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58"/>
  </p:normalViewPr>
  <p:slideViewPr>
    <p:cSldViewPr snapToGrid="0" snapToObjects="1">
      <p:cViewPr varScale="1">
        <p:scale>
          <a:sx n="74" d="100"/>
          <a:sy n="74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4669BCA-9BE9-1448-943A-E2021B4EB4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Les méthodes de recherche mixtes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38C994E3-0DBA-1143-9097-9A6BF0692E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Patrice NGANGUE MD, </a:t>
            </a:r>
            <a:r>
              <a:rPr lang="fr-FR" dirty="0" smtClean="0"/>
              <a:t>MSc , </a:t>
            </a:r>
            <a:r>
              <a:rPr lang="fr-FR" dirty="0"/>
              <a:t>PhD</a:t>
            </a:r>
          </a:p>
        </p:txBody>
      </p:sp>
    </p:spTree>
    <p:extLst>
      <p:ext uri="{BB962C8B-B14F-4D97-AF65-F5344CB8AC3E}">
        <p14:creationId xmlns:p14="http://schemas.microsoft.com/office/powerpoint/2010/main" val="2352097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E735298-353A-974C-B8D4-C47BF784A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Devis mixte simultané transformatif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ED26C84-2AD3-214D-9328-120A424E4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>
                <a:solidFill>
                  <a:srgbClr val="000000"/>
                </a:solidFill>
              </a:rPr>
              <a:t>Mener à un changement, à des actions ou de dénoncer des injustices sociales</a:t>
            </a:r>
          </a:p>
          <a:p>
            <a:r>
              <a:rPr lang="fr-FR" dirty="0">
                <a:solidFill>
                  <a:srgbClr val="000000"/>
                </a:solidFill>
              </a:rPr>
              <a:t>Les méthodes qualitatives et quantitatives sont mises au service d’une idéologie de recherche engagée, de recherche-action ou de recherche participative pour redonner du pouvoir aux individus ou aux communautés et apporter un changement.</a:t>
            </a:r>
          </a:p>
          <a:p>
            <a:r>
              <a:rPr lang="fr-FR" dirty="0">
                <a:solidFill>
                  <a:srgbClr val="000000"/>
                </a:solidFill>
              </a:rPr>
              <a:t>Appuyé par des modèles théoriques expliquant à la fois le phénomène à l’étude et la démarche de transformation et de changement proposée.</a:t>
            </a:r>
          </a:p>
          <a:p>
            <a:r>
              <a:rPr lang="fr-FR" dirty="0">
                <a:solidFill>
                  <a:srgbClr val="000000"/>
                </a:solidFill>
              </a:rPr>
              <a:t>Collecte en parallèle et simultanée, au sein (ou non) d’un même échantillon (QUAL+QUAN ou QUAN+ QUAL, </a:t>
            </a:r>
            <a:r>
              <a:rPr lang="fr-FR" dirty="0" err="1">
                <a:solidFill>
                  <a:srgbClr val="000000"/>
                </a:solidFill>
              </a:rPr>
              <a:t>qual</a:t>
            </a:r>
            <a:r>
              <a:rPr lang="fr-FR" dirty="0">
                <a:solidFill>
                  <a:srgbClr val="000000"/>
                </a:solidFill>
              </a:rPr>
              <a:t>/QUAN ou </a:t>
            </a:r>
            <a:r>
              <a:rPr lang="fr-FR" dirty="0" err="1">
                <a:solidFill>
                  <a:srgbClr val="000000"/>
                </a:solidFill>
              </a:rPr>
              <a:t>quan</a:t>
            </a:r>
            <a:r>
              <a:rPr lang="fr-FR" dirty="0">
                <a:solidFill>
                  <a:srgbClr val="000000"/>
                </a:solidFill>
              </a:rPr>
              <a:t>/QUAL)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467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12A8E7-6A57-9446-A00E-CE1B760D4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Devis mixte simultané avec transformation des données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84AA556-0479-E641-949E-0E254F210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0000"/>
                </a:solidFill>
              </a:rPr>
              <a:t>Collecte en parallèle et simultanée, au sein d’un même échantillon</a:t>
            </a:r>
          </a:p>
          <a:p>
            <a:r>
              <a:rPr lang="fr-FR" dirty="0">
                <a:solidFill>
                  <a:srgbClr val="000000"/>
                </a:solidFill>
              </a:rPr>
              <a:t>Transformation des données pour enrichir et poursuivre l’analyse</a:t>
            </a:r>
          </a:p>
          <a:p>
            <a:r>
              <a:rPr lang="fr-FR" dirty="0">
                <a:solidFill>
                  <a:srgbClr val="000000"/>
                </a:solidFill>
              </a:rPr>
              <a:t>Transformation des données qualitatives en chiffres ou à transformer des données quantitatives en nouvelles variables ou concepts qualitatifs </a:t>
            </a:r>
          </a:p>
          <a:p>
            <a:r>
              <a:rPr lang="fr-FR" dirty="0">
                <a:solidFill>
                  <a:srgbClr val="000000"/>
                </a:solidFill>
              </a:rPr>
              <a:t>Intégration aux analyses d’une des deux expérimentations les résultats de l’autre expérimentation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012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2F6B4FD-5460-BB4A-90C2-55D7FEC6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Devis mixtes séquentiels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53B5B8B-68F5-234C-B3E6-E7579342D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0000"/>
                </a:solidFill>
              </a:rPr>
              <a:t>Se déroulent en deux phases chronologiques </a:t>
            </a:r>
          </a:p>
          <a:p>
            <a:pPr lvl="1">
              <a:lnSpc>
                <a:spcPct val="300000"/>
              </a:lnSpc>
            </a:pPr>
            <a:r>
              <a:rPr lang="fr-FR" dirty="0">
                <a:solidFill>
                  <a:srgbClr val="000000"/>
                </a:solidFill>
              </a:rPr>
              <a:t>1) Devis mixte séquentiel explicatif</a:t>
            </a:r>
          </a:p>
          <a:p>
            <a:pPr lvl="1">
              <a:lnSpc>
                <a:spcPct val="300000"/>
              </a:lnSpc>
            </a:pPr>
            <a:r>
              <a:rPr lang="fr-FR" dirty="0">
                <a:solidFill>
                  <a:srgbClr val="000000"/>
                </a:solidFill>
              </a:rPr>
              <a:t>2) Devis mixte séquentiel exploratoire</a:t>
            </a:r>
          </a:p>
          <a:p>
            <a:pPr lvl="1">
              <a:lnSpc>
                <a:spcPct val="300000"/>
              </a:lnSpc>
            </a:pPr>
            <a:r>
              <a:rPr lang="fr-FR" dirty="0">
                <a:solidFill>
                  <a:srgbClr val="000000"/>
                </a:solidFill>
              </a:rPr>
              <a:t>3) Devis mixte séquentiel transformatif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1734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AE3A980-EDF9-B846-8179-915520653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Devis mixte séquentiel explicatif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CDF9D37-851C-F744-9629-A93617265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0000"/>
                </a:solidFill>
              </a:rPr>
              <a:t>Deux phases chronologiques (QUAN   QUAL)</a:t>
            </a:r>
          </a:p>
          <a:p>
            <a:r>
              <a:rPr lang="fr-FR" dirty="0">
                <a:solidFill>
                  <a:srgbClr val="000000"/>
                </a:solidFill>
              </a:rPr>
              <a:t>Collecte + analyse de données quantitatives suivies d’une phase qualitative</a:t>
            </a:r>
          </a:p>
          <a:p>
            <a:r>
              <a:rPr lang="fr-FR" dirty="0">
                <a:solidFill>
                  <a:srgbClr val="000000"/>
                </a:solidFill>
              </a:rPr>
              <a:t>Vise à enrichir ou à compléter une explication ainsi qu’à clarifier les résultats significatifs, non significatifs ou aberrants de la première phase quantitative.</a:t>
            </a:r>
          </a:p>
          <a:p>
            <a:r>
              <a:rPr lang="fr-FR" dirty="0">
                <a:solidFill>
                  <a:srgbClr val="000000"/>
                </a:solidFill>
              </a:rPr>
              <a:t> Une seule collecte de données à la fois suivie de l’autre</a:t>
            </a:r>
          </a:p>
          <a:p>
            <a:r>
              <a:rPr lang="fr-FR" dirty="0">
                <a:solidFill>
                  <a:srgbClr val="000000"/>
                </a:solidFill>
              </a:rPr>
              <a:t>Analyse et interprétation séparées</a:t>
            </a:r>
          </a:p>
          <a:p>
            <a:endParaRPr lang="fr-FR" dirty="0"/>
          </a:p>
        </p:txBody>
      </p:sp>
      <p:sp>
        <p:nvSpPr>
          <p:cNvPr id="4" name="Flèche vers la droite 3">
            <a:extLst>
              <a:ext uri="{FF2B5EF4-FFF2-40B4-BE49-F238E27FC236}">
                <a16:creationId xmlns:a16="http://schemas.microsoft.com/office/drawing/2014/main" xmlns="" id="{331C004C-11E9-B143-B7FA-46A4030F3D6C}"/>
              </a:ext>
            </a:extLst>
          </p:cNvPr>
          <p:cNvSpPr/>
          <p:nvPr/>
        </p:nvSpPr>
        <p:spPr>
          <a:xfrm>
            <a:off x="5845423" y="2371742"/>
            <a:ext cx="201976" cy="2537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248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163ECC7-FA27-304E-9F9B-1F81109B1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Devis mixte séquentiel exploratoire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D7C7FF9-CAD9-684F-B969-2D54FAD1B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solidFill>
                  <a:srgbClr val="000000"/>
                </a:solidFill>
              </a:rPr>
              <a:t>Deux phases chronologiques (QUAL    QUAN)</a:t>
            </a:r>
          </a:p>
          <a:p>
            <a:r>
              <a:rPr lang="fr-FR" dirty="0">
                <a:solidFill>
                  <a:srgbClr val="000000"/>
                </a:solidFill>
              </a:rPr>
              <a:t>Collecte + analyse de données qualitatives suivies d’une phase qualitative</a:t>
            </a:r>
          </a:p>
          <a:p>
            <a:r>
              <a:rPr lang="fr-FR" dirty="0">
                <a:solidFill>
                  <a:srgbClr val="000000"/>
                </a:solidFill>
              </a:rPr>
              <a:t>Phase quantitative permet de tester ou de généraliser les résultats qualitatifs </a:t>
            </a:r>
          </a:p>
          <a:p>
            <a:r>
              <a:rPr lang="fr-FR" dirty="0">
                <a:solidFill>
                  <a:srgbClr val="000000"/>
                </a:solidFill>
              </a:rPr>
              <a:t>Vise à confirmer ou à vérifier une explication issue de la phase </a:t>
            </a:r>
            <a:r>
              <a:rPr lang="fr-FR" dirty="0" err="1">
                <a:solidFill>
                  <a:srgbClr val="000000"/>
                </a:solidFill>
              </a:rPr>
              <a:t>quali</a:t>
            </a:r>
            <a:endParaRPr lang="fr-FR" dirty="0">
              <a:solidFill>
                <a:srgbClr val="000000"/>
              </a:solidFill>
            </a:endParaRPr>
          </a:p>
          <a:p>
            <a:r>
              <a:rPr lang="fr-FR" dirty="0">
                <a:solidFill>
                  <a:srgbClr val="000000"/>
                </a:solidFill>
              </a:rPr>
              <a:t>Une collecte de données à la fois</a:t>
            </a:r>
          </a:p>
          <a:p>
            <a:r>
              <a:rPr lang="fr-FR" dirty="0">
                <a:solidFill>
                  <a:srgbClr val="000000"/>
                </a:solidFill>
              </a:rPr>
              <a:t>Analyse et interprétation séparées</a:t>
            </a:r>
          </a:p>
          <a:p>
            <a:endParaRPr lang="fr-FR" dirty="0"/>
          </a:p>
        </p:txBody>
      </p:sp>
      <p:sp>
        <p:nvSpPr>
          <p:cNvPr id="4" name="Flèche vers la droite 3">
            <a:extLst>
              <a:ext uri="{FF2B5EF4-FFF2-40B4-BE49-F238E27FC236}">
                <a16:creationId xmlns:a16="http://schemas.microsoft.com/office/drawing/2014/main" xmlns="" id="{F933851B-6B66-C244-BC22-7D34F7C68F23}"/>
              </a:ext>
            </a:extLst>
          </p:cNvPr>
          <p:cNvSpPr/>
          <p:nvPr/>
        </p:nvSpPr>
        <p:spPr>
          <a:xfrm>
            <a:off x="5845423" y="2371742"/>
            <a:ext cx="201976" cy="2537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16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4838731-BB21-5341-806F-C459F4FCD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Devis mixte séquentiel transformatif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8F13594-77D9-CE42-8D5E-2885ECF21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0000"/>
                </a:solidFill>
              </a:rPr>
              <a:t>Deux phases chronologiques (QUAL    QUAN ou QUAN    QUALI)</a:t>
            </a:r>
          </a:p>
          <a:p>
            <a:pPr marL="0" indent="0">
              <a:buNone/>
            </a:pPr>
            <a:endParaRPr lang="fr-FR" dirty="0">
              <a:solidFill>
                <a:srgbClr val="000000"/>
              </a:solidFill>
            </a:endParaRPr>
          </a:p>
          <a:p>
            <a:r>
              <a:rPr lang="fr-FR" dirty="0">
                <a:solidFill>
                  <a:srgbClr val="000000"/>
                </a:solidFill>
              </a:rPr>
              <a:t>Les méthodes qualitatives et quantitatives sont mises au service d’une idéologie de recherche engagée, de recherche-action ou de recherche participative pour redonner du pouvoir aux individus ou aux communautés et apporter un changement.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Flèche vers la droite 3">
            <a:extLst>
              <a:ext uri="{FF2B5EF4-FFF2-40B4-BE49-F238E27FC236}">
                <a16:creationId xmlns:a16="http://schemas.microsoft.com/office/drawing/2014/main" xmlns="" id="{29EAB743-660C-FE4C-8B41-F91465A58135}"/>
              </a:ext>
            </a:extLst>
          </p:cNvPr>
          <p:cNvSpPr/>
          <p:nvPr/>
        </p:nvSpPr>
        <p:spPr>
          <a:xfrm>
            <a:off x="5845423" y="2371742"/>
            <a:ext cx="201976" cy="2537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Flèche vers la droite 4">
            <a:extLst>
              <a:ext uri="{FF2B5EF4-FFF2-40B4-BE49-F238E27FC236}">
                <a16:creationId xmlns:a16="http://schemas.microsoft.com/office/drawing/2014/main" xmlns="" id="{6C1B75F6-DFA2-9C4E-B149-816FF3377B3C}"/>
              </a:ext>
            </a:extLst>
          </p:cNvPr>
          <p:cNvSpPr/>
          <p:nvPr/>
        </p:nvSpPr>
        <p:spPr>
          <a:xfrm>
            <a:off x="8269536" y="2371742"/>
            <a:ext cx="201976" cy="2537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677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2E5C0F3-594C-D146-8C41-33A210C42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Devis multiples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E0CC66A-29D8-6446-BF9E-8E8569429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0000"/>
                </a:solidFill>
              </a:rPr>
              <a:t>1) Devis mixtes </a:t>
            </a:r>
            <a:r>
              <a:rPr lang="fr-FR" dirty="0" err="1">
                <a:solidFill>
                  <a:srgbClr val="000000"/>
                </a:solidFill>
              </a:rPr>
              <a:t>multiphases</a:t>
            </a:r>
            <a:r>
              <a:rPr lang="fr-FR" dirty="0">
                <a:solidFill>
                  <a:srgbClr val="000000"/>
                </a:solidFill>
              </a:rPr>
              <a:t> ou multiniveaux</a:t>
            </a:r>
          </a:p>
          <a:p>
            <a:r>
              <a:rPr lang="fr-FR" dirty="0">
                <a:solidFill>
                  <a:srgbClr val="000000"/>
                </a:solidFill>
              </a:rPr>
              <a:t>Combinent les devis mixtes simultanés et les devis mixtes séquentiels en un même devis de recherche </a:t>
            </a:r>
          </a:p>
          <a:p>
            <a:r>
              <a:rPr lang="fr-FR" dirty="0">
                <a:solidFill>
                  <a:srgbClr val="000000"/>
                </a:solidFill>
              </a:rPr>
              <a:t>Permet au sein d’un même devis, la réalisation de différentes en parallèle ou en séquentiel et d’intégrer l’influence de ces étapes les unes sur les autres </a:t>
            </a:r>
          </a:p>
          <a:p>
            <a:r>
              <a:rPr lang="fr-FR" dirty="0">
                <a:solidFill>
                  <a:srgbClr val="000000"/>
                </a:solidFill>
              </a:rPr>
              <a:t>Utilisé dans des contextes d’évaluation de programme ou dans des contextes d’évaluation de systèmes à différents niveaux d’analyse (locale, régionale, nationale etc.)</a:t>
            </a:r>
          </a:p>
        </p:txBody>
      </p:sp>
    </p:spTree>
    <p:extLst>
      <p:ext uri="{BB962C8B-B14F-4D97-AF65-F5344CB8AC3E}">
        <p14:creationId xmlns:p14="http://schemas.microsoft.com/office/powerpoint/2010/main" val="150569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1133636-D305-5245-BA94-131E83631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Devis multiples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94BA0D6-2581-B54D-9106-20067F31B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0000"/>
                </a:solidFill>
              </a:rPr>
              <a:t>2) Devis mixte complètement intégré</a:t>
            </a:r>
          </a:p>
          <a:p>
            <a:r>
              <a:rPr lang="fr-FR" dirty="0">
                <a:solidFill>
                  <a:srgbClr val="000000"/>
                </a:solidFill>
              </a:rPr>
              <a:t>Chaque étape d’une expérimentation influence et dépend constamment de l’autre (formulation des questions de recherche, méthodes de collecte de données, et analyse des données)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4922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5D113AF-A01F-1A44-9752-63A9C0647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Lecture critique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58D3B95-FB17-2F4D-970C-ABF7B241E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solidFill>
                  <a:srgbClr val="000000"/>
                </a:solidFill>
              </a:rPr>
              <a:t>1) ‘</a:t>
            </a:r>
            <a:r>
              <a:rPr lang="fr-CA" dirty="0" err="1">
                <a:solidFill>
                  <a:srgbClr val="000000"/>
                </a:solidFill>
              </a:rPr>
              <a:t>We</a:t>
            </a:r>
            <a:r>
              <a:rPr lang="fr-CA" dirty="0">
                <a:solidFill>
                  <a:srgbClr val="000000"/>
                </a:solidFill>
              </a:rPr>
              <a:t> </a:t>
            </a:r>
            <a:r>
              <a:rPr lang="fr-CA" dirty="0" err="1">
                <a:solidFill>
                  <a:srgbClr val="000000"/>
                </a:solidFill>
              </a:rPr>
              <a:t>identify</a:t>
            </a:r>
            <a:r>
              <a:rPr lang="fr-CA" dirty="0">
                <a:solidFill>
                  <a:srgbClr val="000000"/>
                </a:solidFill>
              </a:rPr>
              <a:t>, </a:t>
            </a:r>
            <a:r>
              <a:rPr lang="fr-CA" dirty="0" err="1">
                <a:solidFill>
                  <a:srgbClr val="000000"/>
                </a:solidFill>
              </a:rPr>
              <a:t>discuss</a:t>
            </a:r>
            <a:r>
              <a:rPr lang="fr-CA" dirty="0">
                <a:solidFill>
                  <a:srgbClr val="000000"/>
                </a:solidFill>
              </a:rPr>
              <a:t>, </a:t>
            </a:r>
            <a:r>
              <a:rPr lang="fr-CA" dirty="0" err="1">
                <a:solidFill>
                  <a:srgbClr val="000000"/>
                </a:solidFill>
              </a:rPr>
              <a:t>act</a:t>
            </a:r>
            <a:r>
              <a:rPr lang="fr-CA" dirty="0">
                <a:solidFill>
                  <a:srgbClr val="000000"/>
                </a:solidFill>
              </a:rPr>
              <a:t> and promise to </a:t>
            </a:r>
            <a:r>
              <a:rPr lang="fr-CA" dirty="0" err="1">
                <a:solidFill>
                  <a:srgbClr val="000000"/>
                </a:solidFill>
              </a:rPr>
              <a:t>prevent</a:t>
            </a:r>
            <a:r>
              <a:rPr lang="fr-CA" dirty="0">
                <a:solidFill>
                  <a:srgbClr val="000000"/>
                </a:solidFill>
              </a:rPr>
              <a:t> </a:t>
            </a:r>
            <a:r>
              <a:rPr lang="fr-CA" dirty="0" err="1">
                <a:solidFill>
                  <a:srgbClr val="000000"/>
                </a:solidFill>
              </a:rPr>
              <a:t>similar</a:t>
            </a:r>
            <a:r>
              <a:rPr lang="fr-CA" dirty="0">
                <a:solidFill>
                  <a:srgbClr val="000000"/>
                </a:solidFill>
              </a:rPr>
              <a:t> </a:t>
            </a:r>
            <a:r>
              <a:rPr lang="fr-CA" dirty="0" err="1">
                <a:solidFill>
                  <a:srgbClr val="000000"/>
                </a:solidFill>
              </a:rPr>
              <a:t>deaths</a:t>
            </a:r>
            <a:r>
              <a:rPr lang="fr-CA" dirty="0">
                <a:solidFill>
                  <a:srgbClr val="000000"/>
                </a:solidFill>
              </a:rPr>
              <a:t>’: a qualitative </a:t>
            </a:r>
            <a:r>
              <a:rPr lang="fr-CA" dirty="0" err="1">
                <a:solidFill>
                  <a:srgbClr val="000000"/>
                </a:solidFill>
              </a:rPr>
              <a:t>study</a:t>
            </a:r>
            <a:r>
              <a:rPr lang="fr-CA" dirty="0">
                <a:solidFill>
                  <a:srgbClr val="000000"/>
                </a:solidFill>
              </a:rPr>
              <a:t> of </a:t>
            </a:r>
            <a:r>
              <a:rPr lang="fr-CA" dirty="0" err="1">
                <a:solidFill>
                  <a:srgbClr val="000000"/>
                </a:solidFill>
              </a:rPr>
              <a:t>Ethiopia's</a:t>
            </a:r>
            <a:r>
              <a:rPr lang="fr-CA" dirty="0">
                <a:solidFill>
                  <a:srgbClr val="000000"/>
                </a:solidFill>
              </a:rPr>
              <a:t> </a:t>
            </a:r>
            <a:r>
              <a:rPr lang="fr-CA" dirty="0" err="1">
                <a:solidFill>
                  <a:srgbClr val="000000"/>
                </a:solidFill>
              </a:rPr>
              <a:t>Maternal</a:t>
            </a:r>
            <a:r>
              <a:rPr lang="fr-CA" dirty="0">
                <a:solidFill>
                  <a:srgbClr val="000000"/>
                </a:solidFill>
              </a:rPr>
              <a:t> </a:t>
            </a:r>
            <a:r>
              <a:rPr lang="fr-CA" dirty="0" err="1">
                <a:solidFill>
                  <a:srgbClr val="000000"/>
                </a:solidFill>
              </a:rPr>
              <a:t>Death</a:t>
            </a:r>
            <a:r>
              <a:rPr lang="fr-CA" dirty="0">
                <a:solidFill>
                  <a:srgbClr val="000000"/>
                </a:solidFill>
              </a:rPr>
              <a:t> Surveillance and </a:t>
            </a:r>
            <a:r>
              <a:rPr lang="fr-CA" dirty="0" err="1">
                <a:solidFill>
                  <a:srgbClr val="000000"/>
                </a:solidFill>
              </a:rPr>
              <a:t>Response</a:t>
            </a:r>
            <a:r>
              <a:rPr lang="fr-CA" dirty="0">
                <a:solidFill>
                  <a:srgbClr val="000000"/>
                </a:solidFill>
              </a:rPr>
              <a:t> system</a:t>
            </a:r>
          </a:p>
          <a:p>
            <a:endParaRPr lang="fr-CA" dirty="0">
              <a:solidFill>
                <a:srgbClr val="000000"/>
              </a:solidFill>
            </a:endParaRPr>
          </a:p>
          <a:p>
            <a:r>
              <a:rPr lang="fr-CA" dirty="0">
                <a:solidFill>
                  <a:srgbClr val="000000"/>
                </a:solidFill>
              </a:rPr>
              <a:t>2) </a:t>
            </a:r>
            <a:r>
              <a:rPr lang="fr-CA" dirty="0" err="1">
                <a:solidFill>
                  <a:srgbClr val="000000"/>
                </a:solidFill>
              </a:rPr>
              <a:t>Understanding</a:t>
            </a:r>
            <a:r>
              <a:rPr lang="fr-CA" dirty="0">
                <a:solidFill>
                  <a:srgbClr val="000000"/>
                </a:solidFill>
              </a:rPr>
              <a:t> home </a:t>
            </a:r>
            <a:r>
              <a:rPr lang="fr-CA" dirty="0" err="1">
                <a:solidFill>
                  <a:srgbClr val="000000"/>
                </a:solidFill>
              </a:rPr>
              <a:t>delivery</a:t>
            </a:r>
            <a:r>
              <a:rPr lang="fr-CA" dirty="0">
                <a:solidFill>
                  <a:srgbClr val="000000"/>
                </a:solidFill>
              </a:rPr>
              <a:t> in a </a:t>
            </a:r>
            <a:r>
              <a:rPr lang="fr-CA" dirty="0" err="1">
                <a:solidFill>
                  <a:srgbClr val="000000"/>
                </a:solidFill>
              </a:rPr>
              <a:t>context</a:t>
            </a:r>
            <a:r>
              <a:rPr lang="fr-CA" dirty="0">
                <a:solidFill>
                  <a:srgbClr val="000000"/>
                </a:solidFill>
              </a:rPr>
              <a:t> of user </a:t>
            </a:r>
            <a:r>
              <a:rPr lang="fr-CA" dirty="0" err="1">
                <a:solidFill>
                  <a:srgbClr val="000000"/>
                </a:solidFill>
              </a:rPr>
              <a:t>fee</a:t>
            </a:r>
            <a:r>
              <a:rPr lang="fr-CA" dirty="0">
                <a:solidFill>
                  <a:srgbClr val="000000"/>
                </a:solidFill>
              </a:rPr>
              <a:t> </a:t>
            </a:r>
            <a:r>
              <a:rPr lang="fr-CA" dirty="0" err="1">
                <a:solidFill>
                  <a:srgbClr val="000000"/>
                </a:solidFill>
              </a:rPr>
              <a:t>reduction</a:t>
            </a:r>
            <a:r>
              <a:rPr lang="fr-CA" dirty="0">
                <a:solidFill>
                  <a:srgbClr val="000000"/>
                </a:solidFill>
              </a:rPr>
              <a:t>: a cross-</a:t>
            </a:r>
            <a:r>
              <a:rPr lang="fr-CA" dirty="0" err="1">
                <a:solidFill>
                  <a:srgbClr val="000000"/>
                </a:solidFill>
              </a:rPr>
              <a:t>sectional</a:t>
            </a:r>
            <a:r>
              <a:rPr lang="fr-CA" dirty="0">
                <a:solidFill>
                  <a:srgbClr val="000000"/>
                </a:solidFill>
              </a:rPr>
              <a:t> mixed </a:t>
            </a:r>
            <a:r>
              <a:rPr lang="fr-CA" dirty="0" err="1">
                <a:solidFill>
                  <a:srgbClr val="000000"/>
                </a:solidFill>
              </a:rPr>
              <a:t>methods</a:t>
            </a:r>
            <a:r>
              <a:rPr lang="fr-CA" dirty="0">
                <a:solidFill>
                  <a:srgbClr val="000000"/>
                </a:solidFill>
              </a:rPr>
              <a:t> </a:t>
            </a:r>
            <a:r>
              <a:rPr lang="fr-CA" dirty="0" err="1">
                <a:solidFill>
                  <a:srgbClr val="000000"/>
                </a:solidFill>
              </a:rPr>
              <a:t>study</a:t>
            </a:r>
            <a:r>
              <a:rPr lang="fr-CA" dirty="0">
                <a:solidFill>
                  <a:srgbClr val="000000"/>
                </a:solidFill>
              </a:rPr>
              <a:t> in rural Burkina Faso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31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F10818F-C008-8F48-A2D3-E32543FAE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88CB86D-11BE-564C-8FF7-B876E8190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Définition et caractéristiques </a:t>
            </a:r>
          </a:p>
          <a:p>
            <a:r>
              <a:rPr lang="fr-FR" dirty="0">
                <a:solidFill>
                  <a:srgbClr val="000000"/>
                </a:solidFill>
              </a:rPr>
              <a:t>Classification 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Devis mixtes simultanés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Devis mixtes séquentiels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Devis multiples</a:t>
            </a:r>
          </a:p>
          <a:p>
            <a:r>
              <a:rPr lang="fr-FR" dirty="0">
                <a:solidFill>
                  <a:srgbClr val="000000"/>
                </a:solidFill>
              </a:rPr>
              <a:t>Limites </a:t>
            </a:r>
          </a:p>
          <a:p>
            <a:r>
              <a:rPr lang="fr-FR" dirty="0">
                <a:solidFill>
                  <a:srgbClr val="000000"/>
                </a:solidFill>
              </a:rPr>
              <a:t>Lecture critique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Étude de cas 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Recherche mixte</a:t>
            </a:r>
          </a:p>
          <a:p>
            <a:endParaRPr lang="fr-FR" dirty="0">
              <a:solidFill>
                <a:srgbClr val="000000"/>
              </a:solidFill>
            </a:endParaRPr>
          </a:p>
          <a:p>
            <a:endParaRPr lang="fr-FR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38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0496DE9-E7CB-3749-B70E-FDA12DAD2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Définition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1F0B2E7-6530-534E-BBD0-8810CD64C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</a:rPr>
              <a:t>« un type de recherche dans lequel un chercheur ou une équipe de recherche combine des aspects des méthodes qualitatives et quantitatives (</a:t>
            </a:r>
            <a:r>
              <a:rPr lang="fr-FR" dirty="0" err="1">
                <a:solidFill>
                  <a:srgbClr val="000000"/>
                </a:solidFill>
              </a:rPr>
              <a:t>c-à-d</a:t>
            </a:r>
            <a:r>
              <a:rPr lang="fr-FR" dirty="0">
                <a:solidFill>
                  <a:srgbClr val="000000"/>
                </a:solidFill>
              </a:rPr>
              <a:t>. les postulats, les outils de collecte, l’analyse, les techniques d’inférence) à des fins d’approfondissement et de corroboration » (Johnson et al, 2007, traduction libre).</a:t>
            </a:r>
          </a:p>
          <a:p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784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5D81897-D8E7-5C45-A1A7-D275F89C7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Caractéristiques (1)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D8E1FDB-A94F-A64A-8FDF-8BA1EAD17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0000"/>
                </a:solidFill>
              </a:rPr>
              <a:t>Solutions intermédiaires entre deux positions/postures épistémologiques classiques en recherche: </a:t>
            </a: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</a:rPr>
              <a:t>	- la recherche d’une explication ou d’une vérité universelle</a:t>
            </a: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</a:rPr>
              <a:t>	- la recherche de vérités multiples pour expliquer un même 	  phénomène</a:t>
            </a:r>
          </a:p>
          <a:p>
            <a:r>
              <a:rPr lang="fr-FR" dirty="0">
                <a:solidFill>
                  <a:srgbClr val="000000"/>
                </a:solidFill>
              </a:rPr>
              <a:t>Paradigme de recherche distinct avec des fondements philosophiques propres (principes, conditions de validité scientifique) qui guideraient l’ensemble du processus de recherche (</a:t>
            </a:r>
            <a:r>
              <a:rPr lang="fr-FR" dirty="0" err="1">
                <a:solidFill>
                  <a:srgbClr val="000000"/>
                </a:solidFill>
              </a:rPr>
              <a:t>Creswell</a:t>
            </a:r>
            <a:r>
              <a:rPr lang="fr-FR" dirty="0">
                <a:solidFill>
                  <a:srgbClr val="000000"/>
                </a:solidFill>
              </a:rPr>
              <a:t>, 2018, Watkins, 2015) .</a:t>
            </a:r>
          </a:p>
        </p:txBody>
      </p:sp>
    </p:spTree>
    <p:extLst>
      <p:ext uri="{BB962C8B-B14F-4D97-AF65-F5344CB8AC3E}">
        <p14:creationId xmlns:p14="http://schemas.microsoft.com/office/powerpoint/2010/main" val="200106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F868C86-F463-6040-BC12-7617E67E9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Caractéristiques (2)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D1DE89E-7C7C-5941-B01C-2C4B23009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0000"/>
                </a:solidFill>
              </a:rPr>
              <a:t>L’utilisation des méthodes de recherche mixtes (MRM) s’appuie sur une vision pragmatique de la recherche et sur plusieurs raisons pratiques 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La triangulation, pour confirmer ou corroborer une explication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Le développement, pour construire de nouveaux devis, choisir des outils de mesures 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L’initiation à une nouvelle façon de penser, pour découvrir une nouvelle perspective ou mettre en lumière des paradoxes ou des résultats inattendus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l’expansion, pour étendre les possibilités, l’ampleur et la portée d’une expérimentation.  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0293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FCA8A9F-8C6A-0C49-B935-9F880ED0F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Classification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138C4EC-89F3-A14F-9A14-68EC51704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0000"/>
                </a:solidFill>
              </a:rPr>
              <a:t>Cinq dimensions permettent de cerner le type de devis mixte à utiliser (Johnson et al, 2007):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Que souhaite-t-on combiner (des devis, des méthodes de collecte de données)?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À quelle étape du processus de recherche cette combinaison se fait-elle (collecte, analyse etc.)?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À quelle ampleur cette combinaison est-elle présente?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Pour quelle raison cette combinaison est-elle faite?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Dans quelle orientation de recherche de recherche s’inscrit ce choix?</a:t>
            </a:r>
          </a:p>
        </p:txBody>
      </p:sp>
    </p:spTree>
    <p:extLst>
      <p:ext uri="{BB962C8B-B14F-4D97-AF65-F5344CB8AC3E}">
        <p14:creationId xmlns:p14="http://schemas.microsoft.com/office/powerpoint/2010/main" val="2419637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ACC616A-34A3-9442-ACA3-D9E292092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Devis mixtes simultanés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982A110-94B5-B043-AB24-039F88494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0000"/>
                </a:solidFill>
              </a:rPr>
              <a:t>Les expérimentations quantitatives et qualitatives se déroulent en parallèle et de façon concourante (simultanément) vers un but commun</a:t>
            </a:r>
          </a:p>
          <a:p>
            <a:r>
              <a:rPr lang="fr-FR" dirty="0">
                <a:solidFill>
                  <a:srgbClr val="000000"/>
                </a:solidFill>
              </a:rPr>
              <a:t>Quatre types: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1) avec triangulation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2) imbriqué 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3) transformatif</a:t>
            </a:r>
          </a:p>
          <a:p>
            <a:pPr lvl="1"/>
            <a:r>
              <a:rPr lang="fr-FR" dirty="0">
                <a:solidFill>
                  <a:srgbClr val="000000"/>
                </a:solidFill>
              </a:rPr>
              <a:t>4) avec ou sans transformation des données</a:t>
            </a:r>
          </a:p>
        </p:txBody>
      </p:sp>
    </p:spTree>
    <p:extLst>
      <p:ext uri="{BB962C8B-B14F-4D97-AF65-F5344CB8AC3E}">
        <p14:creationId xmlns:p14="http://schemas.microsoft.com/office/powerpoint/2010/main" val="1281378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CF6288D-AFB2-0843-B705-D4695902E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Devis mixte simultané avec triangulation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1E51B72-6663-4142-9A3D-486C4F452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Sert à renforcer ou corroborer une explication à l’aide de deux expérimentations distinctes au sein d’une même étude</a:t>
            </a:r>
          </a:p>
          <a:p>
            <a:r>
              <a:rPr lang="fr-FR" dirty="0">
                <a:solidFill>
                  <a:srgbClr val="000000"/>
                </a:solidFill>
              </a:rPr>
              <a:t>Collecte en parallèle et simultanée, au sein (ou non) d’un même échantillon (QUAL + QUAN ou QUAN + QUAL)</a:t>
            </a:r>
          </a:p>
          <a:p>
            <a:r>
              <a:rPr lang="fr-FR" dirty="0">
                <a:solidFill>
                  <a:srgbClr val="000000"/>
                </a:solidFill>
              </a:rPr>
              <a:t>Chaque type d’expérimentation est indépendant, effectué et analysé séparément</a:t>
            </a:r>
          </a:p>
          <a:p>
            <a:r>
              <a:rPr lang="fr-FR" dirty="0">
                <a:solidFill>
                  <a:srgbClr val="000000"/>
                </a:solidFill>
              </a:rPr>
              <a:t>Intégration ou comparaison à la phase d’interprétation </a:t>
            </a:r>
          </a:p>
          <a:p>
            <a:r>
              <a:rPr lang="fr-FR" dirty="0">
                <a:solidFill>
                  <a:srgbClr val="000000"/>
                </a:solidFill>
              </a:rPr>
              <a:t>Les résultats issus des deux expérimentations ont la même priorité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9679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A5BD6A8-5A9B-1E49-BCF0-B0B0ACE3C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Devis mixte simultané imbriqué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7423ADC-46B4-1C48-B113-EB003B0A4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solidFill>
                  <a:srgbClr val="000000"/>
                </a:solidFill>
              </a:rPr>
              <a:t>Permet d’enrichir une explication d’un phénomène (complémentarité) mais aussi d’étendre les possibilités et la portée d’une étude (expansion)</a:t>
            </a:r>
          </a:p>
          <a:p>
            <a:r>
              <a:rPr lang="fr-FR" dirty="0">
                <a:solidFill>
                  <a:srgbClr val="000000"/>
                </a:solidFill>
              </a:rPr>
              <a:t>Collecte en parallèle et simultanée, au sein (ou non) d’un même échantillon (</a:t>
            </a:r>
            <a:r>
              <a:rPr lang="fr-FR" dirty="0" err="1">
                <a:solidFill>
                  <a:srgbClr val="000000"/>
                </a:solidFill>
              </a:rPr>
              <a:t>qual</a:t>
            </a:r>
            <a:r>
              <a:rPr lang="fr-FR" dirty="0">
                <a:solidFill>
                  <a:srgbClr val="000000"/>
                </a:solidFill>
              </a:rPr>
              <a:t>/QUAN ou </a:t>
            </a:r>
            <a:r>
              <a:rPr lang="fr-FR" dirty="0" err="1">
                <a:solidFill>
                  <a:srgbClr val="000000"/>
                </a:solidFill>
              </a:rPr>
              <a:t>quan</a:t>
            </a:r>
            <a:r>
              <a:rPr lang="fr-FR" dirty="0">
                <a:solidFill>
                  <a:srgbClr val="000000"/>
                </a:solidFill>
              </a:rPr>
              <a:t>/QUAL)</a:t>
            </a:r>
          </a:p>
          <a:p>
            <a:r>
              <a:rPr lang="fr-FR" dirty="0">
                <a:solidFill>
                  <a:srgbClr val="000000"/>
                </a:solidFill>
              </a:rPr>
              <a:t>Une des méthodes est clairement prédominante et l’autre y est imbriquée afin de documenter une perspective différente ou plus large</a:t>
            </a:r>
          </a:p>
          <a:p>
            <a:r>
              <a:rPr lang="fr-FR" dirty="0">
                <a:solidFill>
                  <a:srgbClr val="000000"/>
                </a:solidFill>
              </a:rPr>
              <a:t>Chaque type d’expérimentation est indépendant, effectué et analysé séparément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073525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171</TotalTime>
  <Words>924</Words>
  <Application>Microsoft Office PowerPoint</Application>
  <PresentationFormat>Grand écran</PresentationFormat>
  <Paragraphs>97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1" baseType="lpstr">
      <vt:lpstr>Arial</vt:lpstr>
      <vt:lpstr>Trebuchet MS</vt:lpstr>
      <vt:lpstr>Berlin</vt:lpstr>
      <vt:lpstr>Les méthodes de recherche mixtes </vt:lpstr>
      <vt:lpstr>Plan</vt:lpstr>
      <vt:lpstr>Définition</vt:lpstr>
      <vt:lpstr>Caractéristiques (1)</vt:lpstr>
      <vt:lpstr>Caractéristiques (2)</vt:lpstr>
      <vt:lpstr>Classification </vt:lpstr>
      <vt:lpstr>Devis mixtes simultanés</vt:lpstr>
      <vt:lpstr>Devis mixte simultané avec triangulation</vt:lpstr>
      <vt:lpstr>Devis mixte simultané imbriqué</vt:lpstr>
      <vt:lpstr>Devis mixte simultané transformatif</vt:lpstr>
      <vt:lpstr>Devis mixte simultané avec transformation des données</vt:lpstr>
      <vt:lpstr>Devis mixtes séquentiels</vt:lpstr>
      <vt:lpstr>Devis mixte séquentiel explicatif</vt:lpstr>
      <vt:lpstr>Devis mixte séquentiel exploratoire </vt:lpstr>
      <vt:lpstr>Devis mixte séquentiel transformatif</vt:lpstr>
      <vt:lpstr>Devis multiples</vt:lpstr>
      <vt:lpstr>Devis multiples</vt:lpstr>
      <vt:lpstr>Lecture critique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méthodes de recherche mixtes </dc:title>
  <dc:creator>Ngangue, Patrice</dc:creator>
  <cp:lastModifiedBy>NB </cp:lastModifiedBy>
  <cp:revision>17</cp:revision>
  <dcterms:created xsi:type="dcterms:W3CDTF">2020-10-22T13:35:36Z</dcterms:created>
  <dcterms:modified xsi:type="dcterms:W3CDTF">2020-10-25T08:57:41Z</dcterms:modified>
</cp:coreProperties>
</file>