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3" r:id="rId3"/>
    <p:sldId id="264" r:id="rId4"/>
    <p:sldId id="265" r:id="rId5"/>
    <p:sldId id="257" r:id="rId6"/>
    <p:sldId id="258" r:id="rId7"/>
    <p:sldId id="266" r:id="rId8"/>
    <p:sldId id="267" r:id="rId9"/>
    <p:sldId id="268" r:id="rId10"/>
    <p:sldId id="269" r:id="rId11"/>
    <p:sldId id="259" r:id="rId12"/>
    <p:sldId id="260" r:id="rId13"/>
    <p:sldId id="261" r:id="rId14"/>
    <p:sldId id="262"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34"/>
  </p:normalViewPr>
  <p:slideViewPr>
    <p:cSldViewPr snapToGrid="0" snapToObjects="1">
      <p:cViewPr varScale="1">
        <p:scale>
          <a:sx n="115" d="100"/>
          <a:sy n="115" d="100"/>
        </p:scale>
        <p:origin x="47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CA"/>
              <a:t>Modifier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extLst>
      <p:ext uri="{BB962C8B-B14F-4D97-AF65-F5344CB8AC3E}">
        <p14:creationId xmlns:p14="http://schemas.microsoft.com/office/powerpoint/2010/main" val="83809435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Vertical Text Placeholder 2"/>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extLst>
      <p:ext uri="{BB962C8B-B14F-4D97-AF65-F5344CB8AC3E}">
        <p14:creationId xmlns:p14="http://schemas.microsoft.com/office/powerpoint/2010/main" val="2470075779"/>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CA"/>
              <a:t>Modifier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10/24/20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extLst>
      <p:ext uri="{BB962C8B-B14F-4D97-AF65-F5344CB8AC3E}">
        <p14:creationId xmlns:p14="http://schemas.microsoft.com/office/powerpoint/2010/main" val="186538041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Content Placeholder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extLst>
      <p:ext uri="{BB962C8B-B14F-4D97-AF65-F5344CB8AC3E}">
        <p14:creationId xmlns:p14="http://schemas.microsoft.com/office/powerpoint/2010/main" val="195071544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CA"/>
              <a:t>Modifier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CA"/>
              <a:t>Cliquez pour modifier les styles du texte du masque</a:t>
            </a:r>
          </a:p>
        </p:txBody>
      </p:sp>
      <p:sp>
        <p:nvSpPr>
          <p:cNvPr id="7" name="Date Placeholder 6"/>
          <p:cNvSpPr>
            <a:spLocks noGrp="1"/>
          </p:cNvSpPr>
          <p:nvPr>
            <p:ph type="dt" sz="half" idx="10"/>
          </p:nvPr>
        </p:nvSpPr>
        <p:spPr/>
        <p:txBody>
          <a:bodyPr/>
          <a:lstStyle/>
          <a:p>
            <a:fld id="{1160EA64-D806-43AC-9DF2-F8C432F32B4C}" type="datetimeFigureOut">
              <a:rPr lang="en-US" dirty="0"/>
              <a:t>10/24/20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extLst>
      <p:ext uri="{BB962C8B-B14F-4D97-AF65-F5344CB8AC3E}">
        <p14:creationId xmlns:p14="http://schemas.microsoft.com/office/powerpoint/2010/main" val="3974656453"/>
      </p:ext>
    </p:extLst>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10/24/20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extLst>
      <p:ext uri="{BB962C8B-B14F-4D97-AF65-F5344CB8AC3E}">
        <p14:creationId xmlns:p14="http://schemas.microsoft.com/office/powerpoint/2010/main" val="211978829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7" name="Date Placeholder 6"/>
          <p:cNvSpPr>
            <a:spLocks noGrp="1"/>
          </p:cNvSpPr>
          <p:nvPr>
            <p:ph type="dt" sz="half" idx="10"/>
          </p:nvPr>
        </p:nvSpPr>
        <p:spPr/>
        <p:txBody>
          <a:bodyPr/>
          <a:lstStyle/>
          <a:p>
            <a:fld id="{4F7D4976-E339-4826-83B7-FBD03F55ECF8}" type="datetimeFigureOut">
              <a:rPr lang="en-US" dirty="0"/>
              <a:t>10/24/20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fr-CA"/>
              <a:t>Modifier le style du titre</a:t>
            </a:r>
            <a:endParaRPr lang="en-US" dirty="0"/>
          </a:p>
        </p:txBody>
      </p:sp>
    </p:spTree>
    <p:extLst>
      <p:ext uri="{BB962C8B-B14F-4D97-AF65-F5344CB8AC3E}">
        <p14:creationId xmlns:p14="http://schemas.microsoft.com/office/powerpoint/2010/main" val="85482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10/24/20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extLst>
      <p:ext uri="{BB962C8B-B14F-4D97-AF65-F5344CB8AC3E}">
        <p14:creationId xmlns:p14="http://schemas.microsoft.com/office/powerpoint/2010/main" val="61336364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10/24/20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extLst>
      <p:ext uri="{BB962C8B-B14F-4D97-AF65-F5344CB8AC3E}">
        <p14:creationId xmlns:p14="http://schemas.microsoft.com/office/powerpoint/2010/main" val="112309774"/>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CA"/>
              <a:t>Modifier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9" name="Date Placeholder 8"/>
          <p:cNvSpPr>
            <a:spLocks noGrp="1"/>
          </p:cNvSpPr>
          <p:nvPr>
            <p:ph type="dt" sz="half" idx="10"/>
          </p:nvPr>
        </p:nvSpPr>
        <p:spPr/>
        <p:txBody>
          <a:bodyPr/>
          <a:lstStyle/>
          <a:p>
            <a:fld id="{D1BE4249-C0D0-4B06-8692-E8BB871AF643}" type="datetimeFigureOut">
              <a:rPr lang="en-US" dirty="0"/>
              <a:t>10/24/20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extLst>
      <p:ext uri="{BB962C8B-B14F-4D97-AF65-F5344CB8AC3E}">
        <p14:creationId xmlns:p14="http://schemas.microsoft.com/office/powerpoint/2010/main" val="34119755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CA"/>
              <a:t>Modifier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CA"/>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10/24/20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extLst>
      <p:ext uri="{BB962C8B-B14F-4D97-AF65-F5344CB8AC3E}">
        <p14:creationId xmlns:p14="http://schemas.microsoft.com/office/powerpoint/2010/main" val="232431150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CA"/>
              <a:t>Modifier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10/24/20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extLst>
      <p:ext uri="{BB962C8B-B14F-4D97-AF65-F5344CB8AC3E}">
        <p14:creationId xmlns:p14="http://schemas.microsoft.com/office/powerpoint/2010/main" val="27718790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fade/>
  </p:transition>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B0F1B5-D5AA-6540-9AF3-5D29812E06C5}"/>
              </a:ext>
            </a:extLst>
          </p:cNvPr>
          <p:cNvSpPr>
            <a:spLocks noGrp="1"/>
          </p:cNvSpPr>
          <p:nvPr>
            <p:ph type="ctrTitle"/>
          </p:nvPr>
        </p:nvSpPr>
        <p:spPr/>
        <p:txBody>
          <a:bodyPr/>
          <a:lstStyle/>
          <a:p>
            <a:r>
              <a:rPr lang="fr-FR" dirty="0"/>
              <a:t>L’ÉTUDE DE CAS </a:t>
            </a:r>
          </a:p>
        </p:txBody>
      </p:sp>
      <p:sp>
        <p:nvSpPr>
          <p:cNvPr id="3" name="Sous-titre 2">
            <a:extLst>
              <a:ext uri="{FF2B5EF4-FFF2-40B4-BE49-F238E27FC236}">
                <a16:creationId xmlns:a16="http://schemas.microsoft.com/office/drawing/2014/main" id="{0E968CA9-9D28-5342-9DE0-696CA4538F7B}"/>
              </a:ext>
            </a:extLst>
          </p:cNvPr>
          <p:cNvSpPr>
            <a:spLocks noGrp="1"/>
          </p:cNvSpPr>
          <p:nvPr>
            <p:ph type="subTitle" idx="1"/>
          </p:nvPr>
        </p:nvSpPr>
        <p:spPr/>
        <p:txBody>
          <a:bodyPr>
            <a:normAutofit lnSpcReduction="10000"/>
          </a:bodyPr>
          <a:lstStyle/>
          <a:p>
            <a:endParaRPr lang="fr-FR" dirty="0"/>
          </a:p>
          <a:p>
            <a:endParaRPr lang="fr-FR" dirty="0"/>
          </a:p>
          <a:p>
            <a:r>
              <a:rPr lang="fr-FR" dirty="0"/>
              <a:t>Patrice NGANGUE, MD, </a:t>
            </a:r>
            <a:r>
              <a:rPr lang="fr-FR" dirty="0" err="1"/>
              <a:t>MSc</a:t>
            </a:r>
            <a:r>
              <a:rPr lang="fr-FR" dirty="0"/>
              <a:t>, PhD</a:t>
            </a:r>
          </a:p>
          <a:p>
            <a:r>
              <a:rPr lang="fr-FR" dirty="0"/>
              <a:t>Contact: </a:t>
            </a:r>
            <a:r>
              <a:rPr lang="fr-FR" dirty="0" err="1"/>
              <a:t>patngangue@gmail.com</a:t>
            </a:r>
            <a:endParaRPr lang="fr-FR" dirty="0"/>
          </a:p>
        </p:txBody>
      </p:sp>
    </p:spTree>
    <p:extLst>
      <p:ext uri="{BB962C8B-B14F-4D97-AF65-F5344CB8AC3E}">
        <p14:creationId xmlns:p14="http://schemas.microsoft.com/office/powerpoint/2010/main" val="1770469292"/>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A63B59-FC89-4B4C-AF2D-149241B56C71}"/>
              </a:ext>
            </a:extLst>
          </p:cNvPr>
          <p:cNvSpPr>
            <a:spLocks noGrp="1"/>
          </p:cNvSpPr>
          <p:nvPr>
            <p:ph type="title"/>
          </p:nvPr>
        </p:nvSpPr>
        <p:spPr/>
        <p:txBody>
          <a:bodyPr/>
          <a:lstStyle/>
          <a:p>
            <a:r>
              <a:rPr lang="fr-FR" dirty="0"/>
              <a:t>Étapes de réalisation de l’étude de cas (3)</a:t>
            </a:r>
          </a:p>
        </p:txBody>
      </p:sp>
      <p:sp>
        <p:nvSpPr>
          <p:cNvPr id="3" name="Espace réservé du contenu 2">
            <a:extLst>
              <a:ext uri="{FF2B5EF4-FFF2-40B4-BE49-F238E27FC236}">
                <a16:creationId xmlns:a16="http://schemas.microsoft.com/office/drawing/2014/main" id="{0211CB29-D7B4-DD4F-B395-DB3AE396879A}"/>
              </a:ext>
            </a:extLst>
          </p:cNvPr>
          <p:cNvSpPr>
            <a:spLocks noGrp="1"/>
          </p:cNvSpPr>
          <p:nvPr>
            <p:ph idx="1"/>
          </p:nvPr>
        </p:nvSpPr>
        <p:spPr/>
        <p:txBody>
          <a:bodyPr>
            <a:normAutofit fontScale="85000" lnSpcReduction="10000"/>
          </a:bodyPr>
          <a:lstStyle/>
          <a:p>
            <a:pPr marL="0" indent="0">
              <a:buNone/>
            </a:pPr>
            <a:r>
              <a:rPr lang="fr-FR" sz="2800" b="1" dirty="0"/>
              <a:t>Étape 7</a:t>
            </a:r>
            <a:r>
              <a:rPr lang="fr-CA" sz="2800" dirty="0"/>
              <a:t>: </a:t>
            </a:r>
            <a:r>
              <a:rPr lang="fr-FR" sz="2800" b="1" dirty="0"/>
              <a:t>Analyse des données (interprétation)</a:t>
            </a:r>
            <a:endParaRPr lang="fr-CA" sz="2800" dirty="0"/>
          </a:p>
          <a:p>
            <a:pPr marL="0" indent="0">
              <a:buNone/>
            </a:pPr>
            <a:r>
              <a:rPr lang="fr-FR" sz="2800" dirty="0"/>
              <a:t>Générer une explication théorique générale du phénomène</a:t>
            </a:r>
          </a:p>
          <a:p>
            <a:pPr marL="0" indent="0">
              <a:buNone/>
            </a:pPr>
            <a:r>
              <a:rPr lang="fr-FR" sz="2800" dirty="0"/>
              <a:t>S’assurer de la validité par vérification de l’explication par la triangulation </a:t>
            </a:r>
          </a:p>
          <a:p>
            <a:pPr marL="0" indent="0">
              <a:buNone/>
            </a:pPr>
            <a:r>
              <a:rPr lang="fr-FR" sz="2800" dirty="0"/>
              <a:t>Si étude de cas multiples, analyse de chaque cas, puis analyse entre les cas</a:t>
            </a:r>
          </a:p>
          <a:p>
            <a:pPr marL="0" indent="0">
              <a:buNone/>
            </a:pPr>
            <a:r>
              <a:rPr lang="fr-FR" sz="2800" b="1" dirty="0"/>
              <a:t>Étape 8</a:t>
            </a:r>
            <a:r>
              <a:rPr lang="fr-CA" sz="2800" dirty="0"/>
              <a:t>: </a:t>
            </a:r>
            <a:r>
              <a:rPr lang="fr-CA" sz="2800" b="1" dirty="0"/>
              <a:t>Diffusion des résultats </a:t>
            </a:r>
            <a:endParaRPr lang="fr-CA" sz="2800" dirty="0"/>
          </a:p>
          <a:p>
            <a:pPr marL="0" indent="0">
              <a:buNone/>
            </a:pPr>
            <a:endParaRPr lang="fr-FR" dirty="0"/>
          </a:p>
        </p:txBody>
      </p:sp>
    </p:spTree>
    <p:extLst>
      <p:ext uri="{BB962C8B-B14F-4D97-AF65-F5344CB8AC3E}">
        <p14:creationId xmlns:p14="http://schemas.microsoft.com/office/powerpoint/2010/main" val="6121039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697FFB-9F71-B64D-A5F7-232B53286621}"/>
              </a:ext>
            </a:extLst>
          </p:cNvPr>
          <p:cNvSpPr>
            <a:spLocks noGrp="1"/>
          </p:cNvSpPr>
          <p:nvPr>
            <p:ph type="title"/>
          </p:nvPr>
        </p:nvSpPr>
        <p:spPr>
          <a:xfrm>
            <a:off x="2231834" y="485190"/>
            <a:ext cx="7729728" cy="1188720"/>
          </a:xfrm>
        </p:spPr>
        <p:txBody>
          <a:bodyPr/>
          <a:lstStyle/>
          <a:p>
            <a:r>
              <a:rPr lang="fr-FR" dirty="0"/>
              <a:t>Stratégies pour assure la rigueur scientifique de l’étude de cas (1)</a:t>
            </a:r>
          </a:p>
        </p:txBody>
      </p:sp>
      <p:graphicFrame>
        <p:nvGraphicFramePr>
          <p:cNvPr id="4" name="Tableau 4">
            <a:extLst>
              <a:ext uri="{FF2B5EF4-FFF2-40B4-BE49-F238E27FC236}">
                <a16:creationId xmlns:a16="http://schemas.microsoft.com/office/drawing/2014/main" id="{BC620DA8-3E66-C94B-BBDC-0CCF8DA2F9C3}"/>
              </a:ext>
            </a:extLst>
          </p:cNvPr>
          <p:cNvGraphicFramePr>
            <a:graphicFrameLocks noGrp="1"/>
          </p:cNvGraphicFramePr>
          <p:nvPr>
            <p:ph idx="1"/>
            <p:extLst>
              <p:ext uri="{D42A27DB-BD31-4B8C-83A1-F6EECF244321}">
                <p14:modId xmlns:p14="http://schemas.microsoft.com/office/powerpoint/2010/main" val="3750232368"/>
              </p:ext>
            </p:extLst>
          </p:nvPr>
        </p:nvGraphicFramePr>
        <p:xfrm>
          <a:off x="669073" y="1813234"/>
          <a:ext cx="10972800" cy="4688840"/>
        </p:xfrm>
        <a:graphic>
          <a:graphicData uri="http://schemas.openxmlformats.org/drawingml/2006/table">
            <a:tbl>
              <a:tblPr firstRow="1" bandRow="1">
                <a:tableStyleId>{073A0DAA-6AF3-43AB-8588-CEC1D06C72B9}</a:tableStyleId>
              </a:tblPr>
              <a:tblGrid>
                <a:gridCol w="2034371">
                  <a:extLst>
                    <a:ext uri="{9D8B030D-6E8A-4147-A177-3AD203B41FA5}">
                      <a16:colId xmlns:a16="http://schemas.microsoft.com/office/drawing/2014/main" val="2513180078"/>
                    </a:ext>
                  </a:extLst>
                </a:gridCol>
                <a:gridCol w="7179447">
                  <a:extLst>
                    <a:ext uri="{9D8B030D-6E8A-4147-A177-3AD203B41FA5}">
                      <a16:colId xmlns:a16="http://schemas.microsoft.com/office/drawing/2014/main" val="1414079272"/>
                    </a:ext>
                  </a:extLst>
                </a:gridCol>
                <a:gridCol w="1758982">
                  <a:extLst>
                    <a:ext uri="{9D8B030D-6E8A-4147-A177-3AD203B41FA5}">
                      <a16:colId xmlns:a16="http://schemas.microsoft.com/office/drawing/2014/main" val="138931918"/>
                    </a:ext>
                  </a:extLst>
                </a:gridCol>
              </a:tblGrid>
              <a:tr h="370840">
                <a:tc>
                  <a:txBody>
                    <a:bodyPr/>
                    <a:lstStyle/>
                    <a:p>
                      <a:r>
                        <a:rPr lang="fr-FR" dirty="0"/>
                        <a:t>Critères de rigueur</a:t>
                      </a:r>
                    </a:p>
                    <a:p>
                      <a:r>
                        <a:rPr lang="fr-FR" dirty="0"/>
                        <a:t> scientifique </a:t>
                      </a:r>
                    </a:p>
                  </a:txBody>
                  <a:tcPr marL="67227" marR="67227"/>
                </a:tc>
                <a:tc>
                  <a:txBody>
                    <a:bodyPr/>
                    <a:lstStyle/>
                    <a:p>
                      <a:r>
                        <a:rPr lang="fr-FR" dirty="0"/>
                        <a:t>Stratégies pour assurer la rigueur scientifique </a:t>
                      </a:r>
                    </a:p>
                  </a:txBody>
                  <a:tcPr marL="67227" marR="67227"/>
                </a:tc>
                <a:tc>
                  <a:txBody>
                    <a:bodyPr/>
                    <a:lstStyle/>
                    <a:p>
                      <a:r>
                        <a:rPr lang="fr-FR" dirty="0"/>
                        <a:t>Étape </a:t>
                      </a:r>
                    </a:p>
                    <a:p>
                      <a:r>
                        <a:rPr lang="fr-FR" dirty="0"/>
                        <a:t>du processus </a:t>
                      </a:r>
                    </a:p>
                    <a:p>
                      <a:r>
                        <a:rPr lang="fr-FR" dirty="0"/>
                        <a:t>de recherche</a:t>
                      </a:r>
                    </a:p>
                  </a:txBody>
                  <a:tcPr marL="67227" marR="67227"/>
                </a:tc>
                <a:extLst>
                  <a:ext uri="{0D108BD9-81ED-4DB2-BD59-A6C34878D82A}">
                    <a16:rowId xmlns:a16="http://schemas.microsoft.com/office/drawing/2014/main" val="1614418106"/>
                  </a:ext>
                </a:extLst>
              </a:tr>
              <a:tr h="370840">
                <a:tc>
                  <a:txBody>
                    <a:bodyPr/>
                    <a:lstStyle/>
                    <a:p>
                      <a:r>
                        <a:rPr lang="fr-FR" dirty="0"/>
                        <a:t>Validité interne</a:t>
                      </a:r>
                    </a:p>
                  </a:txBody>
                  <a:tcPr marL="67227" marR="67227"/>
                </a:tc>
                <a:tc>
                  <a:txBody>
                    <a:bodyPr/>
                    <a:lstStyle/>
                    <a:p>
                      <a:r>
                        <a:rPr lang="fr-FR" dirty="0"/>
                        <a:t>Comparer les résultats aux données de la littérature et aux écrits scientifiques </a:t>
                      </a:r>
                    </a:p>
                  </a:txBody>
                  <a:tcPr marL="67227" marR="67227"/>
                </a:tc>
                <a:tc>
                  <a:txBody>
                    <a:bodyPr/>
                    <a:lstStyle/>
                    <a:p>
                      <a:r>
                        <a:rPr lang="fr-FR" dirty="0"/>
                        <a:t>Discussion </a:t>
                      </a:r>
                    </a:p>
                  </a:txBody>
                  <a:tcPr marL="67227" marR="67227"/>
                </a:tc>
                <a:extLst>
                  <a:ext uri="{0D108BD9-81ED-4DB2-BD59-A6C34878D82A}">
                    <a16:rowId xmlns:a16="http://schemas.microsoft.com/office/drawing/2014/main" val="2018146210"/>
                  </a:ext>
                </a:extLst>
              </a:tr>
              <a:tr h="370840">
                <a:tc>
                  <a:txBody>
                    <a:bodyPr/>
                    <a:lstStyle/>
                    <a:p>
                      <a:endParaRPr lang="fr-FR" dirty="0"/>
                    </a:p>
                  </a:txBody>
                  <a:tcPr marL="67227" marR="67227"/>
                </a:tc>
                <a:tc>
                  <a:txBody>
                    <a:bodyPr/>
                    <a:lstStyle/>
                    <a:p>
                      <a:r>
                        <a:rPr lang="fr-FR" dirty="0"/>
                        <a:t>Explorer les données et explications contradictoires </a:t>
                      </a:r>
                    </a:p>
                  </a:txBody>
                  <a:tcPr marL="67227" marR="67227"/>
                </a:tc>
                <a:tc>
                  <a:txBody>
                    <a:bodyPr/>
                    <a:lstStyle/>
                    <a:p>
                      <a:r>
                        <a:rPr lang="fr-FR" dirty="0"/>
                        <a:t>Analyse </a:t>
                      </a:r>
                    </a:p>
                  </a:txBody>
                  <a:tcPr marL="67227" marR="67227"/>
                </a:tc>
                <a:extLst>
                  <a:ext uri="{0D108BD9-81ED-4DB2-BD59-A6C34878D82A}">
                    <a16:rowId xmlns:a16="http://schemas.microsoft.com/office/drawing/2014/main" val="2391891838"/>
                  </a:ext>
                </a:extLst>
              </a:tr>
              <a:tr h="370840">
                <a:tc>
                  <a:txBody>
                    <a:bodyPr/>
                    <a:lstStyle/>
                    <a:p>
                      <a:endParaRPr lang="fr-FR" dirty="0"/>
                    </a:p>
                  </a:txBody>
                  <a:tcPr marL="67227" marR="67227"/>
                </a:tc>
                <a:tc>
                  <a:txBody>
                    <a:bodyPr/>
                    <a:lstStyle/>
                    <a:p>
                      <a:r>
                        <a:rPr lang="fr-FR" dirty="0"/>
                        <a:t>Rédiger des notes de terrain et un journal de bord du chercheur</a:t>
                      </a:r>
                    </a:p>
                  </a:txBody>
                  <a:tcPr marL="67227" marR="67227"/>
                </a:tc>
                <a:tc>
                  <a:txBody>
                    <a:bodyPr/>
                    <a:lstStyle/>
                    <a:p>
                      <a:r>
                        <a:rPr lang="fr-FR" dirty="0"/>
                        <a:t>Collecte </a:t>
                      </a:r>
                    </a:p>
                  </a:txBody>
                  <a:tcPr marL="67227" marR="67227"/>
                </a:tc>
                <a:extLst>
                  <a:ext uri="{0D108BD9-81ED-4DB2-BD59-A6C34878D82A}">
                    <a16:rowId xmlns:a16="http://schemas.microsoft.com/office/drawing/2014/main" val="3215388949"/>
                  </a:ext>
                </a:extLst>
              </a:tr>
              <a:tr h="370840">
                <a:tc>
                  <a:txBody>
                    <a:bodyPr/>
                    <a:lstStyle/>
                    <a:p>
                      <a:endParaRPr lang="fr-FR" dirty="0"/>
                    </a:p>
                  </a:txBody>
                  <a:tcPr marL="67227" marR="67227"/>
                </a:tc>
                <a:tc>
                  <a:txBody>
                    <a:bodyPr/>
                    <a:lstStyle/>
                    <a:p>
                      <a:r>
                        <a:rPr lang="fr-FR" dirty="0"/>
                        <a:t>Recourir à des sources de données multiples et à la triangulation des données</a:t>
                      </a:r>
                    </a:p>
                  </a:txBody>
                  <a:tcPr marL="67227" marR="67227"/>
                </a:tc>
                <a:tc>
                  <a:txBody>
                    <a:bodyPr/>
                    <a:lstStyle/>
                    <a:p>
                      <a:r>
                        <a:rPr lang="fr-FR" dirty="0"/>
                        <a:t>Collecte </a:t>
                      </a:r>
                    </a:p>
                    <a:p>
                      <a:r>
                        <a:rPr lang="fr-FR" dirty="0"/>
                        <a:t>Analyse</a:t>
                      </a:r>
                    </a:p>
                  </a:txBody>
                  <a:tcPr marL="67227" marR="67227"/>
                </a:tc>
                <a:extLst>
                  <a:ext uri="{0D108BD9-81ED-4DB2-BD59-A6C34878D82A}">
                    <a16:rowId xmlns:a16="http://schemas.microsoft.com/office/drawing/2014/main" val="1526204715"/>
                  </a:ext>
                </a:extLst>
              </a:tr>
              <a:tr h="370840">
                <a:tc>
                  <a:txBody>
                    <a:bodyPr/>
                    <a:lstStyle/>
                    <a:p>
                      <a:r>
                        <a:rPr lang="fr-FR" dirty="0"/>
                        <a:t>Validité externe </a:t>
                      </a:r>
                    </a:p>
                  </a:txBody>
                  <a:tcPr marL="67227" marR="67227"/>
                </a:tc>
                <a:tc>
                  <a:txBody>
                    <a:bodyPr/>
                    <a:lstStyle/>
                    <a:p>
                      <a:r>
                        <a:rPr lang="fr-FR" dirty="0"/>
                        <a:t>Éviter la sélection des cas trop particuliers</a:t>
                      </a:r>
                    </a:p>
                  </a:txBody>
                  <a:tcPr marL="67227" marR="67227"/>
                </a:tc>
                <a:tc>
                  <a:txBody>
                    <a:bodyPr/>
                    <a:lstStyle/>
                    <a:p>
                      <a:r>
                        <a:rPr lang="fr-FR" dirty="0"/>
                        <a:t>Recrutement </a:t>
                      </a:r>
                    </a:p>
                  </a:txBody>
                  <a:tcPr marL="67227" marR="67227"/>
                </a:tc>
                <a:extLst>
                  <a:ext uri="{0D108BD9-81ED-4DB2-BD59-A6C34878D82A}">
                    <a16:rowId xmlns:a16="http://schemas.microsoft.com/office/drawing/2014/main" val="236743576"/>
                  </a:ext>
                </a:extLst>
              </a:tr>
              <a:tr h="370840">
                <a:tc>
                  <a:txBody>
                    <a:bodyPr/>
                    <a:lstStyle/>
                    <a:p>
                      <a:endParaRPr lang="fr-FR" dirty="0"/>
                    </a:p>
                  </a:txBody>
                  <a:tcPr marL="67227" marR="67227"/>
                </a:tc>
                <a:tc>
                  <a:txBody>
                    <a:bodyPr/>
                    <a:lstStyle/>
                    <a:p>
                      <a:r>
                        <a:rPr lang="fr-FR" dirty="0"/>
                        <a:t>Sélectionner des cas reproductibles dans le temps</a:t>
                      </a:r>
                    </a:p>
                  </a:txBody>
                  <a:tcPr marL="67227" marR="672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Recrutement </a:t>
                      </a:r>
                    </a:p>
                  </a:txBody>
                  <a:tcPr marL="67227" marR="67227"/>
                </a:tc>
                <a:extLst>
                  <a:ext uri="{0D108BD9-81ED-4DB2-BD59-A6C34878D82A}">
                    <a16:rowId xmlns:a16="http://schemas.microsoft.com/office/drawing/2014/main" val="1921191678"/>
                  </a:ext>
                </a:extLst>
              </a:tr>
              <a:tr h="370840">
                <a:tc>
                  <a:txBody>
                    <a:bodyPr/>
                    <a:lstStyle/>
                    <a:p>
                      <a:endParaRPr lang="fr-FR" dirty="0"/>
                    </a:p>
                  </a:txBody>
                  <a:tcPr marL="67227" marR="67227"/>
                </a:tc>
                <a:tc>
                  <a:txBody>
                    <a:bodyPr/>
                    <a:lstStyle/>
                    <a:p>
                      <a:r>
                        <a:rPr lang="fr-FR" dirty="0"/>
                        <a:t>Utiliser un échantillonnage pour augmenter la variation de certaines caractéristiques des cas</a:t>
                      </a:r>
                    </a:p>
                  </a:txBody>
                  <a:tcPr marL="67227" marR="672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Recrutement </a:t>
                      </a:r>
                    </a:p>
                    <a:p>
                      <a:endParaRPr lang="fr-FR" dirty="0"/>
                    </a:p>
                  </a:txBody>
                  <a:tcPr marL="67227" marR="67227"/>
                </a:tc>
                <a:extLst>
                  <a:ext uri="{0D108BD9-81ED-4DB2-BD59-A6C34878D82A}">
                    <a16:rowId xmlns:a16="http://schemas.microsoft.com/office/drawing/2014/main" val="1234967176"/>
                  </a:ext>
                </a:extLst>
              </a:tr>
              <a:tr h="370840">
                <a:tc>
                  <a:txBody>
                    <a:bodyPr/>
                    <a:lstStyle/>
                    <a:p>
                      <a:endParaRPr lang="fr-FR" dirty="0"/>
                    </a:p>
                  </a:txBody>
                  <a:tcPr marL="67227" marR="67227"/>
                </a:tc>
                <a:tc>
                  <a:txBody>
                    <a:bodyPr/>
                    <a:lstStyle/>
                    <a:p>
                      <a:r>
                        <a:rPr lang="fr-FR" dirty="0"/>
                        <a:t>Recruter plusieurs cas et effectuer et effectuer une analyse </a:t>
                      </a:r>
                      <a:r>
                        <a:rPr lang="fr-FR" dirty="0" err="1"/>
                        <a:t>intercas</a:t>
                      </a:r>
                      <a:endParaRPr lang="fr-FR" dirty="0"/>
                    </a:p>
                  </a:txBody>
                  <a:tcPr marL="67227" marR="672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Recrutement </a:t>
                      </a:r>
                    </a:p>
                  </a:txBody>
                  <a:tcPr marL="67227" marR="67227"/>
                </a:tc>
                <a:extLst>
                  <a:ext uri="{0D108BD9-81ED-4DB2-BD59-A6C34878D82A}">
                    <a16:rowId xmlns:a16="http://schemas.microsoft.com/office/drawing/2014/main" val="222386719"/>
                  </a:ext>
                </a:extLst>
              </a:tr>
            </a:tbl>
          </a:graphicData>
        </a:graphic>
      </p:graphicFrame>
    </p:spTree>
    <p:extLst>
      <p:ext uri="{BB962C8B-B14F-4D97-AF65-F5344CB8AC3E}">
        <p14:creationId xmlns:p14="http://schemas.microsoft.com/office/powerpoint/2010/main" val="3217739162"/>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9F86B4-CF2D-9742-B9CA-EA3078151AD9}"/>
              </a:ext>
            </a:extLst>
          </p:cNvPr>
          <p:cNvSpPr>
            <a:spLocks noGrp="1"/>
          </p:cNvSpPr>
          <p:nvPr>
            <p:ph type="title"/>
          </p:nvPr>
        </p:nvSpPr>
        <p:spPr/>
        <p:txBody>
          <a:bodyPr/>
          <a:lstStyle/>
          <a:p>
            <a:r>
              <a:rPr lang="fr-FR" dirty="0"/>
              <a:t>Stratégies pour assure la rigueur scientifique de l’étude de cas (1)</a:t>
            </a:r>
          </a:p>
        </p:txBody>
      </p:sp>
      <p:graphicFrame>
        <p:nvGraphicFramePr>
          <p:cNvPr id="4" name="Tableau 4">
            <a:extLst>
              <a:ext uri="{FF2B5EF4-FFF2-40B4-BE49-F238E27FC236}">
                <a16:creationId xmlns:a16="http://schemas.microsoft.com/office/drawing/2014/main" id="{2B9E2BB3-7CA2-484E-B7B3-DD4CACF39ED9}"/>
              </a:ext>
            </a:extLst>
          </p:cNvPr>
          <p:cNvGraphicFramePr>
            <a:graphicFrameLocks noGrp="1"/>
          </p:cNvGraphicFramePr>
          <p:nvPr>
            <p:ph idx="1"/>
            <p:extLst>
              <p:ext uri="{D42A27DB-BD31-4B8C-83A1-F6EECF244321}">
                <p14:modId xmlns:p14="http://schemas.microsoft.com/office/powerpoint/2010/main" val="4033271444"/>
              </p:ext>
            </p:extLst>
          </p:nvPr>
        </p:nvGraphicFramePr>
        <p:xfrm>
          <a:off x="2230438" y="2638425"/>
          <a:ext cx="7731122" cy="2839720"/>
        </p:xfrm>
        <a:graphic>
          <a:graphicData uri="http://schemas.openxmlformats.org/drawingml/2006/table">
            <a:tbl>
              <a:tblPr firstRow="1" bandRow="1">
                <a:tableStyleId>{073A0DAA-6AF3-43AB-8588-CEC1D06C72B9}</a:tableStyleId>
              </a:tblPr>
              <a:tblGrid>
                <a:gridCol w="1679312">
                  <a:extLst>
                    <a:ext uri="{9D8B030D-6E8A-4147-A177-3AD203B41FA5}">
                      <a16:colId xmlns:a16="http://schemas.microsoft.com/office/drawing/2014/main" val="4184599212"/>
                    </a:ext>
                  </a:extLst>
                </a:gridCol>
                <a:gridCol w="4533735">
                  <a:extLst>
                    <a:ext uri="{9D8B030D-6E8A-4147-A177-3AD203B41FA5}">
                      <a16:colId xmlns:a16="http://schemas.microsoft.com/office/drawing/2014/main" val="391611840"/>
                    </a:ext>
                  </a:extLst>
                </a:gridCol>
                <a:gridCol w="1518075">
                  <a:extLst>
                    <a:ext uri="{9D8B030D-6E8A-4147-A177-3AD203B41FA5}">
                      <a16:colId xmlns:a16="http://schemas.microsoft.com/office/drawing/2014/main" val="2256142023"/>
                    </a:ext>
                  </a:extLst>
                </a:gridCol>
              </a:tblGrid>
              <a:tr h="370840">
                <a:tc>
                  <a:txBody>
                    <a:bodyPr/>
                    <a:lstStyle/>
                    <a:p>
                      <a:r>
                        <a:rPr lang="fr-FR" dirty="0"/>
                        <a:t>Critères de rigueur</a:t>
                      </a:r>
                    </a:p>
                    <a:p>
                      <a:r>
                        <a:rPr lang="fr-FR" dirty="0"/>
                        <a:t> scientifique </a:t>
                      </a:r>
                    </a:p>
                  </a:txBody>
                  <a:tcPr marL="67227" marR="67227"/>
                </a:tc>
                <a:tc>
                  <a:txBody>
                    <a:bodyPr/>
                    <a:lstStyle/>
                    <a:p>
                      <a:r>
                        <a:rPr lang="fr-FR" dirty="0"/>
                        <a:t>Stratégies pour assurer la rigueur scientifique </a:t>
                      </a:r>
                    </a:p>
                  </a:txBody>
                  <a:tcPr marL="67227" marR="67227"/>
                </a:tc>
                <a:tc>
                  <a:txBody>
                    <a:bodyPr/>
                    <a:lstStyle/>
                    <a:p>
                      <a:r>
                        <a:rPr lang="fr-FR" dirty="0"/>
                        <a:t>Étape </a:t>
                      </a:r>
                    </a:p>
                    <a:p>
                      <a:r>
                        <a:rPr lang="fr-FR" dirty="0"/>
                        <a:t>du processus </a:t>
                      </a:r>
                    </a:p>
                    <a:p>
                      <a:r>
                        <a:rPr lang="fr-FR" dirty="0"/>
                        <a:t>de recherche</a:t>
                      </a:r>
                    </a:p>
                  </a:txBody>
                  <a:tcPr marL="67227" marR="67227"/>
                </a:tc>
                <a:extLst>
                  <a:ext uri="{0D108BD9-81ED-4DB2-BD59-A6C34878D82A}">
                    <a16:rowId xmlns:a16="http://schemas.microsoft.com/office/drawing/2014/main" val="3529885153"/>
                  </a:ext>
                </a:extLst>
              </a:tr>
              <a:tr h="370840">
                <a:tc>
                  <a:txBody>
                    <a:bodyPr/>
                    <a:lstStyle/>
                    <a:p>
                      <a:r>
                        <a:rPr lang="fr-FR" dirty="0"/>
                        <a:t>Fiabilité</a:t>
                      </a:r>
                    </a:p>
                  </a:txBody>
                  <a:tcPr marL="67227" marR="67227"/>
                </a:tc>
                <a:tc>
                  <a:txBody>
                    <a:bodyPr/>
                    <a:lstStyle/>
                    <a:p>
                      <a:r>
                        <a:rPr lang="fr-FR" dirty="0"/>
                        <a:t>Documenter et décrire en détail chacune des étapes de la recherche</a:t>
                      </a:r>
                    </a:p>
                  </a:txBody>
                  <a:tcPr marL="67227" marR="67227"/>
                </a:tc>
                <a:tc>
                  <a:txBody>
                    <a:bodyPr/>
                    <a:lstStyle/>
                    <a:p>
                      <a:r>
                        <a:rPr lang="fr-FR" dirty="0"/>
                        <a:t>Diffusion</a:t>
                      </a:r>
                    </a:p>
                  </a:txBody>
                  <a:tcPr marL="67227" marR="67227"/>
                </a:tc>
                <a:extLst>
                  <a:ext uri="{0D108BD9-81ED-4DB2-BD59-A6C34878D82A}">
                    <a16:rowId xmlns:a16="http://schemas.microsoft.com/office/drawing/2014/main" val="556080865"/>
                  </a:ext>
                </a:extLst>
              </a:tr>
              <a:tr h="370840">
                <a:tc>
                  <a:txBody>
                    <a:bodyPr/>
                    <a:lstStyle/>
                    <a:p>
                      <a:endParaRPr lang="fr-FR" dirty="0"/>
                    </a:p>
                  </a:txBody>
                  <a:tcPr marL="67227" marR="67227"/>
                </a:tc>
                <a:tc>
                  <a:txBody>
                    <a:bodyPr/>
                    <a:lstStyle/>
                    <a:p>
                      <a:r>
                        <a:rPr lang="fr-FR" dirty="0"/>
                        <a:t>Impliquer des chercheurs externes à toutes les étapes de la recherche </a:t>
                      </a:r>
                    </a:p>
                  </a:txBody>
                  <a:tcPr marL="67227" marR="67227"/>
                </a:tc>
                <a:tc>
                  <a:txBody>
                    <a:bodyPr/>
                    <a:lstStyle/>
                    <a:p>
                      <a:r>
                        <a:rPr lang="fr-FR" dirty="0"/>
                        <a:t>Toutes les étapes</a:t>
                      </a:r>
                    </a:p>
                  </a:txBody>
                  <a:tcPr marL="67227" marR="67227"/>
                </a:tc>
                <a:extLst>
                  <a:ext uri="{0D108BD9-81ED-4DB2-BD59-A6C34878D82A}">
                    <a16:rowId xmlns:a16="http://schemas.microsoft.com/office/drawing/2014/main" val="3068653093"/>
                  </a:ext>
                </a:extLst>
              </a:tr>
              <a:tr h="370840">
                <a:tc>
                  <a:txBody>
                    <a:bodyPr/>
                    <a:lstStyle/>
                    <a:p>
                      <a:endParaRPr lang="fr-FR" dirty="0"/>
                    </a:p>
                  </a:txBody>
                  <a:tcPr marL="67227" marR="67227"/>
                </a:tc>
                <a:tc>
                  <a:txBody>
                    <a:bodyPr/>
                    <a:lstStyle/>
                    <a:p>
                      <a:r>
                        <a:rPr lang="fr-FR" dirty="0"/>
                        <a:t>Enregistrer les données et en faciliter l’accès</a:t>
                      </a:r>
                    </a:p>
                  </a:txBody>
                  <a:tcPr marL="67227" marR="67227"/>
                </a:tc>
                <a:tc>
                  <a:txBody>
                    <a:bodyPr/>
                    <a:lstStyle/>
                    <a:p>
                      <a:r>
                        <a:rPr lang="fr-FR" dirty="0"/>
                        <a:t>Collecte </a:t>
                      </a:r>
                    </a:p>
                  </a:txBody>
                  <a:tcPr marL="67227" marR="67227"/>
                </a:tc>
                <a:extLst>
                  <a:ext uri="{0D108BD9-81ED-4DB2-BD59-A6C34878D82A}">
                    <a16:rowId xmlns:a16="http://schemas.microsoft.com/office/drawing/2014/main" val="2344227525"/>
                  </a:ext>
                </a:extLst>
              </a:tr>
            </a:tbl>
          </a:graphicData>
        </a:graphic>
      </p:graphicFrame>
    </p:spTree>
    <p:extLst>
      <p:ext uri="{BB962C8B-B14F-4D97-AF65-F5344CB8AC3E}">
        <p14:creationId xmlns:p14="http://schemas.microsoft.com/office/powerpoint/2010/main" val="213153535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C68ACD-344F-B24E-9B0E-466FE416AA7E}"/>
              </a:ext>
            </a:extLst>
          </p:cNvPr>
          <p:cNvSpPr>
            <a:spLocks noGrp="1"/>
          </p:cNvSpPr>
          <p:nvPr>
            <p:ph type="title"/>
          </p:nvPr>
        </p:nvSpPr>
        <p:spPr>
          <a:xfrm>
            <a:off x="2201399" y="440585"/>
            <a:ext cx="7729728" cy="1188720"/>
          </a:xfrm>
        </p:spPr>
        <p:txBody>
          <a:bodyPr/>
          <a:lstStyle/>
          <a:p>
            <a:r>
              <a:rPr lang="fr-FR" dirty="0"/>
              <a:t>Description des différentes sources de données utilisées dans l’étude de cas (1)</a:t>
            </a:r>
          </a:p>
        </p:txBody>
      </p:sp>
      <p:graphicFrame>
        <p:nvGraphicFramePr>
          <p:cNvPr id="4" name="Tableau 4">
            <a:extLst>
              <a:ext uri="{FF2B5EF4-FFF2-40B4-BE49-F238E27FC236}">
                <a16:creationId xmlns:a16="http://schemas.microsoft.com/office/drawing/2014/main" id="{631ED49A-152D-E84E-90A0-EDBC79F908F0}"/>
              </a:ext>
            </a:extLst>
          </p:cNvPr>
          <p:cNvGraphicFramePr>
            <a:graphicFrameLocks noGrp="1"/>
          </p:cNvGraphicFramePr>
          <p:nvPr>
            <p:ph idx="1"/>
            <p:extLst>
              <p:ext uri="{D42A27DB-BD31-4B8C-83A1-F6EECF244321}">
                <p14:modId xmlns:p14="http://schemas.microsoft.com/office/powerpoint/2010/main" val="945867002"/>
              </p:ext>
            </p:extLst>
          </p:nvPr>
        </p:nvGraphicFramePr>
        <p:xfrm>
          <a:off x="810322" y="2114318"/>
          <a:ext cx="10571355" cy="4211320"/>
        </p:xfrm>
        <a:graphic>
          <a:graphicData uri="http://schemas.openxmlformats.org/drawingml/2006/table">
            <a:tbl>
              <a:tblPr firstRow="1" bandRow="1">
                <a:tableStyleId>{073A0DAA-6AF3-43AB-8588-CEC1D06C72B9}</a:tableStyleId>
              </a:tblPr>
              <a:tblGrid>
                <a:gridCol w="3523785">
                  <a:extLst>
                    <a:ext uri="{9D8B030D-6E8A-4147-A177-3AD203B41FA5}">
                      <a16:colId xmlns:a16="http://schemas.microsoft.com/office/drawing/2014/main" val="2349946579"/>
                    </a:ext>
                  </a:extLst>
                </a:gridCol>
                <a:gridCol w="3523785">
                  <a:extLst>
                    <a:ext uri="{9D8B030D-6E8A-4147-A177-3AD203B41FA5}">
                      <a16:colId xmlns:a16="http://schemas.microsoft.com/office/drawing/2014/main" val="281920366"/>
                    </a:ext>
                  </a:extLst>
                </a:gridCol>
                <a:gridCol w="3523785">
                  <a:extLst>
                    <a:ext uri="{9D8B030D-6E8A-4147-A177-3AD203B41FA5}">
                      <a16:colId xmlns:a16="http://schemas.microsoft.com/office/drawing/2014/main" val="1880485591"/>
                    </a:ext>
                  </a:extLst>
                </a:gridCol>
              </a:tblGrid>
              <a:tr h="370840">
                <a:tc>
                  <a:txBody>
                    <a:bodyPr/>
                    <a:lstStyle/>
                    <a:p>
                      <a:r>
                        <a:rPr lang="fr-FR" dirty="0"/>
                        <a:t>Sources de données</a:t>
                      </a:r>
                    </a:p>
                  </a:txBody>
                  <a:tcPr marL="67227" marR="67227"/>
                </a:tc>
                <a:tc>
                  <a:txBody>
                    <a:bodyPr/>
                    <a:lstStyle/>
                    <a:p>
                      <a:r>
                        <a:rPr lang="fr-FR" dirty="0"/>
                        <a:t>Description</a:t>
                      </a:r>
                    </a:p>
                  </a:txBody>
                  <a:tcPr marL="67227" marR="67227"/>
                </a:tc>
                <a:tc>
                  <a:txBody>
                    <a:bodyPr/>
                    <a:lstStyle/>
                    <a:p>
                      <a:r>
                        <a:rPr lang="fr-FR" dirty="0"/>
                        <a:t>Objectifs</a:t>
                      </a:r>
                    </a:p>
                  </a:txBody>
                  <a:tcPr marL="67227" marR="67227"/>
                </a:tc>
                <a:extLst>
                  <a:ext uri="{0D108BD9-81ED-4DB2-BD59-A6C34878D82A}">
                    <a16:rowId xmlns:a16="http://schemas.microsoft.com/office/drawing/2014/main" val="354573259"/>
                  </a:ext>
                </a:extLst>
              </a:tr>
              <a:tr h="370840">
                <a:tc>
                  <a:txBody>
                    <a:bodyPr/>
                    <a:lstStyle/>
                    <a:p>
                      <a:r>
                        <a:rPr lang="fr-FR" dirty="0"/>
                        <a:t>L’entrevue</a:t>
                      </a:r>
                    </a:p>
                  </a:txBody>
                  <a:tcPr marL="67227" marR="67227"/>
                </a:tc>
                <a:tc>
                  <a:txBody>
                    <a:bodyPr/>
                    <a:lstStyle/>
                    <a:p>
                      <a:r>
                        <a:rPr lang="fr-FR" dirty="0"/>
                        <a:t>Peut-être libre, semi-dirigée ou directive. Source de données la plus importante </a:t>
                      </a:r>
                    </a:p>
                  </a:txBody>
                  <a:tcPr marL="67227" marR="67227"/>
                </a:tc>
                <a:tc>
                  <a:txBody>
                    <a:bodyPr/>
                    <a:lstStyle/>
                    <a:p>
                      <a:r>
                        <a:rPr lang="fr-FR" dirty="0"/>
                        <a:t>Permet de recueillir le point de vue et la perception des répondants</a:t>
                      </a:r>
                    </a:p>
                  </a:txBody>
                  <a:tcPr marL="67227" marR="67227"/>
                </a:tc>
                <a:extLst>
                  <a:ext uri="{0D108BD9-81ED-4DB2-BD59-A6C34878D82A}">
                    <a16:rowId xmlns:a16="http://schemas.microsoft.com/office/drawing/2014/main" val="1347546230"/>
                  </a:ext>
                </a:extLst>
              </a:tr>
              <a:tr h="370840">
                <a:tc>
                  <a:txBody>
                    <a:bodyPr/>
                    <a:lstStyle/>
                    <a:p>
                      <a:r>
                        <a:rPr lang="fr-FR" dirty="0"/>
                        <a:t>L’observation participative ou directe</a:t>
                      </a:r>
                    </a:p>
                  </a:txBody>
                  <a:tcPr marL="67227" marR="67227"/>
                </a:tc>
                <a:tc>
                  <a:txBody>
                    <a:bodyPr/>
                    <a:lstStyle/>
                    <a:p>
                      <a:r>
                        <a:rPr lang="fr-FR" dirty="0"/>
                        <a:t>Peut-être méthodique à l’aide d’un protocole d’observation ou spontanée en recueillant les infos lors de la visite d’un lieu ou pdt une entrevue</a:t>
                      </a:r>
                    </a:p>
                  </a:txBody>
                  <a:tcPr marL="67227" marR="67227"/>
                </a:tc>
                <a:tc>
                  <a:txBody>
                    <a:bodyPr/>
                    <a:lstStyle/>
                    <a:p>
                      <a:r>
                        <a:rPr lang="fr-FR" dirty="0"/>
                        <a:t>Vise à recueillir des infos sur des éléments observables (comportements et environnement)</a:t>
                      </a:r>
                    </a:p>
                  </a:txBody>
                  <a:tcPr marL="67227" marR="67227"/>
                </a:tc>
                <a:extLst>
                  <a:ext uri="{0D108BD9-81ED-4DB2-BD59-A6C34878D82A}">
                    <a16:rowId xmlns:a16="http://schemas.microsoft.com/office/drawing/2014/main" val="2533167724"/>
                  </a:ext>
                </a:extLst>
              </a:tr>
              <a:tr h="370840">
                <a:tc>
                  <a:txBody>
                    <a:bodyPr/>
                    <a:lstStyle/>
                    <a:p>
                      <a:r>
                        <a:rPr lang="fr-FR" dirty="0"/>
                        <a:t>L’observation participante</a:t>
                      </a:r>
                    </a:p>
                  </a:txBody>
                  <a:tcPr marL="67227" marR="67227"/>
                </a:tc>
                <a:tc>
                  <a:txBody>
                    <a:bodyPr/>
                    <a:lstStyle/>
                    <a:p>
                      <a:r>
                        <a:rPr lang="fr-FR" dirty="0"/>
                        <a:t>Le chercheur joue un rôle actif dans la situation qui est à l’étude. Par exemple, le chercheur est membre de la communauté ou de l’organisation qui est à l’étude</a:t>
                      </a:r>
                    </a:p>
                  </a:txBody>
                  <a:tcPr marL="67227" marR="67227"/>
                </a:tc>
                <a:tc>
                  <a:txBody>
                    <a:bodyPr/>
                    <a:lstStyle/>
                    <a:p>
                      <a:endParaRPr lang="fr-FR" dirty="0"/>
                    </a:p>
                  </a:txBody>
                  <a:tcPr marL="67227" marR="67227"/>
                </a:tc>
                <a:extLst>
                  <a:ext uri="{0D108BD9-81ED-4DB2-BD59-A6C34878D82A}">
                    <a16:rowId xmlns:a16="http://schemas.microsoft.com/office/drawing/2014/main" val="3462479346"/>
                  </a:ext>
                </a:extLst>
              </a:tr>
            </a:tbl>
          </a:graphicData>
        </a:graphic>
      </p:graphicFrame>
    </p:spTree>
    <p:extLst>
      <p:ext uri="{BB962C8B-B14F-4D97-AF65-F5344CB8AC3E}">
        <p14:creationId xmlns:p14="http://schemas.microsoft.com/office/powerpoint/2010/main" val="1877787732"/>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047857-5105-B844-A715-1EBF11A7D71A}"/>
              </a:ext>
            </a:extLst>
          </p:cNvPr>
          <p:cNvSpPr>
            <a:spLocks noGrp="1"/>
          </p:cNvSpPr>
          <p:nvPr>
            <p:ph type="title"/>
          </p:nvPr>
        </p:nvSpPr>
        <p:spPr>
          <a:xfrm>
            <a:off x="2231136" y="451736"/>
            <a:ext cx="7729728" cy="1188720"/>
          </a:xfrm>
        </p:spPr>
        <p:txBody>
          <a:bodyPr/>
          <a:lstStyle/>
          <a:p>
            <a:r>
              <a:rPr lang="fr-FR" dirty="0"/>
              <a:t>Description des différentes sources de données utilisées dans l’étude de cas (1)</a:t>
            </a:r>
          </a:p>
        </p:txBody>
      </p:sp>
      <p:graphicFrame>
        <p:nvGraphicFramePr>
          <p:cNvPr id="4" name="Tableau 4">
            <a:extLst>
              <a:ext uri="{FF2B5EF4-FFF2-40B4-BE49-F238E27FC236}">
                <a16:creationId xmlns:a16="http://schemas.microsoft.com/office/drawing/2014/main" id="{9C8FAEB2-4E98-8F4E-94C8-32FCA26BFF2D}"/>
              </a:ext>
            </a:extLst>
          </p:cNvPr>
          <p:cNvGraphicFramePr>
            <a:graphicFrameLocks noGrp="1"/>
          </p:cNvGraphicFramePr>
          <p:nvPr>
            <p:ph idx="1"/>
            <p:extLst>
              <p:ext uri="{D42A27DB-BD31-4B8C-83A1-F6EECF244321}">
                <p14:modId xmlns:p14="http://schemas.microsoft.com/office/powerpoint/2010/main" val="136256886"/>
              </p:ext>
            </p:extLst>
          </p:nvPr>
        </p:nvGraphicFramePr>
        <p:xfrm>
          <a:off x="498088" y="2194944"/>
          <a:ext cx="11195823" cy="4211320"/>
        </p:xfrm>
        <a:graphic>
          <a:graphicData uri="http://schemas.openxmlformats.org/drawingml/2006/table">
            <a:tbl>
              <a:tblPr firstRow="1" bandRow="1">
                <a:tableStyleId>{073A0DAA-6AF3-43AB-8588-CEC1D06C72B9}</a:tableStyleId>
              </a:tblPr>
              <a:tblGrid>
                <a:gridCol w="3731941">
                  <a:extLst>
                    <a:ext uri="{9D8B030D-6E8A-4147-A177-3AD203B41FA5}">
                      <a16:colId xmlns:a16="http://schemas.microsoft.com/office/drawing/2014/main" val="2445893217"/>
                    </a:ext>
                  </a:extLst>
                </a:gridCol>
                <a:gridCol w="3731941">
                  <a:extLst>
                    <a:ext uri="{9D8B030D-6E8A-4147-A177-3AD203B41FA5}">
                      <a16:colId xmlns:a16="http://schemas.microsoft.com/office/drawing/2014/main" val="1924539037"/>
                    </a:ext>
                  </a:extLst>
                </a:gridCol>
                <a:gridCol w="3731941">
                  <a:extLst>
                    <a:ext uri="{9D8B030D-6E8A-4147-A177-3AD203B41FA5}">
                      <a16:colId xmlns:a16="http://schemas.microsoft.com/office/drawing/2014/main" val="2488157245"/>
                    </a:ext>
                  </a:extLst>
                </a:gridCol>
              </a:tblGrid>
              <a:tr h="370840">
                <a:tc>
                  <a:txBody>
                    <a:bodyPr/>
                    <a:lstStyle/>
                    <a:p>
                      <a:r>
                        <a:rPr lang="fr-FR" dirty="0"/>
                        <a:t>Sources de données</a:t>
                      </a:r>
                    </a:p>
                  </a:txBody>
                  <a:tcPr marL="67227" marR="67227"/>
                </a:tc>
                <a:tc>
                  <a:txBody>
                    <a:bodyPr/>
                    <a:lstStyle/>
                    <a:p>
                      <a:r>
                        <a:rPr lang="fr-FR" dirty="0"/>
                        <a:t>Description</a:t>
                      </a:r>
                    </a:p>
                  </a:txBody>
                  <a:tcPr marL="67227" marR="67227"/>
                </a:tc>
                <a:tc>
                  <a:txBody>
                    <a:bodyPr/>
                    <a:lstStyle/>
                    <a:p>
                      <a:r>
                        <a:rPr lang="fr-FR" dirty="0"/>
                        <a:t>Objectifs</a:t>
                      </a:r>
                    </a:p>
                  </a:txBody>
                  <a:tcPr marL="67227" marR="67227"/>
                </a:tc>
                <a:extLst>
                  <a:ext uri="{0D108BD9-81ED-4DB2-BD59-A6C34878D82A}">
                    <a16:rowId xmlns:a16="http://schemas.microsoft.com/office/drawing/2014/main" val="1225368385"/>
                  </a:ext>
                </a:extLst>
              </a:tr>
              <a:tr h="370840">
                <a:tc>
                  <a:txBody>
                    <a:bodyPr/>
                    <a:lstStyle/>
                    <a:p>
                      <a:r>
                        <a:rPr lang="fr-FR" dirty="0"/>
                        <a:t>L’analyse documentaire</a:t>
                      </a:r>
                    </a:p>
                  </a:txBody>
                  <a:tcPr marL="67227" marR="67227"/>
                </a:tc>
                <a:tc>
                  <a:txBody>
                    <a:bodyPr/>
                    <a:lstStyle/>
                    <a:p>
                      <a:r>
                        <a:rPr lang="fr-FR" dirty="0"/>
                        <a:t>Analyse les documents administratifs, de lettres, de publications ou de journaux personnels relatifs aux participants à l’étude</a:t>
                      </a:r>
                    </a:p>
                  </a:txBody>
                  <a:tcPr marL="67227" marR="67227"/>
                </a:tc>
                <a:tc>
                  <a:txBody>
                    <a:bodyPr/>
                    <a:lstStyle/>
                    <a:p>
                      <a:r>
                        <a:rPr lang="fr-FR" dirty="0"/>
                        <a:t>Permet de recueillir le point de vue et la perception des répondants</a:t>
                      </a:r>
                    </a:p>
                  </a:txBody>
                  <a:tcPr marL="67227" marR="67227"/>
                </a:tc>
                <a:extLst>
                  <a:ext uri="{0D108BD9-81ED-4DB2-BD59-A6C34878D82A}">
                    <a16:rowId xmlns:a16="http://schemas.microsoft.com/office/drawing/2014/main" val="385466823"/>
                  </a:ext>
                </a:extLst>
              </a:tr>
              <a:tr h="370840">
                <a:tc>
                  <a:txBody>
                    <a:bodyPr/>
                    <a:lstStyle/>
                    <a:p>
                      <a:r>
                        <a:rPr lang="fr-FR" dirty="0"/>
                        <a:t>L’examen de documents d’archives</a:t>
                      </a:r>
                    </a:p>
                  </a:txBody>
                  <a:tcPr marL="67227" marR="67227"/>
                </a:tc>
                <a:tc>
                  <a:txBody>
                    <a:bodyPr/>
                    <a:lstStyle/>
                    <a:p>
                      <a:r>
                        <a:rPr lang="fr-FR" dirty="0"/>
                        <a:t>Infos relatives au recensement, à des sondages, aux statistiques d’une organisation ou d’un service (p. ex. </a:t>
                      </a:r>
                      <a:r>
                        <a:rPr lang="fr-FR" dirty="0" err="1"/>
                        <a:t>nbre</a:t>
                      </a:r>
                      <a:r>
                        <a:rPr lang="fr-FR" dirty="0"/>
                        <a:t> de clients ou de professionnels)</a:t>
                      </a:r>
                    </a:p>
                  </a:txBody>
                  <a:tcPr marL="67227" marR="67227"/>
                </a:tc>
                <a:tc>
                  <a:txBody>
                    <a:bodyPr/>
                    <a:lstStyle/>
                    <a:p>
                      <a:r>
                        <a:rPr lang="fr-FR" dirty="0"/>
                        <a:t>Permet de confirmer les infos obtenues par d’autres sources et de recueillir de nouvelles infos sur le contexte.</a:t>
                      </a:r>
                    </a:p>
                  </a:txBody>
                  <a:tcPr marL="67227" marR="67227"/>
                </a:tc>
                <a:extLst>
                  <a:ext uri="{0D108BD9-81ED-4DB2-BD59-A6C34878D82A}">
                    <a16:rowId xmlns:a16="http://schemas.microsoft.com/office/drawing/2014/main" val="4203157751"/>
                  </a:ext>
                </a:extLst>
              </a:tr>
              <a:tr h="370840">
                <a:tc>
                  <a:txBody>
                    <a:bodyPr/>
                    <a:lstStyle/>
                    <a:p>
                      <a:r>
                        <a:rPr lang="fr-FR" dirty="0"/>
                        <a:t>L’évaluation d’artéfacts physiques</a:t>
                      </a:r>
                    </a:p>
                  </a:txBody>
                  <a:tcPr marL="67227" marR="67227"/>
                </a:tc>
                <a:tc>
                  <a:txBody>
                    <a:bodyPr/>
                    <a:lstStyle/>
                    <a:p>
                      <a:r>
                        <a:rPr lang="fr-FR" dirty="0"/>
                        <a:t>Le chercheur joue un rôle actif dans la situation qui est à l’étude. Par exemple, le chercheur est membre de la communauté ou de l’organisation qui est à l’étude</a:t>
                      </a:r>
                    </a:p>
                  </a:txBody>
                  <a:tcPr marL="67227" marR="67227"/>
                </a:tc>
                <a:tc>
                  <a:txBody>
                    <a:bodyPr/>
                    <a:lstStyle/>
                    <a:p>
                      <a:endParaRPr lang="fr-FR" dirty="0"/>
                    </a:p>
                  </a:txBody>
                  <a:tcPr marL="67227" marR="67227"/>
                </a:tc>
                <a:extLst>
                  <a:ext uri="{0D108BD9-81ED-4DB2-BD59-A6C34878D82A}">
                    <a16:rowId xmlns:a16="http://schemas.microsoft.com/office/drawing/2014/main" val="3001489606"/>
                  </a:ext>
                </a:extLst>
              </a:tr>
            </a:tbl>
          </a:graphicData>
        </a:graphic>
      </p:graphicFrame>
    </p:spTree>
    <p:extLst>
      <p:ext uri="{BB962C8B-B14F-4D97-AF65-F5344CB8AC3E}">
        <p14:creationId xmlns:p14="http://schemas.microsoft.com/office/powerpoint/2010/main" val="2671735862"/>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B97784-4841-8E4A-B06F-4D32B9B55919}"/>
              </a:ext>
            </a:extLst>
          </p:cNvPr>
          <p:cNvSpPr>
            <a:spLocks noGrp="1"/>
          </p:cNvSpPr>
          <p:nvPr>
            <p:ph type="title"/>
          </p:nvPr>
        </p:nvSpPr>
        <p:spPr/>
        <p:txBody>
          <a:bodyPr/>
          <a:lstStyle/>
          <a:p>
            <a:r>
              <a:rPr lang="fr-FR" dirty="0"/>
              <a:t>Limites de l’étude de cas</a:t>
            </a:r>
            <a:br>
              <a:rPr lang="fr-FR" dirty="0"/>
            </a:br>
            <a:endParaRPr lang="fr-FR" dirty="0"/>
          </a:p>
        </p:txBody>
      </p:sp>
      <p:sp>
        <p:nvSpPr>
          <p:cNvPr id="3" name="Espace réservé du contenu 2">
            <a:extLst>
              <a:ext uri="{FF2B5EF4-FFF2-40B4-BE49-F238E27FC236}">
                <a16:creationId xmlns:a16="http://schemas.microsoft.com/office/drawing/2014/main" id="{87FA6710-41AC-9241-93F0-A96C637DF01E}"/>
              </a:ext>
            </a:extLst>
          </p:cNvPr>
          <p:cNvSpPr>
            <a:spLocks noGrp="1"/>
          </p:cNvSpPr>
          <p:nvPr>
            <p:ph idx="1"/>
          </p:nvPr>
        </p:nvSpPr>
        <p:spPr/>
        <p:txBody>
          <a:bodyPr>
            <a:noAutofit/>
          </a:bodyPr>
          <a:lstStyle/>
          <a:p>
            <a:r>
              <a:rPr lang="fr-FR" sz="2400" dirty="0"/>
              <a:t>Elle peut générer une quantité importante de données et demander un temps de réalisation non négligeable</a:t>
            </a:r>
          </a:p>
          <a:p>
            <a:r>
              <a:rPr lang="fr-FR" sz="2400" dirty="0"/>
              <a:t>En raison de sa grande flexibilité, sa procédure de réalisation peut devenir complexe et confuse pour le chercheur novice</a:t>
            </a:r>
          </a:p>
          <a:p>
            <a:r>
              <a:rPr lang="fr-FR" sz="2400" dirty="0"/>
              <a:t>Sa validité externe peut poser problème et limiter la transférabilité des résultats </a:t>
            </a:r>
          </a:p>
        </p:txBody>
      </p:sp>
    </p:spTree>
    <p:extLst>
      <p:ext uri="{BB962C8B-B14F-4D97-AF65-F5344CB8AC3E}">
        <p14:creationId xmlns:p14="http://schemas.microsoft.com/office/powerpoint/2010/main" val="314807593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9ABA3B-A80A-5C40-98E3-67EC07A36088}"/>
              </a:ext>
            </a:extLst>
          </p:cNvPr>
          <p:cNvSpPr>
            <a:spLocks noGrp="1"/>
          </p:cNvSpPr>
          <p:nvPr>
            <p:ph type="title"/>
          </p:nvPr>
        </p:nvSpPr>
        <p:spPr/>
        <p:txBody>
          <a:bodyPr/>
          <a:lstStyle/>
          <a:p>
            <a:r>
              <a:rPr lang="fr-FR" dirty="0"/>
              <a:t>Illustration de l’étude de cas </a:t>
            </a:r>
          </a:p>
        </p:txBody>
      </p:sp>
      <p:sp>
        <p:nvSpPr>
          <p:cNvPr id="3" name="Espace réservé du contenu 2">
            <a:extLst>
              <a:ext uri="{FF2B5EF4-FFF2-40B4-BE49-F238E27FC236}">
                <a16:creationId xmlns:a16="http://schemas.microsoft.com/office/drawing/2014/main" id="{D1727E3D-3C9E-6244-A364-B18083F45344}"/>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233019351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8AFC2C-26FA-5A40-9FF9-202B882F7F73}"/>
              </a:ext>
            </a:extLst>
          </p:cNvPr>
          <p:cNvSpPr>
            <a:spLocks noGrp="1"/>
          </p:cNvSpPr>
          <p:nvPr>
            <p:ph type="title"/>
          </p:nvPr>
        </p:nvSpPr>
        <p:spPr/>
        <p:txBody>
          <a:bodyPr/>
          <a:lstStyle/>
          <a:p>
            <a:r>
              <a:rPr lang="fr-FR" dirty="0"/>
              <a:t>Plan </a:t>
            </a:r>
          </a:p>
        </p:txBody>
      </p:sp>
      <p:sp>
        <p:nvSpPr>
          <p:cNvPr id="3" name="Espace réservé du contenu 2">
            <a:extLst>
              <a:ext uri="{FF2B5EF4-FFF2-40B4-BE49-F238E27FC236}">
                <a16:creationId xmlns:a16="http://schemas.microsoft.com/office/drawing/2014/main" id="{5355E43D-4125-814E-9E51-01379D4A1FCA}"/>
              </a:ext>
            </a:extLst>
          </p:cNvPr>
          <p:cNvSpPr>
            <a:spLocks noGrp="1"/>
          </p:cNvSpPr>
          <p:nvPr>
            <p:ph idx="1"/>
          </p:nvPr>
        </p:nvSpPr>
        <p:spPr/>
        <p:txBody>
          <a:bodyPr>
            <a:normAutofit/>
          </a:bodyPr>
          <a:lstStyle/>
          <a:p>
            <a:r>
              <a:rPr lang="fr-FR" sz="2800" dirty="0"/>
              <a:t>Généralités</a:t>
            </a:r>
          </a:p>
          <a:p>
            <a:r>
              <a:rPr lang="fr-FR" sz="2800" dirty="0"/>
              <a:t>Classification des types d’étude de cas</a:t>
            </a:r>
          </a:p>
          <a:p>
            <a:r>
              <a:rPr lang="fr-FR" sz="2800" dirty="0"/>
              <a:t>Étapes de réalisation de l’étude de cas</a:t>
            </a:r>
          </a:p>
          <a:p>
            <a:r>
              <a:rPr lang="fr-FR" sz="2800" dirty="0"/>
              <a:t>Limites de l’étude de cas</a:t>
            </a:r>
          </a:p>
          <a:p>
            <a:r>
              <a:rPr lang="fr-FR" sz="2800" dirty="0"/>
              <a:t>Illustration de l’étude de cas </a:t>
            </a:r>
          </a:p>
        </p:txBody>
      </p:sp>
    </p:spTree>
    <p:extLst>
      <p:ext uri="{BB962C8B-B14F-4D97-AF65-F5344CB8AC3E}">
        <p14:creationId xmlns:p14="http://schemas.microsoft.com/office/powerpoint/2010/main" val="280433963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36E631-1A01-7F40-BD83-AD1EF19C3B5B}"/>
              </a:ext>
            </a:extLst>
          </p:cNvPr>
          <p:cNvSpPr>
            <a:spLocks noGrp="1"/>
          </p:cNvSpPr>
          <p:nvPr>
            <p:ph type="title"/>
          </p:nvPr>
        </p:nvSpPr>
        <p:spPr/>
        <p:txBody>
          <a:bodyPr/>
          <a:lstStyle/>
          <a:p>
            <a:r>
              <a:rPr lang="fr-FR" dirty="0"/>
              <a:t>Généralités (1)</a:t>
            </a:r>
          </a:p>
        </p:txBody>
      </p:sp>
      <p:sp>
        <p:nvSpPr>
          <p:cNvPr id="3" name="Espace réservé du contenu 2">
            <a:extLst>
              <a:ext uri="{FF2B5EF4-FFF2-40B4-BE49-F238E27FC236}">
                <a16:creationId xmlns:a16="http://schemas.microsoft.com/office/drawing/2014/main" id="{41892276-2EA7-BF4A-ABBE-E7CDEBF41391}"/>
              </a:ext>
            </a:extLst>
          </p:cNvPr>
          <p:cNvSpPr>
            <a:spLocks noGrp="1"/>
          </p:cNvSpPr>
          <p:nvPr>
            <p:ph idx="1"/>
          </p:nvPr>
        </p:nvSpPr>
        <p:spPr/>
        <p:txBody>
          <a:bodyPr>
            <a:noAutofit/>
          </a:bodyPr>
          <a:lstStyle/>
          <a:p>
            <a:r>
              <a:rPr lang="fr-FR" sz="2000" dirty="0"/>
              <a:t>Approche de recherche permettant l’étude d’un phénomène d’intérêt particulier (</a:t>
            </a:r>
            <a:r>
              <a:rPr lang="fr-FR" sz="2000" i="1" dirty="0"/>
              <a:t>le cas</a:t>
            </a:r>
            <a:r>
              <a:rPr lang="fr-FR" sz="2000" dirty="0"/>
              <a:t>) dans son contexte naturel et sans manipulation par le chercheur (Yin, 2018).</a:t>
            </a:r>
          </a:p>
          <a:p>
            <a:r>
              <a:rPr lang="fr-FR" sz="2000" dirty="0"/>
              <a:t>Peut s’intéresser à un seul individu, à un groupe d’individus, à une communauté, à une organisation ou à un événement (</a:t>
            </a:r>
            <a:r>
              <a:rPr lang="fr-FR" sz="2000" dirty="0" err="1"/>
              <a:t>Hentz</a:t>
            </a:r>
            <a:r>
              <a:rPr lang="fr-FR" sz="2000" dirty="0"/>
              <a:t>, 2002).</a:t>
            </a:r>
          </a:p>
          <a:p>
            <a:r>
              <a:rPr lang="fr-FR" sz="2000" dirty="0"/>
              <a:t>À l’aide de méthodes de collecte de données multiples et de la triangulation, génère une compréhension holistique, riche, détaillée et en profondeur du phénomène d’intérêt et de son contexte (Luck, Jackson et Usher, 2006).</a:t>
            </a:r>
          </a:p>
        </p:txBody>
      </p:sp>
    </p:spTree>
    <p:extLst>
      <p:ext uri="{BB962C8B-B14F-4D97-AF65-F5344CB8AC3E}">
        <p14:creationId xmlns:p14="http://schemas.microsoft.com/office/powerpoint/2010/main" val="340730139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F7C925-49D0-E245-A189-4CAF88E7E0A6}"/>
              </a:ext>
            </a:extLst>
          </p:cNvPr>
          <p:cNvSpPr>
            <a:spLocks noGrp="1"/>
          </p:cNvSpPr>
          <p:nvPr>
            <p:ph type="title"/>
          </p:nvPr>
        </p:nvSpPr>
        <p:spPr/>
        <p:txBody>
          <a:bodyPr/>
          <a:lstStyle/>
          <a:p>
            <a:r>
              <a:rPr lang="fr-FR" dirty="0"/>
              <a:t>Généralités (2)</a:t>
            </a:r>
          </a:p>
        </p:txBody>
      </p:sp>
      <p:sp>
        <p:nvSpPr>
          <p:cNvPr id="3" name="Espace réservé du contenu 2">
            <a:extLst>
              <a:ext uri="{FF2B5EF4-FFF2-40B4-BE49-F238E27FC236}">
                <a16:creationId xmlns:a16="http://schemas.microsoft.com/office/drawing/2014/main" id="{01E5F775-911D-1946-9A1A-650D685B5A65}"/>
              </a:ext>
            </a:extLst>
          </p:cNvPr>
          <p:cNvSpPr>
            <a:spLocks noGrp="1"/>
          </p:cNvSpPr>
          <p:nvPr>
            <p:ph idx="1"/>
          </p:nvPr>
        </p:nvSpPr>
        <p:spPr>
          <a:xfrm>
            <a:off x="2231136" y="2638044"/>
            <a:ext cx="7729728" cy="3350161"/>
          </a:xfrm>
        </p:spPr>
        <p:txBody>
          <a:bodyPr>
            <a:noAutofit/>
          </a:bodyPr>
          <a:lstStyle/>
          <a:p>
            <a:r>
              <a:rPr lang="fr-FR" sz="2000" dirty="0"/>
              <a:t>Utilisée dans plusieurs disciplines des sciences sociales et de la santé (</a:t>
            </a:r>
            <a:r>
              <a:rPr lang="fr-FR" sz="2000" dirty="0" err="1"/>
              <a:t>Hentz</a:t>
            </a:r>
            <a:r>
              <a:rPr lang="fr-FR" sz="2000" dirty="0"/>
              <a:t>, 2012)</a:t>
            </a:r>
          </a:p>
          <a:p>
            <a:r>
              <a:rPr lang="fr-FR" sz="2000" dirty="0"/>
              <a:t>Peut avoir une finalité descriptive, exploratoire, explicative ou encore pour concevoir ou tester une théorie (Gagnon, 2012, </a:t>
            </a:r>
            <a:r>
              <a:rPr lang="fr-FR" sz="2000" dirty="0" err="1"/>
              <a:t>Hentz</a:t>
            </a:r>
            <a:r>
              <a:rPr lang="fr-FR" sz="2000" dirty="0"/>
              <a:t>, 2012), souvent utilisée en évaluation de programme.</a:t>
            </a:r>
          </a:p>
          <a:p>
            <a:r>
              <a:rPr lang="fr-FR" sz="2000" dirty="0"/>
              <a:t>Approche intéressante pour sa flexibilité ainsi que pour la pluralité d ’objets et de questions de recherche qu’elle permet d’étudier.</a:t>
            </a:r>
          </a:p>
          <a:p>
            <a:r>
              <a:rPr lang="fr-FR" sz="2000" dirty="0"/>
              <a:t>Peut devenir complexe et difficile à conceptualiser pour le chercheur novice.</a:t>
            </a:r>
          </a:p>
        </p:txBody>
      </p:sp>
    </p:spTree>
    <p:extLst>
      <p:ext uri="{BB962C8B-B14F-4D97-AF65-F5344CB8AC3E}">
        <p14:creationId xmlns:p14="http://schemas.microsoft.com/office/powerpoint/2010/main" val="20762062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98C81-21D9-C34B-9230-0C8B97507C7A}"/>
              </a:ext>
            </a:extLst>
          </p:cNvPr>
          <p:cNvSpPr>
            <a:spLocks noGrp="1"/>
          </p:cNvSpPr>
          <p:nvPr>
            <p:ph type="title"/>
          </p:nvPr>
        </p:nvSpPr>
        <p:spPr>
          <a:xfrm>
            <a:off x="2041565" y="374015"/>
            <a:ext cx="7729728" cy="1188720"/>
          </a:xfrm>
        </p:spPr>
        <p:txBody>
          <a:bodyPr/>
          <a:lstStyle/>
          <a:p>
            <a:r>
              <a:rPr lang="fr-FR" dirty="0"/>
              <a:t>Classification des types d’études de cas selon </a:t>
            </a:r>
            <a:r>
              <a:rPr lang="fr-FR" dirty="0" err="1"/>
              <a:t>Stake</a:t>
            </a:r>
            <a:r>
              <a:rPr lang="fr-FR" dirty="0"/>
              <a:t> (1995) et Yin (2018)</a:t>
            </a:r>
          </a:p>
        </p:txBody>
      </p:sp>
      <p:graphicFrame>
        <p:nvGraphicFramePr>
          <p:cNvPr id="4" name="Tableau 4">
            <a:extLst>
              <a:ext uri="{FF2B5EF4-FFF2-40B4-BE49-F238E27FC236}">
                <a16:creationId xmlns:a16="http://schemas.microsoft.com/office/drawing/2014/main" id="{611E55D1-097A-7547-805C-18966B82E327}"/>
              </a:ext>
            </a:extLst>
          </p:cNvPr>
          <p:cNvGraphicFramePr>
            <a:graphicFrameLocks noGrp="1"/>
          </p:cNvGraphicFramePr>
          <p:nvPr>
            <p:ph idx="1"/>
            <p:extLst>
              <p:ext uri="{D42A27DB-BD31-4B8C-83A1-F6EECF244321}">
                <p14:modId xmlns:p14="http://schemas.microsoft.com/office/powerpoint/2010/main" val="758686810"/>
              </p:ext>
            </p:extLst>
          </p:nvPr>
        </p:nvGraphicFramePr>
        <p:xfrm>
          <a:off x="486937" y="1913595"/>
          <a:ext cx="11218126" cy="3845560"/>
        </p:xfrm>
        <a:graphic>
          <a:graphicData uri="http://schemas.openxmlformats.org/drawingml/2006/table">
            <a:tbl>
              <a:tblPr firstRow="1" bandRow="1">
                <a:tableStyleId>{073A0DAA-6AF3-43AB-8588-CEC1D06C72B9}</a:tableStyleId>
              </a:tblPr>
              <a:tblGrid>
                <a:gridCol w="1187638">
                  <a:extLst>
                    <a:ext uri="{9D8B030D-6E8A-4147-A177-3AD203B41FA5}">
                      <a16:colId xmlns:a16="http://schemas.microsoft.com/office/drawing/2014/main" val="1726393997"/>
                    </a:ext>
                  </a:extLst>
                </a:gridCol>
                <a:gridCol w="4615732">
                  <a:extLst>
                    <a:ext uri="{9D8B030D-6E8A-4147-A177-3AD203B41FA5}">
                      <a16:colId xmlns:a16="http://schemas.microsoft.com/office/drawing/2014/main" val="1727610765"/>
                    </a:ext>
                  </a:extLst>
                </a:gridCol>
                <a:gridCol w="5414756">
                  <a:extLst>
                    <a:ext uri="{9D8B030D-6E8A-4147-A177-3AD203B41FA5}">
                      <a16:colId xmlns:a16="http://schemas.microsoft.com/office/drawing/2014/main" val="1295364573"/>
                    </a:ext>
                  </a:extLst>
                </a:gridCol>
              </a:tblGrid>
              <a:tr h="370840">
                <a:tc>
                  <a:txBody>
                    <a:bodyPr/>
                    <a:lstStyle/>
                    <a:p>
                      <a:endParaRPr lang="fr-FR" dirty="0"/>
                    </a:p>
                  </a:txBody>
                  <a:tcPr marL="67227" marR="672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err="1"/>
                        <a:t>Stake</a:t>
                      </a:r>
                      <a:r>
                        <a:rPr lang="fr-FR" dirty="0"/>
                        <a:t> (1995)</a:t>
                      </a:r>
                    </a:p>
                  </a:txBody>
                  <a:tcPr marL="67227" marR="67227"/>
                </a:tc>
                <a:tc>
                  <a:txBody>
                    <a:bodyPr/>
                    <a:lstStyle/>
                    <a:p>
                      <a:r>
                        <a:rPr lang="fr-FR" dirty="0"/>
                        <a:t>Yin (2018)</a:t>
                      </a:r>
                    </a:p>
                  </a:txBody>
                  <a:tcPr marL="67227" marR="67227"/>
                </a:tc>
                <a:extLst>
                  <a:ext uri="{0D108BD9-81ED-4DB2-BD59-A6C34878D82A}">
                    <a16:rowId xmlns:a16="http://schemas.microsoft.com/office/drawing/2014/main" val="2375540315"/>
                  </a:ext>
                </a:extLst>
              </a:tr>
              <a:tr h="370840">
                <a:tc>
                  <a:txBody>
                    <a:bodyPr/>
                    <a:lstStyle/>
                    <a:p>
                      <a:r>
                        <a:rPr lang="fr-FR" dirty="0"/>
                        <a:t>Cas unique </a:t>
                      </a:r>
                    </a:p>
                  </a:txBody>
                  <a:tcPr marL="67227" marR="67227"/>
                </a:tc>
                <a:tc>
                  <a:txBody>
                    <a:bodyPr/>
                    <a:lstStyle/>
                    <a:p>
                      <a:r>
                        <a:rPr lang="fr-FR" dirty="0"/>
                        <a:t>Cas instrumental: Compréhension en profondeur du cas dans un but de généralisation à un phénomène plus large</a:t>
                      </a:r>
                    </a:p>
                    <a:p>
                      <a:endParaRPr lang="fr-FR" dirty="0"/>
                    </a:p>
                    <a:p>
                      <a:r>
                        <a:rPr lang="fr-FR" dirty="0"/>
                        <a:t>Cas intrinsèque: Compréhension en profondeur du cas pour ses caractéristiques particulières et sa singularité</a:t>
                      </a:r>
                    </a:p>
                  </a:txBody>
                  <a:tcPr marL="67227" marR="67227"/>
                </a:tc>
                <a:tc>
                  <a:txBody>
                    <a:bodyPr/>
                    <a:lstStyle/>
                    <a:p>
                      <a:r>
                        <a:rPr lang="fr-FR" dirty="0"/>
                        <a:t>Cas critique: Vérifier une théorie</a:t>
                      </a:r>
                    </a:p>
                    <a:p>
                      <a:r>
                        <a:rPr lang="fr-FR" dirty="0"/>
                        <a:t>Cas extrême ou unique: Décrire ou analyser un phénomène qui est rare</a:t>
                      </a:r>
                    </a:p>
                    <a:p>
                      <a:r>
                        <a:rPr lang="fr-FR" dirty="0"/>
                        <a:t>Cas typique ou représentatif: Étudier un cas considéré comme commun ou typique du phénomène à l’étude</a:t>
                      </a:r>
                    </a:p>
                    <a:p>
                      <a:r>
                        <a:rPr lang="fr-FR" dirty="0"/>
                        <a:t>Cas révélateur: Décrire un phénomène émergent</a:t>
                      </a:r>
                    </a:p>
                    <a:p>
                      <a:r>
                        <a:rPr lang="fr-FR" dirty="0"/>
                        <a:t>Cas longitudinal: Décrire l’évolution d’un phénomène à différents moments dans le temps.</a:t>
                      </a:r>
                    </a:p>
                  </a:txBody>
                  <a:tcPr marL="67227" marR="67227"/>
                </a:tc>
                <a:extLst>
                  <a:ext uri="{0D108BD9-81ED-4DB2-BD59-A6C34878D82A}">
                    <a16:rowId xmlns:a16="http://schemas.microsoft.com/office/drawing/2014/main" val="163237230"/>
                  </a:ext>
                </a:extLst>
              </a:tr>
              <a:tr h="370840">
                <a:tc>
                  <a:txBody>
                    <a:bodyPr/>
                    <a:lstStyle/>
                    <a:p>
                      <a:r>
                        <a:rPr lang="fr-FR" dirty="0"/>
                        <a:t>Cas multiples</a:t>
                      </a:r>
                    </a:p>
                  </a:txBody>
                  <a:tcPr marL="67227" marR="67227"/>
                </a:tc>
                <a:tc>
                  <a:txBody>
                    <a:bodyPr/>
                    <a:lstStyle/>
                    <a:p>
                      <a:r>
                        <a:rPr lang="fr-FR" dirty="0"/>
                        <a:t>Étude de cas collectif: Collecte de données auprès de plusieurs cas, qui par leur synthèse permettront de comprendre le phénomène d’intérêt.</a:t>
                      </a:r>
                    </a:p>
                  </a:txBody>
                  <a:tcPr marL="67227" marR="67227"/>
                </a:tc>
                <a:tc>
                  <a:txBody>
                    <a:bodyPr/>
                    <a:lstStyle/>
                    <a:p>
                      <a:r>
                        <a:rPr lang="fr-FR" dirty="0"/>
                        <a:t>Étude de cas multiples: Étude de plusieurs cas pour lesquels il y a « réplication » de la procédure de recherche.</a:t>
                      </a:r>
                    </a:p>
                  </a:txBody>
                  <a:tcPr marL="67227" marR="67227"/>
                </a:tc>
                <a:extLst>
                  <a:ext uri="{0D108BD9-81ED-4DB2-BD59-A6C34878D82A}">
                    <a16:rowId xmlns:a16="http://schemas.microsoft.com/office/drawing/2014/main" val="3810825403"/>
                  </a:ext>
                </a:extLst>
              </a:tr>
            </a:tbl>
          </a:graphicData>
        </a:graphic>
      </p:graphicFrame>
    </p:spTree>
    <p:extLst>
      <p:ext uri="{BB962C8B-B14F-4D97-AF65-F5344CB8AC3E}">
        <p14:creationId xmlns:p14="http://schemas.microsoft.com/office/powerpoint/2010/main" val="25893656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0A8D14-0FF2-E94C-8166-82B1155C3E69}"/>
              </a:ext>
            </a:extLst>
          </p:cNvPr>
          <p:cNvSpPr>
            <a:spLocks noGrp="1"/>
          </p:cNvSpPr>
          <p:nvPr>
            <p:ph type="title"/>
          </p:nvPr>
        </p:nvSpPr>
        <p:spPr/>
        <p:txBody>
          <a:bodyPr/>
          <a:lstStyle/>
          <a:p>
            <a:r>
              <a:rPr lang="fr-FR" dirty="0"/>
              <a:t>Démarche de réalisation de l’étude de cas selon Gagnon (2012)</a:t>
            </a:r>
          </a:p>
        </p:txBody>
      </p:sp>
      <p:graphicFrame>
        <p:nvGraphicFramePr>
          <p:cNvPr id="4" name="Tableau 4">
            <a:extLst>
              <a:ext uri="{FF2B5EF4-FFF2-40B4-BE49-F238E27FC236}">
                <a16:creationId xmlns:a16="http://schemas.microsoft.com/office/drawing/2014/main" id="{C576DA6D-7ACD-7247-8DC7-F41A0F70255A}"/>
              </a:ext>
            </a:extLst>
          </p:cNvPr>
          <p:cNvGraphicFramePr>
            <a:graphicFrameLocks noGrp="1"/>
          </p:cNvGraphicFramePr>
          <p:nvPr>
            <p:ph idx="1"/>
            <p:extLst>
              <p:ext uri="{D42A27DB-BD31-4B8C-83A1-F6EECF244321}">
                <p14:modId xmlns:p14="http://schemas.microsoft.com/office/powerpoint/2010/main" val="2412652548"/>
              </p:ext>
            </p:extLst>
          </p:nvPr>
        </p:nvGraphicFramePr>
        <p:xfrm>
          <a:off x="2230438" y="2638425"/>
          <a:ext cx="7731125" cy="2966720"/>
        </p:xfrm>
        <a:graphic>
          <a:graphicData uri="http://schemas.openxmlformats.org/drawingml/2006/table">
            <a:tbl>
              <a:tblPr firstRow="1" bandRow="1">
                <a:tableStyleId>{9D7B26C5-4107-4FEC-AEDC-1716B250A1EF}</a:tableStyleId>
              </a:tblPr>
              <a:tblGrid>
                <a:gridCol w="1546225">
                  <a:extLst>
                    <a:ext uri="{9D8B030D-6E8A-4147-A177-3AD203B41FA5}">
                      <a16:colId xmlns:a16="http://schemas.microsoft.com/office/drawing/2014/main" val="3677522965"/>
                    </a:ext>
                  </a:extLst>
                </a:gridCol>
                <a:gridCol w="6184900">
                  <a:extLst>
                    <a:ext uri="{9D8B030D-6E8A-4147-A177-3AD203B41FA5}">
                      <a16:colId xmlns:a16="http://schemas.microsoft.com/office/drawing/2014/main" val="275138082"/>
                    </a:ext>
                  </a:extLst>
                </a:gridCol>
              </a:tblGrid>
              <a:tr h="370840">
                <a:tc>
                  <a:txBody>
                    <a:bodyPr/>
                    <a:lstStyle/>
                    <a:p>
                      <a:r>
                        <a:rPr lang="fr-FR" b="0" dirty="0"/>
                        <a:t>Étape 1</a:t>
                      </a:r>
                    </a:p>
                  </a:txBody>
                  <a:tcPr marL="67227" marR="67227"/>
                </a:tc>
                <a:tc>
                  <a:txBody>
                    <a:bodyPr/>
                    <a:lstStyle/>
                    <a:p>
                      <a:r>
                        <a:rPr lang="fr-FR" b="0" dirty="0"/>
                        <a:t>Établir la pertinence de l’utilisation de l’étude de cas</a:t>
                      </a:r>
                    </a:p>
                  </a:txBody>
                  <a:tcPr marL="67227" marR="67227"/>
                </a:tc>
                <a:extLst>
                  <a:ext uri="{0D108BD9-81ED-4DB2-BD59-A6C34878D82A}">
                    <a16:rowId xmlns:a16="http://schemas.microsoft.com/office/drawing/2014/main" val="29025701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0" dirty="0"/>
                        <a:t>Étape 2</a:t>
                      </a:r>
                    </a:p>
                  </a:txBody>
                  <a:tcPr marL="67227" marR="67227"/>
                </a:tc>
                <a:tc>
                  <a:txBody>
                    <a:bodyPr/>
                    <a:lstStyle/>
                    <a:p>
                      <a:r>
                        <a:rPr lang="fr-FR" b="0" dirty="0"/>
                        <a:t>Assurer la véracité des résultats</a:t>
                      </a:r>
                    </a:p>
                  </a:txBody>
                  <a:tcPr marL="67227" marR="67227"/>
                </a:tc>
                <a:extLst>
                  <a:ext uri="{0D108BD9-81ED-4DB2-BD59-A6C34878D82A}">
                    <a16:rowId xmlns:a16="http://schemas.microsoft.com/office/drawing/2014/main" val="8512186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Étape 3</a:t>
                      </a:r>
                    </a:p>
                  </a:txBody>
                  <a:tcPr marL="67227" marR="67227"/>
                </a:tc>
                <a:tc>
                  <a:txBody>
                    <a:bodyPr/>
                    <a:lstStyle/>
                    <a:p>
                      <a:r>
                        <a:rPr lang="fr-FR" dirty="0"/>
                        <a:t>Préparation</a:t>
                      </a:r>
                    </a:p>
                  </a:txBody>
                  <a:tcPr marL="67227" marR="67227"/>
                </a:tc>
                <a:extLst>
                  <a:ext uri="{0D108BD9-81ED-4DB2-BD59-A6C34878D82A}">
                    <a16:rowId xmlns:a16="http://schemas.microsoft.com/office/drawing/2014/main" val="116434299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Étape 4</a:t>
                      </a:r>
                    </a:p>
                  </a:txBody>
                  <a:tcPr marL="67227" marR="67227"/>
                </a:tc>
                <a:tc>
                  <a:txBody>
                    <a:bodyPr/>
                    <a:lstStyle/>
                    <a:p>
                      <a:r>
                        <a:rPr lang="fr-FR" dirty="0"/>
                        <a:t>Recrutement des cas</a:t>
                      </a:r>
                    </a:p>
                  </a:txBody>
                  <a:tcPr marL="67227" marR="67227"/>
                </a:tc>
                <a:extLst>
                  <a:ext uri="{0D108BD9-81ED-4DB2-BD59-A6C34878D82A}">
                    <a16:rowId xmlns:a16="http://schemas.microsoft.com/office/drawing/2014/main" val="134938114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Étape 5</a:t>
                      </a:r>
                    </a:p>
                  </a:txBody>
                  <a:tcPr marL="67227" marR="67227"/>
                </a:tc>
                <a:tc>
                  <a:txBody>
                    <a:bodyPr/>
                    <a:lstStyle/>
                    <a:p>
                      <a:r>
                        <a:rPr lang="fr-FR" dirty="0"/>
                        <a:t>Collecte des données</a:t>
                      </a:r>
                    </a:p>
                  </a:txBody>
                  <a:tcPr marL="67227" marR="67227"/>
                </a:tc>
                <a:extLst>
                  <a:ext uri="{0D108BD9-81ED-4DB2-BD59-A6C34878D82A}">
                    <a16:rowId xmlns:a16="http://schemas.microsoft.com/office/drawing/2014/main" val="65753614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Étape 6</a:t>
                      </a:r>
                    </a:p>
                  </a:txBody>
                  <a:tcPr marL="67227" marR="67227"/>
                </a:tc>
                <a:tc>
                  <a:txBody>
                    <a:bodyPr/>
                    <a:lstStyle/>
                    <a:p>
                      <a:r>
                        <a:rPr lang="fr-FR" dirty="0"/>
                        <a:t>Analyse des données (traitement)</a:t>
                      </a:r>
                    </a:p>
                  </a:txBody>
                  <a:tcPr marL="67227" marR="67227"/>
                </a:tc>
                <a:extLst>
                  <a:ext uri="{0D108BD9-81ED-4DB2-BD59-A6C34878D82A}">
                    <a16:rowId xmlns:a16="http://schemas.microsoft.com/office/drawing/2014/main" val="31339956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Étape 7</a:t>
                      </a:r>
                    </a:p>
                  </a:txBody>
                  <a:tcPr marL="67227" marR="67227"/>
                </a:tc>
                <a:tc>
                  <a:txBody>
                    <a:bodyPr/>
                    <a:lstStyle/>
                    <a:p>
                      <a:r>
                        <a:rPr lang="fr-FR" dirty="0"/>
                        <a:t>Analyse des données (interprétation)</a:t>
                      </a:r>
                    </a:p>
                  </a:txBody>
                  <a:tcPr marL="67227" marR="67227"/>
                </a:tc>
                <a:extLst>
                  <a:ext uri="{0D108BD9-81ED-4DB2-BD59-A6C34878D82A}">
                    <a16:rowId xmlns:a16="http://schemas.microsoft.com/office/drawing/2014/main" val="429185351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Étape 8</a:t>
                      </a:r>
                    </a:p>
                  </a:txBody>
                  <a:tcPr marL="67227" marR="67227"/>
                </a:tc>
                <a:tc>
                  <a:txBody>
                    <a:bodyPr/>
                    <a:lstStyle/>
                    <a:p>
                      <a:r>
                        <a:rPr lang="fr-FR" dirty="0"/>
                        <a:t>Diffusion des résultats</a:t>
                      </a:r>
                    </a:p>
                  </a:txBody>
                  <a:tcPr marL="67227" marR="67227"/>
                </a:tc>
                <a:extLst>
                  <a:ext uri="{0D108BD9-81ED-4DB2-BD59-A6C34878D82A}">
                    <a16:rowId xmlns:a16="http://schemas.microsoft.com/office/drawing/2014/main" val="1023217734"/>
                  </a:ext>
                </a:extLst>
              </a:tr>
            </a:tbl>
          </a:graphicData>
        </a:graphic>
      </p:graphicFrame>
    </p:spTree>
    <p:extLst>
      <p:ext uri="{BB962C8B-B14F-4D97-AF65-F5344CB8AC3E}">
        <p14:creationId xmlns:p14="http://schemas.microsoft.com/office/powerpoint/2010/main" val="421640433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1C5350-85A8-D14B-AFCD-D7A4ECBFEDB0}"/>
              </a:ext>
            </a:extLst>
          </p:cNvPr>
          <p:cNvSpPr>
            <a:spLocks noGrp="1"/>
          </p:cNvSpPr>
          <p:nvPr>
            <p:ph type="title"/>
          </p:nvPr>
        </p:nvSpPr>
        <p:spPr/>
        <p:txBody>
          <a:bodyPr/>
          <a:lstStyle/>
          <a:p>
            <a:r>
              <a:rPr lang="fr-FR" dirty="0"/>
              <a:t>Étapes de réalisation de l’étude de cas</a:t>
            </a:r>
          </a:p>
        </p:txBody>
      </p:sp>
      <p:sp>
        <p:nvSpPr>
          <p:cNvPr id="3" name="Espace réservé du contenu 2">
            <a:extLst>
              <a:ext uri="{FF2B5EF4-FFF2-40B4-BE49-F238E27FC236}">
                <a16:creationId xmlns:a16="http://schemas.microsoft.com/office/drawing/2014/main" id="{FDADBD2B-A425-FB4E-81FA-3575AC59AAAE}"/>
              </a:ext>
            </a:extLst>
          </p:cNvPr>
          <p:cNvSpPr>
            <a:spLocks noGrp="1"/>
          </p:cNvSpPr>
          <p:nvPr>
            <p:ph idx="1"/>
          </p:nvPr>
        </p:nvSpPr>
        <p:spPr>
          <a:xfrm>
            <a:off x="2231136" y="2638044"/>
            <a:ext cx="7729728" cy="3651244"/>
          </a:xfrm>
        </p:spPr>
        <p:txBody>
          <a:bodyPr>
            <a:noAutofit/>
          </a:bodyPr>
          <a:lstStyle/>
          <a:p>
            <a:pPr marL="0" indent="0" fontAlgn="t">
              <a:buNone/>
            </a:pPr>
            <a:r>
              <a:rPr lang="fr-FR" sz="2000" b="1" dirty="0"/>
              <a:t>Étape 1</a:t>
            </a:r>
            <a:r>
              <a:rPr lang="fr-CA" sz="2000" b="1" dirty="0"/>
              <a:t>: </a:t>
            </a:r>
            <a:r>
              <a:rPr lang="fr-FR" sz="2000" b="1" dirty="0"/>
              <a:t>Établir la pertinence de l’utilisation de l’étude de cas</a:t>
            </a:r>
          </a:p>
          <a:p>
            <a:pPr fontAlgn="t"/>
            <a:r>
              <a:rPr lang="fr-FR" sz="2000" dirty="0"/>
              <a:t>Objet d’étude complexe</a:t>
            </a:r>
          </a:p>
          <a:p>
            <a:pPr fontAlgn="t"/>
            <a:r>
              <a:rPr lang="fr-FR" sz="2000" dirty="0"/>
              <a:t>S’inscrit dans un contexte naturel dont il peut être difficilement dissocié</a:t>
            </a:r>
          </a:p>
          <a:p>
            <a:pPr fontAlgn="t"/>
            <a:r>
              <a:rPr lang="fr-FR" sz="2000" dirty="0"/>
              <a:t>Ne peut-être manipulé par le chercheur </a:t>
            </a:r>
          </a:p>
          <a:p>
            <a:pPr marL="0" indent="0" fontAlgn="t">
              <a:buNone/>
            </a:pPr>
            <a:r>
              <a:rPr lang="fr-FR" sz="2000" dirty="0"/>
              <a:t>Exemple:</a:t>
            </a:r>
          </a:p>
          <a:p>
            <a:pPr marL="0" indent="0">
              <a:buNone/>
            </a:pPr>
            <a:r>
              <a:rPr lang="fr-FR" sz="2000" b="1" dirty="0"/>
              <a:t>Étape 2</a:t>
            </a:r>
            <a:r>
              <a:rPr lang="fr-CA" sz="2000" dirty="0"/>
              <a:t>: </a:t>
            </a:r>
            <a:r>
              <a:rPr lang="fr-FR" sz="2000" b="1" dirty="0"/>
              <a:t>Assurer la véracité des résultats</a:t>
            </a:r>
            <a:endParaRPr lang="fr-CA" sz="2000" dirty="0"/>
          </a:p>
          <a:p>
            <a:pPr marL="0" indent="0" fontAlgn="t">
              <a:buNone/>
            </a:pPr>
            <a:r>
              <a:rPr lang="fr-CA" sz="2000" dirty="0"/>
              <a:t>Validité et fiabilité de l’approche de façon continue tout au long de l’étude de cas </a:t>
            </a:r>
          </a:p>
        </p:txBody>
      </p:sp>
    </p:spTree>
    <p:extLst>
      <p:ext uri="{BB962C8B-B14F-4D97-AF65-F5344CB8AC3E}">
        <p14:creationId xmlns:p14="http://schemas.microsoft.com/office/powerpoint/2010/main" val="69008331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8D04A0-5FBF-D744-A5D1-5D1863622195}"/>
              </a:ext>
            </a:extLst>
          </p:cNvPr>
          <p:cNvSpPr>
            <a:spLocks noGrp="1"/>
          </p:cNvSpPr>
          <p:nvPr>
            <p:ph type="title"/>
          </p:nvPr>
        </p:nvSpPr>
        <p:spPr/>
        <p:txBody>
          <a:bodyPr/>
          <a:lstStyle/>
          <a:p>
            <a:r>
              <a:rPr lang="fr-FR" dirty="0"/>
              <a:t>Étapes de réalisation de l’étude de cas (1)</a:t>
            </a:r>
          </a:p>
        </p:txBody>
      </p:sp>
      <p:sp>
        <p:nvSpPr>
          <p:cNvPr id="3" name="Espace réservé du contenu 2">
            <a:extLst>
              <a:ext uri="{FF2B5EF4-FFF2-40B4-BE49-F238E27FC236}">
                <a16:creationId xmlns:a16="http://schemas.microsoft.com/office/drawing/2014/main" id="{A196FC5E-10B1-BD4B-97C8-F3EBFD0022DC}"/>
              </a:ext>
            </a:extLst>
          </p:cNvPr>
          <p:cNvSpPr>
            <a:spLocks noGrp="1"/>
          </p:cNvSpPr>
          <p:nvPr>
            <p:ph idx="1"/>
          </p:nvPr>
        </p:nvSpPr>
        <p:spPr/>
        <p:txBody>
          <a:bodyPr>
            <a:normAutofit fontScale="92500" lnSpcReduction="10000"/>
          </a:bodyPr>
          <a:lstStyle/>
          <a:p>
            <a:pPr marL="0" indent="0">
              <a:buNone/>
            </a:pPr>
            <a:r>
              <a:rPr lang="fr-FR" sz="2000" b="1" dirty="0"/>
              <a:t>Étape 3</a:t>
            </a:r>
            <a:r>
              <a:rPr lang="fr-CA" sz="2000" dirty="0"/>
              <a:t>: </a:t>
            </a:r>
            <a:r>
              <a:rPr lang="fr-FR" sz="2000" b="1" dirty="0"/>
              <a:t>Préparation</a:t>
            </a:r>
          </a:p>
          <a:p>
            <a:pPr marL="0" indent="0">
              <a:buNone/>
            </a:pPr>
            <a:r>
              <a:rPr lang="fr-FR" sz="2000" dirty="0"/>
              <a:t>- Formuler la question de recherche et les objectifs (« comment? » ou « pourquoi? »</a:t>
            </a:r>
          </a:p>
          <a:p>
            <a:pPr marL="0" indent="0">
              <a:buNone/>
            </a:pPr>
            <a:r>
              <a:rPr lang="fr-FR" sz="2000" dirty="0"/>
              <a:t>- Définir le cas</a:t>
            </a:r>
          </a:p>
          <a:p>
            <a:pPr marL="0" indent="0">
              <a:buNone/>
            </a:pPr>
            <a:r>
              <a:rPr lang="fr-FR" sz="2000" dirty="0"/>
              <a:t>Étape la plus importante, définition claire, précise et opérationnelle du cas étudié et de son contexte.</a:t>
            </a:r>
          </a:p>
          <a:p>
            <a:pPr marL="0" indent="0">
              <a:buNone/>
            </a:pPr>
            <a:r>
              <a:rPr lang="fr-FR" sz="2000" dirty="0"/>
              <a:t>Le cas = « unité d’analyse »</a:t>
            </a:r>
          </a:p>
          <a:p>
            <a:pPr marL="0" indent="0">
              <a:buNone/>
            </a:pPr>
            <a:r>
              <a:rPr lang="fr-FR" sz="2000" dirty="0"/>
              <a:t>Les limites du cas sont définies en fonction du temps, de l’espace et de la nature de l’objet d’étude.</a:t>
            </a:r>
            <a:endParaRPr lang="fr-CA" sz="2000" dirty="0"/>
          </a:p>
          <a:p>
            <a:pPr marL="0" indent="0">
              <a:buNone/>
            </a:pPr>
            <a:endParaRPr lang="fr-FR" dirty="0"/>
          </a:p>
        </p:txBody>
      </p:sp>
    </p:spTree>
    <p:extLst>
      <p:ext uri="{BB962C8B-B14F-4D97-AF65-F5344CB8AC3E}">
        <p14:creationId xmlns:p14="http://schemas.microsoft.com/office/powerpoint/2010/main" val="343341084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27AEE6-F1A6-E040-BD45-2B0FCA765025}"/>
              </a:ext>
            </a:extLst>
          </p:cNvPr>
          <p:cNvSpPr>
            <a:spLocks noGrp="1"/>
          </p:cNvSpPr>
          <p:nvPr>
            <p:ph type="title"/>
          </p:nvPr>
        </p:nvSpPr>
        <p:spPr/>
        <p:txBody>
          <a:bodyPr/>
          <a:lstStyle/>
          <a:p>
            <a:r>
              <a:rPr lang="fr-FR" dirty="0"/>
              <a:t>Étapes de réalisation de l’étude de cas (2)</a:t>
            </a:r>
          </a:p>
        </p:txBody>
      </p:sp>
      <p:sp>
        <p:nvSpPr>
          <p:cNvPr id="3" name="Espace réservé du contenu 2">
            <a:extLst>
              <a:ext uri="{FF2B5EF4-FFF2-40B4-BE49-F238E27FC236}">
                <a16:creationId xmlns:a16="http://schemas.microsoft.com/office/drawing/2014/main" id="{37C69E1A-FDCD-2348-92FD-B93C6A82FEB2}"/>
              </a:ext>
            </a:extLst>
          </p:cNvPr>
          <p:cNvSpPr>
            <a:spLocks noGrp="1"/>
          </p:cNvSpPr>
          <p:nvPr>
            <p:ph idx="1"/>
          </p:nvPr>
        </p:nvSpPr>
        <p:spPr/>
        <p:txBody>
          <a:bodyPr>
            <a:normAutofit lnSpcReduction="10000"/>
          </a:bodyPr>
          <a:lstStyle/>
          <a:p>
            <a:pPr>
              <a:buFontTx/>
              <a:buChar char="-"/>
            </a:pPr>
            <a:r>
              <a:rPr lang="fr-FR" sz="2000" dirty="0"/>
              <a:t>Choisir le type d’étude de cas approprié (unique ou multiple)</a:t>
            </a:r>
          </a:p>
          <a:p>
            <a:pPr>
              <a:buFontTx/>
              <a:buChar char="-"/>
            </a:pPr>
            <a:r>
              <a:rPr lang="fr-FR" sz="2000" dirty="0"/>
              <a:t>Élaborer le protocole de recherche</a:t>
            </a:r>
          </a:p>
          <a:p>
            <a:pPr marL="0" indent="0">
              <a:buNone/>
            </a:pPr>
            <a:r>
              <a:rPr lang="fr-FR" sz="2000" b="1" dirty="0"/>
              <a:t>Étape 4</a:t>
            </a:r>
            <a:r>
              <a:rPr lang="fr-CA" sz="2000" dirty="0"/>
              <a:t>: </a:t>
            </a:r>
            <a:r>
              <a:rPr lang="fr-FR" sz="2000" b="1" dirty="0"/>
              <a:t>Recrutement des cas</a:t>
            </a:r>
          </a:p>
          <a:p>
            <a:pPr marL="0" indent="0">
              <a:buNone/>
            </a:pPr>
            <a:r>
              <a:rPr lang="fr-FR" sz="2000" dirty="0"/>
              <a:t>Méthode de choix = échantillonnage raisonné</a:t>
            </a:r>
            <a:endParaRPr lang="fr-CA" sz="2000" dirty="0"/>
          </a:p>
          <a:p>
            <a:pPr marL="0" indent="0">
              <a:buNone/>
            </a:pPr>
            <a:r>
              <a:rPr lang="fr-FR" sz="2000" b="1" dirty="0"/>
              <a:t>Étape 5: Collecte des données</a:t>
            </a:r>
            <a:br>
              <a:rPr lang="fr-FR" sz="2000" dirty="0"/>
            </a:br>
            <a:r>
              <a:rPr lang="fr-FR" sz="2000" dirty="0"/>
              <a:t>Utilisation de sources multiples</a:t>
            </a:r>
          </a:p>
          <a:p>
            <a:pPr marL="0" indent="0">
              <a:buNone/>
            </a:pPr>
            <a:r>
              <a:rPr lang="fr-FR" sz="2000" b="1" dirty="0"/>
              <a:t>Étape 6</a:t>
            </a:r>
            <a:r>
              <a:rPr lang="fr-CA" sz="2000" dirty="0"/>
              <a:t>: </a:t>
            </a:r>
            <a:r>
              <a:rPr lang="fr-FR" sz="2000" b="1" dirty="0"/>
              <a:t>Analyse des données (traitement)</a:t>
            </a:r>
            <a:endParaRPr lang="fr-CA" sz="2000" dirty="0"/>
          </a:p>
          <a:p>
            <a:pPr marL="0" indent="0">
              <a:buNone/>
            </a:pPr>
            <a:r>
              <a:rPr lang="fr-FR" sz="2000" dirty="0"/>
              <a:t>Épurer et organiser les données, transcription, codification thématique</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954706507"/>
      </p:ext>
    </p:extLst>
  </p:cSld>
  <p:clrMapOvr>
    <a:masterClrMapping/>
  </p:clrMapOvr>
  <p:transition>
    <p:fade/>
  </p:transition>
</p:sld>
</file>

<file path=ppt/theme/theme1.xml><?xml version="1.0" encoding="utf-8"?>
<a:theme xmlns:a="http://schemas.openxmlformats.org/drawingml/2006/main" name="Colis">
  <a:themeElements>
    <a:clrScheme name="Colis">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olis">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lis">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{70303882-6222-4B48-AF22-EB9B003CB8B3}tf10001120</Template>
  <TotalTime>133</TotalTime>
  <Words>1234</Words>
  <Application>Microsoft Macintosh PowerPoint</Application>
  <PresentationFormat>Grand écran</PresentationFormat>
  <Paragraphs>150</Paragraphs>
  <Slides>16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16</vt:i4>
      </vt:variant>
    </vt:vector>
  </HeadingPairs>
  <TitlesOfParts>
    <vt:vector size="19" baseType="lpstr">
      <vt:lpstr>Arial</vt:lpstr>
      <vt:lpstr>Gill Sans MT</vt:lpstr>
      <vt:lpstr>Colis</vt:lpstr>
      <vt:lpstr>L’ÉTUDE DE CAS </vt:lpstr>
      <vt:lpstr>Plan </vt:lpstr>
      <vt:lpstr>Généralités (1)</vt:lpstr>
      <vt:lpstr>Généralités (2)</vt:lpstr>
      <vt:lpstr>Classification des types d’études de cas selon Stake (1995) et Yin (2018)</vt:lpstr>
      <vt:lpstr>Démarche de réalisation de l’étude de cas selon Gagnon (2012)</vt:lpstr>
      <vt:lpstr>Étapes de réalisation de l’étude de cas</vt:lpstr>
      <vt:lpstr>Étapes de réalisation de l’étude de cas (1)</vt:lpstr>
      <vt:lpstr>Étapes de réalisation de l’étude de cas (2)</vt:lpstr>
      <vt:lpstr>Étapes de réalisation de l’étude de cas (3)</vt:lpstr>
      <vt:lpstr>Stratégies pour assure la rigueur scientifique de l’étude de cas (1)</vt:lpstr>
      <vt:lpstr>Stratégies pour assure la rigueur scientifique de l’étude de cas (1)</vt:lpstr>
      <vt:lpstr>Description des différentes sources de données utilisées dans l’étude de cas (1)</vt:lpstr>
      <vt:lpstr>Description des différentes sources de données utilisées dans l’étude de cas (1)</vt:lpstr>
      <vt:lpstr>Limites de l’étude de cas </vt:lpstr>
      <vt:lpstr>Illustration de l’étude de cas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Ngangue, Patrice</dc:creator>
  <cp:lastModifiedBy>Ngangue, Patrice</cp:lastModifiedBy>
  <cp:revision>14</cp:revision>
  <dcterms:created xsi:type="dcterms:W3CDTF">2020-10-21T13:11:04Z</dcterms:created>
  <dcterms:modified xsi:type="dcterms:W3CDTF">2020-10-24T18:38:43Z</dcterms:modified>
</cp:coreProperties>
</file>