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371" r:id="rId2"/>
    <p:sldId id="358" r:id="rId3"/>
    <p:sldId id="360" r:id="rId4"/>
    <p:sldId id="361" r:id="rId5"/>
    <p:sldId id="362" r:id="rId6"/>
    <p:sldId id="363" r:id="rId7"/>
    <p:sldId id="364" r:id="rId8"/>
    <p:sldId id="365" r:id="rId9"/>
    <p:sldId id="366" r:id="rId10"/>
    <p:sldId id="367" r:id="rId11"/>
    <p:sldId id="368" r:id="rId12"/>
    <p:sldId id="369" r:id="rId13"/>
    <p:sldId id="370" r:id="rId14"/>
  </p:sldIdLst>
  <p:sldSz cx="12192000" cy="6858000"/>
  <p:notesSz cx="6858000" cy="9144000"/>
  <p:defaultTextStyle>
    <a:defPPr>
      <a:defRPr lang="fr-B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F"/>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077555-5052-4CC6-AC74-E9A68844AA2F}" type="datetimeFigureOut">
              <a:rPr lang="fr-BF" smtClean="0"/>
              <a:t>20/10/2020</a:t>
            </a:fld>
            <a:endParaRPr lang="fr-BF"/>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F"/>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F"/>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5C8E66-BABC-4DBF-A77D-91D4CFAD8A00}" type="slidenum">
              <a:rPr lang="fr-BF" smtClean="0"/>
              <a:t>‹N°›</a:t>
            </a:fld>
            <a:endParaRPr lang="fr-BF"/>
          </a:p>
        </p:txBody>
      </p:sp>
    </p:spTree>
    <p:extLst>
      <p:ext uri="{BB962C8B-B14F-4D97-AF65-F5344CB8AC3E}">
        <p14:creationId xmlns:p14="http://schemas.microsoft.com/office/powerpoint/2010/main" val="392935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5DE9789C-4550-4CEB-ADC8-A48079553AE9}"/>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7E80EC-F0B1-430A-896C-0A7E81C6D568}"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0946" name="Rectangle 2">
            <a:extLst>
              <a:ext uri="{FF2B5EF4-FFF2-40B4-BE49-F238E27FC236}">
                <a16:creationId xmlns:a16="http://schemas.microsoft.com/office/drawing/2014/main" id="{F592FC0F-3539-413A-80D0-29FF113A11AD}"/>
              </a:ext>
            </a:extLst>
          </p:cNvPr>
          <p:cNvSpPr>
            <a:spLocks noGrp="1" noRot="1" noChangeAspect="1" noChangeArrowheads="1" noTextEdit="1"/>
          </p:cNvSpPr>
          <p:nvPr>
            <p:ph type="sldImg"/>
          </p:nvPr>
        </p:nvSpPr>
        <p:spPr>
          <a:ln/>
        </p:spPr>
      </p:sp>
      <p:sp>
        <p:nvSpPr>
          <p:cNvPr id="210947" name="Rectangle 3">
            <a:extLst>
              <a:ext uri="{FF2B5EF4-FFF2-40B4-BE49-F238E27FC236}">
                <a16:creationId xmlns:a16="http://schemas.microsoft.com/office/drawing/2014/main" id="{62FB39CE-7A36-4531-BE8B-B3E5C3DC0E66}"/>
              </a:ext>
            </a:extLst>
          </p:cNvPr>
          <p:cNvSpPr>
            <a:spLocks noGrp="1" noChangeArrowheads="1"/>
          </p:cNvSpPr>
          <p:nvPr>
            <p:ph type="body" idx="1"/>
          </p:nvPr>
        </p:nvSpPr>
        <p:spPr/>
        <p:txBody>
          <a:bodyPr/>
          <a:lstStyle/>
          <a:p>
            <a:r>
              <a:rPr lang="fr-FR" altLang="fr-BF"/>
              <a:t>Ulna = cubitus</a:t>
            </a:r>
          </a:p>
          <a:p>
            <a:r>
              <a:rPr lang="fr-FR" altLang="fr-BF"/>
              <a:t>patelle = rotule</a:t>
            </a:r>
          </a:p>
          <a:p>
            <a:r>
              <a:rPr lang="fr-FR" altLang="fr-BF"/>
              <a:t>fibula = péroné</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A3760E5A-7C49-465A-8E09-61D55196BE20}"/>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6090C9E-BFE0-4CBF-B85E-2E33E3B40606}"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6306" name="Rectangle 2">
            <a:extLst>
              <a:ext uri="{FF2B5EF4-FFF2-40B4-BE49-F238E27FC236}">
                <a16:creationId xmlns:a16="http://schemas.microsoft.com/office/drawing/2014/main" id="{BDE3E287-FBB0-45AD-85DF-39C95442D21C}"/>
              </a:ext>
            </a:extLst>
          </p:cNvPr>
          <p:cNvSpPr>
            <a:spLocks noGrp="1" noRot="1" noChangeAspect="1" noChangeArrowheads="1" noTextEdit="1"/>
          </p:cNvSpPr>
          <p:nvPr>
            <p:ph type="sldImg"/>
          </p:nvPr>
        </p:nvSpPr>
        <p:spPr>
          <a:ln/>
        </p:spPr>
      </p:sp>
      <p:sp>
        <p:nvSpPr>
          <p:cNvPr id="226307" name="Rectangle 3">
            <a:extLst>
              <a:ext uri="{FF2B5EF4-FFF2-40B4-BE49-F238E27FC236}">
                <a16:creationId xmlns:a16="http://schemas.microsoft.com/office/drawing/2014/main" id="{7B33E74C-27A1-446C-83D0-9894F73B665F}"/>
              </a:ext>
            </a:extLst>
          </p:cNvPr>
          <p:cNvSpPr>
            <a:spLocks noGrp="1" noChangeArrowheads="1"/>
          </p:cNvSpPr>
          <p:nvPr>
            <p:ph type="body" idx="1"/>
          </p:nvPr>
        </p:nvSpPr>
        <p:spPr/>
        <p:txBody>
          <a:bodyPr/>
          <a:lstStyle/>
          <a:p>
            <a:r>
              <a:rPr lang="fr-FR" altLang="fr-BF"/>
              <a:t>Grêle (duodénum, iléus), gros intestin (côlon ascendant, transverse, descendant, sigmoïde) , rectum, canal anal, anus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D143986C-6B90-4013-8783-07B00CFEAB46}"/>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7FFA37E-536E-41CE-9BC6-F45F732C4EF4}"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8354" name="Rectangle 2">
            <a:extLst>
              <a:ext uri="{FF2B5EF4-FFF2-40B4-BE49-F238E27FC236}">
                <a16:creationId xmlns:a16="http://schemas.microsoft.com/office/drawing/2014/main" id="{97B70B5B-B357-45BB-8F24-45BA497DC0C3}"/>
              </a:ext>
            </a:extLst>
          </p:cNvPr>
          <p:cNvSpPr>
            <a:spLocks noGrp="1" noRot="1" noChangeAspect="1" noChangeArrowheads="1" noTextEdit="1"/>
          </p:cNvSpPr>
          <p:nvPr>
            <p:ph type="sldImg"/>
          </p:nvPr>
        </p:nvSpPr>
        <p:spPr>
          <a:ln/>
        </p:spPr>
      </p:sp>
      <p:sp>
        <p:nvSpPr>
          <p:cNvPr id="228355" name="Rectangle 3">
            <a:extLst>
              <a:ext uri="{FF2B5EF4-FFF2-40B4-BE49-F238E27FC236}">
                <a16:creationId xmlns:a16="http://schemas.microsoft.com/office/drawing/2014/main" id="{A659CCA5-31D8-421E-981B-2527BF03CBAC}"/>
              </a:ext>
            </a:extLst>
          </p:cNvPr>
          <p:cNvSpPr>
            <a:spLocks noGrp="1" noChangeArrowheads="1"/>
          </p:cNvSpPr>
          <p:nvPr>
            <p:ph type="body" idx="1"/>
          </p:nvPr>
        </p:nvSpPr>
        <p:spPr>
          <a:xfrm>
            <a:off x="0" y="4670425"/>
            <a:ext cx="6662738" cy="4424363"/>
          </a:xfrm>
        </p:spPr>
        <p:txBody>
          <a:bodyPr/>
          <a:lstStyle/>
          <a:p>
            <a:pPr>
              <a:spcBef>
                <a:spcPts val="500"/>
              </a:spcBef>
              <a:spcAft>
                <a:spcPts val="500"/>
              </a:spcAft>
            </a:pPr>
            <a:r>
              <a:rPr lang="fr-FR" altLang="fr-BF" dirty="0"/>
              <a:t>Transporter les aliments : bouche, du pharynx, de l'</a:t>
            </a:r>
            <a:r>
              <a:rPr lang="fr-FR" altLang="fr-BF" dirty="0" err="1"/>
              <a:t>oesophage</a:t>
            </a:r>
            <a:r>
              <a:rPr lang="fr-FR" altLang="fr-BF" dirty="0"/>
              <a:t>, de l'estomac, de l'intestin grêle, du rectum et de l'anus. Lui sont associés : les glandes salivaires, le pancréas, le foie, la vésicule biliaire et leurs canaux respectifs. Chacun de ces organes joue un rôle dans la digestion. Seul l'appendice n'a pas de fonction connue. La lumière du tube digestif (l'espace que sa paroi délimite) est en continuité avec l'extérieur de l'organisme. Les aliments qui y transitent sont digérés, puis absorbés vers le milieu intérieur. Les aliments non digestibles ainsi que quelques bactéries du côlon sont éliminés dans les excréments.</a:t>
            </a:r>
            <a:br>
              <a:rPr lang="fr-FR" altLang="fr-BF" dirty="0"/>
            </a:br>
            <a:r>
              <a:rPr lang="fr-FR" altLang="fr-BF" dirty="0"/>
              <a:t>La déglutition oriente le bol alimentaire vers l'</a:t>
            </a:r>
            <a:r>
              <a:rPr lang="fr-FR" altLang="fr-BF" dirty="0" err="1"/>
              <a:t>oesophage</a:t>
            </a:r>
            <a:r>
              <a:rPr lang="fr-FR" altLang="fr-BF" dirty="0"/>
              <a:t> en obturant les voies respiratoires.</a:t>
            </a:r>
            <a:br>
              <a:rPr lang="fr-FR" altLang="fr-BF" dirty="0"/>
            </a:br>
            <a:r>
              <a:rPr lang="fr-FR" altLang="fr-BF" dirty="0"/>
              <a:t>Dans l'estomac, les enzymes gastriques hydrolysent les protéines alimentaires, et l'acide chlorhydrique contribue à dégrader les aliments. Il se forme un chyme qui est poussé vers le duodénum par les contractions de l'</a:t>
            </a:r>
            <a:r>
              <a:rPr lang="fr-FR" altLang="fr-BF" dirty="0" err="1"/>
              <a:t>estomac.La</a:t>
            </a:r>
            <a:r>
              <a:rPr lang="fr-FR" altLang="fr-BF" dirty="0"/>
              <a:t> bile permet l'émulsification des lipides en fines gouttelettes. Les nombreuses enzymes pancréatiques assurent la simplification moléculaire des glucides, lipides, protéines et acides </a:t>
            </a:r>
            <a:r>
              <a:rPr lang="fr-FR" altLang="fr-BF" dirty="0" err="1"/>
              <a:t>nucléiques.Les</a:t>
            </a:r>
            <a:r>
              <a:rPr lang="fr-FR" altLang="fr-BF" dirty="0"/>
              <a:t> enzymes de l'épithélium intestinal achèvent la digestion des quelques dimères glucidiques ou peptidiques qui résultent des étapes précédentes. Tous les nutriments transitent par le cytoplasme des cellules intestinales dont les jonctions sont très étanches. Les cellules intestinales sécrètent alors dans le sang et la lymphe les nutriments absorbés. Glucides et acides aminés sont déversés dans le sang ainsi que les acides gras de faible longueur. Les autres lipides sont déversés dans la lymphe sous forme de chylomicrons. L'essentiel de l'absorption se fait dans l'intestin grêle.</a:t>
            </a:r>
            <a:br>
              <a:rPr lang="fr-FR" altLang="fr-BF" dirty="0"/>
            </a:br>
            <a:r>
              <a:rPr lang="fr-FR" altLang="fr-BF" dirty="0"/>
              <a:t>L'eau et les sels minéraux sont absorbés sur tout le trajet des intestins. Les ions sont généralement absorbés activement, ce qui dilue (relativement) le contenu intestinal et crée un appel osmotique d'eau vers les cellules épithéliales. L'eau est donc absorbée passivement.</a:t>
            </a:r>
            <a:br>
              <a:rPr lang="fr-FR" altLang="fr-BF" dirty="0"/>
            </a:br>
            <a:r>
              <a:rPr lang="fr-FR" altLang="fr-BF" dirty="0"/>
              <a:t>Les sécrétions exocrines sont contrôlées par vole nerveuse réflexe et/ou par voie hormonale. Il en est de même des activités mécaniques du tube digestif. Sur toute la longueur du tube, la muqueuse est doublée de deux couches musculaires, l'une interne et circulaire, la seconde externe et longitudinale. C'est principalement par péristaltisme que les aliments sont poussés de la bouche jusqu'à l'anus.</a:t>
            </a:r>
          </a:p>
          <a:p>
            <a:endParaRPr lang="fr-FR" altLang="fr-BF"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372C6323-DABA-445F-B760-A909D6F29F77}"/>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5D49793-4526-4092-9A25-18E478C0FAE0}"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9922" name="Rectangle 2">
            <a:extLst>
              <a:ext uri="{FF2B5EF4-FFF2-40B4-BE49-F238E27FC236}">
                <a16:creationId xmlns:a16="http://schemas.microsoft.com/office/drawing/2014/main" id="{1F659389-9C49-4B3A-B783-8415DBA1F4AA}"/>
              </a:ext>
            </a:extLst>
          </p:cNvPr>
          <p:cNvSpPr>
            <a:spLocks noGrp="1" noRot="1" noChangeAspect="1" noChangeArrowheads="1" noTextEdit="1"/>
          </p:cNvSpPr>
          <p:nvPr>
            <p:ph type="sldImg"/>
          </p:nvPr>
        </p:nvSpPr>
        <p:spPr>
          <a:ln/>
        </p:spPr>
      </p:sp>
      <p:sp>
        <p:nvSpPr>
          <p:cNvPr id="209923" name="Rectangle 3">
            <a:extLst>
              <a:ext uri="{FF2B5EF4-FFF2-40B4-BE49-F238E27FC236}">
                <a16:creationId xmlns:a16="http://schemas.microsoft.com/office/drawing/2014/main" id="{A78A822D-6DA7-4AA1-AD22-E1A55A47367B}"/>
              </a:ext>
            </a:extLst>
          </p:cNvPr>
          <p:cNvSpPr>
            <a:spLocks noGrp="1" noChangeArrowheads="1"/>
          </p:cNvSpPr>
          <p:nvPr>
            <p:ph type="body" idx="1"/>
          </p:nvPr>
        </p:nvSpPr>
        <p:spPr/>
        <p:txBody>
          <a:bodyPr/>
          <a:lstStyle/>
          <a:p>
            <a:r>
              <a:rPr lang="fr-FR" altLang="fr-BF"/>
              <a:t>8 os du crâne</a:t>
            </a:r>
          </a:p>
          <a:p>
            <a:r>
              <a:rPr lang="fr-FR" altLang="fr-BF"/>
              <a:t>14 os de face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41C9FF56-8FEC-4B3E-BE25-A22AD75CD89A}"/>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5903A9-32EA-49F7-B713-A6A1A290AB1C}"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08898" name="Rectangle 2">
            <a:extLst>
              <a:ext uri="{FF2B5EF4-FFF2-40B4-BE49-F238E27FC236}">
                <a16:creationId xmlns:a16="http://schemas.microsoft.com/office/drawing/2014/main" id="{7B1CFADD-4BAC-4D91-BEF6-2758ABDBAAC6}"/>
              </a:ext>
            </a:extLst>
          </p:cNvPr>
          <p:cNvSpPr>
            <a:spLocks noGrp="1" noRot="1" noChangeAspect="1" noChangeArrowheads="1" noTextEdit="1"/>
          </p:cNvSpPr>
          <p:nvPr>
            <p:ph type="sldImg"/>
          </p:nvPr>
        </p:nvSpPr>
        <p:spPr>
          <a:ln/>
        </p:spPr>
      </p:sp>
      <p:sp>
        <p:nvSpPr>
          <p:cNvPr id="208899" name="Rectangle 3">
            <a:extLst>
              <a:ext uri="{FF2B5EF4-FFF2-40B4-BE49-F238E27FC236}">
                <a16:creationId xmlns:a16="http://schemas.microsoft.com/office/drawing/2014/main" id="{DABD6EE9-69DB-4FA8-9018-5CA30A6F421D}"/>
              </a:ext>
            </a:extLst>
          </p:cNvPr>
          <p:cNvSpPr>
            <a:spLocks noGrp="1" noChangeArrowheads="1"/>
          </p:cNvSpPr>
          <p:nvPr>
            <p:ph type="body" idx="1"/>
          </p:nvPr>
        </p:nvSpPr>
        <p:spPr/>
        <p:txBody>
          <a:bodyPr/>
          <a:lstStyle/>
          <a:p>
            <a:pPr>
              <a:spcBef>
                <a:spcPts val="500"/>
              </a:spcBef>
              <a:spcAft>
                <a:spcPts val="500"/>
              </a:spcAft>
            </a:pPr>
            <a:r>
              <a:rPr lang="fr-FR" altLang="fr-BF"/>
              <a:t>Le disque entre chaque vertèbre joue un rôle d'amortisseur. </a:t>
            </a:r>
            <a:br>
              <a:rPr lang="fr-FR" altLang="fr-BF"/>
            </a:br>
            <a:r>
              <a:rPr lang="fr-FR" altLang="fr-BF"/>
              <a:t>Protégé par les vertèbres, la moelle épinière descend tout le long de la colonne et distribue à chaque étage vertébral les racines nerveuses motrices et sensitives, grâce à des orifices appelés trous de conjugaison. </a:t>
            </a:r>
            <a:br>
              <a:rPr lang="fr-FR" altLang="fr-BF"/>
            </a:br>
            <a:r>
              <a:rPr lang="fr-FR" altLang="fr-BF"/>
              <a:t>C'est à ce niveau que peuvent être comprimées ces racines avec comme résultat une névralgie dans le territoire correspondant, la plus connue étant la sciatique (la compression a lieu au niveau de la 4e ou 5e lombaire ou la 1re sacrée). Les causes les plus fréquentes de compression sont l'arthrose et la hernie discale. </a:t>
            </a:r>
            <a:br>
              <a:rPr lang="fr-FR" altLang="fr-BF"/>
            </a:br>
            <a:r>
              <a:rPr lang="fr-FR" altLang="fr-BF"/>
              <a:t>7 vertèbres cervicales 12 dorsales 5 lombaires sacrum coccyx</a:t>
            </a:r>
          </a:p>
          <a:p>
            <a:endParaRPr lang="fr-FR" altLang="fr-BF"/>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C408E2E6-1E8B-4C91-BCD2-435AC077167A}"/>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4228F8-2E64-4088-A0FE-D98849727E10}"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4018" name="Rectangle 1026">
            <a:extLst>
              <a:ext uri="{FF2B5EF4-FFF2-40B4-BE49-F238E27FC236}">
                <a16:creationId xmlns:a16="http://schemas.microsoft.com/office/drawing/2014/main" id="{1E2899FD-5CF6-4C78-9CFF-7CA90015AA66}"/>
              </a:ext>
            </a:extLst>
          </p:cNvPr>
          <p:cNvSpPr>
            <a:spLocks noGrp="1" noRot="1" noChangeAspect="1" noChangeArrowheads="1" noTextEdit="1"/>
          </p:cNvSpPr>
          <p:nvPr>
            <p:ph type="sldImg"/>
          </p:nvPr>
        </p:nvSpPr>
        <p:spPr>
          <a:ln/>
        </p:spPr>
      </p:sp>
      <p:sp>
        <p:nvSpPr>
          <p:cNvPr id="214019" name="Rectangle 1027">
            <a:extLst>
              <a:ext uri="{FF2B5EF4-FFF2-40B4-BE49-F238E27FC236}">
                <a16:creationId xmlns:a16="http://schemas.microsoft.com/office/drawing/2014/main" id="{CF495A76-A12E-44CC-AB39-352D1917338C}"/>
              </a:ext>
            </a:extLst>
          </p:cNvPr>
          <p:cNvSpPr>
            <a:spLocks noGrp="1" noChangeArrowheads="1"/>
          </p:cNvSpPr>
          <p:nvPr>
            <p:ph type="body" idx="1"/>
          </p:nvPr>
        </p:nvSpPr>
        <p:spPr>
          <a:xfrm>
            <a:off x="0" y="4670425"/>
            <a:ext cx="6662738" cy="4930775"/>
          </a:xfrm>
        </p:spPr>
        <p:txBody>
          <a:bodyPr/>
          <a:lstStyle/>
          <a:p>
            <a:pPr>
              <a:spcBef>
                <a:spcPts val="500"/>
              </a:spcBef>
              <a:spcAft>
                <a:spcPts val="500"/>
              </a:spcAft>
            </a:pPr>
            <a:r>
              <a:rPr lang="fr-FR" altLang="fr-BF" dirty="0"/>
              <a:t>Attention, à ne pas confondre avec la moelle osseuse qui fabrique les globules et autres cellules sanguines !! </a:t>
            </a:r>
            <a:br>
              <a:rPr lang="fr-FR" altLang="fr-BF" dirty="0"/>
            </a:br>
            <a:r>
              <a:rPr lang="fr-FR" altLang="fr-BF" dirty="0"/>
              <a:t>Au point de vue anatomique, on distingue </a:t>
            </a:r>
            <a:br>
              <a:rPr lang="fr-FR" altLang="fr-BF" dirty="0"/>
            </a:br>
            <a:r>
              <a:rPr lang="fr-FR" altLang="fr-BF" dirty="0"/>
              <a:t>-Le système nerveux central, ou névraxe, comprenant l'encéphale et la moelle épinière </a:t>
            </a:r>
            <a:br>
              <a:rPr lang="fr-FR" altLang="fr-BF" dirty="0"/>
            </a:br>
            <a:r>
              <a:rPr lang="fr-FR" altLang="fr-BF" dirty="0"/>
              <a:t>-Le système nerveux périphérique, comprenant des nerfs (nerfs crâniens et rachidiens) et des ganglions </a:t>
            </a:r>
          </a:p>
          <a:p>
            <a:pPr>
              <a:spcBef>
                <a:spcPts val="500"/>
              </a:spcBef>
              <a:spcAft>
                <a:spcPts val="500"/>
              </a:spcAft>
            </a:pPr>
            <a:r>
              <a:rPr lang="fr-FR" altLang="fr-BF" dirty="0"/>
              <a:t>Le névraxe est logé dans la cavité crânienne (cerveau, tronc cérébral entre cerveau et moëlle spinale et cervelet) et dans le canal rachidien (moelle épinière). Il est protégé et nourri par les méninges et le liquide céphalo-rachidien. </a:t>
            </a:r>
            <a:br>
              <a:rPr lang="fr-FR" altLang="fr-BF" dirty="0"/>
            </a:br>
            <a:r>
              <a:rPr lang="fr-FR" altLang="fr-BF" dirty="0"/>
              <a:t>Les méninges sont au nombre de trois : la dure-mère est une membrane épaisse et résistante, appliquée contre la paroi osseuse ; L'arachnoïde, filamenteuse, est baignée de liquide céphalo-rachidien; la pie-mère, fine et richement vascularisée, est appliquée contre les centres. </a:t>
            </a:r>
            <a:br>
              <a:rPr lang="fr-FR" altLang="fr-BF" dirty="0"/>
            </a:br>
            <a:br>
              <a:rPr lang="fr-FR" altLang="fr-BF" dirty="0"/>
            </a:br>
            <a:r>
              <a:rPr lang="fr-FR" altLang="fr-BF" dirty="0"/>
              <a:t>La moelle épinière est un cordon blanc de 1 cm de diamètre et de 50 cm de longueur. Elle présente deux renflements correspondant à l'émergence des membres et se termine en pointe au niveau de la deuxième vertèbre lombaire. </a:t>
            </a:r>
            <a:br>
              <a:rPr lang="fr-FR" altLang="fr-BF" dirty="0"/>
            </a:br>
            <a:br>
              <a:rPr lang="fr-FR" altLang="fr-BF" dirty="0"/>
            </a:br>
            <a:r>
              <a:rPr lang="fr-FR" altLang="fr-BF" dirty="0"/>
              <a:t>A la moelle épinière sont reliés les nerfs rachidiens, qui comptent 31 paires. Chaque nerf présente deux racines : </a:t>
            </a:r>
            <a:br>
              <a:rPr lang="fr-FR" altLang="fr-BF" dirty="0"/>
            </a:br>
            <a:r>
              <a:rPr lang="fr-FR" altLang="fr-BF" dirty="0"/>
              <a:t>l'une, postérieure : sensitive, comprend le ganglion spinal ; </a:t>
            </a:r>
            <a:br>
              <a:rPr lang="fr-FR" altLang="fr-BF" dirty="0"/>
            </a:br>
            <a:r>
              <a:rPr lang="fr-FR" altLang="fr-BF" dirty="0"/>
              <a:t>l'autre, antérieure : motrice, est dépourvue de ganglion. </a:t>
            </a:r>
            <a:br>
              <a:rPr lang="fr-FR" altLang="fr-BF" dirty="0"/>
            </a:br>
            <a:r>
              <a:rPr lang="fr-FR" altLang="fr-BF" dirty="0"/>
              <a:t>Tous les nerfs rachidiens sont donc mixtes : moteurs et sensitifs. </a:t>
            </a:r>
            <a:br>
              <a:rPr lang="fr-FR" altLang="fr-BF" dirty="0"/>
            </a:br>
            <a:r>
              <a:rPr lang="fr-FR" altLang="fr-BF" dirty="0"/>
              <a:t>Ils s'unissent souvent en un fouillis inextricable en formant des plexus (plexus cervical, dorsal, lombaire, sacré). </a:t>
            </a:r>
            <a:br>
              <a:rPr lang="fr-FR" altLang="fr-BF" dirty="0"/>
            </a:br>
            <a:r>
              <a:rPr lang="fr-FR" altLang="fr-BF" dirty="0"/>
              <a:t>On comprend donc que la section de la moelle entraîne une paralysie et une insensibilité en dessous du niveau de la section</a:t>
            </a:r>
          </a:p>
          <a:p>
            <a:endParaRPr lang="fr-FR" altLang="fr-BF"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3B79E56C-006A-4F6E-A24E-A9CA08A6E2EE}"/>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0443A0-50CE-4B15-B46E-44C2C1A04712}"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6066" name="Rectangle 2">
            <a:extLst>
              <a:ext uri="{FF2B5EF4-FFF2-40B4-BE49-F238E27FC236}">
                <a16:creationId xmlns:a16="http://schemas.microsoft.com/office/drawing/2014/main" id="{FADD6E60-72F7-492F-907E-D77ABE605D75}"/>
              </a:ext>
            </a:extLst>
          </p:cNvPr>
          <p:cNvSpPr>
            <a:spLocks noGrp="1" noRot="1" noChangeAspect="1" noChangeArrowheads="1" noTextEdit="1"/>
          </p:cNvSpPr>
          <p:nvPr>
            <p:ph type="sldImg"/>
          </p:nvPr>
        </p:nvSpPr>
        <p:spPr>
          <a:ln/>
        </p:spPr>
      </p:sp>
      <p:sp>
        <p:nvSpPr>
          <p:cNvPr id="216067" name="Rectangle 3">
            <a:extLst>
              <a:ext uri="{FF2B5EF4-FFF2-40B4-BE49-F238E27FC236}">
                <a16:creationId xmlns:a16="http://schemas.microsoft.com/office/drawing/2014/main" id="{7A642DEA-94B1-4727-B127-81167F6DE4F9}"/>
              </a:ext>
            </a:extLst>
          </p:cNvPr>
          <p:cNvSpPr>
            <a:spLocks noGrp="1" noChangeArrowheads="1"/>
          </p:cNvSpPr>
          <p:nvPr>
            <p:ph type="body" idx="1"/>
          </p:nvPr>
        </p:nvSpPr>
        <p:spPr/>
        <p:txBody>
          <a:bodyPr/>
          <a:lstStyle/>
          <a:p>
            <a:r>
              <a:rPr lang="fr-FR" altLang="fr-BF"/>
              <a:t>Toutes artères de gde circulation issues de l ’aorte, crosse ao, bifurcation ao, art iliaques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8379468A-6D83-4F48-AFB8-2878DA66D463}"/>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CC3E2CD-358C-4C8E-B989-B4436A61B2E5}"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18114" name="Rectangle 2">
            <a:extLst>
              <a:ext uri="{FF2B5EF4-FFF2-40B4-BE49-F238E27FC236}">
                <a16:creationId xmlns:a16="http://schemas.microsoft.com/office/drawing/2014/main" id="{5F831D45-5447-489F-BB3E-EC73960C0CC2}"/>
              </a:ext>
            </a:extLst>
          </p:cNvPr>
          <p:cNvSpPr>
            <a:spLocks noGrp="1" noRot="1" noChangeAspect="1" noChangeArrowheads="1" noTextEdit="1"/>
          </p:cNvSpPr>
          <p:nvPr>
            <p:ph type="sldImg"/>
          </p:nvPr>
        </p:nvSpPr>
        <p:spPr>
          <a:ln/>
        </p:spPr>
      </p:sp>
      <p:sp>
        <p:nvSpPr>
          <p:cNvPr id="218115" name="Rectangle 3">
            <a:extLst>
              <a:ext uri="{FF2B5EF4-FFF2-40B4-BE49-F238E27FC236}">
                <a16:creationId xmlns:a16="http://schemas.microsoft.com/office/drawing/2014/main" id="{2F676EA4-FEF3-4526-895E-3DB5370BD1E8}"/>
              </a:ext>
            </a:extLst>
          </p:cNvPr>
          <p:cNvSpPr>
            <a:spLocks noGrp="1" noChangeArrowheads="1"/>
          </p:cNvSpPr>
          <p:nvPr>
            <p:ph type="body" idx="1"/>
          </p:nvPr>
        </p:nvSpPr>
        <p:spPr>
          <a:xfrm>
            <a:off x="152400" y="4670425"/>
            <a:ext cx="6434138" cy="4424363"/>
          </a:xfrm>
        </p:spPr>
        <p:txBody>
          <a:bodyPr/>
          <a:lstStyle/>
          <a:p>
            <a:pPr>
              <a:spcBef>
                <a:spcPts val="500"/>
              </a:spcBef>
              <a:spcAft>
                <a:spcPts val="500"/>
              </a:spcAft>
            </a:pPr>
            <a:r>
              <a:rPr lang="fr-FR" altLang="fr-BF" b="1"/>
              <a:t>La grande circulation</a:t>
            </a:r>
            <a:r>
              <a:rPr lang="fr-FR" altLang="fr-BF"/>
              <a:t> comprend la partie gauche du coeur (dite le coeur gauche) avec l'oreillette et le ventricule gauche, et l'aorte (la grosse artère qui sort du ventricule gauche) qui va distribuer l'oxygène à tout l'organisme en particulier les organes vitaux : cerveau, reins, foie etc... </a:t>
            </a:r>
            <a:br>
              <a:rPr lang="fr-FR" altLang="fr-BF"/>
            </a:br>
            <a:r>
              <a:rPr lang="fr-FR" altLang="fr-BF" b="1"/>
              <a:t>La petite circulation : </a:t>
            </a:r>
            <a:r>
              <a:rPr lang="fr-FR" altLang="fr-BF"/>
              <a:t>c'est la circulation pulmonaire. Elle comprend l'oreillette et le ventricule droit (dit le coeur droit), l'artère pulmonaire, les poumons, et les veines pulmonaires Elle permet au sang de se recharger en oxygène. </a:t>
            </a:r>
            <a:br>
              <a:rPr lang="fr-FR" altLang="fr-BF"/>
            </a:br>
            <a:r>
              <a:rPr lang="fr-FR" altLang="fr-BF"/>
              <a:t>Comme chacun sait </a:t>
            </a:r>
            <a:r>
              <a:rPr lang="fr-FR" altLang="fr-BF" b="1"/>
              <a:t>le coeur fonctionne comme une pompe.</a:t>
            </a:r>
            <a:r>
              <a:rPr lang="fr-FR" altLang="fr-BF"/>
              <a:t> </a:t>
            </a:r>
            <a:br>
              <a:rPr lang="fr-FR" altLang="fr-BF"/>
            </a:br>
            <a:r>
              <a:rPr lang="fr-FR" altLang="fr-BF"/>
              <a:t>Lorsque le coeur est relâché (diastole), les oreillettes aspirent le sang venant des veines : les veines pulmonaires pour l'oreillette gauche, les veines caves supérieures et inférieures pour l'oreillette droite. Elles se remplissent de sang, oxygéné pour la gauche, vicié pour la droite. </a:t>
            </a:r>
            <a:br>
              <a:rPr lang="fr-FR" altLang="fr-BF"/>
            </a:br>
            <a:r>
              <a:rPr lang="fr-FR" altLang="fr-BF"/>
              <a:t>La contraction du coeur (systole) commence par celles des oreillettes, le sang est chassé dans les ventricules respectifs avec ouverture des valves mitrale (à gauche) et tricuspide (à droite). La contraction atteint (dans la fraction de seconde suivante) les ventricules qui éjectent alors le sang dans l'aorte (à gauche) et le tronc pulmonaire (à droite) avec ouverture des valves correspondantes et fermeture des valves mitrale et tricuspidienne (cela empêche le sang de refouler dans les oreillettes). Ensuite relâchement du coeur avec fermeture des valves aortique et pulmonaire (cela empêche le sang de refouler dans les ventricules et maintient une certaine pression artérielle, c'est le 2e chiffre que vous donne la mesure de votre tension). Centre nerveux (nœud sinuatrial) puis nœud AV puis faisceaux AV et interV</a:t>
            </a:r>
          </a:p>
          <a:p>
            <a:pPr>
              <a:spcBef>
                <a:spcPts val="500"/>
              </a:spcBef>
              <a:spcAft>
                <a:spcPts val="500"/>
              </a:spcAft>
            </a:pPr>
            <a:r>
              <a:rPr lang="fr-FR" altLang="fr-BF"/>
              <a:t>On comprend ainsi que toute atteinte d'un de ces éléments va gravement perturber la circulation normale : atteinte d'une des 4 valves (rétrécissement ou au contraire insuffisance de fermeture), malformations (communication entre les 2 oreillettes ou entre les 2 ventricules par exemple), etc... </a:t>
            </a:r>
            <a:br>
              <a:rPr lang="fr-FR" altLang="fr-BF"/>
            </a:br>
            <a:endParaRPr lang="fr-FR" altLang="fr-BF"/>
          </a:p>
          <a:p>
            <a:endParaRPr lang="fr-FR" altLang="fr-BF"/>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55DC213E-0CCD-409D-A860-62F7ABBD1F8C}"/>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612F7AB-BAF6-4A34-9387-AFE60D524901}"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0162" name="Rectangle 2">
            <a:extLst>
              <a:ext uri="{FF2B5EF4-FFF2-40B4-BE49-F238E27FC236}">
                <a16:creationId xmlns:a16="http://schemas.microsoft.com/office/drawing/2014/main" id="{03567177-0F6E-4065-A75E-56812DEBF28B}"/>
              </a:ext>
            </a:extLst>
          </p:cNvPr>
          <p:cNvSpPr>
            <a:spLocks noGrp="1" noRot="1" noChangeAspect="1" noChangeArrowheads="1" noTextEdit="1"/>
          </p:cNvSpPr>
          <p:nvPr>
            <p:ph type="sldImg"/>
          </p:nvPr>
        </p:nvSpPr>
        <p:spPr>
          <a:ln/>
        </p:spPr>
      </p:sp>
      <p:sp>
        <p:nvSpPr>
          <p:cNvPr id="220163" name="Rectangle 3">
            <a:extLst>
              <a:ext uri="{FF2B5EF4-FFF2-40B4-BE49-F238E27FC236}">
                <a16:creationId xmlns:a16="http://schemas.microsoft.com/office/drawing/2014/main" id="{373BA501-B5F6-4659-9227-FFB3E31116D9}"/>
              </a:ext>
            </a:extLst>
          </p:cNvPr>
          <p:cNvSpPr>
            <a:spLocks noGrp="1" noChangeArrowheads="1"/>
          </p:cNvSpPr>
          <p:nvPr>
            <p:ph type="body" idx="1"/>
          </p:nvPr>
        </p:nvSpPr>
        <p:spPr/>
        <p:txBody>
          <a:bodyPr/>
          <a:lstStyle/>
          <a:p>
            <a:r>
              <a:rPr lang="fr-FR" altLang="fr-BF"/>
              <a:t>Voies respiratoires : air ext vers poumons</a:t>
            </a:r>
          </a:p>
          <a:p>
            <a:r>
              <a:rPr lang="fr-FR" altLang="fr-BF"/>
              <a:t>dans cage thoracique séparés par le médiastin </a:t>
            </a:r>
          </a:p>
          <a:p>
            <a:r>
              <a:rPr lang="fr-FR" altLang="fr-BF"/>
              <a:t>divisé en lobes, lobules, alvéoles (échanges respiratoires)</a:t>
            </a:r>
          </a:p>
          <a:p>
            <a:r>
              <a:rPr lang="fr-FR" altLang="fr-BF"/>
              <a:t>plèvre autour</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D652F282-506E-4B2A-B6C8-BE9C974C6781}"/>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E9CD654-02BA-42B2-9E92-73F5DAE1A680}"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4258" name="Rectangle 2">
            <a:extLst>
              <a:ext uri="{FF2B5EF4-FFF2-40B4-BE49-F238E27FC236}">
                <a16:creationId xmlns:a16="http://schemas.microsoft.com/office/drawing/2014/main" id="{DD32AE5C-F8B3-4E75-AFBF-CE1D61B47659}"/>
              </a:ext>
            </a:extLst>
          </p:cNvPr>
          <p:cNvSpPr>
            <a:spLocks noGrp="1" noRot="1" noChangeAspect="1" noChangeArrowheads="1" noTextEdit="1"/>
          </p:cNvSpPr>
          <p:nvPr>
            <p:ph type="sldImg"/>
          </p:nvPr>
        </p:nvSpPr>
        <p:spPr>
          <a:ln/>
        </p:spPr>
      </p:sp>
      <p:sp>
        <p:nvSpPr>
          <p:cNvPr id="224259" name="Rectangle 3">
            <a:extLst>
              <a:ext uri="{FF2B5EF4-FFF2-40B4-BE49-F238E27FC236}">
                <a16:creationId xmlns:a16="http://schemas.microsoft.com/office/drawing/2014/main" id="{33DDC153-1979-4A47-8AAB-D1B7583E6D1E}"/>
              </a:ext>
            </a:extLst>
          </p:cNvPr>
          <p:cNvSpPr>
            <a:spLocks noGrp="1" noChangeArrowheads="1"/>
          </p:cNvSpPr>
          <p:nvPr>
            <p:ph type="body" idx="1"/>
          </p:nvPr>
        </p:nvSpPr>
        <p:spPr/>
        <p:txBody>
          <a:bodyPr/>
          <a:lstStyle/>
          <a:p>
            <a:pPr>
              <a:spcBef>
                <a:spcPts val="500"/>
              </a:spcBef>
              <a:spcAft>
                <a:spcPts val="500"/>
              </a:spcAft>
            </a:pPr>
            <a:r>
              <a:rPr lang="fr-FR" altLang="fr-BF"/>
              <a:t>Le poumon droit comporte 3 lobes, le poumon gauche 2 lobes seulement en raison de la place nécessaire au coeur </a:t>
            </a:r>
          </a:p>
          <a:p>
            <a:pPr>
              <a:spcBef>
                <a:spcPts val="500"/>
              </a:spcBef>
              <a:spcAft>
                <a:spcPts val="500"/>
              </a:spcAft>
            </a:pPr>
            <a:r>
              <a:rPr lang="fr-FR" altLang="fr-BF"/>
              <a:t>Les zones de séparation de ces lobes sont appelées scissures. </a:t>
            </a:r>
            <a:br>
              <a:rPr lang="fr-FR" altLang="fr-BF"/>
            </a:br>
            <a:r>
              <a:rPr lang="fr-FR" altLang="fr-BF"/>
              <a:t>Chaque poumon est enveloppé par la plèvre qui comporte un feuillet pariétal et un viscéral (accolé au poumon). </a:t>
            </a:r>
            <a:br>
              <a:rPr lang="fr-FR" altLang="fr-BF"/>
            </a:br>
            <a:r>
              <a:rPr lang="fr-FR" altLang="fr-BF"/>
              <a:t>Le coeur se situe entre les 2 poumons au niveau de l'incisure cardiaque</a:t>
            </a:r>
          </a:p>
          <a:p>
            <a:endParaRPr lang="fr-FR" altLang="fr-BF"/>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a:extLst>
              <a:ext uri="{FF2B5EF4-FFF2-40B4-BE49-F238E27FC236}">
                <a16:creationId xmlns:a16="http://schemas.microsoft.com/office/drawing/2014/main" id="{21A3063F-DED5-444C-B015-A2B347E69B90}"/>
              </a:ext>
            </a:extLst>
          </p:cNvPr>
          <p:cNvSpPr>
            <a:spLocks noGrp="1" noChangeArrowheads="1"/>
          </p:cNvSpPr>
          <p:nvPr>
            <p:ph type="sldNum" sz="quarter" idx="5"/>
          </p:nvPr>
        </p:nvSpPr>
        <p:spPr>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2C3404-ACAA-4ADC-B299-E4CC00739E46}" type="slidenum">
              <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fr-FR" altLang="fr-BF"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22210" name="Rectangle 2">
            <a:extLst>
              <a:ext uri="{FF2B5EF4-FFF2-40B4-BE49-F238E27FC236}">
                <a16:creationId xmlns:a16="http://schemas.microsoft.com/office/drawing/2014/main" id="{41720F42-8E44-48B2-BB47-EB7AE340B22A}"/>
              </a:ext>
            </a:extLst>
          </p:cNvPr>
          <p:cNvSpPr>
            <a:spLocks noGrp="1" noRot="1" noChangeAspect="1" noChangeArrowheads="1" noTextEdit="1"/>
          </p:cNvSpPr>
          <p:nvPr>
            <p:ph type="sldImg"/>
          </p:nvPr>
        </p:nvSpPr>
        <p:spPr>
          <a:ln/>
        </p:spPr>
      </p:sp>
      <p:sp>
        <p:nvSpPr>
          <p:cNvPr id="222211" name="Rectangle 3">
            <a:extLst>
              <a:ext uri="{FF2B5EF4-FFF2-40B4-BE49-F238E27FC236}">
                <a16:creationId xmlns:a16="http://schemas.microsoft.com/office/drawing/2014/main" id="{BD9CF19E-151D-40A5-92E1-D830ACC3BF2A}"/>
              </a:ext>
            </a:extLst>
          </p:cNvPr>
          <p:cNvSpPr>
            <a:spLocks noGrp="1" noChangeArrowheads="1"/>
          </p:cNvSpPr>
          <p:nvPr>
            <p:ph type="body" idx="1"/>
          </p:nvPr>
        </p:nvSpPr>
        <p:spPr/>
        <p:txBody>
          <a:bodyPr/>
          <a:lstStyle/>
          <a:p>
            <a:pPr>
              <a:spcBef>
                <a:spcPts val="500"/>
              </a:spcBef>
              <a:spcAft>
                <a:spcPts val="500"/>
              </a:spcAft>
            </a:pPr>
            <a:r>
              <a:rPr lang="fr-FR" altLang="fr-BF"/>
              <a:t>En arrière les vertèbres et l'oesophage, en avant de ce dernier, la trachée qui donne naissance aux bronches qui vont se ramifier dans les 2 poumons. </a:t>
            </a:r>
            <a:br>
              <a:rPr lang="fr-FR" altLang="fr-BF"/>
            </a:br>
            <a:r>
              <a:rPr lang="fr-FR" altLang="fr-BF"/>
              <a:t>En avant de la trachée, les gros vaisseaux du coeur : </a:t>
            </a:r>
          </a:p>
          <a:p>
            <a:pPr lvl="1">
              <a:spcBef>
                <a:spcPts val="500"/>
              </a:spcBef>
              <a:spcAft>
                <a:spcPts val="500"/>
              </a:spcAft>
            </a:pPr>
            <a:r>
              <a:rPr lang="fr-FR" altLang="fr-BF"/>
              <a:t>- veines jugulaires internes droite et gauche, veines sous-clavières droite et gauche dont la réunion forme la veine cave supérieure </a:t>
            </a:r>
            <a:br>
              <a:rPr lang="fr-FR" altLang="fr-BF"/>
            </a:br>
            <a:r>
              <a:rPr lang="fr-FR" altLang="fr-BF"/>
              <a:t>- la crosse de l'aorte qui donne naissance aux premières branches de l'aorte : les artères sous-clavières droite et gauche (vascularisation des membres supérieurs), les carotides primitives droite et gauche (vascularisation de la tête et du cerveau). </a:t>
            </a:r>
            <a:br>
              <a:rPr lang="fr-FR" altLang="fr-BF"/>
            </a:br>
            <a:r>
              <a:rPr lang="fr-FR" altLang="fr-BF"/>
              <a:t>- l'artère pulmonaire. </a:t>
            </a:r>
            <a:br>
              <a:rPr lang="fr-FR" altLang="fr-BF"/>
            </a:br>
            <a:r>
              <a:rPr lang="fr-FR" altLang="fr-BF"/>
              <a:t>Enfin le coeur entouré de son enveloppe (le péricarde) et qui repose sur le diaphragme entre les 2 poumons. </a:t>
            </a:r>
          </a:p>
          <a:p>
            <a:endParaRPr lang="fr-FR" altLang="fr-BF"/>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3" name="Rectangle 18">
            <a:extLst>
              <a:ext uri="{FF2B5EF4-FFF2-40B4-BE49-F238E27FC236}">
                <a16:creationId xmlns:a16="http://schemas.microsoft.com/office/drawing/2014/main" id="{A170DB98-077E-4D71-83A5-7A29C4AE1693}"/>
              </a:ext>
            </a:extLst>
          </p:cNvPr>
          <p:cNvSpPr>
            <a:spLocks noChangeArrowheads="1"/>
          </p:cNvSpPr>
          <p:nvPr userDrawn="1"/>
        </p:nvSpPr>
        <p:spPr bwMode="auto">
          <a:xfrm>
            <a:off x="0" y="3810000"/>
            <a:ext cx="11074400" cy="76200"/>
          </a:xfrm>
          <a:prstGeom prst="rect">
            <a:avLst/>
          </a:prstGeom>
          <a:gradFill rotWithShape="0">
            <a:gsLst>
              <a:gs pos="0">
                <a:srgbClr val="3333CC"/>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Tahoma" panose="020B0604030504040204" pitchFamily="34" charset="0"/>
              </a:defRPr>
            </a:lvl1pPr>
            <a:lvl2pPr marL="742950" indent="-285750" algn="ctr">
              <a:defRPr sz="2400">
                <a:solidFill>
                  <a:schemeClr val="tx1"/>
                </a:solidFill>
                <a:latin typeface="Tahoma" panose="020B0604030504040204" pitchFamily="34" charset="0"/>
              </a:defRPr>
            </a:lvl2pPr>
            <a:lvl3pPr marL="1143000" indent="-228600" algn="ctr">
              <a:defRPr sz="2400">
                <a:solidFill>
                  <a:schemeClr val="tx1"/>
                </a:solidFill>
                <a:latin typeface="Tahoma" panose="020B0604030504040204" pitchFamily="34" charset="0"/>
              </a:defRPr>
            </a:lvl3pPr>
            <a:lvl4pPr marL="1600200" indent="-228600" algn="ctr">
              <a:defRPr sz="2400">
                <a:solidFill>
                  <a:schemeClr val="tx1"/>
                </a:solidFill>
                <a:latin typeface="Tahoma" panose="020B0604030504040204" pitchFamily="34" charset="0"/>
              </a:defRPr>
            </a:lvl4pPr>
            <a:lvl5pPr marL="2057400" indent="-228600" algn="ctr">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fr-BF" altLang="fr-BF" sz="2400"/>
          </a:p>
        </p:txBody>
      </p:sp>
      <p:sp>
        <p:nvSpPr>
          <p:cNvPr id="4" name="Rectangle 30">
            <a:extLst>
              <a:ext uri="{FF2B5EF4-FFF2-40B4-BE49-F238E27FC236}">
                <a16:creationId xmlns:a16="http://schemas.microsoft.com/office/drawing/2014/main" id="{3820413A-FA41-4A98-BB10-F3E5D7677741}"/>
              </a:ext>
            </a:extLst>
          </p:cNvPr>
          <p:cNvSpPr>
            <a:spLocks noChangeArrowheads="1"/>
          </p:cNvSpPr>
          <p:nvPr/>
        </p:nvSpPr>
        <p:spPr bwMode="auto">
          <a:xfrm>
            <a:off x="3454400" y="6477000"/>
            <a:ext cx="4141262"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sz="2400">
                <a:solidFill>
                  <a:schemeClr val="tx1"/>
                </a:solidFill>
                <a:latin typeface="Tahoma" panose="020B0604030504040204" pitchFamily="34" charset="0"/>
              </a:defRPr>
            </a:lvl1pPr>
            <a:lvl2pPr marL="742950" indent="-285750" algn="ctr">
              <a:defRPr sz="2400">
                <a:solidFill>
                  <a:schemeClr val="tx1"/>
                </a:solidFill>
                <a:latin typeface="Tahoma" panose="020B0604030504040204" pitchFamily="34" charset="0"/>
              </a:defRPr>
            </a:lvl2pPr>
            <a:lvl3pPr marL="1143000" indent="-228600" algn="ctr">
              <a:defRPr sz="2400">
                <a:solidFill>
                  <a:schemeClr val="tx1"/>
                </a:solidFill>
                <a:latin typeface="Tahoma" panose="020B0604030504040204" pitchFamily="34" charset="0"/>
              </a:defRPr>
            </a:lvl3pPr>
            <a:lvl4pPr marL="1600200" indent="-228600" algn="ctr">
              <a:defRPr sz="2400">
                <a:solidFill>
                  <a:schemeClr val="tx1"/>
                </a:solidFill>
                <a:latin typeface="Tahoma" panose="020B0604030504040204" pitchFamily="34" charset="0"/>
              </a:defRPr>
            </a:lvl4pPr>
            <a:lvl5pPr marL="2057400" indent="-228600" algn="ctr">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l" eaLnBrk="1" hangingPunct="1"/>
            <a:r>
              <a:rPr lang="fr-FR" altLang="fr-BF" sz="1200" i="1">
                <a:latin typeface="Arial" panose="020B0604020202020204" pitchFamily="34" charset="0"/>
              </a:rPr>
              <a:t>F. Volot SIM Hôpital Timone adultes Marseille - juillet 2004</a:t>
            </a:r>
            <a:endParaRPr lang="fr-FR" altLang="fr-BF" sz="1200">
              <a:latin typeface="Arial" panose="020B0604020202020204" pitchFamily="34" charset="0"/>
            </a:endParaRPr>
          </a:p>
        </p:txBody>
      </p:sp>
      <p:sp>
        <p:nvSpPr>
          <p:cNvPr id="65548" name="Rectangle 12"/>
          <p:cNvSpPr>
            <a:spLocks noGrp="1" noChangeArrowheads="1"/>
          </p:cNvSpPr>
          <p:nvPr>
            <p:ph type="ctrTitle"/>
          </p:nvPr>
        </p:nvSpPr>
        <p:spPr>
          <a:xfrm>
            <a:off x="914400" y="2534336"/>
            <a:ext cx="10363200" cy="646331"/>
          </a:xfrm>
        </p:spPr>
        <p:txBody>
          <a:bodyPr anchor="ctr" anchorCtr="1">
            <a:spAutoFit/>
          </a:bodyPr>
          <a:lstStyle>
            <a:lvl1pPr algn="ctr">
              <a:defRPr/>
            </a:lvl1pPr>
          </a:lstStyle>
          <a:p>
            <a:pPr lvl="0"/>
            <a:r>
              <a:rPr lang="fr-FR" altLang="fr-BF" noProof="0"/>
              <a:t>Cliquez pour modifier le style du titre du masque</a:t>
            </a:r>
          </a:p>
        </p:txBody>
      </p:sp>
      <p:sp>
        <p:nvSpPr>
          <p:cNvPr id="5" name="Rectangle 14">
            <a:extLst>
              <a:ext uri="{FF2B5EF4-FFF2-40B4-BE49-F238E27FC236}">
                <a16:creationId xmlns:a16="http://schemas.microsoft.com/office/drawing/2014/main" id="{E48FB9E4-D979-477C-9EF7-C296C4A19743}"/>
              </a:ext>
            </a:extLst>
          </p:cNvPr>
          <p:cNvSpPr>
            <a:spLocks noGrp="1" noChangeArrowheads="1"/>
          </p:cNvSpPr>
          <p:nvPr>
            <p:ph type="dt" sz="half" idx="10"/>
          </p:nvPr>
        </p:nvSpPr>
        <p:spPr bwMode="auto">
          <a:xfrm>
            <a:off x="1320800" y="6248400"/>
            <a:ext cx="2540000" cy="457200"/>
          </a:xfrm>
          <a:prstGeom prst="rect">
            <a:avLst/>
          </a:prstGeom>
        </p:spPr>
        <p:txBody>
          <a:bodyPr vert="horz" wrap="square" lIns="91440" tIns="45720" rIns="91440" bIns="45720" numCol="1" anchor="b" anchorCtr="0" compatLnSpc="1">
            <a:prstTxWarp prst="textNoShape">
              <a:avLst/>
            </a:prstTxWarp>
          </a:bodyPr>
          <a:lstStyle>
            <a:lvl1pPr algn="l" eaLnBrk="1" hangingPunct="1">
              <a:defRPr sz="1400">
                <a:solidFill>
                  <a:schemeClr val="bg2"/>
                </a:solidFill>
              </a:defRPr>
            </a:lvl1pPr>
          </a:lstStyle>
          <a:p>
            <a:pPr>
              <a:defRPr/>
            </a:pPr>
            <a:endParaRPr lang="fr-FR" altLang="fr-BF"/>
          </a:p>
        </p:txBody>
      </p:sp>
      <p:sp>
        <p:nvSpPr>
          <p:cNvPr id="6" name="Rectangle 15">
            <a:extLst>
              <a:ext uri="{FF2B5EF4-FFF2-40B4-BE49-F238E27FC236}">
                <a16:creationId xmlns:a16="http://schemas.microsoft.com/office/drawing/2014/main" id="{DAED60AB-D888-462C-B911-06AD1CE1A200}"/>
              </a:ext>
            </a:extLst>
          </p:cNvPr>
          <p:cNvSpPr>
            <a:spLocks noGrp="1" noChangeArrowheads="1"/>
          </p:cNvSpPr>
          <p:nvPr>
            <p:ph type="ftr" sz="quarter" idx="11"/>
          </p:nvPr>
        </p:nvSpPr>
        <p:spPr>
          <a:xfrm>
            <a:off x="4572000" y="6248400"/>
            <a:ext cx="3860800" cy="457200"/>
          </a:xfrm>
        </p:spPr>
        <p:txBody>
          <a:bodyPr/>
          <a:lstStyle>
            <a:lvl1pPr algn="ctr">
              <a:defRPr sz="1400" i="0">
                <a:solidFill>
                  <a:schemeClr val="bg2"/>
                </a:solidFill>
                <a:latin typeface="+mn-lt"/>
              </a:defRPr>
            </a:lvl1pPr>
          </a:lstStyle>
          <a:p>
            <a:pPr>
              <a:defRPr/>
            </a:pPr>
            <a:endParaRPr lang="fr-FR" altLang="fr-BF"/>
          </a:p>
        </p:txBody>
      </p:sp>
      <p:sp>
        <p:nvSpPr>
          <p:cNvPr id="7" name="Rectangle 16">
            <a:extLst>
              <a:ext uri="{FF2B5EF4-FFF2-40B4-BE49-F238E27FC236}">
                <a16:creationId xmlns:a16="http://schemas.microsoft.com/office/drawing/2014/main" id="{34D12E42-6CFD-468A-B97F-8B79B675207C}"/>
              </a:ext>
            </a:extLst>
          </p:cNvPr>
          <p:cNvSpPr>
            <a:spLocks noGrp="1" noChangeArrowheads="1"/>
          </p:cNvSpPr>
          <p:nvPr>
            <p:ph type="sldNum" sz="quarter" idx="12"/>
          </p:nvPr>
        </p:nvSpPr>
        <p:spPr bwMode="auto">
          <a:xfrm>
            <a:off x="9144000" y="6248400"/>
            <a:ext cx="25400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400" smtClean="0">
                <a:solidFill>
                  <a:schemeClr val="bg2"/>
                </a:solidFill>
              </a:defRPr>
            </a:lvl1pPr>
          </a:lstStyle>
          <a:p>
            <a:pPr>
              <a:defRPr/>
            </a:pPr>
            <a:fld id="{66EB23D3-FCF6-43C8-B950-94CC5F17E30F}" type="slidenum">
              <a:rPr lang="fr-FR" altLang="fr-BF"/>
              <a:pPr>
                <a:defRPr/>
              </a:pPr>
              <a:t>‹N°›</a:t>
            </a:fld>
            <a:endParaRPr lang="fr-FR" altLang="fr-BF"/>
          </a:p>
        </p:txBody>
      </p:sp>
    </p:spTree>
    <p:extLst>
      <p:ext uri="{BB962C8B-B14F-4D97-AF65-F5344CB8AC3E}">
        <p14:creationId xmlns:p14="http://schemas.microsoft.com/office/powerpoint/2010/main" val="351612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F"/>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Rectangle 12">
            <a:extLst>
              <a:ext uri="{FF2B5EF4-FFF2-40B4-BE49-F238E27FC236}">
                <a16:creationId xmlns:a16="http://schemas.microsoft.com/office/drawing/2014/main" id="{0CCE92F6-F407-462D-AF70-5737D46C0F4A}"/>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2129513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9194800" y="228600"/>
            <a:ext cx="2997200" cy="5715000"/>
          </a:xfrm>
        </p:spPr>
        <p:txBody>
          <a:bodyPr vert="eaVert"/>
          <a:lstStyle/>
          <a:p>
            <a:r>
              <a:rPr lang="fr-FR"/>
              <a:t>Modifiez le style du titre</a:t>
            </a:r>
            <a:endParaRPr lang="fr-BF"/>
          </a:p>
        </p:txBody>
      </p:sp>
      <p:sp>
        <p:nvSpPr>
          <p:cNvPr id="3" name="Espace réservé du texte vertical 2"/>
          <p:cNvSpPr>
            <a:spLocks noGrp="1"/>
          </p:cNvSpPr>
          <p:nvPr>
            <p:ph type="body" orient="vert" idx="1"/>
          </p:nvPr>
        </p:nvSpPr>
        <p:spPr>
          <a:xfrm>
            <a:off x="203200" y="228600"/>
            <a:ext cx="8788400" cy="57150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Rectangle 12">
            <a:extLst>
              <a:ext uri="{FF2B5EF4-FFF2-40B4-BE49-F238E27FC236}">
                <a16:creationId xmlns:a16="http://schemas.microsoft.com/office/drawing/2014/main" id="{DBBCAAB8-110E-44F2-9C87-67914E56B29A}"/>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8763442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F"/>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Rectangle 12">
            <a:extLst>
              <a:ext uri="{FF2B5EF4-FFF2-40B4-BE49-F238E27FC236}">
                <a16:creationId xmlns:a16="http://schemas.microsoft.com/office/drawing/2014/main" id="{9471FEDD-8106-46CE-BC10-F6B73C37E9FC}"/>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3749482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1" y="1709739"/>
            <a:ext cx="10515600" cy="2852737"/>
          </a:xfrm>
        </p:spPr>
        <p:txBody>
          <a:bodyPr/>
          <a:lstStyle>
            <a:lvl1pPr>
              <a:defRPr sz="6000"/>
            </a:lvl1pPr>
          </a:lstStyle>
          <a:p>
            <a:r>
              <a:rPr lang="fr-FR"/>
              <a:t>Modifiez le style du titre</a:t>
            </a:r>
            <a:endParaRPr lang="fr-BF"/>
          </a:p>
        </p:txBody>
      </p:sp>
      <p:sp>
        <p:nvSpPr>
          <p:cNvPr id="3" name="Espace réservé du texte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Rectangle 12">
            <a:extLst>
              <a:ext uri="{FF2B5EF4-FFF2-40B4-BE49-F238E27FC236}">
                <a16:creationId xmlns:a16="http://schemas.microsoft.com/office/drawing/2014/main" id="{08530202-4A40-452F-9B4C-D9FD795E4094}"/>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26654650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F"/>
          </a:p>
        </p:txBody>
      </p:sp>
      <p:sp>
        <p:nvSpPr>
          <p:cNvPr id="3" name="Espace réservé du contenu 2"/>
          <p:cNvSpPr>
            <a:spLocks noGrp="1"/>
          </p:cNvSpPr>
          <p:nvPr>
            <p:ph sz="half" idx="1"/>
          </p:nvPr>
        </p:nvSpPr>
        <p:spPr>
          <a:xfrm>
            <a:off x="609600" y="1143000"/>
            <a:ext cx="5689600" cy="48006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Espace réservé du contenu 3"/>
          <p:cNvSpPr>
            <a:spLocks noGrp="1"/>
          </p:cNvSpPr>
          <p:nvPr>
            <p:ph sz="half" idx="2"/>
          </p:nvPr>
        </p:nvSpPr>
        <p:spPr>
          <a:xfrm>
            <a:off x="6502400" y="1143000"/>
            <a:ext cx="5689600" cy="48006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5" name="Rectangle 12">
            <a:extLst>
              <a:ext uri="{FF2B5EF4-FFF2-40B4-BE49-F238E27FC236}">
                <a16:creationId xmlns:a16="http://schemas.microsoft.com/office/drawing/2014/main" id="{398BE21F-6082-4CDE-9BFB-461E9D567897}"/>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3915734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40317" y="365126"/>
            <a:ext cx="10515600" cy="1325563"/>
          </a:xfrm>
        </p:spPr>
        <p:txBody>
          <a:bodyPr/>
          <a:lstStyle/>
          <a:p>
            <a:r>
              <a:rPr lang="fr-FR"/>
              <a:t>Modifiez le style du titre</a:t>
            </a:r>
            <a:endParaRPr lang="fr-BF"/>
          </a:p>
        </p:txBody>
      </p:sp>
      <p:sp>
        <p:nvSpPr>
          <p:cNvPr id="3" name="Espace réservé du texte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40318" y="2505075"/>
            <a:ext cx="5158316"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5" name="Espace réservé du texte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71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7" name="Rectangle 12">
            <a:extLst>
              <a:ext uri="{FF2B5EF4-FFF2-40B4-BE49-F238E27FC236}">
                <a16:creationId xmlns:a16="http://schemas.microsoft.com/office/drawing/2014/main" id="{88EA4635-A81D-4D46-BA23-3107956190CD}"/>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249127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fr-BF"/>
          </a:p>
        </p:txBody>
      </p:sp>
      <p:sp>
        <p:nvSpPr>
          <p:cNvPr id="3" name="Rectangle 12">
            <a:extLst>
              <a:ext uri="{FF2B5EF4-FFF2-40B4-BE49-F238E27FC236}">
                <a16:creationId xmlns:a16="http://schemas.microsoft.com/office/drawing/2014/main" id="{B0FB6727-3F82-4F9E-B53A-C634E02AFE06}"/>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1827013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2">
            <a:extLst>
              <a:ext uri="{FF2B5EF4-FFF2-40B4-BE49-F238E27FC236}">
                <a16:creationId xmlns:a16="http://schemas.microsoft.com/office/drawing/2014/main" id="{5D6B53CF-D3B3-45FC-9478-5EE6581829F7}"/>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3684313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p:spPr>
        <p:txBody>
          <a:bodyPr/>
          <a:lstStyle>
            <a:lvl1pPr>
              <a:defRPr sz="3200"/>
            </a:lvl1pPr>
          </a:lstStyle>
          <a:p>
            <a:r>
              <a:rPr lang="fr-FR"/>
              <a:t>Modifiez le style du titre</a:t>
            </a:r>
            <a:endParaRPr lang="fr-BF"/>
          </a:p>
        </p:txBody>
      </p:sp>
      <p:sp>
        <p:nvSpPr>
          <p:cNvPr id="3" name="Espace réservé du conten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F"/>
          </a:p>
        </p:txBody>
      </p:sp>
      <p:sp>
        <p:nvSpPr>
          <p:cNvPr id="4" name="Espace réservé du text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12">
            <a:extLst>
              <a:ext uri="{FF2B5EF4-FFF2-40B4-BE49-F238E27FC236}">
                <a16:creationId xmlns:a16="http://schemas.microsoft.com/office/drawing/2014/main" id="{518E1415-09C4-4DA0-9FD2-BDA4E87E6446}"/>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32023745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40318" y="457200"/>
            <a:ext cx="3932767" cy="1600200"/>
          </a:xfrm>
        </p:spPr>
        <p:txBody>
          <a:bodyPr/>
          <a:lstStyle>
            <a:lvl1pPr>
              <a:defRPr sz="3200"/>
            </a:lvl1pPr>
          </a:lstStyle>
          <a:p>
            <a:r>
              <a:rPr lang="fr-FR"/>
              <a:t>Modifiez le style du titre</a:t>
            </a:r>
            <a:endParaRPr lang="fr-BF"/>
          </a:p>
        </p:txBody>
      </p:sp>
      <p:sp>
        <p:nvSpPr>
          <p:cNvPr id="3" name="Espace réservé pour une image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BF" noProof="0"/>
          </a:p>
        </p:txBody>
      </p:sp>
      <p:sp>
        <p:nvSpPr>
          <p:cNvPr id="4" name="Espace réservé du texte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12">
            <a:extLst>
              <a:ext uri="{FF2B5EF4-FFF2-40B4-BE49-F238E27FC236}">
                <a16:creationId xmlns:a16="http://schemas.microsoft.com/office/drawing/2014/main" id="{82B9B745-0414-49D8-B869-D6F6DC7B6C2D}"/>
              </a:ext>
            </a:extLst>
          </p:cNvPr>
          <p:cNvSpPr>
            <a:spLocks noGrp="1" noChangeArrowheads="1"/>
          </p:cNvSpPr>
          <p:nvPr>
            <p:ph type="ftr" sz="quarter" idx="10"/>
          </p:nvPr>
        </p:nvSpPr>
        <p:spPr>
          <a:ln/>
        </p:spPr>
        <p:txBody>
          <a:bodyPr/>
          <a:lstStyle>
            <a:lvl1pPr>
              <a:defRPr/>
            </a:lvl1pPr>
          </a:lstStyle>
          <a:p>
            <a:pPr>
              <a:defRPr/>
            </a:pPr>
            <a:r>
              <a:rPr lang="fr-FR" altLang="fr-BF"/>
              <a:t>F. Volot SIM Hôpital Timone adultes Marseille - juillet 2004</a:t>
            </a:r>
          </a:p>
        </p:txBody>
      </p:sp>
    </p:spTree>
    <p:extLst>
      <p:ext uri="{BB962C8B-B14F-4D97-AF65-F5344CB8AC3E}">
        <p14:creationId xmlns:p14="http://schemas.microsoft.com/office/powerpoint/2010/main" val="3000880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a:extLst>
              <a:ext uri="{FF2B5EF4-FFF2-40B4-BE49-F238E27FC236}">
                <a16:creationId xmlns:a16="http://schemas.microsoft.com/office/drawing/2014/main" id="{E276F9C9-6920-4F86-B69F-52CA77D8C9A0}"/>
              </a:ext>
            </a:extLst>
          </p:cNvPr>
          <p:cNvSpPr>
            <a:spLocks noGrp="1" noChangeArrowheads="1"/>
          </p:cNvSpPr>
          <p:nvPr>
            <p:ph type="title"/>
          </p:nvPr>
        </p:nvSpPr>
        <p:spPr bwMode="auto">
          <a:xfrm>
            <a:off x="203201" y="228600"/>
            <a:ext cx="108077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fr-FR" altLang="fr-BF"/>
              <a:t>Cliquez pour modifier le style du titre du masque</a:t>
            </a:r>
          </a:p>
        </p:txBody>
      </p:sp>
      <p:sp>
        <p:nvSpPr>
          <p:cNvPr id="1027" name="Rectangle 10">
            <a:extLst>
              <a:ext uri="{FF2B5EF4-FFF2-40B4-BE49-F238E27FC236}">
                <a16:creationId xmlns:a16="http://schemas.microsoft.com/office/drawing/2014/main" id="{2F8DCA92-9CBF-4535-861A-F8FAF18D4D79}"/>
              </a:ext>
            </a:extLst>
          </p:cNvPr>
          <p:cNvSpPr>
            <a:spLocks noGrp="1" noChangeArrowheads="1"/>
          </p:cNvSpPr>
          <p:nvPr>
            <p:ph type="body" idx="1"/>
          </p:nvPr>
        </p:nvSpPr>
        <p:spPr bwMode="auto">
          <a:xfrm>
            <a:off x="609600" y="1143000"/>
            <a:ext cx="115824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BF"/>
              <a:t>Cliquez pour modifier les styles du texte du masque</a:t>
            </a:r>
          </a:p>
          <a:p>
            <a:pPr lvl="1"/>
            <a:r>
              <a:rPr lang="fr-FR" altLang="fr-BF"/>
              <a:t>Deuxième niveau</a:t>
            </a:r>
          </a:p>
          <a:p>
            <a:pPr lvl="2"/>
            <a:r>
              <a:rPr lang="fr-FR" altLang="fr-BF"/>
              <a:t>Troisième niveau</a:t>
            </a:r>
          </a:p>
          <a:p>
            <a:pPr lvl="3"/>
            <a:r>
              <a:rPr lang="fr-FR" altLang="fr-BF"/>
              <a:t>Quatrième niveau</a:t>
            </a:r>
          </a:p>
          <a:p>
            <a:pPr lvl="4"/>
            <a:r>
              <a:rPr lang="fr-FR" altLang="fr-BF"/>
              <a:t>Cinquième niveau</a:t>
            </a:r>
          </a:p>
        </p:txBody>
      </p:sp>
      <p:sp>
        <p:nvSpPr>
          <p:cNvPr id="64524" name="Rectangle 12">
            <a:extLst>
              <a:ext uri="{FF2B5EF4-FFF2-40B4-BE49-F238E27FC236}">
                <a16:creationId xmlns:a16="http://schemas.microsoft.com/office/drawing/2014/main" id="{D481252B-0CAC-4506-8852-44E4587C8D6B}"/>
              </a:ext>
            </a:extLst>
          </p:cNvPr>
          <p:cNvSpPr>
            <a:spLocks noGrp="1" noChangeArrowheads="1"/>
          </p:cNvSpPr>
          <p:nvPr>
            <p:ph type="ftr" sz="quarter" idx="3"/>
          </p:nvPr>
        </p:nvSpPr>
        <p:spPr bwMode="auto">
          <a:xfrm>
            <a:off x="3251200" y="6553200"/>
            <a:ext cx="8432800" cy="3048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l" eaLnBrk="1" hangingPunct="1">
              <a:defRPr sz="1200" i="1">
                <a:latin typeface="Arial" panose="020B0604020202020204" pitchFamily="34" charset="0"/>
              </a:defRPr>
            </a:lvl1pPr>
          </a:lstStyle>
          <a:p>
            <a:pPr>
              <a:defRPr/>
            </a:pPr>
            <a:r>
              <a:rPr lang="fr-FR" altLang="fr-BF"/>
              <a:t>F. Volot SIM Hôpital Timone adultes Marseille - juillet 2004</a:t>
            </a:r>
          </a:p>
        </p:txBody>
      </p:sp>
      <p:sp>
        <p:nvSpPr>
          <p:cNvPr id="1029" name="Rectangle 15">
            <a:extLst>
              <a:ext uri="{FF2B5EF4-FFF2-40B4-BE49-F238E27FC236}">
                <a16:creationId xmlns:a16="http://schemas.microsoft.com/office/drawing/2014/main" id="{1222C661-8111-473F-BF3F-2AF2E575BBB7}"/>
              </a:ext>
            </a:extLst>
          </p:cNvPr>
          <p:cNvSpPr>
            <a:spLocks noChangeArrowheads="1"/>
          </p:cNvSpPr>
          <p:nvPr userDrawn="1"/>
        </p:nvSpPr>
        <p:spPr bwMode="auto">
          <a:xfrm>
            <a:off x="203200" y="914400"/>
            <a:ext cx="11074400" cy="76200"/>
          </a:xfrm>
          <a:prstGeom prst="rect">
            <a:avLst/>
          </a:prstGeom>
          <a:gradFill rotWithShape="0">
            <a:gsLst>
              <a:gs pos="0">
                <a:srgbClr val="3333CC"/>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Tahoma" panose="020B0604030504040204" pitchFamily="34" charset="0"/>
              </a:defRPr>
            </a:lvl1pPr>
            <a:lvl2pPr marL="742950" indent="-285750" algn="ctr">
              <a:defRPr sz="2400">
                <a:solidFill>
                  <a:schemeClr val="tx1"/>
                </a:solidFill>
                <a:latin typeface="Tahoma" panose="020B0604030504040204" pitchFamily="34" charset="0"/>
              </a:defRPr>
            </a:lvl2pPr>
            <a:lvl3pPr marL="1143000" indent="-228600" algn="ctr">
              <a:defRPr sz="2400">
                <a:solidFill>
                  <a:schemeClr val="tx1"/>
                </a:solidFill>
                <a:latin typeface="Tahoma" panose="020B0604030504040204" pitchFamily="34" charset="0"/>
              </a:defRPr>
            </a:lvl3pPr>
            <a:lvl4pPr marL="1600200" indent="-228600" algn="ctr">
              <a:defRPr sz="2400">
                <a:solidFill>
                  <a:schemeClr val="tx1"/>
                </a:solidFill>
                <a:latin typeface="Tahoma" panose="020B0604030504040204" pitchFamily="34" charset="0"/>
              </a:defRPr>
            </a:lvl4pPr>
            <a:lvl5pPr marL="2057400" indent="-228600" algn="ctr">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eaLnBrk="1" hangingPunct="1"/>
            <a:endParaRPr lang="fr-BF" altLang="fr-BF" sz="2400"/>
          </a:p>
        </p:txBody>
      </p:sp>
      <p:sp>
        <p:nvSpPr>
          <p:cNvPr id="1030" name="Rectangle 16">
            <a:extLst>
              <a:ext uri="{FF2B5EF4-FFF2-40B4-BE49-F238E27FC236}">
                <a16:creationId xmlns:a16="http://schemas.microsoft.com/office/drawing/2014/main" id="{47D3B849-29BE-45F0-B572-F9615A3FE340}"/>
              </a:ext>
            </a:extLst>
          </p:cNvPr>
          <p:cNvSpPr>
            <a:spLocks noChangeArrowheads="1"/>
          </p:cNvSpPr>
          <p:nvPr/>
        </p:nvSpPr>
        <p:spPr bwMode="auto">
          <a:xfrm>
            <a:off x="9042400" y="6629400"/>
            <a:ext cx="3149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lgn="ctr">
              <a:defRPr sz="2400">
                <a:solidFill>
                  <a:schemeClr val="tx1"/>
                </a:solidFill>
                <a:latin typeface="Tahoma" panose="020B0604030504040204" pitchFamily="34" charset="0"/>
              </a:defRPr>
            </a:lvl1pPr>
            <a:lvl2pPr marL="742950" indent="-285750" algn="ctr">
              <a:defRPr sz="2400">
                <a:solidFill>
                  <a:schemeClr val="tx1"/>
                </a:solidFill>
                <a:latin typeface="Tahoma" panose="020B0604030504040204" pitchFamily="34" charset="0"/>
              </a:defRPr>
            </a:lvl2pPr>
            <a:lvl3pPr marL="1143000" indent="-228600" algn="ctr">
              <a:defRPr sz="2400">
                <a:solidFill>
                  <a:schemeClr val="tx1"/>
                </a:solidFill>
                <a:latin typeface="Tahoma" panose="020B0604030504040204" pitchFamily="34" charset="0"/>
              </a:defRPr>
            </a:lvl3pPr>
            <a:lvl4pPr marL="1600200" indent="-228600" algn="ctr">
              <a:defRPr sz="2400">
                <a:solidFill>
                  <a:schemeClr val="tx1"/>
                </a:solidFill>
                <a:latin typeface="Tahoma" panose="020B0604030504040204" pitchFamily="34" charset="0"/>
              </a:defRPr>
            </a:lvl4pPr>
            <a:lvl5pPr marL="2057400" indent="-228600" algn="ctr">
              <a:defRPr sz="2400">
                <a:solidFill>
                  <a:schemeClr val="tx1"/>
                </a:solidFill>
                <a:latin typeface="Tahoma" panose="020B0604030504040204" pitchFamily="34" charset="0"/>
              </a:defRPr>
            </a:lvl5pPr>
            <a:lvl6pPr marL="2514600" indent="-228600" algn="ctr" eaLnBrk="0" fontAlgn="base" hangingPunct="0">
              <a:spcBef>
                <a:spcPct val="0"/>
              </a:spcBef>
              <a:spcAft>
                <a:spcPct val="0"/>
              </a:spcAft>
              <a:defRPr sz="2400">
                <a:solidFill>
                  <a:schemeClr val="tx1"/>
                </a:solidFill>
                <a:latin typeface="Tahoma" panose="020B0604030504040204" pitchFamily="34" charset="0"/>
              </a:defRPr>
            </a:lvl6pPr>
            <a:lvl7pPr marL="2971800" indent="-228600" algn="ctr" eaLnBrk="0" fontAlgn="base" hangingPunct="0">
              <a:spcBef>
                <a:spcPct val="0"/>
              </a:spcBef>
              <a:spcAft>
                <a:spcPct val="0"/>
              </a:spcAft>
              <a:defRPr sz="2400">
                <a:solidFill>
                  <a:schemeClr val="tx1"/>
                </a:solidFill>
                <a:latin typeface="Tahoma" panose="020B0604030504040204" pitchFamily="34" charset="0"/>
              </a:defRPr>
            </a:lvl7pPr>
            <a:lvl8pPr marL="3429000" indent="-228600" algn="ctr" eaLnBrk="0" fontAlgn="base" hangingPunct="0">
              <a:spcBef>
                <a:spcPct val="0"/>
              </a:spcBef>
              <a:spcAft>
                <a:spcPct val="0"/>
              </a:spcAft>
              <a:defRPr sz="2400">
                <a:solidFill>
                  <a:schemeClr val="tx1"/>
                </a:solidFill>
                <a:latin typeface="Tahoma" panose="020B0604030504040204" pitchFamily="34" charset="0"/>
              </a:defRPr>
            </a:lvl8pPr>
            <a:lvl9pPr marL="3886200" indent="-228600" algn="ctr" eaLnBrk="0" fontAlgn="base" hangingPunct="0">
              <a:spcBef>
                <a:spcPct val="0"/>
              </a:spcBef>
              <a:spcAft>
                <a:spcPct val="0"/>
              </a:spcAft>
              <a:defRPr sz="2400">
                <a:solidFill>
                  <a:schemeClr val="tx1"/>
                </a:solidFill>
                <a:latin typeface="Tahoma" panose="020B0604030504040204" pitchFamily="34" charset="0"/>
              </a:defRPr>
            </a:lvl9pPr>
          </a:lstStyle>
          <a:p>
            <a:pPr algn="r" eaLnBrk="1" hangingPunct="1"/>
            <a:endParaRPr lang="fr-FR" altLang="fr-BF" sz="1200"/>
          </a:p>
        </p:txBody>
      </p:sp>
    </p:spTree>
    <p:extLst>
      <p:ext uri="{BB962C8B-B14F-4D97-AF65-F5344CB8AC3E}">
        <p14:creationId xmlns:p14="http://schemas.microsoft.com/office/powerpoint/2010/main" val="886597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0" fontAlgn="base" hangingPunct="0">
        <a:spcBef>
          <a:spcPct val="0"/>
        </a:spcBef>
        <a:spcAft>
          <a:spcPct val="0"/>
        </a:spcAft>
        <a:defRPr sz="3600" kern="1200">
          <a:solidFill>
            <a:srgbClr val="3333CC"/>
          </a:solidFill>
          <a:latin typeface="+mj-lt"/>
          <a:ea typeface="+mj-ea"/>
          <a:cs typeface="+mj-cs"/>
        </a:defRPr>
      </a:lvl1pPr>
      <a:lvl2pPr algn="l" rtl="0" eaLnBrk="0" fontAlgn="base" hangingPunct="0">
        <a:spcBef>
          <a:spcPct val="0"/>
        </a:spcBef>
        <a:spcAft>
          <a:spcPct val="0"/>
        </a:spcAft>
        <a:defRPr sz="3600">
          <a:solidFill>
            <a:srgbClr val="3333CC"/>
          </a:solidFill>
          <a:latin typeface="Tahoma" panose="020B0604030504040204" pitchFamily="34" charset="0"/>
        </a:defRPr>
      </a:lvl2pPr>
      <a:lvl3pPr algn="l" rtl="0" eaLnBrk="0" fontAlgn="base" hangingPunct="0">
        <a:spcBef>
          <a:spcPct val="0"/>
        </a:spcBef>
        <a:spcAft>
          <a:spcPct val="0"/>
        </a:spcAft>
        <a:defRPr sz="3600">
          <a:solidFill>
            <a:srgbClr val="3333CC"/>
          </a:solidFill>
          <a:latin typeface="Tahoma" panose="020B0604030504040204" pitchFamily="34" charset="0"/>
        </a:defRPr>
      </a:lvl3pPr>
      <a:lvl4pPr algn="l" rtl="0" eaLnBrk="0" fontAlgn="base" hangingPunct="0">
        <a:spcBef>
          <a:spcPct val="0"/>
        </a:spcBef>
        <a:spcAft>
          <a:spcPct val="0"/>
        </a:spcAft>
        <a:defRPr sz="3600">
          <a:solidFill>
            <a:srgbClr val="3333CC"/>
          </a:solidFill>
          <a:latin typeface="Tahoma" panose="020B0604030504040204" pitchFamily="34" charset="0"/>
        </a:defRPr>
      </a:lvl4pPr>
      <a:lvl5pPr algn="l" rtl="0" eaLnBrk="0" fontAlgn="base" hangingPunct="0">
        <a:spcBef>
          <a:spcPct val="0"/>
        </a:spcBef>
        <a:spcAft>
          <a:spcPct val="0"/>
        </a:spcAft>
        <a:defRPr sz="3600">
          <a:solidFill>
            <a:srgbClr val="3333CC"/>
          </a:solidFill>
          <a:latin typeface="Tahoma" panose="020B0604030504040204" pitchFamily="34" charset="0"/>
        </a:defRPr>
      </a:lvl5pPr>
      <a:lvl6pPr marL="457200" algn="l" rtl="0" fontAlgn="base">
        <a:spcBef>
          <a:spcPct val="0"/>
        </a:spcBef>
        <a:spcAft>
          <a:spcPct val="0"/>
        </a:spcAft>
        <a:defRPr sz="3600">
          <a:solidFill>
            <a:srgbClr val="3333CC"/>
          </a:solidFill>
          <a:latin typeface="Tahoma" panose="020B0604030504040204" pitchFamily="34" charset="0"/>
        </a:defRPr>
      </a:lvl6pPr>
      <a:lvl7pPr marL="914400" algn="l" rtl="0" fontAlgn="base">
        <a:spcBef>
          <a:spcPct val="0"/>
        </a:spcBef>
        <a:spcAft>
          <a:spcPct val="0"/>
        </a:spcAft>
        <a:defRPr sz="3600">
          <a:solidFill>
            <a:srgbClr val="3333CC"/>
          </a:solidFill>
          <a:latin typeface="Tahoma" panose="020B0604030504040204" pitchFamily="34" charset="0"/>
        </a:defRPr>
      </a:lvl7pPr>
      <a:lvl8pPr marL="1371600" algn="l" rtl="0" fontAlgn="base">
        <a:spcBef>
          <a:spcPct val="0"/>
        </a:spcBef>
        <a:spcAft>
          <a:spcPct val="0"/>
        </a:spcAft>
        <a:defRPr sz="3600">
          <a:solidFill>
            <a:srgbClr val="3333CC"/>
          </a:solidFill>
          <a:latin typeface="Tahoma" panose="020B0604030504040204" pitchFamily="34" charset="0"/>
        </a:defRPr>
      </a:lvl8pPr>
      <a:lvl9pPr marL="1828800" algn="l" rtl="0" fontAlgn="base">
        <a:spcBef>
          <a:spcPct val="0"/>
        </a:spcBef>
        <a:spcAft>
          <a:spcPct val="0"/>
        </a:spcAft>
        <a:defRPr sz="3600">
          <a:solidFill>
            <a:srgbClr val="3333CC"/>
          </a:solidFill>
          <a:latin typeface="Tahoma" panose="020B0604030504040204" pitchFamily="34" charset="0"/>
        </a:defRPr>
      </a:lvl9pPr>
    </p:titleStyle>
    <p:bodyStyle>
      <a:lvl1pPr marL="342900" indent="-342900" algn="l" rtl="0" eaLnBrk="0" fontAlgn="base" hangingPunct="0">
        <a:spcBef>
          <a:spcPct val="20000"/>
        </a:spcBef>
        <a:spcAft>
          <a:spcPct val="0"/>
        </a:spcAft>
        <a:buClr>
          <a:schemeClr val="folHlink"/>
        </a:buClr>
        <a:buSzPct val="55000"/>
        <a:buFont typeface="Monotype Sorts" panose="05000000000000000000" pitchFamily="2" charset="2"/>
        <a:buChar char="l"/>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55000"/>
        <a:buFont typeface="Monotype Sorts" panose="05000000000000000000" pitchFamily="2" charset="2"/>
        <a:buChar char="4"/>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folHlink"/>
        </a:buClr>
        <a:buSzPct val="55000"/>
        <a:buFont typeface="Wingdings" panose="05000000000000000000" pitchFamily="2" charset="2"/>
        <a:buChar char="n"/>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BF"/>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B4BE4E-7035-42E5-ACE2-6E580FD99F43}"/>
              </a:ext>
            </a:extLst>
          </p:cNvPr>
          <p:cNvSpPr>
            <a:spLocks noGrp="1"/>
          </p:cNvSpPr>
          <p:nvPr>
            <p:ph type="title"/>
          </p:nvPr>
        </p:nvSpPr>
        <p:spPr/>
        <p:txBody>
          <a:bodyPr/>
          <a:lstStyle/>
          <a:p>
            <a:r>
              <a:rPr lang="fr-FR" dirty="0">
                <a:latin typeface="Arial Black" panose="020B0A04020102020204" pitchFamily="34" charset="0"/>
              </a:rPr>
              <a:t>ANATOMIE</a:t>
            </a:r>
            <a:endParaRPr lang="fr-BF" dirty="0">
              <a:latin typeface="Arial Black" panose="020B0A04020102020204" pitchFamily="34" charset="0"/>
            </a:endParaRPr>
          </a:p>
        </p:txBody>
      </p:sp>
    </p:spTree>
    <p:extLst>
      <p:ext uri="{BB962C8B-B14F-4D97-AF65-F5344CB8AC3E}">
        <p14:creationId xmlns:p14="http://schemas.microsoft.com/office/powerpoint/2010/main" val="440872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a:extLst>
              <a:ext uri="{FF2B5EF4-FFF2-40B4-BE49-F238E27FC236}">
                <a16:creationId xmlns:a16="http://schemas.microsoft.com/office/drawing/2014/main" id="{CE89C603-EC8A-41CB-AED4-79D593E4A114}"/>
              </a:ext>
            </a:extLst>
          </p:cNvPr>
          <p:cNvSpPr>
            <a:spLocks noGrp="1" noChangeArrowheads="1"/>
          </p:cNvSpPr>
          <p:nvPr>
            <p:ph type="title"/>
          </p:nvPr>
        </p:nvSpPr>
        <p:spPr/>
        <p:txBody>
          <a:bodyPr/>
          <a:lstStyle/>
          <a:p>
            <a:r>
              <a:rPr lang="fr-FR" altLang="fr-BF"/>
              <a:t>Cage thoracique</a:t>
            </a:r>
          </a:p>
        </p:txBody>
      </p:sp>
      <p:pic>
        <p:nvPicPr>
          <p:cNvPr id="223235" name="Picture 3">
            <a:extLst>
              <a:ext uri="{FF2B5EF4-FFF2-40B4-BE49-F238E27FC236}">
                <a16:creationId xmlns:a16="http://schemas.microsoft.com/office/drawing/2014/main" id="{847D6FD4-51C0-48AC-897A-818AF190B6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057275"/>
            <a:ext cx="6400800" cy="55324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a:extLst>
              <a:ext uri="{FF2B5EF4-FFF2-40B4-BE49-F238E27FC236}">
                <a16:creationId xmlns:a16="http://schemas.microsoft.com/office/drawing/2014/main" id="{7CC0DA55-EF34-4745-8787-C8A2F2F1F929}"/>
              </a:ext>
            </a:extLst>
          </p:cNvPr>
          <p:cNvSpPr>
            <a:spLocks noGrp="1" noChangeArrowheads="1"/>
          </p:cNvSpPr>
          <p:nvPr>
            <p:ph type="title"/>
          </p:nvPr>
        </p:nvSpPr>
        <p:spPr/>
        <p:txBody>
          <a:bodyPr/>
          <a:lstStyle/>
          <a:p>
            <a:r>
              <a:rPr lang="fr-FR" altLang="fr-BF"/>
              <a:t>Thorax</a:t>
            </a:r>
          </a:p>
        </p:txBody>
      </p:sp>
      <p:pic>
        <p:nvPicPr>
          <p:cNvPr id="221187" name="Picture 3">
            <a:extLst>
              <a:ext uri="{FF2B5EF4-FFF2-40B4-BE49-F238E27FC236}">
                <a16:creationId xmlns:a16="http://schemas.microsoft.com/office/drawing/2014/main" id="{0FEFB59A-F486-43C4-B1EC-2D612179AB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5826" y="754064"/>
            <a:ext cx="5788025" cy="57991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a:extLst>
              <a:ext uri="{FF2B5EF4-FFF2-40B4-BE49-F238E27FC236}">
                <a16:creationId xmlns:a16="http://schemas.microsoft.com/office/drawing/2014/main" id="{70A81F61-A6A1-4624-943C-4201C7859803}"/>
              </a:ext>
            </a:extLst>
          </p:cNvPr>
          <p:cNvSpPr>
            <a:spLocks noGrp="1" noChangeArrowheads="1"/>
          </p:cNvSpPr>
          <p:nvPr>
            <p:ph type="title"/>
          </p:nvPr>
        </p:nvSpPr>
        <p:spPr/>
        <p:txBody>
          <a:bodyPr/>
          <a:lstStyle/>
          <a:p>
            <a:r>
              <a:rPr lang="fr-FR" altLang="fr-BF"/>
              <a:t>Système digestif</a:t>
            </a:r>
          </a:p>
        </p:txBody>
      </p:sp>
      <p:pic>
        <p:nvPicPr>
          <p:cNvPr id="225283" name="Picture 3">
            <a:extLst>
              <a:ext uri="{FF2B5EF4-FFF2-40B4-BE49-F238E27FC236}">
                <a16:creationId xmlns:a16="http://schemas.microsoft.com/office/drawing/2014/main" id="{DC25371E-4514-48DF-97BB-87FF6E78AC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990600"/>
            <a:ext cx="3740150"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a:extLst>
              <a:ext uri="{FF2B5EF4-FFF2-40B4-BE49-F238E27FC236}">
                <a16:creationId xmlns:a16="http://schemas.microsoft.com/office/drawing/2014/main" id="{2AF6ABCF-CBE9-4907-9EFA-069D6D3EC9F2}"/>
              </a:ext>
            </a:extLst>
          </p:cNvPr>
          <p:cNvSpPr>
            <a:spLocks noGrp="1" noChangeArrowheads="1"/>
          </p:cNvSpPr>
          <p:nvPr>
            <p:ph type="title"/>
          </p:nvPr>
        </p:nvSpPr>
        <p:spPr/>
        <p:txBody>
          <a:bodyPr/>
          <a:lstStyle/>
          <a:p>
            <a:r>
              <a:rPr lang="fr-FR" altLang="fr-BF"/>
              <a:t>Système digestif</a:t>
            </a:r>
          </a:p>
        </p:txBody>
      </p:sp>
      <p:pic>
        <p:nvPicPr>
          <p:cNvPr id="227331" name="Picture 3">
            <a:extLst>
              <a:ext uri="{FF2B5EF4-FFF2-40B4-BE49-F238E27FC236}">
                <a16:creationId xmlns:a16="http://schemas.microsoft.com/office/drawing/2014/main" id="{311BBB05-5497-403E-A3B5-BCC01C27CCC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8975" y="1066800"/>
            <a:ext cx="5684838" cy="54625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a:extLst>
              <a:ext uri="{FF2B5EF4-FFF2-40B4-BE49-F238E27FC236}">
                <a16:creationId xmlns:a16="http://schemas.microsoft.com/office/drawing/2014/main" id="{ED2D2F7A-7661-4249-8119-F63D901B8A62}"/>
              </a:ext>
            </a:extLst>
          </p:cNvPr>
          <p:cNvSpPr>
            <a:spLocks noGrp="1" noChangeArrowheads="1"/>
          </p:cNvSpPr>
          <p:nvPr>
            <p:ph type="title"/>
          </p:nvPr>
        </p:nvSpPr>
        <p:spPr/>
        <p:txBody>
          <a:bodyPr/>
          <a:lstStyle/>
          <a:p>
            <a:r>
              <a:rPr lang="fr-FR" altLang="fr-BF"/>
              <a:t>Anatomie</a:t>
            </a:r>
          </a:p>
        </p:txBody>
      </p:sp>
      <p:sp>
        <p:nvSpPr>
          <p:cNvPr id="204803" name="Rectangle 3">
            <a:extLst>
              <a:ext uri="{FF2B5EF4-FFF2-40B4-BE49-F238E27FC236}">
                <a16:creationId xmlns:a16="http://schemas.microsoft.com/office/drawing/2014/main" id="{C48F7399-2357-414B-A954-7021F635D78D}"/>
              </a:ext>
            </a:extLst>
          </p:cNvPr>
          <p:cNvSpPr>
            <a:spLocks noGrp="1" noChangeArrowheads="1"/>
          </p:cNvSpPr>
          <p:nvPr>
            <p:ph type="body" idx="1"/>
          </p:nvPr>
        </p:nvSpPr>
        <p:spPr/>
        <p:txBody>
          <a:bodyPr/>
          <a:lstStyle/>
          <a:p>
            <a:r>
              <a:rPr lang="fr-FR" altLang="fr-BF"/>
              <a:t>Structures et rapports entre les structures</a:t>
            </a:r>
          </a:p>
          <a:p>
            <a:r>
              <a:rPr lang="fr-FR" altLang="fr-BF"/>
              <a:t>Appareils (systèmes)</a:t>
            </a:r>
          </a:p>
          <a:p>
            <a:pPr lvl="1"/>
            <a:r>
              <a:rPr lang="fr-FR" altLang="fr-BF"/>
              <a:t>osseux</a:t>
            </a:r>
          </a:p>
          <a:p>
            <a:pPr lvl="1"/>
            <a:r>
              <a:rPr lang="fr-FR" altLang="fr-BF"/>
              <a:t>nerveux</a:t>
            </a:r>
          </a:p>
          <a:p>
            <a:pPr lvl="1"/>
            <a:r>
              <a:rPr lang="fr-FR" altLang="fr-BF"/>
              <a:t>cardio-vasculaire</a:t>
            </a:r>
          </a:p>
          <a:p>
            <a:pPr lvl="1"/>
            <a:r>
              <a:rPr lang="fr-FR" altLang="fr-BF"/>
              <a:t>respiratoire</a:t>
            </a:r>
          </a:p>
          <a:p>
            <a:pPr lvl="1"/>
            <a:r>
              <a:rPr lang="fr-FR" altLang="fr-BF"/>
              <a:t>digestif</a:t>
            </a:r>
          </a:p>
          <a:p>
            <a:r>
              <a:rPr lang="fr-FR" altLang="fr-BF"/>
              <a:t>Organes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a:extLst>
              <a:ext uri="{FF2B5EF4-FFF2-40B4-BE49-F238E27FC236}">
                <a16:creationId xmlns:a16="http://schemas.microsoft.com/office/drawing/2014/main" id="{23A8294C-E755-4282-BCDC-EC12F661038B}"/>
              </a:ext>
            </a:extLst>
          </p:cNvPr>
          <p:cNvSpPr>
            <a:spLocks noGrp="1" noChangeArrowheads="1"/>
          </p:cNvSpPr>
          <p:nvPr>
            <p:ph type="title"/>
          </p:nvPr>
        </p:nvSpPr>
        <p:spPr/>
        <p:txBody>
          <a:bodyPr/>
          <a:lstStyle/>
          <a:p>
            <a:r>
              <a:rPr lang="fr-FR" altLang="fr-BF"/>
              <a:t>Appareil osseux</a:t>
            </a:r>
          </a:p>
        </p:txBody>
      </p:sp>
      <p:pic>
        <p:nvPicPr>
          <p:cNvPr id="205828" name="Picture 4">
            <a:extLst>
              <a:ext uri="{FF2B5EF4-FFF2-40B4-BE49-F238E27FC236}">
                <a16:creationId xmlns:a16="http://schemas.microsoft.com/office/drawing/2014/main" id="{EBB844C7-B432-4286-8E7B-37DF1E2A90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22789" y="1133476"/>
            <a:ext cx="3595687" cy="54197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1026">
            <a:extLst>
              <a:ext uri="{FF2B5EF4-FFF2-40B4-BE49-F238E27FC236}">
                <a16:creationId xmlns:a16="http://schemas.microsoft.com/office/drawing/2014/main" id="{A800F99B-3F40-4B59-BDDC-FBFD2B3AC627}"/>
              </a:ext>
            </a:extLst>
          </p:cNvPr>
          <p:cNvSpPr>
            <a:spLocks noGrp="1" noChangeArrowheads="1"/>
          </p:cNvSpPr>
          <p:nvPr>
            <p:ph type="title"/>
          </p:nvPr>
        </p:nvSpPr>
        <p:spPr/>
        <p:txBody>
          <a:bodyPr/>
          <a:lstStyle/>
          <a:p>
            <a:r>
              <a:rPr lang="fr-FR" altLang="fr-BF"/>
              <a:t>Crâne</a:t>
            </a:r>
          </a:p>
        </p:txBody>
      </p:sp>
      <p:pic>
        <p:nvPicPr>
          <p:cNvPr id="206851" name="Picture 1027">
            <a:extLst>
              <a:ext uri="{FF2B5EF4-FFF2-40B4-BE49-F238E27FC236}">
                <a16:creationId xmlns:a16="http://schemas.microsoft.com/office/drawing/2014/main" id="{49295FFE-19EE-4AB0-A76F-11303B2BD43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1096964"/>
            <a:ext cx="6553200" cy="54181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a:extLst>
              <a:ext uri="{FF2B5EF4-FFF2-40B4-BE49-F238E27FC236}">
                <a16:creationId xmlns:a16="http://schemas.microsoft.com/office/drawing/2014/main" id="{AF4B5B23-7824-45EF-A62C-B1675A19A115}"/>
              </a:ext>
            </a:extLst>
          </p:cNvPr>
          <p:cNvSpPr>
            <a:spLocks noGrp="1" noChangeArrowheads="1"/>
          </p:cNvSpPr>
          <p:nvPr>
            <p:ph type="title"/>
          </p:nvPr>
        </p:nvSpPr>
        <p:spPr/>
        <p:txBody>
          <a:bodyPr/>
          <a:lstStyle/>
          <a:p>
            <a:r>
              <a:rPr lang="fr-FR" altLang="fr-BF"/>
              <a:t>Colonne vertébrale</a:t>
            </a:r>
          </a:p>
        </p:txBody>
      </p:sp>
      <p:pic>
        <p:nvPicPr>
          <p:cNvPr id="207875" name="Picture 3">
            <a:extLst>
              <a:ext uri="{FF2B5EF4-FFF2-40B4-BE49-F238E27FC236}">
                <a16:creationId xmlns:a16="http://schemas.microsoft.com/office/drawing/2014/main" id="{CC330FA0-0588-4F45-932E-E7F736B3A2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990600"/>
            <a:ext cx="5105400" cy="5867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a:extLst>
              <a:ext uri="{FF2B5EF4-FFF2-40B4-BE49-F238E27FC236}">
                <a16:creationId xmlns:a16="http://schemas.microsoft.com/office/drawing/2014/main" id="{77C42E87-9B08-466F-AE68-D1623B35673D}"/>
              </a:ext>
            </a:extLst>
          </p:cNvPr>
          <p:cNvSpPr>
            <a:spLocks noGrp="1" noChangeArrowheads="1"/>
          </p:cNvSpPr>
          <p:nvPr>
            <p:ph type="title"/>
          </p:nvPr>
        </p:nvSpPr>
        <p:spPr/>
        <p:txBody>
          <a:bodyPr/>
          <a:lstStyle/>
          <a:p>
            <a:r>
              <a:rPr lang="fr-FR" altLang="fr-BF"/>
              <a:t>Système nerveux</a:t>
            </a:r>
          </a:p>
        </p:txBody>
      </p:sp>
      <p:pic>
        <p:nvPicPr>
          <p:cNvPr id="212995" name="Picture 3">
            <a:extLst>
              <a:ext uri="{FF2B5EF4-FFF2-40B4-BE49-F238E27FC236}">
                <a16:creationId xmlns:a16="http://schemas.microsoft.com/office/drawing/2014/main" id="{5B6FA7D3-71C8-41A0-894F-6380780006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4000" y="990600"/>
            <a:ext cx="4637088"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a:extLst>
              <a:ext uri="{FF2B5EF4-FFF2-40B4-BE49-F238E27FC236}">
                <a16:creationId xmlns:a16="http://schemas.microsoft.com/office/drawing/2014/main" id="{8463B798-E4EA-4AFD-8772-5D2C0469FDB1}"/>
              </a:ext>
            </a:extLst>
          </p:cNvPr>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altLang="fr-BF" sz="1200" b="0" i="1" u="none" strike="noStrike" kern="1200" cap="none" spc="0" normalizeH="0" baseline="0" noProof="0">
                <a:ln>
                  <a:noFill/>
                </a:ln>
                <a:solidFill>
                  <a:srgbClr val="000000"/>
                </a:solidFill>
                <a:effectLst/>
                <a:uLnTx/>
                <a:uFillTx/>
                <a:latin typeface="Arial" panose="020B0604020202020204" pitchFamily="34" charset="0"/>
                <a:ea typeface="+mn-ea"/>
                <a:cs typeface="+mn-cs"/>
              </a:rPr>
              <a:t>F. Volot SIM Hôpital Timone adultes Marseille - juillet 2004</a:t>
            </a:r>
          </a:p>
        </p:txBody>
      </p:sp>
      <p:sp>
        <p:nvSpPr>
          <p:cNvPr id="215042" name="Rectangle 2">
            <a:extLst>
              <a:ext uri="{FF2B5EF4-FFF2-40B4-BE49-F238E27FC236}">
                <a16:creationId xmlns:a16="http://schemas.microsoft.com/office/drawing/2014/main" id="{F9D62018-EF74-4C48-8404-5EB9863F3CC9}"/>
              </a:ext>
            </a:extLst>
          </p:cNvPr>
          <p:cNvSpPr>
            <a:spLocks noGrp="1" noChangeArrowheads="1"/>
          </p:cNvSpPr>
          <p:nvPr>
            <p:ph type="title"/>
          </p:nvPr>
        </p:nvSpPr>
        <p:spPr/>
        <p:txBody>
          <a:bodyPr/>
          <a:lstStyle/>
          <a:p>
            <a:r>
              <a:rPr lang="fr-FR" altLang="fr-BF"/>
              <a:t>Système Cardio-Vasculaire</a:t>
            </a:r>
          </a:p>
        </p:txBody>
      </p:sp>
      <p:pic>
        <p:nvPicPr>
          <p:cNvPr id="215043" name="Picture 3">
            <a:extLst>
              <a:ext uri="{FF2B5EF4-FFF2-40B4-BE49-F238E27FC236}">
                <a16:creationId xmlns:a16="http://schemas.microsoft.com/office/drawing/2014/main" id="{16AF2654-32E5-4A82-AC5F-8FD2D6EC422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990600"/>
            <a:ext cx="3790950" cy="5638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2">
            <a:extLst>
              <a:ext uri="{FF2B5EF4-FFF2-40B4-BE49-F238E27FC236}">
                <a16:creationId xmlns:a16="http://schemas.microsoft.com/office/drawing/2014/main" id="{5432AA0D-5ED3-48A1-ADA4-532977614419}"/>
              </a:ext>
            </a:extLst>
          </p:cNvPr>
          <p:cNvSpPr>
            <a:spLocks noGrp="1" noChangeArrowheads="1"/>
          </p:cNvSpPr>
          <p:nvPr>
            <p:ph type="title"/>
          </p:nvPr>
        </p:nvSpPr>
        <p:spPr/>
        <p:txBody>
          <a:bodyPr/>
          <a:lstStyle/>
          <a:p>
            <a:r>
              <a:rPr lang="fr-FR" altLang="fr-BF"/>
              <a:t>Coeur</a:t>
            </a:r>
          </a:p>
        </p:txBody>
      </p:sp>
      <p:pic>
        <p:nvPicPr>
          <p:cNvPr id="217091" name="Picture 3">
            <a:extLst>
              <a:ext uri="{FF2B5EF4-FFF2-40B4-BE49-F238E27FC236}">
                <a16:creationId xmlns:a16="http://schemas.microsoft.com/office/drawing/2014/main" id="{44D1323D-AEDD-42B5-98B1-4C75F8AECC9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073150"/>
            <a:ext cx="8828088" cy="52641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a:extLst>
              <a:ext uri="{FF2B5EF4-FFF2-40B4-BE49-F238E27FC236}">
                <a16:creationId xmlns:a16="http://schemas.microsoft.com/office/drawing/2014/main" id="{F09D79F2-4B19-463E-9092-EEB6F632B0C2}"/>
              </a:ext>
            </a:extLst>
          </p:cNvPr>
          <p:cNvSpPr>
            <a:spLocks noGrp="1" noChangeArrowheads="1"/>
          </p:cNvSpPr>
          <p:nvPr>
            <p:ph type="title"/>
          </p:nvPr>
        </p:nvSpPr>
        <p:spPr/>
        <p:txBody>
          <a:bodyPr/>
          <a:lstStyle/>
          <a:p>
            <a:r>
              <a:rPr lang="fr-FR" altLang="fr-BF"/>
              <a:t>Système respiratoire</a:t>
            </a:r>
          </a:p>
        </p:txBody>
      </p:sp>
      <p:pic>
        <p:nvPicPr>
          <p:cNvPr id="219139" name="Picture 3">
            <a:extLst>
              <a:ext uri="{FF2B5EF4-FFF2-40B4-BE49-F238E27FC236}">
                <a16:creationId xmlns:a16="http://schemas.microsoft.com/office/drawing/2014/main" id="{22229880-3652-4B24-BADE-0AAE388F23A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78338" y="990600"/>
            <a:ext cx="4786014" cy="5562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Cours_N">
  <a:themeElements>
    <a:clrScheme name="">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3333CC"/>
      </a:hlink>
      <a:folHlink>
        <a:srgbClr val="3333CC"/>
      </a:folHlink>
    </a:clrScheme>
    <a:fontScheme name="Cours_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fr-BF" sz="2400" b="0" i="0" u="none" strike="noStrike" cap="none" normalizeH="0" baseline="0" smtClean="0">
            <a:ln>
              <a:noFill/>
            </a:ln>
            <a:solidFill>
              <a:schemeClr val="tx1"/>
            </a:solidFill>
            <a:effectLst/>
            <a:latin typeface="Tahom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fr-BF" sz="2400" b="0" i="0" u="none" strike="noStrike" cap="none" normalizeH="0" baseline="0" smtClean="0">
            <a:ln>
              <a:noFill/>
            </a:ln>
            <a:solidFill>
              <a:schemeClr val="tx1"/>
            </a:solidFill>
            <a:effectLst/>
            <a:latin typeface="Tahoma" panose="020B0604030504040204" pitchFamily="34" charset="0"/>
          </a:defRPr>
        </a:defPPr>
      </a:lstStyle>
    </a:lnDef>
  </a:objectDefaults>
  <a:extraClrSchemeLst>
    <a:extraClrScheme>
      <a:clrScheme name="Cours_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Cours_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Cours_N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Cours_N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Cours_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Cours_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Cours_N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1529</Words>
  <Application>Microsoft Office PowerPoint</Application>
  <PresentationFormat>Grand écran</PresentationFormat>
  <Paragraphs>54</Paragraphs>
  <Slides>13</Slides>
  <Notes>11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Arial Black</vt:lpstr>
      <vt:lpstr>Calibri</vt:lpstr>
      <vt:lpstr>Monotype Sorts</vt:lpstr>
      <vt:lpstr>Tahoma</vt:lpstr>
      <vt:lpstr>Wingdings</vt:lpstr>
      <vt:lpstr>Cours_N</vt:lpstr>
      <vt:lpstr>ANATOMIE</vt:lpstr>
      <vt:lpstr>Anatomie</vt:lpstr>
      <vt:lpstr>Appareil osseux</vt:lpstr>
      <vt:lpstr>Crâne</vt:lpstr>
      <vt:lpstr>Colonne vertébrale</vt:lpstr>
      <vt:lpstr>Système nerveux</vt:lpstr>
      <vt:lpstr>Système Cardio-Vasculaire</vt:lpstr>
      <vt:lpstr>Coeur</vt:lpstr>
      <vt:lpstr>Système respiratoire</vt:lpstr>
      <vt:lpstr>Cage thoracique</vt:lpstr>
      <vt:lpstr>Thorax</vt:lpstr>
      <vt:lpstr>Système digestif</vt:lpstr>
      <vt:lpstr>Système digestif</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ANATOMIE</dc:title>
  <dc:creator>abdoulaye sawadogo</dc:creator>
  <cp:lastModifiedBy>abdoulaye sawadogo</cp:lastModifiedBy>
  <cp:revision>1</cp:revision>
  <dcterms:created xsi:type="dcterms:W3CDTF">2020-10-20T22:35:40Z</dcterms:created>
  <dcterms:modified xsi:type="dcterms:W3CDTF">2020-10-20T22:37:09Z</dcterms:modified>
</cp:coreProperties>
</file>