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8" r:id="rId2"/>
    <p:sldId id="280" r:id="rId3"/>
    <p:sldId id="305" r:id="rId4"/>
    <p:sldId id="299" r:id="rId5"/>
    <p:sldId id="274" r:id="rId6"/>
    <p:sldId id="300" r:id="rId7"/>
    <p:sldId id="301" r:id="rId8"/>
    <p:sldId id="277" r:id="rId9"/>
    <p:sldId id="302" r:id="rId10"/>
    <p:sldId id="303" r:id="rId11"/>
    <p:sldId id="281" r:id="rId12"/>
    <p:sldId id="282" r:id="rId13"/>
    <p:sldId id="283" r:id="rId14"/>
    <p:sldId id="304" r:id="rId15"/>
  </p:sldIdLst>
  <p:sldSz cx="12192000" cy="6858000"/>
  <p:notesSz cx="6858000" cy="9144000"/>
  <p:defaultTextStyle>
    <a:defPPr>
      <a:defRPr lang="fr-BF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F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A64AD-A10A-43F3-BE3E-3AB31D5D973A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F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F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A6CFE1-3462-4FDB-8864-ACBFC88F1165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204026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31">
            <a:extLst>
              <a:ext uri="{FF2B5EF4-FFF2-40B4-BE49-F238E27FC236}">
                <a16:creationId xmlns:a16="http://schemas.microsoft.com/office/drawing/2014/main" id="{AA6A31B1-FB86-446A-A72F-D50BF389D1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E2FD691-0024-451A-896A-4056C762F55B}" type="slidenum">
              <a:rPr kumimoji="0" lang="fr-FR" altLang="fr-BF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altLang="fr-BF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7D69378-4547-4885-8C59-90F4EB8D94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8FB4B67-6F2E-49D7-92D8-AC66A8225F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r-FR" altLang="fr-BF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31">
            <a:extLst>
              <a:ext uri="{FF2B5EF4-FFF2-40B4-BE49-F238E27FC236}">
                <a16:creationId xmlns:a16="http://schemas.microsoft.com/office/drawing/2014/main" id="{453E4900-BCE6-439C-A287-8293492FAF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CF32F4-E1F3-4C97-9061-878A779EEA5A}" type="slidenum">
              <a:rPr kumimoji="0" lang="fr-FR" altLang="fr-BF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altLang="fr-BF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AF91588-386A-43AD-9F26-4912685920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74C3656A-53D1-41FB-8636-76374CB579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r-FR" altLang="fr-BF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31">
            <a:extLst>
              <a:ext uri="{FF2B5EF4-FFF2-40B4-BE49-F238E27FC236}">
                <a16:creationId xmlns:a16="http://schemas.microsoft.com/office/drawing/2014/main" id="{01AF448A-60CC-40A4-8DCC-DCC3DEF8E4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C5FF6E-EE09-4771-842A-52497FAA362D}" type="slidenum">
              <a:rPr kumimoji="0" lang="fr-FR" altLang="fr-BF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altLang="fr-BF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57B8A30B-4BC6-4A09-8027-D89438C5CE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44729085-2473-4360-B509-58379A31F6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r-FR" altLang="fr-BF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31">
            <a:extLst>
              <a:ext uri="{FF2B5EF4-FFF2-40B4-BE49-F238E27FC236}">
                <a16:creationId xmlns:a16="http://schemas.microsoft.com/office/drawing/2014/main" id="{2D496783-F928-4935-BE2A-283F97F3D8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4BB1EF-C7CA-4FED-BC09-0B859F57F1E3}" type="slidenum">
              <a:rPr kumimoji="0" lang="fr-FR" altLang="fr-BF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altLang="fr-BF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EF6B5D6-56A1-460E-8C71-41EF21D219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7647932B-5B39-4706-BBBA-9A94908C55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r-FR" altLang="fr-BF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31">
            <a:extLst>
              <a:ext uri="{FF2B5EF4-FFF2-40B4-BE49-F238E27FC236}">
                <a16:creationId xmlns:a16="http://schemas.microsoft.com/office/drawing/2014/main" id="{17F1D6EF-3B22-4FA0-94D3-F8D44385DC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6D9FC7-6C00-4F3B-8326-55DC82B2342E}" type="slidenum">
              <a:rPr kumimoji="0" lang="fr-FR" altLang="fr-BF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altLang="fr-BF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5DF1FF2A-ABB8-4030-A172-5634BD1D10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1B94C3C4-C1C8-48B2-9FEB-49F504BBD9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r-FR" altLang="fr-BF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1">
            <a:extLst>
              <a:ext uri="{FF2B5EF4-FFF2-40B4-BE49-F238E27FC236}">
                <a16:creationId xmlns:a16="http://schemas.microsoft.com/office/drawing/2014/main" id="{F2BBD869-2A75-43AD-B8C7-9835DD8B83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97152F-2B14-475F-AD74-3FCDA22E3C2B}" type="slidenum">
              <a:rPr kumimoji="0" lang="fr-FR" altLang="fr-BF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altLang="fr-BF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5096F4CB-98C4-49ED-8D5F-A2C417FC1C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6D3BE108-B9DF-4769-8523-E622CE8066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r-FR" altLang="fr-BF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31">
            <a:extLst>
              <a:ext uri="{FF2B5EF4-FFF2-40B4-BE49-F238E27FC236}">
                <a16:creationId xmlns:a16="http://schemas.microsoft.com/office/drawing/2014/main" id="{31EB1D72-D953-4DEC-AD82-EE5EFBF9E3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91786F-B012-4BE9-91FF-43670554C43D}" type="slidenum">
              <a:rPr kumimoji="0" lang="fr-FR" altLang="fr-BF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altLang="fr-BF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B50C7945-2290-405F-AFA4-0C794EE4CA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42BC3C71-4BE3-4544-A6E0-18BADC441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r-FR" altLang="fr-BF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31">
            <a:extLst>
              <a:ext uri="{FF2B5EF4-FFF2-40B4-BE49-F238E27FC236}">
                <a16:creationId xmlns:a16="http://schemas.microsoft.com/office/drawing/2014/main" id="{D9DBA01B-3B98-4B57-B816-D27403C50A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A0440B4-FA4F-4BFE-B1B6-FB98C00242D9}" type="slidenum">
              <a:rPr kumimoji="0" lang="fr-FR" altLang="fr-BF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altLang="fr-BF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ADA8CDEB-43C4-4E42-8863-329391278F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58782CF2-9680-4846-A56C-8778255549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r-FR" altLang="fr-BF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31">
            <a:extLst>
              <a:ext uri="{FF2B5EF4-FFF2-40B4-BE49-F238E27FC236}">
                <a16:creationId xmlns:a16="http://schemas.microsoft.com/office/drawing/2014/main" id="{CA0E9873-14E3-4B40-B167-5826C0DD64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2D146A-DD0C-457F-A60F-628E16A9F737}" type="slidenum">
              <a:rPr kumimoji="0" lang="fr-FR" altLang="fr-BF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altLang="fr-BF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5840FCA6-CA5D-4799-BE0C-6D2ADD4BE5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453F512-BF60-48CF-9DC3-4E33BA2567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r-FR" altLang="fr-BF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31">
            <a:extLst>
              <a:ext uri="{FF2B5EF4-FFF2-40B4-BE49-F238E27FC236}">
                <a16:creationId xmlns:a16="http://schemas.microsoft.com/office/drawing/2014/main" id="{2864594F-27A3-46C0-BE2E-F8183DBC41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B551BB-FE92-4B72-A0D0-F7F035237E66}" type="slidenum">
              <a:rPr kumimoji="0" lang="fr-FR" altLang="fr-BF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altLang="fr-BF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AEF5D458-BDFE-4848-ACDB-AE271A660B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92B3BF75-1CA4-4585-AFCD-22A75B2F89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r-FR" altLang="fr-BF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31">
            <a:extLst>
              <a:ext uri="{FF2B5EF4-FFF2-40B4-BE49-F238E27FC236}">
                <a16:creationId xmlns:a16="http://schemas.microsoft.com/office/drawing/2014/main" id="{0A4B6B35-3A65-46E3-A8EA-62546D44A5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F6E4674-E8CF-4DA6-8C58-7D1240AFC294}" type="slidenum">
              <a:rPr kumimoji="0" lang="fr-FR" altLang="fr-BF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altLang="fr-BF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CE2E189F-0EDB-4369-A2CE-265906E33C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0F5F47F-8B01-4460-BE0D-67B213A1FB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r-FR" altLang="fr-BF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F1174D-DE3F-478F-867F-53E1A64FF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5DC31D-1FFF-4D74-8D4B-94DDBF7146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D7A390-8312-4CE2-8039-039AA2A5A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EE45-5F91-413C-9095-842DCD89ECD1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57CEA7-BC61-431B-95FB-B6334A444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35F28D-7321-4635-A33F-903754810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828E-9A61-4807-97CC-44D085758019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1070507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EBDD2F-926E-452D-AB5A-05EC14646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C6ADFE-B8A4-45DB-8012-F71C3E728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ED6175-0B7C-4E5C-94DA-503B97C51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EE45-5F91-413C-9095-842DCD89ECD1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29C18B-C25A-4DCB-A0E3-4F10B7551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47383A-21A0-4BEF-82F2-2426DEADC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828E-9A61-4807-97CC-44D085758019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2306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FE79A6D-FC38-4564-BD88-435FF03C98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B3D49E9-F7D7-44A5-886D-1682CF4BBA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84339A-1D4D-4011-9748-3DBC5EAD8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EE45-5F91-413C-9095-842DCD89ECD1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E8F18B-09A9-410D-9A04-7FD7FE0E4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B5AAF5-EA66-4F8E-984A-48967F16A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828E-9A61-4807-97CC-44D085758019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1502483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DDE699-D718-4A49-9849-E3E14F11A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55DC19-27E3-464A-BBC8-4AF1DAAED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D4259F-8335-429F-A43F-67157B444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EE45-5F91-413C-9095-842DCD89ECD1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17BC22-F10B-494E-BDC3-0AD481B2A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4F4615-DD37-46F6-927C-69B276BE1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828E-9A61-4807-97CC-44D085758019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108425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C52C71-BA1A-442E-BE0E-CBA4FDF7A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5D71319-BF6A-4613-9AAF-1C5536874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F74C13-942A-48AB-B49B-941F0463F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EE45-5F91-413C-9095-842DCD89ECD1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F4CF8C-A868-43D8-97F2-25CD1CCE1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40FCAD-CEE5-4818-8B67-D37D7BB57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828E-9A61-4807-97CC-44D085758019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66819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C8F19D-82C9-4654-A1E7-0065E1A99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DB7368-7A4F-4CF4-B350-AA37502D0D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342DC45-8509-4CD5-AB07-3B76C3399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4B1B76-69F7-46BB-8AA8-8A7CB112D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EE45-5F91-413C-9095-842DCD89ECD1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2067345-6A43-4EBB-9583-DB1E69E03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7C55D5-5100-48FA-8049-2E51066D6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828E-9A61-4807-97CC-44D085758019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26544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D8D646-3597-4BCB-99DF-9A62DAD7D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6F1D66-0609-46AD-9FAD-5B5B51FB8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70106C-E32C-47B2-99B6-60A9B9743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5A16E65-CD67-4AA1-8598-A6B526D233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7361B4B-CA12-47CF-B6CB-838A2C69D2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F44B75C-6839-431C-9EEC-7EC355E7B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EE45-5F91-413C-9095-842DCD89ECD1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7A0E112-CD21-44ED-AC6E-71B9E3229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FE8904D-2AE9-426E-ADC4-4F6F326A7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828E-9A61-4807-97CC-44D085758019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986271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7E64B8-D5C4-4469-AFB5-AC7DB4E0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DBD6883-49F3-4EE4-8622-DCF91A6DA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EE45-5F91-413C-9095-842DCD89ECD1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E0EB635-284A-4BAC-866D-AB5724046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D31A034-CA60-427C-9B07-3CB78D7AB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828E-9A61-4807-97CC-44D085758019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99785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AF38E08-217C-43C6-8A9E-D67B2E9FC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EE45-5F91-413C-9095-842DCD89ECD1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D00D47D-EBC5-4220-955C-0B5D04D7C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C363E7B-A3BA-47F3-AA23-79D40D6CB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828E-9A61-4807-97CC-44D085758019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091597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CCE2BC-0D71-4361-9EAB-0FCC9D0C7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AF8334-F0C3-4810-ADFE-2128B51AF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4EA7293-839E-4B2C-BEB5-BE7BFED3E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9199273-C809-44C6-A047-887E907BF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EE45-5F91-413C-9095-842DCD89ECD1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663EF40-7F45-41BD-AD86-28B4FD724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191C8F-3254-485D-887C-F0E6FE25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828E-9A61-4807-97CC-44D085758019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954495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4957D0-E5D4-4161-BE60-69BA93B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4626888-7315-44D1-89F5-056C43F78E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BF19852-EAD1-48A3-8D27-233624906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377B095-E767-4A19-80F6-C00286218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EE45-5F91-413C-9095-842DCD89ECD1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A8ECA5-F79B-4A75-B936-DC4119632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91B1CC0-6459-471D-948A-106794342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828E-9A61-4807-97CC-44D085758019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1591666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3437DD1-913A-4778-9466-DD117A292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3CCC01-7CB6-493A-9DCF-008139F8D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8C2D54-5252-4006-9F9C-5243C54C30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4EE45-5F91-413C-9095-842DCD89ECD1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62F012-2E4A-4B4C-A199-64D29C0AEE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393637-B6CD-471B-8B54-D88CE4EB0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A828E-9A61-4807-97CC-44D085758019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83201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BF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36C443-A26D-4EFB-B92F-60F01C3AC2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accent1"/>
                </a:solidFill>
                <a:latin typeface="Arial Black" panose="020B0A04020102020204" pitchFamily="34" charset="0"/>
              </a:rPr>
              <a:t>Organisation générale du corps humain</a:t>
            </a:r>
            <a:endParaRPr lang="fr-BF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032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pied de page 1">
            <a:extLst>
              <a:ext uri="{FF2B5EF4-FFF2-40B4-BE49-F238E27FC236}">
                <a16:creationId xmlns:a16="http://schemas.microsoft.com/office/drawing/2014/main" id="{1BDE3527-E5B4-42F8-B5DE-E7EB7078D5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 sz="1200">
                <a:solidFill>
                  <a:srgbClr val="000000"/>
                </a:solidFill>
                <a:latin typeface="Arial" panose="020B0604020202020204" pitchFamily="34" charset="0"/>
              </a:rPr>
              <a:t>F. Volot SIM Hôpital Timone adultes Marseille - juillet 2004</a:t>
            </a:r>
          </a:p>
        </p:txBody>
      </p:sp>
      <p:graphicFrame>
        <p:nvGraphicFramePr>
          <p:cNvPr id="18435" name="Object 3">
            <a:extLst>
              <a:ext uri="{FF2B5EF4-FFF2-40B4-BE49-F238E27FC236}">
                <a16:creationId xmlns:a16="http://schemas.microsoft.com/office/drawing/2014/main" id="{A02767EE-FBDE-492E-948F-FE4A54F008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90926" y="1600200"/>
          <a:ext cx="3819525" cy="487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Image Bitmap" r:id="rId4" imgW="3048426" imgH="3885714" progId="Paint.Picture">
                  <p:embed/>
                </p:oleObj>
              </mc:Choice>
              <mc:Fallback>
                <p:oleObj name="Image Bitmap" r:id="rId4" imgW="3048426" imgH="3885714" progId="Paint.Picture">
                  <p:embed/>
                  <p:pic>
                    <p:nvPicPr>
                      <p:cNvPr id="18435" name="Object 3">
                        <a:extLst>
                          <a:ext uri="{FF2B5EF4-FFF2-40B4-BE49-F238E27FC236}">
                            <a16:creationId xmlns:a16="http://schemas.microsoft.com/office/drawing/2014/main" id="{A02767EE-FBDE-492E-948F-FE4A54F008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0926" y="1600200"/>
                        <a:ext cx="3819525" cy="4872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Text Box 4">
            <a:extLst>
              <a:ext uri="{FF2B5EF4-FFF2-40B4-BE49-F238E27FC236}">
                <a16:creationId xmlns:a16="http://schemas.microsoft.com/office/drawing/2014/main" id="{5A57A49B-4272-41DD-95BF-5BE5E97D7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524000"/>
            <a:ext cx="1676400" cy="838200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 sz="2000">
                <a:solidFill>
                  <a:srgbClr val="000000"/>
                </a:solidFill>
                <a:latin typeface="Verdana" panose="020B0604030504040204" pitchFamily="34" charset="0"/>
              </a:rPr>
              <a:t>cou : </a:t>
            </a:r>
            <a:r>
              <a:rPr lang="fr-FR" altLang="fr-BF" sz="2000" b="1">
                <a:solidFill>
                  <a:srgbClr val="000000"/>
                </a:solidFill>
                <a:latin typeface="Verdana" panose="020B0604030504040204" pitchFamily="34" charset="0"/>
              </a:rPr>
              <a:t>cervic(o)</a:t>
            </a:r>
            <a:endParaRPr lang="fr-FR" altLang="fr-BF" sz="20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22E50AC7-D2FB-4B43-B627-D3D16A616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764" y="3962400"/>
            <a:ext cx="1443037" cy="274638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 sz="2000">
                <a:solidFill>
                  <a:srgbClr val="000000"/>
                </a:solidFill>
                <a:latin typeface="Verdana" panose="020B0604030504040204" pitchFamily="34" charset="0"/>
              </a:rPr>
              <a:t>lombes : </a:t>
            </a:r>
            <a:r>
              <a:rPr lang="fr-FR" altLang="fr-BF" sz="2000" b="1">
                <a:solidFill>
                  <a:srgbClr val="000000"/>
                </a:solidFill>
                <a:latin typeface="Verdana" panose="020B0604030504040204" pitchFamily="34" charset="0"/>
              </a:rPr>
              <a:t>lomb(o)</a:t>
            </a:r>
            <a:endParaRPr lang="fr-FR" altLang="fr-BF" sz="20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48EF31FD-A539-43FF-A10E-C42D1B41E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6164" y="4876800"/>
            <a:ext cx="1417637" cy="274638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GB" altLang="fr-BF" sz="2000">
                <a:solidFill>
                  <a:srgbClr val="000000"/>
                </a:solidFill>
                <a:latin typeface="Verdana" panose="020B0604030504040204" pitchFamily="34" charset="0"/>
              </a:rPr>
              <a:t>sacrum : </a:t>
            </a:r>
            <a:r>
              <a:rPr lang="en-GB" altLang="fr-BF" sz="2000" b="1">
                <a:solidFill>
                  <a:srgbClr val="000000"/>
                </a:solidFill>
                <a:latin typeface="Verdana" panose="020B0604030504040204" pitchFamily="34" charset="0"/>
              </a:rPr>
              <a:t>sacr(o)</a:t>
            </a:r>
            <a:endParaRPr lang="en-GB" altLang="fr-BF" sz="20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8439" name="Text Box 7">
            <a:extLst>
              <a:ext uri="{FF2B5EF4-FFF2-40B4-BE49-F238E27FC236}">
                <a16:creationId xmlns:a16="http://schemas.microsoft.com/office/drawing/2014/main" id="{A8931947-6735-4CC1-961D-1AFBF856C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562600"/>
            <a:ext cx="1676400" cy="274638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 sz="2000">
                <a:solidFill>
                  <a:srgbClr val="000000"/>
                </a:solidFill>
                <a:latin typeface="Verdana" panose="020B0604030504040204" pitchFamily="34" charset="0"/>
              </a:rPr>
              <a:t>coccyx : </a:t>
            </a:r>
            <a:r>
              <a:rPr lang="fr-FR" altLang="fr-BF" sz="2000" b="1">
                <a:solidFill>
                  <a:srgbClr val="000000"/>
                </a:solidFill>
                <a:latin typeface="Verdana" panose="020B0604030504040204" pitchFamily="34" charset="0"/>
              </a:rPr>
              <a:t>coccyg(o)</a:t>
            </a:r>
            <a:endParaRPr lang="fr-FR" altLang="fr-BF" sz="20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8440" name="Text Box 8">
            <a:extLst>
              <a:ext uri="{FF2B5EF4-FFF2-40B4-BE49-F238E27FC236}">
                <a16:creationId xmlns:a16="http://schemas.microsoft.com/office/drawing/2014/main" id="{0FF5F5C0-F1AB-4D2D-BC1E-1618265F1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362200"/>
            <a:ext cx="1371600" cy="273050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 sz="2000" i="1">
                <a:solidFill>
                  <a:srgbClr val="000000"/>
                </a:solidFill>
                <a:latin typeface="Verdana" panose="020B0604030504040204" pitchFamily="34" charset="0"/>
              </a:rPr>
              <a:t>dos : </a:t>
            </a:r>
            <a:r>
              <a:rPr lang="fr-FR" altLang="fr-BF" sz="2000" b="1" i="1">
                <a:solidFill>
                  <a:srgbClr val="000000"/>
                </a:solidFill>
                <a:latin typeface="Verdana" panose="020B0604030504040204" pitchFamily="34" charset="0"/>
              </a:rPr>
              <a:t>dors(o)</a:t>
            </a:r>
            <a:endParaRPr lang="fr-FR" altLang="fr-BF" sz="2000" i="1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8441" name="Text Box 9">
            <a:extLst>
              <a:ext uri="{FF2B5EF4-FFF2-40B4-BE49-F238E27FC236}">
                <a16:creationId xmlns:a16="http://schemas.microsoft.com/office/drawing/2014/main" id="{60F3BCF6-DA55-4478-B7CF-C3C34D4FD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971801"/>
            <a:ext cx="1752600" cy="365125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 sz="2000" i="1">
                <a:solidFill>
                  <a:srgbClr val="000000"/>
                </a:solidFill>
                <a:latin typeface="Verdana" panose="020B0604030504040204" pitchFamily="34" charset="0"/>
              </a:rPr>
              <a:t>colonne vertébrale :   </a:t>
            </a:r>
            <a:r>
              <a:rPr lang="fr-FR" altLang="fr-BF" sz="2000" b="1" i="1">
                <a:solidFill>
                  <a:srgbClr val="000000"/>
                </a:solidFill>
                <a:latin typeface="Verdana" panose="020B0604030504040204" pitchFamily="34" charset="0"/>
              </a:rPr>
              <a:t>rachi-</a:t>
            </a:r>
            <a:endParaRPr lang="fr-FR" altLang="fr-BF" sz="2000" i="1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8442" name="Rectangle 11">
            <a:extLst>
              <a:ext uri="{FF2B5EF4-FFF2-40B4-BE49-F238E27FC236}">
                <a16:creationId xmlns:a16="http://schemas.microsoft.com/office/drawing/2014/main" id="{E494728F-A49B-49A5-A156-838194FF7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1" y="228600"/>
            <a:ext cx="810577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55000"/>
              <a:buFont typeface="Monotype Sort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5000"/>
              <a:buFont typeface="Monotype Sorts" panose="05000000000000000000" pitchFamily="2" charset="2"/>
              <a:buChar char="4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altLang="fr-BF" sz="3600">
                <a:solidFill>
                  <a:srgbClr val="3333CC"/>
                </a:solidFill>
              </a:rPr>
              <a:t>La région dorsale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26">
            <a:extLst>
              <a:ext uri="{FF2B5EF4-FFF2-40B4-BE49-F238E27FC236}">
                <a16:creationId xmlns:a16="http://schemas.microsoft.com/office/drawing/2014/main" id="{B67EE5A6-835A-4AD9-9A69-12F6BF291E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BF"/>
              <a:t>La région abdominale</a:t>
            </a:r>
          </a:p>
        </p:txBody>
      </p:sp>
      <p:graphicFrame>
        <p:nvGraphicFramePr>
          <p:cNvPr id="20484" name="Object 1029">
            <a:extLst>
              <a:ext uri="{FF2B5EF4-FFF2-40B4-BE49-F238E27FC236}">
                <a16:creationId xmlns:a16="http://schemas.microsoft.com/office/drawing/2014/main" id="{803A10C9-0C14-4B5A-93D1-3AF8ECF70A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92575" y="1077913"/>
          <a:ext cx="4427538" cy="533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Image Bitmap" r:id="rId4" imgW="3580952" imgH="4315427" progId="Paint.Picture">
                  <p:embed/>
                </p:oleObj>
              </mc:Choice>
              <mc:Fallback>
                <p:oleObj name="Image Bitmap" r:id="rId4" imgW="3580952" imgH="4315427" progId="Paint.Picture">
                  <p:embed/>
                  <p:pic>
                    <p:nvPicPr>
                      <p:cNvPr id="20484" name="Object 1029">
                        <a:extLst>
                          <a:ext uri="{FF2B5EF4-FFF2-40B4-BE49-F238E27FC236}">
                            <a16:creationId xmlns:a16="http://schemas.microsoft.com/office/drawing/2014/main" id="{803A10C9-0C14-4B5A-93D1-3AF8ECF70A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2575" y="1077913"/>
                        <a:ext cx="4427538" cy="533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Text Box 1030">
            <a:extLst>
              <a:ext uri="{FF2B5EF4-FFF2-40B4-BE49-F238E27FC236}">
                <a16:creationId xmlns:a16="http://schemas.microsoft.com/office/drawing/2014/main" id="{8235D1B9-9F99-4C28-AD6A-9E7DD8159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1" y="4470401"/>
            <a:ext cx="2225675" cy="379413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>
                <a:solidFill>
                  <a:srgbClr val="000000"/>
                </a:solidFill>
                <a:latin typeface="Verdana" panose="020B0604030504040204" pitchFamily="34" charset="0"/>
              </a:rPr>
              <a:t>hypocondre</a:t>
            </a:r>
          </a:p>
        </p:txBody>
      </p:sp>
      <p:sp>
        <p:nvSpPr>
          <p:cNvPr id="20486" name="Text Box 1031">
            <a:extLst>
              <a:ext uri="{FF2B5EF4-FFF2-40B4-BE49-F238E27FC236}">
                <a16:creationId xmlns:a16="http://schemas.microsoft.com/office/drawing/2014/main" id="{6EC7C791-E9F3-4F4B-A298-D1340F27F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1" y="5016501"/>
            <a:ext cx="2225675" cy="379413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>
                <a:solidFill>
                  <a:srgbClr val="000000"/>
                </a:solidFill>
                <a:latin typeface="Verdana" panose="020B0604030504040204" pitchFamily="34" charset="0"/>
              </a:rPr>
              <a:t>épigastre</a:t>
            </a:r>
          </a:p>
        </p:txBody>
      </p:sp>
      <p:sp>
        <p:nvSpPr>
          <p:cNvPr id="20487" name="Text Box 1032">
            <a:extLst>
              <a:ext uri="{FF2B5EF4-FFF2-40B4-BE49-F238E27FC236}">
                <a16:creationId xmlns:a16="http://schemas.microsoft.com/office/drawing/2014/main" id="{F8E56717-46A0-484A-90AE-EF06D1670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6601" y="5540376"/>
            <a:ext cx="2225675" cy="377825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>
                <a:solidFill>
                  <a:srgbClr val="000000"/>
                </a:solidFill>
                <a:latin typeface="Verdana" panose="020B0604030504040204" pitchFamily="34" charset="0"/>
              </a:rPr>
              <a:t>flanc</a:t>
            </a:r>
          </a:p>
        </p:txBody>
      </p:sp>
      <p:sp>
        <p:nvSpPr>
          <p:cNvPr id="20488" name="Text Box 1033">
            <a:extLst>
              <a:ext uri="{FF2B5EF4-FFF2-40B4-BE49-F238E27FC236}">
                <a16:creationId xmlns:a16="http://schemas.microsoft.com/office/drawing/2014/main" id="{E9B87F7A-6950-445E-990F-1A0BD259B7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1" y="4470401"/>
            <a:ext cx="2894013" cy="379413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>
                <a:solidFill>
                  <a:srgbClr val="000000"/>
                </a:solidFill>
                <a:latin typeface="Verdana" panose="020B0604030504040204" pitchFamily="34" charset="0"/>
              </a:rPr>
              <a:t>région ombilicale</a:t>
            </a:r>
          </a:p>
        </p:txBody>
      </p:sp>
      <p:sp>
        <p:nvSpPr>
          <p:cNvPr id="20489" name="Text Box 1034">
            <a:extLst>
              <a:ext uri="{FF2B5EF4-FFF2-40B4-BE49-F238E27FC236}">
                <a16:creationId xmlns:a16="http://schemas.microsoft.com/office/drawing/2014/main" id="{C519D574-53F1-484E-96B9-9A3E5AAD4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6801" y="5003801"/>
            <a:ext cx="2225675" cy="379413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>
                <a:solidFill>
                  <a:srgbClr val="000000"/>
                </a:solidFill>
                <a:latin typeface="Verdana" panose="020B0604030504040204" pitchFamily="34" charset="0"/>
              </a:rPr>
              <a:t>fosse iliaque</a:t>
            </a:r>
          </a:p>
        </p:txBody>
      </p:sp>
      <p:sp>
        <p:nvSpPr>
          <p:cNvPr id="20490" name="Text Box 1035">
            <a:extLst>
              <a:ext uri="{FF2B5EF4-FFF2-40B4-BE49-F238E27FC236}">
                <a16:creationId xmlns:a16="http://schemas.microsoft.com/office/drawing/2014/main" id="{189DABB7-6511-458F-9050-4F064E7CD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4101" y="5511801"/>
            <a:ext cx="2225675" cy="377825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>
                <a:solidFill>
                  <a:srgbClr val="000000"/>
                </a:solidFill>
                <a:latin typeface="Verdana" panose="020B0604030504040204" pitchFamily="34" charset="0"/>
              </a:rPr>
              <a:t>hypogastre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>
            <a:extLst>
              <a:ext uri="{FF2B5EF4-FFF2-40B4-BE49-F238E27FC236}">
                <a16:creationId xmlns:a16="http://schemas.microsoft.com/office/drawing/2014/main" id="{C8F03A10-5539-45B6-9DC7-4B35CEB250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BF"/>
              <a:t>Exercices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06610DE-517C-44A9-8B7C-3440033DF0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altLang="fr-BF"/>
              <a:t>Les seins sont situés sur la partie …... du corps</a:t>
            </a:r>
          </a:p>
          <a:p>
            <a:pPr eaLnBrk="1" hangingPunct="1"/>
            <a:r>
              <a:rPr lang="fr-FR" altLang="fr-BF"/>
              <a:t>La main est située à l ’extrémité …… de l ’avant-bras</a:t>
            </a:r>
          </a:p>
          <a:p>
            <a:pPr eaLnBrk="1" hangingPunct="1"/>
            <a:r>
              <a:rPr lang="fr-FR" altLang="fr-BF"/>
              <a:t>Les omoplates sont situés sur la face …… du corps</a:t>
            </a:r>
          </a:p>
          <a:p>
            <a:pPr eaLnBrk="1" hangingPunct="1"/>
            <a:r>
              <a:rPr lang="fr-FR" altLang="fr-BF"/>
              <a:t>Les sourcils sont en position …… par rapport aux yeux</a:t>
            </a:r>
          </a:p>
          <a:p>
            <a:pPr eaLnBrk="1" hangingPunct="1"/>
            <a:r>
              <a:rPr lang="fr-FR" altLang="fr-BF"/>
              <a:t>Le nombril est en position …… sur l ’abdomen</a:t>
            </a:r>
          </a:p>
          <a:p>
            <a:pPr eaLnBrk="1" hangingPunct="1"/>
            <a:r>
              <a:rPr lang="fr-FR" altLang="fr-BF"/>
              <a:t>Le coude est situé à l ’extrémité …… de l ’avant-bras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>
            <a:extLst>
              <a:ext uri="{FF2B5EF4-FFF2-40B4-BE49-F238E27FC236}">
                <a16:creationId xmlns:a16="http://schemas.microsoft.com/office/drawing/2014/main" id="{D2EFEAB1-89B3-40DD-8A99-36C145E654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BF"/>
              <a:t>Exercices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54251B20-9DFE-4E56-8582-44E297E33A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altLang="fr-BF"/>
              <a:t>La bouche est en position …… par rapport au nez</a:t>
            </a:r>
          </a:p>
          <a:p>
            <a:pPr eaLnBrk="1" hangingPunct="1"/>
            <a:r>
              <a:rPr lang="fr-FR" altLang="fr-BF"/>
              <a:t>L ’épiderme est la couche …… de la peau</a:t>
            </a:r>
          </a:p>
          <a:p>
            <a:pPr eaLnBrk="1" hangingPunct="1"/>
            <a:r>
              <a:rPr lang="fr-FR" altLang="fr-BF"/>
              <a:t>L ’hypoderme est la couche …… de la peau</a:t>
            </a:r>
          </a:p>
          <a:p>
            <a:pPr eaLnBrk="1" hangingPunct="1"/>
            <a:r>
              <a:rPr lang="fr-FR" altLang="fr-BF"/>
              <a:t>Le pancréas est en position …… par rapport à l ’estomac</a:t>
            </a:r>
          </a:p>
          <a:p>
            <a:pPr eaLnBrk="1" hangingPunct="1"/>
            <a:r>
              <a:rPr lang="fr-FR" altLang="fr-BF"/>
              <a:t>Le genou se situe à l ’extrémité …… de la jambe</a:t>
            </a:r>
          </a:p>
          <a:p>
            <a:pPr eaLnBrk="1" hangingPunct="1"/>
            <a:endParaRPr lang="fr-FR" altLang="fr-BF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>
            <a:extLst>
              <a:ext uri="{FF2B5EF4-FFF2-40B4-BE49-F238E27FC236}">
                <a16:creationId xmlns:a16="http://schemas.microsoft.com/office/drawing/2014/main" id="{AA2DB8D9-290E-4B80-B747-07C8C9C928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BF" dirty="0"/>
              <a:t>Exercices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8FC37627-DE6E-446F-9A76-EDFB508452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altLang="fr-BF"/>
              <a:t>Dégénérescence articulation genou : ….</a:t>
            </a:r>
          </a:p>
          <a:p>
            <a:pPr eaLnBrk="1" hangingPunct="1"/>
            <a:r>
              <a:rPr lang="fr-FR" altLang="fr-BF"/>
              <a:t>Tête plus grosse que la normale : ….</a:t>
            </a:r>
          </a:p>
          <a:p>
            <a:pPr eaLnBrk="1" hangingPunct="1"/>
            <a:r>
              <a:rPr lang="fr-FR" altLang="fr-BF"/>
              <a:t>Examen optique de la cavité thoracique : ….</a:t>
            </a:r>
          </a:p>
          <a:p>
            <a:pPr eaLnBrk="1" hangingPunct="1"/>
            <a:r>
              <a:rPr lang="fr-FR" altLang="fr-BF"/>
              <a:t>Ouverture de la paroi abdominale : ….</a:t>
            </a:r>
          </a:p>
          <a:p>
            <a:pPr eaLnBrk="1" hangingPunct="1"/>
            <a:r>
              <a:rPr lang="fr-FR" altLang="fr-BF"/>
              <a:t>Douleur de la hanche : ….</a:t>
            </a:r>
          </a:p>
          <a:p>
            <a:pPr eaLnBrk="1" hangingPunct="1"/>
            <a:r>
              <a:rPr lang="fr-FR" altLang="fr-BF"/>
              <a:t>Ouverture de la boîte crânienne : ….</a:t>
            </a:r>
          </a:p>
          <a:p>
            <a:pPr eaLnBrk="1" hangingPunct="1"/>
            <a:r>
              <a:rPr lang="fr-FR" altLang="fr-BF"/>
              <a:t>Absence de parole : ….</a:t>
            </a:r>
          </a:p>
          <a:p>
            <a:pPr eaLnBrk="1" hangingPunct="1"/>
            <a:r>
              <a:rPr lang="fr-FR" altLang="fr-BF"/>
              <a:t>Paralysie de la moitié du corps : ….</a:t>
            </a:r>
          </a:p>
          <a:p>
            <a:pPr eaLnBrk="1" hangingPunct="1"/>
            <a:endParaRPr lang="fr-FR" altLang="fr-BF"/>
          </a:p>
          <a:p>
            <a:pPr eaLnBrk="1" hangingPunct="1"/>
            <a:endParaRPr lang="fr-FR" altLang="fr-BF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296FFD0F-E361-4B4C-B278-1D6E3E9E34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3886" y="-55791"/>
            <a:ext cx="6647543" cy="6595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648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CAF8EB-18EF-42C4-82D0-C8556AC73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F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D699BC23-0067-4B6C-9251-5B24304C92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65125"/>
            <a:ext cx="10410371" cy="6289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035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:a16="http://schemas.microsoft.com/office/drawing/2014/main" id="{78FB3A11-FD36-4DEE-9022-76AA04F5EE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89916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BF"/>
              <a:t>Plans de coupe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4EC5BCF-8156-4AE8-B367-26BD2B409B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fr-FR" altLang="fr-BF"/>
          </a:p>
          <a:p>
            <a:pPr eaLnBrk="1" hangingPunct="1"/>
            <a:endParaRPr lang="fr-FR" altLang="fr-BF"/>
          </a:p>
        </p:txBody>
      </p:sp>
      <p:graphicFrame>
        <p:nvGraphicFramePr>
          <p:cNvPr id="6149" name="Object 9">
            <a:extLst>
              <a:ext uri="{FF2B5EF4-FFF2-40B4-BE49-F238E27FC236}">
                <a16:creationId xmlns:a16="http://schemas.microsoft.com/office/drawing/2014/main" id="{6BB0EAB6-CEA9-4A14-B254-8BB6058D1E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1223964"/>
          <a:ext cx="1644650" cy="464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Image Bitmap" r:id="rId4" imgW="1085714" imgH="3067478" progId="Paint.Picture">
                  <p:embed/>
                </p:oleObj>
              </mc:Choice>
              <mc:Fallback>
                <p:oleObj name="Image Bitmap" r:id="rId4" imgW="1085714" imgH="3067478" progId="Paint.Picture">
                  <p:embed/>
                  <p:pic>
                    <p:nvPicPr>
                      <p:cNvPr id="6149" name="Object 9">
                        <a:extLst>
                          <a:ext uri="{FF2B5EF4-FFF2-40B4-BE49-F238E27FC236}">
                            <a16:creationId xmlns:a16="http://schemas.microsoft.com/office/drawing/2014/main" id="{6BB0EAB6-CEA9-4A14-B254-8BB6058D1E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223964"/>
                        <a:ext cx="1644650" cy="4643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Text Box 10">
            <a:extLst>
              <a:ext uri="{FF2B5EF4-FFF2-40B4-BE49-F238E27FC236}">
                <a16:creationId xmlns:a16="http://schemas.microsoft.com/office/drawing/2014/main" id="{D83EF836-C02D-48E4-9C6D-F0952687D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1" y="2286001"/>
            <a:ext cx="33242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 sz="2800">
                <a:solidFill>
                  <a:srgbClr val="000000"/>
                </a:solidFill>
              </a:rPr>
              <a:t>Coupe frontale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 sz="2800">
                <a:solidFill>
                  <a:srgbClr val="000000"/>
                </a:solidFill>
              </a:rPr>
              <a:t>Orientation :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 sz="2800">
                <a:solidFill>
                  <a:srgbClr val="000000"/>
                </a:solidFill>
              </a:rPr>
              <a:t>antérieur ou ventral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 sz="2800">
                <a:solidFill>
                  <a:srgbClr val="000000"/>
                </a:solidFill>
              </a:rPr>
              <a:t>postérieur ou dorsal</a:t>
            </a:r>
            <a:endParaRPr lang="fr-FR" altLang="fr-BF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>
            <a:extLst>
              <a:ext uri="{FF2B5EF4-FFF2-40B4-BE49-F238E27FC236}">
                <a16:creationId xmlns:a16="http://schemas.microsoft.com/office/drawing/2014/main" id="{5BCE96FD-3C8E-490E-BB38-E0DB6185C8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BF"/>
              <a:t>Plans de coupe</a:t>
            </a:r>
          </a:p>
        </p:txBody>
      </p:sp>
      <p:graphicFrame>
        <p:nvGraphicFramePr>
          <p:cNvPr id="8196" name="Object 3">
            <a:extLst>
              <a:ext uri="{FF2B5EF4-FFF2-40B4-BE49-F238E27FC236}">
                <a16:creationId xmlns:a16="http://schemas.microsoft.com/office/drawing/2014/main" id="{BA8C63D5-E43A-486C-BBF1-1137646920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1" y="1447800"/>
          <a:ext cx="2047875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Image Bitmap" r:id="rId4" imgW="1333333" imgH="3076190" progId="Paint.Picture">
                  <p:embed/>
                </p:oleObj>
              </mc:Choice>
              <mc:Fallback>
                <p:oleObj name="Image Bitmap" r:id="rId4" imgW="1333333" imgH="3076190" progId="Paint.Picture">
                  <p:embed/>
                  <p:pic>
                    <p:nvPicPr>
                      <p:cNvPr id="8196" name="Object 3">
                        <a:extLst>
                          <a:ext uri="{FF2B5EF4-FFF2-40B4-BE49-F238E27FC236}">
                            <a16:creationId xmlns:a16="http://schemas.microsoft.com/office/drawing/2014/main" id="{BA8C63D5-E43A-486C-BBF1-1137646920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1" y="1447800"/>
                        <a:ext cx="2047875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4">
            <a:extLst>
              <a:ext uri="{FF2B5EF4-FFF2-40B4-BE49-F238E27FC236}">
                <a16:creationId xmlns:a16="http://schemas.microsoft.com/office/drawing/2014/main" id="{5A76D8F1-A4F1-42BF-8787-2A400AC0C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667001"/>
            <a:ext cx="26035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 sz="2800">
                <a:solidFill>
                  <a:srgbClr val="000000"/>
                </a:solidFill>
              </a:rPr>
              <a:t>Coupe sagittale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 sz="2800">
                <a:solidFill>
                  <a:srgbClr val="000000"/>
                </a:solidFill>
              </a:rPr>
              <a:t>Orientations :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 sz="2800">
                <a:solidFill>
                  <a:srgbClr val="000000"/>
                </a:solidFill>
              </a:rPr>
              <a:t>	médian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 sz="2800">
                <a:solidFill>
                  <a:srgbClr val="000000"/>
                </a:solidFill>
              </a:rPr>
              <a:t>	latéral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>
            <a:extLst>
              <a:ext uri="{FF2B5EF4-FFF2-40B4-BE49-F238E27FC236}">
                <a16:creationId xmlns:a16="http://schemas.microsoft.com/office/drawing/2014/main" id="{5BDEF156-2908-4F19-A23B-0F6DA8EBBC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BF"/>
              <a:t>Plans de coupe </a:t>
            </a:r>
          </a:p>
        </p:txBody>
      </p:sp>
      <p:graphicFrame>
        <p:nvGraphicFramePr>
          <p:cNvPr id="10244" name="Object 3">
            <a:extLst>
              <a:ext uri="{FF2B5EF4-FFF2-40B4-BE49-F238E27FC236}">
                <a16:creationId xmlns:a16="http://schemas.microsoft.com/office/drawing/2014/main" id="{C31D7711-B101-4593-AC25-C30865AC88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1447800"/>
          <a:ext cx="2889250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Image Bitmap" r:id="rId4" imgW="1819529" imgH="2495238" progId="Paint.Picture">
                  <p:embed/>
                </p:oleObj>
              </mc:Choice>
              <mc:Fallback>
                <p:oleObj name="Image Bitmap" r:id="rId4" imgW="1819529" imgH="2495238" progId="Paint.Picture">
                  <p:embed/>
                  <p:pic>
                    <p:nvPicPr>
                      <p:cNvPr id="10244" name="Object 3">
                        <a:extLst>
                          <a:ext uri="{FF2B5EF4-FFF2-40B4-BE49-F238E27FC236}">
                            <a16:creationId xmlns:a16="http://schemas.microsoft.com/office/drawing/2014/main" id="{C31D7711-B101-4593-AC25-C30865AC88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447800"/>
                        <a:ext cx="2889250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Text Box 4">
            <a:extLst>
              <a:ext uri="{FF2B5EF4-FFF2-40B4-BE49-F238E27FC236}">
                <a16:creationId xmlns:a16="http://schemas.microsoft.com/office/drawing/2014/main" id="{6879F7D9-0DBA-4A1D-A03B-D747A2051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20574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altLang="fr-BF">
              <a:solidFill>
                <a:srgbClr val="000000"/>
              </a:solidFill>
            </a:endParaRPr>
          </a:p>
        </p:txBody>
      </p:sp>
      <p:sp>
        <p:nvSpPr>
          <p:cNvPr id="10246" name="Text Box 5">
            <a:extLst>
              <a:ext uri="{FF2B5EF4-FFF2-40B4-BE49-F238E27FC236}">
                <a16:creationId xmlns:a16="http://schemas.microsoft.com/office/drawing/2014/main" id="{EE00284B-95F3-4422-957E-EA3CF725F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1" y="2209801"/>
            <a:ext cx="33115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 sz="2800">
                <a:solidFill>
                  <a:srgbClr val="000000"/>
                </a:solidFill>
              </a:rPr>
              <a:t>Coupe transversale: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 sz="2800">
                <a:solidFill>
                  <a:srgbClr val="000000"/>
                </a:solidFill>
              </a:rPr>
              <a:t>Orientations :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 sz="2800">
                <a:solidFill>
                  <a:srgbClr val="000000"/>
                </a:solidFill>
              </a:rPr>
              <a:t>	supérieur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fr-FR" altLang="fr-BF" sz="2800">
                <a:solidFill>
                  <a:srgbClr val="000000"/>
                </a:solidFill>
              </a:rPr>
              <a:t>	inférieur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BD14530E-E3FD-416A-BE75-849244883A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BF"/>
              <a:t>Autres orientations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1FDE1652-09F8-42D5-976E-1AB102E5A4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altLang="fr-BF"/>
              <a:t>Proximal : près d ’une structure</a:t>
            </a:r>
          </a:p>
          <a:p>
            <a:pPr lvl="1" eaLnBrk="1" hangingPunct="1"/>
            <a:r>
              <a:rPr lang="fr-FR" altLang="fr-BF"/>
              <a:t>pour un membre près du point d ’attache au tronc</a:t>
            </a:r>
          </a:p>
          <a:p>
            <a:pPr eaLnBrk="1" hangingPunct="1"/>
            <a:r>
              <a:rPr lang="fr-FR" altLang="fr-BF"/>
              <a:t>Distal : loin d ’une structure</a:t>
            </a:r>
          </a:p>
          <a:p>
            <a:pPr lvl="1" eaLnBrk="1" hangingPunct="1"/>
            <a:r>
              <a:rPr lang="fr-FR" altLang="fr-BF"/>
              <a:t>pour un membre loin du point d ’attache au tronc</a:t>
            </a:r>
          </a:p>
          <a:p>
            <a:pPr eaLnBrk="1" hangingPunct="1"/>
            <a:r>
              <a:rPr lang="fr-FR" altLang="fr-BF"/>
              <a:t>Superficiel : près de la surface</a:t>
            </a:r>
          </a:p>
          <a:p>
            <a:pPr lvl="1" eaLnBrk="1" hangingPunct="1"/>
            <a:r>
              <a:rPr lang="fr-FR" altLang="fr-BF"/>
              <a:t>du corps ou d ’un organe</a:t>
            </a:r>
          </a:p>
          <a:p>
            <a:pPr eaLnBrk="1" hangingPunct="1"/>
            <a:r>
              <a:rPr lang="fr-FR" altLang="fr-BF"/>
              <a:t>Profond : loin de la surface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9" name="Object 4">
            <a:extLst>
              <a:ext uri="{FF2B5EF4-FFF2-40B4-BE49-F238E27FC236}">
                <a16:creationId xmlns:a16="http://schemas.microsoft.com/office/drawing/2014/main" id="{4CECAC6F-7823-432C-9B41-295C6E7C88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1030288"/>
          <a:ext cx="9448800" cy="544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Document" r:id="rId4" imgW="5974080" imgH="3444240" progId="Word.Document.8">
                  <p:embed/>
                </p:oleObj>
              </mc:Choice>
              <mc:Fallback>
                <p:oleObj name="Document" r:id="rId4" imgW="5974080" imgH="3444240" progId="Word.Document.8">
                  <p:embed/>
                  <p:pic>
                    <p:nvPicPr>
                      <p:cNvPr id="14339" name="Object 4">
                        <a:extLst>
                          <a:ext uri="{FF2B5EF4-FFF2-40B4-BE49-F238E27FC236}">
                            <a16:creationId xmlns:a16="http://schemas.microsoft.com/office/drawing/2014/main" id="{4CECAC6F-7823-432C-9B41-295C6E7C88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030288"/>
                        <a:ext cx="9448800" cy="544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7" name="Object 2058">
            <a:extLst>
              <a:ext uri="{FF2B5EF4-FFF2-40B4-BE49-F238E27FC236}">
                <a16:creationId xmlns:a16="http://schemas.microsoft.com/office/drawing/2014/main" id="{72D79A15-CF58-441D-95A9-FC01FC0699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2830513"/>
          <a:ext cx="5410200" cy="273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Image Bitmap" r:id="rId4" imgW="9333333" imgH="4723810" progId="Paint.Picture">
                  <p:embed/>
                </p:oleObj>
              </mc:Choice>
              <mc:Fallback>
                <p:oleObj name="Image Bitmap" r:id="rId4" imgW="9333333" imgH="4723810" progId="Paint.Picture">
                  <p:embed/>
                  <p:pic>
                    <p:nvPicPr>
                      <p:cNvPr id="16387" name="Object 2058">
                        <a:extLst>
                          <a:ext uri="{FF2B5EF4-FFF2-40B4-BE49-F238E27FC236}">
                            <a16:creationId xmlns:a16="http://schemas.microsoft.com/office/drawing/2014/main" id="{72D79A15-CF58-441D-95A9-FC01FC0699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830513"/>
                        <a:ext cx="5410200" cy="273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388" name="Group 2063">
            <a:extLst>
              <a:ext uri="{FF2B5EF4-FFF2-40B4-BE49-F238E27FC236}">
                <a16:creationId xmlns:a16="http://schemas.microsoft.com/office/drawing/2014/main" id="{18C0F530-249C-4D18-A801-A323D7885850}"/>
              </a:ext>
            </a:extLst>
          </p:cNvPr>
          <p:cNvGrpSpPr>
            <a:grpSpLocks/>
          </p:cNvGrpSpPr>
          <p:nvPr/>
        </p:nvGrpSpPr>
        <p:grpSpPr bwMode="auto">
          <a:xfrm>
            <a:off x="2895601" y="2819401"/>
            <a:ext cx="6696075" cy="3744913"/>
            <a:chOff x="678" y="2818"/>
            <a:chExt cx="3425" cy="1413"/>
          </a:xfrm>
        </p:grpSpPr>
        <p:sp>
          <p:nvSpPr>
            <p:cNvPr id="16390" name="Text Box 2059">
              <a:extLst>
                <a:ext uri="{FF2B5EF4-FFF2-40B4-BE49-F238E27FC236}">
                  <a16:creationId xmlns:a16="http://schemas.microsoft.com/office/drawing/2014/main" id="{68DE4D07-AB4C-4E1E-AF3B-A073D9AE9E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8" y="3253"/>
              <a:ext cx="1192" cy="9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BF" sz="800">
                  <a:solidFill>
                    <a:srgbClr val="000000"/>
                  </a:solidFill>
                  <a:latin typeface="Verdana" panose="020B0604030504040204" pitchFamily="34" charset="0"/>
                </a:rPr>
                <a:t>paupière</a:t>
              </a:r>
              <a:r>
                <a:rPr lang="fr-FR" altLang="fr-BF" sz="800" b="1">
                  <a:solidFill>
                    <a:srgbClr val="000000"/>
                  </a:solidFill>
                  <a:latin typeface="Verdana" panose="020B0604030504040204" pitchFamily="34" charset="0"/>
                </a:rPr>
                <a:t> : bléphar(o) / palpébr(o)    </a:t>
              </a:r>
            </a:p>
            <a:p>
              <a:pPr algn="r" fontAlgn="base">
                <a:spcBef>
                  <a:spcPct val="0"/>
                </a:spcBef>
                <a:spcAft>
                  <a:spcPts val="900"/>
                </a:spcAft>
              </a:pPr>
              <a:r>
                <a:rPr lang="fr-FR" altLang="fr-BF" sz="800">
                  <a:solidFill>
                    <a:srgbClr val="000000"/>
                  </a:solidFill>
                  <a:latin typeface="Verdana" panose="020B0604030504040204" pitchFamily="34" charset="0"/>
                </a:rPr>
                <a:t>œil :</a:t>
              </a:r>
              <a:r>
                <a:rPr lang="fr-FR" altLang="fr-BF" sz="800" b="1">
                  <a:solidFill>
                    <a:srgbClr val="000000"/>
                  </a:solidFill>
                  <a:latin typeface="Verdana" panose="020B0604030504040204" pitchFamily="34" charset="0"/>
                </a:rPr>
                <a:t> ophtalm(o) /ocul(o)</a:t>
              </a:r>
            </a:p>
            <a:p>
              <a:pPr algn="r" fontAlgn="base">
                <a:spcBef>
                  <a:spcPct val="0"/>
                </a:spcBef>
                <a:spcAft>
                  <a:spcPts val="600"/>
                </a:spcAft>
              </a:pPr>
              <a:r>
                <a:rPr lang="fr-FR" altLang="fr-BF" sz="800">
                  <a:solidFill>
                    <a:srgbClr val="000000"/>
                  </a:solidFill>
                  <a:latin typeface="Verdana" panose="020B0604030504040204" pitchFamily="34" charset="0"/>
                </a:rPr>
                <a:t>nez :</a:t>
              </a:r>
              <a:r>
                <a:rPr lang="fr-FR" altLang="fr-BF" sz="800" b="1">
                  <a:solidFill>
                    <a:srgbClr val="000000"/>
                  </a:solidFill>
                  <a:latin typeface="Verdana" panose="020B0604030504040204" pitchFamily="34" charset="0"/>
                </a:rPr>
                <a:t> rhin(o) / nas(o)</a:t>
              </a:r>
            </a:p>
            <a:p>
              <a:pPr algn="r" fontAlgn="base">
                <a:spcBef>
                  <a:spcPct val="0"/>
                </a:spcBef>
                <a:spcAft>
                  <a:spcPts val="800"/>
                </a:spcAft>
              </a:pPr>
              <a:r>
                <a:rPr lang="fr-FR" altLang="fr-BF" sz="800">
                  <a:solidFill>
                    <a:srgbClr val="000000"/>
                  </a:solidFill>
                  <a:latin typeface="Verdana" panose="020B0604030504040204" pitchFamily="34" charset="0"/>
                </a:rPr>
                <a:t>bouche :</a:t>
              </a:r>
              <a:r>
                <a:rPr lang="fr-FR" altLang="fr-BF" sz="800" b="1">
                  <a:solidFill>
                    <a:srgbClr val="000000"/>
                  </a:solidFill>
                  <a:latin typeface="Verdana" panose="020B0604030504040204" pitchFamily="34" charset="0"/>
                </a:rPr>
                <a:t> stomat(o) / bucc(o)</a:t>
              </a:r>
            </a:p>
            <a:p>
              <a:pPr algn="r" fontAlgn="base">
                <a:spcBef>
                  <a:spcPct val="0"/>
                </a:spcBef>
                <a:spcAft>
                  <a:spcPts val="1200"/>
                </a:spcAft>
              </a:pPr>
              <a:r>
                <a:rPr lang="fr-FR" altLang="fr-BF" sz="800">
                  <a:solidFill>
                    <a:srgbClr val="000000"/>
                  </a:solidFill>
                  <a:latin typeface="Verdana" panose="020B0604030504040204" pitchFamily="34" charset="0"/>
                </a:rPr>
                <a:t>joue :</a:t>
              </a:r>
              <a:r>
                <a:rPr lang="fr-FR" altLang="fr-BF" sz="800" b="1">
                  <a:solidFill>
                    <a:srgbClr val="000000"/>
                  </a:solidFill>
                  <a:latin typeface="Verdana" panose="020B0604030504040204" pitchFamily="34" charset="0"/>
                </a:rPr>
                <a:t> jug(o)</a:t>
              </a: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BF" sz="800">
                  <a:solidFill>
                    <a:srgbClr val="000000"/>
                  </a:solidFill>
                  <a:latin typeface="Verdana" panose="020B0604030504040204" pitchFamily="34" charset="0"/>
                </a:rPr>
                <a:t>oreille :</a:t>
              </a:r>
              <a:r>
                <a:rPr lang="fr-FR" altLang="fr-BF" sz="800" b="1">
                  <a:solidFill>
                    <a:srgbClr val="000000"/>
                  </a:solidFill>
                  <a:latin typeface="Verdana" panose="020B0604030504040204" pitchFamily="34" charset="0"/>
                </a:rPr>
                <a:t> ot(o) / auricul(o)</a:t>
              </a: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fr-FR" altLang="fr-BF" sz="800" b="1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16391" name="Text Box 2060">
              <a:extLst>
                <a:ext uri="{FF2B5EF4-FFF2-40B4-BE49-F238E27FC236}">
                  <a16:creationId xmlns:a16="http://schemas.microsoft.com/office/drawing/2014/main" id="{6712A089-D7C1-45A7-A7BE-516DEDB7E9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1" y="2818"/>
              <a:ext cx="1162" cy="9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ts val="1500"/>
                </a:spcAft>
              </a:pPr>
              <a:r>
                <a:rPr lang="fr-FR" altLang="fr-BF" sz="800">
                  <a:solidFill>
                    <a:srgbClr val="000000"/>
                  </a:solidFill>
                  <a:latin typeface="Verdana" panose="020B0604030504040204" pitchFamily="34" charset="0"/>
                </a:rPr>
                <a:t>front</a:t>
              </a:r>
              <a:r>
                <a:rPr lang="fr-FR" altLang="fr-BF" sz="800" b="1">
                  <a:solidFill>
                    <a:srgbClr val="000000"/>
                  </a:solidFill>
                  <a:latin typeface="Verdana" panose="020B0604030504040204" pitchFamily="34" charset="0"/>
                </a:rPr>
                <a:t> : front(o)</a:t>
              </a:r>
            </a:p>
            <a:p>
              <a:pPr algn="l" fontAlgn="base">
                <a:spcBef>
                  <a:spcPct val="0"/>
                </a:spcBef>
                <a:spcAft>
                  <a:spcPts val="600"/>
                </a:spcAft>
              </a:pPr>
              <a:r>
                <a:rPr lang="fr-FR" altLang="fr-BF" sz="800">
                  <a:solidFill>
                    <a:srgbClr val="000000"/>
                  </a:solidFill>
                  <a:latin typeface="Verdana" panose="020B0604030504040204" pitchFamily="34" charset="0"/>
                </a:rPr>
                <a:t>poil, cheveu :</a:t>
              </a:r>
              <a:r>
                <a:rPr lang="fr-FR" altLang="fr-BF" sz="800" b="1">
                  <a:solidFill>
                    <a:srgbClr val="000000"/>
                  </a:solidFill>
                  <a:latin typeface="Verdana" panose="020B0604030504040204" pitchFamily="34" charset="0"/>
                </a:rPr>
                <a:t> trich(o) / pil(o) / capill(o)</a:t>
              </a:r>
            </a:p>
            <a:p>
              <a:pPr algn="l" fontAlgn="base">
                <a:spcBef>
                  <a:spcPct val="0"/>
                </a:spcBef>
                <a:spcAft>
                  <a:spcPts val="1200"/>
                </a:spcAft>
              </a:pPr>
              <a:r>
                <a:rPr lang="fr-FR" altLang="fr-BF" sz="800">
                  <a:solidFill>
                    <a:srgbClr val="000000"/>
                  </a:solidFill>
                  <a:latin typeface="Verdana" panose="020B0604030504040204" pitchFamily="34" charset="0"/>
                </a:rPr>
                <a:t>paroi (os pariétal) :</a:t>
              </a:r>
              <a:r>
                <a:rPr lang="fr-FR" altLang="fr-BF" sz="800" b="1">
                  <a:solidFill>
                    <a:srgbClr val="000000"/>
                  </a:solidFill>
                  <a:latin typeface="Verdana" panose="020B0604030504040204" pitchFamily="34" charset="0"/>
                </a:rPr>
                <a:t> pariét(o)</a:t>
              </a:r>
            </a:p>
            <a:p>
              <a:pPr algn="l" fontAlgn="base">
                <a:spcBef>
                  <a:spcPct val="0"/>
                </a:spcBef>
                <a:spcAft>
                  <a:spcPts val="2100"/>
                </a:spcAft>
              </a:pPr>
              <a:endParaRPr lang="fr-FR" altLang="fr-BF" sz="800">
                <a:solidFill>
                  <a:srgbClr val="000000"/>
                </a:solidFill>
                <a:latin typeface="Verdana" panose="020B0604030504040204" pitchFamily="34" charset="0"/>
              </a:endParaRPr>
            </a:p>
            <a:p>
              <a:pPr algn="l" fontAlgn="base">
                <a:spcBef>
                  <a:spcPct val="0"/>
                </a:spcBef>
                <a:spcAft>
                  <a:spcPts val="2100"/>
                </a:spcAft>
              </a:pPr>
              <a:r>
                <a:rPr lang="fr-FR" altLang="fr-BF" sz="800">
                  <a:solidFill>
                    <a:srgbClr val="000000"/>
                  </a:solidFill>
                  <a:latin typeface="Verdana" panose="020B0604030504040204" pitchFamily="34" charset="0"/>
                </a:rPr>
                <a:t>tempe :</a:t>
              </a:r>
              <a:r>
                <a:rPr lang="fr-FR" altLang="fr-BF" sz="800" b="1">
                  <a:solidFill>
                    <a:srgbClr val="000000"/>
                  </a:solidFill>
                  <a:latin typeface="Verdana" panose="020B0604030504040204" pitchFamily="34" charset="0"/>
                </a:rPr>
                <a:t> tempor(o)</a:t>
              </a:r>
            </a:p>
            <a:p>
              <a:pPr algn="l" fontAlgn="base">
                <a:spcBef>
                  <a:spcPct val="0"/>
                </a:spcBef>
                <a:spcAft>
                  <a:spcPts val="2100"/>
                </a:spcAft>
              </a:pPr>
              <a:r>
                <a:rPr lang="fr-FR" altLang="fr-BF" sz="800">
                  <a:solidFill>
                    <a:srgbClr val="000000"/>
                  </a:solidFill>
                  <a:latin typeface="Verdana" panose="020B0604030504040204" pitchFamily="34" charset="0"/>
                </a:rPr>
                <a:t>région occipitale :</a:t>
              </a:r>
              <a:r>
                <a:rPr lang="fr-FR" altLang="fr-BF" sz="800" b="1">
                  <a:solidFill>
                    <a:srgbClr val="000000"/>
                  </a:solidFill>
                  <a:latin typeface="Verdana" panose="020B0604030504040204" pitchFamily="34" charset="0"/>
                </a:rPr>
                <a:t> occipit(o)</a:t>
              </a: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fr-FR" altLang="fr-BF" sz="800" b="1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16392" name="Text Box 2061">
              <a:extLst>
                <a:ext uri="{FF2B5EF4-FFF2-40B4-BE49-F238E27FC236}">
                  <a16:creationId xmlns:a16="http://schemas.microsoft.com/office/drawing/2014/main" id="{54166CDF-9F85-4D38-844D-B102593BEB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" y="2845"/>
              <a:ext cx="696" cy="1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algn="ctr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BF" sz="900" b="1">
                  <a:solidFill>
                    <a:srgbClr val="000000"/>
                  </a:solidFill>
                  <a:latin typeface="Verdana" panose="020B0604030504040204" pitchFamily="34" charset="0"/>
                </a:rPr>
                <a:t>Région faciale</a:t>
              </a:r>
            </a:p>
          </p:txBody>
        </p:sp>
        <p:sp>
          <p:nvSpPr>
            <p:cNvPr id="16393" name="Text Box 2062">
              <a:extLst>
                <a:ext uri="{FF2B5EF4-FFF2-40B4-BE49-F238E27FC236}">
                  <a16:creationId xmlns:a16="http://schemas.microsoft.com/office/drawing/2014/main" id="{4202FAF9-6226-4253-9D23-B006D49596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6" y="3925"/>
              <a:ext cx="846" cy="1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algn="ctr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BF" sz="900" b="1">
                  <a:solidFill>
                    <a:srgbClr val="000000"/>
                  </a:solidFill>
                  <a:latin typeface="Verdana" panose="020B0604030504040204" pitchFamily="34" charset="0"/>
                </a:rPr>
                <a:t>Région crânienne</a:t>
              </a:r>
            </a:p>
          </p:txBody>
        </p:sp>
      </p:grpSp>
      <p:sp>
        <p:nvSpPr>
          <p:cNvPr id="16389" name="Rectangle 2064">
            <a:extLst>
              <a:ext uri="{FF2B5EF4-FFF2-40B4-BE49-F238E27FC236}">
                <a16:creationId xmlns:a16="http://schemas.microsoft.com/office/drawing/2014/main" id="{27C8A808-813B-4BD8-82D3-D0D79D59F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1" y="228600"/>
            <a:ext cx="810577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55000"/>
              <a:buFont typeface="Monotype Sort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5000"/>
              <a:buFont typeface="Monotype Sorts" panose="05000000000000000000" pitchFamily="2" charset="2"/>
              <a:buChar char="4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r-FR" altLang="fr-BF" sz="3600">
                <a:solidFill>
                  <a:srgbClr val="3333CC"/>
                </a:solidFill>
              </a:rPr>
              <a:t>La région céphalique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446</Words>
  <Application>Microsoft Office PowerPoint</Application>
  <PresentationFormat>Grand écran</PresentationFormat>
  <Paragraphs>87</Paragraphs>
  <Slides>14</Slides>
  <Notes>11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14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Monotype Sorts</vt:lpstr>
      <vt:lpstr>Tahoma</vt:lpstr>
      <vt:lpstr>Verdana</vt:lpstr>
      <vt:lpstr>Thème Office</vt:lpstr>
      <vt:lpstr>Image Bitmap</vt:lpstr>
      <vt:lpstr>Document</vt:lpstr>
      <vt:lpstr>Organisation générale du corps humain</vt:lpstr>
      <vt:lpstr>Présentation PowerPoint</vt:lpstr>
      <vt:lpstr>Présentation PowerPoint</vt:lpstr>
      <vt:lpstr>Plans de coupe</vt:lpstr>
      <vt:lpstr>Plans de coupe</vt:lpstr>
      <vt:lpstr>Plans de coupe </vt:lpstr>
      <vt:lpstr>Autres orientations</vt:lpstr>
      <vt:lpstr>Présentation PowerPoint</vt:lpstr>
      <vt:lpstr>Présentation PowerPoint</vt:lpstr>
      <vt:lpstr>Présentation PowerPoint</vt:lpstr>
      <vt:lpstr>La région abdominale</vt:lpstr>
      <vt:lpstr>Exercices</vt:lpstr>
      <vt:lpstr>Exercices</vt:lpstr>
      <vt:lpstr>Exercices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 générale du corps humain</dc:title>
  <dc:creator>abdoulaye sawadogo</dc:creator>
  <cp:lastModifiedBy>abdoulaye sawadogo</cp:lastModifiedBy>
  <cp:revision>1</cp:revision>
  <dcterms:created xsi:type="dcterms:W3CDTF">2020-10-20T22:31:22Z</dcterms:created>
  <dcterms:modified xsi:type="dcterms:W3CDTF">2020-10-20T22:32:46Z</dcterms:modified>
</cp:coreProperties>
</file>