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357" r:id="rId4"/>
    <p:sldId id="271" r:id="rId5"/>
    <p:sldId id="272" r:id="rId6"/>
    <p:sldId id="273" r:id="rId7"/>
    <p:sldId id="262" r:id="rId8"/>
    <p:sldId id="264" r:id="rId9"/>
    <p:sldId id="265" r:id="rId10"/>
    <p:sldId id="266" r:id="rId11"/>
    <p:sldId id="259" r:id="rId12"/>
    <p:sldId id="270" r:id="rId13"/>
    <p:sldId id="263" r:id="rId14"/>
    <p:sldId id="276" r:id="rId15"/>
    <p:sldId id="279" r:id="rId16"/>
    <p:sldId id="278" r:id="rId17"/>
    <p:sldId id="275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84" r:id="rId26"/>
    <p:sldId id="285" r:id="rId27"/>
    <p:sldId id="286" r:id="rId28"/>
  </p:sldIdLst>
  <p:sldSz cx="12192000" cy="6858000"/>
  <p:notesSz cx="6858000" cy="9144000"/>
  <p:defaultTextStyle>
    <a:defPPr>
      <a:defRPr lang="fr-BF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F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A0C75-71DC-40C9-A03B-0B150F5AAD0A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F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F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8547E-40E4-4C33-ADF6-FBBDEE6BFED3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49083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 grec a donné naissance à plus des deux tiers du vocabulaire médical.</a:t>
            </a:r>
            <a:endParaRPr lang="fr-BF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BF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5D8B5C-361E-445F-9A41-BAA2E138A166}" type="slidenum">
              <a:rPr lang="fr-BF" smtClean="0"/>
              <a:t>5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606270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1">
            <a:extLst>
              <a:ext uri="{FF2B5EF4-FFF2-40B4-BE49-F238E27FC236}">
                <a16:creationId xmlns:a16="http://schemas.microsoft.com/office/drawing/2014/main" id="{D7EF1BD3-C8CD-4FD8-8D2A-F64E7639BA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/>
            <a:fld id="{FF71EFF4-D228-4027-B66D-1C5D53CD4A0A}" type="slidenum">
              <a:rPr lang="fr-FR" altLang="fr-BF" sz="1200"/>
              <a:pPr algn="r"/>
              <a:t>17</a:t>
            </a:fld>
            <a:endParaRPr lang="fr-FR" altLang="fr-BF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0A9C36-94D2-4E09-A8C6-B593C15760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154560F-89E4-4283-B813-3AA5A958F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1">
            <a:extLst>
              <a:ext uri="{FF2B5EF4-FFF2-40B4-BE49-F238E27FC236}">
                <a16:creationId xmlns:a16="http://schemas.microsoft.com/office/drawing/2014/main" id="{D7EF1BD3-C8CD-4FD8-8D2A-F64E7639BA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/>
            <a:fld id="{FF71EFF4-D228-4027-B66D-1C5D53CD4A0A}" type="slidenum">
              <a:rPr lang="fr-FR" altLang="fr-BF" sz="1200"/>
              <a:pPr algn="r"/>
              <a:t>18</a:t>
            </a:fld>
            <a:endParaRPr lang="fr-FR" altLang="fr-BF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0A9C36-94D2-4E09-A8C6-B593C15760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154560F-89E4-4283-B813-3AA5A958F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  <p:extLst>
      <p:ext uri="{BB962C8B-B14F-4D97-AF65-F5344CB8AC3E}">
        <p14:creationId xmlns:p14="http://schemas.microsoft.com/office/powerpoint/2010/main" val="231638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1">
            <a:extLst>
              <a:ext uri="{FF2B5EF4-FFF2-40B4-BE49-F238E27FC236}">
                <a16:creationId xmlns:a16="http://schemas.microsoft.com/office/drawing/2014/main" id="{D7EF1BD3-C8CD-4FD8-8D2A-F64E7639BA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/>
            <a:fld id="{FF71EFF4-D228-4027-B66D-1C5D53CD4A0A}" type="slidenum">
              <a:rPr lang="fr-FR" altLang="fr-BF" sz="1200"/>
              <a:pPr algn="r"/>
              <a:t>19</a:t>
            </a:fld>
            <a:endParaRPr lang="fr-FR" altLang="fr-BF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0A9C36-94D2-4E09-A8C6-B593C15760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154560F-89E4-4283-B813-3AA5A958F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  <p:extLst>
      <p:ext uri="{BB962C8B-B14F-4D97-AF65-F5344CB8AC3E}">
        <p14:creationId xmlns:p14="http://schemas.microsoft.com/office/powerpoint/2010/main" val="3810863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1">
            <a:extLst>
              <a:ext uri="{FF2B5EF4-FFF2-40B4-BE49-F238E27FC236}">
                <a16:creationId xmlns:a16="http://schemas.microsoft.com/office/drawing/2014/main" id="{D7EF1BD3-C8CD-4FD8-8D2A-F64E7639BA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/>
            <a:fld id="{FF71EFF4-D228-4027-B66D-1C5D53CD4A0A}" type="slidenum">
              <a:rPr lang="fr-FR" altLang="fr-BF" sz="1200"/>
              <a:pPr algn="r"/>
              <a:t>20</a:t>
            </a:fld>
            <a:endParaRPr lang="fr-FR" altLang="fr-BF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0A9C36-94D2-4E09-A8C6-B593C15760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154560F-89E4-4283-B813-3AA5A958F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  <p:extLst>
      <p:ext uri="{BB962C8B-B14F-4D97-AF65-F5344CB8AC3E}">
        <p14:creationId xmlns:p14="http://schemas.microsoft.com/office/powerpoint/2010/main" val="4056474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1">
            <a:extLst>
              <a:ext uri="{FF2B5EF4-FFF2-40B4-BE49-F238E27FC236}">
                <a16:creationId xmlns:a16="http://schemas.microsoft.com/office/drawing/2014/main" id="{D7EF1BD3-C8CD-4FD8-8D2A-F64E7639BA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/>
            <a:fld id="{FF71EFF4-D228-4027-B66D-1C5D53CD4A0A}" type="slidenum">
              <a:rPr lang="fr-FR" altLang="fr-BF" sz="1200"/>
              <a:pPr algn="r"/>
              <a:t>21</a:t>
            </a:fld>
            <a:endParaRPr lang="fr-FR" altLang="fr-BF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0A9C36-94D2-4E09-A8C6-B593C15760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154560F-89E4-4283-B813-3AA5A958F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  <p:extLst>
      <p:ext uri="{BB962C8B-B14F-4D97-AF65-F5344CB8AC3E}">
        <p14:creationId xmlns:p14="http://schemas.microsoft.com/office/powerpoint/2010/main" val="3999696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1">
            <a:extLst>
              <a:ext uri="{FF2B5EF4-FFF2-40B4-BE49-F238E27FC236}">
                <a16:creationId xmlns:a16="http://schemas.microsoft.com/office/drawing/2014/main" id="{D7EF1BD3-C8CD-4FD8-8D2A-F64E7639BA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/>
            <a:fld id="{FF71EFF4-D228-4027-B66D-1C5D53CD4A0A}" type="slidenum">
              <a:rPr lang="fr-FR" altLang="fr-BF" sz="1200"/>
              <a:pPr algn="r"/>
              <a:t>22</a:t>
            </a:fld>
            <a:endParaRPr lang="fr-FR" altLang="fr-BF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0A9C36-94D2-4E09-A8C6-B593C15760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154560F-89E4-4283-B813-3AA5A958F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  <p:extLst>
      <p:ext uri="{BB962C8B-B14F-4D97-AF65-F5344CB8AC3E}">
        <p14:creationId xmlns:p14="http://schemas.microsoft.com/office/powerpoint/2010/main" val="1047732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1">
            <a:extLst>
              <a:ext uri="{FF2B5EF4-FFF2-40B4-BE49-F238E27FC236}">
                <a16:creationId xmlns:a16="http://schemas.microsoft.com/office/drawing/2014/main" id="{D7EF1BD3-C8CD-4FD8-8D2A-F64E7639BA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/>
            <a:fld id="{FF71EFF4-D228-4027-B66D-1C5D53CD4A0A}" type="slidenum">
              <a:rPr lang="fr-FR" altLang="fr-BF" sz="1200"/>
              <a:pPr algn="r"/>
              <a:t>23</a:t>
            </a:fld>
            <a:endParaRPr lang="fr-FR" altLang="fr-BF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0A9C36-94D2-4E09-A8C6-B593C15760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154560F-89E4-4283-B813-3AA5A958F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  <p:extLst>
      <p:ext uri="{BB962C8B-B14F-4D97-AF65-F5344CB8AC3E}">
        <p14:creationId xmlns:p14="http://schemas.microsoft.com/office/powerpoint/2010/main" val="3622626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1">
            <a:extLst>
              <a:ext uri="{FF2B5EF4-FFF2-40B4-BE49-F238E27FC236}">
                <a16:creationId xmlns:a16="http://schemas.microsoft.com/office/drawing/2014/main" id="{D7EF1BD3-C8CD-4FD8-8D2A-F64E7639BA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/>
            <a:fld id="{FF71EFF4-D228-4027-B66D-1C5D53CD4A0A}" type="slidenum">
              <a:rPr lang="fr-FR" altLang="fr-BF" sz="1200"/>
              <a:pPr algn="r"/>
              <a:t>24</a:t>
            </a:fld>
            <a:endParaRPr lang="fr-FR" altLang="fr-BF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0A9C36-94D2-4E09-A8C6-B593C15760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154560F-89E4-4283-B813-3AA5A958F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r-FR" altLang="fr-BF"/>
          </a:p>
        </p:txBody>
      </p:sp>
    </p:spTree>
    <p:extLst>
      <p:ext uri="{BB962C8B-B14F-4D97-AF65-F5344CB8AC3E}">
        <p14:creationId xmlns:p14="http://schemas.microsoft.com/office/powerpoint/2010/main" val="1210082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31C208-A601-409F-9AC3-931E8D4835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E447E2D-0BC8-49B3-8EA9-4E39208E0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7CAE80-54D0-458C-BB58-0F64F592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5B31-AF40-4BCD-B567-0736F05CC5AF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608AB3-6878-4D20-8777-5B52D4ECA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89E077-0E94-49E1-84B1-AFA08532D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2B98-BC7E-42DE-8AB3-C1A422E2A7E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069461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47317A-45B3-4358-B96A-42DC1DA01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B45F3F-4602-489A-BAFB-8C2E34924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2090E8-923A-4B4A-8BE5-8E0A48D71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5B31-AF40-4BCD-B567-0736F05CC5AF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6D714D-CEFC-4A72-AB27-99E7D5611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D0983F-61E7-40DE-B122-EEA8B00BB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2B98-BC7E-42DE-8AB3-C1A422E2A7E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29483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81B75BC-4292-419B-A628-FB11005D68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3FD8073-B067-4D3F-A10D-B3E9CC712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FCCCD2-97E1-4806-B1C8-E361D54D8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5B31-AF40-4BCD-B567-0736F05CC5AF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0A6167-66B2-4CA7-8527-CAC9B1C4C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3C4CCB-666A-4DD3-8F09-77636045B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2B98-BC7E-42DE-8AB3-C1A422E2A7E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5196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1851E6-37DD-43DD-9269-305EBC473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B6657D-CE2B-4F60-A946-4277EA9E0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7F63BA-1930-4E31-AE7E-7B3E5D45D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5B31-AF40-4BCD-B567-0736F05CC5AF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FE8569-CEFA-4212-A566-2A9C0317F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394765-9BF4-48C2-9F51-54252BC52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2B98-BC7E-42DE-8AB3-C1A422E2A7E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60010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4ECCF0-DD1B-4ABA-A99F-ACABE7BBE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393010-4FE0-48EA-BB2B-9DAA63A50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C8FA1B-076B-4076-8404-F0CF09950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5B31-AF40-4BCD-B567-0736F05CC5AF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A4D703-6F5A-48AE-811D-62531732B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146ED8-B978-4D91-99A9-4FF3BC1DB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2B98-BC7E-42DE-8AB3-C1A422E2A7E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74274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B2CFA7-6A0A-4BAC-8654-2A1131E4C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845CA3-B090-427A-9C66-CDC2706DE4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191E3B-E829-4752-BA62-744AEE7D1C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C68EF-DA8D-455B-A8F8-6D7B351FB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5B31-AF40-4BCD-B567-0736F05CC5AF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A0C586-17B2-434B-AEC4-741AD24DF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E0EEDBC-7DCE-4EF9-80A0-4F2C135A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2B98-BC7E-42DE-8AB3-C1A422E2A7E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714952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B4F2E6-6BBB-4889-B77B-6F49CEC86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42D9416-A49A-40FE-B188-84F31C72A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587F9B1-5D6D-474B-AC99-7895CDABF5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864AB23-C05C-4A8F-A81C-1A70E96FE9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D8A9C0F-3B89-4B0D-8390-399EFD3D94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3E16878-8EAE-4E1F-8235-6C71C53B5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5B31-AF40-4BCD-B567-0736F05CC5AF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5429ED6-5DFA-4733-88AE-1949D4014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6D56C8B-0216-4E95-BDF8-0FC453011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2B98-BC7E-42DE-8AB3-C1A422E2A7E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52483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5737CC-D589-433D-9AC3-32DB5A843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6294F2D-289A-479F-839C-A3F880D7D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5B31-AF40-4BCD-B567-0736F05CC5AF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2DA782C-DDAA-4A9E-B4A9-6F06E2C24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F616F1C-4D3D-4EB8-BEC8-67C840C83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2B98-BC7E-42DE-8AB3-C1A422E2A7E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538890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A1CEE44-8AB0-4A3B-8515-B4A2D0916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5B31-AF40-4BCD-B567-0736F05CC5AF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4B4A1EB-1D23-4FA0-9ECC-B8ED3F84D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D04629A-53BA-44E3-8B08-7BE8D807B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2B98-BC7E-42DE-8AB3-C1A422E2A7E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323915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6D0875-761F-41D4-B284-6426E940A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118D85-1FFF-4212-8C45-C625C4CD9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E364D68-E370-454A-B26C-2703098E1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E3A28A-4894-474B-A006-A5C411E5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5B31-AF40-4BCD-B567-0736F05CC5AF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E698E6-7AF3-4471-91AF-50C6F7FFC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7CE5CD-FC8D-42C6-88CF-C6EB8309E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2B98-BC7E-42DE-8AB3-C1A422E2A7E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575581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DF57BB-75CC-4F3B-A9CF-E9AD1C134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5606D7B-01FC-404A-96A8-3D12C784FB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F4F69C-0AB5-4E31-B967-B4F44F4A7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913185-4163-4147-8FE5-9EA50134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5B31-AF40-4BCD-B567-0736F05CC5AF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54B6B2-8D8C-4987-A5DB-8EFCEA818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F4B2BA-E3AF-4A6D-BF2A-8A7A9865A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D2B98-BC7E-42DE-8AB3-C1A422E2A7E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00849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7A9C5-DFFA-4B66-A6E4-DA8FBF46B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E95ADF0-843D-428C-844B-0EEC5D218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E6A670-5DA6-45AC-BCF3-EBB9451A00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C5B31-AF40-4BCD-B567-0736F05CC5AF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3FD3F6-7660-45DB-BA44-511722F19E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8A1775-F3E7-4A86-A9F8-3C8FB2183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D2B98-BC7E-42DE-8AB3-C1A422E2A7E0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40736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BF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E371A9-9359-4A9F-B46B-49C7B468A9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Terminologie Médicale</a:t>
            </a:r>
            <a:endParaRPr lang="fr-BF" dirty="0">
              <a:latin typeface="Arial Black" panose="020B0A04020102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DC4FF69-8F3B-4A63-884B-406DE4E9F7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/>
              <a:t>Sawadogo Abdoulaye</a:t>
            </a:r>
          </a:p>
          <a:p>
            <a:r>
              <a:rPr lang="fr-FR" dirty="0"/>
              <a:t>MD, MSC , DES</a:t>
            </a:r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205289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52A01C-701C-46A7-B330-BFF28FB8A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6D2371-10AB-44B0-9B62-391E19953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5314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fr-FR" altLang="fr-BF" dirty="0"/>
              <a:t>Principaux concepts médicaux &amp; termes correspondants:</a:t>
            </a:r>
          </a:p>
          <a:p>
            <a:pPr lvl="1" eaLnBrk="1" hangingPunct="1"/>
            <a:r>
              <a:rPr lang="fr-FR" altLang="fr-BF" dirty="0"/>
              <a:t>Anatomie :</a:t>
            </a:r>
          </a:p>
          <a:p>
            <a:pPr lvl="2" eaLnBrk="1" hangingPunct="1"/>
            <a:r>
              <a:rPr lang="fr-FR" altLang="fr-BF" dirty="0"/>
              <a:t>appareils</a:t>
            </a:r>
          </a:p>
          <a:p>
            <a:pPr lvl="2" eaLnBrk="1" hangingPunct="1"/>
            <a:r>
              <a:rPr lang="fr-FR" altLang="fr-BF" dirty="0"/>
              <a:t>organes</a:t>
            </a:r>
          </a:p>
          <a:p>
            <a:pPr lvl="1" eaLnBrk="1" hangingPunct="1"/>
            <a:r>
              <a:rPr lang="fr-FR" altLang="fr-BF" dirty="0"/>
              <a:t>Pathologie :</a:t>
            </a:r>
          </a:p>
          <a:p>
            <a:pPr lvl="2" eaLnBrk="1" hangingPunct="1"/>
            <a:r>
              <a:rPr lang="fr-FR" altLang="fr-BF" dirty="0"/>
              <a:t>signes</a:t>
            </a:r>
          </a:p>
          <a:p>
            <a:pPr lvl="2" eaLnBrk="1" hangingPunct="1"/>
            <a:r>
              <a:rPr lang="fr-FR" altLang="fr-BF" dirty="0"/>
              <a:t>symptômes</a:t>
            </a:r>
          </a:p>
          <a:p>
            <a:pPr lvl="2" eaLnBrk="1" hangingPunct="1"/>
            <a:r>
              <a:rPr lang="fr-FR" altLang="fr-BF" dirty="0"/>
              <a:t>maladies</a:t>
            </a:r>
          </a:p>
          <a:p>
            <a:pPr lvl="1" eaLnBrk="1" hangingPunct="1"/>
            <a:r>
              <a:rPr lang="fr-FR" altLang="fr-BF" dirty="0"/>
              <a:t>Procédures</a:t>
            </a:r>
          </a:p>
          <a:p>
            <a:pPr lvl="2" eaLnBrk="1" hangingPunct="1"/>
            <a:r>
              <a:rPr lang="fr-FR" altLang="fr-BF" dirty="0"/>
              <a:t>préventives - diagnostiques</a:t>
            </a:r>
          </a:p>
          <a:p>
            <a:pPr lvl="2" eaLnBrk="1" hangingPunct="1"/>
            <a:r>
              <a:rPr lang="fr-FR" altLang="fr-BF" dirty="0"/>
              <a:t>thérapeutiques</a:t>
            </a:r>
          </a:p>
          <a:p>
            <a:r>
              <a:rPr lang="fr-FR" altLang="fr-BF" dirty="0"/>
              <a:t>Structures des mots médicaux : </a:t>
            </a:r>
            <a:r>
              <a:rPr lang="fr-FR" altLang="fr-BF" sz="2000" dirty="0"/>
              <a:t>racines - préfixes - suffixes</a:t>
            </a:r>
          </a:p>
          <a:p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1221841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3EF98E-1D4F-4B14-9624-512218C5E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Intérêts</a:t>
            </a:r>
            <a:endParaRPr lang="fr-BF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AD4F91-C8A8-4F6A-985B-F69D720D9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fr-FR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utilisant ces termes bien spécifiques, vous pourrez:</a:t>
            </a:r>
          </a:p>
          <a:p>
            <a:pPr algn="l"/>
            <a:r>
              <a:rPr lang="fr-FR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Accéder à une communication plus aisée entre professionnels de santé</a:t>
            </a:r>
          </a:p>
          <a:p>
            <a:pPr algn="l"/>
            <a:r>
              <a:rPr lang="fr-FR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participer à des transmissions plus qualitatives permettant ainsi une meilleure prise en charge de la personne soignée</a:t>
            </a:r>
          </a:p>
          <a:p>
            <a:pPr algn="l"/>
            <a:r>
              <a:rPr lang="fr-FR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avoir la considération des autres membres d'une équipe, être « reconnu »et favoriser votre </a:t>
            </a:r>
            <a:r>
              <a:rPr lang="fr-CI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intégration.</a:t>
            </a:r>
            <a:endParaRPr lang="fr-BF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593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3A4443-29A0-40DA-8957-1E2CAC393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Intérêts</a:t>
            </a:r>
            <a:endParaRPr lang="fr-BF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F11CD6-9755-4CB6-948D-51599FD9A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fr-F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Besoins dénombrement, agrégation, traitements statistiques</a:t>
            </a:r>
          </a:p>
          <a:p>
            <a:pPr lvl="1"/>
            <a:r>
              <a:rPr lang="fr-F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épidémiologie, analyse médico-économique</a:t>
            </a:r>
          </a:p>
          <a:p>
            <a:r>
              <a:rPr lang="fr-F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Recherche d’informations dans des bases de données et de connaissance</a:t>
            </a:r>
          </a:p>
          <a:p>
            <a:pPr lvl="1"/>
            <a:r>
              <a:rPr lang="fr-F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Accès à la littérature scientifique</a:t>
            </a:r>
          </a:p>
          <a:p>
            <a:r>
              <a:rPr lang="fr-F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Consultation d’information pour une tache donnée</a:t>
            </a:r>
          </a:p>
          <a:p>
            <a:pPr lvl="1"/>
            <a:r>
              <a:rPr lang="fr-F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Consultation du dossier d’un patient lors d’une hospitalisation</a:t>
            </a:r>
            <a:endParaRPr lang="fr-BF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419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AB8CD0-83F4-402F-B66F-3D5316ED3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Etapes processus terminologique</a:t>
            </a:r>
            <a:endParaRPr lang="fr-BF" b="1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C56CD670-1D0D-43F3-A3E5-6DAED451D5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62337"/>
            <a:ext cx="10515600" cy="416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571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CCA0A5-8B4B-4D46-97CF-381A39214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571" y="365125"/>
            <a:ext cx="10773229" cy="1325563"/>
          </a:xfrm>
        </p:spPr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Structure des termes médicaux</a:t>
            </a:r>
            <a:endParaRPr lang="fr-BF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2A65D6-54B2-4DCC-8860-DEA6DF3B7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57" y="1825625"/>
            <a:ext cx="11277599" cy="4351338"/>
          </a:xfrm>
        </p:spPr>
        <p:txBody>
          <a:bodyPr>
            <a:normAutofit/>
          </a:bodyPr>
          <a:lstStyle/>
          <a:p>
            <a:pPr algn="l"/>
            <a:r>
              <a:rPr lang="fr-FR" sz="2800" b="1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radical </a:t>
            </a:r>
            <a:r>
              <a:rPr lang="fr-FR" sz="28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 </a:t>
            </a:r>
            <a:r>
              <a:rPr lang="fr-FR" sz="2800" b="1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racine</a:t>
            </a:r>
            <a:r>
              <a:rPr lang="fr-FR" sz="28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est la partie centrale du mot. Son sens peut être précisé par </a:t>
            </a:r>
            <a:r>
              <a:rPr lang="fr-FR" sz="2800" b="1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préfixe </a:t>
            </a:r>
            <a:r>
              <a:rPr lang="fr-FR" sz="28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(= placé avant la racine) ou un </a:t>
            </a:r>
            <a:r>
              <a:rPr lang="fr-FR" sz="2800" b="1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suffixe </a:t>
            </a:r>
            <a:r>
              <a:rPr lang="fr-FR" sz="28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(= placé après le radical). </a:t>
            </a:r>
          </a:p>
          <a:p>
            <a:pPr algn="l"/>
            <a:endParaRPr lang="fr-FR" sz="2800" b="0" i="0" u="none" strike="noStrike" baseline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fr-FR" sz="28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préfixes et les suffixes </a:t>
            </a:r>
            <a:r>
              <a:rPr lang="fr-CI" sz="28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s'appellent les </a:t>
            </a:r>
            <a:r>
              <a:rPr lang="fr-CI" sz="2800" b="1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affixes</a:t>
            </a:r>
            <a:r>
              <a:rPr lang="fr-CI" sz="28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l"/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fr-F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Unité de sens: </a:t>
            </a:r>
            <a:r>
              <a:rPr lang="fr-F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préfixes, radicaux et suffixes</a:t>
            </a:r>
          </a:p>
          <a:p>
            <a:pPr algn="l"/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fr-F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Unité opérante: </a:t>
            </a:r>
            <a:r>
              <a:rPr lang="fr-F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dernière unité de sens du mot</a:t>
            </a:r>
            <a:endParaRPr lang="fr-BF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fr-BF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F22734EE-9DE7-42B8-A133-381FE802AAB2}"/>
              </a:ext>
            </a:extLst>
          </p:cNvPr>
          <p:cNvGraphicFramePr>
            <a:graphicFrameLocks noGrp="1"/>
          </p:cNvGraphicFramePr>
          <p:nvPr/>
        </p:nvGraphicFramePr>
        <p:xfrm>
          <a:off x="696685" y="681037"/>
          <a:ext cx="10203543" cy="712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3543">
                  <a:extLst>
                    <a:ext uri="{9D8B030D-6E8A-4147-A177-3AD203B41FA5}">
                      <a16:colId xmlns:a16="http://schemas.microsoft.com/office/drawing/2014/main" val="2142422664"/>
                    </a:ext>
                  </a:extLst>
                </a:gridCol>
              </a:tblGrid>
              <a:tr h="712333">
                <a:tc>
                  <a:txBody>
                    <a:bodyPr/>
                    <a:lstStyle/>
                    <a:p>
                      <a:endParaRPr lang="fr-BF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7112493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5C8A6AB8-1296-4593-A56E-6CDE25D0527A}"/>
              </a:ext>
            </a:extLst>
          </p:cNvPr>
          <p:cNvGraphicFramePr>
            <a:graphicFrameLocks noGrp="1"/>
          </p:cNvGraphicFramePr>
          <p:nvPr/>
        </p:nvGraphicFramePr>
        <p:xfrm>
          <a:off x="333830" y="365125"/>
          <a:ext cx="11277599" cy="1028245"/>
        </p:xfrm>
        <a:graphic>
          <a:graphicData uri="http://schemas.openxmlformats.org/drawingml/2006/table">
            <a:tbl>
              <a:tblPr/>
              <a:tblGrid>
                <a:gridCol w="11277599">
                  <a:extLst>
                    <a:ext uri="{9D8B030D-6E8A-4147-A177-3AD203B41FA5}">
                      <a16:colId xmlns:a16="http://schemas.microsoft.com/office/drawing/2014/main" val="2868275542"/>
                    </a:ext>
                  </a:extLst>
                </a:gridCol>
              </a:tblGrid>
              <a:tr h="1028245">
                <a:tc>
                  <a:txBody>
                    <a:bodyPr/>
                    <a:lstStyle/>
                    <a:p>
                      <a:endParaRPr lang="fr-BF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220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84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CCA0A5-8B4B-4D46-97CF-381A39214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571" y="365125"/>
            <a:ext cx="10773229" cy="1325563"/>
          </a:xfrm>
        </p:spPr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Structure des termes médicaux</a:t>
            </a:r>
            <a:endParaRPr lang="fr-BF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F22734EE-9DE7-42B8-A133-381FE802AAB2}"/>
              </a:ext>
            </a:extLst>
          </p:cNvPr>
          <p:cNvGraphicFramePr>
            <a:graphicFrameLocks noGrp="1"/>
          </p:cNvGraphicFramePr>
          <p:nvPr/>
        </p:nvGraphicFramePr>
        <p:xfrm>
          <a:off x="696685" y="681037"/>
          <a:ext cx="10203543" cy="712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3543">
                  <a:extLst>
                    <a:ext uri="{9D8B030D-6E8A-4147-A177-3AD203B41FA5}">
                      <a16:colId xmlns:a16="http://schemas.microsoft.com/office/drawing/2014/main" val="2142422664"/>
                    </a:ext>
                  </a:extLst>
                </a:gridCol>
              </a:tblGrid>
              <a:tr h="712333">
                <a:tc>
                  <a:txBody>
                    <a:bodyPr/>
                    <a:lstStyle/>
                    <a:p>
                      <a:endParaRPr lang="fr-BF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7112493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5C8A6AB8-1296-4593-A56E-6CDE25D0527A}"/>
              </a:ext>
            </a:extLst>
          </p:cNvPr>
          <p:cNvGraphicFramePr>
            <a:graphicFrameLocks noGrp="1"/>
          </p:cNvGraphicFramePr>
          <p:nvPr/>
        </p:nvGraphicFramePr>
        <p:xfrm>
          <a:off x="333830" y="365125"/>
          <a:ext cx="11277599" cy="1028245"/>
        </p:xfrm>
        <a:graphic>
          <a:graphicData uri="http://schemas.openxmlformats.org/drawingml/2006/table">
            <a:tbl>
              <a:tblPr/>
              <a:tblGrid>
                <a:gridCol w="11277599">
                  <a:extLst>
                    <a:ext uri="{9D8B030D-6E8A-4147-A177-3AD203B41FA5}">
                      <a16:colId xmlns:a16="http://schemas.microsoft.com/office/drawing/2014/main" val="2868275542"/>
                    </a:ext>
                  </a:extLst>
                </a:gridCol>
              </a:tblGrid>
              <a:tr h="1028245">
                <a:tc>
                  <a:txBody>
                    <a:bodyPr/>
                    <a:lstStyle/>
                    <a:p>
                      <a:endParaRPr lang="fr-BF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220382"/>
                  </a:ext>
                </a:extLst>
              </a:tr>
            </a:tbl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B48E26C6-AA96-4E1E-8FEE-728BBC2EABB7}"/>
              </a:ext>
            </a:extLst>
          </p:cNvPr>
          <p:cNvSpPr txBox="1">
            <a:spLocks noChangeArrowheads="1"/>
          </p:cNvSpPr>
          <p:nvPr/>
        </p:nvSpPr>
        <p:spPr>
          <a:xfrm>
            <a:off x="438079" y="1414916"/>
            <a:ext cx="11173350" cy="5077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BF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mot médical est composé de plusieurs unités de sens :</a:t>
            </a:r>
          </a:p>
          <a:p>
            <a:pPr lvl="1"/>
            <a:r>
              <a:rPr lang="fr-FR" altLang="fr-BF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préfixe</a:t>
            </a:r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précède le radical</a:t>
            </a:r>
          </a:p>
          <a:p>
            <a:pPr lvl="2"/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 dys- » 		</a:t>
            </a:r>
            <a:r>
              <a:rPr lang="fr-FR" altLang="fr-BF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dys-thyroïdie</a:t>
            </a:r>
            <a:endParaRPr lang="fr-FR" altLang="fr-BF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fr-FR" altLang="fr-BF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radical ou racine </a:t>
            </a:r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partie centrale du mot</a:t>
            </a:r>
          </a:p>
          <a:p>
            <a:pPr lvl="2"/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 </a:t>
            </a:r>
            <a:r>
              <a:rPr lang="fr-FR" altLang="fr-BF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pathie</a:t>
            </a:r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» 		</a:t>
            </a:r>
            <a:r>
              <a:rPr lang="fr-FR" altLang="fr-BF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coronaro-pathie</a:t>
            </a:r>
            <a:endParaRPr lang="fr-FR" altLang="fr-BF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fr-FR" altLang="fr-BF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suffixe</a:t>
            </a:r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placé après le radical</a:t>
            </a:r>
          </a:p>
          <a:p>
            <a:pPr lvl="2"/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 émie » 		</a:t>
            </a:r>
            <a:r>
              <a:rPr lang="fr-FR" altLang="fr-BF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alcool-émie</a:t>
            </a:r>
            <a:endParaRPr lang="fr-FR" altLang="fr-BF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altLang="fr-BF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Préfixes et Suffixes ne sont jamais employés seuls</a:t>
            </a:r>
          </a:p>
          <a:p>
            <a:pPr lvl="1"/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hyper - </a:t>
            </a:r>
            <a:r>
              <a:rPr lang="fr-FR" altLang="fr-BF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glyc</a:t>
            </a:r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émie</a:t>
            </a:r>
            <a:endParaRPr lang="fr-FR" altLang="fr-BF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703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CCA0A5-8B4B-4D46-97CF-381A39214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571" y="365125"/>
            <a:ext cx="10773229" cy="1325563"/>
          </a:xfrm>
        </p:spPr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Structure des termes médicaux</a:t>
            </a:r>
            <a:endParaRPr lang="fr-BF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2A65D6-54B2-4DCC-8860-DEA6DF3B7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57" y="1825625"/>
            <a:ext cx="11277599" cy="4351338"/>
          </a:xfrm>
        </p:spPr>
        <p:txBody>
          <a:bodyPr>
            <a:normAutofit/>
          </a:bodyPr>
          <a:lstStyle/>
          <a:p>
            <a:r>
              <a:rPr lang="fr-FR" b="1" dirty="0"/>
              <a:t>un éponyme</a:t>
            </a:r>
            <a:r>
              <a:rPr lang="fr-FR" dirty="0"/>
              <a:t>, nom d’une personne (maladie de Dupuytren).</a:t>
            </a:r>
          </a:p>
          <a:p>
            <a:r>
              <a:rPr lang="fr-FR" b="1" dirty="0"/>
              <a:t>Acronymes</a:t>
            </a:r>
            <a:r>
              <a:rPr lang="fr-FR" dirty="0"/>
              <a:t>:, abréviations d’un groupe de mots formées par la premières lettres de ces mots dont le résultat se prononce comme un mot normal ( ICALIN « indicateur composite des activités de lutte contre les infections nosocomiales »).</a:t>
            </a:r>
          </a:p>
          <a:p>
            <a:r>
              <a:rPr lang="fr-FR" dirty="0"/>
              <a:t> </a:t>
            </a:r>
            <a:r>
              <a:rPr lang="fr-FR" b="1" dirty="0"/>
              <a:t>Un sigle </a:t>
            </a:r>
            <a:r>
              <a:rPr lang="fr-FR" dirty="0"/>
              <a:t>est une abréviation d’un groupe de mots formée par la ou les premières lettres de ces mots dont le résultat se prononce lettre par lettre,</a:t>
            </a:r>
          </a:p>
          <a:p>
            <a:pPr lvl="1"/>
            <a:r>
              <a:rPr lang="fr-FR" dirty="0"/>
              <a:t>AINS pour « antiinflammatoire non stéroïdien », </a:t>
            </a:r>
          </a:p>
          <a:p>
            <a:pPr lvl="1"/>
            <a:r>
              <a:rPr lang="fr-FR" dirty="0"/>
              <a:t>IVG pour « interruption volontaire de grossesse » ou « insuffisance ventriculaire gauche ») </a:t>
            </a:r>
            <a:endParaRPr lang="fr-BF" dirty="0"/>
          </a:p>
          <a:p>
            <a:pPr marL="0" indent="0">
              <a:buNone/>
            </a:pPr>
            <a:endParaRPr lang="fr-BF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F22734EE-9DE7-42B8-A133-381FE802AAB2}"/>
              </a:ext>
            </a:extLst>
          </p:cNvPr>
          <p:cNvGraphicFramePr>
            <a:graphicFrameLocks noGrp="1"/>
          </p:cNvGraphicFramePr>
          <p:nvPr/>
        </p:nvGraphicFramePr>
        <p:xfrm>
          <a:off x="696685" y="681037"/>
          <a:ext cx="10203543" cy="712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3543">
                  <a:extLst>
                    <a:ext uri="{9D8B030D-6E8A-4147-A177-3AD203B41FA5}">
                      <a16:colId xmlns:a16="http://schemas.microsoft.com/office/drawing/2014/main" val="2142422664"/>
                    </a:ext>
                  </a:extLst>
                </a:gridCol>
              </a:tblGrid>
              <a:tr h="712333">
                <a:tc>
                  <a:txBody>
                    <a:bodyPr/>
                    <a:lstStyle/>
                    <a:p>
                      <a:endParaRPr lang="fr-BF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7112493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5C8A6AB8-1296-4593-A56E-6CDE25D0527A}"/>
              </a:ext>
            </a:extLst>
          </p:cNvPr>
          <p:cNvGraphicFramePr>
            <a:graphicFrameLocks noGrp="1"/>
          </p:cNvGraphicFramePr>
          <p:nvPr/>
        </p:nvGraphicFramePr>
        <p:xfrm>
          <a:off x="333830" y="365125"/>
          <a:ext cx="11277599" cy="1028245"/>
        </p:xfrm>
        <a:graphic>
          <a:graphicData uri="http://schemas.openxmlformats.org/drawingml/2006/table">
            <a:tbl>
              <a:tblPr/>
              <a:tblGrid>
                <a:gridCol w="11277599">
                  <a:extLst>
                    <a:ext uri="{9D8B030D-6E8A-4147-A177-3AD203B41FA5}">
                      <a16:colId xmlns:a16="http://schemas.microsoft.com/office/drawing/2014/main" val="2868275542"/>
                    </a:ext>
                  </a:extLst>
                </a:gridCol>
              </a:tblGrid>
              <a:tr h="1028245">
                <a:tc>
                  <a:txBody>
                    <a:bodyPr/>
                    <a:lstStyle/>
                    <a:p>
                      <a:endParaRPr lang="fr-BF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220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987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8AB1D617-3D95-4754-AAE1-56209FC8C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9314" y="84590"/>
            <a:ext cx="10842172" cy="1325563"/>
          </a:xfrm>
        </p:spPr>
        <p:txBody>
          <a:bodyPr/>
          <a:lstStyle/>
          <a:p>
            <a:pPr eaLnBrk="1" hangingPunct="1"/>
            <a:r>
              <a:rPr lang="fr-FR" altLang="fr-BF" dirty="0">
                <a:latin typeface="Arial Black" panose="020B0A04020102020204" pitchFamily="34" charset="0"/>
              </a:rPr>
              <a:t>Préfixes de base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EA1549F-D1E5-4834-B4DC-E36BD45A4B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9314" y="1393371"/>
            <a:ext cx="11582400" cy="5099504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fr-FR" altLang="fr-BF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poly</a:t>
            </a:r>
            <a:r>
              <a:rPr lang="fr-FR" altLang="fr-BF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plusieurs, souvent, beaucoup :</a:t>
            </a:r>
          </a:p>
          <a:p>
            <a:pPr lvl="1" eaLnBrk="1" hangingPunct="1"/>
            <a:r>
              <a:rPr lang="fr-FR" altLang="fr-BF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polyarthrite</a:t>
            </a:r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inflammation de plusieurs articulations</a:t>
            </a:r>
          </a:p>
          <a:p>
            <a:pPr eaLnBrk="1" hangingPunct="1"/>
            <a:r>
              <a:rPr lang="fr-FR" altLang="fr-BF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</a:t>
            </a:r>
            <a:r>
              <a:rPr lang="fr-FR" altLang="fr-BF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après, en arrière :</a:t>
            </a:r>
          </a:p>
          <a:p>
            <a:pPr lvl="1" eaLnBrk="1" hangingPunct="1"/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post-partum = période après accouchement</a:t>
            </a:r>
          </a:p>
          <a:p>
            <a:pPr eaLnBrk="1" hangingPunct="1"/>
            <a:r>
              <a:rPr lang="fr-FR" altLang="fr-BF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</a:t>
            </a:r>
            <a:r>
              <a:rPr lang="fr-FR" altLang="fr-BF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avant, en avant :</a:t>
            </a:r>
          </a:p>
          <a:p>
            <a:pPr lvl="1" eaLnBrk="1" hangingPunct="1"/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précordialgie : douleur en avant du cœur</a:t>
            </a:r>
          </a:p>
          <a:p>
            <a:pPr eaLnBrk="1" hangingPunct="1"/>
            <a:r>
              <a:rPr lang="fr-FR" altLang="fr-BF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dolicho</a:t>
            </a:r>
            <a:r>
              <a:rPr lang="fr-FR" altLang="fr-BF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long :</a:t>
            </a:r>
          </a:p>
          <a:p>
            <a:pPr lvl="1" eaLnBrk="1" hangingPunct="1"/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dolichocôlon = côlon trop long</a:t>
            </a:r>
          </a:p>
          <a:p>
            <a:pPr eaLnBrk="1" hangingPunct="1"/>
            <a:r>
              <a:rPr lang="fr-FR" altLang="fr-BF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hémi</a:t>
            </a:r>
            <a:r>
              <a:rPr lang="fr-FR" altLang="fr-BF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moitié :</a:t>
            </a:r>
          </a:p>
          <a:p>
            <a:pPr lvl="1" eaLnBrk="1" hangingPunct="1"/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hémiplégie : paralysie moitié du corps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7E38B4E0-C4CF-4E93-A02A-DC4DD4F8E885}"/>
              </a:ext>
            </a:extLst>
          </p:cNvPr>
          <p:cNvCxnSpPr>
            <a:cxnSpLocks/>
          </p:cNvCxnSpPr>
          <p:nvPr/>
        </p:nvCxnSpPr>
        <p:spPr>
          <a:xfrm>
            <a:off x="0" y="1132115"/>
            <a:ext cx="1219200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8AB1D617-3D95-4754-AAE1-56209FC8C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9314" y="84590"/>
            <a:ext cx="10842172" cy="1325563"/>
          </a:xfrm>
        </p:spPr>
        <p:txBody>
          <a:bodyPr/>
          <a:lstStyle/>
          <a:p>
            <a:pPr eaLnBrk="1" hangingPunct="1"/>
            <a:r>
              <a:rPr lang="fr-FR" altLang="fr-BF" dirty="0">
                <a:latin typeface="Arial Black" panose="020B0A04020102020204" pitchFamily="34" charset="0"/>
              </a:rPr>
              <a:t>Racines liées aux organes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7E38B4E0-C4CF-4E93-A02A-DC4DD4F8E885}"/>
              </a:ext>
            </a:extLst>
          </p:cNvPr>
          <p:cNvCxnSpPr>
            <a:cxnSpLocks/>
          </p:cNvCxnSpPr>
          <p:nvPr/>
        </p:nvCxnSpPr>
        <p:spPr>
          <a:xfrm>
            <a:off x="0" y="1132115"/>
            <a:ext cx="1219200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>
            <a:extLst>
              <a:ext uri="{FF2B5EF4-FFF2-40B4-BE49-F238E27FC236}">
                <a16:creationId xmlns:a16="http://schemas.microsoft.com/office/drawing/2014/main" id="{27CBA6A7-EF7B-4D79-989B-91F27E263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0513" y="1409700"/>
            <a:ext cx="11582400" cy="5100638"/>
          </a:xfrm>
        </p:spPr>
        <p:txBody>
          <a:bodyPr>
            <a:normAutofit/>
          </a:bodyPr>
          <a:lstStyle/>
          <a:p>
            <a:pPr eaLnBrk="1" hangingPunct="1"/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Abdomen : </a:t>
            </a:r>
            <a:r>
              <a:rPr lang="fr-FR" altLang="fr-BF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coelio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-,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laparo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/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Anus :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procto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/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Articulation :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arthro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/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Epaule :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scapul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/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Genou : </a:t>
            </a:r>
            <a:r>
              <a:rPr lang="fr-FR" altLang="fr-BF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gon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/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Hanche :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cox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/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Doigt :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dactyl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/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Diaphragme :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phréno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/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Foie : </a:t>
            </a:r>
            <a:r>
              <a:rPr lang="fr-FR" altLang="fr-BF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hépato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4043233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8AB1D617-3D95-4754-AAE1-56209FC8C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9314" y="84590"/>
            <a:ext cx="10842172" cy="1325563"/>
          </a:xfrm>
        </p:spPr>
        <p:txBody>
          <a:bodyPr/>
          <a:lstStyle/>
          <a:p>
            <a:pPr eaLnBrk="1" hangingPunct="1"/>
            <a:r>
              <a:rPr lang="fr-FR" altLang="fr-BF" dirty="0">
                <a:latin typeface="Arial Black" panose="020B0A04020102020204" pitchFamily="34" charset="0"/>
              </a:rPr>
              <a:t>Racines liées aux organes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7E38B4E0-C4CF-4E93-A02A-DC4DD4F8E885}"/>
              </a:ext>
            </a:extLst>
          </p:cNvPr>
          <p:cNvCxnSpPr>
            <a:cxnSpLocks/>
          </p:cNvCxnSpPr>
          <p:nvPr/>
        </p:nvCxnSpPr>
        <p:spPr>
          <a:xfrm>
            <a:off x="0" y="1132115"/>
            <a:ext cx="1219200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>
            <a:extLst>
              <a:ext uri="{FF2B5EF4-FFF2-40B4-BE49-F238E27FC236}">
                <a16:creationId xmlns:a16="http://schemas.microsoft.com/office/drawing/2014/main" id="{2C76833A-E3BA-4363-ACC8-E829CCACEF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0513" y="1409700"/>
            <a:ext cx="11582400" cy="5100638"/>
          </a:xfrm>
        </p:spPr>
        <p:txBody>
          <a:bodyPr>
            <a:normAutofit/>
          </a:bodyPr>
          <a:lstStyle/>
          <a:p>
            <a:pPr eaLnBrk="1" hangingPunct="1"/>
            <a:r>
              <a:rPr lang="fr-FR" altLang="fr-BF" dirty="0"/>
              <a:t>Intestin : </a:t>
            </a:r>
            <a:r>
              <a:rPr lang="fr-FR" altLang="fr-BF" b="1" dirty="0"/>
              <a:t>entéro</a:t>
            </a:r>
            <a:r>
              <a:rPr lang="fr-FR" altLang="fr-BF" dirty="0"/>
              <a:t>-</a:t>
            </a:r>
          </a:p>
          <a:p>
            <a:pPr eaLnBrk="1" hangingPunct="1"/>
            <a:r>
              <a:rPr lang="fr-FR" altLang="fr-BF" dirty="0"/>
              <a:t>Langue : </a:t>
            </a:r>
            <a:r>
              <a:rPr lang="fr-FR" altLang="fr-BF" b="1" dirty="0" err="1"/>
              <a:t>glosso</a:t>
            </a:r>
            <a:r>
              <a:rPr lang="fr-FR" altLang="fr-BF" dirty="0"/>
              <a:t>-</a:t>
            </a:r>
          </a:p>
          <a:p>
            <a:pPr eaLnBrk="1" hangingPunct="1"/>
            <a:r>
              <a:rPr lang="fr-FR" altLang="fr-BF" dirty="0"/>
              <a:t>Ombilic : </a:t>
            </a:r>
            <a:r>
              <a:rPr lang="fr-FR" altLang="fr-BF" b="1" dirty="0" err="1"/>
              <a:t>omphalo</a:t>
            </a:r>
            <a:r>
              <a:rPr lang="fr-FR" altLang="fr-BF" dirty="0"/>
              <a:t>-</a:t>
            </a:r>
          </a:p>
          <a:p>
            <a:pPr eaLnBrk="1" hangingPunct="1"/>
            <a:r>
              <a:rPr lang="fr-FR" altLang="fr-BF" dirty="0"/>
              <a:t>Poumon : </a:t>
            </a:r>
            <a:r>
              <a:rPr lang="fr-FR" altLang="fr-BF" b="1" dirty="0"/>
              <a:t>pneumo</a:t>
            </a:r>
            <a:r>
              <a:rPr lang="fr-FR" altLang="fr-BF" dirty="0"/>
              <a:t>-</a:t>
            </a:r>
          </a:p>
          <a:p>
            <a:pPr eaLnBrk="1" hangingPunct="1"/>
            <a:r>
              <a:rPr lang="fr-FR" altLang="fr-BF" dirty="0"/>
              <a:t>Rate : </a:t>
            </a:r>
            <a:r>
              <a:rPr lang="fr-FR" altLang="fr-BF" b="1" dirty="0" err="1"/>
              <a:t>spléno</a:t>
            </a:r>
            <a:r>
              <a:rPr lang="fr-FR" altLang="fr-BF" dirty="0"/>
              <a:t>-</a:t>
            </a:r>
          </a:p>
          <a:p>
            <a:pPr eaLnBrk="1" hangingPunct="1"/>
            <a:r>
              <a:rPr lang="fr-FR" altLang="fr-BF" dirty="0"/>
              <a:t>Rein : </a:t>
            </a:r>
            <a:r>
              <a:rPr lang="fr-FR" altLang="fr-BF" b="1" dirty="0" err="1"/>
              <a:t>néphr</a:t>
            </a:r>
            <a:r>
              <a:rPr lang="fr-FR" altLang="fr-BF" dirty="0"/>
              <a:t>-</a:t>
            </a:r>
          </a:p>
          <a:p>
            <a:pPr eaLnBrk="1" hangingPunct="1"/>
            <a:r>
              <a:rPr lang="fr-FR" altLang="fr-BF" dirty="0"/>
              <a:t>Testicule : </a:t>
            </a:r>
            <a:r>
              <a:rPr lang="fr-FR" altLang="fr-BF" b="1" dirty="0" err="1"/>
              <a:t>orchid</a:t>
            </a:r>
            <a:r>
              <a:rPr lang="fr-FR" altLang="fr-BF" dirty="0"/>
              <a:t>-</a:t>
            </a:r>
          </a:p>
          <a:p>
            <a:pPr eaLnBrk="1" hangingPunct="1"/>
            <a:r>
              <a:rPr lang="fr-FR" altLang="fr-BF" dirty="0"/>
              <a:t>Tête : </a:t>
            </a:r>
            <a:r>
              <a:rPr lang="fr-FR" altLang="fr-BF" b="1" dirty="0" err="1"/>
              <a:t>céphal</a:t>
            </a:r>
            <a:r>
              <a:rPr lang="fr-FR" altLang="fr-BF" dirty="0"/>
              <a:t>-</a:t>
            </a:r>
          </a:p>
          <a:p>
            <a:pPr eaLnBrk="1" hangingPunct="1"/>
            <a:r>
              <a:rPr lang="fr-FR" altLang="fr-BF" dirty="0"/>
              <a:t>Trompe : </a:t>
            </a:r>
            <a:r>
              <a:rPr lang="fr-FR" altLang="fr-BF" b="1" dirty="0" err="1"/>
              <a:t>salpynx</a:t>
            </a:r>
            <a:r>
              <a:rPr lang="fr-FR" altLang="fr-BF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571765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BE9CC1-DAC4-40E7-8FC9-3E03312E0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Objectifs</a:t>
            </a:r>
            <a:endParaRPr lang="fr-BF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79EBF1-D3AC-4622-AA8A-E8BD3AC4B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Décrire les trois composantes générales des termes médicaux</a:t>
            </a:r>
          </a:p>
          <a:p>
            <a:pPr marL="0" indent="0">
              <a:buNone/>
            </a:pPr>
            <a:endParaRPr lang="fr-FR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Connaitre les termes les plus fréquemment utilisés en médecine humaine.</a:t>
            </a:r>
          </a:p>
          <a:p>
            <a:endParaRPr lang="fr-BF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802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8AB1D617-3D95-4754-AAE1-56209FC8C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9314" y="84590"/>
            <a:ext cx="10842172" cy="1325563"/>
          </a:xfrm>
        </p:spPr>
        <p:txBody>
          <a:bodyPr/>
          <a:lstStyle/>
          <a:p>
            <a:pPr eaLnBrk="1" hangingPunct="1"/>
            <a:r>
              <a:rPr lang="fr-FR" altLang="fr-BF" dirty="0">
                <a:latin typeface="Arial Black" panose="020B0A04020102020204" pitchFamily="34" charset="0"/>
              </a:rPr>
              <a:t>Racines liées aux organes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7E38B4E0-C4CF-4E93-A02A-DC4DD4F8E885}"/>
              </a:ext>
            </a:extLst>
          </p:cNvPr>
          <p:cNvCxnSpPr>
            <a:cxnSpLocks/>
          </p:cNvCxnSpPr>
          <p:nvPr/>
        </p:nvCxnSpPr>
        <p:spPr>
          <a:xfrm>
            <a:off x="0" y="1132115"/>
            <a:ext cx="1219200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>
            <a:extLst>
              <a:ext uri="{FF2B5EF4-FFF2-40B4-BE49-F238E27FC236}">
                <a16:creationId xmlns:a16="http://schemas.microsoft.com/office/drawing/2014/main" id="{2C76833A-E3BA-4363-ACC8-E829CCACEF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0513" y="1409700"/>
            <a:ext cx="11582400" cy="5100638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Utérus : </a:t>
            </a:r>
            <a:r>
              <a:rPr lang="fr-FR" altLang="fr-BF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hystéro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-, </a:t>
            </a:r>
            <a:r>
              <a:rPr lang="fr-FR" altLang="fr-BF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métro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>
              <a:lnSpc>
                <a:spcPct val="150000"/>
              </a:lnSpc>
            </a:pP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Vagin :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colpo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>
              <a:lnSpc>
                <a:spcPct val="150000"/>
              </a:lnSpc>
            </a:pP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Vaisseau :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angio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>
              <a:lnSpc>
                <a:spcPct val="150000"/>
              </a:lnSpc>
            </a:pP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Veine :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phlébo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-,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véno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>
              <a:lnSpc>
                <a:spcPct val="150000"/>
              </a:lnSpc>
            </a:pP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Vésicule biliaire :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cholécyst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>
              <a:lnSpc>
                <a:spcPct val="150000"/>
              </a:lnSpc>
            </a:pP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Vessie :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cysto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marL="0" indent="0" eaLnBrk="1" hangingPunct="1">
              <a:buNone/>
            </a:pPr>
            <a:endParaRPr lang="fr-FR" altLang="fr-BF" dirty="0"/>
          </a:p>
        </p:txBody>
      </p:sp>
    </p:spTree>
    <p:extLst>
      <p:ext uri="{BB962C8B-B14F-4D97-AF65-F5344CB8AC3E}">
        <p14:creationId xmlns:p14="http://schemas.microsoft.com/office/powerpoint/2010/main" val="210823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8AB1D617-3D95-4754-AAE1-56209FC8C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9314" y="84590"/>
            <a:ext cx="10842172" cy="1325563"/>
          </a:xfrm>
        </p:spPr>
        <p:txBody>
          <a:bodyPr/>
          <a:lstStyle/>
          <a:p>
            <a:pPr eaLnBrk="1" hangingPunct="1"/>
            <a:r>
              <a:rPr lang="fr-FR" altLang="fr-BF" dirty="0">
                <a:latin typeface="Arial Black" panose="020B0A04020102020204" pitchFamily="34" charset="0"/>
              </a:rPr>
              <a:t>Racines liées aux organes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7E38B4E0-C4CF-4E93-A02A-DC4DD4F8E885}"/>
              </a:ext>
            </a:extLst>
          </p:cNvPr>
          <p:cNvCxnSpPr>
            <a:cxnSpLocks/>
          </p:cNvCxnSpPr>
          <p:nvPr/>
        </p:nvCxnSpPr>
        <p:spPr>
          <a:xfrm>
            <a:off x="0" y="1132115"/>
            <a:ext cx="1219200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>
            <a:extLst>
              <a:ext uri="{FF2B5EF4-FFF2-40B4-BE49-F238E27FC236}">
                <a16:creationId xmlns:a16="http://schemas.microsoft.com/office/drawing/2014/main" id="{2C76833A-E3BA-4363-ACC8-E829CCACEF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0513" y="1409700"/>
            <a:ext cx="11582400" cy="5100638"/>
          </a:xfrm>
        </p:spPr>
        <p:txBody>
          <a:bodyPr>
            <a:normAutofit/>
          </a:bodyPr>
          <a:lstStyle/>
          <a:p>
            <a:pPr eaLnBrk="1" hangingPunct="1"/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Cartilage : </a:t>
            </a:r>
            <a:r>
              <a:rPr lang="fr-FR" altLang="fr-BF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chondro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/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Cellule :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cyto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/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Graisse :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lipo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/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Muscle :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/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 : </a:t>
            </a:r>
            <a:r>
              <a:rPr lang="fr-FR" altLang="fr-BF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ostéo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/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Nerf : </a:t>
            </a:r>
            <a:r>
              <a:rPr lang="fr-FR" altLang="fr-BF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neuro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ou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névr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/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Sang :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hém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eaLnBrk="1" hangingPunct="1"/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Tendon : </a:t>
            </a:r>
            <a:r>
              <a:rPr lang="fr-FR" altLang="fr-BF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téno</a:t>
            </a: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  <a:p>
            <a:pPr marL="0" indent="0" eaLnBrk="1" hangingPunct="1">
              <a:buNone/>
            </a:pPr>
            <a:endParaRPr lang="fr-FR" altLang="fr-BF" dirty="0"/>
          </a:p>
        </p:txBody>
      </p:sp>
    </p:spTree>
    <p:extLst>
      <p:ext uri="{BB962C8B-B14F-4D97-AF65-F5344CB8AC3E}">
        <p14:creationId xmlns:p14="http://schemas.microsoft.com/office/powerpoint/2010/main" val="53579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8AB1D617-3D95-4754-AAE1-56209FC8C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9314" y="84590"/>
            <a:ext cx="10842172" cy="1325563"/>
          </a:xfrm>
        </p:spPr>
        <p:txBody>
          <a:bodyPr/>
          <a:lstStyle/>
          <a:p>
            <a:pPr eaLnBrk="1" hangingPunct="1"/>
            <a:r>
              <a:rPr lang="fr-FR" altLang="fr-BF" dirty="0">
                <a:latin typeface="Arial Black" panose="020B0A04020102020204" pitchFamily="34" charset="0"/>
              </a:rPr>
              <a:t>Suffixes de base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7E38B4E0-C4CF-4E93-A02A-DC4DD4F8E885}"/>
              </a:ext>
            </a:extLst>
          </p:cNvPr>
          <p:cNvCxnSpPr>
            <a:cxnSpLocks/>
          </p:cNvCxnSpPr>
          <p:nvPr/>
        </p:nvCxnSpPr>
        <p:spPr>
          <a:xfrm>
            <a:off x="0" y="1132115"/>
            <a:ext cx="1219200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027">
            <a:extLst>
              <a:ext uri="{FF2B5EF4-FFF2-40B4-BE49-F238E27FC236}">
                <a16:creationId xmlns:a16="http://schemas.microsoft.com/office/drawing/2014/main" id="{CFB2D1AD-DF22-44D5-8DAD-7A3498A89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0513" y="1409700"/>
            <a:ext cx="11582400" cy="5100638"/>
          </a:xfrm>
        </p:spPr>
        <p:txBody>
          <a:bodyPr/>
          <a:lstStyle/>
          <a:p>
            <a:pPr eaLnBrk="1" hangingPunct="1"/>
            <a:r>
              <a:rPr lang="fr-FR" altLang="fr-BF" dirty="0"/>
              <a:t>-</a:t>
            </a:r>
            <a:r>
              <a:rPr lang="fr-FR" altLang="fr-BF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algie</a:t>
            </a:r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douleur : </a:t>
            </a:r>
            <a:r>
              <a:rPr lang="fr-FR" altLang="fr-BF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arthralgie</a:t>
            </a:r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fr-FR" altLang="fr-BF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myalgie</a:t>
            </a:r>
            <a:endParaRPr lang="fr-FR" altLang="fr-BF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fr-FR" altLang="fr-BF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ectomie</a:t>
            </a:r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ablation, exérèse : </a:t>
            </a:r>
            <a:r>
              <a:rPr lang="fr-FR" altLang="fr-BF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prostatectomie</a:t>
            </a:r>
          </a:p>
          <a:p>
            <a:pPr eaLnBrk="1" hangingPunct="1"/>
            <a:r>
              <a:rPr lang="fr-FR" altLang="fr-BF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fr-FR" altLang="fr-BF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émie</a:t>
            </a:r>
            <a:r>
              <a:rPr lang="fr-FR" altLang="fr-BF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sang, taux sanguin</a:t>
            </a:r>
            <a:r>
              <a:rPr lang="fr-FR" altLang="fr-BF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fr-FR" altLang="fr-BF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albuminémie</a:t>
            </a:r>
          </a:p>
          <a:p>
            <a:pPr eaLnBrk="1" hangingPunct="1"/>
            <a:r>
              <a:rPr lang="fr-FR" altLang="fr-BF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fr-FR" altLang="fr-BF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graphie</a:t>
            </a:r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examen radiologique, enregistrement : </a:t>
            </a:r>
            <a:r>
              <a:rPr lang="fr-FR" altLang="fr-BF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artériographie</a:t>
            </a:r>
            <a:endParaRPr lang="fr-FR" altLang="fr-BF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fr-FR" altLang="fr-BF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ite</a:t>
            </a:r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inflammation, infection : </a:t>
            </a:r>
            <a:r>
              <a:rPr lang="fr-FR" altLang="fr-BF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appendicite</a:t>
            </a:r>
          </a:p>
          <a:p>
            <a:pPr eaLnBrk="1" hangingPunct="1"/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fr-FR" altLang="fr-BF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logie</a:t>
            </a:r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étude de :</a:t>
            </a:r>
            <a:r>
              <a:rPr lang="fr-FR" altLang="fr-BF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cardiologie</a:t>
            </a:r>
          </a:p>
          <a:p>
            <a:pPr eaLnBrk="1" hangingPunct="1"/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fr-FR" altLang="fr-BF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lyse</a:t>
            </a:r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destruction : </a:t>
            </a:r>
            <a:r>
              <a:rPr lang="fr-FR" altLang="fr-BF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hémolyse</a:t>
            </a:r>
            <a:endParaRPr lang="fr-FR" altLang="fr-BF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fr-FR" altLang="fr-BF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ome</a:t>
            </a:r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tumeur : </a:t>
            </a:r>
            <a:r>
              <a:rPr lang="fr-FR" altLang="fr-BF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ostéome</a:t>
            </a:r>
            <a:endParaRPr lang="fr-FR" altLang="fr-BF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endParaRPr lang="fr-FR" altLang="fr-BF" dirty="0"/>
          </a:p>
        </p:txBody>
      </p:sp>
    </p:spTree>
    <p:extLst>
      <p:ext uri="{BB962C8B-B14F-4D97-AF65-F5344CB8AC3E}">
        <p14:creationId xmlns:p14="http://schemas.microsoft.com/office/powerpoint/2010/main" val="3077892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8AB1D617-3D95-4754-AAE1-56209FC8C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9314" y="84590"/>
            <a:ext cx="10842172" cy="1325563"/>
          </a:xfrm>
        </p:spPr>
        <p:txBody>
          <a:bodyPr/>
          <a:lstStyle/>
          <a:p>
            <a:pPr eaLnBrk="1" hangingPunct="1"/>
            <a:r>
              <a:rPr lang="fr-FR" altLang="fr-BF" dirty="0">
                <a:latin typeface="Arial Black" panose="020B0A04020102020204" pitchFamily="34" charset="0"/>
              </a:rPr>
              <a:t>Suffixes de base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7E38B4E0-C4CF-4E93-A02A-DC4DD4F8E885}"/>
              </a:ext>
            </a:extLst>
          </p:cNvPr>
          <p:cNvCxnSpPr>
            <a:cxnSpLocks/>
          </p:cNvCxnSpPr>
          <p:nvPr/>
        </p:nvCxnSpPr>
        <p:spPr>
          <a:xfrm>
            <a:off x="0" y="1132115"/>
            <a:ext cx="1219200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>
            <a:extLst>
              <a:ext uri="{FF2B5EF4-FFF2-40B4-BE49-F238E27FC236}">
                <a16:creationId xmlns:a16="http://schemas.microsoft.com/office/drawing/2014/main" id="{9E023999-28D6-47D4-ACA8-3DD7EDAC66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0513" y="1409700"/>
            <a:ext cx="11582400" cy="5100638"/>
          </a:xfrm>
        </p:spPr>
        <p:txBody>
          <a:bodyPr>
            <a:normAutofit/>
          </a:bodyPr>
          <a:lstStyle/>
          <a:p>
            <a:pPr eaLnBrk="1" hangingPunct="1"/>
            <a:r>
              <a:rPr lang="fr-FR" altLang="fr-BF" dirty="0"/>
              <a:t>-</a:t>
            </a:r>
            <a:r>
              <a:rPr lang="fr-FR" altLang="fr-BF" b="1" dirty="0"/>
              <a:t>ose</a:t>
            </a:r>
            <a:r>
              <a:rPr lang="fr-FR" altLang="fr-BF" dirty="0"/>
              <a:t> état pathologique chronique : </a:t>
            </a:r>
            <a:r>
              <a:rPr lang="fr-FR" altLang="fr-BF" i="1" dirty="0"/>
              <a:t>tuberculose</a:t>
            </a:r>
            <a:r>
              <a:rPr lang="fr-FR" altLang="fr-BF" dirty="0"/>
              <a:t> ou affection dégénérative non inf. : </a:t>
            </a:r>
            <a:r>
              <a:rPr lang="fr-FR" altLang="fr-BF" i="1" dirty="0"/>
              <a:t>arthrose</a:t>
            </a:r>
            <a:r>
              <a:rPr lang="fr-FR" altLang="fr-BF" dirty="0"/>
              <a:t> -</a:t>
            </a:r>
            <a:r>
              <a:rPr lang="fr-FR" altLang="fr-BF" b="1" dirty="0" err="1"/>
              <a:t>pathie</a:t>
            </a:r>
            <a:r>
              <a:rPr lang="fr-FR" altLang="fr-BF" dirty="0"/>
              <a:t> maladie : </a:t>
            </a:r>
            <a:r>
              <a:rPr lang="fr-FR" altLang="fr-BF" i="1" dirty="0"/>
              <a:t>cardiopathie</a:t>
            </a:r>
            <a:endParaRPr lang="fr-FR" altLang="fr-BF" dirty="0"/>
          </a:p>
          <a:p>
            <a:pPr eaLnBrk="1" hangingPunct="1"/>
            <a:r>
              <a:rPr lang="fr-FR" altLang="fr-BF" dirty="0"/>
              <a:t>-</a:t>
            </a:r>
            <a:r>
              <a:rPr lang="fr-FR" altLang="fr-BF" b="1" dirty="0"/>
              <a:t>scopie</a:t>
            </a:r>
            <a:r>
              <a:rPr lang="fr-FR" altLang="fr-BF" dirty="0"/>
              <a:t> examen optique : </a:t>
            </a:r>
            <a:r>
              <a:rPr lang="fr-FR" altLang="fr-BF" i="1" dirty="0"/>
              <a:t>gastroscopie</a:t>
            </a:r>
            <a:endParaRPr lang="fr-FR" altLang="fr-BF" dirty="0"/>
          </a:p>
          <a:p>
            <a:pPr eaLnBrk="1" hangingPunct="1"/>
            <a:r>
              <a:rPr lang="fr-FR" altLang="fr-BF" dirty="0"/>
              <a:t>-</a:t>
            </a:r>
            <a:r>
              <a:rPr lang="fr-FR" altLang="fr-BF" b="1" dirty="0" err="1"/>
              <a:t>tomie</a:t>
            </a:r>
            <a:r>
              <a:rPr lang="fr-FR" altLang="fr-BF" dirty="0"/>
              <a:t> </a:t>
            </a:r>
            <a:r>
              <a:rPr lang="fr-FR" altLang="fr-BF" dirty="0" err="1"/>
              <a:t>ouverture,incision</a:t>
            </a:r>
            <a:r>
              <a:rPr lang="fr-FR" altLang="fr-BF" dirty="0"/>
              <a:t> chirurgicale: </a:t>
            </a:r>
            <a:r>
              <a:rPr lang="fr-FR" altLang="fr-BF" i="1" dirty="0"/>
              <a:t>entérotomie</a:t>
            </a:r>
            <a:endParaRPr lang="fr-FR" altLang="fr-BF" dirty="0"/>
          </a:p>
          <a:p>
            <a:pPr eaLnBrk="1" hangingPunct="1"/>
            <a:r>
              <a:rPr lang="fr-FR" altLang="fr-BF" dirty="0"/>
              <a:t>-</a:t>
            </a:r>
            <a:r>
              <a:rPr lang="fr-FR" altLang="fr-BF" b="1" dirty="0" err="1"/>
              <a:t>urie</a:t>
            </a:r>
            <a:r>
              <a:rPr lang="fr-FR" altLang="fr-BF" dirty="0"/>
              <a:t> urines, taux urinaire : </a:t>
            </a:r>
            <a:r>
              <a:rPr lang="fr-FR" altLang="fr-BF" i="1" dirty="0"/>
              <a:t>hématurie</a:t>
            </a:r>
            <a:r>
              <a:rPr lang="fr-FR" altLang="fr-BF" dirty="0"/>
              <a:t>, </a:t>
            </a:r>
            <a:r>
              <a:rPr lang="fr-FR" altLang="fr-BF" i="1" dirty="0"/>
              <a:t>albuminurie</a:t>
            </a:r>
            <a:endParaRPr lang="fr-FR" altLang="fr-BF" dirty="0"/>
          </a:p>
          <a:p>
            <a:pPr eaLnBrk="1" hangingPunct="1"/>
            <a:r>
              <a:rPr lang="fr-FR" altLang="fr-BF" dirty="0"/>
              <a:t>-</a:t>
            </a:r>
            <a:r>
              <a:rPr lang="fr-FR" altLang="fr-BF" b="1" dirty="0" err="1"/>
              <a:t>centèse</a:t>
            </a:r>
            <a:r>
              <a:rPr lang="fr-FR" altLang="fr-BF" dirty="0"/>
              <a:t> piqûre, ponction : </a:t>
            </a:r>
            <a:r>
              <a:rPr lang="fr-FR" altLang="fr-BF" i="1" dirty="0"/>
              <a:t>thoracocentèse</a:t>
            </a:r>
            <a:endParaRPr lang="fr-FR" altLang="fr-BF" dirty="0"/>
          </a:p>
          <a:p>
            <a:pPr eaLnBrk="1" hangingPunct="1"/>
            <a:r>
              <a:rPr lang="fr-FR" altLang="fr-BF" dirty="0"/>
              <a:t>-</a:t>
            </a:r>
            <a:r>
              <a:rPr lang="fr-FR" altLang="fr-BF" b="1" dirty="0" err="1"/>
              <a:t>dèse</a:t>
            </a:r>
            <a:r>
              <a:rPr lang="fr-FR" altLang="fr-BF" dirty="0"/>
              <a:t> blocage : </a:t>
            </a:r>
            <a:r>
              <a:rPr lang="fr-FR" altLang="fr-BF" i="1" dirty="0"/>
              <a:t>arthrodèse</a:t>
            </a:r>
            <a:endParaRPr lang="fr-FR" altLang="fr-BF" dirty="0"/>
          </a:p>
          <a:p>
            <a:pPr eaLnBrk="1" hangingPunct="1"/>
            <a:r>
              <a:rPr lang="fr-FR" altLang="fr-BF" dirty="0"/>
              <a:t>-</a:t>
            </a:r>
            <a:r>
              <a:rPr lang="fr-FR" altLang="fr-BF" b="1" dirty="0"/>
              <a:t>lyse</a:t>
            </a:r>
            <a:r>
              <a:rPr lang="fr-FR" altLang="fr-BF" dirty="0"/>
              <a:t> libération : </a:t>
            </a:r>
            <a:r>
              <a:rPr lang="fr-FR" altLang="fr-BF" i="1" dirty="0"/>
              <a:t>neurolyse</a:t>
            </a:r>
            <a:endParaRPr lang="fr-FR" altLang="fr-BF" dirty="0"/>
          </a:p>
          <a:p>
            <a:pPr eaLnBrk="1" hangingPunct="1"/>
            <a:r>
              <a:rPr lang="fr-FR" altLang="fr-BF" dirty="0"/>
              <a:t>-</a:t>
            </a:r>
            <a:r>
              <a:rPr lang="fr-FR" altLang="fr-BF" b="1" dirty="0" err="1"/>
              <a:t>pénie</a:t>
            </a:r>
            <a:r>
              <a:rPr lang="fr-FR" altLang="fr-BF" dirty="0"/>
              <a:t> pénurie : </a:t>
            </a:r>
            <a:r>
              <a:rPr lang="fr-FR" altLang="fr-BF" i="1" dirty="0"/>
              <a:t>lymphopénie</a:t>
            </a:r>
            <a:endParaRPr lang="fr-FR" altLang="fr-BF" dirty="0"/>
          </a:p>
          <a:p>
            <a:pPr eaLnBrk="1" hangingPunct="1"/>
            <a:endParaRPr lang="fr-FR" altLang="fr-BF" i="1" dirty="0"/>
          </a:p>
        </p:txBody>
      </p:sp>
    </p:spTree>
    <p:extLst>
      <p:ext uri="{BB962C8B-B14F-4D97-AF65-F5344CB8AC3E}">
        <p14:creationId xmlns:p14="http://schemas.microsoft.com/office/powerpoint/2010/main" val="8312136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8AB1D617-3D95-4754-AAE1-56209FC8C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9314" y="84590"/>
            <a:ext cx="10842172" cy="1325563"/>
          </a:xfrm>
        </p:spPr>
        <p:txBody>
          <a:bodyPr/>
          <a:lstStyle/>
          <a:p>
            <a:pPr eaLnBrk="1" hangingPunct="1"/>
            <a:r>
              <a:rPr lang="fr-FR" altLang="fr-BF" dirty="0">
                <a:latin typeface="Arial Black" panose="020B0A04020102020204" pitchFamily="34" charset="0"/>
              </a:rPr>
              <a:t>Suffixes de base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7E38B4E0-C4CF-4E93-A02A-DC4DD4F8E885}"/>
              </a:ext>
            </a:extLst>
          </p:cNvPr>
          <p:cNvCxnSpPr>
            <a:cxnSpLocks/>
          </p:cNvCxnSpPr>
          <p:nvPr/>
        </p:nvCxnSpPr>
        <p:spPr>
          <a:xfrm>
            <a:off x="0" y="1132115"/>
            <a:ext cx="1219200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>
            <a:extLst>
              <a:ext uri="{FF2B5EF4-FFF2-40B4-BE49-F238E27FC236}">
                <a16:creationId xmlns:a16="http://schemas.microsoft.com/office/drawing/2014/main" id="{06F82A5B-789E-41B8-955B-F89F30B0C0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0513" y="1409700"/>
            <a:ext cx="11582400" cy="51006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Monotype Sorts" panose="05000000000000000000" pitchFamily="2" charset="2"/>
              <a:buNone/>
            </a:pPr>
            <a:endParaRPr lang="fr-FR" altLang="fr-BF" dirty="0"/>
          </a:p>
          <a:p>
            <a:pPr eaLnBrk="1" hangingPunct="1">
              <a:lnSpc>
                <a:spcPct val="90000"/>
              </a:lnSpc>
            </a:pPr>
            <a:r>
              <a:rPr lang="fr-FR" altLang="fr-BF" dirty="0"/>
              <a:t>-</a:t>
            </a:r>
            <a:r>
              <a:rPr lang="fr-FR" altLang="fr-BF" b="1" dirty="0" err="1"/>
              <a:t>rrhée</a:t>
            </a:r>
            <a:r>
              <a:rPr lang="fr-FR" altLang="fr-BF" dirty="0"/>
              <a:t> écoulement : </a:t>
            </a:r>
            <a:r>
              <a:rPr lang="fr-FR" altLang="fr-BF" i="1" dirty="0"/>
              <a:t>rhinorrhée</a:t>
            </a:r>
            <a:endParaRPr lang="fr-FR" altLang="fr-BF" dirty="0"/>
          </a:p>
          <a:p>
            <a:pPr eaLnBrk="1" hangingPunct="1">
              <a:lnSpc>
                <a:spcPct val="90000"/>
              </a:lnSpc>
            </a:pPr>
            <a:r>
              <a:rPr lang="fr-FR" altLang="fr-BF" dirty="0"/>
              <a:t>-</a:t>
            </a:r>
            <a:r>
              <a:rPr lang="fr-FR" altLang="fr-BF" b="1" dirty="0" err="1"/>
              <a:t>pexie</a:t>
            </a:r>
            <a:r>
              <a:rPr lang="fr-FR" altLang="fr-BF" dirty="0"/>
              <a:t> amarrage, fixation : </a:t>
            </a:r>
            <a:r>
              <a:rPr lang="fr-FR" altLang="fr-BF" i="1" dirty="0"/>
              <a:t>néphropexie</a:t>
            </a:r>
            <a:endParaRPr lang="fr-FR" altLang="fr-BF" dirty="0"/>
          </a:p>
          <a:p>
            <a:pPr eaLnBrk="1" hangingPunct="1">
              <a:lnSpc>
                <a:spcPct val="90000"/>
              </a:lnSpc>
            </a:pPr>
            <a:r>
              <a:rPr lang="fr-FR" altLang="fr-BF" dirty="0"/>
              <a:t>-</a:t>
            </a:r>
            <a:r>
              <a:rPr lang="fr-FR" altLang="fr-BF" b="1" dirty="0"/>
              <a:t>plastie</a:t>
            </a:r>
            <a:r>
              <a:rPr lang="fr-FR" altLang="fr-BF" dirty="0"/>
              <a:t> réparation : </a:t>
            </a:r>
            <a:r>
              <a:rPr lang="fr-FR" altLang="fr-BF" i="1" dirty="0"/>
              <a:t>mammoplastie</a:t>
            </a:r>
            <a:endParaRPr lang="fr-FR" altLang="fr-BF" dirty="0"/>
          </a:p>
          <a:p>
            <a:pPr eaLnBrk="1" hangingPunct="1">
              <a:lnSpc>
                <a:spcPct val="90000"/>
              </a:lnSpc>
            </a:pPr>
            <a:r>
              <a:rPr lang="fr-FR" altLang="fr-BF" dirty="0"/>
              <a:t>-</a:t>
            </a:r>
            <a:r>
              <a:rPr lang="fr-FR" altLang="fr-BF" b="1" dirty="0"/>
              <a:t>stomie</a:t>
            </a:r>
            <a:r>
              <a:rPr lang="fr-FR" altLang="fr-BF" dirty="0"/>
              <a:t> anastomose : viscère creux-peau </a:t>
            </a:r>
            <a:r>
              <a:rPr lang="fr-FR" altLang="fr-BF" i="1" dirty="0"/>
              <a:t>colostomie</a:t>
            </a:r>
            <a:r>
              <a:rPr lang="fr-FR" altLang="fr-BF" dirty="0"/>
              <a:t> ou entre 2 organes </a:t>
            </a:r>
            <a:r>
              <a:rPr lang="fr-FR" altLang="fr-BF" i="1" dirty="0"/>
              <a:t>gastro-entérostomie</a:t>
            </a:r>
            <a:r>
              <a:rPr lang="fr-FR" altLang="fr-BF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fr-FR" altLang="fr-BF" dirty="0"/>
              <a:t>-</a:t>
            </a:r>
            <a:r>
              <a:rPr lang="fr-FR" altLang="fr-BF" b="1" dirty="0"/>
              <a:t>scopie</a:t>
            </a:r>
            <a:r>
              <a:rPr lang="fr-FR" altLang="fr-BF" dirty="0"/>
              <a:t> examen par la vue soit rayons X : </a:t>
            </a:r>
            <a:r>
              <a:rPr lang="fr-FR" altLang="fr-BF" i="1" dirty="0"/>
              <a:t>radioscopie</a:t>
            </a:r>
            <a:r>
              <a:rPr lang="fr-FR" altLang="fr-BF" dirty="0"/>
              <a:t> soit par instrument : </a:t>
            </a:r>
            <a:r>
              <a:rPr lang="fr-FR" altLang="fr-BF" i="1" dirty="0"/>
              <a:t>bronchoscopie</a:t>
            </a:r>
            <a:endParaRPr lang="fr-FR" altLang="fr-BF" dirty="0"/>
          </a:p>
          <a:p>
            <a:pPr eaLnBrk="1" hangingPunct="1">
              <a:lnSpc>
                <a:spcPct val="90000"/>
              </a:lnSpc>
            </a:pPr>
            <a:r>
              <a:rPr lang="fr-FR" altLang="fr-BF" dirty="0"/>
              <a:t>-</a:t>
            </a:r>
            <a:r>
              <a:rPr lang="fr-FR" altLang="fr-BF" b="1" dirty="0"/>
              <a:t>synthèse</a:t>
            </a:r>
            <a:r>
              <a:rPr lang="fr-FR" altLang="fr-BF" dirty="0"/>
              <a:t> fixation : </a:t>
            </a:r>
            <a:r>
              <a:rPr lang="fr-FR" altLang="fr-BF" i="1" dirty="0"/>
              <a:t>ostéosynthèse </a:t>
            </a:r>
          </a:p>
          <a:p>
            <a:pPr eaLnBrk="1" hangingPunct="1">
              <a:lnSpc>
                <a:spcPct val="90000"/>
              </a:lnSpc>
            </a:pPr>
            <a:r>
              <a:rPr lang="fr-FR" altLang="fr-BF" i="1" dirty="0"/>
              <a:t>-</a:t>
            </a:r>
            <a:r>
              <a:rPr lang="fr-FR" altLang="fr-BF" b="1" dirty="0"/>
              <a:t>thérapie</a:t>
            </a:r>
            <a:r>
              <a:rPr lang="fr-FR" altLang="fr-BF" i="1" dirty="0"/>
              <a:t> </a:t>
            </a:r>
            <a:r>
              <a:rPr lang="fr-FR" altLang="fr-BF" dirty="0"/>
              <a:t>traitement</a:t>
            </a:r>
            <a:r>
              <a:rPr lang="fr-FR" altLang="fr-BF" i="1" dirty="0"/>
              <a:t> : oxygénothérapie</a:t>
            </a:r>
          </a:p>
          <a:p>
            <a:pPr eaLnBrk="1" hangingPunct="1">
              <a:lnSpc>
                <a:spcPct val="90000"/>
              </a:lnSpc>
            </a:pPr>
            <a:endParaRPr lang="fr-FR" altLang="fr-BF" dirty="0"/>
          </a:p>
        </p:txBody>
      </p:sp>
    </p:spTree>
    <p:extLst>
      <p:ext uri="{BB962C8B-B14F-4D97-AF65-F5344CB8AC3E}">
        <p14:creationId xmlns:p14="http://schemas.microsoft.com/office/powerpoint/2010/main" val="29044446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C4A24855-9A7A-4FC0-BC14-1604D60828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39561"/>
          </a:xfrm>
        </p:spPr>
        <p:txBody>
          <a:bodyPr/>
          <a:lstStyle/>
          <a:p>
            <a:pPr eaLnBrk="1" hangingPunct="1"/>
            <a:r>
              <a:rPr lang="fr-FR" altLang="fr-BF" dirty="0">
                <a:latin typeface="Arial Black" panose="020B0A04020102020204" pitchFamily="34" charset="0"/>
              </a:rPr>
              <a:t>Exercice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4AA87880-8E67-49DA-B60C-6E9A38276B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204686"/>
            <a:ext cx="10515600" cy="5288189"/>
          </a:xfrm>
        </p:spPr>
        <p:txBody>
          <a:bodyPr>
            <a:noAutofit/>
          </a:bodyPr>
          <a:lstStyle/>
          <a:p>
            <a:pPr eaLnBrk="1" hangingPunct="1"/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Construire des mots à partir des radicaux définis :</a:t>
            </a:r>
          </a:p>
          <a:p>
            <a:pPr lvl="1" eaLnBrk="1" hangingPunct="1"/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-esthésie = sensibilité</a:t>
            </a:r>
          </a:p>
          <a:p>
            <a:pPr lvl="2" eaLnBrk="1" hangingPunct="1"/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Excès de sensibilité : ….</a:t>
            </a:r>
          </a:p>
          <a:p>
            <a:pPr lvl="2" eaLnBrk="1" hangingPunct="1"/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Sensibilité diminuée : ….</a:t>
            </a:r>
          </a:p>
          <a:p>
            <a:pPr lvl="1" eaLnBrk="1" hangingPunct="1"/>
            <a:r>
              <a:rPr lang="fr-FR" altLang="fr-BF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cardi</a:t>
            </a:r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(o) = cœur</a:t>
            </a:r>
          </a:p>
          <a:p>
            <a:pPr lvl="2" eaLnBrk="1" hangingPunct="1"/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Accélération du rythme cardiaque (&gt;100 bpm) : ….</a:t>
            </a:r>
          </a:p>
          <a:p>
            <a:pPr lvl="2" eaLnBrk="1" hangingPunct="1"/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Ralentissement du rythme cardiaque (&lt;60 bpm) : ….</a:t>
            </a:r>
          </a:p>
          <a:p>
            <a:pPr lvl="1" eaLnBrk="1" hangingPunct="1"/>
            <a:r>
              <a:rPr lang="fr-FR" altLang="fr-BF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osté</a:t>
            </a:r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(o) = os</a:t>
            </a:r>
          </a:p>
          <a:p>
            <a:pPr lvl="2" eaLnBrk="1" hangingPunct="1"/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Infection de l’os : ….</a:t>
            </a:r>
          </a:p>
          <a:p>
            <a:pPr lvl="2" eaLnBrk="1" hangingPunct="1"/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Tumeur osseuse : ….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>
            <a:extLst>
              <a:ext uri="{FF2B5EF4-FFF2-40B4-BE49-F238E27FC236}">
                <a16:creationId xmlns:a16="http://schemas.microsoft.com/office/drawing/2014/main" id="{2BA5F9F5-0B6D-490E-9377-0F417F37F3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BF" dirty="0">
                <a:latin typeface="Arial Black" panose="020B0A04020102020204" pitchFamily="34" charset="0"/>
              </a:rPr>
              <a:t>Exercice suite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8F1B37D-CF8F-4FFF-A9A6-8014BBE724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200000"/>
              </a:lnSpc>
            </a:pPr>
            <a:r>
              <a:rPr lang="fr-FR" altLang="fr-BF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gastr</a:t>
            </a:r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(o) = estomac</a:t>
            </a:r>
          </a:p>
          <a:p>
            <a:pPr lvl="2" eaLnBrk="1" hangingPunct="1">
              <a:lnSpc>
                <a:spcPct val="200000"/>
              </a:lnSpc>
            </a:pPr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Inflammation de l’estomac : ….</a:t>
            </a:r>
          </a:p>
          <a:p>
            <a:pPr lvl="2" eaLnBrk="1" hangingPunct="1">
              <a:lnSpc>
                <a:spcPct val="200000"/>
              </a:lnSpc>
            </a:pPr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Ablation chirurgicale de l’estomac : ….</a:t>
            </a:r>
          </a:p>
          <a:p>
            <a:pPr lvl="2" eaLnBrk="1" hangingPunct="1">
              <a:lnSpc>
                <a:spcPct val="200000"/>
              </a:lnSpc>
            </a:pPr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Incision de l’estomac : ….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>
            <a:extLst>
              <a:ext uri="{FF2B5EF4-FFF2-40B4-BE49-F238E27FC236}">
                <a16:creationId xmlns:a16="http://schemas.microsoft.com/office/drawing/2014/main" id="{D5E760F7-A98B-4254-9D3A-1F39BA681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39561"/>
          </a:xfrm>
        </p:spPr>
        <p:txBody>
          <a:bodyPr/>
          <a:lstStyle/>
          <a:p>
            <a:pPr eaLnBrk="1" hangingPunct="1"/>
            <a:r>
              <a:rPr lang="fr-FR" altLang="fr-BF" dirty="0">
                <a:latin typeface="Arial Black" panose="020B0A04020102020204" pitchFamily="34" charset="0"/>
              </a:rPr>
              <a:t>Exercice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86340D5-16E4-4DB1-9525-878509583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393371"/>
            <a:ext cx="10515600" cy="5239658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Grâce aux suffixes, classer les mots en 3 rubriques maladies, examens, traitements chirurgicaux :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Appendicite : ….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Mammectomie : ….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Mammographie : ….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Arthroscopie : ….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Arthropathie : ….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Arthrotomie : ….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Gastroscopie : ….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Hystérographie : ….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fr-BF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Hépatite : ….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AFD276-F24E-4FDB-95CB-3DAEF058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Plan</a:t>
            </a:r>
            <a:endParaRPr lang="fr-BF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1DDE7F-CEA3-4905-BA1E-C6C53EE12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>
                <a:latin typeface="Arial Black" panose="020B0A04020102020204" pitchFamily="34" charset="0"/>
              </a:rPr>
              <a:t>Généralités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latin typeface="Arial Black" panose="020B0A04020102020204" pitchFamily="34" charset="0"/>
              </a:rPr>
              <a:t>Aperçu général du corps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latin typeface="Arial Black" panose="020B0A04020102020204" pitchFamily="34" charset="0"/>
              </a:rPr>
              <a:t>Vocabulaire par spécialité médicale</a:t>
            </a:r>
          </a:p>
          <a:p>
            <a:pPr lvl="1"/>
            <a:r>
              <a:rPr lang="fr-FR" dirty="0"/>
              <a:t>Pneumologie</a:t>
            </a:r>
          </a:p>
          <a:p>
            <a:pPr lvl="1"/>
            <a:r>
              <a:rPr lang="fr-FR" dirty="0"/>
              <a:t>Cardiologie</a:t>
            </a:r>
          </a:p>
          <a:p>
            <a:pPr lvl="1"/>
            <a:r>
              <a:rPr lang="fr-FR" dirty="0"/>
              <a:t>Maladies infectieuses</a:t>
            </a:r>
          </a:p>
          <a:p>
            <a:pPr lvl="1"/>
            <a:r>
              <a:rPr lang="fr-FR" dirty="0"/>
              <a:t>Gastro entérologie hépatologie</a:t>
            </a:r>
          </a:p>
          <a:p>
            <a:pPr lvl="1"/>
            <a:r>
              <a:rPr lang="fr-FR" dirty="0"/>
              <a:t>Gynécologie obstétrique</a:t>
            </a:r>
          </a:p>
          <a:p>
            <a:pPr lvl="1"/>
            <a:r>
              <a:rPr lang="fr-FR" dirty="0"/>
              <a:t>Biologie et hématologie</a:t>
            </a:r>
          </a:p>
          <a:p>
            <a:pPr lvl="1"/>
            <a:r>
              <a:rPr lang="fr-FR" dirty="0"/>
              <a:t>…</a:t>
            </a:r>
          </a:p>
          <a:p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1548097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758B02-C32D-4C24-A736-6E71E668A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Vocabulaire médical</a:t>
            </a:r>
            <a:endParaRPr lang="fr-BF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44B5CC-F413-4690-A758-3E3750E93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fr-FR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professionnels de santé ont recours a une terminologie spécifique au domaine de la santé pour exprimer des choses aussi diverses :</a:t>
            </a:r>
          </a:p>
          <a:p>
            <a:pPr lvl="1">
              <a:lnSpc>
                <a:spcPct val="100000"/>
              </a:lnSpc>
            </a:pPr>
            <a:r>
              <a:rPr lang="fr-FR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symptômes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diagnostics,</a:t>
            </a:r>
          </a:p>
          <a:p>
            <a:pPr lvl="1">
              <a:lnSpc>
                <a:spcPct val="100000"/>
              </a:lnSpc>
            </a:pPr>
            <a:r>
              <a:rPr lang="fr-FR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actes, examens complémentaires, </a:t>
            </a:r>
          </a:p>
          <a:p>
            <a:pPr lvl="1">
              <a:lnSpc>
                <a:spcPct val="100000"/>
              </a:lnSpc>
            </a:pPr>
            <a:r>
              <a:rPr lang="fr-FR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médicaments,</a:t>
            </a:r>
          </a:p>
          <a:p>
            <a:pPr lvl="1">
              <a:lnSpc>
                <a:spcPct val="100000"/>
              </a:lnSpc>
            </a:pPr>
            <a:r>
              <a:rPr lang="fr-FR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structures anatomiques, </a:t>
            </a:r>
          </a:p>
          <a:p>
            <a:pPr lvl="1">
              <a:lnSpc>
                <a:spcPct val="100000"/>
              </a:lnSpc>
            </a:pPr>
            <a:r>
              <a:rPr lang="fr-FR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la biologie ou de la génétique. 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fr-FR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terminologie en santé est complexe et a de multiples facettes.</a:t>
            </a:r>
            <a:endParaRPr lang="fr-BF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908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75934D-3833-4562-A5E9-94480E3CE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3" y="1825625"/>
            <a:ext cx="11306629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L’évolution du vocabulaire médical a été marquée par l’évolution historique de la médecine et de la chirurgie. 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termes médicaux:  grec à l’arabe, de l’arabe au latin et du latin au français.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Conséquence: un vocabulaire médical univoque difficile. 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Notre langage médical a emprunté aux trois langues</a:t>
            </a:r>
            <a:endParaRPr lang="fr-BF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039387A0-27C6-4F38-AF28-AC658B423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Vocabulaire médical</a:t>
            </a:r>
            <a:endParaRPr lang="fr-BF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586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1DC392-89CC-4F4A-8288-4C6A7DF8D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771" y="365126"/>
            <a:ext cx="11335657" cy="923330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Arial Black" panose="020B0A04020102020204" pitchFamily="34" charset="0"/>
              </a:rPr>
              <a:t>Propriété de la terminologie médicale</a:t>
            </a:r>
            <a:endParaRPr lang="fr-BF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9DE9E1-9E4A-4C91-B933-088349406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143" y="1613075"/>
            <a:ext cx="11393713" cy="92333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fr-FR" sz="32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langage médical, peut être difficile a comprendre du fait de ses ambiguïtés.</a:t>
            </a:r>
          </a:p>
          <a:p>
            <a:pPr marL="0" indent="0" algn="l">
              <a:buNone/>
            </a:pPr>
            <a:endParaRPr lang="fr-FR" sz="800" b="0" i="0" u="none" strike="noStrike" baseline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l">
              <a:buNone/>
            </a:pPr>
            <a:endParaRPr lang="fr-FR" sz="800" b="0" i="0" u="none" strike="noStrike" baseline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l">
              <a:buNone/>
            </a:pPr>
            <a:endParaRPr lang="fr-FR" sz="800" b="0" i="0" u="none" strike="noStrike" baseline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l">
              <a:buNone/>
            </a:pPr>
            <a:r>
              <a:rPr lang="fr-FR" sz="800" b="0" i="0" u="none" strike="noStrike" baseline="0" dirty="0">
                <a:latin typeface="Minion-Regular"/>
              </a:rPr>
              <a:t>.</a:t>
            </a:r>
          </a:p>
          <a:p>
            <a:pPr marL="0" indent="0" algn="l">
              <a:buNone/>
            </a:pPr>
            <a:endParaRPr lang="fr-FR" sz="8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8403059-D4B5-441E-8380-7192837635CB}"/>
              </a:ext>
            </a:extLst>
          </p:cNvPr>
          <p:cNvSpPr txBox="1"/>
          <p:nvPr/>
        </p:nvSpPr>
        <p:spPr>
          <a:xfrm>
            <a:off x="464457" y="4109046"/>
            <a:ext cx="11197772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fr-FR" sz="28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fr-FR" sz="2800" b="1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mprécision du langage </a:t>
            </a:r>
            <a:r>
              <a:rPr lang="fr-FR" sz="28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infarctus (cœur), mais pour être précis infarctus myocardique /infarctus mésentérique </a:t>
            </a:r>
            <a:endParaRPr lang="fr-F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7A88AF9-9BFA-4B01-9D92-4B4714D0DEAF}"/>
              </a:ext>
            </a:extLst>
          </p:cNvPr>
          <p:cNvSpPr txBox="1"/>
          <p:nvPr/>
        </p:nvSpPr>
        <p:spPr>
          <a:xfrm>
            <a:off x="464456" y="2630228"/>
            <a:ext cx="11263085" cy="1384995"/>
          </a:xfrm>
          <a:prstGeom prst="rect">
            <a:avLst/>
          </a:prstGeom>
          <a:solidFill>
            <a:srgbClr val="FF66FF"/>
          </a:solidFill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fr-FR" sz="28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Polysémie</a:t>
            </a:r>
            <a:r>
              <a:rPr lang="fr-F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  le sigle IVG  (cardio) et IVG (gynécologie).  le mot genou ( une articulation ) ou une angulation anatomique(le genou inferieur droit de la coronaire).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A4C7A0D-4896-4879-B093-B0A7BB3F0217}"/>
              </a:ext>
            </a:extLst>
          </p:cNvPr>
          <p:cNvSpPr txBox="1"/>
          <p:nvPr/>
        </p:nvSpPr>
        <p:spPr>
          <a:xfrm>
            <a:off x="478972" y="5319711"/>
            <a:ext cx="11132456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800" b="1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Synonymie</a:t>
            </a:r>
            <a:r>
              <a:rPr lang="fr-FR" sz="2800" b="0" i="0" u="none" strike="noStrike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infarctus du myocarde, crise cardiaque, IDM.</a:t>
            </a:r>
          </a:p>
          <a:p>
            <a:endParaRPr lang="fr-BF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00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041FDF-ED6F-4432-947D-AB26219FB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Terminologie médicale</a:t>
            </a:r>
            <a:endParaRPr lang="fr-BF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3CB04D-8DDE-4FBF-8D16-27E7EAA15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771" y="1825625"/>
            <a:ext cx="11078029" cy="4351338"/>
          </a:xfrm>
        </p:spPr>
        <p:txBody>
          <a:bodyPr>
            <a:normAutofit/>
          </a:bodyPr>
          <a:lstStyle/>
          <a:p>
            <a:r>
              <a:rPr lang="fr-FR" dirty="0"/>
              <a:t>Définition: C'est un ensemble de mots (termes) particuliers, utilisés en biologie et en médecine.</a:t>
            </a:r>
          </a:p>
          <a:p>
            <a:pPr algn="just"/>
            <a:r>
              <a:rPr lang="fr-FR" dirty="0">
                <a:effectLst/>
              </a:rPr>
              <a:t>Une distinction s’impose entre « mot » et « </a:t>
            </a:r>
            <a:r>
              <a:rPr lang="fr-FR" b="1" dirty="0">
                <a:effectLst/>
              </a:rPr>
              <a:t>terme</a:t>
            </a:r>
            <a:r>
              <a:rPr lang="fr-FR" dirty="0">
                <a:effectLst/>
              </a:rPr>
              <a:t> ». La science des mots, c’est la lexicographie ; celle des </a:t>
            </a:r>
            <a:r>
              <a:rPr lang="fr-FR" b="1" dirty="0">
                <a:effectLst/>
              </a:rPr>
              <a:t>termes</a:t>
            </a:r>
            <a:r>
              <a:rPr lang="fr-FR" dirty="0">
                <a:effectLst/>
              </a:rPr>
              <a:t>, la </a:t>
            </a:r>
            <a:r>
              <a:rPr lang="fr-FR" b="1" dirty="0">
                <a:effectLst/>
              </a:rPr>
              <a:t>terminologie</a:t>
            </a:r>
            <a:r>
              <a:rPr lang="fr-FR" dirty="0">
                <a:effectLst/>
              </a:rPr>
              <a:t>; l’adjectif dérivé est </a:t>
            </a:r>
            <a:r>
              <a:rPr lang="fr-FR" b="1" dirty="0">
                <a:effectLst/>
              </a:rPr>
              <a:t>terminologique</a:t>
            </a:r>
            <a:r>
              <a:rPr lang="fr-FR" dirty="0">
                <a:effectLst/>
              </a:rPr>
              <a:t>. </a:t>
            </a:r>
          </a:p>
          <a:p>
            <a:pPr algn="just"/>
            <a:r>
              <a:rPr lang="fr-FR" dirty="0">
                <a:effectLst/>
              </a:rPr>
              <a:t>La </a:t>
            </a:r>
            <a:r>
              <a:rPr lang="fr-FR" b="1" dirty="0">
                <a:effectLst/>
              </a:rPr>
              <a:t>terminologie</a:t>
            </a:r>
            <a:r>
              <a:rPr lang="fr-FR" dirty="0">
                <a:effectLst/>
              </a:rPr>
              <a:t> désigne l’ensemble des </a:t>
            </a:r>
            <a:r>
              <a:rPr lang="fr-FR" b="1" dirty="0">
                <a:effectLst/>
              </a:rPr>
              <a:t>termes</a:t>
            </a:r>
            <a:r>
              <a:rPr lang="fr-FR" dirty="0">
                <a:effectLst/>
              </a:rPr>
              <a:t> spécifiques d’une science, d’une technique ou d’un art. Pour ce qui est de la </a:t>
            </a:r>
            <a:r>
              <a:rPr lang="fr-FR" b="1" dirty="0">
                <a:effectLst/>
              </a:rPr>
              <a:t>terminologie</a:t>
            </a:r>
            <a:r>
              <a:rPr lang="fr-FR" dirty="0">
                <a:effectLst/>
              </a:rPr>
              <a:t> médicale, chaque discipline possède sa propre </a:t>
            </a:r>
            <a:r>
              <a:rPr lang="fr-FR" b="1" dirty="0">
                <a:effectLst/>
              </a:rPr>
              <a:t>terminologie</a:t>
            </a:r>
            <a:r>
              <a:rPr lang="fr-FR" dirty="0">
                <a:effectLst/>
              </a:rPr>
              <a:t>, que doit connaître parfaitement le spécialiste de cette discipline.</a:t>
            </a:r>
          </a:p>
          <a:p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223853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23B3A8-37BC-4421-8DB8-E65CE1C07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CB936379-EC53-4A14-BD3C-AD79358AF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Recensement des concepts d’un domaine et des termes (mot) qui les désignent.</a:t>
            </a:r>
          </a:p>
          <a:p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Vocabulaire médical spécifique constitué de 15000 à 20 000 mots</a:t>
            </a:r>
          </a:p>
          <a:p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mot médical est composé de plusieurs unités de sens différents souvent dérivées de mots grecs et latins</a:t>
            </a:r>
          </a:p>
          <a:p>
            <a:pPr marL="457200" lvl="1" indent="0">
              <a:buNone/>
            </a:pPr>
            <a:endParaRPr lang="fr-FR" altLang="fr-BF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r>
              <a:rPr lang="fr-FR" altLang="fr-BF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exemple : bradycardie (ralentissement rythme cardiaque)</a:t>
            </a:r>
          </a:p>
          <a:p>
            <a:r>
              <a:rPr lang="fr-FR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Brady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(lent)         </a:t>
            </a:r>
            <a:r>
              <a:rPr lang="fr-FR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Cardie</a:t>
            </a:r>
            <a:r>
              <a:rPr lang="fr-FR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(cœur)</a:t>
            </a:r>
            <a:endParaRPr lang="fr-BF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78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A59612-A3D7-40A7-B87C-4FF55CBE5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D03F6B-8A16-40DB-BCD0-3B7B5C08F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FR" altLang="fr-BF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Approche à la fois :</a:t>
            </a:r>
          </a:p>
          <a:p>
            <a:pPr lvl="1" eaLnBrk="1" hangingPunct="1"/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Thématique : physiologie, pathologie et traitements</a:t>
            </a:r>
          </a:p>
          <a:p>
            <a:pPr lvl="1" eaLnBrk="1" hangingPunct="1"/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 anatomique : par appareil ( ensemble d’organes)</a:t>
            </a:r>
          </a:p>
          <a:p>
            <a:pPr marL="457200" lvl="1" indent="0" eaLnBrk="1" hangingPunct="1">
              <a:buNone/>
            </a:pPr>
            <a:r>
              <a:rPr lang="fr-FR" altLang="fr-BF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 vocabulaire médical</a:t>
            </a:r>
          </a:p>
          <a:p>
            <a:endParaRPr lang="fr-BF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7482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1311</Words>
  <Application>Microsoft Office PowerPoint</Application>
  <PresentationFormat>Grand écran</PresentationFormat>
  <Paragraphs>214</Paragraphs>
  <Slides>27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5" baseType="lpstr">
      <vt:lpstr>Arial</vt:lpstr>
      <vt:lpstr>Arial Black</vt:lpstr>
      <vt:lpstr>Calibri</vt:lpstr>
      <vt:lpstr>Calibri Light</vt:lpstr>
      <vt:lpstr>Minion-Regular</vt:lpstr>
      <vt:lpstr>Monotype Sorts</vt:lpstr>
      <vt:lpstr>Tahoma</vt:lpstr>
      <vt:lpstr>Thème Office</vt:lpstr>
      <vt:lpstr>Terminologie Médicale</vt:lpstr>
      <vt:lpstr>Objectifs</vt:lpstr>
      <vt:lpstr>Plan</vt:lpstr>
      <vt:lpstr>Vocabulaire médical</vt:lpstr>
      <vt:lpstr>Vocabulaire médical</vt:lpstr>
      <vt:lpstr>Propriété de la terminologie médicale</vt:lpstr>
      <vt:lpstr>Terminologie médicale</vt:lpstr>
      <vt:lpstr>Présentation PowerPoint</vt:lpstr>
      <vt:lpstr>Présentation PowerPoint</vt:lpstr>
      <vt:lpstr>Présentation PowerPoint</vt:lpstr>
      <vt:lpstr>Intérêts</vt:lpstr>
      <vt:lpstr>Intérêts</vt:lpstr>
      <vt:lpstr>Etapes processus terminologique</vt:lpstr>
      <vt:lpstr>Structure des termes médicaux</vt:lpstr>
      <vt:lpstr>Structure des termes médicaux</vt:lpstr>
      <vt:lpstr>Structure des termes médicaux</vt:lpstr>
      <vt:lpstr>Préfixes de base</vt:lpstr>
      <vt:lpstr>Racines liées aux organes</vt:lpstr>
      <vt:lpstr>Racines liées aux organes</vt:lpstr>
      <vt:lpstr>Racines liées aux organes</vt:lpstr>
      <vt:lpstr>Racines liées aux organes</vt:lpstr>
      <vt:lpstr>Suffixes de base</vt:lpstr>
      <vt:lpstr>Suffixes de base</vt:lpstr>
      <vt:lpstr>Suffixes de base</vt:lpstr>
      <vt:lpstr>Exercice</vt:lpstr>
      <vt:lpstr>Exercice suite</vt:lpstr>
      <vt:lpstr>Exercice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Terminologie Médicale</dc:title>
  <dc:creator>abdoulaye sawadogo</dc:creator>
  <cp:lastModifiedBy>abdoulaye sawadogo</cp:lastModifiedBy>
  <cp:revision>1</cp:revision>
  <dcterms:created xsi:type="dcterms:W3CDTF">2020-10-20T22:29:12Z</dcterms:created>
  <dcterms:modified xsi:type="dcterms:W3CDTF">2020-10-20T22:30:25Z</dcterms:modified>
</cp:coreProperties>
</file>