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81" r:id="rId2"/>
    <p:sldId id="368" r:id="rId3"/>
    <p:sldId id="373" r:id="rId4"/>
    <p:sldId id="377" r:id="rId5"/>
    <p:sldId id="362" r:id="rId6"/>
    <p:sldId id="340" r:id="rId7"/>
    <p:sldId id="342" r:id="rId8"/>
    <p:sldId id="343" r:id="rId9"/>
    <p:sldId id="390" r:id="rId10"/>
    <p:sldId id="345" r:id="rId11"/>
    <p:sldId id="359" r:id="rId12"/>
    <p:sldId id="391" r:id="rId13"/>
    <p:sldId id="382" r:id="rId14"/>
    <p:sldId id="385" r:id="rId15"/>
    <p:sldId id="389" r:id="rId16"/>
    <p:sldId id="38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 autoAdjust="0"/>
    <p:restoredTop sz="82443" autoAdjust="0"/>
  </p:normalViewPr>
  <p:slideViewPr>
    <p:cSldViewPr>
      <p:cViewPr varScale="1">
        <p:scale>
          <a:sx n="92" d="100"/>
          <a:sy n="92" d="100"/>
        </p:scale>
        <p:origin x="22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C857B-6BE0-4DF2-9D5D-1F398628FDD6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F401C-F71C-47C1-BFC8-F12B9F1A8465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172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84BE4B-6A00-40A5-A3C0-13F3DAEFA8D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892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Donc</a:t>
            </a:r>
            <a:r>
              <a:rPr lang="en-GB" baseline="0" dirty="0"/>
              <a:t> </a:t>
            </a:r>
            <a:r>
              <a:rPr lang="en-GB" baseline="0" dirty="0" err="1"/>
              <a:t>i</a:t>
            </a:r>
            <a:r>
              <a:rPr lang="en-GB" dirty="0" err="1"/>
              <a:t>l</a:t>
            </a:r>
            <a:r>
              <a:rPr lang="en-GB" dirty="0"/>
              <a:t> </a:t>
            </a:r>
            <a:r>
              <a:rPr lang="en-GB" dirty="0" err="1"/>
              <a:t>est</a:t>
            </a:r>
            <a:r>
              <a:rPr lang="en-GB" dirty="0"/>
              <a:t> </a:t>
            </a:r>
            <a:r>
              <a:rPr lang="en-GB" dirty="0" err="1"/>
              <a:t>clair</a:t>
            </a:r>
            <a:r>
              <a:rPr lang="en-GB" dirty="0"/>
              <a:t> </a:t>
            </a:r>
            <a:r>
              <a:rPr lang="en-GB" dirty="0" err="1"/>
              <a:t>que</a:t>
            </a:r>
            <a:r>
              <a:rPr lang="en-GB" dirty="0"/>
              <a:t> la </a:t>
            </a:r>
            <a:r>
              <a:rPr lang="en-GB" dirty="0" err="1"/>
              <a:t>checklsit</a:t>
            </a:r>
            <a:r>
              <a:rPr lang="en-GB" dirty="0"/>
              <a:t> </a:t>
            </a:r>
            <a:r>
              <a:rPr lang="en-GB" dirty="0" err="1"/>
              <a:t>n’est</a:t>
            </a:r>
            <a:r>
              <a:rPr lang="en-GB" dirty="0"/>
              <a:t> </a:t>
            </a:r>
            <a:r>
              <a:rPr lang="en-GB" baseline="0" dirty="0"/>
              <a:t>pas </a:t>
            </a:r>
            <a:r>
              <a:rPr lang="en-GB" baseline="0" dirty="0" err="1"/>
              <a:t>seulement</a:t>
            </a:r>
            <a:r>
              <a:rPr lang="en-GB" baseline="0" dirty="0"/>
              <a:t> un piece du </a:t>
            </a:r>
            <a:r>
              <a:rPr lang="en-GB" baseline="0" dirty="0" err="1"/>
              <a:t>papier</a:t>
            </a:r>
            <a:r>
              <a:rPr lang="en-GB" baseline="0" dirty="0"/>
              <a:t>.</a:t>
            </a:r>
          </a:p>
          <a:p>
            <a:endParaRPr lang="en-GB" baseline="0" dirty="0"/>
          </a:p>
          <a:p>
            <a:r>
              <a:rPr lang="en-GB" dirty="0"/>
              <a:t>More than just a checklist; pour </a:t>
            </a:r>
            <a:r>
              <a:rPr lang="en-GB" dirty="0" err="1"/>
              <a:t>rendre</a:t>
            </a:r>
            <a:r>
              <a:rPr lang="en-GB" dirty="0"/>
              <a:t> possible</a:t>
            </a:r>
            <a:r>
              <a:rPr lang="en-GB" baseline="0" dirty="0"/>
              <a:t> les </a:t>
            </a:r>
            <a:r>
              <a:rPr lang="en-GB" baseline="0" dirty="0" err="1"/>
              <a:t>resultats</a:t>
            </a:r>
            <a:r>
              <a:rPr lang="en-GB" baseline="0" dirty="0"/>
              <a:t> </a:t>
            </a:r>
            <a:r>
              <a:rPr lang="en-GB" baseline="0" dirty="0" err="1"/>
              <a:t>comme</a:t>
            </a:r>
            <a:r>
              <a:rPr lang="en-GB" baseline="0" dirty="0"/>
              <a:t> nous </a:t>
            </a:r>
            <a:r>
              <a:rPr lang="en-GB" baseline="0" dirty="0" err="1"/>
              <a:t>venons</a:t>
            </a:r>
            <a:r>
              <a:rPr lang="en-GB" baseline="0" dirty="0"/>
              <a:t> </a:t>
            </a:r>
            <a:r>
              <a:rPr lang="en-GB" baseline="0" dirty="0" err="1"/>
              <a:t>d’avoir</a:t>
            </a:r>
            <a:r>
              <a:rPr lang="en-GB" baseline="0" dirty="0"/>
              <a:t> vu, </a:t>
            </a:r>
            <a:r>
              <a:rPr lang="en-GB" dirty="0" err="1"/>
              <a:t>elle</a:t>
            </a:r>
            <a:r>
              <a:rPr lang="en-GB" dirty="0"/>
              <a:t> </a:t>
            </a:r>
            <a:r>
              <a:rPr lang="en-GB" dirty="0" err="1"/>
              <a:t>renforce</a:t>
            </a:r>
            <a:r>
              <a:rPr lang="en-GB" dirty="0"/>
              <a:t> . . . Fait</a:t>
            </a:r>
            <a:r>
              <a:rPr lang="en-GB" baseline="0" dirty="0"/>
              <a:t> </a:t>
            </a:r>
            <a:r>
              <a:rPr lang="en-GB" baseline="0" dirty="0" err="1"/>
              <a:t>l’anethesie</a:t>
            </a:r>
            <a:r>
              <a:rPr lang="en-GB" baseline="0" dirty="0"/>
              <a:t> . . .</a:t>
            </a:r>
            <a:r>
              <a:rPr lang="en-GB" dirty="0"/>
              <a:t>Aide/</a:t>
            </a:r>
            <a:r>
              <a:rPr lang="en-GB" dirty="0" err="1"/>
              <a:t>Contribue</a:t>
            </a:r>
            <a:r>
              <a:rPr lang="en-GB" dirty="0"/>
              <a:t> a la</a:t>
            </a:r>
            <a:r>
              <a:rPr lang="en-GB" baseline="0" dirty="0"/>
              <a:t> </a:t>
            </a:r>
            <a:r>
              <a:rPr lang="en-GB" dirty="0"/>
              <a:t>prevention . . . et </a:t>
            </a:r>
            <a:r>
              <a:rPr lang="en-GB" dirty="0" err="1"/>
              <a:t>l’oublie</a:t>
            </a:r>
            <a:r>
              <a:rPr lang="en-GB" dirty="0"/>
              <a:t> . . 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32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noProof="0" dirty="0"/>
              <a:t>La </a:t>
            </a:r>
            <a:r>
              <a:rPr lang="fr-FR" baseline="0" noProof="0" dirty="0" err="1"/>
              <a:t>checklist</a:t>
            </a:r>
            <a:r>
              <a:rPr lang="fr-FR" baseline="0" noProof="0" dirty="0"/>
              <a:t> </a:t>
            </a:r>
            <a:r>
              <a:rPr lang="fr-FR" baseline="0" noProof="0" dirty="0" err="1"/>
              <a:t>confere</a:t>
            </a:r>
            <a:r>
              <a:rPr lang="fr-FR" baseline="0" noProof="0" dirty="0"/>
              <a:t> d’autres avantage a ceux qui l’utilisent.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23009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L’idee</a:t>
            </a:r>
            <a:r>
              <a:rPr lang="en-US" dirty="0"/>
              <a:t> </a:t>
            </a:r>
            <a:r>
              <a:rPr lang="en-US" dirty="0" err="1"/>
              <a:t>d’une</a:t>
            </a:r>
            <a:r>
              <a:rPr lang="en-US" dirty="0"/>
              <a:t> </a:t>
            </a:r>
            <a:r>
              <a:rPr lang="en-US" dirty="0" err="1"/>
              <a:t>checkliste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deja</a:t>
            </a:r>
            <a:r>
              <a:rPr lang="en-US" dirty="0"/>
              <a:t> </a:t>
            </a:r>
            <a:r>
              <a:rPr lang="en-US" dirty="0" err="1"/>
              <a:t>utilisee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autres</a:t>
            </a:r>
            <a:r>
              <a:rPr lang="en-US" dirty="0"/>
              <a:t> domains </a:t>
            </a:r>
            <a:r>
              <a:rPr lang="en-US" dirty="0" err="1"/>
              <a:t>professionels</a:t>
            </a:r>
            <a:r>
              <a:rPr lang="en-US" dirty="0"/>
              <a:t>, </a:t>
            </a:r>
            <a:r>
              <a:rPr lang="en-US" dirty="0" err="1"/>
              <a:t>comme</a:t>
            </a:r>
            <a:r>
              <a:rPr lang="en-US" dirty="0"/>
              <a:t> . . . </a:t>
            </a:r>
          </a:p>
          <a:p>
            <a:endParaRPr lang="en-US" dirty="0"/>
          </a:p>
          <a:p>
            <a:r>
              <a:rPr lang="en-US" dirty="0"/>
              <a:t>Le moment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venu</a:t>
            </a:r>
            <a:r>
              <a:rPr lang="en-US" dirty="0"/>
              <a:t> a </a:t>
            </a:r>
            <a:r>
              <a:rPr lang="en-US" dirty="0" err="1"/>
              <a:t>utliser</a:t>
            </a:r>
            <a:r>
              <a:rPr lang="en-US" dirty="0"/>
              <a:t> la </a:t>
            </a:r>
            <a:r>
              <a:rPr lang="en-US" dirty="0" err="1"/>
              <a:t>checkliste</a:t>
            </a:r>
            <a:r>
              <a:rPr lang="en-US" baseline="0" dirty="0"/>
              <a:t> </a:t>
            </a:r>
            <a:r>
              <a:rPr lang="en-US" baseline="0" dirty="0" err="1"/>
              <a:t>dans</a:t>
            </a:r>
            <a:r>
              <a:rPr lang="en-US" baseline="0" dirty="0"/>
              <a:t> le cadre de la medicine.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401C-F71C-47C1-BFC8-F12B9F1A8465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77186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fr-FR" dirty="0"/>
              <a:t>L’un de l’autre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401C-F71C-47C1-BFC8-F12B9F1A8465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26402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200" dirty="0"/>
              <a:t>Il faut faire la checkliste specifique a votre hopital, et</a:t>
            </a:r>
            <a:r>
              <a:rPr lang="fr-CH" sz="1200" baseline="0" dirty="0"/>
              <a:t> nous vous aiderons a faire cela pendant ces trois jours. </a:t>
            </a:r>
            <a:r>
              <a:rPr lang="fr-FR" sz="1200" dirty="0"/>
              <a:t>Si on adapte le </a:t>
            </a:r>
            <a:r>
              <a:rPr lang="fr-FR" sz="1200" dirty="0" err="1"/>
              <a:t>checklist</a:t>
            </a:r>
            <a:r>
              <a:rPr lang="fr-FR" sz="1200" dirty="0"/>
              <a:t>, c’est plus facile de l’utiliser et il donnera les meilleurs résultats.</a:t>
            </a:r>
            <a:endParaRPr lang="fr-CH" sz="120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sz="120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200" dirty="0"/>
              <a:t>Exemples: La</a:t>
            </a:r>
            <a:r>
              <a:rPr lang="fr-CH" sz="1200" baseline="0" dirty="0"/>
              <a:t> haute autorite de la sante en France, de centre hospitalier universitaire de toamasina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H" sz="1200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200" baseline="0" dirty="0"/>
              <a:t>Mention Diego-Suarez last month, now it’s your turn/maintenenat c’est votre tour</a:t>
            </a:r>
            <a:endParaRPr lang="fr-CH" sz="120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401C-F71C-47C1-BFC8-F12B9F1A8465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27386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Nous </a:t>
            </a:r>
            <a:r>
              <a:rPr lang="en-US" dirty="0" err="1"/>
              <a:t>vous</a:t>
            </a:r>
            <a:r>
              <a:rPr lang="en-US" dirty="0"/>
              <a:t> </a:t>
            </a:r>
            <a:r>
              <a:rPr lang="en-US" dirty="0" err="1"/>
              <a:t>enseignerons</a:t>
            </a:r>
            <a:r>
              <a:rPr lang="en-US" dirty="0"/>
              <a:t> </a:t>
            </a:r>
            <a:r>
              <a:rPr lang="en-US" dirty="0" err="1"/>
              <a:t>egalement</a:t>
            </a:r>
            <a:r>
              <a:rPr lang="en-US" dirty="0"/>
              <a:t> le</a:t>
            </a:r>
            <a:r>
              <a:rPr lang="en-US" baseline="0" dirty="0"/>
              <a:t> </a:t>
            </a:r>
            <a:r>
              <a:rPr lang="en-US" baseline="0" dirty="0" err="1"/>
              <a:t>comptage</a:t>
            </a:r>
            <a:r>
              <a:rPr lang="en-US" baseline="0" dirty="0"/>
              <a:t> . . . Et </a:t>
            </a:r>
            <a:r>
              <a:rPr lang="en-US" baseline="0" dirty="0" err="1"/>
              <a:t>l’utilization</a:t>
            </a:r>
            <a:r>
              <a:rPr lang="en-US" baseline="0" dirty="0"/>
              <a:t> . . . </a:t>
            </a:r>
            <a:r>
              <a:rPr lang="en-US" baseline="0" dirty="0" err="1"/>
              <a:t>Tous</a:t>
            </a:r>
            <a:r>
              <a:rPr lang="en-US" baseline="0" dirty="0"/>
              <a:t> les </a:t>
            </a:r>
            <a:r>
              <a:rPr lang="en-US" baseline="0" dirty="0" err="1"/>
              <a:t>deux</a:t>
            </a:r>
            <a:r>
              <a:rPr lang="en-US" baseline="0" dirty="0"/>
              <a:t> </a:t>
            </a:r>
            <a:r>
              <a:rPr lang="en-US" baseline="0" dirty="0" err="1"/>
              <a:t>sont</a:t>
            </a:r>
            <a:r>
              <a:rPr lang="en-US" baseline="0" dirty="0"/>
              <a:t> parties de la </a:t>
            </a:r>
            <a:r>
              <a:rPr lang="en-US" baseline="0" dirty="0" err="1"/>
              <a:t>checkliste</a:t>
            </a:r>
            <a:r>
              <a:rPr lang="en-US" baseline="0" dirty="0"/>
              <a:t> de </a:t>
            </a:r>
            <a:r>
              <a:rPr lang="en-US" baseline="0" dirty="0" err="1"/>
              <a:t>l’OMS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401C-F71C-47C1-BFC8-F12B9F1A8465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508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Je </a:t>
            </a:r>
            <a:r>
              <a:rPr lang="en-GB" baseline="0" dirty="0" err="1"/>
              <a:t>vous</a:t>
            </a:r>
            <a:r>
              <a:rPr lang="en-GB" baseline="0" dirty="0"/>
              <a:t> </a:t>
            </a:r>
            <a:r>
              <a:rPr lang="en-GB" baseline="0" dirty="0" err="1"/>
              <a:t>souhaite</a:t>
            </a:r>
            <a:r>
              <a:rPr lang="en-GB" baseline="0" dirty="0"/>
              <a:t> </a:t>
            </a:r>
            <a:r>
              <a:rPr lang="en-GB" baseline="0" dirty="0" err="1"/>
              <a:t>une</a:t>
            </a:r>
            <a:r>
              <a:rPr lang="en-GB" baseline="0" dirty="0"/>
              <a:t> formation qui sera </a:t>
            </a:r>
            <a:r>
              <a:rPr lang="en-GB" baseline="0" dirty="0" err="1"/>
              <a:t>benefique</a:t>
            </a:r>
            <a:r>
              <a:rPr lang="en-GB" baseline="0" dirty="0"/>
              <a:t> et </a:t>
            </a:r>
            <a:r>
              <a:rPr lang="en-GB" baseline="0"/>
              <a:t>amusante. </a:t>
            </a:r>
            <a:r>
              <a:rPr lang="en-GB" baseline="0" dirty="0"/>
              <a:t>Si </a:t>
            </a:r>
            <a:r>
              <a:rPr lang="en-GB" baseline="0" dirty="0" err="1"/>
              <a:t>vous</a:t>
            </a:r>
            <a:r>
              <a:rPr lang="en-GB" baseline="0" dirty="0"/>
              <a:t> </a:t>
            </a:r>
            <a:r>
              <a:rPr lang="en-GB" baseline="0" dirty="0" err="1"/>
              <a:t>avez</a:t>
            </a:r>
            <a:r>
              <a:rPr lang="en-GB" baseline="0" dirty="0"/>
              <a:t> des questions, ne </a:t>
            </a:r>
            <a:r>
              <a:rPr lang="en-GB" baseline="0" dirty="0" err="1"/>
              <a:t>hesitez</a:t>
            </a:r>
            <a:r>
              <a:rPr lang="en-GB" baseline="0" dirty="0"/>
              <a:t> pas a nous les demander.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E0986-5954-4660-A98F-EAE426E5E05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950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chirurgie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chiffres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pour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illuminer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l’etendue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 danger de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chiurgurie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 sure. Par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exemple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 a 240M…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Ces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chiffes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ils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tous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confirment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chiurugie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 sure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aussi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grave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menace de la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sante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publique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paludism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b="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tuberculose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GB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know that globally surgical care could be better. It is not as good or as safe as it could be. Globally, not just here, but in my country too.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30 million operations worldwide – that is a lot of major operations …but so what?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 they are not that safe!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Worldwide	 mortality rate		5-10%  (overall rate worldwide, vary with country and type of surgery, but this is major surgery and many western statistics are adjusted for complexity)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Complications rate	3-17%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Equates to 1 million dead, 7 million disabled. Death rate 10 – 100 times higher than maternal mortality. Level of harm approaching that of malaria &amp; TB &amp; other traditional public health concerns.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Nous savons que, globalement, les soins chirurgicaux pourraient être mieux. Ce n’est peut-être pas aussi bon ou aussi sûr qu'il paraît l’être. Globalement, non seulement ici, mais dans mon pays aussi.</a:t>
            </a:r>
          </a:p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228600" indent="-228600">
              <a:buAutoNum type="arabicPlain" startAt="230"/>
            </a:pP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millions d’opérations à travers le monde – c'est un nombre élevée de grandes opérations ... Mais alors quoi ?</a:t>
            </a:r>
          </a:p>
          <a:p>
            <a:pPr marL="228600" indent="-228600">
              <a:buAutoNum type="arabicPlain" startAt="230"/>
            </a:pP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Eh bien, ils ne sont pas si sûrs !</a:t>
            </a:r>
          </a:p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taux de mortalité mondial est de 5 à 10 % (le taux global varie suivant les pays et le type de chirurgie, mais c’est une chirurgie majeure et de nombreuses statistiques occidentaux sont ajustés pour la complexité).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Taux de complications 3-17 %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Équivaut à 1 million de morts, 7 millions de personnes handicapées.  Le taux de mortalité est de 10 à 100 fois plus élevée que la mortalité maternelle. Niveau de préjudice approchant celle du paludisme et de la tuberculose et d'autres préoccupations traditionnelles de santé publique.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8620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Alors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 raisons pour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laquelles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chirgurie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ne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soit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 sure?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Qu’est-ce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qui fait la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chiurgie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pas sure? Les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possibilites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sont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nombreuses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Par </a:t>
            </a:r>
            <a:r>
              <a:rPr lang="en-GB" sz="1200" kern="1200" baseline="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exemple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862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fr-FR" sz="1200" dirty="0"/>
              <a:t>Qu’est-ce qu’on peut faire diminuer ces erreurs? Ou se trouve la solution? Dans le cadre de la formation? La technologie? Les </a:t>
            </a:r>
            <a:r>
              <a:rPr lang="fr-FR" sz="1200" dirty="0" err="1"/>
              <a:t>resources</a:t>
            </a:r>
            <a:r>
              <a:rPr lang="fr-FR" sz="1200" dirty="0"/>
              <a:t> humaines?</a:t>
            </a:r>
          </a:p>
          <a:p>
            <a:pPr marL="0" indent="0" algn="l">
              <a:buNone/>
            </a:pPr>
            <a:endParaRPr lang="en-GB" sz="1200" baseline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Même de</a:t>
            </a:r>
            <a:r>
              <a:rPr lang="fr-FR" sz="1200" dirty="0">
                <a:solidFill>
                  <a:srgbClr val="000000"/>
                </a:solidFill>
              </a:rPr>
              <a:t>s</a:t>
            </a:r>
            <a:r>
              <a:rPr lang="fr-FR" sz="1200" dirty="0">
                <a:solidFill>
                  <a:srgbClr val="FF0000"/>
                </a:solidFill>
              </a:rPr>
              <a:t> </a:t>
            </a:r>
            <a:r>
              <a:rPr lang="fr-FR" sz="1200" dirty="0"/>
              <a:t>chirurgiens et anesthésistes les plus capables ont besoins d'aide pour mettre les choses prêtes</a:t>
            </a:r>
            <a:r>
              <a:rPr lang="en-GB" sz="1200" dirty="0"/>
              <a:t>. </a:t>
            </a:r>
            <a:r>
              <a:rPr lang="en-GB" sz="1200" dirty="0" err="1"/>
              <a:t>Mais</a:t>
            </a:r>
            <a:r>
              <a:rPr lang="en-GB" sz="1200" dirty="0"/>
              <a:t> </a:t>
            </a:r>
            <a:r>
              <a:rPr lang="en-GB" sz="1200" b="1" dirty="0"/>
              <a:t>comment a faire?</a:t>
            </a:r>
            <a:endParaRPr lang="en-GB" sz="1200" dirty="0"/>
          </a:p>
          <a:p>
            <a:pPr marL="0" indent="0" algn="l">
              <a:buNone/>
            </a:pPr>
            <a:endParaRPr lang="en-GB" dirty="0"/>
          </a:p>
          <a:p>
            <a:pPr algn="l"/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862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>
                <a:ea typeface="ＭＳ Ｐゴシック" pitchFamily="1" charset="-128"/>
              </a:rPr>
              <a:t>Answer: </a:t>
            </a:r>
            <a:r>
              <a:rPr lang="en-US" dirty="0" err="1">
                <a:ea typeface="ＭＳ Ｐゴシック" pitchFamily="1" charset="-128"/>
              </a:rPr>
              <a:t>Voici</a:t>
            </a:r>
            <a:r>
              <a:rPr lang="en-US" dirty="0">
                <a:ea typeface="ＭＳ Ｐゴシック" pitchFamily="1" charset="-128"/>
              </a:rPr>
              <a:t> la solution. </a:t>
            </a:r>
            <a:r>
              <a:rPr lang="en-US" dirty="0" err="1">
                <a:ea typeface="ＭＳ Ｐゴシック" pitchFamily="1" charset="-128"/>
              </a:rPr>
              <a:t>C’est</a:t>
            </a:r>
            <a:r>
              <a:rPr lang="en-US" baseline="0" dirty="0">
                <a:ea typeface="ＭＳ Ｐゴシック" pitchFamily="1" charset="-128"/>
              </a:rPr>
              <a:t> </a:t>
            </a:r>
            <a:r>
              <a:rPr lang="en-US" baseline="0" dirty="0" err="1">
                <a:ea typeface="ＭＳ Ｐゴシック" pitchFamily="1" charset="-128"/>
              </a:rPr>
              <a:t>cette</a:t>
            </a:r>
            <a:r>
              <a:rPr lang="en-US" baseline="0" dirty="0">
                <a:ea typeface="ＭＳ Ｐゴシック" pitchFamily="1" charset="-128"/>
              </a:rPr>
              <a:t> </a:t>
            </a:r>
            <a:r>
              <a:rPr lang="en-US" baseline="0" dirty="0" err="1">
                <a:ea typeface="ＭＳ Ｐゴシック" pitchFamily="1" charset="-128"/>
              </a:rPr>
              <a:t>liste</a:t>
            </a:r>
            <a:r>
              <a:rPr lang="en-US" baseline="0" dirty="0">
                <a:ea typeface="ＭＳ Ｐゴシック" pitchFamily="1" charset="-128"/>
              </a:rPr>
              <a:t> de </a:t>
            </a:r>
            <a:r>
              <a:rPr lang="en-US" baseline="0" dirty="0" err="1">
                <a:ea typeface="ＭＳ Ｐゴシック" pitchFamily="1" charset="-128"/>
              </a:rPr>
              <a:t>controle</a:t>
            </a:r>
            <a:r>
              <a:rPr lang="en-US" baseline="0" dirty="0">
                <a:ea typeface="ＭＳ Ｐゴシック" pitchFamily="1" charset="-128"/>
              </a:rPr>
              <a:t> de </a:t>
            </a:r>
            <a:r>
              <a:rPr lang="en-US" baseline="0" dirty="0" err="1">
                <a:ea typeface="ＭＳ Ｐゴシック" pitchFamily="1" charset="-128"/>
              </a:rPr>
              <a:t>l’OMS</a:t>
            </a:r>
            <a:r>
              <a:rPr lang="en-US" baseline="0" dirty="0">
                <a:ea typeface="ＭＳ Ｐゴシック" pitchFamily="1" charset="-128"/>
              </a:rPr>
              <a:t>. Cree en 2009.</a:t>
            </a:r>
            <a:r>
              <a:rPr lang="en-GB" baseline="0" dirty="0">
                <a:ea typeface="ＭＳ Ｐゴシック" pitchFamily="1" charset="-128"/>
              </a:rPr>
              <a:t> </a:t>
            </a:r>
            <a:r>
              <a:rPr lang="fr-FR" dirty="0"/>
              <a:t>Lignes directrices fondées sur la preuve.</a:t>
            </a:r>
          </a:p>
          <a:p>
            <a:r>
              <a:rPr lang="fr-FR" b="1" dirty="0"/>
              <a:t>Vise à 1) améliorer la sécurité de l'anesthésie;</a:t>
            </a:r>
            <a:r>
              <a:rPr lang="fr-FR" b="1" baseline="0" dirty="0"/>
              <a:t> 2) </a:t>
            </a:r>
            <a:r>
              <a:rPr lang="fr-FR" b="1" dirty="0">
                <a:solidFill>
                  <a:srgbClr val="FF0000"/>
                </a:solidFill>
              </a:rPr>
              <a:t>prévenir</a:t>
            </a:r>
            <a:r>
              <a:rPr lang="fr-FR" b="1" dirty="0"/>
              <a:t> les sites incorrect pour</a:t>
            </a:r>
            <a:r>
              <a:rPr lang="fr-FR" b="1" baseline="0" dirty="0"/>
              <a:t> la </a:t>
            </a:r>
            <a:r>
              <a:rPr lang="fr-FR" b="1" dirty="0"/>
              <a:t>chirurgie</a:t>
            </a:r>
            <a:r>
              <a:rPr lang="fr-FR" b="1" baseline="0" dirty="0"/>
              <a:t> et des infections aux </a:t>
            </a:r>
            <a:r>
              <a:rPr lang="fr-FR" b="1" dirty="0"/>
              <a:t>sites</a:t>
            </a:r>
            <a:r>
              <a:rPr lang="fr-FR" b="1" baseline="0" dirty="0"/>
              <a:t> de chirurgie; </a:t>
            </a:r>
            <a:r>
              <a:rPr lang="fr-FR" b="1" dirty="0"/>
              <a:t>et 3) améliorer du travail en équipe et de la communication.</a:t>
            </a:r>
          </a:p>
          <a:p>
            <a:endParaRPr lang="fr-FR" dirty="0"/>
          </a:p>
          <a:p>
            <a:r>
              <a:rPr lang="fr-FR" dirty="0"/>
              <a:t>SSI = </a:t>
            </a:r>
            <a:r>
              <a:rPr lang="fr-FR" dirty="0" err="1"/>
              <a:t>most</a:t>
            </a:r>
            <a:r>
              <a:rPr lang="fr-FR" dirty="0"/>
              <a:t> </a:t>
            </a:r>
            <a:r>
              <a:rPr lang="fr-FR" dirty="0" err="1"/>
              <a:t>common</a:t>
            </a:r>
            <a:r>
              <a:rPr lang="fr-FR" dirty="0"/>
              <a:t> </a:t>
            </a:r>
            <a:r>
              <a:rPr lang="fr-FR" dirty="0" err="1"/>
              <a:t>healthcare-associated</a:t>
            </a:r>
            <a:r>
              <a:rPr lang="fr-FR" dirty="0"/>
              <a:t> infection post-op.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6714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dirty="0"/>
              <a:t>Pour</a:t>
            </a:r>
            <a:r>
              <a:rPr lang="en-GB" b="0" baseline="0" dirty="0"/>
              <a:t> faire </a:t>
            </a:r>
            <a:r>
              <a:rPr lang="en-GB" b="0" baseline="0" dirty="0" err="1"/>
              <a:t>ces</a:t>
            </a:r>
            <a:r>
              <a:rPr lang="en-GB" b="0" baseline="0" dirty="0"/>
              <a:t> 3 buts, </a:t>
            </a:r>
            <a:r>
              <a:rPr lang="en-GB" b="0" baseline="0" dirty="0" err="1"/>
              <a:t>l’OMS</a:t>
            </a:r>
            <a:r>
              <a:rPr lang="en-GB" b="0" baseline="0" dirty="0"/>
              <a:t> </a:t>
            </a:r>
            <a:r>
              <a:rPr lang="en-GB" b="0" baseline="0" dirty="0" err="1"/>
              <a:t>dans</a:t>
            </a:r>
            <a:r>
              <a:rPr lang="en-GB" b="0" baseline="0" dirty="0"/>
              <a:t> </a:t>
            </a:r>
            <a:r>
              <a:rPr lang="en-GB" b="0" baseline="0" dirty="0" err="1"/>
              <a:t>sa</a:t>
            </a:r>
            <a:r>
              <a:rPr lang="en-GB" b="0" baseline="0" dirty="0"/>
              <a:t> </a:t>
            </a:r>
            <a:r>
              <a:rPr lang="en-GB" b="0" baseline="0" dirty="0" err="1"/>
              <a:t>checkliste</a:t>
            </a:r>
            <a:r>
              <a:rPr lang="en-GB" b="0" baseline="0" dirty="0"/>
              <a:t> a precise </a:t>
            </a:r>
            <a:r>
              <a:rPr lang="fr-FR" b="1" dirty="0"/>
              <a:t>6 étapes essentielles de sécurité dans toutes les opérations. </a:t>
            </a:r>
          </a:p>
          <a:p>
            <a:r>
              <a:rPr lang="fr-FR" dirty="0"/>
              <a:t>1erement . . . 2iemement.</a:t>
            </a:r>
            <a:r>
              <a:rPr lang="fr-FR" baseline="0" dirty="0"/>
              <a:t> . 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33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Mais</a:t>
            </a:r>
            <a:r>
              <a:rPr lang="en-GB" dirty="0"/>
              <a:t> </a:t>
            </a:r>
            <a:r>
              <a:rPr lang="en-GB" dirty="0" err="1"/>
              <a:t>est-ce</a:t>
            </a:r>
            <a:r>
              <a:rPr lang="en-GB" dirty="0"/>
              <a:t> </a:t>
            </a:r>
            <a:r>
              <a:rPr lang="en-GB" dirty="0" err="1"/>
              <a:t>que</a:t>
            </a:r>
            <a:r>
              <a:rPr lang="en-GB" dirty="0"/>
              <a:t> la </a:t>
            </a:r>
            <a:r>
              <a:rPr lang="en-GB" dirty="0" err="1"/>
              <a:t>checkliste</a:t>
            </a:r>
            <a:r>
              <a:rPr lang="en-GB" baseline="0" dirty="0"/>
              <a:t> </a:t>
            </a:r>
            <a:r>
              <a:rPr lang="en-GB" baseline="0" dirty="0" err="1"/>
              <a:t>marche</a:t>
            </a:r>
            <a:r>
              <a:rPr lang="en-GB" baseline="0" dirty="0"/>
              <a:t> en </a:t>
            </a:r>
            <a:r>
              <a:rPr lang="en-GB" baseline="0" dirty="0" err="1"/>
              <a:t>realite</a:t>
            </a:r>
            <a:r>
              <a:rPr lang="en-GB" baseline="0" dirty="0"/>
              <a:t>? </a:t>
            </a:r>
            <a:r>
              <a:rPr lang="en-GB" baseline="0" dirty="0" err="1"/>
              <a:t>Afin</a:t>
            </a:r>
            <a:r>
              <a:rPr lang="en-GB" baseline="0" dirty="0"/>
              <a:t> de tester </a:t>
            </a:r>
            <a:r>
              <a:rPr lang="en-GB" baseline="0" dirty="0" err="1"/>
              <a:t>l</a:t>
            </a:r>
            <a:r>
              <a:rPr lang="en-GB" dirty="0" err="1"/>
              <a:t>’efficacite</a:t>
            </a:r>
            <a:r>
              <a:rPr lang="en-GB" dirty="0"/>
              <a:t> de </a:t>
            </a:r>
            <a:r>
              <a:rPr lang="en-GB" dirty="0" err="1"/>
              <a:t>cette</a:t>
            </a:r>
            <a:r>
              <a:rPr lang="en-GB" dirty="0"/>
              <a:t> </a:t>
            </a:r>
            <a:r>
              <a:rPr lang="en-GB" dirty="0" err="1"/>
              <a:t>liste</a:t>
            </a:r>
            <a:r>
              <a:rPr lang="en-GB" dirty="0"/>
              <a:t>,</a:t>
            </a:r>
            <a:r>
              <a:rPr lang="en-GB" baseline="0" dirty="0"/>
              <a:t> la </a:t>
            </a:r>
            <a:r>
              <a:rPr lang="en-GB" baseline="0" dirty="0" err="1"/>
              <a:t>checkliste</a:t>
            </a:r>
            <a:r>
              <a:rPr lang="en-GB" baseline="0" dirty="0"/>
              <a:t> </a:t>
            </a:r>
            <a:r>
              <a:rPr lang="en-GB" baseline="0" dirty="0" err="1"/>
              <a:t>etait</a:t>
            </a:r>
            <a:r>
              <a:rPr lang="en-GB" baseline="0" dirty="0"/>
              <a:t> </a:t>
            </a:r>
            <a:r>
              <a:rPr lang="en-GB" baseline="0" dirty="0" err="1"/>
              <a:t>introduite</a:t>
            </a:r>
            <a:r>
              <a:rPr lang="en-GB" baseline="0" dirty="0"/>
              <a:t> a un </a:t>
            </a:r>
            <a:r>
              <a:rPr lang="en-GB" baseline="0" dirty="0" err="1"/>
              <a:t>groupe</a:t>
            </a:r>
            <a:r>
              <a:rPr lang="en-GB" baseline="0" dirty="0"/>
              <a:t> de 4000 patients en 2009. </a:t>
            </a:r>
            <a:r>
              <a:rPr lang="en-GB" baseline="0" dirty="0" err="1"/>
              <a:t>Ces</a:t>
            </a:r>
            <a:r>
              <a:rPr lang="en-GB" baseline="0" dirty="0"/>
              <a:t> patients </a:t>
            </a:r>
            <a:r>
              <a:rPr lang="en-GB" baseline="0" dirty="0" err="1"/>
              <a:t>sont</a:t>
            </a:r>
            <a:r>
              <a:rPr lang="en-GB" dirty="0"/>
              <a:t> </a:t>
            </a:r>
            <a:r>
              <a:rPr lang="en-GB" dirty="0" err="1"/>
              <a:t>venus</a:t>
            </a:r>
            <a:r>
              <a:rPr lang="en-GB" dirty="0"/>
              <a:t> de</a:t>
            </a:r>
            <a:r>
              <a:rPr lang="en-GB" baseline="0" dirty="0"/>
              <a:t> </a:t>
            </a:r>
            <a:r>
              <a:rPr lang="en-GB" dirty="0"/>
              <a:t>8</a:t>
            </a:r>
            <a:r>
              <a:rPr lang="en-GB" baseline="0" dirty="0"/>
              <a:t> pays </a:t>
            </a:r>
            <a:r>
              <a:rPr lang="en-GB" baseline="0" dirty="0" err="1"/>
              <a:t>differents</a:t>
            </a:r>
            <a:r>
              <a:rPr lang="en-GB" baseline="0" dirty="0"/>
              <a:t> avec des </a:t>
            </a:r>
            <a:r>
              <a:rPr lang="en-GB" baseline="0" dirty="0" err="1"/>
              <a:t>differents</a:t>
            </a:r>
            <a:r>
              <a:rPr lang="en-GB" baseline="0" dirty="0"/>
              <a:t> </a:t>
            </a:r>
            <a:r>
              <a:rPr lang="en-GB" baseline="0" dirty="0" err="1"/>
              <a:t>niveaux</a:t>
            </a:r>
            <a:r>
              <a:rPr lang="en-GB" baseline="0" dirty="0"/>
              <a:t> des resources. Les </a:t>
            </a:r>
            <a:r>
              <a:rPr lang="en-GB" baseline="0" dirty="0" err="1"/>
              <a:t>resultats</a:t>
            </a:r>
            <a:r>
              <a:rPr lang="en-GB" baseline="0" dirty="0"/>
              <a:t> de </a:t>
            </a:r>
            <a:r>
              <a:rPr lang="en-GB" baseline="0" dirty="0" err="1"/>
              <a:t>l’utilization</a:t>
            </a:r>
            <a:r>
              <a:rPr lang="en-GB" baseline="0" dirty="0"/>
              <a:t> de la </a:t>
            </a:r>
            <a:r>
              <a:rPr lang="en-GB" baseline="0" dirty="0" err="1"/>
              <a:t>checkliste</a:t>
            </a:r>
            <a:r>
              <a:rPr lang="en-GB" baseline="0" dirty="0"/>
              <a:t>  </a:t>
            </a:r>
            <a:r>
              <a:rPr lang="en-GB" baseline="0" dirty="0" err="1"/>
              <a:t>etaient</a:t>
            </a:r>
            <a:r>
              <a:rPr lang="en-GB" baseline="0" dirty="0"/>
              <a:t> measures et </a:t>
            </a:r>
            <a:r>
              <a:rPr lang="en-GB" baseline="0" dirty="0" err="1"/>
              <a:t>publies</a:t>
            </a:r>
            <a:r>
              <a:rPr lang="en-GB" baseline="0" dirty="0"/>
              <a:t> </a:t>
            </a:r>
            <a:r>
              <a:rPr lang="en-GB" baseline="0" dirty="0" err="1"/>
              <a:t>dans</a:t>
            </a:r>
            <a:r>
              <a:rPr lang="en-GB" baseline="0" dirty="0"/>
              <a:t> le journal medical </a:t>
            </a:r>
            <a:r>
              <a:rPr lang="en-GB" baseline="0" dirty="0" err="1"/>
              <a:t>tres</a:t>
            </a:r>
            <a:r>
              <a:rPr lang="en-GB" baseline="0" dirty="0"/>
              <a:t> </a:t>
            </a:r>
            <a:r>
              <a:rPr lang="en-GB" baseline="0" dirty="0" err="1"/>
              <a:t>connu</a:t>
            </a:r>
            <a:r>
              <a:rPr lang="en-GB" baseline="0" dirty="0"/>
              <a:t>, NEJM.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59317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Et </a:t>
            </a:r>
            <a:r>
              <a:rPr lang="en-GB" dirty="0" err="1"/>
              <a:t>qu’est-ce</a:t>
            </a:r>
            <a:r>
              <a:rPr lang="en-GB" dirty="0"/>
              <a:t> qui </a:t>
            </a:r>
            <a:r>
              <a:rPr lang="en-GB" dirty="0" err="1"/>
              <a:t>sont</a:t>
            </a:r>
            <a:r>
              <a:rPr lang="en-GB" dirty="0"/>
              <a:t> </a:t>
            </a:r>
            <a:r>
              <a:rPr lang="en-GB" dirty="0" err="1"/>
              <a:t>ces</a:t>
            </a:r>
            <a:r>
              <a:rPr lang="en-GB" baseline="0" dirty="0"/>
              <a:t> </a:t>
            </a:r>
            <a:r>
              <a:rPr lang="en-GB" baseline="0" dirty="0" err="1"/>
              <a:t>resulats</a:t>
            </a:r>
            <a:r>
              <a:rPr lang="en-GB" baseline="0" dirty="0"/>
              <a:t>?</a:t>
            </a:r>
          </a:p>
          <a:p>
            <a:endParaRPr lang="en-GB" baseline="0" dirty="0"/>
          </a:p>
          <a:p>
            <a:r>
              <a:rPr lang="en-GB" dirty="0"/>
              <a:t>Not just poor hospitals.</a:t>
            </a:r>
            <a:r>
              <a:rPr lang="en-GB" baseline="0" dirty="0"/>
              <a:t> 7 out of 8 drop in major complications was a double digit figure</a:t>
            </a:r>
          </a:p>
          <a:p>
            <a:r>
              <a:rPr lang="en-GB" baseline="0" dirty="0"/>
              <a:t>Astounding results…….low cost intervention.</a:t>
            </a:r>
          </a:p>
          <a:p>
            <a:r>
              <a:rPr lang="en-GB" baseline="0" dirty="0"/>
              <a:t>Simple, measurable, deliverable. SO SIMPLE</a:t>
            </a:r>
          </a:p>
          <a:p>
            <a:r>
              <a:rPr lang="en-GB" b="1" baseline="0" dirty="0"/>
              <a:t>If this was a new drug, or a new piece of equipment we would all be screaming to have it….but a checklist….hard to get people interested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?? Hawthorn effect – see change because you are monitoring and measuring it. As had observer in room for 20% of operations. But observer was present before checklist introduced too, so not the reason.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Idea is to modify it for your hospital.. ….we have modified AFM one</a:t>
            </a:r>
          </a:p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Nationwide initiative in ALL UK hospitals, chairman at pilot site ST Marys, became minister of health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These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after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omitting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least one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step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list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Hôpitaux non seulement pauvres. 7 sur 8 chute de complications majeures étaient une figure à deux chiffres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Résultats étonnants ...... intervention. Intervention à coût réduit.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Simples, mesurables et livrable. SI SIMPLE</a:t>
            </a:r>
          </a:p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 c’était un nouveau médicament ou une nouvelle pièce d’équipement, nous crierons tous pour l’avoir ... mais une liste de vérification, c’est pas </a:t>
            </a:r>
            <a:r>
              <a:rPr lang="fr-F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tres</a:t>
            </a:r>
            <a:r>
              <a:rPr lang="fr-F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sexy alors c’est difficile d'attirer les gens à être intéressés.</a:t>
            </a:r>
          </a:p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?? Effet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Hawthorn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voir des changements parce que vous le surveillez et mesurer. </a:t>
            </a:r>
          </a:p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 l’eu l’observateur dans la chambre pour 20 % des Operations</a:t>
            </a: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Mais l’observateur était présent  avant que la liste soit introduite aussi, donc ce n’est pas la raison.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L'idée est de le modifier pour votre hôpital….. On a  modifié celle de l'AFM</a:t>
            </a:r>
          </a:p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Initiative nationale dans tous les hôpitaux du Royaume-Uni, le président du site pilote de St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Marys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est devenu Ministre de la Santé.</a:t>
            </a: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64AA5-70E3-43AB-9E42-7E33E407590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1486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Tous</a:t>
            </a:r>
            <a:r>
              <a:rPr lang="en-US" baseline="0" dirty="0"/>
              <a:t> avec des </a:t>
            </a:r>
            <a:r>
              <a:rPr lang="en-US" baseline="0" dirty="0" err="1"/>
              <a:t>resultats</a:t>
            </a:r>
            <a:r>
              <a:rPr lang="en-US" baseline="0" dirty="0"/>
              <a:t> qui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pareils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6F401C-F71C-47C1-BFC8-F12B9F1A8465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2539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31799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11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727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5820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68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8506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194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851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267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837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975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7084D-EB8B-4871-9E67-924692DA3F8A}" type="datetimeFigureOut">
              <a:rPr lang="en-GB" smtClean="0"/>
              <a:t>19/06/2021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2CF-606F-439C-9807-FB7289F0C442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965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" name="Picture 1" descr="SLIDE-01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/>
            <p:cNvSpPr/>
            <p:nvPr/>
          </p:nvSpPr>
          <p:spPr>
            <a:xfrm>
              <a:off x="7620000" y="5638800"/>
              <a:ext cx="1524000" cy="12192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77977"/>
            <a:ext cx="9144000" cy="1470025"/>
          </a:xfrm>
        </p:spPr>
        <p:txBody>
          <a:bodyPr>
            <a:norm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+mn-lt"/>
              </a:rPr>
              <a:t>Madagascar 2014-16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839" y="533400"/>
            <a:ext cx="1544322" cy="12192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0" y="5497725"/>
            <a:ext cx="9144000" cy="1360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/>
          <p:cNvGrpSpPr/>
          <p:nvPr/>
        </p:nvGrpSpPr>
        <p:grpSpPr>
          <a:xfrm>
            <a:off x="4932040" y="4394364"/>
            <a:ext cx="1501349" cy="1501349"/>
            <a:chOff x="7543800" y="57150"/>
            <a:chExt cx="1501349" cy="1501349"/>
          </a:xfrm>
        </p:grpSpPr>
        <p:pic>
          <p:nvPicPr>
            <p:cNvPr id="13" name="Picture 6" descr="http://i1.cpcache.com/product_zoom/454296407/africa_outline_mug.jpg?side=Back&amp;height=250&amp;width=250&amp;padToSquare=true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3800" y="57150"/>
              <a:ext cx="1501349" cy="150134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Oval 13"/>
            <p:cNvSpPr/>
            <p:nvPr/>
          </p:nvSpPr>
          <p:spPr>
            <a:xfrm>
              <a:off x="8863584" y="1148334"/>
              <a:ext cx="128016" cy="128016"/>
            </a:xfrm>
            <a:prstGeom prst="ellipse">
              <a:avLst/>
            </a:prstGeom>
            <a:solidFill>
              <a:srgbClr val="C00000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81" b="97156" l="2429" r="97143">
                        <a14:foregroundMark x1="25429" y1="34597" x2="25429" y2="34597"/>
                        <a14:foregroundMark x1="16143" y1="27962" x2="16143" y2="27962"/>
                        <a14:foregroundMark x1="16857" y1="28199" x2="16857" y2="28199"/>
                        <a14:foregroundMark x1="17571" y1="29621" x2="17571" y2="29621"/>
                        <a14:foregroundMark x1="18000" y1="31043" x2="18000" y2="31043"/>
                        <a14:foregroundMark x1="18429" y1="33412" x2="18429" y2="33412"/>
                        <a14:foregroundMark x1="18857" y1="36730" x2="18857" y2="36730"/>
                        <a14:foregroundMark x1="19000" y1="40284" x2="19000" y2="40284"/>
                        <a14:foregroundMark x1="18857" y1="43839" x2="18857" y2="43839"/>
                        <a14:foregroundMark x1="6000" y1="7583" x2="6000" y2="7583"/>
                        <a14:foregroundMark x1="30857" y1="8768" x2="30857" y2="8768"/>
                        <a14:foregroundMark x1="31286" y1="92180" x2="31286" y2="92180"/>
                        <a14:foregroundMark x1="6000" y1="92654" x2="6000" y2="92654"/>
                        <a14:foregroundMark x1="6429" y1="68009" x2="6429" y2="68009"/>
                        <a14:foregroundMark x1="7000" y1="51422" x2="7000" y2="51422"/>
                        <a14:foregroundMark x1="7571" y1="39336" x2="7571" y2="39336"/>
                        <a14:foregroundMark x1="7286" y1="26777" x2="7286" y2="26777"/>
                        <a14:foregroundMark x1="10429" y1="9479" x2="10429" y2="9479"/>
                        <a14:foregroundMark x1="19000" y1="9005" x2="19000" y2="9005"/>
                        <a14:foregroundMark x1="25286" y1="9242" x2="25286" y2="9242"/>
                        <a14:foregroundMark x1="31857" y1="16114" x2="31857" y2="16114"/>
                        <a14:foregroundMark x1="32000" y1="29384" x2="32000" y2="29384"/>
                        <a14:foregroundMark x1="31857" y1="44313" x2="31857" y2="44313"/>
                        <a14:foregroundMark x1="32143" y1="56635" x2="32143" y2="56635"/>
                        <a14:foregroundMark x1="31714" y1="69194" x2="31714" y2="69194"/>
                        <a14:foregroundMark x1="31571" y1="79858" x2="31571" y2="79858"/>
                        <a14:foregroundMark x1="27000" y1="91706" x2="27000" y2="91706"/>
                        <a14:foregroundMark x1="20714" y1="91706" x2="20714" y2="91706"/>
                        <a14:foregroundMark x1="14571" y1="92654" x2="14571" y2="92654"/>
                        <a14:foregroundMark x1="11571" y1="90758" x2="11571" y2="90758"/>
                        <a14:foregroundMark x1="13286" y1="78436" x2="13286" y2="78436"/>
                        <a14:foregroundMark x1="17286" y1="72512" x2="17286" y2="72512"/>
                        <a14:foregroundMark x1="20714" y1="60427" x2="20714" y2="60427"/>
                        <a14:foregroundMark x1="22857" y1="48104" x2="22857" y2="48104"/>
                        <a14:foregroundMark x1="23143" y1="40995" x2="23143" y2="40995"/>
                        <a14:foregroundMark x1="14000" y1="55924" x2="14000" y2="55924"/>
                        <a14:foregroundMark x1="13286" y1="69668" x2="13286" y2="69668"/>
                        <a14:foregroundMark x1="24000" y1="56635" x2="24000" y2="56635"/>
                        <a14:foregroundMark x1="19429" y1="50711" x2="19429" y2="50711"/>
                        <a14:foregroundMark x1="13714" y1="43365" x2="13714" y2="43365"/>
                        <a14:foregroundMark x1="12000" y1="34597" x2="12000" y2="34597"/>
                        <a14:foregroundMark x1="14286" y1="26540" x2="14286" y2="26540"/>
                        <a14:foregroundMark x1="19286" y1="14692" x2="19714" y2="15166"/>
                        <a14:foregroundMark x1="24429" y1="17062" x2="24857" y2="17536"/>
                        <a14:foregroundMark x1="27429" y1="24645" x2="28000" y2="25829"/>
                        <a14:foregroundMark x1="28143" y1="38626" x2="28143" y2="38626"/>
                        <a14:foregroundMark x1="28143" y1="46445" x2="27286" y2="49052"/>
                        <a14:foregroundMark x1="26143" y1="64929" x2="26000" y2="66114"/>
                        <a14:foregroundMark x1="25429" y1="75829" x2="25000" y2="76540"/>
                        <a14:foregroundMark x1="24000" y1="80095" x2="23429" y2="82227"/>
                        <a14:foregroundMark x1="20143" y1="83175" x2="19571" y2="83175"/>
                        <a14:foregroundMark x1="18429" y1="82227" x2="17714" y2="81043"/>
                        <a14:foregroundMark x1="16429" y1="76540" x2="16143" y2="75118"/>
                        <a14:foregroundMark x1="12714" y1="57583" x2="23143" y2="79858"/>
                        <a14:foregroundMark x1="7143" y1="6872" x2="29286" y2="19431"/>
                        <a14:foregroundMark x1="29143" y1="7583" x2="29143" y2="7583"/>
                        <a14:foregroundMark x1="23429" y1="6635" x2="23429" y2="6635"/>
                        <a14:foregroundMark x1="27714" y1="6872" x2="27714" y2="6872"/>
                        <a14:foregroundMark x1="26143" y1="6161" x2="26143" y2="6161"/>
                        <a14:foregroundMark x1="30857" y1="6872" x2="30857" y2="6872"/>
                        <a14:foregroundMark x1="24429" y1="6635" x2="24429" y2="6635"/>
                        <a14:foregroundMark x1="22286" y1="6398" x2="22286" y2="6398"/>
                        <a14:foregroundMark x1="25714" y1="94076" x2="25714" y2="94076"/>
                        <a14:foregroundMark x1="28857" y1="94550" x2="28857" y2="94550"/>
                        <a14:foregroundMark x1="31429" y1="94076" x2="31429" y2="94076"/>
                        <a14:foregroundMark x1="27143" y1="94313" x2="27143" y2="94313"/>
                        <a14:foregroundMark x1="30143" y1="94076" x2="30143" y2="94076"/>
                        <a14:foregroundMark x1="32286" y1="94313" x2="32286" y2="94313"/>
                        <a14:foregroundMark x1="28429" y1="6161" x2="28429" y2="6161"/>
                        <a14:foregroundMark x1="29000" y1="6161" x2="29000" y2="6161"/>
                        <a14:foregroundMark x1="30571" y1="6398" x2="30571" y2="6398"/>
                        <a14:foregroundMark x1="29857" y1="6398" x2="29857" y2="6398"/>
                        <a14:foregroundMark x1="31000" y1="6398" x2="31000" y2="6398"/>
                        <a14:foregroundMark x1="25286" y1="6161" x2="25286" y2="61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441497"/>
            <a:ext cx="1752036" cy="1056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2996952"/>
            <a:ext cx="51845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</a:rPr>
              <a:t>Rendre la chirurgie </a:t>
            </a:r>
          </a:p>
          <a:p>
            <a:pPr algn="ctr"/>
            <a:r>
              <a:rPr lang="fr-FR" sz="4000" dirty="0">
                <a:solidFill>
                  <a:schemeClr val="bg1"/>
                </a:solidFill>
              </a:rPr>
              <a:t>plus sûre</a:t>
            </a:r>
            <a:endParaRPr lang="fr-CH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00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Plus </a:t>
            </a:r>
            <a:r>
              <a:rPr lang="en-GB" b="1" dirty="0" err="1"/>
              <a:t>qu’une</a:t>
            </a:r>
            <a:r>
              <a:rPr lang="en-GB" b="1" dirty="0"/>
              <a:t> checklist simple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88296" cy="4525963"/>
          </a:xfrm>
        </p:spPr>
        <p:txBody>
          <a:bodyPr/>
          <a:lstStyle/>
          <a:p>
            <a:pPr marL="0" indent="0" algn="ctr">
              <a:buNone/>
            </a:pPr>
            <a:endParaRPr lang="en-GB" u="sng" dirty="0"/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Travail d’équipe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Bonne communication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Anesthésie plus sûre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Prévention des infections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/>
              <a:t>Prévention de l’oublie les compresses/ les aiguilles dans le corps</a:t>
            </a:r>
          </a:p>
          <a:p>
            <a:pPr marL="514350" indent="-514350">
              <a:buFont typeface="+mj-lt"/>
              <a:buAutoNum type="arabicPeriod"/>
            </a:pP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115" y="1268760"/>
            <a:ext cx="3609482" cy="5170562"/>
          </a:xfrm>
          <a:prstGeom prst="rect">
            <a:avLst/>
          </a:prstGeom>
          <a:noFill/>
          <a:ln w="9525">
            <a:solidFill>
              <a:schemeClr val="tx1">
                <a:alpha val="5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789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800" b="1" dirty="0" err="1"/>
              <a:t>Avantages</a:t>
            </a:r>
            <a:r>
              <a:rPr lang="en-GB" sz="4800" b="1" dirty="0"/>
              <a:t> de la checklist</a:t>
            </a:r>
            <a:endParaRPr lang="fr-FR" sz="4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06888" cy="4525963"/>
          </a:xfrm>
        </p:spPr>
        <p:txBody>
          <a:bodyPr>
            <a:normAutofit/>
          </a:bodyPr>
          <a:lstStyle/>
          <a:p>
            <a:r>
              <a:rPr lang="fr-CH" sz="2600" dirty="0"/>
              <a:t>Simple</a:t>
            </a:r>
          </a:p>
          <a:p>
            <a:r>
              <a:rPr lang="fr-CH" sz="2600" dirty="0"/>
              <a:t>Pratique</a:t>
            </a:r>
          </a:p>
          <a:p>
            <a:r>
              <a:rPr lang="fr-CH" sz="2600" dirty="0"/>
              <a:t>Rapide</a:t>
            </a:r>
          </a:p>
          <a:p>
            <a:r>
              <a:rPr lang="fr-CH" sz="2600" dirty="0"/>
              <a:t>Moindre coût</a:t>
            </a:r>
          </a:p>
          <a:p>
            <a:r>
              <a:rPr lang="fr-CH" sz="2600" dirty="0"/>
              <a:t>Résultats instantanés</a:t>
            </a:r>
          </a:p>
        </p:txBody>
      </p:sp>
      <p:pic>
        <p:nvPicPr>
          <p:cNvPr id="5" name="Picture 4" descr="\\afmfileserver\AFMUserfiles\closek\Desktop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24527"/>
            <a:ext cx="1296144" cy="1014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097" y="1373076"/>
            <a:ext cx="3096344" cy="3712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5617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Autres</a:t>
            </a:r>
            <a:r>
              <a:rPr lang="en-US" b="1" dirty="0"/>
              <a:t> Cadres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Sports</a:t>
            </a:r>
            <a:endParaRPr lang="en-US" dirty="0"/>
          </a:p>
          <a:p>
            <a:endParaRPr lang="en-US" b="1" i="1" dirty="0"/>
          </a:p>
          <a:p>
            <a:r>
              <a:rPr lang="en-US" b="1" i="1" dirty="0"/>
              <a:t>Aviation</a:t>
            </a:r>
          </a:p>
          <a:p>
            <a:endParaRPr lang="en-US" b="1" i="1" dirty="0"/>
          </a:p>
          <a:p>
            <a:r>
              <a:rPr lang="en-US" b="1" i="1" dirty="0" err="1"/>
              <a:t>Grandes</a:t>
            </a:r>
            <a:r>
              <a:rPr lang="en-US" b="1" i="1" dirty="0"/>
              <a:t> </a:t>
            </a:r>
          </a:p>
          <a:p>
            <a:pPr marL="57150" indent="0">
              <a:buNone/>
            </a:pPr>
            <a:r>
              <a:rPr lang="en-US" b="1" i="1" dirty="0"/>
              <a:t>enterprises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53000" y="27051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5" name="Picture 4" descr="Marginal Gains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3818" y="1556792"/>
            <a:ext cx="5958662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5834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Comment implémenter la checklist?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fr-CH" dirty="0"/>
          </a:p>
          <a:p>
            <a:r>
              <a:rPr lang="fr-CH" dirty="0"/>
              <a:t>Chaque système différent</a:t>
            </a:r>
          </a:p>
          <a:p>
            <a:r>
              <a:rPr lang="fr-CH" dirty="0"/>
              <a:t>Chaque hôpital différent</a:t>
            </a:r>
          </a:p>
          <a:p>
            <a:r>
              <a:rPr lang="fr-CH" dirty="0"/>
              <a:t>Chaque équipe différent</a:t>
            </a:r>
          </a:p>
          <a:p>
            <a:r>
              <a:rPr lang="fr-CH" dirty="0"/>
              <a:t>Chaque environment différent</a:t>
            </a:r>
          </a:p>
          <a:p>
            <a:pPr marL="0" indent="0">
              <a:buNone/>
            </a:pPr>
            <a:endParaRPr lang="fr-CH" dirty="0"/>
          </a:p>
        </p:txBody>
      </p:sp>
      <p:pic>
        <p:nvPicPr>
          <p:cNvPr id="4" name="Picture 3" descr="\\afmfileserver\AFMUserfiles\closek\Desktop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24527"/>
            <a:ext cx="1296144" cy="1014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270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CH" sz="3200" b="1" dirty="0"/>
              <a:t>Nous vous dirigerons à adapter et à utiliser la checklist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340768"/>
            <a:ext cx="4038600" cy="264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556792"/>
            <a:ext cx="4038600" cy="2866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7784" y="3967339"/>
            <a:ext cx="4038600" cy="2857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515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080120"/>
          </a:xfrm>
        </p:spPr>
        <p:txBody>
          <a:bodyPr numCol="2">
            <a:noAutofit/>
          </a:bodyPr>
          <a:lstStyle/>
          <a:p>
            <a:br>
              <a:rPr lang="fr-CH" sz="3200" b="1" dirty="0"/>
            </a:br>
            <a:r>
              <a:rPr lang="fr-CH" sz="2800" b="1" dirty="0"/>
              <a:t>Le comptage chirurgical </a:t>
            </a:r>
            <a:br>
              <a:rPr lang="fr-CH" sz="3200" b="1" dirty="0"/>
            </a:br>
            <a:br>
              <a:rPr lang="fr-CH" sz="3200" b="1" dirty="0"/>
            </a:br>
            <a:r>
              <a:rPr lang="fr-CH" sz="2800" b="1" dirty="0"/>
              <a:t>L’oxymètre de pouls </a:t>
            </a:r>
            <a:br>
              <a:rPr lang="fr-CH" sz="2800" b="1" dirty="0"/>
            </a:br>
            <a:r>
              <a:rPr lang="fr-CH" sz="2800" b="1" dirty="0"/>
              <a:t>offert par Lifebox</a:t>
            </a:r>
            <a:br>
              <a:rPr lang="fr-CH" sz="3200" b="1" dirty="0"/>
            </a:br>
            <a:endParaRPr lang="en-US" sz="3200" b="1" dirty="0"/>
          </a:p>
        </p:txBody>
      </p:sp>
      <p:pic>
        <p:nvPicPr>
          <p:cNvPr id="5" name="Content Placeholder 4" descr="L1020151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8" r="16538"/>
          <a:stretch>
            <a:fillRect/>
          </a:stretch>
        </p:blipFill>
        <p:spPr>
          <a:xfrm>
            <a:off x="457200" y="1772816"/>
            <a:ext cx="4038600" cy="4464496"/>
          </a:xfrm>
        </p:spPr>
      </p:pic>
      <p:pic>
        <p:nvPicPr>
          <p:cNvPr id="6" name="Content Placeholder 14" descr="IMG_0142.pdf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 l="16550" r="16550"/>
          <a:stretch>
            <a:fillRect/>
          </a:stretch>
        </p:blipFill>
        <p:spPr>
          <a:xfrm>
            <a:off x="4648200" y="1772816"/>
            <a:ext cx="403860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292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err="1"/>
              <a:t>Merci</a:t>
            </a:r>
            <a:r>
              <a:rPr lang="en-GB" b="1" dirty="0"/>
              <a:t> de </a:t>
            </a:r>
            <a:r>
              <a:rPr lang="en-GB" b="1" dirty="0" err="1"/>
              <a:t>Votre</a:t>
            </a:r>
            <a:r>
              <a:rPr lang="en-GB" b="1" dirty="0"/>
              <a:t> Attention</a:t>
            </a:r>
          </a:p>
        </p:txBody>
      </p:sp>
      <p:pic>
        <p:nvPicPr>
          <p:cNvPr id="5" name="Picture 4" descr="\\afmfileserver\AFMUserfiles\closek\Desktop\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424527"/>
            <a:ext cx="1296144" cy="10144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4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/>
              <a:t>Les </a:t>
            </a:r>
            <a:r>
              <a:rPr lang="fr-FR" b="1" dirty="0" err="1"/>
              <a:t>actualites</a:t>
            </a:r>
            <a:r>
              <a:rPr lang="fr-FR" b="1" dirty="0"/>
              <a:t> mondiales sur la chirurgie 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1772816"/>
            <a:ext cx="5760640" cy="4032448"/>
          </a:xfrm>
        </p:spPr>
        <p:txBody>
          <a:bodyPr>
            <a:normAutofit fontScale="92500" lnSpcReduction="20000"/>
          </a:bodyPr>
          <a:lstStyle/>
          <a:p>
            <a:r>
              <a:rPr lang="fr-FR" sz="2600" dirty="0"/>
              <a:t>240 million d'opérations majeur</a:t>
            </a:r>
          </a:p>
          <a:p>
            <a:pPr marL="0" indent="0">
              <a:buNone/>
            </a:pPr>
            <a:endParaRPr lang="fr-FR" sz="2600" dirty="0"/>
          </a:p>
          <a:p>
            <a:r>
              <a:rPr lang="fr-FR" sz="2600" dirty="0"/>
              <a:t>Taux de Mortalité :           5 – 10%</a:t>
            </a:r>
          </a:p>
          <a:p>
            <a:pPr marL="0" indent="0">
              <a:buNone/>
            </a:pPr>
            <a:endParaRPr lang="fr-FR" sz="2600" dirty="0"/>
          </a:p>
          <a:p>
            <a:pPr lvl="0"/>
            <a:r>
              <a:rPr lang="fr-FR" sz="2600" dirty="0"/>
              <a:t>Taux de Complication :    </a:t>
            </a:r>
            <a:r>
              <a:rPr lang="fr-FR" sz="2600" dirty="0">
                <a:solidFill>
                  <a:prstClr val="black"/>
                </a:solidFill>
              </a:rPr>
              <a:t>3- 17%</a:t>
            </a:r>
          </a:p>
          <a:p>
            <a:pPr lvl="0"/>
            <a:endParaRPr lang="fr-FR" sz="2600" dirty="0"/>
          </a:p>
          <a:p>
            <a:r>
              <a:rPr lang="fr-FR" sz="2600" dirty="0"/>
              <a:t>Un million de</a:t>
            </a:r>
            <a:r>
              <a:rPr lang="fr-FR" sz="2600" dirty="0">
                <a:solidFill>
                  <a:srgbClr val="FF0000"/>
                </a:solidFill>
              </a:rPr>
              <a:t> </a:t>
            </a:r>
            <a:r>
              <a:rPr lang="fr-FR" sz="2600" dirty="0"/>
              <a:t>morts chaque année: </a:t>
            </a:r>
            <a:r>
              <a:rPr lang="fr-FR" sz="2600" dirty="0">
                <a:solidFill>
                  <a:prstClr val="black"/>
                </a:solidFill>
              </a:rPr>
              <a:t>(10 – 100x</a:t>
            </a:r>
            <a:r>
              <a:rPr lang="fr-FR" sz="2400" dirty="0"/>
              <a:t> plus élevé que la</a:t>
            </a:r>
            <a:r>
              <a:rPr lang="fr-FR" sz="3200" dirty="0">
                <a:solidFill>
                  <a:srgbClr val="FF0000"/>
                </a:solidFill>
              </a:rPr>
              <a:t> </a:t>
            </a:r>
            <a:r>
              <a:rPr lang="fr-FR" sz="2600" dirty="0">
                <a:solidFill>
                  <a:prstClr val="black"/>
                </a:solidFill>
              </a:rPr>
              <a:t>mortalité maternelle)</a:t>
            </a:r>
          </a:p>
          <a:p>
            <a:pPr marL="0" indent="0">
              <a:buNone/>
            </a:pPr>
            <a:endParaRPr lang="fr-FR" sz="2600" dirty="0"/>
          </a:p>
          <a:p>
            <a:r>
              <a:rPr lang="fr-FR" sz="2600" dirty="0"/>
              <a:t>7 millions des infirmes chaque année</a:t>
            </a:r>
          </a:p>
        </p:txBody>
      </p:sp>
      <p:pic>
        <p:nvPicPr>
          <p:cNvPr id="1026" name="Picture 2" descr="W:\Hospital\Supervisors\OR\Anaesthesia\Capacity Building\2014-15 Madagascar\Photos\MGB141119_DR_PARKER_AND_DR_FIDY_RP001_MI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8" r="8634"/>
          <a:stretch/>
        </p:blipFill>
        <p:spPr bwMode="auto">
          <a:xfrm>
            <a:off x="6332340" y="1700808"/>
            <a:ext cx="2553419" cy="4941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9418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>
                <a:ea typeface="ＭＳ Ｐゴシック" pitchFamily="1" charset="-128"/>
              </a:rPr>
              <a:t>Les erreurs se produisent régulièrement…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1772816"/>
            <a:ext cx="5760640" cy="4032448"/>
          </a:xfrm>
        </p:spPr>
        <p:txBody>
          <a:bodyPr>
            <a:normAutofit fontScale="92500" lnSpcReduction="20000"/>
          </a:bodyPr>
          <a:lstStyle/>
          <a:p>
            <a:r>
              <a:rPr lang="fr-FR" sz="2800" dirty="0">
                <a:ea typeface="ＭＳ Ｐゴシック" pitchFamily="1" charset="-128"/>
              </a:rPr>
              <a:t>Mauvais patient</a:t>
            </a:r>
          </a:p>
          <a:p>
            <a:r>
              <a:rPr lang="fr-FR" sz="2800" dirty="0">
                <a:ea typeface="ＭＳ Ｐゴシック" pitchFamily="1" charset="-128"/>
              </a:rPr>
              <a:t>Mauvais membre</a:t>
            </a:r>
          </a:p>
          <a:p>
            <a:r>
              <a:rPr lang="fr-FR" sz="2800" dirty="0">
                <a:ea typeface="ＭＳ Ｐゴシック" pitchFamily="1" charset="-128"/>
              </a:rPr>
              <a:t>Médicament administré à un patient allergique</a:t>
            </a:r>
          </a:p>
          <a:p>
            <a:r>
              <a:rPr lang="fr-FR" sz="2800" dirty="0">
                <a:ea typeface="ＭＳ Ｐゴシック" pitchFamily="1" charset="-128"/>
              </a:rPr>
              <a:t>Machine d’anesthésie défectueuse/incorrectement réglée</a:t>
            </a:r>
          </a:p>
          <a:p>
            <a:r>
              <a:rPr lang="fr-FR" sz="2800" dirty="0">
                <a:ea typeface="ＭＳ Ｐゴシック" pitchFamily="1" charset="-128"/>
              </a:rPr>
              <a:t>Bouteille d’oxygène vide (ou absente)</a:t>
            </a:r>
          </a:p>
          <a:p>
            <a:r>
              <a:rPr lang="fr-FR" sz="2800" dirty="0">
                <a:ea typeface="ＭＳ Ｐゴシック" pitchFamily="1" charset="-128"/>
              </a:rPr>
              <a:t>Difficultés imprévues des voies a</a:t>
            </a:r>
            <a:r>
              <a:rPr lang="fr-CH" sz="2800" dirty="0"/>
              <a:t>é</a:t>
            </a:r>
            <a:r>
              <a:rPr lang="fr-FR" sz="2800" dirty="0" err="1">
                <a:ea typeface="ＭＳ Ｐゴシック" pitchFamily="1" charset="-128"/>
              </a:rPr>
              <a:t>riennes</a:t>
            </a:r>
            <a:endParaRPr lang="fr-FR" sz="2800" dirty="0">
              <a:ea typeface="ＭＳ Ｐゴシック" pitchFamily="1" charset="-128"/>
            </a:endParaRPr>
          </a:p>
          <a:p>
            <a:r>
              <a:rPr lang="fr-FR" sz="2800" dirty="0">
                <a:ea typeface="ＭＳ Ｐゴシック" pitchFamily="1" charset="-128"/>
              </a:rPr>
              <a:t>Compression oubliée</a:t>
            </a:r>
            <a:r>
              <a:rPr lang="fr-FR" sz="2800" dirty="0">
                <a:solidFill>
                  <a:srgbClr val="FF0000"/>
                </a:solidFill>
                <a:ea typeface="ＭＳ Ｐゴシック" pitchFamily="1" charset="-128"/>
              </a:rPr>
              <a:t> </a:t>
            </a:r>
            <a:r>
              <a:rPr lang="fr-FR" sz="2800" dirty="0">
                <a:ea typeface="ＭＳ Ｐゴシック" pitchFamily="1" charset="-128"/>
              </a:rPr>
              <a:t>dans une plaie</a:t>
            </a:r>
          </a:p>
        </p:txBody>
      </p:sp>
      <p:pic>
        <p:nvPicPr>
          <p:cNvPr id="1026" name="Picture 2" descr="W:\Hospital\Supervisors\OR\Anaesthesia\Capacity Building\2014-15 Madagascar\Photos\MGB141119_DR_PARKER_AND_DR_FIDY_RP001_MI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8" r="8634"/>
          <a:stretch/>
        </p:blipFill>
        <p:spPr bwMode="auto">
          <a:xfrm>
            <a:off x="6332340" y="1700808"/>
            <a:ext cx="2553419" cy="4941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3497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b="1" dirty="0">
                <a:ea typeface="ＭＳ Ｐゴシック" pitchFamily="1" charset="-128"/>
              </a:rPr>
              <a:t>Comment diminuer ces erreurs</a:t>
            </a:r>
            <a:r>
              <a:rPr lang="en-GB" b="1" dirty="0">
                <a:ea typeface="ＭＳ Ｐゴシック" pitchFamily="1" charset="-128"/>
              </a:rPr>
              <a:t>?</a:t>
            </a:r>
            <a:endParaRPr lang="en-GB" b="1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67544" y="1772816"/>
            <a:ext cx="5760640" cy="4032448"/>
          </a:xfrm>
        </p:spPr>
        <p:txBody>
          <a:bodyPr>
            <a:normAutofit/>
          </a:bodyPr>
          <a:lstStyle/>
          <a:p>
            <a:endParaRPr lang="fr-CH" dirty="0">
              <a:ea typeface="ＭＳ Ｐゴシック" pitchFamily="1" charset="-128"/>
            </a:endParaRPr>
          </a:p>
          <a:p>
            <a:r>
              <a:rPr lang="fr-CH" dirty="0">
                <a:ea typeface="ＭＳ Ｐゴシック" pitchFamily="1" charset="-128"/>
              </a:rPr>
              <a:t>La formation ?</a:t>
            </a:r>
          </a:p>
          <a:p>
            <a:r>
              <a:rPr lang="fr-FR" dirty="0"/>
              <a:t>Le progrès dans la science médicale / la technologie</a:t>
            </a:r>
            <a:r>
              <a:rPr lang="fr-CH" dirty="0">
                <a:ea typeface="ＭＳ Ｐゴシック" pitchFamily="1" charset="-128"/>
              </a:rPr>
              <a:t>?</a:t>
            </a:r>
          </a:p>
          <a:p>
            <a:r>
              <a:rPr lang="fr-CH" dirty="0">
                <a:ea typeface="ＭＳ Ｐゴシック" pitchFamily="1" charset="-128"/>
              </a:rPr>
              <a:t>Les resources humaines ?</a:t>
            </a:r>
          </a:p>
        </p:txBody>
      </p:sp>
      <p:pic>
        <p:nvPicPr>
          <p:cNvPr id="1026" name="Picture 2" descr="W:\Hospital\Supervisors\OR\Anaesthesia\Capacity Building\2014-15 Madagascar\Photos\MGB141119_DR_PARKER_AND_DR_FIDY_RP001_MID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8" r="8634"/>
          <a:stretch/>
        </p:blipFill>
        <p:spPr bwMode="auto">
          <a:xfrm>
            <a:off x="6332340" y="1700808"/>
            <a:ext cx="2553419" cy="4941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248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Checklist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3" y="471488"/>
            <a:ext cx="8334375" cy="591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07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4638"/>
            <a:ext cx="8570019" cy="1143000"/>
          </a:xfrm>
        </p:spPr>
        <p:txBody>
          <a:bodyPr>
            <a:normAutofit/>
          </a:bodyPr>
          <a:lstStyle/>
          <a:p>
            <a:pPr algn="l"/>
            <a:r>
              <a:rPr lang="fr-FR" b="1" dirty="0"/>
              <a:t>6 points fondamentaux de s</a:t>
            </a:r>
            <a:r>
              <a:rPr lang="fr-FR" b="1" dirty="0">
                <a:latin typeface="Calibri"/>
              </a:rPr>
              <a:t>é</a:t>
            </a:r>
            <a:r>
              <a:rPr lang="fr-FR" b="1" dirty="0"/>
              <a:t>curit</a:t>
            </a:r>
            <a:r>
              <a:rPr lang="fr-FR" b="1" dirty="0">
                <a:latin typeface="Calibri"/>
              </a:rPr>
              <a:t>é</a:t>
            </a:r>
            <a:endParaRPr lang="fr-FR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906888" cy="348498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600" dirty="0"/>
              <a:t>Confirmer l’identit</a:t>
            </a:r>
            <a:r>
              <a:rPr lang="fr-FR" sz="2600" dirty="0">
                <a:latin typeface="Calibri"/>
              </a:rPr>
              <a:t>é</a:t>
            </a:r>
            <a:r>
              <a:rPr lang="fr-FR" sz="2600" dirty="0"/>
              <a:t> du patient  et l’intervention.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600" dirty="0"/>
              <a:t>Évaluer les risques d’intubation difficile.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600" dirty="0"/>
              <a:t>Évaluer les risques de perte sanguine.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600" dirty="0"/>
              <a:t>Utiliser un oxymètre de pouls.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600" dirty="0"/>
              <a:t>Administrer ad</a:t>
            </a:r>
            <a:r>
              <a:rPr lang="fr-FR" sz="2600" dirty="0">
                <a:latin typeface="Calibri"/>
              </a:rPr>
              <a:t>é</a:t>
            </a:r>
            <a:r>
              <a:rPr lang="fr-FR" sz="2600" dirty="0"/>
              <a:t>quatement les antibiotiques.</a:t>
            </a:r>
          </a:p>
          <a:p>
            <a:pPr marL="514350" indent="-514350">
              <a:buFont typeface="+mj-lt"/>
              <a:buAutoNum type="arabicPeriod"/>
            </a:pPr>
            <a:r>
              <a:rPr lang="fr-FR" sz="2600" dirty="0"/>
              <a:t>Compter les </a:t>
            </a:r>
            <a:r>
              <a:rPr lang="fr-FR" sz="2600" dirty="0">
                <a:latin typeface="Calibri"/>
              </a:rPr>
              <a:t>instruments à</a:t>
            </a:r>
            <a:r>
              <a:rPr lang="fr-FR" sz="2600" dirty="0"/>
              <a:t> la fin de l’intervention.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05064"/>
            <a:ext cx="3447107" cy="2446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689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Evaluation de la liste de contrôle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33056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4100" dirty="0" err="1"/>
              <a:t>Etats</a:t>
            </a:r>
            <a:r>
              <a:rPr lang="en-GB" sz="4100" dirty="0"/>
              <a:t>-Unis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100" dirty="0"/>
              <a:t>Canada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100" dirty="0"/>
              <a:t>Nouvelle </a:t>
            </a:r>
            <a:r>
              <a:rPr lang="fr-FR" sz="4100" dirty="0"/>
              <a:t>Zélande</a:t>
            </a:r>
            <a:r>
              <a:rPr lang="en-GB" sz="41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100" dirty="0" err="1"/>
              <a:t>Angl</a:t>
            </a:r>
            <a:r>
              <a:rPr lang="fr-CH" sz="4400" dirty="0"/>
              <a:t>e</a:t>
            </a:r>
            <a:r>
              <a:rPr lang="en-GB" sz="4100" dirty="0" err="1"/>
              <a:t>terre</a:t>
            </a:r>
            <a:endParaRPr lang="en-GB" sz="4100" dirty="0"/>
          </a:p>
          <a:p>
            <a:pPr marL="514350" indent="-514350">
              <a:buFont typeface="+mj-lt"/>
              <a:buAutoNum type="arabicPeriod"/>
            </a:pPr>
            <a:r>
              <a:rPr lang="en-GB" sz="4100" dirty="0"/>
              <a:t>Philippines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4100" dirty="0" err="1"/>
              <a:t>Jordanie</a:t>
            </a:r>
            <a:endParaRPr lang="en-GB" sz="4100" dirty="0"/>
          </a:p>
          <a:p>
            <a:pPr marL="514350" indent="-514350">
              <a:buFont typeface="+mj-lt"/>
              <a:buAutoNum type="arabicPeriod"/>
            </a:pPr>
            <a:r>
              <a:rPr lang="en-GB" sz="4100" dirty="0" err="1"/>
              <a:t>Inde</a:t>
            </a:r>
            <a:endParaRPr lang="en-GB" sz="4100" dirty="0"/>
          </a:p>
          <a:p>
            <a:pPr marL="514350" indent="-514350">
              <a:buFont typeface="+mj-lt"/>
              <a:buAutoNum type="arabicPeriod"/>
            </a:pPr>
            <a:r>
              <a:rPr lang="en-GB" sz="4100" dirty="0" err="1"/>
              <a:t>Tanzanie</a:t>
            </a:r>
            <a:endParaRPr lang="en-GB" sz="4100" dirty="0"/>
          </a:p>
          <a:p>
            <a:endParaRPr lang="en-GB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5805264"/>
            <a:ext cx="1695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4048" y="2276872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Presque 4000 patients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04900" y="6235700"/>
            <a:ext cx="1881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NEJM Jan 14 2009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11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Résultats étonnants!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800" dirty="0"/>
              <a:t>Décès					</a:t>
            </a:r>
            <a:r>
              <a:rPr lang="fr-FR" sz="2800" b="1" dirty="0"/>
              <a:t>47% </a:t>
            </a:r>
            <a:r>
              <a:rPr lang="fr-FR" sz="2800" dirty="0"/>
              <a:t>de réduction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800" dirty="0"/>
              <a:t>Complications majeures		</a:t>
            </a:r>
            <a:r>
              <a:rPr lang="fr-FR" sz="2800" b="1" dirty="0"/>
              <a:t>36%</a:t>
            </a:r>
            <a:r>
              <a:rPr lang="fr-FR" sz="2800" dirty="0"/>
              <a:t> de réduction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800" dirty="0"/>
              <a:t>Ré-interventions			</a:t>
            </a:r>
            <a:r>
              <a:rPr lang="fr-FR" sz="2800" b="1" dirty="0"/>
              <a:t>25%</a:t>
            </a:r>
            <a:r>
              <a:rPr lang="fr-FR" sz="2800" dirty="0"/>
              <a:t> de réduction</a:t>
            </a:r>
          </a:p>
          <a:p>
            <a:pPr marL="0" indent="0">
              <a:buNone/>
            </a:pPr>
            <a:endParaRPr lang="fr-FR" sz="2800" dirty="0"/>
          </a:p>
          <a:p>
            <a:pPr marL="0" indent="0">
              <a:buNone/>
            </a:pPr>
            <a:r>
              <a:rPr lang="fr-FR" sz="2800" dirty="0"/>
              <a:t>Infections				</a:t>
            </a:r>
            <a:r>
              <a:rPr lang="fr-FR" sz="2800" b="1" dirty="0"/>
              <a:t>50%</a:t>
            </a:r>
            <a:r>
              <a:rPr lang="fr-FR" sz="2800" dirty="0"/>
              <a:t> de réduction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5805264"/>
            <a:ext cx="16954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2375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Autres</a:t>
            </a:r>
            <a:r>
              <a:rPr lang="en-US" b="1" dirty="0"/>
              <a:t> </a:t>
            </a:r>
            <a:r>
              <a:rPr lang="en-US" b="1" dirty="0" err="1"/>
              <a:t>Recherches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NEJM 2010; 363: 1928-37. </a:t>
            </a:r>
            <a:r>
              <a:rPr lang="en-US" u="sng" dirty="0"/>
              <a:t>Effect of a Comprehensive Surgical Safety System on Patient Outcomes</a:t>
            </a:r>
            <a:r>
              <a:rPr lang="en-US" dirty="0"/>
              <a:t>. De </a:t>
            </a:r>
            <a:r>
              <a:rPr lang="en-US" dirty="0" err="1"/>
              <a:t>Vries</a:t>
            </a:r>
            <a:r>
              <a:rPr lang="en-US" dirty="0"/>
              <a:t> et al.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J.jamcollsurg.2011.01.052. </a:t>
            </a:r>
            <a:r>
              <a:rPr lang="en-US" u="sng" dirty="0"/>
              <a:t>Effective Surgical Safety Checklist Implementation</a:t>
            </a:r>
            <a:r>
              <a:rPr lang="en-US" dirty="0"/>
              <a:t>. Conley et al.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BJS 2014; 101: 150-158. </a:t>
            </a:r>
            <a:r>
              <a:rPr lang="en-US" u="sng" dirty="0"/>
              <a:t>Systematic review and meta-analysis of the effect of the World Health Organization surgical safety checklist on postoperative complications</a:t>
            </a:r>
            <a:r>
              <a:rPr lang="en-US" dirty="0"/>
              <a:t>. Bergs et al.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Annals of Surgery; Volume 251, Number 5, May 2010. </a:t>
            </a:r>
            <a:r>
              <a:rPr lang="en-US" u="sng" dirty="0"/>
              <a:t>Effect of a 19-item surgical safety checklist during urgent operations in a global patient population</a:t>
            </a:r>
            <a:r>
              <a:rPr lang="en-US" dirty="0"/>
              <a:t>. Weiser et al.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British Journal of </a:t>
            </a:r>
            <a:r>
              <a:rPr lang="en-US" dirty="0" err="1"/>
              <a:t>Anaesthesia</a:t>
            </a:r>
            <a:r>
              <a:rPr lang="en-US" dirty="0"/>
              <a:t>: 10.1093/</a:t>
            </a:r>
            <a:r>
              <a:rPr lang="en-US" dirty="0" err="1"/>
              <a:t>bja</a:t>
            </a:r>
            <a:r>
              <a:rPr lang="en-US" dirty="0"/>
              <a:t>/aes175. </a:t>
            </a:r>
            <a:r>
              <a:rPr lang="en-US" u="sng" dirty="0"/>
              <a:t>Surgical safety checklists: do they improve outcomes?</a:t>
            </a:r>
            <a:r>
              <a:rPr lang="en-US" dirty="0"/>
              <a:t> Walker et al.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90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9262</TotalTime>
  <Words>1601</Words>
  <Application>Microsoft Macintosh PowerPoint</Application>
  <PresentationFormat>Affichage à l'écran (4:3)</PresentationFormat>
  <Paragraphs>174</Paragraphs>
  <Slides>16</Slides>
  <Notes>16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Madagascar 2014-16</vt:lpstr>
      <vt:lpstr>Les actualites mondiales sur la chirurgie </vt:lpstr>
      <vt:lpstr>Les erreurs se produisent régulièrement…</vt:lpstr>
      <vt:lpstr>Comment diminuer ces erreurs?</vt:lpstr>
      <vt:lpstr>Checklist</vt:lpstr>
      <vt:lpstr>6 points fondamentaux de sécurité</vt:lpstr>
      <vt:lpstr>Evaluation de la liste de contrôle</vt:lpstr>
      <vt:lpstr>Résultats étonnants!</vt:lpstr>
      <vt:lpstr>Autres Recherches</vt:lpstr>
      <vt:lpstr>Plus qu’une checklist simple</vt:lpstr>
      <vt:lpstr>Avantages de la checklist</vt:lpstr>
      <vt:lpstr>Autres Cadres</vt:lpstr>
      <vt:lpstr>Comment implémenter la checklist?</vt:lpstr>
      <vt:lpstr>Nous vous dirigerons à adapter et à utiliser la checklist</vt:lpstr>
      <vt:lpstr> Le comptage chirurgical   L’oxymètre de pouls  offert par Lifebox </vt:lpstr>
      <vt:lpstr>Merci de Votre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Leadership</dc:title>
  <dc:creator>Michelle</dc:creator>
  <cp:lastModifiedBy>Salifou Napon</cp:lastModifiedBy>
  <cp:revision>302</cp:revision>
  <dcterms:created xsi:type="dcterms:W3CDTF">2013-10-13T19:02:04Z</dcterms:created>
  <dcterms:modified xsi:type="dcterms:W3CDTF">2021-06-19T06:50:57Z</dcterms:modified>
</cp:coreProperties>
</file>