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98" r:id="rId2"/>
    <p:sldId id="286" r:id="rId3"/>
    <p:sldId id="449" r:id="rId4"/>
    <p:sldId id="321" r:id="rId5"/>
    <p:sldId id="355" r:id="rId6"/>
    <p:sldId id="356" r:id="rId7"/>
    <p:sldId id="357" r:id="rId8"/>
    <p:sldId id="358" r:id="rId9"/>
    <p:sldId id="359" r:id="rId10"/>
    <p:sldId id="360" r:id="rId11"/>
    <p:sldId id="323" r:id="rId12"/>
    <p:sldId id="361" r:id="rId13"/>
    <p:sldId id="435" r:id="rId14"/>
    <p:sldId id="415" r:id="rId15"/>
    <p:sldId id="416" r:id="rId16"/>
    <p:sldId id="417" r:id="rId17"/>
    <p:sldId id="418" r:id="rId18"/>
    <p:sldId id="419" r:id="rId19"/>
    <p:sldId id="420" r:id="rId20"/>
    <p:sldId id="421" r:id="rId21"/>
    <p:sldId id="422" r:id="rId22"/>
    <p:sldId id="423" r:id="rId23"/>
    <p:sldId id="424" r:id="rId24"/>
    <p:sldId id="425" r:id="rId25"/>
    <p:sldId id="426" r:id="rId26"/>
    <p:sldId id="427" r:id="rId27"/>
    <p:sldId id="428" r:id="rId28"/>
    <p:sldId id="287" r:id="rId29"/>
    <p:sldId id="369" r:id="rId30"/>
    <p:sldId id="368" r:id="rId31"/>
    <p:sldId id="370" r:id="rId32"/>
    <p:sldId id="455" r:id="rId33"/>
    <p:sldId id="456" r:id="rId34"/>
    <p:sldId id="457" r:id="rId35"/>
    <p:sldId id="307" r:id="rId36"/>
    <p:sldId id="308" r:id="rId37"/>
    <p:sldId id="309" r:id="rId38"/>
    <p:sldId id="458" r:id="rId39"/>
    <p:sldId id="459" r:id="rId40"/>
    <p:sldId id="312" r:id="rId41"/>
    <p:sldId id="460" r:id="rId42"/>
    <p:sldId id="448" r:id="rId43"/>
    <p:sldId id="364" r:id="rId44"/>
    <p:sldId id="365" r:id="rId45"/>
    <p:sldId id="371" r:id="rId46"/>
    <p:sldId id="372" r:id="rId47"/>
    <p:sldId id="374" r:id="rId48"/>
    <p:sldId id="373" r:id="rId49"/>
    <p:sldId id="375" r:id="rId50"/>
    <p:sldId id="377" r:id="rId51"/>
    <p:sldId id="376" r:id="rId52"/>
    <p:sldId id="366" r:id="rId53"/>
    <p:sldId id="378" r:id="rId54"/>
    <p:sldId id="379" r:id="rId55"/>
    <p:sldId id="436" r:id="rId56"/>
    <p:sldId id="281" r:id="rId57"/>
    <p:sldId id="280" r:id="rId58"/>
    <p:sldId id="444" r:id="rId59"/>
  </p:sldIdLst>
  <p:sldSz cx="12192000" cy="6858000"/>
  <p:notesSz cx="6858000" cy="9144000"/>
  <p:defaultText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6" autoAdjust="0"/>
    <p:restoredTop sz="94660"/>
  </p:normalViewPr>
  <p:slideViewPr>
    <p:cSldViewPr snapToGrid="0">
      <p:cViewPr varScale="1">
        <p:scale>
          <a:sx n="74" d="100"/>
          <a:sy n="74" d="100"/>
        </p:scale>
        <p:origin x="18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aa-ET"/>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01D25-033D-4BE0-A568-1B140AC2841A}" type="datetimeFigureOut">
              <a:rPr lang="aa-ET" smtClean="0"/>
              <a:t>15/09/2021</a:t>
            </a:fld>
            <a:endParaRPr lang="aa-ET"/>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a-ET"/>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aa-ET"/>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CAFDAD-3CD9-4E03-ABD3-A36073473968}" type="slidenum">
              <a:rPr lang="aa-ET" smtClean="0"/>
              <a:t>‹N°›</a:t>
            </a:fld>
            <a:endParaRPr lang="aa-ET"/>
          </a:p>
        </p:txBody>
      </p:sp>
    </p:spTree>
    <p:extLst>
      <p:ext uri="{BB962C8B-B14F-4D97-AF65-F5344CB8AC3E}">
        <p14:creationId xmlns:p14="http://schemas.microsoft.com/office/powerpoint/2010/main" val="3003915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58A8824-BCBE-4DD7-80E1-452AE14637C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aa-ET"/>
          </a:p>
        </p:txBody>
      </p:sp>
      <p:sp>
        <p:nvSpPr>
          <p:cNvPr id="3" name="Sous-titre 2">
            <a:extLst>
              <a:ext uri="{FF2B5EF4-FFF2-40B4-BE49-F238E27FC236}">
                <a16:creationId xmlns="" xmlns:a16="http://schemas.microsoft.com/office/drawing/2014/main" id="{144A6FFE-75CF-4284-8826-E2AD83C69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aa-ET"/>
          </a:p>
        </p:txBody>
      </p:sp>
      <p:sp>
        <p:nvSpPr>
          <p:cNvPr id="4" name="Espace réservé de la date 3">
            <a:extLst>
              <a:ext uri="{FF2B5EF4-FFF2-40B4-BE49-F238E27FC236}">
                <a16:creationId xmlns="" xmlns:a16="http://schemas.microsoft.com/office/drawing/2014/main" id="{69593A11-616B-4395-91F1-54E507BEB6BC}"/>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D9071C60-DD53-46BE-86EC-052A60A2B25D}"/>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A80924F4-2E85-4EEB-9D9D-5ABDA30B92F5}"/>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506642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EDD6DD5-0161-4A66-966E-AF5A58EC6E6F}"/>
              </a:ext>
            </a:extLst>
          </p:cNvPr>
          <p:cNvSpPr>
            <a:spLocks noGrp="1"/>
          </p:cNvSpPr>
          <p:nvPr>
            <p:ph type="title"/>
          </p:nvPr>
        </p:nvSpPr>
        <p:spPr/>
        <p:txBody>
          <a:bodyPr/>
          <a:lstStyle/>
          <a:p>
            <a:r>
              <a:rPr lang="fr-FR"/>
              <a:t>Modifiez le style du titre</a:t>
            </a:r>
            <a:endParaRPr lang="aa-ET"/>
          </a:p>
        </p:txBody>
      </p:sp>
      <p:sp>
        <p:nvSpPr>
          <p:cNvPr id="3" name="Espace réservé du texte vertical 2">
            <a:extLst>
              <a:ext uri="{FF2B5EF4-FFF2-40B4-BE49-F238E27FC236}">
                <a16:creationId xmlns="" xmlns:a16="http://schemas.microsoft.com/office/drawing/2014/main" id="{228A1999-D3BD-4B8F-863C-3BB6778CA3D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0F9872CA-DBF1-4F8B-8BDF-23079AE0BD39}"/>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BD714B04-2CAF-48E3-84A4-A3F55365D458}"/>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DC6C828D-2636-464E-AEBD-0EAE621D10A2}"/>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843264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 xmlns:a16="http://schemas.microsoft.com/office/drawing/2014/main" id="{E00E4B77-6589-43FE-9788-504FA388BF54}"/>
              </a:ext>
            </a:extLst>
          </p:cNvPr>
          <p:cNvSpPr>
            <a:spLocks noGrp="1"/>
          </p:cNvSpPr>
          <p:nvPr>
            <p:ph type="title" orient="vert"/>
          </p:nvPr>
        </p:nvSpPr>
        <p:spPr>
          <a:xfrm>
            <a:off x="8724900" y="365125"/>
            <a:ext cx="2628900" cy="5811838"/>
          </a:xfrm>
        </p:spPr>
        <p:txBody>
          <a:bodyPr vert="eaVert"/>
          <a:lstStyle/>
          <a:p>
            <a:r>
              <a:rPr lang="fr-FR"/>
              <a:t>Modifiez le style du titre</a:t>
            </a:r>
            <a:endParaRPr lang="aa-ET"/>
          </a:p>
        </p:txBody>
      </p:sp>
      <p:sp>
        <p:nvSpPr>
          <p:cNvPr id="3" name="Espace réservé du texte vertical 2">
            <a:extLst>
              <a:ext uri="{FF2B5EF4-FFF2-40B4-BE49-F238E27FC236}">
                <a16:creationId xmlns="" xmlns:a16="http://schemas.microsoft.com/office/drawing/2014/main" id="{79B3DB87-94B0-470D-B52F-F6F4C36F864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7E31B1A8-FAF9-4102-9304-7E62C7DD192F}"/>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340FAA05-EC4E-43F0-8333-D989B08FC2E3}"/>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5B888A05-3012-4736-856E-3EBB9B69EBDE}"/>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019156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DBA5D073-E53B-4F5E-973D-3118FCC200C2}"/>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00E9F3BB-4349-42DD-A75C-7B7A26E1A30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ED2FC663-6FF2-48FB-BB26-A04B6552ED77}"/>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33D44377-3983-4572-A179-869882F749A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826C7920-E205-4978-B141-11D9A7A9B1D7}"/>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84745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DAA7072-1954-4DEB-8AAF-0327440BE3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43121679-4306-4AA5-86BC-D2A408202A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 xmlns:a16="http://schemas.microsoft.com/office/drawing/2014/main" id="{E0D9A7B0-0E6A-49E6-A697-527076B5E3CA}"/>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75F1118B-B476-4676-BEB2-8E4F1F0B92D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9EE5F152-09AA-4D6E-BC3B-5D6F34687F18}"/>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96540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F91F91E-B596-48DE-9EDE-13C9209DB80F}"/>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324F4C06-C15F-4DB3-85B3-7960EB95328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contenu 3">
            <a:extLst>
              <a:ext uri="{FF2B5EF4-FFF2-40B4-BE49-F238E27FC236}">
                <a16:creationId xmlns="" xmlns:a16="http://schemas.microsoft.com/office/drawing/2014/main" id="{25AEB06A-9719-4F20-AE71-505E3C3D468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e la date 4">
            <a:extLst>
              <a:ext uri="{FF2B5EF4-FFF2-40B4-BE49-F238E27FC236}">
                <a16:creationId xmlns="" xmlns:a16="http://schemas.microsoft.com/office/drawing/2014/main" id="{D20A15BB-A52F-4583-821A-D9C2A19FBECF}"/>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6" name="Espace réservé du pied de page 5">
            <a:extLst>
              <a:ext uri="{FF2B5EF4-FFF2-40B4-BE49-F238E27FC236}">
                <a16:creationId xmlns="" xmlns:a16="http://schemas.microsoft.com/office/drawing/2014/main" id="{294FFA4C-72A9-4A21-A4A2-0E78732DA102}"/>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4C9E8356-CF70-46E1-BFBC-0286C8CF21BD}"/>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3534284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5DCC456-7A5E-46DB-9770-43D80D1BDF9A}"/>
              </a:ext>
            </a:extLst>
          </p:cNvPr>
          <p:cNvSpPr>
            <a:spLocks noGrp="1"/>
          </p:cNvSpPr>
          <p:nvPr>
            <p:ph type="title"/>
          </p:nvPr>
        </p:nvSpPr>
        <p:spPr>
          <a:xfrm>
            <a:off x="839788" y="365125"/>
            <a:ext cx="10515600" cy="1325563"/>
          </a:xfrm>
        </p:spPr>
        <p:txBody>
          <a:body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5BA228FF-1F08-43F6-9EC9-53B1785E33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 xmlns:a16="http://schemas.microsoft.com/office/drawing/2014/main" id="{A0C90DB3-346B-4D11-8A9E-94244211A09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u texte 4">
            <a:extLst>
              <a:ext uri="{FF2B5EF4-FFF2-40B4-BE49-F238E27FC236}">
                <a16:creationId xmlns="" xmlns:a16="http://schemas.microsoft.com/office/drawing/2014/main" id="{C5647418-F723-4171-9EF5-62CBBD582E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 xmlns:a16="http://schemas.microsoft.com/office/drawing/2014/main" id="{13AFDEC8-1825-4E29-8D2F-F66820C69D0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7" name="Espace réservé de la date 6">
            <a:extLst>
              <a:ext uri="{FF2B5EF4-FFF2-40B4-BE49-F238E27FC236}">
                <a16:creationId xmlns="" xmlns:a16="http://schemas.microsoft.com/office/drawing/2014/main" id="{1B15AB56-F489-4EFE-85DA-24926F0E8521}"/>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8" name="Espace réservé du pied de page 7">
            <a:extLst>
              <a:ext uri="{FF2B5EF4-FFF2-40B4-BE49-F238E27FC236}">
                <a16:creationId xmlns="" xmlns:a16="http://schemas.microsoft.com/office/drawing/2014/main" id="{1A81E775-6F73-4920-8B3B-E6BECB4873EB}"/>
              </a:ext>
            </a:extLst>
          </p:cNvPr>
          <p:cNvSpPr>
            <a:spLocks noGrp="1"/>
          </p:cNvSpPr>
          <p:nvPr>
            <p:ph type="ftr" sz="quarter" idx="11"/>
          </p:nvPr>
        </p:nvSpPr>
        <p:spPr/>
        <p:txBody>
          <a:bodyPr/>
          <a:lstStyle/>
          <a:p>
            <a:endParaRPr lang="aa-ET"/>
          </a:p>
        </p:txBody>
      </p:sp>
      <p:sp>
        <p:nvSpPr>
          <p:cNvPr id="9" name="Espace réservé du numéro de diapositive 8">
            <a:extLst>
              <a:ext uri="{FF2B5EF4-FFF2-40B4-BE49-F238E27FC236}">
                <a16:creationId xmlns="" xmlns:a16="http://schemas.microsoft.com/office/drawing/2014/main" id="{5DDAFBE5-BE92-4487-9446-0E76335098B1}"/>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5470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591EFFA4-8AFF-4AF6-868F-6CC4A4B2E526}"/>
              </a:ext>
            </a:extLst>
          </p:cNvPr>
          <p:cNvSpPr>
            <a:spLocks noGrp="1"/>
          </p:cNvSpPr>
          <p:nvPr>
            <p:ph type="title"/>
          </p:nvPr>
        </p:nvSpPr>
        <p:spPr/>
        <p:txBody>
          <a:bodyPr/>
          <a:lstStyle/>
          <a:p>
            <a:r>
              <a:rPr lang="fr-FR"/>
              <a:t>Modifiez le style du titre</a:t>
            </a:r>
            <a:endParaRPr lang="aa-ET"/>
          </a:p>
        </p:txBody>
      </p:sp>
      <p:sp>
        <p:nvSpPr>
          <p:cNvPr id="3" name="Espace réservé de la date 2">
            <a:extLst>
              <a:ext uri="{FF2B5EF4-FFF2-40B4-BE49-F238E27FC236}">
                <a16:creationId xmlns="" xmlns:a16="http://schemas.microsoft.com/office/drawing/2014/main" id="{FA537766-DE89-442C-AEAB-1B96CAEAE8CD}"/>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4" name="Espace réservé du pied de page 3">
            <a:extLst>
              <a:ext uri="{FF2B5EF4-FFF2-40B4-BE49-F238E27FC236}">
                <a16:creationId xmlns="" xmlns:a16="http://schemas.microsoft.com/office/drawing/2014/main" id="{64F11681-FDAF-4EC8-AE47-A42A73AB721F}"/>
              </a:ext>
            </a:extLst>
          </p:cNvPr>
          <p:cNvSpPr>
            <a:spLocks noGrp="1"/>
          </p:cNvSpPr>
          <p:nvPr>
            <p:ph type="ftr" sz="quarter" idx="11"/>
          </p:nvPr>
        </p:nvSpPr>
        <p:spPr/>
        <p:txBody>
          <a:bodyPr/>
          <a:lstStyle/>
          <a:p>
            <a:endParaRPr lang="aa-ET"/>
          </a:p>
        </p:txBody>
      </p:sp>
      <p:sp>
        <p:nvSpPr>
          <p:cNvPr id="5" name="Espace réservé du numéro de diapositive 4">
            <a:extLst>
              <a:ext uri="{FF2B5EF4-FFF2-40B4-BE49-F238E27FC236}">
                <a16:creationId xmlns="" xmlns:a16="http://schemas.microsoft.com/office/drawing/2014/main" id="{E912509C-0E33-469B-8841-61629F888A36}"/>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3682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 xmlns:a16="http://schemas.microsoft.com/office/drawing/2014/main" id="{FE24B8F0-3123-444D-BECC-DD529FC40AC7}"/>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3" name="Espace réservé du pied de page 2">
            <a:extLst>
              <a:ext uri="{FF2B5EF4-FFF2-40B4-BE49-F238E27FC236}">
                <a16:creationId xmlns="" xmlns:a16="http://schemas.microsoft.com/office/drawing/2014/main" id="{37558918-16E1-48B1-A8E9-CE552417D9C1}"/>
              </a:ext>
            </a:extLst>
          </p:cNvPr>
          <p:cNvSpPr>
            <a:spLocks noGrp="1"/>
          </p:cNvSpPr>
          <p:nvPr>
            <p:ph type="ftr" sz="quarter" idx="11"/>
          </p:nvPr>
        </p:nvSpPr>
        <p:spPr/>
        <p:txBody>
          <a:bodyPr/>
          <a:lstStyle/>
          <a:p>
            <a:endParaRPr lang="aa-ET"/>
          </a:p>
        </p:txBody>
      </p:sp>
      <p:sp>
        <p:nvSpPr>
          <p:cNvPr id="4" name="Espace réservé du numéro de diapositive 3">
            <a:extLst>
              <a:ext uri="{FF2B5EF4-FFF2-40B4-BE49-F238E27FC236}">
                <a16:creationId xmlns="" xmlns:a16="http://schemas.microsoft.com/office/drawing/2014/main" id="{88B18183-4E75-4D5F-94EE-B975E3C2AE4C}"/>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485101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67365E87-B853-4862-8F64-AE0F7D19C6E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615B0F20-797C-4C25-AF9F-EC536A82CE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texte 3">
            <a:extLst>
              <a:ext uri="{FF2B5EF4-FFF2-40B4-BE49-F238E27FC236}">
                <a16:creationId xmlns="" xmlns:a16="http://schemas.microsoft.com/office/drawing/2014/main" id="{81D76DDB-B7FB-4672-B7C9-8F6DAED718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7E81B9E1-D5AA-49D3-BF76-DC827355B01F}"/>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6" name="Espace réservé du pied de page 5">
            <a:extLst>
              <a:ext uri="{FF2B5EF4-FFF2-40B4-BE49-F238E27FC236}">
                <a16:creationId xmlns="" xmlns:a16="http://schemas.microsoft.com/office/drawing/2014/main" id="{78E79EC4-42FA-42B1-A3B0-14132AD330D9}"/>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3108158D-75AB-4E79-8634-05CF4DF82E94}"/>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7479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5798822-039C-4A9A-863E-68D25124AA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pour une image  2">
            <a:extLst>
              <a:ext uri="{FF2B5EF4-FFF2-40B4-BE49-F238E27FC236}">
                <a16:creationId xmlns="" xmlns:a16="http://schemas.microsoft.com/office/drawing/2014/main" id="{24CB0896-D265-42E9-BC08-C09BC27302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a-ET"/>
          </a:p>
        </p:txBody>
      </p:sp>
      <p:sp>
        <p:nvSpPr>
          <p:cNvPr id="4" name="Espace réservé du texte 3">
            <a:extLst>
              <a:ext uri="{FF2B5EF4-FFF2-40B4-BE49-F238E27FC236}">
                <a16:creationId xmlns="" xmlns:a16="http://schemas.microsoft.com/office/drawing/2014/main" id="{47C1E116-D488-440E-8031-6601FE89A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18F77D52-C81C-423D-A558-8F0A440CADA1}"/>
              </a:ext>
            </a:extLst>
          </p:cNvPr>
          <p:cNvSpPr>
            <a:spLocks noGrp="1"/>
          </p:cNvSpPr>
          <p:nvPr>
            <p:ph type="dt" sz="half" idx="10"/>
          </p:nvPr>
        </p:nvSpPr>
        <p:spPr/>
        <p:txBody>
          <a:bodyPr/>
          <a:lstStyle/>
          <a:p>
            <a:fld id="{A2917207-F74A-4A16-BAFA-836B7ACA21CE}" type="datetimeFigureOut">
              <a:rPr lang="aa-ET" smtClean="0"/>
              <a:t>15/09/2021</a:t>
            </a:fld>
            <a:endParaRPr lang="aa-ET"/>
          </a:p>
        </p:txBody>
      </p:sp>
      <p:sp>
        <p:nvSpPr>
          <p:cNvPr id="6" name="Espace réservé du pied de page 5">
            <a:extLst>
              <a:ext uri="{FF2B5EF4-FFF2-40B4-BE49-F238E27FC236}">
                <a16:creationId xmlns="" xmlns:a16="http://schemas.microsoft.com/office/drawing/2014/main" id="{47901B64-2019-4672-8220-5A5FD4832175}"/>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60DE824E-F1BE-4C28-B181-A0AAD3C69DCB}"/>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553014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 xmlns:a16="http://schemas.microsoft.com/office/drawing/2014/main" id="{93BF9D05-1CAA-40E5-9D46-640255E003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33A9833F-93A0-4173-8DE5-0AB4CCE5B3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FD31C5CD-BAAE-4EE7-9DE3-6DF3143261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17207-F74A-4A16-BAFA-836B7ACA21CE}" type="datetimeFigureOut">
              <a:rPr lang="aa-ET" smtClean="0"/>
              <a:t>15/09/2021</a:t>
            </a:fld>
            <a:endParaRPr lang="aa-ET"/>
          </a:p>
        </p:txBody>
      </p:sp>
      <p:sp>
        <p:nvSpPr>
          <p:cNvPr id="5" name="Espace réservé du pied de page 4">
            <a:extLst>
              <a:ext uri="{FF2B5EF4-FFF2-40B4-BE49-F238E27FC236}">
                <a16:creationId xmlns="" xmlns:a16="http://schemas.microsoft.com/office/drawing/2014/main" id="{1254FF3A-499E-4131-B888-C8644F3475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a-ET"/>
          </a:p>
        </p:txBody>
      </p:sp>
      <p:sp>
        <p:nvSpPr>
          <p:cNvPr id="6" name="Espace réservé du numéro de diapositive 5">
            <a:extLst>
              <a:ext uri="{FF2B5EF4-FFF2-40B4-BE49-F238E27FC236}">
                <a16:creationId xmlns="" xmlns:a16="http://schemas.microsoft.com/office/drawing/2014/main" id="{A6467EE4-D40F-4894-9EA3-7DAB475DDC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F487FB-95D7-4533-BB3D-CD266453EC89}" type="slidenum">
              <a:rPr lang="aa-ET" smtClean="0"/>
              <a:t>‹N°›</a:t>
            </a:fld>
            <a:endParaRPr lang="aa-ET"/>
          </a:p>
        </p:txBody>
      </p:sp>
    </p:spTree>
    <p:extLst>
      <p:ext uri="{BB962C8B-B14F-4D97-AF65-F5344CB8AC3E}">
        <p14:creationId xmlns:p14="http://schemas.microsoft.com/office/powerpoint/2010/main" val="3590612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lang="fr-FR" altLang="zh-CN" sz="4000" dirty="0">
                <a:solidFill>
                  <a:srgbClr val="4472C4"/>
                </a:solidFill>
                <a:latin typeface="Berlin Sans FB" panose="020E0602020502020306" pitchFamily="34" charset="0"/>
                <a:ea typeface="Times New Roman" panose="02020603050405020304" pitchFamily="18" charset="0"/>
                <a:cs typeface="Calibri Light" panose="020F0302020204030204" pitchFamily="34" charset="0"/>
              </a:rPr>
              <a:t>O</a:t>
            </a: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RGANISATION TYPE DES BLOCS OPÉRATOIRES</a:t>
            </a:r>
            <a:endParaRPr kumimoji="0" lang="fr-FR" altLang="zh-CN" sz="18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1115320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663575"/>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300163"/>
            <a:ext cx="11201399" cy="5192712"/>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Participation aux recrutements des personnels paramédicaux du bloc opératoire.</a:t>
            </a:r>
          </a:p>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En cas d’absence ou d’indisponibilité, le coordonnateur de bloc peut déléguer toute ou partie de ses prérogatives aux SUS</a:t>
            </a:r>
          </a:p>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Le coordonnateur du bloc analyse rétrospectivement la PEC des urgences effectuées en période de permanence des soins, avec une attention particulière sur celle des urgences multiples. Il en fait un rapport mensuel au bureau du Conseil de Bloc.</a:t>
            </a:r>
          </a:p>
          <a:p>
            <a:endParaRPr lang="fr-FR" dirty="0"/>
          </a:p>
        </p:txBody>
      </p:sp>
    </p:spTree>
    <p:extLst>
      <p:ext uri="{BB962C8B-B14F-4D97-AF65-F5344CB8AC3E}">
        <p14:creationId xmlns:p14="http://schemas.microsoft.com/office/powerpoint/2010/main" val="77460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vert="horz" lIns="91440" tIns="45720" rIns="91440" bIns="45720" rtlCol="0" anchor="ctr">
            <a:normAutofit/>
          </a:bodyPr>
          <a:lstStyle/>
          <a:p>
            <a:pPr algn="ctr"/>
            <a:r>
              <a:rPr lang="fr-FR" sz="3200" b="1" dirty="0">
                <a:solidFill>
                  <a:srgbClr val="4F81BD"/>
                </a:solidFill>
                <a:latin typeface="Times New Roman" panose="02020603050405020304" pitchFamily="18" charset="0"/>
                <a:cs typeface="Times New Roman" panose="02020603050405020304" pitchFamily="18" charset="0"/>
              </a:rPr>
              <a:t>SURVEILLANT DE L’UNITÉ DU BLOC OPÉRATOIRE </a:t>
            </a:r>
          </a:p>
        </p:txBody>
      </p:sp>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1538824"/>
            <a:ext cx="11201399" cy="5138073"/>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nSpc>
                <a:spcPct val="150000"/>
              </a:lnSpc>
            </a:pPr>
            <a:r>
              <a:rPr lang="fr-FR" sz="2400" b="0" i="0" u="none" strike="noStrike" baseline="0" dirty="0">
                <a:solidFill>
                  <a:srgbClr val="000000"/>
                </a:solidFill>
                <a:latin typeface="Arial" panose="020B0604020202020204" pitchFamily="34" charset="0"/>
                <a:cs typeface="Arial" panose="020B0604020202020204" pitchFamily="34" charset="0"/>
              </a:rPr>
              <a:t>Ce rôle revient la plupart du temps à un attaché de santé en chirurgie ou en anesthésie, dont les capacités managériales sont affirmées, afin de pouvoir organiser les équipes d’attaché de santé en chirurgie, d’attaché de santé en anesthésie, d’aides-soignants, </a:t>
            </a:r>
            <a:r>
              <a:rPr lang="fr-FR" sz="2400" b="0" i="0" u="none" strike="noStrike" baseline="0" dirty="0">
                <a:latin typeface="Arial" panose="020B0604020202020204" pitchFamily="34" charset="0"/>
                <a:cs typeface="Arial" panose="020B0604020202020204" pitchFamily="34" charset="0"/>
              </a:rPr>
              <a:t>de garçons et filles de salle, tout en travaillant avec l’ensemble des chirurgiens et des médecins anesthésistes. </a:t>
            </a:r>
            <a:endParaRPr lang="fr-FR" sz="2400" b="0" i="0" u="none" strike="noStrike" baseline="0" dirty="0">
              <a:solidFill>
                <a:srgbClr val="000000"/>
              </a:solidFill>
              <a:latin typeface="Arial" panose="020B0604020202020204" pitchFamily="34" charset="0"/>
              <a:cs typeface="Arial" panose="020B0604020202020204" pitchFamily="34" charset="0"/>
            </a:endParaRPr>
          </a:p>
          <a:p>
            <a:pPr>
              <a:lnSpc>
                <a:spcPct val="150000"/>
              </a:lnSpc>
            </a:pPr>
            <a:r>
              <a:rPr lang="fr-FR" sz="2400" b="0" i="0" u="none" strike="noStrike" baseline="0" dirty="0">
                <a:latin typeface="Arial" panose="020B0604020202020204" pitchFamily="34" charset="0"/>
                <a:cs typeface="Arial" panose="020B0604020202020204" pitchFamily="34" charset="0"/>
              </a:rPr>
              <a:t>Il est nommé par la direction de l’établissement. Il travaille en étroite collaboration avec le coordonnateur du bloc, son rôle étant d’encadrer l’ensemble des personnels paramédicaux de l’équipe et de faire appliquer les règles de fonctionnement de la charte du bloc opératoire. </a:t>
            </a:r>
          </a:p>
        </p:txBody>
      </p:sp>
    </p:spTree>
    <p:extLst>
      <p:ext uri="{BB962C8B-B14F-4D97-AF65-F5344CB8AC3E}">
        <p14:creationId xmlns:p14="http://schemas.microsoft.com/office/powerpoint/2010/main" val="2627587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vert="horz" lIns="91440" tIns="45720" rIns="91440" bIns="45720" rtlCol="0" anchor="ctr">
            <a:normAutofit/>
          </a:bodyPr>
          <a:lstStyle/>
          <a:p>
            <a:pPr algn="ctr"/>
            <a:r>
              <a:rPr lang="fr-FR" sz="3200" b="1" dirty="0">
                <a:solidFill>
                  <a:srgbClr val="4F81BD"/>
                </a:solidFill>
                <a:latin typeface="Times New Roman" panose="02020603050405020304" pitchFamily="18" charset="0"/>
                <a:cs typeface="Times New Roman" panose="02020603050405020304" pitchFamily="18" charset="0"/>
              </a:rPr>
              <a:t>SURVEILLANT DE L’UNITÉ DU BLOC OPÉRATOIRE </a:t>
            </a:r>
          </a:p>
        </p:txBody>
      </p:sp>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1509329"/>
            <a:ext cx="11201399" cy="4712316"/>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400" b="0" i="0" u="none" strike="noStrike" baseline="0" dirty="0">
                <a:latin typeface="Arial" panose="020B0604020202020204" pitchFamily="34" charset="0"/>
                <a:cs typeface="Arial" panose="020B0604020202020204" pitchFamily="34" charset="0"/>
              </a:rPr>
              <a:t>Il travaille également en étroite collaboration avec la direction de l’établissement et la direction des soins infirmiers et obstétricaux, étant responsable de la qualité et de la coordination des soins pratiqués sur l’ensemble du plateau technique.</a:t>
            </a:r>
          </a:p>
          <a:p>
            <a:pPr algn="just">
              <a:lnSpc>
                <a:spcPct val="150000"/>
              </a:lnSpc>
            </a:pPr>
            <a:r>
              <a:rPr lang="fr-FR" sz="2400" b="0" i="0" u="none" strike="noStrike" baseline="0" dirty="0">
                <a:latin typeface="Arial" panose="020B0604020202020204" pitchFamily="34" charset="0"/>
                <a:cs typeface="Arial" panose="020B0604020202020204" pitchFamily="34" charset="0"/>
              </a:rPr>
              <a:t>Son pouvoir décisionnel et son rôle d’arbitre sont majeurs et doivent être reconnus et respectés de tous, ce qui nécessite encore une fois une parfaite collaboration avec le coordonnateur du bloc opératoire. </a:t>
            </a:r>
            <a:endParaRPr kumimoji="0" lang="fr-FR" altLang="zh-CN"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algn="just">
              <a:lnSpc>
                <a:spcPct val="150000"/>
              </a:lnSpc>
            </a:pPr>
            <a:endParaRPr lang="fr-FR" sz="2400" b="0" i="0" u="none" strike="noStrike" baseline="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3730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2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sz="4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637200" lvl="1" indent="-457200" algn="just">
              <a:lnSpc>
                <a:spcPct val="150000"/>
              </a:lnSpc>
              <a:spcBef>
                <a:spcPts val="1000"/>
              </a:spcBef>
              <a:buFont typeface="Wingdings" panose="05000000000000000000" pitchFamily="2" charset="2"/>
              <a:buChar char="v"/>
            </a:pPr>
            <a:r>
              <a:rPr lang="fr-FR"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Le Conseil de bloc </a:t>
            </a:r>
            <a:endParaRPr lang="fr-FR"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180000" lvl="1" indent="0" algn="just">
              <a:lnSpc>
                <a:spcPct val="150000"/>
              </a:lnSpc>
              <a:spcBef>
                <a:spcPts val="1000"/>
              </a:spcBef>
              <a:buNone/>
            </a:pPr>
            <a:r>
              <a:rPr lang="fr-FR" sz="2800" dirty="0">
                <a:latin typeface="Times New Roman" panose="02020603050405020304" pitchFamily="18" charset="0"/>
                <a:ea typeface="Calibri" panose="020F0502020204030204" pitchFamily="34" charset="0"/>
                <a:cs typeface="Times New Roman" panose="02020603050405020304" pitchFamily="18" charset="0"/>
              </a:rPr>
              <a:t>A</a:t>
            </a: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 pour rôle d’élaborer les règles de fonctionnement du bloc opératoire relatives à l’organisation du plateau technique dans un but d’optimisation des ressources et des moyens au service des activités de recours qui y sont réalisées, à la qualité et la sécurité de la prise en charge des patients, aux conditions de travail des personnels</a:t>
            </a:r>
          </a:p>
          <a:p>
            <a:endParaRPr lang="fr-FR" dirty="0"/>
          </a:p>
        </p:txBody>
      </p:sp>
    </p:spTree>
    <p:extLst>
      <p:ext uri="{BB962C8B-B14F-4D97-AF65-F5344CB8AC3E}">
        <p14:creationId xmlns:p14="http://schemas.microsoft.com/office/powerpoint/2010/main" val="1016800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2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lstStyle/>
          <a:p>
            <a:pPr marL="457200" lvl="2" indent="-457200" algn="just">
              <a:lnSpc>
                <a:spcPct val="150000"/>
              </a:lnSpc>
              <a:spcBef>
                <a:spcPts val="1000"/>
              </a:spcBef>
              <a:buFont typeface="Wingdings" panose="05000000000000000000" pitchFamily="2" charset="2"/>
              <a:buChar char="v"/>
            </a:pPr>
            <a:r>
              <a:rPr lang="fr-FR"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Nomination et composition</a:t>
            </a:r>
            <a:endParaRPr lang="fr-FR" sz="2800" dirty="0">
              <a:solidFill>
                <a:srgbClr val="FF0000"/>
              </a:solidFill>
              <a:latin typeface="Times New Roman" panose="02020603050405020304" pitchFamily="18" charset="0"/>
              <a:cs typeface="Times New Roman" panose="02020603050405020304" pitchFamily="18" charset="0"/>
            </a:endParaRPr>
          </a:p>
          <a:p>
            <a:pPr marL="0" lvl="2" indent="0" algn="just">
              <a:lnSpc>
                <a:spcPct val="150000"/>
              </a:lnSpc>
              <a:spcBef>
                <a:spcPts val="1000"/>
              </a:spcBef>
              <a:buNone/>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Le Président du Conseil de Bloc est élu par les membres du Conseil de Bloc. Il s’agit d’un praticien utilisateur régulier du bloc opératoire. Il est élu pour un mandat de 03 ans renouvelable une fois par le conseil de bloc à la majorité simple. Le quorum est fixé au 2/3 des membres de droit </a:t>
            </a:r>
            <a:endParaRPr lang="fr-FR"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049839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pPr algn="ctr"/>
            <a:r>
              <a:rPr lang="fr-FR" sz="32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BLOC OPERATOIRE</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fontScale="92500"/>
          </a:bodyPr>
          <a:lstStyle/>
          <a:p>
            <a:pPr algn="just">
              <a:lnSpc>
                <a:spcPct val="135000"/>
              </a:lnSpc>
              <a:buFont typeface="Wingdings" panose="05000000000000000000" pitchFamily="2" charset="2"/>
              <a:buChar char="v"/>
            </a:pPr>
            <a:r>
              <a:rPr lang="fr-FR" sz="3000" b="1" dirty="0">
                <a:solidFill>
                  <a:srgbClr val="FF0000"/>
                </a:solidFill>
                <a:latin typeface="Times New Roman" panose="02020603050405020304" pitchFamily="18" charset="0"/>
                <a:cs typeface="Times New Roman" panose="02020603050405020304" pitchFamily="18" charset="0"/>
              </a:rPr>
              <a:t> Composition du Conseil du Bloc </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responsable de la formation sanitaire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chefs de département / chefs de service de chaque spécialité chirurgicale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chef de département/ chef de service de la pharmacie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responsable de la stérilisation</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CUS des départements chirurgicaux</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SUS des blocs opératoires </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SUS des services de post opéré </a:t>
            </a:r>
          </a:p>
          <a:p>
            <a:endParaRPr lang="fr-FR" dirty="0"/>
          </a:p>
        </p:txBody>
      </p:sp>
    </p:spTree>
    <p:extLst>
      <p:ext uri="{BB962C8B-B14F-4D97-AF65-F5344CB8AC3E}">
        <p14:creationId xmlns:p14="http://schemas.microsoft.com/office/powerpoint/2010/main" val="202805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pPr algn="ctr"/>
            <a:r>
              <a:rPr lang="fr-FR" sz="32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50000"/>
              </a:lnSpc>
              <a:buFont typeface="Wingdings" panose="05000000000000000000" pitchFamily="2" charset="2"/>
              <a:buChar char="v"/>
            </a:pPr>
            <a:r>
              <a:rPr lang="fr-FR"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fr-FR"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Composition du Conseil du Bloc </a:t>
            </a:r>
            <a:endParaRPr lang="fr-FR"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responsable qualité de la structure</a:t>
            </a: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président du CPCIAS</a:t>
            </a:r>
          </a:p>
          <a:p>
            <a:pPr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SUS des services utilisateurs du bloc opératoire,</a:t>
            </a: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responsable de la buanderie, </a:t>
            </a:r>
          </a:p>
          <a:p>
            <a:pPr lvl="0" algn="just">
              <a:lnSpc>
                <a:spcPct val="150000"/>
              </a:lnSpc>
              <a:spcBef>
                <a:spcPts val="0"/>
              </a:spcBef>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U</a:t>
            </a:r>
            <a:r>
              <a:rPr lang="fr-FR" dirty="0">
                <a:effectLst/>
                <a:latin typeface="Times New Roman" panose="02020603050405020304" pitchFamily="18" charset="0"/>
                <a:ea typeface="Calibri" panose="020F0502020204030204" pitchFamily="34" charset="0"/>
                <a:cs typeface="Times New Roman" panose="02020603050405020304" pitchFamily="18" charset="0"/>
              </a:rPr>
              <a:t>n représentant des GFS, </a:t>
            </a:r>
          </a:p>
          <a:p>
            <a:pPr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Conseil de Bloc peut faire appel à un expert ou toute autre personne ressource en fonction des sujets inscrits à </a:t>
            </a:r>
            <a:r>
              <a:rPr lang="fr-FR" dirty="0" smtClean="0">
                <a:effectLst/>
                <a:latin typeface="Times New Roman" panose="02020603050405020304" pitchFamily="18" charset="0"/>
                <a:ea typeface="Calibri" panose="020F0502020204030204" pitchFamily="34" charset="0"/>
                <a:cs typeface="Times New Roman" panose="02020603050405020304" pitchFamily="18" charset="0"/>
              </a:rPr>
              <a:t>l’ordre </a:t>
            </a:r>
            <a:r>
              <a:rPr lang="fr-FR" dirty="0">
                <a:effectLst/>
                <a:latin typeface="Times New Roman" panose="02020603050405020304" pitchFamily="18" charset="0"/>
                <a:ea typeface="Calibri" panose="020F0502020204030204" pitchFamily="34" charset="0"/>
                <a:cs typeface="Times New Roman" panose="02020603050405020304" pitchFamily="18" charset="0"/>
              </a:rPr>
              <a:t>du jour.</a:t>
            </a:r>
          </a:p>
          <a:p>
            <a:endParaRPr lang="fr-FR" dirty="0"/>
          </a:p>
        </p:txBody>
      </p:sp>
    </p:spTree>
    <p:extLst>
      <p:ext uri="{BB962C8B-B14F-4D97-AF65-F5344CB8AC3E}">
        <p14:creationId xmlns:p14="http://schemas.microsoft.com/office/powerpoint/2010/main" val="258668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PILOTAGE DU CONSEIL DU BLOC OPERATOIRE</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lstStyle/>
          <a:p>
            <a:pPr marL="0" indent="0" algn="just">
              <a:lnSpc>
                <a:spcPct val="100000"/>
              </a:lnSpc>
              <a:spcBef>
                <a:spcPts val="0"/>
              </a:spcBef>
              <a:buNone/>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0000"/>
              </a:lnSpc>
              <a:spcBef>
                <a:spcPts val="0"/>
              </a:spcBef>
              <a:spcAft>
                <a:spcPts val="1800"/>
              </a:spcAft>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conseil de bloc est piloté par un bureau composé de : </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l’anesthésie-réanimation</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 Le chef de département / chef de service de la chirurgie</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 gynécologie-obstétrique </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 pharmacie hospitalière </a:t>
            </a:r>
          </a:p>
          <a:p>
            <a:endParaRPr lang="fr-FR" dirty="0"/>
          </a:p>
        </p:txBody>
      </p:sp>
    </p:spTree>
    <p:extLst>
      <p:ext uri="{BB962C8B-B14F-4D97-AF65-F5344CB8AC3E}">
        <p14:creationId xmlns:p14="http://schemas.microsoft.com/office/powerpoint/2010/main" val="533761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 DU </a:t>
            </a: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CONSEIL</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BLOC</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25000"/>
              </a:lnSpc>
              <a:spcBef>
                <a:spcPts val="600"/>
              </a:spcBef>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mission principale de ce conseil est de faciliter l’organisation harmonieuse du bloc opératoire.</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25000"/>
              </a:lnSpc>
              <a:spcBef>
                <a:spcPts val="600"/>
              </a:spcBef>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actions de ce conseil se déclinent comme suit :</a:t>
            </a:r>
          </a:p>
          <a:p>
            <a:pPr algn="just">
              <a:lnSpc>
                <a:spcPct val="125000"/>
              </a:lnSpc>
              <a:spcBef>
                <a:spcPts val="600"/>
              </a:spcBef>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L</a:t>
            </a:r>
            <a:r>
              <a:rPr lang="fr-FR" dirty="0">
                <a:effectLst/>
                <a:latin typeface="Times New Roman" panose="02020603050405020304" pitchFamily="18" charset="0"/>
                <a:ea typeface="Calibri" panose="020F0502020204030204" pitchFamily="34" charset="0"/>
                <a:cs typeface="Times New Roman" panose="02020603050405020304" pitchFamily="18" charset="0"/>
              </a:rPr>
              <a:t>a programmation du tableau opératoire, en tenant compte des moyens en personnel, des règles de sécurité anesthésique, du type d’intervention (risque septique et âge des patients) et des caractéristiques des patients, en liaison avec les services de consultations, le service de chirurgie ambulatoire, le service de réanimation et les secteurs d’hospitalisation ;</a:t>
            </a:r>
          </a:p>
          <a:p>
            <a:endParaRPr lang="fr-FR" dirty="0"/>
          </a:p>
        </p:txBody>
      </p:sp>
    </p:spTree>
    <p:extLst>
      <p:ext uri="{BB962C8B-B14F-4D97-AF65-F5344CB8AC3E}">
        <p14:creationId xmlns:p14="http://schemas.microsoft.com/office/powerpoint/2010/main" val="17349267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CONSEIL DU BLOC</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2"/>
            <a:ext cx="11201399" cy="5196473"/>
          </a:xfrm>
          <a:solidFill>
            <a:schemeClr val="bg1">
              <a:lumMod val="95000"/>
            </a:schemeClr>
          </a:solidFill>
          <a:ln w="28575">
            <a:solidFill>
              <a:srgbClr val="0070C0"/>
            </a:solidFill>
          </a:ln>
        </p:spPr>
        <p:txBody>
          <a:bodyPr>
            <a:normAutofit/>
          </a:bodyPr>
          <a:lstStyle/>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résolution des dysfonctionnements au sein de la structure, en utilisant si possible des supports telles que des fiches de signalement d’événements indésirables ;</a:t>
            </a:r>
          </a:p>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mise en place de protocoles d’hygiène et la validation de protocoles thérapeutiques spécifiques au bloc opératoire ;</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rédaction d’une charte de fonctionnement et d’organisation interne du bloc opératoire, et son adaptation et mise à jour régulière ;</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1306128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00739"/>
            <a:ext cx="11201399" cy="892175"/>
          </a:xfrm>
          <a:solidFill>
            <a:schemeClr val="bg1">
              <a:lumMod val="95000"/>
            </a:schemeClr>
          </a:solidFill>
          <a:ln w="28575">
            <a:solidFill>
              <a:srgbClr val="0070C0"/>
            </a:solidFill>
          </a:ln>
        </p:spPr>
        <p:txBody>
          <a:bodyPr>
            <a:normAutofit/>
          </a:bodyPr>
          <a:lstStyle/>
          <a:p>
            <a:r>
              <a:rPr lang="fr-FR" sz="4000" b="1" dirty="0">
                <a:latin typeface="Times New Roman" panose="02020603050405020304" pitchFamily="18" charset="0"/>
                <a:cs typeface="Times New Roman" panose="02020603050405020304" pitchFamily="18" charset="0"/>
              </a:rPr>
              <a:t>Plan de Présentation</a:t>
            </a:r>
          </a:p>
        </p:txBody>
      </p:sp>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2598481"/>
            <a:ext cx="11201399" cy="2534027"/>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342900" indent="-342900" eaLnBrk="0" fontAlgn="base" hangingPunct="0">
              <a:lnSpc>
                <a:spcPct val="150000"/>
              </a:lnSpc>
              <a:spcBef>
                <a:spcPts val="0"/>
              </a:spcBef>
              <a:buFont typeface="+mj-lt"/>
              <a:buAutoNum type="arabicPeriod"/>
            </a:pPr>
            <a:r>
              <a:rPr lang="fr-FR" sz="1800" b="1" i="0" u="none" strike="noStrike" baseline="0" dirty="0">
                <a:solidFill>
                  <a:srgbClr val="000000"/>
                </a:solidFill>
                <a:latin typeface="Arial" panose="020B0604020202020204" pitchFamily="34" charset="0"/>
                <a:cs typeface="Arial" panose="020B0604020202020204" pitchFamily="34" charset="0"/>
              </a:rPr>
              <a:t>Organisation et fonctionnement de l’unité du bloc opératoire</a:t>
            </a:r>
          </a:p>
          <a:p>
            <a:pPr marL="342900" indent="-342900" eaLnBrk="0" fontAlgn="base" hangingPunct="0">
              <a:lnSpc>
                <a:spcPct val="150000"/>
              </a:lnSpc>
              <a:spcBef>
                <a:spcPts val="0"/>
              </a:spcBef>
              <a:buFont typeface="+mj-lt"/>
              <a:buAutoNum type="arabicPeriod"/>
            </a:pPr>
            <a:r>
              <a:rPr lang="fr-FR" sz="1800" b="1" dirty="0">
                <a:solidFill>
                  <a:srgbClr val="000000"/>
                </a:solidFill>
                <a:latin typeface="Arial" panose="020B0604020202020204" pitchFamily="34" charset="0"/>
                <a:cs typeface="Arial" panose="020B0604020202020204" pitchFamily="34" charset="0"/>
              </a:rPr>
              <a:t>Instances du bloc opératoire</a:t>
            </a:r>
          </a:p>
          <a:p>
            <a:pPr marL="342900" indent="-342900" eaLnBrk="0" fontAlgn="base" hangingPunct="0">
              <a:lnSpc>
                <a:spcPct val="150000"/>
              </a:lnSpc>
              <a:spcBef>
                <a:spcPts val="0"/>
              </a:spcBef>
              <a:buFont typeface="+mj-lt"/>
              <a:buAutoNum type="arabicPeriod"/>
            </a:pPr>
            <a:r>
              <a:rPr lang="fr-FR" sz="1800" b="1" dirty="0">
                <a:solidFill>
                  <a:srgbClr val="000000"/>
                </a:solidFill>
                <a:latin typeface="Arial" panose="020B0604020202020204" pitchFamily="34" charset="0"/>
                <a:cs typeface="Arial" panose="020B0604020202020204" pitchFamily="34" charset="0"/>
              </a:rPr>
              <a:t>Charte de fonctionnement du bloc opératoire </a:t>
            </a:r>
          </a:p>
          <a:p>
            <a:pPr marL="342900" indent="-342900" eaLnBrk="0" fontAlgn="base" hangingPunct="0">
              <a:lnSpc>
                <a:spcPct val="150000"/>
              </a:lnSpc>
              <a:spcBef>
                <a:spcPts val="0"/>
              </a:spcBef>
              <a:buFont typeface="+mj-lt"/>
              <a:buAutoNum type="arabicPeriod"/>
            </a:pPr>
            <a:r>
              <a:rPr lang="fr-FR" sz="1800" b="1" dirty="0">
                <a:solidFill>
                  <a:srgbClr val="000000"/>
                </a:solidFill>
                <a:latin typeface="Arial" panose="020B0604020202020204" pitchFamily="34" charset="0"/>
                <a:cs typeface="Arial" panose="020B0604020202020204" pitchFamily="34" charset="0"/>
              </a:rPr>
              <a:t>Organisation des activités du bloc opératoire</a:t>
            </a:r>
          </a:p>
          <a:p>
            <a:pPr marL="342900" indent="-342900" eaLnBrk="0" fontAlgn="base" hangingPunct="0">
              <a:lnSpc>
                <a:spcPct val="150000"/>
              </a:lnSpc>
              <a:spcBef>
                <a:spcPts val="0"/>
              </a:spcBef>
              <a:buFont typeface="+mj-lt"/>
              <a:buAutoNum type="arabicPeriod"/>
            </a:pPr>
            <a:r>
              <a:rPr lang="fr-FR" sz="1800" b="1" dirty="0">
                <a:solidFill>
                  <a:srgbClr val="000000"/>
                </a:solidFill>
                <a:latin typeface="Arial" panose="020B0604020202020204" pitchFamily="34" charset="0"/>
                <a:cs typeface="Arial" panose="020B0604020202020204" pitchFamily="34" charset="0"/>
              </a:rPr>
              <a:t>Traçabilité des actes </a:t>
            </a:r>
          </a:p>
          <a:p>
            <a:pPr marL="342900" indent="-342900" eaLnBrk="0" fontAlgn="base" hangingPunct="0">
              <a:lnSpc>
                <a:spcPct val="150000"/>
              </a:lnSpc>
              <a:spcBef>
                <a:spcPts val="0"/>
              </a:spcBef>
              <a:buFont typeface="+mj-lt"/>
              <a:buAutoNum type="arabicPeriod"/>
            </a:pPr>
            <a:r>
              <a:rPr lang="fr-FR" sz="1800" b="1" dirty="0">
                <a:solidFill>
                  <a:srgbClr val="000000"/>
                </a:solidFill>
                <a:latin typeface="Arial" panose="020B0604020202020204" pitchFamily="34" charset="0"/>
                <a:cs typeface="Arial" panose="020B0604020202020204" pitchFamily="34" charset="0"/>
              </a:rPr>
              <a:t>indicateurs de performance du bloc opératoire</a:t>
            </a:r>
            <a:endParaRPr lang="fr-FR" sz="1800" b="1" i="0" u="none" strike="noStrike" baseline="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73729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189915"/>
            <a:ext cx="11201399" cy="892175"/>
          </a:xfrm>
          <a:solidFill>
            <a:schemeClr val="bg1">
              <a:lumMod val="95000"/>
            </a:schemeClr>
          </a:solidFill>
          <a:ln w="28575">
            <a:solidFill>
              <a:srgbClr val="0070C0"/>
            </a:solidFill>
          </a:ln>
        </p:spPr>
        <p:txBody>
          <a:bodyPr>
            <a:noAutofit/>
          </a:bodyPr>
          <a:lstStyle/>
          <a:p>
            <a:pPr algn="ct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 DU </a:t>
            </a: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CONSEIL</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BLOC</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252026"/>
            <a:ext cx="11201399" cy="5416060"/>
          </a:xfrm>
          <a:solidFill>
            <a:schemeClr val="bg1">
              <a:lumMod val="95000"/>
            </a:schemeClr>
          </a:solidFill>
          <a:ln w="28575">
            <a:solidFill>
              <a:srgbClr val="0070C0"/>
            </a:solidFill>
          </a:ln>
        </p:spPr>
        <p:txBody>
          <a:bodyPr>
            <a:normAutofit/>
          </a:bodyPr>
          <a:lstStyle/>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proposition d’actions de formation continue médicale et paramédicale, en lien avec l’évolution des techniques, l’adaptation des compétences et les objectifs de développement de l’établissement.</a:t>
            </a:r>
          </a:p>
          <a:p>
            <a:pPr algn="just">
              <a:lnSpc>
                <a:spcPct val="125000"/>
              </a:lnSpc>
              <a:spcBef>
                <a:spcPts val="0"/>
              </a:spcBef>
              <a:spcAft>
                <a:spcPts val="18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Au total, le rôle exercé par ce conseil lui confère une place privilégiée au sein de la politique de l’établissement. </a:t>
            </a:r>
          </a:p>
          <a:p>
            <a:endParaRPr lang="fr-FR" dirty="0"/>
          </a:p>
        </p:txBody>
      </p:sp>
    </p:spTree>
    <p:extLst>
      <p:ext uri="{BB962C8B-B14F-4D97-AF65-F5344CB8AC3E}">
        <p14:creationId xmlns:p14="http://schemas.microsoft.com/office/powerpoint/2010/main" val="7353614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619613"/>
          </a:xfrm>
          <a:solidFill>
            <a:schemeClr val="bg1">
              <a:lumMod val="95000"/>
            </a:schemeClr>
          </a:solidFill>
          <a:ln w="28575">
            <a:solidFill>
              <a:srgbClr val="0070C0"/>
            </a:solidFill>
          </a:ln>
        </p:spPr>
        <p:txBody>
          <a:bodyPr>
            <a:noAutofit/>
          </a:bodyPr>
          <a:lstStyle/>
          <a:p>
            <a:pPr algn="ct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FONCTIONNEMENT DU </a:t>
            </a: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CONSEIL</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BLOC</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195753"/>
            <a:ext cx="11201399" cy="5297121"/>
          </a:xfrm>
          <a:solidFill>
            <a:schemeClr val="bg1">
              <a:lumMod val="95000"/>
            </a:schemeClr>
          </a:solidFill>
          <a:ln w="28575">
            <a:solidFill>
              <a:srgbClr val="0070C0"/>
            </a:solidFill>
          </a:ln>
        </p:spPr>
        <p:txBody>
          <a:bodyPr>
            <a:normAutofit/>
          </a:bodyPr>
          <a:lstStyle/>
          <a:p>
            <a:pPr algn="just">
              <a:lnSpc>
                <a:spcPct val="120000"/>
              </a:lnSpc>
              <a:spcBef>
                <a:spcPts val="0"/>
              </a:spcBef>
              <a:spcAft>
                <a:spcPts val="18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Le conseil de bloc doit se réunir au moins une fois par mois sur convocation de son président et doit en particulier établir le planning d’occupation des salles d’intervention par période hebdomadaire.</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année, le conseil établit un rapport d’activités du bloc opératoire et le transmet à la Commission médicale d’établissement.</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décisions sont prises à la majorité simple des membres de droit présents. En cas d’égalité des suffrages, la voix du Président du Conseil de Bloc est prépondérante.</a:t>
            </a:r>
          </a:p>
        </p:txBody>
      </p:sp>
    </p:spTree>
    <p:extLst>
      <p:ext uri="{BB962C8B-B14F-4D97-AF65-F5344CB8AC3E}">
        <p14:creationId xmlns:p14="http://schemas.microsoft.com/office/powerpoint/2010/main" val="3590136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788426"/>
          </a:xfrm>
          <a:solidFill>
            <a:schemeClr val="bg1">
              <a:lumMod val="95000"/>
            </a:schemeClr>
          </a:solidFill>
          <a:ln w="28575">
            <a:solidFill>
              <a:srgbClr val="0070C0"/>
            </a:solidFill>
          </a:ln>
        </p:spPr>
        <p:txBody>
          <a:bodyPr>
            <a:no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FONCTIONNEMENT</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CONSEIL DU BLOC</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378635"/>
            <a:ext cx="11201399" cy="4740812"/>
          </a:xfrm>
          <a:solidFill>
            <a:schemeClr val="bg1">
              <a:lumMod val="95000"/>
            </a:schemeClr>
          </a:solidFill>
          <a:ln w="28575">
            <a:solidFill>
              <a:srgbClr val="0070C0"/>
            </a:solidFill>
          </a:ln>
        </p:spPr>
        <p:txBody>
          <a:bodyPr>
            <a:normAutofit/>
          </a:bodyPr>
          <a:lstStyle/>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quorum est fixé au 2/3 des membres de droit.</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Deux rapporteurs désignés à chaque séance sont chargés de rédiger le compte rendu de la réunion qui sera validé par le président du conseil de bloc et transmis à tous les acteurs du bloc opératoire au plus tard deux semaines après la tenue de la rencontre.</a:t>
            </a:r>
          </a:p>
          <a:p>
            <a:pPr algn="just">
              <a:lnSpc>
                <a:spcPct val="120000"/>
              </a:lnSpc>
              <a:spcBef>
                <a:spcPts val="0"/>
              </a:spcBef>
              <a:spcAft>
                <a:spcPts val="1800"/>
              </a:spcAft>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L</a:t>
            </a:r>
            <a:r>
              <a:rPr lang="fr-FR" dirty="0">
                <a:effectLst/>
                <a:latin typeface="Times New Roman" panose="02020603050405020304" pitchFamily="18" charset="0"/>
                <a:ea typeface="Calibri" panose="020F0502020204030204" pitchFamily="34" charset="0"/>
                <a:cs typeface="Times New Roman" panose="02020603050405020304" pitchFamily="18" charset="0"/>
              </a:rPr>
              <a:t>e président du conseil de bloc peut, en cas de nécessité, convoquer une réunion extraordinaire</a:t>
            </a:r>
          </a:p>
        </p:txBody>
      </p:sp>
    </p:spTree>
    <p:extLst>
      <p:ext uri="{BB962C8B-B14F-4D97-AF65-F5344CB8AC3E}">
        <p14:creationId xmlns:p14="http://schemas.microsoft.com/office/powerpoint/2010/main" val="2589648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L’ASSEMBLÉE </a:t>
            </a: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GÉNÉRALE</a:t>
            </a:r>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 DU BLOC OPÉRATOIRE</a:t>
            </a:r>
            <a:endParaRPr lang="fr-FR" sz="2800" dirty="0">
              <a:latin typeface="Times New Roman" panose="02020603050405020304" pitchFamily="18" charset="0"/>
              <a:cs typeface="Times New Roman" panose="02020603050405020304" pitchFamily="18" charset="0"/>
            </a:endParaRP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Elle est composée de tous les acteurs du bloc opératoire.</a:t>
            </a:r>
          </a:p>
          <a:p>
            <a:pPr marL="0" indent="0" algn="just">
              <a:lnSpc>
                <a:spcPct val="150000"/>
              </a:lnSpc>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L’assemblée générale ordinaire du bloc opératoire est convoquée chaque semestre. Une assemblée générale extraordinaire peut-être convoquée en cas de besoin. Un rapport est rédigé et transmis au responsable de l’hôpital dans un délai maximum de deux semaines après la tenue de l’AG.</a:t>
            </a:r>
          </a:p>
          <a:p>
            <a:pPr marL="0" indent="0">
              <a:buNone/>
            </a:pPr>
            <a:endParaRPr lang="fr-FR" dirty="0"/>
          </a:p>
        </p:txBody>
      </p:sp>
    </p:spTree>
    <p:extLst>
      <p:ext uri="{BB962C8B-B14F-4D97-AF65-F5344CB8AC3E}">
        <p14:creationId xmlns:p14="http://schemas.microsoft.com/office/powerpoint/2010/main" val="334455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a:t>
            </a:r>
            <a:r>
              <a:rPr lang="fr-FR" sz="32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CELLULE</a:t>
            </a: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 DE PROGRAMMATION</a:t>
            </a:r>
            <a:endParaRPr lang="fr-FR" sz="2800" dirty="0">
              <a:latin typeface="Times New Roman" panose="02020603050405020304" pitchFamily="18" charset="0"/>
              <a:cs typeface="Times New Roman" panose="02020603050405020304" pitchFamily="18" charset="0"/>
            </a:endParaRP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25000"/>
              </a:lnSpc>
              <a:spcAft>
                <a:spcPts val="1200"/>
              </a:spcAft>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E</a:t>
            </a:r>
            <a:r>
              <a:rPr lang="fr-FR" dirty="0">
                <a:effectLst/>
                <a:latin typeface="Times New Roman" panose="02020603050405020304" pitchFamily="18" charset="0"/>
                <a:ea typeface="Calibri" panose="020F0502020204030204" pitchFamily="34" charset="0"/>
                <a:cs typeface="Times New Roman" panose="02020603050405020304" pitchFamily="18" charset="0"/>
              </a:rPr>
              <a:t>st constituée d’un chirurgien de chaque spécialité et d’un anesthésiste-réanimateur. </a:t>
            </a:r>
          </a:p>
          <a:p>
            <a:pPr algn="just">
              <a:lnSpc>
                <a:spcPct val="125000"/>
              </a:lnSpc>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membres sont désignés dans chaque service par le chef de service.</a:t>
            </a:r>
          </a:p>
          <a:p>
            <a:pPr algn="just">
              <a:lnSpc>
                <a:spcPct val="125000"/>
              </a:lnSpc>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programme opératoire est validé par les participants à la réunion de programmation, dans l’intérêt du patient, dans le respect des obligations réglementaires, des indications.</a:t>
            </a:r>
          </a:p>
          <a:p>
            <a:pPr algn="just">
              <a:lnSpc>
                <a:spcPct val="125000"/>
              </a:lnSpc>
              <a:spcAft>
                <a:spcPts val="12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La programmation est quotidienne sur la base d’un programme prévisionnel hebdomadaire.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25000"/>
              </a:lnSpc>
              <a:spcAft>
                <a:spcPts val="12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buNone/>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321808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563343"/>
          </a:xfrm>
          <a:solidFill>
            <a:schemeClr val="bg1">
              <a:lumMod val="95000"/>
            </a:schemeClr>
          </a:solidFill>
          <a:ln w="28575">
            <a:solidFill>
              <a:srgbClr val="0070C0"/>
            </a:solidFill>
          </a:ln>
        </p:spPr>
        <p:txBody>
          <a:bodyPr>
            <a:normAutofit/>
          </a:bodyPr>
          <a:lstStyle/>
          <a:p>
            <a:pPr algn="ct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a:t>
            </a:r>
            <a:r>
              <a:rPr lang="fr-FR" sz="32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CELLULE</a:t>
            </a: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 DE PROGRAMMATION</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167618"/>
            <a:ext cx="11201399" cy="5325257"/>
          </a:xfrm>
          <a:solidFill>
            <a:schemeClr val="bg1">
              <a:lumMod val="95000"/>
            </a:schemeClr>
          </a:solidFill>
          <a:ln w="28575">
            <a:solidFill>
              <a:srgbClr val="0070C0"/>
            </a:solidFill>
          </a:ln>
        </p:spPr>
        <p:txBody>
          <a:bodyPr>
            <a:normAutofit/>
          </a:bodyPr>
          <a:lstStyle/>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discipline s’organise pour proposer un programme opératoire cohérent à la cellule de programmation. </a:t>
            </a:r>
          </a:p>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vendredi, le programme opératoire de la semaine suivante de chaque service est transmis avant 9h00 à la cellule de programmation qui sera chargé de compiler tous les programmes opératoires. </a:t>
            </a:r>
          </a:p>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présence d’un chirurgien et d’un anesthésiste de la discipline est obligatoire.</a:t>
            </a:r>
          </a:p>
          <a:p>
            <a:endParaRPr lang="fr-FR" dirty="0"/>
          </a:p>
        </p:txBody>
      </p:sp>
    </p:spTree>
    <p:extLst>
      <p:ext uri="{BB962C8B-B14F-4D97-AF65-F5344CB8AC3E}">
        <p14:creationId xmlns:p14="http://schemas.microsoft.com/office/powerpoint/2010/main" val="24049296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563343"/>
          </a:xfrm>
          <a:solidFill>
            <a:schemeClr val="bg1">
              <a:lumMod val="95000"/>
            </a:schemeClr>
          </a:solidFill>
          <a:ln w="28575">
            <a:solidFill>
              <a:srgbClr val="0070C0"/>
            </a:solidFill>
          </a:ln>
        </p:spPr>
        <p:txBody>
          <a:bodyPr>
            <a:normAutofit/>
          </a:bodyPr>
          <a:lstStyle/>
          <a:p>
            <a:pPr algn="ctr"/>
            <a:r>
              <a:rPr lang="fr-FR" sz="32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336431"/>
            <a:ext cx="11201399" cy="4515730"/>
          </a:xfrm>
          <a:solidFill>
            <a:schemeClr val="bg1">
              <a:lumMod val="95000"/>
            </a:schemeClr>
          </a:solidFill>
          <a:ln w="28575">
            <a:solidFill>
              <a:srgbClr val="0070C0"/>
            </a:solidFill>
          </a:ln>
        </p:spPr>
        <p:txBody>
          <a:bodyPr>
            <a:normAutofit/>
          </a:bodyPr>
          <a:lstStyle/>
          <a:p>
            <a:pPr marL="0" algn="just">
              <a:lnSpc>
                <a:spcPct val="13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programme opératoire est validé par les participants, dans l’intérêt du patient, dans le respect des obligations réglementaires, des indications médicales particulières.</a:t>
            </a:r>
          </a:p>
          <a:p>
            <a:pPr marL="0" algn="just">
              <a:lnSpc>
                <a:spcPct val="13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Un programme est considéré comme étant valide si l’ensemble du personnel nécessaire pour chaque opération est planifié et disponible, et le matériel est disponible notamment celui dont l’utilisation est mutualisée.</a:t>
            </a:r>
          </a:p>
          <a:p>
            <a:endParaRPr lang="fr-FR" dirty="0"/>
          </a:p>
        </p:txBody>
      </p:sp>
    </p:spTree>
    <p:extLst>
      <p:ext uri="{BB962C8B-B14F-4D97-AF65-F5344CB8AC3E}">
        <p14:creationId xmlns:p14="http://schemas.microsoft.com/office/powerpoint/2010/main" val="3988237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774358"/>
          </a:xfrm>
          <a:solidFill>
            <a:schemeClr val="bg1">
              <a:lumMod val="95000"/>
            </a:schemeClr>
          </a:solidFill>
          <a:ln w="28575">
            <a:solidFill>
              <a:srgbClr val="0070C0"/>
            </a:solidFill>
          </a:ln>
        </p:spPr>
        <p:txBody>
          <a:bodyPr>
            <a:normAutofit/>
          </a:bodyPr>
          <a:lstStyle/>
          <a:p>
            <a:pPr algn="ct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91174"/>
            <a:ext cx="11201399" cy="4276580"/>
          </a:xfrm>
          <a:solidFill>
            <a:schemeClr val="bg1">
              <a:lumMod val="95000"/>
            </a:schemeClr>
          </a:solidFill>
          <a:ln w="28575">
            <a:solidFill>
              <a:srgbClr val="0070C0"/>
            </a:solidFill>
          </a:ln>
        </p:spPr>
        <p:txBody>
          <a:bodyPr>
            <a:normAutofit/>
          </a:bodyPr>
          <a:lstStyle/>
          <a:p>
            <a:pPr marL="0" algn="just">
              <a:lnSpc>
                <a:spcPct val="120000"/>
              </a:lnSpc>
              <a:spcAft>
                <a:spcPts val="1200"/>
              </a:spcAft>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Lors de l’élaboration du programme opératoire, le chef de bloc s’assure de la présence en quantité suffisante des plateaux d’instrumentation ainsi que de l’ensemble des dispositifs médicaux nécessaires à la réalisation en sécurité des interventions prévues.</a:t>
            </a:r>
          </a:p>
          <a:p>
            <a:pPr marL="0" algn="just">
              <a:lnSpc>
                <a:spcPct val="120000"/>
              </a:lnSpc>
              <a:spcAft>
                <a:spcPts val="1200"/>
              </a:spcAft>
            </a:pPr>
            <a:endParaRPr lang="fr-FR" sz="3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23363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dirty="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1" i="0" u="none" strike="noStrike" baseline="0" dirty="0">
                <a:solidFill>
                  <a:srgbClr val="000000"/>
                </a:solidFill>
                <a:latin typeface="Arial" panose="020B0604020202020204" pitchFamily="34" charset="0"/>
              </a:rPr>
              <a:t>P</a:t>
            </a:r>
            <a:r>
              <a:rPr lang="fr-FR" sz="2400" b="0" i="0" u="none" strike="noStrike" baseline="0" dirty="0">
                <a:solidFill>
                  <a:srgbClr val="000000"/>
                </a:solidFill>
                <a:latin typeface="Arial" panose="020B0604020202020204" pitchFamily="34" charset="0"/>
              </a:rPr>
              <a:t>ièce maîtresse de l’organisation du bloc opératoire, vise à assurer la qualité et la sécurité des gestes pratiqués sur le plateau technique, en garantissant le respect des normes en vigueur et l’instauration de règles communes à l’ensemble des utilisateurs. </a:t>
            </a:r>
          </a:p>
          <a:p>
            <a:pPr algn="just">
              <a:lnSpc>
                <a:spcPct val="150000"/>
              </a:lnSpc>
            </a:pPr>
            <a:r>
              <a:rPr lang="fr-FR" sz="2400" b="0" i="0" u="none" strike="noStrike" baseline="0" dirty="0">
                <a:solidFill>
                  <a:srgbClr val="000000"/>
                </a:solidFill>
                <a:latin typeface="Arial" panose="020B0604020202020204" pitchFamily="34" charset="0"/>
              </a:rPr>
              <a:t>Tout nouveau personnel doit en prendre connaissance lors de son arrivée et s’engager à la respecter en y apposant son paraphe. </a:t>
            </a:r>
          </a:p>
        </p:txBody>
      </p:sp>
    </p:spTree>
    <p:extLst>
      <p:ext uri="{BB962C8B-B14F-4D97-AF65-F5344CB8AC3E}">
        <p14:creationId xmlns:p14="http://schemas.microsoft.com/office/powerpoint/2010/main" val="3959766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dirty="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50000"/>
              </a:lnSpc>
            </a:pPr>
            <a:r>
              <a:rPr lang="fr-FR" sz="2400" b="0" i="0" u="none" strike="noStrike" baseline="0" dirty="0">
                <a:solidFill>
                  <a:srgbClr val="000000"/>
                </a:solidFill>
                <a:latin typeface="Arial" panose="020B0604020202020204" pitchFamily="34" charset="0"/>
              </a:rPr>
              <a:t>Dans son contenu doivent figurer : </a:t>
            </a:r>
          </a:p>
          <a:p>
            <a:pPr algn="just">
              <a:lnSpc>
                <a:spcPct val="150000"/>
              </a:lnSpc>
            </a:pPr>
            <a:r>
              <a:rPr lang="fr-FR" sz="2400" b="0" i="0" u="none" strike="noStrike" baseline="0" dirty="0">
                <a:solidFill>
                  <a:srgbClr val="000000"/>
                </a:solidFill>
                <a:latin typeface="Arial" panose="020B0604020202020204" pitchFamily="34" charset="0"/>
              </a:rPr>
              <a:t>la description du plateau technique, </a:t>
            </a:r>
          </a:p>
          <a:p>
            <a:pPr algn="just">
              <a:lnSpc>
                <a:spcPct val="150000"/>
              </a:lnSpc>
            </a:pPr>
            <a:r>
              <a:rPr lang="fr-FR" sz="2400" b="0" i="0" u="none" strike="noStrike" baseline="0" dirty="0">
                <a:solidFill>
                  <a:srgbClr val="000000"/>
                </a:solidFill>
                <a:latin typeface="Arial" panose="020B0604020202020204" pitchFamily="34" charset="0"/>
              </a:rPr>
              <a:t>le mode de fonctionnement des principaux sites et le principe d’utilisation des salles, </a:t>
            </a:r>
          </a:p>
          <a:p>
            <a:pPr algn="just">
              <a:lnSpc>
                <a:spcPct val="150000"/>
              </a:lnSpc>
            </a:pPr>
            <a:r>
              <a:rPr lang="fr-FR" sz="2400" b="0" i="0" u="none" strike="noStrike" baseline="0" dirty="0">
                <a:solidFill>
                  <a:srgbClr val="000000"/>
                </a:solidFill>
                <a:latin typeface="Arial" panose="020B0604020202020204" pitchFamily="34" charset="0"/>
              </a:rPr>
              <a:t>la programmation opératoire, </a:t>
            </a:r>
          </a:p>
          <a:p>
            <a:pPr algn="just">
              <a:lnSpc>
                <a:spcPct val="150000"/>
              </a:lnSpc>
            </a:pPr>
            <a:r>
              <a:rPr lang="fr-FR" sz="2400" b="0" i="0" u="none" strike="noStrike" baseline="0" dirty="0">
                <a:solidFill>
                  <a:srgbClr val="000000"/>
                </a:solidFill>
                <a:latin typeface="Arial" panose="020B0604020202020204" pitchFamily="34" charset="0"/>
              </a:rPr>
              <a:t>la définition des circuits, </a:t>
            </a:r>
          </a:p>
          <a:p>
            <a:pPr algn="just">
              <a:lnSpc>
                <a:spcPct val="150000"/>
              </a:lnSpc>
            </a:pPr>
            <a:r>
              <a:rPr lang="fr-FR" sz="2400" b="0" i="0" u="none" strike="noStrike" baseline="0" dirty="0">
                <a:solidFill>
                  <a:srgbClr val="000000"/>
                </a:solidFill>
                <a:latin typeface="Arial" panose="020B0604020202020204" pitchFamily="34" charset="0"/>
              </a:rPr>
              <a:t>la gestion des ressources humaines et matérielles, </a:t>
            </a:r>
          </a:p>
          <a:p>
            <a:pPr algn="just">
              <a:lnSpc>
                <a:spcPct val="150000"/>
              </a:lnSpc>
            </a:pPr>
            <a:r>
              <a:rPr lang="fr-FR" sz="2400" b="0" i="0" u="none" strike="noStrike" baseline="0" dirty="0">
                <a:solidFill>
                  <a:srgbClr val="000000"/>
                </a:solidFill>
                <a:latin typeface="Arial" panose="020B0604020202020204" pitchFamily="34" charset="0"/>
              </a:rPr>
              <a:t>la coordination des équipes ; </a:t>
            </a:r>
          </a:p>
        </p:txBody>
      </p:sp>
    </p:spTree>
    <p:extLst>
      <p:ext uri="{BB962C8B-B14F-4D97-AF65-F5344CB8AC3E}">
        <p14:creationId xmlns:p14="http://schemas.microsoft.com/office/powerpoint/2010/main" val="2731085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cs typeface="Times New Roman" panose="02020603050405020304" pitchFamily="18" charset="0"/>
              </a:rPr>
              <a:t>FONCTIONNEMENT DE L’UNITÉ DU BLOC OPÉRATOIRE </a:t>
            </a:r>
            <a:endParaRPr lang="fr-FR" sz="2800" dirty="0"/>
          </a:p>
        </p:txBody>
      </p:sp>
    </p:spTree>
    <p:extLst>
      <p:ext uri="{BB962C8B-B14F-4D97-AF65-F5344CB8AC3E}">
        <p14:creationId xmlns:p14="http://schemas.microsoft.com/office/powerpoint/2010/main" val="3286448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les règles d’hygiène et les protocoles à respecter, la lutte contre les infections associées aux soins et en particulier contre les infections du site opératoire devant être une préoccupation incessante ; </a:t>
            </a:r>
          </a:p>
          <a:p>
            <a:pPr algn="just">
              <a:lnSpc>
                <a:spcPct val="150000"/>
              </a:lnSpc>
            </a:pPr>
            <a:r>
              <a:rPr lang="fr-FR" sz="2400" b="0" i="0" u="none" strike="noStrike" baseline="0" dirty="0">
                <a:solidFill>
                  <a:srgbClr val="000000"/>
                </a:solidFill>
                <a:latin typeface="Arial" panose="020B0604020202020204" pitchFamily="34" charset="0"/>
              </a:rPr>
              <a:t>les modalités d’intégration des urgences, la prise en charge des dysfonctionnements et des éventuels conflits, les arbitrages, les manquements </a:t>
            </a:r>
            <a:r>
              <a:rPr lang="fr-FR" sz="2400" b="0" i="0" u="none" strike="noStrike" baseline="0" dirty="0">
                <a:latin typeface="Arial" panose="020B0604020202020204" pitchFamily="34" charset="0"/>
              </a:rPr>
              <a:t>aux règles et les sanctions qui peuvent en découler sont également abordés. </a:t>
            </a:r>
            <a:endParaRPr lang="aa-ET" sz="2400" b="0" i="0" u="none" strike="noStrike" baseline="0" dirty="0">
              <a:latin typeface="Arial" panose="020B0604020202020204" pitchFamily="34" charset="0"/>
            </a:endParaRPr>
          </a:p>
          <a:p>
            <a:endParaRPr lang="fr-FR" sz="1800" b="0" i="0" u="none" strike="noStrike" baseline="0" dirty="0">
              <a:latin typeface="Arial" panose="020B0604020202020204" pitchFamily="34" charset="0"/>
            </a:endParaRPr>
          </a:p>
        </p:txBody>
      </p:sp>
      <p:sp>
        <p:nvSpPr>
          <p:cNvPr id="6" name="Titre 3">
            <a:extLst>
              <a:ext uri="{FF2B5EF4-FFF2-40B4-BE49-F238E27FC236}">
                <a16:creationId xmlns="" xmlns:a16="http://schemas.microsoft.com/office/drawing/2014/main" id="{810844F5-138A-4586-9665-07CE5E586805}"/>
              </a:ext>
            </a:extLst>
          </p:cNvPr>
          <p:cNvSpPr txBox="1">
            <a:spLocks/>
          </p:cNvSpPr>
          <p:nvPr/>
        </p:nvSpPr>
        <p:spPr>
          <a:xfrm>
            <a:off x="557212" y="451424"/>
            <a:ext cx="11201399" cy="892175"/>
          </a:xfrm>
          <a:prstGeom prst="rect">
            <a:avLst/>
          </a:prstGeom>
          <a:solidFill>
            <a:schemeClr val="bg1">
              <a:lumMod val="95000"/>
            </a:schemeClr>
          </a:solidFill>
          <a:ln w="28575">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100" b="1" ker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Tree>
    <p:extLst>
      <p:ext uri="{BB962C8B-B14F-4D97-AF65-F5344CB8AC3E}">
        <p14:creationId xmlns:p14="http://schemas.microsoft.com/office/powerpoint/2010/main" val="7096716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latin typeface="Arial" panose="020B0604020202020204" pitchFamily="34" charset="0"/>
              </a:rPr>
              <a:t>L’adoption des règles de fonctionnement du bloc opératoire suppose donc des modalités clairement préétablies, l’existence d’une discussion avec tous les acteurs (lors des assemblées générales en particulier), la définition d’objectifs intangibles de sécurité envers les patients et les personnels, le soutien sans faille de la direction de l’établissement et la réévaluation constante de ces règles. </a:t>
            </a:r>
            <a:endParaRPr lang="fr-FR" sz="3600" dirty="0"/>
          </a:p>
        </p:txBody>
      </p:sp>
      <p:sp>
        <p:nvSpPr>
          <p:cNvPr id="6" name="Titre 3">
            <a:extLst>
              <a:ext uri="{FF2B5EF4-FFF2-40B4-BE49-F238E27FC236}">
                <a16:creationId xmlns="" xmlns:a16="http://schemas.microsoft.com/office/drawing/2014/main" id="{810844F5-138A-4586-9665-07CE5E586805}"/>
              </a:ext>
            </a:extLst>
          </p:cNvPr>
          <p:cNvSpPr txBox="1">
            <a:spLocks/>
          </p:cNvSpPr>
          <p:nvPr/>
        </p:nvSpPr>
        <p:spPr>
          <a:xfrm>
            <a:off x="557212" y="451424"/>
            <a:ext cx="11201399" cy="892175"/>
          </a:xfrm>
          <a:prstGeom prst="rect">
            <a:avLst/>
          </a:prstGeom>
          <a:solidFill>
            <a:schemeClr val="bg1">
              <a:lumMod val="95000"/>
            </a:schemeClr>
          </a:solidFill>
          <a:ln w="28575">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100" b="1" ker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Tree>
    <p:extLst>
      <p:ext uri="{BB962C8B-B14F-4D97-AF65-F5344CB8AC3E}">
        <p14:creationId xmlns:p14="http://schemas.microsoft.com/office/powerpoint/2010/main" val="3681555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2" y="14843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latin typeface="Arial" panose="020B0604020202020204" pitchFamily="34" charset="0"/>
              </a:rPr>
              <a:t>Valeurs partagées de la charte</a:t>
            </a:r>
          </a:p>
          <a:p>
            <a:pPr algn="just">
              <a:lnSpc>
                <a:spcPct val="150000"/>
              </a:lnSpc>
            </a:pPr>
            <a:r>
              <a:rPr lang="fr-FR" sz="2400" dirty="0">
                <a:latin typeface="Arial" panose="020B0604020202020204" pitchFamily="34" charset="0"/>
              </a:rPr>
              <a:t>Version imprimable en papier</a:t>
            </a:r>
            <a:endParaRPr lang="fr-FR" sz="3600" dirty="0"/>
          </a:p>
        </p:txBody>
      </p:sp>
      <p:sp>
        <p:nvSpPr>
          <p:cNvPr id="6" name="Titre 3">
            <a:extLst>
              <a:ext uri="{FF2B5EF4-FFF2-40B4-BE49-F238E27FC236}">
                <a16:creationId xmlns="" xmlns:a16="http://schemas.microsoft.com/office/drawing/2014/main" id="{810844F5-138A-4586-9665-07CE5E586805}"/>
              </a:ext>
            </a:extLst>
          </p:cNvPr>
          <p:cNvSpPr txBox="1">
            <a:spLocks/>
          </p:cNvSpPr>
          <p:nvPr/>
        </p:nvSpPr>
        <p:spPr>
          <a:xfrm>
            <a:off x="557212" y="451424"/>
            <a:ext cx="11201399" cy="892175"/>
          </a:xfrm>
          <a:prstGeom prst="rect">
            <a:avLst/>
          </a:prstGeom>
          <a:solidFill>
            <a:schemeClr val="bg1">
              <a:lumMod val="95000"/>
            </a:schemeClr>
          </a:solidFill>
          <a:ln w="28575">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100" b="1" ker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Tree>
    <p:extLst>
      <p:ext uri="{BB962C8B-B14F-4D97-AF65-F5344CB8AC3E}">
        <p14:creationId xmlns:p14="http://schemas.microsoft.com/office/powerpoint/2010/main" val="1982747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CHARTE DU BLOC OPERATOIRE</a:t>
            </a:r>
          </a:p>
        </p:txBody>
      </p:sp>
    </p:spTree>
    <p:extLst>
      <p:ext uri="{BB962C8B-B14F-4D97-AF65-F5344CB8AC3E}">
        <p14:creationId xmlns:p14="http://schemas.microsoft.com/office/powerpoint/2010/main" val="1675873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La présente charte vise à définir les conditions optimales de fonctionnement du bloc opératoire pour une meilleure prise en charge des patients conformément à la charte de qualité des services publics de santé.</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acteurs du bloc opératoire, nous nous engageons à :</a:t>
            </a:r>
          </a:p>
          <a:p>
            <a:pPr algn="just">
              <a:lnSpc>
                <a:spcPct val="150000"/>
              </a:lnSpc>
              <a:spcAft>
                <a:spcPts val="800"/>
              </a:spcAft>
            </a:pPr>
            <a:r>
              <a:rPr lang="fr-FR" sz="2400" b="1" dirty="0">
                <a:effectLst/>
                <a:latin typeface="Arial" panose="020B0604020202020204" pitchFamily="34" charset="0"/>
                <a:ea typeface="Calibri" panose="020F0502020204030204" pitchFamily="34" charset="0"/>
                <a:cs typeface="Times New Roman" panose="02020603050405020304" pitchFamily="18" charset="0"/>
              </a:rPr>
              <a:t>N</a:t>
            </a:r>
            <a:r>
              <a:rPr lang="fr-FR" sz="2400" dirty="0">
                <a:effectLst/>
                <a:latin typeface="Arial" panose="020B0604020202020204" pitchFamily="34" charset="0"/>
                <a:ea typeface="Calibri" panose="020F0502020204030204" pitchFamily="34" charset="0"/>
                <a:cs typeface="Times New Roman" panose="02020603050405020304" pitchFamily="18" charset="0"/>
              </a:rPr>
              <a:t>ous investir sans réserve et à dispenser des soins de qualité au profit des patients admis au bloc opératoire selon notre déontologie ;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400" b="1" dirty="0">
                <a:effectLst/>
                <a:latin typeface="Arial" panose="020B0604020202020204" pitchFamily="34" charset="0"/>
                <a:ea typeface="Calibri" panose="020F0502020204030204" pitchFamily="34" charset="0"/>
              </a:rPr>
              <a:t>M</a:t>
            </a:r>
            <a:r>
              <a:rPr lang="fr-FR" sz="2400" dirty="0">
                <a:effectLst/>
                <a:latin typeface="Arial" panose="020B0604020202020204" pitchFamily="34" charset="0"/>
                <a:ea typeface="Calibri" panose="020F0502020204030204" pitchFamily="34" charset="0"/>
              </a:rPr>
              <a:t>ettre en œuvre les conditions humaines et techniques optimales,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462095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La présente charte vise à définir les conditions optimales de fonctionnement du bloc opératoire pour une meilleure prise en charge des patients conformément à la charte de qualité des services publics de santé.</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acteurs du bloc opératoire, nous nous engageons à :</a:t>
            </a:r>
          </a:p>
          <a:p>
            <a:pPr algn="just">
              <a:lnSpc>
                <a:spcPct val="150000"/>
              </a:lnSpc>
              <a:spcAft>
                <a:spcPts val="800"/>
              </a:spcAft>
            </a:pPr>
            <a:r>
              <a:rPr lang="fr-FR" sz="2400" b="1" dirty="0">
                <a:effectLst/>
                <a:latin typeface="Arial" panose="020B0604020202020204" pitchFamily="34" charset="0"/>
                <a:ea typeface="Calibri" panose="020F0502020204030204" pitchFamily="34" charset="0"/>
                <a:cs typeface="Times New Roman" panose="02020603050405020304" pitchFamily="18" charset="0"/>
              </a:rPr>
              <a:t>N</a:t>
            </a:r>
            <a:r>
              <a:rPr lang="fr-FR" sz="2400" dirty="0">
                <a:effectLst/>
                <a:latin typeface="Arial" panose="020B0604020202020204" pitchFamily="34" charset="0"/>
                <a:ea typeface="Calibri" panose="020F0502020204030204" pitchFamily="34" charset="0"/>
                <a:cs typeface="Times New Roman" panose="02020603050405020304" pitchFamily="18" charset="0"/>
              </a:rPr>
              <a:t>ous investir sans réserve et à dispenser des soins de qualité au profit des patients admis au bloc opératoire selon notre déontologie ;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94395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255712"/>
            <a:ext cx="10515600" cy="5371942"/>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Mettre en œuvre les conditions humaines et techniques optimales, permettant de dispenser aux patients des soins de qualité dans le respect de leur dignité et de leur intégrité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acquitter correctement et efficacement de nos obligations et à faire preuve de rigueur, de discipline, d’impartialité, de redevabilité, de réserve, et de courtoisie dans l’accomplissement de nos fonctions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abstenir de tout acte contraire à l’éthique et à la morale, tels que le détournement de deniers publics, la corruption, le racket, la discrimination, le harcèlement et l’incivisme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36082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les droits de l’utilisateur des services du bloc opératoire, à l’information et au consentement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Assurer la prise en charge des urgences relevant de nos compétences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pour tout patient dont l’état de santé nécessite une intervention le jour même, une prise en charge immédiate, et si le pronostic vital n’est pas en jeu, assurer sa programmation avec le coordonnateur du bloc opératoire et l’équipe soignante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81370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à tout patient utilisant les services du bloc opératoire, des prestations et soins de santé de jour comme de nuit, selon ses besoins de santé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la programmation et observer une diligence dans la prise en charge des patients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Reconnaitre l’autorité du coordonnateur du bloc opératoire dans sa mission d’organisation des équipes dans toutes les unités du bloc opératoire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73707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Utiliser systématiquement la check-list sécurité du patient au bloc opératoire pour tout client devant subir une intervention chirurgicale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impérativement les règles d’hygiène et la prévention et contrôle des infections associées aux soins au bloc opératoire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Signaler immédiatement au coordonnateur du bloc opératoire tout dysfonctionnement du matériel ;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519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1" y="365125"/>
            <a:ext cx="11263312" cy="892175"/>
          </a:xfrm>
          <a:solidFill>
            <a:schemeClr val="bg1">
              <a:lumMod val="95000"/>
            </a:schemeClr>
          </a:solidFill>
          <a:ln w="28575">
            <a:solidFill>
              <a:srgbClr val="0070C0"/>
            </a:solidFill>
          </a:ln>
        </p:spPr>
        <p:txBody>
          <a:bodyPr>
            <a:normAutofit/>
          </a:bodyPr>
          <a:lstStyle/>
          <a:p>
            <a:r>
              <a:rPr lang="fr-FR" sz="4000" b="1" dirty="0">
                <a:solidFill>
                  <a:srgbClr val="4F81BD"/>
                </a:solidFill>
                <a:latin typeface="Times New Roman" panose="02020603050405020304" pitchFamily="18" charset="0"/>
                <a:cs typeface="Times New Roman" panose="02020603050405020304" pitchFamily="18" charset="0"/>
              </a:rPr>
              <a:t>Fonctionnement de l’unité du bloc opératoire </a:t>
            </a:r>
          </a:p>
        </p:txBody>
      </p:sp>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1023314"/>
            <a:ext cx="11263312" cy="5760551"/>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400" b="0" i="0" u="none" strike="noStrike" baseline="0" dirty="0">
                <a:solidFill>
                  <a:srgbClr val="000000"/>
                </a:solidFill>
                <a:latin typeface="Arial" panose="020B0604020202020204" pitchFamily="34" charset="0"/>
              </a:rPr>
              <a:t>La complexité du fonctionnement d’un bloc opératoire et la multiplicité des intervenants nécessitent une </a:t>
            </a:r>
            <a:r>
              <a:rPr lang="fr-FR" sz="2400" b="1" i="0" u="none" strike="noStrike" baseline="0" dirty="0">
                <a:solidFill>
                  <a:srgbClr val="000000"/>
                </a:solidFill>
                <a:latin typeface="Arial" panose="020B0604020202020204" pitchFamily="34" charset="0"/>
              </a:rPr>
              <a:t>structure de coordination </a:t>
            </a:r>
            <a:r>
              <a:rPr lang="fr-FR" sz="2400" b="0" i="0" u="none" strike="noStrike" baseline="0" dirty="0">
                <a:solidFill>
                  <a:srgbClr val="000000"/>
                </a:solidFill>
                <a:latin typeface="Arial" panose="020B0604020202020204" pitchFamily="34" charset="0"/>
              </a:rPr>
              <a:t>et des personnels qualifiés afin d’orchestrer l’ensemble des activités qui se déroulent au sein de cette structure. </a:t>
            </a:r>
          </a:p>
          <a:p>
            <a:pPr algn="just">
              <a:lnSpc>
                <a:spcPct val="150000"/>
              </a:lnSpc>
            </a:pPr>
            <a:r>
              <a:rPr lang="fr-FR" sz="2400" b="0" i="0" u="none" strike="noStrike" baseline="0" dirty="0">
                <a:solidFill>
                  <a:srgbClr val="000000"/>
                </a:solidFill>
                <a:latin typeface="Arial" panose="020B0604020202020204" pitchFamily="34" charset="0"/>
              </a:rPr>
              <a:t>Leur rôle est de </a:t>
            </a:r>
            <a:r>
              <a:rPr lang="fr-FR" sz="2400" b="1" i="0" u="none" strike="noStrike" baseline="0" dirty="0">
                <a:solidFill>
                  <a:srgbClr val="000000"/>
                </a:solidFill>
                <a:latin typeface="Arial" panose="020B0604020202020204" pitchFamily="34" charset="0"/>
              </a:rPr>
              <a:t>planifier, programmer et réguler ces activités</a:t>
            </a:r>
            <a:r>
              <a:rPr lang="fr-FR" sz="2400" b="0" i="0" u="none" strike="noStrike" baseline="0" dirty="0">
                <a:solidFill>
                  <a:srgbClr val="000000"/>
                </a:solidFill>
                <a:latin typeface="Arial" panose="020B0604020202020204" pitchFamily="34" charset="0"/>
              </a:rPr>
              <a:t>, ce qui nécessite </a:t>
            </a:r>
            <a:r>
              <a:rPr lang="fr-FR" sz="2400" b="1" i="0" u="none" strike="noStrike" baseline="0" dirty="0">
                <a:solidFill>
                  <a:srgbClr val="000000"/>
                </a:solidFill>
                <a:latin typeface="Arial" panose="020B0604020202020204" pitchFamily="34" charset="0"/>
              </a:rPr>
              <a:t>une compétence et une autorité reconnues </a:t>
            </a:r>
            <a:r>
              <a:rPr lang="fr-FR" sz="2400" b="0" i="0" u="none" strike="noStrike" baseline="0" dirty="0">
                <a:solidFill>
                  <a:srgbClr val="000000"/>
                </a:solidFill>
                <a:latin typeface="Arial" panose="020B0604020202020204" pitchFamily="34" charset="0"/>
              </a:rPr>
              <a:t>par tous les acteurs du bloc opératoire. On distingue en particulier le </a:t>
            </a:r>
            <a:r>
              <a:rPr lang="fr-FR" sz="2400" b="1" i="0" u="none" strike="noStrike" baseline="0" dirty="0">
                <a:solidFill>
                  <a:srgbClr val="000000"/>
                </a:solidFill>
                <a:latin typeface="Arial" panose="020B0604020202020204" pitchFamily="34" charset="0"/>
              </a:rPr>
              <a:t>coordonnateur de bloc</a:t>
            </a:r>
            <a:r>
              <a:rPr lang="fr-FR" sz="2400" b="0" i="0" u="none" strike="noStrike" baseline="0" dirty="0">
                <a:solidFill>
                  <a:srgbClr val="000000"/>
                </a:solidFill>
                <a:latin typeface="Arial" panose="020B0604020202020204" pitchFamily="34" charset="0"/>
              </a:rPr>
              <a:t>, le </a:t>
            </a:r>
            <a:r>
              <a:rPr lang="fr-FR" sz="2400" b="1" i="0" u="none" strike="noStrike" baseline="0" dirty="0">
                <a:solidFill>
                  <a:srgbClr val="000000"/>
                </a:solidFill>
                <a:latin typeface="Arial" panose="020B0604020202020204" pitchFamily="34" charset="0"/>
              </a:rPr>
              <a:t>surveillant d’unité du bloc </a:t>
            </a:r>
            <a:r>
              <a:rPr lang="fr-FR" sz="2400" b="0" i="0" u="none" strike="noStrike" baseline="0" dirty="0">
                <a:solidFill>
                  <a:srgbClr val="000000"/>
                </a:solidFill>
                <a:latin typeface="Arial" panose="020B0604020202020204" pitchFamily="34" charset="0"/>
              </a:rPr>
              <a:t>et le </a:t>
            </a:r>
            <a:r>
              <a:rPr lang="fr-FR" sz="2400" b="1" i="0" u="none" strike="noStrike" baseline="0" dirty="0">
                <a:solidFill>
                  <a:srgbClr val="000000"/>
                </a:solidFill>
                <a:latin typeface="Arial" panose="020B0604020202020204" pitchFamily="34" charset="0"/>
              </a:rPr>
              <a:t>conseil de bloc</a:t>
            </a:r>
            <a:r>
              <a:rPr lang="fr-FR" sz="2400" b="0" i="0" u="none" strike="noStrike" baseline="0" dirty="0">
                <a:solidFill>
                  <a:srgbClr val="000000"/>
                </a:solidFill>
                <a:latin typeface="Arial" panose="020B0604020202020204" pitchFamily="34" charset="0"/>
              </a:rPr>
              <a:t>, la cellule de programmation, l’assemblée générale du bloc, les deux premiers étant les acteurs essentiels au bon fonctionnement du bloc opératoire. </a:t>
            </a:r>
            <a:endParaRPr kumimoji="0" lang="fr-FR" altLang="zh-CN" sz="24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42250403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à tout patient utilisant les services du bloc opératoire, des prestations et soins de santé de jour comme de nuit, selon ses besoins de santé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la programmation et observer une diligence dans la prise en charge des patients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Reconnaitre l’autorité du coordonnateur du bloc opératoire dans sa mission d’organisation des équipes dans toutes les unités du bloc opératoire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57844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20575"/>
            <a:ext cx="10515600" cy="4656388"/>
          </a:xfrm>
        </p:spPr>
        <p:txBody>
          <a:bodyPr vert="horz" lIns="91440" tIns="45720" rIns="91440" bIns="45720" rtlCol="0">
            <a:normAutofit/>
          </a:bodyPr>
          <a:lstStyle/>
          <a:p>
            <a:pPr algn="just">
              <a:lnSpc>
                <a:spcPct val="150000"/>
              </a:lnSpc>
              <a:spcAft>
                <a:spcPts val="800"/>
              </a:spcAft>
            </a:pPr>
            <a:r>
              <a:rPr lang="fr-FR" sz="2400" dirty="0">
                <a:latin typeface="Arial" panose="020B0604020202020204" pitchFamily="34" charset="0"/>
                <a:cs typeface="Times New Roman" panose="02020603050405020304" pitchFamily="18" charset="0"/>
              </a:rPr>
              <a:t>Signaler immédiatement au coordonnateur du bloc opératoire tout dysfonctionnement du matériel ; </a:t>
            </a:r>
          </a:p>
          <a:p>
            <a:pPr algn="just">
              <a:lnSpc>
                <a:spcPct val="150000"/>
              </a:lnSpc>
              <a:spcAft>
                <a:spcPts val="800"/>
              </a:spcAft>
            </a:pPr>
            <a:r>
              <a:rPr lang="fr-FR" sz="2400" dirty="0">
                <a:latin typeface="Arial" panose="020B0604020202020204" pitchFamily="34" charset="0"/>
                <a:cs typeface="Times New Roman" panose="02020603050405020304" pitchFamily="18" charset="0"/>
              </a:rPr>
              <a:t>Déclarer tout incident et accident susceptible de mettre en jeu la sécurité des patients.</a:t>
            </a:r>
          </a:p>
          <a:p>
            <a:pPr algn="just">
              <a:lnSpc>
                <a:spcPct val="150000"/>
              </a:lnSpc>
              <a:spcAft>
                <a:spcPts val="800"/>
              </a:spcAft>
            </a:pPr>
            <a:endParaRPr lang="fr-FR" sz="2400" dirty="0">
              <a:latin typeface="Arial" panose="020B0604020202020204" pitchFamily="34" charset="0"/>
              <a:cs typeface="Times New Roman" panose="02020603050405020304" pitchFamily="18" charset="0"/>
            </a:endParaRPr>
          </a:p>
          <a:p>
            <a:pPr marL="0" indent="0" algn="just">
              <a:lnSpc>
                <a:spcPct val="150000"/>
              </a:lnSpc>
              <a:spcAft>
                <a:spcPts val="800"/>
              </a:spcAft>
              <a:buNone/>
            </a:pPr>
            <a:r>
              <a:rPr lang="fr-FR" sz="2400" dirty="0">
                <a:latin typeface="Arial" panose="020B0604020202020204" pitchFamily="34" charset="0"/>
                <a:cs typeface="Times New Roman" panose="02020603050405020304" pitchFamily="18" charset="0"/>
              </a:rPr>
              <a:t>                                             </a:t>
            </a:r>
            <a:r>
              <a:rPr lang="fr-FR" sz="2400" b="1" dirty="0">
                <a:latin typeface="Arial" panose="020B0604020202020204" pitchFamily="34" charset="0"/>
                <a:cs typeface="Times New Roman" panose="02020603050405020304" pitchFamily="18" charset="0"/>
              </a:rPr>
              <a:t>Date : </a:t>
            </a:r>
            <a:r>
              <a:rPr lang="fr-FR" sz="2400" dirty="0">
                <a:latin typeface="Arial" panose="020B0604020202020204" pitchFamily="34" charset="0"/>
                <a:cs typeface="Times New Roman" panose="02020603050405020304" pitchFamily="18" charset="0"/>
              </a:rPr>
              <a:t>……………………………………….</a:t>
            </a:r>
          </a:p>
          <a:p>
            <a:pPr algn="just">
              <a:lnSpc>
                <a:spcPct val="150000"/>
              </a:lnSpc>
              <a:spcAft>
                <a:spcPts val="800"/>
              </a:spcAft>
            </a:pPr>
            <a:endParaRPr lang="aa-ET" sz="2400" dirty="0">
              <a:latin typeface="Arial" panose="020B0604020202020204" pitchFamily="34" charset="0"/>
              <a:cs typeface="Times New Roman" panose="02020603050405020304" pitchFamily="18" charset="0"/>
            </a:endParaRPr>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6" name="ZoneTexte 5">
            <a:extLst>
              <a:ext uri="{FF2B5EF4-FFF2-40B4-BE49-F238E27FC236}">
                <a16:creationId xmlns="" xmlns:a16="http://schemas.microsoft.com/office/drawing/2014/main" id="{CA87755B-5D68-4B27-B963-241177ED11EB}"/>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14100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cs typeface="Times New Roman" panose="02020603050405020304" pitchFamily="18" charset="0"/>
              </a:rPr>
              <a:t>ORGANISATION DES ACTIVITÉS DU BLOC OPÉRATOIRE </a:t>
            </a:r>
            <a:endParaRPr lang="fr-FR" sz="2800" dirty="0"/>
          </a:p>
        </p:txBody>
      </p:sp>
    </p:spTree>
    <p:extLst>
      <p:ext uri="{BB962C8B-B14F-4D97-AF65-F5344CB8AC3E}">
        <p14:creationId xmlns:p14="http://schemas.microsoft.com/office/powerpoint/2010/main" val="12356537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cs typeface="Times New Roman" panose="02020603050405020304" pitchFamily="18" charset="0"/>
              </a:rPr>
              <a:t>ORGANISATION DES ACTIVITÉS DU BLOC OPÉRATOIRE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537715"/>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L’organisation des activités au sein du bloc opératoire repose en fait sur plusieurs temps et non sur la seule programmation des actes opératoires. On distingue ainsi: </a:t>
            </a:r>
          </a:p>
          <a:p>
            <a:pPr algn="just">
              <a:lnSpc>
                <a:spcPct val="150000"/>
              </a:lnSpc>
            </a:pPr>
            <a:r>
              <a:rPr lang="fr-FR" sz="2400" b="0" i="0" u="none" strike="noStrike" baseline="0" dirty="0">
                <a:solidFill>
                  <a:srgbClr val="000000"/>
                </a:solidFill>
                <a:latin typeface="Arial" panose="020B0604020202020204" pitchFamily="34" charset="0"/>
              </a:rPr>
              <a:t>la planification, </a:t>
            </a:r>
          </a:p>
          <a:p>
            <a:pPr algn="just">
              <a:lnSpc>
                <a:spcPct val="150000"/>
              </a:lnSpc>
            </a:pPr>
            <a:r>
              <a:rPr lang="fr-FR" sz="2400" b="0" i="0" u="none" strike="noStrike" baseline="0" dirty="0">
                <a:solidFill>
                  <a:srgbClr val="000000"/>
                </a:solidFill>
                <a:latin typeface="Arial" panose="020B0604020202020204" pitchFamily="34" charset="0"/>
              </a:rPr>
              <a:t>la programmation,</a:t>
            </a:r>
          </a:p>
          <a:p>
            <a:pPr algn="just">
              <a:lnSpc>
                <a:spcPct val="150000"/>
              </a:lnSpc>
            </a:pPr>
            <a:r>
              <a:rPr lang="fr-FR" sz="2400" b="0" i="0" u="none" strike="noStrike" baseline="0" dirty="0">
                <a:solidFill>
                  <a:srgbClr val="000000"/>
                </a:solidFill>
                <a:latin typeface="Arial" panose="020B0604020202020204" pitchFamily="34" charset="0"/>
              </a:rPr>
              <a:t>la supervision, </a:t>
            </a:r>
            <a:endParaRPr lang="fr-FR" sz="3600" dirty="0"/>
          </a:p>
        </p:txBody>
      </p:sp>
    </p:spTree>
    <p:extLst>
      <p:ext uri="{BB962C8B-B14F-4D97-AF65-F5344CB8AC3E}">
        <p14:creationId xmlns:p14="http://schemas.microsoft.com/office/powerpoint/2010/main" val="11416901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Planification</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Il s’agit d’allouer un certain temps à des chirurgiens ou à une spécialité afin de leur permettre de réaliser les actes chirurgicaux nécessaires chez les patients dont ils ont la charge. </a:t>
            </a:r>
          </a:p>
          <a:p>
            <a:pPr algn="just">
              <a:lnSpc>
                <a:spcPct val="150000"/>
              </a:lnSpc>
            </a:pPr>
            <a:r>
              <a:rPr lang="fr-FR" sz="2400" dirty="0">
                <a:solidFill>
                  <a:srgbClr val="000000"/>
                </a:solidFill>
                <a:latin typeface="Arial" panose="020B0604020202020204" pitchFamily="34" charset="0"/>
              </a:rPr>
              <a:t>D</a:t>
            </a:r>
            <a:r>
              <a:rPr lang="fr-FR" sz="2400" b="0" i="0" u="none" strike="noStrike" baseline="0" dirty="0">
                <a:solidFill>
                  <a:srgbClr val="000000"/>
                </a:solidFill>
                <a:latin typeface="Arial" panose="020B0604020202020204" pitchFamily="34" charset="0"/>
              </a:rPr>
              <a:t>ans la logique actuelle d’optimisation maximale des ressources humaines autant que matérielles, il s’agit d’une démarche essentielle pour que le surveillant d’unité du bloc puisse prévoir le temps suffisant mais aussi les personnels et les moyens nécessaires à la réalisation d’une intervention chirurgicale. </a:t>
            </a:r>
            <a:endParaRPr lang="fr-FR" sz="3600" dirty="0"/>
          </a:p>
        </p:txBody>
      </p:sp>
    </p:spTree>
    <p:extLst>
      <p:ext uri="{BB962C8B-B14F-4D97-AF65-F5344CB8AC3E}">
        <p14:creationId xmlns:p14="http://schemas.microsoft.com/office/powerpoint/2010/main" val="23011423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r>
              <a:rPr lang="fr-FR" sz="3100" b="1" kern="0" dirty="0">
                <a:solidFill>
                  <a:srgbClr val="365F91"/>
                </a:solidFill>
                <a:latin typeface="Times New Roman" panose="02020603050405020304" pitchFamily="18" charset="0"/>
                <a:cs typeface="Times New Roman" panose="02020603050405020304" pitchFamily="18" charset="0"/>
              </a:rPr>
              <a:t>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rPr>
              <a:t>La</a:t>
            </a:r>
            <a:r>
              <a:rPr lang="fr-FR" sz="1800" b="0" i="0" u="none" strike="noStrike" baseline="0" dirty="0">
                <a:solidFill>
                  <a:srgbClr val="000000"/>
                </a:solidFill>
                <a:latin typeface="Arial" panose="020B0604020202020204" pitchFamily="34" charset="0"/>
              </a:rPr>
              <a:t> </a:t>
            </a:r>
            <a:r>
              <a:rPr lang="fr-FR" sz="2400" b="0" i="0" u="none" strike="noStrike" baseline="0" dirty="0">
                <a:solidFill>
                  <a:srgbClr val="000000"/>
                </a:solidFill>
                <a:latin typeface="Arial" panose="020B0604020202020204" pitchFamily="34" charset="0"/>
              </a:rPr>
              <a:t>programmation opératoire proprement dite va comporter plusieurs temps entre la consultation chirurgicale, la prise de décision opératoire, la consultation préanesthésique, la validation du programme opératoire et sa mise en œuvre. </a:t>
            </a:r>
          </a:p>
          <a:p>
            <a:pPr algn="just">
              <a:lnSpc>
                <a:spcPct val="150000"/>
              </a:lnSpc>
            </a:pPr>
            <a:r>
              <a:rPr lang="fr-FR" sz="2400" b="0" i="0" u="none" strike="noStrike" baseline="0" dirty="0">
                <a:solidFill>
                  <a:srgbClr val="000000"/>
                </a:solidFill>
                <a:latin typeface="Arial" panose="020B0604020202020204" pitchFamily="34" charset="0"/>
              </a:rPr>
              <a:t>Proposition d’intervention : elle fait suite à une ou plusieurs consultations chirurgicales et est prononcée par le chirurgien qui pratique l’intervention ou du moins qui est responsable de cette intervention. Cette proposition constitue l’élément indispensable à la réalisation du programme opératoire après l’obligatoire visite pré-anesthésique. </a:t>
            </a:r>
          </a:p>
          <a:p>
            <a:pPr algn="just">
              <a:lnSpc>
                <a:spcPct val="150000"/>
              </a:lnSpc>
            </a:pPr>
            <a:endParaRPr lang="fr-FR" sz="24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9296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2"/>
            <a:ext cx="11201399" cy="5259693"/>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Consultation préanesthésique : elle va reprendre les principaux éléments spécifiés par le chirurgien demandeur. L’acceptation de la proposition d’intervention va permettre de passer au temps suivant, à savoir la validation du programme opératoire. </a:t>
            </a:r>
          </a:p>
          <a:p>
            <a:pPr algn="just">
              <a:lnSpc>
                <a:spcPct val="150000"/>
              </a:lnSpc>
            </a:pPr>
            <a:r>
              <a:rPr lang="fr-FR" sz="2400" b="0" i="0" u="none" strike="noStrike" baseline="0" dirty="0">
                <a:solidFill>
                  <a:srgbClr val="000000"/>
                </a:solidFill>
                <a:latin typeface="Arial" panose="020B0604020202020204" pitchFamily="34" charset="0"/>
              </a:rPr>
              <a:t>En cas de refus, celui-ci doit être rapidement connu afin de pouvoir disposer du créneau opératoire ainsi libéré. Ce refus est bien sûr notifié et explicité au chirurgien. Il peut parfois s’agir d’un refus temporaire afin d’obtenir un délai supplémentaire destiné à la réalisation d’examens complémentaires ou à une préparation médicale. </a:t>
            </a:r>
          </a:p>
        </p:txBody>
      </p:sp>
    </p:spTree>
    <p:extLst>
      <p:ext uri="{BB962C8B-B14F-4D97-AF65-F5344CB8AC3E}">
        <p14:creationId xmlns:p14="http://schemas.microsoft.com/office/powerpoint/2010/main" val="9660269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637200" lvl="1" indent="-457200" algn="just">
              <a:lnSpc>
                <a:spcPct val="150000"/>
              </a:lnSpc>
              <a:spcBef>
                <a:spcPts val="1000"/>
              </a:spcBef>
            </a:pPr>
            <a:r>
              <a:rPr lang="fr-FR" b="0" i="0" u="none" strike="noStrike" baseline="0" dirty="0">
                <a:solidFill>
                  <a:srgbClr val="000000"/>
                </a:solidFill>
                <a:latin typeface="Arial" panose="020B0604020202020204" pitchFamily="34" charset="0"/>
              </a:rPr>
              <a:t>Ce délai doit être précisé afin de pouvoir reformuler une nouvelle proposition d’intervention</a:t>
            </a:r>
          </a:p>
          <a:p>
            <a:pPr marL="522900" lvl="1" indent="-342900" algn="just">
              <a:lnSpc>
                <a:spcPct val="150000"/>
              </a:lnSpc>
              <a:spcBef>
                <a:spcPts val="1000"/>
              </a:spcBef>
            </a:pPr>
            <a:r>
              <a:rPr lang="fr-FR" b="0" i="0" u="none" strike="noStrike" baseline="0" dirty="0">
                <a:solidFill>
                  <a:srgbClr val="000000"/>
                </a:solidFill>
                <a:latin typeface="Arial" panose="020B0604020202020204" pitchFamily="34" charset="0"/>
              </a:rPr>
              <a:t>À la suite de sa consultation, l’anesthésiste précise le type d’anesthésie et la technique qui vont être employés, les complications prévisibles (difficultés d’intubation…) et les éventuels matériels à prévoir (récupération per opératoire du sang, matériel de monitorage…). </a:t>
            </a:r>
          </a:p>
          <a:p>
            <a:pPr marL="637200" lvl="1" indent="-457200" algn="just">
              <a:lnSpc>
                <a:spcPct val="150000"/>
              </a:lnSpc>
              <a:spcBef>
                <a:spcPts val="1000"/>
              </a:spcBef>
              <a:buFont typeface="Wingdings" panose="05000000000000000000" pitchFamily="2" charset="2"/>
              <a:buChar char="v"/>
            </a:pPr>
            <a:endParaRPr lang="fr-FR" dirty="0"/>
          </a:p>
        </p:txBody>
      </p:sp>
    </p:spTree>
    <p:extLst>
      <p:ext uri="{BB962C8B-B14F-4D97-AF65-F5344CB8AC3E}">
        <p14:creationId xmlns:p14="http://schemas.microsoft.com/office/powerpoint/2010/main" val="2999536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537714"/>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D’éventuelles indications pouvant influées sur l’ordonnancement du programme opératoire et sur les heures d’appel des patients sont également précisées : patient diabétique, patient nécessitant une préparation longue et difficile en salle d’induction. </a:t>
            </a:r>
          </a:p>
          <a:p>
            <a:pPr algn="just">
              <a:lnSpc>
                <a:spcPct val="150000"/>
              </a:lnSpc>
            </a:pPr>
            <a:r>
              <a:rPr lang="fr-FR" sz="2400" b="0" i="0" u="none" strike="noStrike" baseline="0" dirty="0">
                <a:solidFill>
                  <a:srgbClr val="000000"/>
                </a:solidFill>
                <a:latin typeface="Arial" panose="020B0604020202020204" pitchFamily="34" charset="0"/>
              </a:rPr>
              <a:t>À terme, l’association proposition d’intervention chirurgicale formulée par le chirurgien et visite préanesthésique réalisée par l’anesthésiste représente les éléments essentiels à la validation du programme opératoire réglé. </a:t>
            </a:r>
            <a:endParaRPr lang="fr-FR" sz="3600" dirty="0"/>
          </a:p>
        </p:txBody>
      </p:sp>
    </p:spTree>
    <p:extLst>
      <p:ext uri="{BB962C8B-B14F-4D97-AF65-F5344CB8AC3E}">
        <p14:creationId xmlns:p14="http://schemas.microsoft.com/office/powerpoint/2010/main" val="25117443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100" b="1" kern="0" dirty="0">
                <a:solidFill>
                  <a:srgbClr val="365F91"/>
                </a:solidFill>
                <a:latin typeface="Times New Roman" panose="02020603050405020304" pitchFamily="18" charset="0"/>
                <a:cs typeface="Times New Roman" panose="02020603050405020304" pitchFamily="18" charset="0"/>
              </a:rPr>
              <a:t>Validation du programme opératoire </a:t>
            </a: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cs typeface="Arial" panose="020B0604020202020204" pitchFamily="34" charset="0"/>
              </a:rPr>
              <a:t>Le coordonnateur du bloc opératoire se charge de cette validation, d’après les données qui lui ont été fournies par les propositions d’intervention et en fonction des réponses des anesthésistes à l’issue de la visite préanesthésique. </a:t>
            </a:r>
          </a:p>
          <a:p>
            <a:pPr marL="0" indent="0" algn="just">
              <a:lnSpc>
                <a:spcPct val="150000"/>
              </a:lnSpc>
              <a:buNone/>
            </a:pPr>
            <a:r>
              <a:rPr lang="fr-FR" sz="2400" b="0" i="0" u="none" strike="noStrike" baseline="0" dirty="0">
                <a:solidFill>
                  <a:srgbClr val="000000"/>
                </a:solidFill>
                <a:latin typeface="Arial" panose="020B0604020202020204" pitchFamily="34" charset="0"/>
                <a:cs typeface="Arial" panose="020B0604020202020204" pitchFamily="34" charset="0"/>
              </a:rPr>
              <a:t>Tous les renseignements nécessaires à la réalisation des actes chirurgicaux doivent être remplis, ces actes devant bien sûr apparaître dans les créneaux alloués au chirurgien ou à la spécialité et leur durée ne devant pas excéder le temps imparti à la vacation. </a:t>
            </a:r>
          </a:p>
          <a:p>
            <a:endParaRPr lang="fr-FR" dirty="0"/>
          </a:p>
        </p:txBody>
      </p:sp>
    </p:spTree>
    <p:extLst>
      <p:ext uri="{BB962C8B-B14F-4D97-AF65-F5344CB8AC3E}">
        <p14:creationId xmlns:p14="http://schemas.microsoft.com/office/powerpoint/2010/main" val="3466072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6"/>
            <a:ext cx="11201399" cy="647748"/>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294228"/>
            <a:ext cx="11201399" cy="5303519"/>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peut être chirurgien ou </a:t>
            </a:r>
            <a:r>
              <a:rPr lang="fr-FR" sz="2400" dirty="0" smtClean="0">
                <a:effectLst/>
                <a:latin typeface="Arial" panose="020B0604020202020204" pitchFamily="34" charset="0"/>
                <a:ea typeface="Calibri" panose="020F0502020204030204" pitchFamily="34" charset="0"/>
                <a:cs typeface="Arial" panose="020B0604020202020204" pitchFamily="34" charset="0"/>
              </a:rPr>
              <a:t>anesthésiste</a:t>
            </a:r>
            <a:endParaRPr lang="fr-FR" sz="2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est élu par le conseil de </a:t>
            </a:r>
            <a:r>
              <a:rPr lang="fr-FR" sz="2400" dirty="0" smtClean="0">
                <a:effectLst/>
                <a:latin typeface="Arial" panose="020B0604020202020204" pitchFamily="34" charset="0"/>
                <a:ea typeface="Calibri" panose="020F0502020204030204" pitchFamily="34" charset="0"/>
                <a:cs typeface="Arial" panose="020B0604020202020204" pitchFamily="34" charset="0"/>
              </a:rPr>
              <a:t>bloc </a:t>
            </a:r>
            <a:endParaRPr lang="fr-FR" sz="24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veille à harmoniser l’ensemble des actes qui sont pratiqués sur le plateau technique, en privilégiant la meilleure entente possible et une parfaite coordination entre les différents acteurs du bloc opératoire. </a:t>
            </a:r>
          </a:p>
          <a:p>
            <a:pPr algn="just">
              <a:lnSpc>
                <a:spcPct val="125000"/>
              </a:lnSpc>
              <a:spcBef>
                <a:spcPts val="0"/>
              </a:spcBef>
              <a:spcAft>
                <a:spcPts val="30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En collaboration avec le surveillant de l’unité du bloc, il s’attache tout particulièrement à optimiser le fonctionnement du bloc opératoire : occupation des salles, gestion des flux. </a:t>
            </a:r>
          </a:p>
          <a:p>
            <a:pPr algn="just">
              <a:lnSpc>
                <a:spcPct val="150000"/>
              </a:lnSpc>
              <a:spcBef>
                <a:spcPts val="0"/>
              </a:spcBef>
              <a:spcAft>
                <a:spcPts val="1800"/>
              </a:spcAft>
              <a:buFont typeface="Wingdings" panose="05000000000000000000" pitchFamily="2" charset="2"/>
              <a:buChar char="§"/>
            </a:pPr>
            <a:endParaRPr lang="fr-FR"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66521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32923"/>
            <a:ext cx="11201399" cy="892175"/>
          </a:xfrm>
          <a:solidFill>
            <a:schemeClr val="bg1">
              <a:lumMod val="95000"/>
            </a:schemeClr>
          </a:solidFill>
          <a:ln w="28575">
            <a:solidFill>
              <a:srgbClr val="0070C0"/>
            </a:solidFill>
          </a:ln>
        </p:spPr>
        <p:txBody>
          <a:bodyPr>
            <a:normAutofit/>
          </a:bodyPr>
          <a:lstStyle/>
          <a:p>
            <a:pPr algn="ctr"/>
            <a:r>
              <a:rPr lang="fr-FR" sz="3100" b="1" kern="0" dirty="0">
                <a:solidFill>
                  <a:srgbClr val="365F91"/>
                </a:solidFill>
                <a:latin typeface="Times New Roman" panose="02020603050405020304" pitchFamily="18" charset="0"/>
                <a:cs typeface="Times New Roman" panose="02020603050405020304" pitchFamily="18" charset="0"/>
              </a:rPr>
              <a:t>Validation du </a:t>
            </a:r>
            <a:r>
              <a:rPr lang="fr-FR" sz="3600" b="1" kern="0" dirty="0">
                <a:solidFill>
                  <a:srgbClr val="365F91"/>
                </a:solidFill>
                <a:latin typeface="Times New Roman" panose="02020603050405020304" pitchFamily="18" charset="0"/>
                <a:cs typeface="Times New Roman" panose="02020603050405020304" pitchFamily="18" charset="0"/>
              </a:rPr>
              <a:t>programme</a:t>
            </a:r>
            <a:r>
              <a:rPr lang="fr-FR" sz="3100" b="1" kern="0" dirty="0">
                <a:solidFill>
                  <a:srgbClr val="365F91"/>
                </a:solidFill>
                <a:latin typeface="Times New Roman" panose="02020603050405020304" pitchFamily="18" charset="0"/>
                <a:cs typeface="Times New Roman" panose="02020603050405020304" pitchFamily="18" charset="0"/>
              </a:rPr>
              <a:t> opératoire </a:t>
            </a: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cs typeface="Arial" panose="020B0604020202020204" pitchFamily="34" charset="0"/>
              </a:rPr>
              <a:t>Dans le cas contraire, la proposition d’intervention peut être refusée. Il faut par ailleurs tenir compte d’éventuelles interventions non programmées telles que des urgences différées, ce qui nécessite la prévision de créneaux disponibles. Les seules urgences vraies peuvent venir modifier cette programmation. </a:t>
            </a:r>
            <a:endParaRPr lang="fr-FR" dirty="0"/>
          </a:p>
        </p:txBody>
      </p:sp>
    </p:spTree>
    <p:extLst>
      <p:ext uri="{BB962C8B-B14F-4D97-AF65-F5344CB8AC3E}">
        <p14:creationId xmlns:p14="http://schemas.microsoft.com/office/powerpoint/2010/main" val="35772167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Supervision</a:t>
            </a:r>
            <a:r>
              <a:rPr lang="fr-FR" sz="3100" b="1" kern="0" dirty="0">
                <a:solidFill>
                  <a:srgbClr val="365F91"/>
                </a:solidFill>
                <a:latin typeface="Times New Roman" panose="02020603050405020304" pitchFamily="18" charset="0"/>
                <a:cs typeface="Times New Roman" panose="02020603050405020304" pitchFamily="18" charset="0"/>
              </a:rPr>
              <a:t>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cs typeface="Arial" panose="020B0604020202020204" pitchFamily="34" charset="0"/>
              </a:rPr>
              <a:t>Elle est assurée soit par le chef de service et/ou le coordonnateur d’unité soit par un personnel du service désigné à cet effet. C’est l’étape ultime de la réalisation effective </a:t>
            </a:r>
            <a:r>
              <a:rPr lang="fr-FR" sz="2400" b="0" i="0" u="none" strike="noStrike" baseline="0" dirty="0">
                <a:latin typeface="Arial" panose="020B0604020202020204" pitchFamily="34" charset="0"/>
                <a:cs typeface="Arial" panose="020B0604020202020204" pitchFamily="34" charset="0"/>
              </a:rPr>
              <a:t>de tout programme établi. </a:t>
            </a:r>
          </a:p>
          <a:p>
            <a:pPr algn="just">
              <a:lnSpc>
                <a:spcPct val="150000"/>
              </a:lnSpc>
            </a:pPr>
            <a:r>
              <a:rPr lang="fr-FR" sz="2400" b="0" i="0" u="none" strike="noStrike" baseline="0" dirty="0">
                <a:latin typeface="Arial" panose="020B0604020202020204" pitchFamily="34" charset="0"/>
                <a:cs typeface="Arial" panose="020B0604020202020204" pitchFamily="34" charset="0"/>
              </a:rPr>
              <a:t>Elle a pour but de déceler toutes les difficultés (absence, annulation, rajout, report, modification…) à la réalisation d’un programme et d’y parer à temps.</a:t>
            </a:r>
            <a:endParaRPr lang="fr-F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20625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76990"/>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Utilisation</a:t>
            </a:r>
            <a:r>
              <a:rPr lang="fr-FR" sz="3400" b="1" kern="0" dirty="0">
                <a:solidFill>
                  <a:srgbClr val="365F91"/>
                </a:solidFill>
                <a:latin typeface="Times New Roman" panose="02020603050405020304" pitchFamily="18" charset="0"/>
                <a:cs typeface="Times New Roman" panose="02020603050405020304" pitchFamily="18" charset="0"/>
              </a:rPr>
              <a:t> des protocoles et checklists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Afin de réduire les risques d’erreurs et d’uniformiser une prise en charge efficace et efficiente pour les patients, il est recommandé de rédiger des protocoles et/ou des check-lists dans les différentes unités du service </a:t>
            </a:r>
            <a:r>
              <a:rPr lang="fr-FR" sz="2400" b="0" i="0" u="none" strike="noStrike" baseline="0" dirty="0">
                <a:solidFill>
                  <a:srgbClr val="FF0000"/>
                </a:solidFill>
                <a:latin typeface="Arial" panose="020B0604020202020204" pitchFamily="34" charset="0"/>
              </a:rPr>
              <a:t>(annexe). </a:t>
            </a:r>
            <a:r>
              <a:rPr lang="fr-FR" sz="2400" b="0" i="0" u="none" strike="noStrike" baseline="0" dirty="0">
                <a:solidFill>
                  <a:srgbClr val="000000"/>
                </a:solidFill>
                <a:latin typeface="Arial" panose="020B0604020202020204" pitchFamily="34" charset="0"/>
              </a:rPr>
              <a:t>Ces documents doivent être mis en place systématiquement pour tous les actes dans le service sous la supervision des responsables du service. </a:t>
            </a:r>
          </a:p>
          <a:p>
            <a:pPr algn="just">
              <a:lnSpc>
                <a:spcPct val="150000"/>
              </a:lnSpc>
            </a:pPr>
            <a:r>
              <a:rPr lang="fr-FR" sz="2400" b="0" i="0" u="none" strike="noStrike" baseline="0" dirty="0">
                <a:solidFill>
                  <a:srgbClr val="000000"/>
                </a:solidFill>
                <a:latin typeface="Arial" panose="020B0604020202020204" pitchFamily="34" charset="0"/>
              </a:rPr>
              <a:t>Ils doivent être testés et appliqués dans le service et chaque personne concernée par leur utilisation doit être au préalable, formée à cet effet. </a:t>
            </a:r>
          </a:p>
          <a:p>
            <a:endParaRPr lang="fr-FR" sz="1800" b="1"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2202489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L’information</a:t>
            </a:r>
            <a:r>
              <a:rPr lang="fr-FR" sz="3100" b="1" kern="0" dirty="0">
                <a:solidFill>
                  <a:srgbClr val="365F91"/>
                </a:solidFill>
                <a:latin typeface="Times New Roman" panose="02020603050405020304" pitchFamily="18" charset="0"/>
                <a:cs typeface="Times New Roman" panose="02020603050405020304" pitchFamily="18" charset="0"/>
              </a:rPr>
              <a:t> sanitaire </a:t>
            </a: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rPr>
              <a:t>En absence d’un service des entrées dans l’établissement, un bureau de l’unité de consultation externe du service de chirurgie doit servir à enregistrer tous les patients admis dans le service. </a:t>
            </a:r>
          </a:p>
          <a:p>
            <a:pPr marL="0" indent="0" algn="just">
              <a:lnSpc>
                <a:spcPct val="150000"/>
              </a:lnSpc>
              <a:buNone/>
            </a:pPr>
            <a:r>
              <a:rPr lang="fr-FR" sz="2400" b="0" i="0" u="none" strike="noStrike" baseline="0" dirty="0">
                <a:solidFill>
                  <a:srgbClr val="000000"/>
                </a:solidFill>
                <a:latin typeface="Arial" panose="020B0604020202020204" pitchFamily="34" charset="0"/>
              </a:rPr>
              <a:t>Les patients enregistrés sur le réseau informatique doivent être dotés d’un numéro d’enregistrement (avec un code barre ou un QR code) qui permettra de suivre leur dossier (physique et informatique) dans tout l’établissement ou dans le service au cours de leur séjour de même que lors de leurs futurs séjours.</a:t>
            </a:r>
          </a:p>
        </p:txBody>
      </p:sp>
    </p:spTree>
    <p:extLst>
      <p:ext uri="{BB962C8B-B14F-4D97-AF65-F5344CB8AC3E}">
        <p14:creationId xmlns:p14="http://schemas.microsoft.com/office/powerpoint/2010/main" val="21075065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100" b="1" kern="0" dirty="0">
                <a:solidFill>
                  <a:srgbClr val="365F91"/>
                </a:solidFill>
                <a:latin typeface="Times New Roman" panose="02020603050405020304" pitchFamily="18" charset="0"/>
                <a:cs typeface="Times New Roman" panose="02020603050405020304" pitchFamily="18" charset="0"/>
              </a:rPr>
              <a:t>L’information </a:t>
            </a:r>
            <a:r>
              <a:rPr lang="fr-FR" sz="3600" b="1" kern="0" dirty="0">
                <a:solidFill>
                  <a:srgbClr val="365F91"/>
                </a:solidFill>
                <a:latin typeface="Times New Roman" panose="02020603050405020304" pitchFamily="18" charset="0"/>
                <a:cs typeface="Times New Roman" panose="02020603050405020304" pitchFamily="18" charset="0"/>
              </a:rPr>
              <a:t>sanitaire</a:t>
            </a:r>
            <a:r>
              <a:rPr lang="fr-FR" sz="3100" b="1" kern="0" dirty="0">
                <a:solidFill>
                  <a:srgbClr val="365F91"/>
                </a:solidFill>
                <a:latin typeface="Times New Roman" panose="02020603050405020304" pitchFamily="18" charset="0"/>
                <a:cs typeface="Times New Roman" panose="02020603050405020304" pitchFamily="18" charset="0"/>
              </a:rPr>
              <a:t> </a:t>
            </a: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rPr>
              <a:t>Toutes les unités étant reliées par un réseau informatique, le dossier (clinique et para clinique) de tout patient enregistré doit être accessible à tous les postes après introduction du code d’accès du praticien et du numéro d’enregistrement du patient.</a:t>
            </a:r>
            <a:endParaRPr lang="fr-FR" sz="3600" dirty="0"/>
          </a:p>
        </p:txBody>
      </p:sp>
    </p:spTree>
    <p:extLst>
      <p:ext uri="{BB962C8B-B14F-4D97-AF65-F5344CB8AC3E}">
        <p14:creationId xmlns:p14="http://schemas.microsoft.com/office/powerpoint/2010/main" val="1329546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TRACABILITE DES ACTES AU BLOC OPERAOIRE</a:t>
            </a:r>
            <a:endParaRPr lang="fr-FR" sz="2800" dirty="0"/>
          </a:p>
        </p:txBody>
      </p:sp>
    </p:spTree>
    <p:extLst>
      <p:ext uri="{BB962C8B-B14F-4D97-AF65-F5344CB8AC3E}">
        <p14:creationId xmlns:p14="http://schemas.microsoft.com/office/powerpoint/2010/main" val="34236946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62384"/>
            <a:ext cx="11201399" cy="892175"/>
          </a:xfrm>
          <a:solidFill>
            <a:schemeClr val="bg1">
              <a:lumMod val="95000"/>
            </a:schemeClr>
          </a:solidFill>
          <a:ln w="28575">
            <a:solidFill>
              <a:srgbClr val="0070C0"/>
            </a:solidFill>
          </a:ln>
        </p:spPr>
        <p:txBody>
          <a:bodyPr>
            <a:noAutofit/>
          </a:bodyPr>
          <a:lstStyle/>
          <a:p>
            <a:pPr lvl="2">
              <a:lnSpc>
                <a:spcPct val="115000"/>
              </a:lnSpc>
              <a:spcBef>
                <a:spcPts val="600"/>
              </a:spcBef>
              <a:spcAft>
                <a:spcPts val="1200"/>
              </a:spcAft>
            </a:pPr>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Traçabilité des actes au </a:t>
            </a:r>
            <a:r>
              <a:rPr lang="fr-FR" sz="2800" b="1">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bloc opératoire </a:t>
            </a:r>
            <a:endPar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457200" lvl="2" indent="-457200">
              <a:lnSpc>
                <a:spcPct val="115000"/>
              </a:lnSpc>
              <a:spcBef>
                <a:spcPts val="600"/>
              </a:spcBef>
              <a:spcAft>
                <a:spcPts val="1200"/>
              </a:spcAft>
              <a:buFont typeface="Wingdings" panose="05000000000000000000" pitchFamily="2" charset="2"/>
              <a:buChar char="Ø"/>
            </a:pPr>
            <a:r>
              <a:rPr lang="fr-FR" sz="2800" b="1" i="1" dirty="0">
                <a:effectLst/>
                <a:latin typeface="Times New Roman" panose="02020603050405020304" pitchFamily="18" charset="0"/>
                <a:ea typeface="Times New Roman" panose="02020603050405020304" pitchFamily="18" charset="0"/>
                <a:cs typeface="Times New Roman" panose="02020603050405020304" pitchFamily="18" charset="0"/>
              </a:rPr>
              <a:t>La Check-list </a:t>
            </a:r>
          </a:p>
          <a:p>
            <a:pPr marL="0" lvl="2" indent="0">
              <a:lnSpc>
                <a:spcPct val="115000"/>
              </a:lnSpc>
              <a:spcBef>
                <a:spcPts val="600"/>
              </a:spcBef>
              <a:spcAft>
                <a:spcPts val="1200"/>
              </a:spcAft>
              <a:buNone/>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Il est obligatoire avant chaque intervention, il est réalisé par les deux équipes : anesthésistes-réanimateurs et chirurgiens. Cette check est prédéfini en conseil du bloc</a:t>
            </a:r>
          </a:p>
          <a:p>
            <a:pPr marL="457200" lvl="2" indent="-457200">
              <a:lnSpc>
                <a:spcPct val="125000"/>
              </a:lnSpc>
              <a:spcBef>
                <a:spcPts val="60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La feuille d’intervention</a:t>
            </a:r>
          </a:p>
          <a:p>
            <a:pPr marL="0" indent="0">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feuille d’intervention est remplie par le chirurgien titulaire à la fin de l’intervention. Elle décrit les gestes effectués, les difficultés rencontrées.</a:t>
            </a:r>
          </a:p>
          <a:p>
            <a:pPr marL="457200" lvl="2" indent="-457200">
              <a:lnSpc>
                <a:spcPct val="125000"/>
              </a:lnSpc>
              <a:spcBef>
                <a:spcPts val="60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La feuille de suivi de l’activité opératoire</a:t>
            </a:r>
          </a:p>
          <a:p>
            <a:endParaRPr lang="fr-FR" dirty="0"/>
          </a:p>
        </p:txBody>
      </p:sp>
    </p:spTree>
    <p:extLst>
      <p:ext uri="{BB962C8B-B14F-4D97-AF65-F5344CB8AC3E}">
        <p14:creationId xmlns:p14="http://schemas.microsoft.com/office/powerpoint/2010/main" val="11587412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14312"/>
            <a:ext cx="11201399" cy="785814"/>
          </a:xfrm>
          <a:solidFill>
            <a:schemeClr val="bg1">
              <a:lumMod val="95000"/>
            </a:schemeClr>
          </a:solidFill>
          <a:ln w="28575">
            <a:solidFill>
              <a:srgbClr val="0070C0"/>
            </a:solidFill>
          </a:ln>
        </p:spPr>
        <p:txBody>
          <a:bodyPr>
            <a:no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RÈGLES DE FONCTIONNEMENT DU BLOC OPÉRATOIRE</a:t>
            </a:r>
            <a:endParaRPr lang="fr-FR" sz="28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285876"/>
            <a:ext cx="11201399" cy="5357812"/>
          </a:xfrm>
          <a:solidFill>
            <a:schemeClr val="bg1">
              <a:lumMod val="95000"/>
            </a:schemeClr>
          </a:solidFill>
          <a:ln w="28575">
            <a:solidFill>
              <a:srgbClr val="0070C0"/>
            </a:solidFill>
          </a:ln>
        </p:spPr>
        <p:txBody>
          <a:bodyPr>
            <a:noAutofit/>
          </a:bodyPr>
          <a:lstStyle/>
          <a:p>
            <a:pPr marL="457200" lvl="2" indent="-457200">
              <a:lnSpc>
                <a:spcPct val="100000"/>
              </a:lnSpc>
              <a:spcBef>
                <a:spcPts val="0"/>
              </a:spcBef>
              <a:spcAft>
                <a:spcPts val="6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Le dossier d’anesthésie</a:t>
            </a:r>
          </a:p>
          <a:p>
            <a:pPr marL="0" lvl="2" indent="0">
              <a:lnSpc>
                <a:spcPct val="100000"/>
              </a:lnSpc>
              <a:spcBef>
                <a:spcPts val="0"/>
              </a:spcBef>
              <a:spcAft>
                <a:spcPts val="1800"/>
              </a:spcAft>
              <a:buNone/>
            </a:pPr>
            <a:r>
              <a:rPr lang="fr-FR" sz="2800" dirty="0">
                <a:latin typeface="Times New Roman" panose="02020603050405020304" pitchFamily="18" charset="0"/>
                <a:cs typeface="Times New Roman" panose="02020603050405020304" pitchFamily="18" charset="0"/>
              </a:rPr>
              <a:t>Remplie par l’équipe </a:t>
            </a: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d’anesthésie sous la responsabilité du senior présent</a:t>
            </a:r>
          </a:p>
          <a:p>
            <a:pPr marL="457200" lvl="2" indent="-457200">
              <a:lnSpc>
                <a:spcPct val="100000"/>
              </a:lnSpc>
              <a:spcBef>
                <a:spcPts val="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Le registre du bloc</a:t>
            </a:r>
          </a:p>
          <a:p>
            <a:pPr marL="0" lvl="2" indent="0">
              <a:lnSpc>
                <a:spcPct val="100000"/>
              </a:lnSpc>
              <a:spcBef>
                <a:spcPts val="0"/>
              </a:spcBef>
              <a:spcAft>
                <a:spcPts val="600"/>
              </a:spcAft>
              <a:buNone/>
            </a:pPr>
            <a:r>
              <a:rPr lang="fr-FR" sz="2800" dirty="0">
                <a:latin typeface="Times New Roman" panose="02020603050405020304" pitchFamily="18" charset="0"/>
                <a:cs typeface="Times New Roman" panose="02020603050405020304" pitchFamily="18" charset="0"/>
              </a:rPr>
              <a:t>Remplie par l’équipe chirurgicale. On y trouve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Les nom et prénom des membres de l’équipe chirurgicale, de l’équipe d’anesthésie et des instrumentistes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 type d’intervention réalisé</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Les indications de l’intervention</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La description de l’intervention par temps opératoires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La description macroscopique de la pièce opératoire </a:t>
            </a:r>
          </a:p>
        </p:txBody>
      </p:sp>
    </p:spTree>
    <p:extLst>
      <p:ext uri="{BB962C8B-B14F-4D97-AF65-F5344CB8AC3E}">
        <p14:creationId xmlns:p14="http://schemas.microsoft.com/office/powerpoint/2010/main" val="140388781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825394"/>
            <a:ext cx="11201399" cy="1049694"/>
          </a:xfrm>
          <a:solidFill>
            <a:schemeClr val="bg1">
              <a:lumMod val="95000"/>
            </a:schemeClr>
          </a:solidFill>
          <a:ln w="28575">
            <a:solidFill>
              <a:srgbClr val="0070C0"/>
            </a:solidFill>
          </a:ln>
        </p:spPr>
        <p:txBody>
          <a:bodyPr>
            <a:normAutofit/>
          </a:bodyPr>
          <a:lstStyle/>
          <a:p>
            <a:pPr algn="ctr"/>
            <a:r>
              <a:rPr lang="fr-FR" sz="4400" b="1" i="1" dirty="0">
                <a:solidFill>
                  <a:srgbClr val="002060"/>
                </a:solidFill>
                <a:latin typeface="Times New Roman" panose="02020603050405020304" pitchFamily="18" charset="0"/>
                <a:cs typeface="Times New Roman" panose="02020603050405020304" pitchFamily="18" charset="0"/>
              </a:rPr>
              <a:t>Merci pour votre aimable attention!</a:t>
            </a:r>
            <a:endParaRPr lang="fr-FR" dirty="0"/>
          </a:p>
        </p:txBody>
      </p:sp>
    </p:spTree>
    <p:extLst>
      <p:ext uri="{BB962C8B-B14F-4D97-AF65-F5344CB8AC3E}">
        <p14:creationId xmlns:p14="http://schemas.microsoft.com/office/powerpoint/2010/main" val="1957979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6"/>
            <a:ext cx="11201399" cy="647748"/>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294228"/>
            <a:ext cx="11201399" cy="5303519"/>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3000"/>
              </a:spcAft>
              <a:buFont typeface="Wingdings" panose="05000000000000000000" pitchFamily="2" charset="2"/>
              <a:buChar char="§"/>
            </a:pPr>
            <a:r>
              <a:rPr lang="fr-FR" sz="2400" dirty="0">
                <a:latin typeface="Arial" panose="020B0604020202020204" pitchFamily="34" charset="0"/>
                <a:ea typeface="Calibri" panose="020F0502020204030204" pitchFamily="34" charset="0"/>
                <a:cs typeface="Arial" panose="020B0604020202020204" pitchFamily="34" charset="0"/>
              </a:rPr>
              <a:t>Il</a:t>
            </a:r>
            <a:r>
              <a:rPr lang="fr-FR" sz="2400" dirty="0">
                <a:effectLst/>
                <a:ea typeface="Calibri" panose="020F0502020204030204" pitchFamily="34" charset="0"/>
                <a:cs typeface="Times New Roman" panose="02020603050405020304" pitchFamily="18" charset="0"/>
              </a:rPr>
              <a:t> </a:t>
            </a:r>
            <a:r>
              <a:rPr lang="fr-FR" sz="2400" dirty="0">
                <a:effectLst/>
                <a:latin typeface="Arial" panose="020B0604020202020204" pitchFamily="34" charset="0"/>
                <a:ea typeface="Calibri" panose="020F0502020204030204" pitchFamily="34" charset="0"/>
                <a:cs typeface="Arial" panose="020B0604020202020204" pitchFamily="34" charset="0"/>
              </a:rPr>
              <a:t>préside aux réunions de programmation opératoire et bien entendu aux réunions de conseil du bloc et à l’assemblée générale du bloc opératoire.</a:t>
            </a:r>
          </a:p>
          <a:p>
            <a:pPr marL="0" indent="0" algn="just">
              <a:lnSpc>
                <a:spcPct val="150000"/>
              </a:lnSpc>
              <a:spcBef>
                <a:spcPts val="0"/>
              </a:spcBef>
              <a:spcAft>
                <a:spcPts val="600"/>
              </a:spcAft>
              <a:buNone/>
            </a:pPr>
            <a:r>
              <a:rPr lang="fr-FR" sz="2400" dirty="0">
                <a:effectLst/>
                <a:latin typeface="Arial" panose="020B0604020202020204" pitchFamily="34" charset="0"/>
                <a:ea typeface="Calibri" panose="020F0502020204030204" pitchFamily="34" charset="0"/>
                <a:cs typeface="Arial" panose="020B0604020202020204" pitchFamily="34" charset="0"/>
              </a:rPr>
              <a:t>Il assure les missions suivantes :</a:t>
            </a:r>
          </a:p>
          <a:p>
            <a:pPr algn="just">
              <a:lnSpc>
                <a:spcPct val="150000"/>
              </a:lnSpc>
              <a:spcBef>
                <a:spcPts val="0"/>
              </a:spcBef>
              <a:spcAft>
                <a:spcPts val="600"/>
              </a:spcAft>
              <a:buFont typeface="Wingdings" panose="05000000000000000000" pitchFamily="2" charset="2"/>
              <a:buChar char="§"/>
            </a:pPr>
            <a:r>
              <a:rPr lang="fr-FR" sz="2400" dirty="0">
                <a:latin typeface="Arial" panose="020B0604020202020204" pitchFamily="34" charset="0"/>
                <a:ea typeface="Calibri" panose="020F0502020204030204" pitchFamily="34" charset="0"/>
                <a:cs typeface="Arial" panose="020B0604020202020204" pitchFamily="34" charset="0"/>
              </a:rPr>
              <a:t>E</a:t>
            </a:r>
            <a:r>
              <a:rPr lang="fr-FR" sz="2400" dirty="0">
                <a:effectLst/>
                <a:latin typeface="Arial" panose="020B0604020202020204" pitchFamily="34" charset="0"/>
                <a:ea typeface="Calibri" panose="020F0502020204030204" pitchFamily="34" charset="0"/>
                <a:cs typeface="Arial" panose="020B0604020202020204" pitchFamily="34" charset="0"/>
              </a:rPr>
              <a:t>ncadrement de l’ensemble du personnel non médical </a:t>
            </a: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Coordination et contrôle de l’ensemble des activités de soins au niveau bloc opératoire.</a:t>
            </a:r>
          </a:p>
          <a:p>
            <a:pPr algn="just">
              <a:lnSpc>
                <a:spcPct val="125000"/>
              </a:lnSpc>
              <a:spcBef>
                <a:spcPts val="0"/>
              </a:spcBef>
              <a:spcAft>
                <a:spcPts val="3000"/>
              </a:spcAft>
              <a:buFont typeface="Wingdings" panose="05000000000000000000" pitchFamily="2" charset="2"/>
              <a:buChar char="§"/>
            </a:pPr>
            <a:endParaRPr lang="fr-FR"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997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6"/>
            <a:ext cx="11201399" cy="592138"/>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185863"/>
            <a:ext cx="11201399" cy="5307012"/>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Validation du programme hebdomadaire proposé par la cellule de programmation ;</a:t>
            </a: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Coanimation du Conseil du Bloc avec son Président et, à ce titre, présente les dysfonctionnements mis à la discussion du Conseil de Bloc et participe à la mise en œuvre du plan d’action issu des Conseils de </a:t>
            </a:r>
            <a:r>
              <a:rPr lang="fr-FR" sz="2400" dirty="0" smtClean="0">
                <a:effectLst/>
                <a:latin typeface="Arial" panose="020B0604020202020204" pitchFamily="34" charset="0"/>
                <a:ea typeface="Calibri" panose="020F0502020204030204" pitchFamily="34" charset="0"/>
                <a:cs typeface="Arial" panose="020B0604020202020204" pitchFamily="34" charset="0"/>
              </a:rPr>
              <a:t>Bloc;</a:t>
            </a:r>
            <a:endParaRPr lang="fr-FR" sz="2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Participation aux Revues de Morbi‐Mortalité (RMM). Il participe également aux plans d’action de cette RMM et encourage le recueil des événements indésirables qui permettent d’animer ces RMM. </a:t>
            </a:r>
          </a:p>
          <a:p>
            <a:pPr algn="just">
              <a:lnSpc>
                <a:spcPct val="135000"/>
              </a:lnSpc>
              <a:spcBef>
                <a:spcPts val="0"/>
              </a:spcBef>
              <a:spcAft>
                <a:spcPts val="6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2909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6"/>
            <a:ext cx="11201399" cy="720724"/>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300163"/>
            <a:ext cx="11201399" cy="5192712"/>
          </a:xfrm>
          <a:solidFill>
            <a:schemeClr val="bg1">
              <a:lumMod val="95000"/>
            </a:schemeClr>
          </a:solidFill>
          <a:ln w="28575">
            <a:solidFill>
              <a:srgbClr val="0070C0"/>
            </a:solidFill>
          </a:ln>
        </p:spPr>
        <p:txBody>
          <a:bodyPr>
            <a:noAutofit/>
          </a:bodyPr>
          <a:lstStyle/>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maintenance des dispositifs médicaux du Bloc Opératoire en collaboration avec la direction des services généraux et l’encadrement du service de stérilisation.</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du suivi, de la réparation ou du remplacement des dispositifs médicaux défectueux, ou détériorés.</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Mise en place d’une politique de formation et de suivi de l’ensemble des agents exerçant au bloc opératoire ;</a:t>
            </a:r>
          </a:p>
          <a:p>
            <a:pPr algn="just">
              <a:lnSpc>
                <a:spcPct val="125000"/>
              </a:lnSpc>
              <a:spcBef>
                <a:spcPts val="0"/>
              </a:spcBef>
              <a:spcAft>
                <a:spcPts val="18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6445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606425"/>
          </a:xfrm>
          <a:solidFill>
            <a:schemeClr val="bg1">
              <a:lumMod val="95000"/>
            </a:schemeClr>
          </a:solidFill>
          <a:ln w="28575">
            <a:solidFill>
              <a:srgbClr val="0070C0"/>
            </a:solidFill>
          </a:ln>
        </p:spPr>
        <p:txBody>
          <a:bodyPr>
            <a:normAutofit/>
          </a:bodyPr>
          <a:lstStyle/>
          <a:p>
            <a:pPr algn="ctr"/>
            <a:r>
              <a:rPr lang="fr-FR" sz="32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3200"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228725"/>
            <a:ext cx="11201399" cy="4943475"/>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24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vérification des conformités des salles avec les services de maintenance et coordination des travaux réalisés dans le bloc opératoire </a:t>
            </a:r>
          </a:p>
          <a:p>
            <a:pPr algn="just">
              <a:lnSpc>
                <a:spcPct val="150000"/>
              </a:lnSpc>
              <a:spcBef>
                <a:spcPts val="0"/>
              </a:spcBef>
              <a:spcAft>
                <a:spcPts val="24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Contrôle du respect des procédures de sécurité et de la charte ;</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prise en charge des étudiants paramédicaux en lien avec les SUS et les centres de formation, dans un souci de promotion du bloc opératoire.</a:t>
            </a:r>
          </a:p>
          <a:p>
            <a:endParaRPr lang="fr-FR" dirty="0"/>
          </a:p>
        </p:txBody>
      </p:sp>
    </p:spTree>
    <p:extLst>
      <p:ext uri="{BB962C8B-B14F-4D97-AF65-F5344CB8AC3E}">
        <p14:creationId xmlns:p14="http://schemas.microsoft.com/office/powerpoint/2010/main" val="327437753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3331</Words>
  <Application>Microsoft Office PowerPoint</Application>
  <PresentationFormat>Grand écran</PresentationFormat>
  <Paragraphs>236</Paragraphs>
  <Slides>58</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58</vt:i4>
      </vt:variant>
    </vt:vector>
  </HeadingPairs>
  <TitlesOfParts>
    <vt:vector size="66" baseType="lpstr">
      <vt:lpstr>Arial</vt:lpstr>
      <vt:lpstr>Berlin Sans FB</vt:lpstr>
      <vt:lpstr>Calibri</vt:lpstr>
      <vt:lpstr>Calibri Light</vt:lpstr>
      <vt:lpstr>等线</vt:lpstr>
      <vt:lpstr>Times New Roman</vt:lpstr>
      <vt:lpstr>Wingdings</vt:lpstr>
      <vt:lpstr>Thème Office</vt:lpstr>
      <vt:lpstr>Présentation PowerPoint</vt:lpstr>
      <vt:lpstr>Plan de Présentation</vt:lpstr>
      <vt:lpstr>FONCTIONNEMENT DE L’UNITÉ DU BLOC OPÉRATOIRE </vt:lpstr>
      <vt:lpstr>Fonctionnement de l’unité du bloc opératoire </vt:lpstr>
      <vt:lpstr>LE COORDONNATEUR DE BLOC </vt:lpstr>
      <vt:lpstr>LE COORDONNATEUR DE BLOC </vt:lpstr>
      <vt:lpstr>LE COORDONNATEUR DE BLOC </vt:lpstr>
      <vt:lpstr>LE COORDONNATEUR DE BLOC </vt:lpstr>
      <vt:lpstr>LE COORDONNATEUR DE BLOC </vt:lpstr>
      <vt:lpstr>LE COORDONNATEUR DE BLOC </vt:lpstr>
      <vt:lpstr>SURVEILLANT DE L’UNITÉ DU BLOC OPÉRATOIRE </vt:lpstr>
      <vt:lpstr>SURVEILLANT DE L’UNITÉ DU BLOC OPÉRATOIRE </vt:lpstr>
      <vt:lpstr>INSTANCES DU BLOC OPERATOIRE</vt:lpstr>
      <vt:lpstr>INSTANCES DU BLOC OPERATOIRE</vt:lpstr>
      <vt:lpstr>INSTANCES BLOC OPERATOIRE</vt:lpstr>
      <vt:lpstr>INSTANCES DU BLOC OPERATOIRE</vt:lpstr>
      <vt:lpstr>PILOTAGE DU CONSEIL DU BLOC OPERATOIRE</vt:lpstr>
      <vt:lpstr>MISSIONS DU CONSEIL DU BLOC</vt:lpstr>
      <vt:lpstr>MISSIONS DU CONSEIL DU BLOC</vt:lpstr>
      <vt:lpstr>MISSIONS DU CONSEIL DU BLOC</vt:lpstr>
      <vt:lpstr>FONCTIONNEMENT DU CONSEIL DU BLOC</vt:lpstr>
      <vt:lpstr>FONCTIONNEMENT DU CONSEIL DU BLOC</vt:lpstr>
      <vt:lpstr>L’ASSEMBLÉE GÉNÉRALE DU BLOC OPÉRATOIRE</vt:lpstr>
      <vt:lpstr>LA CELLULE DE PROGRAMMATION</vt:lpstr>
      <vt:lpstr>LA CELLULE DE PROGRAMMATION</vt:lpstr>
      <vt:lpstr>LA CELLULE DE PROGRAMMATION</vt:lpstr>
      <vt:lpstr>LA CELLULE DE PROGRAMMATION</vt:lpstr>
      <vt:lpstr>CHARTE DE FONCTIONNEMENT DU BLOC OPÉRATOIRE </vt:lpstr>
      <vt:lpstr>CHARTE DE FONCTIONNEMENT DU BLOC OPÉRATOIRE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ORGANISATION DES ACTIVITÉS DU BLOC OPÉRATOIRE </vt:lpstr>
      <vt:lpstr>ORGANISATION DES ACTIVITÉS DU BLOC OPÉRATOIRE </vt:lpstr>
      <vt:lpstr>Planification</vt:lpstr>
      <vt:lpstr>Programmation </vt:lpstr>
      <vt:lpstr>Programmation</vt:lpstr>
      <vt:lpstr>Programmation</vt:lpstr>
      <vt:lpstr>Programmation</vt:lpstr>
      <vt:lpstr>Validation du programme opératoire </vt:lpstr>
      <vt:lpstr>Validation du programme opératoire </vt:lpstr>
      <vt:lpstr>Supervision </vt:lpstr>
      <vt:lpstr>Utilisation des protocoles et checklists </vt:lpstr>
      <vt:lpstr>L’information sanitaire </vt:lpstr>
      <vt:lpstr>L’information sanitaire </vt:lpstr>
      <vt:lpstr>TRACABILITE DES ACTES AU BLOC OPERAOIRE</vt:lpstr>
      <vt:lpstr>Traçabilité des actes au bloc opératoire </vt:lpstr>
      <vt:lpstr>RÈGLES DE FONCTIONNEMENT DU BLOC OPÉRATOIRE</vt:lpstr>
      <vt:lpstr>Merci pour votre aimable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Hermann Barro</dc:creator>
  <cp:lastModifiedBy>Olivier TUINA</cp:lastModifiedBy>
  <cp:revision>20</cp:revision>
  <dcterms:created xsi:type="dcterms:W3CDTF">2021-05-08T17:28:49Z</dcterms:created>
  <dcterms:modified xsi:type="dcterms:W3CDTF">2021-09-15T06:52:25Z</dcterms:modified>
</cp:coreProperties>
</file>