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1"/>
  </p:notesMasterIdLst>
  <p:sldIdLst>
    <p:sldId id="256" r:id="rId2"/>
    <p:sldId id="268" r:id="rId3"/>
    <p:sldId id="273" r:id="rId4"/>
    <p:sldId id="262" r:id="rId5"/>
    <p:sldId id="282" r:id="rId6"/>
    <p:sldId id="259" r:id="rId7"/>
    <p:sldId id="272" r:id="rId8"/>
    <p:sldId id="281" r:id="rId9"/>
    <p:sldId id="260" r:id="rId10"/>
    <p:sldId id="261" r:id="rId11"/>
    <p:sldId id="263" r:id="rId12"/>
    <p:sldId id="280" r:id="rId13"/>
    <p:sldId id="266" r:id="rId14"/>
    <p:sldId id="267" r:id="rId15"/>
    <p:sldId id="279" r:id="rId16"/>
    <p:sldId id="269" r:id="rId17"/>
    <p:sldId id="278" r:id="rId18"/>
    <p:sldId id="270" r:id="rId19"/>
    <p:sldId id="283" r:id="rId2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A9E35-E953-4C33-BCC5-918A230AED36}" type="datetimeFigureOut">
              <a:rPr lang="fr-FR" smtClean="0"/>
              <a:t>10/08/2022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280979-E9B4-4750-97AF-FBF61158BC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6309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80979-E9B4-4750-97AF-FBF61158BC1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290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2F86C-95AA-4400-A220-AA989DB7FB93}" type="datetime1">
              <a:rPr lang="fr-FR" smtClean="0"/>
              <a:t>10/08/2022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6309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802B-9C3D-47A5-B2FF-B0B0E8F87B75}" type="datetime1">
              <a:rPr lang="fr-FR" smtClean="0"/>
              <a:t>10/08/2022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835488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802B-9C3D-47A5-B2FF-B0B0E8F87B75}" type="datetime1">
              <a:rPr lang="fr-FR" smtClean="0"/>
              <a:t>10/08/2022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3920630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802B-9C3D-47A5-B2FF-B0B0E8F87B75}" type="datetime1">
              <a:rPr lang="fr-FR" smtClean="0"/>
              <a:t>10/08/2022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4049036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802B-9C3D-47A5-B2FF-B0B0E8F87B75}" type="datetime1">
              <a:rPr lang="fr-FR" smtClean="0"/>
              <a:t>10/08/2022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1665589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802B-9C3D-47A5-B2FF-B0B0E8F87B75}" type="datetime1">
              <a:rPr lang="fr-FR" smtClean="0"/>
              <a:t>10/08/2022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8817331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51D6-4EF4-43B9-86E5-14F85343DB16}" type="datetime1">
              <a:rPr lang="fr-FR" smtClean="0"/>
              <a:t>10/08/2022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50238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11CA3-51AC-4AC7-A019-262F5ADE13F7}" type="datetime1">
              <a:rPr lang="fr-FR" smtClean="0"/>
              <a:t>10/08/2022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268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BB84B-5C6B-4F10-8DFC-18F6D8FD96F6}" type="datetime1">
              <a:rPr lang="fr-FR" smtClean="0"/>
              <a:t>10/08/2022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5487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5E8F-32B4-4AB1-8ECA-45D3C1850B8E}" type="datetime1">
              <a:rPr lang="fr-FR" smtClean="0"/>
              <a:t>10/08/2022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747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5264B-2689-464F-BE09-D26F53446B65}" type="datetime1">
              <a:rPr lang="fr-FR" smtClean="0"/>
              <a:t>10/08/2022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4468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1F06-66EA-492F-93B8-6B943D764228}" type="datetime1">
              <a:rPr lang="fr-FR" smtClean="0"/>
              <a:t>10/08/2022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0994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15FC-5C75-43BA-8A2B-E59847437063}" type="datetime1">
              <a:rPr lang="fr-FR" smtClean="0"/>
              <a:t>10/08/2022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746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8518-B80A-4D6E-8F8A-0436F1449F50}" type="datetime1">
              <a:rPr lang="fr-FR" smtClean="0"/>
              <a:t>10/08/2022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713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4C77-9B2E-4845-A1AC-E9412B7C4B4C}" type="datetime1">
              <a:rPr lang="fr-FR" smtClean="0"/>
              <a:t>10/08/2022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186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32538-044D-421F-8667-7E9595AD0906}" type="datetime1">
              <a:rPr lang="fr-FR" smtClean="0"/>
              <a:t>10/08/2022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123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4802B-9C3D-47A5-B2FF-B0B0E8F87B75}" type="datetime1">
              <a:rPr lang="fr-FR" smtClean="0"/>
              <a:t>10/08/2022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Dr Kabore W Lydie Rosine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D0ADC81-7958-48EE-AB28-961C7674DC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2080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20553" y="1019814"/>
            <a:ext cx="9144000" cy="2387600"/>
          </a:xfrm>
        </p:spPr>
        <p:txBody>
          <a:bodyPr>
            <a:normAutofit/>
          </a:bodyPr>
          <a:lstStyle/>
          <a:p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SECURITE DU PATIENT AU BLOC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800" i="1" dirty="0"/>
              <a:t>Dr NAPON Salifou</a:t>
            </a:r>
          </a:p>
          <a:p>
            <a:r>
              <a:rPr lang="fr-FR" sz="2800" i="1"/>
              <a:t>CHU  BOGODOGO</a:t>
            </a:r>
            <a:endParaRPr lang="fr-FR" sz="2800" i="1" dirty="0"/>
          </a:p>
        </p:txBody>
      </p:sp>
    </p:spTree>
    <p:extLst>
      <p:ext uri="{BB962C8B-B14F-4D97-AF65-F5344CB8AC3E}">
        <p14:creationId xmlns:p14="http://schemas.microsoft.com/office/powerpoint/2010/main" val="1283059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altLang="en-US" sz="4000" b="1" dirty="0"/>
              <a:t>MESURES POUR AMÉLIORER LA SÉCURITÉ DES PATIENTS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38998" y="1825625"/>
            <a:ext cx="9114802" cy="4304812"/>
          </a:xfrm>
        </p:spPr>
        <p:txBody>
          <a:bodyPr>
            <a:normAutofit/>
          </a:bodyPr>
          <a:lstStyle/>
          <a:p>
            <a:pPr marL="514350" indent="-514350" algn="just">
              <a:lnSpc>
                <a:spcPct val="150000"/>
              </a:lnSpc>
              <a:buFont typeface="Calibri" panose="020F0502020204030204" pitchFamily="34" charset="0"/>
              <a:buAutoNum type="arabicPeriod" startAt="4"/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Prendre en compte le contexte dans lequel les services et les systèmes de santé sont mis en place . </a:t>
            </a:r>
          </a:p>
          <a:p>
            <a:pPr marL="514350" indent="-514350" algn="just">
              <a:lnSpc>
                <a:spcPct val="150000"/>
              </a:lnSpc>
              <a:buFont typeface="Calibri" panose="020F0502020204030204" pitchFamily="34" charset="0"/>
              <a:buAutoNum type="arabicPeriod" startAt="4"/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Réduire au minimum les infections associées aux soins .</a:t>
            </a:r>
          </a:p>
          <a:p>
            <a:pPr marL="514350" indent="-514350" algn="just">
              <a:lnSpc>
                <a:spcPct val="150000"/>
              </a:lnSpc>
              <a:buFont typeface="Calibri" panose="020F0502020204030204" pitchFamily="34" charset="0"/>
              <a:buAutoNum type="arabicPeriod" startAt="4"/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Protéger les agents de santé .</a:t>
            </a:r>
          </a:p>
          <a:p>
            <a:pPr marL="514350" indent="-514350" algn="just">
              <a:lnSpc>
                <a:spcPct val="150000"/>
              </a:lnSpc>
              <a:buFont typeface="Calibri" panose="020F0502020204030204" pitchFamily="34" charset="0"/>
              <a:buAutoNum type="arabicPeriod" startAt="4"/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Veiller à la gestion des déchets liés aux soins .</a:t>
            </a:r>
          </a:p>
          <a:p>
            <a:pPr marL="514350" indent="-514350" algn="just">
              <a:lnSpc>
                <a:spcPct val="150000"/>
              </a:lnSpc>
              <a:buFont typeface="Calibri" panose="020F0502020204030204" pitchFamily="34" charset="0"/>
              <a:buAutoNum type="arabicPeriod" startAt="4"/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Garantir la sécurité des soins chirurgicaux .</a:t>
            </a:r>
          </a:p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98267-DE54-4781-80FD-149337FD6F04}" type="datetime1">
              <a:rPr lang="fr-FR" smtClean="0"/>
              <a:t>10/08/2022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7160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altLang="en-US" sz="4000" b="1" dirty="0"/>
              <a:t>MESURES POUR AMÉLIORER LA SÉCURITÉ DES PATIENTS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1991463"/>
            <a:ext cx="8764588" cy="3828223"/>
          </a:xfrm>
        </p:spPr>
        <p:txBody>
          <a:bodyPr>
            <a:normAutofit/>
          </a:bodyPr>
          <a:lstStyle/>
          <a:p>
            <a:pPr marL="514350" indent="-514350" algn="just">
              <a:lnSpc>
                <a:spcPct val="150000"/>
              </a:lnSpc>
              <a:buFont typeface="Calibri" panose="020F0502020204030204" pitchFamily="34" charset="0"/>
              <a:buAutoNum type="arabicPeriod" startAt="9"/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Veiller à l’utilisation appropriée, à la qualité et à l’innocuité des médicaments .</a:t>
            </a:r>
          </a:p>
          <a:p>
            <a:pPr marL="514350" indent="-514350" algn="just">
              <a:lnSpc>
                <a:spcPct val="150000"/>
              </a:lnSpc>
              <a:buFont typeface="Calibri" panose="020F0502020204030204" pitchFamily="34" charset="0"/>
              <a:buAutoNum type="arabicPeriod" startAt="9"/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Promouvoir les partenariats .</a:t>
            </a:r>
          </a:p>
          <a:p>
            <a:pPr marL="514350" indent="-514350" algn="just">
              <a:lnSpc>
                <a:spcPct val="150000"/>
              </a:lnSpc>
              <a:buFont typeface="Calibri" panose="020F0502020204030204" pitchFamily="34" charset="0"/>
              <a:buAutoNum type="arabicPeriod" startAt="9"/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Fournir des financements suffisants .</a:t>
            </a:r>
          </a:p>
          <a:p>
            <a:pPr marL="514350" indent="-514350" algn="just">
              <a:lnSpc>
                <a:spcPct val="150000"/>
              </a:lnSpc>
              <a:buFont typeface="Calibri" panose="020F0502020204030204" pitchFamily="34" charset="0"/>
              <a:buAutoNum type="arabicPeriod" startAt="9"/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Renforcer la surveillance et les capacités de recherche.</a:t>
            </a:r>
          </a:p>
          <a:p>
            <a:pPr>
              <a:lnSpc>
                <a:spcPct val="150000"/>
              </a:lnSpc>
            </a:pP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66F7-7B92-48BD-BDAA-6C0E53522D1B}" type="datetime1">
              <a:rPr lang="fr-FR" smtClean="0"/>
              <a:t>10/08/2022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7618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324455"/>
            <a:ext cx="10515600" cy="4785645"/>
          </a:xfrm>
        </p:spPr>
        <p:txBody>
          <a:bodyPr>
            <a:normAutofit/>
          </a:bodyPr>
          <a:lstStyle/>
          <a:p>
            <a:pPr algn="ctr"/>
            <a:r>
              <a:rPr lang="fr-FR" altLang="fr-FR" sz="6000" b="1" dirty="0">
                <a:latin typeface="Algerian" panose="04020705040A02060702" pitchFamily="82" charset="0"/>
              </a:rPr>
              <a:t>RECOMMANDATIONS DE L’OMS</a:t>
            </a:r>
            <a:br>
              <a:rPr lang="fr-FR" altLang="fr-FR" sz="6000" b="1" dirty="0">
                <a:latin typeface="Algerian" panose="04020705040A02060702" pitchFamily="82" charset="0"/>
              </a:rPr>
            </a:br>
            <a:endParaRPr lang="fr-FR" sz="6000" dirty="0">
              <a:latin typeface="Algerian" panose="04020705040A02060702" pitchFamily="82" charset="0"/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ED712-77C9-4D9C-B707-4DBBB605D878}" type="datetime1">
              <a:rPr lang="fr-FR" smtClean="0"/>
              <a:t>10/08/2022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370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altLang="fr-FR" sz="4000" b="1" dirty="0">
                <a:latin typeface="+mn-lt"/>
              </a:rPr>
              <a:t>RECOMMANDATIONS DE L’OMS</a:t>
            </a:r>
            <a:br>
              <a:rPr lang="fr-FR" altLang="fr-FR" sz="4000" b="1" dirty="0">
                <a:latin typeface="+mn-lt"/>
              </a:rPr>
            </a:br>
            <a:endParaRPr lang="fr-FR" sz="4000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18460" y="1367326"/>
            <a:ext cx="9417464" cy="476311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Plusieurs recommandations faites par l’OMS</a:t>
            </a: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Pour  la sécurité du patient en chirurgie on retiendra ces quatre (4) mesures: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Identification correcte du patient et du site opératoire</a:t>
            </a: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fr-FR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Amélioration de la sécurité interventionnelle et anesthésique</a:t>
            </a: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fr-FR" sz="24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Diminution du risque infectieux</a:t>
            </a: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fr-FR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Développer travail d’équipe et la coordination interprofessionnelle</a:t>
            </a: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fr-FR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7647-7BD5-4524-BE10-D4C28E58D716}" type="datetime1">
              <a:rPr lang="fr-FR" smtClean="0"/>
              <a:t>10/08/2022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5505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89212" y="304039"/>
            <a:ext cx="8911687" cy="666305"/>
          </a:xfrm>
        </p:spPr>
        <p:txBody>
          <a:bodyPr>
            <a:normAutofit fontScale="90000"/>
          </a:bodyPr>
          <a:lstStyle/>
          <a:p>
            <a:pPr algn="ctr"/>
            <a:r>
              <a:rPr lang="fr-FR" altLang="fr-FR" b="1" dirty="0"/>
              <a:t>RECOMMANDATIONS DE L’OMS:</a:t>
            </a:r>
            <a:br>
              <a:rPr lang="fr-FR" altLang="fr-FR" b="1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743036" y="1526849"/>
            <a:ext cx="8915400" cy="460358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Ces 4 mesures constituent les objectifs de la check-list ou liste de contrôle</a:t>
            </a: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L’application effective de ces mesures  →  une baisse de:</a:t>
            </a:r>
          </a:p>
          <a:p>
            <a:pPr lvl="1">
              <a:lnSpc>
                <a:spcPct val="150000"/>
              </a:lnSpc>
            </a:pPr>
            <a:r>
              <a:rPr lang="fr-FR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36%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des taux de complication postopératoire (CPO) (tout type) </a:t>
            </a:r>
          </a:p>
          <a:p>
            <a:pPr lvl="1">
              <a:lnSpc>
                <a:spcPct val="150000"/>
              </a:lnSpc>
            </a:pPr>
            <a:r>
              <a:rPr lang="fr-FR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52%</a:t>
            </a:r>
            <a:r>
              <a:rPr lang="fr-FR" alt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du taux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la mortalité péri opératoire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D5490-A339-4EC2-93B6-04666A6C2C81}" type="datetime1">
              <a:rPr lang="fr-FR" smtClean="0"/>
              <a:t>10/08/2022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151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78379" y="2700470"/>
            <a:ext cx="10515600" cy="3832201"/>
          </a:xfrm>
        </p:spPr>
        <p:txBody>
          <a:bodyPr>
            <a:normAutofit/>
          </a:bodyPr>
          <a:lstStyle/>
          <a:p>
            <a:pPr algn="ctr"/>
            <a:r>
              <a:rPr lang="fr-FR" altLang="en-US" sz="6000" b="1" dirty="0">
                <a:latin typeface="Algerian" panose="04020705040A02060702" pitchFamily="82" charset="0"/>
              </a:rPr>
              <a:t>CULTURE DE LA SECURITE DU PATIENT</a:t>
            </a:r>
            <a:endParaRPr lang="fr-FR" sz="6000" dirty="0">
              <a:latin typeface="Algerian" panose="04020705040A02060702" pitchFamily="82" charset="0"/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357AC-5D03-4316-BCE7-6540F6AF3738}" type="datetime1">
              <a:rPr lang="fr-FR" smtClean="0"/>
              <a:t>10/08/2022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3645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2561"/>
          </a:xfrm>
        </p:spPr>
        <p:txBody>
          <a:bodyPr>
            <a:normAutofit/>
          </a:bodyPr>
          <a:lstStyle/>
          <a:p>
            <a:pPr algn="ctr"/>
            <a:r>
              <a:rPr lang="fr-FR" altLang="en-US" sz="4000" b="1" dirty="0"/>
              <a:t>CULTURE DE LA SECURITE DU PATIENT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79178" y="1068225"/>
            <a:ext cx="9631110" cy="5062212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Culture de sécurité du patient </a:t>
            </a:r>
            <a:r>
              <a:rPr lang="fr-FR" alt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 et seulement si </a:t>
            </a: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il existe</a:t>
            </a:r>
          </a:p>
          <a:p>
            <a:pPr>
              <a:lnSpc>
                <a:spcPct val="120000"/>
              </a:lnSpc>
            </a:pPr>
            <a:r>
              <a:rPr lang="fr-FR" altLang="en-US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effort organisationnel </a:t>
            </a: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(praticiens; responsables de service , administration) </a:t>
            </a:r>
            <a:r>
              <a:rPr lang="fr-FR" altLang="en-US" sz="24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focalisé sur la sécurité du patient  </a:t>
            </a: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pour le protéger du danger</a:t>
            </a:r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None/>
            </a:pP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D’où la nécessité de:</a:t>
            </a:r>
          </a:p>
          <a:p>
            <a:pPr lvl="1" algn="just">
              <a:lnSpc>
                <a:spcPct val="16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Avoir un leader;</a:t>
            </a:r>
          </a:p>
          <a:p>
            <a:pPr lvl="1" algn="just">
              <a:lnSpc>
                <a:spcPct val="16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Travailler en  équipe et en  collaboration; </a:t>
            </a:r>
          </a:p>
          <a:p>
            <a:pPr lvl="1" algn="just">
              <a:lnSpc>
                <a:spcPct val="16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Avoir des pratiques basées sur des preuves scientifiques;</a:t>
            </a:r>
          </a:p>
          <a:p>
            <a:pPr lvl="1" algn="just">
              <a:lnSpc>
                <a:spcPct val="16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Etablir une communication efficace au sein de l’équipe</a:t>
            </a:r>
            <a:r>
              <a:rPr lang="fr-FR" alt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  <a:endParaRPr lang="fr-FR" sz="24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altLang="en-US" sz="24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lnSpc>
                <a:spcPct val="17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fr-FR" sz="2600" dirty="0">
              <a:solidFill>
                <a:srgbClr val="C00000"/>
              </a:solidFill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altLang="en-US" sz="2600" dirty="0">
              <a:solidFill>
                <a:srgbClr val="C00000"/>
              </a:solidFill>
            </a:endParaRPr>
          </a:p>
          <a:p>
            <a:endParaRPr lang="fr-FR" altLang="en-US" dirty="0"/>
          </a:p>
          <a:p>
            <a:endParaRPr lang="fr-FR" altLang="en-US" dirty="0"/>
          </a:p>
          <a:p>
            <a:endParaRPr lang="fr-FR" alt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EBE65-CF2F-4E59-98A8-DC1306381ABE}" type="datetime1">
              <a:rPr lang="fr-FR" smtClean="0"/>
              <a:t>10/08/2022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591381"/>
          </a:xfrm>
        </p:spPr>
        <p:txBody>
          <a:bodyPr/>
          <a:lstStyle/>
          <a:p>
            <a:r>
              <a:rPr lang="pl-PL" dirty="0">
                <a:noFill/>
              </a:rPr>
              <a:t>Dr Kabore W Lydie Rosine </a:t>
            </a:r>
            <a:endParaRPr lang="fr-FR" dirty="0">
              <a:noFill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4524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999716"/>
            <a:ext cx="10515600" cy="4084890"/>
          </a:xfrm>
        </p:spPr>
        <p:txBody>
          <a:bodyPr>
            <a:normAutofit/>
          </a:bodyPr>
          <a:lstStyle/>
          <a:p>
            <a:pPr algn="ctr"/>
            <a:r>
              <a:rPr lang="fr-FR" altLang="en-US" sz="6000" b="1" dirty="0">
                <a:latin typeface="Algerian" panose="04020705040A02060702" pitchFamily="82" charset="0"/>
              </a:rPr>
              <a:t>CONCLUSION</a:t>
            </a:r>
            <a:br>
              <a:rPr lang="fr-FR" altLang="en-US" sz="6000" b="1" i="1" dirty="0">
                <a:latin typeface="Algerian" panose="04020705040A02060702" pitchFamily="82" charset="0"/>
              </a:rPr>
            </a:br>
            <a:endParaRPr lang="fr-FR" sz="6000" dirty="0">
              <a:latin typeface="Algerian" panose="04020705040A02060702" pitchFamily="82" charset="0"/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92A0-E793-48DA-9CAD-518C3071B64B}" type="datetime1">
              <a:rPr lang="fr-FR" smtClean="0"/>
              <a:t>10/08/2022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95691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128187"/>
            <a:ext cx="8911687" cy="1162228"/>
          </a:xfrm>
        </p:spPr>
        <p:txBody>
          <a:bodyPr>
            <a:noAutofit/>
          </a:bodyPr>
          <a:lstStyle/>
          <a:p>
            <a:pPr algn="ctr"/>
            <a:r>
              <a:rPr lang="fr-FR" alt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  <a:br>
              <a:rPr lang="fr-FR" altLang="en-US" sz="4000" b="1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fr-FR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01368" y="1222050"/>
            <a:ext cx="8952432" cy="477709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Sécurité du patient ↔ une préoccupation majeure de tous les intervenants dans la prise en charge du patient,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Optimisation de cette sécurité passe par l’application effective des recommandations de l’OMS (objectifs de la check </a:t>
            </a:r>
            <a:r>
              <a:rPr lang="fr-F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list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Pour y parvenir il faut mettre une organisation  efficace et efficiente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HDB nouvelle structure sanitaire alors la sécurité du patient au bloc = défi à relever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0159A-82D3-4DB5-91D3-EDD2E517338D}" type="datetime1">
              <a:rPr lang="fr-FR" smtClean="0"/>
              <a:t>10/08/2022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81001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41629" y="2050992"/>
            <a:ext cx="8911687" cy="3418316"/>
          </a:xfrm>
        </p:spPr>
        <p:txBody>
          <a:bodyPr>
            <a:normAutofit/>
          </a:bodyPr>
          <a:lstStyle/>
          <a:p>
            <a:pPr algn="ctr"/>
            <a:r>
              <a:rPr lang="fr-FR" sz="6000" b="1" dirty="0">
                <a:latin typeface="Algerian" panose="04020705040A02060702" pitchFamily="82" charset="0"/>
                <a:cs typeface="Calibri" panose="020F0502020204030204" pitchFamily="34" charset="0"/>
              </a:rPr>
              <a:t>GRACIAS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15FC-5C75-43BA-8A2B-E59847437063}" type="datetime1">
              <a:rPr lang="fr-FR" smtClean="0"/>
              <a:t>10/08/2022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0188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b="1" dirty="0"/>
              <a:t>PLAN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  <a:p>
            <a:pPr>
              <a:lnSpc>
                <a:spcPct val="150000"/>
              </a:lnSpc>
            </a:pP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DEFINITION</a:t>
            </a:r>
          </a:p>
          <a:p>
            <a:pPr>
              <a:lnSpc>
                <a:spcPct val="150000"/>
              </a:lnSpc>
            </a:pP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MESURES POUR AMELIORER LA SECURITE DES PATIENTS</a:t>
            </a:r>
          </a:p>
          <a:p>
            <a:pPr>
              <a:lnSpc>
                <a:spcPct val="150000"/>
              </a:lnSpc>
            </a:pP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RECOMMANDATIONS OMS </a:t>
            </a:r>
          </a:p>
          <a:p>
            <a:pPr>
              <a:lnSpc>
                <a:spcPct val="150000"/>
              </a:lnSpc>
            </a:pP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CULTURE DE SECURITE</a:t>
            </a:r>
          </a:p>
          <a:p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265E6-227B-4B5C-ABFF-04AEB52F5CBC}" type="datetime1">
              <a:rPr lang="fr-FR" smtClean="0"/>
              <a:t>10/08/2022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982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5848" y="240757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altLang="en-US" sz="6000" b="1" dirty="0">
                <a:latin typeface="Algerian" panose="04020705040A02060702" pitchFamily="82" charset="0"/>
              </a:rPr>
              <a:t>INTRODUCTION</a:t>
            </a:r>
            <a:endParaRPr lang="fr-FR" sz="6000" dirty="0">
              <a:latin typeface="Algerian" panose="04020705040A02060702" pitchFamily="82" charset="0"/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2AE8-5216-4E4E-89E7-339F5F0C9279}" type="datetime1">
              <a:rPr lang="fr-FR" smtClean="0"/>
              <a:t>10/08/2022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1966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76912"/>
            <a:ext cx="10515600" cy="999858"/>
          </a:xfrm>
        </p:spPr>
        <p:txBody>
          <a:bodyPr/>
          <a:lstStyle/>
          <a:p>
            <a:pPr algn="ctr"/>
            <a:r>
              <a:rPr lang="fr-FR" altLang="en-US" b="1" dirty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04814" y="999858"/>
            <a:ext cx="9148985" cy="517710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Sécurité des patients = problème commun aux  pays du Sud  et ceux du Nord . </a:t>
            </a:r>
          </a:p>
          <a:p>
            <a:pPr algn="just">
              <a:lnSpc>
                <a:spcPct val="150000"/>
              </a:lnSpc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Aucun pays ne peut prétendre avoir résolu tous ses problèmes liés à la sécurité des patients . </a:t>
            </a:r>
          </a:p>
          <a:p>
            <a:pPr algn="just">
              <a:lnSpc>
                <a:spcPct val="150000"/>
              </a:lnSpc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La sécurité des patients fait l’objet d’une attention particulière,</a:t>
            </a:r>
          </a:p>
          <a:p>
            <a:pPr algn="just">
              <a:lnSpc>
                <a:spcPct val="150000"/>
              </a:lnSpc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Surtout au Burkina  ou le monde médical fait fasse à un incivisme grandissant,</a:t>
            </a:r>
          </a:p>
          <a:p>
            <a:pPr algn="just">
              <a:lnSpc>
                <a:spcPct val="150000"/>
              </a:lnSpc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Population plus exigeante et plus informée sur leur pathologie 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2FBC-3DBD-4B01-AB3B-8BD644311AEE}" type="datetime1">
              <a:rPr lang="fr-FR" smtClean="0"/>
              <a:t>10/08/2022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368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939753"/>
            <a:ext cx="10515600" cy="3717421"/>
          </a:xfrm>
        </p:spPr>
        <p:txBody>
          <a:bodyPr>
            <a:normAutofit/>
          </a:bodyPr>
          <a:lstStyle/>
          <a:p>
            <a:pPr algn="ctr"/>
            <a:r>
              <a:rPr lang="fr-FR" altLang="fr-FR" sz="6000" b="1" dirty="0">
                <a:latin typeface="Algerian" panose="04020705040A02060702" pitchFamily="82" charset="0"/>
              </a:rPr>
              <a:t>DEFINITION</a:t>
            </a:r>
            <a:br>
              <a:rPr lang="fr-FR" altLang="fr-FR" sz="6000" b="1" dirty="0">
                <a:latin typeface="Algerian" panose="04020705040A02060702" pitchFamily="82" charset="0"/>
              </a:rPr>
            </a:br>
            <a:endParaRPr lang="fr-FR" sz="6000" dirty="0">
              <a:latin typeface="Algerian" panose="04020705040A02060702" pitchFamily="82" charset="0"/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A7D00-0DCB-4AC9-85F3-A74162DF7E16}" type="datetime1">
              <a:rPr lang="fr-FR" smtClean="0"/>
              <a:t>10/08/2022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1048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altLang="fr-FR" sz="4000" b="1" dirty="0"/>
              <a:t>DEFINITION</a:t>
            </a:r>
            <a:br>
              <a:rPr lang="fr-FR" altLang="fr-FR" sz="4000" b="1" dirty="0"/>
            </a:b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58638" y="1871529"/>
            <a:ext cx="8995161" cy="352941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La sécurité du malade = l'ensemble des moyens permettant de prévenir ou de supprimer les évènements indésirables qui proviennent des processus de soins.  </a:t>
            </a:r>
          </a:p>
          <a:p>
            <a:pPr>
              <a:lnSpc>
                <a:spcPct val="150000"/>
              </a:lnSpc>
            </a:pP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Eviter toute inversion du bénéfice/risque à se faire soigner. 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91BA-CFC8-4652-9F7A-9B1A61C4F267}" type="datetime1">
              <a:rPr lang="fr-FR" smtClean="0"/>
              <a:t>10/08/2022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2308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altLang="fr-FR" sz="4000" b="1" dirty="0"/>
              <a:t>DEFINITION</a:t>
            </a:r>
            <a:br>
              <a:rPr lang="fr-FR" altLang="fr-FR" sz="4000" b="1" dirty="0"/>
            </a:b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03918" y="1717704"/>
            <a:ext cx="8849882" cy="441273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Sécurité du patient est étroitement liée à la qualité des soins</a:t>
            </a: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Plus de 50 %  des événements indésirables liés aux soins;</a:t>
            </a:r>
          </a:p>
          <a:p>
            <a:pPr>
              <a:lnSpc>
                <a:spcPct val="150000"/>
              </a:lnSpc>
            </a:pPr>
            <a:r>
              <a:rPr lang="fr-FR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51%-61% </a:t>
            </a:r>
            <a:r>
              <a:rPr lang="fr-FR" alt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 cas </a:t>
            </a: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sont associés à la chirurgie ; </a:t>
            </a:r>
            <a:r>
              <a:rPr lang="fr-FR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37 à 51 % </a:t>
            </a: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des cas sont évitables</a:t>
            </a: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. </a:t>
            </a:r>
          </a:p>
          <a:p>
            <a:pPr>
              <a:lnSpc>
                <a:spcPct val="150000"/>
              </a:lnSpc>
            </a:pP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La cause commune de ces événements indésirables = défaut de communication</a:t>
            </a: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E891-0A41-420C-A3DD-17AA8152D7B0}" type="datetime1">
              <a:rPr lang="fr-FR" smtClean="0"/>
              <a:t>10/08/2022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159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102265"/>
            <a:ext cx="10515600" cy="5161660"/>
          </a:xfrm>
        </p:spPr>
        <p:txBody>
          <a:bodyPr>
            <a:normAutofit/>
          </a:bodyPr>
          <a:lstStyle/>
          <a:p>
            <a:pPr algn="ctr"/>
            <a:r>
              <a:rPr lang="fr-FR" altLang="en-US" sz="6000" b="1" dirty="0">
                <a:latin typeface="Algerian" panose="04020705040A02060702" pitchFamily="82" charset="0"/>
              </a:rPr>
              <a:t>MESURES POUR AMÉLIORER LA SÉCURITÉ DES PATIENTS</a:t>
            </a:r>
            <a:endParaRPr lang="fr-FR" sz="6000" dirty="0">
              <a:latin typeface="Algerian" panose="04020705040A02060702" pitchFamily="82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7E60-7FAE-46B7-BEB7-EBBE1571006D}" type="datetime1">
              <a:rPr lang="fr-FR" smtClean="0"/>
              <a:t>10/08/2022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7740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altLang="en-US" sz="4000" b="1" dirty="0"/>
              <a:t>MESURES POUR AMÉLIORER LA SÉCURITÉ DES PATIENTS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04814" y="1825624"/>
            <a:ext cx="9878939" cy="430481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La sécurité des patients = respect des douze (12) mesures suivantes:</a:t>
            </a:r>
          </a:p>
          <a:p>
            <a:pPr marL="914400" lvl="1" indent="-514350" algn="just">
              <a:lnSpc>
                <a:spcPct val="150000"/>
              </a:lnSpc>
              <a:buFont typeface="Calibri" panose="020F0502020204030204" pitchFamily="34" charset="0"/>
              <a:buAutoNum type="arabicPeriod"/>
            </a:pP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Elaborer et mettre en œuvre des politiques nationales en matière de sécurité des patients</a:t>
            </a: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  <a:endParaRPr lang="fr-FR" alt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514350" algn="just">
              <a:lnSpc>
                <a:spcPct val="150000"/>
              </a:lnSpc>
              <a:buFont typeface="Calibri" panose="020F0502020204030204" pitchFamily="34" charset="0"/>
              <a:buAutoNum type="arabicPeriod"/>
            </a:pP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Améliorer les connaissances et l’apprentissage dans le domaine de la sécurité des patients</a:t>
            </a: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  <a:endParaRPr lang="fr-FR" alt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514350" algn="just">
              <a:lnSpc>
                <a:spcPct val="150000"/>
              </a:lnSpc>
              <a:buFont typeface="Calibri" panose="020F0502020204030204" pitchFamily="34" charset="0"/>
              <a:buAutoNum type="arabicPeriod"/>
            </a:pPr>
            <a:r>
              <a:rPr lang="fr-FR" alt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Accroître la sensibilisation</a:t>
            </a:r>
            <a:r>
              <a:rPr lang="fr-F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5882F-30AF-49C3-9BC7-2669AED6FD3F}" type="datetime1">
              <a:rPr lang="fr-FR" smtClean="0"/>
              <a:t>10/08/2022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DC81-7958-48EE-AB28-961C7674DC09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2458371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247</TotalTime>
  <Words>664</Words>
  <Application>Microsoft Macintosh PowerPoint</Application>
  <PresentationFormat>Grand écran</PresentationFormat>
  <Paragraphs>115</Paragraphs>
  <Slides>19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6" baseType="lpstr">
      <vt:lpstr>Algerian</vt:lpstr>
      <vt:lpstr>Arial</vt:lpstr>
      <vt:lpstr>Calibri</vt:lpstr>
      <vt:lpstr>Century Gothic</vt:lpstr>
      <vt:lpstr>Wingdings</vt:lpstr>
      <vt:lpstr>Wingdings 3</vt:lpstr>
      <vt:lpstr>Brin</vt:lpstr>
      <vt:lpstr>SECURITE DU PATIENT AU BLOC</vt:lpstr>
      <vt:lpstr>PLAN</vt:lpstr>
      <vt:lpstr>INTRODUCTION</vt:lpstr>
      <vt:lpstr>INTRODUCTION</vt:lpstr>
      <vt:lpstr>DEFINITION </vt:lpstr>
      <vt:lpstr>DEFINITION </vt:lpstr>
      <vt:lpstr>DEFINITION </vt:lpstr>
      <vt:lpstr>MESURES POUR AMÉLIORER LA SÉCURITÉ DES PATIENTS</vt:lpstr>
      <vt:lpstr>MESURES POUR AMÉLIORER LA SÉCURITÉ DES PATIENTS</vt:lpstr>
      <vt:lpstr>MESURES POUR AMÉLIORER LA SÉCURITÉ DES PATIENTS</vt:lpstr>
      <vt:lpstr>MESURES POUR AMÉLIORER LA SÉCURITÉ DES PATIENTS</vt:lpstr>
      <vt:lpstr>RECOMMANDATIONS DE L’OMS </vt:lpstr>
      <vt:lpstr>RECOMMANDATIONS DE L’OMS </vt:lpstr>
      <vt:lpstr>RECOMMANDATIONS DE L’OMS: </vt:lpstr>
      <vt:lpstr>CULTURE DE LA SECURITE DU PATIENT</vt:lpstr>
      <vt:lpstr>CULTURE DE LA SECURITE DU PATIENT</vt:lpstr>
      <vt:lpstr>CONCLUSION </vt:lpstr>
      <vt:lpstr>CONCLUSION </vt:lpstr>
      <vt:lpstr>GRACIAS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SECURITE DU PATIENT AU BLOC</dc:title>
  <dc:creator>hj</dc:creator>
  <cp:lastModifiedBy>Salifou Napon</cp:lastModifiedBy>
  <cp:revision>33</cp:revision>
  <dcterms:created xsi:type="dcterms:W3CDTF">2017-07-03T03:24:53Z</dcterms:created>
  <dcterms:modified xsi:type="dcterms:W3CDTF">2022-08-10T21:05:51Z</dcterms:modified>
</cp:coreProperties>
</file>