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8" r:id="rId2"/>
    <p:sldId id="448" r:id="rId3"/>
    <p:sldId id="364" r:id="rId4"/>
    <p:sldId id="365" r:id="rId5"/>
    <p:sldId id="371" r:id="rId6"/>
    <p:sldId id="372" r:id="rId7"/>
    <p:sldId id="374" r:id="rId8"/>
    <p:sldId id="373" r:id="rId9"/>
    <p:sldId id="375" r:id="rId10"/>
    <p:sldId id="377" r:id="rId11"/>
    <p:sldId id="376" r:id="rId12"/>
    <p:sldId id="366" r:id="rId13"/>
    <p:sldId id="378" r:id="rId14"/>
    <p:sldId id="379" r:id="rId15"/>
    <p:sldId id="436" r:id="rId16"/>
    <p:sldId id="281" r:id="rId17"/>
    <p:sldId id="280" r:id="rId18"/>
    <p:sldId id="444" r:id="rId19"/>
  </p:sldIdLst>
  <p:sldSz cx="12192000" cy="6858000"/>
  <p:notesSz cx="6858000" cy="9144000"/>
  <p:defaultText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9" autoAdjust="0"/>
    <p:restoredTop sz="94660"/>
  </p:normalViewPr>
  <p:slideViewPr>
    <p:cSldViewPr snapToGrid="0">
      <p:cViewPr varScale="1">
        <p:scale>
          <a:sx n="111" d="100"/>
          <a:sy n="111" d="100"/>
        </p:scale>
        <p:origin x="24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a-ET"/>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01D25-033D-4BE0-A568-1B140AC2841A}" type="datetimeFigureOut">
              <a:rPr lang="aa-ET" smtClean="0"/>
              <a:t>9/14/21</a:t>
            </a:fld>
            <a:endParaRPr lang="aa-ET"/>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a-ET"/>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a-ET"/>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AFDAD-3CD9-4E03-ABD3-A36073473968}" type="slidenum">
              <a:rPr lang="aa-ET" smtClean="0"/>
              <a:t>‹N°›</a:t>
            </a:fld>
            <a:endParaRPr lang="aa-ET"/>
          </a:p>
        </p:txBody>
      </p:sp>
    </p:spTree>
    <p:extLst>
      <p:ext uri="{BB962C8B-B14F-4D97-AF65-F5344CB8AC3E}">
        <p14:creationId xmlns:p14="http://schemas.microsoft.com/office/powerpoint/2010/main" val="3003915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8A8824-BCBE-4DD7-80E1-452AE14637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a-ET"/>
          </a:p>
        </p:txBody>
      </p:sp>
      <p:sp>
        <p:nvSpPr>
          <p:cNvPr id="3" name="Sous-titre 2">
            <a:extLst>
              <a:ext uri="{FF2B5EF4-FFF2-40B4-BE49-F238E27FC236}">
                <a16:creationId xmlns:a16="http://schemas.microsoft.com/office/drawing/2014/main" id="{144A6FFE-75CF-4284-8826-E2AD83C691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aa-ET"/>
          </a:p>
        </p:txBody>
      </p:sp>
      <p:sp>
        <p:nvSpPr>
          <p:cNvPr id="4" name="Espace réservé de la date 3">
            <a:extLst>
              <a:ext uri="{FF2B5EF4-FFF2-40B4-BE49-F238E27FC236}">
                <a16:creationId xmlns:a16="http://schemas.microsoft.com/office/drawing/2014/main" id="{69593A11-616B-4395-91F1-54E507BEB6BC}"/>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D9071C60-DD53-46BE-86EC-052A60A2B25D}"/>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id="{A80924F4-2E85-4EEB-9D9D-5ABDA30B92F5}"/>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50664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DD6DD5-0161-4A66-966E-AF5A58EC6E6F}"/>
              </a:ext>
            </a:extLst>
          </p:cNvPr>
          <p:cNvSpPr>
            <a:spLocks noGrp="1"/>
          </p:cNvSpPr>
          <p:nvPr>
            <p:ph type="title"/>
          </p:nvPr>
        </p:nvSpPr>
        <p:spPr/>
        <p:txBody>
          <a:bodyPr/>
          <a:lstStyle/>
          <a:p>
            <a:r>
              <a:rPr lang="fr-FR"/>
              <a:t>Modifiez le style du titre</a:t>
            </a:r>
            <a:endParaRPr lang="aa-ET"/>
          </a:p>
        </p:txBody>
      </p:sp>
      <p:sp>
        <p:nvSpPr>
          <p:cNvPr id="3" name="Espace réservé du texte vertical 2">
            <a:extLst>
              <a:ext uri="{FF2B5EF4-FFF2-40B4-BE49-F238E27FC236}">
                <a16:creationId xmlns:a16="http://schemas.microsoft.com/office/drawing/2014/main" id="{228A1999-D3BD-4B8F-863C-3BB6778CA3D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id="{0F9872CA-DBF1-4F8B-8BDF-23079AE0BD39}"/>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BD714B04-2CAF-48E3-84A4-A3F55365D458}"/>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id="{DC6C828D-2636-464E-AEBD-0EAE621D10A2}"/>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84326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00E4B77-6589-43FE-9788-504FA388BF54}"/>
              </a:ext>
            </a:extLst>
          </p:cNvPr>
          <p:cNvSpPr>
            <a:spLocks noGrp="1"/>
          </p:cNvSpPr>
          <p:nvPr>
            <p:ph type="title" orient="vert"/>
          </p:nvPr>
        </p:nvSpPr>
        <p:spPr>
          <a:xfrm>
            <a:off x="8724900" y="365125"/>
            <a:ext cx="2628900" cy="5811838"/>
          </a:xfrm>
        </p:spPr>
        <p:txBody>
          <a:bodyPr vert="eaVert"/>
          <a:lstStyle/>
          <a:p>
            <a:r>
              <a:rPr lang="fr-FR"/>
              <a:t>Modifiez le style du titre</a:t>
            </a:r>
            <a:endParaRPr lang="aa-ET"/>
          </a:p>
        </p:txBody>
      </p:sp>
      <p:sp>
        <p:nvSpPr>
          <p:cNvPr id="3" name="Espace réservé du texte vertical 2">
            <a:extLst>
              <a:ext uri="{FF2B5EF4-FFF2-40B4-BE49-F238E27FC236}">
                <a16:creationId xmlns:a16="http://schemas.microsoft.com/office/drawing/2014/main" id="{79B3DB87-94B0-470D-B52F-F6F4C36F864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id="{7E31B1A8-FAF9-4102-9304-7E62C7DD192F}"/>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340FAA05-EC4E-43F0-8333-D989B08FC2E3}"/>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id="{5B888A05-3012-4736-856E-3EBB9B69EBDE}"/>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01915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A5D073-E53B-4F5E-973D-3118FCC200C2}"/>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a16="http://schemas.microsoft.com/office/drawing/2014/main" id="{00E9F3BB-4349-42DD-A75C-7B7A26E1A30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id="{ED2FC663-6FF2-48FB-BB26-A04B6552ED77}"/>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33D44377-3983-4572-A179-869882F749A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id="{826C7920-E205-4978-B141-11D9A7A9B1D7}"/>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84745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AA7072-1954-4DEB-8AAF-0327440BE3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a-ET"/>
          </a:p>
        </p:txBody>
      </p:sp>
      <p:sp>
        <p:nvSpPr>
          <p:cNvPr id="3" name="Espace réservé du texte 2">
            <a:extLst>
              <a:ext uri="{FF2B5EF4-FFF2-40B4-BE49-F238E27FC236}">
                <a16:creationId xmlns:a16="http://schemas.microsoft.com/office/drawing/2014/main" id="{43121679-4306-4AA5-86BC-D2A408202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0D9A7B0-0E6A-49E6-A697-527076B5E3CA}"/>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75F1118B-B476-4676-BEB2-8E4F1F0B92D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id="{9EE5F152-09AA-4D6E-BC3B-5D6F34687F18}"/>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96540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91F91E-B596-48DE-9EDE-13C9209DB80F}"/>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a16="http://schemas.microsoft.com/office/drawing/2014/main" id="{324F4C06-C15F-4DB3-85B3-7960EB9532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contenu 3">
            <a:extLst>
              <a:ext uri="{FF2B5EF4-FFF2-40B4-BE49-F238E27FC236}">
                <a16:creationId xmlns:a16="http://schemas.microsoft.com/office/drawing/2014/main" id="{25AEB06A-9719-4F20-AE71-505E3C3D468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e la date 4">
            <a:extLst>
              <a:ext uri="{FF2B5EF4-FFF2-40B4-BE49-F238E27FC236}">
                <a16:creationId xmlns:a16="http://schemas.microsoft.com/office/drawing/2014/main" id="{D20A15BB-A52F-4583-821A-D9C2A19FBECF}"/>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6" name="Espace réservé du pied de page 5">
            <a:extLst>
              <a:ext uri="{FF2B5EF4-FFF2-40B4-BE49-F238E27FC236}">
                <a16:creationId xmlns:a16="http://schemas.microsoft.com/office/drawing/2014/main" id="{294FFA4C-72A9-4A21-A4A2-0E78732DA102}"/>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id="{4C9E8356-CF70-46E1-BFBC-0286C8CF21BD}"/>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353428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DCC456-7A5E-46DB-9770-43D80D1BDF9A}"/>
              </a:ext>
            </a:extLst>
          </p:cNvPr>
          <p:cNvSpPr>
            <a:spLocks noGrp="1"/>
          </p:cNvSpPr>
          <p:nvPr>
            <p:ph type="title"/>
          </p:nvPr>
        </p:nvSpPr>
        <p:spPr>
          <a:xfrm>
            <a:off x="839788" y="365125"/>
            <a:ext cx="10515600" cy="1325563"/>
          </a:xfrm>
        </p:spPr>
        <p:txBody>
          <a:bodyPr/>
          <a:lstStyle/>
          <a:p>
            <a:r>
              <a:rPr lang="fr-FR"/>
              <a:t>Modifiez le style du titre</a:t>
            </a:r>
            <a:endParaRPr lang="aa-ET"/>
          </a:p>
        </p:txBody>
      </p:sp>
      <p:sp>
        <p:nvSpPr>
          <p:cNvPr id="3" name="Espace réservé du texte 2">
            <a:extLst>
              <a:ext uri="{FF2B5EF4-FFF2-40B4-BE49-F238E27FC236}">
                <a16:creationId xmlns:a16="http://schemas.microsoft.com/office/drawing/2014/main" id="{5BA228FF-1F08-43F6-9EC9-53B1785E33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0C90DB3-346B-4D11-8A9E-94244211A0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u texte 4">
            <a:extLst>
              <a:ext uri="{FF2B5EF4-FFF2-40B4-BE49-F238E27FC236}">
                <a16:creationId xmlns:a16="http://schemas.microsoft.com/office/drawing/2014/main" id="{C5647418-F723-4171-9EF5-62CBBD582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3AFDEC8-1825-4E29-8D2F-F66820C69D0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7" name="Espace réservé de la date 6">
            <a:extLst>
              <a:ext uri="{FF2B5EF4-FFF2-40B4-BE49-F238E27FC236}">
                <a16:creationId xmlns:a16="http://schemas.microsoft.com/office/drawing/2014/main" id="{1B15AB56-F489-4EFE-85DA-24926F0E8521}"/>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8" name="Espace réservé du pied de page 7">
            <a:extLst>
              <a:ext uri="{FF2B5EF4-FFF2-40B4-BE49-F238E27FC236}">
                <a16:creationId xmlns:a16="http://schemas.microsoft.com/office/drawing/2014/main" id="{1A81E775-6F73-4920-8B3B-E6BECB4873EB}"/>
              </a:ext>
            </a:extLst>
          </p:cNvPr>
          <p:cNvSpPr>
            <a:spLocks noGrp="1"/>
          </p:cNvSpPr>
          <p:nvPr>
            <p:ph type="ftr" sz="quarter" idx="11"/>
          </p:nvPr>
        </p:nvSpPr>
        <p:spPr/>
        <p:txBody>
          <a:bodyPr/>
          <a:lstStyle/>
          <a:p>
            <a:endParaRPr lang="aa-ET"/>
          </a:p>
        </p:txBody>
      </p:sp>
      <p:sp>
        <p:nvSpPr>
          <p:cNvPr id="9" name="Espace réservé du numéro de diapositive 8">
            <a:extLst>
              <a:ext uri="{FF2B5EF4-FFF2-40B4-BE49-F238E27FC236}">
                <a16:creationId xmlns:a16="http://schemas.microsoft.com/office/drawing/2014/main" id="{5DDAFBE5-BE92-4487-9446-0E76335098B1}"/>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547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1EFFA4-8AFF-4AF6-868F-6CC4A4B2E526}"/>
              </a:ext>
            </a:extLst>
          </p:cNvPr>
          <p:cNvSpPr>
            <a:spLocks noGrp="1"/>
          </p:cNvSpPr>
          <p:nvPr>
            <p:ph type="title"/>
          </p:nvPr>
        </p:nvSpPr>
        <p:spPr/>
        <p:txBody>
          <a:bodyPr/>
          <a:lstStyle/>
          <a:p>
            <a:r>
              <a:rPr lang="fr-FR"/>
              <a:t>Modifiez le style du titre</a:t>
            </a:r>
            <a:endParaRPr lang="aa-ET"/>
          </a:p>
        </p:txBody>
      </p:sp>
      <p:sp>
        <p:nvSpPr>
          <p:cNvPr id="3" name="Espace réservé de la date 2">
            <a:extLst>
              <a:ext uri="{FF2B5EF4-FFF2-40B4-BE49-F238E27FC236}">
                <a16:creationId xmlns:a16="http://schemas.microsoft.com/office/drawing/2014/main" id="{FA537766-DE89-442C-AEAB-1B96CAEAE8CD}"/>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4" name="Espace réservé du pied de page 3">
            <a:extLst>
              <a:ext uri="{FF2B5EF4-FFF2-40B4-BE49-F238E27FC236}">
                <a16:creationId xmlns:a16="http://schemas.microsoft.com/office/drawing/2014/main" id="{64F11681-FDAF-4EC8-AE47-A42A73AB721F}"/>
              </a:ext>
            </a:extLst>
          </p:cNvPr>
          <p:cNvSpPr>
            <a:spLocks noGrp="1"/>
          </p:cNvSpPr>
          <p:nvPr>
            <p:ph type="ftr" sz="quarter" idx="11"/>
          </p:nvPr>
        </p:nvSpPr>
        <p:spPr/>
        <p:txBody>
          <a:bodyPr/>
          <a:lstStyle/>
          <a:p>
            <a:endParaRPr lang="aa-ET"/>
          </a:p>
        </p:txBody>
      </p:sp>
      <p:sp>
        <p:nvSpPr>
          <p:cNvPr id="5" name="Espace réservé du numéro de diapositive 4">
            <a:extLst>
              <a:ext uri="{FF2B5EF4-FFF2-40B4-BE49-F238E27FC236}">
                <a16:creationId xmlns:a16="http://schemas.microsoft.com/office/drawing/2014/main" id="{E912509C-0E33-469B-8841-61629F888A36}"/>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3682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E24B8F0-3123-444D-BECC-DD529FC40AC7}"/>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3" name="Espace réservé du pied de page 2">
            <a:extLst>
              <a:ext uri="{FF2B5EF4-FFF2-40B4-BE49-F238E27FC236}">
                <a16:creationId xmlns:a16="http://schemas.microsoft.com/office/drawing/2014/main" id="{37558918-16E1-48B1-A8E9-CE552417D9C1}"/>
              </a:ext>
            </a:extLst>
          </p:cNvPr>
          <p:cNvSpPr>
            <a:spLocks noGrp="1"/>
          </p:cNvSpPr>
          <p:nvPr>
            <p:ph type="ftr" sz="quarter" idx="11"/>
          </p:nvPr>
        </p:nvSpPr>
        <p:spPr/>
        <p:txBody>
          <a:bodyPr/>
          <a:lstStyle/>
          <a:p>
            <a:endParaRPr lang="aa-ET"/>
          </a:p>
        </p:txBody>
      </p:sp>
      <p:sp>
        <p:nvSpPr>
          <p:cNvPr id="4" name="Espace réservé du numéro de diapositive 3">
            <a:extLst>
              <a:ext uri="{FF2B5EF4-FFF2-40B4-BE49-F238E27FC236}">
                <a16:creationId xmlns:a16="http://schemas.microsoft.com/office/drawing/2014/main" id="{88B18183-4E75-4D5F-94EE-B975E3C2AE4C}"/>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48510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365E87-B853-4862-8F64-AE0F7D19C6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du contenu 2">
            <a:extLst>
              <a:ext uri="{FF2B5EF4-FFF2-40B4-BE49-F238E27FC236}">
                <a16:creationId xmlns:a16="http://schemas.microsoft.com/office/drawing/2014/main" id="{615B0F20-797C-4C25-AF9F-EC536A82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texte 3">
            <a:extLst>
              <a:ext uri="{FF2B5EF4-FFF2-40B4-BE49-F238E27FC236}">
                <a16:creationId xmlns:a16="http://schemas.microsoft.com/office/drawing/2014/main" id="{81D76DDB-B7FB-4672-B7C9-8F6DAED718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E81B9E1-D5AA-49D3-BF76-DC827355B01F}"/>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6" name="Espace réservé du pied de page 5">
            <a:extLst>
              <a:ext uri="{FF2B5EF4-FFF2-40B4-BE49-F238E27FC236}">
                <a16:creationId xmlns:a16="http://schemas.microsoft.com/office/drawing/2014/main" id="{78E79EC4-42FA-42B1-A3B0-14132AD330D9}"/>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id="{3108158D-75AB-4E79-8634-05CF4DF82E94}"/>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7479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798822-039C-4A9A-863E-68D25124AA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pour une image  2">
            <a:extLst>
              <a:ext uri="{FF2B5EF4-FFF2-40B4-BE49-F238E27FC236}">
                <a16:creationId xmlns:a16="http://schemas.microsoft.com/office/drawing/2014/main" id="{24CB0896-D265-42E9-BC08-C09BC2730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Espace réservé du texte 3">
            <a:extLst>
              <a:ext uri="{FF2B5EF4-FFF2-40B4-BE49-F238E27FC236}">
                <a16:creationId xmlns:a16="http://schemas.microsoft.com/office/drawing/2014/main" id="{47C1E116-D488-440E-8031-6601FE89A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8F77D52-C81C-423D-A558-8F0A440CADA1}"/>
              </a:ext>
            </a:extLst>
          </p:cNvPr>
          <p:cNvSpPr>
            <a:spLocks noGrp="1"/>
          </p:cNvSpPr>
          <p:nvPr>
            <p:ph type="dt" sz="half" idx="10"/>
          </p:nvPr>
        </p:nvSpPr>
        <p:spPr/>
        <p:txBody>
          <a:bodyPr/>
          <a:lstStyle/>
          <a:p>
            <a:fld id="{A2917207-F74A-4A16-BAFA-836B7ACA21CE}" type="datetimeFigureOut">
              <a:rPr lang="aa-ET" smtClean="0"/>
              <a:t>9/14/21</a:t>
            </a:fld>
            <a:endParaRPr lang="aa-ET"/>
          </a:p>
        </p:txBody>
      </p:sp>
      <p:sp>
        <p:nvSpPr>
          <p:cNvPr id="6" name="Espace réservé du pied de page 5">
            <a:extLst>
              <a:ext uri="{FF2B5EF4-FFF2-40B4-BE49-F238E27FC236}">
                <a16:creationId xmlns:a16="http://schemas.microsoft.com/office/drawing/2014/main" id="{47901B64-2019-4672-8220-5A5FD4832175}"/>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id="{60DE824E-F1BE-4C28-B181-A0AAD3C69DCB}"/>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55301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3BF9D05-1CAA-40E5-9D46-640255E003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a-ET"/>
          </a:p>
        </p:txBody>
      </p:sp>
      <p:sp>
        <p:nvSpPr>
          <p:cNvPr id="3" name="Espace réservé du texte 2">
            <a:extLst>
              <a:ext uri="{FF2B5EF4-FFF2-40B4-BE49-F238E27FC236}">
                <a16:creationId xmlns:a16="http://schemas.microsoft.com/office/drawing/2014/main" id="{33A9833F-93A0-4173-8DE5-0AB4CCE5B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id="{FD31C5CD-BAAE-4EE7-9DE3-6DF314326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17207-F74A-4A16-BAFA-836B7ACA21CE}" type="datetimeFigureOut">
              <a:rPr lang="aa-ET" smtClean="0"/>
              <a:t>9/14/21</a:t>
            </a:fld>
            <a:endParaRPr lang="aa-ET"/>
          </a:p>
        </p:txBody>
      </p:sp>
      <p:sp>
        <p:nvSpPr>
          <p:cNvPr id="5" name="Espace réservé du pied de page 4">
            <a:extLst>
              <a:ext uri="{FF2B5EF4-FFF2-40B4-BE49-F238E27FC236}">
                <a16:creationId xmlns:a16="http://schemas.microsoft.com/office/drawing/2014/main" id="{1254FF3A-499E-4131-B888-C8644F347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a-ET"/>
          </a:p>
        </p:txBody>
      </p:sp>
      <p:sp>
        <p:nvSpPr>
          <p:cNvPr id="6" name="Espace réservé du numéro de diapositive 5">
            <a:extLst>
              <a:ext uri="{FF2B5EF4-FFF2-40B4-BE49-F238E27FC236}">
                <a16:creationId xmlns:a16="http://schemas.microsoft.com/office/drawing/2014/main" id="{A6467EE4-D40F-4894-9EA3-7DAB475DDC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487FB-95D7-4533-BB3D-CD266453EC89}" type="slidenum">
              <a:rPr lang="aa-ET" smtClean="0"/>
              <a:t>‹N°›</a:t>
            </a:fld>
            <a:endParaRPr lang="aa-ET"/>
          </a:p>
        </p:txBody>
      </p:sp>
    </p:spTree>
    <p:extLst>
      <p:ext uri="{BB962C8B-B14F-4D97-AF65-F5344CB8AC3E}">
        <p14:creationId xmlns:p14="http://schemas.microsoft.com/office/powerpoint/2010/main" val="359061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C3308FC6-2B09-4D5D-91C3-80C4DED23A10}"/>
              </a:ext>
            </a:extLst>
          </p:cNvPr>
          <p:cNvSpPr>
            <a:spLocks noGrp="1" noChangeArrowheads="1"/>
          </p:cNvSpPr>
          <p:nvPr>
            <p:ph idx="1"/>
          </p:nvPr>
        </p:nvSpPr>
        <p:spPr bwMode="auto">
          <a:xfrm>
            <a:off x="495300" y="2647079"/>
            <a:ext cx="11201399" cy="898964"/>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ts val="1200"/>
              </a:spcBef>
              <a:spcAft>
                <a:spcPts val="2400"/>
              </a:spcAft>
              <a:buClrTx/>
              <a:buSzTx/>
              <a:buFontTx/>
              <a:buNone/>
              <a:tabLst/>
            </a:pPr>
            <a:r>
              <a:rPr lang="fr-FR" altLang="zh-CN" sz="4000" dirty="0">
                <a:solidFill>
                  <a:srgbClr val="4472C4"/>
                </a:solidFill>
                <a:latin typeface="Berlin Sans FB" panose="020E0602020502020306" pitchFamily="34" charset="0"/>
                <a:ea typeface="Times New Roman" panose="02020603050405020304" pitchFamily="18" charset="0"/>
                <a:cs typeface="Calibri Light" panose="020F0302020204030204" pitchFamily="34" charset="0"/>
              </a:rPr>
              <a:t>O</a:t>
            </a:r>
            <a:r>
              <a:rPr kumimoji="0" lang="fr-FR" altLang="zh-CN" sz="4000" b="0" i="0" u="none" strike="noStrike" cap="none" normalizeH="0" baseline="0" dirty="0">
                <a:ln>
                  <a:noFill/>
                </a:ln>
                <a:solidFill>
                  <a:srgbClr val="4472C4"/>
                </a:solidFill>
                <a:effectLst/>
                <a:latin typeface="Berlin Sans FB" panose="020E0602020502020306" pitchFamily="34" charset="0"/>
                <a:ea typeface="Times New Roman" panose="02020603050405020304" pitchFamily="18" charset="0"/>
                <a:cs typeface="Calibri Light" panose="020F0302020204030204" pitchFamily="34" charset="0"/>
              </a:rPr>
              <a:t>RGANISATION TYPE DES BLOCS OPÉRATOIRES</a:t>
            </a:r>
            <a:endParaRPr kumimoji="0" lang="fr-FR" altLang="zh-CN" sz="1800" b="0" i="0" u="none" strike="noStrike" cap="none" normalizeH="0" baseline="0" dirty="0">
              <a:ln>
                <a:noFill/>
              </a:ln>
              <a:solidFill>
                <a:schemeClr val="tx1"/>
              </a:solidFill>
              <a:effectLst/>
              <a:latin typeface="Berlin Sans FB" panose="020E0602020502020306" pitchFamily="34" charset="0"/>
            </a:endParaRPr>
          </a:p>
        </p:txBody>
      </p:sp>
    </p:spTree>
    <p:extLst>
      <p:ext uri="{BB962C8B-B14F-4D97-AF65-F5344CB8AC3E}">
        <p14:creationId xmlns:p14="http://schemas.microsoft.com/office/powerpoint/2010/main" val="111532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232923"/>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Validation du programme opératoire </a:t>
            </a:r>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4529942"/>
          </a:xfrm>
          <a:solidFill>
            <a:schemeClr val="bg1">
              <a:lumMod val="95000"/>
            </a:schemeClr>
          </a:solidFill>
          <a:ln w="28575">
            <a:solidFill>
              <a:srgbClr val="0070C0"/>
            </a:solidFill>
          </a:ln>
        </p:spPr>
        <p:txBody>
          <a:bodyPr>
            <a:normAutofit/>
          </a:bodyPr>
          <a:lstStyle/>
          <a:p>
            <a:pPr algn="just">
              <a:lnSpc>
                <a:spcPct val="150000"/>
              </a:lnSpc>
            </a:pPr>
            <a:r>
              <a:rPr lang="fr-FR" b="0" i="0" u="none" strike="noStrike" baseline="0" dirty="0">
                <a:solidFill>
                  <a:srgbClr val="000000"/>
                </a:solidFill>
                <a:latin typeface="Arial" panose="020B0604020202020204" pitchFamily="34" charset="0"/>
                <a:cs typeface="Arial" panose="020B0604020202020204" pitchFamily="34" charset="0"/>
              </a:rPr>
              <a:t>Dans le cas contraire, la proposition d’intervention peut être refusée. Il faut par ailleurs tenir compte d’éventuelles interventions non programmées telles que des urgences différées, ce qui nécessite la prévision de créneaux disponibles. Les seules urgences vraies peuvent venir modifier cette programmation. </a:t>
            </a:r>
            <a:endParaRPr lang="fr-FR" sz="3200" dirty="0"/>
          </a:p>
        </p:txBody>
      </p:sp>
    </p:spTree>
    <p:extLst>
      <p:ext uri="{BB962C8B-B14F-4D97-AF65-F5344CB8AC3E}">
        <p14:creationId xmlns:p14="http://schemas.microsoft.com/office/powerpoint/2010/main" val="3577216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Supervision </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b="0" i="0" u="none" strike="noStrike" baseline="0" dirty="0">
                <a:solidFill>
                  <a:srgbClr val="000000"/>
                </a:solidFill>
                <a:latin typeface="Arial" panose="020B0604020202020204" pitchFamily="34" charset="0"/>
                <a:cs typeface="Arial" panose="020B0604020202020204" pitchFamily="34" charset="0"/>
              </a:rPr>
              <a:t>Elle est assurée soit par le chef de service et/ou le coordonnateur d’unité soit par un personnel du service désigné à cet effet. C’est l’étape ultime de la réalisation effective </a:t>
            </a:r>
            <a:r>
              <a:rPr lang="fr-FR" b="0" i="0" u="none" strike="noStrike" baseline="0" dirty="0">
                <a:latin typeface="Arial" panose="020B0604020202020204" pitchFamily="34" charset="0"/>
                <a:cs typeface="Arial" panose="020B0604020202020204" pitchFamily="34" charset="0"/>
              </a:rPr>
              <a:t>de tout programme établi. </a:t>
            </a:r>
          </a:p>
          <a:p>
            <a:pPr algn="just">
              <a:lnSpc>
                <a:spcPct val="150000"/>
              </a:lnSpc>
            </a:pPr>
            <a:r>
              <a:rPr lang="fr-FR" b="0" i="0" u="none" strike="noStrike" baseline="0" dirty="0">
                <a:latin typeface="Arial" panose="020B0604020202020204" pitchFamily="34" charset="0"/>
                <a:cs typeface="Arial" panose="020B0604020202020204" pitchFamily="34" charset="0"/>
              </a:rPr>
              <a:t>Elle a pour but de déceler toutes les difficultés (absence, annulation, rajout, report, modification…) à la réalisation d’un programme et d’y parer à temps.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06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16766" y="0"/>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Utilisation des protocoles et checklists </a:t>
            </a:r>
            <a:endParaRPr lang="fr-FR" sz="48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141669" y="892175"/>
            <a:ext cx="11951594" cy="5965825"/>
          </a:xfrm>
          <a:solidFill>
            <a:schemeClr val="bg1">
              <a:lumMod val="95000"/>
            </a:schemeClr>
          </a:solidFill>
          <a:ln w="28575">
            <a:solidFill>
              <a:srgbClr val="0070C0"/>
            </a:solidFill>
          </a:ln>
        </p:spPr>
        <p:txBody>
          <a:bodyPr>
            <a:noAutofit/>
          </a:bodyPr>
          <a:lstStyle/>
          <a:p>
            <a:pPr algn="just">
              <a:lnSpc>
                <a:spcPct val="150000"/>
              </a:lnSpc>
            </a:pPr>
            <a:r>
              <a:rPr lang="fr-FR" b="0" i="0" u="none" strike="noStrike" baseline="0" dirty="0">
                <a:solidFill>
                  <a:srgbClr val="000000"/>
                </a:solidFill>
                <a:latin typeface="Arial" panose="020B0604020202020204" pitchFamily="34" charset="0"/>
              </a:rPr>
              <a:t>Afin de </a:t>
            </a:r>
            <a:r>
              <a:rPr lang="fr-FR" b="1" i="0" u="none" strike="noStrike" baseline="0" dirty="0">
                <a:solidFill>
                  <a:srgbClr val="000000"/>
                </a:solidFill>
                <a:latin typeface="Arial" panose="020B0604020202020204" pitchFamily="34" charset="0"/>
              </a:rPr>
              <a:t>réduire les risques d’erreurs et d’uniformiser une prise en charge efficace et efficiente pour les patients, il est recommandé de rédiger des protocoles et/ou des check-lists dans les différentes unités du service </a:t>
            </a:r>
            <a:r>
              <a:rPr lang="fr-FR" b="0" i="0" u="none" strike="noStrike" baseline="0" dirty="0">
                <a:solidFill>
                  <a:srgbClr val="000000"/>
                </a:solidFill>
                <a:latin typeface="Arial" panose="020B0604020202020204" pitchFamily="34" charset="0"/>
              </a:rPr>
              <a:t>(annexe). Ces documents doivent être mis en place systématiquement pour tous les actes dans le service sous la supervision des responsables du service. </a:t>
            </a:r>
          </a:p>
          <a:p>
            <a:pPr algn="just">
              <a:lnSpc>
                <a:spcPct val="150000"/>
              </a:lnSpc>
            </a:pPr>
            <a:r>
              <a:rPr lang="fr-FR" b="0" i="0" u="none" strike="noStrike" baseline="0" dirty="0">
                <a:solidFill>
                  <a:srgbClr val="000000"/>
                </a:solidFill>
                <a:latin typeface="Arial" panose="020B0604020202020204" pitchFamily="34" charset="0"/>
              </a:rPr>
              <a:t>Ils doivent être testés et appliqués dans le service et chaque personne concernée par leur utilisation doit être au préalable, formée à cet effet. </a:t>
            </a:r>
          </a:p>
          <a:p>
            <a:endParaRPr lang="fr-FR" sz="2000" b="1"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22024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L’information sanitaire </a:t>
            </a:r>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309093" y="1159100"/>
            <a:ext cx="11732653" cy="5698900"/>
          </a:xfrm>
          <a:solidFill>
            <a:schemeClr val="bg1">
              <a:lumMod val="95000"/>
            </a:schemeClr>
          </a:solidFill>
          <a:ln w="28575">
            <a:solidFill>
              <a:srgbClr val="0070C0"/>
            </a:solidFill>
          </a:ln>
        </p:spPr>
        <p:txBody>
          <a:bodyPr>
            <a:noAutofit/>
          </a:bodyPr>
          <a:lstStyle/>
          <a:p>
            <a:pPr marL="0" indent="0" algn="just">
              <a:lnSpc>
                <a:spcPct val="150000"/>
              </a:lnSpc>
              <a:buNone/>
            </a:pPr>
            <a:r>
              <a:rPr lang="fr-FR" b="0" i="0" u="none" strike="noStrike" baseline="0" dirty="0">
                <a:solidFill>
                  <a:srgbClr val="000000"/>
                </a:solidFill>
                <a:latin typeface="Arial" panose="020B0604020202020204" pitchFamily="34" charset="0"/>
              </a:rPr>
              <a:t>En absence d’un service des entrées dans l’établissement, un bureau de l’unité de consultation externe du service de chirurgie doit servir à enregistrer tous les patients admis dans le service. </a:t>
            </a:r>
          </a:p>
          <a:p>
            <a:pPr marL="0" indent="0" algn="just">
              <a:lnSpc>
                <a:spcPct val="150000"/>
              </a:lnSpc>
              <a:buNone/>
            </a:pPr>
            <a:r>
              <a:rPr lang="fr-FR" b="0" i="0" u="none" strike="noStrike" baseline="0" dirty="0">
                <a:solidFill>
                  <a:srgbClr val="000000"/>
                </a:solidFill>
                <a:latin typeface="Arial" panose="020B0604020202020204" pitchFamily="34" charset="0"/>
              </a:rPr>
              <a:t>Les patients enregistrés sur le réseau informatique doivent être dotés d’un numéro d’enregistrement (avec un code barre ou un QR code) qui permettra de suivre leur dossier (physique et informatique) dans tout l’établissement ou dans le service au cours de leur séjour de même que lors de leurs futurs séjours.</a:t>
            </a:r>
          </a:p>
        </p:txBody>
      </p:sp>
    </p:spTree>
    <p:extLst>
      <p:ext uri="{BB962C8B-B14F-4D97-AF65-F5344CB8AC3E}">
        <p14:creationId xmlns:p14="http://schemas.microsoft.com/office/powerpoint/2010/main" val="2107506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L’information sanitaire </a:t>
            </a:r>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0" indent="0" algn="just">
              <a:lnSpc>
                <a:spcPct val="150000"/>
              </a:lnSpc>
              <a:buNone/>
            </a:pPr>
            <a:r>
              <a:rPr lang="fr-FR" b="0" i="0" u="none" strike="noStrike" baseline="0" dirty="0">
                <a:solidFill>
                  <a:srgbClr val="000000"/>
                </a:solidFill>
                <a:latin typeface="Arial" panose="020B0604020202020204" pitchFamily="34" charset="0"/>
              </a:rPr>
              <a:t>Toutes les unités étant reliées par un réseau informatique, le dossier (clinique et para clinique) de tout patient enregistré doit être accessible à tous les postes après introduction du code d’accès du praticien et du numéro d’enregistrement du patient.</a:t>
            </a:r>
            <a:endParaRPr lang="fr-FR" sz="4000" dirty="0"/>
          </a:p>
        </p:txBody>
      </p:sp>
    </p:spTree>
    <p:extLst>
      <p:ext uri="{BB962C8B-B14F-4D97-AF65-F5344CB8AC3E}">
        <p14:creationId xmlns:p14="http://schemas.microsoft.com/office/powerpoint/2010/main" val="132954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495300" y="2536825"/>
            <a:ext cx="11201399" cy="892175"/>
          </a:xfrm>
          <a:solidFill>
            <a:schemeClr val="bg1">
              <a:lumMod val="95000"/>
            </a:schemeClr>
          </a:solidFill>
          <a:ln w="28575">
            <a:solidFill>
              <a:srgbClr val="0070C0"/>
            </a:solidFill>
          </a:ln>
        </p:spPr>
        <p:txBody>
          <a:bodyPr>
            <a:normAutofit/>
          </a:bodyPr>
          <a:lstStyle/>
          <a:p>
            <a:pPr algn="ctr"/>
            <a:r>
              <a:rPr lang="fr-FR" sz="28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TRACABILITE DES ACTES AU BLOC OPERAOIRE</a:t>
            </a:r>
            <a:endParaRPr lang="fr-FR" sz="2800" dirty="0"/>
          </a:p>
        </p:txBody>
      </p:sp>
    </p:spTree>
    <p:extLst>
      <p:ext uri="{BB962C8B-B14F-4D97-AF65-F5344CB8AC3E}">
        <p14:creationId xmlns:p14="http://schemas.microsoft.com/office/powerpoint/2010/main" val="3423694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262384"/>
            <a:ext cx="11201399" cy="892175"/>
          </a:xfrm>
          <a:solidFill>
            <a:schemeClr val="bg1">
              <a:lumMod val="95000"/>
            </a:schemeClr>
          </a:solidFill>
          <a:ln w="28575">
            <a:solidFill>
              <a:srgbClr val="0070C0"/>
            </a:solidFill>
          </a:ln>
        </p:spPr>
        <p:txBody>
          <a:bodyPr>
            <a:noAutofit/>
          </a:bodyPr>
          <a:lstStyle/>
          <a:p>
            <a:pPr lvl="2" algn="ctr">
              <a:lnSpc>
                <a:spcPct val="115000"/>
              </a:lnSpc>
              <a:spcBef>
                <a:spcPts val="600"/>
              </a:spcBef>
              <a:spcAft>
                <a:spcPts val="1200"/>
              </a:spcAft>
            </a:pPr>
            <a:r>
              <a:rPr lang="fr-FR" sz="3600" b="1"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Traçabilité des actes au bloc opératoire </a:t>
            </a:r>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457200" lvl="2" indent="-457200">
              <a:lnSpc>
                <a:spcPct val="115000"/>
              </a:lnSpc>
              <a:spcBef>
                <a:spcPts val="600"/>
              </a:spcBef>
              <a:spcAft>
                <a:spcPts val="1200"/>
              </a:spcAft>
              <a:buFont typeface="Wingdings" panose="05000000000000000000" pitchFamily="2" charset="2"/>
              <a:buChar char="Ø"/>
            </a:pPr>
            <a:r>
              <a:rPr lang="fr-FR" sz="2800" b="1" i="1" dirty="0">
                <a:effectLst/>
                <a:latin typeface="Times New Roman" panose="02020603050405020304" pitchFamily="18" charset="0"/>
                <a:ea typeface="Times New Roman" panose="02020603050405020304" pitchFamily="18" charset="0"/>
                <a:cs typeface="Times New Roman" panose="02020603050405020304" pitchFamily="18" charset="0"/>
              </a:rPr>
              <a:t>La Check-list </a:t>
            </a:r>
          </a:p>
          <a:p>
            <a:pPr marL="0" lvl="2" indent="0">
              <a:lnSpc>
                <a:spcPct val="115000"/>
              </a:lnSpc>
              <a:spcBef>
                <a:spcPts val="600"/>
              </a:spcBef>
              <a:spcAft>
                <a:spcPts val="1200"/>
              </a:spcAft>
              <a:buNone/>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Il est obligatoire avant chaque intervention, il est réalisé par les deux équipes : anesthésistes-réanimateurs et chirurgiens. Cette check est prédéfini en conseil du bloc</a:t>
            </a:r>
          </a:p>
          <a:p>
            <a:pPr marL="457200" lvl="2" indent="-457200">
              <a:lnSpc>
                <a:spcPct val="125000"/>
              </a:lnSpc>
              <a:spcBef>
                <a:spcPts val="600"/>
              </a:spcBef>
              <a:spcAft>
                <a:spcPts val="1200"/>
              </a:spcAft>
              <a:buFont typeface="Wingdings" panose="05000000000000000000" pitchFamily="2" charset="2"/>
              <a:buChar char="Ø"/>
            </a:pPr>
            <a:r>
              <a:rPr lang="fr-FR" sz="2800" b="1" i="1" dirty="0">
                <a:latin typeface="Times New Roman" panose="02020603050405020304" pitchFamily="18" charset="0"/>
                <a:cs typeface="Times New Roman" panose="02020603050405020304" pitchFamily="18" charset="0"/>
              </a:rPr>
              <a:t>La feuille d’intervention</a:t>
            </a:r>
          </a:p>
          <a:p>
            <a:pPr marL="0" indent="0">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feuille d’intervention est remplie par le chirurgien titulaire à la fin de l’intervention. Elle décrit les gestes effectués, les difficultés rencontrées.</a:t>
            </a:r>
          </a:p>
          <a:p>
            <a:pPr marL="457200" lvl="2" indent="-457200">
              <a:lnSpc>
                <a:spcPct val="125000"/>
              </a:lnSpc>
              <a:spcBef>
                <a:spcPts val="600"/>
              </a:spcBef>
              <a:spcAft>
                <a:spcPts val="1200"/>
              </a:spcAft>
              <a:buFont typeface="Wingdings" panose="05000000000000000000" pitchFamily="2" charset="2"/>
              <a:buChar char="Ø"/>
            </a:pPr>
            <a:r>
              <a:rPr lang="fr-FR" sz="2800" b="1" i="1" dirty="0">
                <a:latin typeface="Times New Roman" panose="02020603050405020304" pitchFamily="18" charset="0"/>
                <a:cs typeface="Times New Roman" panose="02020603050405020304" pitchFamily="18" charset="0"/>
              </a:rPr>
              <a:t>La feuille de suivi de l’activité opératoire</a:t>
            </a:r>
          </a:p>
          <a:p>
            <a:endParaRPr lang="fr-FR" dirty="0"/>
          </a:p>
        </p:txBody>
      </p:sp>
    </p:spTree>
    <p:extLst>
      <p:ext uri="{BB962C8B-B14F-4D97-AF65-F5344CB8AC3E}">
        <p14:creationId xmlns:p14="http://schemas.microsoft.com/office/powerpoint/2010/main" val="1158741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214312"/>
            <a:ext cx="11201399" cy="785814"/>
          </a:xfrm>
          <a:solidFill>
            <a:schemeClr val="bg1">
              <a:lumMod val="95000"/>
            </a:schemeClr>
          </a:solidFill>
          <a:ln w="28575">
            <a:solidFill>
              <a:srgbClr val="0070C0"/>
            </a:solidFill>
          </a:ln>
        </p:spPr>
        <p:txBody>
          <a:bodyPr>
            <a:noAutofit/>
          </a:bodyPr>
          <a:lstStyle/>
          <a:p>
            <a:pPr algn="ctr"/>
            <a:r>
              <a:rPr lang="fr-FR" sz="36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Traçabilité des actes au bloc opératoire </a:t>
            </a:r>
            <a:endParaRPr lang="fr-FR" sz="36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285876"/>
            <a:ext cx="11201399" cy="5357812"/>
          </a:xfrm>
          <a:solidFill>
            <a:schemeClr val="bg1">
              <a:lumMod val="95000"/>
            </a:schemeClr>
          </a:solidFill>
          <a:ln w="28575">
            <a:solidFill>
              <a:srgbClr val="0070C0"/>
            </a:solidFill>
          </a:ln>
        </p:spPr>
        <p:txBody>
          <a:bodyPr>
            <a:noAutofit/>
          </a:bodyPr>
          <a:lstStyle/>
          <a:p>
            <a:pPr marL="457200" lvl="2" indent="-457200">
              <a:lnSpc>
                <a:spcPct val="100000"/>
              </a:lnSpc>
              <a:spcBef>
                <a:spcPts val="0"/>
              </a:spcBef>
              <a:spcAft>
                <a:spcPts val="600"/>
              </a:spcAft>
              <a:buFont typeface="Wingdings" panose="05000000000000000000" pitchFamily="2" charset="2"/>
              <a:buChar char="Ø"/>
            </a:pPr>
            <a:r>
              <a:rPr lang="fr-FR" sz="2800" b="1" i="1" dirty="0">
                <a:latin typeface="Times New Roman" panose="02020603050405020304" pitchFamily="18" charset="0"/>
                <a:cs typeface="Times New Roman" panose="02020603050405020304" pitchFamily="18" charset="0"/>
              </a:rPr>
              <a:t>Le dossier d’anesthésie</a:t>
            </a:r>
          </a:p>
          <a:p>
            <a:pPr marL="0" lvl="2" indent="0">
              <a:lnSpc>
                <a:spcPct val="100000"/>
              </a:lnSpc>
              <a:spcBef>
                <a:spcPts val="0"/>
              </a:spcBef>
              <a:spcAft>
                <a:spcPts val="1800"/>
              </a:spcAft>
              <a:buNone/>
            </a:pPr>
            <a:r>
              <a:rPr lang="fr-FR" sz="2800" dirty="0">
                <a:latin typeface="Times New Roman" panose="02020603050405020304" pitchFamily="18" charset="0"/>
                <a:cs typeface="Times New Roman" panose="02020603050405020304" pitchFamily="18" charset="0"/>
              </a:rPr>
              <a:t>Remplie par l’équipe </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d’anesthésie sous la responsabilité du senior présent</a:t>
            </a:r>
          </a:p>
          <a:p>
            <a:pPr marL="457200" lvl="2" indent="-457200">
              <a:lnSpc>
                <a:spcPct val="100000"/>
              </a:lnSpc>
              <a:spcBef>
                <a:spcPts val="0"/>
              </a:spcBef>
              <a:spcAft>
                <a:spcPts val="1200"/>
              </a:spcAft>
              <a:buFont typeface="Wingdings" panose="05000000000000000000" pitchFamily="2" charset="2"/>
              <a:buChar char="Ø"/>
            </a:pPr>
            <a:r>
              <a:rPr lang="fr-FR" sz="2800" b="1" i="1" dirty="0">
                <a:latin typeface="Times New Roman" panose="02020603050405020304" pitchFamily="18" charset="0"/>
                <a:cs typeface="Times New Roman" panose="02020603050405020304" pitchFamily="18" charset="0"/>
              </a:rPr>
              <a:t>Le registre du bloc</a:t>
            </a:r>
          </a:p>
          <a:p>
            <a:pPr marL="0" lvl="2" indent="0">
              <a:lnSpc>
                <a:spcPct val="100000"/>
              </a:lnSpc>
              <a:spcBef>
                <a:spcPts val="0"/>
              </a:spcBef>
              <a:spcAft>
                <a:spcPts val="600"/>
              </a:spcAft>
              <a:buNone/>
            </a:pPr>
            <a:r>
              <a:rPr lang="fr-FR" sz="2800" dirty="0">
                <a:latin typeface="Times New Roman" panose="02020603050405020304" pitchFamily="18" charset="0"/>
                <a:cs typeface="Times New Roman" panose="02020603050405020304" pitchFamily="18" charset="0"/>
              </a:rPr>
              <a:t>Remplie par l’équipe chirurgicale. On y trouve :</a:t>
            </a:r>
          </a:p>
          <a:p>
            <a:pPr marL="457200" lvl="2" indent="-457200">
              <a:lnSpc>
                <a:spcPct val="100000"/>
              </a:lnSpc>
              <a:spcBef>
                <a:spcPts val="0"/>
              </a:spcBef>
              <a:spcAft>
                <a:spcPts val="600"/>
              </a:spcAft>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Les nom et prénom des membres de l’équipe chirurgicale, de l’équipe d’anesthésie et des instrumentistes </a:t>
            </a:r>
          </a:p>
          <a:p>
            <a:pPr marL="457200" lvl="2" indent="-457200">
              <a:lnSpc>
                <a:spcPct val="100000"/>
              </a:lnSpc>
              <a:spcBef>
                <a:spcPts val="0"/>
              </a:spcBef>
              <a:spcAft>
                <a:spcPts val="600"/>
              </a:spcAft>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Le type d’intervention réalisé</a:t>
            </a:r>
          </a:p>
          <a:p>
            <a:pPr marL="457200" lvl="2" indent="-457200">
              <a:lnSpc>
                <a:spcPct val="100000"/>
              </a:lnSpc>
              <a:spcBef>
                <a:spcPts val="0"/>
              </a:spcBef>
              <a:spcAft>
                <a:spcPts val="600"/>
              </a:spcAft>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Les indications de l’intervention</a:t>
            </a:r>
          </a:p>
          <a:p>
            <a:pPr marL="457200" lvl="2" indent="-457200">
              <a:lnSpc>
                <a:spcPct val="100000"/>
              </a:lnSpc>
              <a:spcBef>
                <a:spcPts val="0"/>
              </a:spcBef>
              <a:spcAft>
                <a:spcPts val="600"/>
              </a:spcAft>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La description de l’intervention par temps opératoires </a:t>
            </a:r>
          </a:p>
          <a:p>
            <a:pPr marL="457200" lvl="2" indent="-457200">
              <a:lnSpc>
                <a:spcPct val="100000"/>
              </a:lnSpc>
              <a:spcBef>
                <a:spcPts val="0"/>
              </a:spcBef>
              <a:spcAft>
                <a:spcPts val="600"/>
              </a:spcAft>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La description macroscopique de la pièce opératoire </a:t>
            </a:r>
          </a:p>
        </p:txBody>
      </p:sp>
    </p:spTree>
    <p:extLst>
      <p:ext uri="{BB962C8B-B14F-4D97-AF65-F5344CB8AC3E}">
        <p14:creationId xmlns:p14="http://schemas.microsoft.com/office/powerpoint/2010/main" val="1403887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495300" y="2825394"/>
            <a:ext cx="11201399" cy="1049694"/>
          </a:xfrm>
          <a:solidFill>
            <a:schemeClr val="bg1">
              <a:lumMod val="95000"/>
            </a:schemeClr>
          </a:solidFill>
          <a:ln w="28575">
            <a:solidFill>
              <a:srgbClr val="0070C0"/>
            </a:solidFill>
          </a:ln>
        </p:spPr>
        <p:txBody>
          <a:bodyPr>
            <a:normAutofit/>
          </a:bodyPr>
          <a:lstStyle/>
          <a:p>
            <a:pPr algn="ctr"/>
            <a:r>
              <a:rPr lang="fr-FR" sz="4400" b="1" i="1" dirty="0">
                <a:solidFill>
                  <a:srgbClr val="002060"/>
                </a:solidFill>
                <a:latin typeface="Times New Roman" panose="02020603050405020304" pitchFamily="18" charset="0"/>
                <a:cs typeface="Times New Roman" panose="02020603050405020304" pitchFamily="18" charset="0"/>
              </a:rPr>
              <a:t>Merci pour votre aimable attention!</a:t>
            </a:r>
            <a:endParaRPr lang="fr-FR" dirty="0"/>
          </a:p>
        </p:txBody>
      </p:sp>
    </p:spTree>
    <p:extLst>
      <p:ext uri="{BB962C8B-B14F-4D97-AF65-F5344CB8AC3E}">
        <p14:creationId xmlns:p14="http://schemas.microsoft.com/office/powerpoint/2010/main" val="195797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495300" y="2536825"/>
            <a:ext cx="11201399" cy="892175"/>
          </a:xfrm>
          <a:solidFill>
            <a:schemeClr val="bg1">
              <a:lumMod val="95000"/>
            </a:schemeClr>
          </a:solidFill>
          <a:ln w="28575">
            <a:solidFill>
              <a:srgbClr val="0070C0"/>
            </a:solidFill>
          </a:ln>
        </p:spPr>
        <p:txBody>
          <a:bodyPr>
            <a:normAutofit/>
          </a:bodyPr>
          <a:lstStyle/>
          <a:p>
            <a:pPr algn="ctr"/>
            <a:r>
              <a:rPr lang="fr-FR" sz="2800" b="1" kern="0" dirty="0">
                <a:solidFill>
                  <a:srgbClr val="365F91"/>
                </a:solidFill>
                <a:latin typeface="Times New Roman" panose="02020603050405020304" pitchFamily="18" charset="0"/>
                <a:cs typeface="Times New Roman" panose="02020603050405020304" pitchFamily="18" charset="0"/>
              </a:rPr>
              <a:t>ORGANISATION DES ACTIVITÉS DU BLOC OPÉRATOIRE </a:t>
            </a:r>
            <a:endParaRPr lang="fr-FR" sz="2800" dirty="0"/>
          </a:p>
        </p:txBody>
      </p:sp>
    </p:spTree>
    <p:extLst>
      <p:ext uri="{BB962C8B-B14F-4D97-AF65-F5344CB8AC3E}">
        <p14:creationId xmlns:p14="http://schemas.microsoft.com/office/powerpoint/2010/main" val="123565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3100" b="1" kern="0" dirty="0">
                <a:solidFill>
                  <a:srgbClr val="365F91"/>
                </a:solidFill>
                <a:latin typeface="Times New Roman" panose="02020603050405020304" pitchFamily="18" charset="0"/>
                <a:cs typeface="Times New Roman" panose="02020603050405020304" pitchFamily="18" charset="0"/>
              </a:rPr>
              <a:t>ORGANISATION DES ACTIVITÉS DU BLOC OPÉRATOIRE </a:t>
            </a:r>
            <a:endParaRPr lang="fr-FR"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537715"/>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sz="2400" b="0" i="0" u="none" strike="noStrike" baseline="0" dirty="0">
                <a:solidFill>
                  <a:srgbClr val="000000"/>
                </a:solidFill>
                <a:latin typeface="Arial" panose="020B0604020202020204" pitchFamily="34" charset="0"/>
              </a:rPr>
              <a:t>L’organisation des activités au sein du bloc opératoire repose en fait sur plusieurs temps et non sur la seule programmation des actes opératoires. On distingue ainsi: </a:t>
            </a:r>
          </a:p>
          <a:p>
            <a:pPr algn="just">
              <a:lnSpc>
                <a:spcPct val="150000"/>
              </a:lnSpc>
            </a:pPr>
            <a:r>
              <a:rPr lang="fr-FR" sz="2400" b="0" i="0" u="none" strike="noStrike" baseline="0" dirty="0">
                <a:solidFill>
                  <a:srgbClr val="000000"/>
                </a:solidFill>
                <a:latin typeface="Arial" panose="020B0604020202020204" pitchFamily="34" charset="0"/>
              </a:rPr>
              <a:t>la planification, </a:t>
            </a:r>
          </a:p>
          <a:p>
            <a:pPr algn="just">
              <a:lnSpc>
                <a:spcPct val="150000"/>
              </a:lnSpc>
            </a:pPr>
            <a:r>
              <a:rPr lang="fr-FR" sz="2400" b="0" i="0" u="none" strike="noStrike" baseline="0" dirty="0">
                <a:solidFill>
                  <a:srgbClr val="000000"/>
                </a:solidFill>
                <a:latin typeface="Arial" panose="020B0604020202020204" pitchFamily="34" charset="0"/>
              </a:rPr>
              <a:t>la programmation,</a:t>
            </a:r>
          </a:p>
          <a:p>
            <a:pPr algn="just">
              <a:lnSpc>
                <a:spcPct val="150000"/>
              </a:lnSpc>
            </a:pPr>
            <a:r>
              <a:rPr lang="fr-FR" sz="2400" b="0" i="0" u="none" strike="noStrike" baseline="0" dirty="0">
                <a:solidFill>
                  <a:srgbClr val="000000"/>
                </a:solidFill>
                <a:latin typeface="Arial" panose="020B0604020202020204" pitchFamily="34" charset="0"/>
              </a:rPr>
              <a:t>la supervision, </a:t>
            </a:r>
            <a:endParaRPr lang="fr-FR" sz="3600" dirty="0"/>
          </a:p>
        </p:txBody>
      </p:sp>
    </p:spTree>
    <p:extLst>
      <p:ext uri="{BB962C8B-B14F-4D97-AF65-F5344CB8AC3E}">
        <p14:creationId xmlns:p14="http://schemas.microsoft.com/office/powerpoint/2010/main" val="114169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Planification</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sz="2400" b="0" i="0" u="none" strike="noStrike" baseline="0" dirty="0">
                <a:solidFill>
                  <a:srgbClr val="000000"/>
                </a:solidFill>
                <a:latin typeface="Arial" panose="020B0604020202020204" pitchFamily="34" charset="0"/>
              </a:rPr>
              <a:t>Il s’agit d’allouer un certain temps à des chirurgiens ou à une spécialité afin de leur permettre de réaliser les actes chirurgicaux nécessaires chez les patients dont ils ont la charge. </a:t>
            </a:r>
          </a:p>
          <a:p>
            <a:pPr algn="just">
              <a:lnSpc>
                <a:spcPct val="150000"/>
              </a:lnSpc>
            </a:pPr>
            <a:r>
              <a:rPr lang="fr-FR" sz="2400" dirty="0">
                <a:solidFill>
                  <a:srgbClr val="000000"/>
                </a:solidFill>
                <a:latin typeface="Arial" panose="020B0604020202020204" pitchFamily="34" charset="0"/>
              </a:rPr>
              <a:t>D</a:t>
            </a:r>
            <a:r>
              <a:rPr lang="fr-FR" sz="2400" b="0" i="0" u="none" strike="noStrike" baseline="0" dirty="0">
                <a:solidFill>
                  <a:srgbClr val="000000"/>
                </a:solidFill>
                <a:latin typeface="Arial" panose="020B0604020202020204" pitchFamily="34" charset="0"/>
              </a:rPr>
              <a:t>ans la logique actuelle d’optimisation maximale des ressources humaines autant que matérielles, il s’agit d’une démarche essentielle pour que le surveillant d’unité du bloc puisse prévoir le temps suffisant mais aussi les personnels et les moyens nécessaires à la réalisation d’une intervention chirurgicale. </a:t>
            </a:r>
            <a:endParaRPr lang="fr-FR" sz="3600" dirty="0"/>
          </a:p>
        </p:txBody>
      </p:sp>
    </p:spTree>
    <p:extLst>
      <p:ext uri="{BB962C8B-B14F-4D97-AF65-F5344CB8AC3E}">
        <p14:creationId xmlns:p14="http://schemas.microsoft.com/office/powerpoint/2010/main" val="230114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Programmation </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0" indent="0" algn="just">
              <a:lnSpc>
                <a:spcPct val="150000"/>
              </a:lnSpc>
              <a:buNone/>
            </a:pPr>
            <a:r>
              <a:rPr lang="fr-FR" sz="2400" b="0" i="0" u="none" strike="noStrike" baseline="0" dirty="0">
                <a:solidFill>
                  <a:srgbClr val="000000"/>
                </a:solidFill>
                <a:latin typeface="Arial" panose="020B0604020202020204" pitchFamily="34" charset="0"/>
              </a:rPr>
              <a:t>La</a:t>
            </a:r>
            <a:r>
              <a:rPr lang="fr-FR" sz="1800" b="0" i="0" u="none" strike="noStrike" baseline="0" dirty="0">
                <a:solidFill>
                  <a:srgbClr val="000000"/>
                </a:solidFill>
                <a:latin typeface="Arial" panose="020B0604020202020204" pitchFamily="34" charset="0"/>
              </a:rPr>
              <a:t> </a:t>
            </a:r>
            <a:r>
              <a:rPr lang="fr-FR" sz="2400" b="0" i="0" u="none" strike="noStrike" baseline="0" dirty="0">
                <a:solidFill>
                  <a:srgbClr val="000000"/>
                </a:solidFill>
                <a:latin typeface="Arial" panose="020B0604020202020204" pitchFamily="34" charset="0"/>
              </a:rPr>
              <a:t>programmation opératoire proprement dite va comporter plusieurs temps entre la consultation chirurgicale, la prise de décision opératoire, la consultation préanesthésique, la validation du programme opératoire et sa mise en œuvre. </a:t>
            </a:r>
          </a:p>
          <a:p>
            <a:pPr algn="just">
              <a:lnSpc>
                <a:spcPct val="150000"/>
              </a:lnSpc>
            </a:pPr>
            <a:r>
              <a:rPr lang="fr-FR" sz="2400" b="0" i="0" u="none" strike="noStrike" baseline="0" dirty="0">
                <a:solidFill>
                  <a:srgbClr val="000000"/>
                </a:solidFill>
                <a:latin typeface="Arial" panose="020B0604020202020204" pitchFamily="34" charset="0"/>
              </a:rPr>
              <a:t>Proposition d’intervention : elle fait suite à une ou plusieurs consultations chirurgicales et est prononcée par le chirurgien qui pratique l’intervention ou du moins qui est responsable de cette intervention. Cette proposition constitue l’élément indispensable à la réalisation du programme opératoire après l’obligatoire </a:t>
            </a:r>
            <a:r>
              <a:rPr lang="fr-FR" sz="2400" dirty="0">
                <a:solidFill>
                  <a:srgbClr val="000000"/>
                </a:solidFill>
                <a:latin typeface="Arial" panose="020B0604020202020204" pitchFamily="34" charset="0"/>
              </a:rPr>
              <a:t>consultation</a:t>
            </a:r>
            <a:r>
              <a:rPr lang="fr-FR" sz="2400" b="0" i="0" u="none" strike="noStrike" baseline="0" dirty="0">
                <a:solidFill>
                  <a:srgbClr val="000000"/>
                </a:solidFill>
                <a:latin typeface="Arial" panose="020B0604020202020204" pitchFamily="34" charset="0"/>
              </a:rPr>
              <a:t> pré-anesthésique. </a:t>
            </a:r>
          </a:p>
          <a:p>
            <a:pPr algn="just">
              <a:lnSpc>
                <a:spcPct val="150000"/>
              </a:lnSpc>
            </a:pPr>
            <a:endParaRPr lang="fr-FR" sz="24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3492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299024"/>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Programmation</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2"/>
            <a:ext cx="11201399" cy="5259693"/>
          </a:xfrm>
          <a:solidFill>
            <a:schemeClr val="bg1">
              <a:lumMod val="95000"/>
            </a:schemeClr>
          </a:solidFill>
          <a:ln w="28575">
            <a:solidFill>
              <a:srgbClr val="0070C0"/>
            </a:solidFill>
          </a:ln>
        </p:spPr>
        <p:txBody>
          <a:bodyPr>
            <a:normAutofit/>
          </a:bodyPr>
          <a:lstStyle/>
          <a:p>
            <a:pPr algn="just">
              <a:lnSpc>
                <a:spcPct val="150000"/>
              </a:lnSpc>
            </a:pPr>
            <a:r>
              <a:rPr lang="fr-FR" sz="2400" b="1" i="0" u="none" strike="noStrike" baseline="0" dirty="0">
                <a:solidFill>
                  <a:srgbClr val="000000"/>
                </a:solidFill>
                <a:latin typeface="Arial" panose="020B0604020202020204" pitchFamily="34" charset="0"/>
              </a:rPr>
              <a:t>Consultation préanesthésique </a:t>
            </a:r>
            <a:r>
              <a:rPr lang="fr-FR" sz="2400" b="0" i="0" u="none" strike="noStrike" baseline="0" dirty="0">
                <a:solidFill>
                  <a:srgbClr val="000000"/>
                </a:solidFill>
                <a:latin typeface="Arial" panose="020B0604020202020204" pitchFamily="34" charset="0"/>
              </a:rPr>
              <a:t>: elle va reprendre les principaux éléments spécifiés par le chirurgien demandeur. </a:t>
            </a:r>
            <a:r>
              <a:rPr lang="fr-FR" sz="2400" b="1" i="0" u="none" strike="noStrike" baseline="0" dirty="0">
                <a:solidFill>
                  <a:srgbClr val="000000"/>
                </a:solidFill>
                <a:latin typeface="Arial" panose="020B0604020202020204" pitchFamily="34" charset="0"/>
              </a:rPr>
              <a:t>L’acceptation de la proposition d’intervention</a:t>
            </a:r>
            <a:r>
              <a:rPr lang="fr-FR" sz="2400" b="0" i="0" u="none" strike="noStrike" baseline="0" dirty="0">
                <a:solidFill>
                  <a:srgbClr val="000000"/>
                </a:solidFill>
                <a:latin typeface="Arial" panose="020B0604020202020204" pitchFamily="34" charset="0"/>
              </a:rPr>
              <a:t> va permettre de passer au temps suivant, à savoir la validation du programme opératoire. </a:t>
            </a:r>
          </a:p>
          <a:p>
            <a:pPr algn="just">
              <a:lnSpc>
                <a:spcPct val="150000"/>
              </a:lnSpc>
            </a:pPr>
            <a:r>
              <a:rPr lang="fr-FR" sz="2400" b="0" i="0" u="none" strike="noStrike" baseline="0" dirty="0">
                <a:solidFill>
                  <a:srgbClr val="000000"/>
                </a:solidFill>
                <a:latin typeface="Arial" panose="020B0604020202020204" pitchFamily="34" charset="0"/>
              </a:rPr>
              <a:t>En cas de refus, celui-ci doit être rapidement connu afin de pouvoir disposer du créneau opératoire ainsi libéré. </a:t>
            </a:r>
            <a:r>
              <a:rPr lang="fr-FR" sz="2400" b="1" i="0" u="none" strike="noStrike" baseline="0" dirty="0">
                <a:solidFill>
                  <a:srgbClr val="000000"/>
                </a:solidFill>
                <a:latin typeface="Arial" panose="020B0604020202020204" pitchFamily="34" charset="0"/>
              </a:rPr>
              <a:t>Ce refus est bien sûr notifié et explicité au chirurgien.</a:t>
            </a:r>
            <a:r>
              <a:rPr lang="fr-FR" sz="2400" b="0" i="0" u="none" strike="noStrike" baseline="0" dirty="0">
                <a:solidFill>
                  <a:srgbClr val="000000"/>
                </a:solidFill>
                <a:latin typeface="Arial" panose="020B0604020202020204" pitchFamily="34" charset="0"/>
              </a:rPr>
              <a:t> Il peut parfois s’agir d’un refus temporaire afin d’obtenir un délai supplémentaire destiné à la réalisation d’examens complémentaires ou à une préparation médicale. </a:t>
            </a:r>
          </a:p>
        </p:txBody>
      </p:sp>
    </p:spTree>
    <p:extLst>
      <p:ext uri="{BB962C8B-B14F-4D97-AF65-F5344CB8AC3E}">
        <p14:creationId xmlns:p14="http://schemas.microsoft.com/office/powerpoint/2010/main" val="96602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Programmation</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637200" lvl="1" indent="-457200" algn="just">
              <a:lnSpc>
                <a:spcPct val="150000"/>
              </a:lnSpc>
              <a:spcBef>
                <a:spcPts val="1000"/>
              </a:spcBef>
            </a:pPr>
            <a:r>
              <a:rPr lang="fr-FR" b="0" i="0" u="none" strike="noStrike" baseline="0" dirty="0">
                <a:solidFill>
                  <a:srgbClr val="000000"/>
                </a:solidFill>
                <a:latin typeface="Arial" panose="020B0604020202020204" pitchFamily="34" charset="0"/>
              </a:rPr>
              <a:t>Ce délai doit être précisé afin de pouvoir reformuler une nouvelle proposition d’intervention</a:t>
            </a:r>
          </a:p>
          <a:p>
            <a:pPr marL="522900" lvl="1" indent="-342900" algn="just">
              <a:lnSpc>
                <a:spcPct val="150000"/>
              </a:lnSpc>
              <a:spcBef>
                <a:spcPts val="1000"/>
              </a:spcBef>
            </a:pPr>
            <a:r>
              <a:rPr lang="fr-FR" b="0" i="0" u="none" strike="noStrike" baseline="0" dirty="0">
                <a:solidFill>
                  <a:srgbClr val="000000"/>
                </a:solidFill>
                <a:latin typeface="Arial" panose="020B0604020202020204" pitchFamily="34" charset="0"/>
              </a:rPr>
              <a:t>À la suite de sa consultation, l’anesthésiste précise le </a:t>
            </a:r>
            <a:r>
              <a:rPr lang="fr-FR" b="1" i="0" u="none" strike="noStrike" baseline="0" dirty="0">
                <a:solidFill>
                  <a:srgbClr val="000000"/>
                </a:solidFill>
                <a:latin typeface="Arial" panose="020B0604020202020204" pitchFamily="34" charset="0"/>
              </a:rPr>
              <a:t>type d’anesthésie </a:t>
            </a:r>
            <a:r>
              <a:rPr lang="fr-FR" b="0" i="0" u="none" strike="noStrike" baseline="0" dirty="0">
                <a:solidFill>
                  <a:srgbClr val="000000"/>
                </a:solidFill>
                <a:latin typeface="Arial" panose="020B0604020202020204" pitchFamily="34" charset="0"/>
              </a:rPr>
              <a:t>et </a:t>
            </a:r>
            <a:r>
              <a:rPr lang="fr-FR" b="1" i="0" u="none" strike="noStrike" baseline="0" dirty="0">
                <a:solidFill>
                  <a:srgbClr val="000000"/>
                </a:solidFill>
                <a:latin typeface="Arial" panose="020B0604020202020204" pitchFamily="34" charset="0"/>
              </a:rPr>
              <a:t>la technique </a:t>
            </a:r>
            <a:r>
              <a:rPr lang="fr-FR" b="0" i="0" u="none" strike="noStrike" baseline="0" dirty="0">
                <a:solidFill>
                  <a:srgbClr val="000000"/>
                </a:solidFill>
                <a:latin typeface="Arial" panose="020B0604020202020204" pitchFamily="34" charset="0"/>
              </a:rPr>
              <a:t>qui vont être employés, </a:t>
            </a:r>
            <a:r>
              <a:rPr lang="fr-FR" b="1" i="0" u="none" strike="noStrike" baseline="0" dirty="0">
                <a:solidFill>
                  <a:srgbClr val="000000"/>
                </a:solidFill>
                <a:latin typeface="Arial" panose="020B0604020202020204" pitchFamily="34" charset="0"/>
              </a:rPr>
              <a:t>les complications prévisibles </a:t>
            </a:r>
            <a:r>
              <a:rPr lang="fr-FR" b="0" i="0" u="none" strike="noStrike" baseline="0" dirty="0">
                <a:solidFill>
                  <a:srgbClr val="000000"/>
                </a:solidFill>
                <a:latin typeface="Arial" panose="020B0604020202020204" pitchFamily="34" charset="0"/>
              </a:rPr>
              <a:t>(difficultés d’intubation…) et </a:t>
            </a:r>
            <a:r>
              <a:rPr lang="fr-FR" b="1" i="0" u="none" strike="noStrike" baseline="0" dirty="0">
                <a:solidFill>
                  <a:srgbClr val="000000"/>
                </a:solidFill>
                <a:latin typeface="Arial" panose="020B0604020202020204" pitchFamily="34" charset="0"/>
              </a:rPr>
              <a:t>les éventuels matériels à prévoir </a:t>
            </a:r>
            <a:r>
              <a:rPr lang="fr-FR" b="0" i="0" u="none" strike="noStrike" baseline="0" dirty="0">
                <a:solidFill>
                  <a:srgbClr val="000000"/>
                </a:solidFill>
                <a:latin typeface="Arial" panose="020B0604020202020204" pitchFamily="34" charset="0"/>
              </a:rPr>
              <a:t>(récupération per opératoire du sang, matériel de monitorage…). </a:t>
            </a:r>
          </a:p>
          <a:p>
            <a:pPr marL="637200" lvl="1" indent="-457200" algn="just">
              <a:lnSpc>
                <a:spcPct val="150000"/>
              </a:lnSpc>
              <a:spcBef>
                <a:spcPts val="1000"/>
              </a:spcBef>
              <a:buFont typeface="Wingdings" panose="05000000000000000000" pitchFamily="2" charset="2"/>
              <a:buChar char="v"/>
            </a:pPr>
            <a:endParaRPr lang="fr-FR" dirty="0"/>
          </a:p>
        </p:txBody>
      </p:sp>
    </p:spTree>
    <p:extLst>
      <p:ext uri="{BB962C8B-B14F-4D97-AF65-F5344CB8AC3E}">
        <p14:creationId xmlns:p14="http://schemas.microsoft.com/office/powerpoint/2010/main" val="29995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299024"/>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Programmation</a:t>
            </a:r>
            <a:endParaRPr lang="fr-FR" sz="5400" dirty="0"/>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537714"/>
            <a:ext cx="11201399" cy="5021262"/>
          </a:xfrm>
          <a:solidFill>
            <a:schemeClr val="bg1">
              <a:lumMod val="95000"/>
            </a:schemeClr>
          </a:solidFill>
          <a:ln w="28575">
            <a:solidFill>
              <a:srgbClr val="0070C0"/>
            </a:solidFill>
          </a:ln>
        </p:spPr>
        <p:txBody>
          <a:bodyPr>
            <a:normAutofit/>
          </a:bodyPr>
          <a:lstStyle/>
          <a:p>
            <a:pPr algn="just">
              <a:lnSpc>
                <a:spcPct val="150000"/>
              </a:lnSpc>
            </a:pPr>
            <a:r>
              <a:rPr lang="fr-FR" sz="2400" b="0" i="0" u="none" strike="noStrike" baseline="0" dirty="0">
                <a:solidFill>
                  <a:srgbClr val="000000"/>
                </a:solidFill>
                <a:latin typeface="Arial" panose="020B0604020202020204" pitchFamily="34" charset="0"/>
              </a:rPr>
              <a:t>D’éventuelles indications pouvant influées sur l’ordonnancement du programme opératoire et sur les heures d’appel des patients sont également précisées : patient diabétique, patient nécessitant une préparation longue et difficile en salle d’induction. </a:t>
            </a:r>
          </a:p>
          <a:p>
            <a:pPr algn="just">
              <a:lnSpc>
                <a:spcPct val="150000"/>
              </a:lnSpc>
            </a:pPr>
            <a:r>
              <a:rPr lang="fr-FR" sz="2400" b="0" i="0" u="none" strike="noStrike" baseline="0" dirty="0">
                <a:solidFill>
                  <a:srgbClr val="000000"/>
                </a:solidFill>
                <a:latin typeface="Arial" panose="020B0604020202020204" pitchFamily="34" charset="0"/>
              </a:rPr>
              <a:t>À terme, </a:t>
            </a:r>
            <a:r>
              <a:rPr lang="fr-FR" sz="2400" b="1" i="0" u="none" strike="noStrike" baseline="0" dirty="0">
                <a:solidFill>
                  <a:srgbClr val="000000"/>
                </a:solidFill>
                <a:latin typeface="Arial" panose="020B0604020202020204" pitchFamily="34" charset="0"/>
              </a:rPr>
              <a:t>l’association proposition d’intervention chirurgicale formulée par le chirurgien et </a:t>
            </a:r>
            <a:r>
              <a:rPr lang="fr-FR" sz="2400" b="1" dirty="0">
                <a:solidFill>
                  <a:srgbClr val="000000"/>
                </a:solidFill>
                <a:latin typeface="Arial" panose="020B0604020202020204" pitchFamily="34" charset="0"/>
              </a:rPr>
              <a:t>consultation</a:t>
            </a:r>
            <a:r>
              <a:rPr lang="fr-FR" sz="2400" b="1" i="0" u="none" strike="noStrike" baseline="0" dirty="0">
                <a:solidFill>
                  <a:srgbClr val="000000"/>
                </a:solidFill>
                <a:latin typeface="Arial" panose="020B0604020202020204" pitchFamily="34" charset="0"/>
              </a:rPr>
              <a:t> préanesthésique réalisée par l’anesthésiste </a:t>
            </a:r>
            <a:r>
              <a:rPr lang="fr-FR" sz="2400" b="0" i="0" u="none" strike="noStrike" baseline="0" dirty="0">
                <a:solidFill>
                  <a:srgbClr val="000000"/>
                </a:solidFill>
                <a:latin typeface="Arial" panose="020B0604020202020204" pitchFamily="34" charset="0"/>
              </a:rPr>
              <a:t>représente les </a:t>
            </a:r>
            <a:r>
              <a:rPr lang="fr-FR" sz="2400" b="1" i="0" u="none" strike="noStrike" baseline="0" dirty="0">
                <a:solidFill>
                  <a:srgbClr val="000000"/>
                </a:solidFill>
                <a:latin typeface="Arial" panose="020B0604020202020204" pitchFamily="34" charset="0"/>
              </a:rPr>
              <a:t>éléments essentiels à la validation du programme opératoire réglé. </a:t>
            </a:r>
            <a:endParaRPr lang="fr-FR" sz="3600" b="1" dirty="0"/>
          </a:p>
        </p:txBody>
      </p:sp>
    </p:spTree>
    <p:extLst>
      <p:ext uri="{BB962C8B-B14F-4D97-AF65-F5344CB8AC3E}">
        <p14:creationId xmlns:p14="http://schemas.microsoft.com/office/powerpoint/2010/main" val="251174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pPr algn="ctr"/>
            <a:r>
              <a:rPr lang="fr-FR" sz="3600" b="1" kern="0" dirty="0">
                <a:solidFill>
                  <a:srgbClr val="365F91"/>
                </a:solidFill>
                <a:latin typeface="Times New Roman" panose="02020603050405020304" pitchFamily="18" charset="0"/>
                <a:cs typeface="Times New Roman" panose="02020603050405020304" pitchFamily="18" charset="0"/>
              </a:rPr>
              <a:t>Validation du programme opératoire </a:t>
            </a:r>
          </a:p>
        </p:txBody>
      </p:sp>
      <p:sp>
        <p:nvSpPr>
          <p:cNvPr id="5" name="Espace réservé du contenu 4">
            <a:extLst>
              <a:ext uri="{FF2B5EF4-FFF2-40B4-BE49-F238E27FC236}">
                <a16:creationId xmlns:a16="http://schemas.microsoft.com/office/drawing/2014/main"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0" indent="0" algn="just">
              <a:lnSpc>
                <a:spcPct val="150000"/>
              </a:lnSpc>
              <a:buNone/>
            </a:pPr>
            <a:r>
              <a:rPr lang="fr-FR" sz="2400" b="0" i="0" u="none" strike="noStrike" baseline="0" dirty="0">
                <a:solidFill>
                  <a:srgbClr val="000000"/>
                </a:solidFill>
                <a:latin typeface="Arial" panose="020B0604020202020204" pitchFamily="34" charset="0"/>
                <a:cs typeface="Arial" panose="020B0604020202020204" pitchFamily="34" charset="0"/>
              </a:rPr>
              <a:t>Le coordonnateur du bloc opératoire se charge de cette validation, d’après les données qui lui ont été fournies par les propositions d’intervention et en fonction des réponses des anesthésistes à l’issue de la visite préanesthésique. </a:t>
            </a:r>
          </a:p>
          <a:p>
            <a:pPr marL="0" indent="0" algn="just">
              <a:lnSpc>
                <a:spcPct val="150000"/>
              </a:lnSpc>
              <a:buNone/>
            </a:pPr>
            <a:r>
              <a:rPr lang="fr-FR" sz="2400" b="0" i="0" u="none" strike="noStrike" baseline="0" dirty="0">
                <a:solidFill>
                  <a:srgbClr val="000000"/>
                </a:solidFill>
                <a:latin typeface="Arial" panose="020B0604020202020204" pitchFamily="34" charset="0"/>
                <a:cs typeface="Arial" panose="020B0604020202020204" pitchFamily="34" charset="0"/>
              </a:rPr>
              <a:t>Tous les renseignements nécessaires à la réalisation des actes chirurgicaux doivent être remplis, ces actes devant bien sûr apparaître dans les créneaux alloués au chirurgien ou à la spécialité et leur durée ne devant pas excéder le temps imparti à la vacation. </a:t>
            </a:r>
          </a:p>
          <a:p>
            <a:endParaRPr lang="fr-FR" dirty="0"/>
          </a:p>
        </p:txBody>
      </p:sp>
    </p:spTree>
    <p:extLst>
      <p:ext uri="{BB962C8B-B14F-4D97-AF65-F5344CB8AC3E}">
        <p14:creationId xmlns:p14="http://schemas.microsoft.com/office/powerpoint/2010/main" val="34660720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1015</Words>
  <Application>Microsoft Macintosh PowerPoint</Application>
  <PresentationFormat>Grand écran</PresentationFormat>
  <Paragraphs>56</Paragraphs>
  <Slides>18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Berlin Sans FB</vt:lpstr>
      <vt:lpstr>Calibri</vt:lpstr>
      <vt:lpstr>Calibri Light</vt:lpstr>
      <vt:lpstr>Times New Roman</vt:lpstr>
      <vt:lpstr>Wingdings</vt:lpstr>
      <vt:lpstr>Thème Office</vt:lpstr>
      <vt:lpstr>Présentation PowerPoint</vt:lpstr>
      <vt:lpstr>ORGANISATION DES ACTIVITÉS DU BLOC OPÉRATOIRE </vt:lpstr>
      <vt:lpstr>ORGANISATION DES ACTIVITÉS DU BLOC OPÉRATOIRE </vt:lpstr>
      <vt:lpstr>Planification</vt:lpstr>
      <vt:lpstr>Programmation </vt:lpstr>
      <vt:lpstr>Programmation</vt:lpstr>
      <vt:lpstr>Programmation</vt:lpstr>
      <vt:lpstr>Programmation</vt:lpstr>
      <vt:lpstr>Validation du programme opératoire </vt:lpstr>
      <vt:lpstr>Validation du programme opératoire </vt:lpstr>
      <vt:lpstr>Supervision </vt:lpstr>
      <vt:lpstr>Utilisation des protocoles et checklists </vt:lpstr>
      <vt:lpstr>L’information sanitaire </vt:lpstr>
      <vt:lpstr>L’information sanitaire </vt:lpstr>
      <vt:lpstr>TRACABILITE DES ACTES AU BLOC OPERAOIRE</vt:lpstr>
      <vt:lpstr>Traçabilité des actes au bloc opératoire </vt:lpstr>
      <vt:lpstr>Traçabilité des actes au bloc opératoire </vt:lpstr>
      <vt:lpstr>Merci pour votre aimable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Hermann Barro</dc:creator>
  <cp:lastModifiedBy>Salifou Napon</cp:lastModifiedBy>
  <cp:revision>18</cp:revision>
  <dcterms:created xsi:type="dcterms:W3CDTF">2021-05-08T17:28:49Z</dcterms:created>
  <dcterms:modified xsi:type="dcterms:W3CDTF">2021-09-15T06:44:11Z</dcterms:modified>
</cp:coreProperties>
</file>