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8" r:id="rId2"/>
    <p:sldId id="449" r:id="rId3"/>
    <p:sldId id="321" r:id="rId4"/>
    <p:sldId id="355" r:id="rId5"/>
    <p:sldId id="356" r:id="rId6"/>
    <p:sldId id="357" r:id="rId7"/>
    <p:sldId id="358" r:id="rId8"/>
    <p:sldId id="359" r:id="rId9"/>
    <p:sldId id="360" r:id="rId10"/>
    <p:sldId id="323" r:id="rId11"/>
    <p:sldId id="361" r:id="rId12"/>
    <p:sldId id="435" r:id="rId13"/>
    <p:sldId id="415" r:id="rId14"/>
    <p:sldId id="416" r:id="rId15"/>
    <p:sldId id="417" r:id="rId16"/>
    <p:sldId id="418" r:id="rId17"/>
    <p:sldId id="419" r:id="rId18"/>
    <p:sldId id="420" r:id="rId19"/>
    <p:sldId id="421" r:id="rId20"/>
    <p:sldId id="422" r:id="rId21"/>
    <p:sldId id="423" r:id="rId22"/>
    <p:sldId id="424" r:id="rId23"/>
    <p:sldId id="425" r:id="rId24"/>
    <p:sldId id="426" r:id="rId25"/>
    <p:sldId id="427" r:id="rId26"/>
    <p:sldId id="428" r:id="rId27"/>
    <p:sldId id="444" r:id="rId28"/>
  </p:sldIdLst>
  <p:sldSz cx="12192000" cy="6858000"/>
  <p:notesSz cx="6858000" cy="9144000"/>
  <p:defaultText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4" d="100"/>
          <a:sy n="74"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a-ET"/>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01D25-033D-4BE0-A568-1B140AC2841A}" type="datetimeFigureOut">
              <a:rPr lang="aa-ET" smtClean="0"/>
              <a:t>13/09/2021</a:t>
            </a:fld>
            <a:endParaRPr lang="aa-ET"/>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a-ET"/>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a-ET"/>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AFDAD-3CD9-4E03-ABD3-A36073473968}" type="slidenum">
              <a:rPr lang="aa-ET" smtClean="0"/>
              <a:t>‹N°›</a:t>
            </a:fld>
            <a:endParaRPr lang="aa-ET"/>
          </a:p>
        </p:txBody>
      </p:sp>
    </p:spTree>
    <p:extLst>
      <p:ext uri="{BB962C8B-B14F-4D97-AF65-F5344CB8AC3E}">
        <p14:creationId xmlns:p14="http://schemas.microsoft.com/office/powerpoint/2010/main" val="3003915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8A8824-BCBE-4DD7-80E1-452AE14637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aa-ET"/>
          </a:p>
        </p:txBody>
      </p:sp>
      <p:sp>
        <p:nvSpPr>
          <p:cNvPr id="3" name="Sous-titre 2">
            <a:extLst>
              <a:ext uri="{FF2B5EF4-FFF2-40B4-BE49-F238E27FC236}">
                <a16:creationId xmlns:a16="http://schemas.microsoft.com/office/drawing/2014/main" xmlns="" id="{144A6FFE-75CF-4284-8826-E2AD83C691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aa-ET"/>
          </a:p>
        </p:txBody>
      </p:sp>
      <p:sp>
        <p:nvSpPr>
          <p:cNvPr id="4" name="Espace réservé de la date 3">
            <a:extLst>
              <a:ext uri="{FF2B5EF4-FFF2-40B4-BE49-F238E27FC236}">
                <a16:creationId xmlns:a16="http://schemas.microsoft.com/office/drawing/2014/main" xmlns="" id="{69593A11-616B-4395-91F1-54E507BEB6BC}"/>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D9071C60-DD53-46BE-86EC-052A60A2B25D}"/>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xmlns="" id="{A80924F4-2E85-4EEB-9D9D-5ABDA30B92F5}"/>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50664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DD6DD5-0161-4A66-966E-AF5A58EC6E6F}"/>
              </a:ext>
            </a:extLst>
          </p:cNvPr>
          <p:cNvSpPr>
            <a:spLocks noGrp="1"/>
          </p:cNvSpPr>
          <p:nvPr>
            <p:ph type="title"/>
          </p:nvPr>
        </p:nvSpPr>
        <p:spPr/>
        <p:txBody>
          <a:bodyPr/>
          <a:lstStyle/>
          <a:p>
            <a:r>
              <a:rPr lang="fr-FR"/>
              <a:t>Modifiez le style du titre</a:t>
            </a:r>
            <a:endParaRPr lang="aa-ET"/>
          </a:p>
        </p:txBody>
      </p:sp>
      <p:sp>
        <p:nvSpPr>
          <p:cNvPr id="3" name="Espace réservé du texte vertical 2">
            <a:extLst>
              <a:ext uri="{FF2B5EF4-FFF2-40B4-BE49-F238E27FC236}">
                <a16:creationId xmlns:a16="http://schemas.microsoft.com/office/drawing/2014/main" xmlns="" id="{228A1999-D3BD-4B8F-863C-3BB6778CA3D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xmlns="" id="{0F9872CA-DBF1-4F8B-8BDF-23079AE0BD39}"/>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BD714B04-2CAF-48E3-84A4-A3F55365D458}"/>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xmlns="" id="{DC6C828D-2636-464E-AEBD-0EAE621D10A2}"/>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84326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E00E4B77-6589-43FE-9788-504FA388BF54}"/>
              </a:ext>
            </a:extLst>
          </p:cNvPr>
          <p:cNvSpPr>
            <a:spLocks noGrp="1"/>
          </p:cNvSpPr>
          <p:nvPr>
            <p:ph type="title" orient="vert"/>
          </p:nvPr>
        </p:nvSpPr>
        <p:spPr>
          <a:xfrm>
            <a:off x="8724900" y="365125"/>
            <a:ext cx="2628900" cy="5811838"/>
          </a:xfrm>
        </p:spPr>
        <p:txBody>
          <a:bodyPr vert="eaVert"/>
          <a:lstStyle/>
          <a:p>
            <a:r>
              <a:rPr lang="fr-FR"/>
              <a:t>Modifiez le style du titre</a:t>
            </a:r>
            <a:endParaRPr lang="aa-ET"/>
          </a:p>
        </p:txBody>
      </p:sp>
      <p:sp>
        <p:nvSpPr>
          <p:cNvPr id="3" name="Espace réservé du texte vertical 2">
            <a:extLst>
              <a:ext uri="{FF2B5EF4-FFF2-40B4-BE49-F238E27FC236}">
                <a16:creationId xmlns:a16="http://schemas.microsoft.com/office/drawing/2014/main" xmlns="" id="{79B3DB87-94B0-470D-B52F-F6F4C36F864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xmlns="" id="{7E31B1A8-FAF9-4102-9304-7E62C7DD192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340FAA05-EC4E-43F0-8333-D989B08FC2E3}"/>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xmlns="" id="{5B888A05-3012-4736-856E-3EBB9B69EBDE}"/>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01915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BA5D073-E53B-4F5E-973D-3118FCC200C2}"/>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a16="http://schemas.microsoft.com/office/drawing/2014/main" xmlns="" id="{00E9F3BB-4349-42DD-A75C-7B7A26E1A30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xmlns="" id="{ED2FC663-6FF2-48FB-BB26-A04B6552ED77}"/>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33D44377-3983-4572-A179-869882F749A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xmlns="" id="{826C7920-E205-4978-B141-11D9A7A9B1D7}"/>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84745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DAA7072-1954-4DEB-8AAF-0327440BE3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aa-ET"/>
          </a:p>
        </p:txBody>
      </p:sp>
      <p:sp>
        <p:nvSpPr>
          <p:cNvPr id="3" name="Espace réservé du texte 2">
            <a:extLst>
              <a:ext uri="{FF2B5EF4-FFF2-40B4-BE49-F238E27FC236}">
                <a16:creationId xmlns:a16="http://schemas.microsoft.com/office/drawing/2014/main" xmlns="" id="{43121679-4306-4AA5-86BC-D2A408202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E0D9A7B0-0E6A-49E6-A697-527076B5E3CA}"/>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75F1118B-B476-4676-BEB2-8E4F1F0B92D6}"/>
              </a:ext>
            </a:extLst>
          </p:cNvPr>
          <p:cNvSpPr>
            <a:spLocks noGrp="1"/>
          </p:cNvSpPr>
          <p:nvPr>
            <p:ph type="ftr" sz="quarter" idx="11"/>
          </p:nvPr>
        </p:nvSpPr>
        <p:spPr/>
        <p:txBody>
          <a:bodyPr/>
          <a:lstStyle/>
          <a:p>
            <a:endParaRPr lang="aa-ET"/>
          </a:p>
        </p:txBody>
      </p:sp>
      <p:sp>
        <p:nvSpPr>
          <p:cNvPr id="6" name="Espace réservé du numéro de diapositive 5">
            <a:extLst>
              <a:ext uri="{FF2B5EF4-FFF2-40B4-BE49-F238E27FC236}">
                <a16:creationId xmlns:a16="http://schemas.microsoft.com/office/drawing/2014/main" xmlns="" id="{9EE5F152-09AA-4D6E-BC3B-5D6F34687F18}"/>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296540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F91F91E-B596-48DE-9EDE-13C9209DB80F}"/>
              </a:ext>
            </a:extLst>
          </p:cNvPr>
          <p:cNvSpPr>
            <a:spLocks noGrp="1"/>
          </p:cNvSpPr>
          <p:nvPr>
            <p:ph type="title"/>
          </p:nvPr>
        </p:nvSpPr>
        <p:spPr/>
        <p:txBody>
          <a:bodyPr/>
          <a:lstStyle/>
          <a:p>
            <a:r>
              <a:rPr lang="fr-FR"/>
              <a:t>Modifiez le style du titre</a:t>
            </a:r>
            <a:endParaRPr lang="aa-ET"/>
          </a:p>
        </p:txBody>
      </p:sp>
      <p:sp>
        <p:nvSpPr>
          <p:cNvPr id="3" name="Espace réservé du contenu 2">
            <a:extLst>
              <a:ext uri="{FF2B5EF4-FFF2-40B4-BE49-F238E27FC236}">
                <a16:creationId xmlns:a16="http://schemas.microsoft.com/office/drawing/2014/main" xmlns="" id="{324F4C06-C15F-4DB3-85B3-7960EB9532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contenu 3">
            <a:extLst>
              <a:ext uri="{FF2B5EF4-FFF2-40B4-BE49-F238E27FC236}">
                <a16:creationId xmlns:a16="http://schemas.microsoft.com/office/drawing/2014/main" xmlns="" id="{25AEB06A-9719-4F20-AE71-505E3C3D468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e la date 4">
            <a:extLst>
              <a:ext uri="{FF2B5EF4-FFF2-40B4-BE49-F238E27FC236}">
                <a16:creationId xmlns:a16="http://schemas.microsoft.com/office/drawing/2014/main" xmlns="" id="{D20A15BB-A52F-4583-821A-D9C2A19FBEC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a16="http://schemas.microsoft.com/office/drawing/2014/main" xmlns="" id="{294FFA4C-72A9-4A21-A4A2-0E78732DA102}"/>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xmlns="" id="{4C9E8356-CF70-46E1-BFBC-0286C8CF21BD}"/>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353428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DCC456-7A5E-46DB-9770-43D80D1BDF9A}"/>
              </a:ext>
            </a:extLst>
          </p:cNvPr>
          <p:cNvSpPr>
            <a:spLocks noGrp="1"/>
          </p:cNvSpPr>
          <p:nvPr>
            <p:ph type="title"/>
          </p:nvPr>
        </p:nvSpPr>
        <p:spPr>
          <a:xfrm>
            <a:off x="839788" y="365125"/>
            <a:ext cx="10515600" cy="1325563"/>
          </a:xfrm>
        </p:spPr>
        <p:txBody>
          <a:bodyPr/>
          <a:lstStyle/>
          <a:p>
            <a:r>
              <a:rPr lang="fr-FR"/>
              <a:t>Modifiez le style du titre</a:t>
            </a:r>
            <a:endParaRPr lang="aa-ET"/>
          </a:p>
        </p:txBody>
      </p:sp>
      <p:sp>
        <p:nvSpPr>
          <p:cNvPr id="3" name="Espace réservé du texte 2">
            <a:extLst>
              <a:ext uri="{FF2B5EF4-FFF2-40B4-BE49-F238E27FC236}">
                <a16:creationId xmlns:a16="http://schemas.microsoft.com/office/drawing/2014/main" xmlns="" id="{5BA228FF-1F08-43F6-9EC9-53B1785E33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A0C90DB3-346B-4D11-8A9E-94244211A0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5" name="Espace réservé du texte 4">
            <a:extLst>
              <a:ext uri="{FF2B5EF4-FFF2-40B4-BE49-F238E27FC236}">
                <a16:creationId xmlns:a16="http://schemas.microsoft.com/office/drawing/2014/main" xmlns="" id="{C5647418-F723-4171-9EF5-62CBBD582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13AFDEC8-1825-4E29-8D2F-F66820C69D0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7" name="Espace réservé de la date 6">
            <a:extLst>
              <a:ext uri="{FF2B5EF4-FFF2-40B4-BE49-F238E27FC236}">
                <a16:creationId xmlns:a16="http://schemas.microsoft.com/office/drawing/2014/main" xmlns="" id="{1B15AB56-F489-4EFE-85DA-24926F0E8521}"/>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8" name="Espace réservé du pied de page 7">
            <a:extLst>
              <a:ext uri="{FF2B5EF4-FFF2-40B4-BE49-F238E27FC236}">
                <a16:creationId xmlns:a16="http://schemas.microsoft.com/office/drawing/2014/main" xmlns="" id="{1A81E775-6F73-4920-8B3B-E6BECB4873EB}"/>
              </a:ext>
            </a:extLst>
          </p:cNvPr>
          <p:cNvSpPr>
            <a:spLocks noGrp="1"/>
          </p:cNvSpPr>
          <p:nvPr>
            <p:ph type="ftr" sz="quarter" idx="11"/>
          </p:nvPr>
        </p:nvSpPr>
        <p:spPr/>
        <p:txBody>
          <a:bodyPr/>
          <a:lstStyle/>
          <a:p>
            <a:endParaRPr lang="aa-ET"/>
          </a:p>
        </p:txBody>
      </p:sp>
      <p:sp>
        <p:nvSpPr>
          <p:cNvPr id="9" name="Espace réservé du numéro de diapositive 8">
            <a:extLst>
              <a:ext uri="{FF2B5EF4-FFF2-40B4-BE49-F238E27FC236}">
                <a16:creationId xmlns:a16="http://schemas.microsoft.com/office/drawing/2014/main" xmlns="" id="{5DDAFBE5-BE92-4487-9446-0E76335098B1}"/>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547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91EFFA4-8AFF-4AF6-868F-6CC4A4B2E526}"/>
              </a:ext>
            </a:extLst>
          </p:cNvPr>
          <p:cNvSpPr>
            <a:spLocks noGrp="1"/>
          </p:cNvSpPr>
          <p:nvPr>
            <p:ph type="title"/>
          </p:nvPr>
        </p:nvSpPr>
        <p:spPr/>
        <p:txBody>
          <a:bodyPr/>
          <a:lstStyle/>
          <a:p>
            <a:r>
              <a:rPr lang="fr-FR"/>
              <a:t>Modifiez le style du titre</a:t>
            </a:r>
            <a:endParaRPr lang="aa-ET"/>
          </a:p>
        </p:txBody>
      </p:sp>
      <p:sp>
        <p:nvSpPr>
          <p:cNvPr id="3" name="Espace réservé de la date 2">
            <a:extLst>
              <a:ext uri="{FF2B5EF4-FFF2-40B4-BE49-F238E27FC236}">
                <a16:creationId xmlns:a16="http://schemas.microsoft.com/office/drawing/2014/main" xmlns="" id="{FA537766-DE89-442C-AEAB-1B96CAEAE8CD}"/>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4" name="Espace réservé du pied de page 3">
            <a:extLst>
              <a:ext uri="{FF2B5EF4-FFF2-40B4-BE49-F238E27FC236}">
                <a16:creationId xmlns:a16="http://schemas.microsoft.com/office/drawing/2014/main" xmlns="" id="{64F11681-FDAF-4EC8-AE47-A42A73AB721F}"/>
              </a:ext>
            </a:extLst>
          </p:cNvPr>
          <p:cNvSpPr>
            <a:spLocks noGrp="1"/>
          </p:cNvSpPr>
          <p:nvPr>
            <p:ph type="ftr" sz="quarter" idx="11"/>
          </p:nvPr>
        </p:nvSpPr>
        <p:spPr/>
        <p:txBody>
          <a:bodyPr/>
          <a:lstStyle/>
          <a:p>
            <a:endParaRPr lang="aa-ET"/>
          </a:p>
        </p:txBody>
      </p:sp>
      <p:sp>
        <p:nvSpPr>
          <p:cNvPr id="5" name="Espace réservé du numéro de diapositive 4">
            <a:extLst>
              <a:ext uri="{FF2B5EF4-FFF2-40B4-BE49-F238E27FC236}">
                <a16:creationId xmlns:a16="http://schemas.microsoft.com/office/drawing/2014/main" xmlns="" id="{E912509C-0E33-469B-8841-61629F888A36}"/>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63682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FE24B8F0-3123-444D-BECC-DD529FC40AC7}"/>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3" name="Espace réservé du pied de page 2">
            <a:extLst>
              <a:ext uri="{FF2B5EF4-FFF2-40B4-BE49-F238E27FC236}">
                <a16:creationId xmlns:a16="http://schemas.microsoft.com/office/drawing/2014/main" xmlns="" id="{37558918-16E1-48B1-A8E9-CE552417D9C1}"/>
              </a:ext>
            </a:extLst>
          </p:cNvPr>
          <p:cNvSpPr>
            <a:spLocks noGrp="1"/>
          </p:cNvSpPr>
          <p:nvPr>
            <p:ph type="ftr" sz="quarter" idx="11"/>
          </p:nvPr>
        </p:nvSpPr>
        <p:spPr/>
        <p:txBody>
          <a:bodyPr/>
          <a:lstStyle/>
          <a:p>
            <a:endParaRPr lang="aa-ET"/>
          </a:p>
        </p:txBody>
      </p:sp>
      <p:sp>
        <p:nvSpPr>
          <p:cNvPr id="4" name="Espace réservé du numéro de diapositive 3">
            <a:extLst>
              <a:ext uri="{FF2B5EF4-FFF2-40B4-BE49-F238E27FC236}">
                <a16:creationId xmlns:a16="http://schemas.microsoft.com/office/drawing/2014/main" xmlns="" id="{88B18183-4E75-4D5F-94EE-B975E3C2AE4C}"/>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48510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7365E87-B853-4862-8F64-AE0F7D19C6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du contenu 2">
            <a:extLst>
              <a:ext uri="{FF2B5EF4-FFF2-40B4-BE49-F238E27FC236}">
                <a16:creationId xmlns:a16="http://schemas.microsoft.com/office/drawing/2014/main" xmlns="" id="{615B0F20-797C-4C25-AF9F-EC536A82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u texte 3">
            <a:extLst>
              <a:ext uri="{FF2B5EF4-FFF2-40B4-BE49-F238E27FC236}">
                <a16:creationId xmlns:a16="http://schemas.microsoft.com/office/drawing/2014/main" xmlns="" id="{81D76DDB-B7FB-4672-B7C9-8F6DAED718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7E81B9E1-D5AA-49D3-BF76-DC827355B01F}"/>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a16="http://schemas.microsoft.com/office/drawing/2014/main" xmlns="" id="{78E79EC4-42FA-42B1-A3B0-14132AD330D9}"/>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xmlns="" id="{3108158D-75AB-4E79-8634-05CF4DF82E94}"/>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7479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5798822-039C-4A9A-863E-68D25124AA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aa-ET"/>
          </a:p>
        </p:txBody>
      </p:sp>
      <p:sp>
        <p:nvSpPr>
          <p:cNvPr id="3" name="Espace réservé pour une image  2">
            <a:extLst>
              <a:ext uri="{FF2B5EF4-FFF2-40B4-BE49-F238E27FC236}">
                <a16:creationId xmlns:a16="http://schemas.microsoft.com/office/drawing/2014/main" xmlns="" id="{24CB0896-D265-42E9-BC08-C09BC27302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Espace réservé du texte 3">
            <a:extLst>
              <a:ext uri="{FF2B5EF4-FFF2-40B4-BE49-F238E27FC236}">
                <a16:creationId xmlns:a16="http://schemas.microsoft.com/office/drawing/2014/main" xmlns="" id="{47C1E116-D488-440E-8031-6601FE89A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18F77D52-C81C-423D-A558-8F0A440CADA1}"/>
              </a:ext>
            </a:extLst>
          </p:cNvPr>
          <p:cNvSpPr>
            <a:spLocks noGrp="1"/>
          </p:cNvSpPr>
          <p:nvPr>
            <p:ph type="dt" sz="half" idx="10"/>
          </p:nvPr>
        </p:nvSpPr>
        <p:spPr/>
        <p:txBody>
          <a:bodyPr/>
          <a:lstStyle/>
          <a:p>
            <a:fld id="{A2917207-F74A-4A16-BAFA-836B7ACA21CE}" type="datetimeFigureOut">
              <a:rPr lang="aa-ET" smtClean="0"/>
              <a:t>13/09/2021</a:t>
            </a:fld>
            <a:endParaRPr lang="aa-ET"/>
          </a:p>
        </p:txBody>
      </p:sp>
      <p:sp>
        <p:nvSpPr>
          <p:cNvPr id="6" name="Espace réservé du pied de page 5">
            <a:extLst>
              <a:ext uri="{FF2B5EF4-FFF2-40B4-BE49-F238E27FC236}">
                <a16:creationId xmlns:a16="http://schemas.microsoft.com/office/drawing/2014/main" xmlns="" id="{47901B64-2019-4672-8220-5A5FD4832175}"/>
              </a:ext>
            </a:extLst>
          </p:cNvPr>
          <p:cNvSpPr>
            <a:spLocks noGrp="1"/>
          </p:cNvSpPr>
          <p:nvPr>
            <p:ph type="ftr" sz="quarter" idx="11"/>
          </p:nvPr>
        </p:nvSpPr>
        <p:spPr/>
        <p:txBody>
          <a:bodyPr/>
          <a:lstStyle/>
          <a:p>
            <a:endParaRPr lang="aa-ET"/>
          </a:p>
        </p:txBody>
      </p:sp>
      <p:sp>
        <p:nvSpPr>
          <p:cNvPr id="7" name="Espace réservé du numéro de diapositive 6">
            <a:extLst>
              <a:ext uri="{FF2B5EF4-FFF2-40B4-BE49-F238E27FC236}">
                <a16:creationId xmlns:a16="http://schemas.microsoft.com/office/drawing/2014/main" xmlns="" id="{60DE824E-F1BE-4C28-B181-A0AAD3C69DCB}"/>
              </a:ext>
            </a:extLst>
          </p:cNvPr>
          <p:cNvSpPr>
            <a:spLocks noGrp="1"/>
          </p:cNvSpPr>
          <p:nvPr>
            <p:ph type="sldNum" sz="quarter" idx="12"/>
          </p:nvPr>
        </p:nvSpPr>
        <p:spPr/>
        <p:txBody>
          <a:bodyPr/>
          <a:lstStyle/>
          <a:p>
            <a:fld id="{A0F487FB-95D7-4533-BB3D-CD266453EC89}" type="slidenum">
              <a:rPr lang="aa-ET" smtClean="0"/>
              <a:t>‹N°›</a:t>
            </a:fld>
            <a:endParaRPr lang="aa-ET"/>
          </a:p>
        </p:txBody>
      </p:sp>
    </p:spTree>
    <p:extLst>
      <p:ext uri="{BB962C8B-B14F-4D97-AF65-F5344CB8AC3E}">
        <p14:creationId xmlns:p14="http://schemas.microsoft.com/office/powerpoint/2010/main" val="155301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93BF9D05-1CAA-40E5-9D46-640255E003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aa-ET"/>
          </a:p>
        </p:txBody>
      </p:sp>
      <p:sp>
        <p:nvSpPr>
          <p:cNvPr id="3" name="Espace réservé du texte 2">
            <a:extLst>
              <a:ext uri="{FF2B5EF4-FFF2-40B4-BE49-F238E27FC236}">
                <a16:creationId xmlns:a16="http://schemas.microsoft.com/office/drawing/2014/main" xmlns="" id="{33A9833F-93A0-4173-8DE5-0AB4CCE5B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a-ET"/>
          </a:p>
        </p:txBody>
      </p:sp>
      <p:sp>
        <p:nvSpPr>
          <p:cNvPr id="4" name="Espace réservé de la date 3">
            <a:extLst>
              <a:ext uri="{FF2B5EF4-FFF2-40B4-BE49-F238E27FC236}">
                <a16:creationId xmlns:a16="http://schemas.microsoft.com/office/drawing/2014/main" xmlns="" id="{FD31C5CD-BAAE-4EE7-9DE3-6DF314326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17207-F74A-4A16-BAFA-836B7ACA21CE}" type="datetimeFigureOut">
              <a:rPr lang="aa-ET" smtClean="0"/>
              <a:t>13/09/2021</a:t>
            </a:fld>
            <a:endParaRPr lang="aa-ET"/>
          </a:p>
        </p:txBody>
      </p:sp>
      <p:sp>
        <p:nvSpPr>
          <p:cNvPr id="5" name="Espace réservé du pied de page 4">
            <a:extLst>
              <a:ext uri="{FF2B5EF4-FFF2-40B4-BE49-F238E27FC236}">
                <a16:creationId xmlns:a16="http://schemas.microsoft.com/office/drawing/2014/main" xmlns="" id="{1254FF3A-499E-4131-B888-C8644F347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a-ET"/>
          </a:p>
        </p:txBody>
      </p:sp>
      <p:sp>
        <p:nvSpPr>
          <p:cNvPr id="6" name="Espace réservé du numéro de diapositive 5">
            <a:extLst>
              <a:ext uri="{FF2B5EF4-FFF2-40B4-BE49-F238E27FC236}">
                <a16:creationId xmlns:a16="http://schemas.microsoft.com/office/drawing/2014/main" xmlns="" id="{A6467EE4-D40F-4894-9EA3-7DAB475DDC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487FB-95D7-4533-BB3D-CD266453EC89}" type="slidenum">
              <a:rPr lang="aa-ET" smtClean="0"/>
              <a:t>‹N°›</a:t>
            </a:fld>
            <a:endParaRPr lang="aa-ET"/>
          </a:p>
        </p:txBody>
      </p:sp>
    </p:spTree>
    <p:extLst>
      <p:ext uri="{BB962C8B-B14F-4D97-AF65-F5344CB8AC3E}">
        <p14:creationId xmlns:p14="http://schemas.microsoft.com/office/powerpoint/2010/main" val="359061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xmlns="" id="{C3308FC6-2B09-4D5D-91C3-80C4DED23A10}"/>
              </a:ext>
            </a:extLst>
          </p:cNvPr>
          <p:cNvSpPr>
            <a:spLocks noGrp="1" noChangeArrowheads="1"/>
          </p:cNvSpPr>
          <p:nvPr>
            <p:ph idx="1"/>
          </p:nvPr>
        </p:nvSpPr>
        <p:spPr bwMode="auto">
          <a:xfrm>
            <a:off x="495300" y="2647079"/>
            <a:ext cx="11201399" cy="898964"/>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ts val="1200"/>
              </a:spcBef>
              <a:spcAft>
                <a:spcPts val="2400"/>
              </a:spcAft>
              <a:buClrTx/>
              <a:buSzTx/>
              <a:buFontTx/>
              <a:buNone/>
              <a:tabLst/>
            </a:pPr>
            <a:r>
              <a:rPr lang="fr-FR" altLang="zh-CN" sz="4000" dirty="0">
                <a:solidFill>
                  <a:srgbClr val="4472C4"/>
                </a:solidFill>
                <a:latin typeface="Berlin Sans FB" panose="020E0602020502020306" pitchFamily="34" charset="0"/>
                <a:ea typeface="Times New Roman" panose="02020603050405020304" pitchFamily="18" charset="0"/>
                <a:cs typeface="Calibri Light" panose="020F0302020204030204" pitchFamily="34" charset="0"/>
              </a:rPr>
              <a:t>O</a:t>
            </a:r>
            <a:r>
              <a:rPr kumimoji="0" lang="fr-FR" altLang="zh-CN" sz="4000" b="0" i="0" u="none" strike="noStrike" cap="none" normalizeH="0" baseline="0" dirty="0">
                <a:ln>
                  <a:noFill/>
                </a:ln>
                <a:solidFill>
                  <a:srgbClr val="4472C4"/>
                </a:solidFill>
                <a:effectLst/>
                <a:latin typeface="Berlin Sans FB" panose="020E0602020502020306" pitchFamily="34" charset="0"/>
                <a:ea typeface="Times New Roman" panose="02020603050405020304" pitchFamily="18" charset="0"/>
                <a:cs typeface="Calibri Light" panose="020F0302020204030204" pitchFamily="34" charset="0"/>
              </a:rPr>
              <a:t>RGANISATION TYPE DES BLOCS OPÉRATOIRES</a:t>
            </a:r>
            <a:endParaRPr kumimoji="0" lang="fr-FR" altLang="zh-CN" sz="1800" b="0" i="0" u="none" strike="noStrike" cap="none" normalizeH="0" baseline="0" dirty="0">
              <a:ln>
                <a:noFill/>
              </a:ln>
              <a:solidFill>
                <a:schemeClr val="tx1"/>
              </a:solidFill>
              <a:effectLst/>
              <a:latin typeface="Berlin Sans FB" panose="020E0602020502020306" pitchFamily="34" charset="0"/>
            </a:endParaRPr>
          </a:p>
        </p:txBody>
      </p:sp>
    </p:spTree>
    <p:extLst>
      <p:ext uri="{BB962C8B-B14F-4D97-AF65-F5344CB8AC3E}">
        <p14:creationId xmlns:p14="http://schemas.microsoft.com/office/powerpoint/2010/main" val="111532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vert="horz" lIns="91440" tIns="45720" rIns="91440" bIns="45720" rtlCol="0" anchor="ctr">
            <a:normAutofit/>
          </a:bodyPr>
          <a:lstStyle/>
          <a:p>
            <a:r>
              <a:rPr lang="fr-FR" sz="2800" b="1" dirty="0">
                <a:solidFill>
                  <a:srgbClr val="4F81BD"/>
                </a:solidFill>
                <a:latin typeface="Times New Roman" panose="02020603050405020304" pitchFamily="18" charset="0"/>
                <a:cs typeface="Times New Roman" panose="02020603050405020304" pitchFamily="18" charset="0"/>
              </a:rPr>
              <a:t>SURVEILLANT DE L’UNITÉ DU BLOC OPÉRATOIRE </a:t>
            </a:r>
          </a:p>
        </p:txBody>
      </p:sp>
      <p:sp>
        <p:nvSpPr>
          <p:cNvPr id="6" name="Rectangle 1">
            <a:extLst>
              <a:ext uri="{FF2B5EF4-FFF2-40B4-BE49-F238E27FC236}">
                <a16:creationId xmlns:a16="http://schemas.microsoft.com/office/drawing/2014/main" xmlns="" id="{C3308FC6-2B09-4D5D-91C3-80C4DED23A10}"/>
              </a:ext>
            </a:extLst>
          </p:cNvPr>
          <p:cNvSpPr>
            <a:spLocks noGrp="1" noChangeArrowheads="1"/>
          </p:cNvSpPr>
          <p:nvPr>
            <p:ph idx="1"/>
          </p:nvPr>
        </p:nvSpPr>
        <p:spPr bwMode="auto">
          <a:xfrm>
            <a:off x="495300" y="1538824"/>
            <a:ext cx="11201399" cy="5138073"/>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a:lnSpc>
                <a:spcPct val="150000"/>
              </a:lnSpc>
            </a:pPr>
            <a:r>
              <a:rPr lang="fr-FR" sz="2400" b="0" i="0" u="none" strike="noStrike" baseline="0" dirty="0">
                <a:solidFill>
                  <a:srgbClr val="000000"/>
                </a:solidFill>
                <a:latin typeface="Arial" panose="020B0604020202020204" pitchFamily="34" charset="0"/>
                <a:cs typeface="Arial" panose="020B0604020202020204" pitchFamily="34" charset="0"/>
              </a:rPr>
              <a:t>Ce rôle revient la plupart du temps à un attaché de santé en chirurgie ou en anesthésie, dont les capacités managériales sont affirmées, afin de pouvoir organiser les équipes d’attaché de santé en chirurgie, d’attaché de santé en anesthésie, d’aides-soignants, </a:t>
            </a:r>
            <a:r>
              <a:rPr lang="fr-FR" sz="2400" b="0" i="0" u="none" strike="noStrike" baseline="0" dirty="0">
                <a:latin typeface="Arial" panose="020B0604020202020204" pitchFamily="34" charset="0"/>
                <a:cs typeface="Arial" panose="020B0604020202020204" pitchFamily="34" charset="0"/>
              </a:rPr>
              <a:t>de garçons et filles de salle, tout en travaillant avec l’ensemble des chirurgiens et des médecins anesthésistes. </a:t>
            </a:r>
            <a:endParaRPr lang="fr-FR" sz="2400" b="0" i="0" u="none" strike="noStrike" baseline="0" dirty="0">
              <a:solidFill>
                <a:srgbClr val="000000"/>
              </a:solidFill>
              <a:latin typeface="Arial" panose="020B0604020202020204" pitchFamily="34" charset="0"/>
              <a:cs typeface="Arial" panose="020B0604020202020204" pitchFamily="34" charset="0"/>
            </a:endParaRPr>
          </a:p>
          <a:p>
            <a:pPr>
              <a:lnSpc>
                <a:spcPct val="150000"/>
              </a:lnSpc>
            </a:pPr>
            <a:r>
              <a:rPr lang="fr-FR" sz="2400" b="0" i="0" u="none" strike="noStrike" baseline="0" dirty="0">
                <a:latin typeface="Arial" panose="020B0604020202020204" pitchFamily="34" charset="0"/>
                <a:cs typeface="Arial" panose="020B0604020202020204" pitchFamily="34" charset="0"/>
              </a:rPr>
              <a:t>Il est nommé par la direction de l’établissement. Il travaille en étroite collaboration avec le coordonnateur du bloc, son rôle étant d’encadrer l’ensemble des personnels paramédicaux de l’équipe et de faire appliquer les règles de fonctionnement de la charte du bloc opératoire. </a:t>
            </a:r>
          </a:p>
        </p:txBody>
      </p:sp>
    </p:spTree>
    <p:extLst>
      <p:ext uri="{BB962C8B-B14F-4D97-AF65-F5344CB8AC3E}">
        <p14:creationId xmlns:p14="http://schemas.microsoft.com/office/powerpoint/2010/main" val="262758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vert="horz" lIns="91440" tIns="45720" rIns="91440" bIns="45720" rtlCol="0" anchor="ctr">
            <a:normAutofit/>
          </a:bodyPr>
          <a:lstStyle/>
          <a:p>
            <a:r>
              <a:rPr lang="fr-FR" sz="2800" b="1" dirty="0">
                <a:solidFill>
                  <a:srgbClr val="4F81BD"/>
                </a:solidFill>
                <a:latin typeface="Times New Roman" panose="02020603050405020304" pitchFamily="18" charset="0"/>
                <a:cs typeface="Times New Roman" panose="02020603050405020304" pitchFamily="18" charset="0"/>
              </a:rPr>
              <a:t>SURVEILLANT DE L’UNITÉ DU BLOC OPÉRATOIRE </a:t>
            </a:r>
          </a:p>
        </p:txBody>
      </p:sp>
      <p:sp>
        <p:nvSpPr>
          <p:cNvPr id="6" name="Rectangle 1">
            <a:extLst>
              <a:ext uri="{FF2B5EF4-FFF2-40B4-BE49-F238E27FC236}">
                <a16:creationId xmlns:a16="http://schemas.microsoft.com/office/drawing/2014/main" xmlns="" id="{C3308FC6-2B09-4D5D-91C3-80C4DED23A10}"/>
              </a:ext>
            </a:extLst>
          </p:cNvPr>
          <p:cNvSpPr>
            <a:spLocks noGrp="1" noChangeArrowheads="1"/>
          </p:cNvSpPr>
          <p:nvPr>
            <p:ph idx="1"/>
          </p:nvPr>
        </p:nvSpPr>
        <p:spPr bwMode="auto">
          <a:xfrm>
            <a:off x="495300" y="1509329"/>
            <a:ext cx="11201399" cy="4712316"/>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fr-FR" sz="2400" b="0" i="0" u="none" strike="noStrike" baseline="0" dirty="0">
                <a:latin typeface="Arial" panose="020B0604020202020204" pitchFamily="34" charset="0"/>
                <a:cs typeface="Arial" panose="020B0604020202020204" pitchFamily="34" charset="0"/>
              </a:rPr>
              <a:t>Il travaille également en étroite collaboration avec la direction de l’établissement et la direction des soins infirmiers et obstétricaux, étant responsable de la qualité et de la coordination des soins pratiqués sur l’ensemble du plateau technique.</a:t>
            </a:r>
          </a:p>
          <a:p>
            <a:pPr algn="just">
              <a:lnSpc>
                <a:spcPct val="150000"/>
              </a:lnSpc>
            </a:pPr>
            <a:r>
              <a:rPr lang="fr-FR" sz="2400" b="0" i="0" u="none" strike="noStrike" baseline="0" dirty="0">
                <a:latin typeface="Arial" panose="020B0604020202020204" pitchFamily="34" charset="0"/>
                <a:cs typeface="Arial" panose="020B0604020202020204" pitchFamily="34" charset="0"/>
              </a:rPr>
              <a:t>Son pouvoir décisionnel et son rôle d’arbitre sont majeurs et doivent être reconnus et respectés de tous, ce qui nécessite encore une fois une parfaite collaboration avec le coordonnateur du bloc opératoire. </a:t>
            </a:r>
            <a:endParaRPr kumimoji="0" lang="fr-FR" altLang="zh-CN"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algn="just">
              <a:lnSpc>
                <a:spcPct val="150000"/>
              </a:lnSpc>
            </a:pPr>
            <a:endParaRPr lang="fr-FR" sz="2400"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373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31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INSTANCES DU BLOC OPERATOIRE</a:t>
            </a:r>
            <a:endParaRPr lang="fr-FR"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637200" lvl="1" indent="-457200" algn="just">
              <a:lnSpc>
                <a:spcPct val="150000"/>
              </a:lnSpc>
              <a:spcBef>
                <a:spcPts val="1000"/>
              </a:spcBef>
              <a:buFont typeface="Wingdings" panose="05000000000000000000" pitchFamily="2" charset="2"/>
              <a:buChar char="v"/>
            </a:pPr>
            <a:r>
              <a:rPr lang="fr-FR"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Le Conseil de bloc </a:t>
            </a:r>
            <a:endPar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180000" lvl="1" indent="0" algn="just">
              <a:lnSpc>
                <a:spcPct val="150000"/>
              </a:lnSpc>
              <a:spcBef>
                <a:spcPts val="1000"/>
              </a:spcBef>
              <a:buNone/>
            </a:pPr>
            <a:r>
              <a:rPr lang="fr-FR" sz="2800" dirty="0">
                <a:latin typeface="Times New Roman" panose="02020603050405020304" pitchFamily="18" charset="0"/>
                <a:ea typeface="Calibri" panose="020F0502020204030204" pitchFamily="34" charset="0"/>
                <a:cs typeface="Times New Roman" panose="02020603050405020304" pitchFamily="18" charset="0"/>
              </a:rPr>
              <a:t>A</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 pour rôle d’élaborer les règles de fonctionnement du bloc opératoire relatives à l’organisation du plateau technique dans un but d’optimisation des ressources et des moyens au service des activités de recours qui y sont réalisées, à la qualité et la sécurité de la prise en charge des patients, aux conditions de travail des personnels</a:t>
            </a:r>
          </a:p>
          <a:p>
            <a:endParaRPr lang="fr-FR" dirty="0"/>
          </a:p>
        </p:txBody>
      </p:sp>
    </p:spTree>
    <p:extLst>
      <p:ext uri="{BB962C8B-B14F-4D97-AF65-F5344CB8AC3E}">
        <p14:creationId xmlns:p14="http://schemas.microsoft.com/office/powerpoint/2010/main" val="1016800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28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INSTANCES DU BLOC OPERATOIRE</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lstStyle/>
          <a:p>
            <a:pPr marL="457200" lvl="2" indent="-457200" algn="just">
              <a:lnSpc>
                <a:spcPct val="150000"/>
              </a:lnSpc>
              <a:spcBef>
                <a:spcPts val="1000"/>
              </a:spcBef>
              <a:buFont typeface="Wingdings" panose="05000000000000000000" pitchFamily="2" charset="2"/>
              <a:buChar char="v"/>
            </a:pP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Nomination et composition</a:t>
            </a:r>
            <a:endParaRPr lang="fr-FR" sz="2800" dirty="0">
              <a:solidFill>
                <a:srgbClr val="FF0000"/>
              </a:solidFill>
              <a:latin typeface="Times New Roman" panose="02020603050405020304" pitchFamily="18" charset="0"/>
              <a:cs typeface="Times New Roman" panose="02020603050405020304" pitchFamily="18" charset="0"/>
            </a:endParaRPr>
          </a:p>
          <a:p>
            <a:pPr marL="0" lvl="2" indent="0" algn="just">
              <a:lnSpc>
                <a:spcPct val="150000"/>
              </a:lnSpc>
              <a:spcBef>
                <a:spcPts val="1000"/>
              </a:spcBef>
              <a:buNone/>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Le Président du Conseil de Bloc est élu par les membres du Conseil de Bloc. Il s’agit d’un praticien utilisateur régulier du bloc opératoire. Il est élu pour un mandat de 03 ans renouvelable une fois par le conseil de bloc à la majorité simple. Le quorum est fixé au 2/3 des membres de droit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049839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Autofit/>
          </a:bodyPr>
          <a:lstStyle/>
          <a:p>
            <a:r>
              <a:rPr lang="fr-FR" sz="28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INSTANCES BLOC OPERATOIRE</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fontScale="92500"/>
          </a:bodyPr>
          <a:lstStyle/>
          <a:p>
            <a:pPr algn="just">
              <a:lnSpc>
                <a:spcPct val="135000"/>
              </a:lnSpc>
              <a:buFont typeface="Wingdings" panose="05000000000000000000" pitchFamily="2" charset="2"/>
              <a:buChar char="v"/>
            </a:pPr>
            <a:r>
              <a:rPr lang="fr-FR" sz="3000" b="1" dirty="0">
                <a:solidFill>
                  <a:srgbClr val="FF0000"/>
                </a:solidFill>
                <a:latin typeface="Times New Roman" panose="02020603050405020304" pitchFamily="18" charset="0"/>
                <a:cs typeface="Times New Roman" panose="02020603050405020304" pitchFamily="18" charset="0"/>
              </a:rPr>
              <a:t> Composition du Conseil du Bloc </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 responsable de la formation sanitaire</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les chefs de département / chefs de service de chaque spécialité chirurgicale</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 chef de département/ chef de service de la pharmacie</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 responsable de la stérilisation</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les CUS des départements chirurgicaux</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Les SUS des blocs opératoires </a:t>
            </a:r>
          </a:p>
          <a:p>
            <a:pPr lvl="0" algn="just">
              <a:lnSpc>
                <a:spcPct val="135000"/>
              </a:lnSpc>
              <a:spcBef>
                <a:spcPts val="0"/>
              </a:spcBef>
              <a:buFont typeface="Wingdings" panose="05000000000000000000" pitchFamily="2" charset="2"/>
              <a:buChar char="§"/>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Les SUS des services de post opéré </a:t>
            </a:r>
          </a:p>
          <a:p>
            <a:endParaRPr lang="fr-FR" dirty="0"/>
          </a:p>
        </p:txBody>
      </p:sp>
    </p:spTree>
    <p:extLst>
      <p:ext uri="{BB962C8B-B14F-4D97-AF65-F5344CB8AC3E}">
        <p14:creationId xmlns:p14="http://schemas.microsoft.com/office/powerpoint/2010/main" val="2028050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Autofit/>
          </a:bodyPr>
          <a:lstStyle/>
          <a:p>
            <a:r>
              <a:rPr lang="fr-FR" sz="28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INSTANCES DU BLOC OPERATOIRE</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lnSpcReduction="10000"/>
          </a:bodyPr>
          <a:lstStyle/>
          <a:p>
            <a:pPr algn="just">
              <a:lnSpc>
                <a:spcPct val="150000"/>
              </a:lnSpc>
              <a:buFont typeface="Wingdings" panose="05000000000000000000" pitchFamily="2" charset="2"/>
              <a:buChar char="v"/>
            </a:pPr>
            <a:r>
              <a:rPr lang="fr-FR"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Composition du Conseil du Bloc </a:t>
            </a:r>
            <a:endParaRPr lang="fr-FR"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Bef>
                <a:spcPts val="0"/>
              </a:spcBef>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responsable qualité de la structure</a:t>
            </a:r>
          </a:p>
          <a:p>
            <a:pPr lvl="0" algn="just">
              <a:lnSpc>
                <a:spcPct val="150000"/>
              </a:lnSpc>
              <a:spcBef>
                <a:spcPts val="0"/>
              </a:spcBef>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président du CPCIAS</a:t>
            </a:r>
          </a:p>
          <a:p>
            <a:pPr algn="just">
              <a:lnSpc>
                <a:spcPct val="150000"/>
              </a:lnSpc>
              <a:spcBef>
                <a:spcPts val="0"/>
              </a:spcBef>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Les SUS des services utilisateurs du bloc opératoire,</a:t>
            </a:r>
          </a:p>
          <a:p>
            <a:pPr lvl="0" algn="just">
              <a:lnSpc>
                <a:spcPct val="150000"/>
              </a:lnSpc>
              <a:spcBef>
                <a:spcPts val="0"/>
              </a:spcBef>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responsable de la buanderie, </a:t>
            </a:r>
          </a:p>
          <a:p>
            <a:pPr lvl="0" algn="just">
              <a:lnSpc>
                <a:spcPct val="150000"/>
              </a:lnSpc>
              <a:spcBef>
                <a:spcPts val="0"/>
              </a:spcBef>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U</a:t>
            </a:r>
            <a:r>
              <a:rPr lang="fr-FR" dirty="0">
                <a:effectLst/>
                <a:latin typeface="Times New Roman" panose="02020603050405020304" pitchFamily="18" charset="0"/>
                <a:ea typeface="Calibri" panose="020F0502020204030204" pitchFamily="34" charset="0"/>
                <a:cs typeface="Times New Roman" panose="02020603050405020304" pitchFamily="18" charset="0"/>
              </a:rPr>
              <a:t>n représentant des GFS, </a:t>
            </a:r>
          </a:p>
          <a:p>
            <a:pPr algn="just">
              <a:lnSpc>
                <a:spcPct val="150000"/>
              </a:lnSpc>
              <a:spcBef>
                <a:spcPts val="0"/>
              </a:spcBef>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Conseil de Bloc peut faire appel à un expert ou toute autre personne ressource en fonction des sujets inscrits à l'ordre du jour.</a:t>
            </a:r>
          </a:p>
          <a:p>
            <a:endParaRPr lang="fr-FR" dirty="0"/>
          </a:p>
        </p:txBody>
      </p:sp>
    </p:spTree>
    <p:extLst>
      <p:ext uri="{BB962C8B-B14F-4D97-AF65-F5344CB8AC3E}">
        <p14:creationId xmlns:p14="http://schemas.microsoft.com/office/powerpoint/2010/main" val="25866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2800" b="1" kern="0" dirty="0">
                <a:solidFill>
                  <a:srgbClr val="365F91"/>
                </a:solidFill>
                <a:latin typeface="Times New Roman" panose="02020603050405020304" pitchFamily="18" charset="0"/>
                <a:ea typeface="Times New Roman" panose="02020603050405020304" pitchFamily="18" charset="0"/>
                <a:cs typeface="Times New Roman" panose="02020603050405020304" pitchFamily="18" charset="0"/>
              </a:rPr>
              <a:t>PILOTAGE DU CONSEIL DU BLOC OPERATOIRE</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lstStyle/>
          <a:p>
            <a:pPr marL="0" indent="0" algn="just">
              <a:lnSpc>
                <a:spcPct val="100000"/>
              </a:lnSpc>
              <a:spcBef>
                <a:spcPts val="0"/>
              </a:spcBef>
              <a:buNone/>
            </a:pP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800"/>
              </a:spcAft>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conseil de bloc est piloté par un bureau composé de : </a:t>
            </a:r>
          </a:p>
          <a:p>
            <a:pPr lvl="0" algn="just">
              <a:lnSpc>
                <a:spcPct val="150000"/>
              </a:lnSpc>
              <a:spcBef>
                <a:spcPts val="600"/>
              </a:spcBef>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chef de département / chef de service de l’anesthésie-réanimation</a:t>
            </a:r>
          </a:p>
          <a:p>
            <a:pPr lvl="0" algn="just">
              <a:lnSpc>
                <a:spcPct val="150000"/>
              </a:lnSpc>
              <a:spcBef>
                <a:spcPts val="600"/>
              </a:spcBef>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 Le chef de département / chef de service de la chirurgie</a:t>
            </a:r>
          </a:p>
          <a:p>
            <a:pPr lvl="0" algn="just">
              <a:lnSpc>
                <a:spcPct val="150000"/>
              </a:lnSpc>
              <a:spcBef>
                <a:spcPts val="600"/>
              </a:spcBef>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chef de département / chef de service de la gynécologie-obstétrique </a:t>
            </a:r>
          </a:p>
          <a:p>
            <a:pPr lvl="0" algn="just">
              <a:lnSpc>
                <a:spcPct val="150000"/>
              </a:lnSpc>
              <a:spcBef>
                <a:spcPts val="600"/>
              </a:spcBef>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chef de département / chef de service de la pharmacie hospitalière </a:t>
            </a:r>
          </a:p>
          <a:p>
            <a:endParaRPr lang="fr-FR" dirty="0"/>
          </a:p>
        </p:txBody>
      </p:sp>
    </p:spTree>
    <p:extLst>
      <p:ext uri="{BB962C8B-B14F-4D97-AF65-F5344CB8AC3E}">
        <p14:creationId xmlns:p14="http://schemas.microsoft.com/office/powerpoint/2010/main" val="533761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MISSIONS DU CONSEIL DU BLOC</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0" indent="0" algn="just">
              <a:lnSpc>
                <a:spcPct val="125000"/>
              </a:lnSpc>
              <a:spcBef>
                <a:spcPts val="600"/>
              </a:spcBef>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mission principale de ce conseil est de faciliter l’organisation harmonieuse du bloc opératoire.</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5000"/>
              </a:lnSpc>
              <a:spcBef>
                <a:spcPts val="600"/>
              </a:spcBef>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Les actions de ce conseil se déclinent comme suit :</a:t>
            </a:r>
          </a:p>
          <a:p>
            <a:pPr algn="just">
              <a:lnSpc>
                <a:spcPct val="125000"/>
              </a:lnSpc>
              <a:spcBef>
                <a:spcPts val="600"/>
              </a:spcBef>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t>
            </a:r>
            <a:r>
              <a:rPr lang="fr-FR" dirty="0">
                <a:effectLst/>
                <a:latin typeface="Times New Roman" panose="02020603050405020304" pitchFamily="18" charset="0"/>
                <a:ea typeface="Calibri" panose="020F0502020204030204" pitchFamily="34" charset="0"/>
                <a:cs typeface="Times New Roman" panose="02020603050405020304" pitchFamily="18" charset="0"/>
              </a:rPr>
              <a:t>a programmation du tableau opératoire, en tenant compte des moyens en personnel, des règles de sécurité anesthésique, du type d’intervention (risque septique et âge des patients) et des caractéristiques des patients, en liaison avec les services de consultations, le service de chirurgie ambulatoire, le service de réanimation et les secteurs d’hospitalisation ;</a:t>
            </a:r>
          </a:p>
          <a:p>
            <a:endParaRPr lang="fr-FR" dirty="0"/>
          </a:p>
        </p:txBody>
      </p:sp>
    </p:spTree>
    <p:extLst>
      <p:ext uri="{BB962C8B-B14F-4D97-AF65-F5344CB8AC3E}">
        <p14:creationId xmlns:p14="http://schemas.microsoft.com/office/powerpoint/2010/main" val="1734926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MISSIONS DU CONSEIL DU BLOC</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2"/>
            <a:ext cx="11201399" cy="5196473"/>
          </a:xfrm>
          <a:solidFill>
            <a:schemeClr val="bg1">
              <a:lumMod val="95000"/>
            </a:schemeClr>
          </a:solidFill>
          <a:ln w="28575">
            <a:solidFill>
              <a:srgbClr val="0070C0"/>
            </a:solidFill>
          </a:ln>
        </p:spPr>
        <p:txBody>
          <a:bodyPr>
            <a:normAutofit/>
          </a:bodyPr>
          <a:lstStyle/>
          <a:p>
            <a:pPr algn="just">
              <a:lnSpc>
                <a:spcPct val="125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résolution des dysfonctionnements au sein de la structure, en utilisant si possible des supports telles que des fiches de signalement d’événements indésirables ;</a:t>
            </a:r>
          </a:p>
          <a:p>
            <a:pPr algn="just">
              <a:lnSpc>
                <a:spcPct val="125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mise en place de protocoles d’hygiène et la validation de protocoles thérapeutiques spécifiques au bloc opératoire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5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rédaction d’une charte de fonctionnement et d’organisation interne du bloc opératoire, et son adaptation et mise à jour régulière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306128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189915"/>
            <a:ext cx="11201399" cy="892175"/>
          </a:xfrm>
          <a:solidFill>
            <a:schemeClr val="bg1">
              <a:lumMod val="95000"/>
            </a:schemeClr>
          </a:solidFill>
          <a:ln w="28575">
            <a:solidFill>
              <a:srgbClr val="0070C0"/>
            </a:solidFill>
          </a:ln>
        </p:spPr>
        <p:txBody>
          <a:bodyPr>
            <a:no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MISSIONS DU CONSEIL DU BLOC</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252026"/>
            <a:ext cx="11201399" cy="5416060"/>
          </a:xfrm>
          <a:solidFill>
            <a:schemeClr val="bg1">
              <a:lumMod val="95000"/>
            </a:schemeClr>
          </a:solidFill>
          <a:ln w="28575">
            <a:solidFill>
              <a:srgbClr val="0070C0"/>
            </a:solidFill>
          </a:ln>
        </p:spPr>
        <p:txBody>
          <a:bodyPr>
            <a:normAutofit/>
          </a:bodyPr>
          <a:lstStyle/>
          <a:p>
            <a:pPr algn="just">
              <a:lnSpc>
                <a:spcPct val="125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proposition d’actions de formation continue médicale et paramédicale, en lien avec l’évolution des techniques, l’adaptation des compétences et les objectifs de développement de l’établissement.</a:t>
            </a:r>
          </a:p>
          <a:p>
            <a:pPr algn="just">
              <a:lnSpc>
                <a:spcPct val="125000"/>
              </a:lnSpc>
              <a:spcBef>
                <a:spcPts val="0"/>
              </a:spcBef>
              <a:spcAft>
                <a:spcPts val="1800"/>
              </a:spcAft>
              <a:buFont typeface="Wingdings" panose="05000000000000000000" pitchFamily="2" charset="2"/>
              <a:buChar char="§"/>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Au total, le rôle exercé par ce conseil lui confère une place privilégiée au sein de la politique de l’établissement. </a:t>
            </a:r>
          </a:p>
          <a:p>
            <a:endParaRPr lang="fr-FR" dirty="0"/>
          </a:p>
        </p:txBody>
      </p:sp>
    </p:spTree>
    <p:extLst>
      <p:ext uri="{BB962C8B-B14F-4D97-AF65-F5344CB8AC3E}">
        <p14:creationId xmlns:p14="http://schemas.microsoft.com/office/powerpoint/2010/main" val="735361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495300" y="2536825"/>
            <a:ext cx="11201399" cy="892175"/>
          </a:xfrm>
          <a:solidFill>
            <a:schemeClr val="bg1">
              <a:lumMod val="95000"/>
            </a:schemeClr>
          </a:solidFill>
          <a:ln w="28575">
            <a:solidFill>
              <a:srgbClr val="0070C0"/>
            </a:solidFill>
          </a:ln>
        </p:spPr>
        <p:txBody>
          <a:bodyPr>
            <a:normAutofit/>
          </a:bodyPr>
          <a:lstStyle/>
          <a:p>
            <a:pPr algn="ctr"/>
            <a:r>
              <a:rPr lang="fr-FR" sz="2800" b="1" kern="0" dirty="0">
                <a:solidFill>
                  <a:srgbClr val="365F91"/>
                </a:solidFill>
                <a:latin typeface="Times New Roman" panose="02020603050405020304" pitchFamily="18" charset="0"/>
                <a:cs typeface="Times New Roman" panose="02020603050405020304" pitchFamily="18" charset="0"/>
              </a:rPr>
              <a:t>FONCTIONNEMENT DE L’UNITÉ DU BLOC OPÉRATOIRE </a:t>
            </a:r>
            <a:endParaRPr lang="fr-FR" sz="2800" dirty="0"/>
          </a:p>
        </p:txBody>
      </p:sp>
    </p:spTree>
    <p:extLst>
      <p:ext uri="{BB962C8B-B14F-4D97-AF65-F5344CB8AC3E}">
        <p14:creationId xmlns:p14="http://schemas.microsoft.com/office/powerpoint/2010/main" val="328644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619613"/>
          </a:xfrm>
          <a:solidFill>
            <a:schemeClr val="bg1">
              <a:lumMod val="95000"/>
            </a:schemeClr>
          </a:solidFill>
          <a:ln w="28575">
            <a:solidFill>
              <a:srgbClr val="0070C0"/>
            </a:solidFill>
          </a:ln>
        </p:spPr>
        <p:txBody>
          <a:bodyPr>
            <a:no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FONCTIONNEMENT DU CONSEIL DU BLOC</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195753"/>
            <a:ext cx="11201399" cy="5297121"/>
          </a:xfrm>
          <a:solidFill>
            <a:schemeClr val="bg1">
              <a:lumMod val="95000"/>
            </a:schemeClr>
          </a:solidFill>
          <a:ln w="28575">
            <a:solidFill>
              <a:srgbClr val="0070C0"/>
            </a:solidFill>
          </a:ln>
        </p:spPr>
        <p:txBody>
          <a:bodyPr>
            <a:normAutofit/>
          </a:bodyPr>
          <a:lstStyle/>
          <a:p>
            <a:pPr algn="just">
              <a:lnSpc>
                <a:spcPct val="120000"/>
              </a:lnSpc>
              <a:spcBef>
                <a:spcPts val="0"/>
              </a:spcBef>
              <a:spcAft>
                <a:spcPts val="1800"/>
              </a:spcAft>
              <a:buFont typeface="Wingdings" panose="05000000000000000000" pitchFamily="2" charset="2"/>
              <a:buChar char="§"/>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Le conseil de bloc doit se réunir au moins une fois par mois sur convocation de son président et doit en particulier établir le planning d’occupation des salles d’intervention par période hebdomadaire.</a:t>
            </a:r>
          </a:p>
          <a:p>
            <a:pPr algn="just">
              <a:lnSpc>
                <a:spcPct val="120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Chaque année, le conseil établit un rapport d’activités du bloc opératoire et le transmet à la Commission médicale d’établissement.</a:t>
            </a:r>
          </a:p>
          <a:p>
            <a:pPr algn="just">
              <a:lnSpc>
                <a:spcPct val="120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Les décisions sont prises à la majorité simple des membres de droit présents. En cas d’égalité des suffrages, la voix du Président du Conseil de Bloc est prépondérante.</a:t>
            </a:r>
          </a:p>
        </p:txBody>
      </p:sp>
    </p:spTree>
    <p:extLst>
      <p:ext uri="{BB962C8B-B14F-4D97-AF65-F5344CB8AC3E}">
        <p14:creationId xmlns:p14="http://schemas.microsoft.com/office/powerpoint/2010/main" val="3590136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788426"/>
          </a:xfrm>
          <a:solidFill>
            <a:schemeClr val="bg1">
              <a:lumMod val="95000"/>
            </a:schemeClr>
          </a:solidFill>
          <a:ln w="28575">
            <a:solidFill>
              <a:srgbClr val="0070C0"/>
            </a:solidFill>
          </a:ln>
        </p:spPr>
        <p:txBody>
          <a:bodyPr>
            <a:no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FONCTIONNEMENT DU CONSEIL DU BLOC</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378635"/>
            <a:ext cx="11201399" cy="4740812"/>
          </a:xfrm>
          <a:solidFill>
            <a:schemeClr val="bg1">
              <a:lumMod val="95000"/>
            </a:schemeClr>
          </a:solidFill>
          <a:ln w="28575">
            <a:solidFill>
              <a:srgbClr val="0070C0"/>
            </a:solidFill>
          </a:ln>
        </p:spPr>
        <p:txBody>
          <a:bodyPr>
            <a:normAutofit/>
          </a:bodyPr>
          <a:lstStyle/>
          <a:p>
            <a:pPr algn="just">
              <a:lnSpc>
                <a:spcPct val="120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quorum est fixé au 2/3 des membres de droit.</a:t>
            </a:r>
          </a:p>
          <a:p>
            <a:pPr algn="just">
              <a:lnSpc>
                <a:spcPct val="120000"/>
              </a:lnSpc>
              <a:spcBef>
                <a:spcPts val="0"/>
              </a:spcBef>
              <a:spcAft>
                <a:spcPts val="18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Deux rapporteurs désignés à chaque séance sont chargés de rédiger le compte rendu de la réunion qui sera validé par le président du conseil de bloc et transmis à tous les acteurs du bloc opératoire au plus tard deux semaines après la tenue de la rencontre.</a:t>
            </a:r>
          </a:p>
          <a:p>
            <a:pPr algn="just">
              <a:lnSpc>
                <a:spcPct val="120000"/>
              </a:lnSpc>
              <a:spcBef>
                <a:spcPts val="0"/>
              </a:spcBef>
              <a:spcAft>
                <a:spcPts val="180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L</a:t>
            </a:r>
            <a:r>
              <a:rPr lang="fr-FR" dirty="0">
                <a:effectLst/>
                <a:latin typeface="Times New Roman" panose="02020603050405020304" pitchFamily="18" charset="0"/>
                <a:ea typeface="Calibri" panose="020F0502020204030204" pitchFamily="34" charset="0"/>
                <a:cs typeface="Times New Roman" panose="02020603050405020304" pitchFamily="18" charset="0"/>
              </a:rPr>
              <a:t>e président du conseil de bloc peut, en cas de nécessité, convoquer une réunion extraordinaire</a:t>
            </a:r>
          </a:p>
        </p:txBody>
      </p:sp>
    </p:spTree>
    <p:extLst>
      <p:ext uri="{BB962C8B-B14F-4D97-AF65-F5344CB8AC3E}">
        <p14:creationId xmlns:p14="http://schemas.microsoft.com/office/powerpoint/2010/main" val="2589648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L’ASSEMBLÉE GÉNÉRALE DU BLOC OPÉRATOIRE</a:t>
            </a:r>
            <a:endParaRPr lang="fr-FR" sz="2800" dirty="0">
              <a:latin typeface="Times New Roman" panose="02020603050405020304" pitchFamily="18" charset="0"/>
              <a:cs typeface="Times New Roman" panose="02020603050405020304" pitchFamily="18" charset="0"/>
            </a:endParaRPr>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a:bodyPr>
          <a:lstStyle/>
          <a:p>
            <a:pPr marL="0" indent="0" algn="just">
              <a:lnSpc>
                <a:spcPct val="150000"/>
              </a:lnSpc>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Elle est composée de tous les acteurs du bloc opératoire.</a:t>
            </a:r>
          </a:p>
          <a:p>
            <a:pPr marL="0" indent="0" algn="just">
              <a:lnSpc>
                <a:spcPct val="150000"/>
              </a:lnSpc>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L’assemblée générale ordinaire du bloc opératoire est convoquée chaque semestre. Une assemblée générale extraordinaire peut-être convoquée en cas de besoin. Un rapport est rédigé et transmis au responsable de l’hôpital dans un délai maximum de deux semaines après la tenue de l’AG.</a:t>
            </a:r>
          </a:p>
          <a:p>
            <a:pPr marL="0" indent="0">
              <a:buNone/>
            </a:pPr>
            <a:endParaRPr lang="fr-FR" dirty="0"/>
          </a:p>
        </p:txBody>
      </p:sp>
    </p:spTree>
    <p:extLst>
      <p:ext uri="{BB962C8B-B14F-4D97-AF65-F5344CB8AC3E}">
        <p14:creationId xmlns:p14="http://schemas.microsoft.com/office/powerpoint/2010/main" val="334455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2800" b="1"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LA CELLULE DE PROGRAMMATION</a:t>
            </a:r>
            <a:endParaRPr lang="fr-FR" sz="2800" dirty="0">
              <a:latin typeface="Times New Roman" panose="02020603050405020304" pitchFamily="18" charset="0"/>
              <a:cs typeface="Times New Roman" panose="02020603050405020304" pitchFamily="18" charset="0"/>
            </a:endParaRPr>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71613"/>
            <a:ext cx="11201399" cy="5021262"/>
          </a:xfrm>
          <a:solidFill>
            <a:schemeClr val="bg1">
              <a:lumMod val="95000"/>
            </a:schemeClr>
          </a:solidFill>
          <a:ln w="28575">
            <a:solidFill>
              <a:srgbClr val="0070C0"/>
            </a:solidFill>
          </a:ln>
        </p:spPr>
        <p:txBody>
          <a:bodyPr>
            <a:normAutofit lnSpcReduction="10000"/>
          </a:bodyPr>
          <a:lstStyle/>
          <a:p>
            <a:pPr algn="just">
              <a:lnSpc>
                <a:spcPct val="125000"/>
              </a:lnSpc>
              <a:spcAft>
                <a:spcPts val="1200"/>
              </a:spcAft>
              <a:buFont typeface="Wingdings" panose="05000000000000000000" pitchFamily="2" charset="2"/>
              <a:buChar char="§"/>
            </a:pPr>
            <a:r>
              <a:rPr lang="fr-FR" dirty="0">
                <a:latin typeface="Times New Roman" panose="02020603050405020304" pitchFamily="18" charset="0"/>
                <a:ea typeface="Calibri" panose="020F0502020204030204" pitchFamily="34" charset="0"/>
                <a:cs typeface="Times New Roman" panose="02020603050405020304" pitchFamily="18" charset="0"/>
              </a:rPr>
              <a:t>E</a:t>
            </a:r>
            <a:r>
              <a:rPr lang="fr-FR" dirty="0">
                <a:effectLst/>
                <a:latin typeface="Times New Roman" panose="02020603050405020304" pitchFamily="18" charset="0"/>
                <a:ea typeface="Calibri" panose="020F0502020204030204" pitchFamily="34" charset="0"/>
                <a:cs typeface="Times New Roman" panose="02020603050405020304" pitchFamily="18" charset="0"/>
              </a:rPr>
              <a:t>st constituée d’un chirurgien de chaque spécialité et d’un anesthésiste-réanimateur. </a:t>
            </a:r>
          </a:p>
          <a:p>
            <a:pPr algn="just">
              <a:lnSpc>
                <a:spcPct val="125000"/>
              </a:lnSpc>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Les membres sont désignés dans chaque service par le chef de service.</a:t>
            </a:r>
          </a:p>
          <a:p>
            <a:pPr algn="just">
              <a:lnSpc>
                <a:spcPct val="125000"/>
              </a:lnSpc>
              <a:spcAft>
                <a:spcPts val="1200"/>
              </a:spcAft>
              <a:buFont typeface="Wingdings" panose="05000000000000000000" pitchFamily="2" charset="2"/>
              <a:buChar char="§"/>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programme opératoire est validé par les participants à la réunion de programmation, dans l’intérêt du patient, dans le respect des obligations réglementaires, des indications.</a:t>
            </a:r>
          </a:p>
          <a:p>
            <a:pPr algn="just">
              <a:lnSpc>
                <a:spcPct val="125000"/>
              </a:lnSpc>
              <a:spcAft>
                <a:spcPts val="1200"/>
              </a:spcAft>
              <a:buFont typeface="Wingdings" panose="05000000000000000000" pitchFamily="2" charset="2"/>
              <a:buChar char="§"/>
            </a:pP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La programmation est quotidienne sur la base d’un programme prévisionnel hebdomadaire.</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5000"/>
              </a:lnSpc>
              <a:spcAft>
                <a:spcPts val="1200"/>
              </a:spcAft>
              <a:buFont typeface="Wingdings" panose="05000000000000000000" pitchFamily="2" charset="2"/>
              <a:buChar char="§"/>
            </a:pP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buNone/>
            </a:pP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21808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563343"/>
          </a:xfrm>
          <a:solidFill>
            <a:schemeClr val="bg1">
              <a:lumMod val="95000"/>
            </a:schemeClr>
          </a:solidFill>
          <a:ln w="28575">
            <a:solidFill>
              <a:srgbClr val="0070C0"/>
            </a:solidFill>
          </a:ln>
        </p:spPr>
        <p:txBody>
          <a:bodyPr>
            <a:normAutofit/>
          </a:bodyPr>
          <a:lstStyle/>
          <a:p>
            <a:r>
              <a:rPr lang="fr-FR" sz="2800" b="1"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LA CELLULE DE PROGRAMMATION</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167618"/>
            <a:ext cx="11201399" cy="5325257"/>
          </a:xfrm>
          <a:solidFill>
            <a:schemeClr val="bg1">
              <a:lumMod val="95000"/>
            </a:schemeClr>
          </a:solidFill>
          <a:ln w="28575">
            <a:solidFill>
              <a:srgbClr val="0070C0"/>
            </a:solidFill>
          </a:ln>
        </p:spPr>
        <p:txBody>
          <a:bodyPr>
            <a:normAutofit/>
          </a:bodyPr>
          <a:lstStyle/>
          <a:p>
            <a:pPr algn="just">
              <a:lnSpc>
                <a:spcPct val="110000"/>
              </a:lnSpc>
              <a:spcBef>
                <a:spcPts val="600"/>
              </a:spcBef>
              <a:spcAft>
                <a:spcPts val="600"/>
              </a:spcAft>
            </a:pPr>
            <a:r>
              <a:rPr lang="fr-FR" dirty="0">
                <a:effectLst/>
                <a:latin typeface="Times New Roman" panose="02020603050405020304" pitchFamily="18" charset="0"/>
                <a:ea typeface="Calibri" panose="020F0502020204030204" pitchFamily="34" charset="0"/>
                <a:cs typeface="Times New Roman" panose="02020603050405020304" pitchFamily="18" charset="0"/>
              </a:rPr>
              <a:t>Chaque discipline s’organise pour proposer un programme opératoire cohérent à la cellule de programmation. </a:t>
            </a:r>
          </a:p>
          <a:p>
            <a:pPr algn="just">
              <a:lnSpc>
                <a:spcPct val="110000"/>
              </a:lnSpc>
              <a:spcBef>
                <a:spcPts val="600"/>
              </a:spcBef>
              <a:spcAft>
                <a:spcPts val="600"/>
              </a:spcAft>
            </a:pPr>
            <a:r>
              <a:rPr lang="fr-FR" dirty="0">
                <a:effectLst/>
                <a:latin typeface="Times New Roman" panose="02020603050405020304" pitchFamily="18" charset="0"/>
                <a:ea typeface="Calibri" panose="020F0502020204030204" pitchFamily="34" charset="0"/>
                <a:cs typeface="Times New Roman" panose="02020603050405020304" pitchFamily="18" charset="0"/>
              </a:rPr>
              <a:t>Chaque vendredi, le programme opératoire de la semaine suivante de chaque service est transmis avant 9h00 à la cellule de programmation qui sera chargé de compiler tous les programmes opératoires. </a:t>
            </a:r>
          </a:p>
          <a:p>
            <a:pPr algn="just">
              <a:lnSpc>
                <a:spcPct val="110000"/>
              </a:lnSpc>
              <a:spcBef>
                <a:spcPts val="600"/>
              </a:spcBef>
              <a:spcAft>
                <a:spcPts val="600"/>
              </a:spcAft>
            </a:pPr>
            <a:r>
              <a:rPr lang="fr-FR" dirty="0">
                <a:effectLst/>
                <a:latin typeface="Times New Roman" panose="02020603050405020304" pitchFamily="18" charset="0"/>
                <a:ea typeface="Calibri" panose="020F0502020204030204" pitchFamily="34" charset="0"/>
                <a:cs typeface="Times New Roman" panose="02020603050405020304" pitchFamily="18" charset="0"/>
              </a:rPr>
              <a:t>La présence d’un chirurgien et d’un anesthésiste de la discipline est obligatoire.</a:t>
            </a:r>
          </a:p>
          <a:p>
            <a:endParaRPr lang="fr-FR" dirty="0"/>
          </a:p>
        </p:txBody>
      </p:sp>
    </p:spTree>
    <p:extLst>
      <p:ext uri="{BB962C8B-B14F-4D97-AF65-F5344CB8AC3E}">
        <p14:creationId xmlns:p14="http://schemas.microsoft.com/office/powerpoint/2010/main" val="2404929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563343"/>
          </a:xfrm>
          <a:solidFill>
            <a:schemeClr val="bg1">
              <a:lumMod val="95000"/>
            </a:schemeClr>
          </a:solidFill>
          <a:ln w="28575">
            <a:solidFill>
              <a:srgbClr val="0070C0"/>
            </a:solidFill>
          </a:ln>
        </p:spPr>
        <p:txBody>
          <a:bodyPr>
            <a:normAutofit/>
          </a:bodyPr>
          <a:lstStyle/>
          <a:p>
            <a:r>
              <a:rPr lang="fr-FR" sz="2800" b="1"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LA CELLULE DE PROGRAMMATION</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336431"/>
            <a:ext cx="11201399" cy="4515730"/>
          </a:xfrm>
          <a:solidFill>
            <a:schemeClr val="bg1">
              <a:lumMod val="95000"/>
            </a:schemeClr>
          </a:solidFill>
          <a:ln w="28575">
            <a:solidFill>
              <a:srgbClr val="0070C0"/>
            </a:solidFill>
          </a:ln>
        </p:spPr>
        <p:txBody>
          <a:bodyPr>
            <a:normAutofit/>
          </a:bodyPr>
          <a:lstStyle/>
          <a:p>
            <a:pPr marL="0" algn="just">
              <a:lnSpc>
                <a:spcPct val="130000"/>
              </a:lnSpc>
              <a:spcBef>
                <a:spcPts val="600"/>
              </a:spcBef>
              <a:spcAft>
                <a:spcPts val="600"/>
              </a:spcAft>
            </a:pPr>
            <a:r>
              <a:rPr lang="fr-FR" dirty="0">
                <a:effectLst/>
                <a:latin typeface="Times New Roman" panose="02020603050405020304" pitchFamily="18" charset="0"/>
                <a:ea typeface="Calibri" panose="020F0502020204030204" pitchFamily="34" charset="0"/>
                <a:cs typeface="Times New Roman" panose="02020603050405020304" pitchFamily="18" charset="0"/>
              </a:rPr>
              <a:t>Le programme opératoire est validé par les participants, dans l’intérêt du patient, dans le respect des obligations réglementaires, des indications médicales particulières.</a:t>
            </a:r>
          </a:p>
          <a:p>
            <a:pPr marL="0" algn="just">
              <a:lnSpc>
                <a:spcPct val="130000"/>
              </a:lnSpc>
              <a:spcBef>
                <a:spcPts val="600"/>
              </a:spcBef>
              <a:spcAft>
                <a:spcPts val="600"/>
              </a:spcAft>
            </a:pPr>
            <a:r>
              <a:rPr lang="fr-FR" dirty="0">
                <a:effectLst/>
                <a:latin typeface="Times New Roman" panose="02020603050405020304" pitchFamily="18" charset="0"/>
                <a:ea typeface="Calibri" panose="020F0502020204030204" pitchFamily="34" charset="0"/>
                <a:cs typeface="Times New Roman" panose="02020603050405020304" pitchFamily="18" charset="0"/>
              </a:rPr>
              <a:t>Un programme est considéré comme étant valide si l’ensemble du personnel nécessaire pour chaque opération est planifié et disponible, et le matériel est disponible notamment celui dont l’utilisation est mutualisée.</a:t>
            </a:r>
          </a:p>
          <a:p>
            <a:endParaRPr lang="fr-FR" dirty="0"/>
          </a:p>
        </p:txBody>
      </p:sp>
    </p:spTree>
    <p:extLst>
      <p:ext uri="{BB962C8B-B14F-4D97-AF65-F5344CB8AC3E}">
        <p14:creationId xmlns:p14="http://schemas.microsoft.com/office/powerpoint/2010/main" val="3988237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774358"/>
          </a:xfrm>
          <a:solidFill>
            <a:schemeClr val="bg1">
              <a:lumMod val="95000"/>
            </a:schemeClr>
          </a:solidFill>
          <a:ln w="28575">
            <a:solidFill>
              <a:srgbClr val="0070C0"/>
            </a:solidFill>
          </a:ln>
        </p:spPr>
        <p:txBody>
          <a:bodyPr>
            <a:normAutofit/>
          </a:bodyPr>
          <a:lstStyle/>
          <a:p>
            <a:r>
              <a:rPr lang="fr-FR" sz="2800" b="1"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LA CELLULE DE PROGRAMMATION</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491174"/>
            <a:ext cx="11201399" cy="4276580"/>
          </a:xfrm>
          <a:solidFill>
            <a:schemeClr val="bg1">
              <a:lumMod val="95000"/>
            </a:schemeClr>
          </a:solidFill>
          <a:ln w="28575">
            <a:solidFill>
              <a:srgbClr val="0070C0"/>
            </a:solidFill>
          </a:ln>
        </p:spPr>
        <p:txBody>
          <a:bodyPr>
            <a:normAutofit/>
          </a:bodyPr>
          <a:lstStyle/>
          <a:p>
            <a:pPr marL="0" algn="just">
              <a:lnSpc>
                <a:spcPct val="120000"/>
              </a:lnSpc>
              <a:spcAft>
                <a:spcPts val="1200"/>
              </a:spcAft>
            </a:pPr>
            <a:r>
              <a:rPr lang="fr-FR" sz="3000" dirty="0">
                <a:effectLst/>
                <a:latin typeface="Times New Roman" panose="02020603050405020304" pitchFamily="18" charset="0"/>
                <a:ea typeface="Calibri" panose="020F0502020204030204" pitchFamily="34" charset="0"/>
                <a:cs typeface="Times New Roman" panose="02020603050405020304" pitchFamily="18" charset="0"/>
              </a:rPr>
              <a:t>Lors de l’élaboration du programme opératoire, le chef de bloc s’assure de la présence en quantité suffisante des plateaux d’instrumentation ainsi que de l’ensemble des dispositifs médicaux nécessaires à la réalisation en sécurité des interventions prévues.</a:t>
            </a:r>
          </a:p>
          <a:p>
            <a:pPr marL="0" algn="just">
              <a:lnSpc>
                <a:spcPct val="120000"/>
              </a:lnSpc>
              <a:spcAft>
                <a:spcPts val="1200"/>
              </a:spcAft>
            </a:pPr>
            <a:endParaRPr lang="fr-FR" sz="3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323363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495300" y="2825394"/>
            <a:ext cx="11201399" cy="1049694"/>
          </a:xfrm>
          <a:solidFill>
            <a:schemeClr val="bg1">
              <a:lumMod val="95000"/>
            </a:schemeClr>
          </a:solidFill>
          <a:ln w="28575">
            <a:solidFill>
              <a:srgbClr val="0070C0"/>
            </a:solidFill>
          </a:ln>
        </p:spPr>
        <p:txBody>
          <a:bodyPr>
            <a:normAutofit/>
          </a:bodyPr>
          <a:lstStyle/>
          <a:p>
            <a:pPr algn="ctr"/>
            <a:r>
              <a:rPr lang="fr-FR" sz="4400" b="1" i="1" dirty="0">
                <a:solidFill>
                  <a:srgbClr val="002060"/>
                </a:solidFill>
                <a:latin typeface="Times New Roman" panose="02020603050405020304" pitchFamily="18" charset="0"/>
                <a:cs typeface="Times New Roman" panose="02020603050405020304" pitchFamily="18" charset="0"/>
              </a:rPr>
              <a:t>Merci pour votre aimable attention!</a:t>
            </a:r>
            <a:endParaRPr lang="fr-FR" dirty="0"/>
          </a:p>
        </p:txBody>
      </p:sp>
    </p:spTree>
    <p:extLst>
      <p:ext uri="{BB962C8B-B14F-4D97-AF65-F5344CB8AC3E}">
        <p14:creationId xmlns:p14="http://schemas.microsoft.com/office/powerpoint/2010/main" val="1957979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892175"/>
          </a:xfrm>
          <a:solidFill>
            <a:schemeClr val="bg1">
              <a:lumMod val="95000"/>
            </a:schemeClr>
          </a:solidFill>
          <a:ln w="28575">
            <a:solidFill>
              <a:srgbClr val="0070C0"/>
            </a:solidFill>
          </a:ln>
        </p:spPr>
        <p:txBody>
          <a:bodyPr>
            <a:normAutofit/>
          </a:bodyPr>
          <a:lstStyle/>
          <a:p>
            <a:r>
              <a:rPr lang="fr-FR" sz="4000" b="1" dirty="0">
                <a:solidFill>
                  <a:srgbClr val="4F81BD"/>
                </a:solidFill>
                <a:latin typeface="Times New Roman" panose="02020603050405020304" pitchFamily="18" charset="0"/>
                <a:cs typeface="Times New Roman" panose="02020603050405020304" pitchFamily="18" charset="0"/>
              </a:rPr>
              <a:t>Fonctionnement de l’unité du bloc opératoire </a:t>
            </a:r>
          </a:p>
        </p:txBody>
      </p:sp>
      <p:sp>
        <p:nvSpPr>
          <p:cNvPr id="6" name="Rectangle 1">
            <a:extLst>
              <a:ext uri="{FF2B5EF4-FFF2-40B4-BE49-F238E27FC236}">
                <a16:creationId xmlns:a16="http://schemas.microsoft.com/office/drawing/2014/main" xmlns="" id="{C3308FC6-2B09-4D5D-91C3-80C4DED23A10}"/>
              </a:ext>
            </a:extLst>
          </p:cNvPr>
          <p:cNvSpPr>
            <a:spLocks noGrp="1" noChangeArrowheads="1"/>
          </p:cNvSpPr>
          <p:nvPr>
            <p:ph idx="1"/>
          </p:nvPr>
        </p:nvSpPr>
        <p:spPr bwMode="auto">
          <a:xfrm>
            <a:off x="495300" y="1057714"/>
            <a:ext cx="11201399" cy="5691751"/>
          </a:xfrm>
          <a:prstGeom prst="rect">
            <a:avLst/>
          </a:prstGeom>
          <a:solidFill>
            <a:schemeClr val="bg1">
              <a:lumMod val="95000"/>
            </a:schemeClr>
          </a:solidFill>
          <a:ln w="28575">
            <a:solidFill>
              <a:srgbClr val="0070C0"/>
            </a:solidFill>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fr-FR" sz="2400" b="0" i="0" u="none" strike="noStrike" baseline="0" dirty="0">
                <a:solidFill>
                  <a:srgbClr val="000000"/>
                </a:solidFill>
                <a:latin typeface="Arial" panose="020B0604020202020204" pitchFamily="34" charset="0"/>
              </a:rPr>
              <a:t>La complexité du fonctionnement d’un bloc opératoire et la multiplicité des intervenants nécessitent une </a:t>
            </a:r>
            <a:r>
              <a:rPr lang="fr-FR" sz="2400" b="1" i="0" u="none" strike="noStrike" baseline="0" dirty="0">
                <a:solidFill>
                  <a:srgbClr val="000000"/>
                </a:solidFill>
                <a:latin typeface="Arial" panose="020B0604020202020204" pitchFamily="34" charset="0"/>
              </a:rPr>
              <a:t>structure de coordination </a:t>
            </a:r>
            <a:r>
              <a:rPr lang="fr-FR" sz="2400" b="0" i="0" u="none" strike="noStrike" baseline="0" dirty="0">
                <a:solidFill>
                  <a:srgbClr val="000000"/>
                </a:solidFill>
                <a:latin typeface="Arial" panose="020B0604020202020204" pitchFamily="34" charset="0"/>
              </a:rPr>
              <a:t>et des personnels qualifiés afin d’orchestrer l’ensemble des activités qui se déroulent au sein de cette structure. </a:t>
            </a:r>
          </a:p>
          <a:p>
            <a:pPr algn="just">
              <a:lnSpc>
                <a:spcPct val="150000"/>
              </a:lnSpc>
            </a:pPr>
            <a:r>
              <a:rPr lang="fr-FR" sz="2400" b="0" i="0" u="none" strike="noStrike" baseline="0" dirty="0">
                <a:solidFill>
                  <a:srgbClr val="000000"/>
                </a:solidFill>
                <a:latin typeface="Arial" panose="020B0604020202020204" pitchFamily="34" charset="0"/>
              </a:rPr>
              <a:t>Leur rôle est de </a:t>
            </a:r>
            <a:r>
              <a:rPr lang="fr-FR" sz="2400" b="1" i="0" u="none" strike="noStrike" baseline="0" dirty="0">
                <a:solidFill>
                  <a:srgbClr val="000000"/>
                </a:solidFill>
                <a:latin typeface="Arial" panose="020B0604020202020204" pitchFamily="34" charset="0"/>
              </a:rPr>
              <a:t>planifier, programmer et réguler ces activités</a:t>
            </a:r>
            <a:r>
              <a:rPr lang="fr-FR" sz="2400" b="0" i="0" u="none" strike="noStrike" baseline="0" dirty="0">
                <a:solidFill>
                  <a:srgbClr val="000000"/>
                </a:solidFill>
                <a:latin typeface="Arial" panose="020B0604020202020204" pitchFamily="34" charset="0"/>
              </a:rPr>
              <a:t>, ce qui nécessite </a:t>
            </a:r>
            <a:r>
              <a:rPr lang="fr-FR" sz="2400" b="1" i="0" u="none" strike="noStrike" baseline="0" dirty="0">
                <a:solidFill>
                  <a:srgbClr val="000000"/>
                </a:solidFill>
                <a:latin typeface="Arial" panose="020B0604020202020204" pitchFamily="34" charset="0"/>
              </a:rPr>
              <a:t>une compétence et une autorité reconnues </a:t>
            </a:r>
            <a:r>
              <a:rPr lang="fr-FR" sz="2400" b="0" i="0" u="none" strike="noStrike" baseline="0" dirty="0">
                <a:solidFill>
                  <a:srgbClr val="000000"/>
                </a:solidFill>
                <a:latin typeface="Arial" panose="020B0604020202020204" pitchFamily="34" charset="0"/>
              </a:rPr>
              <a:t>par tous les acteurs du bloc opératoire. On distingue en particulier le </a:t>
            </a:r>
            <a:r>
              <a:rPr lang="fr-FR" sz="2400" b="1" i="0" u="none" strike="noStrike" baseline="0" dirty="0">
                <a:solidFill>
                  <a:srgbClr val="000000"/>
                </a:solidFill>
                <a:latin typeface="Arial" panose="020B0604020202020204" pitchFamily="34" charset="0"/>
              </a:rPr>
              <a:t>coordonnateur de bloc</a:t>
            </a:r>
            <a:r>
              <a:rPr lang="fr-FR" sz="2400" b="0" i="0" u="none" strike="noStrike" baseline="0" dirty="0">
                <a:solidFill>
                  <a:srgbClr val="000000"/>
                </a:solidFill>
                <a:latin typeface="Arial" panose="020B0604020202020204" pitchFamily="34" charset="0"/>
              </a:rPr>
              <a:t>, le </a:t>
            </a:r>
            <a:r>
              <a:rPr lang="fr-FR" sz="2400" b="1" i="0" u="none" strike="noStrike" baseline="0" dirty="0">
                <a:solidFill>
                  <a:srgbClr val="000000"/>
                </a:solidFill>
                <a:latin typeface="Arial" panose="020B0604020202020204" pitchFamily="34" charset="0"/>
              </a:rPr>
              <a:t>surveillant d’unité du bloc </a:t>
            </a:r>
            <a:r>
              <a:rPr lang="fr-FR" sz="2400" b="0" i="0" u="none" strike="noStrike" baseline="0" dirty="0">
                <a:solidFill>
                  <a:srgbClr val="000000"/>
                </a:solidFill>
                <a:latin typeface="Arial" panose="020B0604020202020204" pitchFamily="34" charset="0"/>
              </a:rPr>
              <a:t>et le </a:t>
            </a:r>
            <a:r>
              <a:rPr lang="fr-FR" sz="2400" b="1" i="0" u="none" strike="noStrike" baseline="0" dirty="0">
                <a:solidFill>
                  <a:srgbClr val="000000"/>
                </a:solidFill>
                <a:latin typeface="Arial" panose="020B0604020202020204" pitchFamily="34" charset="0"/>
              </a:rPr>
              <a:t>conseil de bloc</a:t>
            </a:r>
            <a:r>
              <a:rPr lang="fr-FR" sz="2400" b="0" i="0" u="none" strike="noStrike" baseline="0" dirty="0">
                <a:solidFill>
                  <a:srgbClr val="000000"/>
                </a:solidFill>
                <a:latin typeface="Arial" panose="020B0604020202020204" pitchFamily="34" charset="0"/>
              </a:rPr>
              <a:t>, la cellule de programmation, l’assemblée générale du bloc, les deux premiers étant les acteurs essentiels au bon fonctionnement du bloc opératoire. </a:t>
            </a:r>
            <a:endParaRPr kumimoji="0" lang="fr-FR" altLang="zh-CN" sz="2400" b="0" i="0" u="none" strike="noStrike" cap="none" normalizeH="0" baseline="0" dirty="0">
              <a:ln>
                <a:noFill/>
              </a:ln>
              <a:solidFill>
                <a:schemeClr val="tx1"/>
              </a:solidFill>
              <a:effectLst/>
              <a:latin typeface="Berlin Sans FB" panose="020E0602020502020306" pitchFamily="34" charset="0"/>
            </a:endParaRPr>
          </a:p>
        </p:txBody>
      </p:sp>
    </p:spTree>
    <p:extLst>
      <p:ext uri="{BB962C8B-B14F-4D97-AF65-F5344CB8AC3E}">
        <p14:creationId xmlns:p14="http://schemas.microsoft.com/office/powerpoint/2010/main" val="422504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6"/>
            <a:ext cx="11201399" cy="647748"/>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294228"/>
            <a:ext cx="11201399" cy="5303519"/>
          </a:xfrm>
          <a:solidFill>
            <a:schemeClr val="bg1">
              <a:lumMod val="95000"/>
            </a:schemeClr>
          </a:solidFill>
          <a:ln w="28575">
            <a:solidFill>
              <a:srgbClr val="0070C0"/>
            </a:solidFill>
          </a:ln>
        </p:spPr>
        <p:txBody>
          <a:bodyPr>
            <a:normAutofit/>
          </a:bodyPr>
          <a:lstStyle/>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Il peut être chirurgien ou anesthésiste. </a:t>
            </a:r>
          </a:p>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Il est élu par le conseil de bloc.  </a:t>
            </a:r>
            <a:endParaRPr lang="fr-FR" sz="24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Il veille à harmoniser l’ensemble des actes qui sont pratiqués sur le plateau technique, en privilégiant la meilleure entente possible et une parfaite coordination entre les différents acteurs du bloc opératoire. </a:t>
            </a:r>
          </a:p>
          <a:p>
            <a:pPr algn="just">
              <a:lnSpc>
                <a:spcPct val="125000"/>
              </a:lnSpc>
              <a:spcBef>
                <a:spcPts val="0"/>
              </a:spcBef>
              <a:spcAft>
                <a:spcPts val="3000"/>
              </a:spcAft>
              <a:buFont typeface="Wingdings" panose="05000000000000000000" pitchFamily="2" charset="2"/>
              <a:buChar char="§"/>
            </a:pPr>
            <a:r>
              <a:rPr lang="fr-FR" sz="2400" dirty="0">
                <a:latin typeface="Arial" panose="020B0604020202020204" pitchFamily="34" charset="0"/>
                <a:cs typeface="Arial" panose="020B0604020202020204" pitchFamily="34" charset="0"/>
              </a:rPr>
              <a:t>En collaboration avec le surveillant de l’unité du bloc, il s’attache tout particulièrement à optimiser le fonctionnement du bloc opératoire : occupation des salles, gestion des flux. </a:t>
            </a:r>
          </a:p>
          <a:p>
            <a:pPr algn="just">
              <a:lnSpc>
                <a:spcPct val="150000"/>
              </a:lnSpc>
              <a:spcBef>
                <a:spcPts val="0"/>
              </a:spcBef>
              <a:spcAft>
                <a:spcPts val="1800"/>
              </a:spcAft>
              <a:buFont typeface="Wingdings" panose="05000000000000000000" pitchFamily="2" charset="2"/>
              <a:buChar char="§"/>
            </a:pPr>
            <a:endParaRPr lang="fr-F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1665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6"/>
            <a:ext cx="11201399" cy="647748"/>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294228"/>
            <a:ext cx="11201399" cy="5303519"/>
          </a:xfrm>
          <a:solidFill>
            <a:schemeClr val="bg1">
              <a:lumMod val="95000"/>
            </a:schemeClr>
          </a:solidFill>
          <a:ln w="28575">
            <a:solidFill>
              <a:srgbClr val="0070C0"/>
            </a:solidFill>
          </a:ln>
        </p:spPr>
        <p:txBody>
          <a:bodyPr>
            <a:normAutofit/>
          </a:bodyPr>
          <a:lstStyle/>
          <a:p>
            <a:pPr algn="just">
              <a:lnSpc>
                <a:spcPct val="150000"/>
              </a:lnSpc>
              <a:spcBef>
                <a:spcPts val="0"/>
              </a:spcBef>
              <a:spcAft>
                <a:spcPts val="3000"/>
              </a:spcAft>
              <a:buFont typeface="Wingdings" panose="05000000000000000000" pitchFamily="2" charset="2"/>
              <a:buChar char="§"/>
            </a:pPr>
            <a:r>
              <a:rPr lang="fr-FR" sz="2400" dirty="0">
                <a:effectLst/>
                <a:ea typeface="Calibri" panose="020F0502020204030204" pitchFamily="34" charset="0"/>
                <a:cs typeface="Times New Roman" panose="02020603050405020304" pitchFamily="18" charset="0"/>
              </a:rPr>
              <a:t>Il </a:t>
            </a:r>
            <a:r>
              <a:rPr lang="fr-FR" sz="2400" dirty="0">
                <a:effectLst/>
                <a:latin typeface="Arial" panose="020B0604020202020204" pitchFamily="34" charset="0"/>
                <a:ea typeface="Calibri" panose="020F0502020204030204" pitchFamily="34" charset="0"/>
                <a:cs typeface="Arial" panose="020B0604020202020204" pitchFamily="34" charset="0"/>
              </a:rPr>
              <a:t>préside aux réunions de programmation opératoire et bien entendu aux réunions de conseil du bloc et à l’assemblée générale du bloc opératoire.</a:t>
            </a:r>
          </a:p>
          <a:p>
            <a:pPr marL="0" indent="0" algn="just">
              <a:lnSpc>
                <a:spcPct val="150000"/>
              </a:lnSpc>
              <a:spcBef>
                <a:spcPts val="0"/>
              </a:spcBef>
              <a:spcAft>
                <a:spcPts val="600"/>
              </a:spcAft>
              <a:buNone/>
            </a:pPr>
            <a:r>
              <a:rPr lang="fr-FR" sz="2400" dirty="0">
                <a:effectLst/>
                <a:latin typeface="Arial" panose="020B0604020202020204" pitchFamily="34" charset="0"/>
                <a:ea typeface="Calibri" panose="020F0502020204030204" pitchFamily="34" charset="0"/>
                <a:cs typeface="Arial" panose="020B0604020202020204" pitchFamily="34" charset="0"/>
              </a:rPr>
              <a:t>Il assure les missions suivantes :</a:t>
            </a:r>
          </a:p>
          <a:p>
            <a:pPr algn="just">
              <a:lnSpc>
                <a:spcPct val="150000"/>
              </a:lnSpc>
              <a:spcBef>
                <a:spcPts val="0"/>
              </a:spcBef>
              <a:spcAft>
                <a:spcPts val="600"/>
              </a:spcAft>
              <a:buFont typeface="Wingdings" panose="05000000000000000000" pitchFamily="2" charset="2"/>
              <a:buChar char="§"/>
            </a:pPr>
            <a:r>
              <a:rPr lang="fr-FR" sz="2400" dirty="0">
                <a:latin typeface="Arial" panose="020B0604020202020204" pitchFamily="34" charset="0"/>
                <a:ea typeface="Calibri" panose="020F0502020204030204" pitchFamily="34" charset="0"/>
                <a:cs typeface="Arial" panose="020B0604020202020204" pitchFamily="34" charset="0"/>
              </a:rPr>
              <a:t>E</a:t>
            </a:r>
            <a:r>
              <a:rPr lang="fr-FR" sz="2400" dirty="0">
                <a:effectLst/>
                <a:latin typeface="Arial" panose="020B0604020202020204" pitchFamily="34" charset="0"/>
                <a:ea typeface="Calibri" panose="020F0502020204030204" pitchFamily="34" charset="0"/>
                <a:cs typeface="Arial" panose="020B0604020202020204" pitchFamily="34" charset="0"/>
              </a:rPr>
              <a:t>ncadrement de l’ensemble du personnel non médical </a:t>
            </a:r>
          </a:p>
          <a:p>
            <a:pPr algn="just">
              <a:lnSpc>
                <a:spcPct val="150000"/>
              </a:lnSpc>
              <a:spcBef>
                <a:spcPts val="0"/>
              </a:spcBef>
              <a:spcAft>
                <a:spcPts val="6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Coordination et contrôle de l’ensemble des activités de soins au niveau bloc opératoire.</a:t>
            </a:r>
          </a:p>
          <a:p>
            <a:pPr algn="just">
              <a:lnSpc>
                <a:spcPct val="125000"/>
              </a:lnSpc>
              <a:spcBef>
                <a:spcPts val="0"/>
              </a:spcBef>
              <a:spcAft>
                <a:spcPts val="3000"/>
              </a:spcAft>
              <a:buFont typeface="Wingdings" panose="05000000000000000000" pitchFamily="2" charset="2"/>
              <a:buChar char="§"/>
            </a:pPr>
            <a:endParaRPr lang="fr-FR"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99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6"/>
            <a:ext cx="11201399" cy="592138"/>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185863"/>
            <a:ext cx="11201399" cy="5307012"/>
          </a:xfrm>
          <a:solidFill>
            <a:schemeClr val="bg1">
              <a:lumMod val="95000"/>
            </a:schemeClr>
          </a:solidFill>
          <a:ln w="28575">
            <a:solidFill>
              <a:srgbClr val="0070C0"/>
            </a:solidFill>
          </a:ln>
        </p:spPr>
        <p:txBody>
          <a:bodyPr>
            <a:normAutofit/>
          </a:bodyPr>
          <a:lstStyle/>
          <a:p>
            <a:pPr algn="just">
              <a:lnSpc>
                <a:spcPct val="150000"/>
              </a:lnSpc>
              <a:spcBef>
                <a:spcPts val="0"/>
              </a:spcBef>
              <a:spcAft>
                <a:spcPts val="6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Validation du programme hebdomadaire proposé par la cellule de programmation ;</a:t>
            </a:r>
          </a:p>
          <a:p>
            <a:pPr algn="just">
              <a:lnSpc>
                <a:spcPct val="150000"/>
              </a:lnSpc>
              <a:spcBef>
                <a:spcPts val="0"/>
              </a:spcBef>
              <a:spcAft>
                <a:spcPts val="6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Coanimation du Conseil du Bloc avec son Président et, à ce titre, présente les dysfonctionnements mis à la discussion du Conseil de Bloc et participe à la mise en œuvre du plan d’action issu des Conseils de Bloc.</a:t>
            </a:r>
          </a:p>
          <a:p>
            <a:pPr algn="just">
              <a:lnSpc>
                <a:spcPct val="150000"/>
              </a:lnSpc>
              <a:spcBef>
                <a:spcPts val="0"/>
              </a:spcBef>
              <a:spcAft>
                <a:spcPts val="6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Participation aux Revues de Morbi‐Mortalité (RMM). Il participe également aux plans d’action de cette RMM et encourage le recueil des événements indésirables qui permettent d’animer ces RMM. </a:t>
            </a:r>
          </a:p>
          <a:p>
            <a:pPr algn="just">
              <a:lnSpc>
                <a:spcPct val="135000"/>
              </a:lnSpc>
              <a:spcBef>
                <a:spcPts val="0"/>
              </a:spcBef>
              <a:spcAft>
                <a:spcPts val="600"/>
              </a:spcAft>
              <a:buFont typeface="Wingdings" panose="05000000000000000000" pitchFamily="2" charset="2"/>
              <a:buChar char="§"/>
            </a:pP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4290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6"/>
            <a:ext cx="11201399" cy="720724"/>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300163"/>
            <a:ext cx="11201399" cy="5192712"/>
          </a:xfrm>
          <a:solidFill>
            <a:schemeClr val="bg1">
              <a:lumMod val="95000"/>
            </a:schemeClr>
          </a:solidFill>
          <a:ln w="28575">
            <a:solidFill>
              <a:srgbClr val="0070C0"/>
            </a:solidFill>
          </a:ln>
        </p:spPr>
        <p:txBody>
          <a:bodyPr>
            <a:noAutofit/>
          </a:bodyPr>
          <a:lstStyle/>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Organisation de la maintenance des dispositifs médicaux du Bloc Opératoire en collaboration avec la direction des services généraux et l’encadrement du service de stérilisation.</a:t>
            </a:r>
          </a:p>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Organisation du suivi, de la réparation ou du remplacement des dispositifs médicaux défectueux, ou détériorés.</a:t>
            </a:r>
          </a:p>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Mise en place d’une politique de formation et de suivi de l’ensemble des agents exerçant au bloc opératoire ;</a:t>
            </a:r>
          </a:p>
          <a:p>
            <a:pPr algn="just">
              <a:lnSpc>
                <a:spcPct val="125000"/>
              </a:lnSpc>
              <a:spcBef>
                <a:spcPts val="0"/>
              </a:spcBef>
              <a:spcAft>
                <a:spcPts val="1800"/>
              </a:spcAft>
              <a:buFont typeface="Wingdings" panose="05000000000000000000" pitchFamily="2" charset="2"/>
              <a:buChar char="§"/>
            </a:pPr>
            <a:endParaRPr lang="fr-F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644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606425"/>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228725"/>
            <a:ext cx="11201399" cy="4943475"/>
          </a:xfrm>
          <a:solidFill>
            <a:schemeClr val="bg1">
              <a:lumMod val="95000"/>
            </a:schemeClr>
          </a:solidFill>
          <a:ln w="28575">
            <a:solidFill>
              <a:srgbClr val="0070C0"/>
            </a:solidFill>
          </a:ln>
        </p:spPr>
        <p:txBody>
          <a:bodyPr>
            <a:normAutofit/>
          </a:bodyPr>
          <a:lstStyle/>
          <a:p>
            <a:pPr algn="just">
              <a:lnSpc>
                <a:spcPct val="150000"/>
              </a:lnSpc>
              <a:spcBef>
                <a:spcPts val="0"/>
              </a:spcBef>
              <a:spcAft>
                <a:spcPts val="24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Organisation de la vérification des conformités des salles avec les services de maintenance et coordination des travaux réalisés dans le bloc opératoire </a:t>
            </a:r>
          </a:p>
          <a:p>
            <a:pPr algn="just">
              <a:lnSpc>
                <a:spcPct val="150000"/>
              </a:lnSpc>
              <a:spcBef>
                <a:spcPts val="0"/>
              </a:spcBef>
              <a:spcAft>
                <a:spcPts val="24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Contrôle du respect des procédures de sécurité et de la charte ;</a:t>
            </a:r>
          </a:p>
          <a:p>
            <a:pPr algn="just">
              <a:lnSpc>
                <a:spcPct val="150000"/>
              </a:lnSpc>
              <a:spcBef>
                <a:spcPts val="0"/>
              </a:spcBef>
              <a:spcAft>
                <a:spcPts val="18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Organisation de la prise en charge des étudiants paramédicaux en lien avec les SUS et les centres de formation, dans un souci de promotion du bloc opératoire.</a:t>
            </a:r>
          </a:p>
          <a:p>
            <a:endParaRPr lang="fr-FR" dirty="0"/>
          </a:p>
        </p:txBody>
      </p:sp>
    </p:spTree>
    <p:extLst>
      <p:ext uri="{BB962C8B-B14F-4D97-AF65-F5344CB8AC3E}">
        <p14:creationId xmlns:p14="http://schemas.microsoft.com/office/powerpoint/2010/main" val="3274377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xmlns="" id="{F65F44FE-7D20-4808-88E1-834FFAF60E8B}"/>
              </a:ext>
            </a:extLst>
          </p:cNvPr>
          <p:cNvSpPr>
            <a:spLocks noGrp="1"/>
          </p:cNvSpPr>
          <p:nvPr>
            <p:ph type="title"/>
          </p:nvPr>
        </p:nvSpPr>
        <p:spPr>
          <a:xfrm>
            <a:off x="557213" y="365125"/>
            <a:ext cx="11201399" cy="663575"/>
          </a:xfrm>
          <a:solidFill>
            <a:schemeClr val="bg1">
              <a:lumMod val="95000"/>
            </a:schemeClr>
          </a:solidFill>
          <a:ln w="28575">
            <a:solidFill>
              <a:srgbClr val="0070C0"/>
            </a:solidFill>
          </a:ln>
        </p:spPr>
        <p:txBody>
          <a:bodyPr>
            <a:normAutofit/>
          </a:bodyPr>
          <a:lstStyle/>
          <a:p>
            <a:r>
              <a:rPr lang="fr-FR" sz="2800" b="1"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LE COORDONNATEUR DE BLOC </a:t>
            </a:r>
            <a:endParaRPr lang="fr-FR" sz="2800" dirty="0"/>
          </a:p>
        </p:txBody>
      </p:sp>
      <p:sp>
        <p:nvSpPr>
          <p:cNvPr id="5" name="Espace réservé du contenu 4">
            <a:extLst>
              <a:ext uri="{FF2B5EF4-FFF2-40B4-BE49-F238E27FC236}">
                <a16:creationId xmlns:a16="http://schemas.microsoft.com/office/drawing/2014/main" xmlns="" id="{29C935FF-C6B4-40C3-9E06-B51C412919F6}"/>
              </a:ext>
            </a:extLst>
          </p:cNvPr>
          <p:cNvSpPr>
            <a:spLocks noGrp="1"/>
          </p:cNvSpPr>
          <p:nvPr>
            <p:ph idx="1"/>
          </p:nvPr>
        </p:nvSpPr>
        <p:spPr>
          <a:xfrm>
            <a:off x="557213" y="1300163"/>
            <a:ext cx="11201399" cy="5192712"/>
          </a:xfrm>
          <a:solidFill>
            <a:schemeClr val="bg1">
              <a:lumMod val="95000"/>
            </a:schemeClr>
          </a:solidFill>
          <a:ln w="28575">
            <a:solidFill>
              <a:srgbClr val="0070C0"/>
            </a:solidFill>
          </a:ln>
        </p:spPr>
        <p:txBody>
          <a:bodyPr>
            <a:normAutofit/>
          </a:bodyPr>
          <a:lstStyle/>
          <a:p>
            <a:pPr algn="just">
              <a:lnSpc>
                <a:spcPct val="150000"/>
              </a:lnSpc>
              <a:spcBef>
                <a:spcPts val="0"/>
              </a:spcBef>
              <a:spcAft>
                <a:spcPts val="12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Participation aux recrutements des personnels paramédicaux du bloc opératoire.</a:t>
            </a:r>
          </a:p>
          <a:p>
            <a:pPr algn="just">
              <a:lnSpc>
                <a:spcPct val="150000"/>
              </a:lnSpc>
              <a:spcBef>
                <a:spcPts val="0"/>
              </a:spcBef>
              <a:spcAft>
                <a:spcPts val="12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En cas d’absence ou d’indisponibilité, le coordonnateur de bloc peut déléguer toute ou partie de ses prérogatives aux SUS</a:t>
            </a:r>
          </a:p>
          <a:p>
            <a:pPr algn="just">
              <a:lnSpc>
                <a:spcPct val="150000"/>
              </a:lnSpc>
              <a:spcBef>
                <a:spcPts val="0"/>
              </a:spcBef>
              <a:spcAft>
                <a:spcPts val="1200"/>
              </a:spcAft>
              <a:buFont typeface="Wingdings" panose="05000000000000000000" pitchFamily="2" charset="2"/>
              <a:buChar char="§"/>
            </a:pPr>
            <a:r>
              <a:rPr lang="fr-FR" sz="2400" dirty="0">
                <a:effectLst/>
                <a:latin typeface="Arial" panose="020B0604020202020204" pitchFamily="34" charset="0"/>
                <a:ea typeface="Calibri" panose="020F0502020204030204" pitchFamily="34" charset="0"/>
                <a:cs typeface="Arial" panose="020B0604020202020204" pitchFamily="34" charset="0"/>
              </a:rPr>
              <a:t>Le coordonnateur du bloc analyse rétrospectivement la PEC des urgences effectuées en période de permanence des soins, avec une attention particulière sur celle des urgences multiples. Il en fait un rapport mensuel au bureau du Conseil de Bloc.</a:t>
            </a:r>
          </a:p>
          <a:p>
            <a:endParaRPr lang="fr-FR" dirty="0"/>
          </a:p>
        </p:txBody>
      </p:sp>
    </p:spTree>
    <p:extLst>
      <p:ext uri="{BB962C8B-B14F-4D97-AF65-F5344CB8AC3E}">
        <p14:creationId xmlns:p14="http://schemas.microsoft.com/office/powerpoint/2010/main" val="7746057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1575</Words>
  <Application>Microsoft Office PowerPoint</Application>
  <PresentationFormat>Grand écran</PresentationFormat>
  <Paragraphs>105</Paragraphs>
  <Slides>27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Arial</vt:lpstr>
      <vt:lpstr>Berlin Sans FB</vt:lpstr>
      <vt:lpstr>Calibri</vt:lpstr>
      <vt:lpstr>Calibri Light</vt:lpstr>
      <vt:lpstr>等线</vt:lpstr>
      <vt:lpstr>Times New Roman</vt:lpstr>
      <vt:lpstr>Wingdings</vt:lpstr>
      <vt:lpstr>Thème Office</vt:lpstr>
      <vt:lpstr>Présentation PowerPoint</vt:lpstr>
      <vt:lpstr>FONCTIONNEMENT DE L’UNITÉ DU BLOC OPÉRATOIRE </vt:lpstr>
      <vt:lpstr>Fonctionnement de l’unité du bloc opératoire </vt:lpstr>
      <vt:lpstr>LE COORDONNATEUR DE BLOC </vt:lpstr>
      <vt:lpstr>LE COORDONNATEUR DE BLOC </vt:lpstr>
      <vt:lpstr>LE COORDONNATEUR DE BLOC </vt:lpstr>
      <vt:lpstr>LE COORDONNATEUR DE BLOC </vt:lpstr>
      <vt:lpstr>LE COORDONNATEUR DE BLOC </vt:lpstr>
      <vt:lpstr>LE COORDONNATEUR DE BLOC </vt:lpstr>
      <vt:lpstr>SURVEILLANT DE L’UNITÉ DU BLOC OPÉRATOIRE </vt:lpstr>
      <vt:lpstr>SURVEILLANT DE L’UNITÉ DU BLOC OPÉRATOIRE </vt:lpstr>
      <vt:lpstr>INSTANCES DU BLOC OPERATOIRE</vt:lpstr>
      <vt:lpstr>INSTANCES DU BLOC OPERATOIRE</vt:lpstr>
      <vt:lpstr>INSTANCES BLOC OPERATOIRE</vt:lpstr>
      <vt:lpstr>INSTANCES DU BLOC OPERATOIRE</vt:lpstr>
      <vt:lpstr>PILOTAGE DU CONSEIL DU BLOC OPERATOIRE</vt:lpstr>
      <vt:lpstr>MISSIONS DU CONSEIL DU BLOC</vt:lpstr>
      <vt:lpstr>MISSIONS DU CONSEIL DU BLOC</vt:lpstr>
      <vt:lpstr>MISSIONS DU CONSEIL DU BLOC</vt:lpstr>
      <vt:lpstr>FONCTIONNEMENT DU CONSEIL DU BLOC</vt:lpstr>
      <vt:lpstr>FONCTIONNEMENT DU CONSEIL DU BLOC</vt:lpstr>
      <vt:lpstr>L’ASSEMBLÉE GÉNÉRALE DU BLOC OPÉRATOIRE</vt:lpstr>
      <vt:lpstr>LA CELLULE DE PROGRAMMATION</vt:lpstr>
      <vt:lpstr>LA CELLULE DE PROGRAMMATION</vt:lpstr>
      <vt:lpstr>LA CELLULE DE PROGRAMMATION</vt:lpstr>
      <vt:lpstr>LA CELLULE DE PROGRAMMATION</vt:lpstr>
      <vt:lpstr>Merci pour votre aimable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Hermann Barro</dc:creator>
  <cp:lastModifiedBy>Olivier TUINA</cp:lastModifiedBy>
  <cp:revision>17</cp:revision>
  <dcterms:created xsi:type="dcterms:W3CDTF">2021-05-08T17:28:49Z</dcterms:created>
  <dcterms:modified xsi:type="dcterms:W3CDTF">2021-09-13T21:24:55Z</dcterms:modified>
</cp:coreProperties>
</file>