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8" r:id="rId2"/>
    <p:sldId id="286" r:id="rId3"/>
    <p:sldId id="287" r:id="rId4"/>
    <p:sldId id="369" r:id="rId5"/>
    <p:sldId id="368" r:id="rId6"/>
    <p:sldId id="370" r:id="rId7"/>
    <p:sldId id="456" r:id="rId8"/>
    <p:sldId id="457" r:id="rId9"/>
    <p:sldId id="307" r:id="rId10"/>
    <p:sldId id="308" r:id="rId11"/>
    <p:sldId id="309" r:id="rId12"/>
    <p:sldId id="458" r:id="rId13"/>
    <p:sldId id="459" r:id="rId14"/>
    <p:sldId id="312" r:id="rId15"/>
    <p:sldId id="460" r:id="rId16"/>
    <p:sldId id="444" r:id="rId17"/>
  </p:sldIdLst>
  <p:sldSz cx="12192000" cy="6858000"/>
  <p:notesSz cx="6858000" cy="9144000"/>
  <p:defaultText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4" d="100"/>
          <a:sy n="74"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a-ET"/>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01D25-033D-4BE0-A568-1B140AC2841A}" type="datetimeFigureOut">
              <a:rPr lang="aa-ET" smtClean="0"/>
              <a:t>13/09/2021</a:t>
            </a:fld>
            <a:endParaRPr lang="aa-ET"/>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a-ET"/>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a-ET"/>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AFDAD-3CD9-4E03-ABD3-A36073473968}" type="slidenum">
              <a:rPr lang="aa-ET" smtClean="0"/>
              <a:t>‹N°›</a:t>
            </a:fld>
            <a:endParaRPr lang="aa-ET"/>
          </a:p>
        </p:txBody>
      </p:sp>
    </p:spTree>
    <p:extLst>
      <p:ext uri="{BB962C8B-B14F-4D97-AF65-F5344CB8AC3E}">
        <p14:creationId xmlns:p14="http://schemas.microsoft.com/office/powerpoint/2010/main" val="3003915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58A8824-BCBE-4DD7-80E1-452AE14637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a-ET"/>
          </a:p>
        </p:txBody>
      </p:sp>
      <p:sp>
        <p:nvSpPr>
          <p:cNvPr id="3" name="Sous-titre 2">
            <a:extLst>
              <a:ext uri="{FF2B5EF4-FFF2-40B4-BE49-F238E27FC236}">
                <a16:creationId xmlns="" xmlns:a16="http://schemas.microsoft.com/office/drawing/2014/main" id="{144A6FFE-75CF-4284-8826-E2AD83C691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aa-ET"/>
          </a:p>
        </p:txBody>
      </p:sp>
      <p:sp>
        <p:nvSpPr>
          <p:cNvPr id="4" name="Espace réservé de la date 3">
            <a:extLst>
              <a:ext uri="{FF2B5EF4-FFF2-40B4-BE49-F238E27FC236}">
                <a16:creationId xmlns="" xmlns:a16="http://schemas.microsoft.com/office/drawing/2014/main" id="{69593A11-616B-4395-91F1-54E507BEB6BC}"/>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D9071C60-DD53-46BE-86EC-052A60A2B25D}"/>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 xmlns:a16="http://schemas.microsoft.com/office/drawing/2014/main" id="{A80924F4-2E85-4EEB-9D9D-5ABDA30B92F5}"/>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50664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EDD6DD5-0161-4A66-966E-AF5A58EC6E6F}"/>
              </a:ext>
            </a:extLst>
          </p:cNvPr>
          <p:cNvSpPr>
            <a:spLocks noGrp="1"/>
          </p:cNvSpPr>
          <p:nvPr>
            <p:ph type="title"/>
          </p:nvPr>
        </p:nvSpPr>
        <p:spPr/>
        <p:txBody>
          <a:bodyPr/>
          <a:lstStyle/>
          <a:p>
            <a:r>
              <a:rPr lang="fr-FR"/>
              <a:t>Modifiez le style du titre</a:t>
            </a:r>
            <a:endParaRPr lang="aa-ET"/>
          </a:p>
        </p:txBody>
      </p:sp>
      <p:sp>
        <p:nvSpPr>
          <p:cNvPr id="3" name="Espace réservé du texte vertical 2">
            <a:extLst>
              <a:ext uri="{FF2B5EF4-FFF2-40B4-BE49-F238E27FC236}">
                <a16:creationId xmlns="" xmlns:a16="http://schemas.microsoft.com/office/drawing/2014/main" id="{228A1999-D3BD-4B8F-863C-3BB6778CA3D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 xmlns:a16="http://schemas.microsoft.com/office/drawing/2014/main" id="{0F9872CA-DBF1-4F8B-8BDF-23079AE0BD39}"/>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BD714B04-2CAF-48E3-84A4-A3F55365D458}"/>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 xmlns:a16="http://schemas.microsoft.com/office/drawing/2014/main" id="{DC6C828D-2636-464E-AEBD-0EAE621D10A2}"/>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84326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E00E4B77-6589-43FE-9788-504FA388BF54}"/>
              </a:ext>
            </a:extLst>
          </p:cNvPr>
          <p:cNvSpPr>
            <a:spLocks noGrp="1"/>
          </p:cNvSpPr>
          <p:nvPr>
            <p:ph type="title" orient="vert"/>
          </p:nvPr>
        </p:nvSpPr>
        <p:spPr>
          <a:xfrm>
            <a:off x="8724900" y="365125"/>
            <a:ext cx="2628900" cy="5811838"/>
          </a:xfrm>
        </p:spPr>
        <p:txBody>
          <a:bodyPr vert="eaVert"/>
          <a:lstStyle/>
          <a:p>
            <a:r>
              <a:rPr lang="fr-FR"/>
              <a:t>Modifiez le style du titre</a:t>
            </a:r>
            <a:endParaRPr lang="aa-ET"/>
          </a:p>
        </p:txBody>
      </p:sp>
      <p:sp>
        <p:nvSpPr>
          <p:cNvPr id="3" name="Espace réservé du texte vertical 2">
            <a:extLst>
              <a:ext uri="{FF2B5EF4-FFF2-40B4-BE49-F238E27FC236}">
                <a16:creationId xmlns="" xmlns:a16="http://schemas.microsoft.com/office/drawing/2014/main" id="{79B3DB87-94B0-470D-B52F-F6F4C36F864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 xmlns:a16="http://schemas.microsoft.com/office/drawing/2014/main" id="{7E31B1A8-FAF9-4102-9304-7E62C7DD192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340FAA05-EC4E-43F0-8333-D989B08FC2E3}"/>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 xmlns:a16="http://schemas.microsoft.com/office/drawing/2014/main" id="{5B888A05-3012-4736-856E-3EBB9B69EBDE}"/>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01915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BA5D073-E53B-4F5E-973D-3118FCC200C2}"/>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 xmlns:a16="http://schemas.microsoft.com/office/drawing/2014/main" id="{00E9F3BB-4349-42DD-A75C-7B7A26E1A30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 xmlns:a16="http://schemas.microsoft.com/office/drawing/2014/main" id="{ED2FC663-6FF2-48FB-BB26-A04B6552ED77}"/>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33D44377-3983-4572-A179-869882F749A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 xmlns:a16="http://schemas.microsoft.com/office/drawing/2014/main" id="{826C7920-E205-4978-B141-11D9A7A9B1D7}"/>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84745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DAA7072-1954-4DEB-8AAF-0327440BE3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a-ET"/>
          </a:p>
        </p:txBody>
      </p:sp>
      <p:sp>
        <p:nvSpPr>
          <p:cNvPr id="3" name="Espace réservé du texte 2">
            <a:extLst>
              <a:ext uri="{FF2B5EF4-FFF2-40B4-BE49-F238E27FC236}">
                <a16:creationId xmlns="" xmlns:a16="http://schemas.microsoft.com/office/drawing/2014/main" id="{43121679-4306-4AA5-86BC-D2A408202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E0D9A7B0-0E6A-49E6-A697-527076B5E3CA}"/>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75F1118B-B476-4676-BEB2-8E4F1F0B92D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 xmlns:a16="http://schemas.microsoft.com/office/drawing/2014/main" id="{9EE5F152-09AA-4D6E-BC3B-5D6F34687F18}"/>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96540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F91F91E-B596-48DE-9EDE-13C9209DB80F}"/>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 xmlns:a16="http://schemas.microsoft.com/office/drawing/2014/main" id="{324F4C06-C15F-4DB3-85B3-7960EB9532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contenu 3">
            <a:extLst>
              <a:ext uri="{FF2B5EF4-FFF2-40B4-BE49-F238E27FC236}">
                <a16:creationId xmlns="" xmlns:a16="http://schemas.microsoft.com/office/drawing/2014/main" id="{25AEB06A-9719-4F20-AE71-505E3C3D468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e la date 4">
            <a:extLst>
              <a:ext uri="{FF2B5EF4-FFF2-40B4-BE49-F238E27FC236}">
                <a16:creationId xmlns="" xmlns:a16="http://schemas.microsoft.com/office/drawing/2014/main" id="{D20A15BB-A52F-4583-821A-D9C2A19FBEC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 xmlns:a16="http://schemas.microsoft.com/office/drawing/2014/main" id="{294FFA4C-72A9-4A21-A4A2-0E78732DA102}"/>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 xmlns:a16="http://schemas.microsoft.com/office/drawing/2014/main" id="{4C9E8356-CF70-46E1-BFBC-0286C8CF21BD}"/>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353428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5DCC456-7A5E-46DB-9770-43D80D1BDF9A}"/>
              </a:ext>
            </a:extLst>
          </p:cNvPr>
          <p:cNvSpPr>
            <a:spLocks noGrp="1"/>
          </p:cNvSpPr>
          <p:nvPr>
            <p:ph type="title"/>
          </p:nvPr>
        </p:nvSpPr>
        <p:spPr>
          <a:xfrm>
            <a:off x="839788" y="365125"/>
            <a:ext cx="10515600" cy="1325563"/>
          </a:xfrm>
        </p:spPr>
        <p:txBody>
          <a:bodyPr/>
          <a:lstStyle/>
          <a:p>
            <a:r>
              <a:rPr lang="fr-FR"/>
              <a:t>Modifiez le style du titre</a:t>
            </a:r>
            <a:endParaRPr lang="aa-ET"/>
          </a:p>
        </p:txBody>
      </p:sp>
      <p:sp>
        <p:nvSpPr>
          <p:cNvPr id="3" name="Espace réservé du texte 2">
            <a:extLst>
              <a:ext uri="{FF2B5EF4-FFF2-40B4-BE49-F238E27FC236}">
                <a16:creationId xmlns="" xmlns:a16="http://schemas.microsoft.com/office/drawing/2014/main" id="{5BA228FF-1F08-43F6-9EC9-53B1785E33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A0C90DB3-346B-4D11-8A9E-94244211A0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u texte 4">
            <a:extLst>
              <a:ext uri="{FF2B5EF4-FFF2-40B4-BE49-F238E27FC236}">
                <a16:creationId xmlns="" xmlns:a16="http://schemas.microsoft.com/office/drawing/2014/main" id="{C5647418-F723-4171-9EF5-62CBBD582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13AFDEC8-1825-4E29-8D2F-F66820C69D0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7" name="Espace réservé de la date 6">
            <a:extLst>
              <a:ext uri="{FF2B5EF4-FFF2-40B4-BE49-F238E27FC236}">
                <a16:creationId xmlns="" xmlns:a16="http://schemas.microsoft.com/office/drawing/2014/main" id="{1B15AB56-F489-4EFE-85DA-24926F0E8521}"/>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8" name="Espace réservé du pied de page 7">
            <a:extLst>
              <a:ext uri="{FF2B5EF4-FFF2-40B4-BE49-F238E27FC236}">
                <a16:creationId xmlns="" xmlns:a16="http://schemas.microsoft.com/office/drawing/2014/main" id="{1A81E775-6F73-4920-8B3B-E6BECB4873EB}"/>
              </a:ext>
            </a:extLst>
          </p:cNvPr>
          <p:cNvSpPr>
            <a:spLocks noGrp="1"/>
          </p:cNvSpPr>
          <p:nvPr>
            <p:ph type="ftr" sz="quarter" idx="11"/>
          </p:nvPr>
        </p:nvSpPr>
        <p:spPr/>
        <p:txBody>
          <a:bodyPr/>
          <a:lstStyle/>
          <a:p>
            <a:endParaRPr lang="aa-ET"/>
          </a:p>
        </p:txBody>
      </p:sp>
      <p:sp>
        <p:nvSpPr>
          <p:cNvPr id="9" name="Espace réservé du numéro de diapositive 8">
            <a:extLst>
              <a:ext uri="{FF2B5EF4-FFF2-40B4-BE49-F238E27FC236}">
                <a16:creationId xmlns="" xmlns:a16="http://schemas.microsoft.com/office/drawing/2014/main" id="{5DDAFBE5-BE92-4487-9446-0E76335098B1}"/>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547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91EFFA4-8AFF-4AF6-868F-6CC4A4B2E526}"/>
              </a:ext>
            </a:extLst>
          </p:cNvPr>
          <p:cNvSpPr>
            <a:spLocks noGrp="1"/>
          </p:cNvSpPr>
          <p:nvPr>
            <p:ph type="title"/>
          </p:nvPr>
        </p:nvSpPr>
        <p:spPr/>
        <p:txBody>
          <a:bodyPr/>
          <a:lstStyle/>
          <a:p>
            <a:r>
              <a:rPr lang="fr-FR"/>
              <a:t>Modifiez le style du titre</a:t>
            </a:r>
            <a:endParaRPr lang="aa-ET"/>
          </a:p>
        </p:txBody>
      </p:sp>
      <p:sp>
        <p:nvSpPr>
          <p:cNvPr id="3" name="Espace réservé de la date 2">
            <a:extLst>
              <a:ext uri="{FF2B5EF4-FFF2-40B4-BE49-F238E27FC236}">
                <a16:creationId xmlns="" xmlns:a16="http://schemas.microsoft.com/office/drawing/2014/main" id="{FA537766-DE89-442C-AEAB-1B96CAEAE8CD}"/>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4" name="Espace réservé du pied de page 3">
            <a:extLst>
              <a:ext uri="{FF2B5EF4-FFF2-40B4-BE49-F238E27FC236}">
                <a16:creationId xmlns="" xmlns:a16="http://schemas.microsoft.com/office/drawing/2014/main" id="{64F11681-FDAF-4EC8-AE47-A42A73AB721F}"/>
              </a:ext>
            </a:extLst>
          </p:cNvPr>
          <p:cNvSpPr>
            <a:spLocks noGrp="1"/>
          </p:cNvSpPr>
          <p:nvPr>
            <p:ph type="ftr" sz="quarter" idx="11"/>
          </p:nvPr>
        </p:nvSpPr>
        <p:spPr/>
        <p:txBody>
          <a:bodyPr/>
          <a:lstStyle/>
          <a:p>
            <a:endParaRPr lang="aa-ET"/>
          </a:p>
        </p:txBody>
      </p:sp>
      <p:sp>
        <p:nvSpPr>
          <p:cNvPr id="5" name="Espace réservé du numéro de diapositive 4">
            <a:extLst>
              <a:ext uri="{FF2B5EF4-FFF2-40B4-BE49-F238E27FC236}">
                <a16:creationId xmlns="" xmlns:a16="http://schemas.microsoft.com/office/drawing/2014/main" id="{E912509C-0E33-469B-8841-61629F888A36}"/>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3682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FE24B8F0-3123-444D-BECC-DD529FC40AC7}"/>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3" name="Espace réservé du pied de page 2">
            <a:extLst>
              <a:ext uri="{FF2B5EF4-FFF2-40B4-BE49-F238E27FC236}">
                <a16:creationId xmlns="" xmlns:a16="http://schemas.microsoft.com/office/drawing/2014/main" id="{37558918-16E1-48B1-A8E9-CE552417D9C1}"/>
              </a:ext>
            </a:extLst>
          </p:cNvPr>
          <p:cNvSpPr>
            <a:spLocks noGrp="1"/>
          </p:cNvSpPr>
          <p:nvPr>
            <p:ph type="ftr" sz="quarter" idx="11"/>
          </p:nvPr>
        </p:nvSpPr>
        <p:spPr/>
        <p:txBody>
          <a:bodyPr/>
          <a:lstStyle/>
          <a:p>
            <a:endParaRPr lang="aa-ET"/>
          </a:p>
        </p:txBody>
      </p:sp>
      <p:sp>
        <p:nvSpPr>
          <p:cNvPr id="4" name="Espace réservé du numéro de diapositive 3">
            <a:extLst>
              <a:ext uri="{FF2B5EF4-FFF2-40B4-BE49-F238E27FC236}">
                <a16:creationId xmlns="" xmlns:a16="http://schemas.microsoft.com/office/drawing/2014/main" id="{88B18183-4E75-4D5F-94EE-B975E3C2AE4C}"/>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48510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7365E87-B853-4862-8F64-AE0F7D19C6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du contenu 2">
            <a:extLst>
              <a:ext uri="{FF2B5EF4-FFF2-40B4-BE49-F238E27FC236}">
                <a16:creationId xmlns="" xmlns:a16="http://schemas.microsoft.com/office/drawing/2014/main" id="{615B0F20-797C-4C25-AF9F-EC536A82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texte 3">
            <a:extLst>
              <a:ext uri="{FF2B5EF4-FFF2-40B4-BE49-F238E27FC236}">
                <a16:creationId xmlns="" xmlns:a16="http://schemas.microsoft.com/office/drawing/2014/main" id="{81D76DDB-B7FB-4672-B7C9-8F6DAED718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7E81B9E1-D5AA-49D3-BF76-DC827355B01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 xmlns:a16="http://schemas.microsoft.com/office/drawing/2014/main" id="{78E79EC4-42FA-42B1-A3B0-14132AD330D9}"/>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 xmlns:a16="http://schemas.microsoft.com/office/drawing/2014/main" id="{3108158D-75AB-4E79-8634-05CF4DF82E94}"/>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7479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5798822-039C-4A9A-863E-68D25124AA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pour une image  2">
            <a:extLst>
              <a:ext uri="{FF2B5EF4-FFF2-40B4-BE49-F238E27FC236}">
                <a16:creationId xmlns="" xmlns:a16="http://schemas.microsoft.com/office/drawing/2014/main" id="{24CB0896-D265-42E9-BC08-C09BC2730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Espace réservé du texte 3">
            <a:extLst>
              <a:ext uri="{FF2B5EF4-FFF2-40B4-BE49-F238E27FC236}">
                <a16:creationId xmlns="" xmlns:a16="http://schemas.microsoft.com/office/drawing/2014/main" id="{47C1E116-D488-440E-8031-6601FE89A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18F77D52-C81C-423D-A558-8F0A440CADA1}"/>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 xmlns:a16="http://schemas.microsoft.com/office/drawing/2014/main" id="{47901B64-2019-4672-8220-5A5FD4832175}"/>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 xmlns:a16="http://schemas.microsoft.com/office/drawing/2014/main" id="{60DE824E-F1BE-4C28-B181-A0AAD3C69DCB}"/>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55301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93BF9D05-1CAA-40E5-9D46-640255E003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a-ET"/>
          </a:p>
        </p:txBody>
      </p:sp>
      <p:sp>
        <p:nvSpPr>
          <p:cNvPr id="3" name="Espace réservé du texte 2">
            <a:extLst>
              <a:ext uri="{FF2B5EF4-FFF2-40B4-BE49-F238E27FC236}">
                <a16:creationId xmlns="" xmlns:a16="http://schemas.microsoft.com/office/drawing/2014/main" id="{33A9833F-93A0-4173-8DE5-0AB4CCE5B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 xmlns:a16="http://schemas.microsoft.com/office/drawing/2014/main" id="{FD31C5CD-BAAE-4EE7-9DE3-6DF314326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 xmlns:a16="http://schemas.microsoft.com/office/drawing/2014/main" id="{1254FF3A-499E-4131-B888-C8644F347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a-ET"/>
          </a:p>
        </p:txBody>
      </p:sp>
      <p:sp>
        <p:nvSpPr>
          <p:cNvPr id="6" name="Espace réservé du numéro de diapositive 5">
            <a:extLst>
              <a:ext uri="{FF2B5EF4-FFF2-40B4-BE49-F238E27FC236}">
                <a16:creationId xmlns="" xmlns:a16="http://schemas.microsoft.com/office/drawing/2014/main" id="{A6467EE4-D40F-4894-9EA3-7DAB475DDC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487FB-95D7-4533-BB3D-CD266453EC89}" type="slidenum">
              <a:rPr lang="aa-ET" smtClean="0"/>
              <a:t>‹N°›</a:t>
            </a:fld>
            <a:endParaRPr lang="aa-ET"/>
          </a:p>
        </p:txBody>
      </p:sp>
    </p:spTree>
    <p:extLst>
      <p:ext uri="{BB962C8B-B14F-4D97-AF65-F5344CB8AC3E}">
        <p14:creationId xmlns:p14="http://schemas.microsoft.com/office/powerpoint/2010/main" val="359061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 xmlns:a16="http://schemas.microsoft.com/office/drawing/2014/main" id="{C3308FC6-2B09-4D5D-91C3-80C4DED23A10}"/>
              </a:ext>
            </a:extLst>
          </p:cNvPr>
          <p:cNvSpPr>
            <a:spLocks noGrp="1" noChangeArrowheads="1"/>
          </p:cNvSpPr>
          <p:nvPr>
            <p:ph idx="1"/>
          </p:nvPr>
        </p:nvSpPr>
        <p:spPr bwMode="auto">
          <a:xfrm>
            <a:off x="495300" y="2647079"/>
            <a:ext cx="11201399" cy="898964"/>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ts val="1200"/>
              </a:spcBef>
              <a:spcAft>
                <a:spcPts val="2400"/>
              </a:spcAft>
              <a:buClrTx/>
              <a:buSzTx/>
              <a:buFontTx/>
              <a:buNone/>
              <a:tabLst/>
            </a:pPr>
            <a:r>
              <a:rPr lang="fr-FR" altLang="zh-CN" sz="4000" dirty="0">
                <a:solidFill>
                  <a:srgbClr val="4472C4"/>
                </a:solidFill>
                <a:latin typeface="Berlin Sans FB" panose="020E0602020502020306" pitchFamily="34" charset="0"/>
                <a:ea typeface="Times New Roman" panose="02020603050405020304" pitchFamily="18" charset="0"/>
                <a:cs typeface="Calibri Light" panose="020F0302020204030204" pitchFamily="34" charset="0"/>
              </a:rPr>
              <a:t>O</a:t>
            </a:r>
            <a:r>
              <a:rPr kumimoji="0" lang="fr-FR" altLang="zh-CN" sz="4000" b="0" i="0" u="none" strike="noStrike" cap="none" normalizeH="0" baseline="0" dirty="0">
                <a:ln>
                  <a:noFill/>
                </a:ln>
                <a:solidFill>
                  <a:srgbClr val="4472C4"/>
                </a:solidFill>
                <a:effectLst/>
                <a:latin typeface="Berlin Sans FB" panose="020E0602020502020306" pitchFamily="34" charset="0"/>
                <a:ea typeface="Times New Roman" panose="02020603050405020304" pitchFamily="18" charset="0"/>
                <a:cs typeface="Calibri Light" panose="020F0302020204030204" pitchFamily="34" charset="0"/>
              </a:rPr>
              <a:t>RGANISATION TYPE DES BLOCS OPÉRATOIRES</a:t>
            </a:r>
            <a:endParaRPr kumimoji="0" lang="fr-FR" altLang="zh-CN" sz="1800" b="0" i="0" u="none" strike="noStrike" cap="none" normalizeH="0" baseline="0" dirty="0">
              <a:ln>
                <a:noFill/>
              </a:ln>
              <a:solidFill>
                <a:schemeClr val="tx1"/>
              </a:solidFill>
              <a:effectLst/>
              <a:latin typeface="Berlin Sans FB" panose="020E0602020502020306" pitchFamily="34" charset="0"/>
            </a:endParaRPr>
          </a:p>
        </p:txBody>
      </p:sp>
    </p:spTree>
    <p:extLst>
      <p:ext uri="{BB962C8B-B14F-4D97-AF65-F5344CB8AC3E}">
        <p14:creationId xmlns:p14="http://schemas.microsoft.com/office/powerpoint/2010/main" val="1115320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255712"/>
            <a:ext cx="10515600" cy="5371942"/>
          </a:xfrm>
        </p:spPr>
        <p:txBody>
          <a:bodyPr>
            <a:normAutofit lnSpcReduction="10000"/>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Mettre en œuvre les conditions humaines et techniques optimales, permettant de dispenser aux patients des soins de qualité dans le respect de leur dignité et de leur intégrité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Nous acquitter correctement et efficacement de nos obligations et à faire preuve de rigueur, de discipline, d’impartialité, de redevabilité, de réserve, et de courtoisie dans l’accomplissement de nos fonctions ;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Nous abstenir de tout acte contraire à l’éthique et à la morale, tels que le détournement de deniers publics, la corruption, le racket, la discrimination, le harcèlement et l’incivisme ;</a:t>
            </a: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608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Respecter les droits de l’utilisateur des services du bloc opératoire, à l’information et au consentement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Assurer la prise en charge des urgences relevant de nos compétences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Garantir pour tout patient dont l’état de santé nécessite une intervention le jour même, une prise en charge immédiate, et si le pronostic vital n’est pas en jeu, assurer sa programmation avec le coordonnateur du bloc opératoire et l’équipe soignante ;</a:t>
            </a: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8137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lnSpcReduction="10000"/>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Garantir à tout patient utilisant les services du bloc opératoire, des prestations et soins de santé de jour comme de nuit, selon ses besoins de santé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Respecter la programmation et observer une diligence dans la prise en charge des patients ;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Reconnaitre l’autorité du coordonnateur du bloc opératoire dans sa mission d’organisation des équipes dans toutes les unités du bloc opératoire ;</a:t>
            </a: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370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Utiliser systématiquement la check-list sécurité du patient au bloc opératoire pour tout client devant subir une intervention chirurgicale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Respecter impérativement les règles d’hygiène et la prévention et contrôle des infections associées aux soins au bloc opératoire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Signaler immédiatement au coordonnateur du bloc opératoire tout dysfonctionnement du matériel ; </a:t>
            </a: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7519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lnSpcReduction="10000"/>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Garantir à tout patient utilisant les services du bloc opératoire, des prestations et soins de santé de jour comme de nuit, selon ses besoins de santé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Respecter la programmation et observer une diligence dans la prise en charge des patients ; </a:t>
            </a:r>
          </a:p>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Reconnaitre l’autorité du coordonnateur du bloc opératoire dans sa mission d’organisation des équipes dans toutes les unités du bloc opératoire ;</a:t>
            </a: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5784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20575"/>
            <a:ext cx="10515600" cy="4656388"/>
          </a:xfrm>
        </p:spPr>
        <p:txBody>
          <a:bodyPr vert="horz" lIns="91440" tIns="45720" rIns="91440" bIns="45720" rtlCol="0">
            <a:normAutofit/>
          </a:bodyPr>
          <a:lstStyle/>
          <a:p>
            <a:pPr algn="just">
              <a:lnSpc>
                <a:spcPct val="150000"/>
              </a:lnSpc>
              <a:spcAft>
                <a:spcPts val="800"/>
              </a:spcAft>
            </a:pPr>
            <a:r>
              <a:rPr lang="fr-FR" sz="2400" dirty="0">
                <a:latin typeface="Arial" panose="020B0604020202020204" pitchFamily="34" charset="0"/>
                <a:cs typeface="Times New Roman" panose="02020603050405020304" pitchFamily="18" charset="0"/>
              </a:rPr>
              <a:t>Signaler immédiatement au coordonnateur du bloc opératoire tout dysfonctionnement du matériel ; </a:t>
            </a:r>
          </a:p>
          <a:p>
            <a:pPr algn="just">
              <a:lnSpc>
                <a:spcPct val="150000"/>
              </a:lnSpc>
              <a:spcAft>
                <a:spcPts val="800"/>
              </a:spcAft>
            </a:pPr>
            <a:r>
              <a:rPr lang="fr-FR" sz="2400" dirty="0">
                <a:latin typeface="Arial" panose="020B0604020202020204" pitchFamily="34" charset="0"/>
                <a:cs typeface="Times New Roman" panose="02020603050405020304" pitchFamily="18" charset="0"/>
              </a:rPr>
              <a:t>Déclarer tout incident et accident susceptible de mettre en jeu la sécurité des patients.</a:t>
            </a:r>
          </a:p>
          <a:p>
            <a:pPr algn="just">
              <a:lnSpc>
                <a:spcPct val="150000"/>
              </a:lnSpc>
              <a:spcAft>
                <a:spcPts val="800"/>
              </a:spcAft>
            </a:pPr>
            <a:endParaRPr lang="fr-FR" sz="2400" dirty="0">
              <a:latin typeface="Arial" panose="020B0604020202020204" pitchFamily="34" charset="0"/>
              <a:cs typeface="Times New Roman" panose="02020603050405020304" pitchFamily="18" charset="0"/>
            </a:endParaRPr>
          </a:p>
          <a:p>
            <a:pPr marL="0" indent="0" algn="just">
              <a:lnSpc>
                <a:spcPct val="150000"/>
              </a:lnSpc>
              <a:spcAft>
                <a:spcPts val="800"/>
              </a:spcAft>
              <a:buNone/>
            </a:pPr>
            <a:r>
              <a:rPr lang="fr-FR" sz="2400" dirty="0">
                <a:latin typeface="Arial" panose="020B0604020202020204" pitchFamily="34" charset="0"/>
                <a:cs typeface="Times New Roman" panose="02020603050405020304" pitchFamily="18" charset="0"/>
              </a:rPr>
              <a:t>                                             </a:t>
            </a:r>
            <a:r>
              <a:rPr lang="fr-FR" sz="2400" b="1" dirty="0">
                <a:latin typeface="Arial" panose="020B0604020202020204" pitchFamily="34" charset="0"/>
                <a:cs typeface="Times New Roman" panose="02020603050405020304" pitchFamily="18" charset="0"/>
              </a:rPr>
              <a:t>Date : </a:t>
            </a:r>
            <a:r>
              <a:rPr lang="fr-FR" sz="2400" dirty="0">
                <a:latin typeface="Arial" panose="020B0604020202020204" pitchFamily="34" charset="0"/>
                <a:cs typeface="Times New Roman" panose="02020603050405020304" pitchFamily="18" charset="0"/>
              </a:rPr>
              <a:t>……………………………………….</a:t>
            </a:r>
          </a:p>
          <a:p>
            <a:pPr algn="just">
              <a:lnSpc>
                <a:spcPct val="150000"/>
              </a:lnSpc>
              <a:spcAft>
                <a:spcPts val="800"/>
              </a:spcAft>
            </a:pPr>
            <a:endParaRPr lang="aa-ET" sz="2400" dirty="0">
              <a:latin typeface="Arial" panose="020B0604020202020204" pitchFamily="34" charset="0"/>
              <a:cs typeface="Times New Roman" panose="02020603050405020304" pitchFamily="18" charset="0"/>
            </a:endParaRPr>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 xmlns:a16="http://schemas.microsoft.com/office/drawing/2014/main" id="{CA87755B-5D68-4B27-B963-241177ED11EB}"/>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141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F65F44FE-7D20-4808-88E1-834FFAF60E8B}"/>
              </a:ext>
            </a:extLst>
          </p:cNvPr>
          <p:cNvSpPr>
            <a:spLocks noGrp="1"/>
          </p:cNvSpPr>
          <p:nvPr>
            <p:ph type="title"/>
          </p:nvPr>
        </p:nvSpPr>
        <p:spPr>
          <a:xfrm>
            <a:off x="495300" y="2825394"/>
            <a:ext cx="11201399" cy="1049694"/>
          </a:xfrm>
          <a:solidFill>
            <a:schemeClr val="bg1">
              <a:lumMod val="95000"/>
            </a:schemeClr>
          </a:solidFill>
          <a:ln w="28575">
            <a:solidFill>
              <a:srgbClr val="0070C0"/>
            </a:solidFill>
          </a:ln>
        </p:spPr>
        <p:txBody>
          <a:bodyPr>
            <a:normAutofit/>
          </a:bodyPr>
          <a:lstStyle/>
          <a:p>
            <a:pPr algn="ctr"/>
            <a:r>
              <a:rPr lang="fr-FR" sz="4400" b="1" i="1" dirty="0">
                <a:solidFill>
                  <a:srgbClr val="002060"/>
                </a:solidFill>
                <a:latin typeface="Times New Roman" panose="02020603050405020304" pitchFamily="18" charset="0"/>
                <a:cs typeface="Times New Roman" panose="02020603050405020304" pitchFamily="18" charset="0"/>
              </a:rPr>
              <a:t>Merci pour votre aimable attention!</a:t>
            </a:r>
            <a:endParaRPr lang="fr-FR" dirty="0"/>
          </a:p>
        </p:txBody>
      </p:sp>
    </p:spTree>
    <p:extLst>
      <p:ext uri="{BB962C8B-B14F-4D97-AF65-F5344CB8AC3E}">
        <p14:creationId xmlns:p14="http://schemas.microsoft.com/office/powerpoint/2010/main" val="195797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F65F44FE-7D20-4808-88E1-834FFAF60E8B}"/>
              </a:ext>
            </a:extLst>
          </p:cNvPr>
          <p:cNvSpPr>
            <a:spLocks noGrp="1"/>
          </p:cNvSpPr>
          <p:nvPr>
            <p:ph type="title"/>
          </p:nvPr>
        </p:nvSpPr>
        <p:spPr>
          <a:xfrm>
            <a:off x="662726" y="2931060"/>
            <a:ext cx="11201399" cy="892175"/>
          </a:xfrm>
          <a:solidFill>
            <a:schemeClr val="bg1">
              <a:lumMod val="95000"/>
            </a:schemeClr>
          </a:solidFill>
          <a:ln w="28575">
            <a:solidFill>
              <a:srgbClr val="0070C0"/>
            </a:solidFill>
          </a:ln>
        </p:spPr>
        <p:txBody>
          <a:bodyPr>
            <a:normAutofit/>
          </a:bodyPr>
          <a:lstStyle/>
          <a:p>
            <a:pPr algn="ctr"/>
            <a:r>
              <a:rPr lang="fr-FR" b="1" kern="0" dirty="0">
                <a:solidFill>
                  <a:srgbClr val="365F91"/>
                </a:solidFill>
                <a:latin typeface="Times New Roman" panose="02020603050405020304" pitchFamily="18" charset="0"/>
                <a:cs typeface="Times New Roman" panose="02020603050405020304" pitchFamily="18" charset="0"/>
              </a:rPr>
              <a:t>Charte de fonctionnement du bloc opératoire </a:t>
            </a:r>
          </a:p>
        </p:txBody>
      </p:sp>
    </p:spTree>
    <p:extLst>
      <p:ext uri="{BB962C8B-B14F-4D97-AF65-F5344CB8AC3E}">
        <p14:creationId xmlns:p14="http://schemas.microsoft.com/office/powerpoint/2010/main" val="4057372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31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CH</a:t>
            </a:r>
            <a:r>
              <a:rPr lang="fr-FR" sz="3100" b="1" kern="0" dirty="0">
                <a:solidFill>
                  <a:srgbClr val="365F91"/>
                </a:solidFill>
                <a:latin typeface="Times New Roman" panose="02020603050405020304" pitchFamily="18" charset="0"/>
                <a:cs typeface="Times New Roman" panose="02020603050405020304" pitchFamily="18" charset="0"/>
              </a:rPr>
              <a:t>ARTE DE FONCTIONNEMENT DU BLOC OPÉRATOIRE </a:t>
            </a:r>
            <a:endParaRPr lang="fr-FR" dirty="0"/>
          </a:p>
        </p:txBody>
      </p:sp>
      <p:sp>
        <p:nvSpPr>
          <p:cNvPr id="5" name="Espace réservé du contenu 4">
            <a:extLst>
              <a:ext uri="{FF2B5EF4-FFF2-40B4-BE49-F238E27FC236}">
                <a16:creationId xmlns=""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i="0" u="none" strike="noStrike" baseline="0" dirty="0">
                <a:solidFill>
                  <a:srgbClr val="000000"/>
                </a:solidFill>
                <a:latin typeface="Arial" panose="020B0604020202020204" pitchFamily="34" charset="0"/>
              </a:rPr>
              <a:t>Pi</a:t>
            </a:r>
            <a:r>
              <a:rPr lang="fr-FR" b="0" i="0" u="none" strike="noStrike" baseline="0" dirty="0">
                <a:solidFill>
                  <a:srgbClr val="000000"/>
                </a:solidFill>
                <a:latin typeface="Arial" panose="020B0604020202020204" pitchFamily="34" charset="0"/>
              </a:rPr>
              <a:t>èce maîtresse de l’organisation du bloc opératoire, vise à assurer la qualité et la sécurité des gestes pratiqués sur le plateau technique, en garantissant le respect des normes en vigueur et l’instauration de règles communes à l’ensemble des utilisateurs. </a:t>
            </a:r>
          </a:p>
          <a:p>
            <a:pPr algn="just">
              <a:lnSpc>
                <a:spcPct val="150000"/>
              </a:lnSpc>
            </a:pPr>
            <a:r>
              <a:rPr lang="fr-FR" b="0" i="0" u="none" strike="noStrike" baseline="0" dirty="0">
                <a:solidFill>
                  <a:srgbClr val="000000"/>
                </a:solidFill>
                <a:latin typeface="Arial" panose="020B0604020202020204" pitchFamily="34" charset="0"/>
              </a:rPr>
              <a:t>Tout nouveau personnel doit en prendre connaissance lors de son arrivée et s’engager à la respecter en y apposant son paraphe. </a:t>
            </a:r>
          </a:p>
        </p:txBody>
      </p:sp>
    </p:spTree>
    <p:extLst>
      <p:ext uri="{BB962C8B-B14F-4D97-AF65-F5344CB8AC3E}">
        <p14:creationId xmlns:p14="http://schemas.microsoft.com/office/powerpoint/2010/main" val="3959766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F65F44FE-7D20-4808-88E1-834FFAF60E8B}"/>
              </a:ext>
            </a:extLst>
          </p:cNvPr>
          <p:cNvSpPr>
            <a:spLocks noGrp="1"/>
          </p:cNvSpPr>
          <p:nvPr>
            <p:ph type="title"/>
          </p:nvPr>
        </p:nvSpPr>
        <p:spPr>
          <a:xfrm>
            <a:off x="557213" y="299024"/>
            <a:ext cx="11201399" cy="892175"/>
          </a:xfrm>
          <a:solidFill>
            <a:schemeClr val="bg1">
              <a:lumMod val="95000"/>
            </a:schemeClr>
          </a:solidFill>
          <a:ln w="28575">
            <a:solidFill>
              <a:srgbClr val="0070C0"/>
            </a:solidFill>
          </a:ln>
        </p:spPr>
        <p:txBody>
          <a:bodyPr>
            <a:normAutofit/>
          </a:bodyPr>
          <a:lstStyle/>
          <a:p>
            <a:r>
              <a:rPr lang="fr-FR" sz="31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CH</a:t>
            </a:r>
            <a:r>
              <a:rPr lang="fr-FR" sz="3100" b="1" kern="0" dirty="0">
                <a:solidFill>
                  <a:srgbClr val="365F91"/>
                </a:solidFill>
                <a:latin typeface="Times New Roman" panose="02020603050405020304" pitchFamily="18" charset="0"/>
                <a:cs typeface="Times New Roman" panose="02020603050405020304" pitchFamily="18" charset="0"/>
              </a:rPr>
              <a:t>ARTE DE FONCTIONNEMENT DU BLOC OPÉRATOIRE </a:t>
            </a:r>
            <a:endParaRPr lang="fr-FR" dirty="0"/>
          </a:p>
        </p:txBody>
      </p:sp>
      <p:sp>
        <p:nvSpPr>
          <p:cNvPr id="5" name="Espace réservé du contenu 4">
            <a:extLst>
              <a:ext uri="{FF2B5EF4-FFF2-40B4-BE49-F238E27FC236}">
                <a16:creationId xmlns=""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lnSpcReduction="10000"/>
          </a:bodyPr>
          <a:lstStyle/>
          <a:p>
            <a:pPr algn="just">
              <a:lnSpc>
                <a:spcPct val="150000"/>
              </a:lnSpc>
            </a:pPr>
            <a:r>
              <a:rPr lang="fr-FR" sz="2400" b="0" i="0" u="none" strike="noStrike" baseline="0" dirty="0">
                <a:solidFill>
                  <a:srgbClr val="000000"/>
                </a:solidFill>
                <a:latin typeface="Arial" panose="020B0604020202020204" pitchFamily="34" charset="0"/>
              </a:rPr>
              <a:t>Dans son contenu doivent figurer : </a:t>
            </a:r>
          </a:p>
          <a:p>
            <a:pPr algn="just">
              <a:lnSpc>
                <a:spcPct val="150000"/>
              </a:lnSpc>
            </a:pPr>
            <a:r>
              <a:rPr lang="fr-FR" sz="2400" b="0" i="0" u="none" strike="noStrike" baseline="0" dirty="0">
                <a:solidFill>
                  <a:srgbClr val="000000"/>
                </a:solidFill>
                <a:latin typeface="Arial" panose="020B0604020202020204" pitchFamily="34" charset="0"/>
              </a:rPr>
              <a:t>la description du plateau technique, </a:t>
            </a:r>
          </a:p>
          <a:p>
            <a:pPr algn="just">
              <a:lnSpc>
                <a:spcPct val="150000"/>
              </a:lnSpc>
            </a:pPr>
            <a:r>
              <a:rPr lang="fr-FR" sz="2400" b="0" i="0" u="none" strike="noStrike" baseline="0" dirty="0">
                <a:solidFill>
                  <a:srgbClr val="000000"/>
                </a:solidFill>
                <a:latin typeface="Arial" panose="020B0604020202020204" pitchFamily="34" charset="0"/>
              </a:rPr>
              <a:t>le mode de fonctionnement des principaux sites et le principe d’utilisation des salles, </a:t>
            </a:r>
          </a:p>
          <a:p>
            <a:pPr algn="just">
              <a:lnSpc>
                <a:spcPct val="150000"/>
              </a:lnSpc>
            </a:pPr>
            <a:r>
              <a:rPr lang="fr-FR" sz="2400" b="0" i="0" u="none" strike="noStrike" baseline="0" dirty="0">
                <a:solidFill>
                  <a:srgbClr val="000000"/>
                </a:solidFill>
                <a:latin typeface="Arial" panose="020B0604020202020204" pitchFamily="34" charset="0"/>
              </a:rPr>
              <a:t>la programmation opératoire, </a:t>
            </a:r>
          </a:p>
          <a:p>
            <a:pPr algn="just">
              <a:lnSpc>
                <a:spcPct val="150000"/>
              </a:lnSpc>
            </a:pPr>
            <a:r>
              <a:rPr lang="fr-FR" sz="2400" b="0" i="0" u="none" strike="noStrike" baseline="0" dirty="0">
                <a:solidFill>
                  <a:srgbClr val="000000"/>
                </a:solidFill>
                <a:latin typeface="Arial" panose="020B0604020202020204" pitchFamily="34" charset="0"/>
              </a:rPr>
              <a:t>la définition des circuits, </a:t>
            </a:r>
          </a:p>
          <a:p>
            <a:pPr algn="just">
              <a:lnSpc>
                <a:spcPct val="150000"/>
              </a:lnSpc>
            </a:pPr>
            <a:r>
              <a:rPr lang="fr-FR" sz="2400" b="0" i="0" u="none" strike="noStrike" baseline="0" dirty="0">
                <a:solidFill>
                  <a:srgbClr val="000000"/>
                </a:solidFill>
                <a:latin typeface="Arial" panose="020B0604020202020204" pitchFamily="34" charset="0"/>
              </a:rPr>
              <a:t>la gestion des ressources humaines et matérielles, </a:t>
            </a:r>
          </a:p>
          <a:p>
            <a:pPr algn="just">
              <a:lnSpc>
                <a:spcPct val="150000"/>
              </a:lnSpc>
            </a:pPr>
            <a:r>
              <a:rPr lang="fr-FR" sz="2400" b="0" i="0" u="none" strike="noStrike" baseline="0" dirty="0">
                <a:solidFill>
                  <a:srgbClr val="000000"/>
                </a:solidFill>
                <a:latin typeface="Arial" panose="020B0604020202020204" pitchFamily="34" charset="0"/>
              </a:rPr>
              <a:t>la coordination des équipes ; </a:t>
            </a:r>
          </a:p>
        </p:txBody>
      </p:sp>
    </p:spTree>
    <p:extLst>
      <p:ext uri="{BB962C8B-B14F-4D97-AF65-F5344CB8AC3E}">
        <p14:creationId xmlns:p14="http://schemas.microsoft.com/office/powerpoint/2010/main" val="2731085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b="0" i="0" u="none" strike="noStrike" baseline="0" dirty="0">
                <a:solidFill>
                  <a:srgbClr val="000000"/>
                </a:solidFill>
                <a:latin typeface="Arial" panose="020B0604020202020204" pitchFamily="34" charset="0"/>
              </a:rPr>
              <a:t>les règles d’hygiène et les protocoles à respecter, la lutte contre les infections associées aux soins et en particulier contre les infections du site opératoire devant être une préoccupation incessante ; </a:t>
            </a:r>
          </a:p>
          <a:p>
            <a:pPr algn="just">
              <a:lnSpc>
                <a:spcPct val="150000"/>
              </a:lnSpc>
            </a:pPr>
            <a:r>
              <a:rPr lang="fr-FR" b="0" i="0" u="none" strike="noStrike" baseline="0" dirty="0">
                <a:solidFill>
                  <a:srgbClr val="000000"/>
                </a:solidFill>
                <a:latin typeface="Arial" panose="020B0604020202020204" pitchFamily="34" charset="0"/>
              </a:rPr>
              <a:t>les modalités d’intégration des urgences, la prise en charge des dysfonctionnements et des éventuels conflits, les arbitrages, les manquements </a:t>
            </a:r>
            <a:r>
              <a:rPr lang="fr-FR" b="0" i="0" u="none" strike="noStrike" baseline="0" dirty="0">
                <a:latin typeface="Arial" panose="020B0604020202020204" pitchFamily="34" charset="0"/>
              </a:rPr>
              <a:t>aux règles et les sanctions qui peuvent en découler sont également abordés. </a:t>
            </a:r>
            <a:endParaRPr lang="aa-ET" b="0" i="0" u="none" strike="noStrike" baseline="0" dirty="0">
              <a:latin typeface="Arial" panose="020B0604020202020204" pitchFamily="34" charset="0"/>
            </a:endParaRPr>
          </a:p>
          <a:p>
            <a:endParaRPr lang="fr-FR" sz="2000" b="0" i="0" u="none" strike="noStrike" baseline="0" dirty="0">
              <a:latin typeface="Arial" panose="020B0604020202020204" pitchFamily="34" charset="0"/>
            </a:endParaRPr>
          </a:p>
        </p:txBody>
      </p:sp>
      <p:sp>
        <p:nvSpPr>
          <p:cNvPr id="6" name="Titre 3">
            <a:extLst>
              <a:ext uri="{FF2B5EF4-FFF2-40B4-BE49-F238E27FC236}">
                <a16:creationId xmlns="" xmlns:a16="http://schemas.microsoft.com/office/drawing/2014/main" id="{810844F5-138A-4586-9665-07CE5E586805}"/>
              </a:ext>
            </a:extLst>
          </p:cNvPr>
          <p:cNvSpPr txBox="1">
            <a:spLocks/>
          </p:cNvSpPr>
          <p:nvPr/>
        </p:nvSpPr>
        <p:spPr>
          <a:xfrm>
            <a:off x="557212" y="451424"/>
            <a:ext cx="11201399" cy="892175"/>
          </a:xfrm>
          <a:prstGeom prst="rect">
            <a:avLst/>
          </a:prstGeom>
          <a:solidFill>
            <a:schemeClr val="bg1">
              <a:lumMod val="95000"/>
            </a:schemeClr>
          </a:solidFill>
          <a:ln w="28575">
            <a:solidFill>
              <a:srgbClr val="0070C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100" b="1" kern="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CH</a:t>
            </a:r>
            <a:r>
              <a:rPr lang="fr-FR" sz="3100" b="1" kern="0">
                <a:solidFill>
                  <a:srgbClr val="365F91"/>
                </a:solidFill>
                <a:latin typeface="Times New Roman" panose="02020603050405020304" pitchFamily="18" charset="0"/>
                <a:cs typeface="Times New Roman" panose="02020603050405020304" pitchFamily="18" charset="0"/>
              </a:rPr>
              <a:t>ARTE DE FONCTIONNEMENT DU BLOC OPÉRATOIRE </a:t>
            </a:r>
            <a:endParaRPr lang="fr-FR" dirty="0"/>
          </a:p>
        </p:txBody>
      </p:sp>
    </p:spTree>
    <p:extLst>
      <p:ext uri="{BB962C8B-B14F-4D97-AF65-F5344CB8AC3E}">
        <p14:creationId xmlns:p14="http://schemas.microsoft.com/office/powerpoint/2010/main" val="70967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b="0" i="0" u="none" strike="noStrike" baseline="0" dirty="0">
                <a:latin typeface="Arial" panose="020B0604020202020204" pitchFamily="34" charset="0"/>
              </a:rPr>
              <a:t>L’adoption des règles de fonctionnement du bloc opératoire suppose donc des modalités clairement préétablies, l’existence d’une discussion avec tous les acteurs (lors des assemblées générales en particulier), la définition d’objectifs intangibles de sécurité envers les patients et les personnels, le soutien sans faille de la direction de l’établissement et la réévaluation constante de ces règles. </a:t>
            </a:r>
            <a:endParaRPr lang="fr-FR" sz="4000" dirty="0"/>
          </a:p>
        </p:txBody>
      </p:sp>
      <p:sp>
        <p:nvSpPr>
          <p:cNvPr id="6" name="Titre 3">
            <a:extLst>
              <a:ext uri="{FF2B5EF4-FFF2-40B4-BE49-F238E27FC236}">
                <a16:creationId xmlns="" xmlns:a16="http://schemas.microsoft.com/office/drawing/2014/main" id="{810844F5-138A-4586-9665-07CE5E586805}"/>
              </a:ext>
            </a:extLst>
          </p:cNvPr>
          <p:cNvSpPr txBox="1">
            <a:spLocks/>
          </p:cNvSpPr>
          <p:nvPr/>
        </p:nvSpPr>
        <p:spPr>
          <a:xfrm>
            <a:off x="557212" y="451424"/>
            <a:ext cx="11201399" cy="892175"/>
          </a:xfrm>
          <a:prstGeom prst="rect">
            <a:avLst/>
          </a:prstGeom>
          <a:solidFill>
            <a:schemeClr val="bg1">
              <a:lumMod val="95000"/>
            </a:schemeClr>
          </a:solidFill>
          <a:ln w="28575">
            <a:solidFill>
              <a:srgbClr val="0070C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100" b="1" kern="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CH</a:t>
            </a:r>
            <a:r>
              <a:rPr lang="fr-FR" sz="3100" b="1" kern="0">
                <a:solidFill>
                  <a:srgbClr val="365F91"/>
                </a:solidFill>
                <a:latin typeface="Times New Roman" panose="02020603050405020304" pitchFamily="18" charset="0"/>
                <a:cs typeface="Times New Roman" panose="02020603050405020304" pitchFamily="18" charset="0"/>
              </a:rPr>
              <a:t>ARTE DE FONCTIONNEMENT DU BLOC OPÉRATOIRE </a:t>
            </a:r>
            <a:endParaRPr lang="fr-FR" dirty="0"/>
          </a:p>
        </p:txBody>
      </p:sp>
    </p:spTree>
    <p:extLst>
      <p:ext uri="{BB962C8B-B14F-4D97-AF65-F5344CB8AC3E}">
        <p14:creationId xmlns:p14="http://schemas.microsoft.com/office/powerpoint/2010/main" val="368155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 xmlns:a16="http://schemas.microsoft.com/office/drawing/2014/main" id="{C3308FC6-2B09-4D5D-91C3-80C4DED23A10}"/>
              </a:ext>
            </a:extLst>
          </p:cNvPr>
          <p:cNvSpPr>
            <a:spLocks noGrp="1" noChangeArrowheads="1"/>
          </p:cNvSpPr>
          <p:nvPr>
            <p:ph idx="1"/>
          </p:nvPr>
        </p:nvSpPr>
        <p:spPr bwMode="auto">
          <a:xfrm>
            <a:off x="495300" y="2647079"/>
            <a:ext cx="11201399" cy="898964"/>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ts val="1200"/>
              </a:spcBef>
              <a:spcAft>
                <a:spcPts val="2400"/>
              </a:spcAft>
              <a:buClrTx/>
              <a:buSzTx/>
              <a:buFontTx/>
              <a:buNone/>
              <a:tabLst/>
            </a:pPr>
            <a:r>
              <a:rPr kumimoji="0" lang="fr-FR" altLang="zh-CN" sz="4000" b="0" i="0" u="none" strike="noStrike" cap="none" normalizeH="0" baseline="0" dirty="0">
                <a:ln>
                  <a:noFill/>
                </a:ln>
                <a:solidFill>
                  <a:srgbClr val="4472C4"/>
                </a:solidFill>
                <a:effectLst/>
                <a:latin typeface="Berlin Sans FB" panose="020E0602020502020306" pitchFamily="34" charset="0"/>
                <a:ea typeface="Times New Roman" panose="02020603050405020304" pitchFamily="18" charset="0"/>
                <a:cs typeface="Calibri Light" panose="020F0302020204030204" pitchFamily="34" charset="0"/>
              </a:rPr>
              <a:t>CHARTE DU BLOC OPERATOIRE</a:t>
            </a:r>
          </a:p>
        </p:txBody>
      </p:sp>
    </p:spTree>
    <p:extLst>
      <p:ext uri="{BB962C8B-B14F-4D97-AF65-F5344CB8AC3E}">
        <p14:creationId xmlns:p14="http://schemas.microsoft.com/office/powerpoint/2010/main" val="167587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a:bodyPr>
          <a:lstStyle/>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Times New Roman" panose="02020603050405020304" pitchFamily="18" charset="0"/>
              </a:rPr>
              <a:t>La présente charte vise à définir les conditions optimales de fonctionnement du bloc opératoire pour une meilleure prise en charge des patients conformément à la charte de qualité des services publics de santé.</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Times New Roman" panose="02020603050405020304" pitchFamily="18" charset="0"/>
              </a:rPr>
              <a:t>Nous, acteurs du bloc opératoire, nous nous engageons à :</a:t>
            </a:r>
          </a:p>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N</a:t>
            </a:r>
            <a:r>
              <a:rPr lang="fr-FR" sz="2400" dirty="0">
                <a:effectLst/>
                <a:latin typeface="Arial" panose="020B0604020202020204" pitchFamily="34" charset="0"/>
                <a:ea typeface="Calibri" panose="020F0502020204030204" pitchFamily="34" charset="0"/>
                <a:cs typeface="Times New Roman" panose="02020603050405020304" pitchFamily="18" charset="0"/>
              </a:rPr>
              <a:t>ous investir sans réserve et à dispenser des soins de qualité au profit des patients admis au bloc opératoire selon notre déontologie ; </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Arial" panose="020B0604020202020204" pitchFamily="34" charset="0"/>
                <a:ea typeface="Calibri" panose="020F0502020204030204" pitchFamily="34" charset="0"/>
              </a:rPr>
              <a:t>M</a:t>
            </a:r>
            <a:r>
              <a:rPr lang="fr-FR" sz="2400" dirty="0">
                <a:effectLst/>
                <a:latin typeface="Arial" panose="020B0604020202020204" pitchFamily="34" charset="0"/>
                <a:ea typeface="Calibri" panose="020F0502020204030204" pitchFamily="34" charset="0"/>
              </a:rPr>
              <a:t>ettre en œuvre les conditions humaines et techniques optimales, </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620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C0C0159-B6DD-4DF5-B379-32B38E9A1B0B}"/>
              </a:ext>
            </a:extLst>
          </p:cNvPr>
          <p:cNvSpPr>
            <a:spLocks noGrp="1"/>
          </p:cNvSpPr>
          <p:nvPr>
            <p:ph idx="1"/>
          </p:nvPr>
        </p:nvSpPr>
        <p:spPr>
          <a:xfrm>
            <a:off x="838200" y="1561672"/>
            <a:ext cx="10515600" cy="4898740"/>
          </a:xfrm>
        </p:spPr>
        <p:txBody>
          <a:bodyPr>
            <a:normAutofit/>
          </a:bodyPr>
          <a:lstStyle/>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Times New Roman" panose="02020603050405020304" pitchFamily="18" charset="0"/>
              </a:rPr>
              <a:t>La présente charte vise à définir les conditions optimales de fonctionnement du bloc opératoire pour une meilleure prise en charge des patients conformément à la charte de qualité des services publics de santé.</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Times New Roman" panose="02020603050405020304" pitchFamily="18" charset="0"/>
              </a:rPr>
              <a:t>Nous, acteurs du bloc opératoire, nous nous engageons à :</a:t>
            </a:r>
          </a:p>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N</a:t>
            </a:r>
            <a:r>
              <a:rPr lang="fr-FR" sz="2400" dirty="0">
                <a:effectLst/>
                <a:latin typeface="Arial" panose="020B0604020202020204" pitchFamily="34" charset="0"/>
                <a:ea typeface="Calibri" panose="020F0502020204030204" pitchFamily="34" charset="0"/>
                <a:cs typeface="Times New Roman" panose="02020603050405020304" pitchFamily="18" charset="0"/>
              </a:rPr>
              <a:t>ous investir sans réserve et à dispenser des soins de qualité au profit des patients admis au bloc opératoire selon notre déontologie ; </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aa-ET" sz="3600" dirty="0"/>
          </a:p>
        </p:txBody>
      </p:sp>
      <p:pic>
        <p:nvPicPr>
          <p:cNvPr id="4" name="Image 3">
            <a:extLst>
              <a:ext uri="{FF2B5EF4-FFF2-40B4-BE49-F238E27FC236}">
                <a16:creationId xmlns="" xmlns:a16="http://schemas.microsoft.com/office/drawing/2014/main" id="{1409D58F-357A-4F4D-91F6-AD2445F7B11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0" y="230346"/>
            <a:ext cx="988060" cy="797560"/>
          </a:xfrm>
          <a:prstGeom prst="rect">
            <a:avLst/>
          </a:prstGeom>
          <a:noFill/>
          <a:ln>
            <a:noFill/>
          </a:ln>
        </p:spPr>
      </p:pic>
      <p:sp>
        <p:nvSpPr>
          <p:cNvPr id="5" name="Rectangle : coins arrondis 4">
            <a:extLst>
              <a:ext uri="{FF2B5EF4-FFF2-40B4-BE49-F238E27FC236}">
                <a16:creationId xmlns="" xmlns:a16="http://schemas.microsoft.com/office/drawing/2014/main" id="{71B539BD-C557-4AD0-93F4-57DE2C5CE587}"/>
              </a:ext>
            </a:extLst>
          </p:cNvPr>
          <p:cNvSpPr/>
          <p:nvPr/>
        </p:nvSpPr>
        <p:spPr>
          <a:xfrm>
            <a:off x="10547350" y="106362"/>
            <a:ext cx="1644650" cy="1149350"/>
          </a:xfrm>
          <a:prstGeom prst="roundRect">
            <a:avLst/>
          </a:prstGeom>
          <a:solidFill>
            <a:schemeClr val="bg2"/>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Logo de l’hôpital</a:t>
            </a:r>
            <a:endParaRPr lang="aa-ET"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FR" sz="1200" dirty="0">
                <a:effectLst/>
                <a:ea typeface="Calibri" panose="020F0502020204030204" pitchFamily="34" charset="0"/>
                <a:cs typeface="Times New Roman" panose="02020603050405020304" pitchFamily="18" charset="0"/>
              </a:rPr>
              <a:t> </a:t>
            </a:r>
            <a:endParaRPr lang="aa-ET" sz="1100" dirty="0">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75F86B08-48BF-4C39-93D2-320F8B394289}"/>
              </a:ext>
            </a:extLst>
          </p:cNvPr>
          <p:cNvSpPr txBox="1"/>
          <p:nvPr/>
        </p:nvSpPr>
        <p:spPr>
          <a:xfrm>
            <a:off x="3044576" y="397588"/>
            <a:ext cx="6102848" cy="586699"/>
          </a:xfrm>
          <a:prstGeom prst="rect">
            <a:avLst/>
          </a:prstGeom>
          <a:noFill/>
        </p:spPr>
        <p:txBody>
          <a:bodyPr wrap="square">
            <a:spAutoFit/>
          </a:bodyPr>
          <a:lstStyle/>
          <a:p>
            <a:pPr algn="ctr">
              <a:lnSpc>
                <a:spcPct val="150000"/>
              </a:lnSpc>
              <a:spcAft>
                <a:spcPts val="800"/>
              </a:spcAft>
            </a:pPr>
            <a:r>
              <a:rPr lang="fr-FR"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CHARTE DU BLOC OPERATOIRE</a:t>
            </a:r>
            <a:endParaRPr lang="aa-E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94395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811</Words>
  <Application>Microsoft Office PowerPoint</Application>
  <PresentationFormat>Grand écran</PresentationFormat>
  <Paragraphs>70</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Berlin Sans FB</vt:lpstr>
      <vt:lpstr>Calibri</vt:lpstr>
      <vt:lpstr>Calibri Light</vt:lpstr>
      <vt:lpstr>等线</vt:lpstr>
      <vt:lpstr>Times New Roman</vt:lpstr>
      <vt:lpstr>Thème Office</vt:lpstr>
      <vt:lpstr>Présentation PowerPoint</vt:lpstr>
      <vt:lpstr>Charte de fonctionnement du bloc opératoire </vt:lpstr>
      <vt:lpstr>CHARTE DE FONCTIONNEMENT DU BLOC OPÉRATOIRE </vt:lpstr>
      <vt:lpstr>CHARTE DE FONCTIONNEMENT DU BLOC OPÉRATOIRE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aimable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Hermann Barro</dc:creator>
  <cp:lastModifiedBy>Olivier TUINA</cp:lastModifiedBy>
  <cp:revision>24</cp:revision>
  <dcterms:created xsi:type="dcterms:W3CDTF">2021-05-08T17:28:49Z</dcterms:created>
  <dcterms:modified xsi:type="dcterms:W3CDTF">2021-09-13T21:33:41Z</dcterms:modified>
</cp:coreProperties>
</file>