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59" r:id="rId6"/>
    <p:sldId id="260" r:id="rId7"/>
    <p:sldId id="261" r:id="rId8"/>
    <p:sldId id="262" r:id="rId9"/>
    <p:sldId id="263" r:id="rId10"/>
    <p:sldId id="264"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0BF0A2D8-E20D-4D79-988A-43C1BC3EE30A}"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266244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BF0A2D8-E20D-4D79-988A-43C1BC3EE30A}"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2865038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BF0A2D8-E20D-4D79-988A-43C1BC3EE30A}"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19516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BF0A2D8-E20D-4D79-988A-43C1BC3EE30A}"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344844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F0A2D8-E20D-4D79-988A-43C1BC3EE30A}"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170642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0BF0A2D8-E20D-4D79-988A-43C1BC3EE30A}"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418280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0BF0A2D8-E20D-4D79-988A-43C1BC3EE30A}" type="datetimeFigureOut">
              <a:rPr lang="fr-FR" smtClean="0"/>
              <a:t>15/07/2022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2749139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0BF0A2D8-E20D-4D79-988A-43C1BC3EE30A}" type="datetimeFigureOut">
              <a:rPr lang="fr-FR" smtClean="0"/>
              <a:t>15/07/2022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328824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0A2D8-E20D-4D79-988A-43C1BC3EE30A}" type="datetimeFigureOut">
              <a:rPr lang="fr-FR" smtClean="0"/>
              <a:t>15/07/2022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2688921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F0A2D8-E20D-4D79-988A-43C1BC3EE30A}"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64983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F0A2D8-E20D-4D79-988A-43C1BC3EE30A}"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8737139-F4E2-40CA-8FA4-C1A05FB0CFD1}" type="slidenum">
              <a:rPr lang="fr-FR" smtClean="0"/>
              <a:t>‹#›</a:t>
            </a:fld>
            <a:endParaRPr lang="fr-FR"/>
          </a:p>
        </p:txBody>
      </p:sp>
    </p:spTree>
    <p:extLst>
      <p:ext uri="{BB962C8B-B14F-4D97-AF65-F5344CB8AC3E}">
        <p14:creationId xmlns:p14="http://schemas.microsoft.com/office/powerpoint/2010/main" val="1793391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0A2D8-E20D-4D79-988A-43C1BC3EE30A}" type="datetimeFigureOut">
              <a:rPr lang="fr-FR" smtClean="0"/>
              <a:t>15/07/2022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37139-F4E2-40CA-8FA4-C1A05FB0CFD1}" type="slidenum">
              <a:rPr lang="fr-FR" smtClean="0"/>
              <a:t>‹#›</a:t>
            </a:fld>
            <a:endParaRPr lang="fr-FR"/>
          </a:p>
        </p:txBody>
      </p:sp>
    </p:spTree>
    <p:extLst>
      <p:ext uri="{BB962C8B-B14F-4D97-AF65-F5344CB8AC3E}">
        <p14:creationId xmlns:p14="http://schemas.microsoft.com/office/powerpoint/2010/main" val="714134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79780"/>
            <a:ext cx="9144000" cy="705395"/>
          </a:xfrm>
          <a:solidFill>
            <a:srgbClr val="FFC000"/>
          </a:solidFill>
        </p:spPr>
        <p:txBody>
          <a:bodyPr>
            <a:normAutofit/>
          </a:bodyPr>
          <a:lstStyle/>
          <a:p>
            <a:pPr algn="l"/>
            <a:r>
              <a:rPr lang="fr-FR" sz="2800" dirty="0" smtClean="0"/>
              <a:t>Module 11: </a:t>
            </a:r>
            <a:r>
              <a:rPr lang="fr-FR" sz="2800" dirty="0">
                <a:solidFill>
                  <a:prstClr val="black"/>
                </a:solidFill>
                <a:ea typeface="+mj-ea"/>
                <a:cs typeface="+mj-cs"/>
              </a:rPr>
              <a:t>Les épidémies et les </a:t>
            </a:r>
            <a:r>
              <a:rPr lang="fr-FR" sz="2800" dirty="0" smtClean="0">
                <a:solidFill>
                  <a:prstClr val="black"/>
                </a:solidFill>
                <a:ea typeface="+mj-ea"/>
                <a:cs typeface="+mj-cs"/>
              </a:rPr>
              <a:t>pandémies impact </a:t>
            </a:r>
            <a:r>
              <a:rPr lang="fr-FR" sz="2800" dirty="0">
                <a:solidFill>
                  <a:prstClr val="black"/>
                </a:solidFill>
                <a:ea typeface="+mj-ea"/>
                <a:cs typeface="+mj-cs"/>
              </a:rPr>
              <a:t>sur la SSR </a:t>
            </a:r>
            <a:endParaRPr lang="fr-FR" sz="2800" dirty="0"/>
          </a:p>
        </p:txBody>
      </p:sp>
      <p:sp>
        <p:nvSpPr>
          <p:cNvPr id="6" name="Title 1"/>
          <p:cNvSpPr txBox="1">
            <a:spLocks noGrp="1"/>
          </p:cNvSpPr>
          <p:nvPr>
            <p:ph type="ctrTitle"/>
          </p:nvPr>
        </p:nvSpPr>
        <p:spPr>
          <a:xfrm>
            <a:off x="1524000" y="1201783"/>
            <a:ext cx="9144000" cy="2477997"/>
          </a:xfrm>
          <a:prstGeom prst="rect">
            <a:avLst/>
          </a:prstGeom>
          <a:solidFill>
            <a:srgbClr val="92D050"/>
          </a:solidFill>
        </p:spPr>
        <p:txBody>
          <a:bodyPr vert="horz" lIns="91440" tIns="45720" rIns="91440" bIns="45720" rtlCol="0" anchor="t">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r>
              <a:rPr lang="fr-FR" sz="4400" b="1" dirty="0" smtClean="0">
                <a:latin typeface="+mn-lt"/>
              </a:rPr>
              <a:t>Dispositif Minimum d’Urgence en </a:t>
            </a:r>
            <a:r>
              <a:rPr lang="fr-FR" sz="4400" b="1" dirty="0" smtClean="0">
                <a:solidFill>
                  <a:prstClr val="black"/>
                </a:solidFill>
                <a:latin typeface="Calibri" panose="020F0502020204030204"/>
              </a:rPr>
              <a:t>Santé Sexuelle et Reproductive (DMU-SSR) </a:t>
            </a:r>
            <a:r>
              <a:rPr lang="fr-FR" sz="2600" b="1" dirty="0" smtClean="0">
                <a:solidFill>
                  <a:prstClr val="black"/>
                </a:solidFill>
                <a:latin typeface="Calibri" panose="020F0502020204030204"/>
              </a:rPr>
              <a:t>en situation </a:t>
            </a:r>
            <a:r>
              <a:rPr lang="fr-FR" sz="2600" b="1" dirty="0" smtClean="0">
                <a:solidFill>
                  <a:prstClr val="black"/>
                </a:solidFill>
                <a:latin typeface="Calibri" panose="020F0502020204030204"/>
              </a:rPr>
              <a:t>humanitaire</a:t>
            </a:r>
            <a:r>
              <a:rPr lang="fr-FR" sz="2600" b="1" dirty="0" smtClean="0">
                <a:solidFill>
                  <a:prstClr val="black"/>
                </a:solidFill>
                <a:latin typeface="Calibri" panose="020F0502020204030204"/>
              </a:rPr>
              <a:t>-urgences sanitaires. </a:t>
            </a:r>
            <a:endParaRPr lang="fr-FR" sz="2600" b="1" dirty="0" smtClean="0">
              <a:solidFill>
                <a:prstClr val="black"/>
              </a:solidFill>
              <a:latin typeface="Calibri" panose="020F0502020204030204"/>
            </a:endParaRPr>
          </a:p>
          <a:p>
            <a:pPr>
              <a:lnSpc>
                <a:spcPct val="120000"/>
              </a:lnSpc>
            </a:pPr>
            <a:r>
              <a:rPr lang="fr-FR" sz="3400" dirty="0"/>
              <a:t>Juillet 2022</a:t>
            </a:r>
          </a:p>
          <a:p>
            <a:endParaRPr lang="fr-FR" sz="4400" b="1" dirty="0">
              <a:latin typeface="+mn-lt"/>
            </a:endParaRPr>
          </a:p>
        </p:txBody>
      </p:sp>
    </p:spTree>
    <p:extLst>
      <p:ext uri="{BB962C8B-B14F-4D97-AF65-F5344CB8AC3E}">
        <p14:creationId xmlns:p14="http://schemas.microsoft.com/office/powerpoint/2010/main" val="1091040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968931" cy="941161"/>
          </a:xfrm>
          <a:ln>
            <a:solidFill>
              <a:schemeClr val="accent2"/>
            </a:solidFill>
          </a:ln>
        </p:spPr>
        <p:txBody>
          <a:bodyPr/>
          <a:lstStyle/>
          <a:p>
            <a:r>
              <a:rPr lang="fr-FR" b="1" dirty="0" smtClean="0">
                <a:ln>
                  <a:solidFill>
                    <a:schemeClr val="accent2"/>
                  </a:solidFill>
                </a:ln>
                <a:latin typeface="+mn-lt"/>
              </a:rPr>
              <a:t>Leçons apprises </a:t>
            </a:r>
            <a:endParaRPr lang="fr-FR" b="1" dirty="0">
              <a:ln>
                <a:solidFill>
                  <a:schemeClr val="accent2"/>
                </a:solidFill>
              </a:ln>
              <a:latin typeface="+mn-lt"/>
            </a:endParaRPr>
          </a:p>
        </p:txBody>
      </p:sp>
      <p:sp>
        <p:nvSpPr>
          <p:cNvPr id="3" name="Content Placeholder 2"/>
          <p:cNvSpPr>
            <a:spLocks noGrp="1"/>
          </p:cNvSpPr>
          <p:nvPr>
            <p:ph idx="1"/>
          </p:nvPr>
        </p:nvSpPr>
        <p:spPr>
          <a:xfrm>
            <a:off x="838200" y="1580606"/>
            <a:ext cx="10515600" cy="3396343"/>
          </a:xfrm>
        </p:spPr>
        <p:txBody>
          <a:bodyPr>
            <a:normAutofit/>
          </a:bodyPr>
          <a:lstStyle/>
          <a:p>
            <a:pPr marL="514350" indent="-514350">
              <a:buFont typeface="+mj-lt"/>
              <a:buAutoNum type="arabicPeriod"/>
            </a:pPr>
            <a:r>
              <a:rPr lang="fr-FR" sz="2400" dirty="0"/>
              <a:t>L</a:t>
            </a:r>
            <a:r>
              <a:rPr lang="fr-FR" sz="2400" dirty="0" smtClean="0"/>
              <a:t>’impact néfaste des épidémies/ pandémies peuvent être mitigé par une riposte gouvernementale ciblée pour protéger les acquis de la santé sexuelle et reproductive (pratique contraceptive, méthodes disponibles, etc.) dans les pays à revenu faible ou intermédiaire (PRFI), ces dernières décennies.</a:t>
            </a:r>
          </a:p>
          <a:p>
            <a:pPr marL="514350" indent="-514350">
              <a:buFont typeface="+mj-lt"/>
              <a:buAutoNum type="arabicPeriod"/>
            </a:pPr>
            <a:r>
              <a:rPr lang="fr-FR" sz="2400" dirty="0"/>
              <a:t>L</a:t>
            </a:r>
            <a:r>
              <a:rPr lang="fr-FR" sz="2400" dirty="0" smtClean="0"/>
              <a:t>’importance de la reconnaissance des besoins de santé sexuelle et reproductive durant les périodes de riposte à la pandémie puis de redressement, en allouant de fonds et les ressources matérielles et humaines pour renforcer ces services. </a:t>
            </a:r>
            <a:endParaRPr lang="fr-FR" sz="2400" dirty="0"/>
          </a:p>
        </p:txBody>
      </p:sp>
      <p:sp>
        <p:nvSpPr>
          <p:cNvPr id="4" name="Rectangle 3"/>
          <p:cNvSpPr/>
          <p:nvPr/>
        </p:nvSpPr>
        <p:spPr>
          <a:xfrm>
            <a:off x="838199" y="5737134"/>
            <a:ext cx="10826931" cy="57476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2200" b="1" dirty="0" smtClean="0">
                <a:solidFill>
                  <a:schemeClr val="tx1"/>
                </a:solidFill>
              </a:rPr>
              <a:t>Les épidémies sont inévitables, mais les pertes catastrophiques pour la santé sexuelle et reproductive ne le sont pas</a:t>
            </a:r>
            <a:endParaRPr lang="fr-FR" sz="2200" b="1" dirty="0">
              <a:solidFill>
                <a:schemeClr val="tx1"/>
              </a:solidFill>
            </a:endParaRPr>
          </a:p>
        </p:txBody>
      </p:sp>
    </p:spTree>
    <p:extLst>
      <p:ext uri="{BB962C8B-B14F-4D97-AF65-F5344CB8AC3E}">
        <p14:creationId xmlns:p14="http://schemas.microsoft.com/office/powerpoint/2010/main" val="1966071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037320" cy="915035"/>
          </a:xfrm>
          <a:ln>
            <a:solidFill>
              <a:schemeClr val="accent2"/>
            </a:solidFill>
          </a:ln>
        </p:spPr>
        <p:txBody>
          <a:bodyPr>
            <a:normAutofit fontScale="90000"/>
          </a:bodyPr>
          <a:lstStyle/>
          <a:p>
            <a:pPr algn="ctr"/>
            <a:r>
              <a:rPr lang="fr-FR" b="1" dirty="0" smtClean="0">
                <a:ln>
                  <a:solidFill>
                    <a:schemeClr val="accent2"/>
                  </a:solidFill>
                </a:ln>
                <a:latin typeface="+mn-lt"/>
              </a:rPr>
              <a:t>Maintenir les services de sant</a:t>
            </a:r>
            <a:r>
              <a:rPr lang="fr-FR" b="1" dirty="0">
                <a:ln>
                  <a:solidFill>
                    <a:schemeClr val="accent2"/>
                  </a:solidFill>
                </a:ln>
                <a:latin typeface="+mn-lt"/>
              </a:rPr>
              <a:t>é</a:t>
            </a:r>
            <a:r>
              <a:rPr lang="fr-FR" b="1" dirty="0" smtClean="0">
                <a:ln>
                  <a:solidFill>
                    <a:schemeClr val="accent2"/>
                  </a:solidFill>
                </a:ln>
                <a:latin typeface="+mn-lt"/>
              </a:rPr>
              <a:t> essentiels les </a:t>
            </a:r>
            <a:r>
              <a:rPr lang="fr-FR" sz="4000" b="1" dirty="0" smtClean="0">
                <a:ln>
                  <a:solidFill>
                    <a:schemeClr val="accent2"/>
                  </a:solidFill>
                </a:ln>
                <a:latin typeface="+mn-lt"/>
              </a:rPr>
              <a:t>stratégies opérationnelles </a:t>
            </a:r>
            <a:r>
              <a:rPr lang="fr-FR" b="1" dirty="0" smtClean="0">
                <a:ln>
                  <a:solidFill>
                    <a:schemeClr val="accent2"/>
                  </a:solidFill>
                </a:ln>
                <a:latin typeface="+mn-lt"/>
              </a:rPr>
              <a:t>(1)</a:t>
            </a:r>
            <a:endParaRPr lang="fr-FR" b="1" dirty="0">
              <a:ln>
                <a:solidFill>
                  <a:schemeClr val="accent2"/>
                </a:solidFill>
              </a:ln>
              <a:latin typeface="+mn-lt"/>
            </a:endParaRPr>
          </a:p>
        </p:txBody>
      </p:sp>
      <p:sp>
        <p:nvSpPr>
          <p:cNvPr id="3" name="Content Placeholder 2"/>
          <p:cNvSpPr>
            <a:spLocks noGrp="1"/>
          </p:cNvSpPr>
          <p:nvPr>
            <p:ph idx="1"/>
          </p:nvPr>
        </p:nvSpPr>
        <p:spPr>
          <a:xfrm>
            <a:off x="838200" y="1515291"/>
            <a:ext cx="10515600" cy="4661672"/>
          </a:xfrm>
        </p:spPr>
        <p:txBody>
          <a:bodyPr>
            <a:normAutofit fontScale="92500" lnSpcReduction="20000"/>
          </a:bodyPr>
          <a:lstStyle/>
          <a:p>
            <a:pPr marL="0" indent="0">
              <a:buNone/>
            </a:pPr>
            <a:r>
              <a:rPr lang="fr-FR" dirty="0" smtClean="0"/>
              <a:t>1. </a:t>
            </a:r>
            <a:r>
              <a:rPr lang="fr-FR" dirty="0" smtClean="0">
                <a:solidFill>
                  <a:srgbClr val="FF0000"/>
                </a:solidFill>
              </a:rPr>
              <a:t>Adapter les mécanismes de gouvernance et de coordination pour soutenir des actions rapides:</a:t>
            </a:r>
          </a:p>
          <a:p>
            <a:pPr marL="971550" lvl="1" indent="-514350">
              <a:buFont typeface="+mj-lt"/>
              <a:buAutoNum type="romanLcPeriod"/>
            </a:pPr>
            <a:r>
              <a:rPr lang="fr-FR" dirty="0" smtClean="0"/>
              <a:t>Diffuser des informations pour informer le public et orienter les comportements de recherche de soins en toute sécurité. </a:t>
            </a:r>
          </a:p>
          <a:p>
            <a:pPr marL="971550" lvl="1" indent="-514350">
              <a:buFont typeface="+mj-lt"/>
              <a:buAutoNum type="romanLcPeriod"/>
            </a:pPr>
            <a:r>
              <a:rPr lang="fr-FR" dirty="0" smtClean="0"/>
              <a:t>Veiller à ce que les exigences PCI minimales, notamment la mise en œuvre de précautions standard, soient en place dans tous les établissements du système de santé.</a:t>
            </a:r>
          </a:p>
          <a:p>
            <a:pPr marL="971550" lvl="1" indent="-514350">
              <a:buFont typeface="+mj-lt"/>
              <a:buAutoNum type="romanLcPeriod"/>
            </a:pPr>
            <a:r>
              <a:rPr lang="fr-FR" dirty="0" smtClean="0"/>
              <a:t>Veiller à ce que le matériel PCI soit suffisant pour garantir la prestation de services en toute sécurité.</a:t>
            </a:r>
          </a:p>
          <a:p>
            <a:pPr marL="971550" lvl="1" indent="-514350">
              <a:buFont typeface="+mj-lt"/>
              <a:buAutoNum type="romanLcPeriod"/>
            </a:pPr>
            <a:r>
              <a:rPr lang="fr-FR" dirty="0" smtClean="0"/>
              <a:t>Mettre en place un dépistage de la maladie pour tous les patients à leur arrivée dans tous les sites en utilisant les orientations et les définitions de cas les plus récentes.</a:t>
            </a:r>
          </a:p>
          <a:p>
            <a:pPr marL="971550" lvl="1" indent="-514350">
              <a:buFont typeface="+mj-lt"/>
              <a:buAutoNum type="romanLcPeriod"/>
            </a:pPr>
            <a:r>
              <a:rPr lang="fr-FR" dirty="0" smtClean="0"/>
              <a:t>Mettre en place des mécanismes pour isoler les patients dans tous les sites de soins en utilisant les orientations sur la maladie les plus récentes. </a:t>
            </a:r>
            <a:endParaRPr lang="fr-FR" dirty="0"/>
          </a:p>
          <a:p>
            <a:pPr marL="971550" lvl="1" indent="-514350">
              <a:buFont typeface="+mj-lt"/>
              <a:buAutoNum type="romanLcPeriod"/>
            </a:pPr>
            <a:r>
              <a:rPr lang="fr-FR" dirty="0" smtClean="0"/>
              <a:t>Assurer un triage basé sur l’acuité (gravit</a:t>
            </a:r>
            <a:r>
              <a:rPr lang="fr-FR" dirty="0" smtClean="0"/>
              <a:t>é</a:t>
            </a:r>
            <a:r>
              <a:rPr lang="fr-FR" dirty="0" smtClean="0"/>
              <a:t>) des symptômes dans tous les sites de soins de courte durée.</a:t>
            </a:r>
            <a:endParaRPr lang="fr-FR" dirty="0"/>
          </a:p>
        </p:txBody>
      </p:sp>
    </p:spTree>
    <p:extLst>
      <p:ext uri="{BB962C8B-B14F-4D97-AF65-F5344CB8AC3E}">
        <p14:creationId xmlns:p14="http://schemas.microsoft.com/office/powerpoint/2010/main" val="453903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Font typeface="+mj-lt"/>
              <a:buAutoNum type="romanLcPeriod" startAt="7"/>
            </a:pPr>
            <a:r>
              <a:rPr lang="fr-FR" dirty="0" smtClean="0"/>
              <a:t>Planifier les rendez-vous, limiter le nombre de visiteurs et gérer les flux de patients pour garantir la distanciation physique, éviter la saturation des salles d’attente et créer un flux unidirectionnel de patients et de personnel. </a:t>
            </a:r>
          </a:p>
          <a:p>
            <a:pPr marL="571500" indent="-571500">
              <a:buFont typeface="+mj-lt"/>
              <a:buAutoNum type="romanLcPeriod" startAt="7"/>
            </a:pPr>
            <a:r>
              <a:rPr lang="fr-FR" dirty="0" smtClean="0"/>
              <a:t>Définir des critères et des protocoles clairs pour des circuits d’orientation et de contre-orientation ciblés au sein du système public et chez les prestataires publics et privés.</a:t>
            </a:r>
            <a:endParaRPr lang="fr-FR" dirty="0"/>
          </a:p>
        </p:txBody>
      </p:sp>
      <p:sp>
        <p:nvSpPr>
          <p:cNvPr id="6" name="Title 1"/>
          <p:cNvSpPr>
            <a:spLocks noGrp="1"/>
          </p:cNvSpPr>
          <p:nvPr>
            <p:ph type="title"/>
          </p:nvPr>
        </p:nvSpPr>
        <p:spPr>
          <a:xfrm>
            <a:off x="1243148" y="482691"/>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(3)</a:t>
            </a:r>
            <a:endParaRPr lang="fr-FR" b="1" dirty="0">
              <a:ln>
                <a:solidFill>
                  <a:schemeClr val="accent2"/>
                </a:solidFill>
              </a:ln>
              <a:latin typeface="+mn-lt"/>
            </a:endParaRPr>
          </a:p>
        </p:txBody>
      </p:sp>
    </p:spTree>
    <p:extLst>
      <p:ext uri="{BB962C8B-B14F-4D97-AF65-F5344CB8AC3E}">
        <p14:creationId xmlns:p14="http://schemas.microsoft.com/office/powerpoint/2010/main" val="1595924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2"/>
            </a:pPr>
            <a:r>
              <a:rPr lang="fr-FR" dirty="0" smtClean="0">
                <a:solidFill>
                  <a:srgbClr val="FF0000"/>
                </a:solidFill>
              </a:rPr>
              <a:t>Optimiser rapidement les capacités du personnel de santé:</a:t>
            </a:r>
          </a:p>
          <a:p>
            <a:pPr marL="971550" lvl="1" indent="-514350">
              <a:buFont typeface="+mj-lt"/>
              <a:buAutoNum type="alphaLcPeriod"/>
            </a:pPr>
            <a:r>
              <a:rPr lang="fr-FR" dirty="0" smtClean="0"/>
              <a:t>réaffecter le personnel des zones où la transmission est faible ou inexistante et où la capacité est excédentaire, tout en veillant à l’alignement des dispositions d’indemnisation clinique si nécessaire ;</a:t>
            </a:r>
          </a:p>
          <a:p>
            <a:pPr marL="971550" lvl="1" indent="-514350">
              <a:buFont typeface="+mj-lt"/>
              <a:buAutoNum type="alphaLcPeriod"/>
            </a:pPr>
            <a:r>
              <a:rPr lang="fr-FR" dirty="0" smtClean="0"/>
              <a:t>mobiliser les capacités des ONG, de l’armée et du personnel de santé du secteur privé, notamment par un déploiement temporaire dans le secteur public, le cas échéant ; </a:t>
            </a:r>
          </a:p>
          <a:p>
            <a:pPr marL="971550" lvl="1" indent="-514350">
              <a:buFont typeface="+mj-lt"/>
              <a:buAutoNum type="alphaLcPeriod"/>
            </a:pPr>
            <a:r>
              <a:rPr lang="fr-FR" dirty="0" smtClean="0"/>
              <a:t>Coordonner le financement supplémentaire pour assurer le paiement en temps voulu des salaires, des heures supplémentaires, des congés de maladie et des primes d’encouragement ou de risque, notamment pour les employés temporaires;</a:t>
            </a:r>
            <a:endParaRPr lang="fr-FR" dirty="0" smtClean="0">
              <a:solidFill>
                <a:srgbClr val="FF0000"/>
              </a:solidFill>
            </a:endParaRPr>
          </a:p>
          <a:p>
            <a:pPr marL="0" indent="0">
              <a:buNone/>
            </a:pPr>
            <a:endParaRPr lang="fr-FR" dirty="0">
              <a:solidFill>
                <a:srgbClr val="FF0000"/>
              </a:solidFill>
            </a:endParaRPr>
          </a:p>
        </p:txBody>
      </p:sp>
      <p:sp>
        <p:nvSpPr>
          <p:cNvPr id="4" name="Title 1"/>
          <p:cNvSpPr>
            <a:spLocks noGrp="1"/>
          </p:cNvSpPr>
          <p:nvPr>
            <p:ph type="title"/>
          </p:nvPr>
        </p:nvSpPr>
        <p:spPr>
          <a:xfrm>
            <a:off x="838200" y="365125"/>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(3)</a:t>
            </a:r>
            <a:endParaRPr lang="fr-FR" b="1" dirty="0">
              <a:ln>
                <a:solidFill>
                  <a:schemeClr val="accent2"/>
                </a:solidFill>
              </a:ln>
              <a:latin typeface="+mn-lt"/>
            </a:endParaRPr>
          </a:p>
        </p:txBody>
      </p:sp>
    </p:spTree>
    <p:extLst>
      <p:ext uri="{BB962C8B-B14F-4D97-AF65-F5344CB8AC3E}">
        <p14:creationId xmlns:p14="http://schemas.microsoft.com/office/powerpoint/2010/main" val="2929175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15291"/>
            <a:ext cx="10515600" cy="4661672"/>
          </a:xfrm>
        </p:spPr>
        <p:txBody>
          <a:bodyPr>
            <a:normAutofit lnSpcReduction="10000"/>
          </a:bodyPr>
          <a:lstStyle/>
          <a:p>
            <a:pPr marL="514350" indent="-514350">
              <a:buFont typeface="+mj-lt"/>
              <a:buAutoNum type="arabicPeriod" startAt="3"/>
            </a:pPr>
            <a:r>
              <a:rPr lang="fr-FR" sz="2200" b="1" dirty="0" smtClean="0">
                <a:solidFill>
                  <a:srgbClr val="FF0000"/>
                </a:solidFill>
              </a:rPr>
              <a:t>Maintenir la disponibilité des médicaments, équipements et produits essentiels:</a:t>
            </a:r>
          </a:p>
          <a:p>
            <a:pPr marL="971550" lvl="1" indent="-514350">
              <a:buFont typeface="+mj-lt"/>
              <a:buAutoNum type="arabicPeriod"/>
            </a:pPr>
            <a:r>
              <a:rPr lang="fr-FR" sz="2000" b="1" dirty="0" smtClean="0"/>
              <a:t>Cartographier les listes de services essentiels par rapport aux besoins en ressources, </a:t>
            </a:r>
            <a:r>
              <a:rPr lang="fr-FR" sz="2000" dirty="0" smtClean="0"/>
              <a:t>notamment les médicaments, les outils de diagnostic, les dispositifs médicaux et autres matériels. Utiliser et adapter les listes de référence existantes, le cas échéant, pour contrôler la disponibilité.</a:t>
            </a:r>
          </a:p>
          <a:p>
            <a:pPr marL="971550" lvl="1" indent="-514350">
              <a:buFont typeface="+mj-lt"/>
              <a:buAutoNum type="arabicPeriod"/>
            </a:pPr>
            <a:r>
              <a:rPr lang="fr-FR" sz="2000" b="1" dirty="0" smtClean="0"/>
              <a:t>Évaluer les contraintes au niveau de la chaîne d’approvisionnement et cartographier </a:t>
            </a:r>
            <a:r>
              <a:rPr lang="fr-FR" sz="2000" dirty="0" smtClean="0"/>
              <a:t>(ou utiliser les cartes existantes) </a:t>
            </a:r>
            <a:r>
              <a:rPr lang="fr-FR" sz="2000" b="1" dirty="0" smtClean="0"/>
              <a:t>les principaux centres de distribution publics </a:t>
            </a:r>
            <a:r>
              <a:rPr lang="fr-FR" sz="2000" dirty="0" smtClean="0"/>
              <a:t>et privés et nommer des points focaux pour surveiller et rendre compte de la disponibilité des matériels de santé dans les endroits clés. </a:t>
            </a:r>
          </a:p>
          <a:p>
            <a:pPr marL="971550" lvl="1" indent="-514350">
              <a:buFont typeface="+mj-lt"/>
              <a:buAutoNum type="arabicPeriod"/>
            </a:pPr>
            <a:r>
              <a:rPr lang="fr-FR" sz="2000" b="1" dirty="0" smtClean="0"/>
              <a:t>Établir des rapports hebdomadaires dans les principaux points de distribution, </a:t>
            </a:r>
            <a:r>
              <a:rPr lang="fr-FR" sz="2000" dirty="0" smtClean="0"/>
              <a:t>tels que les hôpitaux et les magasins de district, </a:t>
            </a:r>
            <a:r>
              <a:rPr lang="fr-FR" sz="2000" b="1" dirty="0" smtClean="0"/>
              <a:t>sur les produits critiques qui risquent de manquer ou de poser d’autres problèmes </a:t>
            </a:r>
            <a:r>
              <a:rPr lang="fr-FR" sz="2000" dirty="0" smtClean="0"/>
              <a:t>(p. ex., expiration des produits, excédent qui pourrait être transféré).  </a:t>
            </a:r>
          </a:p>
          <a:p>
            <a:pPr marL="971550" lvl="1" indent="-514350">
              <a:buFont typeface="+mj-lt"/>
              <a:buAutoNum type="arabicPeriod"/>
            </a:pPr>
            <a:r>
              <a:rPr lang="fr-FR" sz="2000" b="1" dirty="0" smtClean="0"/>
              <a:t>Veiller à ce que le personnel possédant les connaissances appropriées dans la gestion et l’utilisation des produits et dans l’identification des sources d’approvisionnement locales participe aux processus</a:t>
            </a:r>
            <a:r>
              <a:rPr lang="fr-FR" sz="2000" dirty="0" smtClean="0"/>
              <a:t>, en particulier pour l’approvisionnement en médicaments, EPI, oxygène, produits de la chaîne du froid et outils de diagnostic.</a:t>
            </a:r>
            <a:endParaRPr lang="fr-FR" sz="2000" dirty="0">
              <a:solidFill>
                <a:srgbClr val="FF0000"/>
              </a:solidFill>
            </a:endParaRPr>
          </a:p>
        </p:txBody>
      </p:sp>
      <p:sp>
        <p:nvSpPr>
          <p:cNvPr id="4" name="Title 1"/>
          <p:cNvSpPr>
            <a:spLocks noGrp="1"/>
          </p:cNvSpPr>
          <p:nvPr>
            <p:ph type="title"/>
          </p:nvPr>
        </p:nvSpPr>
        <p:spPr>
          <a:xfrm>
            <a:off x="1099457" y="482691"/>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(4)</a:t>
            </a:r>
            <a:endParaRPr lang="fr-FR" b="1" dirty="0">
              <a:ln>
                <a:solidFill>
                  <a:schemeClr val="accent2"/>
                </a:solidFill>
              </a:ln>
              <a:latin typeface="+mn-lt"/>
            </a:endParaRPr>
          </a:p>
        </p:txBody>
      </p:sp>
    </p:spTree>
    <p:extLst>
      <p:ext uri="{BB962C8B-B14F-4D97-AF65-F5344CB8AC3E}">
        <p14:creationId xmlns:p14="http://schemas.microsoft.com/office/powerpoint/2010/main" val="2846272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9794"/>
            <a:ext cx="10515600" cy="4557169"/>
          </a:xfrm>
        </p:spPr>
        <p:txBody>
          <a:bodyPr>
            <a:normAutofit fontScale="92500"/>
          </a:bodyPr>
          <a:lstStyle/>
          <a:p>
            <a:pPr marL="514350" indent="-514350">
              <a:buFont typeface="+mj-lt"/>
              <a:buAutoNum type="arabicPeriod" startAt="4"/>
            </a:pPr>
            <a:r>
              <a:rPr lang="fr-FR" dirty="0" smtClean="0">
                <a:solidFill>
                  <a:srgbClr val="FF0000"/>
                </a:solidFill>
              </a:rPr>
              <a:t>Financer la santé publique et supprimer les obstacles financiers à l’accès: </a:t>
            </a:r>
          </a:p>
          <a:p>
            <a:pPr marL="971550" lvl="1" indent="-514350">
              <a:buFont typeface="+mj-lt"/>
              <a:buAutoNum type="alphaLcPeriod"/>
            </a:pPr>
            <a:r>
              <a:rPr lang="fr-FR" sz="2200" b="1" dirty="0" smtClean="0"/>
              <a:t>Redéfinir les priorités et reprogrammer les ressources budgétaires existantes </a:t>
            </a:r>
            <a:r>
              <a:rPr lang="fr-FR" sz="2200" dirty="0" smtClean="0"/>
              <a:t>sur la base d’une analyse rapide des coûts supplémentaires découlant de l’augmentation des dépenses liées à l’épidémie, de la perte potentielle de revenus tirés des paiements des utilisateurs et de l’impact des modifications dans les modalités de prestation de services. </a:t>
            </a:r>
          </a:p>
          <a:p>
            <a:pPr marL="971550" lvl="1" indent="-514350">
              <a:buFont typeface="+mj-lt"/>
              <a:buAutoNum type="alphaLcPeriod"/>
            </a:pPr>
            <a:r>
              <a:rPr lang="fr-FR" sz="2000" dirty="0" smtClean="0"/>
              <a:t>Envisager d’ajuster les méthodes et les taux de paiement des prestataires pour permettre des modifications dans la prestation des services et garantir la continuité des flux de financement vers les prestataires. </a:t>
            </a:r>
          </a:p>
          <a:p>
            <a:pPr marL="971550" lvl="1" indent="-514350">
              <a:buFont typeface="+mj-lt"/>
              <a:buAutoNum type="alphaLcPeriod"/>
            </a:pPr>
            <a:r>
              <a:rPr lang="fr-FR" sz="2000" dirty="0" smtClean="0"/>
              <a:t>Suspendre tout </a:t>
            </a:r>
            <a:r>
              <a:rPr lang="fr-FR" sz="2000" dirty="0" err="1" smtClean="0"/>
              <a:t>co</a:t>
            </a:r>
            <a:r>
              <a:rPr lang="fr-FR" sz="2000" dirty="0" smtClean="0"/>
              <a:t>-paiement ou frais d’utilisation au point de service pour les services de santé essentiels pour tous les patients, indépendamment de leur assurance ou de leur statut de citoyenneté, et régler les paiements dus aux prestataires publics et privés sous contrat lorsque cela est possible;</a:t>
            </a:r>
          </a:p>
          <a:p>
            <a:pPr marL="971550" lvl="1" indent="-514350">
              <a:buFont typeface="+mj-lt"/>
              <a:buAutoNum type="alphaLcPeriod"/>
            </a:pPr>
            <a:r>
              <a:rPr lang="fr-FR" sz="2000" dirty="0" smtClean="0"/>
              <a:t>Si les frais d’utilisation, ou d’autres obstacles financiers (p. ex. les coûts de transport), ne peuvent être éliminés, travailler avec les autorités qui effectuent des versements sociaux en espèces pour faire en sorte que les ménages vulnérables puissent obtenir des soins</a:t>
            </a:r>
            <a:endParaRPr lang="fr-FR" sz="2200" dirty="0"/>
          </a:p>
        </p:txBody>
      </p:sp>
      <p:sp>
        <p:nvSpPr>
          <p:cNvPr id="4" name="Title 1"/>
          <p:cNvSpPr>
            <a:spLocks noGrp="1"/>
          </p:cNvSpPr>
          <p:nvPr>
            <p:ph type="title"/>
          </p:nvPr>
        </p:nvSpPr>
        <p:spPr>
          <a:xfrm>
            <a:off x="1099457" y="482691"/>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(5)</a:t>
            </a:r>
            <a:endParaRPr lang="fr-FR" b="1" dirty="0">
              <a:ln>
                <a:solidFill>
                  <a:schemeClr val="accent2"/>
                </a:solidFill>
              </a:ln>
              <a:latin typeface="+mn-lt"/>
            </a:endParaRPr>
          </a:p>
        </p:txBody>
      </p:sp>
    </p:spTree>
    <p:extLst>
      <p:ext uri="{BB962C8B-B14F-4D97-AF65-F5344CB8AC3E}">
        <p14:creationId xmlns:p14="http://schemas.microsoft.com/office/powerpoint/2010/main" val="333391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a:buFont typeface="+mj-lt"/>
              <a:buAutoNum type="arabicPeriod" startAt="5"/>
            </a:pPr>
            <a:r>
              <a:rPr lang="fr-FR" sz="2400" dirty="0" smtClean="0">
                <a:solidFill>
                  <a:srgbClr val="FF0000"/>
                </a:solidFill>
              </a:rPr>
              <a:t>Renforcer les stratégies de communication pour soutenir l’utilisation appropriée des services essentiels:</a:t>
            </a:r>
          </a:p>
          <a:p>
            <a:pPr marL="971550" lvl="1" indent="-514350">
              <a:buFont typeface="+mj-lt"/>
              <a:buAutoNum type="romanLcPeriod"/>
            </a:pPr>
            <a:r>
              <a:rPr lang="fr-FR" sz="2000" dirty="0" smtClean="0"/>
              <a:t>Veiller à ce que les messages soient accessibles aux personnes souffrant de troubles visuels, auditifs ou cognitifs.</a:t>
            </a:r>
          </a:p>
          <a:p>
            <a:pPr marL="971550" lvl="1" indent="-514350">
              <a:buFont typeface="+mj-lt"/>
              <a:buAutoNum type="romanLcPeriod"/>
            </a:pPr>
            <a:r>
              <a:rPr lang="fr-FR" sz="2000" dirty="0" smtClean="0"/>
              <a:t>Diffuser les informations et prévoir une traduction dans les langues locales pour guider les comportements de recherche de soins en toute sécurité et préparer le public aux modifications des plateformes de prestation de services, notamment les activités visant les personnes mal desservies dans leurs communautés.</a:t>
            </a:r>
          </a:p>
          <a:p>
            <a:pPr marL="971550" lvl="1" indent="-514350">
              <a:buFont typeface="+mj-lt"/>
              <a:buAutoNum type="romanLcPeriod"/>
            </a:pPr>
            <a:r>
              <a:rPr lang="fr-FR" sz="2000" dirty="0" smtClean="0"/>
              <a:t>Utiliser de multiples approches de communication, notamment les réseaux sociaux, pour renforcer la confiance du public et encourager l’utilisation continue des services essentiels pendant la flambée épidémique. Travailler avec les communautés pour orienter l’adaptation des services afin qu’ils répondent mieux aux besoins locaux.</a:t>
            </a:r>
          </a:p>
          <a:p>
            <a:pPr marL="971550" lvl="1" indent="-514350">
              <a:buFont typeface="+mj-lt"/>
              <a:buAutoNum type="romanLcPeriod"/>
            </a:pPr>
            <a:r>
              <a:rPr lang="fr-FR" sz="2000" dirty="0" smtClean="0"/>
              <a:t>Renforcer les associations locales pour mettre sur pied et diffuser des initiatives de soutien communautaire en faveur de la promotion de la santé et pour apporter un soutien aux personnes isolées et vulnérables tout en respectant la distanciation physique et les mesures PCI.  </a:t>
            </a:r>
            <a:endParaRPr lang="fr-FR" sz="2000" dirty="0"/>
          </a:p>
        </p:txBody>
      </p:sp>
      <p:sp>
        <p:nvSpPr>
          <p:cNvPr id="4" name="Title 1"/>
          <p:cNvSpPr>
            <a:spLocks noGrp="1"/>
          </p:cNvSpPr>
          <p:nvPr>
            <p:ph type="title"/>
          </p:nvPr>
        </p:nvSpPr>
        <p:spPr>
          <a:xfrm>
            <a:off x="1099457" y="482691"/>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(6)</a:t>
            </a:r>
            <a:endParaRPr lang="fr-FR" b="1" dirty="0">
              <a:ln>
                <a:solidFill>
                  <a:schemeClr val="accent2"/>
                </a:solidFill>
              </a:ln>
              <a:latin typeface="+mn-lt"/>
            </a:endParaRPr>
          </a:p>
        </p:txBody>
      </p:sp>
    </p:spTree>
    <p:extLst>
      <p:ext uri="{BB962C8B-B14F-4D97-AF65-F5344CB8AC3E}">
        <p14:creationId xmlns:p14="http://schemas.microsoft.com/office/powerpoint/2010/main" val="2398470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6"/>
            </a:pPr>
            <a:r>
              <a:rPr lang="fr-FR" dirty="0" smtClean="0">
                <a:solidFill>
                  <a:srgbClr val="FF0000"/>
                </a:solidFill>
              </a:rPr>
              <a:t>Renforcer le suivi des services de santé essentiels:</a:t>
            </a:r>
          </a:p>
          <a:p>
            <a:pPr marL="971550" lvl="1" indent="-514350">
              <a:buFont typeface="+mj-lt"/>
              <a:buAutoNum type="alphaLcPeriod"/>
            </a:pPr>
            <a:r>
              <a:rPr lang="fr-FR" sz="2000" dirty="0" smtClean="0"/>
              <a:t>Ventiler les données par âge, sexe et groupe de population lorsque cela est possible pour garantir une prestation de services équitable.</a:t>
            </a:r>
          </a:p>
          <a:p>
            <a:pPr marL="971550" lvl="1" indent="-514350">
              <a:buFont typeface="+mj-lt"/>
              <a:buAutoNum type="alphaLcPeriod"/>
            </a:pPr>
            <a:r>
              <a:rPr lang="fr-FR" sz="2000" dirty="0" smtClean="0"/>
              <a:t>Communiquer régulièrement sur l’épidémie/ la pandémie et analyser son impact global sur la prestation et l’utilisation des services de santé en utilisant un petit ensemble d’indicateurs de base (notamment la fréquentation des services de consultation prénatales, les visites pour soins primaires y compris la planification familiale etc.),</a:t>
            </a:r>
          </a:p>
          <a:p>
            <a:pPr marL="971550" lvl="1" indent="-514350">
              <a:buFont typeface="+mj-lt"/>
              <a:buAutoNum type="alphaLcPeriod"/>
            </a:pPr>
            <a:r>
              <a:rPr lang="fr-FR" sz="2000" dirty="0" smtClean="0"/>
              <a:t>Dans les cas où les visites sur site ne sont pas possibles ou lorsque les notifications sont retardées, mettre en place un système de télétransmission en utilisant un réseau d’établissements de santé sentinelles sélectionnés afin de déterminer les capacités et les priorités et de faciliter un aiguillage et une distribution des ressources efficaces et ciblés.</a:t>
            </a:r>
          </a:p>
          <a:p>
            <a:pPr marL="971550" lvl="1" indent="-514350">
              <a:buFont typeface="+mj-lt"/>
              <a:buAutoNum type="alphaLcPeriod"/>
            </a:pPr>
            <a:r>
              <a:rPr lang="fr-FR" sz="2000" dirty="0" smtClean="0"/>
              <a:t>Renforcer et consolider les systèmes de surveillance existants pour garantir un suivi continu efficace de la progression de la flambée épidémique. </a:t>
            </a:r>
            <a:endParaRPr lang="fr-FR" sz="2200" dirty="0"/>
          </a:p>
        </p:txBody>
      </p:sp>
      <p:sp>
        <p:nvSpPr>
          <p:cNvPr id="4" name="Title 1"/>
          <p:cNvSpPr>
            <a:spLocks noGrp="1"/>
          </p:cNvSpPr>
          <p:nvPr>
            <p:ph type="title"/>
          </p:nvPr>
        </p:nvSpPr>
        <p:spPr>
          <a:xfrm>
            <a:off x="1099457" y="482691"/>
            <a:ext cx="9037320" cy="915035"/>
          </a:xfrm>
          <a:ln>
            <a:solidFill>
              <a:schemeClr val="accent2"/>
            </a:solidFill>
          </a:ln>
        </p:spPr>
        <p:txBody>
          <a:bodyPr>
            <a:normAutofit fontScale="90000"/>
          </a:bodyPr>
          <a:lstStyle/>
          <a:p>
            <a:pPr algn="ctr"/>
            <a:r>
              <a:rPr lang="fr-FR" sz="4200" b="1" dirty="0" smtClean="0">
                <a:ln>
                  <a:solidFill>
                    <a:schemeClr val="accent2"/>
                  </a:solidFill>
                </a:ln>
                <a:latin typeface="+mn-lt"/>
              </a:rPr>
              <a:t>Maintenir les services de sant</a:t>
            </a:r>
            <a:r>
              <a:rPr lang="fr-FR" sz="4200" b="1" dirty="0">
                <a:ln>
                  <a:solidFill>
                    <a:schemeClr val="accent2"/>
                  </a:solidFill>
                </a:ln>
                <a:latin typeface="+mn-lt"/>
              </a:rPr>
              <a:t>é</a:t>
            </a:r>
            <a:r>
              <a:rPr lang="fr-FR" sz="4200" b="1" dirty="0" smtClean="0">
                <a:ln>
                  <a:solidFill>
                    <a:schemeClr val="accent2"/>
                  </a:solidFill>
                </a:ln>
                <a:latin typeface="+mn-lt"/>
              </a:rPr>
              <a:t> essentiels les stratégies opérationnelles </a:t>
            </a:r>
            <a:r>
              <a:rPr lang="fr-FR" b="1" dirty="0" smtClean="0">
                <a:ln>
                  <a:solidFill>
                    <a:schemeClr val="accent2"/>
                  </a:solidFill>
                </a:ln>
                <a:latin typeface="+mn-lt"/>
              </a:rPr>
              <a:t>(4)</a:t>
            </a:r>
            <a:endParaRPr lang="fr-FR" b="1" dirty="0">
              <a:ln>
                <a:solidFill>
                  <a:schemeClr val="accent2"/>
                </a:solidFill>
              </a:ln>
              <a:latin typeface="+mn-lt"/>
            </a:endParaRPr>
          </a:p>
        </p:txBody>
      </p:sp>
    </p:spTree>
    <p:extLst>
      <p:ext uri="{BB962C8B-B14F-4D97-AF65-F5344CB8AC3E}">
        <p14:creationId xmlns:p14="http://schemas.microsoft.com/office/powerpoint/2010/main" val="2579213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667103" cy="836658"/>
          </a:xfrm>
          <a:ln>
            <a:solidFill>
              <a:schemeClr val="accent2"/>
            </a:solidFill>
          </a:ln>
        </p:spPr>
        <p:txBody>
          <a:bodyPr/>
          <a:lstStyle/>
          <a:p>
            <a:r>
              <a:rPr lang="fr-FR" b="1" dirty="0" smtClean="0">
                <a:ln>
                  <a:solidFill>
                    <a:schemeClr val="accent2"/>
                  </a:solidFill>
                </a:ln>
                <a:latin typeface="+mn-lt"/>
              </a:rPr>
              <a:t>Messages clés</a:t>
            </a:r>
            <a:endParaRPr lang="fr-FR" b="1" dirty="0">
              <a:ln>
                <a:solidFill>
                  <a:schemeClr val="accent2"/>
                </a:solidFill>
              </a:ln>
              <a:latin typeface="+mn-lt"/>
            </a:endParaRPr>
          </a:p>
        </p:txBody>
      </p:sp>
      <p:sp>
        <p:nvSpPr>
          <p:cNvPr id="3" name="Content Placeholder 2"/>
          <p:cNvSpPr>
            <a:spLocks noGrp="1"/>
          </p:cNvSpPr>
          <p:nvPr>
            <p:ph idx="1"/>
          </p:nvPr>
        </p:nvSpPr>
        <p:spPr>
          <a:xfrm>
            <a:off x="838200" y="1358537"/>
            <a:ext cx="10515600" cy="4818426"/>
          </a:xfrm>
        </p:spPr>
        <p:txBody>
          <a:bodyPr>
            <a:noAutofit/>
          </a:bodyPr>
          <a:lstStyle/>
          <a:p>
            <a:pPr marL="514350" indent="-514350">
              <a:buFont typeface="+mj-lt"/>
              <a:buAutoNum type="arabicPeriod"/>
            </a:pPr>
            <a:r>
              <a:rPr lang="fr-FR" dirty="0" smtClean="0"/>
              <a:t>La pandémie a un effet néfaste sur la population humaine;</a:t>
            </a:r>
          </a:p>
          <a:p>
            <a:pPr marL="514350" indent="-514350">
              <a:buFont typeface="+mj-lt"/>
              <a:buAutoNum type="arabicPeriod"/>
            </a:pPr>
            <a:r>
              <a:rPr lang="fr-FR" dirty="0" smtClean="0"/>
              <a:t>L’impact </a:t>
            </a:r>
            <a:r>
              <a:rPr lang="fr-FR" dirty="0"/>
              <a:t>néfaste des épidémies/ pandémies peuvent être mitigé par une riposte gouvernementale ciblée pour protéger les acquis de la santé sexuelle et </a:t>
            </a:r>
            <a:r>
              <a:rPr lang="fr-FR" dirty="0" smtClean="0"/>
              <a:t>reproductive;</a:t>
            </a:r>
          </a:p>
          <a:p>
            <a:pPr marL="514350" indent="-514350">
              <a:buFont typeface="+mj-lt"/>
              <a:buAutoNum type="arabicPeriod"/>
            </a:pPr>
            <a:r>
              <a:rPr lang="fr-FR" dirty="0" smtClean="0"/>
              <a:t>Une stratégie opérationnelle efficace de riposte et une coordination efficace </a:t>
            </a:r>
            <a:r>
              <a:rPr lang="fr-FR" dirty="0" smtClean="0"/>
              <a:t>a l’épidémie / pandémie  va alléger la souffrance, y compris la peur et autres effets psychologiques/ économiques etc.   des populations touchées, ainsi que la mortalité associées </a:t>
            </a:r>
            <a:r>
              <a:rPr lang="fr-FR" dirty="0"/>
              <a:t>à</a:t>
            </a:r>
            <a:r>
              <a:rPr lang="fr-FR" dirty="0" smtClean="0"/>
              <a:t> l’urgence sanitaire. </a:t>
            </a:r>
            <a:endParaRPr lang="fr-FR" dirty="0"/>
          </a:p>
        </p:txBody>
      </p:sp>
    </p:spTree>
    <p:extLst>
      <p:ext uri="{BB962C8B-B14F-4D97-AF65-F5344CB8AC3E}">
        <p14:creationId xmlns:p14="http://schemas.microsoft.com/office/powerpoint/2010/main" val="235334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196840" cy="849721"/>
          </a:xfrm>
          <a:ln>
            <a:solidFill>
              <a:schemeClr val="accent2"/>
            </a:solidFill>
          </a:ln>
        </p:spPr>
        <p:txBody>
          <a:bodyPr/>
          <a:lstStyle/>
          <a:p>
            <a:r>
              <a:rPr lang="fr-FR" b="1" dirty="0" smtClean="0">
                <a:ln>
                  <a:solidFill>
                    <a:schemeClr val="accent2"/>
                  </a:solidFill>
                </a:ln>
                <a:latin typeface="+mn-lt"/>
              </a:rPr>
              <a:t>Plan de présentation </a:t>
            </a:r>
            <a:endParaRPr lang="fr-FR" b="1" dirty="0">
              <a:ln>
                <a:solidFill>
                  <a:schemeClr val="accent2"/>
                </a:solidFill>
              </a:ln>
              <a:latin typeface="+mn-lt"/>
            </a:endParaRPr>
          </a:p>
        </p:txBody>
      </p:sp>
      <p:sp>
        <p:nvSpPr>
          <p:cNvPr id="3" name="Content Placeholder 2"/>
          <p:cNvSpPr>
            <a:spLocks noGrp="1"/>
          </p:cNvSpPr>
          <p:nvPr>
            <p:ph idx="1"/>
          </p:nvPr>
        </p:nvSpPr>
        <p:spPr>
          <a:xfrm>
            <a:off x="838200" y="1554480"/>
            <a:ext cx="10515600" cy="4622483"/>
          </a:xfrm>
        </p:spPr>
        <p:txBody>
          <a:bodyPr/>
          <a:lstStyle/>
          <a:p>
            <a:r>
              <a:rPr lang="fr-FR" dirty="0" smtClean="0"/>
              <a:t>Objectifs d’apprentissage.</a:t>
            </a:r>
          </a:p>
          <a:p>
            <a:r>
              <a:rPr lang="fr-FR" dirty="0" smtClean="0"/>
              <a:t>Objectifs du module.</a:t>
            </a:r>
          </a:p>
          <a:p>
            <a:r>
              <a:rPr lang="fr-FR" dirty="0" smtClean="0"/>
              <a:t>Introduction –Définitions et concepts de base.</a:t>
            </a:r>
          </a:p>
          <a:p>
            <a:r>
              <a:rPr lang="fr-FR" dirty="0" smtClean="0"/>
              <a:t>L’impact des </a:t>
            </a:r>
            <a:r>
              <a:rPr lang="fr-FR" dirty="0" smtClean="0"/>
              <a:t>épidémies et les pandémies sur la sant</a:t>
            </a:r>
            <a:r>
              <a:rPr lang="fr-FR" dirty="0" smtClean="0"/>
              <a:t>é </a:t>
            </a:r>
            <a:r>
              <a:rPr lang="fr-FR" dirty="0" smtClean="0"/>
              <a:t>et la SSR, en particulière. </a:t>
            </a:r>
            <a:endParaRPr lang="fr-FR" dirty="0" smtClean="0"/>
          </a:p>
          <a:p>
            <a:r>
              <a:rPr lang="fr-FR" dirty="0" smtClean="0"/>
              <a:t>Les leçons apprises </a:t>
            </a:r>
          </a:p>
          <a:p>
            <a:r>
              <a:rPr lang="fr-FR" dirty="0" smtClean="0"/>
              <a:t>Maintenir les services essentiels de SSR est une priorité et une obligation.. </a:t>
            </a:r>
          </a:p>
          <a:p>
            <a:r>
              <a:rPr lang="fr-FR" dirty="0" smtClean="0"/>
              <a:t>Messages clés.</a:t>
            </a:r>
          </a:p>
          <a:p>
            <a:endParaRPr lang="fr-FR" dirty="0"/>
          </a:p>
        </p:txBody>
      </p:sp>
    </p:spTree>
    <p:extLst>
      <p:ext uri="{BB962C8B-B14F-4D97-AF65-F5344CB8AC3E}">
        <p14:creationId xmlns:p14="http://schemas.microsoft.com/office/powerpoint/2010/main" val="410750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Objectifs d’apprentissage </a:t>
            </a:r>
            <a:endParaRPr lang="fr-FR" dirty="0"/>
          </a:p>
        </p:txBody>
      </p:sp>
      <p:sp>
        <p:nvSpPr>
          <p:cNvPr id="3" name="Content Placeholder 2"/>
          <p:cNvSpPr>
            <a:spLocks noGrp="1"/>
          </p:cNvSpPr>
          <p:nvPr>
            <p:ph idx="1"/>
          </p:nvPr>
        </p:nvSpPr>
        <p:spPr/>
        <p:txBody>
          <a:bodyPr/>
          <a:lstStyle/>
          <a:p>
            <a:r>
              <a:rPr lang="fr-FR" dirty="0" smtClean="0"/>
              <a:t>Reconnaitre que les services SSR ne sont pas de services non-essentiels lors des pandémies et les épidémies,</a:t>
            </a:r>
          </a:p>
          <a:p>
            <a:r>
              <a:rPr lang="fr-FR" dirty="0" smtClean="0"/>
              <a:t>Identifier les enjeux de la SSR en situation de crise sanitaire.</a:t>
            </a:r>
          </a:p>
          <a:p>
            <a:r>
              <a:rPr lang="fr-FR" dirty="0" smtClean="0"/>
              <a:t>Citer les stratégies pour maintenir les services essentiels de la SSR lors des épidémies et les pandémies. </a:t>
            </a:r>
          </a:p>
          <a:p>
            <a:endParaRPr lang="fr-FR" dirty="0"/>
          </a:p>
        </p:txBody>
      </p:sp>
    </p:spTree>
    <p:extLst>
      <p:ext uri="{BB962C8B-B14F-4D97-AF65-F5344CB8AC3E}">
        <p14:creationId xmlns:p14="http://schemas.microsoft.com/office/powerpoint/2010/main" val="795440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723811" cy="954224"/>
          </a:xfrm>
          <a:ln>
            <a:solidFill>
              <a:schemeClr val="accent2"/>
            </a:solidFill>
          </a:ln>
        </p:spPr>
        <p:txBody>
          <a:bodyPr>
            <a:normAutofit fontScale="90000"/>
          </a:bodyPr>
          <a:lstStyle/>
          <a:p>
            <a:r>
              <a:rPr lang="fr-FR" b="1" dirty="0" smtClean="0">
                <a:ln>
                  <a:solidFill>
                    <a:schemeClr val="accent2"/>
                  </a:solidFill>
                </a:ln>
                <a:latin typeface="+mn-lt"/>
              </a:rPr>
              <a:t>Terminologies – les urgences sanitaires</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92500"/>
          </a:bodyPr>
          <a:lstStyle/>
          <a:p>
            <a:pPr algn="just"/>
            <a:r>
              <a:rPr lang="fr-FR" b="1" dirty="0" smtClean="0"/>
              <a:t>Urgence de sant</a:t>
            </a:r>
            <a:r>
              <a:rPr lang="fr-FR" b="1" dirty="0" smtClean="0"/>
              <a:t>é</a:t>
            </a:r>
            <a:r>
              <a:rPr lang="fr-FR" b="1" dirty="0" smtClean="0"/>
              <a:t> mondiale</a:t>
            </a:r>
            <a:r>
              <a:rPr lang="fr-FR" sz="2400" b="1" dirty="0" smtClean="0"/>
              <a:t>: </a:t>
            </a:r>
            <a:r>
              <a:rPr lang="fr-FR" sz="2400" dirty="0" smtClean="0"/>
              <a:t>« un évènement extraordinaire » qui constitue </a:t>
            </a:r>
            <a:r>
              <a:rPr lang="fr-FR" sz="2400" i="1" dirty="0" smtClean="0"/>
              <a:t>un risque pour la santé publique dans d'autres États en raison du risque international de propagation de maladies et qu'il peut requérir une action internationale coordonnée</a:t>
            </a:r>
            <a:r>
              <a:rPr lang="fr-FR" sz="2400" dirty="0" smtClean="0"/>
              <a:t>" . </a:t>
            </a:r>
            <a:r>
              <a:rPr lang="fr-FR" sz="2200" i="1" dirty="0" smtClean="0"/>
              <a:t>(Le </a:t>
            </a:r>
            <a:r>
              <a:rPr lang="fr-FR" sz="2200" i="1" dirty="0"/>
              <a:t>Règlement sanitaire international (un instrument juridique international créé en 2005</a:t>
            </a:r>
            <a:r>
              <a:rPr lang="fr-FR" sz="2200" i="1" dirty="0" smtClean="0"/>
              <a:t>).</a:t>
            </a:r>
            <a:endParaRPr lang="fr-FR" sz="1900" i="1" dirty="0" smtClean="0"/>
          </a:p>
          <a:p>
            <a:pPr algn="just"/>
            <a:r>
              <a:rPr lang="fr-FR" b="1" dirty="0" smtClean="0"/>
              <a:t> Une épidémie </a:t>
            </a:r>
            <a:r>
              <a:rPr lang="fr-FR" sz="2000" dirty="0" smtClean="0"/>
              <a:t>(du latin </a:t>
            </a:r>
            <a:r>
              <a:rPr lang="fr-FR" sz="2000" dirty="0" err="1" smtClean="0"/>
              <a:t>epidemia</a:t>
            </a:r>
            <a:r>
              <a:rPr lang="fr-FR" sz="2000" dirty="0" smtClean="0"/>
              <a:t> qui signifie "à la maison")</a:t>
            </a:r>
            <a:r>
              <a:rPr lang="fr-FR" dirty="0" smtClean="0"/>
              <a:t>: </a:t>
            </a:r>
            <a:r>
              <a:rPr lang="fr-FR" sz="2200" dirty="0" smtClean="0"/>
              <a:t>le développement et à la propagation rapide d'une maladie contagieuse, le plus souvent d'origine infectieuse, chez un grand nombre de personnes. Elle se limite à une région, un pays ou à une zone bien définie.</a:t>
            </a:r>
          </a:p>
          <a:p>
            <a:pPr algn="just"/>
            <a:r>
              <a:rPr lang="fr-FR" b="1" dirty="0" smtClean="0"/>
              <a:t>Une pandémie </a:t>
            </a:r>
            <a:r>
              <a:rPr lang="fr-FR" sz="2000" dirty="0" smtClean="0"/>
              <a:t>(du grec </a:t>
            </a:r>
            <a:r>
              <a:rPr lang="fr-FR" sz="2000" i="1" dirty="0" smtClean="0"/>
              <a:t>pan</a:t>
            </a:r>
            <a:r>
              <a:rPr lang="fr-FR" sz="2000" dirty="0" smtClean="0"/>
              <a:t> qui signifie "tout" et </a:t>
            </a:r>
            <a:r>
              <a:rPr lang="fr-FR" sz="2000" i="1" dirty="0" err="1" smtClean="0"/>
              <a:t>demos</a:t>
            </a:r>
            <a:r>
              <a:rPr lang="fr-FR" sz="2000" dirty="0" smtClean="0"/>
              <a:t> qui signifie "peuple"): </a:t>
            </a:r>
            <a:r>
              <a:rPr lang="fr-FR" sz="2200" dirty="0" smtClean="0"/>
              <a:t>une épidémie avec plusieurs foyers. La pandémie s'étend à toute la population d'un continent, voire au monde entier. Son impact et sa gravité (nombre de contaminations et taux de mortalité) sont donc plus importants que ceux d'une épidémie. Ex. la pandémie du coronavirus, le SIDA (VIH), la variole. </a:t>
            </a:r>
            <a:endParaRPr lang="fr-FR" sz="2200" dirty="0"/>
          </a:p>
        </p:txBody>
      </p:sp>
    </p:spTree>
    <p:extLst>
      <p:ext uri="{BB962C8B-B14F-4D97-AF65-F5344CB8AC3E}">
        <p14:creationId xmlns:p14="http://schemas.microsoft.com/office/powerpoint/2010/main" val="3234642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3185160" cy="1019538"/>
          </a:xfrm>
          <a:ln>
            <a:solidFill>
              <a:schemeClr val="accent2"/>
            </a:solidFill>
          </a:ln>
        </p:spPr>
        <p:txBody>
          <a:bodyPr/>
          <a:lstStyle/>
          <a:p>
            <a:r>
              <a:rPr lang="fr-FR" b="1" dirty="0" smtClean="0">
                <a:ln>
                  <a:solidFill>
                    <a:schemeClr val="accent2"/>
                  </a:solidFill>
                </a:ln>
                <a:latin typeface="+mn-lt"/>
              </a:rPr>
              <a:t>Contexte </a:t>
            </a:r>
            <a:endParaRPr lang="fr-FR" b="1" dirty="0">
              <a:ln>
                <a:solidFill>
                  <a:schemeClr val="accent2"/>
                </a:solidFill>
              </a:ln>
              <a:latin typeface="+mn-lt"/>
            </a:endParaRPr>
          </a:p>
        </p:txBody>
      </p:sp>
      <p:sp>
        <p:nvSpPr>
          <p:cNvPr id="3" name="Content Placeholder 2"/>
          <p:cNvSpPr>
            <a:spLocks noGrp="1"/>
          </p:cNvSpPr>
          <p:nvPr>
            <p:ph idx="1"/>
          </p:nvPr>
        </p:nvSpPr>
        <p:spPr/>
        <p:txBody>
          <a:bodyPr/>
          <a:lstStyle/>
          <a:p>
            <a:r>
              <a:rPr lang="fr-FR" dirty="0"/>
              <a:t>La région Ouest Africaine est l’une des parties du monde où les populations paient le plus lourd tribut aux épidémies récurrentes qui sont responsables de nombreux décès. </a:t>
            </a:r>
            <a:r>
              <a:rPr lang="fr-FR" sz="1800" dirty="0" smtClean="0"/>
              <a:t>(Organisation Ouest Africaine de la Sant</a:t>
            </a:r>
            <a:r>
              <a:rPr lang="fr-FR" sz="1800" dirty="0" smtClean="0"/>
              <a:t>é</a:t>
            </a:r>
            <a:r>
              <a:rPr lang="fr-FR" sz="1800" dirty="0" smtClean="0"/>
              <a:t>); </a:t>
            </a:r>
          </a:p>
          <a:p>
            <a:r>
              <a:rPr lang="fr-FR" dirty="0" smtClean="0"/>
              <a:t>Quelques épidémies: la rougeole</a:t>
            </a:r>
            <a:r>
              <a:rPr lang="fr-FR" dirty="0"/>
              <a:t>, </a:t>
            </a:r>
            <a:r>
              <a:rPr lang="fr-FR" dirty="0" smtClean="0"/>
              <a:t>le </a:t>
            </a:r>
            <a:r>
              <a:rPr lang="fr-FR" dirty="0"/>
              <a:t>choléra, </a:t>
            </a:r>
            <a:r>
              <a:rPr lang="fr-FR" dirty="0" smtClean="0"/>
              <a:t>la </a:t>
            </a:r>
            <a:r>
              <a:rPr lang="fr-FR" dirty="0"/>
              <a:t>méningite, </a:t>
            </a:r>
            <a:r>
              <a:rPr lang="fr-FR" dirty="0" smtClean="0"/>
              <a:t>la </a:t>
            </a:r>
            <a:r>
              <a:rPr lang="fr-FR" dirty="0"/>
              <a:t>fièvre de </a:t>
            </a:r>
            <a:r>
              <a:rPr lang="fr-FR" dirty="0" smtClean="0"/>
              <a:t>Lassa, la fièvre jaune, Ebola (2014-2016); </a:t>
            </a:r>
            <a:endParaRPr lang="fr-FR" dirty="0"/>
          </a:p>
        </p:txBody>
      </p:sp>
    </p:spTree>
    <p:extLst>
      <p:ext uri="{BB962C8B-B14F-4D97-AF65-F5344CB8AC3E}">
        <p14:creationId xmlns:p14="http://schemas.microsoft.com/office/powerpoint/2010/main" val="51748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481457" cy="732154"/>
          </a:xfrm>
          <a:ln>
            <a:solidFill>
              <a:schemeClr val="accent2"/>
            </a:solidFill>
          </a:ln>
        </p:spPr>
        <p:txBody>
          <a:bodyPr anchor="t">
            <a:normAutofit fontScale="90000"/>
          </a:bodyPr>
          <a:lstStyle/>
          <a:p>
            <a:r>
              <a:rPr lang="fr-FR" sz="3600" b="1" dirty="0">
                <a:ln>
                  <a:solidFill>
                    <a:schemeClr val="accent2"/>
                  </a:solidFill>
                </a:ln>
                <a:latin typeface="+mn-lt"/>
              </a:rPr>
              <a:t>Quand déclare-t-on une urgence de santé mondiale ?</a:t>
            </a:r>
            <a:br>
              <a:rPr lang="fr-FR" sz="3600" b="1" dirty="0">
                <a:ln>
                  <a:solidFill>
                    <a:schemeClr val="accent2"/>
                  </a:solidFill>
                </a:ln>
                <a:latin typeface="+mn-lt"/>
              </a:rPr>
            </a:br>
            <a:endParaRPr lang="fr-FR" sz="3600" dirty="0">
              <a:ln>
                <a:solidFill>
                  <a:schemeClr val="accent2"/>
                </a:solidFill>
              </a:ln>
              <a:latin typeface="+mn-lt"/>
            </a:endParaRPr>
          </a:p>
        </p:txBody>
      </p:sp>
      <p:sp>
        <p:nvSpPr>
          <p:cNvPr id="3" name="Content Placeholder 2"/>
          <p:cNvSpPr>
            <a:spLocks noGrp="1"/>
          </p:cNvSpPr>
          <p:nvPr>
            <p:ph idx="1"/>
          </p:nvPr>
        </p:nvSpPr>
        <p:spPr>
          <a:xfrm>
            <a:off x="838200" y="1593669"/>
            <a:ext cx="10515600" cy="4583294"/>
          </a:xfrm>
        </p:spPr>
        <p:txBody>
          <a:bodyPr/>
          <a:lstStyle/>
          <a:p>
            <a:pPr marL="0" indent="0">
              <a:buNone/>
            </a:pPr>
            <a:r>
              <a:rPr lang="fr-FR" dirty="0" smtClean="0"/>
              <a:t>La situation:</a:t>
            </a:r>
          </a:p>
          <a:p>
            <a:pPr marL="1028700" lvl="1" indent="-571500">
              <a:buFont typeface="+mj-lt"/>
              <a:buAutoNum type="arabicPeriod"/>
            </a:pPr>
            <a:r>
              <a:rPr lang="fr-FR" dirty="0"/>
              <a:t>est grave, soudaine, inhabituelle ou inattendue,</a:t>
            </a:r>
          </a:p>
          <a:p>
            <a:pPr marL="1028700" lvl="1" indent="-571500">
              <a:buFont typeface="+mj-lt"/>
              <a:buAutoNum type="arabicPeriod"/>
            </a:pPr>
            <a:r>
              <a:rPr lang="fr-FR" dirty="0"/>
              <a:t>a des implications pour la santé publique </a:t>
            </a:r>
            <a:r>
              <a:rPr lang="fr-FR" dirty="0" smtClean="0"/>
              <a:t>dépassant les </a:t>
            </a:r>
            <a:r>
              <a:rPr lang="fr-FR" dirty="0"/>
              <a:t>frontières nationales de l'État affecté,</a:t>
            </a:r>
          </a:p>
          <a:p>
            <a:pPr marL="1028700" lvl="1" indent="-571500">
              <a:buFont typeface="+mj-lt"/>
              <a:buAutoNum type="arabicPeriod"/>
            </a:pPr>
            <a:r>
              <a:rPr lang="fr-FR" dirty="0"/>
              <a:t>pourrait nécessiter une action internationale immédiate.</a:t>
            </a:r>
          </a:p>
          <a:p>
            <a:pPr marL="971550" lvl="1" indent="-514350">
              <a:buFont typeface="+mj-lt"/>
              <a:buAutoNum type="arabicPeriod"/>
            </a:pPr>
            <a:endParaRPr lang="fr-FR" dirty="0"/>
          </a:p>
        </p:txBody>
      </p:sp>
    </p:spTree>
    <p:extLst>
      <p:ext uri="{BB962C8B-B14F-4D97-AF65-F5344CB8AC3E}">
        <p14:creationId xmlns:p14="http://schemas.microsoft.com/office/powerpoint/2010/main" val="244464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06246" cy="1325563"/>
          </a:xfrm>
          <a:ln>
            <a:solidFill>
              <a:schemeClr val="accent2"/>
            </a:solidFill>
          </a:ln>
        </p:spPr>
        <p:txBody>
          <a:bodyPr anchor="t">
            <a:noAutofit/>
          </a:bodyPr>
          <a:lstStyle/>
          <a:p>
            <a:pPr algn="ctr"/>
            <a:r>
              <a:rPr lang="fr-FR" sz="3200" b="1" dirty="0" smtClean="0">
                <a:ln>
                  <a:solidFill>
                    <a:schemeClr val="accent2"/>
                  </a:solidFill>
                </a:ln>
                <a:latin typeface="+mn-lt"/>
              </a:rPr>
              <a:t>2020- Recommandations </a:t>
            </a:r>
            <a:r>
              <a:rPr lang="fr-FR" sz="3200" b="1" dirty="0">
                <a:ln>
                  <a:solidFill>
                    <a:schemeClr val="accent2"/>
                  </a:solidFill>
                </a:ln>
                <a:latin typeface="+mn-lt"/>
              </a:rPr>
              <a:t>de l'OMS pour réduire le risque général de transmission des infections</a:t>
            </a:r>
            <a:br>
              <a:rPr lang="fr-FR" sz="3200" b="1" dirty="0">
                <a:ln>
                  <a:solidFill>
                    <a:schemeClr val="accent2"/>
                  </a:solidFill>
                </a:ln>
                <a:latin typeface="+mn-lt"/>
              </a:rPr>
            </a:br>
            <a:endParaRPr lang="fr-FR" sz="3200" dirty="0">
              <a:ln>
                <a:solidFill>
                  <a:schemeClr val="accent2"/>
                </a:solidFill>
              </a:ln>
              <a:latin typeface="+mn-lt"/>
            </a:endParaRPr>
          </a:p>
        </p:txBody>
      </p:sp>
      <p:sp>
        <p:nvSpPr>
          <p:cNvPr id="3" name="Content Placeholder 2"/>
          <p:cNvSpPr>
            <a:spLocks noGrp="1"/>
          </p:cNvSpPr>
          <p:nvPr>
            <p:ph idx="1"/>
          </p:nvPr>
        </p:nvSpPr>
        <p:spPr/>
        <p:txBody>
          <a:bodyPr>
            <a:normAutofit fontScale="77500" lnSpcReduction="20000"/>
          </a:bodyPr>
          <a:lstStyle/>
          <a:p>
            <a:r>
              <a:rPr lang="fr-FR" dirty="0"/>
              <a:t>Éviter tout contact étroit avec les personnes atteintes d'infections respiratoires aiguës.</a:t>
            </a:r>
          </a:p>
          <a:p>
            <a:r>
              <a:rPr lang="fr-FR" dirty="0"/>
              <a:t>Se laver fréquemment les mains, surtout à la suite d'un contact direct avec une personne malade ou son environnement.</a:t>
            </a:r>
          </a:p>
          <a:p>
            <a:r>
              <a:rPr lang="fr-FR" dirty="0"/>
              <a:t>Éviter tout contact non protégé avec des animaux d'élevage ou des animaux sauvages.</a:t>
            </a:r>
          </a:p>
          <a:p>
            <a:r>
              <a:rPr lang="fr-FR" dirty="0"/>
              <a:t>En cas de symptômes spécifiques d'une infection respiratoire aiguë, respecter les règles d'hygiène applicables en cas de toux (se tenir à distance d'autrui, se couvrir la bouche ou le nez à l'aide d'un mouchoir en papier ou de ses vêtements lorsqu'on tousse ou éternue, se laver les mains).</a:t>
            </a:r>
          </a:p>
          <a:p>
            <a:r>
              <a:rPr lang="fr-FR" dirty="0"/>
              <a:t>Renforcer les pratiques standard de lutte contre les infections, dans les établissements de santé et en particulier dans les services d'urgence.</a:t>
            </a:r>
          </a:p>
          <a:p>
            <a:r>
              <a:rPr lang="fr-FR" dirty="0"/>
              <a:t>En présence de symptômes évocateurs d'une affection respiratoire</a:t>
            </a:r>
            <a:r>
              <a:rPr lang="fr-FR" u="sng" dirty="0"/>
              <a:t> pendant ou après un voyage</a:t>
            </a:r>
            <a:r>
              <a:rPr lang="fr-FR" dirty="0"/>
              <a:t>, consulter un médecin en lui faisant part de vos antécédents de voyage.</a:t>
            </a:r>
          </a:p>
          <a:p>
            <a:endParaRPr lang="fr-FR" dirty="0"/>
          </a:p>
        </p:txBody>
      </p:sp>
    </p:spTree>
    <p:extLst>
      <p:ext uri="{BB962C8B-B14F-4D97-AF65-F5344CB8AC3E}">
        <p14:creationId xmlns:p14="http://schemas.microsoft.com/office/powerpoint/2010/main" val="112576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Font typeface="+mj-lt"/>
              <a:buAutoNum type="alphaLcPeriod"/>
            </a:pPr>
            <a:r>
              <a:rPr lang="fr-FR" dirty="0"/>
              <a:t>L</a:t>
            </a:r>
            <a:r>
              <a:rPr lang="fr-FR" dirty="0" smtClean="0"/>
              <a:t>es confinements locaux ou nationaux qui imposent la fermeture des services sanitaires jugés non essentiels—</a:t>
            </a:r>
          </a:p>
          <a:p>
            <a:pPr marL="571500" indent="-571500">
              <a:buFont typeface="+mj-lt"/>
              <a:buAutoNum type="alphaLcPeriod"/>
            </a:pPr>
            <a:r>
              <a:rPr lang="fr-FR" dirty="0" smtClean="0"/>
              <a:t>La distanciation physique, </a:t>
            </a:r>
          </a:p>
          <a:p>
            <a:pPr marL="571500" indent="-571500">
              <a:buFont typeface="+mj-lt"/>
              <a:buAutoNum type="alphaLcPeriod"/>
            </a:pPr>
            <a:r>
              <a:rPr lang="fr-FR" dirty="0" smtClean="0"/>
              <a:t>Les restrictions de déplacement et y compris les prestataires, pour certains de services de sante.  </a:t>
            </a:r>
          </a:p>
          <a:p>
            <a:pPr marL="571500" indent="-571500">
              <a:buFont typeface="+mj-lt"/>
              <a:buAutoNum type="alphaLcPeriod"/>
            </a:pPr>
            <a:r>
              <a:rPr lang="fr-FR" dirty="0"/>
              <a:t>L</a:t>
            </a:r>
            <a:r>
              <a:rPr lang="fr-FR" dirty="0" smtClean="0"/>
              <a:t>es ralentissements économiques</a:t>
            </a:r>
            <a:endParaRPr lang="fr-FR" dirty="0"/>
          </a:p>
        </p:txBody>
      </p:sp>
      <p:sp>
        <p:nvSpPr>
          <p:cNvPr id="4" name="Title 1"/>
          <p:cNvSpPr>
            <a:spLocks noGrp="1"/>
          </p:cNvSpPr>
          <p:nvPr>
            <p:ph type="title"/>
          </p:nvPr>
        </p:nvSpPr>
        <p:spPr>
          <a:xfrm>
            <a:off x="420188" y="404315"/>
            <a:ext cx="9572897" cy="967286"/>
          </a:xfrm>
          <a:ln>
            <a:solidFill>
              <a:schemeClr val="accent2"/>
            </a:solidFill>
          </a:ln>
        </p:spPr>
        <p:txBody>
          <a:bodyPr anchor="t">
            <a:noAutofit/>
          </a:bodyPr>
          <a:lstStyle/>
          <a:p>
            <a:pPr algn="ctr"/>
            <a:r>
              <a:rPr lang="fr-FR" sz="3200" b="1" dirty="0" smtClean="0">
                <a:ln>
                  <a:solidFill>
                    <a:schemeClr val="accent2"/>
                  </a:solidFill>
                </a:ln>
                <a:latin typeface="+mn-lt"/>
              </a:rPr>
              <a:t>Les enjeux de la riposte au COVID-19, particulièrement en matière des services essentiels de la SSR </a:t>
            </a:r>
            <a:r>
              <a:rPr lang="fr-FR" sz="3200" b="1" dirty="0">
                <a:ln>
                  <a:solidFill>
                    <a:schemeClr val="accent2"/>
                  </a:solidFill>
                </a:ln>
                <a:latin typeface="+mn-lt"/>
              </a:rPr>
              <a:t/>
            </a:r>
            <a:br>
              <a:rPr lang="fr-FR" sz="3200" b="1" dirty="0">
                <a:ln>
                  <a:solidFill>
                    <a:schemeClr val="accent2"/>
                  </a:solidFill>
                </a:ln>
                <a:latin typeface="+mn-lt"/>
              </a:rPr>
            </a:br>
            <a:endParaRPr lang="fr-FR" sz="3200" dirty="0">
              <a:ln>
                <a:solidFill>
                  <a:schemeClr val="accent2"/>
                </a:solidFill>
              </a:ln>
              <a:latin typeface="+mn-lt"/>
            </a:endParaRPr>
          </a:p>
        </p:txBody>
      </p:sp>
    </p:spTree>
    <p:extLst>
      <p:ext uri="{BB962C8B-B14F-4D97-AF65-F5344CB8AC3E}">
        <p14:creationId xmlns:p14="http://schemas.microsoft.com/office/powerpoint/2010/main" val="4012397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278291" cy="967286"/>
          </a:xfrm>
          <a:ln>
            <a:solidFill>
              <a:schemeClr val="accent2"/>
            </a:solidFill>
          </a:ln>
        </p:spPr>
        <p:txBody>
          <a:bodyPr>
            <a:normAutofit/>
          </a:bodyPr>
          <a:lstStyle/>
          <a:p>
            <a:r>
              <a:rPr lang="fr-FR" sz="4000" b="1" dirty="0" smtClean="0">
                <a:ln>
                  <a:solidFill>
                    <a:schemeClr val="accent2"/>
                  </a:solidFill>
                </a:ln>
                <a:latin typeface="+mn-lt"/>
              </a:rPr>
              <a:t>Conséquences suivant la pandémie de covid-19 </a:t>
            </a:r>
            <a:endParaRPr lang="fr-FR" sz="4000" b="1" dirty="0">
              <a:ln>
                <a:solidFill>
                  <a:schemeClr val="accent2"/>
                </a:solidFill>
              </a:ln>
              <a:latin typeface="+mn-lt"/>
            </a:endParaRPr>
          </a:p>
        </p:txBody>
      </p:sp>
      <p:sp>
        <p:nvSpPr>
          <p:cNvPr id="3" name="Content Placeholder 2"/>
          <p:cNvSpPr>
            <a:spLocks noGrp="1"/>
          </p:cNvSpPr>
          <p:nvPr>
            <p:ph idx="1"/>
          </p:nvPr>
        </p:nvSpPr>
        <p:spPr/>
        <p:txBody>
          <a:bodyPr>
            <a:normAutofit fontScale="92500" lnSpcReduction="20000"/>
          </a:bodyPr>
          <a:lstStyle/>
          <a:p>
            <a:r>
              <a:rPr lang="fr-FR" sz="2400" dirty="0"/>
              <a:t>D</a:t>
            </a:r>
            <a:r>
              <a:rPr lang="fr-FR" sz="2400" dirty="0" smtClean="0"/>
              <a:t>es cliniques ont fermée leurs portes. </a:t>
            </a:r>
          </a:p>
          <a:p>
            <a:r>
              <a:rPr lang="fr-FR" sz="2400" dirty="0" smtClean="0"/>
              <a:t>les patientes ont hésitée à se rendre dans les formations / établissements de santé, par peur de contacter la maladie.</a:t>
            </a:r>
          </a:p>
          <a:p>
            <a:r>
              <a:rPr lang="fr-FR" sz="2400" dirty="0"/>
              <a:t>L</a:t>
            </a:r>
            <a:r>
              <a:rPr lang="fr-FR" sz="2400" dirty="0" smtClean="0"/>
              <a:t>es prestataires ont été obligé de suspendre certains services de santé sexuelle et reproductive non qualifiés d’essentiels, comme par exemple les soins d’avortement, la planification familiale etc.</a:t>
            </a:r>
          </a:p>
          <a:p>
            <a:r>
              <a:rPr lang="fr-FR" sz="2400" dirty="0" smtClean="0"/>
              <a:t>La pandémie de COVID-19 a entravé le fonctionnement de la chaine d’approvisionnement y compris la chaîne logistique des produits contraceptifs (perturbation de la fabrication de composants pharmaceutiques essentiels aux méthodes ou celle des méthodes elles-mêmes (par exemple, les préservatifs) et en retardant le transport de ces produits) . </a:t>
            </a:r>
          </a:p>
          <a:p>
            <a:r>
              <a:rPr lang="fr-FR" sz="2400" dirty="0" smtClean="0"/>
              <a:t>l’équipement et le personnel de certains services de santé sexuelle et reproductive étaient réorientés pour répondre à d’autres besoins.</a:t>
            </a:r>
          </a:p>
          <a:p>
            <a:r>
              <a:rPr lang="fr-FR" sz="2400" dirty="0" smtClean="0"/>
              <a:t>La peur de fréquenter les services de SSR afin de ne pas se faire infecter avec les conséquences inimaginable. </a:t>
            </a:r>
            <a:endParaRPr lang="fr-FR" sz="2400" dirty="0"/>
          </a:p>
          <a:p>
            <a:pPr marL="0" indent="0">
              <a:buNone/>
            </a:pPr>
            <a:endParaRPr lang="fr-FR" sz="2400" dirty="0" smtClean="0"/>
          </a:p>
          <a:p>
            <a:endParaRPr lang="fr-FR" sz="2400" dirty="0"/>
          </a:p>
          <a:p>
            <a:endParaRPr lang="fr-FR" dirty="0"/>
          </a:p>
        </p:txBody>
      </p:sp>
    </p:spTree>
    <p:extLst>
      <p:ext uri="{BB962C8B-B14F-4D97-AF65-F5344CB8AC3E}">
        <p14:creationId xmlns:p14="http://schemas.microsoft.com/office/powerpoint/2010/main" val="705853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1839</Words>
  <Application>Microsoft Office PowerPoint</Application>
  <PresentationFormat>Widescreen</PresentationFormat>
  <Paragraphs>95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Dispositif Minimum d’Urgence en Santé Sexuelle et Reproductive (DMU-SSR) en situation humanitaire-urgences sanitaires.  Juillet 2022 </vt:lpstr>
      <vt:lpstr>Plan de présentation </vt:lpstr>
      <vt:lpstr>Objectifs d’apprentissage </vt:lpstr>
      <vt:lpstr>Terminologies – les urgences sanitaires</vt:lpstr>
      <vt:lpstr>Contexte </vt:lpstr>
      <vt:lpstr>Quand déclare-t-on une urgence de santé mondiale ? </vt:lpstr>
      <vt:lpstr>2020- Recommandations de l'OMS pour réduire le risque général de transmission des infections </vt:lpstr>
      <vt:lpstr>Les enjeux de la riposte au COVID-19, particulièrement en matière des services essentiels de la SSR  </vt:lpstr>
      <vt:lpstr>Conséquences suivant la pandémie de covid-19 </vt:lpstr>
      <vt:lpstr>Leçons apprises </vt:lpstr>
      <vt:lpstr>Maintenir les services de santé essentiels les stratégies opérationnelles (1)</vt:lpstr>
      <vt:lpstr>Maintenir les services de santé essentiels les stratégies opérationnelles (3)</vt:lpstr>
      <vt:lpstr>Maintenir les services de santé essentiels les stratégies opérationnelles (3)</vt:lpstr>
      <vt:lpstr>Maintenir les services de santé essentiels les stratégies opérationnelles (4)</vt:lpstr>
      <vt:lpstr>Maintenir les services de santé essentiels les stratégies opérationnelles (5)</vt:lpstr>
      <vt:lpstr>Maintenir les services de santé essentiels les stratégies opérationnelles (6)</vt:lpstr>
      <vt:lpstr>Maintenir les services de santé essentiels les stratégies opérationnelles (4)</vt:lpstr>
      <vt:lpstr>Messages clés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 Minimum d’Urgence en Santé Sexuelle et Reproductive (DMU-SSR) en situation humanitaire-urgences sanitaires.  Juillet 2022</dc:title>
  <dc:creator>user</dc:creator>
  <cp:lastModifiedBy>user</cp:lastModifiedBy>
  <cp:revision>25</cp:revision>
  <dcterms:created xsi:type="dcterms:W3CDTF">2022-07-15T04:01:06Z</dcterms:created>
  <dcterms:modified xsi:type="dcterms:W3CDTF">2022-07-15T13:20:16Z</dcterms:modified>
</cp:coreProperties>
</file>