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1"/>
  </p:notesMasterIdLst>
  <p:sldIdLst>
    <p:sldId id="256" r:id="rId3"/>
    <p:sldId id="257" r:id="rId4"/>
    <p:sldId id="258" r:id="rId5"/>
    <p:sldId id="259" r:id="rId6"/>
    <p:sldId id="260" r:id="rId7"/>
    <p:sldId id="278" r:id="rId8"/>
    <p:sldId id="292" r:id="rId9"/>
    <p:sldId id="313" r:id="rId10"/>
    <p:sldId id="293" r:id="rId11"/>
    <p:sldId id="306" r:id="rId12"/>
    <p:sldId id="308" r:id="rId13"/>
    <p:sldId id="294" r:id="rId14"/>
    <p:sldId id="287" r:id="rId15"/>
    <p:sldId id="288" r:id="rId16"/>
    <p:sldId id="290" r:id="rId17"/>
    <p:sldId id="295" r:id="rId18"/>
    <p:sldId id="279" r:id="rId19"/>
    <p:sldId id="263" r:id="rId20"/>
    <p:sldId id="264" r:id="rId21"/>
    <p:sldId id="299" r:id="rId22"/>
    <p:sldId id="300" r:id="rId23"/>
    <p:sldId id="261" r:id="rId24"/>
    <p:sldId id="280" r:id="rId25"/>
    <p:sldId id="265" r:id="rId26"/>
    <p:sldId id="266" r:id="rId27"/>
    <p:sldId id="282" r:id="rId28"/>
    <p:sldId id="284" r:id="rId29"/>
    <p:sldId id="273" r:id="rId30"/>
    <p:sldId id="274" r:id="rId31"/>
    <p:sldId id="314" r:id="rId32"/>
    <p:sldId id="315" r:id="rId33"/>
    <p:sldId id="316" r:id="rId34"/>
    <p:sldId id="317" r:id="rId35"/>
    <p:sldId id="318" r:id="rId36"/>
    <p:sldId id="319" r:id="rId37"/>
    <p:sldId id="275" r:id="rId38"/>
    <p:sldId id="285" r:id="rId39"/>
    <p:sldId id="286"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26" autoAdjust="0"/>
    <p:restoredTop sz="94434" autoAdjust="0"/>
  </p:normalViewPr>
  <p:slideViewPr>
    <p:cSldViewPr snapToGrid="0">
      <p:cViewPr varScale="1">
        <p:scale>
          <a:sx n="65" d="100"/>
          <a:sy n="65" d="100"/>
        </p:scale>
        <p:origin x="66" y="15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0" Type="http://schemas.openxmlformats.org/officeDocument/2006/relationships/slide" Target="slides/slide18.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433920-E657-4312-A80D-0BA98864D5BC}" type="datetimeFigureOut">
              <a:rPr lang="fr-FR" smtClean="0"/>
              <a:t>15/07/2022</a:t>
            </a:fld>
            <a:endParaRPr lang="fr-F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1885AD-012D-41F5-BA94-6BFF315ADC82}" type="slidenum">
              <a:rPr lang="fr-FR" smtClean="0"/>
              <a:t>‹#›</a:t>
            </a:fld>
            <a:endParaRPr lang="fr-FR"/>
          </a:p>
        </p:txBody>
      </p:sp>
    </p:spTree>
    <p:extLst>
      <p:ext uri="{BB962C8B-B14F-4D97-AF65-F5344CB8AC3E}">
        <p14:creationId xmlns:p14="http://schemas.microsoft.com/office/powerpoint/2010/main" val="39252675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smtClean="0"/>
              <a:t>Les méthodes de collecte de données solides et éthiques et la bonne utilisation des résultats aideront les coordinateurs SSR et les responsables de programmes de santé à prendre des décisions fondées sur des données probantes lors de la transition vers les activités du Dispositif minimum d’urgence (DMU) vers les services de SSR</a:t>
            </a:r>
            <a:endParaRPr lang="fr-FR" dirty="0"/>
          </a:p>
        </p:txBody>
      </p:sp>
      <p:sp>
        <p:nvSpPr>
          <p:cNvPr id="4" name="Slide Number Placeholder 3"/>
          <p:cNvSpPr>
            <a:spLocks noGrp="1"/>
          </p:cNvSpPr>
          <p:nvPr>
            <p:ph type="sldNum" sz="quarter" idx="10"/>
          </p:nvPr>
        </p:nvSpPr>
        <p:spPr/>
        <p:txBody>
          <a:bodyPr/>
          <a:lstStyle/>
          <a:p>
            <a:fld id="{531885AD-012D-41F5-BA94-6BFF315ADC82}" type="slidenum">
              <a:rPr lang="fr-FR" smtClean="0"/>
              <a:t>5</a:t>
            </a:fld>
            <a:endParaRPr lang="fr-FR"/>
          </a:p>
        </p:txBody>
      </p:sp>
    </p:spTree>
    <p:extLst>
      <p:ext uri="{BB962C8B-B14F-4D97-AF65-F5344CB8AC3E}">
        <p14:creationId xmlns:p14="http://schemas.microsoft.com/office/powerpoint/2010/main" val="211693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smtClean="0"/>
              <a:t>Une analyse situationnelle doit être conduite pour comprendre le contexte juridique, politique, culturel et socio-économique et en quoi cela peut impacter les besoins de SSR et la disponibilité des services des populations touchées.</a:t>
            </a:r>
            <a:endParaRPr lang="fr-FR" dirty="0"/>
          </a:p>
        </p:txBody>
      </p:sp>
      <p:sp>
        <p:nvSpPr>
          <p:cNvPr id="4" name="Slide Number Placeholder 3"/>
          <p:cNvSpPr>
            <a:spLocks noGrp="1"/>
          </p:cNvSpPr>
          <p:nvPr>
            <p:ph type="sldNum" sz="quarter" idx="10"/>
          </p:nvPr>
        </p:nvSpPr>
        <p:spPr/>
        <p:txBody>
          <a:bodyPr/>
          <a:lstStyle/>
          <a:p>
            <a:fld id="{531885AD-012D-41F5-BA94-6BFF315ADC82}" type="slidenum">
              <a:rPr lang="fr-FR" smtClean="0"/>
              <a:t>19</a:t>
            </a:fld>
            <a:endParaRPr lang="fr-FR"/>
          </a:p>
        </p:txBody>
      </p:sp>
    </p:spTree>
    <p:extLst>
      <p:ext uri="{BB962C8B-B14F-4D97-AF65-F5344CB8AC3E}">
        <p14:creationId xmlns:p14="http://schemas.microsoft.com/office/powerpoint/2010/main" val="42294612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fr-FR" sz="2400" u="sng" dirty="0" smtClean="0">
                <a:solidFill>
                  <a:srgbClr val="FF0000"/>
                </a:solidFill>
              </a:rPr>
              <a:t>Indicateurs de contexte: </a:t>
            </a:r>
            <a:r>
              <a:rPr lang="fr-FR" sz="2400" dirty="0" smtClean="0"/>
              <a:t>servent pour leur part à établir des constats, des le début. </a:t>
            </a:r>
          </a:p>
          <a:p>
            <a:pPr marL="914400" lvl="1" indent="-457200">
              <a:buFont typeface="+mj-lt"/>
              <a:buAutoNum type="alphaLcPeriod"/>
            </a:pPr>
            <a:r>
              <a:rPr lang="fr-FR" sz="2000" b="1" dirty="0" smtClean="0"/>
              <a:t>Indicateur de cadrage </a:t>
            </a:r>
            <a:r>
              <a:rPr lang="fr-FR" sz="2000" dirty="0" smtClean="0"/>
              <a:t>(données générales notamment socioéconomiques ou sociodémographiques).</a:t>
            </a:r>
          </a:p>
          <a:p>
            <a:pPr marL="914400" lvl="1" indent="-457200">
              <a:buFont typeface="+mj-lt"/>
              <a:buAutoNum type="alphaLcPeriod"/>
            </a:pPr>
            <a:r>
              <a:rPr lang="fr-FR" sz="2000" b="1" dirty="0" smtClean="0"/>
              <a:t> Indicateur de situation: </a:t>
            </a:r>
            <a:r>
              <a:rPr lang="fr-FR" sz="2000" dirty="0" smtClean="0"/>
              <a:t>données thématiques et évolutives, annuellement voire mensuellement (nombre d’accouchement par césarienne/ Décès maternel par an etc.)</a:t>
            </a:r>
          </a:p>
          <a:p>
            <a:pPr marL="0" indent="0">
              <a:buNone/>
            </a:pPr>
            <a:r>
              <a:rPr lang="fr-FR" sz="2400" u="sng" dirty="0" smtClean="0">
                <a:solidFill>
                  <a:srgbClr val="FF0000"/>
                </a:solidFill>
              </a:rPr>
              <a:t>Indicateurs de suivi: </a:t>
            </a:r>
            <a:r>
              <a:rPr lang="fr-FR" sz="2400" dirty="0" smtClean="0"/>
              <a:t>se composent des indicateurs de réalisation et de résultats.</a:t>
            </a:r>
          </a:p>
          <a:p>
            <a:pPr marL="914400" lvl="1" indent="-457200">
              <a:buFont typeface="+mj-lt"/>
              <a:buAutoNum type="alphaLcPeriod" startAt="3"/>
            </a:pPr>
            <a:r>
              <a:rPr lang="fr-FR" sz="2000" b="1" dirty="0" smtClean="0"/>
              <a:t>Indicateur de processus: </a:t>
            </a:r>
            <a:r>
              <a:rPr lang="fr-FR" sz="2000" dirty="0" smtClean="0"/>
              <a:t>vérifier si les actions prévues ont été on non réalisées (nombre des formations sanitaires offrant les services de gestion clinique de viol/ le taux de létalité parmi les grossesses avec complications). </a:t>
            </a:r>
            <a:endParaRPr lang="fr-FR" sz="2000" b="1" dirty="0" smtClean="0"/>
          </a:p>
          <a:p>
            <a:pPr marL="914400" lvl="1" indent="-457200">
              <a:buFont typeface="+mj-lt"/>
              <a:buAutoNum type="alphaLcPeriod" startAt="3"/>
            </a:pPr>
            <a:r>
              <a:rPr lang="fr-FR" sz="2000" b="1" dirty="0" smtClean="0"/>
              <a:t>Indicateur de résultat: </a:t>
            </a:r>
            <a:r>
              <a:rPr lang="fr-FR" sz="2000" dirty="0" smtClean="0"/>
              <a:t>mesure le produit immédiat d’une action ou d’une série d’actions(le ration de mortalité maternel etc.) </a:t>
            </a:r>
          </a:p>
          <a:p>
            <a:pPr marL="0" indent="0">
              <a:buNone/>
            </a:pPr>
            <a:r>
              <a:rPr lang="fr-FR" sz="2400" u="sng" dirty="0" smtClean="0">
                <a:solidFill>
                  <a:srgbClr val="FF0000"/>
                </a:solidFill>
              </a:rPr>
              <a:t>Indicateurs d’effet/ d’impact: </a:t>
            </a:r>
            <a:r>
              <a:rPr lang="fr-FR" sz="2400" dirty="0" smtClean="0"/>
              <a:t>mesurent les effets des programmes d’actions (consolidation des résultats).</a:t>
            </a:r>
            <a:endParaRPr lang="fr-FR" dirty="0"/>
          </a:p>
        </p:txBody>
      </p:sp>
      <p:sp>
        <p:nvSpPr>
          <p:cNvPr id="4" name="Slide Number Placeholder 3"/>
          <p:cNvSpPr>
            <a:spLocks noGrp="1"/>
          </p:cNvSpPr>
          <p:nvPr>
            <p:ph type="sldNum" sz="quarter" idx="10"/>
          </p:nvPr>
        </p:nvSpPr>
        <p:spPr/>
        <p:txBody>
          <a:bodyPr/>
          <a:lstStyle/>
          <a:p>
            <a:fld id="{531885AD-012D-41F5-BA94-6BFF315ADC82}" type="slidenum">
              <a:rPr lang="fr-FR" smtClean="0"/>
              <a:t>34</a:t>
            </a:fld>
            <a:endParaRPr lang="fr-FR"/>
          </a:p>
        </p:txBody>
      </p:sp>
    </p:spTree>
    <p:extLst>
      <p:ext uri="{BB962C8B-B14F-4D97-AF65-F5344CB8AC3E}">
        <p14:creationId xmlns:p14="http://schemas.microsoft.com/office/powerpoint/2010/main" val="35327655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r-F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r-FR"/>
          </a:p>
        </p:txBody>
      </p:sp>
      <p:sp>
        <p:nvSpPr>
          <p:cNvPr id="4" name="Date Placeholder 3"/>
          <p:cNvSpPr>
            <a:spLocks noGrp="1"/>
          </p:cNvSpPr>
          <p:nvPr>
            <p:ph type="dt" sz="half" idx="10"/>
          </p:nvPr>
        </p:nvSpPr>
        <p:spPr/>
        <p:txBody>
          <a:bodyPr/>
          <a:lstStyle/>
          <a:p>
            <a:fld id="{13800B45-419F-45AA-AEE7-7939B86CF8C8}" type="datetimeFigureOut">
              <a:rPr lang="fr-FR" smtClean="0"/>
              <a:t>15/07/2022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BDFC22B-3094-4739-AF86-F39F921B93A0}" type="slidenum">
              <a:rPr lang="fr-FR" smtClean="0"/>
              <a:t>‹#›</a:t>
            </a:fld>
            <a:endParaRPr lang="fr-FR"/>
          </a:p>
        </p:txBody>
      </p:sp>
    </p:spTree>
    <p:extLst>
      <p:ext uri="{BB962C8B-B14F-4D97-AF65-F5344CB8AC3E}">
        <p14:creationId xmlns:p14="http://schemas.microsoft.com/office/powerpoint/2010/main" val="3206270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13800B45-419F-45AA-AEE7-7939B86CF8C8}" type="datetimeFigureOut">
              <a:rPr lang="fr-FR" smtClean="0"/>
              <a:t>15/07/2022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BDFC22B-3094-4739-AF86-F39F921B93A0}" type="slidenum">
              <a:rPr lang="fr-FR" smtClean="0"/>
              <a:t>‹#›</a:t>
            </a:fld>
            <a:endParaRPr lang="fr-FR"/>
          </a:p>
        </p:txBody>
      </p:sp>
    </p:spTree>
    <p:extLst>
      <p:ext uri="{BB962C8B-B14F-4D97-AF65-F5344CB8AC3E}">
        <p14:creationId xmlns:p14="http://schemas.microsoft.com/office/powerpoint/2010/main" val="4164980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13800B45-419F-45AA-AEE7-7939B86CF8C8}" type="datetimeFigureOut">
              <a:rPr lang="fr-FR" smtClean="0"/>
              <a:t>15/07/2022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BDFC22B-3094-4739-AF86-F39F921B93A0}" type="slidenum">
              <a:rPr lang="fr-FR" smtClean="0"/>
              <a:t>‹#›</a:t>
            </a:fld>
            <a:endParaRPr lang="fr-FR"/>
          </a:p>
        </p:txBody>
      </p:sp>
    </p:spTree>
    <p:extLst>
      <p:ext uri="{BB962C8B-B14F-4D97-AF65-F5344CB8AC3E}">
        <p14:creationId xmlns:p14="http://schemas.microsoft.com/office/powerpoint/2010/main" val="27731883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r-F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r-FR"/>
          </a:p>
        </p:txBody>
      </p:sp>
      <p:sp>
        <p:nvSpPr>
          <p:cNvPr id="4" name="Date Placeholder 3"/>
          <p:cNvSpPr>
            <a:spLocks noGrp="1"/>
          </p:cNvSpPr>
          <p:nvPr>
            <p:ph type="dt" sz="half" idx="10"/>
          </p:nvPr>
        </p:nvSpPr>
        <p:spPr/>
        <p:txBody>
          <a:bodyPr/>
          <a:lstStyle/>
          <a:p>
            <a:fld id="{13800B45-419F-45AA-AEE7-7939B86CF8C8}" type="datetimeFigureOut">
              <a:rPr lang="fr-FR" smtClean="0">
                <a:solidFill>
                  <a:prstClr val="black">
                    <a:tint val="75000"/>
                  </a:prstClr>
                </a:solidFill>
              </a:rPr>
              <a:pPr/>
              <a:t>15/07/2022</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0BDFC22B-3094-4739-AF86-F39F921B93A0}"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40523094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13800B45-419F-45AA-AEE7-7939B86CF8C8}" type="datetimeFigureOut">
              <a:rPr lang="fr-FR" smtClean="0">
                <a:solidFill>
                  <a:prstClr val="black">
                    <a:tint val="75000"/>
                  </a:prstClr>
                </a:solidFill>
              </a:rPr>
              <a:pPr/>
              <a:t>15/07/2022</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0BDFC22B-3094-4739-AF86-F39F921B93A0}"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5308054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r-F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800B45-419F-45AA-AEE7-7939B86CF8C8}" type="datetimeFigureOut">
              <a:rPr lang="fr-FR" smtClean="0">
                <a:solidFill>
                  <a:prstClr val="black">
                    <a:tint val="75000"/>
                  </a:prstClr>
                </a:solidFill>
              </a:rPr>
              <a:pPr/>
              <a:t>15/07/2022</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0BDFC22B-3094-4739-AF86-F39F921B93A0}"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7279130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Date Placeholder 4"/>
          <p:cNvSpPr>
            <a:spLocks noGrp="1"/>
          </p:cNvSpPr>
          <p:nvPr>
            <p:ph type="dt" sz="half" idx="10"/>
          </p:nvPr>
        </p:nvSpPr>
        <p:spPr/>
        <p:txBody>
          <a:bodyPr/>
          <a:lstStyle/>
          <a:p>
            <a:fld id="{13800B45-419F-45AA-AEE7-7939B86CF8C8}" type="datetimeFigureOut">
              <a:rPr lang="fr-FR" smtClean="0">
                <a:solidFill>
                  <a:prstClr val="black">
                    <a:tint val="75000"/>
                  </a:prstClr>
                </a:solidFill>
              </a:rPr>
              <a:pPr/>
              <a:t>15/07/2022</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7" name="Slide Number Placeholder 6"/>
          <p:cNvSpPr>
            <a:spLocks noGrp="1"/>
          </p:cNvSpPr>
          <p:nvPr>
            <p:ph type="sldNum" sz="quarter" idx="12"/>
          </p:nvPr>
        </p:nvSpPr>
        <p:spPr/>
        <p:txBody>
          <a:bodyPr/>
          <a:lstStyle/>
          <a:p>
            <a:fld id="{0BDFC22B-3094-4739-AF86-F39F921B93A0}"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29186349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r-F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Date Placeholder 6"/>
          <p:cNvSpPr>
            <a:spLocks noGrp="1"/>
          </p:cNvSpPr>
          <p:nvPr>
            <p:ph type="dt" sz="half" idx="10"/>
          </p:nvPr>
        </p:nvSpPr>
        <p:spPr/>
        <p:txBody>
          <a:bodyPr/>
          <a:lstStyle/>
          <a:p>
            <a:fld id="{13800B45-419F-45AA-AEE7-7939B86CF8C8}" type="datetimeFigureOut">
              <a:rPr lang="fr-FR" smtClean="0">
                <a:solidFill>
                  <a:prstClr val="black">
                    <a:tint val="75000"/>
                  </a:prstClr>
                </a:solidFill>
              </a:rPr>
              <a:pPr/>
              <a:t>15/07/2022</a:t>
            </a:fld>
            <a:endParaRPr lang="fr-FR">
              <a:solidFill>
                <a:prstClr val="black">
                  <a:tint val="75000"/>
                </a:prstClr>
              </a:solidFill>
            </a:endParaRPr>
          </a:p>
        </p:txBody>
      </p:sp>
      <p:sp>
        <p:nvSpPr>
          <p:cNvPr id="8" name="Footer Placeholder 7"/>
          <p:cNvSpPr>
            <a:spLocks noGrp="1"/>
          </p:cNvSpPr>
          <p:nvPr>
            <p:ph type="ftr" sz="quarter" idx="11"/>
          </p:nvPr>
        </p:nvSpPr>
        <p:spPr/>
        <p:txBody>
          <a:bodyPr/>
          <a:lstStyle/>
          <a:p>
            <a:endParaRPr lang="fr-FR">
              <a:solidFill>
                <a:prstClr val="black">
                  <a:tint val="75000"/>
                </a:prstClr>
              </a:solidFill>
            </a:endParaRPr>
          </a:p>
        </p:txBody>
      </p:sp>
      <p:sp>
        <p:nvSpPr>
          <p:cNvPr id="9" name="Slide Number Placeholder 8"/>
          <p:cNvSpPr>
            <a:spLocks noGrp="1"/>
          </p:cNvSpPr>
          <p:nvPr>
            <p:ph type="sldNum" sz="quarter" idx="12"/>
          </p:nvPr>
        </p:nvSpPr>
        <p:spPr/>
        <p:txBody>
          <a:bodyPr/>
          <a:lstStyle/>
          <a:p>
            <a:fld id="{0BDFC22B-3094-4739-AF86-F39F921B93A0}"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39490333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Date Placeholder 2"/>
          <p:cNvSpPr>
            <a:spLocks noGrp="1"/>
          </p:cNvSpPr>
          <p:nvPr>
            <p:ph type="dt" sz="half" idx="10"/>
          </p:nvPr>
        </p:nvSpPr>
        <p:spPr/>
        <p:txBody>
          <a:bodyPr/>
          <a:lstStyle/>
          <a:p>
            <a:fld id="{13800B45-419F-45AA-AEE7-7939B86CF8C8}" type="datetimeFigureOut">
              <a:rPr lang="fr-FR" smtClean="0">
                <a:solidFill>
                  <a:prstClr val="black">
                    <a:tint val="75000"/>
                  </a:prstClr>
                </a:solidFill>
              </a:rPr>
              <a:pPr/>
              <a:t>15/07/2022</a:t>
            </a:fld>
            <a:endParaRPr lang="fr-FR">
              <a:solidFill>
                <a:prstClr val="black">
                  <a:tint val="75000"/>
                </a:prstClr>
              </a:solidFill>
            </a:endParaRPr>
          </a:p>
        </p:txBody>
      </p:sp>
      <p:sp>
        <p:nvSpPr>
          <p:cNvPr id="4" name="Footer Placeholder 3"/>
          <p:cNvSpPr>
            <a:spLocks noGrp="1"/>
          </p:cNvSpPr>
          <p:nvPr>
            <p:ph type="ftr" sz="quarter" idx="11"/>
          </p:nvPr>
        </p:nvSpPr>
        <p:spPr/>
        <p:txBody>
          <a:bodyPr/>
          <a:lstStyle/>
          <a:p>
            <a:endParaRPr lang="fr-FR">
              <a:solidFill>
                <a:prstClr val="black">
                  <a:tint val="75000"/>
                </a:prstClr>
              </a:solidFill>
            </a:endParaRPr>
          </a:p>
        </p:txBody>
      </p:sp>
      <p:sp>
        <p:nvSpPr>
          <p:cNvPr id="5" name="Slide Number Placeholder 4"/>
          <p:cNvSpPr>
            <a:spLocks noGrp="1"/>
          </p:cNvSpPr>
          <p:nvPr>
            <p:ph type="sldNum" sz="quarter" idx="12"/>
          </p:nvPr>
        </p:nvSpPr>
        <p:spPr/>
        <p:txBody>
          <a:bodyPr/>
          <a:lstStyle/>
          <a:p>
            <a:fld id="{0BDFC22B-3094-4739-AF86-F39F921B93A0}"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31459584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800B45-419F-45AA-AEE7-7939B86CF8C8}" type="datetimeFigureOut">
              <a:rPr lang="fr-FR" smtClean="0">
                <a:solidFill>
                  <a:prstClr val="black">
                    <a:tint val="75000"/>
                  </a:prstClr>
                </a:solidFill>
              </a:rPr>
              <a:pPr/>
              <a:t>15/07/2022</a:t>
            </a:fld>
            <a:endParaRPr lang="fr-FR">
              <a:solidFill>
                <a:prstClr val="black">
                  <a:tint val="75000"/>
                </a:prstClr>
              </a:solidFill>
            </a:endParaRPr>
          </a:p>
        </p:txBody>
      </p:sp>
      <p:sp>
        <p:nvSpPr>
          <p:cNvPr id="3" name="Footer Placeholder 2"/>
          <p:cNvSpPr>
            <a:spLocks noGrp="1"/>
          </p:cNvSpPr>
          <p:nvPr>
            <p:ph type="ftr" sz="quarter" idx="11"/>
          </p:nvPr>
        </p:nvSpPr>
        <p:spPr/>
        <p:txBody>
          <a:bodyPr/>
          <a:lstStyle/>
          <a:p>
            <a:endParaRPr lang="fr-FR">
              <a:solidFill>
                <a:prstClr val="black">
                  <a:tint val="75000"/>
                </a:prstClr>
              </a:solidFill>
            </a:endParaRPr>
          </a:p>
        </p:txBody>
      </p:sp>
      <p:sp>
        <p:nvSpPr>
          <p:cNvPr id="4" name="Slide Number Placeholder 3"/>
          <p:cNvSpPr>
            <a:spLocks noGrp="1"/>
          </p:cNvSpPr>
          <p:nvPr>
            <p:ph type="sldNum" sz="quarter" idx="12"/>
          </p:nvPr>
        </p:nvSpPr>
        <p:spPr/>
        <p:txBody>
          <a:bodyPr/>
          <a:lstStyle/>
          <a:p>
            <a:fld id="{0BDFC22B-3094-4739-AF86-F39F921B93A0}"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252730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r-F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800B45-419F-45AA-AEE7-7939B86CF8C8}" type="datetimeFigureOut">
              <a:rPr lang="fr-FR" smtClean="0">
                <a:solidFill>
                  <a:prstClr val="black">
                    <a:tint val="75000"/>
                  </a:prstClr>
                </a:solidFill>
              </a:rPr>
              <a:pPr/>
              <a:t>15/07/2022</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7" name="Slide Number Placeholder 6"/>
          <p:cNvSpPr>
            <a:spLocks noGrp="1"/>
          </p:cNvSpPr>
          <p:nvPr>
            <p:ph type="sldNum" sz="quarter" idx="12"/>
          </p:nvPr>
        </p:nvSpPr>
        <p:spPr/>
        <p:txBody>
          <a:bodyPr/>
          <a:lstStyle/>
          <a:p>
            <a:fld id="{0BDFC22B-3094-4739-AF86-F39F921B93A0}"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1824403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13800B45-419F-45AA-AEE7-7939B86CF8C8}" type="datetimeFigureOut">
              <a:rPr lang="fr-FR" smtClean="0"/>
              <a:t>15/07/2022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BDFC22B-3094-4739-AF86-F39F921B93A0}" type="slidenum">
              <a:rPr lang="fr-FR" smtClean="0"/>
              <a:t>‹#›</a:t>
            </a:fld>
            <a:endParaRPr lang="fr-FR"/>
          </a:p>
        </p:txBody>
      </p:sp>
    </p:spTree>
    <p:extLst>
      <p:ext uri="{BB962C8B-B14F-4D97-AF65-F5344CB8AC3E}">
        <p14:creationId xmlns:p14="http://schemas.microsoft.com/office/powerpoint/2010/main" val="1761004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r-F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800B45-419F-45AA-AEE7-7939B86CF8C8}" type="datetimeFigureOut">
              <a:rPr lang="fr-FR" smtClean="0">
                <a:solidFill>
                  <a:prstClr val="black">
                    <a:tint val="75000"/>
                  </a:prstClr>
                </a:solidFill>
              </a:rPr>
              <a:pPr/>
              <a:t>15/07/2022</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7" name="Slide Number Placeholder 6"/>
          <p:cNvSpPr>
            <a:spLocks noGrp="1"/>
          </p:cNvSpPr>
          <p:nvPr>
            <p:ph type="sldNum" sz="quarter" idx="12"/>
          </p:nvPr>
        </p:nvSpPr>
        <p:spPr/>
        <p:txBody>
          <a:bodyPr/>
          <a:lstStyle/>
          <a:p>
            <a:fld id="{0BDFC22B-3094-4739-AF86-F39F921B93A0}"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33480968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13800B45-419F-45AA-AEE7-7939B86CF8C8}" type="datetimeFigureOut">
              <a:rPr lang="fr-FR" smtClean="0">
                <a:solidFill>
                  <a:prstClr val="black">
                    <a:tint val="75000"/>
                  </a:prstClr>
                </a:solidFill>
              </a:rPr>
              <a:pPr/>
              <a:t>15/07/2022</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0BDFC22B-3094-4739-AF86-F39F921B93A0}"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11319416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13800B45-419F-45AA-AEE7-7939B86CF8C8}" type="datetimeFigureOut">
              <a:rPr lang="fr-FR" smtClean="0">
                <a:solidFill>
                  <a:prstClr val="black">
                    <a:tint val="75000"/>
                  </a:prstClr>
                </a:solidFill>
              </a:rPr>
              <a:pPr/>
              <a:t>15/07/2022</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0BDFC22B-3094-4739-AF86-F39F921B93A0}"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565064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r-F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800B45-419F-45AA-AEE7-7939B86CF8C8}" type="datetimeFigureOut">
              <a:rPr lang="fr-FR" smtClean="0"/>
              <a:t>15/07/2022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BDFC22B-3094-4739-AF86-F39F921B93A0}" type="slidenum">
              <a:rPr lang="fr-FR" smtClean="0"/>
              <a:t>‹#›</a:t>
            </a:fld>
            <a:endParaRPr lang="fr-FR"/>
          </a:p>
        </p:txBody>
      </p:sp>
    </p:spTree>
    <p:extLst>
      <p:ext uri="{BB962C8B-B14F-4D97-AF65-F5344CB8AC3E}">
        <p14:creationId xmlns:p14="http://schemas.microsoft.com/office/powerpoint/2010/main" val="1195283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Date Placeholder 4"/>
          <p:cNvSpPr>
            <a:spLocks noGrp="1"/>
          </p:cNvSpPr>
          <p:nvPr>
            <p:ph type="dt" sz="half" idx="10"/>
          </p:nvPr>
        </p:nvSpPr>
        <p:spPr/>
        <p:txBody>
          <a:bodyPr/>
          <a:lstStyle/>
          <a:p>
            <a:fld id="{13800B45-419F-45AA-AEE7-7939B86CF8C8}" type="datetimeFigureOut">
              <a:rPr lang="fr-FR" smtClean="0"/>
              <a:t>15/07/2022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BDFC22B-3094-4739-AF86-F39F921B93A0}" type="slidenum">
              <a:rPr lang="fr-FR" smtClean="0"/>
              <a:t>‹#›</a:t>
            </a:fld>
            <a:endParaRPr lang="fr-FR"/>
          </a:p>
        </p:txBody>
      </p:sp>
    </p:spTree>
    <p:extLst>
      <p:ext uri="{BB962C8B-B14F-4D97-AF65-F5344CB8AC3E}">
        <p14:creationId xmlns:p14="http://schemas.microsoft.com/office/powerpoint/2010/main" val="625556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r-F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Date Placeholder 6"/>
          <p:cNvSpPr>
            <a:spLocks noGrp="1"/>
          </p:cNvSpPr>
          <p:nvPr>
            <p:ph type="dt" sz="half" idx="10"/>
          </p:nvPr>
        </p:nvSpPr>
        <p:spPr/>
        <p:txBody>
          <a:bodyPr/>
          <a:lstStyle/>
          <a:p>
            <a:fld id="{13800B45-419F-45AA-AEE7-7939B86CF8C8}" type="datetimeFigureOut">
              <a:rPr lang="fr-FR" smtClean="0"/>
              <a:t>15/07/2022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0BDFC22B-3094-4739-AF86-F39F921B93A0}" type="slidenum">
              <a:rPr lang="fr-FR" smtClean="0"/>
              <a:t>‹#›</a:t>
            </a:fld>
            <a:endParaRPr lang="fr-FR"/>
          </a:p>
        </p:txBody>
      </p:sp>
    </p:spTree>
    <p:extLst>
      <p:ext uri="{BB962C8B-B14F-4D97-AF65-F5344CB8AC3E}">
        <p14:creationId xmlns:p14="http://schemas.microsoft.com/office/powerpoint/2010/main" val="2578954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Date Placeholder 2"/>
          <p:cNvSpPr>
            <a:spLocks noGrp="1"/>
          </p:cNvSpPr>
          <p:nvPr>
            <p:ph type="dt" sz="half" idx="10"/>
          </p:nvPr>
        </p:nvSpPr>
        <p:spPr/>
        <p:txBody>
          <a:bodyPr/>
          <a:lstStyle/>
          <a:p>
            <a:fld id="{13800B45-419F-45AA-AEE7-7939B86CF8C8}" type="datetimeFigureOut">
              <a:rPr lang="fr-FR" smtClean="0"/>
              <a:t>15/07/2022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0BDFC22B-3094-4739-AF86-F39F921B93A0}" type="slidenum">
              <a:rPr lang="fr-FR" smtClean="0"/>
              <a:t>‹#›</a:t>
            </a:fld>
            <a:endParaRPr lang="fr-FR"/>
          </a:p>
        </p:txBody>
      </p:sp>
    </p:spTree>
    <p:extLst>
      <p:ext uri="{BB962C8B-B14F-4D97-AF65-F5344CB8AC3E}">
        <p14:creationId xmlns:p14="http://schemas.microsoft.com/office/powerpoint/2010/main" val="2473470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800B45-419F-45AA-AEE7-7939B86CF8C8}" type="datetimeFigureOut">
              <a:rPr lang="fr-FR" smtClean="0"/>
              <a:t>15/07/2022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0BDFC22B-3094-4739-AF86-F39F921B93A0}" type="slidenum">
              <a:rPr lang="fr-FR" smtClean="0"/>
              <a:t>‹#›</a:t>
            </a:fld>
            <a:endParaRPr lang="fr-FR"/>
          </a:p>
        </p:txBody>
      </p:sp>
    </p:spTree>
    <p:extLst>
      <p:ext uri="{BB962C8B-B14F-4D97-AF65-F5344CB8AC3E}">
        <p14:creationId xmlns:p14="http://schemas.microsoft.com/office/powerpoint/2010/main" val="688610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r-F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800B45-419F-45AA-AEE7-7939B86CF8C8}" type="datetimeFigureOut">
              <a:rPr lang="fr-FR" smtClean="0"/>
              <a:t>15/07/2022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BDFC22B-3094-4739-AF86-F39F921B93A0}" type="slidenum">
              <a:rPr lang="fr-FR" smtClean="0"/>
              <a:t>‹#›</a:t>
            </a:fld>
            <a:endParaRPr lang="fr-FR"/>
          </a:p>
        </p:txBody>
      </p:sp>
    </p:spTree>
    <p:extLst>
      <p:ext uri="{BB962C8B-B14F-4D97-AF65-F5344CB8AC3E}">
        <p14:creationId xmlns:p14="http://schemas.microsoft.com/office/powerpoint/2010/main" val="149316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r-F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800B45-419F-45AA-AEE7-7939B86CF8C8}" type="datetimeFigureOut">
              <a:rPr lang="fr-FR" smtClean="0"/>
              <a:t>15/07/2022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BDFC22B-3094-4739-AF86-F39F921B93A0}" type="slidenum">
              <a:rPr lang="fr-FR" smtClean="0"/>
              <a:t>‹#›</a:t>
            </a:fld>
            <a:endParaRPr lang="fr-FR"/>
          </a:p>
        </p:txBody>
      </p:sp>
    </p:spTree>
    <p:extLst>
      <p:ext uri="{BB962C8B-B14F-4D97-AF65-F5344CB8AC3E}">
        <p14:creationId xmlns:p14="http://schemas.microsoft.com/office/powerpoint/2010/main" val="2378066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fr-F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800B45-419F-45AA-AEE7-7939B86CF8C8}" type="datetimeFigureOut">
              <a:rPr lang="fr-FR" smtClean="0"/>
              <a:t>15/07/2022</a:t>
            </a:fld>
            <a:endParaRPr lang="fr-F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DFC22B-3094-4739-AF86-F39F921B93A0}" type="slidenum">
              <a:rPr lang="fr-FR" smtClean="0"/>
              <a:t>‹#›</a:t>
            </a:fld>
            <a:endParaRPr lang="fr-FR"/>
          </a:p>
        </p:txBody>
      </p:sp>
    </p:spTree>
    <p:extLst>
      <p:ext uri="{BB962C8B-B14F-4D97-AF65-F5344CB8AC3E}">
        <p14:creationId xmlns:p14="http://schemas.microsoft.com/office/powerpoint/2010/main" val="12262783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fr-F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800B45-419F-45AA-AEE7-7939B86CF8C8}" type="datetimeFigureOut">
              <a:rPr lang="fr-FR" smtClean="0">
                <a:solidFill>
                  <a:prstClr val="black">
                    <a:tint val="75000"/>
                  </a:prstClr>
                </a:solidFill>
              </a:rPr>
              <a:pPr/>
              <a:t>15/07/2022</a:t>
            </a:fld>
            <a:endParaRPr lang="fr-FR">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DFC22B-3094-4739-AF86-F39F921B93A0}"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22979001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oriv.org/documents/evaluation-bilansuivi-indicateurs/" TargetMode="External"/><Relationship Id="rId1" Type="http://schemas.openxmlformats.org/officeDocument/2006/relationships/slideLayout" Target="../slideLayouts/slideLayout18.xml"/><Relationship Id="rId4" Type="http://schemas.openxmlformats.org/officeDocument/2006/relationships/image" Target="../media/image5.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0" y="1122363"/>
            <a:ext cx="9144000" cy="1473353"/>
          </a:xfrm>
          <a:prstGeom prst="rect">
            <a:avLst/>
          </a:prstGeom>
          <a:solidFill>
            <a:srgbClr val="92D050"/>
          </a:solidFill>
        </p:spPr>
        <p:txBody>
          <a:bodyPr vert="horz" lIns="91440" tIns="45720" rIns="91440" bIns="45720" rtlCol="0" anchor="t">
            <a:normAutofit fontScale="7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r>
              <a:rPr lang="fr-FR" sz="4400" b="1" dirty="0" smtClean="0">
                <a:latin typeface="+mn-lt"/>
              </a:rPr>
              <a:t>Dispositif Minimum d’Urgence en </a:t>
            </a:r>
            <a:r>
              <a:rPr lang="fr-FR" sz="4400" b="1" dirty="0" smtClean="0">
                <a:solidFill>
                  <a:prstClr val="black"/>
                </a:solidFill>
                <a:latin typeface="Calibri" panose="020F0502020204030204"/>
              </a:rPr>
              <a:t>Santé Sexuelle et Reproductive (DMU-SSR) </a:t>
            </a:r>
            <a:r>
              <a:rPr lang="fr-FR" sz="2600" b="1" dirty="0" smtClean="0">
                <a:solidFill>
                  <a:prstClr val="black"/>
                </a:solidFill>
                <a:latin typeface="Calibri" panose="020F0502020204030204"/>
              </a:rPr>
              <a:t>en situation humanitaire.</a:t>
            </a:r>
          </a:p>
          <a:p>
            <a:pPr>
              <a:lnSpc>
                <a:spcPct val="120000"/>
              </a:lnSpc>
            </a:pPr>
            <a:r>
              <a:rPr lang="fr-FR" sz="3400" dirty="0"/>
              <a:t>Juillet 2022</a:t>
            </a:r>
          </a:p>
          <a:p>
            <a:endParaRPr lang="fr-FR" sz="4400" b="1" dirty="0">
              <a:latin typeface="+mn-lt"/>
            </a:endParaRPr>
          </a:p>
        </p:txBody>
      </p:sp>
      <p:sp>
        <p:nvSpPr>
          <p:cNvPr id="5" name="Subtitle 2"/>
          <p:cNvSpPr txBox="1">
            <a:spLocks/>
          </p:cNvSpPr>
          <p:nvPr/>
        </p:nvSpPr>
        <p:spPr>
          <a:xfrm>
            <a:off x="1524001" y="2595717"/>
            <a:ext cx="9144000" cy="855406"/>
          </a:xfrm>
          <a:prstGeom prst="rect">
            <a:avLst/>
          </a:prstGeom>
          <a:solidFill>
            <a:srgbClr val="FFC000"/>
          </a:solidFill>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fr-FR" sz="2200" b="1" dirty="0" smtClean="0">
                <a:solidFill>
                  <a:srgbClr val="FF0000"/>
                </a:solidFill>
              </a:rPr>
              <a:t>Module 11: Suivi-évaluation des programmes SSR en situations d’urgence </a:t>
            </a:r>
          </a:p>
        </p:txBody>
      </p:sp>
      <p:sp>
        <p:nvSpPr>
          <p:cNvPr id="6" name="Rectangle 5"/>
          <p:cNvSpPr/>
          <p:nvPr/>
        </p:nvSpPr>
        <p:spPr>
          <a:xfrm>
            <a:off x="6563033" y="4507870"/>
            <a:ext cx="4104968" cy="693523"/>
          </a:xfrm>
          <a:prstGeom prst="rect">
            <a:avLst/>
          </a:prstGeom>
          <a:ln>
            <a:solidFill>
              <a:srgbClr val="FF0000"/>
            </a:solidFill>
          </a:ln>
        </p:spPr>
        <p:txBody>
          <a:bodyPr wrap="square">
            <a:spAutoFit/>
          </a:bodyPr>
          <a:lstStyle/>
          <a:p>
            <a:pPr defTabSz="685800">
              <a:lnSpc>
                <a:spcPct val="90000"/>
              </a:lnSpc>
              <a:spcBef>
                <a:spcPts val="750"/>
              </a:spcBef>
            </a:pPr>
            <a:r>
              <a:rPr lang="fr-FR" b="1" dirty="0">
                <a:solidFill>
                  <a:prstClr val="black"/>
                </a:solidFill>
              </a:rPr>
              <a:t>Présentateur: Dr. Jonathan B </a:t>
            </a:r>
            <a:r>
              <a:rPr lang="fr-FR" b="1" dirty="0" err="1">
                <a:solidFill>
                  <a:prstClr val="black"/>
                </a:solidFill>
              </a:rPr>
              <a:t>Ndzi</a:t>
            </a:r>
            <a:r>
              <a:rPr lang="fr-FR" b="1" dirty="0">
                <a:solidFill>
                  <a:prstClr val="black"/>
                </a:solidFill>
              </a:rPr>
              <a:t> (MD)</a:t>
            </a:r>
          </a:p>
          <a:p>
            <a:pPr defTabSz="685800">
              <a:lnSpc>
                <a:spcPct val="90000"/>
              </a:lnSpc>
              <a:spcBef>
                <a:spcPts val="750"/>
              </a:spcBef>
            </a:pPr>
            <a:r>
              <a:rPr lang="fr-FR" b="1" dirty="0">
                <a:solidFill>
                  <a:prstClr val="black"/>
                </a:solidFill>
              </a:rPr>
              <a:t>Spécialiste </a:t>
            </a:r>
            <a:r>
              <a:rPr lang="fr-FR" b="1" dirty="0" smtClean="0">
                <a:solidFill>
                  <a:prstClr val="black"/>
                </a:solidFill>
              </a:rPr>
              <a:t>Humanitaire</a:t>
            </a:r>
            <a:endParaRPr lang="fr-FR" b="1" dirty="0">
              <a:solidFill>
                <a:prstClr val="black"/>
              </a:solidFill>
            </a:endParaRPr>
          </a:p>
        </p:txBody>
      </p:sp>
    </p:spTree>
    <p:extLst>
      <p:ext uri="{BB962C8B-B14F-4D97-AF65-F5344CB8AC3E}">
        <p14:creationId xmlns:p14="http://schemas.microsoft.com/office/powerpoint/2010/main" val="23040109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2915773314"/>
              </p:ext>
            </p:extLst>
          </p:nvPr>
        </p:nvGraphicFramePr>
        <p:xfrm>
          <a:off x="661220" y="1991032"/>
          <a:ext cx="10515600" cy="4526280"/>
        </p:xfrm>
        <a:graphic>
          <a:graphicData uri="http://schemas.openxmlformats.org/drawingml/2006/table">
            <a:tbl>
              <a:tblPr firstRow="1" bandRow="1">
                <a:tableStyleId>{5C22544A-7EE6-4342-B048-85BDC9FD1C3A}</a:tableStyleId>
              </a:tblPr>
              <a:tblGrid>
                <a:gridCol w="2067232">
                  <a:extLst>
                    <a:ext uri="{9D8B030D-6E8A-4147-A177-3AD203B41FA5}">
                      <a16:colId xmlns:a16="http://schemas.microsoft.com/office/drawing/2014/main" val="3488173131"/>
                    </a:ext>
                  </a:extLst>
                </a:gridCol>
                <a:gridCol w="4041058">
                  <a:extLst>
                    <a:ext uri="{9D8B030D-6E8A-4147-A177-3AD203B41FA5}">
                      <a16:colId xmlns:a16="http://schemas.microsoft.com/office/drawing/2014/main" val="101920528"/>
                    </a:ext>
                  </a:extLst>
                </a:gridCol>
                <a:gridCol w="4407310">
                  <a:extLst>
                    <a:ext uri="{9D8B030D-6E8A-4147-A177-3AD203B41FA5}">
                      <a16:colId xmlns:a16="http://schemas.microsoft.com/office/drawing/2014/main" val="2803361532"/>
                    </a:ext>
                  </a:extLst>
                </a:gridCol>
              </a:tblGrid>
              <a:tr h="506831">
                <a:tc>
                  <a:txBody>
                    <a:bodyPr/>
                    <a:lstStyle/>
                    <a:p>
                      <a:r>
                        <a:rPr lang="en-US" sz="1800" b="1" i="0" kern="1200" dirty="0" smtClean="0">
                          <a:solidFill>
                            <a:schemeClr val="lt1"/>
                          </a:solidFill>
                          <a:effectLst/>
                          <a:latin typeface="+mn-lt"/>
                          <a:ea typeface="+mn-ea"/>
                          <a:cs typeface="+mn-cs"/>
                        </a:rPr>
                        <a:t>Base de comparison</a:t>
                      </a:r>
                      <a:endParaRPr lang="fr-FR" dirty="0"/>
                    </a:p>
                  </a:txBody>
                  <a:tcPr/>
                </a:tc>
                <a:tc>
                  <a:txBody>
                    <a:bodyPr/>
                    <a:lstStyle/>
                    <a:p>
                      <a:r>
                        <a:rPr lang="fr-FR" dirty="0" smtClean="0"/>
                        <a:t>Données</a:t>
                      </a:r>
                      <a:r>
                        <a:rPr lang="fr-FR" baseline="0" dirty="0" smtClean="0"/>
                        <a:t> primaires </a:t>
                      </a:r>
                      <a:endParaRPr lang="fr-FR" dirty="0"/>
                    </a:p>
                  </a:txBody>
                  <a:tcPr/>
                </a:tc>
                <a:tc>
                  <a:txBody>
                    <a:bodyPr/>
                    <a:lstStyle/>
                    <a:p>
                      <a:r>
                        <a:rPr lang="fr-FR" dirty="0" smtClean="0"/>
                        <a:t>Données secondaires</a:t>
                      </a:r>
                      <a:endParaRPr lang="fr-FR" dirty="0"/>
                    </a:p>
                  </a:txBody>
                  <a:tcPr/>
                </a:tc>
                <a:extLst>
                  <a:ext uri="{0D108BD9-81ED-4DB2-BD59-A6C34878D82A}">
                    <a16:rowId xmlns:a16="http://schemas.microsoft.com/office/drawing/2014/main" val="33032194"/>
                  </a:ext>
                </a:extLst>
              </a:tr>
              <a:tr h="1191655">
                <a:tc>
                  <a:txBody>
                    <a:bodyPr/>
                    <a:lstStyle/>
                    <a:p>
                      <a:r>
                        <a:rPr lang="en-US" sz="2000" dirty="0">
                          <a:effectLst/>
                        </a:rPr>
                        <a:t>Sens</a:t>
                      </a:r>
                    </a:p>
                  </a:txBody>
                  <a:tcPr marL="142875" marR="142875" marT="142875" marB="142875" anchor="ctr"/>
                </a:tc>
                <a:tc>
                  <a:txBody>
                    <a:bodyPr/>
                    <a:lstStyle/>
                    <a:p>
                      <a:r>
                        <a:rPr lang="fr-FR" sz="2000">
                          <a:effectLst/>
                        </a:rPr>
                        <a:t>Les données primaires font référence aux données de première main recueillies par le chercheur lui-même..</a:t>
                      </a:r>
                    </a:p>
                  </a:txBody>
                  <a:tcPr marL="142875" marR="142875" marT="142875" marB="142875" anchor="ctr"/>
                </a:tc>
                <a:tc>
                  <a:txBody>
                    <a:bodyPr/>
                    <a:lstStyle/>
                    <a:p>
                      <a:r>
                        <a:rPr lang="fr-FR" sz="2000" dirty="0">
                          <a:effectLst/>
                        </a:rPr>
                        <a:t>Les données secondaires désignent les données collectées plus tôt par quelqu'un d'autre..</a:t>
                      </a:r>
                    </a:p>
                  </a:txBody>
                  <a:tcPr marL="142875" marR="142875" marT="142875" marB="142875" anchor="ctr"/>
                </a:tc>
                <a:extLst>
                  <a:ext uri="{0D108BD9-81ED-4DB2-BD59-A6C34878D82A}">
                    <a16:rowId xmlns:a16="http://schemas.microsoft.com/office/drawing/2014/main" val="735261804"/>
                  </a:ext>
                </a:extLst>
              </a:tr>
              <a:tr h="467612">
                <a:tc>
                  <a:txBody>
                    <a:bodyPr/>
                    <a:lstStyle/>
                    <a:p>
                      <a:r>
                        <a:rPr lang="en-US" sz="2000" dirty="0">
                          <a:effectLst/>
                        </a:rPr>
                        <a:t>Les </a:t>
                      </a:r>
                      <a:r>
                        <a:rPr lang="fr-FR" sz="2000" noProof="0" dirty="0" smtClean="0">
                          <a:effectLst/>
                        </a:rPr>
                        <a:t>données</a:t>
                      </a:r>
                      <a:endParaRPr lang="fr-FR" sz="2000" noProof="0" dirty="0">
                        <a:effectLst/>
                      </a:endParaRPr>
                    </a:p>
                  </a:txBody>
                  <a:tcPr marL="142875" marR="142875" marT="142875" marB="142875" anchor="ctr"/>
                </a:tc>
                <a:tc>
                  <a:txBody>
                    <a:bodyPr/>
                    <a:lstStyle/>
                    <a:p>
                      <a:r>
                        <a:rPr lang="en-US" sz="2000">
                          <a:effectLst/>
                        </a:rPr>
                        <a:t>Données en temps réel</a:t>
                      </a:r>
                    </a:p>
                  </a:txBody>
                  <a:tcPr marL="142875" marR="142875" marT="142875" marB="142875" anchor="ctr"/>
                </a:tc>
                <a:tc>
                  <a:txBody>
                    <a:bodyPr/>
                    <a:lstStyle/>
                    <a:p>
                      <a:r>
                        <a:rPr lang="en-US" sz="2000">
                          <a:effectLst/>
                        </a:rPr>
                        <a:t>Données passées</a:t>
                      </a:r>
                    </a:p>
                  </a:txBody>
                  <a:tcPr marL="142875" marR="142875" marT="142875" marB="142875" anchor="ctr"/>
                </a:tc>
                <a:extLst>
                  <a:ext uri="{0D108BD9-81ED-4DB2-BD59-A6C34878D82A}">
                    <a16:rowId xmlns:a16="http://schemas.microsoft.com/office/drawing/2014/main" val="2467934501"/>
                  </a:ext>
                </a:extLst>
              </a:tr>
              <a:tr h="467612">
                <a:tc>
                  <a:txBody>
                    <a:bodyPr/>
                    <a:lstStyle/>
                    <a:p>
                      <a:r>
                        <a:rPr lang="en-US" sz="2000">
                          <a:effectLst/>
                        </a:rPr>
                        <a:t>Processus</a:t>
                      </a:r>
                    </a:p>
                  </a:txBody>
                  <a:tcPr marL="142875" marR="142875" marT="142875" marB="142875" anchor="ctr"/>
                </a:tc>
                <a:tc>
                  <a:txBody>
                    <a:bodyPr/>
                    <a:lstStyle/>
                    <a:p>
                      <a:r>
                        <a:rPr lang="en-US" sz="2000">
                          <a:effectLst/>
                        </a:rPr>
                        <a:t>Très impliqué</a:t>
                      </a:r>
                    </a:p>
                  </a:txBody>
                  <a:tcPr marL="142875" marR="142875" marT="142875" marB="142875" anchor="ctr"/>
                </a:tc>
                <a:tc>
                  <a:txBody>
                    <a:bodyPr/>
                    <a:lstStyle/>
                    <a:p>
                      <a:r>
                        <a:rPr lang="fr-FR" sz="2000" noProof="0" dirty="0" smtClean="0">
                          <a:effectLst/>
                        </a:rPr>
                        <a:t>Rapide</a:t>
                      </a:r>
                      <a:r>
                        <a:rPr lang="en-US" sz="2000" dirty="0" smtClean="0">
                          <a:effectLst/>
                        </a:rPr>
                        <a:t> </a:t>
                      </a:r>
                      <a:r>
                        <a:rPr lang="en-US" sz="2000" dirty="0">
                          <a:effectLst/>
                        </a:rPr>
                        <a:t>et facile</a:t>
                      </a:r>
                    </a:p>
                  </a:txBody>
                  <a:tcPr marL="142875" marR="142875" marT="142875" marB="142875" anchor="ctr"/>
                </a:tc>
                <a:extLst>
                  <a:ext uri="{0D108BD9-81ED-4DB2-BD59-A6C34878D82A}">
                    <a16:rowId xmlns:a16="http://schemas.microsoft.com/office/drawing/2014/main" val="1456978401"/>
                  </a:ext>
                </a:extLst>
              </a:tr>
              <a:tr h="950307">
                <a:tc>
                  <a:txBody>
                    <a:bodyPr/>
                    <a:lstStyle/>
                    <a:p>
                      <a:r>
                        <a:rPr lang="en-US" sz="2000" dirty="0">
                          <a:effectLst/>
                        </a:rPr>
                        <a:t>La source</a:t>
                      </a:r>
                    </a:p>
                  </a:txBody>
                  <a:tcPr marL="142875" marR="142875" marT="142875" marB="142875" anchor="ctr"/>
                </a:tc>
                <a:tc>
                  <a:txBody>
                    <a:bodyPr/>
                    <a:lstStyle/>
                    <a:p>
                      <a:r>
                        <a:rPr lang="fr-FR" sz="2000">
                          <a:effectLst/>
                        </a:rPr>
                        <a:t>Enquêtes, observations, expériences, questionnaires, entretiens personnels, etc..</a:t>
                      </a:r>
                    </a:p>
                  </a:txBody>
                  <a:tcPr marL="142875" marR="142875" marT="142875" marB="142875" anchor="ctr"/>
                </a:tc>
                <a:tc>
                  <a:txBody>
                    <a:bodyPr/>
                    <a:lstStyle/>
                    <a:p>
                      <a:r>
                        <a:rPr lang="fr-FR" sz="2000" dirty="0">
                          <a:effectLst/>
                        </a:rPr>
                        <a:t>Publications gouvernementales, sites Web, livres, articles de revues, archives internes, etc..</a:t>
                      </a:r>
                    </a:p>
                  </a:txBody>
                  <a:tcPr marL="142875" marR="142875" marT="142875" marB="142875" anchor="ctr"/>
                </a:tc>
                <a:extLst>
                  <a:ext uri="{0D108BD9-81ED-4DB2-BD59-A6C34878D82A}">
                    <a16:rowId xmlns:a16="http://schemas.microsoft.com/office/drawing/2014/main" val="1894515132"/>
                  </a:ext>
                </a:extLst>
              </a:tr>
            </a:tbl>
          </a:graphicData>
        </a:graphic>
      </p:graphicFrame>
      <p:sp>
        <p:nvSpPr>
          <p:cNvPr id="5" name="Title 1"/>
          <p:cNvSpPr>
            <a:spLocks noGrp="1"/>
          </p:cNvSpPr>
          <p:nvPr>
            <p:ph type="title"/>
          </p:nvPr>
        </p:nvSpPr>
        <p:spPr>
          <a:xfrm>
            <a:off x="956187" y="748583"/>
            <a:ext cx="9013723" cy="888488"/>
          </a:xfrm>
          <a:ln>
            <a:solidFill>
              <a:schemeClr val="accent2"/>
            </a:solidFill>
          </a:ln>
        </p:spPr>
        <p:txBody>
          <a:bodyPr>
            <a:normAutofit fontScale="90000"/>
          </a:bodyPr>
          <a:lstStyle/>
          <a:p>
            <a:pPr algn="ctr"/>
            <a:r>
              <a:rPr lang="fr-FR" b="1" dirty="0" smtClean="0">
                <a:ln>
                  <a:solidFill>
                    <a:schemeClr val="accent2"/>
                  </a:solidFill>
                </a:ln>
                <a:latin typeface="+mn-lt"/>
              </a:rPr>
              <a:t>Comparaison des données </a:t>
            </a:r>
            <a:r>
              <a:rPr lang="fr-FR" b="1" dirty="0" smtClean="0">
                <a:ln>
                  <a:solidFill>
                    <a:schemeClr val="accent2"/>
                  </a:solidFill>
                </a:ln>
                <a:latin typeface="+mn-lt"/>
              </a:rPr>
              <a:t>primaires et secondaires </a:t>
            </a:r>
            <a:endParaRPr lang="fr-FR" b="1" dirty="0">
              <a:ln>
                <a:solidFill>
                  <a:schemeClr val="accent2"/>
                </a:solidFill>
              </a:ln>
              <a:latin typeface="+mn-lt"/>
            </a:endParaRPr>
          </a:p>
        </p:txBody>
      </p:sp>
    </p:spTree>
    <p:extLst>
      <p:ext uri="{BB962C8B-B14F-4D97-AF65-F5344CB8AC3E}">
        <p14:creationId xmlns:p14="http://schemas.microsoft.com/office/powerpoint/2010/main" val="27744193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206435145"/>
              </p:ext>
            </p:extLst>
          </p:nvPr>
        </p:nvGraphicFramePr>
        <p:xfrm>
          <a:off x="838200" y="1825625"/>
          <a:ext cx="10515600" cy="3999230"/>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val="1008677331"/>
                    </a:ext>
                  </a:extLst>
                </a:gridCol>
                <a:gridCol w="3505200">
                  <a:extLst>
                    <a:ext uri="{9D8B030D-6E8A-4147-A177-3AD203B41FA5}">
                      <a16:colId xmlns:a16="http://schemas.microsoft.com/office/drawing/2014/main" val="320478032"/>
                    </a:ext>
                  </a:extLst>
                </a:gridCol>
                <a:gridCol w="3505200">
                  <a:extLst>
                    <a:ext uri="{9D8B030D-6E8A-4147-A177-3AD203B41FA5}">
                      <a16:colId xmlns:a16="http://schemas.microsoft.com/office/drawing/2014/main" val="2743268362"/>
                    </a:ext>
                  </a:extLst>
                </a:gridCol>
              </a:tblGrid>
              <a:tr h="370840">
                <a:tc>
                  <a:txBody>
                    <a:bodyPr/>
                    <a:lstStyle/>
                    <a:p>
                      <a:r>
                        <a:rPr lang="en-US" sz="1800" b="1" i="0" kern="1200" dirty="0" smtClean="0">
                          <a:solidFill>
                            <a:schemeClr val="lt1"/>
                          </a:solidFill>
                          <a:effectLst/>
                          <a:latin typeface="+mn-lt"/>
                          <a:ea typeface="+mn-ea"/>
                          <a:cs typeface="+mn-cs"/>
                        </a:rPr>
                        <a:t>Base de comparison</a:t>
                      </a:r>
                      <a:endParaRPr lang="fr-FR" dirty="0"/>
                    </a:p>
                  </a:txBody>
                  <a:tcPr/>
                </a:tc>
                <a:tc>
                  <a:txBody>
                    <a:bodyPr/>
                    <a:lstStyle/>
                    <a:p>
                      <a:r>
                        <a:rPr lang="fr-FR" dirty="0" smtClean="0"/>
                        <a:t>Données</a:t>
                      </a:r>
                      <a:r>
                        <a:rPr lang="fr-FR" baseline="0" dirty="0" smtClean="0"/>
                        <a:t> primaires </a:t>
                      </a:r>
                      <a:endParaRPr lang="fr-FR" dirty="0"/>
                    </a:p>
                  </a:txBody>
                  <a:tcPr/>
                </a:tc>
                <a:tc>
                  <a:txBody>
                    <a:bodyPr/>
                    <a:lstStyle/>
                    <a:p>
                      <a:r>
                        <a:rPr lang="fr-FR" dirty="0" smtClean="0"/>
                        <a:t>Données secondaires</a:t>
                      </a:r>
                      <a:endParaRPr lang="fr-FR" dirty="0"/>
                    </a:p>
                  </a:txBody>
                  <a:tcPr/>
                </a:tc>
                <a:extLst>
                  <a:ext uri="{0D108BD9-81ED-4DB2-BD59-A6C34878D82A}">
                    <a16:rowId xmlns:a16="http://schemas.microsoft.com/office/drawing/2014/main" val="2511433688"/>
                  </a:ext>
                </a:extLst>
              </a:tr>
              <a:tr h="370840">
                <a:tc>
                  <a:txBody>
                    <a:bodyPr/>
                    <a:lstStyle/>
                    <a:p>
                      <a:endParaRPr lang="fr-FR" sz="2000" noProof="0" dirty="0" smtClean="0">
                        <a:effectLst/>
                      </a:endParaRPr>
                    </a:p>
                    <a:p>
                      <a:r>
                        <a:rPr lang="fr-FR" sz="2000" noProof="0" dirty="0" smtClean="0">
                          <a:effectLst/>
                        </a:rPr>
                        <a:t>Rentabilité</a:t>
                      </a:r>
                      <a:endParaRPr lang="fr-FR" sz="2000" noProof="0" dirty="0">
                        <a:effectLst/>
                      </a:endParaRPr>
                    </a:p>
                  </a:txBody>
                  <a:tcPr marL="142875" marR="142875" marT="142875" marB="142875" anchor="ctr"/>
                </a:tc>
                <a:tc>
                  <a:txBody>
                    <a:bodyPr/>
                    <a:lstStyle/>
                    <a:p>
                      <a:r>
                        <a:rPr lang="fr-FR" sz="2000" noProof="0" dirty="0" smtClean="0">
                          <a:effectLst/>
                        </a:rPr>
                        <a:t>Coûteux</a:t>
                      </a:r>
                      <a:endParaRPr lang="fr-FR" sz="2000" noProof="0" dirty="0">
                        <a:effectLst/>
                      </a:endParaRPr>
                    </a:p>
                  </a:txBody>
                  <a:tcPr marL="142875" marR="142875" marT="142875" marB="142875" anchor="ctr"/>
                </a:tc>
                <a:tc>
                  <a:txBody>
                    <a:bodyPr/>
                    <a:lstStyle/>
                    <a:p>
                      <a:r>
                        <a:rPr lang="fr-FR" sz="2000" noProof="0" dirty="0" smtClean="0">
                          <a:effectLst/>
                        </a:rPr>
                        <a:t>Économique</a:t>
                      </a:r>
                      <a:endParaRPr lang="fr-FR" sz="2000" noProof="0" dirty="0">
                        <a:effectLst/>
                      </a:endParaRPr>
                    </a:p>
                  </a:txBody>
                  <a:tcPr marL="142875" marR="142875" marT="142875" marB="142875" anchor="ctr"/>
                </a:tc>
                <a:extLst>
                  <a:ext uri="{0D108BD9-81ED-4DB2-BD59-A6C34878D82A}">
                    <a16:rowId xmlns:a16="http://schemas.microsoft.com/office/drawing/2014/main" val="4030024567"/>
                  </a:ext>
                </a:extLst>
              </a:tr>
              <a:tr h="370840">
                <a:tc>
                  <a:txBody>
                    <a:bodyPr/>
                    <a:lstStyle/>
                    <a:p>
                      <a:r>
                        <a:rPr lang="fr-FR" sz="2000" noProof="0" dirty="0" smtClean="0">
                          <a:effectLst/>
                        </a:rPr>
                        <a:t>Précision et fiabilité</a:t>
                      </a:r>
                      <a:endParaRPr lang="fr-FR" sz="2000" noProof="0" dirty="0">
                        <a:effectLst/>
                      </a:endParaRPr>
                    </a:p>
                  </a:txBody>
                  <a:tcPr marL="142875" marR="142875" marT="142875" marB="142875" anchor="ctr"/>
                </a:tc>
                <a:tc>
                  <a:txBody>
                    <a:bodyPr/>
                    <a:lstStyle/>
                    <a:p>
                      <a:r>
                        <a:rPr lang="fr-FR" sz="2000" noProof="0" dirty="0" smtClean="0">
                          <a:effectLst/>
                        </a:rPr>
                        <a:t>Plus</a:t>
                      </a:r>
                      <a:endParaRPr lang="fr-FR" sz="2000" noProof="0" dirty="0">
                        <a:effectLst/>
                      </a:endParaRPr>
                    </a:p>
                  </a:txBody>
                  <a:tcPr marL="142875" marR="142875" marT="142875" marB="142875" anchor="ctr"/>
                </a:tc>
                <a:tc>
                  <a:txBody>
                    <a:bodyPr/>
                    <a:lstStyle/>
                    <a:p>
                      <a:r>
                        <a:rPr lang="fr-FR" sz="2000" noProof="0" dirty="0" smtClean="0">
                          <a:effectLst/>
                        </a:rPr>
                        <a:t>Relativement moins</a:t>
                      </a:r>
                      <a:endParaRPr lang="fr-FR" sz="2000" noProof="0" dirty="0">
                        <a:effectLst/>
                      </a:endParaRPr>
                    </a:p>
                  </a:txBody>
                  <a:tcPr marL="142875" marR="142875" marT="142875" marB="142875" anchor="ctr"/>
                </a:tc>
                <a:extLst>
                  <a:ext uri="{0D108BD9-81ED-4DB2-BD59-A6C34878D82A}">
                    <a16:rowId xmlns:a16="http://schemas.microsoft.com/office/drawing/2014/main" val="556539565"/>
                  </a:ext>
                </a:extLst>
              </a:tr>
              <a:tr h="370840">
                <a:tc>
                  <a:txBody>
                    <a:bodyPr/>
                    <a:lstStyle/>
                    <a:p>
                      <a:r>
                        <a:rPr lang="fr-FR" sz="2000" noProof="0" dirty="0" smtClean="0">
                          <a:effectLst/>
                        </a:rPr>
                        <a:t>Disponible en</a:t>
                      </a:r>
                      <a:endParaRPr lang="fr-FR" sz="2000" noProof="0" dirty="0">
                        <a:effectLst/>
                      </a:endParaRPr>
                    </a:p>
                  </a:txBody>
                  <a:tcPr marL="142875" marR="142875" marT="142875" marB="142875" anchor="ctr"/>
                </a:tc>
                <a:tc>
                  <a:txBody>
                    <a:bodyPr/>
                    <a:lstStyle/>
                    <a:p>
                      <a:r>
                        <a:rPr lang="fr-FR" sz="2000" noProof="0" dirty="0" smtClean="0">
                          <a:effectLst/>
                        </a:rPr>
                        <a:t>Forme brute</a:t>
                      </a:r>
                      <a:endParaRPr lang="fr-FR" sz="2000" noProof="0" dirty="0">
                        <a:effectLst/>
                      </a:endParaRPr>
                    </a:p>
                  </a:txBody>
                  <a:tcPr marL="142875" marR="142875" marT="142875" marB="142875" anchor="ctr"/>
                </a:tc>
                <a:tc>
                  <a:txBody>
                    <a:bodyPr/>
                    <a:lstStyle/>
                    <a:p>
                      <a:r>
                        <a:rPr lang="fr-FR" sz="2000" noProof="0" dirty="0" smtClean="0">
                          <a:effectLst/>
                        </a:rPr>
                        <a:t>Forme raffinée</a:t>
                      </a:r>
                      <a:endParaRPr lang="fr-FR" sz="2000" noProof="0" dirty="0">
                        <a:effectLst/>
                      </a:endParaRPr>
                    </a:p>
                  </a:txBody>
                  <a:tcPr marL="142875" marR="142875" marT="142875" marB="142875" anchor="ctr"/>
                </a:tc>
                <a:extLst>
                  <a:ext uri="{0D108BD9-81ED-4DB2-BD59-A6C34878D82A}">
                    <a16:rowId xmlns:a16="http://schemas.microsoft.com/office/drawing/2014/main" val="3282091936"/>
                  </a:ext>
                </a:extLst>
              </a:tr>
              <a:tr h="370840">
                <a:tc>
                  <a:txBody>
                    <a:bodyPr/>
                    <a:lstStyle/>
                    <a:p>
                      <a:r>
                        <a:rPr lang="fr-FR" sz="2000" noProof="0" dirty="0" smtClean="0">
                          <a:effectLst/>
                        </a:rPr>
                        <a:t>Précision et fiabilité</a:t>
                      </a:r>
                      <a:endParaRPr lang="fr-FR" sz="2000" noProof="0" dirty="0">
                        <a:effectLst/>
                      </a:endParaRPr>
                    </a:p>
                  </a:txBody>
                  <a:tcPr marL="142875" marR="142875" marT="142875" marB="142875" anchor="ctr"/>
                </a:tc>
                <a:tc>
                  <a:txBody>
                    <a:bodyPr/>
                    <a:lstStyle/>
                    <a:p>
                      <a:r>
                        <a:rPr lang="fr-FR" sz="2000" noProof="0" dirty="0" smtClean="0">
                          <a:effectLst/>
                        </a:rPr>
                        <a:t>Plus</a:t>
                      </a:r>
                      <a:endParaRPr lang="fr-FR" sz="2000" noProof="0" dirty="0">
                        <a:effectLst/>
                      </a:endParaRPr>
                    </a:p>
                  </a:txBody>
                  <a:tcPr marL="142875" marR="142875" marT="142875" marB="142875" anchor="ctr"/>
                </a:tc>
                <a:tc>
                  <a:txBody>
                    <a:bodyPr/>
                    <a:lstStyle/>
                    <a:p>
                      <a:r>
                        <a:rPr lang="fr-FR" sz="2000" noProof="0" dirty="0" smtClean="0">
                          <a:effectLst/>
                        </a:rPr>
                        <a:t>Relativement moins</a:t>
                      </a:r>
                      <a:endParaRPr lang="fr-FR" sz="2000" noProof="0" dirty="0">
                        <a:effectLst/>
                      </a:endParaRPr>
                    </a:p>
                  </a:txBody>
                  <a:tcPr marL="142875" marR="142875" marT="142875" marB="142875" anchor="ctr"/>
                </a:tc>
                <a:extLst>
                  <a:ext uri="{0D108BD9-81ED-4DB2-BD59-A6C34878D82A}">
                    <a16:rowId xmlns:a16="http://schemas.microsoft.com/office/drawing/2014/main" val="379927367"/>
                  </a:ext>
                </a:extLst>
              </a:tr>
              <a:tr h="370840">
                <a:tc>
                  <a:txBody>
                    <a:bodyPr/>
                    <a:lstStyle/>
                    <a:p>
                      <a:r>
                        <a:rPr lang="fr-FR" sz="2000" noProof="0" dirty="0" smtClean="0">
                          <a:effectLst/>
                        </a:rPr>
                        <a:t>Disponible en</a:t>
                      </a:r>
                      <a:endParaRPr lang="fr-FR" sz="2000" noProof="0" dirty="0">
                        <a:effectLst/>
                      </a:endParaRPr>
                    </a:p>
                  </a:txBody>
                  <a:tcPr marL="142875" marR="142875" marT="142875" marB="142875" anchor="ctr"/>
                </a:tc>
                <a:tc>
                  <a:txBody>
                    <a:bodyPr/>
                    <a:lstStyle/>
                    <a:p>
                      <a:r>
                        <a:rPr lang="fr-FR" sz="2000" noProof="0" dirty="0" smtClean="0">
                          <a:effectLst/>
                        </a:rPr>
                        <a:t>Forme brute</a:t>
                      </a:r>
                      <a:endParaRPr lang="fr-FR" sz="2000" noProof="0" dirty="0">
                        <a:effectLst/>
                      </a:endParaRPr>
                    </a:p>
                  </a:txBody>
                  <a:tcPr marL="142875" marR="142875" marT="142875" marB="142875" anchor="ctr"/>
                </a:tc>
                <a:tc>
                  <a:txBody>
                    <a:bodyPr/>
                    <a:lstStyle/>
                    <a:p>
                      <a:r>
                        <a:rPr lang="fr-FR" sz="2000" noProof="0" dirty="0" smtClean="0">
                          <a:effectLst/>
                        </a:rPr>
                        <a:t>Forme raffinée</a:t>
                      </a:r>
                      <a:endParaRPr lang="fr-FR" sz="2000" noProof="0" dirty="0">
                        <a:effectLst/>
                      </a:endParaRPr>
                    </a:p>
                  </a:txBody>
                  <a:tcPr marL="142875" marR="142875" marT="142875" marB="142875" anchor="ctr"/>
                </a:tc>
                <a:extLst>
                  <a:ext uri="{0D108BD9-81ED-4DB2-BD59-A6C34878D82A}">
                    <a16:rowId xmlns:a16="http://schemas.microsoft.com/office/drawing/2014/main" val="630827793"/>
                  </a:ext>
                </a:extLst>
              </a:tr>
              <a:tr h="370840">
                <a:tc>
                  <a:txBody>
                    <a:bodyPr/>
                    <a:lstStyle/>
                    <a:p>
                      <a:endParaRPr lang="fr-FR"/>
                    </a:p>
                  </a:txBody>
                  <a:tcPr/>
                </a:tc>
                <a:tc>
                  <a:txBody>
                    <a:bodyPr/>
                    <a:lstStyle/>
                    <a:p>
                      <a:endParaRPr lang="fr-FR"/>
                    </a:p>
                  </a:txBody>
                  <a:tcPr/>
                </a:tc>
                <a:tc>
                  <a:txBody>
                    <a:bodyPr/>
                    <a:lstStyle/>
                    <a:p>
                      <a:endParaRPr lang="fr-FR" dirty="0"/>
                    </a:p>
                  </a:txBody>
                  <a:tcPr/>
                </a:tc>
                <a:extLst>
                  <a:ext uri="{0D108BD9-81ED-4DB2-BD59-A6C34878D82A}">
                    <a16:rowId xmlns:a16="http://schemas.microsoft.com/office/drawing/2014/main" val="2484400034"/>
                  </a:ext>
                </a:extLst>
              </a:tr>
            </a:tbl>
          </a:graphicData>
        </a:graphic>
      </p:graphicFrame>
      <p:sp>
        <p:nvSpPr>
          <p:cNvPr id="5" name="Title 1"/>
          <p:cNvSpPr>
            <a:spLocks noGrp="1"/>
          </p:cNvSpPr>
          <p:nvPr>
            <p:ph type="title"/>
          </p:nvPr>
        </p:nvSpPr>
        <p:spPr>
          <a:xfrm>
            <a:off x="838200" y="483112"/>
            <a:ext cx="9013723" cy="888488"/>
          </a:xfrm>
          <a:ln>
            <a:solidFill>
              <a:schemeClr val="accent2"/>
            </a:solidFill>
          </a:ln>
        </p:spPr>
        <p:txBody>
          <a:bodyPr>
            <a:normAutofit fontScale="90000"/>
          </a:bodyPr>
          <a:lstStyle/>
          <a:p>
            <a:pPr algn="ctr"/>
            <a:r>
              <a:rPr lang="fr-FR" b="1" dirty="0" smtClean="0">
                <a:ln>
                  <a:solidFill>
                    <a:schemeClr val="accent2"/>
                  </a:solidFill>
                </a:ln>
                <a:latin typeface="+mn-lt"/>
              </a:rPr>
              <a:t>Comparaison des données </a:t>
            </a:r>
            <a:r>
              <a:rPr lang="fr-FR" b="1" dirty="0" smtClean="0">
                <a:ln>
                  <a:solidFill>
                    <a:schemeClr val="accent2"/>
                  </a:solidFill>
                </a:ln>
                <a:latin typeface="+mn-lt"/>
              </a:rPr>
              <a:t>primaires et secondaires </a:t>
            </a:r>
            <a:endParaRPr lang="fr-FR" b="1" dirty="0">
              <a:ln>
                <a:solidFill>
                  <a:schemeClr val="accent2"/>
                </a:solidFill>
              </a:ln>
              <a:latin typeface="+mn-lt"/>
            </a:endParaRPr>
          </a:p>
        </p:txBody>
      </p:sp>
    </p:spTree>
    <p:extLst>
      <p:ext uri="{BB962C8B-B14F-4D97-AF65-F5344CB8AC3E}">
        <p14:creationId xmlns:p14="http://schemas.microsoft.com/office/powerpoint/2010/main" val="28942687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8880987" cy="1325563"/>
          </a:xfrm>
          <a:ln>
            <a:solidFill>
              <a:schemeClr val="accent2"/>
            </a:solidFill>
          </a:ln>
        </p:spPr>
        <p:txBody>
          <a:bodyPr/>
          <a:lstStyle/>
          <a:p>
            <a:r>
              <a:rPr lang="fr-FR" b="1" dirty="0" smtClean="0">
                <a:ln>
                  <a:solidFill>
                    <a:schemeClr val="accent2"/>
                  </a:solidFill>
                </a:ln>
                <a:solidFill>
                  <a:sysClr val="windowText" lastClr="000000"/>
                </a:solidFill>
                <a:latin typeface="+mn-lt"/>
              </a:rPr>
              <a:t>Les critères des données de qualités </a:t>
            </a:r>
            <a:endParaRPr lang="fr-FR" b="1" dirty="0">
              <a:ln>
                <a:solidFill>
                  <a:schemeClr val="accent2"/>
                </a:solidFill>
              </a:ln>
              <a:solidFill>
                <a:sysClr val="windowText" lastClr="000000"/>
              </a:solidFill>
              <a:latin typeface="+mn-lt"/>
            </a:endParaRPr>
          </a:p>
        </p:txBody>
      </p:sp>
      <p:sp>
        <p:nvSpPr>
          <p:cNvPr id="3" name="Content Placeholder 2"/>
          <p:cNvSpPr>
            <a:spLocks noGrp="1"/>
          </p:cNvSpPr>
          <p:nvPr>
            <p:ph idx="1"/>
          </p:nvPr>
        </p:nvSpPr>
        <p:spPr/>
        <p:txBody>
          <a:bodyPr/>
          <a:lstStyle/>
          <a:p>
            <a:pPr marL="571500" indent="-571500">
              <a:buFont typeface="+mj-lt"/>
              <a:buAutoNum type="romanLcPeriod"/>
            </a:pPr>
            <a:r>
              <a:rPr lang="fr-FR" dirty="0"/>
              <a:t>objective, </a:t>
            </a:r>
            <a:endParaRPr lang="fr-FR" dirty="0" smtClean="0"/>
          </a:p>
          <a:p>
            <a:pPr marL="571500" indent="-571500">
              <a:buFont typeface="+mj-lt"/>
              <a:buAutoNum type="romanLcPeriod"/>
            </a:pPr>
            <a:r>
              <a:rPr lang="fr-FR" dirty="0" smtClean="0"/>
              <a:t>pertinente </a:t>
            </a:r>
            <a:r>
              <a:rPr lang="fr-FR" dirty="0"/>
              <a:t>(en adéquation avec le phénomène étudié), </a:t>
            </a:r>
            <a:endParaRPr lang="fr-FR" dirty="0" smtClean="0"/>
          </a:p>
          <a:p>
            <a:pPr marL="571500" indent="-571500">
              <a:buFont typeface="+mj-lt"/>
              <a:buAutoNum type="romanLcPeriod"/>
            </a:pPr>
            <a:r>
              <a:rPr lang="fr-FR" dirty="0" smtClean="0"/>
              <a:t>précise</a:t>
            </a:r>
            <a:r>
              <a:rPr lang="fr-FR" dirty="0"/>
              <a:t>, </a:t>
            </a:r>
            <a:endParaRPr lang="fr-FR" dirty="0" smtClean="0"/>
          </a:p>
          <a:p>
            <a:pPr marL="571500" indent="-571500">
              <a:buFont typeface="+mj-lt"/>
              <a:buAutoNum type="romanLcPeriod"/>
            </a:pPr>
            <a:r>
              <a:rPr lang="fr-FR" dirty="0" smtClean="0"/>
              <a:t>fiable </a:t>
            </a:r>
            <a:r>
              <a:rPr lang="fr-FR" dirty="0"/>
              <a:t>et </a:t>
            </a:r>
            <a:endParaRPr lang="fr-FR" dirty="0" smtClean="0"/>
          </a:p>
          <a:p>
            <a:pPr marL="571500" indent="-571500">
              <a:buFont typeface="+mj-lt"/>
              <a:buAutoNum type="romanLcPeriod"/>
            </a:pPr>
            <a:r>
              <a:rPr lang="fr-FR" dirty="0" smtClean="0"/>
              <a:t>Actuelle ou temps réel.</a:t>
            </a:r>
            <a:endParaRPr lang="fr-FR" dirty="0"/>
          </a:p>
        </p:txBody>
      </p:sp>
    </p:spTree>
    <p:extLst>
      <p:ext uri="{BB962C8B-B14F-4D97-AF65-F5344CB8AC3E}">
        <p14:creationId xmlns:p14="http://schemas.microsoft.com/office/powerpoint/2010/main" val="33262070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9928123" cy="991727"/>
          </a:xfrm>
          <a:ln>
            <a:solidFill>
              <a:schemeClr val="accent2"/>
            </a:solidFill>
          </a:ln>
        </p:spPr>
        <p:txBody>
          <a:bodyPr>
            <a:normAutofit/>
          </a:bodyPr>
          <a:lstStyle/>
          <a:p>
            <a:r>
              <a:rPr lang="fr-FR" sz="4000" b="1" dirty="0" smtClean="0">
                <a:ln>
                  <a:solidFill>
                    <a:schemeClr val="accent2"/>
                  </a:solidFill>
                </a:ln>
                <a:latin typeface="+mn-lt"/>
              </a:rPr>
              <a:t>Principes de gestion responsable des données</a:t>
            </a:r>
            <a:endParaRPr lang="fr-FR" sz="4000" b="1" dirty="0">
              <a:ln>
                <a:solidFill>
                  <a:schemeClr val="accent2"/>
                </a:solidFill>
              </a:ln>
              <a:latin typeface="+mn-lt"/>
            </a:endParaRPr>
          </a:p>
        </p:txBody>
      </p:sp>
      <p:sp>
        <p:nvSpPr>
          <p:cNvPr id="3" name="Content Placeholder 2"/>
          <p:cNvSpPr>
            <a:spLocks noGrp="1"/>
          </p:cNvSpPr>
          <p:nvPr>
            <p:ph idx="1"/>
          </p:nvPr>
        </p:nvSpPr>
        <p:spPr>
          <a:xfrm>
            <a:off x="838200" y="1548582"/>
            <a:ext cx="10515600" cy="4630992"/>
          </a:xfrm>
        </p:spPr>
        <p:txBody>
          <a:bodyPr>
            <a:normAutofit lnSpcReduction="10000"/>
          </a:bodyPr>
          <a:lstStyle/>
          <a:p>
            <a:pPr marL="0" indent="0">
              <a:buNone/>
            </a:pPr>
            <a:r>
              <a:rPr lang="fr-FR" dirty="0" smtClean="0"/>
              <a:t>La gestion responsable des données est un </a:t>
            </a:r>
            <a:r>
              <a:rPr lang="fr-FR" dirty="0"/>
              <a:t>sujet clé d’un point de vue éthique pour les actions humanitaires et de </a:t>
            </a:r>
            <a:r>
              <a:rPr lang="fr-FR" dirty="0" smtClean="0"/>
              <a:t>développement afin de:</a:t>
            </a:r>
          </a:p>
          <a:p>
            <a:r>
              <a:rPr lang="fr-FR" sz="2400" dirty="0"/>
              <a:t>pour garantir une utilisation loyale des données, ces dernières ne devraient pas être utilisées d’une manière qui porte atteinte aux droits de l’homme ou de toute autre manière susceptible d’avoir des effets injustifiés ou néfastes sur un ou plusieurs individus ou groupes d’individus</a:t>
            </a:r>
            <a:r>
              <a:rPr lang="fr-FR" sz="2400" dirty="0" smtClean="0"/>
              <a:t>. (les Nations Unies, 2017)</a:t>
            </a:r>
          </a:p>
          <a:p>
            <a:r>
              <a:rPr lang="fr-FR" sz="2400" dirty="0" smtClean="0"/>
              <a:t>Appliquer </a:t>
            </a:r>
            <a:r>
              <a:rPr lang="fr-FR" sz="2400" dirty="0" smtClean="0"/>
              <a:t>la notion de “NE PAS NUIRE” ( </a:t>
            </a:r>
            <a:r>
              <a:rPr lang="fr-FR" sz="2400" dirty="0"/>
              <a:t>“</a:t>
            </a:r>
            <a:r>
              <a:rPr lang="fr-FR" sz="2400" i="1" dirty="0"/>
              <a:t>do no </a:t>
            </a:r>
            <a:r>
              <a:rPr lang="fr-FR" sz="2400" i="1" dirty="0" err="1"/>
              <a:t>harm</a:t>
            </a:r>
            <a:r>
              <a:rPr lang="fr-FR" sz="2400" dirty="0" smtClean="0"/>
              <a:t>” en anglais) lors de la collecte et analyse de </a:t>
            </a:r>
            <a:r>
              <a:rPr lang="fr-FR" sz="2400" dirty="0"/>
              <a:t>toute les données qui pourraient être préjudiciables à des personnes ou </a:t>
            </a:r>
            <a:r>
              <a:rPr lang="fr-FR" sz="2400" dirty="0" smtClean="0"/>
              <a:t>des organisations.</a:t>
            </a:r>
          </a:p>
          <a:p>
            <a:r>
              <a:rPr lang="fr-FR" sz="2400" dirty="0"/>
              <a:t>Ensemble de principes et de pratiques visant à garantir que les données à caractère personnel soient collectées, utilisées et protégées, d’une manière qui tienne compte la vie privée des personnes et des risques qu’elles peuvent encourir, si leurs données ne sont pas protégées de manière adéquate</a:t>
            </a:r>
            <a:r>
              <a:rPr lang="fr-FR" sz="2400" dirty="0" smtClean="0"/>
              <a:t>. (CICR)</a:t>
            </a:r>
            <a:endParaRPr lang="fr-FR" sz="2400" dirty="0" smtClean="0"/>
          </a:p>
        </p:txBody>
      </p:sp>
    </p:spTree>
    <p:extLst>
      <p:ext uri="{BB962C8B-B14F-4D97-AF65-F5344CB8AC3E}">
        <p14:creationId xmlns:p14="http://schemas.microsoft.com/office/powerpoint/2010/main" val="17720628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6683477" cy="1325563"/>
          </a:xfrm>
          <a:ln>
            <a:solidFill>
              <a:schemeClr val="accent2"/>
            </a:solidFill>
          </a:ln>
        </p:spPr>
        <p:txBody>
          <a:bodyPr/>
          <a:lstStyle/>
          <a:p>
            <a:r>
              <a:rPr lang="fr-FR" b="1" dirty="0" smtClean="0">
                <a:ln>
                  <a:solidFill>
                    <a:schemeClr val="accent2"/>
                  </a:solidFill>
                </a:ln>
                <a:latin typeface="+mn-lt"/>
              </a:rPr>
              <a:t>La protection des données </a:t>
            </a:r>
            <a:endParaRPr lang="fr-FR" b="1" dirty="0">
              <a:ln>
                <a:solidFill>
                  <a:schemeClr val="accent2"/>
                </a:solidFill>
              </a:ln>
              <a:latin typeface="+mn-lt"/>
            </a:endParaRPr>
          </a:p>
        </p:txBody>
      </p:sp>
      <p:sp>
        <p:nvSpPr>
          <p:cNvPr id="3" name="Content Placeholder 2"/>
          <p:cNvSpPr>
            <a:spLocks noGrp="1"/>
          </p:cNvSpPr>
          <p:nvPr>
            <p:ph idx="1"/>
          </p:nvPr>
        </p:nvSpPr>
        <p:spPr>
          <a:xfrm>
            <a:off x="838200" y="1825625"/>
            <a:ext cx="10515600" cy="4619420"/>
          </a:xfrm>
        </p:spPr>
        <p:txBody>
          <a:bodyPr>
            <a:normAutofit fontScale="92500" lnSpcReduction="10000"/>
          </a:bodyPr>
          <a:lstStyle/>
          <a:p>
            <a:r>
              <a:rPr lang="fr-FR" dirty="0"/>
              <a:t>En situation d’urgence et crise humanitaire, particulièrement dans des situations de conflit armé ou d'autres formes de violence, la collecte et le traitement des données peuvent mettre des personnes en danger, en raison de la nature sensible des informations collectées. </a:t>
            </a:r>
            <a:endParaRPr lang="fr-FR" dirty="0" smtClean="0"/>
          </a:p>
          <a:p>
            <a:r>
              <a:rPr lang="fr-FR" dirty="0" smtClean="0"/>
              <a:t>Les </a:t>
            </a:r>
            <a:r>
              <a:rPr lang="fr-FR" dirty="0"/>
              <a:t>organisations humanitaires recueillent et traitent les données personnelles d’individus </a:t>
            </a:r>
            <a:r>
              <a:rPr lang="fr-FR" dirty="0" smtClean="0"/>
              <a:t>et des communautés </a:t>
            </a:r>
            <a:r>
              <a:rPr lang="fr-FR" dirty="0"/>
              <a:t>affectés par des urgences humanitaires dans le but de mener des activités humanitaires. </a:t>
            </a:r>
            <a:endParaRPr lang="fr-FR" dirty="0" smtClean="0"/>
          </a:p>
          <a:p>
            <a:r>
              <a:rPr lang="fr-FR" dirty="0"/>
              <a:t>La protection des données personnelles et l’action humanitaire sont donc complémentaires et se confortent mutuellement. </a:t>
            </a:r>
          </a:p>
          <a:p>
            <a:r>
              <a:rPr lang="fr-FR" dirty="0" smtClean="0"/>
              <a:t>La </a:t>
            </a:r>
            <a:r>
              <a:rPr lang="fr-FR" dirty="0"/>
              <a:t>protection des données personnelles des individus fait partie intégrante de la protection de leur vie, de leur intégrité et de leur </a:t>
            </a:r>
            <a:r>
              <a:rPr lang="fr-FR" dirty="0" smtClean="0"/>
              <a:t>dignité humaine, en action humanitaire.</a:t>
            </a:r>
          </a:p>
        </p:txBody>
      </p:sp>
    </p:spTree>
    <p:extLst>
      <p:ext uri="{BB962C8B-B14F-4D97-AF65-F5344CB8AC3E}">
        <p14:creationId xmlns:p14="http://schemas.microsoft.com/office/powerpoint/2010/main" val="42355592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9013723" cy="1109713"/>
          </a:xfrm>
          <a:ln>
            <a:solidFill>
              <a:schemeClr val="accent2"/>
            </a:solidFill>
          </a:ln>
        </p:spPr>
        <p:txBody>
          <a:bodyPr>
            <a:normAutofit fontScale="90000"/>
          </a:bodyPr>
          <a:lstStyle/>
          <a:p>
            <a:pPr algn="ctr"/>
            <a:r>
              <a:rPr lang="fr-FR" b="1" dirty="0" smtClean="0">
                <a:ln>
                  <a:solidFill>
                    <a:schemeClr val="accent2"/>
                  </a:solidFill>
                </a:ln>
                <a:latin typeface="+mn-lt"/>
              </a:rPr>
              <a:t>Les droits humains et action humanitaire</a:t>
            </a:r>
            <a:br>
              <a:rPr lang="fr-FR" b="1" dirty="0" smtClean="0">
                <a:ln>
                  <a:solidFill>
                    <a:schemeClr val="accent2"/>
                  </a:solidFill>
                </a:ln>
                <a:latin typeface="+mn-lt"/>
              </a:rPr>
            </a:br>
            <a:r>
              <a:rPr lang="fr-FR" b="1" dirty="0" smtClean="0">
                <a:ln>
                  <a:solidFill>
                    <a:schemeClr val="accent2"/>
                  </a:solidFill>
                </a:ln>
                <a:latin typeface="+mn-lt"/>
              </a:rPr>
              <a:t>la complémentarité</a:t>
            </a:r>
            <a:endParaRPr lang="fr-FR" b="1" dirty="0">
              <a:ln>
                <a:solidFill>
                  <a:schemeClr val="accent2"/>
                </a:solidFill>
              </a:ln>
              <a:latin typeface="+mn-lt"/>
            </a:endParaRPr>
          </a:p>
        </p:txBody>
      </p:sp>
      <p:sp>
        <p:nvSpPr>
          <p:cNvPr id="3" name="Content Placeholder 2"/>
          <p:cNvSpPr>
            <a:spLocks noGrp="1"/>
          </p:cNvSpPr>
          <p:nvPr>
            <p:ph idx="1"/>
          </p:nvPr>
        </p:nvSpPr>
        <p:spPr/>
        <p:txBody>
          <a:bodyPr>
            <a:normAutofit fontScale="92500" lnSpcReduction="10000"/>
          </a:bodyPr>
          <a:lstStyle/>
          <a:p>
            <a:pPr marL="0" indent="0">
              <a:buNone/>
            </a:pPr>
            <a:r>
              <a:rPr lang="fr-FR" b="1" dirty="0"/>
              <a:t>EXEMPLE: </a:t>
            </a:r>
            <a:endParaRPr lang="fr-FR" b="1" dirty="0" smtClean="0"/>
          </a:p>
          <a:p>
            <a:pPr marL="0" indent="0" algn="just">
              <a:buNone/>
            </a:pPr>
            <a:r>
              <a:rPr lang="fr-FR" i="1" dirty="0" smtClean="0"/>
              <a:t>Le </a:t>
            </a:r>
            <a:r>
              <a:rPr lang="fr-FR" i="1" dirty="0"/>
              <a:t>droit de la protection des données exige que des informations de base soient fournies aux personnes concernant le traitement de leurs données personnelles. Cependant, dans une situation d’urgence humanitaire, ce droit doit être mis en balance avec d’autres droits, en particulier les droits de l’ensemble des personnes affectées. Il ne serait donc pas nécessaire d’informer toutes les personnes des conditions de la collecte des données avant de leur fournir une aide si cela devait gravement entraver, retarder ou empêcher la distribution de cette aide. Les organisations humanitaires concernées pourraient donner ces informations selon une approche moins ciblée et individualisée, par exemple à l’aide d’affiches publiques, ou de manière individuelle à un stade ultérieur.</a:t>
            </a:r>
          </a:p>
        </p:txBody>
      </p:sp>
    </p:spTree>
    <p:extLst>
      <p:ext uri="{BB962C8B-B14F-4D97-AF65-F5344CB8AC3E}">
        <p14:creationId xmlns:p14="http://schemas.microsoft.com/office/powerpoint/2010/main" val="4521622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8296" y="365125"/>
            <a:ext cx="7619079" cy="1325563"/>
          </a:xfrm>
          <a:ln>
            <a:solidFill>
              <a:schemeClr val="accent2"/>
            </a:solidFill>
          </a:ln>
        </p:spPr>
        <p:txBody>
          <a:bodyPr/>
          <a:lstStyle/>
          <a:p>
            <a:r>
              <a:rPr lang="fr-FR" b="1" dirty="0" smtClean="0">
                <a:ln>
                  <a:solidFill>
                    <a:schemeClr val="accent2"/>
                  </a:solidFill>
                </a:ln>
                <a:latin typeface="+mn-lt"/>
              </a:rPr>
              <a:t>Un indicateur</a:t>
            </a:r>
            <a:endParaRPr lang="fr-FR" b="1" dirty="0">
              <a:ln>
                <a:solidFill>
                  <a:schemeClr val="accent2"/>
                </a:solidFill>
              </a:ln>
              <a:latin typeface="+mn-lt"/>
            </a:endParaRPr>
          </a:p>
        </p:txBody>
      </p:sp>
      <p:sp>
        <p:nvSpPr>
          <p:cNvPr id="3" name="Content Placeholder 2"/>
          <p:cNvSpPr>
            <a:spLocks noGrp="1"/>
          </p:cNvSpPr>
          <p:nvPr>
            <p:ph idx="1"/>
          </p:nvPr>
        </p:nvSpPr>
        <p:spPr>
          <a:xfrm>
            <a:off x="838200" y="1825624"/>
            <a:ext cx="10515600" cy="4648917"/>
          </a:xfrm>
        </p:spPr>
        <p:txBody>
          <a:bodyPr/>
          <a:lstStyle/>
          <a:p>
            <a:r>
              <a:rPr lang="fr-FR" dirty="0" smtClean="0"/>
              <a:t>Un outil </a:t>
            </a:r>
            <a:r>
              <a:rPr lang="fr-FR" dirty="0"/>
              <a:t>d'évaluation et d'aide à la décision, élaboré à partir d'un élément mesurable ou </a:t>
            </a:r>
            <a:r>
              <a:rPr lang="fr-FR" dirty="0" smtClean="0"/>
              <a:t>appréciable, </a:t>
            </a:r>
            <a:r>
              <a:rPr lang="fr-FR" dirty="0"/>
              <a:t>permettant de considérer l'évolution d'un processus par rapport à une </a:t>
            </a:r>
            <a:r>
              <a:rPr lang="fr-FR" dirty="0" smtClean="0"/>
              <a:t>référence.</a:t>
            </a:r>
          </a:p>
          <a:p>
            <a:r>
              <a:rPr lang="fr-FR" dirty="0" smtClean="0"/>
              <a:t>Une </a:t>
            </a:r>
            <a:r>
              <a:rPr lang="fr-FR" dirty="0"/>
              <a:t>grandeur spécifique observable et mesurable qui peut servir </a:t>
            </a:r>
            <a:r>
              <a:rPr lang="fr-FR" dirty="0">
                <a:solidFill>
                  <a:prstClr val="black"/>
                </a:solidFill>
              </a:rPr>
              <a:t>à</a:t>
            </a:r>
            <a:r>
              <a:rPr lang="fr-FR" dirty="0"/>
              <a:t> montrer les changements obtenus ou le progrès accomplis par un projet/ programme en vue de la réalisation d’un effet spécifique. </a:t>
            </a:r>
            <a:endParaRPr lang="fr-FR" dirty="0" smtClean="0"/>
          </a:p>
          <a:p>
            <a:r>
              <a:rPr lang="fr-FR" dirty="0" smtClean="0"/>
              <a:t>L’indicateur </a:t>
            </a:r>
            <a:r>
              <a:rPr lang="fr-FR" dirty="0"/>
              <a:t>doit être focalisé, clair et spécifique. </a:t>
            </a:r>
          </a:p>
          <a:p>
            <a:pPr marL="0" indent="0">
              <a:buNone/>
            </a:pPr>
            <a:r>
              <a:rPr lang="fr-FR" b="1" dirty="0" smtClean="0"/>
              <a:t>Indicateurs </a:t>
            </a:r>
            <a:r>
              <a:rPr lang="fr-FR" b="1" dirty="0"/>
              <a:t>clés : </a:t>
            </a:r>
            <a:r>
              <a:rPr lang="fr-FR" dirty="0"/>
              <a:t>ces indicateurs sont des « signaux » qui indiquent si un standard a été atteint.</a:t>
            </a:r>
          </a:p>
          <a:p>
            <a:endParaRPr lang="fr-FR" dirty="0"/>
          </a:p>
        </p:txBody>
      </p:sp>
      <p:pic>
        <p:nvPicPr>
          <p:cNvPr id="4" name="Picture 3"/>
          <p:cNvPicPr>
            <a:picLocks noChangeAspect="1"/>
          </p:cNvPicPr>
          <p:nvPr/>
        </p:nvPicPr>
        <p:blipFill>
          <a:blip r:embed="rId2"/>
          <a:stretch>
            <a:fillRect/>
          </a:stretch>
        </p:blipFill>
        <p:spPr>
          <a:xfrm>
            <a:off x="6096000" y="230188"/>
            <a:ext cx="3381375" cy="1352550"/>
          </a:xfrm>
          <a:prstGeom prst="rect">
            <a:avLst/>
          </a:prstGeom>
        </p:spPr>
      </p:pic>
    </p:spTree>
    <p:extLst>
      <p:ext uri="{BB962C8B-B14F-4D97-AF65-F5344CB8AC3E}">
        <p14:creationId xmlns:p14="http://schemas.microsoft.com/office/powerpoint/2010/main" val="28754142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24133" y="2686294"/>
            <a:ext cx="10515600" cy="971306"/>
          </a:xfrm>
          <a:ln>
            <a:solidFill>
              <a:srgbClr val="FF0000"/>
            </a:solidFill>
          </a:ln>
        </p:spPr>
        <p:txBody>
          <a:bodyPr anchor="t">
            <a:noAutofit/>
          </a:bodyPr>
          <a:lstStyle/>
          <a:p>
            <a:pPr algn="ctr"/>
            <a:r>
              <a:rPr lang="fr-FR" sz="5400" b="1" dirty="0" smtClean="0">
                <a:latin typeface="+mn-lt"/>
              </a:rPr>
              <a:t>Le recensement </a:t>
            </a:r>
            <a:endParaRPr lang="fr-FR" sz="5400" b="1" dirty="0">
              <a:latin typeface="+mn-lt"/>
            </a:endParaRPr>
          </a:p>
        </p:txBody>
      </p:sp>
    </p:spTree>
    <p:extLst>
      <p:ext uri="{BB962C8B-B14F-4D97-AF65-F5344CB8AC3E}">
        <p14:creationId xmlns:p14="http://schemas.microsoft.com/office/powerpoint/2010/main" val="23426398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55490" y="743546"/>
            <a:ext cx="4943168" cy="689317"/>
          </a:xfrm>
          <a:ln>
            <a:solidFill>
              <a:schemeClr val="accent2"/>
            </a:solidFill>
          </a:ln>
        </p:spPr>
        <p:txBody>
          <a:bodyPr anchor="t">
            <a:normAutofit fontScale="90000"/>
          </a:bodyPr>
          <a:lstStyle/>
          <a:p>
            <a:r>
              <a:rPr lang="fr-FR" b="1" dirty="0" smtClean="0">
                <a:ln>
                  <a:solidFill>
                    <a:schemeClr val="accent2"/>
                  </a:solidFill>
                </a:ln>
                <a:latin typeface="+mn-lt"/>
              </a:rPr>
              <a:t>Les recensements</a:t>
            </a:r>
            <a:endParaRPr lang="fr-FR" b="1" dirty="0">
              <a:ln>
                <a:solidFill>
                  <a:schemeClr val="accent2"/>
                </a:solidFill>
              </a:ln>
              <a:latin typeface="+mn-lt"/>
            </a:endParaRPr>
          </a:p>
        </p:txBody>
      </p:sp>
      <p:sp>
        <p:nvSpPr>
          <p:cNvPr id="3" name="Content Placeholder 2"/>
          <p:cNvSpPr>
            <a:spLocks noGrp="1"/>
          </p:cNvSpPr>
          <p:nvPr>
            <p:ph sz="half" idx="1"/>
          </p:nvPr>
        </p:nvSpPr>
        <p:spPr>
          <a:ln>
            <a:solidFill>
              <a:srgbClr val="00B0F0"/>
            </a:solidFill>
          </a:ln>
        </p:spPr>
        <p:txBody>
          <a:bodyPr>
            <a:normAutofit fontScale="92500" lnSpcReduction="10000"/>
          </a:bodyPr>
          <a:lstStyle/>
          <a:p>
            <a:pPr marL="0" indent="0">
              <a:buNone/>
            </a:pPr>
            <a:r>
              <a:rPr lang="fr-FR" sz="2600" b="1" dirty="0" smtClean="0"/>
              <a:t>Quand conduire </a:t>
            </a:r>
            <a:r>
              <a:rPr lang="fr-FR" sz="2600" dirty="0" smtClean="0"/>
              <a:t>les recensements: dépend des ressources disponible et l’urgence.  OUTILS</a:t>
            </a:r>
          </a:p>
          <a:p>
            <a:pPr marL="457200" indent="-457200">
              <a:buFont typeface="+mj-lt"/>
              <a:buAutoNum type="arabicPeriod"/>
            </a:pPr>
            <a:r>
              <a:rPr lang="fr-FR" sz="2600" b="1" dirty="0" smtClean="0"/>
              <a:t>Phase aigue: </a:t>
            </a:r>
            <a:endParaRPr lang="fr-FR" sz="2600" dirty="0" smtClean="0"/>
          </a:p>
          <a:p>
            <a:pPr lvl="1"/>
            <a:r>
              <a:rPr lang="fr-FR" sz="2600" dirty="0" smtClean="0"/>
              <a:t>Analyses situationnelles</a:t>
            </a:r>
          </a:p>
          <a:p>
            <a:pPr lvl="1"/>
            <a:r>
              <a:rPr lang="fr-FR" sz="2600" dirty="0" smtClean="0"/>
              <a:t>Evaluations rapides         </a:t>
            </a:r>
          </a:p>
          <a:p>
            <a:pPr marL="457200" indent="-457200">
              <a:buFont typeface="+mj-lt"/>
              <a:buAutoNum type="arabicPeriod"/>
            </a:pPr>
            <a:r>
              <a:rPr lang="fr-FR" sz="2600" b="1" dirty="0" smtClean="0"/>
              <a:t>Phase tardive</a:t>
            </a:r>
            <a:r>
              <a:rPr lang="fr-FR" b="1" dirty="0" smtClean="0"/>
              <a:t>: </a:t>
            </a:r>
            <a:endParaRPr lang="fr-FR" dirty="0" smtClean="0"/>
          </a:p>
          <a:p>
            <a:pPr lvl="1"/>
            <a:r>
              <a:rPr lang="fr-FR" sz="2600" dirty="0" smtClean="0"/>
              <a:t>les enquêtes et </a:t>
            </a:r>
          </a:p>
          <a:p>
            <a:pPr lvl="1"/>
            <a:r>
              <a:rPr lang="fr-FR" sz="2600" dirty="0"/>
              <a:t>Les Méthodes participatives (</a:t>
            </a:r>
            <a:r>
              <a:rPr lang="fr-FR" sz="2600" dirty="0" smtClean="0"/>
              <a:t>certaines). </a:t>
            </a:r>
          </a:p>
          <a:p>
            <a:pPr lvl="1">
              <a:buFont typeface="Wingdings" panose="05000000000000000000" pitchFamily="2" charset="2"/>
              <a:buChar char="ü"/>
            </a:pPr>
            <a:endParaRPr lang="fr-FR" dirty="0" smtClean="0"/>
          </a:p>
        </p:txBody>
      </p:sp>
      <p:sp>
        <p:nvSpPr>
          <p:cNvPr id="4" name="Content Placeholder 3"/>
          <p:cNvSpPr>
            <a:spLocks noGrp="1"/>
          </p:cNvSpPr>
          <p:nvPr>
            <p:ph sz="half" idx="2"/>
          </p:nvPr>
        </p:nvSpPr>
        <p:spPr>
          <a:xfrm>
            <a:off x="6172200" y="1825625"/>
            <a:ext cx="5602458" cy="4351338"/>
          </a:xfrm>
          <a:ln>
            <a:solidFill>
              <a:srgbClr val="00B0F0"/>
            </a:solidFill>
          </a:ln>
        </p:spPr>
        <p:txBody>
          <a:bodyPr>
            <a:normAutofit fontScale="92500" lnSpcReduction="10000"/>
          </a:bodyPr>
          <a:lstStyle/>
          <a:p>
            <a:pPr marL="0" lvl="0" indent="0">
              <a:buNone/>
            </a:pPr>
            <a:r>
              <a:rPr lang="fr-FR" sz="2600" b="1" dirty="0">
                <a:solidFill>
                  <a:prstClr val="black"/>
                </a:solidFill>
              </a:rPr>
              <a:t>Les membres de l’équipe de recensement </a:t>
            </a:r>
            <a:r>
              <a:rPr lang="fr-FR" sz="2600" dirty="0">
                <a:solidFill>
                  <a:prstClr val="black"/>
                </a:solidFill>
              </a:rPr>
              <a:t>- tenir compte </a:t>
            </a:r>
            <a:r>
              <a:rPr lang="fr-FR" sz="2600" dirty="0" smtClean="0">
                <a:solidFill>
                  <a:prstClr val="black"/>
                </a:solidFill>
              </a:rPr>
              <a:t>du </a:t>
            </a:r>
            <a:r>
              <a:rPr lang="fr-FR" sz="2600" dirty="0">
                <a:solidFill>
                  <a:prstClr val="black"/>
                </a:solidFill>
              </a:rPr>
              <a:t>genre, l’âge, l’ethnicité et le statut </a:t>
            </a:r>
            <a:r>
              <a:rPr lang="fr-FR" sz="2600" dirty="0" smtClean="0">
                <a:solidFill>
                  <a:prstClr val="black"/>
                </a:solidFill>
              </a:rPr>
              <a:t>social des personnes: </a:t>
            </a:r>
            <a:endParaRPr lang="fr-FR" sz="2600" dirty="0">
              <a:solidFill>
                <a:prstClr val="black"/>
              </a:solidFill>
            </a:endParaRPr>
          </a:p>
          <a:p>
            <a:pPr>
              <a:buFont typeface="Wingdings" panose="05000000000000000000" pitchFamily="2" charset="2"/>
              <a:buChar char="ü"/>
            </a:pPr>
            <a:r>
              <a:rPr lang="fr-FR" sz="2400" dirty="0" smtClean="0">
                <a:solidFill>
                  <a:prstClr val="black"/>
                </a:solidFill>
              </a:rPr>
              <a:t>avoir </a:t>
            </a:r>
            <a:r>
              <a:rPr lang="fr-FR" sz="2400" dirty="0">
                <a:solidFill>
                  <a:prstClr val="black"/>
                </a:solidFill>
              </a:rPr>
              <a:t>les compétences, la formation et l’expérience techniques recherchées. </a:t>
            </a:r>
          </a:p>
          <a:p>
            <a:pPr>
              <a:buFont typeface="Wingdings" panose="05000000000000000000" pitchFamily="2" charset="2"/>
              <a:buChar char="ü"/>
            </a:pPr>
            <a:r>
              <a:rPr lang="fr-FR" sz="2400" dirty="0">
                <a:solidFill>
                  <a:prstClr val="black"/>
                </a:solidFill>
              </a:rPr>
              <a:t> </a:t>
            </a:r>
            <a:r>
              <a:rPr lang="fr-FR" sz="2400" dirty="0" smtClean="0">
                <a:solidFill>
                  <a:prstClr val="black"/>
                </a:solidFill>
              </a:rPr>
              <a:t>posséder </a:t>
            </a:r>
            <a:r>
              <a:rPr lang="fr-FR" sz="2400" dirty="0">
                <a:solidFill>
                  <a:prstClr val="black"/>
                </a:solidFill>
              </a:rPr>
              <a:t>de </a:t>
            </a:r>
            <a:r>
              <a:rPr lang="fr-FR" sz="2400" dirty="0">
                <a:solidFill>
                  <a:srgbClr val="FF0000"/>
                </a:solidFill>
              </a:rPr>
              <a:t>bonnes compétences en communication dans les langues locales </a:t>
            </a:r>
            <a:r>
              <a:rPr lang="fr-FR" sz="2400" dirty="0">
                <a:solidFill>
                  <a:prstClr val="black"/>
                </a:solidFill>
              </a:rPr>
              <a:t>et </a:t>
            </a:r>
            <a:r>
              <a:rPr lang="fr-FR" sz="2400" dirty="0" smtClean="0">
                <a:solidFill>
                  <a:prstClr val="black"/>
                </a:solidFill>
              </a:rPr>
              <a:t>une bonne connaissance de </a:t>
            </a:r>
            <a:r>
              <a:rPr lang="fr-FR" sz="2400" dirty="0">
                <a:solidFill>
                  <a:prstClr val="black"/>
                </a:solidFill>
              </a:rPr>
              <a:t>la population à</a:t>
            </a:r>
            <a:r>
              <a:rPr lang="fr-FR" sz="2400" dirty="0" smtClean="0">
                <a:solidFill>
                  <a:prstClr val="black"/>
                </a:solidFill>
              </a:rPr>
              <a:t> évaluer.</a:t>
            </a:r>
            <a:endParaRPr lang="fr-FR" sz="2400" dirty="0">
              <a:solidFill>
                <a:prstClr val="black"/>
              </a:solidFill>
            </a:endParaRPr>
          </a:p>
          <a:p>
            <a:pPr>
              <a:buFont typeface="Wingdings" panose="05000000000000000000" pitchFamily="2" charset="2"/>
              <a:buChar char="ü"/>
            </a:pPr>
            <a:r>
              <a:rPr lang="fr-FR" sz="2400" dirty="0" smtClean="0">
                <a:solidFill>
                  <a:srgbClr val="FF0000"/>
                </a:solidFill>
              </a:rPr>
              <a:t>être  </a:t>
            </a:r>
            <a:r>
              <a:rPr lang="fr-FR" sz="2400" dirty="0">
                <a:solidFill>
                  <a:srgbClr val="FF0000"/>
                </a:solidFill>
              </a:rPr>
              <a:t>à l’aise </a:t>
            </a:r>
            <a:r>
              <a:rPr lang="fr-FR" sz="2400" dirty="0" smtClean="0">
                <a:solidFill>
                  <a:srgbClr val="FF0000"/>
                </a:solidFill>
              </a:rPr>
              <a:t>avec les </a:t>
            </a:r>
            <a:r>
              <a:rPr lang="fr-FR" sz="2400" dirty="0">
                <a:solidFill>
                  <a:srgbClr val="FF0000"/>
                </a:solidFill>
              </a:rPr>
              <a:t>questions de SSR</a:t>
            </a:r>
            <a:r>
              <a:rPr lang="fr-FR" sz="2400" dirty="0">
                <a:solidFill>
                  <a:prstClr val="black"/>
                </a:solidFill>
              </a:rPr>
              <a:t>.</a:t>
            </a:r>
          </a:p>
          <a:p>
            <a:pPr>
              <a:buFont typeface="Wingdings" panose="05000000000000000000" pitchFamily="2" charset="2"/>
              <a:buChar char="ü"/>
            </a:pPr>
            <a:r>
              <a:rPr lang="fr-FR" sz="2400" dirty="0" smtClean="0">
                <a:solidFill>
                  <a:prstClr val="black"/>
                </a:solidFill>
              </a:rPr>
              <a:t>Avoir des bonnes </a:t>
            </a:r>
            <a:r>
              <a:rPr lang="fr-FR" sz="2400" dirty="0">
                <a:solidFill>
                  <a:prstClr val="black"/>
                </a:solidFill>
              </a:rPr>
              <a:t>compétences analytiques </a:t>
            </a:r>
            <a:r>
              <a:rPr lang="fr-FR" sz="2400" dirty="0" smtClean="0">
                <a:solidFill>
                  <a:prstClr val="black"/>
                </a:solidFill>
              </a:rPr>
              <a:t>ainsi qu’une bonne interprétation des données et des résultats. </a:t>
            </a:r>
            <a:endParaRPr lang="fr-FR" sz="2400" dirty="0">
              <a:solidFill>
                <a:prstClr val="black"/>
              </a:solidFill>
            </a:endParaRPr>
          </a:p>
          <a:p>
            <a:pPr marL="0" indent="0">
              <a:buNone/>
            </a:pPr>
            <a:endParaRPr lang="fr-FR" dirty="0"/>
          </a:p>
        </p:txBody>
      </p:sp>
    </p:spTree>
    <p:extLst>
      <p:ext uri="{BB962C8B-B14F-4D97-AF65-F5344CB8AC3E}">
        <p14:creationId xmlns:p14="http://schemas.microsoft.com/office/powerpoint/2010/main" val="21682908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13048"/>
          </a:xfrm>
          <a:ln>
            <a:solidFill>
              <a:srgbClr val="FF0000"/>
            </a:solidFill>
          </a:ln>
        </p:spPr>
        <p:txBody>
          <a:bodyPr anchor="t"/>
          <a:lstStyle/>
          <a:p>
            <a:r>
              <a:rPr lang="fr-FR" b="1" dirty="0" smtClean="0">
                <a:latin typeface="+mn-lt"/>
              </a:rPr>
              <a:t>MÉTHODOLOGIES DE RECENSEMENTS</a:t>
            </a:r>
            <a:endParaRPr lang="fr-FR" b="1" dirty="0">
              <a:latin typeface="+mn-lt"/>
            </a:endParaRPr>
          </a:p>
        </p:txBody>
      </p:sp>
      <p:sp>
        <p:nvSpPr>
          <p:cNvPr id="3" name="Content Placeholder 2"/>
          <p:cNvSpPr>
            <a:spLocks noGrp="1"/>
          </p:cNvSpPr>
          <p:nvPr>
            <p:ph idx="1"/>
          </p:nvPr>
        </p:nvSpPr>
        <p:spPr>
          <a:xfrm>
            <a:off x="838200" y="1351129"/>
            <a:ext cx="10515600" cy="4486964"/>
          </a:xfrm>
        </p:spPr>
        <p:txBody>
          <a:bodyPr>
            <a:normAutofit/>
          </a:bodyPr>
          <a:lstStyle/>
          <a:p>
            <a:pPr marL="571500" indent="-571500">
              <a:buFont typeface="+mj-lt"/>
              <a:buAutoNum type="romanLcPeriod"/>
            </a:pPr>
            <a:r>
              <a:rPr lang="fr-FR" sz="2400" dirty="0" smtClean="0"/>
              <a:t>Evaluations rapides.</a:t>
            </a:r>
          </a:p>
          <a:p>
            <a:pPr marL="571500" indent="-571500">
              <a:buFont typeface="+mj-lt"/>
              <a:buAutoNum type="romanLcPeriod"/>
            </a:pPr>
            <a:r>
              <a:rPr lang="fr-FR" sz="2400" dirty="0" smtClean="0"/>
              <a:t>Etudes documentaires - </a:t>
            </a:r>
            <a:r>
              <a:rPr lang="fr-FR" sz="2000" dirty="0" smtClean="0"/>
              <a:t>Une étude exhaustive des sources de données secondaires.</a:t>
            </a:r>
            <a:endParaRPr lang="fr-FR" sz="2400" dirty="0" smtClean="0"/>
          </a:p>
          <a:p>
            <a:pPr marL="571500" indent="-571500">
              <a:buFont typeface="+mj-lt"/>
              <a:buAutoNum type="romanLcPeriod"/>
            </a:pPr>
            <a:r>
              <a:rPr lang="fr-FR" sz="2400" dirty="0" smtClean="0"/>
              <a:t>Analyse situationnelle.</a:t>
            </a:r>
          </a:p>
          <a:p>
            <a:pPr marL="571500" indent="-571500">
              <a:buFont typeface="+mj-lt"/>
              <a:buAutoNum type="romanLcPeriod"/>
            </a:pPr>
            <a:r>
              <a:rPr lang="fr-FR" sz="2400" dirty="0" smtClean="0"/>
              <a:t>Entretiens auprès des informateurs clés. </a:t>
            </a:r>
          </a:p>
          <a:p>
            <a:pPr marL="571500" indent="-571500">
              <a:buFont typeface="+mj-lt"/>
              <a:buAutoNum type="romanLcPeriod"/>
            </a:pPr>
            <a:r>
              <a:rPr lang="fr-FR" sz="2400" dirty="0" smtClean="0"/>
              <a:t>Groupes de discussion.</a:t>
            </a:r>
          </a:p>
          <a:p>
            <a:pPr marL="571500" indent="-571500">
              <a:buFont typeface="+mj-lt"/>
              <a:buAutoNum type="romanLcPeriod"/>
            </a:pPr>
            <a:r>
              <a:rPr lang="fr-FR" sz="2400" dirty="0" smtClean="0"/>
              <a:t>Méthodes participatives.</a:t>
            </a:r>
          </a:p>
          <a:p>
            <a:pPr marL="571500" indent="-571500">
              <a:buFont typeface="+mj-lt"/>
              <a:buAutoNum type="romanLcPeriod"/>
            </a:pPr>
            <a:r>
              <a:rPr lang="fr-FR" sz="2400" dirty="0" smtClean="0"/>
              <a:t>Recensements des établissements de sant</a:t>
            </a:r>
            <a:r>
              <a:rPr lang="fr-FR" sz="2400" dirty="0" smtClean="0">
                <a:solidFill>
                  <a:prstClr val="black"/>
                </a:solidFill>
              </a:rPr>
              <a:t>é</a:t>
            </a:r>
          </a:p>
          <a:p>
            <a:pPr marL="571500" indent="-571500">
              <a:buFont typeface="+mj-lt"/>
              <a:buAutoNum type="romanLcPeriod"/>
            </a:pPr>
            <a:r>
              <a:rPr lang="fr-FR" sz="2400" dirty="0" smtClean="0"/>
              <a:t>Cartographie des différentes interventions.</a:t>
            </a:r>
          </a:p>
          <a:p>
            <a:pPr marL="571500" indent="-571500">
              <a:buFont typeface="+mj-lt"/>
              <a:buAutoNum type="romanLcPeriod"/>
            </a:pPr>
            <a:r>
              <a:rPr lang="fr-FR" sz="2400" dirty="0" smtClean="0"/>
              <a:t>Enquêtes etc.</a:t>
            </a:r>
          </a:p>
          <a:p>
            <a:pPr marL="571500" indent="-571500">
              <a:buFont typeface="+mj-lt"/>
              <a:buAutoNum type="romanLcPeriod"/>
            </a:pPr>
            <a:endParaRPr lang="fr-FR" sz="2400" dirty="0" smtClean="0"/>
          </a:p>
          <a:p>
            <a:pPr marL="571500" indent="-571500">
              <a:buFont typeface="+mj-lt"/>
              <a:buAutoNum type="romanLcPeriod"/>
            </a:pPr>
            <a:endParaRPr lang="fr-FR" sz="2400" dirty="0" smtClean="0"/>
          </a:p>
          <a:p>
            <a:pPr marL="571500" indent="-571500">
              <a:buFont typeface="+mj-lt"/>
              <a:buAutoNum type="romanLcPeriod"/>
            </a:pPr>
            <a:endParaRPr lang="fr-FR" sz="2400" dirty="0"/>
          </a:p>
        </p:txBody>
      </p:sp>
    </p:spTree>
    <p:extLst>
      <p:ext uri="{BB962C8B-B14F-4D97-AF65-F5344CB8AC3E}">
        <p14:creationId xmlns:p14="http://schemas.microsoft.com/office/powerpoint/2010/main" val="39524776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55337"/>
          </a:xfrm>
          <a:ln>
            <a:solidFill>
              <a:srgbClr val="FF0000"/>
            </a:solidFill>
          </a:ln>
        </p:spPr>
        <p:txBody>
          <a:bodyPr anchor="t"/>
          <a:lstStyle/>
          <a:p>
            <a:r>
              <a:rPr lang="fr-FR" b="1" dirty="0" smtClean="0">
                <a:latin typeface="+mn-lt"/>
              </a:rPr>
              <a:t>Plan de présentation</a:t>
            </a:r>
            <a:endParaRPr lang="fr-FR" b="1" dirty="0">
              <a:latin typeface="+mn-lt"/>
            </a:endParaRPr>
          </a:p>
        </p:txBody>
      </p:sp>
      <p:sp>
        <p:nvSpPr>
          <p:cNvPr id="3" name="Content Placeholder 2"/>
          <p:cNvSpPr>
            <a:spLocks noGrp="1"/>
          </p:cNvSpPr>
          <p:nvPr>
            <p:ph idx="1"/>
          </p:nvPr>
        </p:nvSpPr>
        <p:spPr>
          <a:xfrm>
            <a:off x="838200" y="1390918"/>
            <a:ext cx="10515600" cy="4786045"/>
          </a:xfrm>
        </p:spPr>
        <p:txBody>
          <a:bodyPr/>
          <a:lstStyle/>
          <a:p>
            <a:r>
              <a:rPr lang="fr-FR" dirty="0" smtClean="0"/>
              <a:t>Objectifs d’apprentissage.</a:t>
            </a:r>
          </a:p>
          <a:p>
            <a:r>
              <a:rPr lang="fr-FR" dirty="0" smtClean="0"/>
              <a:t>Objectifs du module.</a:t>
            </a:r>
          </a:p>
          <a:p>
            <a:r>
              <a:rPr lang="fr-FR" dirty="0" smtClean="0"/>
              <a:t>Introduction</a:t>
            </a:r>
          </a:p>
          <a:p>
            <a:r>
              <a:rPr lang="fr-FR" dirty="0" smtClean="0"/>
              <a:t>Définitions – recensement, suivi et évaluation.</a:t>
            </a:r>
          </a:p>
          <a:p>
            <a:r>
              <a:rPr lang="fr-FR" dirty="0" smtClean="0"/>
              <a:t>L’essentiel sur le recensement.</a:t>
            </a:r>
          </a:p>
          <a:p>
            <a:r>
              <a:rPr lang="fr-FR" dirty="0" smtClean="0"/>
              <a:t>Les outils de suivi.</a:t>
            </a:r>
          </a:p>
          <a:p>
            <a:r>
              <a:rPr lang="fr-FR" dirty="0" smtClean="0"/>
              <a:t>Les critères et la démarche méthodique</a:t>
            </a:r>
            <a:r>
              <a:rPr lang="fr-FR" dirty="0" smtClean="0">
                <a:solidFill>
                  <a:prstClr val="black"/>
                </a:solidFill>
              </a:rPr>
              <a:t> </a:t>
            </a:r>
            <a:r>
              <a:rPr lang="fr-FR" dirty="0">
                <a:solidFill>
                  <a:prstClr val="black"/>
                </a:solidFill>
              </a:rPr>
              <a:t>de </a:t>
            </a:r>
            <a:r>
              <a:rPr lang="fr-FR" dirty="0" smtClean="0">
                <a:solidFill>
                  <a:prstClr val="black"/>
                </a:solidFill>
              </a:rPr>
              <a:t>l’évaluation</a:t>
            </a:r>
            <a:r>
              <a:rPr lang="fr-FR" dirty="0" smtClean="0"/>
              <a:t>. </a:t>
            </a:r>
          </a:p>
          <a:p>
            <a:r>
              <a:rPr lang="fr-FR" dirty="0" smtClean="0"/>
              <a:t>Messages clés.</a:t>
            </a:r>
          </a:p>
          <a:p>
            <a:endParaRPr lang="fr-FR" dirty="0" smtClean="0"/>
          </a:p>
          <a:p>
            <a:endParaRPr lang="fr-FR" dirty="0"/>
          </a:p>
        </p:txBody>
      </p:sp>
    </p:spTree>
    <p:extLst>
      <p:ext uri="{BB962C8B-B14F-4D97-AF65-F5344CB8AC3E}">
        <p14:creationId xmlns:p14="http://schemas.microsoft.com/office/powerpoint/2010/main" val="24859354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670868" y="693173"/>
            <a:ext cx="8387531" cy="5931183"/>
          </a:xfrm>
          <a:prstGeom prst="rect">
            <a:avLst/>
          </a:prstGeom>
        </p:spPr>
      </p:pic>
    </p:spTree>
    <p:extLst>
      <p:ext uri="{BB962C8B-B14F-4D97-AF65-F5344CB8AC3E}">
        <p14:creationId xmlns:p14="http://schemas.microsoft.com/office/powerpoint/2010/main" val="13568277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9926782" cy="909493"/>
          </a:xfrm>
          <a:ln>
            <a:solidFill>
              <a:schemeClr val="accent2"/>
            </a:solidFill>
          </a:ln>
        </p:spPr>
        <p:txBody>
          <a:bodyPr>
            <a:normAutofit/>
          </a:bodyPr>
          <a:lstStyle/>
          <a:p>
            <a:pPr marL="571500" lvl="0" indent="-571500">
              <a:spcBef>
                <a:spcPts val="1000"/>
              </a:spcBef>
            </a:pPr>
            <a:r>
              <a:rPr lang="fr-FR" sz="4000" b="1" dirty="0">
                <a:ln>
                  <a:solidFill>
                    <a:schemeClr val="accent2"/>
                  </a:solidFill>
                </a:ln>
                <a:solidFill>
                  <a:sysClr val="windowText" lastClr="000000"/>
                </a:solidFill>
                <a:latin typeface="Calibri"/>
                <a:ea typeface="+mn-ea"/>
                <a:cs typeface="+mn-cs"/>
              </a:rPr>
              <a:t>Recensements des établissements de </a:t>
            </a:r>
            <a:r>
              <a:rPr lang="fr-FR" sz="4000" b="1" dirty="0" smtClean="0">
                <a:ln>
                  <a:solidFill>
                    <a:schemeClr val="accent2"/>
                  </a:solidFill>
                </a:ln>
                <a:solidFill>
                  <a:sysClr val="windowText" lastClr="000000"/>
                </a:solidFill>
                <a:latin typeface="Calibri"/>
                <a:ea typeface="+mn-ea"/>
                <a:cs typeface="+mn-cs"/>
              </a:rPr>
              <a:t>santé</a:t>
            </a:r>
            <a:endParaRPr lang="fr-FR" sz="6600" b="1" dirty="0">
              <a:ln>
                <a:solidFill>
                  <a:schemeClr val="accent2"/>
                </a:solidFill>
              </a:ln>
              <a:solidFill>
                <a:sysClr val="windowText" lastClr="000000"/>
              </a:solidFill>
            </a:endParaRPr>
          </a:p>
        </p:txBody>
      </p:sp>
      <p:pic>
        <p:nvPicPr>
          <p:cNvPr id="1026" name="Picture 2" descr="Madagascar: Tropical Cyclone Batsirai - Établissements médicaux touchés au  niveau du district (au 9 février 2022) - Madagascar | ReliefWe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7047" y="1274618"/>
            <a:ext cx="8137935" cy="55833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21707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6674" y="955968"/>
            <a:ext cx="10515600" cy="767639"/>
          </a:xfrm>
          <a:ln>
            <a:solidFill>
              <a:srgbClr val="FF0000"/>
            </a:solidFill>
          </a:ln>
        </p:spPr>
        <p:txBody>
          <a:bodyPr anchor="t">
            <a:normAutofit/>
          </a:bodyPr>
          <a:lstStyle/>
          <a:p>
            <a:r>
              <a:rPr lang="fr-FR" b="1" dirty="0" smtClean="0">
                <a:latin typeface="+mn-lt"/>
              </a:rPr>
              <a:t>A quoi sert les résultats de recensements?</a:t>
            </a:r>
            <a:endParaRPr lang="fr-FR" b="1" dirty="0">
              <a:latin typeface="+mn-lt"/>
            </a:endParaRPr>
          </a:p>
        </p:txBody>
      </p:sp>
      <p:sp>
        <p:nvSpPr>
          <p:cNvPr id="3" name="Content Placeholder 2"/>
          <p:cNvSpPr>
            <a:spLocks noGrp="1"/>
          </p:cNvSpPr>
          <p:nvPr>
            <p:ph idx="1"/>
          </p:nvPr>
        </p:nvSpPr>
        <p:spPr>
          <a:xfrm>
            <a:off x="936674" y="2474863"/>
            <a:ext cx="10515600" cy="2153407"/>
          </a:xfrm>
        </p:spPr>
        <p:txBody>
          <a:bodyPr/>
          <a:lstStyle/>
          <a:p>
            <a:r>
              <a:rPr lang="fr-FR" dirty="0" smtClean="0"/>
              <a:t> Permettre de prendre des décisions en temps opportun sur les interventions à mener. </a:t>
            </a:r>
          </a:p>
          <a:p>
            <a:r>
              <a:rPr lang="fr-FR" dirty="0" smtClean="0"/>
              <a:t>Garantir la durabilité des interventions du DMU et de planifier l’ajout de services complets de SSR, par les résultats clairs permettant de prioriser les besoins. </a:t>
            </a:r>
            <a:endParaRPr lang="fr-FR" dirty="0"/>
          </a:p>
        </p:txBody>
      </p:sp>
    </p:spTree>
    <p:extLst>
      <p:ext uri="{BB962C8B-B14F-4D97-AF65-F5344CB8AC3E}">
        <p14:creationId xmlns:p14="http://schemas.microsoft.com/office/powerpoint/2010/main" val="22065083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66336" y="2433076"/>
            <a:ext cx="10515600" cy="900967"/>
          </a:xfrm>
          <a:ln>
            <a:solidFill>
              <a:srgbClr val="FF0000"/>
            </a:solidFill>
          </a:ln>
        </p:spPr>
        <p:txBody>
          <a:bodyPr anchor="t">
            <a:normAutofit/>
          </a:bodyPr>
          <a:lstStyle/>
          <a:p>
            <a:pPr algn="ctr"/>
            <a:r>
              <a:rPr lang="fr-FR" sz="5400" b="1" dirty="0" smtClean="0">
                <a:latin typeface="+mn-lt"/>
              </a:rPr>
              <a:t>Le suivi</a:t>
            </a:r>
            <a:endParaRPr lang="fr-FR" sz="5400" b="1" dirty="0">
              <a:latin typeface="+mn-lt"/>
            </a:endParaRPr>
          </a:p>
        </p:txBody>
      </p:sp>
    </p:spTree>
    <p:extLst>
      <p:ext uri="{BB962C8B-B14F-4D97-AF65-F5344CB8AC3E}">
        <p14:creationId xmlns:p14="http://schemas.microsoft.com/office/powerpoint/2010/main" val="32137949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3335594" cy="781287"/>
          </a:xfrm>
          <a:ln>
            <a:solidFill>
              <a:srgbClr val="FF0000"/>
            </a:solidFill>
          </a:ln>
        </p:spPr>
        <p:txBody>
          <a:bodyPr anchor="t">
            <a:normAutofit/>
          </a:bodyPr>
          <a:lstStyle/>
          <a:p>
            <a:r>
              <a:rPr lang="fr-FR" b="1" dirty="0" smtClean="0">
                <a:latin typeface="+mn-lt"/>
              </a:rPr>
              <a:t>Le suivi</a:t>
            </a:r>
            <a:endParaRPr lang="fr-FR" b="1" dirty="0">
              <a:latin typeface="+mn-lt"/>
            </a:endParaRPr>
          </a:p>
        </p:txBody>
      </p:sp>
      <p:sp>
        <p:nvSpPr>
          <p:cNvPr id="3" name="Content Placeholder 2"/>
          <p:cNvSpPr>
            <a:spLocks noGrp="1"/>
          </p:cNvSpPr>
          <p:nvPr>
            <p:ph idx="1"/>
          </p:nvPr>
        </p:nvSpPr>
        <p:spPr>
          <a:xfrm>
            <a:off x="838200" y="1501255"/>
            <a:ext cx="10515600" cy="3914808"/>
          </a:xfrm>
        </p:spPr>
        <p:txBody>
          <a:bodyPr/>
          <a:lstStyle/>
          <a:p>
            <a:r>
              <a:rPr lang="fr-FR" dirty="0" smtClean="0"/>
              <a:t>Permet d’identifier les changements (ou l’évolution) au niveau de l’état de santé de la population touchée. </a:t>
            </a:r>
          </a:p>
          <a:p>
            <a:r>
              <a:rPr lang="fr-FR" dirty="0" smtClean="0"/>
              <a:t>La périodicité du suivi dépend de la phase de l’action humanitaire et selon les critères de chaque organisation. </a:t>
            </a:r>
          </a:p>
          <a:p>
            <a:r>
              <a:rPr lang="fr-FR" dirty="0" smtClean="0"/>
              <a:t>Les infirmières, les sages-femmes et d’autres prestataires de service de SSR  et les agents de sant</a:t>
            </a:r>
            <a:r>
              <a:rPr lang="fr-FR" dirty="0">
                <a:solidFill>
                  <a:prstClr val="black"/>
                </a:solidFill>
              </a:rPr>
              <a:t>é</a:t>
            </a:r>
            <a:r>
              <a:rPr lang="fr-FR" dirty="0" smtClean="0"/>
              <a:t> communautaire sont chargées de collecter les données pour le suivi.  </a:t>
            </a:r>
            <a:endParaRPr lang="fr-FR" dirty="0"/>
          </a:p>
        </p:txBody>
      </p:sp>
    </p:spTree>
    <p:extLst>
      <p:ext uri="{BB962C8B-B14F-4D97-AF65-F5344CB8AC3E}">
        <p14:creationId xmlns:p14="http://schemas.microsoft.com/office/powerpoint/2010/main" val="334578493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35688"/>
            <a:ext cx="10515600" cy="3866306"/>
          </a:xfrm>
        </p:spPr>
        <p:txBody>
          <a:bodyPr>
            <a:normAutofit lnSpcReduction="10000"/>
          </a:bodyPr>
          <a:lstStyle/>
          <a:p>
            <a:pPr marL="0" indent="0">
              <a:buNone/>
            </a:pPr>
            <a:r>
              <a:rPr lang="fr-FR" b="1" dirty="0" smtClean="0"/>
              <a:t>Les sources des données </a:t>
            </a:r>
            <a:r>
              <a:rPr lang="fr-FR" b="1" dirty="0">
                <a:solidFill>
                  <a:prstClr val="black"/>
                </a:solidFill>
              </a:rPr>
              <a:t>à</a:t>
            </a:r>
            <a:r>
              <a:rPr lang="fr-FR" b="1" dirty="0" smtClean="0"/>
              <a:t> collecter:</a:t>
            </a:r>
          </a:p>
          <a:p>
            <a:r>
              <a:rPr lang="fr-FR" dirty="0" smtClean="0"/>
              <a:t>Les dossiers des patients et les graphiques </a:t>
            </a:r>
            <a:r>
              <a:rPr lang="fr-FR" sz="2400" dirty="0" smtClean="0"/>
              <a:t>(par exemple, les  </a:t>
            </a:r>
            <a:r>
              <a:rPr lang="fr-FR" sz="2400" dirty="0" err="1" smtClean="0"/>
              <a:t>partogrammes</a:t>
            </a:r>
            <a:r>
              <a:rPr lang="fr-FR" sz="2400" dirty="0" smtClean="0"/>
              <a:t>, les fiches prénatales, les fiches contraceptives)</a:t>
            </a:r>
          </a:p>
          <a:p>
            <a:r>
              <a:rPr lang="fr-FR" dirty="0" smtClean="0"/>
              <a:t>Les registres quotidiens	 et les fiches  de pointage </a:t>
            </a:r>
            <a:r>
              <a:rPr lang="fr-FR" sz="2400" dirty="0" smtClean="0"/>
              <a:t>(par  exemple, les registres de naissance, les fiches de pointage prénatal)</a:t>
            </a:r>
          </a:p>
          <a:p>
            <a:r>
              <a:rPr lang="fr-FR" dirty="0" smtClean="0"/>
              <a:t>Formulaires de laboratoire </a:t>
            </a:r>
            <a:r>
              <a:rPr lang="fr-FR" sz="2400" dirty="0" smtClean="0"/>
              <a:t>(par exemple, les tests de dépistage du VIH ou les résultats du dépistage de la syphilis)</a:t>
            </a:r>
          </a:p>
          <a:p>
            <a:r>
              <a:rPr lang="fr-FR" dirty="0" smtClean="0"/>
              <a:t>Formulaires d’évaluation/ d’audit des décès maternels et périnatales, etc. </a:t>
            </a:r>
          </a:p>
          <a:p>
            <a:pPr marL="0" indent="0">
              <a:buNone/>
            </a:pPr>
            <a:endParaRPr lang="fr-FR" dirty="0"/>
          </a:p>
        </p:txBody>
      </p:sp>
      <p:sp>
        <p:nvSpPr>
          <p:cNvPr id="4" name="Title 1"/>
          <p:cNvSpPr>
            <a:spLocks noGrp="1"/>
          </p:cNvSpPr>
          <p:nvPr>
            <p:ph type="title"/>
          </p:nvPr>
        </p:nvSpPr>
        <p:spPr>
          <a:xfrm>
            <a:off x="838200" y="365126"/>
            <a:ext cx="10515600" cy="726696"/>
          </a:xfrm>
          <a:ln>
            <a:solidFill>
              <a:srgbClr val="FF0000"/>
            </a:solidFill>
          </a:ln>
        </p:spPr>
        <p:txBody>
          <a:bodyPr anchor="t">
            <a:normAutofit/>
          </a:bodyPr>
          <a:lstStyle/>
          <a:p>
            <a:r>
              <a:rPr lang="fr-FR" b="1" dirty="0" smtClean="0">
                <a:latin typeface="+mn-lt"/>
              </a:rPr>
              <a:t>Le suivi – outils </a:t>
            </a:r>
            <a:endParaRPr lang="fr-FR" b="1" dirty="0">
              <a:latin typeface="+mn-lt"/>
            </a:endParaRPr>
          </a:p>
        </p:txBody>
      </p:sp>
    </p:spTree>
    <p:extLst>
      <p:ext uri="{BB962C8B-B14F-4D97-AF65-F5344CB8AC3E}">
        <p14:creationId xmlns:p14="http://schemas.microsoft.com/office/powerpoint/2010/main" val="10738839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22606" y="2475279"/>
            <a:ext cx="10515600" cy="1325563"/>
          </a:xfrm>
          <a:ln>
            <a:solidFill>
              <a:srgbClr val="FF0000"/>
            </a:solidFill>
          </a:ln>
        </p:spPr>
        <p:txBody>
          <a:bodyPr/>
          <a:lstStyle/>
          <a:p>
            <a:pPr algn="ctr"/>
            <a:r>
              <a:rPr lang="fr-FR" sz="5400" b="1" dirty="0" smtClean="0">
                <a:latin typeface="+mn-lt"/>
              </a:rPr>
              <a:t>Évaluation </a:t>
            </a:r>
            <a:r>
              <a:rPr lang="fr-FR" dirty="0" smtClean="0"/>
              <a:t> </a:t>
            </a:r>
            <a:endParaRPr lang="fr-FR" dirty="0"/>
          </a:p>
        </p:txBody>
      </p:sp>
    </p:spTree>
    <p:extLst>
      <p:ext uri="{BB962C8B-B14F-4D97-AF65-F5344CB8AC3E}">
        <p14:creationId xmlns:p14="http://schemas.microsoft.com/office/powerpoint/2010/main" val="28951604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33680"/>
          </a:xfrm>
          <a:ln>
            <a:solidFill>
              <a:srgbClr val="FF0000"/>
            </a:solidFill>
          </a:ln>
        </p:spPr>
        <p:txBody>
          <a:bodyPr anchor="t">
            <a:normAutofit fontScale="90000"/>
          </a:bodyPr>
          <a:lstStyle/>
          <a:p>
            <a:r>
              <a:rPr lang="fr-FR" b="1" dirty="0" smtClean="0">
                <a:latin typeface="+mn-lt"/>
              </a:rPr>
              <a:t>Evaluation – </a:t>
            </a:r>
            <a:r>
              <a:rPr lang="fr-FR" sz="4000" b="1" dirty="0" smtClean="0">
                <a:latin typeface="+mn-lt"/>
              </a:rPr>
              <a:t>critères définissant une évaluation </a:t>
            </a:r>
            <a:endParaRPr lang="fr-FR" b="1" dirty="0">
              <a:latin typeface="+mn-lt"/>
            </a:endParaRPr>
          </a:p>
        </p:txBody>
      </p:sp>
      <p:sp>
        <p:nvSpPr>
          <p:cNvPr id="3" name="Content Placeholder 2"/>
          <p:cNvSpPr>
            <a:spLocks noGrp="1"/>
          </p:cNvSpPr>
          <p:nvPr>
            <p:ph idx="1"/>
          </p:nvPr>
        </p:nvSpPr>
        <p:spPr>
          <a:xfrm>
            <a:off x="838200" y="1125416"/>
            <a:ext cx="10697308" cy="5486400"/>
          </a:xfrm>
        </p:spPr>
        <p:txBody>
          <a:bodyPr>
            <a:normAutofit fontScale="92500" lnSpcReduction="20000"/>
          </a:bodyPr>
          <a:lstStyle/>
          <a:p>
            <a:pPr marL="514350" indent="-514350">
              <a:buFont typeface="+mj-lt"/>
              <a:buAutoNum type="romanLcPeriod"/>
            </a:pPr>
            <a:r>
              <a:rPr lang="fr-FR" sz="2000" b="1" dirty="0" smtClean="0"/>
              <a:t>Pertinence: </a:t>
            </a:r>
            <a:r>
              <a:rPr lang="fr-FR" sz="1900" dirty="0" smtClean="0"/>
              <a:t>Le projet/ programme entrepris, répond-elle au problème?</a:t>
            </a:r>
          </a:p>
          <a:p>
            <a:pPr marL="457200" lvl="1" indent="0">
              <a:buNone/>
            </a:pPr>
            <a:r>
              <a:rPr lang="fr-FR" sz="1900" dirty="0" smtClean="0"/>
              <a:t>Mesure dans laquelle les objectifs et la conception du projet/programme correspondent aux besoins, aux politiques et aux priorités des bénéficiaires , du pays, de la communauté internationale et des partenaires/institutions et demeurent pertinents même si le contexte évolue. </a:t>
            </a:r>
          </a:p>
          <a:p>
            <a:pPr marL="457200" indent="-457200">
              <a:buFont typeface="+mj-lt"/>
              <a:buAutoNum type="romanLcPeriod"/>
            </a:pPr>
            <a:r>
              <a:rPr lang="fr-FR" sz="2200" b="1" dirty="0" smtClean="0"/>
              <a:t>Cohérence: </a:t>
            </a:r>
            <a:r>
              <a:rPr lang="fr-FR" sz="1900" dirty="0" smtClean="0"/>
              <a:t>le projet/ programme s’accorde-t-elle avec les autres interventions menées dans le pays?  </a:t>
            </a:r>
          </a:p>
          <a:p>
            <a:pPr marL="457200" lvl="1" indent="0">
              <a:buNone/>
            </a:pPr>
            <a:r>
              <a:rPr lang="fr-FR" sz="1900" dirty="0" smtClean="0"/>
              <a:t> Mesure dans laquelle le projet/ programme est compatible avec les autres interventions menées au sein d’un pays, d’un secteur ou d’une institution. </a:t>
            </a:r>
            <a:r>
              <a:rPr lang="fr-FR" sz="1900" dirty="0"/>
              <a:t>C</a:t>
            </a:r>
            <a:r>
              <a:rPr lang="fr-FR" sz="1900" dirty="0" smtClean="0"/>
              <a:t>omment d’autres interventions (en particulier des politiques) appuient ou affaiblissent l’intervention évaluée, et inversement. </a:t>
            </a:r>
          </a:p>
          <a:p>
            <a:pPr marL="457200" indent="-457200">
              <a:buFont typeface="+mj-lt"/>
              <a:buAutoNum type="romanLcPeriod"/>
            </a:pPr>
            <a:r>
              <a:rPr lang="fr-FR" sz="2000" b="1" dirty="0" smtClean="0"/>
              <a:t>Efficacité</a:t>
            </a:r>
            <a:r>
              <a:rPr lang="fr-FR" sz="2400" dirty="0" smtClean="0"/>
              <a:t>: </a:t>
            </a:r>
            <a:r>
              <a:rPr lang="fr-FR" sz="1900" dirty="0" smtClean="0"/>
              <a:t>Le projet/ programme atteint-elle ses objectifs ?</a:t>
            </a:r>
          </a:p>
          <a:p>
            <a:pPr marL="457200" lvl="1" indent="0">
              <a:buNone/>
            </a:pPr>
            <a:r>
              <a:rPr lang="fr-FR" sz="1900" dirty="0" smtClean="0"/>
              <a:t>Mesure dans laquelle les objectifs et les résultats du projet/ programme ont été atteints, ou sont en train de l’être, y compris les résultats différenciés entre populations. </a:t>
            </a:r>
          </a:p>
          <a:p>
            <a:pPr marL="514350" indent="-514350">
              <a:buFont typeface="+mj-lt"/>
              <a:buAutoNum type="romanLcPeriod"/>
            </a:pPr>
            <a:r>
              <a:rPr lang="fr-FR" sz="2200" b="1" dirty="0" smtClean="0"/>
              <a:t>Efficience: </a:t>
            </a:r>
            <a:r>
              <a:rPr lang="fr-FR" sz="1900" dirty="0" smtClean="0"/>
              <a:t>Les ressources sont-elles utilisées de maniéré optimale? </a:t>
            </a:r>
          </a:p>
          <a:p>
            <a:pPr marL="457200" lvl="1" indent="0">
              <a:buNone/>
            </a:pPr>
            <a:r>
              <a:rPr lang="fr-FR" sz="1900" dirty="0" smtClean="0"/>
              <a:t>Mesure dans laquelle le projet/ programme produit, ou est susceptible de produire, des résultats de façon économique et dans les temps.</a:t>
            </a:r>
          </a:p>
          <a:p>
            <a:pPr marL="400050" indent="-400050">
              <a:buFont typeface="+mj-lt"/>
              <a:buAutoNum type="romanLcPeriod"/>
            </a:pPr>
            <a:r>
              <a:rPr lang="fr-FR" sz="2200" b="1" dirty="0" smtClean="0"/>
              <a:t>Impact: </a:t>
            </a:r>
            <a:r>
              <a:rPr lang="fr-FR" sz="1900" dirty="0"/>
              <a:t>Q</a:t>
            </a:r>
            <a:r>
              <a:rPr lang="fr-FR" sz="1900" dirty="0" smtClean="0"/>
              <a:t>uelle différence le projet/ programme fait-elle ?</a:t>
            </a:r>
          </a:p>
          <a:p>
            <a:pPr marL="457200" lvl="1" indent="0">
              <a:buNone/>
            </a:pPr>
            <a:r>
              <a:rPr lang="fr-FR" sz="1900" dirty="0" smtClean="0"/>
              <a:t>Mesure dans laquelle le projet/ programme a produit, ou devrait produire, des effets importants et de vaste portée, positifs ou négatifs, intentionnels ou non. </a:t>
            </a:r>
          </a:p>
          <a:p>
            <a:pPr marL="400050" indent="-400050">
              <a:buFont typeface="+mj-lt"/>
              <a:buAutoNum type="romanLcPeriod"/>
            </a:pPr>
            <a:r>
              <a:rPr lang="fr-FR" sz="2200" b="1" dirty="0" smtClean="0"/>
              <a:t>Viabilité/durabilité: </a:t>
            </a:r>
            <a:r>
              <a:rPr lang="fr-FR" sz="1900" dirty="0"/>
              <a:t>L</a:t>
            </a:r>
            <a:r>
              <a:rPr lang="fr-FR" sz="1900" dirty="0" smtClean="0"/>
              <a:t>es bénéfices seront-ils durables? </a:t>
            </a:r>
          </a:p>
          <a:p>
            <a:pPr marL="457200" lvl="1" indent="0">
              <a:buNone/>
            </a:pPr>
            <a:r>
              <a:rPr lang="fr-FR" sz="1900" dirty="0" smtClean="0"/>
              <a:t>Mesure selon laquelle les bénéfices nets du projet/ programme perdureront ou sont susceptibles de perdurer. </a:t>
            </a:r>
          </a:p>
          <a:p>
            <a:pPr marL="457200" lvl="1" indent="0">
              <a:buNone/>
            </a:pPr>
            <a:endParaRPr lang="fr-FR" sz="1900" dirty="0" smtClean="0"/>
          </a:p>
          <a:p>
            <a:endParaRPr lang="fr-FR" dirty="0"/>
          </a:p>
        </p:txBody>
      </p:sp>
    </p:spTree>
    <p:extLst>
      <p:ext uri="{BB962C8B-B14F-4D97-AF65-F5344CB8AC3E}">
        <p14:creationId xmlns:p14="http://schemas.microsoft.com/office/powerpoint/2010/main" val="42379048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81287"/>
          </a:xfrm>
          <a:ln>
            <a:solidFill>
              <a:srgbClr val="FF0000"/>
            </a:solidFill>
          </a:ln>
        </p:spPr>
        <p:txBody>
          <a:bodyPr anchor="t">
            <a:normAutofit/>
          </a:bodyPr>
          <a:lstStyle/>
          <a:p>
            <a:r>
              <a:rPr lang="fr-FR" b="1" dirty="0" smtClean="0">
                <a:latin typeface="+mn-lt"/>
              </a:rPr>
              <a:t>Démarche méthodique pour une évaluation</a:t>
            </a:r>
            <a:endParaRPr lang="fr-FR" b="1" dirty="0">
              <a:latin typeface="+mn-lt"/>
            </a:endParaRPr>
          </a:p>
        </p:txBody>
      </p:sp>
      <p:sp>
        <p:nvSpPr>
          <p:cNvPr id="3" name="Content Placeholder 2"/>
          <p:cNvSpPr>
            <a:spLocks noGrp="1"/>
          </p:cNvSpPr>
          <p:nvPr>
            <p:ph idx="1"/>
          </p:nvPr>
        </p:nvSpPr>
        <p:spPr>
          <a:xfrm>
            <a:off x="838200" y="1514901"/>
            <a:ext cx="10515600" cy="4662062"/>
          </a:xfrm>
        </p:spPr>
        <p:txBody>
          <a:bodyPr/>
          <a:lstStyle/>
          <a:p>
            <a:r>
              <a:rPr lang="fr-FR" b="1" dirty="0" smtClean="0"/>
              <a:t>Examen de données secondaires</a:t>
            </a:r>
          </a:p>
          <a:p>
            <a:pPr marL="457200" lvl="1" indent="0">
              <a:buNone/>
            </a:pPr>
            <a:r>
              <a:rPr lang="fr-FR" dirty="0" smtClean="0"/>
              <a:t> Un examen des documents disponibles, comme les rapports de suivi et les documents opérationnels (comme les rapports de site, de mission, de supervision, dossiers de formation).</a:t>
            </a:r>
          </a:p>
          <a:p>
            <a:r>
              <a:rPr lang="fr-FR" b="1" dirty="0" smtClean="0"/>
              <a:t>Collecte des données primaires</a:t>
            </a:r>
          </a:p>
          <a:p>
            <a:pPr marL="457200" lvl="1" indent="0">
              <a:buNone/>
            </a:pPr>
            <a:r>
              <a:rPr lang="fr-FR" dirty="0" smtClean="0"/>
              <a:t>Les méthodes quantitatives et qualitatives, notamment celles décrites dans la section sur le recensement. Toutes les parties prenantes, notamment les utilisateurs des services au sein de la population ciblée, doit être incluse.</a:t>
            </a:r>
            <a:endParaRPr lang="fr-FR" dirty="0"/>
          </a:p>
        </p:txBody>
      </p:sp>
    </p:spTree>
    <p:extLst>
      <p:ext uri="{BB962C8B-B14F-4D97-AF65-F5344CB8AC3E}">
        <p14:creationId xmlns:p14="http://schemas.microsoft.com/office/powerpoint/2010/main" val="158494349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81287"/>
          </a:xfrm>
          <a:ln>
            <a:solidFill>
              <a:srgbClr val="FF0000"/>
            </a:solidFill>
          </a:ln>
        </p:spPr>
        <p:txBody>
          <a:bodyPr anchor="t"/>
          <a:lstStyle/>
          <a:p>
            <a:r>
              <a:rPr lang="fr-FR" b="1" dirty="0" smtClean="0">
                <a:latin typeface="+mn-lt"/>
              </a:rPr>
              <a:t>Résultats d’une évaluation </a:t>
            </a:r>
            <a:endParaRPr lang="fr-FR" b="1" dirty="0">
              <a:latin typeface="+mn-lt"/>
            </a:endParaRPr>
          </a:p>
        </p:txBody>
      </p:sp>
      <p:sp>
        <p:nvSpPr>
          <p:cNvPr id="3" name="Content Placeholder 2"/>
          <p:cNvSpPr>
            <a:spLocks noGrp="1"/>
          </p:cNvSpPr>
          <p:nvPr>
            <p:ph idx="1"/>
          </p:nvPr>
        </p:nvSpPr>
        <p:spPr>
          <a:xfrm>
            <a:off x="838200" y="1624084"/>
            <a:ext cx="10515600" cy="4552879"/>
          </a:xfrm>
        </p:spPr>
        <p:txBody>
          <a:bodyPr/>
          <a:lstStyle/>
          <a:p>
            <a:r>
              <a:rPr lang="fr-FR" sz="3000" dirty="0" smtClean="0"/>
              <a:t>Les résultats:</a:t>
            </a:r>
          </a:p>
          <a:p>
            <a:pPr lvl="1">
              <a:buFont typeface="Wingdings" panose="05000000000000000000" pitchFamily="2" charset="2"/>
              <a:buChar char="ü"/>
            </a:pPr>
            <a:r>
              <a:rPr lang="fr-FR" sz="2600" dirty="0" smtClean="0"/>
              <a:t>Doivent refléter les succès et les échecs/ défis.</a:t>
            </a:r>
          </a:p>
          <a:p>
            <a:pPr lvl="1">
              <a:buFont typeface="Wingdings" panose="05000000000000000000" pitchFamily="2" charset="2"/>
              <a:buChar char="ü"/>
            </a:pPr>
            <a:r>
              <a:rPr lang="fr-FR" sz="2600" dirty="0" smtClean="0"/>
              <a:t>Fournir la retro-information aux gestionnaire et prestataires du programme.</a:t>
            </a:r>
          </a:p>
          <a:p>
            <a:pPr lvl="1">
              <a:buFont typeface="Wingdings" panose="05000000000000000000" pitchFamily="2" charset="2"/>
              <a:buChar char="ü"/>
            </a:pPr>
            <a:r>
              <a:rPr lang="fr-FR" sz="2600" dirty="0" smtClean="0"/>
              <a:t>Partager le rapport final avec toutes les organisations impliquées dans le programme</a:t>
            </a:r>
            <a:r>
              <a:rPr lang="fr-FR" dirty="0" smtClean="0"/>
              <a:t>.   </a:t>
            </a:r>
          </a:p>
          <a:p>
            <a:r>
              <a:rPr lang="fr-FR" sz="3000" dirty="0" smtClean="0"/>
              <a:t>Utilité: </a:t>
            </a:r>
          </a:p>
          <a:p>
            <a:pPr lvl="1">
              <a:buFont typeface="Wingdings" panose="05000000000000000000" pitchFamily="2" charset="2"/>
              <a:buChar char="ü"/>
            </a:pPr>
            <a:r>
              <a:rPr lang="fr-FR" sz="2600" dirty="0">
                <a:solidFill>
                  <a:prstClr val="black"/>
                </a:solidFill>
              </a:rPr>
              <a:t>Améliorer la planification et la conception du programme à long terme. </a:t>
            </a:r>
          </a:p>
          <a:p>
            <a:pPr marL="0" indent="0">
              <a:buNone/>
            </a:pPr>
            <a:endParaRPr lang="fr-FR" dirty="0" smtClean="0"/>
          </a:p>
          <a:p>
            <a:endParaRPr lang="fr-FR" dirty="0"/>
          </a:p>
        </p:txBody>
      </p:sp>
    </p:spTree>
    <p:extLst>
      <p:ext uri="{BB962C8B-B14F-4D97-AF65-F5344CB8AC3E}">
        <p14:creationId xmlns:p14="http://schemas.microsoft.com/office/powerpoint/2010/main" val="3039432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19731"/>
          </a:xfrm>
          <a:ln>
            <a:solidFill>
              <a:srgbClr val="FF0000"/>
            </a:solidFill>
          </a:ln>
        </p:spPr>
        <p:txBody>
          <a:bodyPr anchor="t"/>
          <a:lstStyle/>
          <a:p>
            <a:r>
              <a:rPr lang="fr-FR" b="1" dirty="0" smtClean="0">
                <a:latin typeface="+mn-lt"/>
              </a:rPr>
              <a:t>Plan d’apprentissage </a:t>
            </a:r>
            <a:endParaRPr lang="fr-FR" b="1" dirty="0">
              <a:latin typeface="+mn-lt"/>
            </a:endParaRPr>
          </a:p>
        </p:txBody>
      </p:sp>
      <p:sp>
        <p:nvSpPr>
          <p:cNvPr id="3" name="Content Placeholder 2"/>
          <p:cNvSpPr>
            <a:spLocks noGrp="1"/>
          </p:cNvSpPr>
          <p:nvPr>
            <p:ph idx="1"/>
          </p:nvPr>
        </p:nvSpPr>
        <p:spPr/>
        <p:txBody>
          <a:bodyPr/>
          <a:lstStyle/>
          <a:p>
            <a:pPr marL="0" indent="0">
              <a:buNone/>
            </a:pPr>
            <a:r>
              <a:rPr lang="fr-FR" dirty="0" smtClean="0"/>
              <a:t>A la fin de la session, chaque participant doit être en mesure de:</a:t>
            </a:r>
          </a:p>
          <a:p>
            <a:pPr marL="514350" indent="-514350">
              <a:buFont typeface="+mj-lt"/>
              <a:buAutoNum type="alphaLcPeriod"/>
            </a:pPr>
            <a:r>
              <a:rPr lang="fr-FR" dirty="0" smtClean="0"/>
              <a:t>Définir le recensement, le  suivi et l’évaluation.</a:t>
            </a:r>
          </a:p>
          <a:p>
            <a:pPr marL="514350" indent="-514350">
              <a:buFont typeface="+mj-lt"/>
              <a:buAutoNum type="alphaLcPeriod"/>
            </a:pPr>
            <a:r>
              <a:rPr lang="fr-FR" dirty="0" smtClean="0"/>
              <a:t>Reconnaitre les outils pour faire le suivi, y compris les méthodologies de recensement et d’évaluation.</a:t>
            </a:r>
          </a:p>
          <a:p>
            <a:pPr marL="514350" indent="-514350">
              <a:buFont typeface="+mj-lt"/>
              <a:buAutoNum type="alphaLcPeriod"/>
            </a:pPr>
            <a:r>
              <a:rPr lang="fr-FR" dirty="0" smtClean="0"/>
              <a:t>Définir les critères pour un indicateur de qualité. </a:t>
            </a:r>
          </a:p>
          <a:p>
            <a:pPr marL="514350" lvl="0" indent="-514350">
              <a:buFont typeface="+mj-lt"/>
              <a:buAutoNum type="alphaLcPeriod"/>
            </a:pPr>
            <a:r>
              <a:rPr lang="fr-FR" dirty="0">
                <a:solidFill>
                  <a:prstClr val="black"/>
                </a:solidFill>
              </a:rPr>
              <a:t>Identifier les indicateurs des interventions DMU-SSR. </a:t>
            </a:r>
          </a:p>
          <a:p>
            <a:pPr marL="514350" indent="-514350">
              <a:buFont typeface="+mj-lt"/>
              <a:buAutoNum type="alphaLcPeriod"/>
            </a:pPr>
            <a:endParaRPr lang="fr-FR" dirty="0"/>
          </a:p>
        </p:txBody>
      </p:sp>
    </p:spTree>
    <p:extLst>
      <p:ext uri="{BB962C8B-B14F-4D97-AF65-F5344CB8AC3E}">
        <p14:creationId xmlns:p14="http://schemas.microsoft.com/office/powerpoint/2010/main" val="390261871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80453" y="2121771"/>
            <a:ext cx="3272516" cy="842655"/>
          </a:xfrm>
          <a:ln>
            <a:solidFill>
              <a:srgbClr val="FF0000"/>
            </a:solidFill>
          </a:ln>
        </p:spPr>
        <p:txBody>
          <a:bodyPr anchor="t">
            <a:normAutofit fontScale="90000"/>
          </a:bodyPr>
          <a:lstStyle/>
          <a:p>
            <a:r>
              <a:rPr lang="fr-FR" b="1" dirty="0" smtClean="0">
                <a:latin typeface="+mn-lt"/>
              </a:rPr>
              <a:t>INDICATEUR</a:t>
            </a:r>
            <a:br>
              <a:rPr lang="fr-FR" b="1" dirty="0" smtClean="0">
                <a:latin typeface="+mn-lt"/>
              </a:rPr>
            </a:br>
            <a:r>
              <a:rPr lang="fr-FR" sz="2400" dirty="0" smtClean="0">
                <a:latin typeface="+mn-lt"/>
              </a:rPr>
              <a:t/>
            </a:r>
            <a:br>
              <a:rPr lang="fr-FR" sz="2400" dirty="0" smtClean="0">
                <a:latin typeface="+mn-lt"/>
              </a:rPr>
            </a:br>
            <a:endParaRPr lang="fr-FR" sz="2400" dirty="0">
              <a:latin typeface="+mn-lt"/>
            </a:endParaRPr>
          </a:p>
        </p:txBody>
      </p:sp>
    </p:spTree>
    <p:extLst>
      <p:ext uri="{BB962C8B-B14F-4D97-AF65-F5344CB8AC3E}">
        <p14:creationId xmlns:p14="http://schemas.microsoft.com/office/powerpoint/2010/main" val="341062092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13047"/>
          </a:xfrm>
          <a:ln>
            <a:solidFill>
              <a:srgbClr val="FF0000"/>
            </a:solidFill>
          </a:ln>
        </p:spPr>
        <p:txBody>
          <a:bodyPr anchor="t"/>
          <a:lstStyle/>
          <a:p>
            <a:r>
              <a:rPr lang="fr-FR" b="1" dirty="0" smtClean="0">
                <a:latin typeface="+mn-lt"/>
              </a:rPr>
              <a:t>Les </a:t>
            </a:r>
            <a:r>
              <a:rPr lang="fr-FR" b="1" dirty="0" smtClean="0">
                <a:latin typeface="+mn-lt"/>
              </a:rPr>
              <a:t>indicateurs SMART: </a:t>
            </a:r>
            <a:r>
              <a:rPr lang="fr-FR" b="1" dirty="0" smtClean="0">
                <a:latin typeface="+mn-lt"/>
              </a:rPr>
              <a:t>critères de choix </a:t>
            </a:r>
            <a:endParaRPr lang="fr-FR" b="1" dirty="0">
              <a:latin typeface="+mn-lt"/>
            </a:endParaRPr>
          </a:p>
        </p:txBody>
      </p:sp>
      <p:sp>
        <p:nvSpPr>
          <p:cNvPr id="3" name="Content Placeholder 2"/>
          <p:cNvSpPr>
            <a:spLocks noGrp="1"/>
          </p:cNvSpPr>
          <p:nvPr>
            <p:ph idx="1"/>
          </p:nvPr>
        </p:nvSpPr>
        <p:spPr>
          <a:xfrm>
            <a:off x="838200" y="1473958"/>
            <a:ext cx="10515600" cy="4703005"/>
          </a:xfrm>
        </p:spPr>
        <p:txBody>
          <a:bodyPr>
            <a:normAutofit/>
          </a:bodyPr>
          <a:lstStyle/>
          <a:p>
            <a:pPr marL="514350" indent="-514350">
              <a:buClr>
                <a:srgbClr val="FF0000"/>
              </a:buClr>
              <a:buFont typeface="+mj-lt"/>
              <a:buAutoNum type="arabicPeriod"/>
            </a:pPr>
            <a:r>
              <a:rPr lang="fr-FR" b="1" dirty="0" smtClean="0"/>
              <a:t>S= Spécifique :</a:t>
            </a:r>
            <a:r>
              <a:rPr lang="fr-FR" dirty="0" smtClean="0"/>
              <a:t> </a:t>
            </a:r>
            <a:r>
              <a:rPr lang="fr-FR" dirty="0" smtClean="0"/>
              <a:t>simple à comprendre, clair, précis et compréhensible</a:t>
            </a:r>
            <a:r>
              <a:rPr lang="fr-FR" dirty="0" smtClean="0"/>
              <a:t>.</a:t>
            </a:r>
          </a:p>
          <a:p>
            <a:pPr marL="514350" indent="-514350">
              <a:buClr>
                <a:srgbClr val="FF0000"/>
              </a:buClr>
              <a:buFont typeface="+mj-lt"/>
              <a:buAutoNum type="arabicPeriod"/>
            </a:pPr>
            <a:r>
              <a:rPr lang="fr-FR" b="1" dirty="0" smtClean="0"/>
              <a:t>M= Mesurable :</a:t>
            </a:r>
            <a:r>
              <a:rPr lang="fr-FR" dirty="0" smtClean="0"/>
              <a:t> </a:t>
            </a:r>
            <a:r>
              <a:rPr lang="fr-FR" dirty="0" smtClean="0"/>
              <a:t>doit être quantifié ou qualifié</a:t>
            </a:r>
            <a:endParaRPr lang="fr-FR" dirty="0" smtClean="0"/>
          </a:p>
          <a:p>
            <a:pPr marL="514350" indent="-514350">
              <a:buClr>
                <a:srgbClr val="FF0000"/>
              </a:buClr>
              <a:buFont typeface="+mj-lt"/>
              <a:buAutoNum type="arabicPeriod"/>
            </a:pPr>
            <a:r>
              <a:rPr lang="fr-FR" b="1" dirty="0" smtClean="0"/>
              <a:t>A</a:t>
            </a:r>
            <a:r>
              <a:rPr lang="fr-FR" b="1" dirty="0" smtClean="0"/>
              <a:t>= </a:t>
            </a:r>
            <a:r>
              <a:rPr lang="fr-FR" b="1" dirty="0" smtClean="0"/>
              <a:t>A</a:t>
            </a:r>
            <a:r>
              <a:rPr lang="fr-FR" dirty="0" smtClean="0"/>
              <a:t>cceptable, </a:t>
            </a:r>
            <a:r>
              <a:rPr lang="fr-FR" b="1" dirty="0" smtClean="0"/>
              <a:t>A</a:t>
            </a:r>
            <a:r>
              <a:rPr lang="fr-FR" dirty="0" smtClean="0"/>
              <a:t>tteignable et </a:t>
            </a:r>
            <a:r>
              <a:rPr lang="fr-FR" b="1" dirty="0" smtClean="0"/>
              <a:t>A</a:t>
            </a:r>
            <a:r>
              <a:rPr lang="fr-FR" dirty="0" smtClean="0"/>
              <a:t>mbitieux</a:t>
            </a:r>
          </a:p>
          <a:p>
            <a:pPr marL="514350" indent="-514350">
              <a:buClr>
                <a:srgbClr val="FF0000"/>
              </a:buClr>
              <a:buFont typeface="+mj-lt"/>
              <a:buAutoNum type="arabicPeriod"/>
            </a:pPr>
            <a:r>
              <a:rPr lang="fr-FR" b="1" dirty="0" smtClean="0"/>
              <a:t>R= Réaliste:</a:t>
            </a:r>
            <a:r>
              <a:rPr lang="fr-FR" dirty="0" smtClean="0"/>
              <a:t> et pertinent- </a:t>
            </a:r>
            <a:r>
              <a:rPr lang="fr-FR" sz="2600" dirty="0"/>
              <a:t>un niveau pour lequel le défi motivera le plus grand nombre de participants et évitera au mieux l’abandon de certains participants au fur et à mesure de la progression de l’objectif.</a:t>
            </a:r>
            <a:endParaRPr lang="fr-FR" sz="2600" dirty="0" smtClean="0"/>
          </a:p>
          <a:p>
            <a:pPr marL="514350" indent="-514350">
              <a:buClr>
                <a:srgbClr val="FF0000"/>
              </a:buClr>
              <a:buFont typeface="+mj-lt"/>
              <a:buAutoNum type="arabicPeriod"/>
            </a:pPr>
            <a:r>
              <a:rPr lang="fr-FR" b="1" dirty="0"/>
              <a:t>T</a:t>
            </a:r>
            <a:r>
              <a:rPr lang="fr-FR" b="1" dirty="0" smtClean="0"/>
              <a:t>= </a:t>
            </a:r>
            <a:r>
              <a:rPr lang="fr-FR" b="1" dirty="0"/>
              <a:t>T</a:t>
            </a:r>
            <a:r>
              <a:rPr lang="fr-FR" dirty="0"/>
              <a:t>emporellement défini </a:t>
            </a:r>
            <a:r>
              <a:rPr lang="fr-FR" sz="2600" dirty="0"/>
              <a:t>(anglais : </a:t>
            </a:r>
            <a:r>
              <a:rPr lang="fr-FR" sz="2600" i="1" dirty="0"/>
              <a:t>Time-</a:t>
            </a:r>
            <a:r>
              <a:rPr lang="fr-FR" sz="2600" i="1" dirty="0" err="1"/>
              <a:t>bound</a:t>
            </a:r>
            <a:r>
              <a:rPr lang="fr-FR" sz="2600" dirty="0"/>
              <a:t>) : un objectif temporellement défini est délimité dans le temps : une date butoir avec, éventuellement, des dates intermédiaires</a:t>
            </a:r>
            <a:r>
              <a:rPr lang="fr-FR" sz="2600" dirty="0" smtClean="0"/>
              <a:t>.</a:t>
            </a:r>
          </a:p>
          <a:p>
            <a:endParaRPr lang="fr-FR" dirty="0"/>
          </a:p>
        </p:txBody>
      </p:sp>
    </p:spTree>
    <p:extLst>
      <p:ext uri="{BB962C8B-B14F-4D97-AF65-F5344CB8AC3E}">
        <p14:creationId xmlns:p14="http://schemas.microsoft.com/office/powerpoint/2010/main" val="4397560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8069826" cy="888488"/>
          </a:xfrm>
        </p:spPr>
        <p:txBody>
          <a:bodyPr>
            <a:normAutofit fontScale="90000"/>
          </a:bodyPr>
          <a:lstStyle/>
          <a:p>
            <a:r>
              <a:rPr lang="fr-FR" b="1" dirty="0" smtClean="0">
                <a:latin typeface="+mn-lt"/>
              </a:rPr>
              <a:t>Formulation/ choix d’un indicateur</a:t>
            </a:r>
            <a:endParaRPr lang="fr-FR" b="1" dirty="0">
              <a:latin typeface="+mn-lt"/>
            </a:endParaRPr>
          </a:p>
        </p:txBody>
      </p:sp>
      <p:sp>
        <p:nvSpPr>
          <p:cNvPr id="3" name="Content Placeholder 2"/>
          <p:cNvSpPr>
            <a:spLocks noGrp="1"/>
          </p:cNvSpPr>
          <p:nvPr>
            <p:ph idx="1"/>
          </p:nvPr>
        </p:nvSpPr>
        <p:spPr>
          <a:xfrm>
            <a:off x="838200" y="1825625"/>
            <a:ext cx="10515600" cy="3247820"/>
          </a:xfrm>
        </p:spPr>
        <p:txBody>
          <a:bodyPr/>
          <a:lstStyle/>
          <a:p>
            <a:r>
              <a:rPr lang="fr-FR" dirty="0"/>
              <a:t> </a:t>
            </a:r>
            <a:r>
              <a:rPr lang="fr-FR" dirty="0"/>
              <a:t>L</a:t>
            </a:r>
            <a:r>
              <a:rPr lang="fr-FR" dirty="0" smtClean="0"/>
              <a:t>'utilité  </a:t>
            </a:r>
            <a:r>
              <a:rPr lang="fr-FR" dirty="0"/>
              <a:t>d'un </a:t>
            </a:r>
            <a:r>
              <a:rPr lang="fr-FR" dirty="0" smtClean="0"/>
              <a:t>bon indicateur résulte </a:t>
            </a:r>
            <a:r>
              <a:rPr lang="fr-FR" dirty="0"/>
              <a:t>de la précision de l'objectif fixé. </a:t>
            </a:r>
            <a:endParaRPr lang="fr-FR" dirty="0" smtClean="0"/>
          </a:p>
          <a:p>
            <a:r>
              <a:rPr lang="fr-FR" dirty="0"/>
              <a:t>S</a:t>
            </a:r>
            <a:r>
              <a:rPr lang="fr-FR" dirty="0" smtClean="0"/>
              <a:t>i </a:t>
            </a:r>
            <a:r>
              <a:rPr lang="fr-FR" dirty="0"/>
              <a:t>l’objectif visé est trop vague il n’est pas possible de vérifier s’il a été atteint. </a:t>
            </a:r>
            <a:endParaRPr lang="fr-FR" dirty="0" smtClean="0"/>
          </a:p>
          <a:p>
            <a:r>
              <a:rPr lang="fr-FR" dirty="0"/>
              <a:t>P</a:t>
            </a:r>
            <a:r>
              <a:rPr lang="fr-FR" dirty="0" smtClean="0"/>
              <a:t>rendre </a:t>
            </a:r>
            <a:r>
              <a:rPr lang="fr-FR" dirty="0"/>
              <a:t>le temps de bien formuler en groupe ou avec d’autres personnes chargées du projet ses objectifs pour que la mise en place des indicateurs SMART soient des plus optimales possibles.</a:t>
            </a:r>
            <a:endParaRPr lang="fr-FR" dirty="0"/>
          </a:p>
        </p:txBody>
      </p:sp>
    </p:spTree>
    <p:extLst>
      <p:ext uri="{BB962C8B-B14F-4D97-AF65-F5344CB8AC3E}">
        <p14:creationId xmlns:p14="http://schemas.microsoft.com/office/powerpoint/2010/main" val="22288381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53991"/>
          </a:xfrm>
        </p:spPr>
        <p:txBody>
          <a:bodyPr anchor="t"/>
          <a:lstStyle/>
          <a:p>
            <a:r>
              <a:rPr lang="fr-FR" b="1" dirty="0" smtClean="0">
                <a:latin typeface="+mn-lt"/>
              </a:rPr>
              <a:t>Les indicateurs – sélectionner l’indicateur </a:t>
            </a:r>
            <a:endParaRPr lang="fr-FR" b="1" dirty="0">
              <a:latin typeface="+mn-lt"/>
            </a:endParaRPr>
          </a:p>
        </p:txBody>
      </p:sp>
      <p:sp>
        <p:nvSpPr>
          <p:cNvPr id="4" name="Content Placeholder 3"/>
          <p:cNvSpPr>
            <a:spLocks noGrp="1"/>
          </p:cNvSpPr>
          <p:nvPr>
            <p:ph idx="1"/>
          </p:nvPr>
        </p:nvSpPr>
        <p:spPr>
          <a:xfrm>
            <a:off x="838200" y="1252025"/>
            <a:ext cx="10515600" cy="4308117"/>
          </a:xfrm>
        </p:spPr>
        <p:txBody>
          <a:bodyPr>
            <a:normAutofit/>
          </a:bodyPr>
          <a:lstStyle/>
          <a:p>
            <a:pPr marL="0" indent="0">
              <a:buNone/>
            </a:pPr>
            <a:r>
              <a:rPr lang="fr-FR" u="sng" dirty="0" smtClean="0"/>
              <a:t>Questions </a:t>
            </a:r>
            <a:r>
              <a:rPr lang="fr-FR" u="sng" dirty="0"/>
              <a:t>à</a:t>
            </a:r>
            <a:r>
              <a:rPr lang="fr-FR" u="sng" dirty="0" smtClean="0"/>
              <a:t> poser pour sélectionner un indicateur:</a:t>
            </a:r>
          </a:p>
          <a:p>
            <a:pPr marL="457200" indent="-457200">
              <a:buFont typeface="+mj-lt"/>
              <a:buAutoNum type="alphaLcPeriod"/>
            </a:pPr>
            <a:r>
              <a:rPr lang="fr-FR" sz="2400" b="0" i="0" dirty="0" smtClean="0">
                <a:effectLst/>
              </a:rPr>
              <a:t>L’information à collecter est-elle accessible?</a:t>
            </a:r>
          </a:p>
          <a:p>
            <a:pPr marL="457200" indent="-457200">
              <a:buFont typeface="+mj-lt"/>
              <a:buAutoNum type="alphaLcPeriod"/>
            </a:pPr>
            <a:r>
              <a:rPr lang="fr-FR" sz="2400" b="0" i="0" dirty="0" smtClean="0">
                <a:effectLst/>
              </a:rPr>
              <a:t>Y aurait-il des coûts associés à la collecte de l’indicateur?</a:t>
            </a:r>
          </a:p>
          <a:p>
            <a:pPr marL="457200" indent="-457200">
              <a:buFont typeface="+mj-lt"/>
              <a:buAutoNum type="alphaLcPeriod"/>
            </a:pPr>
            <a:r>
              <a:rPr lang="fr-FR" sz="2400" b="0" i="0" dirty="0" smtClean="0">
                <a:effectLst/>
              </a:rPr>
              <a:t>À quelle fréquence faudra-t-il procéder à la collecte?</a:t>
            </a:r>
          </a:p>
          <a:p>
            <a:pPr marL="457200" indent="-457200">
              <a:buFont typeface="+mj-lt"/>
              <a:buAutoNum type="alphaLcPeriod"/>
            </a:pPr>
            <a:r>
              <a:rPr lang="fr-FR" sz="2400" b="0" i="0" dirty="0" smtClean="0">
                <a:effectLst/>
              </a:rPr>
              <a:t>Faudra-t-il faire une étude de référence (temps 0) ou cette information existe déjà?</a:t>
            </a:r>
          </a:p>
          <a:p>
            <a:pPr marL="457200" indent="-457200">
              <a:buFont typeface="+mj-lt"/>
              <a:buAutoNum type="alphaLcPeriod"/>
            </a:pPr>
            <a:r>
              <a:rPr lang="fr-FR" sz="2400" b="0" i="0" dirty="0" smtClean="0">
                <a:effectLst/>
              </a:rPr>
              <a:t>L’indicateur fournira-t-il de l’information qui n’était pas disponible auparavant?</a:t>
            </a:r>
          </a:p>
          <a:p>
            <a:pPr marL="457200" indent="-457200">
              <a:buFont typeface="+mj-lt"/>
              <a:buAutoNum type="alphaLcPeriod"/>
            </a:pPr>
            <a:r>
              <a:rPr lang="fr-FR" sz="2400" b="0" i="0" dirty="0" smtClean="0">
                <a:effectLst/>
              </a:rPr>
              <a:t>Cette information sera-t-elle utile pour la prise de décision? Ou à d’autres fins?</a:t>
            </a:r>
          </a:p>
          <a:p>
            <a:pPr marL="457200" indent="-457200">
              <a:buFont typeface="+mj-lt"/>
              <a:buAutoNum type="alphaLcPeriod"/>
            </a:pPr>
            <a:r>
              <a:rPr lang="fr-FR" sz="2400" b="0" i="0" dirty="0" smtClean="0">
                <a:effectLst/>
              </a:rPr>
              <a:t>Cet indicateur peut-il être utile à l’ensemble des partenaires. </a:t>
            </a:r>
          </a:p>
          <a:p>
            <a:endParaRPr lang="fr-FR" dirty="0"/>
          </a:p>
        </p:txBody>
      </p:sp>
    </p:spTree>
    <p:extLst>
      <p:ext uri="{BB962C8B-B14F-4D97-AF65-F5344CB8AC3E}">
        <p14:creationId xmlns:p14="http://schemas.microsoft.com/office/powerpoint/2010/main" val="409408167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rgbClr val="FF0000"/>
            </a:solidFill>
          </a:ln>
        </p:spPr>
        <p:txBody>
          <a:bodyPr anchor="t"/>
          <a:lstStyle/>
          <a:p>
            <a:r>
              <a:rPr lang="fr-FR" b="1" dirty="0" smtClean="0">
                <a:latin typeface="+mn-lt"/>
              </a:rPr>
              <a:t>Les types d’indicateurs </a:t>
            </a:r>
            <a:endParaRPr lang="fr-FR" b="1" dirty="0">
              <a:latin typeface="+mn-lt"/>
            </a:endParaRPr>
          </a:p>
        </p:txBody>
      </p:sp>
      <p:sp>
        <p:nvSpPr>
          <p:cNvPr id="3" name="Content Placeholder 2"/>
          <p:cNvSpPr>
            <a:spLocks noGrp="1"/>
          </p:cNvSpPr>
          <p:nvPr>
            <p:ph idx="1"/>
          </p:nvPr>
        </p:nvSpPr>
        <p:spPr>
          <a:xfrm>
            <a:off x="838200" y="1825624"/>
            <a:ext cx="10515600" cy="4796401"/>
          </a:xfrm>
        </p:spPr>
        <p:txBody>
          <a:bodyPr>
            <a:noAutofit/>
          </a:bodyPr>
          <a:lstStyle/>
          <a:p>
            <a:pPr marL="571500" indent="-571500">
              <a:buFont typeface="+mj-lt"/>
              <a:buAutoNum type="romanLcPeriod"/>
            </a:pPr>
            <a:r>
              <a:rPr lang="fr-FR" b="1" dirty="0" smtClean="0">
                <a:solidFill>
                  <a:srgbClr val="FF0000"/>
                </a:solidFill>
              </a:rPr>
              <a:t>Indicateurs de contexte :</a:t>
            </a:r>
            <a:r>
              <a:rPr lang="fr-FR" dirty="0" smtClean="0">
                <a:solidFill>
                  <a:srgbClr val="FF0000"/>
                </a:solidFill>
              </a:rPr>
              <a:t> </a:t>
            </a:r>
          </a:p>
          <a:p>
            <a:pPr marL="457200" lvl="1" indent="0">
              <a:buNone/>
            </a:pPr>
            <a:r>
              <a:rPr lang="fr-FR" dirty="0"/>
              <a:t>Des variables sociales, démographiques, politiques, culturelles, environnementales, légales, qui permettent d’appréhender une situation de crise humanitaire. </a:t>
            </a:r>
            <a:endParaRPr lang="fr-FR" dirty="0" smtClean="0"/>
          </a:p>
          <a:p>
            <a:pPr marL="571500" indent="-571500">
              <a:buFont typeface="+mj-lt"/>
              <a:buAutoNum type="romanLcPeriod"/>
            </a:pPr>
            <a:r>
              <a:rPr lang="fr-FR" b="1" dirty="0" smtClean="0">
                <a:solidFill>
                  <a:srgbClr val="FF0000"/>
                </a:solidFill>
              </a:rPr>
              <a:t>Mise en œuvre: </a:t>
            </a:r>
          </a:p>
          <a:p>
            <a:pPr marL="457200" lvl="1" indent="0">
              <a:buNone/>
            </a:pPr>
            <a:r>
              <a:rPr lang="fr-FR" b="1" dirty="0" smtClean="0"/>
              <a:t>Indicateurs de processus. </a:t>
            </a:r>
          </a:p>
          <a:p>
            <a:pPr marL="571500" indent="-571500">
              <a:buFont typeface="+mj-lt"/>
              <a:buAutoNum type="romanLcPeriod"/>
            </a:pPr>
            <a:r>
              <a:rPr lang="fr-FR" b="1" dirty="0">
                <a:solidFill>
                  <a:srgbClr val="FF0000"/>
                </a:solidFill>
              </a:rPr>
              <a:t>Effets à court, moyen et long </a:t>
            </a:r>
            <a:r>
              <a:rPr lang="fr-FR" b="1" dirty="0" smtClean="0">
                <a:solidFill>
                  <a:srgbClr val="FF0000"/>
                </a:solidFill>
              </a:rPr>
              <a:t>terme:</a:t>
            </a:r>
          </a:p>
          <a:p>
            <a:pPr lvl="1"/>
            <a:r>
              <a:rPr lang="fr-FR" b="1" dirty="0"/>
              <a:t>Indicateurs de résultats :</a:t>
            </a:r>
            <a:r>
              <a:rPr lang="fr-FR" dirty="0"/>
              <a:t> les produits de l’action, apprécier les avancées en fonction de la cible qui avait été </a:t>
            </a:r>
            <a:r>
              <a:rPr lang="fr-FR" dirty="0" smtClean="0"/>
              <a:t>visée.</a:t>
            </a:r>
          </a:p>
          <a:p>
            <a:pPr lvl="1"/>
            <a:r>
              <a:rPr lang="fr-FR" b="1" dirty="0" smtClean="0"/>
              <a:t>Indicateurs </a:t>
            </a:r>
            <a:r>
              <a:rPr lang="fr-FR" b="1" dirty="0"/>
              <a:t>d’effets ou d’impact :</a:t>
            </a:r>
            <a:r>
              <a:rPr lang="fr-FR" dirty="0"/>
              <a:t> englobent les conséquences dans leur ensemble, peu importe le lien aux objectifs de départ : effets prévus ou imprévus, positifs ou négatifs, directs ou indirects…</a:t>
            </a:r>
          </a:p>
          <a:p>
            <a:pPr marL="571500" indent="-571500">
              <a:buFont typeface="+mj-lt"/>
              <a:buAutoNum type="romanLcPeriod"/>
            </a:pPr>
            <a:endParaRPr lang="fr-FR" sz="3600" b="1" dirty="0" smtClean="0"/>
          </a:p>
        </p:txBody>
      </p:sp>
      <p:sp>
        <p:nvSpPr>
          <p:cNvPr id="4" name="Rectangle 3"/>
          <p:cNvSpPr/>
          <p:nvPr/>
        </p:nvSpPr>
        <p:spPr>
          <a:xfrm>
            <a:off x="3048000" y="-218152"/>
            <a:ext cx="6096000" cy="369332"/>
          </a:xfrm>
          <a:prstGeom prst="rect">
            <a:avLst/>
          </a:prstGeom>
        </p:spPr>
        <p:txBody>
          <a:bodyPr>
            <a:spAutoFit/>
          </a:bodyPr>
          <a:lstStyle/>
          <a:p>
            <a:endParaRPr lang="fr-FR" dirty="0"/>
          </a:p>
        </p:txBody>
      </p:sp>
    </p:spTree>
    <p:extLst>
      <p:ext uri="{BB962C8B-B14F-4D97-AF65-F5344CB8AC3E}">
        <p14:creationId xmlns:p14="http://schemas.microsoft.com/office/powerpoint/2010/main" val="414690603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8438535" cy="976977"/>
          </a:xfrm>
          <a:ln>
            <a:solidFill>
              <a:schemeClr val="accent2"/>
            </a:solidFill>
          </a:ln>
        </p:spPr>
        <p:txBody>
          <a:bodyPr>
            <a:normAutofit fontScale="90000"/>
          </a:bodyPr>
          <a:lstStyle/>
          <a:p>
            <a:pPr algn="ctr"/>
            <a:r>
              <a:rPr lang="fr-FR" b="1" dirty="0" smtClean="0">
                <a:ln>
                  <a:solidFill>
                    <a:schemeClr val="accent2"/>
                  </a:solidFill>
                </a:ln>
                <a:latin typeface="+mn-lt"/>
              </a:rPr>
              <a:t>Exemples des indicateurs de suivi du DMU-SSR</a:t>
            </a:r>
            <a:endParaRPr lang="fr-FR" b="1" dirty="0">
              <a:ln>
                <a:solidFill>
                  <a:schemeClr val="accent2"/>
                </a:solidFill>
              </a:ln>
              <a:latin typeface="+mn-lt"/>
            </a:endParaRPr>
          </a:p>
        </p:txBody>
      </p:sp>
      <p:sp>
        <p:nvSpPr>
          <p:cNvPr id="3" name="Content Placeholder 2"/>
          <p:cNvSpPr>
            <a:spLocks noGrp="1"/>
          </p:cNvSpPr>
          <p:nvPr>
            <p:ph idx="1"/>
          </p:nvPr>
        </p:nvSpPr>
        <p:spPr>
          <a:xfrm>
            <a:off x="838200" y="1592827"/>
            <a:ext cx="10515600" cy="4513006"/>
          </a:xfrm>
        </p:spPr>
        <p:txBody>
          <a:bodyPr>
            <a:normAutofit lnSpcReduction="10000"/>
          </a:bodyPr>
          <a:lstStyle/>
          <a:p>
            <a:pPr marL="514350" indent="-514350">
              <a:buFont typeface="+mj-lt"/>
              <a:buAutoNum type="arabicPeriod"/>
            </a:pPr>
            <a:r>
              <a:rPr lang="fr-FR" sz="2400" dirty="0"/>
              <a:t>Couverture </a:t>
            </a:r>
            <a:r>
              <a:rPr lang="fr-FR" sz="2400" dirty="0" smtClean="0"/>
              <a:t>en </a:t>
            </a:r>
            <a:r>
              <a:rPr lang="fr-FR" sz="2400" dirty="0"/>
              <a:t>kit d'accouchement </a:t>
            </a:r>
            <a:r>
              <a:rPr lang="fr-FR" sz="2400" dirty="0" smtClean="0"/>
              <a:t>hygiénique en pourcentage </a:t>
            </a:r>
            <a:r>
              <a:rPr lang="fr-FR" sz="2400" dirty="0"/>
              <a:t>(nombre de kits d'accouchement hygiénique distribués où l'accès aux établissements de santé n'est pas possible/estimation du nombre de femmes enceintes</a:t>
            </a:r>
            <a:r>
              <a:rPr lang="fr-FR" sz="2400" dirty="0" smtClean="0"/>
              <a:t>);</a:t>
            </a:r>
          </a:p>
          <a:p>
            <a:pPr marL="514350" indent="-514350">
              <a:buFont typeface="+mj-lt"/>
              <a:buAutoNum type="arabicPeriod"/>
            </a:pPr>
            <a:r>
              <a:rPr lang="fr-FR" sz="2400" dirty="0"/>
              <a:t>La communauté est informée à propos des signes de danger de la grossesse et des complications liées à l'accouchement et de la localisation des établissements pour recourir aux </a:t>
            </a:r>
            <a:r>
              <a:rPr lang="fr-FR" sz="2400" dirty="0" smtClean="0"/>
              <a:t>soins;</a:t>
            </a:r>
          </a:p>
          <a:p>
            <a:pPr marL="514350" indent="-514350">
              <a:buFont typeface="+mj-lt"/>
              <a:buAutoNum type="arabicPeriod"/>
            </a:pPr>
            <a:r>
              <a:rPr lang="fr-FR" sz="2400" dirty="0" smtClean="0"/>
              <a:t>Nombre de pièces de préservatif distribué durant une période définie. </a:t>
            </a:r>
          </a:p>
          <a:p>
            <a:pPr marL="514350" indent="-514350">
              <a:buFont typeface="+mj-lt"/>
              <a:buAutoNum type="arabicPeriod"/>
            </a:pPr>
            <a:r>
              <a:rPr lang="fr-FR" sz="2400" dirty="0"/>
              <a:t>PPE disponible pour les victimes de violence sexuelle; PPE disponible pour l'exposition </a:t>
            </a:r>
            <a:r>
              <a:rPr lang="fr-FR" sz="2400" dirty="0" smtClean="0"/>
              <a:t>professionnelle.</a:t>
            </a:r>
          </a:p>
          <a:p>
            <a:pPr marL="514350" indent="-514350">
              <a:buFont typeface="+mj-lt"/>
              <a:buAutoNum type="arabicPeriod"/>
            </a:pPr>
            <a:r>
              <a:rPr lang="fr-FR" sz="2400" dirty="0" smtClean="0"/>
              <a:t>Nombre des survivantes/ victimes de violence sexuelle ayant bénéficiées de la prophylaxie post exposition –VIH;</a:t>
            </a:r>
          </a:p>
          <a:p>
            <a:pPr marL="514350" indent="-514350">
              <a:buFont typeface="+mj-lt"/>
              <a:buAutoNum type="arabicPeriod"/>
            </a:pPr>
            <a:r>
              <a:rPr lang="fr-FR" sz="2400" dirty="0" smtClean="0"/>
              <a:t>Etc. </a:t>
            </a:r>
          </a:p>
          <a:p>
            <a:pPr marL="0" indent="0">
              <a:buNone/>
            </a:pPr>
            <a:endParaRPr lang="fr-FR" sz="2400" dirty="0" smtClean="0"/>
          </a:p>
          <a:p>
            <a:pPr marL="514350" indent="-514350">
              <a:buFont typeface="+mj-lt"/>
              <a:buAutoNum type="arabicPeriod"/>
            </a:pPr>
            <a:endParaRPr lang="fr-FR" sz="2400" dirty="0"/>
          </a:p>
        </p:txBody>
      </p:sp>
    </p:spTree>
    <p:extLst>
      <p:ext uri="{BB962C8B-B14F-4D97-AF65-F5344CB8AC3E}">
        <p14:creationId xmlns:p14="http://schemas.microsoft.com/office/powerpoint/2010/main" val="20909696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99400"/>
          </a:xfrm>
          <a:ln>
            <a:solidFill>
              <a:srgbClr val="FF0000"/>
            </a:solidFill>
          </a:ln>
        </p:spPr>
        <p:txBody>
          <a:bodyPr anchor="t"/>
          <a:lstStyle/>
          <a:p>
            <a:r>
              <a:rPr lang="fr-FR" b="1" dirty="0" smtClean="0">
                <a:latin typeface="+mn-lt"/>
              </a:rPr>
              <a:t>Messages clés </a:t>
            </a:r>
            <a:endParaRPr lang="fr-FR" b="1" dirty="0">
              <a:latin typeface="+mn-lt"/>
            </a:endParaRPr>
          </a:p>
        </p:txBody>
      </p:sp>
      <p:sp>
        <p:nvSpPr>
          <p:cNvPr id="3" name="Content Placeholder 2"/>
          <p:cNvSpPr>
            <a:spLocks noGrp="1"/>
          </p:cNvSpPr>
          <p:nvPr>
            <p:ph idx="1"/>
          </p:nvPr>
        </p:nvSpPr>
        <p:spPr>
          <a:xfrm>
            <a:off x="838199" y="1351128"/>
            <a:ext cx="10837985" cy="4825835"/>
          </a:xfrm>
        </p:spPr>
        <p:txBody>
          <a:bodyPr>
            <a:normAutofit/>
          </a:bodyPr>
          <a:lstStyle/>
          <a:p>
            <a:r>
              <a:rPr lang="fr-FR" dirty="0" smtClean="0"/>
              <a:t>Le type de crise humanitaire et les modalités du déplacement ont des implications sur la manière dont nous concevons et menons les recensements, les suivis et les évaluations.</a:t>
            </a:r>
          </a:p>
          <a:p>
            <a:r>
              <a:rPr lang="fr-FR" dirty="0" smtClean="0"/>
              <a:t>Les approches méthodiques varient selon le contexte de déplacement des populations touchées (zone urbaine, semi urbaine ou rurale).</a:t>
            </a:r>
          </a:p>
          <a:p>
            <a:r>
              <a:rPr lang="fr-FR" dirty="0" smtClean="0"/>
              <a:t>Les populations touchées doivent être impliquées dans le processus de suivi-évaluation. </a:t>
            </a:r>
          </a:p>
          <a:p>
            <a:r>
              <a:rPr lang="fr-FR" dirty="0" smtClean="0">
                <a:latin typeface="Calibri" panose="020F0502020204030204" pitchFamily="34" charset="0"/>
                <a:ea typeface="Calibri" panose="020F0502020204030204" pitchFamily="34" charset="0"/>
                <a:cs typeface="Times New Roman" panose="02020603050405020304" pitchFamily="18" charset="0"/>
              </a:rPr>
              <a:t>Le </a:t>
            </a:r>
            <a:r>
              <a:rPr lang="fr-FR" dirty="0">
                <a:latin typeface="Calibri" panose="020F0502020204030204" pitchFamily="34" charset="0"/>
                <a:ea typeface="Calibri" panose="020F0502020204030204" pitchFamily="34" charset="0"/>
                <a:cs typeface="Times New Roman" panose="02020603050405020304" pitchFamily="18" charset="0"/>
              </a:rPr>
              <a:t>choix des indicateurs doivent être rigoureux, suivre des critères de qualité et être crédible aux </a:t>
            </a:r>
            <a:r>
              <a:rPr lang="fr-FR" dirty="0" smtClean="0">
                <a:latin typeface="Calibri" panose="020F0502020204030204" pitchFamily="34" charset="0"/>
                <a:ea typeface="Calibri" panose="020F0502020204030204" pitchFamily="34" charset="0"/>
                <a:cs typeface="Times New Roman" panose="02020603050405020304" pitchFamily="18" charset="0"/>
              </a:rPr>
              <a:t>yeux </a:t>
            </a:r>
            <a:r>
              <a:rPr lang="fr-FR" dirty="0">
                <a:latin typeface="Calibri" panose="020F0502020204030204" pitchFamily="34" charset="0"/>
                <a:ea typeface="Calibri" panose="020F0502020204030204" pitchFamily="34" charset="0"/>
                <a:cs typeface="Times New Roman" panose="02020603050405020304" pitchFamily="18" charset="0"/>
              </a:rPr>
              <a:t>des parties prenantes. </a:t>
            </a:r>
            <a:endParaRPr lang="en-US" dirty="0">
              <a:latin typeface="Calibri" panose="020F0502020204030204" pitchFamily="34" charset="0"/>
              <a:ea typeface="Calibri" panose="020F0502020204030204" pitchFamily="34" charset="0"/>
              <a:cs typeface="Times New Roman" panose="02020603050405020304" pitchFamily="18" charset="0"/>
            </a:endParaRPr>
          </a:p>
          <a:p>
            <a:r>
              <a:rPr lang="fr-FR" dirty="0" smtClean="0"/>
              <a:t>L’évaluation sert </a:t>
            </a:r>
            <a:r>
              <a:rPr lang="fr-FR" sz="2600" dirty="0">
                <a:solidFill>
                  <a:prstClr val="black"/>
                </a:solidFill>
              </a:rPr>
              <a:t>à</a:t>
            </a:r>
            <a:r>
              <a:rPr lang="fr-FR" dirty="0" smtClean="0"/>
              <a:t> améliorer la programmation </a:t>
            </a:r>
            <a:r>
              <a:rPr lang="fr-FR" sz="2600" dirty="0">
                <a:solidFill>
                  <a:prstClr val="black"/>
                </a:solidFill>
              </a:rPr>
              <a:t>à</a:t>
            </a:r>
            <a:r>
              <a:rPr lang="fr-FR" dirty="0" smtClean="0"/>
              <a:t> long terme. </a:t>
            </a:r>
          </a:p>
        </p:txBody>
      </p:sp>
    </p:spTree>
    <p:extLst>
      <p:ext uri="{BB962C8B-B14F-4D97-AF65-F5344CB8AC3E}">
        <p14:creationId xmlns:p14="http://schemas.microsoft.com/office/powerpoint/2010/main" val="61733576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4294967295"/>
          </p:nvPr>
        </p:nvSpPr>
        <p:spPr>
          <a:xfrm>
            <a:off x="750627" y="1474788"/>
            <a:ext cx="10515600" cy="4351337"/>
          </a:xfrm>
          <a:ln>
            <a:noFill/>
          </a:ln>
        </p:spPr>
        <p:txBody>
          <a:bodyPr/>
          <a:lstStyle/>
          <a:p>
            <a:pPr marL="0" indent="0">
              <a:buNone/>
            </a:pPr>
            <a:r>
              <a:rPr lang="fr-FR" dirty="0">
                <a:hlinkClick r:id="rId2"/>
              </a:rPr>
              <a:t>https://www.oriv.org/documents/evaluation-bilansuivi-indicateurs</a:t>
            </a:r>
            <a:r>
              <a:rPr lang="fr-FR" dirty="0" smtClean="0">
                <a:hlinkClick r:id="rId2"/>
              </a:rPr>
              <a:t>/</a:t>
            </a:r>
            <a:r>
              <a:rPr lang="fr-FR" dirty="0" smtClean="0"/>
              <a:t> </a:t>
            </a:r>
            <a:r>
              <a:rPr lang="fr-FR" sz="1800" dirty="0" smtClean="0">
                <a:latin typeface="Trebuchet MS" panose="020B0603020202020204" pitchFamily="34" charset="0"/>
              </a:rPr>
              <a:t>(</a:t>
            </a:r>
            <a:r>
              <a:rPr lang="fr-FR" sz="1800" cap="all" dirty="0">
                <a:latin typeface="Trebuchet MS" panose="020B0603020202020204" pitchFamily="34" charset="0"/>
              </a:rPr>
              <a:t>EVALUATION, BILAN/SUIVI, </a:t>
            </a:r>
            <a:r>
              <a:rPr lang="fr-FR" sz="1800" cap="all" dirty="0" smtClean="0">
                <a:latin typeface="Trebuchet MS" panose="020B0603020202020204" pitchFamily="34" charset="0"/>
              </a:rPr>
              <a:t>INDICATEURS, 2007, </a:t>
            </a:r>
            <a:r>
              <a:rPr lang="fr-FR" sz="1800" dirty="0" smtClean="0">
                <a:latin typeface="Trebuchet MS" panose="020B0603020202020204" pitchFamily="34" charset="0"/>
              </a:rPr>
              <a:t>mise a jour septembre 2020)</a:t>
            </a:r>
            <a:endParaRPr lang="fr-FR" sz="1800" dirty="0">
              <a:latin typeface="Trebuchet MS" panose="020B0603020202020204" pitchFamily="34" charset="0"/>
            </a:endParaRPr>
          </a:p>
        </p:txBody>
      </p:sp>
      <p:sp>
        <p:nvSpPr>
          <p:cNvPr id="2" name="Title 1"/>
          <p:cNvSpPr>
            <a:spLocks noGrp="1"/>
          </p:cNvSpPr>
          <p:nvPr>
            <p:ph type="title" idx="4294967295"/>
          </p:nvPr>
        </p:nvSpPr>
        <p:spPr>
          <a:xfrm>
            <a:off x="982639" y="219554"/>
            <a:ext cx="10515600" cy="913455"/>
          </a:xfrm>
          <a:ln>
            <a:solidFill>
              <a:srgbClr val="FF0000"/>
            </a:solidFill>
          </a:ln>
        </p:spPr>
        <p:txBody>
          <a:bodyPr anchor="t">
            <a:noAutofit/>
          </a:bodyPr>
          <a:lstStyle/>
          <a:p>
            <a:r>
              <a:rPr lang="fr-FR" sz="4800" b="1" dirty="0" smtClean="0">
                <a:latin typeface="+mn-lt"/>
              </a:rPr>
              <a:t>Ressources</a:t>
            </a:r>
            <a:br>
              <a:rPr lang="fr-FR" sz="4800" b="1" dirty="0" smtClean="0">
                <a:latin typeface="+mn-lt"/>
              </a:rPr>
            </a:br>
            <a:r>
              <a:rPr lang="fr-FR" sz="4800" b="1" dirty="0">
                <a:latin typeface="+mn-lt"/>
              </a:rPr>
              <a:t/>
            </a:r>
            <a:br>
              <a:rPr lang="fr-FR" sz="4800" b="1" dirty="0">
                <a:latin typeface="+mn-lt"/>
              </a:rPr>
            </a:br>
            <a:r>
              <a:rPr lang="fr-FR" sz="4800" b="1" dirty="0" smtClean="0">
                <a:latin typeface="+mn-lt"/>
              </a:rPr>
              <a:t> </a:t>
            </a:r>
            <a:endParaRPr lang="fr-FR" sz="4800" b="1" dirty="0">
              <a:latin typeface="+mn-lt"/>
            </a:endParaRPr>
          </a:p>
        </p:txBody>
      </p:sp>
      <p:pic>
        <p:nvPicPr>
          <p:cNvPr id="4" name="Picture 3"/>
          <p:cNvPicPr>
            <a:picLocks noChangeAspect="1"/>
          </p:cNvPicPr>
          <p:nvPr/>
        </p:nvPicPr>
        <p:blipFill>
          <a:blip r:embed="rId3"/>
          <a:stretch>
            <a:fillRect/>
          </a:stretch>
        </p:blipFill>
        <p:spPr>
          <a:xfrm>
            <a:off x="1129036" y="2941009"/>
            <a:ext cx="2643722" cy="3226895"/>
          </a:xfrm>
          <a:prstGeom prst="rect">
            <a:avLst/>
          </a:prstGeom>
        </p:spPr>
      </p:pic>
      <p:pic>
        <p:nvPicPr>
          <p:cNvPr id="5" name="Picture 4"/>
          <p:cNvPicPr>
            <a:picLocks noChangeAspect="1"/>
          </p:cNvPicPr>
          <p:nvPr/>
        </p:nvPicPr>
        <p:blipFill>
          <a:blip r:embed="rId4"/>
          <a:stretch>
            <a:fillRect/>
          </a:stretch>
        </p:blipFill>
        <p:spPr>
          <a:xfrm>
            <a:off x="5432788" y="2814583"/>
            <a:ext cx="3612890" cy="2878494"/>
          </a:xfrm>
          <a:prstGeom prst="rect">
            <a:avLst/>
          </a:prstGeom>
        </p:spPr>
      </p:pic>
    </p:spTree>
    <p:extLst>
      <p:ext uri="{BB962C8B-B14F-4D97-AF65-F5344CB8AC3E}">
        <p14:creationId xmlns:p14="http://schemas.microsoft.com/office/powerpoint/2010/main" val="15932820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0904" y="2562415"/>
            <a:ext cx="10515600" cy="1325563"/>
          </a:xfrm>
          <a:ln>
            <a:solidFill>
              <a:srgbClr val="FF0000"/>
            </a:solidFill>
          </a:ln>
        </p:spPr>
        <p:txBody>
          <a:bodyPr>
            <a:normAutofit/>
          </a:bodyPr>
          <a:lstStyle/>
          <a:p>
            <a:r>
              <a:rPr lang="fr-FR" sz="5400" b="1" dirty="0" smtClean="0">
                <a:latin typeface="+mn-lt"/>
              </a:rPr>
              <a:t>Merci pour votre attention</a:t>
            </a:r>
            <a:endParaRPr lang="fr-FR" sz="5400" b="1" dirty="0">
              <a:latin typeface="+mn-lt"/>
            </a:endParaRPr>
          </a:p>
        </p:txBody>
      </p:sp>
    </p:spTree>
    <p:extLst>
      <p:ext uri="{BB962C8B-B14F-4D97-AF65-F5344CB8AC3E}">
        <p14:creationId xmlns:p14="http://schemas.microsoft.com/office/powerpoint/2010/main" val="2731794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90943"/>
          </a:xfrm>
          <a:ln>
            <a:solidFill>
              <a:srgbClr val="FF0000"/>
            </a:solidFill>
          </a:ln>
        </p:spPr>
        <p:txBody>
          <a:bodyPr anchor="t">
            <a:normAutofit fontScale="90000"/>
          </a:bodyPr>
          <a:lstStyle/>
          <a:p>
            <a:r>
              <a:rPr lang="fr-FR" b="1" dirty="0" smtClean="0">
                <a:latin typeface="+mn-lt"/>
              </a:rPr>
              <a:t>Objectifs du module</a:t>
            </a:r>
            <a:endParaRPr lang="fr-FR" b="1" dirty="0">
              <a:latin typeface="+mn-lt"/>
            </a:endParaRPr>
          </a:p>
        </p:txBody>
      </p:sp>
      <p:sp>
        <p:nvSpPr>
          <p:cNvPr id="3" name="Content Placeholder 2"/>
          <p:cNvSpPr>
            <a:spLocks noGrp="1"/>
          </p:cNvSpPr>
          <p:nvPr>
            <p:ph idx="1"/>
          </p:nvPr>
        </p:nvSpPr>
        <p:spPr>
          <a:xfrm>
            <a:off x="838200" y="1241946"/>
            <a:ext cx="10515600" cy="4935017"/>
          </a:xfrm>
        </p:spPr>
        <p:txBody>
          <a:bodyPr/>
          <a:lstStyle/>
          <a:p>
            <a:pPr marL="0" indent="0">
              <a:buNone/>
            </a:pPr>
            <a:r>
              <a:rPr lang="fr-FR" sz="3200" u="sng" dirty="0" smtClean="0"/>
              <a:t>A la fin de la session, le participants doit être en mesure de:</a:t>
            </a:r>
          </a:p>
          <a:p>
            <a:r>
              <a:rPr lang="fr-FR" dirty="0" smtClean="0"/>
              <a:t>Décrire le	quoi, le quand et pourquoi mener le recensement,	 le suivi et l’évaluation des programmes de SSR dans les contextes humanitaires.</a:t>
            </a:r>
          </a:p>
          <a:p>
            <a:r>
              <a:rPr lang="fr-FR" dirty="0" smtClean="0"/>
              <a:t>Identifier les méthodes,	 outils et indicateurs adaptés pour le recensement, le suivi et l’évaluation.</a:t>
            </a:r>
          </a:p>
          <a:p>
            <a:r>
              <a:rPr lang="fr-FR" dirty="0" smtClean="0"/>
              <a:t>Fournir les directives sur la collecte 	éthique des données et son utilisation; et les modes d’utilisation des données pour les politiques, les programmes et le plaidoyer efficace.</a:t>
            </a:r>
            <a:endParaRPr lang="fr-FR" dirty="0"/>
          </a:p>
        </p:txBody>
      </p:sp>
    </p:spTree>
    <p:extLst>
      <p:ext uri="{BB962C8B-B14F-4D97-AF65-F5344CB8AC3E}">
        <p14:creationId xmlns:p14="http://schemas.microsoft.com/office/powerpoint/2010/main" val="27899487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42458"/>
          </a:xfrm>
          <a:ln>
            <a:solidFill>
              <a:srgbClr val="FF0000"/>
            </a:solidFill>
          </a:ln>
        </p:spPr>
        <p:txBody>
          <a:bodyPr anchor="t"/>
          <a:lstStyle/>
          <a:p>
            <a:r>
              <a:rPr lang="fr-FR" b="1" dirty="0" smtClean="0">
                <a:latin typeface="+mn-lt"/>
              </a:rPr>
              <a:t>Introduction </a:t>
            </a:r>
            <a:endParaRPr lang="fr-FR" b="1" dirty="0">
              <a:latin typeface="+mn-lt"/>
            </a:endParaRPr>
          </a:p>
        </p:txBody>
      </p:sp>
      <p:sp>
        <p:nvSpPr>
          <p:cNvPr id="3" name="Content Placeholder 2"/>
          <p:cNvSpPr>
            <a:spLocks noGrp="1"/>
          </p:cNvSpPr>
          <p:nvPr>
            <p:ph idx="1"/>
          </p:nvPr>
        </p:nvSpPr>
        <p:spPr>
          <a:xfrm>
            <a:off x="838200" y="1468192"/>
            <a:ext cx="10515600" cy="4708771"/>
          </a:xfrm>
        </p:spPr>
        <p:txBody>
          <a:bodyPr>
            <a:normAutofit/>
          </a:bodyPr>
          <a:lstStyle/>
          <a:p>
            <a:pPr marL="0" indent="0">
              <a:buNone/>
            </a:pPr>
            <a:r>
              <a:rPr lang="fr-FR" sz="3200" dirty="0" smtClean="0"/>
              <a:t>Pour mieux répondre aux besoins des populations touchées par la crise, les parties prenantes doivent:</a:t>
            </a:r>
          </a:p>
          <a:p>
            <a:pPr lvl="1">
              <a:buFont typeface="Wingdings" panose="05000000000000000000" pitchFamily="2" charset="2"/>
              <a:buChar char="Ø"/>
            </a:pPr>
            <a:r>
              <a:rPr lang="fr-FR" sz="2600" dirty="0" smtClean="0"/>
              <a:t>identifier et chiffrer les besoins des populations concernées et les facteurs favorisants.</a:t>
            </a:r>
          </a:p>
          <a:p>
            <a:pPr lvl="1">
              <a:buFont typeface="Wingdings" panose="05000000000000000000" pitchFamily="2" charset="2"/>
              <a:buChar char="Ø"/>
            </a:pPr>
            <a:r>
              <a:rPr lang="fr-FR" sz="2600" dirty="0" smtClean="0"/>
              <a:t>Assurer l’utilisation efficace des ressources allouées.</a:t>
            </a:r>
          </a:p>
          <a:p>
            <a:pPr lvl="1">
              <a:buFont typeface="Wingdings" panose="05000000000000000000" pitchFamily="2" charset="2"/>
              <a:buChar char="Ø"/>
            </a:pPr>
            <a:r>
              <a:rPr lang="fr-FR" sz="2600" dirty="0" smtClean="0"/>
              <a:t>Identifier</a:t>
            </a:r>
            <a:r>
              <a:rPr lang="fr-FR" sz="2600" dirty="0"/>
              <a:t> </a:t>
            </a:r>
            <a:r>
              <a:rPr lang="fr-FR" sz="2600" dirty="0" smtClean="0"/>
              <a:t>les obstacles et les facteurs favorables aux programmes.	</a:t>
            </a:r>
          </a:p>
          <a:p>
            <a:pPr lvl="1">
              <a:buFont typeface="Wingdings" panose="05000000000000000000" pitchFamily="2" charset="2"/>
              <a:buChar char="Ø"/>
            </a:pPr>
            <a:r>
              <a:rPr lang="fr-FR" sz="2600" dirty="0" smtClean="0"/>
              <a:t>Documenter les expériences positives et négatives  du programme</a:t>
            </a:r>
          </a:p>
          <a:p>
            <a:pPr lvl="1">
              <a:buFont typeface="Wingdings" panose="05000000000000000000" pitchFamily="2" charset="2"/>
              <a:buChar char="Ø"/>
            </a:pPr>
            <a:r>
              <a:rPr lang="fr-FR" sz="2600" dirty="0" smtClean="0"/>
              <a:t>Assurer la responsabilisation et la transparence à l’égard des bailleurs de fonds, des bénéficiaires et d’autres parties prenantes.</a:t>
            </a:r>
            <a:endParaRPr lang="fr-FR" sz="2600" dirty="0"/>
          </a:p>
        </p:txBody>
      </p:sp>
    </p:spTree>
    <p:extLst>
      <p:ext uri="{BB962C8B-B14F-4D97-AF65-F5344CB8AC3E}">
        <p14:creationId xmlns:p14="http://schemas.microsoft.com/office/powerpoint/2010/main" val="36022519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26696"/>
          </a:xfrm>
          <a:ln>
            <a:solidFill>
              <a:srgbClr val="FF0000"/>
            </a:solidFill>
          </a:ln>
        </p:spPr>
        <p:txBody>
          <a:bodyPr anchor="t">
            <a:normAutofit fontScale="90000"/>
          </a:bodyPr>
          <a:lstStyle/>
          <a:p>
            <a:r>
              <a:rPr lang="fr-FR" b="1" dirty="0" smtClean="0">
                <a:latin typeface="+mn-lt"/>
              </a:rPr>
              <a:t>Définitions: Recensement, suivi et évaluation </a:t>
            </a:r>
            <a:endParaRPr lang="fr-FR" b="1" dirty="0">
              <a:latin typeface="+mn-lt"/>
            </a:endParaRPr>
          </a:p>
        </p:txBody>
      </p:sp>
      <p:sp>
        <p:nvSpPr>
          <p:cNvPr id="3" name="Content Placeholder 2"/>
          <p:cNvSpPr>
            <a:spLocks noGrp="1"/>
          </p:cNvSpPr>
          <p:nvPr>
            <p:ph idx="1"/>
          </p:nvPr>
        </p:nvSpPr>
        <p:spPr>
          <a:xfrm>
            <a:off x="838200" y="1337481"/>
            <a:ext cx="10515600" cy="4839482"/>
          </a:xfrm>
        </p:spPr>
        <p:txBody>
          <a:bodyPr>
            <a:normAutofit lnSpcReduction="10000"/>
          </a:bodyPr>
          <a:lstStyle/>
          <a:p>
            <a:pPr marL="514350" indent="-514350">
              <a:buFont typeface="+mj-lt"/>
              <a:buAutoNum type="arabicPeriod"/>
            </a:pPr>
            <a:r>
              <a:rPr lang="fr-FR" b="1" dirty="0" smtClean="0"/>
              <a:t>Le recensement </a:t>
            </a:r>
            <a:r>
              <a:rPr lang="fr-FR" dirty="0" smtClean="0"/>
              <a:t>est un processus permettant de déterminer et de répondre aux besoins ou « disparités » entre les conditions actuelles et les conditions souhaitées ainsi que les facteurs contribuant à ces disparités. </a:t>
            </a:r>
            <a:r>
              <a:rPr lang="fr-FR" b="1" dirty="0" smtClean="0"/>
              <a:t>Recensement  initial </a:t>
            </a:r>
            <a:r>
              <a:rPr lang="fr-FR" dirty="0" smtClean="0"/>
              <a:t>(</a:t>
            </a:r>
            <a:r>
              <a:rPr lang="fr-FR" dirty="0" smtClean="0">
                <a:solidFill>
                  <a:srgbClr val="FF0000"/>
                </a:solidFill>
              </a:rPr>
              <a:t>Début); recensement périodique. </a:t>
            </a:r>
          </a:p>
          <a:p>
            <a:pPr marL="514350" indent="-514350">
              <a:buFont typeface="+mj-lt"/>
              <a:buAutoNum type="arabicPeriod"/>
            </a:pPr>
            <a:r>
              <a:rPr lang="fr-FR" b="1" dirty="0" smtClean="0"/>
              <a:t>Le suivi </a:t>
            </a:r>
            <a:r>
              <a:rPr lang="fr-FR" dirty="0" smtClean="0"/>
              <a:t>correspond à la collecte constante et systématique et à l’analyse des données lors de l’avancée du projet. Il a pour but de mesurer les progrès accomplis en vue de la réalisation des étapes et objectifs du programme. </a:t>
            </a:r>
            <a:r>
              <a:rPr lang="fr-FR" dirty="0" smtClean="0">
                <a:solidFill>
                  <a:srgbClr val="FF0000"/>
                </a:solidFill>
              </a:rPr>
              <a:t>Durant</a:t>
            </a:r>
          </a:p>
          <a:p>
            <a:pPr marL="514350" indent="-514350">
              <a:buFont typeface="+mj-lt"/>
              <a:buAutoNum type="arabicPeriod"/>
            </a:pPr>
            <a:r>
              <a:rPr lang="fr-FR" b="1" dirty="0" smtClean="0"/>
              <a:t>L’évaluation</a:t>
            </a:r>
            <a:r>
              <a:rPr lang="fr-FR" dirty="0" smtClean="0"/>
              <a:t> est un processus qui permet de déterminer si un programme a répondu aux objectifs escomptés et/ou dans quelle mesure les évolutions des résultats peuvent être attribués au programme. </a:t>
            </a:r>
            <a:r>
              <a:rPr lang="fr-FR" dirty="0" smtClean="0">
                <a:solidFill>
                  <a:srgbClr val="FF0000"/>
                </a:solidFill>
              </a:rPr>
              <a:t>Fin </a:t>
            </a:r>
            <a:endParaRPr lang="fr-FR" dirty="0">
              <a:solidFill>
                <a:srgbClr val="FF0000"/>
              </a:solidFill>
            </a:endParaRPr>
          </a:p>
        </p:txBody>
      </p:sp>
    </p:spTree>
    <p:extLst>
      <p:ext uri="{BB962C8B-B14F-4D97-AF65-F5344CB8AC3E}">
        <p14:creationId xmlns:p14="http://schemas.microsoft.com/office/powerpoint/2010/main" val="41799635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20962" y="2341409"/>
            <a:ext cx="3630561" cy="1325563"/>
          </a:xfrm>
          <a:ln>
            <a:solidFill>
              <a:schemeClr val="accent2"/>
            </a:solidFill>
          </a:ln>
        </p:spPr>
        <p:txBody>
          <a:bodyPr/>
          <a:lstStyle/>
          <a:p>
            <a:pPr algn="ctr"/>
            <a:r>
              <a:rPr lang="fr-FR" b="1" dirty="0" smtClean="0">
                <a:ln>
                  <a:solidFill>
                    <a:schemeClr val="accent2"/>
                  </a:solidFill>
                </a:ln>
                <a:latin typeface="+mn-lt"/>
              </a:rPr>
              <a:t>Les données </a:t>
            </a:r>
            <a:endParaRPr lang="fr-FR" b="1" dirty="0">
              <a:ln>
                <a:solidFill>
                  <a:schemeClr val="accent2"/>
                </a:solidFill>
              </a:ln>
              <a:latin typeface="+mn-lt"/>
            </a:endParaRPr>
          </a:p>
        </p:txBody>
      </p:sp>
    </p:spTree>
    <p:extLst>
      <p:ext uri="{BB962C8B-B14F-4D97-AF65-F5344CB8AC3E}">
        <p14:creationId xmlns:p14="http://schemas.microsoft.com/office/powerpoint/2010/main" val="2131571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9426677" cy="1094965"/>
          </a:xfrm>
          <a:ln>
            <a:solidFill>
              <a:schemeClr val="accent2"/>
            </a:solidFill>
          </a:ln>
        </p:spPr>
        <p:txBody>
          <a:bodyPr/>
          <a:lstStyle/>
          <a:p>
            <a:r>
              <a:rPr lang="fr-FR" b="1" dirty="0" smtClean="0">
                <a:ln>
                  <a:solidFill>
                    <a:schemeClr val="accent2"/>
                  </a:solidFill>
                </a:ln>
                <a:latin typeface="+mn-lt"/>
              </a:rPr>
              <a:t>A quoi sert les données humanitaires? </a:t>
            </a:r>
            <a:endParaRPr lang="fr-FR" b="1" dirty="0">
              <a:ln>
                <a:solidFill>
                  <a:schemeClr val="accent2"/>
                </a:solidFill>
              </a:ln>
              <a:latin typeface="+mn-lt"/>
            </a:endParaRPr>
          </a:p>
        </p:txBody>
      </p:sp>
      <p:sp>
        <p:nvSpPr>
          <p:cNvPr id="3" name="Content Placeholder 2"/>
          <p:cNvSpPr>
            <a:spLocks noGrp="1"/>
          </p:cNvSpPr>
          <p:nvPr>
            <p:ph idx="1"/>
          </p:nvPr>
        </p:nvSpPr>
        <p:spPr/>
        <p:txBody>
          <a:bodyPr/>
          <a:lstStyle/>
          <a:p>
            <a:r>
              <a:rPr lang="fr-FR" dirty="0" smtClean="0"/>
              <a:t>Mettre en évidence les preuves, les causes et les conséquences/ l’impact d’une situation humanitaire;</a:t>
            </a:r>
          </a:p>
          <a:p>
            <a:r>
              <a:rPr lang="fr-FR" dirty="0" smtClean="0"/>
              <a:t>  Mettre en œuvre les interventions humanitaires afin d’alléger la souffrance et sauver les vie;</a:t>
            </a:r>
          </a:p>
          <a:p>
            <a:r>
              <a:rPr lang="fr-FR" dirty="0" smtClean="0"/>
              <a:t>Constater les violations des droits humains et développer les stratégies de les faire respecter;</a:t>
            </a:r>
          </a:p>
          <a:p>
            <a:r>
              <a:rPr lang="fr-FR" dirty="0" smtClean="0"/>
              <a:t>Permettre d’assurer la protection des toutes les personnes touchées par la crise et les biens publiques et privés.</a:t>
            </a:r>
          </a:p>
          <a:p>
            <a:pPr marL="0" indent="0">
              <a:buNone/>
            </a:pPr>
            <a:endParaRPr lang="fr-FR" dirty="0" smtClean="0"/>
          </a:p>
          <a:p>
            <a:endParaRPr lang="fr-FR" dirty="0"/>
          </a:p>
        </p:txBody>
      </p:sp>
    </p:spTree>
    <p:extLst>
      <p:ext uri="{BB962C8B-B14F-4D97-AF65-F5344CB8AC3E}">
        <p14:creationId xmlns:p14="http://schemas.microsoft.com/office/powerpoint/2010/main" val="18125598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8923" y="335628"/>
            <a:ext cx="5724832" cy="1325563"/>
          </a:xfrm>
          <a:ln>
            <a:solidFill>
              <a:schemeClr val="accent2"/>
            </a:solidFill>
          </a:ln>
        </p:spPr>
        <p:txBody>
          <a:bodyPr/>
          <a:lstStyle/>
          <a:p>
            <a:r>
              <a:rPr lang="fr-FR" b="1" dirty="0" smtClean="0">
                <a:ln>
                  <a:solidFill>
                    <a:schemeClr val="accent2"/>
                  </a:solidFill>
                </a:ln>
                <a:latin typeface="+mn-lt"/>
              </a:rPr>
              <a:t>Les types de données </a:t>
            </a:r>
            <a:endParaRPr lang="fr-FR" b="1" dirty="0">
              <a:ln>
                <a:solidFill>
                  <a:schemeClr val="accent2"/>
                </a:solidFill>
              </a:ln>
              <a:latin typeface="+mn-lt"/>
            </a:endParaRPr>
          </a:p>
        </p:txBody>
      </p:sp>
      <p:sp>
        <p:nvSpPr>
          <p:cNvPr id="3" name="Content Placeholder 2"/>
          <p:cNvSpPr>
            <a:spLocks noGrp="1"/>
          </p:cNvSpPr>
          <p:nvPr>
            <p:ph idx="1"/>
          </p:nvPr>
        </p:nvSpPr>
        <p:spPr/>
        <p:txBody>
          <a:bodyPr>
            <a:normAutofit fontScale="92500" lnSpcReduction="10000"/>
          </a:bodyPr>
          <a:lstStyle/>
          <a:p>
            <a:pPr marL="514350" indent="-514350">
              <a:buFont typeface="+mj-lt"/>
              <a:buAutoNum type="arabicPeriod"/>
            </a:pPr>
            <a:r>
              <a:rPr lang="fr-FR" b="1" dirty="0" smtClean="0"/>
              <a:t>Données primaires (données brutes):</a:t>
            </a:r>
          </a:p>
          <a:p>
            <a:pPr lvl="1"/>
            <a:r>
              <a:rPr lang="fr-FR" dirty="0"/>
              <a:t>D</a:t>
            </a:r>
            <a:r>
              <a:rPr lang="fr-FR" dirty="0" smtClean="0"/>
              <a:t>es </a:t>
            </a:r>
            <a:r>
              <a:rPr lang="fr-FR" dirty="0"/>
              <a:t>informations spécifiquement </a:t>
            </a:r>
            <a:r>
              <a:rPr lang="fr-FR" dirty="0" smtClean="0"/>
              <a:t>collectées pour la première fois afin d’étudier </a:t>
            </a:r>
            <a:r>
              <a:rPr lang="fr-FR" dirty="0"/>
              <a:t>un phénomène </a:t>
            </a:r>
            <a:r>
              <a:rPr lang="fr-FR" dirty="0" smtClean="0"/>
              <a:t>particulier </a:t>
            </a:r>
            <a:r>
              <a:rPr lang="fr-FR" dirty="0"/>
              <a:t>dans le but de traiter son </a:t>
            </a:r>
            <a:r>
              <a:rPr lang="fr-FR" dirty="0" smtClean="0"/>
              <a:t>problème.</a:t>
            </a:r>
          </a:p>
          <a:p>
            <a:pPr lvl="1"/>
            <a:r>
              <a:rPr lang="fr-FR" dirty="0" smtClean="0"/>
              <a:t>plus coûteuse car l'étude et nécessite des ressources humaines, matérielles et financière.  </a:t>
            </a:r>
          </a:p>
          <a:p>
            <a:pPr marL="514350" indent="-514350">
              <a:buFont typeface="+mj-lt"/>
              <a:buAutoNum type="arabicPeriod"/>
            </a:pPr>
            <a:r>
              <a:rPr lang="fr-FR" b="1" dirty="0" smtClean="0"/>
              <a:t>Données secondaires </a:t>
            </a:r>
          </a:p>
          <a:p>
            <a:pPr lvl="1">
              <a:buFont typeface="Wingdings" panose="05000000000000000000" pitchFamily="2" charset="2"/>
              <a:buChar char="Ø"/>
            </a:pPr>
            <a:r>
              <a:rPr lang="fr-FR" dirty="0"/>
              <a:t>D</a:t>
            </a:r>
            <a:r>
              <a:rPr lang="fr-FR" dirty="0" smtClean="0"/>
              <a:t>es </a:t>
            </a:r>
            <a:r>
              <a:rPr lang="fr-FR" dirty="0"/>
              <a:t>informations qui ont déjà été collectées dans un but différent de celui de l’étude menée et qui sont à disposition pour une seconde utilisation</a:t>
            </a:r>
            <a:r>
              <a:rPr lang="fr-FR" dirty="0" smtClean="0"/>
              <a:t>.</a:t>
            </a:r>
          </a:p>
          <a:p>
            <a:pPr lvl="1">
              <a:buFont typeface="Wingdings" panose="05000000000000000000" pitchFamily="2" charset="2"/>
              <a:buChar char="Ø"/>
            </a:pPr>
            <a:r>
              <a:rPr lang="fr-FR" dirty="0" smtClean="0"/>
              <a:t>Informations de </a:t>
            </a:r>
            <a:r>
              <a:rPr lang="fr-FR" dirty="0"/>
              <a:t>seconde main qui ont été accumulées et enregistrées par toute personne autre que </a:t>
            </a:r>
            <a:r>
              <a:rPr lang="fr-FR" dirty="0" smtClean="0"/>
              <a:t>l’utilisateur.</a:t>
            </a:r>
          </a:p>
          <a:p>
            <a:pPr lvl="1">
              <a:buFont typeface="Wingdings" panose="05000000000000000000" pitchFamily="2" charset="2"/>
              <a:buChar char="Ø"/>
            </a:pPr>
            <a:r>
              <a:rPr lang="fr-FR" dirty="0" smtClean="0"/>
              <a:t>Des informations </a:t>
            </a:r>
            <a:r>
              <a:rPr lang="fr-FR" dirty="0"/>
              <a:t>facilement disponibles et permettent au chercheur de gagner du temps et de l’argent</a:t>
            </a:r>
            <a:r>
              <a:rPr lang="fr-FR" dirty="0" smtClean="0"/>
              <a:t>.</a:t>
            </a:r>
          </a:p>
          <a:p>
            <a:pPr lvl="1">
              <a:buFont typeface="Wingdings" panose="05000000000000000000" pitchFamily="2" charset="2"/>
              <a:buChar char="Ø"/>
            </a:pPr>
            <a:r>
              <a:rPr lang="fr-FR" dirty="0" smtClean="0"/>
              <a:t>Moins couteuse. </a:t>
            </a:r>
          </a:p>
          <a:p>
            <a:pPr marL="457200" lvl="1" indent="0">
              <a:buNone/>
            </a:pPr>
            <a:endParaRPr lang="fr-FR" dirty="0"/>
          </a:p>
          <a:p>
            <a:pPr marL="514350" indent="-514350">
              <a:buFont typeface="+mj-lt"/>
              <a:buAutoNum type="arabicPeriod"/>
            </a:pPr>
            <a:endParaRPr lang="fr-FR" dirty="0"/>
          </a:p>
        </p:txBody>
      </p:sp>
    </p:spTree>
    <p:extLst>
      <p:ext uri="{BB962C8B-B14F-4D97-AF65-F5344CB8AC3E}">
        <p14:creationId xmlns:p14="http://schemas.microsoft.com/office/powerpoint/2010/main" val="36180983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937</TotalTime>
  <Words>2531</Words>
  <Application>Microsoft Office PowerPoint</Application>
  <PresentationFormat>Widescreen</PresentationFormat>
  <Paragraphs>233</Paragraphs>
  <Slides>38</Slides>
  <Notes>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38</vt:i4>
      </vt:variant>
    </vt:vector>
  </HeadingPairs>
  <TitlesOfParts>
    <vt:vector size="46" baseType="lpstr">
      <vt:lpstr>Arial</vt:lpstr>
      <vt:lpstr>Calibri</vt:lpstr>
      <vt:lpstr>Calibri Light</vt:lpstr>
      <vt:lpstr>Times New Roman</vt:lpstr>
      <vt:lpstr>Trebuchet MS</vt:lpstr>
      <vt:lpstr>Wingdings</vt:lpstr>
      <vt:lpstr>Office Theme</vt:lpstr>
      <vt:lpstr>2_Office Theme</vt:lpstr>
      <vt:lpstr>PowerPoint Presentation</vt:lpstr>
      <vt:lpstr>Plan de présentation</vt:lpstr>
      <vt:lpstr>Plan d’apprentissage </vt:lpstr>
      <vt:lpstr>Objectifs du module</vt:lpstr>
      <vt:lpstr>Introduction </vt:lpstr>
      <vt:lpstr>Définitions: Recensement, suivi et évaluation </vt:lpstr>
      <vt:lpstr>Les données </vt:lpstr>
      <vt:lpstr>A quoi sert les données humanitaires? </vt:lpstr>
      <vt:lpstr>Les types de données </vt:lpstr>
      <vt:lpstr>Comparaison des données primaires et secondaires </vt:lpstr>
      <vt:lpstr>Comparaison des données primaires et secondaires </vt:lpstr>
      <vt:lpstr>Les critères des données de qualités </vt:lpstr>
      <vt:lpstr>Principes de gestion responsable des données</vt:lpstr>
      <vt:lpstr>La protection des données </vt:lpstr>
      <vt:lpstr>Les droits humains et action humanitaire la complémentarité</vt:lpstr>
      <vt:lpstr>Un indicateur</vt:lpstr>
      <vt:lpstr>Le recensement </vt:lpstr>
      <vt:lpstr>Les recensements</vt:lpstr>
      <vt:lpstr>MÉTHODOLOGIES DE RECENSEMENTS</vt:lpstr>
      <vt:lpstr>PowerPoint Presentation</vt:lpstr>
      <vt:lpstr>Recensements des établissements de santé</vt:lpstr>
      <vt:lpstr>A quoi sert les résultats de recensements?</vt:lpstr>
      <vt:lpstr>Le suivi</vt:lpstr>
      <vt:lpstr>Le suivi</vt:lpstr>
      <vt:lpstr>Le suivi – outils </vt:lpstr>
      <vt:lpstr>Évaluation  </vt:lpstr>
      <vt:lpstr>Evaluation – critères définissant une évaluation </vt:lpstr>
      <vt:lpstr>Démarche méthodique pour une évaluation</vt:lpstr>
      <vt:lpstr>Résultats d’une évaluation </vt:lpstr>
      <vt:lpstr>INDICATEUR  </vt:lpstr>
      <vt:lpstr>Les indicateurs SMART: critères de choix </vt:lpstr>
      <vt:lpstr>Formulation/ choix d’un indicateur</vt:lpstr>
      <vt:lpstr>Les indicateurs – sélectionner l’indicateur </vt:lpstr>
      <vt:lpstr>Les types d’indicateurs </vt:lpstr>
      <vt:lpstr>Exemples des indicateurs de suivi du DMU-SSR</vt:lpstr>
      <vt:lpstr>Messages clés </vt:lpstr>
      <vt:lpstr>Ressources   </vt:lpstr>
      <vt:lpstr>Merci pour votre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JBN</dc:creator>
  <cp:lastModifiedBy>user</cp:lastModifiedBy>
  <cp:revision>84</cp:revision>
  <dcterms:created xsi:type="dcterms:W3CDTF">2020-09-17T10:40:00Z</dcterms:created>
  <dcterms:modified xsi:type="dcterms:W3CDTF">2022-07-15T03:51:04Z</dcterms:modified>
</cp:coreProperties>
</file>