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83" r:id="rId2"/>
    <p:sldId id="257" r:id="rId3"/>
    <p:sldId id="258" r:id="rId4"/>
    <p:sldId id="259" r:id="rId5"/>
    <p:sldId id="275" r:id="rId6"/>
    <p:sldId id="260" r:id="rId7"/>
    <p:sldId id="261" r:id="rId8"/>
    <p:sldId id="276" r:id="rId9"/>
    <p:sldId id="263" r:id="rId10"/>
    <p:sldId id="277" r:id="rId11"/>
    <p:sldId id="278" r:id="rId12"/>
    <p:sldId id="279" r:id="rId13"/>
    <p:sldId id="274" r:id="rId14"/>
    <p:sldId id="269" r:id="rId15"/>
    <p:sldId id="280" r:id="rId16"/>
    <p:sldId id="281" r:id="rId17"/>
    <p:sldId id="282" r:id="rId18"/>
    <p:sldId id="271" r:id="rId19"/>
    <p:sldId id="272"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lbudoumar@gmail.com" initials="i" lastIdx="1" clrIdx="0">
    <p:extLst>
      <p:ext uri="{19B8F6BF-5375-455C-9EA6-DF929625EA0E}">
        <p15:presenceInfo xmlns:p15="http://schemas.microsoft.com/office/powerpoint/2012/main" userId="1f6de7ac165cc89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23" autoAdjust="0"/>
    <p:restoredTop sz="93886" autoAdjust="0"/>
  </p:normalViewPr>
  <p:slideViewPr>
    <p:cSldViewPr snapToGrid="0">
      <p:cViewPr varScale="1">
        <p:scale>
          <a:sx n="70" d="100"/>
          <a:sy n="70" d="100"/>
        </p:scale>
        <p:origin x="738" y="60"/>
      </p:cViewPr>
      <p:guideLst/>
    </p:cSldViewPr>
  </p:slideViewPr>
  <p:outlineViewPr>
    <p:cViewPr>
      <p:scale>
        <a:sx n="33" d="100"/>
        <a:sy n="33" d="100"/>
      </p:scale>
      <p:origin x="0" y="-612"/>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5" d="100"/>
          <a:sy n="55" d="100"/>
        </p:scale>
        <p:origin x="287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x-none" dirty="0"/>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1FED52-DA4D-42DD-B1A7-AC9AAA7C7147}" type="datetimeFigureOut">
              <a:rPr lang="x-none" smtClean="0"/>
              <a:t>20/07/2022</a:t>
            </a:fld>
            <a:endParaRPr lang="x-none" dirty="0"/>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x-none" dirty="0"/>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x-none"/>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x-none" dirty="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E606E5-BD2D-40E4-9797-DED562924466}" type="slidenum">
              <a:rPr lang="x-none" smtClean="0"/>
              <a:t>‹N°›</a:t>
            </a:fld>
            <a:endParaRPr lang="x-none" dirty="0"/>
          </a:p>
        </p:txBody>
      </p:sp>
    </p:spTree>
    <p:extLst>
      <p:ext uri="{BB962C8B-B14F-4D97-AF65-F5344CB8AC3E}">
        <p14:creationId xmlns:p14="http://schemas.microsoft.com/office/powerpoint/2010/main" val="15549694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x-none" dirty="0"/>
          </a:p>
        </p:txBody>
      </p:sp>
      <p:sp>
        <p:nvSpPr>
          <p:cNvPr id="4" name="Espace réservé du numéro de diapositive 3"/>
          <p:cNvSpPr>
            <a:spLocks noGrp="1"/>
          </p:cNvSpPr>
          <p:nvPr>
            <p:ph type="sldNum" sz="quarter" idx="5"/>
          </p:nvPr>
        </p:nvSpPr>
        <p:spPr/>
        <p:txBody>
          <a:bodyPr/>
          <a:lstStyle/>
          <a:p>
            <a:fld id="{D0E606E5-BD2D-40E4-9797-DED562924466}" type="slidenum">
              <a:rPr lang="x-none" smtClean="0"/>
              <a:t>2</a:t>
            </a:fld>
            <a:endParaRPr lang="x-none" dirty="0"/>
          </a:p>
        </p:txBody>
      </p:sp>
    </p:spTree>
    <p:extLst>
      <p:ext uri="{BB962C8B-B14F-4D97-AF65-F5344CB8AC3E}">
        <p14:creationId xmlns:p14="http://schemas.microsoft.com/office/powerpoint/2010/main" val="3674760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800" dirty="0">
                <a:effectLst/>
                <a:latin typeface="Calibri" panose="020F0502020204030204" pitchFamily="34" charset="0"/>
                <a:ea typeface="Calibri" panose="020F0502020204030204" pitchFamily="34" charset="0"/>
                <a:cs typeface="Times New Roman" panose="02020603050405020304" pitchFamily="18" charset="0"/>
              </a:rPr>
              <a:t>Dans le domaine des méthodes de planification, elle a servi pour designer l’accroissement des effectifs scolaires ; la méthode dite de la demande sociale consistait principalement à prolonger dans le temps les croissances observées dans le passé récent. Dans un sens plus large (relevant de politologie), il s’agit de processus d’influences qu’exercent les différents acteurs sociaux les « décideurs » ; décideurs politiques, mais aussi administratif) qui élaborent les politiques éducatives. Ces politiques éducatives sont influencées par d’autres acteurs dont les familles et les jeunes</a:t>
            </a:r>
            <a:endParaRPr lang="x-none" dirty="0"/>
          </a:p>
        </p:txBody>
      </p:sp>
      <p:sp>
        <p:nvSpPr>
          <p:cNvPr id="4" name="Espace réservé du numéro de diapositive 3"/>
          <p:cNvSpPr>
            <a:spLocks noGrp="1"/>
          </p:cNvSpPr>
          <p:nvPr>
            <p:ph type="sldNum" sz="quarter" idx="5"/>
          </p:nvPr>
        </p:nvSpPr>
        <p:spPr/>
        <p:txBody>
          <a:bodyPr/>
          <a:lstStyle/>
          <a:p>
            <a:fld id="{D0E606E5-BD2D-40E4-9797-DED562924466}" type="slidenum">
              <a:rPr lang="x-none" smtClean="0"/>
              <a:t>6</a:t>
            </a:fld>
            <a:endParaRPr lang="x-none" dirty="0"/>
          </a:p>
        </p:txBody>
      </p:sp>
    </p:spTree>
    <p:extLst>
      <p:ext uri="{BB962C8B-B14F-4D97-AF65-F5344CB8AC3E}">
        <p14:creationId xmlns:p14="http://schemas.microsoft.com/office/powerpoint/2010/main" val="29930447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La pression sociale va amener les planificateurs à fixer des limites à l’expansion de l’éducation en établissant des prévisions de besoins de formation qui tiennent compte des réalités du marché de l’emploi.</a:t>
            </a:r>
            <a:endParaRPr lang="x-none" dirty="0"/>
          </a:p>
        </p:txBody>
      </p:sp>
      <p:sp>
        <p:nvSpPr>
          <p:cNvPr id="4" name="Espace réservé du numéro de diapositive 3"/>
          <p:cNvSpPr>
            <a:spLocks noGrp="1"/>
          </p:cNvSpPr>
          <p:nvPr>
            <p:ph type="sldNum" sz="quarter" idx="5"/>
          </p:nvPr>
        </p:nvSpPr>
        <p:spPr/>
        <p:txBody>
          <a:bodyPr/>
          <a:lstStyle/>
          <a:p>
            <a:fld id="{D0E606E5-BD2D-40E4-9797-DED562924466}" type="slidenum">
              <a:rPr lang="x-none" smtClean="0"/>
              <a:t>7</a:t>
            </a:fld>
            <a:endParaRPr lang="x-none" dirty="0"/>
          </a:p>
        </p:txBody>
      </p:sp>
    </p:spTree>
    <p:extLst>
      <p:ext uri="{BB962C8B-B14F-4D97-AF65-F5344CB8AC3E}">
        <p14:creationId xmlns:p14="http://schemas.microsoft.com/office/powerpoint/2010/main" val="33347618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24A7BDA-10D9-4D6D-8127-8A319AC70993}" type="datetimeFigureOut">
              <a:rPr lang="x-none" smtClean="0"/>
              <a:t>20/07/2022</a:t>
            </a:fld>
            <a:endParaRPr lang="x-none" dirty="0"/>
          </a:p>
        </p:txBody>
      </p:sp>
      <p:sp>
        <p:nvSpPr>
          <p:cNvPr id="5" name="Footer Placeholder 4"/>
          <p:cNvSpPr>
            <a:spLocks noGrp="1"/>
          </p:cNvSpPr>
          <p:nvPr>
            <p:ph type="ftr" sz="quarter" idx="11"/>
          </p:nvPr>
        </p:nvSpPr>
        <p:spPr/>
        <p:txBody>
          <a:bodyPr/>
          <a:lstStyle/>
          <a:p>
            <a:endParaRPr lang="x-none" dirty="0"/>
          </a:p>
        </p:txBody>
      </p:sp>
      <p:sp>
        <p:nvSpPr>
          <p:cNvPr id="6" name="Slide Number Placeholder 5"/>
          <p:cNvSpPr>
            <a:spLocks noGrp="1"/>
          </p:cNvSpPr>
          <p:nvPr>
            <p:ph type="sldNum" sz="quarter" idx="12"/>
          </p:nvPr>
        </p:nvSpPr>
        <p:spPr/>
        <p:txBody>
          <a:bodyPr/>
          <a:lstStyle/>
          <a:p>
            <a:fld id="{4DC0411A-AD2D-4A93-B23F-DDCBE7D735FC}" type="slidenum">
              <a:rPr lang="x-none" smtClean="0"/>
              <a:t>‹N°›</a:t>
            </a:fld>
            <a:endParaRPr lang="x-none" dirty="0"/>
          </a:p>
        </p:txBody>
      </p:sp>
    </p:spTree>
    <p:extLst>
      <p:ext uri="{BB962C8B-B14F-4D97-AF65-F5344CB8AC3E}">
        <p14:creationId xmlns:p14="http://schemas.microsoft.com/office/powerpoint/2010/main" val="853225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24A7BDA-10D9-4D6D-8127-8A319AC70993}" type="datetimeFigureOut">
              <a:rPr lang="x-none" smtClean="0"/>
              <a:t>20/07/2022</a:t>
            </a:fld>
            <a:endParaRPr lang="x-none" dirty="0"/>
          </a:p>
        </p:txBody>
      </p:sp>
      <p:sp>
        <p:nvSpPr>
          <p:cNvPr id="5" name="Footer Placeholder 4"/>
          <p:cNvSpPr>
            <a:spLocks noGrp="1"/>
          </p:cNvSpPr>
          <p:nvPr>
            <p:ph type="ftr" sz="quarter" idx="11"/>
          </p:nvPr>
        </p:nvSpPr>
        <p:spPr/>
        <p:txBody>
          <a:bodyPr/>
          <a:lstStyle/>
          <a:p>
            <a:endParaRPr lang="x-none" dirty="0"/>
          </a:p>
        </p:txBody>
      </p:sp>
      <p:sp>
        <p:nvSpPr>
          <p:cNvPr id="6" name="Slide Number Placeholder 5"/>
          <p:cNvSpPr>
            <a:spLocks noGrp="1"/>
          </p:cNvSpPr>
          <p:nvPr>
            <p:ph type="sldNum" sz="quarter" idx="12"/>
          </p:nvPr>
        </p:nvSpPr>
        <p:spPr/>
        <p:txBody>
          <a:bodyPr/>
          <a:lstStyle/>
          <a:p>
            <a:fld id="{4DC0411A-AD2D-4A93-B23F-DDCBE7D735FC}" type="slidenum">
              <a:rPr lang="x-none" smtClean="0"/>
              <a:t>‹N°›</a:t>
            </a:fld>
            <a:endParaRPr lang="x-none" dirty="0"/>
          </a:p>
        </p:txBody>
      </p:sp>
    </p:spTree>
    <p:extLst>
      <p:ext uri="{BB962C8B-B14F-4D97-AF65-F5344CB8AC3E}">
        <p14:creationId xmlns:p14="http://schemas.microsoft.com/office/powerpoint/2010/main" val="2789132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24A7BDA-10D9-4D6D-8127-8A319AC70993}" type="datetimeFigureOut">
              <a:rPr lang="x-none" smtClean="0"/>
              <a:t>20/07/2022</a:t>
            </a:fld>
            <a:endParaRPr lang="x-none" dirty="0"/>
          </a:p>
        </p:txBody>
      </p:sp>
      <p:sp>
        <p:nvSpPr>
          <p:cNvPr id="5" name="Footer Placeholder 4"/>
          <p:cNvSpPr>
            <a:spLocks noGrp="1"/>
          </p:cNvSpPr>
          <p:nvPr>
            <p:ph type="ftr" sz="quarter" idx="11"/>
          </p:nvPr>
        </p:nvSpPr>
        <p:spPr/>
        <p:txBody>
          <a:bodyPr/>
          <a:lstStyle/>
          <a:p>
            <a:endParaRPr lang="x-none" dirty="0"/>
          </a:p>
        </p:txBody>
      </p:sp>
      <p:sp>
        <p:nvSpPr>
          <p:cNvPr id="6" name="Slide Number Placeholder 5"/>
          <p:cNvSpPr>
            <a:spLocks noGrp="1"/>
          </p:cNvSpPr>
          <p:nvPr>
            <p:ph type="sldNum" sz="quarter" idx="12"/>
          </p:nvPr>
        </p:nvSpPr>
        <p:spPr/>
        <p:txBody>
          <a:bodyPr/>
          <a:lstStyle/>
          <a:p>
            <a:fld id="{4DC0411A-AD2D-4A93-B23F-DDCBE7D735FC}" type="slidenum">
              <a:rPr lang="x-none" smtClean="0"/>
              <a:t>‹N°›</a:t>
            </a:fld>
            <a:endParaRPr lang="x-none"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1277033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24A7BDA-10D9-4D6D-8127-8A319AC70993}" type="datetimeFigureOut">
              <a:rPr lang="x-none" smtClean="0"/>
              <a:t>20/07/2022</a:t>
            </a:fld>
            <a:endParaRPr lang="x-none" dirty="0"/>
          </a:p>
        </p:txBody>
      </p:sp>
      <p:sp>
        <p:nvSpPr>
          <p:cNvPr id="5" name="Footer Placeholder 4"/>
          <p:cNvSpPr>
            <a:spLocks noGrp="1"/>
          </p:cNvSpPr>
          <p:nvPr>
            <p:ph type="ftr" sz="quarter" idx="11"/>
          </p:nvPr>
        </p:nvSpPr>
        <p:spPr/>
        <p:txBody>
          <a:bodyPr/>
          <a:lstStyle/>
          <a:p>
            <a:endParaRPr lang="x-none" dirty="0"/>
          </a:p>
        </p:txBody>
      </p:sp>
      <p:sp>
        <p:nvSpPr>
          <p:cNvPr id="6" name="Slide Number Placeholder 5"/>
          <p:cNvSpPr>
            <a:spLocks noGrp="1"/>
          </p:cNvSpPr>
          <p:nvPr>
            <p:ph type="sldNum" sz="quarter" idx="12"/>
          </p:nvPr>
        </p:nvSpPr>
        <p:spPr/>
        <p:txBody>
          <a:bodyPr/>
          <a:lstStyle/>
          <a:p>
            <a:fld id="{4DC0411A-AD2D-4A93-B23F-DDCBE7D735FC}" type="slidenum">
              <a:rPr lang="x-none" smtClean="0"/>
              <a:t>‹N°›</a:t>
            </a:fld>
            <a:endParaRPr lang="x-none" dirty="0"/>
          </a:p>
        </p:txBody>
      </p:sp>
    </p:spTree>
    <p:extLst>
      <p:ext uri="{BB962C8B-B14F-4D97-AF65-F5344CB8AC3E}">
        <p14:creationId xmlns:p14="http://schemas.microsoft.com/office/powerpoint/2010/main" val="33673647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24A7BDA-10D9-4D6D-8127-8A319AC70993}" type="datetimeFigureOut">
              <a:rPr lang="x-none" smtClean="0"/>
              <a:t>20/07/2022</a:t>
            </a:fld>
            <a:endParaRPr lang="x-none" dirty="0"/>
          </a:p>
        </p:txBody>
      </p:sp>
      <p:sp>
        <p:nvSpPr>
          <p:cNvPr id="5" name="Footer Placeholder 4"/>
          <p:cNvSpPr>
            <a:spLocks noGrp="1"/>
          </p:cNvSpPr>
          <p:nvPr>
            <p:ph type="ftr" sz="quarter" idx="11"/>
          </p:nvPr>
        </p:nvSpPr>
        <p:spPr/>
        <p:txBody>
          <a:bodyPr/>
          <a:lstStyle/>
          <a:p>
            <a:endParaRPr lang="x-none" dirty="0"/>
          </a:p>
        </p:txBody>
      </p:sp>
      <p:sp>
        <p:nvSpPr>
          <p:cNvPr id="6" name="Slide Number Placeholder 5"/>
          <p:cNvSpPr>
            <a:spLocks noGrp="1"/>
          </p:cNvSpPr>
          <p:nvPr>
            <p:ph type="sldNum" sz="quarter" idx="12"/>
          </p:nvPr>
        </p:nvSpPr>
        <p:spPr/>
        <p:txBody>
          <a:bodyPr/>
          <a:lstStyle/>
          <a:p>
            <a:fld id="{4DC0411A-AD2D-4A93-B23F-DDCBE7D735FC}" type="slidenum">
              <a:rPr lang="x-none" smtClean="0"/>
              <a:t>‹N°›</a:t>
            </a:fld>
            <a:endParaRPr lang="x-none"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157700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24A7BDA-10D9-4D6D-8127-8A319AC70993}" type="datetimeFigureOut">
              <a:rPr lang="x-none" smtClean="0"/>
              <a:t>20/07/2022</a:t>
            </a:fld>
            <a:endParaRPr lang="x-none" dirty="0"/>
          </a:p>
        </p:txBody>
      </p:sp>
      <p:sp>
        <p:nvSpPr>
          <p:cNvPr id="5" name="Footer Placeholder 4"/>
          <p:cNvSpPr>
            <a:spLocks noGrp="1"/>
          </p:cNvSpPr>
          <p:nvPr>
            <p:ph type="ftr" sz="quarter" idx="11"/>
          </p:nvPr>
        </p:nvSpPr>
        <p:spPr/>
        <p:txBody>
          <a:bodyPr/>
          <a:lstStyle/>
          <a:p>
            <a:endParaRPr lang="x-none" dirty="0"/>
          </a:p>
        </p:txBody>
      </p:sp>
      <p:sp>
        <p:nvSpPr>
          <p:cNvPr id="6" name="Slide Number Placeholder 5"/>
          <p:cNvSpPr>
            <a:spLocks noGrp="1"/>
          </p:cNvSpPr>
          <p:nvPr>
            <p:ph type="sldNum" sz="quarter" idx="12"/>
          </p:nvPr>
        </p:nvSpPr>
        <p:spPr/>
        <p:txBody>
          <a:bodyPr/>
          <a:lstStyle/>
          <a:p>
            <a:fld id="{4DC0411A-AD2D-4A93-B23F-DDCBE7D735FC}" type="slidenum">
              <a:rPr lang="x-none" smtClean="0"/>
              <a:t>‹N°›</a:t>
            </a:fld>
            <a:endParaRPr lang="x-none" dirty="0"/>
          </a:p>
        </p:txBody>
      </p:sp>
    </p:spTree>
    <p:extLst>
      <p:ext uri="{BB962C8B-B14F-4D97-AF65-F5344CB8AC3E}">
        <p14:creationId xmlns:p14="http://schemas.microsoft.com/office/powerpoint/2010/main" val="31571165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24A7BDA-10D9-4D6D-8127-8A319AC70993}" type="datetimeFigureOut">
              <a:rPr lang="x-none" smtClean="0"/>
              <a:t>20/07/2022</a:t>
            </a:fld>
            <a:endParaRPr lang="x-none" dirty="0"/>
          </a:p>
        </p:txBody>
      </p:sp>
      <p:sp>
        <p:nvSpPr>
          <p:cNvPr id="5" name="Footer Placeholder 4"/>
          <p:cNvSpPr>
            <a:spLocks noGrp="1"/>
          </p:cNvSpPr>
          <p:nvPr>
            <p:ph type="ftr" sz="quarter" idx="11"/>
          </p:nvPr>
        </p:nvSpPr>
        <p:spPr/>
        <p:txBody>
          <a:bodyPr/>
          <a:lstStyle/>
          <a:p>
            <a:endParaRPr lang="x-none" dirty="0"/>
          </a:p>
        </p:txBody>
      </p:sp>
      <p:sp>
        <p:nvSpPr>
          <p:cNvPr id="6" name="Slide Number Placeholder 5"/>
          <p:cNvSpPr>
            <a:spLocks noGrp="1"/>
          </p:cNvSpPr>
          <p:nvPr>
            <p:ph type="sldNum" sz="quarter" idx="12"/>
          </p:nvPr>
        </p:nvSpPr>
        <p:spPr/>
        <p:txBody>
          <a:bodyPr/>
          <a:lstStyle/>
          <a:p>
            <a:fld id="{4DC0411A-AD2D-4A93-B23F-DDCBE7D735FC}" type="slidenum">
              <a:rPr lang="x-none" smtClean="0"/>
              <a:t>‹N°›</a:t>
            </a:fld>
            <a:endParaRPr lang="x-none" dirty="0"/>
          </a:p>
        </p:txBody>
      </p:sp>
    </p:spTree>
    <p:extLst>
      <p:ext uri="{BB962C8B-B14F-4D97-AF65-F5344CB8AC3E}">
        <p14:creationId xmlns:p14="http://schemas.microsoft.com/office/powerpoint/2010/main" val="42886891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24A7BDA-10D9-4D6D-8127-8A319AC70993}" type="datetimeFigureOut">
              <a:rPr lang="x-none" smtClean="0"/>
              <a:t>20/07/2022</a:t>
            </a:fld>
            <a:endParaRPr lang="x-none" dirty="0"/>
          </a:p>
        </p:txBody>
      </p:sp>
      <p:sp>
        <p:nvSpPr>
          <p:cNvPr id="5" name="Footer Placeholder 4"/>
          <p:cNvSpPr>
            <a:spLocks noGrp="1"/>
          </p:cNvSpPr>
          <p:nvPr>
            <p:ph type="ftr" sz="quarter" idx="11"/>
          </p:nvPr>
        </p:nvSpPr>
        <p:spPr/>
        <p:txBody>
          <a:bodyPr/>
          <a:lstStyle/>
          <a:p>
            <a:endParaRPr lang="x-none" dirty="0"/>
          </a:p>
        </p:txBody>
      </p:sp>
      <p:sp>
        <p:nvSpPr>
          <p:cNvPr id="6" name="Slide Number Placeholder 5"/>
          <p:cNvSpPr>
            <a:spLocks noGrp="1"/>
          </p:cNvSpPr>
          <p:nvPr>
            <p:ph type="sldNum" sz="quarter" idx="12"/>
          </p:nvPr>
        </p:nvSpPr>
        <p:spPr/>
        <p:txBody>
          <a:bodyPr/>
          <a:lstStyle/>
          <a:p>
            <a:fld id="{4DC0411A-AD2D-4A93-B23F-DDCBE7D735FC}" type="slidenum">
              <a:rPr lang="x-none" smtClean="0"/>
              <a:t>‹N°›</a:t>
            </a:fld>
            <a:endParaRPr lang="x-none" dirty="0"/>
          </a:p>
        </p:txBody>
      </p:sp>
    </p:spTree>
    <p:extLst>
      <p:ext uri="{BB962C8B-B14F-4D97-AF65-F5344CB8AC3E}">
        <p14:creationId xmlns:p14="http://schemas.microsoft.com/office/powerpoint/2010/main" val="3499139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24A7BDA-10D9-4D6D-8127-8A319AC70993}" type="datetimeFigureOut">
              <a:rPr lang="x-none" smtClean="0"/>
              <a:t>20/07/2022</a:t>
            </a:fld>
            <a:endParaRPr lang="x-none" dirty="0"/>
          </a:p>
        </p:txBody>
      </p:sp>
      <p:sp>
        <p:nvSpPr>
          <p:cNvPr id="5" name="Footer Placeholder 4"/>
          <p:cNvSpPr>
            <a:spLocks noGrp="1"/>
          </p:cNvSpPr>
          <p:nvPr>
            <p:ph type="ftr" sz="quarter" idx="11"/>
          </p:nvPr>
        </p:nvSpPr>
        <p:spPr/>
        <p:txBody>
          <a:bodyPr/>
          <a:lstStyle/>
          <a:p>
            <a:endParaRPr lang="x-none" dirty="0"/>
          </a:p>
        </p:txBody>
      </p:sp>
      <p:sp>
        <p:nvSpPr>
          <p:cNvPr id="6" name="Slide Number Placeholder 5"/>
          <p:cNvSpPr>
            <a:spLocks noGrp="1"/>
          </p:cNvSpPr>
          <p:nvPr>
            <p:ph type="sldNum" sz="quarter" idx="12"/>
          </p:nvPr>
        </p:nvSpPr>
        <p:spPr/>
        <p:txBody>
          <a:bodyPr/>
          <a:lstStyle/>
          <a:p>
            <a:fld id="{4DC0411A-AD2D-4A93-B23F-DDCBE7D735FC}" type="slidenum">
              <a:rPr lang="x-none" smtClean="0"/>
              <a:t>‹N°›</a:t>
            </a:fld>
            <a:endParaRPr lang="x-none" dirty="0"/>
          </a:p>
        </p:txBody>
      </p:sp>
    </p:spTree>
    <p:extLst>
      <p:ext uri="{BB962C8B-B14F-4D97-AF65-F5344CB8AC3E}">
        <p14:creationId xmlns:p14="http://schemas.microsoft.com/office/powerpoint/2010/main" val="3335723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24A7BDA-10D9-4D6D-8127-8A319AC70993}" type="datetimeFigureOut">
              <a:rPr lang="x-none" smtClean="0"/>
              <a:t>20/07/2022</a:t>
            </a:fld>
            <a:endParaRPr lang="x-none" dirty="0"/>
          </a:p>
        </p:txBody>
      </p:sp>
      <p:sp>
        <p:nvSpPr>
          <p:cNvPr id="5" name="Footer Placeholder 4"/>
          <p:cNvSpPr>
            <a:spLocks noGrp="1"/>
          </p:cNvSpPr>
          <p:nvPr>
            <p:ph type="ftr" sz="quarter" idx="11"/>
          </p:nvPr>
        </p:nvSpPr>
        <p:spPr/>
        <p:txBody>
          <a:bodyPr/>
          <a:lstStyle/>
          <a:p>
            <a:endParaRPr lang="x-none" dirty="0"/>
          </a:p>
        </p:txBody>
      </p:sp>
      <p:sp>
        <p:nvSpPr>
          <p:cNvPr id="6" name="Slide Number Placeholder 5"/>
          <p:cNvSpPr>
            <a:spLocks noGrp="1"/>
          </p:cNvSpPr>
          <p:nvPr>
            <p:ph type="sldNum" sz="quarter" idx="12"/>
          </p:nvPr>
        </p:nvSpPr>
        <p:spPr/>
        <p:txBody>
          <a:bodyPr/>
          <a:lstStyle/>
          <a:p>
            <a:fld id="{4DC0411A-AD2D-4A93-B23F-DDCBE7D735FC}" type="slidenum">
              <a:rPr lang="x-none" smtClean="0"/>
              <a:t>‹N°›</a:t>
            </a:fld>
            <a:endParaRPr lang="x-none" dirty="0"/>
          </a:p>
        </p:txBody>
      </p:sp>
    </p:spTree>
    <p:extLst>
      <p:ext uri="{BB962C8B-B14F-4D97-AF65-F5344CB8AC3E}">
        <p14:creationId xmlns:p14="http://schemas.microsoft.com/office/powerpoint/2010/main" val="3518670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24A7BDA-10D9-4D6D-8127-8A319AC70993}" type="datetimeFigureOut">
              <a:rPr lang="x-none" smtClean="0"/>
              <a:t>20/07/2022</a:t>
            </a:fld>
            <a:endParaRPr lang="x-none" dirty="0"/>
          </a:p>
        </p:txBody>
      </p:sp>
      <p:sp>
        <p:nvSpPr>
          <p:cNvPr id="6" name="Footer Placeholder 5"/>
          <p:cNvSpPr>
            <a:spLocks noGrp="1"/>
          </p:cNvSpPr>
          <p:nvPr>
            <p:ph type="ftr" sz="quarter" idx="11"/>
          </p:nvPr>
        </p:nvSpPr>
        <p:spPr/>
        <p:txBody>
          <a:bodyPr/>
          <a:lstStyle/>
          <a:p>
            <a:endParaRPr lang="x-none" dirty="0"/>
          </a:p>
        </p:txBody>
      </p:sp>
      <p:sp>
        <p:nvSpPr>
          <p:cNvPr id="7" name="Slide Number Placeholder 6"/>
          <p:cNvSpPr>
            <a:spLocks noGrp="1"/>
          </p:cNvSpPr>
          <p:nvPr>
            <p:ph type="sldNum" sz="quarter" idx="12"/>
          </p:nvPr>
        </p:nvSpPr>
        <p:spPr/>
        <p:txBody>
          <a:bodyPr/>
          <a:lstStyle/>
          <a:p>
            <a:fld id="{4DC0411A-AD2D-4A93-B23F-DDCBE7D735FC}" type="slidenum">
              <a:rPr lang="x-none" smtClean="0"/>
              <a:t>‹N°›</a:t>
            </a:fld>
            <a:endParaRPr lang="x-none" dirty="0"/>
          </a:p>
        </p:txBody>
      </p:sp>
    </p:spTree>
    <p:extLst>
      <p:ext uri="{BB962C8B-B14F-4D97-AF65-F5344CB8AC3E}">
        <p14:creationId xmlns:p14="http://schemas.microsoft.com/office/powerpoint/2010/main" val="2456951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24A7BDA-10D9-4D6D-8127-8A319AC70993}" type="datetimeFigureOut">
              <a:rPr lang="x-none" smtClean="0"/>
              <a:t>20/07/2022</a:t>
            </a:fld>
            <a:endParaRPr lang="x-none" dirty="0"/>
          </a:p>
        </p:txBody>
      </p:sp>
      <p:sp>
        <p:nvSpPr>
          <p:cNvPr id="8" name="Footer Placeholder 7"/>
          <p:cNvSpPr>
            <a:spLocks noGrp="1"/>
          </p:cNvSpPr>
          <p:nvPr>
            <p:ph type="ftr" sz="quarter" idx="11"/>
          </p:nvPr>
        </p:nvSpPr>
        <p:spPr/>
        <p:txBody>
          <a:bodyPr/>
          <a:lstStyle/>
          <a:p>
            <a:endParaRPr lang="x-none" dirty="0"/>
          </a:p>
        </p:txBody>
      </p:sp>
      <p:sp>
        <p:nvSpPr>
          <p:cNvPr id="9" name="Slide Number Placeholder 8"/>
          <p:cNvSpPr>
            <a:spLocks noGrp="1"/>
          </p:cNvSpPr>
          <p:nvPr>
            <p:ph type="sldNum" sz="quarter" idx="12"/>
          </p:nvPr>
        </p:nvSpPr>
        <p:spPr/>
        <p:txBody>
          <a:bodyPr/>
          <a:lstStyle/>
          <a:p>
            <a:fld id="{4DC0411A-AD2D-4A93-B23F-DDCBE7D735FC}" type="slidenum">
              <a:rPr lang="x-none" smtClean="0"/>
              <a:t>‹N°›</a:t>
            </a:fld>
            <a:endParaRPr lang="x-none" dirty="0"/>
          </a:p>
        </p:txBody>
      </p:sp>
    </p:spTree>
    <p:extLst>
      <p:ext uri="{BB962C8B-B14F-4D97-AF65-F5344CB8AC3E}">
        <p14:creationId xmlns:p14="http://schemas.microsoft.com/office/powerpoint/2010/main" val="1059688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A24A7BDA-10D9-4D6D-8127-8A319AC70993}" type="datetimeFigureOut">
              <a:rPr lang="x-none" smtClean="0"/>
              <a:t>20/07/2022</a:t>
            </a:fld>
            <a:endParaRPr lang="x-none" dirty="0"/>
          </a:p>
        </p:txBody>
      </p:sp>
      <p:sp>
        <p:nvSpPr>
          <p:cNvPr id="4" name="Footer Placeholder 3"/>
          <p:cNvSpPr>
            <a:spLocks noGrp="1"/>
          </p:cNvSpPr>
          <p:nvPr>
            <p:ph type="ftr" sz="quarter" idx="11"/>
          </p:nvPr>
        </p:nvSpPr>
        <p:spPr/>
        <p:txBody>
          <a:bodyPr/>
          <a:lstStyle/>
          <a:p>
            <a:endParaRPr lang="x-none" dirty="0"/>
          </a:p>
        </p:txBody>
      </p:sp>
      <p:sp>
        <p:nvSpPr>
          <p:cNvPr id="5" name="Slide Number Placeholder 4"/>
          <p:cNvSpPr>
            <a:spLocks noGrp="1"/>
          </p:cNvSpPr>
          <p:nvPr>
            <p:ph type="sldNum" sz="quarter" idx="12"/>
          </p:nvPr>
        </p:nvSpPr>
        <p:spPr/>
        <p:txBody>
          <a:bodyPr/>
          <a:lstStyle/>
          <a:p>
            <a:fld id="{4DC0411A-AD2D-4A93-B23F-DDCBE7D735FC}" type="slidenum">
              <a:rPr lang="x-none" smtClean="0"/>
              <a:t>‹N°›</a:t>
            </a:fld>
            <a:endParaRPr lang="x-none" dirty="0"/>
          </a:p>
        </p:txBody>
      </p:sp>
    </p:spTree>
    <p:extLst>
      <p:ext uri="{BB962C8B-B14F-4D97-AF65-F5344CB8AC3E}">
        <p14:creationId xmlns:p14="http://schemas.microsoft.com/office/powerpoint/2010/main" val="196863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4A7BDA-10D9-4D6D-8127-8A319AC70993}" type="datetimeFigureOut">
              <a:rPr lang="x-none" smtClean="0"/>
              <a:t>20/07/2022</a:t>
            </a:fld>
            <a:endParaRPr lang="x-none" dirty="0"/>
          </a:p>
        </p:txBody>
      </p:sp>
      <p:sp>
        <p:nvSpPr>
          <p:cNvPr id="3" name="Footer Placeholder 2"/>
          <p:cNvSpPr>
            <a:spLocks noGrp="1"/>
          </p:cNvSpPr>
          <p:nvPr>
            <p:ph type="ftr" sz="quarter" idx="11"/>
          </p:nvPr>
        </p:nvSpPr>
        <p:spPr/>
        <p:txBody>
          <a:bodyPr/>
          <a:lstStyle/>
          <a:p>
            <a:endParaRPr lang="x-none" dirty="0"/>
          </a:p>
        </p:txBody>
      </p:sp>
      <p:sp>
        <p:nvSpPr>
          <p:cNvPr id="4" name="Slide Number Placeholder 3"/>
          <p:cNvSpPr>
            <a:spLocks noGrp="1"/>
          </p:cNvSpPr>
          <p:nvPr>
            <p:ph type="sldNum" sz="quarter" idx="12"/>
          </p:nvPr>
        </p:nvSpPr>
        <p:spPr/>
        <p:txBody>
          <a:bodyPr/>
          <a:lstStyle/>
          <a:p>
            <a:fld id="{4DC0411A-AD2D-4A93-B23F-DDCBE7D735FC}" type="slidenum">
              <a:rPr lang="x-none" smtClean="0"/>
              <a:t>‹N°›</a:t>
            </a:fld>
            <a:endParaRPr lang="x-none" dirty="0"/>
          </a:p>
        </p:txBody>
      </p:sp>
    </p:spTree>
    <p:extLst>
      <p:ext uri="{BB962C8B-B14F-4D97-AF65-F5344CB8AC3E}">
        <p14:creationId xmlns:p14="http://schemas.microsoft.com/office/powerpoint/2010/main" val="3402590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24A7BDA-10D9-4D6D-8127-8A319AC70993}" type="datetimeFigureOut">
              <a:rPr lang="x-none" smtClean="0"/>
              <a:t>20/07/2022</a:t>
            </a:fld>
            <a:endParaRPr lang="x-none" dirty="0"/>
          </a:p>
        </p:txBody>
      </p:sp>
      <p:sp>
        <p:nvSpPr>
          <p:cNvPr id="6" name="Footer Placeholder 5"/>
          <p:cNvSpPr>
            <a:spLocks noGrp="1"/>
          </p:cNvSpPr>
          <p:nvPr>
            <p:ph type="ftr" sz="quarter" idx="11"/>
          </p:nvPr>
        </p:nvSpPr>
        <p:spPr/>
        <p:txBody>
          <a:bodyPr/>
          <a:lstStyle/>
          <a:p>
            <a:endParaRPr lang="x-none" dirty="0"/>
          </a:p>
        </p:txBody>
      </p:sp>
      <p:sp>
        <p:nvSpPr>
          <p:cNvPr id="7" name="Slide Number Placeholder 6"/>
          <p:cNvSpPr>
            <a:spLocks noGrp="1"/>
          </p:cNvSpPr>
          <p:nvPr>
            <p:ph type="sldNum" sz="quarter" idx="12"/>
          </p:nvPr>
        </p:nvSpPr>
        <p:spPr/>
        <p:txBody>
          <a:bodyPr/>
          <a:lstStyle/>
          <a:p>
            <a:fld id="{4DC0411A-AD2D-4A93-B23F-DDCBE7D735FC}" type="slidenum">
              <a:rPr lang="x-none" smtClean="0"/>
              <a:t>‹N°›</a:t>
            </a:fld>
            <a:endParaRPr lang="x-none" dirty="0"/>
          </a:p>
        </p:txBody>
      </p:sp>
    </p:spTree>
    <p:extLst>
      <p:ext uri="{BB962C8B-B14F-4D97-AF65-F5344CB8AC3E}">
        <p14:creationId xmlns:p14="http://schemas.microsoft.com/office/powerpoint/2010/main" val="2333330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dirty="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24A7BDA-10D9-4D6D-8127-8A319AC70993}" type="datetimeFigureOut">
              <a:rPr lang="x-none" smtClean="0"/>
              <a:t>20/07/2022</a:t>
            </a:fld>
            <a:endParaRPr lang="x-none" dirty="0"/>
          </a:p>
        </p:txBody>
      </p:sp>
      <p:sp>
        <p:nvSpPr>
          <p:cNvPr id="6" name="Footer Placeholder 5"/>
          <p:cNvSpPr>
            <a:spLocks noGrp="1"/>
          </p:cNvSpPr>
          <p:nvPr>
            <p:ph type="ftr" sz="quarter" idx="11"/>
          </p:nvPr>
        </p:nvSpPr>
        <p:spPr/>
        <p:txBody>
          <a:bodyPr/>
          <a:lstStyle/>
          <a:p>
            <a:endParaRPr lang="x-none" dirty="0"/>
          </a:p>
        </p:txBody>
      </p:sp>
      <p:sp>
        <p:nvSpPr>
          <p:cNvPr id="7" name="Slide Number Placeholder 6"/>
          <p:cNvSpPr>
            <a:spLocks noGrp="1"/>
          </p:cNvSpPr>
          <p:nvPr>
            <p:ph type="sldNum" sz="quarter" idx="12"/>
          </p:nvPr>
        </p:nvSpPr>
        <p:spPr/>
        <p:txBody>
          <a:bodyPr/>
          <a:lstStyle/>
          <a:p>
            <a:fld id="{4DC0411A-AD2D-4A93-B23F-DDCBE7D735FC}" type="slidenum">
              <a:rPr lang="x-none" smtClean="0"/>
              <a:t>‹N°›</a:t>
            </a:fld>
            <a:endParaRPr lang="x-none" dirty="0"/>
          </a:p>
        </p:txBody>
      </p:sp>
    </p:spTree>
    <p:extLst>
      <p:ext uri="{BB962C8B-B14F-4D97-AF65-F5344CB8AC3E}">
        <p14:creationId xmlns:p14="http://schemas.microsoft.com/office/powerpoint/2010/main" val="2035729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24A7BDA-10D9-4D6D-8127-8A319AC70993}" type="datetimeFigureOut">
              <a:rPr lang="x-none" smtClean="0"/>
              <a:t>20/07/2022</a:t>
            </a:fld>
            <a:endParaRPr lang="x-none"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x-none"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DC0411A-AD2D-4A93-B23F-DDCBE7D735FC}" type="slidenum">
              <a:rPr lang="x-none" smtClean="0"/>
              <a:t>‹N°›</a:t>
            </a:fld>
            <a:endParaRPr lang="x-none" dirty="0"/>
          </a:p>
        </p:txBody>
      </p:sp>
    </p:spTree>
    <p:extLst>
      <p:ext uri="{BB962C8B-B14F-4D97-AF65-F5344CB8AC3E}">
        <p14:creationId xmlns:p14="http://schemas.microsoft.com/office/powerpoint/2010/main" val="20143801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000" b="1" u="sng" dirty="0">
                <a:effectLst>
                  <a:outerShdw blurRad="38100" dist="38100" dir="2700000" algn="tl">
                    <a:srgbClr val="000000">
                      <a:alpha val="43137"/>
                    </a:srgbClr>
                  </a:outerShdw>
                </a:effectLst>
              </a:rPr>
              <a:t>EXPOSE GREOUPE 1</a:t>
            </a:r>
          </a:p>
        </p:txBody>
      </p:sp>
      <p:sp>
        <p:nvSpPr>
          <p:cNvPr id="3" name="Espace réservé du contenu 2"/>
          <p:cNvSpPr>
            <a:spLocks noGrp="1"/>
          </p:cNvSpPr>
          <p:nvPr>
            <p:ph idx="1"/>
          </p:nvPr>
        </p:nvSpPr>
        <p:spPr/>
        <p:txBody>
          <a:bodyPr>
            <a:normAutofit/>
          </a:bodyPr>
          <a:lstStyle/>
          <a:p>
            <a:pPr marL="0" indent="0">
              <a:buNone/>
            </a:pPr>
            <a:r>
              <a:rPr lang="fr-FR" sz="3200" b="1" dirty="0" smtClean="0">
                <a:latin typeface="Times New Roman" panose="02020603050405020304" pitchFamily="18" charset="0"/>
                <a:cs typeface="Times New Roman" panose="02020603050405020304" pitchFamily="18" charset="0"/>
              </a:rPr>
              <a:t>MEMBRES:</a:t>
            </a:r>
          </a:p>
          <a:p>
            <a:pPr marL="0" indent="0">
              <a:buNone/>
            </a:pPr>
            <a:r>
              <a:rPr lang="fr-FR" sz="3200" dirty="0" smtClean="0">
                <a:latin typeface="Times New Roman" panose="02020603050405020304" pitchFamily="18" charset="0"/>
                <a:cs typeface="Times New Roman" panose="02020603050405020304" pitchFamily="18" charset="0"/>
              </a:rPr>
              <a:t>DABOE Armelle </a:t>
            </a:r>
            <a:r>
              <a:rPr lang="fr-FR" sz="3200" dirty="0" err="1" smtClean="0">
                <a:latin typeface="Times New Roman" panose="02020603050405020304" pitchFamily="18" charset="0"/>
                <a:cs typeface="Times New Roman" panose="02020603050405020304" pitchFamily="18" charset="0"/>
              </a:rPr>
              <a:t>Gwladus</a:t>
            </a:r>
            <a:endParaRPr lang="fr-FR" sz="3200" dirty="0" smtClean="0">
              <a:latin typeface="Times New Roman" panose="02020603050405020304" pitchFamily="18" charset="0"/>
              <a:cs typeface="Times New Roman" panose="02020603050405020304" pitchFamily="18" charset="0"/>
            </a:endParaRPr>
          </a:p>
          <a:p>
            <a:pPr marL="0" indent="0">
              <a:buNone/>
            </a:pPr>
            <a:r>
              <a:rPr lang="fr-FR" sz="3200" dirty="0" smtClean="0">
                <a:latin typeface="Times New Roman" panose="02020603050405020304" pitchFamily="18" charset="0"/>
                <a:cs typeface="Times New Roman" panose="02020603050405020304" pitchFamily="18" charset="0"/>
              </a:rPr>
              <a:t>ILBOUDO Oumarou</a:t>
            </a:r>
          </a:p>
          <a:p>
            <a:pPr marL="0" indent="0">
              <a:buNone/>
            </a:pPr>
            <a:r>
              <a:rPr lang="fr-FR" sz="3200" dirty="0" smtClean="0">
                <a:latin typeface="Times New Roman" panose="02020603050405020304" pitchFamily="18" charset="0"/>
                <a:cs typeface="Times New Roman" panose="02020603050405020304" pitchFamily="18" charset="0"/>
              </a:rPr>
              <a:t>KABORE Justin</a:t>
            </a:r>
          </a:p>
          <a:p>
            <a:pPr marL="0" indent="0">
              <a:buNone/>
            </a:pPr>
            <a:r>
              <a:rPr lang="fr-FR" sz="3200" dirty="0" smtClean="0">
                <a:latin typeface="Times New Roman" panose="02020603050405020304" pitchFamily="18" charset="0"/>
                <a:cs typeface="Times New Roman" panose="02020603050405020304" pitchFamily="18" charset="0"/>
              </a:rPr>
              <a:t>KORSAGA Pauline</a:t>
            </a:r>
          </a:p>
          <a:p>
            <a:pPr marL="0" indent="0">
              <a:buNone/>
            </a:pPr>
            <a:r>
              <a:rPr lang="fr-FR" sz="3200" dirty="0" smtClean="0">
                <a:latin typeface="Times New Roman" panose="02020603050405020304" pitchFamily="18" charset="0"/>
                <a:cs typeface="Times New Roman" panose="02020603050405020304" pitchFamily="18" charset="0"/>
              </a:rPr>
              <a:t>TAPSOBA Ablassé</a:t>
            </a:r>
            <a:endParaRPr lang="fr-F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68360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2843F07-D6E6-FC85-C30E-D65AA90BA5E4}"/>
              </a:ext>
            </a:extLst>
          </p:cNvPr>
          <p:cNvSpPr>
            <a:spLocks noGrp="1"/>
          </p:cNvSpPr>
          <p:nvPr>
            <p:ph type="title"/>
          </p:nvPr>
        </p:nvSpPr>
        <p:spPr>
          <a:xfrm>
            <a:off x="717839" y="186570"/>
            <a:ext cx="8596668" cy="770033"/>
          </a:xfrm>
        </p:spPr>
        <p:txBody>
          <a:bodyPr/>
          <a:lstStyle/>
          <a:p>
            <a:r>
              <a:rPr lang="fr-FR" dirty="0">
                <a:latin typeface="Times New Roman" panose="02020603050405020304" pitchFamily="18" charset="0"/>
                <a:cs typeface="Times New Roman" panose="02020603050405020304" pitchFamily="18" charset="0"/>
              </a:rPr>
              <a:t>1- </a:t>
            </a:r>
            <a:r>
              <a:rPr lang="fr-FR" b="1" dirty="0">
                <a:latin typeface="Times New Roman" panose="02020603050405020304" pitchFamily="18" charset="0"/>
                <a:cs typeface="Times New Roman" panose="02020603050405020304" pitchFamily="18" charset="0"/>
              </a:rPr>
              <a:t>Les apports de la planification 2/4</a:t>
            </a:r>
            <a:endParaRPr lang="x-none" b="1" dirty="0">
              <a:latin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xmlns="" id="{0D226B9F-98AF-14F2-13A8-7DDA13579CF7}"/>
              </a:ext>
            </a:extLst>
          </p:cNvPr>
          <p:cNvSpPr>
            <a:spLocks noGrp="1"/>
          </p:cNvSpPr>
          <p:nvPr>
            <p:ph idx="1"/>
          </p:nvPr>
        </p:nvSpPr>
        <p:spPr>
          <a:xfrm>
            <a:off x="114625" y="1055077"/>
            <a:ext cx="9803097" cy="5261317"/>
          </a:xfrm>
        </p:spPr>
        <p:txBody>
          <a:bodyPr>
            <a:normAutofit fontScale="32500" lnSpcReduction="20000"/>
          </a:bodyPr>
          <a:lstStyle/>
          <a:p>
            <a:pPr lvl="0" algn="just">
              <a:lnSpc>
                <a:spcPct val="115000"/>
              </a:lnSpc>
              <a:buFont typeface="Wingdings" panose="05000000000000000000" pitchFamily="2" charset="2"/>
              <a:buChar char="v"/>
            </a:pPr>
            <a:r>
              <a:rPr lang="fr-FR" sz="7400" b="1" dirty="0">
                <a:solidFill>
                  <a:srgbClr val="000000"/>
                </a:solidFill>
                <a:effectLst/>
                <a:latin typeface="Times New Roman" panose="02020603050405020304" pitchFamily="18" charset="0"/>
                <a:ea typeface="Calibri" panose="020F0502020204030204" pitchFamily="34" charset="0"/>
              </a:rPr>
              <a:t>Utilité sur le plan externe </a:t>
            </a:r>
          </a:p>
          <a:p>
            <a:pPr lvl="0" algn="just">
              <a:lnSpc>
                <a:spcPct val="115000"/>
              </a:lnSpc>
              <a:buFont typeface="Wingdings" panose="05000000000000000000" pitchFamily="2" charset="2"/>
              <a:buChar char="v"/>
            </a:pPr>
            <a:endParaRPr lang="x-none" sz="7400" dirty="0">
              <a:solidFill>
                <a:srgbClr val="000000"/>
              </a:solidFill>
              <a:effectLst/>
              <a:latin typeface="Times New Roman" panose="02020603050405020304" pitchFamily="18" charset="0"/>
              <a:ea typeface="Calibri" panose="020F0502020204030204" pitchFamily="34" charset="0"/>
            </a:endParaRPr>
          </a:p>
          <a:p>
            <a:pPr marL="0" indent="0" algn="just">
              <a:lnSpc>
                <a:spcPct val="115000"/>
              </a:lnSpc>
              <a:buNone/>
            </a:pPr>
            <a:r>
              <a:rPr lang="fr-FR" sz="7400" dirty="0">
                <a:solidFill>
                  <a:srgbClr val="000000"/>
                </a:solidFill>
                <a:effectLst/>
                <a:latin typeface="Times New Roman" panose="02020603050405020304" pitchFamily="18" charset="0"/>
                <a:ea typeface="Calibri" panose="020F0502020204030204" pitchFamily="34" charset="0"/>
              </a:rPr>
              <a:t>Sur le plan externe la planification stratégique est : </a:t>
            </a:r>
            <a:endParaRPr lang="fr-FR" sz="7400" dirty="0">
              <a:solidFill>
                <a:srgbClr val="000000"/>
              </a:solidFill>
              <a:latin typeface="Times New Roman" panose="02020603050405020304" pitchFamily="18" charset="0"/>
              <a:ea typeface="Calibri" panose="020F0502020204030204" pitchFamily="34" charset="0"/>
            </a:endParaRPr>
          </a:p>
          <a:p>
            <a:pPr algn="just">
              <a:lnSpc>
                <a:spcPct val="115000"/>
              </a:lnSpc>
              <a:buFont typeface="Wingdings" panose="05000000000000000000" pitchFamily="2" charset="2"/>
              <a:buChar char="ü"/>
            </a:pPr>
            <a:r>
              <a:rPr lang="fr-FR" sz="7400" dirty="0">
                <a:solidFill>
                  <a:srgbClr val="000000"/>
                </a:solidFill>
                <a:latin typeface="Times New Roman" panose="02020603050405020304" pitchFamily="18" charset="0"/>
                <a:ea typeface="Calibri" panose="020F0502020204030204" pitchFamily="34" charset="0"/>
              </a:rPr>
              <a:t>U</a:t>
            </a:r>
            <a:r>
              <a:rPr lang="fr-FR" sz="7400" dirty="0">
                <a:solidFill>
                  <a:srgbClr val="000000"/>
                </a:solidFill>
                <a:effectLst/>
                <a:latin typeface="Times New Roman" panose="02020603050405020304" pitchFamily="18" charset="0"/>
                <a:ea typeface="Calibri" panose="020F0502020204030204" pitchFamily="34" charset="0"/>
              </a:rPr>
              <a:t>n processus de questionnement systématique sur l’environnement ; </a:t>
            </a:r>
            <a:endParaRPr lang="fr-FR" sz="7400" dirty="0">
              <a:solidFill>
                <a:srgbClr val="000000"/>
              </a:solidFill>
              <a:latin typeface="Times New Roman" panose="02020603050405020304" pitchFamily="18" charset="0"/>
              <a:ea typeface="Calibri" panose="020F0502020204030204" pitchFamily="34" charset="0"/>
            </a:endParaRPr>
          </a:p>
          <a:p>
            <a:pPr algn="just">
              <a:lnSpc>
                <a:spcPct val="115000"/>
              </a:lnSpc>
              <a:buFont typeface="Wingdings" panose="05000000000000000000" pitchFamily="2" charset="2"/>
              <a:buChar char="ü"/>
            </a:pPr>
            <a:r>
              <a:rPr lang="fr-FR" sz="7400" dirty="0">
                <a:solidFill>
                  <a:srgbClr val="000000"/>
                </a:solidFill>
                <a:effectLst/>
                <a:latin typeface="Times New Roman" panose="02020603050405020304" pitchFamily="18" charset="0"/>
                <a:ea typeface="Calibri" panose="020F0502020204030204" pitchFamily="34" charset="0"/>
              </a:rPr>
              <a:t>Un outil de dialogue avec les différents intervenants en contact avec l’organisation. </a:t>
            </a:r>
            <a:endParaRPr lang="fr-FR" sz="7400" dirty="0">
              <a:solidFill>
                <a:srgbClr val="000000"/>
              </a:solidFill>
              <a:latin typeface="Times New Roman" panose="02020603050405020304" pitchFamily="18" charset="0"/>
              <a:ea typeface="Calibri" panose="020F0502020204030204" pitchFamily="34" charset="0"/>
            </a:endParaRPr>
          </a:p>
          <a:p>
            <a:pPr algn="just">
              <a:lnSpc>
                <a:spcPct val="115000"/>
              </a:lnSpc>
              <a:buFont typeface="Wingdings" panose="05000000000000000000" pitchFamily="2" charset="2"/>
              <a:buChar char="ü"/>
            </a:pPr>
            <a:r>
              <a:rPr lang="fr-FR" sz="7400" dirty="0">
                <a:solidFill>
                  <a:srgbClr val="000000"/>
                </a:solidFill>
                <a:latin typeface="Times New Roman" panose="02020603050405020304" pitchFamily="18" charset="0"/>
                <a:ea typeface="Calibri" panose="020F0502020204030204" pitchFamily="34" charset="0"/>
              </a:rPr>
              <a:t>U</a:t>
            </a:r>
            <a:r>
              <a:rPr lang="fr-FR" sz="7400" dirty="0">
                <a:solidFill>
                  <a:srgbClr val="000000"/>
                </a:solidFill>
                <a:effectLst/>
                <a:latin typeface="Times New Roman" panose="02020603050405020304" pitchFamily="18" charset="0"/>
                <a:ea typeface="Calibri" panose="020F0502020204030204" pitchFamily="34" charset="0"/>
              </a:rPr>
              <a:t>n processus de questionnement systématique sur l’environnement </a:t>
            </a:r>
          </a:p>
          <a:p>
            <a:pPr algn="just">
              <a:lnSpc>
                <a:spcPct val="115000"/>
              </a:lnSpc>
              <a:buFont typeface="Wingdings" panose="05000000000000000000" pitchFamily="2" charset="2"/>
              <a:buChar char="ü"/>
            </a:pPr>
            <a:endParaRPr lang="fr-FR" sz="7400" dirty="0">
              <a:solidFill>
                <a:srgbClr val="000000"/>
              </a:solidFill>
              <a:latin typeface="Times New Roman" panose="02020603050405020304" pitchFamily="18" charset="0"/>
              <a:ea typeface="Calibri" panose="020F0502020204030204" pitchFamily="34" charset="0"/>
            </a:endParaRPr>
          </a:p>
          <a:p>
            <a:pPr algn="just">
              <a:lnSpc>
                <a:spcPct val="115000"/>
              </a:lnSpc>
              <a:buFont typeface="Wingdings" panose="05000000000000000000" pitchFamily="2" charset="2"/>
              <a:buChar char="ü"/>
            </a:pPr>
            <a:r>
              <a:rPr lang="fr-FR" sz="7400" dirty="0">
                <a:solidFill>
                  <a:srgbClr val="000000"/>
                </a:solidFill>
                <a:latin typeface="Times New Roman" panose="02020603050405020304" pitchFamily="18" charset="0"/>
                <a:ea typeface="Calibri" panose="020F0502020204030204" pitchFamily="34" charset="0"/>
              </a:rPr>
              <a:t>U</a:t>
            </a:r>
            <a:r>
              <a:rPr lang="fr-FR" sz="7400" dirty="0">
                <a:solidFill>
                  <a:srgbClr val="000000"/>
                </a:solidFill>
                <a:effectLst/>
                <a:latin typeface="Times New Roman" panose="02020603050405020304" pitchFamily="18" charset="0"/>
                <a:ea typeface="Calibri" panose="020F0502020204030204" pitchFamily="34" charset="0"/>
              </a:rPr>
              <a:t>n outil de plaidoyer et de dialogue avec les différents intervenants en contact avec l’organisation </a:t>
            </a:r>
            <a:endParaRPr lang="x-none" sz="7400" dirty="0">
              <a:solidFill>
                <a:srgbClr val="000000"/>
              </a:solidFill>
              <a:effectLst/>
              <a:latin typeface="Times New Roman" panose="02020603050405020304" pitchFamily="18" charset="0"/>
              <a:ea typeface="Calibri" panose="020F0502020204030204" pitchFamily="34" charset="0"/>
            </a:endParaRPr>
          </a:p>
          <a:p>
            <a:endParaRPr lang="x-none" dirty="0"/>
          </a:p>
        </p:txBody>
      </p:sp>
    </p:spTree>
    <p:extLst>
      <p:ext uri="{BB962C8B-B14F-4D97-AF65-F5344CB8AC3E}">
        <p14:creationId xmlns:p14="http://schemas.microsoft.com/office/powerpoint/2010/main" val="3846178737"/>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D311277-2A79-29A9-C840-8A7DCF29F139}"/>
              </a:ext>
            </a:extLst>
          </p:cNvPr>
          <p:cNvSpPr>
            <a:spLocks noGrp="1"/>
          </p:cNvSpPr>
          <p:nvPr>
            <p:ph type="title"/>
          </p:nvPr>
        </p:nvSpPr>
        <p:spPr>
          <a:xfrm>
            <a:off x="677334" y="156238"/>
            <a:ext cx="8596668" cy="842568"/>
          </a:xfrm>
        </p:spPr>
        <p:txBody>
          <a:bodyPr/>
          <a:lstStyle/>
          <a:p>
            <a:r>
              <a:rPr lang="fr-FR" dirty="0">
                <a:latin typeface="Times New Roman" panose="02020603050405020304" pitchFamily="18" charset="0"/>
                <a:cs typeface="Times New Roman" panose="02020603050405020304" pitchFamily="18" charset="0"/>
              </a:rPr>
              <a:t>1- </a:t>
            </a:r>
            <a:r>
              <a:rPr lang="fr-FR" b="1" dirty="0">
                <a:latin typeface="Times New Roman" panose="02020603050405020304" pitchFamily="18" charset="0"/>
                <a:cs typeface="Times New Roman" panose="02020603050405020304" pitchFamily="18" charset="0"/>
              </a:rPr>
              <a:t>Les apports de la planification 3/4</a:t>
            </a:r>
            <a:endParaRPr lang="x-none" dirty="0"/>
          </a:p>
        </p:txBody>
      </p:sp>
      <p:sp>
        <p:nvSpPr>
          <p:cNvPr id="3" name="Espace réservé du contenu 2">
            <a:extLst>
              <a:ext uri="{FF2B5EF4-FFF2-40B4-BE49-F238E27FC236}">
                <a16:creationId xmlns:a16="http://schemas.microsoft.com/office/drawing/2014/main" xmlns="" id="{573DA79F-FD4B-768B-9875-3DC28E501BC4}"/>
              </a:ext>
            </a:extLst>
          </p:cNvPr>
          <p:cNvSpPr>
            <a:spLocks noGrp="1"/>
          </p:cNvSpPr>
          <p:nvPr>
            <p:ph idx="1"/>
          </p:nvPr>
        </p:nvSpPr>
        <p:spPr>
          <a:xfrm>
            <a:off x="112541" y="1062770"/>
            <a:ext cx="10100603" cy="5422436"/>
          </a:xfrm>
        </p:spPr>
        <p:txBody>
          <a:bodyPr>
            <a:normAutofit fontScale="92500" lnSpcReduction="10000"/>
          </a:bodyPr>
          <a:lstStyle/>
          <a:p>
            <a:pPr lvl="0" algn="just">
              <a:lnSpc>
                <a:spcPct val="115000"/>
              </a:lnSpc>
              <a:buFont typeface="Wingdings" panose="05000000000000000000" pitchFamily="2" charset="2"/>
              <a:buChar char="v"/>
            </a:pPr>
            <a:r>
              <a:rPr lang="fr-FR" sz="2800" b="1" dirty="0">
                <a:solidFill>
                  <a:srgbClr val="000000"/>
                </a:solidFill>
                <a:effectLst/>
                <a:latin typeface="Times New Roman" panose="02020603050405020304" pitchFamily="18" charset="0"/>
                <a:ea typeface="Calibri" panose="020F0502020204030204" pitchFamily="34" charset="0"/>
              </a:rPr>
              <a:t>Quant à la planification sectorielle,</a:t>
            </a:r>
          </a:p>
          <a:p>
            <a:pPr marL="0" lvl="0" indent="0" algn="just">
              <a:lnSpc>
                <a:spcPct val="115000"/>
              </a:lnSpc>
              <a:buNone/>
            </a:pPr>
            <a:r>
              <a:rPr lang="fr-FR" sz="2400" dirty="0">
                <a:solidFill>
                  <a:srgbClr val="000000"/>
                </a:solidFill>
                <a:effectLst/>
                <a:latin typeface="Times New Roman" panose="02020603050405020304" pitchFamily="18" charset="0"/>
                <a:ea typeface="Calibri" panose="020F0502020204030204" pitchFamily="34" charset="0"/>
              </a:rPr>
              <a:t> </a:t>
            </a:r>
            <a:r>
              <a:rPr lang="fr-FR" sz="2800" dirty="0">
                <a:solidFill>
                  <a:srgbClr val="000000"/>
                </a:solidFill>
                <a:effectLst/>
                <a:latin typeface="Times New Roman" panose="02020603050405020304" pitchFamily="18" charset="0"/>
                <a:ea typeface="Calibri" panose="020F0502020204030204" pitchFamily="34" charset="0"/>
              </a:rPr>
              <a:t>elle permet de : </a:t>
            </a:r>
            <a:endParaRPr lang="fr-FR" sz="2800" dirty="0">
              <a:solidFill>
                <a:srgbClr val="000000"/>
              </a:solidFill>
              <a:latin typeface="Times New Roman" panose="02020603050405020304" pitchFamily="18" charset="0"/>
              <a:ea typeface="Calibri" panose="020F0502020204030204" pitchFamily="34" charset="0"/>
            </a:endParaRPr>
          </a:p>
          <a:p>
            <a:pPr algn="just">
              <a:lnSpc>
                <a:spcPct val="115000"/>
              </a:lnSpc>
              <a:buFont typeface="Wingdings" panose="05000000000000000000" pitchFamily="2" charset="2"/>
              <a:buChar char="ü"/>
            </a:pPr>
            <a:r>
              <a:rPr lang="fr-FR" sz="2800" dirty="0">
                <a:solidFill>
                  <a:srgbClr val="000000"/>
                </a:solidFill>
                <a:latin typeface="Times New Roman" panose="02020603050405020304" pitchFamily="18" charset="0"/>
                <a:ea typeface="Calibri" panose="020F0502020204030204" pitchFamily="34" charset="0"/>
              </a:rPr>
              <a:t>M</a:t>
            </a:r>
            <a:r>
              <a:rPr lang="fr-FR" sz="2800" dirty="0">
                <a:solidFill>
                  <a:srgbClr val="000000"/>
                </a:solidFill>
                <a:effectLst/>
                <a:latin typeface="Times New Roman" panose="02020603050405020304" pitchFamily="18" charset="0"/>
                <a:ea typeface="Calibri" panose="020F0502020204030204" pitchFamily="34" charset="0"/>
              </a:rPr>
              <a:t>ieux traduire les politiques de développement globales </a:t>
            </a:r>
          </a:p>
          <a:p>
            <a:pPr marL="0" indent="0" algn="just">
              <a:lnSpc>
                <a:spcPct val="115000"/>
              </a:lnSpc>
              <a:buNone/>
            </a:pPr>
            <a:r>
              <a:rPr lang="fr-FR" sz="2800" dirty="0">
                <a:solidFill>
                  <a:srgbClr val="000000"/>
                </a:solidFill>
                <a:effectLst/>
                <a:latin typeface="Times New Roman" panose="02020603050405020304" pitchFamily="18" charset="0"/>
                <a:ea typeface="Calibri" panose="020F0502020204030204" pitchFamily="34" charset="0"/>
              </a:rPr>
              <a:t>	de long et moyen termes par secteur d’activités ;</a:t>
            </a:r>
            <a:endParaRPr lang="x-none" sz="2800" dirty="0">
              <a:solidFill>
                <a:srgbClr val="000000"/>
              </a:solidFill>
              <a:effectLst/>
              <a:latin typeface="Times New Roman" panose="02020603050405020304" pitchFamily="18" charset="0"/>
              <a:ea typeface="Calibri" panose="020F0502020204030204" pitchFamily="34" charset="0"/>
            </a:endParaRPr>
          </a:p>
          <a:p>
            <a:pPr marL="685800" algn="just">
              <a:lnSpc>
                <a:spcPct val="115000"/>
              </a:lnSpc>
              <a:spcAft>
                <a:spcPts val="425"/>
              </a:spcAft>
              <a:buFont typeface="Wingdings" panose="05000000000000000000" pitchFamily="2" charset="2"/>
              <a:buChar char="ü"/>
            </a:pPr>
            <a:r>
              <a:rPr lang="fr-FR" sz="2800" dirty="0">
                <a:solidFill>
                  <a:srgbClr val="000000"/>
                </a:solidFill>
                <a:latin typeface="Times New Roman" panose="02020603050405020304" pitchFamily="18" charset="0"/>
                <a:ea typeface="Calibri" panose="020F0502020204030204" pitchFamily="34" charset="0"/>
              </a:rPr>
              <a:t>M</a:t>
            </a:r>
            <a:r>
              <a:rPr lang="fr-FR" sz="2800" dirty="0">
                <a:solidFill>
                  <a:srgbClr val="000000"/>
                </a:solidFill>
                <a:effectLst/>
                <a:latin typeface="Times New Roman" panose="02020603050405020304" pitchFamily="18" charset="0"/>
                <a:ea typeface="Calibri" panose="020F0502020204030204" pitchFamily="34" charset="0"/>
              </a:rPr>
              <a:t>ieux spécifier les résultats attendus, les indicateurs et cibles par secteur</a:t>
            </a:r>
          </a:p>
          <a:p>
            <a:pPr marL="685800" algn="just">
              <a:lnSpc>
                <a:spcPct val="115000"/>
              </a:lnSpc>
              <a:spcAft>
                <a:spcPts val="425"/>
              </a:spcAft>
              <a:buFont typeface="Wingdings" panose="05000000000000000000" pitchFamily="2" charset="2"/>
              <a:buChar char="ü"/>
            </a:pPr>
            <a:r>
              <a:rPr lang="fr-FR" sz="2800" dirty="0">
                <a:solidFill>
                  <a:srgbClr val="000000"/>
                </a:solidFill>
                <a:latin typeface="Times New Roman" panose="02020603050405020304" pitchFamily="18" charset="0"/>
                <a:ea typeface="Calibri" panose="020F0502020204030204" pitchFamily="34" charset="0"/>
              </a:rPr>
              <a:t>C</a:t>
            </a:r>
            <a:r>
              <a:rPr lang="fr-FR" sz="2800" dirty="0">
                <a:solidFill>
                  <a:srgbClr val="000000"/>
                </a:solidFill>
                <a:effectLst/>
                <a:latin typeface="Times New Roman" panose="02020603050405020304" pitchFamily="18" charset="0"/>
                <a:ea typeface="Calibri" panose="020F0502020204030204" pitchFamily="34" charset="0"/>
              </a:rPr>
              <a:t>adrer les différentes responsabilités des chaînes des résultats escomptés (Articulation des politiques entre acteurs clés d’exécution– programmation &amp; budgétisation des interventions– passation des marchés - mise à disposition effective des moyens – autres prérequis – réalisation de résultats) ; </a:t>
            </a:r>
            <a:endParaRPr lang="fr-FR" sz="2800" dirty="0">
              <a:solidFill>
                <a:srgbClr val="000000"/>
              </a:solidFill>
              <a:latin typeface="Times New Roman" panose="02020603050405020304" pitchFamily="18" charset="0"/>
              <a:ea typeface="Calibri" panose="020F0502020204030204" pitchFamily="34" charset="0"/>
            </a:endParaRPr>
          </a:p>
          <a:p>
            <a:endParaRPr lang="x-none" dirty="0"/>
          </a:p>
        </p:txBody>
      </p:sp>
    </p:spTree>
    <p:extLst>
      <p:ext uri="{BB962C8B-B14F-4D97-AF65-F5344CB8AC3E}">
        <p14:creationId xmlns:p14="http://schemas.microsoft.com/office/powerpoint/2010/main" val="1252322946"/>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8792AA9-ED39-CA2A-A225-5BC2AFD0BB0F}"/>
              </a:ext>
            </a:extLst>
          </p:cNvPr>
          <p:cNvSpPr>
            <a:spLocks noGrp="1"/>
          </p:cNvSpPr>
          <p:nvPr>
            <p:ph type="title"/>
          </p:nvPr>
        </p:nvSpPr>
        <p:spPr>
          <a:xfrm>
            <a:off x="663266" y="182880"/>
            <a:ext cx="8596668" cy="703385"/>
          </a:xfrm>
        </p:spPr>
        <p:txBody>
          <a:bodyPr/>
          <a:lstStyle/>
          <a:p>
            <a:r>
              <a:rPr lang="fr-FR" dirty="0">
                <a:latin typeface="Times New Roman" panose="02020603050405020304" pitchFamily="18" charset="0"/>
                <a:cs typeface="Times New Roman" panose="02020603050405020304" pitchFamily="18" charset="0"/>
              </a:rPr>
              <a:t>1- </a:t>
            </a:r>
            <a:r>
              <a:rPr lang="fr-FR" b="1" dirty="0">
                <a:latin typeface="Times New Roman" panose="02020603050405020304" pitchFamily="18" charset="0"/>
                <a:cs typeface="Times New Roman" panose="02020603050405020304" pitchFamily="18" charset="0"/>
              </a:rPr>
              <a:t>Les apports de la planification 4/4</a:t>
            </a:r>
            <a:endParaRPr lang="x-none" dirty="0"/>
          </a:p>
        </p:txBody>
      </p:sp>
      <p:sp>
        <p:nvSpPr>
          <p:cNvPr id="3" name="Espace réservé du contenu 2">
            <a:extLst>
              <a:ext uri="{FF2B5EF4-FFF2-40B4-BE49-F238E27FC236}">
                <a16:creationId xmlns:a16="http://schemas.microsoft.com/office/drawing/2014/main" xmlns="" id="{A76B60E8-065B-2E18-3891-13FA25D93C5F}"/>
              </a:ext>
            </a:extLst>
          </p:cNvPr>
          <p:cNvSpPr>
            <a:spLocks noGrp="1"/>
          </p:cNvSpPr>
          <p:nvPr>
            <p:ph idx="1"/>
          </p:nvPr>
        </p:nvSpPr>
        <p:spPr>
          <a:xfrm>
            <a:off x="0" y="886264"/>
            <a:ext cx="9861452" cy="5788855"/>
          </a:xfrm>
        </p:spPr>
        <p:txBody>
          <a:bodyPr>
            <a:noAutofit/>
          </a:bodyPr>
          <a:lstStyle/>
          <a:p>
            <a:pPr marL="685800" algn="just">
              <a:lnSpc>
                <a:spcPct val="115000"/>
              </a:lnSpc>
              <a:spcAft>
                <a:spcPts val="425"/>
              </a:spcAft>
              <a:buFont typeface="Wingdings" panose="05000000000000000000" pitchFamily="2" charset="2"/>
              <a:buChar char="ü"/>
            </a:pPr>
            <a:r>
              <a:rPr lang="fr-FR" sz="2400" dirty="0">
                <a:solidFill>
                  <a:srgbClr val="000000"/>
                </a:solidFill>
                <a:latin typeface="Times New Roman" panose="02020603050405020304" pitchFamily="18" charset="0"/>
                <a:ea typeface="Calibri" panose="020F0502020204030204" pitchFamily="34" charset="0"/>
              </a:rPr>
              <a:t>O</a:t>
            </a:r>
            <a:r>
              <a:rPr lang="fr-FR" sz="2400" dirty="0">
                <a:solidFill>
                  <a:srgbClr val="000000"/>
                </a:solidFill>
                <a:effectLst/>
                <a:latin typeface="Times New Roman" panose="02020603050405020304" pitchFamily="18" charset="0"/>
                <a:ea typeface="Calibri" panose="020F0502020204030204" pitchFamily="34" charset="0"/>
              </a:rPr>
              <a:t>rganiser et de répartir les objectifs globaux poursuivis entre les différents secteurs d’activités; </a:t>
            </a:r>
            <a:endParaRPr lang="fr-FR" sz="2400" dirty="0">
              <a:solidFill>
                <a:srgbClr val="000000"/>
              </a:solidFill>
              <a:latin typeface="Times New Roman" panose="02020603050405020304" pitchFamily="18" charset="0"/>
              <a:ea typeface="Calibri" panose="020F0502020204030204" pitchFamily="34" charset="0"/>
            </a:endParaRPr>
          </a:p>
          <a:p>
            <a:pPr marL="685800" algn="just">
              <a:lnSpc>
                <a:spcPct val="115000"/>
              </a:lnSpc>
              <a:spcAft>
                <a:spcPts val="425"/>
              </a:spcAft>
              <a:buFont typeface="Wingdings" panose="05000000000000000000" pitchFamily="2" charset="2"/>
              <a:buChar char="ü"/>
            </a:pPr>
            <a:r>
              <a:rPr lang="fr-FR" sz="2400" dirty="0">
                <a:solidFill>
                  <a:srgbClr val="000000"/>
                </a:solidFill>
                <a:latin typeface="Times New Roman" panose="02020603050405020304" pitchFamily="18" charset="0"/>
                <a:ea typeface="Calibri" panose="020F0502020204030204" pitchFamily="34" charset="0"/>
              </a:rPr>
              <a:t>G</a:t>
            </a:r>
            <a:r>
              <a:rPr lang="fr-FR" sz="2400" dirty="0">
                <a:solidFill>
                  <a:srgbClr val="000000"/>
                </a:solidFill>
                <a:effectLst/>
                <a:latin typeface="Times New Roman" panose="02020603050405020304" pitchFamily="18" charset="0"/>
                <a:ea typeface="Calibri" panose="020F0502020204030204" pitchFamily="34" charset="0"/>
              </a:rPr>
              <a:t>érer au mieux les questions d’intersectorialité et les risques ; </a:t>
            </a:r>
            <a:endParaRPr lang="fr-FR" sz="2400" dirty="0">
              <a:solidFill>
                <a:srgbClr val="000000"/>
              </a:solidFill>
              <a:latin typeface="Times New Roman" panose="02020603050405020304" pitchFamily="18" charset="0"/>
              <a:ea typeface="Calibri" panose="020F0502020204030204" pitchFamily="34" charset="0"/>
            </a:endParaRPr>
          </a:p>
          <a:p>
            <a:pPr marL="685800" algn="just">
              <a:lnSpc>
                <a:spcPct val="115000"/>
              </a:lnSpc>
              <a:spcAft>
                <a:spcPts val="425"/>
              </a:spcAft>
              <a:buFont typeface="Wingdings" panose="05000000000000000000" pitchFamily="2" charset="2"/>
              <a:buChar char="ü"/>
            </a:pPr>
            <a:r>
              <a:rPr lang="fr-FR" sz="2400" dirty="0">
                <a:solidFill>
                  <a:srgbClr val="000000"/>
                </a:solidFill>
                <a:latin typeface="Times New Roman" panose="02020603050405020304" pitchFamily="18" charset="0"/>
                <a:ea typeface="Calibri" panose="020F0502020204030204" pitchFamily="34" charset="0"/>
              </a:rPr>
              <a:t>A</a:t>
            </a:r>
            <a:r>
              <a:rPr lang="fr-FR" sz="2400" dirty="0">
                <a:solidFill>
                  <a:srgbClr val="000000"/>
                </a:solidFill>
                <a:effectLst/>
                <a:latin typeface="Times New Roman" panose="02020603050405020304" pitchFamily="18" charset="0"/>
                <a:ea typeface="Calibri" panose="020F0502020204030204" pitchFamily="34" charset="0"/>
              </a:rPr>
              <a:t>ffirmer les responsabilités;</a:t>
            </a:r>
            <a:endParaRPr lang="fr-FR" sz="2400" dirty="0">
              <a:solidFill>
                <a:srgbClr val="000000"/>
              </a:solidFill>
              <a:latin typeface="Times New Roman" panose="02020603050405020304" pitchFamily="18" charset="0"/>
              <a:ea typeface="Calibri" panose="020F0502020204030204" pitchFamily="34" charset="0"/>
            </a:endParaRPr>
          </a:p>
          <a:p>
            <a:pPr marL="685800" algn="just">
              <a:lnSpc>
                <a:spcPct val="115000"/>
              </a:lnSpc>
              <a:spcAft>
                <a:spcPts val="425"/>
              </a:spcAft>
              <a:buFont typeface="Wingdings" panose="05000000000000000000" pitchFamily="2" charset="2"/>
              <a:buChar char="ü"/>
            </a:pPr>
            <a:r>
              <a:rPr lang="fr-FR"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a:t>
            </a:r>
            <a:r>
              <a:rPr lang="fr-FR" sz="2400" dirty="0">
                <a:effectLst/>
                <a:latin typeface="Calibri" panose="020F0502020204030204" pitchFamily="34" charset="0"/>
                <a:ea typeface="Calibri" panose="020F0502020204030204" pitchFamily="34" charset="0"/>
                <a:cs typeface="Times New Roman" panose="02020603050405020304" pitchFamily="18" charset="0"/>
              </a:rPr>
              <a:t>éfinir les indicateurs de résultats et leurs cibles; </a:t>
            </a:r>
            <a:endParaRPr lang="x-none" sz="2400" dirty="0"/>
          </a:p>
          <a:p>
            <a:pPr marL="685800" algn="just">
              <a:lnSpc>
                <a:spcPct val="115000"/>
              </a:lnSpc>
              <a:spcAft>
                <a:spcPts val="425"/>
              </a:spcAft>
              <a:buFont typeface="Wingdings" panose="05000000000000000000" pitchFamily="2" charset="2"/>
              <a:buChar char="ü"/>
            </a:pPr>
            <a:r>
              <a:rPr lang="fr-FR"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F</a:t>
            </a:r>
            <a:r>
              <a:rPr lang="fr-FR"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ournir aux PTF un cadre d’intervention plus affiné et pertinent vis-à-vis de leur domaine respectifs d’intervention ; aux acteurs privés (nationaux et </a:t>
            </a:r>
            <a:r>
              <a:rPr lang="fr-FR"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et</a:t>
            </a:r>
            <a:r>
              <a:rPr lang="fr-FR"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internationaux) et ONG des politiques spécifiques envisagées dans chaque secteur;</a:t>
            </a:r>
            <a:endParaRPr lang="fr-FR"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685800" algn="just">
              <a:lnSpc>
                <a:spcPct val="115000"/>
              </a:lnSpc>
              <a:spcAft>
                <a:spcPts val="425"/>
              </a:spcAft>
              <a:buFont typeface="Wingdings" panose="05000000000000000000" pitchFamily="2" charset="2"/>
              <a:buChar char="ü"/>
            </a:pPr>
            <a:r>
              <a:rPr lang="fr-FR" sz="2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O</a:t>
            </a:r>
            <a:r>
              <a:rPr lang="fr-FR"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rganiser les résultats attendus dans le temps et partant les résultats escomptés</a:t>
            </a:r>
            <a:endParaRPr lang="x-none" sz="2400" dirty="0"/>
          </a:p>
        </p:txBody>
      </p:sp>
    </p:spTree>
    <p:extLst>
      <p:ext uri="{BB962C8B-B14F-4D97-AF65-F5344CB8AC3E}">
        <p14:creationId xmlns:p14="http://schemas.microsoft.com/office/powerpoint/2010/main" val="1088284467"/>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20F7FA1-1348-9445-B088-C4E0AE4E56B8}"/>
              </a:ext>
            </a:extLst>
          </p:cNvPr>
          <p:cNvSpPr>
            <a:spLocks noGrp="1"/>
          </p:cNvSpPr>
          <p:nvPr>
            <p:ph type="title"/>
          </p:nvPr>
        </p:nvSpPr>
        <p:spPr>
          <a:xfrm>
            <a:off x="677334" y="234436"/>
            <a:ext cx="8596668" cy="582202"/>
          </a:xfrm>
        </p:spPr>
        <p:txBody>
          <a:bodyPr>
            <a:noAutofit/>
          </a:bodyPr>
          <a:lstStyle/>
          <a:p>
            <a:r>
              <a:rPr lang="fr-FR" sz="2800" b="1" dirty="0"/>
              <a:t>2- Les limites de la planification en éducation</a:t>
            </a:r>
            <a:endParaRPr lang="x-none" sz="2800" b="1" dirty="0"/>
          </a:p>
        </p:txBody>
      </p:sp>
      <p:sp>
        <p:nvSpPr>
          <p:cNvPr id="3" name="Espace réservé du contenu 2">
            <a:extLst>
              <a:ext uri="{FF2B5EF4-FFF2-40B4-BE49-F238E27FC236}">
                <a16:creationId xmlns:a16="http://schemas.microsoft.com/office/drawing/2014/main" xmlns="" id="{2B7D5432-2C45-8756-248F-41B355AB7F0A}"/>
              </a:ext>
            </a:extLst>
          </p:cNvPr>
          <p:cNvSpPr>
            <a:spLocks noGrp="1"/>
          </p:cNvSpPr>
          <p:nvPr>
            <p:ph idx="1"/>
          </p:nvPr>
        </p:nvSpPr>
        <p:spPr>
          <a:xfrm>
            <a:off x="128693" y="1004220"/>
            <a:ext cx="10211061" cy="5396580"/>
          </a:xfrm>
        </p:spPr>
        <p:txBody>
          <a:bodyPr>
            <a:normAutofit/>
          </a:bodyPr>
          <a:lstStyle/>
          <a:p>
            <a:pPr algn="just">
              <a:buFont typeface="Wingdings" panose="05000000000000000000" pitchFamily="2" charset="2"/>
              <a:buChar char="ü"/>
            </a:pPr>
            <a:r>
              <a:rPr lang="fr-FR" sz="2400" dirty="0">
                <a:latin typeface="Times New Roman" panose="02020603050405020304" pitchFamily="18" charset="0"/>
                <a:cs typeface="Times New Roman" panose="02020603050405020304" pitchFamily="18" charset="0"/>
              </a:rPr>
              <a:t> Difficulté de planifier en raison de l’explosion démographique </a:t>
            </a:r>
          </a:p>
          <a:p>
            <a:pPr marL="0" indent="0" algn="just">
              <a:buNone/>
            </a:pPr>
            <a:r>
              <a:rPr lang="fr-FR" sz="2400" dirty="0">
                <a:latin typeface="Times New Roman" panose="02020603050405020304" pitchFamily="18" charset="0"/>
                <a:cs typeface="Times New Roman" panose="02020603050405020304" pitchFamily="18" charset="0"/>
              </a:rPr>
              <a:t>	et la croissance des effectifs;</a:t>
            </a:r>
          </a:p>
          <a:p>
            <a:pPr algn="just">
              <a:buFont typeface="Wingdings" panose="05000000000000000000" pitchFamily="2" charset="2"/>
              <a:buChar char="ü"/>
            </a:pPr>
            <a:r>
              <a:rPr lang="fr-FR" sz="2400" dirty="0">
                <a:latin typeface="Times New Roman" panose="02020603050405020304" pitchFamily="18" charset="0"/>
                <a:cs typeface="Times New Roman" panose="02020603050405020304" pitchFamily="18" charset="0"/>
              </a:rPr>
              <a:t> L</a:t>
            </a:r>
            <a:r>
              <a:rPr lang="fr-FR" sz="2400" i="0" u="none" strike="noStrike" baseline="0" dirty="0">
                <a:latin typeface="Times New Roman" panose="02020603050405020304" pitchFamily="18" charset="0"/>
                <a:cs typeface="Times New Roman" panose="02020603050405020304" pitchFamily="18" charset="0"/>
              </a:rPr>
              <a:t>'accélération du développement technologique rend de plus </a:t>
            </a:r>
          </a:p>
          <a:p>
            <a:pPr marL="0" indent="0" algn="just">
              <a:buNone/>
            </a:pPr>
            <a:r>
              <a:rPr lang="fr-FR" sz="2400" dirty="0">
                <a:latin typeface="Times New Roman" panose="02020603050405020304" pitchFamily="18" charset="0"/>
                <a:cs typeface="Times New Roman" panose="02020603050405020304" pitchFamily="18" charset="0"/>
              </a:rPr>
              <a:t>	</a:t>
            </a:r>
            <a:r>
              <a:rPr lang="fr-FR" sz="2400" i="0" u="none" strike="noStrike" baseline="0" dirty="0">
                <a:latin typeface="Times New Roman" panose="02020603050405020304" pitchFamily="18" charset="0"/>
                <a:cs typeface="Times New Roman" panose="02020603050405020304" pitchFamily="18" charset="0"/>
              </a:rPr>
              <a:t>en plus illusoire la prévision de ce que seront les techniques </a:t>
            </a:r>
          </a:p>
          <a:p>
            <a:pPr marL="0" indent="0" algn="just">
              <a:buNone/>
            </a:pPr>
            <a:r>
              <a:rPr lang="fr-FR" sz="2400" dirty="0">
                <a:latin typeface="Times New Roman" panose="02020603050405020304" pitchFamily="18" charset="0"/>
                <a:cs typeface="Times New Roman" panose="02020603050405020304" pitchFamily="18" charset="0"/>
              </a:rPr>
              <a:t>	</a:t>
            </a:r>
            <a:r>
              <a:rPr lang="fr-FR" sz="2400" i="0" u="none" strike="noStrike" baseline="0" dirty="0">
                <a:latin typeface="Times New Roman" panose="02020603050405020304" pitchFamily="18" charset="0"/>
                <a:cs typeface="Times New Roman" panose="02020603050405020304" pitchFamily="18" charset="0"/>
              </a:rPr>
              <a:t>et les emplois à moyen et long terme;</a:t>
            </a:r>
          </a:p>
          <a:p>
            <a:pPr algn="just">
              <a:buFont typeface="Wingdings" panose="05000000000000000000" pitchFamily="2" charset="2"/>
              <a:buChar char="ü"/>
            </a:pPr>
            <a:r>
              <a:rPr lang="fr-FR" sz="2400" dirty="0">
                <a:latin typeface="Times New Roman" panose="02020603050405020304" pitchFamily="18" charset="0"/>
                <a:cs typeface="Times New Roman" panose="02020603050405020304" pitchFamily="18" charset="0"/>
              </a:rPr>
              <a:t> L’incertitude relative à l’environnement socio-politique et économique;</a:t>
            </a:r>
          </a:p>
          <a:p>
            <a:pPr algn="just">
              <a:buFont typeface="Wingdings" panose="05000000000000000000" pitchFamily="2" charset="2"/>
              <a:buChar char="ü"/>
            </a:pPr>
            <a:r>
              <a:rPr lang="fr-FR" sz="2400" dirty="0">
                <a:latin typeface="Times New Roman" panose="02020603050405020304" pitchFamily="18" charset="0"/>
                <a:cs typeface="Times New Roman" panose="02020603050405020304" pitchFamily="18" charset="0"/>
              </a:rPr>
              <a:t> L’émergence de nouveaux défis complexes et multiformes </a:t>
            </a:r>
          </a:p>
          <a:p>
            <a:pPr marL="0" indent="0" algn="just">
              <a:buNone/>
            </a:pPr>
            <a:r>
              <a:rPr lang="fr-FR" sz="2400" dirty="0">
                <a:latin typeface="Times New Roman" panose="02020603050405020304" pitchFamily="18" charset="0"/>
                <a:cs typeface="Times New Roman" panose="02020603050405020304" pitchFamily="18" charset="0"/>
              </a:rPr>
              <a:t>	(qualité et efficacité du système éducatif, etc.);</a:t>
            </a:r>
          </a:p>
          <a:p>
            <a:pPr algn="just">
              <a:buFont typeface="Wingdings" panose="05000000000000000000" pitchFamily="2" charset="2"/>
              <a:buChar char="ü"/>
            </a:pPr>
            <a:r>
              <a:rPr lang="fr-FR" sz="2400" dirty="0">
                <a:latin typeface="Times New Roman" panose="02020603050405020304" pitchFamily="18" charset="0"/>
                <a:cs typeface="Times New Roman" panose="02020603050405020304" pitchFamily="18" charset="0"/>
              </a:rPr>
              <a:t> La problématique du financement de l’éducation;</a:t>
            </a:r>
          </a:p>
          <a:p>
            <a:pPr algn="just">
              <a:buFont typeface="Wingdings" panose="05000000000000000000" pitchFamily="2" charset="2"/>
              <a:buChar char="ü"/>
            </a:pPr>
            <a:r>
              <a:rPr lang="fr-FR" sz="2400" dirty="0">
                <a:latin typeface="Times New Roman" panose="02020603050405020304" pitchFamily="18" charset="0"/>
                <a:cs typeface="Times New Roman" panose="02020603050405020304" pitchFamily="18" charset="0"/>
              </a:rPr>
              <a:t> L’insuffisance et la gestion des ressources.</a:t>
            </a:r>
          </a:p>
          <a:p>
            <a:pPr algn="just">
              <a:buFont typeface="Wingdings" panose="05000000000000000000" pitchFamily="2" charset="2"/>
              <a:buChar char="ü"/>
            </a:pPr>
            <a:endParaRPr lang="fr-F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9432209"/>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B8B2A21-B206-0383-1F35-8A84FA873313}"/>
              </a:ext>
            </a:extLst>
          </p:cNvPr>
          <p:cNvSpPr>
            <a:spLocks noGrp="1"/>
          </p:cNvSpPr>
          <p:nvPr>
            <p:ph type="title"/>
          </p:nvPr>
        </p:nvSpPr>
        <p:spPr>
          <a:xfrm>
            <a:off x="729828" y="276595"/>
            <a:ext cx="8596668" cy="834753"/>
          </a:xfrm>
        </p:spPr>
        <p:txBody>
          <a:bodyPr>
            <a:normAutofit/>
          </a:bodyPr>
          <a:lstStyle/>
          <a:p>
            <a:r>
              <a:rPr lang="fr-FR" sz="3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II- Contextualisation : cas du Burkina Faso  1/4</a:t>
            </a:r>
            <a:endParaRPr lang="x-none" sz="3200" dirty="0">
              <a:latin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xmlns="" id="{EB715677-1AEF-A03D-1FE3-380945AFA586}"/>
              </a:ext>
            </a:extLst>
          </p:cNvPr>
          <p:cNvSpPr>
            <a:spLocks noGrp="1"/>
          </p:cNvSpPr>
          <p:nvPr>
            <p:ph idx="1"/>
          </p:nvPr>
        </p:nvSpPr>
        <p:spPr>
          <a:xfrm>
            <a:off x="0" y="1221866"/>
            <a:ext cx="9750603" cy="4669762"/>
          </a:xfrm>
        </p:spPr>
        <p:txBody>
          <a:bodyPr>
            <a:normAutofit/>
          </a:bodyPr>
          <a:lstStyle/>
          <a:p>
            <a:pPr marL="0" indent="0" algn="just">
              <a:lnSpc>
                <a:spcPct val="150000"/>
              </a:lnSpc>
              <a:buNone/>
            </a:pPr>
            <a:r>
              <a:rPr lang="fr-FR" sz="2400" dirty="0">
                <a:effectLst/>
                <a:latin typeface="Times New Roman" panose="02020603050405020304" pitchFamily="18" charset="0"/>
                <a:ea typeface="Calibri" panose="020F0502020204030204" pitchFamily="34" charset="0"/>
                <a:cs typeface="Times New Roman" panose="02020603050405020304" pitchFamily="18" charset="0"/>
              </a:rPr>
              <a:t>A l’instar des autres pays du tiers monde, les années 60 sont marquées par une forte scolarisation notamment à travers la réforme de l’école rurale en 1961 qui avait comme objectif </a:t>
            </a:r>
            <a:r>
              <a:rPr lang="fr-FR" sz="2400" b="1" i="1" dirty="0">
                <a:effectLst/>
                <a:latin typeface="Times New Roman" panose="02020603050405020304" pitchFamily="18" charset="0"/>
                <a:ea typeface="Calibri" panose="020F0502020204030204" pitchFamily="34" charset="0"/>
                <a:cs typeface="Times New Roman" panose="02020603050405020304" pitchFamily="18" charset="0"/>
              </a:rPr>
              <a:t>« d’assurer à la totalité des enfants qui n'ont pas pu être scolarisés, une instruction élémentaire et une formation rurale et civique »</a:t>
            </a:r>
            <a:r>
              <a:rPr lang="fr-FR" sz="2400" i="1" dirty="0">
                <a:effectLst/>
                <a:latin typeface="Times New Roman" panose="02020603050405020304" pitchFamily="18" charset="0"/>
                <a:ea typeface="Calibri" panose="020F0502020204030204" pitchFamily="34" charset="0"/>
                <a:cs typeface="Times New Roman" panose="02020603050405020304" pitchFamily="18" charset="0"/>
              </a:rPr>
              <a:t> (Christol et Médard, 1959).</a:t>
            </a:r>
            <a:r>
              <a:rPr lang="fr-FR" sz="2400" dirty="0">
                <a:effectLst/>
                <a:latin typeface="Times New Roman" panose="02020603050405020304" pitchFamily="18" charset="0"/>
                <a:ea typeface="Calibri" panose="020F0502020204030204" pitchFamily="34" charset="0"/>
                <a:cs typeface="Times New Roman" panose="02020603050405020304" pitchFamily="18" charset="0"/>
              </a:rPr>
              <a:t>. Cette politique ne pouvait être mise en œuvre sans un travail de planification en termes d’infrastructures et d’enseignants à former.</a:t>
            </a:r>
          </a:p>
          <a:p>
            <a:pPr marL="0" indent="0" algn="just">
              <a:lnSpc>
                <a:spcPct val="150000"/>
              </a:lnSpc>
              <a:buNone/>
            </a:pPr>
            <a:r>
              <a:rPr lang="fr-FR" sz="2400" dirty="0">
                <a:latin typeface="Times New Roman" panose="02020603050405020304" pitchFamily="18" charset="0"/>
                <a:cs typeface="Times New Roman" panose="02020603050405020304" pitchFamily="18" charset="0"/>
              </a:rPr>
              <a:t>	</a:t>
            </a:r>
            <a:endParaRPr lang="x-none"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3267060"/>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5B2C288-F260-CD5B-0E35-02BCE8C18D69}"/>
              </a:ext>
            </a:extLst>
          </p:cNvPr>
          <p:cNvSpPr>
            <a:spLocks noGrp="1"/>
          </p:cNvSpPr>
          <p:nvPr>
            <p:ph type="title"/>
          </p:nvPr>
        </p:nvSpPr>
        <p:spPr>
          <a:xfrm>
            <a:off x="677334" y="609600"/>
            <a:ext cx="8596668" cy="839372"/>
          </a:xfrm>
        </p:spPr>
        <p:txBody>
          <a:bodyPr>
            <a:normAutofit/>
          </a:bodyPr>
          <a:lstStyle/>
          <a:p>
            <a:r>
              <a:rPr lang="fr-FR" sz="3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II- Contextualisation : cas du Burkina Faso  2/4</a:t>
            </a:r>
            <a:endParaRPr lang="x-none" sz="3200" dirty="0"/>
          </a:p>
        </p:txBody>
      </p:sp>
      <p:sp>
        <p:nvSpPr>
          <p:cNvPr id="3" name="Espace réservé du contenu 2">
            <a:extLst>
              <a:ext uri="{FF2B5EF4-FFF2-40B4-BE49-F238E27FC236}">
                <a16:creationId xmlns:a16="http://schemas.microsoft.com/office/drawing/2014/main" xmlns="" id="{D4E663D2-B876-EC5C-B8F3-A60891F1AE6D}"/>
              </a:ext>
            </a:extLst>
          </p:cNvPr>
          <p:cNvSpPr>
            <a:spLocks noGrp="1"/>
          </p:cNvSpPr>
          <p:nvPr>
            <p:ph idx="1"/>
          </p:nvPr>
        </p:nvSpPr>
        <p:spPr>
          <a:xfrm>
            <a:off x="0" y="1699629"/>
            <a:ext cx="10353822" cy="4926255"/>
          </a:xfrm>
        </p:spPr>
        <p:txBody>
          <a:bodyPr>
            <a:normAutofit/>
          </a:bodyPr>
          <a:lstStyle/>
          <a:p>
            <a:pPr marL="0" indent="0" algn="just">
              <a:buNone/>
            </a:pPr>
            <a:r>
              <a:rPr lang="fr-FR" sz="2800" dirty="0">
                <a:effectLst/>
                <a:latin typeface="Times New Roman" panose="02020603050405020304" pitchFamily="18" charset="0"/>
                <a:ea typeface="Calibri" panose="020F0502020204030204" pitchFamily="34" charset="0"/>
                <a:cs typeface="Times New Roman" panose="02020603050405020304" pitchFamily="18" charset="0"/>
              </a:rPr>
              <a:t>Une évaluation conjointe conduite entre 1972 et 1973 a conclu que l'éducation rurale sous sa forme          « scolarisation » est un échec. Cela est une illustration des limites de la scolarisation massive dans 	le tiers monde comme l’a affirmé Michel Debeauvais dans ce document-ci.</a:t>
            </a:r>
            <a:endParaRPr lang="x-none" sz="2800" dirty="0">
              <a:latin typeface="Times New Roman" panose="02020603050405020304" pitchFamily="18" charset="0"/>
              <a:cs typeface="Times New Roman" panose="02020603050405020304" pitchFamily="18" charset="0"/>
            </a:endParaRPr>
          </a:p>
          <a:p>
            <a:pPr marL="0" indent="0" algn="just">
              <a:buNone/>
            </a:pPr>
            <a:r>
              <a:rPr lang="fr-FR" sz="2800" dirty="0">
                <a:effectLst/>
                <a:latin typeface="Times New Roman" panose="02020603050405020304" pitchFamily="18" charset="0"/>
                <a:ea typeface="Calibri" panose="020F0502020204030204" pitchFamily="34" charset="0"/>
                <a:cs typeface="Times New Roman" panose="02020603050405020304" pitchFamily="18" charset="0"/>
              </a:rPr>
              <a:t>Le système éducatif va connaitre plusieurs politiques et réformes (PDEBB, PDESEB, etc.) visant à rendre l’école Burkinabé plus performante et adaptée aux besoins de la population. Toutes ces politiques et réformes et leur mise en œuvre font l’objet d’une planification à la fois stratégique et opérationnelle à tous les étages.</a:t>
            </a:r>
            <a:endParaRPr lang="x-none" sz="2800" dirty="0"/>
          </a:p>
        </p:txBody>
      </p:sp>
    </p:spTree>
    <p:extLst>
      <p:ext uri="{BB962C8B-B14F-4D97-AF65-F5344CB8AC3E}">
        <p14:creationId xmlns:p14="http://schemas.microsoft.com/office/powerpoint/2010/main" val="2261264628"/>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EFDC9A5-FF88-90D1-F400-134F98EBFF98}"/>
              </a:ext>
            </a:extLst>
          </p:cNvPr>
          <p:cNvSpPr>
            <a:spLocks noGrp="1"/>
          </p:cNvSpPr>
          <p:nvPr>
            <p:ph type="title"/>
          </p:nvPr>
        </p:nvSpPr>
        <p:spPr>
          <a:xfrm>
            <a:off x="213100" y="609600"/>
            <a:ext cx="9212254" cy="867508"/>
          </a:xfrm>
        </p:spPr>
        <p:txBody>
          <a:bodyPr>
            <a:normAutofit fontScale="90000"/>
          </a:bodyPr>
          <a:lstStyle/>
          <a:p>
            <a:r>
              <a:rPr lang="fr-FR"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II- Contextualisation : cas du Burkina Faso  3/4</a:t>
            </a:r>
            <a:endParaRPr lang="x-none" dirty="0"/>
          </a:p>
        </p:txBody>
      </p:sp>
      <p:sp>
        <p:nvSpPr>
          <p:cNvPr id="3" name="Espace réservé du contenu 2">
            <a:extLst>
              <a:ext uri="{FF2B5EF4-FFF2-40B4-BE49-F238E27FC236}">
                <a16:creationId xmlns:a16="http://schemas.microsoft.com/office/drawing/2014/main" xmlns="" id="{B4CB3631-3C39-FC67-78F0-5AAE532A58A2}"/>
              </a:ext>
            </a:extLst>
          </p:cNvPr>
          <p:cNvSpPr>
            <a:spLocks noGrp="1"/>
          </p:cNvSpPr>
          <p:nvPr>
            <p:ph idx="1"/>
          </p:nvPr>
        </p:nvSpPr>
        <p:spPr>
          <a:xfrm>
            <a:off x="-1" y="1488613"/>
            <a:ext cx="10452295" cy="4759787"/>
          </a:xfrm>
        </p:spPr>
        <p:txBody>
          <a:bodyPr/>
          <a:lstStyle/>
          <a:p>
            <a:pPr marL="0" indent="0" algn="just">
              <a:lnSpc>
                <a:spcPct val="150000"/>
              </a:lnSpc>
              <a:buNone/>
            </a:pPr>
            <a:r>
              <a:rPr lang="fr-FR" sz="2400" dirty="0">
                <a:effectLst/>
                <a:latin typeface="Times New Roman" panose="02020603050405020304" pitchFamily="18" charset="0"/>
                <a:ea typeface="Calibri" panose="020F0502020204030204" pitchFamily="34" charset="0"/>
                <a:cs typeface="Times New Roman" panose="02020603050405020304" pitchFamily="18" charset="0"/>
              </a:rPr>
              <a:t>En outre, depuis 2003-2004, la carte éducative est devenue un outil de planification stratégique du MENA-PLN. </a:t>
            </a:r>
            <a:r>
              <a:rPr lang="fr-FR" sz="2400" dirty="0">
                <a:latin typeface="Times New Roman" panose="02020603050405020304" pitchFamily="18" charset="0"/>
                <a:ea typeface="Calibri" panose="020F0502020204030204" pitchFamily="34" charset="0"/>
                <a:cs typeface="Times New Roman" panose="02020603050405020304" pitchFamily="18" charset="0"/>
              </a:rPr>
              <a:t>Dans le même ordre d’idées, on peut citer les politiques sectorielles de l’éducation qui constituent des documents de planification. </a:t>
            </a:r>
            <a:r>
              <a:rPr lang="fr-FR" sz="2400" dirty="0">
                <a:effectLst/>
                <a:latin typeface="Times New Roman" panose="02020603050405020304" pitchFamily="18" charset="0"/>
                <a:ea typeface="Calibri" panose="020F0502020204030204" pitchFamily="34" charset="0"/>
                <a:cs typeface="Times New Roman" panose="02020603050405020304" pitchFamily="18" charset="0"/>
              </a:rPr>
              <a:t>Par ailleurs, la crise sécuritaire que vit le Burkina depuis 2016 et son corollaire de personnes déplacées internes, les fermetures de classes ont amené le MENA-PLN à intensifier ses efforts pour préparer et planifier l’Education en situation d’urgence.</a:t>
            </a:r>
            <a:endParaRPr lang="x-none"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x-none" dirty="0"/>
          </a:p>
        </p:txBody>
      </p:sp>
    </p:spTree>
    <p:extLst>
      <p:ext uri="{BB962C8B-B14F-4D97-AF65-F5344CB8AC3E}">
        <p14:creationId xmlns:p14="http://schemas.microsoft.com/office/powerpoint/2010/main" val="329832170"/>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AC4638F-B333-FEAB-18F5-0C9BC2885454}"/>
              </a:ext>
            </a:extLst>
          </p:cNvPr>
          <p:cNvSpPr>
            <a:spLocks noGrp="1"/>
          </p:cNvSpPr>
          <p:nvPr>
            <p:ph type="title"/>
          </p:nvPr>
        </p:nvSpPr>
        <p:spPr>
          <a:xfrm>
            <a:off x="677334" y="609600"/>
            <a:ext cx="8596668" cy="754966"/>
          </a:xfrm>
        </p:spPr>
        <p:txBody>
          <a:bodyPr>
            <a:normAutofit/>
          </a:bodyPr>
          <a:lstStyle/>
          <a:p>
            <a:r>
              <a:rPr lang="fr-FR" sz="3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II- Contextualisation : cas du Burkina Faso  4/4</a:t>
            </a:r>
            <a:endParaRPr lang="x-none" sz="3200" dirty="0"/>
          </a:p>
        </p:txBody>
      </p:sp>
      <p:sp>
        <p:nvSpPr>
          <p:cNvPr id="3" name="Espace réservé du contenu 2">
            <a:extLst>
              <a:ext uri="{FF2B5EF4-FFF2-40B4-BE49-F238E27FC236}">
                <a16:creationId xmlns:a16="http://schemas.microsoft.com/office/drawing/2014/main" xmlns="" id="{FC83BB3A-8780-9ED6-7EFC-353BFBE04381}"/>
              </a:ext>
            </a:extLst>
          </p:cNvPr>
          <p:cNvSpPr>
            <a:spLocks noGrp="1"/>
          </p:cNvSpPr>
          <p:nvPr>
            <p:ph idx="1"/>
          </p:nvPr>
        </p:nvSpPr>
        <p:spPr>
          <a:xfrm>
            <a:off x="100558" y="1640085"/>
            <a:ext cx="9859367" cy="3880773"/>
          </a:xfrm>
        </p:spPr>
        <p:txBody>
          <a:bodyPr/>
          <a:lstStyle/>
          <a:p>
            <a:pPr marL="0" indent="0" algn="just">
              <a:lnSpc>
                <a:spcPct val="150000"/>
              </a:lnSpc>
              <a:buNone/>
            </a:pPr>
            <a:r>
              <a:rPr lang="fr-FR" sz="2800" dirty="0">
                <a:effectLst/>
                <a:latin typeface="Times New Roman" panose="02020603050405020304" pitchFamily="18" charset="0"/>
                <a:ea typeface="Calibri" panose="020F0502020204030204" pitchFamily="34" charset="0"/>
                <a:cs typeface="Times New Roman" panose="02020603050405020304" pitchFamily="18" charset="0"/>
              </a:rPr>
              <a:t>Tout cela démontre à souhait que la planification en éducation est une réalité dans le système éducatif Burkinabé et la réussite des politiques et réformes en éducation en dépendent fortement. Le pays disposent d’un grand vivier en matière de planification en éducation.</a:t>
            </a:r>
            <a:endParaRPr lang="x-none" sz="2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x-none" dirty="0"/>
          </a:p>
        </p:txBody>
      </p:sp>
    </p:spTree>
    <p:extLst>
      <p:ext uri="{BB962C8B-B14F-4D97-AF65-F5344CB8AC3E}">
        <p14:creationId xmlns:p14="http://schemas.microsoft.com/office/powerpoint/2010/main" val="4026952017"/>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8E6F91A-551F-95C0-CE8A-E7B3D8BA5893}"/>
              </a:ext>
            </a:extLst>
          </p:cNvPr>
          <p:cNvSpPr>
            <a:spLocks noGrp="1"/>
          </p:cNvSpPr>
          <p:nvPr>
            <p:ph type="title"/>
          </p:nvPr>
        </p:nvSpPr>
        <p:spPr>
          <a:xfrm>
            <a:off x="677334" y="609600"/>
            <a:ext cx="8596668" cy="593558"/>
          </a:xfrm>
        </p:spPr>
        <p:txBody>
          <a:bodyPr>
            <a:normAutofit fontScale="90000"/>
          </a:bodyPr>
          <a:lstStyle/>
          <a:p>
            <a:pPr algn="ctr"/>
            <a:r>
              <a:rPr lang="fr-FR" sz="4400" b="1" u="sng" dirty="0">
                <a:latin typeface="Times New Roman" panose="02020603050405020304" pitchFamily="18" charset="0"/>
                <a:cs typeface="Times New Roman" panose="02020603050405020304" pitchFamily="18" charset="0"/>
              </a:rPr>
              <a:t>CONCLUSION</a:t>
            </a:r>
            <a:r>
              <a:rPr lang="fr-FR" dirty="0"/>
              <a:t> </a:t>
            </a:r>
            <a:endParaRPr lang="x-none" dirty="0"/>
          </a:p>
        </p:txBody>
      </p:sp>
      <p:sp>
        <p:nvSpPr>
          <p:cNvPr id="3" name="Espace réservé du contenu 2">
            <a:extLst>
              <a:ext uri="{FF2B5EF4-FFF2-40B4-BE49-F238E27FC236}">
                <a16:creationId xmlns:a16="http://schemas.microsoft.com/office/drawing/2014/main" xmlns="" id="{231A003E-DF97-0322-5B1B-EED031579E5F}"/>
              </a:ext>
            </a:extLst>
          </p:cNvPr>
          <p:cNvSpPr>
            <a:spLocks noGrp="1"/>
          </p:cNvSpPr>
          <p:nvPr>
            <p:ph idx="1"/>
          </p:nvPr>
        </p:nvSpPr>
        <p:spPr>
          <a:xfrm>
            <a:off x="157631" y="1410196"/>
            <a:ext cx="9520941" cy="4838204"/>
          </a:xfrm>
        </p:spPr>
        <p:txBody>
          <a:bodyPr>
            <a:normAutofit/>
          </a:bodyPr>
          <a:lstStyle/>
          <a:p>
            <a:pPr marL="0" indent="0" algn="just">
              <a:lnSpc>
                <a:spcPct val="150000"/>
              </a:lnSpc>
              <a:buNone/>
            </a:pPr>
            <a:r>
              <a:rPr lang="fr-FR" sz="2400" dirty="0">
                <a:latin typeface="Times New Roman" panose="02020603050405020304" pitchFamily="18" charset="0"/>
                <a:cs typeface="Times New Roman" panose="02020603050405020304" pitchFamily="18" charset="0"/>
              </a:rPr>
              <a:t>	</a:t>
            </a:r>
            <a:r>
              <a:rPr lang="fr-FR" sz="2800" dirty="0">
                <a:latin typeface="Times New Roman" panose="02020603050405020304" pitchFamily="18" charset="0"/>
                <a:cs typeface="Times New Roman" panose="02020603050405020304" pitchFamily="18" charset="0"/>
              </a:rPr>
              <a:t>Dans un contexte de globalisation caractérisé par l’incertitude et les nombreux défis des systèmes éducatifs des pays les moins avancés, la planification de l’éducation est plus que jamais nécessaire. Malgré ses limites, elle doit se renforcer, ouvrir sur de nouvelles perspectives et proposer des stratégies d’actions innovantes afin de faire relever les challenges qui se présentent au secteur de l’éducation.</a:t>
            </a:r>
            <a:endParaRPr lang="x-none"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69235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circle(in)">
                                      <p:cBhvr>
                                        <p:cTn id="25"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23CBFDC7-C581-4DC9-2371-BF3BFFEAE4FD}"/>
              </a:ext>
            </a:extLst>
          </p:cNvPr>
          <p:cNvSpPr>
            <a:spLocks noGrp="1"/>
          </p:cNvSpPr>
          <p:nvPr>
            <p:ph idx="1"/>
          </p:nvPr>
        </p:nvSpPr>
        <p:spPr>
          <a:xfrm>
            <a:off x="126609" y="731521"/>
            <a:ext cx="9397219" cy="5309842"/>
          </a:xfrm>
        </p:spPr>
        <p:txBody>
          <a:bodyPr>
            <a:normAutofit/>
          </a:bodyPr>
          <a:lstStyle/>
          <a:p>
            <a:pPr marL="0" indent="0" algn="ctr">
              <a:buNone/>
            </a:pPr>
            <a:endParaRPr lang="fr-FR" sz="3600" dirty="0"/>
          </a:p>
          <a:p>
            <a:pPr marL="0" indent="0" algn="ctr">
              <a:buNone/>
            </a:pPr>
            <a:endParaRPr lang="fr-FR" sz="3600" dirty="0"/>
          </a:p>
          <a:p>
            <a:pPr marL="0" indent="0" algn="ctr">
              <a:buNone/>
            </a:pPr>
            <a:endParaRPr lang="fr-FR" sz="3600" dirty="0"/>
          </a:p>
          <a:p>
            <a:pPr marL="0" indent="0" algn="ctr">
              <a:buNone/>
            </a:pPr>
            <a:r>
              <a:rPr lang="fr-FR" sz="4400" b="1" dirty="0">
                <a:solidFill>
                  <a:schemeClr val="accent2"/>
                </a:solidFill>
                <a:latin typeface="Times New Roman" panose="02020603050405020304" pitchFamily="18" charset="0"/>
                <a:cs typeface="Times New Roman" panose="02020603050405020304" pitchFamily="18" charset="0"/>
              </a:rPr>
              <a:t>MERCI DE VOTRE ATTENTION</a:t>
            </a:r>
            <a:endParaRPr lang="x-none" sz="4400" b="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1584109"/>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1C9D4AC-CB99-2B59-E4E1-0F9FAF93881D}"/>
              </a:ext>
            </a:extLst>
          </p:cNvPr>
          <p:cNvSpPr>
            <a:spLocks noGrp="1"/>
          </p:cNvSpPr>
          <p:nvPr>
            <p:ph type="title"/>
          </p:nvPr>
        </p:nvSpPr>
        <p:spPr/>
        <p:txBody>
          <a:bodyPr>
            <a:normAutofit/>
          </a:bodyPr>
          <a:lstStyle/>
          <a:p>
            <a:pPr algn="ctr"/>
            <a:r>
              <a:rPr lang="fr-FR" sz="6000"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THEME</a:t>
            </a:r>
            <a:endParaRPr lang="x-none" sz="60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xmlns="" id="{068E4E1E-CE82-4A44-2647-51483E405E83}"/>
              </a:ext>
            </a:extLst>
          </p:cNvPr>
          <p:cNvSpPr>
            <a:spLocks noGrp="1"/>
          </p:cNvSpPr>
          <p:nvPr>
            <p:ph idx="1"/>
          </p:nvPr>
        </p:nvSpPr>
        <p:spPr>
          <a:xfrm>
            <a:off x="677334" y="2160589"/>
            <a:ext cx="9701106" cy="3880773"/>
          </a:xfrm>
        </p:spPr>
        <p:txBody>
          <a:bodyPr>
            <a:normAutofit/>
          </a:bodyPr>
          <a:lstStyle/>
          <a:p>
            <a:pPr marL="0" indent="0" algn="just">
              <a:buNone/>
            </a:pPr>
            <a:r>
              <a:rPr lang="fr-FR" sz="3600" b="1" dirty="0"/>
              <a:t>EVOLUTION DE LA PLANIFICATION DE L’EDUCATION DANS LES PAYS DU TIERS MONDE DEPUIS 1960</a:t>
            </a:r>
            <a:endParaRPr lang="x-none" sz="3600" b="1" dirty="0"/>
          </a:p>
        </p:txBody>
      </p:sp>
    </p:spTree>
    <p:extLst>
      <p:ext uri="{BB962C8B-B14F-4D97-AF65-F5344CB8AC3E}">
        <p14:creationId xmlns:p14="http://schemas.microsoft.com/office/powerpoint/2010/main" val="32433694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F749563-FC7C-2CE6-B79F-7C946DC06474}"/>
              </a:ext>
            </a:extLst>
          </p:cNvPr>
          <p:cNvSpPr>
            <a:spLocks noGrp="1"/>
          </p:cNvSpPr>
          <p:nvPr>
            <p:ph type="title"/>
          </p:nvPr>
        </p:nvSpPr>
        <p:spPr>
          <a:xfrm>
            <a:off x="677333" y="216568"/>
            <a:ext cx="8596668" cy="740035"/>
          </a:xfrm>
        </p:spPr>
        <p:txBody>
          <a:bodyPr>
            <a:normAutofit/>
          </a:bodyPr>
          <a:lstStyle/>
          <a:p>
            <a:pPr algn="ctr"/>
            <a:r>
              <a:rPr lang="fr-FR" sz="4000" b="1" dirty="0">
                <a:latin typeface="Times New Roman" panose="02020603050405020304" pitchFamily="18" charset="0"/>
                <a:cs typeface="Times New Roman" panose="02020603050405020304" pitchFamily="18" charset="0"/>
              </a:rPr>
              <a:t>PLAN</a:t>
            </a:r>
            <a:endParaRPr lang="x-none" sz="4000" b="1" dirty="0">
              <a:latin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xmlns="" id="{FB414E7A-09C0-D9CA-2AE9-5FA1601999C3}"/>
              </a:ext>
            </a:extLst>
          </p:cNvPr>
          <p:cNvSpPr>
            <a:spLocks noGrp="1"/>
          </p:cNvSpPr>
          <p:nvPr>
            <p:ph idx="1"/>
          </p:nvPr>
        </p:nvSpPr>
        <p:spPr>
          <a:xfrm>
            <a:off x="677333" y="1130968"/>
            <a:ext cx="8947929" cy="5510464"/>
          </a:xfrm>
        </p:spPr>
        <p:txBody>
          <a:bodyPr>
            <a:noAutofit/>
          </a:bodyPr>
          <a:lstStyle/>
          <a:p>
            <a:pPr marL="0" indent="0">
              <a:lnSpc>
                <a:spcPct val="107000"/>
              </a:lnSpc>
              <a:spcAft>
                <a:spcPts val="800"/>
              </a:spcAft>
              <a:buNone/>
            </a:pPr>
            <a:r>
              <a:rPr lang="fr-FR" sz="2400" dirty="0">
                <a:effectLst/>
                <a:latin typeface="Times New Roman" panose="02020603050405020304" pitchFamily="18" charset="0"/>
                <a:ea typeface="Calibri" panose="020F0502020204030204" pitchFamily="34" charset="0"/>
                <a:cs typeface="Times New Roman" panose="02020603050405020304" pitchFamily="18" charset="0"/>
              </a:rPr>
              <a:t>INTRODUCTION</a:t>
            </a:r>
            <a:endParaRPr lang="x-none"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nSpc>
                <a:spcPct val="107000"/>
              </a:lnSpc>
              <a:buNone/>
            </a:pPr>
            <a:r>
              <a:rPr lang="fr-FR" sz="2400" dirty="0">
                <a:effectLst/>
                <a:latin typeface="Times New Roman" panose="02020603050405020304" pitchFamily="18" charset="0"/>
                <a:ea typeface="Calibri" panose="020F0502020204030204" pitchFamily="34" charset="0"/>
                <a:cs typeface="Times New Roman" panose="02020603050405020304" pitchFamily="18" charset="0"/>
              </a:rPr>
              <a:t>I- ORIGINE ET EVOLUTION DE LA PLANIFICATION DE L’EDUCATION  DANS LES PAYS DU TIERS-MONDE </a:t>
            </a:r>
            <a:endParaRPr lang="x-none"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nSpc>
                <a:spcPct val="107000"/>
              </a:lnSpc>
              <a:buNone/>
            </a:pPr>
            <a:r>
              <a:rPr lang="fr-FR" sz="2400" dirty="0">
                <a:effectLst/>
                <a:latin typeface="Times New Roman" panose="02020603050405020304" pitchFamily="18" charset="0"/>
                <a:ea typeface="Calibri" panose="020F0502020204030204" pitchFamily="34" charset="0"/>
                <a:cs typeface="Times New Roman" panose="02020603050405020304" pitchFamily="18" charset="0"/>
              </a:rPr>
              <a:t>1- Origine de la planification</a:t>
            </a:r>
            <a:endParaRPr lang="x-none"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buNone/>
            </a:pPr>
            <a:r>
              <a:rPr lang="fr-FR" sz="2400" dirty="0">
                <a:effectLst/>
                <a:latin typeface="Times New Roman" panose="02020603050405020304" pitchFamily="18" charset="0"/>
                <a:ea typeface="Calibri" panose="020F0502020204030204" pitchFamily="34" charset="0"/>
                <a:cs typeface="Times New Roman" panose="02020603050405020304" pitchFamily="18" charset="0"/>
              </a:rPr>
              <a:t>2- L’évolution de la planification</a:t>
            </a:r>
            <a:endParaRPr lang="x-none"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nSpc>
                <a:spcPct val="107000"/>
              </a:lnSpc>
              <a:buNone/>
            </a:pPr>
            <a:r>
              <a:rPr lang="fr-FR" sz="2400" dirty="0">
                <a:effectLst/>
                <a:latin typeface="Times New Roman" panose="02020603050405020304" pitchFamily="18" charset="0"/>
                <a:ea typeface="Calibri" panose="020F0502020204030204" pitchFamily="34" charset="0"/>
                <a:cs typeface="Times New Roman" panose="02020603050405020304" pitchFamily="18" charset="0"/>
              </a:rPr>
              <a:t>II- APPORTS ET LIMITES DE LA PLANIFICATION DANS LE TIERS MONDE</a:t>
            </a:r>
          </a:p>
          <a:p>
            <a:pPr marL="0" lvl="0" indent="0">
              <a:lnSpc>
                <a:spcPct val="107000"/>
              </a:lnSpc>
              <a:buNone/>
            </a:pPr>
            <a:r>
              <a:rPr lang="fr-FR" sz="2400" dirty="0">
                <a:effectLst/>
                <a:latin typeface="Times New Roman" panose="02020603050405020304" pitchFamily="18" charset="0"/>
                <a:ea typeface="Calibri" panose="020F0502020204030204" pitchFamily="34" charset="0"/>
                <a:cs typeface="Times New Roman" panose="02020603050405020304" pitchFamily="18" charset="0"/>
              </a:rPr>
              <a:t>1- Apports</a:t>
            </a:r>
          </a:p>
          <a:p>
            <a:pPr marL="0" lvl="0" indent="0">
              <a:lnSpc>
                <a:spcPct val="107000"/>
              </a:lnSpc>
              <a:buNone/>
            </a:pPr>
            <a:r>
              <a:rPr lang="fr-FR" sz="2400" dirty="0">
                <a:latin typeface="Times New Roman" panose="02020603050405020304" pitchFamily="18" charset="0"/>
                <a:ea typeface="Calibri" panose="020F0502020204030204" pitchFamily="34" charset="0"/>
                <a:cs typeface="Times New Roman" panose="02020603050405020304" pitchFamily="18" charset="0"/>
              </a:rPr>
              <a:t>2- Limites</a:t>
            </a:r>
            <a:endParaRPr lang="x-none"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buFont typeface="+mj-lt"/>
              <a:buAutoNum type="romanUcPeriod"/>
            </a:pPr>
            <a:r>
              <a:rPr lang="fr-FR" sz="2400" dirty="0">
                <a:effectLst/>
                <a:latin typeface="Times New Roman" panose="02020603050405020304" pitchFamily="18" charset="0"/>
                <a:ea typeface="Calibri" panose="020F0502020204030204" pitchFamily="34" charset="0"/>
                <a:cs typeface="Times New Roman" panose="02020603050405020304" pitchFamily="18" charset="0"/>
              </a:rPr>
              <a:t>CONTEXTUALISATION : CAS DU Burkina Faso</a:t>
            </a:r>
          </a:p>
          <a:p>
            <a:pPr marL="0" lvl="0" indent="0">
              <a:lnSpc>
                <a:spcPct val="107000"/>
              </a:lnSpc>
              <a:buNone/>
            </a:pPr>
            <a:r>
              <a:rPr lang="fr-FR" sz="2400" dirty="0">
                <a:effectLst/>
                <a:latin typeface="Times New Roman" panose="02020603050405020304" pitchFamily="18" charset="0"/>
                <a:ea typeface="Calibri" panose="020F0502020204030204" pitchFamily="34" charset="0"/>
                <a:cs typeface="Times New Roman" panose="02020603050405020304" pitchFamily="18" charset="0"/>
              </a:rPr>
              <a:t>CONCLUSION</a:t>
            </a:r>
            <a:endParaRPr lang="x-none"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x-none"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259701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392BD81-9AAC-31BD-2C76-22B37B9ADFDC}"/>
              </a:ext>
            </a:extLst>
          </p:cNvPr>
          <p:cNvSpPr>
            <a:spLocks noGrp="1"/>
          </p:cNvSpPr>
          <p:nvPr>
            <p:ph type="title"/>
          </p:nvPr>
        </p:nvSpPr>
        <p:spPr>
          <a:xfrm>
            <a:off x="112543" y="253218"/>
            <a:ext cx="9509759" cy="1010503"/>
          </a:xfrm>
        </p:spPr>
        <p:txBody>
          <a:bodyPr>
            <a:noAutofit/>
          </a:bodyPr>
          <a:lstStyle/>
          <a:p>
            <a:pPr algn="ctr"/>
            <a:r>
              <a:rPr lang="fr-FR" sz="4000" b="1" u="sng" dirty="0">
                <a:latin typeface="Times New Roman" panose="02020603050405020304" pitchFamily="18" charset="0"/>
                <a:cs typeface="Times New Roman" panose="02020603050405020304" pitchFamily="18" charset="0"/>
              </a:rPr>
              <a:t>INTRODUCTION 1/2</a:t>
            </a:r>
            <a:endParaRPr lang="x-none" sz="4000" b="1" u="sng" dirty="0">
              <a:latin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xmlns="" id="{BF17822A-EBC0-1DF1-18FD-D86D1D136E10}"/>
              </a:ext>
            </a:extLst>
          </p:cNvPr>
          <p:cNvSpPr>
            <a:spLocks noGrp="1"/>
          </p:cNvSpPr>
          <p:nvPr>
            <p:ph idx="1"/>
          </p:nvPr>
        </p:nvSpPr>
        <p:spPr>
          <a:xfrm>
            <a:off x="112543" y="1438383"/>
            <a:ext cx="9889586" cy="4920214"/>
          </a:xfrm>
        </p:spPr>
        <p:txBody>
          <a:bodyPr>
            <a:normAutofit fontScale="92500"/>
          </a:bodyPr>
          <a:lstStyle/>
          <a:p>
            <a:pPr marL="0" indent="0" algn="just">
              <a:buNone/>
            </a:pPr>
            <a:r>
              <a:rPr lang="fr-FR" sz="2400" dirty="0">
                <a:latin typeface="Times New Roman" panose="02020603050405020304" pitchFamily="18" charset="0"/>
                <a:cs typeface="Times New Roman" panose="02020603050405020304" pitchFamily="18" charset="0"/>
              </a:rPr>
              <a:t>	</a:t>
            </a:r>
            <a:r>
              <a:rPr lang="fr-FR" sz="4500" dirty="0">
                <a:latin typeface="Times New Roman" panose="02020603050405020304" pitchFamily="18" charset="0"/>
                <a:cs typeface="Times New Roman" panose="02020603050405020304" pitchFamily="18" charset="0"/>
              </a:rPr>
              <a:t>La planification renvoie aux techniques d’élaboration d’un plan. Elle constitue en ce sens une feuille de route qui guide l’orientation générale d’une organisation en définissant sa vision et sa mission, ainsi que les buts ou les objectifs stratégiques et les ressources nécessaires pour les réaliser. </a:t>
            </a:r>
            <a:endParaRPr lang="x-none" dirty="0"/>
          </a:p>
        </p:txBody>
      </p:sp>
    </p:spTree>
    <p:extLst>
      <p:ext uri="{BB962C8B-B14F-4D97-AF65-F5344CB8AC3E}">
        <p14:creationId xmlns:p14="http://schemas.microsoft.com/office/powerpoint/2010/main" val="409574536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2C92F45-D4AC-79F0-DC67-B42DFAA5F41F}"/>
              </a:ext>
            </a:extLst>
          </p:cNvPr>
          <p:cNvSpPr>
            <a:spLocks noGrp="1"/>
          </p:cNvSpPr>
          <p:nvPr>
            <p:ph type="title"/>
          </p:nvPr>
        </p:nvSpPr>
        <p:spPr/>
        <p:txBody>
          <a:bodyPr>
            <a:normAutofit/>
          </a:bodyPr>
          <a:lstStyle/>
          <a:p>
            <a:pPr algn="ctr"/>
            <a:r>
              <a:rPr lang="fr-FR" sz="4000" b="1" u="sng" dirty="0">
                <a:latin typeface="Times New Roman" panose="02020603050405020304" pitchFamily="18" charset="0"/>
                <a:cs typeface="Times New Roman" panose="02020603050405020304" pitchFamily="18" charset="0"/>
              </a:rPr>
              <a:t>INTRODUCTION 2/2</a:t>
            </a:r>
            <a:endParaRPr lang="x-none" sz="4000" b="1" u="sng" dirty="0">
              <a:latin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xmlns="" id="{949F17BC-DA40-2A1C-BC85-82CBEAC3686B}"/>
              </a:ext>
            </a:extLst>
          </p:cNvPr>
          <p:cNvSpPr>
            <a:spLocks noGrp="1"/>
          </p:cNvSpPr>
          <p:nvPr>
            <p:ph idx="1"/>
          </p:nvPr>
        </p:nvSpPr>
        <p:spPr>
          <a:xfrm>
            <a:off x="126609" y="1617785"/>
            <a:ext cx="9777045" cy="4423577"/>
          </a:xfrm>
        </p:spPr>
        <p:txBody>
          <a:bodyPr>
            <a:normAutofit fontScale="85000" lnSpcReduction="10000"/>
          </a:bodyPr>
          <a:lstStyle/>
          <a:p>
            <a:pPr marL="0" indent="0" algn="just">
              <a:buNone/>
            </a:pPr>
            <a:r>
              <a:rPr lang="fr-FR" sz="4300" dirty="0">
                <a:latin typeface="Times New Roman" panose="02020603050405020304" pitchFamily="18" charset="0"/>
                <a:cs typeface="Times New Roman" panose="02020603050405020304" pitchFamily="18" charset="0"/>
              </a:rPr>
              <a:t>Dans les pays du tiers monde, la planification en éducation a vu le jour à la fin des années 50 après l’élaboration et l’adoption de la planification économique par les Nations Unies.</a:t>
            </a:r>
          </a:p>
          <a:p>
            <a:pPr marL="0" indent="0" algn="just">
              <a:buNone/>
            </a:pPr>
            <a:r>
              <a:rPr lang="fr-FR" sz="4300" dirty="0">
                <a:latin typeface="Times New Roman" panose="02020603050405020304" pitchFamily="18" charset="0"/>
                <a:cs typeface="Times New Roman" panose="02020603050405020304" pitchFamily="18" charset="0"/>
              </a:rPr>
              <a:t>	Notre réflexion s’articule autour des points suivants</a:t>
            </a:r>
            <a:r>
              <a:rPr lang="fr-FR" sz="4300" dirty="0">
                <a:latin typeface="Times New Roman" panose="02020603050405020304" pitchFamily="18" charset="0"/>
                <a:cs typeface="Times New Roman" panose="02020603050405020304" pitchFamily="18" charset="0"/>
                <a:sym typeface="Wingdings" panose="05000000000000000000" pitchFamily="2" charset="2"/>
              </a:rPr>
              <a:t>: (1) origine et évolution de la planification de l’éducation dans le tiers monde, (2) critiques et (3) cas du Burkina Faso.</a:t>
            </a:r>
            <a:endParaRPr lang="fr-FR" sz="4300" dirty="0">
              <a:latin typeface="Times New Roman" panose="02020603050405020304" pitchFamily="18" charset="0"/>
              <a:cs typeface="Times New Roman" panose="02020603050405020304" pitchFamily="18" charset="0"/>
            </a:endParaRPr>
          </a:p>
          <a:p>
            <a:endParaRPr lang="x-none" dirty="0"/>
          </a:p>
        </p:txBody>
      </p:sp>
    </p:spTree>
    <p:extLst>
      <p:ext uri="{BB962C8B-B14F-4D97-AF65-F5344CB8AC3E}">
        <p14:creationId xmlns:p14="http://schemas.microsoft.com/office/powerpoint/2010/main" val="548840691"/>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FAAB74B-7888-636C-92A9-E89DD33EC7F1}"/>
              </a:ext>
            </a:extLst>
          </p:cNvPr>
          <p:cNvSpPr>
            <a:spLocks noGrp="1"/>
          </p:cNvSpPr>
          <p:nvPr>
            <p:ph type="title"/>
          </p:nvPr>
        </p:nvSpPr>
        <p:spPr>
          <a:xfrm>
            <a:off x="621063" y="201637"/>
            <a:ext cx="8596668" cy="853440"/>
          </a:xfrm>
        </p:spPr>
        <p:txBody>
          <a:bodyPr/>
          <a:lstStyle/>
          <a:p>
            <a:pPr algn="ctr"/>
            <a:r>
              <a:rPr lang="fr-FR" b="1" u="sng" dirty="0">
                <a:latin typeface="Times New Roman" panose="02020603050405020304" pitchFamily="18" charset="0"/>
                <a:cs typeface="Times New Roman" panose="02020603050405020304" pitchFamily="18" charset="0"/>
              </a:rPr>
              <a:t>I- ORIGINE ET EVOLUTION</a:t>
            </a:r>
            <a:endParaRPr lang="x-none" b="1" u="sng" dirty="0">
              <a:latin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xmlns="" id="{C708EC05-F7DB-9624-35B1-E80C8FB6A051}"/>
              </a:ext>
            </a:extLst>
          </p:cNvPr>
          <p:cNvSpPr>
            <a:spLocks noGrp="1"/>
          </p:cNvSpPr>
          <p:nvPr>
            <p:ph idx="1"/>
          </p:nvPr>
        </p:nvSpPr>
        <p:spPr>
          <a:xfrm>
            <a:off x="1" y="1055077"/>
            <a:ext cx="10210800" cy="5331655"/>
          </a:xfrm>
        </p:spPr>
        <p:txBody>
          <a:bodyPr>
            <a:normAutofit fontScale="92500"/>
          </a:bodyPr>
          <a:lstStyle/>
          <a:p>
            <a:pPr marL="0" indent="0" algn="just">
              <a:buNone/>
            </a:pPr>
            <a:r>
              <a:rPr lang="fr-FR" sz="2400" b="1" dirty="0">
                <a:latin typeface="Times New Roman" panose="02020603050405020304" pitchFamily="18" charset="0"/>
                <a:cs typeface="Times New Roman" panose="02020603050405020304" pitchFamily="18" charset="0"/>
              </a:rPr>
              <a:t>1- Origine </a:t>
            </a:r>
          </a:p>
          <a:p>
            <a:pPr marL="0" indent="0" algn="just">
              <a:lnSpc>
                <a:spcPct val="150000"/>
              </a:lnSpc>
              <a:buNone/>
            </a:pPr>
            <a:r>
              <a:rPr lang="fr-FR" sz="2400" i="0" u="none" strike="noStrike" baseline="0" dirty="0">
                <a:latin typeface="Times New Roman" panose="02020603050405020304" pitchFamily="18" charset="0"/>
              </a:rPr>
              <a:t>	Dans le souci de promouvoir le développement économique et répondre à la demande sociale, les pays du tiers monde dont beaucoup accédaient à l'indépendance, s’engagèrent </a:t>
            </a:r>
            <a:r>
              <a:rPr lang="fr-FR" sz="2400" dirty="0">
                <a:latin typeface="Times New Roman" panose="02020603050405020304" pitchFamily="18" charset="0"/>
              </a:rPr>
              <a:t> </a:t>
            </a:r>
            <a:r>
              <a:rPr lang="fr-FR" sz="2400" i="0" u="none" strike="noStrike" baseline="0" dirty="0">
                <a:latin typeface="Times New Roman" panose="02020603050405020304" pitchFamily="18" charset="0"/>
              </a:rPr>
              <a:t>dans la voie d'une expansion très rapide de leur système éducatif. C'est alors que, pour orienter et planifier cette scolarisation massive, la plupart des pays se dotèrent d'une ou plusieurs cellules de planification, chargées principalement d'estimer les besoins de l'économie en main-d'œuvre qualifiée et de prévoir le volume de ressources humaines, physiques et financières à consacrer à l'éducation. A cet effet, La création de l'Institut International de Planification de l'Education au sein de l’UNESCO </a:t>
            </a:r>
            <a:r>
              <a:rPr lang="fr-FR" sz="2400" dirty="0">
                <a:latin typeface="Times New Roman" panose="02020603050405020304" pitchFamily="18" charset="0"/>
              </a:rPr>
              <a:t>en 1963 a été un catalyseur essentiel.</a:t>
            </a:r>
            <a:endParaRPr lang="fr-FR" sz="2400" dirty="0"/>
          </a:p>
        </p:txBody>
      </p:sp>
    </p:spTree>
    <p:extLst>
      <p:ext uri="{BB962C8B-B14F-4D97-AF65-F5344CB8AC3E}">
        <p14:creationId xmlns:p14="http://schemas.microsoft.com/office/powerpoint/2010/main" val="261798867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F51D01F-8F61-3A6E-B50D-F9B04A69228C}"/>
              </a:ext>
            </a:extLst>
          </p:cNvPr>
          <p:cNvSpPr>
            <a:spLocks noGrp="1"/>
          </p:cNvSpPr>
          <p:nvPr>
            <p:ph type="title"/>
          </p:nvPr>
        </p:nvSpPr>
        <p:spPr>
          <a:xfrm>
            <a:off x="677334" y="252757"/>
            <a:ext cx="8596668" cy="563880"/>
          </a:xfrm>
        </p:spPr>
        <p:txBody>
          <a:bodyPr>
            <a:normAutofit fontScale="90000"/>
          </a:bodyPr>
          <a:lstStyle/>
          <a:p>
            <a:r>
              <a:rPr lang="fr-FR" sz="31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 </a:t>
            </a:r>
            <a:r>
              <a:rPr lang="fr-FR" sz="31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L’évolution de 1960 à 1994   1/2</a:t>
            </a:r>
            <a:r>
              <a:rPr lang="x-none" sz="2400" dirty="0">
                <a:effectLst/>
                <a:latin typeface="Calibri" panose="020F0502020204030204" pitchFamily="34" charset="0"/>
                <a:ea typeface="Calibri" panose="020F0502020204030204" pitchFamily="34" charset="0"/>
                <a:cs typeface="Times New Roman" panose="02020603050405020304" pitchFamily="18" charset="0"/>
              </a:rPr>
              <a:t/>
            </a:r>
            <a:br>
              <a:rPr lang="x-none" sz="2400" dirty="0">
                <a:effectLst/>
                <a:latin typeface="Calibri" panose="020F0502020204030204" pitchFamily="34" charset="0"/>
                <a:ea typeface="Calibri" panose="020F0502020204030204" pitchFamily="34" charset="0"/>
                <a:cs typeface="Times New Roman" panose="02020603050405020304" pitchFamily="18" charset="0"/>
              </a:rPr>
            </a:br>
            <a:endParaRPr lang="x-none" sz="2400" dirty="0"/>
          </a:p>
        </p:txBody>
      </p:sp>
      <p:sp>
        <p:nvSpPr>
          <p:cNvPr id="3" name="Espace réservé du contenu 2">
            <a:extLst>
              <a:ext uri="{FF2B5EF4-FFF2-40B4-BE49-F238E27FC236}">
                <a16:creationId xmlns:a16="http://schemas.microsoft.com/office/drawing/2014/main" xmlns="" id="{472CFD95-0133-45EF-38A0-C1D0F11811FC}"/>
              </a:ext>
            </a:extLst>
          </p:cNvPr>
          <p:cNvSpPr>
            <a:spLocks noGrp="1"/>
          </p:cNvSpPr>
          <p:nvPr>
            <p:ph idx="1"/>
          </p:nvPr>
        </p:nvSpPr>
        <p:spPr>
          <a:xfrm>
            <a:off x="168812" y="1173480"/>
            <a:ext cx="9691468" cy="5156981"/>
          </a:xfrm>
        </p:spPr>
        <p:txBody>
          <a:bodyPr>
            <a:normAutofit/>
          </a:bodyPr>
          <a:lstStyle/>
          <a:p>
            <a:pPr indent="0" algn="just">
              <a:lnSpc>
                <a:spcPct val="107000"/>
              </a:lnSpc>
              <a:spcAft>
                <a:spcPts val="800"/>
              </a:spcAft>
              <a:buNone/>
            </a:pPr>
            <a:r>
              <a:rPr lang="fr-FR"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Elle sera marquée par plusieurs périodes à savoir :</a:t>
            </a:r>
            <a:endParaRPr lang="x-none" sz="2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Wingdings" panose="05000000000000000000" pitchFamily="2" charset="2"/>
              <a:buChar char=""/>
            </a:pPr>
            <a:r>
              <a:rPr lang="fr-FR"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Les années 60 : cette période sera caractéris</a:t>
            </a:r>
            <a:r>
              <a:rPr lang="fr-FR"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ée</a:t>
            </a:r>
            <a:r>
              <a:rPr lang="fr-FR"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par une forte scolarisation dans les pays du tiers monde (Afrique, Amérique Latine) où la scolarisation universelle a été proclamée. Cela va sans dire que la planification devient un instrument de rationalisation de la croissance à tous les niveaux.</a:t>
            </a:r>
            <a:endParaRPr lang="x-none" sz="2800" dirty="0">
              <a:effectLst/>
              <a:latin typeface="Times New Roman" panose="02020603050405020304" pitchFamily="18" charset="0"/>
              <a:ea typeface="Calibri" panose="020F0502020204030204" pitchFamily="34" charset="0"/>
              <a:cs typeface="Times New Roman" panose="02020603050405020304" pitchFamily="18" charset="0"/>
            </a:endParaRPr>
          </a:p>
          <a:p>
            <a:pPr>
              <a:buFont typeface="Wingdings" panose="05000000000000000000" pitchFamily="2" charset="2"/>
              <a:buChar char="Ø"/>
            </a:pPr>
            <a:r>
              <a:rPr lang="fr-FR"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Les années 70 : cette période correspond aux limites de l’expansion de la massification dues à croissance exponentielle des effectifs et le souci de la qualité de l’éducation.</a:t>
            </a:r>
            <a:endParaRPr lang="x-none"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6071575"/>
      </p:ext>
    </p:extLst>
  </p:cSld>
  <p:clrMapOvr>
    <a:masterClrMapping/>
  </p:clrMapOvr>
  <mc:AlternateContent xmlns:mc="http://schemas.openxmlformats.org/markup-compatibility/2006" xmlns:p14="http://schemas.microsoft.com/office/powerpoint/2010/main">
    <mc:Choice Requires="p14">
      <p:transition spd="slow" p14:dur="1600">
        <p14:prism dir="r" isContent="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EA0A33C-9F65-9404-F025-4760EF2FD7F1}"/>
              </a:ext>
            </a:extLst>
          </p:cNvPr>
          <p:cNvSpPr>
            <a:spLocks noGrp="1"/>
          </p:cNvSpPr>
          <p:nvPr>
            <p:ph type="title"/>
          </p:nvPr>
        </p:nvSpPr>
        <p:spPr>
          <a:xfrm>
            <a:off x="677334" y="372795"/>
            <a:ext cx="8596668" cy="670560"/>
          </a:xfrm>
        </p:spPr>
        <p:txBody>
          <a:bodyPr/>
          <a:lstStyle/>
          <a:p>
            <a:r>
              <a:rPr lang="fr-FR" sz="36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2- </a:t>
            </a:r>
            <a:r>
              <a:rPr lang="fr-FR" sz="3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L’évolution de 1960 à 1994   2/2</a:t>
            </a:r>
            <a:endParaRPr lang="x-none" dirty="0"/>
          </a:p>
        </p:txBody>
      </p:sp>
      <p:sp>
        <p:nvSpPr>
          <p:cNvPr id="3" name="Espace réservé du contenu 2">
            <a:extLst>
              <a:ext uri="{FF2B5EF4-FFF2-40B4-BE49-F238E27FC236}">
                <a16:creationId xmlns:a16="http://schemas.microsoft.com/office/drawing/2014/main" xmlns="" id="{D5D4499A-6333-492A-CDB5-DB7DC6DEA708}"/>
              </a:ext>
            </a:extLst>
          </p:cNvPr>
          <p:cNvSpPr>
            <a:spLocks noGrp="1"/>
          </p:cNvSpPr>
          <p:nvPr>
            <p:ph idx="1"/>
          </p:nvPr>
        </p:nvSpPr>
        <p:spPr>
          <a:xfrm>
            <a:off x="112542" y="1252026"/>
            <a:ext cx="9833316" cy="5233180"/>
          </a:xfrm>
        </p:spPr>
        <p:txBody>
          <a:bodyPr>
            <a:normAutofit/>
          </a:bodyPr>
          <a:lstStyle/>
          <a:p>
            <a:pPr algn="just">
              <a:buFont typeface="Wingdings" panose="05000000000000000000" pitchFamily="2" charset="2"/>
              <a:buChar char="Ø"/>
            </a:pPr>
            <a:r>
              <a:rPr lang="fr-FR" sz="2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Les années 80 : crise économique mondiale et tensions affectant le système éducatif. Dans les pays du tiers monde, le secteur éducatif est relégué au second eu égard à la crise économique et aux plans d’ajustement structurels (PAS).</a:t>
            </a:r>
          </a:p>
          <a:p>
            <a:pPr algn="just">
              <a:buFont typeface="Wingdings" panose="05000000000000000000" pitchFamily="2" charset="2"/>
              <a:buChar char="Ø"/>
            </a:pPr>
            <a:r>
              <a:rPr lang="fr-FR" sz="2800" dirty="0">
                <a:solidFill>
                  <a:srgbClr val="000000"/>
                </a:solidFill>
                <a:latin typeface="Calibri" panose="020F0502020204030204" pitchFamily="34" charset="0"/>
                <a:cs typeface="Times New Roman" panose="02020603050405020304" pitchFamily="18" charset="0"/>
              </a:rPr>
              <a:t> 		</a:t>
            </a:r>
            <a:r>
              <a:rPr lang="fr-FR"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Les années 90 : cette décennie est caractérisée par les politiques d’ajustement et la promotion de « l’éducation de base pour tous ». Désormais, ce qui est préconisé par les institutions de Breton Woods c’est de donner à tous un minimum de formation répondant aux besoins essentiels par des programmes scolaires et extra scolaires</a:t>
            </a:r>
            <a:endParaRPr lang="x-none" sz="2800" dirty="0">
              <a:latin typeface="Times New Roman" panose="02020603050405020304" pitchFamily="18" charset="0"/>
              <a:cs typeface="Times New Roman" panose="02020603050405020304" pitchFamily="18" charset="0"/>
            </a:endParaRPr>
          </a:p>
          <a:p>
            <a:endParaRPr lang="x-none" dirty="0"/>
          </a:p>
        </p:txBody>
      </p:sp>
    </p:spTree>
    <p:extLst>
      <p:ext uri="{BB962C8B-B14F-4D97-AF65-F5344CB8AC3E}">
        <p14:creationId xmlns:p14="http://schemas.microsoft.com/office/powerpoint/2010/main" val="3065439350"/>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04FAC83-6EC7-B0B6-7C5C-C9E4016BF34B}"/>
              </a:ext>
            </a:extLst>
          </p:cNvPr>
          <p:cNvSpPr>
            <a:spLocks noGrp="1"/>
          </p:cNvSpPr>
          <p:nvPr>
            <p:ph type="title"/>
          </p:nvPr>
        </p:nvSpPr>
        <p:spPr>
          <a:xfrm>
            <a:off x="677334" y="286043"/>
            <a:ext cx="8596668" cy="1320800"/>
          </a:xfrm>
        </p:spPr>
        <p:txBody>
          <a:bodyPr/>
          <a:lstStyle/>
          <a:p>
            <a:r>
              <a:rPr lang="fr-FR" b="1" dirty="0"/>
              <a:t>II- ANALYSES CRITQUES </a:t>
            </a:r>
            <a:br>
              <a:rPr lang="fr-FR" b="1" dirty="0"/>
            </a:br>
            <a:r>
              <a:rPr lang="fr-FR" b="1" dirty="0"/>
              <a:t>1- Les apports de la planification 1/2</a:t>
            </a:r>
            <a:endParaRPr lang="x-none" b="1" dirty="0"/>
          </a:p>
        </p:txBody>
      </p:sp>
      <p:sp>
        <p:nvSpPr>
          <p:cNvPr id="3" name="Espace réservé du contenu 2">
            <a:extLst>
              <a:ext uri="{FF2B5EF4-FFF2-40B4-BE49-F238E27FC236}">
                <a16:creationId xmlns:a16="http://schemas.microsoft.com/office/drawing/2014/main" xmlns="" id="{F20BF040-E55D-2B9D-CD59-ABE7CDE2AFAB}"/>
              </a:ext>
            </a:extLst>
          </p:cNvPr>
          <p:cNvSpPr>
            <a:spLocks noGrp="1"/>
          </p:cNvSpPr>
          <p:nvPr>
            <p:ph idx="1"/>
          </p:nvPr>
        </p:nvSpPr>
        <p:spPr>
          <a:xfrm>
            <a:off x="170897" y="1724491"/>
            <a:ext cx="9479540" cy="4746647"/>
          </a:xfrm>
        </p:spPr>
        <p:txBody>
          <a:bodyPr>
            <a:normAutofit/>
          </a:bodyPr>
          <a:lstStyle/>
          <a:p>
            <a:pPr marL="0" indent="0" algn="just">
              <a:lnSpc>
                <a:spcPct val="115000"/>
              </a:lnSpc>
              <a:buNone/>
            </a:pPr>
            <a:r>
              <a:rPr lang="fr-FR" sz="2400" dirty="0">
                <a:solidFill>
                  <a:srgbClr val="000000"/>
                </a:solidFill>
                <a:effectLst/>
                <a:latin typeface="Times New Roman" panose="02020603050405020304" pitchFamily="18" charset="0"/>
                <a:ea typeface="Calibri" panose="020F0502020204030204" pitchFamily="34" charset="0"/>
              </a:rPr>
              <a:t>	Nous référant au module du cours de Dr SANOGO sur la planification page 62 et 63, nous retenons  que l’utilité de la planification stratégique se situe à deux niveaux : </a:t>
            </a:r>
            <a:r>
              <a:rPr lang="fr-FR" sz="2400" b="1" dirty="0">
                <a:solidFill>
                  <a:srgbClr val="000000"/>
                </a:solidFill>
                <a:effectLst/>
                <a:latin typeface="Times New Roman" panose="02020603050405020304" pitchFamily="18" charset="0"/>
                <a:ea typeface="Calibri" panose="020F0502020204030204" pitchFamily="34" charset="0"/>
              </a:rPr>
              <a:t> </a:t>
            </a:r>
            <a:r>
              <a:rPr lang="fr-FR" sz="2400" dirty="0">
                <a:solidFill>
                  <a:srgbClr val="000000"/>
                </a:solidFill>
                <a:effectLst/>
                <a:latin typeface="Times New Roman" panose="02020603050405020304" pitchFamily="18" charset="0"/>
                <a:ea typeface="Calibri" panose="020F0502020204030204" pitchFamily="34" charset="0"/>
              </a:rPr>
              <a:t>interne et externe </a:t>
            </a:r>
          </a:p>
          <a:p>
            <a:pPr marL="0" indent="0" algn="just">
              <a:lnSpc>
                <a:spcPct val="115000"/>
              </a:lnSpc>
              <a:buNone/>
            </a:pPr>
            <a:endParaRPr lang="x-none" sz="2400" dirty="0">
              <a:solidFill>
                <a:srgbClr val="000000"/>
              </a:solidFill>
              <a:effectLst/>
              <a:latin typeface="Times New Roman" panose="02020603050405020304" pitchFamily="18" charset="0"/>
              <a:ea typeface="Calibri" panose="020F0502020204030204" pitchFamily="34" charset="0"/>
            </a:endParaRPr>
          </a:p>
          <a:p>
            <a:pPr lvl="0" algn="just">
              <a:lnSpc>
                <a:spcPct val="115000"/>
              </a:lnSpc>
              <a:buFont typeface="Wingdings" panose="05000000000000000000" pitchFamily="2" charset="2"/>
              <a:buChar char="v"/>
            </a:pPr>
            <a:r>
              <a:rPr lang="fr-FR" sz="2400" b="1" dirty="0">
                <a:solidFill>
                  <a:srgbClr val="000000"/>
                </a:solidFill>
                <a:latin typeface="Times New Roman" panose="02020603050405020304" pitchFamily="18" charset="0"/>
                <a:ea typeface="Calibri" panose="020F0502020204030204" pitchFamily="34" charset="0"/>
              </a:rPr>
              <a:t>L</a:t>
            </a:r>
            <a:r>
              <a:rPr lang="fr-FR" sz="2400" b="1" dirty="0">
                <a:solidFill>
                  <a:srgbClr val="000000"/>
                </a:solidFill>
                <a:effectLst/>
                <a:latin typeface="Times New Roman" panose="02020603050405020304" pitchFamily="18" charset="0"/>
                <a:ea typeface="Calibri" panose="020F0502020204030204" pitchFamily="34" charset="0"/>
              </a:rPr>
              <a:t>’utilité sur le plan interne </a:t>
            </a:r>
            <a:endParaRPr lang="x-none" sz="2400" b="1" dirty="0">
              <a:solidFill>
                <a:srgbClr val="000000"/>
              </a:solidFill>
              <a:effectLst/>
              <a:latin typeface="Times New Roman" panose="02020603050405020304" pitchFamily="18" charset="0"/>
              <a:ea typeface="Calibri" panose="020F0502020204030204" pitchFamily="34" charset="0"/>
            </a:endParaRPr>
          </a:p>
          <a:p>
            <a:pPr marL="0" indent="0" algn="just">
              <a:lnSpc>
                <a:spcPct val="115000"/>
              </a:lnSpc>
              <a:buNone/>
            </a:pPr>
            <a:r>
              <a:rPr lang="fr-FR" sz="2400" dirty="0">
                <a:solidFill>
                  <a:srgbClr val="000000"/>
                </a:solidFill>
                <a:effectLst/>
                <a:latin typeface="Times New Roman" panose="02020603050405020304" pitchFamily="18" charset="0"/>
                <a:ea typeface="Calibri" panose="020F0502020204030204" pitchFamily="34" charset="0"/>
              </a:rPr>
              <a:t> 	Sur le plan interne, la planification stratégique est : </a:t>
            </a:r>
            <a:endParaRPr lang="fr-FR" sz="2400" dirty="0">
              <a:solidFill>
                <a:srgbClr val="000000"/>
              </a:solidFill>
              <a:latin typeface="Times New Roman" panose="02020603050405020304" pitchFamily="18" charset="0"/>
              <a:ea typeface="Calibri" panose="020F0502020204030204" pitchFamily="34" charset="0"/>
            </a:endParaRPr>
          </a:p>
          <a:p>
            <a:pPr algn="just">
              <a:lnSpc>
                <a:spcPct val="115000"/>
              </a:lnSpc>
              <a:buFont typeface="Wingdings" panose="05000000000000000000" pitchFamily="2" charset="2"/>
              <a:buChar char="ü"/>
            </a:pPr>
            <a:r>
              <a:rPr lang="fr-FR" sz="2400" dirty="0">
                <a:solidFill>
                  <a:srgbClr val="000000"/>
                </a:solidFill>
                <a:latin typeface="Times New Roman" panose="02020603050405020304" pitchFamily="18" charset="0"/>
                <a:ea typeface="Calibri" panose="020F0502020204030204" pitchFamily="34" charset="0"/>
              </a:rPr>
              <a:t>U</a:t>
            </a:r>
            <a:r>
              <a:rPr lang="fr-FR" sz="2400" dirty="0">
                <a:solidFill>
                  <a:srgbClr val="000000"/>
                </a:solidFill>
                <a:effectLst/>
                <a:latin typeface="Times New Roman" panose="02020603050405020304" pitchFamily="18" charset="0"/>
                <a:ea typeface="Calibri" panose="020F0502020204030204" pitchFamily="34" charset="0"/>
              </a:rPr>
              <a:t>n processus de réflexion et d’introspection </a:t>
            </a:r>
          </a:p>
          <a:p>
            <a:pPr algn="just">
              <a:lnSpc>
                <a:spcPct val="115000"/>
              </a:lnSpc>
              <a:buFont typeface="Wingdings" panose="05000000000000000000" pitchFamily="2" charset="2"/>
              <a:buChar char="ü"/>
            </a:pPr>
            <a:r>
              <a:rPr lang="fr-FR" sz="2400" dirty="0">
                <a:solidFill>
                  <a:srgbClr val="000000"/>
                </a:solidFill>
                <a:latin typeface="Times New Roman" panose="02020603050405020304" pitchFamily="18" charset="0"/>
                <a:ea typeface="Calibri" panose="020F0502020204030204" pitchFamily="34" charset="0"/>
              </a:rPr>
              <a:t>U</a:t>
            </a:r>
            <a:r>
              <a:rPr lang="fr-FR" sz="2400" dirty="0">
                <a:solidFill>
                  <a:srgbClr val="000000"/>
                </a:solidFill>
                <a:effectLst/>
                <a:latin typeface="Times New Roman" panose="02020603050405020304" pitchFamily="18" charset="0"/>
                <a:ea typeface="Calibri" panose="020F0502020204030204" pitchFamily="34" charset="0"/>
              </a:rPr>
              <a:t>n outil de gestion </a:t>
            </a:r>
          </a:p>
          <a:p>
            <a:pPr algn="just">
              <a:lnSpc>
                <a:spcPct val="115000"/>
              </a:lnSpc>
              <a:buFont typeface="Wingdings" panose="05000000000000000000" pitchFamily="2" charset="2"/>
              <a:buChar char="ü"/>
            </a:pPr>
            <a:r>
              <a:rPr lang="fr-FR" sz="2400" dirty="0">
                <a:solidFill>
                  <a:srgbClr val="000000"/>
                </a:solidFill>
                <a:latin typeface="Times New Roman" panose="02020603050405020304" pitchFamily="18" charset="0"/>
                <a:ea typeface="Calibri" panose="020F0502020204030204" pitchFamily="34" charset="0"/>
              </a:rPr>
              <a:t>U</a:t>
            </a:r>
            <a:r>
              <a:rPr lang="fr-FR" sz="2400" dirty="0">
                <a:solidFill>
                  <a:srgbClr val="000000"/>
                </a:solidFill>
                <a:effectLst/>
                <a:latin typeface="Times New Roman" panose="02020603050405020304" pitchFamily="18" charset="0"/>
                <a:ea typeface="Calibri" panose="020F0502020204030204" pitchFamily="34" charset="0"/>
              </a:rPr>
              <a:t>n moyen de communication et de motivation </a:t>
            </a:r>
            <a:endParaRPr lang="x-none" sz="2400" dirty="0">
              <a:solidFill>
                <a:srgbClr val="000000"/>
              </a:solidFill>
              <a:effectLst/>
              <a:latin typeface="Times New Roman" panose="02020603050405020304" pitchFamily="18" charset="0"/>
              <a:ea typeface="Calibri" panose="020F0502020204030204" pitchFamily="34" charset="0"/>
            </a:endParaRPr>
          </a:p>
          <a:p>
            <a:pPr marL="0" indent="0">
              <a:buNone/>
            </a:pPr>
            <a:endParaRPr lang="x-none" sz="2400" dirty="0"/>
          </a:p>
        </p:txBody>
      </p:sp>
    </p:spTree>
    <p:extLst>
      <p:ext uri="{BB962C8B-B14F-4D97-AF65-F5344CB8AC3E}">
        <p14:creationId xmlns:p14="http://schemas.microsoft.com/office/powerpoint/2010/main" val="1062073041"/>
      </p:ext>
    </p:extLst>
  </p:cSld>
  <p:clrMapOvr>
    <a:masterClrMapping/>
  </p:clrMapOvr>
  <p:transition spd="slow">
    <p:push dir="u"/>
  </p:transition>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865</TotalTime>
  <Words>671</Words>
  <Application>Microsoft Office PowerPoint</Application>
  <PresentationFormat>Grand écran</PresentationFormat>
  <Paragraphs>97</Paragraphs>
  <Slides>19</Slides>
  <Notes>3</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19</vt:i4>
      </vt:variant>
    </vt:vector>
  </HeadingPairs>
  <TitlesOfParts>
    <vt:vector size="26" baseType="lpstr">
      <vt:lpstr>Arial</vt:lpstr>
      <vt:lpstr>Calibri</vt:lpstr>
      <vt:lpstr>Times New Roman</vt:lpstr>
      <vt:lpstr>Trebuchet MS</vt:lpstr>
      <vt:lpstr>Wingdings</vt:lpstr>
      <vt:lpstr>Wingdings 3</vt:lpstr>
      <vt:lpstr>Facette</vt:lpstr>
      <vt:lpstr>EXPOSE GREOUPE 1</vt:lpstr>
      <vt:lpstr>THEME</vt:lpstr>
      <vt:lpstr>PLAN</vt:lpstr>
      <vt:lpstr>INTRODUCTION 1/2</vt:lpstr>
      <vt:lpstr>INTRODUCTION 2/2</vt:lpstr>
      <vt:lpstr>I- ORIGINE ET EVOLUTION</vt:lpstr>
      <vt:lpstr>2- L’évolution de 1960 à 1994   1/2 </vt:lpstr>
      <vt:lpstr>2- L’évolution de 1960 à 1994   2/2</vt:lpstr>
      <vt:lpstr>II- ANALYSES CRITQUES  1- Les apports de la planification 1/2</vt:lpstr>
      <vt:lpstr>1- Les apports de la planification 2/4</vt:lpstr>
      <vt:lpstr>1- Les apports de la planification 3/4</vt:lpstr>
      <vt:lpstr>1- Les apports de la planification 4/4</vt:lpstr>
      <vt:lpstr>2- Les limites de la planification en éducation</vt:lpstr>
      <vt:lpstr>II- Contextualisation : cas du Burkina Faso  1/4</vt:lpstr>
      <vt:lpstr>II- Contextualisation : cas du Burkina Faso  2/4</vt:lpstr>
      <vt:lpstr>II- Contextualisation : cas du Burkina Faso  3/4</vt:lpstr>
      <vt:lpstr>II- Contextualisation : cas du Burkina Faso  4/4</vt:lpstr>
      <vt:lpstr>CONCLUSION </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EXPOSE GREOUPE 1</dc:title>
  <dc:creator>ilbudoumar@gmail.com</dc:creator>
  <cp:lastModifiedBy>HP TAPSOBA</cp:lastModifiedBy>
  <cp:revision>25</cp:revision>
  <dcterms:created xsi:type="dcterms:W3CDTF">2022-07-18T19:30:14Z</dcterms:created>
  <dcterms:modified xsi:type="dcterms:W3CDTF">2022-07-20T18:13:57Z</dcterms:modified>
</cp:coreProperties>
</file>