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29"/>
  </p:notesMasterIdLst>
  <p:sldIdLst>
    <p:sldId id="256" r:id="rId5"/>
    <p:sldId id="257" r:id="rId6"/>
    <p:sldId id="258" r:id="rId7"/>
    <p:sldId id="259" r:id="rId8"/>
    <p:sldId id="278" r:id="rId9"/>
    <p:sldId id="282" r:id="rId10"/>
    <p:sldId id="279" r:id="rId11"/>
    <p:sldId id="290" r:id="rId12"/>
    <p:sldId id="291" r:id="rId13"/>
    <p:sldId id="283" r:id="rId14"/>
    <p:sldId id="280" r:id="rId15"/>
    <p:sldId id="285" r:id="rId16"/>
    <p:sldId id="262" r:id="rId17"/>
    <p:sldId id="263" r:id="rId18"/>
    <p:sldId id="266" r:id="rId19"/>
    <p:sldId id="286" r:id="rId20"/>
    <p:sldId id="264" r:id="rId21"/>
    <p:sldId id="292" r:id="rId22"/>
    <p:sldId id="271" r:id="rId23"/>
    <p:sldId id="270" r:id="rId24"/>
    <p:sldId id="272" r:id="rId25"/>
    <p:sldId id="273" r:id="rId26"/>
    <p:sldId id="276" r:id="rId27"/>
    <p:sldId id="28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94434" autoAdjust="0"/>
  </p:normalViewPr>
  <p:slideViewPr>
    <p:cSldViewPr snapToGrid="0">
      <p:cViewPr varScale="1">
        <p:scale>
          <a:sx n="69" d="100"/>
          <a:sy n="69" d="100"/>
        </p:scale>
        <p:origin x="654"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E6697A-BE10-4B14-A4E9-8072DB69C952}" type="datetimeFigureOut">
              <a:rPr lang="fr-FR" smtClean="0"/>
              <a:t>07/07/2022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E1B2CF-9583-4011-A7C7-CE3342B60070}" type="slidenum">
              <a:rPr lang="fr-FR" smtClean="0"/>
              <a:t>‹#›</a:t>
            </a:fld>
            <a:endParaRPr lang="fr-FR"/>
          </a:p>
        </p:txBody>
      </p:sp>
    </p:spTree>
    <p:extLst>
      <p:ext uri="{BB962C8B-B14F-4D97-AF65-F5344CB8AC3E}">
        <p14:creationId xmlns:p14="http://schemas.microsoft.com/office/powerpoint/2010/main" val="2965672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sz="1600" b="0" i="0" u="none" strike="noStrike" kern="1200" cap="none" spc="0" normalizeH="0" baseline="0" noProof="0" dirty="0" smtClean="0">
                <a:ln>
                  <a:noFill/>
                </a:ln>
                <a:solidFill>
                  <a:prstClr val="black"/>
                </a:solidFill>
                <a:effectLst/>
                <a:uLnTx/>
                <a:uFillTx/>
                <a:latin typeface="+mn-lt"/>
                <a:ea typeface="+mn-ea"/>
                <a:cs typeface="+mn-cs"/>
              </a:rPr>
              <a:t>peuvent jouer le rôle de premiers intervenants dans le cadre d’urgences humanitaires (comme volontaires ou distributeurs communautaires).</a:t>
            </a:r>
          </a:p>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sz="1600" b="0" i="0" u="none" strike="noStrike" kern="1200" cap="none" spc="0" normalizeH="0" baseline="0" noProof="0" dirty="0" smtClean="0">
                <a:ln>
                  <a:noFill/>
                </a:ln>
                <a:solidFill>
                  <a:prstClr val="black"/>
                </a:solidFill>
                <a:effectLst/>
                <a:uLnTx/>
                <a:uFillTx/>
                <a:latin typeface="+mn-lt"/>
                <a:ea typeface="+mn-ea"/>
                <a:cs typeface="+mn-cs"/>
              </a:rPr>
              <a:t>peuvent jouer un rôle essentiel dans les mécanismes de coordination pour s’assurer que les besoins des adolescents soient pris en compte dès le début des urgences.</a:t>
            </a:r>
          </a:p>
          <a:p>
            <a:endParaRPr lang="fr-FR" dirty="0"/>
          </a:p>
        </p:txBody>
      </p:sp>
      <p:sp>
        <p:nvSpPr>
          <p:cNvPr id="4" name="Slide Number Placeholder 3"/>
          <p:cNvSpPr>
            <a:spLocks noGrp="1"/>
          </p:cNvSpPr>
          <p:nvPr>
            <p:ph type="sldNum" sz="quarter" idx="10"/>
          </p:nvPr>
        </p:nvSpPr>
        <p:spPr/>
        <p:txBody>
          <a:bodyPr/>
          <a:lstStyle/>
          <a:p>
            <a:fld id="{74E1B2CF-9583-4011-A7C7-CE3342B60070}" type="slidenum">
              <a:rPr lang="fr-FR" smtClean="0">
                <a:solidFill>
                  <a:prstClr val="black"/>
                </a:solidFill>
              </a:rPr>
              <a:pPr/>
              <a:t>5</a:t>
            </a:fld>
            <a:endParaRPr lang="fr-FR">
              <a:solidFill>
                <a:prstClr val="black"/>
              </a:solidFill>
            </a:endParaRPr>
          </a:p>
        </p:txBody>
      </p:sp>
    </p:spTree>
    <p:extLst>
      <p:ext uri="{BB962C8B-B14F-4D97-AF65-F5344CB8AC3E}">
        <p14:creationId xmlns:p14="http://schemas.microsoft.com/office/powerpoint/2010/main" val="5685913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t>07/07/2022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D3526FD-7EDE-4731-92C2-3D5F395213E0}" type="slidenum">
              <a:rPr lang="fr-FR" smtClean="0"/>
              <a:t>‹#›</a:t>
            </a:fld>
            <a:endParaRPr lang="fr-FR"/>
          </a:p>
        </p:txBody>
      </p:sp>
      <p:pic>
        <p:nvPicPr>
          <p:cNvPr id="7" name="Picture 6"/>
          <p:cNvPicPr>
            <a:picLocks noChangeAspect="1"/>
          </p:cNvPicPr>
          <p:nvPr userDrawn="1"/>
        </p:nvPicPr>
        <p:blipFill>
          <a:blip r:embed="rId2"/>
          <a:stretch>
            <a:fillRect/>
          </a:stretch>
        </p:blipFill>
        <p:spPr>
          <a:xfrm>
            <a:off x="10923922" y="71460"/>
            <a:ext cx="1268078" cy="823031"/>
          </a:xfrm>
          <a:prstGeom prst="rect">
            <a:avLst/>
          </a:prstGeom>
        </p:spPr>
      </p:pic>
    </p:spTree>
    <p:extLst>
      <p:ext uri="{BB962C8B-B14F-4D97-AF65-F5344CB8AC3E}">
        <p14:creationId xmlns:p14="http://schemas.microsoft.com/office/powerpoint/2010/main" val="1164118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t>07/07/2022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D3526FD-7EDE-4731-92C2-3D5F395213E0}" type="slidenum">
              <a:rPr lang="fr-FR" smtClean="0"/>
              <a:t>‹#›</a:t>
            </a:fld>
            <a:endParaRPr lang="fr-FR"/>
          </a:p>
        </p:txBody>
      </p:sp>
    </p:spTree>
    <p:extLst>
      <p:ext uri="{BB962C8B-B14F-4D97-AF65-F5344CB8AC3E}">
        <p14:creationId xmlns:p14="http://schemas.microsoft.com/office/powerpoint/2010/main" val="1445668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t>07/07/2022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D3526FD-7EDE-4731-92C2-3D5F395213E0}" type="slidenum">
              <a:rPr lang="fr-FR" smtClean="0"/>
              <a:t>‹#›</a:t>
            </a:fld>
            <a:endParaRPr lang="fr-FR"/>
          </a:p>
        </p:txBody>
      </p:sp>
    </p:spTree>
    <p:extLst>
      <p:ext uri="{BB962C8B-B14F-4D97-AF65-F5344CB8AC3E}">
        <p14:creationId xmlns:p14="http://schemas.microsoft.com/office/powerpoint/2010/main" val="380572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7730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userDrawn="1"/>
        </p:nvPicPr>
        <p:blipFill>
          <a:blip r:embed="rId3"/>
          <a:stretch>
            <a:fillRect/>
          </a:stretch>
        </p:blipFill>
        <p:spPr>
          <a:xfrm>
            <a:off x="10923922" y="0"/>
            <a:ext cx="1268078" cy="823031"/>
          </a:xfrm>
          <a:prstGeom prst="rect">
            <a:avLst/>
          </a:prstGeom>
        </p:spPr>
      </p:pic>
    </p:spTree>
    <p:extLst>
      <p:ext uri="{BB962C8B-B14F-4D97-AF65-F5344CB8AC3E}">
        <p14:creationId xmlns:p14="http://schemas.microsoft.com/office/powerpoint/2010/main" val="4035396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userDrawn="1"/>
        </p:nvPicPr>
        <p:blipFill>
          <a:blip r:embed="rId3"/>
          <a:stretch>
            <a:fillRect/>
          </a:stretch>
        </p:blipFill>
        <p:spPr>
          <a:xfrm>
            <a:off x="10923922" y="0"/>
            <a:ext cx="1268078" cy="823031"/>
          </a:xfrm>
          <a:prstGeom prst="rect">
            <a:avLst/>
          </a:prstGeom>
        </p:spPr>
      </p:pic>
    </p:spTree>
    <p:extLst>
      <p:ext uri="{BB962C8B-B14F-4D97-AF65-F5344CB8AC3E}">
        <p14:creationId xmlns:p14="http://schemas.microsoft.com/office/powerpoint/2010/main" val="854578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userDrawn="1"/>
        </p:nvPicPr>
        <p:blipFill>
          <a:blip r:embed="rId3"/>
          <a:stretch>
            <a:fillRect/>
          </a:stretch>
        </p:blipFill>
        <p:spPr>
          <a:xfrm>
            <a:off x="10923922" y="0"/>
            <a:ext cx="1268078" cy="823031"/>
          </a:xfrm>
          <a:prstGeom prst="rect">
            <a:avLst/>
          </a:prstGeom>
        </p:spPr>
      </p:pic>
    </p:spTree>
    <p:extLst>
      <p:ext uri="{BB962C8B-B14F-4D97-AF65-F5344CB8AC3E}">
        <p14:creationId xmlns:p14="http://schemas.microsoft.com/office/powerpoint/2010/main" val="2819980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1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userDrawn="1"/>
        </p:nvPicPr>
        <p:blipFill>
          <a:blip r:embed="rId3"/>
          <a:stretch>
            <a:fillRect/>
          </a:stretch>
        </p:blipFill>
        <p:spPr>
          <a:xfrm>
            <a:off x="10923922" y="0"/>
            <a:ext cx="1268078" cy="823031"/>
          </a:xfrm>
          <a:prstGeom prst="rect">
            <a:avLst/>
          </a:prstGeom>
        </p:spPr>
      </p:pic>
    </p:spTree>
    <p:extLst>
      <p:ext uri="{BB962C8B-B14F-4D97-AF65-F5344CB8AC3E}">
        <p14:creationId xmlns:p14="http://schemas.microsoft.com/office/powerpoint/2010/main" val="3416060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7824949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445628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28380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t>07/07/2022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D3526FD-7EDE-4731-92C2-3D5F395213E0}" type="slidenum">
              <a:rPr lang="fr-FR" smtClean="0"/>
              <a:t>‹#›</a:t>
            </a:fld>
            <a:endParaRPr lang="fr-FR"/>
          </a:p>
        </p:txBody>
      </p:sp>
      <p:pic>
        <p:nvPicPr>
          <p:cNvPr id="7" name="Picture 6"/>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32795368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4401769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430947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1108898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20010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58020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72071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50771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1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4419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95916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42178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263FE-7D7D-4B7B-AD1D-C2FA7C1008AF}" type="datetimeFigureOut">
              <a:rPr lang="fr-FR" smtClean="0"/>
              <a:t>07/07/2022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D3526FD-7EDE-4731-92C2-3D5F395213E0}" type="slidenum">
              <a:rPr lang="fr-FR" smtClean="0"/>
              <a:t>‹#›</a:t>
            </a:fld>
            <a:endParaRPr lang="fr-FR"/>
          </a:p>
        </p:txBody>
      </p:sp>
      <p:pic>
        <p:nvPicPr>
          <p:cNvPr id="7" name="Picture 6"/>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1388835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9931314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5307793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8051656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1437372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44227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7799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27784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3330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pic>
        <p:nvPicPr>
          <p:cNvPr id="1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48976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703124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12263FE-7D7D-4B7B-AD1D-C2FA7C1008AF}" type="datetimeFigureOut">
              <a:rPr lang="fr-FR" smtClean="0"/>
              <a:t>07/07/2022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D3526FD-7EDE-4731-92C2-3D5F395213E0}" type="slidenum">
              <a:rPr lang="fr-FR" smtClean="0"/>
              <a:t>‹#›</a:t>
            </a:fld>
            <a:endParaRPr lang="fr-FR"/>
          </a:p>
        </p:txBody>
      </p:sp>
      <p:pic>
        <p:nvPicPr>
          <p:cNvPr id="8" name="Picture 7"/>
          <p:cNvPicPr>
            <a:picLocks noChangeAspect="1"/>
          </p:cNvPicPr>
          <p:nvPr userDrawn="1"/>
        </p:nvPicPr>
        <p:blipFill>
          <a:blip r:embed="rId2"/>
          <a:stretch>
            <a:fillRect/>
          </a:stretch>
        </p:blipFill>
        <p:spPr>
          <a:xfrm>
            <a:off x="10923922" y="71460"/>
            <a:ext cx="1268078" cy="823031"/>
          </a:xfrm>
          <a:prstGeom prst="rect">
            <a:avLst/>
          </a:prstGeom>
        </p:spPr>
      </p:pic>
    </p:spTree>
    <p:extLst>
      <p:ext uri="{BB962C8B-B14F-4D97-AF65-F5344CB8AC3E}">
        <p14:creationId xmlns:p14="http://schemas.microsoft.com/office/powerpoint/2010/main" val="30020348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8500301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0984951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823114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9063938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955479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012263FE-7D7D-4B7B-AD1D-C2FA7C1008AF}" type="datetimeFigureOut">
              <a:rPr lang="fr-FR" smtClean="0"/>
              <a:t>07/07/2022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AD3526FD-7EDE-4731-92C2-3D5F395213E0}" type="slidenum">
              <a:rPr lang="fr-FR" smtClean="0"/>
              <a:t>‹#›</a:t>
            </a:fld>
            <a:endParaRPr lang="fr-FR"/>
          </a:p>
        </p:txBody>
      </p:sp>
      <p:pic>
        <p:nvPicPr>
          <p:cNvPr id="10" name="Picture 9"/>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3761948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12263FE-7D7D-4B7B-AD1D-C2FA7C1008AF}" type="datetimeFigureOut">
              <a:rPr lang="fr-FR" smtClean="0"/>
              <a:t>07/07/2022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AD3526FD-7EDE-4731-92C2-3D5F395213E0}" type="slidenum">
              <a:rPr lang="fr-FR" smtClean="0"/>
              <a:t>‹#›</a:t>
            </a:fld>
            <a:endParaRPr lang="fr-FR"/>
          </a:p>
        </p:txBody>
      </p:sp>
      <p:pic>
        <p:nvPicPr>
          <p:cNvPr id="6" name="Picture 5"/>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404305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263FE-7D7D-4B7B-AD1D-C2FA7C1008AF}" type="datetimeFigureOut">
              <a:rPr lang="fr-FR" smtClean="0"/>
              <a:t>07/07/2022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AD3526FD-7EDE-4731-92C2-3D5F395213E0}" type="slidenum">
              <a:rPr lang="fr-FR" smtClean="0"/>
              <a:t>‹#›</a:t>
            </a:fld>
            <a:endParaRPr lang="fr-FR"/>
          </a:p>
        </p:txBody>
      </p:sp>
    </p:spTree>
    <p:extLst>
      <p:ext uri="{BB962C8B-B14F-4D97-AF65-F5344CB8AC3E}">
        <p14:creationId xmlns:p14="http://schemas.microsoft.com/office/powerpoint/2010/main" val="2883725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t>07/07/2022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D3526FD-7EDE-4731-92C2-3D5F395213E0}" type="slidenum">
              <a:rPr lang="fr-FR" smtClean="0"/>
              <a:t>‹#›</a:t>
            </a:fld>
            <a:endParaRPr lang="fr-FR"/>
          </a:p>
        </p:txBody>
      </p:sp>
    </p:spTree>
    <p:extLst>
      <p:ext uri="{BB962C8B-B14F-4D97-AF65-F5344CB8AC3E}">
        <p14:creationId xmlns:p14="http://schemas.microsoft.com/office/powerpoint/2010/main" val="605431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63FE-7D7D-4B7B-AD1D-C2FA7C1008AF}" type="datetimeFigureOut">
              <a:rPr lang="fr-FR" smtClean="0"/>
              <a:t>07/07/2022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D3526FD-7EDE-4731-92C2-3D5F395213E0}" type="slidenum">
              <a:rPr lang="fr-FR" smtClean="0"/>
              <a:t>‹#›</a:t>
            </a:fld>
            <a:endParaRPr lang="fr-FR"/>
          </a:p>
        </p:txBody>
      </p:sp>
    </p:spTree>
    <p:extLst>
      <p:ext uri="{BB962C8B-B14F-4D97-AF65-F5344CB8AC3E}">
        <p14:creationId xmlns:p14="http://schemas.microsoft.com/office/powerpoint/2010/main" val="3838144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263FE-7D7D-4B7B-AD1D-C2FA7C1008AF}" type="datetimeFigureOut">
              <a:rPr lang="fr-FR" smtClean="0"/>
              <a:t>07/07/2022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3526FD-7EDE-4731-92C2-3D5F395213E0}" type="slidenum">
              <a:rPr lang="fr-FR" smtClean="0"/>
              <a:t>‹#›</a:t>
            </a:fld>
            <a:endParaRPr lang="fr-FR"/>
          </a:p>
        </p:txBody>
      </p:sp>
    </p:spTree>
    <p:extLst>
      <p:ext uri="{BB962C8B-B14F-4D97-AF65-F5344CB8AC3E}">
        <p14:creationId xmlns:p14="http://schemas.microsoft.com/office/powerpoint/2010/main" val="123617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3786282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7635916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263FE-7D7D-4B7B-AD1D-C2FA7C1008AF}" type="datetimeFigureOut">
              <a:rPr lang="fr-FR" smtClean="0">
                <a:solidFill>
                  <a:prstClr val="black">
                    <a:tint val="75000"/>
                  </a:prstClr>
                </a:solidFill>
              </a:rPr>
              <a:pPr/>
              <a:t>07/07/2022</a:t>
            </a:fld>
            <a:endParaRPr lang="fr-F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3526FD-7EDE-4731-92C2-3D5F395213E0}"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7822748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35.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287473"/>
            <a:ext cx="9144000" cy="978910"/>
          </a:xfrm>
          <a:solidFill>
            <a:srgbClr val="FFC000"/>
          </a:solidFill>
          <a:ln>
            <a:solidFill>
              <a:srgbClr val="FFC000"/>
            </a:solidFill>
          </a:ln>
        </p:spPr>
        <p:txBody>
          <a:bodyPr>
            <a:normAutofit/>
          </a:bodyPr>
          <a:lstStyle/>
          <a:p>
            <a:r>
              <a:rPr lang="fr-FR" sz="2800" b="1" dirty="0" smtClean="0">
                <a:solidFill>
                  <a:srgbClr val="FF0000"/>
                </a:solidFill>
              </a:rPr>
              <a:t>Module </a:t>
            </a:r>
            <a:r>
              <a:rPr lang="fr-FR" sz="2800" b="1" dirty="0">
                <a:solidFill>
                  <a:srgbClr val="FF0000"/>
                </a:solidFill>
              </a:rPr>
              <a:t>9</a:t>
            </a:r>
            <a:r>
              <a:rPr lang="fr-FR" sz="2800" b="1" dirty="0" smtClean="0">
                <a:solidFill>
                  <a:srgbClr val="FF0000"/>
                </a:solidFill>
              </a:rPr>
              <a:t>: </a:t>
            </a:r>
            <a:r>
              <a:rPr lang="fr-FR" sz="2800" b="1" dirty="0" smtClean="0">
                <a:solidFill>
                  <a:srgbClr val="FF0000"/>
                </a:solidFill>
              </a:rPr>
              <a:t>La santé sexuelle et reproductive des adolescents</a:t>
            </a:r>
          </a:p>
          <a:p>
            <a:r>
              <a:rPr lang="fr-FR" dirty="0" smtClean="0"/>
              <a:t>Juillet </a:t>
            </a:r>
            <a:r>
              <a:rPr lang="fr-FR" dirty="0" smtClean="0"/>
              <a:t>2022</a:t>
            </a:r>
          </a:p>
          <a:p>
            <a:endParaRPr lang="fr-FR" sz="2800" dirty="0"/>
          </a:p>
          <a:p>
            <a:endParaRPr lang="fr-FR" sz="2800" dirty="0"/>
          </a:p>
        </p:txBody>
      </p:sp>
      <p:sp>
        <p:nvSpPr>
          <p:cNvPr id="4" name="Title 1"/>
          <p:cNvSpPr>
            <a:spLocks noGrp="1"/>
          </p:cNvSpPr>
          <p:nvPr>
            <p:ph type="ctrTitle"/>
          </p:nvPr>
        </p:nvSpPr>
        <p:spPr>
          <a:xfrm>
            <a:off x="1524000" y="1863584"/>
            <a:ext cx="9144000" cy="1423889"/>
          </a:xfrm>
          <a:solidFill>
            <a:srgbClr val="92D050"/>
          </a:solidFill>
        </p:spPr>
        <p:txBody>
          <a:bodyPr anchor="t">
            <a:normAutofit fontScale="90000"/>
          </a:bodyPr>
          <a:lstStyle/>
          <a:p>
            <a:r>
              <a:rPr lang="fr-FR" sz="4400" b="1" dirty="0" smtClean="0">
                <a:latin typeface="+mn-lt"/>
              </a:rPr>
              <a:t>Dispositif Minimum d’Urgence en </a:t>
            </a:r>
            <a:r>
              <a:rPr lang="fr-FR" sz="4400" b="1" dirty="0" smtClean="0">
                <a:solidFill>
                  <a:prstClr val="black"/>
                </a:solidFill>
                <a:latin typeface="Calibri" panose="020F0502020204030204"/>
              </a:rPr>
              <a:t>Sant</a:t>
            </a:r>
            <a:r>
              <a:rPr lang="fr-FR" sz="4400" b="1" dirty="0">
                <a:solidFill>
                  <a:prstClr val="black"/>
                </a:solidFill>
                <a:latin typeface="Calibri" panose="020F0502020204030204"/>
              </a:rPr>
              <a:t>é</a:t>
            </a:r>
            <a:r>
              <a:rPr lang="fr-FR" sz="4400" b="1" dirty="0" smtClean="0">
                <a:solidFill>
                  <a:prstClr val="black"/>
                </a:solidFill>
                <a:latin typeface="Calibri" panose="020F0502020204030204"/>
              </a:rPr>
              <a:t> </a:t>
            </a:r>
            <a:r>
              <a:rPr lang="fr-FR" sz="4400" b="1" dirty="0">
                <a:solidFill>
                  <a:prstClr val="black"/>
                </a:solidFill>
                <a:latin typeface="Calibri" panose="020F0502020204030204"/>
              </a:rPr>
              <a:t>Sexuelle et </a:t>
            </a:r>
            <a:r>
              <a:rPr lang="fr-FR" sz="4400" b="1" dirty="0" smtClean="0">
                <a:solidFill>
                  <a:prstClr val="black"/>
                </a:solidFill>
                <a:latin typeface="Calibri" panose="020F0502020204030204"/>
              </a:rPr>
              <a:t>Reproductive (DMU-SSR)</a:t>
            </a:r>
            <a:endParaRPr lang="fr-FR" sz="4400" b="1" dirty="0">
              <a:latin typeface="+mn-lt"/>
            </a:endParaRPr>
          </a:p>
        </p:txBody>
      </p:sp>
      <p:sp>
        <p:nvSpPr>
          <p:cNvPr id="5" name="Rectangle 4"/>
          <p:cNvSpPr/>
          <p:nvPr/>
        </p:nvSpPr>
        <p:spPr>
          <a:xfrm>
            <a:off x="6454588" y="4933852"/>
            <a:ext cx="4213412" cy="693523"/>
          </a:xfrm>
          <a:prstGeom prst="rect">
            <a:avLst/>
          </a:prstGeom>
          <a:ln>
            <a:solidFill>
              <a:srgbClr val="FF0000"/>
            </a:solidFill>
          </a:ln>
        </p:spPr>
        <p:txBody>
          <a:bodyPr wrap="square">
            <a:spAutoFit/>
          </a:bodyPr>
          <a:lstStyle/>
          <a:p>
            <a:pPr defTabSz="685800">
              <a:lnSpc>
                <a:spcPct val="90000"/>
              </a:lnSpc>
              <a:spcBef>
                <a:spcPts val="750"/>
              </a:spcBef>
            </a:pPr>
            <a:r>
              <a:rPr lang="fr-FR" b="1" dirty="0">
                <a:solidFill>
                  <a:prstClr val="black"/>
                </a:solidFill>
              </a:rPr>
              <a:t>Présentateur: Dr. Jonathan B </a:t>
            </a:r>
            <a:r>
              <a:rPr lang="fr-FR" b="1" dirty="0" err="1">
                <a:solidFill>
                  <a:prstClr val="black"/>
                </a:solidFill>
              </a:rPr>
              <a:t>Ndzi</a:t>
            </a:r>
            <a:r>
              <a:rPr lang="fr-FR" b="1" dirty="0">
                <a:solidFill>
                  <a:prstClr val="black"/>
                </a:solidFill>
              </a:rPr>
              <a:t> (</a:t>
            </a:r>
            <a:r>
              <a:rPr lang="fr-FR" b="1" dirty="0" smtClean="0">
                <a:solidFill>
                  <a:prstClr val="black"/>
                </a:solidFill>
              </a:rPr>
              <a:t>M.D.)</a:t>
            </a:r>
            <a:endParaRPr lang="fr-FR" b="1" dirty="0">
              <a:solidFill>
                <a:prstClr val="black"/>
              </a:solidFill>
            </a:endParaRPr>
          </a:p>
          <a:p>
            <a:pPr defTabSz="685800">
              <a:lnSpc>
                <a:spcPct val="90000"/>
              </a:lnSpc>
              <a:spcBef>
                <a:spcPts val="750"/>
              </a:spcBef>
            </a:pPr>
            <a:r>
              <a:rPr lang="fr-FR" b="1" dirty="0">
                <a:solidFill>
                  <a:prstClr val="black"/>
                </a:solidFill>
              </a:rPr>
              <a:t>Spécialiste </a:t>
            </a:r>
            <a:r>
              <a:rPr lang="fr-FR" b="1" dirty="0" smtClean="0">
                <a:solidFill>
                  <a:prstClr val="black"/>
                </a:solidFill>
              </a:rPr>
              <a:t>Humanitaire</a:t>
            </a:r>
            <a:endParaRPr lang="fr-FR" b="1" dirty="0">
              <a:solidFill>
                <a:prstClr val="black"/>
              </a:solidFill>
            </a:endParaRPr>
          </a:p>
        </p:txBody>
      </p:sp>
    </p:spTree>
    <p:extLst>
      <p:ext uri="{BB962C8B-B14F-4D97-AF65-F5344CB8AC3E}">
        <p14:creationId xmlns:p14="http://schemas.microsoft.com/office/powerpoint/2010/main" val="428635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9511145" cy="964911"/>
          </a:xfrm>
          <a:ln>
            <a:solidFill>
              <a:schemeClr val="accent2"/>
            </a:solidFill>
          </a:ln>
        </p:spPr>
        <p:txBody>
          <a:bodyPr>
            <a:normAutofit fontScale="90000"/>
          </a:bodyPr>
          <a:lstStyle/>
          <a:p>
            <a:r>
              <a:rPr lang="fr-FR" b="1" dirty="0" smtClean="0">
                <a:ln>
                  <a:solidFill>
                    <a:schemeClr val="accent2"/>
                  </a:solidFill>
                </a:ln>
                <a:latin typeface="+mn-lt"/>
              </a:rPr>
              <a:t>Les barrières d’accès aux services sanitaires</a:t>
            </a:r>
            <a:endParaRPr lang="fr-FR" b="1" dirty="0">
              <a:ln>
                <a:solidFill>
                  <a:schemeClr val="accent2"/>
                </a:solidFill>
              </a:ln>
              <a:latin typeface="+mn-lt"/>
            </a:endParaRPr>
          </a:p>
        </p:txBody>
      </p:sp>
      <p:sp>
        <p:nvSpPr>
          <p:cNvPr id="3" name="Content Placeholder 2"/>
          <p:cNvSpPr>
            <a:spLocks noGrp="1"/>
          </p:cNvSpPr>
          <p:nvPr>
            <p:ph idx="1"/>
          </p:nvPr>
        </p:nvSpPr>
        <p:spPr/>
        <p:txBody>
          <a:bodyPr>
            <a:noAutofit/>
          </a:bodyPr>
          <a:lstStyle/>
          <a:p>
            <a:r>
              <a:rPr lang="fr-FR" dirty="0" smtClean="0"/>
              <a:t>La négligence </a:t>
            </a:r>
            <a:r>
              <a:rPr lang="fr-FR" dirty="0" smtClean="0">
                <a:solidFill>
                  <a:prstClr val="black"/>
                </a:solidFill>
              </a:rPr>
              <a:t>de</a:t>
            </a:r>
            <a:r>
              <a:rPr lang="fr-FR" dirty="0" smtClean="0"/>
              <a:t> la tranche d'âge, en situation humanitaire. </a:t>
            </a:r>
          </a:p>
          <a:p>
            <a:r>
              <a:rPr lang="fr-FR" dirty="0" smtClean="0"/>
              <a:t>Le morcellement des services offerts aux jeunes en situation humanitaire. </a:t>
            </a:r>
          </a:p>
          <a:p>
            <a:pPr>
              <a:lnSpc>
                <a:spcPct val="107000"/>
              </a:lnSpc>
              <a:spcBef>
                <a:spcPts val="0"/>
              </a:spcBef>
              <a:spcAft>
                <a:spcPts val="800"/>
              </a:spcAft>
            </a:pPr>
            <a:r>
              <a:rPr lang="fr-FR" dirty="0" smtClean="0">
                <a:latin typeface="Calibri" panose="020F0502020204030204" pitchFamily="34" charset="0"/>
                <a:ea typeface="Calibri" panose="020F0502020204030204" pitchFamily="34" charset="0"/>
                <a:cs typeface="Times New Roman" panose="02020603050405020304" pitchFamily="18" charset="0"/>
              </a:rPr>
              <a:t>Les </a:t>
            </a:r>
            <a:r>
              <a:rPr lang="fr-FR" dirty="0" smtClean="0">
                <a:latin typeface="Calibri" panose="020F0502020204030204" pitchFamily="34" charset="0"/>
                <a:ea typeface="Calibri" panose="020F0502020204030204" pitchFamily="34" charset="0"/>
                <a:cs typeface="Times New Roman" panose="02020603050405020304" pitchFamily="18" charset="0"/>
              </a:rPr>
              <a:t>établissements mal organisés pour accueillir les jeunes:</a:t>
            </a:r>
          </a:p>
          <a:p>
            <a:pPr lvl="1">
              <a:lnSpc>
                <a:spcPct val="107000"/>
              </a:lnSpc>
              <a:spcBef>
                <a:spcPts val="0"/>
              </a:spcBef>
              <a:spcAft>
                <a:spcPts val="800"/>
              </a:spcAft>
            </a:pPr>
            <a:r>
              <a:rPr lang="fr-FR" sz="2000" dirty="0" smtClean="0">
                <a:latin typeface="Calibri" panose="020F0502020204030204" pitchFamily="34" charset="0"/>
                <a:ea typeface="Calibri" panose="020F0502020204030204" pitchFamily="34" charset="0"/>
                <a:cs typeface="Times New Roman" panose="02020603050405020304" pitchFamily="18" charset="0"/>
              </a:rPr>
              <a:t>Manque d’accès- peu ou pas d’information sur les et la disponibilité d’accéder aux les services;</a:t>
            </a:r>
          </a:p>
          <a:p>
            <a:pPr lvl="1">
              <a:lnSpc>
                <a:spcPct val="107000"/>
              </a:lnSpc>
              <a:spcBef>
                <a:spcPts val="0"/>
              </a:spcBef>
              <a:spcAft>
                <a:spcPts val="800"/>
              </a:spcAft>
            </a:pPr>
            <a:r>
              <a:rPr lang="fr-FR" sz="2000" dirty="0" smtClean="0">
                <a:latin typeface="Calibri" panose="020F0502020204030204" pitchFamily="34" charset="0"/>
                <a:ea typeface="Calibri" panose="020F0502020204030204" pitchFamily="34" charset="0"/>
                <a:cs typeface="Times New Roman" panose="02020603050405020304" pitchFamily="18" charset="0"/>
              </a:rPr>
              <a:t>Les lois restrictifs</a:t>
            </a:r>
          </a:p>
          <a:p>
            <a:pPr lvl="1">
              <a:lnSpc>
                <a:spcPct val="107000"/>
              </a:lnSpc>
              <a:spcBef>
                <a:spcPts val="0"/>
              </a:spcBef>
              <a:spcAft>
                <a:spcPts val="800"/>
              </a:spcAft>
            </a:pPr>
            <a:r>
              <a:rPr lang="fr-FR" sz="2000" dirty="0" smtClean="0">
                <a:latin typeface="Calibri" panose="020F0502020204030204" pitchFamily="34" charset="0"/>
                <a:ea typeface="Calibri" panose="020F0502020204030204" pitchFamily="34" charset="0"/>
                <a:cs typeface="Times New Roman" panose="02020603050405020304" pitchFamily="18" charset="0"/>
              </a:rPr>
              <a:t>L’attitude sans jugement ou pré-jugement. </a:t>
            </a:r>
          </a:p>
          <a:p>
            <a:pPr lvl="1">
              <a:lnSpc>
                <a:spcPct val="107000"/>
              </a:lnSpc>
              <a:spcBef>
                <a:spcPts val="0"/>
              </a:spcBef>
              <a:spcAft>
                <a:spcPts val="800"/>
              </a:spcAft>
            </a:pPr>
            <a:r>
              <a:rPr lang="fr-FR" sz="2000" dirty="0" smtClean="0">
                <a:latin typeface="Calibri" panose="020F0502020204030204" pitchFamily="34" charset="0"/>
                <a:ea typeface="Calibri" panose="020F0502020204030204" pitchFamily="34" charset="0"/>
                <a:cs typeface="Times New Roman" panose="02020603050405020304" pitchFamily="18" charset="0"/>
              </a:rPr>
              <a:t>Plus de besoins a la vie prive et traité en </a:t>
            </a:r>
            <a:r>
              <a:rPr lang="fr-FR" sz="2000" dirty="0" smtClean="0">
                <a:latin typeface="Calibri" panose="020F0502020204030204" pitchFamily="34" charset="0"/>
                <a:ea typeface="Calibri" panose="020F0502020204030204" pitchFamily="34" charset="0"/>
                <a:cs typeface="Times New Roman" panose="02020603050405020304" pitchFamily="18" charset="0"/>
              </a:rPr>
              <a:t>confidentialité</a:t>
            </a:r>
          </a:p>
          <a:p>
            <a:pPr>
              <a:lnSpc>
                <a:spcPct val="107000"/>
              </a:lnSpc>
              <a:spcBef>
                <a:spcPts val="0"/>
              </a:spcBef>
              <a:spcAft>
                <a:spcPts val="800"/>
              </a:spcAft>
            </a:pPr>
            <a:r>
              <a:rPr lang="fr-FR" sz="2400" dirty="0" smtClean="0">
                <a:latin typeface="Calibri" panose="020F0502020204030204" pitchFamily="34" charset="0"/>
                <a:ea typeface="Calibri" panose="020F0502020204030204" pitchFamily="34" charset="0"/>
                <a:cs typeface="Times New Roman" panose="02020603050405020304" pitchFamily="18" charset="0"/>
              </a:rPr>
              <a:t>Pour les jeunes, la </a:t>
            </a:r>
            <a:r>
              <a:rPr lang="fr-FR" sz="2400" dirty="0">
                <a:latin typeface="Calibri" panose="020F0502020204030204" pitchFamily="34" charset="0"/>
                <a:ea typeface="Calibri" panose="020F0502020204030204" pitchFamily="34" charset="0"/>
                <a:cs typeface="Times New Roman" panose="02020603050405020304" pitchFamily="18" charset="0"/>
              </a:rPr>
              <a:t>peur d’être embarrasser ou préjugé par les autres;</a:t>
            </a:r>
          </a:p>
          <a:p>
            <a:pPr marL="0" indent="0">
              <a:lnSpc>
                <a:spcPct val="107000"/>
              </a:lnSpc>
              <a:spcBef>
                <a:spcPts val="0"/>
              </a:spcBef>
              <a:spcAft>
                <a:spcPts val="800"/>
              </a:spcAft>
              <a:buNone/>
            </a:pPr>
            <a:r>
              <a:rPr lang="fr-FR" sz="2000" dirty="0" smtClean="0">
                <a:latin typeface="Calibri" panose="020F0502020204030204" pitchFamily="34" charset="0"/>
                <a:ea typeface="Calibri" panose="020F0502020204030204" pitchFamily="34" charset="0"/>
                <a:cs typeface="Times New Roman" panose="02020603050405020304" pitchFamily="18" charset="0"/>
              </a:rPr>
              <a:t>	</a:t>
            </a:r>
            <a:r>
              <a:rPr lang="fr-FR" sz="24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Les services doivent être plus respectueux et accueillant envers les jeunes   </a:t>
            </a:r>
          </a:p>
          <a:p>
            <a:pPr lvl="1">
              <a:lnSpc>
                <a:spcPct val="107000"/>
              </a:lnSpc>
              <a:spcBef>
                <a:spcPts val="0"/>
              </a:spcBef>
              <a:spcAft>
                <a:spcPts val="800"/>
              </a:spcAft>
            </a:pPr>
            <a:endParaRPr lang="fr-FR" sz="2000" dirty="0" smtClean="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Bef>
                <a:spcPts val="0"/>
              </a:spcBef>
              <a:spcAft>
                <a:spcPts val="80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endParaRPr lang="fr-FR" dirty="0" smtClean="0"/>
          </a:p>
          <a:p>
            <a:endParaRPr lang="fr-FR" dirty="0"/>
          </a:p>
        </p:txBody>
      </p:sp>
    </p:spTree>
    <p:extLst>
      <p:ext uri="{BB962C8B-B14F-4D97-AF65-F5344CB8AC3E}">
        <p14:creationId xmlns:p14="http://schemas.microsoft.com/office/powerpoint/2010/main" val="1880947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4"/>
            <a:ext cx="10515600" cy="4616739"/>
          </a:xfrm>
        </p:spPr>
        <p:txBody>
          <a:bodyPr>
            <a:normAutofit/>
          </a:bodyPr>
          <a:lstStyle/>
          <a:p>
            <a:pPr lvl="0"/>
            <a:r>
              <a:rPr lang="fr-FR" u="sng" dirty="0" smtClean="0">
                <a:solidFill>
                  <a:prstClr val="black"/>
                </a:solidFill>
              </a:rPr>
              <a:t>Les risques aux adolescents:</a:t>
            </a:r>
            <a:endParaRPr lang="fr-FR" u="sng" dirty="0">
              <a:solidFill>
                <a:prstClr val="black"/>
              </a:solidFill>
            </a:endParaRPr>
          </a:p>
          <a:p>
            <a:pPr lvl="1">
              <a:buFont typeface="Wingdings" panose="05000000000000000000" pitchFamily="2" charset="2"/>
              <a:buChar char="ü"/>
            </a:pPr>
            <a:r>
              <a:rPr lang="fr-FR" dirty="0">
                <a:solidFill>
                  <a:prstClr val="black"/>
                </a:solidFill>
              </a:rPr>
              <a:t>V</a:t>
            </a:r>
            <a:r>
              <a:rPr lang="fr-FR" dirty="0" smtClean="0">
                <a:solidFill>
                  <a:prstClr val="black"/>
                </a:solidFill>
              </a:rPr>
              <a:t>iolences </a:t>
            </a:r>
            <a:r>
              <a:rPr lang="fr-FR" dirty="0">
                <a:solidFill>
                  <a:prstClr val="black"/>
                </a:solidFill>
              </a:rPr>
              <a:t>basées sur le </a:t>
            </a:r>
            <a:r>
              <a:rPr lang="fr-FR" dirty="0" smtClean="0">
                <a:solidFill>
                  <a:prstClr val="black"/>
                </a:solidFill>
              </a:rPr>
              <a:t>genre et ses </a:t>
            </a:r>
            <a:r>
              <a:rPr lang="fr-FR" dirty="0" err="1" smtClean="0">
                <a:solidFill>
                  <a:prstClr val="black"/>
                </a:solidFill>
              </a:rPr>
              <a:t>consequences</a:t>
            </a:r>
            <a:r>
              <a:rPr lang="fr-FR" dirty="0" smtClean="0">
                <a:solidFill>
                  <a:prstClr val="black"/>
                </a:solidFill>
              </a:rPr>
              <a:t>.</a:t>
            </a:r>
            <a:endParaRPr lang="fr-FR" dirty="0">
              <a:solidFill>
                <a:prstClr val="black"/>
              </a:solidFill>
            </a:endParaRPr>
          </a:p>
          <a:p>
            <a:pPr lvl="1">
              <a:buFont typeface="Wingdings" panose="05000000000000000000" pitchFamily="2" charset="2"/>
              <a:buChar char="ü"/>
            </a:pPr>
            <a:r>
              <a:rPr lang="fr-FR" dirty="0"/>
              <a:t>C</a:t>
            </a:r>
            <a:r>
              <a:rPr lang="fr-FR" dirty="0" smtClean="0"/>
              <a:t>onséquences </a:t>
            </a:r>
            <a:r>
              <a:rPr lang="fr-FR" dirty="0"/>
              <a:t>sociales </a:t>
            </a:r>
            <a:r>
              <a:rPr lang="fr-FR" dirty="0" smtClean="0"/>
              <a:t>en cas de grossesse chez l’adolescente célibataire- la </a:t>
            </a:r>
            <a:r>
              <a:rPr lang="fr-FR" dirty="0"/>
              <a:t>stigmatisation, le rejet ou la violence de la part des conjoints, des parents et des pairs.  </a:t>
            </a:r>
            <a:r>
              <a:rPr lang="fr-FR" dirty="0" smtClean="0">
                <a:solidFill>
                  <a:prstClr val="black"/>
                </a:solidFill>
              </a:rPr>
              <a:t>D’abandon de la scolarité;</a:t>
            </a:r>
          </a:p>
          <a:p>
            <a:pPr lvl="1">
              <a:buFont typeface="Wingdings" panose="05000000000000000000" pitchFamily="2" charset="2"/>
              <a:buChar char="ü"/>
            </a:pPr>
            <a:r>
              <a:rPr lang="fr-FR" dirty="0" smtClean="0">
                <a:solidFill>
                  <a:prstClr val="black"/>
                </a:solidFill>
              </a:rPr>
              <a:t> </a:t>
            </a:r>
            <a:r>
              <a:rPr lang="fr-FR" dirty="0">
                <a:solidFill>
                  <a:prstClr val="black"/>
                </a:solidFill>
              </a:rPr>
              <a:t>M</a:t>
            </a:r>
            <a:r>
              <a:rPr lang="fr-FR" dirty="0" smtClean="0">
                <a:solidFill>
                  <a:prstClr val="black"/>
                </a:solidFill>
              </a:rPr>
              <a:t>anque  </a:t>
            </a:r>
            <a:r>
              <a:rPr lang="fr-FR" dirty="0" smtClean="0">
                <a:solidFill>
                  <a:prstClr val="black"/>
                </a:solidFill>
              </a:rPr>
              <a:t>d’information sur et les services de SSR;</a:t>
            </a:r>
          </a:p>
          <a:p>
            <a:pPr lvl="1">
              <a:buFont typeface="Wingdings" panose="05000000000000000000" pitchFamily="2" charset="2"/>
              <a:buChar char="ü"/>
            </a:pPr>
            <a:r>
              <a:rPr lang="fr-FR" dirty="0">
                <a:solidFill>
                  <a:prstClr val="black"/>
                </a:solidFill>
              </a:rPr>
              <a:t>S</a:t>
            </a:r>
            <a:r>
              <a:rPr lang="fr-FR" dirty="0" smtClean="0">
                <a:solidFill>
                  <a:prstClr val="black"/>
                </a:solidFill>
              </a:rPr>
              <a:t>éparation </a:t>
            </a:r>
            <a:r>
              <a:rPr lang="fr-FR" dirty="0">
                <a:solidFill>
                  <a:prstClr val="black"/>
                </a:solidFill>
              </a:rPr>
              <a:t>d’avec leurs familles, </a:t>
            </a:r>
          </a:p>
          <a:p>
            <a:pPr lvl="1">
              <a:buFont typeface="Wingdings" panose="05000000000000000000" pitchFamily="2" charset="2"/>
              <a:buChar char="ü"/>
            </a:pPr>
            <a:r>
              <a:rPr lang="fr-FR" dirty="0">
                <a:solidFill>
                  <a:prstClr val="black"/>
                </a:solidFill>
              </a:rPr>
              <a:t>D</a:t>
            </a:r>
            <a:r>
              <a:rPr lang="fr-FR" dirty="0" smtClean="0">
                <a:solidFill>
                  <a:prstClr val="black"/>
                </a:solidFill>
              </a:rPr>
              <a:t>étresse </a:t>
            </a:r>
            <a:r>
              <a:rPr lang="fr-FR" dirty="0">
                <a:solidFill>
                  <a:prstClr val="black"/>
                </a:solidFill>
              </a:rPr>
              <a:t>psychosociale, </a:t>
            </a:r>
          </a:p>
          <a:p>
            <a:pPr lvl="1">
              <a:buFont typeface="Wingdings" panose="05000000000000000000" pitchFamily="2" charset="2"/>
              <a:buChar char="ü"/>
            </a:pPr>
            <a:r>
              <a:rPr lang="fr-FR" dirty="0">
                <a:solidFill>
                  <a:prstClr val="black"/>
                </a:solidFill>
              </a:rPr>
              <a:t>L</a:t>
            </a:r>
            <a:r>
              <a:rPr lang="fr-FR" dirty="0" smtClean="0">
                <a:solidFill>
                  <a:prstClr val="black"/>
                </a:solidFill>
              </a:rPr>
              <a:t>’exploitation </a:t>
            </a:r>
            <a:r>
              <a:rPr lang="fr-FR" dirty="0">
                <a:solidFill>
                  <a:prstClr val="black"/>
                </a:solidFill>
              </a:rPr>
              <a:t>économique, </a:t>
            </a:r>
            <a:endParaRPr lang="fr-FR" dirty="0" smtClean="0">
              <a:solidFill>
                <a:prstClr val="black"/>
              </a:solidFill>
            </a:endParaRPr>
          </a:p>
          <a:p>
            <a:pPr lvl="1">
              <a:buFont typeface="Wingdings" panose="05000000000000000000" pitchFamily="2" charset="2"/>
              <a:buChar char="ü"/>
            </a:pPr>
            <a:r>
              <a:rPr lang="fr-FR" dirty="0" smtClean="0">
                <a:solidFill>
                  <a:prstClr val="black"/>
                </a:solidFill>
              </a:rPr>
              <a:t>Plus de discrimination y compris </a:t>
            </a:r>
            <a:r>
              <a:rPr lang="fr-FR" dirty="0" smtClean="0">
                <a:solidFill>
                  <a:prstClr val="black"/>
                </a:solidFill>
              </a:rPr>
              <a:t>envers les </a:t>
            </a:r>
            <a:r>
              <a:rPr lang="fr-FR" dirty="0" smtClean="0">
                <a:solidFill>
                  <a:prstClr val="black"/>
                </a:solidFill>
              </a:rPr>
              <a:t>handicapées. </a:t>
            </a:r>
            <a:endParaRPr lang="fr-FR" dirty="0">
              <a:solidFill>
                <a:prstClr val="black"/>
              </a:solidFill>
            </a:endParaRPr>
          </a:p>
          <a:p>
            <a:pPr lvl="1">
              <a:buFont typeface="Wingdings" panose="05000000000000000000" pitchFamily="2" charset="2"/>
              <a:buChar char="ü"/>
            </a:pPr>
            <a:r>
              <a:rPr lang="fr-FR" dirty="0">
                <a:solidFill>
                  <a:prstClr val="black"/>
                </a:solidFill>
              </a:rPr>
              <a:t>R</a:t>
            </a:r>
            <a:r>
              <a:rPr lang="fr-FR" dirty="0" smtClean="0">
                <a:solidFill>
                  <a:prstClr val="black"/>
                </a:solidFill>
              </a:rPr>
              <a:t>ecrutement </a:t>
            </a:r>
            <a:r>
              <a:rPr lang="fr-FR" dirty="0">
                <a:solidFill>
                  <a:prstClr val="black"/>
                </a:solidFill>
              </a:rPr>
              <a:t>dans les groupes armés et à d’autres formes de préjudices.</a:t>
            </a:r>
          </a:p>
          <a:p>
            <a:endParaRPr lang="fr-FR" dirty="0"/>
          </a:p>
        </p:txBody>
      </p:sp>
      <p:sp>
        <p:nvSpPr>
          <p:cNvPr id="4" name="Title 1"/>
          <p:cNvSpPr>
            <a:spLocks noGrp="1"/>
          </p:cNvSpPr>
          <p:nvPr>
            <p:ph type="title"/>
          </p:nvPr>
        </p:nvSpPr>
        <p:spPr>
          <a:xfrm>
            <a:off x="838200" y="365125"/>
            <a:ext cx="8541327" cy="1325563"/>
          </a:xfrm>
          <a:ln>
            <a:solidFill>
              <a:srgbClr val="FF0000"/>
            </a:solidFill>
          </a:ln>
        </p:spPr>
        <p:txBody>
          <a:bodyPr>
            <a:normAutofit/>
          </a:bodyPr>
          <a:lstStyle/>
          <a:p>
            <a:r>
              <a:rPr lang="fr-FR" sz="4000" b="1" dirty="0" smtClean="0">
                <a:latin typeface="+mn-lt"/>
              </a:rPr>
              <a:t>Les adolescents et crise humanitaire </a:t>
            </a:r>
            <a:endParaRPr lang="fr-FR" sz="4000" b="1" dirty="0">
              <a:latin typeface="+mn-lt"/>
            </a:endParaRPr>
          </a:p>
        </p:txBody>
      </p:sp>
      <p:sp>
        <p:nvSpPr>
          <p:cNvPr id="5" name="Rounded Rectangle 4"/>
          <p:cNvSpPr/>
          <p:nvPr/>
        </p:nvSpPr>
        <p:spPr>
          <a:xfrm>
            <a:off x="2022765" y="6082145"/>
            <a:ext cx="9088580" cy="568037"/>
          </a:xfrm>
          <a:prstGeom prst="roundRect">
            <a:avLst/>
          </a:prstGeom>
          <a:ln>
            <a:solidFill>
              <a:srgbClr val="FF000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2000" b="1" dirty="0" smtClean="0">
                <a:solidFill>
                  <a:srgbClr val="FF0000"/>
                </a:solidFill>
              </a:rPr>
              <a:t>Souvent, le jeune est mis a l’écart en matière de programmation humanitaire.</a:t>
            </a:r>
            <a:endParaRPr lang="fr-FR" sz="2000" b="1" dirty="0">
              <a:solidFill>
                <a:srgbClr val="FF0000"/>
              </a:solidFill>
            </a:endParaRPr>
          </a:p>
        </p:txBody>
      </p:sp>
    </p:spTree>
    <p:extLst>
      <p:ext uri="{BB962C8B-B14F-4D97-AF65-F5344CB8AC3E}">
        <p14:creationId xmlns:p14="http://schemas.microsoft.com/office/powerpoint/2010/main" val="2700082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r-FR" u="sng" dirty="0" smtClean="0"/>
              <a:t>Bon a savoir – sur les jeunes en situation humanitaire</a:t>
            </a:r>
          </a:p>
          <a:p>
            <a:pPr marL="971550" lvl="1" indent="-514350">
              <a:buFont typeface="+mj-lt"/>
              <a:buAutoNum type="alphaLcPeriod"/>
            </a:pPr>
            <a:r>
              <a:rPr lang="fr-FR" dirty="0" smtClean="0"/>
              <a:t>Certains jeunes jouent le rôle </a:t>
            </a:r>
            <a:r>
              <a:rPr lang="fr-FR" dirty="0" smtClean="0"/>
              <a:t>d’adulte au sein de la famille.</a:t>
            </a:r>
          </a:p>
          <a:p>
            <a:pPr marL="914400" lvl="1" indent="-457200">
              <a:buFont typeface="+mj-lt"/>
              <a:buAutoNum type="alphaLcPeriod"/>
            </a:pPr>
            <a:r>
              <a:rPr lang="fr-FR" dirty="0" smtClean="0"/>
              <a:t>L’accès </a:t>
            </a:r>
            <a:r>
              <a:rPr lang="fr-FR" dirty="0" smtClean="0"/>
              <a:t>aux services SSR de qualité pour les </a:t>
            </a:r>
            <a:r>
              <a:rPr lang="fr-FR" dirty="0" smtClean="0"/>
              <a:t>jeunes un </a:t>
            </a:r>
            <a:r>
              <a:rPr lang="fr-FR" dirty="0" smtClean="0"/>
              <a:t>droit humain fondamental. </a:t>
            </a:r>
          </a:p>
          <a:p>
            <a:pPr marL="914400" lvl="1" indent="-457200">
              <a:buFont typeface="+mj-lt"/>
              <a:buAutoNum type="alphaLcPeriod"/>
            </a:pPr>
            <a:r>
              <a:rPr lang="fr-FR" dirty="0" smtClean="0"/>
              <a:t>Les jeunes constitue un groupe-clé en situation humanitaire </a:t>
            </a:r>
            <a:r>
              <a:rPr lang="fr-FR" dirty="0" smtClean="0"/>
              <a:t>(mais </a:t>
            </a:r>
            <a:r>
              <a:rPr lang="fr-FR" dirty="0" smtClean="0"/>
              <a:t>peu est connu des interventions </a:t>
            </a:r>
            <a:r>
              <a:rPr lang="fr-FR" dirty="0">
                <a:solidFill>
                  <a:prstClr val="black"/>
                </a:solidFill>
              </a:rPr>
              <a:t>à</a:t>
            </a:r>
            <a:r>
              <a:rPr lang="fr-FR" dirty="0" smtClean="0"/>
              <a:t> leurs </a:t>
            </a:r>
            <a:r>
              <a:rPr lang="fr-FR" dirty="0" smtClean="0"/>
              <a:t>égard). </a:t>
            </a:r>
            <a:endParaRPr lang="fr-FR" dirty="0"/>
          </a:p>
        </p:txBody>
      </p:sp>
      <p:sp>
        <p:nvSpPr>
          <p:cNvPr id="4" name="Title 1"/>
          <p:cNvSpPr>
            <a:spLocks noGrp="1"/>
          </p:cNvSpPr>
          <p:nvPr>
            <p:ph type="title"/>
          </p:nvPr>
        </p:nvSpPr>
        <p:spPr>
          <a:xfrm>
            <a:off x="838200" y="365126"/>
            <a:ext cx="9192065" cy="858764"/>
          </a:xfrm>
          <a:ln>
            <a:solidFill>
              <a:schemeClr val="accent2"/>
            </a:solidFill>
          </a:ln>
        </p:spPr>
        <p:txBody>
          <a:bodyPr/>
          <a:lstStyle/>
          <a:p>
            <a:r>
              <a:rPr lang="fr-FR" b="1" dirty="0" smtClean="0">
                <a:ln>
                  <a:solidFill>
                    <a:schemeClr val="accent2"/>
                  </a:solidFill>
                </a:ln>
                <a:latin typeface="+mn-lt"/>
              </a:rPr>
              <a:t>Les adolescents et crise humanitaire </a:t>
            </a:r>
            <a:endParaRPr lang="fr-FR" b="1" dirty="0">
              <a:ln>
                <a:solidFill>
                  <a:schemeClr val="accent2"/>
                </a:solidFill>
              </a:ln>
              <a:latin typeface="+mn-lt"/>
            </a:endParaRPr>
          </a:p>
        </p:txBody>
      </p:sp>
    </p:spTree>
    <p:extLst>
      <p:ext uri="{BB962C8B-B14F-4D97-AF65-F5344CB8AC3E}">
        <p14:creationId xmlns:p14="http://schemas.microsoft.com/office/powerpoint/2010/main" val="3445471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81686"/>
            <a:ext cx="10515600" cy="5387926"/>
          </a:xfrm>
        </p:spPr>
        <p:txBody>
          <a:bodyPr>
            <a:normAutofit fontScale="70000" lnSpcReduction="20000"/>
          </a:bodyPr>
          <a:lstStyle/>
          <a:p>
            <a:r>
              <a:rPr lang="fr-FR" sz="3300" dirty="0" smtClean="0"/>
              <a:t>Les très jeunes adolescents (moins de 15 ans);</a:t>
            </a:r>
          </a:p>
          <a:p>
            <a:r>
              <a:rPr lang="fr-FR" sz="3300" dirty="0" smtClean="0"/>
              <a:t>Enfants chefs des ménages</a:t>
            </a:r>
          </a:p>
          <a:p>
            <a:r>
              <a:rPr lang="fr-FR" sz="3300" dirty="0"/>
              <a:t>Les adolescents victimes de violences sexuelles, de trafic  d’êtres humains ou de toute	 autre forme de violences basées sur le genre. Filles </a:t>
            </a:r>
            <a:r>
              <a:rPr lang="fr-FR" sz="3300" dirty="0" smtClean="0"/>
              <a:t>mères</a:t>
            </a:r>
          </a:p>
          <a:p>
            <a:r>
              <a:rPr lang="fr-FR" sz="3300" dirty="0" smtClean="0"/>
              <a:t>Les orphelins;</a:t>
            </a:r>
          </a:p>
          <a:p>
            <a:r>
              <a:rPr lang="fr-FR" sz="3300" dirty="0"/>
              <a:t>Les adolescents mariés;</a:t>
            </a:r>
          </a:p>
          <a:p>
            <a:r>
              <a:rPr lang="fr-FR" sz="3300" dirty="0"/>
              <a:t>Les filles-mères veuves;	</a:t>
            </a:r>
          </a:p>
          <a:p>
            <a:r>
              <a:rPr lang="fr-FR" sz="3300" dirty="0"/>
              <a:t>Les adolescents handicapés;</a:t>
            </a:r>
          </a:p>
          <a:p>
            <a:r>
              <a:rPr lang="fr-FR" sz="3300" dirty="0"/>
              <a:t>Vivants avec le VIH;</a:t>
            </a:r>
          </a:p>
          <a:p>
            <a:r>
              <a:rPr lang="fr-FR" sz="3300" dirty="0" smtClean="0"/>
              <a:t>Ayant </a:t>
            </a:r>
            <a:r>
              <a:rPr lang="fr-FR" sz="3300" dirty="0"/>
              <a:t>des rapports sexuels avec des personnes du même sexe;</a:t>
            </a:r>
          </a:p>
          <a:p>
            <a:r>
              <a:rPr lang="fr-FR" sz="3300" dirty="0" smtClean="0"/>
              <a:t>Ayant des relations sexuelles de nature transactionnelle;</a:t>
            </a:r>
          </a:p>
          <a:p>
            <a:r>
              <a:rPr lang="fr-FR" sz="3300" dirty="0" smtClean="0"/>
              <a:t>Les adolescents s’occupant de personnes handicapées;</a:t>
            </a:r>
          </a:p>
          <a:p>
            <a:r>
              <a:rPr lang="fr-FR" sz="3300" dirty="0" smtClean="0"/>
              <a:t>Les enfants-soldats (y compris  les filles) et d’autres enfants associés aux forces armées (dans des rôles non-combattants).</a:t>
            </a:r>
          </a:p>
          <a:p>
            <a:r>
              <a:rPr lang="fr-FR" sz="3300" dirty="0" smtClean="0"/>
              <a:t>Les adolescents vivant en milieux urbains</a:t>
            </a:r>
          </a:p>
          <a:p>
            <a:endParaRPr lang="fr-FR" dirty="0"/>
          </a:p>
        </p:txBody>
      </p:sp>
      <p:sp>
        <p:nvSpPr>
          <p:cNvPr id="4" name="Title 1"/>
          <p:cNvSpPr>
            <a:spLocks noGrp="1"/>
          </p:cNvSpPr>
          <p:nvPr>
            <p:ph type="title"/>
          </p:nvPr>
        </p:nvSpPr>
        <p:spPr>
          <a:xfrm>
            <a:off x="838200" y="365126"/>
            <a:ext cx="9483436" cy="605546"/>
          </a:xfrm>
          <a:ln>
            <a:solidFill>
              <a:srgbClr val="FF0000"/>
            </a:solidFill>
          </a:ln>
        </p:spPr>
        <p:txBody>
          <a:bodyPr anchor="t">
            <a:normAutofit fontScale="90000"/>
          </a:bodyPr>
          <a:lstStyle/>
          <a:p>
            <a:r>
              <a:rPr lang="fr-FR" b="1" dirty="0" smtClean="0">
                <a:latin typeface="+mn-lt"/>
              </a:rPr>
              <a:t>Introduction- les adolescents </a:t>
            </a:r>
            <a:r>
              <a:rPr lang="fr-FR" b="1" dirty="0">
                <a:solidFill>
                  <a:prstClr val="black"/>
                </a:solidFill>
                <a:latin typeface="Calibri" panose="020F0502020204030204"/>
                <a:ea typeface="+mn-ea"/>
                <a:cs typeface="+mn-cs"/>
              </a:rPr>
              <a:t>à</a:t>
            </a:r>
            <a:r>
              <a:rPr lang="fr-FR" b="1" dirty="0" smtClean="0">
                <a:latin typeface="+mn-lt"/>
              </a:rPr>
              <a:t> haut risque</a:t>
            </a:r>
            <a:endParaRPr lang="fr-FR" b="1" dirty="0">
              <a:latin typeface="+mn-lt"/>
            </a:endParaRPr>
          </a:p>
        </p:txBody>
      </p:sp>
    </p:spTree>
    <p:extLst>
      <p:ext uri="{BB962C8B-B14F-4D97-AF65-F5344CB8AC3E}">
        <p14:creationId xmlns:p14="http://schemas.microsoft.com/office/powerpoint/2010/main" val="1961535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458200" cy="867930"/>
          </a:xfrm>
        </p:spPr>
        <p:txBody>
          <a:bodyPr anchor="t">
            <a:noAutofit/>
          </a:bodyPr>
          <a:lstStyle/>
          <a:p>
            <a:r>
              <a:rPr lang="fr-FR" sz="4000" b="1" dirty="0" smtClean="0">
                <a:ln>
                  <a:solidFill>
                    <a:schemeClr val="accent2"/>
                  </a:solidFill>
                </a:ln>
                <a:latin typeface="+mn-lt"/>
              </a:rPr>
              <a:t>Le programme de SSR des adolescents</a:t>
            </a:r>
            <a:endParaRPr lang="fr-FR" sz="4000" b="1" dirty="0">
              <a:ln>
                <a:solidFill>
                  <a:schemeClr val="accent2"/>
                </a:solidFill>
              </a:ln>
              <a:latin typeface="+mn-lt"/>
            </a:endParaRPr>
          </a:p>
        </p:txBody>
      </p:sp>
      <p:sp>
        <p:nvSpPr>
          <p:cNvPr id="3" name="Content Placeholder 2"/>
          <p:cNvSpPr>
            <a:spLocks noGrp="1"/>
          </p:cNvSpPr>
          <p:nvPr>
            <p:ph sz="half" idx="1"/>
          </p:nvPr>
        </p:nvSpPr>
        <p:spPr>
          <a:xfrm>
            <a:off x="838199" y="1336431"/>
            <a:ext cx="6069037" cy="4840532"/>
          </a:xfrm>
        </p:spPr>
        <p:txBody>
          <a:bodyPr>
            <a:noAutofit/>
          </a:bodyPr>
          <a:lstStyle/>
          <a:p>
            <a:pPr marL="514350" indent="-514350">
              <a:buFont typeface="+mj-lt"/>
              <a:buAutoNum type="alphaLcPeriod"/>
            </a:pPr>
            <a:r>
              <a:rPr lang="fr-FR" sz="2200" b="1" dirty="0" smtClean="0"/>
              <a:t>La mise en place du DMU </a:t>
            </a:r>
          </a:p>
          <a:p>
            <a:pPr marL="514350" indent="-514350">
              <a:buFont typeface="+mj-lt"/>
              <a:buAutoNum type="alphaLcPeriod"/>
            </a:pPr>
            <a:r>
              <a:rPr lang="fr-FR" sz="2200" b="1" dirty="0" smtClean="0"/>
              <a:t>Gestion des risques et catastrophes: </a:t>
            </a:r>
          </a:p>
          <a:p>
            <a:pPr lvl="1">
              <a:buFont typeface="Wingdings" panose="05000000000000000000" pitchFamily="2" charset="2"/>
              <a:buChar char="ü"/>
            </a:pPr>
            <a:r>
              <a:rPr lang="fr-FR" sz="2200" dirty="0" smtClean="0"/>
              <a:t>Soutenir la mobilisation et les partenariats systématiques avec les adolescents, surtout dans la prise de décision et l’allocution du budget. </a:t>
            </a:r>
          </a:p>
          <a:p>
            <a:pPr lvl="1">
              <a:buFont typeface="Wingdings" panose="05000000000000000000" pitchFamily="2" charset="2"/>
              <a:buChar char="ü"/>
            </a:pPr>
            <a:r>
              <a:rPr lang="fr-FR" sz="2200" dirty="0" smtClean="0"/>
              <a:t>Renforcer les capacités des  adolescents à être des intervenants humanitaires efficaces  et  soutenir les initiatives et les  organisations menées par les adolescents dans l’action humanitaire.</a:t>
            </a:r>
          </a:p>
          <a:p>
            <a:pPr marL="514350" indent="-514350">
              <a:buFont typeface="+mj-lt"/>
              <a:buAutoNum type="alphaLcPeriod"/>
            </a:pPr>
            <a:r>
              <a:rPr lang="fr-FR" sz="2200" b="1" dirty="0" smtClean="0"/>
              <a:t>Recenser/ évaluer les besoins des jeunes – les vulnérabilités et les capacités.</a:t>
            </a:r>
            <a:endParaRPr lang="fr-FR" sz="2200" b="1" dirty="0"/>
          </a:p>
        </p:txBody>
      </p:sp>
      <p:pic>
        <p:nvPicPr>
          <p:cNvPr id="4" name="Picture 3"/>
          <p:cNvPicPr>
            <a:picLocks noChangeAspect="1"/>
          </p:cNvPicPr>
          <p:nvPr/>
        </p:nvPicPr>
        <p:blipFill>
          <a:blip r:embed="rId2"/>
          <a:stretch>
            <a:fillRect/>
          </a:stretch>
        </p:blipFill>
        <p:spPr>
          <a:xfrm>
            <a:off x="7575971" y="1336431"/>
            <a:ext cx="3678183" cy="4715431"/>
          </a:xfrm>
          <a:prstGeom prst="rect">
            <a:avLst/>
          </a:prstGeom>
        </p:spPr>
      </p:pic>
      <p:cxnSp>
        <p:nvCxnSpPr>
          <p:cNvPr id="7" name="Straight Arrow Connector 6"/>
          <p:cNvCxnSpPr/>
          <p:nvPr/>
        </p:nvCxnSpPr>
        <p:spPr>
          <a:xfrm>
            <a:off x="4487594" y="1505243"/>
            <a:ext cx="2988731" cy="46423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0579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66336" y="646479"/>
            <a:ext cx="9718537" cy="746223"/>
          </a:xfrm>
          <a:ln>
            <a:solidFill>
              <a:srgbClr val="FF0000"/>
            </a:solidFill>
          </a:ln>
        </p:spPr>
        <p:txBody>
          <a:bodyPr anchor="t">
            <a:noAutofit/>
          </a:bodyPr>
          <a:lstStyle/>
          <a:p>
            <a:pPr lvl="0">
              <a:spcBef>
                <a:spcPts val="1000"/>
              </a:spcBef>
            </a:pPr>
            <a:r>
              <a:rPr lang="fr-FR" b="1" dirty="0" smtClean="0">
                <a:ln>
                  <a:solidFill>
                    <a:schemeClr val="accent2"/>
                  </a:solidFill>
                </a:ln>
                <a:solidFill>
                  <a:prstClr val="black"/>
                </a:solidFill>
                <a:latin typeface="+mn-lt"/>
                <a:ea typeface="+mn-ea"/>
                <a:cs typeface="+mn-cs"/>
              </a:rPr>
              <a:t>Principes </a:t>
            </a:r>
            <a:r>
              <a:rPr lang="fr-FR" b="1" dirty="0">
                <a:ln>
                  <a:solidFill>
                    <a:schemeClr val="accent2"/>
                  </a:solidFill>
                </a:ln>
                <a:solidFill>
                  <a:prstClr val="black"/>
                </a:solidFill>
                <a:latin typeface="+mn-lt"/>
                <a:ea typeface="+mn-ea"/>
                <a:cs typeface="+mn-cs"/>
              </a:rPr>
              <a:t>du travail avec les adolescents</a:t>
            </a:r>
            <a:br>
              <a:rPr lang="fr-FR" b="1" dirty="0">
                <a:ln>
                  <a:solidFill>
                    <a:schemeClr val="accent2"/>
                  </a:solidFill>
                </a:ln>
                <a:solidFill>
                  <a:prstClr val="black"/>
                </a:solidFill>
                <a:latin typeface="+mn-lt"/>
                <a:ea typeface="+mn-ea"/>
                <a:cs typeface="+mn-cs"/>
              </a:rPr>
            </a:br>
            <a:r>
              <a:rPr lang="fr-FR" dirty="0" smtClean="0">
                <a:ln>
                  <a:solidFill>
                    <a:schemeClr val="accent2"/>
                  </a:solidFill>
                </a:ln>
                <a:latin typeface="+mn-lt"/>
              </a:rPr>
              <a:t/>
            </a:r>
            <a:br>
              <a:rPr lang="fr-FR" dirty="0" smtClean="0">
                <a:ln>
                  <a:solidFill>
                    <a:schemeClr val="accent2"/>
                  </a:solidFill>
                </a:ln>
                <a:latin typeface="+mn-lt"/>
              </a:rPr>
            </a:br>
            <a:endParaRPr lang="fr-FR" dirty="0">
              <a:ln>
                <a:solidFill>
                  <a:schemeClr val="accent2"/>
                </a:solidFill>
              </a:ln>
              <a:latin typeface="+mn-lt"/>
            </a:endParaRPr>
          </a:p>
        </p:txBody>
      </p:sp>
      <p:sp>
        <p:nvSpPr>
          <p:cNvPr id="6" name="Content Placeholder 5"/>
          <p:cNvSpPr>
            <a:spLocks noGrp="1"/>
          </p:cNvSpPr>
          <p:nvPr>
            <p:ph idx="1"/>
          </p:nvPr>
        </p:nvSpPr>
        <p:spPr>
          <a:xfrm>
            <a:off x="2244969" y="1853760"/>
            <a:ext cx="6167511" cy="1747569"/>
          </a:xfrm>
        </p:spPr>
        <p:txBody>
          <a:bodyPr/>
          <a:lstStyle/>
          <a:p>
            <a:pPr lvl="1"/>
            <a:r>
              <a:rPr lang="fr-FR" sz="3600" b="1" dirty="0" smtClean="0">
                <a:solidFill>
                  <a:prstClr val="black"/>
                </a:solidFill>
                <a:ea typeface="+mj-ea"/>
                <a:cs typeface="+mj-cs"/>
              </a:rPr>
              <a:t>principes </a:t>
            </a:r>
            <a:r>
              <a:rPr lang="fr-FR" sz="3600" b="1" dirty="0">
                <a:solidFill>
                  <a:prstClr val="black"/>
                </a:solidFill>
                <a:ea typeface="+mj-ea"/>
                <a:cs typeface="+mj-cs"/>
              </a:rPr>
              <a:t>de gestion </a:t>
            </a:r>
            <a:endParaRPr lang="fr-FR" sz="3600" b="1" dirty="0" smtClean="0">
              <a:solidFill>
                <a:prstClr val="black"/>
              </a:solidFill>
              <a:ea typeface="+mj-ea"/>
              <a:cs typeface="+mj-cs"/>
            </a:endParaRPr>
          </a:p>
          <a:p>
            <a:pPr lvl="1"/>
            <a:r>
              <a:rPr lang="fr-FR" sz="3600" b="1" dirty="0" smtClean="0">
                <a:solidFill>
                  <a:prstClr val="black"/>
                </a:solidFill>
                <a:ea typeface="+mj-ea"/>
                <a:cs typeface="+mj-cs"/>
              </a:rPr>
              <a:t>principes </a:t>
            </a:r>
            <a:r>
              <a:rPr lang="fr-FR" sz="3600" b="1" dirty="0">
                <a:solidFill>
                  <a:prstClr val="black"/>
                </a:solidFill>
                <a:ea typeface="+mj-ea"/>
                <a:cs typeface="+mj-cs"/>
              </a:rPr>
              <a:t>directeurs</a:t>
            </a:r>
            <a:br>
              <a:rPr lang="fr-FR" sz="3600" b="1" dirty="0">
                <a:solidFill>
                  <a:prstClr val="black"/>
                </a:solidFill>
                <a:ea typeface="+mj-ea"/>
                <a:cs typeface="+mj-cs"/>
              </a:rPr>
            </a:br>
            <a:endParaRPr lang="fr-FR" dirty="0"/>
          </a:p>
        </p:txBody>
      </p:sp>
    </p:spTree>
    <p:extLst>
      <p:ext uri="{BB962C8B-B14F-4D97-AF65-F5344CB8AC3E}">
        <p14:creationId xmlns:p14="http://schemas.microsoft.com/office/powerpoint/2010/main" val="12085570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051473" cy="689952"/>
          </a:xfrm>
          <a:ln>
            <a:solidFill>
              <a:srgbClr val="FF0000"/>
            </a:solidFill>
          </a:ln>
        </p:spPr>
        <p:txBody>
          <a:bodyPr anchor="t">
            <a:normAutofit/>
          </a:bodyPr>
          <a:lstStyle/>
          <a:p>
            <a:r>
              <a:rPr lang="fr-FR" sz="3600" b="1" dirty="0" smtClean="0">
                <a:latin typeface="+mn-lt"/>
              </a:rPr>
              <a:t>Principes  directeurs de prestation des services SSR</a:t>
            </a:r>
            <a:endParaRPr lang="fr-FR" sz="3600" b="1" dirty="0">
              <a:latin typeface="+mn-lt"/>
            </a:endParaRPr>
          </a:p>
        </p:txBody>
      </p:sp>
      <p:sp>
        <p:nvSpPr>
          <p:cNvPr id="3" name="Content Placeholder 2"/>
          <p:cNvSpPr>
            <a:spLocks noGrp="1"/>
          </p:cNvSpPr>
          <p:nvPr>
            <p:ph idx="1"/>
          </p:nvPr>
        </p:nvSpPr>
        <p:spPr>
          <a:xfrm>
            <a:off x="838200" y="1842868"/>
            <a:ext cx="10515600" cy="3024554"/>
          </a:xfrm>
        </p:spPr>
        <p:txBody>
          <a:bodyPr>
            <a:normAutofit/>
          </a:bodyPr>
          <a:lstStyle/>
          <a:p>
            <a:r>
              <a:rPr lang="fr-FR" dirty="0" smtClean="0"/>
              <a:t>L’intimité, la confidentialité, l’équité, la non-discrimination, le non-jugement.</a:t>
            </a:r>
          </a:p>
          <a:p>
            <a:r>
              <a:rPr lang="fr-FR" dirty="0" smtClean="0">
                <a:solidFill>
                  <a:prstClr val="black"/>
                </a:solidFill>
              </a:rPr>
              <a:t>Établir </a:t>
            </a:r>
            <a:r>
              <a:rPr lang="fr-FR" dirty="0">
                <a:solidFill>
                  <a:prstClr val="black"/>
                </a:solidFill>
              </a:rPr>
              <a:t>le lien entre la prévention, le traitement et les soins du VIH et la santé reproductive. </a:t>
            </a:r>
            <a:endParaRPr lang="fr-FR" dirty="0" smtClean="0">
              <a:solidFill>
                <a:prstClr val="black"/>
              </a:solidFill>
            </a:endParaRPr>
          </a:p>
          <a:p>
            <a:r>
              <a:rPr lang="fr-FR" dirty="0" smtClean="0">
                <a:solidFill>
                  <a:prstClr val="black"/>
                </a:solidFill>
              </a:rPr>
              <a:t>Sexe du prestataire de </a:t>
            </a:r>
            <a:r>
              <a:rPr lang="fr-FR" dirty="0" smtClean="0">
                <a:solidFill>
                  <a:prstClr val="black"/>
                </a:solidFill>
              </a:rPr>
              <a:t>santé est important: </a:t>
            </a:r>
            <a:r>
              <a:rPr lang="fr-FR" dirty="0" smtClean="0">
                <a:solidFill>
                  <a:prstClr val="black"/>
                </a:solidFill>
              </a:rPr>
              <a:t>Si possible, orienter l’adolescent vers le prestataire de son choix. </a:t>
            </a:r>
            <a:endParaRPr lang="fr-FR" dirty="0">
              <a:solidFill>
                <a:prstClr val="black"/>
              </a:solidFill>
            </a:endParaRPr>
          </a:p>
          <a:p>
            <a:endParaRPr lang="fr-FR" sz="3200" dirty="0"/>
          </a:p>
        </p:txBody>
      </p:sp>
    </p:spTree>
    <p:extLst>
      <p:ext uri="{BB962C8B-B14F-4D97-AF65-F5344CB8AC3E}">
        <p14:creationId xmlns:p14="http://schemas.microsoft.com/office/powerpoint/2010/main" val="2728357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6"/>
            <a:ext cx="9635836" cy="689952"/>
          </a:xfrm>
          <a:ln>
            <a:solidFill>
              <a:srgbClr val="FF0000"/>
            </a:solidFill>
          </a:ln>
        </p:spPr>
        <p:txBody>
          <a:bodyPr anchor="t">
            <a:normAutofit fontScale="90000"/>
          </a:bodyPr>
          <a:lstStyle/>
          <a:p>
            <a:r>
              <a:rPr lang="fr-FR" sz="3200" b="1" dirty="0" smtClean="0">
                <a:latin typeface="+mn-lt"/>
              </a:rPr>
              <a:t>Les principes de gestion des programmes des adolescents</a:t>
            </a:r>
            <a:endParaRPr lang="fr-FR" sz="3200" b="1" dirty="0">
              <a:latin typeface="+mn-lt"/>
            </a:endParaRPr>
          </a:p>
        </p:txBody>
      </p:sp>
      <p:sp>
        <p:nvSpPr>
          <p:cNvPr id="6" name="Content Placeholder 5"/>
          <p:cNvSpPr>
            <a:spLocks noGrp="1"/>
          </p:cNvSpPr>
          <p:nvPr>
            <p:ph idx="1"/>
          </p:nvPr>
        </p:nvSpPr>
        <p:spPr>
          <a:xfrm>
            <a:off x="838200" y="2053883"/>
            <a:ext cx="10515600" cy="4123080"/>
          </a:xfrm>
        </p:spPr>
        <p:txBody>
          <a:bodyPr>
            <a:normAutofit/>
          </a:bodyPr>
          <a:lstStyle/>
          <a:p>
            <a:pPr marL="571500" indent="-571500">
              <a:buFont typeface="+mj-lt"/>
              <a:buAutoNum type="romanLcPeriod"/>
            </a:pPr>
            <a:r>
              <a:rPr lang="fr-FR" dirty="0" smtClean="0"/>
              <a:t>Reconnaître que les adolescents ne sont pas un groupe homogène;</a:t>
            </a:r>
          </a:p>
          <a:p>
            <a:pPr marL="571500" indent="-571500">
              <a:buFont typeface="+mj-lt"/>
              <a:buAutoNum type="romanLcPeriod"/>
            </a:pPr>
            <a:r>
              <a:rPr lang="fr-FR" dirty="0">
                <a:solidFill>
                  <a:srgbClr val="FF0000"/>
                </a:solidFill>
              </a:rPr>
              <a:t>I</a:t>
            </a:r>
            <a:r>
              <a:rPr lang="fr-FR" dirty="0" smtClean="0">
                <a:solidFill>
                  <a:srgbClr val="FF0000"/>
                </a:solidFill>
              </a:rPr>
              <a:t>nvestir dans une participation significative des adolescents </a:t>
            </a:r>
            <a:r>
              <a:rPr lang="fr-FR" dirty="0" smtClean="0"/>
              <a:t>(programme par les jeunes pour les jeunes)  - </a:t>
            </a:r>
            <a:r>
              <a:rPr lang="fr-FR" dirty="0" smtClean="0">
                <a:solidFill>
                  <a:srgbClr val="FF0000"/>
                </a:solidFill>
              </a:rPr>
              <a:t>de promouvoir leur participation, leur partenariat et leur leadership</a:t>
            </a:r>
            <a:r>
              <a:rPr lang="fr-FR" dirty="0" smtClean="0"/>
              <a:t>. </a:t>
            </a:r>
            <a:r>
              <a:rPr lang="fr-FR" dirty="0" smtClean="0">
                <a:solidFill>
                  <a:srgbClr val="FF0000"/>
                </a:solidFill>
              </a:rPr>
              <a:t>Impliquer les jeunes dans tous les aspects des programmes notamment la conception, la mise en œuvre ainsi que le suivi et l’évaluation. </a:t>
            </a:r>
          </a:p>
          <a:p>
            <a:pPr marL="571500" indent="-571500">
              <a:buFont typeface="+mj-lt"/>
              <a:buAutoNum type="romanLcPeriod"/>
            </a:pPr>
            <a:r>
              <a:rPr lang="fr-FR" dirty="0" smtClean="0">
                <a:solidFill>
                  <a:srgbClr val="FF0000"/>
                </a:solidFill>
              </a:rPr>
              <a:t>Favoriser l’implication communautaire </a:t>
            </a:r>
            <a:r>
              <a:rPr lang="fr-FR" dirty="0" smtClean="0"/>
              <a:t>pour les impacts/ résultats durables -  comprendre le contexte culturel et créer un environnement favorable pour les jeunes. </a:t>
            </a:r>
          </a:p>
          <a:p>
            <a:pPr marL="571500" indent="-571500">
              <a:buFont typeface="+mj-lt"/>
              <a:buAutoNum type="romanLcPeriod"/>
            </a:pPr>
            <a:endParaRPr lang="fr-FR" dirty="0" smtClean="0"/>
          </a:p>
          <a:p>
            <a:pPr marL="571500" indent="-571500">
              <a:buFont typeface="+mj-lt"/>
              <a:buAutoNum type="romanLcPeriod"/>
            </a:pPr>
            <a:endParaRPr lang="fr-FR" dirty="0"/>
          </a:p>
        </p:txBody>
      </p:sp>
    </p:spTree>
    <p:extLst>
      <p:ext uri="{BB962C8B-B14F-4D97-AF65-F5344CB8AC3E}">
        <p14:creationId xmlns:p14="http://schemas.microsoft.com/office/powerpoint/2010/main" val="24487104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275618" cy="1325563"/>
          </a:xfrm>
          <a:ln>
            <a:solidFill>
              <a:schemeClr val="accent2"/>
            </a:solidFill>
          </a:ln>
        </p:spPr>
        <p:txBody>
          <a:bodyPr>
            <a:normAutofit/>
          </a:bodyPr>
          <a:lstStyle/>
          <a:p>
            <a:r>
              <a:rPr lang="fr-FR" sz="3600" b="1" dirty="0" smtClean="0">
                <a:ln>
                  <a:solidFill>
                    <a:sysClr val="windowText" lastClr="000000"/>
                  </a:solidFill>
                </a:ln>
                <a:latin typeface="+mn-lt"/>
              </a:rPr>
              <a:t>Standards de services de sant</a:t>
            </a:r>
            <a:r>
              <a:rPr lang="fr-FR" sz="3600" b="1" dirty="0">
                <a:ln>
                  <a:solidFill>
                    <a:sysClr val="windowText" lastClr="000000"/>
                  </a:solidFill>
                </a:ln>
                <a:latin typeface="+mn-lt"/>
              </a:rPr>
              <a:t>é</a:t>
            </a:r>
            <a:r>
              <a:rPr lang="fr-FR" sz="3600" b="1" dirty="0" smtClean="0">
                <a:ln>
                  <a:solidFill>
                    <a:sysClr val="windowText" lastClr="000000"/>
                  </a:solidFill>
                </a:ln>
                <a:latin typeface="+mn-lt"/>
              </a:rPr>
              <a:t> adaptés aux </a:t>
            </a:r>
            <a:r>
              <a:rPr lang="fr-FR" sz="3600" b="1" dirty="0" err="1" smtClean="0">
                <a:ln>
                  <a:solidFill>
                    <a:sysClr val="windowText" lastClr="000000"/>
                  </a:solidFill>
                </a:ln>
                <a:latin typeface="+mn-lt"/>
              </a:rPr>
              <a:t>adolescent.e.s</a:t>
            </a:r>
            <a:r>
              <a:rPr lang="fr-FR" sz="3600" b="1" dirty="0" smtClean="0">
                <a:ln>
                  <a:solidFill>
                    <a:sysClr val="windowText" lastClr="000000"/>
                  </a:solidFill>
                </a:ln>
                <a:latin typeface="+mn-lt"/>
              </a:rPr>
              <a:t> et aux jeunes </a:t>
            </a:r>
            <a:r>
              <a:rPr lang="fr-FR" sz="2000" dirty="0" smtClean="0">
                <a:ln>
                  <a:solidFill>
                    <a:sysClr val="windowText" lastClr="000000"/>
                  </a:solidFill>
                </a:ln>
                <a:latin typeface="+mn-lt"/>
              </a:rPr>
              <a:t>(ministère de la sante- Guinée)</a:t>
            </a:r>
            <a:endParaRPr lang="fr-FR" sz="2400" dirty="0">
              <a:ln>
                <a:solidFill>
                  <a:sysClr val="windowText" lastClr="000000"/>
                </a:solidFill>
              </a:ln>
              <a:latin typeface="+mn-lt"/>
            </a:endParaRPr>
          </a:p>
        </p:txBody>
      </p:sp>
      <p:sp>
        <p:nvSpPr>
          <p:cNvPr id="3" name="Content Placeholder 2"/>
          <p:cNvSpPr>
            <a:spLocks noGrp="1"/>
          </p:cNvSpPr>
          <p:nvPr>
            <p:ph idx="1"/>
          </p:nvPr>
        </p:nvSpPr>
        <p:spPr/>
        <p:txBody>
          <a:bodyPr>
            <a:normAutofit fontScale="92500"/>
          </a:bodyPr>
          <a:lstStyle/>
          <a:p>
            <a:pPr marL="514350" indent="-514350" algn="just">
              <a:buFont typeface="+mj-lt"/>
              <a:buAutoNum type="arabicPeriod"/>
            </a:pPr>
            <a:r>
              <a:rPr lang="fr-FR" sz="2400" dirty="0"/>
              <a:t>Tous les prestataires ont les connaissances, les compétences, et les attitudes positives (requises) pour offrir des services adaptés aux besoins des adolescents et des jeunes. </a:t>
            </a:r>
            <a:endParaRPr lang="fr-FR" sz="2400" dirty="0" smtClean="0"/>
          </a:p>
          <a:p>
            <a:pPr marL="514350" indent="-514350" algn="just">
              <a:buFont typeface="+mj-lt"/>
              <a:buAutoNum type="arabicPeriod"/>
            </a:pPr>
            <a:r>
              <a:rPr lang="fr-FR" sz="2400" dirty="0"/>
              <a:t>Tout point de prestation de service (PPS) est organisé pour offrir à tout(e) adolescent(e)/ jeune des services de qualité adaptés à ses </a:t>
            </a:r>
            <a:r>
              <a:rPr lang="fr-FR" sz="2400" dirty="0" smtClean="0"/>
              <a:t>besoins.</a:t>
            </a:r>
          </a:p>
          <a:p>
            <a:pPr marL="514350" indent="-514350" algn="just">
              <a:buFont typeface="+mj-lt"/>
              <a:buAutoNum type="arabicPeriod"/>
            </a:pPr>
            <a:r>
              <a:rPr lang="fr-FR" sz="2400" dirty="0" smtClean="0"/>
              <a:t>Au </a:t>
            </a:r>
            <a:r>
              <a:rPr lang="fr-FR" sz="2400" dirty="0"/>
              <a:t>niveau du </a:t>
            </a:r>
            <a:r>
              <a:rPr lang="fr-FR" sz="2400" dirty="0" smtClean="0"/>
              <a:t>Point de Prestation de Service (PPS), </a:t>
            </a:r>
            <a:r>
              <a:rPr lang="fr-FR" sz="2400" dirty="0"/>
              <a:t>tout(e) adolescent(e) ou tout(e) jeune, quelles que soient les circonstances, a accès aux informations et aux conseils appropriés à son état de santé, son développement et ses droits. </a:t>
            </a:r>
            <a:endParaRPr lang="fr-FR" sz="2400" dirty="0" smtClean="0"/>
          </a:p>
          <a:p>
            <a:pPr marL="514350" indent="-514350" algn="just">
              <a:buFont typeface="+mj-lt"/>
              <a:buAutoNum type="arabicPeriod"/>
            </a:pPr>
            <a:r>
              <a:rPr lang="fr-FR" sz="2400" dirty="0"/>
              <a:t>Le système de gestion des services de santé prend en compte de façon appropriée les aspects liés à la santé des adolescents et jeunes. </a:t>
            </a:r>
            <a:endParaRPr lang="fr-FR" sz="2400" dirty="0" smtClean="0"/>
          </a:p>
          <a:p>
            <a:pPr marL="514350" indent="-514350" algn="just">
              <a:buFont typeface="+mj-lt"/>
              <a:buAutoNum type="arabicPeriod"/>
            </a:pPr>
            <a:r>
              <a:rPr lang="fr-FR" sz="2400" dirty="0"/>
              <a:t>Les membres de la communauté y compris les adolescent(e)s/jeunes facilitent la mise en place et l’utilisation des services de santé par les adolescent (e)s/ jeunes</a:t>
            </a:r>
          </a:p>
        </p:txBody>
      </p:sp>
    </p:spTree>
    <p:extLst>
      <p:ext uri="{BB962C8B-B14F-4D97-AF65-F5344CB8AC3E}">
        <p14:creationId xmlns:p14="http://schemas.microsoft.com/office/powerpoint/2010/main" val="1204780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77108"/>
            <a:ext cx="10515600" cy="4699855"/>
          </a:xfrm>
        </p:spPr>
        <p:txBody>
          <a:bodyPr/>
          <a:lstStyle/>
          <a:p>
            <a:r>
              <a:rPr lang="fr-FR" dirty="0" smtClean="0"/>
              <a:t>Centre des jeunes.</a:t>
            </a:r>
          </a:p>
          <a:p>
            <a:r>
              <a:rPr lang="fr-FR" dirty="0" smtClean="0"/>
              <a:t>Sensibilisation des jeunes. </a:t>
            </a:r>
          </a:p>
          <a:p>
            <a:r>
              <a:rPr lang="fr-FR" dirty="0" smtClean="0"/>
              <a:t>Sensibilisation communautaire.</a:t>
            </a:r>
          </a:p>
          <a:p>
            <a:r>
              <a:rPr lang="fr-FR" dirty="0" smtClean="0"/>
              <a:t>Relier les services SRA aux milieux éducatifs.</a:t>
            </a:r>
          </a:p>
          <a:p>
            <a:r>
              <a:rPr lang="fr-FR" dirty="0" smtClean="0"/>
              <a:t>Installation sanitaires en fonction du sexe. </a:t>
            </a:r>
          </a:p>
          <a:p>
            <a:r>
              <a:rPr lang="fr-FR" dirty="0" smtClean="0"/>
              <a:t>Intégrer la gestion de l’hygiène menstruel dans le secteur de l’eau, l’assainissement et l’hygiène. </a:t>
            </a:r>
          </a:p>
          <a:p>
            <a:r>
              <a:rPr lang="fr-FR" dirty="0" smtClean="0"/>
              <a:t>Éducation pratique pour la vie quotidienne fondée sur des programmes.</a:t>
            </a:r>
          </a:p>
          <a:p>
            <a:endParaRPr lang="fr-FR" dirty="0"/>
          </a:p>
        </p:txBody>
      </p:sp>
      <p:sp>
        <p:nvSpPr>
          <p:cNvPr id="4" name="Title 1"/>
          <p:cNvSpPr>
            <a:spLocks noGrp="1"/>
          </p:cNvSpPr>
          <p:nvPr>
            <p:ph type="title"/>
          </p:nvPr>
        </p:nvSpPr>
        <p:spPr>
          <a:xfrm>
            <a:off x="838200" y="365126"/>
            <a:ext cx="8333509" cy="957238"/>
          </a:xfrm>
          <a:ln>
            <a:solidFill>
              <a:srgbClr val="FF0000"/>
            </a:solidFill>
          </a:ln>
        </p:spPr>
        <p:txBody>
          <a:bodyPr anchor="t">
            <a:normAutofit fontScale="90000"/>
          </a:bodyPr>
          <a:lstStyle/>
          <a:p>
            <a:pPr algn="ctr"/>
            <a:r>
              <a:rPr lang="fr-FR" sz="3200" b="1" dirty="0" smtClean="0">
                <a:latin typeface="+mn-lt"/>
              </a:rPr>
              <a:t> CARACTÉRISTIQUES DES SERVICES CONVIVIAUX DE SANTÉ ADAPTÉS AUX ADOLESCENTS (2)</a:t>
            </a:r>
            <a:endParaRPr lang="fr-FR" sz="3200" b="1" dirty="0">
              <a:latin typeface="+mn-lt"/>
            </a:endParaRPr>
          </a:p>
        </p:txBody>
      </p:sp>
    </p:spTree>
    <p:extLst>
      <p:ext uri="{BB962C8B-B14F-4D97-AF65-F5344CB8AC3E}">
        <p14:creationId xmlns:p14="http://schemas.microsoft.com/office/powerpoint/2010/main" val="3703848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661074" cy="816561"/>
          </a:xfrm>
          <a:ln>
            <a:solidFill>
              <a:srgbClr val="FF0000"/>
            </a:solidFill>
          </a:ln>
        </p:spPr>
        <p:txBody>
          <a:bodyPr anchor="t">
            <a:normAutofit/>
          </a:bodyPr>
          <a:lstStyle/>
          <a:p>
            <a:r>
              <a:rPr lang="fr-FR" sz="4800" b="1" dirty="0" smtClean="0">
                <a:latin typeface="+mn-lt"/>
              </a:rPr>
              <a:t>Plan de présentation</a:t>
            </a:r>
            <a:endParaRPr lang="fr-FR" sz="4800" b="1" dirty="0">
              <a:latin typeface="+mn-lt"/>
            </a:endParaRPr>
          </a:p>
        </p:txBody>
      </p:sp>
      <p:sp>
        <p:nvSpPr>
          <p:cNvPr id="3" name="Content Placeholder 2"/>
          <p:cNvSpPr>
            <a:spLocks noGrp="1"/>
          </p:cNvSpPr>
          <p:nvPr>
            <p:ph idx="1"/>
          </p:nvPr>
        </p:nvSpPr>
        <p:spPr>
          <a:xfrm>
            <a:off x="838200" y="1575582"/>
            <a:ext cx="10515600" cy="4601381"/>
          </a:xfrm>
        </p:spPr>
        <p:txBody>
          <a:bodyPr>
            <a:normAutofit lnSpcReduction="10000"/>
          </a:bodyPr>
          <a:lstStyle/>
          <a:p>
            <a:r>
              <a:rPr lang="fr-FR" dirty="0" smtClean="0"/>
              <a:t>Les objectifs d’apprentissage</a:t>
            </a:r>
          </a:p>
          <a:p>
            <a:r>
              <a:rPr lang="fr-FR" dirty="0" smtClean="0"/>
              <a:t>Les objectifs du module</a:t>
            </a:r>
          </a:p>
          <a:p>
            <a:r>
              <a:rPr lang="fr-FR" dirty="0" smtClean="0"/>
              <a:t>Introduction</a:t>
            </a:r>
          </a:p>
          <a:p>
            <a:r>
              <a:rPr lang="fr-FR" dirty="0" smtClean="0"/>
              <a:t>Les principes de gestion des programmes adolescents</a:t>
            </a:r>
          </a:p>
          <a:p>
            <a:r>
              <a:rPr lang="fr-FR" dirty="0" smtClean="0"/>
              <a:t>Les normes pour travailler avec les adolescents/ jeunes</a:t>
            </a:r>
          </a:p>
          <a:p>
            <a:r>
              <a:rPr lang="fr-FR" dirty="0" smtClean="0"/>
              <a:t>Caractéristiques  </a:t>
            </a:r>
            <a:r>
              <a:rPr lang="fr-FR" dirty="0" smtClean="0"/>
              <a:t>des formations sanitaires, conviviales pour les jeunes</a:t>
            </a:r>
          </a:p>
          <a:p>
            <a:r>
              <a:rPr lang="fr-FR" dirty="0" smtClean="0"/>
              <a:t>Coordination des programmes  adolescents/ jeunes</a:t>
            </a:r>
          </a:p>
          <a:p>
            <a:r>
              <a:rPr lang="fr-FR" dirty="0" smtClean="0"/>
              <a:t>Plaidoyer pour les programmes jeunes </a:t>
            </a:r>
          </a:p>
          <a:p>
            <a:r>
              <a:rPr lang="fr-FR" dirty="0" smtClean="0"/>
              <a:t>Messages clés </a:t>
            </a:r>
          </a:p>
          <a:p>
            <a:endParaRPr lang="fr-FR" dirty="0" smtClean="0"/>
          </a:p>
          <a:p>
            <a:endParaRPr lang="fr-FR" dirty="0" smtClean="0"/>
          </a:p>
          <a:p>
            <a:endParaRPr lang="fr-FR" dirty="0"/>
          </a:p>
        </p:txBody>
      </p:sp>
    </p:spTree>
    <p:extLst>
      <p:ext uri="{BB962C8B-B14F-4D97-AF65-F5344CB8AC3E}">
        <p14:creationId xmlns:p14="http://schemas.microsoft.com/office/powerpoint/2010/main" val="34061729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206345" cy="1013509"/>
          </a:xfrm>
          <a:ln>
            <a:solidFill>
              <a:srgbClr val="FF0000"/>
            </a:solidFill>
          </a:ln>
        </p:spPr>
        <p:txBody>
          <a:bodyPr anchor="t">
            <a:normAutofit/>
          </a:bodyPr>
          <a:lstStyle/>
          <a:p>
            <a:pPr algn="ctr"/>
            <a:r>
              <a:rPr lang="fr-FR" sz="3200" b="1" dirty="0" smtClean="0">
                <a:latin typeface="+mn-lt"/>
              </a:rPr>
              <a:t> CARACTÉRISTIQUES DES SERVICES CONVIVIAUX DE SANTÉ ADAPTÉS AUX ADOLESCENTS</a:t>
            </a:r>
            <a:endParaRPr lang="fr-FR" sz="3200" b="1" dirty="0">
              <a:latin typeface="+mn-lt"/>
            </a:endParaRPr>
          </a:p>
        </p:txBody>
      </p:sp>
      <p:pic>
        <p:nvPicPr>
          <p:cNvPr id="4" name="Content Placeholder 3"/>
          <p:cNvPicPr>
            <a:picLocks noGrp="1"/>
          </p:cNvPicPr>
          <p:nvPr>
            <p:ph idx="1"/>
          </p:nvPr>
        </p:nvPicPr>
        <p:blipFill rotWithShape="1">
          <a:blip r:embed="rId2"/>
          <a:srcRect l="23897" t="43905" r="23532" b="20003"/>
          <a:stretch/>
        </p:blipFill>
        <p:spPr bwMode="auto">
          <a:xfrm>
            <a:off x="1336431" y="1589649"/>
            <a:ext cx="9706707" cy="46845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99806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179191" cy="746223"/>
          </a:xfrm>
          <a:ln>
            <a:solidFill>
              <a:srgbClr val="FF0000"/>
            </a:solidFill>
          </a:ln>
        </p:spPr>
        <p:txBody>
          <a:bodyPr anchor="t"/>
          <a:lstStyle/>
          <a:p>
            <a:r>
              <a:rPr lang="fr-FR" b="1" dirty="0" smtClean="0">
                <a:latin typeface="+mn-lt"/>
              </a:rPr>
              <a:t>Coordonner et établir des liens </a:t>
            </a:r>
            <a:endParaRPr lang="fr-FR" b="1" dirty="0">
              <a:latin typeface="+mn-lt"/>
            </a:endParaRPr>
          </a:p>
        </p:txBody>
      </p:sp>
      <p:sp>
        <p:nvSpPr>
          <p:cNvPr id="3" name="Content Placeholder 2"/>
          <p:cNvSpPr>
            <a:spLocks noGrp="1"/>
          </p:cNvSpPr>
          <p:nvPr>
            <p:ph idx="1"/>
          </p:nvPr>
        </p:nvSpPr>
        <p:spPr>
          <a:xfrm>
            <a:off x="838200" y="1392702"/>
            <a:ext cx="10515600" cy="4784261"/>
          </a:xfrm>
        </p:spPr>
        <p:txBody>
          <a:bodyPr/>
          <a:lstStyle/>
          <a:p>
            <a:r>
              <a:rPr lang="fr-FR" sz="2600" dirty="0" smtClean="0"/>
              <a:t>Relier les services SSR aux espaces et les services communautaires. </a:t>
            </a:r>
          </a:p>
          <a:p>
            <a:r>
              <a:rPr lang="fr-FR" sz="2600" dirty="0" smtClean="0"/>
              <a:t>Garantir des programmes multisectoriels;</a:t>
            </a:r>
          </a:p>
          <a:p>
            <a:r>
              <a:rPr lang="fr-FR" sz="2600" dirty="0" smtClean="0"/>
              <a:t>Impliquer les hommes et garçons (champions) en tant que agents de changements. </a:t>
            </a:r>
          </a:p>
          <a:p>
            <a:r>
              <a:rPr lang="fr-FR" sz="2600" dirty="0" smtClean="0"/>
              <a:t>Autonomisation et socialisation des filles </a:t>
            </a:r>
            <a:r>
              <a:rPr lang="fr-FR" sz="2000" dirty="0" smtClean="0"/>
              <a:t>- </a:t>
            </a:r>
            <a:r>
              <a:rPr lang="fr-FR" sz="2400" dirty="0" smtClean="0"/>
              <a:t>Les situations de crise humanitaire peuvent souvent mettre en évidence les relations inégalitaires entre les sexes et les rapports de force.</a:t>
            </a:r>
          </a:p>
          <a:p>
            <a:endParaRPr lang="fr-FR" dirty="0"/>
          </a:p>
        </p:txBody>
      </p:sp>
    </p:spTree>
    <p:extLst>
      <p:ext uri="{BB962C8B-B14F-4D97-AF65-F5344CB8AC3E}">
        <p14:creationId xmlns:p14="http://schemas.microsoft.com/office/powerpoint/2010/main" val="20813950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0381"/>
            <a:ext cx="4577862" cy="760290"/>
          </a:xfrm>
          <a:ln>
            <a:solidFill>
              <a:srgbClr val="FF0000"/>
            </a:solidFill>
          </a:ln>
        </p:spPr>
        <p:txBody>
          <a:bodyPr anchor="t"/>
          <a:lstStyle/>
          <a:p>
            <a:r>
              <a:rPr lang="fr-FR" b="1" dirty="0" smtClean="0">
                <a:latin typeface="+mn-lt"/>
              </a:rPr>
              <a:t>Le plaidoyer</a:t>
            </a:r>
            <a:endParaRPr lang="fr-FR" b="1" dirty="0">
              <a:latin typeface="+mn-lt"/>
            </a:endParaRPr>
          </a:p>
        </p:txBody>
      </p:sp>
      <p:sp>
        <p:nvSpPr>
          <p:cNvPr id="3" name="Content Placeholder 2"/>
          <p:cNvSpPr>
            <a:spLocks noGrp="1"/>
          </p:cNvSpPr>
          <p:nvPr>
            <p:ph idx="1"/>
          </p:nvPr>
        </p:nvSpPr>
        <p:spPr>
          <a:xfrm>
            <a:off x="838200" y="1097280"/>
            <a:ext cx="10515600" cy="5275385"/>
          </a:xfrm>
        </p:spPr>
        <p:txBody>
          <a:bodyPr>
            <a:normAutofit fontScale="92500" lnSpcReduction="10000"/>
          </a:bodyPr>
          <a:lstStyle/>
          <a:p>
            <a:pPr marL="571500" indent="-571500">
              <a:buFont typeface="+mj-lt"/>
              <a:buAutoNum type="romanUcPeriod"/>
            </a:pPr>
            <a:r>
              <a:rPr lang="fr-FR" dirty="0" smtClean="0">
                <a:solidFill>
                  <a:srgbClr val="FF0000"/>
                </a:solidFill>
              </a:rPr>
              <a:t>Auprès des bailleurs de fonds et décideurs:</a:t>
            </a:r>
          </a:p>
          <a:p>
            <a:pPr lvl="1">
              <a:buFont typeface="Wingdings" panose="05000000000000000000" pitchFamily="2" charset="2"/>
              <a:buChar char="ü"/>
            </a:pPr>
            <a:r>
              <a:rPr lang="fr-FR" sz="2200" dirty="0" smtClean="0"/>
              <a:t>Les bailleurs de fonds </a:t>
            </a:r>
            <a:r>
              <a:rPr lang="fr-FR" sz="2200" dirty="0">
                <a:solidFill>
                  <a:prstClr val="black"/>
                </a:solidFill>
              </a:rPr>
              <a:t>à</a:t>
            </a:r>
            <a:r>
              <a:rPr lang="fr-FR" sz="2200" dirty="0" smtClean="0"/>
              <a:t> soutenir un programme pluriannuel et multisectoriel pour les jeunes.</a:t>
            </a:r>
          </a:p>
          <a:p>
            <a:pPr lvl="1">
              <a:buFont typeface="Wingdings" panose="05000000000000000000" pitchFamily="2" charset="2"/>
              <a:buChar char="ü"/>
            </a:pPr>
            <a:r>
              <a:rPr lang="fr-FR" sz="2200" dirty="0" smtClean="0"/>
              <a:t>Les défenseurs </a:t>
            </a:r>
            <a:r>
              <a:rPr lang="fr-FR" sz="2200" dirty="0">
                <a:solidFill>
                  <a:prstClr val="black"/>
                </a:solidFill>
              </a:rPr>
              <a:t>à</a:t>
            </a:r>
            <a:r>
              <a:rPr lang="fr-FR" sz="2200" dirty="0" smtClean="0"/>
              <a:t> encourager les bailleurs des fonds et les gestionnaires de programmes </a:t>
            </a:r>
            <a:r>
              <a:rPr lang="fr-FR" sz="2200" dirty="0">
                <a:solidFill>
                  <a:prstClr val="black"/>
                </a:solidFill>
              </a:rPr>
              <a:t>à</a:t>
            </a:r>
            <a:r>
              <a:rPr lang="fr-FR" sz="2200" dirty="0" smtClean="0"/>
              <a:t> introduire la tranche d'âge de 10-19 pour la collecte et l’analyse des données.</a:t>
            </a:r>
          </a:p>
          <a:p>
            <a:pPr marL="571500" indent="-571500">
              <a:buFont typeface="+mj-lt"/>
              <a:buAutoNum type="romanUcPeriod"/>
            </a:pPr>
            <a:r>
              <a:rPr lang="fr-FR" dirty="0" smtClean="0">
                <a:solidFill>
                  <a:srgbClr val="FF0000"/>
                </a:solidFill>
              </a:rPr>
              <a:t>Apres du pôles de santé:</a:t>
            </a:r>
          </a:p>
          <a:p>
            <a:pPr lvl="1">
              <a:buFont typeface="Wingdings" panose="05000000000000000000" pitchFamily="2" charset="2"/>
              <a:buChar char="ü"/>
            </a:pPr>
            <a:r>
              <a:rPr lang="fr-FR" sz="2200" dirty="0" smtClean="0"/>
              <a:t>Prioriser les programmes a l’égard des jeunes.</a:t>
            </a:r>
          </a:p>
          <a:p>
            <a:pPr lvl="1">
              <a:buFont typeface="Wingdings" panose="05000000000000000000" pitchFamily="2" charset="2"/>
              <a:buChar char="ü"/>
            </a:pPr>
            <a:r>
              <a:rPr lang="fr-FR" sz="2200" dirty="0" smtClean="0"/>
              <a:t>Allouer les fonds aux programmes des jeunes.</a:t>
            </a:r>
          </a:p>
          <a:p>
            <a:pPr marL="571500" indent="-571500">
              <a:buFont typeface="+mj-lt"/>
              <a:buAutoNum type="romanUcPeriod"/>
            </a:pPr>
            <a:r>
              <a:rPr lang="fr-FR" dirty="0" smtClean="0">
                <a:solidFill>
                  <a:srgbClr val="FF0000"/>
                </a:solidFill>
              </a:rPr>
              <a:t>Les acteurs humanitaires opérationnels:</a:t>
            </a:r>
          </a:p>
          <a:p>
            <a:pPr lvl="1">
              <a:buFont typeface="Wingdings" panose="05000000000000000000" pitchFamily="2" charset="2"/>
              <a:buChar char="ü"/>
            </a:pPr>
            <a:r>
              <a:rPr lang="fr-FR" sz="2200" dirty="0" smtClean="0"/>
              <a:t>Assurer l’implication des jeunes dans la programmation pour jeunes.</a:t>
            </a:r>
          </a:p>
          <a:p>
            <a:pPr lvl="1">
              <a:buFont typeface="Wingdings" panose="05000000000000000000" pitchFamily="2" charset="2"/>
              <a:buChar char="ü"/>
            </a:pPr>
            <a:r>
              <a:rPr lang="fr-FR" sz="2200" dirty="0" smtClean="0"/>
              <a:t>Participer </a:t>
            </a:r>
            <a:r>
              <a:rPr lang="fr-FR" sz="2200" dirty="0">
                <a:solidFill>
                  <a:prstClr val="black"/>
                </a:solidFill>
              </a:rPr>
              <a:t>à</a:t>
            </a:r>
            <a:r>
              <a:rPr lang="fr-FR" sz="2200" dirty="0" smtClean="0"/>
              <a:t> la sensibilisation dans la communauté, comme les « journées portes ouvertes » et les dialogues ouverts.</a:t>
            </a:r>
          </a:p>
          <a:p>
            <a:pPr lvl="1">
              <a:buFont typeface="Wingdings" panose="05000000000000000000" pitchFamily="2" charset="2"/>
              <a:buChar char="ü"/>
            </a:pPr>
            <a:r>
              <a:rPr lang="fr-FR" sz="2200" dirty="0" smtClean="0"/>
              <a:t>Assurer les espaces conviviales pour les interventions des jeunes envers les jeunes. </a:t>
            </a:r>
          </a:p>
          <a:p>
            <a:pPr marL="571500" indent="-571500">
              <a:buFont typeface="+mj-lt"/>
              <a:buAutoNum type="romanUcPeriod"/>
            </a:pPr>
            <a:r>
              <a:rPr lang="fr-FR" dirty="0" smtClean="0">
                <a:solidFill>
                  <a:srgbClr val="FF0000"/>
                </a:solidFill>
              </a:rPr>
              <a:t>Les leaders communautaires.</a:t>
            </a:r>
          </a:p>
          <a:p>
            <a:pPr lvl="1">
              <a:buFont typeface="Wingdings" panose="05000000000000000000" pitchFamily="2" charset="2"/>
              <a:buChar char="ü"/>
            </a:pPr>
            <a:r>
              <a:rPr lang="fr-FR" sz="2200" dirty="0" smtClean="0"/>
              <a:t>Plaider auprès d’eaux rapport aux besoins spécifiques des adolescents en matière de SSR.</a:t>
            </a:r>
          </a:p>
          <a:p>
            <a:pPr lvl="1">
              <a:buFont typeface="Wingdings" panose="05000000000000000000" pitchFamily="2" charset="2"/>
              <a:buChar char="ü"/>
            </a:pPr>
            <a:r>
              <a:rPr lang="fr-FR" sz="2200" dirty="0" smtClean="0"/>
              <a:t>Les leaders communautaires doivent veiller à un environnement favorable pour faciliter la santé, la protection et le développement des adolescents.</a:t>
            </a:r>
          </a:p>
          <a:p>
            <a:pPr lvl="1">
              <a:buFont typeface="Wingdings" panose="05000000000000000000" pitchFamily="2" charset="2"/>
              <a:buChar char="ü"/>
            </a:pPr>
            <a:endParaRPr lang="fr-FR" sz="2200" dirty="0"/>
          </a:p>
        </p:txBody>
      </p:sp>
    </p:spTree>
    <p:extLst>
      <p:ext uri="{BB962C8B-B14F-4D97-AF65-F5344CB8AC3E}">
        <p14:creationId xmlns:p14="http://schemas.microsoft.com/office/powerpoint/2010/main" val="8554298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3913909" cy="873125"/>
          </a:xfrm>
          <a:ln>
            <a:solidFill>
              <a:srgbClr val="FF0000"/>
            </a:solidFill>
          </a:ln>
        </p:spPr>
        <p:txBody>
          <a:bodyPr anchor="t"/>
          <a:lstStyle/>
          <a:p>
            <a:r>
              <a:rPr lang="fr-FR" b="1" dirty="0" smtClean="0">
                <a:latin typeface="+mn-lt"/>
              </a:rPr>
              <a:t>Messages clés</a:t>
            </a:r>
            <a:endParaRPr lang="fr-FR" b="1" dirty="0">
              <a:latin typeface="+mn-lt"/>
            </a:endParaRPr>
          </a:p>
        </p:txBody>
      </p:sp>
      <p:sp>
        <p:nvSpPr>
          <p:cNvPr id="3" name="Content Placeholder 2"/>
          <p:cNvSpPr>
            <a:spLocks noGrp="1"/>
          </p:cNvSpPr>
          <p:nvPr>
            <p:ph idx="1"/>
          </p:nvPr>
        </p:nvSpPr>
        <p:spPr>
          <a:xfrm>
            <a:off x="838200" y="1466850"/>
            <a:ext cx="10515600" cy="4710113"/>
          </a:xfrm>
        </p:spPr>
        <p:txBody>
          <a:bodyPr>
            <a:normAutofit lnSpcReduction="10000"/>
          </a:bodyPr>
          <a:lstStyle/>
          <a:p>
            <a:pPr marL="571500" lvl="0" indent="-571500">
              <a:buFont typeface="+mj-lt"/>
              <a:buAutoNum type="romanLcPeriod"/>
            </a:pPr>
            <a:r>
              <a:rPr lang="fr-FR" dirty="0" smtClean="0"/>
              <a:t>L’adolescence représente une</a:t>
            </a:r>
            <a:r>
              <a:rPr lang="fr-FR" dirty="0" smtClean="0">
                <a:solidFill>
                  <a:prstClr val="black"/>
                </a:solidFill>
              </a:rPr>
              <a:t> </a:t>
            </a:r>
            <a:r>
              <a:rPr lang="fr-FR" dirty="0">
                <a:solidFill>
                  <a:prstClr val="black"/>
                </a:solidFill>
              </a:rPr>
              <a:t>période de changements biologiques, physiques et </a:t>
            </a:r>
            <a:r>
              <a:rPr lang="fr-FR" dirty="0" smtClean="0">
                <a:solidFill>
                  <a:prstClr val="black"/>
                </a:solidFill>
              </a:rPr>
              <a:t>cognitifs.</a:t>
            </a:r>
            <a:endParaRPr lang="fr-FR" dirty="0"/>
          </a:p>
          <a:p>
            <a:pPr marL="571500" lvl="0" indent="-571500">
              <a:buFont typeface="+mj-lt"/>
              <a:buAutoNum type="romanLcPeriod"/>
            </a:pPr>
            <a:r>
              <a:rPr lang="fr-FR" dirty="0" smtClean="0">
                <a:solidFill>
                  <a:prstClr val="black"/>
                </a:solidFill>
              </a:rPr>
              <a:t>Les besoins en SSR des jeunes sont spécifiques et les risques associés </a:t>
            </a:r>
            <a:r>
              <a:rPr lang="fr-FR" dirty="0">
                <a:solidFill>
                  <a:prstClr val="black"/>
                </a:solidFill>
              </a:rPr>
              <a:t>à</a:t>
            </a:r>
            <a:r>
              <a:rPr lang="fr-FR" dirty="0" smtClean="0">
                <a:solidFill>
                  <a:prstClr val="black"/>
                </a:solidFill>
              </a:rPr>
              <a:t> cette période varient en fonction du statut matrimonial,</a:t>
            </a:r>
            <a:r>
              <a:rPr lang="fr-FR" dirty="0">
                <a:solidFill>
                  <a:prstClr val="black"/>
                </a:solidFill>
              </a:rPr>
              <a:t> </a:t>
            </a:r>
            <a:r>
              <a:rPr lang="fr-FR" dirty="0" smtClean="0">
                <a:solidFill>
                  <a:prstClr val="black"/>
                </a:solidFill>
              </a:rPr>
              <a:t>le contexte local, le niveau éducationnel, le handicap, le statut socioéconomique etc. </a:t>
            </a:r>
          </a:p>
          <a:p>
            <a:pPr marL="571500" lvl="0" indent="-571500">
              <a:buFont typeface="+mj-lt"/>
              <a:buAutoNum type="romanLcPeriod"/>
            </a:pPr>
            <a:r>
              <a:rPr lang="fr-FR" dirty="0" smtClean="0">
                <a:solidFill>
                  <a:prstClr val="black"/>
                </a:solidFill>
              </a:rPr>
              <a:t>Importance d’impliquer la communauté toute entier dans la programmation jeunes/ adolescents. </a:t>
            </a:r>
          </a:p>
          <a:p>
            <a:pPr marL="571500" lvl="0" indent="-571500">
              <a:buFont typeface="+mj-lt"/>
              <a:buAutoNum type="romanLcPeriod"/>
            </a:pPr>
            <a:r>
              <a:rPr lang="fr-FR" dirty="0">
                <a:solidFill>
                  <a:prstClr val="black"/>
                </a:solidFill>
                <a:ea typeface="Calibri" panose="020F0502020204030204" pitchFamily="34" charset="0"/>
                <a:cs typeface="Times New Roman" panose="02020603050405020304" pitchFamily="18" charset="0"/>
              </a:rPr>
              <a:t>Envisager les besoins, les vulnérabilités et les possibilités de travail avec des groupes hétérogènes d’adolescent.</a:t>
            </a:r>
          </a:p>
          <a:p>
            <a:pPr marL="571500" lvl="0" indent="-571500">
              <a:buFont typeface="+mj-lt"/>
              <a:buAutoNum type="romanLcPeriod"/>
            </a:pPr>
            <a:r>
              <a:rPr lang="fr-FR" dirty="0" smtClean="0">
                <a:solidFill>
                  <a:prstClr val="black"/>
                </a:solidFill>
              </a:rPr>
              <a:t>Les adolescents ont besoin de leur espace et l’intimité en situation d’urgence. </a:t>
            </a:r>
          </a:p>
          <a:p>
            <a:pPr marL="571500" lvl="0" indent="-571500">
              <a:buFont typeface="+mj-lt"/>
              <a:buAutoNum type="romanLcPeriod"/>
            </a:pPr>
            <a:endParaRPr lang="fr-FR" sz="2200" dirty="0" smtClean="0">
              <a:solidFill>
                <a:prstClr val="black"/>
              </a:solidFill>
            </a:endParaRPr>
          </a:p>
          <a:p>
            <a:pPr marL="571500" lvl="0" indent="-571500">
              <a:buFont typeface="+mj-lt"/>
              <a:buAutoNum type="romanLcPeriod"/>
            </a:pPr>
            <a:endParaRPr lang="fr-FR" sz="2200" dirty="0">
              <a:solidFill>
                <a:prstClr val="black"/>
              </a:solidFill>
            </a:endParaRPr>
          </a:p>
        </p:txBody>
      </p:sp>
    </p:spTree>
    <p:extLst>
      <p:ext uri="{BB962C8B-B14F-4D97-AF65-F5344CB8AC3E}">
        <p14:creationId xmlns:p14="http://schemas.microsoft.com/office/powerpoint/2010/main" val="19441883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3997036" cy="619613"/>
          </a:xfrm>
          <a:ln>
            <a:solidFill>
              <a:srgbClr val="FF0000"/>
            </a:solidFill>
          </a:ln>
        </p:spPr>
        <p:txBody>
          <a:bodyPr anchor="t">
            <a:normAutofit fontScale="90000"/>
          </a:bodyPr>
          <a:lstStyle/>
          <a:p>
            <a:r>
              <a:rPr lang="fr-FR" b="1" dirty="0" smtClean="0">
                <a:latin typeface="+mn-lt"/>
              </a:rPr>
              <a:t>Ressources</a:t>
            </a:r>
            <a:r>
              <a:rPr lang="fr-FR" dirty="0" smtClean="0"/>
              <a:t> </a:t>
            </a:r>
            <a:endParaRPr lang="fr-FR" dirty="0"/>
          </a:p>
        </p:txBody>
      </p:sp>
      <p:pic>
        <p:nvPicPr>
          <p:cNvPr id="4" name="Picture 3"/>
          <p:cNvPicPr>
            <a:picLocks noChangeAspect="1"/>
          </p:cNvPicPr>
          <p:nvPr/>
        </p:nvPicPr>
        <p:blipFill>
          <a:blip r:embed="rId2"/>
          <a:stretch>
            <a:fillRect/>
          </a:stretch>
        </p:blipFill>
        <p:spPr>
          <a:xfrm>
            <a:off x="7575970" y="1336431"/>
            <a:ext cx="3632865" cy="4657334"/>
          </a:xfrm>
          <a:prstGeom prst="rect">
            <a:avLst/>
          </a:prstGeom>
        </p:spPr>
      </p:pic>
      <p:pic>
        <p:nvPicPr>
          <p:cNvPr id="5" name="Picture 4"/>
          <p:cNvPicPr/>
          <p:nvPr/>
        </p:nvPicPr>
        <p:blipFill rotWithShape="1">
          <a:blip r:embed="rId3"/>
          <a:srcRect l="3229" t="16227" r="82906" b="51349"/>
          <a:stretch/>
        </p:blipFill>
        <p:spPr bwMode="auto">
          <a:xfrm>
            <a:off x="838200" y="1511935"/>
            <a:ext cx="3408680" cy="4481830"/>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4"/>
          <a:srcRect l="41780" t="24951" r="38914" b="25951"/>
          <a:stretch/>
        </p:blipFill>
        <p:spPr bwMode="auto">
          <a:xfrm>
            <a:off x="4378036" y="1336431"/>
            <a:ext cx="3034146" cy="46573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49078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661074" cy="732155"/>
          </a:xfrm>
          <a:ln>
            <a:solidFill>
              <a:srgbClr val="FF0000"/>
            </a:solidFill>
          </a:ln>
        </p:spPr>
        <p:txBody>
          <a:bodyPr anchor="t"/>
          <a:lstStyle/>
          <a:p>
            <a:r>
              <a:rPr lang="fr-FR" b="1" dirty="0" smtClean="0">
                <a:latin typeface="+mn-lt"/>
              </a:rPr>
              <a:t>Plan d’apprentissage </a:t>
            </a:r>
            <a:endParaRPr lang="fr-FR" b="1" dirty="0">
              <a:latin typeface="+mn-lt"/>
            </a:endParaRPr>
          </a:p>
        </p:txBody>
      </p:sp>
      <p:sp>
        <p:nvSpPr>
          <p:cNvPr id="3" name="Content Placeholder 2"/>
          <p:cNvSpPr>
            <a:spLocks noGrp="1"/>
          </p:cNvSpPr>
          <p:nvPr>
            <p:ph idx="1"/>
          </p:nvPr>
        </p:nvSpPr>
        <p:spPr>
          <a:xfrm>
            <a:off x="838200" y="1533378"/>
            <a:ext cx="10515600" cy="4643585"/>
          </a:xfrm>
        </p:spPr>
        <p:txBody>
          <a:bodyPr/>
          <a:lstStyle/>
          <a:p>
            <a:pPr marL="0" indent="0">
              <a:buNone/>
            </a:pPr>
            <a:r>
              <a:rPr lang="fr-FR" sz="3200" dirty="0" smtClean="0"/>
              <a:t>A la fin du module, le participants doit être en mesure de:</a:t>
            </a:r>
          </a:p>
          <a:p>
            <a:pPr marL="514350" indent="-514350">
              <a:buFont typeface="+mj-lt"/>
              <a:buAutoNum type="alphaLcPeriod"/>
            </a:pPr>
            <a:r>
              <a:rPr lang="fr-FR" dirty="0" smtClean="0"/>
              <a:t>Définir les spécificités de la période d’adolescence.</a:t>
            </a:r>
          </a:p>
          <a:p>
            <a:pPr marL="514350" lvl="0" indent="-514350">
              <a:spcBef>
                <a:spcPts val="0"/>
              </a:spcBef>
              <a:buFont typeface="+mj-lt"/>
              <a:buAutoNum type="alphaLcPeriod"/>
              <a:tabLst>
                <a:tab pos="457200" algn="l"/>
              </a:tabLst>
            </a:pPr>
            <a:r>
              <a:rPr lang="fr-FR" dirty="0">
                <a:solidFill>
                  <a:srgbClr val="000000"/>
                </a:solidFill>
              </a:rPr>
              <a:t>Enoncer les sous-groupes des adolescents à haut risque. </a:t>
            </a:r>
            <a:endParaRPr lang="en-US" dirty="0">
              <a:ea typeface="Times New Roman" panose="02020603050405020304" pitchFamily="18" charset="0"/>
            </a:endParaRPr>
          </a:p>
          <a:p>
            <a:pPr marL="514350" indent="-514350">
              <a:buFont typeface="+mj-lt"/>
              <a:buAutoNum type="alphaLcPeriod"/>
            </a:pPr>
            <a:r>
              <a:rPr lang="fr-FR" dirty="0" smtClean="0"/>
              <a:t>Identifier les défis des jeunes/ adolescents en matière de </a:t>
            </a:r>
            <a:r>
              <a:rPr lang="fr-FR" dirty="0"/>
              <a:t>la </a:t>
            </a:r>
            <a:r>
              <a:rPr lang="fr-FR" dirty="0" smtClean="0"/>
              <a:t>santé</a:t>
            </a:r>
          </a:p>
          <a:p>
            <a:pPr marL="514350" indent="-514350">
              <a:buFont typeface="+mj-lt"/>
              <a:buAutoNum type="alphaLcPeriod"/>
            </a:pPr>
            <a:r>
              <a:rPr lang="fr-FR" dirty="0" smtClean="0"/>
              <a:t>Reconnaitre les principes de gestion de programmes des adolescents.</a:t>
            </a:r>
          </a:p>
          <a:p>
            <a:pPr marL="514350" indent="-514350">
              <a:buFont typeface="+mj-lt"/>
              <a:buAutoNum type="alphaLcPeriod"/>
            </a:pPr>
            <a:r>
              <a:rPr lang="fr-FR" dirty="0" smtClean="0"/>
              <a:t>Reconnaitre les </a:t>
            </a:r>
            <a:r>
              <a:rPr lang="fr-FR" dirty="0" smtClean="0"/>
              <a:t>standards de services de qualité pour les jeunes</a:t>
            </a:r>
            <a:r>
              <a:rPr lang="fr-FR" dirty="0" smtClean="0"/>
              <a:t>.</a:t>
            </a:r>
          </a:p>
          <a:p>
            <a:pPr marL="514350" indent="-514350">
              <a:buFont typeface="+mj-lt"/>
              <a:buAutoNum type="alphaLcPeriod"/>
            </a:pPr>
            <a:r>
              <a:rPr lang="fr-FR" dirty="0" smtClean="0"/>
              <a:t>Définir les caractéristiques  de services conviviaux aux adolescents. </a:t>
            </a:r>
          </a:p>
          <a:p>
            <a:pPr marL="571500" indent="-571500">
              <a:buFont typeface="+mj-lt"/>
              <a:buAutoNum type="romanLcPeriod"/>
            </a:pPr>
            <a:endParaRPr lang="fr-FR" dirty="0" smtClean="0"/>
          </a:p>
          <a:p>
            <a:pPr marL="571500" indent="-571500">
              <a:buFont typeface="+mj-lt"/>
              <a:buAutoNum type="romanLcPeriod"/>
            </a:pPr>
            <a:endParaRPr lang="fr-FR" dirty="0" smtClean="0"/>
          </a:p>
          <a:p>
            <a:pPr marL="571500" indent="-571500">
              <a:buFont typeface="+mj-lt"/>
              <a:buAutoNum type="romanLcPeriod"/>
            </a:pPr>
            <a:endParaRPr lang="fr-FR" dirty="0"/>
          </a:p>
        </p:txBody>
      </p:sp>
    </p:spTree>
    <p:extLst>
      <p:ext uri="{BB962C8B-B14F-4D97-AF65-F5344CB8AC3E}">
        <p14:creationId xmlns:p14="http://schemas.microsoft.com/office/powerpoint/2010/main" val="4081609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450058" cy="732155"/>
          </a:xfrm>
          <a:ln>
            <a:solidFill>
              <a:srgbClr val="FF0000"/>
            </a:solidFill>
          </a:ln>
        </p:spPr>
        <p:txBody>
          <a:bodyPr anchor="t"/>
          <a:lstStyle/>
          <a:p>
            <a:r>
              <a:rPr lang="fr-FR" b="1" dirty="0" smtClean="0">
                <a:latin typeface="+mn-lt"/>
              </a:rPr>
              <a:t>Objectifs du module</a:t>
            </a:r>
            <a:endParaRPr lang="fr-FR" b="1" dirty="0">
              <a:latin typeface="+mn-lt"/>
            </a:endParaRPr>
          </a:p>
        </p:txBody>
      </p:sp>
      <p:sp>
        <p:nvSpPr>
          <p:cNvPr id="3" name="Content Placeholder 2"/>
          <p:cNvSpPr>
            <a:spLocks noGrp="1"/>
          </p:cNvSpPr>
          <p:nvPr>
            <p:ph idx="1"/>
          </p:nvPr>
        </p:nvSpPr>
        <p:spPr>
          <a:xfrm>
            <a:off x="838200" y="1463040"/>
            <a:ext cx="10515600" cy="4713923"/>
          </a:xfrm>
        </p:spPr>
        <p:txBody>
          <a:bodyPr/>
          <a:lstStyle/>
          <a:p>
            <a:r>
              <a:rPr lang="fr-FR" dirty="0" smtClean="0"/>
              <a:t>Donner les directives sur les approches efficaces, innovantes et culturellement adaptées </a:t>
            </a:r>
            <a:r>
              <a:rPr lang="fr-FR" dirty="0"/>
              <a:t>en matière de services des SSR aux </a:t>
            </a:r>
            <a:r>
              <a:rPr lang="fr-FR" dirty="0" smtClean="0"/>
              <a:t>adolescent(e)s, </a:t>
            </a:r>
            <a:r>
              <a:rPr lang="fr-FR" dirty="0" smtClean="0"/>
              <a:t>dans </a:t>
            </a:r>
            <a:r>
              <a:rPr lang="fr-FR" dirty="0" smtClean="0"/>
              <a:t>les situations de crise </a:t>
            </a:r>
            <a:r>
              <a:rPr lang="fr-FR" dirty="0" smtClean="0"/>
              <a:t>humanitaire</a:t>
            </a:r>
            <a:r>
              <a:rPr lang="fr-FR" dirty="0"/>
              <a:t>.</a:t>
            </a:r>
            <a:r>
              <a:rPr lang="fr-FR" dirty="0" smtClean="0"/>
              <a:t> </a:t>
            </a:r>
          </a:p>
          <a:p>
            <a:r>
              <a:rPr lang="fr-FR" dirty="0" smtClean="0"/>
              <a:t>Recenser </a:t>
            </a:r>
            <a:r>
              <a:rPr lang="fr-FR" dirty="0" smtClean="0"/>
              <a:t>les principes et les ressources sur la manière d’impliquer les adolescents dans les programmes de SSR.</a:t>
            </a:r>
          </a:p>
          <a:p>
            <a:r>
              <a:rPr lang="fr-FR" dirty="0" smtClean="0"/>
              <a:t>Garantir la	prestation de services de SSR et les informations adaptés aux adolescents et créer un environnement sûr et favorable dans lequel les adolescents peuvent s’épanouir, en dépit des nombreuses difficultés inhérentes à une crise humanitaire. </a:t>
            </a:r>
          </a:p>
          <a:p>
            <a:endParaRPr lang="fr-FR" dirty="0"/>
          </a:p>
        </p:txBody>
      </p:sp>
    </p:spTree>
    <p:extLst>
      <p:ext uri="{BB962C8B-B14F-4D97-AF65-F5344CB8AC3E}">
        <p14:creationId xmlns:p14="http://schemas.microsoft.com/office/powerpoint/2010/main" val="3734163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2528" y="365125"/>
            <a:ext cx="8510955" cy="971305"/>
          </a:xfrm>
          <a:ln>
            <a:solidFill>
              <a:srgbClr val="FF0000"/>
            </a:solidFill>
          </a:ln>
        </p:spPr>
        <p:txBody>
          <a:bodyPr anchor="t">
            <a:normAutofit fontScale="90000"/>
          </a:bodyPr>
          <a:lstStyle/>
          <a:p>
            <a:pPr algn="ctr"/>
            <a:r>
              <a:rPr lang="fr-FR" b="1" dirty="0">
                <a:latin typeface="+mn-lt"/>
              </a:rPr>
              <a:t>A</a:t>
            </a:r>
            <a:r>
              <a:rPr lang="fr-FR" b="1" dirty="0" smtClean="0">
                <a:latin typeface="+mn-lt"/>
              </a:rPr>
              <a:t>dolescence  </a:t>
            </a:r>
            <a:r>
              <a:rPr lang="fr-FR" b="1" dirty="0" smtClean="0">
                <a:latin typeface="+mn-lt"/>
              </a:rPr>
              <a:t>(1)</a:t>
            </a:r>
            <a:br>
              <a:rPr lang="fr-FR" b="1" dirty="0" smtClean="0">
                <a:latin typeface="+mn-lt"/>
              </a:rPr>
            </a:br>
            <a:r>
              <a:rPr lang="fr-FR" sz="2700" i="1" dirty="0" smtClean="0">
                <a:solidFill>
                  <a:srgbClr val="FF0000"/>
                </a:solidFill>
                <a:latin typeface="+mn-lt"/>
                <a:ea typeface="+mn-ea"/>
                <a:cs typeface="+mn-cs"/>
              </a:rPr>
              <a:t>résilients</a:t>
            </a:r>
            <a:r>
              <a:rPr lang="fr-FR" sz="2700" i="1" dirty="0">
                <a:solidFill>
                  <a:srgbClr val="FF0000"/>
                </a:solidFill>
                <a:latin typeface="+mn-lt"/>
                <a:ea typeface="+mn-ea"/>
                <a:cs typeface="+mn-cs"/>
              </a:rPr>
              <a:t>, innovants, ingénieux et dynamiques (plein d’énergie</a:t>
            </a:r>
            <a:r>
              <a:rPr lang="fr-FR" sz="2700" i="1" dirty="0" smtClean="0">
                <a:solidFill>
                  <a:srgbClr val="FF0000"/>
                </a:solidFill>
                <a:latin typeface="+mn-lt"/>
                <a:ea typeface="+mn-ea"/>
                <a:cs typeface="+mn-cs"/>
              </a:rPr>
              <a:t>)</a:t>
            </a:r>
            <a:r>
              <a:rPr lang="fr-FR" sz="2700" b="1" dirty="0" smtClean="0">
                <a:latin typeface="+mn-lt"/>
              </a:rPr>
              <a:t> </a:t>
            </a:r>
            <a:endParaRPr lang="fr-FR" sz="2700" b="1" dirty="0">
              <a:latin typeface="+mn-lt"/>
            </a:endParaRPr>
          </a:p>
        </p:txBody>
      </p:sp>
      <p:sp>
        <p:nvSpPr>
          <p:cNvPr id="3" name="Content Placeholder 2"/>
          <p:cNvSpPr>
            <a:spLocks noGrp="1"/>
          </p:cNvSpPr>
          <p:nvPr>
            <p:ph idx="1"/>
          </p:nvPr>
        </p:nvSpPr>
        <p:spPr>
          <a:xfrm>
            <a:off x="770205" y="1690255"/>
            <a:ext cx="10515600" cy="4571999"/>
          </a:xfrm>
        </p:spPr>
        <p:txBody>
          <a:bodyPr>
            <a:noAutofit/>
          </a:bodyPr>
          <a:lstStyle/>
          <a:p>
            <a:pPr marL="1028700" lvl="0" indent="-1028700">
              <a:buFont typeface="+mj-lt"/>
              <a:buAutoNum type="romanLcPeriod"/>
            </a:pPr>
            <a:r>
              <a:rPr lang="fr-FR" dirty="0">
                <a:solidFill>
                  <a:srgbClr val="202124"/>
                </a:solidFill>
              </a:rPr>
              <a:t>L'adolescence est la période </a:t>
            </a:r>
            <a:r>
              <a:rPr lang="fr-FR" dirty="0" smtClean="0">
                <a:solidFill>
                  <a:srgbClr val="202124"/>
                </a:solidFill>
              </a:rPr>
              <a:t>d’âge </a:t>
            </a:r>
            <a:r>
              <a:rPr lang="fr-FR" dirty="0">
                <a:solidFill>
                  <a:srgbClr val="202124"/>
                </a:solidFill>
              </a:rPr>
              <a:t>entre les âges de 10 et 19 ans (</a:t>
            </a:r>
            <a:r>
              <a:rPr lang="fr-FR" dirty="0" smtClean="0">
                <a:solidFill>
                  <a:srgbClr val="202124"/>
                </a:solidFill>
              </a:rPr>
              <a:t>OMS), entre </a:t>
            </a:r>
            <a:r>
              <a:rPr lang="fr-FR" dirty="0">
                <a:solidFill>
                  <a:srgbClr val="202124"/>
                </a:solidFill>
              </a:rPr>
              <a:t>l'enfance et l'âge </a:t>
            </a:r>
            <a:r>
              <a:rPr lang="fr-FR" dirty="0" smtClean="0">
                <a:solidFill>
                  <a:srgbClr val="202124"/>
                </a:solidFill>
              </a:rPr>
              <a:t>adulte.</a:t>
            </a:r>
          </a:p>
          <a:p>
            <a:pPr marL="1028700" lvl="0" indent="-1028700">
              <a:buFont typeface="+mj-lt"/>
              <a:buAutoNum type="romanLcPeriod"/>
            </a:pPr>
            <a:r>
              <a:rPr lang="fr-FR" dirty="0"/>
              <a:t>Les </a:t>
            </a:r>
            <a:r>
              <a:rPr lang="fr-FR" dirty="0" err="1"/>
              <a:t>adolescent.e.s</a:t>
            </a:r>
            <a:r>
              <a:rPr lang="fr-FR" dirty="0"/>
              <a:t> représentent 23 % de la population des pays les moins </a:t>
            </a:r>
            <a:r>
              <a:rPr lang="fr-FR" dirty="0" smtClean="0"/>
              <a:t>développés.</a:t>
            </a:r>
            <a:endParaRPr lang="fr-FR" dirty="0" smtClean="0">
              <a:solidFill>
                <a:srgbClr val="202124"/>
              </a:solidFill>
            </a:endParaRPr>
          </a:p>
          <a:p>
            <a:pPr marL="1028700" lvl="0" indent="-1028700">
              <a:buFont typeface="+mj-lt"/>
              <a:buAutoNum type="romanLcPeriod"/>
            </a:pPr>
            <a:r>
              <a:rPr lang="fr-FR" dirty="0">
                <a:solidFill>
                  <a:srgbClr val="202124"/>
                </a:solidFill>
              </a:rPr>
              <a:t>U</a:t>
            </a:r>
            <a:r>
              <a:rPr lang="fr-FR" dirty="0" smtClean="0">
                <a:solidFill>
                  <a:srgbClr val="202124"/>
                </a:solidFill>
              </a:rPr>
              <a:t>ne période de croissance </a:t>
            </a:r>
            <a:r>
              <a:rPr lang="fr-FR" dirty="0">
                <a:solidFill>
                  <a:srgbClr val="202124"/>
                </a:solidFill>
              </a:rPr>
              <a:t>et de développement </a:t>
            </a:r>
            <a:r>
              <a:rPr lang="fr-FR" dirty="0" smtClean="0">
                <a:solidFill>
                  <a:srgbClr val="202124"/>
                </a:solidFill>
              </a:rPr>
              <a:t>humain. </a:t>
            </a:r>
            <a:endParaRPr lang="fr-FR" dirty="0">
              <a:solidFill>
                <a:srgbClr val="202124"/>
              </a:solidFill>
            </a:endParaRPr>
          </a:p>
          <a:p>
            <a:pPr lvl="2">
              <a:buFont typeface="Wingdings" panose="05000000000000000000" pitchFamily="2" charset="2"/>
              <a:buChar char="ü"/>
            </a:pPr>
            <a:r>
              <a:rPr lang="fr-FR" sz="2400" dirty="0" smtClean="0"/>
              <a:t>Les changements biologiques et physiques.</a:t>
            </a:r>
          </a:p>
          <a:p>
            <a:pPr lvl="2">
              <a:buFont typeface="Wingdings" panose="05000000000000000000" pitchFamily="2" charset="2"/>
              <a:buChar char="ü"/>
            </a:pPr>
            <a:r>
              <a:rPr lang="fr-FR" sz="2400" dirty="0" smtClean="0"/>
              <a:t>Le développement cognitif, émotionnel et social. </a:t>
            </a:r>
            <a:endParaRPr lang="fr-FR" sz="2400" dirty="0"/>
          </a:p>
          <a:p>
            <a:pPr marL="1028700" indent="-1028700">
              <a:buFont typeface="+mj-lt"/>
              <a:buAutoNum type="romanLcPeriod"/>
            </a:pPr>
            <a:r>
              <a:rPr lang="fr-FR" dirty="0"/>
              <a:t>cette évolution </a:t>
            </a:r>
            <a:r>
              <a:rPr lang="fr-FR" dirty="0" smtClean="0"/>
              <a:t>rapide entraîne</a:t>
            </a:r>
            <a:r>
              <a:rPr lang="fr-FR" dirty="0"/>
              <a:t> de nouveaux </a:t>
            </a:r>
            <a:r>
              <a:rPr lang="fr-FR" dirty="0" smtClean="0"/>
              <a:t>comportements avec des conséquences </a:t>
            </a:r>
            <a:r>
              <a:rPr lang="fr-FR" dirty="0">
                <a:solidFill>
                  <a:prstClr val="black"/>
                </a:solidFill>
              </a:rPr>
              <a:t>à</a:t>
            </a:r>
            <a:r>
              <a:rPr lang="fr-FR" dirty="0" smtClean="0"/>
              <a:t> courte et longue terme. </a:t>
            </a:r>
          </a:p>
          <a:p>
            <a:pPr marL="0" indent="0">
              <a:buNone/>
            </a:pPr>
            <a:endParaRPr lang="fr-FR" dirty="0" smtClean="0"/>
          </a:p>
          <a:p>
            <a:pPr marL="0" indent="0">
              <a:buNone/>
            </a:pPr>
            <a:r>
              <a:rPr lang="fr-FR" dirty="0" smtClean="0">
                <a:solidFill>
                  <a:srgbClr val="FF0000"/>
                </a:solidFill>
              </a:rPr>
              <a:t>Besoin d’une approche sur mesure envers </a:t>
            </a:r>
            <a:r>
              <a:rPr lang="fr-FR" dirty="0">
                <a:solidFill>
                  <a:srgbClr val="FF0000"/>
                </a:solidFill>
              </a:rPr>
              <a:t>la santé </a:t>
            </a:r>
            <a:r>
              <a:rPr lang="fr-FR" dirty="0" smtClean="0">
                <a:solidFill>
                  <a:srgbClr val="FF0000"/>
                </a:solidFill>
              </a:rPr>
              <a:t>des jeunes et SSR</a:t>
            </a:r>
          </a:p>
          <a:p>
            <a:pPr marL="571500" indent="-571500">
              <a:buFont typeface="+mj-lt"/>
              <a:buAutoNum type="romanLcPeriod"/>
            </a:pPr>
            <a:endParaRPr lang="fr-FR" dirty="0"/>
          </a:p>
        </p:txBody>
      </p:sp>
    </p:spTree>
    <p:extLst>
      <p:ext uri="{BB962C8B-B14F-4D97-AF65-F5344CB8AC3E}">
        <p14:creationId xmlns:p14="http://schemas.microsoft.com/office/powerpoint/2010/main" val="2435999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3757757"/>
          </a:xfrm>
        </p:spPr>
        <p:txBody>
          <a:bodyPr>
            <a:normAutofit/>
          </a:bodyPr>
          <a:lstStyle/>
          <a:p>
            <a:pPr marL="571500" indent="-571500">
              <a:buFont typeface="+mj-lt"/>
              <a:buAutoNum type="romanLcPeriod" startAt="5"/>
            </a:pPr>
            <a:r>
              <a:rPr lang="fr-FR" dirty="0"/>
              <a:t>Un groupe hétérogène et très vulnérable. </a:t>
            </a:r>
          </a:p>
          <a:p>
            <a:pPr marL="571500" indent="-571500">
              <a:buFont typeface="+mj-lt"/>
              <a:buAutoNum type="romanLcPeriod" startAt="5"/>
            </a:pPr>
            <a:r>
              <a:rPr lang="fr-FR" dirty="0"/>
              <a:t>La vulnérabilité </a:t>
            </a:r>
            <a:r>
              <a:rPr lang="fr-FR" dirty="0" smtClean="0"/>
              <a:t>varie en </a:t>
            </a:r>
            <a:r>
              <a:rPr lang="fr-FR" dirty="0"/>
              <a:t>fonction de l’environnement , le contexte local, le statut matrimonial, le niveau d’instruction, le handicap, le genre et </a:t>
            </a:r>
            <a:r>
              <a:rPr lang="fr-FR" dirty="0" smtClean="0"/>
              <a:t>l’identité </a:t>
            </a:r>
            <a:r>
              <a:rPr lang="fr-FR" dirty="0"/>
              <a:t>de genre, </a:t>
            </a:r>
            <a:r>
              <a:rPr lang="fr-FR" dirty="0" smtClean="0"/>
              <a:t>l’identité </a:t>
            </a:r>
            <a:r>
              <a:rPr lang="fr-FR" dirty="0"/>
              <a:t>corporelle, </a:t>
            </a:r>
            <a:r>
              <a:rPr lang="fr-FR" dirty="0" smtClean="0"/>
              <a:t>l’orientation </a:t>
            </a:r>
            <a:r>
              <a:rPr lang="fr-FR" dirty="0"/>
              <a:t>sexuelle, </a:t>
            </a:r>
            <a:r>
              <a:rPr lang="fr-FR" dirty="0" smtClean="0"/>
              <a:t>le statut </a:t>
            </a:r>
            <a:r>
              <a:rPr lang="fr-FR" dirty="0"/>
              <a:t>social et économique.</a:t>
            </a:r>
          </a:p>
          <a:p>
            <a:pPr marL="571500" lvl="0" indent="-571500">
              <a:buFont typeface="+mj-lt"/>
              <a:buAutoNum type="romanLcPeriod" startAt="6"/>
            </a:pPr>
            <a:r>
              <a:rPr lang="fr-FR" dirty="0" smtClean="0"/>
              <a:t>Par exemple: La pauvreté </a:t>
            </a:r>
            <a:r>
              <a:rPr lang="fr-FR" dirty="0"/>
              <a:t>et </a:t>
            </a:r>
            <a:r>
              <a:rPr lang="fr-FR" dirty="0" smtClean="0"/>
              <a:t>l’analphabétisme agrandissant conduisent </a:t>
            </a:r>
            <a:r>
              <a:rPr lang="fr-FR" dirty="0"/>
              <a:t>à</a:t>
            </a:r>
            <a:r>
              <a:rPr lang="fr-FR" dirty="0" smtClean="0"/>
              <a:t> la précarité </a:t>
            </a:r>
            <a:r>
              <a:rPr lang="fr-FR" dirty="0"/>
              <a:t>et </a:t>
            </a:r>
            <a:r>
              <a:rPr lang="fr-FR" dirty="0" smtClean="0"/>
              <a:t>insécurité. </a:t>
            </a:r>
          </a:p>
          <a:p>
            <a:pPr marL="0" indent="0">
              <a:buNone/>
            </a:pPr>
            <a:endParaRPr lang="fr-FR" dirty="0"/>
          </a:p>
        </p:txBody>
      </p:sp>
      <p:sp>
        <p:nvSpPr>
          <p:cNvPr id="4" name="Title 1"/>
          <p:cNvSpPr>
            <a:spLocks noGrp="1"/>
          </p:cNvSpPr>
          <p:nvPr>
            <p:ph type="title"/>
          </p:nvPr>
        </p:nvSpPr>
        <p:spPr>
          <a:xfrm>
            <a:off x="1772528" y="365125"/>
            <a:ext cx="8510955" cy="971305"/>
          </a:xfrm>
          <a:ln>
            <a:solidFill>
              <a:srgbClr val="FF0000"/>
            </a:solidFill>
          </a:ln>
        </p:spPr>
        <p:txBody>
          <a:bodyPr anchor="t">
            <a:normAutofit fontScale="90000"/>
          </a:bodyPr>
          <a:lstStyle/>
          <a:p>
            <a:pPr algn="ctr"/>
            <a:r>
              <a:rPr lang="fr-FR" b="1" dirty="0" smtClean="0">
                <a:latin typeface="+mn-lt"/>
              </a:rPr>
              <a:t>Introduction – l’adolescence (2)   </a:t>
            </a:r>
            <a:br>
              <a:rPr lang="fr-FR" b="1" dirty="0" smtClean="0">
                <a:latin typeface="+mn-lt"/>
              </a:rPr>
            </a:br>
            <a:r>
              <a:rPr lang="fr-FR" sz="2700" i="1" dirty="0" smtClean="0">
                <a:solidFill>
                  <a:srgbClr val="FF0000"/>
                </a:solidFill>
                <a:latin typeface="+mn-lt"/>
                <a:ea typeface="+mn-ea"/>
                <a:cs typeface="+mn-cs"/>
              </a:rPr>
              <a:t>résilients</a:t>
            </a:r>
            <a:r>
              <a:rPr lang="fr-FR" sz="2700" i="1" dirty="0">
                <a:solidFill>
                  <a:srgbClr val="FF0000"/>
                </a:solidFill>
                <a:latin typeface="+mn-lt"/>
                <a:ea typeface="+mn-ea"/>
                <a:cs typeface="+mn-cs"/>
              </a:rPr>
              <a:t>, innovants, ingénieux et dynamiques (plein d’énergie</a:t>
            </a:r>
            <a:r>
              <a:rPr lang="fr-FR" sz="2700" i="1" dirty="0" smtClean="0">
                <a:solidFill>
                  <a:srgbClr val="FF0000"/>
                </a:solidFill>
                <a:latin typeface="+mn-lt"/>
                <a:ea typeface="+mn-ea"/>
                <a:cs typeface="+mn-cs"/>
              </a:rPr>
              <a:t>)</a:t>
            </a:r>
            <a:r>
              <a:rPr lang="fr-FR" sz="2700" b="1" dirty="0" smtClean="0">
                <a:latin typeface="+mn-lt"/>
              </a:rPr>
              <a:t> </a:t>
            </a:r>
            <a:endParaRPr lang="fr-FR" sz="2700" b="1" dirty="0">
              <a:latin typeface="+mn-lt"/>
            </a:endParaRPr>
          </a:p>
        </p:txBody>
      </p:sp>
    </p:spTree>
    <p:extLst>
      <p:ext uri="{BB962C8B-B14F-4D97-AF65-F5344CB8AC3E}">
        <p14:creationId xmlns:p14="http://schemas.microsoft.com/office/powerpoint/2010/main" val="1284441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anose="05000000000000000000" pitchFamily="2" charset="2"/>
              <a:buChar char="Ø"/>
            </a:pPr>
            <a:r>
              <a:rPr lang="fr-FR" sz="3200" dirty="0">
                <a:solidFill>
                  <a:prstClr val="black"/>
                </a:solidFill>
              </a:rPr>
              <a:t>Besoins en </a:t>
            </a:r>
            <a:r>
              <a:rPr lang="fr-FR" sz="3200" dirty="0" smtClean="0">
                <a:solidFill>
                  <a:prstClr val="black"/>
                </a:solidFill>
              </a:rPr>
              <a:t>sant</a:t>
            </a:r>
            <a:r>
              <a:rPr lang="fr-FR" sz="3200" dirty="0">
                <a:solidFill>
                  <a:prstClr val="black"/>
                </a:solidFill>
              </a:rPr>
              <a:t>é</a:t>
            </a:r>
            <a:r>
              <a:rPr lang="fr-FR" sz="3200" dirty="0" smtClean="0">
                <a:solidFill>
                  <a:prstClr val="black"/>
                </a:solidFill>
              </a:rPr>
              <a:t> </a:t>
            </a:r>
            <a:r>
              <a:rPr lang="fr-FR" sz="3200" dirty="0">
                <a:solidFill>
                  <a:prstClr val="black"/>
                </a:solidFill>
              </a:rPr>
              <a:t>sexuelles et reproductive spécifiques.</a:t>
            </a:r>
          </a:p>
          <a:p>
            <a:pPr>
              <a:buFont typeface="Wingdings" panose="05000000000000000000" pitchFamily="2" charset="2"/>
              <a:buChar char="Ø"/>
            </a:pPr>
            <a:r>
              <a:rPr lang="fr-FR" sz="3200" dirty="0">
                <a:solidFill>
                  <a:prstClr val="black"/>
                </a:solidFill>
              </a:rPr>
              <a:t>les adolescents  ont la capacité d’apprendre rapidement: s’adapte à un nouvel environnement, y compris en situation humanitaire.</a:t>
            </a:r>
          </a:p>
          <a:p>
            <a:pPr>
              <a:buFont typeface="Wingdings" panose="05000000000000000000" pitchFamily="2" charset="2"/>
              <a:buChar char="Ø"/>
            </a:pPr>
            <a:r>
              <a:rPr lang="fr-FR" sz="3200" dirty="0" smtClean="0">
                <a:solidFill>
                  <a:prstClr val="black"/>
                </a:solidFill>
              </a:rPr>
              <a:t>Les </a:t>
            </a:r>
            <a:r>
              <a:rPr lang="fr-FR" sz="3200" dirty="0">
                <a:solidFill>
                  <a:prstClr val="black"/>
                </a:solidFill>
              </a:rPr>
              <a:t>adolescents s’adaptent plus facilement à de nouvelles situations</a:t>
            </a:r>
          </a:p>
          <a:p>
            <a:pPr>
              <a:buFont typeface="Wingdings" panose="05000000000000000000" pitchFamily="2" charset="2"/>
              <a:buChar char="Ø"/>
            </a:pPr>
            <a:endParaRPr lang="fr-FR" dirty="0"/>
          </a:p>
        </p:txBody>
      </p:sp>
      <p:sp>
        <p:nvSpPr>
          <p:cNvPr id="4" name="Title 1"/>
          <p:cNvSpPr>
            <a:spLocks noGrp="1"/>
          </p:cNvSpPr>
          <p:nvPr>
            <p:ph type="title"/>
          </p:nvPr>
        </p:nvSpPr>
        <p:spPr>
          <a:xfrm>
            <a:off x="838200" y="365125"/>
            <a:ext cx="8125691" cy="1325563"/>
          </a:xfrm>
          <a:ln>
            <a:solidFill>
              <a:srgbClr val="FF0000"/>
            </a:solidFill>
          </a:ln>
        </p:spPr>
        <p:txBody>
          <a:bodyPr anchor="t">
            <a:normAutofit fontScale="90000"/>
          </a:bodyPr>
          <a:lstStyle/>
          <a:p>
            <a:pPr algn="ctr"/>
            <a:r>
              <a:rPr lang="fr-FR" b="1" dirty="0" smtClean="0">
                <a:latin typeface="+mn-lt"/>
              </a:rPr>
              <a:t>Adolescence-3   </a:t>
            </a:r>
            <a:r>
              <a:rPr lang="fr-FR" b="1" dirty="0" smtClean="0">
                <a:latin typeface="+mn-lt"/>
              </a:rPr>
              <a:t/>
            </a:r>
            <a:br>
              <a:rPr lang="fr-FR" b="1" dirty="0" smtClean="0">
                <a:latin typeface="+mn-lt"/>
              </a:rPr>
            </a:br>
            <a:r>
              <a:rPr lang="fr-FR" sz="2700" i="1" dirty="0" smtClean="0">
                <a:solidFill>
                  <a:srgbClr val="FF0000"/>
                </a:solidFill>
                <a:latin typeface="+mn-lt"/>
                <a:ea typeface="+mn-ea"/>
                <a:cs typeface="+mn-cs"/>
              </a:rPr>
              <a:t>résilients</a:t>
            </a:r>
            <a:r>
              <a:rPr lang="fr-FR" sz="2700" i="1" dirty="0">
                <a:solidFill>
                  <a:srgbClr val="FF0000"/>
                </a:solidFill>
                <a:latin typeface="+mn-lt"/>
                <a:ea typeface="+mn-ea"/>
                <a:cs typeface="+mn-cs"/>
              </a:rPr>
              <a:t>, innovants, ingénieux et dynamiques (plein d’énergie</a:t>
            </a:r>
            <a:r>
              <a:rPr lang="fr-FR" sz="2700" i="1" dirty="0" smtClean="0">
                <a:solidFill>
                  <a:srgbClr val="FF0000"/>
                </a:solidFill>
                <a:latin typeface="+mn-lt"/>
                <a:ea typeface="+mn-ea"/>
                <a:cs typeface="+mn-cs"/>
              </a:rPr>
              <a:t>)</a:t>
            </a:r>
            <a:r>
              <a:rPr lang="fr-FR" sz="2700" b="1" dirty="0" smtClean="0">
                <a:latin typeface="+mn-lt"/>
              </a:rPr>
              <a:t> </a:t>
            </a:r>
            <a:endParaRPr lang="fr-FR" sz="2700" b="1" dirty="0">
              <a:latin typeface="+mn-lt"/>
            </a:endParaRPr>
          </a:p>
        </p:txBody>
      </p:sp>
    </p:spTree>
    <p:extLst>
      <p:ext uri="{BB962C8B-B14F-4D97-AF65-F5344CB8AC3E}">
        <p14:creationId xmlns:p14="http://schemas.microsoft.com/office/powerpoint/2010/main" val="1835370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028709" cy="715530"/>
          </a:xfrm>
          <a:ln>
            <a:solidFill>
              <a:schemeClr val="accent2"/>
            </a:solidFill>
          </a:ln>
        </p:spPr>
        <p:txBody>
          <a:bodyPr>
            <a:normAutofit fontScale="90000"/>
          </a:bodyPr>
          <a:lstStyle/>
          <a:p>
            <a:r>
              <a:rPr lang="fr-FR" b="1" dirty="0" smtClean="0">
                <a:ln>
                  <a:solidFill>
                    <a:schemeClr val="accent2"/>
                  </a:solidFill>
                </a:ln>
                <a:latin typeface="+mn-lt"/>
              </a:rPr>
              <a:t>Les enfants en situation d’urgence </a:t>
            </a:r>
            <a:endParaRPr lang="fr-FR" b="1" dirty="0">
              <a:ln>
                <a:solidFill>
                  <a:schemeClr val="accent2"/>
                </a:solidFill>
              </a:ln>
              <a:latin typeface="+mn-lt"/>
            </a:endParaRPr>
          </a:p>
        </p:txBody>
      </p:sp>
      <p:sp>
        <p:nvSpPr>
          <p:cNvPr id="3" name="Content Placeholder 2"/>
          <p:cNvSpPr>
            <a:spLocks noGrp="1"/>
          </p:cNvSpPr>
          <p:nvPr>
            <p:ph idx="1"/>
          </p:nvPr>
        </p:nvSpPr>
        <p:spPr>
          <a:xfrm>
            <a:off x="838200" y="1911927"/>
            <a:ext cx="10515600" cy="3048000"/>
          </a:xfrm>
        </p:spPr>
        <p:txBody>
          <a:bodyPr/>
          <a:lstStyle/>
          <a:p>
            <a:pPr marL="0" indent="0" algn="ctr">
              <a:buNone/>
            </a:pPr>
            <a:r>
              <a:rPr lang="fr-FR" b="1" dirty="0"/>
              <a:t>Exploitation et violence basée sur le genre </a:t>
            </a:r>
            <a:endParaRPr lang="fr-FR" b="1" dirty="0" smtClean="0"/>
          </a:p>
          <a:p>
            <a:pPr marL="0" indent="0" algn="just">
              <a:buNone/>
            </a:pPr>
            <a:r>
              <a:rPr lang="fr-FR" dirty="0" smtClean="0"/>
              <a:t>La </a:t>
            </a:r>
            <a:r>
              <a:rPr lang="fr-FR" dirty="0"/>
              <a:t>violence et l’exploitation sexuelles constituent des risques permanents pour les filles et les garçons. En période de crise sociale, lorsque leurs structures de soutien et de protection sont affaiblies ou non fonctionnelles, les enfants – en particulier ceux qui sont déplacés-sont les plus vulnérables face aux abus tels que le viol, l’inceste, les agressions sexuelles, le trafic et le mariage précoce. </a:t>
            </a:r>
          </a:p>
        </p:txBody>
      </p:sp>
    </p:spTree>
    <p:extLst>
      <p:ext uri="{BB962C8B-B14F-4D97-AF65-F5344CB8AC3E}">
        <p14:creationId xmlns:p14="http://schemas.microsoft.com/office/powerpoint/2010/main" val="249830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067800" cy="978766"/>
          </a:xfrm>
          <a:ln>
            <a:solidFill>
              <a:schemeClr val="accent2"/>
            </a:solidFill>
          </a:ln>
        </p:spPr>
        <p:txBody>
          <a:bodyPr/>
          <a:lstStyle/>
          <a:p>
            <a:r>
              <a:rPr lang="fr-FR" b="1" dirty="0" smtClean="0">
                <a:ln>
                  <a:solidFill>
                    <a:schemeClr val="accent2"/>
                  </a:solidFill>
                </a:ln>
                <a:latin typeface="+mn-lt"/>
              </a:rPr>
              <a:t>les enfants et la situation humanitaire</a:t>
            </a:r>
            <a:endParaRPr lang="fr-FR" b="1" dirty="0">
              <a:ln>
                <a:solidFill>
                  <a:schemeClr val="accent2"/>
                </a:solidFill>
              </a:ln>
              <a:latin typeface="+mn-lt"/>
            </a:endParaRPr>
          </a:p>
        </p:txBody>
      </p:sp>
      <p:sp>
        <p:nvSpPr>
          <p:cNvPr id="3" name="Content Placeholder 2"/>
          <p:cNvSpPr>
            <a:spLocks noGrp="1"/>
          </p:cNvSpPr>
          <p:nvPr>
            <p:ph idx="1"/>
          </p:nvPr>
        </p:nvSpPr>
        <p:spPr/>
        <p:txBody>
          <a:bodyPr>
            <a:normAutofit/>
          </a:bodyPr>
          <a:lstStyle/>
          <a:p>
            <a:r>
              <a:rPr lang="fr-FR" dirty="0"/>
              <a:t>En 2017, les enfants de moins de 18 ans représentaient 52 % de la population </a:t>
            </a:r>
            <a:r>
              <a:rPr lang="fr-FR" dirty="0" smtClean="0"/>
              <a:t>réfugiée, mais les </a:t>
            </a:r>
            <a:r>
              <a:rPr lang="fr-FR" dirty="0"/>
              <a:t>besoins des </a:t>
            </a:r>
            <a:r>
              <a:rPr lang="fr-FR" dirty="0" err="1"/>
              <a:t>adolescent.e.s</a:t>
            </a:r>
            <a:r>
              <a:rPr lang="fr-FR" dirty="0"/>
              <a:t> ne sont souvent pas pris en </a:t>
            </a:r>
            <a:r>
              <a:rPr lang="fr-FR" dirty="0" smtClean="0"/>
              <a:t>compte, </a:t>
            </a:r>
            <a:r>
              <a:rPr lang="fr-FR" dirty="0"/>
              <a:t>y compris les besoins </a:t>
            </a:r>
            <a:r>
              <a:rPr lang="fr-FR" dirty="0" smtClean="0"/>
              <a:t>en </a:t>
            </a:r>
            <a:r>
              <a:rPr lang="fr-FR" dirty="0"/>
              <a:t>matière de santé sexuelle et reproductive (SSRA</a:t>
            </a:r>
            <a:r>
              <a:rPr lang="fr-FR" dirty="0" smtClean="0"/>
              <a:t>). </a:t>
            </a:r>
          </a:p>
          <a:p>
            <a:r>
              <a:rPr lang="fr-FR" dirty="0" smtClean="0"/>
              <a:t>L’urgence humanitaire décuplent les besoins en SSR des </a:t>
            </a:r>
            <a:r>
              <a:rPr lang="fr-FR" dirty="0" err="1" smtClean="0"/>
              <a:t>adolescent.e.s</a:t>
            </a:r>
            <a:r>
              <a:rPr lang="fr-FR" dirty="0" smtClean="0"/>
              <a:t>-</a:t>
            </a:r>
          </a:p>
          <a:p>
            <a:pPr lvl="1">
              <a:buFont typeface="Wingdings" panose="05000000000000000000" pitchFamily="2" charset="2"/>
              <a:buChar char="ü"/>
            </a:pPr>
            <a:r>
              <a:rPr lang="fr-FR" dirty="0" smtClean="0"/>
              <a:t> </a:t>
            </a:r>
            <a:r>
              <a:rPr lang="fr-FR" dirty="0"/>
              <a:t>les structures familiales et sociales sont </a:t>
            </a:r>
            <a:r>
              <a:rPr lang="fr-FR" dirty="0" smtClean="0"/>
              <a:t>perturbées;</a:t>
            </a:r>
          </a:p>
          <a:p>
            <a:pPr lvl="1">
              <a:buFont typeface="Wingdings" panose="05000000000000000000" pitchFamily="2" charset="2"/>
              <a:buChar char="ü"/>
            </a:pPr>
            <a:r>
              <a:rPr lang="fr-FR" dirty="0" smtClean="0"/>
              <a:t>Exacerbation de déséquilibres de pouvoirs entre homme et femmes </a:t>
            </a:r>
          </a:p>
          <a:p>
            <a:pPr lvl="1">
              <a:buFont typeface="Wingdings" panose="05000000000000000000" pitchFamily="2" charset="2"/>
              <a:buChar char="ü"/>
            </a:pPr>
            <a:r>
              <a:rPr lang="fr-FR" dirty="0" smtClean="0"/>
              <a:t>Augmentation de la violence et de la pauvreté;</a:t>
            </a:r>
          </a:p>
          <a:p>
            <a:pPr lvl="1">
              <a:buFont typeface="Wingdings" panose="05000000000000000000" pitchFamily="2" charset="2"/>
              <a:buChar char="ü"/>
            </a:pPr>
            <a:r>
              <a:rPr lang="fr-FR" dirty="0" smtClean="0"/>
              <a:t>Augmentation de troubles psychologiques et la </a:t>
            </a:r>
            <a:r>
              <a:rPr lang="fr-FR" dirty="0"/>
              <a:t>santé </a:t>
            </a:r>
            <a:r>
              <a:rPr lang="fr-FR" dirty="0" smtClean="0"/>
              <a:t>mentale. </a:t>
            </a:r>
          </a:p>
          <a:p>
            <a:pPr lvl="1">
              <a:buFont typeface="Wingdings" panose="05000000000000000000" pitchFamily="2" charset="2"/>
              <a:buChar char="ü"/>
            </a:pPr>
            <a:endParaRPr lang="fr-FR" dirty="0"/>
          </a:p>
        </p:txBody>
      </p:sp>
    </p:spTree>
    <p:extLst>
      <p:ext uri="{BB962C8B-B14F-4D97-AF65-F5344CB8AC3E}">
        <p14:creationId xmlns:p14="http://schemas.microsoft.com/office/powerpoint/2010/main" val="29019468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562</TotalTime>
  <Words>1607</Words>
  <Application>Microsoft Office PowerPoint</Application>
  <PresentationFormat>Widescreen</PresentationFormat>
  <Paragraphs>159</Paragraphs>
  <Slides>24</Slides>
  <Notes>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24</vt:i4>
      </vt:variant>
    </vt:vector>
  </HeadingPairs>
  <TitlesOfParts>
    <vt:vector size="33" baseType="lpstr">
      <vt:lpstr>Arial</vt:lpstr>
      <vt:lpstr>Calibri</vt:lpstr>
      <vt:lpstr>Calibri Light</vt:lpstr>
      <vt:lpstr>Times New Roman</vt:lpstr>
      <vt:lpstr>Wingdings</vt:lpstr>
      <vt:lpstr>Office Theme</vt:lpstr>
      <vt:lpstr>1_Office Theme</vt:lpstr>
      <vt:lpstr>2_Office Theme</vt:lpstr>
      <vt:lpstr>3_Office Theme</vt:lpstr>
      <vt:lpstr>Dispositif Minimum d’Urgence en Santé Sexuelle et Reproductive (DMU-SSR)</vt:lpstr>
      <vt:lpstr>Plan de présentation</vt:lpstr>
      <vt:lpstr>Plan d’apprentissage </vt:lpstr>
      <vt:lpstr>Objectifs du module</vt:lpstr>
      <vt:lpstr>Adolescence  (1) résilients, innovants, ingénieux et dynamiques (plein d’énergie) </vt:lpstr>
      <vt:lpstr>Introduction – l’adolescence (2)    résilients, innovants, ingénieux et dynamiques (plein d’énergie) </vt:lpstr>
      <vt:lpstr>Adolescence-3    résilients, innovants, ingénieux et dynamiques (plein d’énergie) </vt:lpstr>
      <vt:lpstr>Les enfants en situation d’urgence </vt:lpstr>
      <vt:lpstr>les enfants et la situation humanitaire</vt:lpstr>
      <vt:lpstr>Les barrières d’accès aux services sanitaires</vt:lpstr>
      <vt:lpstr>Les adolescents et crise humanitaire </vt:lpstr>
      <vt:lpstr>Les adolescents et crise humanitaire </vt:lpstr>
      <vt:lpstr>Introduction- les adolescents à haut risque</vt:lpstr>
      <vt:lpstr>Le programme de SSR des adolescents</vt:lpstr>
      <vt:lpstr>Principes du travail avec les adolescents  </vt:lpstr>
      <vt:lpstr>Principes  directeurs de prestation des services SSR</vt:lpstr>
      <vt:lpstr>Les principes de gestion des programmes des adolescents</vt:lpstr>
      <vt:lpstr>Standards de services de santé adaptés aux adolescent.e.s et aux jeunes (ministère de la sante- Guinée)</vt:lpstr>
      <vt:lpstr> CARACTÉRISTIQUES DES SERVICES CONVIVIAUX DE SANTÉ ADAPTÉS AUX ADOLESCENTS (2)</vt:lpstr>
      <vt:lpstr> CARACTÉRISTIQUES DES SERVICES CONVIVIAUX DE SANTÉ ADAPTÉS AUX ADOLESCENTS</vt:lpstr>
      <vt:lpstr>Coordonner et établir des liens </vt:lpstr>
      <vt:lpstr>Le plaidoyer</vt:lpstr>
      <vt:lpstr>Messages clés</vt:lpstr>
      <vt:lpstr>Ressources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Dispositif Minimum d’Urgence en Santé Sexuelle et Reproductive</dc:title>
  <dc:creator>JBN</dc:creator>
  <cp:lastModifiedBy>user</cp:lastModifiedBy>
  <cp:revision>60</cp:revision>
  <dcterms:created xsi:type="dcterms:W3CDTF">2020-09-16T06:19:05Z</dcterms:created>
  <dcterms:modified xsi:type="dcterms:W3CDTF">2022-07-07T10:21:28Z</dcterms:modified>
</cp:coreProperties>
</file>