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handoutMasterIdLst>
    <p:handoutMasterId r:id="rId44"/>
  </p:handoutMasterIdLst>
  <p:sldIdLst>
    <p:sldId id="1426" r:id="rId2"/>
    <p:sldId id="259" r:id="rId3"/>
    <p:sldId id="257" r:id="rId4"/>
    <p:sldId id="1422" r:id="rId5"/>
    <p:sldId id="1468" r:id="rId6"/>
    <p:sldId id="1421" r:id="rId7"/>
    <p:sldId id="1423" r:id="rId8"/>
    <p:sldId id="1467" r:id="rId9"/>
    <p:sldId id="1425" r:id="rId10"/>
    <p:sldId id="1466" r:id="rId11"/>
    <p:sldId id="1460" r:id="rId12"/>
    <p:sldId id="1461" r:id="rId13"/>
    <p:sldId id="276" r:id="rId14"/>
    <p:sldId id="280" r:id="rId15"/>
    <p:sldId id="305" r:id="rId16"/>
    <p:sldId id="306" r:id="rId17"/>
    <p:sldId id="1456" r:id="rId18"/>
    <p:sldId id="1457" r:id="rId19"/>
    <p:sldId id="1458" r:id="rId20"/>
    <p:sldId id="1440" r:id="rId21"/>
    <p:sldId id="313" r:id="rId22"/>
    <p:sldId id="260" r:id="rId23"/>
    <p:sldId id="308" r:id="rId24"/>
    <p:sldId id="1439" r:id="rId25"/>
    <p:sldId id="307" r:id="rId26"/>
    <p:sldId id="1438" r:id="rId27"/>
    <p:sldId id="269" r:id="rId28"/>
    <p:sldId id="270" r:id="rId29"/>
    <p:sldId id="310" r:id="rId30"/>
    <p:sldId id="1447" r:id="rId31"/>
    <p:sldId id="324" r:id="rId32"/>
    <p:sldId id="327" r:id="rId33"/>
    <p:sldId id="321" r:id="rId34"/>
    <p:sldId id="326" r:id="rId35"/>
    <p:sldId id="330" r:id="rId36"/>
    <p:sldId id="332" r:id="rId37"/>
    <p:sldId id="1455" r:id="rId38"/>
    <p:sldId id="1462" r:id="rId39"/>
    <p:sldId id="1463" r:id="rId40"/>
    <p:sldId id="1464" r:id="rId41"/>
    <p:sldId id="1465" r:id="rId4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221" autoAdjust="0"/>
    <p:restoredTop sz="94660"/>
  </p:normalViewPr>
  <p:slideViewPr>
    <p:cSldViewPr snapToGrid="0">
      <p:cViewPr varScale="1">
        <p:scale>
          <a:sx n="71" d="100"/>
          <a:sy n="71" d="100"/>
        </p:scale>
        <p:origin x="89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80DFF3F8-B21E-4A22-86A1-A4200C06221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F"/>
          </a:p>
        </p:txBody>
      </p:sp>
      <p:sp>
        <p:nvSpPr>
          <p:cNvPr id="3" name="Espace réservé de la date 2">
            <a:extLst>
              <a:ext uri="{FF2B5EF4-FFF2-40B4-BE49-F238E27FC236}">
                <a16:creationId xmlns:a16="http://schemas.microsoft.com/office/drawing/2014/main" id="{7022F327-914B-470C-84CF-810876DCF1D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5285403-2747-490A-9E63-3C8B1CAE7E02}" type="datetimeFigureOut">
              <a:rPr lang="fr-BF" smtClean="0"/>
              <a:t>11/07/2022</a:t>
            </a:fld>
            <a:endParaRPr lang="fr-BF"/>
          </a:p>
        </p:txBody>
      </p:sp>
      <p:sp>
        <p:nvSpPr>
          <p:cNvPr id="4" name="Espace réservé du pied de page 3">
            <a:extLst>
              <a:ext uri="{FF2B5EF4-FFF2-40B4-BE49-F238E27FC236}">
                <a16:creationId xmlns:a16="http://schemas.microsoft.com/office/drawing/2014/main" id="{44005D30-A136-4F9E-9456-B1A355E3139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BF"/>
          </a:p>
        </p:txBody>
      </p:sp>
      <p:sp>
        <p:nvSpPr>
          <p:cNvPr id="5" name="Espace réservé du numéro de diapositive 4">
            <a:extLst>
              <a:ext uri="{FF2B5EF4-FFF2-40B4-BE49-F238E27FC236}">
                <a16:creationId xmlns:a16="http://schemas.microsoft.com/office/drawing/2014/main" id="{04C67A9E-5C4E-4D03-870B-627138FEEAE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F9F867A-1418-4EFF-9139-8D624BC79DC6}" type="slidenum">
              <a:rPr lang="fr-BF" smtClean="0"/>
              <a:t>‹N°›</a:t>
            </a:fld>
            <a:endParaRPr lang="fr-BF"/>
          </a:p>
        </p:txBody>
      </p:sp>
    </p:spTree>
    <p:extLst>
      <p:ext uri="{BB962C8B-B14F-4D97-AF65-F5344CB8AC3E}">
        <p14:creationId xmlns:p14="http://schemas.microsoft.com/office/powerpoint/2010/main" val="37112085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2EF3CE-8995-445A-8023-57539E005A70}" type="datetimeFigureOut">
              <a:rPr lang="fr-FR" smtClean="0"/>
              <a:t>11/07/2022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F43B90-C23E-4848-A37D-9C0CA3AFC587}" type="slidenum">
              <a:rPr lang="fr-FR" smtClean="0"/>
              <a:t>‹N°›</a:t>
            </a:fld>
            <a:endParaRPr lang="fr-FR"/>
          </a:p>
        </p:txBody>
      </p:sp>
    </p:spTree>
    <p:extLst>
      <p:ext uri="{BB962C8B-B14F-4D97-AF65-F5344CB8AC3E}">
        <p14:creationId xmlns:p14="http://schemas.microsoft.com/office/powerpoint/2010/main" val="276722598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A31647F-57BE-4F60-AB6C-DA84296F52E0}"/>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11AF39D6-130E-4A80-A23C-F5506A72BD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544448D7-98CF-4425-BB3B-FD5C3BAD1731}"/>
              </a:ext>
            </a:extLst>
          </p:cNvPr>
          <p:cNvSpPr>
            <a:spLocks noGrp="1"/>
          </p:cNvSpPr>
          <p:nvPr>
            <p:ph type="dt" sz="half" idx="10"/>
          </p:nvPr>
        </p:nvSpPr>
        <p:spPr/>
        <p:txBody>
          <a:bodyPr/>
          <a:lstStyle/>
          <a:p>
            <a:fld id="{F8BB5A3A-AE33-4ECB-91EF-4E5E67B034D8}" type="datetime1">
              <a:rPr lang="fr-FR" smtClean="0"/>
              <a:t>11/07/2022</a:t>
            </a:fld>
            <a:endParaRPr lang="fr-FR"/>
          </a:p>
        </p:txBody>
      </p:sp>
      <p:sp>
        <p:nvSpPr>
          <p:cNvPr id="5" name="Espace réservé du pied de page 4">
            <a:extLst>
              <a:ext uri="{FF2B5EF4-FFF2-40B4-BE49-F238E27FC236}">
                <a16:creationId xmlns:a16="http://schemas.microsoft.com/office/drawing/2014/main" id="{342C6274-B9FB-4074-8D25-FBE86B6BAD44}"/>
              </a:ext>
            </a:extLst>
          </p:cNvPr>
          <p:cNvSpPr>
            <a:spLocks noGrp="1"/>
          </p:cNvSpPr>
          <p:nvPr>
            <p:ph type="ftr" sz="quarter" idx="11"/>
          </p:nvPr>
        </p:nvSpPr>
        <p:spPr/>
        <p:txBody>
          <a:bodyPr/>
          <a:lstStyle/>
          <a:p>
            <a:r>
              <a:rPr lang="fr-FR"/>
              <a:t>AIDE MEMOIRE</a:t>
            </a:r>
          </a:p>
        </p:txBody>
      </p:sp>
      <p:sp>
        <p:nvSpPr>
          <p:cNvPr id="6" name="Espace réservé du numéro de diapositive 5">
            <a:extLst>
              <a:ext uri="{FF2B5EF4-FFF2-40B4-BE49-F238E27FC236}">
                <a16:creationId xmlns:a16="http://schemas.microsoft.com/office/drawing/2014/main" id="{C94AA6A9-C559-4A12-B33E-046DEA0BC05B}"/>
              </a:ext>
            </a:extLst>
          </p:cNvPr>
          <p:cNvSpPr>
            <a:spLocks noGrp="1"/>
          </p:cNvSpPr>
          <p:nvPr>
            <p:ph type="sldNum" sz="quarter" idx="12"/>
          </p:nvPr>
        </p:nvSpPr>
        <p:spPr/>
        <p:txBody>
          <a:bodyPr/>
          <a:lstStyle/>
          <a:p>
            <a:fld id="{76B0EE60-77E1-4F52-98D3-D4DAD25F53FE}" type="slidenum">
              <a:rPr lang="fr-FR" smtClean="0"/>
              <a:t>‹N°›</a:t>
            </a:fld>
            <a:endParaRPr lang="fr-FR"/>
          </a:p>
        </p:txBody>
      </p:sp>
    </p:spTree>
    <p:extLst>
      <p:ext uri="{BB962C8B-B14F-4D97-AF65-F5344CB8AC3E}">
        <p14:creationId xmlns:p14="http://schemas.microsoft.com/office/powerpoint/2010/main" val="337289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640A72-32C4-475F-B470-D9D8EFA3AE31}"/>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0243C2E0-D424-41EA-BABF-FEFCA5196BDA}"/>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38F3CC9-2DEB-44C4-807E-EDC92383EBF4}"/>
              </a:ext>
            </a:extLst>
          </p:cNvPr>
          <p:cNvSpPr>
            <a:spLocks noGrp="1"/>
          </p:cNvSpPr>
          <p:nvPr>
            <p:ph type="dt" sz="half" idx="10"/>
          </p:nvPr>
        </p:nvSpPr>
        <p:spPr/>
        <p:txBody>
          <a:bodyPr/>
          <a:lstStyle/>
          <a:p>
            <a:fld id="{A6E667B2-4199-4086-9325-D5DF9DC0988D}" type="datetime1">
              <a:rPr lang="fr-FR" smtClean="0"/>
              <a:t>11/07/2022</a:t>
            </a:fld>
            <a:endParaRPr lang="fr-FR"/>
          </a:p>
        </p:txBody>
      </p:sp>
      <p:sp>
        <p:nvSpPr>
          <p:cNvPr id="5" name="Espace réservé du pied de page 4">
            <a:extLst>
              <a:ext uri="{FF2B5EF4-FFF2-40B4-BE49-F238E27FC236}">
                <a16:creationId xmlns:a16="http://schemas.microsoft.com/office/drawing/2014/main" id="{302061B3-7923-46A2-9B57-1E8E33BD0ADF}"/>
              </a:ext>
            </a:extLst>
          </p:cNvPr>
          <p:cNvSpPr>
            <a:spLocks noGrp="1"/>
          </p:cNvSpPr>
          <p:nvPr>
            <p:ph type="ftr" sz="quarter" idx="11"/>
          </p:nvPr>
        </p:nvSpPr>
        <p:spPr/>
        <p:txBody>
          <a:bodyPr/>
          <a:lstStyle/>
          <a:p>
            <a:r>
              <a:rPr lang="fr-FR"/>
              <a:t>AIDE MEMOIRE</a:t>
            </a:r>
          </a:p>
        </p:txBody>
      </p:sp>
      <p:sp>
        <p:nvSpPr>
          <p:cNvPr id="6" name="Espace réservé du numéro de diapositive 5">
            <a:extLst>
              <a:ext uri="{FF2B5EF4-FFF2-40B4-BE49-F238E27FC236}">
                <a16:creationId xmlns:a16="http://schemas.microsoft.com/office/drawing/2014/main" id="{068172E5-33FD-4D80-A2D7-E9E5D2555A4B}"/>
              </a:ext>
            </a:extLst>
          </p:cNvPr>
          <p:cNvSpPr>
            <a:spLocks noGrp="1"/>
          </p:cNvSpPr>
          <p:nvPr>
            <p:ph type="sldNum" sz="quarter" idx="12"/>
          </p:nvPr>
        </p:nvSpPr>
        <p:spPr/>
        <p:txBody>
          <a:bodyPr/>
          <a:lstStyle/>
          <a:p>
            <a:fld id="{76B0EE60-77E1-4F52-98D3-D4DAD25F53FE}" type="slidenum">
              <a:rPr lang="fr-FR" smtClean="0"/>
              <a:t>‹N°›</a:t>
            </a:fld>
            <a:endParaRPr lang="fr-FR"/>
          </a:p>
        </p:txBody>
      </p:sp>
    </p:spTree>
    <p:extLst>
      <p:ext uri="{BB962C8B-B14F-4D97-AF65-F5344CB8AC3E}">
        <p14:creationId xmlns:p14="http://schemas.microsoft.com/office/powerpoint/2010/main" val="21967643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1FFA6072-E95A-4930-90A1-99B40FFAC4E3}"/>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0619AB0E-30E4-4A02-A37C-66A8FEFC5A42}"/>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18AB644-A469-4109-AA5C-AD6403DD8C1A}"/>
              </a:ext>
            </a:extLst>
          </p:cNvPr>
          <p:cNvSpPr>
            <a:spLocks noGrp="1"/>
          </p:cNvSpPr>
          <p:nvPr>
            <p:ph type="dt" sz="half" idx="10"/>
          </p:nvPr>
        </p:nvSpPr>
        <p:spPr/>
        <p:txBody>
          <a:bodyPr/>
          <a:lstStyle/>
          <a:p>
            <a:fld id="{0CE66BF7-84D1-4AAD-8CE7-180776D8494D}" type="datetime1">
              <a:rPr lang="fr-FR" smtClean="0"/>
              <a:t>11/07/2022</a:t>
            </a:fld>
            <a:endParaRPr lang="fr-FR"/>
          </a:p>
        </p:txBody>
      </p:sp>
      <p:sp>
        <p:nvSpPr>
          <p:cNvPr id="5" name="Espace réservé du pied de page 4">
            <a:extLst>
              <a:ext uri="{FF2B5EF4-FFF2-40B4-BE49-F238E27FC236}">
                <a16:creationId xmlns:a16="http://schemas.microsoft.com/office/drawing/2014/main" id="{1F70FE91-A4E7-491B-B2F7-EA9C0835917C}"/>
              </a:ext>
            </a:extLst>
          </p:cNvPr>
          <p:cNvSpPr>
            <a:spLocks noGrp="1"/>
          </p:cNvSpPr>
          <p:nvPr>
            <p:ph type="ftr" sz="quarter" idx="11"/>
          </p:nvPr>
        </p:nvSpPr>
        <p:spPr/>
        <p:txBody>
          <a:bodyPr/>
          <a:lstStyle/>
          <a:p>
            <a:r>
              <a:rPr lang="fr-FR"/>
              <a:t>AIDE MEMOIRE</a:t>
            </a:r>
          </a:p>
        </p:txBody>
      </p:sp>
      <p:sp>
        <p:nvSpPr>
          <p:cNvPr id="6" name="Espace réservé du numéro de diapositive 5">
            <a:extLst>
              <a:ext uri="{FF2B5EF4-FFF2-40B4-BE49-F238E27FC236}">
                <a16:creationId xmlns:a16="http://schemas.microsoft.com/office/drawing/2014/main" id="{4EA7671C-01B4-4F52-A25B-49BB39A51416}"/>
              </a:ext>
            </a:extLst>
          </p:cNvPr>
          <p:cNvSpPr>
            <a:spLocks noGrp="1"/>
          </p:cNvSpPr>
          <p:nvPr>
            <p:ph type="sldNum" sz="quarter" idx="12"/>
          </p:nvPr>
        </p:nvSpPr>
        <p:spPr/>
        <p:txBody>
          <a:bodyPr/>
          <a:lstStyle/>
          <a:p>
            <a:fld id="{76B0EE60-77E1-4F52-98D3-D4DAD25F53FE}" type="slidenum">
              <a:rPr lang="fr-FR" smtClean="0"/>
              <a:t>‹N°›</a:t>
            </a:fld>
            <a:endParaRPr lang="fr-FR"/>
          </a:p>
        </p:txBody>
      </p:sp>
    </p:spTree>
    <p:extLst>
      <p:ext uri="{BB962C8B-B14F-4D97-AF65-F5344CB8AC3E}">
        <p14:creationId xmlns:p14="http://schemas.microsoft.com/office/powerpoint/2010/main" val="13051101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7A9769-345B-4CAC-8BB7-703FE4ACD38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983C933B-56D0-46E6-B7F9-F555E2BA907E}"/>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2E99C6A-FE91-48A0-97F5-77EA968AFAEA}"/>
              </a:ext>
            </a:extLst>
          </p:cNvPr>
          <p:cNvSpPr>
            <a:spLocks noGrp="1"/>
          </p:cNvSpPr>
          <p:nvPr>
            <p:ph type="dt" sz="half" idx="10"/>
          </p:nvPr>
        </p:nvSpPr>
        <p:spPr/>
        <p:txBody>
          <a:bodyPr/>
          <a:lstStyle/>
          <a:p>
            <a:fld id="{0385CE27-0A04-4212-A3B8-689D247B470B}" type="datetime1">
              <a:rPr lang="fr-FR" smtClean="0"/>
              <a:t>11/07/2022</a:t>
            </a:fld>
            <a:endParaRPr lang="fr-FR"/>
          </a:p>
        </p:txBody>
      </p:sp>
      <p:sp>
        <p:nvSpPr>
          <p:cNvPr id="5" name="Espace réservé du pied de page 4">
            <a:extLst>
              <a:ext uri="{FF2B5EF4-FFF2-40B4-BE49-F238E27FC236}">
                <a16:creationId xmlns:a16="http://schemas.microsoft.com/office/drawing/2014/main" id="{CBBDB758-C192-4CB8-B2B6-DDA9BD51495E}"/>
              </a:ext>
            </a:extLst>
          </p:cNvPr>
          <p:cNvSpPr>
            <a:spLocks noGrp="1"/>
          </p:cNvSpPr>
          <p:nvPr>
            <p:ph type="ftr" sz="quarter" idx="11"/>
          </p:nvPr>
        </p:nvSpPr>
        <p:spPr/>
        <p:txBody>
          <a:bodyPr/>
          <a:lstStyle/>
          <a:p>
            <a:r>
              <a:rPr lang="fr-FR"/>
              <a:t>AIDE MEMOIRE</a:t>
            </a:r>
          </a:p>
        </p:txBody>
      </p:sp>
      <p:sp>
        <p:nvSpPr>
          <p:cNvPr id="6" name="Espace réservé du numéro de diapositive 5">
            <a:extLst>
              <a:ext uri="{FF2B5EF4-FFF2-40B4-BE49-F238E27FC236}">
                <a16:creationId xmlns:a16="http://schemas.microsoft.com/office/drawing/2014/main" id="{B936C3E3-051C-408C-A55B-95763F86184E}"/>
              </a:ext>
            </a:extLst>
          </p:cNvPr>
          <p:cNvSpPr>
            <a:spLocks noGrp="1"/>
          </p:cNvSpPr>
          <p:nvPr>
            <p:ph type="sldNum" sz="quarter" idx="12"/>
          </p:nvPr>
        </p:nvSpPr>
        <p:spPr/>
        <p:txBody>
          <a:bodyPr/>
          <a:lstStyle/>
          <a:p>
            <a:fld id="{76B0EE60-77E1-4F52-98D3-D4DAD25F53FE}" type="slidenum">
              <a:rPr lang="fr-FR" smtClean="0"/>
              <a:t>‹N°›</a:t>
            </a:fld>
            <a:endParaRPr lang="fr-FR"/>
          </a:p>
        </p:txBody>
      </p:sp>
    </p:spTree>
    <p:extLst>
      <p:ext uri="{BB962C8B-B14F-4D97-AF65-F5344CB8AC3E}">
        <p14:creationId xmlns:p14="http://schemas.microsoft.com/office/powerpoint/2010/main" val="1858825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DC5EAA6-9E14-4157-96AE-4AC976E03B7D}"/>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B483CFF4-0273-4722-B011-FE8F9FBE3EC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47FB4DDC-1AB0-46E3-9EEF-8BF28B304E9D}"/>
              </a:ext>
            </a:extLst>
          </p:cNvPr>
          <p:cNvSpPr>
            <a:spLocks noGrp="1"/>
          </p:cNvSpPr>
          <p:nvPr>
            <p:ph type="dt" sz="half" idx="10"/>
          </p:nvPr>
        </p:nvSpPr>
        <p:spPr/>
        <p:txBody>
          <a:bodyPr/>
          <a:lstStyle/>
          <a:p>
            <a:fld id="{8BC75D67-7951-4885-9948-760B2113FDFB}" type="datetime1">
              <a:rPr lang="fr-FR" smtClean="0"/>
              <a:t>11/07/2022</a:t>
            </a:fld>
            <a:endParaRPr lang="fr-FR"/>
          </a:p>
        </p:txBody>
      </p:sp>
      <p:sp>
        <p:nvSpPr>
          <p:cNvPr id="5" name="Espace réservé du pied de page 4">
            <a:extLst>
              <a:ext uri="{FF2B5EF4-FFF2-40B4-BE49-F238E27FC236}">
                <a16:creationId xmlns:a16="http://schemas.microsoft.com/office/drawing/2014/main" id="{5E03FE0C-2BAB-4F96-8A2F-CDC97965CC09}"/>
              </a:ext>
            </a:extLst>
          </p:cNvPr>
          <p:cNvSpPr>
            <a:spLocks noGrp="1"/>
          </p:cNvSpPr>
          <p:nvPr>
            <p:ph type="ftr" sz="quarter" idx="11"/>
          </p:nvPr>
        </p:nvSpPr>
        <p:spPr/>
        <p:txBody>
          <a:bodyPr/>
          <a:lstStyle/>
          <a:p>
            <a:r>
              <a:rPr lang="fr-FR"/>
              <a:t>AIDE MEMOIRE</a:t>
            </a:r>
          </a:p>
        </p:txBody>
      </p:sp>
      <p:sp>
        <p:nvSpPr>
          <p:cNvPr id="6" name="Espace réservé du numéro de diapositive 5">
            <a:extLst>
              <a:ext uri="{FF2B5EF4-FFF2-40B4-BE49-F238E27FC236}">
                <a16:creationId xmlns:a16="http://schemas.microsoft.com/office/drawing/2014/main" id="{92115631-5E9F-474C-B37E-2437FDE6AF9A}"/>
              </a:ext>
            </a:extLst>
          </p:cNvPr>
          <p:cNvSpPr>
            <a:spLocks noGrp="1"/>
          </p:cNvSpPr>
          <p:nvPr>
            <p:ph type="sldNum" sz="quarter" idx="12"/>
          </p:nvPr>
        </p:nvSpPr>
        <p:spPr/>
        <p:txBody>
          <a:bodyPr/>
          <a:lstStyle/>
          <a:p>
            <a:fld id="{76B0EE60-77E1-4F52-98D3-D4DAD25F53FE}" type="slidenum">
              <a:rPr lang="fr-FR" smtClean="0"/>
              <a:t>‹N°›</a:t>
            </a:fld>
            <a:endParaRPr lang="fr-FR"/>
          </a:p>
        </p:txBody>
      </p:sp>
    </p:spTree>
    <p:extLst>
      <p:ext uri="{BB962C8B-B14F-4D97-AF65-F5344CB8AC3E}">
        <p14:creationId xmlns:p14="http://schemas.microsoft.com/office/powerpoint/2010/main" val="459484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055CB19-CCB5-4FF3-A52C-8D89AB35F73B}"/>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12AF9943-2446-49F7-998B-B171A09BCC4C}"/>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55C7C48B-90E1-4ADB-8FCA-93344FBB271C}"/>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78D48199-61EA-4908-A17C-47338E6B951E}"/>
              </a:ext>
            </a:extLst>
          </p:cNvPr>
          <p:cNvSpPr>
            <a:spLocks noGrp="1"/>
          </p:cNvSpPr>
          <p:nvPr>
            <p:ph type="dt" sz="half" idx="10"/>
          </p:nvPr>
        </p:nvSpPr>
        <p:spPr/>
        <p:txBody>
          <a:bodyPr/>
          <a:lstStyle/>
          <a:p>
            <a:fld id="{3F0C039E-F0E5-4B71-8280-F00118323347}" type="datetime1">
              <a:rPr lang="fr-FR" smtClean="0"/>
              <a:t>11/07/2022</a:t>
            </a:fld>
            <a:endParaRPr lang="fr-FR"/>
          </a:p>
        </p:txBody>
      </p:sp>
      <p:sp>
        <p:nvSpPr>
          <p:cNvPr id="6" name="Espace réservé du pied de page 5">
            <a:extLst>
              <a:ext uri="{FF2B5EF4-FFF2-40B4-BE49-F238E27FC236}">
                <a16:creationId xmlns:a16="http://schemas.microsoft.com/office/drawing/2014/main" id="{1A16C20D-A340-4BAA-85C4-6A69A29E7AEE}"/>
              </a:ext>
            </a:extLst>
          </p:cNvPr>
          <p:cNvSpPr>
            <a:spLocks noGrp="1"/>
          </p:cNvSpPr>
          <p:nvPr>
            <p:ph type="ftr" sz="quarter" idx="11"/>
          </p:nvPr>
        </p:nvSpPr>
        <p:spPr/>
        <p:txBody>
          <a:bodyPr/>
          <a:lstStyle/>
          <a:p>
            <a:r>
              <a:rPr lang="fr-FR"/>
              <a:t>AIDE MEMOIRE</a:t>
            </a:r>
          </a:p>
        </p:txBody>
      </p:sp>
      <p:sp>
        <p:nvSpPr>
          <p:cNvPr id="7" name="Espace réservé du numéro de diapositive 6">
            <a:extLst>
              <a:ext uri="{FF2B5EF4-FFF2-40B4-BE49-F238E27FC236}">
                <a16:creationId xmlns:a16="http://schemas.microsoft.com/office/drawing/2014/main" id="{54048BAB-1348-4AB2-8806-B33F4066DF79}"/>
              </a:ext>
            </a:extLst>
          </p:cNvPr>
          <p:cNvSpPr>
            <a:spLocks noGrp="1"/>
          </p:cNvSpPr>
          <p:nvPr>
            <p:ph type="sldNum" sz="quarter" idx="12"/>
          </p:nvPr>
        </p:nvSpPr>
        <p:spPr/>
        <p:txBody>
          <a:bodyPr/>
          <a:lstStyle/>
          <a:p>
            <a:fld id="{76B0EE60-77E1-4F52-98D3-D4DAD25F53FE}" type="slidenum">
              <a:rPr lang="fr-FR" smtClean="0"/>
              <a:t>‹N°›</a:t>
            </a:fld>
            <a:endParaRPr lang="fr-FR"/>
          </a:p>
        </p:txBody>
      </p:sp>
    </p:spTree>
    <p:extLst>
      <p:ext uri="{BB962C8B-B14F-4D97-AF65-F5344CB8AC3E}">
        <p14:creationId xmlns:p14="http://schemas.microsoft.com/office/powerpoint/2010/main" val="4189344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3DBB911-F55F-43A1-920C-5662103525C9}"/>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89BD99AE-57B2-4BE5-8135-B43C4714419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45FA6FBC-69A9-464A-A6F1-1F71070D4311}"/>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ABC4A52A-89E0-4F98-B4D4-BCB79AC76E4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AF4BB61A-9DD8-4123-AEB4-06970E43F96A}"/>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088C702B-2C77-49EB-9228-EBACD195B27C}"/>
              </a:ext>
            </a:extLst>
          </p:cNvPr>
          <p:cNvSpPr>
            <a:spLocks noGrp="1"/>
          </p:cNvSpPr>
          <p:nvPr>
            <p:ph type="dt" sz="half" idx="10"/>
          </p:nvPr>
        </p:nvSpPr>
        <p:spPr/>
        <p:txBody>
          <a:bodyPr/>
          <a:lstStyle/>
          <a:p>
            <a:fld id="{0F85241B-881D-4CAF-BC74-8F80EB420EC7}" type="datetime1">
              <a:rPr lang="fr-FR" smtClean="0"/>
              <a:t>11/07/2022</a:t>
            </a:fld>
            <a:endParaRPr lang="fr-FR"/>
          </a:p>
        </p:txBody>
      </p:sp>
      <p:sp>
        <p:nvSpPr>
          <p:cNvPr id="8" name="Espace réservé du pied de page 7">
            <a:extLst>
              <a:ext uri="{FF2B5EF4-FFF2-40B4-BE49-F238E27FC236}">
                <a16:creationId xmlns:a16="http://schemas.microsoft.com/office/drawing/2014/main" id="{92781CA8-F380-41D7-AE18-CD5FCB9E4540}"/>
              </a:ext>
            </a:extLst>
          </p:cNvPr>
          <p:cNvSpPr>
            <a:spLocks noGrp="1"/>
          </p:cNvSpPr>
          <p:nvPr>
            <p:ph type="ftr" sz="quarter" idx="11"/>
          </p:nvPr>
        </p:nvSpPr>
        <p:spPr/>
        <p:txBody>
          <a:bodyPr/>
          <a:lstStyle/>
          <a:p>
            <a:r>
              <a:rPr lang="fr-FR"/>
              <a:t>AIDE MEMOIRE</a:t>
            </a:r>
          </a:p>
        </p:txBody>
      </p:sp>
      <p:sp>
        <p:nvSpPr>
          <p:cNvPr id="9" name="Espace réservé du numéro de diapositive 8">
            <a:extLst>
              <a:ext uri="{FF2B5EF4-FFF2-40B4-BE49-F238E27FC236}">
                <a16:creationId xmlns:a16="http://schemas.microsoft.com/office/drawing/2014/main" id="{2DDE33C5-5F4B-4D8D-BCAC-123C9D6D274B}"/>
              </a:ext>
            </a:extLst>
          </p:cNvPr>
          <p:cNvSpPr>
            <a:spLocks noGrp="1"/>
          </p:cNvSpPr>
          <p:nvPr>
            <p:ph type="sldNum" sz="quarter" idx="12"/>
          </p:nvPr>
        </p:nvSpPr>
        <p:spPr/>
        <p:txBody>
          <a:bodyPr/>
          <a:lstStyle/>
          <a:p>
            <a:fld id="{76B0EE60-77E1-4F52-98D3-D4DAD25F53FE}" type="slidenum">
              <a:rPr lang="fr-FR" smtClean="0"/>
              <a:t>‹N°›</a:t>
            </a:fld>
            <a:endParaRPr lang="fr-FR"/>
          </a:p>
        </p:txBody>
      </p:sp>
    </p:spTree>
    <p:extLst>
      <p:ext uri="{BB962C8B-B14F-4D97-AF65-F5344CB8AC3E}">
        <p14:creationId xmlns:p14="http://schemas.microsoft.com/office/powerpoint/2010/main" val="338276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F356F76-3EED-4DC8-842D-B033BC15D77C}"/>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8688D838-8F91-41A4-BC3D-2A12A9F5D887}"/>
              </a:ext>
            </a:extLst>
          </p:cNvPr>
          <p:cNvSpPr>
            <a:spLocks noGrp="1"/>
          </p:cNvSpPr>
          <p:nvPr>
            <p:ph type="dt" sz="half" idx="10"/>
          </p:nvPr>
        </p:nvSpPr>
        <p:spPr/>
        <p:txBody>
          <a:bodyPr/>
          <a:lstStyle/>
          <a:p>
            <a:fld id="{01DA6AC1-D12F-44D5-94C9-E121112E5345}" type="datetime1">
              <a:rPr lang="fr-FR" smtClean="0"/>
              <a:t>11/07/2022</a:t>
            </a:fld>
            <a:endParaRPr lang="fr-FR"/>
          </a:p>
        </p:txBody>
      </p:sp>
      <p:sp>
        <p:nvSpPr>
          <p:cNvPr id="4" name="Espace réservé du pied de page 3">
            <a:extLst>
              <a:ext uri="{FF2B5EF4-FFF2-40B4-BE49-F238E27FC236}">
                <a16:creationId xmlns:a16="http://schemas.microsoft.com/office/drawing/2014/main" id="{B892E2B6-3F57-45A6-BC8C-88900312425E}"/>
              </a:ext>
            </a:extLst>
          </p:cNvPr>
          <p:cNvSpPr>
            <a:spLocks noGrp="1"/>
          </p:cNvSpPr>
          <p:nvPr>
            <p:ph type="ftr" sz="quarter" idx="11"/>
          </p:nvPr>
        </p:nvSpPr>
        <p:spPr/>
        <p:txBody>
          <a:bodyPr/>
          <a:lstStyle/>
          <a:p>
            <a:r>
              <a:rPr lang="fr-FR"/>
              <a:t>AIDE MEMOIRE</a:t>
            </a:r>
          </a:p>
        </p:txBody>
      </p:sp>
      <p:sp>
        <p:nvSpPr>
          <p:cNvPr id="5" name="Espace réservé du numéro de diapositive 4">
            <a:extLst>
              <a:ext uri="{FF2B5EF4-FFF2-40B4-BE49-F238E27FC236}">
                <a16:creationId xmlns:a16="http://schemas.microsoft.com/office/drawing/2014/main" id="{8F494A16-DE9F-4032-9745-22139A8AA233}"/>
              </a:ext>
            </a:extLst>
          </p:cNvPr>
          <p:cNvSpPr>
            <a:spLocks noGrp="1"/>
          </p:cNvSpPr>
          <p:nvPr>
            <p:ph type="sldNum" sz="quarter" idx="12"/>
          </p:nvPr>
        </p:nvSpPr>
        <p:spPr/>
        <p:txBody>
          <a:bodyPr/>
          <a:lstStyle/>
          <a:p>
            <a:fld id="{76B0EE60-77E1-4F52-98D3-D4DAD25F53FE}" type="slidenum">
              <a:rPr lang="fr-FR" smtClean="0"/>
              <a:t>‹N°›</a:t>
            </a:fld>
            <a:endParaRPr lang="fr-FR"/>
          </a:p>
        </p:txBody>
      </p:sp>
    </p:spTree>
    <p:extLst>
      <p:ext uri="{BB962C8B-B14F-4D97-AF65-F5344CB8AC3E}">
        <p14:creationId xmlns:p14="http://schemas.microsoft.com/office/powerpoint/2010/main" val="2705010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AB9F9B96-3048-4D74-9F43-C3773BE4FEA7}"/>
              </a:ext>
            </a:extLst>
          </p:cNvPr>
          <p:cNvSpPr>
            <a:spLocks noGrp="1"/>
          </p:cNvSpPr>
          <p:nvPr>
            <p:ph type="dt" sz="half" idx="10"/>
          </p:nvPr>
        </p:nvSpPr>
        <p:spPr/>
        <p:txBody>
          <a:bodyPr/>
          <a:lstStyle/>
          <a:p>
            <a:fld id="{272706B8-1B28-4519-9533-38D1A7D50CF3}" type="datetime1">
              <a:rPr lang="fr-FR" smtClean="0"/>
              <a:t>11/07/2022</a:t>
            </a:fld>
            <a:endParaRPr lang="fr-FR"/>
          </a:p>
        </p:txBody>
      </p:sp>
      <p:sp>
        <p:nvSpPr>
          <p:cNvPr id="3" name="Espace réservé du pied de page 2">
            <a:extLst>
              <a:ext uri="{FF2B5EF4-FFF2-40B4-BE49-F238E27FC236}">
                <a16:creationId xmlns:a16="http://schemas.microsoft.com/office/drawing/2014/main" id="{80E2A3A4-CDF4-4070-84FC-0BC2A1CA8945}"/>
              </a:ext>
            </a:extLst>
          </p:cNvPr>
          <p:cNvSpPr>
            <a:spLocks noGrp="1"/>
          </p:cNvSpPr>
          <p:nvPr>
            <p:ph type="ftr" sz="quarter" idx="11"/>
          </p:nvPr>
        </p:nvSpPr>
        <p:spPr/>
        <p:txBody>
          <a:bodyPr/>
          <a:lstStyle/>
          <a:p>
            <a:r>
              <a:rPr lang="fr-FR"/>
              <a:t>AIDE MEMOIRE</a:t>
            </a:r>
          </a:p>
        </p:txBody>
      </p:sp>
      <p:sp>
        <p:nvSpPr>
          <p:cNvPr id="4" name="Espace réservé du numéro de diapositive 3">
            <a:extLst>
              <a:ext uri="{FF2B5EF4-FFF2-40B4-BE49-F238E27FC236}">
                <a16:creationId xmlns:a16="http://schemas.microsoft.com/office/drawing/2014/main" id="{136BD45B-F774-47E6-BD52-22C16658BF5A}"/>
              </a:ext>
            </a:extLst>
          </p:cNvPr>
          <p:cNvSpPr>
            <a:spLocks noGrp="1"/>
          </p:cNvSpPr>
          <p:nvPr>
            <p:ph type="sldNum" sz="quarter" idx="12"/>
          </p:nvPr>
        </p:nvSpPr>
        <p:spPr/>
        <p:txBody>
          <a:bodyPr/>
          <a:lstStyle/>
          <a:p>
            <a:fld id="{76B0EE60-77E1-4F52-98D3-D4DAD25F53FE}" type="slidenum">
              <a:rPr lang="fr-FR" smtClean="0"/>
              <a:t>‹N°›</a:t>
            </a:fld>
            <a:endParaRPr lang="fr-FR"/>
          </a:p>
        </p:txBody>
      </p:sp>
    </p:spTree>
    <p:extLst>
      <p:ext uri="{BB962C8B-B14F-4D97-AF65-F5344CB8AC3E}">
        <p14:creationId xmlns:p14="http://schemas.microsoft.com/office/powerpoint/2010/main" val="23161216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0F59611-E85A-42DE-A875-8F90FDEA380C}"/>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EF263459-2E67-4EB7-BEB4-4CED247B768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DE8679EA-62B6-4A58-BD24-747B01B70B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024E3234-B93E-4A28-B9F7-FA454BF41770}"/>
              </a:ext>
            </a:extLst>
          </p:cNvPr>
          <p:cNvSpPr>
            <a:spLocks noGrp="1"/>
          </p:cNvSpPr>
          <p:nvPr>
            <p:ph type="dt" sz="half" idx="10"/>
          </p:nvPr>
        </p:nvSpPr>
        <p:spPr/>
        <p:txBody>
          <a:bodyPr/>
          <a:lstStyle/>
          <a:p>
            <a:fld id="{C694C92F-5518-4EFA-BBEE-366D247BDA80}" type="datetime1">
              <a:rPr lang="fr-FR" smtClean="0"/>
              <a:t>11/07/2022</a:t>
            </a:fld>
            <a:endParaRPr lang="fr-FR"/>
          </a:p>
        </p:txBody>
      </p:sp>
      <p:sp>
        <p:nvSpPr>
          <p:cNvPr id="6" name="Espace réservé du pied de page 5">
            <a:extLst>
              <a:ext uri="{FF2B5EF4-FFF2-40B4-BE49-F238E27FC236}">
                <a16:creationId xmlns:a16="http://schemas.microsoft.com/office/drawing/2014/main" id="{7357600C-CFF0-445B-AC5D-BAA118EA4E2D}"/>
              </a:ext>
            </a:extLst>
          </p:cNvPr>
          <p:cNvSpPr>
            <a:spLocks noGrp="1"/>
          </p:cNvSpPr>
          <p:nvPr>
            <p:ph type="ftr" sz="quarter" idx="11"/>
          </p:nvPr>
        </p:nvSpPr>
        <p:spPr/>
        <p:txBody>
          <a:bodyPr/>
          <a:lstStyle/>
          <a:p>
            <a:r>
              <a:rPr lang="fr-FR"/>
              <a:t>AIDE MEMOIRE</a:t>
            </a:r>
          </a:p>
        </p:txBody>
      </p:sp>
      <p:sp>
        <p:nvSpPr>
          <p:cNvPr id="7" name="Espace réservé du numéro de diapositive 6">
            <a:extLst>
              <a:ext uri="{FF2B5EF4-FFF2-40B4-BE49-F238E27FC236}">
                <a16:creationId xmlns:a16="http://schemas.microsoft.com/office/drawing/2014/main" id="{715A0D6A-9747-4BB1-BCA8-F546E1513955}"/>
              </a:ext>
            </a:extLst>
          </p:cNvPr>
          <p:cNvSpPr>
            <a:spLocks noGrp="1"/>
          </p:cNvSpPr>
          <p:nvPr>
            <p:ph type="sldNum" sz="quarter" idx="12"/>
          </p:nvPr>
        </p:nvSpPr>
        <p:spPr/>
        <p:txBody>
          <a:bodyPr/>
          <a:lstStyle/>
          <a:p>
            <a:fld id="{76B0EE60-77E1-4F52-98D3-D4DAD25F53FE}" type="slidenum">
              <a:rPr lang="fr-FR" smtClean="0"/>
              <a:t>‹N°›</a:t>
            </a:fld>
            <a:endParaRPr lang="fr-FR"/>
          </a:p>
        </p:txBody>
      </p:sp>
    </p:spTree>
    <p:extLst>
      <p:ext uri="{BB962C8B-B14F-4D97-AF65-F5344CB8AC3E}">
        <p14:creationId xmlns:p14="http://schemas.microsoft.com/office/powerpoint/2010/main" val="3669224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A24A2BF-EF32-4656-AC64-011B59F280C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135FE0E9-81BF-45A9-B71A-6C29D40386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D844117B-E9EF-496A-8025-64B9B1BC09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02CABCD2-FAB2-48A4-A8A2-919A944A823D}"/>
              </a:ext>
            </a:extLst>
          </p:cNvPr>
          <p:cNvSpPr>
            <a:spLocks noGrp="1"/>
          </p:cNvSpPr>
          <p:nvPr>
            <p:ph type="dt" sz="half" idx="10"/>
          </p:nvPr>
        </p:nvSpPr>
        <p:spPr/>
        <p:txBody>
          <a:bodyPr/>
          <a:lstStyle/>
          <a:p>
            <a:fld id="{84089B15-2D94-40C9-9409-DDB84AAFC95B}" type="datetime1">
              <a:rPr lang="fr-FR" smtClean="0"/>
              <a:t>11/07/2022</a:t>
            </a:fld>
            <a:endParaRPr lang="fr-FR"/>
          </a:p>
        </p:txBody>
      </p:sp>
      <p:sp>
        <p:nvSpPr>
          <p:cNvPr id="6" name="Espace réservé du pied de page 5">
            <a:extLst>
              <a:ext uri="{FF2B5EF4-FFF2-40B4-BE49-F238E27FC236}">
                <a16:creationId xmlns:a16="http://schemas.microsoft.com/office/drawing/2014/main" id="{FF585B52-E573-49EB-86E3-4074FACF8570}"/>
              </a:ext>
            </a:extLst>
          </p:cNvPr>
          <p:cNvSpPr>
            <a:spLocks noGrp="1"/>
          </p:cNvSpPr>
          <p:nvPr>
            <p:ph type="ftr" sz="quarter" idx="11"/>
          </p:nvPr>
        </p:nvSpPr>
        <p:spPr/>
        <p:txBody>
          <a:bodyPr/>
          <a:lstStyle/>
          <a:p>
            <a:r>
              <a:rPr lang="fr-FR"/>
              <a:t>AIDE MEMOIRE</a:t>
            </a:r>
          </a:p>
        </p:txBody>
      </p:sp>
      <p:sp>
        <p:nvSpPr>
          <p:cNvPr id="7" name="Espace réservé du numéro de diapositive 6">
            <a:extLst>
              <a:ext uri="{FF2B5EF4-FFF2-40B4-BE49-F238E27FC236}">
                <a16:creationId xmlns:a16="http://schemas.microsoft.com/office/drawing/2014/main" id="{36F8B49D-15B0-4E79-9984-6F01C5BB2B2E}"/>
              </a:ext>
            </a:extLst>
          </p:cNvPr>
          <p:cNvSpPr>
            <a:spLocks noGrp="1"/>
          </p:cNvSpPr>
          <p:nvPr>
            <p:ph type="sldNum" sz="quarter" idx="12"/>
          </p:nvPr>
        </p:nvSpPr>
        <p:spPr/>
        <p:txBody>
          <a:bodyPr/>
          <a:lstStyle/>
          <a:p>
            <a:fld id="{76B0EE60-77E1-4F52-98D3-D4DAD25F53FE}" type="slidenum">
              <a:rPr lang="fr-FR" smtClean="0"/>
              <a:t>‹N°›</a:t>
            </a:fld>
            <a:endParaRPr lang="fr-FR"/>
          </a:p>
        </p:txBody>
      </p:sp>
    </p:spTree>
    <p:extLst>
      <p:ext uri="{BB962C8B-B14F-4D97-AF65-F5344CB8AC3E}">
        <p14:creationId xmlns:p14="http://schemas.microsoft.com/office/powerpoint/2010/main" val="2799894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99E1876A-522F-4053-8069-ACAD335A4D4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3DC1BC9A-82C0-4F28-A619-0CA06C2FFB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BE39E67-3BE7-4197-A900-1E3E6578D0F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B92C83-9B73-4CB3-803A-6AE777677BBE}" type="datetime1">
              <a:rPr lang="fr-FR" smtClean="0"/>
              <a:t>11/07/2022</a:t>
            </a:fld>
            <a:endParaRPr lang="fr-FR"/>
          </a:p>
        </p:txBody>
      </p:sp>
      <p:sp>
        <p:nvSpPr>
          <p:cNvPr id="5" name="Espace réservé du pied de page 4">
            <a:extLst>
              <a:ext uri="{FF2B5EF4-FFF2-40B4-BE49-F238E27FC236}">
                <a16:creationId xmlns:a16="http://schemas.microsoft.com/office/drawing/2014/main" id="{FA71BE0E-771E-4725-939D-D6025FB8D2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AIDE MEMOIRE</a:t>
            </a:r>
          </a:p>
        </p:txBody>
      </p:sp>
      <p:sp>
        <p:nvSpPr>
          <p:cNvPr id="6" name="Espace réservé du numéro de diapositive 5">
            <a:extLst>
              <a:ext uri="{FF2B5EF4-FFF2-40B4-BE49-F238E27FC236}">
                <a16:creationId xmlns:a16="http://schemas.microsoft.com/office/drawing/2014/main" id="{A5BCE283-4642-42A5-AFFB-DC3334A27F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B0EE60-77E1-4F52-98D3-D4DAD25F53FE}" type="slidenum">
              <a:rPr lang="fr-FR" smtClean="0"/>
              <a:t>‹N°›</a:t>
            </a:fld>
            <a:endParaRPr lang="fr-FR"/>
          </a:p>
        </p:txBody>
      </p:sp>
    </p:spTree>
    <p:extLst>
      <p:ext uri="{BB962C8B-B14F-4D97-AF65-F5344CB8AC3E}">
        <p14:creationId xmlns:p14="http://schemas.microsoft.com/office/powerpoint/2010/main" val="15995488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fr.wikipedia.org/wiki/R&#233;gions_du_Burkina_Faso"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tif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powerbi.microsoft.com/fr-fr/" TargetMode="External"/><Relationship Id="rId2" Type="http://schemas.openxmlformats.org/officeDocument/2006/relationships/hyperlink" Target="https://docs.microsoft.com/fr-fr/power-bi/" TargetMode="External"/><Relationship Id="rId1" Type="http://schemas.openxmlformats.org/officeDocument/2006/relationships/slideLayout" Target="../slideLayouts/slideLayout2.xml"/><Relationship Id="rId6" Type="http://schemas.openxmlformats.org/officeDocument/2006/relationships/hyperlink" Target="https://radacad.com/" TargetMode="External"/><Relationship Id="rId5" Type="http://schemas.openxmlformats.org/officeDocument/2006/relationships/hyperlink" Target="https://www.sqlbi.com/" TargetMode="External"/><Relationship Id="rId4" Type="http://schemas.openxmlformats.org/officeDocument/2006/relationships/hyperlink" Target="https://docs.microsoft.com/fr-fr/learn/powerplatform/power-bi?WT.mc_id=powerbi_landingpage-marketing-page"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2E6A6B8-13A2-4447-9A8A-FD17105D61FB}"/>
              </a:ext>
            </a:extLst>
          </p:cNvPr>
          <p:cNvSpPr/>
          <p:nvPr/>
        </p:nvSpPr>
        <p:spPr>
          <a:xfrm>
            <a:off x="493949" y="606896"/>
            <a:ext cx="11204101" cy="923330"/>
          </a:xfrm>
          <a:prstGeom prst="rect">
            <a:avLst/>
          </a:prstGeom>
          <a:solidFill>
            <a:schemeClr val="accent4">
              <a:lumMod val="60000"/>
              <a:lumOff val="40000"/>
            </a:schemeClr>
          </a:solidFill>
        </p:spPr>
        <p:style>
          <a:lnRef idx="3">
            <a:schemeClr val="lt1"/>
          </a:lnRef>
          <a:fillRef idx="1">
            <a:schemeClr val="accent4"/>
          </a:fillRef>
          <a:effectRef idx="1">
            <a:schemeClr val="accent4"/>
          </a:effectRef>
          <a:fontRef idx="minor">
            <a:schemeClr val="lt1"/>
          </a:fontRef>
        </p:style>
        <p:txBody>
          <a:bodyPr wrap="square" lIns="91440" tIns="45720" rIns="91440" bIns="45720">
            <a:spAutoFit/>
          </a:bodyPr>
          <a:lstStyle/>
          <a:p>
            <a:pPr algn="ctr"/>
            <a:r>
              <a:rPr lang="fr-FR" sz="5400" b="0" cap="none" spc="0" dirty="0">
                <a:ln w="0"/>
                <a:solidFill>
                  <a:schemeClr val="bg1"/>
                </a:solidFill>
                <a:effectLst>
                  <a:outerShdw blurRad="38100" dist="25400" dir="5400000" algn="ctr" rotWithShape="0">
                    <a:srgbClr val="6E747A">
                      <a:alpha val="43000"/>
                    </a:srgbClr>
                  </a:outerShdw>
                </a:effectLst>
              </a:rPr>
              <a:t>AIDE MEMOIRE</a:t>
            </a:r>
          </a:p>
        </p:txBody>
      </p:sp>
      <p:pic>
        <p:nvPicPr>
          <p:cNvPr id="7" name="Image 6">
            <a:extLst>
              <a:ext uri="{FF2B5EF4-FFF2-40B4-BE49-F238E27FC236}">
                <a16:creationId xmlns:a16="http://schemas.microsoft.com/office/drawing/2014/main" id="{4D506191-FDC9-4E62-ADE1-976AAA66CA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958" y="2576899"/>
            <a:ext cx="6846084" cy="2662366"/>
          </a:xfrm>
          <a:prstGeom prst="rect">
            <a:avLst/>
          </a:prstGeom>
        </p:spPr>
      </p:pic>
      <p:sp>
        <p:nvSpPr>
          <p:cNvPr id="2" name="Espace réservé du pied de page 1">
            <a:extLst>
              <a:ext uri="{FF2B5EF4-FFF2-40B4-BE49-F238E27FC236}">
                <a16:creationId xmlns:a16="http://schemas.microsoft.com/office/drawing/2014/main" id="{9AD9E40C-3BA6-4906-AF9E-3DF0B60B9E3A}"/>
              </a:ext>
            </a:extLst>
          </p:cNvPr>
          <p:cNvSpPr>
            <a:spLocks noGrp="1"/>
          </p:cNvSpPr>
          <p:nvPr>
            <p:ph type="ftr" sz="quarter" idx="11"/>
          </p:nvPr>
        </p:nvSpPr>
        <p:spPr/>
        <p:txBody>
          <a:bodyPr/>
          <a:lstStyle/>
          <a:p>
            <a:r>
              <a:rPr lang="fr-FR"/>
              <a:t>AIDE MEMOIRE</a:t>
            </a:r>
          </a:p>
        </p:txBody>
      </p:sp>
      <p:sp>
        <p:nvSpPr>
          <p:cNvPr id="3" name="Espace réservé du numéro de diapositive 2">
            <a:extLst>
              <a:ext uri="{FF2B5EF4-FFF2-40B4-BE49-F238E27FC236}">
                <a16:creationId xmlns:a16="http://schemas.microsoft.com/office/drawing/2014/main" id="{0D95D68B-CBD8-4727-91F9-481428868402}"/>
              </a:ext>
            </a:extLst>
          </p:cNvPr>
          <p:cNvSpPr>
            <a:spLocks noGrp="1"/>
          </p:cNvSpPr>
          <p:nvPr>
            <p:ph type="sldNum" sz="quarter" idx="12"/>
          </p:nvPr>
        </p:nvSpPr>
        <p:spPr/>
        <p:txBody>
          <a:bodyPr/>
          <a:lstStyle/>
          <a:p>
            <a:fld id="{76B0EE60-77E1-4F52-98D3-D4DAD25F53FE}" type="slidenum">
              <a:rPr lang="fr-FR" smtClean="0"/>
              <a:t>1</a:t>
            </a:fld>
            <a:endParaRPr lang="fr-FR"/>
          </a:p>
        </p:txBody>
      </p:sp>
    </p:spTree>
    <p:extLst>
      <p:ext uri="{BB962C8B-B14F-4D97-AF65-F5344CB8AC3E}">
        <p14:creationId xmlns:p14="http://schemas.microsoft.com/office/powerpoint/2010/main" val="31105374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a:extLst>
              <a:ext uri="{FF2B5EF4-FFF2-40B4-BE49-F238E27FC236}">
                <a16:creationId xmlns:a16="http://schemas.microsoft.com/office/drawing/2014/main" id="{21B42019-EEAA-4070-A2C8-D51F20792DAA}"/>
              </a:ext>
            </a:extLst>
          </p:cNvPr>
          <p:cNvSpPr>
            <a:spLocks noGrp="1"/>
          </p:cNvSpPr>
          <p:nvPr>
            <p:ph idx="1"/>
          </p:nvPr>
        </p:nvSpPr>
        <p:spPr>
          <a:xfrm>
            <a:off x="0" y="108036"/>
            <a:ext cx="10515600" cy="4351338"/>
          </a:xfrm>
        </p:spPr>
        <p:txBody>
          <a:bodyPr>
            <a:normAutofit/>
          </a:bodyPr>
          <a:lstStyle/>
          <a:p>
            <a:pPr algn="l"/>
            <a:r>
              <a:rPr lang="fr-FR" sz="2000" b="0" i="0" dirty="0">
                <a:solidFill>
                  <a:srgbClr val="26363F"/>
                </a:solidFill>
                <a:effectLst/>
                <a:latin typeface="Arial" panose="020B0604020202020204" pitchFamily="34" charset="0"/>
                <a:cs typeface="Arial" panose="020B0604020202020204" pitchFamily="34" charset="0"/>
              </a:rPr>
              <a:t>Voici des exemples de transformations :</a:t>
            </a:r>
          </a:p>
          <a:p>
            <a:pPr algn="l"/>
            <a:endParaRPr lang="fr-FR" sz="2000" b="0" i="0" dirty="0">
              <a:solidFill>
                <a:srgbClr val="26363F"/>
              </a:solidFill>
              <a:effectLst/>
              <a:latin typeface="Arial" panose="020B0604020202020204" pitchFamily="34" charset="0"/>
              <a:cs typeface="Arial" panose="020B0604020202020204" pitchFamily="34" charset="0"/>
            </a:endParaRPr>
          </a:p>
          <a:p>
            <a:pPr marL="285750" indent="-285750" algn="l">
              <a:lnSpc>
                <a:spcPct val="150000"/>
              </a:lnSpc>
              <a:buFont typeface="Wingdings" panose="05000000000000000000" pitchFamily="2" charset="2"/>
              <a:buChar char="v"/>
            </a:pPr>
            <a:r>
              <a:rPr lang="fr-FR" sz="2000" b="0" i="0" dirty="0">
                <a:solidFill>
                  <a:srgbClr val="26363F"/>
                </a:solidFill>
                <a:effectLst/>
                <a:latin typeface="Arial" panose="020B0604020202020204" pitchFamily="34" charset="0"/>
                <a:cs typeface="Arial" panose="020B0604020202020204" pitchFamily="34" charset="0"/>
              </a:rPr>
              <a:t>Changements de type de données</a:t>
            </a:r>
          </a:p>
          <a:p>
            <a:pPr marL="285750" indent="-285750" algn="l">
              <a:lnSpc>
                <a:spcPct val="150000"/>
              </a:lnSpc>
              <a:buFont typeface="Wingdings" panose="05000000000000000000" pitchFamily="2" charset="2"/>
              <a:buChar char="v"/>
            </a:pPr>
            <a:r>
              <a:rPr lang="fr-FR" sz="2000" b="0" i="0" dirty="0">
                <a:solidFill>
                  <a:srgbClr val="26363F"/>
                </a:solidFill>
                <a:effectLst/>
                <a:latin typeface="Arial" panose="020B0604020202020204" pitchFamily="34" charset="0"/>
                <a:cs typeface="Arial" panose="020B0604020202020204" pitchFamily="34" charset="0"/>
              </a:rPr>
              <a:t>Filtrage (lignes et/ou champs)</a:t>
            </a:r>
          </a:p>
          <a:p>
            <a:pPr marL="285750" indent="-285750" algn="l">
              <a:lnSpc>
                <a:spcPct val="150000"/>
              </a:lnSpc>
              <a:buFont typeface="Wingdings" panose="05000000000000000000" pitchFamily="2" charset="2"/>
              <a:buChar char="v"/>
            </a:pPr>
            <a:r>
              <a:rPr lang="fr-FR" sz="2000" b="0" i="0" dirty="0">
                <a:solidFill>
                  <a:srgbClr val="26363F"/>
                </a:solidFill>
                <a:effectLst/>
                <a:latin typeface="Arial" panose="020B0604020202020204" pitchFamily="34" charset="0"/>
                <a:cs typeface="Arial" panose="020B0604020202020204" pitchFamily="34" charset="0"/>
              </a:rPr>
              <a:t>Création de colonnes conditionnelles</a:t>
            </a:r>
          </a:p>
          <a:p>
            <a:pPr marL="285750" indent="-285750">
              <a:lnSpc>
                <a:spcPct val="150000"/>
              </a:lnSpc>
              <a:buFont typeface="Wingdings" panose="05000000000000000000" pitchFamily="2" charset="2"/>
              <a:buChar char="v"/>
            </a:pPr>
            <a:r>
              <a:rPr lang="fr-FR" sz="2000" b="0" i="0" dirty="0">
                <a:solidFill>
                  <a:srgbClr val="26363F"/>
                </a:solidFill>
                <a:effectLst/>
                <a:latin typeface="Arial" panose="020B0604020202020204" pitchFamily="34" charset="0"/>
                <a:cs typeface="Arial" panose="020B0604020202020204" pitchFamily="34" charset="0"/>
              </a:rPr>
              <a:t>Fractionnement, transformation</a:t>
            </a:r>
            <a:r>
              <a:rPr lang="fr-FR" sz="2000" dirty="0">
                <a:solidFill>
                  <a:srgbClr val="26363F"/>
                </a:solidFill>
                <a:latin typeface="Arial" panose="020B0604020202020204" pitchFamily="34" charset="0"/>
                <a:cs typeface="Arial" panose="020B0604020202020204" pitchFamily="34" charset="0"/>
              </a:rPr>
              <a:t>, </a:t>
            </a:r>
            <a:r>
              <a:rPr lang="fr-FR" sz="2000" b="0" i="0" dirty="0">
                <a:solidFill>
                  <a:srgbClr val="26363F"/>
                </a:solidFill>
                <a:effectLst/>
                <a:latin typeface="Arial" panose="020B0604020202020204" pitchFamily="34" charset="0"/>
                <a:cs typeface="Arial" panose="020B0604020202020204" pitchFamily="34" charset="0"/>
              </a:rPr>
              <a:t> des colonnes</a:t>
            </a:r>
          </a:p>
          <a:p>
            <a:pPr marL="285750" indent="-285750">
              <a:lnSpc>
                <a:spcPct val="150000"/>
              </a:lnSpc>
              <a:buFont typeface="Wingdings" panose="05000000000000000000" pitchFamily="2" charset="2"/>
              <a:buChar char="v"/>
            </a:pPr>
            <a:r>
              <a:rPr lang="fr-FR" sz="2000" dirty="0">
                <a:solidFill>
                  <a:srgbClr val="26363F"/>
                </a:solidFill>
                <a:latin typeface="Arial" panose="020B0604020202020204" pitchFamily="34" charset="0"/>
                <a:cs typeface="Arial" panose="020B0604020202020204" pitchFamily="34" charset="0"/>
              </a:rPr>
              <a:t>Transposer et pivoter les colonnes et lignes</a:t>
            </a:r>
            <a:endParaRPr lang="fr-CA" sz="2000" dirty="0">
              <a:solidFill>
                <a:srgbClr val="26363F"/>
              </a:solidFill>
              <a:latin typeface="Arial" panose="020B0604020202020204" pitchFamily="34" charset="0"/>
              <a:cs typeface="Arial" panose="020B0604020202020204" pitchFamily="34" charset="0"/>
            </a:endParaRPr>
          </a:p>
          <a:p>
            <a:pPr marL="285750" indent="-285750">
              <a:lnSpc>
                <a:spcPct val="150000"/>
              </a:lnSpc>
              <a:buFont typeface="Wingdings" panose="05000000000000000000" pitchFamily="2" charset="2"/>
              <a:buChar char="v"/>
            </a:pPr>
            <a:endParaRPr lang="fr-FR" sz="2000" b="0" i="0" dirty="0">
              <a:solidFill>
                <a:srgbClr val="26363F"/>
              </a:solidFill>
              <a:effectLst/>
              <a:latin typeface="Arial" panose="020B0604020202020204" pitchFamily="34" charset="0"/>
              <a:cs typeface="Arial" panose="020B0604020202020204" pitchFamily="34" charset="0"/>
            </a:endParaRPr>
          </a:p>
          <a:p>
            <a:pPr marL="285750" indent="-285750">
              <a:lnSpc>
                <a:spcPct val="150000"/>
              </a:lnSpc>
              <a:buFont typeface="Wingdings" panose="05000000000000000000" pitchFamily="2" charset="2"/>
              <a:buChar char="v"/>
            </a:pPr>
            <a:endParaRPr lang="fr-BF" dirty="0"/>
          </a:p>
        </p:txBody>
      </p:sp>
      <p:sp>
        <p:nvSpPr>
          <p:cNvPr id="5" name="ZoneTexte 4">
            <a:extLst>
              <a:ext uri="{FF2B5EF4-FFF2-40B4-BE49-F238E27FC236}">
                <a16:creationId xmlns:a16="http://schemas.microsoft.com/office/drawing/2014/main" id="{369B52CC-7CF9-49E4-BD92-986956F491D2}"/>
              </a:ext>
            </a:extLst>
          </p:cNvPr>
          <p:cNvSpPr txBox="1"/>
          <p:nvPr/>
        </p:nvSpPr>
        <p:spPr>
          <a:xfrm>
            <a:off x="5931247" y="3066531"/>
            <a:ext cx="6390501" cy="3399453"/>
          </a:xfrm>
          <a:prstGeom prst="rect">
            <a:avLst/>
          </a:prstGeom>
          <a:noFill/>
        </p:spPr>
        <p:txBody>
          <a:bodyPr wrap="square">
            <a:spAutoFit/>
          </a:bodyPr>
          <a:lstStyle/>
          <a:p>
            <a:pPr marL="342900" lvl="0" indent="-342900">
              <a:lnSpc>
                <a:spcPct val="150000"/>
              </a:lnSpc>
              <a:buFont typeface="Wingdings" panose="05000000000000000000" pitchFamily="2" charset="2"/>
              <a:buChar char="v"/>
            </a:pPr>
            <a:r>
              <a:rPr lang="fr-FR" dirty="0">
                <a:effectLst/>
                <a:latin typeface="Arial" panose="020B0604020202020204" pitchFamily="34" charset="0"/>
                <a:ea typeface="Times New Roman" panose="02020603050405020304" pitchFamily="18" charset="0"/>
                <a:cs typeface="Arial" panose="020B0604020202020204" pitchFamily="34" charset="0"/>
              </a:rPr>
              <a:t>Ajouter des requêtes entre elles, </a:t>
            </a:r>
            <a:endParaRPr lang="fr-CA"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50000"/>
              </a:lnSpc>
              <a:buFont typeface="Wingdings" panose="05000000000000000000" pitchFamily="2" charset="2"/>
              <a:buChar char="v"/>
            </a:pPr>
            <a:r>
              <a:rPr lang="fr-FR" dirty="0">
                <a:effectLst/>
                <a:latin typeface="Arial" panose="020B0604020202020204" pitchFamily="34" charset="0"/>
                <a:ea typeface="Times New Roman" panose="02020603050405020304" pitchFamily="18" charset="0"/>
                <a:cs typeface="Arial" panose="020B0604020202020204" pitchFamily="34" charset="0"/>
              </a:rPr>
              <a:t>Fusionner des requêtes entre elles</a:t>
            </a:r>
          </a:p>
          <a:p>
            <a:pPr marL="342900" lvl="0" indent="-342900">
              <a:lnSpc>
                <a:spcPct val="150000"/>
              </a:lnSpc>
              <a:buFont typeface="Wingdings" panose="05000000000000000000" pitchFamily="2" charset="2"/>
              <a:buChar char="v"/>
            </a:pPr>
            <a:r>
              <a:rPr lang="fr-FR" dirty="0">
                <a:effectLst/>
                <a:latin typeface="Arial" panose="020B0604020202020204" pitchFamily="34" charset="0"/>
                <a:ea typeface="Times New Roman" panose="02020603050405020304" pitchFamily="18" charset="0"/>
                <a:cs typeface="Arial" panose="020B0604020202020204" pitchFamily="34" charset="0"/>
              </a:rPr>
              <a:t>Choisir les lignes et les colonnes à conserver, supprimer les doublons</a:t>
            </a:r>
            <a:endParaRPr lang="fr-CA" dirty="0">
              <a:effectLst/>
              <a:latin typeface="Arial" panose="020B0604020202020204" pitchFamily="34" charset="0"/>
              <a:ea typeface="Times New Roman" panose="02020603050405020304" pitchFamily="18" charset="0"/>
              <a:cs typeface="Arial" panose="020B0604020202020204" pitchFamily="34" charset="0"/>
            </a:endParaRPr>
          </a:p>
          <a:p>
            <a:pPr marL="285750" indent="-285750">
              <a:lnSpc>
                <a:spcPct val="150000"/>
              </a:lnSpc>
              <a:buFont typeface="Wingdings" panose="05000000000000000000" pitchFamily="2" charset="2"/>
              <a:buChar char="v"/>
            </a:pPr>
            <a:r>
              <a:rPr lang="fr-FR" dirty="0">
                <a:effectLst/>
                <a:latin typeface="Arial" panose="020B0604020202020204" pitchFamily="34" charset="0"/>
                <a:ea typeface="Times New Roman" panose="02020603050405020304" pitchFamily="18" charset="0"/>
                <a:cs typeface="Arial" panose="020B0604020202020204" pitchFamily="34" charset="0"/>
              </a:rPr>
              <a:t>Gérer les données manquantes, dupliquer colonne, remplacer des Valeurs</a:t>
            </a:r>
            <a:endParaRPr lang="fr-CA" dirty="0">
              <a:effectLst/>
              <a:latin typeface="Arial" panose="020B0604020202020204" pitchFamily="34" charset="0"/>
              <a:ea typeface="Times New Roman" panose="02020603050405020304" pitchFamily="18" charset="0"/>
              <a:cs typeface="Arial" panose="020B0604020202020204" pitchFamily="34" charset="0"/>
            </a:endParaRPr>
          </a:p>
          <a:p>
            <a:pPr marL="285750" indent="-285750" algn="l">
              <a:lnSpc>
                <a:spcPct val="150000"/>
              </a:lnSpc>
              <a:buFont typeface="Wingdings" panose="05000000000000000000" pitchFamily="2" charset="2"/>
              <a:buChar char="v"/>
            </a:pPr>
            <a:r>
              <a:rPr lang="fr-FR" b="0" i="0" dirty="0">
                <a:solidFill>
                  <a:srgbClr val="26363F"/>
                </a:solidFill>
                <a:effectLst/>
                <a:latin typeface="Arial" panose="020B0604020202020204" pitchFamily="34" charset="0"/>
                <a:cs typeface="Arial" panose="020B0604020202020204" pitchFamily="34" charset="0"/>
              </a:rPr>
              <a:t>Renommer/reformater</a:t>
            </a:r>
          </a:p>
          <a:p>
            <a:pPr marL="285750" indent="-285750" algn="l">
              <a:lnSpc>
                <a:spcPct val="150000"/>
              </a:lnSpc>
              <a:buFont typeface="Wingdings" panose="05000000000000000000" pitchFamily="2" charset="2"/>
              <a:buChar char="v"/>
            </a:pPr>
            <a:r>
              <a:rPr lang="fr-FR" dirty="0">
                <a:solidFill>
                  <a:srgbClr val="26363F"/>
                </a:solidFill>
                <a:latin typeface="Arial" panose="020B0604020202020204" pitchFamily="34" charset="0"/>
                <a:cs typeface="Arial" panose="020B0604020202020204" pitchFamily="34" charset="0"/>
              </a:rPr>
              <a:t>Etc.</a:t>
            </a:r>
            <a:endParaRPr lang="fr-BF" dirty="0"/>
          </a:p>
        </p:txBody>
      </p:sp>
      <p:sp>
        <p:nvSpPr>
          <p:cNvPr id="6" name="Espace réservé du pied de page 5">
            <a:extLst>
              <a:ext uri="{FF2B5EF4-FFF2-40B4-BE49-F238E27FC236}">
                <a16:creationId xmlns:a16="http://schemas.microsoft.com/office/drawing/2014/main" id="{865FBB93-52ED-442D-8D1A-64E13FDEF4B3}"/>
              </a:ext>
            </a:extLst>
          </p:cNvPr>
          <p:cNvSpPr>
            <a:spLocks noGrp="1"/>
          </p:cNvSpPr>
          <p:nvPr>
            <p:ph type="ftr" sz="quarter" idx="11"/>
          </p:nvPr>
        </p:nvSpPr>
        <p:spPr/>
        <p:txBody>
          <a:bodyPr/>
          <a:lstStyle/>
          <a:p>
            <a:r>
              <a:rPr lang="fr-FR"/>
              <a:t>AIDE MEMOIRE</a:t>
            </a:r>
          </a:p>
        </p:txBody>
      </p:sp>
      <p:sp>
        <p:nvSpPr>
          <p:cNvPr id="7" name="Espace réservé du numéro de diapositive 6">
            <a:extLst>
              <a:ext uri="{FF2B5EF4-FFF2-40B4-BE49-F238E27FC236}">
                <a16:creationId xmlns:a16="http://schemas.microsoft.com/office/drawing/2014/main" id="{93A873E5-7910-4D04-AFDA-DCFC24AD20FC}"/>
              </a:ext>
            </a:extLst>
          </p:cNvPr>
          <p:cNvSpPr>
            <a:spLocks noGrp="1"/>
          </p:cNvSpPr>
          <p:nvPr>
            <p:ph type="sldNum" sz="quarter" idx="12"/>
          </p:nvPr>
        </p:nvSpPr>
        <p:spPr/>
        <p:txBody>
          <a:bodyPr/>
          <a:lstStyle/>
          <a:p>
            <a:fld id="{76B0EE60-77E1-4F52-98D3-D4DAD25F53FE}" type="slidenum">
              <a:rPr lang="fr-FR" smtClean="0"/>
              <a:t>10</a:t>
            </a:fld>
            <a:endParaRPr lang="fr-FR"/>
          </a:p>
        </p:txBody>
      </p:sp>
    </p:spTree>
    <p:extLst>
      <p:ext uri="{BB962C8B-B14F-4D97-AF65-F5344CB8AC3E}">
        <p14:creationId xmlns:p14="http://schemas.microsoft.com/office/powerpoint/2010/main" val="22561082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C6EAE753-3A4E-4FCF-89AC-E255D6F98780}"/>
              </a:ext>
            </a:extLst>
          </p:cNvPr>
          <p:cNvPicPr>
            <a:picLocks noChangeAspect="1"/>
          </p:cNvPicPr>
          <p:nvPr/>
        </p:nvPicPr>
        <p:blipFill>
          <a:blip r:embed="rId2"/>
          <a:stretch>
            <a:fillRect/>
          </a:stretch>
        </p:blipFill>
        <p:spPr>
          <a:xfrm>
            <a:off x="0" y="0"/>
            <a:ext cx="12192000" cy="3240272"/>
          </a:xfrm>
          <a:prstGeom prst="rect">
            <a:avLst/>
          </a:prstGeom>
        </p:spPr>
      </p:pic>
      <p:sp>
        <p:nvSpPr>
          <p:cNvPr id="6" name="ZoneTexte 5">
            <a:extLst>
              <a:ext uri="{FF2B5EF4-FFF2-40B4-BE49-F238E27FC236}">
                <a16:creationId xmlns:a16="http://schemas.microsoft.com/office/drawing/2014/main" id="{5FF84B4A-58FE-4994-938F-EE9AD383D0AB}"/>
              </a:ext>
            </a:extLst>
          </p:cNvPr>
          <p:cNvSpPr txBox="1"/>
          <p:nvPr/>
        </p:nvSpPr>
        <p:spPr>
          <a:xfrm>
            <a:off x="5244414" y="1496"/>
            <a:ext cx="1460156" cy="307777"/>
          </a:xfrm>
          <a:prstGeom prst="rect">
            <a:avLst/>
          </a:prstGeom>
          <a:solidFill>
            <a:srgbClr val="FFC000"/>
          </a:solidFill>
        </p:spPr>
        <p:txBody>
          <a:bodyPr wrap="square" rtlCol="0">
            <a:spAutoFit/>
          </a:bodyPr>
          <a:lstStyle/>
          <a:p>
            <a:r>
              <a:rPr lang="fr-FR" sz="1400" b="1" dirty="0">
                <a:solidFill>
                  <a:schemeClr val="bg1"/>
                </a:solidFill>
                <a:effectLst>
                  <a:outerShdw blurRad="38100" dist="38100" dir="2700000" algn="tl">
                    <a:srgbClr val="000000">
                      <a:alpha val="43137"/>
                    </a:srgbClr>
                  </a:outerShdw>
                </a:effectLst>
              </a:rPr>
              <a:t>MENU ACCUEIL</a:t>
            </a:r>
            <a:endParaRPr lang="fr-BF" sz="1400" b="1" dirty="0">
              <a:solidFill>
                <a:schemeClr val="bg1"/>
              </a:solidFill>
              <a:effectLst>
                <a:outerShdw blurRad="38100" dist="38100" dir="2700000" algn="tl">
                  <a:srgbClr val="000000">
                    <a:alpha val="43137"/>
                  </a:srgbClr>
                </a:outerShdw>
              </a:effectLst>
            </a:endParaRPr>
          </a:p>
        </p:txBody>
      </p:sp>
      <p:pic>
        <p:nvPicPr>
          <p:cNvPr id="8" name="Image 7">
            <a:extLst>
              <a:ext uri="{FF2B5EF4-FFF2-40B4-BE49-F238E27FC236}">
                <a16:creationId xmlns:a16="http://schemas.microsoft.com/office/drawing/2014/main" id="{6B3D7849-E1A5-407A-809C-6702D3C8CC66}"/>
              </a:ext>
            </a:extLst>
          </p:cNvPr>
          <p:cNvPicPr>
            <a:picLocks noChangeAspect="1"/>
          </p:cNvPicPr>
          <p:nvPr/>
        </p:nvPicPr>
        <p:blipFill>
          <a:blip r:embed="rId3"/>
          <a:stretch>
            <a:fillRect/>
          </a:stretch>
        </p:blipFill>
        <p:spPr>
          <a:xfrm>
            <a:off x="0" y="3429000"/>
            <a:ext cx="12192000" cy="3489804"/>
          </a:xfrm>
          <a:prstGeom prst="rect">
            <a:avLst/>
          </a:prstGeom>
        </p:spPr>
      </p:pic>
      <p:sp>
        <p:nvSpPr>
          <p:cNvPr id="9" name="ZoneTexte 8">
            <a:extLst>
              <a:ext uri="{FF2B5EF4-FFF2-40B4-BE49-F238E27FC236}">
                <a16:creationId xmlns:a16="http://schemas.microsoft.com/office/drawing/2014/main" id="{20E6954E-BEC1-4805-BCA9-1A648776E156}"/>
              </a:ext>
            </a:extLst>
          </p:cNvPr>
          <p:cNvSpPr txBox="1"/>
          <p:nvPr/>
        </p:nvSpPr>
        <p:spPr>
          <a:xfrm>
            <a:off x="5244414" y="3564361"/>
            <a:ext cx="1873078" cy="307777"/>
          </a:xfrm>
          <a:prstGeom prst="rect">
            <a:avLst/>
          </a:prstGeom>
          <a:solidFill>
            <a:srgbClr val="FFC000"/>
          </a:solidFill>
        </p:spPr>
        <p:txBody>
          <a:bodyPr wrap="square" rtlCol="0">
            <a:spAutoFit/>
          </a:bodyPr>
          <a:lstStyle/>
          <a:p>
            <a:r>
              <a:rPr lang="fr-FR" sz="1400" b="1" dirty="0">
                <a:solidFill>
                  <a:schemeClr val="bg1"/>
                </a:solidFill>
                <a:effectLst>
                  <a:outerShdw blurRad="38100" dist="38100" dir="2700000" algn="tl">
                    <a:srgbClr val="000000">
                      <a:alpha val="43137"/>
                    </a:srgbClr>
                  </a:outerShdw>
                </a:effectLst>
              </a:rPr>
              <a:t>MENU TRANSFORMER</a:t>
            </a:r>
            <a:endParaRPr lang="fr-BF" sz="1400" b="1" dirty="0">
              <a:solidFill>
                <a:schemeClr val="bg1"/>
              </a:solidFill>
              <a:effectLst>
                <a:outerShdw blurRad="38100" dist="38100" dir="2700000" algn="tl">
                  <a:srgbClr val="000000">
                    <a:alpha val="43137"/>
                  </a:srgbClr>
                </a:outerShdw>
              </a:effectLst>
            </a:endParaRPr>
          </a:p>
        </p:txBody>
      </p:sp>
      <p:sp>
        <p:nvSpPr>
          <p:cNvPr id="11" name="Espace réservé du pied de page 10">
            <a:extLst>
              <a:ext uri="{FF2B5EF4-FFF2-40B4-BE49-F238E27FC236}">
                <a16:creationId xmlns:a16="http://schemas.microsoft.com/office/drawing/2014/main" id="{66BE8226-9801-4B5C-BAC0-94B05468A2B8}"/>
              </a:ext>
            </a:extLst>
          </p:cNvPr>
          <p:cNvSpPr>
            <a:spLocks noGrp="1"/>
          </p:cNvSpPr>
          <p:nvPr>
            <p:ph type="ftr" sz="quarter" idx="11"/>
          </p:nvPr>
        </p:nvSpPr>
        <p:spPr/>
        <p:txBody>
          <a:bodyPr/>
          <a:lstStyle/>
          <a:p>
            <a:r>
              <a:rPr lang="fr-FR"/>
              <a:t>AIDE MEMOIRE</a:t>
            </a:r>
          </a:p>
        </p:txBody>
      </p:sp>
      <p:sp>
        <p:nvSpPr>
          <p:cNvPr id="12" name="Espace réservé du numéro de diapositive 11">
            <a:extLst>
              <a:ext uri="{FF2B5EF4-FFF2-40B4-BE49-F238E27FC236}">
                <a16:creationId xmlns:a16="http://schemas.microsoft.com/office/drawing/2014/main" id="{79269FD2-663F-4D4D-9628-C5F33AD3A74F}"/>
              </a:ext>
            </a:extLst>
          </p:cNvPr>
          <p:cNvSpPr>
            <a:spLocks noGrp="1"/>
          </p:cNvSpPr>
          <p:nvPr>
            <p:ph type="sldNum" sz="quarter" idx="12"/>
          </p:nvPr>
        </p:nvSpPr>
        <p:spPr/>
        <p:txBody>
          <a:bodyPr/>
          <a:lstStyle/>
          <a:p>
            <a:fld id="{76B0EE60-77E1-4F52-98D3-D4DAD25F53FE}" type="slidenum">
              <a:rPr lang="fr-FR" smtClean="0"/>
              <a:t>11</a:t>
            </a:fld>
            <a:endParaRPr lang="fr-FR"/>
          </a:p>
        </p:txBody>
      </p:sp>
    </p:spTree>
    <p:extLst>
      <p:ext uri="{BB962C8B-B14F-4D97-AF65-F5344CB8AC3E}">
        <p14:creationId xmlns:p14="http://schemas.microsoft.com/office/powerpoint/2010/main" val="16424016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0C1A9245-99C8-40B5-ABCB-B5D44D90AA00}"/>
              </a:ext>
            </a:extLst>
          </p:cNvPr>
          <p:cNvPicPr>
            <a:picLocks noChangeAspect="1"/>
          </p:cNvPicPr>
          <p:nvPr/>
        </p:nvPicPr>
        <p:blipFill>
          <a:blip r:embed="rId2"/>
          <a:stretch>
            <a:fillRect/>
          </a:stretch>
        </p:blipFill>
        <p:spPr>
          <a:xfrm>
            <a:off x="0" y="74557"/>
            <a:ext cx="12192000" cy="3489804"/>
          </a:xfrm>
          <a:prstGeom prst="rect">
            <a:avLst/>
          </a:prstGeom>
        </p:spPr>
      </p:pic>
      <p:sp>
        <p:nvSpPr>
          <p:cNvPr id="10" name="ZoneTexte 9">
            <a:extLst>
              <a:ext uri="{FF2B5EF4-FFF2-40B4-BE49-F238E27FC236}">
                <a16:creationId xmlns:a16="http://schemas.microsoft.com/office/drawing/2014/main" id="{51BD14B7-E246-42D7-903B-9EEB62397C28}"/>
              </a:ext>
            </a:extLst>
          </p:cNvPr>
          <p:cNvSpPr txBox="1"/>
          <p:nvPr/>
        </p:nvSpPr>
        <p:spPr>
          <a:xfrm>
            <a:off x="5490518" y="74557"/>
            <a:ext cx="2318952" cy="307777"/>
          </a:xfrm>
          <a:prstGeom prst="rect">
            <a:avLst/>
          </a:prstGeom>
          <a:solidFill>
            <a:srgbClr val="FFC000"/>
          </a:solidFill>
        </p:spPr>
        <p:txBody>
          <a:bodyPr wrap="square" rtlCol="0">
            <a:spAutoFit/>
          </a:bodyPr>
          <a:lstStyle/>
          <a:p>
            <a:r>
              <a:rPr lang="fr-FR" sz="1400" b="1" dirty="0">
                <a:solidFill>
                  <a:schemeClr val="bg1"/>
                </a:solidFill>
                <a:effectLst>
                  <a:outerShdw blurRad="38100" dist="38100" dir="2700000" algn="tl">
                    <a:srgbClr val="000000">
                      <a:alpha val="43137"/>
                    </a:srgbClr>
                  </a:outerShdw>
                </a:effectLst>
              </a:rPr>
              <a:t>MENU AJOUTER COLONNE</a:t>
            </a:r>
            <a:endParaRPr lang="fr-BF" sz="1400" b="1" dirty="0">
              <a:solidFill>
                <a:schemeClr val="bg1"/>
              </a:solidFill>
              <a:effectLst>
                <a:outerShdw blurRad="38100" dist="38100" dir="2700000" algn="tl">
                  <a:srgbClr val="000000">
                    <a:alpha val="43137"/>
                  </a:srgbClr>
                </a:outerShdw>
              </a:effectLst>
            </a:endParaRPr>
          </a:p>
        </p:txBody>
      </p:sp>
      <p:pic>
        <p:nvPicPr>
          <p:cNvPr id="7" name="Image 6">
            <a:extLst>
              <a:ext uri="{FF2B5EF4-FFF2-40B4-BE49-F238E27FC236}">
                <a16:creationId xmlns:a16="http://schemas.microsoft.com/office/drawing/2014/main" id="{9F706DFC-97B6-4030-BC31-54DCFC471F07}"/>
              </a:ext>
            </a:extLst>
          </p:cNvPr>
          <p:cNvPicPr>
            <a:picLocks noChangeAspect="1"/>
          </p:cNvPicPr>
          <p:nvPr/>
        </p:nvPicPr>
        <p:blipFill>
          <a:blip r:embed="rId3"/>
          <a:stretch>
            <a:fillRect/>
          </a:stretch>
        </p:blipFill>
        <p:spPr>
          <a:xfrm>
            <a:off x="0" y="3781635"/>
            <a:ext cx="12192000" cy="3891444"/>
          </a:xfrm>
          <a:prstGeom prst="rect">
            <a:avLst/>
          </a:prstGeom>
        </p:spPr>
      </p:pic>
      <p:sp>
        <p:nvSpPr>
          <p:cNvPr id="11" name="ZoneTexte 10">
            <a:extLst>
              <a:ext uri="{FF2B5EF4-FFF2-40B4-BE49-F238E27FC236}">
                <a16:creationId xmlns:a16="http://schemas.microsoft.com/office/drawing/2014/main" id="{24DD88C6-1886-4DC9-B579-3B6651A74829}"/>
              </a:ext>
            </a:extLst>
          </p:cNvPr>
          <p:cNvSpPr txBox="1"/>
          <p:nvPr/>
        </p:nvSpPr>
        <p:spPr>
          <a:xfrm>
            <a:off x="7809470" y="3781635"/>
            <a:ext cx="1556952" cy="307777"/>
          </a:xfrm>
          <a:prstGeom prst="rect">
            <a:avLst/>
          </a:prstGeom>
          <a:solidFill>
            <a:srgbClr val="FFC000"/>
          </a:solidFill>
        </p:spPr>
        <p:txBody>
          <a:bodyPr wrap="square" rtlCol="0">
            <a:spAutoFit/>
          </a:bodyPr>
          <a:lstStyle/>
          <a:p>
            <a:r>
              <a:rPr lang="fr-FR" sz="1400" b="1" dirty="0">
                <a:solidFill>
                  <a:schemeClr val="bg1"/>
                </a:solidFill>
                <a:effectLst>
                  <a:outerShdw blurRad="38100" dist="38100" dir="2700000" algn="tl">
                    <a:srgbClr val="000000">
                      <a:alpha val="43137"/>
                    </a:srgbClr>
                  </a:outerShdw>
                </a:effectLst>
              </a:rPr>
              <a:t>MENU AFFICHAGE</a:t>
            </a:r>
            <a:endParaRPr lang="fr-BF" sz="1400" b="1" dirty="0">
              <a:solidFill>
                <a:schemeClr val="bg1"/>
              </a:solidFill>
              <a:effectLst>
                <a:outerShdw blurRad="38100" dist="38100" dir="2700000" algn="tl">
                  <a:srgbClr val="000000">
                    <a:alpha val="43137"/>
                  </a:srgbClr>
                </a:outerShdw>
              </a:effectLst>
            </a:endParaRPr>
          </a:p>
        </p:txBody>
      </p:sp>
      <p:sp>
        <p:nvSpPr>
          <p:cNvPr id="12" name="Espace réservé du pied de page 11">
            <a:extLst>
              <a:ext uri="{FF2B5EF4-FFF2-40B4-BE49-F238E27FC236}">
                <a16:creationId xmlns:a16="http://schemas.microsoft.com/office/drawing/2014/main" id="{CDEB8E25-5EC2-4E21-94A2-0D9C757954FB}"/>
              </a:ext>
            </a:extLst>
          </p:cNvPr>
          <p:cNvSpPr>
            <a:spLocks noGrp="1"/>
          </p:cNvSpPr>
          <p:nvPr>
            <p:ph type="ftr" sz="quarter" idx="11"/>
          </p:nvPr>
        </p:nvSpPr>
        <p:spPr/>
        <p:txBody>
          <a:bodyPr/>
          <a:lstStyle/>
          <a:p>
            <a:r>
              <a:rPr lang="fr-FR"/>
              <a:t>AIDE MEMOIRE</a:t>
            </a:r>
          </a:p>
        </p:txBody>
      </p:sp>
      <p:sp>
        <p:nvSpPr>
          <p:cNvPr id="13" name="Espace réservé du numéro de diapositive 12">
            <a:extLst>
              <a:ext uri="{FF2B5EF4-FFF2-40B4-BE49-F238E27FC236}">
                <a16:creationId xmlns:a16="http://schemas.microsoft.com/office/drawing/2014/main" id="{0687066E-2A4D-4099-B55E-EC9260717ABF}"/>
              </a:ext>
            </a:extLst>
          </p:cNvPr>
          <p:cNvSpPr>
            <a:spLocks noGrp="1"/>
          </p:cNvSpPr>
          <p:nvPr>
            <p:ph type="sldNum" sz="quarter" idx="12"/>
          </p:nvPr>
        </p:nvSpPr>
        <p:spPr/>
        <p:txBody>
          <a:bodyPr/>
          <a:lstStyle/>
          <a:p>
            <a:fld id="{76B0EE60-77E1-4F52-98D3-D4DAD25F53FE}" type="slidenum">
              <a:rPr lang="fr-FR" smtClean="0"/>
              <a:t>12</a:t>
            </a:fld>
            <a:endParaRPr lang="fr-FR"/>
          </a:p>
        </p:txBody>
      </p:sp>
    </p:spTree>
    <p:extLst>
      <p:ext uri="{BB962C8B-B14F-4D97-AF65-F5344CB8AC3E}">
        <p14:creationId xmlns:p14="http://schemas.microsoft.com/office/powerpoint/2010/main" val="39980780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890E223-A19B-E145-84DE-B54A495AF60E}"/>
              </a:ext>
            </a:extLst>
          </p:cNvPr>
          <p:cNvSpPr>
            <a:spLocks noGrp="1"/>
          </p:cNvSpPr>
          <p:nvPr>
            <p:ph type="title"/>
          </p:nvPr>
        </p:nvSpPr>
        <p:spPr>
          <a:xfrm>
            <a:off x="1468583" y="136525"/>
            <a:ext cx="9786648" cy="480131"/>
          </a:xfrm>
          <a:solidFill>
            <a:schemeClr val="accent4">
              <a:lumMod val="60000"/>
              <a:lumOff val="40000"/>
            </a:schemeClr>
          </a:solidFill>
        </p:spPr>
        <p:style>
          <a:lnRef idx="3">
            <a:schemeClr val="lt1"/>
          </a:lnRef>
          <a:fillRef idx="1">
            <a:schemeClr val="accent4"/>
          </a:fillRef>
          <a:effectRef idx="1">
            <a:schemeClr val="accent4"/>
          </a:effectRef>
          <a:fontRef idx="minor">
            <a:schemeClr val="lt1"/>
          </a:fontRef>
        </p:style>
        <p:txBody>
          <a:bodyPr vert="horz" wrap="square" lIns="91440" tIns="45720" rIns="91440" bIns="45720" rtlCol="0" anchor="ctr">
            <a:spAutoFit/>
          </a:bodyPr>
          <a:lstStyle/>
          <a:p>
            <a:pPr algn="ctr"/>
            <a:r>
              <a:rPr lang="fr-FR" sz="2800" b="1">
                <a:solidFill>
                  <a:schemeClr val="bg1"/>
                </a:solidFill>
                <a:latin typeface="Arial" panose="020B0604020202020204" pitchFamily="34" charset="0"/>
                <a:cs typeface="Arial" panose="020B0604020202020204" pitchFamily="34" charset="0"/>
              </a:rPr>
              <a:t>C</a:t>
            </a:r>
            <a:r>
              <a:rPr lang="fr-BF" sz="2800" b="1">
                <a:solidFill>
                  <a:schemeClr val="bg1"/>
                </a:solidFill>
                <a:latin typeface="Arial" panose="020B0604020202020204" pitchFamily="34" charset="0"/>
                <a:cs typeface="Arial" panose="020B0604020202020204" pitchFamily="34" charset="0"/>
              </a:rPr>
              <a:t>onne</a:t>
            </a:r>
            <a:r>
              <a:rPr lang="fr-FR" sz="2800" b="1" dirty="0" err="1">
                <a:solidFill>
                  <a:schemeClr val="bg1"/>
                </a:solidFill>
                <a:latin typeface="Arial" panose="020B0604020202020204" pitchFamily="34" charset="0"/>
                <a:cs typeface="Arial" panose="020B0604020202020204" pitchFamily="34" charset="0"/>
              </a:rPr>
              <a:t>xion</a:t>
            </a:r>
            <a:r>
              <a:rPr lang="fr-BF" sz="2800" b="1" dirty="0">
                <a:solidFill>
                  <a:schemeClr val="bg1"/>
                </a:solidFill>
                <a:latin typeface="Arial" panose="020B0604020202020204" pitchFamily="34" charset="0"/>
                <a:cs typeface="Arial" panose="020B0604020202020204" pitchFamily="34" charset="0"/>
              </a:rPr>
              <a:t> à des sources </a:t>
            </a:r>
            <a:r>
              <a:rPr lang="fr-BF" sz="2800" b="1">
                <a:solidFill>
                  <a:schemeClr val="bg1"/>
                </a:solidFill>
                <a:latin typeface="Arial" panose="020B0604020202020204" pitchFamily="34" charset="0"/>
                <a:cs typeface="Arial" panose="020B0604020202020204" pitchFamily="34" charset="0"/>
              </a:rPr>
              <a:t>de donnée</a:t>
            </a:r>
            <a:r>
              <a:rPr lang="fr-FR" sz="2800" b="1" dirty="0">
                <a:solidFill>
                  <a:schemeClr val="bg1"/>
                </a:solidFill>
                <a:latin typeface="Arial" panose="020B0604020202020204" pitchFamily="34" charset="0"/>
                <a:cs typeface="Arial" panose="020B0604020202020204" pitchFamily="34" charset="0"/>
              </a:rPr>
              <a:t>s en ligne</a:t>
            </a:r>
            <a:endParaRPr lang="fr-BF" sz="2800" b="1" dirty="0">
              <a:solidFill>
                <a:schemeClr val="bg1"/>
              </a:solidFill>
              <a:latin typeface="Arial" panose="020B0604020202020204" pitchFamily="34" charset="0"/>
              <a:cs typeface="Arial" panose="020B0604020202020204" pitchFamily="34" charset="0"/>
            </a:endParaRPr>
          </a:p>
        </p:txBody>
      </p:sp>
      <p:sp>
        <p:nvSpPr>
          <p:cNvPr id="3" name="Espace réservé du contenu 2">
            <a:extLst>
              <a:ext uri="{FF2B5EF4-FFF2-40B4-BE49-F238E27FC236}">
                <a16:creationId xmlns:a16="http://schemas.microsoft.com/office/drawing/2014/main" id="{0E29F14F-AA9F-964F-8806-7F19F73676D6}"/>
              </a:ext>
            </a:extLst>
          </p:cNvPr>
          <p:cNvSpPr>
            <a:spLocks noGrp="1"/>
          </p:cNvSpPr>
          <p:nvPr>
            <p:ph idx="1"/>
          </p:nvPr>
        </p:nvSpPr>
        <p:spPr>
          <a:xfrm>
            <a:off x="1219201" y="1256145"/>
            <a:ext cx="10285412" cy="5098473"/>
          </a:xfrm>
        </p:spPr>
        <p:style>
          <a:lnRef idx="2">
            <a:schemeClr val="accent1"/>
          </a:lnRef>
          <a:fillRef idx="1">
            <a:schemeClr val="lt1"/>
          </a:fillRef>
          <a:effectRef idx="0">
            <a:schemeClr val="accent1"/>
          </a:effectRef>
          <a:fontRef idx="minor">
            <a:schemeClr val="dk1"/>
          </a:fontRef>
        </p:style>
        <p:txBody>
          <a:bodyPr>
            <a:noAutofit/>
          </a:bodyPr>
          <a:lstStyle/>
          <a:p>
            <a:pPr marL="0" indent="0">
              <a:buNone/>
            </a:pPr>
            <a:r>
              <a:rPr lang="fr-BF" sz="2600" b="1" i="1" u="sng" dirty="0">
                <a:latin typeface="Arial" panose="020B0604020202020204" pitchFamily="34" charset="0"/>
                <a:cs typeface="Arial" panose="020B0604020202020204" pitchFamily="34" charset="0"/>
              </a:rPr>
              <a:t>Exemple de connexion à des données</a:t>
            </a:r>
            <a:r>
              <a:rPr lang="fr-FR" sz="2600" b="1" i="1" u="sng" dirty="0">
                <a:latin typeface="Arial" panose="020B0604020202020204" pitchFamily="34" charset="0"/>
                <a:cs typeface="Arial" panose="020B0604020202020204" pitchFamily="34" charset="0"/>
              </a:rPr>
              <a:t> en ligne</a:t>
            </a:r>
          </a:p>
          <a:p>
            <a:pPr marL="0" indent="0">
              <a:buNone/>
            </a:pPr>
            <a:endParaRPr lang="fr-FR" sz="2600" dirty="0">
              <a:latin typeface="Arial" panose="020B0604020202020204" pitchFamily="34" charset="0"/>
              <a:cs typeface="Arial" panose="020B0604020202020204" pitchFamily="34" charset="0"/>
            </a:endParaRPr>
          </a:p>
          <a:p>
            <a:pPr marL="0" indent="0">
              <a:lnSpc>
                <a:spcPct val="150000"/>
              </a:lnSpc>
              <a:buNone/>
            </a:pPr>
            <a:r>
              <a:rPr lang="fr-BF" sz="2600" dirty="0">
                <a:latin typeface="Arial" panose="020B0604020202020204" pitchFamily="34" charset="0"/>
                <a:cs typeface="Arial" panose="020B0604020202020204" pitchFamily="34" charset="0"/>
              </a:rPr>
              <a:t>Pour cet exemple, nous allons nous connecter à une source de données </a:t>
            </a:r>
            <a:r>
              <a:rPr lang="fr-FR" sz="2600" dirty="0">
                <a:latin typeface="Arial" panose="020B0604020202020204" pitchFamily="34" charset="0"/>
                <a:cs typeface="Arial" panose="020B0604020202020204" pitchFamily="34" charset="0"/>
              </a:rPr>
              <a:t>du Burkina Faso disponible sur le </a:t>
            </a:r>
            <a:r>
              <a:rPr lang="fr-BF" sz="2600" b="1" dirty="0">
                <a:latin typeface="Arial" panose="020B0604020202020204" pitchFamily="34" charset="0"/>
                <a:cs typeface="Arial" panose="020B0604020202020204" pitchFamily="34" charset="0"/>
              </a:rPr>
              <a:t>web</a:t>
            </a:r>
            <a:r>
              <a:rPr lang="fr-FR" sz="2600" b="1" dirty="0">
                <a:latin typeface="Arial" panose="020B0604020202020204" pitchFamily="34" charset="0"/>
                <a:cs typeface="Arial" panose="020B0604020202020204" pitchFamily="34" charset="0"/>
              </a:rPr>
              <a:t> (page web Wikipédia)</a:t>
            </a:r>
            <a:r>
              <a:rPr lang="fr-BF" sz="2600" dirty="0">
                <a:latin typeface="Arial" panose="020B0604020202020204" pitchFamily="34" charset="0"/>
                <a:cs typeface="Arial" panose="020B0604020202020204" pitchFamily="34" charset="0"/>
              </a:rPr>
              <a:t>. </a:t>
            </a:r>
            <a:r>
              <a:rPr lang="fr-FR" sz="2600" dirty="0">
                <a:latin typeface="Arial" panose="020B0604020202020204" pitchFamily="34" charset="0"/>
                <a:cs typeface="Arial" panose="020B0604020202020204" pitchFamily="34" charset="0"/>
              </a:rPr>
              <a:t>Ainsi le lien suivant sera utilisé  pour cet exercice : </a:t>
            </a:r>
            <a:r>
              <a:rPr lang="fr-FR" sz="2600" u="sng" dirty="0">
                <a:latin typeface="Arial" panose="020B0604020202020204" pitchFamily="34" charset="0"/>
                <a:cs typeface="Arial" panose="020B0604020202020204" pitchFamily="34" charset="0"/>
                <a:hlinkClick r:id="rId2"/>
              </a:rPr>
              <a:t>https://fr.wikipedia.org/wiki/Régions_du_Burkina_Faso</a:t>
            </a:r>
            <a:r>
              <a:rPr lang="fr-FR" sz="2600" dirty="0">
                <a:latin typeface="Arial" panose="020B0604020202020204" pitchFamily="34" charset="0"/>
                <a:cs typeface="Arial" panose="020B0604020202020204" pitchFamily="34" charset="0"/>
              </a:rPr>
              <a:t> </a:t>
            </a:r>
          </a:p>
          <a:p>
            <a:pPr marL="0" indent="0">
              <a:buNone/>
            </a:pPr>
            <a:endParaRPr lang="fr-FR" sz="2600" dirty="0">
              <a:latin typeface="Arial" panose="020B0604020202020204" pitchFamily="34" charset="0"/>
              <a:cs typeface="Arial" panose="020B0604020202020204" pitchFamily="34" charset="0"/>
            </a:endParaRPr>
          </a:p>
          <a:p>
            <a:pPr marL="0" indent="0">
              <a:buNone/>
            </a:pPr>
            <a:r>
              <a:rPr lang="fr-BF" sz="2600" dirty="0">
                <a:latin typeface="Arial" panose="020B0604020202020204" pitchFamily="34" charset="0"/>
                <a:cs typeface="Arial" panose="020B0604020202020204" pitchFamily="34" charset="0"/>
              </a:rPr>
              <a:t>Sélectionnez</a:t>
            </a:r>
            <a:r>
              <a:rPr lang="fr-FR" sz="2600" dirty="0">
                <a:latin typeface="Arial" panose="020B0604020202020204" pitchFamily="34" charset="0"/>
                <a:cs typeface="Arial" panose="020B0604020202020204" pitchFamily="34" charset="0"/>
              </a:rPr>
              <a:t> (onglet </a:t>
            </a:r>
            <a:r>
              <a:rPr lang="fr-BF" sz="2600" b="1" dirty="0">
                <a:latin typeface="Arial" panose="020B0604020202020204" pitchFamily="34" charset="0"/>
                <a:cs typeface="Arial" panose="020B0604020202020204" pitchFamily="34" charset="0"/>
              </a:rPr>
              <a:t>Accueil</a:t>
            </a:r>
            <a:r>
              <a:rPr lang="fr-FR" sz="2600" dirty="0">
                <a:latin typeface="Arial" panose="020B0604020202020204" pitchFamily="34" charset="0"/>
                <a:cs typeface="Arial" panose="020B0604020202020204" pitchFamily="34" charset="0"/>
              </a:rPr>
              <a:t>)</a:t>
            </a:r>
            <a:r>
              <a:rPr lang="fr-BF" sz="2600" dirty="0">
                <a:latin typeface="Arial" panose="020B0604020202020204" pitchFamily="34" charset="0"/>
                <a:cs typeface="Arial" panose="020B0604020202020204" pitchFamily="34" charset="0"/>
              </a:rPr>
              <a:t> </a:t>
            </a:r>
            <a:r>
              <a:rPr lang="fr-BF" sz="2600" b="1" dirty="0">
                <a:latin typeface="Arial" panose="020B0604020202020204" pitchFamily="34" charset="0"/>
                <a:cs typeface="Arial" panose="020B0604020202020204" pitchFamily="34" charset="0"/>
              </a:rPr>
              <a:t>Obtenir des données</a:t>
            </a:r>
            <a:r>
              <a:rPr lang="fr-BF" sz="2600" dirty="0">
                <a:latin typeface="Arial" panose="020B0604020202020204" pitchFamily="34" charset="0"/>
                <a:cs typeface="Arial" panose="020B0604020202020204" pitchFamily="34" charset="0"/>
              </a:rPr>
              <a:t>  &gt; </a:t>
            </a:r>
            <a:r>
              <a:rPr lang="fr-BF" sz="2600" b="1" dirty="0">
                <a:latin typeface="Arial" panose="020B0604020202020204" pitchFamily="34" charset="0"/>
                <a:cs typeface="Arial" panose="020B0604020202020204" pitchFamily="34" charset="0"/>
              </a:rPr>
              <a:t>Web</a:t>
            </a:r>
            <a:r>
              <a:rPr lang="fr-FR" sz="2600" dirty="0">
                <a:latin typeface="Arial" panose="020B0604020202020204" pitchFamily="34" charset="0"/>
                <a:cs typeface="Arial" panose="020B0604020202020204" pitchFamily="34" charset="0"/>
              </a:rPr>
              <a:t> puis</a:t>
            </a:r>
            <a:r>
              <a:rPr lang="fr-BF" sz="2600" dirty="0">
                <a:latin typeface="Arial" panose="020B0604020202020204" pitchFamily="34" charset="0"/>
                <a:cs typeface="Arial" panose="020B0604020202020204" pitchFamily="34" charset="0"/>
              </a:rPr>
              <a:t> entrez l’adresse.</a:t>
            </a:r>
          </a:p>
        </p:txBody>
      </p:sp>
      <p:sp>
        <p:nvSpPr>
          <p:cNvPr id="5" name="Espace réservé du pied de page 4">
            <a:extLst>
              <a:ext uri="{FF2B5EF4-FFF2-40B4-BE49-F238E27FC236}">
                <a16:creationId xmlns:a16="http://schemas.microsoft.com/office/drawing/2014/main" id="{98836DDA-E9F5-4871-9C18-85DB9A48ECD8}"/>
              </a:ext>
            </a:extLst>
          </p:cNvPr>
          <p:cNvSpPr>
            <a:spLocks noGrp="1"/>
          </p:cNvSpPr>
          <p:nvPr>
            <p:ph type="ftr" sz="quarter" idx="11"/>
          </p:nvPr>
        </p:nvSpPr>
        <p:spPr/>
        <p:txBody>
          <a:bodyPr/>
          <a:lstStyle/>
          <a:p>
            <a:r>
              <a:rPr lang="fr-FR"/>
              <a:t>AIDE MEMOIRE</a:t>
            </a:r>
          </a:p>
        </p:txBody>
      </p:sp>
      <p:sp>
        <p:nvSpPr>
          <p:cNvPr id="6" name="Espace réservé du numéro de diapositive 5">
            <a:extLst>
              <a:ext uri="{FF2B5EF4-FFF2-40B4-BE49-F238E27FC236}">
                <a16:creationId xmlns:a16="http://schemas.microsoft.com/office/drawing/2014/main" id="{32971EB4-AB71-4122-8DBD-093FDBD11144}"/>
              </a:ext>
            </a:extLst>
          </p:cNvPr>
          <p:cNvSpPr>
            <a:spLocks noGrp="1"/>
          </p:cNvSpPr>
          <p:nvPr>
            <p:ph type="sldNum" sz="quarter" idx="12"/>
          </p:nvPr>
        </p:nvSpPr>
        <p:spPr/>
        <p:txBody>
          <a:bodyPr/>
          <a:lstStyle/>
          <a:p>
            <a:fld id="{76B0EE60-77E1-4F52-98D3-D4DAD25F53FE}" type="slidenum">
              <a:rPr lang="fr-FR" smtClean="0"/>
              <a:t>13</a:t>
            </a:fld>
            <a:endParaRPr lang="fr-FR"/>
          </a:p>
        </p:txBody>
      </p:sp>
    </p:spTree>
    <p:extLst>
      <p:ext uri="{BB962C8B-B14F-4D97-AF65-F5344CB8AC3E}">
        <p14:creationId xmlns:p14="http://schemas.microsoft.com/office/powerpoint/2010/main" val="36489317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32DA5C0-6B91-A94B-B174-1B02163E8256}"/>
              </a:ext>
            </a:extLst>
          </p:cNvPr>
          <p:cNvSpPr>
            <a:spLocks noGrp="1"/>
          </p:cNvSpPr>
          <p:nvPr>
            <p:ph type="title"/>
          </p:nvPr>
        </p:nvSpPr>
        <p:spPr/>
        <p:txBody>
          <a:bodyPr/>
          <a:lstStyle/>
          <a:p>
            <a:pPr algn="ctr"/>
            <a:r>
              <a:rPr lang="fr-FR" b="1" dirty="0" err="1"/>
              <a:t>Creation</a:t>
            </a:r>
            <a:r>
              <a:rPr lang="fr-FR" b="1" dirty="0"/>
              <a:t> de mesure: Fonctions DAX</a:t>
            </a:r>
            <a:endParaRPr lang="fr-BF" b="1" dirty="0"/>
          </a:p>
        </p:txBody>
      </p:sp>
      <p:sp>
        <p:nvSpPr>
          <p:cNvPr id="3" name="Espace réservé du contenu 2">
            <a:extLst>
              <a:ext uri="{FF2B5EF4-FFF2-40B4-BE49-F238E27FC236}">
                <a16:creationId xmlns:a16="http://schemas.microsoft.com/office/drawing/2014/main" id="{3B1ADE8F-1A1F-A341-9F2B-C0F02252E4F4}"/>
              </a:ext>
            </a:extLst>
          </p:cNvPr>
          <p:cNvSpPr>
            <a:spLocks noGrp="1"/>
          </p:cNvSpPr>
          <p:nvPr>
            <p:ph idx="1"/>
          </p:nvPr>
        </p:nvSpPr>
        <p:spPr/>
        <p:txBody>
          <a:bodyPr>
            <a:normAutofit fontScale="85000" lnSpcReduction="20000"/>
          </a:bodyPr>
          <a:lstStyle/>
          <a:p>
            <a:pPr>
              <a:lnSpc>
                <a:spcPct val="150000"/>
              </a:lnSpc>
            </a:pPr>
            <a:r>
              <a:rPr lang="fr-FR" b="1" dirty="0"/>
              <a:t>SUM(): </a:t>
            </a:r>
            <a:r>
              <a:rPr lang="fr-FR" b="0" i="0" u="none" strike="noStrike" dirty="0">
                <a:solidFill>
                  <a:srgbClr val="171717"/>
                </a:solidFill>
                <a:effectLst/>
                <a:latin typeface="Segoe UI" panose="020B0502040204020203" pitchFamily="34" charset="0"/>
              </a:rPr>
              <a:t>Additionne tous les nombres d’une colonne</a:t>
            </a:r>
            <a:endParaRPr lang="fr-FR" dirty="0"/>
          </a:p>
          <a:p>
            <a:pPr>
              <a:lnSpc>
                <a:spcPct val="150000"/>
              </a:lnSpc>
            </a:pPr>
            <a:r>
              <a:rPr lang="fr-FR" dirty="0"/>
              <a:t>COUNT()</a:t>
            </a:r>
          </a:p>
          <a:p>
            <a:pPr>
              <a:lnSpc>
                <a:spcPct val="150000"/>
              </a:lnSpc>
            </a:pPr>
            <a:r>
              <a:rPr lang="fr-FR" dirty="0"/>
              <a:t>COUNTROWS()</a:t>
            </a:r>
          </a:p>
          <a:p>
            <a:pPr>
              <a:lnSpc>
                <a:spcPct val="150000"/>
              </a:lnSpc>
            </a:pPr>
            <a:r>
              <a:rPr lang="fr-FR" dirty="0"/>
              <a:t>MIN()</a:t>
            </a:r>
          </a:p>
          <a:p>
            <a:pPr>
              <a:lnSpc>
                <a:spcPct val="150000"/>
              </a:lnSpc>
            </a:pPr>
            <a:r>
              <a:rPr lang="fr-FR" dirty="0"/>
              <a:t>MAX()</a:t>
            </a:r>
          </a:p>
          <a:p>
            <a:pPr>
              <a:lnSpc>
                <a:spcPct val="150000"/>
              </a:lnSpc>
            </a:pPr>
            <a:r>
              <a:rPr lang="fr-FR" dirty="0"/>
              <a:t>AVERAGE()</a:t>
            </a:r>
          </a:p>
          <a:p>
            <a:pPr>
              <a:lnSpc>
                <a:spcPct val="150000"/>
              </a:lnSpc>
            </a:pPr>
            <a:r>
              <a:rPr lang="fr-FR" dirty="0"/>
              <a:t>CALCULATE()</a:t>
            </a:r>
          </a:p>
          <a:p>
            <a:pPr marL="0" indent="0">
              <a:lnSpc>
                <a:spcPct val="150000"/>
              </a:lnSpc>
              <a:buNone/>
            </a:pPr>
            <a:endParaRPr lang="fr-BF" dirty="0"/>
          </a:p>
        </p:txBody>
      </p:sp>
      <p:sp>
        <p:nvSpPr>
          <p:cNvPr id="4" name="Espace réservé du pied de page 3">
            <a:extLst>
              <a:ext uri="{FF2B5EF4-FFF2-40B4-BE49-F238E27FC236}">
                <a16:creationId xmlns:a16="http://schemas.microsoft.com/office/drawing/2014/main" id="{22ACF3A5-9531-41DD-AAAF-172E24737196}"/>
              </a:ext>
            </a:extLst>
          </p:cNvPr>
          <p:cNvSpPr>
            <a:spLocks noGrp="1"/>
          </p:cNvSpPr>
          <p:nvPr>
            <p:ph type="ftr" sz="quarter" idx="11"/>
          </p:nvPr>
        </p:nvSpPr>
        <p:spPr/>
        <p:txBody>
          <a:bodyPr/>
          <a:lstStyle/>
          <a:p>
            <a:r>
              <a:rPr lang="fr-FR"/>
              <a:t>AIDE MEMOIRE</a:t>
            </a:r>
          </a:p>
        </p:txBody>
      </p:sp>
      <p:sp>
        <p:nvSpPr>
          <p:cNvPr id="5" name="Espace réservé du numéro de diapositive 4">
            <a:extLst>
              <a:ext uri="{FF2B5EF4-FFF2-40B4-BE49-F238E27FC236}">
                <a16:creationId xmlns:a16="http://schemas.microsoft.com/office/drawing/2014/main" id="{8B982C17-6C53-4CF1-9A81-D3AA7B03DD52}"/>
              </a:ext>
            </a:extLst>
          </p:cNvPr>
          <p:cNvSpPr>
            <a:spLocks noGrp="1"/>
          </p:cNvSpPr>
          <p:nvPr>
            <p:ph type="sldNum" sz="quarter" idx="12"/>
          </p:nvPr>
        </p:nvSpPr>
        <p:spPr/>
        <p:txBody>
          <a:bodyPr/>
          <a:lstStyle/>
          <a:p>
            <a:fld id="{76B0EE60-77E1-4F52-98D3-D4DAD25F53FE}" type="slidenum">
              <a:rPr lang="fr-FR" smtClean="0"/>
              <a:t>14</a:t>
            </a:fld>
            <a:endParaRPr lang="fr-FR"/>
          </a:p>
        </p:txBody>
      </p:sp>
    </p:spTree>
    <p:extLst>
      <p:ext uri="{BB962C8B-B14F-4D97-AF65-F5344CB8AC3E}">
        <p14:creationId xmlns:p14="http://schemas.microsoft.com/office/powerpoint/2010/main" val="12237891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072CCDA-28FC-4726-9212-4B02F6F34E57}"/>
              </a:ext>
            </a:extLst>
          </p:cNvPr>
          <p:cNvSpPr>
            <a:spLocks noGrp="1"/>
          </p:cNvSpPr>
          <p:nvPr>
            <p:ph type="ctrTitle"/>
          </p:nvPr>
        </p:nvSpPr>
        <p:spPr>
          <a:xfrm>
            <a:off x="1430693" y="235955"/>
            <a:ext cx="9144000" cy="1900755"/>
          </a:xfrm>
        </p:spPr>
        <p:txBody>
          <a:bodyPr/>
          <a:lstStyle/>
          <a:p>
            <a:r>
              <a:rPr lang="fr-FR" sz="40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MODELE DE DONNEES</a:t>
            </a:r>
            <a:br>
              <a:rPr lang="fr-CA" sz="6000" dirty="0">
                <a:solidFill>
                  <a:srgbClr val="FFC000"/>
                </a:solidFill>
                <a:latin typeface="Arial" panose="020B0604020202020204" pitchFamily="34" charset="0"/>
                <a:cs typeface="Arial" panose="020B0604020202020204" pitchFamily="34" charset="0"/>
              </a:rPr>
            </a:br>
            <a:endParaRPr lang="fr-CA" dirty="0"/>
          </a:p>
        </p:txBody>
      </p:sp>
      <p:sp>
        <p:nvSpPr>
          <p:cNvPr id="3" name="Sous-titre 2">
            <a:extLst>
              <a:ext uri="{FF2B5EF4-FFF2-40B4-BE49-F238E27FC236}">
                <a16:creationId xmlns:a16="http://schemas.microsoft.com/office/drawing/2014/main" id="{9762B2F2-89C0-4EAE-98AE-FFBEB6EA309A}"/>
              </a:ext>
            </a:extLst>
          </p:cNvPr>
          <p:cNvSpPr>
            <a:spLocks noGrp="1"/>
          </p:cNvSpPr>
          <p:nvPr>
            <p:ph type="subTitle" idx="1"/>
          </p:nvPr>
        </p:nvSpPr>
        <p:spPr>
          <a:xfrm>
            <a:off x="475861" y="1950098"/>
            <a:ext cx="11374017" cy="4406252"/>
          </a:xfrm>
        </p:spPr>
        <p:txBody>
          <a:bodyPr>
            <a:normAutofit/>
          </a:bodyPr>
          <a:lstStyle/>
          <a:p>
            <a:pPr algn="l">
              <a:lnSpc>
                <a:spcPct val="250000"/>
              </a:lnSpc>
            </a:pPr>
            <a:r>
              <a:rPr lang="fr-FR" sz="2000" dirty="0">
                <a:solidFill>
                  <a:srgbClr val="171717"/>
                </a:solidFill>
                <a:latin typeface="Arial" panose="020B0604020202020204" pitchFamily="34" charset="0"/>
                <a:cs typeface="Arial" panose="020B0604020202020204" pitchFamily="34" charset="0"/>
              </a:rPr>
              <a:t>Nous nous</a:t>
            </a:r>
            <a:r>
              <a:rPr lang="fr-FR" sz="2000" b="0" dirty="0">
                <a:solidFill>
                  <a:srgbClr val="171717"/>
                </a:solidFill>
                <a:effectLst/>
                <a:latin typeface="Arial" panose="020B0604020202020204" pitchFamily="34" charset="0"/>
                <a:cs typeface="Arial" panose="020B0604020202020204" pitchFamily="34" charset="0"/>
              </a:rPr>
              <a:t> connectons à plusieurs sources de données pour créer nos rapports. Toutes ces données doivent fonctionner ensemble pour créer un rapport cohérent. Afin de pouvoir remonter toutes les tables/requêtes pour trouver des informations pertinentes.</a:t>
            </a:r>
          </a:p>
          <a:p>
            <a:pPr algn="l">
              <a:lnSpc>
                <a:spcPct val="250000"/>
              </a:lnSpc>
            </a:pPr>
            <a:r>
              <a:rPr lang="fr-FR" sz="2000" b="0" dirty="0">
                <a:solidFill>
                  <a:srgbClr val="171717"/>
                </a:solidFill>
                <a:effectLst/>
                <a:latin typeface="Arial" panose="020B0604020202020204" pitchFamily="34" charset="0"/>
                <a:cs typeface="Arial" panose="020B0604020202020204" pitchFamily="34" charset="0"/>
              </a:rPr>
              <a:t> La modélisation est la façon dont nos données connectées sont prêtes à l'emploi.</a:t>
            </a:r>
            <a:endParaRPr lang="fr-CA" sz="2000" dirty="0">
              <a:latin typeface="Arial" panose="020B0604020202020204" pitchFamily="34" charset="0"/>
              <a:cs typeface="Arial" panose="020B0604020202020204" pitchFamily="34" charset="0"/>
            </a:endParaRPr>
          </a:p>
        </p:txBody>
      </p:sp>
      <p:sp>
        <p:nvSpPr>
          <p:cNvPr id="4" name="Espace réservé du pied de page 3">
            <a:extLst>
              <a:ext uri="{FF2B5EF4-FFF2-40B4-BE49-F238E27FC236}">
                <a16:creationId xmlns:a16="http://schemas.microsoft.com/office/drawing/2014/main" id="{E6FDE91E-EBB0-41BF-8A24-69AE240A2B6D}"/>
              </a:ext>
            </a:extLst>
          </p:cNvPr>
          <p:cNvSpPr>
            <a:spLocks noGrp="1"/>
          </p:cNvSpPr>
          <p:nvPr>
            <p:ph type="ftr" sz="quarter" idx="11"/>
          </p:nvPr>
        </p:nvSpPr>
        <p:spPr/>
        <p:txBody>
          <a:bodyPr/>
          <a:lstStyle/>
          <a:p>
            <a:r>
              <a:rPr lang="fr-FR"/>
              <a:t>AIDE MEMOIRE</a:t>
            </a:r>
            <a:endParaRPr lang="fr-CA" dirty="0"/>
          </a:p>
        </p:txBody>
      </p:sp>
      <p:sp>
        <p:nvSpPr>
          <p:cNvPr id="5" name="Espace réservé du numéro de diapositive 4">
            <a:extLst>
              <a:ext uri="{FF2B5EF4-FFF2-40B4-BE49-F238E27FC236}">
                <a16:creationId xmlns:a16="http://schemas.microsoft.com/office/drawing/2014/main" id="{207BD0BC-C88B-43BE-997B-9ABFAD121ED8}"/>
              </a:ext>
            </a:extLst>
          </p:cNvPr>
          <p:cNvSpPr>
            <a:spLocks noGrp="1"/>
          </p:cNvSpPr>
          <p:nvPr>
            <p:ph type="sldNum" sz="quarter" idx="12"/>
          </p:nvPr>
        </p:nvSpPr>
        <p:spPr/>
        <p:txBody>
          <a:bodyPr/>
          <a:lstStyle/>
          <a:p>
            <a:fld id="{76B0EE60-77E1-4F52-98D3-D4DAD25F53FE}" type="slidenum">
              <a:rPr lang="fr-FR" smtClean="0"/>
              <a:t>15</a:t>
            </a:fld>
            <a:endParaRPr lang="fr-FR"/>
          </a:p>
        </p:txBody>
      </p:sp>
    </p:spTree>
    <p:extLst>
      <p:ext uri="{BB962C8B-B14F-4D97-AF65-F5344CB8AC3E}">
        <p14:creationId xmlns:p14="http://schemas.microsoft.com/office/powerpoint/2010/main" val="31169363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BD377243-719B-4AF5-B388-8A5B5B964BAB}"/>
              </a:ext>
            </a:extLst>
          </p:cNvPr>
          <p:cNvSpPr>
            <a:spLocks noGrp="1"/>
          </p:cNvSpPr>
          <p:nvPr>
            <p:ph idx="1"/>
          </p:nvPr>
        </p:nvSpPr>
        <p:spPr>
          <a:xfrm>
            <a:off x="772885" y="1069846"/>
            <a:ext cx="10515600" cy="4351338"/>
          </a:xfrm>
        </p:spPr>
        <p:txBody>
          <a:bodyPr>
            <a:normAutofit/>
          </a:bodyPr>
          <a:lstStyle/>
          <a:p>
            <a:pPr>
              <a:lnSpc>
                <a:spcPct val="300000"/>
              </a:lnSpc>
            </a:pPr>
            <a:r>
              <a:rPr lang="fr-FR" sz="2000" b="0" i="0" dirty="0">
                <a:solidFill>
                  <a:srgbClr val="171717"/>
                </a:solidFill>
                <a:effectLst/>
                <a:latin typeface="Arial" panose="020B0604020202020204" pitchFamily="34" charset="0"/>
                <a:cs typeface="Arial" panose="020B0604020202020204" pitchFamily="34" charset="0"/>
              </a:rPr>
              <a:t>La création d'un bon modèle de données est l'une des tâches les plus importantes qu'un analyste de données puisse effectuer dans Microsoft Power BI. </a:t>
            </a:r>
            <a:r>
              <a:rPr lang="fr-FR" sz="2000" dirty="0">
                <a:solidFill>
                  <a:srgbClr val="171717"/>
                </a:solidFill>
                <a:latin typeface="Arial" panose="020B0604020202020204" pitchFamily="34" charset="0"/>
                <a:cs typeface="Arial" panose="020B0604020202020204" pitchFamily="34" charset="0"/>
              </a:rPr>
              <a:t>C</a:t>
            </a:r>
            <a:r>
              <a:rPr lang="fr-FR" sz="2000" b="0" i="0" dirty="0">
                <a:solidFill>
                  <a:srgbClr val="171717"/>
                </a:solidFill>
                <a:effectLst/>
                <a:latin typeface="Arial" panose="020B0604020202020204" pitchFamily="34" charset="0"/>
                <a:cs typeface="Arial" panose="020B0604020202020204" pitchFamily="34" charset="0"/>
              </a:rPr>
              <a:t>e travail bien fait, permettra d’aider les collaborateurs à mieux comprendre les données, ce qui facilitera la création de rapports précieux.</a:t>
            </a:r>
            <a:endParaRPr lang="fr-CA" sz="2000" dirty="0">
              <a:latin typeface="Arial" panose="020B0604020202020204" pitchFamily="34" charset="0"/>
              <a:cs typeface="Arial" panose="020B0604020202020204" pitchFamily="34" charset="0"/>
            </a:endParaRPr>
          </a:p>
        </p:txBody>
      </p:sp>
      <p:sp>
        <p:nvSpPr>
          <p:cNvPr id="4" name="Espace réservé du pied de page 3">
            <a:extLst>
              <a:ext uri="{FF2B5EF4-FFF2-40B4-BE49-F238E27FC236}">
                <a16:creationId xmlns:a16="http://schemas.microsoft.com/office/drawing/2014/main" id="{FC2B91DA-B97C-4B8E-AEA9-B681A6FBB748}"/>
              </a:ext>
            </a:extLst>
          </p:cNvPr>
          <p:cNvSpPr>
            <a:spLocks noGrp="1"/>
          </p:cNvSpPr>
          <p:nvPr>
            <p:ph type="ftr" sz="quarter" idx="11"/>
          </p:nvPr>
        </p:nvSpPr>
        <p:spPr/>
        <p:txBody>
          <a:bodyPr/>
          <a:lstStyle/>
          <a:p>
            <a:r>
              <a:rPr lang="fr-FR"/>
              <a:t>AIDE MEMOIRE</a:t>
            </a:r>
            <a:endParaRPr lang="fr-CA" dirty="0"/>
          </a:p>
        </p:txBody>
      </p:sp>
      <p:sp>
        <p:nvSpPr>
          <p:cNvPr id="2" name="Espace réservé du numéro de diapositive 1">
            <a:extLst>
              <a:ext uri="{FF2B5EF4-FFF2-40B4-BE49-F238E27FC236}">
                <a16:creationId xmlns:a16="http://schemas.microsoft.com/office/drawing/2014/main" id="{DA1A4C75-F260-4757-A781-2D96EBC04A67}"/>
              </a:ext>
            </a:extLst>
          </p:cNvPr>
          <p:cNvSpPr>
            <a:spLocks noGrp="1"/>
          </p:cNvSpPr>
          <p:nvPr>
            <p:ph type="sldNum" sz="quarter" idx="12"/>
          </p:nvPr>
        </p:nvSpPr>
        <p:spPr/>
        <p:txBody>
          <a:bodyPr/>
          <a:lstStyle/>
          <a:p>
            <a:fld id="{76B0EE60-77E1-4F52-98D3-D4DAD25F53FE}" type="slidenum">
              <a:rPr lang="fr-FR" smtClean="0"/>
              <a:t>16</a:t>
            </a:fld>
            <a:endParaRPr lang="fr-FR"/>
          </a:p>
        </p:txBody>
      </p:sp>
    </p:spTree>
    <p:extLst>
      <p:ext uri="{BB962C8B-B14F-4D97-AF65-F5344CB8AC3E}">
        <p14:creationId xmlns:p14="http://schemas.microsoft.com/office/powerpoint/2010/main" val="6161268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C969A03-86FF-4A78-96DB-AA6D3607E8E0}"/>
              </a:ext>
            </a:extLst>
          </p:cNvPr>
          <p:cNvSpPr>
            <a:spLocks noGrp="1"/>
          </p:cNvSpPr>
          <p:nvPr>
            <p:ph idx="1"/>
          </p:nvPr>
        </p:nvSpPr>
        <p:spPr>
          <a:xfrm>
            <a:off x="647595" y="547227"/>
            <a:ext cx="11029540" cy="5692935"/>
          </a:xfrm>
        </p:spPr>
        <p:txBody>
          <a:bodyPr/>
          <a:lstStyle/>
          <a:p>
            <a:pPr marL="0" indent="0" algn="just">
              <a:buNone/>
            </a:pPr>
            <a:r>
              <a:rPr lang="fr-FR" b="0" i="0" dirty="0">
                <a:effectLst/>
                <a:latin typeface="Arial" panose="020B0604020202020204" pitchFamily="34" charset="0"/>
                <a:cs typeface="Arial" panose="020B0604020202020204" pitchFamily="34" charset="0"/>
              </a:rPr>
              <a:t>Dans Power BI Desktop, on utilise la vue </a:t>
            </a:r>
            <a:r>
              <a:rPr lang="fr-FR" b="1" i="0" dirty="0">
                <a:effectLst/>
                <a:latin typeface="Arial" panose="020B0604020202020204" pitchFamily="34" charset="0"/>
                <a:cs typeface="Arial" panose="020B0604020202020204" pitchFamily="34" charset="0"/>
              </a:rPr>
              <a:t>Modèle</a:t>
            </a:r>
            <a:r>
              <a:rPr lang="fr-FR" b="0" i="0" dirty="0">
                <a:effectLst/>
                <a:latin typeface="Arial" panose="020B0604020202020204" pitchFamily="34" charset="0"/>
                <a:cs typeface="Arial" panose="020B0604020202020204" pitchFamily="34" charset="0"/>
              </a:rPr>
              <a:t> afin de :</a:t>
            </a:r>
          </a:p>
          <a:p>
            <a:pPr marL="0" indent="0" algn="just">
              <a:buNone/>
            </a:pPr>
            <a:endParaRPr lang="fr-FR" b="0" i="0" dirty="0">
              <a:effectLst/>
              <a:latin typeface="Arial" panose="020B0604020202020204" pitchFamily="34" charset="0"/>
              <a:cs typeface="Arial" panose="020B0604020202020204" pitchFamily="34" charset="0"/>
            </a:endParaRPr>
          </a:p>
          <a:p>
            <a:pPr algn="just">
              <a:lnSpc>
                <a:spcPct val="200000"/>
              </a:lnSpc>
              <a:buFont typeface="Wingdings" panose="05000000000000000000" pitchFamily="2" charset="2"/>
              <a:buChar char="v"/>
            </a:pPr>
            <a:endParaRPr lang="fr-FR" sz="2000" dirty="0">
              <a:solidFill>
                <a:srgbClr val="171717"/>
              </a:solidFill>
              <a:latin typeface="Arial" panose="020B0604020202020204" pitchFamily="34" charset="0"/>
              <a:cs typeface="Arial" panose="020B0604020202020204" pitchFamily="34" charset="0"/>
            </a:endParaRPr>
          </a:p>
          <a:p>
            <a:pPr algn="just">
              <a:lnSpc>
                <a:spcPct val="200000"/>
              </a:lnSpc>
              <a:buFont typeface="Wingdings" panose="05000000000000000000" pitchFamily="2" charset="2"/>
              <a:buChar char="v"/>
            </a:pPr>
            <a:r>
              <a:rPr lang="fr-FR" sz="2000" dirty="0">
                <a:solidFill>
                  <a:srgbClr val="171717"/>
                </a:solidFill>
                <a:latin typeface="Arial" panose="020B0604020202020204" pitchFamily="34" charset="0"/>
                <a:cs typeface="Arial" panose="020B0604020202020204" pitchFamily="34" charset="0"/>
              </a:rPr>
              <a:t>créer, modifier ou supprimer des relations</a:t>
            </a:r>
          </a:p>
          <a:p>
            <a:pPr algn="just">
              <a:lnSpc>
                <a:spcPct val="200000"/>
              </a:lnSpc>
              <a:buFont typeface="Wingdings" panose="05000000000000000000" pitchFamily="2" charset="2"/>
              <a:buChar char="v"/>
            </a:pPr>
            <a:r>
              <a:rPr lang="fr-FR" sz="2000" dirty="0">
                <a:solidFill>
                  <a:srgbClr val="171717"/>
                </a:solidFill>
                <a:latin typeface="Arial" panose="020B0604020202020204" pitchFamily="34" charset="0"/>
                <a:cs typeface="Arial" panose="020B0604020202020204" pitchFamily="34" charset="0"/>
              </a:rPr>
              <a:t>vérifier les relations entre les tables</a:t>
            </a:r>
          </a:p>
          <a:p>
            <a:pPr algn="just">
              <a:lnSpc>
                <a:spcPct val="200000"/>
              </a:lnSpc>
              <a:buFont typeface="Wingdings" panose="05000000000000000000" pitchFamily="2" charset="2"/>
              <a:buChar char="v"/>
            </a:pPr>
            <a:r>
              <a:rPr lang="fr-FR" sz="2000" dirty="0">
                <a:solidFill>
                  <a:srgbClr val="171717"/>
                </a:solidFill>
                <a:latin typeface="Arial" panose="020B0604020202020204" pitchFamily="34" charset="0"/>
                <a:cs typeface="Arial" panose="020B0604020202020204" pitchFamily="34" charset="0"/>
              </a:rPr>
              <a:t>améliorer le modèle de données</a:t>
            </a:r>
          </a:p>
          <a:p>
            <a:pPr algn="just">
              <a:lnSpc>
                <a:spcPct val="200000"/>
              </a:lnSpc>
              <a:buFont typeface="Wingdings" panose="05000000000000000000" pitchFamily="2" charset="2"/>
              <a:buChar char="v"/>
            </a:pPr>
            <a:r>
              <a:rPr lang="fr-FR" sz="2000" dirty="0">
                <a:solidFill>
                  <a:srgbClr val="171717"/>
                </a:solidFill>
                <a:latin typeface="Arial" panose="020B0604020202020204" pitchFamily="34" charset="0"/>
                <a:cs typeface="Arial" panose="020B0604020202020204" pitchFamily="34" charset="0"/>
              </a:rPr>
              <a:t>Créer des dossiers de hiérarchies et de mesures</a:t>
            </a:r>
          </a:p>
          <a:p>
            <a:endParaRPr lang="fr-CA" dirty="0"/>
          </a:p>
        </p:txBody>
      </p:sp>
      <p:sp>
        <p:nvSpPr>
          <p:cNvPr id="2" name="Espace réservé du pied de page 1">
            <a:extLst>
              <a:ext uri="{FF2B5EF4-FFF2-40B4-BE49-F238E27FC236}">
                <a16:creationId xmlns:a16="http://schemas.microsoft.com/office/drawing/2014/main" id="{70D3E940-9A5C-49B1-A295-C3E282F3F5A2}"/>
              </a:ext>
            </a:extLst>
          </p:cNvPr>
          <p:cNvSpPr>
            <a:spLocks noGrp="1"/>
          </p:cNvSpPr>
          <p:nvPr>
            <p:ph type="ftr" sz="quarter" idx="11"/>
          </p:nvPr>
        </p:nvSpPr>
        <p:spPr/>
        <p:txBody>
          <a:bodyPr/>
          <a:lstStyle/>
          <a:p>
            <a:r>
              <a:rPr lang="fr-FR"/>
              <a:t>AIDE MEMOIRE</a:t>
            </a:r>
          </a:p>
        </p:txBody>
      </p:sp>
      <p:sp>
        <p:nvSpPr>
          <p:cNvPr id="5" name="Espace réservé du numéro de diapositive 4">
            <a:extLst>
              <a:ext uri="{FF2B5EF4-FFF2-40B4-BE49-F238E27FC236}">
                <a16:creationId xmlns:a16="http://schemas.microsoft.com/office/drawing/2014/main" id="{07D8FB8E-0CD9-470C-A74A-42FE94B33A03}"/>
              </a:ext>
            </a:extLst>
          </p:cNvPr>
          <p:cNvSpPr>
            <a:spLocks noGrp="1"/>
          </p:cNvSpPr>
          <p:nvPr>
            <p:ph type="sldNum" sz="quarter" idx="12"/>
          </p:nvPr>
        </p:nvSpPr>
        <p:spPr/>
        <p:txBody>
          <a:bodyPr/>
          <a:lstStyle/>
          <a:p>
            <a:fld id="{76B0EE60-77E1-4F52-98D3-D4DAD25F53FE}" type="slidenum">
              <a:rPr lang="fr-FR" smtClean="0"/>
              <a:t>17</a:t>
            </a:fld>
            <a:endParaRPr lang="fr-FR"/>
          </a:p>
        </p:txBody>
      </p:sp>
    </p:spTree>
    <p:extLst>
      <p:ext uri="{BB962C8B-B14F-4D97-AF65-F5344CB8AC3E}">
        <p14:creationId xmlns:p14="http://schemas.microsoft.com/office/powerpoint/2010/main" val="33804883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EE0E0EEA-FDB7-4E1D-B623-C6938570AFC5}"/>
              </a:ext>
            </a:extLst>
          </p:cNvPr>
          <p:cNvSpPr>
            <a:spLocks noGrp="1"/>
          </p:cNvSpPr>
          <p:nvPr>
            <p:ph idx="1"/>
          </p:nvPr>
        </p:nvSpPr>
        <p:spPr>
          <a:xfrm>
            <a:off x="688909" y="705951"/>
            <a:ext cx="11058331" cy="5256310"/>
          </a:xfrm>
        </p:spPr>
        <p:txBody>
          <a:bodyPr>
            <a:normAutofit/>
          </a:bodyPr>
          <a:lstStyle/>
          <a:p>
            <a:pPr algn="l">
              <a:lnSpc>
                <a:spcPct val="230000"/>
              </a:lnSpc>
              <a:buFont typeface="Wingdings" panose="05000000000000000000" pitchFamily="2" charset="2"/>
              <a:buChar char="v"/>
            </a:pPr>
            <a:r>
              <a:rPr lang="fr-FR" sz="2000" b="0" i="0" dirty="0">
                <a:solidFill>
                  <a:srgbClr val="171717"/>
                </a:solidFill>
                <a:effectLst/>
                <a:latin typeface="Arial" panose="020B0604020202020204" pitchFamily="34" charset="0"/>
                <a:cs typeface="Arial" panose="020B0604020202020204" pitchFamily="34" charset="0"/>
              </a:rPr>
              <a:t>Créez des relations entre vos sources de données</a:t>
            </a:r>
          </a:p>
          <a:p>
            <a:pPr algn="l">
              <a:lnSpc>
                <a:spcPct val="230000"/>
              </a:lnSpc>
              <a:buFont typeface="Wingdings" panose="05000000000000000000" pitchFamily="2" charset="2"/>
              <a:buChar char="v"/>
            </a:pPr>
            <a:r>
              <a:rPr lang="fr-FR" sz="2000" b="0" i="0" dirty="0">
                <a:solidFill>
                  <a:srgbClr val="171717"/>
                </a:solidFill>
                <a:effectLst/>
                <a:latin typeface="Arial" panose="020B0604020202020204" pitchFamily="34" charset="0"/>
                <a:cs typeface="Arial" panose="020B0604020202020204" pitchFamily="34" charset="0"/>
              </a:rPr>
              <a:t>Créer un nouveau champ avec des colonnes calculées</a:t>
            </a:r>
          </a:p>
          <a:p>
            <a:pPr algn="l">
              <a:lnSpc>
                <a:spcPct val="230000"/>
              </a:lnSpc>
              <a:buFont typeface="Wingdings" panose="05000000000000000000" pitchFamily="2" charset="2"/>
              <a:buChar char="v"/>
            </a:pPr>
            <a:r>
              <a:rPr lang="fr-FR" sz="2000" b="0" i="0" dirty="0">
                <a:solidFill>
                  <a:srgbClr val="171717"/>
                </a:solidFill>
                <a:effectLst/>
                <a:latin typeface="Arial" panose="020B0604020202020204" pitchFamily="34" charset="0"/>
                <a:cs typeface="Arial" panose="020B0604020202020204" pitchFamily="34" charset="0"/>
              </a:rPr>
              <a:t>Optimisez les données en masquant des champs et en triant les données de visualisation</a:t>
            </a:r>
          </a:p>
          <a:p>
            <a:pPr algn="l">
              <a:lnSpc>
                <a:spcPct val="230000"/>
              </a:lnSpc>
              <a:buFont typeface="Wingdings" panose="05000000000000000000" pitchFamily="2" charset="2"/>
              <a:buChar char="v"/>
            </a:pPr>
            <a:r>
              <a:rPr lang="fr-FR" sz="2000" b="0" i="0" dirty="0">
                <a:solidFill>
                  <a:srgbClr val="171717"/>
                </a:solidFill>
                <a:effectLst/>
                <a:latin typeface="Arial" panose="020B0604020202020204" pitchFamily="34" charset="0"/>
                <a:cs typeface="Arial" panose="020B0604020202020204" pitchFamily="34" charset="0"/>
              </a:rPr>
              <a:t>Créer une mesure pour effectuer des calculs sur vos données</a:t>
            </a:r>
          </a:p>
          <a:p>
            <a:pPr algn="l">
              <a:lnSpc>
                <a:spcPct val="230000"/>
              </a:lnSpc>
              <a:buFont typeface="Wingdings" panose="05000000000000000000" pitchFamily="2" charset="2"/>
              <a:buChar char="v"/>
            </a:pPr>
            <a:r>
              <a:rPr lang="fr-FR" sz="2000" b="0" i="0" dirty="0">
                <a:solidFill>
                  <a:srgbClr val="171717"/>
                </a:solidFill>
                <a:effectLst/>
                <a:latin typeface="Arial" panose="020B0604020202020204" pitchFamily="34" charset="0"/>
                <a:cs typeface="Arial" panose="020B0604020202020204" pitchFamily="34" charset="0"/>
              </a:rPr>
              <a:t>Utiliser une table calculée pour créer une relation entre deux tables</a:t>
            </a:r>
          </a:p>
          <a:p>
            <a:pPr algn="l">
              <a:lnSpc>
                <a:spcPct val="230000"/>
              </a:lnSpc>
              <a:buFont typeface="Wingdings" panose="05000000000000000000" pitchFamily="2" charset="2"/>
              <a:buChar char="v"/>
            </a:pPr>
            <a:r>
              <a:rPr lang="fr-FR" sz="2000" b="0" i="0" dirty="0">
                <a:solidFill>
                  <a:srgbClr val="171717"/>
                </a:solidFill>
                <a:effectLst/>
                <a:latin typeface="Arial" panose="020B0604020202020204" pitchFamily="34" charset="0"/>
                <a:cs typeface="Arial" panose="020B0604020202020204" pitchFamily="34" charset="0"/>
              </a:rPr>
              <a:t>Mettre en forme les données temporelles afin de pouvoir explorer plus en détail</a:t>
            </a:r>
          </a:p>
          <a:p>
            <a:endParaRPr lang="fr-CA" dirty="0"/>
          </a:p>
        </p:txBody>
      </p:sp>
      <p:sp>
        <p:nvSpPr>
          <p:cNvPr id="4" name="Espace réservé du pied de page 3">
            <a:extLst>
              <a:ext uri="{FF2B5EF4-FFF2-40B4-BE49-F238E27FC236}">
                <a16:creationId xmlns:a16="http://schemas.microsoft.com/office/drawing/2014/main" id="{E8ED2583-85E9-4382-97DF-44E9D19BD7A5}"/>
              </a:ext>
            </a:extLst>
          </p:cNvPr>
          <p:cNvSpPr>
            <a:spLocks noGrp="1"/>
          </p:cNvSpPr>
          <p:nvPr>
            <p:ph type="ftr" sz="quarter" idx="11"/>
          </p:nvPr>
        </p:nvSpPr>
        <p:spPr/>
        <p:txBody>
          <a:bodyPr/>
          <a:lstStyle/>
          <a:p>
            <a:r>
              <a:rPr lang="fr-FR"/>
              <a:t>AIDE MEMOIRE</a:t>
            </a:r>
            <a:endParaRPr lang="fr-CA" dirty="0"/>
          </a:p>
        </p:txBody>
      </p:sp>
      <p:sp>
        <p:nvSpPr>
          <p:cNvPr id="2" name="Espace réservé du numéro de diapositive 1">
            <a:extLst>
              <a:ext uri="{FF2B5EF4-FFF2-40B4-BE49-F238E27FC236}">
                <a16:creationId xmlns:a16="http://schemas.microsoft.com/office/drawing/2014/main" id="{F94C2C15-A03F-4E68-9313-FF1973E475EC}"/>
              </a:ext>
            </a:extLst>
          </p:cNvPr>
          <p:cNvSpPr>
            <a:spLocks noGrp="1"/>
          </p:cNvSpPr>
          <p:nvPr>
            <p:ph type="sldNum" sz="quarter" idx="12"/>
          </p:nvPr>
        </p:nvSpPr>
        <p:spPr/>
        <p:txBody>
          <a:bodyPr/>
          <a:lstStyle/>
          <a:p>
            <a:fld id="{76B0EE60-77E1-4F52-98D3-D4DAD25F53FE}" type="slidenum">
              <a:rPr lang="fr-FR" smtClean="0"/>
              <a:t>18</a:t>
            </a:fld>
            <a:endParaRPr lang="fr-FR"/>
          </a:p>
        </p:txBody>
      </p:sp>
    </p:spTree>
    <p:extLst>
      <p:ext uri="{BB962C8B-B14F-4D97-AF65-F5344CB8AC3E}">
        <p14:creationId xmlns:p14="http://schemas.microsoft.com/office/powerpoint/2010/main" val="11043774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4044E8E-39D9-4454-908E-6D2B814DDC14}"/>
              </a:ext>
            </a:extLst>
          </p:cNvPr>
          <p:cNvSpPr/>
          <p:nvPr/>
        </p:nvSpPr>
        <p:spPr>
          <a:xfrm>
            <a:off x="569167" y="242596"/>
            <a:ext cx="10944809" cy="89573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40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MODELE DE DONNEES</a:t>
            </a:r>
            <a:endParaRPr lang="fr-CA" sz="40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Espace réservé du pied de page 3">
            <a:extLst>
              <a:ext uri="{FF2B5EF4-FFF2-40B4-BE49-F238E27FC236}">
                <a16:creationId xmlns:a16="http://schemas.microsoft.com/office/drawing/2014/main" id="{620D1A68-72EB-4845-B53D-B83A09D49470}"/>
              </a:ext>
            </a:extLst>
          </p:cNvPr>
          <p:cNvSpPr>
            <a:spLocks noGrp="1"/>
          </p:cNvSpPr>
          <p:nvPr>
            <p:ph type="ftr" sz="quarter" idx="11"/>
          </p:nvPr>
        </p:nvSpPr>
        <p:spPr/>
        <p:txBody>
          <a:bodyPr/>
          <a:lstStyle/>
          <a:p>
            <a:r>
              <a:rPr lang="fr-FR"/>
              <a:t>AIDE MEMOIRE</a:t>
            </a:r>
            <a:endParaRPr lang="fr-CA" dirty="0"/>
          </a:p>
        </p:txBody>
      </p:sp>
      <p:pic>
        <p:nvPicPr>
          <p:cNvPr id="8" name="Image 7">
            <a:extLst>
              <a:ext uri="{FF2B5EF4-FFF2-40B4-BE49-F238E27FC236}">
                <a16:creationId xmlns:a16="http://schemas.microsoft.com/office/drawing/2014/main" id="{0F7D9D26-AFDC-4A6F-BA8B-60741CC4FF01}"/>
              </a:ext>
            </a:extLst>
          </p:cNvPr>
          <p:cNvPicPr>
            <a:picLocks noChangeAspect="1"/>
          </p:cNvPicPr>
          <p:nvPr/>
        </p:nvPicPr>
        <p:blipFill>
          <a:blip r:embed="rId2"/>
          <a:stretch>
            <a:fillRect/>
          </a:stretch>
        </p:blipFill>
        <p:spPr>
          <a:xfrm>
            <a:off x="0" y="1333238"/>
            <a:ext cx="12192000" cy="6267450"/>
          </a:xfrm>
          <a:prstGeom prst="rect">
            <a:avLst/>
          </a:prstGeom>
        </p:spPr>
      </p:pic>
      <p:sp>
        <p:nvSpPr>
          <p:cNvPr id="9" name="Espace réservé du numéro de diapositive 8">
            <a:extLst>
              <a:ext uri="{FF2B5EF4-FFF2-40B4-BE49-F238E27FC236}">
                <a16:creationId xmlns:a16="http://schemas.microsoft.com/office/drawing/2014/main" id="{3BEC8351-AC2F-4DA2-89D3-187D77A81198}"/>
              </a:ext>
            </a:extLst>
          </p:cNvPr>
          <p:cNvSpPr>
            <a:spLocks noGrp="1"/>
          </p:cNvSpPr>
          <p:nvPr>
            <p:ph type="sldNum" sz="quarter" idx="12"/>
          </p:nvPr>
        </p:nvSpPr>
        <p:spPr/>
        <p:txBody>
          <a:bodyPr/>
          <a:lstStyle/>
          <a:p>
            <a:fld id="{76B0EE60-77E1-4F52-98D3-D4DAD25F53FE}" type="slidenum">
              <a:rPr lang="fr-FR" smtClean="0"/>
              <a:t>19</a:t>
            </a:fld>
            <a:endParaRPr lang="fr-FR"/>
          </a:p>
        </p:txBody>
      </p:sp>
    </p:spTree>
    <p:extLst>
      <p:ext uri="{BB962C8B-B14F-4D97-AF65-F5344CB8AC3E}">
        <p14:creationId xmlns:p14="http://schemas.microsoft.com/office/powerpoint/2010/main" val="13685112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97906B3F-77E1-4801-946A-76238EA8C100}"/>
              </a:ext>
            </a:extLst>
          </p:cNvPr>
          <p:cNvSpPr>
            <a:spLocks noGrp="1"/>
          </p:cNvSpPr>
          <p:nvPr>
            <p:ph type="title"/>
          </p:nvPr>
        </p:nvSpPr>
        <p:spPr>
          <a:xfrm>
            <a:off x="1641579" y="510414"/>
            <a:ext cx="10060892" cy="646331"/>
          </a:xfrm>
          <a:solidFill>
            <a:schemeClr val="accent4">
              <a:lumMod val="60000"/>
              <a:lumOff val="40000"/>
            </a:schemeClr>
          </a:solidFill>
        </p:spPr>
        <p:style>
          <a:lnRef idx="3">
            <a:schemeClr val="lt1"/>
          </a:lnRef>
          <a:fillRef idx="1">
            <a:schemeClr val="accent4"/>
          </a:fillRef>
          <a:effectRef idx="1">
            <a:schemeClr val="accent4"/>
          </a:effectRef>
          <a:fontRef idx="minor">
            <a:schemeClr val="lt1"/>
          </a:fontRef>
        </p:style>
        <p:txBody>
          <a:bodyPr wrap="square" lIns="91440" tIns="45720" rIns="91440" bIns="45720">
            <a:spAutoFit/>
          </a:bodyPr>
          <a:lstStyle/>
          <a:p>
            <a:pPr algn="ctr"/>
            <a:r>
              <a:rPr lang="fr-FR" sz="4000" dirty="0">
                <a:ln w="0"/>
                <a:solidFill>
                  <a:schemeClr val="bg1"/>
                </a:solidFill>
                <a:effectLst>
                  <a:outerShdw blurRad="38100" dist="25400" dir="5400000" algn="ctr" rotWithShape="0">
                    <a:srgbClr val="6E747A">
                      <a:alpha val="43000"/>
                    </a:srgbClr>
                  </a:outerShdw>
                </a:effectLst>
              </a:rPr>
              <a:t>Composantes de Power BI</a:t>
            </a:r>
          </a:p>
        </p:txBody>
      </p:sp>
      <p:pic>
        <p:nvPicPr>
          <p:cNvPr id="3" name="Espace réservé du contenu 2">
            <a:extLst>
              <a:ext uri="{FF2B5EF4-FFF2-40B4-BE49-F238E27FC236}">
                <a16:creationId xmlns:a16="http://schemas.microsoft.com/office/drawing/2014/main" id="{F520B1F2-9FB3-4C9E-BCCD-C5A6DD058CEA}"/>
              </a:ext>
            </a:extLst>
          </p:cNvPr>
          <p:cNvPicPr>
            <a:picLocks noGrp="1" noChangeAspect="1"/>
          </p:cNvPicPr>
          <p:nvPr>
            <p:ph idx="1"/>
          </p:nvPr>
        </p:nvPicPr>
        <p:blipFill>
          <a:blip r:embed="rId2"/>
          <a:stretch>
            <a:fillRect/>
          </a:stretch>
        </p:blipFill>
        <p:spPr>
          <a:xfrm>
            <a:off x="1570180" y="2596673"/>
            <a:ext cx="9448800" cy="4553004"/>
          </a:xfrm>
        </p:spPr>
        <p:style>
          <a:lnRef idx="2">
            <a:schemeClr val="accent5"/>
          </a:lnRef>
          <a:fillRef idx="1">
            <a:schemeClr val="lt1"/>
          </a:fillRef>
          <a:effectRef idx="0">
            <a:schemeClr val="accent5"/>
          </a:effectRef>
          <a:fontRef idx="minor">
            <a:schemeClr val="dk1"/>
          </a:fontRef>
        </p:style>
      </p:pic>
      <p:sp>
        <p:nvSpPr>
          <p:cNvPr id="6" name="ZoneTexte 5">
            <a:extLst>
              <a:ext uri="{FF2B5EF4-FFF2-40B4-BE49-F238E27FC236}">
                <a16:creationId xmlns:a16="http://schemas.microsoft.com/office/drawing/2014/main" id="{ABF1F13B-0FAA-4945-8FE8-79268F66CA6B}"/>
              </a:ext>
            </a:extLst>
          </p:cNvPr>
          <p:cNvSpPr txBox="1"/>
          <p:nvPr/>
        </p:nvSpPr>
        <p:spPr>
          <a:xfrm>
            <a:off x="1238033" y="1528302"/>
            <a:ext cx="10464438"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l">
              <a:buFont typeface="Arial" panose="020B0604020202020204" pitchFamily="34" charset="0"/>
              <a:buChar char="•"/>
            </a:pPr>
            <a:r>
              <a:rPr lang="fr-FR" b="0" i="0" dirty="0">
                <a:solidFill>
                  <a:srgbClr val="171717"/>
                </a:solidFill>
                <a:effectLst/>
                <a:latin typeface="Segoe UI" panose="020B0502040204020203" pitchFamily="34" charset="0"/>
              </a:rPr>
              <a:t>Une application de bureau Windows appelée </a:t>
            </a:r>
            <a:r>
              <a:rPr lang="fr-FR" b="1" i="0" dirty="0">
                <a:solidFill>
                  <a:srgbClr val="171717"/>
                </a:solidFill>
                <a:effectLst/>
                <a:latin typeface="Segoe UI" panose="020B0502040204020203" pitchFamily="34" charset="0"/>
              </a:rPr>
              <a:t>Power BI Desktop</a:t>
            </a:r>
            <a:r>
              <a:rPr lang="fr-FR" b="0" i="0" dirty="0">
                <a:solidFill>
                  <a:srgbClr val="171717"/>
                </a:solidFill>
                <a:effectLst/>
                <a:latin typeface="Segoe UI" panose="020B0502040204020203" pitchFamily="34" charset="0"/>
              </a:rPr>
              <a:t>.</a:t>
            </a:r>
          </a:p>
          <a:p>
            <a:pPr algn="l">
              <a:buFont typeface="Arial" panose="020B0604020202020204" pitchFamily="34" charset="0"/>
              <a:buChar char="•"/>
            </a:pPr>
            <a:r>
              <a:rPr lang="fr-FR" b="0" i="0" dirty="0">
                <a:solidFill>
                  <a:srgbClr val="171717"/>
                </a:solidFill>
                <a:effectLst/>
                <a:latin typeface="Segoe UI" panose="020B0502040204020203" pitchFamily="34" charset="0"/>
              </a:rPr>
              <a:t>Un service SaaS (</a:t>
            </a:r>
            <a:r>
              <a:rPr lang="fr-FR" b="0" i="1" dirty="0">
                <a:solidFill>
                  <a:srgbClr val="171717"/>
                </a:solidFill>
                <a:effectLst/>
                <a:latin typeface="Segoe UI" panose="020B0502040204020203" pitchFamily="34" charset="0"/>
              </a:rPr>
              <a:t>Software as a Service</a:t>
            </a:r>
            <a:r>
              <a:rPr lang="fr-FR" b="0" i="0" dirty="0">
                <a:solidFill>
                  <a:srgbClr val="171717"/>
                </a:solidFill>
                <a:effectLst/>
                <a:latin typeface="Segoe UI" panose="020B0502040204020203" pitchFamily="34" charset="0"/>
              </a:rPr>
              <a:t>) en ligne appelé </a:t>
            </a:r>
            <a:r>
              <a:rPr lang="fr-FR" b="1" i="0" dirty="0">
                <a:solidFill>
                  <a:srgbClr val="171717"/>
                </a:solidFill>
                <a:effectLst/>
                <a:latin typeface="Segoe UI" panose="020B0502040204020203" pitchFamily="34" charset="0"/>
              </a:rPr>
              <a:t>service Power BI</a:t>
            </a:r>
            <a:r>
              <a:rPr lang="fr-FR" b="0" i="0" dirty="0">
                <a:solidFill>
                  <a:srgbClr val="171717"/>
                </a:solidFill>
                <a:effectLst/>
                <a:latin typeface="Segoe UI" panose="020B0502040204020203" pitchFamily="34" charset="0"/>
              </a:rPr>
              <a:t>.</a:t>
            </a:r>
          </a:p>
          <a:p>
            <a:pPr algn="l">
              <a:buFont typeface="Arial" panose="020B0604020202020204" pitchFamily="34" charset="0"/>
              <a:buChar char="•"/>
            </a:pPr>
            <a:r>
              <a:rPr lang="fr-FR" b="0" i="0" dirty="0">
                <a:solidFill>
                  <a:srgbClr val="171717"/>
                </a:solidFill>
                <a:effectLst/>
                <a:latin typeface="Segoe UI" panose="020B0502040204020203" pitchFamily="34" charset="0"/>
              </a:rPr>
              <a:t>Des </a:t>
            </a:r>
            <a:r>
              <a:rPr lang="fr-FR" b="1" i="0" dirty="0">
                <a:solidFill>
                  <a:srgbClr val="171717"/>
                </a:solidFill>
                <a:effectLst/>
                <a:latin typeface="Segoe UI" panose="020B0502040204020203" pitchFamily="34" charset="0"/>
              </a:rPr>
              <a:t>applications mobiles</a:t>
            </a:r>
            <a:r>
              <a:rPr lang="fr-FR" b="0" i="0" dirty="0">
                <a:solidFill>
                  <a:srgbClr val="171717"/>
                </a:solidFill>
                <a:effectLst/>
                <a:latin typeface="Segoe UI" panose="020B0502040204020203" pitchFamily="34" charset="0"/>
              </a:rPr>
              <a:t> Power BI pour des appareils Windows, iOS et Android.</a:t>
            </a:r>
          </a:p>
        </p:txBody>
      </p:sp>
      <p:sp>
        <p:nvSpPr>
          <p:cNvPr id="2" name="Espace réservé du pied de page 1">
            <a:extLst>
              <a:ext uri="{FF2B5EF4-FFF2-40B4-BE49-F238E27FC236}">
                <a16:creationId xmlns:a16="http://schemas.microsoft.com/office/drawing/2014/main" id="{3D9CE490-135E-4856-8F25-A1B5D7AD9A13}"/>
              </a:ext>
            </a:extLst>
          </p:cNvPr>
          <p:cNvSpPr>
            <a:spLocks noGrp="1"/>
          </p:cNvSpPr>
          <p:nvPr>
            <p:ph type="ftr" sz="quarter" idx="11"/>
          </p:nvPr>
        </p:nvSpPr>
        <p:spPr/>
        <p:txBody>
          <a:bodyPr/>
          <a:lstStyle/>
          <a:p>
            <a:r>
              <a:rPr lang="fr-FR"/>
              <a:t>AIDE MEMOIRE</a:t>
            </a:r>
          </a:p>
        </p:txBody>
      </p:sp>
      <p:sp>
        <p:nvSpPr>
          <p:cNvPr id="5" name="Espace réservé du numéro de diapositive 4">
            <a:extLst>
              <a:ext uri="{FF2B5EF4-FFF2-40B4-BE49-F238E27FC236}">
                <a16:creationId xmlns:a16="http://schemas.microsoft.com/office/drawing/2014/main" id="{28E47F81-11D0-458E-82C7-28FAD0670301}"/>
              </a:ext>
            </a:extLst>
          </p:cNvPr>
          <p:cNvSpPr>
            <a:spLocks noGrp="1"/>
          </p:cNvSpPr>
          <p:nvPr>
            <p:ph type="sldNum" sz="quarter" idx="12"/>
          </p:nvPr>
        </p:nvSpPr>
        <p:spPr/>
        <p:txBody>
          <a:bodyPr/>
          <a:lstStyle/>
          <a:p>
            <a:fld id="{76B0EE60-77E1-4F52-98D3-D4DAD25F53FE}" type="slidenum">
              <a:rPr lang="fr-FR" smtClean="0"/>
              <a:t>2</a:t>
            </a:fld>
            <a:endParaRPr lang="fr-FR"/>
          </a:p>
        </p:txBody>
      </p:sp>
    </p:spTree>
    <p:extLst>
      <p:ext uri="{BB962C8B-B14F-4D97-AF65-F5344CB8AC3E}">
        <p14:creationId xmlns:p14="http://schemas.microsoft.com/office/powerpoint/2010/main" val="23281922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32DA5C0-6B91-A94B-B174-1B02163E8256}"/>
              </a:ext>
            </a:extLst>
          </p:cNvPr>
          <p:cNvSpPr>
            <a:spLocks noGrp="1"/>
          </p:cNvSpPr>
          <p:nvPr>
            <p:ph type="title"/>
          </p:nvPr>
        </p:nvSpPr>
        <p:spPr>
          <a:xfrm>
            <a:off x="615778" y="259491"/>
            <a:ext cx="10515600" cy="801002"/>
          </a:xfrm>
        </p:spPr>
        <p:txBody>
          <a:bodyPr vert="horz" lIns="91440" tIns="45720" rIns="91440" bIns="45720" rtlCol="0" anchor="b">
            <a:normAutofit/>
          </a:bodyPr>
          <a:lstStyle/>
          <a:p>
            <a:pPr algn="ctr"/>
            <a:r>
              <a:rPr lang="fr-FR" sz="40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Création de mesure: Fonctions DAX</a:t>
            </a:r>
            <a:endParaRPr lang="fr-BF" sz="40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Espace réservé du contenu 2">
            <a:extLst>
              <a:ext uri="{FF2B5EF4-FFF2-40B4-BE49-F238E27FC236}">
                <a16:creationId xmlns:a16="http://schemas.microsoft.com/office/drawing/2014/main" id="{3B1ADE8F-1A1F-A341-9F2B-C0F02252E4F4}"/>
              </a:ext>
            </a:extLst>
          </p:cNvPr>
          <p:cNvSpPr>
            <a:spLocks noGrp="1"/>
          </p:cNvSpPr>
          <p:nvPr>
            <p:ph idx="1"/>
          </p:nvPr>
        </p:nvSpPr>
        <p:spPr>
          <a:xfrm>
            <a:off x="308919" y="1507524"/>
            <a:ext cx="11763632" cy="4985351"/>
          </a:xfrm>
        </p:spPr>
        <p:txBody>
          <a:bodyPr>
            <a:normAutofit fontScale="77500" lnSpcReduction="20000"/>
          </a:bodyPr>
          <a:lstStyle/>
          <a:p>
            <a:pPr>
              <a:lnSpc>
                <a:spcPct val="170000"/>
              </a:lnSpc>
            </a:pPr>
            <a:r>
              <a:rPr lang="fr-FR" b="1" dirty="0"/>
              <a:t>SUM(): </a:t>
            </a:r>
            <a:r>
              <a:rPr lang="fr-FR" b="0" i="0" u="none" strike="noStrike" dirty="0">
                <a:solidFill>
                  <a:srgbClr val="171717"/>
                </a:solidFill>
                <a:effectLst/>
                <a:latin typeface="Segoe UI" panose="020B0502040204020203" pitchFamily="34" charset="0"/>
              </a:rPr>
              <a:t>Additionne tous les nombres d’une colonne</a:t>
            </a:r>
            <a:endParaRPr lang="fr-FR" dirty="0"/>
          </a:p>
          <a:p>
            <a:pPr>
              <a:lnSpc>
                <a:spcPct val="170000"/>
              </a:lnSpc>
            </a:pPr>
            <a:r>
              <a:rPr lang="fr-FR" b="1" dirty="0"/>
              <a:t>COUNT(): </a:t>
            </a:r>
            <a:r>
              <a:rPr lang="fr-FR" dirty="0"/>
              <a:t>Compte les nombre d’une colonne</a:t>
            </a:r>
            <a:endParaRPr lang="fr-FR" b="1" dirty="0"/>
          </a:p>
          <a:p>
            <a:pPr>
              <a:lnSpc>
                <a:spcPct val="170000"/>
              </a:lnSpc>
            </a:pPr>
            <a:r>
              <a:rPr lang="fr-FR" b="1" dirty="0"/>
              <a:t>COUNTROWS(): </a:t>
            </a:r>
            <a:r>
              <a:rPr lang="fr-FR" b="0" i="0" u="none" strike="noStrike" dirty="0">
                <a:solidFill>
                  <a:srgbClr val="171717"/>
                </a:solidFill>
                <a:effectLst/>
                <a:latin typeface="Segoe UI" panose="020B0502040204020203" pitchFamily="34" charset="0"/>
              </a:rPr>
              <a:t>compte le nombre de lignes dans la table spécifiée ou dans une table définie par une expression</a:t>
            </a:r>
            <a:endParaRPr lang="fr-FR" dirty="0"/>
          </a:p>
          <a:p>
            <a:pPr>
              <a:lnSpc>
                <a:spcPct val="170000"/>
              </a:lnSpc>
            </a:pPr>
            <a:r>
              <a:rPr lang="fr-FR" dirty="0"/>
              <a:t>MIN()</a:t>
            </a:r>
          </a:p>
          <a:p>
            <a:pPr>
              <a:lnSpc>
                <a:spcPct val="170000"/>
              </a:lnSpc>
            </a:pPr>
            <a:r>
              <a:rPr lang="fr-FR" dirty="0"/>
              <a:t>MAX()</a:t>
            </a:r>
          </a:p>
          <a:p>
            <a:pPr>
              <a:lnSpc>
                <a:spcPct val="170000"/>
              </a:lnSpc>
            </a:pPr>
            <a:r>
              <a:rPr lang="fr-FR" dirty="0"/>
              <a:t>COUNTBLANK()</a:t>
            </a:r>
          </a:p>
          <a:p>
            <a:pPr>
              <a:lnSpc>
                <a:spcPct val="170000"/>
              </a:lnSpc>
            </a:pPr>
            <a:r>
              <a:rPr lang="fr-FR" dirty="0"/>
              <a:t>DIVIDE()</a:t>
            </a:r>
          </a:p>
          <a:p>
            <a:pPr marL="0" indent="0">
              <a:lnSpc>
                <a:spcPct val="150000"/>
              </a:lnSpc>
              <a:buNone/>
            </a:pPr>
            <a:endParaRPr lang="fr-BF" dirty="0"/>
          </a:p>
        </p:txBody>
      </p:sp>
      <p:sp>
        <p:nvSpPr>
          <p:cNvPr id="4" name="Espace réservé du pied de page 3">
            <a:extLst>
              <a:ext uri="{FF2B5EF4-FFF2-40B4-BE49-F238E27FC236}">
                <a16:creationId xmlns:a16="http://schemas.microsoft.com/office/drawing/2014/main" id="{325318D7-34F5-4A66-BBBF-EAB829D6F48B}"/>
              </a:ext>
            </a:extLst>
          </p:cNvPr>
          <p:cNvSpPr>
            <a:spLocks noGrp="1"/>
          </p:cNvSpPr>
          <p:nvPr>
            <p:ph type="ftr" sz="quarter" idx="11"/>
          </p:nvPr>
        </p:nvSpPr>
        <p:spPr/>
        <p:txBody>
          <a:bodyPr/>
          <a:lstStyle/>
          <a:p>
            <a:r>
              <a:rPr lang="fr-FR"/>
              <a:t>AIDE MEMOIRE</a:t>
            </a:r>
          </a:p>
        </p:txBody>
      </p:sp>
      <p:sp>
        <p:nvSpPr>
          <p:cNvPr id="5" name="Espace réservé du numéro de diapositive 4">
            <a:extLst>
              <a:ext uri="{FF2B5EF4-FFF2-40B4-BE49-F238E27FC236}">
                <a16:creationId xmlns:a16="http://schemas.microsoft.com/office/drawing/2014/main" id="{4EFB6DA4-7FE5-4281-AAC8-7E808CF310AD}"/>
              </a:ext>
            </a:extLst>
          </p:cNvPr>
          <p:cNvSpPr>
            <a:spLocks noGrp="1"/>
          </p:cNvSpPr>
          <p:nvPr>
            <p:ph type="sldNum" sz="quarter" idx="12"/>
          </p:nvPr>
        </p:nvSpPr>
        <p:spPr/>
        <p:txBody>
          <a:bodyPr/>
          <a:lstStyle/>
          <a:p>
            <a:fld id="{76B0EE60-77E1-4F52-98D3-D4DAD25F53FE}" type="slidenum">
              <a:rPr lang="fr-FR" smtClean="0"/>
              <a:t>20</a:t>
            </a:fld>
            <a:endParaRPr lang="fr-FR"/>
          </a:p>
        </p:txBody>
      </p:sp>
    </p:spTree>
    <p:extLst>
      <p:ext uri="{BB962C8B-B14F-4D97-AF65-F5344CB8AC3E}">
        <p14:creationId xmlns:p14="http://schemas.microsoft.com/office/powerpoint/2010/main" val="29846987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EE0BD2F-B255-7040-830B-BA75D1DC8A71}"/>
              </a:ext>
            </a:extLst>
          </p:cNvPr>
          <p:cNvSpPr>
            <a:spLocks noGrp="1"/>
          </p:cNvSpPr>
          <p:nvPr>
            <p:ph idx="1"/>
          </p:nvPr>
        </p:nvSpPr>
        <p:spPr>
          <a:xfrm>
            <a:off x="838200" y="1825625"/>
            <a:ext cx="10515600" cy="2313889"/>
          </a:xfrm>
        </p:spPr>
        <p:txBody>
          <a:bodyPr>
            <a:normAutofit/>
          </a:bodyPr>
          <a:lstStyle/>
          <a:p>
            <a:pPr marL="0" indent="0">
              <a:buNone/>
            </a:pPr>
            <a:r>
              <a:rPr lang="fr-FR" dirty="0"/>
              <a:t>7. [Quantité totale de la commande]</a:t>
            </a:r>
          </a:p>
          <a:p>
            <a:pPr marL="0" indent="0">
              <a:buNone/>
            </a:pPr>
            <a:endParaRPr lang="fr-FR" b="1" i="1" dirty="0">
              <a:solidFill>
                <a:srgbClr val="C00000"/>
              </a:solidFill>
            </a:endParaRPr>
          </a:p>
          <a:p>
            <a:pPr marL="0" indent="0">
              <a:buNone/>
            </a:pPr>
            <a:r>
              <a:rPr lang="fr-FR" b="1" i="1" dirty="0">
                <a:solidFill>
                  <a:srgbClr val="C00000"/>
                </a:solidFill>
              </a:rPr>
              <a:t>Quantité totale de la commande = SUM(Vente[</a:t>
            </a:r>
            <a:r>
              <a:rPr lang="fr-FR" b="1" i="1" dirty="0" err="1">
                <a:solidFill>
                  <a:srgbClr val="C00000"/>
                </a:solidFill>
              </a:rPr>
              <a:t>QuantiteCommande</a:t>
            </a:r>
            <a:r>
              <a:rPr lang="fr-FR" b="1" i="1" dirty="0">
                <a:solidFill>
                  <a:srgbClr val="C00000"/>
                </a:solidFill>
              </a:rPr>
              <a:t>])</a:t>
            </a:r>
          </a:p>
        </p:txBody>
      </p:sp>
      <p:sp>
        <p:nvSpPr>
          <p:cNvPr id="2" name="Espace réservé du pied de page 1">
            <a:extLst>
              <a:ext uri="{FF2B5EF4-FFF2-40B4-BE49-F238E27FC236}">
                <a16:creationId xmlns:a16="http://schemas.microsoft.com/office/drawing/2014/main" id="{1AAD1244-38E9-48F2-955C-D91569C547CE}"/>
              </a:ext>
            </a:extLst>
          </p:cNvPr>
          <p:cNvSpPr>
            <a:spLocks noGrp="1"/>
          </p:cNvSpPr>
          <p:nvPr>
            <p:ph type="ftr" sz="quarter" idx="11"/>
          </p:nvPr>
        </p:nvSpPr>
        <p:spPr/>
        <p:txBody>
          <a:bodyPr/>
          <a:lstStyle/>
          <a:p>
            <a:r>
              <a:rPr lang="fr-FR"/>
              <a:t>AIDE MEMOIRE</a:t>
            </a:r>
          </a:p>
        </p:txBody>
      </p:sp>
      <p:sp>
        <p:nvSpPr>
          <p:cNvPr id="4" name="Espace réservé du numéro de diapositive 3">
            <a:extLst>
              <a:ext uri="{FF2B5EF4-FFF2-40B4-BE49-F238E27FC236}">
                <a16:creationId xmlns:a16="http://schemas.microsoft.com/office/drawing/2014/main" id="{5E7E1EF5-6C04-498B-92CA-EE2E586B33BC}"/>
              </a:ext>
            </a:extLst>
          </p:cNvPr>
          <p:cNvSpPr>
            <a:spLocks noGrp="1"/>
          </p:cNvSpPr>
          <p:nvPr>
            <p:ph type="sldNum" sz="quarter" idx="12"/>
          </p:nvPr>
        </p:nvSpPr>
        <p:spPr/>
        <p:txBody>
          <a:bodyPr/>
          <a:lstStyle/>
          <a:p>
            <a:fld id="{76B0EE60-77E1-4F52-98D3-D4DAD25F53FE}" type="slidenum">
              <a:rPr lang="fr-FR" smtClean="0"/>
              <a:t>21</a:t>
            </a:fld>
            <a:endParaRPr lang="fr-FR"/>
          </a:p>
        </p:txBody>
      </p:sp>
    </p:spTree>
    <p:extLst>
      <p:ext uri="{BB962C8B-B14F-4D97-AF65-F5344CB8AC3E}">
        <p14:creationId xmlns:p14="http://schemas.microsoft.com/office/powerpoint/2010/main" val="6053214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0CB0B88-9FDB-B847-B40C-B980CF39A70A}"/>
              </a:ext>
            </a:extLst>
          </p:cNvPr>
          <p:cNvSpPr>
            <a:spLocks noGrp="1"/>
          </p:cNvSpPr>
          <p:nvPr>
            <p:ph idx="1"/>
          </p:nvPr>
        </p:nvSpPr>
        <p:spPr>
          <a:xfrm>
            <a:off x="838200" y="1825625"/>
            <a:ext cx="10515600" cy="2659878"/>
          </a:xfrm>
        </p:spPr>
        <p:txBody>
          <a:bodyPr/>
          <a:lstStyle/>
          <a:p>
            <a:pPr marL="0" indent="0">
              <a:buNone/>
            </a:pPr>
            <a:r>
              <a:rPr lang="fr-FR" dirty="0"/>
              <a:t>1. [Total des ventes]</a:t>
            </a:r>
          </a:p>
          <a:p>
            <a:pPr marL="0" indent="0">
              <a:buNone/>
            </a:pPr>
            <a:r>
              <a:rPr lang="fr-FR" dirty="0"/>
              <a:t>Ecrivez une nouvelle mesure qui est le total des ventes dans la colonne Montant étendu du tableau Ventes.</a:t>
            </a:r>
          </a:p>
          <a:p>
            <a:pPr marL="0" indent="0">
              <a:buNone/>
            </a:pPr>
            <a:endParaRPr lang="fr-FR" dirty="0"/>
          </a:p>
          <a:p>
            <a:pPr marL="0" indent="0">
              <a:buNone/>
            </a:pPr>
            <a:r>
              <a:rPr lang="fr-FR" i="1" dirty="0">
                <a:solidFill>
                  <a:srgbClr val="C00000"/>
                </a:solidFill>
              </a:rPr>
              <a:t>Total des ventes = SUM(Vente[montant])</a:t>
            </a:r>
          </a:p>
          <a:p>
            <a:pPr marL="0" indent="0">
              <a:buNone/>
            </a:pPr>
            <a:endParaRPr lang="fr-FR" dirty="0"/>
          </a:p>
          <a:p>
            <a:pPr marL="0" indent="0">
              <a:buNone/>
            </a:pPr>
            <a:endParaRPr lang="fr-FR" dirty="0"/>
          </a:p>
          <a:p>
            <a:pPr marL="0" indent="0">
              <a:buNone/>
            </a:pPr>
            <a:endParaRPr lang="fr-BF" dirty="0"/>
          </a:p>
        </p:txBody>
      </p:sp>
      <p:sp>
        <p:nvSpPr>
          <p:cNvPr id="4" name="Titre 1">
            <a:extLst>
              <a:ext uri="{FF2B5EF4-FFF2-40B4-BE49-F238E27FC236}">
                <a16:creationId xmlns:a16="http://schemas.microsoft.com/office/drawing/2014/main" id="{802C9A87-2371-4643-B330-AF98496FD942}"/>
              </a:ext>
            </a:extLst>
          </p:cNvPr>
          <p:cNvSpPr txBox="1">
            <a:spLocks/>
          </p:cNvSpPr>
          <p:nvPr/>
        </p:nvSpPr>
        <p:spPr>
          <a:xfrm>
            <a:off x="1430693" y="235956"/>
            <a:ext cx="9144000" cy="789656"/>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40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MESURES DAX (Data </a:t>
            </a:r>
            <a:r>
              <a:rPr lang="fr-FR" sz="4000" b="1" dirty="0" err="1">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Analysis</a:t>
            </a:r>
            <a:r>
              <a:rPr lang="fr-FR" sz="40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Expression</a:t>
            </a:r>
            <a:endParaRPr lang="fr-CA" dirty="0"/>
          </a:p>
        </p:txBody>
      </p:sp>
      <p:sp>
        <p:nvSpPr>
          <p:cNvPr id="2" name="Espace réservé du pied de page 1">
            <a:extLst>
              <a:ext uri="{FF2B5EF4-FFF2-40B4-BE49-F238E27FC236}">
                <a16:creationId xmlns:a16="http://schemas.microsoft.com/office/drawing/2014/main" id="{E24EFAA5-71EC-4AC9-AEBF-561D1E89EB3F}"/>
              </a:ext>
            </a:extLst>
          </p:cNvPr>
          <p:cNvSpPr>
            <a:spLocks noGrp="1"/>
          </p:cNvSpPr>
          <p:nvPr>
            <p:ph type="ftr" sz="quarter" idx="11"/>
          </p:nvPr>
        </p:nvSpPr>
        <p:spPr/>
        <p:txBody>
          <a:bodyPr/>
          <a:lstStyle/>
          <a:p>
            <a:r>
              <a:rPr lang="fr-FR"/>
              <a:t>AIDE MEMOIRE</a:t>
            </a:r>
          </a:p>
        </p:txBody>
      </p:sp>
      <p:sp>
        <p:nvSpPr>
          <p:cNvPr id="5" name="Espace réservé du numéro de diapositive 4">
            <a:extLst>
              <a:ext uri="{FF2B5EF4-FFF2-40B4-BE49-F238E27FC236}">
                <a16:creationId xmlns:a16="http://schemas.microsoft.com/office/drawing/2014/main" id="{1F37BB3D-F4F1-4C2D-9D5E-CDE73B7BBB4F}"/>
              </a:ext>
            </a:extLst>
          </p:cNvPr>
          <p:cNvSpPr>
            <a:spLocks noGrp="1"/>
          </p:cNvSpPr>
          <p:nvPr>
            <p:ph type="sldNum" sz="quarter" idx="12"/>
          </p:nvPr>
        </p:nvSpPr>
        <p:spPr/>
        <p:txBody>
          <a:bodyPr/>
          <a:lstStyle/>
          <a:p>
            <a:fld id="{76B0EE60-77E1-4F52-98D3-D4DAD25F53FE}" type="slidenum">
              <a:rPr lang="fr-FR" smtClean="0"/>
              <a:t>22</a:t>
            </a:fld>
            <a:endParaRPr lang="fr-FR"/>
          </a:p>
        </p:txBody>
      </p:sp>
    </p:spTree>
    <p:extLst>
      <p:ext uri="{BB962C8B-B14F-4D97-AF65-F5344CB8AC3E}">
        <p14:creationId xmlns:p14="http://schemas.microsoft.com/office/powerpoint/2010/main" val="40920137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5EEFA26-C6D7-634E-95E0-832A05E3487C}"/>
              </a:ext>
            </a:extLst>
          </p:cNvPr>
          <p:cNvSpPr>
            <a:spLocks noGrp="1"/>
          </p:cNvSpPr>
          <p:nvPr>
            <p:ph idx="1"/>
          </p:nvPr>
        </p:nvSpPr>
        <p:spPr>
          <a:xfrm>
            <a:off x="838200" y="1825625"/>
            <a:ext cx="10515600" cy="2177964"/>
          </a:xfrm>
        </p:spPr>
        <p:txBody>
          <a:bodyPr>
            <a:normAutofit/>
          </a:bodyPr>
          <a:lstStyle/>
          <a:p>
            <a:pPr marL="0" indent="0">
              <a:buNone/>
            </a:pPr>
            <a:r>
              <a:rPr lang="fr-FR" dirty="0"/>
              <a:t>2. Coût total</a:t>
            </a:r>
          </a:p>
          <a:p>
            <a:pPr marL="0" indent="0">
              <a:buNone/>
            </a:pPr>
            <a:endParaRPr lang="fr-FR" i="1" dirty="0">
              <a:solidFill>
                <a:srgbClr val="C00000"/>
              </a:solidFill>
            </a:endParaRPr>
          </a:p>
          <a:p>
            <a:pPr marL="0" indent="0">
              <a:buNone/>
            </a:pPr>
            <a:r>
              <a:rPr lang="fr-FR" i="1" dirty="0">
                <a:solidFill>
                  <a:srgbClr val="C00000"/>
                </a:solidFill>
              </a:rPr>
              <a:t>Coût total = SUM(Sales[</a:t>
            </a:r>
            <a:r>
              <a:rPr lang="fr-FR" i="1" dirty="0" err="1">
                <a:solidFill>
                  <a:srgbClr val="C00000"/>
                </a:solidFill>
              </a:rPr>
              <a:t>coutPtoduit</a:t>
            </a:r>
            <a:r>
              <a:rPr lang="fr-FR" i="1" dirty="0">
                <a:solidFill>
                  <a:srgbClr val="C00000"/>
                </a:solidFill>
              </a:rPr>
              <a:t>])</a:t>
            </a:r>
          </a:p>
          <a:p>
            <a:pPr marL="0" indent="0">
              <a:buNone/>
            </a:pPr>
            <a:endParaRPr lang="fr-BF" dirty="0"/>
          </a:p>
        </p:txBody>
      </p:sp>
      <p:sp>
        <p:nvSpPr>
          <p:cNvPr id="4" name="Espace réservé du pied de page 3">
            <a:extLst>
              <a:ext uri="{FF2B5EF4-FFF2-40B4-BE49-F238E27FC236}">
                <a16:creationId xmlns:a16="http://schemas.microsoft.com/office/drawing/2014/main" id="{D549042B-17EE-4312-B49B-09363C22E8F7}"/>
              </a:ext>
            </a:extLst>
          </p:cNvPr>
          <p:cNvSpPr>
            <a:spLocks noGrp="1"/>
          </p:cNvSpPr>
          <p:nvPr>
            <p:ph type="ftr" sz="quarter" idx="11"/>
          </p:nvPr>
        </p:nvSpPr>
        <p:spPr/>
        <p:txBody>
          <a:bodyPr/>
          <a:lstStyle/>
          <a:p>
            <a:r>
              <a:rPr lang="fr-FR"/>
              <a:t>AIDE MEMOIRE</a:t>
            </a:r>
          </a:p>
        </p:txBody>
      </p:sp>
      <p:sp>
        <p:nvSpPr>
          <p:cNvPr id="5" name="Espace réservé du numéro de diapositive 4">
            <a:extLst>
              <a:ext uri="{FF2B5EF4-FFF2-40B4-BE49-F238E27FC236}">
                <a16:creationId xmlns:a16="http://schemas.microsoft.com/office/drawing/2014/main" id="{E2CBE12F-76C1-45D8-B3CE-14FE62EBC9A5}"/>
              </a:ext>
            </a:extLst>
          </p:cNvPr>
          <p:cNvSpPr>
            <a:spLocks noGrp="1"/>
          </p:cNvSpPr>
          <p:nvPr>
            <p:ph type="sldNum" sz="quarter" idx="12"/>
          </p:nvPr>
        </p:nvSpPr>
        <p:spPr/>
        <p:txBody>
          <a:bodyPr/>
          <a:lstStyle/>
          <a:p>
            <a:fld id="{76B0EE60-77E1-4F52-98D3-D4DAD25F53FE}" type="slidenum">
              <a:rPr lang="fr-FR" smtClean="0"/>
              <a:t>23</a:t>
            </a:fld>
            <a:endParaRPr lang="fr-FR"/>
          </a:p>
        </p:txBody>
      </p:sp>
    </p:spTree>
    <p:extLst>
      <p:ext uri="{BB962C8B-B14F-4D97-AF65-F5344CB8AC3E}">
        <p14:creationId xmlns:p14="http://schemas.microsoft.com/office/powerpoint/2010/main" val="41417680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C61DE880-8C1C-AC47-92D7-5610B785A2C9}"/>
              </a:ext>
            </a:extLst>
          </p:cNvPr>
          <p:cNvSpPr>
            <a:spLocks noGrp="1"/>
          </p:cNvSpPr>
          <p:nvPr>
            <p:ph idx="1"/>
          </p:nvPr>
        </p:nvSpPr>
        <p:spPr>
          <a:xfrm>
            <a:off x="716692" y="775300"/>
            <a:ext cx="10637108" cy="5687283"/>
          </a:xfrm>
        </p:spPr>
        <p:txBody>
          <a:bodyPr>
            <a:normAutofit/>
          </a:bodyPr>
          <a:lstStyle/>
          <a:p>
            <a:pPr marL="0" indent="0">
              <a:lnSpc>
                <a:spcPct val="150000"/>
              </a:lnSpc>
              <a:buNone/>
            </a:pPr>
            <a:r>
              <a:rPr lang="fr-FR" b="1" i="0" u="none" strike="noStrike" dirty="0">
                <a:solidFill>
                  <a:srgbClr val="171717"/>
                </a:solidFill>
                <a:effectLst/>
                <a:latin typeface="Segoe UI" panose="020B0502040204020203" pitchFamily="34" charset="0"/>
              </a:rPr>
              <a:t>SUMX: </a:t>
            </a:r>
            <a:r>
              <a:rPr lang="fr-FR" b="0" i="0" u="none" strike="noStrike" dirty="0">
                <a:solidFill>
                  <a:srgbClr val="171717"/>
                </a:solidFill>
                <a:effectLst/>
                <a:latin typeface="Segoe UI" panose="020B0502040204020203" pitchFamily="34" charset="0"/>
              </a:rPr>
              <a:t>Retourne la somme d’une expression évaluée pour chaque ligne d’une table.</a:t>
            </a:r>
            <a:endParaRPr lang="fr-FR" b="1" i="0" u="none" strike="noStrike" dirty="0">
              <a:solidFill>
                <a:srgbClr val="171717"/>
              </a:solidFill>
              <a:effectLst/>
              <a:latin typeface="Segoe UI" panose="020B0502040204020203" pitchFamily="34" charset="0"/>
            </a:endParaRPr>
          </a:p>
          <a:p>
            <a:pPr marL="0" indent="0">
              <a:lnSpc>
                <a:spcPct val="150000"/>
              </a:lnSpc>
              <a:buNone/>
            </a:pPr>
            <a:r>
              <a:rPr lang="fr-FR" dirty="0"/>
              <a:t>SUMX(table, expression)</a:t>
            </a:r>
            <a:r>
              <a:rPr lang="fr-FR" b="1" i="0" u="none" strike="noStrike" dirty="0">
                <a:solidFill>
                  <a:srgbClr val="171717"/>
                </a:solidFill>
                <a:effectLst/>
                <a:latin typeface="Segoe UI" panose="020B0502040204020203" pitchFamily="34" charset="0"/>
              </a:rPr>
              <a:t> </a:t>
            </a:r>
            <a:endParaRPr lang="fr-FR" dirty="0"/>
          </a:p>
          <a:p>
            <a:pPr marL="0" indent="0">
              <a:lnSpc>
                <a:spcPct val="150000"/>
              </a:lnSpc>
              <a:buNone/>
            </a:pPr>
            <a:r>
              <a:rPr lang="fr-FR" dirty="0"/>
              <a:t>SUMX() prend deux paramètres : un nom de table et une expression à évaluer.</a:t>
            </a:r>
          </a:p>
          <a:p>
            <a:pPr marL="0" indent="0">
              <a:lnSpc>
                <a:spcPct val="150000"/>
              </a:lnSpc>
              <a:buNone/>
            </a:pPr>
            <a:r>
              <a:rPr lang="fr-FR" dirty="0"/>
              <a:t> [Ventes totales Version SUMX]</a:t>
            </a:r>
          </a:p>
          <a:p>
            <a:pPr marL="457200" lvl="1" indent="0">
              <a:lnSpc>
                <a:spcPct val="150000"/>
              </a:lnSpc>
              <a:buNone/>
            </a:pPr>
            <a:r>
              <a:rPr lang="fr-FR" dirty="0"/>
              <a:t>Multipliez la quantité par le prix à l'unité à partir des colonnes appropriées du tableau des ventes.</a:t>
            </a:r>
          </a:p>
          <a:p>
            <a:pPr marL="0" indent="0">
              <a:buNone/>
            </a:pPr>
            <a:endParaRPr lang="fr-FR" dirty="0"/>
          </a:p>
        </p:txBody>
      </p:sp>
      <p:sp>
        <p:nvSpPr>
          <p:cNvPr id="2" name="Espace réservé du pied de page 1">
            <a:extLst>
              <a:ext uri="{FF2B5EF4-FFF2-40B4-BE49-F238E27FC236}">
                <a16:creationId xmlns:a16="http://schemas.microsoft.com/office/drawing/2014/main" id="{D5C6467F-F1DF-459D-A2EB-06F7CD81A017}"/>
              </a:ext>
            </a:extLst>
          </p:cNvPr>
          <p:cNvSpPr>
            <a:spLocks noGrp="1"/>
          </p:cNvSpPr>
          <p:nvPr>
            <p:ph type="ftr" sz="quarter" idx="11"/>
          </p:nvPr>
        </p:nvSpPr>
        <p:spPr/>
        <p:txBody>
          <a:bodyPr/>
          <a:lstStyle/>
          <a:p>
            <a:r>
              <a:rPr lang="fr-FR"/>
              <a:t>AIDE MEMOIRE</a:t>
            </a:r>
          </a:p>
        </p:txBody>
      </p:sp>
      <p:sp>
        <p:nvSpPr>
          <p:cNvPr id="4" name="Espace réservé du numéro de diapositive 3">
            <a:extLst>
              <a:ext uri="{FF2B5EF4-FFF2-40B4-BE49-F238E27FC236}">
                <a16:creationId xmlns:a16="http://schemas.microsoft.com/office/drawing/2014/main" id="{70BC70B7-5DFD-4AF0-9A7F-786EDAE404B3}"/>
              </a:ext>
            </a:extLst>
          </p:cNvPr>
          <p:cNvSpPr>
            <a:spLocks noGrp="1"/>
          </p:cNvSpPr>
          <p:nvPr>
            <p:ph type="sldNum" sz="quarter" idx="12"/>
          </p:nvPr>
        </p:nvSpPr>
        <p:spPr/>
        <p:txBody>
          <a:bodyPr/>
          <a:lstStyle/>
          <a:p>
            <a:fld id="{76B0EE60-77E1-4F52-98D3-D4DAD25F53FE}" type="slidenum">
              <a:rPr lang="fr-FR" smtClean="0"/>
              <a:t>24</a:t>
            </a:fld>
            <a:endParaRPr lang="fr-FR"/>
          </a:p>
        </p:txBody>
      </p:sp>
    </p:spTree>
    <p:extLst>
      <p:ext uri="{BB962C8B-B14F-4D97-AF65-F5344CB8AC3E}">
        <p14:creationId xmlns:p14="http://schemas.microsoft.com/office/powerpoint/2010/main" val="29076598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7F8B4068-BECE-9B43-BB29-9220C6AF5192}"/>
              </a:ext>
            </a:extLst>
          </p:cNvPr>
          <p:cNvSpPr>
            <a:spLocks noGrp="1"/>
          </p:cNvSpPr>
          <p:nvPr>
            <p:ph idx="1"/>
          </p:nvPr>
        </p:nvSpPr>
        <p:spPr>
          <a:xfrm>
            <a:off x="529281" y="639377"/>
            <a:ext cx="10515600" cy="4351338"/>
          </a:xfrm>
        </p:spPr>
        <p:txBody>
          <a:bodyPr/>
          <a:lstStyle/>
          <a:p>
            <a:pPr marL="0" indent="0">
              <a:lnSpc>
                <a:spcPct val="200000"/>
              </a:lnSpc>
              <a:buNone/>
            </a:pPr>
            <a:r>
              <a:rPr lang="fr-FR" dirty="0"/>
              <a:t>24. 25. [Total des ventes, taxes comprises Version SUMX]</a:t>
            </a:r>
          </a:p>
          <a:p>
            <a:pPr marL="457200" lvl="1" indent="0">
              <a:lnSpc>
                <a:spcPct val="200000"/>
              </a:lnSpc>
              <a:buNone/>
            </a:pPr>
            <a:r>
              <a:rPr lang="fr-FR" dirty="0"/>
              <a:t>Additionnez la colonne Montant étendu et la colonne de taxe appropriée dans le tableau Ventes.</a:t>
            </a:r>
          </a:p>
          <a:p>
            <a:pPr marL="0" indent="0">
              <a:lnSpc>
                <a:spcPct val="200000"/>
              </a:lnSpc>
              <a:buNone/>
            </a:pPr>
            <a:r>
              <a:rPr lang="fr-FR" dirty="0"/>
              <a:t>26. 26. [Ventes totales, fret compris]</a:t>
            </a:r>
          </a:p>
          <a:p>
            <a:pPr marL="457200" lvl="1" indent="0">
              <a:lnSpc>
                <a:spcPct val="200000"/>
              </a:lnSpc>
              <a:buNone/>
            </a:pPr>
            <a:r>
              <a:rPr lang="fr-FR" dirty="0"/>
              <a:t>Ajoutez la colonne Montant étendu au coût du fret.</a:t>
            </a:r>
            <a:endParaRPr lang="fr-BF" dirty="0"/>
          </a:p>
        </p:txBody>
      </p:sp>
      <p:sp>
        <p:nvSpPr>
          <p:cNvPr id="2" name="Espace réservé du pied de page 1">
            <a:extLst>
              <a:ext uri="{FF2B5EF4-FFF2-40B4-BE49-F238E27FC236}">
                <a16:creationId xmlns:a16="http://schemas.microsoft.com/office/drawing/2014/main" id="{7535FE2B-4425-4344-9B13-D89C3A9F0AA7}"/>
              </a:ext>
            </a:extLst>
          </p:cNvPr>
          <p:cNvSpPr>
            <a:spLocks noGrp="1"/>
          </p:cNvSpPr>
          <p:nvPr>
            <p:ph type="ftr" sz="quarter" idx="11"/>
          </p:nvPr>
        </p:nvSpPr>
        <p:spPr/>
        <p:txBody>
          <a:bodyPr/>
          <a:lstStyle/>
          <a:p>
            <a:r>
              <a:rPr lang="fr-FR"/>
              <a:t>AIDE MEMOIRE</a:t>
            </a:r>
          </a:p>
        </p:txBody>
      </p:sp>
      <p:sp>
        <p:nvSpPr>
          <p:cNvPr id="4" name="Espace réservé du numéro de diapositive 3">
            <a:extLst>
              <a:ext uri="{FF2B5EF4-FFF2-40B4-BE49-F238E27FC236}">
                <a16:creationId xmlns:a16="http://schemas.microsoft.com/office/drawing/2014/main" id="{069A92FE-49E2-4AD4-A9FC-F46F2AC31078}"/>
              </a:ext>
            </a:extLst>
          </p:cNvPr>
          <p:cNvSpPr>
            <a:spLocks noGrp="1"/>
          </p:cNvSpPr>
          <p:nvPr>
            <p:ph type="sldNum" sz="quarter" idx="12"/>
          </p:nvPr>
        </p:nvSpPr>
        <p:spPr/>
        <p:txBody>
          <a:bodyPr/>
          <a:lstStyle/>
          <a:p>
            <a:fld id="{76B0EE60-77E1-4F52-98D3-D4DAD25F53FE}" type="slidenum">
              <a:rPr lang="fr-FR" smtClean="0"/>
              <a:t>25</a:t>
            </a:fld>
            <a:endParaRPr lang="fr-FR"/>
          </a:p>
        </p:txBody>
      </p:sp>
    </p:spTree>
    <p:extLst>
      <p:ext uri="{BB962C8B-B14F-4D97-AF65-F5344CB8AC3E}">
        <p14:creationId xmlns:p14="http://schemas.microsoft.com/office/powerpoint/2010/main" val="24639533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6E15DC2-610D-214C-9452-362F4B63A385}"/>
              </a:ext>
            </a:extLst>
          </p:cNvPr>
          <p:cNvSpPr>
            <a:spLocks noGrp="1"/>
          </p:cNvSpPr>
          <p:nvPr>
            <p:ph type="title"/>
          </p:nvPr>
        </p:nvSpPr>
        <p:spPr/>
        <p:txBody>
          <a:bodyPr vert="horz" lIns="91440" tIns="45720" rIns="91440" bIns="45720" rtlCol="0" anchor="ctr">
            <a:normAutofit/>
          </a:bodyPr>
          <a:lstStyle/>
          <a:p>
            <a:r>
              <a:rPr lang="fr-FR" sz="3200" b="1" i="1" dirty="0">
                <a:solidFill>
                  <a:srgbClr val="00B050"/>
                </a:solidFill>
              </a:rPr>
              <a:t>Fonction COUNT()</a:t>
            </a:r>
            <a:endParaRPr lang="fr-BF" sz="3200" b="1" i="1" dirty="0">
              <a:solidFill>
                <a:srgbClr val="00B050"/>
              </a:solidFill>
            </a:endParaRPr>
          </a:p>
        </p:txBody>
      </p:sp>
      <p:sp>
        <p:nvSpPr>
          <p:cNvPr id="3" name="Espace réservé du contenu 2">
            <a:extLst>
              <a:ext uri="{FF2B5EF4-FFF2-40B4-BE49-F238E27FC236}">
                <a16:creationId xmlns:a16="http://schemas.microsoft.com/office/drawing/2014/main" id="{77FF5764-F750-3D4C-B66D-028996ACC7A9}"/>
              </a:ext>
            </a:extLst>
          </p:cNvPr>
          <p:cNvSpPr>
            <a:spLocks noGrp="1"/>
          </p:cNvSpPr>
          <p:nvPr>
            <p:ph idx="1"/>
          </p:nvPr>
        </p:nvSpPr>
        <p:spPr/>
        <p:txBody>
          <a:bodyPr/>
          <a:lstStyle/>
          <a:p>
            <a:pPr marL="0" indent="0">
              <a:lnSpc>
                <a:spcPct val="150000"/>
              </a:lnSpc>
              <a:buNone/>
            </a:pPr>
            <a:r>
              <a:rPr lang="fr-FR" dirty="0"/>
              <a:t>En utilisant COUNT(), prenez le temps de regarder à nouveau comment IntelliSense peut vous aider à écrire des DAX.</a:t>
            </a:r>
          </a:p>
          <a:p>
            <a:pPr marL="0" indent="0">
              <a:lnSpc>
                <a:spcPct val="150000"/>
              </a:lnSpc>
              <a:buNone/>
            </a:pPr>
            <a:endParaRPr lang="fr-FR" dirty="0"/>
          </a:p>
          <a:p>
            <a:pPr marL="0" indent="0">
              <a:lnSpc>
                <a:spcPct val="150000"/>
              </a:lnSpc>
              <a:buNone/>
            </a:pPr>
            <a:r>
              <a:rPr lang="fr-FR" dirty="0"/>
              <a:t>N'oubliez pas que chaque fois que vous tapez une nouvelle formule, vous pouvez faire une pause, et IntelliSense affiche la syntaxe et une description de la fonction.</a:t>
            </a:r>
            <a:endParaRPr lang="fr-BF" dirty="0"/>
          </a:p>
        </p:txBody>
      </p:sp>
      <p:sp>
        <p:nvSpPr>
          <p:cNvPr id="4" name="Espace réservé du pied de page 3">
            <a:extLst>
              <a:ext uri="{FF2B5EF4-FFF2-40B4-BE49-F238E27FC236}">
                <a16:creationId xmlns:a16="http://schemas.microsoft.com/office/drawing/2014/main" id="{DC29A652-872D-44B6-AA1E-6F91AE37F2BD}"/>
              </a:ext>
            </a:extLst>
          </p:cNvPr>
          <p:cNvSpPr>
            <a:spLocks noGrp="1"/>
          </p:cNvSpPr>
          <p:nvPr>
            <p:ph type="ftr" sz="quarter" idx="11"/>
          </p:nvPr>
        </p:nvSpPr>
        <p:spPr/>
        <p:txBody>
          <a:bodyPr/>
          <a:lstStyle/>
          <a:p>
            <a:r>
              <a:rPr lang="fr-FR"/>
              <a:t>AIDE MEMOIRE</a:t>
            </a:r>
          </a:p>
        </p:txBody>
      </p:sp>
      <p:sp>
        <p:nvSpPr>
          <p:cNvPr id="5" name="Espace réservé du numéro de diapositive 4">
            <a:extLst>
              <a:ext uri="{FF2B5EF4-FFF2-40B4-BE49-F238E27FC236}">
                <a16:creationId xmlns:a16="http://schemas.microsoft.com/office/drawing/2014/main" id="{B2C46D57-31E1-458E-854C-379AA5046C5A}"/>
              </a:ext>
            </a:extLst>
          </p:cNvPr>
          <p:cNvSpPr>
            <a:spLocks noGrp="1"/>
          </p:cNvSpPr>
          <p:nvPr>
            <p:ph type="sldNum" sz="quarter" idx="12"/>
          </p:nvPr>
        </p:nvSpPr>
        <p:spPr/>
        <p:txBody>
          <a:bodyPr/>
          <a:lstStyle/>
          <a:p>
            <a:fld id="{76B0EE60-77E1-4F52-98D3-D4DAD25F53FE}" type="slidenum">
              <a:rPr lang="fr-FR" smtClean="0"/>
              <a:t>26</a:t>
            </a:fld>
            <a:endParaRPr lang="fr-FR"/>
          </a:p>
        </p:txBody>
      </p:sp>
    </p:spTree>
    <p:extLst>
      <p:ext uri="{BB962C8B-B14F-4D97-AF65-F5344CB8AC3E}">
        <p14:creationId xmlns:p14="http://schemas.microsoft.com/office/powerpoint/2010/main" val="23031139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21F14DB-5247-4029-BB57-DED0F79A22E9}"/>
              </a:ext>
            </a:extLst>
          </p:cNvPr>
          <p:cNvSpPr>
            <a:spLocks noGrp="1"/>
          </p:cNvSpPr>
          <p:nvPr>
            <p:ph type="title"/>
          </p:nvPr>
        </p:nvSpPr>
        <p:spPr>
          <a:xfrm>
            <a:off x="689918" y="185351"/>
            <a:ext cx="10515600" cy="882907"/>
          </a:xfrm>
        </p:spPr>
        <p:txBody>
          <a:bodyPr/>
          <a:lstStyle/>
          <a:p>
            <a:pPr algn="ctr"/>
            <a:r>
              <a:rPr lang="fr-FR" sz="4400" b="1" i="1" dirty="0">
                <a:solidFill>
                  <a:srgbClr val="00B050"/>
                </a:solidFill>
              </a:rPr>
              <a:t>COUNT()</a:t>
            </a:r>
            <a:endParaRPr lang="fr-FR" dirty="0"/>
          </a:p>
        </p:txBody>
      </p:sp>
      <p:sp>
        <p:nvSpPr>
          <p:cNvPr id="3" name="Espace réservé du contenu 2">
            <a:extLst>
              <a:ext uri="{FF2B5EF4-FFF2-40B4-BE49-F238E27FC236}">
                <a16:creationId xmlns:a16="http://schemas.microsoft.com/office/drawing/2014/main" id="{84EB35E4-A412-4A15-910C-F92B635CAEBF}"/>
              </a:ext>
            </a:extLst>
          </p:cNvPr>
          <p:cNvSpPr>
            <a:spLocks noGrp="1"/>
          </p:cNvSpPr>
          <p:nvPr>
            <p:ph idx="1"/>
          </p:nvPr>
        </p:nvSpPr>
        <p:spPr>
          <a:xfrm>
            <a:off x="127687" y="1495168"/>
            <a:ext cx="11936626" cy="5177481"/>
          </a:xfrm>
        </p:spPr>
        <p:txBody>
          <a:bodyPr>
            <a:normAutofit/>
          </a:bodyPr>
          <a:lstStyle/>
          <a:p>
            <a:r>
              <a:rPr lang="fr-FR" sz="2400" dirty="0"/>
              <a:t>COUNT():Compte les nombre d’une colonne</a:t>
            </a:r>
          </a:p>
          <a:p>
            <a:pPr marL="0" indent="0">
              <a:buNone/>
            </a:pPr>
            <a:endParaRPr lang="fr-FR" sz="2400" dirty="0"/>
          </a:p>
          <a:p>
            <a:r>
              <a:rPr lang="fr-FR" sz="2400" b="1" i="0" u="none" strike="noStrike" dirty="0">
                <a:solidFill>
                  <a:srgbClr val="171717"/>
                </a:solidFill>
                <a:effectLst/>
                <a:latin typeface="Segoe UI" panose="020B0502040204020203" pitchFamily="34" charset="0"/>
              </a:rPr>
              <a:t>COUNTX ()</a:t>
            </a:r>
            <a:r>
              <a:rPr lang="fr-FR" sz="2400" b="0" i="0" u="none" strike="noStrike" dirty="0">
                <a:solidFill>
                  <a:srgbClr val="171717"/>
                </a:solidFill>
                <a:effectLst/>
                <a:latin typeface="Segoe UI" panose="020B0502040204020203" pitchFamily="34" charset="0"/>
              </a:rPr>
              <a:t>Compte le nombre de lignes contenant une valeur non vide ou une expression qui prend une valeur non vide quand une expression est évaluée sur une table.</a:t>
            </a:r>
          </a:p>
          <a:p>
            <a:endParaRPr lang="fr-FR" sz="2400" b="0" i="0" u="none" strike="noStrike" dirty="0">
              <a:solidFill>
                <a:srgbClr val="171717"/>
              </a:solidFill>
              <a:effectLst/>
              <a:latin typeface="Segoe UI" panose="020B0502040204020203" pitchFamily="34" charset="0"/>
            </a:endParaRPr>
          </a:p>
          <a:p>
            <a:r>
              <a:rPr lang="fr-FR" sz="2400" dirty="0"/>
              <a:t>COUNTA(): </a:t>
            </a:r>
            <a:r>
              <a:rPr lang="fr-FR" sz="2400" b="0" i="0" u="none" strike="noStrike" dirty="0">
                <a:solidFill>
                  <a:srgbClr val="171717"/>
                </a:solidFill>
                <a:effectLst/>
                <a:latin typeface="Segoe UI" panose="020B0502040204020203" pitchFamily="34" charset="0"/>
              </a:rPr>
              <a:t>compte le nombre de cellules non vides dans une colonne</a:t>
            </a:r>
          </a:p>
          <a:p>
            <a:endParaRPr lang="fr-FR" sz="2400" dirty="0"/>
          </a:p>
          <a:p>
            <a:r>
              <a:rPr lang="fr-FR" sz="2400" b="0" dirty="0">
                <a:solidFill>
                  <a:srgbClr val="000000"/>
                </a:solidFill>
                <a:effectLst/>
                <a:latin typeface="Consolas" panose="020B0609020204030204" pitchFamily="49" charset="0"/>
              </a:rPr>
              <a:t>COUNTBLANK(): c</a:t>
            </a:r>
            <a:r>
              <a:rPr lang="fr-FR" sz="2400" b="0" i="0" u="none" strike="noStrike" dirty="0">
                <a:solidFill>
                  <a:srgbClr val="171717"/>
                </a:solidFill>
                <a:effectLst/>
                <a:latin typeface="Segoe UI" panose="020B0502040204020203" pitchFamily="34" charset="0"/>
              </a:rPr>
              <a:t>ompte le nombre de cellules vides dans une colonne</a:t>
            </a:r>
            <a:r>
              <a:rPr lang="fr-FR" sz="2400" b="0" dirty="0">
                <a:solidFill>
                  <a:srgbClr val="000000"/>
                </a:solidFill>
                <a:effectLst/>
                <a:latin typeface="Consolas" panose="020B0609020204030204" pitchFamily="49" charset="0"/>
              </a:rPr>
              <a:t>,</a:t>
            </a:r>
          </a:p>
          <a:p>
            <a:r>
              <a:rPr lang="fr-FR" sz="2400" b="0" dirty="0">
                <a:solidFill>
                  <a:srgbClr val="000000"/>
                </a:solidFill>
                <a:effectLst/>
                <a:latin typeface="Consolas" panose="020B0609020204030204" pitchFamily="49" charset="0"/>
              </a:rPr>
              <a:t>COUNTROWS: </a:t>
            </a:r>
            <a:r>
              <a:rPr lang="fr-FR" sz="2400" b="0" i="0" u="none" strike="noStrike" dirty="0">
                <a:solidFill>
                  <a:srgbClr val="171717"/>
                </a:solidFill>
                <a:effectLst/>
                <a:latin typeface="Segoe UI" panose="020B0502040204020203" pitchFamily="34" charset="0"/>
              </a:rPr>
              <a:t>compte le nombre de lignes dans la table spécifiée ou dans une table définie par une expression</a:t>
            </a:r>
            <a:endParaRPr lang="fr-FR" sz="2400" b="0" dirty="0">
              <a:solidFill>
                <a:srgbClr val="000000"/>
              </a:solidFill>
              <a:effectLst/>
              <a:latin typeface="Consolas" panose="020B0609020204030204" pitchFamily="49" charset="0"/>
            </a:endParaRPr>
          </a:p>
          <a:p>
            <a:endParaRPr lang="fr-FR" sz="2400" b="0" dirty="0">
              <a:solidFill>
                <a:srgbClr val="000000"/>
              </a:solidFill>
              <a:effectLst/>
              <a:latin typeface="Consolas" panose="020B0609020204030204" pitchFamily="49" charset="0"/>
            </a:endParaRPr>
          </a:p>
          <a:p>
            <a:endParaRPr lang="fr-FR" sz="2400" b="0" dirty="0">
              <a:solidFill>
                <a:srgbClr val="000000"/>
              </a:solidFill>
              <a:effectLst/>
              <a:latin typeface="Consolas" panose="020B0609020204030204" pitchFamily="49" charset="0"/>
            </a:endParaRPr>
          </a:p>
          <a:p>
            <a:endParaRPr lang="fr-FR" dirty="0"/>
          </a:p>
        </p:txBody>
      </p:sp>
      <p:sp>
        <p:nvSpPr>
          <p:cNvPr id="4" name="Espace réservé du pied de page 3">
            <a:extLst>
              <a:ext uri="{FF2B5EF4-FFF2-40B4-BE49-F238E27FC236}">
                <a16:creationId xmlns:a16="http://schemas.microsoft.com/office/drawing/2014/main" id="{AC1B857F-ED5A-4263-B7E3-2FCB3ACB7C07}"/>
              </a:ext>
            </a:extLst>
          </p:cNvPr>
          <p:cNvSpPr>
            <a:spLocks noGrp="1"/>
          </p:cNvSpPr>
          <p:nvPr>
            <p:ph type="ftr" sz="quarter" idx="11"/>
          </p:nvPr>
        </p:nvSpPr>
        <p:spPr/>
        <p:txBody>
          <a:bodyPr/>
          <a:lstStyle/>
          <a:p>
            <a:r>
              <a:rPr lang="fr-FR"/>
              <a:t>AIDE MEMOIRE</a:t>
            </a:r>
          </a:p>
        </p:txBody>
      </p:sp>
      <p:sp>
        <p:nvSpPr>
          <p:cNvPr id="5" name="Espace réservé du numéro de diapositive 4">
            <a:extLst>
              <a:ext uri="{FF2B5EF4-FFF2-40B4-BE49-F238E27FC236}">
                <a16:creationId xmlns:a16="http://schemas.microsoft.com/office/drawing/2014/main" id="{087F265D-580D-43CA-BC4C-E10DB3A5DF10}"/>
              </a:ext>
            </a:extLst>
          </p:cNvPr>
          <p:cNvSpPr>
            <a:spLocks noGrp="1"/>
          </p:cNvSpPr>
          <p:nvPr>
            <p:ph type="sldNum" sz="quarter" idx="12"/>
          </p:nvPr>
        </p:nvSpPr>
        <p:spPr/>
        <p:txBody>
          <a:bodyPr/>
          <a:lstStyle/>
          <a:p>
            <a:fld id="{76B0EE60-77E1-4F52-98D3-D4DAD25F53FE}" type="slidenum">
              <a:rPr lang="fr-FR" smtClean="0"/>
              <a:t>27</a:t>
            </a:fld>
            <a:endParaRPr lang="fr-FR"/>
          </a:p>
        </p:txBody>
      </p:sp>
    </p:spTree>
    <p:extLst>
      <p:ext uri="{BB962C8B-B14F-4D97-AF65-F5344CB8AC3E}">
        <p14:creationId xmlns:p14="http://schemas.microsoft.com/office/powerpoint/2010/main" val="12079081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CA5B4E28-AE13-4B50-BC80-ACFBB07E4C0C}"/>
              </a:ext>
            </a:extLst>
          </p:cNvPr>
          <p:cNvSpPr>
            <a:spLocks noGrp="1"/>
          </p:cNvSpPr>
          <p:nvPr>
            <p:ph idx="1"/>
          </p:nvPr>
        </p:nvSpPr>
        <p:spPr>
          <a:xfrm>
            <a:off x="405713" y="503451"/>
            <a:ext cx="11172568" cy="5959133"/>
          </a:xfrm>
        </p:spPr>
        <p:txBody>
          <a:bodyPr>
            <a:normAutofit/>
          </a:bodyPr>
          <a:lstStyle/>
          <a:p>
            <a:pPr>
              <a:lnSpc>
                <a:spcPct val="200000"/>
              </a:lnSpc>
            </a:pPr>
            <a:r>
              <a:rPr lang="fr-FR" sz="2400" b="0" i="0" u="none" strike="noStrike" dirty="0">
                <a:solidFill>
                  <a:srgbClr val="171717"/>
                </a:solidFill>
                <a:effectLst/>
              </a:rPr>
              <a:t>DISTINCTCOUNT =Compte le nombre de valeurs distinctes dans une colonne.</a:t>
            </a:r>
          </a:p>
          <a:p>
            <a:pPr>
              <a:lnSpc>
                <a:spcPct val="200000"/>
              </a:lnSpc>
            </a:pPr>
            <a:r>
              <a:rPr lang="fr-FR" sz="2400" dirty="0"/>
              <a:t>DISTINCTCOUNT(&lt;</a:t>
            </a:r>
            <a:r>
              <a:rPr lang="fr-FR" sz="2400" dirty="0" err="1"/>
              <a:t>column</a:t>
            </a:r>
            <a:r>
              <a:rPr lang="fr-FR" sz="2400" dirty="0"/>
              <a:t>&gt;)</a:t>
            </a:r>
            <a:r>
              <a:rPr lang="fr-FR" sz="2400" dirty="0">
                <a:solidFill>
                  <a:srgbClr val="171717"/>
                </a:solidFill>
              </a:rPr>
              <a:t> : ex: produit, client, pays</a:t>
            </a:r>
          </a:p>
          <a:p>
            <a:pPr>
              <a:lnSpc>
                <a:spcPct val="200000"/>
              </a:lnSpc>
            </a:pPr>
            <a:r>
              <a:rPr lang="fr-FR" sz="2400" b="0" i="0" u="none" strike="noStrike" dirty="0">
                <a:solidFill>
                  <a:srgbClr val="171717"/>
                </a:solidFill>
                <a:effectLst/>
              </a:rPr>
              <a:t>la fonction DISTINCTCOUNT inclut la valeur BLANK.</a:t>
            </a:r>
          </a:p>
          <a:p>
            <a:pPr marL="0" indent="0">
              <a:lnSpc>
                <a:spcPct val="200000"/>
              </a:lnSpc>
              <a:buNone/>
            </a:pPr>
            <a:endParaRPr lang="fr-FR" sz="2400" b="0" i="0" u="none" strike="noStrike" dirty="0">
              <a:solidFill>
                <a:srgbClr val="171717"/>
              </a:solidFill>
              <a:effectLst/>
            </a:endParaRPr>
          </a:p>
          <a:p>
            <a:pPr marL="0" indent="0">
              <a:lnSpc>
                <a:spcPct val="200000"/>
              </a:lnSpc>
              <a:buNone/>
            </a:pPr>
            <a:r>
              <a:rPr lang="fr-FR" sz="2400" b="0" i="0" u="none" strike="noStrike" dirty="0">
                <a:solidFill>
                  <a:srgbClr val="171717"/>
                </a:solidFill>
                <a:effectLst/>
              </a:rPr>
              <a:t> Pour ignorer la valeur BLANK, utilisez la fonction </a:t>
            </a:r>
          </a:p>
          <a:p>
            <a:pPr>
              <a:lnSpc>
                <a:spcPct val="200000"/>
              </a:lnSpc>
            </a:pPr>
            <a:r>
              <a:rPr lang="fr-FR" sz="2400" b="0" i="0" u="none" strike="noStrike" dirty="0">
                <a:solidFill>
                  <a:srgbClr val="171717"/>
                </a:solidFill>
                <a:effectLst/>
              </a:rPr>
              <a:t> DISTINCTCOUNTNOBLANK (&lt;</a:t>
            </a:r>
            <a:r>
              <a:rPr lang="fr-FR" sz="2400" b="0" i="0" u="none" strike="noStrike" dirty="0" err="1">
                <a:solidFill>
                  <a:srgbClr val="171717"/>
                </a:solidFill>
                <a:effectLst/>
              </a:rPr>
              <a:t>column</a:t>
            </a:r>
            <a:r>
              <a:rPr lang="fr-FR" sz="2400" b="0" i="0" u="none" strike="noStrike" dirty="0">
                <a:solidFill>
                  <a:srgbClr val="171717"/>
                </a:solidFill>
                <a:effectLst/>
              </a:rPr>
              <a:t>&gt;) (n’inclut pas la valeur BLANK (vide).)</a:t>
            </a:r>
          </a:p>
          <a:p>
            <a:endParaRPr lang="fr-FR" dirty="0"/>
          </a:p>
        </p:txBody>
      </p:sp>
      <p:sp>
        <p:nvSpPr>
          <p:cNvPr id="4" name="Espace réservé du pied de page 3">
            <a:extLst>
              <a:ext uri="{FF2B5EF4-FFF2-40B4-BE49-F238E27FC236}">
                <a16:creationId xmlns:a16="http://schemas.microsoft.com/office/drawing/2014/main" id="{82EF69FD-4A81-467F-9DF8-4160909192AA}"/>
              </a:ext>
            </a:extLst>
          </p:cNvPr>
          <p:cNvSpPr>
            <a:spLocks noGrp="1"/>
          </p:cNvSpPr>
          <p:nvPr>
            <p:ph type="ftr" sz="quarter" idx="11"/>
          </p:nvPr>
        </p:nvSpPr>
        <p:spPr/>
        <p:txBody>
          <a:bodyPr/>
          <a:lstStyle/>
          <a:p>
            <a:r>
              <a:rPr lang="fr-FR"/>
              <a:t>AIDE MEMOIRE</a:t>
            </a:r>
          </a:p>
        </p:txBody>
      </p:sp>
      <p:sp>
        <p:nvSpPr>
          <p:cNvPr id="5" name="Espace réservé du numéro de diapositive 4">
            <a:extLst>
              <a:ext uri="{FF2B5EF4-FFF2-40B4-BE49-F238E27FC236}">
                <a16:creationId xmlns:a16="http://schemas.microsoft.com/office/drawing/2014/main" id="{41A82EE2-47DF-45AA-994D-9826497C1776}"/>
              </a:ext>
            </a:extLst>
          </p:cNvPr>
          <p:cNvSpPr>
            <a:spLocks noGrp="1"/>
          </p:cNvSpPr>
          <p:nvPr>
            <p:ph type="sldNum" sz="quarter" idx="12"/>
          </p:nvPr>
        </p:nvSpPr>
        <p:spPr/>
        <p:txBody>
          <a:bodyPr/>
          <a:lstStyle/>
          <a:p>
            <a:fld id="{76B0EE60-77E1-4F52-98D3-D4DAD25F53FE}" type="slidenum">
              <a:rPr lang="fr-FR" smtClean="0"/>
              <a:t>28</a:t>
            </a:fld>
            <a:endParaRPr lang="fr-FR"/>
          </a:p>
        </p:txBody>
      </p:sp>
    </p:spTree>
    <p:extLst>
      <p:ext uri="{BB962C8B-B14F-4D97-AF65-F5344CB8AC3E}">
        <p14:creationId xmlns:p14="http://schemas.microsoft.com/office/powerpoint/2010/main" val="29887563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C61DE880-8C1C-AC47-92D7-5610B785A2C9}"/>
              </a:ext>
            </a:extLst>
          </p:cNvPr>
          <p:cNvSpPr>
            <a:spLocks noGrp="1"/>
          </p:cNvSpPr>
          <p:nvPr>
            <p:ph idx="1"/>
          </p:nvPr>
        </p:nvSpPr>
        <p:spPr>
          <a:xfrm>
            <a:off x="543697" y="664090"/>
            <a:ext cx="11281719" cy="5773780"/>
          </a:xfrm>
        </p:spPr>
        <p:txBody>
          <a:bodyPr>
            <a:normAutofit/>
          </a:bodyPr>
          <a:lstStyle/>
          <a:p>
            <a:pPr marL="0" indent="0">
              <a:lnSpc>
                <a:spcPct val="150000"/>
              </a:lnSpc>
              <a:buNone/>
            </a:pPr>
            <a:r>
              <a:rPr lang="fr-FR" dirty="0"/>
              <a:t>SUMX(table, expression)</a:t>
            </a:r>
          </a:p>
          <a:p>
            <a:pPr marL="0" indent="0">
              <a:lnSpc>
                <a:spcPct val="150000"/>
              </a:lnSpc>
              <a:buNone/>
            </a:pPr>
            <a:r>
              <a:rPr lang="fr-FR" dirty="0"/>
              <a:t>Vous pouvez considérer le contexte de ligne comme une liste de contrôle de toutes les lignes que SUMX() utilise pour garder une trace de l'endroit où elle se trouve. </a:t>
            </a:r>
          </a:p>
          <a:p>
            <a:pPr marL="0" indent="0">
              <a:lnSpc>
                <a:spcPct val="150000"/>
              </a:lnSpc>
              <a:buNone/>
            </a:pPr>
            <a:endParaRPr lang="fr-FR" dirty="0"/>
          </a:p>
          <a:p>
            <a:pPr marL="0" indent="0">
              <a:lnSpc>
                <a:spcPct val="150000"/>
              </a:lnSpc>
              <a:buNone/>
            </a:pPr>
            <a:r>
              <a:rPr lang="fr-FR" dirty="0"/>
              <a:t>SUMX() peut parcourir les lignes une à une, en "cochant" métaphoriquement chaque ligne pour s'assurer qu'aucune n'a été manquée. </a:t>
            </a:r>
            <a:endParaRPr lang="fr-BF" dirty="0"/>
          </a:p>
        </p:txBody>
      </p:sp>
      <p:sp>
        <p:nvSpPr>
          <p:cNvPr id="4" name="Espace réservé du pied de page 3">
            <a:extLst>
              <a:ext uri="{FF2B5EF4-FFF2-40B4-BE49-F238E27FC236}">
                <a16:creationId xmlns:a16="http://schemas.microsoft.com/office/drawing/2014/main" id="{C42918C8-7955-44A3-875C-6B3342C3F653}"/>
              </a:ext>
            </a:extLst>
          </p:cNvPr>
          <p:cNvSpPr>
            <a:spLocks noGrp="1"/>
          </p:cNvSpPr>
          <p:nvPr>
            <p:ph type="ftr" sz="quarter" idx="11"/>
          </p:nvPr>
        </p:nvSpPr>
        <p:spPr/>
        <p:txBody>
          <a:bodyPr/>
          <a:lstStyle/>
          <a:p>
            <a:r>
              <a:rPr lang="fr-FR"/>
              <a:t>AIDE MEMOIRE</a:t>
            </a:r>
          </a:p>
        </p:txBody>
      </p:sp>
      <p:sp>
        <p:nvSpPr>
          <p:cNvPr id="5" name="Espace réservé du numéro de diapositive 4">
            <a:extLst>
              <a:ext uri="{FF2B5EF4-FFF2-40B4-BE49-F238E27FC236}">
                <a16:creationId xmlns:a16="http://schemas.microsoft.com/office/drawing/2014/main" id="{B686E78D-98C6-4B0C-A8AC-2D3A77188ED6}"/>
              </a:ext>
            </a:extLst>
          </p:cNvPr>
          <p:cNvSpPr>
            <a:spLocks noGrp="1"/>
          </p:cNvSpPr>
          <p:nvPr>
            <p:ph type="sldNum" sz="quarter" idx="12"/>
          </p:nvPr>
        </p:nvSpPr>
        <p:spPr/>
        <p:txBody>
          <a:bodyPr/>
          <a:lstStyle/>
          <a:p>
            <a:fld id="{76B0EE60-77E1-4F52-98D3-D4DAD25F53FE}" type="slidenum">
              <a:rPr lang="fr-FR" smtClean="0"/>
              <a:t>29</a:t>
            </a:fld>
            <a:endParaRPr lang="fr-FR"/>
          </a:p>
        </p:txBody>
      </p:sp>
    </p:spTree>
    <p:extLst>
      <p:ext uri="{BB962C8B-B14F-4D97-AF65-F5344CB8AC3E}">
        <p14:creationId xmlns:p14="http://schemas.microsoft.com/office/powerpoint/2010/main" val="4332406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97906B3F-77E1-4801-946A-76238EA8C100}"/>
              </a:ext>
            </a:extLst>
          </p:cNvPr>
          <p:cNvSpPr>
            <a:spLocks noGrp="1"/>
          </p:cNvSpPr>
          <p:nvPr>
            <p:ph type="title"/>
          </p:nvPr>
        </p:nvSpPr>
        <p:spPr>
          <a:xfrm>
            <a:off x="1641579" y="127354"/>
            <a:ext cx="10060892" cy="646331"/>
          </a:xfrm>
          <a:solidFill>
            <a:schemeClr val="accent4">
              <a:lumMod val="60000"/>
              <a:lumOff val="40000"/>
            </a:schemeClr>
          </a:solidFill>
        </p:spPr>
        <p:style>
          <a:lnRef idx="3">
            <a:schemeClr val="lt1"/>
          </a:lnRef>
          <a:fillRef idx="1">
            <a:schemeClr val="accent4"/>
          </a:fillRef>
          <a:effectRef idx="1">
            <a:schemeClr val="accent4"/>
          </a:effectRef>
          <a:fontRef idx="minor">
            <a:schemeClr val="lt1"/>
          </a:fontRef>
        </p:style>
        <p:txBody>
          <a:bodyPr vert="horz" wrap="square" lIns="91440" tIns="45720" rIns="91440" bIns="45720" rtlCol="0" anchor="ctr">
            <a:spAutoFit/>
          </a:bodyPr>
          <a:lstStyle/>
          <a:p>
            <a:pPr algn="ctr"/>
            <a:r>
              <a:rPr lang="fr-FR" sz="4000" dirty="0">
                <a:ln w="0"/>
                <a:solidFill>
                  <a:schemeClr val="bg1"/>
                </a:solidFill>
                <a:effectLst>
                  <a:outerShdw blurRad="38100" dist="25400" dir="5400000" algn="ctr" rotWithShape="0">
                    <a:srgbClr val="6E747A">
                      <a:alpha val="43000"/>
                    </a:srgbClr>
                  </a:outerShdw>
                </a:effectLst>
              </a:rPr>
              <a:t>Ce que Power BI permet de faire</a:t>
            </a:r>
          </a:p>
        </p:txBody>
      </p:sp>
      <p:sp>
        <p:nvSpPr>
          <p:cNvPr id="5" name="Espace réservé du contenu 4">
            <a:extLst>
              <a:ext uri="{FF2B5EF4-FFF2-40B4-BE49-F238E27FC236}">
                <a16:creationId xmlns:a16="http://schemas.microsoft.com/office/drawing/2014/main" id="{49F4F8A4-DB3F-418C-96DF-031438359EB8}"/>
              </a:ext>
            </a:extLst>
          </p:cNvPr>
          <p:cNvSpPr>
            <a:spLocks noGrp="1"/>
          </p:cNvSpPr>
          <p:nvPr>
            <p:ph idx="1"/>
          </p:nvPr>
        </p:nvSpPr>
        <p:spPr>
          <a:xfrm>
            <a:off x="308919" y="1348509"/>
            <a:ext cx="11458207" cy="5255491"/>
          </a:xfrm>
          <a:ln>
            <a:noFill/>
          </a:ln>
        </p:spPr>
        <p:style>
          <a:lnRef idx="2">
            <a:schemeClr val="accent5"/>
          </a:lnRef>
          <a:fillRef idx="1">
            <a:schemeClr val="lt1"/>
          </a:fillRef>
          <a:effectRef idx="0">
            <a:schemeClr val="accent5"/>
          </a:effectRef>
          <a:fontRef idx="minor">
            <a:schemeClr val="dk1"/>
          </a:fontRef>
        </p:style>
        <p:txBody>
          <a:bodyPr>
            <a:normAutofit fontScale="92500" lnSpcReduction="10000"/>
          </a:bodyPr>
          <a:lstStyle/>
          <a:p>
            <a:pPr marL="0" indent="0">
              <a:buNone/>
            </a:pPr>
            <a:r>
              <a:rPr lang="fr-FR" sz="3200" b="1" i="0" dirty="0">
                <a:solidFill>
                  <a:srgbClr val="171717"/>
                </a:solidFill>
                <a:effectLst/>
                <a:latin typeface="Arial" panose="020B0604020202020204" pitchFamily="34" charset="0"/>
                <a:cs typeface="Arial" panose="020B0604020202020204" pitchFamily="34" charset="0"/>
              </a:rPr>
              <a:t>Ce que Power </a:t>
            </a:r>
            <a:r>
              <a:rPr lang="fr-FR" sz="3200" b="1" dirty="0">
                <a:solidFill>
                  <a:srgbClr val="171717"/>
                </a:solidFill>
                <a:latin typeface="Arial" panose="020B0604020202020204" pitchFamily="34" charset="0"/>
                <a:cs typeface="Arial" panose="020B0604020202020204" pitchFamily="34" charset="0"/>
              </a:rPr>
              <a:t>BI permet de faire</a:t>
            </a:r>
          </a:p>
          <a:p>
            <a:pPr marL="0" indent="0">
              <a:buNone/>
            </a:pPr>
            <a:endParaRPr lang="fr-FR" sz="3200" b="1" dirty="0">
              <a:solidFill>
                <a:srgbClr val="171717"/>
              </a:solidFill>
              <a:latin typeface="Arial" panose="020B0604020202020204" pitchFamily="34" charset="0"/>
              <a:cs typeface="Arial" panose="020B0604020202020204" pitchFamily="34" charset="0"/>
            </a:endParaRPr>
          </a:p>
          <a:p>
            <a:pPr algn="l">
              <a:lnSpc>
                <a:spcPct val="150000"/>
              </a:lnSpc>
            </a:pPr>
            <a:r>
              <a:rPr lang="fr-FR" sz="2600" b="0" i="0" u="none" strike="noStrike" baseline="0" dirty="0">
                <a:latin typeface="Arial" panose="020B0604020202020204" pitchFamily="34" charset="0"/>
                <a:cs typeface="Arial" panose="020B0604020202020204" pitchFamily="34" charset="0"/>
              </a:rPr>
              <a:t>Connecter à des sources de données divers</a:t>
            </a:r>
          </a:p>
          <a:p>
            <a:pPr algn="l">
              <a:lnSpc>
                <a:spcPct val="150000"/>
              </a:lnSpc>
            </a:pPr>
            <a:r>
              <a:rPr lang="fr-FR" sz="2600" dirty="0">
                <a:latin typeface="Arial" panose="020B0604020202020204" pitchFamily="34" charset="0"/>
                <a:cs typeface="Arial" panose="020B0604020202020204" pitchFamily="34" charset="0"/>
              </a:rPr>
              <a:t>Charger des données de diverses sources</a:t>
            </a:r>
          </a:p>
          <a:p>
            <a:pPr algn="l">
              <a:lnSpc>
                <a:spcPct val="150000"/>
              </a:lnSpc>
            </a:pPr>
            <a:r>
              <a:rPr lang="fr-FR" sz="2600" b="0" i="0" u="none" strike="noStrike" baseline="0" dirty="0">
                <a:latin typeface="Arial" panose="020B0604020202020204" pitchFamily="34" charset="0"/>
                <a:cs typeface="Arial" panose="020B0604020202020204" pitchFamily="34" charset="0"/>
              </a:rPr>
              <a:t>Traiter les données</a:t>
            </a:r>
          </a:p>
          <a:p>
            <a:pPr algn="l">
              <a:lnSpc>
                <a:spcPct val="150000"/>
              </a:lnSpc>
            </a:pPr>
            <a:r>
              <a:rPr lang="fr-FR" sz="2600" dirty="0">
                <a:latin typeface="Arial" panose="020B0604020202020204" pitchFamily="34" charset="0"/>
                <a:cs typeface="Arial" panose="020B0604020202020204" pitchFamily="34" charset="0"/>
              </a:rPr>
              <a:t>Analyser les données</a:t>
            </a:r>
          </a:p>
          <a:p>
            <a:pPr algn="l">
              <a:lnSpc>
                <a:spcPct val="150000"/>
              </a:lnSpc>
            </a:pPr>
            <a:r>
              <a:rPr lang="fr-FR" sz="2600" dirty="0">
                <a:latin typeface="Arial" panose="020B0604020202020204" pitchFamily="34" charset="0"/>
                <a:cs typeface="Arial" panose="020B0604020202020204" pitchFamily="34" charset="0"/>
              </a:rPr>
              <a:t>C</a:t>
            </a:r>
            <a:r>
              <a:rPr lang="fr-FR" sz="2600" b="0" i="0" u="none" strike="noStrike" baseline="0" dirty="0">
                <a:latin typeface="Arial" panose="020B0604020202020204" pitchFamily="34" charset="0"/>
                <a:cs typeface="Arial" panose="020B0604020202020204" pitchFamily="34" charset="0"/>
              </a:rPr>
              <a:t>ombiner, modéliser et Visualiser les données</a:t>
            </a:r>
          </a:p>
          <a:p>
            <a:pPr algn="l">
              <a:lnSpc>
                <a:spcPct val="150000"/>
              </a:lnSpc>
            </a:pPr>
            <a:r>
              <a:rPr lang="fr-FR" sz="2600" dirty="0">
                <a:latin typeface="Arial" panose="020B0604020202020204" pitchFamily="34" charset="0"/>
                <a:cs typeface="Arial" panose="020B0604020202020204" pitchFamily="34" charset="0"/>
              </a:rPr>
              <a:t>Partager du </a:t>
            </a:r>
            <a:r>
              <a:rPr lang="fr-FR" sz="2600" b="0" i="0" u="none" strike="noStrike" baseline="0" dirty="0">
                <a:latin typeface="Arial" panose="020B0604020202020204" pitchFamily="34" charset="0"/>
                <a:cs typeface="Arial" panose="020B0604020202020204" pitchFamily="34" charset="0"/>
              </a:rPr>
              <a:t>contenu avec diverses équipes en le publiant sur le service web Power BI."</a:t>
            </a:r>
            <a:endParaRPr lang="fr-FR" sz="2600" dirty="0">
              <a:latin typeface="Arial" panose="020B0604020202020204" pitchFamily="34" charset="0"/>
              <a:cs typeface="Arial" panose="020B0604020202020204" pitchFamily="34" charset="0"/>
            </a:endParaRPr>
          </a:p>
        </p:txBody>
      </p:sp>
      <p:sp>
        <p:nvSpPr>
          <p:cNvPr id="2" name="Espace réservé du pied de page 1">
            <a:extLst>
              <a:ext uri="{FF2B5EF4-FFF2-40B4-BE49-F238E27FC236}">
                <a16:creationId xmlns:a16="http://schemas.microsoft.com/office/drawing/2014/main" id="{38133E16-3F29-47C9-B542-D84666C3E93F}"/>
              </a:ext>
            </a:extLst>
          </p:cNvPr>
          <p:cNvSpPr>
            <a:spLocks noGrp="1"/>
          </p:cNvSpPr>
          <p:nvPr>
            <p:ph type="ftr" sz="quarter" idx="11"/>
          </p:nvPr>
        </p:nvSpPr>
        <p:spPr/>
        <p:txBody>
          <a:bodyPr/>
          <a:lstStyle/>
          <a:p>
            <a:r>
              <a:rPr lang="fr-FR"/>
              <a:t>AIDE MEMOIRE</a:t>
            </a:r>
          </a:p>
        </p:txBody>
      </p:sp>
      <p:sp>
        <p:nvSpPr>
          <p:cNvPr id="3" name="Espace réservé du numéro de diapositive 2">
            <a:extLst>
              <a:ext uri="{FF2B5EF4-FFF2-40B4-BE49-F238E27FC236}">
                <a16:creationId xmlns:a16="http://schemas.microsoft.com/office/drawing/2014/main" id="{931F0C9A-1527-4112-8DFC-51690ED32FF8}"/>
              </a:ext>
            </a:extLst>
          </p:cNvPr>
          <p:cNvSpPr>
            <a:spLocks noGrp="1"/>
          </p:cNvSpPr>
          <p:nvPr>
            <p:ph type="sldNum" sz="quarter" idx="12"/>
          </p:nvPr>
        </p:nvSpPr>
        <p:spPr/>
        <p:txBody>
          <a:bodyPr/>
          <a:lstStyle/>
          <a:p>
            <a:fld id="{76B0EE60-77E1-4F52-98D3-D4DAD25F53FE}" type="slidenum">
              <a:rPr lang="fr-FR" smtClean="0"/>
              <a:t>3</a:t>
            </a:fld>
            <a:endParaRPr lang="fr-FR"/>
          </a:p>
        </p:txBody>
      </p:sp>
    </p:spTree>
    <p:extLst>
      <p:ext uri="{BB962C8B-B14F-4D97-AF65-F5344CB8AC3E}">
        <p14:creationId xmlns:p14="http://schemas.microsoft.com/office/powerpoint/2010/main" val="2486170381"/>
      </p:ext>
    </p:extLst>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7F8B4068-BECE-9B43-BB29-9220C6AF5192}"/>
              </a:ext>
            </a:extLst>
          </p:cNvPr>
          <p:cNvSpPr>
            <a:spLocks noGrp="1"/>
          </p:cNvSpPr>
          <p:nvPr>
            <p:ph idx="1"/>
          </p:nvPr>
        </p:nvSpPr>
        <p:spPr>
          <a:xfrm>
            <a:off x="383059" y="614662"/>
            <a:ext cx="10810104" cy="5761423"/>
          </a:xfrm>
        </p:spPr>
        <p:txBody>
          <a:bodyPr>
            <a:normAutofit/>
          </a:bodyPr>
          <a:lstStyle/>
          <a:p>
            <a:pPr marL="0" indent="0">
              <a:lnSpc>
                <a:spcPct val="150000"/>
              </a:lnSpc>
              <a:buNone/>
            </a:pPr>
            <a:r>
              <a:rPr lang="fr-FR" dirty="0"/>
              <a:t>24. [Ventes totales Version SUMX]</a:t>
            </a:r>
          </a:p>
          <a:p>
            <a:pPr marL="457200" lvl="1" indent="0">
              <a:lnSpc>
                <a:spcPct val="150000"/>
              </a:lnSpc>
              <a:buNone/>
            </a:pPr>
            <a:r>
              <a:rPr lang="fr-FR" dirty="0"/>
              <a:t>Multipliez la quantité par le prix à l'unité à partir des colonnes appropriées du tableau des ventes.</a:t>
            </a:r>
          </a:p>
          <a:p>
            <a:pPr marL="0" indent="0">
              <a:lnSpc>
                <a:spcPct val="150000"/>
              </a:lnSpc>
              <a:buNone/>
            </a:pPr>
            <a:r>
              <a:rPr lang="fr-FR" dirty="0"/>
              <a:t>25. [Total des ventes, taxes comprises Version SUMX]</a:t>
            </a:r>
          </a:p>
          <a:p>
            <a:pPr marL="457200" lvl="1" indent="0">
              <a:lnSpc>
                <a:spcPct val="150000"/>
              </a:lnSpc>
              <a:buNone/>
            </a:pPr>
            <a:r>
              <a:rPr lang="fr-FR" dirty="0"/>
              <a:t>Additionnez la colonne Montant étendu et la colonne de taxe appropriée dans le tableau Ventes.</a:t>
            </a:r>
          </a:p>
          <a:p>
            <a:pPr marL="0" indent="0">
              <a:lnSpc>
                <a:spcPct val="150000"/>
              </a:lnSpc>
              <a:buNone/>
            </a:pPr>
            <a:r>
              <a:rPr lang="fr-FR" dirty="0"/>
              <a:t>26. 26. [Ventes totales, fret compris]</a:t>
            </a:r>
          </a:p>
          <a:p>
            <a:pPr marL="457200" lvl="1" indent="0">
              <a:lnSpc>
                <a:spcPct val="150000"/>
              </a:lnSpc>
              <a:buNone/>
            </a:pPr>
            <a:r>
              <a:rPr lang="fr-FR" dirty="0"/>
              <a:t>Ajoutez la colonne Montant étendu au coût du fret.</a:t>
            </a:r>
            <a:endParaRPr lang="fr-BF" dirty="0"/>
          </a:p>
        </p:txBody>
      </p:sp>
      <p:sp>
        <p:nvSpPr>
          <p:cNvPr id="4" name="Espace réservé du pied de page 3">
            <a:extLst>
              <a:ext uri="{FF2B5EF4-FFF2-40B4-BE49-F238E27FC236}">
                <a16:creationId xmlns:a16="http://schemas.microsoft.com/office/drawing/2014/main" id="{87906661-8440-456F-B8F3-4BB48A7341F9}"/>
              </a:ext>
            </a:extLst>
          </p:cNvPr>
          <p:cNvSpPr>
            <a:spLocks noGrp="1"/>
          </p:cNvSpPr>
          <p:nvPr>
            <p:ph type="ftr" sz="quarter" idx="11"/>
          </p:nvPr>
        </p:nvSpPr>
        <p:spPr/>
        <p:txBody>
          <a:bodyPr/>
          <a:lstStyle/>
          <a:p>
            <a:r>
              <a:rPr lang="fr-FR"/>
              <a:t>AIDE MEMOIRE</a:t>
            </a:r>
          </a:p>
        </p:txBody>
      </p:sp>
      <p:sp>
        <p:nvSpPr>
          <p:cNvPr id="5" name="Espace réservé du numéro de diapositive 4">
            <a:extLst>
              <a:ext uri="{FF2B5EF4-FFF2-40B4-BE49-F238E27FC236}">
                <a16:creationId xmlns:a16="http://schemas.microsoft.com/office/drawing/2014/main" id="{36EE5A28-8497-410A-8327-BDF9A49CE325}"/>
              </a:ext>
            </a:extLst>
          </p:cNvPr>
          <p:cNvSpPr>
            <a:spLocks noGrp="1"/>
          </p:cNvSpPr>
          <p:nvPr>
            <p:ph type="sldNum" sz="quarter" idx="12"/>
          </p:nvPr>
        </p:nvSpPr>
        <p:spPr/>
        <p:txBody>
          <a:bodyPr/>
          <a:lstStyle/>
          <a:p>
            <a:fld id="{76B0EE60-77E1-4F52-98D3-D4DAD25F53FE}" type="slidenum">
              <a:rPr lang="fr-FR" smtClean="0"/>
              <a:t>30</a:t>
            </a:fld>
            <a:endParaRPr lang="fr-FR"/>
          </a:p>
        </p:txBody>
      </p:sp>
    </p:spTree>
    <p:extLst>
      <p:ext uri="{BB962C8B-B14F-4D97-AF65-F5344CB8AC3E}">
        <p14:creationId xmlns:p14="http://schemas.microsoft.com/office/powerpoint/2010/main" val="21050729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0FEF06A-4246-1C4D-8E28-6B28C2099CCB}"/>
              </a:ext>
            </a:extLst>
          </p:cNvPr>
          <p:cNvSpPr>
            <a:spLocks noGrp="1"/>
          </p:cNvSpPr>
          <p:nvPr>
            <p:ph idx="1"/>
          </p:nvPr>
        </p:nvSpPr>
        <p:spPr>
          <a:xfrm>
            <a:off x="0" y="861798"/>
            <a:ext cx="12072550" cy="4351338"/>
          </a:xfrm>
        </p:spPr>
        <p:txBody>
          <a:bodyPr>
            <a:normAutofit/>
          </a:bodyPr>
          <a:lstStyle/>
          <a:p>
            <a:pPr marL="0" indent="0">
              <a:buNone/>
            </a:pPr>
            <a:r>
              <a:rPr lang="fr-FR" sz="2400" b="1" dirty="0"/>
              <a:t>24. Total Sales SUMX Version= SUMX(Sales, Sales[</a:t>
            </a:r>
            <a:r>
              <a:rPr lang="fr-FR" sz="2400" b="1" dirty="0" err="1"/>
              <a:t>OrderQuantity</a:t>
            </a:r>
            <a:r>
              <a:rPr lang="fr-FR" sz="2400" b="1" dirty="0"/>
              <a:t>] * Sales[</a:t>
            </a:r>
            <a:r>
              <a:rPr lang="fr-FR" sz="2400" b="1" dirty="0" err="1"/>
              <a:t>UnitPrice</a:t>
            </a:r>
            <a:r>
              <a:rPr lang="fr-FR" sz="2400" b="1" dirty="0"/>
              <a:t>])</a:t>
            </a:r>
          </a:p>
          <a:p>
            <a:pPr marL="0" indent="0">
              <a:buNone/>
            </a:pPr>
            <a:r>
              <a:rPr lang="fr-FR" sz="2400" b="1" i="1" dirty="0"/>
              <a:t>Remarque : dans cette base de données type, la quantité commandée est toujours 1.</a:t>
            </a:r>
          </a:p>
          <a:p>
            <a:pPr marL="0" indent="0">
              <a:buNone/>
            </a:pPr>
            <a:endParaRPr lang="fr-FR" sz="2400" b="1" dirty="0"/>
          </a:p>
          <a:p>
            <a:pPr marL="0" indent="0">
              <a:buNone/>
            </a:pPr>
            <a:endParaRPr lang="fr-FR" sz="2400" b="1" dirty="0"/>
          </a:p>
          <a:p>
            <a:pPr marL="0" indent="0">
              <a:buNone/>
            </a:pPr>
            <a:r>
              <a:rPr lang="fr-FR" sz="2400" b="1" dirty="0"/>
              <a:t>25. Total Sales </a:t>
            </a:r>
            <a:r>
              <a:rPr lang="fr-FR" sz="2400" b="1" dirty="0" err="1"/>
              <a:t>Including</a:t>
            </a:r>
            <a:r>
              <a:rPr lang="fr-FR" sz="2400" b="1" dirty="0"/>
              <a:t> </a:t>
            </a:r>
            <a:r>
              <a:rPr lang="fr-FR" sz="2400" b="1" dirty="0" err="1"/>
              <a:t>Tax</a:t>
            </a:r>
            <a:r>
              <a:rPr lang="fr-FR" sz="2400" b="1" dirty="0"/>
              <a:t> SUMX Version = SUMX(</a:t>
            </a:r>
            <a:r>
              <a:rPr lang="fr-FR" sz="2400" b="1" dirty="0" err="1"/>
              <a:t>Sales,Sales</a:t>
            </a:r>
            <a:r>
              <a:rPr lang="fr-FR" sz="2400" b="1" dirty="0"/>
              <a:t>[</a:t>
            </a:r>
            <a:r>
              <a:rPr lang="fr-FR" sz="2400" b="1" dirty="0" err="1"/>
              <a:t>ExtendedAmount</a:t>
            </a:r>
            <a:r>
              <a:rPr lang="fr-FR" sz="2400" b="1" dirty="0"/>
              <a:t>] + Sales[</a:t>
            </a:r>
            <a:r>
              <a:rPr lang="fr-FR" sz="2400" b="1" dirty="0" err="1"/>
              <a:t>TaxAmt</a:t>
            </a:r>
            <a:r>
              <a:rPr lang="fr-FR" sz="2400" b="1" dirty="0"/>
              <a:t>])</a:t>
            </a:r>
          </a:p>
          <a:p>
            <a:pPr marL="0" indent="0">
              <a:buNone/>
            </a:pPr>
            <a:endParaRPr lang="fr-FR" sz="2400" b="1" dirty="0"/>
          </a:p>
          <a:p>
            <a:pPr marL="0" indent="0">
              <a:buNone/>
            </a:pPr>
            <a:endParaRPr lang="fr-FR" sz="2400" b="1" dirty="0"/>
          </a:p>
          <a:p>
            <a:pPr marL="0" indent="0">
              <a:buNone/>
            </a:pPr>
            <a:r>
              <a:rPr lang="fr-FR" sz="2400" b="1" dirty="0"/>
              <a:t>26. Total Sales </a:t>
            </a:r>
            <a:r>
              <a:rPr lang="fr-FR" sz="2400" b="1" dirty="0" err="1"/>
              <a:t>Including</a:t>
            </a:r>
            <a:r>
              <a:rPr lang="fr-FR" sz="2400" b="1" dirty="0"/>
              <a:t> </a:t>
            </a:r>
            <a:r>
              <a:rPr lang="fr-FR" sz="2400" b="1" dirty="0" err="1"/>
              <a:t>Freight</a:t>
            </a:r>
            <a:r>
              <a:rPr lang="fr-FR" sz="2400" b="1" dirty="0"/>
              <a:t>= SUMX(</a:t>
            </a:r>
            <a:r>
              <a:rPr lang="fr-FR" sz="2400" b="1" dirty="0" err="1"/>
              <a:t>Sales,Sales</a:t>
            </a:r>
            <a:r>
              <a:rPr lang="fr-FR" sz="2400" b="1" dirty="0"/>
              <a:t>[</a:t>
            </a:r>
            <a:r>
              <a:rPr lang="fr-FR" sz="2400" b="1" dirty="0" err="1"/>
              <a:t>ExtendedAmount</a:t>
            </a:r>
            <a:r>
              <a:rPr lang="fr-FR" sz="2400" b="1" dirty="0"/>
              <a:t>] + Sales[</a:t>
            </a:r>
            <a:r>
              <a:rPr lang="fr-FR" sz="2400" b="1" dirty="0" err="1"/>
              <a:t>Freight</a:t>
            </a:r>
            <a:r>
              <a:rPr lang="fr-FR" sz="2400" b="1" dirty="0"/>
              <a:t>])</a:t>
            </a:r>
          </a:p>
          <a:p>
            <a:pPr marL="0" indent="0">
              <a:buNone/>
            </a:pPr>
            <a:endParaRPr lang="fr-BF" sz="2000" dirty="0"/>
          </a:p>
        </p:txBody>
      </p:sp>
      <p:sp>
        <p:nvSpPr>
          <p:cNvPr id="4" name="Espace réservé du pied de page 3">
            <a:extLst>
              <a:ext uri="{FF2B5EF4-FFF2-40B4-BE49-F238E27FC236}">
                <a16:creationId xmlns:a16="http://schemas.microsoft.com/office/drawing/2014/main" id="{F374EDB5-E519-4255-89D2-4A8AF4F4FF5A}"/>
              </a:ext>
            </a:extLst>
          </p:cNvPr>
          <p:cNvSpPr>
            <a:spLocks noGrp="1"/>
          </p:cNvSpPr>
          <p:nvPr>
            <p:ph type="ftr" sz="quarter" idx="11"/>
          </p:nvPr>
        </p:nvSpPr>
        <p:spPr/>
        <p:txBody>
          <a:bodyPr/>
          <a:lstStyle/>
          <a:p>
            <a:r>
              <a:rPr lang="fr-FR"/>
              <a:t>AIDE MEMOIRE</a:t>
            </a:r>
          </a:p>
        </p:txBody>
      </p:sp>
      <p:sp>
        <p:nvSpPr>
          <p:cNvPr id="5" name="Espace réservé du numéro de diapositive 4">
            <a:extLst>
              <a:ext uri="{FF2B5EF4-FFF2-40B4-BE49-F238E27FC236}">
                <a16:creationId xmlns:a16="http://schemas.microsoft.com/office/drawing/2014/main" id="{1629A6FC-E877-4BD6-95BE-F0DA62CA2FF1}"/>
              </a:ext>
            </a:extLst>
          </p:cNvPr>
          <p:cNvSpPr>
            <a:spLocks noGrp="1"/>
          </p:cNvSpPr>
          <p:nvPr>
            <p:ph type="sldNum" sz="quarter" idx="12"/>
          </p:nvPr>
        </p:nvSpPr>
        <p:spPr/>
        <p:txBody>
          <a:bodyPr/>
          <a:lstStyle/>
          <a:p>
            <a:fld id="{76B0EE60-77E1-4F52-98D3-D4DAD25F53FE}" type="slidenum">
              <a:rPr lang="fr-FR" smtClean="0"/>
              <a:t>31</a:t>
            </a:fld>
            <a:endParaRPr lang="fr-FR"/>
          </a:p>
        </p:txBody>
      </p:sp>
    </p:spTree>
    <p:extLst>
      <p:ext uri="{BB962C8B-B14F-4D97-AF65-F5344CB8AC3E}">
        <p14:creationId xmlns:p14="http://schemas.microsoft.com/office/powerpoint/2010/main" val="29216024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B73C660E-CBD0-4A56-89A2-9D0BF092B6A2}"/>
              </a:ext>
            </a:extLst>
          </p:cNvPr>
          <p:cNvSpPr>
            <a:spLocks noGrp="1"/>
          </p:cNvSpPr>
          <p:nvPr>
            <p:ph idx="1"/>
          </p:nvPr>
        </p:nvSpPr>
        <p:spPr>
          <a:xfrm>
            <a:off x="838200" y="540523"/>
            <a:ext cx="10515600" cy="4351338"/>
          </a:xfrm>
        </p:spPr>
        <p:txBody>
          <a:bodyPr/>
          <a:lstStyle/>
          <a:p>
            <a:endParaRPr lang="fr-FR" dirty="0"/>
          </a:p>
          <a:p>
            <a:pPr>
              <a:lnSpc>
                <a:spcPct val="150000"/>
              </a:lnSpc>
            </a:pPr>
            <a:r>
              <a:rPr lang="fr-FR" b="1" i="0" u="none" strike="noStrike" dirty="0" err="1">
                <a:effectLst/>
                <a:latin typeface="Segoe UI" panose="020B0502040204020203" pitchFamily="34" charset="0"/>
              </a:rPr>
              <a:t>AVERAGE:</a:t>
            </a:r>
            <a:r>
              <a:rPr lang="fr-FR" b="0" i="0" u="none" strike="noStrike" dirty="0" err="1">
                <a:effectLst/>
                <a:latin typeface="Segoe UI" panose="020B0502040204020203" pitchFamily="34" charset="0"/>
              </a:rPr>
              <a:t>Retourne</a:t>
            </a:r>
            <a:r>
              <a:rPr lang="fr-FR" b="0" i="0" u="none" strike="noStrike" dirty="0">
                <a:effectLst/>
                <a:latin typeface="Segoe UI" panose="020B0502040204020203" pitchFamily="34" charset="0"/>
              </a:rPr>
              <a:t> la moyenne (arithmétique) de tous les nombres d’une colonne. </a:t>
            </a:r>
            <a:r>
              <a:rPr lang="fr-FR" b="1" i="0" u="none" strike="noStrike" dirty="0">
                <a:effectLst/>
                <a:latin typeface="Segoe UI" panose="020B0502040204020203" pitchFamily="34" charset="0"/>
              </a:rPr>
              <a:t>AVERAGE(&lt;</a:t>
            </a:r>
            <a:r>
              <a:rPr lang="fr-FR" b="1" i="0" u="none" strike="noStrike" dirty="0" err="1">
                <a:effectLst/>
                <a:latin typeface="Segoe UI" panose="020B0502040204020203" pitchFamily="34" charset="0"/>
              </a:rPr>
              <a:t>column</a:t>
            </a:r>
            <a:r>
              <a:rPr lang="fr-FR" b="1" i="0" u="none" strike="noStrike" dirty="0">
                <a:effectLst/>
                <a:latin typeface="Segoe UI" panose="020B0502040204020203" pitchFamily="34" charset="0"/>
              </a:rPr>
              <a:t>&gt;)</a:t>
            </a:r>
            <a:endParaRPr lang="fr-FR" b="1" dirty="0"/>
          </a:p>
          <a:p>
            <a:pPr>
              <a:lnSpc>
                <a:spcPct val="150000"/>
              </a:lnSpc>
            </a:pPr>
            <a:r>
              <a:rPr lang="fr-FR" b="1" i="0" u="none" strike="noStrike" dirty="0">
                <a:effectLst/>
                <a:latin typeface="Segoe UI" panose="020B0502040204020203" pitchFamily="34" charset="0"/>
              </a:rPr>
              <a:t>AVERAGEX: </a:t>
            </a:r>
            <a:r>
              <a:rPr lang="fr-FR" b="0" i="0" u="none" strike="noStrike" dirty="0">
                <a:effectLst/>
                <a:latin typeface="Segoe UI" panose="020B0502040204020203" pitchFamily="34" charset="0"/>
              </a:rPr>
              <a:t>calcule la moyenne (arithmétique) d’un ensemble d’expressions évaluées sur une table. </a:t>
            </a:r>
            <a:r>
              <a:rPr lang="fr-FR" b="1" i="0" u="none" strike="noStrike" dirty="0">
                <a:effectLst/>
                <a:latin typeface="Segoe UI" panose="020B0502040204020203" pitchFamily="34" charset="0"/>
              </a:rPr>
              <a:t>AVERAGEX(&lt;table&gt;,&lt;expression&gt;)</a:t>
            </a:r>
            <a:endParaRPr lang="fr-FR" b="1" dirty="0"/>
          </a:p>
        </p:txBody>
      </p:sp>
      <p:sp>
        <p:nvSpPr>
          <p:cNvPr id="4" name="Espace réservé du pied de page 3">
            <a:extLst>
              <a:ext uri="{FF2B5EF4-FFF2-40B4-BE49-F238E27FC236}">
                <a16:creationId xmlns:a16="http://schemas.microsoft.com/office/drawing/2014/main" id="{E63836DA-96DF-4D7B-8384-6357F56C4FE4}"/>
              </a:ext>
            </a:extLst>
          </p:cNvPr>
          <p:cNvSpPr>
            <a:spLocks noGrp="1"/>
          </p:cNvSpPr>
          <p:nvPr>
            <p:ph type="ftr" sz="quarter" idx="11"/>
          </p:nvPr>
        </p:nvSpPr>
        <p:spPr/>
        <p:txBody>
          <a:bodyPr/>
          <a:lstStyle/>
          <a:p>
            <a:r>
              <a:rPr lang="fr-FR"/>
              <a:t>AIDE MEMOIRE</a:t>
            </a:r>
          </a:p>
        </p:txBody>
      </p:sp>
      <p:sp>
        <p:nvSpPr>
          <p:cNvPr id="5" name="Espace réservé du numéro de diapositive 4">
            <a:extLst>
              <a:ext uri="{FF2B5EF4-FFF2-40B4-BE49-F238E27FC236}">
                <a16:creationId xmlns:a16="http://schemas.microsoft.com/office/drawing/2014/main" id="{2B848A75-1A46-4F47-A221-A9AB8027E9B3}"/>
              </a:ext>
            </a:extLst>
          </p:cNvPr>
          <p:cNvSpPr>
            <a:spLocks noGrp="1"/>
          </p:cNvSpPr>
          <p:nvPr>
            <p:ph type="sldNum" sz="quarter" idx="12"/>
          </p:nvPr>
        </p:nvSpPr>
        <p:spPr/>
        <p:txBody>
          <a:bodyPr/>
          <a:lstStyle/>
          <a:p>
            <a:fld id="{76B0EE60-77E1-4F52-98D3-D4DAD25F53FE}" type="slidenum">
              <a:rPr lang="fr-FR" smtClean="0"/>
              <a:t>32</a:t>
            </a:fld>
            <a:endParaRPr lang="fr-FR"/>
          </a:p>
        </p:txBody>
      </p:sp>
    </p:spTree>
    <p:extLst>
      <p:ext uri="{BB962C8B-B14F-4D97-AF65-F5344CB8AC3E}">
        <p14:creationId xmlns:p14="http://schemas.microsoft.com/office/powerpoint/2010/main" val="25369829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9D876BD-4D48-7C49-9B95-72554506BF30}"/>
              </a:ext>
            </a:extLst>
          </p:cNvPr>
          <p:cNvSpPr>
            <a:spLocks noGrp="1"/>
          </p:cNvSpPr>
          <p:nvPr>
            <p:ph type="title"/>
          </p:nvPr>
        </p:nvSpPr>
        <p:spPr>
          <a:xfrm>
            <a:off x="838200" y="185352"/>
            <a:ext cx="10515600" cy="821124"/>
          </a:xfrm>
        </p:spPr>
        <p:txBody>
          <a:bodyPr vert="horz" lIns="91440" tIns="45720" rIns="91440" bIns="45720" rtlCol="0" anchor="ctr">
            <a:normAutofit/>
          </a:bodyPr>
          <a:lstStyle/>
          <a:p>
            <a:pPr algn="ctr"/>
            <a:r>
              <a:rPr lang="fr-FR" sz="40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AVERAGEX()</a:t>
            </a:r>
            <a:endParaRPr lang="fr-BF" sz="40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Espace réservé du contenu 2">
            <a:extLst>
              <a:ext uri="{FF2B5EF4-FFF2-40B4-BE49-F238E27FC236}">
                <a16:creationId xmlns:a16="http://schemas.microsoft.com/office/drawing/2014/main" id="{B7B14099-A9EC-DC45-BB76-BB07447AC35B}"/>
              </a:ext>
            </a:extLst>
          </p:cNvPr>
          <p:cNvSpPr>
            <a:spLocks noGrp="1"/>
          </p:cNvSpPr>
          <p:nvPr>
            <p:ph idx="1"/>
          </p:nvPr>
        </p:nvSpPr>
        <p:spPr>
          <a:xfrm>
            <a:off x="121508" y="1417851"/>
            <a:ext cx="12070492" cy="5254797"/>
          </a:xfrm>
        </p:spPr>
        <p:txBody>
          <a:bodyPr>
            <a:normAutofit fontScale="85000" lnSpcReduction="20000"/>
          </a:bodyPr>
          <a:lstStyle/>
          <a:p>
            <a:pPr marL="0" indent="0">
              <a:lnSpc>
                <a:spcPct val="160000"/>
              </a:lnSpc>
              <a:buNone/>
            </a:pPr>
            <a:r>
              <a:rPr lang="fr-FR" sz="2400" dirty="0"/>
              <a:t>Mettez en place une nouvelle matrice et mettez les produits [catégorie] sur les lignes. Ensuite, écrivez les mesures suivantes en utilisant AVERAGEX().</a:t>
            </a:r>
          </a:p>
          <a:p>
            <a:pPr marL="0" indent="0">
              <a:lnSpc>
                <a:spcPct val="160000"/>
              </a:lnSpc>
              <a:buNone/>
            </a:pPr>
            <a:r>
              <a:rPr lang="fr-FR" sz="2400" dirty="0"/>
              <a:t>28. [</a:t>
            </a:r>
            <a:r>
              <a:rPr lang="fr-FR" sz="2400" dirty="0" err="1"/>
              <a:t>Average</a:t>
            </a:r>
            <a:r>
              <a:rPr lang="fr-FR" sz="2400" dirty="0"/>
              <a:t> </a:t>
            </a:r>
            <a:r>
              <a:rPr lang="fr-FR" sz="2400" dirty="0" err="1"/>
              <a:t>Sell</a:t>
            </a:r>
            <a:r>
              <a:rPr lang="fr-FR" sz="2400" dirty="0"/>
              <a:t> Price per Item]</a:t>
            </a:r>
          </a:p>
          <a:p>
            <a:pPr marL="0" indent="0">
              <a:lnSpc>
                <a:spcPct val="160000"/>
              </a:lnSpc>
              <a:buNone/>
            </a:pPr>
            <a:r>
              <a:rPr lang="fr-FR" sz="2400" dirty="0"/>
              <a:t>Trouvez la colonne dans le tableau des ventes (</a:t>
            </a:r>
            <a:r>
              <a:rPr lang="fr-FR" sz="2400" b="1" i="1" dirty="0"/>
              <a:t>sales</a:t>
            </a:r>
            <a:r>
              <a:rPr lang="fr-FR" sz="2400" dirty="0"/>
              <a:t>) qui donne le prix de vente par unité et utilisez AVERAGEX() pour trouver la moyenne de cette colonne.</a:t>
            </a:r>
          </a:p>
          <a:p>
            <a:pPr marL="0" indent="0">
              <a:lnSpc>
                <a:spcPct val="160000"/>
              </a:lnSpc>
              <a:buNone/>
            </a:pPr>
            <a:r>
              <a:rPr lang="fr-FR" sz="2400" dirty="0"/>
              <a:t>29. [</a:t>
            </a:r>
            <a:r>
              <a:rPr lang="fr-FR" sz="2400" dirty="0" err="1"/>
              <a:t>Average</a:t>
            </a:r>
            <a:r>
              <a:rPr lang="fr-FR" sz="2400" dirty="0"/>
              <a:t> </a:t>
            </a:r>
            <a:r>
              <a:rPr lang="fr-FR" sz="2400" dirty="0" err="1"/>
              <a:t>Tax</a:t>
            </a:r>
            <a:r>
              <a:rPr lang="fr-FR" sz="2400" dirty="0"/>
              <a:t> </a:t>
            </a:r>
            <a:r>
              <a:rPr lang="fr-FR" sz="2400" dirty="0" err="1"/>
              <a:t>Paid</a:t>
            </a:r>
            <a:r>
              <a:rPr lang="fr-FR" sz="2400" dirty="0"/>
              <a:t>]</a:t>
            </a:r>
          </a:p>
          <a:p>
            <a:pPr marL="0" indent="0">
              <a:lnSpc>
                <a:spcPct val="160000"/>
              </a:lnSpc>
              <a:buNone/>
            </a:pPr>
            <a:r>
              <a:rPr lang="fr-FR" sz="2400" dirty="0"/>
              <a:t>Trouvez la colonne des taxes dans le tableau des ventes (</a:t>
            </a:r>
            <a:r>
              <a:rPr lang="fr-FR" sz="2400" b="1" i="1" dirty="0"/>
              <a:t>sales</a:t>
            </a:r>
            <a:r>
              <a:rPr lang="fr-FR" sz="2400" dirty="0"/>
              <a:t>) . Trouvez la moyenne de cette colonne.</a:t>
            </a:r>
          </a:p>
          <a:p>
            <a:pPr marL="0" indent="0">
              <a:lnSpc>
                <a:spcPct val="160000"/>
              </a:lnSpc>
              <a:buNone/>
            </a:pPr>
            <a:r>
              <a:rPr lang="fr-FR" sz="2400" dirty="0"/>
              <a:t>30. [</a:t>
            </a:r>
            <a:r>
              <a:rPr lang="fr-FR" sz="2400" dirty="0" err="1"/>
              <a:t>Average</a:t>
            </a:r>
            <a:r>
              <a:rPr lang="fr-FR" sz="2400" dirty="0"/>
              <a:t> </a:t>
            </a:r>
            <a:r>
              <a:rPr lang="fr-FR" sz="2400" dirty="0" err="1"/>
              <a:t>Safety</a:t>
            </a:r>
            <a:r>
              <a:rPr lang="fr-FR" sz="2400" dirty="0"/>
              <a:t> Stock]</a:t>
            </a:r>
          </a:p>
          <a:p>
            <a:pPr marL="0" indent="0">
              <a:lnSpc>
                <a:spcPct val="160000"/>
              </a:lnSpc>
              <a:buNone/>
            </a:pPr>
            <a:r>
              <a:rPr lang="fr-FR" sz="2400" dirty="0"/>
              <a:t>Il y a une colonne de stock de sécurité dans le tableau des produits. </a:t>
            </a:r>
          </a:p>
          <a:p>
            <a:pPr marL="0" indent="0" algn="ctr">
              <a:lnSpc>
                <a:spcPct val="160000"/>
              </a:lnSpc>
              <a:buNone/>
            </a:pPr>
            <a:r>
              <a:rPr lang="fr-FR" sz="2400" b="1" dirty="0"/>
              <a:t>Mettez les résultats dans une matrice.</a:t>
            </a:r>
            <a:endParaRPr lang="fr-BF" sz="2400" b="1" dirty="0"/>
          </a:p>
        </p:txBody>
      </p:sp>
      <p:sp>
        <p:nvSpPr>
          <p:cNvPr id="4" name="Espace réservé du pied de page 3">
            <a:extLst>
              <a:ext uri="{FF2B5EF4-FFF2-40B4-BE49-F238E27FC236}">
                <a16:creationId xmlns:a16="http://schemas.microsoft.com/office/drawing/2014/main" id="{0997C6C8-D366-4DA5-AA3F-000418A55640}"/>
              </a:ext>
            </a:extLst>
          </p:cNvPr>
          <p:cNvSpPr>
            <a:spLocks noGrp="1"/>
          </p:cNvSpPr>
          <p:nvPr>
            <p:ph type="ftr" sz="quarter" idx="11"/>
          </p:nvPr>
        </p:nvSpPr>
        <p:spPr/>
        <p:txBody>
          <a:bodyPr/>
          <a:lstStyle/>
          <a:p>
            <a:r>
              <a:rPr lang="fr-FR"/>
              <a:t>AIDE MEMOIRE</a:t>
            </a:r>
          </a:p>
        </p:txBody>
      </p:sp>
      <p:sp>
        <p:nvSpPr>
          <p:cNvPr id="5" name="Espace réservé du numéro de diapositive 4">
            <a:extLst>
              <a:ext uri="{FF2B5EF4-FFF2-40B4-BE49-F238E27FC236}">
                <a16:creationId xmlns:a16="http://schemas.microsoft.com/office/drawing/2014/main" id="{4E108B47-876E-4C84-911B-BC90BA206C42}"/>
              </a:ext>
            </a:extLst>
          </p:cNvPr>
          <p:cNvSpPr>
            <a:spLocks noGrp="1"/>
          </p:cNvSpPr>
          <p:nvPr>
            <p:ph type="sldNum" sz="quarter" idx="12"/>
          </p:nvPr>
        </p:nvSpPr>
        <p:spPr/>
        <p:txBody>
          <a:bodyPr/>
          <a:lstStyle/>
          <a:p>
            <a:fld id="{76B0EE60-77E1-4F52-98D3-D4DAD25F53FE}" type="slidenum">
              <a:rPr lang="fr-FR" smtClean="0"/>
              <a:t>33</a:t>
            </a:fld>
            <a:endParaRPr lang="fr-FR"/>
          </a:p>
        </p:txBody>
      </p:sp>
    </p:spTree>
    <p:extLst>
      <p:ext uri="{BB962C8B-B14F-4D97-AF65-F5344CB8AC3E}">
        <p14:creationId xmlns:p14="http://schemas.microsoft.com/office/powerpoint/2010/main" val="32014195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ACED48BB-1D45-024D-A5FC-263D67FF6DCB}"/>
              </a:ext>
            </a:extLst>
          </p:cNvPr>
          <p:cNvPicPr>
            <a:picLocks noChangeAspect="1"/>
          </p:cNvPicPr>
          <p:nvPr/>
        </p:nvPicPr>
        <p:blipFill>
          <a:blip r:embed="rId2"/>
          <a:stretch>
            <a:fillRect/>
          </a:stretch>
        </p:blipFill>
        <p:spPr>
          <a:xfrm>
            <a:off x="2015596" y="915294"/>
            <a:ext cx="7906721" cy="2979920"/>
          </a:xfrm>
          <a:prstGeom prst="rect">
            <a:avLst/>
          </a:prstGeom>
        </p:spPr>
      </p:pic>
      <p:sp>
        <p:nvSpPr>
          <p:cNvPr id="5" name="Espace réservé du pied de page 4">
            <a:extLst>
              <a:ext uri="{FF2B5EF4-FFF2-40B4-BE49-F238E27FC236}">
                <a16:creationId xmlns:a16="http://schemas.microsoft.com/office/drawing/2014/main" id="{40375F61-E4FB-4114-9541-8F4130CF9059}"/>
              </a:ext>
            </a:extLst>
          </p:cNvPr>
          <p:cNvSpPr>
            <a:spLocks noGrp="1"/>
          </p:cNvSpPr>
          <p:nvPr>
            <p:ph type="ftr" sz="quarter" idx="11"/>
          </p:nvPr>
        </p:nvSpPr>
        <p:spPr/>
        <p:txBody>
          <a:bodyPr/>
          <a:lstStyle/>
          <a:p>
            <a:r>
              <a:rPr lang="fr-FR"/>
              <a:t>AIDE MEMOIRE</a:t>
            </a:r>
          </a:p>
        </p:txBody>
      </p:sp>
      <p:sp>
        <p:nvSpPr>
          <p:cNvPr id="6" name="Espace réservé du numéro de diapositive 5">
            <a:extLst>
              <a:ext uri="{FF2B5EF4-FFF2-40B4-BE49-F238E27FC236}">
                <a16:creationId xmlns:a16="http://schemas.microsoft.com/office/drawing/2014/main" id="{C9C50546-AEEB-460D-A4D1-B9277E8CCC83}"/>
              </a:ext>
            </a:extLst>
          </p:cNvPr>
          <p:cNvSpPr>
            <a:spLocks noGrp="1"/>
          </p:cNvSpPr>
          <p:nvPr>
            <p:ph type="sldNum" sz="quarter" idx="12"/>
          </p:nvPr>
        </p:nvSpPr>
        <p:spPr/>
        <p:txBody>
          <a:bodyPr/>
          <a:lstStyle/>
          <a:p>
            <a:fld id="{76B0EE60-77E1-4F52-98D3-D4DAD25F53FE}" type="slidenum">
              <a:rPr lang="fr-FR" smtClean="0"/>
              <a:t>34</a:t>
            </a:fld>
            <a:endParaRPr lang="fr-FR"/>
          </a:p>
        </p:txBody>
      </p:sp>
    </p:spTree>
    <p:extLst>
      <p:ext uri="{BB962C8B-B14F-4D97-AF65-F5344CB8AC3E}">
        <p14:creationId xmlns:p14="http://schemas.microsoft.com/office/powerpoint/2010/main" val="20856844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084248-1585-FB4E-8C7C-C07BB3C5A31A}"/>
              </a:ext>
            </a:extLst>
          </p:cNvPr>
          <p:cNvSpPr>
            <a:spLocks noGrp="1"/>
          </p:cNvSpPr>
          <p:nvPr>
            <p:ph type="title"/>
          </p:nvPr>
        </p:nvSpPr>
        <p:spPr>
          <a:xfrm>
            <a:off x="838200" y="365125"/>
            <a:ext cx="10515600" cy="870551"/>
          </a:xfrm>
        </p:spPr>
        <p:txBody>
          <a:bodyPr vert="horz" lIns="91440" tIns="45720" rIns="91440" bIns="45720" rtlCol="0" anchor="ctr">
            <a:normAutofit/>
          </a:bodyPr>
          <a:lstStyle/>
          <a:p>
            <a:pPr algn="ctr"/>
            <a:r>
              <a:rPr lang="fr-FR" sz="40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Colonnes calculées</a:t>
            </a:r>
            <a:endParaRPr lang="fr-BF" sz="40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Espace réservé du contenu 2">
            <a:extLst>
              <a:ext uri="{FF2B5EF4-FFF2-40B4-BE49-F238E27FC236}">
                <a16:creationId xmlns:a16="http://schemas.microsoft.com/office/drawing/2014/main" id="{BFAC4D2A-3114-C34C-87FC-0A00614161DF}"/>
              </a:ext>
            </a:extLst>
          </p:cNvPr>
          <p:cNvSpPr>
            <a:spLocks noGrp="1"/>
          </p:cNvSpPr>
          <p:nvPr>
            <p:ph idx="1"/>
          </p:nvPr>
        </p:nvSpPr>
        <p:spPr/>
        <p:txBody>
          <a:bodyPr>
            <a:normAutofit/>
          </a:bodyPr>
          <a:lstStyle/>
          <a:p>
            <a:pPr marL="0" indent="0">
              <a:buNone/>
            </a:pPr>
            <a:r>
              <a:rPr lang="fr-FR" dirty="0"/>
              <a:t>En général, vous ne devriez pas utiliser une colonne calculée si :</a:t>
            </a:r>
          </a:p>
          <a:p>
            <a:pPr marL="0" indent="0">
              <a:buNone/>
            </a:pPr>
            <a:r>
              <a:rPr lang="fr-FR" dirty="0"/>
              <a:t>- Vous pouvez utiliser une mesure à la place.</a:t>
            </a:r>
          </a:p>
          <a:p>
            <a:pPr marL="0" indent="0">
              <a:buNone/>
            </a:pPr>
            <a:r>
              <a:rPr lang="fr-FR" dirty="0"/>
              <a:t>- Vous pouvez introduire les données dans un tableau directement à partir des données sources.</a:t>
            </a:r>
          </a:p>
          <a:p>
            <a:pPr>
              <a:buFontTx/>
              <a:buChar char="-"/>
            </a:pPr>
            <a:r>
              <a:rPr lang="fr-FR" dirty="0"/>
              <a:t>Vous pouvez créer la colonne pendant le chargement des données en utilisant Power </a:t>
            </a:r>
            <a:r>
              <a:rPr lang="fr-FR" dirty="0" err="1"/>
              <a:t>Query</a:t>
            </a:r>
            <a:r>
              <a:rPr lang="fr-FR" dirty="0"/>
              <a:t>.</a:t>
            </a:r>
          </a:p>
          <a:p>
            <a:pPr>
              <a:buFontTx/>
              <a:buChar char="-"/>
            </a:pPr>
            <a:endParaRPr lang="fr-FR" dirty="0"/>
          </a:p>
          <a:p>
            <a:pPr>
              <a:buFontTx/>
              <a:buChar char="-"/>
            </a:pPr>
            <a:r>
              <a:rPr lang="fr-FR" dirty="0"/>
              <a:t>https://docs.microsoft.com/fr-fr/power-bi/transform-model/desktop-tutorial-create-calculated-columns</a:t>
            </a:r>
          </a:p>
          <a:p>
            <a:pPr>
              <a:buFontTx/>
              <a:buChar char="-"/>
            </a:pPr>
            <a:endParaRPr lang="fr-BF" dirty="0"/>
          </a:p>
        </p:txBody>
      </p:sp>
      <p:sp>
        <p:nvSpPr>
          <p:cNvPr id="4" name="Espace réservé du pied de page 3">
            <a:extLst>
              <a:ext uri="{FF2B5EF4-FFF2-40B4-BE49-F238E27FC236}">
                <a16:creationId xmlns:a16="http://schemas.microsoft.com/office/drawing/2014/main" id="{ABEBB56E-10D5-4D3F-A594-CECED2F69297}"/>
              </a:ext>
            </a:extLst>
          </p:cNvPr>
          <p:cNvSpPr>
            <a:spLocks noGrp="1"/>
          </p:cNvSpPr>
          <p:nvPr>
            <p:ph type="ftr" sz="quarter" idx="11"/>
          </p:nvPr>
        </p:nvSpPr>
        <p:spPr/>
        <p:txBody>
          <a:bodyPr/>
          <a:lstStyle/>
          <a:p>
            <a:r>
              <a:rPr lang="fr-FR"/>
              <a:t>AIDE MEMOIRE</a:t>
            </a:r>
          </a:p>
        </p:txBody>
      </p:sp>
      <p:sp>
        <p:nvSpPr>
          <p:cNvPr id="5" name="Espace réservé du numéro de diapositive 4">
            <a:extLst>
              <a:ext uri="{FF2B5EF4-FFF2-40B4-BE49-F238E27FC236}">
                <a16:creationId xmlns:a16="http://schemas.microsoft.com/office/drawing/2014/main" id="{E63684B5-B6AC-4C7C-95DE-D07A858930A4}"/>
              </a:ext>
            </a:extLst>
          </p:cNvPr>
          <p:cNvSpPr>
            <a:spLocks noGrp="1"/>
          </p:cNvSpPr>
          <p:nvPr>
            <p:ph type="sldNum" sz="quarter" idx="12"/>
          </p:nvPr>
        </p:nvSpPr>
        <p:spPr/>
        <p:txBody>
          <a:bodyPr/>
          <a:lstStyle/>
          <a:p>
            <a:fld id="{76B0EE60-77E1-4F52-98D3-D4DAD25F53FE}" type="slidenum">
              <a:rPr lang="fr-FR" smtClean="0"/>
              <a:t>35</a:t>
            </a:fld>
            <a:endParaRPr lang="fr-FR"/>
          </a:p>
        </p:txBody>
      </p:sp>
    </p:spTree>
    <p:extLst>
      <p:ext uri="{BB962C8B-B14F-4D97-AF65-F5344CB8AC3E}">
        <p14:creationId xmlns:p14="http://schemas.microsoft.com/office/powerpoint/2010/main" val="18193436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B146DD4-A56A-D642-AC0E-2B8C63BC35BD}"/>
              </a:ext>
            </a:extLst>
          </p:cNvPr>
          <p:cNvSpPr>
            <a:spLocks noGrp="1"/>
          </p:cNvSpPr>
          <p:nvPr>
            <p:ph type="title"/>
          </p:nvPr>
        </p:nvSpPr>
        <p:spPr/>
        <p:txBody>
          <a:bodyPr vert="horz" lIns="91440" tIns="45720" rIns="91440" bIns="45720" rtlCol="0" anchor="ctr">
            <a:normAutofit/>
          </a:bodyPr>
          <a:lstStyle/>
          <a:p>
            <a:pPr algn="ctr"/>
            <a:r>
              <a:rPr lang="fr-FR" sz="40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Colonnes calculées</a:t>
            </a:r>
            <a:endParaRPr lang="fr-BF" sz="40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Espace réservé du contenu 2">
            <a:extLst>
              <a:ext uri="{FF2B5EF4-FFF2-40B4-BE49-F238E27FC236}">
                <a16:creationId xmlns:a16="http://schemas.microsoft.com/office/drawing/2014/main" id="{6D8EF257-EF4C-844F-82D4-09E6C55EBC00}"/>
              </a:ext>
            </a:extLst>
          </p:cNvPr>
          <p:cNvSpPr>
            <a:spLocks noGrp="1"/>
          </p:cNvSpPr>
          <p:nvPr>
            <p:ph idx="1"/>
          </p:nvPr>
        </p:nvSpPr>
        <p:spPr>
          <a:xfrm>
            <a:off x="558140" y="1825625"/>
            <a:ext cx="10972800" cy="4351338"/>
          </a:xfrm>
        </p:spPr>
        <p:txBody>
          <a:bodyPr>
            <a:normAutofit/>
          </a:bodyPr>
          <a:lstStyle/>
          <a:p>
            <a:pPr marL="0" indent="0">
              <a:buNone/>
            </a:pPr>
            <a:r>
              <a:rPr lang="fr-FR" dirty="0"/>
              <a:t>Suivez le lien : </a:t>
            </a:r>
          </a:p>
          <a:p>
            <a:pPr marL="0" indent="0">
              <a:buNone/>
            </a:pPr>
            <a:r>
              <a:rPr lang="fr-FR" dirty="0"/>
              <a:t>https://docs.microsoft.com/fr-fr/power-bi/transform-model/desktop-tutorial-create-calculated-columns</a:t>
            </a:r>
          </a:p>
        </p:txBody>
      </p:sp>
      <p:sp>
        <p:nvSpPr>
          <p:cNvPr id="4" name="Espace réservé du pied de page 3">
            <a:extLst>
              <a:ext uri="{FF2B5EF4-FFF2-40B4-BE49-F238E27FC236}">
                <a16:creationId xmlns:a16="http://schemas.microsoft.com/office/drawing/2014/main" id="{B89C89E4-E55D-4D6F-B097-1279E0FB2077}"/>
              </a:ext>
            </a:extLst>
          </p:cNvPr>
          <p:cNvSpPr>
            <a:spLocks noGrp="1"/>
          </p:cNvSpPr>
          <p:nvPr>
            <p:ph type="ftr" sz="quarter" idx="11"/>
          </p:nvPr>
        </p:nvSpPr>
        <p:spPr/>
        <p:txBody>
          <a:bodyPr/>
          <a:lstStyle/>
          <a:p>
            <a:r>
              <a:rPr lang="fr-FR"/>
              <a:t>AIDE MEMOIRE</a:t>
            </a:r>
          </a:p>
        </p:txBody>
      </p:sp>
      <p:sp>
        <p:nvSpPr>
          <p:cNvPr id="5" name="Espace réservé du numéro de diapositive 4">
            <a:extLst>
              <a:ext uri="{FF2B5EF4-FFF2-40B4-BE49-F238E27FC236}">
                <a16:creationId xmlns:a16="http://schemas.microsoft.com/office/drawing/2014/main" id="{4A5F4F22-B0DC-41F9-B713-37C7132CA66A}"/>
              </a:ext>
            </a:extLst>
          </p:cNvPr>
          <p:cNvSpPr>
            <a:spLocks noGrp="1"/>
          </p:cNvSpPr>
          <p:nvPr>
            <p:ph type="sldNum" sz="quarter" idx="12"/>
          </p:nvPr>
        </p:nvSpPr>
        <p:spPr/>
        <p:txBody>
          <a:bodyPr/>
          <a:lstStyle/>
          <a:p>
            <a:fld id="{76B0EE60-77E1-4F52-98D3-D4DAD25F53FE}" type="slidenum">
              <a:rPr lang="fr-FR" smtClean="0"/>
              <a:t>36</a:t>
            </a:fld>
            <a:endParaRPr lang="fr-FR"/>
          </a:p>
        </p:txBody>
      </p:sp>
    </p:spTree>
    <p:extLst>
      <p:ext uri="{BB962C8B-B14F-4D97-AF65-F5344CB8AC3E}">
        <p14:creationId xmlns:p14="http://schemas.microsoft.com/office/powerpoint/2010/main" val="36196771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AD30B-C814-4ACC-9EBA-BE595F551647}"/>
              </a:ext>
            </a:extLst>
          </p:cNvPr>
          <p:cNvSpPr>
            <a:spLocks noGrp="1"/>
          </p:cNvSpPr>
          <p:nvPr>
            <p:ph type="title"/>
          </p:nvPr>
        </p:nvSpPr>
        <p:spPr>
          <a:xfrm>
            <a:off x="838199" y="129965"/>
            <a:ext cx="10515600" cy="480131"/>
          </a:xfrm>
          <a:solidFill>
            <a:schemeClr val="accent4">
              <a:lumMod val="60000"/>
              <a:lumOff val="40000"/>
            </a:schemeClr>
          </a:solidFill>
        </p:spPr>
        <p:style>
          <a:lnRef idx="3">
            <a:schemeClr val="lt1"/>
          </a:lnRef>
          <a:fillRef idx="1">
            <a:schemeClr val="accent4"/>
          </a:fillRef>
          <a:effectRef idx="1">
            <a:schemeClr val="accent4"/>
          </a:effectRef>
          <a:fontRef idx="minor">
            <a:schemeClr val="lt1"/>
          </a:fontRef>
        </p:style>
        <p:txBody>
          <a:bodyPr vert="horz" wrap="square" lIns="91440" tIns="45720" rIns="91440" bIns="45720" rtlCol="0" anchor="ctr">
            <a:spAutoFit/>
          </a:bodyPr>
          <a:lstStyle/>
          <a:p>
            <a:pPr algn="ctr"/>
            <a:r>
              <a:rPr lang="fr-FR" sz="2800" b="1" dirty="0">
                <a:solidFill>
                  <a:schemeClr val="bg1"/>
                </a:solidFill>
                <a:latin typeface="Arial" panose="020B0604020202020204" pitchFamily="34" charset="0"/>
                <a:cs typeface="Arial" panose="020B0604020202020204" pitchFamily="34" charset="0"/>
              </a:rPr>
              <a:t>Fonction </a:t>
            </a:r>
            <a:r>
              <a:rPr lang="fr-FR" sz="2800" b="1" dirty="0" err="1">
                <a:solidFill>
                  <a:schemeClr val="bg1"/>
                </a:solidFill>
                <a:latin typeface="Arial" panose="020B0604020202020204" pitchFamily="34" charset="0"/>
                <a:cs typeface="Arial" panose="020B0604020202020204" pitchFamily="34" charset="0"/>
              </a:rPr>
              <a:t>Calculate</a:t>
            </a:r>
            <a:endParaRPr lang="fr-BF" sz="2800" b="1" dirty="0">
              <a:solidFill>
                <a:schemeClr val="bg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6180DB92-F6B4-46BC-9044-C62E7C90286A}"/>
              </a:ext>
            </a:extLst>
          </p:cNvPr>
          <p:cNvSpPr>
            <a:spLocks noGrp="1"/>
          </p:cNvSpPr>
          <p:nvPr>
            <p:ph idx="1"/>
          </p:nvPr>
        </p:nvSpPr>
        <p:spPr>
          <a:xfrm>
            <a:off x="0" y="939114"/>
            <a:ext cx="12192000" cy="5717979"/>
          </a:xfrm>
          <a:noFill/>
        </p:spPr>
        <p:style>
          <a:lnRef idx="3">
            <a:schemeClr val="lt1"/>
          </a:lnRef>
          <a:fillRef idx="1">
            <a:schemeClr val="accent6"/>
          </a:fillRef>
          <a:effectRef idx="1">
            <a:schemeClr val="accent6"/>
          </a:effectRef>
          <a:fontRef idx="minor">
            <a:schemeClr val="lt1"/>
          </a:fontRef>
        </p:style>
        <p:txBody>
          <a:bodyPr>
            <a:normAutofit fontScale="77500" lnSpcReduction="20000"/>
          </a:bodyPr>
          <a:lstStyle/>
          <a:p>
            <a:pPr>
              <a:lnSpc>
                <a:spcPct val="150000"/>
              </a:lnSpc>
            </a:pPr>
            <a:r>
              <a:rPr lang="fr-FR" sz="2400" b="1" dirty="0">
                <a:solidFill>
                  <a:schemeClr val="tx1"/>
                </a:solidFill>
              </a:rPr>
              <a:t>ventes aux homme = CALCULATE( SUM(Vente[Vente total]),Client[Gender]="M")</a:t>
            </a:r>
          </a:p>
          <a:p>
            <a:pPr>
              <a:lnSpc>
                <a:spcPct val="150000"/>
              </a:lnSpc>
            </a:pPr>
            <a:endParaRPr lang="fr-FR" sz="2400" b="1" dirty="0">
              <a:solidFill>
                <a:schemeClr val="tx1"/>
              </a:solidFill>
            </a:endParaRPr>
          </a:p>
          <a:p>
            <a:pPr>
              <a:lnSpc>
                <a:spcPct val="150000"/>
              </a:lnSpc>
            </a:pPr>
            <a:r>
              <a:rPr lang="fr-FR" sz="2400" b="1" dirty="0">
                <a:solidFill>
                  <a:schemeClr val="tx1"/>
                </a:solidFill>
              </a:rPr>
              <a:t>ventes aux hommes mariés = CALCULATE(Vente[Ventetotal],Client[Gender]="M",Client[MaritalStatus]="M")</a:t>
            </a:r>
          </a:p>
          <a:p>
            <a:pPr>
              <a:lnSpc>
                <a:spcPct val="150000"/>
              </a:lnSpc>
            </a:pPr>
            <a:endParaRPr lang="fr-FR" sz="2400" b="1" dirty="0">
              <a:solidFill>
                <a:schemeClr val="tx1"/>
              </a:solidFill>
            </a:endParaRPr>
          </a:p>
          <a:p>
            <a:pPr>
              <a:lnSpc>
                <a:spcPct val="150000"/>
              </a:lnSpc>
            </a:pPr>
            <a:r>
              <a:rPr lang="fr-FR" sz="2400" b="1" dirty="0">
                <a:solidFill>
                  <a:schemeClr val="tx1"/>
                </a:solidFill>
              </a:rPr>
              <a:t>Client né 1950 = CALCULATE([Nbr total Client],Client[BirthDate]&lt;DATE(1950,1,1))</a:t>
            </a:r>
          </a:p>
          <a:p>
            <a:pPr>
              <a:lnSpc>
                <a:spcPct val="150000"/>
              </a:lnSpc>
            </a:pPr>
            <a:endParaRPr lang="fr-FR" sz="2400" b="1" dirty="0">
              <a:solidFill>
                <a:schemeClr val="tx1"/>
              </a:solidFill>
            </a:endParaRPr>
          </a:p>
          <a:p>
            <a:pPr>
              <a:lnSpc>
                <a:spcPct val="150000"/>
              </a:lnSpc>
            </a:pPr>
            <a:r>
              <a:rPr lang="fr-FR" sz="2400" b="1" dirty="0">
                <a:solidFill>
                  <a:schemeClr val="tx1"/>
                </a:solidFill>
              </a:rPr>
              <a:t>Client juillet = CALCULATE([Nbr total Client],MONTH(Client[BirthDate]=31/07))</a:t>
            </a:r>
          </a:p>
          <a:p>
            <a:pPr marL="0" indent="0">
              <a:lnSpc>
                <a:spcPct val="150000"/>
              </a:lnSpc>
              <a:buNone/>
            </a:pPr>
            <a:endParaRPr lang="fr-FR" sz="2400" b="1" dirty="0">
              <a:solidFill>
                <a:schemeClr val="tx1"/>
              </a:solidFill>
            </a:endParaRPr>
          </a:p>
          <a:p>
            <a:pPr>
              <a:lnSpc>
                <a:spcPct val="150000"/>
              </a:lnSpc>
            </a:pPr>
            <a:r>
              <a:rPr lang="fr-FR" sz="2400" b="1" dirty="0">
                <a:solidFill>
                  <a:schemeClr val="tx1"/>
                </a:solidFill>
              </a:rPr>
              <a:t>client né 1er </a:t>
            </a:r>
            <a:r>
              <a:rPr lang="fr-FR" sz="2400" b="1" dirty="0" err="1">
                <a:solidFill>
                  <a:schemeClr val="tx1"/>
                </a:solidFill>
              </a:rPr>
              <a:t>juil</a:t>
            </a:r>
            <a:r>
              <a:rPr lang="fr-FR" sz="2400" b="1" dirty="0">
                <a:solidFill>
                  <a:schemeClr val="tx1"/>
                </a:solidFill>
              </a:rPr>
              <a:t> 1950 = CALCULATE([Nbr total Client],Client[BirthDate]=DATE(1950,7,1))</a:t>
            </a:r>
          </a:p>
          <a:p>
            <a:pPr marL="0" indent="0">
              <a:lnSpc>
                <a:spcPct val="150000"/>
              </a:lnSpc>
              <a:buNone/>
            </a:pPr>
            <a:endParaRPr lang="fr-FR" sz="2400" b="1" dirty="0">
              <a:solidFill>
                <a:schemeClr val="tx1"/>
              </a:solidFill>
            </a:endParaRPr>
          </a:p>
          <a:p>
            <a:pPr>
              <a:lnSpc>
                <a:spcPct val="150000"/>
              </a:lnSpc>
            </a:pPr>
            <a:r>
              <a:rPr lang="fr-FR" b="1" dirty="0">
                <a:solidFill>
                  <a:schemeClr val="tx1"/>
                </a:solidFill>
              </a:rPr>
              <a:t>CALCULATE([Nbr total Client],Client[BirthDate]=DATE(1978,02,16))</a:t>
            </a:r>
          </a:p>
        </p:txBody>
      </p:sp>
      <p:sp>
        <p:nvSpPr>
          <p:cNvPr id="4" name="Espace réservé du pied de page 3">
            <a:extLst>
              <a:ext uri="{FF2B5EF4-FFF2-40B4-BE49-F238E27FC236}">
                <a16:creationId xmlns:a16="http://schemas.microsoft.com/office/drawing/2014/main" id="{0387A733-A714-460C-B1E8-3ED26BF3DD97}"/>
              </a:ext>
            </a:extLst>
          </p:cNvPr>
          <p:cNvSpPr>
            <a:spLocks noGrp="1"/>
          </p:cNvSpPr>
          <p:nvPr>
            <p:ph type="ftr" sz="quarter" idx="11"/>
          </p:nvPr>
        </p:nvSpPr>
        <p:spPr/>
        <p:txBody>
          <a:bodyPr/>
          <a:lstStyle/>
          <a:p>
            <a:r>
              <a:rPr lang="fr-FR"/>
              <a:t>AIDE MEMOIRE</a:t>
            </a:r>
          </a:p>
        </p:txBody>
      </p:sp>
      <p:sp>
        <p:nvSpPr>
          <p:cNvPr id="5" name="Espace réservé du numéro de diapositive 4">
            <a:extLst>
              <a:ext uri="{FF2B5EF4-FFF2-40B4-BE49-F238E27FC236}">
                <a16:creationId xmlns:a16="http://schemas.microsoft.com/office/drawing/2014/main" id="{778C9787-F593-4CEA-93C0-DFF1ADF3FD1F}"/>
              </a:ext>
            </a:extLst>
          </p:cNvPr>
          <p:cNvSpPr>
            <a:spLocks noGrp="1"/>
          </p:cNvSpPr>
          <p:nvPr>
            <p:ph type="sldNum" sz="quarter" idx="12"/>
          </p:nvPr>
        </p:nvSpPr>
        <p:spPr/>
        <p:txBody>
          <a:bodyPr/>
          <a:lstStyle/>
          <a:p>
            <a:fld id="{76B0EE60-77E1-4F52-98D3-D4DAD25F53FE}" type="slidenum">
              <a:rPr lang="fr-FR" smtClean="0"/>
              <a:t>37</a:t>
            </a:fld>
            <a:endParaRPr lang="fr-FR"/>
          </a:p>
        </p:txBody>
      </p:sp>
    </p:spTree>
    <p:extLst>
      <p:ext uri="{BB962C8B-B14F-4D97-AF65-F5344CB8AC3E}">
        <p14:creationId xmlns:p14="http://schemas.microsoft.com/office/powerpoint/2010/main" val="31971478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E5E987-41EB-4F37-A19B-1AA2896E9690}"/>
              </a:ext>
            </a:extLst>
          </p:cNvPr>
          <p:cNvSpPr>
            <a:spLocks noGrp="1"/>
          </p:cNvSpPr>
          <p:nvPr>
            <p:ph type="title"/>
          </p:nvPr>
        </p:nvSpPr>
        <p:spPr>
          <a:xfrm>
            <a:off x="838200" y="136525"/>
            <a:ext cx="10515600" cy="777875"/>
          </a:xfrm>
        </p:spPr>
        <p:txBody>
          <a:bodyPr/>
          <a:lstStyle/>
          <a:p>
            <a:pPr algn="ctr"/>
            <a:r>
              <a:rPr lang="fr-FR" b="1" dirty="0">
                <a:solidFill>
                  <a:srgbClr val="FFC000"/>
                </a:solidFill>
                <a:effectLst>
                  <a:outerShdw blurRad="38100" dist="38100" dir="2700000" algn="tl">
                    <a:srgbClr val="000000">
                      <a:alpha val="43137"/>
                    </a:srgbClr>
                  </a:outerShdw>
                </a:effectLst>
                <a:latin typeface="arial" panose="020B0604020202020204" pitchFamily="34" charset="0"/>
              </a:rPr>
              <a:t>INDEX</a:t>
            </a:r>
            <a:endParaRPr lang="fr-CA" dirty="0"/>
          </a:p>
        </p:txBody>
      </p:sp>
      <p:sp>
        <p:nvSpPr>
          <p:cNvPr id="3" name="Espace réservé du contenu 2">
            <a:extLst>
              <a:ext uri="{FF2B5EF4-FFF2-40B4-BE49-F238E27FC236}">
                <a16:creationId xmlns:a16="http://schemas.microsoft.com/office/drawing/2014/main" id="{3FFD6494-95B8-4281-91C4-3843E9C81674}"/>
              </a:ext>
            </a:extLst>
          </p:cNvPr>
          <p:cNvSpPr>
            <a:spLocks noGrp="1"/>
          </p:cNvSpPr>
          <p:nvPr>
            <p:ph idx="1"/>
          </p:nvPr>
        </p:nvSpPr>
        <p:spPr/>
        <p:txBody>
          <a:bodyPr>
            <a:normAutofit fontScale="77500" lnSpcReduction="20000"/>
          </a:bodyPr>
          <a:lstStyle/>
          <a:p>
            <a:r>
              <a:rPr lang="fr-CA" dirty="0">
                <a:hlinkClick r:id="rId2"/>
              </a:rPr>
              <a:t>https://docs.microsoft.com/fr-fr/power-bi/</a:t>
            </a:r>
            <a:endParaRPr lang="fr-CA" dirty="0"/>
          </a:p>
          <a:p>
            <a:endParaRPr lang="fr-CA" dirty="0"/>
          </a:p>
          <a:p>
            <a:r>
              <a:rPr lang="fr-CA" dirty="0">
                <a:hlinkClick r:id="rId3"/>
              </a:rPr>
              <a:t>https://powerbi.microsoft.com/fr-fr/</a:t>
            </a:r>
            <a:endParaRPr lang="fr-CA" dirty="0"/>
          </a:p>
          <a:p>
            <a:endParaRPr lang="fr-CA" dirty="0"/>
          </a:p>
          <a:p>
            <a:r>
              <a:rPr lang="fr-CA" b="0" i="0" u="sng" dirty="0">
                <a:solidFill>
                  <a:srgbClr val="196AD4"/>
                </a:solidFill>
                <a:effectLst/>
                <a:latin typeface="Helvetica Neue"/>
                <a:hlinkClick r:id="rId4"/>
              </a:rPr>
              <a:t>https://docs.microsoft.com/fr-fr/learn/powerplatform/power-bi?WT.mc_id=powerbi_landingpage-marketing-page</a:t>
            </a:r>
            <a:endParaRPr lang="fr-CA" b="0" i="0" u="sng" dirty="0">
              <a:solidFill>
                <a:srgbClr val="196AD4"/>
              </a:solidFill>
              <a:effectLst/>
              <a:latin typeface="Helvetica Neue"/>
            </a:endParaRPr>
          </a:p>
          <a:p>
            <a:endParaRPr lang="fr-CA" u="sng" dirty="0">
              <a:solidFill>
                <a:srgbClr val="196AD4"/>
              </a:solidFill>
              <a:latin typeface="Helvetica Neue"/>
              <a:hlinkClick r:id="rId5"/>
            </a:endParaRPr>
          </a:p>
          <a:p>
            <a:r>
              <a:rPr lang="fr-CA" dirty="0">
                <a:hlinkClick r:id="rId5"/>
              </a:rPr>
              <a:t>https://www.sqlbi.com/</a:t>
            </a:r>
            <a:endParaRPr lang="fr-CA" dirty="0"/>
          </a:p>
          <a:p>
            <a:endParaRPr lang="fr-CA" dirty="0">
              <a:hlinkClick r:id="rId6"/>
            </a:endParaRPr>
          </a:p>
          <a:p>
            <a:r>
              <a:rPr lang="fr-CA" dirty="0">
                <a:hlinkClick r:id="rId6"/>
              </a:rPr>
              <a:t>https://radacad.com/</a:t>
            </a:r>
            <a:endParaRPr lang="fr-CA" dirty="0"/>
          </a:p>
          <a:p>
            <a:endParaRPr lang="fr-CA" dirty="0"/>
          </a:p>
          <a:p>
            <a:r>
              <a:rPr lang="fr-CA" u="sng" dirty="0">
                <a:solidFill>
                  <a:schemeClr val="accent5">
                    <a:lumMod val="75000"/>
                  </a:schemeClr>
                </a:solidFill>
              </a:rPr>
              <a:t>https://guyinacube.com/</a:t>
            </a:r>
          </a:p>
        </p:txBody>
      </p:sp>
      <p:sp>
        <p:nvSpPr>
          <p:cNvPr id="5" name="ZoneTexte 4">
            <a:extLst>
              <a:ext uri="{FF2B5EF4-FFF2-40B4-BE49-F238E27FC236}">
                <a16:creationId xmlns:a16="http://schemas.microsoft.com/office/drawing/2014/main" id="{C57945B5-9CA1-46D4-B46C-9FD8E579A59E}"/>
              </a:ext>
            </a:extLst>
          </p:cNvPr>
          <p:cNvSpPr txBox="1"/>
          <p:nvPr/>
        </p:nvSpPr>
        <p:spPr>
          <a:xfrm>
            <a:off x="7879492" y="2097473"/>
            <a:ext cx="4312508" cy="646331"/>
          </a:xfrm>
          <a:prstGeom prst="rect">
            <a:avLst/>
          </a:prstGeom>
          <a:noFill/>
        </p:spPr>
        <p:txBody>
          <a:bodyPr wrap="square" rtlCol="0">
            <a:spAutoFit/>
          </a:bodyPr>
          <a:lstStyle/>
          <a:p>
            <a:r>
              <a:rPr lang="fr-FR" dirty="0"/>
              <a:t>Consultez ses ressources pour bénéficier d’explications très simplifiées.</a:t>
            </a:r>
            <a:endParaRPr lang="fr-BF" dirty="0"/>
          </a:p>
        </p:txBody>
      </p:sp>
      <p:sp>
        <p:nvSpPr>
          <p:cNvPr id="6" name="Espace réservé du pied de page 5">
            <a:extLst>
              <a:ext uri="{FF2B5EF4-FFF2-40B4-BE49-F238E27FC236}">
                <a16:creationId xmlns:a16="http://schemas.microsoft.com/office/drawing/2014/main" id="{89E02E51-C5F7-4EA0-97A8-63CDD7C74F48}"/>
              </a:ext>
            </a:extLst>
          </p:cNvPr>
          <p:cNvSpPr>
            <a:spLocks noGrp="1"/>
          </p:cNvSpPr>
          <p:nvPr>
            <p:ph type="ftr" sz="quarter" idx="11"/>
          </p:nvPr>
        </p:nvSpPr>
        <p:spPr/>
        <p:txBody>
          <a:bodyPr/>
          <a:lstStyle/>
          <a:p>
            <a:r>
              <a:rPr lang="fr-FR"/>
              <a:t>AIDE MEMOIRE</a:t>
            </a:r>
          </a:p>
        </p:txBody>
      </p:sp>
      <p:sp>
        <p:nvSpPr>
          <p:cNvPr id="7" name="Espace réservé du numéro de diapositive 6">
            <a:extLst>
              <a:ext uri="{FF2B5EF4-FFF2-40B4-BE49-F238E27FC236}">
                <a16:creationId xmlns:a16="http://schemas.microsoft.com/office/drawing/2014/main" id="{9D323845-7391-4B6C-8B0A-4B44683D9730}"/>
              </a:ext>
            </a:extLst>
          </p:cNvPr>
          <p:cNvSpPr>
            <a:spLocks noGrp="1"/>
          </p:cNvSpPr>
          <p:nvPr>
            <p:ph type="sldNum" sz="quarter" idx="12"/>
          </p:nvPr>
        </p:nvSpPr>
        <p:spPr/>
        <p:txBody>
          <a:bodyPr/>
          <a:lstStyle/>
          <a:p>
            <a:fld id="{76B0EE60-77E1-4F52-98D3-D4DAD25F53FE}" type="slidenum">
              <a:rPr lang="fr-FR" smtClean="0"/>
              <a:t>38</a:t>
            </a:fld>
            <a:endParaRPr lang="fr-FR"/>
          </a:p>
        </p:txBody>
      </p:sp>
    </p:spTree>
    <p:extLst>
      <p:ext uri="{BB962C8B-B14F-4D97-AF65-F5344CB8AC3E}">
        <p14:creationId xmlns:p14="http://schemas.microsoft.com/office/powerpoint/2010/main" val="17052039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C3B4418A-965C-4C0E-9369-DC518FBD87B2}"/>
              </a:ext>
            </a:extLst>
          </p:cNvPr>
          <p:cNvSpPr>
            <a:spLocks noGrp="1"/>
          </p:cNvSpPr>
          <p:nvPr>
            <p:ph idx="1"/>
          </p:nvPr>
        </p:nvSpPr>
        <p:spPr>
          <a:xfrm>
            <a:off x="451833" y="136524"/>
            <a:ext cx="11615671" cy="6219825"/>
          </a:xfrm>
        </p:spPr>
        <p:txBody>
          <a:bodyPr>
            <a:normAutofit fontScale="92500" lnSpcReduction="20000"/>
          </a:bodyPr>
          <a:lstStyle/>
          <a:p>
            <a:endParaRPr lang="fr-FR" sz="1800" b="1" i="0" dirty="0">
              <a:solidFill>
                <a:srgbClr val="222222"/>
              </a:solidFill>
              <a:effectLst/>
              <a:latin typeface="Arial Black" panose="020B0A04020102020204" pitchFamily="34" charset="0"/>
            </a:endParaRPr>
          </a:p>
          <a:p>
            <a:r>
              <a:rPr lang="fr-FR" sz="1800" b="1" i="0" dirty="0" err="1">
                <a:solidFill>
                  <a:srgbClr val="222222"/>
                </a:solidFill>
                <a:effectLst/>
              </a:rPr>
              <a:t>Vente_Maximale</a:t>
            </a:r>
            <a:r>
              <a:rPr lang="fr-FR" sz="1800" b="1" i="0" dirty="0">
                <a:solidFill>
                  <a:srgbClr val="222222"/>
                </a:solidFill>
                <a:effectLst/>
              </a:rPr>
              <a:t>= MAX(</a:t>
            </a:r>
            <a:r>
              <a:rPr lang="fr-FR" sz="1800" b="1" dirty="0">
                <a:solidFill>
                  <a:srgbClr val="222222"/>
                </a:solidFill>
              </a:rPr>
              <a:t>TableVente</a:t>
            </a:r>
            <a:r>
              <a:rPr lang="fr-FR" sz="1800" b="1" i="0" dirty="0">
                <a:solidFill>
                  <a:srgbClr val="222222"/>
                </a:solidFill>
                <a:effectLst/>
              </a:rPr>
              <a:t>[Montant])</a:t>
            </a:r>
            <a:r>
              <a:rPr lang="fr-FR" sz="1200" b="1" dirty="0"/>
              <a:t> </a:t>
            </a:r>
          </a:p>
          <a:p>
            <a:pPr marL="0" indent="0">
              <a:buNone/>
            </a:pPr>
            <a:r>
              <a:rPr lang="fr-FR" sz="2600" b="1" dirty="0"/>
              <a:t>_____________________________</a:t>
            </a:r>
            <a:endParaRPr lang="fr-FR" b="1" dirty="0"/>
          </a:p>
          <a:p>
            <a:r>
              <a:rPr lang="fr-FR" sz="1800" b="1" i="0" dirty="0">
                <a:solidFill>
                  <a:srgbClr val="222222"/>
                </a:solidFill>
                <a:effectLst/>
              </a:rPr>
              <a:t>TotalVente = SUM ( Sales[Montant] )</a:t>
            </a:r>
            <a:r>
              <a:rPr lang="fr-FR" b="1" dirty="0"/>
              <a:t> </a:t>
            </a:r>
          </a:p>
          <a:p>
            <a:pPr marL="0" indent="0">
              <a:buNone/>
            </a:pPr>
            <a:r>
              <a:rPr lang="fr-FR" b="1" dirty="0"/>
              <a:t>___________________________</a:t>
            </a:r>
            <a:endParaRPr lang="en-US" sz="1800" b="1" dirty="0">
              <a:solidFill>
                <a:srgbClr val="222222"/>
              </a:solidFill>
            </a:endParaRPr>
          </a:p>
          <a:p>
            <a:pPr marL="0" indent="0">
              <a:buNone/>
            </a:pPr>
            <a:r>
              <a:rPr lang="en-US" sz="2400" b="1" i="1" dirty="0"/>
              <a:t>Compte le nombre de ligne dans la table commande</a:t>
            </a:r>
            <a:br>
              <a:rPr lang="en-US" sz="1200" b="1" dirty="0"/>
            </a:br>
            <a:r>
              <a:rPr lang="en-US" sz="1700" b="1" dirty="0" err="1"/>
              <a:t>Nbre</a:t>
            </a:r>
            <a:r>
              <a:rPr lang="en-US" sz="1700" b="1" dirty="0"/>
              <a:t> de commande </a:t>
            </a:r>
            <a:r>
              <a:rPr lang="fr-FR" sz="1800" b="1" i="0" dirty="0">
                <a:solidFill>
                  <a:srgbClr val="222222"/>
                </a:solidFill>
                <a:effectLst/>
              </a:rPr>
              <a:t>= COUNTROWS(‘commande’)</a:t>
            </a:r>
            <a:r>
              <a:rPr lang="fr-FR" b="1" dirty="0"/>
              <a:t> </a:t>
            </a:r>
            <a:br>
              <a:rPr lang="fr-FR" b="1" dirty="0"/>
            </a:br>
            <a:r>
              <a:rPr lang="fr-FR" b="1" dirty="0"/>
              <a:t>___________________________</a:t>
            </a:r>
          </a:p>
          <a:p>
            <a:pPr marL="0" indent="0">
              <a:buNone/>
            </a:pPr>
            <a:r>
              <a:rPr lang="en-US" sz="1800" b="1" dirty="0">
                <a:solidFill>
                  <a:srgbClr val="222222"/>
                </a:solidFill>
              </a:rPr>
              <a:t>Benefice_couleur_bleue</a:t>
            </a:r>
            <a:r>
              <a:rPr lang="en-US" sz="1800" b="1" i="0" dirty="0">
                <a:solidFill>
                  <a:srgbClr val="222222"/>
                </a:solidFill>
                <a:effectLst/>
              </a:rPr>
              <a:t> = CALCULATE( SUM(Sales[Sales Amount]),'Product'[Color] = "Blue")</a:t>
            </a:r>
            <a:r>
              <a:rPr lang="en-US" b="1" dirty="0"/>
              <a:t> </a:t>
            </a:r>
          </a:p>
          <a:p>
            <a:pPr marL="0" indent="0">
              <a:buNone/>
            </a:pPr>
            <a:r>
              <a:rPr lang="en-US" b="1" dirty="0"/>
              <a:t>___________________________</a:t>
            </a:r>
          </a:p>
          <a:p>
            <a:pPr marL="0" indent="0">
              <a:buNone/>
            </a:pPr>
            <a:r>
              <a:rPr lang="fr-FR" sz="1800" b="1" dirty="0">
                <a:solidFill>
                  <a:srgbClr val="222222"/>
                </a:solidFill>
              </a:rPr>
              <a:t>Calendrier</a:t>
            </a:r>
            <a:r>
              <a:rPr lang="fr-FR" sz="1800" b="1" i="0" dirty="0">
                <a:solidFill>
                  <a:srgbClr val="222222"/>
                </a:solidFill>
                <a:effectLst/>
              </a:rPr>
              <a:t>= CALENDAR (DATE (2005, 1, 1), DATE (2015, 12, 31))</a:t>
            </a:r>
            <a:r>
              <a:rPr lang="fr-FR" b="1" dirty="0"/>
              <a:t> //</a:t>
            </a:r>
            <a:r>
              <a:rPr lang="en-US" sz="2800" b="1" i="1" dirty="0"/>
              <a:t> crée une table </a:t>
            </a:r>
            <a:r>
              <a:rPr lang="en-US" sz="2800" b="1" i="1" dirty="0" err="1"/>
              <a:t>calendrier</a:t>
            </a:r>
            <a:endParaRPr lang="fr-FR" b="1" dirty="0"/>
          </a:p>
          <a:p>
            <a:pPr marL="0" indent="0">
              <a:buNone/>
            </a:pPr>
            <a:r>
              <a:rPr lang="fr-FR" b="1" dirty="0"/>
              <a:t>___________________________</a:t>
            </a:r>
          </a:p>
          <a:p>
            <a:pPr marL="0" indent="0">
              <a:buNone/>
            </a:pPr>
            <a:r>
              <a:rPr lang="fr-FR" sz="1800" b="1" i="0" dirty="0">
                <a:solidFill>
                  <a:srgbClr val="222222"/>
                </a:solidFill>
                <a:effectLst/>
              </a:rPr>
              <a:t>Calendrier=CALENDARAUTO()</a:t>
            </a:r>
            <a:r>
              <a:rPr lang="fr-FR" b="1" dirty="0"/>
              <a:t> //</a:t>
            </a:r>
            <a:r>
              <a:rPr lang="en-US" sz="2800" b="1" i="1" dirty="0"/>
              <a:t> crée une table </a:t>
            </a:r>
            <a:r>
              <a:rPr lang="en-US" sz="2800" b="1" i="1" dirty="0" err="1"/>
              <a:t>calendrier</a:t>
            </a:r>
            <a:endParaRPr lang="fr-FR" b="1" dirty="0"/>
          </a:p>
          <a:p>
            <a:pPr marL="0" indent="0">
              <a:buNone/>
            </a:pPr>
            <a:r>
              <a:rPr lang="fr-FR" b="1" dirty="0"/>
              <a:t>___________________________</a:t>
            </a:r>
            <a:br>
              <a:rPr lang="fr-FR" b="1" dirty="0"/>
            </a:br>
            <a:br>
              <a:rPr lang="en-US" b="1" dirty="0"/>
            </a:br>
            <a:r>
              <a:rPr lang="en-US" sz="2400" b="1" dirty="0"/>
              <a:t>TotalYTD =SUM(Vente[Montant]), Date[date]) //(TotalQTD or TotalMTD ) </a:t>
            </a:r>
            <a:r>
              <a:rPr lang="en-US" sz="2400" b="1" i="1" dirty="0"/>
              <a:t>calcul le total vente par année ou trimestre ou mensuel</a:t>
            </a:r>
            <a:endParaRPr lang="fr-BF" b="1" i="1" dirty="0"/>
          </a:p>
        </p:txBody>
      </p:sp>
      <p:sp>
        <p:nvSpPr>
          <p:cNvPr id="4" name="Espace réservé du pied de page 3">
            <a:extLst>
              <a:ext uri="{FF2B5EF4-FFF2-40B4-BE49-F238E27FC236}">
                <a16:creationId xmlns:a16="http://schemas.microsoft.com/office/drawing/2014/main" id="{DF4A6358-D57E-4F37-B79C-EB67942BC5DF}"/>
              </a:ext>
            </a:extLst>
          </p:cNvPr>
          <p:cNvSpPr>
            <a:spLocks noGrp="1"/>
          </p:cNvSpPr>
          <p:nvPr>
            <p:ph type="ftr" sz="quarter" idx="11"/>
          </p:nvPr>
        </p:nvSpPr>
        <p:spPr/>
        <p:txBody>
          <a:bodyPr/>
          <a:lstStyle/>
          <a:p>
            <a:r>
              <a:rPr lang="fr-FR"/>
              <a:t>AIDE MEMOIRE</a:t>
            </a:r>
            <a:endParaRPr lang="fr-CA" dirty="0"/>
          </a:p>
        </p:txBody>
      </p:sp>
      <p:sp>
        <p:nvSpPr>
          <p:cNvPr id="2" name="Espace réservé du numéro de diapositive 1">
            <a:extLst>
              <a:ext uri="{FF2B5EF4-FFF2-40B4-BE49-F238E27FC236}">
                <a16:creationId xmlns:a16="http://schemas.microsoft.com/office/drawing/2014/main" id="{DB50E28C-5A93-4B26-B855-FA269957D005}"/>
              </a:ext>
            </a:extLst>
          </p:cNvPr>
          <p:cNvSpPr>
            <a:spLocks noGrp="1"/>
          </p:cNvSpPr>
          <p:nvPr>
            <p:ph type="sldNum" sz="quarter" idx="12"/>
          </p:nvPr>
        </p:nvSpPr>
        <p:spPr/>
        <p:txBody>
          <a:bodyPr/>
          <a:lstStyle/>
          <a:p>
            <a:fld id="{76B0EE60-77E1-4F52-98D3-D4DAD25F53FE}" type="slidenum">
              <a:rPr lang="fr-FR" smtClean="0"/>
              <a:t>39</a:t>
            </a:fld>
            <a:endParaRPr lang="fr-FR"/>
          </a:p>
        </p:txBody>
      </p:sp>
    </p:spTree>
    <p:extLst>
      <p:ext uri="{BB962C8B-B14F-4D97-AF65-F5344CB8AC3E}">
        <p14:creationId xmlns:p14="http://schemas.microsoft.com/office/powerpoint/2010/main" val="24067102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97906B3F-77E1-4801-946A-76238EA8C100}"/>
              </a:ext>
            </a:extLst>
          </p:cNvPr>
          <p:cNvSpPr>
            <a:spLocks noGrp="1"/>
          </p:cNvSpPr>
          <p:nvPr>
            <p:ph type="title"/>
          </p:nvPr>
        </p:nvSpPr>
        <p:spPr>
          <a:xfrm>
            <a:off x="1736899" y="221093"/>
            <a:ext cx="8718202" cy="646331"/>
          </a:xfrm>
          <a:solidFill>
            <a:schemeClr val="accent4">
              <a:lumMod val="60000"/>
              <a:lumOff val="40000"/>
            </a:schemeClr>
          </a:solidFill>
        </p:spPr>
        <p:style>
          <a:lnRef idx="3">
            <a:schemeClr val="lt1"/>
          </a:lnRef>
          <a:fillRef idx="1">
            <a:schemeClr val="accent4"/>
          </a:fillRef>
          <a:effectRef idx="1">
            <a:schemeClr val="accent4"/>
          </a:effectRef>
          <a:fontRef idx="minor">
            <a:schemeClr val="lt1"/>
          </a:fontRef>
        </p:style>
        <p:txBody>
          <a:bodyPr vert="horz" wrap="square" lIns="91440" tIns="45720" rIns="91440" bIns="45720" rtlCol="0" anchor="ctr">
            <a:spAutoFit/>
          </a:bodyPr>
          <a:lstStyle/>
          <a:p>
            <a:pPr algn="ctr"/>
            <a:r>
              <a:rPr lang="fr-FR" sz="4000" dirty="0">
                <a:ln w="0"/>
                <a:solidFill>
                  <a:schemeClr val="bg1"/>
                </a:solidFill>
                <a:effectLst>
                  <a:outerShdw blurRad="38100" dist="25400" dir="5400000" algn="ctr" rotWithShape="0">
                    <a:srgbClr val="6E747A">
                      <a:alpha val="43000"/>
                    </a:srgbClr>
                  </a:outerShdw>
                </a:effectLst>
              </a:rPr>
              <a:t>L’interface du logiciel</a:t>
            </a:r>
          </a:p>
        </p:txBody>
      </p:sp>
      <p:pic>
        <p:nvPicPr>
          <p:cNvPr id="6" name="Espace réservé du contenu 5">
            <a:extLst>
              <a:ext uri="{FF2B5EF4-FFF2-40B4-BE49-F238E27FC236}">
                <a16:creationId xmlns:a16="http://schemas.microsoft.com/office/drawing/2014/main" id="{B1A6C614-B8E6-4180-85E8-1927D1DF8006}"/>
              </a:ext>
            </a:extLst>
          </p:cNvPr>
          <p:cNvPicPr>
            <a:picLocks noGrp="1" noChangeAspect="1"/>
          </p:cNvPicPr>
          <p:nvPr>
            <p:ph idx="1"/>
          </p:nvPr>
        </p:nvPicPr>
        <p:blipFill>
          <a:blip r:embed="rId2"/>
          <a:stretch>
            <a:fillRect/>
          </a:stretch>
        </p:blipFill>
        <p:spPr>
          <a:xfrm>
            <a:off x="0" y="972667"/>
            <a:ext cx="7364626" cy="5422050"/>
          </a:xfrm>
        </p:spPr>
      </p:pic>
      <p:pic>
        <p:nvPicPr>
          <p:cNvPr id="8" name="Image 7">
            <a:extLst>
              <a:ext uri="{FF2B5EF4-FFF2-40B4-BE49-F238E27FC236}">
                <a16:creationId xmlns:a16="http://schemas.microsoft.com/office/drawing/2014/main" id="{A151D856-77DB-401E-AE24-11542445AD40}"/>
              </a:ext>
            </a:extLst>
          </p:cNvPr>
          <p:cNvPicPr>
            <a:picLocks noChangeAspect="1"/>
          </p:cNvPicPr>
          <p:nvPr/>
        </p:nvPicPr>
        <p:blipFill rotWithShape="1">
          <a:blip r:embed="rId3"/>
          <a:srcRect t="45958" r="65895"/>
          <a:stretch/>
        </p:blipFill>
        <p:spPr>
          <a:xfrm>
            <a:off x="2283460" y="3763169"/>
            <a:ext cx="673100" cy="1817081"/>
          </a:xfrm>
          <a:prstGeom prst="rect">
            <a:avLst/>
          </a:prstGeom>
        </p:spPr>
      </p:pic>
      <p:sp>
        <p:nvSpPr>
          <p:cNvPr id="9" name="ZoneTexte 8">
            <a:extLst>
              <a:ext uri="{FF2B5EF4-FFF2-40B4-BE49-F238E27FC236}">
                <a16:creationId xmlns:a16="http://schemas.microsoft.com/office/drawing/2014/main" id="{53EB431A-FA04-433F-820A-1A2843FA4B62}"/>
              </a:ext>
            </a:extLst>
          </p:cNvPr>
          <p:cNvSpPr txBox="1"/>
          <p:nvPr/>
        </p:nvSpPr>
        <p:spPr>
          <a:xfrm>
            <a:off x="3500120" y="4135120"/>
            <a:ext cx="1086531" cy="923330"/>
          </a:xfrm>
          <a:prstGeom prst="rect">
            <a:avLst/>
          </a:prstGeom>
          <a:noFill/>
        </p:spPr>
        <p:txBody>
          <a:bodyPr wrap="square" rtlCol="0">
            <a:spAutoFit/>
          </a:bodyPr>
          <a:lstStyle/>
          <a:p>
            <a:r>
              <a:rPr lang="fr-FR" dirty="0"/>
              <a:t>Rapport </a:t>
            </a:r>
          </a:p>
          <a:p>
            <a:r>
              <a:rPr lang="fr-FR" dirty="0"/>
              <a:t>Données </a:t>
            </a:r>
          </a:p>
          <a:p>
            <a:r>
              <a:rPr lang="fr-FR" dirty="0"/>
              <a:t>Relations</a:t>
            </a:r>
          </a:p>
        </p:txBody>
      </p:sp>
      <p:cxnSp>
        <p:nvCxnSpPr>
          <p:cNvPr id="11" name="Connecteur droit avec flèche 10">
            <a:extLst>
              <a:ext uri="{FF2B5EF4-FFF2-40B4-BE49-F238E27FC236}">
                <a16:creationId xmlns:a16="http://schemas.microsoft.com/office/drawing/2014/main" id="{E5BCFB74-B9CC-4A68-94DA-65C41BE324C9}"/>
              </a:ext>
            </a:extLst>
          </p:cNvPr>
          <p:cNvCxnSpPr>
            <a:cxnSpLocks/>
          </p:cNvCxnSpPr>
          <p:nvPr/>
        </p:nvCxnSpPr>
        <p:spPr>
          <a:xfrm flipH="1" flipV="1">
            <a:off x="2678249" y="4135120"/>
            <a:ext cx="969192" cy="24384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2" name="ZoneTexte 1">
            <a:extLst>
              <a:ext uri="{FF2B5EF4-FFF2-40B4-BE49-F238E27FC236}">
                <a16:creationId xmlns:a16="http://schemas.microsoft.com/office/drawing/2014/main" id="{18B0A925-CA04-420C-8716-1E499F73597B}"/>
              </a:ext>
            </a:extLst>
          </p:cNvPr>
          <p:cNvSpPr txBox="1"/>
          <p:nvPr/>
        </p:nvSpPr>
        <p:spPr>
          <a:xfrm>
            <a:off x="7364626" y="1025910"/>
            <a:ext cx="4502253" cy="5909310"/>
          </a:xfrm>
          <a:prstGeom prst="rect">
            <a:avLst/>
          </a:prstGeom>
          <a:noFill/>
        </p:spPr>
        <p:txBody>
          <a:bodyPr wrap="square" rtlCol="0">
            <a:spAutoFit/>
          </a:bodyPr>
          <a:lstStyle/>
          <a:p>
            <a:pPr marL="342900" indent="-342900">
              <a:buFont typeface="+mj-lt"/>
              <a:buAutoNum type="arabicPeriod"/>
            </a:pPr>
            <a:r>
              <a:rPr lang="fr-FR" dirty="0"/>
              <a:t>Le ruban, dans la partie supérieure, qui affiche les tâches courantes associées aux rapports et aux visualisations.</a:t>
            </a:r>
          </a:p>
          <a:p>
            <a:pPr marL="342900" indent="-342900">
              <a:buFont typeface="+mj-lt"/>
              <a:buAutoNum type="arabicPeriod"/>
            </a:pPr>
            <a:r>
              <a:rPr lang="fr-FR" dirty="0"/>
              <a:t>Le canevas, au centre, où vous créez et organisez des visualisations.</a:t>
            </a:r>
          </a:p>
          <a:p>
            <a:pPr marL="342900" indent="-342900">
              <a:buFont typeface="+mj-lt"/>
              <a:buAutoNum type="arabicPeriod"/>
            </a:pPr>
            <a:r>
              <a:rPr lang="fr-FR" dirty="0"/>
              <a:t>La zone d’onglets, dans la partie inférieure, qui vous permet de sélectionner ou d’ajouter des pages de rapport.</a:t>
            </a:r>
          </a:p>
          <a:p>
            <a:pPr marL="342900" indent="-342900">
              <a:buFont typeface="+mj-lt"/>
              <a:buAutoNum type="arabicPeriod"/>
            </a:pPr>
            <a:r>
              <a:rPr lang="fr-FR" dirty="0"/>
              <a:t>Le volet Filtres, dans lequel vous pouvez filtrer les visualisations de données.</a:t>
            </a:r>
          </a:p>
          <a:p>
            <a:pPr marL="342900" indent="-342900">
              <a:buFont typeface="+mj-lt"/>
              <a:buAutoNum type="arabicPeriod"/>
            </a:pPr>
            <a:r>
              <a:rPr lang="fr-FR" dirty="0"/>
              <a:t>Le volet Visualisations, dans lequel vous pouvez ajouter, modifier ou personnaliser des visualisations et appliquer une extraction.</a:t>
            </a:r>
          </a:p>
          <a:p>
            <a:pPr marL="342900" indent="-342900">
              <a:buFont typeface="+mj-lt"/>
              <a:buAutoNum type="arabicPeriod"/>
            </a:pPr>
            <a:r>
              <a:rPr lang="fr-FR" dirty="0"/>
              <a:t>Le volet Champs, qui affiche les champs disponibles dans vos requêtes. Pour créer ou modifier des visualisations, vous pouvez faire glisser ces champs sur le canevas, le volet Filtres ou le volet Visualisations.</a:t>
            </a:r>
          </a:p>
        </p:txBody>
      </p:sp>
      <p:cxnSp>
        <p:nvCxnSpPr>
          <p:cNvPr id="16" name="Connecteur droit avec flèche 15">
            <a:extLst>
              <a:ext uri="{FF2B5EF4-FFF2-40B4-BE49-F238E27FC236}">
                <a16:creationId xmlns:a16="http://schemas.microsoft.com/office/drawing/2014/main" id="{9C3B389D-2EDA-4A2D-9449-B2DDC0BEE475}"/>
              </a:ext>
            </a:extLst>
          </p:cNvPr>
          <p:cNvCxnSpPr>
            <a:cxnSpLocks/>
          </p:cNvCxnSpPr>
          <p:nvPr/>
        </p:nvCxnSpPr>
        <p:spPr>
          <a:xfrm flipH="1">
            <a:off x="2678249" y="4622800"/>
            <a:ext cx="1034687" cy="12811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8" name="Connecteur droit avec flèche 17">
            <a:extLst>
              <a:ext uri="{FF2B5EF4-FFF2-40B4-BE49-F238E27FC236}">
                <a16:creationId xmlns:a16="http://schemas.microsoft.com/office/drawing/2014/main" id="{F5EEACBC-0834-446E-A6CA-D12CFD3746EC}"/>
              </a:ext>
            </a:extLst>
          </p:cNvPr>
          <p:cNvCxnSpPr>
            <a:cxnSpLocks/>
          </p:cNvCxnSpPr>
          <p:nvPr/>
        </p:nvCxnSpPr>
        <p:spPr>
          <a:xfrm flipH="1">
            <a:off x="2710997" y="5000452"/>
            <a:ext cx="1034687" cy="12811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3" name="Espace réservé du pied de page 2">
            <a:extLst>
              <a:ext uri="{FF2B5EF4-FFF2-40B4-BE49-F238E27FC236}">
                <a16:creationId xmlns:a16="http://schemas.microsoft.com/office/drawing/2014/main" id="{3E1F0697-AD68-48DA-8143-71704375B15E}"/>
              </a:ext>
            </a:extLst>
          </p:cNvPr>
          <p:cNvSpPr>
            <a:spLocks noGrp="1"/>
          </p:cNvSpPr>
          <p:nvPr>
            <p:ph type="ftr" sz="quarter" idx="11"/>
          </p:nvPr>
        </p:nvSpPr>
        <p:spPr/>
        <p:txBody>
          <a:bodyPr/>
          <a:lstStyle/>
          <a:p>
            <a:r>
              <a:rPr lang="fr-FR"/>
              <a:t>AIDE MEMOIRE</a:t>
            </a:r>
          </a:p>
        </p:txBody>
      </p:sp>
      <p:sp>
        <p:nvSpPr>
          <p:cNvPr id="5" name="Espace réservé du numéro de diapositive 4">
            <a:extLst>
              <a:ext uri="{FF2B5EF4-FFF2-40B4-BE49-F238E27FC236}">
                <a16:creationId xmlns:a16="http://schemas.microsoft.com/office/drawing/2014/main" id="{8B2A267E-37E7-496C-A32D-0FA1B60E1F02}"/>
              </a:ext>
            </a:extLst>
          </p:cNvPr>
          <p:cNvSpPr>
            <a:spLocks noGrp="1"/>
          </p:cNvSpPr>
          <p:nvPr>
            <p:ph type="sldNum" sz="quarter" idx="12"/>
          </p:nvPr>
        </p:nvSpPr>
        <p:spPr/>
        <p:txBody>
          <a:bodyPr/>
          <a:lstStyle/>
          <a:p>
            <a:fld id="{76B0EE60-77E1-4F52-98D3-D4DAD25F53FE}" type="slidenum">
              <a:rPr lang="fr-FR" smtClean="0"/>
              <a:t>4</a:t>
            </a:fld>
            <a:endParaRPr lang="fr-FR"/>
          </a:p>
        </p:txBody>
      </p:sp>
    </p:spTree>
    <p:extLst>
      <p:ext uri="{BB962C8B-B14F-4D97-AF65-F5344CB8AC3E}">
        <p14:creationId xmlns:p14="http://schemas.microsoft.com/office/powerpoint/2010/main" val="6655040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6C791415-7E8A-4D8D-80E9-EE379897FB09}"/>
              </a:ext>
            </a:extLst>
          </p:cNvPr>
          <p:cNvSpPr>
            <a:spLocks noGrp="1"/>
          </p:cNvSpPr>
          <p:nvPr>
            <p:ph idx="1"/>
          </p:nvPr>
        </p:nvSpPr>
        <p:spPr>
          <a:xfrm>
            <a:off x="333241" y="293039"/>
            <a:ext cx="11525518" cy="6063311"/>
          </a:xfrm>
        </p:spPr>
        <p:txBody>
          <a:bodyPr>
            <a:normAutofit/>
          </a:bodyPr>
          <a:lstStyle/>
          <a:p>
            <a:r>
              <a:rPr lang="fr-FR" sz="1800" b="1" dirty="0" err="1"/>
              <a:t>Measure</a:t>
            </a:r>
            <a:r>
              <a:rPr lang="fr-FR" sz="1800" b="1" dirty="0"/>
              <a:t> = CALCULATE(COUNT(</a:t>
            </a:r>
            <a:r>
              <a:rPr lang="fr-FR" sz="1800" b="1" dirty="0" err="1"/>
              <a:t>financials</a:t>
            </a:r>
            <a:r>
              <a:rPr lang="fr-FR" sz="1800" b="1" dirty="0"/>
              <a:t>[</a:t>
            </a:r>
            <a:r>
              <a:rPr lang="fr-FR" sz="1800" b="1" dirty="0" err="1"/>
              <a:t>Nombrevendu</a:t>
            </a:r>
            <a:r>
              <a:rPr lang="fr-FR" sz="1800" b="1" dirty="0"/>
              <a:t>]), '</a:t>
            </a:r>
            <a:r>
              <a:rPr lang="fr-FR" sz="1800" b="1" dirty="0" err="1"/>
              <a:t>financials</a:t>
            </a:r>
            <a:r>
              <a:rPr lang="fr-FR" sz="1800" b="1" dirty="0"/>
              <a:t>'[Produit]=="Néré")</a:t>
            </a:r>
          </a:p>
          <a:p>
            <a:pPr marL="0" indent="0">
              <a:buNone/>
            </a:pPr>
            <a:endParaRPr lang="fr-FR" sz="1800" b="1" dirty="0"/>
          </a:p>
          <a:p>
            <a:r>
              <a:rPr lang="fr-FR" sz="1800" b="1" dirty="0"/>
              <a:t>Top 5 produit by pays by </a:t>
            </a:r>
            <a:r>
              <a:rPr lang="fr-FR" sz="1800" b="1" dirty="0" err="1"/>
              <a:t>Map</a:t>
            </a:r>
            <a:r>
              <a:rPr lang="fr-FR" sz="1800" b="1" dirty="0"/>
              <a:t>  (Q&amp;A)</a:t>
            </a:r>
          </a:p>
          <a:p>
            <a:endParaRPr lang="fr-FR" sz="1800" b="1" dirty="0"/>
          </a:p>
          <a:p>
            <a:r>
              <a:rPr lang="fr-FR" sz="1800" b="1" dirty="0" err="1"/>
              <a:t>Profit_beurre</a:t>
            </a:r>
            <a:r>
              <a:rPr lang="fr-FR" sz="1800" b="1" dirty="0"/>
              <a:t> de karité = CALCULATE(SUM(</a:t>
            </a:r>
            <a:r>
              <a:rPr lang="fr-FR" sz="1800" b="1" dirty="0" err="1"/>
              <a:t>financials</a:t>
            </a:r>
            <a:r>
              <a:rPr lang="fr-FR" sz="1800" b="1" dirty="0"/>
              <a:t>[Profit]), </a:t>
            </a:r>
          </a:p>
          <a:p>
            <a:pPr marL="0" indent="0">
              <a:buNone/>
            </a:pPr>
            <a:r>
              <a:rPr lang="fr-FR" sz="1800" b="1" dirty="0"/>
              <a:t>   '</a:t>
            </a:r>
            <a:r>
              <a:rPr lang="fr-FR" sz="1800" b="1" dirty="0" err="1"/>
              <a:t>financials</a:t>
            </a:r>
            <a:r>
              <a:rPr lang="fr-FR" sz="1800" b="1" dirty="0"/>
              <a:t>'[Produit]=="Beurre de karité")</a:t>
            </a:r>
          </a:p>
          <a:p>
            <a:endParaRPr lang="fr-FR" sz="1800" b="1" dirty="0"/>
          </a:p>
          <a:p>
            <a:r>
              <a:rPr lang="fr-FR" sz="1800" b="1" dirty="0" err="1"/>
              <a:t>Creation_Sous_Table</a:t>
            </a:r>
            <a:r>
              <a:rPr lang="fr-FR" sz="1800" b="1" dirty="0"/>
              <a:t> = SELECTCOLUMNS( 'DIM-FACTURE',"ANNEEFACTURE", </a:t>
            </a:r>
          </a:p>
          <a:p>
            <a:pPr marL="0" indent="0">
              <a:buNone/>
            </a:pPr>
            <a:r>
              <a:rPr lang="fr-FR" sz="1800" b="1" dirty="0"/>
              <a:t>   [</a:t>
            </a:r>
            <a:r>
              <a:rPr lang="fr-FR" sz="1800" b="1" dirty="0" err="1"/>
              <a:t>anneeFacture</a:t>
            </a:r>
            <a:r>
              <a:rPr lang="fr-FR" sz="1800" b="1" dirty="0"/>
              <a:t>], "MONTANTFACTURE", [</a:t>
            </a:r>
            <a:r>
              <a:rPr lang="fr-FR" sz="1800" b="1" dirty="0" err="1"/>
              <a:t>montantFacture</a:t>
            </a:r>
            <a:r>
              <a:rPr lang="fr-FR" sz="1800" b="1" dirty="0"/>
              <a:t>], "</a:t>
            </a:r>
            <a:r>
              <a:rPr lang="fr-FR" sz="1800" b="1" dirty="0" err="1"/>
              <a:t>Libelleregion</a:t>
            </a:r>
            <a:r>
              <a:rPr lang="fr-FR" sz="1800" b="1" dirty="0"/>
              <a:t>", </a:t>
            </a:r>
          </a:p>
          <a:p>
            <a:pPr marL="0" indent="0">
              <a:buNone/>
            </a:pPr>
            <a:r>
              <a:rPr lang="fr-FR" sz="1800" b="1" dirty="0"/>
              <a:t>   [</a:t>
            </a:r>
            <a:r>
              <a:rPr lang="fr-FR" sz="1800" b="1" dirty="0" err="1"/>
              <a:t>libelleRegion</a:t>
            </a:r>
            <a:r>
              <a:rPr lang="fr-FR" sz="1800" b="1" dirty="0"/>
              <a:t>])</a:t>
            </a:r>
          </a:p>
          <a:p>
            <a:pPr marL="0" indent="0">
              <a:buNone/>
            </a:pPr>
            <a:endParaRPr lang="fr-FR" sz="1800" b="1" dirty="0"/>
          </a:p>
          <a:p>
            <a:pPr marL="0" indent="0">
              <a:buNone/>
            </a:pPr>
            <a:endParaRPr lang="fr-FR" sz="1800" b="1" dirty="0"/>
          </a:p>
          <a:p>
            <a:pPr marL="0" indent="0">
              <a:buNone/>
            </a:pPr>
            <a:endParaRPr lang="fr-FR" sz="1800" b="1" dirty="0"/>
          </a:p>
          <a:p>
            <a:r>
              <a:rPr lang="fr-FR" sz="1800" b="1" dirty="0"/>
              <a:t>Start of mont = Date(</a:t>
            </a:r>
            <a:r>
              <a:rPr lang="fr-FR" sz="1800" b="1" dirty="0" err="1"/>
              <a:t>year</a:t>
            </a:r>
            <a:r>
              <a:rPr lang="fr-FR" sz="1800" b="1" dirty="0"/>
              <a:t>('Date'[date]), </a:t>
            </a:r>
            <a:r>
              <a:rPr lang="fr-FR" sz="1800" b="1" dirty="0" err="1"/>
              <a:t>Month</a:t>
            </a:r>
            <a:r>
              <a:rPr lang="fr-FR" sz="1800" b="1" dirty="0"/>
              <a:t>('Date'[date]),1)</a:t>
            </a:r>
          </a:p>
          <a:p>
            <a:endParaRPr lang="fr-FR" sz="7200" dirty="0"/>
          </a:p>
          <a:p>
            <a:endParaRPr lang="fr-FR" dirty="0"/>
          </a:p>
          <a:p>
            <a:endParaRPr lang="fr-FR" dirty="0"/>
          </a:p>
          <a:p>
            <a:endParaRPr lang="fr-FR" dirty="0"/>
          </a:p>
        </p:txBody>
      </p:sp>
      <p:sp>
        <p:nvSpPr>
          <p:cNvPr id="4" name="Espace réservé du pied de page 3">
            <a:extLst>
              <a:ext uri="{FF2B5EF4-FFF2-40B4-BE49-F238E27FC236}">
                <a16:creationId xmlns:a16="http://schemas.microsoft.com/office/drawing/2014/main" id="{1EB0A550-5DB7-41E7-A00D-747064B93CD9}"/>
              </a:ext>
            </a:extLst>
          </p:cNvPr>
          <p:cNvSpPr>
            <a:spLocks noGrp="1"/>
          </p:cNvSpPr>
          <p:nvPr>
            <p:ph type="ftr" sz="quarter" idx="11"/>
          </p:nvPr>
        </p:nvSpPr>
        <p:spPr/>
        <p:txBody>
          <a:bodyPr/>
          <a:lstStyle/>
          <a:p>
            <a:r>
              <a:rPr lang="fr-FR"/>
              <a:t>AIDE MEMOIRE</a:t>
            </a:r>
            <a:endParaRPr lang="fr-CA" dirty="0"/>
          </a:p>
        </p:txBody>
      </p:sp>
      <p:sp>
        <p:nvSpPr>
          <p:cNvPr id="2" name="Espace réservé du numéro de diapositive 1">
            <a:extLst>
              <a:ext uri="{FF2B5EF4-FFF2-40B4-BE49-F238E27FC236}">
                <a16:creationId xmlns:a16="http://schemas.microsoft.com/office/drawing/2014/main" id="{1F6206EB-159B-4C6A-B5F1-27D08A50CD65}"/>
              </a:ext>
            </a:extLst>
          </p:cNvPr>
          <p:cNvSpPr>
            <a:spLocks noGrp="1"/>
          </p:cNvSpPr>
          <p:nvPr>
            <p:ph type="sldNum" sz="quarter" idx="12"/>
          </p:nvPr>
        </p:nvSpPr>
        <p:spPr/>
        <p:txBody>
          <a:bodyPr/>
          <a:lstStyle/>
          <a:p>
            <a:fld id="{76B0EE60-77E1-4F52-98D3-D4DAD25F53FE}" type="slidenum">
              <a:rPr lang="fr-FR" smtClean="0"/>
              <a:t>40</a:t>
            </a:fld>
            <a:endParaRPr lang="fr-FR"/>
          </a:p>
        </p:txBody>
      </p:sp>
    </p:spTree>
    <p:extLst>
      <p:ext uri="{BB962C8B-B14F-4D97-AF65-F5344CB8AC3E}">
        <p14:creationId xmlns:p14="http://schemas.microsoft.com/office/powerpoint/2010/main" val="42182413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A1373064-581E-44FA-8AAC-9CDB8B9ABB97}"/>
              </a:ext>
            </a:extLst>
          </p:cNvPr>
          <p:cNvSpPr>
            <a:spLocks noGrp="1"/>
          </p:cNvSpPr>
          <p:nvPr>
            <p:ph type="ftr" sz="quarter" idx="11"/>
          </p:nvPr>
        </p:nvSpPr>
        <p:spPr/>
        <p:txBody>
          <a:bodyPr/>
          <a:lstStyle/>
          <a:p>
            <a:r>
              <a:rPr lang="fr-FR"/>
              <a:t>AIDE MEMOIRE</a:t>
            </a:r>
            <a:endParaRPr lang="fr-CA" dirty="0"/>
          </a:p>
        </p:txBody>
      </p:sp>
      <p:sp>
        <p:nvSpPr>
          <p:cNvPr id="6" name="ZoneTexte 5">
            <a:extLst>
              <a:ext uri="{FF2B5EF4-FFF2-40B4-BE49-F238E27FC236}">
                <a16:creationId xmlns:a16="http://schemas.microsoft.com/office/drawing/2014/main" id="{4F3C1415-2FAF-4FB3-B916-7246C909DCB1}"/>
              </a:ext>
            </a:extLst>
          </p:cNvPr>
          <p:cNvSpPr txBox="1"/>
          <p:nvPr/>
        </p:nvSpPr>
        <p:spPr>
          <a:xfrm>
            <a:off x="553791" y="347730"/>
            <a:ext cx="11140225" cy="5078313"/>
          </a:xfrm>
          <a:prstGeom prst="rect">
            <a:avLst/>
          </a:prstGeom>
          <a:noFill/>
        </p:spPr>
        <p:txBody>
          <a:bodyPr wrap="square">
            <a:spAutoFit/>
          </a:bodyPr>
          <a:lstStyle/>
          <a:p>
            <a:pPr marL="285750" indent="-285750">
              <a:buFont typeface="Arial" panose="020B0604020202020204" pitchFamily="34" charset="0"/>
              <a:buChar char="•"/>
            </a:pPr>
            <a:r>
              <a:rPr lang="fr-FR" sz="1800" b="1" dirty="0">
                <a:latin typeface="Arial Black" panose="020B0A04020102020204" pitchFamily="34" charset="0"/>
              </a:rPr>
              <a:t>Summarize_Order_Table = </a:t>
            </a:r>
          </a:p>
          <a:p>
            <a:endParaRPr lang="fr-FR" sz="1800" b="1" dirty="0">
              <a:latin typeface="Arial Black" panose="020B0A04020102020204" pitchFamily="34" charset="0"/>
            </a:endParaRPr>
          </a:p>
          <a:p>
            <a:r>
              <a:rPr lang="fr-FR" sz="1800" b="1" dirty="0">
                <a:latin typeface="Arial Black" panose="020B0A04020102020204" pitchFamily="34" charset="0"/>
              </a:rPr>
              <a:t>SUMMARIZE('Sales Orders', 'Sales Orders'[OrderDate], "Count of orders", COUNT('Sales OrderLines'[OrderID])) :  groupe by OrderDate</a:t>
            </a:r>
          </a:p>
          <a:p>
            <a:endParaRPr lang="fr-FR" sz="1800" b="1" dirty="0">
              <a:latin typeface="Arial Black" panose="020B0A04020102020204" pitchFamily="34" charset="0"/>
            </a:endParaRPr>
          </a:p>
          <a:p>
            <a:endParaRPr lang="fr-FR" sz="1800" b="1" dirty="0">
              <a:latin typeface="Arial Black" panose="020B0A04020102020204" pitchFamily="34" charset="0"/>
            </a:endParaRPr>
          </a:p>
          <a:p>
            <a:pPr marL="285750" indent="-285750">
              <a:buFont typeface="Arial" panose="020B0604020202020204" pitchFamily="34" charset="0"/>
              <a:buChar char="•"/>
            </a:pPr>
            <a:r>
              <a:rPr lang="fr-FR" sz="1800" b="1" dirty="0">
                <a:latin typeface="Arial Black" panose="020B0A04020102020204" pitchFamily="34" charset="0"/>
              </a:rPr>
              <a:t>Revenu_Running_Total = CALCULATE([Total_Revenu],</a:t>
            </a:r>
          </a:p>
          <a:p>
            <a:r>
              <a:rPr lang="fr-FR" sz="1800" b="1" dirty="0">
                <a:latin typeface="Arial Black" panose="020B0A04020102020204" pitchFamily="34" charset="0"/>
              </a:rPr>
              <a:t>     FILTER( </a:t>
            </a:r>
          </a:p>
          <a:p>
            <a:r>
              <a:rPr lang="fr-FR" sz="1800" b="1" dirty="0">
                <a:latin typeface="Arial Black" panose="020B0A04020102020204" pitchFamily="34" charset="0"/>
              </a:rPr>
              <a:t>         ALLSELECTED('Date'),</a:t>
            </a:r>
          </a:p>
          <a:p>
            <a:r>
              <a:rPr lang="fr-FR" sz="1800" b="1" dirty="0">
                <a:latin typeface="Arial Black" panose="020B0A04020102020204" pitchFamily="34" charset="0"/>
              </a:rPr>
              <a:t>            'Date'[Date]&lt;= MAX('Date'[Date])</a:t>
            </a:r>
          </a:p>
          <a:p>
            <a:r>
              <a:rPr lang="fr-FR" sz="1800" b="1" dirty="0">
                <a:latin typeface="Arial Black" panose="020B0A04020102020204" pitchFamily="34" charset="0"/>
              </a:rPr>
              <a:t>            )</a:t>
            </a:r>
          </a:p>
          <a:p>
            <a:r>
              <a:rPr lang="fr-FR" sz="1800" b="1" dirty="0">
                <a:latin typeface="Arial Black" panose="020B0A04020102020204" pitchFamily="34" charset="0"/>
              </a:rPr>
              <a:t>) </a:t>
            </a:r>
          </a:p>
          <a:p>
            <a:endParaRPr lang="fr-FR" b="1" dirty="0">
              <a:latin typeface="Arial Black" panose="020B0A04020102020204" pitchFamily="34" charset="0"/>
            </a:endParaRPr>
          </a:p>
          <a:p>
            <a:endParaRPr lang="fr-FR" b="1" dirty="0">
              <a:latin typeface="Arial Black" panose="020B0A04020102020204" pitchFamily="34" charset="0"/>
            </a:endParaRPr>
          </a:p>
          <a:p>
            <a:pPr marL="285750" indent="-285750">
              <a:buFont typeface="Arial" panose="020B0604020202020204" pitchFamily="34" charset="0"/>
              <a:buChar char="•"/>
            </a:pPr>
            <a:r>
              <a:rPr lang="fr-FR" b="1" dirty="0">
                <a:latin typeface="Arial Black" panose="020B0A04020102020204" pitchFamily="34" charset="0"/>
              </a:rPr>
              <a:t>Bar Chart Conditional Formating = IF(</a:t>
            </a:r>
          </a:p>
          <a:p>
            <a:r>
              <a:rPr lang="fr-FR" b="1" dirty="0">
                <a:latin typeface="Arial Black" panose="020B0A04020102020204" pitchFamily="34" charset="0"/>
              </a:rPr>
              <a:t>    [Total_Revenu]&gt;= 4000000, "#00FF00",</a:t>
            </a:r>
          </a:p>
          <a:p>
            <a:r>
              <a:rPr lang="fr-FR" b="1" dirty="0">
                <a:latin typeface="Arial Black" panose="020B0A04020102020204" pitchFamily="34" charset="0"/>
              </a:rPr>
              <a:t>        "#FF0000") ::  </a:t>
            </a:r>
            <a:r>
              <a:rPr lang="fr-FR" b="1" dirty="0" err="1">
                <a:latin typeface="Arial Black" panose="020B0A04020102020204" pitchFamily="34" charset="0"/>
              </a:rPr>
              <a:t>conditional</a:t>
            </a:r>
            <a:r>
              <a:rPr lang="fr-FR" b="1" dirty="0">
                <a:latin typeface="Arial Black" panose="020B0A04020102020204" pitchFamily="34" charset="0"/>
              </a:rPr>
              <a:t> formating</a:t>
            </a:r>
            <a:endParaRPr lang="fr-BF" b="1" dirty="0">
              <a:latin typeface="Arial Black" panose="020B0A04020102020204" pitchFamily="34" charset="0"/>
            </a:endParaRPr>
          </a:p>
          <a:p>
            <a:endParaRPr lang="fr-FR" sz="1800" dirty="0"/>
          </a:p>
        </p:txBody>
      </p:sp>
      <p:sp>
        <p:nvSpPr>
          <p:cNvPr id="2" name="Espace réservé du numéro de diapositive 1">
            <a:extLst>
              <a:ext uri="{FF2B5EF4-FFF2-40B4-BE49-F238E27FC236}">
                <a16:creationId xmlns:a16="http://schemas.microsoft.com/office/drawing/2014/main" id="{EE00A0A8-0097-4B3B-B105-761EBF9A62F7}"/>
              </a:ext>
            </a:extLst>
          </p:cNvPr>
          <p:cNvSpPr>
            <a:spLocks noGrp="1"/>
          </p:cNvSpPr>
          <p:nvPr>
            <p:ph type="sldNum" sz="quarter" idx="12"/>
          </p:nvPr>
        </p:nvSpPr>
        <p:spPr/>
        <p:txBody>
          <a:bodyPr/>
          <a:lstStyle/>
          <a:p>
            <a:fld id="{76B0EE60-77E1-4F52-98D3-D4DAD25F53FE}" type="slidenum">
              <a:rPr lang="fr-FR" smtClean="0"/>
              <a:t>41</a:t>
            </a:fld>
            <a:endParaRPr lang="fr-FR"/>
          </a:p>
        </p:txBody>
      </p:sp>
    </p:spTree>
    <p:extLst>
      <p:ext uri="{BB962C8B-B14F-4D97-AF65-F5344CB8AC3E}">
        <p14:creationId xmlns:p14="http://schemas.microsoft.com/office/powerpoint/2010/main" val="8271584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ce réservé du contenu 6">
            <a:extLst>
              <a:ext uri="{FF2B5EF4-FFF2-40B4-BE49-F238E27FC236}">
                <a16:creationId xmlns:a16="http://schemas.microsoft.com/office/drawing/2014/main" id="{DC61F16B-9C0D-4FE4-A323-7AF2856AE5F6}"/>
              </a:ext>
            </a:extLst>
          </p:cNvPr>
          <p:cNvPicPr>
            <a:picLocks noGrp="1" noChangeAspect="1"/>
          </p:cNvPicPr>
          <p:nvPr>
            <p:ph idx="1"/>
          </p:nvPr>
        </p:nvPicPr>
        <p:blipFill>
          <a:blip r:embed="rId2"/>
          <a:stretch>
            <a:fillRect/>
          </a:stretch>
        </p:blipFill>
        <p:spPr>
          <a:xfrm>
            <a:off x="448673" y="94809"/>
            <a:ext cx="11386664" cy="6268501"/>
          </a:xfrm>
        </p:spPr>
      </p:pic>
      <p:sp>
        <p:nvSpPr>
          <p:cNvPr id="4" name="Espace réservé du pied de page 3">
            <a:extLst>
              <a:ext uri="{FF2B5EF4-FFF2-40B4-BE49-F238E27FC236}">
                <a16:creationId xmlns:a16="http://schemas.microsoft.com/office/drawing/2014/main" id="{A84D1AC7-D13C-41A4-B902-30395BCF4EF6}"/>
              </a:ext>
            </a:extLst>
          </p:cNvPr>
          <p:cNvSpPr>
            <a:spLocks noGrp="1"/>
          </p:cNvSpPr>
          <p:nvPr>
            <p:ph type="ftr" sz="quarter" idx="11"/>
          </p:nvPr>
        </p:nvSpPr>
        <p:spPr/>
        <p:txBody>
          <a:bodyPr/>
          <a:lstStyle/>
          <a:p>
            <a:r>
              <a:rPr lang="fr-FR"/>
              <a:t>AIDE MEMOIRE</a:t>
            </a:r>
          </a:p>
        </p:txBody>
      </p:sp>
      <p:sp>
        <p:nvSpPr>
          <p:cNvPr id="5" name="Espace réservé du numéro de diapositive 4">
            <a:extLst>
              <a:ext uri="{FF2B5EF4-FFF2-40B4-BE49-F238E27FC236}">
                <a16:creationId xmlns:a16="http://schemas.microsoft.com/office/drawing/2014/main" id="{913E7D9D-05C9-4BD2-B283-41B3AE625AC0}"/>
              </a:ext>
            </a:extLst>
          </p:cNvPr>
          <p:cNvSpPr>
            <a:spLocks noGrp="1"/>
          </p:cNvSpPr>
          <p:nvPr>
            <p:ph type="sldNum" sz="quarter" idx="12"/>
          </p:nvPr>
        </p:nvSpPr>
        <p:spPr/>
        <p:txBody>
          <a:bodyPr/>
          <a:lstStyle/>
          <a:p>
            <a:fld id="{76B0EE60-77E1-4F52-98D3-D4DAD25F53FE}" type="slidenum">
              <a:rPr lang="fr-FR" smtClean="0"/>
              <a:t>5</a:t>
            </a:fld>
            <a:endParaRPr lang="fr-FR"/>
          </a:p>
        </p:txBody>
      </p:sp>
      <p:sp>
        <p:nvSpPr>
          <p:cNvPr id="9" name="ZoneTexte 8">
            <a:extLst>
              <a:ext uri="{FF2B5EF4-FFF2-40B4-BE49-F238E27FC236}">
                <a16:creationId xmlns:a16="http://schemas.microsoft.com/office/drawing/2014/main" id="{11017B0E-78A5-4427-BC6D-08124AB6CCDB}"/>
              </a:ext>
            </a:extLst>
          </p:cNvPr>
          <p:cNvSpPr txBox="1"/>
          <p:nvPr/>
        </p:nvSpPr>
        <p:spPr>
          <a:xfrm>
            <a:off x="1422876" y="1553287"/>
            <a:ext cx="1086531" cy="861774"/>
          </a:xfrm>
          <a:prstGeom prst="rect">
            <a:avLst/>
          </a:prstGeom>
          <a:noFill/>
        </p:spPr>
        <p:txBody>
          <a:bodyPr wrap="square" rtlCol="0">
            <a:spAutoFit/>
          </a:bodyPr>
          <a:lstStyle/>
          <a:p>
            <a:r>
              <a:rPr lang="fr-FR" sz="1600" dirty="0"/>
              <a:t>Rapport </a:t>
            </a:r>
          </a:p>
          <a:p>
            <a:r>
              <a:rPr lang="fr-FR" sz="1600" dirty="0"/>
              <a:t>Données </a:t>
            </a:r>
          </a:p>
          <a:p>
            <a:r>
              <a:rPr lang="fr-FR" sz="1600" dirty="0"/>
              <a:t>Relations</a:t>
            </a:r>
            <a:endParaRPr lang="fr-FR" dirty="0"/>
          </a:p>
        </p:txBody>
      </p:sp>
      <p:cxnSp>
        <p:nvCxnSpPr>
          <p:cNvPr id="10" name="Connecteur droit avec flèche 9">
            <a:extLst>
              <a:ext uri="{FF2B5EF4-FFF2-40B4-BE49-F238E27FC236}">
                <a16:creationId xmlns:a16="http://schemas.microsoft.com/office/drawing/2014/main" id="{E03C2F5D-9578-433E-8020-63ED2815BF4A}"/>
              </a:ext>
            </a:extLst>
          </p:cNvPr>
          <p:cNvCxnSpPr>
            <a:cxnSpLocks/>
          </p:cNvCxnSpPr>
          <p:nvPr/>
        </p:nvCxnSpPr>
        <p:spPr>
          <a:xfrm flipH="1" flipV="1">
            <a:off x="741405" y="1627146"/>
            <a:ext cx="705721" cy="83412"/>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1" name="Connecteur droit avec flèche 10">
            <a:extLst>
              <a:ext uri="{FF2B5EF4-FFF2-40B4-BE49-F238E27FC236}">
                <a16:creationId xmlns:a16="http://schemas.microsoft.com/office/drawing/2014/main" id="{6E791BA2-820E-43FD-B856-54ACC1D2A45B}"/>
              </a:ext>
            </a:extLst>
          </p:cNvPr>
          <p:cNvCxnSpPr>
            <a:cxnSpLocks/>
            <a:stCxn id="9" idx="1"/>
          </p:cNvCxnSpPr>
          <p:nvPr/>
        </p:nvCxnSpPr>
        <p:spPr>
          <a:xfrm flipH="1" flipV="1">
            <a:off x="741405" y="1964796"/>
            <a:ext cx="681471" cy="19378"/>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2" name="Connecteur droit avec flèche 11">
            <a:extLst>
              <a:ext uri="{FF2B5EF4-FFF2-40B4-BE49-F238E27FC236}">
                <a16:creationId xmlns:a16="http://schemas.microsoft.com/office/drawing/2014/main" id="{8B9320FF-14E9-4526-A19B-81CB9570C236}"/>
              </a:ext>
            </a:extLst>
          </p:cNvPr>
          <p:cNvCxnSpPr>
            <a:cxnSpLocks/>
          </p:cNvCxnSpPr>
          <p:nvPr/>
        </p:nvCxnSpPr>
        <p:spPr>
          <a:xfrm flipH="1">
            <a:off x="741405" y="2199503"/>
            <a:ext cx="705721" cy="89644"/>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8" name="ZoneTexte 17">
            <a:extLst>
              <a:ext uri="{FF2B5EF4-FFF2-40B4-BE49-F238E27FC236}">
                <a16:creationId xmlns:a16="http://schemas.microsoft.com/office/drawing/2014/main" id="{9866A3A7-E2EB-4FCA-9273-D6533A9DA44B}"/>
              </a:ext>
            </a:extLst>
          </p:cNvPr>
          <p:cNvSpPr txBox="1"/>
          <p:nvPr/>
        </p:nvSpPr>
        <p:spPr>
          <a:xfrm>
            <a:off x="5079014" y="1396314"/>
            <a:ext cx="345989" cy="461665"/>
          </a:xfrm>
          <a:prstGeom prst="rect">
            <a:avLst/>
          </a:prstGeom>
          <a:solidFill>
            <a:schemeClr val="accent4"/>
          </a:solidFill>
        </p:spPr>
        <p:txBody>
          <a:bodyPr wrap="square" rtlCol="0">
            <a:spAutoFit/>
          </a:bodyPr>
          <a:lstStyle/>
          <a:p>
            <a:r>
              <a:rPr lang="fr-FR" sz="2400" b="1" dirty="0">
                <a:solidFill>
                  <a:schemeClr val="bg1"/>
                </a:solidFill>
              </a:rPr>
              <a:t>1</a:t>
            </a:r>
            <a:endParaRPr lang="fr-BF" sz="2400" b="1" dirty="0">
              <a:solidFill>
                <a:schemeClr val="bg1"/>
              </a:solidFill>
            </a:endParaRPr>
          </a:p>
        </p:txBody>
      </p:sp>
      <p:sp>
        <p:nvSpPr>
          <p:cNvPr id="19" name="ZoneTexte 18">
            <a:extLst>
              <a:ext uri="{FF2B5EF4-FFF2-40B4-BE49-F238E27FC236}">
                <a16:creationId xmlns:a16="http://schemas.microsoft.com/office/drawing/2014/main" id="{47345F5B-8606-4E9D-837C-73ADD48B480E}"/>
              </a:ext>
            </a:extLst>
          </p:cNvPr>
          <p:cNvSpPr txBox="1"/>
          <p:nvPr/>
        </p:nvSpPr>
        <p:spPr>
          <a:xfrm>
            <a:off x="3101940" y="3508129"/>
            <a:ext cx="345989" cy="461665"/>
          </a:xfrm>
          <a:prstGeom prst="rect">
            <a:avLst/>
          </a:prstGeom>
          <a:solidFill>
            <a:schemeClr val="accent4"/>
          </a:solidFill>
        </p:spPr>
        <p:txBody>
          <a:bodyPr wrap="square" rtlCol="0">
            <a:spAutoFit/>
          </a:bodyPr>
          <a:lstStyle/>
          <a:p>
            <a:r>
              <a:rPr lang="fr-FR" sz="2400" b="1" dirty="0">
                <a:solidFill>
                  <a:schemeClr val="bg1"/>
                </a:solidFill>
              </a:rPr>
              <a:t>2</a:t>
            </a:r>
            <a:endParaRPr lang="fr-BF" sz="2400" b="1" dirty="0">
              <a:solidFill>
                <a:schemeClr val="bg1"/>
              </a:solidFill>
            </a:endParaRPr>
          </a:p>
        </p:txBody>
      </p:sp>
      <p:sp>
        <p:nvSpPr>
          <p:cNvPr id="20" name="ZoneTexte 19">
            <a:extLst>
              <a:ext uri="{FF2B5EF4-FFF2-40B4-BE49-F238E27FC236}">
                <a16:creationId xmlns:a16="http://schemas.microsoft.com/office/drawing/2014/main" id="{A658750F-03A4-43DD-BDD1-C98B6977B94B}"/>
              </a:ext>
            </a:extLst>
          </p:cNvPr>
          <p:cNvSpPr txBox="1"/>
          <p:nvPr/>
        </p:nvSpPr>
        <p:spPr>
          <a:xfrm>
            <a:off x="3183541" y="5547883"/>
            <a:ext cx="345989" cy="461665"/>
          </a:xfrm>
          <a:prstGeom prst="rect">
            <a:avLst/>
          </a:prstGeom>
          <a:solidFill>
            <a:schemeClr val="accent4"/>
          </a:solidFill>
        </p:spPr>
        <p:txBody>
          <a:bodyPr wrap="square" rtlCol="0">
            <a:spAutoFit/>
          </a:bodyPr>
          <a:lstStyle/>
          <a:p>
            <a:r>
              <a:rPr lang="fr-FR" sz="2400" b="1" dirty="0">
                <a:solidFill>
                  <a:schemeClr val="bg1"/>
                </a:solidFill>
              </a:rPr>
              <a:t>3</a:t>
            </a:r>
            <a:endParaRPr lang="fr-BF" sz="2400" b="1" dirty="0">
              <a:solidFill>
                <a:schemeClr val="bg1"/>
              </a:solidFill>
            </a:endParaRPr>
          </a:p>
        </p:txBody>
      </p:sp>
      <p:sp>
        <p:nvSpPr>
          <p:cNvPr id="21" name="ZoneTexte 20">
            <a:extLst>
              <a:ext uri="{FF2B5EF4-FFF2-40B4-BE49-F238E27FC236}">
                <a16:creationId xmlns:a16="http://schemas.microsoft.com/office/drawing/2014/main" id="{D8FFFCD2-F327-4367-952A-A57D8F14A853}"/>
              </a:ext>
            </a:extLst>
          </p:cNvPr>
          <p:cNvSpPr txBox="1"/>
          <p:nvPr/>
        </p:nvSpPr>
        <p:spPr>
          <a:xfrm>
            <a:off x="7807411" y="3894315"/>
            <a:ext cx="345989" cy="461665"/>
          </a:xfrm>
          <a:prstGeom prst="rect">
            <a:avLst/>
          </a:prstGeom>
          <a:solidFill>
            <a:schemeClr val="accent4"/>
          </a:solidFill>
        </p:spPr>
        <p:txBody>
          <a:bodyPr wrap="square" rtlCol="0">
            <a:spAutoFit/>
          </a:bodyPr>
          <a:lstStyle/>
          <a:p>
            <a:r>
              <a:rPr lang="fr-FR" sz="2400" b="1" dirty="0">
                <a:solidFill>
                  <a:schemeClr val="bg1"/>
                </a:solidFill>
              </a:rPr>
              <a:t>4</a:t>
            </a:r>
            <a:endParaRPr lang="fr-BF" sz="2400" b="1" dirty="0">
              <a:solidFill>
                <a:schemeClr val="bg1"/>
              </a:solidFill>
            </a:endParaRPr>
          </a:p>
        </p:txBody>
      </p:sp>
      <p:sp>
        <p:nvSpPr>
          <p:cNvPr id="22" name="ZoneTexte 21">
            <a:extLst>
              <a:ext uri="{FF2B5EF4-FFF2-40B4-BE49-F238E27FC236}">
                <a16:creationId xmlns:a16="http://schemas.microsoft.com/office/drawing/2014/main" id="{252005B8-277D-4C53-9722-41130249EDC4}"/>
              </a:ext>
            </a:extLst>
          </p:cNvPr>
          <p:cNvSpPr txBox="1"/>
          <p:nvPr/>
        </p:nvSpPr>
        <p:spPr>
          <a:xfrm>
            <a:off x="9794789" y="4026458"/>
            <a:ext cx="345989" cy="461665"/>
          </a:xfrm>
          <a:prstGeom prst="rect">
            <a:avLst/>
          </a:prstGeom>
          <a:solidFill>
            <a:schemeClr val="accent4"/>
          </a:solidFill>
        </p:spPr>
        <p:txBody>
          <a:bodyPr wrap="square" rtlCol="0">
            <a:spAutoFit/>
          </a:bodyPr>
          <a:lstStyle/>
          <a:p>
            <a:r>
              <a:rPr lang="fr-FR" sz="2400" b="1" dirty="0">
                <a:solidFill>
                  <a:schemeClr val="bg1"/>
                </a:solidFill>
              </a:rPr>
              <a:t>5</a:t>
            </a:r>
            <a:endParaRPr lang="fr-BF" sz="2400" b="1" dirty="0">
              <a:solidFill>
                <a:schemeClr val="bg1"/>
              </a:solidFill>
            </a:endParaRPr>
          </a:p>
        </p:txBody>
      </p:sp>
      <p:sp>
        <p:nvSpPr>
          <p:cNvPr id="23" name="ZoneTexte 22">
            <a:extLst>
              <a:ext uri="{FF2B5EF4-FFF2-40B4-BE49-F238E27FC236}">
                <a16:creationId xmlns:a16="http://schemas.microsoft.com/office/drawing/2014/main" id="{20813E19-AD34-4378-AAF0-A5548A90CF20}"/>
              </a:ext>
            </a:extLst>
          </p:cNvPr>
          <p:cNvSpPr txBox="1"/>
          <p:nvPr/>
        </p:nvSpPr>
        <p:spPr>
          <a:xfrm>
            <a:off x="11181804" y="1373230"/>
            <a:ext cx="345989" cy="461665"/>
          </a:xfrm>
          <a:prstGeom prst="rect">
            <a:avLst/>
          </a:prstGeom>
          <a:solidFill>
            <a:schemeClr val="accent4"/>
          </a:solidFill>
        </p:spPr>
        <p:txBody>
          <a:bodyPr wrap="square" rtlCol="0">
            <a:spAutoFit/>
          </a:bodyPr>
          <a:lstStyle/>
          <a:p>
            <a:r>
              <a:rPr lang="fr-FR" sz="2400" b="1" dirty="0">
                <a:solidFill>
                  <a:schemeClr val="bg1"/>
                </a:solidFill>
              </a:rPr>
              <a:t>6</a:t>
            </a:r>
            <a:endParaRPr lang="fr-BF" sz="2400" b="1" dirty="0">
              <a:solidFill>
                <a:schemeClr val="bg1"/>
              </a:solidFill>
            </a:endParaRPr>
          </a:p>
        </p:txBody>
      </p:sp>
      <p:pic>
        <p:nvPicPr>
          <p:cNvPr id="30" name="Image 29">
            <a:extLst>
              <a:ext uri="{FF2B5EF4-FFF2-40B4-BE49-F238E27FC236}">
                <a16:creationId xmlns:a16="http://schemas.microsoft.com/office/drawing/2014/main" id="{0A1124C1-F64C-48DE-96C6-E93C6A8C49BC}"/>
              </a:ext>
            </a:extLst>
          </p:cNvPr>
          <p:cNvPicPr>
            <a:picLocks noChangeAspect="1"/>
          </p:cNvPicPr>
          <p:nvPr/>
        </p:nvPicPr>
        <p:blipFill>
          <a:blip r:embed="rId3"/>
          <a:stretch>
            <a:fillRect/>
          </a:stretch>
        </p:blipFill>
        <p:spPr>
          <a:xfrm>
            <a:off x="7019338" y="1527118"/>
            <a:ext cx="1374718" cy="2367197"/>
          </a:xfrm>
          <a:prstGeom prst="rect">
            <a:avLst/>
          </a:prstGeom>
        </p:spPr>
      </p:pic>
    </p:spTree>
    <p:extLst>
      <p:ext uri="{BB962C8B-B14F-4D97-AF65-F5344CB8AC3E}">
        <p14:creationId xmlns:p14="http://schemas.microsoft.com/office/powerpoint/2010/main" val="38654320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97906B3F-77E1-4801-946A-76238EA8C100}"/>
              </a:ext>
            </a:extLst>
          </p:cNvPr>
          <p:cNvSpPr>
            <a:spLocks noGrp="1"/>
          </p:cNvSpPr>
          <p:nvPr>
            <p:ph type="title"/>
          </p:nvPr>
        </p:nvSpPr>
        <p:spPr>
          <a:xfrm>
            <a:off x="838200" y="319721"/>
            <a:ext cx="10836562" cy="867930"/>
          </a:xfrm>
          <a:solidFill>
            <a:schemeClr val="accent4">
              <a:lumMod val="60000"/>
              <a:lumOff val="40000"/>
            </a:schemeClr>
          </a:solidFill>
        </p:spPr>
        <p:style>
          <a:lnRef idx="3">
            <a:schemeClr val="lt1"/>
          </a:lnRef>
          <a:fillRef idx="1">
            <a:schemeClr val="accent4"/>
          </a:fillRef>
          <a:effectRef idx="1">
            <a:schemeClr val="accent4"/>
          </a:effectRef>
          <a:fontRef idx="minor">
            <a:schemeClr val="lt1"/>
          </a:fontRef>
        </p:style>
        <p:txBody>
          <a:bodyPr vert="horz" wrap="square" lIns="91440" tIns="45720" rIns="91440" bIns="45720" rtlCol="0" anchor="ctr">
            <a:spAutoFit/>
          </a:bodyPr>
          <a:lstStyle/>
          <a:p>
            <a:pPr algn="ctr"/>
            <a:r>
              <a:rPr lang="fr-FR" sz="2800" dirty="0">
                <a:ln w="0"/>
                <a:solidFill>
                  <a:schemeClr val="bg1"/>
                </a:solidFill>
                <a:effectLst>
                  <a:outerShdw blurRad="38100" dist="25400" dir="5400000" algn="ctr" rotWithShape="0">
                    <a:srgbClr val="6E747A">
                      <a:alpha val="43000"/>
                    </a:srgbClr>
                  </a:outerShdw>
                </a:effectLst>
              </a:rPr>
              <a:t>Connexion à des sources de données et</a:t>
            </a:r>
            <a:br>
              <a:rPr lang="fr-FR" sz="2800" dirty="0">
                <a:ln w="0"/>
                <a:solidFill>
                  <a:schemeClr val="bg1"/>
                </a:solidFill>
                <a:effectLst>
                  <a:outerShdw blurRad="38100" dist="25400" dir="5400000" algn="ctr" rotWithShape="0">
                    <a:srgbClr val="6E747A">
                      <a:alpha val="43000"/>
                    </a:srgbClr>
                  </a:outerShdw>
                </a:effectLst>
              </a:rPr>
            </a:br>
            <a:r>
              <a:rPr lang="fr-FR" sz="2800" dirty="0">
                <a:ln w="0"/>
                <a:solidFill>
                  <a:schemeClr val="bg1"/>
                </a:solidFill>
                <a:effectLst>
                  <a:outerShdw blurRad="38100" dist="25400" dir="5400000" algn="ctr" rotWithShape="0">
                    <a:srgbClr val="6E747A">
                      <a:alpha val="43000"/>
                    </a:srgbClr>
                  </a:outerShdw>
                </a:effectLst>
              </a:rPr>
              <a:t>traitement des données</a:t>
            </a:r>
          </a:p>
        </p:txBody>
      </p:sp>
      <p:sp>
        <p:nvSpPr>
          <p:cNvPr id="24" name="Espace réservé du contenu 23">
            <a:extLst>
              <a:ext uri="{FF2B5EF4-FFF2-40B4-BE49-F238E27FC236}">
                <a16:creationId xmlns:a16="http://schemas.microsoft.com/office/drawing/2014/main" id="{60253290-38B5-491C-9151-162E32D42728}"/>
              </a:ext>
            </a:extLst>
          </p:cNvPr>
          <p:cNvSpPr>
            <a:spLocks noGrp="1"/>
          </p:cNvSpPr>
          <p:nvPr>
            <p:ph idx="1"/>
          </p:nvPr>
        </p:nvSpPr>
        <p:spPr>
          <a:xfrm>
            <a:off x="963826" y="2106640"/>
            <a:ext cx="10266405" cy="3861674"/>
          </a:xfrm>
        </p:spPr>
        <p:txBody>
          <a:bodyPr/>
          <a:lstStyle/>
          <a:p>
            <a:pPr>
              <a:lnSpc>
                <a:spcPct val="150000"/>
              </a:lnSpc>
            </a:pPr>
            <a:r>
              <a:rPr lang="fr-FR" dirty="0"/>
              <a:t>Une fois Power BI Desktop installé, vous pouvez vous connecter au monde en perpétuelle expansion des données.</a:t>
            </a:r>
          </a:p>
          <a:p>
            <a:pPr>
              <a:lnSpc>
                <a:spcPct val="150000"/>
              </a:lnSpc>
            </a:pPr>
            <a:r>
              <a:rPr lang="fr-FR" dirty="0"/>
              <a:t> Pour voir les différents types de sources de données disponibles, sélectionnez </a:t>
            </a:r>
            <a:r>
              <a:rPr lang="fr-FR" b="1" dirty="0"/>
              <a:t>Obtenir des données &gt; Plus sous l’onglet Accueil de Power BI Desktop</a:t>
            </a:r>
            <a:r>
              <a:rPr lang="fr-FR" dirty="0"/>
              <a:t>. </a:t>
            </a:r>
          </a:p>
        </p:txBody>
      </p:sp>
      <p:sp>
        <p:nvSpPr>
          <p:cNvPr id="2" name="Espace réservé du pied de page 1">
            <a:extLst>
              <a:ext uri="{FF2B5EF4-FFF2-40B4-BE49-F238E27FC236}">
                <a16:creationId xmlns:a16="http://schemas.microsoft.com/office/drawing/2014/main" id="{282EA1E4-E427-4482-B1C2-52BACAD9F211}"/>
              </a:ext>
            </a:extLst>
          </p:cNvPr>
          <p:cNvSpPr>
            <a:spLocks noGrp="1"/>
          </p:cNvSpPr>
          <p:nvPr>
            <p:ph type="ftr" sz="quarter" idx="11"/>
          </p:nvPr>
        </p:nvSpPr>
        <p:spPr/>
        <p:txBody>
          <a:bodyPr/>
          <a:lstStyle/>
          <a:p>
            <a:r>
              <a:rPr lang="fr-FR"/>
              <a:t>AIDE MEMOIRE</a:t>
            </a:r>
          </a:p>
        </p:txBody>
      </p:sp>
      <p:sp>
        <p:nvSpPr>
          <p:cNvPr id="3" name="Espace réservé du numéro de diapositive 2">
            <a:extLst>
              <a:ext uri="{FF2B5EF4-FFF2-40B4-BE49-F238E27FC236}">
                <a16:creationId xmlns:a16="http://schemas.microsoft.com/office/drawing/2014/main" id="{CB2A8439-E0C1-4ECC-AF3C-33F91C31E959}"/>
              </a:ext>
            </a:extLst>
          </p:cNvPr>
          <p:cNvSpPr>
            <a:spLocks noGrp="1"/>
          </p:cNvSpPr>
          <p:nvPr>
            <p:ph type="sldNum" sz="quarter" idx="12"/>
          </p:nvPr>
        </p:nvSpPr>
        <p:spPr/>
        <p:txBody>
          <a:bodyPr/>
          <a:lstStyle/>
          <a:p>
            <a:fld id="{76B0EE60-77E1-4F52-98D3-D4DAD25F53FE}" type="slidenum">
              <a:rPr lang="fr-FR" smtClean="0"/>
              <a:t>6</a:t>
            </a:fld>
            <a:endParaRPr lang="fr-FR"/>
          </a:p>
        </p:txBody>
      </p:sp>
    </p:spTree>
    <p:extLst>
      <p:ext uri="{BB962C8B-B14F-4D97-AF65-F5344CB8AC3E}">
        <p14:creationId xmlns:p14="http://schemas.microsoft.com/office/powerpoint/2010/main" val="40973826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E3A37710-560E-44AB-B787-57265E0FCEC0}"/>
              </a:ext>
            </a:extLst>
          </p:cNvPr>
          <p:cNvPicPr>
            <a:picLocks noChangeAspect="1"/>
          </p:cNvPicPr>
          <p:nvPr/>
        </p:nvPicPr>
        <p:blipFill>
          <a:blip r:embed="rId2"/>
          <a:stretch>
            <a:fillRect/>
          </a:stretch>
        </p:blipFill>
        <p:spPr>
          <a:xfrm>
            <a:off x="4226010" y="1370123"/>
            <a:ext cx="4699309" cy="5173986"/>
          </a:xfrm>
          <a:prstGeom prst="rect">
            <a:avLst/>
          </a:prstGeom>
        </p:spPr>
      </p:pic>
      <p:sp>
        <p:nvSpPr>
          <p:cNvPr id="8" name="Rectangle 7">
            <a:extLst>
              <a:ext uri="{FF2B5EF4-FFF2-40B4-BE49-F238E27FC236}">
                <a16:creationId xmlns:a16="http://schemas.microsoft.com/office/drawing/2014/main" id="{BF440F30-7E8B-4036-85B7-6F0B70F5BA43}"/>
              </a:ext>
            </a:extLst>
          </p:cNvPr>
          <p:cNvSpPr/>
          <p:nvPr/>
        </p:nvSpPr>
        <p:spPr>
          <a:xfrm>
            <a:off x="932775" y="313891"/>
            <a:ext cx="10326450" cy="954107"/>
          </a:xfrm>
          <a:prstGeom prst="rect">
            <a:avLst/>
          </a:prstGeom>
          <a:solidFill>
            <a:schemeClr val="accent4">
              <a:lumMod val="60000"/>
              <a:lumOff val="40000"/>
            </a:schemeClr>
          </a:solidFill>
        </p:spPr>
        <p:style>
          <a:lnRef idx="3">
            <a:schemeClr val="lt1"/>
          </a:lnRef>
          <a:fillRef idx="1">
            <a:schemeClr val="accent4"/>
          </a:fillRef>
          <a:effectRef idx="1">
            <a:schemeClr val="accent4"/>
          </a:effectRef>
          <a:fontRef idx="minor">
            <a:schemeClr val="lt1"/>
          </a:fontRef>
        </p:style>
        <p:txBody>
          <a:bodyPr wrap="square" lIns="91440" tIns="45720" rIns="91440" bIns="45720">
            <a:spAutoFit/>
          </a:bodyPr>
          <a:lstStyle/>
          <a:p>
            <a:pPr algn="ctr"/>
            <a:r>
              <a:rPr lang="fr-FR" sz="2800" b="1" dirty="0">
                <a:solidFill>
                  <a:schemeClr val="bg1"/>
                </a:solidFill>
                <a:latin typeface="Arial" panose="020B0604020202020204" pitchFamily="34" charset="0"/>
                <a:cs typeface="Arial" panose="020B0604020202020204" pitchFamily="34" charset="0"/>
              </a:rPr>
              <a:t>Connexion à des sources de données et</a:t>
            </a:r>
            <a:br>
              <a:rPr lang="fr-FR" sz="2800" b="1" dirty="0">
                <a:solidFill>
                  <a:schemeClr val="bg1"/>
                </a:solidFill>
                <a:latin typeface="Arial" panose="020B0604020202020204" pitchFamily="34" charset="0"/>
                <a:cs typeface="Arial" panose="020B0604020202020204" pitchFamily="34" charset="0"/>
              </a:rPr>
            </a:br>
            <a:r>
              <a:rPr lang="fr-FR" sz="2800" b="1" dirty="0">
                <a:solidFill>
                  <a:schemeClr val="bg1"/>
                </a:solidFill>
                <a:latin typeface="Arial" panose="020B0604020202020204" pitchFamily="34" charset="0"/>
                <a:cs typeface="Arial" panose="020B0604020202020204" pitchFamily="34" charset="0"/>
              </a:rPr>
              <a:t>traitement des données</a:t>
            </a:r>
            <a:endParaRPr lang="fr-FR" sz="2800" b="1" cap="none" spc="0" dirty="0">
              <a:ln w="0"/>
              <a:solidFill>
                <a:schemeClr val="bg1"/>
              </a:solidFill>
              <a:effectLst>
                <a:outerShdw blurRad="38100" dist="25400" dir="5400000" algn="ctr" rotWithShape="0">
                  <a:srgbClr val="6E747A">
                    <a:alpha val="43000"/>
                  </a:srgbClr>
                </a:outerShdw>
              </a:effectLst>
            </a:endParaRPr>
          </a:p>
        </p:txBody>
      </p:sp>
      <p:sp>
        <p:nvSpPr>
          <p:cNvPr id="2" name="Espace réservé du pied de page 1">
            <a:extLst>
              <a:ext uri="{FF2B5EF4-FFF2-40B4-BE49-F238E27FC236}">
                <a16:creationId xmlns:a16="http://schemas.microsoft.com/office/drawing/2014/main" id="{EB20AD0E-6C4E-4CB9-B9FD-38E69D102060}"/>
              </a:ext>
            </a:extLst>
          </p:cNvPr>
          <p:cNvSpPr>
            <a:spLocks noGrp="1"/>
          </p:cNvSpPr>
          <p:nvPr>
            <p:ph type="ftr" sz="quarter" idx="11"/>
          </p:nvPr>
        </p:nvSpPr>
        <p:spPr/>
        <p:txBody>
          <a:bodyPr/>
          <a:lstStyle/>
          <a:p>
            <a:r>
              <a:rPr lang="fr-FR"/>
              <a:t>AIDE MEMOIRE</a:t>
            </a:r>
          </a:p>
        </p:txBody>
      </p:sp>
      <p:sp>
        <p:nvSpPr>
          <p:cNvPr id="3" name="Espace réservé du numéro de diapositive 2">
            <a:extLst>
              <a:ext uri="{FF2B5EF4-FFF2-40B4-BE49-F238E27FC236}">
                <a16:creationId xmlns:a16="http://schemas.microsoft.com/office/drawing/2014/main" id="{3BF15CD7-E069-49FA-B756-EE71A2BAE9E9}"/>
              </a:ext>
            </a:extLst>
          </p:cNvPr>
          <p:cNvSpPr>
            <a:spLocks noGrp="1"/>
          </p:cNvSpPr>
          <p:nvPr>
            <p:ph type="sldNum" sz="quarter" idx="12"/>
          </p:nvPr>
        </p:nvSpPr>
        <p:spPr/>
        <p:txBody>
          <a:bodyPr/>
          <a:lstStyle/>
          <a:p>
            <a:fld id="{76B0EE60-77E1-4F52-98D3-D4DAD25F53FE}" type="slidenum">
              <a:rPr lang="fr-FR" smtClean="0"/>
              <a:t>7</a:t>
            </a:fld>
            <a:endParaRPr lang="fr-FR"/>
          </a:p>
        </p:txBody>
      </p:sp>
    </p:spTree>
    <p:extLst>
      <p:ext uri="{BB962C8B-B14F-4D97-AF65-F5344CB8AC3E}">
        <p14:creationId xmlns:p14="http://schemas.microsoft.com/office/powerpoint/2010/main" val="29123632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E5CD6948-263A-4B84-B333-905F969D3648}"/>
              </a:ext>
            </a:extLst>
          </p:cNvPr>
          <p:cNvSpPr>
            <a:spLocks noGrp="1"/>
          </p:cNvSpPr>
          <p:nvPr>
            <p:ph idx="1"/>
          </p:nvPr>
        </p:nvSpPr>
        <p:spPr>
          <a:xfrm>
            <a:off x="61782" y="1087395"/>
            <a:ext cx="12031362" cy="5605960"/>
          </a:xfrm>
        </p:spPr>
        <p:txBody>
          <a:bodyPr>
            <a:normAutofit/>
          </a:bodyPr>
          <a:lstStyle/>
          <a:p>
            <a:pPr>
              <a:lnSpc>
                <a:spcPct val="200000"/>
              </a:lnSpc>
            </a:pPr>
            <a:r>
              <a:rPr lang="fr-FR" sz="2400" b="0" i="0" dirty="0">
                <a:solidFill>
                  <a:srgbClr val="171717"/>
                </a:solidFill>
                <a:effectLst/>
              </a:rPr>
              <a:t>Power </a:t>
            </a:r>
            <a:r>
              <a:rPr lang="fr-FR" sz="2400" b="0" i="0" dirty="0" err="1">
                <a:solidFill>
                  <a:srgbClr val="171717"/>
                </a:solidFill>
                <a:effectLst/>
              </a:rPr>
              <a:t>Query</a:t>
            </a:r>
            <a:r>
              <a:rPr lang="fr-FR" sz="2400" b="0" i="0" dirty="0">
                <a:solidFill>
                  <a:srgbClr val="171717"/>
                </a:solidFill>
                <a:effectLst/>
              </a:rPr>
              <a:t> est un moteur de transformation et de préparation de données. Power </a:t>
            </a:r>
            <a:r>
              <a:rPr lang="fr-FR" sz="2400" b="0" i="0" dirty="0" err="1">
                <a:solidFill>
                  <a:srgbClr val="171717"/>
                </a:solidFill>
                <a:effectLst/>
              </a:rPr>
              <a:t>Query</a:t>
            </a:r>
            <a:r>
              <a:rPr lang="fr-FR" sz="2400" b="0" i="0" dirty="0">
                <a:solidFill>
                  <a:srgbClr val="171717"/>
                </a:solidFill>
                <a:effectLst/>
              </a:rPr>
              <a:t> est livré avec une interface graphique pour obtenir des données à partir de sources et un éditeur Power </a:t>
            </a:r>
            <a:r>
              <a:rPr lang="fr-FR" sz="2400" b="0" i="0" dirty="0" err="1">
                <a:solidFill>
                  <a:srgbClr val="171717"/>
                </a:solidFill>
                <a:effectLst/>
              </a:rPr>
              <a:t>Query</a:t>
            </a:r>
            <a:r>
              <a:rPr lang="fr-FR" sz="2400" b="0" i="0" dirty="0">
                <a:solidFill>
                  <a:srgbClr val="171717"/>
                </a:solidFill>
                <a:effectLst/>
              </a:rPr>
              <a:t> pour appliquer des transformations. Étant donné que le moteur est disponible pour plusieurs sources (SGBDR, Fichier, page web, …), la destination où les données seront stockées dépend de l'endroit où Power </a:t>
            </a:r>
            <a:r>
              <a:rPr lang="fr-FR" sz="2400" b="0" i="0" dirty="0" err="1">
                <a:solidFill>
                  <a:srgbClr val="171717"/>
                </a:solidFill>
                <a:effectLst/>
              </a:rPr>
              <a:t>Query</a:t>
            </a:r>
            <a:r>
              <a:rPr lang="fr-FR" sz="2400" b="0" i="0" dirty="0">
                <a:solidFill>
                  <a:srgbClr val="171717"/>
                </a:solidFill>
                <a:effectLst/>
              </a:rPr>
              <a:t> a été utilisé. À l'aide de Power </a:t>
            </a:r>
            <a:r>
              <a:rPr lang="fr-FR" sz="2400" b="0" i="0" dirty="0" err="1">
                <a:solidFill>
                  <a:srgbClr val="171717"/>
                </a:solidFill>
                <a:effectLst/>
              </a:rPr>
              <a:t>Query</a:t>
            </a:r>
            <a:r>
              <a:rPr lang="fr-FR" sz="2400" b="0" i="0" dirty="0">
                <a:solidFill>
                  <a:srgbClr val="171717"/>
                </a:solidFill>
                <a:effectLst/>
              </a:rPr>
              <a:t>, vous pouvez effectuer le traitement d'extraction, de transformation et de chargement (ETL) des données.</a:t>
            </a:r>
            <a:endParaRPr lang="fr-BF" sz="2400" dirty="0"/>
          </a:p>
          <a:p>
            <a:endParaRPr lang="fr-BF" dirty="0"/>
          </a:p>
        </p:txBody>
      </p:sp>
      <p:sp>
        <p:nvSpPr>
          <p:cNvPr id="5" name="Titre 3">
            <a:extLst>
              <a:ext uri="{FF2B5EF4-FFF2-40B4-BE49-F238E27FC236}">
                <a16:creationId xmlns:a16="http://schemas.microsoft.com/office/drawing/2014/main" id="{F77EDE90-BE14-422F-89CE-E0E19EBD8E6D}"/>
              </a:ext>
            </a:extLst>
          </p:cNvPr>
          <p:cNvSpPr>
            <a:spLocks noGrp="1"/>
          </p:cNvSpPr>
          <p:nvPr>
            <p:ph type="title"/>
          </p:nvPr>
        </p:nvSpPr>
        <p:spPr>
          <a:xfrm>
            <a:off x="1759965" y="164645"/>
            <a:ext cx="8672070" cy="535531"/>
          </a:xfrm>
          <a:solidFill>
            <a:schemeClr val="accent4">
              <a:lumMod val="60000"/>
              <a:lumOff val="40000"/>
            </a:schemeClr>
          </a:solidFill>
        </p:spPr>
        <p:style>
          <a:lnRef idx="3">
            <a:schemeClr val="lt1"/>
          </a:lnRef>
          <a:fillRef idx="1">
            <a:schemeClr val="accent4"/>
          </a:fillRef>
          <a:effectRef idx="1">
            <a:schemeClr val="accent4"/>
          </a:effectRef>
          <a:fontRef idx="minor">
            <a:schemeClr val="lt1"/>
          </a:fontRef>
        </p:style>
        <p:txBody>
          <a:bodyPr wrap="square" lIns="91440" tIns="45720" rIns="91440" bIns="45720">
            <a:spAutoFit/>
          </a:bodyPr>
          <a:lstStyle/>
          <a:p>
            <a:pPr algn="ctr"/>
            <a:r>
              <a:rPr lang="fr-FR" sz="2800" b="1" dirty="0">
                <a:solidFill>
                  <a:schemeClr val="bg1"/>
                </a:solidFill>
                <a:latin typeface="Arial" panose="020B0604020202020204" pitchFamily="34" charset="0"/>
                <a:cs typeface="Arial" panose="020B0604020202020204" pitchFamily="34" charset="0"/>
              </a:rPr>
              <a:t>Transformations dans l’éditeur </a:t>
            </a:r>
            <a:r>
              <a:rPr lang="fr-FR" sz="3200" b="1" dirty="0">
                <a:solidFill>
                  <a:schemeClr val="bg1"/>
                </a:solidFill>
                <a:latin typeface="Arial" panose="020B0604020202020204" pitchFamily="34" charset="0"/>
                <a:cs typeface="Arial" panose="020B0604020202020204" pitchFamily="34" charset="0"/>
              </a:rPr>
              <a:t>Power </a:t>
            </a:r>
            <a:r>
              <a:rPr lang="fr-FR" sz="3200" b="1" dirty="0" err="1">
                <a:solidFill>
                  <a:schemeClr val="bg1"/>
                </a:solidFill>
                <a:latin typeface="Arial" panose="020B0604020202020204" pitchFamily="34" charset="0"/>
                <a:cs typeface="Arial" panose="020B0604020202020204" pitchFamily="34" charset="0"/>
              </a:rPr>
              <a:t>Query</a:t>
            </a:r>
            <a:r>
              <a:rPr lang="fr-FR" sz="3200" b="1" dirty="0">
                <a:solidFill>
                  <a:schemeClr val="bg1"/>
                </a:solidFill>
                <a:latin typeface="Arial" panose="020B0604020202020204" pitchFamily="34" charset="0"/>
                <a:cs typeface="Arial" panose="020B0604020202020204" pitchFamily="34" charset="0"/>
              </a:rPr>
              <a:t> </a:t>
            </a:r>
            <a:endParaRPr lang="fr-FR" sz="2800" b="1" dirty="0">
              <a:solidFill>
                <a:schemeClr val="bg1"/>
              </a:solidFill>
              <a:latin typeface="Arial" panose="020B0604020202020204" pitchFamily="34" charset="0"/>
              <a:cs typeface="Arial" panose="020B0604020202020204" pitchFamily="34" charset="0"/>
            </a:endParaRPr>
          </a:p>
        </p:txBody>
      </p:sp>
      <p:sp>
        <p:nvSpPr>
          <p:cNvPr id="7" name="Espace réservé du pied de page 6">
            <a:extLst>
              <a:ext uri="{FF2B5EF4-FFF2-40B4-BE49-F238E27FC236}">
                <a16:creationId xmlns:a16="http://schemas.microsoft.com/office/drawing/2014/main" id="{9B9915DF-1A99-4402-BD80-CE2C376C63A3}"/>
              </a:ext>
            </a:extLst>
          </p:cNvPr>
          <p:cNvSpPr>
            <a:spLocks noGrp="1"/>
          </p:cNvSpPr>
          <p:nvPr>
            <p:ph type="ftr" sz="quarter" idx="11"/>
          </p:nvPr>
        </p:nvSpPr>
        <p:spPr/>
        <p:txBody>
          <a:bodyPr/>
          <a:lstStyle/>
          <a:p>
            <a:r>
              <a:rPr lang="fr-FR"/>
              <a:t>AIDE MEMOIRE</a:t>
            </a:r>
          </a:p>
        </p:txBody>
      </p:sp>
      <p:sp>
        <p:nvSpPr>
          <p:cNvPr id="8" name="Espace réservé du numéro de diapositive 7">
            <a:extLst>
              <a:ext uri="{FF2B5EF4-FFF2-40B4-BE49-F238E27FC236}">
                <a16:creationId xmlns:a16="http://schemas.microsoft.com/office/drawing/2014/main" id="{DD800F90-4465-43C9-88C1-F82FF3ADA84D}"/>
              </a:ext>
            </a:extLst>
          </p:cNvPr>
          <p:cNvSpPr>
            <a:spLocks noGrp="1"/>
          </p:cNvSpPr>
          <p:nvPr>
            <p:ph type="sldNum" sz="quarter" idx="12"/>
          </p:nvPr>
        </p:nvSpPr>
        <p:spPr/>
        <p:txBody>
          <a:bodyPr/>
          <a:lstStyle/>
          <a:p>
            <a:fld id="{76B0EE60-77E1-4F52-98D3-D4DAD25F53FE}" type="slidenum">
              <a:rPr lang="fr-FR" smtClean="0"/>
              <a:t>8</a:t>
            </a:fld>
            <a:endParaRPr lang="fr-FR"/>
          </a:p>
        </p:txBody>
      </p:sp>
    </p:spTree>
    <p:extLst>
      <p:ext uri="{BB962C8B-B14F-4D97-AF65-F5344CB8AC3E}">
        <p14:creationId xmlns:p14="http://schemas.microsoft.com/office/powerpoint/2010/main" val="221850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97906B3F-77E1-4801-946A-76238EA8C100}"/>
              </a:ext>
            </a:extLst>
          </p:cNvPr>
          <p:cNvSpPr>
            <a:spLocks noGrp="1"/>
          </p:cNvSpPr>
          <p:nvPr>
            <p:ph type="title"/>
          </p:nvPr>
        </p:nvSpPr>
        <p:spPr>
          <a:xfrm>
            <a:off x="1759965" y="164645"/>
            <a:ext cx="8672070" cy="535531"/>
          </a:xfrm>
          <a:solidFill>
            <a:schemeClr val="accent4">
              <a:lumMod val="60000"/>
              <a:lumOff val="40000"/>
            </a:schemeClr>
          </a:solidFill>
        </p:spPr>
        <p:style>
          <a:lnRef idx="3">
            <a:schemeClr val="lt1"/>
          </a:lnRef>
          <a:fillRef idx="1">
            <a:schemeClr val="accent4"/>
          </a:fillRef>
          <a:effectRef idx="1">
            <a:schemeClr val="accent4"/>
          </a:effectRef>
          <a:fontRef idx="minor">
            <a:schemeClr val="lt1"/>
          </a:fontRef>
        </p:style>
        <p:txBody>
          <a:bodyPr wrap="square" lIns="91440" tIns="45720" rIns="91440" bIns="45720">
            <a:spAutoFit/>
          </a:bodyPr>
          <a:lstStyle/>
          <a:p>
            <a:pPr algn="ctr"/>
            <a:r>
              <a:rPr lang="fr-FR" sz="2800" b="1" dirty="0">
                <a:solidFill>
                  <a:schemeClr val="bg1"/>
                </a:solidFill>
                <a:latin typeface="Arial" panose="020B0604020202020204" pitchFamily="34" charset="0"/>
                <a:cs typeface="Arial" panose="020B0604020202020204" pitchFamily="34" charset="0"/>
              </a:rPr>
              <a:t>Transformations dans l’éditeur </a:t>
            </a:r>
            <a:r>
              <a:rPr lang="fr-FR" sz="3200" b="1" dirty="0">
                <a:solidFill>
                  <a:schemeClr val="bg1"/>
                </a:solidFill>
                <a:latin typeface="Arial" panose="020B0604020202020204" pitchFamily="34" charset="0"/>
                <a:cs typeface="Arial" panose="020B0604020202020204" pitchFamily="34" charset="0"/>
              </a:rPr>
              <a:t>Power </a:t>
            </a:r>
            <a:r>
              <a:rPr lang="fr-FR" sz="3200" b="1" dirty="0" err="1">
                <a:solidFill>
                  <a:schemeClr val="bg1"/>
                </a:solidFill>
                <a:latin typeface="Arial" panose="020B0604020202020204" pitchFamily="34" charset="0"/>
                <a:cs typeface="Arial" panose="020B0604020202020204" pitchFamily="34" charset="0"/>
              </a:rPr>
              <a:t>Query</a:t>
            </a:r>
            <a:r>
              <a:rPr lang="fr-FR" sz="3200" b="1" dirty="0">
                <a:solidFill>
                  <a:schemeClr val="bg1"/>
                </a:solidFill>
                <a:latin typeface="Arial" panose="020B0604020202020204" pitchFamily="34" charset="0"/>
                <a:cs typeface="Arial" panose="020B0604020202020204" pitchFamily="34" charset="0"/>
              </a:rPr>
              <a:t> </a:t>
            </a:r>
            <a:endParaRPr lang="fr-FR" sz="2800" b="1" dirty="0">
              <a:solidFill>
                <a:schemeClr val="bg1"/>
              </a:solidFill>
              <a:latin typeface="Arial" panose="020B0604020202020204" pitchFamily="34" charset="0"/>
              <a:cs typeface="Arial" panose="020B0604020202020204" pitchFamily="34" charset="0"/>
            </a:endParaRPr>
          </a:p>
        </p:txBody>
      </p:sp>
      <p:sp>
        <p:nvSpPr>
          <p:cNvPr id="7" name="ZoneTexte 6">
            <a:extLst>
              <a:ext uri="{FF2B5EF4-FFF2-40B4-BE49-F238E27FC236}">
                <a16:creationId xmlns:a16="http://schemas.microsoft.com/office/drawing/2014/main" id="{96C9E0B7-E9AB-45E7-B81D-8EF4CC99427D}"/>
              </a:ext>
            </a:extLst>
          </p:cNvPr>
          <p:cNvSpPr txBox="1"/>
          <p:nvPr/>
        </p:nvSpPr>
        <p:spPr>
          <a:xfrm>
            <a:off x="1003830" y="1078274"/>
            <a:ext cx="9428205" cy="923330"/>
          </a:xfrm>
          <a:prstGeom prst="rect">
            <a:avLst/>
          </a:prstGeom>
          <a:noFill/>
        </p:spPr>
        <p:txBody>
          <a:bodyPr wrap="square">
            <a:spAutoFit/>
          </a:bodyPr>
          <a:lstStyle/>
          <a:p>
            <a:pPr algn="l"/>
            <a:r>
              <a:rPr lang="fr-FR" b="0" i="0" dirty="0">
                <a:solidFill>
                  <a:srgbClr val="26363F"/>
                </a:solidFill>
                <a:effectLst/>
                <a:latin typeface="Arial" panose="020B0604020202020204" pitchFamily="34" charset="0"/>
                <a:cs typeface="Arial" panose="020B0604020202020204" pitchFamily="34" charset="0"/>
              </a:rPr>
              <a:t>La transformation des données ou Power </a:t>
            </a:r>
            <a:r>
              <a:rPr lang="fr-FR" b="0" i="0" dirty="0" err="1">
                <a:solidFill>
                  <a:srgbClr val="26363F"/>
                </a:solidFill>
                <a:effectLst/>
                <a:latin typeface="Arial" panose="020B0604020202020204" pitchFamily="34" charset="0"/>
                <a:cs typeface="Arial" panose="020B0604020202020204" pitchFamily="34" charset="0"/>
              </a:rPr>
              <a:t>Query</a:t>
            </a:r>
            <a:r>
              <a:rPr lang="fr-FR" b="0" i="0" dirty="0">
                <a:solidFill>
                  <a:srgbClr val="26363F"/>
                </a:solidFill>
                <a:effectLst/>
                <a:latin typeface="Arial" panose="020B0604020202020204" pitchFamily="34" charset="0"/>
                <a:cs typeface="Arial" panose="020B0604020202020204" pitchFamily="34" charset="0"/>
              </a:rPr>
              <a:t> dispose d’un historique très intéressant nous permettant de basculer entre les étapes. </a:t>
            </a:r>
          </a:p>
          <a:p>
            <a:pPr algn="l"/>
            <a:endParaRPr lang="fr-FR" dirty="0">
              <a:solidFill>
                <a:srgbClr val="26363F"/>
              </a:solidFill>
              <a:latin typeface="Arial" panose="020B0604020202020204" pitchFamily="34" charset="0"/>
              <a:cs typeface="Arial" panose="020B0604020202020204" pitchFamily="34" charset="0"/>
            </a:endParaRPr>
          </a:p>
        </p:txBody>
      </p:sp>
      <p:pic>
        <p:nvPicPr>
          <p:cNvPr id="13" name="Image 12">
            <a:extLst>
              <a:ext uri="{FF2B5EF4-FFF2-40B4-BE49-F238E27FC236}">
                <a16:creationId xmlns:a16="http://schemas.microsoft.com/office/drawing/2014/main" id="{E0643383-23D5-4194-9D9F-6E5D50BAF9FB}"/>
              </a:ext>
            </a:extLst>
          </p:cNvPr>
          <p:cNvPicPr>
            <a:picLocks noChangeAspect="1"/>
          </p:cNvPicPr>
          <p:nvPr/>
        </p:nvPicPr>
        <p:blipFill>
          <a:blip r:embed="rId3"/>
          <a:stretch>
            <a:fillRect/>
          </a:stretch>
        </p:blipFill>
        <p:spPr>
          <a:xfrm>
            <a:off x="0" y="2273461"/>
            <a:ext cx="12192000" cy="1553007"/>
          </a:xfrm>
          <a:prstGeom prst="rect">
            <a:avLst/>
          </a:prstGeom>
        </p:spPr>
      </p:pic>
      <p:sp>
        <p:nvSpPr>
          <p:cNvPr id="19" name="Espace réservé du pied de page 18">
            <a:extLst>
              <a:ext uri="{FF2B5EF4-FFF2-40B4-BE49-F238E27FC236}">
                <a16:creationId xmlns:a16="http://schemas.microsoft.com/office/drawing/2014/main" id="{FD50E627-D553-49B7-9E11-B4704D0F872A}"/>
              </a:ext>
            </a:extLst>
          </p:cNvPr>
          <p:cNvSpPr>
            <a:spLocks noGrp="1"/>
          </p:cNvSpPr>
          <p:nvPr>
            <p:ph type="ftr" sz="quarter" idx="11"/>
          </p:nvPr>
        </p:nvSpPr>
        <p:spPr/>
        <p:txBody>
          <a:bodyPr/>
          <a:lstStyle/>
          <a:p>
            <a:r>
              <a:rPr lang="fr-FR"/>
              <a:t>AIDE MEMOIRE</a:t>
            </a:r>
          </a:p>
        </p:txBody>
      </p:sp>
      <p:sp>
        <p:nvSpPr>
          <p:cNvPr id="20" name="Espace réservé du numéro de diapositive 19">
            <a:extLst>
              <a:ext uri="{FF2B5EF4-FFF2-40B4-BE49-F238E27FC236}">
                <a16:creationId xmlns:a16="http://schemas.microsoft.com/office/drawing/2014/main" id="{9B31353A-9BB1-4F8A-9F64-202DAAAD98E3}"/>
              </a:ext>
            </a:extLst>
          </p:cNvPr>
          <p:cNvSpPr>
            <a:spLocks noGrp="1"/>
          </p:cNvSpPr>
          <p:nvPr>
            <p:ph type="sldNum" sz="quarter" idx="12"/>
          </p:nvPr>
        </p:nvSpPr>
        <p:spPr/>
        <p:txBody>
          <a:bodyPr/>
          <a:lstStyle/>
          <a:p>
            <a:fld id="{76B0EE60-77E1-4F52-98D3-D4DAD25F53FE}" type="slidenum">
              <a:rPr lang="fr-FR" smtClean="0"/>
              <a:t>9</a:t>
            </a:fld>
            <a:endParaRPr lang="fr-FR"/>
          </a:p>
        </p:txBody>
      </p:sp>
    </p:spTree>
    <p:extLst>
      <p:ext uri="{BB962C8B-B14F-4D97-AF65-F5344CB8AC3E}">
        <p14:creationId xmlns:p14="http://schemas.microsoft.com/office/powerpoint/2010/main" val="1799401674"/>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9094</TotalTime>
  <Words>2385</Words>
  <Application>Microsoft Office PowerPoint</Application>
  <PresentationFormat>Grand écran</PresentationFormat>
  <Paragraphs>330</Paragraphs>
  <Slides>41</Slides>
  <Notes>0</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41</vt:i4>
      </vt:variant>
    </vt:vector>
  </HeadingPairs>
  <TitlesOfParts>
    <vt:vector size="51" baseType="lpstr">
      <vt:lpstr>Arial</vt:lpstr>
      <vt:lpstr>Arial</vt:lpstr>
      <vt:lpstr>Arial Black</vt:lpstr>
      <vt:lpstr>Calibri</vt:lpstr>
      <vt:lpstr>Calibri Light</vt:lpstr>
      <vt:lpstr>Consolas</vt:lpstr>
      <vt:lpstr>Helvetica Neue</vt:lpstr>
      <vt:lpstr>Segoe UI</vt:lpstr>
      <vt:lpstr>Wingdings</vt:lpstr>
      <vt:lpstr>Thème Office</vt:lpstr>
      <vt:lpstr>Présentation PowerPoint</vt:lpstr>
      <vt:lpstr>Composantes de Power BI</vt:lpstr>
      <vt:lpstr>Ce que Power BI permet de faire</vt:lpstr>
      <vt:lpstr>L’interface du logiciel</vt:lpstr>
      <vt:lpstr>Présentation PowerPoint</vt:lpstr>
      <vt:lpstr>Connexion à des sources de données et traitement des données</vt:lpstr>
      <vt:lpstr>Présentation PowerPoint</vt:lpstr>
      <vt:lpstr>Transformations dans l’éditeur Power Query </vt:lpstr>
      <vt:lpstr>Transformations dans l’éditeur Power Query </vt:lpstr>
      <vt:lpstr>Présentation PowerPoint</vt:lpstr>
      <vt:lpstr>Présentation PowerPoint</vt:lpstr>
      <vt:lpstr>Présentation PowerPoint</vt:lpstr>
      <vt:lpstr>Connexion à des sources de données en ligne</vt:lpstr>
      <vt:lpstr>Creation de mesure: Fonctions DAX</vt:lpstr>
      <vt:lpstr>MODELE DE DONNEES </vt:lpstr>
      <vt:lpstr>Présentation PowerPoint</vt:lpstr>
      <vt:lpstr>Présentation PowerPoint</vt:lpstr>
      <vt:lpstr>Présentation PowerPoint</vt:lpstr>
      <vt:lpstr>Présentation PowerPoint</vt:lpstr>
      <vt:lpstr>Création de mesure: Fonctions DAX</vt:lpstr>
      <vt:lpstr>Présentation PowerPoint</vt:lpstr>
      <vt:lpstr>Présentation PowerPoint</vt:lpstr>
      <vt:lpstr>Présentation PowerPoint</vt:lpstr>
      <vt:lpstr>Présentation PowerPoint</vt:lpstr>
      <vt:lpstr>Présentation PowerPoint</vt:lpstr>
      <vt:lpstr>Fonction COUNT()</vt:lpstr>
      <vt:lpstr>COUNT()</vt:lpstr>
      <vt:lpstr>Présentation PowerPoint</vt:lpstr>
      <vt:lpstr>Présentation PowerPoint</vt:lpstr>
      <vt:lpstr>Présentation PowerPoint</vt:lpstr>
      <vt:lpstr>Présentation PowerPoint</vt:lpstr>
      <vt:lpstr>Présentation PowerPoint</vt:lpstr>
      <vt:lpstr>AVERAGEX()</vt:lpstr>
      <vt:lpstr>Présentation PowerPoint</vt:lpstr>
      <vt:lpstr>Colonnes calculées</vt:lpstr>
      <vt:lpstr>Colonnes calculées</vt:lpstr>
      <vt:lpstr>Fonction Calculate</vt:lpstr>
      <vt:lpstr>INDEX</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Kabore Moussa</dc:creator>
  <cp:lastModifiedBy>Amos Roy</cp:lastModifiedBy>
  <cp:revision>66</cp:revision>
  <dcterms:created xsi:type="dcterms:W3CDTF">2020-10-27T18:38:14Z</dcterms:created>
  <dcterms:modified xsi:type="dcterms:W3CDTF">2022-07-11T23:25:22Z</dcterms:modified>
</cp:coreProperties>
</file>