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7"/>
  </p:notesMasterIdLst>
  <p:sldIdLst>
    <p:sldId id="539" r:id="rId2"/>
    <p:sldId id="564" r:id="rId3"/>
    <p:sldId id="540" r:id="rId4"/>
    <p:sldId id="541" r:id="rId5"/>
    <p:sldId id="542" r:id="rId6"/>
    <p:sldId id="543" r:id="rId7"/>
    <p:sldId id="563" r:id="rId8"/>
    <p:sldId id="544" r:id="rId9"/>
    <p:sldId id="548" r:id="rId10"/>
    <p:sldId id="545" r:id="rId11"/>
    <p:sldId id="546" r:id="rId12"/>
    <p:sldId id="547" r:id="rId13"/>
    <p:sldId id="549" r:id="rId14"/>
    <p:sldId id="551" r:id="rId15"/>
    <p:sldId id="552" r:id="rId16"/>
    <p:sldId id="553" r:id="rId17"/>
    <p:sldId id="554" r:id="rId18"/>
    <p:sldId id="555" r:id="rId19"/>
    <p:sldId id="556" r:id="rId20"/>
    <p:sldId id="557" r:id="rId21"/>
    <p:sldId id="558" r:id="rId22"/>
    <p:sldId id="559" r:id="rId23"/>
    <p:sldId id="560" r:id="rId24"/>
    <p:sldId id="561" r:id="rId25"/>
    <p:sldId id="325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23B3F-EC1D-4AB4-A6C6-0F9FBCC22EFE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A3C03-F58A-4CB5-9520-2571BB5B5E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5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F3E12B-F8F5-423B-A652-66E843915347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2C6CC5-258B-44E5-8B59-43B1EA1A5FF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6160" y="2976727"/>
            <a:ext cx="11218459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4000" b="1" u="sng">
                <a:latin typeface="Arial" pitchFamily="34" charset="0"/>
                <a:cs typeface="Arial" pitchFamily="34" charset="0"/>
              </a:rPr>
              <a:t>MODULE </a:t>
            </a:r>
            <a:r>
              <a:rPr lang="fr-FR" sz="4000" b="1" u="sng" smtClean="0">
                <a:latin typeface="Arial" pitchFamily="34" charset="0"/>
                <a:cs typeface="Arial" pitchFamily="34" charset="0"/>
              </a:rPr>
              <a:t>4</a:t>
            </a:r>
            <a:r>
              <a:rPr lang="fr-FR" sz="4000" b="1" u="sng" dirty="0">
                <a:latin typeface="Arial" pitchFamily="34" charset="0"/>
                <a:cs typeface="Arial" pitchFamily="34" charset="0"/>
              </a:rPr>
              <a:t> :</a:t>
            </a:r>
            <a:r>
              <a:rPr lang="fr-FR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b="1" dirty="0">
                <a:latin typeface="Arial" pitchFamily="34" charset="0"/>
                <a:cs typeface="Arial" pitchFamily="34" charset="0"/>
              </a:rPr>
              <a:t> DEFINITION, INTERPRETATION ET METHODE DE CALCUL DES INDICATEURS</a:t>
            </a:r>
            <a:endParaRPr lang="fr-FR" sz="4000" dirty="0"/>
          </a:p>
        </p:txBody>
      </p:sp>
      <p:sp>
        <p:nvSpPr>
          <p:cNvPr id="3" name="Rectangle 2"/>
          <p:cNvSpPr/>
          <p:nvPr/>
        </p:nvSpPr>
        <p:spPr>
          <a:xfrm>
            <a:off x="736979" y="278726"/>
            <a:ext cx="10863618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SYSTÈME D’INFORMATION SANITAIRE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9558" y="0"/>
            <a:ext cx="10777070" cy="70833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40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 des </a:t>
            </a:r>
            <a:r>
              <a:rPr lang="fr-FR" sz="4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 </a:t>
            </a:r>
            <a:endParaRPr lang="fr-FR" sz="4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478" y="875762"/>
            <a:ext cx="11914495" cy="519749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b="1" i="1" u="sng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b="1" i="1" u="sng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d’intrants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Un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indicateur d’intrants se rapporte aux moyens humains, matériels, financiers et politiques permettant de réaliser une activité.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 : Proportion de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Centre de santé </a:t>
            </a: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fonctionnels selon les normes en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infrastructures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     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Nombre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de copies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du manuel de formation sur le SNIS imprimées et  disponibles </a:t>
            </a:r>
          </a:p>
          <a:p>
            <a:pPr marL="0" indent="0" algn="just">
              <a:spcAft>
                <a:spcPts val="600"/>
              </a:spcAft>
              <a:buNone/>
            </a:pPr>
            <a:endParaRPr lang="fr-FR" i="1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b="1" i="1" u="sng" dirty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b="1" i="1" u="sng" dirty="0" smtClean="0">
                <a:solidFill>
                  <a:srgbClr val="C00000"/>
                </a:solidFill>
                <a:latin typeface="Calibri" panose="020F0502020204030204" pitchFamily="34" charset="0"/>
                <a:cs typeface="Arial" pitchFamily="34" charset="0"/>
              </a:rPr>
              <a:t>d’activités/processus </a:t>
            </a:r>
            <a:endParaRPr lang="fr-FR" b="1" i="1" u="sng" dirty="0">
              <a:solidFill>
                <a:srgbClr val="C000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Les indicateurs d’activités se rapportent aux actions ou travaux utilisant des intrants pour la réalisation de produits spécifiques. Ils sont aussi appelés indicateurs de processus. </a:t>
            </a:r>
          </a:p>
          <a:p>
            <a:pPr algn="just">
              <a:spcAft>
                <a:spcPts val="600"/>
              </a:spcAft>
            </a:pP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  </a:t>
            </a:r>
            <a:r>
              <a:rPr lang="fr-FR" b="1" i="1" u="sng" dirty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i="1" u="sng" dirty="0">
                <a:latin typeface="Calibri" panose="020F0502020204030204" pitchFamily="34" charset="0"/>
                <a:cs typeface="Arial" pitchFamily="34" charset="0"/>
              </a:rPr>
              <a:t> :</a:t>
            </a: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 Nombre de sessions de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formation </a:t>
            </a: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sur la PCIME 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réalisée</a:t>
            </a:r>
          </a:p>
          <a:p>
            <a:pPr marL="109728" indent="0" algn="just">
              <a:spcAft>
                <a:spcPts val="600"/>
              </a:spcAft>
              <a:buNone/>
            </a:pPr>
            <a:r>
              <a:rPr lang="fr-FR" i="1" dirty="0">
                <a:latin typeface="Calibri" panose="020F0502020204030204" pitchFamily="34" charset="0"/>
                <a:cs typeface="Arial" pitchFamily="34" charset="0"/>
              </a:rPr>
              <a:t>	</a:t>
            </a:r>
            <a:r>
              <a:rPr lang="fr-FR" i="1" dirty="0" smtClean="0">
                <a:latin typeface="Calibri" panose="020F0502020204030204" pitchFamily="34" charset="0"/>
                <a:cs typeface="Arial" pitchFamily="34" charset="0"/>
              </a:rPr>
              <a:t>	Nombre de supervisions paludisme réalisées 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fr-FR" sz="4400" dirty="0" smtClean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3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6214" y="0"/>
            <a:ext cx="11236144" cy="79157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indicateurs: </a:t>
            </a:r>
            <a:r>
              <a:rPr lang="fr-FR" sz="3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Indicateurs de </a:t>
            </a:r>
            <a:r>
              <a:rPr lang="fr-FR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résultats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062" y="914400"/>
            <a:ext cx="11708434" cy="45404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indicateurs de résultats permettent de mesurer le changement d’état induit par un programme. </a:t>
            </a:r>
            <a:endParaRPr lang="fr-FR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es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indicateurs de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résultats sont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regroupés en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03 catégories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b="1" i="1" dirty="0">
                <a:latin typeface="Calibri" panose="020F0502020204030204" pitchFamily="34" charset="0"/>
                <a:cs typeface="Arial" pitchFamily="34" charset="0"/>
              </a:rPr>
              <a:t>indicateurs de </a:t>
            </a: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produits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(résultat obtenu directement suite a la mise en œuvre de l’activité, ils sont sous contrôle de l’intervention/activité) 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b="1" i="1" dirty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d’effets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(résultat ou changement (comportement, compétence, habilité, …) obtenu au niveau de la population ayant bénéficié du projet, population ayant bénéficié de l’intervention/activité) 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b="1" i="1" dirty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d’impact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 (résultat ou changement dans l’état de santé de la population, changement dans la condition de vie de la population). 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031" y="0"/>
            <a:ext cx="11951594" cy="53501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062" y="540912"/>
            <a:ext cx="11985938" cy="6478073"/>
          </a:xfrm>
        </p:spPr>
        <p:txBody>
          <a:bodyPr>
            <a:noAutofit/>
          </a:bodyPr>
          <a:lstStyle/>
          <a:p>
            <a:pPr lvl="0"/>
            <a:r>
              <a:rPr lang="fr-FR" sz="2600" b="1" u="sng" dirty="0">
                <a:latin typeface="Calibri" panose="020F0502020204030204" pitchFamily="34" charset="0"/>
                <a:cs typeface="Arial" pitchFamily="34" charset="0"/>
              </a:rPr>
              <a:t>Indicateurs de produit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Se rapportent aux résultats de la réalisation d’une activité. </a:t>
            </a:r>
            <a:endParaRPr lang="fr-FR" sz="26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2600" b="1" dirty="0" smtClean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 : </a:t>
            </a:r>
            <a:r>
              <a:rPr lang="fr-FR" sz="2600" i="1" dirty="0" smtClean="0">
                <a:latin typeface="Calibri" panose="020F0502020204030204" pitchFamily="34" charset="0"/>
                <a:cs typeface="Arial" pitchFamily="34" charset="0"/>
              </a:rPr>
              <a:t>Nombre </a:t>
            </a:r>
            <a:r>
              <a:rPr lang="fr-FR" sz="2600" i="1" dirty="0">
                <a:latin typeface="Calibri" panose="020F0502020204030204" pitchFamily="34" charset="0"/>
                <a:cs typeface="Arial" pitchFamily="34" charset="0"/>
              </a:rPr>
              <a:t>d’agents de santé formés sur l’approche PCIME clinique</a:t>
            </a:r>
          </a:p>
          <a:p>
            <a:pPr lvl="0" algn="just">
              <a:lnSpc>
                <a:spcPct val="100000"/>
              </a:lnSpc>
              <a:spcBef>
                <a:spcPts val="1800"/>
              </a:spcBef>
            </a:pPr>
            <a:r>
              <a:rPr lang="fr-FR" sz="2600" b="1" u="sng" dirty="0" smtClean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sz="2600" b="1" u="sng" dirty="0">
                <a:latin typeface="Calibri" panose="020F0502020204030204" pitchFamily="34" charset="0"/>
                <a:cs typeface="Arial" pitchFamily="34" charset="0"/>
              </a:rPr>
              <a:t>d’effet direct</a:t>
            </a:r>
            <a:endParaRPr lang="fr-FR" sz="2600" u="sng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Résultent de la réalisation des produits. Ils permettent d’apprécier le changement des conditions des populations. C’est une étape intermédiaire entre le produit et l’impact.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2600" b="1" dirty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 : </a:t>
            </a:r>
            <a:r>
              <a:rPr lang="fr-FR" sz="2600" i="1" dirty="0">
                <a:latin typeface="Calibri" panose="020F0502020204030204" pitchFamily="34" charset="0"/>
                <a:cs typeface="Arial" pitchFamily="34" charset="0"/>
              </a:rPr>
              <a:t>Proportion d’enfants de 0-5 ans pris en charge selon l’approche PCIME </a:t>
            </a:r>
            <a:r>
              <a:rPr lang="fr-FR" sz="2600" i="1" dirty="0" smtClean="0">
                <a:latin typeface="Calibri" panose="020F0502020204030204" pitchFamily="34" charset="0"/>
                <a:cs typeface="Arial" pitchFamily="34" charset="0"/>
              </a:rPr>
              <a:t>clinique</a:t>
            </a:r>
            <a:endParaRPr lang="fr-FR" sz="2600" i="1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>
              <a:lnSpc>
                <a:spcPct val="100000"/>
              </a:lnSpc>
              <a:spcBef>
                <a:spcPts val="1800"/>
              </a:spcBef>
            </a:pPr>
            <a:r>
              <a:rPr lang="fr-FR" sz="2600" b="1" u="sng" dirty="0">
                <a:latin typeface="Calibri" panose="020F0502020204030204" pitchFamily="34" charset="0"/>
                <a:cs typeface="Arial" pitchFamily="34" charset="0"/>
              </a:rPr>
              <a:t>Indicateurs d’impact</a:t>
            </a:r>
            <a:endParaRPr lang="fr-FR" sz="2600" u="sng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Mesurent les effets positifs ou négatifs à long terme induit par la mise en œuvre un programme.  </a:t>
            </a:r>
            <a:endParaRPr lang="fr-FR" sz="26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2600" b="1" dirty="0" smtClean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2600" dirty="0">
                <a:latin typeface="Calibri" panose="020F0502020204030204" pitchFamily="34" charset="0"/>
                <a:cs typeface="Arial" pitchFamily="34" charset="0"/>
              </a:rPr>
              <a:t> : </a:t>
            </a:r>
            <a:r>
              <a:rPr lang="fr-FR" sz="2600" i="1" dirty="0">
                <a:latin typeface="Calibri" panose="020F0502020204030204" pitchFamily="34" charset="0"/>
                <a:cs typeface="Arial" pitchFamily="34" charset="0"/>
              </a:rPr>
              <a:t>Taux de mortalité des enfants de moins de cinq </a:t>
            </a:r>
            <a:r>
              <a:rPr lang="fr-FR" sz="2600" i="1" dirty="0" smtClean="0">
                <a:latin typeface="Calibri" panose="020F0502020204030204" pitchFamily="34" charset="0"/>
                <a:cs typeface="Arial" pitchFamily="34" charset="0"/>
              </a:rPr>
              <a:t>ans</a:t>
            </a:r>
            <a:r>
              <a:rPr lang="fr-FR" sz="26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  <a:endParaRPr lang="fr-FR" sz="26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103992"/>
            <a:ext cx="12192001" cy="796760"/>
          </a:xfrm>
        </p:spPr>
        <p:txBody>
          <a:bodyPr>
            <a:noAutofit/>
          </a:bodyPr>
          <a:lstStyle/>
          <a:p>
            <a:pPr lvl="0" algn="ctr">
              <a:lnSpc>
                <a:spcPct val="80000"/>
              </a:lnSpc>
              <a:spcBef>
                <a:spcPts val="1000"/>
              </a:spcBef>
            </a:pPr>
            <a:r>
              <a:rPr lang="fr-FR" sz="30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Groupes </a:t>
            </a:r>
            <a:r>
              <a:rPr lang="fr-FR" sz="3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d’indicateurs de la santé :</a:t>
            </a:r>
            <a:r>
              <a:rPr lang="fr-FR" sz="3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3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démographiques</a:t>
            </a:r>
            <a:endParaRPr lang="fr-FR" sz="3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7158" y="923571"/>
            <a:ext cx="11754758" cy="5122386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démographie est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la science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qui a pour objet l’étude des populations humaines, traitant de leur dimension, de leur structure, de leur évolution et de leurs caractères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généraux.</a:t>
            </a:r>
          </a:p>
          <a:p>
            <a:pPr marL="0" indent="0" algn="just">
              <a:buNone/>
            </a:pP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Les indicateurs démographiques constituent des éléments de base pour le calcul des indicateurs de santé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 marL="0" indent="0" algn="just">
              <a:buNone/>
            </a:pP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Les principaux groupes d’indicateurs démographiques sont : </a:t>
            </a:r>
          </a:p>
          <a:p>
            <a:pPr lvl="0" algn="just"/>
            <a:r>
              <a:rPr lang="fr-FR" sz="2800" b="1" i="1" dirty="0" smtClean="0">
                <a:latin typeface="Calibri" panose="020F0502020204030204" pitchFamily="34" charset="0"/>
                <a:cs typeface="Arial" pitchFamily="34" charset="0"/>
              </a:rPr>
              <a:t>Taille de la population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:  Femmes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en âge de reproduction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; Enfants – 5 ans</a:t>
            </a:r>
            <a:endParaRPr lang="fr-FR" sz="2800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/>
            <a:r>
              <a:rPr lang="fr-FR" sz="2800" b="1" i="1" dirty="0">
                <a:latin typeface="Calibri" panose="020F0502020204030204" pitchFamily="34" charset="0"/>
                <a:cs typeface="Arial" pitchFamily="34" charset="0"/>
              </a:rPr>
              <a:t>I</a:t>
            </a:r>
            <a:r>
              <a:rPr lang="fr-FR" sz="2800" b="1" i="1" dirty="0" smtClean="0">
                <a:latin typeface="Calibri" panose="020F0502020204030204" pitchFamily="34" charset="0"/>
                <a:cs typeface="Arial" pitchFamily="34" charset="0"/>
              </a:rPr>
              <a:t>ndicateurs </a:t>
            </a:r>
            <a:r>
              <a:rPr lang="fr-FR" sz="2800" b="1" i="1" dirty="0">
                <a:latin typeface="Calibri" panose="020F0502020204030204" pitchFamily="34" charset="0"/>
                <a:cs typeface="Arial" pitchFamily="34" charset="0"/>
              </a:rPr>
              <a:t>de mortalité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 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T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aux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de mortalité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infantile, Mortalité spécifique</a:t>
            </a:r>
            <a:endParaRPr lang="fr-FR" sz="2800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/>
            <a:r>
              <a:rPr lang="fr-FR" b="1" i="1" dirty="0" smtClean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b="1" i="1" dirty="0">
                <a:latin typeface="Calibri" panose="020F0502020204030204" pitchFamily="34" charset="0"/>
                <a:cs typeface="Arial" pitchFamily="34" charset="0"/>
              </a:rPr>
              <a:t>de natalité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: T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aux brut de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natalité,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Indice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synthétique de 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fécondité</a:t>
            </a:r>
            <a:endParaRPr lang="fr-FR" sz="2800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/>
            <a:r>
              <a:rPr lang="fr-FR" sz="2800" b="1" i="1" dirty="0" smtClean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sz="2800" b="1" i="1" dirty="0">
                <a:latin typeface="Calibri" panose="020F0502020204030204" pitchFamily="34" charset="0"/>
                <a:cs typeface="Arial" pitchFamily="34" charset="0"/>
              </a:rPr>
              <a:t>de </a:t>
            </a:r>
            <a:r>
              <a:rPr lang="fr-FR" sz="2800" b="1" i="1" dirty="0" smtClean="0">
                <a:latin typeface="Calibri" panose="020F0502020204030204" pitchFamily="34" charset="0"/>
                <a:cs typeface="Arial" pitchFamily="34" charset="0"/>
              </a:rPr>
              <a:t>migration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: T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aux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d’immigration, T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aux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d’émigration, T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aux </a:t>
            </a:r>
            <a:r>
              <a:rPr lang="fr-FR" sz="2800" dirty="0">
                <a:latin typeface="Calibri" panose="020F0502020204030204" pitchFamily="34" charset="0"/>
                <a:cs typeface="Arial" pitchFamily="34" charset="0"/>
              </a:rPr>
              <a:t>net de migration</a:t>
            </a:r>
            <a:r>
              <a:rPr lang="fr-FR" sz="2800" dirty="0" smtClean="0">
                <a:latin typeface="Calibri" panose="020F0502020204030204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523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103991"/>
            <a:ext cx="12054625" cy="769465"/>
          </a:xfrm>
        </p:spPr>
        <p:txBody>
          <a:bodyPr>
            <a:noAutofit/>
          </a:bodyPr>
          <a:lstStyle/>
          <a:p>
            <a:pPr lvl="0"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Groupes 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d’indicateurs : </a:t>
            </a:r>
            <a:r>
              <a:rPr lang="fr-FR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santé</a:t>
            </a:r>
            <a:endParaRPr lang="fr-FR" sz="36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3" y="890862"/>
            <a:ext cx="11741111" cy="5209687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10000"/>
              </a:lnSpc>
              <a:buNone/>
            </a:pPr>
            <a:r>
              <a:rPr lang="fr-FR" sz="3600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sz="3600" dirty="0">
                <a:latin typeface="Calibri" panose="020F0502020204030204" pitchFamily="34" charset="0"/>
                <a:cs typeface="Arial" pitchFamily="34" charset="0"/>
              </a:rPr>
              <a:t>indicateurs de la santé peuvent être structurés en quatre groupes que sont : les indicateurs de gestion des ressources, les indicateurs de couverture, les indicateurs de morbidité et les indicateurs de mortalité. </a:t>
            </a:r>
          </a:p>
          <a:p>
            <a:pPr marL="742950" lvl="0" indent="-742950" algn="just">
              <a:lnSpc>
                <a:spcPct val="110000"/>
              </a:lnSpc>
              <a:buAutoNum type="arabicPeriod"/>
            </a:pP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indicateurs de gestion des ressources</a:t>
            </a:r>
            <a:r>
              <a:rPr lang="fr-FR" sz="3600" dirty="0">
                <a:latin typeface="Calibri" panose="020F0502020204030204" pitchFamily="34" charset="0"/>
                <a:cs typeface="Arial" pitchFamily="34" charset="0"/>
              </a:rPr>
              <a:t> se réfèrent soit à la disponibilité, à la qualité, à la fonctionnalité ou à l’opérationnalité des ressources (humaines, matérielles, équipements, infrastructures et financières). </a:t>
            </a:r>
            <a:endParaRPr lang="fr-FR" sz="36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742950" lvl="0" indent="-742950" algn="just">
              <a:lnSpc>
                <a:spcPct val="110000"/>
              </a:lnSpc>
              <a:buAutoNum type="arabicPeriod"/>
            </a:pPr>
            <a:endParaRPr lang="fr-FR" sz="3600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fr-FR" sz="2200" b="1" u="sng" dirty="0" smtClean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2200" b="1" u="sng" dirty="0">
                <a:latin typeface="Calibri" panose="020F0502020204030204" pitchFamily="34" charset="0"/>
                <a:cs typeface="Arial" pitchFamily="34" charset="0"/>
              </a:rPr>
              <a:t> </a:t>
            </a:r>
            <a:r>
              <a:rPr lang="fr-FR" sz="2200" b="1" dirty="0">
                <a:latin typeface="Calibri" panose="020F0502020204030204" pitchFamily="34" charset="0"/>
                <a:cs typeface="Arial" pitchFamily="34" charset="0"/>
              </a:rPr>
              <a:t>: </a:t>
            </a:r>
            <a:r>
              <a:rPr lang="fr-FR" sz="2200" i="1" dirty="0">
                <a:latin typeface="Calibri" panose="020F0502020204030204" pitchFamily="34" charset="0"/>
                <a:cs typeface="Arial" pitchFamily="34" charset="0"/>
              </a:rPr>
              <a:t>T</a:t>
            </a:r>
            <a:r>
              <a:rPr lang="fr-FR" sz="2200" i="1" dirty="0" smtClean="0">
                <a:latin typeface="Calibri" panose="020F0502020204030204" pitchFamily="34" charset="0"/>
                <a:cs typeface="Arial" pitchFamily="34" charset="0"/>
              </a:rPr>
              <a:t>aux </a:t>
            </a:r>
            <a:r>
              <a:rPr lang="fr-FR" sz="2200" i="1" dirty="0">
                <a:latin typeface="Calibri" panose="020F0502020204030204" pitchFamily="34" charset="0"/>
                <a:cs typeface="Arial" pitchFamily="34" charset="0"/>
              </a:rPr>
              <a:t>de mobilisation des ressources </a:t>
            </a:r>
            <a:r>
              <a:rPr lang="fr-FR" sz="2200" i="1" dirty="0" smtClean="0">
                <a:latin typeface="Calibri" panose="020F0502020204030204" pitchFamily="34" charset="0"/>
                <a:cs typeface="Arial" pitchFamily="34" charset="0"/>
              </a:rPr>
              <a:t>financières;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fr-FR" sz="2200" i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2200" i="1" dirty="0" smtClean="0">
                <a:latin typeface="Calibri" panose="020F0502020204030204" pitchFamily="34" charset="0"/>
                <a:cs typeface="Arial" pitchFamily="34" charset="0"/>
              </a:rPr>
              <a:t>                  </a:t>
            </a:r>
            <a:r>
              <a:rPr lang="fr-FR" sz="2200" i="1" dirty="0" smtClean="0">
                <a:latin typeface="Calibri" panose="020F0502020204030204" pitchFamily="34" charset="0"/>
                <a:cs typeface="Arial" pitchFamily="34" charset="0"/>
              </a:rPr>
              <a:t>Nombre </a:t>
            </a:r>
            <a:r>
              <a:rPr lang="fr-FR" sz="2200" i="1" dirty="0" smtClean="0">
                <a:latin typeface="Calibri" panose="020F0502020204030204" pitchFamily="34" charset="0"/>
                <a:cs typeface="Arial" pitchFamily="34" charset="0"/>
              </a:rPr>
              <a:t>d’agents </a:t>
            </a:r>
            <a:r>
              <a:rPr lang="fr-FR" sz="2200" i="1" dirty="0">
                <a:latin typeface="Calibri" panose="020F0502020204030204" pitchFamily="34" charset="0"/>
                <a:cs typeface="Arial" pitchFamily="34" charset="0"/>
              </a:rPr>
              <a:t>formés sur le nouveau protocole de prise en charge du paludisme</a:t>
            </a:r>
            <a:r>
              <a:rPr lang="fr-FR" sz="3600" i="1" dirty="0"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fr-FR" sz="45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9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" y="0"/>
            <a:ext cx="12054625" cy="708338"/>
          </a:xfrm>
        </p:spPr>
        <p:txBody>
          <a:bodyPr>
            <a:noAutofit/>
          </a:bodyPr>
          <a:lstStyle/>
          <a:p>
            <a:pPr lvl="0"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Groupes d’indicateurs 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fr-FR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Indicateurs </a:t>
            </a:r>
            <a:r>
              <a:rPr lang="fr-FR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santé</a:t>
            </a:r>
            <a:endParaRPr lang="fr-FR" sz="36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955344"/>
            <a:ext cx="11700167" cy="4872250"/>
          </a:xfrm>
        </p:spPr>
        <p:txBody>
          <a:bodyPr>
            <a:normAutofit fontScale="47500" lnSpcReduction="20000"/>
          </a:bodyPr>
          <a:lstStyle/>
          <a:p>
            <a:pPr marL="0" lvl="0" indent="0" algn="just">
              <a:buNone/>
            </a:pPr>
            <a:r>
              <a:rPr lang="fr-FR" sz="5900" b="1" dirty="0" smtClean="0">
                <a:latin typeface="Calibri" panose="020F0502020204030204" pitchFamily="34" charset="0"/>
                <a:cs typeface="Arial" pitchFamily="34" charset="0"/>
              </a:rPr>
              <a:t>2. Les </a:t>
            </a:r>
            <a:r>
              <a:rPr lang="fr-FR" sz="5900" b="1" dirty="0">
                <a:latin typeface="Calibri" panose="020F0502020204030204" pitchFamily="34" charset="0"/>
                <a:cs typeface="Arial" pitchFamily="34" charset="0"/>
              </a:rPr>
              <a:t>indicateurs de couverture </a:t>
            </a: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se rapportent à l’utilisation des services de santé.</a:t>
            </a:r>
          </a:p>
          <a:p>
            <a:pPr marL="0" indent="0" algn="just">
              <a:buNone/>
            </a:pPr>
            <a:r>
              <a:rPr lang="fr-FR" sz="5900" b="1" i="1" u="sng" dirty="0">
                <a:latin typeface="Calibri" panose="020F0502020204030204" pitchFamily="34" charset="0"/>
                <a:cs typeface="Arial" pitchFamily="34" charset="0"/>
              </a:rPr>
              <a:t>Exemple :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 Taux d’accouchement assistés par du personnel qualifié.</a:t>
            </a:r>
            <a:endParaRPr lang="fr-FR" sz="5900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 </a:t>
            </a:r>
          </a:p>
          <a:p>
            <a:pPr marL="0" lvl="0" indent="0" algn="just">
              <a:buNone/>
            </a:pPr>
            <a:r>
              <a:rPr lang="fr-FR" sz="5900" b="1" dirty="0" smtClean="0">
                <a:latin typeface="Calibri" panose="020F0502020204030204" pitchFamily="34" charset="0"/>
                <a:cs typeface="Arial" pitchFamily="34" charset="0"/>
              </a:rPr>
              <a:t>3. Les </a:t>
            </a:r>
            <a:r>
              <a:rPr lang="fr-FR" sz="5900" b="1" dirty="0">
                <a:latin typeface="Calibri" panose="020F0502020204030204" pitchFamily="34" charset="0"/>
                <a:cs typeface="Arial" pitchFamily="34" charset="0"/>
              </a:rPr>
              <a:t>indicateurs de morbidité </a:t>
            </a: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décrivent</a:t>
            </a:r>
            <a:r>
              <a:rPr lang="fr-FR" sz="59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la prévalence (anciens et nouveaux cas) ou l’incidence (nouveaux cas) des phénomènes de santé. </a:t>
            </a:r>
          </a:p>
          <a:p>
            <a:pPr marL="0" indent="0" algn="just">
              <a:buNone/>
            </a:pPr>
            <a:r>
              <a:rPr lang="fr-FR" sz="5900" b="1" i="1" u="sng" dirty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5900" i="1" u="sng" dirty="0">
                <a:latin typeface="Calibri" panose="020F0502020204030204" pitchFamily="34" charset="0"/>
                <a:cs typeface="Arial" pitchFamily="34" charset="0"/>
              </a:rPr>
              <a:t> :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 P</a:t>
            </a:r>
            <a:r>
              <a:rPr lang="fr-FR" sz="5900" i="1" dirty="0" smtClean="0">
                <a:latin typeface="Calibri" panose="020F0502020204030204" pitchFamily="34" charset="0"/>
                <a:cs typeface="Arial" pitchFamily="34" charset="0"/>
              </a:rPr>
              <a:t>révalence 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de la lèpre, I</a:t>
            </a:r>
            <a:r>
              <a:rPr lang="fr-FR" sz="5900" i="1" dirty="0" smtClean="0">
                <a:latin typeface="Calibri" panose="020F0502020204030204" pitchFamily="34" charset="0"/>
                <a:cs typeface="Arial" pitchFamily="34" charset="0"/>
              </a:rPr>
              <a:t>ncidence 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du paludisme.</a:t>
            </a:r>
            <a:endParaRPr lang="fr-FR" sz="5900" dirty="0">
              <a:latin typeface="Calibri" panose="020F0502020204030204" pitchFamily="34" charset="0"/>
              <a:cs typeface="Arial" pitchFamily="34" charset="0"/>
            </a:endParaRPr>
          </a:p>
          <a:p>
            <a:pPr algn="just"/>
            <a:endParaRPr lang="fr-FR" sz="5900" dirty="0">
              <a:latin typeface="Calibri" panose="020F0502020204030204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fr-FR" sz="5900" b="1" dirty="0" smtClean="0">
                <a:latin typeface="Calibri" panose="020F0502020204030204" pitchFamily="34" charset="0"/>
                <a:cs typeface="Arial" pitchFamily="34" charset="0"/>
              </a:rPr>
              <a:t>4. Les </a:t>
            </a:r>
            <a:r>
              <a:rPr lang="fr-FR" sz="5900" b="1" dirty="0">
                <a:latin typeface="Calibri" panose="020F0502020204030204" pitchFamily="34" charset="0"/>
                <a:cs typeface="Arial" pitchFamily="34" charset="0"/>
              </a:rPr>
              <a:t>indicateurs de mortalité</a:t>
            </a: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 se rapportent aux décès survenus dans une population.</a:t>
            </a:r>
          </a:p>
          <a:p>
            <a:pPr marL="0" indent="0" algn="just">
              <a:buNone/>
            </a:pPr>
            <a:r>
              <a:rPr lang="fr-FR" sz="5900" b="1" i="1" u="sng" dirty="0">
                <a:latin typeface="Calibri" panose="020F0502020204030204" pitchFamily="34" charset="0"/>
                <a:cs typeface="Arial" pitchFamily="34" charset="0"/>
              </a:rPr>
              <a:t>Exemple</a:t>
            </a:r>
            <a:r>
              <a:rPr lang="fr-FR" sz="5900" i="1" u="sng" dirty="0">
                <a:latin typeface="Calibri" panose="020F0502020204030204" pitchFamily="34" charset="0"/>
                <a:cs typeface="Arial" pitchFamily="34" charset="0"/>
              </a:rPr>
              <a:t> :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5900" i="1" dirty="0" smtClean="0">
                <a:latin typeface="Calibri" panose="020F0502020204030204" pitchFamily="34" charset="0"/>
                <a:cs typeface="Arial" pitchFamily="34" charset="0"/>
              </a:rPr>
              <a:t>Taux 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de mortalité infantile, proportion de décès maternelle, </a:t>
            </a:r>
            <a:endParaRPr lang="fr-FR" sz="5900" i="1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5900" i="1" dirty="0" smtClean="0">
                <a:latin typeface="Calibri" panose="020F0502020204030204" pitchFamily="34" charset="0"/>
                <a:cs typeface="Arial" pitchFamily="34" charset="0"/>
              </a:rPr>
              <a:t>                  Létalité 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du paludisme chez</a:t>
            </a:r>
            <a:r>
              <a:rPr lang="fr-FR" sz="5900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5900" i="1" dirty="0">
                <a:latin typeface="Calibri" panose="020F0502020204030204" pitchFamily="34" charset="0"/>
                <a:cs typeface="Arial" pitchFamily="34" charset="0"/>
              </a:rPr>
              <a:t>les enfants de 0-59 mois</a:t>
            </a:r>
            <a:r>
              <a:rPr lang="fr-FR" sz="5900" i="1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  <a:endParaRPr lang="fr-FR" sz="5900" dirty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3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41445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Méthode de calcul de quelques indicateurs selon la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783688"/>
            <a:ext cx="11603865" cy="482624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Un </a:t>
            </a:r>
            <a:r>
              <a:rPr lang="fr-FR" sz="3200" dirty="0">
                <a:latin typeface="Calibri" panose="020F0502020204030204" pitchFamily="34" charset="0"/>
                <a:cs typeface="Arial" pitchFamily="34" charset="0"/>
              </a:rPr>
              <a:t>indicateur peut se présenter sous différentes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formes de 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Nombre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absolu ;</a:t>
            </a:r>
            <a:endParaRPr lang="fr-FR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3200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Proportion ;</a:t>
            </a:r>
            <a:endParaRPr lang="fr-FR" sz="3200" dirty="0"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Ratio ; </a:t>
            </a:r>
            <a:endParaRPr lang="fr-FR" sz="3200" dirty="0"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Taux</a:t>
            </a:r>
            <a:r>
              <a:rPr lang="fr-FR" sz="3200" dirty="0">
                <a:latin typeface="Calibri" panose="020F0502020204030204" pitchFamily="34" charset="0"/>
                <a:cs typeface="Arial" pitchFamily="34" charset="0"/>
              </a:rPr>
              <a:t>.</a:t>
            </a:r>
            <a:endParaRPr lang="fr-FR" sz="32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comme </a:t>
            </a:r>
            <a:r>
              <a:rPr lang="fr-FR" sz="3200" dirty="0">
                <a:latin typeface="Calibri" panose="020F0502020204030204" pitchFamily="34" charset="0"/>
                <a:cs typeface="Arial" pitchFamily="34" charset="0"/>
              </a:rPr>
              <a:t>rappelées dans le tableau ci-dessous :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fr-FR" sz="54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54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0152"/>
            <a:ext cx="12054625" cy="510349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Méthode de calcul de quelques indicateurs selon la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179191"/>
              </p:ext>
            </p:extLst>
          </p:nvPr>
        </p:nvGraphicFramePr>
        <p:xfrm>
          <a:off x="124255" y="721024"/>
          <a:ext cx="11857630" cy="54434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17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5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Présentation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Mode de calcul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Explication</a:t>
                      </a:r>
                    </a:p>
                  </a:txBody>
                  <a:tcPr marL="42042" marR="4204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Nombre absolu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  Comptage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Il s’agit de compter le nombre de personnes ou d’évènements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07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Proportion 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Rapport (Numérateur</a:t>
                      </a: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Dénominateur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Numérateur : l’effectif qui présente la caractéristique recherchée.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Dénominateur : l’effectif global dans lequel est compris le numérateur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fr-FR" sz="200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NB : 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la</a:t>
                      </a:r>
                      <a:r>
                        <a:rPr lang="fr-FR" sz="200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Proportion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s’exprime sous la forme d’un nombre compris entre 0 et 1, ou sous la forme d’un pourcentage si le résultat est multiplié par 100 </a:t>
                      </a:r>
                      <a:endParaRPr lang="fr-FR" sz="2000" i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2042" marR="4204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24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Taux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Rapport (Numérateur</a:t>
                      </a: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Dénominateur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C’est le rapport entre deux effectifs dans un intervalle de 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temps. </a:t>
                      </a:r>
                      <a:r>
                        <a:rPr kumimoji="0" lang="fr-FR" altLang="fr-FR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Souvent le numérateur est ou a été membre du dénominateur dans une portion de temps de la période considérée</a:t>
                      </a:r>
                      <a:endParaRPr lang="fr-FR" sz="20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Exemple: 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Incidence des IST au BF,</a:t>
                      </a:r>
                      <a:r>
                        <a:rPr lang="fr-FR" sz="200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Taux</a:t>
                      </a:r>
                      <a:r>
                        <a:rPr lang="fr-FR" sz="200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 mortalité ; Taux de natalité </a:t>
                      </a:r>
                      <a:endParaRPr lang="fr-FR" sz="2000" i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2042" marR="4204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85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Ratio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Rapport (Numérateur/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Dénominateur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042" marR="4204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C’est le rapport entre deux effectifs mais le numérateur n’est pas compris dans le dénominateur</a:t>
                      </a:r>
                      <a:r>
                        <a:rPr lang="fr-FR" sz="20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fr-FR" sz="20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i="1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Exemple:</a:t>
                      </a:r>
                      <a:r>
                        <a:rPr lang="fr-FR" sz="2000" i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Nombre </a:t>
                      </a:r>
                      <a:r>
                        <a:rPr lang="fr-FR" sz="2000" i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 médecins par habitants; </a:t>
                      </a:r>
                      <a:endParaRPr lang="fr-FR" sz="2000" i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Sexe ratio : Rapport de masculinité</a:t>
                      </a:r>
                      <a:r>
                        <a:rPr lang="fr-FR" sz="2000" i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i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r>
                        <a:rPr lang="fr-FR" sz="2000" i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ombre </a:t>
                      </a:r>
                      <a:r>
                        <a:rPr lang="fr-FR" sz="2000" i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 femmes infectées par rapport au nombre d’hommes infectés</a:t>
                      </a:r>
                    </a:p>
                  </a:txBody>
                  <a:tcPr marL="42042" marR="4204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3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0426" y="0"/>
            <a:ext cx="9893417" cy="717071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Exemples de mode de calcul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1674636"/>
                  </p:ext>
                </p:extLst>
              </p:nvPr>
            </p:nvGraphicFramePr>
            <p:xfrm>
              <a:off x="296214" y="1542197"/>
              <a:ext cx="11784168" cy="453952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87936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9048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64717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5457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Pourcentage de CSPS remplissant les normes en personnel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eqArr>
                                      <m:eqArr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Nombre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CSPS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remplissant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les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normes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en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personnel</m:t>
                                        </m:r>
                                      </m:e>
                                    </m:eqAr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CSPS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den>
                                </m:f>
                                <m:r>
                                  <a:rPr lang="fr-FR" sz="240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fr-FR" sz="240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Calibri" panose="020F0502020204030204" pitchFamily="34" charset="0"/>
                            <a:cs typeface="Arial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2415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Pourcentage de DMEG n’ayant pas connu de rupture en médicaments traceurs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eqArr>
                                      <m:eqArrPr>
                                        <m:ctrlPr>
                                          <a:rPr lang="fr-FR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Nombre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DMEG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sSup>
                                          <m:sSupPr>
                                            <m:ctrlPr>
                                              <a:rPr lang="fr-FR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fr-FR" sz="2400">
                                                <a:latin typeface="Cambria Math" panose="02040503050406030204" pitchFamily="18" charset="0"/>
                                              </a:rPr>
                                              <m:t>n</m:t>
                                            </m:r>
                                          </m:e>
                                          <m:sup>
                                            <m:r>
                                              <a:rPr lang="fr-FR" sz="2400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ayant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pas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connu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une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rupture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m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é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dicaments</m:t>
                                        </m:r>
                                        <m: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latin typeface="Cambria Math" panose="02040503050406030204" pitchFamily="18" charset="0"/>
                                          </a:rPr>
                                          <m:t>traceurs</m:t>
                                        </m:r>
                                      </m:e>
                                    </m:eqAr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latin typeface="Cambria Math" panose="02040503050406030204" pitchFamily="18" charset="0"/>
                                      </a:rPr>
                                      <m:t>DMEG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240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fr-FR" sz="2400" dirty="0">
                            <a:latin typeface="Calibri" panose="020F0502020204030204" pitchFamily="34" charset="0"/>
                            <a:cs typeface="Arial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43234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Rayon moyen d’action théorique (RMAT</a:t>
                          </a: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)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fr-FR" sz="24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Superficie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km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²)</m:t>
                                        </m:r>
                                      </m:num>
                                      <m:den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π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x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nombre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24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FS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fr-FR" sz="16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au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1674636"/>
                  </p:ext>
                </p:extLst>
              </p:nvPr>
            </p:nvGraphicFramePr>
            <p:xfrm>
              <a:off x="296214" y="1542197"/>
              <a:ext cx="11784168" cy="448881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879361"/>
                    <a:gridCol w="7904807"/>
                  </a:tblGrid>
                  <a:tr h="464717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35457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Pourcentage de CSPS remplissant les normes en personnel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113" t="-39640" b="-197748"/>
                          </a:stretch>
                        </a:blipFill>
                      </a:tcPr>
                    </a:tc>
                  </a:tr>
                  <a:tr h="123717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Pourcentage de DMEG n’ayant pas connu de rupture en médicaments traceurs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113" t="-152709" b="-116256"/>
                          </a:stretch>
                        </a:blipFill>
                      </a:tcPr>
                    </a:tc>
                  </a:tr>
                  <a:tr h="1432348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Rayon moyen d’action théorique (RMAT</a:t>
                          </a: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)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9113" t="-218298" b="-42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296214" y="834471"/>
            <a:ext cx="29771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  <a:buSzPts val="800"/>
            </a:pPr>
            <a:r>
              <a:rPr lang="fr-FR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Indicateurs d’intrants </a:t>
            </a:r>
            <a:endParaRPr lang="fr-FR" sz="20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8985" y="126124"/>
            <a:ext cx="10237150" cy="71791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Exemples de mode de calcul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012" y="978988"/>
            <a:ext cx="3426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  <a:buSzPts val="800"/>
            </a:pPr>
            <a:r>
              <a:rPr lang="fr-FR" sz="28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Indicateurs d’activités</a:t>
            </a:r>
            <a:endParaRPr lang="fr-FR" sz="2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150068"/>
                  </p:ext>
                </p:extLst>
              </p:nvPr>
            </p:nvGraphicFramePr>
            <p:xfrm>
              <a:off x="296215" y="1748117"/>
              <a:ext cx="11658220" cy="4033166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39230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65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09991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2997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Taux de réalisation physique des activités du plan d’action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activit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alis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es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activit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planifi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es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 100</m:t>
                                </m:r>
                              </m:oMath>
                            </m:oMathPara>
                          </a14:m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998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TDR paludisme réalisés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TDR paludisme réalisés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9980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supervision</a:t>
                          </a:r>
                          <a:r>
                            <a:rPr lang="fr-FR" sz="2400" baseline="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 conduites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</a:t>
                          </a: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</a:rPr>
                            <a:t>supervisions</a:t>
                          </a:r>
                          <a:r>
                            <a:rPr lang="fr-FR" sz="2400" baseline="0" dirty="0" smtClean="0">
                              <a:effectLst/>
                              <a:latin typeface="Calibri" panose="020F0502020204030204" pitchFamily="34" charset="0"/>
                            </a:rPr>
                            <a:t> conduites au cours de la période de référence (année)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92997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sessions de formations sur la PCIME réalisées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sessions de formations sur la PCIME réalisées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6150068"/>
                  </p:ext>
                </p:extLst>
              </p:nvPr>
            </p:nvGraphicFramePr>
            <p:xfrm>
              <a:off x="296215" y="1748117"/>
              <a:ext cx="11658220" cy="3954935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392309"/>
                    <a:gridCol w="7265911"/>
                  </a:tblGrid>
                  <a:tr h="461899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2997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Taux de réalisation physique des activités du plan d’action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 anchor="ctr">
                        <a:blipFill rotWithShape="1">
                          <a:blip r:embed="rId2"/>
                          <a:stretch>
                            <a:fillRect l="-60487" t="-57895" r="-84" b="-290789"/>
                          </a:stretch>
                        </a:blipFill>
                      </a:tcPr>
                    </a:tc>
                  </a:tr>
                  <a:tr h="81654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TDR paludisme réalisés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TDR paludisme réalisés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81654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supervision</a:t>
                          </a:r>
                          <a:r>
                            <a:rPr lang="fr-FR" sz="2400" baseline="0" dirty="0" smtClean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 conduites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</a:t>
                          </a: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</a:rPr>
                            <a:t>supervisions</a:t>
                          </a:r>
                          <a:r>
                            <a:rPr lang="fr-FR" sz="2400" baseline="0" dirty="0" smtClean="0">
                              <a:effectLst/>
                              <a:latin typeface="Calibri" panose="020F0502020204030204" pitchFamily="34" charset="0"/>
                            </a:rPr>
                            <a:t> conduites au cours de la période de référence (année)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92997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Nombre de sessions de formations sur la PCIME réalisées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Dénombrement des sessions de formations sur la PCIME réalisées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402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276" y="218942"/>
            <a:ext cx="11475076" cy="55404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Objectifs pédagogiques</a:t>
            </a:r>
          </a:p>
          <a:p>
            <a:pPr marL="0" indent="0" algn="ctr">
              <a:buNone/>
            </a:pPr>
            <a:endParaRPr lang="fr-FR" sz="35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A la fin du module,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vous devrez être à mesure </a:t>
            </a:r>
            <a:r>
              <a:rPr lang="fr-FR" sz="3200" dirty="0" smtClean="0">
                <a:latin typeface="Calibri" panose="020F0502020204030204" pitchFamily="34" charset="0"/>
                <a:cs typeface="Arial" pitchFamily="34" charset="0"/>
              </a:rPr>
              <a:t>de </a:t>
            </a:r>
            <a:r>
              <a:rPr lang="fr-FR" sz="3500" b="1" dirty="0" smtClean="0">
                <a:latin typeface="Calibri" panose="020F0502020204030204" pitchFamily="34" charset="0"/>
                <a:cs typeface="Arial" pitchFamily="34" charset="0"/>
              </a:rPr>
              <a:t>: </a:t>
            </a:r>
            <a:endParaRPr lang="fr-FR" sz="3200" b="1" dirty="0" smtClean="0">
              <a:latin typeface="Calibri" panose="020F0502020204030204" pitchFamily="34" charset="0"/>
            </a:endParaRPr>
          </a:p>
          <a:p>
            <a:pPr lvl="0" algn="just"/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Définir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les indicateurs de santé </a:t>
            </a:r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utilisés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dans le cadre du SNIS ;</a:t>
            </a:r>
          </a:p>
          <a:p>
            <a:pPr lvl="0" algn="just"/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Expliquer l’intérêt de chaque indicateur pour le système de santé ;</a:t>
            </a:r>
          </a:p>
          <a:p>
            <a:pPr lvl="0" algn="just"/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Citer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les critères d’un bon indicateur ;</a:t>
            </a:r>
          </a:p>
          <a:p>
            <a:pPr lvl="0" algn="just"/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Classer les indicateurs selon la typologie ;</a:t>
            </a:r>
          </a:p>
          <a:p>
            <a:pPr lvl="0" algn="just"/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Distinguer les indicateurs démographiques des indicateurs de santé ;</a:t>
            </a:r>
          </a:p>
          <a:p>
            <a:pPr lvl="0" algn="just"/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Citer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les quatre groupes d’indicateurs de santé ;</a:t>
            </a:r>
          </a:p>
          <a:p>
            <a:pPr algn="just"/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Décrire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les méthodes de calcul des </a:t>
            </a:r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indicateurs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 ;</a:t>
            </a:r>
          </a:p>
        </p:txBody>
      </p:sp>
    </p:spTree>
    <p:extLst>
      <p:ext uri="{BB962C8B-B14F-4D97-AF65-F5344CB8AC3E}">
        <p14:creationId xmlns:p14="http://schemas.microsoft.com/office/powerpoint/2010/main" val="127049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57" y="0"/>
            <a:ext cx="12054625" cy="60434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Exemples de mode de calcul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47004"/>
            <a:ext cx="3626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SzPts val="800"/>
              <a:buFont typeface="Symbol" panose="05050102010706020507" pitchFamily="18" charset="2"/>
              <a:buBlip>
                <a:blip r:embed="rId2"/>
              </a:buBlip>
            </a:pPr>
            <a:r>
              <a:rPr lang="fr-FR" sz="24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Indicateurs de résultats</a:t>
            </a:r>
            <a:endParaRPr lang="fr-FR" sz="20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1885503"/>
                  </p:ext>
                </p:extLst>
              </p:nvPr>
            </p:nvGraphicFramePr>
            <p:xfrm>
              <a:off x="1187355" y="1405719"/>
              <a:ext cx="10622572" cy="116097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755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54702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7294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4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4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d’agents formés sur la PCIME clinique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fr-FR" sz="20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</m:t>
                                        </m:r>
                                      </m:e>
                                      <m:sup>
                                        <m:r>
                                          <a:rPr lang="fr-FR" sz="20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agents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form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sur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la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PCIME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clinique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agents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20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2000">
                                    <a:effectLst/>
                                    <a:latin typeface="Cambria Math" panose="02040503050406030204" pitchFamily="18" charset="0"/>
                                  </a:rPr>
                                  <m:t> 100</m:t>
                                </m:r>
                              </m:oMath>
                            </m:oMathPara>
                          </a14:m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au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21885503"/>
                  </p:ext>
                </p:extLst>
              </p:nvPr>
            </p:nvGraphicFramePr>
            <p:xfrm>
              <a:off x="1187355" y="1405719"/>
              <a:ext cx="10622572" cy="1160971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75551"/>
                    <a:gridCol w="6547021"/>
                  </a:tblGrid>
                  <a:tr h="420624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4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4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40347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d’agents formés sur la PCIME clinique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3"/>
                          <a:stretch>
                            <a:fillRect l="-62291" t="-66116" r="-93" b="-1322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Rectangle 7"/>
          <p:cNvSpPr/>
          <p:nvPr/>
        </p:nvSpPr>
        <p:spPr>
          <a:xfrm>
            <a:off x="743572" y="1029485"/>
            <a:ext cx="364554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Indicateurs de produit</a:t>
            </a:r>
            <a:endParaRPr lang="fr-FR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3572" y="2597494"/>
            <a:ext cx="401949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b="1" i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Indicateurs d’effet </a:t>
            </a:r>
            <a:r>
              <a:rPr lang="fr-FR" sz="20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direct</a:t>
            </a:r>
            <a:endParaRPr lang="fr-FR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au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0264610"/>
                  </p:ext>
                </p:extLst>
              </p:nvPr>
            </p:nvGraphicFramePr>
            <p:xfrm>
              <a:off x="1255594" y="3109956"/>
              <a:ext cx="10554333" cy="326318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4957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50476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38462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+mn-ea"/>
                              <a:cs typeface="+mn-cs"/>
                            </a:rPr>
                            <a:t>Indicateurs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+mn-ea"/>
                              <a:cs typeface="+mn-cs"/>
                            </a:rPr>
                            <a:t>Formules</a:t>
                          </a: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31018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d’enfants de moins de cinq ans pris en charge selon l’approche PCIME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eqArr>
                                      <m:eqArrPr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Nombre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sSup>
                                          <m:sSupPr>
                                            <m:ctrlPr>
                                              <a:rPr lang="fr-FR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fr-FR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d</m:t>
                                            </m:r>
                                          </m:e>
                                          <m:sup>
                                            <m:r>
                                              <a:rPr lang="fr-FR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enfants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moins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cinq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ans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pris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en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charge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selon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la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é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marche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PCIME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</m:eqArr>
                                  </m:num>
                                  <m:den>
                                    <m:eqArr>
                                      <m:eqArrPr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Nombre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sSup>
                                          <m:sSupPr>
                                            <m:ctrlPr>
                                              <a:rPr lang="fr-FR" sz="18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fr-FR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d</m:t>
                                            </m:r>
                                          </m:e>
                                          <m:sup>
                                            <m:r>
                                              <a:rPr lang="fr-FR" sz="18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enfants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moins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de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cinq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ans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vus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en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consultation</m:t>
                                        </m:r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curative</m:t>
                                        </m:r>
                                      </m:e>
                                    </m:eqAr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18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1800">
                                    <a:effectLst/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fr-FR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7109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des accouchements réalisés avec </a:t>
                          </a:r>
                          <a:r>
                            <a:rPr lang="fr-FR" sz="2000" dirty="0" err="1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partogramme</a:t>
                          </a: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 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0" indent="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8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</m:t>
                                        </m:r>
                                      </m:e>
                                      <m:sup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accouchements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alis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avec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un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partogramme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p>
                                      <m:sSupPr>
                                        <m:ctrlPr>
                                          <a:rPr lang="fr-FR" sz="18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d</m:t>
                                        </m:r>
                                      </m:e>
                                      <m:sup>
                                        <m:r>
                                          <a:rPr lang="fr-FR" sz="18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accouchements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alis</m:t>
                                    </m:r>
                                    <m: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18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18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1800">
                                    <a:effectLst/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fr-FR" sz="18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344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Taux de césariennes réalisées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Nombre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de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sariennes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alis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é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es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Nombre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d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accouchements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attendues</m:t>
                                  </m:r>
                                </m:den>
                              </m:f>
                            </m:oMath>
                          </a14:m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</a:rPr>
                            <a:t>X100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au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0264610"/>
                  </p:ext>
                </p:extLst>
              </p:nvPr>
            </p:nvGraphicFramePr>
            <p:xfrm>
              <a:off x="1255594" y="3109956"/>
              <a:ext cx="10554333" cy="326318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4049573"/>
                    <a:gridCol w="6504760"/>
                  </a:tblGrid>
                  <a:tr h="438462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+mn-ea"/>
                              <a:cs typeface="+mn-cs"/>
                            </a:rPr>
                            <a:t>Indicateurs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 defTabSz="914400" rtl="0" eaLnBrk="1" latinLnBrk="0" hangingPunct="1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b="1" kern="12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+mn-ea"/>
                              <a:cs typeface="+mn-cs"/>
                            </a:rPr>
                            <a:t>Formules</a:t>
                          </a:r>
                        </a:p>
                      </a:txBody>
                      <a:tcPr marL="68580" marR="68580" marT="0" marB="0"/>
                    </a:tc>
                  </a:tr>
                  <a:tr h="1310185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d’enfants de moins de cinq ans pris en charge selon l’approche PCIME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62324" t="-38140" r="-94" b="-115814"/>
                          </a:stretch>
                        </a:blipFill>
                      </a:tcPr>
                    </a:tc>
                  </a:tr>
                  <a:tr h="87109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Proportion des accouchements réalisés avec </a:t>
                          </a:r>
                          <a:r>
                            <a:rPr lang="fr-FR" sz="2000" dirty="0" err="1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partogramme</a:t>
                          </a: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 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62324" t="-207692" r="-94" b="-74126"/>
                          </a:stretch>
                        </a:blipFill>
                      </a:tcPr>
                    </a:tc>
                  </a:tr>
                  <a:tr h="643444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000" dirty="0">
                              <a:effectLst/>
                              <a:latin typeface="Calibri" panose="020F0502020204030204" pitchFamily="34" charset="0"/>
                              <a:cs typeface="Arial" pitchFamily="34" charset="0"/>
                            </a:rPr>
                            <a:t>Taux de césariennes réalisées</a:t>
                          </a:r>
                          <a:endParaRPr lang="fr-FR" sz="20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Arial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4"/>
                          <a:stretch>
                            <a:fillRect l="-62324" t="-419048" r="-94" b="-9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47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344" y="13645"/>
            <a:ext cx="10740788" cy="74660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Exemples de mode de calcul des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21" y="1337870"/>
            <a:ext cx="41571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  <a:buSzPts val="800"/>
            </a:pPr>
            <a:r>
              <a:rPr lang="fr-FR" sz="3200" b="1" u="sng" dirty="0">
                <a:latin typeface="Calibri" panose="020F0502020204030204" pitchFamily="34" charset="0"/>
                <a:ea typeface="Times New Roman" panose="02020603050405020304" pitchFamily="18" charset="0"/>
              </a:rPr>
              <a:t>Indicateurs de résultats</a:t>
            </a:r>
            <a:endParaRPr lang="fr-FR" sz="28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0412" y="2161948"/>
            <a:ext cx="2700611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fr-FR" sz="2000" b="1" i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Indicateurs d’impact</a:t>
            </a:r>
            <a:endParaRPr lang="fr-FR" sz="24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5147468"/>
                  </p:ext>
                </p:extLst>
              </p:nvPr>
            </p:nvGraphicFramePr>
            <p:xfrm>
              <a:off x="373157" y="2749506"/>
              <a:ext cx="11243587" cy="309004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2363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00727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00740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24465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</a:rPr>
                            <a:t>Proportion de décès </a:t>
                          </a: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maternels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è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maternels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parturientes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100 000</m:t>
                                </m:r>
                              </m:oMath>
                            </m:oMathPara>
                          </a14:m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4465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Taux de mortalité infantile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indent="0"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è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enfants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0 à 11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mois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Nombre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total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naissances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vivantes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de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la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p</m:t>
                                    </m:r>
                                    <m: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é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fr-FR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riode</m:t>
                                    </m:r>
                                  </m:den>
                                </m:f>
                                <m:r>
                                  <m:rPr>
                                    <m:sty m:val="p"/>
                                  </m:rP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fr-FR" sz="2400">
                                    <a:effectLst/>
                                    <a:latin typeface="Cambria Math" panose="02040503050406030204" pitchFamily="18" charset="0"/>
                                  </a:rPr>
                                  <m:t>1000</m:t>
                                </m:r>
                              </m:oMath>
                            </m:oMathPara>
                          </a14:m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5147468"/>
                  </p:ext>
                </p:extLst>
              </p:nvPr>
            </p:nvGraphicFramePr>
            <p:xfrm>
              <a:off x="373157" y="2749506"/>
              <a:ext cx="11243587" cy="309004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3236316"/>
                    <a:gridCol w="8007271"/>
                  </a:tblGrid>
                  <a:tr h="600740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Indicateurs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800" b="1" dirty="0">
                              <a:effectLst/>
                              <a:latin typeface="Calibri" panose="020F0502020204030204" pitchFamily="34" charset="0"/>
                            </a:rPr>
                            <a:t>Formules</a:t>
                          </a:r>
                          <a:endParaRPr lang="fr-FR" sz="2800" b="1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24465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 smtClean="0">
                              <a:effectLst/>
                              <a:latin typeface="Calibri" panose="020F0502020204030204" pitchFamily="34" charset="0"/>
                            </a:rPr>
                            <a:t>Proportion de décès </a:t>
                          </a: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maternels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0411" t="-53922" b="-100000"/>
                          </a:stretch>
                        </a:blipFill>
                      </a:tcPr>
                    </a:tc>
                  </a:tr>
                  <a:tr h="124465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2400" dirty="0">
                              <a:effectLst/>
                              <a:latin typeface="Calibri" panose="020F0502020204030204" pitchFamily="34" charset="0"/>
                            </a:rPr>
                            <a:t>Taux de mortalité infantile </a:t>
                          </a:r>
                          <a:endParaRPr lang="fr-FR" sz="2400" dirty="0"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40411" t="-15392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723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57" y="0"/>
            <a:ext cx="12054625" cy="60434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Exercice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d’application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57" y="604346"/>
            <a:ext cx="122349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800"/>
            </a:pPr>
            <a:r>
              <a:rPr lang="fr-FR" sz="2800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Arial" pitchFamily="34" charset="0"/>
              </a:rPr>
              <a:t>Exercice :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ea typeface="Times New Roman" panose="02020603050405020304" pitchFamily="18" charset="0"/>
                <a:cs typeface="Arial" pitchFamily="34" charset="0"/>
              </a:rPr>
              <a:t>Encerclez dans le tableau ci-dessous le code de typologie correspondant à chaque indicateur</a:t>
            </a:r>
            <a:endParaRPr lang="fr-F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43520"/>
              </p:ext>
            </p:extLst>
          </p:nvPr>
        </p:nvGraphicFramePr>
        <p:xfrm>
          <a:off x="365494" y="1402535"/>
          <a:ext cx="11555455" cy="43022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LIBELLE DE L’INDICATEUR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TYPE D'INDICATEUR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Pourcentage du budget de l’Etat alloué à la santé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58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Pourcentage de DMEG n’ayant pas connu de rupture en médicaments traceurs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457200" indent="-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Taux de réalisation physique des activités du plan d’action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Nombre de TDR paludisme réalisés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 d’agents formés sur la PCIME clinique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 d’enfants de moins de cinq ans pris en charge selon l’approche PCIME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21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Taille de la population</a:t>
                      </a:r>
                      <a:r>
                        <a:rPr lang="fr-FR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des femmes en âge de procréer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21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Nombre de copies du manuel de formation</a:t>
                      </a:r>
                      <a:r>
                        <a:rPr lang="fr-FR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sur le SNIS disponibles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 d’enfants de moins de cinq ans pris en charge selon l’approche PCIME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31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Taux de mortalité</a:t>
                      </a:r>
                      <a:r>
                        <a:rPr lang="fr-FR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maternelle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054625" cy="69603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2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Exercice </a:t>
            </a:r>
            <a:r>
              <a:rPr lang="fr-FR" sz="32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d’application</a:t>
            </a:r>
            <a:endParaRPr lang="fr-FR" sz="32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21724"/>
              </p:ext>
            </p:extLst>
          </p:nvPr>
        </p:nvGraphicFramePr>
        <p:xfrm>
          <a:off x="296213" y="840828"/>
          <a:ext cx="11784169" cy="30273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1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0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2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LIBELLE DE L’INDICATEUR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TYPE D'INDICATEUR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 des accouchements réalisés avec </a:t>
                      </a:r>
                      <a:r>
                        <a:rPr lang="fr-FR" sz="20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partogramme</a:t>
                      </a: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Taux de césariennes </a:t>
                      </a: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réalisées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Taux </a:t>
                      </a: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</a:rPr>
                        <a:t>de couverture en CPN4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 </a:t>
                      </a: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 décès maternels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92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Proportion</a:t>
                      </a:r>
                      <a:r>
                        <a:rPr lang="fr-FR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des femmes enceintes ayant reçu le TPI3 sous observation directe 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92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Nombre</a:t>
                      </a:r>
                      <a:r>
                        <a:rPr lang="fr-FR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de diffusions des spots sur l’utilisation des MILDA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18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Taux de mortalité infantile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 B C D E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15361"/>
              </p:ext>
            </p:extLst>
          </p:nvPr>
        </p:nvGraphicFramePr>
        <p:xfrm>
          <a:off x="5881791" y="4158933"/>
          <a:ext cx="5719575" cy="24006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38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CODE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Calibri" panose="020F0502020204030204" pitchFamily="34" charset="0"/>
                        </a:rPr>
                        <a:t>TYPE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Indicateurs d’intrants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</a:rPr>
                        <a:t>Indicateurs d’activités 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Indicateurs de produit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Indicateurs d’effet direct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</a:rPr>
                        <a:t>Indicateurs d’impact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74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759" y="0"/>
            <a:ext cx="11177337" cy="74178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Synthèse module 6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463" y="1090862"/>
            <a:ext cx="11806271" cy="4463777"/>
          </a:xfrm>
        </p:spPr>
        <p:txBody>
          <a:bodyPr>
            <a:noAutofit/>
          </a:bodyPr>
          <a:lstStyle/>
          <a:p>
            <a:pPr marL="365125" indent="-365125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Généralités sur les indicateurs </a:t>
            </a:r>
          </a:p>
          <a:p>
            <a:pPr marL="533400" indent="-304800" algn="just">
              <a:lnSpc>
                <a:spcPct val="100000"/>
              </a:lnSpc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Définition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d’un indicateur et critères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de sélection : validité, fiabilité, sensibilité, spécificité, mesurabilité.</a:t>
            </a:r>
          </a:p>
          <a:p>
            <a:pPr marL="533400" indent="-304800" algn="just">
              <a:lnSpc>
                <a:spcPct val="100000"/>
              </a:lnSpc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Interprétation des indicateurs</a:t>
            </a:r>
          </a:p>
          <a:p>
            <a:pPr marL="533400" indent="-304800" algn="just">
              <a:lnSpc>
                <a:spcPct val="100000"/>
              </a:lnSpc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Typologie des indicateurs : intrants, activités/processus et résultats.</a:t>
            </a:r>
          </a:p>
          <a:p>
            <a:pPr marL="533400" indent="-304800" algn="just">
              <a:lnSpc>
                <a:spcPct val="100000"/>
              </a:lnSpc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Groupe d’indicateurs : démographie et santé.</a:t>
            </a:r>
          </a:p>
          <a:p>
            <a:pPr marL="228600" indent="0" algn="just">
              <a:lnSpc>
                <a:spcPct val="100000"/>
              </a:lnSpc>
              <a:buNone/>
            </a:pPr>
            <a:endParaRPr lang="fr-FR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365125" indent="-365125"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Méthodes de calcul de quelques indicateurs</a:t>
            </a:r>
          </a:p>
          <a:p>
            <a:pPr marL="441325" indent="-260350" algn="just">
              <a:lnSpc>
                <a:spcPct val="100000"/>
              </a:lnSpc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Méthode de calcul.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4150" y="2715903"/>
            <a:ext cx="11041039" cy="886131"/>
          </a:xfrm>
        </p:spPr>
        <p:txBody>
          <a:bodyPr>
            <a:noAutofit/>
          </a:bodyPr>
          <a:lstStyle/>
          <a:p>
            <a:pPr algn="ctr">
              <a:lnSpc>
                <a:spcPct val="130000"/>
              </a:lnSpc>
            </a:pPr>
            <a:r>
              <a:rPr lang="fr-FR" sz="4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MERCI POUR VOTRE ATTENTION</a:t>
            </a:r>
            <a:endParaRPr lang="fr-FR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0376" y="7929"/>
            <a:ext cx="11341290" cy="82150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Généralités sur les 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 : Définition</a:t>
            </a:r>
            <a:endParaRPr lang="fr-FR" sz="36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7421" y="1108026"/>
            <a:ext cx="11846257" cy="4624034"/>
          </a:xfrm>
        </p:spPr>
        <p:txBody>
          <a:bodyPr>
            <a:noAutofit/>
          </a:bodyPr>
          <a:lstStyle/>
          <a:p>
            <a:pPr algn="just"/>
            <a:r>
              <a:rPr lang="fr-FR" sz="3000" b="1" dirty="0" smtClean="0">
                <a:latin typeface="Calibri" panose="020F0502020204030204" pitchFamily="34" charset="0"/>
              </a:rPr>
              <a:t>C’</a:t>
            </a:r>
            <a:r>
              <a:rPr lang="fr-FR" sz="3000" dirty="0" smtClean="0">
                <a:latin typeface="Calibri" panose="020F0502020204030204" pitchFamily="34" charset="0"/>
              </a:rPr>
              <a:t>est </a:t>
            </a:r>
            <a:r>
              <a:rPr lang="fr-FR" sz="3000" dirty="0">
                <a:latin typeface="Calibri" panose="020F0502020204030204" pitchFamily="34" charset="0"/>
              </a:rPr>
              <a:t>une </a:t>
            </a:r>
            <a:r>
              <a:rPr lang="fr-FR" sz="3000" dirty="0" smtClean="0">
                <a:latin typeface="Calibri" panose="020F0502020204030204" pitchFamily="34" charset="0"/>
              </a:rPr>
              <a:t>grandeur </a:t>
            </a:r>
            <a:r>
              <a:rPr lang="fr-FR" sz="3000" dirty="0">
                <a:latin typeface="Calibri" panose="020F0502020204030204" pitchFamily="34" charset="0"/>
              </a:rPr>
              <a:t>spécifique observable et </a:t>
            </a:r>
            <a:r>
              <a:rPr lang="fr-FR" sz="3000" dirty="0" smtClean="0">
                <a:latin typeface="Calibri" panose="020F0502020204030204" pitchFamily="34" charset="0"/>
              </a:rPr>
              <a:t>mesurable </a:t>
            </a:r>
            <a:r>
              <a:rPr lang="fr-FR" sz="3000" dirty="0" smtClean="0">
                <a:latin typeface="Calibri" panose="020F0502020204030204" pitchFamily="34" charset="0"/>
              </a:rPr>
              <a:t>qui </a:t>
            </a:r>
            <a:r>
              <a:rPr lang="fr-FR" sz="3000" dirty="0">
                <a:latin typeface="Calibri" panose="020F0502020204030204" pitchFamily="34" charset="0"/>
              </a:rPr>
              <a:t>permet de </a:t>
            </a:r>
            <a:r>
              <a:rPr lang="fr-FR" sz="3000" dirty="0" smtClean="0">
                <a:latin typeface="Calibri" panose="020F0502020204030204" pitchFamily="34" charset="0"/>
              </a:rPr>
              <a:t>montrer des </a:t>
            </a:r>
            <a:r>
              <a:rPr lang="fr-FR" sz="3000" dirty="0">
                <a:latin typeface="Calibri" panose="020F0502020204030204" pitchFamily="34" charset="0"/>
              </a:rPr>
              <a:t>changements liés à </a:t>
            </a:r>
            <a:r>
              <a:rPr lang="fr-FR" sz="3000" dirty="0" smtClean="0">
                <a:latin typeface="Calibri" panose="020F0502020204030204" pitchFamily="34" charset="0"/>
              </a:rPr>
              <a:t>une </a:t>
            </a:r>
            <a:r>
              <a:rPr lang="fr-FR" sz="3000" dirty="0" smtClean="0">
                <a:latin typeface="Calibri" panose="020F0502020204030204" pitchFamily="34" charset="0"/>
              </a:rPr>
              <a:t>intervention </a:t>
            </a:r>
            <a:r>
              <a:rPr lang="fr-FR" sz="3000" dirty="0">
                <a:latin typeface="Calibri" panose="020F0502020204030204" pitchFamily="34" charset="0"/>
              </a:rPr>
              <a:t>ou d’aider à apprécier la performance d’un acteur. </a:t>
            </a:r>
            <a:r>
              <a:rPr lang="fr-FR" sz="3000" dirty="0">
                <a:latin typeface="Calibri" panose="020F0502020204030204" pitchFamily="34" charset="0"/>
                <a:cs typeface="Arial" pitchFamily="34" charset="0"/>
              </a:rPr>
              <a:t>Il permet de contrôler, évaluer et améliorer les services </a:t>
            </a:r>
            <a:r>
              <a:rPr lang="fr-FR" sz="3000" dirty="0" smtClean="0">
                <a:latin typeface="Calibri" panose="020F0502020204030204" pitchFamily="34" charset="0"/>
                <a:cs typeface="Arial" pitchFamily="34" charset="0"/>
              </a:rPr>
              <a:t>dispensés. </a:t>
            </a:r>
          </a:p>
          <a:p>
            <a:pPr marL="109728" indent="0" algn="just">
              <a:buNone/>
            </a:pPr>
            <a:endParaRPr lang="fr-FR" sz="3000" dirty="0">
              <a:latin typeface="Calibri" panose="020F0502020204030204" pitchFamily="34" charset="0"/>
            </a:endParaRPr>
          </a:p>
          <a:p>
            <a:r>
              <a:rPr lang="fr-FR" sz="3000" dirty="0">
                <a:latin typeface="Calibri" panose="020F0502020204030204" pitchFamily="34" charset="0"/>
              </a:rPr>
              <a:t>De façon opérationnelle, c’est la variable </a:t>
            </a:r>
            <a:r>
              <a:rPr lang="fr-FR" sz="3000" dirty="0" smtClean="0">
                <a:latin typeface="Calibri" panose="020F0502020204030204" pitchFamily="34" charset="0"/>
              </a:rPr>
              <a:t>qui :</a:t>
            </a:r>
            <a:endParaRPr lang="fr-FR" sz="3000" dirty="0">
              <a:latin typeface="Calibri" panose="020F0502020204030204" pitchFamily="34" charset="0"/>
            </a:endParaRPr>
          </a:p>
          <a:p>
            <a:pPr lvl="1"/>
            <a:r>
              <a:rPr lang="fr-FR" sz="3000" b="1" dirty="0">
                <a:latin typeface="Calibri" panose="020F0502020204030204" pitchFamily="34" charset="0"/>
              </a:rPr>
              <a:t>Quantifie chaque niveau de l’activité</a:t>
            </a:r>
            <a:r>
              <a:rPr lang="fr-FR" sz="3000" dirty="0">
                <a:latin typeface="Calibri" panose="020F0502020204030204" pitchFamily="34" charset="0"/>
              </a:rPr>
              <a:t> ; </a:t>
            </a:r>
          </a:p>
          <a:p>
            <a:pPr lvl="1"/>
            <a:r>
              <a:rPr lang="fr-FR" sz="3000" b="1" dirty="0">
                <a:latin typeface="Calibri" panose="020F0502020204030204" pitchFamily="34" charset="0"/>
              </a:rPr>
              <a:t>Permet de suivre et d’apprécier le degré de réalisation </a:t>
            </a:r>
            <a:r>
              <a:rPr lang="fr-FR" sz="3000" dirty="0">
                <a:latin typeface="Calibri" panose="020F0502020204030204" pitchFamily="34" charset="0"/>
              </a:rPr>
              <a:t>des activités et </a:t>
            </a:r>
          </a:p>
          <a:p>
            <a:pPr lvl="1"/>
            <a:r>
              <a:rPr lang="fr-FR" sz="3000" b="1" dirty="0">
                <a:latin typeface="Calibri" panose="020F0502020204030204" pitchFamily="34" charset="0"/>
              </a:rPr>
              <a:t>Permet de savoir si le résultat attendu a été obtenu</a:t>
            </a:r>
            <a:r>
              <a:rPr lang="fr-FR" sz="3000" dirty="0"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fr-FR" sz="3000" dirty="0" smtClean="0">
              <a:latin typeface="Calibri" panose="020F0502020204030204" pitchFamily="34" charset="0"/>
              <a:cs typeface="Arial" pitchFamily="34" charset="0"/>
            </a:endParaRPr>
          </a:p>
          <a:p>
            <a:endParaRPr lang="fr-FR" sz="3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1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0125" y="103992"/>
            <a:ext cx="11914496" cy="707377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Généralités sur les indicateurs 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: Critères de sélection </a:t>
            </a:r>
            <a:endParaRPr lang="fr-FR" sz="36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5973" y="1302688"/>
            <a:ext cx="11966027" cy="391075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Un indicateur doit répondre aux critères suivants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: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/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La validité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l’indicateur doit mesurer ce dont il fait l'objet; </a:t>
            </a:r>
          </a:p>
          <a:p>
            <a:pPr algn="just"/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La fiabilité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l’indicateur doit fournir la même réponse lorsque différentes personnes le mesurent dans des circonstances semblables; </a:t>
            </a:r>
          </a:p>
          <a:p>
            <a:pPr algn="just"/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La sensibilité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l’indicateur doit être capable de mesurer le changement; </a:t>
            </a:r>
          </a:p>
          <a:p>
            <a:pPr algn="just"/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La spécificité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l’indicateur ne doit refléter que les changements apportés dans la situation concernée;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/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La mesurabilité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: l’indicateur doit être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mesurable.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07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535" y="103993"/>
            <a:ext cx="11846256" cy="52380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4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Généralités sur les indicateurs </a:t>
            </a:r>
            <a:r>
              <a:rPr lang="fr-FR" sz="34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: Conditions de sélection</a:t>
            </a:r>
            <a:endParaRPr lang="fr-FR" sz="34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667" y="1066336"/>
            <a:ext cx="11822806" cy="466143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Pour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le choix des indicateurs, il faut tenir compte de :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disponibilité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des 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données :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données relatives au calcul de l’indicateur existent et sont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disponibles ;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disponibilité des 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ressources :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les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ressources existantes permettent de collecter et d’analyser les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données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;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besoins en 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information :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l’indicateur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montre les résultats du projet/programme et qu’il sert à une meilleure prise de décision, planification, exécution, suivi et évaluation du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projet/programme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;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b="1" dirty="0">
                <a:latin typeface="Calibri" panose="020F0502020204030204" pitchFamily="34" charset="0"/>
                <a:cs typeface="Arial" pitchFamily="34" charset="0"/>
              </a:rPr>
              <a:t>exigences des bailleurs de 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fonds :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les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indicateurs à retenir prennent impérativement en compte les préoccupations du bailleur de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fonds.  </a:t>
            </a:r>
            <a:endParaRPr lang="fr-FR" sz="32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0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028" y="8456"/>
            <a:ext cx="10515600" cy="660283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40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Interprétation des indicateurs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1160060"/>
            <a:ext cx="11513714" cy="5429925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L’interprétation sous-entend une appréciation de la valeur de l’indicateur par rapport à une norme, à un objectif ou à toute autre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référence. </a:t>
            </a:r>
          </a:p>
          <a:p>
            <a:pPr marL="0" indent="0" algn="just">
              <a:buNone/>
            </a:pPr>
            <a:r>
              <a:rPr lang="fr-FR" sz="2800" dirty="0">
                <a:latin typeface="Calibri" panose="020F0502020204030204" pitchFamily="34" charset="0"/>
              </a:rPr>
              <a:t>L’interprétation est l’utilisation des analyses pour encore explorer les résultats </a:t>
            </a:r>
            <a:r>
              <a:rPr lang="fr-FR" sz="2800" dirty="0" smtClean="0">
                <a:latin typeface="Calibri" panose="020F0502020204030204" pitchFamily="34" charset="0"/>
              </a:rPr>
              <a:t>et </a:t>
            </a:r>
            <a:r>
              <a:rPr lang="fr-FR" sz="2800" dirty="0">
                <a:latin typeface="Calibri" panose="020F0502020204030204" pitchFamily="34" charset="0"/>
              </a:rPr>
              <a:t>comprendre les implications aux projets et interventions (activités</a:t>
            </a:r>
            <a:r>
              <a:rPr lang="fr-FR" sz="2800" dirty="0" smtClean="0">
                <a:latin typeface="Calibri" panose="020F0502020204030204" pitchFamily="34" charset="0"/>
              </a:rPr>
              <a:t>).</a:t>
            </a:r>
            <a:endParaRPr lang="fr-FR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Elle se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fait suivant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les étapes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 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ci-dessous:</a:t>
            </a:r>
          </a:p>
          <a:p>
            <a:pPr lvl="0" indent="403225">
              <a:spcBef>
                <a:spcPts val="600"/>
              </a:spcBef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description du niveau de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l’indicateur</a:t>
            </a:r>
            <a:r>
              <a:rPr lang="fr-FR" b="1" dirty="0" smtClean="0">
                <a:latin typeface="Calibri" panose="020F0502020204030204" pitchFamily="34" charset="0"/>
                <a:cs typeface="Arial" pitchFamily="34" charset="0"/>
              </a:rPr>
              <a:t>;</a:t>
            </a:r>
          </a:p>
          <a:p>
            <a:pPr lvl="0" indent="403225">
              <a:spcBef>
                <a:spcPts val="600"/>
              </a:spcBef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comparaison entre groupe de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population;</a:t>
            </a:r>
          </a:p>
          <a:p>
            <a:pPr lvl="0" indent="403225">
              <a:spcBef>
                <a:spcPts val="600"/>
              </a:spcBef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comparaison dans le temps et dans 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l’espace;</a:t>
            </a:r>
          </a:p>
          <a:p>
            <a:pPr lvl="0" indent="403225">
              <a:spcBef>
                <a:spcPts val="600"/>
              </a:spcBef>
            </a:pP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La </a:t>
            </a:r>
            <a:r>
              <a:rPr lang="fr-FR" dirty="0">
                <a:latin typeface="Calibri" panose="020F0502020204030204" pitchFamily="34" charset="0"/>
                <a:cs typeface="Arial" pitchFamily="34" charset="0"/>
              </a:rPr>
              <a:t>comparaison à une référence (Objectif, norme</a:t>
            </a:r>
            <a:r>
              <a:rPr lang="fr-FR" dirty="0" smtClean="0">
                <a:latin typeface="Calibri" panose="020F0502020204030204" pitchFamily="34" charset="0"/>
                <a:cs typeface="Arial" pitchFamily="34" charset="0"/>
              </a:rPr>
              <a:t>,…).</a:t>
            </a: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1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027" y="8456"/>
            <a:ext cx="10988899" cy="89229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40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Interprétation des </a:t>
            </a:r>
            <a:r>
              <a:rPr lang="fr-FR" sz="4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 : Questions</a:t>
            </a:r>
            <a:endParaRPr lang="fr-FR" sz="4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1050878"/>
            <a:ext cx="11672873" cy="4899546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fr-FR" sz="3200" dirty="0">
                <a:latin typeface="Calibri" panose="020F0502020204030204" pitchFamily="34" charset="0"/>
              </a:rPr>
              <a:t>Interpréter </a:t>
            </a:r>
            <a:r>
              <a:rPr lang="fr-FR" sz="3200" dirty="0" smtClean="0">
                <a:latin typeface="Calibri" panose="020F0502020204030204" pitchFamily="34" charset="0"/>
              </a:rPr>
              <a:t>les données ou interpréter les indicateurs, c’est </a:t>
            </a:r>
            <a:r>
              <a:rPr lang="fr-FR" sz="3200" dirty="0">
                <a:latin typeface="Calibri" panose="020F0502020204030204" pitchFamily="34" charset="0"/>
              </a:rPr>
              <a:t>répondre aux questions suivantes 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b="1" i="1" dirty="0">
                <a:latin typeface="Calibri" panose="020F0502020204030204" pitchFamily="34" charset="0"/>
              </a:rPr>
              <a:t>Qu’est-ce que ces résultats présentés </a:t>
            </a:r>
            <a:r>
              <a:rPr lang="fr-FR" sz="3200" b="1" i="1" dirty="0" smtClean="0">
                <a:latin typeface="Calibri" panose="020F0502020204030204" pitchFamily="34" charset="0"/>
              </a:rPr>
              <a:t>pour cet indicateur (dans </a:t>
            </a:r>
            <a:r>
              <a:rPr lang="fr-FR" sz="3200" b="1" i="1" dirty="0">
                <a:latin typeface="Calibri" panose="020F0502020204030204" pitchFamily="34" charset="0"/>
              </a:rPr>
              <a:t>le tableau, le graphique, cartes ) veulent nous montrer 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b="1" i="1" dirty="0">
                <a:latin typeface="Calibri" panose="020F0502020204030204" pitchFamily="34" charset="0"/>
              </a:rPr>
              <a:t>Pourquoi avons-nous obtenu de tels résultats 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b="1" i="1" dirty="0">
                <a:latin typeface="Calibri" panose="020F0502020204030204" pitchFamily="34" charset="0"/>
              </a:rPr>
              <a:t> Que devraient être les résultats dans ce village, ce CSPS, District, ou Région 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b="1" i="1" dirty="0">
                <a:latin typeface="Calibri" panose="020F0502020204030204" pitchFamily="34" charset="0"/>
              </a:rPr>
              <a:t>Que s’est-il passé les semaines, mois antérieurs </a:t>
            </a:r>
            <a:r>
              <a:rPr lang="fr-FR" sz="3200" b="1" i="1" dirty="0" smtClean="0">
                <a:latin typeface="Calibri" panose="020F0502020204030204" pitchFamily="34" charset="0"/>
              </a:rPr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b="1" i="1" dirty="0">
                <a:latin typeface="Calibri" panose="020F0502020204030204" pitchFamily="34" charset="0"/>
              </a:rPr>
              <a:t>Que devrait-il se passer cette année? </a:t>
            </a:r>
            <a:endParaRPr lang="fr-FR" sz="3200" dirty="0">
              <a:latin typeface="Calibri" panose="020F050202020403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028" y="8456"/>
            <a:ext cx="10515600" cy="93919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4000" b="1" dirty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Typologie des </a:t>
            </a:r>
            <a:r>
              <a:rPr lang="fr-FR" sz="4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indicateurs</a:t>
            </a:r>
            <a:endParaRPr lang="fr-FR" sz="4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6214" y="1132764"/>
            <a:ext cx="11645577" cy="52036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Calibri" panose="020F0502020204030204" pitchFamily="34" charset="0"/>
                <a:cs typeface="Arial" pitchFamily="34" charset="0"/>
              </a:rPr>
              <a:t>On distingue trois </a:t>
            </a:r>
            <a:r>
              <a:rPr lang="fr-FR" sz="3600" dirty="0" smtClean="0">
                <a:latin typeface="Calibri" panose="020F0502020204030204" pitchFamily="34" charset="0"/>
                <a:cs typeface="Arial" pitchFamily="34" charset="0"/>
              </a:rPr>
              <a:t>grands types </a:t>
            </a:r>
            <a:r>
              <a:rPr lang="fr-FR" sz="3600" dirty="0">
                <a:latin typeface="Calibri" panose="020F0502020204030204" pitchFamily="34" charset="0"/>
                <a:cs typeface="Arial" pitchFamily="34" charset="0"/>
              </a:rPr>
              <a:t>d’indicateurs selon l’approche de la gestion axée sur les résultats (GAR) : </a:t>
            </a:r>
            <a:endParaRPr lang="fr-FR" sz="3600" dirty="0" smtClean="0">
              <a:latin typeface="Calibri" panose="020F0502020204030204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L</a:t>
            </a: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es </a:t>
            </a: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indicateurs </a:t>
            </a: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d’intrants</a:t>
            </a: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L</a:t>
            </a: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es indicateurs d’activités</a:t>
            </a:r>
            <a:r>
              <a:rPr lang="fr-FR" sz="36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600" b="1" dirty="0" smtClean="0">
                <a:latin typeface="Calibri" panose="020F0502020204030204" pitchFamily="34" charset="0"/>
                <a:cs typeface="Arial" pitchFamily="34" charset="0"/>
              </a:rPr>
              <a:t>Les indicateurs de résultats</a:t>
            </a:r>
            <a:r>
              <a:rPr lang="fr-FR" sz="3600" dirty="0" smtClean="0">
                <a:latin typeface="Calibri" panose="020F0502020204030204" pitchFamily="34" charset="0"/>
                <a:cs typeface="Arial" pitchFamily="34" charset="0"/>
              </a:rPr>
              <a:t>.</a:t>
            </a:r>
          </a:p>
          <a:p>
            <a:pPr marL="1979613" lvl="1" indent="-192088">
              <a:buFont typeface="Wingdings" panose="05000000000000000000" pitchFamily="2" charset="2"/>
              <a:buChar char="Ø"/>
            </a:pPr>
            <a:r>
              <a:rPr lang="fr-FR" sz="3200" b="1" i="1" dirty="0" smtClean="0">
                <a:latin typeface="Calibri" panose="020F0502020204030204" pitchFamily="34" charset="0"/>
                <a:cs typeface="Arial" pitchFamily="34" charset="0"/>
              </a:rPr>
              <a:t>Indicateurs de produits</a:t>
            </a:r>
          </a:p>
          <a:p>
            <a:pPr marL="1979613" lvl="1" indent="-192088">
              <a:buFont typeface="Wingdings" panose="05000000000000000000" pitchFamily="2" charset="2"/>
              <a:buChar char="Ø"/>
            </a:pPr>
            <a:r>
              <a:rPr lang="fr-FR" sz="3200" b="1" i="1" dirty="0" smtClean="0">
                <a:latin typeface="Calibri" panose="020F0502020204030204" pitchFamily="34" charset="0"/>
                <a:cs typeface="Arial" pitchFamily="34" charset="0"/>
              </a:rPr>
              <a:t>Indicateurs d’effets</a:t>
            </a:r>
          </a:p>
          <a:p>
            <a:pPr marL="1979613" lvl="1" indent="-192088">
              <a:buFont typeface="Wingdings" panose="05000000000000000000" pitchFamily="2" charset="2"/>
              <a:buChar char="Ø"/>
            </a:pPr>
            <a:r>
              <a:rPr lang="fr-FR" sz="3200" b="1" i="1" dirty="0" smtClean="0">
                <a:latin typeface="Calibri" panose="020F0502020204030204" pitchFamily="34" charset="0"/>
                <a:cs typeface="Arial" pitchFamily="34" charset="0"/>
              </a:rPr>
              <a:t>Indicateurs d’impacts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214" y="4841570"/>
            <a:ext cx="11513713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6" name="Groupe 15"/>
          <p:cNvGrpSpPr>
            <a:grpSpLocks/>
          </p:cNvGrpSpPr>
          <p:nvPr/>
        </p:nvGrpSpPr>
        <p:grpSpPr>
          <a:xfrm>
            <a:off x="173419" y="740226"/>
            <a:ext cx="11636508" cy="5932804"/>
            <a:chOff x="0" y="78098"/>
            <a:chExt cx="5837861" cy="2948419"/>
          </a:xfrm>
        </p:grpSpPr>
        <p:sp>
          <p:nvSpPr>
            <p:cNvPr id="17" name="Rectangle 16"/>
            <p:cNvSpPr>
              <a:spLocks/>
            </p:cNvSpPr>
            <p:nvPr/>
          </p:nvSpPr>
          <p:spPr>
            <a:xfrm>
              <a:off x="1305929" y="78098"/>
              <a:ext cx="1130142" cy="131543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endParaRPr lang="fr-FR" sz="20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2000" b="1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ACTIVITES </a:t>
              </a:r>
              <a:r>
                <a:rPr lang="fr-FR" sz="20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(processus)</a:t>
              </a:r>
              <a:endPara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20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Actions ou travaux utilisant des intrants pour réaliser des produits spécifiques</a:t>
              </a:r>
              <a:endPara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fr-FR" sz="20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712740" y="1057275"/>
              <a:ext cx="1125121" cy="196128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06000"/>
                </a:lnSpc>
              </a:pP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IMPACTS (</a:t>
              </a:r>
              <a:r>
                <a:rPr lang="fr-FR" sz="1600" b="1" dirty="0" err="1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Outcomes</a:t>
              </a: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)</a:t>
              </a:r>
              <a:endPara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lnSpc>
                  <a:spcPct val="106000"/>
                </a:lnSpc>
              </a:pP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Effets positifs ou négatifs </a:t>
              </a:r>
            </a:p>
            <a:p>
              <a:pPr>
                <a:lnSpc>
                  <a:spcPct val="106000"/>
                </a:lnSpc>
              </a:pP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à long terme produits par les </a:t>
              </a: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interventions</a:t>
              </a:r>
            </a:p>
            <a:p>
              <a:pPr>
                <a:lnSpc>
                  <a:spcPct val="106000"/>
                </a:lnSpc>
              </a:pPr>
              <a:endPara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5750" indent="-285750">
                <a:lnSpc>
                  <a:spcPct val="106000"/>
                </a:lnSpc>
                <a:buFont typeface="Wingdings" panose="05000000000000000000" pitchFamily="2" charset="2"/>
                <a:buChar char="ü"/>
              </a:pP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Réduction de la mortalité </a:t>
              </a:r>
              <a:endPara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5750" indent="-285750">
                <a:lnSpc>
                  <a:spcPct val="106000"/>
                </a:lnSpc>
                <a:buFont typeface="Wingdings" panose="05000000000000000000" pitchFamily="2" charset="2"/>
                <a:buChar char="ü"/>
              </a:pP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Réduction </a:t>
              </a: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de la </a:t>
              </a: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morbidité</a:t>
              </a:r>
            </a:p>
            <a:p>
              <a:pPr marL="285750" indent="-285750">
                <a:lnSpc>
                  <a:spcPct val="106000"/>
                </a:lnSpc>
                <a:buFont typeface="Wingdings" panose="05000000000000000000" pitchFamily="2" charset="2"/>
                <a:buChar char="ü"/>
              </a:pP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Amélioration </a:t>
              </a:r>
              <a:r>
                <a:rPr lang="fr-FR" sz="16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de l’espérance de vie</a:t>
              </a:r>
            </a:p>
            <a:p>
              <a:pPr>
                <a:lnSpc>
                  <a:spcPct val="106000"/>
                </a:lnSpc>
              </a:pPr>
              <a:r>
                <a:rPr lang="fr-FR" sz="11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297129" y="1483139"/>
              <a:ext cx="1138942" cy="153542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06000"/>
                </a:lnSpc>
              </a:pPr>
              <a:r>
                <a:rPr lang="fr-FR" sz="8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indent="-228600" algn="ctr">
                <a:lnSpc>
                  <a:spcPct val="106000"/>
                </a:lnSpc>
                <a:tabLst>
                  <a:tab pos="228600" algn="l"/>
                </a:tabLst>
              </a:pPr>
              <a:endParaRPr lang="fr-F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indent="-228600" algn="ctr">
                <a:lnSpc>
                  <a:spcPct val="106000"/>
                </a:lnSpc>
                <a:tabLst>
                  <a:tab pos="228600" algn="l"/>
                </a:tabLst>
              </a:pP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indent="-228600" algn="ctr">
                <a:lnSpc>
                  <a:spcPct val="106000"/>
                </a:lnSpc>
                <a:tabLst>
                  <a:tab pos="228600" algn="l"/>
                </a:tabLst>
              </a:pPr>
              <a:endParaRPr lang="fr-F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indent="-228600" algn="ctr">
                <a:lnSpc>
                  <a:spcPct val="106000"/>
                </a:lnSpc>
                <a:tabLst>
                  <a:tab pos="228600" algn="l"/>
                </a:tabLst>
              </a:pP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 algn="ctr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endParaRPr lang="fr-FR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 algn="ctr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Consultations</a:t>
              </a: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Intervention chirurgicales</a:t>
              </a:r>
            </a:p>
            <a:p>
              <a:pPr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Actes </a:t>
              </a: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de laboratoires</a:t>
              </a:r>
            </a:p>
            <a:p>
              <a:pPr marL="114300" indent="-342900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Acte d’imagerie</a:t>
              </a:r>
            </a:p>
            <a:p>
              <a:pPr marL="114300" indent="-342900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Maintenance</a:t>
              </a: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95250">
                <a:lnSpc>
                  <a:spcPct val="106000"/>
                </a:lnSpc>
                <a:buFont typeface="Wingdings" panose="05000000000000000000" pitchFamily="2" charset="2"/>
                <a:buChar char="ü"/>
                <a:tabLst>
                  <a:tab pos="9525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Formation</a:t>
              </a: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</a:pP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algn="ctr">
                <a:lnSpc>
                  <a:spcPct val="106000"/>
                </a:lnSpc>
              </a:pP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9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0" y="1483139"/>
              <a:ext cx="1193511" cy="153542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tabLst>
                  <a:tab pos="228600" algn="l"/>
                </a:tabLst>
              </a:pPr>
              <a:r>
                <a:rPr lang="fr-FR" sz="2000" b="1" kern="1200" dirty="0" smtClean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Personnels</a:t>
              </a:r>
              <a:endParaRPr lang="fr-FR" sz="2000" b="1" dirty="0"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lvl="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tabLst>
                  <a:tab pos="22860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Matériels </a:t>
              </a: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et équipements</a:t>
              </a:r>
            </a:p>
            <a:p>
              <a:pPr lvl="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tabLst>
                  <a:tab pos="173038" algn="l"/>
                </a:tabLst>
              </a:pP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Médicaments et </a:t>
              </a: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consommables</a:t>
              </a:r>
            </a:p>
            <a:p>
              <a:pPr lvl="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"/>
                <a:tabLst>
                  <a:tab pos="0" algn="l"/>
                </a:tabLst>
              </a:pPr>
              <a:r>
                <a:rPr lang="fr-FR" sz="20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Directives référentiels/Normes</a:t>
              </a:r>
              <a:endParaRPr lang="fr-F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1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marL="457200">
                <a:lnSpc>
                  <a:spcPct val="106000"/>
                </a:lnSpc>
                <a:spcAft>
                  <a:spcPts val="800"/>
                </a:spcAft>
              </a:pPr>
              <a:r>
                <a:rPr lang="fr-FR" sz="8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fr-FR" sz="8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>
                <a:lnSpc>
                  <a:spcPct val="106000"/>
                </a:lnSpc>
                <a:spcAft>
                  <a:spcPts val="800"/>
                </a:spcAft>
              </a:pPr>
              <a:r>
                <a:rPr lang="fr-FR" sz="11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0" y="78098"/>
              <a:ext cx="1193511" cy="13154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INTRANTS</a:t>
              </a:r>
              <a:endParaRPr lang="fr-F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Moyens, humains, </a:t>
              </a:r>
              <a:endParaRPr lang="fr-F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Matériels, financiers, Politiques</a:t>
              </a:r>
              <a:endParaRPr lang="fr-FR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fr-FR" sz="20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62225" y="1065232"/>
              <a:ext cx="1090407" cy="196128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342900" indent="-342900" algn="ctr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endParaRPr lang="fr-FR" sz="1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 algn="ctr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endParaRPr lang="fr-FR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  <a:tabLst>
                  <a:tab pos="228600" algn="l"/>
                </a:tabLst>
              </a:pPr>
              <a:endParaRPr lang="fr-FR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  <a:tabLst>
                  <a:tab pos="228600" algn="l"/>
                </a:tabLst>
              </a:pPr>
              <a:endParaRPr lang="fr-FR" sz="1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  <a:tabLst>
                  <a:tab pos="228600" algn="l"/>
                </a:tabLst>
              </a:pPr>
              <a:r>
                <a:rPr lang="fr-FR" sz="16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PRODUITS</a:t>
              </a:r>
              <a:endPara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  <a:tabLst>
                  <a:tab pos="228600" algn="l"/>
                </a:tabLst>
              </a:pPr>
              <a:r>
                <a:rPr lang="fr-FR" sz="14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Résultats de </a:t>
              </a:r>
              <a:r>
                <a:rPr lang="fr-FR" sz="14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la </a:t>
              </a:r>
              <a:r>
                <a:rPr lang="fr-FR" sz="1400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réalisation </a:t>
              </a:r>
              <a:endParaRPr lang="fr-FR" sz="1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4290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d’une </a:t>
              </a:r>
              <a:r>
                <a:rPr lang="fr-FR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activité</a:t>
              </a:r>
              <a:r>
                <a:rPr lang="fr-FR" sz="2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marL="34290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Nombre de césarienne réalisées</a:t>
              </a:r>
            </a:p>
            <a:p>
              <a:pPr marL="34290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Nombre de consultants</a:t>
              </a:r>
            </a:p>
            <a:p>
              <a:pPr marL="342900" indent="-342900">
                <a:lnSpc>
                  <a:spcPct val="106000"/>
                </a:lnSpc>
                <a:spcAft>
                  <a:spcPts val="0"/>
                </a:spcAft>
                <a:buFont typeface="Wingdings" panose="05000000000000000000" pitchFamily="2" charset="2"/>
                <a:buChar char="ü"/>
                <a:tabLst>
                  <a:tab pos="228600" algn="l"/>
                </a:tabLst>
              </a:pPr>
              <a:r>
                <a:rPr lang="fr-FR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Nombre d’agents de santé formés sur l’approche PCIME </a:t>
              </a:r>
              <a:r>
                <a:rPr lang="fr-FR" b="1" dirty="0" smtClea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clinique</a:t>
              </a:r>
              <a:r>
                <a:rPr lang="fr-FR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>
                <a:lnSpc>
                  <a:spcPct val="106000"/>
                </a:lnSpc>
                <a:spcAft>
                  <a:spcPts val="0"/>
                </a:spcAft>
              </a:pPr>
              <a:r>
                <a:rPr lang="fr-FR" sz="1000" b="1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0"/>
                </a:spcAft>
              </a:pPr>
              <a:r>
                <a:rPr lang="fr-FR" sz="6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  <a:p>
              <a:pPr algn="ctr">
                <a:lnSpc>
                  <a:spcPct val="106000"/>
                </a:lnSpc>
                <a:spcAft>
                  <a:spcPts val="800"/>
                </a:spcAft>
              </a:pPr>
              <a:r>
                <a:rPr lang="fr-FR" sz="1000" b="1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80658" y="740226"/>
            <a:ext cx="6529269" cy="16423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6000"/>
              </a:lnSpc>
            </a:pPr>
            <a:r>
              <a:rPr lang="fr-FR" sz="2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RESULTATS :</a:t>
            </a:r>
            <a:endParaRPr lang="fr-FR" sz="2000" dirty="0">
              <a:effectLst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Changement d’état mesurable</a:t>
            </a:r>
            <a:endParaRPr lang="fr-FR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705608" y="2710525"/>
            <a:ext cx="1700011" cy="39304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700" b="1" kern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endParaRPr lang="fr-FR" sz="1600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EFFETS </a:t>
            </a: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DIRECTS</a:t>
            </a:r>
            <a:endParaRPr lang="fr-FR" sz="1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Changements 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 conditions entre la réalisation </a:t>
            </a:r>
          </a:p>
          <a:p>
            <a:pPr>
              <a:spcAft>
                <a:spcPts val="0"/>
              </a:spcAft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des produits </a:t>
            </a:r>
          </a:p>
          <a:p>
            <a:pPr>
              <a:spcAft>
                <a:spcPts val="0"/>
              </a:spcAft>
            </a:pP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 </a:t>
            </a: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l’impact</a:t>
            </a:r>
            <a:endParaRPr lang="fr-FR" sz="16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indent="-228600">
              <a:spcAft>
                <a:spcPts val="0"/>
              </a:spcAft>
            </a:pPr>
            <a:endParaRPr lang="fr-FR" sz="1600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Nombre 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d’enfants de 0-5 ans PEC selon l’approche PCIME clinique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62921" y="65082"/>
            <a:ext cx="857634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spcBef>
                <a:spcPts val="1000"/>
              </a:spcBef>
            </a:pPr>
            <a:r>
              <a:rPr lang="fr-FR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ypologie </a:t>
            </a:r>
            <a:r>
              <a:rPr lang="fr-FR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des </a:t>
            </a:r>
            <a:r>
              <a:rPr lang="fr-FR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indicateurs</a:t>
            </a:r>
            <a:endParaRPr lang="fr-FR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3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38779</TotalTime>
  <Words>1212</Words>
  <Application>Microsoft Office PowerPoint</Application>
  <PresentationFormat>Grand écran</PresentationFormat>
  <Paragraphs>402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6" baseType="lpstr">
      <vt:lpstr>Arial</vt:lpstr>
      <vt:lpstr>Calibri</vt:lpstr>
      <vt:lpstr>Cambria Math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Concourse</vt:lpstr>
      <vt:lpstr>Présentation PowerPoint</vt:lpstr>
      <vt:lpstr>Présentation PowerPoint</vt:lpstr>
      <vt:lpstr>Généralités sur les indicateurs : Définition</vt:lpstr>
      <vt:lpstr>Généralités sur les indicateurs : Critères de sélection </vt:lpstr>
      <vt:lpstr>Généralités sur les indicateurs : Conditions de sélection</vt:lpstr>
      <vt:lpstr>Interprétation des indicateurs</vt:lpstr>
      <vt:lpstr>Interprétation des indicateurs : Questions</vt:lpstr>
      <vt:lpstr>Typologie des indicateurs</vt:lpstr>
      <vt:lpstr>Présentation PowerPoint</vt:lpstr>
      <vt:lpstr>Typologie des indicateurs </vt:lpstr>
      <vt:lpstr>Typologie des indicateurs: Indicateurs de résultats</vt:lpstr>
      <vt:lpstr>Typologie des indicateurs</vt:lpstr>
      <vt:lpstr>Groupes d’indicateurs de la santé :Indicateurs démographiques</vt:lpstr>
      <vt:lpstr>Groupes d’indicateurs : Indicateurs santé</vt:lpstr>
      <vt:lpstr>Groupes d’indicateurs : Indicateurs santé</vt:lpstr>
      <vt:lpstr>Méthode de calcul de quelques indicateurs selon la typologie</vt:lpstr>
      <vt:lpstr>Méthode de calcul de quelques indicateurs selon la typologie</vt:lpstr>
      <vt:lpstr>Exemples de mode de calcul des indicateurs</vt:lpstr>
      <vt:lpstr>Exemples de mode de calcul des indicateurs</vt:lpstr>
      <vt:lpstr>Exemples de mode de calcul des indicateurs</vt:lpstr>
      <vt:lpstr>Exemples de mode de calcul des indicateurs</vt:lpstr>
      <vt:lpstr>Exercice d’application</vt:lpstr>
      <vt:lpstr>Exercice d’application</vt:lpstr>
      <vt:lpstr>Synthèse module 6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DES ACTEURS SUR LE SYSTÈME NATIONAL D’INFORMATION SANITAIRE DU BURKINA FASO</dc:title>
  <dc:creator>ZONGO</dc:creator>
  <cp:lastModifiedBy>Soumaïla TRAORE</cp:lastModifiedBy>
  <cp:revision>224</cp:revision>
  <dcterms:created xsi:type="dcterms:W3CDTF">2015-11-05T11:57:20Z</dcterms:created>
  <dcterms:modified xsi:type="dcterms:W3CDTF">2022-07-11T06:59:49Z</dcterms:modified>
</cp:coreProperties>
</file>