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70" r:id="rId3"/>
    <p:sldId id="257" r:id="rId4"/>
    <p:sldId id="281" r:id="rId5"/>
    <p:sldId id="258" r:id="rId6"/>
    <p:sldId id="286" r:id="rId7"/>
    <p:sldId id="271" r:id="rId8"/>
    <p:sldId id="278" r:id="rId9"/>
    <p:sldId id="287" r:id="rId10"/>
    <p:sldId id="282" r:id="rId11"/>
    <p:sldId id="283" r:id="rId12"/>
    <p:sldId id="265" r:id="rId13"/>
    <p:sldId id="264" r:id="rId14"/>
    <p:sldId id="284" r:id="rId15"/>
    <p:sldId id="273" r:id="rId16"/>
    <p:sldId id="276" r:id="rId17"/>
    <p:sldId id="272" r:id="rId18"/>
    <p:sldId id="259" r:id="rId19"/>
    <p:sldId id="260" r:id="rId20"/>
    <p:sldId id="261" r:id="rId21"/>
    <p:sldId id="262" r:id="rId22"/>
    <p:sldId id="266" r:id="rId23"/>
    <p:sldId id="267" r:id="rId24"/>
    <p:sldId id="279" r:id="rId25"/>
    <p:sldId id="280" r:id="rId26"/>
    <p:sldId id="285" r:id="rId27"/>
    <p:sldId id="263" r:id="rId28"/>
    <p:sldId id="268" r:id="rId29"/>
    <p:sldId id="26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5179" autoAdjust="0"/>
  </p:normalViewPr>
  <p:slideViewPr>
    <p:cSldViewPr snapToGrid="0">
      <p:cViewPr varScale="1">
        <p:scale>
          <a:sx n="68" d="100"/>
          <a:sy n="68" d="100"/>
        </p:scale>
        <p:origin x="90" y="90"/>
      </p:cViewPr>
      <p:guideLst>
        <p:guide orient="horz" pos="2160"/>
        <p:guide pos="3840"/>
      </p:guideLst>
    </p:cSldViewPr>
  </p:slideViewPr>
  <p:outlineViewPr>
    <p:cViewPr>
      <p:scale>
        <a:sx n="33" d="100"/>
        <a:sy n="33" d="100"/>
      </p:scale>
      <p:origin x="0" y="-55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22DF89-97EC-4158-BB1D-B9D4E8B85004}" type="datetimeFigureOut">
              <a:rPr lang="fr-FR" smtClean="0"/>
              <a:t>12/07/2022</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18B1E7-C8A4-40EF-84EE-CC60E97B8C74}" type="slidenum">
              <a:rPr lang="fr-FR" smtClean="0"/>
              <a:t>‹#›</a:t>
            </a:fld>
            <a:endParaRPr lang="fr-FR"/>
          </a:p>
        </p:txBody>
      </p:sp>
    </p:spTree>
    <p:extLst>
      <p:ext uri="{BB962C8B-B14F-4D97-AF65-F5344CB8AC3E}">
        <p14:creationId xmlns:p14="http://schemas.microsoft.com/office/powerpoint/2010/main" val="971559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Le traitement de </a:t>
            </a:r>
            <a:r>
              <a:rPr lang="fr-FR" dirty="0" err="1" smtClean="0"/>
              <a:t>mifépristone</a:t>
            </a:r>
            <a:r>
              <a:rPr lang="fr-FR" dirty="0" smtClean="0"/>
              <a:t>/</a:t>
            </a:r>
            <a:r>
              <a:rPr lang="fr-FR" dirty="0" err="1" smtClean="0"/>
              <a:t>misoprotol</a:t>
            </a:r>
            <a:r>
              <a:rPr lang="fr-FR" dirty="0" smtClean="0"/>
              <a:t> est le critère mondial de référence pour un avortement médicamenteux et il doit être administré dans les contextes où la </a:t>
            </a:r>
            <a:r>
              <a:rPr lang="fr-FR" dirty="0" err="1" smtClean="0"/>
              <a:t>mifépristone</a:t>
            </a:r>
            <a:r>
              <a:rPr lang="fr-FR" dirty="0" smtClean="0"/>
              <a:t> est enregistré et disponible.</a:t>
            </a:r>
            <a:endParaRPr lang="fr-FR" dirty="0"/>
          </a:p>
        </p:txBody>
      </p:sp>
      <p:sp>
        <p:nvSpPr>
          <p:cNvPr id="4" name="Slide Number Placeholder 3"/>
          <p:cNvSpPr>
            <a:spLocks noGrp="1"/>
          </p:cNvSpPr>
          <p:nvPr>
            <p:ph type="sldNum" sz="quarter" idx="10"/>
          </p:nvPr>
        </p:nvSpPr>
        <p:spPr/>
        <p:txBody>
          <a:bodyPr/>
          <a:lstStyle/>
          <a:p>
            <a:fld id="{3218B1E7-C8A4-40EF-84EE-CC60E97B8C74}" type="slidenum">
              <a:rPr lang="fr-FR" smtClean="0"/>
              <a:t>19</a:t>
            </a:fld>
            <a:endParaRPr lang="fr-FR"/>
          </a:p>
        </p:txBody>
      </p:sp>
    </p:spTree>
    <p:extLst>
      <p:ext uri="{BB962C8B-B14F-4D97-AF65-F5344CB8AC3E}">
        <p14:creationId xmlns:p14="http://schemas.microsoft.com/office/powerpoint/2010/main" val="1622734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smtClean="0">
                <a:ln>
                  <a:noFill/>
                </a:ln>
                <a:solidFill>
                  <a:prstClr val="black"/>
                </a:solidFill>
                <a:effectLst/>
                <a:uLnTx/>
                <a:uFillTx/>
                <a:latin typeface="+mn-lt"/>
                <a:ea typeface="+mn-ea"/>
                <a:cs typeface="+mn-cs"/>
              </a:rPr>
              <a:t>Questions: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smtClean="0">
                <a:ln>
                  <a:noFill/>
                </a:ln>
                <a:solidFill>
                  <a:prstClr val="black"/>
                </a:solidFill>
                <a:effectLst/>
                <a:uLnTx/>
                <a:uFillTx/>
                <a:latin typeface="+mn-lt"/>
                <a:ea typeface="+mn-ea"/>
                <a:cs typeface="+mn-cs"/>
              </a:rPr>
              <a:t>Quelles sont les solutions a envisager chez les  adolescentes, qui ont besoins des services de soins d’avortement? </a:t>
            </a:r>
          </a:p>
          <a:p>
            <a:endParaRPr lang="fr-FR" dirty="0"/>
          </a:p>
        </p:txBody>
      </p:sp>
      <p:sp>
        <p:nvSpPr>
          <p:cNvPr id="4" name="Slide Number Placeholder 3"/>
          <p:cNvSpPr>
            <a:spLocks noGrp="1"/>
          </p:cNvSpPr>
          <p:nvPr>
            <p:ph type="sldNum" sz="quarter" idx="10"/>
          </p:nvPr>
        </p:nvSpPr>
        <p:spPr/>
        <p:txBody>
          <a:bodyPr/>
          <a:lstStyle/>
          <a:p>
            <a:fld id="{3218B1E7-C8A4-40EF-84EE-CC60E97B8C74}" type="slidenum">
              <a:rPr lang="fr-FR" smtClean="0"/>
              <a:t>20</a:t>
            </a:fld>
            <a:endParaRPr lang="fr-FR"/>
          </a:p>
        </p:txBody>
      </p:sp>
    </p:spTree>
    <p:extLst>
      <p:ext uri="{BB962C8B-B14F-4D97-AF65-F5344CB8AC3E}">
        <p14:creationId xmlns:p14="http://schemas.microsoft.com/office/powerpoint/2010/main" val="1789118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Questions:</a:t>
            </a:r>
          </a:p>
          <a:p>
            <a:r>
              <a:rPr lang="fr-FR" dirty="0" smtClean="0"/>
              <a:t>Quelles sont les solutions a envisager</a:t>
            </a:r>
            <a:r>
              <a:rPr lang="fr-FR" baseline="0" dirty="0" smtClean="0"/>
              <a:t> chez les  femmes victimes des violences sexuelles, qui ont besoins des services de soins d’avortement? </a:t>
            </a:r>
            <a:endParaRPr lang="fr-FR" dirty="0"/>
          </a:p>
        </p:txBody>
      </p:sp>
      <p:sp>
        <p:nvSpPr>
          <p:cNvPr id="4" name="Slide Number Placeholder 3"/>
          <p:cNvSpPr>
            <a:spLocks noGrp="1"/>
          </p:cNvSpPr>
          <p:nvPr>
            <p:ph type="sldNum" sz="quarter" idx="10"/>
          </p:nvPr>
        </p:nvSpPr>
        <p:spPr/>
        <p:txBody>
          <a:bodyPr/>
          <a:lstStyle/>
          <a:p>
            <a:fld id="{3218B1E7-C8A4-40EF-84EE-CC60E97B8C74}" type="slidenum">
              <a:rPr lang="fr-FR" smtClean="0"/>
              <a:t>21</a:t>
            </a:fld>
            <a:endParaRPr lang="fr-FR"/>
          </a:p>
        </p:txBody>
      </p:sp>
    </p:spTree>
    <p:extLst>
      <p:ext uri="{BB962C8B-B14F-4D97-AF65-F5344CB8AC3E}">
        <p14:creationId xmlns:p14="http://schemas.microsoft.com/office/powerpoint/2010/main" val="27139409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4E978834-BABB-4A32-BACF-793B5ABEA578}" type="datetimeFigureOut">
              <a:rPr lang="fr-FR" smtClean="0"/>
              <a:t>12/07/2022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E99ECE-5684-4D11-8D76-1DD72E74DD7C}" type="slidenum">
              <a:rPr lang="fr-FR" smtClean="0"/>
              <a:t>‹#›</a:t>
            </a:fld>
            <a:endParaRPr lang="fr-F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4"/>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126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E978834-BABB-4A32-BACF-793B5ABEA578}" type="datetimeFigureOut">
              <a:rPr lang="fr-FR" smtClean="0"/>
              <a:t>12/07/2022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E99ECE-5684-4D11-8D76-1DD72E74DD7C}" type="slidenum">
              <a:rPr lang="fr-FR" smtClean="0"/>
              <a:t>‹#›</a:t>
            </a:fld>
            <a:endParaRPr lang="fr-FR"/>
          </a:p>
        </p:txBody>
      </p:sp>
    </p:spTree>
    <p:extLst>
      <p:ext uri="{BB962C8B-B14F-4D97-AF65-F5344CB8AC3E}">
        <p14:creationId xmlns:p14="http://schemas.microsoft.com/office/powerpoint/2010/main" val="3339360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E978834-BABB-4A32-BACF-793B5ABEA578}" type="datetimeFigureOut">
              <a:rPr lang="fr-FR" smtClean="0"/>
              <a:t>12/07/2022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E99ECE-5684-4D11-8D76-1DD72E74DD7C}" type="slidenum">
              <a:rPr lang="fr-FR" smtClean="0"/>
              <a:t>‹#›</a:t>
            </a:fld>
            <a:endParaRPr lang="fr-FR"/>
          </a:p>
        </p:txBody>
      </p:sp>
    </p:spTree>
    <p:extLst>
      <p:ext uri="{BB962C8B-B14F-4D97-AF65-F5344CB8AC3E}">
        <p14:creationId xmlns:p14="http://schemas.microsoft.com/office/powerpoint/2010/main" val="2994528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E978834-BABB-4A32-BACF-793B5ABEA578}" type="datetimeFigureOut">
              <a:rPr lang="fr-FR" smtClean="0"/>
              <a:t>12/07/2022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E99ECE-5684-4D11-8D76-1DD72E74DD7C}" type="slidenum">
              <a:rPr lang="fr-FR" smtClean="0"/>
              <a:t>‹#›</a:t>
            </a:fld>
            <a:endParaRPr lang="fr-F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5"/>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340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978834-BABB-4A32-BACF-793B5ABEA578}" type="datetimeFigureOut">
              <a:rPr lang="fr-FR" smtClean="0"/>
              <a:t>12/07/2022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E99ECE-5684-4D11-8D76-1DD72E74DD7C}" type="slidenum">
              <a:rPr lang="fr-FR" smtClean="0"/>
              <a:t>‹#›</a:t>
            </a:fld>
            <a:endParaRPr lang="fr-F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5"/>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8989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4E978834-BABB-4A32-BACF-793B5ABEA578}" type="datetimeFigureOut">
              <a:rPr lang="fr-FR" smtClean="0"/>
              <a:t>12/07/2022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E99ECE-5684-4D11-8D76-1DD72E74DD7C}" type="slidenum">
              <a:rPr lang="fr-FR" smtClean="0"/>
              <a:t>‹#›</a:t>
            </a:fld>
            <a:endParaRPr lang="fr-FR"/>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5"/>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7938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4E978834-BABB-4A32-BACF-793B5ABEA578}" type="datetimeFigureOut">
              <a:rPr lang="fr-FR" smtClean="0"/>
              <a:t>12/07/2022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1E99ECE-5684-4D11-8D76-1DD72E74DD7C}" type="slidenum">
              <a:rPr lang="fr-FR" smtClean="0"/>
              <a:t>‹#›</a:t>
            </a:fld>
            <a:endParaRPr lang="fr-FR"/>
          </a:p>
        </p:txBody>
      </p:sp>
      <p:pic>
        <p:nvPicPr>
          <p:cNvPr id="1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5"/>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7724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4E978834-BABB-4A32-BACF-793B5ABEA578}" type="datetimeFigureOut">
              <a:rPr lang="fr-FR" smtClean="0"/>
              <a:t>12/07/2022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1E99ECE-5684-4D11-8D76-1DD72E74DD7C}" type="slidenum">
              <a:rPr lang="fr-FR" smtClean="0"/>
              <a:t>‹#›</a:t>
            </a:fld>
            <a:endParaRPr lang="fr-FR"/>
          </a:p>
        </p:txBody>
      </p:sp>
    </p:spTree>
    <p:extLst>
      <p:ext uri="{BB962C8B-B14F-4D97-AF65-F5344CB8AC3E}">
        <p14:creationId xmlns:p14="http://schemas.microsoft.com/office/powerpoint/2010/main" val="334529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78834-BABB-4A32-BACF-793B5ABEA578}" type="datetimeFigureOut">
              <a:rPr lang="fr-FR" smtClean="0"/>
              <a:t>12/07/2022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1E99ECE-5684-4D11-8D76-1DD72E74DD7C}" type="slidenum">
              <a:rPr lang="fr-FR" smtClean="0"/>
              <a:t>‹#›</a:t>
            </a:fld>
            <a:endParaRPr lang="fr-FR"/>
          </a:p>
        </p:txBody>
      </p:sp>
    </p:spTree>
    <p:extLst>
      <p:ext uri="{BB962C8B-B14F-4D97-AF65-F5344CB8AC3E}">
        <p14:creationId xmlns:p14="http://schemas.microsoft.com/office/powerpoint/2010/main" val="3433750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978834-BABB-4A32-BACF-793B5ABEA578}" type="datetimeFigureOut">
              <a:rPr lang="fr-FR" smtClean="0"/>
              <a:t>12/07/2022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E99ECE-5684-4D11-8D76-1DD72E74DD7C}" type="slidenum">
              <a:rPr lang="fr-FR" smtClean="0"/>
              <a:t>‹#›</a:t>
            </a:fld>
            <a:endParaRPr lang="fr-FR"/>
          </a:p>
        </p:txBody>
      </p:sp>
    </p:spTree>
    <p:extLst>
      <p:ext uri="{BB962C8B-B14F-4D97-AF65-F5344CB8AC3E}">
        <p14:creationId xmlns:p14="http://schemas.microsoft.com/office/powerpoint/2010/main" val="1999743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978834-BABB-4A32-BACF-793B5ABEA578}" type="datetimeFigureOut">
              <a:rPr lang="fr-FR" smtClean="0"/>
              <a:t>12/07/2022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E99ECE-5684-4D11-8D76-1DD72E74DD7C}" type="slidenum">
              <a:rPr lang="fr-FR" smtClean="0"/>
              <a:t>‹#›</a:t>
            </a:fld>
            <a:endParaRPr lang="fr-FR"/>
          </a:p>
        </p:txBody>
      </p:sp>
    </p:spTree>
    <p:extLst>
      <p:ext uri="{BB962C8B-B14F-4D97-AF65-F5344CB8AC3E}">
        <p14:creationId xmlns:p14="http://schemas.microsoft.com/office/powerpoint/2010/main" val="1624402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78834-BABB-4A32-BACF-793B5ABEA578}" type="datetimeFigureOut">
              <a:rPr lang="fr-FR" smtClean="0"/>
              <a:t>12/07/2022</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E99ECE-5684-4D11-8D76-1DD72E74DD7C}" type="slidenum">
              <a:rPr lang="fr-FR" smtClean="0"/>
              <a:t>‹#›</a:t>
            </a:fld>
            <a:endParaRPr lang="fr-FR"/>
          </a:p>
        </p:txBody>
      </p:sp>
    </p:spTree>
    <p:extLst>
      <p:ext uri="{BB962C8B-B14F-4D97-AF65-F5344CB8AC3E}">
        <p14:creationId xmlns:p14="http://schemas.microsoft.com/office/powerpoint/2010/main" val="2136900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guttmacher.org/fr/report/from-unsafe-to-safe-abortion-in-subsaharan-africa" TargetMode="External"/><Relationship Id="rId2" Type="http://schemas.openxmlformats.org/officeDocument/2006/relationships/hyperlink" Target="https://iawg.net/resources/minimum-initial-service-package-misp-resourc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5754" y="1122362"/>
            <a:ext cx="9959926" cy="1663041"/>
          </a:xfrm>
          <a:solidFill>
            <a:srgbClr val="92D050"/>
          </a:solidFill>
        </p:spPr>
        <p:txBody>
          <a:bodyPr anchor="t">
            <a:noAutofit/>
          </a:bodyPr>
          <a:lstStyle/>
          <a:p>
            <a:r>
              <a:rPr lang="fr-FR" sz="4000" b="1" dirty="0" smtClean="0">
                <a:latin typeface="+mn-lt"/>
              </a:rPr>
              <a:t>Dispositif Minimum d’Urgence en Sant</a:t>
            </a:r>
            <a:r>
              <a:rPr lang="fr-FR" sz="4000" b="1" dirty="0" smtClean="0">
                <a:solidFill>
                  <a:prstClr val="black"/>
                </a:solidFill>
                <a:latin typeface="+mn-lt"/>
                <a:ea typeface="+mn-ea"/>
                <a:cs typeface="+mn-cs"/>
              </a:rPr>
              <a:t>é</a:t>
            </a:r>
            <a:r>
              <a:rPr lang="fr-FR" sz="4000" b="1" dirty="0" smtClean="0">
                <a:latin typeface="+mn-lt"/>
              </a:rPr>
              <a:t> Sexuelle et reproductive </a:t>
            </a:r>
            <a:r>
              <a:rPr lang="fr-FR" sz="2600" dirty="0" smtClean="0">
                <a:latin typeface="+mn-lt"/>
              </a:rPr>
              <a:t>en situation de crise humanitaire</a:t>
            </a:r>
            <a:br>
              <a:rPr lang="fr-FR" sz="2600" dirty="0" smtClean="0">
                <a:latin typeface="+mn-lt"/>
              </a:rPr>
            </a:br>
            <a:r>
              <a:rPr lang="fr-FR" sz="2600" dirty="0" smtClean="0">
                <a:latin typeface="+mn-lt"/>
              </a:rPr>
              <a:t>Juillet 2022 </a:t>
            </a:r>
            <a:endParaRPr lang="fr-FR" sz="2600" dirty="0">
              <a:latin typeface="+mn-lt"/>
            </a:endParaRPr>
          </a:p>
        </p:txBody>
      </p:sp>
      <p:sp>
        <p:nvSpPr>
          <p:cNvPr id="3" name="Subtitle 2"/>
          <p:cNvSpPr>
            <a:spLocks noGrp="1"/>
          </p:cNvSpPr>
          <p:nvPr>
            <p:ph type="subTitle" idx="1"/>
          </p:nvPr>
        </p:nvSpPr>
        <p:spPr>
          <a:xfrm>
            <a:off x="1195754" y="2785403"/>
            <a:ext cx="9959926" cy="984739"/>
          </a:xfrm>
          <a:solidFill>
            <a:srgbClr val="FFC000"/>
          </a:solidFill>
        </p:spPr>
        <p:txBody>
          <a:bodyPr>
            <a:noAutofit/>
          </a:bodyPr>
          <a:lstStyle/>
          <a:p>
            <a:r>
              <a:rPr lang="fr-FR" sz="2800" b="1" smtClean="0">
                <a:solidFill>
                  <a:srgbClr val="FF0000"/>
                </a:solidFill>
              </a:rPr>
              <a:t>Module </a:t>
            </a:r>
            <a:r>
              <a:rPr lang="fr-FR" sz="2800" b="1" smtClean="0">
                <a:solidFill>
                  <a:srgbClr val="FF0000"/>
                </a:solidFill>
              </a:rPr>
              <a:t>6: </a:t>
            </a:r>
            <a:endParaRPr lang="fr-FR" sz="2800" b="1" dirty="0" smtClean="0">
              <a:solidFill>
                <a:srgbClr val="FF0000"/>
              </a:solidFill>
            </a:endParaRPr>
          </a:p>
          <a:p>
            <a:r>
              <a:rPr lang="fr-FR" sz="2800" b="1" dirty="0" smtClean="0"/>
              <a:t>DMU- autres priorités</a:t>
            </a:r>
          </a:p>
        </p:txBody>
      </p:sp>
      <p:sp>
        <p:nvSpPr>
          <p:cNvPr id="4" name="Rectangle 3"/>
          <p:cNvSpPr/>
          <p:nvPr/>
        </p:nvSpPr>
        <p:spPr>
          <a:xfrm>
            <a:off x="6428509" y="4507870"/>
            <a:ext cx="4347343" cy="693523"/>
          </a:xfrm>
          <a:prstGeom prst="rect">
            <a:avLst/>
          </a:prstGeom>
          <a:ln>
            <a:solidFill>
              <a:srgbClr val="FF0000"/>
            </a:solidFill>
          </a:ln>
        </p:spPr>
        <p:txBody>
          <a:bodyPr wrap="square">
            <a:spAutoFit/>
          </a:bodyPr>
          <a:lstStyle/>
          <a:p>
            <a:pPr defTabSz="685800">
              <a:lnSpc>
                <a:spcPct val="90000"/>
              </a:lnSpc>
              <a:spcBef>
                <a:spcPts val="750"/>
              </a:spcBef>
            </a:pPr>
            <a:r>
              <a:rPr lang="fr-FR" b="1" dirty="0">
                <a:solidFill>
                  <a:prstClr val="black"/>
                </a:solidFill>
              </a:rPr>
              <a:t>Présentateur: Dr. Jonathan B </a:t>
            </a:r>
            <a:r>
              <a:rPr lang="fr-FR" b="1" dirty="0" err="1">
                <a:solidFill>
                  <a:prstClr val="black"/>
                </a:solidFill>
              </a:rPr>
              <a:t>Ndzi</a:t>
            </a:r>
            <a:r>
              <a:rPr lang="fr-FR" b="1" dirty="0">
                <a:solidFill>
                  <a:prstClr val="black"/>
                </a:solidFill>
              </a:rPr>
              <a:t> (MD)</a:t>
            </a:r>
          </a:p>
          <a:p>
            <a:pPr defTabSz="685800">
              <a:lnSpc>
                <a:spcPct val="90000"/>
              </a:lnSpc>
              <a:spcBef>
                <a:spcPts val="750"/>
              </a:spcBef>
            </a:pPr>
            <a:r>
              <a:rPr lang="fr-FR" b="1" dirty="0">
                <a:solidFill>
                  <a:prstClr val="black"/>
                </a:solidFill>
              </a:rPr>
              <a:t>Spécialiste </a:t>
            </a:r>
            <a:r>
              <a:rPr lang="fr-FR" b="1" dirty="0" smtClean="0">
                <a:solidFill>
                  <a:prstClr val="black"/>
                </a:solidFill>
              </a:rPr>
              <a:t>Humanitaire</a:t>
            </a:r>
            <a:endParaRPr lang="fr-FR" b="1" dirty="0">
              <a:solidFill>
                <a:prstClr val="black"/>
              </a:solidFill>
            </a:endParaRPr>
          </a:p>
        </p:txBody>
      </p:sp>
    </p:spTree>
    <p:extLst>
      <p:ext uri="{BB962C8B-B14F-4D97-AF65-F5344CB8AC3E}">
        <p14:creationId xmlns:p14="http://schemas.microsoft.com/office/powerpoint/2010/main" val="899781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951" y="2539109"/>
            <a:ext cx="10515600" cy="1325563"/>
          </a:xfrm>
          <a:ln>
            <a:solidFill>
              <a:schemeClr val="accent2"/>
            </a:solidFill>
          </a:ln>
        </p:spPr>
        <p:txBody>
          <a:bodyPr>
            <a:normAutofit/>
          </a:bodyPr>
          <a:lstStyle/>
          <a:p>
            <a:r>
              <a:rPr lang="fr-FR" sz="3600" b="1" dirty="0" smtClean="0">
                <a:ln>
                  <a:solidFill>
                    <a:schemeClr val="accent2"/>
                  </a:solidFill>
                </a:ln>
                <a:solidFill>
                  <a:sysClr val="windowText" lastClr="000000"/>
                </a:solidFill>
                <a:latin typeface="+mn-lt"/>
              </a:rPr>
              <a:t>Législation sur l’avortement sans risque en Afrique </a:t>
            </a:r>
            <a:endParaRPr lang="fr-FR" sz="3600" b="1" dirty="0">
              <a:ln>
                <a:solidFill>
                  <a:schemeClr val="accent2"/>
                </a:solidFill>
              </a:ln>
              <a:solidFill>
                <a:sysClr val="windowText" lastClr="000000"/>
              </a:solidFill>
              <a:latin typeface="+mn-lt"/>
            </a:endParaRPr>
          </a:p>
        </p:txBody>
      </p:sp>
    </p:spTree>
    <p:extLst>
      <p:ext uri="{BB962C8B-B14F-4D97-AF65-F5344CB8AC3E}">
        <p14:creationId xmlns:p14="http://schemas.microsoft.com/office/powerpoint/2010/main" val="3176871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602337" cy="830629"/>
          </a:xfrm>
          <a:ln>
            <a:solidFill>
              <a:srgbClr val="FF0000"/>
            </a:solidFill>
          </a:ln>
        </p:spPr>
        <p:txBody>
          <a:bodyPr/>
          <a:lstStyle/>
          <a:p>
            <a:r>
              <a:rPr lang="fr-FR" b="1" dirty="0" smtClean="0">
                <a:ln>
                  <a:solidFill>
                    <a:schemeClr val="accent2"/>
                  </a:solidFill>
                </a:ln>
                <a:latin typeface="+mn-lt"/>
              </a:rPr>
              <a:t>Fondements juridiques de l’avortement </a:t>
            </a:r>
            <a:endParaRPr lang="fr-FR" b="1" dirty="0">
              <a:ln>
                <a:solidFill>
                  <a:schemeClr val="accent2"/>
                </a:solidFill>
              </a:ln>
              <a:latin typeface="+mn-lt"/>
            </a:endParaRPr>
          </a:p>
        </p:txBody>
      </p:sp>
      <p:sp>
        <p:nvSpPr>
          <p:cNvPr id="3" name="Content Placeholder 2"/>
          <p:cNvSpPr>
            <a:spLocks noGrp="1"/>
          </p:cNvSpPr>
          <p:nvPr>
            <p:ph idx="1"/>
          </p:nvPr>
        </p:nvSpPr>
        <p:spPr>
          <a:xfrm>
            <a:off x="838200" y="1528549"/>
            <a:ext cx="10515600" cy="4648414"/>
          </a:xfrm>
        </p:spPr>
        <p:txBody>
          <a:bodyPr/>
          <a:lstStyle/>
          <a:p>
            <a:pPr marL="514350" indent="-514350">
              <a:buFont typeface="+mj-lt"/>
              <a:buAutoNum type="arabicPeriod"/>
            </a:pPr>
            <a:r>
              <a:rPr lang="fr-FR" dirty="0" smtClean="0"/>
              <a:t>La vie de la mère en danger.</a:t>
            </a:r>
          </a:p>
          <a:p>
            <a:pPr marL="514350" indent="-514350">
              <a:buFont typeface="+mj-lt"/>
              <a:buAutoNum type="arabicPeriod"/>
            </a:pPr>
            <a:r>
              <a:rPr lang="fr-FR" dirty="0" smtClean="0"/>
              <a:t>La </a:t>
            </a:r>
            <a:r>
              <a:rPr lang="fr-FR" dirty="0"/>
              <a:t>santé </a:t>
            </a:r>
            <a:r>
              <a:rPr lang="fr-FR" dirty="0" smtClean="0"/>
              <a:t>de la mère en danger. </a:t>
            </a:r>
          </a:p>
          <a:p>
            <a:pPr marL="514350" indent="-514350">
              <a:buFont typeface="+mj-lt"/>
              <a:buAutoNum type="arabicPeriod"/>
            </a:pPr>
            <a:r>
              <a:rPr lang="fr-FR" dirty="0" smtClean="0"/>
              <a:t>La grossesse issue de viol ou inceste. </a:t>
            </a:r>
          </a:p>
          <a:p>
            <a:pPr marL="514350" indent="-514350">
              <a:buFont typeface="+mj-lt"/>
              <a:buAutoNum type="arabicPeriod"/>
            </a:pPr>
            <a:r>
              <a:rPr lang="fr-FR" dirty="0" smtClean="0"/>
              <a:t>Une malformation fœtale. </a:t>
            </a:r>
          </a:p>
          <a:p>
            <a:pPr marL="514350" indent="-514350">
              <a:buFont typeface="+mj-lt"/>
              <a:buAutoNum type="arabicPeriod"/>
            </a:pPr>
            <a:r>
              <a:rPr lang="fr-FR" dirty="0" smtClean="0"/>
              <a:t>Raisons économiques et sociales.</a:t>
            </a:r>
          </a:p>
          <a:p>
            <a:pPr marL="514350" indent="-514350">
              <a:buFont typeface="+mj-lt"/>
              <a:buAutoNum type="arabicPeriod"/>
            </a:pPr>
            <a:r>
              <a:rPr lang="fr-FR" dirty="0" smtClean="0"/>
              <a:t>Sur demande.</a:t>
            </a:r>
          </a:p>
          <a:p>
            <a:pPr marL="514350" indent="-514350">
              <a:buFont typeface="+mj-lt"/>
              <a:buAutoNum type="arabicPeriod"/>
            </a:pPr>
            <a:r>
              <a:rPr lang="fr-FR" dirty="0" smtClean="0"/>
              <a:t>Limites liées </a:t>
            </a:r>
            <a:r>
              <a:rPr lang="fr-FR" dirty="0"/>
              <a:t>à </a:t>
            </a:r>
            <a:r>
              <a:rPr lang="fr-FR" dirty="0" smtClean="0"/>
              <a:t>l'âge de la grossesse.</a:t>
            </a:r>
          </a:p>
          <a:p>
            <a:pPr marL="514350" indent="-514350">
              <a:buFont typeface="+mj-lt"/>
              <a:buAutoNum type="arabicPeriod"/>
            </a:pPr>
            <a:endParaRPr lang="fr-FR" dirty="0" smtClean="0"/>
          </a:p>
          <a:p>
            <a:pPr marL="514350" indent="-514350">
              <a:buFont typeface="+mj-lt"/>
              <a:buAutoNum type="arabicPeriod"/>
            </a:pPr>
            <a:endParaRPr lang="fr-FR" dirty="0" smtClean="0"/>
          </a:p>
          <a:p>
            <a:pPr marL="514350" indent="-514350">
              <a:buFont typeface="+mj-lt"/>
              <a:buAutoNum type="arabicPeriod"/>
            </a:pPr>
            <a:endParaRPr lang="fr-FR" dirty="0"/>
          </a:p>
        </p:txBody>
      </p:sp>
    </p:spTree>
    <p:extLst>
      <p:ext uri="{BB962C8B-B14F-4D97-AF65-F5344CB8AC3E}">
        <p14:creationId xmlns:p14="http://schemas.microsoft.com/office/powerpoint/2010/main" val="219139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015" y="365126"/>
            <a:ext cx="11746523" cy="774357"/>
          </a:xfrm>
          <a:ln>
            <a:solidFill>
              <a:srgbClr val="FF0000"/>
            </a:solidFill>
          </a:ln>
        </p:spPr>
        <p:txBody>
          <a:bodyPr anchor="t">
            <a:noAutofit/>
          </a:bodyPr>
          <a:lstStyle/>
          <a:p>
            <a:pPr algn="ctr"/>
            <a:r>
              <a:rPr lang="fr-FR" sz="3200" b="1" dirty="0" smtClean="0">
                <a:ln>
                  <a:solidFill>
                    <a:schemeClr val="accent2"/>
                  </a:solidFill>
                </a:ln>
                <a:latin typeface="+mn-lt"/>
              </a:rPr>
              <a:t>La situation de légalisation des avortements </a:t>
            </a:r>
            <a:r>
              <a:rPr lang="fr-FR" sz="3200" b="1" dirty="0">
                <a:ln>
                  <a:solidFill>
                    <a:schemeClr val="accent2"/>
                  </a:solidFill>
                </a:ln>
                <a:solidFill>
                  <a:prstClr val="black"/>
                </a:solidFill>
                <a:latin typeface="+mn-lt"/>
                <a:ea typeface="+mn-ea"/>
                <a:cs typeface="+mn-cs"/>
              </a:rPr>
              <a:t>sécurisé </a:t>
            </a:r>
            <a:r>
              <a:rPr lang="fr-FR" sz="3200" b="1" dirty="0" smtClean="0">
                <a:ln>
                  <a:solidFill>
                    <a:schemeClr val="accent2"/>
                  </a:solidFill>
                </a:ln>
                <a:latin typeface="+mn-lt"/>
              </a:rPr>
              <a:t>en </a:t>
            </a:r>
            <a:r>
              <a:rPr lang="fr-FR" sz="3200" b="1" dirty="0">
                <a:ln>
                  <a:solidFill>
                    <a:schemeClr val="accent2"/>
                  </a:solidFill>
                </a:ln>
                <a:latin typeface="+mn-lt"/>
              </a:rPr>
              <a:t>A</a:t>
            </a:r>
            <a:r>
              <a:rPr lang="fr-FR" sz="3200" b="1" dirty="0" smtClean="0">
                <a:ln>
                  <a:solidFill>
                    <a:schemeClr val="accent2"/>
                  </a:solidFill>
                </a:ln>
                <a:latin typeface="+mn-lt"/>
              </a:rPr>
              <a:t>frique</a:t>
            </a:r>
            <a:endParaRPr lang="fr-FR" sz="3200" b="1" dirty="0">
              <a:ln>
                <a:solidFill>
                  <a:schemeClr val="accent2"/>
                </a:solidFill>
              </a:ln>
              <a:latin typeface="+mn-lt"/>
            </a:endParaRPr>
          </a:p>
        </p:txBody>
      </p:sp>
      <p:sp>
        <p:nvSpPr>
          <p:cNvPr id="3" name="Content Placeholder 2"/>
          <p:cNvSpPr>
            <a:spLocks noGrp="1"/>
          </p:cNvSpPr>
          <p:nvPr>
            <p:ph idx="1"/>
          </p:nvPr>
        </p:nvSpPr>
        <p:spPr/>
        <p:txBody>
          <a:bodyPr/>
          <a:lstStyle/>
          <a:p>
            <a:pPr marL="0" indent="0">
              <a:buNone/>
            </a:pPr>
            <a:r>
              <a:rPr lang="fr-FR" b="1" dirty="0">
                <a:solidFill>
                  <a:prstClr val="black"/>
                </a:solidFill>
                <a:ea typeface="+mj-ea"/>
                <a:cs typeface="+mj-cs"/>
              </a:rPr>
              <a:t>Pays africains ayant dépénalisés l’avortement </a:t>
            </a:r>
            <a:r>
              <a:rPr lang="fr-FR" b="1" dirty="0" smtClean="0">
                <a:solidFill>
                  <a:prstClr val="black"/>
                </a:solidFill>
                <a:ea typeface="+mj-ea"/>
                <a:cs typeface="+mj-cs"/>
              </a:rPr>
              <a:t>volontaire:</a:t>
            </a:r>
          </a:p>
          <a:p>
            <a:pPr marL="571500" indent="-571500">
              <a:buFont typeface="+mj-lt"/>
              <a:buAutoNum type="romanLcPeriod"/>
            </a:pPr>
            <a:r>
              <a:rPr lang="fr-FR" dirty="0" smtClean="0"/>
              <a:t>L’Afrique du Sud</a:t>
            </a:r>
          </a:p>
          <a:p>
            <a:pPr marL="571500" indent="-571500">
              <a:buFont typeface="+mj-lt"/>
              <a:buAutoNum type="romanLcPeriod"/>
            </a:pPr>
            <a:r>
              <a:rPr lang="fr-FR" dirty="0" smtClean="0"/>
              <a:t>Le Cap Vert</a:t>
            </a:r>
          </a:p>
          <a:p>
            <a:pPr marL="571500" indent="-571500">
              <a:buFont typeface="+mj-lt"/>
              <a:buAutoNum type="romanLcPeriod"/>
            </a:pPr>
            <a:r>
              <a:rPr lang="fr-FR" dirty="0" smtClean="0"/>
              <a:t>Le Mozambique</a:t>
            </a:r>
          </a:p>
          <a:p>
            <a:pPr marL="571500" indent="-571500">
              <a:buFont typeface="+mj-lt"/>
              <a:buAutoNum type="romanLcPeriod"/>
            </a:pPr>
            <a:r>
              <a:rPr lang="fr-FR" dirty="0" smtClean="0"/>
              <a:t>La Tunisie</a:t>
            </a:r>
          </a:p>
          <a:p>
            <a:endParaRPr lang="fr-FR" dirty="0"/>
          </a:p>
        </p:txBody>
      </p:sp>
    </p:spTree>
    <p:extLst>
      <p:ext uri="{BB962C8B-B14F-4D97-AF65-F5344CB8AC3E}">
        <p14:creationId xmlns:p14="http://schemas.microsoft.com/office/powerpoint/2010/main" val="3837531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669172" cy="760289"/>
          </a:xfrm>
          <a:ln>
            <a:solidFill>
              <a:srgbClr val="FF0000"/>
            </a:solidFill>
          </a:ln>
        </p:spPr>
        <p:txBody>
          <a:bodyPr>
            <a:normAutofit/>
          </a:bodyPr>
          <a:lstStyle/>
          <a:p>
            <a:pPr algn="ctr"/>
            <a:r>
              <a:rPr lang="fr-FR" sz="2800" b="1" dirty="0">
                <a:ln>
                  <a:solidFill>
                    <a:schemeClr val="accent2"/>
                  </a:solidFill>
                </a:ln>
                <a:solidFill>
                  <a:prstClr val="black"/>
                </a:solidFill>
                <a:latin typeface="+mn-lt"/>
              </a:rPr>
              <a:t>La situation de légalisation des avortements en </a:t>
            </a:r>
            <a:r>
              <a:rPr lang="fr-FR" sz="2800" b="1" dirty="0" smtClean="0">
                <a:ln>
                  <a:solidFill>
                    <a:schemeClr val="accent2"/>
                  </a:solidFill>
                </a:ln>
                <a:solidFill>
                  <a:prstClr val="black"/>
                </a:solidFill>
                <a:latin typeface="+mn-lt"/>
              </a:rPr>
              <a:t>Afrique (</a:t>
            </a:r>
            <a:r>
              <a:rPr lang="fr-FR" sz="2800" b="1" dirty="0" smtClean="0">
                <a:ln>
                  <a:solidFill>
                    <a:schemeClr val="accent2"/>
                  </a:solidFill>
                </a:ln>
                <a:latin typeface="+mn-lt"/>
              </a:rPr>
              <a:t>certains pays)</a:t>
            </a:r>
            <a:endParaRPr lang="fr-FR" sz="2800" b="1" dirty="0">
              <a:ln>
                <a:solidFill>
                  <a:schemeClr val="accent2"/>
                </a:solidFill>
              </a:ln>
              <a:latin typeface="+mn-lt"/>
            </a:endParaRPr>
          </a:p>
        </p:txBody>
      </p:sp>
      <p:sp>
        <p:nvSpPr>
          <p:cNvPr id="3" name="Content Placeholder 2"/>
          <p:cNvSpPr>
            <a:spLocks noGrp="1"/>
          </p:cNvSpPr>
          <p:nvPr>
            <p:ph idx="1"/>
          </p:nvPr>
        </p:nvSpPr>
        <p:spPr>
          <a:xfrm>
            <a:off x="838200" y="1125415"/>
            <a:ext cx="11189678" cy="5634110"/>
          </a:xfrm>
        </p:spPr>
        <p:txBody>
          <a:bodyPr>
            <a:noAutofit/>
          </a:bodyPr>
          <a:lstStyle/>
          <a:p>
            <a:pPr marL="514350" lvl="0" indent="-514350">
              <a:buFont typeface="+mj-lt"/>
              <a:buAutoNum type="alphaLcPeriod"/>
            </a:pPr>
            <a:r>
              <a:rPr lang="fr-FR" sz="1900" b="1" dirty="0" smtClean="0"/>
              <a:t>Benin: </a:t>
            </a:r>
            <a:r>
              <a:rPr lang="fr-FR" sz="1900" dirty="0" smtClean="0"/>
              <a:t>la</a:t>
            </a:r>
            <a:r>
              <a:rPr lang="fr-FR" sz="1900" dirty="0" smtClean="0">
                <a:solidFill>
                  <a:prstClr val="black"/>
                </a:solidFill>
              </a:rPr>
              <a:t> </a:t>
            </a:r>
            <a:r>
              <a:rPr lang="fr-FR" sz="1900" dirty="0">
                <a:solidFill>
                  <a:prstClr val="black"/>
                </a:solidFill>
              </a:rPr>
              <a:t>vie de la mère enceinte est en </a:t>
            </a:r>
            <a:r>
              <a:rPr lang="fr-FR" sz="1900" dirty="0" smtClean="0">
                <a:solidFill>
                  <a:prstClr val="black"/>
                </a:solidFill>
              </a:rPr>
              <a:t>danger et en cas </a:t>
            </a:r>
            <a:r>
              <a:rPr lang="fr-FR" sz="1900" dirty="0" smtClean="0"/>
              <a:t>de </a:t>
            </a:r>
            <a:r>
              <a:rPr lang="fr-FR" sz="1900" dirty="0"/>
              <a:t>viol, d’inceste ou de malformation </a:t>
            </a:r>
            <a:r>
              <a:rPr lang="fr-FR" sz="1900" dirty="0" smtClean="0"/>
              <a:t>congénitale</a:t>
            </a:r>
            <a:r>
              <a:rPr lang="fr-FR" sz="1900" dirty="0">
                <a:solidFill>
                  <a:prstClr val="black"/>
                </a:solidFill>
              </a:rPr>
              <a:t>.</a:t>
            </a:r>
            <a:endParaRPr lang="fr-FR" sz="1900" b="1" dirty="0" smtClean="0"/>
          </a:p>
          <a:p>
            <a:pPr marL="514350" indent="-514350">
              <a:buFont typeface="+mj-lt"/>
              <a:buAutoNum type="alphaLcPeriod"/>
            </a:pPr>
            <a:r>
              <a:rPr lang="fr-FR" sz="1900" b="1" dirty="0" smtClean="0"/>
              <a:t>Burkina Faso: </a:t>
            </a:r>
            <a:r>
              <a:rPr lang="fr-FR" sz="1900" dirty="0" smtClean="0"/>
              <a:t>pour </a:t>
            </a:r>
            <a:r>
              <a:rPr lang="fr-FR" sz="1900" dirty="0"/>
              <a:t>protéger la santé de la femme enceinte, ainsi que dans les </a:t>
            </a:r>
            <a:r>
              <a:rPr lang="fr-FR" sz="1900" dirty="0" smtClean="0"/>
              <a:t>cas de </a:t>
            </a:r>
            <a:r>
              <a:rPr lang="fr-FR" sz="1900" dirty="0"/>
              <a:t>viol, d'inceste, ou de grave malformation </a:t>
            </a:r>
            <a:r>
              <a:rPr lang="fr-FR" sz="1900" dirty="0" smtClean="0"/>
              <a:t>fœtale. </a:t>
            </a:r>
            <a:endParaRPr lang="fr-FR" sz="1900" b="1" dirty="0"/>
          </a:p>
          <a:p>
            <a:pPr marL="514350" indent="-514350">
              <a:buFont typeface="+mj-lt"/>
              <a:buAutoNum type="alphaLcPeriod"/>
            </a:pPr>
            <a:r>
              <a:rPr lang="fr-FR" sz="1900" b="1" dirty="0" smtClean="0"/>
              <a:t>Burundi:</a:t>
            </a:r>
            <a:r>
              <a:rPr lang="fr-FR" sz="1900" dirty="0">
                <a:solidFill>
                  <a:srgbClr val="1D2129"/>
                </a:solidFill>
              </a:rPr>
              <a:t> la santé de la mère est </a:t>
            </a:r>
            <a:r>
              <a:rPr lang="fr-FR" sz="1900" dirty="0" smtClean="0">
                <a:solidFill>
                  <a:srgbClr val="1D2129"/>
                </a:solidFill>
              </a:rPr>
              <a:t>menacée MAIS pas en cas d’inceste ou de viol.</a:t>
            </a:r>
            <a:endParaRPr lang="fr-FR" sz="1900" b="1" dirty="0"/>
          </a:p>
          <a:p>
            <a:pPr marL="514350" indent="-514350">
              <a:buFont typeface="+mj-lt"/>
              <a:buAutoNum type="alphaLcPeriod"/>
            </a:pPr>
            <a:r>
              <a:rPr lang="fr-FR" sz="1900" b="1" dirty="0" smtClean="0"/>
              <a:t>Cameroun</a:t>
            </a:r>
            <a:r>
              <a:rPr lang="fr-FR" sz="1900" b="1" dirty="0"/>
              <a:t>: </a:t>
            </a:r>
            <a:r>
              <a:rPr lang="fr-FR" sz="1900" dirty="0"/>
              <a:t>la grossesse résulte d'un viol ou </a:t>
            </a:r>
            <a:r>
              <a:rPr lang="fr-FR" sz="1900" dirty="0" smtClean="0"/>
              <a:t>la </a:t>
            </a:r>
            <a:r>
              <a:rPr lang="fr-FR" sz="1900" dirty="0"/>
              <a:t>nécessité de sauver la vie de la </a:t>
            </a:r>
            <a:r>
              <a:rPr lang="fr-FR" sz="1900" dirty="0" smtClean="0"/>
              <a:t>mère.</a:t>
            </a:r>
          </a:p>
          <a:p>
            <a:pPr marL="514350" indent="-514350">
              <a:buFont typeface="+mj-lt"/>
              <a:buAutoNum type="alphaLcPeriod"/>
            </a:pPr>
            <a:r>
              <a:rPr lang="fr-FR" sz="1900" b="1" dirty="0" smtClean="0"/>
              <a:t>Cote d’Ivoire: </a:t>
            </a:r>
            <a:r>
              <a:rPr lang="fr-FR" sz="1900" dirty="0" smtClean="0"/>
              <a:t>l</a:t>
            </a:r>
            <a:r>
              <a:rPr lang="fr-FR" sz="1900" dirty="0" smtClean="0">
                <a:solidFill>
                  <a:srgbClr val="000000"/>
                </a:solidFill>
              </a:rPr>
              <a:t>a </a:t>
            </a:r>
            <a:r>
              <a:rPr lang="fr-FR" sz="1900" dirty="0">
                <a:solidFill>
                  <a:srgbClr val="000000"/>
                </a:solidFill>
              </a:rPr>
              <a:t>poursuite de la grossesse met en danger la vie et la santé de la femme enceinte </a:t>
            </a:r>
            <a:r>
              <a:rPr lang="fr-FR" sz="1900" dirty="0" smtClean="0">
                <a:solidFill>
                  <a:srgbClr val="000000"/>
                </a:solidFill>
              </a:rPr>
              <a:t>et à </a:t>
            </a:r>
            <a:r>
              <a:rPr lang="fr-FR" sz="1900" dirty="0">
                <a:solidFill>
                  <a:srgbClr val="000000"/>
                </a:solidFill>
              </a:rPr>
              <a:t>la demande de la femme, </a:t>
            </a:r>
            <a:r>
              <a:rPr lang="fr-FR" sz="1900" dirty="0" smtClean="0">
                <a:solidFill>
                  <a:srgbClr val="000000"/>
                </a:solidFill>
              </a:rPr>
              <a:t>les grossesses issues de viol </a:t>
            </a:r>
            <a:r>
              <a:rPr lang="fr-FR" sz="1900" dirty="0">
                <a:solidFill>
                  <a:srgbClr val="000000"/>
                </a:solidFill>
              </a:rPr>
              <a:t>ou </a:t>
            </a:r>
            <a:r>
              <a:rPr lang="fr-FR" sz="1900" dirty="0" smtClean="0">
                <a:solidFill>
                  <a:srgbClr val="000000"/>
                </a:solidFill>
              </a:rPr>
              <a:t>d’inceste.</a:t>
            </a:r>
            <a:endParaRPr lang="fr-FR" sz="1900" dirty="0"/>
          </a:p>
          <a:p>
            <a:pPr marL="514350" indent="-514350">
              <a:buFont typeface="+mj-lt"/>
              <a:buAutoNum type="alphaLcPeriod"/>
            </a:pPr>
            <a:r>
              <a:rPr lang="fr-FR" sz="1900" b="1" dirty="0" smtClean="0"/>
              <a:t>Guinée: </a:t>
            </a:r>
            <a:r>
              <a:rPr lang="fr-FR" sz="1900" dirty="0" smtClean="0">
                <a:solidFill>
                  <a:prstClr val="black"/>
                </a:solidFill>
              </a:rPr>
              <a:t>la </a:t>
            </a:r>
            <a:r>
              <a:rPr lang="fr-FR" sz="1900" dirty="0">
                <a:solidFill>
                  <a:prstClr val="black"/>
                </a:solidFill>
              </a:rPr>
              <a:t>vie de la mère enceinte est en </a:t>
            </a:r>
            <a:r>
              <a:rPr lang="fr-FR" sz="1900" dirty="0" smtClean="0">
                <a:solidFill>
                  <a:prstClr val="black"/>
                </a:solidFill>
              </a:rPr>
              <a:t>danger.</a:t>
            </a:r>
          </a:p>
          <a:p>
            <a:pPr marL="514350" lvl="0" indent="-514350">
              <a:buFont typeface="+mj-lt"/>
              <a:buAutoNum type="alphaLcPeriod"/>
            </a:pPr>
            <a:r>
              <a:rPr lang="fr-FR" sz="1900" b="1" dirty="0">
                <a:solidFill>
                  <a:prstClr val="black"/>
                </a:solidFill>
              </a:rPr>
              <a:t>Madagascar: </a:t>
            </a:r>
            <a:r>
              <a:rPr lang="fr-FR" sz="1900" dirty="0">
                <a:solidFill>
                  <a:prstClr val="black"/>
                </a:solidFill>
              </a:rPr>
              <a:t>la vie de la mère enceinte est en </a:t>
            </a:r>
            <a:r>
              <a:rPr lang="fr-FR" sz="1900" dirty="0" smtClean="0">
                <a:solidFill>
                  <a:prstClr val="black"/>
                </a:solidFill>
              </a:rPr>
              <a:t>danger.</a:t>
            </a:r>
            <a:endParaRPr lang="fr-FR" sz="1900" dirty="0">
              <a:solidFill>
                <a:prstClr val="black"/>
              </a:solidFill>
            </a:endParaRPr>
          </a:p>
          <a:p>
            <a:pPr marL="514350" lvl="0" indent="-514350">
              <a:buFont typeface="+mj-lt"/>
              <a:buAutoNum type="alphaLcPeriod"/>
            </a:pPr>
            <a:r>
              <a:rPr lang="fr-FR" sz="1900" b="1" dirty="0" smtClean="0">
                <a:solidFill>
                  <a:prstClr val="black"/>
                </a:solidFill>
              </a:rPr>
              <a:t>Mali: </a:t>
            </a:r>
            <a:r>
              <a:rPr lang="fr-FR" sz="1900" dirty="0">
                <a:solidFill>
                  <a:prstClr val="black"/>
                </a:solidFill>
              </a:rPr>
              <a:t>la vie de la mère enceinte est en </a:t>
            </a:r>
            <a:r>
              <a:rPr lang="fr-FR" sz="1900" dirty="0" smtClean="0">
                <a:solidFill>
                  <a:prstClr val="black"/>
                </a:solidFill>
              </a:rPr>
              <a:t>danger.</a:t>
            </a:r>
          </a:p>
          <a:p>
            <a:pPr marL="514350" lvl="0" indent="-514350">
              <a:buFont typeface="+mj-lt"/>
              <a:buAutoNum type="alphaLcPeriod"/>
            </a:pPr>
            <a:r>
              <a:rPr lang="fr-FR" sz="1900" b="1" dirty="0" smtClean="0"/>
              <a:t>Niger: </a:t>
            </a:r>
            <a:r>
              <a:rPr lang="fr-FR" sz="1900" dirty="0" smtClean="0">
                <a:solidFill>
                  <a:prstClr val="black"/>
                </a:solidFill>
              </a:rPr>
              <a:t>la </a:t>
            </a:r>
            <a:r>
              <a:rPr lang="fr-FR" sz="1900" dirty="0">
                <a:solidFill>
                  <a:prstClr val="black"/>
                </a:solidFill>
              </a:rPr>
              <a:t>vie de la mère enceinte est en </a:t>
            </a:r>
            <a:r>
              <a:rPr lang="fr-FR" sz="1900" dirty="0" smtClean="0">
                <a:solidFill>
                  <a:prstClr val="black"/>
                </a:solidFill>
              </a:rPr>
              <a:t>danger et en cas </a:t>
            </a:r>
            <a:r>
              <a:rPr lang="fr-FR" sz="1900" dirty="0" smtClean="0"/>
              <a:t>de </a:t>
            </a:r>
            <a:r>
              <a:rPr lang="fr-FR" sz="1900" dirty="0"/>
              <a:t>viol, d’inceste ou de malformation </a:t>
            </a:r>
            <a:r>
              <a:rPr lang="fr-FR" sz="1900" dirty="0" smtClean="0"/>
              <a:t>congénitale.</a:t>
            </a:r>
            <a:endParaRPr lang="fr-FR" sz="1900" dirty="0">
              <a:solidFill>
                <a:prstClr val="black"/>
              </a:solidFill>
            </a:endParaRPr>
          </a:p>
          <a:p>
            <a:pPr marL="514350" indent="-514350">
              <a:buFont typeface="+mj-lt"/>
              <a:buAutoNum type="alphaLcPeriod"/>
            </a:pPr>
            <a:r>
              <a:rPr lang="fr-FR" sz="1900" b="1" dirty="0" smtClean="0"/>
              <a:t>RDC: </a:t>
            </a:r>
            <a:r>
              <a:rPr lang="fr-FR" sz="1900" dirty="0" smtClean="0"/>
              <a:t>la vie de la mère enceinte est en danger.</a:t>
            </a:r>
          </a:p>
          <a:p>
            <a:pPr marL="514350" lvl="0" indent="-514350">
              <a:buFont typeface="+mj-lt"/>
              <a:buAutoNum type="alphaLcPeriod"/>
            </a:pPr>
            <a:r>
              <a:rPr lang="fr-FR" sz="1900" b="1" dirty="0" smtClean="0"/>
              <a:t>Sénégal: </a:t>
            </a:r>
            <a:r>
              <a:rPr lang="fr-FR" sz="1900" dirty="0">
                <a:solidFill>
                  <a:prstClr val="black"/>
                </a:solidFill>
              </a:rPr>
              <a:t>la vie de la mère enceinte est en </a:t>
            </a:r>
            <a:r>
              <a:rPr lang="fr-FR" sz="1900" dirty="0" smtClean="0">
                <a:solidFill>
                  <a:prstClr val="black"/>
                </a:solidFill>
              </a:rPr>
              <a:t>danger.</a:t>
            </a:r>
            <a:endParaRPr lang="fr-FR" sz="1900" dirty="0">
              <a:solidFill>
                <a:prstClr val="black"/>
              </a:solidFill>
            </a:endParaRPr>
          </a:p>
          <a:p>
            <a:pPr marL="514350" indent="-514350">
              <a:buFont typeface="+mj-lt"/>
              <a:buAutoNum type="alphaLcPeriod"/>
            </a:pPr>
            <a:r>
              <a:rPr lang="fr-FR" sz="1900" b="1" dirty="0" smtClean="0"/>
              <a:t>Tchad: </a:t>
            </a:r>
            <a:r>
              <a:rPr lang="fr-FR" sz="1900" dirty="0">
                <a:solidFill>
                  <a:prstClr val="black"/>
                </a:solidFill>
              </a:rPr>
              <a:t>la vie de la mère enceinte est en </a:t>
            </a:r>
            <a:r>
              <a:rPr lang="fr-FR" sz="1900" dirty="0" smtClean="0">
                <a:solidFill>
                  <a:prstClr val="black"/>
                </a:solidFill>
              </a:rPr>
              <a:t>danger.</a:t>
            </a:r>
          </a:p>
          <a:p>
            <a:pPr marL="514350" indent="-514350">
              <a:buFont typeface="+mj-lt"/>
              <a:buAutoNum type="alphaLcPeriod"/>
            </a:pPr>
            <a:r>
              <a:rPr lang="fr-FR" sz="1900" b="1" dirty="0" smtClean="0">
                <a:solidFill>
                  <a:prstClr val="black"/>
                </a:solidFill>
              </a:rPr>
              <a:t>Togo: </a:t>
            </a:r>
            <a:r>
              <a:rPr lang="fr-FR" sz="1900" dirty="0">
                <a:solidFill>
                  <a:prstClr val="black"/>
                </a:solidFill>
              </a:rPr>
              <a:t>la vie de la mère enceinte est en </a:t>
            </a:r>
            <a:r>
              <a:rPr lang="fr-FR" sz="1900" dirty="0" smtClean="0">
                <a:solidFill>
                  <a:prstClr val="black"/>
                </a:solidFill>
              </a:rPr>
              <a:t>danger.</a:t>
            </a:r>
          </a:p>
          <a:p>
            <a:pPr marL="0" indent="0">
              <a:buNone/>
            </a:pPr>
            <a:endParaRPr lang="fr-FR" sz="1900" b="1" dirty="0" smtClean="0"/>
          </a:p>
          <a:p>
            <a:pPr marL="0" indent="0">
              <a:buNone/>
            </a:pPr>
            <a:endParaRPr lang="fr-FR" sz="1900" b="1" dirty="0"/>
          </a:p>
        </p:txBody>
      </p:sp>
    </p:spTree>
    <p:extLst>
      <p:ext uri="{BB962C8B-B14F-4D97-AF65-F5344CB8AC3E}">
        <p14:creationId xmlns:p14="http://schemas.microsoft.com/office/powerpoint/2010/main" val="3520074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8246" y="2435805"/>
            <a:ext cx="9085403" cy="1517215"/>
          </a:xfrm>
          <a:ln>
            <a:solidFill>
              <a:schemeClr val="accent2"/>
            </a:solidFill>
          </a:ln>
        </p:spPr>
        <p:txBody>
          <a:bodyPr>
            <a:noAutofit/>
          </a:bodyPr>
          <a:lstStyle/>
          <a:p>
            <a:pPr algn="ctr"/>
            <a:r>
              <a:rPr lang="fr-FR" sz="3600" b="1" dirty="0" smtClean="0">
                <a:ln>
                  <a:solidFill>
                    <a:schemeClr val="accent2"/>
                  </a:solidFill>
                </a:ln>
                <a:latin typeface="+mn-lt"/>
              </a:rPr>
              <a:t>Conséquences  d’avortement non sécurisé. </a:t>
            </a:r>
            <a:br>
              <a:rPr lang="fr-FR" sz="3600" b="1" dirty="0" smtClean="0">
                <a:ln>
                  <a:solidFill>
                    <a:schemeClr val="accent2"/>
                  </a:solidFill>
                </a:ln>
                <a:latin typeface="+mn-lt"/>
              </a:rPr>
            </a:br>
            <a:r>
              <a:rPr lang="fr-FR" sz="3600" b="1" dirty="0" smtClean="0">
                <a:ln>
                  <a:solidFill>
                    <a:schemeClr val="accent2"/>
                  </a:solidFill>
                </a:ln>
                <a:latin typeface="+mn-lt"/>
              </a:rPr>
              <a:t/>
            </a:r>
            <a:br>
              <a:rPr lang="fr-FR" sz="3600" b="1" dirty="0" smtClean="0">
                <a:ln>
                  <a:solidFill>
                    <a:schemeClr val="accent2"/>
                  </a:solidFill>
                </a:ln>
                <a:latin typeface="+mn-lt"/>
              </a:rPr>
            </a:br>
            <a:r>
              <a:rPr lang="fr-FR" sz="3600" b="1" dirty="0">
                <a:ln>
                  <a:solidFill>
                    <a:schemeClr val="accent2"/>
                  </a:solidFill>
                </a:ln>
                <a:latin typeface="+mn-lt"/>
              </a:rPr>
              <a:t>O</a:t>
            </a:r>
            <a:r>
              <a:rPr lang="fr-FR" sz="3600" b="1" dirty="0" smtClean="0">
                <a:ln>
                  <a:solidFill>
                    <a:schemeClr val="accent2"/>
                  </a:solidFill>
                </a:ln>
                <a:latin typeface="+mn-lt"/>
              </a:rPr>
              <a:t>bstacles </a:t>
            </a:r>
            <a:r>
              <a:rPr lang="fr-FR" sz="3600" b="1" dirty="0">
                <a:ln>
                  <a:solidFill>
                    <a:schemeClr val="accent2"/>
                  </a:solidFill>
                </a:ln>
                <a:solidFill>
                  <a:srgbClr val="000000"/>
                </a:solidFill>
                <a:latin typeface="+mn-lt"/>
                <a:ea typeface="+mn-ea"/>
                <a:cs typeface="+mn-cs"/>
              </a:rPr>
              <a:t>à </a:t>
            </a:r>
            <a:r>
              <a:rPr lang="fr-FR" sz="3600" b="1" dirty="0" smtClean="0">
                <a:ln>
                  <a:solidFill>
                    <a:schemeClr val="accent2"/>
                  </a:solidFill>
                </a:ln>
                <a:latin typeface="+mn-lt"/>
              </a:rPr>
              <a:t>l’avortement sécurisé.</a:t>
            </a:r>
            <a:endParaRPr lang="fr-FR" sz="3600" b="1" dirty="0">
              <a:ln>
                <a:solidFill>
                  <a:schemeClr val="accent2"/>
                </a:solidFill>
              </a:ln>
              <a:latin typeface="+mn-lt"/>
            </a:endParaRPr>
          </a:p>
        </p:txBody>
      </p:sp>
    </p:spTree>
    <p:extLst>
      <p:ext uri="{BB962C8B-B14F-4D97-AF65-F5344CB8AC3E}">
        <p14:creationId xmlns:p14="http://schemas.microsoft.com/office/powerpoint/2010/main" val="3950065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2"/>
            </a:solidFill>
          </a:ln>
        </p:spPr>
        <p:txBody>
          <a:bodyPr>
            <a:normAutofit/>
          </a:bodyPr>
          <a:lstStyle/>
          <a:p>
            <a:pPr algn="ctr"/>
            <a:r>
              <a:rPr lang="fr-FR" sz="4000" b="1" dirty="0">
                <a:ln>
                  <a:solidFill>
                    <a:schemeClr val="accent2"/>
                  </a:solidFill>
                </a:ln>
                <a:latin typeface="+mn-lt"/>
              </a:rPr>
              <a:t>Les </a:t>
            </a:r>
            <a:r>
              <a:rPr lang="fr-FR" sz="4000" b="1" dirty="0" smtClean="0">
                <a:ln>
                  <a:solidFill>
                    <a:schemeClr val="accent2"/>
                  </a:solidFill>
                </a:ln>
                <a:latin typeface="+mn-lt"/>
              </a:rPr>
              <a:t>conséquences </a:t>
            </a:r>
            <a:r>
              <a:rPr lang="fr-FR" sz="4000" b="1" dirty="0">
                <a:ln>
                  <a:solidFill>
                    <a:schemeClr val="accent2"/>
                  </a:solidFill>
                </a:ln>
                <a:latin typeface="+mn-lt"/>
              </a:rPr>
              <a:t>de l’avortement non sécurisé sur la santé des femmes</a:t>
            </a:r>
          </a:p>
        </p:txBody>
      </p:sp>
      <p:sp>
        <p:nvSpPr>
          <p:cNvPr id="3" name="Content Placeholder 2"/>
          <p:cNvSpPr>
            <a:spLocks noGrp="1"/>
          </p:cNvSpPr>
          <p:nvPr>
            <p:ph idx="1"/>
          </p:nvPr>
        </p:nvSpPr>
        <p:spPr/>
        <p:txBody>
          <a:bodyPr>
            <a:normAutofit lnSpcReduction="10000"/>
          </a:bodyPr>
          <a:lstStyle/>
          <a:p>
            <a:r>
              <a:rPr lang="fr-FR" dirty="0" smtClean="0"/>
              <a:t>décès maternel,</a:t>
            </a:r>
          </a:p>
          <a:p>
            <a:r>
              <a:rPr lang="fr-FR" dirty="0" smtClean="0"/>
              <a:t>Les hémorragies graves, </a:t>
            </a:r>
          </a:p>
          <a:p>
            <a:r>
              <a:rPr lang="fr-FR" dirty="0" smtClean="0"/>
              <a:t>La septicémie, </a:t>
            </a:r>
          </a:p>
          <a:p>
            <a:r>
              <a:rPr lang="fr-FR" dirty="0" smtClean="0"/>
              <a:t>La péritonite</a:t>
            </a:r>
            <a:r>
              <a:rPr lang="fr-FR" dirty="0"/>
              <a:t>, </a:t>
            </a:r>
            <a:endParaRPr lang="fr-FR" dirty="0" smtClean="0"/>
          </a:p>
          <a:p>
            <a:r>
              <a:rPr lang="fr-FR" dirty="0" smtClean="0"/>
              <a:t>Les traumatismes </a:t>
            </a:r>
            <a:r>
              <a:rPr lang="fr-FR" dirty="0"/>
              <a:t>du col, du vagin, de l’utérus et des organes </a:t>
            </a:r>
            <a:r>
              <a:rPr lang="fr-FR" dirty="0" smtClean="0"/>
              <a:t>abdominaux;</a:t>
            </a:r>
          </a:p>
          <a:p>
            <a:r>
              <a:rPr lang="fr-FR" dirty="0" smtClean="0"/>
              <a:t>Les </a:t>
            </a:r>
            <a:r>
              <a:rPr lang="fr-FR" dirty="0"/>
              <a:t>infections de l’appareil </a:t>
            </a:r>
            <a:r>
              <a:rPr lang="fr-FR" dirty="0" smtClean="0"/>
              <a:t>reproducteur;</a:t>
            </a:r>
          </a:p>
          <a:p>
            <a:r>
              <a:rPr lang="fr-FR" dirty="0" smtClean="0"/>
              <a:t>Les infections génitales supérieures;</a:t>
            </a:r>
          </a:p>
          <a:p>
            <a:r>
              <a:rPr lang="fr-FR" dirty="0"/>
              <a:t> L</a:t>
            </a:r>
            <a:r>
              <a:rPr lang="fr-FR" dirty="0" smtClean="0"/>
              <a:t>e </a:t>
            </a:r>
            <a:r>
              <a:rPr lang="fr-FR" dirty="0"/>
              <a:t>coût énorme, sur le plan physiologique, financier et </a:t>
            </a:r>
            <a:r>
              <a:rPr lang="fr-FR" dirty="0" smtClean="0"/>
              <a:t>émotionnel.</a:t>
            </a:r>
            <a:endParaRPr lang="fr-FR" dirty="0"/>
          </a:p>
        </p:txBody>
      </p:sp>
    </p:spTree>
    <p:extLst>
      <p:ext uri="{BB962C8B-B14F-4D97-AF65-F5344CB8AC3E}">
        <p14:creationId xmlns:p14="http://schemas.microsoft.com/office/powerpoint/2010/main" val="1012355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99651"/>
          </a:xfrm>
          <a:ln>
            <a:solidFill>
              <a:srgbClr val="FF0000"/>
            </a:solidFill>
          </a:ln>
        </p:spPr>
        <p:txBody>
          <a:bodyPr>
            <a:noAutofit/>
          </a:bodyPr>
          <a:lstStyle/>
          <a:p>
            <a:r>
              <a:rPr lang="fr-FR" sz="4200" b="1" dirty="0" smtClean="0">
                <a:ln>
                  <a:solidFill>
                    <a:schemeClr val="accent2"/>
                  </a:solidFill>
                </a:ln>
                <a:latin typeface="+mn-lt"/>
              </a:rPr>
              <a:t>Les obstacles aux soins d’avortement sécurisé</a:t>
            </a:r>
            <a:endParaRPr lang="fr-FR" sz="4200" b="1" dirty="0">
              <a:ln>
                <a:solidFill>
                  <a:schemeClr val="accent2"/>
                </a:solidFill>
              </a:ln>
              <a:latin typeface="+mn-lt"/>
            </a:endParaRPr>
          </a:p>
        </p:txBody>
      </p:sp>
      <p:sp>
        <p:nvSpPr>
          <p:cNvPr id="3" name="Content Placeholder 2"/>
          <p:cNvSpPr>
            <a:spLocks noGrp="1"/>
          </p:cNvSpPr>
          <p:nvPr>
            <p:ph idx="1"/>
          </p:nvPr>
        </p:nvSpPr>
        <p:spPr>
          <a:xfrm>
            <a:off x="838199" y="1825625"/>
            <a:ext cx="10809850" cy="4125009"/>
          </a:xfrm>
        </p:spPr>
        <p:txBody>
          <a:bodyPr>
            <a:normAutofit/>
          </a:bodyPr>
          <a:lstStyle/>
          <a:p>
            <a:r>
              <a:rPr lang="fr-FR" sz="2600" dirty="0" smtClean="0"/>
              <a:t>Les lois restrictives et la non-dépénalisation de l’avortement provoqué.</a:t>
            </a:r>
          </a:p>
          <a:p>
            <a:r>
              <a:rPr lang="fr-FR" sz="2600" dirty="0" smtClean="0"/>
              <a:t>L’Obligation </a:t>
            </a:r>
            <a:r>
              <a:rPr lang="fr-FR" sz="2600" dirty="0"/>
              <a:t>de présenter une autorisation d’un tiers ; </a:t>
            </a:r>
            <a:endParaRPr lang="fr-FR" sz="2600" dirty="0" smtClean="0"/>
          </a:p>
          <a:p>
            <a:r>
              <a:rPr lang="fr-FR" sz="2600" dirty="0" smtClean="0"/>
              <a:t>Les </a:t>
            </a:r>
            <a:r>
              <a:rPr lang="fr-FR" sz="2600" dirty="0"/>
              <a:t>restrictions </a:t>
            </a:r>
            <a:r>
              <a:rPr lang="fr-FR" sz="2600" dirty="0" smtClean="0"/>
              <a:t>concernant </a:t>
            </a:r>
            <a:r>
              <a:rPr lang="fr-FR" sz="2600" dirty="0"/>
              <a:t>la catégorie de professionnels de la santé ou d’établissements légalement autorisés à dispenser les services ; </a:t>
            </a:r>
            <a:endParaRPr lang="fr-FR" sz="2600" dirty="0" smtClean="0"/>
          </a:p>
          <a:p>
            <a:r>
              <a:rPr lang="fr-FR" sz="2600" dirty="0"/>
              <a:t>L</a:t>
            </a:r>
            <a:r>
              <a:rPr lang="fr-FR" sz="2600" dirty="0" smtClean="0"/>
              <a:t>’impossibilité  </a:t>
            </a:r>
            <a:r>
              <a:rPr lang="fr-FR" sz="2600" dirty="0"/>
              <a:t>de garantir l’accès à des services financièrement </a:t>
            </a:r>
            <a:r>
              <a:rPr lang="fr-FR" sz="2600" dirty="0" smtClean="0"/>
              <a:t>abordables </a:t>
            </a:r>
            <a:r>
              <a:rPr lang="fr-FR" sz="2600" dirty="0"/>
              <a:t>; </a:t>
            </a:r>
            <a:endParaRPr lang="fr-FR" sz="2600" dirty="0" smtClean="0"/>
          </a:p>
          <a:p>
            <a:r>
              <a:rPr lang="fr-FR" sz="2600" dirty="0" smtClean="0"/>
              <a:t>L’impossibilité </a:t>
            </a:r>
            <a:r>
              <a:rPr lang="fr-FR" sz="2600" dirty="0"/>
              <a:t>de garantir la </a:t>
            </a:r>
            <a:r>
              <a:rPr lang="fr-FR" sz="2600" dirty="0" smtClean="0"/>
              <a:t>confidentialité et le </a:t>
            </a:r>
            <a:r>
              <a:rPr lang="fr-FR" sz="2600" dirty="0"/>
              <a:t>respect de la vie privée ; </a:t>
            </a:r>
          </a:p>
          <a:p>
            <a:r>
              <a:rPr lang="fr-FR" sz="2600" dirty="0"/>
              <a:t>L</a:t>
            </a:r>
            <a:r>
              <a:rPr lang="fr-FR" sz="2600" dirty="0" smtClean="0"/>
              <a:t>’autorisation </a:t>
            </a:r>
            <a:r>
              <a:rPr lang="fr-FR" sz="2600" dirty="0"/>
              <a:t>de l’objection de conscience sans transferts de la part des prestataires de soins de santé et des établissements. </a:t>
            </a:r>
          </a:p>
        </p:txBody>
      </p:sp>
    </p:spTree>
    <p:extLst>
      <p:ext uri="{BB962C8B-B14F-4D97-AF65-F5344CB8AC3E}">
        <p14:creationId xmlns:p14="http://schemas.microsoft.com/office/powerpoint/2010/main" val="2213079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4242"/>
          </a:xfrm>
          <a:ln>
            <a:solidFill>
              <a:srgbClr val="FF0000"/>
            </a:solidFill>
          </a:ln>
        </p:spPr>
        <p:txBody>
          <a:bodyPr>
            <a:noAutofit/>
          </a:bodyPr>
          <a:lstStyle/>
          <a:p>
            <a:pPr lvl="0">
              <a:spcBef>
                <a:spcPts val="1000"/>
              </a:spcBef>
            </a:pPr>
            <a:r>
              <a:rPr lang="fr-FR" sz="4000" b="1" dirty="0" smtClean="0">
                <a:ln>
                  <a:solidFill>
                    <a:schemeClr val="accent2"/>
                  </a:solidFill>
                </a:ln>
                <a:latin typeface="+mn-lt"/>
              </a:rPr>
              <a:t/>
            </a:r>
            <a:br>
              <a:rPr lang="fr-FR" sz="4000" b="1" dirty="0" smtClean="0">
                <a:ln>
                  <a:solidFill>
                    <a:schemeClr val="accent2"/>
                  </a:solidFill>
                </a:ln>
                <a:latin typeface="+mn-lt"/>
              </a:rPr>
            </a:br>
            <a:r>
              <a:rPr lang="fr-FR" sz="4000" b="1" dirty="0" smtClean="0">
                <a:ln>
                  <a:solidFill>
                    <a:schemeClr val="accent2"/>
                  </a:solidFill>
                </a:ln>
                <a:latin typeface="+mn-lt"/>
              </a:rPr>
              <a:t>Disponibilité des soins d’avortement sans risque</a:t>
            </a:r>
            <a:br>
              <a:rPr lang="fr-FR" sz="4000" b="1" dirty="0" smtClean="0">
                <a:ln>
                  <a:solidFill>
                    <a:schemeClr val="accent2"/>
                  </a:solidFill>
                </a:ln>
                <a:latin typeface="+mn-lt"/>
              </a:rPr>
            </a:br>
            <a:r>
              <a:rPr lang="fr-FR" sz="2800" b="1" dirty="0">
                <a:ln>
                  <a:solidFill>
                    <a:schemeClr val="accent2"/>
                  </a:solidFill>
                </a:ln>
                <a:solidFill>
                  <a:prstClr val="black"/>
                </a:solidFill>
                <a:latin typeface="Calibri"/>
                <a:ea typeface="+mn-ea"/>
                <a:cs typeface="+mn-cs"/>
              </a:rPr>
              <a:t>Rôle du coordinateur SSR et le Ministère de la Santé</a:t>
            </a:r>
            <a:br>
              <a:rPr lang="fr-FR" sz="2800" b="1" dirty="0">
                <a:ln>
                  <a:solidFill>
                    <a:schemeClr val="accent2"/>
                  </a:solidFill>
                </a:ln>
                <a:solidFill>
                  <a:prstClr val="black"/>
                </a:solidFill>
                <a:latin typeface="Calibri"/>
                <a:ea typeface="+mn-ea"/>
                <a:cs typeface="+mn-cs"/>
              </a:rPr>
            </a:br>
            <a:endParaRPr lang="fr-FR" sz="4000" b="1" dirty="0">
              <a:ln>
                <a:solidFill>
                  <a:schemeClr val="accent2"/>
                </a:solidFill>
              </a:ln>
              <a:latin typeface="+mn-lt"/>
            </a:endParaRPr>
          </a:p>
        </p:txBody>
      </p:sp>
      <p:sp>
        <p:nvSpPr>
          <p:cNvPr id="3" name="Content Placeholder 2"/>
          <p:cNvSpPr>
            <a:spLocks noGrp="1"/>
          </p:cNvSpPr>
          <p:nvPr>
            <p:ph idx="1"/>
          </p:nvPr>
        </p:nvSpPr>
        <p:spPr>
          <a:xfrm>
            <a:off x="838200" y="2620369"/>
            <a:ext cx="10515600" cy="3556593"/>
          </a:xfrm>
        </p:spPr>
        <p:txBody>
          <a:bodyPr>
            <a:normAutofit/>
          </a:bodyPr>
          <a:lstStyle/>
          <a:p>
            <a:r>
              <a:rPr lang="fr-FR" dirty="0"/>
              <a:t>V</a:t>
            </a:r>
            <a:r>
              <a:rPr lang="fr-FR" dirty="0" smtClean="0"/>
              <a:t>eiller </a:t>
            </a:r>
            <a:r>
              <a:rPr lang="fr-FR" dirty="0"/>
              <a:t>à ce que l</a:t>
            </a:r>
            <a:r>
              <a:rPr lang="fr-FR" dirty="0" smtClean="0"/>
              <a:t>es soins soient </a:t>
            </a:r>
            <a:r>
              <a:rPr lang="fr-FR" dirty="0"/>
              <a:t>accessibles dans les limites prévues par la loi</a:t>
            </a:r>
            <a:r>
              <a:rPr lang="fr-FR" dirty="0" smtClean="0"/>
              <a:t>, en vigueur, </a:t>
            </a:r>
            <a:r>
              <a:rPr lang="fr-FR" dirty="0"/>
              <a:t>au début d'une crise </a:t>
            </a:r>
            <a:r>
              <a:rPr lang="fr-FR" dirty="0" smtClean="0"/>
              <a:t>humanitaire, par </a:t>
            </a:r>
            <a:r>
              <a:rPr lang="fr-FR" dirty="0"/>
              <a:t>la prestation de service directe ou </a:t>
            </a:r>
            <a:endParaRPr lang="fr-FR" dirty="0" smtClean="0"/>
          </a:p>
          <a:p>
            <a:r>
              <a:rPr lang="fr-FR" dirty="0" smtClean="0"/>
              <a:t>Orienter les malades vers </a:t>
            </a:r>
            <a:r>
              <a:rPr lang="fr-FR" dirty="0"/>
              <a:t>des prestataires formés. </a:t>
            </a:r>
          </a:p>
        </p:txBody>
      </p:sp>
    </p:spTree>
    <p:extLst>
      <p:ext uri="{BB962C8B-B14F-4D97-AF65-F5344CB8AC3E}">
        <p14:creationId xmlns:p14="http://schemas.microsoft.com/office/powerpoint/2010/main" val="3508242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114" y="365125"/>
            <a:ext cx="11212790" cy="672105"/>
          </a:xfrm>
          <a:ln>
            <a:solidFill>
              <a:srgbClr val="FF0000"/>
            </a:solidFill>
          </a:ln>
        </p:spPr>
        <p:txBody>
          <a:bodyPr anchor="t">
            <a:noAutofit/>
          </a:bodyPr>
          <a:lstStyle/>
          <a:p>
            <a:r>
              <a:rPr lang="fr-FR" sz="3200" b="1" dirty="0" smtClean="0">
                <a:ln>
                  <a:solidFill>
                    <a:schemeClr val="accent2"/>
                  </a:solidFill>
                </a:ln>
                <a:latin typeface="+mn-lt"/>
              </a:rPr>
              <a:t>Préparation </a:t>
            </a:r>
            <a:r>
              <a:rPr lang="fr-FR" sz="3200" b="1" dirty="0">
                <a:ln>
                  <a:solidFill>
                    <a:schemeClr val="accent2"/>
                  </a:solidFill>
                </a:ln>
                <a:solidFill>
                  <a:srgbClr val="000000"/>
                </a:solidFill>
                <a:latin typeface="+mn-lt"/>
                <a:ea typeface="+mn-ea"/>
                <a:cs typeface="+mn-cs"/>
              </a:rPr>
              <a:t>à</a:t>
            </a:r>
            <a:r>
              <a:rPr lang="fr-FR" sz="3200" b="1" dirty="0" smtClean="0">
                <a:ln>
                  <a:solidFill>
                    <a:schemeClr val="accent2"/>
                  </a:solidFill>
                </a:ln>
                <a:latin typeface="+mn-lt"/>
              </a:rPr>
              <a:t> la prise en charge des soins d’avortement</a:t>
            </a:r>
            <a:r>
              <a:rPr lang="fr-FR" sz="3200" b="1" dirty="0">
                <a:ln>
                  <a:solidFill>
                    <a:schemeClr val="accent2"/>
                  </a:solidFill>
                </a:ln>
                <a:solidFill>
                  <a:prstClr val="black"/>
                </a:solidFill>
                <a:latin typeface="+mn-lt"/>
                <a:ea typeface="+mn-ea"/>
                <a:cs typeface="+mn-cs"/>
              </a:rPr>
              <a:t> </a:t>
            </a:r>
            <a:r>
              <a:rPr lang="fr-FR" sz="3200" b="1" dirty="0" smtClean="0">
                <a:ln>
                  <a:solidFill>
                    <a:schemeClr val="accent2"/>
                  </a:solidFill>
                </a:ln>
                <a:solidFill>
                  <a:prstClr val="black"/>
                </a:solidFill>
                <a:latin typeface="+mn-lt"/>
                <a:ea typeface="+mn-ea"/>
                <a:cs typeface="+mn-cs"/>
              </a:rPr>
              <a:t>sécurisé.</a:t>
            </a:r>
            <a:endParaRPr lang="fr-FR" sz="3200" b="1" dirty="0">
              <a:ln>
                <a:solidFill>
                  <a:schemeClr val="accent2"/>
                </a:solidFill>
              </a:ln>
              <a:latin typeface="+mn-lt"/>
            </a:endParaRPr>
          </a:p>
        </p:txBody>
      </p:sp>
      <p:sp>
        <p:nvSpPr>
          <p:cNvPr id="3" name="Content Placeholder 2"/>
          <p:cNvSpPr>
            <a:spLocks noGrp="1"/>
          </p:cNvSpPr>
          <p:nvPr>
            <p:ph idx="1"/>
          </p:nvPr>
        </p:nvSpPr>
        <p:spPr>
          <a:xfrm>
            <a:off x="838200" y="1825625"/>
            <a:ext cx="10515600" cy="3477895"/>
          </a:xfrm>
        </p:spPr>
        <p:txBody>
          <a:bodyPr>
            <a:normAutofit/>
          </a:bodyPr>
          <a:lstStyle/>
          <a:p>
            <a:pPr marL="342900" lvl="0" indent="-342900">
              <a:spcBef>
                <a:spcPts val="0"/>
              </a:spcBef>
              <a:buFont typeface="+mj-lt"/>
              <a:buAutoNum type="romanLcPeriod"/>
              <a:tabLst>
                <a:tab pos="457200" algn="l"/>
              </a:tabLst>
            </a:pPr>
            <a:r>
              <a:rPr lang="fr-FR" dirty="0">
                <a:solidFill>
                  <a:srgbClr val="000000"/>
                </a:solidFill>
                <a:latin typeface="Calibri" panose="020F0502020204030204" pitchFamily="34" charset="0"/>
              </a:rPr>
              <a:t>Organiser </a:t>
            </a:r>
            <a:r>
              <a:rPr lang="fr-FR" dirty="0" smtClean="0">
                <a:solidFill>
                  <a:srgbClr val="000000"/>
                </a:solidFill>
                <a:latin typeface="Calibri" panose="020F0502020204030204" pitchFamily="34" charset="0"/>
              </a:rPr>
              <a:t>l’offre des </a:t>
            </a:r>
            <a:r>
              <a:rPr lang="fr-FR" dirty="0">
                <a:solidFill>
                  <a:srgbClr val="000000"/>
                </a:solidFill>
                <a:latin typeface="Calibri" panose="020F0502020204030204" pitchFamily="34" charset="0"/>
              </a:rPr>
              <a:t>services des soins d’avortement </a:t>
            </a:r>
            <a:r>
              <a:rPr lang="fr-FR" dirty="0">
                <a:solidFill>
                  <a:prstClr val="black"/>
                </a:solidFill>
              </a:rPr>
              <a:t>sécurisé </a:t>
            </a:r>
            <a:r>
              <a:rPr lang="fr-FR" dirty="0" smtClean="0">
                <a:solidFill>
                  <a:srgbClr val="000000"/>
                </a:solidFill>
                <a:latin typeface="Calibri" panose="020F0502020204030204" pitchFamily="34" charset="0"/>
              </a:rPr>
              <a:t>à </a:t>
            </a:r>
            <a:r>
              <a:rPr lang="fr-FR" dirty="0">
                <a:solidFill>
                  <a:srgbClr val="000000"/>
                </a:solidFill>
                <a:latin typeface="Calibri" panose="020F0502020204030204" pitchFamily="34" charset="0"/>
              </a:rPr>
              <a:t>travers les </a:t>
            </a:r>
            <a:r>
              <a:rPr lang="fr-FR" dirty="0" smtClean="0">
                <a:solidFill>
                  <a:srgbClr val="000000"/>
                </a:solidFill>
                <a:latin typeface="Calibri" panose="020F0502020204030204" pitchFamily="34" charset="0"/>
              </a:rPr>
              <a:t>établissements sanitaires des partenaires </a:t>
            </a:r>
            <a:r>
              <a:rPr lang="fr-FR" dirty="0">
                <a:solidFill>
                  <a:srgbClr val="000000"/>
                </a:solidFill>
                <a:latin typeface="Calibri" panose="020F0502020204030204" pitchFamily="34" charset="0"/>
              </a:rPr>
              <a:t>et/ avec des personnel motivé et formé;</a:t>
            </a:r>
            <a:endParaRPr lang="en-US" sz="1200" dirty="0">
              <a:latin typeface="Times New Roman" panose="02020603050405020304" pitchFamily="18" charset="0"/>
              <a:ea typeface="Times New Roman" panose="02020603050405020304" pitchFamily="18" charset="0"/>
            </a:endParaRPr>
          </a:p>
          <a:p>
            <a:pPr marL="342900" lvl="0" indent="-342900">
              <a:spcBef>
                <a:spcPts val="0"/>
              </a:spcBef>
              <a:buFont typeface="+mj-lt"/>
              <a:buAutoNum type="romanLcPeriod"/>
              <a:tabLst>
                <a:tab pos="457200" algn="l"/>
              </a:tabLst>
            </a:pPr>
            <a:r>
              <a:rPr lang="fr-FR" dirty="0">
                <a:solidFill>
                  <a:srgbClr val="000000"/>
                </a:solidFill>
                <a:latin typeface="Calibri" panose="020F0502020204030204" pitchFamily="34" charset="0"/>
              </a:rPr>
              <a:t>Offrir l’appui technique au personnel de santé formé, fournissant les services </a:t>
            </a:r>
            <a:r>
              <a:rPr lang="fr-FR" dirty="0" smtClean="0">
                <a:solidFill>
                  <a:srgbClr val="000000"/>
                </a:solidFill>
                <a:latin typeface="Calibri" panose="020F0502020204030204" pitchFamily="34" charset="0"/>
              </a:rPr>
              <a:t>d’avortement</a:t>
            </a:r>
            <a:r>
              <a:rPr lang="fr-FR" dirty="0">
                <a:solidFill>
                  <a:prstClr val="black"/>
                </a:solidFill>
              </a:rPr>
              <a:t> sécurisé</a:t>
            </a:r>
            <a:r>
              <a:rPr lang="fr-FR" dirty="0" smtClean="0">
                <a:solidFill>
                  <a:srgbClr val="000000"/>
                </a:solidFill>
                <a:latin typeface="Calibri" panose="020F0502020204030204" pitchFamily="34" charset="0"/>
              </a:rPr>
              <a:t>. </a:t>
            </a:r>
            <a:endParaRPr lang="en-US" sz="1200" dirty="0">
              <a:latin typeface="Times New Roman" panose="02020603050405020304" pitchFamily="18" charset="0"/>
              <a:ea typeface="Times New Roman" panose="02020603050405020304" pitchFamily="18" charset="0"/>
            </a:endParaRPr>
          </a:p>
          <a:p>
            <a:pPr marL="342900" lvl="0" indent="-342900">
              <a:spcBef>
                <a:spcPts val="0"/>
              </a:spcBef>
              <a:buFont typeface="+mj-lt"/>
              <a:buAutoNum type="romanLcPeriod"/>
              <a:tabLst>
                <a:tab pos="457200" algn="l"/>
              </a:tabLst>
            </a:pPr>
            <a:r>
              <a:rPr lang="fr-FR" dirty="0">
                <a:solidFill>
                  <a:srgbClr val="000000"/>
                </a:solidFill>
                <a:latin typeface="Calibri" panose="020F0502020204030204" pitchFamily="34" charset="0"/>
              </a:rPr>
              <a:t>Réduire les dégâts suite à l’avortement pratiqué dans les conditions dangereuses. </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441942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775" y="365126"/>
            <a:ext cx="11113477" cy="929102"/>
          </a:xfrm>
          <a:ln>
            <a:solidFill>
              <a:srgbClr val="FF0000"/>
            </a:solidFill>
          </a:ln>
        </p:spPr>
        <p:txBody>
          <a:bodyPr anchor="t">
            <a:noAutofit/>
          </a:bodyPr>
          <a:lstStyle/>
          <a:p>
            <a:pPr algn="ctr"/>
            <a:r>
              <a:rPr lang="fr-FR" sz="2800" b="1" dirty="0" smtClean="0">
                <a:ln>
                  <a:solidFill>
                    <a:schemeClr val="accent2"/>
                  </a:solidFill>
                </a:ln>
                <a:latin typeface="+mn-lt"/>
              </a:rPr>
              <a:t>Faciliter le fonctionnement efficace des services d’avortement sécurisé.  </a:t>
            </a:r>
            <a:r>
              <a:rPr lang="fr-FR" sz="3200" b="1" dirty="0">
                <a:ln>
                  <a:solidFill>
                    <a:schemeClr val="accent2"/>
                  </a:solidFill>
                </a:ln>
                <a:latin typeface="+mn-lt"/>
              </a:rPr>
              <a:t>R</a:t>
            </a:r>
            <a:r>
              <a:rPr lang="fr-FR" sz="3200" b="1" dirty="0" smtClean="0">
                <a:ln>
                  <a:solidFill>
                    <a:schemeClr val="accent2"/>
                  </a:solidFill>
                </a:ln>
                <a:latin typeface="+mn-lt"/>
              </a:rPr>
              <a:t>esponsabilités des prestataires de soins</a:t>
            </a:r>
            <a:endParaRPr lang="fr-FR" sz="3200" b="1" dirty="0">
              <a:ln>
                <a:solidFill>
                  <a:schemeClr val="accent2"/>
                </a:solidFill>
              </a:ln>
              <a:latin typeface="+mn-lt"/>
            </a:endParaRPr>
          </a:p>
        </p:txBody>
      </p:sp>
      <p:sp>
        <p:nvSpPr>
          <p:cNvPr id="3" name="Content Placeholder 2"/>
          <p:cNvSpPr>
            <a:spLocks noGrp="1"/>
          </p:cNvSpPr>
          <p:nvPr>
            <p:ph idx="1"/>
          </p:nvPr>
        </p:nvSpPr>
        <p:spPr>
          <a:xfrm>
            <a:off x="838199" y="1825624"/>
            <a:ext cx="10871579" cy="4452345"/>
          </a:xfrm>
        </p:spPr>
        <p:txBody>
          <a:bodyPr>
            <a:normAutofit fontScale="85000" lnSpcReduction="20000"/>
          </a:bodyPr>
          <a:lstStyle/>
          <a:p>
            <a:pPr marL="514350" lvl="0" indent="-514350">
              <a:buFont typeface="+mj-lt"/>
              <a:buAutoNum type="alphaLcPeriod"/>
            </a:pPr>
            <a:r>
              <a:rPr lang="fr-FR" sz="2600" dirty="0">
                <a:solidFill>
                  <a:prstClr val="black"/>
                </a:solidFill>
              </a:rPr>
              <a:t>Fournir </a:t>
            </a:r>
            <a:r>
              <a:rPr lang="fr-FR" sz="2600" dirty="0" smtClean="0">
                <a:solidFill>
                  <a:prstClr val="black"/>
                </a:solidFill>
              </a:rPr>
              <a:t>des informations précises </a:t>
            </a:r>
            <a:r>
              <a:rPr lang="fr-FR" sz="2600" dirty="0">
                <a:solidFill>
                  <a:prstClr val="black"/>
                </a:solidFill>
              </a:rPr>
              <a:t>et non-biaisée sur </a:t>
            </a:r>
            <a:r>
              <a:rPr lang="fr-FR" sz="2600" dirty="0" smtClean="0">
                <a:solidFill>
                  <a:prstClr val="black"/>
                </a:solidFill>
              </a:rPr>
              <a:t>les services de </a:t>
            </a:r>
            <a:r>
              <a:rPr lang="fr-FR" sz="2600" dirty="0">
                <a:solidFill>
                  <a:prstClr val="black"/>
                </a:solidFill>
              </a:rPr>
              <a:t>soins </a:t>
            </a:r>
            <a:r>
              <a:rPr lang="fr-FR" sz="2600" dirty="0" smtClean="0">
                <a:solidFill>
                  <a:prstClr val="black"/>
                </a:solidFill>
              </a:rPr>
              <a:t>d’avortement </a:t>
            </a:r>
            <a:r>
              <a:rPr lang="fr-FR" sz="2600" dirty="0">
                <a:solidFill>
                  <a:prstClr val="black"/>
                </a:solidFill>
              </a:rPr>
              <a:t>sécurisé</a:t>
            </a:r>
            <a:r>
              <a:rPr lang="fr-FR" sz="2600" dirty="0" smtClean="0">
                <a:solidFill>
                  <a:prstClr val="black"/>
                </a:solidFill>
              </a:rPr>
              <a:t>, </a:t>
            </a:r>
            <a:r>
              <a:rPr lang="fr-FR" sz="2600" dirty="0">
                <a:solidFill>
                  <a:prstClr val="black"/>
                </a:solidFill>
              </a:rPr>
              <a:t>y compris les contacts de services de prise en </a:t>
            </a:r>
            <a:r>
              <a:rPr lang="fr-FR" sz="2600" dirty="0" smtClean="0">
                <a:solidFill>
                  <a:prstClr val="black"/>
                </a:solidFill>
              </a:rPr>
              <a:t>charge, </a:t>
            </a:r>
            <a:r>
              <a:rPr lang="fr-FR" sz="2600" dirty="0">
                <a:solidFill>
                  <a:prstClr val="black"/>
                </a:solidFill>
              </a:rPr>
              <a:t>que les femmes peuvent comprendre et dont elles peuvent se souvenir</a:t>
            </a:r>
            <a:r>
              <a:rPr lang="fr-FR" sz="2600" dirty="0" smtClean="0">
                <a:solidFill>
                  <a:prstClr val="black"/>
                </a:solidFill>
              </a:rPr>
              <a:t>. </a:t>
            </a:r>
          </a:p>
          <a:p>
            <a:pPr marL="514350" lvl="0" indent="-514350">
              <a:buFont typeface="+mj-lt"/>
              <a:buAutoNum type="alphaLcPeriod"/>
            </a:pPr>
            <a:r>
              <a:rPr lang="fr-FR" sz="2600" dirty="0" smtClean="0">
                <a:solidFill>
                  <a:prstClr val="black"/>
                </a:solidFill>
              </a:rPr>
              <a:t>Expliquer les conditions légales en vigueur pour pouvoir bénéficier </a:t>
            </a:r>
            <a:r>
              <a:rPr lang="fr-FR" sz="2600" dirty="0">
                <a:solidFill>
                  <a:prstClr val="black"/>
                </a:solidFill>
              </a:rPr>
              <a:t>des soins liés à l’avortement sécurisé</a:t>
            </a:r>
            <a:r>
              <a:rPr lang="fr-FR" sz="2600" dirty="0" smtClean="0">
                <a:solidFill>
                  <a:prstClr val="black"/>
                </a:solidFill>
              </a:rPr>
              <a:t>.</a:t>
            </a:r>
          </a:p>
          <a:p>
            <a:pPr marL="514350" lvl="0" indent="-514350">
              <a:buFont typeface="+mj-lt"/>
              <a:buAutoNum type="alphaLcPeriod"/>
            </a:pPr>
            <a:r>
              <a:rPr lang="fr-FR" sz="2600" dirty="0" smtClean="0">
                <a:solidFill>
                  <a:prstClr val="black"/>
                </a:solidFill>
              </a:rPr>
              <a:t>Fournir </a:t>
            </a:r>
            <a:r>
              <a:rPr lang="fr-FR" sz="2600" dirty="0">
                <a:solidFill>
                  <a:prstClr val="black"/>
                </a:solidFill>
              </a:rPr>
              <a:t>tous les renseignements </a:t>
            </a:r>
            <a:r>
              <a:rPr lang="fr-FR" sz="2600" dirty="0" smtClean="0">
                <a:solidFill>
                  <a:prstClr val="black"/>
                </a:solidFill>
              </a:rPr>
              <a:t>sur où et comment</a:t>
            </a:r>
            <a:r>
              <a:rPr lang="fr-FR" sz="2600" dirty="0">
                <a:solidFill>
                  <a:prstClr val="black"/>
                </a:solidFill>
              </a:rPr>
              <a:t>	</a:t>
            </a:r>
            <a:r>
              <a:rPr lang="fr-FR" sz="2600" dirty="0" smtClean="0">
                <a:solidFill>
                  <a:prstClr val="black"/>
                </a:solidFill>
              </a:rPr>
              <a:t> obtenir</a:t>
            </a:r>
            <a:r>
              <a:rPr lang="fr-FR" sz="2600" dirty="0">
                <a:solidFill>
                  <a:prstClr val="black"/>
                </a:solidFill>
              </a:rPr>
              <a:t>	</a:t>
            </a:r>
            <a:r>
              <a:rPr lang="fr-FR" sz="2600" dirty="0" smtClean="0">
                <a:solidFill>
                  <a:prstClr val="black"/>
                </a:solidFill>
              </a:rPr>
              <a:t> des services liés à l’avortement </a:t>
            </a:r>
            <a:r>
              <a:rPr lang="fr-FR" sz="2600" dirty="0">
                <a:solidFill>
                  <a:prstClr val="black"/>
                </a:solidFill>
              </a:rPr>
              <a:t>sécurisé </a:t>
            </a:r>
            <a:r>
              <a:rPr lang="fr-FR" sz="2600" dirty="0" smtClean="0">
                <a:solidFill>
                  <a:prstClr val="black"/>
                </a:solidFill>
              </a:rPr>
              <a:t>et légal, ainsi que préciser </a:t>
            </a:r>
            <a:r>
              <a:rPr lang="fr-FR" sz="2600" dirty="0">
                <a:solidFill>
                  <a:prstClr val="black"/>
                </a:solidFill>
              </a:rPr>
              <a:t>le </a:t>
            </a:r>
            <a:r>
              <a:rPr lang="fr-FR" sz="2600" dirty="0" smtClean="0">
                <a:solidFill>
                  <a:prstClr val="black"/>
                </a:solidFill>
              </a:rPr>
              <a:t>coût des services rendus.</a:t>
            </a:r>
            <a:endParaRPr lang="fr-FR" sz="2600" dirty="0">
              <a:solidFill>
                <a:prstClr val="black"/>
              </a:solidFill>
            </a:endParaRPr>
          </a:p>
          <a:p>
            <a:pPr marL="514350" lvl="0" indent="-514350">
              <a:buFont typeface="+mj-lt"/>
              <a:buAutoNum type="alphaLcPeriod"/>
            </a:pPr>
            <a:r>
              <a:rPr lang="fr-FR" sz="2600" dirty="0" smtClean="0">
                <a:solidFill>
                  <a:prstClr val="black"/>
                </a:solidFill>
              </a:rPr>
              <a:t>Assurer l’avortement </a:t>
            </a:r>
            <a:r>
              <a:rPr lang="fr-FR" sz="2600" dirty="0">
                <a:solidFill>
                  <a:prstClr val="black"/>
                </a:solidFill>
              </a:rPr>
              <a:t>médical avec la </a:t>
            </a:r>
            <a:r>
              <a:rPr lang="fr-FR" sz="2600" dirty="0" err="1">
                <a:solidFill>
                  <a:prstClr val="black"/>
                </a:solidFill>
              </a:rPr>
              <a:t>mifepristone</a:t>
            </a:r>
            <a:r>
              <a:rPr lang="fr-FR" sz="2600" dirty="0">
                <a:solidFill>
                  <a:prstClr val="black"/>
                </a:solidFill>
              </a:rPr>
              <a:t>/ misoprostol, si disponible ou misoprostol tout court, l’aspiration manuelle, la dilatation et curetage ou l’induction. </a:t>
            </a:r>
          </a:p>
          <a:p>
            <a:pPr marL="514350" lvl="0" indent="-514350">
              <a:buFont typeface="+mj-lt"/>
              <a:buAutoNum type="alphaLcPeriod"/>
            </a:pPr>
            <a:r>
              <a:rPr lang="fr-FR" sz="2600" dirty="0">
                <a:solidFill>
                  <a:prstClr val="black"/>
                </a:solidFill>
              </a:rPr>
              <a:t>Fournir les informations et </a:t>
            </a:r>
            <a:r>
              <a:rPr lang="fr-FR" sz="2600" dirty="0" smtClean="0">
                <a:solidFill>
                  <a:prstClr val="black"/>
                </a:solidFill>
              </a:rPr>
              <a:t>prodiguer des conseils aux femmes sur </a:t>
            </a:r>
            <a:r>
              <a:rPr lang="fr-FR" sz="2600" dirty="0">
                <a:solidFill>
                  <a:prstClr val="black"/>
                </a:solidFill>
              </a:rPr>
              <a:t>les </a:t>
            </a:r>
            <a:r>
              <a:rPr lang="fr-FR" sz="2600" dirty="0" smtClean="0">
                <a:solidFill>
                  <a:prstClr val="black"/>
                </a:solidFill>
              </a:rPr>
              <a:t>méthodes </a:t>
            </a:r>
            <a:r>
              <a:rPr lang="fr-FR" sz="2600" dirty="0">
                <a:solidFill>
                  <a:prstClr val="black"/>
                </a:solidFill>
              </a:rPr>
              <a:t>contraceptives </a:t>
            </a:r>
            <a:r>
              <a:rPr lang="fr-FR" sz="2600" dirty="0" smtClean="0">
                <a:solidFill>
                  <a:prstClr val="black"/>
                </a:solidFill>
              </a:rPr>
              <a:t>après l’avortement et </a:t>
            </a:r>
            <a:r>
              <a:rPr lang="fr-FR" sz="2600" dirty="0">
                <a:solidFill>
                  <a:prstClr val="black"/>
                </a:solidFill>
              </a:rPr>
              <a:t>garantir la contraception pour les femmes qui acceptent d’adopter une </a:t>
            </a:r>
            <a:r>
              <a:rPr lang="fr-FR" sz="2600" dirty="0" smtClean="0">
                <a:solidFill>
                  <a:prstClr val="black"/>
                </a:solidFill>
              </a:rPr>
              <a:t>méthode.</a:t>
            </a:r>
            <a:endParaRPr lang="fr-FR" sz="2600" dirty="0">
              <a:solidFill>
                <a:prstClr val="black"/>
              </a:solidFill>
            </a:endParaRPr>
          </a:p>
          <a:p>
            <a:pPr marL="514350" lvl="0" indent="-514350">
              <a:buFont typeface="+mj-lt"/>
              <a:buAutoNum type="alphaLcPeriod"/>
            </a:pPr>
            <a:r>
              <a:rPr lang="fr-FR" sz="2600" dirty="0" smtClean="0">
                <a:solidFill>
                  <a:prstClr val="black"/>
                </a:solidFill>
              </a:rPr>
              <a:t>Envisager la mise à disposition d’un traitement présomptif </a:t>
            </a:r>
            <a:r>
              <a:rPr lang="fr-FR" sz="2600" dirty="0">
                <a:solidFill>
                  <a:prstClr val="black"/>
                </a:solidFill>
              </a:rPr>
              <a:t>pour la gonorrhée et le chlamydia dans les milieux à forte prévalence des </a:t>
            </a:r>
            <a:r>
              <a:rPr lang="fr-FR" sz="2600" dirty="0" err="1" smtClean="0">
                <a:solidFill>
                  <a:prstClr val="black"/>
                </a:solidFill>
              </a:rPr>
              <a:t>ISTs</a:t>
            </a:r>
            <a:r>
              <a:rPr lang="fr-FR" sz="2600" dirty="0" smtClean="0">
                <a:solidFill>
                  <a:prstClr val="black"/>
                </a:solidFill>
              </a:rPr>
              <a:t>.</a:t>
            </a:r>
            <a:endParaRPr lang="fr-FR" dirty="0"/>
          </a:p>
        </p:txBody>
      </p:sp>
    </p:spTree>
    <p:extLst>
      <p:ext uri="{BB962C8B-B14F-4D97-AF65-F5344CB8AC3E}">
        <p14:creationId xmlns:p14="http://schemas.microsoft.com/office/powerpoint/2010/main" val="2734145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5603543" cy="713048"/>
          </a:xfrm>
          <a:ln>
            <a:solidFill>
              <a:srgbClr val="FF0000"/>
            </a:solidFill>
          </a:ln>
        </p:spPr>
        <p:txBody>
          <a:bodyPr anchor="t"/>
          <a:lstStyle/>
          <a:p>
            <a:r>
              <a:rPr lang="fr-FR" b="1" dirty="0" smtClean="0">
                <a:ln>
                  <a:solidFill>
                    <a:schemeClr val="accent2"/>
                  </a:solidFill>
                </a:ln>
                <a:latin typeface="+mn-lt"/>
              </a:rPr>
              <a:t>Plan de présentation</a:t>
            </a:r>
            <a:endParaRPr lang="fr-FR" b="1" dirty="0">
              <a:ln>
                <a:solidFill>
                  <a:schemeClr val="accent2"/>
                </a:solidFill>
              </a:ln>
              <a:latin typeface="+mn-lt"/>
            </a:endParaRPr>
          </a:p>
        </p:txBody>
      </p:sp>
      <p:sp>
        <p:nvSpPr>
          <p:cNvPr id="3" name="Content Placeholder 2"/>
          <p:cNvSpPr>
            <a:spLocks noGrp="1"/>
          </p:cNvSpPr>
          <p:nvPr>
            <p:ph idx="1"/>
          </p:nvPr>
        </p:nvSpPr>
        <p:spPr>
          <a:xfrm>
            <a:off x="838200" y="1323833"/>
            <a:ext cx="10515600" cy="4026089"/>
          </a:xfrm>
        </p:spPr>
        <p:txBody>
          <a:bodyPr>
            <a:normAutofit/>
          </a:bodyPr>
          <a:lstStyle/>
          <a:p>
            <a:r>
              <a:rPr lang="fr-FR" dirty="0" smtClean="0"/>
              <a:t>Objectifs d’apprentissage.</a:t>
            </a:r>
          </a:p>
          <a:p>
            <a:r>
              <a:rPr lang="fr-FR" dirty="0" smtClean="0"/>
              <a:t>Objectif DMU.</a:t>
            </a:r>
          </a:p>
          <a:p>
            <a:r>
              <a:rPr lang="fr-FR" dirty="0" smtClean="0"/>
              <a:t>La situation de la légalisation d’avortement sécurisé en Afrique.</a:t>
            </a:r>
          </a:p>
          <a:p>
            <a:r>
              <a:rPr lang="fr-FR" dirty="0" smtClean="0"/>
              <a:t>La prise en charge des soins d’avortement  sécurisé.</a:t>
            </a:r>
          </a:p>
          <a:p>
            <a:r>
              <a:rPr lang="fr-FR" dirty="0" smtClean="0"/>
              <a:t>Les considérations spéciales </a:t>
            </a:r>
            <a:r>
              <a:rPr lang="fr-FR" sz="2400" dirty="0" smtClean="0"/>
              <a:t>(adolescentes, les survivantes de violences sexuelles).</a:t>
            </a:r>
          </a:p>
          <a:p>
            <a:r>
              <a:rPr lang="fr-FR" dirty="0" smtClean="0"/>
              <a:t>La santé et droits </a:t>
            </a:r>
            <a:r>
              <a:rPr lang="fr-FR" sz="2000" dirty="0" smtClean="0"/>
              <a:t> </a:t>
            </a:r>
            <a:r>
              <a:rPr lang="fr-FR" dirty="0" smtClean="0"/>
              <a:t>sexuels et reproductifs.</a:t>
            </a:r>
          </a:p>
          <a:p>
            <a:r>
              <a:rPr lang="fr-FR" dirty="0" smtClean="0"/>
              <a:t>Les messages clés.</a:t>
            </a:r>
          </a:p>
          <a:p>
            <a:endParaRPr lang="fr-FR" sz="2400"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21518805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516737" cy="699400"/>
          </a:xfrm>
          <a:ln>
            <a:solidFill>
              <a:srgbClr val="FF0000"/>
            </a:solidFill>
          </a:ln>
        </p:spPr>
        <p:txBody>
          <a:bodyPr anchor="t">
            <a:noAutofit/>
          </a:bodyPr>
          <a:lstStyle/>
          <a:p>
            <a:pPr algn="ctr"/>
            <a:r>
              <a:rPr lang="fr-FR" sz="3600" b="1" dirty="0" smtClean="0">
                <a:ln>
                  <a:solidFill>
                    <a:schemeClr val="accent2"/>
                  </a:solidFill>
                </a:ln>
                <a:latin typeface="+mn-lt"/>
              </a:rPr>
              <a:t>Considérations spéciales (CS) – 1. les adolescentes</a:t>
            </a:r>
            <a:endParaRPr lang="fr-FR" sz="3600" b="1" dirty="0">
              <a:ln>
                <a:solidFill>
                  <a:schemeClr val="accent2"/>
                </a:solidFill>
              </a:ln>
              <a:latin typeface="+mn-lt"/>
            </a:endParaRPr>
          </a:p>
        </p:txBody>
      </p:sp>
      <p:sp>
        <p:nvSpPr>
          <p:cNvPr id="3" name="Content Placeholder 2"/>
          <p:cNvSpPr>
            <a:spLocks noGrp="1"/>
          </p:cNvSpPr>
          <p:nvPr>
            <p:ph idx="1"/>
          </p:nvPr>
        </p:nvSpPr>
        <p:spPr>
          <a:xfrm>
            <a:off x="838200" y="1579991"/>
            <a:ext cx="10515600" cy="4910871"/>
          </a:xfrm>
        </p:spPr>
        <p:txBody>
          <a:bodyPr/>
          <a:lstStyle/>
          <a:p>
            <a:r>
              <a:rPr lang="fr-FR" dirty="0" smtClean="0"/>
              <a:t>Défis des adolescent(e)s pour accéder aux services d’avortement </a:t>
            </a:r>
            <a:r>
              <a:rPr lang="fr-FR" dirty="0">
                <a:solidFill>
                  <a:prstClr val="black"/>
                </a:solidFill>
              </a:rPr>
              <a:t>sécurisé </a:t>
            </a:r>
            <a:r>
              <a:rPr lang="fr-FR" dirty="0" smtClean="0"/>
              <a:t>: </a:t>
            </a:r>
          </a:p>
          <a:p>
            <a:pPr marL="0" indent="0">
              <a:buNone/>
            </a:pPr>
            <a:r>
              <a:rPr lang="fr-FR" dirty="0"/>
              <a:t>I</a:t>
            </a:r>
            <a:r>
              <a:rPr lang="fr-FR" dirty="0" smtClean="0"/>
              <a:t>l existe plusieurs barrières: </a:t>
            </a:r>
          </a:p>
          <a:p>
            <a:pPr lvl="1">
              <a:buFont typeface="Wingdings" panose="05000000000000000000" pitchFamily="2" charset="2"/>
              <a:buChar char="ü"/>
            </a:pPr>
            <a:r>
              <a:rPr lang="fr-FR" dirty="0" smtClean="0"/>
              <a:t>Social</a:t>
            </a:r>
          </a:p>
          <a:p>
            <a:pPr lvl="1">
              <a:buFont typeface="Wingdings" panose="05000000000000000000" pitchFamily="2" charset="2"/>
              <a:buChar char="ü"/>
            </a:pPr>
            <a:r>
              <a:rPr lang="fr-FR" dirty="0" smtClean="0"/>
              <a:t>Economique</a:t>
            </a:r>
          </a:p>
          <a:p>
            <a:pPr lvl="1">
              <a:buFont typeface="Wingdings" panose="05000000000000000000" pitchFamily="2" charset="2"/>
              <a:buChar char="ü"/>
            </a:pPr>
            <a:r>
              <a:rPr lang="fr-FR" dirty="0" smtClean="0"/>
              <a:t>Logistique</a:t>
            </a:r>
          </a:p>
          <a:p>
            <a:pPr lvl="1">
              <a:buFont typeface="Wingdings" panose="05000000000000000000" pitchFamily="2" charset="2"/>
              <a:buChar char="ü"/>
            </a:pPr>
            <a:r>
              <a:rPr lang="fr-FR" dirty="0" smtClean="0"/>
              <a:t>Politique </a:t>
            </a:r>
          </a:p>
          <a:p>
            <a:pPr lvl="1">
              <a:buFont typeface="Wingdings" panose="05000000000000000000" pitchFamily="2" charset="2"/>
              <a:buChar char="ü"/>
            </a:pPr>
            <a:r>
              <a:rPr lang="fr-FR" dirty="0" smtClean="0"/>
              <a:t>Santé – difficulté d’accès aux services d’éducation sexuelle,  </a:t>
            </a:r>
            <a:r>
              <a:rPr lang="fr-FR" dirty="0" smtClean="0">
                <a:solidFill>
                  <a:prstClr val="black"/>
                </a:solidFill>
              </a:rPr>
              <a:t>manque de confidentialité dans la prestation des services etc. </a:t>
            </a:r>
          </a:p>
          <a:p>
            <a:pPr lvl="1">
              <a:buFont typeface="Wingdings" panose="05000000000000000000" pitchFamily="2" charset="2"/>
              <a:buChar char="ü"/>
            </a:pPr>
            <a:r>
              <a:rPr lang="fr-FR" dirty="0" smtClean="0">
                <a:solidFill>
                  <a:prstClr val="black"/>
                </a:solidFill>
              </a:rPr>
              <a:t>Stigmatisation</a:t>
            </a:r>
          </a:p>
          <a:p>
            <a:pPr lvl="1">
              <a:buFont typeface="Wingdings" panose="05000000000000000000" pitchFamily="2" charset="2"/>
              <a:buChar char="ü"/>
            </a:pPr>
            <a:r>
              <a:rPr lang="fr-FR" dirty="0" smtClean="0"/>
              <a:t>Attitudes négatives </a:t>
            </a:r>
            <a:endParaRPr lang="fr-FR" dirty="0"/>
          </a:p>
        </p:txBody>
      </p:sp>
    </p:spTree>
    <p:extLst>
      <p:ext uri="{BB962C8B-B14F-4D97-AF65-F5344CB8AC3E}">
        <p14:creationId xmlns:p14="http://schemas.microsoft.com/office/powerpoint/2010/main" val="34019794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92620"/>
          </a:xfrm>
          <a:ln>
            <a:solidFill>
              <a:srgbClr val="FF0000"/>
            </a:solidFill>
          </a:ln>
        </p:spPr>
        <p:txBody>
          <a:bodyPr>
            <a:normAutofit/>
          </a:bodyPr>
          <a:lstStyle/>
          <a:p>
            <a:r>
              <a:rPr lang="fr-FR" sz="4000" b="1" dirty="0" smtClean="0">
                <a:ln>
                  <a:solidFill>
                    <a:schemeClr val="accent2"/>
                  </a:solidFill>
                </a:ln>
                <a:solidFill>
                  <a:prstClr val="black"/>
                </a:solidFill>
                <a:latin typeface="Calibri" panose="020F0502020204030204"/>
              </a:rPr>
              <a:t>(CS)– 2. les survivantes de violences sexuelles  </a:t>
            </a:r>
            <a:endParaRPr lang="fr-FR" b="1" dirty="0">
              <a:ln>
                <a:solidFill>
                  <a:schemeClr val="accent2"/>
                </a:solidFill>
              </a:ln>
            </a:endParaRPr>
          </a:p>
        </p:txBody>
      </p:sp>
      <p:sp>
        <p:nvSpPr>
          <p:cNvPr id="3" name="Content Placeholder 2"/>
          <p:cNvSpPr>
            <a:spLocks noGrp="1"/>
          </p:cNvSpPr>
          <p:nvPr>
            <p:ph idx="1"/>
          </p:nvPr>
        </p:nvSpPr>
        <p:spPr/>
        <p:txBody>
          <a:bodyPr/>
          <a:lstStyle/>
          <a:p>
            <a:r>
              <a:rPr lang="fr-FR" dirty="0" smtClean="0"/>
              <a:t>Risques de se présenter avec complications suite </a:t>
            </a:r>
            <a:r>
              <a:rPr lang="fr-FR" dirty="0">
                <a:solidFill>
                  <a:srgbClr val="000000"/>
                </a:solidFill>
                <a:latin typeface="Calibri" panose="020F0502020204030204" pitchFamily="34" charset="0"/>
              </a:rPr>
              <a:t>à</a:t>
            </a:r>
            <a:r>
              <a:rPr lang="fr-FR" dirty="0" smtClean="0"/>
              <a:t> la violence:</a:t>
            </a:r>
          </a:p>
          <a:p>
            <a:pPr lvl="1">
              <a:buFont typeface="Wingdings" panose="05000000000000000000" pitchFamily="2" charset="2"/>
              <a:buChar char="ü"/>
            </a:pPr>
            <a:r>
              <a:rPr lang="en-US" dirty="0" smtClean="0"/>
              <a:t> les </a:t>
            </a:r>
            <a:r>
              <a:rPr lang="fr-FR" dirty="0" smtClean="0"/>
              <a:t>violences physiques</a:t>
            </a:r>
          </a:p>
          <a:p>
            <a:pPr lvl="1">
              <a:buFont typeface="Wingdings" panose="05000000000000000000" pitchFamily="2" charset="2"/>
              <a:buChar char="ü"/>
            </a:pPr>
            <a:r>
              <a:rPr lang="fr-FR" dirty="0" err="1" smtClean="0"/>
              <a:t>ISTs</a:t>
            </a:r>
            <a:r>
              <a:rPr lang="fr-FR" dirty="0" smtClean="0"/>
              <a:t>, </a:t>
            </a:r>
          </a:p>
          <a:p>
            <a:pPr lvl="1">
              <a:buFont typeface="Wingdings" panose="05000000000000000000" pitchFamily="2" charset="2"/>
              <a:buChar char="ü"/>
            </a:pPr>
            <a:r>
              <a:rPr lang="fr-FR" dirty="0" smtClean="0"/>
              <a:t>Détresses psychologiques</a:t>
            </a:r>
          </a:p>
          <a:p>
            <a:pPr lvl="1">
              <a:buFont typeface="Wingdings" panose="05000000000000000000" pitchFamily="2" charset="2"/>
              <a:buChar char="ü"/>
            </a:pPr>
            <a:r>
              <a:rPr lang="fr-FR" dirty="0" smtClean="0"/>
              <a:t>Grossesse non-désirées avec complications.</a:t>
            </a:r>
          </a:p>
          <a:p>
            <a:pPr marL="457200" lvl="1" indent="0">
              <a:buNone/>
            </a:pPr>
            <a:endParaRPr lang="fr-FR" dirty="0"/>
          </a:p>
        </p:txBody>
      </p:sp>
    </p:spTree>
    <p:extLst>
      <p:ext uri="{BB962C8B-B14F-4D97-AF65-F5344CB8AC3E}">
        <p14:creationId xmlns:p14="http://schemas.microsoft.com/office/powerpoint/2010/main" val="2425795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795782" cy="774358"/>
          </a:xfrm>
          <a:ln>
            <a:solidFill>
              <a:srgbClr val="FF0000"/>
            </a:solidFill>
          </a:ln>
        </p:spPr>
        <p:txBody>
          <a:bodyPr anchor="t">
            <a:noAutofit/>
          </a:bodyPr>
          <a:lstStyle/>
          <a:p>
            <a:pPr algn="ctr"/>
            <a:r>
              <a:rPr lang="fr-FR" sz="4000" b="1" dirty="0" smtClean="0">
                <a:ln>
                  <a:solidFill>
                    <a:schemeClr val="accent2"/>
                  </a:solidFill>
                </a:ln>
                <a:latin typeface="+mn-lt"/>
              </a:rPr>
              <a:t>La </a:t>
            </a:r>
            <a:r>
              <a:rPr lang="fr-FR" sz="4000" b="1" dirty="0">
                <a:ln>
                  <a:solidFill>
                    <a:schemeClr val="accent2"/>
                  </a:solidFill>
                </a:ln>
                <a:solidFill>
                  <a:prstClr val="black"/>
                </a:solidFill>
                <a:latin typeface="+mn-lt"/>
                <a:ea typeface="Calibri" panose="020F0502020204030204" pitchFamily="34" charset="0"/>
                <a:cs typeface="Times New Roman" panose="02020603050405020304" pitchFamily="18" charset="0"/>
              </a:rPr>
              <a:t>santé</a:t>
            </a:r>
            <a:r>
              <a:rPr lang="fr-FR" sz="4000" b="1" dirty="0" smtClean="0">
                <a:ln>
                  <a:solidFill>
                    <a:schemeClr val="accent2"/>
                  </a:solidFill>
                </a:ln>
                <a:latin typeface="+mn-lt"/>
              </a:rPr>
              <a:t> et les droits sexuels et reproductifs-SDSR</a:t>
            </a:r>
            <a:endParaRPr lang="fr-FR" sz="4000" b="1" dirty="0">
              <a:ln>
                <a:solidFill>
                  <a:schemeClr val="accent2"/>
                </a:solidFill>
              </a:ln>
              <a:latin typeface="+mn-lt"/>
            </a:endParaRPr>
          </a:p>
        </p:txBody>
      </p:sp>
      <p:sp>
        <p:nvSpPr>
          <p:cNvPr id="3" name="Content Placeholder 2"/>
          <p:cNvSpPr>
            <a:spLocks noGrp="1"/>
          </p:cNvSpPr>
          <p:nvPr>
            <p:ph idx="1"/>
          </p:nvPr>
        </p:nvSpPr>
        <p:spPr>
          <a:xfrm>
            <a:off x="838200" y="1690688"/>
            <a:ext cx="10515600" cy="4486275"/>
          </a:xfrm>
        </p:spPr>
        <p:txBody>
          <a:bodyPr>
            <a:normAutofit fontScale="92500" lnSpcReduction="10000"/>
          </a:bodyPr>
          <a:lstStyle/>
          <a:p>
            <a:pPr marL="514350" marR="0" indent="-514350">
              <a:lnSpc>
                <a:spcPct val="107000"/>
              </a:lnSpc>
              <a:spcBef>
                <a:spcPts val="0"/>
              </a:spcBef>
              <a:spcAft>
                <a:spcPts val="800"/>
              </a:spcAft>
              <a:buFont typeface="+mj-lt"/>
              <a:buAutoNum type="alphaLcPeriod"/>
            </a:pPr>
            <a:r>
              <a:rPr lang="fr-FR" dirty="0" smtClean="0">
                <a:effectLst/>
                <a:latin typeface="Calibri" panose="020F0502020204030204" pitchFamily="34" charset="0"/>
                <a:ea typeface="Calibri" panose="020F0502020204030204" pitchFamily="34" charset="0"/>
                <a:cs typeface="Times New Roman" panose="02020603050405020304" pitchFamily="18" charset="0"/>
              </a:rPr>
              <a:t>La santé sexuelle et reproductive est un état de bien-être  physique, affectif, mental et social, concernant tous les aspects de la sexualité et de la reproduction, et pas seulement l’absence de maladie, de  dysfonctionnement ou d’infirmité. </a:t>
            </a:r>
          </a:p>
          <a:p>
            <a:pPr marL="514350" marR="0" indent="-514350">
              <a:lnSpc>
                <a:spcPct val="107000"/>
              </a:lnSpc>
              <a:spcBef>
                <a:spcPts val="0"/>
              </a:spcBef>
              <a:spcAft>
                <a:spcPts val="800"/>
              </a:spcAft>
              <a:buFont typeface="+mj-lt"/>
              <a:buAutoNum type="alphaLcPeriod"/>
            </a:pPr>
            <a:r>
              <a:rPr lang="fr-FR" dirty="0" smtClean="0">
                <a:effectLst/>
                <a:latin typeface="Calibri" panose="020F0502020204030204" pitchFamily="34" charset="0"/>
                <a:ea typeface="Calibri" panose="020F0502020204030204" pitchFamily="34" charset="0"/>
                <a:cs typeface="Times New Roman" panose="02020603050405020304" pitchFamily="18" charset="0"/>
              </a:rPr>
              <a:t>Ainsi, une approche positive de la sexualité et de la reproduction doit reconnaitre le rôle joué par les relations sexuelles source  de plaisir, la confiance et la communication dans la promotion de l’estime de soi et du bien-être général. </a:t>
            </a:r>
          </a:p>
          <a:p>
            <a:pPr marL="514350" marR="0" indent="-514350">
              <a:lnSpc>
                <a:spcPct val="107000"/>
              </a:lnSpc>
              <a:spcBef>
                <a:spcPts val="0"/>
              </a:spcBef>
              <a:spcAft>
                <a:spcPts val="800"/>
              </a:spcAft>
              <a:buFont typeface="+mj-lt"/>
              <a:buAutoNum type="alphaLcPeriod"/>
            </a:pPr>
            <a:r>
              <a:rPr lang="fr-FR"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Chaque personne a le droit de prendre les décisions qui concernent  son corps et d’accéder a des services qui appuient ce droit. </a:t>
            </a:r>
            <a:endParaRPr lang="en-US"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5313470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685628" cy="802493"/>
          </a:xfrm>
          <a:ln>
            <a:solidFill>
              <a:srgbClr val="FF0000"/>
            </a:solidFill>
          </a:ln>
        </p:spPr>
        <p:txBody>
          <a:bodyPr anchor="t"/>
          <a:lstStyle/>
          <a:p>
            <a:r>
              <a:rPr lang="fr-FR" b="1" dirty="0" smtClean="0">
                <a:ln>
                  <a:solidFill>
                    <a:schemeClr val="accent2"/>
                  </a:solidFill>
                </a:ln>
                <a:latin typeface="+mn-lt"/>
              </a:rPr>
              <a:t>Droits humains relatifs </a:t>
            </a:r>
            <a:r>
              <a:rPr lang="fr-FR" b="1" dirty="0">
                <a:ln>
                  <a:solidFill>
                    <a:schemeClr val="accent2"/>
                  </a:solidFill>
                </a:ln>
                <a:solidFill>
                  <a:prstClr val="black"/>
                </a:solidFill>
                <a:latin typeface="Calibri" panose="020F0502020204030204"/>
              </a:rPr>
              <a:t>à</a:t>
            </a:r>
            <a:r>
              <a:rPr lang="fr-FR" b="1" dirty="0" smtClean="0">
                <a:ln>
                  <a:solidFill>
                    <a:schemeClr val="accent2"/>
                  </a:solidFill>
                </a:ln>
                <a:latin typeface="+mn-lt"/>
              </a:rPr>
              <a:t> la SDSR</a:t>
            </a:r>
            <a:endParaRPr lang="fr-FR" b="1" dirty="0">
              <a:ln>
                <a:solidFill>
                  <a:schemeClr val="accent2"/>
                </a:solidFill>
              </a:ln>
              <a:latin typeface="+mn-lt"/>
            </a:endParaRPr>
          </a:p>
        </p:txBody>
      </p:sp>
      <p:sp>
        <p:nvSpPr>
          <p:cNvPr id="3" name="Content Placeholder 2"/>
          <p:cNvSpPr>
            <a:spLocks noGrp="1"/>
          </p:cNvSpPr>
          <p:nvPr>
            <p:ph idx="1"/>
          </p:nvPr>
        </p:nvSpPr>
        <p:spPr>
          <a:xfrm>
            <a:off x="838200" y="1434905"/>
            <a:ext cx="10515600" cy="4937760"/>
          </a:xfrm>
        </p:spPr>
        <p:txBody>
          <a:bodyPr>
            <a:normAutofit fontScale="92500" lnSpcReduction="20000"/>
          </a:bodyPr>
          <a:lstStyle/>
          <a:p>
            <a:pPr>
              <a:buFont typeface="Wingdings" panose="05000000000000000000" pitchFamily="2" charset="2"/>
              <a:buChar char="ü"/>
            </a:pPr>
            <a:r>
              <a:rPr lang="fr-FR" i="0" dirty="0" smtClean="0">
                <a:effectLst/>
              </a:rPr>
              <a:t>bénéficier du respect de son intégrité corporelle, de sa vie privée et de son autonomie personnelle;</a:t>
            </a:r>
          </a:p>
          <a:p>
            <a:pPr>
              <a:buFont typeface="Wingdings" panose="05000000000000000000" pitchFamily="2" charset="2"/>
              <a:buChar char="ü"/>
            </a:pPr>
            <a:r>
              <a:rPr lang="fr-FR" i="0" dirty="0" smtClean="0">
                <a:effectLst/>
              </a:rPr>
              <a:t>définir librement sa propre sexualité, y compris son orientation sexuelle, son identité et son expression de genre;</a:t>
            </a:r>
          </a:p>
          <a:p>
            <a:pPr>
              <a:buFont typeface="Wingdings" panose="05000000000000000000" pitchFamily="2" charset="2"/>
              <a:buChar char="ü"/>
            </a:pPr>
            <a:r>
              <a:rPr lang="fr-FR" i="0" dirty="0" smtClean="0">
                <a:effectLst/>
              </a:rPr>
              <a:t>décider si et quand elle désire être sexuellement active;</a:t>
            </a:r>
          </a:p>
          <a:p>
            <a:pPr>
              <a:buFont typeface="Wingdings" panose="05000000000000000000" pitchFamily="2" charset="2"/>
              <a:buChar char="ü"/>
            </a:pPr>
            <a:r>
              <a:rPr lang="fr-FR" i="0" dirty="0" smtClean="0">
                <a:effectLst/>
              </a:rPr>
              <a:t>choisir son ou ses partenaires sexuels;</a:t>
            </a:r>
          </a:p>
          <a:p>
            <a:pPr>
              <a:buFont typeface="Wingdings" panose="05000000000000000000" pitchFamily="2" charset="2"/>
              <a:buChar char="ü"/>
            </a:pPr>
            <a:r>
              <a:rPr lang="fr-FR" i="0" dirty="0" smtClean="0">
                <a:effectLst/>
              </a:rPr>
              <a:t>jouir d’une expérience sexuelle sans risque et qui lui procure du plaisir;</a:t>
            </a:r>
          </a:p>
          <a:p>
            <a:pPr>
              <a:buFont typeface="Wingdings" panose="05000000000000000000" pitchFamily="2" charset="2"/>
              <a:buChar char="ü"/>
            </a:pPr>
            <a:r>
              <a:rPr lang="fr-FR" i="0" dirty="0" smtClean="0">
                <a:effectLst/>
              </a:rPr>
              <a:t>décider si, quand et avec qui se marier;</a:t>
            </a:r>
          </a:p>
          <a:p>
            <a:pPr>
              <a:buFont typeface="Wingdings" panose="05000000000000000000" pitchFamily="2" charset="2"/>
              <a:buChar char="ü"/>
            </a:pPr>
            <a:r>
              <a:rPr lang="fr-FR" i="0" dirty="0" smtClean="0">
                <a:effectLst/>
              </a:rPr>
              <a:t>décider si, quand et par quel moyen avoir un ou plusieurs enfants, et combien en avoir;</a:t>
            </a:r>
          </a:p>
          <a:p>
            <a:pPr>
              <a:buFont typeface="Wingdings" panose="05000000000000000000" pitchFamily="2" charset="2"/>
              <a:buChar char="ü"/>
            </a:pPr>
            <a:r>
              <a:rPr lang="fr-FR" i="0" dirty="0" smtClean="0">
                <a:effectLst/>
              </a:rPr>
              <a:t>avoir accès toute sa vie durant à l’information, aux ressources, aux services et à l’accompagnement nécessaires à la réalisation de tout ce qui précède, sans discrimination, contrainte, exploitation ni violence.</a:t>
            </a:r>
          </a:p>
          <a:p>
            <a:endParaRPr lang="fr-FR" dirty="0"/>
          </a:p>
        </p:txBody>
      </p:sp>
    </p:spTree>
    <p:extLst>
      <p:ext uri="{BB962C8B-B14F-4D97-AF65-F5344CB8AC3E}">
        <p14:creationId xmlns:p14="http://schemas.microsoft.com/office/powerpoint/2010/main" val="8435727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50927" cy="1325563"/>
          </a:xfrm>
          <a:ln>
            <a:solidFill>
              <a:srgbClr val="FF0000"/>
            </a:solidFill>
          </a:ln>
        </p:spPr>
        <p:txBody>
          <a:bodyPr>
            <a:noAutofit/>
          </a:bodyPr>
          <a:lstStyle/>
          <a:p>
            <a:pPr algn="ctr"/>
            <a:r>
              <a:rPr lang="fr-FR" b="1" dirty="0">
                <a:ln>
                  <a:solidFill>
                    <a:schemeClr val="accent2"/>
                  </a:solidFill>
                </a:ln>
                <a:latin typeface="+mn-lt"/>
              </a:rPr>
              <a:t>L’objection de conscience pour les professionnels de santé</a:t>
            </a:r>
          </a:p>
        </p:txBody>
      </p:sp>
      <p:sp>
        <p:nvSpPr>
          <p:cNvPr id="3" name="Content Placeholder 2"/>
          <p:cNvSpPr>
            <a:spLocks noGrp="1"/>
          </p:cNvSpPr>
          <p:nvPr>
            <p:ph idx="1"/>
          </p:nvPr>
        </p:nvSpPr>
        <p:spPr/>
        <p:txBody>
          <a:bodyPr/>
          <a:lstStyle/>
          <a:p>
            <a:r>
              <a:rPr lang="fr-FR" dirty="0"/>
              <a:t>Chaque agent de santé a le droit d’objecter en conscience à la pratique de l’avortement, </a:t>
            </a:r>
            <a:endParaRPr lang="fr-FR" dirty="0" smtClean="0"/>
          </a:p>
          <a:p>
            <a:r>
              <a:rPr lang="fr-FR" dirty="0" smtClean="0"/>
              <a:t>Ce </a:t>
            </a:r>
            <a:r>
              <a:rPr lang="fr-FR" dirty="0"/>
              <a:t>droit ne l’autorise pas </a:t>
            </a:r>
            <a:r>
              <a:rPr lang="fr-FR" dirty="0" smtClean="0"/>
              <a:t>d’entraver </a:t>
            </a:r>
            <a:r>
              <a:rPr lang="fr-FR" dirty="0"/>
              <a:t>ou </a:t>
            </a:r>
            <a:r>
              <a:rPr lang="fr-FR" dirty="0" smtClean="0"/>
              <a:t>de </a:t>
            </a:r>
            <a:r>
              <a:rPr lang="fr-FR" dirty="0"/>
              <a:t>refuser l’accès aux services légaux d’avortement retardant ainsi les soins, </a:t>
            </a:r>
            <a:endParaRPr lang="fr-FR" dirty="0" smtClean="0"/>
          </a:p>
          <a:p>
            <a:r>
              <a:rPr lang="fr-FR" dirty="0" smtClean="0"/>
              <a:t>Obligation </a:t>
            </a:r>
            <a:r>
              <a:rPr lang="fr-FR" dirty="0"/>
              <a:t>d’adresser la patiente à un autre professionnel consentant et </a:t>
            </a:r>
            <a:r>
              <a:rPr lang="fr-FR" dirty="0" smtClean="0"/>
              <a:t>qualifié </a:t>
            </a:r>
            <a:r>
              <a:rPr lang="fr-FR" dirty="0"/>
              <a:t>du même </a:t>
            </a:r>
            <a:r>
              <a:rPr lang="fr-FR" dirty="0" smtClean="0"/>
              <a:t>établissement facilement </a:t>
            </a:r>
            <a:r>
              <a:rPr lang="fr-FR" dirty="0"/>
              <a:t>accessible, en accord avec les lois </a:t>
            </a:r>
            <a:r>
              <a:rPr lang="fr-FR" dirty="0" smtClean="0"/>
              <a:t>nationales</a:t>
            </a:r>
            <a:r>
              <a:rPr lang="fr-FR" dirty="0"/>
              <a:t>.</a:t>
            </a:r>
          </a:p>
        </p:txBody>
      </p:sp>
    </p:spTree>
    <p:extLst>
      <p:ext uri="{BB962C8B-B14F-4D97-AF65-F5344CB8AC3E}">
        <p14:creationId xmlns:p14="http://schemas.microsoft.com/office/powerpoint/2010/main" val="3743088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6947"/>
          </a:xfrm>
          <a:ln>
            <a:solidFill>
              <a:schemeClr val="accent2"/>
            </a:solidFill>
          </a:ln>
        </p:spPr>
        <p:txBody>
          <a:bodyPr>
            <a:normAutofit/>
          </a:bodyPr>
          <a:lstStyle/>
          <a:p>
            <a:r>
              <a:rPr lang="fr-FR" sz="4000" b="1" dirty="0" smtClean="0">
                <a:ln>
                  <a:solidFill>
                    <a:schemeClr val="accent2"/>
                  </a:solidFill>
                </a:ln>
                <a:latin typeface="+mn-lt"/>
              </a:rPr>
              <a:t>Complications suite </a:t>
            </a:r>
            <a:r>
              <a:rPr lang="fr-FR" sz="4000" b="1" dirty="0">
                <a:ln>
                  <a:solidFill>
                    <a:schemeClr val="accent2"/>
                  </a:solidFill>
                </a:ln>
                <a:solidFill>
                  <a:srgbClr val="000000"/>
                </a:solidFill>
                <a:latin typeface="+mn-lt"/>
                <a:ea typeface="+mn-ea"/>
                <a:cs typeface="+mn-cs"/>
              </a:rPr>
              <a:t>à</a:t>
            </a:r>
            <a:r>
              <a:rPr lang="fr-FR" sz="4000" b="1" dirty="0" smtClean="0">
                <a:ln>
                  <a:solidFill>
                    <a:schemeClr val="accent2"/>
                  </a:solidFill>
                </a:ln>
                <a:latin typeface="+mn-lt"/>
              </a:rPr>
              <a:t> l’avortement non sécurisé</a:t>
            </a:r>
            <a:endParaRPr lang="fr-FR" sz="4000" b="1" dirty="0">
              <a:ln>
                <a:solidFill>
                  <a:schemeClr val="accent2"/>
                </a:solidFill>
              </a:ln>
              <a:latin typeface="+mn-lt"/>
            </a:endParaRPr>
          </a:p>
        </p:txBody>
      </p:sp>
      <p:sp>
        <p:nvSpPr>
          <p:cNvPr id="3" name="Content Placeholder 2"/>
          <p:cNvSpPr>
            <a:spLocks noGrp="1"/>
          </p:cNvSpPr>
          <p:nvPr>
            <p:ph idx="1"/>
          </p:nvPr>
        </p:nvSpPr>
        <p:spPr/>
        <p:txBody>
          <a:bodyPr/>
          <a:lstStyle/>
          <a:p>
            <a:r>
              <a:rPr lang="fr-FR" dirty="0" smtClean="0"/>
              <a:t>Ces femmes </a:t>
            </a:r>
            <a:r>
              <a:rPr lang="fr-FR" dirty="0"/>
              <a:t>avec complications doivent être </a:t>
            </a:r>
            <a:r>
              <a:rPr lang="fr-FR" dirty="0" smtClean="0"/>
              <a:t>prise en charge rapidement et </a:t>
            </a:r>
            <a:r>
              <a:rPr lang="fr-FR" dirty="0"/>
              <a:t>avec respect, comme tout autre </a:t>
            </a:r>
            <a:r>
              <a:rPr lang="fr-FR" dirty="0" smtClean="0"/>
              <a:t>patient, </a:t>
            </a:r>
            <a:r>
              <a:rPr lang="fr-FR" dirty="0"/>
              <a:t>en </a:t>
            </a:r>
            <a:r>
              <a:rPr lang="fr-FR" dirty="0" smtClean="0"/>
              <a:t>urgence médicale;</a:t>
            </a:r>
          </a:p>
          <a:p>
            <a:r>
              <a:rPr lang="fr-FR" dirty="0" smtClean="0"/>
              <a:t>Sans comportement punitif de la part du prestataire; ou</a:t>
            </a:r>
          </a:p>
          <a:p>
            <a:r>
              <a:rPr lang="fr-FR" dirty="0"/>
              <a:t>Ne pas avoir de parti pris</a:t>
            </a:r>
            <a:r>
              <a:rPr lang="fr-FR" dirty="0" smtClean="0"/>
              <a:t>;</a:t>
            </a:r>
          </a:p>
          <a:p>
            <a:r>
              <a:rPr lang="fr-FR" dirty="0" smtClean="0"/>
              <a:t>Sans pré-jugement. Eviter de se comporter avec pré-jugement.   </a:t>
            </a:r>
          </a:p>
          <a:p>
            <a:endParaRPr lang="fr-FR" dirty="0"/>
          </a:p>
        </p:txBody>
      </p:sp>
    </p:spTree>
    <p:extLst>
      <p:ext uri="{BB962C8B-B14F-4D97-AF65-F5344CB8AC3E}">
        <p14:creationId xmlns:p14="http://schemas.microsoft.com/office/powerpoint/2010/main" val="2738929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776855" cy="1325563"/>
          </a:xfrm>
          <a:ln>
            <a:solidFill>
              <a:schemeClr val="accent2"/>
            </a:solidFill>
          </a:ln>
        </p:spPr>
        <p:txBody>
          <a:bodyPr/>
          <a:lstStyle/>
          <a:p>
            <a:r>
              <a:rPr lang="fr-FR" b="1" dirty="0" smtClean="0">
                <a:ln>
                  <a:solidFill>
                    <a:schemeClr val="accent2"/>
                  </a:solidFill>
                </a:ln>
                <a:latin typeface="+mn-lt"/>
              </a:rPr>
              <a:t>L’avortement incomplet (clandestin)</a:t>
            </a:r>
            <a:endParaRPr lang="fr-FR" b="1" dirty="0">
              <a:ln>
                <a:solidFill>
                  <a:schemeClr val="accent2"/>
                </a:solidFill>
              </a:ln>
              <a:latin typeface="+mn-lt"/>
            </a:endParaRPr>
          </a:p>
        </p:txBody>
      </p:sp>
      <p:sp>
        <p:nvSpPr>
          <p:cNvPr id="3" name="Content Placeholder 2"/>
          <p:cNvSpPr>
            <a:spLocks noGrp="1"/>
          </p:cNvSpPr>
          <p:nvPr>
            <p:ph idx="1"/>
          </p:nvPr>
        </p:nvSpPr>
        <p:spPr/>
        <p:txBody>
          <a:bodyPr/>
          <a:lstStyle/>
          <a:p>
            <a:pPr marL="0" indent="0">
              <a:buNone/>
            </a:pPr>
            <a:r>
              <a:rPr lang="fr-FR" u="sng" dirty="0" smtClean="0"/>
              <a:t>Risque de décès maternel </a:t>
            </a:r>
            <a:r>
              <a:rPr lang="fr-FR" dirty="0" smtClean="0"/>
              <a:t>par:</a:t>
            </a:r>
          </a:p>
          <a:p>
            <a:pPr lvl="1">
              <a:buFont typeface="Arial"/>
              <a:buChar char="•"/>
            </a:pPr>
            <a:r>
              <a:rPr lang="fr-FR" sz="2800" dirty="0" smtClean="0"/>
              <a:t>hémorragies</a:t>
            </a:r>
            <a:endParaRPr lang="fr-FR" sz="2800" dirty="0"/>
          </a:p>
          <a:p>
            <a:pPr lvl="1">
              <a:buFont typeface="Arial"/>
              <a:buChar char="•"/>
            </a:pPr>
            <a:r>
              <a:rPr lang="fr-FR" sz="2800" dirty="0" smtClean="0"/>
              <a:t>infections </a:t>
            </a:r>
            <a:r>
              <a:rPr lang="fr-FR" sz="2800" dirty="0"/>
              <a:t>et les septicémies</a:t>
            </a:r>
          </a:p>
          <a:p>
            <a:pPr lvl="1">
              <a:buFont typeface="Arial"/>
              <a:buChar char="•"/>
            </a:pPr>
            <a:r>
              <a:rPr lang="fr-FR" sz="2800" dirty="0" smtClean="0"/>
              <a:t>empoisonnements </a:t>
            </a:r>
            <a:r>
              <a:rPr lang="fr-FR" sz="2800" dirty="0"/>
              <a:t>(dus à la consommation de plantes ou médicaments </a:t>
            </a:r>
            <a:r>
              <a:rPr lang="fr-FR" sz="2800" dirty="0" smtClean="0"/>
              <a:t>« abortifs »)</a:t>
            </a:r>
            <a:endParaRPr lang="fr-FR" sz="2800" dirty="0"/>
          </a:p>
          <a:p>
            <a:pPr lvl="1">
              <a:buFont typeface="Arial"/>
              <a:buChar char="•"/>
            </a:pPr>
            <a:r>
              <a:rPr lang="fr-FR" sz="2800" dirty="0" smtClean="0"/>
              <a:t>plaies </a:t>
            </a:r>
            <a:r>
              <a:rPr lang="fr-FR" sz="2800" dirty="0"/>
              <a:t>génitales et internes (intestin ou utérus perforé).</a:t>
            </a:r>
          </a:p>
          <a:p>
            <a:r>
              <a:rPr lang="fr-FR" u="sng" dirty="0" smtClean="0"/>
              <a:t>Complications non-fatales:</a:t>
            </a:r>
          </a:p>
          <a:p>
            <a:pPr lvl="1"/>
            <a:r>
              <a:rPr lang="fr-FR" dirty="0" smtClean="0"/>
              <a:t>Les problèmes </a:t>
            </a:r>
            <a:r>
              <a:rPr lang="fr-FR" dirty="0"/>
              <a:t>de cicatrisation, une </a:t>
            </a:r>
            <a:r>
              <a:rPr lang="fr-FR" dirty="0" smtClean="0"/>
              <a:t>infertilité secondaire, </a:t>
            </a:r>
            <a:r>
              <a:rPr lang="fr-FR" dirty="0"/>
              <a:t>une incontinence urinaire ou fécale (liée à des traumatismes physiques lors de l’intervention), etc.</a:t>
            </a:r>
            <a:endParaRPr lang="fr-FR" u="sng" dirty="0"/>
          </a:p>
        </p:txBody>
      </p:sp>
    </p:spTree>
    <p:extLst>
      <p:ext uri="{BB962C8B-B14F-4D97-AF65-F5344CB8AC3E}">
        <p14:creationId xmlns:p14="http://schemas.microsoft.com/office/powerpoint/2010/main" val="1679672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3874477" cy="788426"/>
          </a:xfrm>
          <a:ln>
            <a:solidFill>
              <a:schemeClr val="accent2"/>
            </a:solidFill>
          </a:ln>
        </p:spPr>
        <p:txBody>
          <a:bodyPr anchor="t"/>
          <a:lstStyle/>
          <a:p>
            <a:r>
              <a:rPr lang="fr-FR" b="1" dirty="0" smtClean="0">
                <a:ln>
                  <a:solidFill>
                    <a:schemeClr val="accent2"/>
                  </a:solidFill>
                </a:ln>
                <a:latin typeface="+mn-lt"/>
              </a:rPr>
              <a:t>Messages clés</a:t>
            </a:r>
            <a:endParaRPr lang="fr-FR" b="1" dirty="0">
              <a:ln>
                <a:solidFill>
                  <a:schemeClr val="accent2"/>
                </a:solidFill>
              </a:ln>
              <a:latin typeface="+mn-lt"/>
            </a:endParaRPr>
          </a:p>
        </p:txBody>
      </p:sp>
      <p:sp>
        <p:nvSpPr>
          <p:cNvPr id="3" name="Content Placeholder 2"/>
          <p:cNvSpPr>
            <a:spLocks noGrp="1"/>
          </p:cNvSpPr>
          <p:nvPr>
            <p:ph idx="1"/>
          </p:nvPr>
        </p:nvSpPr>
        <p:spPr>
          <a:xfrm>
            <a:off x="838200" y="1280160"/>
            <a:ext cx="11063068" cy="4896803"/>
          </a:xfrm>
        </p:spPr>
        <p:txBody>
          <a:bodyPr>
            <a:noAutofit/>
          </a:bodyPr>
          <a:lstStyle/>
          <a:p>
            <a:r>
              <a:rPr lang="fr-FR" sz="2400" dirty="0"/>
              <a:t>Les soins après avortement n’ont aucune restriction légale et doivent être disponible 24H/24.   </a:t>
            </a:r>
            <a:endParaRPr lang="en-US" sz="2400" dirty="0"/>
          </a:p>
          <a:p>
            <a:r>
              <a:rPr lang="fr-FR" sz="2400" dirty="0" smtClean="0"/>
              <a:t>Assurer l’accès aux et la disponibilité des soins d’avortement </a:t>
            </a:r>
            <a:r>
              <a:rPr lang="fr-FR" sz="2400" dirty="0">
                <a:solidFill>
                  <a:prstClr val="black"/>
                </a:solidFill>
              </a:rPr>
              <a:t>sécurisé </a:t>
            </a:r>
            <a:r>
              <a:rPr lang="fr-FR" sz="2400" dirty="0" smtClean="0"/>
              <a:t>dans </a:t>
            </a:r>
            <a:r>
              <a:rPr lang="fr-FR" sz="2400" dirty="0"/>
              <a:t>les limites prévues par la </a:t>
            </a:r>
            <a:r>
              <a:rPr lang="fr-FR" sz="2400" dirty="0" smtClean="0"/>
              <a:t>loi en vigueur, du pays d’accueil. </a:t>
            </a:r>
          </a:p>
          <a:p>
            <a:r>
              <a:rPr lang="fr-FR" sz="2400" dirty="0" smtClean="0"/>
              <a:t>l’accès </a:t>
            </a:r>
            <a:r>
              <a:rPr lang="fr-FR" sz="2400" dirty="0"/>
              <a:t>à l’avortement </a:t>
            </a:r>
            <a:r>
              <a:rPr lang="fr-FR" sz="2400" dirty="0">
                <a:solidFill>
                  <a:prstClr val="black"/>
                </a:solidFill>
              </a:rPr>
              <a:t>sécurisé </a:t>
            </a:r>
            <a:r>
              <a:rPr lang="fr-FR" sz="2400" dirty="0" smtClean="0"/>
              <a:t>pour </a:t>
            </a:r>
            <a:r>
              <a:rPr lang="fr-FR" sz="2400" dirty="0"/>
              <a:t>toutes les femmes et les </a:t>
            </a:r>
            <a:r>
              <a:rPr lang="fr-FR" sz="2400" dirty="0" smtClean="0"/>
              <a:t>filles, en âge de procréer, </a:t>
            </a:r>
            <a:r>
              <a:rPr lang="fr-FR" sz="2400" dirty="0"/>
              <a:t>est essentiel </a:t>
            </a:r>
            <a:r>
              <a:rPr lang="fr-FR" sz="2400" dirty="0" smtClean="0"/>
              <a:t>pour </a:t>
            </a:r>
            <a:r>
              <a:rPr lang="fr-FR" sz="2400" dirty="0"/>
              <a:t>sauver les vies, étant donné que les grossesses non désirées et les avortements à risques sont </a:t>
            </a:r>
            <a:r>
              <a:rPr lang="fr-FR" sz="2400" dirty="0" smtClean="0"/>
              <a:t>parmi les </a:t>
            </a:r>
            <a:r>
              <a:rPr lang="fr-FR" sz="2400" dirty="0"/>
              <a:t>principales causes de mortalité maternelle</a:t>
            </a:r>
            <a:r>
              <a:rPr lang="fr-FR" sz="2400" dirty="0" smtClean="0"/>
              <a:t>.</a:t>
            </a:r>
          </a:p>
          <a:p>
            <a:r>
              <a:rPr lang="fr-FR" sz="2400" dirty="0">
                <a:ea typeface="Calibri" panose="020F0502020204030204" pitchFamily="34" charset="0"/>
                <a:cs typeface="Times New Roman" panose="02020603050405020304" pitchFamily="18" charset="0"/>
              </a:rPr>
              <a:t>Dans la plupart des </a:t>
            </a:r>
            <a:r>
              <a:rPr lang="fr-FR" sz="2400" dirty="0" smtClean="0">
                <a:ea typeface="Calibri" panose="020F0502020204030204" pitchFamily="34" charset="0"/>
                <a:cs typeface="Times New Roman" panose="02020603050405020304" pitchFamily="18" charset="0"/>
              </a:rPr>
              <a:t>pays en Afrique, l’interruption volontaire de grossesse (IVG) est </a:t>
            </a:r>
            <a:r>
              <a:rPr lang="fr-FR" sz="2400" dirty="0">
                <a:ea typeface="Calibri" panose="020F0502020204030204" pitchFamily="34" charset="0"/>
                <a:cs typeface="Times New Roman" panose="02020603050405020304" pitchFamily="18" charset="0"/>
              </a:rPr>
              <a:t>légalement </a:t>
            </a:r>
            <a:r>
              <a:rPr lang="fr-FR" sz="2400" dirty="0" smtClean="0">
                <a:ea typeface="Calibri" panose="020F0502020204030204" pitchFamily="34" charset="0"/>
                <a:cs typeface="Times New Roman" panose="02020603050405020304" pitchFamily="18" charset="0"/>
              </a:rPr>
              <a:t>autorisé </a:t>
            </a:r>
            <a:r>
              <a:rPr lang="fr-FR" sz="2400" dirty="0">
                <a:ea typeface="Calibri" panose="020F0502020204030204" pitchFamily="34" charset="0"/>
                <a:cs typeface="Times New Roman" panose="02020603050405020304" pitchFamily="18" charset="0"/>
              </a:rPr>
              <a:t>dans </a:t>
            </a:r>
            <a:r>
              <a:rPr lang="fr-FR" sz="2400" dirty="0" smtClean="0">
                <a:ea typeface="Calibri" panose="020F0502020204030204" pitchFamily="34" charset="0"/>
                <a:cs typeface="Times New Roman" panose="02020603050405020304" pitchFamily="18" charset="0"/>
              </a:rPr>
              <a:t>des circonstances précises. </a:t>
            </a:r>
            <a:r>
              <a:rPr lang="fr-FR" sz="2400" dirty="0">
                <a:ea typeface="Calibri" panose="020F0502020204030204" pitchFamily="34" charset="0"/>
                <a:cs typeface="Times New Roman" panose="02020603050405020304" pitchFamily="18" charset="0"/>
              </a:rPr>
              <a:t>Dans beaucoup de pays, l’avortement </a:t>
            </a:r>
            <a:r>
              <a:rPr lang="fr-FR" sz="2400" dirty="0" smtClean="0">
                <a:ea typeface="Calibri" panose="020F0502020204030204" pitchFamily="34" charset="0"/>
                <a:cs typeface="Times New Roman" panose="02020603050405020304" pitchFamily="18" charset="0"/>
              </a:rPr>
              <a:t>provoqué est indiqué si </a:t>
            </a:r>
            <a:r>
              <a:rPr lang="fr-FR" sz="2400" dirty="0">
                <a:ea typeface="Calibri" panose="020F0502020204030204" pitchFamily="34" charset="0"/>
                <a:cs typeface="Times New Roman" panose="02020603050405020304" pitchFamily="18" charset="0"/>
              </a:rPr>
              <a:t>la </a:t>
            </a:r>
            <a:r>
              <a:rPr lang="fr-FR" sz="2400" dirty="0" smtClean="0">
                <a:ea typeface="Calibri" panose="020F0502020204030204" pitchFamily="34" charset="0"/>
                <a:cs typeface="Times New Roman" panose="02020603050405020304" pitchFamily="18" charset="0"/>
              </a:rPr>
              <a:t>poursuite de la grossesse </a:t>
            </a:r>
            <a:r>
              <a:rPr lang="fr-FR" sz="2400" dirty="0">
                <a:ea typeface="Calibri" panose="020F0502020204030204" pitchFamily="34" charset="0"/>
                <a:cs typeface="Times New Roman" panose="02020603050405020304" pitchFamily="18" charset="0"/>
              </a:rPr>
              <a:t>représente une menace pour la santé physique et mentale de la femme et lorsque la grossesse résulte d’un viol ou d’un inceste. </a:t>
            </a:r>
            <a:endParaRPr lang="fr-FR" sz="2400" dirty="0" smtClean="0">
              <a:ea typeface="Calibri" panose="020F0502020204030204" pitchFamily="34" charset="0"/>
              <a:cs typeface="Times New Roman" panose="02020603050405020304" pitchFamily="18" charset="0"/>
            </a:endParaRPr>
          </a:p>
          <a:p>
            <a:endParaRPr lang="fr-FR" sz="2400" dirty="0">
              <a:ea typeface="Calibri" panose="020F0502020204030204" pitchFamily="34" charset="0"/>
              <a:cs typeface="Times New Roman" panose="02020603050405020304" pitchFamily="18" charset="0"/>
            </a:endParaRPr>
          </a:p>
          <a:p>
            <a:endParaRPr lang="fr-FR" sz="2400" dirty="0" smtClean="0">
              <a:ea typeface="Calibri" panose="020F0502020204030204" pitchFamily="34" charset="0"/>
              <a:cs typeface="Times New Roman" panose="02020603050405020304" pitchFamily="18" charset="0"/>
            </a:endParaRPr>
          </a:p>
          <a:p>
            <a:endParaRPr lang="fr-FR" sz="24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79264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06769"/>
            <a:ext cx="10515600" cy="4770194"/>
          </a:xfrm>
        </p:spPr>
        <p:txBody>
          <a:bodyPr>
            <a:normAutofit/>
          </a:bodyPr>
          <a:lstStyle/>
          <a:p>
            <a:pPr lvl="0"/>
            <a:r>
              <a:rPr lang="fr-FR" sz="2400" dirty="0">
                <a:solidFill>
                  <a:prstClr val="black"/>
                </a:solidFill>
                <a:ea typeface="Calibri" panose="020F0502020204030204" pitchFamily="34" charset="0"/>
                <a:cs typeface="Times New Roman" panose="02020603050405020304" pitchFamily="18" charset="0"/>
              </a:rPr>
              <a:t>Le coordinateur SSR doit identifier les conditions dans lesquelles les politiques nationales, les accords internationaux signés et le droit humanitaire international et les droits humains permettent les soins liés à l’avortement </a:t>
            </a:r>
            <a:r>
              <a:rPr lang="fr-FR" sz="2400" dirty="0">
                <a:solidFill>
                  <a:prstClr val="black"/>
                </a:solidFill>
              </a:rPr>
              <a:t>sécurisé</a:t>
            </a:r>
            <a:r>
              <a:rPr lang="fr-FR" dirty="0">
                <a:solidFill>
                  <a:prstClr val="black"/>
                </a:solidFill>
              </a:rPr>
              <a:t> </a:t>
            </a:r>
            <a:r>
              <a:rPr lang="fr-FR" sz="2400" dirty="0" smtClean="0">
                <a:solidFill>
                  <a:prstClr val="black"/>
                </a:solidFill>
                <a:ea typeface="Calibri" panose="020F0502020204030204" pitchFamily="34" charset="0"/>
                <a:cs typeface="Times New Roman" panose="02020603050405020304" pitchFamily="18" charset="0"/>
              </a:rPr>
              <a:t>ou </a:t>
            </a:r>
            <a:r>
              <a:rPr lang="fr-FR" sz="2400" dirty="0">
                <a:solidFill>
                  <a:prstClr val="black"/>
                </a:solidFill>
                <a:ea typeface="Calibri" panose="020F0502020204030204" pitchFamily="34" charset="0"/>
                <a:cs typeface="Times New Roman" panose="02020603050405020304" pitchFamily="18" charset="0"/>
              </a:rPr>
              <a:t>de référencement des </a:t>
            </a:r>
            <a:r>
              <a:rPr lang="fr-FR" sz="2400" dirty="0" smtClean="0">
                <a:solidFill>
                  <a:prstClr val="black"/>
                </a:solidFill>
                <a:ea typeface="Calibri" panose="020F0502020204030204" pitchFamily="34" charset="0"/>
                <a:cs typeface="Times New Roman" panose="02020603050405020304" pitchFamily="18" charset="0"/>
              </a:rPr>
              <a:t>cas, </a:t>
            </a:r>
            <a:r>
              <a:rPr lang="fr-FR" sz="2400" dirty="0">
                <a:solidFill>
                  <a:prstClr val="black"/>
                </a:solidFill>
                <a:ea typeface="Calibri" panose="020F0502020204030204" pitchFamily="34" charset="0"/>
                <a:cs typeface="Times New Roman" panose="02020603050405020304" pitchFamily="18" charset="0"/>
              </a:rPr>
              <a:t>par les prestataires formés.</a:t>
            </a:r>
            <a:endParaRPr lang="en-US" sz="2400" dirty="0">
              <a:solidFill>
                <a:prstClr val="black"/>
              </a:solidFill>
              <a:ea typeface="Calibri" panose="020F0502020204030204" pitchFamily="34" charset="0"/>
              <a:cs typeface="Times New Roman" panose="02020603050405020304" pitchFamily="18" charset="0"/>
            </a:endParaRPr>
          </a:p>
          <a:p>
            <a:pPr lvl="0"/>
            <a:r>
              <a:rPr lang="fr-FR" sz="2400" dirty="0" smtClean="0">
                <a:solidFill>
                  <a:prstClr val="black"/>
                </a:solidFill>
              </a:rPr>
              <a:t>Pratiquer la </a:t>
            </a:r>
            <a:r>
              <a:rPr lang="fr-FR" sz="2400" dirty="0">
                <a:solidFill>
                  <a:prstClr val="black"/>
                </a:solidFill>
              </a:rPr>
              <a:t>formation </a:t>
            </a:r>
            <a:r>
              <a:rPr lang="fr-FR" sz="2400" dirty="0" smtClean="0">
                <a:solidFill>
                  <a:prstClr val="black"/>
                </a:solidFill>
              </a:rPr>
              <a:t>rapide, le recyclage </a:t>
            </a:r>
            <a:r>
              <a:rPr lang="fr-FR" sz="2400" dirty="0">
                <a:solidFill>
                  <a:prstClr val="black"/>
                </a:solidFill>
              </a:rPr>
              <a:t>et </a:t>
            </a:r>
            <a:r>
              <a:rPr lang="fr-FR" sz="2400" dirty="0" smtClean="0">
                <a:solidFill>
                  <a:prstClr val="black"/>
                </a:solidFill>
              </a:rPr>
              <a:t>la supervision formative du personnel </a:t>
            </a:r>
            <a:r>
              <a:rPr lang="fr-FR" sz="2400" dirty="0">
                <a:solidFill>
                  <a:prstClr val="black"/>
                </a:solidFill>
              </a:rPr>
              <a:t>sanitaire formé, pour renforcer les capacités sur les soins d’avortement </a:t>
            </a:r>
            <a:r>
              <a:rPr lang="fr-FR" sz="2400" dirty="0" smtClean="0">
                <a:solidFill>
                  <a:prstClr val="black"/>
                </a:solidFill>
              </a:rPr>
              <a:t>sécurisé,  </a:t>
            </a:r>
            <a:r>
              <a:rPr lang="fr-FR" sz="2400" dirty="0">
                <a:solidFill>
                  <a:prstClr val="black"/>
                </a:solidFill>
              </a:rPr>
              <a:t>en partenariat avec les autorités nationales, si </a:t>
            </a:r>
            <a:r>
              <a:rPr lang="fr-FR" sz="2400" dirty="0" smtClean="0">
                <a:solidFill>
                  <a:prstClr val="black"/>
                </a:solidFill>
              </a:rPr>
              <a:t>possible.  </a:t>
            </a:r>
            <a:endParaRPr lang="fr-FR" sz="2400" dirty="0">
              <a:solidFill>
                <a:prstClr val="black"/>
              </a:solidFill>
            </a:endParaRPr>
          </a:p>
          <a:p>
            <a:pPr lvl="0"/>
            <a:r>
              <a:rPr lang="fr-FR" sz="2400" dirty="0">
                <a:solidFill>
                  <a:prstClr val="black"/>
                </a:solidFill>
              </a:rPr>
              <a:t>En cas de </a:t>
            </a:r>
            <a:r>
              <a:rPr lang="fr-FR" sz="2400" dirty="0" smtClean="0">
                <a:solidFill>
                  <a:prstClr val="black"/>
                </a:solidFill>
              </a:rPr>
              <a:t>pénurie de </a:t>
            </a:r>
            <a:r>
              <a:rPr lang="fr-FR" sz="2400" dirty="0">
                <a:solidFill>
                  <a:prstClr val="black"/>
                </a:solidFill>
              </a:rPr>
              <a:t>personnel formé, retarder les soins d’avortement sécurisé</a:t>
            </a:r>
            <a:r>
              <a:rPr lang="fr-FR" dirty="0">
                <a:solidFill>
                  <a:prstClr val="black"/>
                </a:solidFill>
              </a:rPr>
              <a:t> </a:t>
            </a:r>
            <a:r>
              <a:rPr lang="fr-FR" sz="2400" dirty="0" smtClean="0">
                <a:solidFill>
                  <a:prstClr val="black"/>
                </a:solidFill>
              </a:rPr>
              <a:t>dans </a:t>
            </a:r>
            <a:r>
              <a:rPr lang="fr-FR" sz="2400" dirty="0">
                <a:solidFill>
                  <a:prstClr val="black"/>
                </a:solidFill>
              </a:rPr>
              <a:t>les limites prévues par la loi, pour les mettre en place après les interventions du DMU, </a:t>
            </a:r>
            <a:r>
              <a:rPr lang="fr-FR" sz="2400" dirty="0" smtClean="0">
                <a:solidFill>
                  <a:prstClr val="black"/>
                </a:solidFill>
              </a:rPr>
              <a:t>environs 3 </a:t>
            </a:r>
            <a:r>
              <a:rPr lang="fr-FR" sz="2400" dirty="0">
                <a:solidFill>
                  <a:prstClr val="black"/>
                </a:solidFill>
              </a:rPr>
              <a:t>mois après le début de la crise. </a:t>
            </a:r>
          </a:p>
          <a:p>
            <a:endParaRPr lang="fr-FR" sz="3200" dirty="0"/>
          </a:p>
        </p:txBody>
      </p:sp>
      <p:sp>
        <p:nvSpPr>
          <p:cNvPr id="4" name="Title 1"/>
          <p:cNvSpPr>
            <a:spLocks noGrp="1"/>
          </p:cNvSpPr>
          <p:nvPr>
            <p:ph type="title"/>
          </p:nvPr>
        </p:nvSpPr>
        <p:spPr>
          <a:xfrm>
            <a:off x="838200" y="365126"/>
            <a:ext cx="3874477" cy="788426"/>
          </a:xfrm>
          <a:ln>
            <a:solidFill>
              <a:schemeClr val="accent2"/>
            </a:solidFill>
          </a:ln>
        </p:spPr>
        <p:txBody>
          <a:bodyPr anchor="t"/>
          <a:lstStyle/>
          <a:p>
            <a:r>
              <a:rPr lang="fr-FR" b="1" dirty="0" smtClean="0">
                <a:ln>
                  <a:solidFill>
                    <a:schemeClr val="accent2"/>
                  </a:solidFill>
                </a:ln>
                <a:latin typeface="+mn-lt"/>
              </a:rPr>
              <a:t>Messages clés</a:t>
            </a:r>
            <a:endParaRPr lang="fr-FR" b="1" dirty="0">
              <a:ln>
                <a:solidFill>
                  <a:schemeClr val="accent2"/>
                </a:solidFill>
              </a:ln>
              <a:latin typeface="+mn-lt"/>
            </a:endParaRPr>
          </a:p>
        </p:txBody>
      </p:sp>
    </p:spTree>
    <p:extLst>
      <p:ext uri="{BB962C8B-B14F-4D97-AF65-F5344CB8AC3E}">
        <p14:creationId xmlns:p14="http://schemas.microsoft.com/office/powerpoint/2010/main" val="1954673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3677529" cy="746223"/>
          </a:xfrm>
          <a:ln>
            <a:solidFill>
              <a:srgbClr val="FF0000"/>
            </a:solidFill>
          </a:ln>
        </p:spPr>
        <p:txBody>
          <a:bodyPr anchor="t"/>
          <a:lstStyle/>
          <a:p>
            <a:r>
              <a:rPr lang="fr-FR" b="1" dirty="0" smtClean="0">
                <a:latin typeface="+mn-lt"/>
              </a:rPr>
              <a:t>Ressources </a:t>
            </a:r>
            <a:endParaRPr lang="fr-FR" b="1" dirty="0">
              <a:latin typeface="+mn-lt"/>
            </a:endParaRPr>
          </a:p>
        </p:txBody>
      </p:sp>
      <p:sp>
        <p:nvSpPr>
          <p:cNvPr id="3" name="Content Placeholder 2"/>
          <p:cNvSpPr>
            <a:spLocks noGrp="1"/>
          </p:cNvSpPr>
          <p:nvPr>
            <p:ph idx="1"/>
          </p:nvPr>
        </p:nvSpPr>
        <p:spPr/>
        <p:txBody>
          <a:bodyPr/>
          <a:lstStyle/>
          <a:p>
            <a:pPr marL="514350" lvl="0" indent="-514350">
              <a:buFont typeface="+mj-lt"/>
              <a:buAutoNum type="arabicPeriod"/>
            </a:pPr>
            <a:r>
              <a:rPr lang="fr-FR" sz="2600" dirty="0">
                <a:solidFill>
                  <a:prstClr val="black"/>
                </a:solidFill>
                <a:latin typeface="Calibri" panose="020F0502020204030204" pitchFamily="34" charset="0"/>
                <a:ea typeface="Times New Roman" panose="02020603050405020304" pitchFamily="18" charset="0"/>
              </a:rPr>
              <a:t>Manuel de terrain du Groupe </a:t>
            </a:r>
            <a:r>
              <a:rPr lang="fr-FR" sz="2600" dirty="0" err="1">
                <a:solidFill>
                  <a:prstClr val="black"/>
                </a:solidFill>
                <a:latin typeface="Calibri" panose="020F0502020204030204" pitchFamily="34" charset="0"/>
                <a:ea typeface="Times New Roman" panose="02020603050405020304" pitchFamily="18" charset="0"/>
              </a:rPr>
              <a:t>interorganisations</a:t>
            </a:r>
            <a:r>
              <a:rPr lang="fr-FR" sz="2600" dirty="0">
                <a:solidFill>
                  <a:prstClr val="black"/>
                </a:solidFill>
                <a:latin typeface="Calibri" panose="020F0502020204030204" pitchFamily="34" charset="0"/>
                <a:ea typeface="Times New Roman" panose="02020603050405020304" pitchFamily="18" charset="0"/>
              </a:rPr>
              <a:t> sur la santé reproductive en situations de crise humanitaire </a:t>
            </a:r>
            <a:r>
              <a:rPr lang="en-US" sz="2600" dirty="0">
                <a:solidFill>
                  <a:prstClr val="black"/>
                </a:solidFill>
                <a:latin typeface="Calibri" panose="020F0502020204030204" pitchFamily="34" charset="0"/>
                <a:ea typeface="Times New Roman" panose="02020603050405020304" pitchFamily="18" charset="0"/>
              </a:rPr>
              <a:t>(2018) publication de IAWG (</a:t>
            </a:r>
            <a:r>
              <a:rPr lang="en-US" sz="2600" u="sng" dirty="0">
                <a:solidFill>
                  <a:srgbClr val="0000FF"/>
                </a:solidFill>
                <a:latin typeface="Calibri" panose="020F0502020204030204" pitchFamily="34" charset="0"/>
                <a:ea typeface="Times New Roman" panose="02020603050405020304" pitchFamily="18" charset="0"/>
                <a:hlinkClick r:id="rId2"/>
              </a:rPr>
              <a:t>https://iawg.net/resources/minimum-initial-service-package-misp-resources</a:t>
            </a:r>
            <a:r>
              <a:rPr lang="en-US" sz="2600" dirty="0">
                <a:solidFill>
                  <a:prstClr val="black"/>
                </a:solidFill>
                <a:latin typeface="Calibri" panose="020F0502020204030204" pitchFamily="34" charset="0"/>
                <a:ea typeface="Times New Roman" panose="02020603050405020304" pitchFamily="18" charset="0"/>
              </a:rPr>
              <a:t>) </a:t>
            </a:r>
            <a:endParaRPr lang="en-US" sz="2600" dirty="0" smtClean="0">
              <a:solidFill>
                <a:prstClr val="black"/>
              </a:solidFill>
              <a:latin typeface="Calibri" panose="020F0502020204030204" pitchFamily="34" charset="0"/>
              <a:ea typeface="Times New Roman" panose="02020603050405020304" pitchFamily="18" charset="0"/>
            </a:endParaRPr>
          </a:p>
          <a:p>
            <a:pPr marL="514350" lvl="0" indent="-514350">
              <a:buFont typeface="+mj-lt"/>
              <a:buAutoNum type="arabicPeriod"/>
            </a:pPr>
            <a:r>
              <a:rPr lang="fr-FR" sz="2400" dirty="0" err="1"/>
              <a:t>Bankole</a:t>
            </a:r>
            <a:r>
              <a:rPr lang="fr-FR" sz="2400" dirty="0"/>
              <a:t> A et al., De l’avortement non sécurisé à sécurisé en Afrique subsaharienne: des progrès lents mais constants, New York: </a:t>
            </a:r>
            <a:r>
              <a:rPr lang="fr-FR" sz="2400" dirty="0" err="1"/>
              <a:t>Guttmacher</a:t>
            </a:r>
            <a:r>
              <a:rPr lang="fr-FR" sz="2400" dirty="0"/>
              <a:t> Institute, 2020, </a:t>
            </a:r>
            <a:r>
              <a:rPr lang="fr-FR" sz="2400" dirty="0">
                <a:hlinkClick r:id="rId3"/>
              </a:rPr>
              <a:t>https://www.guttmacher.org/fr/report/from-unsafe-to-safe-abortion-in-subsaharan-africa</a:t>
            </a:r>
            <a:r>
              <a:rPr lang="fr-FR" sz="2400" dirty="0" smtClean="0"/>
              <a:t>. </a:t>
            </a:r>
          </a:p>
          <a:p>
            <a:pPr marL="514350" lvl="0" indent="-514350">
              <a:buFont typeface="+mj-lt"/>
              <a:buAutoNum type="arabicPeriod"/>
            </a:pPr>
            <a:endParaRPr lang="fr-FR" dirty="0"/>
          </a:p>
        </p:txBody>
      </p:sp>
    </p:spTree>
    <p:extLst>
      <p:ext uri="{BB962C8B-B14F-4D97-AF65-F5344CB8AC3E}">
        <p14:creationId xmlns:p14="http://schemas.microsoft.com/office/powerpoint/2010/main" val="3761198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6955302" cy="716700"/>
          </a:xfrm>
          <a:ln>
            <a:solidFill>
              <a:srgbClr val="FF0000"/>
            </a:solidFill>
          </a:ln>
        </p:spPr>
        <p:txBody>
          <a:bodyPr anchor="t"/>
          <a:lstStyle/>
          <a:p>
            <a:r>
              <a:rPr lang="fr-FR" b="1" dirty="0" smtClean="0">
                <a:ln>
                  <a:solidFill>
                    <a:schemeClr val="accent2"/>
                  </a:solidFill>
                </a:ln>
                <a:latin typeface="+mn-lt"/>
              </a:rPr>
              <a:t>Objectifs d’apprentissage </a:t>
            </a:r>
            <a:endParaRPr lang="fr-FR" b="1" dirty="0">
              <a:ln>
                <a:solidFill>
                  <a:schemeClr val="accent2"/>
                </a:solidFill>
              </a:ln>
              <a:latin typeface="+mn-lt"/>
            </a:endParaRPr>
          </a:p>
        </p:txBody>
      </p:sp>
      <p:sp>
        <p:nvSpPr>
          <p:cNvPr id="3" name="Content Placeholder 2"/>
          <p:cNvSpPr>
            <a:spLocks noGrp="1"/>
          </p:cNvSpPr>
          <p:nvPr>
            <p:ph idx="1"/>
          </p:nvPr>
        </p:nvSpPr>
        <p:spPr>
          <a:xfrm>
            <a:off x="838200" y="1491176"/>
            <a:ext cx="10515600" cy="4445600"/>
          </a:xfrm>
        </p:spPr>
        <p:txBody>
          <a:bodyPr>
            <a:normAutofit lnSpcReduction="10000"/>
          </a:bodyPr>
          <a:lstStyle/>
          <a:p>
            <a:pPr marL="0" indent="0">
              <a:buNone/>
            </a:pPr>
            <a:r>
              <a:rPr lang="fr-FR" sz="3200" b="1" dirty="0" smtClean="0"/>
              <a:t>A la fin de la session, vous devez être en mesure de:</a:t>
            </a:r>
          </a:p>
          <a:p>
            <a:r>
              <a:rPr lang="fr-FR" dirty="0" smtClean="0"/>
              <a:t>Comprendre comment rendre </a:t>
            </a:r>
            <a:r>
              <a:rPr lang="fr-FR" dirty="0"/>
              <a:t>disponible les soins d’avortement sans risque et accessible dans les formations sanitaires, dans les limites prévues par la loi.</a:t>
            </a:r>
          </a:p>
          <a:p>
            <a:r>
              <a:rPr lang="fr-FR" dirty="0" smtClean="0"/>
              <a:t>Décrire </a:t>
            </a:r>
            <a:r>
              <a:rPr lang="fr-FR" dirty="0"/>
              <a:t>pourquoi l'accès aux soins liés à l'avortement sans </a:t>
            </a:r>
            <a:r>
              <a:rPr lang="fr-FR" dirty="0" smtClean="0"/>
              <a:t>risque, dans les limites prévues par la loi, est un nouveau priorité. </a:t>
            </a:r>
          </a:p>
          <a:p>
            <a:pPr lvl="0"/>
            <a:r>
              <a:rPr lang="fr-FR" dirty="0"/>
              <a:t>Expliquer où trouver les informations relatives à la politique nationale sur les soins d'avortement sans </a:t>
            </a:r>
            <a:r>
              <a:rPr lang="fr-FR" dirty="0" smtClean="0"/>
              <a:t>risque.</a:t>
            </a:r>
            <a:endParaRPr lang="en-US" dirty="0"/>
          </a:p>
          <a:p>
            <a:r>
              <a:rPr lang="fr-FR" dirty="0" smtClean="0"/>
              <a:t>Décrire comment faciliter l’accessibilité et la disponibilité aux soins </a:t>
            </a:r>
            <a:r>
              <a:rPr lang="fr-FR" dirty="0"/>
              <a:t>liés à l'avortement </a:t>
            </a:r>
            <a:r>
              <a:rPr lang="fr-FR" dirty="0" smtClean="0"/>
              <a:t>sans risque, </a:t>
            </a:r>
            <a:r>
              <a:rPr lang="fr-FR" dirty="0"/>
              <a:t>dans les limites prévues par la </a:t>
            </a:r>
            <a:r>
              <a:rPr lang="fr-FR" dirty="0" smtClean="0"/>
              <a:t>loi.  </a:t>
            </a:r>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val="1967246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132764" y="1610435"/>
            <a:ext cx="5227093" cy="3370997"/>
          </a:xfrm>
          <a:prstGeom prst="ellipse">
            <a:avLst/>
          </a:prstGeom>
          <a:solidFill>
            <a:schemeClr val="bg1"/>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ln w="17780" cmpd="sng">
                  <a:solidFill>
                    <a:schemeClr val="accent2"/>
                  </a:solidFill>
                  <a:prstDash val="solid"/>
                  <a:miter lim="800000"/>
                </a:ln>
                <a:solidFill>
                  <a:sysClr val="windowText" lastClr="000000"/>
                </a:solidFill>
                <a:effectLst>
                  <a:outerShdw blurRad="50800" algn="tl" rotWithShape="0">
                    <a:srgbClr val="000000"/>
                  </a:outerShdw>
                </a:effectLst>
              </a:rPr>
              <a:t>Autres priorités </a:t>
            </a:r>
            <a:endParaRPr lang="fr-FR" sz="4000" b="1" dirty="0">
              <a:ln w="17780" cmpd="sng">
                <a:solidFill>
                  <a:schemeClr val="accent2"/>
                </a:solidFill>
                <a:prstDash val="solid"/>
                <a:miter lim="800000"/>
              </a:ln>
              <a:solidFill>
                <a:sysClr val="windowText" lastClr="000000"/>
              </a:solidFill>
              <a:effectLst>
                <a:outerShdw blurRad="50800" algn="tl" rotWithShape="0">
                  <a:srgbClr val="000000"/>
                </a:outerShdw>
              </a:effectLst>
            </a:endParaRPr>
          </a:p>
        </p:txBody>
      </p:sp>
      <p:cxnSp>
        <p:nvCxnSpPr>
          <p:cNvPr id="6" name="Straight Arrow Connector 5"/>
          <p:cNvCxnSpPr/>
          <p:nvPr/>
        </p:nvCxnSpPr>
        <p:spPr>
          <a:xfrm flipV="1">
            <a:off x="6284793" y="2138132"/>
            <a:ext cx="1171084" cy="6613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284793" y="3562065"/>
            <a:ext cx="1382099" cy="6582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7455877" y="1456584"/>
            <a:ext cx="4212959" cy="914400"/>
          </a:xfrm>
          <a:prstGeom prst="roundRect">
            <a:avLst/>
          </a:prstGeom>
          <a:solidFill>
            <a:schemeClr val="bg1"/>
          </a:solidFill>
          <a:ln w="28575">
            <a:solidFill>
              <a:schemeClr val="accent2"/>
            </a:solidFill>
          </a:ln>
          <a:scene3d>
            <a:camera prst="perspectiveRelaxed"/>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Soins d’avortement sans risque</a:t>
            </a:r>
            <a:endParaRPr lang="fr-FR" sz="2400" b="1" dirty="0">
              <a:solidFill>
                <a:schemeClr val="tx1"/>
              </a:solidFill>
            </a:endParaRPr>
          </a:p>
        </p:txBody>
      </p:sp>
      <p:sp>
        <p:nvSpPr>
          <p:cNvPr id="11" name="Rounded Rectangle 10"/>
          <p:cNvSpPr/>
          <p:nvPr/>
        </p:nvSpPr>
        <p:spPr>
          <a:xfrm>
            <a:off x="7666891" y="4010762"/>
            <a:ext cx="4001945" cy="914400"/>
          </a:xfrm>
          <a:prstGeom prst="roundRect">
            <a:avLst>
              <a:gd name="adj" fmla="val 6219"/>
            </a:avLst>
          </a:prstGeom>
          <a:solidFill>
            <a:schemeClr val="bg1"/>
          </a:solidFill>
          <a:ln w="28575">
            <a:solidFill>
              <a:schemeClr val="accent2"/>
            </a:solidFill>
          </a:ln>
          <a:scene3d>
            <a:camera prst="perspectiveRelaxed"/>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Soins post/ après avortement </a:t>
            </a:r>
            <a:endParaRPr lang="fr-FR" sz="2400" b="1" dirty="0">
              <a:solidFill>
                <a:schemeClr val="tx1"/>
              </a:solidFill>
            </a:endParaRPr>
          </a:p>
        </p:txBody>
      </p:sp>
    </p:spTree>
    <p:extLst>
      <p:ext uri="{BB962C8B-B14F-4D97-AF65-F5344CB8AC3E}">
        <p14:creationId xmlns:p14="http://schemas.microsoft.com/office/powerpoint/2010/main" val="1342991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451" y="210380"/>
            <a:ext cx="11322149" cy="1041645"/>
          </a:xfrm>
          <a:ln>
            <a:solidFill>
              <a:srgbClr val="FF0000"/>
            </a:solidFill>
          </a:ln>
        </p:spPr>
        <p:txBody>
          <a:bodyPr anchor="t">
            <a:normAutofit/>
          </a:bodyPr>
          <a:lstStyle/>
          <a:p>
            <a:pPr lvl="0">
              <a:spcBef>
                <a:spcPts val="1000"/>
              </a:spcBef>
            </a:pPr>
            <a:r>
              <a:rPr lang="fr-FR" sz="3600" b="1" dirty="0" smtClean="0">
                <a:ln>
                  <a:solidFill>
                    <a:schemeClr val="accent2"/>
                  </a:solidFill>
                </a:ln>
                <a:solidFill>
                  <a:sysClr val="windowText" lastClr="000000"/>
                </a:solidFill>
                <a:latin typeface="+mn-lt"/>
              </a:rPr>
              <a:t>Objectif DMU: </a:t>
            </a:r>
            <a:r>
              <a:rPr lang="fr-FR" sz="3100" b="1" dirty="0" smtClean="0">
                <a:ln>
                  <a:solidFill>
                    <a:schemeClr val="accent2"/>
                  </a:solidFill>
                </a:ln>
                <a:solidFill>
                  <a:sysClr val="windowText" lastClr="000000"/>
                </a:solidFill>
                <a:latin typeface="+mn-lt"/>
                <a:ea typeface="+mn-ea"/>
                <a:cs typeface="+mn-cs"/>
              </a:rPr>
              <a:t>Assurer </a:t>
            </a:r>
            <a:r>
              <a:rPr lang="fr-FR" sz="3100" b="1" dirty="0">
                <a:ln>
                  <a:solidFill>
                    <a:schemeClr val="accent2"/>
                  </a:solidFill>
                </a:ln>
                <a:solidFill>
                  <a:sysClr val="windowText" lastClr="000000"/>
                </a:solidFill>
                <a:latin typeface="+mn-lt"/>
                <a:ea typeface="+mn-ea"/>
                <a:cs typeface="+mn-cs"/>
              </a:rPr>
              <a:t>la disponibilité des services </a:t>
            </a:r>
            <a:r>
              <a:rPr lang="fr-FR" sz="3100" b="1" dirty="0" smtClean="0">
                <a:ln>
                  <a:solidFill>
                    <a:schemeClr val="accent2"/>
                  </a:solidFill>
                </a:ln>
                <a:solidFill>
                  <a:sysClr val="windowText" lastClr="000000"/>
                </a:solidFill>
                <a:latin typeface="+mn-lt"/>
                <a:ea typeface="+mn-ea"/>
                <a:cs typeface="+mn-cs"/>
              </a:rPr>
              <a:t>des soins liés à l’avortement sécurisé, dans les limites prévues par la loi, en vigueur.</a:t>
            </a:r>
            <a:endParaRPr lang="fr-FR" sz="3100" b="1" dirty="0">
              <a:ln>
                <a:solidFill>
                  <a:schemeClr val="accent2"/>
                </a:solidFill>
              </a:ln>
              <a:solidFill>
                <a:sysClr val="windowText" lastClr="000000"/>
              </a:solidFill>
              <a:latin typeface="+mn-lt"/>
            </a:endParaRPr>
          </a:p>
        </p:txBody>
      </p:sp>
      <p:sp>
        <p:nvSpPr>
          <p:cNvPr id="3" name="Content Placeholder 2"/>
          <p:cNvSpPr>
            <a:spLocks noGrp="1"/>
          </p:cNvSpPr>
          <p:nvPr>
            <p:ph idx="1"/>
          </p:nvPr>
        </p:nvSpPr>
        <p:spPr>
          <a:xfrm>
            <a:off x="838199" y="1530202"/>
            <a:ext cx="10739511" cy="4420431"/>
          </a:xfrm>
        </p:spPr>
        <p:txBody>
          <a:bodyPr>
            <a:normAutofit/>
          </a:bodyPr>
          <a:lstStyle/>
          <a:p>
            <a:pPr marL="0" indent="0">
              <a:buNone/>
            </a:pPr>
            <a:r>
              <a:rPr lang="fr-FR" sz="2400" b="1" dirty="0" smtClean="0"/>
              <a:t>Justification: </a:t>
            </a:r>
          </a:p>
          <a:p>
            <a:pPr marL="914400" lvl="1" indent="-457200">
              <a:buFont typeface="+mj-lt"/>
              <a:buAutoNum type="arabicPeriod"/>
            </a:pPr>
            <a:r>
              <a:rPr lang="fr-FR" dirty="0">
                <a:solidFill>
                  <a:srgbClr val="000000"/>
                </a:solidFill>
              </a:rPr>
              <a:t>C</a:t>
            </a:r>
            <a:r>
              <a:rPr lang="fr-FR" dirty="0" smtClean="0">
                <a:solidFill>
                  <a:srgbClr val="000000"/>
                </a:solidFill>
              </a:rPr>
              <a:t>haque </a:t>
            </a:r>
            <a:r>
              <a:rPr lang="fr-FR" dirty="0">
                <a:solidFill>
                  <a:srgbClr val="000000"/>
                </a:solidFill>
              </a:rPr>
              <a:t>année, </a:t>
            </a:r>
            <a:r>
              <a:rPr lang="fr-FR" dirty="0" smtClean="0">
                <a:solidFill>
                  <a:srgbClr val="000000"/>
                </a:solidFill>
              </a:rPr>
              <a:t>sur environs </a:t>
            </a:r>
            <a:r>
              <a:rPr lang="fr-FR" dirty="0">
                <a:solidFill>
                  <a:srgbClr val="000000"/>
                </a:solidFill>
              </a:rPr>
              <a:t>5 millions d’avortement pratiqués en Afrique </a:t>
            </a:r>
            <a:r>
              <a:rPr lang="fr-FR" dirty="0" smtClean="0">
                <a:solidFill>
                  <a:srgbClr val="000000"/>
                </a:solidFill>
              </a:rPr>
              <a:t>subsaharienne, environs 1,7 </a:t>
            </a:r>
            <a:r>
              <a:rPr lang="fr-FR" dirty="0">
                <a:solidFill>
                  <a:srgbClr val="000000"/>
                </a:solidFill>
              </a:rPr>
              <a:t>millions de femmes </a:t>
            </a:r>
            <a:r>
              <a:rPr lang="fr-FR" dirty="0" smtClean="0">
                <a:solidFill>
                  <a:srgbClr val="000000"/>
                </a:solidFill>
              </a:rPr>
              <a:t>(environs 35%) sont </a:t>
            </a:r>
            <a:r>
              <a:rPr lang="fr-FR" dirty="0">
                <a:solidFill>
                  <a:srgbClr val="000000"/>
                </a:solidFill>
              </a:rPr>
              <a:t>hospitalisées suite à des complications d’avortements pratiqués dans des conditions d’hygiène délétères</a:t>
            </a:r>
            <a:r>
              <a:rPr lang="fr-FR" dirty="0" smtClean="0">
                <a:solidFill>
                  <a:srgbClr val="000000"/>
                </a:solidFill>
              </a:rPr>
              <a:t>. (OMS)</a:t>
            </a:r>
            <a:endParaRPr lang="fr-FR" dirty="0">
              <a:solidFill>
                <a:srgbClr val="000000"/>
              </a:solidFill>
            </a:endParaRPr>
          </a:p>
          <a:p>
            <a:pPr marL="914400" lvl="1" indent="-457200">
              <a:buFont typeface="+mj-lt"/>
              <a:buAutoNum type="arabicPeriod"/>
            </a:pPr>
            <a:r>
              <a:rPr lang="fr-FR" dirty="0" smtClean="0">
                <a:solidFill>
                  <a:srgbClr val="000000"/>
                </a:solidFill>
              </a:rPr>
              <a:t>Les </a:t>
            </a:r>
            <a:r>
              <a:rPr lang="fr-FR" dirty="0">
                <a:solidFill>
                  <a:srgbClr val="000000"/>
                </a:solidFill>
              </a:rPr>
              <a:t>violences sexuelles tendent à augmenter en situation humanitaire avec </a:t>
            </a:r>
            <a:r>
              <a:rPr lang="fr-FR" dirty="0" smtClean="0">
                <a:solidFill>
                  <a:srgbClr val="000000"/>
                </a:solidFill>
              </a:rPr>
              <a:t>le risque </a:t>
            </a:r>
            <a:r>
              <a:rPr lang="fr-FR" dirty="0">
                <a:solidFill>
                  <a:srgbClr val="000000"/>
                </a:solidFill>
              </a:rPr>
              <a:t>de grossesse </a:t>
            </a:r>
            <a:r>
              <a:rPr lang="fr-FR" dirty="0" smtClean="0">
                <a:solidFill>
                  <a:srgbClr val="000000"/>
                </a:solidFill>
              </a:rPr>
              <a:t>non-désirée avec les complications associées. </a:t>
            </a:r>
          </a:p>
          <a:p>
            <a:pPr marL="914400" lvl="1" indent="-457200">
              <a:buFont typeface="+mj-lt"/>
              <a:buAutoNum type="arabicPeriod"/>
            </a:pPr>
            <a:r>
              <a:rPr lang="fr-FR" dirty="0"/>
              <a:t>les adolescentes sexuellement actives ont des taux d’avortement beaucoup plus élevés que toutes les femmes en âge de procréer.</a:t>
            </a:r>
            <a:endParaRPr lang="fr-FR" dirty="0" smtClean="0">
              <a:solidFill>
                <a:srgbClr val="000000"/>
              </a:solidFill>
            </a:endParaRPr>
          </a:p>
          <a:p>
            <a:pPr marL="914400" lvl="1" indent="-457200">
              <a:buFont typeface="+mj-lt"/>
              <a:buAutoNum type="arabicPeriod"/>
            </a:pPr>
            <a:r>
              <a:rPr lang="fr-FR" dirty="0" smtClean="0"/>
              <a:t>En </a:t>
            </a:r>
            <a:r>
              <a:rPr lang="fr-FR" dirty="0"/>
              <a:t>2019, 92% des femmes en âge de procréer de la région vivaient dans les 43 pays dotés de lois fortement ou modérément restrictives</a:t>
            </a:r>
            <a:r>
              <a:rPr lang="fr-FR" dirty="0" smtClean="0"/>
              <a:t>.</a:t>
            </a:r>
          </a:p>
        </p:txBody>
      </p:sp>
      <p:sp>
        <p:nvSpPr>
          <p:cNvPr id="4" name="Rounded Rectangle 3"/>
          <p:cNvSpPr/>
          <p:nvPr/>
        </p:nvSpPr>
        <p:spPr>
          <a:xfrm>
            <a:off x="1505243" y="5641144"/>
            <a:ext cx="10072467" cy="87219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fr-FR" sz="2200" b="1" dirty="0">
                <a:solidFill>
                  <a:schemeClr val="tx1"/>
                </a:solidFill>
                <a:ea typeface="Times New Roman" panose="02020603050405020304" pitchFamily="18" charset="0"/>
              </a:rPr>
              <a:t>Plaidoyer: </a:t>
            </a:r>
          </a:p>
          <a:p>
            <a:r>
              <a:rPr lang="fr-FR" sz="2200" dirty="0">
                <a:solidFill>
                  <a:srgbClr val="FF0000"/>
                </a:solidFill>
              </a:rPr>
              <a:t>Envisager cette problématique d’avortement sans risque, sous le prisme de la santé et sous celui des droits fondamentaux des femmes et non sous les dogmes religieux.</a:t>
            </a:r>
            <a:endParaRPr lang="en-US" sz="2200" dirty="0">
              <a:solidFill>
                <a:srgbClr val="FF0000"/>
              </a:solidFill>
              <a:ea typeface="Times New Roman" panose="02020603050405020304" pitchFamily="18" charset="0"/>
            </a:endParaRPr>
          </a:p>
        </p:txBody>
      </p:sp>
    </p:spTree>
    <p:extLst>
      <p:ext uri="{BB962C8B-B14F-4D97-AF65-F5344CB8AC3E}">
        <p14:creationId xmlns:p14="http://schemas.microsoft.com/office/powerpoint/2010/main" val="3708150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4055"/>
            <a:ext cx="10515600" cy="4502908"/>
          </a:xfrm>
        </p:spPr>
        <p:txBody>
          <a:bodyPr/>
          <a:lstStyle/>
          <a:p>
            <a:pPr marL="514350" indent="-514350">
              <a:buFont typeface="+mj-lt"/>
              <a:buAutoNum type="arabicPeriod" startAt="5"/>
            </a:pPr>
            <a:r>
              <a:rPr lang="fr-FR" sz="2600" dirty="0"/>
              <a:t>Partout dans le monde, les données indiquent que la restriction de l’avortement n’a aucun effet sur sa fréquence: le taux d’avortement reste identique, à 40 pour 1 000 femmes, que l’avortement soit interdit ou largement permis par la loi.</a:t>
            </a:r>
          </a:p>
          <a:p>
            <a:pPr marL="514350" indent="-514350">
              <a:buFont typeface="+mj-lt"/>
              <a:buAutoNum type="arabicPeriod" startAt="5"/>
            </a:pPr>
            <a:r>
              <a:rPr lang="fr-FR" sz="2600" dirty="0"/>
              <a:t> En Afrique Sub-saharienne, sur la totalité des avortements pratiqués, presque la moitié tombe dans la catégorie des avortements les moins sûrs; </a:t>
            </a:r>
            <a:r>
              <a:rPr lang="fr-FR" sz="2600" dirty="0">
                <a:solidFill>
                  <a:srgbClr val="FF0000"/>
                </a:solidFill>
              </a:rPr>
              <a:t>cette proportion est la plus élevée en Afrique centrale, soit 69%.</a:t>
            </a:r>
          </a:p>
          <a:p>
            <a:pPr marL="514350" indent="-514350">
              <a:buFont typeface="+mj-lt"/>
              <a:buAutoNum type="arabicPeriod" startAt="5"/>
            </a:pPr>
            <a:r>
              <a:rPr lang="fr-FR" sz="2600" dirty="0"/>
              <a:t>En Afrique Sub-saharienne, le taux de létalité associée  à 185 pour 100,000 avortements, pour un total de 15 000 décès évitables chaque année est le plus élevé par rapport à toutes les régions du monde. </a:t>
            </a:r>
          </a:p>
          <a:p>
            <a:endParaRPr lang="fr-FR" dirty="0"/>
          </a:p>
        </p:txBody>
      </p:sp>
      <p:sp>
        <p:nvSpPr>
          <p:cNvPr id="4" name="Title 1"/>
          <p:cNvSpPr>
            <a:spLocks noGrp="1"/>
          </p:cNvSpPr>
          <p:nvPr>
            <p:ph type="title"/>
          </p:nvPr>
        </p:nvSpPr>
        <p:spPr>
          <a:xfrm>
            <a:off x="717451" y="210380"/>
            <a:ext cx="11322149" cy="1041645"/>
          </a:xfrm>
          <a:ln>
            <a:solidFill>
              <a:srgbClr val="FF0000"/>
            </a:solidFill>
          </a:ln>
        </p:spPr>
        <p:txBody>
          <a:bodyPr anchor="t">
            <a:normAutofit/>
          </a:bodyPr>
          <a:lstStyle/>
          <a:p>
            <a:pPr lvl="0">
              <a:spcBef>
                <a:spcPts val="1000"/>
              </a:spcBef>
            </a:pPr>
            <a:r>
              <a:rPr lang="fr-FR" sz="3100" b="1" dirty="0" smtClean="0">
                <a:ln>
                  <a:solidFill>
                    <a:schemeClr val="accent2"/>
                  </a:solidFill>
                </a:ln>
                <a:solidFill>
                  <a:sysClr val="windowText" lastClr="000000"/>
                </a:solidFill>
                <a:latin typeface="+mn-lt"/>
                <a:ea typeface="+mn-ea"/>
                <a:cs typeface="+mn-cs"/>
              </a:rPr>
              <a:t>Assurer </a:t>
            </a:r>
            <a:r>
              <a:rPr lang="fr-FR" sz="3100" b="1" dirty="0">
                <a:ln>
                  <a:solidFill>
                    <a:schemeClr val="accent2"/>
                  </a:solidFill>
                </a:ln>
                <a:solidFill>
                  <a:sysClr val="windowText" lastClr="000000"/>
                </a:solidFill>
                <a:latin typeface="+mn-lt"/>
                <a:ea typeface="+mn-ea"/>
                <a:cs typeface="+mn-cs"/>
              </a:rPr>
              <a:t>la disponibilité des services </a:t>
            </a:r>
            <a:r>
              <a:rPr lang="fr-FR" sz="3100" b="1" dirty="0" smtClean="0">
                <a:ln>
                  <a:solidFill>
                    <a:schemeClr val="accent2"/>
                  </a:solidFill>
                </a:ln>
                <a:solidFill>
                  <a:sysClr val="windowText" lastClr="000000"/>
                </a:solidFill>
                <a:latin typeface="+mn-lt"/>
                <a:ea typeface="+mn-ea"/>
                <a:cs typeface="+mn-cs"/>
              </a:rPr>
              <a:t>des soins liés à l’avortement sécurisé, dans les limites prévues par la loi, en vigueur (2).</a:t>
            </a:r>
            <a:endParaRPr lang="fr-FR" sz="3100" b="1" dirty="0">
              <a:ln>
                <a:solidFill>
                  <a:schemeClr val="accent2"/>
                </a:solidFill>
              </a:ln>
              <a:solidFill>
                <a:sysClr val="windowText" lastClr="000000"/>
              </a:solidFill>
              <a:latin typeface="+mn-lt"/>
            </a:endParaRPr>
          </a:p>
        </p:txBody>
      </p:sp>
      <p:sp>
        <p:nvSpPr>
          <p:cNvPr id="5" name="Rounded Rectangle 4"/>
          <p:cNvSpPr/>
          <p:nvPr/>
        </p:nvSpPr>
        <p:spPr>
          <a:xfrm>
            <a:off x="1491175" y="5726796"/>
            <a:ext cx="10213145" cy="87219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fr-FR" sz="2200" b="1" dirty="0">
                <a:solidFill>
                  <a:schemeClr val="tx1"/>
                </a:solidFill>
                <a:ea typeface="Times New Roman" panose="02020603050405020304" pitchFamily="18" charset="0"/>
              </a:rPr>
              <a:t>Plaidoyer: </a:t>
            </a:r>
          </a:p>
          <a:p>
            <a:r>
              <a:rPr lang="fr-FR" sz="2200" dirty="0">
                <a:solidFill>
                  <a:srgbClr val="FF0000"/>
                </a:solidFill>
              </a:rPr>
              <a:t>Envisager cette problématique d’avortement sans risque, sous le prisme de la santé et sous celui des droits fondamentaux des femmes et non sous les dogmes religieux.</a:t>
            </a:r>
            <a:endParaRPr lang="en-US" sz="2200" dirty="0">
              <a:solidFill>
                <a:srgbClr val="FF0000"/>
              </a:solidFill>
              <a:ea typeface="Times New Roman" panose="02020603050405020304" pitchFamily="18" charset="0"/>
            </a:endParaRPr>
          </a:p>
        </p:txBody>
      </p:sp>
    </p:spTree>
    <p:extLst>
      <p:ext uri="{BB962C8B-B14F-4D97-AF65-F5344CB8AC3E}">
        <p14:creationId xmlns:p14="http://schemas.microsoft.com/office/powerpoint/2010/main" val="1028772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6695364" cy="1122481"/>
          </a:xfrm>
          <a:ln>
            <a:solidFill>
              <a:srgbClr val="FF0000"/>
            </a:solidFill>
          </a:ln>
        </p:spPr>
        <p:txBody>
          <a:bodyPr/>
          <a:lstStyle/>
          <a:p>
            <a:r>
              <a:rPr lang="fr-FR" b="1" dirty="0" smtClean="0">
                <a:ln>
                  <a:solidFill>
                    <a:schemeClr val="accent2"/>
                  </a:solidFill>
                </a:ln>
                <a:latin typeface="+mn-lt"/>
              </a:rPr>
              <a:t>Définitions des concepts </a:t>
            </a:r>
            <a:endParaRPr lang="fr-FR" b="1" dirty="0">
              <a:ln>
                <a:solidFill>
                  <a:schemeClr val="accent2"/>
                </a:solidFill>
              </a:ln>
              <a:latin typeface="+mn-lt"/>
            </a:endParaRPr>
          </a:p>
        </p:txBody>
      </p:sp>
      <p:sp>
        <p:nvSpPr>
          <p:cNvPr id="3" name="Content Placeholder 2"/>
          <p:cNvSpPr>
            <a:spLocks noGrp="1"/>
          </p:cNvSpPr>
          <p:nvPr>
            <p:ph idx="1"/>
          </p:nvPr>
        </p:nvSpPr>
        <p:spPr/>
        <p:txBody>
          <a:bodyPr/>
          <a:lstStyle/>
          <a:p>
            <a:r>
              <a:rPr lang="fr-FR" b="1" dirty="0" smtClean="0"/>
              <a:t>Avortement </a:t>
            </a:r>
            <a:r>
              <a:rPr lang="fr-FR" b="1" dirty="0">
                <a:solidFill>
                  <a:srgbClr val="000000"/>
                </a:solidFill>
              </a:rPr>
              <a:t>à</a:t>
            </a:r>
            <a:r>
              <a:rPr lang="fr-FR" b="1" dirty="0" smtClean="0"/>
              <a:t> risque</a:t>
            </a:r>
            <a:r>
              <a:rPr lang="fr-FR" b="1" dirty="0"/>
              <a:t>: </a:t>
            </a:r>
            <a:r>
              <a:rPr lang="fr-FR" dirty="0" smtClean="0"/>
              <a:t>Une </a:t>
            </a:r>
            <a:r>
              <a:rPr lang="fr-FR" dirty="0"/>
              <a:t>procédure d'interruption d'une grossesse non désirée, menée par des personnes qui </a:t>
            </a:r>
            <a:r>
              <a:rPr lang="fr-FR" u="sng" dirty="0"/>
              <a:t>ne sont pas </a:t>
            </a:r>
            <a:r>
              <a:rPr lang="fr-FR" dirty="0"/>
              <a:t>dotées des compétences nécessaires, dans un </a:t>
            </a:r>
            <a:r>
              <a:rPr lang="fr-FR" u="sng" dirty="0"/>
              <a:t>environnement non conforme </a:t>
            </a:r>
            <a:r>
              <a:rPr lang="fr-FR" dirty="0"/>
              <a:t>aux normes standards minimales ou les </a:t>
            </a:r>
            <a:r>
              <a:rPr lang="fr-FR" dirty="0" smtClean="0"/>
              <a:t>deux (OMS);</a:t>
            </a:r>
          </a:p>
          <a:p>
            <a:r>
              <a:rPr lang="fr-FR" b="1" dirty="0" smtClean="0"/>
              <a:t>Aspiration manuelle intra-utérine: </a:t>
            </a:r>
            <a:r>
              <a:rPr lang="fr-FR" dirty="0" smtClean="0"/>
              <a:t>une méthode sécurisée d’avortement très sécurisée pour les grossesses du premier trimestre et/ou du début deuxième trimestre jusqu’à 14 semaines. </a:t>
            </a:r>
          </a:p>
          <a:p>
            <a:r>
              <a:rPr lang="fr-FR" b="1" dirty="0"/>
              <a:t>Avortement sans risque: </a:t>
            </a:r>
            <a:r>
              <a:rPr lang="fr-FR" dirty="0"/>
              <a:t>une procédure d’IVG selon </a:t>
            </a:r>
            <a:r>
              <a:rPr lang="fr-FR" u="sng" dirty="0"/>
              <a:t>une méthode recommandée </a:t>
            </a:r>
            <a:r>
              <a:rPr lang="fr-FR" dirty="0"/>
              <a:t> par l’OMS et </a:t>
            </a:r>
            <a:r>
              <a:rPr lang="fr-FR" u="sng" dirty="0"/>
              <a:t>adaptée </a:t>
            </a:r>
            <a:r>
              <a:rPr lang="fr-FR" u="sng" dirty="0">
                <a:solidFill>
                  <a:srgbClr val="000000"/>
                </a:solidFill>
                <a:latin typeface="Calibri" panose="020F0502020204030204" pitchFamily="34" charset="0"/>
              </a:rPr>
              <a:t>à</a:t>
            </a:r>
            <a:r>
              <a:rPr lang="fr-FR" u="sng" dirty="0"/>
              <a:t> la durée</a:t>
            </a:r>
            <a:r>
              <a:rPr lang="fr-FR" dirty="0"/>
              <a:t> de la grossesse par un prestataire ayant les </a:t>
            </a:r>
            <a:r>
              <a:rPr lang="fr-FR" u="sng" dirty="0"/>
              <a:t>compétences nécessaires</a:t>
            </a:r>
            <a:r>
              <a:rPr lang="fr-FR" dirty="0"/>
              <a:t>. </a:t>
            </a:r>
          </a:p>
          <a:p>
            <a:endParaRPr lang="fr-FR" dirty="0"/>
          </a:p>
        </p:txBody>
      </p:sp>
    </p:spTree>
    <p:extLst>
      <p:ext uri="{BB962C8B-B14F-4D97-AF65-F5344CB8AC3E}">
        <p14:creationId xmlns:p14="http://schemas.microsoft.com/office/powerpoint/2010/main" val="2576426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7574280" cy="849526"/>
          </a:xfrm>
          <a:ln>
            <a:solidFill>
              <a:srgbClr val="FF0000"/>
            </a:solidFill>
          </a:ln>
        </p:spPr>
        <p:txBody>
          <a:bodyPr>
            <a:normAutofit fontScale="90000"/>
          </a:bodyPr>
          <a:lstStyle/>
          <a:p>
            <a:r>
              <a:rPr lang="fr-FR" b="1" dirty="0" smtClean="0">
                <a:ln>
                  <a:solidFill>
                    <a:schemeClr val="accent2"/>
                  </a:solidFill>
                </a:ln>
                <a:latin typeface="+mn-lt"/>
              </a:rPr>
              <a:t>Les soins après/ post avortement</a:t>
            </a:r>
            <a:endParaRPr lang="fr-FR" b="1" dirty="0">
              <a:ln>
                <a:solidFill>
                  <a:schemeClr val="accent2"/>
                </a:solidFill>
              </a:ln>
              <a:latin typeface="+mn-lt"/>
            </a:endParaRPr>
          </a:p>
        </p:txBody>
      </p:sp>
      <p:sp>
        <p:nvSpPr>
          <p:cNvPr id="3" name="Content Placeholder 2"/>
          <p:cNvSpPr>
            <a:spLocks noGrp="1"/>
          </p:cNvSpPr>
          <p:nvPr>
            <p:ph idx="1"/>
          </p:nvPr>
        </p:nvSpPr>
        <p:spPr>
          <a:xfrm>
            <a:off x="838200" y="1473958"/>
            <a:ext cx="10515600" cy="5090615"/>
          </a:xfrm>
        </p:spPr>
        <p:txBody>
          <a:bodyPr>
            <a:normAutofit fontScale="92500" lnSpcReduction="10000"/>
          </a:bodyPr>
          <a:lstStyle/>
          <a:p>
            <a:r>
              <a:rPr lang="fr-FR" dirty="0"/>
              <a:t> </a:t>
            </a:r>
            <a:r>
              <a:rPr lang="fr-FR" dirty="0" smtClean="0"/>
              <a:t>Une </a:t>
            </a:r>
            <a:r>
              <a:rPr lang="fr-FR" dirty="0"/>
              <a:t>stratégie mondiale qui vise à réduire le nombre de décès et de souffrances causés par les complications liées </a:t>
            </a:r>
            <a:r>
              <a:rPr lang="fr-FR" dirty="0" smtClean="0"/>
              <a:t>aux </a:t>
            </a:r>
            <a:r>
              <a:rPr lang="fr-FR" dirty="0"/>
              <a:t>avortements spontanés et aux avortements à </a:t>
            </a:r>
            <a:r>
              <a:rPr lang="fr-FR" dirty="0" smtClean="0"/>
              <a:t>risque. </a:t>
            </a:r>
          </a:p>
          <a:p>
            <a:r>
              <a:rPr lang="fr-FR" u="sng" dirty="0" smtClean="0"/>
              <a:t>Les éléments des soins:</a:t>
            </a:r>
          </a:p>
          <a:p>
            <a:pPr lvl="1">
              <a:buFont typeface="Wingdings" panose="05000000000000000000" pitchFamily="2" charset="2"/>
              <a:buChar char="ü"/>
            </a:pPr>
            <a:r>
              <a:rPr lang="fr-FR" dirty="0"/>
              <a:t> </a:t>
            </a:r>
            <a:r>
              <a:rPr lang="fr-FR" sz="2600" dirty="0" smtClean="0"/>
              <a:t>Le </a:t>
            </a:r>
            <a:r>
              <a:rPr lang="fr-FR" sz="2600" dirty="0"/>
              <a:t>traitement des avortements </a:t>
            </a:r>
            <a:r>
              <a:rPr lang="fr-FR" sz="2600" dirty="0" smtClean="0"/>
              <a:t>incomplets, à risque </a:t>
            </a:r>
            <a:r>
              <a:rPr lang="fr-FR" sz="2600" dirty="0"/>
              <a:t>et les </a:t>
            </a:r>
            <a:r>
              <a:rPr lang="fr-FR" sz="2600" dirty="0" smtClean="0"/>
              <a:t>complications;</a:t>
            </a:r>
          </a:p>
          <a:p>
            <a:pPr lvl="1">
              <a:buFont typeface="Wingdings" panose="05000000000000000000" pitchFamily="2" charset="2"/>
              <a:buChar char="ü"/>
            </a:pPr>
            <a:r>
              <a:rPr lang="fr-FR" sz="2600" dirty="0" smtClean="0"/>
              <a:t>Les </a:t>
            </a:r>
            <a:r>
              <a:rPr lang="fr-FR" sz="2600" dirty="0"/>
              <a:t>conseils visant à identifier et répondre aux besoins </a:t>
            </a:r>
            <a:r>
              <a:rPr lang="fr-FR" sz="2600" dirty="0" smtClean="0"/>
              <a:t>émotionnels/ psychiques  </a:t>
            </a:r>
            <a:r>
              <a:rPr lang="fr-FR" sz="2600" dirty="0"/>
              <a:t>et physiques des femmes &amp;</a:t>
            </a:r>
            <a:r>
              <a:rPr lang="fr-FR" sz="2600" dirty="0" smtClean="0"/>
              <a:t> </a:t>
            </a:r>
            <a:r>
              <a:rPr lang="fr-FR" sz="2600" dirty="0"/>
              <a:t>des filles </a:t>
            </a:r>
            <a:r>
              <a:rPr lang="fr-FR" sz="2600" dirty="0" smtClean="0"/>
              <a:t>ainsi que d'autres préoccupations;</a:t>
            </a:r>
          </a:p>
          <a:p>
            <a:pPr lvl="1">
              <a:buFont typeface="Wingdings" panose="05000000000000000000" pitchFamily="2" charset="2"/>
              <a:buChar char="ü"/>
            </a:pPr>
            <a:r>
              <a:rPr lang="fr-FR" sz="2600" dirty="0"/>
              <a:t>Les services de contraception </a:t>
            </a:r>
            <a:r>
              <a:rPr lang="fr-FR" sz="2600" dirty="0" smtClean="0"/>
              <a:t>volontaire,</a:t>
            </a:r>
          </a:p>
          <a:p>
            <a:pPr lvl="1">
              <a:buFont typeface="Wingdings" panose="05000000000000000000" pitchFamily="2" charset="2"/>
              <a:buChar char="ü"/>
            </a:pPr>
            <a:r>
              <a:rPr lang="fr-FR" sz="2600" dirty="0"/>
              <a:t>Les services de santé reproductive et autres services de santé qui sont préférablement dispensés sur </a:t>
            </a:r>
            <a:r>
              <a:rPr lang="fr-FR" sz="2600" dirty="0" smtClean="0"/>
              <a:t>site;</a:t>
            </a:r>
          </a:p>
          <a:p>
            <a:pPr lvl="1">
              <a:buFont typeface="Wingdings" panose="05000000000000000000" pitchFamily="2" charset="2"/>
              <a:buChar char="ü"/>
            </a:pPr>
            <a:r>
              <a:rPr lang="fr-FR" sz="2600" dirty="0"/>
              <a:t>Reference vers </a:t>
            </a:r>
            <a:r>
              <a:rPr lang="fr-FR" sz="2600" dirty="0" smtClean="0"/>
              <a:t>les </a:t>
            </a:r>
            <a:r>
              <a:rPr lang="fr-FR" sz="2600" dirty="0"/>
              <a:t>établissements accessibles au sein des réseaux des </a:t>
            </a:r>
            <a:r>
              <a:rPr lang="fr-FR" sz="2600" dirty="0" smtClean="0"/>
              <a:t>prestataires;</a:t>
            </a:r>
          </a:p>
          <a:p>
            <a:pPr lvl="1">
              <a:buFont typeface="Wingdings" panose="05000000000000000000" pitchFamily="2" charset="2"/>
              <a:buChar char="ü"/>
            </a:pPr>
            <a:r>
              <a:rPr lang="fr-FR" sz="2600" dirty="0"/>
              <a:t> Les partenariats entre communautés et prestataires de services pour prévenir les grossesses non </a:t>
            </a:r>
            <a:r>
              <a:rPr lang="fr-FR" sz="2600" dirty="0" smtClean="0"/>
              <a:t>désirées et pour  </a:t>
            </a:r>
            <a:r>
              <a:rPr lang="fr-FR" sz="2600" dirty="0"/>
              <a:t>mobiliser les </a:t>
            </a:r>
            <a:r>
              <a:rPr lang="fr-FR" sz="2600" dirty="0" smtClean="0"/>
              <a:t>ressources. </a:t>
            </a:r>
            <a:endParaRPr lang="fr-FR" sz="2600" dirty="0"/>
          </a:p>
        </p:txBody>
      </p:sp>
    </p:spTree>
    <p:extLst>
      <p:ext uri="{BB962C8B-B14F-4D97-AF65-F5344CB8AC3E}">
        <p14:creationId xmlns:p14="http://schemas.microsoft.com/office/powerpoint/2010/main" val="1728826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7911905" cy="1055712"/>
          </a:xfrm>
          <a:ln>
            <a:solidFill>
              <a:schemeClr val="accent2"/>
            </a:solidFill>
          </a:ln>
        </p:spPr>
        <p:txBody>
          <a:bodyPr>
            <a:normAutofit/>
          </a:bodyPr>
          <a:lstStyle/>
          <a:p>
            <a:r>
              <a:rPr lang="fr-FR" b="1" dirty="0" smtClean="0">
                <a:ln>
                  <a:solidFill>
                    <a:schemeClr val="accent2"/>
                  </a:solidFill>
                </a:ln>
                <a:latin typeface="+mn-lt"/>
              </a:rPr>
              <a:t>Les soins après avortement (SAA)</a:t>
            </a:r>
            <a:endParaRPr lang="fr-FR" b="1" dirty="0">
              <a:ln>
                <a:solidFill>
                  <a:schemeClr val="accent2"/>
                </a:solidFill>
              </a:ln>
              <a:latin typeface="+mn-lt"/>
            </a:endParaRPr>
          </a:p>
        </p:txBody>
      </p:sp>
      <p:sp>
        <p:nvSpPr>
          <p:cNvPr id="3" name="Content Placeholder 2"/>
          <p:cNvSpPr>
            <a:spLocks noGrp="1"/>
          </p:cNvSpPr>
          <p:nvPr>
            <p:ph idx="1"/>
          </p:nvPr>
        </p:nvSpPr>
        <p:spPr>
          <a:xfrm>
            <a:off x="838200" y="1420838"/>
            <a:ext cx="10515600" cy="4756125"/>
          </a:xfrm>
        </p:spPr>
        <p:txBody>
          <a:bodyPr/>
          <a:lstStyle/>
          <a:p>
            <a:pPr algn="just"/>
            <a:r>
              <a:rPr lang="fr-FR" dirty="0"/>
              <a:t>Les soins après avortement sont toujours légaux et le personnel médical a un devoir éthique de les dispenser</a:t>
            </a:r>
            <a:r>
              <a:rPr lang="fr-FR" dirty="0" smtClean="0"/>
              <a:t>.</a:t>
            </a:r>
          </a:p>
          <a:p>
            <a:pPr algn="just"/>
            <a:r>
              <a:rPr lang="fr-FR" dirty="0"/>
              <a:t>La transition de la méthode de soins après avortement particulièrement invasive et coûteuse </a:t>
            </a:r>
            <a:r>
              <a:rPr lang="fr-FR" dirty="0" smtClean="0"/>
              <a:t>(évacuation utérine par la </a:t>
            </a:r>
            <a:r>
              <a:rPr lang="fr-FR" dirty="0"/>
              <a:t>dilatation et le </a:t>
            </a:r>
            <a:r>
              <a:rPr lang="fr-FR" dirty="0" smtClean="0"/>
              <a:t>curetage) </a:t>
            </a:r>
            <a:r>
              <a:rPr lang="fr-FR" dirty="0"/>
              <a:t>vers </a:t>
            </a:r>
            <a:r>
              <a:rPr lang="fr-FR" dirty="0" smtClean="0"/>
              <a:t>les méthodes médicales moins chers et sures (misoprostol </a:t>
            </a:r>
            <a:r>
              <a:rPr lang="fr-FR" dirty="0"/>
              <a:t>et l’aspiration </a:t>
            </a:r>
            <a:r>
              <a:rPr lang="fr-FR" dirty="0" smtClean="0"/>
              <a:t>intra-utérine) est </a:t>
            </a:r>
            <a:r>
              <a:rPr lang="fr-FR" dirty="0"/>
              <a:t>encore loin d’être une </a:t>
            </a:r>
            <a:r>
              <a:rPr lang="fr-FR" dirty="0" smtClean="0"/>
              <a:t>réalité, dans nos pays sub-sahariennes.</a:t>
            </a:r>
          </a:p>
          <a:p>
            <a:pPr algn="just"/>
            <a:r>
              <a:rPr lang="fr-FR" u="sng" dirty="0" smtClean="0"/>
              <a:t>Le</a:t>
            </a:r>
            <a:r>
              <a:rPr lang="fr-FR" u="sng" dirty="0"/>
              <a:t> misoprostol et l’aspiration </a:t>
            </a:r>
            <a:r>
              <a:rPr lang="fr-FR" u="sng" dirty="0" smtClean="0"/>
              <a:t>intra-utérine sont toutes </a:t>
            </a:r>
            <a:r>
              <a:rPr lang="fr-FR" dirty="0"/>
              <a:t>deux conformes aux directives </a:t>
            </a:r>
            <a:r>
              <a:rPr lang="fr-FR" dirty="0" smtClean="0"/>
              <a:t>internationales.</a:t>
            </a:r>
          </a:p>
          <a:p>
            <a:pPr algn="just"/>
            <a:r>
              <a:rPr lang="fr-FR" dirty="0" smtClean="0">
                <a:solidFill>
                  <a:srgbClr val="FF0000"/>
                </a:solidFill>
              </a:rPr>
              <a:t>Quelle en est il la situation de nos pays respectives? </a:t>
            </a:r>
            <a:endParaRPr lang="fr-FR" dirty="0">
              <a:solidFill>
                <a:srgbClr val="FF0000"/>
              </a:solidFill>
            </a:endParaRPr>
          </a:p>
          <a:p>
            <a:pPr algn="just"/>
            <a:endParaRPr lang="fr-FR" dirty="0"/>
          </a:p>
        </p:txBody>
      </p:sp>
    </p:spTree>
    <p:extLst>
      <p:ext uri="{BB962C8B-B14F-4D97-AF65-F5344CB8AC3E}">
        <p14:creationId xmlns:p14="http://schemas.microsoft.com/office/powerpoint/2010/main" val="36272928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1284</TotalTime>
  <Words>2152</Words>
  <Application>Microsoft Office PowerPoint</Application>
  <PresentationFormat>Widescreen</PresentationFormat>
  <Paragraphs>184</Paragraphs>
  <Slides>29</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Times New Roman</vt:lpstr>
      <vt:lpstr>Wingdings</vt:lpstr>
      <vt:lpstr>Office Theme</vt:lpstr>
      <vt:lpstr>Dispositif Minimum d’Urgence en Santé Sexuelle et reproductive en situation de crise humanitaire Juillet 2022 </vt:lpstr>
      <vt:lpstr>Plan de présentation</vt:lpstr>
      <vt:lpstr>Objectifs d’apprentissage </vt:lpstr>
      <vt:lpstr>PowerPoint Presentation</vt:lpstr>
      <vt:lpstr>Objectif DMU: Assurer la disponibilité des services des soins liés à l’avortement sécurisé, dans les limites prévues par la loi, en vigueur.</vt:lpstr>
      <vt:lpstr>Assurer la disponibilité des services des soins liés à l’avortement sécurisé, dans les limites prévues par la loi, en vigueur (2).</vt:lpstr>
      <vt:lpstr>Définitions des concepts </vt:lpstr>
      <vt:lpstr>Les soins après/ post avortement</vt:lpstr>
      <vt:lpstr>Les soins après avortement (SAA)</vt:lpstr>
      <vt:lpstr>Législation sur l’avortement sans risque en Afrique </vt:lpstr>
      <vt:lpstr>Fondements juridiques de l’avortement </vt:lpstr>
      <vt:lpstr>La situation de légalisation des avortements sécurisé en Afrique</vt:lpstr>
      <vt:lpstr>La situation de légalisation des avortements en Afrique (certains pays)</vt:lpstr>
      <vt:lpstr>Conséquences  d’avortement non sécurisé.   Obstacles à l’avortement sécurisé.</vt:lpstr>
      <vt:lpstr>Les conséquences de l’avortement non sécurisé sur la santé des femmes</vt:lpstr>
      <vt:lpstr>Les obstacles aux soins d’avortement sécurisé</vt:lpstr>
      <vt:lpstr> Disponibilité des soins d’avortement sans risque Rôle du coordinateur SSR et le Ministère de la Santé </vt:lpstr>
      <vt:lpstr>Préparation à la prise en charge des soins d’avortement sécurisé.</vt:lpstr>
      <vt:lpstr>Faciliter le fonctionnement efficace des services d’avortement sécurisé.  Responsabilités des prestataires de soins</vt:lpstr>
      <vt:lpstr>Considérations spéciales (CS) – 1. les adolescentes</vt:lpstr>
      <vt:lpstr>(CS)– 2. les survivantes de violences sexuelles  </vt:lpstr>
      <vt:lpstr>La santé et les droits sexuels et reproductifs-SDSR</vt:lpstr>
      <vt:lpstr>Droits humains relatifs à la SDSR</vt:lpstr>
      <vt:lpstr>L’objection de conscience pour les professionnels de santé</vt:lpstr>
      <vt:lpstr>Complications suite à l’avortement non sécurisé</vt:lpstr>
      <vt:lpstr>L’avortement incomplet (clandestin)</vt:lpstr>
      <vt:lpstr>Messages clés</vt:lpstr>
      <vt:lpstr>Messages clés</vt:lpstr>
      <vt:lpstr>Ressources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Dispositif Minimum d’Urgence en SSR</dc:title>
  <dc:creator>JBN</dc:creator>
  <cp:lastModifiedBy>user</cp:lastModifiedBy>
  <cp:revision>84</cp:revision>
  <dcterms:created xsi:type="dcterms:W3CDTF">2020-08-13T04:15:18Z</dcterms:created>
  <dcterms:modified xsi:type="dcterms:W3CDTF">2022-07-12T10:27:03Z</dcterms:modified>
</cp:coreProperties>
</file>