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33"/>
  </p:notesMasterIdLst>
  <p:sldIdLst>
    <p:sldId id="256" r:id="rId4"/>
    <p:sldId id="276" r:id="rId5"/>
    <p:sldId id="283" r:id="rId6"/>
    <p:sldId id="258" r:id="rId7"/>
    <p:sldId id="277" r:id="rId8"/>
    <p:sldId id="284" r:id="rId9"/>
    <p:sldId id="260" r:id="rId10"/>
    <p:sldId id="261" r:id="rId11"/>
    <p:sldId id="285" r:id="rId12"/>
    <p:sldId id="286" r:id="rId13"/>
    <p:sldId id="265" r:id="rId14"/>
    <p:sldId id="281" r:id="rId15"/>
    <p:sldId id="287" r:id="rId16"/>
    <p:sldId id="288" r:id="rId17"/>
    <p:sldId id="299" r:id="rId18"/>
    <p:sldId id="282" r:id="rId19"/>
    <p:sldId id="269" r:id="rId20"/>
    <p:sldId id="270" r:id="rId21"/>
    <p:sldId id="280" r:id="rId22"/>
    <p:sldId id="272" r:id="rId23"/>
    <p:sldId id="296" r:id="rId24"/>
    <p:sldId id="295" r:id="rId25"/>
    <p:sldId id="291" r:id="rId26"/>
    <p:sldId id="292" r:id="rId27"/>
    <p:sldId id="293" r:id="rId28"/>
    <p:sldId id="294" r:id="rId29"/>
    <p:sldId id="300" r:id="rId30"/>
    <p:sldId id="275" r:id="rId31"/>
    <p:sldId id="298"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548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7" autoAdjust="0"/>
    <p:restoredTop sz="94434" autoAdjust="0"/>
  </p:normalViewPr>
  <p:slideViewPr>
    <p:cSldViewPr snapToGrid="0">
      <p:cViewPr varScale="1">
        <p:scale>
          <a:sx n="69" d="100"/>
          <a:sy n="69" d="100"/>
        </p:scale>
        <p:origin x="654" y="6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21" Type="http://schemas.openxmlformats.org/officeDocument/2006/relationships/slide" Target="slides/slide18.xml"/><Relationship Id="rId34"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viewProps" Target="viewProps.xml"/><Relationship Id="rId8" Type="http://schemas.openxmlformats.org/officeDocument/2006/relationships/slide" Target="slides/slide5.xml"/><Relationship Id="rId3" Type="http://schemas.openxmlformats.org/officeDocument/2006/relationships/slideMaster" Target="slideMasters/slideMaster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321147-D333-453E-8A60-F84F4886F98B}" type="datetimeFigureOut">
              <a:rPr lang="fr-FR" smtClean="0"/>
              <a:t>12/07/2022</a:t>
            </a:fld>
            <a:endParaRPr lang="fr-F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C4DC47-7249-47B1-976E-08657C4E6B11}" type="slidenum">
              <a:rPr lang="fr-FR" smtClean="0"/>
              <a:t>‹#›</a:t>
            </a:fld>
            <a:endParaRPr lang="fr-FR"/>
          </a:p>
        </p:txBody>
      </p:sp>
    </p:spTree>
    <p:extLst>
      <p:ext uri="{BB962C8B-B14F-4D97-AF65-F5344CB8AC3E}">
        <p14:creationId xmlns:p14="http://schemas.microsoft.com/office/powerpoint/2010/main" val="21330205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smtClean="0"/>
              <a:t>Lors de la planification des services complets de SSR, les services cliniques mis en place dans le cadre du DMU doivent être pérennisés, améliorés en qualité et élargis avec d’autres services et programmes de SSR complets tout au long des crises prolongées, du rétablissement et de la reconstruction.  Suite à la stabilisation de la situation et pendant la préparation des services complets de SSR, prévoir de solliciter la contribution de la communauté pour l’intervention d’urgence afin d’identifier les lacunes, les succès et les pistes d’amélioration. </a:t>
            </a:r>
            <a:endParaRPr lang="fr-FR" dirty="0"/>
          </a:p>
        </p:txBody>
      </p:sp>
      <p:sp>
        <p:nvSpPr>
          <p:cNvPr id="4" name="Slide Number Placeholder 3"/>
          <p:cNvSpPr>
            <a:spLocks noGrp="1"/>
          </p:cNvSpPr>
          <p:nvPr>
            <p:ph type="sldNum" sz="quarter" idx="10"/>
          </p:nvPr>
        </p:nvSpPr>
        <p:spPr/>
        <p:txBody>
          <a:bodyPr/>
          <a:lstStyle/>
          <a:p>
            <a:fld id="{ECC4DC47-7249-47B1-976E-08657C4E6B11}" type="slidenum">
              <a:rPr lang="fr-FR" smtClean="0"/>
              <a:t>5</a:t>
            </a:fld>
            <a:endParaRPr lang="fr-FR"/>
          </a:p>
        </p:txBody>
      </p:sp>
    </p:spTree>
    <p:extLst>
      <p:ext uri="{BB962C8B-B14F-4D97-AF65-F5344CB8AC3E}">
        <p14:creationId xmlns:p14="http://schemas.microsoft.com/office/powerpoint/2010/main" val="1477426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738">
              <a:defRPr sz="2400">
                <a:solidFill>
                  <a:schemeClr val="tx1"/>
                </a:solidFill>
                <a:latin typeface="Arial" charset="0"/>
                <a:ea typeface="MS PGothic" pitchFamily="34" charset="-128"/>
              </a:defRPr>
            </a:lvl1pPr>
            <a:lvl2pPr marL="742950" indent="-285750" defTabSz="947738">
              <a:defRPr sz="2400">
                <a:solidFill>
                  <a:schemeClr val="tx1"/>
                </a:solidFill>
                <a:latin typeface="Arial" charset="0"/>
                <a:ea typeface="MS PGothic" pitchFamily="34" charset="-128"/>
              </a:defRPr>
            </a:lvl2pPr>
            <a:lvl3pPr marL="1143000" indent="-228600" defTabSz="947738">
              <a:defRPr sz="2400">
                <a:solidFill>
                  <a:schemeClr val="tx1"/>
                </a:solidFill>
                <a:latin typeface="Arial" charset="0"/>
                <a:ea typeface="MS PGothic" pitchFamily="34" charset="-128"/>
              </a:defRPr>
            </a:lvl3pPr>
            <a:lvl4pPr marL="1600200" indent="-228600" defTabSz="947738">
              <a:defRPr sz="2400">
                <a:solidFill>
                  <a:schemeClr val="tx1"/>
                </a:solidFill>
                <a:latin typeface="Arial" charset="0"/>
                <a:ea typeface="MS PGothic" pitchFamily="34" charset="-128"/>
              </a:defRPr>
            </a:lvl4pPr>
            <a:lvl5pPr marL="2057400" indent="-228600" defTabSz="947738">
              <a:defRPr sz="2400">
                <a:solidFill>
                  <a:schemeClr val="tx1"/>
                </a:solidFill>
                <a:latin typeface="Arial" charset="0"/>
                <a:ea typeface="MS PGothic" pitchFamily="34" charset="-128"/>
              </a:defRPr>
            </a:lvl5pPr>
            <a:lvl6pPr marL="2514600" indent="-228600" algn="ctr" defTabSz="947738" eaLnBrk="0" fontAlgn="base" hangingPunct="0">
              <a:spcBef>
                <a:spcPct val="0"/>
              </a:spcBef>
              <a:spcAft>
                <a:spcPct val="0"/>
              </a:spcAft>
              <a:defRPr sz="2400">
                <a:solidFill>
                  <a:schemeClr val="tx1"/>
                </a:solidFill>
                <a:latin typeface="Arial" charset="0"/>
                <a:ea typeface="MS PGothic" pitchFamily="34" charset="-128"/>
              </a:defRPr>
            </a:lvl6pPr>
            <a:lvl7pPr marL="2971800" indent="-228600" algn="ctr" defTabSz="947738" eaLnBrk="0" fontAlgn="base" hangingPunct="0">
              <a:spcBef>
                <a:spcPct val="0"/>
              </a:spcBef>
              <a:spcAft>
                <a:spcPct val="0"/>
              </a:spcAft>
              <a:defRPr sz="2400">
                <a:solidFill>
                  <a:schemeClr val="tx1"/>
                </a:solidFill>
                <a:latin typeface="Arial" charset="0"/>
                <a:ea typeface="MS PGothic" pitchFamily="34" charset="-128"/>
              </a:defRPr>
            </a:lvl7pPr>
            <a:lvl8pPr marL="3429000" indent="-228600" algn="ctr" defTabSz="947738" eaLnBrk="0" fontAlgn="base" hangingPunct="0">
              <a:spcBef>
                <a:spcPct val="0"/>
              </a:spcBef>
              <a:spcAft>
                <a:spcPct val="0"/>
              </a:spcAft>
              <a:defRPr sz="2400">
                <a:solidFill>
                  <a:schemeClr val="tx1"/>
                </a:solidFill>
                <a:latin typeface="Arial" charset="0"/>
                <a:ea typeface="MS PGothic" pitchFamily="34" charset="-128"/>
              </a:defRPr>
            </a:lvl8pPr>
            <a:lvl9pPr marL="3886200" indent="-228600" algn="ctr" defTabSz="947738" eaLnBrk="0" fontAlgn="base" hangingPunct="0">
              <a:spcBef>
                <a:spcPct val="0"/>
              </a:spcBef>
              <a:spcAft>
                <a:spcPct val="0"/>
              </a:spcAft>
              <a:defRPr sz="2400">
                <a:solidFill>
                  <a:schemeClr val="tx1"/>
                </a:solidFill>
                <a:latin typeface="Arial" charset="0"/>
                <a:ea typeface="MS PGothic" pitchFamily="34" charset="-128"/>
              </a:defRPr>
            </a:lvl9pPr>
          </a:lstStyle>
          <a:p>
            <a:fld id="{DE398C0B-BFA9-4A2A-95D3-F6BBF3924BFC}" type="slidenum">
              <a:rPr lang="en-US" sz="1200">
                <a:solidFill>
                  <a:prstClr val="black"/>
                </a:solidFill>
                <a:latin typeface="Times New Roman" pitchFamily="18" charset="0"/>
              </a:rPr>
              <a:pPr/>
              <a:t>13</a:t>
            </a:fld>
            <a:endParaRPr lang="en-US" sz="1200" dirty="0">
              <a:solidFill>
                <a:prstClr val="black"/>
              </a:solidFill>
              <a:latin typeface="Times New Roman" pitchFamily="18" charset="0"/>
            </a:endParaRPr>
          </a:p>
        </p:txBody>
      </p:sp>
      <p:sp>
        <p:nvSpPr>
          <p:cNvPr id="52227" name="Rectangle 2"/>
          <p:cNvSpPr>
            <a:spLocks noGrp="1" noRot="1" noChangeAspect="1" noChangeArrowheads="1" noTextEdit="1"/>
          </p:cNvSpPr>
          <p:nvPr>
            <p:ph type="sldImg"/>
          </p:nvPr>
        </p:nvSpPr>
        <p:spPr>
          <a:xfrm>
            <a:off x="79375" y="739775"/>
            <a:ext cx="6578600" cy="3700463"/>
          </a:xfrm>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s-ES" b="1" dirty="0" err="1" smtClean="0">
                <a:solidFill>
                  <a:srgbClr val="92D050"/>
                </a:solidFill>
              </a:rPr>
              <a:t>Discussion</a:t>
            </a:r>
            <a:r>
              <a:rPr lang="es-ES" b="1" dirty="0" smtClean="0">
                <a:solidFill>
                  <a:srgbClr val="92D050"/>
                </a:solidFill>
              </a:rPr>
              <a:t> :</a:t>
            </a:r>
          </a:p>
          <a:p>
            <a:pPr lvl="0"/>
            <a:r>
              <a:rPr lang="en-AU" sz="1200" kern="1200" dirty="0" smtClean="0">
                <a:solidFill>
                  <a:schemeClr val="tx1"/>
                </a:solidFill>
                <a:effectLst/>
                <a:latin typeface="+mn-lt"/>
                <a:ea typeface="+mn-ea"/>
                <a:cs typeface="+mn-cs"/>
              </a:rPr>
              <a:t>Demander aux participants </a:t>
            </a:r>
          </a:p>
          <a:p>
            <a:r>
              <a:rPr lang="en-AU" sz="1200" i="1" kern="1200" dirty="0" smtClean="0">
                <a:solidFill>
                  <a:srgbClr val="FF0000"/>
                </a:solidFill>
                <a:effectLst/>
                <a:latin typeface="+mn-lt"/>
                <a:ea typeface="+mn-ea"/>
                <a:cs typeface="+mn-cs"/>
              </a:rPr>
              <a:t>What do we mean by comprehensive VIH and STI services?</a:t>
            </a:r>
            <a:endParaRPr lang="en-AU" sz="1200" kern="1200" dirty="0" smtClean="0">
              <a:solidFill>
                <a:srgbClr val="FF0000"/>
              </a:solidFill>
              <a:effectLst/>
              <a:latin typeface="+mn-lt"/>
              <a:ea typeface="+mn-ea"/>
              <a:cs typeface="+mn-cs"/>
            </a:endParaRPr>
          </a:p>
          <a:p>
            <a:r>
              <a:rPr lang="en-AU" sz="1200" kern="1200" dirty="0" smtClean="0">
                <a:solidFill>
                  <a:srgbClr val="FF0000"/>
                </a:solidFill>
                <a:effectLst/>
                <a:latin typeface="+mn-lt"/>
                <a:ea typeface="+mn-ea"/>
                <a:cs typeface="+mn-cs"/>
              </a:rPr>
              <a:t>Facilitate a brief discussion, eliciting answers related to the remainder of this session.</a:t>
            </a:r>
          </a:p>
          <a:p>
            <a:pPr lvl="0"/>
            <a:r>
              <a:rPr lang="en-AU" sz="1200" kern="1200" dirty="0" smtClean="0">
                <a:solidFill>
                  <a:srgbClr val="FF0000"/>
                </a:solidFill>
                <a:effectLst/>
                <a:latin typeface="+mn-lt"/>
                <a:ea typeface="+mn-ea"/>
                <a:cs typeface="+mn-cs"/>
              </a:rPr>
              <a:t>Ask participants </a:t>
            </a:r>
          </a:p>
          <a:p>
            <a:r>
              <a:rPr lang="en-AU" sz="1200" i="1" kern="1200" dirty="0" smtClean="0">
                <a:solidFill>
                  <a:srgbClr val="FF0000"/>
                </a:solidFill>
                <a:effectLst/>
                <a:latin typeface="+mn-lt"/>
                <a:ea typeface="+mn-ea"/>
                <a:cs typeface="+mn-cs"/>
              </a:rPr>
              <a:t>What do we mean by ‘as the situation allows?’</a:t>
            </a:r>
            <a:endParaRPr lang="en-AU" sz="1200" kern="1200" dirty="0" smtClean="0">
              <a:solidFill>
                <a:srgbClr val="FF0000"/>
              </a:solidFill>
              <a:effectLst/>
              <a:latin typeface="+mn-lt"/>
              <a:ea typeface="+mn-ea"/>
              <a:cs typeface="+mn-cs"/>
            </a:endParaRPr>
          </a:p>
          <a:p>
            <a:r>
              <a:rPr lang="en-AU" sz="1200" kern="1200" dirty="0" smtClean="0">
                <a:solidFill>
                  <a:srgbClr val="FF0000"/>
                </a:solidFill>
                <a:effectLst/>
                <a:latin typeface="+mn-lt"/>
                <a:ea typeface="+mn-ea"/>
                <a:cs typeface="+mn-cs"/>
              </a:rPr>
              <a:t>Facilitate a discussion covering all of the facilitator key points, emphasising that this is very context specific.  Refer to the </a:t>
            </a:r>
            <a:r>
              <a:rPr lang="en-AU" sz="1200" i="1" kern="1200" dirty="0" smtClean="0">
                <a:solidFill>
                  <a:srgbClr val="FF0000"/>
                </a:solidFill>
                <a:effectLst/>
                <a:latin typeface="+mn-lt"/>
                <a:ea typeface="+mn-ea"/>
                <a:cs typeface="+mn-cs"/>
              </a:rPr>
              <a:t>Health Systems Building Blocks Chart.</a:t>
            </a:r>
            <a:endParaRPr lang="es-ES" b="1" dirty="0" smtClean="0">
              <a:solidFill>
                <a:srgbClr val="FF0000"/>
              </a:solidFill>
            </a:endParaRPr>
          </a:p>
        </p:txBody>
      </p:sp>
    </p:spTree>
    <p:extLst>
      <p:ext uri="{BB962C8B-B14F-4D97-AF65-F5344CB8AC3E}">
        <p14:creationId xmlns:p14="http://schemas.microsoft.com/office/powerpoint/2010/main" val="29127360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0"/>
              </a:spcAft>
            </a:pPr>
            <a:r>
              <a:rPr lang="fr-FR" sz="1200" dirty="0" smtClean="0">
                <a:solidFill>
                  <a:srgbClr val="4C4C4C"/>
                </a:solidFill>
                <a:effectLst/>
                <a:latin typeface="+mn-lt"/>
                <a:ea typeface="Calibri"/>
                <a:cs typeface="ArialMT"/>
              </a:rPr>
              <a:t>Bien que la planification initiale commence au début de l'intervention, ce processus participatif officiel doit être lancé dès que les indicateurs du DMU-SSR sont atteints et lorsque les processus de recours et les organisations humanitaires entament la planification à long-terme.</a:t>
            </a:r>
            <a:endParaRPr lang="en-US" sz="1100" dirty="0">
              <a:effectLst/>
              <a:latin typeface="+mn-lt"/>
              <a:ea typeface="Calibri"/>
              <a:cs typeface="Times New Roman"/>
            </a:endParaRPr>
          </a:p>
        </p:txBody>
      </p:sp>
      <p:sp>
        <p:nvSpPr>
          <p:cNvPr id="4" name="Slide Number Placeholder 3"/>
          <p:cNvSpPr>
            <a:spLocks noGrp="1"/>
          </p:cNvSpPr>
          <p:nvPr>
            <p:ph type="sldNum" sz="quarter" idx="10"/>
          </p:nvPr>
        </p:nvSpPr>
        <p:spPr/>
        <p:txBody>
          <a:bodyPr/>
          <a:lstStyle/>
          <a:p>
            <a:fld id="{ECC4DC47-7249-47B1-976E-08657C4E6B11}" type="slidenum">
              <a:rPr lang="fr-FR" smtClean="0"/>
              <a:t>15</a:t>
            </a:fld>
            <a:endParaRPr lang="fr-FR"/>
          </a:p>
        </p:txBody>
      </p:sp>
    </p:spTree>
    <p:extLst>
      <p:ext uri="{BB962C8B-B14F-4D97-AF65-F5344CB8AC3E}">
        <p14:creationId xmlns:p14="http://schemas.microsoft.com/office/powerpoint/2010/main" val="16991872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fr-FR" sz="1200" kern="1200" dirty="0" smtClean="0">
                <a:solidFill>
                  <a:srgbClr val="000000"/>
                </a:solidFill>
                <a:effectLst/>
                <a:latin typeface="Calibri" panose="020F0502020204030204" pitchFamily="34" charset="0"/>
                <a:ea typeface="+mj-ea"/>
                <a:cs typeface="+mj-cs"/>
              </a:rPr>
              <a:t>Tenir compte des facteurs suivants (entre autres) lors de la sélection de sites adaptés:</a:t>
            </a:r>
            <a:endParaRPr lang="en-US"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Wingdings" panose="05000000000000000000" pitchFamily="2" charset="2"/>
              <a:buChar char=""/>
            </a:pPr>
            <a:r>
              <a:rPr lang="fr-FR" sz="1200" kern="1200" dirty="0" smtClean="0">
                <a:solidFill>
                  <a:srgbClr val="000000"/>
                </a:solidFill>
                <a:effectLst/>
                <a:latin typeface="Calibri" panose="020F0502020204030204" pitchFamily="34" charset="0"/>
                <a:ea typeface="+mj-ea"/>
                <a:cs typeface="+mj-cs"/>
              </a:rPr>
              <a:t>Viabilité de la communication et des transports pour orienter vers d’autres  services.</a:t>
            </a:r>
            <a:endParaRPr lang="en-US"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Wingdings" panose="05000000000000000000" pitchFamily="2" charset="2"/>
              <a:buChar char=""/>
            </a:pPr>
            <a:r>
              <a:rPr lang="fr-FR" sz="1200" kern="1200" dirty="0" smtClean="0">
                <a:solidFill>
                  <a:srgbClr val="000000"/>
                </a:solidFill>
                <a:effectLst/>
                <a:latin typeface="Calibri" panose="020F0502020204030204" pitchFamily="34" charset="0"/>
                <a:ea typeface="+mj-ea"/>
                <a:cs typeface="+mj-cs"/>
              </a:rPr>
              <a:t>Distance pour rejoindre les autres services de santé.</a:t>
            </a:r>
            <a:endParaRPr lang="en-US"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Wingdings" panose="05000000000000000000" pitchFamily="2" charset="2"/>
              <a:buChar char=""/>
            </a:pPr>
            <a:r>
              <a:rPr lang="fr-FR" sz="1200" kern="1200" dirty="0" smtClean="0">
                <a:solidFill>
                  <a:srgbClr val="000000"/>
                </a:solidFill>
                <a:effectLst/>
                <a:latin typeface="Calibri" panose="020F0502020204030204" pitchFamily="34" charset="0"/>
                <a:ea typeface="+mj-ea"/>
                <a:cs typeface="+mj-cs"/>
              </a:rPr>
              <a:t>Degré d’accessibilité pour les populations touchées et le groupe cible.</a:t>
            </a:r>
            <a:endParaRPr lang="en-US"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Wingdings" panose="05000000000000000000" pitchFamily="2" charset="2"/>
              <a:buChar char=""/>
            </a:pPr>
            <a:r>
              <a:rPr lang="fr-FR" sz="1200" kern="1200" dirty="0" smtClean="0">
                <a:solidFill>
                  <a:srgbClr val="000000"/>
                </a:solidFill>
                <a:effectLst/>
                <a:latin typeface="Calibri" panose="020F0502020204030204" pitchFamily="34" charset="0"/>
                <a:ea typeface="+mj-ea"/>
                <a:cs typeface="+mj-cs"/>
              </a:rPr>
              <a:t>Intégration éventuelle avec d’autres services par opposition aux services autonomes.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ECC4DC47-7249-47B1-976E-08657C4E6B11}" type="slidenum">
              <a:rPr lang="fr-FR" smtClean="0">
                <a:solidFill>
                  <a:prstClr val="black"/>
                </a:solidFill>
              </a:rPr>
              <a:pPr/>
              <a:t>16</a:t>
            </a:fld>
            <a:endParaRPr lang="fr-FR">
              <a:solidFill>
                <a:prstClr val="black"/>
              </a:solidFill>
            </a:endParaRPr>
          </a:p>
        </p:txBody>
      </p:sp>
    </p:spTree>
    <p:extLst>
      <p:ext uri="{BB962C8B-B14F-4D97-AF65-F5344CB8AC3E}">
        <p14:creationId xmlns:p14="http://schemas.microsoft.com/office/powerpoint/2010/main" val="27674586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smtClean="0"/>
              <a:t>Les Kits de </a:t>
            </a:r>
            <a:r>
              <a:rPr kumimoji="0" lang="fr-FR" sz="2000" b="0" i="0" u="none" strike="noStrike" kern="1200" cap="none" spc="0" normalizeH="0" baseline="0" noProof="0" dirty="0" smtClean="0">
                <a:ln>
                  <a:noFill/>
                </a:ln>
                <a:solidFill>
                  <a:prstClr val="black"/>
                </a:solidFill>
                <a:effectLst/>
                <a:uLnTx/>
                <a:uFillTx/>
                <a:latin typeface="+mn-lt"/>
                <a:ea typeface="+mn-ea"/>
                <a:cs typeface="+mn-cs"/>
              </a:rPr>
              <a:t>Santé de la Reproduction (géré par UNFPA) </a:t>
            </a:r>
            <a:r>
              <a:rPr lang="fr-FR" dirty="0" smtClean="0"/>
              <a:t> sont conçus pour être utilisés au début d’une action humanitaire même dans les milieux pauvres en ressources les plus touchés par des conflits. Aucun des équipements des Kits de SR ne dépend spécifiquement de l’électricité. Les fournitures figurant dans les Kits de Sante de la R sont censées être en nombre suffisant pour une période de trois mois pour la population couverte par le niveau d’établissement sanitaire ciblé par chaque kit de SR.</a:t>
            </a:r>
          </a:p>
          <a:p>
            <a:r>
              <a:rPr lang="fr-FR" dirty="0" smtClean="0"/>
              <a:t>Dans certains pays,</a:t>
            </a:r>
            <a:r>
              <a:rPr lang="fr-FR" baseline="0" dirty="0" smtClean="0"/>
              <a:t> il faut, au préalable, une autorisation du ministère de la sante pour commander les kits SR ou même d’utiliser les produits qui s y trouvent et ne figurant pas sur la liste de médicaments essentiel de l’état. Mieux planifier pour commander les kits car la </a:t>
            </a:r>
            <a:r>
              <a:rPr lang="fr-FR" baseline="0" dirty="0" err="1" smtClean="0"/>
              <a:t>reception</a:t>
            </a:r>
            <a:r>
              <a:rPr lang="fr-FR" baseline="0" dirty="0" smtClean="0"/>
              <a:t>.  </a:t>
            </a:r>
          </a:p>
          <a:p>
            <a:r>
              <a:rPr lang="fr-FR" baseline="0" dirty="0" smtClean="0"/>
              <a:t>Une fois les services DMU-SSR établi, travailler avec les autorités sanitaires et dans le secteur/pôle de santé pour analyser la situation, avoir une estimation de l’utilisation des médicaments et fournitures jetables, évaluer les besoins en SSR de la population et de nouveau commander les fournitures si nécessaire.</a:t>
            </a:r>
          </a:p>
          <a:p>
            <a:r>
              <a:rPr lang="fr-FR" baseline="0" dirty="0" smtClean="0"/>
              <a:t>Pour la commande </a:t>
            </a:r>
            <a:r>
              <a:rPr lang="fr-FR" baseline="0" smtClean="0"/>
              <a:t>des produits (médicaments </a:t>
            </a:r>
            <a:r>
              <a:rPr lang="fr-FR" baseline="0" dirty="0" smtClean="0"/>
              <a:t>et </a:t>
            </a:r>
            <a:r>
              <a:rPr lang="fr-FR" baseline="0" smtClean="0"/>
              <a:t>fournitures essentiels) </a:t>
            </a:r>
            <a:r>
              <a:rPr lang="fr-FR" baseline="0" dirty="0" smtClean="0"/>
              <a:t>pour la SSR services complets, coordonner avec les autorités sanitaires et le secteur/pôle de santé pour garantir un accès ininterrompu aux fournitures, des doublons et du gaspillage.. </a:t>
            </a:r>
            <a:endParaRPr lang="fr-FR" dirty="0"/>
          </a:p>
        </p:txBody>
      </p:sp>
      <p:sp>
        <p:nvSpPr>
          <p:cNvPr id="4" name="Slide Number Placeholder 3"/>
          <p:cNvSpPr>
            <a:spLocks noGrp="1"/>
          </p:cNvSpPr>
          <p:nvPr>
            <p:ph type="sldNum" sz="quarter" idx="10"/>
          </p:nvPr>
        </p:nvSpPr>
        <p:spPr/>
        <p:txBody>
          <a:bodyPr/>
          <a:lstStyle/>
          <a:p>
            <a:fld id="{ECC4DC47-7249-47B1-976E-08657C4E6B11}" type="slidenum">
              <a:rPr lang="fr-FR" smtClean="0"/>
              <a:t>18</a:t>
            </a:fld>
            <a:endParaRPr lang="fr-FR"/>
          </a:p>
        </p:txBody>
      </p:sp>
    </p:spTree>
    <p:extLst>
      <p:ext uri="{BB962C8B-B14F-4D97-AF65-F5344CB8AC3E}">
        <p14:creationId xmlns:p14="http://schemas.microsoft.com/office/powerpoint/2010/main" val="39137228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fr-FR" sz="1200" dirty="0" smtClean="0">
                <a:effectLst/>
                <a:latin typeface="Calibri" panose="020F0502020204030204" pitchFamily="34" charset="0"/>
                <a:ea typeface="Calibri" panose="020F0502020204030204" pitchFamily="34" charset="0"/>
                <a:cs typeface="Times New Roman" panose="02020603050405020304" pitchFamily="18" charset="0"/>
              </a:rPr>
              <a:t>Selon l’OMS, un bon système de financement de la santé est un système qui « collecte suffisamment de fonds pour la santé, d’une manière qui garantit l’utilisation des services et la protection des personnes vis-à-vis des catastrophes financières ou l’appauvrissement liés à l’obligation de les payer, » et qui contribue à motiver les prestataires et les utilisateurs pour être efficaces.</a:t>
            </a:r>
            <a:endParaRPr lang="en-US" sz="900" smtClean="0">
              <a:effectLst/>
              <a:latin typeface="Calibri" panose="020F0502020204030204" pitchFamily="34" charset="0"/>
              <a:ea typeface="Calibri" panose="020F0502020204030204" pitchFamily="34" charset="0"/>
              <a:cs typeface="Times New Roman" panose="02020603050405020304" pitchFamily="18" charset="0"/>
            </a:endParaRPr>
          </a:p>
          <a:p>
            <a:endParaRPr lang="fr-FR"/>
          </a:p>
        </p:txBody>
      </p:sp>
      <p:sp>
        <p:nvSpPr>
          <p:cNvPr id="4" name="Slide Number Placeholder 3"/>
          <p:cNvSpPr>
            <a:spLocks noGrp="1"/>
          </p:cNvSpPr>
          <p:nvPr>
            <p:ph type="sldNum" sz="quarter" idx="10"/>
          </p:nvPr>
        </p:nvSpPr>
        <p:spPr/>
        <p:txBody>
          <a:bodyPr/>
          <a:lstStyle/>
          <a:p>
            <a:fld id="{ECC4DC47-7249-47B1-976E-08657C4E6B11}" type="slidenum">
              <a:rPr lang="fr-FR" smtClean="0"/>
              <a:t>19</a:t>
            </a:fld>
            <a:endParaRPr lang="fr-FR"/>
          </a:p>
        </p:txBody>
      </p:sp>
    </p:spTree>
    <p:extLst>
      <p:ext uri="{BB962C8B-B14F-4D97-AF65-F5344CB8AC3E}">
        <p14:creationId xmlns:p14="http://schemas.microsoft.com/office/powerpoint/2010/main" val="41242487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smtClean="0"/>
              <a:t>Questions:</a:t>
            </a:r>
          </a:p>
          <a:p>
            <a:r>
              <a:rPr lang="fr-FR" dirty="0" smtClean="0"/>
              <a:t>Que faire quand il y</a:t>
            </a:r>
            <a:r>
              <a:rPr lang="fr-FR" baseline="0" dirty="0" smtClean="0"/>
              <a:t> une manque remarquable des prestataires formés du sexe féminin? </a:t>
            </a:r>
          </a:p>
          <a:p>
            <a:endParaRPr lang="fr-FR" dirty="0"/>
          </a:p>
        </p:txBody>
      </p:sp>
      <p:sp>
        <p:nvSpPr>
          <p:cNvPr id="4" name="Slide Number Placeholder 3"/>
          <p:cNvSpPr>
            <a:spLocks noGrp="1"/>
          </p:cNvSpPr>
          <p:nvPr>
            <p:ph type="sldNum" sz="quarter" idx="10"/>
          </p:nvPr>
        </p:nvSpPr>
        <p:spPr/>
        <p:txBody>
          <a:bodyPr/>
          <a:lstStyle/>
          <a:p>
            <a:fld id="{ECC4DC47-7249-47B1-976E-08657C4E6B11}" type="slidenum">
              <a:rPr lang="fr-FR" smtClean="0"/>
              <a:t>27</a:t>
            </a:fld>
            <a:endParaRPr lang="fr-FR"/>
          </a:p>
        </p:txBody>
      </p:sp>
    </p:spTree>
    <p:extLst>
      <p:ext uri="{BB962C8B-B14F-4D97-AF65-F5344CB8AC3E}">
        <p14:creationId xmlns:p14="http://schemas.microsoft.com/office/powerpoint/2010/main" val="8643344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r-F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r-FR"/>
          </a:p>
        </p:txBody>
      </p:sp>
      <p:sp>
        <p:nvSpPr>
          <p:cNvPr id="4" name="Date Placeholder 3"/>
          <p:cNvSpPr>
            <a:spLocks noGrp="1"/>
          </p:cNvSpPr>
          <p:nvPr>
            <p:ph type="dt" sz="half" idx="10"/>
          </p:nvPr>
        </p:nvSpPr>
        <p:spPr/>
        <p:txBody>
          <a:bodyPr/>
          <a:lstStyle/>
          <a:p>
            <a:fld id="{49FE781E-288C-4E0D-A92A-C9B3F96101C6}" type="datetimeFigureOut">
              <a:rPr lang="fr-FR" smtClean="0"/>
              <a:t>12/07/2022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B5CBA98-2E65-4E2C-89F6-CD0B8DC57C1E}" type="slidenum">
              <a:rPr lang="fr-FR" smtClean="0"/>
              <a:t>‹#›</a:t>
            </a:fld>
            <a:endParaRPr lang="fr-FR"/>
          </a:p>
        </p:txBody>
      </p:sp>
      <p:pic>
        <p:nvPicPr>
          <p:cNvPr id="7"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029324"/>
            <a:ext cx="1268412" cy="828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58948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49FE781E-288C-4E0D-A92A-C9B3F96101C6}" type="datetimeFigureOut">
              <a:rPr lang="fr-FR" smtClean="0"/>
              <a:t>12/07/2022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B5CBA98-2E65-4E2C-89F6-CD0B8DC57C1E}" type="slidenum">
              <a:rPr lang="fr-FR" smtClean="0"/>
              <a:t>‹#›</a:t>
            </a:fld>
            <a:endParaRPr lang="fr-FR"/>
          </a:p>
        </p:txBody>
      </p:sp>
    </p:spTree>
    <p:extLst>
      <p:ext uri="{BB962C8B-B14F-4D97-AF65-F5344CB8AC3E}">
        <p14:creationId xmlns:p14="http://schemas.microsoft.com/office/powerpoint/2010/main" val="2650740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49FE781E-288C-4E0D-A92A-C9B3F96101C6}" type="datetimeFigureOut">
              <a:rPr lang="fr-FR" smtClean="0"/>
              <a:t>12/07/2022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B5CBA98-2E65-4E2C-89F6-CD0B8DC57C1E}" type="slidenum">
              <a:rPr lang="fr-FR" smtClean="0"/>
              <a:t>‹#›</a:t>
            </a:fld>
            <a:endParaRPr lang="fr-FR"/>
          </a:p>
        </p:txBody>
      </p:sp>
    </p:spTree>
    <p:extLst>
      <p:ext uri="{BB962C8B-B14F-4D97-AF65-F5344CB8AC3E}">
        <p14:creationId xmlns:p14="http://schemas.microsoft.com/office/powerpoint/2010/main" val="42317178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r-F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r-FR"/>
          </a:p>
        </p:txBody>
      </p:sp>
      <p:sp>
        <p:nvSpPr>
          <p:cNvPr id="4" name="Date Placeholder 3"/>
          <p:cNvSpPr>
            <a:spLocks noGrp="1"/>
          </p:cNvSpPr>
          <p:nvPr>
            <p:ph type="dt" sz="half" idx="10"/>
          </p:nvPr>
        </p:nvSpPr>
        <p:spPr/>
        <p:txBody>
          <a:bodyPr/>
          <a:lstStyle/>
          <a:p>
            <a:fld id="{626362A9-73B3-4CFD-8426-B8302D330E3C}" type="datetimeFigureOut">
              <a:rPr lang="fr-FR" smtClean="0">
                <a:solidFill>
                  <a:prstClr val="black">
                    <a:tint val="75000"/>
                  </a:prstClr>
                </a:solidFill>
              </a:rPr>
              <a:pPr/>
              <a:t>12/07/2022</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52C75AE-E8B2-4692-BBCE-AAF7D84DEBEC}"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35855180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626362A9-73B3-4CFD-8426-B8302D330E3C}" type="datetimeFigureOut">
              <a:rPr lang="fr-FR" smtClean="0">
                <a:solidFill>
                  <a:prstClr val="black">
                    <a:tint val="75000"/>
                  </a:prstClr>
                </a:solidFill>
              </a:rPr>
              <a:pPr/>
              <a:t>12/07/2022</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52C75AE-E8B2-4692-BBCE-AAF7D84DEBEC}" type="slidenum">
              <a:rPr lang="fr-FR" smtClean="0">
                <a:solidFill>
                  <a:prstClr val="black">
                    <a:tint val="75000"/>
                  </a:prstClr>
                </a:solidFill>
              </a:rPr>
              <a:pPr/>
              <a:t>‹#›</a:t>
            </a:fld>
            <a:endParaRPr lang="fr-FR">
              <a:solidFill>
                <a:prstClr val="black">
                  <a:tint val="75000"/>
                </a:prstClr>
              </a:solidFill>
            </a:endParaRPr>
          </a:p>
        </p:txBody>
      </p:sp>
      <p:pic>
        <p:nvPicPr>
          <p:cNvPr id="7"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5915025"/>
            <a:ext cx="1268412" cy="828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942317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r-F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6362A9-73B3-4CFD-8426-B8302D330E3C}" type="datetimeFigureOut">
              <a:rPr lang="fr-FR" smtClean="0">
                <a:solidFill>
                  <a:prstClr val="black">
                    <a:tint val="75000"/>
                  </a:prstClr>
                </a:solidFill>
              </a:rPr>
              <a:pPr/>
              <a:t>12/07/2022</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52C75AE-E8B2-4692-BBCE-AAF7D84DEBEC}"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692684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Date Placeholder 4"/>
          <p:cNvSpPr>
            <a:spLocks noGrp="1"/>
          </p:cNvSpPr>
          <p:nvPr>
            <p:ph type="dt" sz="half" idx="10"/>
          </p:nvPr>
        </p:nvSpPr>
        <p:spPr/>
        <p:txBody>
          <a:bodyPr/>
          <a:lstStyle/>
          <a:p>
            <a:fld id="{626362A9-73B3-4CFD-8426-B8302D330E3C}" type="datetimeFigureOut">
              <a:rPr lang="fr-FR" smtClean="0">
                <a:solidFill>
                  <a:prstClr val="black">
                    <a:tint val="75000"/>
                  </a:prstClr>
                </a:solidFill>
              </a:rPr>
              <a:pPr/>
              <a:t>12/07/2022</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7" name="Slide Number Placeholder 6"/>
          <p:cNvSpPr>
            <a:spLocks noGrp="1"/>
          </p:cNvSpPr>
          <p:nvPr>
            <p:ph type="sldNum" sz="quarter" idx="12"/>
          </p:nvPr>
        </p:nvSpPr>
        <p:spPr/>
        <p:txBody>
          <a:bodyPr/>
          <a:lstStyle/>
          <a:p>
            <a:fld id="{952C75AE-E8B2-4692-BBCE-AAF7D84DEBEC}" type="slidenum">
              <a:rPr lang="fr-FR" smtClean="0">
                <a:solidFill>
                  <a:prstClr val="black">
                    <a:tint val="75000"/>
                  </a:prstClr>
                </a:solidFill>
              </a:rPr>
              <a:pPr/>
              <a:t>‹#›</a:t>
            </a:fld>
            <a:endParaRPr lang="fr-FR">
              <a:solidFill>
                <a:prstClr val="black">
                  <a:tint val="75000"/>
                </a:prstClr>
              </a:solidFill>
            </a:endParaRPr>
          </a:p>
        </p:txBody>
      </p:sp>
      <p:pic>
        <p:nvPicPr>
          <p:cNvPr id="8"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5957886"/>
            <a:ext cx="1268412" cy="828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181345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r-F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Date Placeholder 6"/>
          <p:cNvSpPr>
            <a:spLocks noGrp="1"/>
          </p:cNvSpPr>
          <p:nvPr>
            <p:ph type="dt" sz="half" idx="10"/>
          </p:nvPr>
        </p:nvSpPr>
        <p:spPr/>
        <p:txBody>
          <a:bodyPr/>
          <a:lstStyle/>
          <a:p>
            <a:fld id="{626362A9-73B3-4CFD-8426-B8302D330E3C}" type="datetimeFigureOut">
              <a:rPr lang="fr-FR" smtClean="0">
                <a:solidFill>
                  <a:prstClr val="black">
                    <a:tint val="75000"/>
                  </a:prstClr>
                </a:solidFill>
              </a:rPr>
              <a:pPr/>
              <a:t>12/07/2022</a:t>
            </a:fld>
            <a:endParaRPr lang="fr-FR">
              <a:solidFill>
                <a:prstClr val="black">
                  <a:tint val="75000"/>
                </a:prstClr>
              </a:solidFill>
            </a:endParaRPr>
          </a:p>
        </p:txBody>
      </p:sp>
      <p:sp>
        <p:nvSpPr>
          <p:cNvPr id="8" name="Footer Placeholder 7"/>
          <p:cNvSpPr>
            <a:spLocks noGrp="1"/>
          </p:cNvSpPr>
          <p:nvPr>
            <p:ph type="ftr" sz="quarter" idx="11"/>
          </p:nvPr>
        </p:nvSpPr>
        <p:spPr/>
        <p:txBody>
          <a:bodyPr/>
          <a:lstStyle/>
          <a:p>
            <a:endParaRPr lang="fr-FR">
              <a:solidFill>
                <a:prstClr val="black">
                  <a:tint val="75000"/>
                </a:prstClr>
              </a:solidFill>
            </a:endParaRPr>
          </a:p>
        </p:txBody>
      </p:sp>
      <p:sp>
        <p:nvSpPr>
          <p:cNvPr id="9" name="Slide Number Placeholder 8"/>
          <p:cNvSpPr>
            <a:spLocks noGrp="1"/>
          </p:cNvSpPr>
          <p:nvPr>
            <p:ph type="sldNum" sz="quarter" idx="12"/>
          </p:nvPr>
        </p:nvSpPr>
        <p:spPr/>
        <p:txBody>
          <a:bodyPr/>
          <a:lstStyle/>
          <a:p>
            <a:fld id="{952C75AE-E8B2-4692-BBCE-AAF7D84DEBEC}"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18060690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Date Placeholder 2"/>
          <p:cNvSpPr>
            <a:spLocks noGrp="1"/>
          </p:cNvSpPr>
          <p:nvPr>
            <p:ph type="dt" sz="half" idx="10"/>
          </p:nvPr>
        </p:nvSpPr>
        <p:spPr/>
        <p:txBody>
          <a:bodyPr/>
          <a:lstStyle/>
          <a:p>
            <a:fld id="{626362A9-73B3-4CFD-8426-B8302D330E3C}" type="datetimeFigureOut">
              <a:rPr lang="fr-FR" smtClean="0">
                <a:solidFill>
                  <a:prstClr val="black">
                    <a:tint val="75000"/>
                  </a:prstClr>
                </a:solidFill>
              </a:rPr>
              <a:pPr/>
              <a:t>12/07/2022</a:t>
            </a:fld>
            <a:endParaRPr lang="fr-FR">
              <a:solidFill>
                <a:prstClr val="black">
                  <a:tint val="75000"/>
                </a:prstClr>
              </a:solidFill>
            </a:endParaRPr>
          </a:p>
        </p:txBody>
      </p:sp>
      <p:sp>
        <p:nvSpPr>
          <p:cNvPr id="4" name="Footer Placeholder 3"/>
          <p:cNvSpPr>
            <a:spLocks noGrp="1"/>
          </p:cNvSpPr>
          <p:nvPr>
            <p:ph type="ftr" sz="quarter" idx="11"/>
          </p:nvPr>
        </p:nvSpPr>
        <p:spPr/>
        <p:txBody>
          <a:bodyPr/>
          <a:lstStyle/>
          <a:p>
            <a:endParaRPr lang="fr-FR">
              <a:solidFill>
                <a:prstClr val="black">
                  <a:tint val="75000"/>
                </a:prstClr>
              </a:solidFill>
            </a:endParaRPr>
          </a:p>
        </p:txBody>
      </p:sp>
      <p:sp>
        <p:nvSpPr>
          <p:cNvPr id="5" name="Slide Number Placeholder 4"/>
          <p:cNvSpPr>
            <a:spLocks noGrp="1"/>
          </p:cNvSpPr>
          <p:nvPr>
            <p:ph type="sldNum" sz="quarter" idx="12"/>
          </p:nvPr>
        </p:nvSpPr>
        <p:spPr/>
        <p:txBody>
          <a:bodyPr/>
          <a:lstStyle/>
          <a:p>
            <a:fld id="{952C75AE-E8B2-4692-BBCE-AAF7D84DEBEC}"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18183444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6362A9-73B3-4CFD-8426-B8302D330E3C}" type="datetimeFigureOut">
              <a:rPr lang="fr-FR" smtClean="0">
                <a:solidFill>
                  <a:prstClr val="black">
                    <a:tint val="75000"/>
                  </a:prstClr>
                </a:solidFill>
              </a:rPr>
              <a:pPr/>
              <a:t>12/07/2022</a:t>
            </a:fld>
            <a:endParaRPr lang="fr-FR">
              <a:solidFill>
                <a:prstClr val="black">
                  <a:tint val="75000"/>
                </a:prstClr>
              </a:solidFill>
            </a:endParaRPr>
          </a:p>
        </p:txBody>
      </p:sp>
      <p:sp>
        <p:nvSpPr>
          <p:cNvPr id="3" name="Footer Placeholder 2"/>
          <p:cNvSpPr>
            <a:spLocks noGrp="1"/>
          </p:cNvSpPr>
          <p:nvPr>
            <p:ph type="ftr" sz="quarter" idx="11"/>
          </p:nvPr>
        </p:nvSpPr>
        <p:spPr/>
        <p:txBody>
          <a:bodyPr/>
          <a:lstStyle/>
          <a:p>
            <a:endParaRPr lang="fr-FR">
              <a:solidFill>
                <a:prstClr val="black">
                  <a:tint val="75000"/>
                </a:prstClr>
              </a:solidFill>
            </a:endParaRPr>
          </a:p>
        </p:txBody>
      </p:sp>
      <p:sp>
        <p:nvSpPr>
          <p:cNvPr id="4" name="Slide Number Placeholder 3"/>
          <p:cNvSpPr>
            <a:spLocks noGrp="1"/>
          </p:cNvSpPr>
          <p:nvPr>
            <p:ph type="sldNum" sz="quarter" idx="12"/>
          </p:nvPr>
        </p:nvSpPr>
        <p:spPr/>
        <p:txBody>
          <a:bodyPr/>
          <a:lstStyle/>
          <a:p>
            <a:fld id="{952C75AE-E8B2-4692-BBCE-AAF7D84DEBEC}"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32719132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r-F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6362A9-73B3-4CFD-8426-B8302D330E3C}" type="datetimeFigureOut">
              <a:rPr lang="fr-FR" smtClean="0">
                <a:solidFill>
                  <a:prstClr val="black">
                    <a:tint val="75000"/>
                  </a:prstClr>
                </a:solidFill>
              </a:rPr>
              <a:pPr/>
              <a:t>12/07/2022</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7" name="Slide Number Placeholder 6"/>
          <p:cNvSpPr>
            <a:spLocks noGrp="1"/>
          </p:cNvSpPr>
          <p:nvPr>
            <p:ph type="sldNum" sz="quarter" idx="12"/>
          </p:nvPr>
        </p:nvSpPr>
        <p:spPr/>
        <p:txBody>
          <a:bodyPr/>
          <a:lstStyle/>
          <a:p>
            <a:fld id="{952C75AE-E8B2-4692-BBCE-AAF7D84DEBEC}"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1551579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49FE781E-288C-4E0D-A92A-C9B3F96101C6}" type="datetimeFigureOut">
              <a:rPr lang="fr-FR" smtClean="0"/>
              <a:t>12/07/2022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B5CBA98-2E65-4E2C-89F6-CD0B8DC57C1E}" type="slidenum">
              <a:rPr lang="fr-FR" smtClean="0"/>
              <a:t>‹#›</a:t>
            </a:fld>
            <a:endParaRPr lang="fr-FR"/>
          </a:p>
        </p:txBody>
      </p:sp>
      <p:pic>
        <p:nvPicPr>
          <p:cNvPr id="7"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5900737"/>
            <a:ext cx="1268412" cy="828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374862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r-F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6362A9-73B3-4CFD-8426-B8302D330E3C}" type="datetimeFigureOut">
              <a:rPr lang="fr-FR" smtClean="0">
                <a:solidFill>
                  <a:prstClr val="black">
                    <a:tint val="75000"/>
                  </a:prstClr>
                </a:solidFill>
              </a:rPr>
              <a:pPr/>
              <a:t>12/07/2022</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7" name="Slide Number Placeholder 6"/>
          <p:cNvSpPr>
            <a:spLocks noGrp="1"/>
          </p:cNvSpPr>
          <p:nvPr>
            <p:ph type="sldNum" sz="quarter" idx="12"/>
          </p:nvPr>
        </p:nvSpPr>
        <p:spPr/>
        <p:txBody>
          <a:bodyPr/>
          <a:lstStyle/>
          <a:p>
            <a:fld id="{952C75AE-E8B2-4692-BBCE-AAF7D84DEBEC}"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63460438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626362A9-73B3-4CFD-8426-B8302D330E3C}" type="datetimeFigureOut">
              <a:rPr lang="fr-FR" smtClean="0">
                <a:solidFill>
                  <a:prstClr val="black">
                    <a:tint val="75000"/>
                  </a:prstClr>
                </a:solidFill>
              </a:rPr>
              <a:pPr/>
              <a:t>12/07/2022</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52C75AE-E8B2-4692-BBCE-AAF7D84DEBEC}"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379832244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626362A9-73B3-4CFD-8426-B8302D330E3C}" type="datetimeFigureOut">
              <a:rPr lang="fr-FR" smtClean="0">
                <a:solidFill>
                  <a:prstClr val="black">
                    <a:tint val="75000"/>
                  </a:prstClr>
                </a:solidFill>
              </a:rPr>
              <a:pPr/>
              <a:t>12/07/2022</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52C75AE-E8B2-4692-BBCE-AAF7D84DEBEC}"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26940916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97ADB1C7-4101-4386-B648-6D19EB472505}" type="datetimeFigureOut">
              <a:rPr lang="en-AU" smtClean="0">
                <a:solidFill>
                  <a:prstClr val="black">
                    <a:tint val="75000"/>
                  </a:prstClr>
                </a:solidFill>
              </a:rPr>
              <a:pPr/>
              <a:t>12/07/2022</a:t>
            </a:fld>
            <a:endParaRPr lang="en-AU"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AU"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A716270-9FBE-4473-A3AC-A0D162D5367D}"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102766174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97ADB1C7-4101-4386-B648-6D19EB472505}" type="datetimeFigureOut">
              <a:rPr lang="en-AU" smtClean="0">
                <a:solidFill>
                  <a:prstClr val="black">
                    <a:tint val="75000"/>
                  </a:prstClr>
                </a:solidFill>
              </a:rPr>
              <a:pPr/>
              <a:t>12/07/2022</a:t>
            </a:fld>
            <a:endParaRPr lang="en-AU"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AU"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A716270-9FBE-4473-A3AC-A0D162D5367D}"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7528010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ADB1C7-4101-4386-B648-6D19EB472505}" type="datetimeFigureOut">
              <a:rPr lang="en-AU" smtClean="0">
                <a:solidFill>
                  <a:prstClr val="black">
                    <a:tint val="75000"/>
                  </a:prstClr>
                </a:solidFill>
              </a:rPr>
              <a:pPr/>
              <a:t>12/07/2022</a:t>
            </a:fld>
            <a:endParaRPr lang="en-AU"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AU"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A716270-9FBE-4473-A3AC-A0D162D5367D}"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21384996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97ADB1C7-4101-4386-B648-6D19EB472505}" type="datetimeFigureOut">
              <a:rPr lang="en-AU" smtClean="0">
                <a:solidFill>
                  <a:prstClr val="black">
                    <a:tint val="75000"/>
                  </a:prstClr>
                </a:solidFill>
              </a:rPr>
              <a:pPr/>
              <a:t>12/07/2022</a:t>
            </a:fld>
            <a:endParaRPr lang="en-AU"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AU"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A716270-9FBE-4473-A3AC-A0D162D5367D}"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129349154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97ADB1C7-4101-4386-B648-6D19EB472505}" type="datetimeFigureOut">
              <a:rPr lang="en-AU" smtClean="0">
                <a:solidFill>
                  <a:prstClr val="black">
                    <a:tint val="75000"/>
                  </a:prstClr>
                </a:solidFill>
              </a:rPr>
              <a:pPr/>
              <a:t>12/07/2022</a:t>
            </a:fld>
            <a:endParaRPr lang="en-AU"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AU"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BA716270-9FBE-4473-A3AC-A0D162D5367D}"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182454573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97ADB1C7-4101-4386-B648-6D19EB472505}" type="datetimeFigureOut">
              <a:rPr lang="en-AU" smtClean="0">
                <a:solidFill>
                  <a:prstClr val="black">
                    <a:tint val="75000"/>
                  </a:prstClr>
                </a:solidFill>
              </a:rPr>
              <a:pPr/>
              <a:t>12/07/2022</a:t>
            </a:fld>
            <a:endParaRPr lang="en-AU"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AU"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BA716270-9FBE-4473-A3AC-A0D162D5367D}"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22937360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ADB1C7-4101-4386-B648-6D19EB472505}" type="datetimeFigureOut">
              <a:rPr lang="en-AU" smtClean="0">
                <a:solidFill>
                  <a:prstClr val="black">
                    <a:tint val="75000"/>
                  </a:prstClr>
                </a:solidFill>
              </a:rPr>
              <a:pPr/>
              <a:t>12/07/2022</a:t>
            </a:fld>
            <a:endParaRPr lang="en-AU"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AU"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BA716270-9FBE-4473-A3AC-A0D162D5367D}"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1515254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r-F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FE781E-288C-4E0D-A92A-C9B3F96101C6}" type="datetimeFigureOut">
              <a:rPr lang="fr-FR" smtClean="0"/>
              <a:t>12/07/2022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B5CBA98-2E65-4E2C-89F6-CD0B8DC57C1E}" type="slidenum">
              <a:rPr lang="fr-FR" smtClean="0"/>
              <a:t>‹#›</a:t>
            </a:fld>
            <a:endParaRPr lang="fr-FR"/>
          </a:p>
        </p:txBody>
      </p:sp>
      <p:pic>
        <p:nvPicPr>
          <p:cNvPr id="7"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5900737"/>
            <a:ext cx="1268412" cy="828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530370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ADB1C7-4101-4386-B648-6D19EB472505}" type="datetimeFigureOut">
              <a:rPr lang="en-AU" smtClean="0">
                <a:solidFill>
                  <a:prstClr val="black">
                    <a:tint val="75000"/>
                  </a:prstClr>
                </a:solidFill>
              </a:rPr>
              <a:pPr/>
              <a:t>12/07/2022</a:t>
            </a:fld>
            <a:endParaRPr lang="en-AU"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AU"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A716270-9FBE-4473-A3AC-A0D162D5367D}"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262567544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ADB1C7-4101-4386-B648-6D19EB472505}" type="datetimeFigureOut">
              <a:rPr lang="en-AU" smtClean="0">
                <a:solidFill>
                  <a:prstClr val="black">
                    <a:tint val="75000"/>
                  </a:prstClr>
                </a:solidFill>
              </a:rPr>
              <a:pPr/>
              <a:t>12/07/2022</a:t>
            </a:fld>
            <a:endParaRPr lang="en-AU"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AU"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A716270-9FBE-4473-A3AC-A0D162D5367D}"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359397591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97ADB1C7-4101-4386-B648-6D19EB472505}" type="datetimeFigureOut">
              <a:rPr lang="en-AU" smtClean="0">
                <a:solidFill>
                  <a:prstClr val="black">
                    <a:tint val="75000"/>
                  </a:prstClr>
                </a:solidFill>
              </a:rPr>
              <a:pPr/>
              <a:t>12/07/2022</a:t>
            </a:fld>
            <a:endParaRPr lang="en-AU"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AU"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A716270-9FBE-4473-A3AC-A0D162D5367D}"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384738528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97ADB1C7-4101-4386-B648-6D19EB472505}" type="datetimeFigureOut">
              <a:rPr lang="en-AU" smtClean="0">
                <a:solidFill>
                  <a:prstClr val="black">
                    <a:tint val="75000"/>
                  </a:prstClr>
                </a:solidFill>
              </a:rPr>
              <a:pPr/>
              <a:t>12/07/2022</a:t>
            </a:fld>
            <a:endParaRPr lang="en-AU"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AU"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A716270-9FBE-4473-A3AC-A0D162D5367D}"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417025718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508001" y="333376"/>
            <a:ext cx="11156951" cy="62642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53964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Date Placeholder 4"/>
          <p:cNvSpPr>
            <a:spLocks noGrp="1"/>
          </p:cNvSpPr>
          <p:nvPr>
            <p:ph type="dt" sz="half" idx="10"/>
          </p:nvPr>
        </p:nvSpPr>
        <p:spPr/>
        <p:txBody>
          <a:bodyPr/>
          <a:lstStyle/>
          <a:p>
            <a:fld id="{49FE781E-288C-4E0D-A92A-C9B3F96101C6}" type="datetimeFigureOut">
              <a:rPr lang="fr-FR" smtClean="0"/>
              <a:t>12/07/2022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B5CBA98-2E65-4E2C-89F6-CD0B8DC57C1E}" type="slidenum">
              <a:rPr lang="fr-FR" smtClean="0"/>
              <a:t>‹#›</a:t>
            </a:fld>
            <a:endParaRPr lang="fr-FR"/>
          </a:p>
        </p:txBody>
      </p:sp>
      <p:pic>
        <p:nvPicPr>
          <p:cNvPr id="8"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5886450"/>
            <a:ext cx="1268412" cy="828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247778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r-F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Date Placeholder 6"/>
          <p:cNvSpPr>
            <a:spLocks noGrp="1"/>
          </p:cNvSpPr>
          <p:nvPr>
            <p:ph type="dt" sz="half" idx="10"/>
          </p:nvPr>
        </p:nvSpPr>
        <p:spPr/>
        <p:txBody>
          <a:bodyPr/>
          <a:lstStyle/>
          <a:p>
            <a:fld id="{49FE781E-288C-4E0D-A92A-C9B3F96101C6}" type="datetimeFigureOut">
              <a:rPr lang="fr-FR" smtClean="0"/>
              <a:t>12/07/2022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2B5CBA98-2E65-4E2C-89F6-CD0B8DC57C1E}" type="slidenum">
              <a:rPr lang="fr-FR" smtClean="0"/>
              <a:t>‹#›</a:t>
            </a:fld>
            <a:endParaRPr lang="fr-FR"/>
          </a:p>
        </p:txBody>
      </p:sp>
    </p:spTree>
    <p:extLst>
      <p:ext uri="{BB962C8B-B14F-4D97-AF65-F5344CB8AC3E}">
        <p14:creationId xmlns:p14="http://schemas.microsoft.com/office/powerpoint/2010/main" val="2760682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Date Placeholder 2"/>
          <p:cNvSpPr>
            <a:spLocks noGrp="1"/>
          </p:cNvSpPr>
          <p:nvPr>
            <p:ph type="dt" sz="half" idx="10"/>
          </p:nvPr>
        </p:nvSpPr>
        <p:spPr/>
        <p:txBody>
          <a:bodyPr/>
          <a:lstStyle/>
          <a:p>
            <a:fld id="{49FE781E-288C-4E0D-A92A-C9B3F96101C6}" type="datetimeFigureOut">
              <a:rPr lang="fr-FR" smtClean="0"/>
              <a:t>12/07/2022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2B5CBA98-2E65-4E2C-89F6-CD0B8DC57C1E}" type="slidenum">
              <a:rPr lang="fr-FR" smtClean="0"/>
              <a:t>‹#›</a:t>
            </a:fld>
            <a:endParaRPr lang="fr-FR"/>
          </a:p>
        </p:txBody>
      </p:sp>
      <p:pic>
        <p:nvPicPr>
          <p:cNvPr id="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029324"/>
            <a:ext cx="1268412" cy="828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31555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FE781E-288C-4E0D-A92A-C9B3F96101C6}" type="datetimeFigureOut">
              <a:rPr lang="fr-FR" smtClean="0"/>
              <a:t>12/07/2022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2B5CBA98-2E65-4E2C-89F6-CD0B8DC57C1E}" type="slidenum">
              <a:rPr lang="fr-FR" smtClean="0"/>
              <a:t>‹#›</a:t>
            </a:fld>
            <a:endParaRPr lang="fr-FR"/>
          </a:p>
        </p:txBody>
      </p:sp>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5957885"/>
            <a:ext cx="1268412" cy="828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51597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r-F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FE781E-288C-4E0D-A92A-C9B3F96101C6}" type="datetimeFigureOut">
              <a:rPr lang="fr-FR" smtClean="0"/>
              <a:t>12/07/2022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B5CBA98-2E65-4E2C-89F6-CD0B8DC57C1E}" type="slidenum">
              <a:rPr lang="fr-FR" smtClean="0"/>
              <a:t>‹#›</a:t>
            </a:fld>
            <a:endParaRPr lang="fr-FR"/>
          </a:p>
        </p:txBody>
      </p:sp>
    </p:spTree>
    <p:extLst>
      <p:ext uri="{BB962C8B-B14F-4D97-AF65-F5344CB8AC3E}">
        <p14:creationId xmlns:p14="http://schemas.microsoft.com/office/powerpoint/2010/main" val="2782279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r-F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FE781E-288C-4E0D-A92A-C9B3F96101C6}" type="datetimeFigureOut">
              <a:rPr lang="fr-FR" smtClean="0"/>
              <a:t>12/07/2022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B5CBA98-2E65-4E2C-89F6-CD0B8DC57C1E}" type="slidenum">
              <a:rPr lang="fr-FR" smtClean="0"/>
              <a:t>‹#›</a:t>
            </a:fld>
            <a:endParaRPr lang="fr-FR"/>
          </a:p>
        </p:txBody>
      </p:sp>
    </p:spTree>
    <p:extLst>
      <p:ext uri="{BB962C8B-B14F-4D97-AF65-F5344CB8AC3E}">
        <p14:creationId xmlns:p14="http://schemas.microsoft.com/office/powerpoint/2010/main" val="2806027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fr-F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FE781E-288C-4E0D-A92A-C9B3F96101C6}" type="datetimeFigureOut">
              <a:rPr lang="fr-FR" smtClean="0"/>
              <a:t>12/07/2022</a:t>
            </a:fld>
            <a:endParaRPr lang="fr-F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5CBA98-2E65-4E2C-89F6-CD0B8DC57C1E}" type="slidenum">
              <a:rPr lang="fr-FR" smtClean="0"/>
              <a:t>‹#›</a:t>
            </a:fld>
            <a:endParaRPr lang="fr-FR"/>
          </a:p>
        </p:txBody>
      </p:sp>
    </p:spTree>
    <p:extLst>
      <p:ext uri="{BB962C8B-B14F-4D97-AF65-F5344CB8AC3E}">
        <p14:creationId xmlns:p14="http://schemas.microsoft.com/office/powerpoint/2010/main" val="38974388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fr-F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6362A9-73B3-4CFD-8426-B8302D330E3C}" type="datetimeFigureOut">
              <a:rPr lang="fr-FR" smtClean="0">
                <a:solidFill>
                  <a:prstClr val="black">
                    <a:tint val="75000"/>
                  </a:prstClr>
                </a:solidFill>
              </a:rPr>
              <a:pPr/>
              <a:t>12/07/2022</a:t>
            </a:fld>
            <a:endParaRPr lang="fr-FR">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2C75AE-E8B2-4692-BBCE-AAF7D84DEBEC}"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24293233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ADB1C7-4101-4386-B648-6D19EB472505}" type="datetimeFigureOut">
              <a:rPr lang="en-AU" smtClean="0">
                <a:solidFill>
                  <a:prstClr val="black">
                    <a:tint val="75000"/>
                  </a:prstClr>
                </a:solidFill>
              </a:rPr>
              <a:pPr/>
              <a:t>12/07/2022</a:t>
            </a:fld>
            <a:endParaRPr lang="en-AU" dirty="0">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dirty="0">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716270-9FBE-4473-A3AC-A0D162D5367D}"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393965269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thelancet.com/commissions/sexual-and-reproductive-health-and-rights" TargetMode="External"/><Relationship Id="rId2" Type="http://schemas.openxmlformats.org/officeDocument/2006/relationships/hyperlink" Target="https://iawg.net/resources/minimum-initial-service-package-misp-resources" TargetMode="External"/><Relationship Id="rId1" Type="http://schemas.openxmlformats.org/officeDocument/2006/relationships/slideLayout" Target="../slideLayouts/slideLayout15.xml"/><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8977" y="1122363"/>
            <a:ext cx="10836813" cy="1620837"/>
          </a:xfrm>
          <a:solidFill>
            <a:srgbClr val="92D050"/>
          </a:solidFill>
        </p:spPr>
        <p:txBody>
          <a:bodyPr>
            <a:normAutofit/>
          </a:bodyPr>
          <a:lstStyle/>
          <a:p>
            <a:r>
              <a:rPr lang="fr-FR" sz="4400" b="1" dirty="0" smtClean="0">
                <a:latin typeface="+mn-lt"/>
              </a:rPr>
              <a:t>Dispositif Minimum d’Urgence en </a:t>
            </a:r>
            <a:r>
              <a:rPr lang="fr-FR" sz="4400" b="1" dirty="0" smtClean="0">
                <a:solidFill>
                  <a:prstClr val="black"/>
                </a:solidFill>
                <a:latin typeface="Calibri" panose="020F0502020204030204"/>
              </a:rPr>
              <a:t>SSR en situation humanitaire</a:t>
            </a:r>
            <a:endParaRPr lang="fr-FR" sz="4400" b="1" dirty="0">
              <a:latin typeface="+mn-lt"/>
            </a:endParaRPr>
          </a:p>
        </p:txBody>
      </p:sp>
      <p:sp>
        <p:nvSpPr>
          <p:cNvPr id="3" name="Subtitle 2"/>
          <p:cNvSpPr>
            <a:spLocks noGrp="1"/>
          </p:cNvSpPr>
          <p:nvPr>
            <p:ph type="subTitle" idx="1"/>
          </p:nvPr>
        </p:nvSpPr>
        <p:spPr>
          <a:xfrm>
            <a:off x="618978" y="2743199"/>
            <a:ext cx="10836813" cy="1617786"/>
          </a:xfrm>
          <a:solidFill>
            <a:srgbClr val="FFC000"/>
          </a:solidFill>
        </p:spPr>
        <p:txBody>
          <a:bodyPr>
            <a:normAutofit/>
          </a:bodyPr>
          <a:lstStyle/>
          <a:p>
            <a:r>
              <a:rPr lang="fr-FR" b="1" dirty="0" smtClean="0"/>
              <a:t>Module 7: DMU objectif 6: </a:t>
            </a:r>
          </a:p>
          <a:p>
            <a:r>
              <a:rPr lang="fr-FR" b="1" dirty="0" smtClean="0">
                <a:solidFill>
                  <a:srgbClr val="FF0000"/>
                </a:solidFill>
              </a:rPr>
              <a:t>Planifier l’intégration des services complets de SSR dans les soins de sante primaires </a:t>
            </a:r>
          </a:p>
          <a:p>
            <a:r>
              <a:rPr lang="fr-FR" b="1" dirty="0" smtClean="0"/>
              <a:t>Juillet </a:t>
            </a:r>
            <a:r>
              <a:rPr lang="fr-FR" b="1" dirty="0" smtClean="0"/>
              <a:t>2022</a:t>
            </a:r>
            <a:endParaRPr lang="fr-FR" b="1" dirty="0"/>
          </a:p>
        </p:txBody>
      </p:sp>
      <p:sp>
        <p:nvSpPr>
          <p:cNvPr id="4" name="Rectangle 3"/>
          <p:cNvSpPr/>
          <p:nvPr/>
        </p:nvSpPr>
        <p:spPr>
          <a:xfrm>
            <a:off x="7160882" y="5295660"/>
            <a:ext cx="4294909" cy="693523"/>
          </a:xfrm>
          <a:prstGeom prst="rect">
            <a:avLst/>
          </a:prstGeom>
          <a:ln>
            <a:solidFill>
              <a:srgbClr val="FF0000"/>
            </a:solidFill>
          </a:ln>
        </p:spPr>
        <p:txBody>
          <a:bodyPr wrap="square">
            <a:spAutoFit/>
          </a:bodyPr>
          <a:lstStyle/>
          <a:p>
            <a:pPr defTabSz="685800">
              <a:lnSpc>
                <a:spcPct val="90000"/>
              </a:lnSpc>
              <a:spcBef>
                <a:spcPts val="750"/>
              </a:spcBef>
            </a:pPr>
            <a:r>
              <a:rPr lang="fr-FR" b="1" dirty="0">
                <a:solidFill>
                  <a:prstClr val="black"/>
                </a:solidFill>
              </a:rPr>
              <a:t>Présentateur: Dr. Jonathan B </a:t>
            </a:r>
            <a:r>
              <a:rPr lang="fr-FR" b="1" dirty="0" err="1">
                <a:solidFill>
                  <a:prstClr val="black"/>
                </a:solidFill>
              </a:rPr>
              <a:t>Ndzi</a:t>
            </a:r>
            <a:r>
              <a:rPr lang="fr-FR" b="1" dirty="0">
                <a:solidFill>
                  <a:prstClr val="black"/>
                </a:solidFill>
              </a:rPr>
              <a:t> (MD)</a:t>
            </a:r>
          </a:p>
          <a:p>
            <a:pPr defTabSz="685800">
              <a:lnSpc>
                <a:spcPct val="90000"/>
              </a:lnSpc>
              <a:spcBef>
                <a:spcPts val="750"/>
              </a:spcBef>
            </a:pPr>
            <a:r>
              <a:rPr lang="fr-FR" b="1" dirty="0">
                <a:solidFill>
                  <a:prstClr val="black"/>
                </a:solidFill>
              </a:rPr>
              <a:t>Spécialiste </a:t>
            </a:r>
            <a:r>
              <a:rPr lang="fr-FR" b="1" dirty="0" smtClean="0">
                <a:solidFill>
                  <a:prstClr val="black"/>
                </a:solidFill>
              </a:rPr>
              <a:t>Humanitaire</a:t>
            </a:r>
            <a:endParaRPr lang="fr-FR" b="1" dirty="0">
              <a:solidFill>
                <a:prstClr val="black"/>
              </a:solidFill>
            </a:endParaRPr>
          </a:p>
        </p:txBody>
      </p:sp>
    </p:spTree>
    <p:extLst>
      <p:ext uri="{BB962C8B-B14F-4D97-AF65-F5344CB8AC3E}">
        <p14:creationId xmlns:p14="http://schemas.microsoft.com/office/powerpoint/2010/main" val="34931184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33938"/>
            <a:ext cx="10219006" cy="633681"/>
          </a:xfrm>
          <a:ln>
            <a:solidFill>
              <a:srgbClr val="FF0000"/>
            </a:solidFill>
          </a:ln>
        </p:spPr>
        <p:txBody>
          <a:bodyPr anchor="t">
            <a:noAutofit/>
          </a:bodyPr>
          <a:lstStyle/>
          <a:p>
            <a:r>
              <a:rPr lang="fr-FR" sz="3200" b="1" dirty="0" smtClean="0">
                <a:latin typeface="+mn-lt"/>
              </a:rPr>
              <a:t>Droits humains relatifs </a:t>
            </a:r>
            <a:r>
              <a:rPr lang="fr-FR" sz="3200" b="1" dirty="0">
                <a:solidFill>
                  <a:prstClr val="black"/>
                </a:solidFill>
                <a:latin typeface="+mn-lt"/>
              </a:rPr>
              <a:t>à</a:t>
            </a:r>
            <a:r>
              <a:rPr lang="fr-FR" sz="3200" b="1" dirty="0" smtClean="0">
                <a:latin typeface="+mn-lt"/>
              </a:rPr>
              <a:t> la Sante sexuelle et reproductive</a:t>
            </a:r>
            <a:endParaRPr lang="fr-FR" sz="3200" b="1" dirty="0">
              <a:latin typeface="+mn-lt"/>
            </a:endParaRPr>
          </a:p>
        </p:txBody>
      </p:sp>
      <p:sp>
        <p:nvSpPr>
          <p:cNvPr id="3" name="Content Placeholder 2"/>
          <p:cNvSpPr>
            <a:spLocks noGrp="1"/>
          </p:cNvSpPr>
          <p:nvPr>
            <p:ph idx="1"/>
          </p:nvPr>
        </p:nvSpPr>
        <p:spPr>
          <a:xfrm>
            <a:off x="838200" y="1434905"/>
            <a:ext cx="10515600" cy="4937760"/>
          </a:xfrm>
        </p:spPr>
        <p:txBody>
          <a:bodyPr>
            <a:normAutofit fontScale="92500" lnSpcReduction="20000"/>
          </a:bodyPr>
          <a:lstStyle/>
          <a:p>
            <a:pPr>
              <a:buFont typeface="Wingdings" panose="05000000000000000000" pitchFamily="2" charset="2"/>
              <a:buChar char="ü"/>
            </a:pPr>
            <a:r>
              <a:rPr lang="fr-FR" i="0" dirty="0" smtClean="0">
                <a:effectLst/>
              </a:rPr>
              <a:t>bénéficier du respect de son intégrité corporelle, de sa vie privée et de son autonomie personnelle;</a:t>
            </a:r>
          </a:p>
          <a:p>
            <a:pPr>
              <a:buFont typeface="Wingdings" panose="05000000000000000000" pitchFamily="2" charset="2"/>
              <a:buChar char="ü"/>
            </a:pPr>
            <a:r>
              <a:rPr lang="fr-FR" i="0" dirty="0" smtClean="0">
                <a:effectLst/>
              </a:rPr>
              <a:t>définir librement sa propre sexualité, y compris son orientation sexuelle, son identité et son expression de genre;</a:t>
            </a:r>
          </a:p>
          <a:p>
            <a:pPr>
              <a:buFont typeface="Wingdings" panose="05000000000000000000" pitchFamily="2" charset="2"/>
              <a:buChar char="ü"/>
            </a:pPr>
            <a:r>
              <a:rPr lang="fr-FR" i="0" dirty="0" smtClean="0">
                <a:effectLst/>
              </a:rPr>
              <a:t>décider si et quand elle désire être sexuellement active;</a:t>
            </a:r>
          </a:p>
          <a:p>
            <a:pPr>
              <a:buFont typeface="Wingdings" panose="05000000000000000000" pitchFamily="2" charset="2"/>
              <a:buChar char="ü"/>
            </a:pPr>
            <a:r>
              <a:rPr lang="fr-FR" i="0" dirty="0" smtClean="0">
                <a:effectLst/>
              </a:rPr>
              <a:t>choisir son ou ses partenaires sexuels;</a:t>
            </a:r>
          </a:p>
          <a:p>
            <a:pPr>
              <a:buFont typeface="Wingdings" panose="05000000000000000000" pitchFamily="2" charset="2"/>
              <a:buChar char="ü"/>
            </a:pPr>
            <a:r>
              <a:rPr lang="fr-FR" i="0" dirty="0" smtClean="0">
                <a:effectLst/>
              </a:rPr>
              <a:t>jouir d’une expérience sexuelle sans risque et qui lui procure du plaisir;</a:t>
            </a:r>
          </a:p>
          <a:p>
            <a:pPr>
              <a:buFont typeface="Wingdings" panose="05000000000000000000" pitchFamily="2" charset="2"/>
              <a:buChar char="ü"/>
            </a:pPr>
            <a:r>
              <a:rPr lang="fr-FR" i="0" dirty="0" smtClean="0">
                <a:effectLst/>
              </a:rPr>
              <a:t>décider si, quand et avec qui se marier;</a:t>
            </a:r>
          </a:p>
          <a:p>
            <a:pPr>
              <a:buFont typeface="Wingdings" panose="05000000000000000000" pitchFamily="2" charset="2"/>
              <a:buChar char="ü"/>
            </a:pPr>
            <a:r>
              <a:rPr lang="fr-FR" i="0" dirty="0" smtClean="0">
                <a:effectLst/>
              </a:rPr>
              <a:t>décider si, quand et par quel moyen avoir un ou plusieurs enfants, et combien en avoir;</a:t>
            </a:r>
          </a:p>
          <a:p>
            <a:pPr>
              <a:buFont typeface="Wingdings" panose="05000000000000000000" pitchFamily="2" charset="2"/>
              <a:buChar char="ü"/>
            </a:pPr>
            <a:r>
              <a:rPr lang="fr-FR" i="0" dirty="0" smtClean="0">
                <a:effectLst/>
              </a:rPr>
              <a:t>avoir accès toute sa vie durant à l’information, aux ressources, aux services et à l’accompagnement nécessaires à la réalisation de tout ce qui précède, sans discrimination, contrainte, exploitation ni violence.</a:t>
            </a:r>
          </a:p>
          <a:p>
            <a:endParaRPr lang="fr-FR" dirty="0"/>
          </a:p>
        </p:txBody>
      </p:sp>
    </p:spTree>
    <p:extLst>
      <p:ext uri="{BB962C8B-B14F-4D97-AF65-F5344CB8AC3E}">
        <p14:creationId xmlns:p14="http://schemas.microsoft.com/office/powerpoint/2010/main" val="25432919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795782" cy="760289"/>
          </a:xfrm>
          <a:ln>
            <a:solidFill>
              <a:srgbClr val="FF0000"/>
            </a:solidFill>
          </a:ln>
        </p:spPr>
        <p:txBody>
          <a:bodyPr anchor="t">
            <a:noAutofit/>
          </a:bodyPr>
          <a:lstStyle/>
          <a:p>
            <a:pPr algn="ctr"/>
            <a:r>
              <a:rPr lang="fr-FR" sz="4000" b="1" dirty="0" smtClean="0">
                <a:latin typeface="+mn-lt"/>
              </a:rPr>
              <a:t>Considérations spéciales lors de la planification</a:t>
            </a:r>
            <a:endParaRPr lang="fr-FR" sz="4000" b="1" dirty="0">
              <a:latin typeface="+mn-lt"/>
            </a:endParaRPr>
          </a:p>
        </p:txBody>
      </p:sp>
      <p:sp>
        <p:nvSpPr>
          <p:cNvPr id="3" name="Content Placeholder 2"/>
          <p:cNvSpPr>
            <a:spLocks noGrp="1"/>
          </p:cNvSpPr>
          <p:nvPr>
            <p:ph idx="1"/>
          </p:nvPr>
        </p:nvSpPr>
        <p:spPr>
          <a:xfrm>
            <a:off x="838200" y="1491176"/>
            <a:ext cx="10515600" cy="4685787"/>
          </a:xfrm>
        </p:spPr>
        <p:txBody>
          <a:bodyPr>
            <a:normAutofit/>
          </a:bodyPr>
          <a:lstStyle/>
          <a:p>
            <a:pPr marL="0" indent="0">
              <a:buNone/>
            </a:pPr>
            <a:r>
              <a:rPr lang="fr-FR" sz="3200" b="1" dirty="0" smtClean="0"/>
              <a:t>Les défis des groupes vulnérables en situation humanitaire:</a:t>
            </a:r>
          </a:p>
          <a:p>
            <a:pPr marL="514350" indent="-514350">
              <a:buFont typeface="+mj-lt"/>
              <a:buAutoNum type="alphaLcPeriod"/>
            </a:pPr>
            <a:r>
              <a:rPr lang="fr-FR" b="1" dirty="0" smtClean="0"/>
              <a:t>Adolescent(e)s </a:t>
            </a:r>
            <a:r>
              <a:rPr lang="fr-FR" dirty="0" smtClean="0"/>
              <a:t>– </a:t>
            </a:r>
            <a:r>
              <a:rPr lang="fr-FR" sz="2400" dirty="0" smtClean="0"/>
              <a:t>risques de violence sexuelles, abus et exploitation, grossesses non-désirées, avortements </a:t>
            </a:r>
            <a:r>
              <a:rPr lang="fr-FR" sz="2400" dirty="0">
                <a:solidFill>
                  <a:prstClr val="black"/>
                </a:solidFill>
              </a:rPr>
              <a:t>à</a:t>
            </a:r>
            <a:r>
              <a:rPr lang="fr-FR" sz="2400" dirty="0" smtClean="0"/>
              <a:t> risque</a:t>
            </a:r>
            <a:r>
              <a:rPr lang="fr-FR" dirty="0" smtClean="0"/>
              <a:t>. </a:t>
            </a:r>
          </a:p>
          <a:p>
            <a:pPr marL="514350" indent="-514350">
              <a:buFont typeface="+mj-lt"/>
              <a:buAutoNum type="alphaLcPeriod"/>
            </a:pPr>
            <a:r>
              <a:rPr lang="fr-FR" b="1" dirty="0" smtClean="0"/>
              <a:t>Les professionnel(le)s du sexe- </a:t>
            </a:r>
            <a:r>
              <a:rPr lang="fr-FR" sz="2400" dirty="0" smtClean="0"/>
              <a:t>difficultés d’accès </a:t>
            </a:r>
            <a:r>
              <a:rPr lang="fr-FR" sz="2400" dirty="0">
                <a:solidFill>
                  <a:prstClr val="black"/>
                </a:solidFill>
              </a:rPr>
              <a:t>à</a:t>
            </a:r>
            <a:r>
              <a:rPr lang="fr-FR" sz="2400" dirty="0" smtClean="0"/>
              <a:t> la contraception, pratiques sexuelles sans risque, protection contre les </a:t>
            </a:r>
            <a:r>
              <a:rPr lang="fr-FR" sz="2400" dirty="0" err="1" smtClean="0"/>
              <a:t>ISTs</a:t>
            </a:r>
            <a:r>
              <a:rPr lang="fr-FR" sz="2400" dirty="0" smtClean="0"/>
              <a:t>/VIH/SIDA.</a:t>
            </a:r>
            <a:endParaRPr lang="fr-FR" dirty="0" smtClean="0"/>
          </a:p>
          <a:p>
            <a:pPr marL="514350" indent="-514350">
              <a:buFont typeface="+mj-lt"/>
              <a:buAutoNum type="alphaLcPeriod"/>
            </a:pPr>
            <a:r>
              <a:rPr lang="fr-FR" b="1" dirty="0" smtClean="0"/>
              <a:t>Personnes handicapées et les personnes </a:t>
            </a:r>
            <a:r>
              <a:rPr lang="fr-FR" b="1" dirty="0">
                <a:solidFill>
                  <a:prstClr val="black"/>
                </a:solidFill>
              </a:rPr>
              <a:t>à</a:t>
            </a:r>
            <a:r>
              <a:rPr lang="fr-FR" b="1" dirty="0" smtClean="0"/>
              <a:t> mobilité réduite </a:t>
            </a:r>
            <a:r>
              <a:rPr lang="fr-FR" dirty="0" smtClean="0"/>
              <a:t>–</a:t>
            </a:r>
            <a:r>
              <a:rPr lang="fr-FR" sz="2400" dirty="0" smtClean="0"/>
              <a:t> risque accru de violences sexuelles, accès </a:t>
            </a:r>
            <a:r>
              <a:rPr lang="fr-FR" sz="2400" dirty="0">
                <a:solidFill>
                  <a:prstClr val="black"/>
                </a:solidFill>
              </a:rPr>
              <a:t>à</a:t>
            </a:r>
            <a:r>
              <a:rPr lang="fr-FR" sz="2400" dirty="0" smtClean="0"/>
              <a:t> la contraception. </a:t>
            </a:r>
          </a:p>
          <a:p>
            <a:pPr marL="514350" indent="-514350">
              <a:buFont typeface="+mj-lt"/>
              <a:buAutoNum type="alphaLcPeriod"/>
            </a:pPr>
            <a:r>
              <a:rPr lang="en-US" b="1" i="0" dirty="0" smtClean="0">
                <a:solidFill>
                  <a:srgbClr val="3C3C3C"/>
                </a:solidFill>
                <a:effectLst/>
              </a:rPr>
              <a:t>LGB</a:t>
            </a:r>
            <a:r>
              <a:rPr lang="en-US" b="1" i="0" dirty="0" smtClean="0">
                <a:solidFill>
                  <a:srgbClr val="303030"/>
                </a:solidFill>
                <a:effectLst/>
              </a:rPr>
              <a:t>TI</a:t>
            </a:r>
            <a:r>
              <a:rPr lang="en-US" b="1" i="0" dirty="0" smtClean="0">
                <a:solidFill>
                  <a:srgbClr val="242424"/>
                </a:solidFill>
                <a:effectLst/>
              </a:rPr>
              <a:t>Q </a:t>
            </a:r>
            <a:r>
              <a:rPr lang="en-US" i="0" dirty="0" smtClean="0">
                <a:solidFill>
                  <a:srgbClr val="242424"/>
                </a:solidFill>
                <a:effectLst/>
              </a:rPr>
              <a:t>(</a:t>
            </a:r>
            <a:r>
              <a:rPr lang="fr-FR" i="0" dirty="0" smtClean="0">
                <a:solidFill>
                  <a:srgbClr val="242424"/>
                </a:solidFill>
                <a:effectLst/>
              </a:rPr>
              <a:t>Lesbien, gay, transgenre, </a:t>
            </a:r>
            <a:r>
              <a:rPr lang="fr-FR" i="0" dirty="0" err="1" smtClean="0">
                <a:solidFill>
                  <a:srgbClr val="242424"/>
                </a:solidFill>
                <a:effectLst/>
              </a:rPr>
              <a:t>intersexe</a:t>
            </a:r>
            <a:r>
              <a:rPr lang="fr-FR" i="0" dirty="0" smtClean="0">
                <a:solidFill>
                  <a:srgbClr val="242424"/>
                </a:solidFill>
                <a:effectLst/>
              </a:rPr>
              <a:t>, </a:t>
            </a:r>
            <a:r>
              <a:rPr lang="fr-FR" i="0" dirty="0" err="1" smtClean="0">
                <a:solidFill>
                  <a:srgbClr val="242424"/>
                </a:solidFill>
                <a:effectLst/>
              </a:rPr>
              <a:t>queer</a:t>
            </a:r>
            <a:r>
              <a:rPr lang="fr-FR" i="0" dirty="0" smtClean="0">
                <a:solidFill>
                  <a:srgbClr val="242424"/>
                </a:solidFill>
                <a:effectLst/>
              </a:rPr>
              <a:t>)- </a:t>
            </a:r>
            <a:r>
              <a:rPr lang="fr-FR" sz="2400" b="0" i="0" dirty="0" smtClean="0">
                <a:solidFill>
                  <a:srgbClr val="242424"/>
                </a:solidFill>
                <a:effectLst/>
              </a:rPr>
              <a:t>existence des lois et leurs contenus, risque de comportements et pratiques discriminatives.</a:t>
            </a:r>
            <a:r>
              <a:rPr lang="fr-FR" b="0" i="0" dirty="0" smtClean="0">
                <a:solidFill>
                  <a:srgbClr val="242424"/>
                </a:solidFill>
                <a:effectLst/>
              </a:rPr>
              <a:t> </a:t>
            </a:r>
            <a:r>
              <a:rPr lang="fr-FR" b="0" i="0" dirty="0" smtClean="0">
                <a:solidFill>
                  <a:srgbClr val="242424"/>
                </a:solidFill>
                <a:effectLst/>
                <a:latin typeface="Arial" panose="020B0604020202020204" pitchFamily="34" charset="0"/>
              </a:rPr>
              <a:t>  </a:t>
            </a:r>
            <a:endParaRPr lang="fr-FR" dirty="0"/>
          </a:p>
        </p:txBody>
      </p:sp>
    </p:spTree>
    <p:extLst>
      <p:ext uri="{BB962C8B-B14F-4D97-AF65-F5344CB8AC3E}">
        <p14:creationId xmlns:p14="http://schemas.microsoft.com/office/powerpoint/2010/main" val="26470244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1" y="365125"/>
            <a:ext cx="10022058" cy="718087"/>
          </a:xfrm>
          <a:ln>
            <a:solidFill>
              <a:srgbClr val="FF0000"/>
            </a:solidFill>
          </a:ln>
        </p:spPr>
        <p:txBody>
          <a:bodyPr anchor="t">
            <a:normAutofit/>
          </a:bodyPr>
          <a:lstStyle/>
          <a:p>
            <a:r>
              <a:rPr lang="fr-FR" b="1" dirty="0">
                <a:latin typeface="+mn-lt"/>
              </a:rPr>
              <a:t>P</a:t>
            </a:r>
            <a:r>
              <a:rPr lang="fr-FR" b="1" dirty="0" smtClean="0">
                <a:latin typeface="+mn-lt"/>
              </a:rPr>
              <a:t>rérequis pour la planification</a:t>
            </a:r>
            <a:endParaRPr lang="fr-FR" b="1" dirty="0">
              <a:latin typeface="+mn-lt"/>
            </a:endParaRPr>
          </a:p>
        </p:txBody>
      </p:sp>
      <p:sp>
        <p:nvSpPr>
          <p:cNvPr id="3" name="Content Placeholder 2"/>
          <p:cNvSpPr>
            <a:spLocks noGrp="1"/>
          </p:cNvSpPr>
          <p:nvPr>
            <p:ph idx="1"/>
          </p:nvPr>
        </p:nvSpPr>
        <p:spPr>
          <a:xfrm>
            <a:off x="838200" y="1280160"/>
            <a:ext cx="10515600" cy="4896803"/>
          </a:xfrm>
        </p:spPr>
        <p:txBody>
          <a:bodyPr>
            <a:normAutofit fontScale="92500" lnSpcReduction="20000"/>
          </a:bodyPr>
          <a:lstStyle/>
          <a:p>
            <a:pPr marL="571500" lvl="0" indent="-571500">
              <a:buFont typeface="+mj-lt"/>
              <a:buAutoNum type="romanLcPeriod"/>
            </a:pPr>
            <a:r>
              <a:rPr lang="fr-FR" sz="2600" dirty="0" smtClean="0"/>
              <a:t>Adopter une approche multisectorielle et </a:t>
            </a:r>
            <a:r>
              <a:rPr lang="fr-FR" sz="2600" dirty="0" smtClean="0">
                <a:solidFill>
                  <a:prstClr val="black"/>
                </a:solidFill>
              </a:rPr>
              <a:t>la </a:t>
            </a:r>
            <a:r>
              <a:rPr lang="fr-FR" sz="2600" dirty="0">
                <a:solidFill>
                  <a:prstClr val="black"/>
                </a:solidFill>
              </a:rPr>
              <a:t>coordination efficace</a:t>
            </a:r>
            <a:r>
              <a:rPr lang="fr-FR" sz="2600" dirty="0" smtClean="0">
                <a:solidFill>
                  <a:prstClr val="black"/>
                </a:solidFill>
              </a:rPr>
              <a:t>.</a:t>
            </a:r>
            <a:endParaRPr lang="fr-FR" sz="2600" dirty="0" smtClean="0"/>
          </a:p>
          <a:p>
            <a:pPr marL="571500" indent="-571500">
              <a:buFont typeface="+mj-lt"/>
              <a:buAutoNum type="romanLcPeriod"/>
            </a:pPr>
            <a:r>
              <a:rPr lang="fr-FR" sz="2600" dirty="0" smtClean="0"/>
              <a:t>La communication entre les décideurs (notamment les gouvernements nationaux) et les partenaires opérationnels doit rester constant.</a:t>
            </a:r>
          </a:p>
          <a:p>
            <a:pPr marL="571500" indent="-571500">
              <a:buFont typeface="+mj-lt"/>
              <a:buAutoNum type="romanLcPeriod"/>
            </a:pPr>
            <a:r>
              <a:rPr lang="fr-FR" sz="2600" dirty="0" smtClean="0"/>
              <a:t>Choisir les sites adaptés pour implanter les services, selon les critères du système de sant</a:t>
            </a:r>
            <a:r>
              <a:rPr lang="fr-FR" sz="2600" dirty="0"/>
              <a:t>é</a:t>
            </a:r>
            <a:r>
              <a:rPr lang="fr-FR" sz="2600" dirty="0" smtClean="0"/>
              <a:t>.</a:t>
            </a:r>
          </a:p>
          <a:p>
            <a:pPr marL="571500" indent="-571500">
              <a:buFont typeface="+mj-lt"/>
              <a:buAutoNum type="romanLcPeriod"/>
            </a:pPr>
            <a:r>
              <a:rPr lang="fr-FR" sz="2600" dirty="0" smtClean="0"/>
              <a:t>Identifier les mécanismes </a:t>
            </a:r>
            <a:r>
              <a:rPr lang="fr-FR" sz="2600" dirty="0"/>
              <a:t>de financement à long </a:t>
            </a:r>
            <a:r>
              <a:rPr lang="fr-FR" sz="2600" dirty="0" smtClean="0"/>
              <a:t>terme. </a:t>
            </a:r>
            <a:endParaRPr lang="fr-FR" sz="2600" dirty="0"/>
          </a:p>
          <a:p>
            <a:pPr marL="571500" indent="-571500">
              <a:buFont typeface="+mj-lt"/>
              <a:buAutoNum type="romanLcPeriod"/>
            </a:pPr>
            <a:r>
              <a:rPr lang="fr-FR" sz="2600" dirty="0" smtClean="0"/>
              <a:t>Garantir la disponibilité </a:t>
            </a:r>
            <a:r>
              <a:rPr lang="fr-FR" sz="2600" dirty="0"/>
              <a:t>de </a:t>
            </a:r>
            <a:r>
              <a:rPr lang="fr-FR" sz="2600" dirty="0" smtClean="0"/>
              <a:t>fournitures et une gestion efficace de la chaîne d’approvisionnement.</a:t>
            </a:r>
            <a:r>
              <a:rPr lang="fr-FR" sz="2600" dirty="0"/>
              <a:t> </a:t>
            </a:r>
          </a:p>
          <a:p>
            <a:pPr marL="571500" indent="-571500">
              <a:buFont typeface="+mj-lt"/>
              <a:buAutoNum type="romanLcPeriod"/>
            </a:pPr>
            <a:r>
              <a:rPr lang="fr-FR" sz="2600" dirty="0"/>
              <a:t>la gestion des ressources </a:t>
            </a:r>
            <a:r>
              <a:rPr lang="fr-FR" sz="2600" dirty="0" smtClean="0"/>
              <a:t>humaines - Identifier, recruter et former du personnel formé. </a:t>
            </a:r>
          </a:p>
          <a:p>
            <a:pPr marL="571500" indent="-571500">
              <a:buFont typeface="+mj-lt"/>
              <a:buAutoNum type="romanLcPeriod"/>
            </a:pPr>
            <a:r>
              <a:rPr lang="fr-FR" sz="2600" dirty="0" smtClean="0"/>
              <a:t>Prévoir un plan de suivi et l’évaluation.</a:t>
            </a:r>
          </a:p>
          <a:p>
            <a:pPr marL="571500" indent="-571500">
              <a:buFont typeface="+mj-lt"/>
              <a:buAutoNum type="romanLcPeriod"/>
            </a:pPr>
            <a:r>
              <a:rPr lang="fr-FR" sz="2600" dirty="0" smtClean="0"/>
              <a:t>Avoir un système de partage d’informations, de commentaires et </a:t>
            </a:r>
            <a:r>
              <a:rPr lang="fr-FR" sz="2600" dirty="0"/>
              <a:t>de </a:t>
            </a:r>
            <a:r>
              <a:rPr lang="fr-FR" sz="2600" dirty="0" smtClean="0"/>
              <a:t>redevabilité </a:t>
            </a:r>
            <a:r>
              <a:rPr lang="fr-FR" sz="2600" dirty="0"/>
              <a:t>à l’égard de la communauté touchée</a:t>
            </a:r>
          </a:p>
          <a:p>
            <a:pPr marL="571500" indent="-571500">
              <a:buFont typeface="+mj-lt"/>
              <a:buAutoNum type="romanLcPeriod"/>
            </a:pPr>
            <a:r>
              <a:rPr lang="fr-FR" sz="2600" dirty="0" smtClean="0"/>
              <a:t>Avoir une stratégie de sortie pour les partenaires </a:t>
            </a:r>
            <a:r>
              <a:rPr lang="fr-FR" sz="2600" dirty="0"/>
              <a:t>humanitaires. </a:t>
            </a:r>
            <a:endParaRPr lang="fr-FR" sz="2600" dirty="0" smtClean="0"/>
          </a:p>
          <a:p>
            <a:endParaRPr lang="fr-FR" dirty="0"/>
          </a:p>
        </p:txBody>
      </p:sp>
      <p:sp>
        <p:nvSpPr>
          <p:cNvPr id="4" name="Rectangle 3"/>
          <p:cNvSpPr/>
          <p:nvPr/>
        </p:nvSpPr>
        <p:spPr>
          <a:xfrm>
            <a:off x="1787236" y="6096000"/>
            <a:ext cx="8894619" cy="58189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fr-FR" sz="2000" b="1" dirty="0">
                <a:solidFill>
                  <a:srgbClr val="4C4C4C"/>
                </a:solidFill>
              </a:rPr>
              <a:t>il faut impliquer la </a:t>
            </a:r>
            <a:r>
              <a:rPr lang="fr-FR" sz="2000" b="1" dirty="0" smtClean="0">
                <a:solidFill>
                  <a:srgbClr val="4C4C4C"/>
                </a:solidFill>
              </a:rPr>
              <a:t>communauté </a:t>
            </a:r>
            <a:r>
              <a:rPr lang="fr-FR" sz="2000" b="1" dirty="0">
                <a:solidFill>
                  <a:srgbClr val="4C4C4C"/>
                </a:solidFill>
              </a:rPr>
              <a:t>dans toutes les phases de création </a:t>
            </a:r>
            <a:r>
              <a:rPr lang="fr-FR" sz="2000" b="1" dirty="0" smtClean="0">
                <a:solidFill>
                  <a:srgbClr val="4C4C4C"/>
                </a:solidFill>
              </a:rPr>
              <a:t>de ces services</a:t>
            </a:r>
            <a:endParaRPr lang="fr-FR" sz="2000" b="1" dirty="0"/>
          </a:p>
        </p:txBody>
      </p:sp>
    </p:spTree>
    <p:extLst>
      <p:ext uri="{BB962C8B-B14F-4D97-AF65-F5344CB8AC3E}">
        <p14:creationId xmlns:p14="http://schemas.microsoft.com/office/powerpoint/2010/main" val="1374234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U-Turn Arrow 15"/>
          <p:cNvSpPr/>
          <p:nvPr/>
        </p:nvSpPr>
        <p:spPr bwMode="auto">
          <a:xfrm flipH="1">
            <a:off x="4993339" y="5373216"/>
            <a:ext cx="4720572" cy="484738"/>
          </a:xfrm>
          <a:prstGeom prst="uturnArrow">
            <a:avLst>
              <a:gd name="adj1" fmla="val 25000"/>
              <a:gd name="adj2" fmla="val 25000"/>
              <a:gd name="adj3" fmla="val 18915"/>
              <a:gd name="adj4" fmla="val 43750"/>
              <a:gd name="adj5" fmla="val 75000"/>
            </a:avLst>
          </a:prstGeom>
          <a:solidFill>
            <a:srgbClr val="0000FF"/>
          </a:solidFill>
          <a:ln w="952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fr-FR" sz="2400" dirty="0">
              <a:solidFill>
                <a:prstClr val="black"/>
              </a:solidFill>
              <a:latin typeface="Arial" charset="0"/>
              <a:ea typeface="ＭＳ Ｐゴシック" pitchFamily="1" charset="-128"/>
            </a:endParaRPr>
          </a:p>
        </p:txBody>
      </p:sp>
      <p:sp>
        <p:nvSpPr>
          <p:cNvPr id="18" name="U-Turn Arrow 17"/>
          <p:cNvSpPr/>
          <p:nvPr/>
        </p:nvSpPr>
        <p:spPr bwMode="auto">
          <a:xfrm flipH="1">
            <a:off x="4544419" y="5373216"/>
            <a:ext cx="3567804" cy="481728"/>
          </a:xfrm>
          <a:prstGeom prst="uturnArrow">
            <a:avLst/>
          </a:prstGeom>
          <a:solidFill>
            <a:srgbClr val="00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fr-FR" sz="2400" dirty="0">
              <a:solidFill>
                <a:prstClr val="black"/>
              </a:solidFill>
              <a:latin typeface="Arial" charset="0"/>
              <a:ea typeface="ＭＳ Ｐゴシック" pitchFamily="1" charset="-128"/>
            </a:endParaRPr>
          </a:p>
        </p:txBody>
      </p:sp>
      <p:sp>
        <p:nvSpPr>
          <p:cNvPr id="8194" name="Rectangle 2"/>
          <p:cNvSpPr>
            <a:spLocks noGrp="1" noChangeArrowheads="1"/>
          </p:cNvSpPr>
          <p:nvPr>
            <p:ph type="title"/>
          </p:nvPr>
        </p:nvSpPr>
        <p:spPr>
          <a:xfrm>
            <a:off x="2699154" y="185755"/>
            <a:ext cx="7258334" cy="861350"/>
          </a:xfrm>
          <a:ln>
            <a:solidFill>
              <a:srgbClr val="FF0000"/>
            </a:solidFill>
          </a:ln>
        </p:spPr>
        <p:txBody>
          <a:bodyPr anchor="t">
            <a:noAutofit/>
          </a:bodyPr>
          <a:lstStyle/>
          <a:p>
            <a:pPr eaLnBrk="1" hangingPunct="1"/>
            <a:r>
              <a:rPr lang="fr-FR" sz="2800" b="1" dirty="0">
                <a:latin typeface="+mn-lt"/>
              </a:rPr>
              <a:t>Mettre en place des services </a:t>
            </a:r>
            <a:r>
              <a:rPr lang="fr-FR" sz="2800" b="1" dirty="0" smtClean="0">
                <a:latin typeface="+mn-lt"/>
              </a:rPr>
              <a:t>complets</a:t>
            </a:r>
            <a:r>
              <a:rPr lang="fr-FR" sz="2800" dirty="0">
                <a:latin typeface="+mn-lt"/>
              </a:rPr>
              <a:t/>
            </a:r>
            <a:br>
              <a:rPr lang="fr-FR" sz="2800" dirty="0">
                <a:latin typeface="+mn-lt"/>
              </a:rPr>
            </a:br>
            <a:r>
              <a:rPr lang="fr-FR" sz="2800" i="1" dirty="0">
                <a:latin typeface="+mn-lt"/>
              </a:rPr>
              <a:t>dès que la situation le permet</a:t>
            </a:r>
          </a:p>
        </p:txBody>
      </p:sp>
      <p:sp>
        <p:nvSpPr>
          <p:cNvPr id="8195" name="Rectangle 3"/>
          <p:cNvSpPr>
            <a:spLocks noChangeArrowheads="1"/>
          </p:cNvSpPr>
          <p:nvPr/>
        </p:nvSpPr>
        <p:spPr bwMode="auto">
          <a:xfrm>
            <a:off x="3681392" y="1882498"/>
            <a:ext cx="5029200" cy="609600"/>
          </a:xfrm>
          <a:prstGeom prst="rect">
            <a:avLst/>
          </a:prstGeom>
          <a:solidFill>
            <a:srgbClr val="00CC00"/>
          </a:solidFill>
          <a:ln w="9525">
            <a:solidFill>
              <a:schemeClr val="tx1"/>
            </a:solidFill>
            <a:miter lim="800000"/>
            <a:headEnd/>
            <a:tailEnd/>
          </a:ln>
        </p:spPr>
        <p:txBody>
          <a:bodyPr wrap="none" anchor="ctr"/>
          <a:lstStyle/>
          <a:p>
            <a:pPr algn="ctr" eaLnBrk="0" fontAlgn="base" hangingPunct="0">
              <a:spcBef>
                <a:spcPct val="0"/>
              </a:spcBef>
              <a:spcAft>
                <a:spcPct val="0"/>
              </a:spcAft>
            </a:pPr>
            <a:endParaRPr lang="fr-FR" sz="2400" dirty="0">
              <a:solidFill>
                <a:srgbClr val="16246D"/>
              </a:solidFill>
              <a:latin typeface="Arial" charset="0"/>
              <a:ea typeface="MS PGothic" pitchFamily="34" charset="-128"/>
            </a:endParaRPr>
          </a:p>
        </p:txBody>
      </p:sp>
      <p:sp>
        <p:nvSpPr>
          <p:cNvPr id="8196" name="AutoShape 4"/>
          <p:cNvSpPr>
            <a:spLocks noChangeArrowheads="1"/>
          </p:cNvSpPr>
          <p:nvPr/>
        </p:nvSpPr>
        <p:spPr bwMode="auto">
          <a:xfrm>
            <a:off x="3989402" y="1869282"/>
            <a:ext cx="823913" cy="485775"/>
          </a:xfrm>
          <a:prstGeom prst="rightArrow">
            <a:avLst>
              <a:gd name="adj1" fmla="val 50000"/>
              <a:gd name="adj2" fmla="val 42402"/>
            </a:avLst>
          </a:prstGeom>
          <a:solidFill>
            <a:srgbClr val="0000FF"/>
          </a:solidFill>
          <a:ln w="9525">
            <a:solidFill>
              <a:schemeClr val="tx1"/>
            </a:solidFill>
            <a:miter lim="800000"/>
            <a:headEnd/>
            <a:tailEnd/>
          </a:ln>
        </p:spPr>
        <p:txBody>
          <a:bodyPr wrap="none" anchor="ctr"/>
          <a:lstStyle/>
          <a:p>
            <a:pPr algn="ctr" eaLnBrk="0" fontAlgn="base" hangingPunct="0">
              <a:spcBef>
                <a:spcPct val="0"/>
              </a:spcBef>
              <a:spcAft>
                <a:spcPct val="0"/>
              </a:spcAft>
            </a:pPr>
            <a:endParaRPr lang="fr-FR" sz="2400" dirty="0">
              <a:solidFill>
                <a:srgbClr val="16246D"/>
              </a:solidFill>
              <a:latin typeface="Arial" charset="0"/>
              <a:ea typeface="MS PGothic" pitchFamily="34" charset="-128"/>
            </a:endParaRPr>
          </a:p>
        </p:txBody>
      </p:sp>
      <p:sp>
        <p:nvSpPr>
          <p:cNvPr id="8197" name="AutoShape 5"/>
          <p:cNvSpPr>
            <a:spLocks noChangeArrowheads="1"/>
          </p:cNvSpPr>
          <p:nvPr/>
        </p:nvSpPr>
        <p:spPr bwMode="auto">
          <a:xfrm>
            <a:off x="5199664" y="1897856"/>
            <a:ext cx="838200" cy="457200"/>
          </a:xfrm>
          <a:prstGeom prst="rightArrow">
            <a:avLst>
              <a:gd name="adj1" fmla="val 50000"/>
              <a:gd name="adj2" fmla="val 45833"/>
            </a:avLst>
          </a:prstGeom>
          <a:solidFill>
            <a:srgbClr val="0000FF"/>
          </a:solidFill>
          <a:ln w="9525">
            <a:solidFill>
              <a:schemeClr val="tx1"/>
            </a:solidFill>
            <a:miter lim="800000"/>
            <a:headEnd/>
            <a:tailEnd/>
          </a:ln>
        </p:spPr>
        <p:txBody>
          <a:bodyPr wrap="none" anchor="ctr"/>
          <a:lstStyle/>
          <a:p>
            <a:pPr algn="ctr" eaLnBrk="0" fontAlgn="base" hangingPunct="0">
              <a:spcBef>
                <a:spcPct val="0"/>
              </a:spcBef>
              <a:spcAft>
                <a:spcPct val="0"/>
              </a:spcAft>
            </a:pPr>
            <a:endParaRPr lang="fr-FR" sz="2400" dirty="0">
              <a:solidFill>
                <a:srgbClr val="16246D"/>
              </a:solidFill>
              <a:latin typeface="Arial" charset="0"/>
              <a:ea typeface="MS PGothic" pitchFamily="34" charset="-128"/>
            </a:endParaRPr>
          </a:p>
        </p:txBody>
      </p:sp>
      <p:sp>
        <p:nvSpPr>
          <p:cNvPr id="8198" name="AutoShape 6"/>
          <p:cNvSpPr>
            <a:spLocks noChangeArrowheads="1"/>
          </p:cNvSpPr>
          <p:nvPr/>
        </p:nvSpPr>
        <p:spPr bwMode="auto">
          <a:xfrm>
            <a:off x="6331974" y="1897856"/>
            <a:ext cx="914400" cy="457200"/>
          </a:xfrm>
          <a:prstGeom prst="rightArrow">
            <a:avLst>
              <a:gd name="adj1" fmla="val 50000"/>
              <a:gd name="adj2" fmla="val 50000"/>
            </a:avLst>
          </a:prstGeom>
          <a:solidFill>
            <a:srgbClr val="0000FF"/>
          </a:solidFill>
          <a:ln w="9525">
            <a:solidFill>
              <a:schemeClr val="tx1"/>
            </a:solidFill>
            <a:miter lim="800000"/>
            <a:headEnd/>
            <a:tailEnd/>
          </a:ln>
        </p:spPr>
        <p:txBody>
          <a:bodyPr wrap="none" anchor="ctr"/>
          <a:lstStyle/>
          <a:p>
            <a:pPr algn="ctr" eaLnBrk="0" fontAlgn="base" hangingPunct="0">
              <a:spcBef>
                <a:spcPct val="0"/>
              </a:spcBef>
              <a:spcAft>
                <a:spcPct val="0"/>
              </a:spcAft>
            </a:pPr>
            <a:endParaRPr lang="fr-FR" sz="2400" dirty="0">
              <a:solidFill>
                <a:srgbClr val="16246D"/>
              </a:solidFill>
              <a:latin typeface="Arial" charset="0"/>
              <a:ea typeface="MS PGothic" pitchFamily="34" charset="-128"/>
            </a:endParaRPr>
          </a:p>
        </p:txBody>
      </p:sp>
      <p:sp>
        <p:nvSpPr>
          <p:cNvPr id="8199" name="AutoShape 7"/>
          <p:cNvSpPr>
            <a:spLocks noChangeArrowheads="1"/>
          </p:cNvSpPr>
          <p:nvPr/>
        </p:nvSpPr>
        <p:spPr bwMode="auto">
          <a:xfrm>
            <a:off x="7528084" y="1897856"/>
            <a:ext cx="1066800" cy="457200"/>
          </a:xfrm>
          <a:prstGeom prst="rightArrow">
            <a:avLst>
              <a:gd name="adj1" fmla="val 50000"/>
              <a:gd name="adj2" fmla="val 58333"/>
            </a:avLst>
          </a:prstGeom>
          <a:solidFill>
            <a:srgbClr val="0000FF"/>
          </a:solidFill>
          <a:ln w="9525">
            <a:solidFill>
              <a:schemeClr val="tx1"/>
            </a:solidFill>
            <a:miter lim="800000"/>
            <a:headEnd/>
            <a:tailEnd/>
          </a:ln>
        </p:spPr>
        <p:txBody>
          <a:bodyPr wrap="none" anchor="ctr"/>
          <a:lstStyle/>
          <a:p>
            <a:pPr algn="ctr" eaLnBrk="0" fontAlgn="base" hangingPunct="0">
              <a:spcBef>
                <a:spcPct val="0"/>
              </a:spcBef>
              <a:spcAft>
                <a:spcPct val="0"/>
              </a:spcAft>
            </a:pPr>
            <a:endParaRPr lang="fr-FR" sz="2400" dirty="0">
              <a:solidFill>
                <a:srgbClr val="16246D"/>
              </a:solidFill>
              <a:latin typeface="Arial" charset="0"/>
              <a:ea typeface="MS PGothic" pitchFamily="34" charset="-128"/>
            </a:endParaRPr>
          </a:p>
        </p:txBody>
      </p:sp>
      <p:sp>
        <p:nvSpPr>
          <p:cNvPr id="8200" name="Text Box 8"/>
          <p:cNvSpPr txBox="1">
            <a:spLocks noChangeArrowheads="1"/>
          </p:cNvSpPr>
          <p:nvPr/>
        </p:nvSpPr>
        <p:spPr bwMode="auto">
          <a:xfrm>
            <a:off x="1828800" y="1114427"/>
            <a:ext cx="21606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algn="ctr" eaLnBrk="0" fontAlgn="base" hangingPunct="0">
              <a:spcBef>
                <a:spcPct val="0"/>
              </a:spcBef>
              <a:spcAft>
                <a:spcPct val="0"/>
              </a:spcAft>
              <a:defRPr sz="2400">
                <a:solidFill>
                  <a:schemeClr val="tx1"/>
                </a:solidFill>
                <a:latin typeface="Arial" charset="0"/>
                <a:ea typeface="MS PGothic" pitchFamily="34" charset="-128"/>
              </a:defRPr>
            </a:lvl6pPr>
            <a:lvl7pPr marL="2971800" indent="-228600" algn="ctr" eaLnBrk="0" fontAlgn="base" hangingPunct="0">
              <a:spcBef>
                <a:spcPct val="0"/>
              </a:spcBef>
              <a:spcAft>
                <a:spcPct val="0"/>
              </a:spcAft>
              <a:defRPr sz="2400">
                <a:solidFill>
                  <a:schemeClr val="tx1"/>
                </a:solidFill>
                <a:latin typeface="Arial" charset="0"/>
                <a:ea typeface="MS PGothic" pitchFamily="34" charset="-128"/>
              </a:defRPr>
            </a:lvl7pPr>
            <a:lvl8pPr marL="3429000" indent="-228600" algn="ctr" eaLnBrk="0" fontAlgn="base" hangingPunct="0">
              <a:spcBef>
                <a:spcPct val="0"/>
              </a:spcBef>
              <a:spcAft>
                <a:spcPct val="0"/>
              </a:spcAft>
              <a:defRPr sz="2400">
                <a:solidFill>
                  <a:schemeClr val="tx1"/>
                </a:solidFill>
                <a:latin typeface="Arial" charset="0"/>
                <a:ea typeface="MS PGothic" pitchFamily="34" charset="-128"/>
              </a:defRPr>
            </a:lvl8pPr>
            <a:lvl9pPr marL="3886200" indent="-228600" algn="ctr" eaLnBrk="0" fontAlgn="base" hangingPunct="0">
              <a:spcBef>
                <a:spcPct val="0"/>
              </a:spcBef>
              <a:spcAft>
                <a:spcPct val="0"/>
              </a:spcAft>
              <a:defRPr sz="2400">
                <a:solidFill>
                  <a:schemeClr val="tx1"/>
                </a:solidFill>
                <a:latin typeface="Arial" charset="0"/>
                <a:ea typeface="MS PGothic" pitchFamily="34" charset="-128"/>
              </a:defRPr>
            </a:lvl9pPr>
          </a:lstStyle>
          <a:p>
            <a:pPr algn="ctr" fontAlgn="base">
              <a:spcBef>
                <a:spcPct val="50000"/>
              </a:spcBef>
              <a:spcAft>
                <a:spcPct val="0"/>
              </a:spcAft>
            </a:pPr>
            <a:r>
              <a:rPr lang="fr-FR" b="1" dirty="0">
                <a:solidFill>
                  <a:srgbClr val="16246D"/>
                </a:solidFill>
                <a:latin typeface="Calibri"/>
              </a:rPr>
              <a:t>Début Urgence</a:t>
            </a:r>
          </a:p>
        </p:txBody>
      </p:sp>
      <p:sp>
        <p:nvSpPr>
          <p:cNvPr id="8201" name="Text Box 9"/>
          <p:cNvSpPr txBox="1">
            <a:spLocks noChangeArrowheads="1"/>
          </p:cNvSpPr>
          <p:nvPr/>
        </p:nvSpPr>
        <p:spPr bwMode="auto">
          <a:xfrm>
            <a:off x="7392144" y="1114427"/>
            <a:ext cx="310724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algn="ctr" eaLnBrk="0" fontAlgn="base" hangingPunct="0">
              <a:spcBef>
                <a:spcPct val="0"/>
              </a:spcBef>
              <a:spcAft>
                <a:spcPct val="0"/>
              </a:spcAft>
              <a:defRPr sz="2400">
                <a:solidFill>
                  <a:schemeClr val="tx1"/>
                </a:solidFill>
                <a:latin typeface="Arial" charset="0"/>
                <a:ea typeface="MS PGothic" pitchFamily="34" charset="-128"/>
              </a:defRPr>
            </a:lvl6pPr>
            <a:lvl7pPr marL="2971800" indent="-228600" algn="ctr" eaLnBrk="0" fontAlgn="base" hangingPunct="0">
              <a:spcBef>
                <a:spcPct val="0"/>
              </a:spcBef>
              <a:spcAft>
                <a:spcPct val="0"/>
              </a:spcAft>
              <a:defRPr sz="2400">
                <a:solidFill>
                  <a:schemeClr val="tx1"/>
                </a:solidFill>
                <a:latin typeface="Arial" charset="0"/>
                <a:ea typeface="MS PGothic" pitchFamily="34" charset="-128"/>
              </a:defRPr>
            </a:lvl7pPr>
            <a:lvl8pPr marL="3429000" indent="-228600" algn="ctr" eaLnBrk="0" fontAlgn="base" hangingPunct="0">
              <a:spcBef>
                <a:spcPct val="0"/>
              </a:spcBef>
              <a:spcAft>
                <a:spcPct val="0"/>
              </a:spcAft>
              <a:defRPr sz="2400">
                <a:solidFill>
                  <a:schemeClr val="tx1"/>
                </a:solidFill>
                <a:latin typeface="Arial" charset="0"/>
                <a:ea typeface="MS PGothic" pitchFamily="34" charset="-128"/>
              </a:defRPr>
            </a:lvl8pPr>
            <a:lvl9pPr marL="3886200" indent="-228600" algn="ctr" eaLnBrk="0" fontAlgn="base" hangingPunct="0">
              <a:spcBef>
                <a:spcPct val="0"/>
              </a:spcBef>
              <a:spcAft>
                <a:spcPct val="0"/>
              </a:spcAft>
              <a:defRPr sz="2400">
                <a:solidFill>
                  <a:schemeClr val="tx1"/>
                </a:solidFill>
                <a:latin typeface="Arial" charset="0"/>
                <a:ea typeface="MS PGothic" pitchFamily="34" charset="-128"/>
              </a:defRPr>
            </a:lvl9pPr>
          </a:lstStyle>
          <a:p>
            <a:pPr algn="ctr" fontAlgn="base">
              <a:spcBef>
                <a:spcPct val="50000"/>
              </a:spcBef>
              <a:spcAft>
                <a:spcPct val="0"/>
              </a:spcAft>
            </a:pPr>
            <a:r>
              <a:rPr lang="fr-FR" b="1" dirty="0">
                <a:solidFill>
                  <a:srgbClr val="16246D"/>
                </a:solidFill>
                <a:latin typeface="Calibri"/>
              </a:rPr>
              <a:t>Période Post-urgence</a:t>
            </a:r>
          </a:p>
        </p:txBody>
      </p:sp>
      <p:sp>
        <p:nvSpPr>
          <p:cNvPr id="8202" name="Text Box 10"/>
          <p:cNvSpPr txBox="1">
            <a:spLocks noChangeArrowheads="1"/>
          </p:cNvSpPr>
          <p:nvPr/>
        </p:nvSpPr>
        <p:spPr bwMode="auto">
          <a:xfrm flipV="1">
            <a:off x="1752600" y="2736850"/>
            <a:ext cx="381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10800000">
            <a:spAutoFit/>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algn="ctr" eaLnBrk="0" fontAlgn="base" hangingPunct="0">
              <a:spcBef>
                <a:spcPct val="0"/>
              </a:spcBef>
              <a:spcAft>
                <a:spcPct val="0"/>
              </a:spcAft>
              <a:defRPr sz="2400">
                <a:solidFill>
                  <a:schemeClr val="tx1"/>
                </a:solidFill>
                <a:latin typeface="Arial" charset="0"/>
                <a:ea typeface="MS PGothic" pitchFamily="34" charset="-128"/>
              </a:defRPr>
            </a:lvl6pPr>
            <a:lvl7pPr marL="2971800" indent="-228600" algn="ctr" eaLnBrk="0" fontAlgn="base" hangingPunct="0">
              <a:spcBef>
                <a:spcPct val="0"/>
              </a:spcBef>
              <a:spcAft>
                <a:spcPct val="0"/>
              </a:spcAft>
              <a:defRPr sz="2400">
                <a:solidFill>
                  <a:schemeClr val="tx1"/>
                </a:solidFill>
                <a:latin typeface="Arial" charset="0"/>
                <a:ea typeface="MS PGothic" pitchFamily="34" charset="-128"/>
              </a:defRPr>
            </a:lvl7pPr>
            <a:lvl8pPr marL="3429000" indent="-228600" algn="ctr" eaLnBrk="0" fontAlgn="base" hangingPunct="0">
              <a:spcBef>
                <a:spcPct val="0"/>
              </a:spcBef>
              <a:spcAft>
                <a:spcPct val="0"/>
              </a:spcAft>
              <a:defRPr sz="2400">
                <a:solidFill>
                  <a:schemeClr val="tx1"/>
                </a:solidFill>
                <a:latin typeface="Arial" charset="0"/>
                <a:ea typeface="MS PGothic" pitchFamily="34" charset="-128"/>
              </a:defRPr>
            </a:lvl8pPr>
            <a:lvl9pPr marL="3886200" indent="-228600" algn="ctr" eaLnBrk="0" fontAlgn="base" hangingPunct="0">
              <a:spcBef>
                <a:spcPct val="0"/>
              </a:spcBef>
              <a:spcAft>
                <a:spcPct val="0"/>
              </a:spcAft>
              <a:defRPr sz="2400">
                <a:solidFill>
                  <a:schemeClr val="tx1"/>
                </a:solidFill>
                <a:latin typeface="Arial" charset="0"/>
                <a:ea typeface="MS PGothic" pitchFamily="34" charset="-128"/>
              </a:defRPr>
            </a:lvl9pPr>
          </a:lstStyle>
          <a:p>
            <a:pPr algn="ctr" fontAlgn="base">
              <a:spcBef>
                <a:spcPct val="50000"/>
              </a:spcBef>
              <a:spcAft>
                <a:spcPct val="0"/>
              </a:spcAft>
            </a:pPr>
            <a:endParaRPr lang="fr-FR" sz="1800" dirty="0">
              <a:solidFill>
                <a:srgbClr val="16246D"/>
              </a:solidFill>
              <a:latin typeface="Tahoma" pitchFamily="34" charset="0"/>
            </a:endParaRPr>
          </a:p>
        </p:txBody>
      </p:sp>
      <p:sp>
        <p:nvSpPr>
          <p:cNvPr id="8203" name="Text Box 12"/>
          <p:cNvSpPr txBox="1">
            <a:spLocks noChangeArrowheads="1"/>
          </p:cNvSpPr>
          <p:nvPr/>
        </p:nvSpPr>
        <p:spPr bwMode="auto">
          <a:xfrm>
            <a:off x="4023864" y="5688807"/>
            <a:ext cx="1524000"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algn="ctr" eaLnBrk="0" fontAlgn="base" hangingPunct="0">
              <a:spcBef>
                <a:spcPct val="0"/>
              </a:spcBef>
              <a:spcAft>
                <a:spcPct val="0"/>
              </a:spcAft>
              <a:defRPr sz="2400">
                <a:solidFill>
                  <a:schemeClr val="tx1"/>
                </a:solidFill>
                <a:latin typeface="Arial" charset="0"/>
                <a:ea typeface="MS PGothic" pitchFamily="34" charset="-128"/>
              </a:defRPr>
            </a:lvl6pPr>
            <a:lvl7pPr marL="2971800" indent="-228600" algn="ctr" eaLnBrk="0" fontAlgn="base" hangingPunct="0">
              <a:spcBef>
                <a:spcPct val="0"/>
              </a:spcBef>
              <a:spcAft>
                <a:spcPct val="0"/>
              </a:spcAft>
              <a:defRPr sz="2400">
                <a:solidFill>
                  <a:schemeClr val="tx1"/>
                </a:solidFill>
                <a:latin typeface="Arial" charset="0"/>
                <a:ea typeface="MS PGothic" pitchFamily="34" charset="-128"/>
              </a:defRPr>
            </a:lvl7pPr>
            <a:lvl8pPr marL="3429000" indent="-228600" algn="ctr" eaLnBrk="0" fontAlgn="base" hangingPunct="0">
              <a:spcBef>
                <a:spcPct val="0"/>
              </a:spcBef>
              <a:spcAft>
                <a:spcPct val="0"/>
              </a:spcAft>
              <a:defRPr sz="2400">
                <a:solidFill>
                  <a:schemeClr val="tx1"/>
                </a:solidFill>
                <a:latin typeface="Arial" charset="0"/>
                <a:ea typeface="MS PGothic" pitchFamily="34" charset="-128"/>
              </a:defRPr>
            </a:lvl8pPr>
            <a:lvl9pPr marL="3886200" indent="-228600" algn="ctr" eaLnBrk="0" fontAlgn="base" hangingPunct="0">
              <a:spcBef>
                <a:spcPct val="0"/>
              </a:spcBef>
              <a:spcAft>
                <a:spcPct val="0"/>
              </a:spcAft>
              <a:defRPr sz="2400">
                <a:solidFill>
                  <a:schemeClr val="tx1"/>
                </a:solidFill>
                <a:latin typeface="Arial" charset="0"/>
                <a:ea typeface="MS PGothic" pitchFamily="34" charset="-128"/>
              </a:defRPr>
            </a:lvl9pPr>
          </a:lstStyle>
          <a:p>
            <a:pPr algn="ctr" fontAlgn="base">
              <a:spcBef>
                <a:spcPct val="50000"/>
              </a:spcBef>
              <a:spcAft>
                <a:spcPct val="0"/>
              </a:spcAft>
            </a:pPr>
            <a:r>
              <a:rPr lang="fr-FR" sz="2200" b="1" dirty="0">
                <a:solidFill>
                  <a:srgbClr val="16246D"/>
                </a:solidFill>
                <a:latin typeface="Trebuchet MS" pitchFamily="34" charset="0"/>
              </a:rPr>
              <a:t>Arrêt des services essentiels</a:t>
            </a:r>
          </a:p>
        </p:txBody>
      </p:sp>
      <p:sp>
        <p:nvSpPr>
          <p:cNvPr id="8204" name="Text Box 13"/>
          <p:cNvSpPr txBox="1">
            <a:spLocks noChangeArrowheads="1"/>
          </p:cNvSpPr>
          <p:nvPr/>
        </p:nvSpPr>
        <p:spPr bwMode="auto">
          <a:xfrm>
            <a:off x="5537944" y="5761037"/>
            <a:ext cx="1854200"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algn="ctr" eaLnBrk="0" fontAlgn="base" hangingPunct="0">
              <a:spcBef>
                <a:spcPct val="0"/>
              </a:spcBef>
              <a:spcAft>
                <a:spcPct val="0"/>
              </a:spcAft>
              <a:defRPr sz="2400">
                <a:solidFill>
                  <a:schemeClr val="tx1"/>
                </a:solidFill>
                <a:latin typeface="Arial" charset="0"/>
                <a:ea typeface="MS PGothic" pitchFamily="34" charset="-128"/>
              </a:defRPr>
            </a:lvl6pPr>
            <a:lvl7pPr marL="2971800" indent="-228600" algn="ctr" eaLnBrk="0" fontAlgn="base" hangingPunct="0">
              <a:spcBef>
                <a:spcPct val="0"/>
              </a:spcBef>
              <a:spcAft>
                <a:spcPct val="0"/>
              </a:spcAft>
              <a:defRPr sz="2400">
                <a:solidFill>
                  <a:schemeClr val="tx1"/>
                </a:solidFill>
                <a:latin typeface="Arial" charset="0"/>
                <a:ea typeface="MS PGothic" pitchFamily="34" charset="-128"/>
              </a:defRPr>
            </a:lvl7pPr>
            <a:lvl8pPr marL="3429000" indent="-228600" algn="ctr" eaLnBrk="0" fontAlgn="base" hangingPunct="0">
              <a:spcBef>
                <a:spcPct val="0"/>
              </a:spcBef>
              <a:spcAft>
                <a:spcPct val="0"/>
              </a:spcAft>
              <a:defRPr sz="2400">
                <a:solidFill>
                  <a:schemeClr val="tx1"/>
                </a:solidFill>
                <a:latin typeface="Arial" charset="0"/>
                <a:ea typeface="MS PGothic" pitchFamily="34" charset="-128"/>
              </a:defRPr>
            </a:lvl8pPr>
            <a:lvl9pPr marL="3886200" indent="-228600" algn="ctr" eaLnBrk="0" fontAlgn="base" hangingPunct="0">
              <a:spcBef>
                <a:spcPct val="0"/>
              </a:spcBef>
              <a:spcAft>
                <a:spcPct val="0"/>
              </a:spcAft>
              <a:defRPr sz="2400">
                <a:solidFill>
                  <a:schemeClr val="tx1"/>
                </a:solidFill>
                <a:latin typeface="Arial" charset="0"/>
                <a:ea typeface="MS PGothic" pitchFamily="34" charset="-128"/>
              </a:defRPr>
            </a:lvl9pPr>
          </a:lstStyle>
          <a:p>
            <a:pPr algn="ctr" fontAlgn="base">
              <a:spcBef>
                <a:spcPct val="50000"/>
              </a:spcBef>
              <a:spcAft>
                <a:spcPct val="0"/>
              </a:spcAft>
            </a:pPr>
            <a:r>
              <a:rPr lang="fr-FR" sz="2200" b="1" dirty="0">
                <a:solidFill>
                  <a:prstClr val="black"/>
                </a:solidFill>
                <a:latin typeface="Trebuchet MS" pitchFamily="34" charset="0"/>
              </a:rPr>
              <a:t>Restauration</a:t>
            </a:r>
            <a:r>
              <a:rPr lang="fr-FR" sz="2200" b="1" dirty="0">
                <a:solidFill>
                  <a:srgbClr val="16246D"/>
                </a:solidFill>
                <a:latin typeface="Trebuchet MS" pitchFamily="34" charset="0"/>
              </a:rPr>
              <a:t> des services essentiels</a:t>
            </a:r>
          </a:p>
        </p:txBody>
      </p:sp>
      <p:sp>
        <p:nvSpPr>
          <p:cNvPr id="8205" name="Text Box 14"/>
          <p:cNvSpPr txBox="1">
            <a:spLocks noChangeArrowheads="1"/>
          </p:cNvSpPr>
          <p:nvPr/>
        </p:nvSpPr>
        <p:spPr bwMode="auto">
          <a:xfrm>
            <a:off x="7464152" y="5899920"/>
            <a:ext cx="12954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algn="ctr" eaLnBrk="0" fontAlgn="base" hangingPunct="0">
              <a:spcBef>
                <a:spcPct val="0"/>
              </a:spcBef>
              <a:spcAft>
                <a:spcPct val="0"/>
              </a:spcAft>
              <a:defRPr sz="2400">
                <a:solidFill>
                  <a:schemeClr val="tx1"/>
                </a:solidFill>
                <a:latin typeface="Arial" charset="0"/>
                <a:ea typeface="MS PGothic" pitchFamily="34" charset="-128"/>
              </a:defRPr>
            </a:lvl6pPr>
            <a:lvl7pPr marL="2971800" indent="-228600" algn="ctr" eaLnBrk="0" fontAlgn="base" hangingPunct="0">
              <a:spcBef>
                <a:spcPct val="0"/>
              </a:spcBef>
              <a:spcAft>
                <a:spcPct val="0"/>
              </a:spcAft>
              <a:defRPr sz="2400">
                <a:solidFill>
                  <a:schemeClr val="tx1"/>
                </a:solidFill>
                <a:latin typeface="Arial" charset="0"/>
                <a:ea typeface="MS PGothic" pitchFamily="34" charset="-128"/>
              </a:defRPr>
            </a:lvl7pPr>
            <a:lvl8pPr marL="3429000" indent="-228600" algn="ctr" eaLnBrk="0" fontAlgn="base" hangingPunct="0">
              <a:spcBef>
                <a:spcPct val="0"/>
              </a:spcBef>
              <a:spcAft>
                <a:spcPct val="0"/>
              </a:spcAft>
              <a:defRPr sz="2400">
                <a:solidFill>
                  <a:schemeClr val="tx1"/>
                </a:solidFill>
                <a:latin typeface="Arial" charset="0"/>
                <a:ea typeface="MS PGothic" pitchFamily="34" charset="-128"/>
              </a:defRPr>
            </a:lvl8pPr>
            <a:lvl9pPr marL="3886200" indent="-228600" algn="ctr" eaLnBrk="0" fontAlgn="base" hangingPunct="0">
              <a:spcBef>
                <a:spcPct val="0"/>
              </a:spcBef>
              <a:spcAft>
                <a:spcPct val="0"/>
              </a:spcAft>
              <a:defRPr sz="2400">
                <a:solidFill>
                  <a:schemeClr val="tx1"/>
                </a:solidFill>
                <a:latin typeface="Arial" charset="0"/>
                <a:ea typeface="MS PGothic" pitchFamily="34" charset="-128"/>
              </a:defRPr>
            </a:lvl9pPr>
          </a:lstStyle>
          <a:p>
            <a:pPr algn="ctr" fontAlgn="base">
              <a:spcBef>
                <a:spcPct val="50000"/>
              </a:spcBef>
              <a:spcAft>
                <a:spcPct val="0"/>
              </a:spcAft>
            </a:pPr>
            <a:r>
              <a:rPr lang="fr-FR" sz="2200" b="1" dirty="0">
                <a:solidFill>
                  <a:srgbClr val="16246D"/>
                </a:solidFill>
                <a:latin typeface="Trebuchet MS" pitchFamily="34" charset="0"/>
              </a:rPr>
              <a:t>Stabilité relative </a:t>
            </a:r>
          </a:p>
        </p:txBody>
      </p:sp>
      <p:sp>
        <p:nvSpPr>
          <p:cNvPr id="8206" name="Text Box 15"/>
          <p:cNvSpPr txBox="1">
            <a:spLocks noChangeArrowheads="1"/>
          </p:cNvSpPr>
          <p:nvPr/>
        </p:nvSpPr>
        <p:spPr bwMode="auto">
          <a:xfrm>
            <a:off x="8917423" y="5857955"/>
            <a:ext cx="1750577"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algn="ctr" eaLnBrk="0" fontAlgn="base" hangingPunct="0">
              <a:spcBef>
                <a:spcPct val="0"/>
              </a:spcBef>
              <a:spcAft>
                <a:spcPct val="0"/>
              </a:spcAft>
              <a:defRPr sz="2400">
                <a:solidFill>
                  <a:schemeClr val="tx1"/>
                </a:solidFill>
                <a:latin typeface="Arial" charset="0"/>
                <a:ea typeface="MS PGothic" pitchFamily="34" charset="-128"/>
              </a:defRPr>
            </a:lvl6pPr>
            <a:lvl7pPr marL="2971800" indent="-228600" algn="ctr" eaLnBrk="0" fontAlgn="base" hangingPunct="0">
              <a:spcBef>
                <a:spcPct val="0"/>
              </a:spcBef>
              <a:spcAft>
                <a:spcPct val="0"/>
              </a:spcAft>
              <a:defRPr sz="2400">
                <a:solidFill>
                  <a:schemeClr val="tx1"/>
                </a:solidFill>
                <a:latin typeface="Arial" charset="0"/>
                <a:ea typeface="MS PGothic" pitchFamily="34" charset="-128"/>
              </a:defRPr>
            </a:lvl7pPr>
            <a:lvl8pPr marL="3429000" indent="-228600" algn="ctr" eaLnBrk="0" fontAlgn="base" hangingPunct="0">
              <a:spcBef>
                <a:spcPct val="0"/>
              </a:spcBef>
              <a:spcAft>
                <a:spcPct val="0"/>
              </a:spcAft>
              <a:defRPr sz="2400">
                <a:solidFill>
                  <a:schemeClr val="tx1"/>
                </a:solidFill>
                <a:latin typeface="Arial" charset="0"/>
                <a:ea typeface="MS PGothic" pitchFamily="34" charset="-128"/>
              </a:defRPr>
            </a:lvl8pPr>
            <a:lvl9pPr marL="3886200" indent="-228600" algn="ctr" eaLnBrk="0" fontAlgn="base" hangingPunct="0">
              <a:spcBef>
                <a:spcPct val="0"/>
              </a:spcBef>
              <a:spcAft>
                <a:spcPct val="0"/>
              </a:spcAft>
              <a:defRPr sz="2400">
                <a:solidFill>
                  <a:schemeClr val="tx1"/>
                </a:solidFill>
                <a:latin typeface="Arial" charset="0"/>
                <a:ea typeface="MS PGothic" pitchFamily="34" charset="-128"/>
              </a:defRPr>
            </a:lvl9pPr>
          </a:lstStyle>
          <a:p>
            <a:pPr algn="ctr" fontAlgn="base">
              <a:spcBef>
                <a:spcPct val="50000"/>
              </a:spcBef>
              <a:spcAft>
                <a:spcPct val="0"/>
              </a:spcAft>
            </a:pPr>
            <a:r>
              <a:rPr lang="fr-FR" sz="2200" b="1" dirty="0">
                <a:solidFill>
                  <a:srgbClr val="16246D"/>
                </a:solidFill>
                <a:latin typeface="Trebuchet MS" pitchFamily="34" charset="0"/>
              </a:rPr>
              <a:t>Retour à la normale</a:t>
            </a:r>
          </a:p>
        </p:txBody>
      </p:sp>
      <p:sp>
        <p:nvSpPr>
          <p:cNvPr id="8207" name="Oval 18"/>
          <p:cNvSpPr>
            <a:spLocks noChangeArrowheads="1"/>
          </p:cNvSpPr>
          <p:nvPr/>
        </p:nvSpPr>
        <p:spPr bwMode="auto">
          <a:xfrm>
            <a:off x="1574760" y="1555826"/>
            <a:ext cx="2057400" cy="1081087"/>
          </a:xfrm>
          <a:prstGeom prst="ellipse">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2700000" scaled="1"/>
            <a:tileRect/>
          </a:gradFill>
          <a:ln w="9525">
            <a:solidFill>
              <a:schemeClr val="tx1"/>
            </a:solidFill>
            <a:miter lim="800000"/>
            <a:headEnd/>
            <a:tailEnd/>
          </a:ln>
        </p:spPr>
        <p:txBody>
          <a:bodyPr wrap="none" anchor="b" anchorCtr="0"/>
          <a:lstStyle/>
          <a:p>
            <a:pPr algn="ctr" fontAlgn="base">
              <a:spcBef>
                <a:spcPct val="0"/>
              </a:spcBef>
              <a:spcAft>
                <a:spcPct val="0"/>
              </a:spcAft>
            </a:pPr>
            <a:endParaRPr lang="fr-FR" sz="800" dirty="0">
              <a:solidFill>
                <a:srgbClr val="16246D"/>
              </a:solidFill>
              <a:ea typeface="MS PGothic" pitchFamily="34" charset="-128"/>
            </a:endParaRPr>
          </a:p>
          <a:p>
            <a:pPr algn="ctr" fontAlgn="base">
              <a:spcBef>
                <a:spcPct val="0"/>
              </a:spcBef>
              <a:spcAft>
                <a:spcPct val="0"/>
              </a:spcAft>
            </a:pPr>
            <a:r>
              <a:rPr lang="fr-FR" sz="2000" b="1" dirty="0">
                <a:solidFill>
                  <a:srgbClr val="16246D"/>
                </a:solidFill>
                <a:ea typeface="MS PGothic" pitchFamily="34" charset="-128"/>
              </a:rPr>
              <a:t>Evénement </a:t>
            </a:r>
          </a:p>
          <a:p>
            <a:pPr algn="ctr" fontAlgn="base">
              <a:spcBef>
                <a:spcPct val="0"/>
              </a:spcBef>
              <a:spcAft>
                <a:spcPct val="0"/>
              </a:spcAft>
            </a:pPr>
            <a:r>
              <a:rPr lang="fr-FR" sz="2000" b="1" dirty="0">
                <a:solidFill>
                  <a:srgbClr val="16246D"/>
                </a:solidFill>
                <a:ea typeface="MS PGothic" pitchFamily="34" charset="-128"/>
              </a:rPr>
              <a:t>déstabilisateur</a:t>
            </a:r>
          </a:p>
        </p:txBody>
      </p:sp>
      <p:sp>
        <p:nvSpPr>
          <p:cNvPr id="350231" name="AutoShape 23"/>
          <p:cNvSpPr>
            <a:spLocks noChangeArrowheads="1"/>
          </p:cNvSpPr>
          <p:nvPr/>
        </p:nvSpPr>
        <p:spPr bwMode="auto">
          <a:xfrm>
            <a:off x="4190524" y="2342857"/>
            <a:ext cx="6675120" cy="2000250"/>
          </a:xfrm>
          <a:prstGeom prst="rtTriangle">
            <a:avLst/>
          </a:prstGeom>
          <a:solidFill>
            <a:schemeClr val="tx1">
              <a:lumMod val="20000"/>
              <a:lumOff val="80000"/>
            </a:schemeClr>
          </a:solidFill>
          <a:ln w="9525">
            <a:solidFill>
              <a:srgbClr val="0000CC"/>
            </a:solidFill>
            <a:miter lim="800000"/>
            <a:headEnd/>
            <a:tailEnd/>
          </a:ln>
          <a:scene3d>
            <a:camera prst="orthographicFront">
              <a:rot lat="21594000" lon="10800000" rev="0"/>
            </a:camera>
            <a:lightRig rig="threePt" dir="t"/>
          </a:scene3d>
        </p:spPr>
        <p:txBody>
          <a:bodyPr wrap="none" anchor="ctr"/>
          <a:lstStyle/>
          <a:p>
            <a:pPr algn="ctr" eaLnBrk="0" fontAlgn="base" hangingPunct="0">
              <a:spcBef>
                <a:spcPct val="0"/>
              </a:spcBef>
              <a:spcAft>
                <a:spcPct val="0"/>
              </a:spcAft>
              <a:defRPr/>
            </a:pPr>
            <a:endParaRPr lang="fr-FR" sz="2400" dirty="0">
              <a:solidFill>
                <a:srgbClr val="16246D"/>
              </a:solidFill>
              <a:latin typeface="Arial" charset="0"/>
              <a:ea typeface="MS PGothic" pitchFamily="34" charset="-128"/>
            </a:endParaRPr>
          </a:p>
        </p:txBody>
      </p:sp>
      <p:sp>
        <p:nvSpPr>
          <p:cNvPr id="11283" name="Rectangle 24"/>
          <p:cNvSpPr>
            <a:spLocks noChangeArrowheads="1"/>
          </p:cNvSpPr>
          <p:nvPr/>
        </p:nvSpPr>
        <p:spPr bwMode="auto">
          <a:xfrm>
            <a:off x="7835705" y="3338851"/>
            <a:ext cx="2663687" cy="38779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fontAlgn="base">
              <a:lnSpc>
                <a:spcPct val="80000"/>
              </a:lnSpc>
              <a:spcBef>
                <a:spcPct val="15000"/>
              </a:spcBef>
              <a:spcAft>
                <a:spcPct val="0"/>
              </a:spcAft>
            </a:pPr>
            <a:r>
              <a:rPr lang="fr-FR" sz="2400" b="1" dirty="0">
                <a:solidFill>
                  <a:srgbClr val="05487F"/>
                </a:solidFill>
                <a:ea typeface="MS PGothic" pitchFamily="34" charset="-128"/>
              </a:rPr>
              <a:t>Services</a:t>
            </a:r>
            <a:r>
              <a:rPr lang="fr-FR" sz="2400" b="1" dirty="0">
                <a:solidFill>
                  <a:srgbClr val="0000FF"/>
                </a:solidFill>
                <a:ea typeface="MS PGothic" pitchFamily="34" charset="-128"/>
              </a:rPr>
              <a:t> complets </a:t>
            </a:r>
          </a:p>
        </p:txBody>
      </p:sp>
      <p:sp>
        <p:nvSpPr>
          <p:cNvPr id="8210" name="Rectangle 27"/>
          <p:cNvSpPr>
            <a:spLocks noChangeArrowheads="1"/>
          </p:cNvSpPr>
          <p:nvPr/>
        </p:nvSpPr>
        <p:spPr bwMode="auto">
          <a:xfrm>
            <a:off x="4206876" y="4349750"/>
            <a:ext cx="6659563" cy="566738"/>
          </a:xfrm>
          <a:prstGeom prst="rect">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2700000" scaled="1"/>
            <a:tileRect/>
          </a:gradFill>
          <a:ln w="9525" algn="ctr">
            <a:solidFill>
              <a:srgbClr val="0033CC"/>
            </a:solidFill>
            <a:round/>
            <a:headEnd/>
            <a:tailEnd/>
          </a:ln>
        </p:spPr>
        <p:txBody>
          <a:bodyPr/>
          <a:lstStyle/>
          <a:p>
            <a:pPr algn="ctr" eaLnBrk="0" fontAlgn="base" hangingPunct="0">
              <a:spcBef>
                <a:spcPct val="0"/>
              </a:spcBef>
              <a:spcAft>
                <a:spcPct val="0"/>
              </a:spcAft>
            </a:pPr>
            <a:endParaRPr lang="fr-FR" sz="2400" b="1" dirty="0">
              <a:solidFill>
                <a:srgbClr val="16246D"/>
              </a:solidFill>
              <a:latin typeface="Arial" charset="0"/>
              <a:ea typeface="MS PGothic" pitchFamily="34" charset="-128"/>
            </a:endParaRPr>
          </a:p>
        </p:txBody>
      </p:sp>
      <p:sp>
        <p:nvSpPr>
          <p:cNvPr id="8211" name="Oval 19"/>
          <p:cNvSpPr>
            <a:spLocks noChangeArrowheads="1"/>
          </p:cNvSpPr>
          <p:nvPr/>
        </p:nvSpPr>
        <p:spPr bwMode="auto">
          <a:xfrm>
            <a:off x="8759826" y="1746379"/>
            <a:ext cx="1908175" cy="914400"/>
          </a:xfrm>
          <a:prstGeom prst="ellipse">
            <a:avLst/>
          </a:prstGeom>
          <a:solidFill>
            <a:srgbClr val="0000CC"/>
          </a:solidFill>
          <a:ln w="9525">
            <a:solidFill>
              <a:schemeClr val="tx1"/>
            </a:solidFill>
            <a:miter lim="800000"/>
            <a:headEnd/>
            <a:tailEnd/>
          </a:ln>
        </p:spPr>
        <p:txBody>
          <a:bodyPr wrap="none" anchor="ctr"/>
          <a:lstStyle/>
          <a:p>
            <a:pPr algn="ctr" fontAlgn="base">
              <a:spcBef>
                <a:spcPct val="0"/>
              </a:spcBef>
              <a:spcAft>
                <a:spcPct val="0"/>
              </a:spcAft>
            </a:pPr>
            <a:r>
              <a:rPr lang="fr-FR" sz="2200" b="1" dirty="0">
                <a:solidFill>
                  <a:srgbClr val="FFFFFF"/>
                </a:solidFill>
                <a:ea typeface="MS PGothic" pitchFamily="34" charset="-128"/>
              </a:rPr>
              <a:t>Solutions</a:t>
            </a:r>
          </a:p>
          <a:p>
            <a:pPr algn="ctr" fontAlgn="base">
              <a:spcBef>
                <a:spcPct val="0"/>
              </a:spcBef>
              <a:spcAft>
                <a:spcPct val="0"/>
              </a:spcAft>
            </a:pPr>
            <a:r>
              <a:rPr lang="fr-FR" sz="2200" b="1" dirty="0">
                <a:solidFill>
                  <a:srgbClr val="FFFFFF"/>
                </a:solidFill>
                <a:ea typeface="MS PGothic" pitchFamily="34" charset="-128"/>
              </a:rPr>
              <a:t>durables</a:t>
            </a:r>
          </a:p>
        </p:txBody>
      </p:sp>
      <p:sp>
        <p:nvSpPr>
          <p:cNvPr id="11284" name="Rectangle 25"/>
          <p:cNvSpPr>
            <a:spLocks noChangeArrowheads="1"/>
          </p:cNvSpPr>
          <p:nvPr/>
        </p:nvSpPr>
        <p:spPr bwMode="auto">
          <a:xfrm>
            <a:off x="5328001" y="4402286"/>
            <a:ext cx="1000320" cy="46166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eaLnBrk="0" fontAlgn="base" hangingPunct="0">
              <a:spcBef>
                <a:spcPct val="0"/>
              </a:spcBef>
              <a:spcAft>
                <a:spcPct val="0"/>
              </a:spcAft>
            </a:pPr>
            <a:r>
              <a:rPr lang="fr-FR" sz="2400" b="1" dirty="0">
                <a:solidFill>
                  <a:srgbClr val="05487F"/>
                </a:solidFill>
                <a:latin typeface="Arial" charset="0"/>
                <a:ea typeface="MS PGothic" pitchFamily="34" charset="-128"/>
              </a:rPr>
              <a:t>DMU</a:t>
            </a:r>
            <a:endParaRPr lang="fr-FR" sz="2800" b="1" dirty="0">
              <a:solidFill>
                <a:srgbClr val="05487F"/>
              </a:solidFill>
              <a:latin typeface="Arial" charset="0"/>
              <a:ea typeface="MS PGothic" pitchFamily="34" charset="-128"/>
            </a:endParaRPr>
          </a:p>
        </p:txBody>
      </p:sp>
      <p:sp>
        <p:nvSpPr>
          <p:cNvPr id="2" name="TextBox 1"/>
          <p:cNvSpPr txBox="1">
            <a:spLocks noChangeArrowheads="1"/>
          </p:cNvSpPr>
          <p:nvPr/>
        </p:nvSpPr>
        <p:spPr bwMode="auto">
          <a:xfrm>
            <a:off x="1544149" y="3084732"/>
            <a:ext cx="2530516" cy="830997"/>
          </a:xfrm>
          <a:prstGeom prst="rect">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2700000" scaled="1"/>
            <a:tileRect/>
          </a:gradFill>
          <a:ln w="28575">
            <a:solidFill>
              <a:srgbClr val="FF0000"/>
            </a:solidFill>
          </a:ln>
        </p:spPr>
        <p:txBody>
          <a:bodyPr wrap="square">
            <a:spAutoFit/>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algn="ctr" eaLnBrk="0" fontAlgn="base" hangingPunct="0">
              <a:spcBef>
                <a:spcPct val="0"/>
              </a:spcBef>
              <a:spcAft>
                <a:spcPct val="0"/>
              </a:spcAft>
              <a:defRPr sz="2400">
                <a:solidFill>
                  <a:schemeClr val="tx1"/>
                </a:solidFill>
                <a:latin typeface="Arial" charset="0"/>
                <a:ea typeface="MS PGothic" pitchFamily="34" charset="-128"/>
              </a:defRPr>
            </a:lvl6pPr>
            <a:lvl7pPr marL="2971800" indent="-228600" algn="ctr" eaLnBrk="0" fontAlgn="base" hangingPunct="0">
              <a:spcBef>
                <a:spcPct val="0"/>
              </a:spcBef>
              <a:spcAft>
                <a:spcPct val="0"/>
              </a:spcAft>
              <a:defRPr sz="2400">
                <a:solidFill>
                  <a:schemeClr val="tx1"/>
                </a:solidFill>
                <a:latin typeface="Arial" charset="0"/>
                <a:ea typeface="MS PGothic" pitchFamily="34" charset="-128"/>
              </a:defRPr>
            </a:lvl7pPr>
            <a:lvl8pPr marL="3429000" indent="-228600" algn="ctr" eaLnBrk="0" fontAlgn="base" hangingPunct="0">
              <a:spcBef>
                <a:spcPct val="0"/>
              </a:spcBef>
              <a:spcAft>
                <a:spcPct val="0"/>
              </a:spcAft>
              <a:defRPr sz="2400">
                <a:solidFill>
                  <a:schemeClr val="tx1"/>
                </a:solidFill>
                <a:latin typeface="Arial" charset="0"/>
                <a:ea typeface="MS PGothic" pitchFamily="34" charset="-128"/>
              </a:defRPr>
            </a:lvl8pPr>
            <a:lvl9pPr marL="3886200" indent="-228600" algn="ctr" eaLnBrk="0" fontAlgn="base" hangingPunct="0">
              <a:spcBef>
                <a:spcPct val="0"/>
              </a:spcBef>
              <a:spcAft>
                <a:spcPct val="0"/>
              </a:spcAft>
              <a:defRPr sz="2400">
                <a:solidFill>
                  <a:schemeClr val="tx1"/>
                </a:solidFill>
                <a:latin typeface="Arial" charset="0"/>
                <a:ea typeface="MS PGothic" pitchFamily="34" charset="-128"/>
              </a:defRPr>
            </a:lvl9pPr>
          </a:lstStyle>
          <a:p>
            <a:pPr algn="ctr" eaLnBrk="0" fontAlgn="base" hangingPunct="0">
              <a:spcBef>
                <a:spcPct val="0"/>
              </a:spcBef>
              <a:spcAft>
                <a:spcPct val="0"/>
              </a:spcAft>
              <a:defRPr/>
            </a:pPr>
            <a:r>
              <a:rPr lang="fr-FR" b="1" dirty="0" smtClean="0">
                <a:solidFill>
                  <a:srgbClr val="000000"/>
                </a:solidFill>
                <a:latin typeface="Calibri"/>
              </a:rPr>
              <a:t>Mettre en place de DMU</a:t>
            </a:r>
            <a:endParaRPr lang="fr-FR" b="1" dirty="0">
              <a:solidFill>
                <a:srgbClr val="000000"/>
              </a:solidFill>
              <a:latin typeface="Calibri"/>
            </a:endParaRPr>
          </a:p>
        </p:txBody>
      </p:sp>
      <p:cxnSp>
        <p:nvCxnSpPr>
          <p:cNvPr id="13" name="Elbow Connector 12"/>
          <p:cNvCxnSpPr>
            <a:cxnSpLocks noChangeShapeType="1"/>
          </p:cNvCxnSpPr>
          <p:nvPr/>
        </p:nvCxnSpPr>
        <p:spPr bwMode="auto">
          <a:xfrm rot="16200000" flipH="1">
            <a:off x="3840417" y="3871414"/>
            <a:ext cx="1068926" cy="561924"/>
          </a:xfrm>
          <a:prstGeom prst="bentConnector3">
            <a:avLst>
              <a:gd name="adj1" fmla="val 1709"/>
            </a:avLst>
          </a:prstGeom>
          <a:noFill/>
          <a:ln w="76200" algn="ctr">
            <a:solidFill>
              <a:srgbClr val="FF0000"/>
            </a:solidFill>
            <a:round/>
            <a:headEnd/>
            <a:tailEnd type="arrow" w="med" len="med"/>
          </a:ln>
          <a:extLst>
            <a:ext uri="{909E8E84-426E-40DD-AFC4-6F175D3DCCD1}">
              <a14:hiddenFill xmlns:a14="http://schemas.microsoft.com/office/drawing/2010/main">
                <a:noFill/>
              </a14:hiddenFill>
            </a:ext>
          </a:extLst>
        </p:spPr>
      </p:cxnSp>
      <p:sp>
        <p:nvSpPr>
          <p:cNvPr id="36" name="TextBox 35"/>
          <p:cNvSpPr txBox="1">
            <a:spLocks noChangeArrowheads="1"/>
          </p:cNvSpPr>
          <p:nvPr/>
        </p:nvSpPr>
        <p:spPr bwMode="auto">
          <a:xfrm>
            <a:off x="1569448" y="5085184"/>
            <a:ext cx="2541140" cy="830997"/>
          </a:xfrm>
          <a:prstGeom prst="rect">
            <a:avLst/>
          </a:prstGeom>
          <a:solidFill>
            <a:schemeClr val="tx1">
              <a:lumMod val="60000"/>
              <a:lumOff val="40000"/>
            </a:schemeClr>
          </a:solidFill>
          <a:ln w="28575">
            <a:solidFill>
              <a:srgbClr val="FF0000"/>
            </a:solidFill>
          </a:ln>
        </p:spPr>
        <p:txBody>
          <a:bodyPr wrap="square">
            <a:spAutoFit/>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algn="ctr" eaLnBrk="0" fontAlgn="base" hangingPunct="0">
              <a:spcBef>
                <a:spcPct val="0"/>
              </a:spcBef>
              <a:spcAft>
                <a:spcPct val="0"/>
              </a:spcAft>
              <a:defRPr sz="2400">
                <a:solidFill>
                  <a:schemeClr val="tx1"/>
                </a:solidFill>
                <a:latin typeface="Arial" charset="0"/>
                <a:ea typeface="MS PGothic" pitchFamily="34" charset="-128"/>
              </a:defRPr>
            </a:lvl6pPr>
            <a:lvl7pPr marL="2971800" indent="-228600" algn="ctr" eaLnBrk="0" fontAlgn="base" hangingPunct="0">
              <a:spcBef>
                <a:spcPct val="0"/>
              </a:spcBef>
              <a:spcAft>
                <a:spcPct val="0"/>
              </a:spcAft>
              <a:defRPr sz="2400">
                <a:solidFill>
                  <a:schemeClr val="tx1"/>
                </a:solidFill>
                <a:latin typeface="Arial" charset="0"/>
                <a:ea typeface="MS PGothic" pitchFamily="34" charset="-128"/>
              </a:defRPr>
            </a:lvl7pPr>
            <a:lvl8pPr marL="3429000" indent="-228600" algn="ctr" eaLnBrk="0" fontAlgn="base" hangingPunct="0">
              <a:spcBef>
                <a:spcPct val="0"/>
              </a:spcBef>
              <a:spcAft>
                <a:spcPct val="0"/>
              </a:spcAft>
              <a:defRPr sz="2400">
                <a:solidFill>
                  <a:schemeClr val="tx1"/>
                </a:solidFill>
                <a:latin typeface="Arial" charset="0"/>
                <a:ea typeface="MS PGothic" pitchFamily="34" charset="-128"/>
              </a:defRPr>
            </a:lvl8pPr>
            <a:lvl9pPr marL="3886200" indent="-228600" algn="ctr" eaLnBrk="0" fontAlgn="base" hangingPunct="0">
              <a:spcBef>
                <a:spcPct val="0"/>
              </a:spcBef>
              <a:spcAft>
                <a:spcPct val="0"/>
              </a:spcAft>
              <a:defRPr sz="2400">
                <a:solidFill>
                  <a:schemeClr val="tx1"/>
                </a:solidFill>
                <a:latin typeface="Arial" charset="0"/>
                <a:ea typeface="MS PGothic" pitchFamily="34" charset="-128"/>
              </a:defRPr>
            </a:lvl9pPr>
          </a:lstStyle>
          <a:p>
            <a:pPr algn="ctr" eaLnBrk="0" fontAlgn="base" hangingPunct="0">
              <a:spcBef>
                <a:spcPct val="0"/>
              </a:spcBef>
              <a:spcAft>
                <a:spcPct val="0"/>
              </a:spcAft>
              <a:defRPr/>
            </a:pPr>
            <a:r>
              <a:rPr lang="fr-FR" b="1" dirty="0">
                <a:solidFill>
                  <a:srgbClr val="000000"/>
                </a:solidFill>
                <a:latin typeface="Calibri"/>
              </a:rPr>
              <a:t>I</a:t>
            </a:r>
            <a:r>
              <a:rPr lang="fr-FR" b="1" dirty="0" smtClean="0">
                <a:solidFill>
                  <a:srgbClr val="000000"/>
                </a:solidFill>
                <a:latin typeface="Calibri"/>
              </a:rPr>
              <a:t>ntégrer </a:t>
            </a:r>
            <a:r>
              <a:rPr lang="fr-FR" b="1" dirty="0">
                <a:solidFill>
                  <a:srgbClr val="000000"/>
                </a:solidFill>
                <a:latin typeface="Calibri"/>
              </a:rPr>
              <a:t>les services </a:t>
            </a:r>
            <a:r>
              <a:rPr lang="fr-FR" b="1" dirty="0" smtClean="0">
                <a:solidFill>
                  <a:srgbClr val="000000"/>
                </a:solidFill>
                <a:latin typeface="Calibri"/>
              </a:rPr>
              <a:t>complets</a:t>
            </a:r>
            <a:endParaRPr lang="fr-FR" b="1" dirty="0">
              <a:solidFill>
                <a:srgbClr val="000000"/>
              </a:solidFill>
              <a:latin typeface="Calibri"/>
            </a:endParaRPr>
          </a:p>
        </p:txBody>
      </p:sp>
      <p:cxnSp>
        <p:nvCxnSpPr>
          <p:cNvPr id="37" name="Elbow Connector 36"/>
          <p:cNvCxnSpPr>
            <a:cxnSpLocks noChangeShapeType="1"/>
          </p:cNvCxnSpPr>
          <p:nvPr/>
        </p:nvCxnSpPr>
        <p:spPr bwMode="auto">
          <a:xfrm flipV="1">
            <a:off x="4074665" y="4149081"/>
            <a:ext cx="5266211" cy="1075515"/>
          </a:xfrm>
          <a:prstGeom prst="bentConnector3">
            <a:avLst>
              <a:gd name="adj1" fmla="val 50000"/>
            </a:avLst>
          </a:prstGeom>
          <a:noFill/>
          <a:ln w="76200" algn="ctr">
            <a:solidFill>
              <a:srgbClr val="FF0000"/>
            </a:solidFill>
            <a:round/>
            <a:headEnd/>
            <a:tailEnd type="arrow" w="med" len="med"/>
          </a:ln>
          <a:extLst>
            <a:ext uri="{909E8E84-426E-40DD-AFC4-6F175D3DCCD1}">
              <a14:hiddenFill xmlns:a14="http://schemas.microsoft.com/office/drawing/2010/main">
                <a:noFill/>
              </a14:hiddenFill>
            </a:ext>
          </a:extLst>
        </p:spPr>
      </p:cxnSp>
      <p:sp>
        <p:nvSpPr>
          <p:cNvPr id="17" name="U-Turn Arrow 16"/>
          <p:cNvSpPr/>
          <p:nvPr/>
        </p:nvSpPr>
        <p:spPr bwMode="auto">
          <a:xfrm flipH="1">
            <a:off x="4237035" y="5373216"/>
            <a:ext cx="2363020" cy="484738"/>
          </a:xfrm>
          <a:prstGeom prst="uturnArrow">
            <a:avLst/>
          </a:prstGeom>
          <a:solidFill>
            <a:srgbClr val="00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fr-FR" sz="2400" dirty="0">
              <a:solidFill>
                <a:prstClr val="black"/>
              </a:solidFill>
              <a:latin typeface="Arial" charset="0"/>
              <a:ea typeface="ＭＳ Ｐゴシック" pitchFamily="1" charset="-128"/>
            </a:endParaRPr>
          </a:p>
        </p:txBody>
      </p:sp>
      <p:pic>
        <p:nvPicPr>
          <p:cNvPr id="2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968128"/>
            <a:ext cx="1268412" cy="828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Explosion 1 2"/>
          <p:cNvSpPr/>
          <p:nvPr/>
        </p:nvSpPr>
        <p:spPr>
          <a:xfrm>
            <a:off x="9584992" y="2618350"/>
            <a:ext cx="1839016" cy="914400"/>
          </a:xfrm>
          <a:prstGeom prst="irregularSeal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6724457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20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20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20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20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20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21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19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19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19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19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19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8211"/>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8200">
                                            <p:txEl>
                                              <p:pRg st="0" end="0"/>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8201">
                                            <p:txEl>
                                              <p:pRg st="0" end="0"/>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1284"/>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
                                        </p:tgtEl>
                                        <p:attrNameLst>
                                          <p:attrName>style.visibility</p:attrName>
                                        </p:attrNameLst>
                                      </p:cBhvr>
                                      <p:to>
                                        <p:strVal val="visible"/>
                                      </p:to>
                                    </p:set>
                                    <p:anim calcmode="lin" valueType="num">
                                      <p:cBhvr additive="base">
                                        <p:cTn id="45" dur="500" fill="hold"/>
                                        <p:tgtEl>
                                          <p:spTgt spid="2"/>
                                        </p:tgtEl>
                                        <p:attrNameLst>
                                          <p:attrName>ppt_x</p:attrName>
                                        </p:attrNameLst>
                                      </p:cBhvr>
                                      <p:tavLst>
                                        <p:tav tm="0">
                                          <p:val>
                                            <p:strVal val="#ppt_x"/>
                                          </p:val>
                                        </p:tav>
                                        <p:tav tm="100000">
                                          <p:val>
                                            <p:strVal val="#ppt_x"/>
                                          </p:val>
                                        </p:tav>
                                      </p:tavLst>
                                    </p:anim>
                                    <p:anim calcmode="lin" valueType="num">
                                      <p:cBhvr additive="base">
                                        <p:cTn id="46" dur="500" fill="hold"/>
                                        <p:tgtEl>
                                          <p:spTgt spid="2"/>
                                        </p:tgtEl>
                                        <p:attrNameLst>
                                          <p:attrName>ppt_y</p:attrName>
                                        </p:attrNameLst>
                                      </p:cBhvr>
                                      <p:tavLst>
                                        <p:tav tm="0">
                                          <p:val>
                                            <p:strVal val="1+#ppt_h/2"/>
                                          </p:val>
                                        </p:tav>
                                        <p:tav tm="100000">
                                          <p:val>
                                            <p:strVal val="#ppt_y"/>
                                          </p:val>
                                        </p:tav>
                                      </p:tavLst>
                                    </p:anim>
                                  </p:childTnLst>
                                </p:cTn>
                              </p:par>
                              <p:par>
                                <p:cTn id="47" presetID="1" presetClass="entr" presetSubtype="0" fill="hold" nodeType="withEffect">
                                  <p:stCondLst>
                                    <p:cond delay="0"/>
                                  </p:stCondLst>
                                  <p:childTnLst>
                                    <p:set>
                                      <p:cBhvr>
                                        <p:cTn id="48" dur="1" fill="hold">
                                          <p:stCondLst>
                                            <p:cond delay="0"/>
                                          </p:stCondLst>
                                        </p:cTn>
                                        <p:tgtEl>
                                          <p:spTgt spid="13"/>
                                        </p:tgtEl>
                                        <p:attrNameLst>
                                          <p:attrName>style.visibility</p:attrName>
                                        </p:attrNameLst>
                                      </p:cBhvr>
                                      <p:to>
                                        <p:strVal val="visible"/>
                                      </p:to>
                                    </p:set>
                                  </p:childTnLst>
                                </p:cTn>
                              </p:par>
                              <p:par>
                                <p:cTn id="49" presetID="22" presetClass="entr" presetSubtype="8" fill="hold" nodeType="withEffect">
                                  <p:stCondLst>
                                    <p:cond delay="0"/>
                                  </p:stCondLst>
                                  <p:childTnLst>
                                    <p:set>
                                      <p:cBhvr>
                                        <p:cTn id="50" dur="1" fill="hold">
                                          <p:stCondLst>
                                            <p:cond delay="0"/>
                                          </p:stCondLst>
                                        </p:cTn>
                                        <p:tgtEl>
                                          <p:spTgt spid="350231"/>
                                        </p:tgtEl>
                                        <p:attrNameLst>
                                          <p:attrName>style.visibility</p:attrName>
                                        </p:attrNameLst>
                                      </p:cBhvr>
                                      <p:to>
                                        <p:strVal val="visible"/>
                                      </p:to>
                                    </p:set>
                                    <p:animEffect transition="in" filter="wipe(left)">
                                      <p:cBhvr>
                                        <p:cTn id="51" dur="2000"/>
                                        <p:tgtEl>
                                          <p:spTgt spid="350231"/>
                                        </p:tgtEl>
                                      </p:cBhvr>
                                    </p:animEffect>
                                  </p:childTnLst>
                                </p:cTn>
                              </p:par>
                              <p:par>
                                <p:cTn id="52" presetID="40" presetClass="entr" presetSubtype="0" fill="hold" nodeType="withEffect">
                                  <p:stCondLst>
                                    <p:cond delay="0"/>
                                  </p:stCondLst>
                                  <p:iterate type="lt">
                                    <p:tmPct val="10000"/>
                                  </p:iterate>
                                  <p:childTnLst>
                                    <p:set>
                                      <p:cBhvr>
                                        <p:cTn id="53" dur="1" fill="hold">
                                          <p:stCondLst>
                                            <p:cond delay="0"/>
                                          </p:stCondLst>
                                        </p:cTn>
                                        <p:tgtEl>
                                          <p:spTgt spid="11283"/>
                                        </p:tgtEl>
                                        <p:attrNameLst>
                                          <p:attrName>style.visibility</p:attrName>
                                        </p:attrNameLst>
                                      </p:cBhvr>
                                      <p:to>
                                        <p:strVal val="visible"/>
                                      </p:to>
                                    </p:set>
                                    <p:animEffect transition="in" filter="fade">
                                      <p:cBhvr>
                                        <p:cTn id="54" dur="500"/>
                                        <p:tgtEl>
                                          <p:spTgt spid="11283"/>
                                        </p:tgtEl>
                                      </p:cBhvr>
                                    </p:animEffect>
                                    <p:anim calcmode="lin" valueType="num">
                                      <p:cBhvr>
                                        <p:cTn id="55" dur="500" fill="hold"/>
                                        <p:tgtEl>
                                          <p:spTgt spid="11283"/>
                                        </p:tgtEl>
                                        <p:attrNameLst>
                                          <p:attrName>ppt_x</p:attrName>
                                        </p:attrNameLst>
                                      </p:cBhvr>
                                      <p:tavLst>
                                        <p:tav tm="0">
                                          <p:val>
                                            <p:strVal val="#ppt_x-.1"/>
                                          </p:val>
                                        </p:tav>
                                        <p:tav tm="100000">
                                          <p:val>
                                            <p:strVal val="#ppt_x"/>
                                          </p:val>
                                        </p:tav>
                                      </p:tavLst>
                                    </p:anim>
                                    <p:anim calcmode="lin" valueType="num">
                                      <p:cBhvr>
                                        <p:cTn id="56" dur="500" fill="hold"/>
                                        <p:tgtEl>
                                          <p:spTgt spid="11283"/>
                                        </p:tgtEl>
                                        <p:attrNameLst>
                                          <p:attrName>ppt_y</p:attrName>
                                        </p:attrNameLst>
                                      </p:cBhvr>
                                      <p:tavLst>
                                        <p:tav tm="0">
                                          <p:val>
                                            <p:strVal val="#ppt_y"/>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36"/>
                                        </p:tgtEl>
                                        <p:attrNameLst>
                                          <p:attrName>style.visibility</p:attrName>
                                        </p:attrNameLst>
                                      </p:cBhvr>
                                      <p:to>
                                        <p:strVal val="visible"/>
                                      </p:to>
                                    </p:set>
                                    <p:anim calcmode="lin" valueType="num">
                                      <p:cBhvr additive="base">
                                        <p:cTn id="59" dur="500" fill="hold"/>
                                        <p:tgtEl>
                                          <p:spTgt spid="36"/>
                                        </p:tgtEl>
                                        <p:attrNameLst>
                                          <p:attrName>ppt_x</p:attrName>
                                        </p:attrNameLst>
                                      </p:cBhvr>
                                      <p:tavLst>
                                        <p:tav tm="0">
                                          <p:val>
                                            <p:strVal val="#ppt_x"/>
                                          </p:val>
                                        </p:tav>
                                        <p:tav tm="100000">
                                          <p:val>
                                            <p:strVal val="#ppt_x"/>
                                          </p:val>
                                        </p:tav>
                                      </p:tavLst>
                                    </p:anim>
                                    <p:anim calcmode="lin" valueType="num">
                                      <p:cBhvr additive="base">
                                        <p:cTn id="60" dur="500" fill="hold"/>
                                        <p:tgtEl>
                                          <p:spTgt spid="36"/>
                                        </p:tgtEl>
                                        <p:attrNameLst>
                                          <p:attrName>ppt_y</p:attrName>
                                        </p:attrNameLst>
                                      </p:cBhvr>
                                      <p:tavLst>
                                        <p:tav tm="0">
                                          <p:val>
                                            <p:strVal val="1+#ppt_h/2"/>
                                          </p:val>
                                        </p:tav>
                                        <p:tav tm="100000">
                                          <p:val>
                                            <p:strVal val="#ppt_y"/>
                                          </p:val>
                                        </p:tav>
                                      </p:tavLst>
                                    </p:anim>
                                  </p:childTnLst>
                                </p:cTn>
                              </p:par>
                              <p:par>
                                <p:cTn id="61" presetID="1" presetClass="entr" presetSubtype="0" fill="hold" nodeType="withEffect">
                                  <p:stCondLst>
                                    <p:cond delay="0"/>
                                  </p:stCondLst>
                                  <p:childTnLst>
                                    <p:set>
                                      <p:cBhvr>
                                        <p:cTn id="62"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8" grpId="0" animBg="1"/>
      <p:bldP spid="8195" grpId="0" animBg="1"/>
      <p:bldP spid="8196" grpId="0" animBg="1"/>
      <p:bldP spid="8197" grpId="0" animBg="1"/>
      <p:bldP spid="8198" grpId="0" animBg="1"/>
      <p:bldP spid="8199" grpId="0" animBg="1"/>
      <p:bldP spid="8203" grpId="0"/>
      <p:bldP spid="8204" grpId="0"/>
      <p:bldP spid="8205" grpId="0"/>
      <p:bldP spid="8206" grpId="0"/>
      <p:bldP spid="8207" grpId="0" animBg="1"/>
      <p:bldP spid="8210" grpId="0" animBg="1"/>
      <p:bldP spid="8211" grpId="0" animBg="1"/>
      <p:bldP spid="11284" grpId="0" animBg="1"/>
      <p:bldP spid="2" grpId="0" animBg="1"/>
      <p:bldP spid="36" grpId="0" animBg="1"/>
      <p:bldP spid="1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9875293" cy="563343"/>
          </a:xfrm>
          <a:ln>
            <a:solidFill>
              <a:srgbClr val="FF0000"/>
            </a:solidFill>
          </a:ln>
        </p:spPr>
        <p:txBody>
          <a:bodyPr anchor="t">
            <a:normAutofit/>
          </a:bodyPr>
          <a:lstStyle/>
          <a:p>
            <a:r>
              <a:rPr lang="fr-FR" sz="3200" b="1" dirty="0" smtClean="0">
                <a:latin typeface="+mn-lt"/>
              </a:rPr>
              <a:t>Eléments essentiels de la programmation SSR complète</a:t>
            </a:r>
            <a:endParaRPr lang="fr-FR" sz="3200" b="1" dirty="0">
              <a:latin typeface="+mn-lt"/>
            </a:endParaRPr>
          </a:p>
        </p:txBody>
      </p:sp>
      <p:sp>
        <p:nvSpPr>
          <p:cNvPr id="3" name="Content Placeholder 2"/>
          <p:cNvSpPr>
            <a:spLocks noGrp="1"/>
          </p:cNvSpPr>
          <p:nvPr>
            <p:ph idx="1"/>
          </p:nvPr>
        </p:nvSpPr>
        <p:spPr>
          <a:xfrm>
            <a:off x="838200" y="1429365"/>
            <a:ext cx="10866120" cy="3350453"/>
          </a:xfrm>
        </p:spPr>
        <p:txBody>
          <a:bodyPr>
            <a:normAutofit lnSpcReduction="10000"/>
          </a:bodyPr>
          <a:lstStyle/>
          <a:p>
            <a:pPr marL="514350" indent="-514350">
              <a:buFont typeface="+mj-lt"/>
              <a:buAutoNum type="arabicPeriod"/>
            </a:pPr>
            <a:r>
              <a:rPr lang="fr-FR" dirty="0" smtClean="0"/>
              <a:t>Evaluer la situation actuelle, y compris le DMU en SSR et état de la SSR globalement au sein de la population affectée.</a:t>
            </a:r>
          </a:p>
          <a:p>
            <a:pPr marL="514350" indent="-514350">
              <a:buFont typeface="+mj-lt"/>
              <a:buAutoNum type="arabicPeriod"/>
            </a:pPr>
            <a:r>
              <a:rPr lang="fr-FR" dirty="0" smtClean="0"/>
              <a:t>Identifier les besoins </a:t>
            </a:r>
            <a:r>
              <a:rPr lang="fr-FR" dirty="0"/>
              <a:t>et les possibilités en matière de service de SSR pour l'élargissement et </a:t>
            </a:r>
            <a:r>
              <a:rPr lang="fr-FR" dirty="0" smtClean="0"/>
              <a:t>l'intégration  dans </a:t>
            </a:r>
            <a:r>
              <a:rPr lang="fr-FR" dirty="0"/>
              <a:t>les soins de santé </a:t>
            </a:r>
            <a:r>
              <a:rPr lang="fr-FR" dirty="0" smtClean="0"/>
              <a:t>primaires, </a:t>
            </a:r>
            <a:r>
              <a:rPr lang="fr-FR" dirty="0"/>
              <a:t>à l'aide des éléments constitutifs du système de santé</a:t>
            </a:r>
            <a:r>
              <a:rPr lang="fr-FR" dirty="0" smtClean="0"/>
              <a:t>.</a:t>
            </a:r>
          </a:p>
          <a:p>
            <a:pPr marL="514350" indent="-514350">
              <a:buFont typeface="+mj-lt"/>
              <a:buAutoNum type="arabicPeriod"/>
            </a:pPr>
            <a:r>
              <a:rPr lang="fr-FR" dirty="0" smtClean="0"/>
              <a:t>Identifier et </a:t>
            </a:r>
            <a:r>
              <a:rPr lang="fr-FR" dirty="0"/>
              <a:t>décider des priorités de la planification</a:t>
            </a:r>
            <a:r>
              <a:rPr lang="fr-FR" dirty="0" smtClean="0"/>
              <a:t>.</a:t>
            </a:r>
          </a:p>
          <a:p>
            <a:pPr marL="514350" indent="-514350">
              <a:buFont typeface="+mj-lt"/>
              <a:buAutoNum type="arabicPeriod"/>
            </a:pPr>
            <a:r>
              <a:rPr lang="fr-FR" dirty="0"/>
              <a:t>Développer un plan de travail collectif pour les services complets de </a:t>
            </a:r>
            <a:r>
              <a:rPr lang="fr-FR" dirty="0" smtClean="0"/>
              <a:t>SSR. </a:t>
            </a:r>
          </a:p>
          <a:p>
            <a:pPr lvl="1">
              <a:buFont typeface="Wingdings" panose="05000000000000000000" pitchFamily="2" charset="2"/>
              <a:buChar char="Ø"/>
            </a:pPr>
            <a:endParaRPr lang="fr-FR" dirty="0"/>
          </a:p>
        </p:txBody>
      </p:sp>
      <p:sp>
        <p:nvSpPr>
          <p:cNvPr id="4" name="Rounded Rectangle 3"/>
          <p:cNvSpPr/>
          <p:nvPr/>
        </p:nvSpPr>
        <p:spPr>
          <a:xfrm>
            <a:off x="838200" y="5280715"/>
            <a:ext cx="11035145" cy="618979"/>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r-FR" sz="2000" b="1" dirty="0" smtClean="0">
                <a:solidFill>
                  <a:schemeClr val="tx1"/>
                </a:solidFill>
              </a:rPr>
              <a:t>S’assurer que la programmation est intégrée dans le plan de mobilisation des fonds </a:t>
            </a:r>
            <a:r>
              <a:rPr lang="fr-FR" sz="2000" b="1" dirty="0">
                <a:solidFill>
                  <a:schemeClr val="tx1"/>
                </a:solidFill>
              </a:rPr>
              <a:t>à</a:t>
            </a:r>
            <a:r>
              <a:rPr lang="fr-FR" sz="2000" b="1" dirty="0" smtClean="0">
                <a:solidFill>
                  <a:schemeClr val="tx1"/>
                </a:solidFill>
              </a:rPr>
              <a:t> long terme ainsi que le processus de planification du secteur santé tel que le plan de réponse humanitaire, </a:t>
            </a:r>
            <a:endParaRPr lang="fr-FR" sz="2000" b="1" dirty="0">
              <a:solidFill>
                <a:schemeClr val="tx1"/>
              </a:solidFill>
            </a:endParaRPr>
          </a:p>
        </p:txBody>
      </p:sp>
    </p:spTree>
    <p:extLst>
      <p:ext uri="{BB962C8B-B14F-4D97-AF65-F5344CB8AC3E}">
        <p14:creationId xmlns:p14="http://schemas.microsoft.com/office/powerpoint/2010/main" val="40809973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rgbClr val="FF0000"/>
            </a:solidFill>
          </a:ln>
        </p:spPr>
        <p:txBody>
          <a:bodyPr/>
          <a:lstStyle/>
          <a:p>
            <a:r>
              <a:rPr lang="fr-FR" b="1" dirty="0" smtClean="0">
                <a:latin typeface="+mn-lt"/>
              </a:rPr>
              <a:t>Pourquoi un plan de travail collectif? </a:t>
            </a:r>
            <a:endParaRPr lang="fr-FR" b="1" dirty="0">
              <a:latin typeface="+mn-lt"/>
            </a:endParaRPr>
          </a:p>
        </p:txBody>
      </p:sp>
      <p:sp>
        <p:nvSpPr>
          <p:cNvPr id="3" name="Content Placeholder 2"/>
          <p:cNvSpPr>
            <a:spLocks noGrp="1"/>
          </p:cNvSpPr>
          <p:nvPr>
            <p:ph idx="1"/>
          </p:nvPr>
        </p:nvSpPr>
        <p:spPr>
          <a:xfrm>
            <a:off x="838200" y="1825625"/>
            <a:ext cx="10515600" cy="2940339"/>
          </a:xfrm>
        </p:spPr>
        <p:txBody>
          <a:bodyPr/>
          <a:lstStyle/>
          <a:p>
            <a:r>
              <a:rPr lang="fr-FR" dirty="0" smtClean="0"/>
              <a:t>Renforcer et </a:t>
            </a:r>
            <a:r>
              <a:rPr lang="fr-FR" dirty="0"/>
              <a:t>tirer parti de la mise </a:t>
            </a:r>
            <a:r>
              <a:rPr lang="fr-FR" dirty="0" smtClean="0"/>
              <a:t>en œuvre </a:t>
            </a:r>
            <a:r>
              <a:rPr lang="fr-FR" dirty="0"/>
              <a:t>des services de </a:t>
            </a:r>
            <a:r>
              <a:rPr lang="fr-FR" dirty="0" smtClean="0"/>
              <a:t>SSR; </a:t>
            </a:r>
          </a:p>
          <a:p>
            <a:r>
              <a:rPr lang="fr-FR" dirty="0" smtClean="0"/>
              <a:t>Adresser les défis et lacunes des services;</a:t>
            </a:r>
          </a:p>
          <a:p>
            <a:r>
              <a:rPr lang="fr-FR" dirty="0" smtClean="0"/>
              <a:t>Servir d’outil de plaidoyer pour obtenir le financement des programmes;</a:t>
            </a:r>
          </a:p>
          <a:p>
            <a:r>
              <a:rPr lang="fr-FR" dirty="0" smtClean="0"/>
              <a:t>Alimenter l’étude générale du programme de SSR.  </a:t>
            </a:r>
            <a:endParaRPr lang="fr-FR" dirty="0"/>
          </a:p>
        </p:txBody>
      </p:sp>
    </p:spTree>
    <p:extLst>
      <p:ext uri="{BB962C8B-B14F-4D97-AF65-F5344CB8AC3E}">
        <p14:creationId xmlns:p14="http://schemas.microsoft.com/office/powerpoint/2010/main" val="27644271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1589" y="324182"/>
            <a:ext cx="11077135" cy="801233"/>
          </a:xfrm>
          <a:ln>
            <a:solidFill>
              <a:srgbClr val="FF0000"/>
            </a:solidFill>
          </a:ln>
        </p:spPr>
        <p:txBody>
          <a:bodyPr anchor="t">
            <a:noAutofit/>
          </a:bodyPr>
          <a:lstStyle/>
          <a:p>
            <a:pPr algn="ctr"/>
            <a:r>
              <a:rPr lang="fr-FR" sz="4000" b="1" i="1" dirty="0" smtClean="0">
                <a:latin typeface="+mn-lt"/>
              </a:rPr>
              <a:t>Les composantes du système de santé- </a:t>
            </a:r>
            <a:r>
              <a:rPr lang="fr-FR" sz="4000" b="1" dirty="0">
                <a:latin typeface="+mn-lt"/>
              </a:rPr>
              <a:t>Quoi évaluer </a:t>
            </a:r>
            <a:r>
              <a:rPr lang="fr-FR" sz="4000" b="1" dirty="0" smtClean="0">
                <a:latin typeface="+mn-lt"/>
              </a:rPr>
              <a:t> </a:t>
            </a:r>
            <a:r>
              <a:rPr lang="fr-FR" sz="4000" b="1" dirty="0">
                <a:latin typeface="+mn-lt"/>
              </a:rPr>
              <a:t/>
            </a:r>
            <a:br>
              <a:rPr lang="fr-FR" sz="4000" b="1" dirty="0">
                <a:latin typeface="+mn-lt"/>
              </a:rPr>
            </a:br>
            <a:endParaRPr lang="fr-FR" sz="4000" b="1" i="1" dirty="0">
              <a:latin typeface="+mn-l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3574807"/>
              </p:ext>
            </p:extLst>
          </p:nvPr>
        </p:nvGraphicFramePr>
        <p:xfrm>
          <a:off x="711590" y="1252026"/>
          <a:ext cx="11077135" cy="5516880"/>
        </p:xfrm>
        <a:graphic>
          <a:graphicData uri="http://schemas.openxmlformats.org/drawingml/2006/table">
            <a:tbl>
              <a:tblPr firstRow="1" bandRow="1">
                <a:tableStyleId>{5C22544A-7EE6-4342-B048-85BDC9FD1C3A}</a:tableStyleId>
              </a:tblPr>
              <a:tblGrid>
                <a:gridCol w="4127696">
                  <a:extLst>
                    <a:ext uri="{9D8B030D-6E8A-4147-A177-3AD203B41FA5}">
                      <a16:colId xmlns:a16="http://schemas.microsoft.com/office/drawing/2014/main" val="20000"/>
                    </a:ext>
                  </a:extLst>
                </a:gridCol>
                <a:gridCol w="6949439">
                  <a:extLst>
                    <a:ext uri="{9D8B030D-6E8A-4147-A177-3AD203B41FA5}">
                      <a16:colId xmlns:a16="http://schemas.microsoft.com/office/drawing/2014/main" val="20001"/>
                    </a:ext>
                  </a:extLst>
                </a:gridCol>
              </a:tblGrid>
              <a:tr h="370840">
                <a:tc>
                  <a:txBody>
                    <a:bodyPr/>
                    <a:lstStyle/>
                    <a:p>
                      <a:r>
                        <a:rPr lang="fr-FR" sz="2000" dirty="0" smtClean="0"/>
                        <a:t>Composante du système de sante </a:t>
                      </a:r>
                      <a:endParaRPr lang="fr-FR" sz="2000" dirty="0"/>
                    </a:p>
                  </a:txBody>
                  <a:tcPr/>
                </a:tc>
                <a:tc>
                  <a:txBody>
                    <a:bodyPr/>
                    <a:lstStyle/>
                    <a:p>
                      <a:r>
                        <a:rPr lang="fr-FR" sz="2000" dirty="0" smtClean="0"/>
                        <a:t>Collaborer avec les parties prenantes pour:</a:t>
                      </a:r>
                      <a:endParaRPr lang="fr-FR" sz="2000" dirty="0"/>
                    </a:p>
                  </a:txBody>
                  <a:tcPr/>
                </a:tc>
                <a:extLst>
                  <a:ext uri="{0D108BD9-81ED-4DB2-BD59-A6C34878D82A}">
                    <a16:rowId xmlns:a16="http://schemas.microsoft.com/office/drawing/2014/main" val="10000"/>
                  </a:ext>
                </a:extLst>
              </a:tr>
              <a:tr h="370840">
                <a:tc>
                  <a:txBody>
                    <a:bodyPr/>
                    <a:lstStyle/>
                    <a:p>
                      <a:r>
                        <a:rPr lang="fr-FR" sz="2000" b="1" dirty="0" smtClean="0"/>
                        <a:t>La prestation de</a:t>
                      </a:r>
                      <a:r>
                        <a:rPr lang="fr-FR" sz="2000" b="1" baseline="0" dirty="0" smtClean="0"/>
                        <a:t> service </a:t>
                      </a:r>
                      <a:endParaRPr lang="fr-FR" sz="2000" b="1" dirty="0"/>
                    </a:p>
                  </a:txBody>
                  <a:tcPr anchor="ctr"/>
                </a:tc>
                <a:tc>
                  <a:txBody>
                    <a:bodyPr/>
                    <a:lstStyle/>
                    <a:p>
                      <a:pPr marL="285750" indent="-285750">
                        <a:buFont typeface="Wingdings" panose="05000000000000000000" pitchFamily="2" charset="2"/>
                        <a:buChar char="§"/>
                      </a:pPr>
                      <a:r>
                        <a:rPr lang="fr-FR" sz="2000" dirty="0" smtClean="0"/>
                        <a:t>Identifier les besoins en SSR dans la communauté;</a:t>
                      </a:r>
                    </a:p>
                    <a:p>
                      <a:pPr marL="285750" indent="-285750">
                        <a:buFont typeface="Wingdings" panose="05000000000000000000" pitchFamily="2" charset="2"/>
                        <a:buChar char="§"/>
                      </a:pPr>
                      <a:r>
                        <a:rPr lang="fr-FR" sz="2000" dirty="0" smtClean="0"/>
                        <a:t>Identifier les sites adaptés pour la prestation de service de SSR</a:t>
                      </a:r>
                      <a:endParaRPr lang="fr-FR" sz="2000" dirty="0"/>
                    </a:p>
                  </a:txBody>
                  <a:tcPr/>
                </a:tc>
                <a:extLst>
                  <a:ext uri="{0D108BD9-81ED-4DB2-BD59-A6C34878D82A}">
                    <a16:rowId xmlns:a16="http://schemas.microsoft.com/office/drawing/2014/main" val="10001"/>
                  </a:ext>
                </a:extLst>
              </a:tr>
              <a:tr h="370840">
                <a:tc>
                  <a:txBody>
                    <a:bodyPr/>
                    <a:lstStyle/>
                    <a:p>
                      <a:r>
                        <a:rPr lang="fr-FR" sz="2000" b="1" dirty="0" smtClean="0"/>
                        <a:t>Personnel de santé</a:t>
                      </a:r>
                      <a:endParaRPr lang="fr-FR" sz="2000" b="1" dirty="0"/>
                    </a:p>
                  </a:txBody>
                  <a:tcPr anchor="ctr"/>
                </a:tc>
                <a:tc>
                  <a:txBody>
                    <a:bodyPr/>
                    <a:lstStyle/>
                    <a:p>
                      <a:pPr marL="285750" indent="-285750">
                        <a:buFont typeface="Wingdings" panose="05000000000000000000" pitchFamily="2" charset="2"/>
                        <a:buChar char="§"/>
                      </a:pPr>
                      <a:r>
                        <a:rPr lang="fr-FR" sz="2000" dirty="0" smtClean="0"/>
                        <a:t>Évaluer les capacités du personnel;</a:t>
                      </a:r>
                    </a:p>
                    <a:p>
                      <a:pPr marL="285750" indent="-285750">
                        <a:buFont typeface="Wingdings" panose="05000000000000000000" pitchFamily="2" charset="2"/>
                        <a:buChar char="§"/>
                      </a:pPr>
                      <a:r>
                        <a:rPr lang="fr-FR" sz="2000" dirty="0" smtClean="0"/>
                        <a:t>Identifier les besoins et les niveaux  de recrutement;</a:t>
                      </a:r>
                    </a:p>
                    <a:p>
                      <a:pPr marL="285750" indent="-285750">
                        <a:buFont typeface="Wingdings" panose="05000000000000000000" pitchFamily="2" charset="2"/>
                        <a:buChar char="§"/>
                      </a:pPr>
                      <a:r>
                        <a:rPr lang="fr-FR" sz="2000" dirty="0" smtClean="0"/>
                        <a:t>Concevoir et planifier la formation du personnel.</a:t>
                      </a:r>
                      <a:endParaRPr lang="fr-FR" sz="2000" dirty="0"/>
                    </a:p>
                  </a:txBody>
                  <a:tcPr/>
                </a:tc>
                <a:extLst>
                  <a:ext uri="{0D108BD9-81ED-4DB2-BD59-A6C34878D82A}">
                    <a16:rowId xmlns:a16="http://schemas.microsoft.com/office/drawing/2014/main" val="10002"/>
                  </a:ext>
                </a:extLst>
              </a:tr>
              <a:tr h="649849">
                <a:tc>
                  <a:txBody>
                    <a:bodyPr/>
                    <a:lstStyle/>
                    <a:p>
                      <a:r>
                        <a:rPr lang="fr-FR" sz="2000" b="1" dirty="0" smtClean="0"/>
                        <a:t>Le système d’informations sanitaires</a:t>
                      </a:r>
                      <a:endParaRPr lang="fr-FR" sz="2000" b="1" dirty="0"/>
                    </a:p>
                  </a:txBody>
                  <a:tcPr anchor="ctr"/>
                </a:tc>
                <a:tc>
                  <a:txBody>
                    <a:bodyPr/>
                    <a:lstStyle/>
                    <a:p>
                      <a:pPr marL="285750" indent="-285750">
                        <a:buFont typeface="Wingdings" panose="05000000000000000000" pitchFamily="2" charset="2"/>
                        <a:buChar char="§"/>
                      </a:pPr>
                      <a:r>
                        <a:rPr lang="fr-FR" sz="2000" dirty="0" smtClean="0"/>
                        <a:t>Intégrer les informations de SSR dans le système d’informations sanitaires.</a:t>
                      </a:r>
                    </a:p>
                  </a:txBody>
                  <a:tcPr/>
                </a:tc>
                <a:extLst>
                  <a:ext uri="{0D108BD9-81ED-4DB2-BD59-A6C34878D82A}">
                    <a16:rowId xmlns:a16="http://schemas.microsoft.com/office/drawing/2014/main" val="10003"/>
                  </a:ext>
                </a:extLst>
              </a:tr>
              <a:tr h="370840">
                <a:tc>
                  <a:txBody>
                    <a:bodyPr/>
                    <a:lstStyle/>
                    <a:p>
                      <a:r>
                        <a:rPr lang="fr-FR" sz="2000" b="1" dirty="0" smtClean="0"/>
                        <a:t>Les produits médicaux</a:t>
                      </a:r>
                      <a:endParaRPr lang="fr-FR" sz="2000" b="1" dirty="0"/>
                    </a:p>
                  </a:txBody>
                  <a:tcPr anchor="ctr"/>
                </a:tc>
                <a:tc>
                  <a:txBody>
                    <a:bodyPr/>
                    <a:lstStyle/>
                    <a:p>
                      <a:pPr marL="285750" indent="-285750">
                        <a:buFont typeface="Wingdings" panose="05000000000000000000" pitchFamily="2" charset="2"/>
                        <a:buChar char="§"/>
                      </a:pPr>
                      <a:r>
                        <a:rPr lang="fr-FR" sz="2000" dirty="0" smtClean="0"/>
                        <a:t>Identifier les besoins en produits de SSR;</a:t>
                      </a:r>
                    </a:p>
                    <a:p>
                      <a:pPr marL="285750" indent="-285750">
                        <a:buFont typeface="Wingdings" panose="05000000000000000000" pitchFamily="2" charset="2"/>
                        <a:buChar char="§"/>
                      </a:pPr>
                      <a:r>
                        <a:rPr lang="fr-FR" sz="2000" dirty="0" smtClean="0"/>
                        <a:t>Renforcer les chaînes d’approvisionnement en  produits de SSR.</a:t>
                      </a:r>
                      <a:endParaRPr lang="fr-FR" sz="2000" dirty="0"/>
                    </a:p>
                  </a:txBody>
                  <a:tcPr/>
                </a:tc>
                <a:extLst>
                  <a:ext uri="{0D108BD9-81ED-4DB2-BD59-A6C34878D82A}">
                    <a16:rowId xmlns:a16="http://schemas.microsoft.com/office/drawing/2014/main" val="10004"/>
                  </a:ext>
                </a:extLst>
              </a:tr>
              <a:tr h="370840">
                <a:tc>
                  <a:txBody>
                    <a:bodyPr/>
                    <a:lstStyle/>
                    <a:p>
                      <a:r>
                        <a:rPr lang="fr-FR" sz="2000" b="1" dirty="0" smtClean="0"/>
                        <a:t>Le financement</a:t>
                      </a:r>
                      <a:endParaRPr lang="fr-FR" sz="2000" b="1" dirty="0"/>
                    </a:p>
                  </a:txBody>
                  <a:tcPr anchor="ctr"/>
                </a:tc>
                <a:tc>
                  <a:txBody>
                    <a:bodyPr/>
                    <a:lstStyle/>
                    <a:p>
                      <a:pPr marL="285750" indent="-285750">
                        <a:buFont typeface="Wingdings" panose="05000000000000000000" pitchFamily="2" charset="2"/>
                        <a:buChar char="§"/>
                      </a:pPr>
                      <a:r>
                        <a:rPr lang="fr-FR" sz="2000" dirty="0" smtClean="0"/>
                        <a:t>Identifier les possibilités de mobilisation</a:t>
                      </a:r>
                      <a:r>
                        <a:rPr lang="fr-FR" sz="2000" baseline="0" dirty="0" smtClean="0"/>
                        <a:t> des ressources.</a:t>
                      </a:r>
                    </a:p>
                  </a:txBody>
                  <a:tcPr/>
                </a:tc>
                <a:extLst>
                  <a:ext uri="{0D108BD9-81ED-4DB2-BD59-A6C34878D82A}">
                    <a16:rowId xmlns:a16="http://schemas.microsoft.com/office/drawing/2014/main" val="10005"/>
                  </a:ext>
                </a:extLst>
              </a:tr>
              <a:tr h="370840">
                <a:tc>
                  <a:txBody>
                    <a:bodyPr/>
                    <a:lstStyle/>
                    <a:p>
                      <a:r>
                        <a:rPr lang="fr-FR" sz="2000" b="1" dirty="0" smtClean="0"/>
                        <a:t>Gouvernance et Leadership</a:t>
                      </a:r>
                      <a:endParaRPr lang="fr-FR" sz="2000" b="1" dirty="0"/>
                    </a:p>
                  </a:txBody>
                  <a:tcPr anchor="ctr"/>
                </a:tc>
                <a:tc>
                  <a:txBody>
                    <a:bodyPr/>
                    <a:lstStyle/>
                    <a:p>
                      <a:pPr marL="285750" indent="-285750">
                        <a:buFont typeface="Wingdings" panose="05000000000000000000" pitchFamily="2" charset="2"/>
                        <a:buChar char="§"/>
                      </a:pPr>
                      <a:r>
                        <a:rPr lang="fr-FR" sz="2000" dirty="0" smtClean="0"/>
                        <a:t>Examiner les lois, les</a:t>
                      </a:r>
                      <a:r>
                        <a:rPr lang="fr-FR" sz="2000" baseline="0" dirty="0" smtClean="0"/>
                        <a:t> </a:t>
                      </a:r>
                      <a:r>
                        <a:rPr lang="fr-FR" sz="2000" dirty="0" smtClean="0"/>
                        <a:t>politiques et les protocoles relatifs à la SSR;</a:t>
                      </a:r>
                    </a:p>
                    <a:p>
                      <a:pPr marL="285750" indent="-285750">
                        <a:buFont typeface="Wingdings" panose="05000000000000000000" pitchFamily="2" charset="2"/>
                        <a:buChar char="§"/>
                      </a:pPr>
                      <a:r>
                        <a:rPr lang="fr-FR" sz="2000" dirty="0" smtClean="0"/>
                        <a:t>Coordonner</a:t>
                      </a:r>
                      <a:r>
                        <a:rPr lang="fr-FR" sz="2000" baseline="0" dirty="0" smtClean="0"/>
                        <a:t> </a:t>
                      </a:r>
                      <a:r>
                        <a:rPr lang="fr-FR" sz="2000" dirty="0" smtClean="0"/>
                        <a:t>avec le ministère</a:t>
                      </a:r>
                      <a:r>
                        <a:rPr lang="fr-FR" sz="2000" baseline="0" dirty="0" smtClean="0"/>
                        <a:t> de la santé;</a:t>
                      </a:r>
                    </a:p>
                    <a:p>
                      <a:pPr marL="285750" indent="-285750">
                        <a:buFont typeface="Wingdings" panose="05000000000000000000" pitchFamily="2" charset="2"/>
                        <a:buChar char="§"/>
                      </a:pPr>
                      <a:r>
                        <a:rPr lang="fr-FR" sz="2000" dirty="0" smtClean="0"/>
                        <a:t>Mobiliser les communautés dans la responsabilisation.</a:t>
                      </a:r>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9067655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480964" cy="619613"/>
          </a:xfrm>
          <a:ln>
            <a:solidFill>
              <a:srgbClr val="FF0000"/>
            </a:solidFill>
          </a:ln>
        </p:spPr>
        <p:txBody>
          <a:bodyPr anchor="t">
            <a:normAutofit fontScale="90000"/>
          </a:bodyPr>
          <a:lstStyle/>
          <a:p>
            <a:r>
              <a:rPr lang="fr-FR" sz="4000" b="1" dirty="0" smtClean="0">
                <a:latin typeface="+mn-lt"/>
              </a:rPr>
              <a:t>Système de sant</a:t>
            </a:r>
            <a:r>
              <a:rPr lang="fr-FR" sz="4000" b="1" dirty="0">
                <a:solidFill>
                  <a:prstClr val="black"/>
                </a:solidFill>
                <a:latin typeface="Calibri"/>
              </a:rPr>
              <a:t>é</a:t>
            </a:r>
            <a:r>
              <a:rPr lang="fr-FR" sz="4000" b="1" dirty="0" smtClean="0">
                <a:latin typeface="+mn-lt"/>
              </a:rPr>
              <a:t> - Eléments </a:t>
            </a:r>
            <a:r>
              <a:rPr lang="fr-FR" sz="4000" b="1" dirty="0">
                <a:latin typeface="+mn-lt"/>
                <a:ea typeface="+mn-ea"/>
                <a:cs typeface="+mn-cs"/>
              </a:rPr>
              <a:t>à </a:t>
            </a:r>
            <a:r>
              <a:rPr lang="fr-FR" sz="4000" b="1" dirty="0" smtClean="0">
                <a:latin typeface="+mn-lt"/>
              </a:rPr>
              <a:t>évaluer et résoudre </a:t>
            </a:r>
            <a:endParaRPr lang="fr-FR" sz="4000" b="1" dirty="0">
              <a:latin typeface="+mn-lt"/>
            </a:endParaRPr>
          </a:p>
        </p:txBody>
      </p:sp>
      <p:sp>
        <p:nvSpPr>
          <p:cNvPr id="3" name="Content Placeholder 2"/>
          <p:cNvSpPr>
            <a:spLocks noGrp="1"/>
          </p:cNvSpPr>
          <p:nvPr>
            <p:ph idx="1"/>
          </p:nvPr>
        </p:nvSpPr>
        <p:spPr>
          <a:xfrm>
            <a:off x="838200" y="984738"/>
            <a:ext cx="10515600" cy="5192225"/>
          </a:xfrm>
        </p:spPr>
        <p:txBody>
          <a:bodyPr>
            <a:normAutofit fontScale="85000" lnSpcReduction="20000"/>
          </a:bodyPr>
          <a:lstStyle/>
          <a:p>
            <a:pPr marL="571500" indent="-571500">
              <a:buFont typeface="+mj-lt"/>
              <a:buAutoNum type="romanLcPeriod"/>
            </a:pPr>
            <a:r>
              <a:rPr lang="fr-FR" u="sng" dirty="0" smtClean="0"/>
              <a:t>La prestation des services</a:t>
            </a:r>
          </a:p>
          <a:p>
            <a:pPr lvl="1">
              <a:buFont typeface="Wingdings" panose="05000000000000000000" pitchFamily="2" charset="2"/>
              <a:buChar char="ü"/>
            </a:pPr>
            <a:r>
              <a:rPr lang="fr-FR" dirty="0"/>
              <a:t> </a:t>
            </a:r>
            <a:r>
              <a:rPr lang="fr-FR" dirty="0" smtClean="0"/>
              <a:t>la viabilité de la communication et des transports pour orienter </a:t>
            </a:r>
            <a:r>
              <a:rPr lang="fr-FR" dirty="0"/>
              <a:t>vers d’autres </a:t>
            </a:r>
            <a:r>
              <a:rPr lang="fr-FR" dirty="0" smtClean="0"/>
              <a:t>services;</a:t>
            </a:r>
            <a:endParaRPr lang="fr-FR" dirty="0"/>
          </a:p>
          <a:p>
            <a:pPr lvl="1">
              <a:buFont typeface="Wingdings" panose="05000000000000000000" pitchFamily="2" charset="2"/>
              <a:buChar char="ü"/>
            </a:pPr>
            <a:r>
              <a:rPr lang="fr-FR" dirty="0" smtClean="0"/>
              <a:t>La distance pour rejoindre les autres services de santé;</a:t>
            </a:r>
            <a:r>
              <a:rPr lang="fr-FR" dirty="0"/>
              <a:t>	</a:t>
            </a:r>
          </a:p>
          <a:p>
            <a:pPr lvl="1">
              <a:buFont typeface="Wingdings" panose="05000000000000000000" pitchFamily="2" charset="2"/>
              <a:buChar char="ü"/>
            </a:pPr>
            <a:r>
              <a:rPr lang="fr-FR" dirty="0" smtClean="0"/>
              <a:t>Le degré d’accessibilité pour les populations touchées et  groupe cible;</a:t>
            </a:r>
            <a:endParaRPr lang="fr-FR" dirty="0"/>
          </a:p>
          <a:p>
            <a:pPr lvl="1">
              <a:buFont typeface="Wingdings" panose="05000000000000000000" pitchFamily="2" charset="2"/>
              <a:buChar char="ü"/>
            </a:pPr>
            <a:r>
              <a:rPr lang="fr-FR" dirty="0" smtClean="0"/>
              <a:t>L’intégration éventuelle avec d’autres services par opposition aux services autonomes.</a:t>
            </a:r>
          </a:p>
          <a:p>
            <a:pPr marL="571500" indent="-571500">
              <a:buFont typeface="+mj-lt"/>
              <a:buAutoNum type="romanLcPeriod"/>
            </a:pPr>
            <a:r>
              <a:rPr lang="fr-FR" u="sng" dirty="0" smtClean="0"/>
              <a:t>Le personnel de santé</a:t>
            </a:r>
          </a:p>
          <a:p>
            <a:pPr lvl="1">
              <a:buFont typeface="Wingdings" panose="05000000000000000000" pitchFamily="2" charset="2"/>
              <a:buChar char="ü"/>
            </a:pPr>
            <a:r>
              <a:rPr lang="fr-FR" dirty="0" smtClean="0"/>
              <a:t>Différentes capacités existantes;</a:t>
            </a:r>
          </a:p>
          <a:p>
            <a:pPr lvl="1">
              <a:buFont typeface="Wingdings" panose="05000000000000000000" pitchFamily="2" charset="2"/>
              <a:buChar char="ü"/>
            </a:pPr>
            <a:r>
              <a:rPr lang="fr-FR" dirty="0" smtClean="0"/>
              <a:t>Compétences requises;</a:t>
            </a:r>
          </a:p>
          <a:p>
            <a:pPr lvl="1">
              <a:buFont typeface="Wingdings" panose="05000000000000000000" pitchFamily="2" charset="2"/>
              <a:buChar char="ü"/>
            </a:pPr>
            <a:r>
              <a:rPr lang="fr-FR" dirty="0" smtClean="0"/>
              <a:t>Besoins de recyclage;</a:t>
            </a:r>
          </a:p>
          <a:p>
            <a:pPr marL="571500" indent="-571500">
              <a:buFont typeface="+mj-lt"/>
              <a:buAutoNum type="romanLcPeriod"/>
            </a:pPr>
            <a:r>
              <a:rPr lang="fr-FR" u="sng" dirty="0" smtClean="0"/>
              <a:t>Système d’informations sanitaires</a:t>
            </a:r>
          </a:p>
          <a:p>
            <a:pPr lvl="1">
              <a:lnSpc>
                <a:spcPct val="107000"/>
              </a:lnSpc>
              <a:spcBef>
                <a:spcPts val="0"/>
              </a:spcBef>
              <a:spcAft>
                <a:spcPts val="800"/>
              </a:spcAft>
              <a:buFont typeface="Wingdings" panose="05000000000000000000" pitchFamily="2" charset="2"/>
              <a:buChar char="ü"/>
            </a:pPr>
            <a:r>
              <a:rPr lang="fr-FR" sz="2500" dirty="0">
                <a:latin typeface="Calibri" panose="020F0502020204030204" pitchFamily="34" charset="0"/>
                <a:ea typeface="Calibri" panose="020F0502020204030204" pitchFamily="34" charset="0"/>
                <a:cs typeface="Times New Roman" panose="02020603050405020304" pitchFamily="18" charset="0"/>
              </a:rPr>
              <a:t>Identifier </a:t>
            </a:r>
            <a:r>
              <a:rPr lang="fr-FR" sz="2500" dirty="0" smtClean="0">
                <a:latin typeface="Calibri" panose="020F0502020204030204" pitchFamily="34" charset="0"/>
                <a:ea typeface="Calibri" panose="020F0502020204030204" pitchFamily="34" charset="0"/>
                <a:cs typeface="Times New Roman" panose="02020603050405020304" pitchFamily="18" charset="0"/>
              </a:rPr>
              <a:t>les politiques </a:t>
            </a:r>
            <a:r>
              <a:rPr lang="fr-FR" sz="2500" dirty="0">
                <a:latin typeface="Calibri" panose="020F0502020204030204" pitchFamily="34" charset="0"/>
                <a:ea typeface="Calibri" panose="020F0502020204030204" pitchFamily="34" charset="0"/>
                <a:cs typeface="Times New Roman" panose="02020603050405020304" pitchFamily="18" charset="0"/>
              </a:rPr>
              <a:t>des services du ministère de la santé, les protocoles de soins standardisés pour la prise en charge syndromique des IST, les protocoles de planification familiale et les lois et réglementations relatives aux soins après-avortement </a:t>
            </a:r>
            <a:r>
              <a:rPr lang="fr-FR" sz="2500" dirty="0" smtClean="0">
                <a:latin typeface="Calibri" panose="020F0502020204030204" pitchFamily="34" charset="0"/>
                <a:ea typeface="Calibri" panose="020F0502020204030204" pitchFamily="34" charset="0"/>
                <a:cs typeface="Times New Roman" panose="02020603050405020304" pitchFamily="18" charset="0"/>
              </a:rPr>
              <a:t>; </a:t>
            </a:r>
          </a:p>
          <a:p>
            <a:pPr lvl="1">
              <a:lnSpc>
                <a:spcPct val="107000"/>
              </a:lnSpc>
              <a:spcBef>
                <a:spcPts val="0"/>
              </a:spcBef>
              <a:spcAft>
                <a:spcPts val="800"/>
              </a:spcAft>
              <a:buFont typeface="Wingdings" panose="05000000000000000000" pitchFamily="2" charset="2"/>
              <a:buChar char="ü"/>
            </a:pPr>
            <a:r>
              <a:rPr lang="fr-FR" dirty="0" smtClean="0">
                <a:ea typeface="Calibri" panose="020F0502020204030204" pitchFamily="34" charset="0"/>
                <a:cs typeface="Times New Roman" panose="02020603050405020304" pitchFamily="18" charset="0"/>
              </a:rPr>
              <a:t>Appuyer </a:t>
            </a:r>
            <a:r>
              <a:rPr lang="fr-FR" dirty="0">
                <a:ea typeface="Calibri" panose="020F0502020204030204" pitchFamily="34" charset="0"/>
                <a:cs typeface="Times New Roman" panose="02020603050405020304" pitchFamily="18" charset="0"/>
              </a:rPr>
              <a:t>sur les prévisions démographiques pour collecter des informations sur la SSR plus spécifiques concernant la population </a:t>
            </a:r>
            <a:r>
              <a:rPr lang="fr-FR" dirty="0" smtClean="0">
                <a:ea typeface="Calibri" panose="020F0502020204030204" pitchFamily="34" charset="0"/>
                <a:cs typeface="Times New Roman" panose="02020603050405020304" pitchFamily="18" charset="0"/>
              </a:rPr>
              <a:t>touchée </a:t>
            </a:r>
            <a:r>
              <a:rPr lang="fr-FR" sz="2300" i="1" dirty="0" smtClean="0">
                <a:latin typeface="Calibri" panose="020F0502020204030204" pitchFamily="34" charset="0"/>
                <a:ea typeface="Calibri" panose="020F0502020204030204" pitchFamily="34" charset="0"/>
                <a:cs typeface="Times New Roman" panose="02020603050405020304" pitchFamily="18" charset="0"/>
              </a:rPr>
              <a:t>(</a:t>
            </a:r>
            <a:r>
              <a:rPr lang="fr-FR" sz="2300" i="1" dirty="0">
                <a:latin typeface="Calibri" panose="020F0502020204030204" pitchFamily="34" charset="0"/>
                <a:ea typeface="Calibri" panose="020F0502020204030204" pitchFamily="34" charset="0"/>
                <a:cs typeface="Times New Roman" panose="02020603050405020304" pitchFamily="18" charset="0"/>
              </a:rPr>
              <a:t>par ex. nombre de femme en âge de procréer, taux de mortalité par âge et sexe etc.)</a:t>
            </a:r>
            <a:endParaRPr lang="en-US" sz="1800" i="1" dirty="0">
              <a:latin typeface="Calibri" panose="020F0502020204030204" pitchFamily="34" charset="0"/>
              <a:ea typeface="Calibri" panose="020F0502020204030204" pitchFamily="34" charset="0"/>
              <a:cs typeface="Times New Roman" panose="02020603050405020304" pitchFamily="18" charset="0"/>
            </a:endParaRPr>
          </a:p>
          <a:p>
            <a:pPr lvl="1">
              <a:lnSpc>
                <a:spcPct val="120000"/>
              </a:lnSpc>
              <a:spcBef>
                <a:spcPts val="0"/>
              </a:spcBef>
              <a:spcAft>
                <a:spcPts val="800"/>
              </a:spcAft>
              <a:buFont typeface="Wingdings" panose="05000000000000000000" pitchFamily="2" charset="2"/>
              <a:buChar char="ü"/>
            </a:pPr>
            <a:endParaRPr lang="fr-FR" dirty="0" smtClean="0"/>
          </a:p>
          <a:p>
            <a:pPr marL="0" indent="0">
              <a:buNone/>
            </a:pPr>
            <a:endParaRPr lang="fr-FR" dirty="0" smtClean="0"/>
          </a:p>
          <a:p>
            <a:pPr marL="571500" indent="-571500">
              <a:buFont typeface="+mj-lt"/>
              <a:buAutoNum type="romanLcPeriod"/>
            </a:pPr>
            <a:endParaRPr lang="fr-FR" dirty="0"/>
          </a:p>
        </p:txBody>
      </p:sp>
    </p:spTree>
    <p:extLst>
      <p:ext uri="{BB962C8B-B14F-4D97-AF65-F5344CB8AC3E}">
        <p14:creationId xmlns:p14="http://schemas.microsoft.com/office/powerpoint/2010/main" val="24128665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91800" cy="647749"/>
          </a:xfrm>
          <a:ln>
            <a:solidFill>
              <a:srgbClr val="FF0000"/>
            </a:solidFill>
          </a:ln>
        </p:spPr>
        <p:txBody>
          <a:bodyPr/>
          <a:lstStyle/>
          <a:p>
            <a:r>
              <a:rPr lang="fr-FR" sz="3600" b="1" dirty="0">
                <a:solidFill>
                  <a:prstClr val="black"/>
                </a:solidFill>
                <a:latin typeface="Calibri"/>
              </a:rPr>
              <a:t>Système de santé - Eléments à évaluer et résoudre </a:t>
            </a:r>
            <a:endParaRPr lang="fr-FR" dirty="0"/>
          </a:p>
        </p:txBody>
      </p:sp>
      <p:sp>
        <p:nvSpPr>
          <p:cNvPr id="3" name="Content Placeholder 2"/>
          <p:cNvSpPr>
            <a:spLocks noGrp="1"/>
          </p:cNvSpPr>
          <p:nvPr>
            <p:ph idx="1"/>
          </p:nvPr>
        </p:nvSpPr>
        <p:spPr>
          <a:xfrm>
            <a:off x="838200" y="1111348"/>
            <a:ext cx="10515600" cy="5416061"/>
          </a:xfrm>
        </p:spPr>
        <p:txBody>
          <a:bodyPr>
            <a:normAutofit/>
          </a:bodyPr>
          <a:lstStyle/>
          <a:p>
            <a:pPr marL="571500" indent="-571500">
              <a:buFont typeface="+mj-lt"/>
              <a:buAutoNum type="romanLcPeriod" startAt="4"/>
            </a:pPr>
            <a:r>
              <a:rPr lang="fr-FR" sz="2600" u="sng" dirty="0" smtClean="0"/>
              <a:t>Produits médicaux</a:t>
            </a:r>
          </a:p>
          <a:p>
            <a:pPr lvl="1">
              <a:lnSpc>
                <a:spcPct val="107000"/>
              </a:lnSpc>
              <a:spcBef>
                <a:spcPts val="0"/>
              </a:spcBef>
              <a:buFont typeface="Wingdings" panose="05000000000000000000" pitchFamily="2" charset="2"/>
              <a:buChar char="ü"/>
            </a:pPr>
            <a:r>
              <a:rPr lang="fr-FR" sz="1600" dirty="0"/>
              <a:t> </a:t>
            </a:r>
            <a:r>
              <a:rPr lang="fr-FR" dirty="0">
                <a:latin typeface="Calibri" panose="020F0502020204030204" pitchFamily="34" charset="0"/>
                <a:ea typeface="Calibri" panose="020F0502020204030204" pitchFamily="34" charset="0"/>
                <a:cs typeface="Times New Roman" panose="02020603050405020304" pitchFamily="18" charset="0"/>
              </a:rPr>
              <a:t>Embaucher du personnel  formé à la gestion logistique.</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Bef>
                <a:spcPts val="0"/>
              </a:spcBef>
              <a:buFont typeface="Wingdings" panose="05000000000000000000" pitchFamily="2" charset="2"/>
              <a:buChar char="ü"/>
            </a:pPr>
            <a:r>
              <a:rPr lang="fr-FR" dirty="0">
                <a:latin typeface="Calibri" panose="020F0502020204030204" pitchFamily="34" charset="0"/>
                <a:ea typeface="Calibri" panose="020F0502020204030204" pitchFamily="34" charset="0"/>
                <a:cs typeface="Times New Roman" panose="02020603050405020304" pitchFamily="18" charset="0"/>
              </a:rPr>
              <a:t>Estimer la consommation mensuelle de médicaments  et de fournitures jetables de santé reproductive.</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Bef>
                <a:spcPts val="0"/>
              </a:spcBef>
              <a:buFont typeface="Wingdings" panose="05000000000000000000" pitchFamily="2" charset="2"/>
              <a:buChar char="ü"/>
            </a:pPr>
            <a:r>
              <a:rPr lang="fr-FR" dirty="0">
                <a:latin typeface="Calibri" panose="020F0502020204030204" pitchFamily="34" charset="0"/>
                <a:ea typeface="Calibri" panose="020F0502020204030204" pitchFamily="34" charset="0"/>
                <a:cs typeface="Times New Roman" panose="02020603050405020304" pitchFamily="18" charset="0"/>
              </a:rPr>
              <a:t>Identifier les filières d’approvisionnement médical. Analyser la qualité des filières locales d’approvisionnement et pour la commande internationale, s’approcher les fournisseurs mondiaux reconnus ou avec l’appui du FNUAP, du Fonds des Nations Unies pour l’enfance (UNICEF) ou de l’OMS.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Bef>
                <a:spcPts val="0"/>
              </a:spcBef>
              <a:buFont typeface="Wingdings" panose="05000000000000000000" pitchFamily="2" charset="2"/>
              <a:buChar char="ü"/>
            </a:pPr>
            <a:r>
              <a:rPr lang="fr-FR" dirty="0">
                <a:latin typeface="Calibri" panose="020F0502020204030204" pitchFamily="34" charset="0"/>
                <a:ea typeface="Calibri" panose="020F0502020204030204" pitchFamily="34" charset="0"/>
                <a:cs typeface="Times New Roman" panose="02020603050405020304" pitchFamily="18" charset="0"/>
              </a:rPr>
              <a:t>Passer les commandes en temps voulu, via les flux logistiques identifiés, en fonction des estimations, afin d’éviter les ruptures de stock.</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Bef>
                <a:spcPts val="0"/>
              </a:spcBef>
              <a:spcAft>
                <a:spcPts val="800"/>
              </a:spcAft>
              <a:buFont typeface="Wingdings" panose="05000000000000000000" pitchFamily="2" charset="2"/>
              <a:buChar char="ü"/>
            </a:pPr>
            <a:r>
              <a:rPr lang="fr-FR" dirty="0">
                <a:latin typeface="Calibri" panose="020F0502020204030204" pitchFamily="34" charset="0"/>
                <a:ea typeface="Calibri" panose="020F0502020204030204" pitchFamily="34" charset="0"/>
                <a:cs typeface="Times New Roman" panose="02020603050405020304" pitchFamily="18" charset="0"/>
              </a:rPr>
              <a:t>Stocker les fournitures au plus près de la population ciblée.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457200" lvl="1" indent="0">
              <a:buNone/>
            </a:pPr>
            <a:endParaRPr lang="fr-FR" dirty="0"/>
          </a:p>
        </p:txBody>
      </p:sp>
    </p:spTree>
    <p:extLst>
      <p:ext uri="{BB962C8B-B14F-4D97-AF65-F5344CB8AC3E}">
        <p14:creationId xmlns:p14="http://schemas.microsoft.com/office/powerpoint/2010/main" val="18709091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266092"/>
            <a:ext cx="11020865" cy="4910871"/>
          </a:xfrm>
        </p:spPr>
        <p:txBody>
          <a:bodyPr>
            <a:normAutofit/>
          </a:bodyPr>
          <a:lstStyle/>
          <a:p>
            <a:pPr marL="571500" indent="-571500">
              <a:buFont typeface="+mj-lt"/>
              <a:buAutoNum type="romanLcPeriod" startAt="5"/>
            </a:pPr>
            <a:r>
              <a:rPr lang="fr-FR" sz="2600" u="sng" dirty="0" smtClean="0"/>
              <a:t>Financement adapté et durable</a:t>
            </a:r>
          </a:p>
          <a:p>
            <a:pPr lvl="1"/>
            <a:r>
              <a:rPr lang="fr-FR" dirty="0" smtClean="0"/>
              <a:t>Tenir </a:t>
            </a:r>
            <a:r>
              <a:rPr lang="fr-FR" dirty="0"/>
              <a:t>compte des mécanismes de financement de long terme pour garantir un accès permanent à des soins de SSR abordables, de haute-qualité et complets</a:t>
            </a:r>
            <a:r>
              <a:rPr lang="fr-FR" dirty="0" smtClean="0"/>
              <a:t>.</a:t>
            </a:r>
          </a:p>
          <a:p>
            <a:pPr lvl="1"/>
            <a:r>
              <a:rPr lang="fr-FR" dirty="0"/>
              <a:t>Un bon système de financement de la </a:t>
            </a:r>
            <a:r>
              <a:rPr lang="fr-FR" dirty="0" smtClean="0"/>
              <a:t>santé </a:t>
            </a:r>
            <a:r>
              <a:rPr lang="fr-FR" dirty="0"/>
              <a:t>est essentiel pour pérenniser les soins complets de </a:t>
            </a:r>
            <a:r>
              <a:rPr lang="fr-FR" dirty="0" smtClean="0"/>
              <a:t>SSR. </a:t>
            </a:r>
          </a:p>
          <a:p>
            <a:pPr marL="0" indent="0">
              <a:buNone/>
            </a:pPr>
            <a:r>
              <a:rPr lang="fr-FR" sz="2600" u="sng" dirty="0" smtClean="0"/>
              <a:t>Options pour la mobilisation des ressources: </a:t>
            </a:r>
          </a:p>
          <a:p>
            <a:pPr marL="971550" lvl="1" indent="-514350">
              <a:buFont typeface="+mj-lt"/>
              <a:buAutoNum type="alphaLcPeriod"/>
            </a:pPr>
            <a:r>
              <a:rPr lang="fr-FR" sz="2200" dirty="0" smtClean="0"/>
              <a:t>Le financement communautaire et les assurances maladie communautaires.</a:t>
            </a:r>
            <a:endParaRPr lang="fr-FR" sz="2200" dirty="0"/>
          </a:p>
          <a:p>
            <a:pPr marL="971550" lvl="1" indent="-514350">
              <a:buFont typeface="+mj-lt"/>
              <a:buAutoNum type="alphaLcPeriod"/>
            </a:pPr>
            <a:r>
              <a:rPr lang="fr-FR" sz="2200" dirty="0" smtClean="0"/>
              <a:t>Les transferts d’argent conditionnels ou non.</a:t>
            </a:r>
            <a:r>
              <a:rPr lang="fr-FR" sz="2200" dirty="0"/>
              <a:t>	</a:t>
            </a:r>
          </a:p>
          <a:p>
            <a:pPr marL="971550" lvl="1" indent="-514350">
              <a:buFont typeface="+mj-lt"/>
              <a:buAutoNum type="alphaLcPeriod"/>
            </a:pPr>
            <a:r>
              <a:rPr lang="fr-FR" sz="2200" dirty="0" smtClean="0"/>
              <a:t>Les paiements directs ou frais de prestation des services.</a:t>
            </a:r>
            <a:r>
              <a:rPr lang="fr-FR" sz="2200" dirty="0"/>
              <a:t>	</a:t>
            </a:r>
          </a:p>
          <a:p>
            <a:pPr marL="971550" lvl="1" indent="-514350">
              <a:buFont typeface="+mj-lt"/>
              <a:buAutoNum type="alphaLcPeriod"/>
            </a:pPr>
            <a:r>
              <a:rPr lang="fr-FR" sz="2200" dirty="0" smtClean="0"/>
              <a:t>Le financement axé sur les résultats.</a:t>
            </a:r>
            <a:endParaRPr lang="fr-FR" sz="2200" dirty="0"/>
          </a:p>
          <a:p>
            <a:pPr marL="971550" lvl="1" indent="-514350">
              <a:buFont typeface="+mj-lt"/>
              <a:buAutoNum type="alphaLcPeriod"/>
            </a:pPr>
            <a:r>
              <a:rPr lang="fr-FR" sz="2200" dirty="0" smtClean="0"/>
              <a:t>Les bons accordées aux clients et les remboursements pour les agents de santé.</a:t>
            </a:r>
            <a:endParaRPr lang="fr-FR" sz="2200" dirty="0"/>
          </a:p>
          <a:p>
            <a:pPr marL="971550" lvl="1" indent="-514350">
              <a:buFont typeface="+mj-lt"/>
              <a:buAutoNum type="alphaLcPeriod"/>
            </a:pPr>
            <a:r>
              <a:rPr lang="fr-FR" sz="2200" dirty="0" smtClean="0"/>
              <a:t>Le marketing social et la franchise. </a:t>
            </a:r>
            <a:endParaRPr lang="fr-FR" sz="2200" dirty="0"/>
          </a:p>
        </p:txBody>
      </p:sp>
      <p:sp>
        <p:nvSpPr>
          <p:cNvPr id="6" name="Title 1"/>
          <p:cNvSpPr txBox="1">
            <a:spLocks/>
          </p:cNvSpPr>
          <p:nvPr/>
        </p:nvSpPr>
        <p:spPr>
          <a:xfrm>
            <a:off x="838200" y="365125"/>
            <a:ext cx="6340522" cy="647749"/>
          </a:xfrm>
          <a:prstGeom prst="rect">
            <a:avLst/>
          </a:prstGeom>
          <a:ln>
            <a:solidFill>
              <a:srgbClr val="FF0000"/>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3600" b="1" smtClean="0">
                <a:latin typeface="Calibri" panose="020F0502020204030204"/>
              </a:rPr>
              <a:t>Eléments à évaluer et résoudre </a:t>
            </a:r>
            <a:endParaRPr lang="fr-FR" dirty="0"/>
          </a:p>
        </p:txBody>
      </p:sp>
    </p:spTree>
    <p:extLst>
      <p:ext uri="{BB962C8B-B14F-4D97-AF65-F5344CB8AC3E}">
        <p14:creationId xmlns:p14="http://schemas.microsoft.com/office/powerpoint/2010/main" val="5431470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5295314" cy="816561"/>
          </a:xfrm>
          <a:ln>
            <a:solidFill>
              <a:srgbClr val="FF0000"/>
            </a:solidFill>
          </a:ln>
        </p:spPr>
        <p:txBody>
          <a:bodyPr anchor="t">
            <a:normAutofit/>
          </a:bodyPr>
          <a:lstStyle/>
          <a:p>
            <a:r>
              <a:rPr lang="fr-FR" b="1" dirty="0" smtClean="0">
                <a:latin typeface="+mn-lt"/>
              </a:rPr>
              <a:t>Plan de présentation</a:t>
            </a:r>
            <a:endParaRPr lang="fr-FR" b="1" dirty="0">
              <a:latin typeface="+mn-lt"/>
            </a:endParaRPr>
          </a:p>
        </p:txBody>
      </p:sp>
      <p:sp>
        <p:nvSpPr>
          <p:cNvPr id="3" name="Content Placeholder 2"/>
          <p:cNvSpPr>
            <a:spLocks noGrp="1"/>
          </p:cNvSpPr>
          <p:nvPr>
            <p:ph idx="1"/>
          </p:nvPr>
        </p:nvSpPr>
        <p:spPr>
          <a:xfrm>
            <a:off x="838200" y="1420837"/>
            <a:ext cx="10515600" cy="4756126"/>
          </a:xfrm>
        </p:spPr>
        <p:txBody>
          <a:bodyPr>
            <a:normAutofit/>
          </a:bodyPr>
          <a:lstStyle/>
          <a:p>
            <a:pPr marL="571500" lvl="0" indent="-571500">
              <a:buFont typeface="+mj-lt"/>
              <a:buAutoNum type="romanLcPeriod"/>
            </a:pPr>
            <a:r>
              <a:rPr lang="fr-FR" dirty="0">
                <a:solidFill>
                  <a:prstClr val="black"/>
                </a:solidFill>
              </a:rPr>
              <a:t>Objectifs d’apprentissage </a:t>
            </a:r>
          </a:p>
          <a:p>
            <a:pPr marL="571500" lvl="0" indent="-571500">
              <a:buFont typeface="+mj-lt"/>
              <a:buAutoNum type="romanLcPeriod"/>
            </a:pPr>
            <a:r>
              <a:rPr lang="fr-FR" dirty="0">
                <a:solidFill>
                  <a:prstClr val="black"/>
                </a:solidFill>
              </a:rPr>
              <a:t>Objectif no. 6 du DMU-SSR.</a:t>
            </a:r>
          </a:p>
          <a:p>
            <a:pPr marL="571500" lvl="0" indent="-571500">
              <a:buFont typeface="+mj-lt"/>
              <a:buAutoNum type="romanLcPeriod"/>
            </a:pPr>
            <a:r>
              <a:rPr lang="fr-FR" dirty="0">
                <a:solidFill>
                  <a:prstClr val="black"/>
                </a:solidFill>
              </a:rPr>
              <a:t>Introduction.</a:t>
            </a:r>
          </a:p>
          <a:p>
            <a:pPr marL="571500" lvl="0" indent="-571500">
              <a:buFont typeface="+mj-lt"/>
              <a:buAutoNum type="romanLcPeriod"/>
            </a:pPr>
            <a:r>
              <a:rPr lang="fr-FR" dirty="0">
                <a:solidFill>
                  <a:prstClr val="black"/>
                </a:solidFill>
              </a:rPr>
              <a:t> </a:t>
            </a:r>
            <a:r>
              <a:rPr lang="fr-FR" dirty="0" smtClean="0">
                <a:solidFill>
                  <a:prstClr val="black"/>
                </a:solidFill>
              </a:rPr>
              <a:t>Les services </a:t>
            </a:r>
            <a:r>
              <a:rPr lang="fr-FR" dirty="0">
                <a:solidFill>
                  <a:prstClr val="black"/>
                </a:solidFill>
              </a:rPr>
              <a:t>complets </a:t>
            </a:r>
            <a:r>
              <a:rPr lang="fr-FR" dirty="0" smtClean="0">
                <a:solidFill>
                  <a:prstClr val="black"/>
                </a:solidFill>
              </a:rPr>
              <a:t>comme prioritaire en crise humanitaire</a:t>
            </a:r>
            <a:endParaRPr lang="fr-FR" dirty="0">
              <a:solidFill>
                <a:prstClr val="black"/>
              </a:solidFill>
            </a:endParaRPr>
          </a:p>
          <a:p>
            <a:pPr marL="571500" lvl="0" indent="-571500">
              <a:buFont typeface="+mj-lt"/>
              <a:buAutoNum type="romanLcPeriod"/>
            </a:pPr>
            <a:r>
              <a:rPr lang="fr-FR" dirty="0">
                <a:solidFill>
                  <a:prstClr val="black"/>
                </a:solidFill>
              </a:rPr>
              <a:t>Les prérequis </a:t>
            </a:r>
            <a:r>
              <a:rPr lang="fr-FR" dirty="0" smtClean="0">
                <a:solidFill>
                  <a:prstClr val="black"/>
                </a:solidFill>
              </a:rPr>
              <a:t>pour </a:t>
            </a:r>
            <a:r>
              <a:rPr lang="fr-FR" dirty="0">
                <a:solidFill>
                  <a:prstClr val="black"/>
                </a:solidFill>
              </a:rPr>
              <a:t>la programmation des services complets.</a:t>
            </a:r>
          </a:p>
          <a:p>
            <a:pPr marL="571500" lvl="0" indent="-571500">
              <a:buFont typeface="+mj-lt"/>
              <a:buAutoNum type="romanLcPeriod"/>
            </a:pPr>
            <a:r>
              <a:rPr lang="fr-FR" dirty="0">
                <a:solidFill>
                  <a:prstClr val="black"/>
                </a:solidFill>
              </a:rPr>
              <a:t>Le contenu de services complets.</a:t>
            </a:r>
          </a:p>
          <a:p>
            <a:pPr marL="571500" lvl="0" indent="-571500">
              <a:buFont typeface="+mj-lt"/>
              <a:buAutoNum type="romanLcPeriod"/>
            </a:pPr>
            <a:r>
              <a:rPr lang="fr-FR" dirty="0">
                <a:solidFill>
                  <a:prstClr val="black"/>
                </a:solidFill>
              </a:rPr>
              <a:t>Les composants du système de </a:t>
            </a:r>
            <a:r>
              <a:rPr lang="fr-FR" dirty="0" smtClean="0">
                <a:solidFill>
                  <a:prstClr val="black"/>
                </a:solidFill>
              </a:rPr>
              <a:t>santé.</a:t>
            </a:r>
            <a:endParaRPr lang="fr-FR" dirty="0">
              <a:solidFill>
                <a:prstClr val="black"/>
              </a:solidFill>
            </a:endParaRPr>
          </a:p>
          <a:p>
            <a:pPr marL="571500" lvl="0" indent="-571500">
              <a:buFont typeface="+mj-lt"/>
              <a:buAutoNum type="romanLcPeriod"/>
            </a:pPr>
            <a:r>
              <a:rPr lang="fr-FR" dirty="0" smtClean="0">
                <a:solidFill>
                  <a:prstClr val="black"/>
                </a:solidFill>
              </a:rPr>
              <a:t>L’évaluation </a:t>
            </a:r>
            <a:r>
              <a:rPr lang="fr-FR" dirty="0">
                <a:solidFill>
                  <a:prstClr val="black"/>
                </a:solidFill>
              </a:rPr>
              <a:t>en vue de planifier les services complets.</a:t>
            </a:r>
          </a:p>
          <a:p>
            <a:endParaRPr lang="fr-FR" dirty="0" smtClean="0"/>
          </a:p>
          <a:p>
            <a:endParaRPr lang="fr-FR" dirty="0" smtClean="0"/>
          </a:p>
          <a:p>
            <a:endParaRPr lang="fr-FR" dirty="0"/>
          </a:p>
        </p:txBody>
      </p:sp>
    </p:spTree>
    <p:extLst>
      <p:ext uri="{BB962C8B-B14F-4D97-AF65-F5344CB8AC3E}">
        <p14:creationId xmlns:p14="http://schemas.microsoft.com/office/powerpoint/2010/main" val="41157068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47446"/>
            <a:ext cx="10515600" cy="4629517"/>
          </a:xfrm>
        </p:spPr>
        <p:txBody>
          <a:bodyPr>
            <a:normAutofit/>
          </a:bodyPr>
          <a:lstStyle/>
          <a:p>
            <a:pPr marL="571500" indent="-571500">
              <a:buFont typeface="+mj-lt"/>
              <a:buAutoNum type="romanLcPeriod" startAt="6"/>
            </a:pPr>
            <a:r>
              <a:rPr lang="fr-FR" u="sng" dirty="0" smtClean="0"/>
              <a:t>Gouvernance et leadership</a:t>
            </a:r>
          </a:p>
          <a:p>
            <a:pPr marL="0" indent="0">
              <a:buNone/>
            </a:pPr>
            <a:r>
              <a:rPr lang="fr-FR" dirty="0" smtClean="0"/>
              <a:t>Pilotés </a:t>
            </a:r>
            <a:r>
              <a:rPr lang="fr-FR" dirty="0"/>
              <a:t>du point de vue international, national et </a:t>
            </a:r>
            <a:r>
              <a:rPr lang="fr-FR" dirty="0" smtClean="0"/>
              <a:t>communautaire.</a:t>
            </a:r>
          </a:p>
          <a:p>
            <a:pPr marL="0" indent="0">
              <a:buNone/>
            </a:pPr>
            <a:r>
              <a:rPr lang="fr-FR" sz="2400" b="1" dirty="0" smtClean="0"/>
              <a:t>Que faire:</a:t>
            </a:r>
          </a:p>
          <a:p>
            <a:pPr lvl="1"/>
            <a:r>
              <a:rPr lang="fr-FR" dirty="0" smtClean="0"/>
              <a:t>Les parties </a:t>
            </a:r>
            <a:r>
              <a:rPr lang="fr-FR" dirty="0"/>
              <a:t>prenantes </a:t>
            </a:r>
            <a:r>
              <a:rPr lang="fr-FR" dirty="0" smtClean="0"/>
              <a:t>doivent plaider auprès </a:t>
            </a:r>
            <a:r>
              <a:rPr lang="fr-FR" dirty="0"/>
              <a:t>des gouvernements pour déceler l’éventail complet des lacunes de la santé et des droits sexuels et reproductifs dans les politiques et les protocoles et mobiliser les ressources pour investir dans la </a:t>
            </a:r>
            <a:r>
              <a:rPr lang="fr-FR" dirty="0" smtClean="0"/>
              <a:t>SSR.  </a:t>
            </a:r>
            <a:endParaRPr lang="fr-FR" dirty="0"/>
          </a:p>
          <a:p>
            <a:pPr lvl="1"/>
            <a:r>
              <a:rPr lang="fr-FR" dirty="0" smtClean="0"/>
              <a:t>Les communautés comprennent leurs droits et sont partie intégrante de la conception, la mise en œuvre et le suivi des services SSR. </a:t>
            </a:r>
          </a:p>
          <a:p>
            <a:pPr lvl="1"/>
            <a:r>
              <a:rPr lang="fr-FR" dirty="0" smtClean="0"/>
              <a:t>Un mécanisme d’enregistrement des plaintes au niveau communautaire est fonctionnel, </a:t>
            </a:r>
            <a:r>
              <a:rPr lang="fr-FR" dirty="0">
                <a:solidFill>
                  <a:srgbClr val="000000"/>
                </a:solidFill>
              </a:rPr>
              <a:t>à</a:t>
            </a:r>
            <a:r>
              <a:rPr lang="fr-FR" dirty="0" smtClean="0"/>
              <a:t> l’aide des ressources nécessaires. </a:t>
            </a:r>
            <a:endParaRPr lang="fr-FR" dirty="0"/>
          </a:p>
        </p:txBody>
      </p:sp>
      <p:sp>
        <p:nvSpPr>
          <p:cNvPr id="4" name="Title 1"/>
          <p:cNvSpPr txBox="1">
            <a:spLocks/>
          </p:cNvSpPr>
          <p:nvPr/>
        </p:nvSpPr>
        <p:spPr>
          <a:xfrm>
            <a:off x="838200" y="365125"/>
            <a:ext cx="6340522" cy="647749"/>
          </a:xfrm>
          <a:prstGeom prst="rect">
            <a:avLst/>
          </a:prstGeom>
          <a:ln>
            <a:solidFill>
              <a:srgbClr val="FF0000"/>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3600" b="1" smtClean="0">
                <a:latin typeface="Calibri" panose="020F0502020204030204"/>
              </a:rPr>
              <a:t>Eléments à évaluer et résoudre </a:t>
            </a:r>
            <a:endParaRPr lang="fr-FR" dirty="0"/>
          </a:p>
        </p:txBody>
      </p:sp>
    </p:spTree>
    <p:extLst>
      <p:ext uri="{BB962C8B-B14F-4D97-AF65-F5344CB8AC3E}">
        <p14:creationId xmlns:p14="http://schemas.microsoft.com/office/powerpoint/2010/main" val="35079745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0741" y="2292398"/>
            <a:ext cx="9206133" cy="1325563"/>
          </a:xfrm>
          <a:solidFill>
            <a:srgbClr val="FFFF00"/>
          </a:solidFill>
        </p:spPr>
        <p:txBody>
          <a:bodyPr anchor="t"/>
          <a:lstStyle/>
          <a:p>
            <a:r>
              <a:rPr lang="fr-FR" b="1" dirty="0" smtClean="0">
                <a:latin typeface="+mn-lt"/>
              </a:rPr>
              <a:t>Résumés des interventions de services complets des objectifs du DMU-SSR</a:t>
            </a:r>
            <a:endParaRPr lang="fr-FR" b="1" dirty="0">
              <a:latin typeface="+mn-lt"/>
            </a:endParaRPr>
          </a:p>
        </p:txBody>
      </p:sp>
    </p:spTree>
    <p:extLst>
      <p:ext uri="{BB962C8B-B14F-4D97-AF65-F5344CB8AC3E}">
        <p14:creationId xmlns:p14="http://schemas.microsoft.com/office/powerpoint/2010/main" val="16372468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491175"/>
            <a:ext cx="10655105" cy="5022167"/>
          </a:xfrm>
        </p:spPr>
        <p:txBody>
          <a:bodyPr>
            <a:normAutofit fontScale="92500" lnSpcReduction="10000"/>
          </a:bodyPr>
          <a:lstStyle/>
          <a:p>
            <a:pPr marL="514350" indent="-514350">
              <a:buFont typeface="+mj-lt"/>
              <a:buAutoNum type="romanLcPeriod"/>
            </a:pPr>
            <a:r>
              <a:rPr lang="fr-FR" sz="2400" b="1" dirty="0"/>
              <a:t>Renforcer le soutien psychologique avec l’appui social: </a:t>
            </a:r>
            <a:r>
              <a:rPr lang="fr-FR" sz="2400" dirty="0"/>
              <a:t>le processus de guérison de la victime commence dès la première visite à la clinique.</a:t>
            </a:r>
          </a:p>
          <a:p>
            <a:pPr marL="514350" indent="-514350">
              <a:buFont typeface="+mj-lt"/>
              <a:buAutoNum type="romanLcPeriod"/>
            </a:pPr>
            <a:r>
              <a:rPr lang="fr-FR" sz="2400" b="1" dirty="0"/>
              <a:t>Etendre les soins médicaux au delà de la violences sexuelles </a:t>
            </a:r>
            <a:r>
              <a:rPr lang="fr-FR" sz="2400" dirty="0"/>
              <a:t>pour inclure </a:t>
            </a:r>
            <a:r>
              <a:rPr lang="fr-FR" sz="2400" dirty="0">
                <a:solidFill>
                  <a:srgbClr val="000000"/>
                </a:solidFill>
                <a:cs typeface="Times New Roman" panose="02020603050405020304" pitchFamily="18" charset="0"/>
              </a:rPr>
              <a:t>a</a:t>
            </a:r>
            <a:r>
              <a:rPr lang="fr-FR" sz="2400" dirty="0">
                <a:solidFill>
                  <a:srgbClr val="000000"/>
                </a:solidFill>
                <a:ea typeface="Times New Roman" panose="02020603050405020304" pitchFamily="18" charset="0"/>
                <a:cs typeface="Times New Roman" panose="02020603050405020304" pitchFamily="18" charset="0"/>
              </a:rPr>
              <a:t>utres formes de VBG  tels que la violence domestique/ conjugale,  les mutilations génitales féminines, le mariage précoce </a:t>
            </a:r>
            <a:r>
              <a:rPr lang="fr-FR" sz="2400" dirty="0">
                <a:ea typeface="Times New Roman" panose="02020603050405020304" pitchFamily="18" charset="0"/>
                <a:cs typeface="Times New Roman" panose="02020603050405020304" pitchFamily="18" charset="0"/>
              </a:rPr>
              <a:t>et/ou forcé, </a:t>
            </a:r>
            <a:r>
              <a:rPr lang="fr-FR" sz="2400" dirty="0">
                <a:solidFill>
                  <a:srgbClr val="000000"/>
                </a:solidFill>
                <a:ea typeface="Times New Roman" panose="02020603050405020304" pitchFamily="18" charset="0"/>
                <a:cs typeface="Times New Roman" panose="02020603050405020304" pitchFamily="18" charset="0"/>
              </a:rPr>
              <a:t>les services conviviaux pour les jeunes et adolescent(e)s etc. </a:t>
            </a:r>
          </a:p>
          <a:p>
            <a:pPr marL="514350" indent="-514350">
              <a:buFont typeface="+mj-lt"/>
              <a:buAutoNum type="romanLcPeriod"/>
            </a:pPr>
            <a:r>
              <a:rPr lang="fr-FR" sz="2400" b="1" dirty="0"/>
              <a:t>Elargir la gestion pour inclure les autres types des VBG: </a:t>
            </a:r>
            <a:r>
              <a:rPr lang="fr-FR" sz="2400" dirty="0"/>
              <a:t>violence domestique, pratiques néfastes, mutilation génitale féminine, mariage des enfants, mariage forcé et précoce, traite des êtres humains etc.</a:t>
            </a:r>
          </a:p>
          <a:p>
            <a:pPr marL="514350" indent="-514350">
              <a:buFont typeface="+mj-lt"/>
              <a:buAutoNum type="romanLcPeriod"/>
            </a:pPr>
            <a:r>
              <a:rPr lang="fr-FR" sz="2400" b="1" dirty="0" smtClean="0"/>
              <a:t>Renforcer la lutte contre l’impunité </a:t>
            </a:r>
          </a:p>
          <a:p>
            <a:pPr marL="514350" indent="-514350">
              <a:buFont typeface="+mj-lt"/>
              <a:buAutoNum type="romanLcPeriod"/>
            </a:pPr>
            <a:r>
              <a:rPr lang="fr-FR" sz="2400"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Soutenir </a:t>
            </a:r>
            <a:r>
              <a:rPr lang="fr-FR" sz="24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les initiatives de prévention des VBG (par exemple l’implication des hommes et garçons – les champions).</a:t>
            </a:r>
          </a:p>
          <a:p>
            <a:pPr marL="514350" indent="-514350">
              <a:buFont typeface="+mj-lt"/>
              <a:buAutoNum type="romanLcPeriod"/>
            </a:pPr>
            <a:r>
              <a:rPr lang="fr-FR" sz="2400" b="1" dirty="0" smtClean="0"/>
              <a:t>Coordonner </a:t>
            </a:r>
            <a:r>
              <a:rPr lang="fr-FR" sz="2400" b="1" dirty="0"/>
              <a:t>et établir des </a:t>
            </a:r>
            <a:r>
              <a:rPr lang="fr-FR" sz="2400" b="1" dirty="0" smtClean="0"/>
              <a:t>liens.</a:t>
            </a:r>
          </a:p>
          <a:p>
            <a:pPr marL="514350" indent="-514350">
              <a:buFont typeface="+mj-lt"/>
              <a:buAutoNum type="romanLcPeriod"/>
            </a:pPr>
            <a:r>
              <a:rPr lang="fr-FR" sz="2400" b="1" dirty="0" smtClean="0"/>
              <a:t>Plaidoyer pour la lutte contre les </a:t>
            </a:r>
            <a:r>
              <a:rPr lang="fr-FR" sz="2400" b="1" dirty="0" err="1" smtClean="0"/>
              <a:t>VBGs</a:t>
            </a:r>
            <a:endParaRPr lang="fr-FR" sz="2400" b="1" dirty="0" smtClean="0"/>
          </a:p>
          <a:p>
            <a:endParaRPr lang="fr-FR" dirty="0"/>
          </a:p>
        </p:txBody>
      </p:sp>
      <p:sp>
        <p:nvSpPr>
          <p:cNvPr id="4" name="Title 1"/>
          <p:cNvSpPr>
            <a:spLocks noGrp="1"/>
          </p:cNvSpPr>
          <p:nvPr>
            <p:ph type="title"/>
          </p:nvPr>
        </p:nvSpPr>
        <p:spPr>
          <a:xfrm>
            <a:off x="838200" y="365125"/>
            <a:ext cx="10655104" cy="985373"/>
          </a:xfrm>
          <a:ln>
            <a:solidFill>
              <a:srgbClr val="FF0000"/>
            </a:solidFill>
          </a:ln>
        </p:spPr>
        <p:txBody>
          <a:bodyPr anchor="t">
            <a:noAutofit/>
          </a:bodyPr>
          <a:lstStyle/>
          <a:p>
            <a:pPr algn="ctr"/>
            <a:r>
              <a:rPr lang="fr-FR" sz="3200" b="1" dirty="0" smtClean="0">
                <a:latin typeface="+mn-lt"/>
              </a:rPr>
              <a:t>Objectif 2: </a:t>
            </a:r>
            <a:br>
              <a:rPr lang="fr-FR" sz="3200" b="1" dirty="0" smtClean="0">
                <a:latin typeface="+mn-lt"/>
              </a:rPr>
            </a:br>
            <a:r>
              <a:rPr lang="fr-FR" sz="3200" b="1" dirty="0" smtClean="0">
                <a:latin typeface="+mn-lt"/>
              </a:rPr>
              <a:t>Lutter contre les v</a:t>
            </a:r>
            <a:r>
              <a:rPr lang="fr-FR" sz="3600" b="1" dirty="0" smtClean="0">
                <a:latin typeface="+mn-lt"/>
              </a:rPr>
              <a:t>iolences sexuelles et les autres </a:t>
            </a:r>
            <a:r>
              <a:rPr lang="fr-FR" sz="3600" b="1" dirty="0" err="1" smtClean="0">
                <a:latin typeface="+mn-lt"/>
              </a:rPr>
              <a:t>VBGs</a:t>
            </a:r>
            <a:r>
              <a:rPr lang="fr-FR" sz="3600" b="1" dirty="0" smtClean="0">
                <a:latin typeface="+mn-lt"/>
              </a:rPr>
              <a:t>.</a:t>
            </a:r>
            <a:endParaRPr lang="fr-FR" sz="3200" b="1" dirty="0">
              <a:latin typeface="+mn-lt"/>
            </a:endParaRPr>
          </a:p>
        </p:txBody>
      </p:sp>
    </p:spTree>
    <p:extLst>
      <p:ext uri="{BB962C8B-B14F-4D97-AF65-F5344CB8AC3E}">
        <p14:creationId xmlns:p14="http://schemas.microsoft.com/office/powerpoint/2010/main" val="19631926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fr-FR" dirty="0" smtClean="0"/>
              <a:t>Fournir le soutien aux personnes vivantes avec le VIH/SIDA:</a:t>
            </a:r>
          </a:p>
          <a:p>
            <a:pPr lvl="1" eaLnBrk="0" fontAlgn="base" hangingPunct="0">
              <a:lnSpc>
                <a:spcPct val="107000"/>
              </a:lnSpc>
              <a:spcBef>
                <a:spcPts val="0"/>
              </a:spcBef>
              <a:spcAft>
                <a:spcPts val="800"/>
              </a:spcAft>
              <a:buFont typeface="Wingdings" panose="05000000000000000000" pitchFamily="2" charset="2"/>
              <a:buChar char="ü"/>
            </a:pPr>
            <a:r>
              <a:rPr lang="fr-FR" dirty="0" smtClean="0">
                <a:latin typeface="Calibri" panose="020F0502020204030204" pitchFamily="34" charset="0"/>
                <a:cs typeface="Lucida Sans Unicode" panose="020B0602030504020204" pitchFamily="34" charset="0"/>
              </a:rPr>
              <a:t>Programmes </a:t>
            </a:r>
            <a:r>
              <a:rPr lang="fr-FR" dirty="0">
                <a:latin typeface="Calibri" panose="020F0502020204030204" pitchFamily="34" charset="0"/>
                <a:cs typeface="Lucida Sans Unicode" panose="020B0602030504020204" pitchFamily="34" charset="0"/>
              </a:rPr>
              <a:t>confidentiels de soutien psychosocial, </a:t>
            </a:r>
            <a:endParaRPr lang="fr-FR" dirty="0" smtClean="0">
              <a:latin typeface="Calibri" panose="020F0502020204030204" pitchFamily="34" charset="0"/>
              <a:cs typeface="Lucida Sans Unicode" panose="020B0602030504020204" pitchFamily="34" charset="0"/>
            </a:endParaRPr>
          </a:p>
          <a:p>
            <a:pPr lvl="1" eaLnBrk="0" fontAlgn="base" hangingPunct="0">
              <a:lnSpc>
                <a:spcPct val="107000"/>
              </a:lnSpc>
              <a:spcBef>
                <a:spcPts val="0"/>
              </a:spcBef>
              <a:spcAft>
                <a:spcPts val="800"/>
              </a:spcAft>
              <a:buFont typeface="Wingdings" panose="05000000000000000000" pitchFamily="2" charset="2"/>
              <a:buChar char="ü"/>
            </a:pPr>
            <a:r>
              <a:rPr lang="fr-FR" dirty="0">
                <a:latin typeface="Calibri" panose="020F0502020204030204" pitchFamily="34" charset="0"/>
                <a:cs typeface="Lucida Sans Unicode" panose="020B0602030504020204" pitchFamily="34" charset="0"/>
              </a:rPr>
              <a:t>L</a:t>
            </a:r>
            <a:r>
              <a:rPr lang="fr-FR" dirty="0" smtClean="0">
                <a:latin typeface="Calibri" panose="020F0502020204030204" pitchFamily="34" charset="0"/>
                <a:cs typeface="Lucida Sans Unicode" panose="020B0602030504020204" pitchFamily="34" charset="0"/>
              </a:rPr>
              <a:t>e </a:t>
            </a:r>
            <a:r>
              <a:rPr lang="fr-FR" dirty="0">
                <a:latin typeface="Calibri" panose="020F0502020204030204" pitchFamily="34" charset="0"/>
                <a:cs typeface="Lucida Sans Unicode" panose="020B0602030504020204" pitchFamily="34" charset="0"/>
              </a:rPr>
              <a:t>soutien psychosocial ciblant les adolescents, </a:t>
            </a:r>
            <a:endParaRPr lang="fr-FR" dirty="0" smtClean="0">
              <a:latin typeface="Calibri" panose="020F0502020204030204" pitchFamily="34" charset="0"/>
              <a:cs typeface="Lucida Sans Unicode" panose="020B0602030504020204" pitchFamily="34" charset="0"/>
            </a:endParaRPr>
          </a:p>
          <a:p>
            <a:pPr lvl="1" eaLnBrk="0" fontAlgn="base" hangingPunct="0">
              <a:lnSpc>
                <a:spcPct val="107000"/>
              </a:lnSpc>
              <a:spcBef>
                <a:spcPts val="0"/>
              </a:spcBef>
              <a:spcAft>
                <a:spcPts val="800"/>
              </a:spcAft>
              <a:buFont typeface="Wingdings" panose="05000000000000000000" pitchFamily="2" charset="2"/>
              <a:buChar char="ü"/>
            </a:pPr>
            <a:r>
              <a:rPr lang="fr-FR" dirty="0">
                <a:latin typeface="Calibri" panose="020F0502020204030204" pitchFamily="34" charset="0"/>
                <a:cs typeface="Lucida Sans Unicode" panose="020B0602030504020204" pitchFamily="34" charset="0"/>
              </a:rPr>
              <a:t>L</a:t>
            </a:r>
            <a:r>
              <a:rPr lang="fr-FR" dirty="0" smtClean="0">
                <a:latin typeface="Calibri" panose="020F0502020204030204" pitchFamily="34" charset="0"/>
                <a:cs typeface="Lucida Sans Unicode" panose="020B0602030504020204" pitchFamily="34" charset="0"/>
              </a:rPr>
              <a:t>e </a:t>
            </a:r>
            <a:r>
              <a:rPr lang="fr-FR" dirty="0">
                <a:latin typeface="Calibri" panose="020F0502020204030204" pitchFamily="34" charset="0"/>
                <a:cs typeface="Lucida Sans Unicode" panose="020B0602030504020204" pitchFamily="34" charset="0"/>
              </a:rPr>
              <a:t>soutien pour les familles et amis des PVVIH, </a:t>
            </a:r>
            <a:endParaRPr lang="fr-FR" dirty="0" smtClean="0">
              <a:latin typeface="Calibri" panose="020F0502020204030204" pitchFamily="34" charset="0"/>
              <a:cs typeface="Lucida Sans Unicode" panose="020B0602030504020204" pitchFamily="34" charset="0"/>
            </a:endParaRPr>
          </a:p>
          <a:p>
            <a:pPr lvl="1" eaLnBrk="0" fontAlgn="base" hangingPunct="0">
              <a:lnSpc>
                <a:spcPct val="107000"/>
              </a:lnSpc>
              <a:spcBef>
                <a:spcPts val="0"/>
              </a:spcBef>
              <a:spcAft>
                <a:spcPts val="800"/>
              </a:spcAft>
              <a:buFont typeface="Wingdings" panose="05000000000000000000" pitchFamily="2" charset="2"/>
              <a:buChar char="ü"/>
            </a:pPr>
            <a:r>
              <a:rPr lang="fr-FR" dirty="0" smtClean="0">
                <a:solidFill>
                  <a:srgbClr val="FF0000"/>
                </a:solidFill>
                <a:latin typeface="Calibri" panose="020F0502020204030204" pitchFamily="34" charset="0"/>
                <a:cs typeface="Lucida Sans Unicode" panose="020B0602030504020204" pitchFamily="34" charset="0"/>
              </a:rPr>
              <a:t>Assurer </a:t>
            </a:r>
            <a:r>
              <a:rPr lang="fr-FR" dirty="0">
                <a:solidFill>
                  <a:srgbClr val="FF0000"/>
                </a:solidFill>
                <a:latin typeface="Calibri" panose="020F0502020204030204" pitchFamily="34" charset="0"/>
                <a:cs typeface="Lucida Sans Unicode" panose="020B0602030504020204" pitchFamily="34" charset="0"/>
              </a:rPr>
              <a:t>d’un accès non-discriminatoire à la nourriture, aux conseils nutritionnels et à l’eau. </a:t>
            </a:r>
            <a:endParaRPr lang="en-US" sz="12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r>
              <a:rPr lang="fr-FR" dirty="0" smtClean="0"/>
              <a:t>Services complets de prévention et traitement des </a:t>
            </a:r>
            <a:r>
              <a:rPr lang="fr-FR" dirty="0" err="1" smtClean="0"/>
              <a:t>ISTs</a:t>
            </a:r>
            <a:r>
              <a:rPr lang="fr-FR" dirty="0" smtClean="0"/>
              <a:t>:</a:t>
            </a:r>
          </a:p>
          <a:p>
            <a:pPr lvl="1" eaLnBrk="0" fontAlgn="base" hangingPunct="0">
              <a:lnSpc>
                <a:spcPct val="107000"/>
              </a:lnSpc>
              <a:spcBef>
                <a:spcPts val="0"/>
              </a:spcBef>
              <a:spcAft>
                <a:spcPts val="800"/>
              </a:spcAft>
              <a:buFont typeface="Wingdings" panose="05000000000000000000" pitchFamily="2" charset="2"/>
              <a:buChar char="ü"/>
            </a:pPr>
            <a:r>
              <a:rPr lang="fr-FR" dirty="0" smtClean="0">
                <a:latin typeface="Calibri" panose="020F0502020204030204" pitchFamily="34" charset="0"/>
                <a:ea typeface="Lucida Sans Unicode" panose="020B0602030504020204" pitchFamily="34" charset="0"/>
                <a:cs typeface="Lucida Sans Unicode" panose="020B0602030504020204" pitchFamily="34" charset="0"/>
              </a:rPr>
              <a:t>Promouvoir la sexualité sans risques, étendre les programmes sur les préservatifs, </a:t>
            </a:r>
          </a:p>
          <a:p>
            <a:pPr lvl="1" eaLnBrk="0" fontAlgn="base" hangingPunct="0">
              <a:lnSpc>
                <a:spcPct val="107000"/>
              </a:lnSpc>
              <a:spcBef>
                <a:spcPts val="0"/>
              </a:spcBef>
              <a:spcAft>
                <a:spcPts val="800"/>
              </a:spcAft>
              <a:buFont typeface="Wingdings" panose="05000000000000000000" pitchFamily="2" charset="2"/>
              <a:buChar char="ü"/>
            </a:pPr>
            <a:r>
              <a:rPr lang="fr-FR" dirty="0">
                <a:latin typeface="Calibri" panose="020F0502020204030204" pitchFamily="34" charset="0"/>
                <a:ea typeface="Lucida Sans Unicode" panose="020B0602030504020204" pitchFamily="34" charset="0"/>
                <a:cs typeface="Lucida Sans Unicode" panose="020B0602030504020204" pitchFamily="34" charset="0"/>
              </a:rPr>
              <a:t>S</a:t>
            </a:r>
            <a:r>
              <a:rPr lang="fr-FR" dirty="0" smtClean="0">
                <a:latin typeface="Calibri" panose="020F0502020204030204" pitchFamily="34" charset="0"/>
                <a:ea typeface="Lucida Sans Unicode" panose="020B0602030504020204" pitchFamily="34" charset="0"/>
                <a:cs typeface="Lucida Sans Unicode" panose="020B0602030504020204" pitchFamily="34" charset="0"/>
              </a:rPr>
              <a:t>ensibiliser le public aux IST, </a:t>
            </a:r>
          </a:p>
          <a:p>
            <a:pPr lvl="1" eaLnBrk="0" fontAlgn="base" hangingPunct="0">
              <a:lnSpc>
                <a:spcPct val="107000"/>
              </a:lnSpc>
              <a:spcBef>
                <a:spcPts val="0"/>
              </a:spcBef>
              <a:spcAft>
                <a:spcPts val="800"/>
              </a:spcAft>
              <a:buFont typeface="Wingdings" panose="05000000000000000000" pitchFamily="2" charset="2"/>
              <a:buChar char="ü"/>
            </a:pPr>
            <a:r>
              <a:rPr lang="fr-FR" dirty="0" smtClean="0">
                <a:latin typeface="Calibri" panose="020F0502020204030204" pitchFamily="34" charset="0"/>
                <a:ea typeface="Lucida Sans Unicode" panose="020B0602030504020204" pitchFamily="34" charset="0"/>
                <a:cs typeface="Lucida Sans Unicode" panose="020B0602030504020204" pitchFamily="34" charset="0"/>
              </a:rPr>
              <a:t>Assurer d’une prise en charge complète des cas d’IST dès le premier contact, des services spécifiques destinés aux populations à risque tels que les professionnels du sexe, les adolescents, les militaires, les prisonniers et assurer d’une détection précoce des </a:t>
            </a:r>
            <a:r>
              <a:rPr lang="fr-FR" dirty="0" err="1" smtClean="0">
                <a:latin typeface="Calibri" panose="020F0502020204030204" pitchFamily="34" charset="0"/>
                <a:ea typeface="Lucida Sans Unicode" panose="020B0602030504020204" pitchFamily="34" charset="0"/>
                <a:cs typeface="Lucida Sans Unicode" panose="020B0602030504020204" pitchFamily="34" charset="0"/>
              </a:rPr>
              <a:t>ISTs</a:t>
            </a:r>
            <a:r>
              <a:rPr lang="fr-FR" dirty="0" smtClean="0">
                <a:latin typeface="Calibri" panose="020F0502020204030204" pitchFamily="34" charset="0"/>
                <a:ea typeface="Lucida Sans Unicode" panose="020B0602030504020204" pitchFamily="34" charset="0"/>
                <a:cs typeface="Lucida Sans Unicode" panose="020B0602030504020204" pitchFamily="34" charset="0"/>
              </a:rPr>
              <a:t>. </a:t>
            </a: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lvl="2">
              <a:buFont typeface="Wingdings" panose="05000000000000000000" pitchFamily="2" charset="2"/>
              <a:buChar char="ü"/>
            </a:pPr>
            <a:endParaRPr lang="fr-FR" dirty="0" smtClean="0"/>
          </a:p>
          <a:p>
            <a:endParaRPr lang="fr-FR" dirty="0"/>
          </a:p>
        </p:txBody>
      </p:sp>
      <p:sp>
        <p:nvSpPr>
          <p:cNvPr id="4" name="Title 1"/>
          <p:cNvSpPr>
            <a:spLocks noGrp="1"/>
          </p:cNvSpPr>
          <p:nvPr>
            <p:ph type="title"/>
          </p:nvPr>
        </p:nvSpPr>
        <p:spPr>
          <a:xfrm>
            <a:off x="838200" y="365126"/>
            <a:ext cx="9600028" cy="1140118"/>
          </a:xfrm>
          <a:ln>
            <a:solidFill>
              <a:srgbClr val="FF0000"/>
            </a:solidFill>
          </a:ln>
        </p:spPr>
        <p:txBody>
          <a:bodyPr anchor="t">
            <a:noAutofit/>
          </a:bodyPr>
          <a:lstStyle/>
          <a:p>
            <a:pPr algn="ctr"/>
            <a:r>
              <a:rPr lang="fr-FR" sz="2800" b="1" dirty="0" smtClean="0">
                <a:latin typeface="+mn-lt"/>
              </a:rPr>
              <a:t>Objectif 3: </a:t>
            </a:r>
            <a:br>
              <a:rPr lang="fr-FR" sz="2800" b="1" dirty="0" smtClean="0">
                <a:latin typeface="+mn-lt"/>
              </a:rPr>
            </a:br>
            <a:r>
              <a:rPr lang="fr-FR" sz="2800" b="1" dirty="0" smtClean="0">
                <a:latin typeface="+mn-lt"/>
              </a:rPr>
              <a:t>Prévenir la transmission et réduire la morbidité et la mortalité dues aux </a:t>
            </a:r>
            <a:r>
              <a:rPr lang="fr-FR" sz="2800" b="1" dirty="0" err="1" smtClean="0">
                <a:latin typeface="+mn-lt"/>
              </a:rPr>
              <a:t>ISTs</a:t>
            </a:r>
            <a:r>
              <a:rPr lang="fr-FR" sz="2800" b="1" dirty="0" smtClean="0">
                <a:latin typeface="+mn-lt"/>
              </a:rPr>
              <a:t>/VIH/SIDA</a:t>
            </a:r>
            <a:endParaRPr lang="fr-FR" sz="2800" b="1" dirty="0">
              <a:latin typeface="+mn-lt"/>
            </a:endParaRPr>
          </a:p>
        </p:txBody>
      </p:sp>
    </p:spTree>
    <p:extLst>
      <p:ext uri="{BB962C8B-B14F-4D97-AF65-F5344CB8AC3E}">
        <p14:creationId xmlns:p14="http://schemas.microsoft.com/office/powerpoint/2010/main" val="25960906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514350" lvl="0" indent="-514350">
              <a:buFont typeface="+mj-lt"/>
              <a:buAutoNum type="arabicPeriod"/>
            </a:pPr>
            <a:r>
              <a:rPr lang="fr-FR" sz="2400" u="sng" dirty="0" smtClean="0">
                <a:solidFill>
                  <a:prstClr val="black"/>
                </a:solidFill>
              </a:rPr>
              <a:t>Intégrer</a:t>
            </a:r>
            <a:r>
              <a:rPr lang="fr-FR" sz="2400" dirty="0" smtClean="0">
                <a:solidFill>
                  <a:prstClr val="black"/>
                </a:solidFill>
              </a:rPr>
              <a:t> soins </a:t>
            </a:r>
            <a:r>
              <a:rPr lang="fr-FR" sz="2400" dirty="0">
                <a:solidFill>
                  <a:prstClr val="black"/>
                </a:solidFill>
              </a:rPr>
              <a:t>prénatals, les soins d’accouchement, les soins postnatals, sensibilisation et accroissement d’utilisation des services SMN. </a:t>
            </a:r>
            <a:endParaRPr lang="fr-FR" sz="2400" dirty="0" smtClean="0">
              <a:solidFill>
                <a:prstClr val="black"/>
              </a:solidFill>
            </a:endParaRPr>
          </a:p>
          <a:p>
            <a:pPr marL="514350" indent="-514350">
              <a:buFont typeface="+mj-lt"/>
              <a:buAutoNum type="arabicPeriod"/>
            </a:pPr>
            <a:r>
              <a:rPr lang="fr-FR" sz="2400" u="sng" dirty="0" smtClean="0"/>
              <a:t>Mettre en place des services pour la prise en charge </a:t>
            </a:r>
            <a:r>
              <a:rPr lang="fr-FR" sz="2400" dirty="0" smtClean="0"/>
              <a:t>des fistule </a:t>
            </a:r>
            <a:r>
              <a:rPr lang="fr-FR" sz="2400" dirty="0"/>
              <a:t>obstétricales, mutilation génitales féminines, prévention des </a:t>
            </a:r>
            <a:r>
              <a:rPr lang="fr-FR" sz="2400" dirty="0" err="1"/>
              <a:t>ISTs</a:t>
            </a:r>
            <a:r>
              <a:rPr lang="fr-FR" sz="2400" dirty="0"/>
              <a:t>, dépistage VIH/SIDA et prévention de la transmission de la Mère </a:t>
            </a:r>
            <a:r>
              <a:rPr lang="fr-FR" sz="2400" dirty="0">
                <a:solidFill>
                  <a:prstClr val="black"/>
                </a:solidFill>
                <a:cs typeface="Lucida Sans Unicode" panose="020B0602030504020204" pitchFamily="34" charset="0"/>
              </a:rPr>
              <a:t>à</a:t>
            </a:r>
            <a:r>
              <a:rPr lang="fr-FR" sz="2400" dirty="0"/>
              <a:t> l’Enfant. </a:t>
            </a:r>
          </a:p>
          <a:p>
            <a:pPr marL="457200" lvl="0" indent="-457200">
              <a:buFont typeface="+mj-lt"/>
              <a:buAutoNum type="arabicPeriod"/>
            </a:pPr>
            <a:r>
              <a:rPr lang="fr-FR" sz="2400" dirty="0" smtClean="0"/>
              <a:t>Prendre en compte les considérations </a:t>
            </a:r>
            <a:r>
              <a:rPr lang="fr-FR" sz="2400" dirty="0"/>
              <a:t>relatives aux programmes </a:t>
            </a:r>
            <a:r>
              <a:rPr lang="fr-FR" sz="2400" dirty="0" smtClean="0"/>
              <a:t>telles que la  gestion l</a:t>
            </a:r>
            <a:r>
              <a:rPr lang="fr-FR" sz="2400" dirty="0" smtClean="0">
                <a:solidFill>
                  <a:prstClr val="black"/>
                </a:solidFill>
              </a:rPr>
              <a:t>ogistique, les ressources humaines et la répartition des taches.</a:t>
            </a:r>
            <a:endParaRPr lang="fr-FR" sz="2400" dirty="0" smtClean="0"/>
          </a:p>
          <a:p>
            <a:pPr marL="457200" indent="-457200">
              <a:buFont typeface="+mj-lt"/>
              <a:buAutoNum type="arabicPeriod"/>
            </a:pPr>
            <a:r>
              <a:rPr lang="fr-FR" sz="2400" dirty="0" smtClean="0"/>
              <a:t>Coordonner </a:t>
            </a:r>
            <a:r>
              <a:rPr lang="fr-FR" sz="2400" dirty="0"/>
              <a:t>et établir des liens  </a:t>
            </a:r>
            <a:endParaRPr lang="fr-FR" sz="2400" dirty="0" smtClean="0"/>
          </a:p>
          <a:p>
            <a:pPr marL="457200" indent="-457200">
              <a:buFont typeface="+mj-lt"/>
              <a:buAutoNum type="arabicPeriod"/>
            </a:pPr>
            <a:r>
              <a:rPr lang="fr-FR" sz="2400" dirty="0" smtClean="0"/>
              <a:t>Le Plaidoyer</a:t>
            </a:r>
            <a:endParaRPr lang="fr-FR" sz="2400" dirty="0"/>
          </a:p>
        </p:txBody>
      </p:sp>
      <p:sp>
        <p:nvSpPr>
          <p:cNvPr id="4" name="Title 1"/>
          <p:cNvSpPr>
            <a:spLocks noGrp="1"/>
          </p:cNvSpPr>
          <p:nvPr>
            <p:ph type="title"/>
          </p:nvPr>
        </p:nvSpPr>
        <p:spPr>
          <a:xfrm>
            <a:off x="838200" y="365126"/>
            <a:ext cx="10515600" cy="1013508"/>
          </a:xfrm>
          <a:ln>
            <a:solidFill>
              <a:srgbClr val="FF0000"/>
            </a:solidFill>
          </a:ln>
        </p:spPr>
        <p:txBody>
          <a:bodyPr anchor="t">
            <a:noAutofit/>
          </a:bodyPr>
          <a:lstStyle/>
          <a:p>
            <a:pPr algn="ctr"/>
            <a:r>
              <a:rPr lang="fr-FR" sz="3200" b="1" dirty="0" smtClean="0">
                <a:latin typeface="+mn-lt"/>
              </a:rPr>
              <a:t>Objectif 4: Services complets – prévenir l’excès de morbidité et de mortalité maternelle et néonatale</a:t>
            </a:r>
            <a:endParaRPr lang="fr-FR" sz="3200" b="1" dirty="0">
              <a:latin typeface="+mn-lt"/>
            </a:endParaRPr>
          </a:p>
        </p:txBody>
      </p:sp>
    </p:spTree>
    <p:extLst>
      <p:ext uri="{BB962C8B-B14F-4D97-AF65-F5344CB8AC3E}">
        <p14:creationId xmlns:p14="http://schemas.microsoft.com/office/powerpoint/2010/main" val="29714796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45920"/>
            <a:ext cx="10515600" cy="4712677"/>
          </a:xfrm>
        </p:spPr>
        <p:txBody>
          <a:bodyPr>
            <a:normAutofit/>
          </a:bodyPr>
          <a:lstStyle/>
          <a:p>
            <a:pPr marL="342900" marR="0" lvl="0" indent="-342900">
              <a:spcBef>
                <a:spcPts val="0"/>
              </a:spcBef>
              <a:spcAft>
                <a:spcPts val="0"/>
              </a:spcAft>
              <a:buFont typeface="+mj-lt"/>
              <a:buAutoNum type="alphaLcPeriod"/>
            </a:pPr>
            <a:r>
              <a:rPr lang="fr-FR" sz="2400" dirty="0" smtClean="0">
                <a:ea typeface="Times New Roman" panose="02020603050405020304" pitchFamily="18" charset="0"/>
              </a:rPr>
              <a:t>Recenser les </a:t>
            </a:r>
            <a:r>
              <a:rPr lang="fr-FR" sz="2400" dirty="0">
                <a:ea typeface="Times New Roman" panose="02020603050405020304" pitchFamily="18" charset="0"/>
              </a:rPr>
              <a:t>besoins – </a:t>
            </a:r>
            <a:r>
              <a:rPr lang="fr-FR" sz="2200" dirty="0">
                <a:ea typeface="Times New Roman" panose="02020603050405020304" pitchFamily="18" charset="0"/>
              </a:rPr>
              <a:t>les capacités locales, les </a:t>
            </a:r>
            <a:r>
              <a:rPr lang="fr-FR" sz="2200" dirty="0" smtClean="0">
                <a:ea typeface="Times New Roman" panose="02020603050405020304" pitchFamily="18" charset="0"/>
              </a:rPr>
              <a:t>données.</a:t>
            </a:r>
            <a:endParaRPr lang="en-US" sz="2200" dirty="0">
              <a:ea typeface="Times New Roman" panose="02020603050405020304" pitchFamily="18" charset="0"/>
            </a:endParaRPr>
          </a:p>
          <a:p>
            <a:pPr marL="342900" marR="0" lvl="0" indent="-342900">
              <a:spcBef>
                <a:spcPts val="0"/>
              </a:spcBef>
              <a:spcAft>
                <a:spcPts val="0"/>
              </a:spcAft>
              <a:buFont typeface="+mj-lt"/>
              <a:buAutoNum type="alphaLcPeriod"/>
            </a:pPr>
            <a:r>
              <a:rPr lang="fr-FR" sz="2400" dirty="0" smtClean="0">
                <a:ea typeface="Times New Roman" panose="02020603050405020304" pitchFamily="18" charset="0"/>
              </a:rPr>
              <a:t>S’assurer de la disponibilité </a:t>
            </a:r>
            <a:r>
              <a:rPr lang="fr-FR" sz="2400" dirty="0">
                <a:ea typeface="Times New Roman" panose="02020603050405020304" pitchFamily="18" charset="0"/>
              </a:rPr>
              <a:t>des services – </a:t>
            </a:r>
            <a:r>
              <a:rPr lang="fr-FR" sz="2200" dirty="0">
                <a:ea typeface="Times New Roman" panose="02020603050405020304" pitchFamily="18" charset="0"/>
              </a:rPr>
              <a:t>les méthodes disponibles, logistiques et chaine </a:t>
            </a:r>
            <a:r>
              <a:rPr lang="fr-FR" sz="2200" dirty="0" smtClean="0">
                <a:ea typeface="Times New Roman" panose="02020603050405020304" pitchFamily="18" charset="0"/>
              </a:rPr>
              <a:t>d’approvisionnement. </a:t>
            </a:r>
            <a:endParaRPr lang="en-US" sz="2200" dirty="0">
              <a:ea typeface="Times New Roman" panose="02020603050405020304" pitchFamily="18" charset="0"/>
            </a:endParaRPr>
          </a:p>
          <a:p>
            <a:pPr marL="342900" marR="0" lvl="0" indent="-342900">
              <a:spcBef>
                <a:spcPts val="0"/>
              </a:spcBef>
              <a:spcAft>
                <a:spcPts val="0"/>
              </a:spcAft>
              <a:buFont typeface="+mj-lt"/>
              <a:buAutoNum type="alphaLcPeriod"/>
            </a:pPr>
            <a:r>
              <a:rPr lang="fr-FR" sz="2400" dirty="0" smtClean="0">
                <a:ea typeface="Times New Roman" panose="02020603050405020304" pitchFamily="18" charset="0"/>
              </a:rPr>
              <a:t>Mettre en </a:t>
            </a:r>
            <a:r>
              <a:rPr lang="fr-FR" sz="2400" dirty="0">
                <a:ea typeface="Times New Roman" panose="02020603050405020304" pitchFamily="18" charset="0"/>
              </a:rPr>
              <a:t>œuvre des programmes de contraception et de planification familiale – </a:t>
            </a:r>
            <a:r>
              <a:rPr lang="fr-FR" sz="2200" dirty="0">
                <a:ea typeface="Times New Roman" panose="02020603050405020304" pitchFamily="18" charset="0"/>
              </a:rPr>
              <a:t>prestataires, établissements, la qualité, le changement de comportement social, la sensibilisation et l’implication communautaire (hommes et garçons etc.), les supports d’IEC et la réponse à la désinformation et à l’interruption de l’utilisation des méthodes.  </a:t>
            </a:r>
            <a:endParaRPr lang="en-US" sz="2200" dirty="0">
              <a:ea typeface="Times New Roman" panose="02020603050405020304" pitchFamily="18" charset="0"/>
            </a:endParaRPr>
          </a:p>
          <a:p>
            <a:pPr marL="342900" marR="0" lvl="0" indent="-342900">
              <a:spcBef>
                <a:spcPts val="0"/>
              </a:spcBef>
              <a:spcAft>
                <a:spcPts val="0"/>
              </a:spcAft>
              <a:buFont typeface="+mj-lt"/>
              <a:buAutoNum type="alphaLcPeriod"/>
            </a:pPr>
            <a:r>
              <a:rPr lang="fr-FR" sz="2400" dirty="0">
                <a:ea typeface="Times New Roman" panose="02020603050405020304" pitchFamily="18" charset="0"/>
              </a:rPr>
              <a:t>Travailler avec des populations spécifiques – </a:t>
            </a:r>
            <a:r>
              <a:rPr lang="fr-FR" sz="2200" dirty="0">
                <a:ea typeface="Times New Roman" panose="02020603050405020304" pitchFamily="18" charset="0"/>
              </a:rPr>
              <a:t>les adolescents, les professionnelles de sexe, les handicapés et les LGBTQ </a:t>
            </a:r>
            <a:endParaRPr lang="en-US" sz="2200" dirty="0">
              <a:ea typeface="Times New Roman" panose="02020603050405020304" pitchFamily="18" charset="0"/>
            </a:endParaRPr>
          </a:p>
          <a:p>
            <a:pPr marL="342900" marR="0" lvl="0" indent="-342900">
              <a:spcBef>
                <a:spcPts val="0"/>
              </a:spcBef>
              <a:spcAft>
                <a:spcPts val="0"/>
              </a:spcAft>
              <a:buFont typeface="+mj-lt"/>
              <a:buAutoNum type="alphaLcPeriod"/>
            </a:pPr>
            <a:r>
              <a:rPr lang="fr-FR" sz="2400" dirty="0">
                <a:ea typeface="Times New Roman" panose="02020603050405020304" pitchFamily="18" charset="0"/>
              </a:rPr>
              <a:t>Coordonner et établir des liens.</a:t>
            </a:r>
            <a:endParaRPr lang="en-US" sz="2400" dirty="0">
              <a:ea typeface="Times New Roman" panose="02020603050405020304" pitchFamily="18" charset="0"/>
            </a:endParaRPr>
          </a:p>
          <a:p>
            <a:pPr marL="342900" marR="0" lvl="0" indent="-342900">
              <a:spcBef>
                <a:spcPts val="0"/>
              </a:spcBef>
              <a:spcAft>
                <a:spcPts val="0"/>
              </a:spcAft>
              <a:buFont typeface="+mj-lt"/>
              <a:buAutoNum type="alphaLcPeriod"/>
            </a:pPr>
            <a:r>
              <a:rPr lang="fr-FR" sz="2400" dirty="0">
                <a:ea typeface="Times New Roman" panose="02020603050405020304" pitchFamily="18" charset="0"/>
              </a:rPr>
              <a:t>Le plaidoyer. </a:t>
            </a:r>
            <a:endParaRPr lang="en-US" sz="2400" dirty="0">
              <a:ea typeface="Times New Roman" panose="02020603050405020304" pitchFamily="18" charset="0"/>
            </a:endParaRPr>
          </a:p>
          <a:p>
            <a:endParaRPr lang="fr-FR" sz="2400" dirty="0"/>
          </a:p>
        </p:txBody>
      </p:sp>
      <p:sp>
        <p:nvSpPr>
          <p:cNvPr id="4" name="Title 1"/>
          <p:cNvSpPr>
            <a:spLocks noGrp="1"/>
          </p:cNvSpPr>
          <p:nvPr>
            <p:ph type="title"/>
          </p:nvPr>
        </p:nvSpPr>
        <p:spPr>
          <a:xfrm>
            <a:off x="838200" y="280719"/>
            <a:ext cx="10515600" cy="1013509"/>
          </a:xfrm>
          <a:ln>
            <a:solidFill>
              <a:srgbClr val="FF0000"/>
            </a:solidFill>
          </a:ln>
        </p:spPr>
        <p:txBody>
          <a:bodyPr anchor="t">
            <a:noAutofit/>
          </a:bodyPr>
          <a:lstStyle/>
          <a:p>
            <a:pPr algn="ctr"/>
            <a:r>
              <a:rPr lang="fr-FR" sz="3200" b="1" dirty="0" smtClean="0">
                <a:latin typeface="+mn-lt"/>
              </a:rPr>
              <a:t>Objectif 5: </a:t>
            </a:r>
            <a:br>
              <a:rPr lang="fr-FR" sz="3200" b="1" dirty="0" smtClean="0">
                <a:latin typeface="+mn-lt"/>
              </a:rPr>
            </a:br>
            <a:r>
              <a:rPr lang="fr-FR" sz="3200" b="1" dirty="0" smtClean="0">
                <a:latin typeface="+mn-lt"/>
              </a:rPr>
              <a:t>Prévenir les grossesses non-désirées – la contraception </a:t>
            </a:r>
            <a:endParaRPr lang="fr-FR" sz="3200" b="1" dirty="0">
              <a:latin typeface="+mn-lt"/>
            </a:endParaRPr>
          </a:p>
        </p:txBody>
      </p:sp>
    </p:spTree>
    <p:extLst>
      <p:ext uri="{BB962C8B-B14F-4D97-AF65-F5344CB8AC3E}">
        <p14:creationId xmlns:p14="http://schemas.microsoft.com/office/powerpoint/2010/main" val="37420914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5"/>
            <a:ext cx="10515600" cy="3956197"/>
          </a:xfrm>
        </p:spPr>
        <p:txBody>
          <a:bodyPr/>
          <a:lstStyle/>
          <a:p>
            <a:pPr marL="342900" marR="0" lvl="0" indent="-342900">
              <a:spcBef>
                <a:spcPts val="0"/>
              </a:spcBef>
              <a:spcAft>
                <a:spcPts val="0"/>
              </a:spcAft>
              <a:buFont typeface="+mj-lt"/>
              <a:buAutoNum type="alphaLcPeriod"/>
            </a:pPr>
            <a:r>
              <a:rPr lang="fr-FR" dirty="0" smtClean="0">
                <a:latin typeface="Calibri" panose="020F0502020204030204" pitchFamily="34" charset="0"/>
                <a:ea typeface="Times New Roman" panose="02020603050405020304" pitchFamily="18" charset="0"/>
              </a:rPr>
              <a:t>Recenser </a:t>
            </a:r>
            <a:r>
              <a:rPr lang="fr-FR" dirty="0">
                <a:latin typeface="Calibri" panose="020F0502020204030204" pitchFamily="34" charset="0"/>
                <a:ea typeface="Times New Roman" panose="02020603050405020304" pitchFamily="18" charset="0"/>
              </a:rPr>
              <a:t>l</a:t>
            </a:r>
            <a:r>
              <a:rPr lang="fr-FR" dirty="0" smtClean="0">
                <a:latin typeface="Calibri" panose="020F0502020204030204" pitchFamily="34" charset="0"/>
                <a:ea typeface="Times New Roman" panose="02020603050405020304" pitchFamily="18" charset="0"/>
              </a:rPr>
              <a:t>es besoins. </a:t>
            </a:r>
            <a:endParaRPr lang="en-US" dirty="0">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lphaLcPeriod"/>
            </a:pPr>
            <a:r>
              <a:rPr lang="fr-FR" dirty="0" smtClean="0">
                <a:latin typeface="Calibri" panose="020F0502020204030204" pitchFamily="34" charset="0"/>
                <a:ea typeface="Times New Roman" panose="02020603050405020304" pitchFamily="18" charset="0"/>
              </a:rPr>
              <a:t>Rendre </a:t>
            </a:r>
            <a:r>
              <a:rPr lang="fr-FR" u="sng" dirty="0" smtClean="0">
                <a:latin typeface="Calibri" panose="020F0502020204030204" pitchFamily="34" charset="0"/>
                <a:ea typeface="Times New Roman" panose="02020603050405020304" pitchFamily="18" charset="0"/>
              </a:rPr>
              <a:t>disponible les </a:t>
            </a:r>
            <a:r>
              <a:rPr lang="fr-FR" u="sng" dirty="0">
                <a:latin typeface="Calibri" panose="020F0502020204030204" pitchFamily="34" charset="0"/>
                <a:ea typeface="Times New Roman" panose="02020603050405020304" pitchFamily="18" charset="0"/>
              </a:rPr>
              <a:t>services </a:t>
            </a:r>
            <a:r>
              <a:rPr lang="fr-FR" dirty="0">
                <a:latin typeface="Calibri" panose="020F0502020204030204" pitchFamily="34" charset="0"/>
                <a:ea typeface="Times New Roman" panose="02020603050405020304" pitchFamily="18" charset="0"/>
              </a:rPr>
              <a:t>– </a:t>
            </a:r>
            <a:r>
              <a:rPr lang="fr-FR" sz="2200" dirty="0">
                <a:ea typeface="Times New Roman" panose="02020603050405020304" pitchFamily="18" charset="0"/>
              </a:rPr>
              <a:t>les conseils et choix informé, évaluation clinique, prévention des infections, gestion de la douleur, indications et méthodes d’évacuation utérine. </a:t>
            </a:r>
            <a:endParaRPr lang="en-US" sz="2200" dirty="0">
              <a:ea typeface="Times New Roman" panose="02020603050405020304" pitchFamily="18" charset="0"/>
            </a:endParaRPr>
          </a:p>
          <a:p>
            <a:pPr marL="342900" marR="0" lvl="0" indent="-342900">
              <a:spcBef>
                <a:spcPts val="0"/>
              </a:spcBef>
              <a:spcAft>
                <a:spcPts val="0"/>
              </a:spcAft>
              <a:buFont typeface="+mj-lt"/>
              <a:buAutoNum type="alphaLcPeriod"/>
            </a:pPr>
            <a:r>
              <a:rPr lang="fr-FR" dirty="0" smtClean="0">
                <a:latin typeface="Calibri" panose="020F0502020204030204" pitchFamily="34" charset="0"/>
                <a:ea typeface="Times New Roman" panose="02020603050405020304" pitchFamily="18" charset="0"/>
              </a:rPr>
              <a:t>Inclure </a:t>
            </a:r>
            <a:r>
              <a:rPr lang="fr-FR" u="sng" dirty="0" smtClean="0">
                <a:latin typeface="Calibri" panose="020F0502020204030204" pitchFamily="34" charset="0"/>
                <a:ea typeface="Times New Roman" panose="02020603050405020304" pitchFamily="18" charset="0"/>
              </a:rPr>
              <a:t>les adolescentes </a:t>
            </a:r>
            <a:r>
              <a:rPr lang="fr-FR" dirty="0" smtClean="0">
                <a:latin typeface="Calibri" panose="020F0502020204030204" pitchFamily="34" charset="0"/>
                <a:ea typeface="Times New Roman" panose="02020603050405020304" pitchFamily="18" charset="0"/>
              </a:rPr>
              <a:t>dans la programmation </a:t>
            </a:r>
            <a:r>
              <a:rPr lang="fr-FR" sz="2400" dirty="0">
                <a:latin typeface="Calibri" panose="020F0502020204030204" pitchFamily="34" charset="0"/>
                <a:ea typeface="Times New Roman" panose="02020603050405020304" pitchFamily="18" charset="0"/>
              </a:rPr>
              <a:t>– </a:t>
            </a:r>
            <a:r>
              <a:rPr lang="fr-FR" sz="2200" dirty="0">
                <a:ea typeface="Times New Roman" panose="02020603050405020304" pitchFamily="18" charset="0"/>
              </a:rPr>
              <a:t>les principes directeurs. </a:t>
            </a:r>
            <a:endParaRPr lang="en-US" sz="2200" dirty="0">
              <a:ea typeface="Times New Roman" panose="02020603050405020304" pitchFamily="18" charset="0"/>
            </a:endParaRPr>
          </a:p>
          <a:p>
            <a:pPr marL="342900" marR="0" lvl="0" indent="-342900">
              <a:spcBef>
                <a:spcPts val="0"/>
              </a:spcBef>
              <a:spcAft>
                <a:spcPts val="0"/>
              </a:spcAft>
              <a:buFont typeface="+mj-lt"/>
              <a:buAutoNum type="alphaLcPeriod"/>
            </a:pPr>
            <a:r>
              <a:rPr lang="fr-FR" dirty="0" smtClean="0">
                <a:latin typeface="Calibri" panose="020F0502020204030204" pitchFamily="34" charset="0"/>
                <a:ea typeface="Times New Roman" panose="02020603050405020304" pitchFamily="18" charset="0"/>
              </a:rPr>
              <a:t>Prendre en charge les préoccupations des </a:t>
            </a:r>
            <a:r>
              <a:rPr lang="fr-FR" u="sng" dirty="0" smtClean="0">
                <a:latin typeface="Calibri" panose="020F0502020204030204" pitchFamily="34" charset="0"/>
                <a:ea typeface="Times New Roman" panose="02020603050405020304" pitchFamily="18" charset="0"/>
              </a:rPr>
              <a:t>femmes qui </a:t>
            </a:r>
            <a:r>
              <a:rPr lang="fr-FR" u="sng" dirty="0">
                <a:latin typeface="Calibri" panose="020F0502020204030204" pitchFamily="34" charset="0"/>
                <a:ea typeface="Times New Roman" panose="02020603050405020304" pitchFamily="18" charset="0"/>
              </a:rPr>
              <a:t>ont subies les violences </a:t>
            </a:r>
            <a:r>
              <a:rPr lang="fr-FR" u="sng" dirty="0" smtClean="0">
                <a:latin typeface="Calibri" panose="020F0502020204030204" pitchFamily="34" charset="0"/>
                <a:ea typeface="Times New Roman" panose="02020603050405020304" pitchFamily="18" charset="0"/>
              </a:rPr>
              <a:t>sexuelles.  </a:t>
            </a:r>
            <a:endParaRPr lang="en-US" u="sng" dirty="0">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lphaLcPeriod"/>
            </a:pPr>
            <a:r>
              <a:rPr lang="fr-FR" dirty="0">
                <a:latin typeface="Calibri" panose="020F0502020204030204" pitchFamily="34" charset="0"/>
                <a:ea typeface="Times New Roman" panose="02020603050405020304" pitchFamily="18" charset="0"/>
              </a:rPr>
              <a:t>Coordonner et établir des liens.</a:t>
            </a:r>
            <a:endParaRPr lang="en-US" dirty="0">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lphaLcPeriod"/>
            </a:pPr>
            <a:r>
              <a:rPr lang="fr-FR" dirty="0">
                <a:latin typeface="Calibri" panose="020F0502020204030204" pitchFamily="34" charset="0"/>
                <a:ea typeface="Times New Roman" panose="02020603050405020304" pitchFamily="18" charset="0"/>
              </a:rPr>
              <a:t>Le plaidoyer. </a:t>
            </a:r>
            <a:endParaRPr lang="en-US" dirty="0">
              <a:latin typeface="Times New Roman" panose="02020603050405020304" pitchFamily="18" charset="0"/>
              <a:ea typeface="Times New Roman" panose="02020603050405020304" pitchFamily="18" charset="0"/>
            </a:endParaRPr>
          </a:p>
          <a:p>
            <a:endParaRPr lang="fr-FR" dirty="0"/>
          </a:p>
        </p:txBody>
      </p:sp>
      <p:sp>
        <p:nvSpPr>
          <p:cNvPr id="4" name="Title 1"/>
          <p:cNvSpPr>
            <a:spLocks noGrp="1"/>
          </p:cNvSpPr>
          <p:nvPr>
            <p:ph type="title"/>
          </p:nvPr>
        </p:nvSpPr>
        <p:spPr>
          <a:xfrm>
            <a:off x="443345" y="678873"/>
            <a:ext cx="11526982" cy="643491"/>
          </a:xfrm>
          <a:ln>
            <a:solidFill>
              <a:srgbClr val="FF0000"/>
            </a:solidFill>
          </a:ln>
        </p:spPr>
        <p:txBody>
          <a:bodyPr anchor="t">
            <a:noAutofit/>
          </a:bodyPr>
          <a:lstStyle/>
          <a:p>
            <a:pPr algn="ctr"/>
            <a:r>
              <a:rPr lang="fr-FR" sz="3400" b="1" dirty="0" smtClean="0">
                <a:latin typeface="+mn-lt"/>
              </a:rPr>
              <a:t>Objectif: autre priorité – les services d’avortement sans risques</a:t>
            </a:r>
            <a:endParaRPr lang="fr-FR" sz="3400" b="1" dirty="0">
              <a:latin typeface="+mn-lt"/>
            </a:endParaRPr>
          </a:p>
        </p:txBody>
      </p:sp>
    </p:spTree>
    <p:extLst>
      <p:ext uri="{BB962C8B-B14F-4D97-AF65-F5344CB8AC3E}">
        <p14:creationId xmlns:p14="http://schemas.microsoft.com/office/powerpoint/2010/main" val="217608790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5576248" cy="704019"/>
          </a:xfrm>
          <a:ln>
            <a:solidFill>
              <a:srgbClr val="FF0000"/>
            </a:solidFill>
          </a:ln>
        </p:spPr>
        <p:txBody>
          <a:bodyPr anchor="t"/>
          <a:lstStyle/>
          <a:p>
            <a:r>
              <a:rPr lang="fr-FR" b="1" dirty="0" smtClean="0">
                <a:ln>
                  <a:solidFill>
                    <a:schemeClr val="accent2"/>
                  </a:solidFill>
                </a:ln>
                <a:latin typeface="+mn-lt"/>
              </a:rPr>
              <a:t>Messages clés DMU 6 </a:t>
            </a:r>
            <a:endParaRPr lang="fr-FR" b="1" dirty="0">
              <a:ln>
                <a:solidFill>
                  <a:schemeClr val="accent2"/>
                </a:solidFill>
              </a:ln>
              <a:latin typeface="+mn-lt"/>
            </a:endParaRPr>
          </a:p>
        </p:txBody>
      </p:sp>
      <p:sp>
        <p:nvSpPr>
          <p:cNvPr id="3" name="Content Placeholder 2"/>
          <p:cNvSpPr>
            <a:spLocks noGrp="1"/>
          </p:cNvSpPr>
          <p:nvPr>
            <p:ph idx="1"/>
          </p:nvPr>
        </p:nvSpPr>
        <p:spPr>
          <a:xfrm>
            <a:off x="838200" y="1434905"/>
            <a:ext cx="10515600" cy="4937760"/>
          </a:xfrm>
        </p:spPr>
        <p:txBody>
          <a:bodyPr>
            <a:noAutofit/>
          </a:bodyPr>
          <a:lstStyle/>
          <a:p>
            <a:pPr marL="342900" indent="-342900">
              <a:spcBef>
                <a:spcPts val="0"/>
              </a:spcBef>
              <a:tabLst>
                <a:tab pos="457200" algn="l"/>
              </a:tabLst>
            </a:pPr>
            <a:r>
              <a:rPr lang="fr-FR" sz="2600" dirty="0">
                <a:solidFill>
                  <a:srgbClr val="000000"/>
                </a:solidFill>
              </a:rPr>
              <a:t>Intégrer la SSR dans l’ensemble  des services de la santé et faire le lien avec d’autres secteurs/pôles. </a:t>
            </a:r>
            <a:endParaRPr lang="en-US" sz="2600" dirty="0">
              <a:ea typeface="Times New Roman" panose="02020603050405020304" pitchFamily="18" charset="0"/>
              <a:cs typeface="Times New Roman" panose="02020603050405020304" pitchFamily="18" charset="0"/>
            </a:endParaRPr>
          </a:p>
          <a:p>
            <a:pPr marL="342900" indent="-342900">
              <a:spcBef>
                <a:spcPts val="0"/>
              </a:spcBef>
              <a:tabLst>
                <a:tab pos="457200" algn="l"/>
              </a:tabLst>
            </a:pPr>
            <a:r>
              <a:rPr lang="fr-FR" sz="2600" dirty="0">
                <a:solidFill>
                  <a:srgbClr val="000000"/>
                </a:solidFill>
              </a:rPr>
              <a:t>Se </a:t>
            </a:r>
            <a:r>
              <a:rPr lang="fr-FR" sz="2600" dirty="0" smtClean="0">
                <a:solidFill>
                  <a:srgbClr val="000000"/>
                </a:solidFill>
              </a:rPr>
              <a:t>servir </a:t>
            </a:r>
            <a:r>
              <a:rPr lang="fr-FR" sz="2600" dirty="0">
                <a:solidFill>
                  <a:srgbClr val="000000"/>
                </a:solidFill>
              </a:rPr>
              <a:t>des éléments du modèle, </a:t>
            </a:r>
            <a:r>
              <a:rPr lang="fr-FR" sz="2600" b="1" dirty="0">
                <a:solidFill>
                  <a:srgbClr val="000000"/>
                </a:solidFill>
              </a:rPr>
              <a:t>système de santé</a:t>
            </a:r>
            <a:r>
              <a:rPr lang="fr-FR" sz="2600" dirty="0">
                <a:solidFill>
                  <a:srgbClr val="000000"/>
                </a:solidFill>
              </a:rPr>
              <a:t>, comme base de planification. </a:t>
            </a:r>
            <a:endParaRPr lang="en-US" sz="2600" dirty="0">
              <a:ea typeface="Times New Roman" panose="02020603050405020304" pitchFamily="18" charset="0"/>
              <a:cs typeface="Times New Roman" panose="02020603050405020304" pitchFamily="18" charset="0"/>
            </a:endParaRPr>
          </a:p>
          <a:p>
            <a:pPr marL="342900" lvl="0" indent="-342900">
              <a:spcBef>
                <a:spcPts val="0"/>
              </a:spcBef>
              <a:tabLst>
                <a:tab pos="457200" algn="l"/>
              </a:tabLst>
            </a:pPr>
            <a:r>
              <a:rPr lang="fr-FR" sz="2600" dirty="0" smtClean="0">
                <a:solidFill>
                  <a:srgbClr val="000000"/>
                </a:solidFill>
              </a:rPr>
              <a:t>Les </a:t>
            </a:r>
            <a:r>
              <a:rPr lang="fr-FR" sz="2600" dirty="0">
                <a:solidFill>
                  <a:srgbClr val="000000"/>
                </a:solidFill>
              </a:rPr>
              <a:t>lacunes dans la prestation des services complets de SSR contribueront à </a:t>
            </a:r>
            <a:r>
              <a:rPr lang="fr-FR" sz="2600" dirty="0" smtClean="0">
                <a:solidFill>
                  <a:srgbClr val="000000"/>
                </a:solidFill>
              </a:rPr>
              <a:t>accroitre la </a:t>
            </a:r>
            <a:r>
              <a:rPr lang="fr-FR" sz="2600" dirty="0">
                <a:solidFill>
                  <a:srgbClr val="000000"/>
                </a:solidFill>
              </a:rPr>
              <a:t>morbidité et la mortalité.</a:t>
            </a:r>
            <a:endParaRPr lang="en-US" sz="2600" dirty="0">
              <a:ea typeface="Times New Roman" panose="02020603050405020304" pitchFamily="18" charset="0"/>
              <a:cs typeface="Times New Roman" panose="02020603050405020304" pitchFamily="18" charset="0"/>
            </a:endParaRPr>
          </a:p>
          <a:p>
            <a:pPr marL="342900" lvl="0" indent="-342900">
              <a:spcBef>
                <a:spcPts val="0"/>
              </a:spcBef>
              <a:tabLst>
                <a:tab pos="457200" algn="l"/>
              </a:tabLst>
            </a:pPr>
            <a:r>
              <a:rPr lang="fr-FR" sz="2600" dirty="0" smtClean="0">
                <a:solidFill>
                  <a:srgbClr val="000000"/>
                </a:solidFill>
              </a:rPr>
              <a:t>Impératif d’impliquer </a:t>
            </a:r>
            <a:r>
              <a:rPr lang="fr-FR" sz="2600" dirty="0">
                <a:solidFill>
                  <a:srgbClr val="000000"/>
                </a:solidFill>
              </a:rPr>
              <a:t>le secteur/ pôle santé </a:t>
            </a:r>
            <a:r>
              <a:rPr lang="fr-FR" sz="2600" dirty="0" smtClean="0">
                <a:solidFill>
                  <a:srgbClr val="000000"/>
                </a:solidFill>
              </a:rPr>
              <a:t>et la population touchée dans la planification les </a:t>
            </a:r>
            <a:r>
              <a:rPr lang="fr-FR" sz="2600" dirty="0">
                <a:solidFill>
                  <a:srgbClr val="000000"/>
                </a:solidFill>
              </a:rPr>
              <a:t>services SSR </a:t>
            </a:r>
            <a:r>
              <a:rPr lang="fr-FR" sz="2600" dirty="0" smtClean="0">
                <a:solidFill>
                  <a:srgbClr val="000000"/>
                </a:solidFill>
              </a:rPr>
              <a:t>complets, </a:t>
            </a:r>
            <a:r>
              <a:rPr lang="fr-FR" sz="2600" dirty="0"/>
              <a:t>dès</a:t>
            </a:r>
            <a:r>
              <a:rPr lang="fr-FR" sz="2600" dirty="0">
                <a:solidFill>
                  <a:srgbClr val="000000"/>
                </a:solidFill>
              </a:rPr>
              <a:t> le début de la crise.</a:t>
            </a:r>
            <a:endParaRPr lang="en-US" sz="2600" dirty="0">
              <a:ea typeface="Times New Roman" panose="02020603050405020304" pitchFamily="18" charset="0"/>
              <a:cs typeface="Times New Roman" panose="02020603050405020304" pitchFamily="18" charset="0"/>
            </a:endParaRPr>
          </a:p>
          <a:p>
            <a:pPr marL="342900" lvl="0" indent="-342900">
              <a:spcBef>
                <a:spcPts val="0"/>
              </a:spcBef>
              <a:tabLst>
                <a:tab pos="457200" algn="l"/>
              </a:tabLst>
            </a:pPr>
            <a:r>
              <a:rPr lang="fr-FR" sz="2600" dirty="0">
                <a:solidFill>
                  <a:srgbClr val="000000"/>
                </a:solidFill>
              </a:rPr>
              <a:t>La mise en œuvre des interventions </a:t>
            </a:r>
            <a:r>
              <a:rPr lang="fr-FR" sz="2600" dirty="0" smtClean="0">
                <a:solidFill>
                  <a:srgbClr val="000000"/>
                </a:solidFill>
              </a:rPr>
              <a:t>SSR complets ne </a:t>
            </a:r>
            <a:r>
              <a:rPr lang="fr-FR" sz="2600" dirty="0">
                <a:solidFill>
                  <a:srgbClr val="000000"/>
                </a:solidFill>
              </a:rPr>
              <a:t>doit pas avoir un impact négatif sur la disponibilité du DMU mais au contraire renforcer le dispositif. </a:t>
            </a:r>
            <a:endParaRPr lang="en-US" sz="2600" dirty="0">
              <a:ea typeface="Times New Roman" panose="02020603050405020304" pitchFamily="18" charset="0"/>
              <a:cs typeface="Times New Roman" panose="02020603050405020304" pitchFamily="18" charset="0"/>
            </a:endParaRPr>
          </a:p>
          <a:p>
            <a:pPr marL="342900" lvl="0" indent="-342900">
              <a:spcBef>
                <a:spcPts val="0"/>
              </a:spcBef>
              <a:tabLst>
                <a:tab pos="457200" algn="l"/>
              </a:tabLst>
            </a:pPr>
            <a:r>
              <a:rPr lang="fr-FR" sz="2600" dirty="0">
                <a:solidFill>
                  <a:srgbClr val="000000"/>
                </a:solidFill>
              </a:rPr>
              <a:t>Les services complets doivent être disponibles à toute couche de la population </a:t>
            </a:r>
            <a:r>
              <a:rPr lang="fr-FR" sz="2600" dirty="0" smtClean="0">
                <a:solidFill>
                  <a:srgbClr val="000000"/>
                </a:solidFill>
              </a:rPr>
              <a:t>affectée y compris les plus vulnérables et marginalisées.</a:t>
            </a:r>
            <a:endParaRPr lang="en-US" sz="26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62344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3542731" cy="740344"/>
          </a:xfrm>
          <a:ln>
            <a:solidFill>
              <a:schemeClr val="tx1"/>
            </a:solidFill>
          </a:ln>
        </p:spPr>
        <p:txBody>
          <a:bodyPr/>
          <a:lstStyle/>
          <a:p>
            <a:r>
              <a:rPr lang="fr-FR" b="1" dirty="0" smtClean="0">
                <a:solidFill>
                  <a:srgbClr val="FF0000"/>
                </a:solidFill>
                <a:latin typeface="+mn-lt"/>
              </a:rPr>
              <a:t>Ressources</a:t>
            </a:r>
            <a:r>
              <a:rPr lang="fr-FR" dirty="0" smtClean="0">
                <a:solidFill>
                  <a:srgbClr val="FF0000"/>
                </a:solidFill>
              </a:rPr>
              <a:t> </a:t>
            </a:r>
            <a:endParaRPr lang="fr-FR" dirty="0">
              <a:solidFill>
                <a:srgbClr val="FF0000"/>
              </a:solidFill>
            </a:endParaRPr>
          </a:p>
        </p:txBody>
      </p:sp>
      <p:sp>
        <p:nvSpPr>
          <p:cNvPr id="3" name="Content Placeholder 2"/>
          <p:cNvSpPr>
            <a:spLocks noGrp="1"/>
          </p:cNvSpPr>
          <p:nvPr>
            <p:ph sz="half" idx="1"/>
          </p:nvPr>
        </p:nvSpPr>
        <p:spPr>
          <a:xfrm>
            <a:off x="838200" y="1405719"/>
            <a:ext cx="6272284" cy="4771244"/>
          </a:xfrm>
        </p:spPr>
        <p:txBody>
          <a:bodyPr>
            <a:normAutofit fontScale="92500" lnSpcReduction="20000"/>
          </a:bodyPr>
          <a:lstStyle/>
          <a:p>
            <a:pPr marL="514350" indent="-514350">
              <a:buFont typeface="+mj-lt"/>
              <a:buAutoNum type="arabicPeriod"/>
            </a:pPr>
            <a:r>
              <a:rPr lang="fr-FR" dirty="0">
                <a:latin typeface="Calibri" panose="020F0502020204030204" pitchFamily="34" charset="0"/>
                <a:ea typeface="Times New Roman" panose="02020603050405020304" pitchFamily="18" charset="0"/>
              </a:rPr>
              <a:t>Manuel de terrain du Groupe </a:t>
            </a:r>
            <a:r>
              <a:rPr lang="fr-FR" dirty="0" err="1">
                <a:latin typeface="Calibri" panose="020F0502020204030204" pitchFamily="34" charset="0"/>
                <a:ea typeface="Times New Roman" panose="02020603050405020304" pitchFamily="18" charset="0"/>
              </a:rPr>
              <a:t>interorganisations</a:t>
            </a:r>
            <a:r>
              <a:rPr lang="fr-FR" dirty="0">
                <a:latin typeface="Calibri" panose="020F0502020204030204" pitchFamily="34" charset="0"/>
                <a:ea typeface="Times New Roman" panose="02020603050405020304" pitchFamily="18" charset="0"/>
              </a:rPr>
              <a:t> sur la santé reproductive en situations de crise humanitaire </a:t>
            </a:r>
            <a:r>
              <a:rPr lang="en-US" dirty="0">
                <a:latin typeface="Calibri" panose="020F0502020204030204" pitchFamily="34" charset="0"/>
                <a:ea typeface="Times New Roman" panose="02020603050405020304" pitchFamily="18" charset="0"/>
              </a:rPr>
              <a:t>(2018) publication de IAWG (</a:t>
            </a:r>
            <a:r>
              <a:rPr lang="en-US" u="sng" dirty="0">
                <a:solidFill>
                  <a:srgbClr val="0000FF"/>
                </a:solidFill>
                <a:latin typeface="Calibri" panose="020F0502020204030204" pitchFamily="34" charset="0"/>
                <a:ea typeface="Times New Roman" panose="02020603050405020304" pitchFamily="18" charset="0"/>
                <a:hlinkClick r:id="rId2"/>
              </a:rPr>
              <a:t>https://iawg.net/resources/minimum-initial-service-package-misp-resources</a:t>
            </a:r>
            <a:r>
              <a:rPr lang="en-US" dirty="0">
                <a:latin typeface="Calibri" panose="020F0502020204030204" pitchFamily="34" charset="0"/>
                <a:ea typeface="Times New Roman" panose="02020603050405020304" pitchFamily="18" charset="0"/>
              </a:rPr>
              <a:t>) </a:t>
            </a:r>
          </a:p>
          <a:p>
            <a:pPr marL="514350" indent="-514350">
              <a:buFont typeface="+mj-lt"/>
              <a:buAutoNum type="arabicPeriod"/>
            </a:pPr>
            <a:r>
              <a:rPr lang="fr-FR" smtClean="0">
                <a:solidFill>
                  <a:prstClr val="black"/>
                </a:solidFill>
                <a:latin typeface="Calibri" panose="020F0502020204030204" pitchFamily="34" charset="0"/>
                <a:ea typeface="Times New Roman" panose="02020603050405020304" pitchFamily="18" charset="0"/>
              </a:rPr>
              <a:t>Liste </a:t>
            </a:r>
            <a:r>
              <a:rPr lang="fr-FR" dirty="0">
                <a:solidFill>
                  <a:prstClr val="black"/>
                </a:solidFill>
                <a:latin typeface="Calibri" panose="020F0502020204030204" pitchFamily="34" charset="0"/>
                <a:ea typeface="Times New Roman" panose="02020603050405020304" pitchFamily="18" charset="0"/>
              </a:rPr>
              <a:t>de contrôle du </a:t>
            </a:r>
            <a:r>
              <a:rPr lang="fr-FR" dirty="0" smtClean="0">
                <a:solidFill>
                  <a:prstClr val="black"/>
                </a:solidFill>
                <a:latin typeface="Calibri" panose="020F0502020204030204" pitchFamily="34" charset="0"/>
                <a:ea typeface="Times New Roman" panose="02020603050405020304" pitchFamily="18" charset="0"/>
              </a:rPr>
              <a:t>DMU</a:t>
            </a:r>
          </a:p>
          <a:p>
            <a:pPr marL="514350" indent="-514350">
              <a:buFont typeface="+mj-lt"/>
              <a:buAutoNum type="arabicPeriod"/>
            </a:pPr>
            <a:r>
              <a:rPr lang="en-US" dirty="0" smtClean="0">
                <a:solidFill>
                  <a:prstClr val="black"/>
                </a:solidFill>
              </a:rPr>
              <a:t>Accelerate </a:t>
            </a:r>
            <a:r>
              <a:rPr lang="en-US" dirty="0">
                <a:solidFill>
                  <a:prstClr val="black"/>
                </a:solidFill>
              </a:rPr>
              <a:t>Progress—Sexual and Reproductive Health and Rights for All: Report of the </a:t>
            </a:r>
            <a:r>
              <a:rPr lang="en-US" dirty="0" err="1">
                <a:solidFill>
                  <a:prstClr val="black"/>
                </a:solidFill>
              </a:rPr>
              <a:t>Guttmacher</a:t>
            </a:r>
            <a:r>
              <a:rPr lang="en-US" dirty="0">
                <a:solidFill>
                  <a:prstClr val="black"/>
                </a:solidFill>
              </a:rPr>
              <a:t>–Lancet Commission (The Lancet, May 9, 2018), </a:t>
            </a:r>
            <a:r>
              <a:rPr lang="en-US" dirty="0">
                <a:solidFill>
                  <a:prstClr val="black"/>
                </a:solidFill>
                <a:hlinkClick r:id="rId3"/>
              </a:rPr>
              <a:t>https://</a:t>
            </a:r>
            <a:r>
              <a:rPr lang="en-US" dirty="0" smtClean="0">
                <a:solidFill>
                  <a:prstClr val="black"/>
                </a:solidFill>
                <a:hlinkClick r:id="rId3"/>
              </a:rPr>
              <a:t>www.thelancet.com/commissions/sexual-and-reproductive-health-and-rights</a:t>
            </a:r>
            <a:r>
              <a:rPr lang="en-US" dirty="0" smtClean="0">
                <a:solidFill>
                  <a:prstClr val="black"/>
                </a:solidFill>
              </a:rPr>
              <a:t>.</a:t>
            </a:r>
            <a:endParaRPr lang="fr-FR" dirty="0">
              <a:solidFill>
                <a:prstClr val="black"/>
              </a:solidFill>
            </a:endParaRPr>
          </a:p>
          <a:p>
            <a:pPr marL="514350" indent="-514350">
              <a:buFont typeface="+mj-lt"/>
              <a:buAutoNum type="arabicPeriod"/>
            </a:pPr>
            <a:endParaRPr lang="fr-FR" dirty="0">
              <a:solidFill>
                <a:prstClr val="black"/>
              </a:solidFill>
              <a:latin typeface="Calibri" panose="020F0502020204030204" pitchFamily="34" charset="0"/>
              <a:ea typeface="Times New Roman" panose="02020603050405020304" pitchFamily="18" charset="0"/>
            </a:endParaRPr>
          </a:p>
          <a:p>
            <a:endParaRPr lang="fr-FR" dirty="0"/>
          </a:p>
        </p:txBody>
      </p:sp>
      <p:pic>
        <p:nvPicPr>
          <p:cNvPr id="4" name="Picture 3"/>
          <p:cNvPicPr/>
          <p:nvPr/>
        </p:nvPicPr>
        <p:blipFill rotWithShape="1">
          <a:blip r:embed="rId4"/>
          <a:srcRect l="27542" t="30075" r="47198" b="14824"/>
          <a:stretch/>
        </p:blipFill>
        <p:spPr bwMode="auto">
          <a:xfrm>
            <a:off x="7533565" y="723331"/>
            <a:ext cx="4080680" cy="5453632"/>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01468055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497540" y="2248516"/>
            <a:ext cx="7096836" cy="1325563"/>
          </a:xfrm>
          <a:ln>
            <a:solidFill>
              <a:srgbClr val="FF0000"/>
            </a:solidFill>
          </a:ln>
        </p:spPr>
        <p:txBody>
          <a:bodyPr/>
          <a:lstStyle/>
          <a:p>
            <a:pPr algn="ctr"/>
            <a:r>
              <a:rPr lang="fr-FR" b="1" i="1" dirty="0" smtClean="0">
                <a:latin typeface="+mn-lt"/>
              </a:rPr>
              <a:t>Fin de présentation- Merci </a:t>
            </a:r>
            <a:br>
              <a:rPr lang="fr-FR" b="1" i="1" dirty="0" smtClean="0">
                <a:latin typeface="+mn-lt"/>
              </a:rPr>
            </a:br>
            <a:r>
              <a:rPr lang="fr-FR" b="1" i="1" dirty="0" smtClean="0">
                <a:latin typeface="+mn-lt"/>
              </a:rPr>
              <a:t>Questions </a:t>
            </a:r>
            <a:endParaRPr lang="fr-FR" b="1" i="1" dirty="0">
              <a:latin typeface="+mn-lt"/>
            </a:endParaRPr>
          </a:p>
        </p:txBody>
      </p:sp>
    </p:spTree>
    <p:extLst>
      <p:ext uri="{BB962C8B-B14F-4D97-AF65-F5344CB8AC3E}">
        <p14:creationId xmlns:p14="http://schemas.microsoft.com/office/powerpoint/2010/main" val="13907912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7208520" cy="760290"/>
          </a:xfrm>
          <a:ln>
            <a:solidFill>
              <a:srgbClr val="FF0000"/>
            </a:solidFill>
          </a:ln>
        </p:spPr>
        <p:txBody>
          <a:bodyPr anchor="t"/>
          <a:lstStyle/>
          <a:p>
            <a:r>
              <a:rPr lang="fr-FR" dirty="0" smtClean="0">
                <a:latin typeface="+mn-lt"/>
              </a:rPr>
              <a:t>Objectifs d’apprentissage</a:t>
            </a:r>
            <a:endParaRPr lang="fr-FR" dirty="0">
              <a:latin typeface="+mn-lt"/>
            </a:endParaRPr>
          </a:p>
        </p:txBody>
      </p:sp>
      <p:sp>
        <p:nvSpPr>
          <p:cNvPr id="3" name="Content Placeholder 2"/>
          <p:cNvSpPr>
            <a:spLocks noGrp="1"/>
          </p:cNvSpPr>
          <p:nvPr>
            <p:ph idx="1"/>
          </p:nvPr>
        </p:nvSpPr>
        <p:spPr>
          <a:xfrm>
            <a:off x="838200" y="1561515"/>
            <a:ext cx="10515600" cy="3742006"/>
          </a:xfrm>
        </p:spPr>
        <p:txBody>
          <a:bodyPr>
            <a:normAutofit/>
          </a:bodyPr>
          <a:lstStyle/>
          <a:p>
            <a:pPr marL="0" indent="0">
              <a:buNone/>
            </a:pPr>
            <a:r>
              <a:rPr lang="fr-FR" b="1" dirty="0" smtClean="0"/>
              <a:t>A la fin du module, vous devez être en mesure de: </a:t>
            </a:r>
          </a:p>
          <a:p>
            <a:pPr marL="0" indent="0">
              <a:buNone/>
            </a:pPr>
            <a:endParaRPr lang="fr-FR" b="1" dirty="0" smtClean="0"/>
          </a:p>
          <a:p>
            <a:pPr marL="1028700" lvl="1" indent="-571500">
              <a:buFont typeface="+mj-lt"/>
              <a:buAutoNum type="romanLcPeriod"/>
            </a:pPr>
            <a:r>
              <a:rPr lang="fr-FR" sz="2800" dirty="0" smtClean="0"/>
              <a:t>Expliquer l’importance de planifier pour les services complets de SSR;</a:t>
            </a:r>
          </a:p>
          <a:p>
            <a:pPr marL="1028700" lvl="1" indent="-571500">
              <a:buFont typeface="+mj-lt"/>
              <a:buAutoNum type="romanLcPeriod"/>
            </a:pPr>
            <a:r>
              <a:rPr lang="fr-FR" sz="2800" dirty="0" smtClean="0"/>
              <a:t>Reconnaitre le processus pour étendre les services SSR avec objectif de fournir les SSR complètes;</a:t>
            </a:r>
          </a:p>
          <a:p>
            <a:pPr marL="1028700" lvl="1" indent="-571500">
              <a:buFont typeface="+mj-lt"/>
              <a:buAutoNum type="romanLcPeriod"/>
            </a:pPr>
            <a:r>
              <a:rPr lang="fr-FR" sz="2800" dirty="0" smtClean="0"/>
              <a:t>Comprendre l’outil de </a:t>
            </a:r>
            <a:r>
              <a:rPr lang="fr-FR" sz="2800" i="1" dirty="0" smtClean="0"/>
              <a:t>système de sant</a:t>
            </a:r>
            <a:r>
              <a:rPr lang="fr-FR" sz="2800" i="1" dirty="0">
                <a:solidFill>
                  <a:prstClr val="black"/>
                </a:solidFill>
                <a:ea typeface="+mj-ea"/>
                <a:cs typeface="+mj-cs"/>
              </a:rPr>
              <a:t>é</a:t>
            </a:r>
            <a:r>
              <a:rPr lang="fr-FR" sz="2800" i="1" dirty="0" smtClean="0"/>
              <a:t> </a:t>
            </a:r>
            <a:r>
              <a:rPr lang="fr-FR" sz="2800" dirty="0" smtClean="0"/>
              <a:t>selon l’OMS.</a:t>
            </a:r>
          </a:p>
        </p:txBody>
      </p:sp>
    </p:spTree>
    <p:extLst>
      <p:ext uri="{BB962C8B-B14F-4D97-AF65-F5344CB8AC3E}">
        <p14:creationId xmlns:p14="http://schemas.microsoft.com/office/powerpoint/2010/main" val="8780247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41644"/>
          </a:xfrm>
          <a:ln>
            <a:solidFill>
              <a:srgbClr val="FF0000"/>
            </a:solidFill>
          </a:ln>
        </p:spPr>
        <p:txBody>
          <a:bodyPr anchor="t">
            <a:noAutofit/>
          </a:bodyPr>
          <a:lstStyle/>
          <a:p>
            <a:pPr lvl="0">
              <a:spcBef>
                <a:spcPts val="1000"/>
              </a:spcBef>
            </a:pPr>
            <a:r>
              <a:rPr lang="fr-FR" sz="3200" b="1" dirty="0">
                <a:solidFill>
                  <a:srgbClr val="FF0000"/>
                </a:solidFill>
                <a:latin typeface="Calibri" panose="020F0502020204030204"/>
              </a:rPr>
              <a:t>Objectif </a:t>
            </a:r>
            <a:r>
              <a:rPr lang="fr-FR" sz="3200" b="1" dirty="0" smtClean="0">
                <a:solidFill>
                  <a:srgbClr val="FF0000"/>
                </a:solidFill>
                <a:latin typeface="Calibri" panose="020F0502020204030204"/>
              </a:rPr>
              <a:t>6 </a:t>
            </a:r>
            <a:r>
              <a:rPr lang="fr-FR" sz="3200" b="1" dirty="0">
                <a:solidFill>
                  <a:srgbClr val="FF0000"/>
                </a:solidFill>
                <a:latin typeface="Calibri" panose="020F0502020204030204"/>
              </a:rPr>
              <a:t>du </a:t>
            </a:r>
            <a:r>
              <a:rPr lang="fr-FR" sz="3200" b="1" dirty="0" smtClean="0">
                <a:solidFill>
                  <a:srgbClr val="FF0000"/>
                </a:solidFill>
                <a:latin typeface="Calibri" panose="020F0502020204030204"/>
              </a:rPr>
              <a:t>DMU: </a:t>
            </a:r>
            <a:r>
              <a:rPr lang="fr-FR" sz="3200" b="1" dirty="0" smtClean="0">
                <a:solidFill>
                  <a:prstClr val="black"/>
                </a:solidFill>
                <a:latin typeface="Calibri" panose="020F0502020204030204"/>
                <a:ea typeface="+mn-ea"/>
                <a:cs typeface="+mn-cs"/>
              </a:rPr>
              <a:t>Planifier </a:t>
            </a:r>
            <a:r>
              <a:rPr lang="fr-FR" sz="3200" b="1" dirty="0">
                <a:solidFill>
                  <a:prstClr val="black"/>
                </a:solidFill>
                <a:latin typeface="Calibri" panose="020F0502020204030204"/>
                <a:ea typeface="+mn-ea"/>
                <a:cs typeface="+mn-cs"/>
              </a:rPr>
              <a:t>des services SSR complets intégrés dans les soins de santé primaire, dès que possible. </a:t>
            </a:r>
            <a:r>
              <a:rPr lang="fr-FR" sz="3200" dirty="0">
                <a:solidFill>
                  <a:prstClr val="black"/>
                </a:solidFill>
                <a:latin typeface="Calibri" panose="020F0502020204030204"/>
                <a:ea typeface="+mn-ea"/>
                <a:cs typeface="+mn-cs"/>
              </a:rPr>
              <a:t/>
            </a:r>
            <a:br>
              <a:rPr lang="fr-FR" sz="3200" dirty="0">
                <a:solidFill>
                  <a:prstClr val="black"/>
                </a:solidFill>
                <a:latin typeface="Calibri" panose="020F0502020204030204"/>
                <a:ea typeface="+mn-ea"/>
                <a:cs typeface="+mn-cs"/>
              </a:rPr>
            </a:br>
            <a:endParaRPr lang="fr-FR" sz="3200" dirty="0"/>
          </a:p>
        </p:txBody>
      </p:sp>
      <p:sp>
        <p:nvSpPr>
          <p:cNvPr id="3" name="Content Placeholder 2"/>
          <p:cNvSpPr>
            <a:spLocks noGrp="1"/>
          </p:cNvSpPr>
          <p:nvPr>
            <p:ph idx="1"/>
          </p:nvPr>
        </p:nvSpPr>
        <p:spPr>
          <a:xfrm>
            <a:off x="838200" y="1631852"/>
            <a:ext cx="10515600" cy="4545111"/>
          </a:xfrm>
        </p:spPr>
        <p:txBody>
          <a:bodyPr>
            <a:normAutofit lnSpcReduction="10000"/>
          </a:bodyPr>
          <a:lstStyle/>
          <a:p>
            <a:pPr>
              <a:buFont typeface="Wingdings" panose="05000000000000000000" pitchFamily="2" charset="2"/>
              <a:buChar char="Ø"/>
            </a:pPr>
            <a:r>
              <a:rPr lang="fr-FR" sz="3200" dirty="0" smtClean="0"/>
              <a:t>Travailler avec les partenaires du secteur/ pôle de sant</a:t>
            </a:r>
            <a:r>
              <a:rPr lang="fr-FR" sz="3200" dirty="0">
                <a:solidFill>
                  <a:prstClr val="black"/>
                </a:solidFill>
                <a:ea typeface="+mj-ea"/>
                <a:cs typeface="+mj-cs"/>
              </a:rPr>
              <a:t>é</a:t>
            </a:r>
            <a:r>
              <a:rPr lang="fr-FR" sz="3200" dirty="0" smtClean="0"/>
              <a:t> pour la planification.</a:t>
            </a:r>
          </a:p>
          <a:p>
            <a:pPr>
              <a:buFont typeface="Wingdings" panose="05000000000000000000" pitchFamily="2" charset="2"/>
              <a:buChar char="Ø"/>
            </a:pPr>
            <a:r>
              <a:rPr lang="fr-FR" sz="3200" dirty="0" smtClean="0"/>
              <a:t>Ensemble identifier/ définir les interventions relatives aux six composantes du système de sant</a:t>
            </a:r>
            <a:r>
              <a:rPr lang="fr-FR" sz="3200" dirty="0">
                <a:solidFill>
                  <a:prstClr val="black"/>
                </a:solidFill>
                <a:ea typeface="+mj-ea"/>
                <a:cs typeface="+mj-cs"/>
              </a:rPr>
              <a:t>é</a:t>
            </a:r>
            <a:r>
              <a:rPr lang="fr-FR" sz="3200" dirty="0" smtClean="0"/>
              <a:t>. </a:t>
            </a:r>
          </a:p>
          <a:p>
            <a:pPr marL="1885950" lvl="3" indent="-514350">
              <a:buFont typeface="+mj-lt"/>
              <a:buAutoNum type="arabicPeriod"/>
            </a:pPr>
            <a:r>
              <a:rPr lang="fr-FR" sz="2800" dirty="0" smtClean="0">
                <a:solidFill>
                  <a:srgbClr val="FF0000"/>
                </a:solidFill>
              </a:rPr>
              <a:t>La prestation des services.</a:t>
            </a:r>
          </a:p>
          <a:p>
            <a:pPr marL="1885950" lvl="3" indent="-514350">
              <a:buFont typeface="+mj-lt"/>
              <a:buAutoNum type="arabicPeriod"/>
            </a:pPr>
            <a:r>
              <a:rPr lang="fr-FR" sz="2800" dirty="0" smtClean="0">
                <a:solidFill>
                  <a:srgbClr val="FF0000"/>
                </a:solidFill>
              </a:rPr>
              <a:t>Le personnel de la santé.</a:t>
            </a:r>
          </a:p>
          <a:p>
            <a:pPr marL="1885950" lvl="3" indent="-514350">
              <a:buFont typeface="+mj-lt"/>
              <a:buAutoNum type="arabicPeriod"/>
            </a:pPr>
            <a:r>
              <a:rPr lang="fr-FR" sz="2800" dirty="0" smtClean="0">
                <a:solidFill>
                  <a:srgbClr val="FF0000"/>
                </a:solidFill>
              </a:rPr>
              <a:t>Le système d’information sanitaire.</a:t>
            </a:r>
          </a:p>
          <a:p>
            <a:pPr marL="1885950" lvl="3" indent="-514350">
              <a:buFont typeface="+mj-lt"/>
              <a:buAutoNum type="arabicPeriod"/>
            </a:pPr>
            <a:r>
              <a:rPr lang="fr-FR" sz="2800" dirty="0" smtClean="0">
                <a:solidFill>
                  <a:srgbClr val="FF0000"/>
                </a:solidFill>
              </a:rPr>
              <a:t>Les produits médicaux/ équipements et fournitures.</a:t>
            </a:r>
          </a:p>
          <a:p>
            <a:pPr marL="1885950" lvl="3" indent="-514350">
              <a:buFont typeface="+mj-lt"/>
              <a:buAutoNum type="arabicPeriod"/>
            </a:pPr>
            <a:r>
              <a:rPr lang="fr-FR" sz="2800" dirty="0" smtClean="0">
                <a:solidFill>
                  <a:srgbClr val="FF0000"/>
                </a:solidFill>
              </a:rPr>
              <a:t>Le financement durable.</a:t>
            </a:r>
          </a:p>
          <a:p>
            <a:pPr marL="1885950" lvl="3" indent="-514350">
              <a:buFont typeface="+mj-lt"/>
              <a:buAutoNum type="arabicPeriod"/>
            </a:pPr>
            <a:r>
              <a:rPr lang="fr-FR" sz="2800" dirty="0" smtClean="0">
                <a:solidFill>
                  <a:srgbClr val="FF0000"/>
                </a:solidFill>
              </a:rPr>
              <a:t>Gouvernance </a:t>
            </a:r>
            <a:r>
              <a:rPr lang="fr-FR" sz="2800" dirty="0">
                <a:solidFill>
                  <a:srgbClr val="FF0000"/>
                </a:solidFill>
              </a:rPr>
              <a:t>et </a:t>
            </a:r>
            <a:r>
              <a:rPr lang="fr-FR" sz="2800" dirty="0" smtClean="0">
                <a:solidFill>
                  <a:srgbClr val="FF0000"/>
                </a:solidFill>
              </a:rPr>
              <a:t>Leadership. </a:t>
            </a:r>
            <a:endParaRPr lang="en-US" sz="2800" dirty="0">
              <a:solidFill>
                <a:srgbClr val="FF0000"/>
              </a:solidFill>
            </a:endParaRPr>
          </a:p>
          <a:p>
            <a:pPr lvl="1"/>
            <a:endParaRPr lang="fr-FR" sz="2800" dirty="0"/>
          </a:p>
        </p:txBody>
      </p:sp>
    </p:spTree>
    <p:extLst>
      <p:ext uri="{BB962C8B-B14F-4D97-AF65-F5344CB8AC3E}">
        <p14:creationId xmlns:p14="http://schemas.microsoft.com/office/powerpoint/2010/main" val="1586083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0501" y="365126"/>
            <a:ext cx="11273051" cy="605546"/>
          </a:xfrm>
          <a:ln>
            <a:solidFill>
              <a:srgbClr val="FF0000"/>
            </a:solidFill>
          </a:ln>
        </p:spPr>
        <p:txBody>
          <a:bodyPr anchor="t">
            <a:noAutofit/>
          </a:bodyPr>
          <a:lstStyle/>
          <a:p>
            <a:pPr lvl="0">
              <a:spcBef>
                <a:spcPts val="1000"/>
              </a:spcBef>
            </a:pPr>
            <a:r>
              <a:rPr lang="fr-FR" sz="3600" b="1" dirty="0" smtClean="0">
                <a:latin typeface="+mn-lt"/>
              </a:rPr>
              <a:t>Préambule</a:t>
            </a:r>
            <a:r>
              <a:rPr lang="fr-FR" sz="3600" dirty="0" smtClean="0">
                <a:latin typeface="+mn-lt"/>
              </a:rPr>
              <a:t> - </a:t>
            </a:r>
            <a:r>
              <a:rPr lang="fr-FR" sz="3600" b="1" dirty="0">
                <a:solidFill>
                  <a:prstClr val="black"/>
                </a:solidFill>
                <a:latin typeface="+mn-lt"/>
                <a:ea typeface="+mn-ea"/>
                <a:cs typeface="+mn-cs"/>
              </a:rPr>
              <a:t>La planification des services complets de SSR</a:t>
            </a:r>
            <a:r>
              <a:rPr lang="fr-FR" sz="3600" dirty="0">
                <a:solidFill>
                  <a:prstClr val="black"/>
                </a:solidFill>
                <a:latin typeface="+mn-lt"/>
                <a:ea typeface="+mn-ea"/>
                <a:cs typeface="+mn-cs"/>
              </a:rPr>
              <a:t/>
            </a:r>
            <a:br>
              <a:rPr lang="fr-FR" sz="3600" dirty="0">
                <a:solidFill>
                  <a:prstClr val="black"/>
                </a:solidFill>
                <a:latin typeface="+mn-lt"/>
                <a:ea typeface="+mn-ea"/>
                <a:cs typeface="+mn-cs"/>
              </a:rPr>
            </a:br>
            <a:endParaRPr lang="fr-FR" sz="3600" dirty="0">
              <a:latin typeface="+mn-lt"/>
            </a:endParaRPr>
          </a:p>
        </p:txBody>
      </p:sp>
      <p:sp>
        <p:nvSpPr>
          <p:cNvPr id="3" name="Content Placeholder 2"/>
          <p:cNvSpPr>
            <a:spLocks noGrp="1"/>
          </p:cNvSpPr>
          <p:nvPr>
            <p:ph idx="1"/>
          </p:nvPr>
        </p:nvSpPr>
        <p:spPr>
          <a:xfrm>
            <a:off x="838199" y="1266092"/>
            <a:ext cx="10837985" cy="4587314"/>
          </a:xfrm>
        </p:spPr>
        <p:txBody>
          <a:bodyPr>
            <a:normAutofit fontScale="92500" lnSpcReduction="10000"/>
          </a:bodyPr>
          <a:lstStyle/>
          <a:p>
            <a:pPr>
              <a:buFont typeface="Wingdings" panose="05000000000000000000" pitchFamily="2" charset="2"/>
              <a:buChar char="q"/>
            </a:pPr>
            <a:r>
              <a:rPr lang="fr-FR" dirty="0">
                <a:solidFill>
                  <a:srgbClr val="FF0000"/>
                </a:solidFill>
              </a:rPr>
              <a:t> L</a:t>
            </a:r>
            <a:r>
              <a:rPr lang="fr-FR" dirty="0" smtClean="0">
                <a:solidFill>
                  <a:srgbClr val="FF0000"/>
                </a:solidFill>
              </a:rPr>
              <a:t>e but des services complets de SSR</a:t>
            </a:r>
            <a:r>
              <a:rPr lang="fr-FR" dirty="0" smtClean="0"/>
              <a:t>: </a:t>
            </a:r>
          </a:p>
          <a:p>
            <a:pPr lvl="1">
              <a:buFont typeface="Wingdings" panose="05000000000000000000" pitchFamily="2" charset="2"/>
              <a:buChar char="Ø"/>
            </a:pPr>
            <a:r>
              <a:rPr lang="fr-FR" dirty="0" smtClean="0"/>
              <a:t>Pérenniser, améliorer et élargir les </a:t>
            </a:r>
            <a:r>
              <a:rPr lang="fr-FR" dirty="0"/>
              <a:t>services cliniques mis en place dans le cadre du </a:t>
            </a:r>
            <a:r>
              <a:rPr lang="fr-FR" dirty="0" smtClean="0"/>
              <a:t>DMU.</a:t>
            </a:r>
          </a:p>
          <a:p>
            <a:pPr>
              <a:buFont typeface="Wingdings" panose="05000000000000000000" pitchFamily="2" charset="2"/>
              <a:buChar char="q"/>
            </a:pPr>
            <a:r>
              <a:rPr lang="fr-FR" dirty="0"/>
              <a:t> </a:t>
            </a:r>
            <a:r>
              <a:rPr lang="fr-FR" dirty="0" smtClean="0"/>
              <a:t>: </a:t>
            </a:r>
            <a:r>
              <a:rPr lang="fr-FR" b="1" dirty="0" smtClean="0"/>
              <a:t>Intervenants</a:t>
            </a:r>
          </a:p>
          <a:p>
            <a:pPr lvl="1">
              <a:buFont typeface="Wingdings" panose="05000000000000000000" pitchFamily="2" charset="2"/>
              <a:buChar char="Ø"/>
            </a:pPr>
            <a:r>
              <a:rPr lang="fr-FR" sz="2600" dirty="0"/>
              <a:t> </a:t>
            </a:r>
            <a:r>
              <a:rPr lang="fr-FR" sz="2600" u="sng" dirty="0"/>
              <a:t>la population touchée </a:t>
            </a:r>
            <a:r>
              <a:rPr lang="fr-FR" sz="2600" dirty="0" smtClean="0"/>
              <a:t>: Solliciter leur participation active pour la mise en place du DMU afin </a:t>
            </a:r>
            <a:r>
              <a:rPr lang="fr-FR" sz="2600" dirty="0"/>
              <a:t>d’identifier les lacunes, les succès et les pistes </a:t>
            </a:r>
            <a:r>
              <a:rPr lang="fr-FR" sz="2600" dirty="0" smtClean="0"/>
              <a:t>d’amélioration. </a:t>
            </a:r>
          </a:p>
          <a:p>
            <a:pPr lvl="1">
              <a:buFont typeface="Wingdings" panose="05000000000000000000" pitchFamily="2" charset="2"/>
              <a:buChar char="Ø"/>
            </a:pPr>
            <a:r>
              <a:rPr lang="fr-FR" sz="2600" u="sng" dirty="0" smtClean="0"/>
              <a:t>Les partenaires du </a:t>
            </a:r>
            <a:r>
              <a:rPr lang="fr-FR" sz="2600" u="sng" dirty="0"/>
              <a:t>secteur/ pôle de </a:t>
            </a:r>
            <a:r>
              <a:rPr lang="fr-FR" sz="2600" u="sng" dirty="0" smtClean="0"/>
              <a:t>sant</a:t>
            </a:r>
            <a:r>
              <a:rPr lang="fr-FR" sz="2600" u="sng" dirty="0" smtClean="0">
                <a:solidFill>
                  <a:prstClr val="black"/>
                </a:solidFill>
              </a:rPr>
              <a:t>é</a:t>
            </a:r>
            <a:r>
              <a:rPr lang="fr-FR" sz="2600" dirty="0" smtClean="0"/>
              <a:t>: pour assurer l’intégration dans les soins des sante primaires et lors de la mise en œuvre. </a:t>
            </a:r>
          </a:p>
          <a:p>
            <a:pPr lvl="1">
              <a:buFont typeface="Wingdings" panose="05000000000000000000" pitchFamily="2" charset="2"/>
              <a:buChar char="Ø"/>
            </a:pPr>
            <a:endParaRPr lang="fr-FR" dirty="0" smtClean="0"/>
          </a:p>
          <a:p>
            <a:pPr>
              <a:buFont typeface="Wingdings" panose="05000000000000000000" pitchFamily="2" charset="2"/>
              <a:buChar char="q"/>
            </a:pPr>
            <a:r>
              <a:rPr lang="fr-FR" b="1" dirty="0" smtClean="0">
                <a:solidFill>
                  <a:prstClr val="black"/>
                </a:solidFill>
              </a:rPr>
              <a:t>Quand planifier</a:t>
            </a:r>
            <a:r>
              <a:rPr lang="fr-FR" i="1" dirty="0" smtClean="0">
                <a:solidFill>
                  <a:prstClr val="black"/>
                </a:solidFill>
              </a:rPr>
              <a:t>: </a:t>
            </a:r>
            <a:r>
              <a:rPr lang="fr-FR" dirty="0">
                <a:solidFill>
                  <a:prstClr val="black"/>
                </a:solidFill>
                <a:latin typeface="Calibri" panose="020F0502020204030204" pitchFamily="34" charset="0"/>
                <a:ea typeface="Calibri" panose="020F0502020204030204" pitchFamily="34" charset="0"/>
                <a:cs typeface="Times New Roman" panose="02020603050405020304" pitchFamily="18" charset="0"/>
              </a:rPr>
              <a:t>Dès</a:t>
            </a:r>
            <a:r>
              <a:rPr lang="fr-FR" dirty="0">
                <a:solidFill>
                  <a:prstClr val="black"/>
                </a:solidFill>
              </a:rPr>
              <a:t> le début de la crise </a:t>
            </a:r>
            <a:r>
              <a:rPr lang="fr-FR" dirty="0" smtClean="0">
                <a:solidFill>
                  <a:prstClr val="black"/>
                </a:solidFill>
              </a:rPr>
              <a:t>ou </a:t>
            </a:r>
            <a:r>
              <a:rPr lang="fr-FR" dirty="0">
                <a:solidFill>
                  <a:prstClr val="black"/>
                </a:solidFill>
              </a:rPr>
              <a:t>d</a:t>
            </a:r>
            <a:r>
              <a:rPr lang="fr-FR" dirty="0">
                <a:solidFill>
                  <a:prstClr val="black"/>
                </a:solidFill>
                <a:latin typeface="Calibri" panose="020F0502020204030204" pitchFamily="34" charset="0"/>
                <a:ea typeface="Calibri" panose="020F0502020204030204" pitchFamily="34" charset="0"/>
                <a:cs typeface="Times New Roman" panose="02020603050405020304" pitchFamily="18" charset="0"/>
              </a:rPr>
              <a:t>ès</a:t>
            </a:r>
            <a:r>
              <a:rPr lang="fr-FR" dirty="0">
                <a:solidFill>
                  <a:prstClr val="black"/>
                </a:solidFill>
              </a:rPr>
              <a:t> que la situation se stabilise</a:t>
            </a:r>
            <a:r>
              <a:rPr lang="fr-FR" dirty="0" smtClean="0">
                <a:solidFill>
                  <a:prstClr val="black"/>
                </a:solidFill>
              </a:rPr>
              <a:t>.</a:t>
            </a:r>
            <a:r>
              <a:rPr lang="fr-FR" i="1" dirty="0">
                <a:solidFill>
                  <a:prstClr val="black"/>
                </a:solidFill>
              </a:rPr>
              <a:t> </a:t>
            </a:r>
            <a:endParaRPr lang="fr-FR" i="1" dirty="0" smtClean="0">
              <a:solidFill>
                <a:prstClr val="black"/>
              </a:solidFill>
            </a:endParaRPr>
          </a:p>
          <a:p>
            <a:pPr>
              <a:buFont typeface="Wingdings" panose="05000000000000000000" pitchFamily="2" charset="2"/>
              <a:buChar char="q"/>
            </a:pPr>
            <a:r>
              <a:rPr lang="fr-FR" i="1" dirty="0" smtClean="0">
                <a:solidFill>
                  <a:srgbClr val="FF0000"/>
                </a:solidFill>
              </a:rPr>
              <a:t>L’absence </a:t>
            </a:r>
            <a:r>
              <a:rPr lang="fr-FR" i="1" dirty="0">
                <a:solidFill>
                  <a:srgbClr val="FF0000"/>
                </a:solidFill>
              </a:rPr>
              <a:t>des services complets: </a:t>
            </a:r>
            <a:r>
              <a:rPr lang="fr-FR" dirty="0">
                <a:solidFill>
                  <a:prstClr val="black"/>
                </a:solidFill>
              </a:rPr>
              <a:t>Une</a:t>
            </a:r>
            <a:r>
              <a:rPr lang="fr-FR" i="1" dirty="0">
                <a:solidFill>
                  <a:prstClr val="black"/>
                </a:solidFill>
              </a:rPr>
              <a:t> </a:t>
            </a:r>
            <a:r>
              <a:rPr lang="fr-FR" dirty="0">
                <a:solidFill>
                  <a:prstClr val="black"/>
                </a:solidFill>
              </a:rPr>
              <a:t>carence en services SSR accroitra la morbidité et la mortalité. </a:t>
            </a:r>
          </a:p>
          <a:p>
            <a:pPr lvl="0">
              <a:buFont typeface="Wingdings" panose="05000000000000000000" pitchFamily="2" charset="2"/>
              <a:buChar char="q"/>
            </a:pPr>
            <a:endParaRPr lang="fr-FR" dirty="0">
              <a:solidFill>
                <a:prstClr val="black"/>
              </a:solidFill>
            </a:endParaRPr>
          </a:p>
          <a:p>
            <a:endParaRPr lang="fr-FR" dirty="0"/>
          </a:p>
        </p:txBody>
      </p:sp>
    </p:spTree>
    <p:extLst>
      <p:ext uri="{BB962C8B-B14F-4D97-AF65-F5344CB8AC3E}">
        <p14:creationId xmlns:p14="http://schemas.microsoft.com/office/powerpoint/2010/main" val="98082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8615" y="365125"/>
            <a:ext cx="10693335" cy="535207"/>
          </a:xfrm>
          <a:ln>
            <a:solidFill>
              <a:srgbClr val="FF0000"/>
            </a:solidFill>
          </a:ln>
        </p:spPr>
        <p:txBody>
          <a:bodyPr anchor="t">
            <a:noAutofit/>
          </a:bodyPr>
          <a:lstStyle/>
          <a:p>
            <a:r>
              <a:rPr lang="fr-FR" sz="4000" b="1" dirty="0" smtClean="0">
                <a:latin typeface="+mn-lt"/>
              </a:rPr>
              <a:t>Pourquoi prioriser les services complets de SSR</a:t>
            </a:r>
            <a:endParaRPr lang="fr-FR" sz="4000" b="1" dirty="0">
              <a:latin typeface="+mn-lt"/>
            </a:endParaRPr>
          </a:p>
        </p:txBody>
      </p:sp>
      <p:sp>
        <p:nvSpPr>
          <p:cNvPr id="4" name="Content Placeholder 3"/>
          <p:cNvSpPr>
            <a:spLocks noGrp="1"/>
          </p:cNvSpPr>
          <p:nvPr>
            <p:ph idx="1"/>
          </p:nvPr>
        </p:nvSpPr>
        <p:spPr>
          <a:xfrm>
            <a:off x="838200" y="1505243"/>
            <a:ext cx="10515600" cy="4671720"/>
          </a:xfrm>
        </p:spPr>
        <p:txBody>
          <a:bodyPr>
            <a:normAutofit/>
          </a:bodyPr>
          <a:lstStyle/>
          <a:p>
            <a:pPr marL="514350" indent="-514350">
              <a:buFont typeface="+mj-lt"/>
              <a:buAutoNum type="arabicPeriod"/>
            </a:pPr>
            <a:r>
              <a:rPr lang="fr-FR" b="1" dirty="0" smtClean="0"/>
              <a:t>Un </a:t>
            </a:r>
            <a:r>
              <a:rPr lang="fr-FR" b="1" dirty="0"/>
              <a:t>objectif global du </a:t>
            </a:r>
            <a:r>
              <a:rPr lang="fr-FR" b="1" dirty="0" smtClean="0"/>
              <a:t>pôle/ secteur </a:t>
            </a:r>
            <a:r>
              <a:rPr lang="fr-FR" b="1" dirty="0"/>
              <a:t>de </a:t>
            </a:r>
            <a:r>
              <a:rPr lang="fr-FR" b="1" dirty="0" smtClean="0"/>
              <a:t>santé pour la population touchée. </a:t>
            </a:r>
            <a:r>
              <a:rPr lang="fr-FR" sz="2400" dirty="0" smtClean="0"/>
              <a:t>Le droit </a:t>
            </a:r>
            <a:r>
              <a:rPr lang="fr-FR" sz="2400" dirty="0">
                <a:solidFill>
                  <a:prstClr val="black"/>
                </a:solidFill>
              </a:rPr>
              <a:t>à</a:t>
            </a:r>
            <a:r>
              <a:rPr lang="fr-FR" sz="2400" dirty="0" smtClean="0"/>
              <a:t> la sante, qui ne s’arrête pas avec les interventions du DMU. </a:t>
            </a:r>
          </a:p>
          <a:p>
            <a:pPr marL="514350" indent="-514350">
              <a:buFont typeface="+mj-lt"/>
              <a:buAutoNum type="arabicPeriod"/>
            </a:pPr>
            <a:r>
              <a:rPr lang="fr-FR" b="1" dirty="0" smtClean="0"/>
              <a:t>Les services complets de SSR:  </a:t>
            </a:r>
          </a:p>
          <a:p>
            <a:pPr lvl="2">
              <a:buFont typeface="Wingdings" panose="05000000000000000000" pitchFamily="2" charset="2"/>
              <a:buChar char="ü"/>
            </a:pPr>
            <a:r>
              <a:rPr lang="fr-FR" sz="2400" dirty="0" smtClean="0"/>
              <a:t>Ont un impact positif sur la morbidité et mortalité.  </a:t>
            </a:r>
          </a:p>
          <a:p>
            <a:pPr lvl="2">
              <a:buFont typeface="Wingdings" panose="05000000000000000000" pitchFamily="2" charset="2"/>
              <a:buChar char="ü"/>
            </a:pPr>
            <a:r>
              <a:rPr lang="fr-FR" sz="2400" dirty="0" smtClean="0"/>
              <a:t>Sert </a:t>
            </a:r>
            <a:r>
              <a:rPr lang="fr-FR" sz="2400" dirty="0">
                <a:solidFill>
                  <a:prstClr val="black"/>
                </a:solidFill>
              </a:rPr>
              <a:t>à</a:t>
            </a:r>
            <a:r>
              <a:rPr lang="fr-FR" sz="2400" dirty="0" smtClean="0"/>
              <a:t> combler les lacunes relatives </a:t>
            </a:r>
            <a:r>
              <a:rPr lang="fr-FR" sz="2400" dirty="0">
                <a:solidFill>
                  <a:prstClr val="black"/>
                </a:solidFill>
              </a:rPr>
              <a:t>à</a:t>
            </a:r>
            <a:r>
              <a:rPr lang="fr-FR" sz="2400" dirty="0" smtClean="0"/>
              <a:t> l’offre des services SSR - tels que les services prénatals, les services gynécologiques, les services pour le dépistage des cancers gynécologiques, services de prise en charge de stérilité etc. </a:t>
            </a:r>
          </a:p>
          <a:p>
            <a:pPr lvl="2">
              <a:buFont typeface="Wingdings" panose="05000000000000000000" pitchFamily="2" charset="2"/>
              <a:buChar char="ü"/>
            </a:pPr>
            <a:r>
              <a:rPr lang="fr-FR" sz="2400" dirty="0"/>
              <a:t>S</a:t>
            </a:r>
            <a:r>
              <a:rPr lang="fr-FR" sz="2400" dirty="0" smtClean="0"/>
              <a:t>ert </a:t>
            </a:r>
            <a:r>
              <a:rPr lang="fr-FR" sz="2400" dirty="0">
                <a:solidFill>
                  <a:prstClr val="black"/>
                </a:solidFill>
                <a:ea typeface="+mj-ea"/>
                <a:cs typeface="+mj-cs"/>
              </a:rPr>
              <a:t>à</a:t>
            </a:r>
            <a:r>
              <a:rPr lang="fr-FR" sz="2400" dirty="0" smtClean="0"/>
              <a:t> renforcer et augmenter les acquis du DMU en SSR.</a:t>
            </a:r>
          </a:p>
          <a:p>
            <a:endParaRPr lang="fr-FR" dirty="0"/>
          </a:p>
        </p:txBody>
      </p:sp>
    </p:spTree>
    <p:extLst>
      <p:ext uri="{BB962C8B-B14F-4D97-AF65-F5344CB8AC3E}">
        <p14:creationId xmlns:p14="http://schemas.microsoft.com/office/powerpoint/2010/main" val="31103087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6927166" cy="899037"/>
          </a:xfrm>
          <a:ln>
            <a:solidFill>
              <a:srgbClr val="FF0000"/>
            </a:solidFill>
          </a:ln>
        </p:spPr>
        <p:txBody>
          <a:bodyPr/>
          <a:lstStyle/>
          <a:p>
            <a:r>
              <a:rPr lang="fr-FR" b="1" dirty="0" smtClean="0">
                <a:latin typeface="+mn-lt"/>
              </a:rPr>
              <a:t>Les services complets de SSR</a:t>
            </a:r>
            <a:endParaRPr lang="fr-FR" b="1" dirty="0">
              <a:latin typeface="+mn-lt"/>
            </a:endParaRPr>
          </a:p>
        </p:txBody>
      </p:sp>
      <p:sp>
        <p:nvSpPr>
          <p:cNvPr id="3" name="Content Placeholder 2"/>
          <p:cNvSpPr>
            <a:spLocks noGrp="1"/>
          </p:cNvSpPr>
          <p:nvPr>
            <p:ph idx="1"/>
          </p:nvPr>
        </p:nvSpPr>
        <p:spPr>
          <a:xfrm>
            <a:off x="407963" y="1825625"/>
            <a:ext cx="11633982" cy="4351338"/>
          </a:xfrm>
        </p:spPr>
        <p:txBody>
          <a:bodyPr>
            <a:normAutofit/>
          </a:bodyPr>
          <a:lstStyle/>
          <a:p>
            <a:pPr lvl="0"/>
            <a:r>
              <a:rPr lang="fr-FR" sz="2600" b="1" dirty="0">
                <a:solidFill>
                  <a:prstClr val="black"/>
                </a:solidFill>
              </a:rPr>
              <a:t>Vision: </a:t>
            </a:r>
            <a:r>
              <a:rPr lang="fr-FR" sz="2600" dirty="0">
                <a:solidFill>
                  <a:prstClr val="black"/>
                </a:solidFill>
              </a:rPr>
              <a:t> un service complet est factuelle et progressive, économiquement abordable, faisable et essentielle à la réalisation de la santé, du développement équitable et des droits humains pour tous.</a:t>
            </a:r>
            <a:endParaRPr lang="fr-FR" sz="2600" b="1" dirty="0">
              <a:solidFill>
                <a:prstClr val="black"/>
              </a:solidFill>
            </a:endParaRPr>
          </a:p>
          <a:p>
            <a:pPr lvl="0"/>
            <a:r>
              <a:rPr lang="fr-FR" sz="2600" b="1" dirty="0" smtClean="0">
                <a:solidFill>
                  <a:prstClr val="black"/>
                </a:solidFill>
              </a:rPr>
              <a:t>Les </a:t>
            </a:r>
            <a:r>
              <a:rPr lang="fr-FR" sz="2600" b="1" dirty="0">
                <a:solidFill>
                  <a:prstClr val="black"/>
                </a:solidFill>
              </a:rPr>
              <a:t>droits humains: </a:t>
            </a:r>
            <a:r>
              <a:rPr lang="fr-FR" sz="2600" dirty="0">
                <a:solidFill>
                  <a:prstClr val="black"/>
                </a:solidFill>
              </a:rPr>
              <a:t>Les éléments du paquet d’interventions doivent respecter les droits humains standardisés relatifs à la </a:t>
            </a:r>
            <a:r>
              <a:rPr lang="fr-FR" sz="2600" dirty="0" smtClean="0">
                <a:solidFill>
                  <a:prstClr val="black"/>
                </a:solidFill>
              </a:rPr>
              <a:t>SSR;</a:t>
            </a:r>
          </a:p>
          <a:p>
            <a:pPr lvl="0">
              <a:lnSpc>
                <a:spcPct val="107000"/>
              </a:lnSpc>
              <a:spcBef>
                <a:spcPts val="0"/>
              </a:spcBef>
            </a:pPr>
            <a:r>
              <a:rPr lang="fr-FR" sz="2600" b="1" dirty="0">
                <a:solidFill>
                  <a:prstClr val="black"/>
                </a:solidFill>
              </a:rPr>
              <a:t>Paquet essentiel </a:t>
            </a:r>
            <a:r>
              <a:rPr lang="fr-FR" sz="2600" dirty="0">
                <a:solidFill>
                  <a:prstClr val="black"/>
                </a:solidFill>
              </a:rPr>
              <a:t>d’interventions de santé sexuelle et reproductive, </a:t>
            </a:r>
            <a:r>
              <a:rPr lang="fr-FR" sz="2600" dirty="0" smtClean="0">
                <a:solidFill>
                  <a:prstClr val="black"/>
                </a:solidFill>
              </a:rPr>
              <a:t>est défini </a:t>
            </a:r>
            <a:r>
              <a:rPr lang="fr-FR" sz="2600" dirty="0">
                <a:solidFill>
                  <a:prstClr val="black"/>
                </a:solidFill>
              </a:rPr>
              <a:t>selon la commission </a:t>
            </a:r>
            <a:r>
              <a:rPr lang="fr-FR" sz="2600" dirty="0" err="1">
                <a:solidFill>
                  <a:prstClr val="black"/>
                </a:solidFill>
              </a:rPr>
              <a:t>Guttmacher</a:t>
            </a:r>
            <a:r>
              <a:rPr lang="fr-FR" sz="2600" dirty="0">
                <a:solidFill>
                  <a:prstClr val="black"/>
                </a:solidFill>
              </a:rPr>
              <a:t>- Lancet (mai, 2018).</a:t>
            </a:r>
          </a:p>
          <a:p>
            <a:pPr lvl="0"/>
            <a:endParaRPr lang="fr-FR" sz="2600" dirty="0">
              <a:solidFill>
                <a:prstClr val="black"/>
              </a:solidFill>
            </a:endParaRPr>
          </a:p>
        </p:txBody>
      </p:sp>
      <p:sp>
        <p:nvSpPr>
          <p:cNvPr id="4" name="Rounded Rectangle 3"/>
          <p:cNvSpPr/>
          <p:nvPr/>
        </p:nvSpPr>
        <p:spPr>
          <a:xfrm>
            <a:off x="726830" y="5442672"/>
            <a:ext cx="11465170" cy="561462"/>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t>Accelerate Progress—Sexual and Reproductive Health and Rights for All: Report of the </a:t>
            </a:r>
            <a:r>
              <a:rPr lang="en-US" dirty="0" err="1"/>
              <a:t>Guttmacher</a:t>
            </a:r>
            <a:r>
              <a:rPr lang="en-US" dirty="0"/>
              <a:t>–Lancet Commission (The Lancet, May 9, 2018), https://www.thelancet.com/commissions/sexual-and-reproductive-health-and-rights.</a:t>
            </a:r>
            <a:endParaRPr lang="fr-FR" dirty="0"/>
          </a:p>
        </p:txBody>
      </p:sp>
    </p:spTree>
    <p:extLst>
      <p:ext uri="{BB962C8B-B14F-4D97-AF65-F5344CB8AC3E}">
        <p14:creationId xmlns:p14="http://schemas.microsoft.com/office/powerpoint/2010/main" val="23182278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196314"/>
            <a:ext cx="10894255" cy="872832"/>
          </a:xfrm>
          <a:ln>
            <a:solidFill>
              <a:srgbClr val="FF0000"/>
            </a:solidFill>
          </a:ln>
        </p:spPr>
        <p:txBody>
          <a:bodyPr anchor="t">
            <a:noAutofit/>
          </a:bodyPr>
          <a:lstStyle/>
          <a:p>
            <a:pPr marL="228600" lvl="0" indent="-228600" algn="ctr">
              <a:spcBef>
                <a:spcPts val="1000"/>
              </a:spcBef>
            </a:pPr>
            <a:r>
              <a:rPr lang="fr-FR" sz="3000" b="1" dirty="0">
                <a:latin typeface="+mn-lt"/>
                <a:ea typeface="+mn-ea"/>
                <a:cs typeface="+mn-cs"/>
              </a:rPr>
              <a:t>Paquet essentiel d’interventions de santé sexuelle </a:t>
            </a:r>
            <a:r>
              <a:rPr lang="fr-FR" sz="3000" b="1" dirty="0" smtClean="0">
                <a:latin typeface="+mn-lt"/>
                <a:ea typeface="+mn-ea"/>
                <a:cs typeface="+mn-cs"/>
              </a:rPr>
              <a:t>et reproductive</a:t>
            </a:r>
            <a:r>
              <a:rPr lang="fr-FR" sz="3200" dirty="0">
                <a:latin typeface="+mn-lt"/>
                <a:ea typeface="+mn-ea"/>
                <a:cs typeface="+mn-cs"/>
              </a:rPr>
              <a:t/>
            </a:r>
            <a:br>
              <a:rPr lang="fr-FR" sz="3200" dirty="0">
                <a:latin typeface="+mn-lt"/>
                <a:ea typeface="+mn-ea"/>
                <a:cs typeface="+mn-cs"/>
              </a:rPr>
            </a:br>
            <a:r>
              <a:rPr lang="fr-FR" sz="3200" dirty="0" smtClean="0">
                <a:latin typeface="+mn-lt"/>
                <a:ea typeface="+mn-ea"/>
                <a:cs typeface="+mn-cs"/>
              </a:rPr>
              <a:t>selon la commission </a:t>
            </a:r>
            <a:r>
              <a:rPr lang="fr-FR" sz="3200" dirty="0" err="1" smtClean="0">
                <a:latin typeface="+mn-lt"/>
                <a:ea typeface="+mn-ea"/>
                <a:cs typeface="+mn-cs"/>
              </a:rPr>
              <a:t>Guttmacher</a:t>
            </a:r>
            <a:r>
              <a:rPr lang="fr-FR" sz="3200" dirty="0" smtClean="0">
                <a:latin typeface="+mn-lt"/>
                <a:ea typeface="+mn-ea"/>
                <a:cs typeface="+mn-cs"/>
              </a:rPr>
              <a:t>- Lancet (2018)</a:t>
            </a:r>
            <a:endParaRPr lang="fr-FR" sz="6600" dirty="0">
              <a:latin typeface="+mn-lt"/>
            </a:endParaRPr>
          </a:p>
        </p:txBody>
      </p:sp>
      <p:sp>
        <p:nvSpPr>
          <p:cNvPr id="3" name="Content Placeholder 2"/>
          <p:cNvSpPr>
            <a:spLocks noGrp="1"/>
          </p:cNvSpPr>
          <p:nvPr>
            <p:ph idx="1"/>
          </p:nvPr>
        </p:nvSpPr>
        <p:spPr>
          <a:xfrm>
            <a:off x="838200" y="1266092"/>
            <a:ext cx="11145982" cy="5245544"/>
          </a:xfrm>
        </p:spPr>
        <p:txBody>
          <a:bodyPr>
            <a:noAutofit/>
          </a:bodyPr>
          <a:lstStyle/>
          <a:p>
            <a:pPr marL="514350" indent="-514350">
              <a:buFont typeface="+mj-lt"/>
              <a:buAutoNum type="alphaLcPeriod"/>
            </a:pPr>
            <a:r>
              <a:rPr lang="fr-FR" sz="2200" b="0" i="0" dirty="0" smtClean="0">
                <a:effectLst/>
              </a:rPr>
              <a:t>Éducation complète à la sexualité.</a:t>
            </a:r>
          </a:p>
          <a:p>
            <a:pPr marL="514350" indent="-514350">
              <a:buFont typeface="+mj-lt"/>
              <a:buAutoNum type="alphaLcPeriod"/>
            </a:pPr>
            <a:r>
              <a:rPr lang="fr-FR" sz="2200" b="0" i="0" dirty="0" smtClean="0">
                <a:effectLst/>
              </a:rPr>
              <a:t>Conseil et services couvrant un éventail de contraceptifs modernes, avec nombre minimum et types de méthodes définis.</a:t>
            </a:r>
          </a:p>
          <a:p>
            <a:pPr marL="514350" indent="-514350">
              <a:buFont typeface="+mj-lt"/>
              <a:buAutoNum type="alphaLcPeriod"/>
            </a:pPr>
            <a:r>
              <a:rPr lang="fr-FR" sz="2200" b="0" i="0" dirty="0" smtClean="0">
                <a:effectLst/>
              </a:rPr>
              <a:t>Soins prénatals, d’accouchement et postnatals, interventions obstétricales et néonatales d’urgence comprises.</a:t>
            </a:r>
          </a:p>
          <a:p>
            <a:pPr marL="514350" indent="-514350">
              <a:buFont typeface="+mj-lt"/>
              <a:buAutoNum type="alphaLcPeriod"/>
            </a:pPr>
            <a:r>
              <a:rPr lang="fr-FR" sz="2200" dirty="0" smtClean="0"/>
              <a:t>Les </a:t>
            </a:r>
            <a:r>
              <a:rPr lang="fr-FR" sz="2200" dirty="0"/>
              <a:t>services et soins liés à l'avortement sans risques et efficaces, dans les limites </a:t>
            </a:r>
            <a:r>
              <a:rPr lang="fr-FR" sz="2200" dirty="0" smtClean="0"/>
              <a:t>prévues par la loi.</a:t>
            </a:r>
            <a:endParaRPr lang="fr-FR" sz="2200" dirty="0"/>
          </a:p>
          <a:p>
            <a:pPr marL="514350" indent="-514350">
              <a:buFont typeface="+mj-lt"/>
              <a:buAutoNum type="alphaLcPeriod"/>
            </a:pPr>
            <a:r>
              <a:rPr lang="fr-FR" sz="2200" b="0" i="0" dirty="0" smtClean="0">
                <a:effectLst/>
              </a:rPr>
              <a:t>Prévention et traitement du VIH et autres infections sexuellement transmissibles.</a:t>
            </a:r>
          </a:p>
          <a:p>
            <a:pPr marL="514350" indent="-514350">
              <a:buFont typeface="+mj-lt"/>
              <a:buAutoNum type="alphaLcPeriod"/>
            </a:pPr>
            <a:r>
              <a:rPr lang="fr-FR" sz="2200" b="0" i="0" dirty="0" smtClean="0">
                <a:effectLst/>
              </a:rPr>
              <a:t>Prévention, dépistage, services immédiats et orientation des cas de violence sexuelle et autres violences basées</a:t>
            </a:r>
            <a:r>
              <a:rPr lang="fr-FR" sz="2200" dirty="0" smtClean="0"/>
              <a:t> sur </a:t>
            </a:r>
            <a:r>
              <a:rPr lang="fr-FR" sz="2200" b="0" i="0" dirty="0" smtClean="0">
                <a:effectLst/>
              </a:rPr>
              <a:t>de genre.</a:t>
            </a:r>
          </a:p>
          <a:p>
            <a:pPr marL="514350" indent="-514350">
              <a:buFont typeface="+mj-lt"/>
              <a:buAutoNum type="alphaLcPeriod"/>
            </a:pPr>
            <a:r>
              <a:rPr lang="fr-FR" sz="2200" b="0" i="0" dirty="0" smtClean="0">
                <a:effectLst/>
              </a:rPr>
              <a:t>Prévention, dépistage et prise en charge des cancers de l’appareil reproducteur, en particulier le cancer du col de l’utérus.</a:t>
            </a:r>
          </a:p>
          <a:p>
            <a:pPr marL="514350" indent="-514350">
              <a:buFont typeface="+mj-lt"/>
              <a:buAutoNum type="alphaLcPeriod"/>
            </a:pPr>
            <a:r>
              <a:rPr lang="fr-FR" sz="2200" dirty="0"/>
              <a:t>La prévention, la prise en charge et le traitement de la </a:t>
            </a:r>
            <a:r>
              <a:rPr lang="fr-FR" sz="2200" dirty="0" smtClean="0"/>
              <a:t>stérilité.</a:t>
            </a:r>
            <a:endParaRPr lang="fr-FR" sz="2200" b="0" i="0" dirty="0" smtClean="0">
              <a:effectLst/>
            </a:endParaRPr>
          </a:p>
          <a:p>
            <a:pPr marL="514350" indent="-514350">
              <a:buFont typeface="+mj-lt"/>
              <a:buAutoNum type="alphaLcPeriod"/>
            </a:pPr>
            <a:r>
              <a:rPr lang="fr-FR" sz="2200" b="0" i="0" dirty="0" smtClean="0">
                <a:effectLst/>
              </a:rPr>
              <a:t>Information, conseil et services de santé et bien-être sexuels. </a:t>
            </a:r>
          </a:p>
          <a:p>
            <a:endParaRPr lang="fr-FR" sz="2300" dirty="0"/>
          </a:p>
        </p:txBody>
      </p:sp>
    </p:spTree>
    <p:extLst>
      <p:ext uri="{BB962C8B-B14F-4D97-AF65-F5344CB8AC3E}">
        <p14:creationId xmlns:p14="http://schemas.microsoft.com/office/powerpoint/2010/main" val="3598790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6"/>
            <a:ext cx="10894255" cy="774358"/>
          </a:xfrm>
          <a:ln>
            <a:solidFill>
              <a:srgbClr val="FF0000"/>
            </a:solidFill>
          </a:ln>
        </p:spPr>
        <p:txBody>
          <a:bodyPr anchor="t">
            <a:noAutofit/>
          </a:bodyPr>
          <a:lstStyle/>
          <a:p>
            <a:pPr algn="ctr"/>
            <a:r>
              <a:rPr lang="fr-FR" sz="4000" b="1" dirty="0" smtClean="0">
                <a:latin typeface="+mn-lt"/>
              </a:rPr>
              <a:t>La </a:t>
            </a:r>
            <a:r>
              <a:rPr lang="fr-FR" sz="4000" b="1" dirty="0">
                <a:solidFill>
                  <a:prstClr val="black"/>
                </a:solidFill>
                <a:latin typeface="+mn-lt"/>
                <a:ea typeface="Calibri" panose="020F0502020204030204" pitchFamily="34" charset="0"/>
                <a:cs typeface="Times New Roman" panose="02020603050405020304" pitchFamily="18" charset="0"/>
              </a:rPr>
              <a:t> santé </a:t>
            </a:r>
            <a:r>
              <a:rPr lang="fr-FR" sz="4000" b="1" dirty="0" smtClean="0">
                <a:latin typeface="+mn-lt"/>
              </a:rPr>
              <a:t> et les droits sexuels et reproductifs-SDSR</a:t>
            </a:r>
            <a:endParaRPr lang="fr-FR" sz="4000" b="1" dirty="0">
              <a:latin typeface="+mn-lt"/>
            </a:endParaRPr>
          </a:p>
        </p:txBody>
      </p:sp>
      <p:sp>
        <p:nvSpPr>
          <p:cNvPr id="3" name="Content Placeholder 2"/>
          <p:cNvSpPr>
            <a:spLocks noGrp="1"/>
          </p:cNvSpPr>
          <p:nvPr>
            <p:ph idx="1"/>
          </p:nvPr>
        </p:nvSpPr>
        <p:spPr>
          <a:xfrm>
            <a:off x="838200" y="1690688"/>
            <a:ext cx="10515600" cy="4486275"/>
          </a:xfrm>
        </p:spPr>
        <p:txBody>
          <a:bodyPr>
            <a:normAutofit fontScale="92500" lnSpcReduction="10000"/>
          </a:bodyPr>
          <a:lstStyle/>
          <a:p>
            <a:pPr marL="514350" marR="0" indent="-514350">
              <a:lnSpc>
                <a:spcPct val="107000"/>
              </a:lnSpc>
              <a:spcBef>
                <a:spcPts val="0"/>
              </a:spcBef>
              <a:spcAft>
                <a:spcPts val="800"/>
              </a:spcAft>
              <a:buFont typeface="+mj-lt"/>
              <a:buAutoNum type="alphaLcPeriod"/>
            </a:pPr>
            <a:r>
              <a:rPr lang="fr-FR" dirty="0" smtClean="0">
                <a:effectLst/>
                <a:latin typeface="Calibri" panose="020F0502020204030204" pitchFamily="34" charset="0"/>
                <a:ea typeface="Calibri" panose="020F0502020204030204" pitchFamily="34" charset="0"/>
                <a:cs typeface="Times New Roman" panose="02020603050405020304" pitchFamily="18" charset="0"/>
              </a:rPr>
              <a:t>La santé sexuelle et reproductive est un état de bien-être  physique, affectif, mental et social, concernant tous les aspects de la sexualité et de la reproduction, et pas seulement l’absence de maladie, de  dysfonctionnement ou d’infirmité. </a:t>
            </a:r>
            <a:r>
              <a:rPr lang="fr-FR"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Etat de bien-être complet. </a:t>
            </a:r>
          </a:p>
          <a:p>
            <a:pPr marL="514350" marR="0" indent="-514350">
              <a:lnSpc>
                <a:spcPct val="107000"/>
              </a:lnSpc>
              <a:spcBef>
                <a:spcPts val="0"/>
              </a:spcBef>
              <a:spcAft>
                <a:spcPts val="800"/>
              </a:spcAft>
              <a:buFont typeface="+mj-lt"/>
              <a:buAutoNum type="alphaLcPeriod"/>
            </a:pPr>
            <a:r>
              <a:rPr lang="fr-FR" dirty="0" smtClean="0">
                <a:effectLst/>
                <a:latin typeface="Calibri" panose="020F0502020204030204" pitchFamily="34" charset="0"/>
                <a:ea typeface="Calibri" panose="020F0502020204030204" pitchFamily="34" charset="0"/>
                <a:cs typeface="Times New Roman" panose="02020603050405020304" pitchFamily="18" charset="0"/>
              </a:rPr>
              <a:t>Ainsi, une approche positive de la sexualité et de la reproduction doit reconnaitre le rôle joué par les relations sexuelles comme source  de plaisir, la confiance et la communication dans la promotion de l’estime de soi et du bien-être général. </a:t>
            </a:r>
          </a:p>
          <a:p>
            <a:pPr marL="514350" marR="0" indent="-514350">
              <a:lnSpc>
                <a:spcPct val="107000"/>
              </a:lnSpc>
              <a:spcBef>
                <a:spcPts val="0"/>
              </a:spcBef>
              <a:spcAft>
                <a:spcPts val="800"/>
              </a:spcAft>
              <a:buFont typeface="+mj-lt"/>
              <a:buAutoNum type="alphaLcPeriod"/>
            </a:pPr>
            <a:r>
              <a:rPr lang="fr-FR"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Chaque personne a le droit de prendre les décisions qui concernent  son corps et d’accéder </a:t>
            </a:r>
            <a:r>
              <a:rPr lang="fr-FR" sz="2600" dirty="0">
                <a:solidFill>
                  <a:srgbClr val="FF0000"/>
                </a:solidFill>
              </a:rPr>
              <a:t>à</a:t>
            </a:r>
            <a:r>
              <a:rPr lang="fr-FR"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des services qui appuient ce droit. </a:t>
            </a:r>
            <a:endParaRPr lang="en-US"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29657682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1539</TotalTime>
  <Words>3250</Words>
  <Application>Microsoft Office PowerPoint</Application>
  <PresentationFormat>Widescreen</PresentationFormat>
  <Paragraphs>257</Paragraphs>
  <Slides>29</Slides>
  <Notes>7</Notes>
  <HiddenSlides>0</HiddenSlides>
  <MMClips>0</MMClips>
  <ScaleCrop>false</ScaleCrop>
  <HeadingPairs>
    <vt:vector size="6" baseType="variant">
      <vt:variant>
        <vt:lpstr>Fonts Used</vt:lpstr>
      </vt:variant>
      <vt:variant>
        <vt:i4>11</vt:i4>
      </vt:variant>
      <vt:variant>
        <vt:lpstr>Theme</vt:lpstr>
      </vt:variant>
      <vt:variant>
        <vt:i4>3</vt:i4>
      </vt:variant>
      <vt:variant>
        <vt:lpstr>Slide Titles</vt:lpstr>
      </vt:variant>
      <vt:variant>
        <vt:i4>29</vt:i4>
      </vt:variant>
    </vt:vector>
  </HeadingPairs>
  <TitlesOfParts>
    <vt:vector size="43" baseType="lpstr">
      <vt:lpstr>ＭＳ Ｐゴシック</vt:lpstr>
      <vt:lpstr>ＭＳ Ｐゴシック</vt:lpstr>
      <vt:lpstr>Arial</vt:lpstr>
      <vt:lpstr>ArialMT</vt:lpstr>
      <vt:lpstr>Calibri</vt:lpstr>
      <vt:lpstr>Calibri Light</vt:lpstr>
      <vt:lpstr>Lucida Sans Unicode</vt:lpstr>
      <vt:lpstr>Tahoma</vt:lpstr>
      <vt:lpstr>Times New Roman</vt:lpstr>
      <vt:lpstr>Trebuchet MS</vt:lpstr>
      <vt:lpstr>Wingdings</vt:lpstr>
      <vt:lpstr>Office Theme</vt:lpstr>
      <vt:lpstr>1_Office Theme</vt:lpstr>
      <vt:lpstr>2_Office Theme</vt:lpstr>
      <vt:lpstr>Dispositif Minimum d’Urgence en SSR en situation humanitaire</vt:lpstr>
      <vt:lpstr>Plan de présentation</vt:lpstr>
      <vt:lpstr>Objectifs d’apprentissage</vt:lpstr>
      <vt:lpstr>Objectif 6 du DMU: Planifier des services SSR complets intégrés dans les soins de santé primaire, dès que possible.  </vt:lpstr>
      <vt:lpstr>Préambule - La planification des services complets de SSR </vt:lpstr>
      <vt:lpstr>Pourquoi prioriser les services complets de SSR</vt:lpstr>
      <vt:lpstr>Les services complets de SSR</vt:lpstr>
      <vt:lpstr>Paquet essentiel d’interventions de santé sexuelle et reproductive selon la commission Guttmacher- Lancet (2018)</vt:lpstr>
      <vt:lpstr>La  santé  et les droits sexuels et reproductifs-SDSR</vt:lpstr>
      <vt:lpstr>Droits humains relatifs à la Sante sexuelle et reproductive</vt:lpstr>
      <vt:lpstr>Considérations spéciales lors de la planification</vt:lpstr>
      <vt:lpstr>Prérequis pour la planification</vt:lpstr>
      <vt:lpstr>Mettre en place des services complets dès que la situation le permet</vt:lpstr>
      <vt:lpstr>Eléments essentiels de la programmation SSR complète</vt:lpstr>
      <vt:lpstr>Pourquoi un plan de travail collectif? </vt:lpstr>
      <vt:lpstr>Les composantes du système de santé- Quoi évaluer   </vt:lpstr>
      <vt:lpstr>Système de santé - Eléments à évaluer et résoudre </vt:lpstr>
      <vt:lpstr>Système de santé - Eléments à évaluer et résoudre </vt:lpstr>
      <vt:lpstr>PowerPoint Presentation</vt:lpstr>
      <vt:lpstr>PowerPoint Presentation</vt:lpstr>
      <vt:lpstr>Résumés des interventions de services complets des objectifs du DMU-SSR</vt:lpstr>
      <vt:lpstr>Objectif 2:  Lutter contre les violences sexuelles et les autres VBGs.</vt:lpstr>
      <vt:lpstr>Objectif 3:  Prévenir la transmission et réduire la morbidité et la mortalité dues aux ISTs/VIH/SIDA</vt:lpstr>
      <vt:lpstr>Objectif 4: Services complets – prévenir l’excès de morbidité et de mortalité maternelle et néonatale</vt:lpstr>
      <vt:lpstr>Objectif 5:  Prévenir les grossesses non-désirées – la contraception </vt:lpstr>
      <vt:lpstr>Objectif: autre priorité – les services d’avortement sans risques</vt:lpstr>
      <vt:lpstr>Messages clés DMU 6 </vt:lpstr>
      <vt:lpstr>Ressources </vt:lpstr>
      <vt:lpstr>Fin de présentation- Merci  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Dispositif Minimum d’Urgence en SSR</dc:title>
  <dc:creator>JBN</dc:creator>
  <cp:lastModifiedBy>user</cp:lastModifiedBy>
  <cp:revision>104</cp:revision>
  <dcterms:created xsi:type="dcterms:W3CDTF">2020-08-12T03:19:37Z</dcterms:created>
  <dcterms:modified xsi:type="dcterms:W3CDTF">2022-07-12T10:28:36Z</dcterms:modified>
</cp:coreProperties>
</file>