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40" r:id="rId2"/>
    <p:sldId id="299" r:id="rId3"/>
    <p:sldId id="346" r:id="rId4"/>
    <p:sldId id="325" r:id="rId5"/>
    <p:sldId id="258" r:id="rId6"/>
    <p:sldId id="313" r:id="rId7"/>
    <p:sldId id="341" r:id="rId8"/>
    <p:sldId id="387" r:id="rId9"/>
    <p:sldId id="379" r:id="rId10"/>
    <p:sldId id="380" r:id="rId11"/>
    <p:sldId id="381" r:id="rId12"/>
    <p:sldId id="334" r:id="rId13"/>
    <p:sldId id="342" r:id="rId14"/>
    <p:sldId id="335" r:id="rId15"/>
    <p:sldId id="376" r:id="rId16"/>
    <p:sldId id="377" r:id="rId17"/>
    <p:sldId id="378" r:id="rId18"/>
    <p:sldId id="392" r:id="rId19"/>
    <p:sldId id="324" r:id="rId20"/>
    <p:sldId id="260" r:id="rId21"/>
    <p:sldId id="388" r:id="rId22"/>
    <p:sldId id="390" r:id="rId23"/>
    <p:sldId id="389" r:id="rId24"/>
    <p:sldId id="348" r:id="rId25"/>
    <p:sldId id="391" r:id="rId26"/>
    <p:sldId id="350" r:id="rId27"/>
    <p:sldId id="355" r:id="rId28"/>
    <p:sldId id="353" r:id="rId29"/>
    <p:sldId id="352" r:id="rId30"/>
    <p:sldId id="374" r:id="rId31"/>
    <p:sldId id="375" r:id="rId32"/>
    <p:sldId id="363" r:id="rId33"/>
    <p:sldId id="284" r:id="rId34"/>
    <p:sldId id="263" r:id="rId35"/>
    <p:sldId id="384" r:id="rId36"/>
    <p:sldId id="385" r:id="rId37"/>
    <p:sldId id="386" r:id="rId38"/>
    <p:sldId id="312" r:id="rId39"/>
    <p:sldId id="298" r:id="rId40"/>
    <p:sldId id="370" r:id="rId41"/>
    <p:sldId id="365" r:id="rId42"/>
    <p:sldId id="382" r:id="rId43"/>
    <p:sldId id="383" r:id="rId44"/>
    <p:sldId id="366" r:id="rId45"/>
    <p:sldId id="264" r:id="rId46"/>
    <p:sldId id="285" r:id="rId47"/>
    <p:sldId id="286" r:id="rId48"/>
    <p:sldId id="319" r:id="rId49"/>
    <p:sldId id="368" r:id="rId50"/>
    <p:sldId id="369" r:id="rId51"/>
    <p:sldId id="304" r:id="rId52"/>
    <p:sldId id="393" r:id="rId53"/>
    <p:sldId id="371" r:id="rId54"/>
    <p:sldId id="372" r:id="rId55"/>
    <p:sldId id="373" r:id="rId56"/>
    <p:sldId id="289" r:id="rId57"/>
    <p:sldId id="306" r:id="rId58"/>
    <p:sldId id="309" r:id="rId59"/>
    <p:sldId id="295" r:id="rId60"/>
    <p:sldId id="296" r:id="rId61"/>
    <p:sldId id="297" r:id="rId62"/>
    <p:sldId id="31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86355" autoAdjust="0"/>
  </p:normalViewPr>
  <p:slideViewPr>
    <p:cSldViewPr snapToGrid="0">
      <p:cViewPr varScale="1">
        <p:scale>
          <a:sx n="63" d="100"/>
          <a:sy n="63" d="100"/>
        </p:scale>
        <p:origin x="162" y="72"/>
      </p:cViewPr>
      <p:guideLst>
        <p:guide orient="horz" pos="2160"/>
        <p:guide pos="3840"/>
      </p:guideLst>
    </p:cSldViewPr>
  </p:slideViewPr>
  <p:outlineViewPr>
    <p:cViewPr>
      <p:scale>
        <a:sx n="33" d="100"/>
        <a:sy n="33" d="100"/>
      </p:scale>
      <p:origin x="0" y="-254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27644-05D0-41FA-9B4D-7E91D48B5CC3}" type="datetimeFigureOut">
              <a:rPr lang="fr-FR" smtClean="0"/>
              <a:t>05/07/2022</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1A0A3-5BA1-43C5-8D2B-742E3B377DD8}" type="slidenum">
              <a:rPr lang="fr-FR" smtClean="0"/>
              <a:t>‹#›</a:t>
            </a:fld>
            <a:endParaRPr lang="fr-FR" dirty="0"/>
          </a:p>
        </p:txBody>
      </p:sp>
    </p:spTree>
    <p:extLst>
      <p:ext uri="{BB962C8B-B14F-4D97-AF65-F5344CB8AC3E}">
        <p14:creationId xmlns:p14="http://schemas.microsoft.com/office/powerpoint/2010/main" val="303187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ctissimo.fr/html/sante/mag_2002/sem02/mag0906/sa_5750_troubles_rythme_cardiaque_appli.ht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doctissimo.fr/bebe/diaporamas/motricite-fine-les-etapes-cles-chez-beb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70000"/>
              </a:lnSpc>
              <a:spcBef>
                <a:spcPts val="0"/>
              </a:spcBef>
              <a:spcAft>
                <a:spcPts val="0"/>
              </a:spcAft>
            </a:pPr>
            <a:r>
              <a:rPr lang="fr-FR" sz="1200" dirty="0" smtClean="0">
                <a:solidFill>
                  <a:srgbClr val="C55A11"/>
                </a:solidFill>
                <a:effectLst/>
                <a:latin typeface="Calibri" panose="020F0502020204030204" pitchFamily="34" charset="0"/>
                <a:ea typeface="Calibri" panose="020F0502020204030204" pitchFamily="34" charset="0"/>
              </a:rPr>
              <a:t>Environs 60% des décès maternels et 45% des décès chez les nouveau-nés se passent dans les pays en crise humanitaire conflit ou de désastre naturel, avec déplacement forcé des populations. </a:t>
            </a:r>
            <a:endParaRPr lang="en-US" sz="1200" dirty="0" smtClean="0">
              <a:effectLst/>
              <a:latin typeface="Times New Roman" panose="02020603050405020304" pitchFamily="18" charset="0"/>
              <a:ea typeface="Times New Roman" panose="02020603050405020304" pitchFamily="18" charset="0"/>
            </a:endParaRPr>
          </a:p>
          <a:p>
            <a:pPr marL="0" marR="0">
              <a:lnSpc>
                <a:spcPct val="70000"/>
              </a:lnSpc>
              <a:spcBef>
                <a:spcPts val="1000"/>
              </a:spcBef>
              <a:spcAft>
                <a:spcPts val="0"/>
              </a:spcAft>
            </a:pPr>
            <a:r>
              <a:rPr lang="en-US" sz="1200" i="1" dirty="0" smtClean="0">
                <a:solidFill>
                  <a:srgbClr val="C55A11"/>
                </a:solidFill>
                <a:effectLst/>
                <a:latin typeface="Calibri" panose="020F0502020204030204" pitchFamily="34" charset="0"/>
                <a:ea typeface="Calibri" panose="020F0502020204030204" pitchFamily="34" charset="0"/>
              </a:rPr>
              <a:t>Source: UNFPA 2015 State of World Population Report</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10</a:t>
            </a:fld>
            <a:endParaRPr lang="fr-FR" dirty="0"/>
          </a:p>
        </p:txBody>
      </p:sp>
    </p:spTree>
    <p:extLst>
      <p:ext uri="{BB962C8B-B14F-4D97-AF65-F5344CB8AC3E}">
        <p14:creationId xmlns:p14="http://schemas.microsoft.com/office/powerpoint/2010/main" val="14021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34</a:t>
            </a:fld>
            <a:endParaRPr lang="fr-FR"/>
          </a:p>
        </p:txBody>
      </p:sp>
    </p:spTree>
    <p:extLst>
      <p:ext uri="{BB962C8B-B14F-4D97-AF65-F5344CB8AC3E}">
        <p14:creationId xmlns:p14="http://schemas.microsoft.com/office/powerpoint/2010/main" val="346807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POINTS CLÉS </a:t>
            </a:r>
          </a:p>
          <a:p>
            <a:r>
              <a:rPr lang="fr-FR" dirty="0" smtClean="0"/>
              <a:t>L'acide </a:t>
            </a:r>
            <a:r>
              <a:rPr lang="fr-FR" dirty="0" err="1" smtClean="0"/>
              <a:t>tranexamique</a:t>
            </a:r>
            <a:r>
              <a:rPr lang="fr-FR" dirty="0" smtClean="0"/>
              <a:t> réduit les saignements et réduit les besoins de transfusion sanguine. Il est utilisé dans la gestion des traumatismes majeurs, des hémorragies et en prophylaxie en chirurgie. La dose standard est de 1 g par voie intraveineuse, sur un minimum de 10 minutes. Le principal mécanisme d'action est l'activité anti-fibrinolytique. Il possède également des effets anti-inflammatoires et peut aider à atténuer le syndrome de réponse inflammatoire systémique chez les patients cardiaques. Il n’y a pas eu de preuves d’événements thrombotiques lors de l’utilisation de l’acide </a:t>
            </a:r>
            <a:r>
              <a:rPr lang="fr-FR" dirty="0" err="1" smtClean="0"/>
              <a:t>tranexamique</a:t>
            </a:r>
            <a:r>
              <a:rPr lang="fr-FR" dirty="0" smtClean="0"/>
              <a:t>, mais des préoccupations théoriques demeurent et une prudence est recommandée chez les patients présentant des antécédents récents ou significatifs de pathologie thromboembolique veineuse. Chez les patients cardiaques, il a été démontré qu’il augmentait le risque de convulsions, et les fabricants déconseillent son utilisation chez les patients présentant des antécédents de convulsions. </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36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Rôles</a:t>
            </a:r>
            <a:r>
              <a:rPr lang="fr-FR" baseline="0" dirty="0" smtClean="0"/>
              <a:t> des accoucheuses traditionnelles:</a:t>
            </a:r>
          </a:p>
          <a:p>
            <a:r>
              <a:rPr lang="fr-FR" baseline="0" dirty="0" smtClean="0"/>
              <a:t>Mettre en relation les accoucheuses traditionnelles avec un centre de santé doté d’accoucheuses qualifiées où elles peuvent s’inscrire et se réapprovisionner en fournitures. Il s’agit là d’une première étape pour les intégrer dans un programme complet de SSR où elles peuvent jouer un rôle en tant que  lien entre les familles, les communautés et les autorités locales et les services de SSR ou pour orienter ou accompagner les femmes en travail vers l’établissement de santé pour l’accouchement après que des services adaptés ont été mis en place</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08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describes the signal functions of basic emergency obstetric and newborn care that should be readily available at community-level health facilities (1 facility per 30,000 people). The signal functions are normally the minimal competencies for health care providers when providing emergency obstetric and newborn care.</a:t>
            </a:r>
            <a:endParaRPr/>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484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fr-FR" sz="2400" b="0" i="0" u="none" strike="noStrike" kern="1200" cap="none" spc="0" normalizeH="0" baseline="0" noProof="0" dirty="0" smtClean="0">
                <a:ln>
                  <a:noFill/>
                </a:ln>
                <a:solidFill>
                  <a:srgbClr val="000000"/>
                </a:solidFill>
                <a:effectLst/>
                <a:uLnTx/>
                <a:uFillTx/>
                <a:latin typeface="+mn-lt"/>
                <a:ea typeface="+mn-ea"/>
                <a:cs typeface="+mn-cs"/>
              </a:rPr>
              <a:t>Les soins mère kangourou (SMK) (</a:t>
            </a:r>
            <a:r>
              <a:rPr kumimoji="0" lang="fr-FR" sz="24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mn-cs"/>
              </a:rPr>
              <a:t>consiste à porter un enfant prématuré sur le ventre en contact peau contre peau) p</a:t>
            </a:r>
            <a:r>
              <a:rPr kumimoji="0" lang="fr-FR" sz="2400" b="0" i="0" u="none" strike="noStrike" kern="1200" cap="none" spc="0" normalizeH="0" baseline="0" noProof="0" dirty="0" smtClean="0">
                <a:ln>
                  <a:noFill/>
                </a:ln>
                <a:solidFill>
                  <a:srgbClr val="000000"/>
                </a:solidFill>
                <a:effectLst/>
                <a:uLnTx/>
                <a:uFillTx/>
                <a:latin typeface="+mn-lt"/>
                <a:ea typeface="+mn-ea"/>
                <a:cs typeface="+mn-cs"/>
              </a:rPr>
              <a:t>our les bébés et les mères qui sont cliniquement stables, encourager l’allaitement immédiat et exclusif, et suivre les directives de l’OMS pour les nourrissons prématurés, y compris la prise en charge des signes d’infections bactériennes graves chez les nouveau-né. </a:t>
            </a:r>
            <a:endParaRPr kumimoji="0" lang="en-US" sz="24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mn-cs"/>
            </a:endParaRPr>
          </a:p>
          <a:p>
            <a:endParaRPr lang="en-IN" dirty="0"/>
          </a:p>
        </p:txBody>
      </p:sp>
      <p:sp>
        <p:nvSpPr>
          <p:cNvPr id="4" name="Slide Number Placeholder 3"/>
          <p:cNvSpPr>
            <a:spLocks noGrp="1"/>
          </p:cNvSpPr>
          <p:nvPr>
            <p:ph type="sldNum" sz="quarter" idx="10"/>
          </p:nvPr>
        </p:nvSpPr>
        <p:spPr/>
        <p:txBody>
          <a:bodyPr/>
          <a:lstStyle/>
          <a:p>
            <a:fld id="{5BA1A0A3-5BA1-43C5-8D2B-742E3B377DD8}" type="slidenum">
              <a:rPr lang="fr-FR" smtClean="0"/>
              <a:t>47</a:t>
            </a:fld>
            <a:endParaRPr lang="fr-FR" dirty="0"/>
          </a:p>
        </p:txBody>
      </p:sp>
    </p:spTree>
    <p:extLst>
      <p:ext uri="{BB962C8B-B14F-4D97-AF65-F5344CB8AC3E}">
        <p14:creationId xmlns:p14="http://schemas.microsoft.com/office/powerpoint/2010/main" val="43410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choc chez</a:t>
            </a:r>
            <a:r>
              <a:rPr lang="fr-FR" baseline="0" dirty="0" smtClean="0"/>
              <a:t> un femme suite d’avortement provoqué ou a risque peut être du a l’hémorragie sévère ou la septicémie.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solidFill>
                  <a:prstClr val="black"/>
                </a:solidFill>
              </a:rPr>
              <a:pPr/>
              <a:t>50</a:t>
            </a:fld>
            <a:endParaRPr lang="fr-FR" dirty="0">
              <a:solidFill>
                <a:prstClr val="black"/>
              </a:solidFill>
            </a:endParaRPr>
          </a:p>
        </p:txBody>
      </p:sp>
    </p:spTree>
    <p:extLst>
      <p:ext uri="{BB962C8B-B14F-4D97-AF65-F5344CB8AC3E}">
        <p14:creationId xmlns:p14="http://schemas.microsoft.com/office/powerpoint/2010/main" val="43460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a:t>
            </a:r>
          </a:p>
          <a:p>
            <a:pPr marL="228600" indent="-228600">
              <a:buFont typeface="+mj-lt"/>
              <a:buAutoNum type="arabicPeriod"/>
            </a:pPr>
            <a:r>
              <a:rPr lang="fr-FR" dirty="0" smtClean="0"/>
              <a:t>Que faire si le</a:t>
            </a:r>
            <a:r>
              <a:rPr lang="fr-FR" baseline="0" dirty="0" smtClean="0"/>
              <a:t> mécanisme d’évacuation des cas compliques ne fonctionne pas 24H/24 et 7J/7?</a:t>
            </a:r>
          </a:p>
          <a:p>
            <a:pPr marL="228600" indent="-228600">
              <a:buFont typeface="+mj-lt"/>
              <a:buAutoNum type="arabicPeriod"/>
            </a:pPr>
            <a:r>
              <a:rPr lang="fr-FR" dirty="0" smtClean="0"/>
              <a:t>Que faire si les</a:t>
            </a:r>
            <a:r>
              <a:rPr lang="fr-FR" baseline="0" dirty="0" smtClean="0"/>
              <a:t> femmes de la population touchée par la crise n’ont pas l’habitude de fréquenter les formations sanitaires pour l’accouchement? </a:t>
            </a:r>
          </a:p>
          <a:p>
            <a:pPr marL="228600" indent="-228600">
              <a:buFont typeface="+mj-lt"/>
              <a:buAutoNum type="arabicPeriod"/>
            </a:pPr>
            <a:r>
              <a:rPr lang="fr-FR" baseline="0" dirty="0" smtClean="0"/>
              <a:t>Quelles sont les alternatives d’évacuation sanitaire par véhicule ambulance, ou celle-ci n’existe pas.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56</a:t>
            </a:fld>
            <a:endParaRPr lang="fr-FR" dirty="0"/>
          </a:p>
        </p:txBody>
      </p:sp>
    </p:spTree>
    <p:extLst>
      <p:ext uri="{BB962C8B-B14F-4D97-AF65-F5344CB8AC3E}">
        <p14:creationId xmlns:p14="http://schemas.microsoft.com/office/powerpoint/2010/main" val="323711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Filles &lt;16 ans: </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présentent un bassin immature, responsables des dystocies (</a:t>
            </a:r>
            <a:r>
              <a:rPr kumimoji="0" lang="fr-FR" sz="1900" b="0" i="0" u="none" strike="noStrike" kern="1200" cap="none" spc="0" normalizeH="0" baseline="0" noProof="0" dirty="0" smtClean="0">
                <a:ln>
                  <a:noFill/>
                </a:ln>
                <a:solidFill>
                  <a:srgbClr val="4D5156"/>
                </a:solidFill>
                <a:effectLst/>
                <a:uLnTx/>
                <a:uFillTx/>
                <a:latin typeface="+mn-lt"/>
                <a:ea typeface="+mn-ea"/>
                <a:cs typeface="+mn-cs"/>
              </a:rPr>
              <a:t>la difficulté, essentiellement mécanique, qui peut survenir lors d'un accouchement)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11</a:t>
            </a:fld>
            <a:endParaRPr lang="fr-FR" dirty="0"/>
          </a:p>
        </p:txBody>
      </p:sp>
    </p:spTree>
    <p:extLst>
      <p:ext uri="{BB962C8B-B14F-4D97-AF65-F5344CB8AC3E}">
        <p14:creationId xmlns:p14="http://schemas.microsoft.com/office/powerpoint/2010/main" val="83396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fr-FR" dirty="0" smtClean="0"/>
              <a:t>Décès par cause obstétricale directe : ce sont ceux qui résultent de complications obstétricales (grossesse, travail et suites de couches), d'interventions, d'omissions, d'un traitement incorrect ou d'un enchaînement d'événements résultant de l'un quelconque des facteurs ci-dessus.</a:t>
            </a:r>
          </a:p>
          <a:p>
            <a:pPr marL="514350" indent="-514350">
              <a:buFont typeface="+mj-lt"/>
              <a:buAutoNum type="arabicPeriod"/>
            </a:pPr>
            <a:r>
              <a:rPr lang="fr-FR" dirty="0" smtClean="0"/>
              <a:t>Décès par cause obstétricale indirecte : ce sont ceux qui résultent d'une maladie préexistante ou d'une affection apparue au cours de la grossesse sans qu'elle soit due à des causes obstétricales directes mais. qui a été aggravée par les effets physiologiques de la grossesse.</a:t>
            </a: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12</a:t>
            </a:fld>
            <a:endParaRPr lang="fr-FR" dirty="0"/>
          </a:p>
        </p:txBody>
      </p:sp>
    </p:spTree>
    <p:extLst>
      <p:ext uri="{BB962C8B-B14F-4D97-AF65-F5344CB8AC3E}">
        <p14:creationId xmlns:p14="http://schemas.microsoft.com/office/powerpoint/2010/main" val="62887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1" i="0" noProof="0" dirty="0" smtClean="0">
                <a:solidFill>
                  <a:srgbClr val="3C4245"/>
                </a:solidFill>
                <a:effectLst/>
                <a:latin typeface="Arial" panose="020B0604020202020204" pitchFamily="34" charset="0"/>
              </a:rPr>
              <a:t>Mortalité maternelle </a:t>
            </a:r>
            <a:r>
              <a:rPr lang="en-US" b="1" i="0" dirty="0" smtClean="0">
                <a:solidFill>
                  <a:srgbClr val="3C4245"/>
                </a:solidFill>
                <a:effectLst/>
                <a:latin typeface="Arial" panose="020B0604020202020204" pitchFamily="34" charset="0"/>
              </a:rPr>
              <a:t>-OMS</a:t>
            </a:r>
          </a:p>
          <a:p>
            <a:pPr algn="l" rtl="0"/>
            <a:r>
              <a:rPr lang="fr-FR" b="0" i="0" noProof="0" dirty="0" smtClean="0">
                <a:solidFill>
                  <a:srgbClr val="6A6A6A"/>
                </a:solidFill>
                <a:effectLst/>
                <a:latin typeface="Arial" panose="020B0604020202020204" pitchFamily="34" charset="0"/>
              </a:rPr>
              <a:t>19 septembre 2019</a:t>
            </a:r>
            <a:endParaRPr lang="fr-FR" b="1" i="0" noProof="0" dirty="0" smtClean="0">
              <a:solidFill>
                <a:srgbClr val="6A6A6A"/>
              </a:solidFill>
              <a:effectLst/>
              <a:latin typeface="Arial" panose="020B0604020202020204" pitchFamily="34" charset="0"/>
            </a:endParaRPr>
          </a:p>
          <a:p>
            <a:pPr algn="l"/>
            <a:endParaRPr lang="fr-FR" b="0" i="0" noProof="0" dirty="0" smtClean="0">
              <a:solidFill>
                <a:srgbClr val="3C4245"/>
              </a:solidFill>
              <a:effectLst/>
              <a:latin typeface="Arial" panose="020B0604020202020204" pitchFamily="34" charset="0"/>
            </a:endParaRPr>
          </a:p>
          <a:p>
            <a:pPr algn="l"/>
            <a:r>
              <a:rPr lang="fr-FR" b="0" i="0" noProof="0" dirty="0" smtClean="0">
                <a:solidFill>
                  <a:srgbClr val="3C4245"/>
                </a:solidFill>
                <a:effectLst/>
                <a:latin typeface="Arial" panose="020B0604020202020204" pitchFamily="34" charset="0"/>
              </a:rPr>
              <a:t>La mortalité maternelle est très élevée, ce qui est inacceptable. Environ 830 femmes meurent chaque jour dans le monde du fait de complications liées à la grossesse ou à l’accouchement. En 2015, 303 000 femmes sont décédées pendant ou après la grossesse ou l’accouchement. La majeure partie de ces décès se sont produits dans des pays à revenu faible et la plupart auraient pu être évités. </a:t>
            </a:r>
            <a:r>
              <a:rPr lang="fr-FR" b="0" i="0" baseline="30000" noProof="0" dirty="0" smtClean="0">
                <a:solidFill>
                  <a:srgbClr val="3C4245"/>
                </a:solidFill>
                <a:effectLst/>
                <a:latin typeface="Arial" panose="020B0604020202020204" pitchFamily="34" charset="0"/>
              </a:rPr>
              <a:t>1</a:t>
            </a:r>
            <a:endParaRPr lang="fr-FR" b="0" i="0" noProof="0" dirty="0" smtClean="0">
              <a:solidFill>
                <a:srgbClr val="3C4245"/>
              </a:solidFill>
              <a:effectLst/>
              <a:latin typeface="Arial" panose="020B0604020202020204" pitchFamily="34" charset="0"/>
            </a:endParaRPr>
          </a:p>
          <a:p>
            <a:pPr algn="l"/>
            <a:r>
              <a:rPr lang="fr-FR" b="0" i="0" noProof="0" dirty="0" smtClean="0">
                <a:solidFill>
                  <a:srgbClr val="3C4245"/>
                </a:solidFill>
                <a:effectLst/>
                <a:latin typeface="Arial" panose="020B0604020202020204" pitchFamily="34" charset="0"/>
              </a:rPr>
              <a:t>En Afrique subsaharienne, un certain nombre de pays ont réduit de moitié le taux de mortalité maternelle depuis 1990. Dans d’autres régions, dont l’Asie et l’Afrique du Nord, des progrès encore plus considérables ont été réalisés.</a:t>
            </a:r>
          </a:p>
          <a:p>
            <a:pPr algn="l"/>
            <a:r>
              <a:rPr lang="fr-FR" b="0" i="0" noProof="0" dirty="0" smtClean="0">
                <a:solidFill>
                  <a:srgbClr val="3C4245"/>
                </a:solidFill>
                <a:effectLst/>
                <a:latin typeface="Arial" panose="020B0604020202020204" pitchFamily="34" charset="0"/>
              </a:rPr>
              <a:t>Entre 1990 et 2015, le taux mondial de mortalité maternelle (soit le nombre de décès maternels pour 100 000 naissances vivantes) n’a diminué que de 2,3% par an. Néanmoins, la baisse de la mortalité maternelle s’est accélérée à partir de 2000. Dans certains pays, le repli annuel de la mortalité maternelle entre 2000 et 2010 s’est situé au-dessus de 5,5%, qui est le taux nécessaire pour atteindre les objectifs du Millénaire pour le développement.</a:t>
            </a:r>
          </a:p>
          <a:p>
            <a:pPr algn="l"/>
            <a:r>
              <a:rPr lang="fr-FR" b="1" i="0" noProof="0" dirty="0" smtClean="0">
                <a:solidFill>
                  <a:srgbClr val="3C4245"/>
                </a:solidFill>
                <a:effectLst/>
                <a:latin typeface="Arial" panose="020B0604020202020204" pitchFamily="34" charset="0"/>
              </a:rPr>
              <a:t>Les objectifs de développement durable et Stratégie mondiale</a:t>
            </a:r>
          </a:p>
          <a:p>
            <a:pPr algn="l"/>
            <a:r>
              <a:rPr lang="fr-FR" b="0" i="0" noProof="0" dirty="0" smtClean="0">
                <a:solidFill>
                  <a:srgbClr val="3C4245"/>
                </a:solidFill>
                <a:effectLst/>
                <a:latin typeface="Arial" panose="020B0604020202020204" pitchFamily="34" charset="0"/>
              </a:rPr>
              <a:t>Constatant qu’il est possible d’accélérer le </a:t>
            </a:r>
            <a:r>
              <a:rPr lang="fr-FR" b="0" i="0" noProof="0" dirty="0" err="1" smtClean="0">
                <a:solidFill>
                  <a:srgbClr val="3C4245"/>
                </a:solidFill>
                <a:effectLst/>
                <a:latin typeface="Arial" panose="020B0604020202020204" pitchFamily="34" charset="0"/>
              </a:rPr>
              <a:t>reculde</a:t>
            </a:r>
            <a:r>
              <a:rPr lang="fr-FR" b="0" i="0" noProof="0" dirty="0" smtClean="0">
                <a:solidFill>
                  <a:srgbClr val="3C4245"/>
                </a:solidFill>
                <a:effectLst/>
                <a:latin typeface="Arial" panose="020B0604020202020204" pitchFamily="34" charset="0"/>
              </a:rPr>
              <a:t> la mortalité maternelle, les pays se sont maintenant fixé une nouvelle cible visant à réduire davantage la mortalité maternelle. Une des cibles de l’objectif de développement durable 3 est de faire passer le taux mondial de mortalité maternelle au-dessous de 70 pour 100 000 naissances vivantes, aucun pays ne devant présenter un taux de mortalité maternelle supérieur à deux fois la moyenne mondiale.</a:t>
            </a:r>
          </a:p>
          <a:p>
            <a:pPr algn="l"/>
            <a:r>
              <a:rPr lang="fr-FR" b="1" i="0" noProof="0" dirty="0" smtClean="0">
                <a:solidFill>
                  <a:srgbClr val="3C4245"/>
                </a:solidFill>
                <a:effectLst/>
                <a:latin typeface="Arial" panose="020B0604020202020204" pitchFamily="34" charset="0"/>
              </a:rPr>
              <a:t>Où les décès maternels se produisent-ils?</a:t>
            </a:r>
          </a:p>
          <a:p>
            <a:pPr algn="l"/>
            <a:r>
              <a:rPr lang="fr-FR" b="0" i="0" noProof="0" dirty="0" smtClean="0">
                <a:solidFill>
                  <a:srgbClr val="3C4245"/>
                </a:solidFill>
                <a:effectLst/>
                <a:latin typeface="Arial" panose="020B0604020202020204" pitchFamily="34" charset="0"/>
              </a:rPr>
              <a:t>Le niveau élevé de décès maternels dans certaines régions du monde reflète les inégalités dans l’accès aux services de santé et met en lumière l’écart entre les riches et les pauvres. La quasi-totalité des décès maternels (99%) se produisent dans des pays en développement, dont plus de la moitié en Afrique subsaharienne et près d'un tiers en Asie du Sud. Plus de la moitié des décès maternels se produisent dans des régions instables et plongées dans des crises humanitaires.</a:t>
            </a:r>
          </a:p>
          <a:p>
            <a:pPr algn="l"/>
            <a:r>
              <a:rPr lang="fr-FR" b="0" i="0" noProof="0" dirty="0" smtClean="0">
                <a:solidFill>
                  <a:srgbClr val="3C4245"/>
                </a:solidFill>
                <a:effectLst/>
                <a:latin typeface="Arial" panose="020B0604020202020204" pitchFamily="34" charset="0"/>
              </a:rPr>
              <a:t>Le ratio de mortalité maternelle dans les pays en développement est, en 2015, de 239 pour 100 000 naissances, contre 12 pour 100 000 dans les pays développés. On note d’importantes disparités entre les pays, à l’intérieur d’un même pays, entre les populations à faible revenu et à revenu élevé et entre les populations rurales et urbaines.</a:t>
            </a:r>
          </a:p>
          <a:p>
            <a:pPr algn="l"/>
            <a:r>
              <a:rPr lang="fr-FR" b="0" i="0" noProof="0" dirty="0" smtClean="0">
                <a:solidFill>
                  <a:srgbClr val="3C4245"/>
                </a:solidFill>
                <a:effectLst/>
                <a:latin typeface="Arial" panose="020B0604020202020204" pitchFamily="34" charset="0"/>
              </a:rPr>
              <a:t>Le risque de mortalité maternelle est plus élevé chez les adolescentes de moins de 15 ans. Les complications au cours de la grossesse ou de l’accouchement sont l'une des principales causes de décès chez les adolescentes dans la plupart des pays en développement. </a:t>
            </a:r>
            <a:r>
              <a:rPr lang="fr-FR" b="0" i="0" baseline="30000" noProof="0" dirty="0" smtClean="0">
                <a:solidFill>
                  <a:srgbClr val="3C4245"/>
                </a:solidFill>
                <a:effectLst/>
                <a:latin typeface="Arial" panose="020B0604020202020204" pitchFamily="34" charset="0"/>
              </a:rPr>
              <a:t>2,3</a:t>
            </a:r>
            <a:endParaRPr lang="fr-FR" b="0" i="0" noProof="0" dirty="0" smtClean="0">
              <a:solidFill>
                <a:srgbClr val="3C4245"/>
              </a:solidFill>
              <a:effectLst/>
              <a:latin typeface="Arial" panose="020B0604020202020204" pitchFamily="34" charset="0"/>
            </a:endParaRPr>
          </a:p>
          <a:p>
            <a:pPr algn="l"/>
            <a:r>
              <a:rPr lang="fr-FR" b="0" i="0" noProof="0" dirty="0" smtClean="0">
                <a:solidFill>
                  <a:srgbClr val="3C4245"/>
                </a:solidFill>
                <a:effectLst/>
                <a:latin typeface="Arial" panose="020B0604020202020204" pitchFamily="34" charset="0"/>
              </a:rPr>
              <a:t>Dans les pays en développement, en moyenne, les femmes ont beaucoup plus de grossesses que dans les pays développés; le risque de mourir du fait d’une grossesse au cours de leur vie est pour elles bien supérieur.</a:t>
            </a:r>
          </a:p>
          <a:p>
            <a:pPr algn="l"/>
            <a:r>
              <a:rPr lang="fr-FR" b="0" i="0" noProof="0" dirty="0" smtClean="0">
                <a:solidFill>
                  <a:srgbClr val="3C4245"/>
                </a:solidFill>
                <a:effectLst/>
                <a:latin typeface="Arial" panose="020B0604020202020204" pitchFamily="34" charset="0"/>
              </a:rPr>
              <a:t>Le risque de décès maternel sur la durée de la vie – c’est à dire la probabilité qu’une jeune femme décédera un jour d’une cause liée à la grossesse ou à l’accouchement – est de 1 sur 4900 dans les pays développés, contre 1 sur 180 dans les pays en développement. Dans les pays connus pour leur fragilité, ce risque est de 1 pour 54, conséquence de l’effondrement des systèmes de santé.</a:t>
            </a:r>
          </a:p>
          <a:p>
            <a:pPr algn="l"/>
            <a:r>
              <a:rPr lang="fr-FR" b="1" i="0" noProof="0" dirty="0" smtClean="0">
                <a:solidFill>
                  <a:srgbClr val="3C4245"/>
                </a:solidFill>
                <a:effectLst/>
                <a:latin typeface="Arial" panose="020B0604020202020204" pitchFamily="34" charset="0"/>
              </a:rPr>
              <a:t>Pour quelles raisons les femmes meurent-elles?</a:t>
            </a:r>
          </a:p>
          <a:p>
            <a:pPr algn="l"/>
            <a:r>
              <a:rPr lang="fr-FR" b="0" i="0" noProof="0" dirty="0" smtClean="0">
                <a:solidFill>
                  <a:srgbClr val="3C4245"/>
                </a:solidFill>
                <a:effectLst/>
                <a:latin typeface="Arial" panose="020B0604020202020204" pitchFamily="34" charset="0"/>
              </a:rPr>
              <a:t>Les femmes décèdent par suite de complications survenues pendant ou après la grossesse ou l’accouchement. La plupart de ces complications apparaissent au cours de la grossesse et pourraient être évitées ou traitées. D’autres, qui existaient auparavant, s’aggravent à ce moment-là surtout si elles ne sont pas prises en compte dans le cadre des soins. Les principales complications, qui représentent 75% de l’ensemble des décès maternels, sont les suivantes</a:t>
            </a:r>
            <a:r>
              <a:rPr lang="fr-FR" b="0" i="0" baseline="30000" noProof="0" dirty="0" smtClean="0">
                <a:solidFill>
                  <a:srgbClr val="3C4245"/>
                </a:solidFill>
                <a:effectLst/>
                <a:latin typeface="Arial" panose="020B0604020202020204" pitchFamily="34" charset="0"/>
              </a:rPr>
              <a:t>4</a:t>
            </a:r>
            <a:r>
              <a:rPr lang="fr-FR" b="0" i="0" noProof="0" dirty="0" smtClean="0">
                <a:solidFill>
                  <a:srgbClr val="3C4245"/>
                </a:solidFill>
                <a:effectLst/>
                <a:latin typeface="Arial" panose="020B0604020202020204" pitchFamily="34" charset="0"/>
              </a:rPr>
              <a:t>:</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hémorragie sévère (pour l’essentiel après l’accouchement);</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infections (habituellement après l’accouchement);</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hypertension durant la grossesse (</a:t>
            </a:r>
            <a:r>
              <a:rPr lang="fr-FR" b="0" i="0" noProof="0" dirty="0" err="1" smtClean="0">
                <a:solidFill>
                  <a:srgbClr val="3C4245"/>
                </a:solidFill>
                <a:effectLst/>
                <a:latin typeface="Arial" panose="020B0604020202020204" pitchFamily="34" charset="0"/>
              </a:rPr>
              <a:t>prééclampsie</a:t>
            </a:r>
            <a:r>
              <a:rPr lang="fr-FR" b="0" i="0" noProof="0" dirty="0" smtClean="0">
                <a:solidFill>
                  <a:srgbClr val="3C4245"/>
                </a:solidFill>
                <a:effectLst/>
                <a:latin typeface="Arial" panose="020B0604020202020204" pitchFamily="34" charset="0"/>
              </a:rPr>
              <a:t> et éclampsie);</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complications dues à l'accouchement;</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avortement pratiqué dans de mauvaises conditions de sécurité.</a:t>
            </a:r>
          </a:p>
          <a:p>
            <a:pPr algn="l"/>
            <a:r>
              <a:rPr lang="fr-FR" b="0" i="0" noProof="0" dirty="0" smtClean="0">
                <a:solidFill>
                  <a:srgbClr val="3C4245"/>
                </a:solidFill>
                <a:effectLst/>
                <a:latin typeface="Arial" panose="020B0604020202020204" pitchFamily="34" charset="0"/>
              </a:rPr>
              <a:t>Les autres causes de complications sont associées à des maladies comme le paludisme, et le VIH durant la grossesse.</a:t>
            </a:r>
          </a:p>
          <a:p>
            <a:pPr algn="l"/>
            <a:r>
              <a:rPr lang="fr-FR" b="1" i="0" noProof="0" dirty="0" smtClean="0">
                <a:solidFill>
                  <a:srgbClr val="3C4245"/>
                </a:solidFill>
                <a:effectLst/>
                <a:latin typeface="Arial" panose="020B0604020202020204" pitchFamily="34" charset="0"/>
              </a:rPr>
              <a:t>Comment peut-on sauver la vie des femmes?</a:t>
            </a:r>
          </a:p>
          <a:p>
            <a:pPr algn="l"/>
            <a:r>
              <a:rPr lang="fr-FR" b="0" i="0" noProof="0" dirty="0" smtClean="0">
                <a:solidFill>
                  <a:srgbClr val="3C4245"/>
                </a:solidFill>
                <a:effectLst/>
                <a:latin typeface="Arial" panose="020B0604020202020204" pitchFamily="34" charset="0"/>
              </a:rPr>
              <a:t>La majeure partie des décès maternels sont évitables car on connaît bien les solutions médicales permettant de prévenir ou prendre en charge les complications. Toutes les femmes doivent avoir accès aux soins prénatals pendant la grossesse, bénéficier de l’assistance d’un personnel qualifié lors de l’accouchement et recevoir des soins et un soutien au cours des semaines qui suivent cet accouchement.</a:t>
            </a:r>
          </a:p>
          <a:p>
            <a:pPr algn="l"/>
            <a:r>
              <a:rPr lang="fr-FR" b="0" i="0" noProof="0" dirty="0" smtClean="0">
                <a:solidFill>
                  <a:srgbClr val="3C4245"/>
                </a:solidFill>
                <a:effectLst/>
                <a:latin typeface="Arial" panose="020B0604020202020204" pitchFamily="34" charset="0"/>
              </a:rPr>
              <a:t>La santé maternelle et la santé du nouveau-né sont étroitement liées. On estime qu'environ 2,7 millions de nouveau-nés sont décédés en 2015</a:t>
            </a:r>
            <a:r>
              <a:rPr lang="fr-FR" b="0" i="0" baseline="30000" noProof="0" dirty="0" smtClean="0">
                <a:solidFill>
                  <a:srgbClr val="3C4245"/>
                </a:solidFill>
                <a:effectLst/>
                <a:latin typeface="Arial" panose="020B0604020202020204" pitchFamily="34" charset="0"/>
              </a:rPr>
              <a:t>5</a:t>
            </a:r>
            <a:r>
              <a:rPr lang="fr-FR" b="0" i="0" noProof="0" dirty="0" smtClean="0">
                <a:solidFill>
                  <a:srgbClr val="3C4245"/>
                </a:solidFill>
                <a:effectLst/>
                <a:latin typeface="Arial" panose="020B0604020202020204" pitchFamily="34" charset="0"/>
              </a:rPr>
              <a:t> et 2,6 millions d’autres enfants sont mort-nés</a:t>
            </a:r>
            <a:r>
              <a:rPr lang="fr-FR" b="0" i="0" baseline="30000" noProof="0" dirty="0" smtClean="0">
                <a:solidFill>
                  <a:srgbClr val="3C4245"/>
                </a:solidFill>
                <a:effectLst/>
                <a:latin typeface="Arial" panose="020B0604020202020204" pitchFamily="34" charset="0"/>
              </a:rPr>
              <a:t>6</a:t>
            </a:r>
            <a:r>
              <a:rPr lang="fr-FR" b="0" i="0" noProof="0" dirty="0" smtClean="0">
                <a:solidFill>
                  <a:srgbClr val="3C4245"/>
                </a:solidFill>
                <a:effectLst/>
                <a:latin typeface="Arial" panose="020B0604020202020204" pitchFamily="34" charset="0"/>
              </a:rPr>
              <a:t>. Il est fondamental que toutes les naissances aient lieu en présence de professionnels de la santé compétents, car une prise en charge et un traitement rapides peuvent sauver la vie de la mère et de l’enfant.</a:t>
            </a:r>
          </a:p>
          <a:p>
            <a:pPr algn="l"/>
            <a:r>
              <a:rPr lang="fr-FR" b="0" i="0" noProof="0" dirty="0" smtClean="0">
                <a:solidFill>
                  <a:srgbClr val="3C4245"/>
                </a:solidFill>
                <a:effectLst/>
                <a:latin typeface="Arial" panose="020B0604020202020204" pitchFamily="34" charset="0"/>
              </a:rPr>
              <a:t>Une </a:t>
            </a:r>
            <a:r>
              <a:rPr lang="fr-FR" b="1" i="0" noProof="0" dirty="0" smtClean="0">
                <a:solidFill>
                  <a:srgbClr val="3C4245"/>
                </a:solidFill>
                <a:effectLst/>
                <a:latin typeface="Arial" panose="020B0604020202020204" pitchFamily="34" charset="0"/>
              </a:rPr>
              <a:t>hémorragie sévère</a:t>
            </a:r>
            <a:r>
              <a:rPr lang="fr-FR" b="0" i="0" noProof="0" dirty="0" smtClean="0">
                <a:solidFill>
                  <a:srgbClr val="3C4245"/>
                </a:solidFill>
                <a:effectLst/>
                <a:latin typeface="Arial" panose="020B0604020202020204" pitchFamily="34" charset="0"/>
              </a:rPr>
              <a:t> après la naissance de l’enfant peut tuer une femme en bonne santé en 2 heures seulement si elle ne bénéficie d’aucune assistance. L’injection d’ocytocine immédiatement après l’accouchement réduit de manière efficace le risque d’hémorragie.</a:t>
            </a:r>
          </a:p>
          <a:p>
            <a:pPr algn="l"/>
            <a:r>
              <a:rPr lang="fr-FR" b="0" i="0" noProof="0" dirty="0" smtClean="0">
                <a:solidFill>
                  <a:srgbClr val="3C4245"/>
                </a:solidFill>
                <a:effectLst/>
                <a:latin typeface="Arial" panose="020B0604020202020204" pitchFamily="34" charset="0"/>
              </a:rPr>
              <a:t>Le risque d’</a:t>
            </a:r>
            <a:r>
              <a:rPr lang="fr-FR" b="1" i="0" noProof="0" dirty="0" smtClean="0">
                <a:solidFill>
                  <a:srgbClr val="3C4245"/>
                </a:solidFill>
                <a:effectLst/>
                <a:latin typeface="Arial" panose="020B0604020202020204" pitchFamily="34" charset="0"/>
              </a:rPr>
              <a:t>infection</a:t>
            </a:r>
            <a:r>
              <a:rPr lang="fr-FR" b="0" i="0" noProof="0" dirty="0" smtClean="0">
                <a:solidFill>
                  <a:srgbClr val="3C4245"/>
                </a:solidFill>
                <a:effectLst/>
                <a:latin typeface="Arial" panose="020B0604020202020204" pitchFamily="34" charset="0"/>
              </a:rPr>
              <a:t> après l’accouchement peut être supprimé par la pratique d'une bonne hygiène et si les premiers signes d’infection sont reconnus et traités dans les meilleurs délais.</a:t>
            </a:r>
          </a:p>
          <a:p>
            <a:pPr algn="l"/>
            <a:r>
              <a:rPr lang="fr-FR" b="0" i="0" noProof="0" dirty="0" smtClean="0">
                <a:solidFill>
                  <a:srgbClr val="3C4245"/>
                </a:solidFill>
                <a:effectLst/>
                <a:latin typeface="Arial" panose="020B0604020202020204" pitchFamily="34" charset="0"/>
              </a:rPr>
              <a:t>Il conviendrait de repérer la </a:t>
            </a:r>
            <a:r>
              <a:rPr lang="fr-FR" b="1" i="0" noProof="0" dirty="0" err="1" smtClean="0">
                <a:solidFill>
                  <a:srgbClr val="3C4245"/>
                </a:solidFill>
                <a:effectLst/>
                <a:latin typeface="Arial" panose="020B0604020202020204" pitchFamily="34" charset="0"/>
              </a:rPr>
              <a:t>prééclampsie</a:t>
            </a:r>
            <a:r>
              <a:rPr lang="fr-FR" b="1" i="0" noProof="0" dirty="0" smtClean="0">
                <a:solidFill>
                  <a:srgbClr val="3C4245"/>
                </a:solidFill>
                <a:effectLst/>
                <a:latin typeface="Arial" panose="020B0604020202020204" pitchFamily="34" charset="0"/>
              </a:rPr>
              <a:t> </a:t>
            </a:r>
            <a:r>
              <a:rPr lang="fr-FR" b="0" i="0" noProof="0" dirty="0" smtClean="0">
                <a:solidFill>
                  <a:srgbClr val="3C4245"/>
                </a:solidFill>
                <a:effectLst/>
                <a:latin typeface="Arial" panose="020B0604020202020204" pitchFamily="34" charset="0"/>
              </a:rPr>
              <a:t>et de la prendre en charge d’une manière appropriée avant la survenue de convulsions (éclampsie) et autres complications mettant la vie en danger. L’administration de médicaments comme le sulfate de magnésium en cas de </a:t>
            </a:r>
            <a:r>
              <a:rPr lang="fr-FR" b="0" i="0" noProof="0" dirty="0" err="1" smtClean="0">
                <a:solidFill>
                  <a:srgbClr val="3C4245"/>
                </a:solidFill>
                <a:effectLst/>
                <a:latin typeface="Arial" panose="020B0604020202020204" pitchFamily="34" charset="0"/>
              </a:rPr>
              <a:t>prééclampsie</a:t>
            </a:r>
            <a:r>
              <a:rPr lang="fr-FR" b="0" i="0" noProof="0" dirty="0" smtClean="0">
                <a:solidFill>
                  <a:srgbClr val="3C4245"/>
                </a:solidFill>
                <a:effectLst/>
                <a:latin typeface="Arial" panose="020B0604020202020204" pitchFamily="34" charset="0"/>
              </a:rPr>
              <a:t> peut réduire le risque d’éclampsie chez la femme.</a:t>
            </a:r>
          </a:p>
          <a:p>
            <a:pPr algn="l"/>
            <a:r>
              <a:rPr lang="fr-FR" b="0" i="0" noProof="0" dirty="0" smtClean="0">
                <a:solidFill>
                  <a:srgbClr val="3C4245"/>
                </a:solidFill>
                <a:effectLst/>
                <a:latin typeface="Arial" panose="020B0604020202020204" pitchFamily="34" charset="0"/>
              </a:rPr>
              <a:t>Pour éviter les décès maternels, il est également primordial de prévenir les grossesses non désirées ou trop précoces. Toutes les femmes, y compris les adolescentes, doivent avoir accès à la contraception, à l’avortement dans de bonnes conditions de sécurité dans le plein respect du cadre législatif et à des soins de qualité suivant l’avortement.</a:t>
            </a:r>
          </a:p>
          <a:p>
            <a:pPr algn="l"/>
            <a:r>
              <a:rPr lang="fr-FR" b="1" i="0" noProof="0" dirty="0" smtClean="0">
                <a:solidFill>
                  <a:srgbClr val="3C4245"/>
                </a:solidFill>
                <a:effectLst/>
                <a:latin typeface="Arial" panose="020B0604020202020204" pitchFamily="34" charset="0"/>
              </a:rPr>
              <a:t>Pourquoi les femmes ne bénéficient-elles pas des soins dont elles ont besoin?</a:t>
            </a:r>
          </a:p>
          <a:p>
            <a:pPr algn="l"/>
            <a:r>
              <a:rPr lang="fr-FR" b="0" i="0" noProof="0" dirty="0" smtClean="0">
                <a:solidFill>
                  <a:srgbClr val="3C4245"/>
                </a:solidFill>
                <a:effectLst/>
                <a:latin typeface="Arial" panose="020B0604020202020204" pitchFamily="34" charset="0"/>
              </a:rPr>
              <a:t>Ce sont les femmes pauvres vivant dans des zones reculées qui ont le moins de chances de recevoir des soins médicaux appropriés. Cela est particulièrement vrai dans les régions où les travailleurs de santé qualifiés sont peu nombreux, comme l’Afrique subsaharienne et l’Asie du Sud. Si le niveau de soins anténatals a augmenté dans de nombreuses régions du monde au cours de la dernière décennie, seules 51% des femmes des pays à faible revenu bénéficient de l’assistance d’un personnel qualifié lors de l’accouchement. Autrement dit, des millions de naissances ont lieu sans l’assistance d’une sage-femme, d’un médecin ou d’une infirmière qualifiée.</a:t>
            </a:r>
          </a:p>
          <a:p>
            <a:pPr algn="l"/>
            <a:r>
              <a:rPr lang="fr-FR" b="0" i="0" noProof="0" dirty="0" smtClean="0">
                <a:solidFill>
                  <a:srgbClr val="3C4245"/>
                </a:solidFill>
                <a:effectLst/>
                <a:latin typeface="Arial" panose="020B0604020202020204" pitchFamily="34" charset="0"/>
              </a:rPr>
              <a:t>Dans les pays à haut revenu, la quasi-totalité des femmes bénéficient d’au moins 4 consultations anténatales, de l’assistance d’un agent de santé qualifié lors de l’accouchement et de soins post-partum. Dans les pays à faible revenu, sur l’ensemble des femmes enceintes, un peu plus de 40% avaient bénéficié en 2015 des 4 consultations anténatales recommandées.</a:t>
            </a:r>
          </a:p>
          <a:p>
            <a:pPr algn="l"/>
            <a:r>
              <a:rPr lang="fr-FR" b="0" i="0" noProof="0" dirty="0" smtClean="0">
                <a:solidFill>
                  <a:srgbClr val="3C4245"/>
                </a:solidFill>
                <a:effectLst/>
                <a:latin typeface="Arial" panose="020B0604020202020204" pitchFamily="34" charset="0"/>
              </a:rPr>
              <a:t>Les autres facteurs qui empêchent les femmes de recevoir ou de solliciter des soins durant la grossesse et l’accouchement sont notamment les suivants:</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la pauvreté;</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la distance;</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le manque d’informations;</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l’inadéquation des services;</a:t>
            </a:r>
          </a:p>
          <a:p>
            <a:pPr algn="l">
              <a:buFont typeface="Arial" panose="020B0604020202020204" pitchFamily="34" charset="0"/>
              <a:buChar char="•"/>
            </a:pPr>
            <a:r>
              <a:rPr lang="fr-FR" b="0" i="0" noProof="0" dirty="0" smtClean="0">
                <a:solidFill>
                  <a:srgbClr val="3C4245"/>
                </a:solidFill>
                <a:effectLst/>
                <a:latin typeface="Arial" panose="020B0604020202020204" pitchFamily="34" charset="0"/>
              </a:rPr>
              <a:t>les pratiques culturelles.</a:t>
            </a:r>
          </a:p>
          <a:p>
            <a:pPr algn="l"/>
            <a:r>
              <a:rPr lang="fr-FR" b="0" i="0" noProof="0" dirty="0" smtClean="0">
                <a:solidFill>
                  <a:srgbClr val="3C4245"/>
                </a:solidFill>
                <a:effectLst/>
                <a:latin typeface="Arial" panose="020B0604020202020204" pitchFamily="34" charset="0"/>
              </a:rPr>
              <a:t>Pour améliorer la santé maternelle, il convient d’identifier les obstacles qui limitent l’accès à des services de santé maternelle de qualité et de prendre des mesures pour y remédier à tous les niveaux du système de santé. </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31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Quelles sont les causes principales de </a:t>
            </a:r>
            <a:r>
              <a:rPr lang="fr-FR" dirty="0" err="1" smtClean="0"/>
              <a:t>deces</a:t>
            </a:r>
            <a:r>
              <a:rPr lang="fr-FR" dirty="0" smtClean="0"/>
              <a:t> maternel dans</a:t>
            </a:r>
            <a:r>
              <a:rPr lang="fr-FR" baseline="0" dirty="0" smtClean="0"/>
              <a:t> votre pays?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20</a:t>
            </a:fld>
            <a:endParaRPr lang="fr-FR"/>
          </a:p>
        </p:txBody>
      </p:sp>
    </p:spTree>
    <p:extLst>
      <p:ext uri="{BB962C8B-B14F-4D97-AF65-F5344CB8AC3E}">
        <p14:creationId xmlns:p14="http://schemas.microsoft.com/office/powerpoint/2010/main" val="181714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a:t>
            </a:r>
            <a:r>
              <a:rPr lang="fr-FR" baseline="0" dirty="0" smtClean="0"/>
              <a:t> cotation</a:t>
            </a:r>
            <a:r>
              <a:rPr lang="fr-FR" dirty="0" smtClean="0"/>
              <a:t> d’APGAR:</a:t>
            </a:r>
          </a:p>
          <a:p>
            <a:pPr marL="285750" indent="-285750" algn="l" fontAlgn="base">
              <a:buFont typeface="+mj-lt"/>
              <a:buAutoNum type="romanUcPeriod"/>
            </a:pPr>
            <a:r>
              <a:rPr lang="fr-FR" b="0" i="0" dirty="0" smtClean="0">
                <a:solidFill>
                  <a:schemeClr val="tx1"/>
                </a:solidFill>
                <a:effectLst/>
                <a:latin typeface="+mn-lt"/>
              </a:rPr>
              <a:t>l'étude du </a:t>
            </a:r>
            <a:r>
              <a:rPr lang="fr-FR" b="0" i="0" u="none" strike="noStrike" dirty="0" smtClean="0">
                <a:solidFill>
                  <a:schemeClr val="tx1"/>
                </a:solidFill>
                <a:effectLst/>
                <a:latin typeface="+mn-lt"/>
                <a:hlinkClick r:id="rId3"/>
              </a:rPr>
              <a:t>rythme cardiaque</a:t>
            </a:r>
            <a:r>
              <a:rPr lang="fr-FR" b="0" i="0" dirty="0" smtClean="0">
                <a:solidFill>
                  <a:schemeClr val="tx1"/>
                </a:solidFill>
                <a:effectLst/>
                <a:latin typeface="+mn-lt"/>
              </a:rPr>
              <a:t>,</a:t>
            </a:r>
          </a:p>
          <a:p>
            <a:pPr marL="285750" indent="-285750" algn="l" fontAlgn="base">
              <a:buFont typeface="+mj-lt"/>
              <a:buAutoNum type="romanUcPeriod"/>
            </a:pPr>
            <a:r>
              <a:rPr lang="fr-FR" b="0" i="0" dirty="0" smtClean="0">
                <a:solidFill>
                  <a:schemeClr val="tx1"/>
                </a:solidFill>
                <a:effectLst/>
                <a:latin typeface="+mn-lt"/>
              </a:rPr>
              <a:t>de la respiration,</a:t>
            </a:r>
          </a:p>
          <a:p>
            <a:pPr marL="285750" indent="-285750" algn="l" fontAlgn="base">
              <a:buFont typeface="+mj-lt"/>
              <a:buAutoNum type="romanUcPeriod"/>
            </a:pPr>
            <a:r>
              <a:rPr lang="fr-FR" b="0" i="0" dirty="0" smtClean="0">
                <a:solidFill>
                  <a:schemeClr val="tx1"/>
                </a:solidFill>
                <a:effectLst/>
                <a:latin typeface="+mn-lt"/>
              </a:rPr>
              <a:t>de la réactivité</a:t>
            </a:r>
          </a:p>
          <a:p>
            <a:pPr marL="285750" indent="-285750" algn="l" fontAlgn="base">
              <a:buFont typeface="+mj-lt"/>
              <a:buAutoNum type="romanUcPeriod"/>
            </a:pPr>
            <a:r>
              <a:rPr lang="fr-FR" b="0" i="0" dirty="0" smtClean="0">
                <a:solidFill>
                  <a:schemeClr val="tx1"/>
                </a:solidFill>
                <a:effectLst/>
                <a:latin typeface="+mn-lt"/>
              </a:rPr>
              <a:t>du </a:t>
            </a:r>
            <a:r>
              <a:rPr lang="fr-FR" b="0" i="0" u="none" strike="noStrike" dirty="0" smtClean="0">
                <a:solidFill>
                  <a:schemeClr val="tx1"/>
                </a:solidFill>
                <a:effectLst/>
                <a:latin typeface="+mn-lt"/>
                <a:hlinkClick r:id="rId4"/>
              </a:rPr>
              <a:t>tonus musculaire</a:t>
            </a:r>
            <a:r>
              <a:rPr lang="fr-FR" b="0" i="0" dirty="0" smtClean="0">
                <a:solidFill>
                  <a:schemeClr val="tx1"/>
                </a:solidFill>
                <a:effectLst/>
                <a:latin typeface="+mn-lt"/>
              </a:rPr>
              <a:t>,</a:t>
            </a:r>
          </a:p>
          <a:p>
            <a:pPr marL="285750" indent="-285750" algn="l" fontAlgn="base">
              <a:buFont typeface="+mj-lt"/>
              <a:buAutoNum type="romanUcPeriod"/>
            </a:pPr>
            <a:r>
              <a:rPr lang="fr-FR" b="0" i="0" dirty="0" smtClean="0">
                <a:solidFill>
                  <a:schemeClr val="tx1"/>
                </a:solidFill>
                <a:effectLst/>
                <a:latin typeface="+mn-lt"/>
              </a:rPr>
              <a:t>et de la coloration de la peau.</a:t>
            </a:r>
          </a:p>
          <a:p>
            <a:endParaRPr lang="fr-FR" dirty="0" smtClean="0"/>
          </a:p>
          <a:p>
            <a:endParaRPr lang="fr-FR" dirty="0" smtClean="0"/>
          </a:p>
          <a:p>
            <a:r>
              <a:rPr lang="fr-FR" dirty="0" smtClean="0"/>
              <a:t>Questions:</a:t>
            </a:r>
          </a:p>
          <a:p>
            <a:pPr marL="228600" indent="-228600">
              <a:buFont typeface="+mj-lt"/>
              <a:buAutoNum type="arabicPeriod"/>
            </a:pPr>
            <a:r>
              <a:rPr lang="fr-FR" dirty="0" smtClean="0"/>
              <a:t>Quels</a:t>
            </a:r>
            <a:r>
              <a:rPr lang="fr-FR" baseline="0" dirty="0" smtClean="0"/>
              <a:t> sont les soins du cordon ombilical? </a:t>
            </a:r>
          </a:p>
          <a:p>
            <a:pPr marL="228600" indent="-228600">
              <a:buFont typeface="+mj-lt"/>
              <a:buAutoNum type="arabicPeriod"/>
            </a:pPr>
            <a:r>
              <a:rPr lang="fr-FR" baseline="0" dirty="0" smtClean="0"/>
              <a:t>Pourquoi la </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peau à peau</a:t>
            </a:r>
            <a:r>
              <a:rPr lang="fr-FR" baseline="0" dirty="0" smtClean="0"/>
              <a:t> du nouveau-né des la naissance? </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50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Définition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Le soin mère kangourou</a:t>
            </a:r>
            <a:r>
              <a:rPr lang="fr-FR" sz="1200" baseline="30000" dirty="0" smtClean="0">
                <a:effectLst/>
                <a:latin typeface="Calibri" panose="020F0502020204030204" pitchFamily="34" charset="0"/>
                <a:ea typeface="Times New Roman" panose="02020603050405020304" pitchFamily="18" charset="0"/>
                <a:cs typeface="Arial" panose="020B0604020202020204" pitchFamily="34" charset="0"/>
              </a:rPr>
              <a:t>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(SMK) consiste à mettre en contact « peau à peau » la mère et le nouveau-né, si possible 24 heures sur 24, dès la naissance. Cette méthode est indiquées pour tous nouveau-nés non malades dont le poids de naissance est inférieur à 2500 g (bébés à petits poids - prématurité et/ou retard de croissance intra-utérin).</a:t>
            </a:r>
            <a:endParaRPr lang="en-US" sz="1200" dirty="0" smtClean="0">
              <a:effectLst/>
              <a:latin typeface="Times New Roman" panose="02020603050405020304" pitchFamily="18" charset="0"/>
              <a:ea typeface="Times New Roman" panose="02020603050405020304" pitchFamily="18" charset="0"/>
            </a:endParaRPr>
          </a:p>
          <a:p>
            <a:pPr marL="0" marR="0" algn="l">
              <a:spcBef>
                <a:spcPts val="75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Les objectifs du SMK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Garder le nouveau-né au chaud pour prévenir ou traiter une hypothermie.</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Aider à la mise en route et au maintien de l’allaitement.</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Favoriser le lien mère-enfant et réduire le stress du nouveau-né.</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Réduire les épisodes d’apnée et bradycardie chez les prématurés.</a:t>
            </a:r>
            <a:endParaRPr lang="en-US" sz="1200" dirty="0" smtClean="0">
              <a:effectLst/>
              <a:latin typeface="Times New Roman" panose="02020603050405020304" pitchFamily="18" charset="0"/>
              <a:ea typeface="Times New Roman" panose="02020603050405020304" pitchFamily="18" charset="0"/>
            </a:endParaRPr>
          </a:p>
          <a:p>
            <a:pPr marL="0" marR="0" algn="l">
              <a:spcBef>
                <a:spcPts val="75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Description de la méthode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Le nouveau-né est placé en position verticale contre le thorax de sa mère (il peut avoir une couche et des chaussettes)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sa bouche doit toujours pouvoir atteindre le mamelon.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Utiliser un pagne pour maintenir le nouveau-né contre la mère.</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Si nécessaire, utiliser une couverture pour maintenir la mère et le nouveau-né au chaud.</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Lorsque la mère dort, son buste (</a:t>
            </a:r>
            <a:r>
              <a:rPr lang="fr-FR" sz="1200" dirty="0" smtClean="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la partie supérieure du corps)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doit être relevé et le nouveau-né doit être surveillé.</a:t>
            </a:r>
            <a:endParaRPr lang="en-US" sz="1200" dirty="0" smtClean="0">
              <a:effectLst/>
              <a:latin typeface="Times New Roman" panose="02020603050405020304" pitchFamily="18" charset="0"/>
              <a:ea typeface="Times New Roman" panose="02020603050405020304" pitchFamily="18" charset="0"/>
            </a:endParaRPr>
          </a:p>
          <a:p>
            <a:pPr marL="0" marR="0">
              <a:spcBef>
                <a:spcPts val="750"/>
              </a:spcBef>
              <a:spcAft>
                <a:spcPts val="0"/>
              </a:spcAft>
            </a:pPr>
            <a:r>
              <a:rPr lang="fr-FR" sz="1200" i="1" dirty="0" smtClean="0">
                <a:effectLst/>
                <a:latin typeface="Calibri" panose="020F0502020204030204" pitchFamily="34" charset="0"/>
                <a:ea typeface="Times New Roman" panose="02020603050405020304" pitchFamily="18" charset="0"/>
                <a:cs typeface="Arial" panose="020B0604020202020204" pitchFamily="34" charset="0"/>
              </a:rPr>
              <a:t>Attention :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la peau à peau peut aussi être réalisée par le père ou un autre membre de la famille ou une nourrice pendant les périodes où la mère n’est pas disponible.</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47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L’utilisation du Chlorhexidine pour les soins du cordon ombilical est une intervention acceptable, faisable et rentable; </a:t>
            </a:r>
            <a:endParaRPr lang="en-US" sz="12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Elle peut être administrée facilement par les professionnels de santé, notamment les agents de santé communautaire de même que les membres de la famille, hors mis le personnel sanitaire. </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975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 </a:t>
            </a:r>
            <a:r>
              <a:rPr lang="fr-FR" dirty="0" smtClean="0"/>
              <a:t>comment</a:t>
            </a:r>
            <a:r>
              <a:rPr lang="fr-FR" baseline="0" dirty="0" smtClean="0"/>
              <a:t> assurer les soins maternels et néonataux de qualité en milieu urbain et chez la population mobile?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2641293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2567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682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86723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7293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09367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00841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10" name="Picture 9"/>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4221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6" name="Picture 5"/>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9101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5" name="Picture 4"/>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59817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07755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8709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F28CC-75C8-4D5D-96C3-47711AD22B4E}" type="datetimeFigureOut">
              <a:rPr lang="fr-FR" smtClean="0">
                <a:solidFill>
                  <a:prstClr val="black">
                    <a:tint val="75000"/>
                  </a:prstClr>
                </a:solidFill>
              </a:rPr>
              <a:pPr/>
              <a:t>05/07/2022</a:t>
            </a:fld>
            <a:endParaRPr lang="fr-FR"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551079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JLZ9n5eP8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775"/>
            <a:ext cx="10515600" cy="2134235"/>
          </a:xfrm>
          <a:solidFill>
            <a:srgbClr val="92D050"/>
          </a:solidFill>
        </p:spPr>
        <p:txBody>
          <a:bodyPr anchor="t">
            <a:normAutofit fontScale="90000"/>
          </a:bodyPr>
          <a:lstStyle/>
          <a:p>
            <a:pPr lvl="0" algn="ctr"/>
            <a:r>
              <a:rPr lang="fr-FR" sz="4400" b="1" dirty="0" smtClean="0">
                <a:latin typeface="+mn-lt"/>
              </a:rPr>
              <a:t>Dispositif Minimum d’Urgence en santé sexuelle et reproductive </a:t>
            </a:r>
            <a:br>
              <a:rPr lang="fr-FR" sz="4400" b="1" dirty="0" smtClean="0">
                <a:latin typeface="+mn-lt"/>
              </a:rPr>
            </a:br>
            <a:r>
              <a:rPr lang="fr-FR" sz="3100" dirty="0" smtClean="0">
                <a:latin typeface="+mn-lt"/>
              </a:rPr>
              <a:t>en situation de crise humanitaire </a:t>
            </a:r>
            <a:br>
              <a:rPr lang="fr-FR" sz="3100" dirty="0" smtClean="0">
                <a:latin typeface="+mn-lt"/>
              </a:rPr>
            </a:br>
            <a:r>
              <a:rPr lang="fr-FR" sz="3200" b="1" dirty="0">
                <a:latin typeface="+mn-lt"/>
              </a:rPr>
              <a:t>Juin-juillet 2022</a:t>
            </a:r>
            <a:r>
              <a:rPr lang="fr-FR" sz="3200" b="1" dirty="0"/>
              <a:t/>
            </a:r>
            <a:br>
              <a:rPr lang="fr-FR" sz="3200" b="1" dirty="0"/>
            </a:br>
            <a:r>
              <a:rPr lang="fr-FR" sz="3100" dirty="0" smtClean="0">
                <a:latin typeface="+mn-lt"/>
              </a:rPr>
              <a:t> </a:t>
            </a:r>
            <a:endParaRPr lang="fr-FR" sz="4400" dirty="0">
              <a:latin typeface="+mn-lt"/>
            </a:endParaRPr>
          </a:p>
        </p:txBody>
      </p:sp>
      <p:sp>
        <p:nvSpPr>
          <p:cNvPr id="3" name="Subtitle 2"/>
          <p:cNvSpPr>
            <a:spLocks noGrp="1"/>
          </p:cNvSpPr>
          <p:nvPr>
            <p:ph idx="1"/>
          </p:nvPr>
        </p:nvSpPr>
        <p:spPr>
          <a:xfrm>
            <a:off x="838200" y="3021010"/>
            <a:ext cx="10515600" cy="837885"/>
          </a:xfrm>
          <a:solidFill>
            <a:srgbClr val="FFC000"/>
          </a:solidFill>
        </p:spPr>
        <p:txBody>
          <a:bodyPr anchor="ctr">
            <a:noAutofit/>
          </a:bodyPr>
          <a:lstStyle/>
          <a:p>
            <a:pPr marL="0" lvl="0" indent="0" algn="ctr">
              <a:buNone/>
            </a:pPr>
            <a:endParaRPr lang="fr-FR" sz="2600" b="1" dirty="0" smtClean="0"/>
          </a:p>
          <a:p>
            <a:pPr marL="0" lvl="0" indent="0" algn="ctr">
              <a:buNone/>
            </a:pPr>
            <a:endParaRPr lang="fr-FR" sz="2600" b="1" dirty="0" smtClean="0"/>
          </a:p>
          <a:p>
            <a:pPr marL="0" lvl="0" indent="0" algn="ctr">
              <a:buNone/>
            </a:pPr>
            <a:r>
              <a:rPr lang="fr-FR" sz="2600" b="1" dirty="0" smtClean="0"/>
              <a:t>Module 4 -DMU objectif 4:</a:t>
            </a:r>
          </a:p>
          <a:p>
            <a:pPr marL="0" lvl="0" indent="0" algn="ctr">
              <a:buNone/>
            </a:pPr>
            <a:r>
              <a:rPr lang="fr-FR" sz="2600" b="1" dirty="0" smtClean="0">
                <a:solidFill>
                  <a:srgbClr val="FF0000"/>
                </a:solidFill>
              </a:rPr>
              <a:t>Prévenir la </a:t>
            </a:r>
            <a:r>
              <a:rPr lang="fr-FR" sz="2600" b="1" dirty="0" err="1" smtClean="0">
                <a:solidFill>
                  <a:srgbClr val="FF0000"/>
                </a:solidFill>
              </a:rPr>
              <a:t>surmorbidité</a:t>
            </a:r>
            <a:r>
              <a:rPr lang="fr-FR" sz="2600" b="1" dirty="0" smtClean="0">
                <a:solidFill>
                  <a:srgbClr val="FF0000"/>
                </a:solidFill>
              </a:rPr>
              <a:t> et la surmortalité maternelle et néonatale</a:t>
            </a:r>
            <a:r>
              <a:rPr lang="fr-FR" sz="2600" b="1" dirty="0" smtClean="0"/>
              <a:t> </a:t>
            </a:r>
          </a:p>
          <a:p>
            <a:pPr marL="0" lvl="0" indent="0" algn="ctr">
              <a:buNone/>
            </a:pPr>
            <a:endParaRPr lang="fr-FR" sz="2600" b="1" dirty="0"/>
          </a:p>
          <a:p>
            <a:pPr marL="0" lvl="0" indent="0" algn="ctr">
              <a:buNone/>
            </a:pPr>
            <a:endParaRPr lang="fr-FR" sz="2600" b="1" dirty="0"/>
          </a:p>
        </p:txBody>
      </p:sp>
      <p:sp>
        <p:nvSpPr>
          <p:cNvPr id="5" name="Rectangle 4"/>
          <p:cNvSpPr/>
          <p:nvPr/>
        </p:nvSpPr>
        <p:spPr>
          <a:xfrm>
            <a:off x="6813177" y="4949830"/>
            <a:ext cx="4213412"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a:t>
            </a:r>
            <a:r>
              <a:rPr lang="fr-FR" b="1" dirty="0" smtClean="0">
                <a:solidFill>
                  <a:prstClr val="black"/>
                </a:solidFill>
              </a:rPr>
              <a:t>M.D.)</a:t>
            </a:r>
            <a:endParaRPr lang="fr-FR" b="1" dirty="0">
              <a:solidFill>
                <a:prstClr val="black"/>
              </a:solidFill>
            </a:endParaRP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127019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21040" cy="1325563"/>
          </a:xfrm>
          <a:ln>
            <a:solidFill>
              <a:schemeClr val="accent4"/>
            </a:solidFill>
          </a:ln>
        </p:spPr>
        <p:txBody>
          <a:bodyPr anchor="t">
            <a:noAutofit/>
          </a:bodyPr>
          <a:lstStyle/>
          <a:p>
            <a:r>
              <a:rPr lang="fr-FR" sz="4000" b="1" dirty="0" smtClean="0">
                <a:ln>
                  <a:solidFill>
                    <a:schemeClr val="accent2"/>
                  </a:solidFill>
                </a:ln>
                <a:latin typeface="+mn-lt"/>
              </a:rPr>
              <a:t>La morbidité et mortalité maternelle / néonatale et crise humanitaire. </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Autofit/>
          </a:bodyPr>
          <a:lstStyle/>
          <a:p>
            <a:pPr marL="0" indent="0">
              <a:buNone/>
            </a:pPr>
            <a:r>
              <a:rPr lang="fr-FR" sz="2400" b="1" dirty="0"/>
              <a:t>L</a:t>
            </a:r>
            <a:r>
              <a:rPr lang="fr-FR" sz="2400" b="1" dirty="0" smtClean="0"/>
              <a:t>es facteurs favorisants: </a:t>
            </a:r>
          </a:p>
          <a:p>
            <a:pPr marL="971550" lvl="1" indent="-514350">
              <a:buFont typeface="+mj-lt"/>
              <a:buAutoNum type="romanLcPeriod"/>
            </a:pPr>
            <a:r>
              <a:rPr lang="fr-FR" dirty="0"/>
              <a:t>D’autres priorités plus urgentes – abris, nourriture, eau, survie des enfants et la famille, la protection etc. </a:t>
            </a:r>
          </a:p>
          <a:p>
            <a:pPr marL="971550" lvl="1" indent="-514350">
              <a:buFont typeface="+mj-lt"/>
              <a:buAutoNum type="romanLcPeriod"/>
            </a:pPr>
            <a:r>
              <a:rPr lang="fr-FR" dirty="0"/>
              <a:t>Les conditions stressantes de vie;</a:t>
            </a:r>
          </a:p>
          <a:p>
            <a:pPr marL="971550" lvl="1" indent="-514350">
              <a:buFont typeface="+mj-lt"/>
              <a:buAutoNum type="romanLcPeriod"/>
            </a:pPr>
            <a:r>
              <a:rPr lang="fr-FR" dirty="0" smtClean="0"/>
              <a:t>Pratiques traditionnelles néfastes;</a:t>
            </a:r>
          </a:p>
          <a:p>
            <a:pPr marL="971550" lvl="1" indent="-514350">
              <a:buFont typeface="+mj-lt"/>
              <a:buAutoNum type="romanLcPeriod"/>
            </a:pPr>
            <a:r>
              <a:rPr lang="fr-FR" dirty="0" smtClean="0"/>
              <a:t>Accès limités aux prestataires et aux services de santé.</a:t>
            </a:r>
          </a:p>
          <a:p>
            <a:pPr marL="971550" lvl="1" indent="-514350">
              <a:buFont typeface="+mj-lt"/>
              <a:buAutoNum type="romanLcPeriod"/>
            </a:pPr>
            <a:r>
              <a:rPr lang="fr-FR" dirty="0" smtClean="0"/>
              <a:t>Plateau technique inadéquate, système de référencement moins fiable ou absent. </a:t>
            </a:r>
          </a:p>
          <a:p>
            <a:pPr marL="971550" lvl="1" indent="-514350">
              <a:buFont typeface="+mj-lt"/>
              <a:buAutoNum type="romanLcPeriod"/>
            </a:pPr>
            <a:r>
              <a:rPr lang="fr-FR" dirty="0"/>
              <a:t>Manque des ressources financières. </a:t>
            </a:r>
          </a:p>
          <a:p>
            <a:pPr marL="971550" lvl="1" indent="-514350">
              <a:buFont typeface="+mj-lt"/>
              <a:buAutoNum type="romanLcPeriod"/>
            </a:pPr>
            <a:r>
              <a:rPr lang="fr-FR" dirty="0" smtClean="0"/>
              <a:t>L’insécurité générale de l’environnement autour de la communauté. </a:t>
            </a:r>
          </a:p>
          <a:p>
            <a:pPr marL="0" indent="0">
              <a:buNone/>
            </a:pPr>
            <a:endParaRPr lang="fr-FR" sz="2400" dirty="0"/>
          </a:p>
          <a:p>
            <a:pPr marL="0" indent="0">
              <a:buNone/>
            </a:pPr>
            <a:endParaRPr lang="fr-FR" sz="2400" dirty="0" smtClean="0"/>
          </a:p>
          <a:p>
            <a:pPr marL="457200" lvl="1" indent="0">
              <a:buNone/>
            </a:pPr>
            <a:r>
              <a:rPr lang="fr-FR" dirty="0" smtClean="0"/>
              <a:t>  </a:t>
            </a:r>
          </a:p>
          <a:p>
            <a:pPr marL="971550" lvl="1" indent="-514350">
              <a:buFont typeface="+mj-lt"/>
              <a:buAutoNum type="romanLcPeriod"/>
            </a:pPr>
            <a:endParaRPr lang="fr-FR" dirty="0"/>
          </a:p>
        </p:txBody>
      </p:sp>
    </p:spTree>
    <p:extLst>
      <p:ext uri="{BB962C8B-B14F-4D97-AF65-F5344CB8AC3E}">
        <p14:creationId xmlns:p14="http://schemas.microsoft.com/office/powerpoint/2010/main" val="4118599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60280" cy="716915"/>
          </a:xfrm>
          <a:ln>
            <a:solidFill>
              <a:schemeClr val="accent4"/>
            </a:solidFill>
          </a:ln>
        </p:spPr>
        <p:txBody>
          <a:bodyPr anchor="t">
            <a:normAutofit/>
          </a:bodyPr>
          <a:lstStyle/>
          <a:p>
            <a:pPr algn="ctr"/>
            <a:r>
              <a:rPr lang="fr-FR" sz="3600" b="1" dirty="0" smtClean="0">
                <a:ln>
                  <a:solidFill>
                    <a:schemeClr val="accent2"/>
                  </a:solidFill>
                </a:ln>
                <a:latin typeface="+mn-lt"/>
              </a:rPr>
              <a:t>L’adolescences et la sant</a:t>
            </a:r>
            <a:r>
              <a:rPr lang="fr-FR" sz="3600" b="1" dirty="0">
                <a:ln>
                  <a:solidFill>
                    <a:schemeClr val="accent2"/>
                  </a:solidFill>
                </a:ln>
                <a:solidFill>
                  <a:prstClr val="black"/>
                </a:solidFill>
                <a:latin typeface="+mn-lt"/>
                <a:ea typeface="+mn-ea"/>
                <a:cs typeface="+mn-cs"/>
              </a:rPr>
              <a:t>é</a:t>
            </a:r>
            <a:r>
              <a:rPr lang="fr-FR" sz="3600" b="1" dirty="0" smtClean="0">
                <a:ln>
                  <a:solidFill>
                    <a:schemeClr val="accent2"/>
                  </a:solidFill>
                </a:ln>
                <a:latin typeface="+mn-lt"/>
              </a:rPr>
              <a:t> maternelle &amp; néonatale </a:t>
            </a:r>
            <a:endParaRPr lang="fr-FR" sz="3600"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20000"/>
          </a:bodyPr>
          <a:lstStyle/>
          <a:p>
            <a:pPr lvl="0"/>
            <a:r>
              <a:rPr lang="fr-FR" sz="2600" b="1" dirty="0" smtClean="0">
                <a:solidFill>
                  <a:prstClr val="black"/>
                </a:solidFill>
              </a:rPr>
              <a:t>Grossesse</a:t>
            </a:r>
            <a:r>
              <a:rPr lang="fr-FR" sz="2600" b="1" dirty="0">
                <a:solidFill>
                  <a:prstClr val="black"/>
                </a:solidFill>
              </a:rPr>
              <a:t>: </a:t>
            </a:r>
            <a:r>
              <a:rPr lang="fr-FR" sz="2600" dirty="0">
                <a:solidFill>
                  <a:prstClr val="black"/>
                </a:solidFill>
              </a:rPr>
              <a:t>principale cause de décès chez les ados dans le monde (OMS).</a:t>
            </a:r>
          </a:p>
          <a:p>
            <a:pPr lvl="0"/>
            <a:r>
              <a:rPr lang="fr-FR" sz="2600" b="1" dirty="0" smtClean="0">
                <a:solidFill>
                  <a:prstClr val="black"/>
                </a:solidFill>
              </a:rPr>
              <a:t>Adolescentes </a:t>
            </a:r>
            <a:r>
              <a:rPr lang="fr-FR" sz="2600" b="1" dirty="0">
                <a:solidFill>
                  <a:prstClr val="black"/>
                </a:solidFill>
              </a:rPr>
              <a:t>&lt; 15 ans: </a:t>
            </a:r>
            <a:r>
              <a:rPr lang="fr-FR" sz="2600" dirty="0">
                <a:solidFill>
                  <a:prstClr val="black"/>
                </a:solidFill>
              </a:rPr>
              <a:t>5x risque de décès maternel que chez les femmes de 20-24 ans. </a:t>
            </a:r>
            <a:endParaRPr lang="fr-FR" sz="2600" b="1" dirty="0">
              <a:solidFill>
                <a:prstClr val="black"/>
              </a:solidFill>
            </a:endParaRPr>
          </a:p>
          <a:p>
            <a:pPr lvl="0"/>
            <a:r>
              <a:rPr lang="fr-FR" sz="2600" b="1" dirty="0">
                <a:solidFill>
                  <a:prstClr val="black"/>
                </a:solidFill>
              </a:rPr>
              <a:t>Adolescentes 15-19 ans: </a:t>
            </a:r>
            <a:r>
              <a:rPr lang="fr-FR" sz="2600" dirty="0">
                <a:solidFill>
                  <a:prstClr val="black"/>
                </a:solidFill>
              </a:rPr>
              <a:t>2x risque de décès maternel que chez les femmes de 20-24 ans. </a:t>
            </a:r>
          </a:p>
          <a:p>
            <a:pPr lvl="0"/>
            <a:r>
              <a:rPr lang="fr-FR" sz="2600" b="1" dirty="0" smtClean="0">
                <a:solidFill>
                  <a:prstClr val="black"/>
                </a:solidFill>
              </a:rPr>
              <a:t>Nourrissons </a:t>
            </a:r>
            <a:r>
              <a:rPr lang="fr-FR" sz="2600" b="1" dirty="0">
                <a:solidFill>
                  <a:prstClr val="black"/>
                </a:solidFill>
              </a:rPr>
              <a:t>de mères adolescentes: </a:t>
            </a:r>
            <a:r>
              <a:rPr lang="fr-FR" sz="2600" dirty="0">
                <a:solidFill>
                  <a:prstClr val="black"/>
                </a:solidFill>
              </a:rPr>
              <a:t>risque accru de faible poids </a:t>
            </a:r>
            <a:r>
              <a:rPr lang="fr-FR" sz="2600" dirty="0">
                <a:solidFill>
                  <a:prstClr val="black"/>
                </a:solidFill>
                <a:ea typeface="Calibri" panose="020F0502020204030204" pitchFamily="34" charset="0"/>
                <a:cs typeface="Times New Roman" panose="02020603050405020304" pitchFamily="18" charset="0"/>
              </a:rPr>
              <a:t>à</a:t>
            </a:r>
            <a:r>
              <a:rPr lang="fr-FR" sz="2600" dirty="0" smtClean="0">
                <a:solidFill>
                  <a:prstClr val="black"/>
                </a:solidFill>
              </a:rPr>
              <a:t> la </a:t>
            </a:r>
            <a:r>
              <a:rPr lang="fr-FR" sz="2600" dirty="0">
                <a:solidFill>
                  <a:prstClr val="black"/>
                </a:solidFill>
              </a:rPr>
              <a:t>naissance, de naissance prématurée et de graves affections néonatales.</a:t>
            </a:r>
          </a:p>
          <a:p>
            <a:pPr lvl="0"/>
            <a:r>
              <a:rPr lang="fr-FR" sz="2600" b="1" dirty="0">
                <a:solidFill>
                  <a:prstClr val="black"/>
                </a:solidFill>
              </a:rPr>
              <a:t>Conséquences économiques et sociales: </a:t>
            </a:r>
            <a:r>
              <a:rPr lang="fr-FR" sz="2600" dirty="0" smtClean="0">
                <a:solidFill>
                  <a:prstClr val="black"/>
                </a:solidFill>
              </a:rPr>
              <a:t>le </a:t>
            </a:r>
            <a:r>
              <a:rPr lang="fr-FR" sz="2600" dirty="0">
                <a:solidFill>
                  <a:prstClr val="black"/>
                </a:solidFill>
              </a:rPr>
              <a:t>rejet ou la violence de la part des conjoints, des parents et des pairs et chez les adolescentes célibataires </a:t>
            </a:r>
            <a:r>
              <a:rPr lang="fr-FR" sz="2600" dirty="0" smtClean="0">
                <a:solidFill>
                  <a:prstClr val="black"/>
                </a:solidFill>
              </a:rPr>
              <a:t>conduisent </a:t>
            </a:r>
            <a:r>
              <a:rPr lang="fr-FR" sz="2600" dirty="0">
                <a:solidFill>
                  <a:prstClr val="black"/>
                </a:solidFill>
                <a:ea typeface="Calibri" panose="020F0502020204030204" pitchFamily="34" charset="0"/>
                <a:cs typeface="Times New Roman" panose="02020603050405020304" pitchFamily="18" charset="0"/>
              </a:rPr>
              <a:t>à </a:t>
            </a:r>
            <a:r>
              <a:rPr lang="fr-FR" sz="2600" dirty="0">
                <a:solidFill>
                  <a:prstClr val="black"/>
                </a:solidFill>
              </a:rPr>
              <a:t> la </a:t>
            </a:r>
            <a:r>
              <a:rPr lang="fr-FR" sz="2600" dirty="0" smtClean="0">
                <a:solidFill>
                  <a:prstClr val="black"/>
                </a:solidFill>
              </a:rPr>
              <a:t>stigmatisation </a:t>
            </a:r>
            <a:r>
              <a:rPr lang="fr-FR" sz="2600" dirty="0">
                <a:solidFill>
                  <a:prstClr val="black"/>
                </a:solidFill>
              </a:rPr>
              <a:t>.</a:t>
            </a:r>
          </a:p>
          <a:p>
            <a:pPr marL="0" lvl="0" indent="0">
              <a:buNone/>
            </a:pPr>
            <a:r>
              <a:rPr lang="fr-FR" sz="2600" b="1" dirty="0">
                <a:solidFill>
                  <a:srgbClr val="FF0000"/>
                </a:solidFill>
              </a:rPr>
              <a:t>Actions:</a:t>
            </a:r>
          </a:p>
          <a:p>
            <a:pPr lvl="0">
              <a:lnSpc>
                <a:spcPct val="107000"/>
              </a:lnSpc>
              <a:spcBef>
                <a:spcPts val="0"/>
              </a:spcBef>
              <a:spcAft>
                <a:spcPts val="800"/>
              </a:spcAft>
              <a:buFont typeface="Wingdings" panose="05000000000000000000" pitchFamily="2" charset="2"/>
              <a:buChar char="ü"/>
            </a:pPr>
            <a:r>
              <a:rPr lang="fr-FR" sz="2600" i="1" dirty="0">
                <a:solidFill>
                  <a:prstClr val="black"/>
                </a:solidFill>
                <a:ea typeface="Calibri" panose="020F0502020204030204" pitchFamily="34" charset="0"/>
                <a:cs typeface="Times New Roman" panose="02020603050405020304" pitchFamily="18" charset="0"/>
              </a:rPr>
              <a:t>Identifier les adolescentes enceintes au sein de la communauté et les référer vers la formation sanitaire pour l’accouchement à moindre risque. </a:t>
            </a:r>
          </a:p>
          <a:p>
            <a:pPr lvl="0">
              <a:lnSpc>
                <a:spcPct val="107000"/>
              </a:lnSpc>
              <a:spcBef>
                <a:spcPts val="0"/>
              </a:spcBef>
              <a:spcAft>
                <a:spcPts val="800"/>
              </a:spcAft>
              <a:buFont typeface="Wingdings" panose="05000000000000000000" pitchFamily="2" charset="2"/>
              <a:buChar char="ü"/>
            </a:pPr>
            <a:r>
              <a:rPr lang="fr-FR" sz="2600" i="1" dirty="0">
                <a:solidFill>
                  <a:prstClr val="black"/>
                </a:solidFill>
                <a:ea typeface="Calibri" panose="020F0502020204030204" pitchFamily="34" charset="0"/>
                <a:cs typeface="Times New Roman" panose="02020603050405020304" pitchFamily="18" charset="0"/>
              </a:rPr>
              <a:t>Encourager les gestantes adolescentes à participer aux réseaux de soutien pour les femmes lors de la grossesse et après l’accouchement. </a:t>
            </a:r>
            <a:endParaRPr lang="en-US" sz="2600" i="1" dirty="0">
              <a:solidFill>
                <a:prstClr val="black"/>
              </a:solidFill>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44608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18120" cy="960755"/>
          </a:xfrm>
          <a:ln>
            <a:solidFill>
              <a:schemeClr val="accent2"/>
            </a:solidFill>
          </a:ln>
        </p:spPr>
        <p:txBody>
          <a:bodyPr>
            <a:noAutofit/>
          </a:bodyPr>
          <a:lstStyle/>
          <a:p>
            <a:r>
              <a:rPr lang="fr-FR" b="1" dirty="0" smtClean="0">
                <a:ln>
                  <a:solidFill>
                    <a:schemeClr val="accent2"/>
                  </a:solidFill>
                </a:ln>
                <a:latin typeface="+mn-lt"/>
              </a:rPr>
              <a:t>Classification de décès maternel</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fr-FR" sz="3600" b="1" dirty="0"/>
              <a:t>Décès par cause obstétricale directe : </a:t>
            </a:r>
            <a:r>
              <a:rPr lang="fr-FR" sz="3600" dirty="0" smtClean="0"/>
              <a:t>résultent </a:t>
            </a:r>
            <a:r>
              <a:rPr lang="fr-FR" sz="3600" dirty="0"/>
              <a:t>de complications </a:t>
            </a:r>
            <a:r>
              <a:rPr lang="fr-FR" sz="3600" dirty="0" smtClean="0"/>
              <a:t>obstétricales.</a:t>
            </a:r>
          </a:p>
          <a:p>
            <a:pPr marL="514350" indent="-514350">
              <a:buFont typeface="+mj-lt"/>
              <a:buAutoNum type="arabicPeriod"/>
            </a:pPr>
            <a:r>
              <a:rPr lang="fr-FR" sz="3600" b="1" dirty="0"/>
              <a:t>Décès par cause obstétricale indirecte : </a:t>
            </a:r>
            <a:r>
              <a:rPr lang="fr-FR" sz="3600" dirty="0" smtClean="0"/>
              <a:t>résultent </a:t>
            </a:r>
            <a:r>
              <a:rPr lang="fr-FR" sz="3600" dirty="0"/>
              <a:t>d'une maladie préexistante ou d'une affection apparue au cours de la </a:t>
            </a:r>
            <a:r>
              <a:rPr lang="fr-FR" sz="3600" dirty="0" smtClean="0"/>
              <a:t>grossesse, </a:t>
            </a:r>
            <a:r>
              <a:rPr lang="fr-FR" sz="3600" dirty="0"/>
              <a:t>sans qu'elle soit due à des causes obstétricales </a:t>
            </a:r>
            <a:r>
              <a:rPr lang="fr-FR" sz="3600" dirty="0" smtClean="0"/>
              <a:t>directes, mais, </a:t>
            </a:r>
            <a:r>
              <a:rPr lang="fr-FR" sz="3600" dirty="0"/>
              <a:t>qui a été aggravée par les effets physiologiques de la grossesse.</a:t>
            </a:r>
          </a:p>
        </p:txBody>
      </p:sp>
    </p:spTree>
    <p:extLst>
      <p:ext uri="{BB962C8B-B14F-4D97-AF65-F5344CB8AC3E}">
        <p14:creationId xmlns:p14="http://schemas.microsoft.com/office/powerpoint/2010/main" val="165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26880" cy="1052195"/>
          </a:xfrm>
          <a:ln>
            <a:solidFill>
              <a:schemeClr val="accent2"/>
            </a:solidFill>
          </a:ln>
        </p:spPr>
        <p:txBody>
          <a:bodyPr/>
          <a:lstStyle/>
          <a:p>
            <a:r>
              <a:rPr lang="fr-FR" b="1" dirty="0" smtClean="0">
                <a:ln>
                  <a:solidFill>
                    <a:schemeClr val="accent2"/>
                  </a:solidFill>
                </a:ln>
                <a:latin typeface="+mn-lt"/>
              </a:rPr>
              <a:t>Les causes directes de décès maternel</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pPr marL="571500" indent="-571500">
              <a:buFont typeface="+mj-lt"/>
              <a:buAutoNum type="romanLcPeriod"/>
            </a:pPr>
            <a:r>
              <a:rPr lang="fr-FR" sz="3200" dirty="0" smtClean="0"/>
              <a:t>Hémorragie </a:t>
            </a:r>
            <a:r>
              <a:rPr lang="fr-FR" sz="3200" dirty="0"/>
              <a:t>sévère </a:t>
            </a:r>
            <a:r>
              <a:rPr lang="fr-FR" sz="3200" dirty="0" smtClean="0">
                <a:solidFill>
                  <a:srgbClr val="FF0000"/>
                </a:solidFill>
              </a:rPr>
              <a:t>(25%) </a:t>
            </a:r>
            <a:r>
              <a:rPr lang="fr-FR" sz="3200" dirty="0" smtClean="0"/>
              <a:t>- pour </a:t>
            </a:r>
            <a:r>
              <a:rPr lang="fr-FR" sz="3200" dirty="0"/>
              <a:t>l’essentiel après </a:t>
            </a:r>
            <a:r>
              <a:rPr lang="fr-FR" sz="3200" dirty="0" smtClean="0"/>
              <a:t>l’accouchement – atonie utérine, rétention placentaire;</a:t>
            </a:r>
            <a:endParaRPr lang="fr-FR" sz="3200" dirty="0"/>
          </a:p>
          <a:p>
            <a:pPr marL="571500" indent="-571500">
              <a:buFont typeface="+mj-lt"/>
              <a:buAutoNum type="romanLcPeriod"/>
            </a:pPr>
            <a:r>
              <a:rPr lang="fr-FR" sz="3200" dirty="0" smtClean="0"/>
              <a:t>Infections </a:t>
            </a:r>
            <a:r>
              <a:rPr lang="fr-FR" sz="3200" dirty="0"/>
              <a:t>(habituellement après l’accouchement);</a:t>
            </a:r>
          </a:p>
          <a:p>
            <a:pPr marL="571500" indent="-571500">
              <a:buFont typeface="+mj-lt"/>
              <a:buAutoNum type="romanLcPeriod"/>
            </a:pPr>
            <a:r>
              <a:rPr lang="fr-FR" sz="3200" dirty="0" smtClean="0"/>
              <a:t>Hypertension </a:t>
            </a:r>
            <a:r>
              <a:rPr lang="fr-FR" sz="3200" dirty="0"/>
              <a:t>durant la grossesse </a:t>
            </a:r>
            <a:r>
              <a:rPr lang="fr-FR" sz="3200" dirty="0" smtClean="0"/>
              <a:t>(pré-éclampsie </a:t>
            </a:r>
            <a:r>
              <a:rPr lang="fr-FR" sz="3200" dirty="0"/>
              <a:t>et éclampsie);</a:t>
            </a:r>
          </a:p>
          <a:p>
            <a:pPr marL="571500" indent="-571500">
              <a:buFont typeface="+mj-lt"/>
              <a:buAutoNum type="romanLcPeriod"/>
            </a:pPr>
            <a:r>
              <a:rPr lang="fr-FR" sz="3200" dirty="0" smtClean="0"/>
              <a:t>Complications </a:t>
            </a:r>
            <a:r>
              <a:rPr lang="fr-FR" sz="3200" dirty="0"/>
              <a:t>dues à </a:t>
            </a:r>
            <a:r>
              <a:rPr lang="fr-FR" sz="3200" dirty="0" smtClean="0"/>
              <a:t>l'accouchement (travail prolongé/ dystocique);</a:t>
            </a:r>
            <a:endParaRPr lang="fr-FR" sz="3200" dirty="0"/>
          </a:p>
          <a:p>
            <a:pPr marL="571500" indent="-571500">
              <a:buFont typeface="+mj-lt"/>
              <a:buAutoNum type="romanLcPeriod"/>
            </a:pPr>
            <a:r>
              <a:rPr lang="fr-FR" sz="3200" dirty="0" smtClean="0"/>
              <a:t>Avortement </a:t>
            </a:r>
            <a:r>
              <a:rPr lang="fr-FR" sz="3200" dirty="0"/>
              <a:t>pratiqué dans de mauvaises conditions de sécurité.</a:t>
            </a:r>
          </a:p>
          <a:p>
            <a:endParaRPr lang="fr-FR" dirty="0"/>
          </a:p>
        </p:txBody>
      </p:sp>
    </p:spTree>
    <p:extLst>
      <p:ext uri="{BB962C8B-B14F-4D97-AF65-F5344CB8AC3E}">
        <p14:creationId xmlns:p14="http://schemas.microsoft.com/office/powerpoint/2010/main" val="330554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22080" cy="975995"/>
          </a:xfrm>
          <a:ln>
            <a:solidFill>
              <a:schemeClr val="accent2"/>
            </a:solidFill>
          </a:ln>
        </p:spPr>
        <p:txBody>
          <a:bodyPr>
            <a:noAutofit/>
          </a:bodyPr>
          <a:lstStyle/>
          <a:p>
            <a:r>
              <a:rPr lang="fr-FR" sz="4000" b="1" dirty="0" smtClean="0">
                <a:ln>
                  <a:solidFill>
                    <a:schemeClr val="accent2"/>
                  </a:solidFill>
                </a:ln>
                <a:solidFill>
                  <a:sysClr val="windowText" lastClr="000000"/>
                </a:solidFill>
                <a:latin typeface="+mn-lt"/>
              </a:rPr>
              <a:t>Les facteurs aggravant de décès maternel </a:t>
            </a:r>
            <a:endParaRPr lang="fr-FR" sz="4000"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p:txBody>
          <a:bodyPr>
            <a:normAutofit/>
          </a:bodyPr>
          <a:lstStyle/>
          <a:p>
            <a:pPr marL="857250" indent="-857250">
              <a:buFont typeface="+mj-lt"/>
              <a:buAutoNum type="romanLcPeriod"/>
            </a:pPr>
            <a:r>
              <a:rPr lang="fr-FR" sz="3200" dirty="0"/>
              <a:t>la pauvreté;</a:t>
            </a:r>
          </a:p>
          <a:p>
            <a:pPr marL="857250" indent="-857250">
              <a:buFont typeface="+mj-lt"/>
              <a:buAutoNum type="romanLcPeriod"/>
            </a:pPr>
            <a:r>
              <a:rPr lang="fr-FR" sz="3200" dirty="0"/>
              <a:t>la distance;</a:t>
            </a:r>
          </a:p>
          <a:p>
            <a:pPr marL="857250" indent="-857250">
              <a:buFont typeface="+mj-lt"/>
              <a:buAutoNum type="romanLcPeriod"/>
            </a:pPr>
            <a:r>
              <a:rPr lang="fr-FR" sz="3200" dirty="0"/>
              <a:t>le manque d’informations;</a:t>
            </a:r>
          </a:p>
          <a:p>
            <a:pPr marL="857250" indent="-857250">
              <a:buFont typeface="+mj-lt"/>
              <a:buAutoNum type="romanLcPeriod"/>
            </a:pPr>
            <a:r>
              <a:rPr lang="fr-FR" sz="3200" dirty="0"/>
              <a:t>l’inadéquation des services;</a:t>
            </a:r>
          </a:p>
          <a:p>
            <a:pPr marL="857250" indent="-857250">
              <a:buFont typeface="+mj-lt"/>
              <a:buAutoNum type="romanLcPeriod"/>
            </a:pPr>
            <a:r>
              <a:rPr lang="fr-FR" sz="3200" dirty="0"/>
              <a:t>les pratiques culturelles.</a:t>
            </a:r>
          </a:p>
        </p:txBody>
      </p:sp>
    </p:spTree>
    <p:extLst>
      <p:ext uri="{BB962C8B-B14F-4D97-AF65-F5344CB8AC3E}">
        <p14:creationId xmlns:p14="http://schemas.microsoft.com/office/powerpoint/2010/main" val="8398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35040" cy="1006475"/>
          </a:xfrm>
          <a:ln>
            <a:solidFill>
              <a:schemeClr val="accent2"/>
            </a:solidFill>
          </a:ln>
        </p:spPr>
        <p:txBody>
          <a:bodyPr/>
          <a:lstStyle/>
          <a:p>
            <a:r>
              <a:rPr lang="fr-FR" b="1" dirty="0" smtClean="0">
                <a:ln>
                  <a:solidFill>
                    <a:schemeClr val="accent2"/>
                  </a:solidFill>
                </a:ln>
                <a:latin typeface="+mn-lt"/>
              </a:rPr>
              <a:t>Morbidité maternelle</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a:t>la </a:t>
            </a:r>
            <a:r>
              <a:rPr lang="fr-FR" b="1" dirty="0"/>
              <a:t>morbidité maternelle</a:t>
            </a:r>
            <a:r>
              <a:rPr lang="fr-FR" dirty="0"/>
              <a:t> sévère est définie comme la survenue, pendant la grossesse, l'accouchement ou dans les 42 jours suivant la délivrance, d'un état pathologique mettant en jeu le pronostic vital </a:t>
            </a:r>
            <a:r>
              <a:rPr lang="fr-FR" b="1" dirty="0"/>
              <a:t>maternel</a:t>
            </a:r>
            <a:r>
              <a:rPr lang="fr-FR" dirty="0"/>
              <a:t> mais avec survie de la patiente</a:t>
            </a:r>
            <a:r>
              <a:rPr lang="fr-FR" dirty="0" smtClean="0"/>
              <a:t>.</a:t>
            </a:r>
          </a:p>
          <a:p>
            <a:r>
              <a:rPr lang="fr-FR" dirty="0"/>
              <a:t>Les complications </a:t>
            </a:r>
            <a:r>
              <a:rPr lang="fr-FR" dirty="0" smtClean="0"/>
              <a:t>obstétricales </a:t>
            </a:r>
            <a:r>
              <a:rPr lang="fr-FR" dirty="0"/>
              <a:t>directes comprennent principalement </a:t>
            </a:r>
            <a:r>
              <a:rPr lang="fr-FR" dirty="0" smtClean="0"/>
              <a:t>l’hémorragie, </a:t>
            </a:r>
            <a:r>
              <a:rPr lang="fr-FR" dirty="0"/>
              <a:t>la dystocie, l’hypertension, l’infection et </a:t>
            </a:r>
            <a:r>
              <a:rPr lang="fr-FR" dirty="0" smtClean="0"/>
              <a:t>l’avortement.</a:t>
            </a:r>
          </a:p>
          <a:p>
            <a:r>
              <a:rPr lang="fr-FR" dirty="0" smtClean="0"/>
              <a:t>Ne pas oublier le paludisme.  </a:t>
            </a:r>
            <a:endParaRPr lang="fr-FR" dirty="0"/>
          </a:p>
        </p:txBody>
      </p:sp>
    </p:spTree>
    <p:extLst>
      <p:ext uri="{BB962C8B-B14F-4D97-AF65-F5344CB8AC3E}">
        <p14:creationId xmlns:p14="http://schemas.microsoft.com/office/powerpoint/2010/main" val="157622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51720" cy="1036955"/>
          </a:xfrm>
          <a:ln>
            <a:solidFill>
              <a:schemeClr val="accent2"/>
            </a:solidFill>
          </a:ln>
        </p:spPr>
        <p:txBody>
          <a:bodyPr>
            <a:normAutofit/>
          </a:bodyPr>
          <a:lstStyle/>
          <a:p>
            <a:r>
              <a:rPr lang="fr-FR" b="1" dirty="0">
                <a:ln>
                  <a:solidFill>
                    <a:schemeClr val="accent2"/>
                  </a:solidFill>
                </a:ln>
                <a:latin typeface="+mn-lt"/>
              </a:rPr>
              <a:t>Une </a:t>
            </a:r>
            <a:r>
              <a:rPr lang="fr-FR" b="1" dirty="0" err="1">
                <a:ln>
                  <a:solidFill>
                    <a:schemeClr val="accent2"/>
                  </a:solidFill>
                </a:ln>
                <a:latin typeface="+mn-lt"/>
              </a:rPr>
              <a:t>mortinaissance</a:t>
            </a:r>
            <a:r>
              <a:rPr lang="fr-FR" b="1" dirty="0">
                <a:ln>
                  <a:solidFill>
                    <a:schemeClr val="accent2"/>
                  </a:solidFill>
                </a:ln>
                <a:latin typeface="+mn-lt"/>
              </a:rPr>
              <a:t> (ou mortalité fœtale)</a:t>
            </a:r>
          </a:p>
        </p:txBody>
      </p:sp>
      <p:sp>
        <p:nvSpPr>
          <p:cNvPr id="3" name="Content Placeholder 2"/>
          <p:cNvSpPr>
            <a:spLocks noGrp="1"/>
          </p:cNvSpPr>
          <p:nvPr>
            <p:ph idx="1"/>
          </p:nvPr>
        </p:nvSpPr>
        <p:spPr/>
        <p:txBody>
          <a:bodyPr/>
          <a:lstStyle/>
          <a:p>
            <a:pPr algn="just"/>
            <a:r>
              <a:rPr lang="fr-FR" dirty="0"/>
              <a:t>L</a:t>
            </a:r>
            <a:r>
              <a:rPr lang="fr-FR" dirty="0" smtClean="0"/>
              <a:t>e </a:t>
            </a:r>
            <a:r>
              <a:rPr lang="fr-FR" dirty="0"/>
              <a:t>décès </a:t>
            </a:r>
            <a:r>
              <a:rPr lang="fr-FR" dirty="0" smtClean="0"/>
              <a:t>d’un produit de conception est </a:t>
            </a:r>
            <a:r>
              <a:rPr lang="fr-FR" dirty="0"/>
              <a:t>survenu avant l’expulsion ou l’extraction complète du corps de la mère, indépendamment de la durée de la gestation. </a:t>
            </a:r>
            <a:endParaRPr lang="fr-FR" dirty="0" smtClean="0"/>
          </a:p>
          <a:p>
            <a:pPr algn="just"/>
            <a:r>
              <a:rPr lang="fr-FR" dirty="0" smtClean="0"/>
              <a:t>Le </a:t>
            </a:r>
            <a:r>
              <a:rPr lang="fr-FR" dirty="0"/>
              <a:t>décès est indiqué par le fait qu’après cette séparation le fœtus ne respire ni ne manifeste aucun autre signe de vie, tels que le battement du cœur, la pulsation du cordon ombilical ou la contraction effective d’un muscle soumis à l’action de la volonté (Organisation mondiale de la Santé [OMS], 1993)</a:t>
            </a:r>
          </a:p>
        </p:txBody>
      </p:sp>
    </p:spTree>
    <p:extLst>
      <p:ext uri="{BB962C8B-B14F-4D97-AF65-F5344CB8AC3E}">
        <p14:creationId xmlns:p14="http://schemas.microsoft.com/office/powerpoint/2010/main" val="207203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5"/>
            <a:ext cx="4709160" cy="838835"/>
          </a:xfrm>
          <a:ln>
            <a:solidFill>
              <a:schemeClr val="accent2"/>
            </a:solidFill>
          </a:ln>
        </p:spPr>
        <p:txBody>
          <a:bodyPr/>
          <a:lstStyle/>
          <a:p>
            <a:r>
              <a:rPr lang="fr-FR" b="1" dirty="0" smtClean="0">
                <a:ln>
                  <a:solidFill>
                    <a:schemeClr val="accent2"/>
                  </a:solidFill>
                </a:ln>
                <a:latin typeface="+mn-lt"/>
              </a:rPr>
              <a:t>Décès périnatale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smtClean="0"/>
              <a:t>La </a:t>
            </a:r>
            <a:r>
              <a:rPr lang="fr-FR" dirty="0"/>
              <a:t>mort </a:t>
            </a:r>
            <a:r>
              <a:rPr lang="fr-FR" dirty="0" smtClean="0"/>
              <a:t>d’un </a:t>
            </a:r>
            <a:r>
              <a:rPr lang="fr-FR" dirty="0"/>
              <a:t>fœtus jugé viable soit mort-né ou meure avant la fin de la première semaine de sa vie. </a:t>
            </a:r>
            <a:endParaRPr lang="fr-FR" dirty="0" smtClean="0"/>
          </a:p>
          <a:p>
            <a:r>
              <a:rPr lang="fr-FR" dirty="0"/>
              <a:t>Elle reflète les normes de soins obstétricaux et pédiatriques, ainsi que l'efficacité des initiatives de santé publique</a:t>
            </a:r>
          </a:p>
        </p:txBody>
      </p:sp>
    </p:spTree>
    <p:extLst>
      <p:ext uri="{BB962C8B-B14F-4D97-AF65-F5344CB8AC3E}">
        <p14:creationId xmlns:p14="http://schemas.microsoft.com/office/powerpoint/2010/main" val="147650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53400" cy="869315"/>
          </a:xfrm>
          <a:ln>
            <a:solidFill>
              <a:schemeClr val="accent2"/>
            </a:solidFill>
          </a:ln>
        </p:spPr>
        <p:txBody>
          <a:bodyPr>
            <a:normAutofit/>
          </a:bodyPr>
          <a:lstStyle/>
          <a:p>
            <a:r>
              <a:rPr lang="fr-FR" sz="4000" b="1" dirty="0" smtClean="0">
                <a:ln>
                  <a:solidFill>
                    <a:schemeClr val="accent2"/>
                  </a:solidFill>
                </a:ln>
                <a:latin typeface="+mn-lt"/>
              </a:rPr>
              <a:t>Les conséquences de décès maternel</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a:bodyPr>
          <a:lstStyle/>
          <a:p>
            <a:r>
              <a:rPr lang="fr-FR" dirty="0" smtClean="0"/>
              <a:t>Une tragédie individuel;</a:t>
            </a:r>
          </a:p>
          <a:p>
            <a:r>
              <a:rPr lang="fr-FR" dirty="0" smtClean="0"/>
              <a:t>Une violation de droits humain (droit </a:t>
            </a:r>
            <a:r>
              <a:rPr lang="fr-FR" dirty="0"/>
              <a:t>à</a:t>
            </a:r>
            <a:r>
              <a:rPr lang="fr-FR" dirty="0" smtClean="0"/>
              <a:t> la vie et </a:t>
            </a:r>
            <a:r>
              <a:rPr lang="fr-FR" dirty="0"/>
              <a:t>à</a:t>
            </a:r>
            <a:r>
              <a:rPr lang="fr-FR" dirty="0" smtClean="0"/>
              <a:t> la sant</a:t>
            </a:r>
            <a:r>
              <a:rPr lang="fr-FR" dirty="0"/>
              <a:t>é</a:t>
            </a:r>
            <a:r>
              <a:rPr lang="fr-FR" dirty="0" smtClean="0"/>
              <a:t>.  </a:t>
            </a:r>
          </a:p>
          <a:p>
            <a:r>
              <a:rPr lang="fr-FR" dirty="0" smtClean="0"/>
              <a:t>Un impact sur la chance de vivre de son nourrisson.</a:t>
            </a:r>
          </a:p>
          <a:p>
            <a:r>
              <a:rPr lang="fr-FR" dirty="0" smtClean="0"/>
              <a:t>Manque </a:t>
            </a:r>
            <a:r>
              <a:rPr lang="fr-FR" dirty="0"/>
              <a:t>à</a:t>
            </a:r>
            <a:r>
              <a:rPr lang="fr-FR" dirty="0" smtClean="0"/>
              <a:t> gagner économique </a:t>
            </a:r>
          </a:p>
          <a:p>
            <a:r>
              <a:rPr lang="fr-FR" dirty="0" smtClean="0"/>
              <a:t>Détérioration de la situation sociale de la famille et la communauté ou elle vivait.  </a:t>
            </a:r>
          </a:p>
          <a:p>
            <a:endParaRPr lang="fr-FR" dirty="0"/>
          </a:p>
        </p:txBody>
      </p:sp>
      <p:sp>
        <p:nvSpPr>
          <p:cNvPr id="4" name="Rounded Rectangle 3"/>
          <p:cNvSpPr/>
          <p:nvPr/>
        </p:nvSpPr>
        <p:spPr>
          <a:xfrm>
            <a:off x="2346960" y="5364480"/>
            <a:ext cx="841248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3200" b="1" dirty="0" smtClean="0">
                <a:solidFill>
                  <a:schemeClr val="accent3">
                    <a:lumMod val="20000"/>
                    <a:lumOff val="80000"/>
                  </a:schemeClr>
                </a:solidFill>
              </a:rPr>
              <a:t>Et l’impact en cas de décès néonatale?</a:t>
            </a:r>
            <a:endParaRPr lang="fr-FR" sz="3200" b="1" dirty="0">
              <a:solidFill>
                <a:schemeClr val="accent3">
                  <a:lumMod val="20000"/>
                  <a:lumOff val="80000"/>
                </a:schemeClr>
              </a:solidFill>
            </a:endParaRPr>
          </a:p>
        </p:txBody>
      </p:sp>
    </p:spTree>
    <p:extLst>
      <p:ext uri="{BB962C8B-B14F-4D97-AF65-F5344CB8AC3E}">
        <p14:creationId xmlns:p14="http://schemas.microsoft.com/office/powerpoint/2010/main" val="404430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9281160" cy="1325563"/>
          </a:xfrm>
          <a:ln>
            <a:solidFill>
              <a:schemeClr val="accent4"/>
            </a:solidFill>
          </a:ln>
        </p:spPr>
        <p:txBody>
          <a:bodyPr anchor="t">
            <a:normAutofit fontScale="90000"/>
          </a:bodyPr>
          <a:lstStyle/>
          <a:p>
            <a:pPr algn="ctr"/>
            <a:r>
              <a:rPr lang="fr-FR" sz="4000" b="1" dirty="0" smtClean="0">
                <a:ln>
                  <a:solidFill>
                    <a:schemeClr val="accent2"/>
                  </a:solidFill>
                </a:ln>
                <a:solidFill>
                  <a:srgbClr val="FF0000"/>
                </a:solidFill>
                <a:latin typeface="+mn-lt"/>
              </a:rPr>
              <a:t>Une priorité: </a:t>
            </a:r>
            <a:r>
              <a:rPr lang="fr-FR" sz="4000" b="1" dirty="0" smtClean="0">
                <a:ln>
                  <a:solidFill>
                    <a:schemeClr val="accent2"/>
                  </a:solidFill>
                </a:ln>
                <a:latin typeface="+mn-lt"/>
              </a:rPr>
              <a:t/>
            </a:r>
            <a:br>
              <a:rPr lang="fr-FR" sz="4000" b="1" dirty="0" smtClean="0">
                <a:ln>
                  <a:solidFill>
                    <a:schemeClr val="accent2"/>
                  </a:solidFill>
                </a:ln>
                <a:latin typeface="+mn-lt"/>
              </a:rPr>
            </a:br>
            <a:r>
              <a:rPr lang="fr-FR" sz="4000" b="1" dirty="0" smtClean="0">
                <a:ln>
                  <a:solidFill>
                    <a:schemeClr val="accent2"/>
                  </a:solidFill>
                </a:ln>
                <a:latin typeface="+mn-lt"/>
              </a:rPr>
              <a:t>Prévenir la morbidité et mortalité maternelle</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0" lvl="0" indent="0">
              <a:buNone/>
            </a:pPr>
            <a:r>
              <a:rPr lang="fr-FR" b="1" dirty="0">
                <a:solidFill>
                  <a:prstClr val="black"/>
                </a:solidFill>
              </a:rPr>
              <a:t>Les pays ayant vécus , récemment, de crises humanitaires sont responsable de:</a:t>
            </a:r>
          </a:p>
          <a:p>
            <a:pPr lvl="1">
              <a:buFont typeface="Wingdings" panose="05000000000000000000" pitchFamily="2" charset="2"/>
              <a:buChar char="Ø"/>
            </a:pPr>
            <a:r>
              <a:rPr lang="fr-FR" sz="2800" dirty="0">
                <a:solidFill>
                  <a:prstClr val="black"/>
                </a:solidFill>
              </a:rPr>
              <a:t> </a:t>
            </a:r>
            <a:r>
              <a:rPr lang="fr-FR" sz="2800" dirty="0"/>
              <a:t>environs 60% des décès maternel au tiers monde </a:t>
            </a:r>
          </a:p>
          <a:p>
            <a:pPr lvl="1">
              <a:buFont typeface="Wingdings" panose="05000000000000000000" pitchFamily="2" charset="2"/>
              <a:buChar char="Ø"/>
            </a:pPr>
            <a:r>
              <a:rPr lang="fr-FR" sz="2800" dirty="0"/>
              <a:t>45% décès des nouveau-nés </a:t>
            </a:r>
          </a:p>
          <a:p>
            <a:pPr marL="457200" lvl="0" indent="-457200">
              <a:lnSpc>
                <a:spcPct val="60000"/>
              </a:lnSpc>
              <a:spcBef>
                <a:spcPts val="600"/>
              </a:spcBef>
              <a:buClr>
                <a:srgbClr val="506687"/>
              </a:buClr>
              <a:buSzPts val="2517"/>
              <a:buFont typeface="Arial"/>
              <a:buChar char="•"/>
            </a:pPr>
            <a:endParaRPr lang="fr-FR" b="1" kern="0" dirty="0" smtClean="0">
              <a:ea typeface="Calibri"/>
              <a:cs typeface="Calibri"/>
              <a:sym typeface="Calibri"/>
            </a:endParaRPr>
          </a:p>
          <a:p>
            <a:pPr marL="457200" lvl="0" indent="-457200">
              <a:lnSpc>
                <a:spcPct val="60000"/>
              </a:lnSpc>
              <a:spcBef>
                <a:spcPts val="600"/>
              </a:spcBef>
              <a:buClr>
                <a:srgbClr val="506687"/>
              </a:buClr>
              <a:buSzPts val="2517"/>
              <a:buFont typeface="Arial"/>
              <a:buChar char="•"/>
            </a:pPr>
            <a:r>
              <a:rPr lang="fr-FR" b="1" kern="0" dirty="0" smtClean="0">
                <a:ea typeface="Calibri"/>
                <a:cs typeface="Calibri"/>
                <a:sym typeface="Calibri"/>
              </a:rPr>
              <a:t>Le rapport de mortalité maternelle: (OMS, 2015)</a:t>
            </a:r>
            <a:endParaRPr lang="fr-FR" kern="0" dirty="0" smtClean="0">
              <a:ea typeface="Arial"/>
              <a:cs typeface="Arial"/>
              <a:sym typeface="Arial"/>
            </a:endParaRPr>
          </a:p>
          <a:p>
            <a:pPr marL="0" lvl="0" indent="0">
              <a:lnSpc>
                <a:spcPct val="60000"/>
              </a:lnSpc>
              <a:spcBef>
                <a:spcPts val="600"/>
              </a:spcBef>
              <a:buClr>
                <a:srgbClr val="000000"/>
              </a:buClr>
              <a:buSzPts val="2517"/>
              <a:buNone/>
            </a:pPr>
            <a:r>
              <a:rPr lang="fr-FR" b="1" kern="0" dirty="0" smtClean="0">
                <a:ea typeface="Calibri"/>
                <a:cs typeface="Calibri"/>
                <a:sym typeface="Calibri"/>
              </a:rPr>
              <a:t>	</a:t>
            </a:r>
            <a:r>
              <a:rPr lang="fr-FR" kern="0" dirty="0" smtClean="0">
                <a:ea typeface="Calibri"/>
                <a:cs typeface="Calibri"/>
                <a:sym typeface="Calibri"/>
              </a:rPr>
              <a:t>les pays développés: </a:t>
            </a:r>
            <a:r>
              <a:rPr lang="fr-FR" b="1" kern="0" dirty="0" smtClean="0">
                <a:ea typeface="Calibri"/>
                <a:cs typeface="Calibri"/>
                <a:sym typeface="Calibri"/>
              </a:rPr>
              <a:t>12/ 100,000</a:t>
            </a:r>
          </a:p>
          <a:p>
            <a:pPr marL="0" lvl="0" indent="0">
              <a:lnSpc>
                <a:spcPct val="60000"/>
              </a:lnSpc>
              <a:spcBef>
                <a:spcPts val="600"/>
              </a:spcBef>
              <a:buClr>
                <a:srgbClr val="000000"/>
              </a:buClr>
              <a:buSzPts val="2517"/>
              <a:buNone/>
            </a:pPr>
            <a:r>
              <a:rPr lang="fr-FR" kern="0" dirty="0" smtClean="0">
                <a:ea typeface="Calibri"/>
                <a:cs typeface="Calibri"/>
                <a:sym typeface="Calibri"/>
              </a:rPr>
              <a:t>	Les pays en développement: </a:t>
            </a:r>
            <a:r>
              <a:rPr lang="fr-FR" b="1" kern="0" dirty="0" smtClean="0">
                <a:ea typeface="Calibri"/>
                <a:cs typeface="Calibri"/>
                <a:sym typeface="Calibri"/>
              </a:rPr>
              <a:t>239/100 000 </a:t>
            </a:r>
            <a:endParaRPr lang="fr-FR" b="1" kern="0" dirty="0" smtClean="0">
              <a:ea typeface="Arial"/>
              <a:cs typeface="Arial"/>
              <a:sym typeface="Arial"/>
            </a:endParaRPr>
          </a:p>
          <a:p>
            <a:pPr marL="0" lvl="0" indent="0">
              <a:lnSpc>
                <a:spcPct val="60000"/>
              </a:lnSpc>
              <a:spcBef>
                <a:spcPts val="600"/>
              </a:spcBef>
              <a:buClr>
                <a:srgbClr val="000000"/>
              </a:buClr>
              <a:buSzPts val="2000"/>
              <a:buNone/>
            </a:pPr>
            <a:endParaRPr lang="fr-FR" kern="0" dirty="0" smtClean="0">
              <a:ea typeface="Arial"/>
              <a:cs typeface="Arial"/>
              <a:sym typeface="Arial"/>
            </a:endParaRPr>
          </a:p>
          <a:p>
            <a:pPr marL="457200" lvl="0" indent="-457200">
              <a:lnSpc>
                <a:spcPct val="60000"/>
              </a:lnSpc>
              <a:spcBef>
                <a:spcPts val="600"/>
              </a:spcBef>
              <a:buClr>
                <a:srgbClr val="506687"/>
              </a:buClr>
              <a:buSzPts val="2517"/>
              <a:buFont typeface="Arial"/>
              <a:buChar char="•"/>
            </a:pPr>
            <a:r>
              <a:rPr lang="fr-FR" b="1" dirty="0"/>
              <a:t>Le risque de décès maternel sur la durée de la vie</a:t>
            </a:r>
            <a:r>
              <a:rPr lang="fr-FR" b="1" kern="0" dirty="0" smtClean="0">
                <a:ea typeface="Calibri"/>
                <a:cs typeface="Calibri"/>
                <a:sym typeface="Calibri"/>
              </a:rPr>
              <a:t>:</a:t>
            </a:r>
            <a:endParaRPr lang="fr-FR" b="1" kern="0" dirty="0" smtClean="0">
              <a:ea typeface="Arial"/>
              <a:cs typeface="Arial"/>
              <a:sym typeface="Arial"/>
            </a:endParaRPr>
          </a:p>
          <a:p>
            <a:pPr marL="914400" lvl="2" indent="0">
              <a:lnSpc>
                <a:spcPct val="60000"/>
              </a:lnSpc>
              <a:spcBef>
                <a:spcPts val="600"/>
              </a:spcBef>
              <a:buClr>
                <a:srgbClr val="506687"/>
              </a:buClr>
              <a:buSzPts val="2517"/>
              <a:buNone/>
            </a:pPr>
            <a:r>
              <a:rPr lang="fr-FR" sz="2800" kern="0" dirty="0" smtClean="0">
                <a:ea typeface="Calibri"/>
                <a:cs typeface="Calibri"/>
                <a:sym typeface="Calibri"/>
              </a:rPr>
              <a:t>Les pays développés: </a:t>
            </a:r>
            <a:r>
              <a:rPr lang="fr-FR" sz="2800" b="1" kern="0" dirty="0" smtClean="0">
                <a:ea typeface="Calibri"/>
                <a:cs typeface="Calibri"/>
                <a:sym typeface="Calibri"/>
              </a:rPr>
              <a:t>1 sur 4900</a:t>
            </a:r>
          </a:p>
          <a:p>
            <a:pPr marL="914400" lvl="2" indent="0">
              <a:lnSpc>
                <a:spcPct val="60000"/>
              </a:lnSpc>
              <a:spcBef>
                <a:spcPts val="600"/>
              </a:spcBef>
              <a:buClr>
                <a:srgbClr val="506687"/>
              </a:buClr>
              <a:buSzPts val="2517"/>
              <a:buNone/>
            </a:pPr>
            <a:r>
              <a:rPr lang="fr-FR" sz="2800" kern="0" dirty="0">
                <a:solidFill>
                  <a:prstClr val="black"/>
                </a:solidFill>
                <a:ea typeface="Calibri"/>
                <a:cs typeface="Calibri"/>
                <a:sym typeface="Calibri"/>
              </a:rPr>
              <a:t>Les pays en </a:t>
            </a:r>
            <a:r>
              <a:rPr lang="fr-FR" sz="2800" kern="0" dirty="0" smtClean="0">
                <a:solidFill>
                  <a:prstClr val="black"/>
                </a:solidFill>
                <a:ea typeface="Calibri"/>
                <a:cs typeface="Calibri"/>
                <a:sym typeface="Calibri"/>
              </a:rPr>
              <a:t>développement: </a:t>
            </a:r>
            <a:r>
              <a:rPr lang="fr-FR" sz="2800" b="1" kern="0" dirty="0">
                <a:solidFill>
                  <a:prstClr val="black"/>
                </a:solidFill>
                <a:ea typeface="Calibri"/>
                <a:cs typeface="Calibri"/>
                <a:sym typeface="Calibri"/>
              </a:rPr>
              <a:t>1 sur 180</a:t>
            </a:r>
            <a:endParaRPr lang="fr-FR" sz="2800" kern="0" dirty="0">
              <a:solidFill>
                <a:prstClr val="black"/>
              </a:solidFill>
              <a:ea typeface="Arial"/>
              <a:cs typeface="Arial"/>
              <a:sym typeface="Arial"/>
            </a:endParaRPr>
          </a:p>
          <a:p>
            <a:pPr marL="914400" lvl="2" indent="0">
              <a:lnSpc>
                <a:spcPct val="60000"/>
              </a:lnSpc>
              <a:spcBef>
                <a:spcPts val="600"/>
              </a:spcBef>
              <a:buClr>
                <a:srgbClr val="506687"/>
              </a:buClr>
              <a:buSzPts val="2517"/>
              <a:buNone/>
            </a:pPr>
            <a:r>
              <a:rPr lang="fr-FR" sz="2800" dirty="0"/>
              <a:t>les pays connus pour leur </a:t>
            </a:r>
            <a:r>
              <a:rPr lang="fr-FR" sz="2800" dirty="0" smtClean="0"/>
              <a:t>fragilité: </a:t>
            </a:r>
            <a:r>
              <a:rPr lang="fr-FR" sz="2800" b="1" dirty="0" smtClean="0"/>
              <a:t>1:38</a:t>
            </a:r>
          </a:p>
          <a:p>
            <a:pPr marL="914400" lvl="2" indent="0">
              <a:lnSpc>
                <a:spcPct val="60000"/>
              </a:lnSpc>
              <a:spcBef>
                <a:spcPts val="600"/>
              </a:spcBef>
              <a:buClr>
                <a:srgbClr val="506687"/>
              </a:buClr>
              <a:buSzPts val="2517"/>
              <a:buNone/>
            </a:pPr>
            <a:endParaRPr lang="fr-FR" sz="2800" b="1" kern="0" dirty="0" smtClean="0">
              <a:ea typeface="Arial"/>
              <a:cs typeface="Arial"/>
              <a:sym typeface="Arial"/>
            </a:endParaRPr>
          </a:p>
          <a:p>
            <a:pPr lvl="0">
              <a:lnSpc>
                <a:spcPct val="60000"/>
              </a:lnSpc>
              <a:spcBef>
                <a:spcPts val="600"/>
              </a:spcBef>
              <a:buClr>
                <a:srgbClr val="506687"/>
              </a:buClr>
              <a:buSzPts val="2517"/>
            </a:pPr>
            <a:r>
              <a:rPr lang="fr-FR" sz="3600" b="1" kern="0" dirty="0" smtClean="0">
                <a:solidFill>
                  <a:srgbClr val="FF0000"/>
                </a:solidFill>
                <a:ea typeface="Arial"/>
                <a:cs typeface="Calibri"/>
                <a:sym typeface="Calibri"/>
              </a:rPr>
              <a:t>La maman est le pilier de la famille </a:t>
            </a:r>
            <a:endParaRPr lang="fr-FR" sz="3600" kern="0" dirty="0" smtClean="0">
              <a:solidFill>
                <a:srgbClr val="FF0000"/>
              </a:solidFill>
              <a:ea typeface="Arial"/>
              <a:cs typeface="Arial"/>
              <a:sym typeface="Arial"/>
            </a:endParaRPr>
          </a:p>
          <a:p>
            <a:endParaRPr lang="fr-FR" dirty="0"/>
          </a:p>
        </p:txBody>
      </p:sp>
    </p:spTree>
    <p:extLst>
      <p:ext uri="{BB962C8B-B14F-4D97-AF65-F5344CB8AC3E}">
        <p14:creationId xmlns:p14="http://schemas.microsoft.com/office/powerpoint/2010/main" val="64020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74080" cy="823595"/>
          </a:xfrm>
          <a:ln>
            <a:solidFill>
              <a:schemeClr val="accent4"/>
            </a:solidFill>
          </a:ln>
        </p:spPr>
        <p:txBody>
          <a:bodyPr anchor="t">
            <a:normAutofit/>
          </a:bodyPr>
          <a:lstStyle/>
          <a:p>
            <a:r>
              <a:rPr lang="fr-FR" sz="4800" b="1" dirty="0" smtClean="0">
                <a:ln>
                  <a:solidFill>
                    <a:schemeClr val="accent2"/>
                  </a:solidFill>
                </a:ln>
                <a:latin typeface="+mn-lt"/>
              </a:rPr>
              <a:t>Plan de présentation </a:t>
            </a:r>
            <a:endParaRPr lang="fr-FR" sz="4800" b="1" dirty="0">
              <a:ln>
                <a:solidFill>
                  <a:schemeClr val="accent2"/>
                </a:solidFill>
              </a:ln>
              <a:latin typeface="+mn-lt"/>
            </a:endParaRPr>
          </a:p>
        </p:txBody>
      </p:sp>
      <p:sp>
        <p:nvSpPr>
          <p:cNvPr id="3" name="Content Placeholder 2"/>
          <p:cNvSpPr>
            <a:spLocks noGrp="1"/>
          </p:cNvSpPr>
          <p:nvPr>
            <p:ph idx="1"/>
          </p:nvPr>
        </p:nvSpPr>
        <p:spPr/>
        <p:txBody>
          <a:bodyPr/>
          <a:lstStyle/>
          <a:p>
            <a:pPr marL="571500" lvl="0" indent="-571500">
              <a:buFont typeface="+mj-lt"/>
              <a:buAutoNum type="romanLcPeriod"/>
            </a:pPr>
            <a:r>
              <a:rPr lang="fr-FR" sz="2600" dirty="0">
                <a:solidFill>
                  <a:prstClr val="black"/>
                </a:solidFill>
              </a:rPr>
              <a:t>Objectifs d’apprentissage</a:t>
            </a:r>
            <a:r>
              <a:rPr lang="fr-FR" sz="2600" dirty="0" smtClean="0">
                <a:solidFill>
                  <a:prstClr val="black"/>
                </a:solidFill>
              </a:rPr>
              <a:t>.</a:t>
            </a:r>
            <a:endParaRPr lang="fr-FR" sz="2600" dirty="0">
              <a:solidFill>
                <a:prstClr val="black"/>
              </a:solidFill>
            </a:endParaRPr>
          </a:p>
          <a:p>
            <a:pPr marL="571500" lvl="0" indent="-571500">
              <a:buFont typeface="+mj-lt"/>
              <a:buAutoNum type="romanLcPeriod"/>
            </a:pPr>
            <a:r>
              <a:rPr lang="fr-FR" sz="2600" dirty="0">
                <a:solidFill>
                  <a:prstClr val="black"/>
                </a:solidFill>
              </a:rPr>
              <a:t> </a:t>
            </a:r>
            <a:r>
              <a:rPr lang="fr-FR" sz="2600" dirty="0" smtClean="0">
                <a:solidFill>
                  <a:prstClr val="black"/>
                </a:solidFill>
              </a:rPr>
              <a:t>Introduction </a:t>
            </a:r>
            <a:r>
              <a:rPr lang="fr-FR" sz="2600" dirty="0">
                <a:solidFill>
                  <a:prstClr val="black"/>
                </a:solidFill>
              </a:rPr>
              <a:t>à </a:t>
            </a:r>
            <a:r>
              <a:rPr lang="fr-FR" sz="2600" dirty="0" smtClean="0">
                <a:solidFill>
                  <a:prstClr val="black"/>
                </a:solidFill>
              </a:rPr>
              <a:t>la sante maternelle et néonatale.</a:t>
            </a:r>
            <a:endParaRPr lang="fr-FR" sz="2600" dirty="0">
              <a:solidFill>
                <a:prstClr val="black"/>
              </a:solidFill>
            </a:endParaRPr>
          </a:p>
          <a:p>
            <a:pPr marL="571500" lvl="0" indent="-571500">
              <a:buFont typeface="+mj-lt"/>
              <a:buAutoNum type="romanLcPeriod"/>
            </a:pPr>
            <a:r>
              <a:rPr lang="fr-FR" sz="2600" dirty="0" smtClean="0">
                <a:solidFill>
                  <a:prstClr val="black"/>
                </a:solidFill>
              </a:rPr>
              <a:t>La maternité à moindre risque comme une prioritaire humanitaire.</a:t>
            </a:r>
          </a:p>
          <a:p>
            <a:pPr marL="571500" lvl="0" indent="-571500">
              <a:buFont typeface="+mj-lt"/>
              <a:buAutoNum type="romanLcPeriod"/>
            </a:pPr>
            <a:r>
              <a:rPr lang="fr-FR" sz="2600" dirty="0" smtClean="0">
                <a:solidFill>
                  <a:prstClr val="black"/>
                </a:solidFill>
              </a:rPr>
              <a:t>Les causes profondes de décès maternels et comment les prévenir. </a:t>
            </a:r>
          </a:p>
          <a:p>
            <a:pPr marL="571500" lvl="0" indent="-571500">
              <a:buFont typeface="+mj-lt"/>
              <a:buAutoNum type="romanLcPeriod"/>
            </a:pPr>
            <a:r>
              <a:rPr lang="fr-FR" sz="2600" dirty="0" smtClean="0">
                <a:solidFill>
                  <a:srgbClr val="000000"/>
                </a:solidFill>
              </a:rPr>
              <a:t>Les </a:t>
            </a:r>
            <a:r>
              <a:rPr lang="fr-FR" sz="2600" dirty="0">
                <a:solidFill>
                  <a:srgbClr val="000000"/>
                </a:solidFill>
              </a:rPr>
              <a:t>interventions pour pallier aux complications obstétricales et </a:t>
            </a:r>
            <a:r>
              <a:rPr lang="fr-FR" sz="2600" dirty="0" smtClean="0">
                <a:solidFill>
                  <a:srgbClr val="000000"/>
                </a:solidFill>
              </a:rPr>
              <a:t>néonatales graves. </a:t>
            </a:r>
            <a:endParaRPr lang="en-US" sz="2600" dirty="0">
              <a:ea typeface="Times New Roman" panose="02020603050405020304" pitchFamily="18" charset="0"/>
              <a:cs typeface="Times New Roman" panose="02020603050405020304" pitchFamily="18" charset="0"/>
            </a:endParaRPr>
          </a:p>
          <a:p>
            <a:pPr marL="571500" lvl="0" indent="-571500">
              <a:buFont typeface="+mj-lt"/>
              <a:buAutoNum type="romanLcPeriod"/>
            </a:pPr>
            <a:r>
              <a:rPr lang="fr-FR" sz="2600" dirty="0" smtClean="0">
                <a:solidFill>
                  <a:prstClr val="black"/>
                </a:solidFill>
              </a:rPr>
              <a:t>Messages </a:t>
            </a:r>
            <a:r>
              <a:rPr lang="fr-FR" sz="2600" dirty="0">
                <a:solidFill>
                  <a:prstClr val="black"/>
                </a:solidFill>
              </a:rPr>
              <a:t>clés.</a:t>
            </a:r>
          </a:p>
          <a:p>
            <a:endParaRPr lang="fr-FR" dirty="0"/>
          </a:p>
        </p:txBody>
      </p:sp>
    </p:spTree>
    <p:extLst>
      <p:ext uri="{BB962C8B-B14F-4D97-AF65-F5344CB8AC3E}">
        <p14:creationId xmlns:p14="http://schemas.microsoft.com/office/powerpoint/2010/main" val="783652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ln>
            <a:solidFill>
              <a:schemeClr val="accent4"/>
            </a:solidFill>
          </a:ln>
        </p:spPr>
        <p:txBody>
          <a:bodyPr anchor="t">
            <a:normAutofit/>
          </a:bodyPr>
          <a:lstStyle/>
          <a:p>
            <a:pPr algn="ctr"/>
            <a:r>
              <a:rPr lang="fr-FR" sz="4000" b="1" dirty="0" smtClean="0">
                <a:ln>
                  <a:solidFill>
                    <a:schemeClr val="accent2"/>
                  </a:solidFill>
                </a:ln>
                <a:solidFill>
                  <a:srgbClr val="FF0000"/>
                </a:solidFill>
                <a:latin typeface="+mn-lt"/>
              </a:rPr>
              <a:t>Une priorité: </a:t>
            </a:r>
            <a:r>
              <a:rPr lang="fr-FR" sz="4000" b="1" dirty="0" smtClean="0">
                <a:ln>
                  <a:solidFill>
                    <a:schemeClr val="accent2"/>
                  </a:solidFill>
                </a:ln>
                <a:latin typeface="+mn-lt"/>
              </a:rPr>
              <a:t/>
            </a:r>
            <a:br>
              <a:rPr lang="fr-FR" sz="4000" b="1" dirty="0" smtClean="0">
                <a:ln>
                  <a:solidFill>
                    <a:schemeClr val="accent2"/>
                  </a:solidFill>
                </a:ln>
                <a:latin typeface="+mn-lt"/>
              </a:rPr>
            </a:br>
            <a:r>
              <a:rPr lang="fr-FR" sz="4000" b="1" dirty="0" smtClean="0">
                <a:ln>
                  <a:solidFill>
                    <a:schemeClr val="accent2"/>
                  </a:solidFill>
                </a:ln>
                <a:latin typeface="+mn-lt"/>
              </a:rPr>
              <a:t>Prévenir la morbidité et mortalité maternelle (2)</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0" indent="0">
              <a:buNone/>
            </a:pPr>
            <a:r>
              <a:rPr lang="fr-FR" sz="3000" u="sng" dirty="0" smtClean="0"/>
              <a:t>En situation humanitaire, environs:</a:t>
            </a:r>
          </a:p>
          <a:p>
            <a:r>
              <a:rPr lang="fr-FR" dirty="0" smtClean="0"/>
              <a:t> </a:t>
            </a:r>
            <a:r>
              <a:rPr lang="fr-FR" dirty="0"/>
              <a:t>4</a:t>
            </a:r>
            <a:r>
              <a:rPr lang="fr-FR" dirty="0" smtClean="0"/>
              <a:t>% de la population sont des femmes enceintes.</a:t>
            </a:r>
          </a:p>
          <a:p>
            <a:r>
              <a:rPr lang="fr-FR" dirty="0"/>
              <a:t> </a:t>
            </a:r>
            <a:r>
              <a:rPr lang="fr-FR" dirty="0" smtClean="0"/>
              <a:t>15</a:t>
            </a:r>
            <a:r>
              <a:rPr lang="fr-FR" dirty="0"/>
              <a:t>% des femmes </a:t>
            </a:r>
            <a:r>
              <a:rPr lang="fr-FR" dirty="0" smtClean="0"/>
              <a:t>risque avoir une </a:t>
            </a:r>
            <a:r>
              <a:rPr lang="fr-FR" dirty="0"/>
              <a:t>complication </a:t>
            </a:r>
            <a:r>
              <a:rPr lang="fr-FR" dirty="0" smtClean="0"/>
              <a:t>d’accouchement potentiellement </a:t>
            </a:r>
            <a:r>
              <a:rPr lang="fr-FR" dirty="0"/>
              <a:t>grave </a:t>
            </a:r>
            <a:r>
              <a:rPr lang="fr-FR" dirty="0" smtClean="0"/>
              <a:t> telles que la dystocie, le travail prolongé, la pré-éclampsie/ éclampsie,  l’hémorragies obstétricale, l’infection etc. </a:t>
            </a:r>
          </a:p>
          <a:p>
            <a:r>
              <a:rPr lang="fr-FR" dirty="0"/>
              <a:t>5 à 15% des accouchements peuvent nécessiter une césarienne.</a:t>
            </a:r>
            <a:endParaRPr lang="fr-FR" dirty="0" smtClean="0"/>
          </a:p>
          <a:p>
            <a:r>
              <a:rPr lang="fr-FR" dirty="0" smtClean="0"/>
              <a:t>9-15% des nouveau-nés auront besoin des soins d’urgence.  </a:t>
            </a:r>
          </a:p>
          <a:p>
            <a:pPr marL="0" indent="0">
              <a:buNone/>
            </a:pPr>
            <a:r>
              <a:rPr lang="fr-FR" dirty="0" smtClean="0"/>
              <a:t>                </a:t>
            </a:r>
          </a:p>
          <a:p>
            <a:pPr marL="0" indent="0">
              <a:buNone/>
            </a:pPr>
            <a:r>
              <a:rPr lang="fr-FR" dirty="0"/>
              <a:t>	</a:t>
            </a:r>
            <a:r>
              <a:rPr lang="fr-FR" dirty="0" smtClean="0"/>
              <a:t>	Services des  </a:t>
            </a:r>
            <a:r>
              <a:rPr lang="fr-FR" dirty="0" err="1" smtClean="0"/>
              <a:t>SONUs</a:t>
            </a:r>
            <a:r>
              <a:rPr lang="fr-FR" dirty="0" smtClean="0"/>
              <a:t> limités voire manquants.</a:t>
            </a:r>
          </a:p>
          <a:p>
            <a:pPr marL="0" indent="0">
              <a:buNone/>
            </a:pPr>
            <a:endParaRPr lang="fr-FR" dirty="0" smtClean="0"/>
          </a:p>
          <a:p>
            <a:pPr marL="0" indent="0">
              <a:buNone/>
            </a:pPr>
            <a:r>
              <a:rPr lang="fr-FR" sz="2200" dirty="0" smtClean="0">
                <a:solidFill>
                  <a:srgbClr val="FF0000"/>
                </a:solidFill>
              </a:rPr>
              <a:t>	Pour prévenir la morbidité et la mortalité maternelles et néonatales, les coordinateurs 	doivent </a:t>
            </a:r>
            <a:r>
              <a:rPr lang="fr-FR" sz="2200" dirty="0">
                <a:solidFill>
                  <a:srgbClr val="FF0000"/>
                </a:solidFill>
              </a:rPr>
              <a:t>garantir  la disponibilité 24 heures/24 et 7 jours/7 de services complets </a:t>
            </a:r>
            <a:r>
              <a:rPr lang="fr-FR" sz="2200" dirty="0" smtClean="0">
                <a:solidFill>
                  <a:srgbClr val="FF0000"/>
                </a:solidFill>
              </a:rPr>
              <a:t>de SONU.</a:t>
            </a:r>
          </a:p>
          <a:p>
            <a:endParaRPr lang="fr-FR" dirty="0" smtClean="0"/>
          </a:p>
          <a:p>
            <a:endParaRPr lang="fr-FR" dirty="0"/>
          </a:p>
        </p:txBody>
      </p:sp>
      <p:sp>
        <p:nvSpPr>
          <p:cNvPr id="4" name="Right Arrow 3"/>
          <p:cNvSpPr/>
          <p:nvPr/>
        </p:nvSpPr>
        <p:spPr>
          <a:xfrm>
            <a:off x="1496551" y="4878147"/>
            <a:ext cx="978408" cy="3472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4579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6000" cy="1067435"/>
          </a:xfrm>
          <a:ln>
            <a:solidFill>
              <a:schemeClr val="accent2"/>
            </a:solidFill>
          </a:ln>
        </p:spPr>
        <p:txBody>
          <a:bodyPr>
            <a:normAutofit/>
          </a:bodyPr>
          <a:lstStyle/>
          <a:p>
            <a:r>
              <a:rPr lang="fr-FR" sz="4000" b="1" dirty="0" smtClean="0">
                <a:ln>
                  <a:solidFill>
                    <a:schemeClr val="accent2"/>
                  </a:solidFill>
                </a:ln>
                <a:latin typeface="+mn-lt"/>
              </a:rPr>
              <a:t>Prévenir la mortalité maternelle et néonatale</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825625"/>
            <a:ext cx="10957560" cy="1664335"/>
          </a:xfrm>
        </p:spPr>
        <p:txBody>
          <a:bodyPr/>
          <a:lstStyle/>
          <a:p>
            <a:pPr marL="571500" lvl="0" indent="-571500">
              <a:buFont typeface="+mj-lt"/>
              <a:buAutoNum type="romanLcPeriod"/>
            </a:pPr>
            <a:r>
              <a:rPr lang="fr-FR" dirty="0"/>
              <a:t>Gestion efficace de la grossesse </a:t>
            </a:r>
            <a:r>
              <a:rPr lang="fr-FR" dirty="0" smtClean="0"/>
              <a:t>en cours, </a:t>
            </a:r>
            <a:r>
              <a:rPr lang="fr-FR" dirty="0"/>
              <a:t>dès la conception. </a:t>
            </a:r>
            <a:endParaRPr lang="en-US" dirty="0"/>
          </a:p>
          <a:p>
            <a:pPr marL="571500" indent="-571500">
              <a:buFont typeface="+mj-lt"/>
              <a:buAutoNum type="romanLcPeriod"/>
            </a:pPr>
            <a:r>
              <a:rPr lang="fr-FR" dirty="0" smtClean="0"/>
              <a:t>Prévenir </a:t>
            </a:r>
            <a:r>
              <a:rPr lang="fr-FR" dirty="0"/>
              <a:t>les grossesses non </a:t>
            </a:r>
            <a:r>
              <a:rPr lang="fr-FR" dirty="0" smtClean="0"/>
              <a:t>désirées, </a:t>
            </a:r>
            <a:r>
              <a:rPr lang="fr-FR" dirty="0"/>
              <a:t>trop </a:t>
            </a:r>
            <a:r>
              <a:rPr lang="fr-FR" dirty="0" smtClean="0"/>
              <a:t>précoces, trop rapprochées.</a:t>
            </a:r>
            <a:endParaRPr lang="fr-FR" dirty="0"/>
          </a:p>
        </p:txBody>
      </p:sp>
    </p:spTree>
    <p:extLst>
      <p:ext uri="{BB962C8B-B14F-4D97-AF65-F5344CB8AC3E}">
        <p14:creationId xmlns:p14="http://schemas.microsoft.com/office/powerpoint/2010/main" val="2870841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82200" cy="1036955"/>
          </a:xfrm>
          <a:ln>
            <a:solidFill>
              <a:schemeClr val="accent2"/>
            </a:solidFill>
          </a:ln>
        </p:spPr>
        <p:txBody>
          <a:bodyPr>
            <a:normAutofit fontScale="90000"/>
          </a:bodyPr>
          <a:lstStyle/>
          <a:p>
            <a:pPr algn="ctr"/>
            <a:r>
              <a:rPr lang="fr-FR" sz="3600" b="1" dirty="0" smtClean="0">
                <a:ln>
                  <a:solidFill>
                    <a:schemeClr val="accent2"/>
                  </a:solidFill>
                </a:ln>
                <a:latin typeface="+mn-lt"/>
              </a:rPr>
              <a:t>La grossesse actuelle en début d’urgence humanitaire </a:t>
            </a:r>
            <a:endParaRPr lang="fr-FR" sz="3600" b="1" dirty="0">
              <a:ln>
                <a:solidFill>
                  <a:schemeClr val="accent2"/>
                </a:solidFill>
              </a:ln>
              <a:latin typeface="+mn-lt"/>
            </a:endParaRPr>
          </a:p>
        </p:txBody>
      </p:sp>
      <p:sp>
        <p:nvSpPr>
          <p:cNvPr id="3" name="Content Placeholder 2"/>
          <p:cNvSpPr>
            <a:spLocks noGrp="1"/>
          </p:cNvSpPr>
          <p:nvPr>
            <p:ph idx="1"/>
          </p:nvPr>
        </p:nvSpPr>
        <p:spPr/>
        <p:txBody>
          <a:bodyPr/>
          <a:lstStyle/>
          <a:p>
            <a:pPr marL="0" indent="0">
              <a:buNone/>
            </a:pPr>
            <a:r>
              <a:rPr lang="fr-FR" b="1" dirty="0" smtClean="0"/>
              <a:t>Devant une urgences humanitaire complexe!! </a:t>
            </a:r>
          </a:p>
          <a:p>
            <a:pPr marL="571500" indent="-571500">
              <a:buFont typeface="+mj-lt"/>
              <a:buAutoNum type="romanLcPeriod"/>
            </a:pPr>
            <a:r>
              <a:rPr lang="fr-FR" dirty="0" smtClean="0"/>
              <a:t>Visites prénatales de routine– </a:t>
            </a:r>
            <a:r>
              <a:rPr lang="fr-FR" dirty="0" smtClean="0">
                <a:solidFill>
                  <a:srgbClr val="00B050"/>
                </a:solidFill>
              </a:rPr>
              <a:t>pas prioritaire </a:t>
            </a:r>
          </a:p>
          <a:p>
            <a:pPr marL="571500" indent="-571500">
              <a:buFont typeface="+mj-lt"/>
              <a:buAutoNum type="romanLcPeriod"/>
            </a:pPr>
            <a:r>
              <a:rPr lang="fr-FR" dirty="0" smtClean="0"/>
              <a:t>Gestions des complications pendant la grossesse, le travail et accouchement et après l’accouchement – </a:t>
            </a:r>
            <a:r>
              <a:rPr lang="fr-FR" dirty="0" smtClean="0">
                <a:solidFill>
                  <a:srgbClr val="FF0000"/>
                </a:solidFill>
              </a:rPr>
              <a:t>prioritaire - DMU</a:t>
            </a:r>
          </a:p>
          <a:p>
            <a:pPr marL="571500" indent="-571500">
              <a:buFont typeface="+mj-lt"/>
              <a:buAutoNum type="romanLcPeriod"/>
            </a:pPr>
            <a:r>
              <a:rPr lang="fr-FR" dirty="0" smtClean="0"/>
              <a:t>Le travail et accouchement – </a:t>
            </a:r>
            <a:r>
              <a:rPr lang="fr-FR" dirty="0" smtClean="0">
                <a:solidFill>
                  <a:srgbClr val="FF0000"/>
                </a:solidFill>
              </a:rPr>
              <a:t>prioritaire</a:t>
            </a:r>
            <a:r>
              <a:rPr lang="fr-FR" dirty="0" smtClean="0"/>
              <a:t> </a:t>
            </a:r>
            <a:r>
              <a:rPr lang="fr-FR" dirty="0" smtClean="0">
                <a:solidFill>
                  <a:srgbClr val="FF0000"/>
                </a:solidFill>
              </a:rPr>
              <a:t>-DMU</a:t>
            </a:r>
          </a:p>
          <a:p>
            <a:pPr marL="571500" indent="-571500">
              <a:buFont typeface="+mj-lt"/>
              <a:buAutoNum type="romanLcPeriod"/>
            </a:pPr>
            <a:r>
              <a:rPr lang="fr-FR" dirty="0" smtClean="0"/>
              <a:t>Suivi rapproché juste après l’accouchement – </a:t>
            </a:r>
            <a:r>
              <a:rPr lang="fr-FR" dirty="0" smtClean="0">
                <a:solidFill>
                  <a:srgbClr val="FF0000"/>
                </a:solidFill>
              </a:rPr>
              <a:t>prioritaire - DMU</a:t>
            </a:r>
            <a:r>
              <a:rPr lang="fr-FR" dirty="0" smtClean="0"/>
              <a:t>  </a:t>
            </a:r>
          </a:p>
          <a:p>
            <a:pPr marL="571500" indent="-571500">
              <a:buFont typeface="+mj-lt"/>
              <a:buAutoNum type="romanLcPeriod"/>
            </a:pPr>
            <a:r>
              <a:rPr lang="fr-FR" dirty="0" smtClean="0"/>
              <a:t>Visites post natales de routine – </a:t>
            </a:r>
            <a:r>
              <a:rPr lang="fr-FR" dirty="0" smtClean="0">
                <a:solidFill>
                  <a:srgbClr val="00B050"/>
                </a:solidFill>
              </a:rPr>
              <a:t>pas prioritaire </a:t>
            </a:r>
          </a:p>
          <a:p>
            <a:pPr marL="571500" indent="-571500">
              <a:buFont typeface="+mj-lt"/>
              <a:buAutoNum type="romanLcPeriod"/>
            </a:pPr>
            <a:r>
              <a:rPr lang="fr-FR" dirty="0" smtClean="0"/>
              <a:t>Campagnes de sensibilisation sur l’accès aux services de maternité disponibles dans la localité ou plus proche</a:t>
            </a:r>
            <a:r>
              <a:rPr lang="fr-FR" dirty="0">
                <a:solidFill>
                  <a:srgbClr val="00B050"/>
                </a:solidFill>
              </a:rPr>
              <a:t> </a:t>
            </a:r>
            <a:r>
              <a:rPr lang="fr-FR" dirty="0" smtClean="0">
                <a:solidFill>
                  <a:srgbClr val="00B050"/>
                </a:solidFill>
              </a:rPr>
              <a:t>– pas prioritaire </a:t>
            </a:r>
            <a:endParaRPr lang="fr-FR" dirty="0">
              <a:solidFill>
                <a:srgbClr val="00B050"/>
              </a:solidFill>
            </a:endParaRPr>
          </a:p>
        </p:txBody>
      </p:sp>
    </p:spTree>
    <p:extLst>
      <p:ext uri="{BB962C8B-B14F-4D97-AF65-F5344CB8AC3E}">
        <p14:creationId xmlns:p14="http://schemas.microsoft.com/office/powerpoint/2010/main" val="271621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2361565"/>
            <a:ext cx="10515600" cy="1325563"/>
          </a:xfrm>
          <a:ln>
            <a:solidFill>
              <a:schemeClr val="accent2"/>
            </a:solidFill>
          </a:ln>
        </p:spPr>
        <p:txBody>
          <a:bodyPr/>
          <a:lstStyle/>
          <a:p>
            <a:r>
              <a:rPr lang="fr-FR" b="1" dirty="0" smtClean="0">
                <a:ln>
                  <a:solidFill>
                    <a:schemeClr val="accent2"/>
                  </a:solidFill>
                </a:ln>
                <a:latin typeface="+mn-lt"/>
              </a:rPr>
              <a:t>La prise en charge de la grossesse en cours</a:t>
            </a:r>
            <a:endParaRPr lang="fr-FR" b="1" dirty="0">
              <a:ln>
                <a:solidFill>
                  <a:schemeClr val="accent2"/>
                </a:solidFill>
              </a:ln>
              <a:latin typeface="+mn-lt"/>
            </a:endParaRPr>
          </a:p>
        </p:txBody>
      </p:sp>
    </p:spTree>
    <p:extLst>
      <p:ext uri="{BB962C8B-B14F-4D97-AF65-F5344CB8AC3E}">
        <p14:creationId xmlns:p14="http://schemas.microsoft.com/office/powerpoint/2010/main" val="97004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66560" cy="1325563"/>
          </a:xfrm>
          <a:ln>
            <a:solidFill>
              <a:schemeClr val="accent2"/>
            </a:solidFill>
          </a:ln>
        </p:spPr>
        <p:txBody>
          <a:bodyPr>
            <a:normAutofit/>
          </a:bodyPr>
          <a:lstStyle/>
          <a:p>
            <a:r>
              <a:rPr lang="fr-FR" sz="4000" b="1" dirty="0" smtClean="0">
                <a:ln>
                  <a:solidFill>
                    <a:schemeClr val="accent2"/>
                  </a:solidFill>
                </a:ln>
                <a:latin typeface="+mn-lt"/>
              </a:rPr>
              <a:t>Complication de la grossesse:</a:t>
            </a:r>
            <a:br>
              <a:rPr lang="fr-FR" sz="4000" b="1" dirty="0" smtClean="0">
                <a:ln>
                  <a:solidFill>
                    <a:schemeClr val="accent2"/>
                  </a:solidFill>
                </a:ln>
                <a:latin typeface="+mn-lt"/>
              </a:rPr>
            </a:br>
            <a:r>
              <a:rPr lang="fr-FR" sz="4000" b="1" dirty="0" smtClean="0">
                <a:ln>
                  <a:solidFill>
                    <a:schemeClr val="accent2"/>
                  </a:solidFill>
                </a:ln>
                <a:latin typeface="+mn-lt"/>
              </a:rPr>
              <a:t>Les signes clés de danger</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a:bodyPr>
          <a:lstStyle/>
          <a:p>
            <a:r>
              <a:rPr lang="fr-FR" dirty="0" smtClean="0"/>
              <a:t>Saignement vaginaux anormal;</a:t>
            </a:r>
          </a:p>
          <a:p>
            <a:r>
              <a:rPr lang="fr-FR" dirty="0" smtClean="0"/>
              <a:t>Douleurs abdominales aiguës;</a:t>
            </a:r>
          </a:p>
          <a:p>
            <a:r>
              <a:rPr lang="fr-FR" dirty="0" smtClean="0"/>
              <a:t>Céphalées ou maux de tète intenses;</a:t>
            </a:r>
          </a:p>
          <a:p>
            <a:r>
              <a:rPr lang="fr-FR" dirty="0" smtClean="0"/>
              <a:t>Troubles de vision;</a:t>
            </a:r>
          </a:p>
          <a:p>
            <a:r>
              <a:rPr lang="fr-FR" dirty="0" smtClean="0"/>
              <a:t>Convulsions surtout généralisées;</a:t>
            </a:r>
          </a:p>
          <a:p>
            <a:r>
              <a:rPr lang="fr-FR" dirty="0" smtClean="0"/>
              <a:t>Fièvre; </a:t>
            </a:r>
          </a:p>
          <a:p>
            <a:r>
              <a:rPr lang="fr-FR" dirty="0" smtClean="0"/>
              <a:t>Respiration rapide ou difficile. </a:t>
            </a:r>
          </a:p>
          <a:p>
            <a:endParaRPr lang="fr-FR" dirty="0"/>
          </a:p>
        </p:txBody>
      </p:sp>
    </p:spTree>
    <p:extLst>
      <p:ext uri="{BB962C8B-B14F-4D97-AF65-F5344CB8AC3E}">
        <p14:creationId xmlns:p14="http://schemas.microsoft.com/office/powerpoint/2010/main" val="156462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4059" t="24326" r="41120" b="20588"/>
          <a:stretch/>
        </p:blipFill>
        <p:spPr bwMode="auto">
          <a:xfrm>
            <a:off x="1032042" y="901522"/>
            <a:ext cx="9833181" cy="5140690"/>
          </a:xfrm>
          <a:prstGeom prst="rect">
            <a:avLst/>
          </a:prstGeom>
          <a:ln>
            <a:solidFill>
              <a:srgbClr val="FF0000"/>
            </a:solidFill>
          </a:ln>
          <a:extLst>
            <a:ext uri="{53640926-AAD7-44D8-BBD7-CCE9431645EC}">
              <a14:shadowObscured xmlns:a14="http://schemas.microsoft.com/office/drawing/2010/main"/>
            </a:ext>
          </a:extLst>
        </p:spPr>
      </p:pic>
      <p:sp>
        <p:nvSpPr>
          <p:cNvPr id="5" name="Rounded Rectangle 4"/>
          <p:cNvSpPr/>
          <p:nvPr/>
        </p:nvSpPr>
        <p:spPr>
          <a:xfrm>
            <a:off x="2958352" y="6273725"/>
            <a:ext cx="2689413" cy="270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6" name="Picture 5"/>
          <p:cNvPicPr/>
          <p:nvPr/>
        </p:nvPicPr>
        <p:blipFill rotWithShape="1">
          <a:blip r:embed="rId3"/>
          <a:srcRect l="39137" t="14191" r="38842" b="77696"/>
          <a:stretch/>
        </p:blipFill>
        <p:spPr bwMode="auto">
          <a:xfrm>
            <a:off x="4491691" y="6273725"/>
            <a:ext cx="1308100" cy="270510"/>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1032042" y="300428"/>
            <a:ext cx="9833181" cy="601094"/>
          </a:xfrm>
          <a:prstGeom prst="rect">
            <a:avLst/>
          </a:prstGeom>
          <a:ln>
            <a:solidFill>
              <a:schemeClr val="accent4"/>
            </a:solid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smtClean="0">
                <a:ln>
                  <a:solidFill>
                    <a:srgbClr val="ED7D31"/>
                  </a:solidFill>
                </a:ln>
                <a:solidFill>
                  <a:prstClr val="black"/>
                </a:solidFill>
                <a:effectLst/>
                <a:uLnTx/>
                <a:uFillTx/>
                <a:latin typeface="Calibri" panose="020F0502020204030204"/>
                <a:ea typeface="+mj-ea"/>
                <a:cs typeface="+mj-cs"/>
              </a:rPr>
              <a:t>Cotation du nouveau-né à la naissance</a:t>
            </a:r>
            <a:endParaRPr kumimoji="0" lang="fr-FR" sz="4000" b="1" i="0" u="none" strike="noStrike" kern="1200" cap="none" spc="0" normalizeH="0" baseline="0" noProof="0" dirty="0">
              <a:ln>
                <a:solidFill>
                  <a:srgbClr val="ED7D31"/>
                </a:solid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05127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nchor="t"/>
          <a:lstStyle/>
          <a:p>
            <a:r>
              <a:rPr lang="fr-FR" b="1" dirty="0" smtClean="0">
                <a:ln>
                  <a:solidFill>
                    <a:schemeClr val="accent2"/>
                  </a:solidFill>
                </a:ln>
                <a:latin typeface="+mn-lt"/>
              </a:rPr>
              <a:t>Signes clés de danger chez le nouveau-né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a:bodyPr>
          <a:lstStyle/>
          <a:p>
            <a:pPr marL="514350" indent="-514350">
              <a:buFont typeface="+mj-lt"/>
              <a:buAutoNum type="alphaLcPeriod"/>
            </a:pPr>
            <a:r>
              <a:rPr lang="fr-FR" dirty="0" smtClean="0"/>
              <a:t>Faible ou petit poids a la naissance </a:t>
            </a:r>
            <a:r>
              <a:rPr lang="fr-FR" dirty="0"/>
              <a:t>&lt;2500gms. </a:t>
            </a:r>
            <a:endParaRPr lang="fr-FR" dirty="0" smtClean="0"/>
          </a:p>
          <a:p>
            <a:pPr marL="514350" indent="-514350">
              <a:buFont typeface="+mj-lt"/>
              <a:buAutoNum type="alphaLcPeriod"/>
            </a:pPr>
            <a:r>
              <a:rPr lang="fr-FR" dirty="0" smtClean="0"/>
              <a:t>Refus </a:t>
            </a:r>
            <a:r>
              <a:rPr lang="fr-FR" dirty="0"/>
              <a:t>ou incapacité de téter/tète </a:t>
            </a:r>
            <a:r>
              <a:rPr lang="fr-FR" dirty="0" smtClean="0"/>
              <a:t>peu. </a:t>
            </a:r>
          </a:p>
          <a:p>
            <a:pPr marL="514350" indent="-514350">
              <a:buFont typeface="+mj-lt"/>
              <a:buAutoNum type="alphaLcPeriod"/>
            </a:pPr>
            <a:r>
              <a:rPr lang="fr-FR" dirty="0"/>
              <a:t>Le nouveau-né </a:t>
            </a:r>
            <a:r>
              <a:rPr lang="fr-FR" dirty="0" smtClean="0"/>
              <a:t>renvoie  / vomit tout. </a:t>
            </a:r>
          </a:p>
          <a:p>
            <a:pPr marL="514350" indent="-514350">
              <a:buFont typeface="+mj-lt"/>
              <a:buAutoNum type="alphaLcPeriod"/>
            </a:pPr>
            <a:r>
              <a:rPr lang="fr-FR" dirty="0"/>
              <a:t>Activité limitée ou manque de </a:t>
            </a:r>
            <a:r>
              <a:rPr lang="fr-FR" dirty="0" smtClean="0"/>
              <a:t>mobilité</a:t>
            </a:r>
          </a:p>
          <a:p>
            <a:pPr marL="514350" indent="-514350">
              <a:buFont typeface="+mj-lt"/>
              <a:buAutoNum type="alphaLcPeriod"/>
            </a:pPr>
            <a:r>
              <a:rPr lang="fr-FR" dirty="0" smtClean="0"/>
              <a:t>Très endormi</a:t>
            </a:r>
            <a:r>
              <a:rPr lang="fr-FR" dirty="0"/>
              <a:t>, inactif, ne bouge pas, ne se réveille </a:t>
            </a:r>
            <a:r>
              <a:rPr lang="fr-FR" dirty="0" smtClean="0"/>
              <a:t>pas;</a:t>
            </a:r>
          </a:p>
          <a:p>
            <a:pPr marL="514350" indent="-514350">
              <a:buFont typeface="+mj-lt"/>
              <a:buAutoNum type="alphaLcPeriod"/>
            </a:pPr>
            <a:r>
              <a:rPr lang="fr-FR" dirty="0"/>
              <a:t>Température au-dessus de 37,5 ou en dessous de 35,5 degrés </a:t>
            </a:r>
            <a:r>
              <a:rPr lang="fr-FR" dirty="0" smtClean="0"/>
              <a:t>Celsius</a:t>
            </a:r>
          </a:p>
          <a:p>
            <a:pPr marL="514350" indent="-514350">
              <a:buFont typeface="+mj-lt"/>
              <a:buAutoNum type="alphaLcPeriod"/>
            </a:pPr>
            <a:r>
              <a:rPr lang="fr-FR" dirty="0" smtClean="0"/>
              <a:t>Convulsions surtout généralisées.</a:t>
            </a:r>
          </a:p>
          <a:p>
            <a:pPr marL="514350" indent="-514350">
              <a:buFont typeface="+mj-lt"/>
              <a:buAutoNum type="alphaLcPeriod"/>
            </a:pPr>
            <a:r>
              <a:rPr lang="fr-FR" dirty="0" smtClean="0"/>
              <a:t>Respiration rapide. &gt; 60/ min, </a:t>
            </a:r>
            <a:r>
              <a:rPr lang="fr-FR" dirty="0"/>
              <a:t>respiration </a:t>
            </a:r>
            <a:r>
              <a:rPr lang="fr-FR" dirty="0" smtClean="0"/>
              <a:t>bruyante. </a:t>
            </a:r>
          </a:p>
          <a:p>
            <a:pPr marL="514350" indent="-514350">
              <a:buFont typeface="+mj-lt"/>
              <a:buAutoNum type="alphaLcPeriod"/>
            </a:pPr>
            <a:r>
              <a:rPr lang="fr-FR" dirty="0" smtClean="0"/>
              <a:t>Tirage sous costal.</a:t>
            </a:r>
          </a:p>
        </p:txBody>
      </p:sp>
    </p:spTree>
    <p:extLst>
      <p:ext uri="{BB962C8B-B14F-4D97-AF65-F5344CB8AC3E}">
        <p14:creationId xmlns:p14="http://schemas.microsoft.com/office/powerpoint/2010/main" val="3751318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99320" cy="716915"/>
          </a:xfrm>
          <a:ln>
            <a:solidFill>
              <a:schemeClr val="accent4"/>
            </a:solidFill>
          </a:ln>
        </p:spPr>
        <p:txBody>
          <a:bodyPr anchor="t">
            <a:noAutofit/>
          </a:bodyPr>
          <a:lstStyle/>
          <a:p>
            <a:pPr algn="ctr"/>
            <a:r>
              <a:rPr lang="fr-FR" sz="3600" b="1" dirty="0" smtClean="0">
                <a:ln>
                  <a:solidFill>
                    <a:schemeClr val="accent2"/>
                  </a:solidFill>
                </a:ln>
                <a:latin typeface="+mn-lt"/>
              </a:rPr>
              <a:t>Symptômes de danger - nouveau-né </a:t>
            </a:r>
            <a:r>
              <a:rPr lang="fr-FR" sz="1800" b="1" dirty="0" smtClean="0">
                <a:ln>
                  <a:solidFill>
                    <a:schemeClr val="accent2"/>
                  </a:solidFill>
                </a:ln>
                <a:latin typeface="+mn-lt"/>
              </a:rPr>
              <a:t>(</a:t>
            </a:r>
            <a:r>
              <a:rPr lang="fr-FR" sz="1800" b="1" dirty="0" err="1" smtClean="0">
                <a:ln>
                  <a:solidFill>
                    <a:schemeClr val="accent2"/>
                  </a:solidFill>
                </a:ln>
                <a:latin typeface="+mn-lt"/>
              </a:rPr>
              <a:t>beninnewborncards</a:t>
            </a:r>
            <a:r>
              <a:rPr lang="fr-FR" sz="1800" b="1" dirty="0" smtClean="0">
                <a:ln>
                  <a:solidFill>
                    <a:schemeClr val="accent2"/>
                  </a:solidFill>
                </a:ln>
                <a:latin typeface="+mn-lt"/>
              </a:rPr>
              <a:t>) </a:t>
            </a:r>
            <a:endParaRPr lang="fr-FR" sz="2400" b="1" dirty="0">
              <a:ln>
                <a:solidFill>
                  <a:schemeClr val="accent2"/>
                </a:solidFill>
              </a:ln>
              <a:latin typeface="+mn-lt"/>
            </a:endParaRPr>
          </a:p>
        </p:txBody>
      </p:sp>
      <p:pic>
        <p:nvPicPr>
          <p:cNvPr id="4" name="Content Placeholder 3"/>
          <p:cNvPicPr>
            <a:picLocks noGrp="1"/>
          </p:cNvPicPr>
          <p:nvPr>
            <p:ph idx="1"/>
          </p:nvPr>
        </p:nvPicPr>
        <p:blipFill rotWithShape="1">
          <a:blip r:embed="rId2"/>
          <a:srcRect l="21842" t="16534" r="23220" b="16220"/>
          <a:stretch/>
        </p:blipFill>
        <p:spPr bwMode="auto">
          <a:xfrm>
            <a:off x="1478280" y="1188720"/>
            <a:ext cx="8884920" cy="4998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6203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2"/>
            </a:solidFill>
          </a:ln>
        </p:spPr>
        <p:txBody>
          <a:bodyPr/>
          <a:lstStyle/>
          <a:p>
            <a:r>
              <a:rPr lang="fr-FR" b="1" dirty="0" smtClean="0">
                <a:ln>
                  <a:solidFill>
                    <a:schemeClr val="accent2"/>
                  </a:solidFill>
                </a:ln>
                <a:latin typeface="+mn-lt"/>
              </a:rPr>
              <a:t>Premiers soins essentiels du nouveau-né </a:t>
            </a:r>
            <a:endParaRPr lang="fr-FR" b="1" dirty="0">
              <a:ln>
                <a:solidFill>
                  <a:schemeClr val="accent2"/>
                </a:solidFill>
              </a:ln>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2829791"/>
              </p:ext>
            </p:extLst>
          </p:nvPr>
        </p:nvGraphicFramePr>
        <p:xfrm>
          <a:off x="838200" y="1825625"/>
          <a:ext cx="10515600" cy="4419599"/>
        </p:xfrm>
        <a:graphic>
          <a:graphicData uri="http://schemas.openxmlformats.org/drawingml/2006/table">
            <a:tbl>
              <a:tblPr firstRow="1" bandRow="1">
                <a:tableStyleId>{5A111915-BE36-4E01-A7E5-04B1672EAD32}</a:tableStyleId>
              </a:tblPr>
              <a:tblGrid>
                <a:gridCol w="4206240">
                  <a:extLst>
                    <a:ext uri="{9D8B030D-6E8A-4147-A177-3AD203B41FA5}">
                      <a16:colId xmlns:a16="http://schemas.microsoft.com/office/drawing/2014/main" val="4275251477"/>
                    </a:ext>
                  </a:extLst>
                </a:gridCol>
                <a:gridCol w="6309360">
                  <a:extLst>
                    <a:ext uri="{9D8B030D-6E8A-4147-A177-3AD203B41FA5}">
                      <a16:colId xmlns:a16="http://schemas.microsoft.com/office/drawing/2014/main" val="3320725534"/>
                    </a:ext>
                  </a:extLst>
                </a:gridCol>
              </a:tblGrid>
              <a:tr h="447477">
                <a:tc>
                  <a:txBody>
                    <a:bodyPr/>
                    <a:lstStyle/>
                    <a:p>
                      <a:pPr algn="ctr"/>
                      <a:r>
                        <a:rPr lang="fr-FR" sz="2000" dirty="0" smtClean="0"/>
                        <a:t>INTERVENTION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000" dirty="0" smtClean="0"/>
                        <a:t>RECOMMANDATIONS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141826"/>
                  </a:ext>
                </a:extLst>
              </a:tr>
              <a:tr h="1103367">
                <a:tc>
                  <a:txBody>
                    <a:bodyPr/>
                    <a:lstStyle/>
                    <a:p>
                      <a:pPr marL="342900" indent="-342900">
                        <a:buFont typeface="+mj-lt"/>
                        <a:buAutoNum type="alphaLcPeriod"/>
                      </a:pPr>
                      <a:r>
                        <a:rPr lang="fr-FR" sz="2000" dirty="0" smtClean="0"/>
                        <a:t>Protection thermique</a:t>
                      </a:r>
                      <a:r>
                        <a:rPr lang="fr-FR" sz="2000" baseline="0" dirty="0" smtClean="0"/>
                        <a:t>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000" dirty="0" smtClean="0"/>
                        <a:t>Séchage de la peau, </a:t>
                      </a:r>
                    </a:p>
                    <a:p>
                      <a:pPr marL="285750" indent="-285750">
                        <a:buFont typeface="Arial" panose="020B0604020202020204" pitchFamily="34" charset="0"/>
                        <a:buChar char="•"/>
                      </a:pPr>
                      <a:r>
                        <a:rPr lang="fr-FR" sz="2000" dirty="0" smtClean="0"/>
                        <a:t>Réchauffement surtout</a:t>
                      </a:r>
                      <a:r>
                        <a:rPr lang="fr-FR" sz="2000" baseline="0" dirty="0" smtClean="0"/>
                        <a:t> par le </a:t>
                      </a:r>
                      <a:r>
                        <a:rPr lang="fr-FR" sz="2000" dirty="0" smtClean="0"/>
                        <a:t>contact peau à peau, </a:t>
                      </a:r>
                    </a:p>
                    <a:p>
                      <a:pPr marL="285750" indent="-285750">
                        <a:buFont typeface="Arial" panose="020B0604020202020204" pitchFamily="34" charset="0"/>
                        <a:buChar char="•"/>
                      </a:pPr>
                      <a:r>
                        <a:rPr lang="fr-FR" sz="2000" dirty="0" smtClean="0"/>
                        <a:t>Report du bain.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735620"/>
                  </a:ext>
                </a:extLst>
              </a:tr>
              <a:tr h="1103367">
                <a:tc>
                  <a:txBody>
                    <a:bodyPr/>
                    <a:lstStyle/>
                    <a:p>
                      <a:pPr marL="342900" indent="-342900">
                        <a:buFont typeface="+mj-lt"/>
                        <a:buAutoNum type="alphaLcPeriod" startAt="2"/>
                      </a:pPr>
                      <a:r>
                        <a:rPr lang="fr-FR" sz="2000" dirty="0" smtClean="0"/>
                        <a:t>L’aide alimentaire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000" dirty="0" smtClean="0"/>
                        <a:t>le contact peau à peau, </a:t>
                      </a:r>
                    </a:p>
                    <a:p>
                      <a:pPr marL="285750" indent="-285750">
                        <a:buFont typeface="Arial" panose="020B0604020202020204" pitchFamily="34" charset="0"/>
                        <a:buChar char="•"/>
                      </a:pPr>
                      <a:r>
                        <a:rPr lang="fr-FR" sz="2000" dirty="0" smtClean="0"/>
                        <a:t>le soutien pour l'allaitement immédiat et exclusif </a:t>
                      </a:r>
                    </a:p>
                    <a:p>
                      <a:pPr marL="285750" indent="-285750">
                        <a:buFont typeface="Arial" panose="020B0604020202020204" pitchFamily="34" charset="0"/>
                        <a:buChar char="•"/>
                      </a:pPr>
                      <a:r>
                        <a:rPr lang="fr-FR" sz="2000" dirty="0" smtClean="0"/>
                        <a:t>Ne pas jeter le colostrum (c'est-à-dire le premier lait).</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65283"/>
                  </a:ext>
                </a:extLst>
              </a:tr>
              <a:tr h="1765388">
                <a:tc>
                  <a:txBody>
                    <a:bodyPr/>
                    <a:lstStyle/>
                    <a:p>
                      <a:pPr marL="342900" indent="-342900">
                        <a:buFont typeface="+mj-lt"/>
                        <a:buAutoNum type="alphaLcPeriod" startAt="3"/>
                      </a:pPr>
                      <a:r>
                        <a:rPr lang="fr-FR" sz="2000" baseline="0" dirty="0" smtClean="0"/>
                        <a:t>la prévention contre les infections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smtClean="0"/>
                        <a:t>lavage des mains </a:t>
                      </a:r>
                    </a:p>
                    <a:p>
                      <a:pPr marL="285750" indent="-285750">
                        <a:buFont typeface="Arial" panose="020B0604020202020204" pitchFamily="34" charset="0"/>
                        <a:buChar char="•"/>
                      </a:pPr>
                      <a:r>
                        <a:rPr lang="fr-FR" sz="2000" dirty="0" smtClean="0"/>
                        <a:t>pratiques en matière d'accouchements hygiéniques,  </a:t>
                      </a:r>
                    </a:p>
                    <a:p>
                      <a:pPr marL="285750" indent="-285750">
                        <a:buFont typeface="Arial" panose="020B0604020202020204" pitchFamily="34" charset="0"/>
                        <a:buChar char="•"/>
                      </a:pPr>
                      <a:r>
                        <a:rPr lang="fr-FR" sz="2000" dirty="0" smtClean="0"/>
                        <a:t>soins du cordon ombilical, </a:t>
                      </a:r>
                    </a:p>
                    <a:p>
                      <a:pPr marL="285750" indent="-285750">
                        <a:buFont typeface="Arial" panose="020B0604020202020204" pitchFamily="34" charset="0"/>
                        <a:buChar char="•"/>
                      </a:pPr>
                      <a:r>
                        <a:rPr lang="fr-FR" sz="2000" dirty="0" smtClean="0"/>
                        <a:t>Soins de la peau, </a:t>
                      </a:r>
                    </a:p>
                    <a:p>
                      <a:pPr marL="285750" indent="-285750">
                        <a:buFont typeface="Arial" panose="020B0604020202020204" pitchFamily="34" charset="0"/>
                        <a:buChar char="•"/>
                      </a:pPr>
                      <a:r>
                        <a:rPr lang="fr-FR" sz="2000" dirty="0" smtClean="0"/>
                        <a:t>soins oculaires ou des yeux.</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4167736"/>
                  </a:ext>
                </a:extLst>
              </a:tr>
            </a:tbl>
          </a:graphicData>
        </a:graphic>
      </p:graphicFrame>
    </p:spTree>
    <p:extLst>
      <p:ext uri="{BB962C8B-B14F-4D97-AF65-F5344CB8AC3E}">
        <p14:creationId xmlns:p14="http://schemas.microsoft.com/office/powerpoint/2010/main" val="62717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29800" cy="899795"/>
          </a:xfrm>
          <a:ln>
            <a:solidFill>
              <a:schemeClr val="accent4"/>
            </a:solidFill>
          </a:ln>
        </p:spPr>
        <p:txBody>
          <a:bodyPr anchor="t"/>
          <a:lstStyle/>
          <a:p>
            <a:r>
              <a:rPr lang="fr-FR" b="1" dirty="0" smtClean="0">
                <a:ln>
                  <a:solidFill>
                    <a:schemeClr val="accent2"/>
                  </a:solidFill>
                </a:ln>
                <a:latin typeface="+mn-lt"/>
              </a:rPr>
              <a:t>Premiers soins essentiels du nouveau-né</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20000"/>
          </a:bodyPr>
          <a:lstStyle/>
          <a:p>
            <a:pPr marL="0" indent="0">
              <a:buNone/>
            </a:pPr>
            <a:r>
              <a:rPr lang="fr-FR" b="1" dirty="0" smtClean="0"/>
              <a:t>Quelques minutes après l’accouchement, procéder </a:t>
            </a:r>
            <a:r>
              <a:rPr lang="fr-FR" b="1" dirty="0">
                <a:solidFill>
                  <a:prstClr val="black"/>
                </a:solidFill>
              </a:rPr>
              <a:t>à </a:t>
            </a:r>
            <a:r>
              <a:rPr lang="fr-FR" b="1" dirty="0" smtClean="0"/>
              <a:t>: </a:t>
            </a:r>
          </a:p>
          <a:p>
            <a:pPr marL="571500" indent="-571500">
              <a:buFont typeface="+mj-lt"/>
              <a:buAutoNum type="romanLcPeriod"/>
            </a:pPr>
            <a:r>
              <a:rPr lang="fr-FR" dirty="0"/>
              <a:t>La protection thermique: </a:t>
            </a:r>
          </a:p>
          <a:p>
            <a:pPr marL="1028700" lvl="1" indent="-571500">
              <a:buFont typeface="+mj-lt"/>
              <a:buAutoNum type="alphaLcPeriod"/>
            </a:pPr>
            <a:r>
              <a:rPr lang="fr-FR" sz="2600" dirty="0"/>
              <a:t>Un séchage immédiat et complet. </a:t>
            </a:r>
          </a:p>
          <a:p>
            <a:pPr marL="1028700" lvl="1" indent="-571500">
              <a:buFont typeface="+mj-lt"/>
              <a:buAutoNum type="alphaLcPeriod"/>
            </a:pPr>
            <a:r>
              <a:rPr lang="fr-FR" sz="2600" dirty="0" smtClean="0"/>
              <a:t>Chauffage- Le </a:t>
            </a:r>
            <a:r>
              <a:rPr lang="fr-FR" sz="2600" dirty="0"/>
              <a:t>contact peau à peau du nouveau-né avec sa mère.</a:t>
            </a:r>
          </a:p>
          <a:p>
            <a:pPr marL="571500" indent="-571500">
              <a:buFont typeface="+mj-lt"/>
              <a:buAutoNum type="romanLcPeriod"/>
            </a:pPr>
            <a:r>
              <a:rPr lang="fr-FR" dirty="0" smtClean="0"/>
              <a:t>La </a:t>
            </a:r>
            <a:r>
              <a:rPr lang="fr-FR" dirty="0"/>
              <a:t>ventilation par pression positive à l’air ambiant au moyen d’un masque et un ballon (après une minute de naissance, si pas d’autonomie de respiration).</a:t>
            </a:r>
          </a:p>
          <a:p>
            <a:pPr marL="571500" indent="-571500">
              <a:buFont typeface="+mj-lt"/>
              <a:buAutoNum type="romanLcPeriod"/>
            </a:pPr>
            <a:r>
              <a:rPr lang="fr-FR" dirty="0" smtClean="0"/>
              <a:t>Les soins </a:t>
            </a:r>
            <a:r>
              <a:rPr lang="fr-FR" dirty="0"/>
              <a:t>du cordon </a:t>
            </a:r>
            <a:r>
              <a:rPr lang="fr-FR" dirty="0" smtClean="0"/>
              <a:t>ombilical.</a:t>
            </a:r>
            <a:endParaRPr lang="fr-FR" i="1" dirty="0">
              <a:solidFill>
                <a:srgbClr val="FF0000"/>
              </a:solidFill>
            </a:endParaRPr>
          </a:p>
          <a:p>
            <a:pPr marL="571500" indent="-571500">
              <a:buFont typeface="+mj-lt"/>
              <a:buAutoNum type="romanLcPeriod"/>
            </a:pPr>
            <a:r>
              <a:rPr lang="fr-FR" dirty="0" smtClean="0"/>
              <a:t>Les soins des yeux: Instiller un</a:t>
            </a:r>
            <a:r>
              <a:rPr lang="en-US" dirty="0" smtClean="0"/>
              <a:t> </a:t>
            </a:r>
            <a:r>
              <a:rPr lang="fr-FR" dirty="0" smtClean="0"/>
              <a:t>collyre/ pommade</a:t>
            </a:r>
            <a:r>
              <a:rPr lang="en-US" dirty="0" smtClean="0"/>
              <a:t> </a:t>
            </a:r>
            <a:r>
              <a:rPr lang="fr-FR" dirty="0" smtClean="0"/>
              <a:t>antibiotique.</a:t>
            </a:r>
          </a:p>
          <a:p>
            <a:pPr marL="571500" indent="-571500">
              <a:buFont typeface="+mj-lt"/>
              <a:buAutoNum type="romanLcPeriod"/>
            </a:pPr>
            <a:r>
              <a:rPr lang="fr-FR" dirty="0" smtClean="0"/>
              <a:t>L’Aide alimentaire- procéder </a:t>
            </a:r>
            <a:r>
              <a:rPr lang="fr-FR" dirty="0">
                <a:solidFill>
                  <a:prstClr val="black"/>
                </a:solidFill>
              </a:rPr>
              <a:t>à</a:t>
            </a:r>
            <a:r>
              <a:rPr lang="fr-FR" dirty="0" smtClean="0"/>
              <a:t> l’allaitement maternel précoce et exclusif.</a:t>
            </a:r>
          </a:p>
          <a:p>
            <a:pPr marL="571500" indent="-571500">
              <a:buFont typeface="+mj-lt"/>
              <a:buAutoNum type="romanLcPeriod"/>
            </a:pPr>
            <a:r>
              <a:rPr lang="fr-FR" dirty="0" smtClean="0">
                <a:solidFill>
                  <a:srgbClr val="FF0000"/>
                </a:solidFill>
              </a:rPr>
              <a:t>Examiner le nouveau-né </a:t>
            </a:r>
            <a:r>
              <a:rPr lang="fr-FR" dirty="0">
                <a:solidFill>
                  <a:srgbClr val="FF0000"/>
                </a:solidFill>
              </a:rPr>
              <a:t>à</a:t>
            </a:r>
            <a:r>
              <a:rPr lang="fr-FR" dirty="0" smtClean="0">
                <a:solidFill>
                  <a:srgbClr val="FF0000"/>
                </a:solidFill>
              </a:rPr>
              <a:t> la recherche des malformations externes.</a:t>
            </a:r>
          </a:p>
          <a:p>
            <a:pPr marL="571500" indent="-571500">
              <a:buFont typeface="+mj-lt"/>
              <a:buAutoNum type="romanLcPeriod"/>
            </a:pPr>
            <a:r>
              <a:rPr lang="fr-FR" dirty="0" smtClean="0"/>
              <a:t>Le suivi du nouveau (surveiller la température, l’allaitement, signes d’infection, état du système nerveux etc.)</a:t>
            </a:r>
            <a:endParaRPr lang="fr-FR" dirty="0"/>
          </a:p>
        </p:txBody>
      </p:sp>
    </p:spTree>
    <p:extLst>
      <p:ext uri="{BB962C8B-B14F-4D97-AF65-F5344CB8AC3E}">
        <p14:creationId xmlns:p14="http://schemas.microsoft.com/office/powerpoint/2010/main" val="406045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78880" cy="823595"/>
          </a:xfrm>
          <a:ln>
            <a:solidFill>
              <a:schemeClr val="accent4"/>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la </a:t>
            </a:r>
            <a:r>
              <a:rPr lang="fr-FR" dirty="0">
                <a:latin typeface="Calibri" panose="020F0502020204030204" pitchFamily="34" charset="0"/>
                <a:ea typeface="Calibri" panose="020F0502020204030204" pitchFamily="34" charset="0"/>
                <a:cs typeface="Times New Roman" panose="02020603050405020304" pitchFamily="18" charset="0"/>
              </a:rPr>
              <a:t>maternité à </a:t>
            </a:r>
            <a:r>
              <a:rPr lang="fr-FR" dirty="0" smtClean="0">
                <a:latin typeface="Calibri" panose="020F0502020204030204" pitchFamily="34" charset="0"/>
                <a:ea typeface="Calibri" panose="020F0502020204030204" pitchFamily="34" charset="0"/>
                <a:cs typeface="Times New Roman" panose="02020603050405020304" pitchFamily="18" charset="0"/>
              </a:rPr>
              <a:t>moindre risque comme une priorité de SSR en </a:t>
            </a:r>
            <a:r>
              <a:rPr lang="fr-FR" dirty="0">
                <a:latin typeface="Calibri" panose="020F0502020204030204" pitchFamily="34" charset="0"/>
                <a:ea typeface="Calibri" panose="020F0502020204030204" pitchFamily="34" charset="0"/>
                <a:cs typeface="Times New Roman" panose="02020603050405020304" pitchFamily="18" charset="0"/>
              </a:rPr>
              <a:t>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Comprendre </a:t>
            </a:r>
            <a:r>
              <a:rPr lang="fr-FR" u="sng" dirty="0" smtClean="0">
                <a:latin typeface="Calibri" panose="020F0502020204030204" pitchFamily="34" charset="0"/>
                <a:ea typeface="Calibri" panose="020F0502020204030204" pitchFamily="34" charset="0"/>
                <a:cs typeface="Times New Roman" panose="02020603050405020304" pitchFamily="18" charset="0"/>
              </a:rPr>
              <a:t>la nécessité de rendre disponible </a:t>
            </a:r>
            <a:r>
              <a:rPr lang="fr-FR" u="sng" dirty="0">
                <a:latin typeface="Calibri" panose="020F0502020204030204" pitchFamily="34" charset="0"/>
                <a:ea typeface="Calibri" panose="020F0502020204030204" pitchFamily="34" charset="0"/>
                <a:cs typeface="Times New Roman" panose="02020603050405020304" pitchFamily="18" charset="0"/>
              </a:rPr>
              <a:t>et accessible </a:t>
            </a:r>
            <a:r>
              <a:rPr lang="fr-FR" u="sng" dirty="0" smtClean="0">
                <a:latin typeface="Calibri" panose="020F0502020204030204" pitchFamily="34" charset="0"/>
                <a:ea typeface="Calibri" panose="020F0502020204030204" pitchFamily="34" charset="0"/>
                <a:cs typeface="Times New Roman" panose="02020603050405020304" pitchFamily="18" charset="0"/>
              </a:rPr>
              <a:t>les interventions de maternité a moindre risque.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Cambria Math" panose="02040503050406030204" pitchFamily="18" charset="0"/>
              </a:rPr>
              <a:t>Deviner le système </a:t>
            </a:r>
            <a:r>
              <a:rPr lang="fr-FR" dirty="0">
                <a:latin typeface="Calibri" panose="020F0502020204030204" pitchFamily="34" charset="0"/>
                <a:ea typeface="Calibri" panose="020F0502020204030204" pitchFamily="34" charset="0"/>
                <a:cs typeface="Cambria Math" panose="02040503050406030204" pitchFamily="18" charset="0"/>
              </a:rPr>
              <a:t>de </a:t>
            </a:r>
            <a:r>
              <a:rPr lang="fr-FR" dirty="0" smtClean="0">
                <a:latin typeface="Calibri" panose="020F0502020204030204" pitchFamily="34" charset="0"/>
                <a:ea typeface="Calibri" panose="020F0502020204030204" pitchFamily="34" charset="0"/>
                <a:cs typeface="Cambria Math" panose="02040503050406030204" pitchFamily="18" charset="0"/>
              </a:rPr>
              <a:t>référencement des urgences obstétriques efficace et adapté.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Maitriser les dispositions à prendre pour que </a:t>
            </a:r>
            <a:r>
              <a:rPr lang="fr-FR" dirty="0">
                <a:latin typeface="Calibri" panose="020F0502020204030204" pitchFamily="34" charset="0"/>
                <a:ea typeface="Calibri" panose="020F0502020204030204" pitchFamily="34" charset="0"/>
                <a:cs typeface="Times New Roman" panose="02020603050405020304" pitchFamily="18" charset="0"/>
              </a:rPr>
              <a:t>les soins </a:t>
            </a:r>
            <a:r>
              <a:rPr lang="fr-FR" dirty="0" smtClean="0">
                <a:latin typeface="Calibri" panose="020F0502020204030204" pitchFamily="34" charset="0"/>
                <a:ea typeface="Calibri" panose="020F0502020204030204" pitchFamily="34" charset="0"/>
                <a:cs typeface="Times New Roman" panose="02020603050405020304" pitchFamily="18" charset="0"/>
              </a:rPr>
              <a:t>après </a:t>
            </a:r>
            <a:r>
              <a:rPr lang="fr-FR" dirty="0">
                <a:latin typeface="Calibri" panose="020F0502020204030204" pitchFamily="34" charset="0"/>
                <a:ea typeface="Calibri" panose="020F0502020204030204" pitchFamily="34" charset="0"/>
                <a:cs typeface="Times New Roman" panose="02020603050405020304" pitchFamily="18" charset="0"/>
              </a:rPr>
              <a:t>avortement </a:t>
            </a:r>
            <a:r>
              <a:rPr lang="fr-FR" dirty="0" smtClean="0">
                <a:latin typeface="Calibri" panose="020F0502020204030204" pitchFamily="34" charset="0"/>
                <a:ea typeface="Calibri" panose="020F0502020204030204" pitchFamily="34" charset="0"/>
                <a:cs typeface="Times New Roman" panose="02020603050405020304" pitchFamily="18" charset="0"/>
              </a:rPr>
              <a:t>soient disponibles et </a:t>
            </a:r>
            <a:r>
              <a:rPr lang="fr-FR" dirty="0">
                <a:latin typeface="Calibri" panose="020F0502020204030204" pitchFamily="34" charset="0"/>
                <a:ea typeface="Calibri" panose="020F0502020204030204" pitchFamily="34" charset="0"/>
                <a:cs typeface="Times New Roman" panose="02020603050405020304" pitchFamily="18" charset="0"/>
              </a:rPr>
              <a:t>accessibles.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Expliquer la démarche à suivre pour assurer </a:t>
            </a:r>
            <a:r>
              <a:rPr lang="fr-FR" dirty="0" smtClean="0">
                <a:latin typeface="Calibri" panose="020F0502020204030204" pitchFamily="34" charset="0"/>
                <a:ea typeface="Calibri" panose="020F0502020204030204" pitchFamily="34" charset="0"/>
                <a:cs typeface="Times New Roman" panose="02020603050405020304" pitchFamily="18" charset="0"/>
              </a:rPr>
              <a:t>la gestion logistique efficace en appui </a:t>
            </a:r>
            <a:r>
              <a:rPr lang="fr-FR" dirty="0">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l’accouchement hygiénique </a:t>
            </a:r>
            <a:r>
              <a:rPr lang="fr-FR" dirty="0">
                <a:latin typeface="Calibri" panose="020F0502020204030204" pitchFamily="34" charset="0"/>
                <a:ea typeface="Calibri" panose="020F0502020204030204" pitchFamily="34" charset="0"/>
                <a:cs typeface="Times New Roman" panose="02020603050405020304" pitchFamily="18" charset="0"/>
              </a:rPr>
              <a:t>et </a:t>
            </a:r>
            <a:r>
              <a:rPr lang="fr-FR" dirty="0" smtClean="0">
                <a:latin typeface="Calibri" panose="020F0502020204030204" pitchFamily="34" charset="0"/>
                <a:ea typeface="Calibri" panose="020F0502020204030204" pitchFamily="34" charset="0"/>
                <a:cs typeface="Times New Roman" panose="02020603050405020304" pitchFamily="18" charset="0"/>
              </a:rPr>
              <a:t>aux soins </a:t>
            </a:r>
            <a:r>
              <a:rPr lang="fr-FR" dirty="0">
                <a:latin typeface="Calibri" panose="020F0502020204030204" pitchFamily="34" charset="0"/>
                <a:ea typeface="Calibri" panose="020F0502020204030204" pitchFamily="34" charset="0"/>
                <a:cs typeface="Times New Roman" panose="02020603050405020304" pitchFamily="18" charset="0"/>
              </a:rPr>
              <a:t>essentiels du nouveau-né </a:t>
            </a:r>
            <a:r>
              <a:rPr lang="fr-FR" dirty="0" smtClean="0">
                <a:latin typeface="Calibri" panose="020F0502020204030204" pitchFamily="34" charset="0"/>
                <a:ea typeface="Calibri" panose="020F0502020204030204" pitchFamily="34" charset="0"/>
                <a:cs typeface="Times New Roman" panose="02020603050405020304" pitchFamily="18" charset="0"/>
              </a:rPr>
              <a:t>(</a:t>
            </a:r>
            <a:r>
              <a:rPr lang="fr-FR" i="1" dirty="0" smtClean="0">
                <a:latin typeface="Calibri" panose="020F0502020204030204" pitchFamily="34" charset="0"/>
                <a:ea typeface="Calibri" panose="020F0502020204030204" pitchFamily="34" charset="0"/>
                <a:cs typeface="Times New Roman" panose="02020603050405020304" pitchFamily="18" charset="0"/>
              </a:rPr>
              <a:t>si </a:t>
            </a:r>
            <a:r>
              <a:rPr lang="fr-FR" i="1" dirty="0">
                <a:latin typeface="Calibri" panose="020F0502020204030204" pitchFamily="34" charset="0"/>
                <a:ea typeface="Calibri" panose="020F0502020204030204" pitchFamily="34" charset="0"/>
                <a:cs typeface="Times New Roman" panose="02020603050405020304" pitchFamily="18" charset="0"/>
              </a:rPr>
              <a:t>l’accès à </a:t>
            </a:r>
            <a:r>
              <a:rPr lang="fr-FR" i="1" dirty="0" smtClean="0">
                <a:latin typeface="Calibri" panose="020F0502020204030204" pitchFamily="34" charset="0"/>
                <a:ea typeface="Calibri" panose="020F0502020204030204" pitchFamily="34" charset="0"/>
                <a:cs typeface="Times New Roman" panose="02020603050405020304" pitchFamily="18" charset="0"/>
              </a:rPr>
              <a:t>l’établissement sanitaire est limité voire impossible).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661248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21240" cy="1006475"/>
          </a:xfrm>
          <a:ln>
            <a:solidFill>
              <a:schemeClr val="accent4"/>
            </a:solidFill>
          </a:ln>
        </p:spPr>
        <p:txBody>
          <a:bodyPr>
            <a:normAutofit/>
          </a:bodyPr>
          <a:lstStyle/>
          <a:p>
            <a:pPr algn="ctr"/>
            <a:r>
              <a:rPr lang="fr-FR" sz="3600" b="1" dirty="0" smtClean="0">
                <a:ln>
                  <a:solidFill>
                    <a:schemeClr val="accent2"/>
                  </a:solidFill>
                </a:ln>
                <a:latin typeface="+mn-lt"/>
              </a:rPr>
              <a:t>La prise en charge des nouveau-nés </a:t>
            </a:r>
            <a:r>
              <a:rPr lang="fr-FR" sz="3600" b="1" dirty="0">
                <a:ln>
                  <a:solidFill>
                    <a:schemeClr val="accent2"/>
                  </a:solidFill>
                </a:ln>
                <a:solidFill>
                  <a:prstClr val="black"/>
                </a:solidFill>
                <a:latin typeface="+mn-lt"/>
                <a:ea typeface="+mn-ea"/>
                <a:cs typeface="+mn-cs"/>
              </a:rPr>
              <a:t>à</a:t>
            </a:r>
            <a:r>
              <a:rPr lang="fr-FR" sz="3600" b="1" dirty="0" smtClean="0">
                <a:ln>
                  <a:solidFill>
                    <a:schemeClr val="accent2"/>
                  </a:solidFill>
                </a:ln>
                <a:latin typeface="+mn-lt"/>
              </a:rPr>
              <a:t> petit poids. </a:t>
            </a:r>
            <a:endParaRPr lang="fr-FR" sz="3600" b="1" dirty="0">
              <a:ln>
                <a:solidFill>
                  <a:schemeClr val="accent2"/>
                </a:solidFill>
              </a:ln>
              <a:latin typeface="+mn-lt"/>
            </a:endParaRPr>
          </a:p>
        </p:txBody>
      </p:sp>
      <p:pic>
        <p:nvPicPr>
          <p:cNvPr id="6" name="Picture 5"/>
          <p:cNvPicPr>
            <a:picLocks noChangeAspect="1"/>
          </p:cNvPicPr>
          <p:nvPr/>
        </p:nvPicPr>
        <p:blipFill>
          <a:blip r:embed="rId3"/>
          <a:stretch>
            <a:fillRect/>
          </a:stretch>
        </p:blipFill>
        <p:spPr>
          <a:xfrm>
            <a:off x="1851816" y="2122964"/>
            <a:ext cx="7920610" cy="4015825"/>
          </a:xfrm>
          <a:prstGeom prst="rect">
            <a:avLst/>
          </a:prstGeom>
        </p:spPr>
      </p:pic>
      <p:sp>
        <p:nvSpPr>
          <p:cNvPr id="7" name="Rounded Rectangle 6"/>
          <p:cNvSpPr/>
          <p:nvPr/>
        </p:nvSpPr>
        <p:spPr>
          <a:xfrm>
            <a:off x="2438399" y="5483469"/>
            <a:ext cx="613186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Calibri"/>
                <a:ea typeface="+mn-ea"/>
                <a:cs typeface="+mn-cs"/>
              </a:rPr>
              <a:t>Les soins mère Kangourou - SMK</a:t>
            </a:r>
            <a:endParaRPr kumimoji="0" lang="fr-FR"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4017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58400" cy="793115"/>
          </a:xfrm>
          <a:ln>
            <a:solidFill>
              <a:schemeClr val="accent4"/>
            </a:solidFill>
          </a:ln>
        </p:spPr>
        <p:txBody>
          <a:bodyPr anchor="t">
            <a:normAutofit fontScale="90000"/>
          </a:bodyPr>
          <a:lstStyle/>
          <a:p>
            <a:r>
              <a:rPr lang="fr-FR" sz="4800" b="1" dirty="0" smtClean="0">
                <a:ln>
                  <a:solidFill>
                    <a:schemeClr val="accent2"/>
                  </a:solidFill>
                </a:ln>
                <a:latin typeface="+mn-lt"/>
              </a:rPr>
              <a:t>Les soins essentiels du cordon ombilical</a:t>
            </a:r>
            <a:endParaRPr lang="fr-FR" sz="4800" b="1" dirty="0">
              <a:ln>
                <a:solidFill>
                  <a:schemeClr val="accent2"/>
                </a:solidFill>
              </a:ln>
              <a:latin typeface="+mn-lt"/>
            </a:endParaRPr>
          </a:p>
        </p:txBody>
      </p:sp>
      <p:sp>
        <p:nvSpPr>
          <p:cNvPr id="3" name="Content Placeholder 2"/>
          <p:cNvSpPr>
            <a:spLocks noGrp="1"/>
          </p:cNvSpPr>
          <p:nvPr>
            <p:ph idx="1"/>
          </p:nvPr>
        </p:nvSpPr>
        <p:spPr>
          <a:xfrm>
            <a:off x="838200" y="1292225"/>
            <a:ext cx="10515600" cy="4351338"/>
          </a:xfrm>
        </p:spPr>
        <p:txBody>
          <a:bodyPr>
            <a:noAutofit/>
          </a:bodyPr>
          <a:lstStyle/>
          <a:p>
            <a:r>
              <a:rPr lang="fr-FR" sz="2200" dirty="0">
                <a:hlinkClick r:id="rId3"/>
              </a:rPr>
              <a:t>https://</a:t>
            </a:r>
            <a:r>
              <a:rPr lang="fr-FR" sz="2200" dirty="0" smtClean="0">
                <a:hlinkClick r:id="rId3"/>
              </a:rPr>
              <a:t>www.youtube.com/watch?v=qJLZ9n5eP8I</a:t>
            </a:r>
            <a:endParaRPr lang="fr-FR" sz="2200" dirty="0" smtClean="0"/>
          </a:p>
          <a:p>
            <a:r>
              <a:rPr lang="fr-FR" sz="2200" dirty="0" smtClean="0">
                <a:solidFill>
                  <a:srgbClr val="131A1C"/>
                </a:solidFill>
              </a:rPr>
              <a:t>Le moignon du cordon </a:t>
            </a:r>
            <a:r>
              <a:rPr lang="fr-FR" sz="2200" dirty="0">
                <a:solidFill>
                  <a:srgbClr val="131A1C"/>
                </a:solidFill>
              </a:rPr>
              <a:t>ombilical </a:t>
            </a:r>
            <a:r>
              <a:rPr lang="fr-FR" sz="2200" dirty="0" smtClean="0">
                <a:solidFill>
                  <a:srgbClr val="131A1C"/>
                </a:solidFill>
              </a:rPr>
              <a:t>chute entre </a:t>
            </a:r>
            <a:r>
              <a:rPr lang="fr-FR" sz="2200" dirty="0">
                <a:solidFill>
                  <a:srgbClr val="131A1C"/>
                </a:solidFill>
              </a:rPr>
              <a:t>cinq et dix jours après la naissance mais la cicatrisation n'est obtenue qu'au bout du quinzième jour</a:t>
            </a:r>
            <a:r>
              <a:rPr lang="fr-FR" sz="2200" dirty="0" smtClean="0">
                <a:solidFill>
                  <a:srgbClr val="131A1C"/>
                </a:solidFill>
              </a:rPr>
              <a:t>.</a:t>
            </a:r>
          </a:p>
          <a:p>
            <a:r>
              <a:rPr lang="fr-FR" sz="2200" dirty="0" smtClean="0">
                <a:solidFill>
                  <a:srgbClr val="131A1C"/>
                </a:solidFill>
              </a:rPr>
              <a:t>Nettoyer </a:t>
            </a:r>
            <a:r>
              <a:rPr lang="fr-FR" sz="2200" dirty="0">
                <a:solidFill>
                  <a:srgbClr val="131A1C"/>
                </a:solidFill>
              </a:rPr>
              <a:t>quotidiennement </a:t>
            </a:r>
            <a:r>
              <a:rPr lang="fr-FR" sz="2200" dirty="0" smtClean="0">
                <a:solidFill>
                  <a:srgbClr val="131A1C"/>
                </a:solidFill>
              </a:rPr>
              <a:t>le moignon et </a:t>
            </a:r>
            <a:r>
              <a:rPr lang="fr-FR" sz="2200" dirty="0">
                <a:solidFill>
                  <a:srgbClr val="131A1C"/>
                </a:solidFill>
              </a:rPr>
              <a:t>maintenir </a:t>
            </a:r>
            <a:r>
              <a:rPr lang="fr-FR" sz="2200" dirty="0" smtClean="0">
                <a:solidFill>
                  <a:srgbClr val="131A1C"/>
                </a:solidFill>
              </a:rPr>
              <a:t>le nombril </a:t>
            </a:r>
            <a:r>
              <a:rPr lang="fr-FR" sz="2200" dirty="0">
                <a:solidFill>
                  <a:srgbClr val="131A1C"/>
                </a:solidFill>
              </a:rPr>
              <a:t>au sec afin d'éviter une </a:t>
            </a:r>
            <a:r>
              <a:rPr lang="fr-FR" sz="2200" dirty="0" smtClean="0">
                <a:solidFill>
                  <a:srgbClr val="131A1C"/>
                </a:solidFill>
              </a:rPr>
              <a:t>infection, jusqu’à sa chute. </a:t>
            </a:r>
          </a:p>
          <a:p>
            <a:r>
              <a:rPr lang="fr-FR" sz="2200" dirty="0" smtClean="0">
                <a:solidFill>
                  <a:srgbClr val="131A1C"/>
                </a:solidFill>
              </a:rPr>
              <a:t>Lors de la première semaine, chaque jour, après le bain de préférence et  après avoir enlevé  les peaux-mortes autour du nombril, se servir du </a:t>
            </a:r>
            <a:r>
              <a:rPr lang="fr-FR" sz="2200" dirty="0" err="1" smtClean="0">
                <a:solidFill>
                  <a:srgbClr val="131A1C"/>
                </a:solidFill>
              </a:rPr>
              <a:t>chlorhexidine</a:t>
            </a:r>
            <a:r>
              <a:rPr lang="fr-FR" sz="2200" dirty="0" smtClean="0">
                <a:solidFill>
                  <a:srgbClr val="131A1C"/>
                </a:solidFill>
              </a:rPr>
              <a:t> pour nettoyer autour de nombril et moignon du cordon ombilical. </a:t>
            </a:r>
          </a:p>
          <a:p>
            <a:r>
              <a:rPr lang="fr-FR" sz="2200" dirty="0" smtClean="0">
                <a:solidFill>
                  <a:srgbClr val="131A1C"/>
                </a:solidFill>
              </a:rPr>
              <a:t>Avec des compresses stériles imbibées de </a:t>
            </a:r>
            <a:r>
              <a:rPr lang="fr-FR" sz="2200" dirty="0" err="1">
                <a:solidFill>
                  <a:srgbClr val="131A1C"/>
                </a:solidFill>
              </a:rPr>
              <a:t>c</a:t>
            </a:r>
            <a:r>
              <a:rPr lang="fr-FR" sz="2200" dirty="0" err="1" smtClean="0">
                <a:solidFill>
                  <a:srgbClr val="131A1C"/>
                </a:solidFill>
              </a:rPr>
              <a:t>hlorhexidine</a:t>
            </a:r>
            <a:r>
              <a:rPr lang="fr-FR" sz="2200" dirty="0" smtClean="0">
                <a:solidFill>
                  <a:srgbClr val="131A1C"/>
                </a:solidFill>
              </a:rPr>
              <a:t> </a:t>
            </a:r>
            <a:r>
              <a:rPr lang="fr-FR" sz="2200" dirty="0">
                <a:solidFill>
                  <a:srgbClr val="131A1C"/>
                </a:solidFill>
              </a:rPr>
              <a:t>à</a:t>
            </a:r>
            <a:r>
              <a:rPr lang="fr-FR" sz="2200" dirty="0" smtClean="0">
                <a:solidFill>
                  <a:srgbClr val="131A1C"/>
                </a:solidFill>
              </a:rPr>
              <a:t> 7.1% (</a:t>
            </a:r>
            <a:r>
              <a:rPr lang="fr-FR" sz="2200" dirty="0" err="1" smtClean="0">
                <a:solidFill>
                  <a:srgbClr val="131A1C"/>
                </a:solidFill>
              </a:rPr>
              <a:t>chlorhexidine</a:t>
            </a:r>
            <a:r>
              <a:rPr lang="fr-FR" sz="2200" dirty="0" smtClean="0">
                <a:solidFill>
                  <a:srgbClr val="131A1C"/>
                </a:solidFill>
              </a:rPr>
              <a:t> à 4%) , </a:t>
            </a:r>
            <a:r>
              <a:rPr lang="fr-FR" sz="2200" dirty="0">
                <a:solidFill>
                  <a:srgbClr val="131A1C"/>
                </a:solidFill>
              </a:rPr>
              <a:t>faites des gestes de l'intérieur vers l'extérieur </a:t>
            </a:r>
            <a:r>
              <a:rPr lang="fr-FR" sz="2200" dirty="0" smtClean="0">
                <a:solidFill>
                  <a:srgbClr val="131A1C"/>
                </a:solidFill>
              </a:rPr>
              <a:t>du nombril. </a:t>
            </a:r>
          </a:p>
          <a:p>
            <a:r>
              <a:rPr lang="fr-FR" sz="2200" dirty="0">
                <a:solidFill>
                  <a:srgbClr val="131A1C"/>
                </a:solidFill>
              </a:rPr>
              <a:t>Après ce nettoyage, séchez bien avec une compresse stérile sèche. </a:t>
            </a:r>
            <a:endParaRPr lang="fr-FR" sz="2200" dirty="0" smtClean="0">
              <a:solidFill>
                <a:srgbClr val="131A1C"/>
              </a:solidFill>
            </a:endParaRPr>
          </a:p>
          <a:p>
            <a:r>
              <a:rPr lang="fr-FR" sz="2200" dirty="0">
                <a:solidFill>
                  <a:srgbClr val="131A1C"/>
                </a:solidFill>
              </a:rPr>
              <a:t>Lavez-vous les mains après ces soins</a:t>
            </a:r>
            <a:r>
              <a:rPr lang="fr-FR" sz="2200" dirty="0" smtClean="0">
                <a:solidFill>
                  <a:srgbClr val="131A1C"/>
                </a:solidFill>
              </a:rPr>
              <a:t>.</a:t>
            </a:r>
          </a:p>
          <a:p>
            <a:r>
              <a:rPr lang="fr-FR" sz="2200" dirty="0" smtClean="0">
                <a:solidFill>
                  <a:srgbClr val="131A1C"/>
                </a:solidFill>
              </a:rPr>
              <a:t>Continuez </a:t>
            </a:r>
            <a:r>
              <a:rPr lang="fr-FR" sz="2200" dirty="0">
                <a:solidFill>
                  <a:srgbClr val="131A1C"/>
                </a:solidFill>
              </a:rPr>
              <a:t>à nettoyer </a:t>
            </a:r>
            <a:r>
              <a:rPr lang="fr-FR" sz="2200" dirty="0" smtClean="0">
                <a:solidFill>
                  <a:srgbClr val="131A1C"/>
                </a:solidFill>
              </a:rPr>
              <a:t>le nombril </a:t>
            </a:r>
            <a:r>
              <a:rPr lang="fr-FR" sz="2200" dirty="0">
                <a:solidFill>
                  <a:srgbClr val="131A1C"/>
                </a:solidFill>
              </a:rPr>
              <a:t>pendant quelques jours jusqu'à cicatrisation </a:t>
            </a:r>
            <a:r>
              <a:rPr lang="fr-FR" sz="2200" dirty="0" smtClean="0">
                <a:solidFill>
                  <a:srgbClr val="131A1C"/>
                </a:solidFill>
              </a:rPr>
              <a:t>complète, une fois que le moignon est chuté.  </a:t>
            </a:r>
          </a:p>
          <a:p>
            <a:endParaRPr lang="fr-FR" sz="2200" dirty="0"/>
          </a:p>
        </p:txBody>
      </p:sp>
    </p:spTree>
    <p:extLst>
      <p:ext uri="{BB962C8B-B14F-4D97-AF65-F5344CB8AC3E}">
        <p14:creationId xmlns:p14="http://schemas.microsoft.com/office/powerpoint/2010/main" val="2097947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315845"/>
            <a:ext cx="10515600" cy="1325563"/>
          </a:xfrm>
        </p:spPr>
        <p:style>
          <a:lnRef idx="2">
            <a:schemeClr val="accent2"/>
          </a:lnRef>
          <a:fillRef idx="1">
            <a:schemeClr val="lt1"/>
          </a:fillRef>
          <a:effectRef idx="0">
            <a:schemeClr val="accent2"/>
          </a:effectRef>
          <a:fontRef idx="minor">
            <a:schemeClr val="dk1"/>
          </a:fontRef>
        </p:style>
        <p:txBody>
          <a:bodyPr/>
          <a:lstStyle/>
          <a:p>
            <a:pPr algn="ctr"/>
            <a:r>
              <a:rPr lang="fr-FR" b="1" dirty="0" smtClean="0">
                <a:ln>
                  <a:solidFill>
                    <a:schemeClr val="accent2"/>
                  </a:solidFill>
                </a:ln>
                <a:latin typeface="+mn-lt"/>
              </a:rPr>
              <a:t>Gérer  la morbidité et la mortalité maternelle et néonatales</a:t>
            </a:r>
            <a:endParaRPr lang="fr-FR" b="1" dirty="0">
              <a:ln>
                <a:solidFill>
                  <a:schemeClr val="accent2"/>
                </a:solidFill>
              </a:ln>
              <a:latin typeface="+mn-lt"/>
            </a:endParaRPr>
          </a:p>
        </p:txBody>
      </p:sp>
    </p:spTree>
    <p:extLst>
      <p:ext uri="{BB962C8B-B14F-4D97-AF65-F5344CB8AC3E}">
        <p14:creationId xmlns:p14="http://schemas.microsoft.com/office/powerpoint/2010/main" val="3206956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28760" cy="1158875"/>
          </a:xfrm>
          <a:ln>
            <a:solidFill>
              <a:schemeClr val="accent4"/>
            </a:solidFill>
          </a:ln>
        </p:spPr>
        <p:txBody>
          <a:bodyPr anchor="t">
            <a:noAutofit/>
          </a:bodyPr>
          <a:lstStyle/>
          <a:p>
            <a:pPr algn="ctr"/>
            <a:r>
              <a:rPr lang="fr-FR" sz="4000" b="1" dirty="0" smtClean="0">
                <a:ln>
                  <a:solidFill>
                    <a:schemeClr val="accent2"/>
                  </a:solidFill>
                </a:ln>
                <a:latin typeface="+mn-lt"/>
              </a:rPr>
              <a:t>Causes profondes des décès maternels:</a:t>
            </a:r>
            <a:br>
              <a:rPr lang="fr-FR" sz="4000" b="1" dirty="0" smtClean="0">
                <a:ln>
                  <a:solidFill>
                    <a:schemeClr val="accent2"/>
                  </a:solidFill>
                </a:ln>
                <a:latin typeface="+mn-lt"/>
              </a:rPr>
            </a:br>
            <a:r>
              <a:rPr lang="fr-FR" sz="4000" b="1" dirty="0">
                <a:ln>
                  <a:solidFill>
                    <a:schemeClr val="accent2"/>
                  </a:solidFill>
                </a:ln>
                <a:latin typeface="+mn-lt"/>
              </a:rPr>
              <a:t>Les trois </a:t>
            </a:r>
            <a:r>
              <a:rPr lang="fr-FR" sz="4000" b="1" dirty="0" smtClean="0">
                <a:ln>
                  <a:solidFill>
                    <a:schemeClr val="accent2"/>
                  </a:solidFill>
                </a:ln>
                <a:latin typeface="+mn-lt"/>
              </a:rPr>
              <a:t>retards</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fr-FR" b="1" dirty="0"/>
              <a:t>Retard dans la décision de rechercher des soins </a:t>
            </a:r>
            <a:endParaRPr lang="en-US" b="1" dirty="0"/>
          </a:p>
          <a:p>
            <a:pPr lvl="1"/>
            <a:r>
              <a:rPr lang="fr-FR" sz="2600" dirty="0"/>
              <a:t>Le manque de compréhension des complications </a:t>
            </a:r>
            <a:endParaRPr lang="en-US" sz="2600" dirty="0"/>
          </a:p>
          <a:p>
            <a:pPr lvl="1"/>
            <a:r>
              <a:rPr lang="fr-FR" sz="2600" dirty="0"/>
              <a:t>Acceptation de la mort </a:t>
            </a:r>
            <a:r>
              <a:rPr lang="fr-FR" sz="2600" dirty="0" smtClean="0"/>
              <a:t>maternelle</a:t>
            </a:r>
            <a:endParaRPr lang="en-US" sz="2600" dirty="0"/>
          </a:p>
          <a:p>
            <a:pPr lvl="1"/>
            <a:r>
              <a:rPr lang="fr-FR" sz="2600" dirty="0"/>
              <a:t>Statut inférieur des femmes Statut inférieur des femmes </a:t>
            </a:r>
            <a:endParaRPr lang="en-US" sz="2600" dirty="0"/>
          </a:p>
          <a:p>
            <a:pPr lvl="1"/>
            <a:r>
              <a:rPr lang="fr-FR" sz="2600" dirty="0"/>
              <a:t>Les obstacles socio-culturels à la recherche de soins</a:t>
            </a:r>
            <a:endParaRPr lang="en-US" sz="2600" dirty="0"/>
          </a:p>
          <a:p>
            <a:pPr marL="514350" indent="-514350">
              <a:buFont typeface="+mj-lt"/>
              <a:buAutoNum type="arabicPeriod"/>
            </a:pPr>
            <a:r>
              <a:rPr lang="fr-FR" b="1" dirty="0"/>
              <a:t>Retard dans la réalisation des soins</a:t>
            </a:r>
            <a:r>
              <a:rPr lang="fr-FR" b="1" dirty="0" smtClean="0"/>
              <a:t>-  </a:t>
            </a:r>
            <a:r>
              <a:rPr lang="fr-FR" sz="2600" dirty="0" smtClean="0"/>
              <a:t>les obstacles </a:t>
            </a:r>
            <a:r>
              <a:rPr lang="fr-FR" sz="2600" dirty="0"/>
              <a:t>de </a:t>
            </a:r>
            <a:r>
              <a:rPr lang="fr-FR" sz="2600" dirty="0" smtClean="0"/>
              <a:t>transport - </a:t>
            </a:r>
            <a:r>
              <a:rPr lang="fr-FR" sz="2600" dirty="0"/>
              <a:t>Montagnes, les îles, les rivières Montagnes, les îles, les </a:t>
            </a:r>
            <a:r>
              <a:rPr lang="fr-FR" sz="2600" dirty="0" smtClean="0"/>
              <a:t>rivières, mauvaise infrastructure routière</a:t>
            </a:r>
            <a:r>
              <a:rPr lang="fr-FR" sz="2600" b="1" dirty="0" smtClean="0"/>
              <a:t>.</a:t>
            </a:r>
          </a:p>
          <a:p>
            <a:pPr marL="514350" indent="-514350">
              <a:buFont typeface="+mj-lt"/>
              <a:buAutoNum type="arabicPeriod"/>
            </a:pPr>
            <a:r>
              <a:rPr lang="fr-FR" b="1" dirty="0"/>
              <a:t>Retard dans la réception des </a:t>
            </a:r>
            <a:r>
              <a:rPr lang="fr-FR" b="1" dirty="0" smtClean="0"/>
              <a:t>soins de </a:t>
            </a:r>
            <a:r>
              <a:rPr lang="fr-FR" b="1" dirty="0"/>
              <a:t>bonne </a:t>
            </a:r>
            <a:r>
              <a:rPr lang="fr-FR" b="1" dirty="0" smtClean="0"/>
              <a:t>qualité</a:t>
            </a:r>
            <a:r>
              <a:rPr lang="fr-FR" b="1" dirty="0"/>
              <a:t> </a:t>
            </a:r>
            <a:r>
              <a:rPr lang="fr-FR" b="1" dirty="0" smtClean="0"/>
              <a:t>- </a:t>
            </a:r>
            <a:r>
              <a:rPr lang="fr-FR" sz="2600" dirty="0" smtClean="0"/>
              <a:t>Peu de personnel qualifié avec une attitude punitive, le plateau technique pas prêt, ressources financières. </a:t>
            </a:r>
          </a:p>
          <a:p>
            <a:pPr marL="0" indent="0" algn="ctr">
              <a:buNone/>
            </a:pPr>
            <a:r>
              <a:rPr lang="fr-FR" sz="2400" i="1" dirty="0" smtClean="0"/>
              <a:t>L’éducation </a:t>
            </a:r>
            <a:r>
              <a:rPr lang="fr-FR" sz="2400" i="1" dirty="0"/>
              <a:t>en matière de planification familiale et la fourniture de services de planification familiale de qualité peuvent également contribuer à faire changer les choses.</a:t>
            </a:r>
            <a:endParaRPr lang="fr-FR" sz="2400" b="1" i="1" dirty="0"/>
          </a:p>
        </p:txBody>
      </p:sp>
      <p:sp>
        <p:nvSpPr>
          <p:cNvPr id="4" name="Rounded Rectangle 3"/>
          <p:cNvSpPr/>
          <p:nvPr/>
        </p:nvSpPr>
        <p:spPr>
          <a:xfrm>
            <a:off x="212507" y="5926417"/>
            <a:ext cx="11766985" cy="7709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fr-FR" sz="2000" b="1" dirty="0" smtClean="0">
                <a:solidFill>
                  <a:prstClr val="white"/>
                </a:solidFill>
              </a:rPr>
              <a:t>Rôle du coordinateur et les gestionnaire de services de sant</a:t>
            </a:r>
            <a:r>
              <a:rPr lang="fr-FR" sz="2000" b="1" dirty="0">
                <a:solidFill>
                  <a:prstClr val="white"/>
                </a:solidFill>
              </a:rPr>
              <a:t>é</a:t>
            </a:r>
            <a:r>
              <a:rPr lang="fr-FR" sz="2000" b="1" dirty="0" smtClean="0">
                <a:solidFill>
                  <a:prstClr val="white"/>
                </a:solidFill>
              </a:rPr>
              <a:t>: Assurer que les services de SONUB et SONUC de qualité existent et fonctionnent,  y compris en fourniture et en personnel qualifié et compétent. </a:t>
            </a:r>
          </a:p>
          <a:p>
            <a:endParaRPr lang="fr-FR" sz="1600" dirty="0">
              <a:solidFill>
                <a:prstClr val="white"/>
              </a:solidFill>
            </a:endParaRPr>
          </a:p>
        </p:txBody>
      </p:sp>
    </p:spTree>
    <p:extLst>
      <p:ext uri="{BB962C8B-B14F-4D97-AF65-F5344CB8AC3E}">
        <p14:creationId xmlns:p14="http://schemas.microsoft.com/office/powerpoint/2010/main" val="4010260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34200" cy="945515"/>
          </a:xfrm>
          <a:ln>
            <a:solidFill>
              <a:schemeClr val="accent4"/>
            </a:solidFill>
          </a:ln>
        </p:spPr>
        <p:txBody>
          <a:bodyPr anchor="t">
            <a:normAutofit/>
          </a:bodyPr>
          <a:lstStyle/>
          <a:p>
            <a:r>
              <a:rPr lang="fr-FR" b="1" dirty="0" smtClean="0">
                <a:ln>
                  <a:solidFill>
                    <a:schemeClr val="accent2"/>
                  </a:solidFill>
                </a:ln>
                <a:latin typeface="+mn-lt"/>
              </a:rPr>
              <a:t>Lutte contre les retards</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r>
              <a:rPr lang="fr-FR" sz="2600" b="1" dirty="0" smtClean="0"/>
              <a:t>1</a:t>
            </a:r>
            <a:r>
              <a:rPr lang="fr-FR" sz="2600" b="1" baseline="30000" dirty="0" smtClean="0"/>
              <a:t>er</a:t>
            </a:r>
            <a:r>
              <a:rPr lang="fr-FR" sz="2600" b="1" dirty="0" smtClean="0"/>
              <a:t> retard: </a:t>
            </a:r>
            <a:r>
              <a:rPr lang="fr-FR" sz="2600" dirty="0" smtClean="0"/>
              <a:t>??? </a:t>
            </a:r>
            <a:r>
              <a:rPr lang="fr-FR" sz="2600" b="1" dirty="0" smtClean="0"/>
              <a:t>Les défis individuels et familiales </a:t>
            </a:r>
          </a:p>
          <a:p>
            <a:r>
              <a:rPr lang="fr-FR" sz="2600" b="1" dirty="0" smtClean="0"/>
              <a:t>2</a:t>
            </a:r>
            <a:r>
              <a:rPr lang="fr-FR" sz="2600" b="1" baseline="30000" dirty="0" smtClean="0"/>
              <a:t>e</a:t>
            </a:r>
            <a:r>
              <a:rPr lang="fr-FR" sz="2600" b="1" dirty="0" smtClean="0"/>
              <a:t> retard: l’accès aux services disponibles</a:t>
            </a:r>
          </a:p>
          <a:p>
            <a:pPr lvl="1">
              <a:buFont typeface="Wingdings" panose="05000000000000000000" pitchFamily="2" charset="2"/>
              <a:buChar char="ü"/>
            </a:pPr>
            <a:r>
              <a:rPr lang="fr-FR" dirty="0"/>
              <a:t>La construction des </a:t>
            </a:r>
            <a:r>
              <a:rPr lang="fr-FR" dirty="0" smtClean="0"/>
              <a:t>infrastructures (la multiplication), </a:t>
            </a:r>
          </a:p>
          <a:p>
            <a:pPr lvl="1">
              <a:buFont typeface="Wingdings" panose="05000000000000000000" pitchFamily="2" charset="2"/>
              <a:buChar char="ü"/>
            </a:pPr>
            <a:r>
              <a:rPr lang="fr-FR" dirty="0" smtClean="0"/>
              <a:t>la </a:t>
            </a:r>
            <a:r>
              <a:rPr lang="fr-FR" dirty="0"/>
              <a:t>mise en place d’un système de transfert rapide, </a:t>
            </a:r>
            <a:endParaRPr lang="fr-FR" dirty="0" smtClean="0"/>
          </a:p>
          <a:p>
            <a:pPr lvl="1">
              <a:buFont typeface="Wingdings" panose="05000000000000000000" pitchFamily="2" charset="2"/>
              <a:buChar char="ü"/>
            </a:pPr>
            <a:r>
              <a:rPr lang="fr-FR" dirty="0" smtClean="0"/>
              <a:t>l’intégration </a:t>
            </a:r>
            <a:r>
              <a:rPr lang="fr-FR" dirty="0"/>
              <a:t>du coût du transfert dans la subvention du coût des </a:t>
            </a:r>
            <a:r>
              <a:rPr lang="fr-FR" dirty="0" smtClean="0"/>
              <a:t>accouchements.</a:t>
            </a:r>
          </a:p>
          <a:p>
            <a:pPr lvl="1">
              <a:buFont typeface="Wingdings" panose="05000000000000000000" pitchFamily="2" charset="2"/>
              <a:buChar char="ü"/>
            </a:pPr>
            <a:r>
              <a:rPr lang="fr-FR" dirty="0" smtClean="0"/>
              <a:t>Système de communication entre communauté et la maternité de référence. </a:t>
            </a:r>
          </a:p>
          <a:p>
            <a:r>
              <a:rPr lang="fr-FR" sz="2600" b="1" dirty="0" smtClean="0"/>
              <a:t>3</a:t>
            </a:r>
            <a:r>
              <a:rPr lang="fr-FR" sz="2600" b="1" baseline="30000" dirty="0" smtClean="0"/>
              <a:t>e</a:t>
            </a:r>
            <a:r>
              <a:rPr lang="fr-FR" sz="2600" b="1" dirty="0" smtClean="0"/>
              <a:t> retard: les défis de disponibilité des services </a:t>
            </a:r>
          </a:p>
          <a:p>
            <a:pPr lvl="1">
              <a:buFont typeface="Wingdings" panose="05000000000000000000" pitchFamily="2" charset="2"/>
              <a:buChar char="ü"/>
            </a:pPr>
            <a:r>
              <a:rPr lang="fr-FR" dirty="0"/>
              <a:t> la promotion de la transfusion sanguine, </a:t>
            </a:r>
            <a:endParaRPr lang="fr-FR" dirty="0" smtClean="0"/>
          </a:p>
          <a:p>
            <a:pPr lvl="1">
              <a:buFont typeface="Wingdings" panose="05000000000000000000" pitchFamily="2" charset="2"/>
              <a:buChar char="ü"/>
            </a:pPr>
            <a:r>
              <a:rPr lang="fr-FR" dirty="0" smtClean="0"/>
              <a:t>les </a:t>
            </a:r>
            <a:r>
              <a:rPr lang="fr-FR" dirty="0"/>
              <a:t>soins obstétricaux et </a:t>
            </a:r>
            <a:r>
              <a:rPr lang="fr-FR" dirty="0" smtClean="0"/>
              <a:t>néonatals d’urgence (SONUB/ SONUC), </a:t>
            </a:r>
          </a:p>
          <a:p>
            <a:pPr lvl="1">
              <a:buFont typeface="Wingdings" panose="05000000000000000000" pitchFamily="2" charset="2"/>
              <a:buChar char="ü"/>
            </a:pPr>
            <a:r>
              <a:rPr lang="fr-FR" dirty="0" smtClean="0"/>
              <a:t>l’augmentation de </a:t>
            </a:r>
            <a:r>
              <a:rPr lang="fr-FR" dirty="0"/>
              <a:t>nombre de personnels de santé formés, </a:t>
            </a:r>
            <a:endParaRPr lang="fr-FR" dirty="0" smtClean="0"/>
          </a:p>
          <a:p>
            <a:pPr lvl="1">
              <a:buFont typeface="Wingdings" panose="05000000000000000000" pitchFamily="2" charset="2"/>
              <a:buChar char="ü"/>
            </a:pPr>
            <a:r>
              <a:rPr lang="fr-FR" dirty="0" smtClean="0"/>
              <a:t>la </a:t>
            </a:r>
            <a:r>
              <a:rPr lang="fr-FR" dirty="0"/>
              <a:t>délégation de tâches, </a:t>
            </a:r>
            <a:endParaRPr lang="fr-FR" dirty="0" smtClean="0"/>
          </a:p>
          <a:p>
            <a:pPr lvl="1">
              <a:buFont typeface="Wingdings" panose="05000000000000000000" pitchFamily="2" charset="2"/>
              <a:buChar char="ü"/>
            </a:pPr>
            <a:r>
              <a:rPr lang="fr-FR" dirty="0" smtClean="0"/>
              <a:t>la </a:t>
            </a:r>
            <a:r>
              <a:rPr lang="fr-FR" dirty="0"/>
              <a:t>subvention puis la gratuité des coûts des </a:t>
            </a:r>
            <a:r>
              <a:rPr lang="fr-FR" dirty="0" smtClean="0"/>
              <a:t>accouchements.</a:t>
            </a:r>
            <a:r>
              <a:rPr lang="fr-FR" sz="2800" dirty="0">
                <a:solidFill>
                  <a:srgbClr val="323232"/>
                </a:solidFill>
              </a:rPr>
              <a:t> </a:t>
            </a:r>
            <a:endParaRPr lang="fr-FR" sz="2800" b="1" dirty="0"/>
          </a:p>
        </p:txBody>
      </p:sp>
    </p:spTree>
    <p:extLst>
      <p:ext uri="{BB962C8B-B14F-4D97-AF65-F5344CB8AC3E}">
        <p14:creationId xmlns:p14="http://schemas.microsoft.com/office/powerpoint/2010/main" val="2323878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normAutofit fontScale="90000"/>
          </a:bodyPr>
          <a:lstStyle/>
          <a:p>
            <a:pPr algn="ctr"/>
            <a:r>
              <a:rPr lang="fr-FR" sz="4000" b="1" dirty="0" smtClean="0">
                <a:ln>
                  <a:solidFill>
                    <a:schemeClr val="accent2"/>
                  </a:solidFill>
                </a:ln>
                <a:latin typeface="+mn-lt"/>
              </a:rPr>
              <a:t>Sauver la vie: Fonctions fondamentales - </a:t>
            </a:r>
            <a:br>
              <a:rPr lang="fr-FR" sz="4000" b="1" dirty="0" smtClean="0">
                <a:ln>
                  <a:solidFill>
                    <a:schemeClr val="accent2"/>
                  </a:solidFill>
                </a:ln>
                <a:latin typeface="+mn-lt"/>
              </a:rPr>
            </a:br>
            <a:r>
              <a:rPr lang="fr-FR" sz="4000" b="1" dirty="0">
                <a:ln>
                  <a:solidFill>
                    <a:schemeClr val="accent2"/>
                  </a:solidFill>
                </a:ln>
                <a:latin typeface="+mn-lt"/>
              </a:rPr>
              <a:t>L</a:t>
            </a:r>
            <a:r>
              <a:rPr lang="fr-FR" sz="4000" b="1" dirty="0" smtClean="0">
                <a:ln>
                  <a:solidFill>
                    <a:schemeClr val="accent2"/>
                  </a:solidFill>
                </a:ln>
                <a:latin typeface="+mn-lt"/>
              </a:rPr>
              <a:t>es soins obstétriques d’urgences de base (SONUB)</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fr-FR" i="1" dirty="0"/>
              <a:t>Garantir les SONU de base dans l’ensemble des centres de santé. Cela signifie que le personnel est compétent et dispose des ressources pour</a:t>
            </a:r>
            <a:r>
              <a:rPr lang="fr-FR" i="1" dirty="0" smtClean="0"/>
              <a:t>:</a:t>
            </a:r>
          </a:p>
          <a:p>
            <a:pPr marL="514350" indent="-514350">
              <a:buFont typeface="+mj-lt"/>
              <a:buAutoNum type="arabicPeriod"/>
            </a:pPr>
            <a:r>
              <a:rPr lang="fr-FR" dirty="0" smtClean="0"/>
              <a:t>Administrer des antibiotiques par voie parentérale pour le traitement de l’infection généralisée ou disséminée sur tous le corps.  </a:t>
            </a:r>
            <a:endParaRPr lang="fr-FR" dirty="0"/>
          </a:p>
          <a:p>
            <a:pPr marL="514350" indent="-514350">
              <a:buFont typeface="+mj-lt"/>
              <a:buAutoNum type="arabicPeriod"/>
            </a:pPr>
            <a:r>
              <a:rPr lang="fr-FR" dirty="0" smtClean="0"/>
              <a:t>Administrer des </a:t>
            </a:r>
            <a:r>
              <a:rPr lang="fr-FR" dirty="0" err="1" smtClean="0"/>
              <a:t>utérotoniques</a:t>
            </a:r>
            <a:r>
              <a:rPr lang="fr-FR" dirty="0" smtClean="0"/>
              <a:t> (à savoir de l’ocytocine injectable - par voie parentérale - ou des comprimés de </a:t>
            </a:r>
            <a:r>
              <a:rPr lang="fr-FR" dirty="0" err="1" smtClean="0"/>
              <a:t>misoprostol</a:t>
            </a:r>
            <a:r>
              <a:rPr lang="fr-FR" dirty="0" smtClean="0"/>
              <a:t>) pour prévenir les hémorragies du postpartum et administrer de l’acide </a:t>
            </a:r>
            <a:r>
              <a:rPr lang="fr-FR" dirty="0" err="1" smtClean="0"/>
              <a:t>tranexamique</a:t>
            </a:r>
            <a:r>
              <a:rPr lang="fr-FR" dirty="0" smtClean="0"/>
              <a:t> par intraveineuse en plus des soins de base pour les femmes qui présentent une hémorragie postpartum diagnostiquée cliniquement. </a:t>
            </a:r>
            <a:endParaRPr lang="fr-FR" dirty="0"/>
          </a:p>
          <a:p>
            <a:pPr marL="514350" indent="-514350">
              <a:buFont typeface="+mj-lt"/>
              <a:buAutoNum type="arabicPeriod"/>
            </a:pPr>
            <a:r>
              <a:rPr lang="fr-FR" dirty="0" smtClean="0"/>
              <a:t>Administrer des anticonvulsivants par voie parentérale (à savoir, du sulfate de magnésie), pour prévenir et traiter la pré-éclampsie et de l’éclampsie. </a:t>
            </a:r>
            <a:r>
              <a:rPr lang="fr-FR" dirty="0"/>
              <a:t>	</a:t>
            </a:r>
          </a:p>
        </p:txBody>
      </p:sp>
    </p:spTree>
    <p:extLst>
      <p:ext uri="{BB962C8B-B14F-4D97-AF65-F5344CB8AC3E}">
        <p14:creationId xmlns:p14="http://schemas.microsoft.com/office/powerpoint/2010/main" val="1110855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9936480" cy="1325563"/>
          </a:xfrm>
          <a:ln>
            <a:solidFill>
              <a:schemeClr val="accent4"/>
            </a:solidFill>
          </a:ln>
        </p:spPr>
        <p:txBody>
          <a:bodyPr>
            <a:normAutofit fontScale="90000"/>
          </a:bodyPr>
          <a:lstStyle/>
          <a:p>
            <a:pPr algn="ctr"/>
            <a:r>
              <a:rPr lang="fr-FR" sz="4000" b="1" dirty="0" smtClean="0">
                <a:ln>
                  <a:solidFill>
                    <a:schemeClr val="accent2"/>
                  </a:solidFill>
                </a:ln>
                <a:latin typeface="+mn-lt"/>
              </a:rPr>
              <a:t>Sauver la vie: Fonctions fondamentales -  </a:t>
            </a:r>
            <a:br>
              <a:rPr lang="fr-FR" sz="4000" b="1" dirty="0" smtClean="0">
                <a:ln>
                  <a:solidFill>
                    <a:schemeClr val="accent2"/>
                  </a:solidFill>
                </a:ln>
                <a:latin typeface="+mn-lt"/>
              </a:rPr>
            </a:br>
            <a:r>
              <a:rPr lang="fr-FR" sz="4000" b="1" dirty="0">
                <a:ln>
                  <a:solidFill>
                    <a:schemeClr val="accent2"/>
                  </a:solidFill>
                </a:ln>
                <a:latin typeface="+mn-lt"/>
              </a:rPr>
              <a:t>L</a:t>
            </a:r>
            <a:r>
              <a:rPr lang="fr-FR" sz="4000" b="1" dirty="0" smtClean="0">
                <a:ln>
                  <a:solidFill>
                    <a:schemeClr val="accent2"/>
                  </a:solidFill>
                </a:ln>
                <a:latin typeface="+mn-lt"/>
              </a:rPr>
              <a:t>es soins obstétriques d’urgences de base (SONUB)</a:t>
            </a:r>
            <a:endParaRPr lang="fr-FR" sz="4000" b="1" dirty="0">
              <a:ln>
                <a:solidFill>
                  <a:schemeClr val="accent2"/>
                </a:solidFill>
              </a:ln>
              <a:latin typeface="+mn-lt"/>
            </a:endParaRPr>
          </a:p>
        </p:txBody>
      </p:sp>
      <p:sp>
        <p:nvSpPr>
          <p:cNvPr id="3" name="Content Placeholder 2"/>
          <p:cNvSpPr>
            <a:spLocks noGrp="1"/>
          </p:cNvSpPr>
          <p:nvPr>
            <p:ph idx="1"/>
          </p:nvPr>
        </p:nvSpPr>
        <p:spPr/>
        <p:txBody>
          <a:bodyPr/>
          <a:lstStyle/>
          <a:p>
            <a:pPr lvl="0"/>
            <a:endParaRPr lang="fr-FR" dirty="0">
              <a:solidFill>
                <a:prstClr val="black"/>
              </a:solidFill>
            </a:endParaRPr>
          </a:p>
          <a:p>
            <a:pPr marL="514350" lvl="0" indent="-514350">
              <a:buFont typeface="+mj-lt"/>
              <a:buAutoNum type="arabicPeriod" startAt="4"/>
            </a:pPr>
            <a:r>
              <a:rPr lang="fr-FR" sz="2600" dirty="0" smtClean="0">
                <a:solidFill>
                  <a:prstClr val="black"/>
                </a:solidFill>
              </a:rPr>
              <a:t>Réaliser/ pratiquer un </a:t>
            </a:r>
            <a:r>
              <a:rPr lang="fr-FR" sz="2600" dirty="0">
                <a:solidFill>
                  <a:prstClr val="black"/>
                </a:solidFill>
              </a:rPr>
              <a:t>accouchement vaginal assisté  (par exemple </a:t>
            </a:r>
            <a:r>
              <a:rPr lang="fr-FR" sz="2600" dirty="0" smtClean="0">
                <a:solidFill>
                  <a:prstClr val="black"/>
                </a:solidFill>
              </a:rPr>
              <a:t>recourir </a:t>
            </a:r>
            <a:r>
              <a:rPr lang="fr-FR" sz="2600" dirty="0">
                <a:solidFill>
                  <a:prstClr val="black"/>
                </a:solidFill>
              </a:rPr>
              <a:t>à l’extraction par </a:t>
            </a:r>
            <a:r>
              <a:rPr lang="fr-FR" sz="2600" dirty="0" smtClean="0">
                <a:solidFill>
                  <a:prstClr val="black"/>
                </a:solidFill>
              </a:rPr>
              <a:t>ventouse obstétricale en cas de détresse de la mère ou du bébé dans les dernières étapes du travail).</a:t>
            </a:r>
            <a:endParaRPr lang="fr-FR" sz="2600" dirty="0">
              <a:solidFill>
                <a:prstClr val="black"/>
              </a:solidFill>
            </a:endParaRPr>
          </a:p>
          <a:p>
            <a:pPr marL="514350" lvl="0" indent="-514350">
              <a:buFont typeface="+mj-lt"/>
              <a:buAutoNum type="arabicPeriod" startAt="4"/>
            </a:pPr>
            <a:r>
              <a:rPr lang="fr-FR" sz="2600" dirty="0" smtClean="0">
                <a:solidFill>
                  <a:prstClr val="black"/>
                </a:solidFill>
              </a:rPr>
              <a:t>Révision manuelle de la cavité utérine (en cas de rétention placentaire).  </a:t>
            </a:r>
            <a:endParaRPr lang="fr-FR" sz="2600" dirty="0">
              <a:solidFill>
                <a:prstClr val="black"/>
              </a:solidFill>
            </a:endParaRPr>
          </a:p>
          <a:p>
            <a:pPr marL="514350" lvl="0" indent="-514350">
              <a:buFont typeface="+mj-lt"/>
              <a:buAutoNum type="arabicPeriod" startAt="4"/>
            </a:pPr>
            <a:r>
              <a:rPr lang="fr-FR" sz="2600" dirty="0" smtClean="0">
                <a:solidFill>
                  <a:prstClr val="black"/>
                </a:solidFill>
              </a:rPr>
              <a:t>Évacuation utérine (en cas de fausse couche ou d’avortement incomplet). </a:t>
            </a:r>
            <a:endParaRPr lang="fr-FR" sz="2600" dirty="0">
              <a:solidFill>
                <a:prstClr val="black"/>
              </a:solidFill>
            </a:endParaRPr>
          </a:p>
          <a:p>
            <a:pPr marL="514350" lvl="0" indent="-514350">
              <a:buFont typeface="+mj-lt"/>
              <a:buAutoNum type="arabicPeriod" startAt="4"/>
            </a:pPr>
            <a:r>
              <a:rPr lang="fr-FR" sz="2600" dirty="0">
                <a:solidFill>
                  <a:prstClr val="black"/>
                </a:solidFill>
              </a:rPr>
              <a:t>L</a:t>
            </a:r>
            <a:r>
              <a:rPr lang="fr-FR" sz="2600" dirty="0" smtClean="0">
                <a:solidFill>
                  <a:prstClr val="black"/>
                </a:solidFill>
              </a:rPr>
              <a:t>a réanimation néonatale de base (par exemple, avec un ballon et un masque). </a:t>
            </a:r>
            <a:endParaRPr lang="fr-FR" sz="2600" dirty="0">
              <a:solidFill>
                <a:prstClr val="black"/>
              </a:solidFill>
            </a:endParaRPr>
          </a:p>
          <a:p>
            <a:pPr lvl="0"/>
            <a:endParaRPr lang="fr-FR" dirty="0">
              <a:solidFill>
                <a:prstClr val="black"/>
              </a:solidFill>
            </a:endParaRPr>
          </a:p>
          <a:p>
            <a:endParaRPr lang="fr-FR" dirty="0"/>
          </a:p>
        </p:txBody>
      </p:sp>
    </p:spTree>
    <p:extLst>
      <p:ext uri="{BB962C8B-B14F-4D97-AF65-F5344CB8AC3E}">
        <p14:creationId xmlns:p14="http://schemas.microsoft.com/office/powerpoint/2010/main" val="1315853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85960" cy="1325563"/>
          </a:xfrm>
          <a:ln>
            <a:solidFill>
              <a:schemeClr val="accent4"/>
            </a:solidFill>
          </a:ln>
        </p:spPr>
        <p:txBody>
          <a:bodyPr anchor="t">
            <a:normAutofit fontScale="90000"/>
          </a:bodyPr>
          <a:lstStyle/>
          <a:p>
            <a:pPr algn="ctr"/>
            <a:r>
              <a:rPr lang="fr-FR" b="1" dirty="0" smtClean="0">
                <a:ln>
                  <a:solidFill>
                    <a:schemeClr val="accent2"/>
                  </a:solidFill>
                </a:ln>
                <a:latin typeface="+mn-lt"/>
              </a:rPr>
              <a:t>Sauver la vie: les fonctions fondamentales -</a:t>
            </a:r>
            <a:br>
              <a:rPr lang="fr-FR" b="1" dirty="0" smtClean="0">
                <a:ln>
                  <a:solidFill>
                    <a:schemeClr val="accent2"/>
                  </a:solidFill>
                </a:ln>
                <a:latin typeface="+mn-lt"/>
              </a:rPr>
            </a:br>
            <a:r>
              <a:rPr lang="fr-FR" b="1" dirty="0" smtClean="0">
                <a:ln>
                  <a:solidFill>
                    <a:schemeClr val="accent2"/>
                  </a:solidFill>
                </a:ln>
                <a:latin typeface="+mn-lt"/>
              </a:rPr>
              <a:t>les SONU complets (SONUC)</a:t>
            </a:r>
            <a:r>
              <a:rPr lang="fr-FR" dirty="0" smtClean="0">
                <a:ln>
                  <a:solidFill>
                    <a:schemeClr val="accent2"/>
                  </a:solidFill>
                </a:ln>
              </a:rPr>
              <a:t/>
            </a:r>
            <a:br>
              <a:rPr lang="fr-FR" dirty="0" smtClean="0">
                <a:ln>
                  <a:solidFill>
                    <a:schemeClr val="accent2"/>
                  </a:solidFill>
                </a:ln>
              </a:rPr>
            </a:br>
            <a:r>
              <a:rPr lang="fr-FR" dirty="0">
                <a:ln>
                  <a:solidFill>
                    <a:schemeClr val="accent2"/>
                  </a:solidFill>
                </a:ln>
              </a:rPr>
              <a:t/>
            </a:r>
            <a:br>
              <a:rPr lang="fr-FR" dirty="0">
                <a:ln>
                  <a:solidFill>
                    <a:schemeClr val="accent2"/>
                  </a:solidFill>
                </a:ln>
              </a:rPr>
            </a:br>
            <a:endParaRPr lang="fr-FR" dirty="0">
              <a:ln>
                <a:solidFill>
                  <a:schemeClr val="accent2"/>
                </a:solidFill>
              </a:ln>
            </a:endParaRPr>
          </a:p>
        </p:txBody>
      </p:sp>
      <p:sp>
        <p:nvSpPr>
          <p:cNvPr id="3" name="Content Placeholder 2"/>
          <p:cNvSpPr>
            <a:spLocks noGrp="1"/>
          </p:cNvSpPr>
          <p:nvPr>
            <p:ph idx="1"/>
          </p:nvPr>
        </p:nvSpPr>
        <p:spPr/>
        <p:txBody>
          <a:bodyPr/>
          <a:lstStyle/>
          <a:p>
            <a:pPr marL="0" indent="0">
              <a:buNone/>
            </a:pPr>
            <a:r>
              <a:rPr lang="fr-FR" dirty="0" smtClean="0">
                <a:solidFill>
                  <a:prstClr val="black"/>
                </a:solidFill>
                <a:latin typeface="Calibri" panose="020F0502020204030204" pitchFamily="34" charset="0"/>
                <a:ea typeface="+mj-ea"/>
                <a:cs typeface="+mj-cs"/>
              </a:rPr>
              <a:t>Le </a:t>
            </a:r>
            <a:r>
              <a:rPr lang="fr-FR" dirty="0">
                <a:solidFill>
                  <a:prstClr val="black"/>
                </a:solidFill>
                <a:latin typeface="Calibri" panose="020F0502020204030204" pitchFamily="34" charset="0"/>
                <a:ea typeface="+mj-ea"/>
                <a:cs typeface="+mj-cs"/>
              </a:rPr>
              <a:t>personnel est </a:t>
            </a:r>
            <a:r>
              <a:rPr lang="fr-FR" dirty="0" smtClean="0">
                <a:solidFill>
                  <a:prstClr val="black"/>
                </a:solidFill>
                <a:latin typeface="Calibri" panose="020F0502020204030204" pitchFamily="34" charset="0"/>
                <a:ea typeface="+mj-ea"/>
                <a:cs typeface="+mj-cs"/>
              </a:rPr>
              <a:t>qualifié, compétent </a:t>
            </a:r>
            <a:r>
              <a:rPr lang="fr-FR" dirty="0">
                <a:solidFill>
                  <a:prstClr val="black"/>
                </a:solidFill>
                <a:latin typeface="Calibri" panose="020F0502020204030204" pitchFamily="34" charset="0"/>
                <a:ea typeface="+mj-ea"/>
                <a:cs typeface="+mj-cs"/>
              </a:rPr>
              <a:t>et dispose des ressources pour </a:t>
            </a:r>
            <a:r>
              <a:rPr lang="fr-FR" dirty="0" smtClean="0">
                <a:solidFill>
                  <a:prstClr val="black"/>
                </a:solidFill>
                <a:latin typeface="Calibri" panose="020F0502020204030204" pitchFamily="34" charset="0"/>
                <a:ea typeface="+mj-ea"/>
                <a:cs typeface="+mj-cs"/>
              </a:rPr>
              <a:t>pratiquer </a:t>
            </a:r>
            <a:r>
              <a:rPr lang="fr-FR" u="sng" dirty="0" smtClean="0">
                <a:solidFill>
                  <a:prstClr val="black"/>
                </a:solidFill>
                <a:latin typeface="Calibri" panose="020F0502020204030204" pitchFamily="34" charset="0"/>
                <a:ea typeface="+mj-ea"/>
                <a:cs typeface="+mj-cs"/>
              </a:rPr>
              <a:t>les SONUB plus</a:t>
            </a:r>
            <a:r>
              <a:rPr lang="fr-FR" dirty="0" smtClean="0">
                <a:solidFill>
                  <a:prstClr val="black"/>
                </a:solidFill>
                <a:latin typeface="Calibri" panose="020F0502020204030204" pitchFamily="34" charset="0"/>
                <a:ea typeface="+mj-ea"/>
                <a:cs typeface="+mj-cs"/>
              </a:rPr>
              <a:t>:</a:t>
            </a:r>
          </a:p>
          <a:p>
            <a:pPr marL="514350" indent="-514350">
              <a:buFont typeface="+mj-lt"/>
              <a:buAutoNum type="arabicPeriod" startAt="8"/>
            </a:pPr>
            <a:r>
              <a:rPr lang="fr-FR" sz="2600" dirty="0" smtClean="0">
                <a:latin typeface="Calibri" panose="020F0502020204030204" pitchFamily="34" charset="0"/>
              </a:rPr>
              <a:t>Réaliser des interventions chirurgicales (par exemple,  césariennes).</a:t>
            </a:r>
          </a:p>
          <a:p>
            <a:pPr marL="514350" indent="-514350">
              <a:buFont typeface="+mj-lt"/>
              <a:buAutoNum type="arabicPeriod" startAt="8"/>
            </a:pPr>
            <a:r>
              <a:rPr lang="fr-FR" sz="2600" dirty="0" smtClean="0">
                <a:latin typeface="Calibri" panose="020F0502020204030204" pitchFamily="34" charset="0"/>
              </a:rPr>
              <a:t>Réaliser des transfusions sanguines rationnelles  et sécurisées, en respectant les précautions standard. </a:t>
            </a:r>
            <a:endParaRPr lang="fr-FR" sz="2600" dirty="0">
              <a:latin typeface="Calibri" panose="020F0502020204030204" pitchFamily="34" charset="0"/>
            </a:endParaRPr>
          </a:p>
        </p:txBody>
      </p:sp>
    </p:spTree>
    <p:extLst>
      <p:ext uri="{BB962C8B-B14F-4D97-AF65-F5344CB8AC3E}">
        <p14:creationId xmlns:p14="http://schemas.microsoft.com/office/powerpoint/2010/main" val="3025974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712721"/>
            <a:ext cx="10515600" cy="1736408"/>
          </a:xfrm>
          <a:ln>
            <a:solidFill>
              <a:schemeClr val="accent4"/>
            </a:solidFill>
          </a:ln>
        </p:spPr>
        <p:txBody>
          <a:bodyPr>
            <a:normAutofit fontScale="90000"/>
          </a:bodyPr>
          <a:lstStyle/>
          <a:p>
            <a:pPr algn="ctr"/>
            <a:r>
              <a:rPr lang="fr-FR" b="1" dirty="0" smtClean="0">
                <a:ln>
                  <a:solidFill>
                    <a:schemeClr val="accent2"/>
                  </a:solidFill>
                </a:ln>
                <a:latin typeface="+mn-lt"/>
              </a:rPr>
              <a:t>La lutte contre la morbidité et la mortalité maternelle et néonatale</a:t>
            </a:r>
            <a:br>
              <a:rPr lang="fr-FR" b="1" dirty="0" smtClean="0">
                <a:ln>
                  <a:solidFill>
                    <a:schemeClr val="accent2"/>
                  </a:solidFill>
                </a:ln>
                <a:latin typeface="+mn-lt"/>
              </a:rPr>
            </a:br>
            <a:r>
              <a:rPr lang="fr-FR" b="1" dirty="0" smtClean="0">
                <a:ln>
                  <a:solidFill>
                    <a:schemeClr val="accent2"/>
                  </a:solidFill>
                </a:ln>
                <a:latin typeface="+mn-lt"/>
              </a:rPr>
              <a:t> </a:t>
            </a:r>
            <a:r>
              <a:rPr lang="fr-FR" sz="3600" b="1" dirty="0" smtClean="0">
                <a:ln>
                  <a:solidFill>
                    <a:schemeClr val="accent2"/>
                  </a:solidFill>
                </a:ln>
                <a:solidFill>
                  <a:srgbClr val="FF0000"/>
                </a:solidFill>
                <a:latin typeface="+mn-lt"/>
              </a:rPr>
              <a:t>Les interventions de l’objectif 4</a:t>
            </a:r>
            <a:endParaRPr lang="fr-FR" sz="3600" b="1" dirty="0">
              <a:ln>
                <a:solidFill>
                  <a:schemeClr val="accent2"/>
                </a:solidFill>
              </a:ln>
              <a:solidFill>
                <a:srgbClr val="FF0000"/>
              </a:solidFill>
              <a:latin typeface="+mn-lt"/>
            </a:endParaRPr>
          </a:p>
        </p:txBody>
      </p:sp>
    </p:spTree>
    <p:extLst>
      <p:ext uri="{BB962C8B-B14F-4D97-AF65-F5344CB8AC3E}">
        <p14:creationId xmlns:p14="http://schemas.microsoft.com/office/powerpoint/2010/main" val="15046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2161" cy="1325563"/>
          </a:xfrm>
          <a:ln>
            <a:solidFill>
              <a:schemeClr val="accent4"/>
            </a:solidFill>
          </a:ln>
        </p:spPr>
        <p:txBody>
          <a:bodyPr anchor="t"/>
          <a:lstStyle/>
          <a:p>
            <a:r>
              <a:rPr lang="fr-FR" b="1" dirty="0" smtClean="0">
                <a:ln>
                  <a:solidFill>
                    <a:schemeClr val="accent2"/>
                  </a:solidFill>
                </a:ln>
                <a:latin typeface="+mn-lt"/>
              </a:rPr>
              <a:t>Les interventions du DMU 4</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20000"/>
          </a:bodyPr>
          <a:lstStyle/>
          <a:p>
            <a:pPr marL="514350" lvl="0" indent="-514350">
              <a:lnSpc>
                <a:spcPct val="107000"/>
              </a:lnSpc>
              <a:spcBef>
                <a:spcPts val="0"/>
              </a:spcBef>
              <a:buFont typeface="+mj-lt"/>
              <a:buAutoNum type="alphaUcPeriod"/>
            </a:pPr>
            <a:r>
              <a:rPr lang="fr-FR" sz="2600" dirty="0">
                <a:solidFill>
                  <a:prstClr val="black"/>
                </a:solidFill>
              </a:rPr>
              <a:t>Assurer la disponibilité des fournitures et des produits en vue d’accouchements hygiéniques et de soins essentiels du nouveau-né.</a:t>
            </a:r>
          </a:p>
          <a:p>
            <a:pPr marL="514350" indent="-514350">
              <a:lnSpc>
                <a:spcPct val="107000"/>
              </a:lnSpc>
              <a:spcBef>
                <a:spcPts val="0"/>
              </a:spcBef>
              <a:buFont typeface="+mj-lt"/>
              <a:buAutoNum type="alphaUcPeriod"/>
            </a:pPr>
            <a:r>
              <a:rPr lang="fr-FR" sz="2600" dirty="0" smtClean="0"/>
              <a:t>Assurer </a:t>
            </a:r>
            <a:r>
              <a:rPr lang="fr-FR" sz="2600" dirty="0"/>
              <a:t>que les accoucheuses et les gestantes disposent les kits d’accouchement hygiénique, surtout en cas d’accouchement en dehors de formation sanitaire. </a:t>
            </a:r>
          </a:p>
          <a:p>
            <a:pPr marL="514350" indent="-514350">
              <a:lnSpc>
                <a:spcPct val="107000"/>
              </a:lnSpc>
              <a:spcBef>
                <a:spcPts val="0"/>
              </a:spcBef>
              <a:buFont typeface="+mj-lt"/>
              <a:buAutoNum type="alphaUcPeriod"/>
            </a:pPr>
            <a:r>
              <a:rPr lang="fr-FR" sz="2600" dirty="0"/>
              <a:t>Assurer le personnel sanitaire formé, </a:t>
            </a:r>
            <a:r>
              <a:rPr lang="fr-FR" sz="2600" dirty="0" smtClean="0"/>
              <a:t>comp</a:t>
            </a:r>
            <a:r>
              <a:rPr lang="fr-FR" sz="2600" dirty="0">
                <a:solidFill>
                  <a:prstClr val="black"/>
                </a:solidFill>
                <a:ea typeface="Calibri" panose="020F0502020204030204" pitchFamily="34" charset="0"/>
                <a:cs typeface="Times New Roman" panose="02020603050405020304" pitchFamily="18" charset="0"/>
              </a:rPr>
              <a:t>é</a:t>
            </a:r>
            <a:r>
              <a:rPr lang="fr-FR" sz="2600" dirty="0" smtClean="0"/>
              <a:t>tent </a:t>
            </a:r>
            <a:r>
              <a:rPr lang="fr-FR" sz="2600" dirty="0"/>
              <a:t>et disponible lors du travail et de l’accouchement;</a:t>
            </a:r>
          </a:p>
          <a:p>
            <a:pPr marL="514350" lvl="0" indent="-514350">
              <a:lnSpc>
                <a:spcPct val="107000"/>
              </a:lnSpc>
              <a:spcBef>
                <a:spcPts val="0"/>
              </a:spcBef>
              <a:buFont typeface="+mj-lt"/>
              <a:buAutoNum type="alphaUcPeriod"/>
            </a:pPr>
            <a:r>
              <a:rPr lang="fr-FR" sz="2600" dirty="0" smtClean="0">
                <a:solidFill>
                  <a:prstClr val="black"/>
                </a:solidFill>
                <a:ea typeface="Calibri" panose="020F0502020204030204" pitchFamily="34" charset="0"/>
                <a:cs typeface="Times New Roman" panose="02020603050405020304" pitchFamily="18" charset="0"/>
              </a:rPr>
              <a:t>Assurer </a:t>
            </a:r>
            <a:r>
              <a:rPr lang="fr-FR" sz="2600" dirty="0">
                <a:solidFill>
                  <a:prstClr val="black"/>
                </a:solidFill>
                <a:ea typeface="Calibri" panose="020F0502020204030204" pitchFamily="34" charset="0"/>
                <a:cs typeface="Times New Roman" panose="02020603050405020304" pitchFamily="18" charset="0"/>
              </a:rPr>
              <a:t>la disponibilité et l’accessibilité de services d’accouchement hygiénique et </a:t>
            </a:r>
            <a:r>
              <a:rPr lang="fr-FR" sz="2600" dirty="0" smtClean="0">
                <a:solidFill>
                  <a:prstClr val="black"/>
                </a:solidFill>
                <a:ea typeface="Calibri" panose="020F0502020204030204" pitchFamily="34" charset="0"/>
                <a:cs typeface="Times New Roman" panose="02020603050405020304" pitchFamily="18" charset="0"/>
              </a:rPr>
              <a:t>sans/ </a:t>
            </a:r>
            <a:r>
              <a:rPr lang="fr-FR" sz="2600" dirty="0">
                <a:solidFill>
                  <a:prstClr val="black"/>
                </a:solidFill>
              </a:rPr>
              <a:t>à</a:t>
            </a:r>
            <a:r>
              <a:rPr lang="fr-FR" sz="2600" dirty="0" smtClean="0">
                <a:solidFill>
                  <a:prstClr val="black"/>
                </a:solidFill>
                <a:ea typeface="Calibri" panose="020F0502020204030204" pitchFamily="34" charset="0"/>
                <a:cs typeface="Times New Roman" panose="02020603050405020304" pitchFamily="18" charset="0"/>
              </a:rPr>
              <a:t> moindre risques</a:t>
            </a:r>
            <a:r>
              <a:rPr lang="fr-FR" sz="2600" dirty="0">
                <a:solidFill>
                  <a:prstClr val="black"/>
                </a:solidFill>
                <a:ea typeface="Calibri" panose="020F0502020204030204" pitchFamily="34" charset="0"/>
                <a:cs typeface="Times New Roman" panose="02020603050405020304" pitchFamily="18" charset="0"/>
              </a:rPr>
              <a:t>, de soins </a:t>
            </a:r>
            <a:r>
              <a:rPr lang="fr-FR" sz="2600" dirty="0" smtClean="0">
                <a:solidFill>
                  <a:prstClr val="black"/>
                </a:solidFill>
                <a:ea typeface="Calibri" panose="020F0502020204030204" pitchFamily="34" charset="0"/>
                <a:cs typeface="Times New Roman" panose="02020603050405020304" pitchFamily="18" charset="0"/>
              </a:rPr>
              <a:t>néonatals </a:t>
            </a:r>
            <a:r>
              <a:rPr lang="fr-FR" sz="2600" dirty="0">
                <a:solidFill>
                  <a:prstClr val="black"/>
                </a:solidFill>
                <a:ea typeface="Calibri" panose="020F0502020204030204" pitchFamily="34" charset="0"/>
                <a:cs typeface="Times New Roman" panose="02020603050405020304" pitchFamily="18" charset="0"/>
              </a:rPr>
              <a:t>essentiels, et les soins obstétriques et néonataux d’urgence (SONU</a:t>
            </a:r>
            <a:r>
              <a:rPr lang="fr-FR" sz="2600" dirty="0" smtClean="0">
                <a:solidFill>
                  <a:prstClr val="black"/>
                </a:solidFill>
                <a:ea typeface="Calibri" panose="020F0502020204030204" pitchFamily="34" charset="0"/>
                <a:cs typeface="Times New Roman" panose="02020603050405020304" pitchFamily="18" charset="0"/>
              </a:rPr>
              <a:t>).</a:t>
            </a:r>
          </a:p>
          <a:p>
            <a:pPr marL="514350" lvl="0" indent="-514350">
              <a:buFont typeface="+mj-lt"/>
              <a:buAutoNum type="alphaUcPeriod"/>
            </a:pPr>
            <a:r>
              <a:rPr lang="fr-FR" sz="2600" dirty="0" smtClean="0">
                <a:solidFill>
                  <a:prstClr val="black"/>
                </a:solidFill>
              </a:rPr>
              <a:t>Établir </a:t>
            </a:r>
            <a:r>
              <a:rPr lang="fr-FR" sz="2600" dirty="0">
                <a:solidFill>
                  <a:prstClr val="black"/>
                </a:solidFill>
              </a:rPr>
              <a:t>un système d’orientation vers d’autres services 24 heures/24 et 7 jours sur 7  et 365 jours/365 pour faciliter  le transport et la communication depuis la communauté vers </a:t>
            </a:r>
            <a:r>
              <a:rPr lang="fr-FR" sz="2600" dirty="0" smtClean="0">
                <a:solidFill>
                  <a:prstClr val="black"/>
                </a:solidFill>
              </a:rPr>
              <a:t>l’établissement </a:t>
            </a:r>
            <a:r>
              <a:rPr lang="fr-FR" sz="2600" dirty="0">
                <a:solidFill>
                  <a:prstClr val="black"/>
                </a:solidFill>
              </a:rPr>
              <a:t>de santé </a:t>
            </a:r>
            <a:r>
              <a:rPr lang="fr-FR" sz="2600" dirty="0" smtClean="0">
                <a:solidFill>
                  <a:prstClr val="black"/>
                </a:solidFill>
              </a:rPr>
              <a:t>primaire et secondaire. </a:t>
            </a:r>
            <a:r>
              <a:rPr lang="fr-FR" sz="2600" dirty="0" smtClean="0">
                <a:solidFill>
                  <a:srgbClr val="FF0000"/>
                </a:solidFill>
              </a:rPr>
              <a:t>Maintenir sa fonctionnalité!!!!!</a:t>
            </a:r>
          </a:p>
          <a:p>
            <a:pPr marL="514350" lvl="0" indent="-514350">
              <a:buFont typeface="+mj-lt"/>
              <a:buAutoNum type="alphaUcPeriod"/>
            </a:pPr>
            <a:r>
              <a:rPr lang="fr-FR" sz="2600" dirty="0" smtClean="0">
                <a:solidFill>
                  <a:prstClr val="black"/>
                </a:solidFill>
              </a:rPr>
              <a:t>Assurer </a:t>
            </a:r>
            <a:r>
              <a:rPr lang="fr-FR" sz="2600" dirty="0">
                <a:solidFill>
                  <a:prstClr val="black"/>
                </a:solidFill>
              </a:rPr>
              <a:t>la disponibilité des soins post-avortement dans  les formations sanitaires (les centres de santé et les hôpitaux). </a:t>
            </a:r>
            <a:r>
              <a:rPr lang="fr-FR" sz="2600" dirty="0" smtClean="0">
                <a:solidFill>
                  <a:prstClr val="black"/>
                </a:solidFill>
              </a:rPr>
              <a:t> </a:t>
            </a:r>
          </a:p>
          <a:p>
            <a:pPr marL="0" lvl="0" indent="0">
              <a:buNone/>
            </a:pPr>
            <a:endParaRPr lang="fr-FR" sz="2200" b="1" dirty="0">
              <a:solidFill>
                <a:prstClr val="black"/>
              </a:solidFill>
            </a:endParaRPr>
          </a:p>
          <a:p>
            <a:pPr marL="0" lvl="0" indent="0">
              <a:lnSpc>
                <a:spcPct val="107000"/>
              </a:lnSpc>
              <a:spcBef>
                <a:spcPts val="0"/>
              </a:spcBef>
              <a:buNone/>
            </a:pPr>
            <a:endParaRPr lang="fr-FR" sz="2200" b="1" dirty="0" smtClean="0">
              <a:solidFill>
                <a:prstClr val="black"/>
              </a:solidFill>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fr-FR" dirty="0" smtClean="0"/>
          </a:p>
          <a:p>
            <a:endParaRPr lang="fr-FR" dirty="0"/>
          </a:p>
        </p:txBody>
      </p:sp>
      <p:sp>
        <p:nvSpPr>
          <p:cNvPr id="4" name="Cloud 3"/>
          <p:cNvSpPr/>
          <p:nvPr/>
        </p:nvSpPr>
        <p:spPr>
          <a:xfrm>
            <a:off x="7543801" y="487680"/>
            <a:ext cx="2956560" cy="115824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b="1" dirty="0" smtClean="0">
                <a:solidFill>
                  <a:schemeClr val="tx1"/>
                </a:solidFill>
              </a:rPr>
              <a:t>?????Gratuite des soins d’accouchement</a:t>
            </a:r>
            <a:endParaRPr lang="fr-FR" b="1" dirty="0">
              <a:solidFill>
                <a:schemeClr val="tx1"/>
              </a:solidFill>
            </a:endParaRPr>
          </a:p>
        </p:txBody>
      </p:sp>
    </p:spTree>
    <p:extLst>
      <p:ext uri="{BB962C8B-B14F-4D97-AF65-F5344CB8AC3E}">
        <p14:creationId xmlns:p14="http://schemas.microsoft.com/office/powerpoint/2010/main" val="292618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8840" y="137917"/>
            <a:ext cx="8244840" cy="6376229"/>
          </a:xfrm>
          <a:prstGeom prst="rect">
            <a:avLst/>
          </a:prstGeom>
        </p:spPr>
      </p:pic>
      <p:sp>
        <p:nvSpPr>
          <p:cNvPr id="2" name="Rectangle 1"/>
          <p:cNvSpPr/>
          <p:nvPr/>
        </p:nvSpPr>
        <p:spPr>
          <a:xfrm>
            <a:off x="5917906" y="3167390"/>
            <a:ext cx="356188" cy="523220"/>
          </a:xfrm>
          <a:prstGeom prst="rect">
            <a:avLst/>
          </a:prstGeom>
        </p:spPr>
        <p:txBody>
          <a:bodyPr wrap="none">
            <a:spAutoFit/>
          </a:bodyPr>
          <a:lstStyle/>
          <a:p>
            <a:r>
              <a:rPr lang="fr-FR" sz="2800" dirty="0">
                <a:solidFill>
                  <a:srgbClr val="000000"/>
                </a:solidFill>
              </a:rPr>
              <a:t>à</a:t>
            </a:r>
            <a:endParaRPr lang="fr-FR" dirty="0"/>
          </a:p>
        </p:txBody>
      </p:sp>
    </p:spTree>
    <p:extLst>
      <p:ext uri="{BB962C8B-B14F-4D97-AF65-F5344CB8AC3E}">
        <p14:creationId xmlns:p14="http://schemas.microsoft.com/office/powerpoint/2010/main" val="1467386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34400" cy="1325563"/>
          </a:xfrm>
          <a:ln>
            <a:solidFill>
              <a:schemeClr val="accent4"/>
            </a:solidFill>
          </a:ln>
        </p:spPr>
        <p:txBody>
          <a:bodyPr anchor="t">
            <a:noAutofit/>
          </a:bodyPr>
          <a:lstStyle/>
          <a:p>
            <a:pPr algn="ctr"/>
            <a:r>
              <a:rPr lang="fr-FR" sz="4000" b="1" dirty="0" smtClean="0">
                <a:ln>
                  <a:solidFill>
                    <a:schemeClr val="accent2"/>
                  </a:solidFill>
                </a:ln>
                <a:latin typeface="+mn-lt"/>
              </a:rPr>
              <a:t>Assurer </a:t>
            </a:r>
            <a:r>
              <a:rPr lang="fr-FR" sz="4000" b="1" dirty="0">
                <a:ln>
                  <a:solidFill>
                    <a:schemeClr val="accent2"/>
                  </a:solidFill>
                </a:ln>
                <a:latin typeface="+mn-lt"/>
              </a:rPr>
              <a:t>la disponibilité </a:t>
            </a:r>
            <a:r>
              <a:rPr lang="fr-FR" sz="4000" b="1" dirty="0" smtClean="0">
                <a:ln>
                  <a:solidFill>
                    <a:schemeClr val="accent2"/>
                  </a:solidFill>
                </a:ln>
                <a:latin typeface="+mn-lt"/>
              </a:rPr>
              <a:t>des produits médicaux et fournitures.  </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20000"/>
          </a:bodyPr>
          <a:lstStyle/>
          <a:p>
            <a:pPr marL="0" indent="0">
              <a:buNone/>
            </a:pPr>
            <a:r>
              <a:rPr lang="fr-FR" dirty="0" smtClean="0"/>
              <a:t>Les grossesses et accouchements continuent dans les situation humanitaires.</a:t>
            </a:r>
          </a:p>
          <a:p>
            <a:pPr marL="571500" indent="-571500">
              <a:buFont typeface="+mj-lt"/>
              <a:buAutoNum type="romanLcPeriod"/>
            </a:pPr>
            <a:r>
              <a:rPr lang="fr-FR" dirty="0" smtClean="0"/>
              <a:t>En  début de la crise, chez les populations déplacées, les accouchements sans assistance des accoucheuses formées </a:t>
            </a:r>
            <a:r>
              <a:rPr lang="fr-FR" dirty="0" smtClean="0">
                <a:solidFill>
                  <a:prstClr val="black"/>
                </a:solidFill>
              </a:rPr>
              <a:t>et en dehors des formations sanitaires, sont monnaie courante</a:t>
            </a:r>
            <a:r>
              <a:rPr lang="fr-FR" dirty="0" smtClean="0"/>
              <a:t>.</a:t>
            </a:r>
          </a:p>
          <a:p>
            <a:pPr marL="571500" indent="-571500">
              <a:buFont typeface="+mj-lt"/>
              <a:buAutoNum type="romanLcPeriod"/>
            </a:pPr>
            <a:r>
              <a:rPr lang="fr-FR" dirty="0" smtClean="0"/>
              <a:t>Un kit </a:t>
            </a:r>
            <a:r>
              <a:rPr lang="fr-FR" dirty="0"/>
              <a:t>d’accouchement  hygiénique </a:t>
            </a:r>
            <a:r>
              <a:rPr lang="fr-FR" dirty="0" smtClean="0"/>
              <a:t>par femme enceinte-  fournir </a:t>
            </a:r>
            <a:r>
              <a:rPr lang="fr-FR" dirty="0">
                <a:solidFill>
                  <a:prstClr val="black"/>
                </a:solidFill>
              </a:rPr>
              <a:t>à</a:t>
            </a:r>
            <a:r>
              <a:rPr lang="fr-FR" dirty="0" smtClean="0"/>
              <a:t> toutes femmes, visiblement enceintes,, soit lors de l’enregistrement  des déplacées ou </a:t>
            </a:r>
            <a:r>
              <a:rPr lang="fr-FR" dirty="0" smtClean="0">
                <a:solidFill>
                  <a:prstClr val="black"/>
                </a:solidFill>
              </a:rPr>
              <a:t>à</a:t>
            </a:r>
            <a:r>
              <a:rPr lang="fr-FR" dirty="0" smtClean="0"/>
              <a:t> travers des agents de sant</a:t>
            </a:r>
            <a:r>
              <a:rPr lang="fr-FR" dirty="0">
                <a:solidFill>
                  <a:prstClr val="black"/>
                </a:solidFill>
              </a:rPr>
              <a:t>é</a:t>
            </a:r>
            <a:r>
              <a:rPr lang="fr-FR" dirty="0" smtClean="0"/>
              <a:t> communautaire ou des accoucheuses traditionnelles.   </a:t>
            </a:r>
          </a:p>
          <a:p>
            <a:pPr marL="571500" indent="-571500">
              <a:buFont typeface="+mj-lt"/>
              <a:buAutoNum type="romanLcPeriod"/>
            </a:pPr>
            <a:r>
              <a:rPr lang="fr-FR" dirty="0" smtClean="0"/>
              <a:t>Fournitures </a:t>
            </a:r>
            <a:r>
              <a:rPr lang="fr-FR" dirty="0"/>
              <a:t>destinées au </a:t>
            </a:r>
            <a:r>
              <a:rPr lang="fr-FR" dirty="0" smtClean="0"/>
              <a:t>nouveau-né: Sa mise à disposition, encouragera les pratiques de soins néonatals essentiels. </a:t>
            </a:r>
          </a:p>
          <a:p>
            <a:pPr marL="571500" indent="-571500">
              <a:buFont typeface="+mj-lt"/>
              <a:buAutoNum type="romanLcPeriod"/>
            </a:pPr>
            <a:r>
              <a:rPr lang="fr-FR" dirty="0"/>
              <a:t>L</a:t>
            </a:r>
            <a:r>
              <a:rPr lang="fr-FR" dirty="0" smtClean="0"/>
              <a:t>es comprimes de </a:t>
            </a:r>
            <a:r>
              <a:rPr lang="fr-FR" dirty="0" err="1" smtClean="0"/>
              <a:t>misoprostol</a:t>
            </a:r>
            <a:r>
              <a:rPr lang="fr-FR" dirty="0" smtClean="0"/>
              <a:t> pour l’hémorragie de la délivrance et le </a:t>
            </a:r>
            <a:r>
              <a:rPr lang="fr-FR" dirty="0" err="1" smtClean="0"/>
              <a:t>chlorhexidine</a:t>
            </a:r>
            <a:r>
              <a:rPr lang="fr-FR" dirty="0" smtClean="0"/>
              <a:t> </a:t>
            </a:r>
            <a:r>
              <a:rPr lang="fr-FR" dirty="0">
                <a:solidFill>
                  <a:prstClr val="black"/>
                </a:solidFill>
              </a:rPr>
              <a:t>à</a:t>
            </a:r>
            <a:r>
              <a:rPr lang="fr-FR" dirty="0" smtClean="0"/>
              <a:t> 7.1% (CHX </a:t>
            </a:r>
            <a:r>
              <a:rPr lang="fr-FR" dirty="0">
                <a:solidFill>
                  <a:prstClr val="black"/>
                </a:solidFill>
              </a:rPr>
              <a:t>à</a:t>
            </a:r>
            <a:r>
              <a:rPr lang="fr-FR" dirty="0" smtClean="0"/>
              <a:t> 4%) pour les soins du cordon ombilical </a:t>
            </a:r>
            <a:r>
              <a:rPr lang="fr-FR" dirty="0">
                <a:ea typeface="Calibri"/>
                <a:cs typeface="Times New Roman"/>
              </a:rPr>
              <a:t>où</a:t>
            </a:r>
            <a:r>
              <a:rPr lang="fr-FR" dirty="0" smtClean="0"/>
              <a:t> les agents de sant</a:t>
            </a:r>
            <a:r>
              <a:rPr lang="fr-FR" dirty="0">
                <a:solidFill>
                  <a:prstClr val="black"/>
                </a:solidFill>
              </a:rPr>
              <a:t>é</a:t>
            </a:r>
            <a:r>
              <a:rPr lang="fr-FR" dirty="0" smtClean="0"/>
              <a:t> communautaire/ la communauté ont reçue une orientation. </a:t>
            </a:r>
            <a:endParaRPr lang="fr-FR" dirty="0"/>
          </a:p>
        </p:txBody>
      </p:sp>
    </p:spTree>
    <p:extLst>
      <p:ext uri="{BB962C8B-B14F-4D97-AF65-F5344CB8AC3E}">
        <p14:creationId xmlns:p14="http://schemas.microsoft.com/office/powerpoint/2010/main" val="1084821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28760" cy="1325563"/>
          </a:xfrm>
          <a:ln>
            <a:solidFill>
              <a:schemeClr val="accent2"/>
            </a:solidFill>
          </a:ln>
        </p:spPr>
        <p:txBody>
          <a:bodyPr>
            <a:normAutofit/>
          </a:bodyPr>
          <a:lstStyle/>
          <a:p>
            <a:r>
              <a:rPr lang="fr-FR" sz="3600" b="1" dirty="0" smtClean="0">
                <a:ln>
                  <a:solidFill>
                    <a:schemeClr val="accent2"/>
                  </a:solidFill>
                </a:ln>
                <a:latin typeface="+mn-lt"/>
              </a:rPr>
              <a:t>Assurer les fournitures pour accouchement hygiénique en dehors d’établissement sanitaire  </a:t>
            </a:r>
            <a:endParaRPr lang="fr-FR" sz="3600"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dirty="0" smtClean="0"/>
              <a:t>Prévoir une trousse d’accouchement hygiénique a toute femme enceinte avant l’accouchement:</a:t>
            </a:r>
          </a:p>
          <a:p>
            <a:pPr marL="457200" lvl="1" indent="0">
              <a:buNone/>
            </a:pPr>
            <a:r>
              <a:rPr lang="fr-FR" dirty="0" smtClean="0"/>
              <a:t>Le contenu-</a:t>
            </a:r>
          </a:p>
          <a:p>
            <a:pPr lvl="1"/>
            <a:r>
              <a:rPr lang="fr-FR" dirty="0" smtClean="0"/>
              <a:t> le savon et eau potable. </a:t>
            </a:r>
          </a:p>
          <a:p>
            <a:pPr lvl="1"/>
            <a:r>
              <a:rPr lang="fr-FR" dirty="0" smtClean="0"/>
              <a:t>une alèze</a:t>
            </a:r>
          </a:p>
          <a:p>
            <a:pPr lvl="1"/>
            <a:r>
              <a:rPr lang="fr-FR" dirty="0" smtClean="0"/>
              <a:t>Du compresse,</a:t>
            </a:r>
          </a:p>
          <a:p>
            <a:pPr lvl="1"/>
            <a:r>
              <a:rPr lang="fr-FR" dirty="0" smtClean="0"/>
              <a:t>Le  fil a ligaturer </a:t>
            </a:r>
          </a:p>
          <a:p>
            <a:pPr lvl="1"/>
            <a:r>
              <a:rPr lang="fr-FR" dirty="0" smtClean="0"/>
              <a:t>Lame –bistouri </a:t>
            </a:r>
          </a:p>
          <a:p>
            <a:pPr lvl="1"/>
            <a:r>
              <a:rPr lang="fr-FR" dirty="0" smtClean="0"/>
              <a:t>Tissu compresse/ coton</a:t>
            </a:r>
          </a:p>
          <a:p>
            <a:pPr lvl="1"/>
            <a:r>
              <a:rPr lang="fr-FR" dirty="0" smtClean="0"/>
              <a:t>Serviette</a:t>
            </a:r>
          </a:p>
          <a:p>
            <a:pPr lvl="1"/>
            <a:r>
              <a:rPr lang="fr-FR" dirty="0" smtClean="0"/>
              <a:t>Habilles pour nouveau-né/ maman etc. </a:t>
            </a:r>
            <a:endParaRPr lang="fr-FR" dirty="0"/>
          </a:p>
        </p:txBody>
      </p:sp>
    </p:spTree>
    <p:extLst>
      <p:ext uri="{BB962C8B-B14F-4D97-AF65-F5344CB8AC3E}">
        <p14:creationId xmlns:p14="http://schemas.microsoft.com/office/powerpoint/2010/main" val="3106535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00160" cy="1325563"/>
          </a:xfrm>
          <a:ln>
            <a:solidFill>
              <a:schemeClr val="accent2"/>
            </a:solidFill>
          </a:ln>
        </p:spPr>
        <p:txBody>
          <a:bodyPr>
            <a:normAutofit/>
          </a:bodyPr>
          <a:lstStyle/>
          <a:p>
            <a:r>
              <a:rPr lang="fr-FR" sz="3600" b="1" dirty="0" smtClean="0">
                <a:ln>
                  <a:solidFill>
                    <a:schemeClr val="accent2"/>
                  </a:solidFill>
                </a:ln>
                <a:latin typeface="+mn-lt"/>
              </a:rPr>
              <a:t>Fournitures pour gérer les signes de danger</a:t>
            </a:r>
            <a:endParaRPr lang="fr-FR" sz="3600" b="1" dirty="0">
              <a:ln>
                <a:solidFill>
                  <a:schemeClr val="accent2"/>
                </a:solidFill>
              </a:ln>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3693897"/>
              </p:ext>
            </p:extLst>
          </p:nvPr>
        </p:nvGraphicFramePr>
        <p:xfrm>
          <a:off x="838200" y="1825625"/>
          <a:ext cx="10516209" cy="5394960"/>
        </p:xfrm>
        <a:graphic>
          <a:graphicData uri="http://schemas.openxmlformats.org/drawingml/2006/table">
            <a:tbl>
              <a:tblPr firstRow="1" bandRow="1">
                <a:tableStyleId>{5C22544A-7EE6-4342-B048-85BDC9FD1C3A}</a:tableStyleId>
              </a:tblPr>
              <a:tblGrid>
                <a:gridCol w="4373222">
                  <a:extLst>
                    <a:ext uri="{9D8B030D-6E8A-4147-A177-3AD203B41FA5}">
                      <a16:colId xmlns:a16="http://schemas.microsoft.com/office/drawing/2014/main" val="1878860311"/>
                    </a:ext>
                  </a:extLst>
                </a:gridCol>
                <a:gridCol w="6142987">
                  <a:extLst>
                    <a:ext uri="{9D8B030D-6E8A-4147-A177-3AD203B41FA5}">
                      <a16:colId xmlns:a16="http://schemas.microsoft.com/office/drawing/2014/main" val="4241579165"/>
                    </a:ext>
                  </a:extLst>
                </a:gridCol>
              </a:tblGrid>
              <a:tr h="370840">
                <a:tc>
                  <a:txBody>
                    <a:bodyPr/>
                    <a:lstStyle/>
                    <a:p>
                      <a:pPr algn="ctr"/>
                      <a:r>
                        <a:rPr lang="fr-FR" sz="2400" dirty="0" smtClean="0"/>
                        <a:t>SIGNES DE DANGER </a:t>
                      </a:r>
                      <a:endParaRPr lang="fr-FR" sz="2400" dirty="0"/>
                    </a:p>
                  </a:txBody>
                  <a:tcPr marL="87757" marR="87757"/>
                </a:tc>
                <a:tc>
                  <a:txBody>
                    <a:bodyPr/>
                    <a:lstStyle/>
                    <a:p>
                      <a:pPr algn="ctr"/>
                      <a:r>
                        <a:rPr lang="fr-FR" sz="2400" dirty="0" smtClean="0"/>
                        <a:t>MÉDICAMENTS</a:t>
                      </a:r>
                      <a:r>
                        <a:rPr lang="fr-FR" sz="2400" baseline="0" dirty="0" smtClean="0"/>
                        <a:t> ET FOURNITURES </a:t>
                      </a:r>
                      <a:endParaRPr lang="fr-FR" sz="2400" dirty="0"/>
                    </a:p>
                  </a:txBody>
                  <a:tcPr marL="87757" marR="87757"/>
                </a:tc>
                <a:extLst>
                  <a:ext uri="{0D108BD9-81ED-4DB2-BD59-A6C34878D82A}">
                    <a16:rowId xmlns:a16="http://schemas.microsoft.com/office/drawing/2014/main" val="3767625197"/>
                  </a:ext>
                </a:extLst>
              </a:tr>
              <a:tr h="370840">
                <a:tc>
                  <a:txBody>
                    <a:bodyPr/>
                    <a:lstStyle/>
                    <a:p>
                      <a:r>
                        <a:rPr lang="fr-FR" sz="2400" dirty="0" smtClean="0"/>
                        <a:t>Saignement</a:t>
                      </a:r>
                      <a:r>
                        <a:rPr lang="fr-FR" sz="2400" baseline="0" dirty="0" smtClean="0"/>
                        <a:t> vaginal anormal après l’accouchement (post </a:t>
                      </a:r>
                      <a:r>
                        <a:rPr lang="fr-FR" sz="2400" baseline="0" dirty="0" err="1" smtClean="0"/>
                        <a:t>partum</a:t>
                      </a:r>
                      <a:r>
                        <a:rPr lang="fr-FR" sz="2400" baseline="0" dirty="0" smtClean="0"/>
                        <a:t>)</a:t>
                      </a:r>
                      <a:endParaRPr lang="fr-FR" sz="2400" dirty="0"/>
                    </a:p>
                  </a:txBody>
                  <a:tcPr marL="87757" marR="87757"/>
                </a:tc>
                <a:tc>
                  <a:txBody>
                    <a:bodyPr/>
                    <a:lstStyle/>
                    <a:p>
                      <a:r>
                        <a:rPr lang="fr-FR" sz="2400" noProof="0" dirty="0" smtClean="0"/>
                        <a:t>Les </a:t>
                      </a:r>
                      <a:r>
                        <a:rPr lang="fr-FR" sz="2400" noProof="0" dirty="0" err="1" smtClean="0"/>
                        <a:t>utérotoniques</a:t>
                      </a:r>
                      <a:r>
                        <a:rPr lang="fr-FR" sz="2400" noProof="0" dirty="0" smtClean="0"/>
                        <a:t> ((ocytocine, </a:t>
                      </a:r>
                      <a:r>
                        <a:rPr lang="fr-FR" sz="2400" noProof="0" dirty="0" err="1" smtClean="0"/>
                        <a:t>misoprostol</a:t>
                      </a:r>
                      <a:r>
                        <a:rPr lang="fr-FR" sz="2400" noProof="0" dirty="0" smtClean="0"/>
                        <a:t> et acide </a:t>
                      </a:r>
                      <a:r>
                        <a:rPr lang="fr-FR" sz="2400" noProof="0" dirty="0" err="1" smtClean="0"/>
                        <a:t>tranexamique</a:t>
                      </a:r>
                      <a:r>
                        <a:rPr lang="fr-FR" sz="2400" noProof="0" dirty="0" smtClean="0"/>
                        <a:t>)</a:t>
                      </a:r>
                      <a:endParaRPr lang="fr-FR" sz="2400" noProof="0" dirty="0"/>
                    </a:p>
                  </a:txBody>
                  <a:tcPr marL="87757" marR="87757"/>
                </a:tc>
                <a:extLst>
                  <a:ext uri="{0D108BD9-81ED-4DB2-BD59-A6C34878D82A}">
                    <a16:rowId xmlns:a16="http://schemas.microsoft.com/office/drawing/2014/main" val="1294749328"/>
                  </a:ext>
                </a:extLst>
              </a:tr>
              <a:tr h="370840">
                <a:tc>
                  <a:txBody>
                    <a:bodyPr/>
                    <a:lstStyle/>
                    <a:p>
                      <a:r>
                        <a:rPr lang="fr-FR" sz="2400" dirty="0" smtClean="0"/>
                        <a:t>Céphalées, troubles de vision, CONVULSIONS</a:t>
                      </a:r>
                      <a:endParaRPr lang="fr-FR" sz="2400" dirty="0"/>
                    </a:p>
                  </a:txBody>
                  <a:tcPr marL="87757" marR="87757"/>
                </a:tc>
                <a:tc>
                  <a:txBody>
                    <a:bodyPr/>
                    <a:lstStyle/>
                    <a:p>
                      <a:r>
                        <a:rPr lang="fr-FR" sz="2400" dirty="0" smtClean="0"/>
                        <a:t>les anticonvulsivants (sulfate de magnésium)</a:t>
                      </a:r>
                      <a:endParaRPr lang="fr-FR" sz="2400" dirty="0"/>
                    </a:p>
                  </a:txBody>
                  <a:tcPr marL="87757" marR="87757"/>
                </a:tc>
                <a:extLst>
                  <a:ext uri="{0D108BD9-81ED-4DB2-BD59-A6C34878D82A}">
                    <a16:rowId xmlns:a16="http://schemas.microsoft.com/office/drawing/2014/main" val="3511521342"/>
                  </a:ext>
                </a:extLst>
              </a:tr>
              <a:tr h="370840">
                <a:tc>
                  <a:txBody>
                    <a:bodyPr/>
                    <a:lstStyle/>
                    <a:p>
                      <a:r>
                        <a:rPr lang="fr-FR" sz="2400" noProof="0" dirty="0" smtClean="0"/>
                        <a:t>La fièvre (infection grave)</a:t>
                      </a:r>
                      <a:r>
                        <a:rPr lang="fr-FR" sz="2400" baseline="0" noProof="0" dirty="0" smtClean="0"/>
                        <a:t> </a:t>
                      </a:r>
                      <a:endParaRPr lang="fr-FR" sz="2400" noProof="0" dirty="0"/>
                    </a:p>
                  </a:txBody>
                  <a:tcPr marL="87757" marR="87757"/>
                </a:tc>
                <a:tc>
                  <a:txBody>
                    <a:bodyPr/>
                    <a:lstStyle/>
                    <a:p>
                      <a:r>
                        <a:rPr lang="fr-FR" sz="2400" dirty="0" smtClean="0"/>
                        <a:t>les </a:t>
                      </a:r>
                      <a:r>
                        <a:rPr lang="fr-FR" sz="2400" noProof="0" dirty="0" smtClean="0"/>
                        <a:t>antibiotiques a large spectre </a:t>
                      </a:r>
                      <a:endParaRPr lang="fr-FR" sz="2400" noProof="0" dirty="0"/>
                    </a:p>
                  </a:txBody>
                  <a:tcPr marL="87757" marR="87757"/>
                </a:tc>
                <a:extLst>
                  <a:ext uri="{0D108BD9-81ED-4DB2-BD59-A6C34878D82A}">
                    <a16:rowId xmlns:a16="http://schemas.microsoft.com/office/drawing/2014/main" val="777018708"/>
                  </a:ext>
                </a:extLst>
              </a:tr>
              <a:tr h="370840">
                <a:tc>
                  <a:txBody>
                    <a:bodyPr/>
                    <a:lstStyle/>
                    <a:p>
                      <a:r>
                        <a:rPr lang="fr-FR" sz="2400" noProof="0" dirty="0" smtClean="0"/>
                        <a:t>Menace d’accouchement</a:t>
                      </a:r>
                      <a:r>
                        <a:rPr lang="fr-FR" sz="2400" baseline="0" noProof="0" dirty="0" smtClean="0"/>
                        <a:t> prématuré </a:t>
                      </a:r>
                      <a:endParaRPr lang="fr-FR" sz="2400" noProof="0" dirty="0"/>
                    </a:p>
                  </a:txBody>
                  <a:tcPr marL="87757" marR="87757"/>
                </a:tc>
                <a:tc>
                  <a:txBody>
                    <a:bodyPr/>
                    <a:lstStyle/>
                    <a:p>
                      <a:r>
                        <a:rPr lang="fr-FR" sz="2400" noProof="0" dirty="0" err="1" smtClean="0"/>
                        <a:t>Corticoides</a:t>
                      </a:r>
                      <a:r>
                        <a:rPr lang="fr-FR" sz="2400" baseline="0" noProof="0" dirty="0" smtClean="0"/>
                        <a:t>, type </a:t>
                      </a:r>
                      <a:r>
                        <a:rPr lang="fr-FR" sz="2400" baseline="0" noProof="0" dirty="0" err="1" smtClean="0"/>
                        <a:t>dexamethasone</a:t>
                      </a:r>
                      <a:r>
                        <a:rPr lang="fr-FR" sz="2400" baseline="0" noProof="0" dirty="0" smtClean="0"/>
                        <a:t> pour la maturation pulmonaire.</a:t>
                      </a:r>
                      <a:endParaRPr lang="fr-FR" sz="2400" noProof="0" dirty="0"/>
                    </a:p>
                  </a:txBody>
                  <a:tcPr marL="87757" marR="87757"/>
                </a:tc>
                <a:extLst>
                  <a:ext uri="{0D108BD9-81ED-4DB2-BD59-A6C34878D82A}">
                    <a16:rowId xmlns:a16="http://schemas.microsoft.com/office/drawing/2014/main" val="1123909511"/>
                  </a:ext>
                </a:extLst>
              </a:tr>
              <a:tr h="370840">
                <a:tc>
                  <a:txBody>
                    <a:bodyPr/>
                    <a:lstStyle/>
                    <a:p>
                      <a:r>
                        <a:rPr lang="fr-FR" sz="2400" noProof="0" dirty="0" smtClean="0"/>
                        <a:t>Rupture</a:t>
                      </a:r>
                      <a:r>
                        <a:rPr lang="fr-FR" sz="2400" baseline="0" noProof="0" dirty="0" smtClean="0"/>
                        <a:t> prématurée des membranes </a:t>
                      </a:r>
                      <a:endParaRPr lang="fr-FR" sz="2400" noProof="0" dirty="0"/>
                    </a:p>
                  </a:txBody>
                  <a:tcPr marL="87757" marR="87757"/>
                </a:tc>
                <a:tc>
                  <a:txBody>
                    <a:bodyPr/>
                    <a:lstStyle/>
                    <a:p>
                      <a:r>
                        <a:rPr lang="fr-FR" sz="2400" noProof="0" dirty="0" smtClean="0"/>
                        <a:t>Antibiotiques</a:t>
                      </a:r>
                      <a:r>
                        <a:rPr lang="fr-FR" sz="2400" baseline="0" noProof="0" dirty="0" smtClean="0"/>
                        <a:t> de couverture ((pénicilline / érythromycine) </a:t>
                      </a:r>
                      <a:endParaRPr lang="fr-FR" sz="2400" noProof="0" dirty="0"/>
                    </a:p>
                  </a:txBody>
                  <a:tcPr marL="87757" marR="87757"/>
                </a:tc>
                <a:extLst>
                  <a:ext uri="{0D108BD9-81ED-4DB2-BD59-A6C34878D82A}">
                    <a16:rowId xmlns:a16="http://schemas.microsoft.com/office/drawing/2014/main" val="2249719248"/>
                  </a:ext>
                </a:extLst>
              </a:tr>
              <a:tr h="370840">
                <a:tc>
                  <a:txBody>
                    <a:bodyPr/>
                    <a:lstStyle/>
                    <a:p>
                      <a:r>
                        <a:rPr lang="fr-FR" sz="2400" noProof="0" dirty="0" smtClean="0"/>
                        <a:t>Nouveau ne</a:t>
                      </a:r>
                      <a:r>
                        <a:rPr lang="fr-FR" sz="2400" baseline="0" noProof="0" dirty="0" smtClean="0"/>
                        <a:t> avec mauvais score d’APGAR</a:t>
                      </a:r>
                      <a:endParaRPr lang="fr-FR" sz="2400" noProof="0" dirty="0"/>
                    </a:p>
                  </a:txBody>
                  <a:tcPr marL="87757" marR="87757"/>
                </a:tc>
                <a:tc>
                  <a:txBody>
                    <a:bodyPr/>
                    <a:lstStyle/>
                    <a:p>
                      <a:r>
                        <a:rPr lang="fr-FR" sz="2400" noProof="0" dirty="0" smtClean="0"/>
                        <a:t>Réanimation au ballon et </a:t>
                      </a:r>
                      <a:r>
                        <a:rPr lang="fr-FR" sz="2400" baseline="0" noProof="0" dirty="0" smtClean="0"/>
                        <a:t> le masque </a:t>
                      </a:r>
                      <a:r>
                        <a:rPr lang="fr-FR" sz="2400" noProof="0" dirty="0" smtClean="0"/>
                        <a:t> </a:t>
                      </a:r>
                      <a:endParaRPr lang="fr-FR" sz="2400" noProof="0" dirty="0"/>
                    </a:p>
                  </a:txBody>
                  <a:tcPr marL="87757" marR="87757"/>
                </a:tc>
                <a:extLst>
                  <a:ext uri="{0D108BD9-81ED-4DB2-BD59-A6C34878D82A}">
                    <a16:rowId xmlns:a16="http://schemas.microsoft.com/office/drawing/2014/main" val="1378470193"/>
                  </a:ext>
                </a:extLst>
              </a:tr>
            </a:tbl>
          </a:graphicData>
        </a:graphic>
      </p:graphicFrame>
    </p:spTree>
    <p:extLst>
      <p:ext uri="{BB962C8B-B14F-4D97-AF65-F5344CB8AC3E}">
        <p14:creationId xmlns:p14="http://schemas.microsoft.com/office/powerpoint/2010/main" val="4206682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37"/>
          <p:cNvSpPr txBox="1">
            <a:spLocks noGrp="1"/>
          </p:cNvSpPr>
          <p:nvPr>
            <p:ph idx="1"/>
          </p:nvPr>
        </p:nvSpPr>
        <p:spPr>
          <a:xfrm>
            <a:off x="838200" y="1825625"/>
            <a:ext cx="5423059" cy="4351338"/>
          </a:xfrm>
          <a:prstGeom prst="rect">
            <a:avLst/>
          </a:prstGeom>
          <a:solidFill>
            <a:schemeClr val="lt1"/>
          </a:solidFill>
          <a:ln w="38100"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indent="-457200">
              <a:lnSpc>
                <a:spcPct val="120000"/>
              </a:lnSpc>
              <a:spcBef>
                <a:spcPts val="0"/>
              </a:spcBef>
              <a:buClrTx/>
              <a:buSzPts val="2000"/>
              <a:buFont typeface="+mj-lt"/>
              <a:buAutoNum type="arabicPeriod"/>
            </a:pPr>
            <a:r>
              <a:rPr lang="fr-FR" sz="2000" dirty="0" smtClean="0">
                <a:solidFill>
                  <a:schemeClr val="tx1"/>
                </a:solidFill>
              </a:rPr>
              <a:t>Les antibiotiques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Les ocytociques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Les anticonvulsivants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La révision manuelle  de la cavité utérine (rétention placentaire)</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L’aspiration manuelle intra-utérine (l’AMIU) de produits de conception</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Extraction pas ventouse</a:t>
            </a:r>
          </a:p>
          <a:p>
            <a:pPr indent="-457200">
              <a:lnSpc>
                <a:spcPct val="120000"/>
              </a:lnSpc>
              <a:spcBef>
                <a:spcPts val="1000"/>
              </a:spcBef>
              <a:buClrTx/>
              <a:buSzPts val="2000"/>
              <a:buFont typeface="+mj-lt"/>
              <a:buAutoNum type="arabicPeriod"/>
            </a:pPr>
            <a:r>
              <a:rPr lang="fr-FR" sz="2000" dirty="0" smtClean="0">
                <a:solidFill>
                  <a:schemeClr val="tx1"/>
                </a:solidFill>
              </a:rPr>
              <a:t>La réanimation du nouveau-né</a:t>
            </a:r>
            <a:endParaRPr lang="fr-FR" sz="2000" dirty="0">
              <a:solidFill>
                <a:schemeClr val="tx1"/>
              </a:solidFill>
            </a:endParaRPr>
          </a:p>
        </p:txBody>
      </p:sp>
      <p:sp>
        <p:nvSpPr>
          <p:cNvPr id="251" name="Google Shape;251;p3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kern="0"/>
              <a:pPr/>
              <a:t>43</a:t>
            </a:fld>
            <a:endParaRPr kern="0"/>
          </a:p>
        </p:txBody>
      </p:sp>
      <p:sp>
        <p:nvSpPr>
          <p:cNvPr id="250" name="Google Shape;250;p37"/>
          <p:cNvSpPr txBox="1"/>
          <p:nvPr/>
        </p:nvSpPr>
        <p:spPr>
          <a:xfrm>
            <a:off x="7086600" y="1841499"/>
            <a:ext cx="4267200" cy="4115910"/>
          </a:xfrm>
          <a:prstGeom prst="rect">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t" anchorCtr="0">
            <a:noAutofit/>
          </a:bodyPr>
          <a:lstStyle/>
          <a:p>
            <a:pPr>
              <a:lnSpc>
                <a:spcPct val="90000"/>
              </a:lnSpc>
              <a:buClr>
                <a:srgbClr val="506687"/>
              </a:buClr>
              <a:buSzPts val="2000"/>
            </a:pPr>
            <a:endParaRPr lang="fr-FR" sz="2000" b="1" kern="0" dirty="0" smtClean="0">
              <a:solidFill>
                <a:srgbClr val="506687"/>
              </a:solidFill>
              <a:latin typeface="Calibri"/>
              <a:ea typeface="Calibri"/>
              <a:cs typeface="Calibri"/>
              <a:sym typeface="Calibri"/>
            </a:endParaRPr>
          </a:p>
          <a:p>
            <a:pPr>
              <a:lnSpc>
                <a:spcPct val="90000"/>
              </a:lnSpc>
              <a:buClr>
                <a:srgbClr val="506687"/>
              </a:buClr>
              <a:buSzPts val="2000"/>
            </a:pPr>
            <a:r>
              <a:rPr lang="fr-FR" sz="2000" b="1" kern="0" dirty="0" smtClean="0">
                <a:latin typeface="Calibri"/>
                <a:ea typeface="Calibri"/>
                <a:cs typeface="Calibri"/>
                <a:sym typeface="Calibri"/>
              </a:rPr>
              <a:t>Les SONUB + </a:t>
            </a:r>
            <a:endParaRPr lang="fr-FR" sz="1400" b="1" kern="0" dirty="0" smtClean="0">
              <a:latin typeface="Arial"/>
              <a:ea typeface="Arial"/>
              <a:cs typeface="Arial"/>
              <a:sym typeface="Arial"/>
            </a:endParaRPr>
          </a:p>
          <a:p>
            <a:pPr marL="457200" indent="-457200">
              <a:lnSpc>
                <a:spcPct val="90000"/>
              </a:lnSpc>
              <a:spcBef>
                <a:spcPts val="1000"/>
              </a:spcBef>
              <a:buSzPts val="2000"/>
              <a:buFont typeface="+mj-lt"/>
              <a:buAutoNum type="arabicPeriod" startAt="8"/>
            </a:pPr>
            <a:r>
              <a:rPr lang="fr-FR" sz="2000" kern="0" dirty="0" smtClean="0">
                <a:latin typeface="Calibri"/>
                <a:ea typeface="Calibri"/>
                <a:cs typeface="Calibri"/>
                <a:sym typeface="Calibri"/>
              </a:rPr>
              <a:t>La chirurgie y compris la césarienne et laparotomie pour grossesse extra utérine  et rupture utérine. </a:t>
            </a:r>
            <a:endParaRPr lang="fr-FR" sz="1400" kern="0" dirty="0" smtClean="0">
              <a:latin typeface="Arial"/>
              <a:ea typeface="Arial"/>
              <a:cs typeface="Arial"/>
              <a:sym typeface="Arial"/>
            </a:endParaRPr>
          </a:p>
          <a:p>
            <a:pPr marL="457200" indent="-457200">
              <a:lnSpc>
                <a:spcPct val="90000"/>
              </a:lnSpc>
              <a:spcBef>
                <a:spcPts val="1000"/>
              </a:spcBef>
              <a:buSzPts val="2000"/>
              <a:buFont typeface="+mj-lt"/>
              <a:buAutoNum type="arabicPeriod" startAt="8"/>
            </a:pPr>
            <a:r>
              <a:rPr lang="fr-FR" sz="2000" kern="0" dirty="0" smtClean="0">
                <a:latin typeface="Calibri"/>
                <a:ea typeface="Calibri"/>
                <a:cs typeface="Calibri"/>
                <a:sym typeface="Calibri"/>
              </a:rPr>
              <a:t>Blood transfusion</a:t>
            </a:r>
            <a:endParaRPr lang="fr-FR" sz="1400" kern="0" dirty="0">
              <a:latin typeface="Arial"/>
              <a:ea typeface="Arial"/>
              <a:cs typeface="Arial"/>
              <a:sym typeface="Arial"/>
            </a:endParaRPr>
          </a:p>
        </p:txBody>
      </p:sp>
      <p:sp>
        <p:nvSpPr>
          <p:cNvPr id="8" name="Google Shape;246;p37"/>
          <p:cNvSpPr txBox="1">
            <a:spLocks/>
          </p:cNvSpPr>
          <p:nvPr/>
        </p:nvSpPr>
        <p:spPr>
          <a:xfrm>
            <a:off x="624840" y="335279"/>
            <a:ext cx="10134600" cy="989013"/>
          </a:xfrm>
          <a:prstGeom prst="rect">
            <a:avLst/>
          </a:prstGeom>
          <a:noFill/>
          <a:ln>
            <a:solidFill>
              <a:srgbClr val="FFC000"/>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400"/>
              <a:buFont typeface="Calibri"/>
              <a:buNone/>
              <a:defRPr sz="44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90000"/>
              </a:lnSpc>
              <a:buSzPts val="3959"/>
            </a:pPr>
            <a:endParaRPr lang="fr-FR" sz="3200" kern="1200" dirty="0" smtClean="0">
              <a:ln>
                <a:solidFill>
                  <a:srgbClr val="ED7D31"/>
                </a:solidFill>
              </a:ln>
              <a:solidFill>
                <a:prstClr val="black"/>
              </a:solidFill>
              <a:ea typeface="+mj-ea"/>
              <a:cs typeface="+mj-cs"/>
            </a:endParaRPr>
          </a:p>
          <a:p>
            <a:pPr>
              <a:lnSpc>
                <a:spcPct val="90000"/>
              </a:lnSpc>
              <a:buSzPts val="3959"/>
            </a:pPr>
            <a:r>
              <a:rPr lang="fr-FR" sz="3200" kern="1200" dirty="0" smtClean="0">
                <a:ln>
                  <a:solidFill>
                    <a:srgbClr val="ED7D31"/>
                  </a:solidFill>
                </a:ln>
                <a:solidFill>
                  <a:prstClr val="black"/>
                </a:solidFill>
                <a:ea typeface="+mj-ea"/>
                <a:cs typeface="+mj-cs"/>
              </a:rPr>
              <a:t>Assurer la disponibilité des fournitures </a:t>
            </a:r>
            <a:r>
              <a:rPr lang="fr-FR" sz="3200" dirty="0" smtClean="0">
                <a:ln>
                  <a:solidFill>
                    <a:srgbClr val="ED7D31"/>
                  </a:solidFill>
                </a:ln>
                <a:solidFill>
                  <a:prstClr val="black"/>
                </a:solidFill>
                <a:ea typeface="+mj-ea"/>
                <a:cs typeface="+mj-cs"/>
              </a:rPr>
              <a:t>pour les f</a:t>
            </a:r>
            <a:r>
              <a:rPr lang="fr-FR" sz="3200" kern="1200" dirty="0" smtClean="0">
                <a:ln>
                  <a:solidFill>
                    <a:srgbClr val="ED7D31"/>
                  </a:solidFill>
                </a:ln>
                <a:solidFill>
                  <a:prstClr val="black"/>
                </a:solidFill>
                <a:ea typeface="+mj-ea"/>
                <a:cs typeface="+mj-cs"/>
              </a:rPr>
              <a:t>onctions fondamentales des soins obstétriques d’urgences (SONU)</a:t>
            </a:r>
          </a:p>
          <a:p>
            <a:pPr>
              <a:lnSpc>
                <a:spcPct val="90000"/>
              </a:lnSpc>
              <a:buSzPts val="3959"/>
            </a:pPr>
            <a:endParaRPr lang="fr-FR" sz="3200" kern="0" dirty="0"/>
          </a:p>
        </p:txBody>
      </p:sp>
      <p:sp>
        <p:nvSpPr>
          <p:cNvPr id="10" name="Google Shape;247;p37"/>
          <p:cNvSpPr txBox="1"/>
          <p:nvPr/>
        </p:nvSpPr>
        <p:spPr>
          <a:xfrm>
            <a:off x="1165860" y="1308258"/>
            <a:ext cx="4602480" cy="519112"/>
          </a:xfrm>
          <a:prstGeom prst="rect">
            <a:avLst/>
          </a:prstGeom>
          <a:solidFill>
            <a:schemeClr val="lt2">
              <a:alpha val="48235"/>
            </a:schemeClr>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smtClean="0">
                <a:solidFill>
                  <a:schemeClr val="accent1"/>
                </a:solidFill>
                <a:latin typeface="Calibri"/>
                <a:ea typeface="Calibri"/>
                <a:cs typeface="Calibri"/>
                <a:sym typeface="Calibri"/>
              </a:rPr>
              <a:t>SONU de Base</a:t>
            </a:r>
            <a:endParaRPr sz="1400" b="0" i="0" u="none" strike="noStrike" cap="none" dirty="0">
              <a:solidFill>
                <a:schemeClr val="accent1"/>
              </a:solidFill>
              <a:latin typeface="Arial"/>
              <a:ea typeface="Arial"/>
              <a:cs typeface="Arial"/>
              <a:sym typeface="Arial"/>
            </a:endParaRPr>
          </a:p>
        </p:txBody>
      </p:sp>
      <p:sp>
        <p:nvSpPr>
          <p:cNvPr id="11" name="Google Shape;249;p37"/>
          <p:cNvSpPr txBox="1"/>
          <p:nvPr/>
        </p:nvSpPr>
        <p:spPr>
          <a:xfrm>
            <a:off x="6261259" y="1278253"/>
            <a:ext cx="4005262" cy="522288"/>
          </a:xfrm>
          <a:prstGeom prst="rect">
            <a:avLst/>
          </a:prstGeom>
          <a:solidFill>
            <a:schemeClr val="lt2">
              <a:alpha val="45098"/>
            </a:schemeClr>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chemeClr val="accent1"/>
                </a:solidFill>
                <a:latin typeface="Calibri"/>
                <a:ea typeface="Calibri"/>
                <a:cs typeface="Calibri"/>
                <a:sym typeface="Calibri"/>
              </a:rPr>
              <a:t>SONU </a:t>
            </a:r>
            <a:r>
              <a:rPr lang="fr-FR" sz="2800" b="1" i="0" u="none" strike="noStrike" cap="none" dirty="0" smtClean="0">
                <a:solidFill>
                  <a:schemeClr val="accent1"/>
                </a:solidFill>
                <a:latin typeface="Calibri"/>
                <a:ea typeface="Calibri"/>
                <a:cs typeface="Calibri"/>
                <a:sym typeface="Calibri"/>
              </a:rPr>
              <a:t>complet</a:t>
            </a:r>
            <a:endParaRPr lang="fr-FR" sz="1400" b="0" i="0" u="none" strike="noStrike" cap="none"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794767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95360" cy="869315"/>
          </a:xfrm>
          <a:ln>
            <a:solidFill>
              <a:schemeClr val="accent2"/>
            </a:solidFill>
          </a:ln>
        </p:spPr>
        <p:txBody>
          <a:bodyPr>
            <a:noAutofit/>
          </a:bodyPr>
          <a:lstStyle/>
          <a:p>
            <a:r>
              <a:rPr lang="fr-FR" sz="3200" b="1" dirty="0" smtClean="0">
                <a:ln>
                  <a:solidFill>
                    <a:schemeClr val="accent2"/>
                  </a:solidFill>
                </a:ln>
                <a:latin typeface="+mn-lt"/>
              </a:rPr>
              <a:t>Médicaments et fournitures pour le nouveau-né</a:t>
            </a:r>
            <a:endParaRPr lang="fr-FR" sz="3200" b="1" dirty="0">
              <a:ln>
                <a:solidFill>
                  <a:schemeClr val="accent2"/>
                </a:solidFill>
              </a:ln>
              <a:latin typeface="+mn-lt"/>
            </a:endParaRPr>
          </a:p>
        </p:txBody>
      </p:sp>
      <p:pic>
        <p:nvPicPr>
          <p:cNvPr id="4" name="Content Placeholder 3"/>
          <p:cNvPicPr>
            <a:picLocks noGrp="1"/>
          </p:cNvPicPr>
          <p:nvPr>
            <p:ph idx="1"/>
          </p:nvPr>
        </p:nvPicPr>
        <p:blipFill rotWithShape="1">
          <a:blip r:embed="rId2"/>
          <a:stretch/>
        </p:blipFill>
        <p:spPr bwMode="auto">
          <a:xfrm>
            <a:off x="2226255" y="1825625"/>
            <a:ext cx="773948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550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9784080" cy="930275"/>
          </a:xfrm>
          <a:ln>
            <a:solidFill>
              <a:schemeClr val="accent4"/>
            </a:solidFill>
          </a:ln>
        </p:spPr>
        <p:txBody>
          <a:bodyPr anchor="t">
            <a:noAutofit/>
          </a:bodyPr>
          <a:lstStyle/>
          <a:p>
            <a:pPr algn="ctr"/>
            <a:r>
              <a:rPr lang="fr-FR" sz="40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D</a:t>
            </a:r>
            <a:r>
              <a:rPr lang="fr-FR" sz="4000" b="1" dirty="0" smtClean="0">
                <a:ln>
                  <a:solidFill>
                    <a:schemeClr val="accent2"/>
                  </a:solidFill>
                </a:ln>
                <a:solidFill>
                  <a:prstClr val="black"/>
                </a:solidFill>
                <a:latin typeface="+mn-lt"/>
                <a:ea typeface="Calibri" panose="020F0502020204030204" pitchFamily="34" charset="0"/>
                <a:cs typeface="Times New Roman" panose="02020603050405020304" pitchFamily="18" charset="0"/>
              </a:rPr>
              <a:t>isponibilité de </a:t>
            </a:r>
            <a:r>
              <a:rPr lang="fr-FR" sz="40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services </a:t>
            </a:r>
            <a:r>
              <a:rPr lang="fr-FR" sz="4000" b="1" dirty="0" smtClean="0">
                <a:ln>
                  <a:solidFill>
                    <a:schemeClr val="accent2"/>
                  </a:solidFill>
                </a:ln>
                <a:solidFill>
                  <a:prstClr val="black"/>
                </a:solidFill>
                <a:latin typeface="+mn-lt"/>
                <a:ea typeface="Calibri" panose="020F0502020204030204" pitchFamily="34" charset="0"/>
                <a:cs typeface="Times New Roman" panose="02020603050405020304" pitchFamily="18" charset="0"/>
              </a:rPr>
              <a:t>d’accouchement</a:t>
            </a:r>
            <a:r>
              <a:rPr lang="fr-FR" sz="4000" b="1" dirty="0" smtClean="0">
                <a:ln>
                  <a:solidFill>
                    <a:schemeClr val="accent2"/>
                  </a:solidFill>
                </a:ln>
                <a:latin typeface="+mn-lt"/>
              </a:rPr>
              <a:t/>
            </a:r>
            <a:br>
              <a:rPr lang="fr-FR" sz="4000" b="1" dirty="0" smtClean="0">
                <a:ln>
                  <a:solidFill>
                    <a:schemeClr val="accent2"/>
                  </a:solidFill>
                </a:ln>
                <a:latin typeface="+mn-lt"/>
              </a:rPr>
            </a:b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25000" lnSpcReduction="20000"/>
          </a:bodyPr>
          <a:lstStyle/>
          <a:p>
            <a:pPr marL="0" lvl="0" indent="0">
              <a:lnSpc>
                <a:spcPct val="107000"/>
              </a:lnSpc>
              <a:spcBef>
                <a:spcPts val="0"/>
              </a:spcBef>
              <a:buNone/>
            </a:pPr>
            <a:endParaRPr lang="fr-FR" sz="2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fr-FR" sz="6000" b="1" dirty="0" smtClean="0">
                <a:solidFill>
                  <a:srgbClr val="FF0000"/>
                </a:solidFill>
                <a:ea typeface="Calibri" panose="020F0502020204030204" pitchFamily="34" charset="0"/>
                <a:cs typeface="Times New Roman" panose="02020603050405020304" pitchFamily="18" charset="0"/>
              </a:rPr>
              <a:t>Recommandations de l’OMS: -exige l’accouchement par personnel qualifie!</a:t>
            </a:r>
          </a:p>
          <a:p>
            <a:pPr lvl="0"/>
            <a:r>
              <a:rPr lang="fr-FR" sz="5500" b="1" dirty="0">
                <a:solidFill>
                  <a:prstClr val="black"/>
                </a:solidFill>
              </a:rPr>
              <a:t>Niveau communautaire: </a:t>
            </a:r>
          </a:p>
          <a:p>
            <a:pPr lvl="1">
              <a:buFont typeface="Wingdings" panose="05000000000000000000" pitchFamily="2" charset="2"/>
              <a:buChar char="ü"/>
            </a:pPr>
            <a:r>
              <a:rPr lang="fr-FR" sz="5500" dirty="0">
                <a:solidFill>
                  <a:prstClr val="black"/>
                </a:solidFill>
              </a:rPr>
              <a:t>Approvisionner en trousses d’accouchement hygiéniques (dans les cas d’accès difficile au centre médical) </a:t>
            </a:r>
          </a:p>
          <a:p>
            <a:pPr lvl="1">
              <a:buFont typeface="Wingdings" panose="05000000000000000000" pitchFamily="2" charset="2"/>
              <a:buChar char="ü"/>
            </a:pPr>
            <a:r>
              <a:rPr lang="fr-FR" sz="5500" dirty="0">
                <a:solidFill>
                  <a:prstClr val="black"/>
                </a:solidFill>
              </a:rPr>
              <a:t>Informer les gestantes et famille sur l’avantage d’accouchement par personnel qualifié.  </a:t>
            </a:r>
          </a:p>
          <a:p>
            <a:pPr lvl="0"/>
            <a:r>
              <a:rPr lang="fr-FR" sz="5500" b="1" dirty="0">
                <a:solidFill>
                  <a:prstClr val="black"/>
                </a:solidFill>
              </a:rPr>
              <a:t>Premier niveau de recours:</a:t>
            </a:r>
            <a:r>
              <a:rPr lang="fr-FR" sz="5500" dirty="0">
                <a:solidFill>
                  <a:prstClr val="black"/>
                </a:solidFill>
              </a:rPr>
              <a:t> </a:t>
            </a:r>
            <a:r>
              <a:rPr lang="fr-FR" sz="5500" b="1" dirty="0" smtClean="0">
                <a:solidFill>
                  <a:srgbClr val="FF0000"/>
                </a:solidFill>
              </a:rPr>
              <a:t>centres de santé. </a:t>
            </a:r>
            <a:endParaRPr lang="fr-FR" sz="5500" b="1" dirty="0">
              <a:solidFill>
                <a:srgbClr val="FF0000"/>
              </a:solidFill>
            </a:endParaRPr>
          </a:p>
          <a:p>
            <a:pPr lvl="1">
              <a:buFont typeface="Wingdings" panose="05000000000000000000" pitchFamily="2" charset="2"/>
              <a:buChar char="ü"/>
            </a:pPr>
            <a:r>
              <a:rPr lang="fr-FR" sz="5500" dirty="0">
                <a:solidFill>
                  <a:prstClr val="black"/>
                </a:solidFill>
              </a:rPr>
              <a:t>Personnel qualifié en nombre suffisant;</a:t>
            </a:r>
          </a:p>
          <a:p>
            <a:pPr lvl="1">
              <a:buFont typeface="Wingdings" panose="05000000000000000000" pitchFamily="2" charset="2"/>
              <a:buChar char="ü"/>
            </a:pPr>
            <a:r>
              <a:rPr lang="fr-FR" sz="5500" dirty="0">
                <a:solidFill>
                  <a:prstClr val="black"/>
                </a:solidFill>
              </a:rPr>
              <a:t>Fournitures pour accouchement par voie basse (boite d’accouchement etc.);</a:t>
            </a:r>
          </a:p>
          <a:p>
            <a:pPr lvl="1">
              <a:buFont typeface="Wingdings" panose="05000000000000000000" pitchFamily="2" charset="2"/>
              <a:buChar char="ü"/>
            </a:pPr>
            <a:r>
              <a:rPr lang="fr-FR" sz="5500" dirty="0" smtClean="0">
                <a:solidFill>
                  <a:prstClr val="black"/>
                </a:solidFill>
              </a:rPr>
              <a:t>Services de SONUB disponibles;</a:t>
            </a:r>
          </a:p>
          <a:p>
            <a:pPr lvl="1">
              <a:buFont typeface="Wingdings" panose="05000000000000000000" pitchFamily="2" charset="2"/>
              <a:buChar char="ü"/>
            </a:pPr>
            <a:r>
              <a:rPr lang="fr-FR" sz="5500" dirty="0">
                <a:solidFill>
                  <a:prstClr val="black"/>
                </a:solidFill>
              </a:rPr>
              <a:t>Soins essentiels du nouveau-né </a:t>
            </a:r>
            <a:r>
              <a:rPr lang="fr-FR" sz="5500" dirty="0" smtClean="0">
                <a:solidFill>
                  <a:prstClr val="black"/>
                </a:solidFill>
              </a:rPr>
              <a:t>disponible</a:t>
            </a:r>
            <a:r>
              <a:rPr lang="fr-FR" sz="5500" dirty="0">
                <a:solidFill>
                  <a:prstClr val="black"/>
                </a:solidFill>
              </a:rPr>
              <a:t>.</a:t>
            </a:r>
          </a:p>
          <a:p>
            <a:pPr lvl="0"/>
            <a:r>
              <a:rPr lang="fr-FR" sz="5500" b="1" dirty="0">
                <a:solidFill>
                  <a:prstClr val="black"/>
                </a:solidFill>
              </a:rPr>
              <a:t>Niveau établissement de référence - </a:t>
            </a:r>
            <a:r>
              <a:rPr lang="fr-FR" sz="5500" b="1" dirty="0" smtClean="0">
                <a:solidFill>
                  <a:srgbClr val="FF0000"/>
                </a:solidFill>
              </a:rPr>
              <a:t>hôpital</a:t>
            </a:r>
            <a:endParaRPr lang="fr-FR" sz="5500" b="1" dirty="0">
              <a:solidFill>
                <a:prstClr val="black"/>
              </a:solidFill>
            </a:endParaRPr>
          </a:p>
          <a:p>
            <a:pPr lvl="1">
              <a:buFont typeface="Wingdings" panose="05000000000000000000" pitchFamily="2" charset="2"/>
              <a:buChar char="ü"/>
            </a:pPr>
            <a:r>
              <a:rPr lang="fr-FR" sz="5500" b="1" dirty="0">
                <a:solidFill>
                  <a:prstClr val="black"/>
                </a:solidFill>
              </a:rPr>
              <a:t> </a:t>
            </a:r>
            <a:r>
              <a:rPr lang="fr-FR" sz="5500" dirty="0" smtClean="0">
                <a:solidFill>
                  <a:prstClr val="black"/>
                </a:solidFill>
              </a:rPr>
              <a:t>Nécessaires </a:t>
            </a:r>
            <a:r>
              <a:rPr lang="fr-FR" sz="5500" dirty="0">
                <a:solidFill>
                  <a:prstClr val="black"/>
                </a:solidFill>
              </a:rPr>
              <a:t>pour niveau centre de santé, plus</a:t>
            </a:r>
          </a:p>
          <a:p>
            <a:pPr lvl="1">
              <a:buFont typeface="Wingdings" panose="05000000000000000000" pitchFamily="2" charset="2"/>
              <a:buChar char="ü"/>
            </a:pPr>
            <a:r>
              <a:rPr lang="fr-FR" sz="5500" dirty="0">
                <a:solidFill>
                  <a:prstClr val="black"/>
                </a:solidFill>
              </a:rPr>
              <a:t>Infrastructure, Personnel qualifié et fournitures </a:t>
            </a:r>
            <a:r>
              <a:rPr lang="fr-FR" sz="5500" dirty="0" smtClean="0">
                <a:solidFill>
                  <a:prstClr val="black"/>
                </a:solidFill>
              </a:rPr>
              <a:t>pour les services de </a:t>
            </a:r>
            <a:r>
              <a:rPr lang="fr-FR" sz="5500" dirty="0">
                <a:solidFill>
                  <a:prstClr val="black"/>
                </a:solidFill>
              </a:rPr>
              <a:t>SONUC.</a:t>
            </a:r>
          </a:p>
          <a:p>
            <a:pPr marL="0" lvl="0" indent="0">
              <a:lnSpc>
                <a:spcPct val="107000"/>
              </a:lnSpc>
              <a:spcBef>
                <a:spcPts val="0"/>
              </a:spcBef>
              <a:buNone/>
            </a:pPr>
            <a:endParaRPr lang="fr-FR"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fr-FR" sz="38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Assurer la disponibilité en fournitures et commodités (médicaments essentiels pour les SONU)</a:t>
            </a:r>
          </a:p>
          <a:p>
            <a:pPr marL="0" lvl="0" indent="0">
              <a:lnSpc>
                <a:spcPct val="107000"/>
              </a:lnSpc>
              <a:spcBef>
                <a:spcPts val="0"/>
              </a:spcBef>
              <a:buNone/>
            </a:pPr>
            <a:r>
              <a:rPr lang="fr-FR" sz="38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Informer les gestantes et la communautaire sur la localisation des services et leurs emplacement.  </a:t>
            </a:r>
          </a:p>
          <a:p>
            <a:pPr marL="0" lvl="0" indent="0">
              <a:lnSpc>
                <a:spcPct val="107000"/>
              </a:lnSpc>
              <a:spcBef>
                <a:spcPts val="0"/>
              </a:spcBef>
              <a:buNone/>
            </a:pPr>
            <a:endParaRPr lang="fr-FR"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Bef>
                <a:spcPts val="0"/>
              </a:spcBef>
              <a:buFont typeface="+mj-lt"/>
              <a:buAutoNum type="arabicPeriod"/>
            </a:pPr>
            <a:endParaRPr lang="en-US" sz="2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5-Point Star 3"/>
          <p:cNvSpPr/>
          <p:nvPr/>
        </p:nvSpPr>
        <p:spPr>
          <a:xfrm>
            <a:off x="388496" y="5551259"/>
            <a:ext cx="344774" cy="5846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5474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97440" cy="1128395"/>
          </a:xfrm>
          <a:ln>
            <a:solidFill>
              <a:schemeClr val="accent4"/>
            </a:solidFill>
          </a:ln>
        </p:spPr>
        <p:txBody>
          <a:bodyPr anchor="t">
            <a:noAutofit/>
          </a:bodyPr>
          <a:lstStyle/>
          <a:p>
            <a:pPr algn="ctr"/>
            <a:r>
              <a:rPr lang="fr-FR" sz="3400" b="1" dirty="0" smtClean="0">
                <a:ln>
                  <a:solidFill>
                    <a:schemeClr val="accent2"/>
                  </a:solidFill>
                </a:ln>
                <a:latin typeface="+mn-lt"/>
              </a:rPr>
              <a:t>Niveau -Etablissement de sante primaire-</a:t>
            </a:r>
            <a:r>
              <a:rPr lang="fr-FR" sz="3400" b="1" dirty="0">
                <a:ln>
                  <a:solidFill>
                    <a:schemeClr val="accent2"/>
                  </a:solidFill>
                </a:ln>
                <a:latin typeface="+mn-lt"/>
                <a:ea typeface="Calibri" panose="020F0502020204030204" pitchFamily="34" charset="0"/>
                <a:cs typeface="Times New Roman" panose="02020603050405020304" pitchFamily="18" charset="0"/>
              </a:rPr>
              <a:t> </a:t>
            </a:r>
            <a:r>
              <a:rPr lang="fr-FR" sz="3400" b="1" dirty="0" smtClean="0">
                <a:ln>
                  <a:solidFill>
                    <a:schemeClr val="accent2"/>
                  </a:solidFill>
                </a:ln>
                <a:latin typeface="+mn-lt"/>
                <a:ea typeface="Calibri" panose="020F0502020204030204" pitchFamily="34" charset="0"/>
                <a:cs typeface="Times New Roman" panose="02020603050405020304" pitchFamily="18" charset="0"/>
              </a:rPr>
              <a:t/>
            </a:r>
            <a:br>
              <a:rPr lang="fr-FR" sz="3400" b="1" dirty="0" smtClean="0">
                <a:ln>
                  <a:solidFill>
                    <a:schemeClr val="accent2"/>
                  </a:solidFill>
                </a:ln>
                <a:latin typeface="+mn-lt"/>
                <a:ea typeface="Calibri" panose="020F0502020204030204" pitchFamily="34" charset="0"/>
                <a:cs typeface="Times New Roman" panose="02020603050405020304" pitchFamily="18" charset="0"/>
              </a:rPr>
            </a:br>
            <a:r>
              <a:rPr lang="fr-FR" sz="3400" b="1" dirty="0" smtClean="0">
                <a:ln>
                  <a:solidFill>
                    <a:schemeClr val="accent2"/>
                  </a:solidFill>
                </a:ln>
                <a:latin typeface="+mn-lt"/>
                <a:ea typeface="Calibri" panose="020F0502020204030204" pitchFamily="34" charset="0"/>
                <a:cs typeface="Times New Roman" panose="02020603050405020304" pitchFamily="18" charset="0"/>
              </a:rPr>
              <a:t>centre </a:t>
            </a:r>
            <a:r>
              <a:rPr lang="fr-FR" sz="3400" b="1" dirty="0">
                <a:ln>
                  <a:solidFill>
                    <a:schemeClr val="accent2"/>
                  </a:solidFill>
                </a:ln>
                <a:latin typeface="+mn-lt"/>
                <a:ea typeface="Calibri" panose="020F0502020204030204" pitchFamily="34" charset="0"/>
                <a:cs typeface="Times New Roman" panose="02020603050405020304" pitchFamily="18" charset="0"/>
              </a:rPr>
              <a:t>de </a:t>
            </a:r>
            <a:r>
              <a:rPr lang="fr-FR" sz="3400" b="1" dirty="0" smtClean="0">
                <a:ln>
                  <a:solidFill>
                    <a:schemeClr val="accent2"/>
                  </a:solidFill>
                </a:ln>
                <a:latin typeface="+mn-lt"/>
                <a:ea typeface="Calibri" panose="020F0502020204030204" pitchFamily="34" charset="0"/>
                <a:cs typeface="Times New Roman" panose="02020603050405020304" pitchFamily="18" charset="0"/>
              </a:rPr>
              <a:t>sant</a:t>
            </a:r>
            <a:r>
              <a:rPr lang="fr-FR" sz="3400" b="1" dirty="0" smtClean="0">
                <a:ln>
                  <a:solidFill>
                    <a:schemeClr val="accent2"/>
                  </a:solidFill>
                </a:ln>
                <a:latin typeface="+mn-lt"/>
              </a:rPr>
              <a:t>é: Les soins essentiels du nouveau-né</a:t>
            </a:r>
            <a:endParaRPr lang="fr-FR" sz="3400" b="1" dirty="0">
              <a:ln>
                <a:solidFill>
                  <a:schemeClr val="accent2"/>
                </a:solidFill>
              </a:ln>
              <a:latin typeface="+mn-lt"/>
            </a:endParaRPr>
          </a:p>
        </p:txBody>
      </p:sp>
      <p:sp>
        <p:nvSpPr>
          <p:cNvPr id="3" name="Content Placeholder 2"/>
          <p:cNvSpPr>
            <a:spLocks noGrp="1"/>
          </p:cNvSpPr>
          <p:nvPr>
            <p:ph idx="1"/>
          </p:nvPr>
        </p:nvSpPr>
        <p:spPr/>
        <p:txBody>
          <a:bodyPr>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r>
              <a:rPr lang="fr-FR" sz="3100" dirty="0" smtClean="0">
                <a:ea typeface="Calibri" panose="020F0502020204030204" pitchFamily="34" charset="0"/>
                <a:cs typeface="Times New Roman" panose="02020603050405020304" pitchFamily="18" charset="0"/>
              </a:rPr>
              <a:t>En se servant du </a:t>
            </a:r>
            <a:r>
              <a:rPr lang="fr-FR" sz="3100" dirty="0" err="1" smtClean="0">
                <a:ea typeface="Calibri" panose="020F0502020204030204" pitchFamily="34" charset="0"/>
                <a:cs typeface="Times New Roman" panose="02020603050405020304" pitchFamily="18" charset="0"/>
              </a:rPr>
              <a:t>partogramme</a:t>
            </a:r>
            <a:r>
              <a:rPr lang="fr-FR" sz="3100" dirty="0" smtClean="0">
                <a:ea typeface="Calibri" panose="020F0502020204030204" pitchFamily="34" charset="0"/>
                <a:cs typeface="Times New Roman" panose="02020603050405020304" pitchFamily="18" charset="0"/>
              </a:rPr>
              <a:t>, identifiez </a:t>
            </a:r>
            <a:r>
              <a:rPr lang="fr-FR" sz="3100" dirty="0">
                <a:ea typeface="Calibri" panose="020F0502020204030204" pitchFamily="34" charset="0"/>
                <a:cs typeface="Times New Roman" panose="02020603050405020304" pitchFamily="18" charset="0"/>
              </a:rPr>
              <a:t>et </a:t>
            </a:r>
            <a:r>
              <a:rPr lang="fr-FR" sz="3100" dirty="0" smtClean="0">
                <a:ea typeface="Calibri" panose="020F0502020204030204" pitchFamily="34" charset="0"/>
                <a:cs typeface="Times New Roman" panose="02020603050405020304" pitchFamily="18" charset="0"/>
              </a:rPr>
              <a:t>traitez </a:t>
            </a:r>
            <a:r>
              <a:rPr lang="fr-FR" sz="3100" dirty="0">
                <a:ea typeface="Calibri" panose="020F0502020204030204" pitchFamily="34" charset="0"/>
                <a:cs typeface="Times New Roman" panose="02020603050405020304" pitchFamily="18" charset="0"/>
              </a:rPr>
              <a:t>les complications obstétriques pendant le travail et </a:t>
            </a:r>
            <a:r>
              <a:rPr lang="fr-FR" sz="3100" dirty="0" smtClean="0">
                <a:ea typeface="Calibri" panose="020F0502020204030204" pitchFamily="34" charset="0"/>
                <a:cs typeface="Times New Roman" panose="02020603050405020304" pitchFamily="18" charset="0"/>
              </a:rPr>
              <a:t>l’accouchement.  </a:t>
            </a:r>
            <a:endParaRPr lang="en-US" sz="3100" dirty="0">
              <a:ea typeface="Calibri" panose="020F0502020204030204" pitchFamily="34" charset="0"/>
              <a:cs typeface="Times New Roman" panose="02020603050405020304" pitchFamily="18" charset="0"/>
            </a:endParaRPr>
          </a:p>
          <a:p>
            <a:r>
              <a:rPr lang="fr-FR" sz="3100" dirty="0" smtClean="0">
                <a:solidFill>
                  <a:srgbClr val="000000"/>
                </a:solidFill>
              </a:rPr>
              <a:t>Administrer </a:t>
            </a:r>
            <a:r>
              <a:rPr lang="fr-FR" sz="3100" dirty="0">
                <a:solidFill>
                  <a:srgbClr val="000000"/>
                </a:solidFill>
              </a:rPr>
              <a:t>les soins essentiels du nouveau-né, systématiquement, à </a:t>
            </a:r>
            <a:r>
              <a:rPr lang="fr-FR" sz="3100" dirty="0" smtClean="0">
                <a:solidFill>
                  <a:srgbClr val="000000"/>
                </a:solidFill>
              </a:rPr>
              <a:t>l’accouchement</a:t>
            </a:r>
            <a:r>
              <a:rPr lang="fr-FR" sz="3100" dirty="0" smtClean="0">
                <a:ea typeface="Calibri" panose="020F0502020204030204" pitchFamily="34" charset="0"/>
                <a:cs typeface="Times New Roman" panose="02020603050405020304" pitchFamily="18" charset="0"/>
              </a:rPr>
              <a:t>. </a:t>
            </a:r>
            <a:r>
              <a:rPr lang="fr-FR" sz="3100" dirty="0">
                <a:ea typeface="Calibri" panose="020F0502020204030204" pitchFamily="34" charset="0"/>
                <a:cs typeface="Times New Roman" panose="02020603050405020304" pitchFamily="18" charset="0"/>
              </a:rPr>
              <a:t>	</a:t>
            </a:r>
            <a:endParaRPr lang="en-US" sz="3100" dirty="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fr-FR" sz="3100" dirty="0" smtClean="0">
                <a:ea typeface="Calibri" panose="020F0502020204030204" pitchFamily="34" charset="0"/>
                <a:cs typeface="Times New Roman" panose="02020603050405020304" pitchFamily="18" charset="0"/>
              </a:rPr>
              <a:t>Si le nouveau-né  prématuré </a:t>
            </a:r>
            <a:r>
              <a:rPr lang="fr-FR" sz="3100" dirty="0">
                <a:ea typeface="Calibri" panose="020F0502020204030204" pitchFamily="34" charset="0"/>
                <a:cs typeface="Times New Roman" panose="02020603050405020304" pitchFamily="18" charset="0"/>
              </a:rPr>
              <a:t>ou à petit poids  et </a:t>
            </a:r>
            <a:r>
              <a:rPr lang="fr-FR" sz="3100" dirty="0" smtClean="0">
                <a:ea typeface="Calibri" panose="020F0502020204030204" pitchFamily="34" charset="0"/>
                <a:cs typeface="Times New Roman" panose="02020603050405020304" pitchFamily="18" charset="0"/>
              </a:rPr>
              <a:t>la maman </a:t>
            </a:r>
            <a:r>
              <a:rPr lang="fr-FR" sz="3100" dirty="0">
                <a:ea typeface="Calibri" panose="020F0502020204030204" pitchFamily="34" charset="0"/>
                <a:cs typeface="Times New Roman" panose="02020603050405020304" pitchFamily="18" charset="0"/>
              </a:rPr>
              <a:t>sont cliniquement </a:t>
            </a:r>
            <a:r>
              <a:rPr lang="fr-FR" sz="3100" dirty="0" smtClean="0">
                <a:ea typeface="Calibri" panose="020F0502020204030204" pitchFamily="34" charset="0"/>
                <a:cs typeface="Times New Roman" panose="02020603050405020304" pitchFamily="18" charset="0"/>
              </a:rPr>
              <a:t>stables, </a:t>
            </a:r>
            <a:r>
              <a:rPr lang="fr-FR" sz="3100" dirty="0">
                <a:ea typeface="Calibri" panose="020F0502020204030204" pitchFamily="34" charset="0"/>
                <a:cs typeface="Times New Roman" panose="02020603050405020304" pitchFamily="18" charset="0"/>
              </a:rPr>
              <a:t>commencer le </a:t>
            </a:r>
            <a:r>
              <a:rPr lang="fr-FR" sz="3100" dirty="0" smtClean="0">
                <a:ea typeface="Calibri" panose="020F0502020204030204" pitchFamily="34" charset="0"/>
                <a:cs typeface="Times New Roman" panose="02020603050405020304" pitchFamily="18" charset="0"/>
              </a:rPr>
              <a:t> contact peau à peau</a:t>
            </a:r>
            <a:r>
              <a:rPr lang="fr-FR" sz="3100" dirty="0">
                <a:ea typeface="Calibri" panose="020F0502020204030204" pitchFamily="34" charset="0"/>
                <a:cs typeface="Times New Roman" panose="02020603050405020304" pitchFamily="18" charset="0"/>
              </a:rPr>
              <a:t>, initier l’allaitement immédiat et orienter vers un hôpital dès que possible, pour les soins appropriés. </a:t>
            </a:r>
            <a:endParaRPr lang="en-US" sz="3100"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fr-FR" sz="3100" dirty="0">
                <a:ea typeface="Calibri" panose="020F0502020204030204" pitchFamily="34" charset="0"/>
                <a:cs typeface="Times New Roman" panose="02020603050405020304" pitchFamily="18" charset="0"/>
              </a:rPr>
              <a:t>S’apprêter à </a:t>
            </a:r>
            <a:r>
              <a:rPr lang="fr-FR" sz="3100" dirty="0" smtClean="0">
                <a:ea typeface="Calibri" panose="020F0502020204030204" pitchFamily="34" charset="0"/>
                <a:cs typeface="Times New Roman" panose="02020603050405020304" pitchFamily="18" charset="0"/>
              </a:rPr>
              <a:t>réanimer le nouveau </a:t>
            </a:r>
            <a:r>
              <a:rPr lang="fr-FR" sz="3100" dirty="0">
                <a:ea typeface="Calibri" panose="020F0502020204030204" pitchFamily="34" charset="0"/>
                <a:cs typeface="Times New Roman" panose="02020603050405020304" pitchFamily="18" charset="0"/>
              </a:rPr>
              <a:t>ne, au besoin.</a:t>
            </a:r>
            <a:endParaRPr lang="en-US" sz="3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fr-FR" sz="3100" dirty="0" smtClean="0">
                <a:ea typeface="Calibri" panose="020F0502020204030204" pitchFamily="34" charset="0"/>
                <a:cs typeface="Times New Roman" panose="02020603050405020304" pitchFamily="18" charset="0"/>
              </a:rPr>
              <a:t>Gérer </a:t>
            </a:r>
            <a:r>
              <a:rPr lang="fr-FR" sz="3100" dirty="0">
                <a:ea typeface="Calibri" panose="020F0502020204030204" pitchFamily="34" charset="0"/>
                <a:cs typeface="Times New Roman" panose="02020603050405020304" pitchFamily="18" charset="0"/>
              </a:rPr>
              <a:t>les cas de septicémies du nouveau-né  probables selon le </a:t>
            </a:r>
            <a:r>
              <a:rPr lang="fr-FR" sz="3100" dirty="0" smtClean="0">
                <a:ea typeface="Calibri" panose="020F0502020204030204" pitchFamily="34" charset="0"/>
                <a:cs typeface="Times New Roman" panose="02020603050405020304" pitchFamily="18" charset="0"/>
              </a:rPr>
              <a:t>diagnostic et </a:t>
            </a:r>
            <a:r>
              <a:rPr lang="fr-FR" sz="3100" dirty="0">
                <a:ea typeface="Calibri" panose="020F0502020204030204" pitchFamily="34" charset="0"/>
                <a:cs typeface="Times New Roman" panose="02020603050405020304" pitchFamily="18" charset="0"/>
              </a:rPr>
              <a:t>la </a:t>
            </a:r>
            <a:r>
              <a:rPr lang="fr-FR" sz="3100" dirty="0" smtClean="0">
                <a:ea typeface="Calibri" panose="020F0502020204030204" pitchFamily="34" charset="0"/>
                <a:cs typeface="Times New Roman" panose="02020603050405020304" pitchFamily="18" charset="0"/>
              </a:rPr>
              <a:t>classification. Fournir </a:t>
            </a:r>
            <a:r>
              <a:rPr lang="fr-FR" sz="3100" dirty="0">
                <a:ea typeface="Calibri" panose="020F0502020204030204" pitchFamily="34" charset="0"/>
                <a:cs typeface="Times New Roman" panose="02020603050405020304" pitchFamily="18" charset="0"/>
              </a:rPr>
              <a:t>la première dose d’antibiotique avant de référer vers l’hôpital dès que possible.  </a:t>
            </a:r>
            <a:endParaRPr lang="en-US" sz="3100" dirty="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159713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7640" cy="1097915"/>
          </a:xfrm>
          <a:ln>
            <a:solidFill>
              <a:schemeClr val="accent4"/>
            </a:solidFill>
          </a:ln>
        </p:spPr>
        <p:txBody>
          <a:bodyPr anchor="t">
            <a:noAutofit/>
          </a:bodyPr>
          <a:lstStyle/>
          <a:p>
            <a:pPr algn="ctr"/>
            <a:r>
              <a:rPr lang="fr-FR" sz="3200" b="1" dirty="0" smtClean="0">
                <a:ln>
                  <a:solidFill>
                    <a:schemeClr val="accent2"/>
                  </a:solidFill>
                </a:ln>
                <a:latin typeface="+mn-lt"/>
              </a:rPr>
              <a:t>Niveau: Hôpital de référence</a:t>
            </a:r>
            <a:br>
              <a:rPr lang="fr-FR" sz="3200" b="1" dirty="0" smtClean="0">
                <a:ln>
                  <a:solidFill>
                    <a:schemeClr val="accent2"/>
                  </a:solidFill>
                </a:ln>
                <a:latin typeface="+mn-lt"/>
              </a:rPr>
            </a:br>
            <a:r>
              <a:rPr lang="fr-FR" sz="3200" b="1" dirty="0" smtClean="0">
                <a:ln>
                  <a:solidFill>
                    <a:schemeClr val="accent2"/>
                  </a:solidFill>
                </a:ln>
                <a:latin typeface="+mn-lt"/>
              </a:rPr>
              <a:t>Les </a:t>
            </a:r>
            <a:r>
              <a:rPr lang="fr-FR" sz="3200" b="1" dirty="0">
                <a:ln>
                  <a:solidFill>
                    <a:schemeClr val="accent2"/>
                  </a:solidFill>
                </a:ln>
                <a:latin typeface="+mn-lt"/>
              </a:rPr>
              <a:t>soins essentiels du </a:t>
            </a:r>
            <a:r>
              <a:rPr lang="fr-FR" sz="3200" b="1" dirty="0" smtClean="0">
                <a:ln>
                  <a:solidFill>
                    <a:schemeClr val="accent2"/>
                  </a:solidFill>
                </a:ln>
                <a:latin typeface="+mn-lt"/>
              </a:rPr>
              <a:t>nouveau-né  </a:t>
            </a:r>
            <a:endParaRPr lang="fr-FR" sz="3200"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pPr marL="342900" indent="-342900">
              <a:buFont typeface="Symbol" panose="05050102010706020507" pitchFamily="18" charset="2"/>
              <a:buChar char=""/>
            </a:pPr>
            <a:r>
              <a:rPr lang="fr-FR" sz="2600" dirty="0" smtClean="0">
                <a:solidFill>
                  <a:srgbClr val="000000"/>
                </a:solidFill>
              </a:rPr>
              <a:t>Surveiller le travail </a:t>
            </a:r>
            <a:r>
              <a:rPr lang="fr-FR" sz="2600" dirty="0">
                <a:solidFill>
                  <a:srgbClr val="000000"/>
                </a:solidFill>
              </a:rPr>
              <a:t>à</a:t>
            </a:r>
            <a:r>
              <a:rPr lang="fr-FR" sz="2600" dirty="0" smtClean="0">
                <a:solidFill>
                  <a:srgbClr val="000000"/>
                </a:solidFill>
              </a:rPr>
              <a:t> l’aide du </a:t>
            </a:r>
            <a:r>
              <a:rPr lang="fr-FR" sz="2600" dirty="0" err="1" smtClean="0">
                <a:solidFill>
                  <a:srgbClr val="000000"/>
                </a:solidFill>
              </a:rPr>
              <a:t>partogramme</a:t>
            </a:r>
            <a:r>
              <a:rPr lang="fr-FR" sz="2600" dirty="0" smtClean="0">
                <a:solidFill>
                  <a:srgbClr val="000000"/>
                </a:solidFill>
              </a:rPr>
              <a:t>; Gérer  </a:t>
            </a:r>
            <a:r>
              <a:rPr lang="fr-FR" sz="2600" dirty="0">
                <a:solidFill>
                  <a:srgbClr val="000000"/>
                </a:solidFill>
              </a:rPr>
              <a:t>les complications obstétricales </a:t>
            </a:r>
            <a:r>
              <a:rPr lang="fr-FR" sz="2600" dirty="0" smtClean="0">
                <a:solidFill>
                  <a:srgbClr val="000000"/>
                </a:solidFill>
              </a:rPr>
              <a:t>selon </a:t>
            </a:r>
            <a:r>
              <a:rPr lang="fr-FR" sz="2600" dirty="0">
                <a:solidFill>
                  <a:srgbClr val="000000"/>
                </a:solidFill>
              </a:rPr>
              <a:t>le protocole local.</a:t>
            </a:r>
            <a:endParaRPr lang="en-US" sz="2600" dirty="0">
              <a:ea typeface="Times New Roman" panose="02020603050405020304" pitchFamily="18" charset="0"/>
            </a:endParaRPr>
          </a:p>
          <a:p>
            <a:pPr marL="342900" lvl="0" indent="-342900">
              <a:buFont typeface="Symbol" panose="05050102010706020507" pitchFamily="18" charset="2"/>
              <a:buChar char=""/>
            </a:pPr>
            <a:r>
              <a:rPr lang="fr-FR" sz="2600" dirty="0" smtClean="0">
                <a:solidFill>
                  <a:srgbClr val="000000"/>
                </a:solidFill>
              </a:rPr>
              <a:t>Garantir </a:t>
            </a:r>
            <a:r>
              <a:rPr lang="fr-FR" sz="2600" dirty="0">
                <a:solidFill>
                  <a:srgbClr val="000000"/>
                </a:solidFill>
              </a:rPr>
              <a:t>un espace pour la réanimation du nouveau-né dans la salle </a:t>
            </a:r>
            <a:r>
              <a:rPr lang="fr-FR" sz="2600" dirty="0" smtClean="0">
                <a:solidFill>
                  <a:srgbClr val="000000"/>
                </a:solidFill>
              </a:rPr>
              <a:t>d’accouchement. Assurer les capacités </a:t>
            </a:r>
            <a:r>
              <a:rPr lang="fr-FR" sz="2600" dirty="0">
                <a:solidFill>
                  <a:srgbClr val="000000"/>
                </a:solidFill>
              </a:rPr>
              <a:t>et les fournitures pour la ventilation au masque et au ballon.</a:t>
            </a:r>
            <a:endParaRPr lang="en-US" sz="2600" dirty="0">
              <a:ea typeface="Times New Roman" panose="02020603050405020304" pitchFamily="18" charset="0"/>
            </a:endParaRPr>
          </a:p>
          <a:p>
            <a:pPr marL="342900" lvl="0" indent="-342900">
              <a:buFont typeface="Symbol" panose="05050102010706020507" pitchFamily="18" charset="2"/>
              <a:buChar char=""/>
            </a:pPr>
            <a:r>
              <a:rPr lang="fr-FR" sz="2600" dirty="0" smtClean="0">
                <a:solidFill>
                  <a:srgbClr val="000000"/>
                </a:solidFill>
              </a:rPr>
              <a:t>Assurer </a:t>
            </a:r>
            <a:r>
              <a:rPr lang="fr-FR" sz="2600" dirty="0">
                <a:solidFill>
                  <a:srgbClr val="000000"/>
                </a:solidFill>
              </a:rPr>
              <a:t>la </a:t>
            </a:r>
            <a:r>
              <a:rPr lang="fr-FR" sz="2600" dirty="0" smtClean="0">
                <a:solidFill>
                  <a:srgbClr val="000000"/>
                </a:solidFill>
              </a:rPr>
              <a:t>réanimation du </a:t>
            </a:r>
            <a:r>
              <a:rPr lang="fr-FR" sz="2600" dirty="0">
                <a:solidFill>
                  <a:srgbClr val="000000"/>
                </a:solidFill>
              </a:rPr>
              <a:t>nouveau-né, y compris le séchage et le maintien au chaud, le </a:t>
            </a:r>
            <a:r>
              <a:rPr lang="fr-FR" sz="2600" dirty="0" smtClean="0">
                <a:solidFill>
                  <a:srgbClr val="000000"/>
                </a:solidFill>
              </a:rPr>
              <a:t>dégagement des</a:t>
            </a:r>
            <a:r>
              <a:rPr lang="fr-FR" sz="2600" dirty="0">
                <a:solidFill>
                  <a:srgbClr val="000000"/>
                </a:solidFill>
              </a:rPr>
              <a:t>	</a:t>
            </a:r>
            <a:r>
              <a:rPr lang="fr-FR" sz="2600" dirty="0" smtClean="0">
                <a:solidFill>
                  <a:srgbClr val="000000"/>
                </a:solidFill>
              </a:rPr>
              <a:t>voies respiratoires</a:t>
            </a:r>
            <a:r>
              <a:rPr lang="fr-FR" sz="2600" dirty="0">
                <a:solidFill>
                  <a:srgbClr val="000000"/>
                </a:solidFill>
              </a:rPr>
              <a:t>, la stimulation tactile, et la ventilation au masque et au ballon. </a:t>
            </a:r>
            <a:endParaRPr lang="en-US" sz="2600" dirty="0">
              <a:ea typeface="Times New Roman" panose="02020603050405020304" pitchFamily="18" charset="0"/>
            </a:endParaRPr>
          </a:p>
          <a:p>
            <a:pPr marL="342900" lvl="0" indent="-342900">
              <a:buFont typeface="Symbol" panose="05050102010706020507" pitchFamily="18" charset="2"/>
              <a:buChar char=""/>
            </a:pPr>
            <a:r>
              <a:rPr lang="fr-FR" sz="2600" dirty="0" smtClean="0">
                <a:solidFill>
                  <a:srgbClr val="000000"/>
                </a:solidFill>
              </a:rPr>
              <a:t>Établir </a:t>
            </a:r>
            <a:r>
              <a:rPr lang="fr-FR" sz="2600" dirty="0">
                <a:solidFill>
                  <a:srgbClr val="000000"/>
                </a:solidFill>
              </a:rPr>
              <a:t>une unité de soins mère kangourou (SMK) (</a:t>
            </a:r>
            <a:r>
              <a:rPr lang="fr-FR" sz="2600" dirty="0">
                <a:ea typeface="Times New Roman" panose="02020603050405020304" pitchFamily="18" charset="0"/>
              </a:rPr>
              <a:t>consiste à porter un enfant prématuré sur le ventre en contact peau contre peau) p</a:t>
            </a:r>
            <a:r>
              <a:rPr lang="fr-FR" sz="2600" dirty="0">
                <a:solidFill>
                  <a:srgbClr val="000000"/>
                </a:solidFill>
              </a:rPr>
              <a:t>our les bébés et les mères qui sont cliniquement </a:t>
            </a:r>
            <a:r>
              <a:rPr lang="fr-FR" sz="2600" dirty="0" smtClean="0">
                <a:solidFill>
                  <a:srgbClr val="000000"/>
                </a:solidFill>
              </a:rPr>
              <a:t>stables. </a:t>
            </a: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533702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07480" cy="1325563"/>
          </a:xfrm>
          <a:ln>
            <a:solidFill>
              <a:schemeClr val="accent4"/>
            </a:solidFill>
          </a:ln>
        </p:spPr>
        <p:txBody>
          <a:bodyPr/>
          <a:lstStyle/>
          <a:p>
            <a:pPr marL="0" indent="0"/>
            <a:r>
              <a:rPr lang="fr-FR" b="1" dirty="0">
                <a:ln>
                  <a:solidFill>
                    <a:schemeClr val="accent2"/>
                  </a:solidFill>
                </a:ln>
                <a:latin typeface="+mn-lt"/>
              </a:rPr>
              <a:t>Rôles du coordinateur SSR </a:t>
            </a:r>
          </a:p>
        </p:txBody>
      </p:sp>
      <p:sp>
        <p:nvSpPr>
          <p:cNvPr id="3" name="Content Placeholder 2"/>
          <p:cNvSpPr>
            <a:spLocks noGrp="1"/>
          </p:cNvSpPr>
          <p:nvPr>
            <p:ph idx="1"/>
          </p:nvPr>
        </p:nvSpPr>
        <p:spPr/>
        <p:txBody>
          <a:bodyPr>
            <a:normAutofit/>
          </a:bodyPr>
          <a:lstStyle/>
          <a:p>
            <a:pPr marL="457200" lvl="0" indent="-457200">
              <a:buFont typeface="+mj-lt"/>
              <a:buAutoNum type="alphaLcPeriod"/>
            </a:pPr>
            <a:r>
              <a:rPr lang="fr-FR" dirty="0"/>
              <a:t>Veiller </a:t>
            </a:r>
            <a:r>
              <a:rPr lang="fr-FR" dirty="0">
                <a:solidFill>
                  <a:prstClr val="black"/>
                </a:solidFill>
              </a:rPr>
              <a:t>à </a:t>
            </a:r>
            <a:r>
              <a:rPr lang="fr-FR" dirty="0"/>
              <a:t>l’utilisation du </a:t>
            </a:r>
            <a:r>
              <a:rPr lang="fr-FR" dirty="0" err="1" smtClean="0"/>
              <a:t>partogramme</a:t>
            </a:r>
            <a:r>
              <a:rPr lang="fr-FR" dirty="0" smtClean="0">
                <a:solidFill>
                  <a:srgbClr val="FF0000"/>
                </a:solidFill>
              </a:rPr>
              <a:t> </a:t>
            </a:r>
            <a:r>
              <a:rPr lang="fr-FR" dirty="0" smtClean="0"/>
              <a:t>pour </a:t>
            </a:r>
            <a:r>
              <a:rPr lang="fr-FR" dirty="0"/>
              <a:t>la surveillance de travail. </a:t>
            </a:r>
            <a:r>
              <a:rPr lang="fr-FR" dirty="0">
                <a:solidFill>
                  <a:prstClr val="black"/>
                </a:solidFill>
              </a:rPr>
              <a:t>Le </a:t>
            </a:r>
            <a:r>
              <a:rPr lang="fr-FR" dirty="0" err="1">
                <a:solidFill>
                  <a:prstClr val="black"/>
                </a:solidFill>
              </a:rPr>
              <a:t>partogramme</a:t>
            </a:r>
            <a:r>
              <a:rPr lang="fr-FR" dirty="0">
                <a:solidFill>
                  <a:prstClr val="black"/>
                </a:solidFill>
              </a:rPr>
              <a:t> peut s’avérer utile pour </a:t>
            </a:r>
            <a:r>
              <a:rPr lang="fr-FR" dirty="0" smtClean="0">
                <a:solidFill>
                  <a:prstClr val="black"/>
                </a:solidFill>
              </a:rPr>
              <a:t>détecter </a:t>
            </a:r>
            <a:r>
              <a:rPr lang="fr-FR" dirty="0">
                <a:solidFill>
                  <a:prstClr val="black"/>
                </a:solidFill>
              </a:rPr>
              <a:t>les complications maternelles et fœtales. </a:t>
            </a:r>
          </a:p>
          <a:p>
            <a:pPr marL="457200" lvl="0" indent="-457200">
              <a:buFont typeface="+mj-lt"/>
              <a:buAutoNum type="alphaLcPeriod"/>
            </a:pPr>
            <a:r>
              <a:rPr lang="fr-FR" dirty="0">
                <a:solidFill>
                  <a:prstClr val="black"/>
                </a:solidFill>
              </a:rPr>
              <a:t>Veiller  à ce que les prestataires des services SONU soient formés sur la gestion de l’infibulation lors de travail, si nécessaire ou établir un système d’orientation </a:t>
            </a:r>
            <a:r>
              <a:rPr lang="fr-FR" dirty="0" smtClean="0">
                <a:solidFill>
                  <a:prstClr val="black"/>
                </a:solidFill>
              </a:rPr>
              <a:t> ou de référence sur </a:t>
            </a:r>
            <a:r>
              <a:rPr lang="fr-FR" dirty="0">
                <a:solidFill>
                  <a:prstClr val="black"/>
                </a:solidFill>
              </a:rPr>
              <a:t>les mutilations génitales féminines (MGF) de type III. </a:t>
            </a:r>
            <a:endParaRPr lang="fr-FR" dirty="0">
              <a:solidFill>
                <a:srgbClr val="FF0000"/>
              </a:solidFill>
            </a:endParaRPr>
          </a:p>
          <a:p>
            <a:pPr marL="457200" lvl="0" indent="-457200">
              <a:buFont typeface="+mj-lt"/>
              <a:buAutoNum type="alphaLcPeriod"/>
            </a:pPr>
            <a:r>
              <a:rPr lang="fr-FR" dirty="0">
                <a:solidFill>
                  <a:prstClr val="black"/>
                </a:solidFill>
              </a:rPr>
              <a:t> Les prestataires doivent s’assurer que les femmes et les filles disposent des informations sur tous les aspects de gestion de l’infibulation et obtiennent le consentement éclairé. </a:t>
            </a:r>
          </a:p>
          <a:p>
            <a:endParaRPr lang="fr-FR" dirty="0"/>
          </a:p>
        </p:txBody>
      </p:sp>
      <p:pic>
        <p:nvPicPr>
          <p:cNvPr id="4" name="Picture 3"/>
          <p:cNvPicPr>
            <a:picLocks noChangeAspect="1"/>
          </p:cNvPicPr>
          <p:nvPr/>
        </p:nvPicPr>
        <p:blipFill>
          <a:blip r:embed="rId2"/>
          <a:stretch>
            <a:fillRect/>
          </a:stretch>
        </p:blipFill>
        <p:spPr>
          <a:xfrm>
            <a:off x="7918604" y="106404"/>
            <a:ext cx="2298391" cy="1719221"/>
          </a:xfrm>
          <a:prstGeom prst="rect">
            <a:avLst/>
          </a:prstGeom>
        </p:spPr>
      </p:pic>
    </p:spTree>
    <p:extLst>
      <p:ext uri="{BB962C8B-B14F-4D97-AF65-F5344CB8AC3E}">
        <p14:creationId xmlns:p14="http://schemas.microsoft.com/office/powerpoint/2010/main" val="401770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742565"/>
            <a:ext cx="10515600" cy="1325563"/>
          </a:xfrm>
        </p:spPr>
        <p:style>
          <a:lnRef idx="2">
            <a:schemeClr val="accent2"/>
          </a:lnRef>
          <a:fillRef idx="1">
            <a:schemeClr val="lt1"/>
          </a:fillRef>
          <a:effectRef idx="0">
            <a:schemeClr val="accent2"/>
          </a:effectRef>
          <a:fontRef idx="minor">
            <a:schemeClr val="dk1"/>
          </a:fontRef>
        </p:style>
        <p:txBody>
          <a:bodyPr/>
          <a:lstStyle/>
          <a:p>
            <a:r>
              <a:rPr lang="fr-FR" b="1" dirty="0" smtClean="0">
                <a:ln>
                  <a:solidFill>
                    <a:schemeClr val="accent2"/>
                  </a:solidFill>
                </a:ln>
                <a:latin typeface="+mn-lt"/>
              </a:rPr>
              <a:t>Les soins après avortement - SAA</a:t>
            </a:r>
            <a:endParaRPr lang="fr-FR" b="1" dirty="0">
              <a:ln>
                <a:solidFill>
                  <a:schemeClr val="accent2"/>
                </a:solidFill>
              </a:ln>
              <a:latin typeface="+mn-lt"/>
            </a:endParaRPr>
          </a:p>
        </p:txBody>
      </p:sp>
    </p:spTree>
    <p:extLst>
      <p:ext uri="{BB962C8B-B14F-4D97-AF65-F5344CB8AC3E}">
        <p14:creationId xmlns:p14="http://schemas.microsoft.com/office/powerpoint/2010/main" val="7152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30640" cy="732155"/>
          </a:xfrm>
          <a:ln>
            <a:solidFill>
              <a:schemeClr val="accent4"/>
            </a:solidFill>
          </a:ln>
        </p:spPr>
        <p:txBody>
          <a:bodyPr anchor="t">
            <a:noAutofit/>
          </a:bodyPr>
          <a:lstStyle/>
          <a:p>
            <a:r>
              <a:rPr lang="fr-FR" sz="4000" b="1" dirty="0" smtClean="0">
                <a:ln>
                  <a:solidFill>
                    <a:schemeClr val="accent2"/>
                  </a:solidFill>
                </a:ln>
                <a:latin typeface="+mn-lt"/>
              </a:rPr>
              <a:t>Objectif du DMU 4: Interventions  vitales</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Assurer la </a:t>
            </a:r>
            <a:r>
              <a:rPr lang="fr-FR" u="sng" dirty="0">
                <a:latin typeface="Calibri" panose="020F0502020204030204" pitchFamily="34" charset="0"/>
                <a:ea typeface="Calibri" panose="020F0502020204030204" pitchFamily="34" charset="0"/>
                <a:cs typeface="Times New Roman" panose="02020603050405020304" pitchFamily="18" charset="0"/>
              </a:rPr>
              <a:t>disponibilité et l’accessibilité de services </a:t>
            </a:r>
            <a:r>
              <a:rPr lang="fr-FR" dirty="0">
                <a:latin typeface="Calibri" panose="020F0502020204030204" pitchFamily="34" charset="0"/>
                <a:ea typeface="Calibri" panose="020F0502020204030204" pitchFamily="34" charset="0"/>
                <a:cs typeface="Times New Roman" panose="02020603050405020304" pitchFamily="18" charset="0"/>
              </a:rPr>
              <a:t>d’accouchement hygiénique et </a:t>
            </a:r>
            <a:r>
              <a:rPr lang="fr-FR" dirty="0" smtClean="0">
                <a:latin typeface="Calibri" panose="020F0502020204030204" pitchFamily="34" charset="0"/>
                <a:ea typeface="Calibri" panose="020F0502020204030204" pitchFamily="34" charset="0"/>
                <a:cs typeface="Times New Roman" panose="02020603050405020304" pitchFamily="18" charset="0"/>
              </a:rPr>
              <a:t>sans/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moindre risques</a:t>
            </a:r>
            <a:r>
              <a:rPr lang="fr-FR" dirty="0">
                <a:latin typeface="Calibri" panose="020F0502020204030204" pitchFamily="34" charset="0"/>
                <a:ea typeface="Calibri" panose="020F0502020204030204" pitchFamily="34" charset="0"/>
                <a:cs typeface="Times New Roman" panose="02020603050405020304" pitchFamily="18" charset="0"/>
              </a:rPr>
              <a:t>, de soins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essentiels, et les soins obstétriques et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d’urgence (SONU).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Établir un </a:t>
            </a:r>
            <a:r>
              <a:rPr lang="fr-FR" u="sng" dirty="0">
                <a:latin typeface="Calibri" panose="020F0502020204030204" pitchFamily="34" charset="0"/>
                <a:ea typeface="Calibri" panose="020F0502020204030204" pitchFamily="34" charset="0"/>
                <a:cs typeface="Times New Roman" panose="02020603050405020304" pitchFamily="18" charset="0"/>
              </a:rPr>
              <a:t>système </a:t>
            </a:r>
            <a:r>
              <a:rPr lang="fr-FR"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 </a:t>
            </a:r>
            <a:r>
              <a:rPr lang="fr-FR"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transport et </a:t>
            </a:r>
            <a:r>
              <a:rPr lang="fr-FR"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 </a:t>
            </a:r>
            <a:r>
              <a:rPr lang="fr-FR"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communication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depuis la communauté vers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l’établissement de sant</a:t>
            </a:r>
            <a:r>
              <a:rPr lang="fr-FR" dirty="0">
                <a:latin typeface="Calibri" panose="020F0502020204030204" pitchFamily="34" charset="0"/>
                <a:ea typeface="Calibri" panose="020F0502020204030204" pitchFamily="34" charset="0"/>
                <a:cs typeface="Times New Roman" panose="02020603050405020304" pitchFamily="18" charset="0"/>
              </a:rPr>
              <a:t>é</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primaire et secondaire, en cas de complications, ceci </a:t>
            </a:r>
            <a:r>
              <a:rPr lang="fr-FR" dirty="0" smtClean="0">
                <a:latin typeface="Calibri" panose="020F0502020204030204" pitchFamily="34" charset="0"/>
                <a:ea typeface="Calibri" panose="020F0502020204030204" pitchFamily="34" charset="0"/>
                <a:cs typeface="Times New Roman" panose="02020603050405020304" pitchFamily="18" charset="0"/>
              </a:rPr>
              <a:t>24 </a:t>
            </a:r>
            <a:r>
              <a:rPr lang="fr-FR" dirty="0">
                <a:latin typeface="Calibri" panose="020F0502020204030204" pitchFamily="34" charset="0"/>
                <a:ea typeface="Calibri" panose="020F0502020204030204" pitchFamily="34" charset="0"/>
                <a:cs typeface="Times New Roman" panose="02020603050405020304" pitchFamily="18" charset="0"/>
              </a:rPr>
              <a:t>heures sur 24 et 7 jours sur </a:t>
            </a:r>
            <a:r>
              <a:rPr lang="fr-FR" dirty="0" smtClean="0">
                <a:latin typeface="Calibri" panose="020F0502020204030204" pitchFamily="34" charset="0"/>
                <a:ea typeface="Calibri" panose="020F0502020204030204" pitchFamily="34" charset="0"/>
                <a:cs typeface="Times New Roman" panose="02020603050405020304" pitchFamily="18" charset="0"/>
              </a:rPr>
              <a:t>7. </a:t>
            </a:r>
          </a:p>
          <a:p>
            <a:pPr marL="342900" lvl="0" indent="-342900">
              <a:lnSpc>
                <a:spcPct val="107000"/>
              </a:lnSpc>
              <a:spcBef>
                <a:spcPts val="0"/>
              </a:spcBef>
              <a:buFont typeface="+mj-lt"/>
              <a:buAutoNum type="romanLcPeriod"/>
            </a:pPr>
            <a:r>
              <a:rPr lang="fr-FR" dirty="0" smtClean="0">
                <a:latin typeface="Calibri" panose="020F0502020204030204" pitchFamily="34" charset="0"/>
                <a:ea typeface="Calibri" panose="020F0502020204030204" pitchFamily="34" charset="0"/>
                <a:cs typeface="Times New Roman" panose="02020603050405020304" pitchFamily="18" charset="0"/>
              </a:rPr>
              <a:t>Rendre disponible </a:t>
            </a:r>
            <a:r>
              <a:rPr lang="fr-FR" u="sng" dirty="0" smtClean="0">
                <a:latin typeface="Calibri" panose="020F0502020204030204" pitchFamily="34" charset="0"/>
                <a:ea typeface="Calibri" panose="020F0502020204030204" pitchFamily="34" charset="0"/>
                <a:cs typeface="Times New Roman" panose="02020603050405020304" pitchFamily="18" charset="0"/>
              </a:rPr>
              <a:t>les </a:t>
            </a:r>
            <a:r>
              <a:rPr lang="fr-FR" u="sng" dirty="0">
                <a:latin typeface="Calibri" panose="020F0502020204030204" pitchFamily="34" charset="0"/>
                <a:ea typeface="Calibri" panose="020F0502020204030204" pitchFamily="34" charset="0"/>
                <a:cs typeface="Times New Roman" panose="02020603050405020304" pitchFamily="18" charset="0"/>
              </a:rPr>
              <a:t>soins </a:t>
            </a:r>
            <a:r>
              <a:rPr lang="fr-FR" u="sng" dirty="0" smtClean="0">
                <a:latin typeface="Calibri" panose="020F0502020204030204" pitchFamily="34" charset="0"/>
                <a:ea typeface="Calibri" panose="020F0502020204030204" pitchFamily="34" charset="0"/>
                <a:cs typeface="Times New Roman" panose="02020603050405020304" pitchFamily="18" charset="0"/>
              </a:rPr>
              <a:t>après avortement</a:t>
            </a:r>
            <a:r>
              <a:rPr lang="fr-FR" dirty="0" smtClean="0">
                <a:latin typeface="Calibri" panose="020F0502020204030204" pitchFamily="34" charset="0"/>
                <a:ea typeface="Calibri" panose="020F0502020204030204" pitchFamily="34" charset="0"/>
                <a:cs typeface="Times New Roman" panose="02020603050405020304" pitchFamily="18" charset="0"/>
              </a:rPr>
              <a:t>   (SAA) dans </a:t>
            </a:r>
            <a:r>
              <a:rPr lang="fr-FR" dirty="0">
                <a:latin typeface="Calibri" panose="020F0502020204030204" pitchFamily="34" charset="0"/>
                <a:ea typeface="Calibri" panose="020F0502020204030204" pitchFamily="34" charset="0"/>
                <a:cs typeface="Times New Roman" panose="02020603050405020304" pitchFamily="18" charset="0"/>
              </a:rPr>
              <a:t>les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établissements sanitaires au niveau primaire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et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secondaire.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Assurer la </a:t>
            </a:r>
            <a:r>
              <a:rPr lang="fr-FR" u="sng" dirty="0">
                <a:latin typeface="Calibri" panose="020F0502020204030204" pitchFamily="34" charset="0"/>
                <a:ea typeface="Calibri" panose="020F0502020204030204" pitchFamily="34" charset="0"/>
                <a:cs typeface="Times New Roman" panose="02020603050405020304" pitchFamily="18" charset="0"/>
              </a:rPr>
              <a:t>disponibilité des fournitures et des produits </a:t>
            </a:r>
            <a:r>
              <a:rPr lang="fr-FR" dirty="0">
                <a:latin typeface="Calibri" panose="020F0502020204030204" pitchFamily="34" charset="0"/>
                <a:ea typeface="Calibri" panose="020F0502020204030204" pitchFamily="34" charset="0"/>
                <a:cs typeface="Times New Roman" panose="02020603050405020304" pitchFamily="18" charset="0"/>
              </a:rPr>
              <a:t>pour </a:t>
            </a:r>
            <a:r>
              <a:rPr lang="fr-FR" dirty="0" smtClean="0">
                <a:latin typeface="Calibri" panose="020F0502020204030204" pitchFamily="34" charset="0"/>
                <a:ea typeface="Calibri" panose="020F0502020204030204" pitchFamily="34" charset="0"/>
                <a:cs typeface="Times New Roman" panose="02020603050405020304" pitchFamily="18" charset="0"/>
              </a:rPr>
              <a:t>couvrir les besoins en accouchements </a:t>
            </a:r>
            <a:r>
              <a:rPr lang="fr-FR" dirty="0">
                <a:latin typeface="Calibri" panose="020F0502020204030204" pitchFamily="34" charset="0"/>
                <a:ea typeface="Calibri" panose="020F0502020204030204" pitchFamily="34" charset="0"/>
                <a:cs typeface="Times New Roman" panose="02020603050405020304" pitchFamily="18" charset="0"/>
              </a:rPr>
              <a:t>hygiéniques et </a:t>
            </a:r>
            <a:r>
              <a:rPr lang="fr-FR" dirty="0" smtClean="0">
                <a:latin typeface="Calibri" panose="020F0502020204030204" pitchFamily="34" charset="0"/>
                <a:ea typeface="Calibri" panose="020F0502020204030204" pitchFamily="34" charset="0"/>
                <a:cs typeface="Times New Roman" panose="02020603050405020304" pitchFamily="18" charset="0"/>
              </a:rPr>
              <a:t>en </a:t>
            </a:r>
            <a:r>
              <a:rPr lang="fr-FR" dirty="0">
                <a:latin typeface="Calibri" panose="020F0502020204030204" pitchFamily="34" charset="0"/>
                <a:ea typeface="Calibri" panose="020F0502020204030204" pitchFamily="34" charset="0"/>
                <a:cs typeface="Times New Roman" panose="02020603050405020304" pitchFamily="18" charset="0"/>
              </a:rPr>
              <a:t>soins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immédiats dans les cas où l’accès à une structure sanitaire </a:t>
            </a:r>
            <a:r>
              <a:rPr lang="fr-FR" dirty="0" smtClean="0">
                <a:latin typeface="Calibri" panose="020F0502020204030204" pitchFamily="34" charset="0"/>
                <a:ea typeface="Calibri" panose="020F0502020204030204" pitchFamily="34" charset="0"/>
                <a:cs typeface="Times New Roman" panose="02020603050405020304" pitchFamily="18" charset="0"/>
              </a:rPr>
              <a:t>est difficile ou n’est </a:t>
            </a:r>
            <a:r>
              <a:rPr lang="fr-FR" dirty="0">
                <a:latin typeface="Calibri" panose="020F0502020204030204" pitchFamily="34" charset="0"/>
                <a:ea typeface="Calibri" panose="020F0502020204030204" pitchFamily="34" charset="0"/>
                <a:cs typeface="Times New Roman" panose="02020603050405020304" pitchFamily="18" charset="0"/>
              </a:rPr>
              <a:t>pas fiable.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38158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55480" cy="823595"/>
          </a:xfrm>
          <a:ln>
            <a:solidFill>
              <a:schemeClr val="accent4"/>
            </a:solidFill>
          </a:ln>
        </p:spPr>
        <p:txBody>
          <a:bodyPr anchor="t">
            <a:normAutofit/>
          </a:bodyPr>
          <a:lstStyle/>
          <a:p>
            <a:r>
              <a:rPr lang="fr-FR" sz="4000" b="1" dirty="0" smtClean="0">
                <a:ln>
                  <a:solidFill>
                    <a:schemeClr val="accent2"/>
                  </a:solidFill>
                </a:ln>
                <a:latin typeface="+mn-lt"/>
              </a:rPr>
              <a:t>CAT devant un cas d’avortement compliqué</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a:bodyPr>
          <a:lstStyle/>
          <a:p>
            <a:r>
              <a:rPr lang="fr-FR" sz="2600" dirty="0" smtClean="0"/>
              <a:t>Symptômes: saignement vaginal anormal, fièvre/ frissons  faisant soupçonner l’avortement incomplet et compliqué. </a:t>
            </a:r>
          </a:p>
          <a:p>
            <a:r>
              <a:rPr lang="fr-FR" sz="2600" dirty="0" smtClean="0"/>
              <a:t>La démarche </a:t>
            </a:r>
            <a:r>
              <a:rPr lang="fr-FR" sz="2600" dirty="0">
                <a:solidFill>
                  <a:prstClr val="black"/>
                </a:solidFill>
              </a:rPr>
              <a:t>à</a:t>
            </a:r>
            <a:r>
              <a:rPr lang="fr-FR" sz="2600" dirty="0" smtClean="0"/>
              <a:t> suivre: </a:t>
            </a:r>
          </a:p>
          <a:p>
            <a:pPr lvl="1">
              <a:buFont typeface="Wingdings" panose="05000000000000000000" pitchFamily="2" charset="2"/>
              <a:buChar char="ü"/>
            </a:pPr>
            <a:r>
              <a:rPr lang="fr-FR" dirty="0" smtClean="0"/>
              <a:t>Faire une évaluation initiale  rapide et déterminer la conduite </a:t>
            </a:r>
            <a:r>
              <a:rPr lang="fr-FR" dirty="0">
                <a:solidFill>
                  <a:prstClr val="black"/>
                </a:solidFill>
              </a:rPr>
              <a:t>à</a:t>
            </a:r>
            <a:r>
              <a:rPr lang="fr-FR" dirty="0" smtClean="0"/>
              <a:t> tenir (CAT). </a:t>
            </a:r>
          </a:p>
          <a:p>
            <a:pPr lvl="1">
              <a:buFont typeface="Wingdings" panose="05000000000000000000" pitchFamily="2" charset="2"/>
              <a:buChar char="ü"/>
            </a:pPr>
            <a:r>
              <a:rPr lang="fr-FR" dirty="0" smtClean="0"/>
              <a:t>Procéder </a:t>
            </a:r>
            <a:r>
              <a:rPr lang="fr-FR" dirty="0">
                <a:solidFill>
                  <a:prstClr val="black"/>
                </a:solidFill>
              </a:rPr>
              <a:t>à</a:t>
            </a:r>
            <a:r>
              <a:rPr lang="fr-FR" dirty="0" smtClean="0"/>
              <a:t> une évaluation complète afin de déterminer la CAT définitive. </a:t>
            </a:r>
          </a:p>
          <a:p>
            <a:pPr lvl="1">
              <a:buFont typeface="Wingdings" panose="05000000000000000000" pitchFamily="2" charset="2"/>
              <a:buChar char="ü"/>
            </a:pPr>
            <a:r>
              <a:rPr lang="fr-FR" dirty="0" smtClean="0"/>
              <a:t> Procéder  </a:t>
            </a:r>
            <a:r>
              <a:rPr lang="fr-FR" dirty="0">
                <a:solidFill>
                  <a:prstClr val="black"/>
                </a:solidFill>
              </a:rPr>
              <a:t>à</a:t>
            </a:r>
            <a:r>
              <a:rPr lang="fr-FR" dirty="0" smtClean="0"/>
              <a:t> l’évacuation utérine, au besoin. </a:t>
            </a:r>
          </a:p>
          <a:p>
            <a:pPr lvl="1">
              <a:buFont typeface="Wingdings" panose="05000000000000000000" pitchFamily="2" charset="2"/>
              <a:buChar char="ü"/>
            </a:pPr>
            <a:r>
              <a:rPr lang="fr-FR" dirty="0" smtClean="0"/>
              <a:t>Référer la victime au service du programme élargi de vaccination pour recevoir le vaccin antitétanique, si indiqué.</a:t>
            </a:r>
          </a:p>
          <a:p>
            <a:pPr lvl="1">
              <a:buFont typeface="Wingdings" panose="05000000000000000000" pitchFamily="2" charset="2"/>
              <a:buChar char="ü"/>
            </a:pPr>
            <a:r>
              <a:rPr lang="fr-FR" dirty="0"/>
              <a:t>Toutes les femmes qui se présentent pour des SPA doivent bénéficier d’informations, de conseils et </a:t>
            </a:r>
            <a:r>
              <a:rPr lang="fr-FR" dirty="0" smtClean="0"/>
              <a:t>d’un offre des services </a:t>
            </a:r>
            <a:r>
              <a:rPr lang="fr-FR" dirty="0"/>
              <a:t>liés à la </a:t>
            </a:r>
            <a:r>
              <a:rPr lang="fr-FR" dirty="0" smtClean="0"/>
              <a:t>contraception. </a:t>
            </a:r>
          </a:p>
          <a:p>
            <a:pPr lvl="1">
              <a:buFont typeface="Wingdings" panose="05000000000000000000" pitchFamily="2" charset="2"/>
              <a:buChar char="ü"/>
            </a:pPr>
            <a:endParaRPr lang="fr-FR" dirty="0" smtClean="0"/>
          </a:p>
          <a:p>
            <a:pPr lvl="1"/>
            <a:endParaRPr lang="fr-FR" dirty="0" smtClean="0"/>
          </a:p>
          <a:p>
            <a:endParaRPr lang="fr-FR" dirty="0"/>
          </a:p>
        </p:txBody>
      </p:sp>
    </p:spTree>
    <p:extLst>
      <p:ext uri="{BB962C8B-B14F-4D97-AF65-F5344CB8AC3E}">
        <p14:creationId xmlns:p14="http://schemas.microsoft.com/office/powerpoint/2010/main" val="1921103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51720" cy="899795"/>
          </a:xfrm>
          <a:ln>
            <a:solidFill>
              <a:schemeClr val="accent4"/>
            </a:solidFill>
          </a:ln>
        </p:spPr>
        <p:txBody>
          <a:bodyPr anchor="t">
            <a:noAutofit/>
          </a:bodyPr>
          <a:lstStyle/>
          <a:p>
            <a:r>
              <a:rPr lang="fr-FR" sz="3600" b="1" dirty="0" smtClean="0">
                <a:ln>
                  <a:solidFill>
                    <a:schemeClr val="accent2"/>
                  </a:solidFill>
                </a:ln>
                <a:latin typeface="+mn-lt"/>
              </a:rPr>
              <a:t>La disponibilité </a:t>
            </a:r>
            <a:r>
              <a:rPr lang="fr-FR" sz="3600" b="1" dirty="0">
                <a:ln>
                  <a:solidFill>
                    <a:schemeClr val="accent2"/>
                  </a:solidFill>
                </a:ln>
                <a:latin typeface="+mn-lt"/>
              </a:rPr>
              <a:t>des soins </a:t>
            </a:r>
            <a:r>
              <a:rPr lang="fr-FR" sz="3600" b="1" dirty="0" smtClean="0">
                <a:ln>
                  <a:solidFill>
                    <a:schemeClr val="accent2"/>
                  </a:solidFill>
                </a:ln>
                <a:latin typeface="+mn-lt"/>
              </a:rPr>
              <a:t>après avortement (SAA) </a:t>
            </a:r>
            <a:endParaRPr lang="fr-FR" sz="3600" b="1" dirty="0">
              <a:ln>
                <a:solidFill>
                  <a:schemeClr val="accent2"/>
                </a:solidFill>
              </a:ln>
              <a:latin typeface="+mn-lt"/>
            </a:endParaRPr>
          </a:p>
        </p:txBody>
      </p:sp>
      <p:sp>
        <p:nvSpPr>
          <p:cNvPr id="3" name="Content Placeholder 2"/>
          <p:cNvSpPr>
            <a:spLocks noGrp="1"/>
          </p:cNvSpPr>
          <p:nvPr>
            <p:ph idx="1"/>
          </p:nvPr>
        </p:nvSpPr>
        <p:spPr/>
        <p:txBody>
          <a:bodyPr>
            <a:normAutofit/>
          </a:bodyPr>
          <a:lstStyle/>
          <a:p>
            <a:pPr marL="0" indent="0">
              <a:buNone/>
            </a:pPr>
            <a:r>
              <a:rPr lang="fr-FR" b="1" dirty="0" smtClean="0"/>
              <a:t>Généralités: </a:t>
            </a:r>
          </a:p>
          <a:p>
            <a:pPr>
              <a:buFont typeface="Wingdings" panose="05000000000000000000" pitchFamily="2" charset="2"/>
              <a:buChar char="ü"/>
            </a:pPr>
            <a:r>
              <a:rPr lang="fr-FR" dirty="0" smtClean="0"/>
              <a:t>Les </a:t>
            </a:r>
            <a:r>
              <a:rPr lang="fr-FR" dirty="0"/>
              <a:t>soins post-avortement (SPA) constituent une stratégie globale visant à réduire le nombre de décès et les morbidités suites </a:t>
            </a:r>
            <a:r>
              <a:rPr lang="fr-FR" dirty="0">
                <a:solidFill>
                  <a:prstClr val="black"/>
                </a:solidFill>
              </a:rPr>
              <a:t>à</a:t>
            </a:r>
            <a:r>
              <a:rPr lang="fr-FR" dirty="0"/>
              <a:t> des complications liées aux avortements à risque et spontanés. </a:t>
            </a:r>
          </a:p>
          <a:p>
            <a:pPr>
              <a:buFont typeface="Wingdings" panose="05000000000000000000" pitchFamily="2" charset="2"/>
              <a:buChar char="ü"/>
            </a:pPr>
            <a:r>
              <a:rPr lang="fr-FR" dirty="0" smtClean="0"/>
              <a:t>L’avortement </a:t>
            </a:r>
            <a:r>
              <a:rPr lang="fr-FR" dirty="0">
                <a:solidFill>
                  <a:prstClr val="black"/>
                </a:solidFill>
              </a:rPr>
              <a:t>à</a:t>
            </a:r>
            <a:r>
              <a:rPr lang="fr-FR" dirty="0" smtClean="0"/>
              <a:t> risque est responsable de près de 8% de décès maternel, globalement, parmi lequel, 97% des décès se passe dans le tiers monde.</a:t>
            </a:r>
          </a:p>
          <a:p>
            <a:pPr>
              <a:buFont typeface="Wingdings" panose="05000000000000000000" pitchFamily="2" charset="2"/>
              <a:buChar char="ü"/>
            </a:pPr>
            <a:r>
              <a:rPr lang="fr-FR" dirty="0" smtClean="0"/>
              <a:t>Les femmes et filles en situation humanitaire sont </a:t>
            </a:r>
            <a:r>
              <a:rPr lang="fr-FR" dirty="0">
                <a:solidFill>
                  <a:prstClr val="black"/>
                </a:solidFill>
              </a:rPr>
              <a:t>à</a:t>
            </a:r>
            <a:r>
              <a:rPr lang="fr-FR" dirty="0" smtClean="0"/>
              <a:t> risque élevé de grossesses non-désirées et avortement </a:t>
            </a:r>
            <a:r>
              <a:rPr lang="fr-FR" dirty="0">
                <a:solidFill>
                  <a:prstClr val="black"/>
                </a:solidFill>
              </a:rPr>
              <a:t>à</a:t>
            </a:r>
            <a:r>
              <a:rPr lang="fr-FR" dirty="0" smtClean="0"/>
              <a:t> risque.  </a:t>
            </a:r>
          </a:p>
          <a:p>
            <a:pPr marL="0" indent="0">
              <a:buNone/>
            </a:pPr>
            <a:endParaRPr lang="fr-FR" b="1" dirty="0"/>
          </a:p>
        </p:txBody>
      </p:sp>
    </p:spTree>
    <p:extLst>
      <p:ext uri="{BB962C8B-B14F-4D97-AF65-F5344CB8AC3E}">
        <p14:creationId xmlns:p14="http://schemas.microsoft.com/office/powerpoint/2010/main" val="177525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269480" cy="1325563"/>
          </a:xfrm>
          <a:ln>
            <a:solidFill>
              <a:schemeClr val="accent2"/>
            </a:solidFill>
          </a:ln>
        </p:spPr>
        <p:txBody>
          <a:bodyPr>
            <a:normAutofit/>
          </a:bodyPr>
          <a:lstStyle/>
          <a:p>
            <a:r>
              <a:rPr lang="fr-FR" sz="4000" b="1" dirty="0" smtClean="0">
                <a:ln>
                  <a:solidFill>
                    <a:schemeClr val="accent2"/>
                  </a:solidFill>
                </a:ln>
                <a:latin typeface="+mn-lt"/>
              </a:rPr>
              <a:t>Accès continue aux services SSR</a:t>
            </a:r>
            <a:endParaRPr lang="fr-FR" sz="4000" b="1" dirty="0">
              <a:ln>
                <a:solidFill>
                  <a:schemeClr val="accent2"/>
                </a:solidFill>
              </a:ln>
              <a:latin typeface="+mn-lt"/>
            </a:endParaRPr>
          </a:p>
        </p:txBody>
      </p:sp>
      <p:sp>
        <p:nvSpPr>
          <p:cNvPr id="6" name="Content Placeholder 5"/>
          <p:cNvSpPr>
            <a:spLocks noGrp="1"/>
          </p:cNvSpPr>
          <p:nvPr>
            <p:ph idx="1"/>
          </p:nvPr>
        </p:nvSpPr>
        <p:spPr/>
        <p:txBody>
          <a:bodyPr>
            <a:normAutofit lnSpcReduction="10000"/>
          </a:bodyPr>
          <a:lstStyle/>
          <a:p>
            <a:pPr marL="514350" indent="-514350">
              <a:buFont typeface="+mj-lt"/>
              <a:buAutoNum type="alphaLcPeriod"/>
            </a:pPr>
            <a:r>
              <a:rPr lang="fr-FR" b="1" dirty="0" smtClean="0"/>
              <a:t>Historique – </a:t>
            </a:r>
            <a:r>
              <a:rPr lang="fr-FR" dirty="0" smtClean="0"/>
              <a:t>Lors de la pandémie de </a:t>
            </a:r>
            <a:r>
              <a:rPr lang="fr-FR" dirty="0" err="1" smtClean="0"/>
              <a:t>covid</a:t>
            </a:r>
            <a:r>
              <a:rPr lang="fr-FR" dirty="0" smtClean="0"/>
              <a:t> 19, les mesures de confinement au début ont conduit </a:t>
            </a:r>
            <a:r>
              <a:rPr lang="fr-FR" dirty="0"/>
              <a:t>à</a:t>
            </a:r>
            <a:r>
              <a:rPr lang="fr-FR" dirty="0" smtClean="0"/>
              <a:t> l’effondrement des services. </a:t>
            </a:r>
          </a:p>
          <a:p>
            <a:pPr marL="514350" indent="-514350">
              <a:buFont typeface="+mj-lt"/>
              <a:buAutoNum type="alphaLcPeriod"/>
            </a:pPr>
            <a:r>
              <a:rPr lang="fr-FR" b="1" dirty="0" smtClean="0"/>
              <a:t>But: </a:t>
            </a:r>
            <a:r>
              <a:rPr lang="fr-FR" dirty="0" smtClean="0"/>
              <a:t>maintenir les services accessibles lors de urgences humanitaires, y compris des pandémies.</a:t>
            </a:r>
          </a:p>
          <a:p>
            <a:pPr marL="514350" indent="-514350">
              <a:buFont typeface="+mj-lt"/>
              <a:buAutoNum type="alphaLcPeriod" startAt="2"/>
            </a:pPr>
            <a:r>
              <a:rPr lang="fr-FR" b="1" dirty="0" smtClean="0"/>
              <a:t>Objectif: </a:t>
            </a:r>
            <a:r>
              <a:rPr lang="fr-FR" dirty="0" smtClean="0"/>
              <a:t>fournir les directives programmatiques pour guider la prise de décisions sur la SSR; innovations pour le système de référencement. </a:t>
            </a:r>
          </a:p>
          <a:p>
            <a:pPr marL="514350" indent="-514350">
              <a:buFont typeface="+mj-lt"/>
              <a:buAutoNum type="alphaLcPeriod" startAt="2"/>
            </a:pPr>
            <a:r>
              <a:rPr lang="fr-FR" b="1" dirty="0" smtClean="0"/>
              <a:t>Etendue: </a:t>
            </a:r>
            <a:r>
              <a:rPr lang="fr-FR" dirty="0" smtClean="0"/>
              <a:t>accès aux  services des soins obstétricaux et nouveau-né essentiels et </a:t>
            </a:r>
            <a:r>
              <a:rPr lang="fr-FR" dirty="0"/>
              <a:t>d’urgence, accès à </a:t>
            </a:r>
            <a:r>
              <a:rPr lang="fr-FR" dirty="0" smtClean="0"/>
              <a:t>la prise en charge  </a:t>
            </a:r>
            <a:r>
              <a:rPr lang="fr-FR" dirty="0"/>
              <a:t>VIH/SIDA/ </a:t>
            </a:r>
            <a:r>
              <a:rPr lang="fr-FR" dirty="0" err="1"/>
              <a:t>ISTs</a:t>
            </a:r>
            <a:r>
              <a:rPr lang="fr-FR" dirty="0"/>
              <a:t>, </a:t>
            </a:r>
            <a:r>
              <a:rPr lang="fr-FR" dirty="0" smtClean="0"/>
              <a:t>accès aux services de gestion de cas des </a:t>
            </a:r>
            <a:r>
              <a:rPr lang="fr-FR" dirty="0" err="1" smtClean="0"/>
              <a:t>VBGs</a:t>
            </a:r>
            <a:r>
              <a:rPr lang="fr-FR" dirty="0" smtClean="0"/>
              <a:t> </a:t>
            </a:r>
            <a:r>
              <a:rPr lang="fr-FR" dirty="0"/>
              <a:t>et </a:t>
            </a:r>
            <a:r>
              <a:rPr lang="fr-FR" dirty="0" smtClean="0"/>
              <a:t>accès aux services d’espacement des naissance (planification familiale).   </a:t>
            </a:r>
          </a:p>
          <a:p>
            <a:pPr marL="514350" indent="-514350">
              <a:buFont typeface="+mj-lt"/>
              <a:buAutoNum type="alphaLcPeriod" startAt="2"/>
            </a:pPr>
            <a:endParaRPr lang="fr-FR" dirty="0" smtClean="0"/>
          </a:p>
          <a:p>
            <a:pPr marL="514350" indent="-514350">
              <a:buFont typeface="+mj-lt"/>
              <a:buAutoNum type="alphaLcPeriod" startAt="2"/>
            </a:pPr>
            <a:endParaRPr lang="fr-FR" dirty="0" smtClean="0"/>
          </a:p>
          <a:p>
            <a:pPr marL="514350" indent="-514350">
              <a:buFont typeface="+mj-lt"/>
              <a:buAutoNum type="alphaLcPeriod" startAt="2"/>
            </a:pPr>
            <a:endParaRPr lang="fr-FR" dirty="0" smtClean="0"/>
          </a:p>
          <a:p>
            <a:pPr marL="514350" indent="-514350">
              <a:buFont typeface="+mj-lt"/>
              <a:buAutoNum type="alphaLcPeriod" startAt="2"/>
            </a:pPr>
            <a:endParaRPr lang="fr-FR" dirty="0" smtClean="0"/>
          </a:p>
          <a:p>
            <a:pPr marL="514350" indent="-514350">
              <a:buFont typeface="+mj-lt"/>
              <a:buAutoNum type="alphaLcPeriod" startAt="2"/>
            </a:pPr>
            <a:endParaRPr lang="fr-FR" dirty="0"/>
          </a:p>
          <a:p>
            <a:pPr marL="514350" indent="-514350">
              <a:buFont typeface="+mj-lt"/>
              <a:buAutoNum type="alphaLcPeriod" startAt="2"/>
            </a:pPr>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624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Autofit/>
          </a:bodyPr>
          <a:lstStyle/>
          <a:p>
            <a:pPr algn="just"/>
            <a:r>
              <a:rPr lang="fr-FR" sz="2400" b="1" dirty="0" smtClean="0">
                <a:ln>
                  <a:solidFill>
                    <a:schemeClr val="accent2"/>
                  </a:solidFill>
                </a:ln>
                <a:latin typeface="+mn-lt"/>
                <a:ea typeface="Calibri" panose="020F0502020204030204" pitchFamily="34" charset="0"/>
                <a:cs typeface="Times New Roman" panose="02020603050405020304" pitchFamily="18" charset="0"/>
              </a:rPr>
              <a:t>Établir </a:t>
            </a:r>
            <a:r>
              <a:rPr lang="fr-FR" sz="2400" b="1" dirty="0">
                <a:ln>
                  <a:solidFill>
                    <a:schemeClr val="accent2"/>
                  </a:solidFill>
                </a:ln>
                <a:latin typeface="+mn-lt"/>
                <a:ea typeface="Calibri" panose="020F0502020204030204" pitchFamily="34" charset="0"/>
                <a:cs typeface="Times New Roman" panose="02020603050405020304" pitchFamily="18" charset="0"/>
              </a:rPr>
              <a:t>un </a:t>
            </a:r>
            <a:r>
              <a:rPr lang="fr-FR" sz="2400" b="1" u="sng" dirty="0">
                <a:ln>
                  <a:solidFill>
                    <a:schemeClr val="accent2"/>
                  </a:solidFill>
                </a:ln>
                <a:latin typeface="+mn-lt"/>
                <a:ea typeface="Calibri" panose="020F0502020204030204" pitchFamily="34" charset="0"/>
                <a:cs typeface="Times New Roman" panose="02020603050405020304" pitchFamily="18" charset="0"/>
              </a:rPr>
              <a:t>système </a:t>
            </a:r>
            <a:r>
              <a:rPr lang="fr-FR" sz="2400" b="1" u="sng" dirty="0">
                <a:ln>
                  <a:solidFill>
                    <a:schemeClr val="accent2"/>
                  </a:solidFill>
                </a:ln>
                <a:solidFill>
                  <a:prstClr val="black"/>
                </a:solidFill>
                <a:latin typeface="+mn-lt"/>
                <a:ea typeface="Calibri" panose="020F0502020204030204" pitchFamily="34" charset="0"/>
                <a:cs typeface="Times New Roman" panose="02020603050405020304" pitchFamily="18" charset="0"/>
              </a:rPr>
              <a:t>de transport et de communication </a:t>
            </a:r>
            <a:r>
              <a:rPr lang="fr-FR" sz="24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depuis la communauté vers l’établissement de sant</a:t>
            </a:r>
            <a:r>
              <a:rPr lang="fr-FR" sz="2400" b="1" dirty="0">
                <a:ln>
                  <a:solidFill>
                    <a:schemeClr val="accent2"/>
                  </a:solidFill>
                </a:ln>
                <a:latin typeface="+mn-lt"/>
                <a:ea typeface="Calibri" panose="020F0502020204030204" pitchFamily="34" charset="0"/>
                <a:cs typeface="Times New Roman" panose="02020603050405020304" pitchFamily="18" charset="0"/>
              </a:rPr>
              <a:t>é</a:t>
            </a:r>
            <a:r>
              <a:rPr lang="fr-FR" sz="24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 primaire et secondaire, en cas de complications, ceci </a:t>
            </a:r>
            <a:r>
              <a:rPr lang="fr-FR" sz="2400" b="1" dirty="0">
                <a:ln>
                  <a:solidFill>
                    <a:schemeClr val="accent2"/>
                  </a:solidFill>
                </a:ln>
                <a:latin typeface="+mn-lt"/>
                <a:ea typeface="Calibri" panose="020F0502020204030204" pitchFamily="34" charset="0"/>
                <a:cs typeface="Times New Roman" panose="02020603050405020304" pitchFamily="18" charset="0"/>
              </a:rPr>
              <a:t>24 heures sur 24 et 7 jours sur 7.</a:t>
            </a:r>
            <a:r>
              <a:rPr lang="fr-FR" sz="2400" b="1" dirty="0" smtClean="0">
                <a:ln>
                  <a:solidFill>
                    <a:schemeClr val="accent2"/>
                  </a:solidFill>
                </a:ln>
                <a:latin typeface="+mn-lt"/>
              </a:rPr>
              <a:t>  - PREREQUIS</a:t>
            </a:r>
            <a:endParaRPr lang="fr-FR" sz="2400" b="1" dirty="0">
              <a:ln>
                <a:solidFill>
                  <a:schemeClr val="accent2"/>
                </a:solidFill>
              </a:ln>
              <a:latin typeface="+mn-lt"/>
            </a:endParaRPr>
          </a:p>
        </p:txBody>
      </p:sp>
      <p:sp>
        <p:nvSpPr>
          <p:cNvPr id="3" name="Content Placeholder 2"/>
          <p:cNvSpPr>
            <a:spLocks noGrp="1"/>
          </p:cNvSpPr>
          <p:nvPr>
            <p:ph idx="1"/>
          </p:nvPr>
        </p:nvSpPr>
        <p:spPr/>
        <p:txBody>
          <a:bodyPr>
            <a:noAutofit/>
          </a:bodyPr>
          <a:lstStyle/>
          <a:p>
            <a:pPr marL="514350" indent="-514350">
              <a:lnSpc>
                <a:spcPct val="100000"/>
              </a:lnSpc>
              <a:buFont typeface="+mj-lt"/>
              <a:buAutoNum type="alphaLcPeriod"/>
            </a:pPr>
            <a:r>
              <a:rPr lang="fr-FR" sz="2300" dirty="0" smtClean="0"/>
              <a:t>Élaborer </a:t>
            </a:r>
            <a:r>
              <a:rPr lang="fr-FR" sz="2300" dirty="0"/>
              <a:t>des politiques, des procédures et des pratiques à suivre dans les établissements de santé primaires et secondaires pour assurer une orientation efficace vers des structures.</a:t>
            </a:r>
          </a:p>
          <a:p>
            <a:pPr marL="514350" indent="-514350">
              <a:lnSpc>
                <a:spcPct val="100000"/>
              </a:lnSpc>
              <a:buFont typeface="+mj-lt"/>
              <a:buAutoNum type="alphaLcPeriod"/>
            </a:pPr>
            <a:r>
              <a:rPr lang="fr-FR" sz="2300" dirty="0"/>
              <a:t>Afficher les protocoles opérationnelles standard sur l’évacuation médicale dans chaque centre de santé pour faciliter le référencement, surtout les urgences obstétriques et néonatales. </a:t>
            </a:r>
          </a:p>
          <a:p>
            <a:pPr marL="514350" indent="-514350">
              <a:lnSpc>
                <a:spcPct val="100000"/>
              </a:lnSpc>
              <a:buFont typeface="+mj-lt"/>
              <a:buAutoNum type="alphaLcPeriod"/>
            </a:pPr>
            <a:r>
              <a:rPr lang="fr-FR" sz="2300" dirty="0"/>
              <a:t>Recenser les unités de référence pour assurer un approvisionnement équitable et adéquat en commodités, en personnel qualifié et en infrastructures pour mener à bien les SONU. </a:t>
            </a:r>
            <a:endParaRPr lang="fr-FR" sz="2300" dirty="0" smtClean="0"/>
          </a:p>
          <a:p>
            <a:pPr marL="514350" indent="-514350">
              <a:lnSpc>
                <a:spcPct val="100000"/>
              </a:lnSpc>
              <a:buFont typeface="+mj-lt"/>
              <a:buAutoNum type="alphaLcPeriod"/>
            </a:pPr>
            <a:r>
              <a:rPr lang="fr-FR" sz="2300" dirty="0" smtClean="0"/>
              <a:t>Déterminer </a:t>
            </a:r>
            <a:r>
              <a:rPr lang="fr-FR" sz="2300" dirty="0"/>
              <a:t>les distances entre les communautés affectées vers les formations sanitaires et les options de transport pour les orientations vers les structures compétentes. </a:t>
            </a:r>
          </a:p>
          <a:p>
            <a:pPr marL="514350" indent="-514350">
              <a:lnSpc>
                <a:spcPct val="100000"/>
              </a:lnSpc>
              <a:buFont typeface="+mj-lt"/>
              <a:buAutoNum type="alphaLcPeriod"/>
            </a:pPr>
            <a:endParaRPr lang="fr-FR" sz="2300" dirty="0"/>
          </a:p>
          <a:p>
            <a:pPr marL="571500" indent="-571500">
              <a:buFont typeface="+mj-lt"/>
              <a:buAutoNum type="romanLcPeriod"/>
            </a:pPr>
            <a:endParaRPr lang="fr-FR" sz="2300" dirty="0"/>
          </a:p>
        </p:txBody>
      </p:sp>
    </p:spTree>
    <p:extLst>
      <p:ext uri="{BB962C8B-B14F-4D97-AF65-F5344CB8AC3E}">
        <p14:creationId xmlns:p14="http://schemas.microsoft.com/office/powerpoint/2010/main" val="1830483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65125"/>
            <a:ext cx="10515600" cy="1325563"/>
          </a:xfrm>
          <a:ln>
            <a:solidFill>
              <a:schemeClr val="accent2"/>
            </a:solidFill>
          </a:ln>
        </p:spPr>
        <p:txBody>
          <a:bodyPr>
            <a:noAutofit/>
          </a:bodyPr>
          <a:lstStyle/>
          <a:p>
            <a:pPr algn="just"/>
            <a:r>
              <a:rPr lang="fr-FR" sz="2400" b="1" dirty="0" smtClean="0">
                <a:ln>
                  <a:solidFill>
                    <a:schemeClr val="accent2"/>
                  </a:solidFill>
                </a:ln>
                <a:latin typeface="+mn-lt"/>
                <a:ea typeface="Calibri" panose="020F0502020204030204" pitchFamily="34" charset="0"/>
                <a:cs typeface="Times New Roman" panose="02020603050405020304" pitchFamily="18" charset="0"/>
              </a:rPr>
              <a:t>Établir </a:t>
            </a:r>
            <a:r>
              <a:rPr lang="fr-FR" sz="2400" b="1" dirty="0">
                <a:ln>
                  <a:solidFill>
                    <a:schemeClr val="accent2"/>
                  </a:solidFill>
                </a:ln>
                <a:latin typeface="+mn-lt"/>
                <a:ea typeface="Calibri" panose="020F0502020204030204" pitchFamily="34" charset="0"/>
                <a:cs typeface="Times New Roman" panose="02020603050405020304" pitchFamily="18" charset="0"/>
              </a:rPr>
              <a:t>un </a:t>
            </a:r>
            <a:r>
              <a:rPr lang="fr-FR" sz="2400" b="1" u="sng" dirty="0">
                <a:ln>
                  <a:solidFill>
                    <a:schemeClr val="accent2"/>
                  </a:solidFill>
                </a:ln>
                <a:latin typeface="+mn-lt"/>
                <a:ea typeface="Calibri" panose="020F0502020204030204" pitchFamily="34" charset="0"/>
                <a:cs typeface="Times New Roman" panose="02020603050405020304" pitchFamily="18" charset="0"/>
              </a:rPr>
              <a:t>système </a:t>
            </a:r>
            <a:r>
              <a:rPr lang="fr-FR" sz="2400" b="1" u="sng" dirty="0">
                <a:ln>
                  <a:solidFill>
                    <a:schemeClr val="accent2"/>
                  </a:solidFill>
                </a:ln>
                <a:solidFill>
                  <a:prstClr val="black"/>
                </a:solidFill>
                <a:latin typeface="+mn-lt"/>
                <a:ea typeface="Calibri" panose="020F0502020204030204" pitchFamily="34" charset="0"/>
                <a:cs typeface="Times New Roman" panose="02020603050405020304" pitchFamily="18" charset="0"/>
              </a:rPr>
              <a:t>de transport et de communication </a:t>
            </a:r>
            <a:r>
              <a:rPr lang="fr-FR" sz="24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depuis la communauté vers l’établissement de sant</a:t>
            </a:r>
            <a:r>
              <a:rPr lang="fr-FR" sz="2400" b="1" dirty="0">
                <a:ln>
                  <a:solidFill>
                    <a:schemeClr val="accent2"/>
                  </a:solidFill>
                </a:ln>
                <a:latin typeface="+mn-lt"/>
                <a:ea typeface="Calibri" panose="020F0502020204030204" pitchFamily="34" charset="0"/>
                <a:cs typeface="Times New Roman" panose="02020603050405020304" pitchFamily="18" charset="0"/>
              </a:rPr>
              <a:t>é</a:t>
            </a:r>
            <a:r>
              <a:rPr lang="fr-FR" sz="24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 primaire et secondaire, en cas de complications, ceci </a:t>
            </a:r>
            <a:r>
              <a:rPr lang="fr-FR" sz="2400" b="1" dirty="0">
                <a:ln>
                  <a:solidFill>
                    <a:schemeClr val="accent2"/>
                  </a:solidFill>
                </a:ln>
                <a:latin typeface="+mn-lt"/>
                <a:ea typeface="Calibri" panose="020F0502020204030204" pitchFamily="34" charset="0"/>
                <a:cs typeface="Times New Roman" panose="02020603050405020304" pitchFamily="18" charset="0"/>
              </a:rPr>
              <a:t>24 heures sur 24 et 7 jours sur 7.</a:t>
            </a:r>
            <a:r>
              <a:rPr lang="fr-FR" sz="2400" b="1" dirty="0" smtClean="0">
                <a:ln>
                  <a:solidFill>
                    <a:schemeClr val="accent2"/>
                  </a:solidFill>
                </a:ln>
                <a:latin typeface="+mn-lt"/>
              </a:rPr>
              <a:t>  - PREREQUIS</a:t>
            </a:r>
            <a:endParaRPr lang="fr-FR" sz="2400" b="1" dirty="0">
              <a:ln>
                <a:solidFill>
                  <a:schemeClr val="accent2"/>
                </a:solidFill>
              </a:ln>
              <a:latin typeface="+mn-lt"/>
            </a:endParaRPr>
          </a:p>
        </p:txBody>
      </p:sp>
      <p:sp>
        <p:nvSpPr>
          <p:cNvPr id="3" name="Content Placeholder 2"/>
          <p:cNvSpPr>
            <a:spLocks noGrp="1"/>
          </p:cNvSpPr>
          <p:nvPr>
            <p:ph idx="1"/>
          </p:nvPr>
        </p:nvSpPr>
        <p:spPr/>
        <p:txBody>
          <a:bodyPr>
            <a:noAutofit/>
          </a:bodyPr>
          <a:lstStyle/>
          <a:p>
            <a:pPr marL="514350" indent="-514350">
              <a:lnSpc>
                <a:spcPct val="100000"/>
              </a:lnSpc>
              <a:buFont typeface="+mj-lt"/>
              <a:buAutoNum type="alphaLcPeriod" startAt="4"/>
            </a:pPr>
            <a:r>
              <a:rPr lang="fr-FR" sz="2200" dirty="0" smtClean="0"/>
              <a:t>Au </a:t>
            </a:r>
            <a:r>
              <a:rPr lang="fr-FR" sz="2200" dirty="0"/>
              <a:t>niveau des camps des refugiés, négocier avec les gestionnaires des camps pour faciliter le transport et la communication des malades évacués et la formation sanitaire d’accueil. </a:t>
            </a:r>
          </a:p>
          <a:p>
            <a:pPr marL="514350" indent="-514350">
              <a:lnSpc>
                <a:spcPct val="100000"/>
              </a:lnSpc>
              <a:buFont typeface="+mj-lt"/>
              <a:buAutoNum type="alphaLcPeriod" startAt="4"/>
            </a:pPr>
            <a:r>
              <a:rPr lang="fr-FR" sz="2200" dirty="0"/>
              <a:t>Informer les communautés à propos des signes de danger de la grossesse.</a:t>
            </a:r>
          </a:p>
          <a:p>
            <a:pPr marL="514350" indent="-514350">
              <a:lnSpc>
                <a:spcPct val="100000"/>
              </a:lnSpc>
              <a:buFont typeface="+mj-lt"/>
              <a:buAutoNum type="alphaLcPeriod" startAt="4"/>
            </a:pPr>
            <a:r>
              <a:rPr lang="fr-FR" sz="2200" dirty="0"/>
              <a:t>Sensibiliser les communautés quand et où solliciter des soins d’urgence face à des complications liées à la grossesse et à l’accouchement</a:t>
            </a:r>
            <a:r>
              <a:rPr lang="fr-FR" sz="2200" dirty="0" smtClean="0"/>
              <a:t>.</a:t>
            </a:r>
          </a:p>
          <a:p>
            <a:pPr marL="514350" indent="-514350">
              <a:lnSpc>
                <a:spcPct val="100000"/>
              </a:lnSpc>
              <a:buFont typeface="+mj-lt"/>
              <a:buAutoNum type="alphaLcPeriod" startAt="4"/>
            </a:pPr>
            <a:r>
              <a:rPr lang="fr-FR" sz="2200" dirty="0"/>
              <a:t>Les messages doivent être communiqués sous des formats multiples et dans diverses langues pour garantir l'accessibilité (par ex., le Braille, la langue de signes, les formats picturaux) </a:t>
            </a:r>
            <a:r>
              <a:rPr lang="fr-FR" sz="2200" dirty="0" smtClean="0"/>
              <a:t> et </a:t>
            </a:r>
          </a:p>
          <a:p>
            <a:pPr marL="514350" indent="-514350">
              <a:lnSpc>
                <a:spcPct val="100000"/>
              </a:lnSpc>
              <a:buFont typeface="+mj-lt"/>
              <a:buAutoNum type="alphaLcPeriod" startAt="4"/>
            </a:pPr>
            <a:r>
              <a:rPr lang="fr-FR" sz="2200" dirty="0" smtClean="0"/>
              <a:t>Dans les groupes de discussion par la sensibilisation communautaire ainsi que d’autres canaux adaptés selon le </a:t>
            </a:r>
            <a:r>
              <a:rPr lang="fr-FR" sz="2200" dirty="0"/>
              <a:t>milieu (par ex. </a:t>
            </a:r>
            <a:r>
              <a:rPr lang="fr-FR" sz="2200" dirty="0" smtClean="0"/>
              <a:t>par </a:t>
            </a:r>
            <a:r>
              <a:rPr lang="fr-FR" sz="2200" dirty="0"/>
              <a:t>l’intermédiaire des écoles, des sages-femmes, des agents de santé communautaire, des leaders communautaires, des messages </a:t>
            </a:r>
            <a:r>
              <a:rPr lang="fr-FR" sz="2200" dirty="0" smtClean="0"/>
              <a:t>radio/ télévision/ médias sociaux </a:t>
            </a:r>
            <a:r>
              <a:rPr lang="fr-FR" sz="2200" dirty="0"/>
              <a:t>ou des brochures dans les latrines de </a:t>
            </a:r>
            <a:r>
              <a:rPr lang="fr-FR" sz="2200" dirty="0" smtClean="0"/>
              <a:t>femmes)</a:t>
            </a:r>
            <a:endParaRPr lang="fr-FR" sz="2200" dirty="0"/>
          </a:p>
          <a:p>
            <a:endParaRPr lang="fr-FR" sz="2200" dirty="0"/>
          </a:p>
        </p:txBody>
      </p:sp>
    </p:spTree>
    <p:extLst>
      <p:ext uri="{BB962C8B-B14F-4D97-AF65-F5344CB8AC3E}">
        <p14:creationId xmlns:p14="http://schemas.microsoft.com/office/powerpoint/2010/main" val="398681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00160" cy="1325563"/>
          </a:xfrm>
          <a:ln>
            <a:solidFill>
              <a:schemeClr val="accent2"/>
            </a:solidFill>
          </a:ln>
        </p:spPr>
        <p:txBody>
          <a:bodyPr/>
          <a:lstStyle/>
          <a:p>
            <a:r>
              <a:rPr lang="fr-FR" b="1" dirty="0" smtClean="0">
                <a:ln>
                  <a:solidFill>
                    <a:schemeClr val="accent2"/>
                  </a:solidFill>
                </a:ln>
                <a:latin typeface="+mn-lt"/>
              </a:rPr>
              <a:t>Impossibilité de fonctionner 24/24</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571500" indent="-571500" algn="just">
              <a:buFont typeface="+mj-lt"/>
              <a:buAutoNum type="romanUcPeriod"/>
            </a:pPr>
            <a:r>
              <a:rPr lang="fr-FR" dirty="0" smtClean="0"/>
              <a:t>Assurer la disponibilité du </a:t>
            </a:r>
            <a:r>
              <a:rPr lang="fr-FR" dirty="0"/>
              <a:t>personnel qualifié soit disponible à tout moment au sein des centres de santé pour fournir des SONUB. Par exemple, </a:t>
            </a:r>
            <a:r>
              <a:rPr lang="fr-FR" dirty="0" smtClean="0"/>
              <a:t>établir </a:t>
            </a:r>
            <a:r>
              <a:rPr lang="fr-FR" dirty="0"/>
              <a:t>un système de communication, </a:t>
            </a:r>
            <a:r>
              <a:rPr lang="fr-FR" dirty="0" smtClean="0"/>
              <a:t>utiliser les </a:t>
            </a:r>
            <a:r>
              <a:rPr lang="fr-FR" dirty="0"/>
              <a:t>radios ou les téléphones portables, pour obtenir des directives et un appui médical de la part du personnel qualifié. </a:t>
            </a:r>
            <a:endParaRPr lang="fr-FR" dirty="0" smtClean="0"/>
          </a:p>
          <a:p>
            <a:pPr marL="571500" indent="-571500" algn="just">
              <a:buFont typeface="+mj-lt"/>
              <a:buAutoNum type="romanUcPeriod"/>
            </a:pPr>
            <a:r>
              <a:rPr lang="fr-FR" dirty="0" smtClean="0"/>
              <a:t>Equiper les ambulances avec les moyennes de communication.</a:t>
            </a:r>
          </a:p>
          <a:p>
            <a:pPr marL="571500" indent="-571500" algn="just">
              <a:buFont typeface="+mj-lt"/>
              <a:buAutoNum type="romanUcPeriod"/>
            </a:pPr>
            <a:r>
              <a:rPr lang="fr-FR" dirty="0" smtClean="0"/>
              <a:t>Le/la </a:t>
            </a:r>
            <a:r>
              <a:rPr lang="fr-FR" dirty="0"/>
              <a:t>coordinateur/coordinatrice SSR doit </a:t>
            </a:r>
            <a:r>
              <a:rPr lang="fr-FR" dirty="0" smtClean="0"/>
              <a:t>travailler en collaboration avec le </a:t>
            </a:r>
            <a:r>
              <a:rPr lang="fr-FR" dirty="0"/>
              <a:t>secteur/cluster santé pour résoudre le problème et veiller à ce que les populations aient accès aux SONU de base et complets</a:t>
            </a:r>
          </a:p>
        </p:txBody>
      </p:sp>
    </p:spTree>
    <p:extLst>
      <p:ext uri="{BB962C8B-B14F-4D97-AF65-F5344CB8AC3E}">
        <p14:creationId xmlns:p14="http://schemas.microsoft.com/office/powerpoint/2010/main" val="2263164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4"/>
            </a:solidFill>
          </a:ln>
        </p:spPr>
        <p:txBody>
          <a:bodyPr>
            <a:normAutofit/>
          </a:bodyPr>
          <a:lstStyle/>
          <a:p>
            <a:pPr algn="ctr"/>
            <a:r>
              <a:rPr lang="fr-FR" b="1" dirty="0" smtClean="0">
                <a:ln>
                  <a:solidFill>
                    <a:schemeClr val="accent2"/>
                  </a:solidFill>
                </a:ln>
                <a:latin typeface="+mn-lt"/>
              </a:rPr>
              <a:t>Établir un système d’évacuation </a:t>
            </a:r>
            <a:r>
              <a:rPr lang="fr-FR" b="1" dirty="0" smtClean="0">
                <a:ln>
                  <a:solidFill>
                    <a:srgbClr val="ED7D31"/>
                  </a:solidFill>
                </a:ln>
                <a:solidFill>
                  <a:prstClr val="black"/>
                </a:solidFill>
                <a:latin typeface="Calibri"/>
              </a:rPr>
              <a:t>des </a:t>
            </a:r>
            <a:r>
              <a:rPr lang="fr-FR" b="1" dirty="0">
                <a:ln>
                  <a:solidFill>
                    <a:srgbClr val="ED7D31"/>
                  </a:solidFill>
                </a:ln>
                <a:solidFill>
                  <a:prstClr val="black"/>
                </a:solidFill>
                <a:latin typeface="Calibri"/>
              </a:rPr>
              <a:t>malades </a:t>
            </a:r>
            <a:r>
              <a:rPr lang="fr-FR" b="1" dirty="0" smtClean="0">
                <a:ln>
                  <a:solidFill>
                    <a:schemeClr val="accent2"/>
                  </a:solidFill>
                </a:ln>
                <a:latin typeface="+mn-lt"/>
              </a:rPr>
              <a:t>, en continue.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0" indent="0">
              <a:buNone/>
            </a:pPr>
            <a:r>
              <a:rPr lang="fr-FR" sz="2600" b="1" dirty="0" smtClean="0"/>
              <a:t>Établir un système d’orientation vers d’autres services 24 heures/24 et 7 jours sur 7  et 365 jours/365 pour faciliter  l’évacuation et la communication depuis la communauté vers le centre de santé et l’hôpital.</a:t>
            </a:r>
          </a:p>
          <a:p>
            <a:pPr marL="0" indent="0">
              <a:buNone/>
            </a:pPr>
            <a:endParaRPr lang="fr-FR" sz="2600" b="1" dirty="0" smtClean="0"/>
          </a:p>
          <a:p>
            <a:pPr marL="0" indent="0">
              <a:buNone/>
            </a:pPr>
            <a:r>
              <a:rPr lang="fr-FR" sz="2400" dirty="0" smtClean="0"/>
              <a:t>Collaborer et coordonner avec </a:t>
            </a:r>
            <a:r>
              <a:rPr lang="fr-FR" sz="2400" dirty="0"/>
              <a:t>le secteur/pôle de santé et les autorités du pays d’accueil pour assurer </a:t>
            </a:r>
            <a:r>
              <a:rPr lang="fr-FR" sz="2400" dirty="0" smtClean="0"/>
              <a:t>la fonctionnalité, </a:t>
            </a:r>
            <a:r>
              <a:rPr lang="fr-FR" sz="2400" dirty="0" smtClean="0">
                <a:solidFill>
                  <a:prstClr val="black"/>
                </a:solidFill>
              </a:rPr>
              <a:t>à </a:t>
            </a:r>
            <a:r>
              <a:rPr lang="fr-FR" sz="2400" dirty="0" smtClean="0"/>
              <a:t>plein temps, des établissement </a:t>
            </a:r>
            <a:r>
              <a:rPr lang="fr-FR" sz="2400" dirty="0"/>
              <a:t>de santé </a:t>
            </a:r>
            <a:r>
              <a:rPr lang="fr-FR" sz="2400" dirty="0" smtClean="0"/>
              <a:t>et d’un </a:t>
            </a:r>
            <a:r>
              <a:rPr lang="fr-FR" sz="2400" dirty="0"/>
              <a:t>système de </a:t>
            </a:r>
            <a:r>
              <a:rPr lang="fr-FR" sz="2400" dirty="0" smtClean="0"/>
              <a:t>référence, dès </a:t>
            </a:r>
            <a:r>
              <a:rPr lang="fr-FR" sz="2400" dirty="0"/>
              <a:t>que </a:t>
            </a:r>
            <a:r>
              <a:rPr lang="fr-FR" sz="2400" dirty="0" smtClean="0"/>
              <a:t>possible. </a:t>
            </a:r>
          </a:p>
          <a:p>
            <a:pPr marL="0" indent="0">
              <a:buNone/>
            </a:pPr>
            <a:endParaRPr lang="fr-FR" sz="2000" dirty="0" smtClean="0"/>
          </a:p>
          <a:p>
            <a:endParaRPr lang="fr-FR" dirty="0"/>
          </a:p>
        </p:txBody>
      </p:sp>
    </p:spTree>
    <p:extLst>
      <p:ext uri="{BB962C8B-B14F-4D97-AF65-F5344CB8AC3E}">
        <p14:creationId xmlns:p14="http://schemas.microsoft.com/office/powerpoint/2010/main" val="804035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8793480" cy="736787"/>
          </a:xfrm>
          <a:ln>
            <a:solidFill>
              <a:schemeClr val="accent4"/>
            </a:solidFill>
          </a:ln>
        </p:spPr>
        <p:txBody>
          <a:bodyPr anchor="t">
            <a:normAutofit/>
          </a:bodyPr>
          <a:lstStyle/>
          <a:p>
            <a:r>
              <a:rPr lang="fr-FR" b="1" dirty="0" smtClean="0">
                <a:ln>
                  <a:solidFill>
                    <a:schemeClr val="accent2"/>
                  </a:solidFill>
                </a:ln>
                <a:latin typeface="+mn-lt"/>
              </a:rPr>
              <a:t>Adapter l’ambulance selon le terrain </a:t>
            </a:r>
            <a:endParaRPr lang="fr-FR" b="1" dirty="0">
              <a:ln>
                <a:solidFill>
                  <a:schemeClr val="accent2"/>
                </a:solidFill>
              </a:ln>
              <a:latin typeface="+mn-lt"/>
            </a:endParaRPr>
          </a:p>
        </p:txBody>
      </p:sp>
      <p:pic>
        <p:nvPicPr>
          <p:cNvPr id="7" name="Content Placeholder 6"/>
          <p:cNvPicPr>
            <a:picLocks noGrp="1" noChangeAspect="1"/>
          </p:cNvPicPr>
          <p:nvPr>
            <p:ph idx="1"/>
          </p:nvPr>
        </p:nvPicPr>
        <p:blipFill>
          <a:blip r:embed="rId2"/>
          <a:stretch>
            <a:fillRect/>
          </a:stretch>
        </p:blipFill>
        <p:spPr>
          <a:xfrm>
            <a:off x="4870283" y="2264786"/>
            <a:ext cx="3362322" cy="1801244"/>
          </a:xfrm>
          <a:prstGeom prst="rect">
            <a:avLst/>
          </a:prstGeom>
        </p:spPr>
      </p:pic>
      <p:pic>
        <p:nvPicPr>
          <p:cNvPr id="8" name="Content Placeholder 7"/>
          <p:cNvPicPr>
            <a:picLocks noGrp="1" noChangeAspect="1"/>
          </p:cNvPicPr>
          <p:nvPr>
            <p:ph sz="half" idx="4294967295"/>
          </p:nvPr>
        </p:nvPicPr>
        <p:blipFill>
          <a:blip r:embed="rId3"/>
          <a:stretch>
            <a:fillRect/>
          </a:stretch>
        </p:blipFill>
        <p:spPr>
          <a:xfrm>
            <a:off x="8434388" y="1544638"/>
            <a:ext cx="3757612" cy="3022600"/>
          </a:xfrm>
          <a:prstGeom prst="rect">
            <a:avLst/>
          </a:prstGeom>
        </p:spPr>
      </p:pic>
      <p:sp>
        <p:nvSpPr>
          <p:cNvPr id="9" name="Rounded Rectangle 8"/>
          <p:cNvSpPr/>
          <p:nvPr/>
        </p:nvSpPr>
        <p:spPr bwMode="auto">
          <a:xfrm>
            <a:off x="2521039" y="5228905"/>
            <a:ext cx="4069724" cy="43788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2000" b="1" dirty="0" err="1">
                <a:solidFill>
                  <a:prstClr val="black"/>
                </a:solidFill>
                <a:latin typeface="Arial" charset="0"/>
                <a:ea typeface="MS PGothic" pitchFamily="34" charset="-128"/>
              </a:rPr>
              <a:t>Motoambulance</a:t>
            </a:r>
            <a:r>
              <a:rPr lang="fr-FR" sz="2000" b="1" dirty="0">
                <a:solidFill>
                  <a:prstClr val="black"/>
                </a:solidFill>
                <a:latin typeface="Arial" charset="0"/>
                <a:ea typeface="MS PGothic" pitchFamily="34" charset="-128"/>
              </a:rPr>
              <a:t> </a:t>
            </a:r>
          </a:p>
        </p:txBody>
      </p:sp>
      <p:sp>
        <p:nvSpPr>
          <p:cNvPr id="10" name="Rounded Rectangle 9"/>
          <p:cNvSpPr/>
          <p:nvPr/>
        </p:nvSpPr>
        <p:spPr bwMode="auto">
          <a:xfrm>
            <a:off x="8232605" y="5009964"/>
            <a:ext cx="3541690" cy="43788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2000" b="1" dirty="0">
                <a:solidFill>
                  <a:prstClr val="black"/>
                </a:solidFill>
                <a:latin typeface="Arial" charset="0"/>
                <a:ea typeface="MS PGothic" pitchFamily="34" charset="-128"/>
              </a:rPr>
              <a:t>Ambulance bicyclette </a:t>
            </a:r>
          </a:p>
        </p:txBody>
      </p:sp>
      <p:pic>
        <p:nvPicPr>
          <p:cNvPr id="11" name="Picture 10"/>
          <p:cNvPicPr/>
          <p:nvPr/>
        </p:nvPicPr>
        <p:blipFill rotWithShape="1">
          <a:blip r:embed="rId4"/>
          <a:srcRect l="16506" t="41334" r="53205" b="15622"/>
          <a:stretch/>
        </p:blipFill>
        <p:spPr bwMode="auto">
          <a:xfrm>
            <a:off x="1737361" y="1748584"/>
            <a:ext cx="3133725" cy="29054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8117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youthforroadsafety.org/webbeheer/html/phpThumb/phpThumb.php?src=/uploads/nieuws/donkey_ambulance.jpg&amp;w=550&amp;h=140&amp;q=95"/>
          <p:cNvPicPr/>
          <p:nvPr/>
        </p:nvPicPr>
        <p:blipFill rotWithShape="1">
          <a:blip r:embed="rId2">
            <a:extLst>
              <a:ext uri="{28A0092B-C50C-407E-A947-70E740481C1C}">
                <a14:useLocalDpi xmlns:a14="http://schemas.microsoft.com/office/drawing/2010/main" val="0"/>
              </a:ext>
            </a:extLst>
          </a:blip>
          <a:srcRect l="30032" b="11795"/>
          <a:stretch/>
        </p:blipFill>
        <p:spPr bwMode="auto">
          <a:xfrm>
            <a:off x="2323474" y="1768839"/>
            <a:ext cx="7285221" cy="3837481"/>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323473" y="381000"/>
            <a:ext cx="7285221" cy="914400"/>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b="1" dirty="0" smtClean="0">
                <a:ln>
                  <a:solidFill>
                    <a:schemeClr val="accent2"/>
                  </a:solidFill>
                </a:ln>
              </a:rPr>
              <a:t>La charrette </a:t>
            </a:r>
            <a:r>
              <a:rPr lang="fr-FR" sz="4400" b="1" dirty="0">
                <a:ln>
                  <a:solidFill>
                    <a:schemeClr val="accent2"/>
                  </a:solidFill>
                </a:ln>
                <a:solidFill>
                  <a:prstClr val="black"/>
                </a:solidFill>
              </a:rPr>
              <a:t>à</a:t>
            </a:r>
            <a:r>
              <a:rPr lang="fr-FR" sz="4400" b="1" dirty="0" smtClean="0">
                <a:ln>
                  <a:solidFill>
                    <a:schemeClr val="accent2"/>
                  </a:solidFill>
                </a:ln>
              </a:rPr>
              <a:t> cheval/ âne </a:t>
            </a:r>
            <a:endParaRPr lang="fr-FR" sz="4400" b="1" dirty="0">
              <a:ln>
                <a:solidFill>
                  <a:schemeClr val="accent2"/>
                </a:solidFill>
              </a:ln>
            </a:endParaRPr>
          </a:p>
        </p:txBody>
      </p:sp>
    </p:spTree>
    <p:extLst>
      <p:ext uri="{BB962C8B-B14F-4D97-AF65-F5344CB8AC3E}">
        <p14:creationId xmlns:p14="http://schemas.microsoft.com/office/powerpoint/2010/main" val="1462007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208520" cy="823595"/>
          </a:xfrm>
          <a:ln>
            <a:solidFill>
              <a:schemeClr val="accent4"/>
            </a:solidFill>
          </a:ln>
        </p:spPr>
        <p:txBody>
          <a:bodyPr anchor="t"/>
          <a:lstStyle/>
          <a:p>
            <a:r>
              <a:rPr lang="fr-FR" b="1" dirty="0" smtClean="0">
                <a:ln>
                  <a:solidFill>
                    <a:schemeClr val="accent2"/>
                  </a:solidFill>
                </a:ln>
                <a:latin typeface="+mn-lt"/>
              </a:rPr>
              <a:t>Les interventions non- </a:t>
            </a:r>
            <a:r>
              <a:rPr lang="fr-FR" sz="4800" b="1" dirty="0" smtClean="0">
                <a:ln>
                  <a:solidFill>
                    <a:schemeClr val="accent2"/>
                  </a:solidFill>
                </a:ln>
                <a:latin typeface="+mn-lt"/>
              </a:rPr>
              <a:t>DMU</a:t>
            </a:r>
            <a:r>
              <a:rPr lang="fr-FR" b="1" dirty="0" smtClean="0">
                <a:ln>
                  <a:solidFill>
                    <a:schemeClr val="accent2"/>
                  </a:solidFill>
                </a:ln>
                <a:latin typeface="+mn-lt"/>
              </a:rPr>
              <a:t> </a:t>
            </a:r>
            <a:endParaRPr lang="fr-FR" b="1" dirty="0">
              <a:ln>
                <a:solidFill>
                  <a:schemeClr val="accent2"/>
                </a:solidFill>
              </a:ln>
              <a:latin typeface="+mn-lt"/>
            </a:endParaRPr>
          </a:p>
        </p:txBody>
      </p:sp>
      <p:sp>
        <p:nvSpPr>
          <p:cNvPr id="6" name="Content Placeholder 5"/>
          <p:cNvSpPr>
            <a:spLocks noGrp="1"/>
          </p:cNvSpPr>
          <p:nvPr>
            <p:ph idx="1"/>
          </p:nvPr>
        </p:nvSpPr>
        <p:spPr/>
        <p:txBody>
          <a:bodyPr/>
          <a:lstStyle/>
          <a:p>
            <a:r>
              <a:rPr lang="fr-FR" sz="3200" dirty="0" smtClean="0"/>
              <a:t>Les visites prénatales.</a:t>
            </a:r>
          </a:p>
          <a:p>
            <a:r>
              <a:rPr lang="fr-FR" sz="3200" dirty="0" smtClean="0"/>
              <a:t>La formation des sages femmes.</a:t>
            </a:r>
          </a:p>
          <a:p>
            <a:r>
              <a:rPr lang="fr-FR" sz="3200" dirty="0" smtClean="0"/>
              <a:t>Les campagnes des masses.</a:t>
            </a:r>
          </a:p>
          <a:p>
            <a:r>
              <a:rPr lang="fr-FR" sz="3200" dirty="0" smtClean="0"/>
              <a:t>La sensibilisation en masse.</a:t>
            </a:r>
          </a:p>
          <a:p>
            <a:endParaRPr lang="fr-FR" sz="3200" dirty="0" smtClean="0"/>
          </a:p>
          <a:p>
            <a:endParaRPr lang="fr-FR" dirty="0"/>
          </a:p>
        </p:txBody>
      </p:sp>
      <p:sp>
        <p:nvSpPr>
          <p:cNvPr id="7" name="Smiley Face 6"/>
          <p:cNvSpPr/>
          <p:nvPr/>
        </p:nvSpPr>
        <p:spPr>
          <a:xfrm>
            <a:off x="8803340" y="1739152"/>
            <a:ext cx="1918447" cy="191844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chemeClr val="tx1"/>
              </a:solidFill>
            </a:endParaRPr>
          </a:p>
        </p:txBody>
      </p:sp>
    </p:spTree>
    <p:extLst>
      <p:ext uri="{BB962C8B-B14F-4D97-AF65-F5344CB8AC3E}">
        <p14:creationId xmlns:p14="http://schemas.microsoft.com/office/powerpoint/2010/main" val="3277600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5325"/>
            <a:ext cx="10515600" cy="1981835"/>
          </a:xfrm>
          <a:ln>
            <a:solidFill>
              <a:schemeClr val="accent4"/>
            </a:solidFill>
          </a:ln>
        </p:spPr>
        <p:txBody>
          <a:bodyPr anchor="t">
            <a:normAutofit/>
          </a:bodyPr>
          <a:lstStyle/>
          <a:p>
            <a:pPr marL="742950" indent="-742950">
              <a:buFont typeface="+mj-lt"/>
              <a:buAutoNum type="arabicPeriod"/>
            </a:pPr>
            <a:r>
              <a:rPr lang="fr-FR" sz="4000" b="1" dirty="0" smtClean="0">
                <a:ln>
                  <a:solidFill>
                    <a:schemeClr val="accent2"/>
                  </a:solidFill>
                </a:ln>
                <a:latin typeface="+mn-lt"/>
              </a:rPr>
              <a:t>Introduction ET</a:t>
            </a:r>
            <a:r>
              <a:rPr lang="fr-FR" sz="4800" b="1" dirty="0" smtClean="0">
                <a:ln>
                  <a:solidFill>
                    <a:schemeClr val="accent2"/>
                  </a:solidFill>
                </a:ln>
                <a:latin typeface="+mn-lt"/>
              </a:rPr>
              <a:t/>
            </a:r>
            <a:br>
              <a:rPr lang="fr-FR" sz="4800" b="1" dirty="0" smtClean="0">
                <a:ln>
                  <a:solidFill>
                    <a:schemeClr val="accent2"/>
                  </a:solidFill>
                </a:ln>
                <a:latin typeface="+mn-lt"/>
              </a:rPr>
            </a:br>
            <a:r>
              <a:rPr lang="fr-FR" sz="4800" b="1" dirty="0" smtClean="0">
                <a:ln>
                  <a:solidFill>
                    <a:schemeClr val="accent2"/>
                  </a:solidFill>
                </a:ln>
                <a:latin typeface="+mn-lt"/>
              </a:rPr>
              <a:t/>
            </a:r>
            <a:br>
              <a:rPr lang="fr-FR" sz="4800" b="1" dirty="0" smtClean="0">
                <a:ln>
                  <a:solidFill>
                    <a:schemeClr val="accent2"/>
                  </a:solidFill>
                </a:ln>
                <a:latin typeface="+mn-lt"/>
              </a:rPr>
            </a:br>
            <a:r>
              <a:rPr lang="fr-FR" sz="3600" b="1" dirty="0" smtClean="0">
                <a:ln>
                  <a:solidFill>
                    <a:schemeClr val="accent2"/>
                  </a:solidFill>
                </a:ln>
                <a:latin typeface="+mn-lt"/>
              </a:rPr>
              <a:t>Concepts de base de maternité </a:t>
            </a:r>
            <a:r>
              <a:rPr lang="fr-FR" sz="36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à</a:t>
            </a:r>
            <a:r>
              <a:rPr lang="fr-FR" sz="3600" b="1" dirty="0" smtClean="0">
                <a:ln>
                  <a:solidFill>
                    <a:schemeClr val="accent2"/>
                  </a:solidFill>
                </a:ln>
                <a:latin typeface="+mn-lt"/>
              </a:rPr>
              <a:t> moindre risque</a:t>
            </a:r>
            <a:endParaRPr lang="fr-FR" sz="3600" b="1" dirty="0">
              <a:ln>
                <a:solidFill>
                  <a:schemeClr val="accent2"/>
                </a:solidFill>
              </a:ln>
              <a:latin typeface="+mn-lt"/>
            </a:endParaRPr>
          </a:p>
        </p:txBody>
      </p:sp>
    </p:spTree>
    <p:extLst>
      <p:ext uri="{BB962C8B-B14F-4D97-AF65-F5344CB8AC3E}">
        <p14:creationId xmlns:p14="http://schemas.microsoft.com/office/powerpoint/2010/main" val="3088337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nchor="t"/>
          <a:lstStyle/>
          <a:p>
            <a:r>
              <a:rPr lang="fr-FR" b="1" dirty="0" smtClean="0">
                <a:ln>
                  <a:solidFill>
                    <a:schemeClr val="accent2"/>
                  </a:solidFill>
                </a:ln>
                <a:latin typeface="+mn-lt"/>
              </a:rPr>
              <a:t>Messages clés</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lphaLcPeriod"/>
            </a:pPr>
            <a:r>
              <a:rPr lang="fr-FR" sz="2400" dirty="0" smtClean="0"/>
              <a:t>L’OMS recommande la </a:t>
            </a:r>
            <a:r>
              <a:rPr lang="fr-FR" sz="2400" dirty="0"/>
              <a:t>présence d’un prestataire de soins qualifié à tous les accouchements dans une structure sanitaire pour prévenir </a:t>
            </a:r>
            <a:r>
              <a:rPr lang="fr-FR" sz="2400" dirty="0" smtClean="0"/>
              <a:t>l’excès de morbidité et </a:t>
            </a:r>
            <a:r>
              <a:rPr lang="fr-FR" sz="2400" dirty="0"/>
              <a:t>surmortalité maternelles et néonatales. </a:t>
            </a:r>
            <a:endParaRPr lang="fr-FR" sz="2400" dirty="0" smtClean="0"/>
          </a:p>
          <a:p>
            <a:pPr marL="514350" indent="-514350">
              <a:buFont typeface="+mj-lt"/>
              <a:buAutoNum type="alphaLcPeriod"/>
            </a:pPr>
            <a:r>
              <a:rPr lang="fr-FR" sz="2400" dirty="0" smtClean="0"/>
              <a:t>L’unité d’accouchement doit disposer du personnel qualifié et des fournitures essentielles et d’urgence pour assurer l’accouchement normal, les SONUB et SONUC, 24 heures/24 et 7 jours/7.</a:t>
            </a:r>
          </a:p>
          <a:p>
            <a:pPr marL="514350" indent="-514350">
              <a:buFont typeface="+mj-lt"/>
              <a:buAutoNum type="alphaLcPeriod"/>
            </a:pPr>
            <a:r>
              <a:rPr lang="fr-FR" sz="2400" dirty="0" smtClean="0"/>
              <a:t>Les soins essentiels du nouveau comprennent de:</a:t>
            </a:r>
          </a:p>
          <a:p>
            <a:pPr lvl="2">
              <a:buFont typeface="Wingdings" panose="05000000000000000000" pitchFamily="2" charset="2"/>
              <a:buChar char="ü"/>
            </a:pPr>
            <a:r>
              <a:rPr lang="fr-FR" dirty="0" smtClean="0"/>
              <a:t>Garder le nouveau-né au chaud;</a:t>
            </a:r>
          </a:p>
          <a:p>
            <a:pPr lvl="2">
              <a:buFont typeface="Wingdings" panose="05000000000000000000" pitchFamily="2" charset="2"/>
              <a:buChar char="ü"/>
            </a:pPr>
            <a:r>
              <a:rPr lang="fr-FR" dirty="0" smtClean="0"/>
              <a:t> prévenir l’infection; </a:t>
            </a:r>
          </a:p>
          <a:p>
            <a:pPr lvl="2">
              <a:buFont typeface="Wingdings" panose="05000000000000000000" pitchFamily="2" charset="2"/>
              <a:buChar char="ü"/>
            </a:pPr>
            <a:r>
              <a:rPr lang="fr-FR" dirty="0" smtClean="0"/>
              <a:t>Initier l’allaitement maternel précoce et exclusif;</a:t>
            </a:r>
          </a:p>
          <a:p>
            <a:pPr lvl="2">
              <a:buFont typeface="Wingdings" panose="05000000000000000000" pitchFamily="2" charset="2"/>
              <a:buChar char="ü"/>
            </a:pPr>
            <a:r>
              <a:rPr lang="fr-FR" dirty="0" smtClean="0"/>
              <a:t>Surveiller le bébé;</a:t>
            </a:r>
          </a:p>
          <a:p>
            <a:pPr lvl="2">
              <a:buFont typeface="Wingdings" panose="05000000000000000000" pitchFamily="2" charset="2"/>
              <a:buChar char="ü"/>
            </a:pPr>
            <a:r>
              <a:rPr lang="fr-FR" dirty="0" smtClean="0"/>
              <a:t>Le suivi en néonatale. </a:t>
            </a:r>
          </a:p>
          <a:p>
            <a:pPr marL="514350" indent="-514350">
              <a:buFont typeface="+mj-lt"/>
              <a:buAutoNum type="alphaLcPeriod"/>
            </a:pPr>
            <a:r>
              <a:rPr lang="fr-FR" sz="2400" dirty="0" smtClean="0"/>
              <a:t>Assurer que les personnel qualifié dispose du matériel et des fournitures pour la maternité sans risque (médicaments essentiels et équipement). </a:t>
            </a:r>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a:p>
        </p:txBody>
      </p:sp>
    </p:spTree>
    <p:extLst>
      <p:ext uri="{BB962C8B-B14F-4D97-AF65-F5344CB8AC3E}">
        <p14:creationId xmlns:p14="http://schemas.microsoft.com/office/powerpoint/2010/main" val="835682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nchor="t"/>
          <a:lstStyle/>
          <a:p>
            <a:r>
              <a:rPr lang="fr-FR" b="1" dirty="0">
                <a:ln>
                  <a:solidFill>
                    <a:schemeClr val="accent2"/>
                  </a:solidFill>
                </a:ln>
                <a:solidFill>
                  <a:prstClr val="black"/>
                </a:solidFill>
                <a:latin typeface="Calibri" panose="020F0502020204030204"/>
              </a:rPr>
              <a:t>Messages clés</a:t>
            </a:r>
            <a:endParaRPr lang="fr-FR" dirty="0">
              <a:ln>
                <a:solidFill>
                  <a:schemeClr val="accent2"/>
                </a:solidFill>
              </a:ln>
            </a:endParaRPr>
          </a:p>
        </p:txBody>
      </p:sp>
      <p:sp>
        <p:nvSpPr>
          <p:cNvPr id="3" name="Content Placeholder 2"/>
          <p:cNvSpPr>
            <a:spLocks noGrp="1"/>
          </p:cNvSpPr>
          <p:nvPr>
            <p:ph idx="1"/>
          </p:nvPr>
        </p:nvSpPr>
        <p:spPr/>
        <p:txBody>
          <a:bodyPr/>
          <a:lstStyle/>
          <a:p>
            <a:pPr marL="514350" indent="-514350">
              <a:buFont typeface="+mj-lt"/>
              <a:buAutoNum type="alphaLcPeriod" startAt="5"/>
            </a:pPr>
            <a:r>
              <a:rPr lang="fr-FR" dirty="0" smtClean="0"/>
              <a:t>Assurer que un système de référence de qualité fonctionne </a:t>
            </a:r>
            <a:r>
              <a:rPr lang="fr-FR" dirty="0">
                <a:solidFill>
                  <a:prstClr val="black"/>
                </a:solidFill>
              </a:rPr>
              <a:t>à</a:t>
            </a:r>
            <a:r>
              <a:rPr lang="fr-FR" dirty="0" smtClean="0"/>
              <a:t> plein temps, 24H/24 et 7J/7. </a:t>
            </a:r>
          </a:p>
          <a:p>
            <a:pPr marL="514350" indent="-514350">
              <a:buFont typeface="+mj-lt"/>
              <a:buAutoNum type="alphaLcPeriod" startAt="5"/>
            </a:pPr>
            <a:r>
              <a:rPr lang="fr-FR" dirty="0" smtClean="0"/>
              <a:t>Sensibiliser les communautés sur les signes de danger pendant la grossesse et l’accouchement. </a:t>
            </a:r>
          </a:p>
          <a:p>
            <a:pPr marL="514350" indent="-514350">
              <a:buFont typeface="+mj-lt"/>
              <a:buAutoNum type="alphaLcPeriod" startAt="5"/>
            </a:pPr>
            <a:r>
              <a:rPr lang="fr-FR" dirty="0">
                <a:solidFill>
                  <a:prstClr val="black"/>
                </a:solidFill>
              </a:rPr>
              <a:t>Assurer la disponibilité des soins </a:t>
            </a:r>
            <a:r>
              <a:rPr lang="fr-FR" dirty="0" smtClean="0">
                <a:solidFill>
                  <a:prstClr val="black"/>
                </a:solidFill>
              </a:rPr>
              <a:t>post-avortement de qualité dans  </a:t>
            </a:r>
            <a:r>
              <a:rPr lang="fr-FR" dirty="0">
                <a:solidFill>
                  <a:prstClr val="black"/>
                </a:solidFill>
              </a:rPr>
              <a:t>les formations </a:t>
            </a:r>
            <a:r>
              <a:rPr lang="fr-FR" dirty="0" smtClean="0">
                <a:solidFill>
                  <a:prstClr val="black"/>
                </a:solidFill>
              </a:rPr>
              <a:t>sanitaires, unité des SONU, car les femmes et filles courent un risque élevé </a:t>
            </a:r>
            <a:r>
              <a:rPr lang="fr-FR" dirty="0">
                <a:solidFill>
                  <a:prstClr val="black"/>
                </a:solidFill>
              </a:rPr>
              <a:t>de grossesses non-désirées </a:t>
            </a:r>
            <a:r>
              <a:rPr lang="fr-FR" dirty="0" smtClean="0">
                <a:solidFill>
                  <a:prstClr val="black"/>
                </a:solidFill>
              </a:rPr>
              <a:t>, d’avortement spontané et d’avortement </a:t>
            </a:r>
            <a:r>
              <a:rPr lang="fr-FR" dirty="0">
                <a:solidFill>
                  <a:prstClr val="black"/>
                </a:solidFill>
              </a:rPr>
              <a:t>à</a:t>
            </a:r>
            <a:r>
              <a:rPr lang="fr-FR" dirty="0" smtClean="0">
                <a:solidFill>
                  <a:prstClr val="black"/>
                </a:solidFill>
              </a:rPr>
              <a:t> risque. </a:t>
            </a:r>
          </a:p>
          <a:p>
            <a:pPr marL="514350" indent="-514350">
              <a:buFont typeface="+mj-lt"/>
              <a:buAutoNum type="alphaLcPeriod" startAt="5"/>
            </a:pPr>
            <a:r>
              <a:rPr lang="fr-FR" dirty="0" smtClean="0">
                <a:solidFill>
                  <a:prstClr val="black"/>
                </a:solidFill>
              </a:rPr>
              <a:t>Assurer la disponibilité des kits d’accouchement hygiénique aux femmes visiblement enceintes et les kits  du nouveau-né.  </a:t>
            </a:r>
          </a:p>
          <a:p>
            <a:pPr marL="514350" indent="-514350">
              <a:buFont typeface="+mj-lt"/>
              <a:buAutoNum type="alphaLcPeriod" startAt="5"/>
            </a:pPr>
            <a:endParaRPr lang="fr-FR" dirty="0" smtClean="0">
              <a:solidFill>
                <a:prstClr val="black"/>
              </a:solidFill>
            </a:endParaRPr>
          </a:p>
          <a:p>
            <a:pPr marL="514350" indent="-514350">
              <a:buFont typeface="+mj-lt"/>
              <a:buAutoNum type="alphaLcPeriod" startAt="5"/>
            </a:pPr>
            <a:endParaRPr lang="fr-FR" dirty="0"/>
          </a:p>
        </p:txBody>
      </p:sp>
    </p:spTree>
    <p:extLst>
      <p:ext uri="{BB962C8B-B14F-4D97-AF65-F5344CB8AC3E}">
        <p14:creationId xmlns:p14="http://schemas.microsoft.com/office/powerpoint/2010/main" val="619789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lstStyle/>
          <a:p>
            <a:r>
              <a:rPr lang="fr-FR" b="1" dirty="0" smtClean="0">
                <a:ln>
                  <a:solidFill>
                    <a:schemeClr val="accent2"/>
                  </a:solidFill>
                </a:ln>
                <a:latin typeface="+mn-lt"/>
              </a:rPr>
              <a:t>Bibliographie</a:t>
            </a:r>
            <a:r>
              <a:rPr lang="en-IN" b="1" dirty="0" smtClean="0">
                <a:ln>
                  <a:solidFill>
                    <a:schemeClr val="accent2"/>
                  </a:solidFill>
                </a:ln>
                <a:latin typeface="+mn-lt"/>
              </a:rPr>
              <a:t> </a:t>
            </a:r>
            <a:r>
              <a:rPr lang="fr-FR" b="1" dirty="0" smtClean="0">
                <a:ln>
                  <a:solidFill>
                    <a:schemeClr val="accent2"/>
                  </a:solidFill>
                </a:ln>
                <a:latin typeface="+mn-lt"/>
              </a:rPr>
              <a:t>et Références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1756560"/>
            <a:ext cx="2895600" cy="41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2851" t="15225" r="82716" b="50650"/>
          <a:stretch/>
        </p:blipFill>
        <p:spPr bwMode="auto">
          <a:xfrm>
            <a:off x="939238" y="1756560"/>
            <a:ext cx="3218331" cy="41904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931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04779" cy="1011071"/>
          </a:xfrm>
          <a:ln>
            <a:solidFill>
              <a:schemeClr val="accent2"/>
            </a:solidFill>
          </a:ln>
        </p:spPr>
        <p:txBody>
          <a:bodyPr>
            <a:noAutofit/>
          </a:bodyPr>
          <a:lstStyle/>
          <a:p>
            <a:pPr algn="ctr"/>
            <a:r>
              <a:rPr lang="fr-FR" sz="3600" b="1" dirty="0" smtClean="0">
                <a:ln>
                  <a:solidFill>
                    <a:schemeClr val="accent2"/>
                  </a:solidFill>
                </a:ln>
                <a:solidFill>
                  <a:sysClr val="windowText" lastClr="000000"/>
                </a:solidFill>
                <a:latin typeface="+mn-lt"/>
              </a:rPr>
              <a:t>RAPPEL: La vulnérabilité des femmes et filles  </a:t>
            </a:r>
            <a:endParaRPr lang="fr-FR" sz="3600"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p:txBody>
          <a:bodyPr>
            <a:normAutofit fontScale="25000" lnSpcReduction="20000"/>
          </a:bodyPr>
          <a:lstStyle/>
          <a:p>
            <a:pPr marL="3657600" lvl="8" indent="0">
              <a:buNone/>
            </a:pPr>
            <a:r>
              <a:rPr lang="fr-FR" sz="2600" dirty="0"/>
              <a:t> </a:t>
            </a:r>
            <a:r>
              <a:rPr lang="fr-FR" sz="2600" dirty="0" smtClean="0"/>
              <a:t>                                                                                                                               </a:t>
            </a:r>
            <a:endParaRPr lang="fr-FR" sz="3600" dirty="0" smtClean="0"/>
          </a:p>
          <a:p>
            <a:pPr marL="3657600" lvl="8" indent="0">
              <a:buNone/>
            </a:pPr>
            <a:r>
              <a:rPr lang="fr-FR" sz="2600" dirty="0" smtClean="0"/>
              <a:t>                                                                                                                                                                                                                                                      </a:t>
            </a:r>
            <a:r>
              <a:rPr lang="fr-FR" sz="8000" dirty="0" smtClean="0"/>
              <a:t>Déni des biens 	</a:t>
            </a:r>
            <a:r>
              <a:rPr lang="fr-FR" sz="2600" dirty="0" smtClean="0"/>
              <a:t>				                                                       </a:t>
            </a:r>
          </a:p>
          <a:p>
            <a:pPr marL="3657600" lvl="8" indent="0">
              <a:buNone/>
            </a:pPr>
            <a:r>
              <a:rPr lang="fr-FR" sz="7200" dirty="0" smtClean="0"/>
              <a:t>                                                                                      </a:t>
            </a:r>
            <a:r>
              <a:rPr lang="fr-FR" sz="8000" u="sng" dirty="0" smtClean="0"/>
              <a:t>Grossesse et complications</a:t>
            </a:r>
          </a:p>
          <a:p>
            <a:pPr marL="2286000" lvl="5" indent="0">
              <a:buNone/>
            </a:pPr>
            <a:r>
              <a:rPr lang="fr-FR" sz="2600" dirty="0" smtClean="0"/>
              <a:t>     </a:t>
            </a:r>
          </a:p>
          <a:p>
            <a:pPr marL="2286000" lvl="5" indent="0">
              <a:buNone/>
            </a:pPr>
            <a:endParaRPr lang="fr-FR" sz="2600" dirty="0"/>
          </a:p>
          <a:p>
            <a:pPr marL="2286000" lvl="5" indent="0">
              <a:buNone/>
            </a:pPr>
            <a:r>
              <a:rPr lang="fr-FR" sz="2600" dirty="0" smtClean="0"/>
              <a:t>                                                                                                                                                                                                                                                                                            </a:t>
            </a:r>
            <a:r>
              <a:rPr lang="fr-FR" sz="8000" dirty="0" smtClean="0"/>
              <a:t>Rapports sexuels précoces   </a:t>
            </a:r>
            <a:endParaRPr lang="fr-FR" sz="2600" dirty="0" smtClean="0"/>
          </a:p>
          <a:p>
            <a:pPr marL="2286000" lvl="5" indent="0">
              <a:buNone/>
            </a:pPr>
            <a:r>
              <a:rPr lang="fr-FR" sz="2600" dirty="0" smtClean="0"/>
              <a:t>                                                                                                                                                                                                                                                             </a:t>
            </a:r>
          </a:p>
          <a:p>
            <a:pPr marL="2286000" lvl="5" indent="0">
              <a:buNone/>
            </a:pPr>
            <a:endParaRPr lang="fr-FR" sz="2600" dirty="0"/>
          </a:p>
          <a:p>
            <a:pPr marL="2286000" lvl="5" indent="0">
              <a:buNone/>
            </a:pPr>
            <a:endParaRPr lang="fr-FR" sz="2600" dirty="0"/>
          </a:p>
          <a:p>
            <a:pPr marL="2286000" lvl="5" indent="0">
              <a:buNone/>
            </a:pPr>
            <a:r>
              <a:rPr lang="fr-FR" sz="4000" dirty="0" smtClean="0"/>
              <a:t>                                                                                                                                                                                </a:t>
            </a:r>
            <a:r>
              <a:rPr lang="fr-FR" sz="8000" dirty="0"/>
              <a:t>M</a:t>
            </a:r>
            <a:r>
              <a:rPr lang="fr-FR" sz="8000" dirty="0" smtClean="0"/>
              <a:t>utilation  génitale féminine </a:t>
            </a:r>
          </a:p>
          <a:p>
            <a:pPr marL="2286000" lvl="5" indent="0">
              <a:buNone/>
            </a:pPr>
            <a:r>
              <a:rPr lang="fr-FR" sz="4000" dirty="0"/>
              <a:t>	</a:t>
            </a:r>
            <a:r>
              <a:rPr lang="fr-FR" sz="4000" dirty="0" smtClean="0"/>
              <a:t>				</a:t>
            </a:r>
            <a:r>
              <a:rPr lang="fr-FR" sz="8000" dirty="0" smtClean="0"/>
              <a:t>Violence </a:t>
            </a:r>
            <a:r>
              <a:rPr lang="fr-FR" sz="8000" dirty="0"/>
              <a:t>domestique  </a:t>
            </a:r>
            <a:r>
              <a:rPr lang="fr-FR" sz="8000" dirty="0" smtClean="0"/>
              <a:t> </a:t>
            </a:r>
            <a:endParaRPr lang="fr-FR" sz="4000" dirty="0"/>
          </a:p>
          <a:p>
            <a:pPr marL="2286000" lvl="5" indent="0">
              <a:buNone/>
            </a:pPr>
            <a:endParaRPr lang="fr-FR" sz="4000" dirty="0" smtClean="0"/>
          </a:p>
          <a:p>
            <a:pPr marL="2286000" lvl="5" indent="0">
              <a:buNone/>
            </a:pPr>
            <a:r>
              <a:rPr lang="fr-FR" sz="4000" dirty="0" smtClean="0"/>
              <a:t>                                                                                                                        </a:t>
            </a:r>
          </a:p>
          <a:p>
            <a:pPr marL="3657600" lvl="8" indent="0">
              <a:buNone/>
            </a:pPr>
            <a:r>
              <a:rPr lang="fr-FR" sz="8000" dirty="0"/>
              <a:t> </a:t>
            </a:r>
            <a:r>
              <a:rPr lang="fr-FR" sz="8000" dirty="0" smtClean="0"/>
              <a:t>                                  Tuerie </a:t>
            </a:r>
            <a:r>
              <a:rPr lang="fr-FR" sz="8000" dirty="0"/>
              <a:t>d’honneur </a:t>
            </a:r>
          </a:p>
          <a:p>
            <a:pPr marL="2286000" lvl="5" indent="0">
              <a:buNone/>
            </a:pPr>
            <a:r>
              <a:rPr lang="fr-FR" sz="8000" dirty="0" smtClean="0"/>
              <a:t>			</a:t>
            </a:r>
            <a:r>
              <a:rPr lang="fr-FR" sz="8000" dirty="0"/>
              <a:t>	</a:t>
            </a:r>
            <a:r>
              <a:rPr lang="fr-FR" sz="8000" dirty="0" smtClean="0"/>
              <a:t>		</a:t>
            </a:r>
          </a:p>
          <a:p>
            <a:pPr marL="3657600" lvl="8" indent="0">
              <a:buNone/>
            </a:pPr>
            <a:r>
              <a:rPr lang="fr-FR" sz="8000" dirty="0"/>
              <a:t> </a:t>
            </a:r>
            <a:r>
              <a:rPr lang="fr-FR" sz="8000" dirty="0" smtClean="0"/>
              <a:t>            Violence </a:t>
            </a:r>
            <a:r>
              <a:rPr lang="fr-FR" sz="8000" dirty="0"/>
              <a:t>basée sur le </a:t>
            </a:r>
            <a:r>
              <a:rPr lang="fr-FR" sz="8000" dirty="0" smtClean="0"/>
              <a:t>genre</a:t>
            </a:r>
            <a:r>
              <a:rPr lang="fr-FR" sz="2600" dirty="0" smtClean="0"/>
              <a:t> </a:t>
            </a:r>
            <a:r>
              <a:rPr lang="fr-FR" sz="5000" dirty="0" smtClean="0"/>
              <a:t>                                                                       </a:t>
            </a:r>
          </a:p>
          <a:p>
            <a:pPr marL="1371600" lvl="3" indent="0">
              <a:buNone/>
            </a:pPr>
            <a:r>
              <a:rPr lang="fr-FR" sz="5400" dirty="0" smtClean="0"/>
              <a:t>                                           </a:t>
            </a:r>
          </a:p>
          <a:p>
            <a:pPr marL="3200400" lvl="7" indent="0">
              <a:buNone/>
            </a:pPr>
            <a:r>
              <a:rPr lang="fr-FR" sz="8000" dirty="0" smtClean="0"/>
              <a:t>Trafic </a:t>
            </a:r>
            <a:r>
              <a:rPr lang="fr-FR" sz="8000" dirty="0"/>
              <a:t>des filles et </a:t>
            </a:r>
            <a:r>
              <a:rPr lang="fr-FR" sz="8000" dirty="0" smtClean="0"/>
              <a:t>femmes</a:t>
            </a:r>
            <a:r>
              <a:rPr lang="fr-FR" sz="5400" dirty="0" smtClean="0"/>
              <a:t>                                            </a:t>
            </a:r>
            <a:endParaRPr lang="fr-FR" sz="5000" dirty="0"/>
          </a:p>
          <a:p>
            <a:pPr marL="1371600" lvl="3" indent="0">
              <a:buNone/>
            </a:pPr>
            <a:r>
              <a:rPr lang="fr-FR" sz="5000" dirty="0" smtClean="0"/>
              <a:t>                         </a:t>
            </a:r>
          </a:p>
          <a:p>
            <a:pPr marL="2286000" lvl="5" indent="0">
              <a:buNone/>
            </a:pPr>
            <a:r>
              <a:rPr lang="fr-FR" sz="8000" dirty="0" smtClean="0"/>
              <a:t>Négligence </a:t>
            </a:r>
            <a:r>
              <a:rPr lang="fr-FR" sz="8000" dirty="0"/>
              <a:t>des filles </a:t>
            </a:r>
            <a:endParaRPr lang="fr-FR" sz="8000" dirty="0" smtClean="0"/>
          </a:p>
          <a:p>
            <a:pPr marL="1371600" lvl="3" indent="0">
              <a:buNone/>
            </a:pPr>
            <a:r>
              <a:rPr lang="fr-FR" sz="5000" dirty="0" smtClean="0"/>
              <a:t>    </a:t>
            </a:r>
            <a:r>
              <a:rPr lang="fr-FR" sz="8000" dirty="0"/>
              <a:t>Infanticide des </a:t>
            </a:r>
            <a:r>
              <a:rPr lang="fr-FR" sz="8000" dirty="0" smtClean="0"/>
              <a:t>filles </a:t>
            </a:r>
            <a:endParaRPr lang="fr-FR" sz="8000" dirty="0"/>
          </a:p>
          <a:p>
            <a:pPr marL="1371600" lvl="3" indent="0">
              <a:buNone/>
            </a:pPr>
            <a:r>
              <a:rPr lang="fr-FR" sz="5000" dirty="0" smtClean="0"/>
              <a:t>          </a:t>
            </a:r>
          </a:p>
          <a:p>
            <a:pPr marL="914400" lvl="2" indent="0">
              <a:buNone/>
            </a:pPr>
            <a:r>
              <a:rPr lang="fr-FR" sz="8000" dirty="0" smtClean="0"/>
              <a:t>Avortement sélectif (intra-utérine)</a:t>
            </a:r>
            <a:endParaRPr lang="fr-FR" sz="8000" dirty="0"/>
          </a:p>
          <a:p>
            <a:pPr marL="1371600" lvl="3" indent="0">
              <a:buNone/>
            </a:pPr>
            <a:r>
              <a:rPr lang="fr-FR" sz="5000" dirty="0" smtClean="0"/>
              <a:t>              </a:t>
            </a:r>
          </a:p>
        </p:txBody>
      </p:sp>
      <p:cxnSp>
        <p:nvCxnSpPr>
          <p:cNvPr id="6" name="Straight Arrow Connector 5"/>
          <p:cNvCxnSpPr/>
          <p:nvPr/>
        </p:nvCxnSpPr>
        <p:spPr>
          <a:xfrm>
            <a:off x="9596718" y="6293223"/>
            <a:ext cx="17570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7529" y="1290918"/>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Summing Junction 10"/>
          <p:cNvSpPr/>
          <p:nvPr/>
        </p:nvSpPr>
        <p:spPr>
          <a:xfrm>
            <a:off x="9215815" y="1360048"/>
            <a:ext cx="327164" cy="25539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owchart: Summing Junction 20"/>
          <p:cNvSpPr/>
          <p:nvPr/>
        </p:nvSpPr>
        <p:spPr>
          <a:xfrm>
            <a:off x="1332176" y="6293223"/>
            <a:ext cx="327164" cy="25539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owchart: Summing Junction 21"/>
          <p:cNvSpPr/>
          <p:nvPr/>
        </p:nvSpPr>
        <p:spPr>
          <a:xfrm flipH="1">
            <a:off x="1859280" y="5791200"/>
            <a:ext cx="30480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owchart: Summing Junction 22"/>
          <p:cNvSpPr/>
          <p:nvPr/>
        </p:nvSpPr>
        <p:spPr>
          <a:xfrm>
            <a:off x="8558895" y="1710182"/>
            <a:ext cx="339666" cy="257821"/>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owchart: Summing Junction 23"/>
          <p:cNvSpPr/>
          <p:nvPr/>
        </p:nvSpPr>
        <p:spPr>
          <a:xfrm>
            <a:off x="8558895" y="2301989"/>
            <a:ext cx="339666" cy="247948"/>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owchart: Summing Junction 25"/>
          <p:cNvSpPr/>
          <p:nvPr/>
        </p:nvSpPr>
        <p:spPr>
          <a:xfrm>
            <a:off x="7818120" y="2972197"/>
            <a:ext cx="335280" cy="27880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owchart: Summing Junction 26"/>
          <p:cNvSpPr/>
          <p:nvPr/>
        </p:nvSpPr>
        <p:spPr>
          <a:xfrm>
            <a:off x="6766560" y="3279289"/>
            <a:ext cx="274320" cy="2286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owchart: Summing Junction 27"/>
          <p:cNvSpPr/>
          <p:nvPr/>
        </p:nvSpPr>
        <p:spPr>
          <a:xfrm>
            <a:off x="6172199" y="3883959"/>
            <a:ext cx="28956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owchart: Summing Junction 28"/>
          <p:cNvSpPr/>
          <p:nvPr/>
        </p:nvSpPr>
        <p:spPr>
          <a:xfrm>
            <a:off x="4823920" y="4495800"/>
            <a:ext cx="280571" cy="207878"/>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owchart: Summing Junction 29"/>
          <p:cNvSpPr/>
          <p:nvPr/>
        </p:nvSpPr>
        <p:spPr>
          <a:xfrm>
            <a:off x="3760247" y="4932278"/>
            <a:ext cx="293594"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owchart: Summing Junction 30"/>
          <p:cNvSpPr/>
          <p:nvPr/>
        </p:nvSpPr>
        <p:spPr>
          <a:xfrm>
            <a:off x="2834640" y="5410200"/>
            <a:ext cx="25908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3" name="Freeform 32"/>
          <p:cNvSpPr/>
          <p:nvPr/>
        </p:nvSpPr>
        <p:spPr>
          <a:xfrm>
            <a:off x="777240" y="1005840"/>
            <a:ext cx="9113734" cy="5379720"/>
          </a:xfrm>
          <a:custGeom>
            <a:avLst/>
            <a:gdLst>
              <a:gd name="connsiteX0" fmla="*/ 0 w 9113734"/>
              <a:gd name="connsiteY0" fmla="*/ 5379720 h 5379720"/>
              <a:gd name="connsiteX1" fmla="*/ 121920 w 9113734"/>
              <a:gd name="connsiteY1" fmla="*/ 5349240 h 5379720"/>
              <a:gd name="connsiteX2" fmla="*/ 213360 w 9113734"/>
              <a:gd name="connsiteY2" fmla="*/ 5303520 h 5379720"/>
              <a:gd name="connsiteX3" fmla="*/ 548640 w 9113734"/>
              <a:gd name="connsiteY3" fmla="*/ 5288280 h 5379720"/>
              <a:gd name="connsiteX4" fmla="*/ 640080 w 9113734"/>
              <a:gd name="connsiteY4" fmla="*/ 5227320 h 5379720"/>
              <a:gd name="connsiteX5" fmla="*/ 701040 w 9113734"/>
              <a:gd name="connsiteY5" fmla="*/ 5166360 h 5379720"/>
              <a:gd name="connsiteX6" fmla="*/ 746760 w 9113734"/>
              <a:gd name="connsiteY6" fmla="*/ 5120640 h 5379720"/>
              <a:gd name="connsiteX7" fmla="*/ 777240 w 9113734"/>
              <a:gd name="connsiteY7" fmla="*/ 5074920 h 5379720"/>
              <a:gd name="connsiteX8" fmla="*/ 944880 w 9113734"/>
              <a:gd name="connsiteY8" fmla="*/ 5059680 h 5379720"/>
              <a:gd name="connsiteX9" fmla="*/ 1066800 w 9113734"/>
              <a:gd name="connsiteY9" fmla="*/ 4983480 h 5379720"/>
              <a:gd name="connsiteX10" fmla="*/ 1143000 w 9113734"/>
              <a:gd name="connsiteY10" fmla="*/ 4937760 h 5379720"/>
              <a:gd name="connsiteX11" fmla="*/ 1264920 w 9113734"/>
              <a:gd name="connsiteY11" fmla="*/ 4876800 h 5379720"/>
              <a:gd name="connsiteX12" fmla="*/ 1356360 w 9113734"/>
              <a:gd name="connsiteY12" fmla="*/ 4815840 h 5379720"/>
              <a:gd name="connsiteX13" fmla="*/ 1386840 w 9113734"/>
              <a:gd name="connsiteY13" fmla="*/ 4724400 h 5379720"/>
              <a:gd name="connsiteX14" fmla="*/ 1478280 w 9113734"/>
              <a:gd name="connsiteY14" fmla="*/ 4663440 h 5379720"/>
              <a:gd name="connsiteX15" fmla="*/ 1524000 w 9113734"/>
              <a:gd name="connsiteY15" fmla="*/ 4632960 h 5379720"/>
              <a:gd name="connsiteX16" fmla="*/ 1569720 w 9113734"/>
              <a:gd name="connsiteY16" fmla="*/ 4617720 h 5379720"/>
              <a:gd name="connsiteX17" fmla="*/ 1615440 w 9113734"/>
              <a:gd name="connsiteY17" fmla="*/ 4572000 h 5379720"/>
              <a:gd name="connsiteX18" fmla="*/ 1767840 w 9113734"/>
              <a:gd name="connsiteY18" fmla="*/ 4556760 h 5379720"/>
              <a:gd name="connsiteX19" fmla="*/ 1859280 w 9113734"/>
              <a:gd name="connsiteY19" fmla="*/ 4511040 h 5379720"/>
              <a:gd name="connsiteX20" fmla="*/ 1935480 w 9113734"/>
              <a:gd name="connsiteY20" fmla="*/ 4450080 h 5379720"/>
              <a:gd name="connsiteX21" fmla="*/ 1981200 w 9113734"/>
              <a:gd name="connsiteY21" fmla="*/ 4419600 h 5379720"/>
              <a:gd name="connsiteX22" fmla="*/ 2209800 w 9113734"/>
              <a:gd name="connsiteY22" fmla="*/ 4389120 h 5379720"/>
              <a:gd name="connsiteX23" fmla="*/ 2346960 w 9113734"/>
              <a:gd name="connsiteY23" fmla="*/ 4343400 h 5379720"/>
              <a:gd name="connsiteX24" fmla="*/ 2392680 w 9113734"/>
              <a:gd name="connsiteY24" fmla="*/ 4328160 h 5379720"/>
              <a:gd name="connsiteX25" fmla="*/ 2545080 w 9113734"/>
              <a:gd name="connsiteY25" fmla="*/ 4312920 h 5379720"/>
              <a:gd name="connsiteX26" fmla="*/ 2651760 w 9113734"/>
              <a:gd name="connsiteY26" fmla="*/ 4282440 h 5379720"/>
              <a:gd name="connsiteX27" fmla="*/ 2697480 w 9113734"/>
              <a:gd name="connsiteY27" fmla="*/ 4267200 h 5379720"/>
              <a:gd name="connsiteX28" fmla="*/ 2727960 w 9113734"/>
              <a:gd name="connsiteY28" fmla="*/ 4221480 h 5379720"/>
              <a:gd name="connsiteX29" fmla="*/ 2743200 w 9113734"/>
              <a:gd name="connsiteY29" fmla="*/ 4175760 h 5379720"/>
              <a:gd name="connsiteX30" fmla="*/ 2788920 w 9113734"/>
              <a:gd name="connsiteY30" fmla="*/ 4145280 h 5379720"/>
              <a:gd name="connsiteX31" fmla="*/ 2804160 w 9113734"/>
              <a:gd name="connsiteY31" fmla="*/ 4099560 h 5379720"/>
              <a:gd name="connsiteX32" fmla="*/ 2865120 w 9113734"/>
              <a:gd name="connsiteY32" fmla="*/ 4008120 h 5379720"/>
              <a:gd name="connsiteX33" fmla="*/ 2926080 w 9113734"/>
              <a:gd name="connsiteY33" fmla="*/ 3901440 h 5379720"/>
              <a:gd name="connsiteX34" fmla="*/ 2971800 w 9113734"/>
              <a:gd name="connsiteY34" fmla="*/ 3886200 h 5379720"/>
              <a:gd name="connsiteX35" fmla="*/ 3032760 w 9113734"/>
              <a:gd name="connsiteY35" fmla="*/ 3840480 h 5379720"/>
              <a:gd name="connsiteX36" fmla="*/ 3078480 w 9113734"/>
              <a:gd name="connsiteY36" fmla="*/ 3825240 h 5379720"/>
              <a:gd name="connsiteX37" fmla="*/ 3108960 w 9113734"/>
              <a:gd name="connsiteY37" fmla="*/ 3779520 h 5379720"/>
              <a:gd name="connsiteX38" fmla="*/ 3154680 w 9113734"/>
              <a:gd name="connsiteY38" fmla="*/ 3764280 h 5379720"/>
              <a:gd name="connsiteX39" fmla="*/ 3291840 w 9113734"/>
              <a:gd name="connsiteY39" fmla="*/ 3672840 h 5379720"/>
              <a:gd name="connsiteX40" fmla="*/ 3337560 w 9113734"/>
              <a:gd name="connsiteY40" fmla="*/ 3642360 h 5379720"/>
              <a:gd name="connsiteX41" fmla="*/ 3383280 w 9113734"/>
              <a:gd name="connsiteY41" fmla="*/ 3627120 h 5379720"/>
              <a:gd name="connsiteX42" fmla="*/ 3535680 w 9113734"/>
              <a:gd name="connsiteY42" fmla="*/ 3642360 h 5379720"/>
              <a:gd name="connsiteX43" fmla="*/ 3596640 w 9113734"/>
              <a:gd name="connsiteY43" fmla="*/ 3611880 h 5379720"/>
              <a:gd name="connsiteX44" fmla="*/ 3718560 w 9113734"/>
              <a:gd name="connsiteY44" fmla="*/ 3596640 h 5379720"/>
              <a:gd name="connsiteX45" fmla="*/ 3779520 w 9113734"/>
              <a:gd name="connsiteY45" fmla="*/ 3581400 h 5379720"/>
              <a:gd name="connsiteX46" fmla="*/ 3870960 w 9113734"/>
              <a:gd name="connsiteY46" fmla="*/ 3566160 h 5379720"/>
              <a:gd name="connsiteX47" fmla="*/ 3931920 w 9113734"/>
              <a:gd name="connsiteY47" fmla="*/ 3550920 h 5379720"/>
              <a:gd name="connsiteX48" fmla="*/ 4008120 w 9113734"/>
              <a:gd name="connsiteY48" fmla="*/ 3535680 h 5379720"/>
              <a:gd name="connsiteX49" fmla="*/ 4236720 w 9113734"/>
              <a:gd name="connsiteY49" fmla="*/ 3489960 h 5379720"/>
              <a:gd name="connsiteX50" fmla="*/ 4343400 w 9113734"/>
              <a:gd name="connsiteY50" fmla="*/ 3429000 h 5379720"/>
              <a:gd name="connsiteX51" fmla="*/ 4419600 w 9113734"/>
              <a:gd name="connsiteY51" fmla="*/ 3368040 h 5379720"/>
              <a:gd name="connsiteX52" fmla="*/ 4450080 w 9113734"/>
              <a:gd name="connsiteY52" fmla="*/ 3322320 h 5379720"/>
              <a:gd name="connsiteX53" fmla="*/ 4495800 w 9113734"/>
              <a:gd name="connsiteY53" fmla="*/ 3307080 h 5379720"/>
              <a:gd name="connsiteX54" fmla="*/ 4541520 w 9113734"/>
              <a:gd name="connsiteY54" fmla="*/ 3276600 h 5379720"/>
              <a:gd name="connsiteX55" fmla="*/ 4663440 w 9113734"/>
              <a:gd name="connsiteY55" fmla="*/ 3200400 h 5379720"/>
              <a:gd name="connsiteX56" fmla="*/ 4754880 w 9113734"/>
              <a:gd name="connsiteY56" fmla="*/ 3139440 h 5379720"/>
              <a:gd name="connsiteX57" fmla="*/ 4800600 w 9113734"/>
              <a:gd name="connsiteY57" fmla="*/ 3124200 h 5379720"/>
              <a:gd name="connsiteX58" fmla="*/ 4876800 w 9113734"/>
              <a:gd name="connsiteY58" fmla="*/ 3093720 h 5379720"/>
              <a:gd name="connsiteX59" fmla="*/ 4983480 w 9113734"/>
              <a:gd name="connsiteY59" fmla="*/ 3063240 h 5379720"/>
              <a:gd name="connsiteX60" fmla="*/ 5074920 w 9113734"/>
              <a:gd name="connsiteY60" fmla="*/ 3048000 h 5379720"/>
              <a:gd name="connsiteX61" fmla="*/ 5196840 w 9113734"/>
              <a:gd name="connsiteY61" fmla="*/ 3017520 h 5379720"/>
              <a:gd name="connsiteX62" fmla="*/ 5273040 w 9113734"/>
              <a:gd name="connsiteY62" fmla="*/ 2941320 h 5379720"/>
              <a:gd name="connsiteX63" fmla="*/ 5318760 w 9113734"/>
              <a:gd name="connsiteY63" fmla="*/ 2910840 h 5379720"/>
              <a:gd name="connsiteX64" fmla="*/ 5349240 w 9113734"/>
              <a:gd name="connsiteY64" fmla="*/ 2865120 h 5379720"/>
              <a:gd name="connsiteX65" fmla="*/ 5394960 w 9113734"/>
              <a:gd name="connsiteY65" fmla="*/ 2834640 h 5379720"/>
              <a:gd name="connsiteX66" fmla="*/ 5410200 w 9113734"/>
              <a:gd name="connsiteY66" fmla="*/ 2788920 h 5379720"/>
              <a:gd name="connsiteX67" fmla="*/ 5440680 w 9113734"/>
              <a:gd name="connsiteY67" fmla="*/ 2743200 h 5379720"/>
              <a:gd name="connsiteX68" fmla="*/ 5455920 w 9113734"/>
              <a:gd name="connsiteY68" fmla="*/ 2682240 h 5379720"/>
              <a:gd name="connsiteX69" fmla="*/ 5547360 w 9113734"/>
              <a:gd name="connsiteY69" fmla="*/ 2606040 h 5379720"/>
              <a:gd name="connsiteX70" fmla="*/ 5577840 w 9113734"/>
              <a:gd name="connsiteY70" fmla="*/ 2560320 h 5379720"/>
              <a:gd name="connsiteX71" fmla="*/ 5623560 w 9113734"/>
              <a:gd name="connsiteY71" fmla="*/ 2529840 h 5379720"/>
              <a:gd name="connsiteX72" fmla="*/ 5638800 w 9113734"/>
              <a:gd name="connsiteY72" fmla="*/ 2484120 h 5379720"/>
              <a:gd name="connsiteX73" fmla="*/ 5669280 w 9113734"/>
              <a:gd name="connsiteY73" fmla="*/ 2438400 h 5379720"/>
              <a:gd name="connsiteX74" fmla="*/ 5684520 w 9113734"/>
              <a:gd name="connsiteY74" fmla="*/ 2392680 h 5379720"/>
              <a:gd name="connsiteX75" fmla="*/ 5730240 w 9113734"/>
              <a:gd name="connsiteY75" fmla="*/ 2377440 h 5379720"/>
              <a:gd name="connsiteX76" fmla="*/ 5760720 w 9113734"/>
              <a:gd name="connsiteY76" fmla="*/ 2331720 h 5379720"/>
              <a:gd name="connsiteX77" fmla="*/ 5806440 w 9113734"/>
              <a:gd name="connsiteY77" fmla="*/ 2301240 h 5379720"/>
              <a:gd name="connsiteX78" fmla="*/ 5821680 w 9113734"/>
              <a:gd name="connsiteY78" fmla="*/ 2255520 h 5379720"/>
              <a:gd name="connsiteX79" fmla="*/ 5958840 w 9113734"/>
              <a:gd name="connsiteY79" fmla="*/ 2179320 h 5379720"/>
              <a:gd name="connsiteX80" fmla="*/ 6004560 w 9113734"/>
              <a:gd name="connsiteY80" fmla="*/ 2148840 h 5379720"/>
              <a:gd name="connsiteX81" fmla="*/ 6080760 w 9113734"/>
              <a:gd name="connsiteY81" fmla="*/ 2133600 h 5379720"/>
              <a:gd name="connsiteX82" fmla="*/ 6141720 w 9113734"/>
              <a:gd name="connsiteY82" fmla="*/ 2118360 h 5379720"/>
              <a:gd name="connsiteX83" fmla="*/ 6233160 w 9113734"/>
              <a:gd name="connsiteY83" fmla="*/ 2087880 h 5379720"/>
              <a:gd name="connsiteX84" fmla="*/ 6339840 w 9113734"/>
              <a:gd name="connsiteY84" fmla="*/ 2057400 h 5379720"/>
              <a:gd name="connsiteX85" fmla="*/ 6858000 w 9113734"/>
              <a:gd name="connsiteY85" fmla="*/ 2057400 h 5379720"/>
              <a:gd name="connsiteX86" fmla="*/ 6949440 w 9113734"/>
              <a:gd name="connsiteY86" fmla="*/ 2026920 h 5379720"/>
              <a:gd name="connsiteX87" fmla="*/ 6995160 w 9113734"/>
              <a:gd name="connsiteY87" fmla="*/ 1996440 h 5379720"/>
              <a:gd name="connsiteX88" fmla="*/ 7071360 w 9113734"/>
              <a:gd name="connsiteY88" fmla="*/ 1859280 h 5379720"/>
              <a:gd name="connsiteX89" fmla="*/ 7132320 w 9113734"/>
              <a:gd name="connsiteY89" fmla="*/ 1783080 h 5379720"/>
              <a:gd name="connsiteX90" fmla="*/ 7147560 w 9113734"/>
              <a:gd name="connsiteY90" fmla="*/ 1737360 h 5379720"/>
              <a:gd name="connsiteX91" fmla="*/ 7330440 w 9113734"/>
              <a:gd name="connsiteY91" fmla="*/ 1645920 h 5379720"/>
              <a:gd name="connsiteX92" fmla="*/ 7376160 w 9113734"/>
              <a:gd name="connsiteY92" fmla="*/ 1615440 h 5379720"/>
              <a:gd name="connsiteX93" fmla="*/ 7559040 w 9113734"/>
              <a:gd name="connsiteY93" fmla="*/ 1569720 h 5379720"/>
              <a:gd name="connsiteX94" fmla="*/ 7635240 w 9113734"/>
              <a:gd name="connsiteY94" fmla="*/ 1554480 h 5379720"/>
              <a:gd name="connsiteX95" fmla="*/ 7696200 w 9113734"/>
              <a:gd name="connsiteY95" fmla="*/ 914400 h 5379720"/>
              <a:gd name="connsiteX96" fmla="*/ 7741920 w 9113734"/>
              <a:gd name="connsiteY96" fmla="*/ 822960 h 5379720"/>
              <a:gd name="connsiteX97" fmla="*/ 7848600 w 9113734"/>
              <a:gd name="connsiteY97" fmla="*/ 701040 h 5379720"/>
              <a:gd name="connsiteX98" fmla="*/ 7894320 w 9113734"/>
              <a:gd name="connsiteY98" fmla="*/ 670560 h 5379720"/>
              <a:gd name="connsiteX99" fmla="*/ 7924800 w 9113734"/>
              <a:gd name="connsiteY99" fmla="*/ 624840 h 5379720"/>
              <a:gd name="connsiteX100" fmla="*/ 8061960 w 9113734"/>
              <a:gd name="connsiteY100" fmla="*/ 518160 h 5379720"/>
              <a:gd name="connsiteX101" fmla="*/ 8153400 w 9113734"/>
              <a:gd name="connsiteY101" fmla="*/ 457200 h 5379720"/>
              <a:gd name="connsiteX102" fmla="*/ 8199120 w 9113734"/>
              <a:gd name="connsiteY102" fmla="*/ 426720 h 5379720"/>
              <a:gd name="connsiteX103" fmla="*/ 8260080 w 9113734"/>
              <a:gd name="connsiteY103" fmla="*/ 411480 h 5379720"/>
              <a:gd name="connsiteX104" fmla="*/ 8305800 w 9113734"/>
              <a:gd name="connsiteY104" fmla="*/ 381000 h 5379720"/>
              <a:gd name="connsiteX105" fmla="*/ 8503920 w 9113734"/>
              <a:gd name="connsiteY105" fmla="*/ 335280 h 5379720"/>
              <a:gd name="connsiteX106" fmla="*/ 8610600 w 9113734"/>
              <a:gd name="connsiteY106" fmla="*/ 274320 h 5379720"/>
              <a:gd name="connsiteX107" fmla="*/ 8793480 w 9113734"/>
              <a:gd name="connsiteY107" fmla="*/ 213360 h 5379720"/>
              <a:gd name="connsiteX108" fmla="*/ 8839200 w 9113734"/>
              <a:gd name="connsiteY108" fmla="*/ 198120 h 5379720"/>
              <a:gd name="connsiteX109" fmla="*/ 9037320 w 9113734"/>
              <a:gd name="connsiteY109" fmla="*/ 182880 h 5379720"/>
              <a:gd name="connsiteX110" fmla="*/ 9083040 w 9113734"/>
              <a:gd name="connsiteY110" fmla="*/ 152400 h 5379720"/>
              <a:gd name="connsiteX111" fmla="*/ 9098280 w 9113734"/>
              <a:gd name="connsiteY111" fmla="*/ 76200 h 5379720"/>
              <a:gd name="connsiteX112" fmla="*/ 9113520 w 9113734"/>
              <a:gd name="connsiteY112" fmla="*/ 0 h 53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113734" h="5379720">
                <a:moveTo>
                  <a:pt x="0" y="5379720"/>
                </a:moveTo>
                <a:cubicBezTo>
                  <a:pt x="28983" y="5373923"/>
                  <a:pt x="90678" y="5364861"/>
                  <a:pt x="121920" y="5349240"/>
                </a:cubicBezTo>
                <a:cubicBezTo>
                  <a:pt x="161060" y="5329670"/>
                  <a:pt x="167757" y="5307168"/>
                  <a:pt x="213360" y="5303520"/>
                </a:cubicBezTo>
                <a:cubicBezTo>
                  <a:pt x="324879" y="5294598"/>
                  <a:pt x="436880" y="5293360"/>
                  <a:pt x="548640" y="5288280"/>
                </a:cubicBezTo>
                <a:cubicBezTo>
                  <a:pt x="596573" y="5272302"/>
                  <a:pt x="607463" y="5276245"/>
                  <a:pt x="640080" y="5227320"/>
                </a:cubicBezTo>
                <a:cubicBezTo>
                  <a:pt x="686526" y="5157651"/>
                  <a:pt x="613954" y="5195389"/>
                  <a:pt x="701040" y="5166360"/>
                </a:cubicBezTo>
                <a:cubicBezTo>
                  <a:pt x="716280" y="5151120"/>
                  <a:pt x="732962" y="5137197"/>
                  <a:pt x="746760" y="5120640"/>
                </a:cubicBezTo>
                <a:cubicBezTo>
                  <a:pt x="758486" y="5106569"/>
                  <a:pt x="759734" y="5080307"/>
                  <a:pt x="777240" y="5074920"/>
                </a:cubicBezTo>
                <a:cubicBezTo>
                  <a:pt x="830869" y="5058419"/>
                  <a:pt x="889000" y="5064760"/>
                  <a:pt x="944880" y="5059680"/>
                </a:cubicBezTo>
                <a:lnTo>
                  <a:pt x="1066800" y="4983480"/>
                </a:lnTo>
                <a:cubicBezTo>
                  <a:pt x="1092027" y="4967956"/>
                  <a:pt x="1116506" y="4951007"/>
                  <a:pt x="1143000" y="4937760"/>
                </a:cubicBezTo>
                <a:cubicBezTo>
                  <a:pt x="1183640" y="4917440"/>
                  <a:pt x="1226587" y="4901194"/>
                  <a:pt x="1264920" y="4876800"/>
                </a:cubicBezTo>
                <a:cubicBezTo>
                  <a:pt x="1390494" y="4796889"/>
                  <a:pt x="1239140" y="4854913"/>
                  <a:pt x="1356360" y="4815840"/>
                </a:cubicBezTo>
                <a:cubicBezTo>
                  <a:pt x="1366520" y="4785360"/>
                  <a:pt x="1360107" y="4742222"/>
                  <a:pt x="1386840" y="4724400"/>
                </a:cubicBezTo>
                <a:lnTo>
                  <a:pt x="1478280" y="4663440"/>
                </a:lnTo>
                <a:cubicBezTo>
                  <a:pt x="1493520" y="4653280"/>
                  <a:pt x="1506624" y="4638752"/>
                  <a:pt x="1524000" y="4632960"/>
                </a:cubicBezTo>
                <a:lnTo>
                  <a:pt x="1569720" y="4617720"/>
                </a:lnTo>
                <a:cubicBezTo>
                  <a:pt x="1584960" y="4602480"/>
                  <a:pt x="1594840" y="4578338"/>
                  <a:pt x="1615440" y="4572000"/>
                </a:cubicBezTo>
                <a:cubicBezTo>
                  <a:pt x="1664236" y="4556986"/>
                  <a:pt x="1717380" y="4564523"/>
                  <a:pt x="1767840" y="4556760"/>
                </a:cubicBezTo>
                <a:cubicBezTo>
                  <a:pt x="1808853" y="4550450"/>
                  <a:pt x="1825373" y="4533645"/>
                  <a:pt x="1859280" y="4511040"/>
                </a:cubicBezTo>
                <a:cubicBezTo>
                  <a:pt x="1910661" y="4433968"/>
                  <a:pt x="1861868" y="4486886"/>
                  <a:pt x="1935480" y="4450080"/>
                </a:cubicBezTo>
                <a:cubicBezTo>
                  <a:pt x="1951863" y="4441889"/>
                  <a:pt x="1964817" y="4427791"/>
                  <a:pt x="1981200" y="4419600"/>
                </a:cubicBezTo>
                <a:cubicBezTo>
                  <a:pt x="2043451" y="4388474"/>
                  <a:pt x="2168942" y="4392525"/>
                  <a:pt x="2209800" y="4389120"/>
                </a:cubicBezTo>
                <a:lnTo>
                  <a:pt x="2346960" y="4343400"/>
                </a:lnTo>
                <a:cubicBezTo>
                  <a:pt x="2362200" y="4338320"/>
                  <a:pt x="2376695" y="4329758"/>
                  <a:pt x="2392680" y="4328160"/>
                </a:cubicBezTo>
                <a:lnTo>
                  <a:pt x="2545080" y="4312920"/>
                </a:lnTo>
                <a:cubicBezTo>
                  <a:pt x="2654701" y="4276380"/>
                  <a:pt x="2517807" y="4320712"/>
                  <a:pt x="2651760" y="4282440"/>
                </a:cubicBezTo>
                <a:cubicBezTo>
                  <a:pt x="2667206" y="4278027"/>
                  <a:pt x="2682240" y="4272280"/>
                  <a:pt x="2697480" y="4267200"/>
                </a:cubicBezTo>
                <a:cubicBezTo>
                  <a:pt x="2707640" y="4251960"/>
                  <a:pt x="2719769" y="4237863"/>
                  <a:pt x="2727960" y="4221480"/>
                </a:cubicBezTo>
                <a:cubicBezTo>
                  <a:pt x="2735144" y="4207112"/>
                  <a:pt x="2733165" y="4188304"/>
                  <a:pt x="2743200" y="4175760"/>
                </a:cubicBezTo>
                <a:cubicBezTo>
                  <a:pt x="2754642" y="4161457"/>
                  <a:pt x="2773680" y="4155440"/>
                  <a:pt x="2788920" y="4145280"/>
                </a:cubicBezTo>
                <a:cubicBezTo>
                  <a:pt x="2794000" y="4130040"/>
                  <a:pt x="2796358" y="4113603"/>
                  <a:pt x="2804160" y="4099560"/>
                </a:cubicBezTo>
                <a:cubicBezTo>
                  <a:pt x="2821950" y="4067538"/>
                  <a:pt x="2853536" y="4042873"/>
                  <a:pt x="2865120" y="4008120"/>
                </a:cubicBezTo>
                <a:cubicBezTo>
                  <a:pt x="2880313" y="3962542"/>
                  <a:pt x="2883496" y="3936926"/>
                  <a:pt x="2926080" y="3901440"/>
                </a:cubicBezTo>
                <a:cubicBezTo>
                  <a:pt x="2938421" y="3891156"/>
                  <a:pt x="2956560" y="3891280"/>
                  <a:pt x="2971800" y="3886200"/>
                </a:cubicBezTo>
                <a:cubicBezTo>
                  <a:pt x="2992120" y="3870960"/>
                  <a:pt x="3010707" y="3853082"/>
                  <a:pt x="3032760" y="3840480"/>
                </a:cubicBezTo>
                <a:cubicBezTo>
                  <a:pt x="3046708" y="3832510"/>
                  <a:pt x="3065936" y="3835275"/>
                  <a:pt x="3078480" y="3825240"/>
                </a:cubicBezTo>
                <a:cubicBezTo>
                  <a:pt x="3092783" y="3813798"/>
                  <a:pt x="3094657" y="3790962"/>
                  <a:pt x="3108960" y="3779520"/>
                </a:cubicBezTo>
                <a:cubicBezTo>
                  <a:pt x="3121504" y="3769485"/>
                  <a:pt x="3140637" y="3772082"/>
                  <a:pt x="3154680" y="3764280"/>
                </a:cubicBezTo>
                <a:lnTo>
                  <a:pt x="3291840" y="3672840"/>
                </a:lnTo>
                <a:cubicBezTo>
                  <a:pt x="3307080" y="3662680"/>
                  <a:pt x="3320184" y="3648152"/>
                  <a:pt x="3337560" y="3642360"/>
                </a:cubicBezTo>
                <a:lnTo>
                  <a:pt x="3383280" y="3627120"/>
                </a:lnTo>
                <a:cubicBezTo>
                  <a:pt x="3434080" y="3632200"/>
                  <a:pt x="3484756" y="3645997"/>
                  <a:pt x="3535680" y="3642360"/>
                </a:cubicBezTo>
                <a:cubicBezTo>
                  <a:pt x="3558341" y="3640741"/>
                  <a:pt x="3574600" y="3617390"/>
                  <a:pt x="3596640" y="3611880"/>
                </a:cubicBezTo>
                <a:cubicBezTo>
                  <a:pt x="3636373" y="3601947"/>
                  <a:pt x="3678161" y="3603373"/>
                  <a:pt x="3718560" y="3596640"/>
                </a:cubicBezTo>
                <a:cubicBezTo>
                  <a:pt x="3739220" y="3593197"/>
                  <a:pt x="3758981" y="3585508"/>
                  <a:pt x="3779520" y="3581400"/>
                </a:cubicBezTo>
                <a:cubicBezTo>
                  <a:pt x="3809820" y="3575340"/>
                  <a:pt x="3840660" y="3572220"/>
                  <a:pt x="3870960" y="3566160"/>
                </a:cubicBezTo>
                <a:cubicBezTo>
                  <a:pt x="3891499" y="3562052"/>
                  <a:pt x="3911473" y="3555464"/>
                  <a:pt x="3931920" y="3550920"/>
                </a:cubicBezTo>
                <a:cubicBezTo>
                  <a:pt x="3957206" y="3545301"/>
                  <a:pt x="3982611" y="3540182"/>
                  <a:pt x="4008120" y="3535680"/>
                </a:cubicBezTo>
                <a:cubicBezTo>
                  <a:pt x="4062919" y="3526010"/>
                  <a:pt x="4169783" y="3518647"/>
                  <a:pt x="4236720" y="3489960"/>
                </a:cubicBezTo>
                <a:cubicBezTo>
                  <a:pt x="4290860" y="3466757"/>
                  <a:pt x="4297484" y="3459611"/>
                  <a:pt x="4343400" y="3429000"/>
                </a:cubicBezTo>
                <a:cubicBezTo>
                  <a:pt x="4430751" y="3297973"/>
                  <a:pt x="4314440" y="3452168"/>
                  <a:pt x="4419600" y="3368040"/>
                </a:cubicBezTo>
                <a:cubicBezTo>
                  <a:pt x="4433903" y="3356598"/>
                  <a:pt x="4435777" y="3333762"/>
                  <a:pt x="4450080" y="3322320"/>
                </a:cubicBezTo>
                <a:cubicBezTo>
                  <a:pt x="4462624" y="3312285"/>
                  <a:pt x="4481432" y="3314264"/>
                  <a:pt x="4495800" y="3307080"/>
                </a:cubicBezTo>
                <a:cubicBezTo>
                  <a:pt x="4512183" y="3298889"/>
                  <a:pt x="4526280" y="3286760"/>
                  <a:pt x="4541520" y="3276600"/>
                </a:cubicBezTo>
                <a:cubicBezTo>
                  <a:pt x="4614636" y="3166926"/>
                  <a:pt x="4511097" y="3301962"/>
                  <a:pt x="4663440" y="3200400"/>
                </a:cubicBezTo>
                <a:cubicBezTo>
                  <a:pt x="4693920" y="3180080"/>
                  <a:pt x="4720127" y="3151024"/>
                  <a:pt x="4754880" y="3139440"/>
                </a:cubicBezTo>
                <a:cubicBezTo>
                  <a:pt x="4770120" y="3134360"/>
                  <a:pt x="4785558" y="3129841"/>
                  <a:pt x="4800600" y="3124200"/>
                </a:cubicBezTo>
                <a:cubicBezTo>
                  <a:pt x="4826215" y="3114594"/>
                  <a:pt x="4851185" y="3103326"/>
                  <a:pt x="4876800" y="3093720"/>
                </a:cubicBezTo>
                <a:cubicBezTo>
                  <a:pt x="4910000" y="3081270"/>
                  <a:pt x="4949167" y="3070103"/>
                  <a:pt x="4983480" y="3063240"/>
                </a:cubicBezTo>
                <a:cubicBezTo>
                  <a:pt x="5013780" y="3057180"/>
                  <a:pt x="5044705" y="3054475"/>
                  <a:pt x="5074920" y="3048000"/>
                </a:cubicBezTo>
                <a:cubicBezTo>
                  <a:pt x="5115881" y="3039223"/>
                  <a:pt x="5196840" y="3017520"/>
                  <a:pt x="5196840" y="3017520"/>
                </a:cubicBezTo>
                <a:cubicBezTo>
                  <a:pt x="5318760" y="2936240"/>
                  <a:pt x="5171440" y="3042920"/>
                  <a:pt x="5273040" y="2941320"/>
                </a:cubicBezTo>
                <a:cubicBezTo>
                  <a:pt x="5285992" y="2928368"/>
                  <a:pt x="5303520" y="2921000"/>
                  <a:pt x="5318760" y="2910840"/>
                </a:cubicBezTo>
                <a:cubicBezTo>
                  <a:pt x="5328920" y="2895600"/>
                  <a:pt x="5336288" y="2878072"/>
                  <a:pt x="5349240" y="2865120"/>
                </a:cubicBezTo>
                <a:cubicBezTo>
                  <a:pt x="5362192" y="2852168"/>
                  <a:pt x="5383518" y="2848943"/>
                  <a:pt x="5394960" y="2834640"/>
                </a:cubicBezTo>
                <a:cubicBezTo>
                  <a:pt x="5404995" y="2822096"/>
                  <a:pt x="5403016" y="2803288"/>
                  <a:pt x="5410200" y="2788920"/>
                </a:cubicBezTo>
                <a:cubicBezTo>
                  <a:pt x="5418391" y="2772537"/>
                  <a:pt x="5430520" y="2758440"/>
                  <a:pt x="5440680" y="2743200"/>
                </a:cubicBezTo>
                <a:cubicBezTo>
                  <a:pt x="5445760" y="2722880"/>
                  <a:pt x="5445528" y="2700426"/>
                  <a:pt x="5455920" y="2682240"/>
                </a:cubicBezTo>
                <a:cubicBezTo>
                  <a:pt x="5473973" y="2650648"/>
                  <a:pt x="5518226" y="2625462"/>
                  <a:pt x="5547360" y="2606040"/>
                </a:cubicBezTo>
                <a:cubicBezTo>
                  <a:pt x="5557520" y="2590800"/>
                  <a:pt x="5564888" y="2573272"/>
                  <a:pt x="5577840" y="2560320"/>
                </a:cubicBezTo>
                <a:cubicBezTo>
                  <a:pt x="5590792" y="2547368"/>
                  <a:pt x="5612118" y="2544143"/>
                  <a:pt x="5623560" y="2529840"/>
                </a:cubicBezTo>
                <a:cubicBezTo>
                  <a:pt x="5633595" y="2517296"/>
                  <a:pt x="5631616" y="2498488"/>
                  <a:pt x="5638800" y="2484120"/>
                </a:cubicBezTo>
                <a:cubicBezTo>
                  <a:pt x="5646991" y="2467737"/>
                  <a:pt x="5661089" y="2454783"/>
                  <a:pt x="5669280" y="2438400"/>
                </a:cubicBezTo>
                <a:cubicBezTo>
                  <a:pt x="5676464" y="2424032"/>
                  <a:pt x="5673161" y="2404039"/>
                  <a:pt x="5684520" y="2392680"/>
                </a:cubicBezTo>
                <a:cubicBezTo>
                  <a:pt x="5695879" y="2381321"/>
                  <a:pt x="5715000" y="2382520"/>
                  <a:pt x="5730240" y="2377440"/>
                </a:cubicBezTo>
                <a:cubicBezTo>
                  <a:pt x="5740400" y="2362200"/>
                  <a:pt x="5747768" y="2344672"/>
                  <a:pt x="5760720" y="2331720"/>
                </a:cubicBezTo>
                <a:cubicBezTo>
                  <a:pt x="5773672" y="2318768"/>
                  <a:pt x="5794998" y="2315543"/>
                  <a:pt x="5806440" y="2301240"/>
                </a:cubicBezTo>
                <a:cubicBezTo>
                  <a:pt x="5816475" y="2288696"/>
                  <a:pt x="5810321" y="2266879"/>
                  <a:pt x="5821680" y="2255520"/>
                </a:cubicBezTo>
                <a:cubicBezTo>
                  <a:pt x="5917784" y="2159416"/>
                  <a:pt x="5882184" y="2217648"/>
                  <a:pt x="5958840" y="2179320"/>
                </a:cubicBezTo>
                <a:cubicBezTo>
                  <a:pt x="5975223" y="2171129"/>
                  <a:pt x="5987410" y="2155271"/>
                  <a:pt x="6004560" y="2148840"/>
                </a:cubicBezTo>
                <a:cubicBezTo>
                  <a:pt x="6028814" y="2139745"/>
                  <a:pt x="6055474" y="2139219"/>
                  <a:pt x="6080760" y="2133600"/>
                </a:cubicBezTo>
                <a:cubicBezTo>
                  <a:pt x="6101207" y="2129056"/>
                  <a:pt x="6121658" y="2124379"/>
                  <a:pt x="6141720" y="2118360"/>
                </a:cubicBezTo>
                <a:cubicBezTo>
                  <a:pt x="6172494" y="2109128"/>
                  <a:pt x="6202452" y="2097329"/>
                  <a:pt x="6233160" y="2087880"/>
                </a:cubicBezTo>
                <a:cubicBezTo>
                  <a:pt x="6268508" y="2077004"/>
                  <a:pt x="6304280" y="2067560"/>
                  <a:pt x="6339840" y="2057400"/>
                </a:cubicBezTo>
                <a:cubicBezTo>
                  <a:pt x="6564016" y="2076081"/>
                  <a:pt x="6589988" y="2086116"/>
                  <a:pt x="6858000" y="2057400"/>
                </a:cubicBezTo>
                <a:cubicBezTo>
                  <a:pt x="6889946" y="2053977"/>
                  <a:pt x="6922707" y="2044742"/>
                  <a:pt x="6949440" y="2026920"/>
                </a:cubicBezTo>
                <a:lnTo>
                  <a:pt x="6995160" y="1996440"/>
                </a:lnTo>
                <a:cubicBezTo>
                  <a:pt x="7032456" y="1884553"/>
                  <a:pt x="7002922" y="1927718"/>
                  <a:pt x="7071360" y="1859280"/>
                </a:cubicBezTo>
                <a:cubicBezTo>
                  <a:pt x="7109666" y="1744362"/>
                  <a:pt x="7053538" y="1881557"/>
                  <a:pt x="7132320" y="1783080"/>
                </a:cubicBezTo>
                <a:cubicBezTo>
                  <a:pt x="7142355" y="1770536"/>
                  <a:pt x="7136201" y="1748719"/>
                  <a:pt x="7147560" y="1737360"/>
                </a:cubicBezTo>
                <a:cubicBezTo>
                  <a:pt x="7223605" y="1661315"/>
                  <a:pt x="7241196" y="1685584"/>
                  <a:pt x="7330440" y="1645920"/>
                </a:cubicBezTo>
                <a:cubicBezTo>
                  <a:pt x="7347178" y="1638481"/>
                  <a:pt x="7359422" y="1622879"/>
                  <a:pt x="7376160" y="1615440"/>
                </a:cubicBezTo>
                <a:cubicBezTo>
                  <a:pt x="7453212" y="1581195"/>
                  <a:pt x="7477940" y="1584465"/>
                  <a:pt x="7559040" y="1569720"/>
                </a:cubicBezTo>
                <a:cubicBezTo>
                  <a:pt x="7584525" y="1565086"/>
                  <a:pt x="7609840" y="1559560"/>
                  <a:pt x="7635240" y="1554480"/>
                </a:cubicBezTo>
                <a:cubicBezTo>
                  <a:pt x="7777038" y="1341783"/>
                  <a:pt x="7650958" y="1547788"/>
                  <a:pt x="7696200" y="914400"/>
                </a:cubicBezTo>
                <a:cubicBezTo>
                  <a:pt x="7698513" y="882021"/>
                  <a:pt x="7723872" y="847024"/>
                  <a:pt x="7741920" y="822960"/>
                </a:cubicBezTo>
                <a:cubicBezTo>
                  <a:pt x="7769368" y="786363"/>
                  <a:pt x="7811005" y="732369"/>
                  <a:pt x="7848600" y="701040"/>
                </a:cubicBezTo>
                <a:cubicBezTo>
                  <a:pt x="7862671" y="689314"/>
                  <a:pt x="7879080" y="680720"/>
                  <a:pt x="7894320" y="670560"/>
                </a:cubicBezTo>
                <a:cubicBezTo>
                  <a:pt x="7904480" y="655320"/>
                  <a:pt x="7913074" y="638911"/>
                  <a:pt x="7924800" y="624840"/>
                </a:cubicBezTo>
                <a:cubicBezTo>
                  <a:pt x="7969564" y="571123"/>
                  <a:pt x="7998238" y="560641"/>
                  <a:pt x="8061960" y="518160"/>
                </a:cubicBezTo>
                <a:lnTo>
                  <a:pt x="8153400" y="457200"/>
                </a:lnTo>
                <a:cubicBezTo>
                  <a:pt x="8168640" y="447040"/>
                  <a:pt x="8181351" y="431162"/>
                  <a:pt x="8199120" y="426720"/>
                </a:cubicBezTo>
                <a:lnTo>
                  <a:pt x="8260080" y="411480"/>
                </a:lnTo>
                <a:cubicBezTo>
                  <a:pt x="8275320" y="401320"/>
                  <a:pt x="8289062" y="388439"/>
                  <a:pt x="8305800" y="381000"/>
                </a:cubicBezTo>
                <a:cubicBezTo>
                  <a:pt x="8385074" y="345767"/>
                  <a:pt x="8417136" y="347678"/>
                  <a:pt x="8503920" y="335280"/>
                </a:cubicBezTo>
                <a:cubicBezTo>
                  <a:pt x="8571471" y="267729"/>
                  <a:pt x="8521908" y="301610"/>
                  <a:pt x="8610600" y="274320"/>
                </a:cubicBezTo>
                <a:cubicBezTo>
                  <a:pt x="8672016" y="255423"/>
                  <a:pt x="8732520" y="233680"/>
                  <a:pt x="8793480" y="213360"/>
                </a:cubicBezTo>
                <a:cubicBezTo>
                  <a:pt x="8808720" y="208280"/>
                  <a:pt x="8823183" y="199352"/>
                  <a:pt x="8839200" y="198120"/>
                </a:cubicBezTo>
                <a:lnTo>
                  <a:pt x="9037320" y="182880"/>
                </a:lnTo>
                <a:cubicBezTo>
                  <a:pt x="9052560" y="172720"/>
                  <a:pt x="9073953" y="168303"/>
                  <a:pt x="9083040" y="152400"/>
                </a:cubicBezTo>
                <a:cubicBezTo>
                  <a:pt x="9095891" y="129910"/>
                  <a:pt x="9091998" y="101330"/>
                  <a:pt x="9098280" y="76200"/>
                </a:cubicBezTo>
                <a:cubicBezTo>
                  <a:pt x="9116733" y="2389"/>
                  <a:pt x="9113520" y="58215"/>
                  <a:pt x="91135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315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52160" cy="1325563"/>
          </a:xfrm>
          <a:ln>
            <a:solidFill>
              <a:schemeClr val="accent2"/>
            </a:solidFill>
          </a:ln>
        </p:spPr>
        <p:txBody>
          <a:bodyPr/>
          <a:lstStyle/>
          <a:p>
            <a:r>
              <a:rPr lang="fr-FR" b="1" dirty="0" smtClean="0">
                <a:ln>
                  <a:solidFill>
                    <a:schemeClr val="accent2"/>
                  </a:solidFill>
                </a:ln>
                <a:latin typeface="+mn-lt"/>
              </a:rPr>
              <a:t>Mortalité maternelle</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a:bodyPr>
          <a:lstStyle/>
          <a:p>
            <a:r>
              <a:rPr lang="fr-FR" sz="3600" dirty="0" smtClean="0"/>
              <a:t>Le </a:t>
            </a:r>
            <a:r>
              <a:rPr lang="fr-FR" sz="3600" dirty="0"/>
              <a:t>décès d'une femme survenu au cours de la grossesse ou dans un délai de 42 jours après sa terminaison, quelle qu'en soit la durée ou la localisation, pour une cause quelconque déterminée ou aggravée par la grossesse ou les soins qu'elle a motivés, </a:t>
            </a:r>
            <a:r>
              <a:rPr lang="fr-FR" sz="3600" u="sng" dirty="0"/>
              <a:t>mais ni accidentelle ni </a:t>
            </a:r>
            <a:r>
              <a:rPr lang="fr-FR" sz="3600" u="sng" dirty="0" smtClean="0"/>
              <a:t>fortuite </a:t>
            </a:r>
            <a:r>
              <a:rPr lang="fr-FR" sz="3600" dirty="0" smtClean="0"/>
              <a:t>(OMS, 2016).</a:t>
            </a:r>
          </a:p>
          <a:p>
            <a:r>
              <a:rPr lang="fr-FR" dirty="0" smtClean="0"/>
              <a:t>Cela </a:t>
            </a:r>
            <a:r>
              <a:rPr lang="fr-FR" dirty="0"/>
              <a:t>n’inclue pas les morts accidentelles.</a:t>
            </a:r>
            <a:endParaRPr lang="fr-FR" sz="3600" dirty="0" smtClean="0"/>
          </a:p>
          <a:p>
            <a:r>
              <a:rPr lang="fr-FR" sz="3600" dirty="0" smtClean="0">
                <a:solidFill>
                  <a:srgbClr val="FF0000"/>
                </a:solidFill>
              </a:rPr>
              <a:t>Rapport de mortalité maternel (RMM): </a:t>
            </a:r>
            <a:r>
              <a:rPr lang="fr-FR" dirty="0"/>
              <a:t> </a:t>
            </a:r>
            <a:r>
              <a:rPr lang="fr-FR" sz="3200" dirty="0" smtClean="0"/>
              <a:t>le nombre de décès maternel rapporté au </a:t>
            </a:r>
            <a:r>
              <a:rPr lang="fr-FR" sz="3200" dirty="0"/>
              <a:t>nombre </a:t>
            </a:r>
            <a:r>
              <a:rPr lang="fr-FR" sz="3200" dirty="0" smtClean="0"/>
              <a:t>de naissances d’enfants vivants. </a:t>
            </a:r>
            <a:endParaRPr lang="fr-FR" sz="3600" dirty="0" smtClean="0"/>
          </a:p>
          <a:p>
            <a:pPr marL="0" indent="0">
              <a:buNone/>
            </a:pPr>
            <a:endParaRPr lang="fr-FR" sz="3600" dirty="0"/>
          </a:p>
        </p:txBody>
      </p:sp>
    </p:spTree>
    <p:extLst>
      <p:ext uri="{BB962C8B-B14F-4D97-AF65-F5344CB8AC3E}">
        <p14:creationId xmlns:p14="http://schemas.microsoft.com/office/powerpoint/2010/main" val="227281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040" y="1264920"/>
            <a:ext cx="10393680" cy="4524315"/>
          </a:xfrm>
          <a:prstGeom prst="rect">
            <a:avLst/>
          </a:prstGeom>
          <a:ln>
            <a:solidFill>
              <a:schemeClr val="accent2"/>
            </a:solidFill>
          </a:ln>
        </p:spPr>
        <p:txBody>
          <a:bodyPr wrap="square">
            <a:spAutoFit/>
          </a:bodyPr>
          <a:lstStyle/>
          <a:p>
            <a:pPr marL="457200" indent="-457200" algn="just">
              <a:buFont typeface="Arial" panose="020B0604020202020204" pitchFamily="34" charset="0"/>
              <a:buChar char="•"/>
            </a:pPr>
            <a:r>
              <a:rPr lang="fr-FR" sz="3200" dirty="0" smtClean="0"/>
              <a:t>Environ </a:t>
            </a:r>
            <a:r>
              <a:rPr lang="fr-FR" sz="3200" dirty="0"/>
              <a:t>830 femmes meurent chaque jour dans le monde du fait de complications liées à la grossesse ou à l’accouchement. </a:t>
            </a:r>
            <a:endParaRPr lang="fr-FR" sz="3200" dirty="0" smtClean="0"/>
          </a:p>
          <a:p>
            <a:pPr marL="457200" indent="-457200" algn="just">
              <a:buFont typeface="Arial" panose="020B0604020202020204" pitchFamily="34" charset="0"/>
              <a:buChar char="•"/>
            </a:pPr>
            <a:r>
              <a:rPr lang="fr-FR" sz="3200" dirty="0" smtClean="0"/>
              <a:t>En </a:t>
            </a:r>
            <a:r>
              <a:rPr lang="fr-FR" sz="3200" dirty="0"/>
              <a:t>2015, 303 000 femmes sont décédées pendant ou après la grossesse ou l’accouchement. </a:t>
            </a:r>
            <a:endParaRPr lang="fr-FR" sz="3200" dirty="0" smtClean="0"/>
          </a:p>
          <a:p>
            <a:pPr marL="457200" indent="-457200" algn="just">
              <a:buFont typeface="Arial" panose="020B0604020202020204" pitchFamily="34" charset="0"/>
              <a:buChar char="•"/>
            </a:pPr>
            <a:r>
              <a:rPr lang="fr-FR" sz="3200" dirty="0"/>
              <a:t>La mortalité maternelle est très élevée, ce qui est inacceptable. </a:t>
            </a:r>
          </a:p>
          <a:p>
            <a:pPr marL="457200" indent="-457200" algn="just">
              <a:buFont typeface="Arial" panose="020B0604020202020204" pitchFamily="34" charset="0"/>
              <a:buChar char="•"/>
            </a:pPr>
            <a:r>
              <a:rPr lang="fr-FR" sz="3200" dirty="0" smtClean="0"/>
              <a:t>La </a:t>
            </a:r>
            <a:r>
              <a:rPr lang="fr-FR" sz="3200" dirty="0"/>
              <a:t>majeure partie de ces décès se sont produits dans des pays à revenu faible et la plupart auraient pu être évités.</a:t>
            </a:r>
          </a:p>
        </p:txBody>
      </p:sp>
    </p:spTree>
    <p:extLst>
      <p:ext uri="{BB962C8B-B14F-4D97-AF65-F5344CB8AC3E}">
        <p14:creationId xmlns:p14="http://schemas.microsoft.com/office/powerpoint/2010/main" val="10635945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8309</TotalTime>
  <Words>4769</Words>
  <Application>Microsoft Office PowerPoint</Application>
  <PresentationFormat>Widescreen</PresentationFormat>
  <Paragraphs>518</Paragraphs>
  <Slides>62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MS PGothic</vt:lpstr>
      <vt:lpstr>Arial</vt:lpstr>
      <vt:lpstr>Calibri</vt:lpstr>
      <vt:lpstr>Calibri Light</vt:lpstr>
      <vt:lpstr>Cambria Math</vt:lpstr>
      <vt:lpstr>Symbol</vt:lpstr>
      <vt:lpstr>Times New Roman</vt:lpstr>
      <vt:lpstr>Wingdings</vt:lpstr>
      <vt:lpstr>1_Office Theme</vt:lpstr>
      <vt:lpstr>Dispositif Minimum d’Urgence en santé sexuelle et reproductive  en situation de crise humanitaire  Juin-juillet 2022  </vt:lpstr>
      <vt:lpstr>Plan de présentation </vt:lpstr>
      <vt:lpstr>Objectifs d’apprentissage </vt:lpstr>
      <vt:lpstr>PowerPoint Presentation</vt:lpstr>
      <vt:lpstr>Objectif du DMU 4: Interventions  vitales</vt:lpstr>
      <vt:lpstr>Introduction ET  Concepts de base de maternité à moindre risque</vt:lpstr>
      <vt:lpstr>RAPPEL: La vulnérabilité des femmes et filles  </vt:lpstr>
      <vt:lpstr>Mortalité maternelle</vt:lpstr>
      <vt:lpstr>PowerPoint Presentation</vt:lpstr>
      <vt:lpstr>La morbidité et mortalité maternelle / néonatale et crise humanitaire. </vt:lpstr>
      <vt:lpstr>L’adolescences et la santé maternelle &amp; néonatale </vt:lpstr>
      <vt:lpstr>Classification de décès maternel</vt:lpstr>
      <vt:lpstr>Les causes directes de décès maternel</vt:lpstr>
      <vt:lpstr>Les facteurs aggravant de décès maternel </vt:lpstr>
      <vt:lpstr>Morbidité maternelle</vt:lpstr>
      <vt:lpstr>Une mortinaissance (ou mortalité fœtale)</vt:lpstr>
      <vt:lpstr>Décès périnatale </vt:lpstr>
      <vt:lpstr>Les conséquences de décès maternel</vt:lpstr>
      <vt:lpstr>Une priorité:  Prévenir la morbidité et mortalité maternelle</vt:lpstr>
      <vt:lpstr>Une priorité:  Prévenir la morbidité et mortalité maternelle (2)</vt:lpstr>
      <vt:lpstr>Prévenir la mortalité maternelle et néonatale</vt:lpstr>
      <vt:lpstr>La grossesse actuelle en début d’urgence humanitaire </vt:lpstr>
      <vt:lpstr>La prise en charge de la grossesse en cours</vt:lpstr>
      <vt:lpstr>Complication de la grossesse: Les signes clés de danger</vt:lpstr>
      <vt:lpstr>PowerPoint Presentation</vt:lpstr>
      <vt:lpstr>Signes clés de danger chez le nouveau-né </vt:lpstr>
      <vt:lpstr>Symptômes de danger - nouveau-né (beninnewborncards) </vt:lpstr>
      <vt:lpstr>Premiers soins essentiels du nouveau-né </vt:lpstr>
      <vt:lpstr>Premiers soins essentiels du nouveau-né</vt:lpstr>
      <vt:lpstr>La prise en charge des nouveau-nés à petit poids. </vt:lpstr>
      <vt:lpstr>Les soins essentiels du cordon ombilical</vt:lpstr>
      <vt:lpstr>Gérer  la morbidité et la mortalité maternelle et néonatales</vt:lpstr>
      <vt:lpstr>Causes profondes des décès maternels: Les trois retards</vt:lpstr>
      <vt:lpstr>Lutte contre les retards</vt:lpstr>
      <vt:lpstr>Sauver la vie: Fonctions fondamentales -  Les soins obstétriques d’urgences de base (SONUB)</vt:lpstr>
      <vt:lpstr>Sauver la vie: Fonctions fondamentales -   Les soins obstétriques d’urgences de base (SONUB)</vt:lpstr>
      <vt:lpstr>Sauver la vie: les fonctions fondamentales - les SONU complets (SONUC)  </vt:lpstr>
      <vt:lpstr>La lutte contre la morbidité et la mortalité maternelle et néonatale  Les interventions de l’objectif 4</vt:lpstr>
      <vt:lpstr>Les interventions du DMU 4</vt:lpstr>
      <vt:lpstr>Assurer la disponibilité des produits médicaux et fournitures.  </vt:lpstr>
      <vt:lpstr>Assurer les fournitures pour accouchement hygiénique en dehors d’établissement sanitaire  </vt:lpstr>
      <vt:lpstr>Fournitures pour gérer les signes de danger</vt:lpstr>
      <vt:lpstr>PowerPoint Presentation</vt:lpstr>
      <vt:lpstr>Médicaments et fournitures pour le nouveau-né</vt:lpstr>
      <vt:lpstr>Disponibilité de services d’accouchement </vt:lpstr>
      <vt:lpstr>Niveau -Etablissement de sante primaire-  centre de santé: Les soins essentiels du nouveau-né</vt:lpstr>
      <vt:lpstr>Niveau: Hôpital de référence Les soins essentiels du nouveau-né  </vt:lpstr>
      <vt:lpstr>Rôles du coordinateur SSR </vt:lpstr>
      <vt:lpstr>Les soins après avortement - SAA</vt:lpstr>
      <vt:lpstr>CAT devant un cas d’avortement compliqué</vt:lpstr>
      <vt:lpstr>La disponibilité des soins après avortement (SAA) </vt:lpstr>
      <vt:lpstr>Accès continue aux services SSR</vt:lpstr>
      <vt:lpstr>Établir un système de transport et de communication depuis la communauté vers l’établissement de santé primaire et secondaire, en cas de complications, ceci 24 heures sur 24 et 7 jours sur 7.  - PREREQUIS</vt:lpstr>
      <vt:lpstr>Établir un système de transport et de communication depuis la communauté vers l’établissement de santé primaire et secondaire, en cas de complications, ceci 24 heures sur 24 et 7 jours sur 7.  - PREREQUIS</vt:lpstr>
      <vt:lpstr>Impossibilité de fonctionner 24/24</vt:lpstr>
      <vt:lpstr>Établir un système d’évacuation des malades , en continue.  </vt:lpstr>
      <vt:lpstr>Adapter l’ambulance selon le terrain </vt:lpstr>
      <vt:lpstr>PowerPoint Presentation</vt:lpstr>
      <vt:lpstr>Les interventions non- DMU </vt:lpstr>
      <vt:lpstr>Messages clés</vt:lpstr>
      <vt:lpstr>Messages clés</vt:lpstr>
      <vt:lpstr>Bibliographie et 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Minimum d’Urgence</dc:title>
  <dc:creator>JBN</dc:creator>
  <cp:lastModifiedBy>user</cp:lastModifiedBy>
  <cp:revision>240</cp:revision>
  <dcterms:created xsi:type="dcterms:W3CDTF">2020-08-06T20:50:28Z</dcterms:created>
  <dcterms:modified xsi:type="dcterms:W3CDTF">2022-07-05T04:58:11Z</dcterms:modified>
</cp:coreProperties>
</file>