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289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8" r:id="rId48"/>
    <p:sldId id="309" r:id="rId49"/>
    <p:sldId id="307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21" r:id="rId60"/>
    <p:sldId id="322" r:id="rId61"/>
    <p:sldId id="319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259D-30FD-439E-B068-1D1E6705CDE0}" type="datetimeFigureOut">
              <a:rPr lang="fr-FR" smtClean="0"/>
              <a:t>13/11/2021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A058D-6A75-4FE0-A34D-7C97B248E73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21EA7-B817-4326-95AD-91B17EE28AB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021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                                         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13/11/2021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UE: SRMN</a:t>
            </a:r>
          </a:p>
          <a:p>
            <a:r>
              <a:rPr lang="fr-BE" dirty="0" smtClean="0"/>
              <a:t>Standard de soins maternels et néonatals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572560" cy="3143272"/>
          </a:xfrm>
        </p:spPr>
        <p:txBody>
          <a:bodyPr>
            <a:noAutofit/>
          </a:bodyPr>
          <a:lstStyle/>
          <a:p>
            <a:pPr algn="just"/>
            <a:r>
              <a:rPr lang="fr-FR" sz="3200" b="1" dirty="0" smtClean="0"/>
              <a:t>STANDARDS POUR L’AMÉLIORATION</a:t>
            </a:r>
            <a:br>
              <a:rPr lang="fr-FR" sz="3200" b="1" dirty="0" smtClean="0"/>
            </a:br>
            <a:r>
              <a:rPr lang="fr-FR" sz="3200" b="1" dirty="0" smtClean="0"/>
              <a:t>DE LA QUALITÉ DES SOINS</a:t>
            </a:r>
            <a:br>
              <a:rPr lang="fr-FR" sz="3200" b="1" dirty="0" smtClean="0"/>
            </a:br>
            <a:r>
              <a:rPr lang="fr-FR" sz="3200" b="1" dirty="0" smtClean="0"/>
              <a:t>MATERNELS ET NÉONATALS DANS LES</a:t>
            </a:r>
            <a:br>
              <a:rPr lang="fr-FR" sz="3200" b="1" dirty="0" smtClean="0"/>
            </a:br>
            <a:r>
              <a:rPr lang="fr-FR" sz="3200" b="1" dirty="0" smtClean="0"/>
              <a:t>ÉTABLISSEMENTS DE SANTÉ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00800" cy="1071570"/>
          </a:xfrm>
        </p:spPr>
        <p:txBody>
          <a:bodyPr>
            <a:normAutofit/>
          </a:bodyPr>
          <a:lstStyle/>
          <a:p>
            <a:r>
              <a:rPr lang="fr-FR" dirty="0" smtClean="0"/>
              <a:t>Dr OUATTARA </a:t>
            </a:r>
            <a:r>
              <a:rPr lang="fr-FR" dirty="0" err="1" smtClean="0"/>
              <a:t>Adama</a:t>
            </a:r>
            <a:endParaRPr lang="fr-FR" dirty="0" smtClean="0"/>
          </a:p>
          <a:p>
            <a:r>
              <a:rPr lang="fr-FR" dirty="0" smtClean="0"/>
              <a:t>Maitre assistant, gynécologie obstétrique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Enquête multi </a:t>
            </a:r>
            <a:r>
              <a:rPr lang="fr-FR" dirty="0" smtClean="0"/>
              <a:t>pays de l’OMS sur la santé maternelle et néonatale </a:t>
            </a:r>
            <a:r>
              <a:rPr lang="fr-FR" i="1" dirty="0" smtClean="0"/>
              <a:t>rassemblant </a:t>
            </a:r>
            <a:r>
              <a:rPr lang="fr-FR" i="1" dirty="0" smtClean="0"/>
              <a:t>des données </a:t>
            </a:r>
            <a:r>
              <a:rPr lang="fr-FR" i="1" dirty="0" smtClean="0"/>
              <a:t>sur </a:t>
            </a:r>
            <a:r>
              <a:rPr lang="fr-FR" dirty="0" smtClean="0"/>
              <a:t>plus </a:t>
            </a:r>
            <a:r>
              <a:rPr lang="fr-FR" dirty="0" smtClean="0"/>
              <a:t>de 300 000 femmes se rendant en consultation dans 359 établissements de santé dans 29 pays, 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une </a:t>
            </a:r>
            <a:r>
              <a:rPr lang="fr-FR" dirty="0" smtClean="0"/>
              <a:t>faible corrélation entre la couverture par les « interventions </a:t>
            </a:r>
            <a:r>
              <a:rPr lang="fr-FR" dirty="0" smtClean="0"/>
              <a:t>essentielles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 </a:t>
            </a:r>
            <a:r>
              <a:rPr lang="fr-FR" dirty="0" smtClean="0"/>
              <a:t>droit à la santé est </a:t>
            </a:r>
            <a:r>
              <a:rPr lang="fr-FR" dirty="0" smtClean="0"/>
              <a:t>essentiel </a:t>
            </a:r>
            <a:r>
              <a:rPr lang="fr-FR" dirty="0" smtClean="0"/>
              <a:t>pour accélérer </a:t>
            </a:r>
            <a:r>
              <a:rPr lang="fr-FR" dirty="0" smtClean="0"/>
              <a:t>la réduction </a:t>
            </a:r>
            <a:r>
              <a:rPr lang="fr-FR" dirty="0" smtClean="0"/>
              <a:t>de la mortalité et de la morbidité chez la mère, le nouveau-né et </a:t>
            </a:r>
            <a:r>
              <a:rPr lang="fr-FR" dirty="0" smtClean="0"/>
              <a:t>l’enfant</a:t>
            </a:r>
            <a:endParaRPr lang="fr-FR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4.2 :</a:t>
            </a:r>
            <a:endParaRPr lang="fr-FR" dirty="0"/>
          </a:p>
        </p:txBody>
      </p:sp>
      <p:pic>
        <p:nvPicPr>
          <p:cNvPr id="32770" name="Picture 2" descr="C:\Users\Dr Ouattara\Desktop\Capture41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184" t="18309" r="10934" b="54858"/>
          <a:stretch>
            <a:fillRect/>
          </a:stretch>
        </p:blipFill>
        <p:spPr bwMode="auto">
          <a:xfrm>
            <a:off x="3214678" y="2435565"/>
            <a:ext cx="3214710" cy="1707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b="1" dirty="0" smtClean="0"/>
              <a:t>Public cible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fr-FR" dirty="0" smtClean="0"/>
              <a:t>Le cadre de référence pour </a:t>
            </a:r>
            <a:r>
              <a:rPr lang="fr-FR" dirty="0" smtClean="0"/>
              <a:t>orienter l’élaboration </a:t>
            </a:r>
            <a:r>
              <a:rPr lang="fr-FR" dirty="0" smtClean="0"/>
              <a:t>des standards nationaux de soins et des </a:t>
            </a:r>
            <a:r>
              <a:rPr lang="fr-FR" dirty="0" smtClean="0"/>
              <a:t>mesures visant </a:t>
            </a:r>
            <a:r>
              <a:rPr lang="fr-FR" dirty="0" smtClean="0"/>
              <a:t>à améliorer, évaluer et suivre la qualité des soins fournis aux mères et aux nouveau-nés dans </a:t>
            </a:r>
            <a:r>
              <a:rPr lang="fr-FR" dirty="0" smtClean="0"/>
              <a:t>les établissements </a:t>
            </a:r>
            <a:r>
              <a:rPr lang="fr-FR" dirty="0" smtClean="0"/>
              <a:t>de santé.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smtClean="0"/>
              <a:t>cadre de référence peut aussi être utilisé comme fondement des </a:t>
            </a:r>
            <a:r>
              <a:rPr lang="fr-FR" dirty="0" smtClean="0"/>
              <a:t>stratégies et </a:t>
            </a:r>
            <a:r>
              <a:rPr lang="fr-FR" dirty="0" smtClean="0"/>
              <a:t>des activités d’amélioration de la qualité et pour intégrer la qualité aux programmes </a:t>
            </a:r>
            <a:r>
              <a:rPr lang="fr-FR" dirty="0" smtClean="0"/>
              <a:t>nationaux existants</a:t>
            </a:r>
            <a:r>
              <a:rPr lang="fr-FR" dirty="0" smtClean="0"/>
              <a:t>. </a:t>
            </a:r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b="1" dirty="0" smtClean="0"/>
              <a:t>Public cible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fr-FR" dirty="0" smtClean="0"/>
              <a:t>Le </a:t>
            </a:r>
            <a:r>
              <a:rPr lang="fr-FR" dirty="0" smtClean="0"/>
              <a:t>cadre de </a:t>
            </a:r>
            <a:r>
              <a:rPr lang="fr-FR" dirty="0" smtClean="0"/>
              <a:t>référence doit être utilisé </a:t>
            </a:r>
            <a:r>
              <a:rPr lang="fr-FR" dirty="0" smtClean="0"/>
              <a:t>par les décideurs politiques, les directeurs de programme, les </a:t>
            </a:r>
            <a:r>
              <a:rPr lang="fr-FR" dirty="0" smtClean="0"/>
              <a:t>responsables de </a:t>
            </a:r>
            <a:r>
              <a:rPr lang="fr-FR" dirty="0" smtClean="0"/>
              <a:t>la planification dans le domaine de la santé au niveau national, infranational, des districts et </a:t>
            </a:r>
            <a:r>
              <a:rPr lang="fr-FR" dirty="0" smtClean="0"/>
              <a:t>des  établissements</a:t>
            </a:r>
            <a:r>
              <a:rPr lang="fr-FR" dirty="0" smtClean="0"/>
              <a:t>, les professionnels des soins maternels et néonatals, et par les organismes </a:t>
            </a:r>
            <a:r>
              <a:rPr lang="fr-FR" dirty="0" smtClean="0"/>
              <a:t>professionnels ou </a:t>
            </a:r>
            <a:r>
              <a:rPr lang="fr-FR" dirty="0" smtClean="0"/>
              <a:t>partenaires </a:t>
            </a:r>
            <a:r>
              <a:rPr lang="fr-FR" dirty="0" smtClean="0"/>
              <a:t>techniques. </a:t>
            </a:r>
          </a:p>
          <a:p>
            <a:endParaRPr lang="fr-FR" dirty="0" smtClean="0"/>
          </a:p>
          <a:p>
            <a:r>
              <a:rPr lang="fr-FR" dirty="0" smtClean="0"/>
              <a:t>Le cadre de </a:t>
            </a:r>
            <a:r>
              <a:rPr lang="fr-FR" dirty="0" smtClean="0"/>
              <a:t>référence doit </a:t>
            </a:r>
            <a:r>
              <a:rPr lang="fr-FR" dirty="0" smtClean="0"/>
              <a:t>être </a:t>
            </a:r>
            <a:r>
              <a:rPr lang="fr-FR" dirty="0" smtClean="0"/>
              <a:t>utilisé </a:t>
            </a:r>
            <a:r>
              <a:rPr lang="fr-FR" dirty="0" smtClean="0"/>
              <a:t>comme ressource par les établissements de formation médicale.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Public cible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standards de soins et les </a:t>
            </a:r>
            <a:r>
              <a:rPr lang="fr-FR" dirty="0" smtClean="0"/>
              <a:t>mesures de </a:t>
            </a:r>
            <a:r>
              <a:rPr lang="fr-FR" dirty="0" smtClean="0"/>
              <a:t>qualité doivent être adaptés au contexte local pour garantir leur applicabilité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357322"/>
          </a:xfrm>
        </p:spPr>
        <p:txBody>
          <a:bodyPr/>
          <a:lstStyle/>
          <a:p>
            <a:r>
              <a:rPr lang="fr-FR" b="1" dirty="0" smtClean="0"/>
              <a:t>2-Méthode </a:t>
            </a:r>
            <a:r>
              <a:rPr lang="fr-FR" b="1" dirty="0" smtClean="0"/>
              <a:t>et processus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b="1" dirty="0" smtClean="0"/>
              <a:t>Aperçu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vision de la qualité des soins, du cadre de référence, des standards de soins et des mesures </a:t>
            </a:r>
            <a:r>
              <a:rPr lang="fr-FR" dirty="0" smtClean="0"/>
              <a:t>de qualité </a:t>
            </a:r>
            <a:r>
              <a:rPr lang="fr-FR" dirty="0" smtClean="0"/>
              <a:t>a été définie en trois étapes. </a:t>
            </a:r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Au cours de la première, un </a:t>
            </a:r>
            <a:r>
              <a:rPr lang="fr-FR" dirty="0" smtClean="0"/>
              <a:t>consensus a été obtenu sur la </a:t>
            </a:r>
            <a:r>
              <a:rPr lang="fr-FR" dirty="0" smtClean="0"/>
              <a:t>vision de </a:t>
            </a:r>
            <a:r>
              <a:rPr lang="fr-FR" dirty="0" smtClean="0"/>
              <a:t>l’OMS, et l’on a défini la qualité des soins maternels et néonatals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 </a:t>
            </a:r>
            <a:r>
              <a:rPr lang="fr-FR" dirty="0" smtClean="0"/>
              <a:t>Au cours de la deuxième étape</a:t>
            </a:r>
            <a:r>
              <a:rPr lang="fr-FR" dirty="0" smtClean="0"/>
              <a:t>, un </a:t>
            </a:r>
            <a:r>
              <a:rPr lang="fr-FR" dirty="0" smtClean="0"/>
              <a:t>accord a été conclu sur un cadre conceptuel pour la qualité des soins, une approche stratégique </a:t>
            </a:r>
            <a:r>
              <a:rPr lang="fr-FR" dirty="0" smtClean="0"/>
              <a:t>de la </a:t>
            </a:r>
            <a:r>
              <a:rPr lang="fr-FR" dirty="0" smtClean="0"/>
              <a:t>mise en </a:t>
            </a:r>
            <a:r>
              <a:rPr lang="fr-FR" dirty="0" smtClean="0"/>
              <a:t>œuvre </a:t>
            </a:r>
            <a:r>
              <a:rPr lang="fr-FR" dirty="0" smtClean="0"/>
              <a:t>et les domaines stratégiques pour l’amélioration de la qualité des soins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b="1" dirty="0" smtClean="0"/>
              <a:t>Aperçu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r>
              <a:rPr lang="fr-FR" dirty="0" smtClean="0"/>
              <a:t>Au </a:t>
            </a:r>
            <a:r>
              <a:rPr lang="fr-FR" dirty="0" smtClean="0"/>
              <a:t>cours </a:t>
            </a:r>
            <a:r>
              <a:rPr lang="fr-FR" dirty="0" smtClean="0"/>
              <a:t>de la </a:t>
            </a:r>
            <a:r>
              <a:rPr lang="fr-FR" dirty="0" smtClean="0"/>
              <a:t>troisième étape</a:t>
            </a:r>
            <a:r>
              <a:rPr lang="fr-FR" dirty="0" smtClean="0"/>
              <a:t>,</a:t>
            </a:r>
          </a:p>
          <a:p>
            <a:pPr lvl="2"/>
            <a:r>
              <a:rPr lang="fr-FR" dirty="0" smtClean="0"/>
              <a:t> </a:t>
            </a:r>
            <a:r>
              <a:rPr lang="fr-FR" dirty="0" smtClean="0"/>
              <a:t>le groupe a axé ses travaux sur les lacunes identifiées dans les domaines </a:t>
            </a:r>
            <a:r>
              <a:rPr lang="fr-FR" dirty="0" smtClean="0"/>
              <a:t>d’activité stratégiques </a:t>
            </a:r>
            <a:r>
              <a:rPr lang="fr-FR" dirty="0" smtClean="0"/>
              <a:t>et a défini des standards de soins et des indicateurs de suivi des améliorations dans </a:t>
            </a:r>
            <a:r>
              <a:rPr lang="fr-FR" dirty="0" smtClean="0"/>
              <a:t>la qualité </a:t>
            </a:r>
            <a:r>
              <a:rPr lang="fr-FR" dirty="0" smtClean="0"/>
              <a:t>des soins dans les établissements de santé. </a:t>
            </a:r>
            <a:endParaRPr lang="fr-FR" dirty="0" smtClean="0"/>
          </a:p>
          <a:p>
            <a:pPr lvl="2"/>
            <a:r>
              <a:rPr lang="fr-FR" dirty="0" smtClean="0"/>
              <a:t>Ces </a:t>
            </a:r>
            <a:r>
              <a:rPr lang="fr-FR" dirty="0" smtClean="0"/>
              <a:t>étapes ont inclus une revue de la littérature, </a:t>
            </a:r>
            <a:r>
              <a:rPr lang="fr-FR" dirty="0" smtClean="0"/>
              <a:t>des consultations </a:t>
            </a:r>
            <a:r>
              <a:rPr lang="fr-FR" dirty="0" smtClean="0"/>
              <a:t>d’experts et une recherche de consensus par la méthode Delphi.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Portée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portée des travaux vise à fournir des orientations complètes aux acteurs au niveau national </a:t>
            </a:r>
            <a:r>
              <a:rPr lang="fr-FR" dirty="0" smtClean="0"/>
              <a:t>et international </a:t>
            </a:r>
            <a:r>
              <a:rPr lang="fr-FR" dirty="0" smtClean="0"/>
              <a:t>pour répondre à la vision globale de l’OMS : améliorer la qualité des soins aux mères </a:t>
            </a:r>
            <a:r>
              <a:rPr lang="fr-FR" dirty="0" smtClean="0"/>
              <a:t>et aux </a:t>
            </a:r>
            <a:r>
              <a:rPr lang="fr-FR" dirty="0" smtClean="0"/>
              <a:t>nouveau-nés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Un cadre était par conséquent nécessaire pour définir les domaines d’évaluation, </a:t>
            </a:r>
            <a:r>
              <a:rPr lang="fr-FR" dirty="0" smtClean="0"/>
              <a:t>les moyens </a:t>
            </a:r>
            <a:r>
              <a:rPr lang="fr-FR" dirty="0" smtClean="0"/>
              <a:t>grâce auxquels les interventions peuvent permettre d’obtenir les résultats sanitaires </a:t>
            </a:r>
            <a:r>
              <a:rPr lang="fr-FR" dirty="0" smtClean="0"/>
              <a:t>escomptés et </a:t>
            </a:r>
            <a:r>
              <a:rPr lang="fr-FR" dirty="0" smtClean="0"/>
              <a:t>les indicateurs requis pour l’évaluation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Portée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</a:t>
            </a:r>
            <a:r>
              <a:rPr lang="fr-FR" dirty="0" smtClean="0"/>
              <a:t>groupe de travail principal composé de membres des </a:t>
            </a:r>
            <a:r>
              <a:rPr lang="fr-FR" dirty="0" smtClean="0"/>
              <a:t>Départements de Santé </a:t>
            </a:r>
            <a:r>
              <a:rPr lang="fr-FR" dirty="0" smtClean="0"/>
              <a:t>de la mère, du nouveau-né, de l’enfant et de l’adolescent et Santé reproductive et recherche </a:t>
            </a:r>
            <a:r>
              <a:rPr lang="fr-FR" dirty="0" smtClean="0"/>
              <a:t>ont mené </a:t>
            </a:r>
            <a:r>
              <a:rPr lang="fr-FR" dirty="0" smtClean="0"/>
              <a:t>les travaux de recherche des données et de synthèse, et assuré la coordination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Élaboration </a:t>
            </a:r>
            <a:r>
              <a:rPr lang="fr-FR" b="1" dirty="0" smtClean="0"/>
              <a:t>du cadre de référence et des </a:t>
            </a:r>
            <a:r>
              <a:rPr lang="fr-FR" b="1" dirty="0" smtClean="0"/>
              <a:t>standards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Recherche </a:t>
            </a:r>
            <a:r>
              <a:rPr lang="fr-FR" b="1" dirty="0" smtClean="0"/>
              <a:t>des preuves et </a:t>
            </a:r>
            <a:r>
              <a:rPr lang="fr-FR" b="1" dirty="0" smtClean="0"/>
              <a:t>synthèse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Examen par les experts et obtention d’un consensus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53B49-CDC7-425F-9E32-05C44914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63150"/>
            <a:ext cx="8588333" cy="36933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Any physical abuse or verbal abuse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D6104C-62FD-4ED7-BB94-A816B46289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9205" y="762000"/>
            <a:ext cx="7361255" cy="4530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DEE712-048E-467D-AB9C-4B1B2A1537FD}"/>
              </a:ext>
            </a:extLst>
          </p:cNvPr>
          <p:cNvSpPr txBox="1"/>
          <p:nvPr/>
        </p:nvSpPr>
        <p:spPr>
          <a:xfrm>
            <a:off x="533400" y="5442682"/>
            <a:ext cx="8435933" cy="8617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Women were at increased risk 15 min prior to delivery: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11·6 (95% CI 6·2–21·7) times increased risk of </a:t>
            </a:r>
            <a:r>
              <a:rPr lang="en-US" sz="1600" u="sng" dirty="0">
                <a:solidFill>
                  <a:schemeClr val="bg1"/>
                </a:solidFill>
              </a:rPr>
              <a:t>physical abuse </a:t>
            </a:r>
            <a:r>
              <a:rPr lang="en-US" sz="1600" dirty="0">
                <a:solidFill>
                  <a:schemeClr val="bg1"/>
                </a:solidFill>
              </a:rPr>
              <a:t>compared to 1 hour prior (p&lt;0.05) </a:t>
            </a:r>
            <a:endParaRPr lang="en-US" sz="16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6·7 (95% CI 4·7–9·5) times increased risk of </a:t>
            </a:r>
            <a:r>
              <a:rPr lang="en-US" sz="1600" u="sng" dirty="0">
                <a:solidFill>
                  <a:schemeClr val="bg1"/>
                </a:solidFill>
              </a:rPr>
              <a:t>verbal abuse </a:t>
            </a:r>
            <a:r>
              <a:rPr lang="en-US" sz="1600" dirty="0">
                <a:solidFill>
                  <a:schemeClr val="bg1"/>
                </a:solidFill>
              </a:rPr>
              <a:t>compared to 1 hour prior (p&lt;0.05)</a:t>
            </a:r>
            <a:endParaRPr lang="en-US" sz="1600" u="sng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2B1CFBE-D3FE-4639-BE89-71B3BEAE5950}"/>
              </a:ext>
            </a:extLst>
          </p:cNvPr>
          <p:cNvCxnSpPr/>
          <p:nvPr/>
        </p:nvCxnSpPr>
        <p:spPr>
          <a:xfrm>
            <a:off x="3657600" y="984431"/>
            <a:ext cx="685800" cy="381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4C29BAC-781A-45CF-ADC8-101BF614D5F9}"/>
              </a:ext>
            </a:extLst>
          </p:cNvPr>
          <p:cNvCxnSpPr/>
          <p:nvPr/>
        </p:nvCxnSpPr>
        <p:spPr>
          <a:xfrm>
            <a:off x="3581400" y="2504219"/>
            <a:ext cx="685800" cy="381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29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Élaboration des </a:t>
            </a:r>
            <a:r>
              <a:rPr lang="fr-FR" b="1" dirty="0" smtClean="0"/>
              <a:t>chartes de qualité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mesures de qualité sont une composante fondamentale des standards de soins.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Ils </a:t>
            </a:r>
            <a:r>
              <a:rPr lang="fr-FR" dirty="0" smtClean="0"/>
              <a:t>sont </a:t>
            </a:r>
            <a:r>
              <a:rPr lang="fr-FR" dirty="0" smtClean="0"/>
              <a:t>nécessaires pour évaluer</a:t>
            </a:r>
          </a:p>
          <a:p>
            <a:pPr lvl="1"/>
            <a:r>
              <a:rPr lang="fr-FR" dirty="0" smtClean="0"/>
              <a:t> </a:t>
            </a:r>
            <a:r>
              <a:rPr lang="fr-FR" dirty="0" smtClean="0"/>
              <a:t>les éléments à apporter (intrants), </a:t>
            </a:r>
            <a:endParaRPr lang="fr-FR" dirty="0" smtClean="0"/>
          </a:p>
          <a:p>
            <a:pPr lvl="1"/>
            <a:r>
              <a:rPr lang="fr-FR" dirty="0" smtClean="0"/>
              <a:t>le </a:t>
            </a:r>
            <a:r>
              <a:rPr lang="fr-FR" dirty="0" smtClean="0"/>
              <a:t>processus de prestation des soins ou des </a:t>
            </a:r>
            <a:r>
              <a:rPr lang="fr-FR" dirty="0" smtClean="0"/>
              <a:t>services et</a:t>
            </a:r>
            <a:r>
              <a:rPr lang="fr-FR" dirty="0" smtClean="0"/>
              <a:t>, </a:t>
            </a:r>
            <a:endParaRPr lang="fr-FR" dirty="0" smtClean="0"/>
          </a:p>
          <a:p>
            <a:pPr lvl="1"/>
            <a:r>
              <a:rPr lang="fr-FR" dirty="0" smtClean="0"/>
              <a:t>le </a:t>
            </a:r>
            <a:r>
              <a:rPr lang="fr-FR" dirty="0" smtClean="0"/>
              <a:t>cas échéant, le résultat des soins, et par conséquent pour suivre les progrès accomplis vers </a:t>
            </a:r>
            <a:r>
              <a:rPr lang="fr-FR" dirty="0" smtClean="0"/>
              <a:t>la réalisation </a:t>
            </a:r>
            <a:r>
              <a:rPr lang="fr-FR" dirty="0" smtClean="0"/>
              <a:t>d’un standard de soins particulier.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Élaboration des chartes de qualité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groupe s’est efforcé de trouver des paramètres réalistes et une approche équilibrée de </a:t>
            </a:r>
            <a:r>
              <a:rPr lang="fr-FR" dirty="0" smtClean="0"/>
              <a:t>l’évaluation des </a:t>
            </a:r>
            <a:r>
              <a:rPr lang="fr-FR" dirty="0" smtClean="0"/>
              <a:t>interventions dans les établissements de santé. Il a cherché à la fois des mesures directes </a:t>
            </a:r>
            <a:r>
              <a:rPr lang="fr-FR" dirty="0" smtClean="0"/>
              <a:t>adaptées et </a:t>
            </a:r>
            <a:r>
              <a:rPr lang="fr-FR" dirty="0" smtClean="0"/>
              <a:t>des mesures qui soient le reflet de l’effet combiné des interventions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 smtClean="0"/>
              <a:t>liste </a:t>
            </a:r>
            <a:r>
              <a:rPr lang="fr-FR" dirty="0" smtClean="0"/>
              <a:t>mesures de </a:t>
            </a:r>
            <a:r>
              <a:rPr lang="fr-FR" dirty="0" smtClean="0"/>
              <a:t>qualité a ensuite été compilée, et l’unité technique de l’OMS compétente a formulé une charte </a:t>
            </a:r>
            <a:r>
              <a:rPr lang="fr-FR" dirty="0" smtClean="0"/>
              <a:t>de qualité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85926"/>
            <a:ext cx="8229600" cy="3000396"/>
          </a:xfrm>
        </p:spPr>
        <p:txBody>
          <a:bodyPr>
            <a:normAutofit/>
          </a:bodyPr>
          <a:lstStyle/>
          <a:p>
            <a:r>
              <a:rPr lang="fr-FR" b="1" dirty="0" smtClean="0"/>
              <a:t>3-Définition </a:t>
            </a:r>
            <a:r>
              <a:rPr lang="fr-FR" b="1" dirty="0" smtClean="0"/>
              <a:t>et cadre de référence pour</a:t>
            </a:r>
            <a:br>
              <a:rPr lang="fr-FR" b="1" dirty="0" smtClean="0"/>
            </a:br>
            <a:r>
              <a:rPr lang="fr-FR" b="1" dirty="0" smtClean="0"/>
              <a:t>la qualité des soins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Données factuelles et résumé des 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L’examen de la littérature n’a pas permis d’isoler une définition de la qualité des soins qui </a:t>
            </a:r>
            <a:r>
              <a:rPr lang="fr-FR" dirty="0" smtClean="0"/>
              <a:t>soit universellement </a:t>
            </a:r>
            <a:r>
              <a:rPr lang="fr-FR" dirty="0" smtClean="0"/>
              <a:t>reconnue </a:t>
            </a:r>
            <a:endParaRPr lang="fr-FR" dirty="0" smtClean="0"/>
          </a:p>
          <a:p>
            <a:r>
              <a:rPr lang="fr-FR" i="1" dirty="0" smtClean="0"/>
              <a:t>La </a:t>
            </a:r>
            <a:r>
              <a:rPr lang="fr-FR" i="1" dirty="0" smtClean="0"/>
              <a:t>qualité des soins présente de </a:t>
            </a:r>
            <a:r>
              <a:rPr lang="fr-FR" i="1" dirty="0" smtClean="0"/>
              <a:t>multiples </a:t>
            </a:r>
            <a:r>
              <a:rPr lang="fr-FR" dirty="0" smtClean="0"/>
              <a:t>facettes </a:t>
            </a:r>
            <a:r>
              <a:rPr lang="fr-FR" dirty="0" smtClean="0"/>
              <a:t>et fait l’objet de descriptions selon des perspectives et des dimensions différentes, y </a:t>
            </a:r>
            <a:r>
              <a:rPr lang="fr-FR" dirty="0" smtClean="0"/>
              <a:t>compris par </a:t>
            </a:r>
            <a:r>
              <a:rPr lang="fr-FR" dirty="0" smtClean="0"/>
              <a:t>les prestataires de soins, les gestionnaires ou les patients et le système de soins ; sur la base </a:t>
            </a:r>
            <a:r>
              <a:rPr lang="fr-FR" dirty="0" smtClean="0"/>
              <a:t>de critères </a:t>
            </a:r>
            <a:r>
              <a:rPr lang="fr-FR" dirty="0" smtClean="0"/>
              <a:t>de qualité tels que la sécurité, l’efficacité, la rapidité, le rapport coût/efficacité (ou l’efficience</a:t>
            </a:r>
            <a:r>
              <a:rPr lang="fr-FR" dirty="0" smtClean="0"/>
              <a:t>), l’équité </a:t>
            </a:r>
            <a:r>
              <a:rPr lang="fr-FR" dirty="0" smtClean="0"/>
              <a:t>et le fait d’être centré sur le patient ; ainsi que la prestation des soins et l’expérience </a:t>
            </a:r>
            <a:r>
              <a:rPr lang="fr-FR" dirty="0" smtClean="0"/>
              <a:t>des patientes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de la qualité des 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certain nombre de modèles de la qualité des soins ont été proposés depuis celui de </a:t>
            </a:r>
            <a:r>
              <a:rPr lang="fr-FR" dirty="0" err="1" smtClean="0"/>
              <a:t>Donabedian</a:t>
            </a:r>
            <a:r>
              <a:rPr lang="fr-FR" dirty="0" smtClean="0"/>
              <a:t> </a:t>
            </a:r>
            <a:r>
              <a:rPr lang="fr-FR" dirty="0" smtClean="0"/>
              <a:t>en 1988 , </a:t>
            </a:r>
            <a:r>
              <a:rPr lang="fr-FR" i="1" dirty="0" smtClean="0"/>
              <a:t>Maxwell , </a:t>
            </a:r>
            <a:r>
              <a:rPr lang="fr-FR" i="1" dirty="0" err="1" smtClean="0"/>
              <a:t>Ovretveit</a:t>
            </a:r>
            <a:r>
              <a:rPr lang="fr-FR" i="1" dirty="0" smtClean="0"/>
              <a:t>, </a:t>
            </a:r>
            <a:r>
              <a:rPr lang="fr-FR" i="1" dirty="0" err="1" smtClean="0"/>
              <a:t>Hulton</a:t>
            </a:r>
            <a:r>
              <a:rPr lang="fr-FR" i="1" dirty="0" smtClean="0"/>
              <a:t>, l’Institute </a:t>
            </a:r>
            <a:r>
              <a:rPr lang="fr-FR" i="1" dirty="0" smtClean="0"/>
              <a:t>of </a:t>
            </a:r>
            <a:r>
              <a:rPr lang="fr-FR" i="1" dirty="0" err="1" smtClean="0"/>
              <a:t>Medicine</a:t>
            </a:r>
            <a:r>
              <a:rPr lang="fr-FR" i="1" dirty="0" smtClean="0"/>
              <a:t> </a:t>
            </a:r>
            <a:r>
              <a:rPr lang="fr-FR" i="1" dirty="0" smtClean="0"/>
              <a:t>et l’OMS (17</a:t>
            </a:r>
            <a:r>
              <a:rPr lang="fr-FR" i="1" dirty="0" smtClean="0"/>
              <a:t>).</a:t>
            </a:r>
          </a:p>
          <a:p>
            <a:endParaRPr lang="fr-FR" i="1" dirty="0" smtClean="0"/>
          </a:p>
          <a:p>
            <a:endParaRPr lang="fr-FR" i="1" dirty="0" smtClean="0"/>
          </a:p>
          <a:p>
            <a:r>
              <a:rPr lang="fr-FR" dirty="0" smtClean="0"/>
              <a:t>Le </a:t>
            </a:r>
            <a:r>
              <a:rPr lang="fr-FR" dirty="0" smtClean="0"/>
              <a:t>plus convaincant est le modèle de </a:t>
            </a:r>
            <a:r>
              <a:rPr lang="fr-FR" dirty="0" smtClean="0"/>
              <a:t>l’OMS </a:t>
            </a:r>
            <a:r>
              <a:rPr lang="fr-FR" i="1" dirty="0" smtClean="0"/>
              <a:t>qui </a:t>
            </a:r>
            <a:r>
              <a:rPr lang="fr-FR" i="1" dirty="0" smtClean="0"/>
              <a:t>innove dans la réflexion sur les systèmes de santé en recensant six éléments constitutifs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de la qualité des 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dirty="0" smtClean="0"/>
              <a:t>Les 6 éléments constitutifs</a:t>
            </a:r>
            <a:endParaRPr lang="fr-FR" b="1" dirty="0" smtClean="0"/>
          </a:p>
          <a:p>
            <a:r>
              <a:rPr lang="fr-FR" dirty="0" smtClean="0"/>
              <a:t>La prestation </a:t>
            </a:r>
            <a:r>
              <a:rPr lang="fr-FR" dirty="0" smtClean="0"/>
              <a:t>des services ; </a:t>
            </a:r>
            <a:endParaRPr lang="fr-FR" dirty="0" smtClean="0"/>
          </a:p>
          <a:p>
            <a:r>
              <a:rPr lang="fr-FR" dirty="0" smtClean="0"/>
              <a:t>L</a:t>
            </a:r>
            <a:r>
              <a:rPr lang="fr-FR" dirty="0" smtClean="0"/>
              <a:t>es </a:t>
            </a:r>
            <a:r>
              <a:rPr lang="fr-FR" dirty="0" smtClean="0"/>
              <a:t>personnels de santé ; </a:t>
            </a:r>
            <a:endParaRPr lang="fr-FR" dirty="0" smtClean="0"/>
          </a:p>
          <a:p>
            <a:r>
              <a:rPr lang="fr-FR" dirty="0" smtClean="0"/>
              <a:t>L</a:t>
            </a:r>
            <a:r>
              <a:rPr lang="fr-FR" dirty="0" smtClean="0"/>
              <a:t>’information,</a:t>
            </a:r>
          </a:p>
          <a:p>
            <a:r>
              <a:rPr lang="fr-FR" dirty="0" smtClean="0"/>
              <a:t> Les </a:t>
            </a:r>
            <a:r>
              <a:rPr lang="fr-FR" dirty="0" smtClean="0"/>
              <a:t>produits médicaux, les </a:t>
            </a:r>
            <a:r>
              <a:rPr lang="fr-FR" dirty="0" smtClean="0"/>
              <a:t>vaccins et la </a:t>
            </a:r>
            <a:r>
              <a:rPr lang="fr-FR" dirty="0" smtClean="0"/>
              <a:t>technologie ; </a:t>
            </a:r>
            <a:endParaRPr lang="fr-FR" dirty="0" smtClean="0"/>
          </a:p>
          <a:p>
            <a:r>
              <a:rPr lang="fr-FR" dirty="0" smtClean="0"/>
              <a:t>L</a:t>
            </a:r>
            <a:r>
              <a:rPr lang="fr-FR" dirty="0" smtClean="0"/>
              <a:t>e </a:t>
            </a:r>
            <a:r>
              <a:rPr lang="fr-FR" dirty="0" smtClean="0"/>
              <a:t>financement, le leadership et la gouvernance ; </a:t>
            </a:r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 smtClean="0"/>
              <a:t>structure d’analyse des </a:t>
            </a:r>
            <a:r>
              <a:rPr lang="fr-FR" dirty="0" smtClean="0"/>
              <a:t>systèmes de </a:t>
            </a:r>
            <a:r>
              <a:rPr lang="fr-FR" dirty="0" smtClean="0"/>
              <a:t>santé, et la mise en place de points d’intervention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de la qualité des 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l’OMS définit la qualité des soins comme :</a:t>
            </a:r>
          </a:p>
          <a:p>
            <a:pPr algn="just"/>
            <a:r>
              <a:rPr lang="fr-FR" dirty="0" smtClean="0"/>
              <a:t>« la capacité des services de santé fournis aux individus et aux populations d’améliorer les </a:t>
            </a:r>
            <a:r>
              <a:rPr lang="fr-FR" dirty="0" smtClean="0"/>
              <a:t>résultats de </a:t>
            </a:r>
            <a:r>
              <a:rPr lang="fr-FR" dirty="0" smtClean="0"/>
              <a:t>santé souhaités. Pour atteindre cet objectif, les soins doivent être </a:t>
            </a:r>
            <a:r>
              <a:rPr lang="fr-FR" dirty="0" smtClean="0"/>
              <a:t>sûrs</a:t>
            </a:r>
            <a:r>
              <a:rPr lang="fr-FR" dirty="0" smtClean="0"/>
              <a:t>, efficaces, rapides, </a:t>
            </a:r>
            <a:r>
              <a:rPr lang="fr-FR" dirty="0" smtClean="0"/>
              <a:t>efficients, équitables </a:t>
            </a:r>
            <a:r>
              <a:rPr lang="fr-FR" dirty="0" smtClean="0"/>
              <a:t>et centrés sur la personne »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de la qualité des soins</a:t>
            </a:r>
            <a:endParaRPr lang="fr-FR" dirty="0"/>
          </a:p>
        </p:txBody>
      </p:sp>
      <p:pic>
        <p:nvPicPr>
          <p:cNvPr id="2050" name="Picture 2" descr="C:\Users\Dr Ouattara\Desktop\Captur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89" t="25254" r="14766" b="28972"/>
          <a:stretch>
            <a:fillRect/>
          </a:stretch>
        </p:blipFill>
        <p:spPr bwMode="auto">
          <a:xfrm>
            <a:off x="571472" y="1571612"/>
            <a:ext cx="7998593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de la qualité des 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qualité des soins pour les femmes et les nouveau-nés est par conséquent la capacité des </a:t>
            </a:r>
            <a:r>
              <a:rPr lang="fr-FR" dirty="0" smtClean="0"/>
              <a:t>services de </a:t>
            </a:r>
            <a:r>
              <a:rPr lang="fr-FR" dirty="0" smtClean="0"/>
              <a:t>santé maternels et néonatals (fournis aux individus et aux populations) d’augmenter la </a:t>
            </a:r>
            <a:r>
              <a:rPr lang="fr-FR" dirty="0" smtClean="0"/>
              <a:t>probabilité d’obtenir </a:t>
            </a:r>
            <a:r>
              <a:rPr lang="fr-FR" dirty="0" smtClean="0"/>
              <a:t>des soins rapides et appropriés afin d’atteindre les résultats de santé souhaités, qui sont à </a:t>
            </a:r>
            <a:r>
              <a:rPr lang="fr-FR" dirty="0" smtClean="0"/>
              <a:t>la fois </a:t>
            </a:r>
            <a:r>
              <a:rPr lang="fr-FR" dirty="0" smtClean="0"/>
              <a:t>en conformité avec les connaissances professionnelles du moment et avec les préférences et </a:t>
            </a:r>
            <a:r>
              <a:rPr lang="fr-FR" dirty="0" smtClean="0"/>
              <a:t>les aspirations </a:t>
            </a:r>
            <a:r>
              <a:rPr lang="fr-FR" dirty="0" smtClean="0"/>
              <a:t>des femmes et de leurs familles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Cette définition tient compte des critères de la qualité </a:t>
            </a:r>
            <a:r>
              <a:rPr lang="fr-FR" dirty="0" smtClean="0"/>
              <a:t>des soins </a:t>
            </a:r>
            <a:r>
              <a:rPr lang="fr-FR" dirty="0" smtClean="0"/>
              <a:t>et de deux éléments importants : la qualité de la prestation des soins et la qualité des soins </a:t>
            </a:r>
            <a:r>
              <a:rPr lang="fr-FR" dirty="0" smtClean="0"/>
              <a:t>selon l’expérience </a:t>
            </a:r>
            <a:r>
              <a:rPr lang="fr-FR" dirty="0" smtClean="0"/>
              <a:t>des femmes, des nouveau-nés et de leurs familles.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Cadre de référence pour la qualité des soins</a:t>
            </a:r>
            <a:endParaRPr lang="fr-FR" dirty="0"/>
          </a:p>
        </p:txBody>
      </p:sp>
      <p:pic>
        <p:nvPicPr>
          <p:cNvPr id="4" name="Picture 2" descr="C:\Users\Dr Ouattara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23044" r="28692" b="12241"/>
          <a:stretch>
            <a:fillRect/>
          </a:stretch>
        </p:blipFill>
        <p:spPr bwMode="auto">
          <a:xfrm>
            <a:off x="1285852" y="1376291"/>
            <a:ext cx="6500858" cy="5029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14620"/>
            <a:ext cx="8229600" cy="1785950"/>
          </a:xfrm>
        </p:spPr>
        <p:txBody>
          <a:bodyPr>
            <a:normAutofit/>
          </a:bodyPr>
          <a:lstStyle/>
          <a:p>
            <a:r>
              <a:rPr lang="fr-FR" dirty="0" smtClean="0"/>
              <a:t>1-Introduction-Justification-Priorités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285884"/>
          </a:xfrm>
        </p:spPr>
        <p:txBody>
          <a:bodyPr/>
          <a:lstStyle/>
          <a:p>
            <a:r>
              <a:rPr lang="fr-FR" b="1" dirty="0" smtClean="0"/>
              <a:t>4-Standards </a:t>
            </a:r>
            <a:r>
              <a:rPr lang="fr-FR" b="1" dirty="0" smtClean="0"/>
              <a:t>de soins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et structure des standards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Les chartes de qualité sont des déclarations concises des priorités pour améliorer de façon </a:t>
            </a:r>
            <a:r>
              <a:rPr lang="fr-FR" b="1" dirty="0" smtClean="0"/>
              <a:t>mesurable </a:t>
            </a:r>
            <a:r>
              <a:rPr lang="fr-FR" dirty="0" smtClean="0"/>
              <a:t>la </a:t>
            </a:r>
            <a:r>
              <a:rPr lang="fr-FR" dirty="0" smtClean="0"/>
              <a:t>qualité des soins (adaptées des standards de qualité du National Institute for </a:t>
            </a:r>
            <a:r>
              <a:rPr lang="fr-FR" dirty="0" err="1" smtClean="0"/>
              <a:t>Health</a:t>
            </a:r>
            <a:r>
              <a:rPr lang="fr-FR" dirty="0" smtClean="0"/>
              <a:t> and </a:t>
            </a:r>
            <a:r>
              <a:rPr lang="fr-FR" dirty="0" smtClean="0"/>
              <a:t>care  Excellence </a:t>
            </a:r>
            <a:r>
              <a:rPr lang="fr-FR" dirty="0" smtClean="0"/>
              <a:t>– NICE). Elles définissent les marqueurs de qualité fondées sur les preuves sur les </a:t>
            </a:r>
            <a:r>
              <a:rPr lang="fr-FR" dirty="0" smtClean="0"/>
              <a:t>domaines thématiques </a:t>
            </a:r>
            <a:r>
              <a:rPr lang="fr-FR" dirty="0" smtClean="0"/>
              <a:t>et les ressources nécessaires.</a:t>
            </a: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et structure des standards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mesures de qualité sont des critères pour évaluer, mesurer et </a:t>
            </a:r>
            <a:r>
              <a:rPr lang="fr-FR" dirty="0" err="1" smtClean="0"/>
              <a:t>monitorer</a:t>
            </a:r>
            <a:r>
              <a:rPr lang="fr-FR" dirty="0" smtClean="0"/>
              <a:t> la qualité des soins </a:t>
            </a:r>
            <a:r>
              <a:rPr lang="fr-FR" dirty="0" smtClean="0"/>
              <a:t>telle qu’elle </a:t>
            </a:r>
            <a:r>
              <a:rPr lang="fr-FR" dirty="0" smtClean="0"/>
              <a:t>est spécifiée dans la charte de qualité. Il y en a trois </a:t>
            </a:r>
            <a:r>
              <a:rPr lang="fr-FR" dirty="0" smtClean="0"/>
              <a:t>types</a:t>
            </a:r>
          </a:p>
          <a:p>
            <a:pPr lvl="1"/>
            <a:r>
              <a:rPr lang="fr-FR" dirty="0" smtClean="0"/>
              <a:t>Intrants : ce qui est nécessaire pour fournir les soins en question (par exemple ressources </a:t>
            </a:r>
            <a:r>
              <a:rPr lang="fr-FR" dirty="0" smtClean="0"/>
              <a:t>matérielles, ressources </a:t>
            </a:r>
            <a:r>
              <a:rPr lang="fr-FR" dirty="0" smtClean="0"/>
              <a:t>humaines, politiques, lignes directrices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Produit : le </a:t>
            </a:r>
            <a:r>
              <a:rPr lang="fr-FR" dirty="0" err="1" smtClean="0"/>
              <a:t>process</a:t>
            </a:r>
            <a:r>
              <a:rPr lang="fr-FR" dirty="0" smtClean="0"/>
              <a:t> souhaité a été mis en </a:t>
            </a:r>
            <a:r>
              <a:rPr lang="fr-FR" dirty="0" smtClean="0"/>
              <a:t>œuvre </a:t>
            </a:r>
            <a:r>
              <a:rPr lang="fr-FR" dirty="0" smtClean="0"/>
              <a:t>et convenablement exécuté.</a:t>
            </a:r>
          </a:p>
          <a:p>
            <a:pPr lvl="1"/>
            <a:r>
              <a:rPr lang="fr-FR" dirty="0" smtClean="0"/>
              <a:t> </a:t>
            </a:r>
            <a:r>
              <a:rPr lang="fr-FR" dirty="0" smtClean="0"/>
              <a:t>Résultat : l’effet de la prestation et de l’expérience des soins sur la santé et sur l’individu.</a:t>
            </a:r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Définition et structure des standards</a:t>
            </a:r>
            <a:endParaRPr lang="fr-FR" dirty="0"/>
          </a:p>
        </p:txBody>
      </p:sp>
      <p:pic>
        <p:nvPicPr>
          <p:cNvPr id="3074" name="Picture 2" descr="C:\Users\Dr Ouattara\Desktop\Captur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02" t="24623" r="14486"/>
          <a:stretch>
            <a:fillRect/>
          </a:stretch>
        </p:blipFill>
        <p:spPr bwMode="auto">
          <a:xfrm>
            <a:off x="500034" y="1142548"/>
            <a:ext cx="8286808" cy="5257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et structure des standards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Les standards sont accompagnées de deux ou trois chartes de qualité</a:t>
            </a:r>
            <a:r>
              <a:rPr lang="fr-FR" dirty="0" smtClean="0"/>
              <a:t>,</a:t>
            </a:r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smtClean="0"/>
              <a:t>à l’exception du standard </a:t>
            </a:r>
            <a:r>
              <a:rPr lang="fr-FR" dirty="0" smtClean="0"/>
              <a:t>1 sur </a:t>
            </a:r>
            <a:r>
              <a:rPr lang="fr-FR" dirty="0" smtClean="0"/>
              <a:t>les pratiques fondées sur des données factuelles pour les soins courants et la prise en charge </a:t>
            </a:r>
            <a:r>
              <a:rPr lang="fr-FR" dirty="0" smtClean="0"/>
              <a:t>des complications</a:t>
            </a:r>
            <a:r>
              <a:rPr lang="fr-FR" dirty="0" smtClean="0"/>
              <a:t>, pour lequel les chartes de qualité sont au nombre de 13 pour refléter des </a:t>
            </a:r>
            <a:r>
              <a:rPr lang="fr-FR" dirty="0" smtClean="0"/>
              <a:t>priorités spécifiques </a:t>
            </a:r>
            <a:r>
              <a:rPr lang="fr-FR" dirty="0" smtClean="0"/>
              <a:t>en matière d’interventions. Au total, les chartes de qualité sont au nombre de 31.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 smtClean="0"/>
              <a:t>chacun des 31 chartes de qualité, 6 à 18 mesures relatives aux intrants, aux </a:t>
            </a:r>
            <a:r>
              <a:rPr lang="fr-FR" dirty="0" smtClean="0"/>
              <a:t>produits et </a:t>
            </a:r>
            <a:r>
              <a:rPr lang="fr-FR" dirty="0" smtClean="0"/>
              <a:t>aux résultats ont été définies</a:t>
            </a:r>
            <a:endParaRPr lang="fr-F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Définition et structure des standards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le </a:t>
            </a:r>
            <a:r>
              <a:rPr lang="fr-FR" dirty="0" smtClean="0"/>
              <a:t>standard 1, un « a » ajouté à certaines chartes indique qu’elles ne concernent que la femme, </a:t>
            </a:r>
            <a:r>
              <a:rPr lang="fr-FR" dirty="0" smtClean="0"/>
              <a:t>un « </a:t>
            </a:r>
            <a:r>
              <a:rPr lang="fr-FR" dirty="0" smtClean="0"/>
              <a:t>b » qu’elles ne concernent que le nourrisson et un « c » qu’elles concernent à la fois la mère et </a:t>
            </a:r>
            <a:r>
              <a:rPr lang="fr-FR" dirty="0" smtClean="0"/>
              <a:t>le nourrisson</a:t>
            </a:r>
            <a:r>
              <a:rPr lang="fr-FR" dirty="0" smtClean="0"/>
              <a:t>. </a:t>
            </a:r>
            <a:endParaRPr lang="fr-F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Portée et utilisation des standards et des chartes de qualité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57718"/>
          </a:xfrm>
        </p:spPr>
        <p:txBody>
          <a:bodyPr/>
          <a:lstStyle/>
          <a:p>
            <a:r>
              <a:rPr lang="fr-FR" dirty="0" smtClean="0"/>
              <a:t>Les standards de soins portent sur les soins courants et la prise en charge des complications </a:t>
            </a:r>
            <a:r>
              <a:rPr lang="fr-FR" dirty="0" smtClean="0"/>
              <a:t>chez les </a:t>
            </a:r>
            <a:r>
              <a:rPr lang="fr-FR" dirty="0" smtClean="0"/>
              <a:t>femmes et leurs nourrissons au cours du travail, de l’accouchement et de la période </a:t>
            </a:r>
            <a:r>
              <a:rPr lang="fr-FR" dirty="0" smtClean="0"/>
              <a:t>postnatale précoce</a:t>
            </a:r>
            <a:r>
              <a:rPr lang="fr-FR" dirty="0" smtClean="0"/>
              <a:t>, y compris les soins aux bébés de faible poids au cours de la première semaine de vie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 Elles sont </a:t>
            </a:r>
            <a:r>
              <a:rPr lang="fr-FR" dirty="0" smtClean="0"/>
              <a:t>centrées sur la femme, le nouveau-né et la famille et sont applicables à tous les </a:t>
            </a:r>
            <a:r>
              <a:rPr lang="fr-FR" dirty="0" smtClean="0"/>
              <a:t>établissements de </a:t>
            </a:r>
            <a:r>
              <a:rPr lang="fr-FR" dirty="0" smtClean="0"/>
              <a:t>santé qui offrent des services de maternité. </a:t>
            </a:r>
            <a:endParaRPr lang="fr-FR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Portée et utilisation des standards et des chartes de qualité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fr-FR" dirty="0" smtClean="0"/>
              <a:t>Elles sont conformes aux lignes directrices de l’OMS et conçues pour répondre aux priorités spécifiques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 smtClean="0"/>
              <a:t>standards devraient être adoptés et intégrés aux stratégies et cadres nationaux relatifs à la </a:t>
            </a:r>
            <a:r>
              <a:rPr lang="fr-FR" dirty="0" smtClean="0"/>
              <a:t>qualité des </a:t>
            </a:r>
            <a:r>
              <a:rPr lang="fr-FR" dirty="0" smtClean="0"/>
              <a:t>soins pour la prestation des services de santé maternels et néonatals afin de garantir une </a:t>
            </a:r>
            <a:r>
              <a:rPr lang="fr-FR" dirty="0" smtClean="0"/>
              <a:t>grande  qualité </a:t>
            </a:r>
            <a:r>
              <a:rPr lang="fr-FR" dirty="0" smtClean="0"/>
              <a:t>des services fournis.</a:t>
            </a: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Liste des standards et des chartes de qualité</a:t>
            </a:r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1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Pratiques fondées sur des données factuelles pour les soins courants et </a:t>
            </a:r>
            <a:r>
              <a:rPr lang="fr-FR" b="1" dirty="0" smtClean="0"/>
              <a:t>la prise </a:t>
            </a:r>
            <a:r>
              <a:rPr lang="fr-FR" b="1" dirty="0" smtClean="0"/>
              <a:t>en charge des complications</a:t>
            </a:r>
            <a:endParaRPr lang="fr-FR" b="1" dirty="0" smtClean="0"/>
          </a:p>
          <a:p>
            <a:endParaRPr lang="fr-FR" b="1" dirty="0" smtClean="0"/>
          </a:p>
          <a:p>
            <a:pPr algn="just">
              <a:buNone/>
            </a:pPr>
            <a:r>
              <a:rPr lang="fr-FR" b="1" dirty="0" smtClean="0">
                <a:solidFill>
                  <a:srgbClr val="C00000"/>
                </a:solidFill>
              </a:rPr>
              <a:t>    [</a:t>
            </a:r>
            <a:r>
              <a:rPr lang="fr-FR" dirty="0" smtClean="0">
                <a:solidFill>
                  <a:srgbClr val="C00000"/>
                </a:solidFill>
              </a:rPr>
              <a:t>Chaque </a:t>
            </a:r>
            <a:r>
              <a:rPr lang="fr-FR" dirty="0" smtClean="0">
                <a:solidFill>
                  <a:srgbClr val="C00000"/>
                </a:solidFill>
              </a:rPr>
              <a:t>femme et chaque nouveau-né bénéficient, sur la base de données factuelles, </a:t>
            </a:r>
            <a:r>
              <a:rPr lang="fr-FR" dirty="0" smtClean="0">
                <a:solidFill>
                  <a:srgbClr val="C00000"/>
                </a:solidFill>
              </a:rPr>
              <a:t>de soins </a:t>
            </a:r>
            <a:r>
              <a:rPr lang="fr-FR" dirty="0" smtClean="0">
                <a:solidFill>
                  <a:srgbClr val="C00000"/>
                </a:solidFill>
              </a:rPr>
              <a:t>courants et d’une prise en charge des complications au cours du travail, de l’accouchement et </a:t>
            </a:r>
            <a:r>
              <a:rPr lang="fr-FR" dirty="0" smtClean="0">
                <a:solidFill>
                  <a:srgbClr val="C00000"/>
                </a:solidFill>
              </a:rPr>
              <a:t>de la </a:t>
            </a:r>
            <a:r>
              <a:rPr lang="fr-FR" dirty="0" smtClean="0">
                <a:solidFill>
                  <a:srgbClr val="C00000"/>
                </a:solidFill>
              </a:rPr>
              <a:t>période postnatale immédiate, conformément aux lignes directrices de </a:t>
            </a:r>
            <a:r>
              <a:rPr lang="fr-FR" dirty="0" smtClean="0">
                <a:solidFill>
                  <a:srgbClr val="C00000"/>
                </a:solidFill>
              </a:rPr>
              <a:t>l’OMS</a:t>
            </a:r>
            <a:r>
              <a:rPr lang="fr-FR" dirty="0" smtClean="0"/>
              <a:t>]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Constat </a:t>
            </a:r>
            <a:r>
              <a:rPr lang="fr-FR" dirty="0" smtClean="0"/>
              <a:t>: Dans </a:t>
            </a:r>
            <a:r>
              <a:rPr lang="fr-FR" dirty="0" smtClean="0"/>
              <a:t>le but de réduire la </a:t>
            </a:r>
            <a:r>
              <a:rPr lang="fr-FR" dirty="0" err="1" smtClean="0"/>
              <a:t>morbi</a:t>
            </a:r>
            <a:r>
              <a:rPr lang="fr-FR" dirty="0" smtClean="0"/>
              <a:t>-mortalité maternelle et périnatale, des </a:t>
            </a:r>
            <a:r>
              <a:rPr lang="fr-FR" dirty="0" smtClean="0"/>
              <a:t>efforts </a:t>
            </a:r>
            <a:r>
              <a:rPr lang="fr-FR" dirty="0" smtClean="0"/>
              <a:t>considérables consentis pour </a:t>
            </a:r>
            <a:r>
              <a:rPr lang="fr-FR" dirty="0" smtClean="0"/>
              <a:t>garantir la </a:t>
            </a:r>
            <a:r>
              <a:rPr lang="fr-FR" dirty="0" smtClean="0"/>
              <a:t>présence de </a:t>
            </a:r>
            <a:r>
              <a:rPr lang="fr-FR" dirty="0" smtClean="0"/>
              <a:t>personnel qualifié à la naissance, </a:t>
            </a:r>
            <a:endParaRPr lang="fr-FR" dirty="0" smtClean="0"/>
          </a:p>
          <a:p>
            <a:r>
              <a:rPr lang="fr-FR" dirty="0" smtClean="0">
                <a:solidFill>
                  <a:srgbClr val="00B0F0"/>
                </a:solidFill>
              </a:rPr>
              <a:t>Résultat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Augmentation de la proportion d’accouchements en présence de personnel de santé qualifié</a:t>
            </a:r>
          </a:p>
          <a:p>
            <a:pPr lvl="1"/>
            <a:r>
              <a:rPr lang="fr-FR" dirty="0" smtClean="0"/>
              <a:t>Persistance  des décès évitables:  800 femmes et 7700 nouveau-nés meurent encore chaque jour de complications </a:t>
            </a:r>
            <a:r>
              <a:rPr lang="fr-FR" dirty="0" smtClean="0"/>
              <a:t>gravido-</a:t>
            </a:r>
            <a:r>
              <a:rPr lang="fr-FR" dirty="0" err="1" smtClean="0"/>
              <a:t>puérperales</a:t>
            </a:r>
            <a:endParaRPr lang="fr-FR" dirty="0" smtClean="0"/>
          </a:p>
          <a:p>
            <a:pPr lvl="1"/>
            <a:r>
              <a:rPr lang="fr-FR" dirty="0" smtClean="0"/>
              <a:t>mauvaise qualité des soins apportés aux femmes et aux nouveau-nés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Hypothèse de recherche :  </a:t>
            </a:r>
            <a:r>
              <a:rPr lang="fr-FR" dirty="0" smtClean="0"/>
              <a:t>infrastructures, ressources humaines, compétences des prestataires, </a:t>
            </a:r>
            <a:r>
              <a:rPr lang="fr-FR" dirty="0" smtClean="0">
                <a:solidFill>
                  <a:srgbClr val="C00000"/>
                </a:solidFill>
              </a:rPr>
              <a:t>vécu des soins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1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</a:t>
            </a:r>
            <a:r>
              <a:rPr lang="fr-FR" b="1" dirty="0" smtClean="0"/>
              <a:t>Chartes de qualité</a:t>
            </a:r>
          </a:p>
          <a:p>
            <a:r>
              <a:rPr lang="fr-FR" i="1" dirty="0" smtClean="0"/>
              <a:t>Charte de qualité 1.1a : Les femmes sont examinées de façon systématique au moment de </a:t>
            </a:r>
            <a:r>
              <a:rPr lang="fr-FR" i="1" dirty="0" smtClean="0"/>
              <a:t>leur </a:t>
            </a:r>
            <a:r>
              <a:rPr lang="fr-FR" dirty="0" smtClean="0"/>
              <a:t>admission </a:t>
            </a:r>
            <a:r>
              <a:rPr lang="fr-FR" dirty="0" smtClean="0"/>
              <a:t>dans l’établissement de santé, pendant le travail et l’accouchement, et elles </a:t>
            </a:r>
            <a:r>
              <a:rPr lang="fr-FR" dirty="0" smtClean="0"/>
              <a:t>bénéficient rapidement </a:t>
            </a:r>
            <a:r>
              <a:rPr lang="fr-FR" dirty="0" smtClean="0"/>
              <a:t>de soins </a:t>
            </a:r>
            <a:r>
              <a:rPr lang="fr-FR" dirty="0" smtClean="0"/>
              <a:t>appropriés</a:t>
            </a:r>
          </a:p>
          <a:p>
            <a:endParaRPr lang="fr-FR" dirty="0" smtClean="0"/>
          </a:p>
          <a:p>
            <a:r>
              <a:rPr lang="fr-FR" i="1" dirty="0" smtClean="0"/>
              <a:t>Charte de qualité 1.1b : Les nouveau-nés bénéficient de soins courants immédiatement après </a:t>
            </a:r>
            <a:r>
              <a:rPr lang="fr-FR" i="1" dirty="0" smtClean="0"/>
              <a:t>la </a:t>
            </a:r>
            <a:r>
              <a:rPr lang="fr-FR" dirty="0" smtClean="0"/>
              <a:t>Naissance </a:t>
            </a:r>
          </a:p>
          <a:p>
            <a:endParaRPr lang="fr-FR" i="1" dirty="0" smtClean="0"/>
          </a:p>
          <a:p>
            <a:r>
              <a:rPr lang="fr-FR" i="1" dirty="0" smtClean="0"/>
              <a:t>Charte </a:t>
            </a:r>
            <a:r>
              <a:rPr lang="fr-FR" i="1" dirty="0" smtClean="0"/>
              <a:t>de qualité 1.1c : Les mères et les nouveau-nés bénéficient de soins postnatals courants</a:t>
            </a:r>
            <a:r>
              <a:rPr lang="fr-FR" i="1" dirty="0" smtClean="0"/>
              <a:t>.</a:t>
            </a:r>
          </a:p>
          <a:p>
            <a:endParaRPr lang="fr-FR" i="1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1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 </a:t>
            </a:r>
            <a:r>
              <a:rPr lang="fr-FR" b="1" dirty="0" smtClean="0"/>
              <a:t>Chartes de qualité</a:t>
            </a:r>
          </a:p>
          <a:p>
            <a:r>
              <a:rPr lang="fr-FR" i="1" dirty="0" smtClean="0"/>
              <a:t>Charte </a:t>
            </a:r>
            <a:r>
              <a:rPr lang="fr-FR" i="1" dirty="0" smtClean="0"/>
              <a:t>de qualité 1.2 : Les femmes présentant une pré éclampsie ou une éclampsie </a:t>
            </a:r>
            <a:r>
              <a:rPr lang="fr-FR" i="1" dirty="0" smtClean="0"/>
              <a:t>bénéficient </a:t>
            </a:r>
            <a:r>
              <a:rPr lang="fr-FR" dirty="0" smtClean="0"/>
              <a:t>rapidement </a:t>
            </a:r>
            <a:r>
              <a:rPr lang="fr-FR" dirty="0" smtClean="0"/>
              <a:t>des interventions appropriées, conformément aux lignes directrices de l’OMS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1.3 : Les femmes présentant une hémorragie post-partum bénéficient rapidement </a:t>
            </a:r>
            <a:r>
              <a:rPr lang="fr-FR" i="1" dirty="0" smtClean="0"/>
              <a:t>des </a:t>
            </a:r>
            <a:r>
              <a:rPr lang="fr-FR" dirty="0" smtClean="0"/>
              <a:t>interventions </a:t>
            </a:r>
            <a:r>
              <a:rPr lang="fr-FR" dirty="0" smtClean="0"/>
              <a:t>appropriées, conformément aux lignes directrices de l’OMS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1.4 : Les femmes dont le travail est prolongé ou difficile bénéficient des </a:t>
            </a:r>
            <a:r>
              <a:rPr lang="fr-FR" i="1" dirty="0" smtClean="0"/>
              <a:t>interventions </a:t>
            </a:r>
            <a:r>
              <a:rPr lang="fr-FR" dirty="0" smtClean="0"/>
              <a:t>appropriées</a:t>
            </a:r>
            <a:r>
              <a:rPr lang="fr-FR" dirty="0" smtClean="0"/>
              <a:t>, conformément aux lignes directrices de l’OMS.</a:t>
            </a: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1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/>
              <a:t> </a:t>
            </a:r>
            <a:r>
              <a:rPr lang="fr-FR" b="1" dirty="0" smtClean="0"/>
              <a:t>Chartes de </a:t>
            </a:r>
            <a:r>
              <a:rPr lang="fr-FR" b="1" dirty="0" smtClean="0"/>
              <a:t>qualité</a:t>
            </a:r>
          </a:p>
          <a:p>
            <a:r>
              <a:rPr lang="fr-FR" i="1" dirty="0" smtClean="0"/>
              <a:t>Charte de qualité 1.5 : Les nouveau-nés qui ne respirent pas spontanément sont stimulés et </a:t>
            </a:r>
            <a:r>
              <a:rPr lang="fr-FR" i="1" dirty="0" smtClean="0"/>
              <a:t>réanimés </a:t>
            </a:r>
            <a:r>
              <a:rPr lang="fr-FR" dirty="0" smtClean="0"/>
              <a:t>au </a:t>
            </a:r>
            <a:r>
              <a:rPr lang="fr-FR" dirty="0" smtClean="0"/>
              <a:t>moyen d’une ventilation par ballon et masque, dans un délai d’une minute après la </a:t>
            </a:r>
            <a:r>
              <a:rPr lang="fr-FR" dirty="0" smtClean="0"/>
              <a:t>naissance, conformément </a:t>
            </a:r>
            <a:r>
              <a:rPr lang="fr-FR" dirty="0" smtClean="0"/>
              <a:t>aux lignes directrices de l’OMS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1.6a : En cas de travail prématuré, les femmes bénéficient des interventions </a:t>
            </a:r>
            <a:r>
              <a:rPr lang="fr-FR" i="1" dirty="0" smtClean="0"/>
              <a:t>appropriées </a:t>
            </a:r>
            <a:r>
              <a:rPr lang="fr-FR" dirty="0" smtClean="0"/>
              <a:t>à </a:t>
            </a:r>
            <a:r>
              <a:rPr lang="fr-FR" dirty="0" smtClean="0"/>
              <a:t>la fois pour elles-mêmes et pour leurs nourrissons, conformément aux lignes directrices de l’OMS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1.6b : Les nouveau-nés prématurés et de petite taille bénéficient des soins </a:t>
            </a:r>
            <a:r>
              <a:rPr lang="fr-FR" i="1" dirty="0" smtClean="0"/>
              <a:t>appropriés, </a:t>
            </a:r>
            <a:r>
              <a:rPr lang="fr-FR" dirty="0" smtClean="0"/>
              <a:t>conformément </a:t>
            </a:r>
            <a:r>
              <a:rPr lang="fr-FR" dirty="0" smtClean="0"/>
              <a:t>aux lignes directrices de l’OMS.</a:t>
            </a:r>
            <a:endParaRPr lang="fr-FR" b="1" dirty="0" smtClean="0"/>
          </a:p>
          <a:p>
            <a:pPr>
              <a:buNone/>
            </a:pPr>
            <a:endParaRPr lang="fr-FR" b="1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1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Chartes </a:t>
            </a:r>
            <a:r>
              <a:rPr lang="fr-FR" b="1" dirty="0" smtClean="0"/>
              <a:t>de </a:t>
            </a:r>
            <a:r>
              <a:rPr lang="fr-FR" b="1" dirty="0" smtClean="0"/>
              <a:t>qualité</a:t>
            </a:r>
          </a:p>
          <a:p>
            <a:r>
              <a:rPr lang="fr-FR" i="1" dirty="0" smtClean="0"/>
              <a:t>Charte de qualité 1.7a : Les femmes atteintes d’une infection ou exposées au risque d’infection </a:t>
            </a:r>
            <a:r>
              <a:rPr lang="fr-FR" i="1" dirty="0" smtClean="0"/>
              <a:t>pendant </a:t>
            </a:r>
            <a:r>
              <a:rPr lang="fr-FR" dirty="0" smtClean="0"/>
              <a:t>le </a:t>
            </a:r>
            <a:r>
              <a:rPr lang="fr-FR" dirty="0" smtClean="0"/>
              <a:t>travail, l’accouchement ou la période postnatale immédiate bénéficient rapidement des </a:t>
            </a:r>
            <a:r>
              <a:rPr lang="fr-FR" dirty="0" smtClean="0"/>
              <a:t>interventions appropriées</a:t>
            </a:r>
            <a:r>
              <a:rPr lang="fr-FR" dirty="0" smtClean="0"/>
              <a:t>, conformément aux lignes directrices de l’OMS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1.7b : Les nouveau-nés présentant une suspicion d’infection ou pour lesquels il </a:t>
            </a:r>
            <a:r>
              <a:rPr lang="fr-FR" i="1" dirty="0" smtClean="0"/>
              <a:t>existe </a:t>
            </a:r>
            <a:r>
              <a:rPr lang="fr-FR" dirty="0" smtClean="0"/>
              <a:t>des </a:t>
            </a:r>
            <a:r>
              <a:rPr lang="fr-FR" dirty="0" smtClean="0"/>
              <a:t>facteurs de risque d’infection bénéficient rapidement d’un traitement antibiotique, </a:t>
            </a:r>
            <a:r>
              <a:rPr lang="fr-FR" dirty="0" smtClean="0"/>
              <a:t>conformément aux </a:t>
            </a:r>
            <a:r>
              <a:rPr lang="fr-FR" dirty="0" smtClean="0"/>
              <a:t>lignes directrices de l’OMS</a:t>
            </a:r>
            <a:endParaRPr lang="fr-FR" b="1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1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Chartes </a:t>
            </a:r>
            <a:r>
              <a:rPr lang="fr-FR" b="1" dirty="0" smtClean="0"/>
              <a:t>de </a:t>
            </a:r>
            <a:r>
              <a:rPr lang="fr-FR" b="1" dirty="0" smtClean="0"/>
              <a:t>qualité</a:t>
            </a:r>
          </a:p>
          <a:p>
            <a:r>
              <a:rPr lang="fr-FR" i="1" dirty="0" smtClean="0"/>
              <a:t>Charte de qualité 1.8 : Toutes les femmes et tous les nouveau-nés bénéficient de soins conformes </a:t>
            </a:r>
            <a:r>
              <a:rPr lang="fr-FR" i="1" dirty="0" smtClean="0"/>
              <a:t>aux </a:t>
            </a:r>
            <a:r>
              <a:rPr lang="fr-FR" dirty="0" smtClean="0"/>
              <a:t>précautions </a:t>
            </a:r>
            <a:r>
              <a:rPr lang="fr-FR" dirty="0" smtClean="0"/>
              <a:t>standards pour prévenir les infections nosocomiales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1.9 : Aucune femme ni aucun nouveau-né n’est soumis à des pratiques inutiles </a:t>
            </a:r>
            <a:r>
              <a:rPr lang="fr-FR" i="1" dirty="0" smtClean="0"/>
              <a:t>ou </a:t>
            </a:r>
            <a:r>
              <a:rPr lang="fr-FR" dirty="0" smtClean="0"/>
              <a:t>dommageables </a:t>
            </a:r>
            <a:r>
              <a:rPr lang="fr-FR" dirty="0" smtClean="0"/>
              <a:t>au cours du travail, de l’accouchement ou dans la période qui suit immédiatement </a:t>
            </a:r>
            <a:r>
              <a:rPr lang="fr-FR" dirty="0" smtClean="0"/>
              <a:t>la naissance</a:t>
            </a:r>
            <a:r>
              <a:rPr lang="fr-FR" dirty="0" smtClean="0"/>
              <a:t>.</a:t>
            </a:r>
            <a:endParaRPr lang="fr-FR" b="1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2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Systèmes d’information </a:t>
            </a:r>
            <a:r>
              <a:rPr lang="fr-FR" b="1" dirty="0" smtClean="0"/>
              <a:t>opérationnels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      [Le </a:t>
            </a:r>
            <a:r>
              <a:rPr lang="fr-FR" dirty="0" smtClean="0">
                <a:solidFill>
                  <a:srgbClr val="C00000"/>
                </a:solidFill>
              </a:rPr>
              <a:t>système d’information sanitaire permet l’utilisation de données afin de pouvoir </a:t>
            </a:r>
            <a:r>
              <a:rPr lang="fr-FR" dirty="0" smtClean="0">
                <a:solidFill>
                  <a:srgbClr val="C00000"/>
                </a:solidFill>
              </a:rPr>
              <a:t>prendre précocement </a:t>
            </a:r>
            <a:r>
              <a:rPr lang="fr-FR" dirty="0" smtClean="0">
                <a:solidFill>
                  <a:srgbClr val="C00000"/>
                </a:solidFill>
              </a:rPr>
              <a:t>des mesures appropriées pour améliorer la prise en charge de chaque femme et </a:t>
            </a:r>
            <a:r>
              <a:rPr lang="fr-FR" dirty="0" smtClean="0">
                <a:solidFill>
                  <a:srgbClr val="C00000"/>
                </a:solidFill>
              </a:rPr>
              <a:t>de chaque nouveau-né]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2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Chartes </a:t>
            </a:r>
            <a:r>
              <a:rPr lang="fr-FR" b="1" dirty="0" smtClean="0"/>
              <a:t>de qualité</a:t>
            </a:r>
          </a:p>
          <a:p>
            <a:r>
              <a:rPr lang="fr-FR" i="1" dirty="0" smtClean="0"/>
              <a:t>Charte de qualité 2.1 : Chaque femme et chaque nouveau-né disposent d’un dossier médical </a:t>
            </a:r>
            <a:r>
              <a:rPr lang="fr-FR" i="1" dirty="0" smtClean="0"/>
              <a:t>complet, </a:t>
            </a:r>
            <a:r>
              <a:rPr lang="fr-FR" dirty="0" smtClean="0"/>
              <a:t>précis </a:t>
            </a:r>
            <a:r>
              <a:rPr lang="fr-FR" dirty="0" smtClean="0"/>
              <a:t>et standardisé pendant la phase de travail, l’accouchement et le début de la période postnatale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2.2 : Chaque établissement de santé dispose d’un mécanisme de collecte, </a:t>
            </a:r>
            <a:r>
              <a:rPr lang="fr-FR" i="1" dirty="0" smtClean="0"/>
              <a:t>d’analyse </a:t>
            </a:r>
            <a:r>
              <a:rPr lang="fr-FR" dirty="0" smtClean="0"/>
              <a:t>et </a:t>
            </a:r>
            <a:r>
              <a:rPr lang="fr-FR" dirty="0" smtClean="0"/>
              <a:t>de remontée des données dans le cadre de ses activités de suivi et d’amélioration de la </a:t>
            </a:r>
            <a:r>
              <a:rPr lang="fr-FR" dirty="0" smtClean="0"/>
              <a:t>performance pendant </a:t>
            </a:r>
            <a:r>
              <a:rPr lang="fr-FR" dirty="0" smtClean="0"/>
              <a:t>la période périnatale. 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</a:t>
            </a:r>
            <a:r>
              <a:rPr lang="fr-FR" b="1" dirty="0" smtClean="0"/>
              <a:t>3: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Systèmes de référence opérationnels</a:t>
            </a:r>
            <a:endParaRPr lang="fr-FR" dirty="0" smtClean="0"/>
          </a:p>
          <a:p>
            <a:endParaRPr lang="fr-FR" dirty="0" smtClean="0"/>
          </a:p>
          <a:p>
            <a:pPr algn="just">
              <a:buNone/>
            </a:pP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      [</a:t>
            </a:r>
            <a:r>
              <a:rPr lang="fr-FR" b="1" dirty="0" smtClean="0">
                <a:solidFill>
                  <a:srgbClr val="C00000"/>
                </a:solidFill>
              </a:rPr>
              <a:t>Chaque </a:t>
            </a:r>
            <a:r>
              <a:rPr lang="fr-FR" b="1" dirty="0" smtClean="0">
                <a:solidFill>
                  <a:srgbClr val="C00000"/>
                </a:solidFill>
              </a:rPr>
              <a:t>femme et chaque nouveau-né présentant une ou plusieurs pathologies ne </a:t>
            </a:r>
            <a:r>
              <a:rPr lang="fr-FR" b="1" dirty="0" smtClean="0">
                <a:solidFill>
                  <a:srgbClr val="C00000"/>
                </a:solidFill>
              </a:rPr>
              <a:t>pouvant </a:t>
            </a:r>
            <a:r>
              <a:rPr lang="fr-FR" dirty="0" smtClean="0">
                <a:solidFill>
                  <a:srgbClr val="C00000"/>
                </a:solidFill>
              </a:rPr>
              <a:t>pas </a:t>
            </a:r>
            <a:r>
              <a:rPr lang="fr-FR" dirty="0" smtClean="0">
                <a:solidFill>
                  <a:srgbClr val="C00000"/>
                </a:solidFill>
              </a:rPr>
              <a:t>être prises en charge efficacement avec les ressources disponibles sont correctement réorientés</a:t>
            </a:r>
            <a:r>
              <a:rPr lang="fr-FR" dirty="0" smtClean="0">
                <a:solidFill>
                  <a:srgbClr val="C00000"/>
                </a:solidFill>
              </a:rPr>
              <a:t>]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</a:t>
            </a:r>
            <a:r>
              <a:rPr lang="fr-FR" b="1" dirty="0" smtClean="0"/>
              <a:t>3: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Chartes </a:t>
            </a:r>
            <a:r>
              <a:rPr lang="fr-FR" b="1" dirty="0" smtClean="0"/>
              <a:t>de qualité</a:t>
            </a:r>
          </a:p>
          <a:p>
            <a:r>
              <a:rPr lang="fr-FR" i="1" dirty="0" smtClean="0"/>
              <a:t>Charte de qualité 3.1 : Chaque femme et chaque nouveau-né sont correctement examinés au </a:t>
            </a:r>
            <a:r>
              <a:rPr lang="fr-FR" i="1" dirty="0" smtClean="0"/>
              <a:t>moment </a:t>
            </a:r>
            <a:r>
              <a:rPr lang="fr-FR" dirty="0" smtClean="0"/>
              <a:t>de </a:t>
            </a:r>
            <a:r>
              <a:rPr lang="fr-FR" dirty="0" smtClean="0"/>
              <a:t>leur admission, pendant la phase de travail et au début de la période postnatale pour </a:t>
            </a:r>
            <a:r>
              <a:rPr lang="fr-FR" dirty="0" smtClean="0"/>
              <a:t>déterminer s’ils </a:t>
            </a:r>
            <a:r>
              <a:rPr lang="fr-FR" dirty="0" smtClean="0"/>
              <a:t>doivent être réorientés, et une décision est prise sans délai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3.2 : Pour chaque femme et chaque nouveau-né devant être réorientés, la </a:t>
            </a:r>
            <a:r>
              <a:rPr lang="fr-FR" i="1" dirty="0" smtClean="0"/>
              <a:t>référence </a:t>
            </a:r>
            <a:r>
              <a:rPr lang="fr-FR" dirty="0" smtClean="0"/>
              <a:t>suit </a:t>
            </a:r>
            <a:r>
              <a:rPr lang="fr-FR" dirty="0" smtClean="0"/>
              <a:t>un plan préétabli qu’il est possible d’adopter à tout moment, sans délai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3.3 : Pour chaque femme et chaque nouveau-né réorientés au sein d’un </a:t>
            </a:r>
            <a:r>
              <a:rPr lang="fr-FR" i="1" dirty="0" smtClean="0"/>
              <a:t>établissement </a:t>
            </a:r>
            <a:r>
              <a:rPr lang="fr-FR" dirty="0" smtClean="0"/>
              <a:t>de </a:t>
            </a:r>
            <a:r>
              <a:rPr lang="fr-FR" dirty="0" smtClean="0"/>
              <a:t>santé ou référé dans un autre établissement de santé, les soignants échangent des </a:t>
            </a:r>
            <a:r>
              <a:rPr lang="fr-FR" dirty="0" smtClean="0"/>
              <a:t>informations pertinentes</a:t>
            </a:r>
            <a:r>
              <a:rPr lang="fr-FR" dirty="0" smtClean="0"/>
              <a:t>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Communication </a:t>
            </a:r>
            <a:r>
              <a:rPr lang="fr-FR" b="1" dirty="0" smtClean="0"/>
              <a:t>efficace</a:t>
            </a:r>
          </a:p>
          <a:p>
            <a:pPr>
              <a:buNone/>
            </a:pPr>
            <a:r>
              <a:rPr lang="fr-FR" b="1" dirty="0" smtClean="0"/>
              <a:t>    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 </a:t>
            </a:r>
            <a:r>
              <a:rPr lang="fr-FR" b="1" dirty="0" smtClean="0"/>
              <a:t>    </a:t>
            </a:r>
            <a:r>
              <a:rPr lang="fr-FR" b="1" dirty="0" smtClean="0">
                <a:solidFill>
                  <a:srgbClr val="C00000"/>
                </a:solidFill>
              </a:rPr>
              <a:t>[</a:t>
            </a:r>
            <a:r>
              <a:rPr lang="fr-FR" dirty="0" smtClean="0">
                <a:solidFill>
                  <a:srgbClr val="C00000"/>
                </a:solidFill>
              </a:rPr>
              <a:t>La </a:t>
            </a:r>
            <a:r>
              <a:rPr lang="fr-FR" dirty="0" smtClean="0">
                <a:solidFill>
                  <a:srgbClr val="C00000"/>
                </a:solidFill>
              </a:rPr>
              <a:t>communication avec les femmes et leur famille est efficace et répond aux besoins </a:t>
            </a:r>
            <a:r>
              <a:rPr lang="fr-FR" dirty="0" smtClean="0">
                <a:solidFill>
                  <a:srgbClr val="C00000"/>
                </a:solidFill>
              </a:rPr>
              <a:t>et aux </a:t>
            </a:r>
            <a:r>
              <a:rPr lang="fr-FR" dirty="0" smtClean="0">
                <a:solidFill>
                  <a:srgbClr val="C00000"/>
                </a:solidFill>
              </a:rPr>
              <a:t>préférences des </a:t>
            </a:r>
            <a:r>
              <a:rPr lang="fr-FR" dirty="0" smtClean="0">
                <a:solidFill>
                  <a:srgbClr val="C00000"/>
                </a:solidFill>
              </a:rPr>
              <a:t>intéressés].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Déterminants actuelles de la santé maternelle et néonatale</a:t>
            </a:r>
          </a:p>
          <a:p>
            <a:pPr lvl="1"/>
            <a:r>
              <a:rPr lang="fr-FR" dirty="0" smtClean="0"/>
              <a:t>interaction </a:t>
            </a:r>
            <a:r>
              <a:rPr lang="fr-FR" dirty="0" smtClean="0"/>
              <a:t>complexe entre le vécu des soins et l’issue de la grossesse. 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 Caractéristiques des </a:t>
            </a:r>
            <a:r>
              <a:rPr lang="fr-FR" dirty="0" smtClean="0"/>
              <a:t>soins de </a:t>
            </a:r>
            <a:r>
              <a:rPr lang="fr-FR" dirty="0" smtClean="0"/>
              <a:t>bonne qualité </a:t>
            </a:r>
          </a:p>
          <a:p>
            <a:pPr lvl="2"/>
            <a:r>
              <a:rPr lang="fr-FR" dirty="0" smtClean="0"/>
              <a:t>Pratiques </a:t>
            </a:r>
            <a:r>
              <a:rPr lang="fr-FR" dirty="0" smtClean="0"/>
              <a:t>fondées sur des données </a:t>
            </a:r>
            <a:r>
              <a:rPr lang="fr-FR" dirty="0" smtClean="0"/>
              <a:t>factuelles</a:t>
            </a:r>
          </a:p>
          <a:p>
            <a:pPr lvl="2"/>
            <a:r>
              <a:rPr lang="fr-FR" dirty="0" smtClean="0"/>
              <a:t>I</a:t>
            </a:r>
            <a:r>
              <a:rPr lang="fr-FR" dirty="0" smtClean="0"/>
              <a:t>nfrastructure </a:t>
            </a:r>
            <a:r>
              <a:rPr lang="fr-FR" dirty="0" smtClean="0"/>
              <a:t>de santé </a:t>
            </a:r>
            <a:r>
              <a:rPr lang="fr-FR" dirty="0" smtClean="0"/>
              <a:t>renforcée,</a:t>
            </a:r>
          </a:p>
          <a:p>
            <a:pPr lvl="2"/>
            <a:r>
              <a:rPr lang="fr-FR" dirty="0" smtClean="0"/>
              <a:t> Environnement </a:t>
            </a:r>
            <a:r>
              <a:rPr lang="fr-FR" dirty="0" smtClean="0"/>
              <a:t>humain, respectueux et </a:t>
            </a:r>
            <a:r>
              <a:rPr lang="fr-FR" dirty="0" smtClean="0"/>
              <a:t>accueillant:  une </a:t>
            </a:r>
            <a:r>
              <a:rPr lang="fr-FR" dirty="0" smtClean="0"/>
              <a:t>attitude positive des </a:t>
            </a:r>
            <a:r>
              <a:rPr lang="fr-FR" dirty="0" smtClean="0"/>
              <a:t>prestataires de soins</a:t>
            </a:r>
            <a:r>
              <a:rPr lang="fr-FR" dirty="0" smtClean="0"/>
              <a:t> </a:t>
            </a:r>
            <a:r>
              <a:rPr lang="fr-FR" dirty="0" smtClean="0"/>
              <a:t>en vue d’une </a:t>
            </a:r>
            <a:r>
              <a:rPr lang="fr-FR" dirty="0" smtClean="0"/>
              <a:t>expérience </a:t>
            </a:r>
            <a:r>
              <a:rPr lang="fr-FR" dirty="0" smtClean="0"/>
              <a:t>positive des soins</a:t>
            </a:r>
            <a:endParaRPr lang="fr-F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Chartes </a:t>
            </a:r>
            <a:r>
              <a:rPr lang="fr-FR" b="1" dirty="0" smtClean="0"/>
              <a:t>de qualité</a:t>
            </a:r>
          </a:p>
          <a:p>
            <a:r>
              <a:rPr lang="fr-FR" i="1" dirty="0" smtClean="0"/>
              <a:t>Charte de qualité 4.1 : Toutes les femmes et leur famille reçoivent des informations sur les soins et </a:t>
            </a:r>
            <a:r>
              <a:rPr lang="fr-FR" i="1" dirty="0" smtClean="0"/>
              <a:t>ont  </a:t>
            </a:r>
            <a:r>
              <a:rPr lang="fr-FR" dirty="0" smtClean="0"/>
              <a:t>de </a:t>
            </a:r>
            <a:r>
              <a:rPr lang="fr-FR" dirty="0" smtClean="0"/>
              <a:t>véritables rapports avec le personnel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4.2 : Toutes les femmes et leur famille bénéficient de soins coordonnés et </a:t>
            </a:r>
            <a:r>
              <a:rPr lang="fr-FR" i="1" dirty="0" smtClean="0"/>
              <a:t>d’un </a:t>
            </a:r>
            <a:r>
              <a:rPr lang="fr-FR" dirty="0" smtClean="0"/>
              <a:t>échange </a:t>
            </a:r>
            <a:r>
              <a:rPr lang="fr-FR" dirty="0" smtClean="0"/>
              <a:t>d’informations clair et précis entre les professionnels de la santé et ceux chargés de la </a:t>
            </a:r>
            <a:r>
              <a:rPr lang="fr-FR" dirty="0" smtClean="0"/>
              <a:t>prise en </a:t>
            </a:r>
            <a:r>
              <a:rPr lang="fr-FR" dirty="0" smtClean="0"/>
              <a:t>charge sociale</a:t>
            </a:r>
            <a:r>
              <a:rPr lang="fr-FR" dirty="0" smtClean="0"/>
              <a:t>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Respect et maintien de la </a:t>
            </a:r>
            <a:r>
              <a:rPr lang="fr-FR" b="1" dirty="0" smtClean="0"/>
              <a:t>dignité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r>
              <a:rPr lang="fr-FR" dirty="0" smtClean="0">
                <a:solidFill>
                  <a:srgbClr val="C00000"/>
                </a:solidFill>
              </a:rPr>
              <a:t>[Les femmes et les nouveau-nés bénéficient de soins dans le respect et le maintien de leur dignité]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Chartes </a:t>
            </a:r>
            <a:r>
              <a:rPr lang="fr-FR" b="1" dirty="0" smtClean="0"/>
              <a:t>de qualité</a:t>
            </a:r>
          </a:p>
          <a:p>
            <a:r>
              <a:rPr lang="fr-FR" i="1" dirty="0" smtClean="0"/>
              <a:t>Charte de qualité 5.1 : L’intimité de toutes les femmes et de tous les nouveau-nés pendant la </a:t>
            </a:r>
            <a:r>
              <a:rPr lang="fr-FR" i="1" dirty="0" smtClean="0"/>
              <a:t>période </a:t>
            </a:r>
            <a:r>
              <a:rPr lang="fr-FR" dirty="0" smtClean="0"/>
              <a:t>périnatale </a:t>
            </a:r>
            <a:r>
              <a:rPr lang="fr-FR" dirty="0" smtClean="0"/>
              <a:t>est respectée, et la confidentialité est assurée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5.2 : Aucune femme ni aucun nouveau-né n’est victime de maltraitance telle </a:t>
            </a:r>
            <a:r>
              <a:rPr lang="fr-FR" i="1" dirty="0" smtClean="0"/>
              <a:t>que </a:t>
            </a:r>
            <a:r>
              <a:rPr lang="fr-FR" dirty="0" smtClean="0"/>
              <a:t>violence </a:t>
            </a:r>
            <a:r>
              <a:rPr lang="fr-FR" dirty="0" smtClean="0"/>
              <a:t>physique, sexuelle ou verbale, de discrimination, de privation de soins, de détention, </a:t>
            </a:r>
            <a:r>
              <a:rPr lang="fr-FR" dirty="0" smtClean="0"/>
              <a:t>d’extorsion ou </a:t>
            </a:r>
            <a:r>
              <a:rPr lang="fr-FR" dirty="0" smtClean="0"/>
              <a:t>de refus de prestation de services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5.3 : Toutes les femmes peuvent faire des choix éclairés concernant les services </a:t>
            </a:r>
            <a:r>
              <a:rPr lang="fr-FR" i="1" dirty="0" smtClean="0"/>
              <a:t>dont </a:t>
            </a:r>
            <a:r>
              <a:rPr lang="fr-FR" dirty="0" smtClean="0"/>
              <a:t>elles </a:t>
            </a:r>
            <a:r>
              <a:rPr lang="fr-FR" dirty="0" smtClean="0"/>
              <a:t>bénéficient, et les motifs ou les résultats des interventions sont clairement expliqués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Soutien </a:t>
            </a:r>
            <a:r>
              <a:rPr lang="fr-FR" b="1" dirty="0" smtClean="0"/>
              <a:t>psychologique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pPr>
              <a:buNone/>
            </a:pPr>
            <a:r>
              <a:rPr lang="fr-FR" dirty="0" smtClean="0"/>
              <a:t>   </a:t>
            </a:r>
            <a:r>
              <a:rPr lang="fr-FR" dirty="0" smtClean="0">
                <a:solidFill>
                  <a:srgbClr val="C00000"/>
                </a:solidFill>
              </a:rPr>
              <a:t>[Chaque </a:t>
            </a:r>
            <a:r>
              <a:rPr lang="fr-FR" dirty="0" smtClean="0">
                <a:solidFill>
                  <a:srgbClr val="C00000"/>
                </a:solidFill>
              </a:rPr>
              <a:t>femme et sa famille, bénéficient d’un soutien psychologique qui correspond </a:t>
            </a:r>
            <a:r>
              <a:rPr lang="fr-FR" dirty="0" smtClean="0">
                <a:solidFill>
                  <a:srgbClr val="C00000"/>
                </a:solidFill>
              </a:rPr>
              <a:t>à leurs </a:t>
            </a:r>
            <a:r>
              <a:rPr lang="fr-FR" dirty="0" smtClean="0">
                <a:solidFill>
                  <a:srgbClr val="C00000"/>
                </a:solidFill>
              </a:rPr>
              <a:t>besoins et qui renforce les capacités de la </a:t>
            </a:r>
            <a:r>
              <a:rPr lang="fr-FR" dirty="0" smtClean="0">
                <a:solidFill>
                  <a:srgbClr val="C00000"/>
                </a:solidFill>
              </a:rPr>
              <a:t>femme]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Chartes </a:t>
            </a:r>
            <a:r>
              <a:rPr lang="fr-FR" b="1" dirty="0" smtClean="0"/>
              <a:t>de qualité</a:t>
            </a:r>
          </a:p>
          <a:p>
            <a:r>
              <a:rPr lang="fr-FR" i="1" dirty="0" smtClean="0"/>
              <a:t>Charte de qualité 6.1 : Chaque femme a la possibilité d’être accompagnée par la personne de son </a:t>
            </a:r>
            <a:r>
              <a:rPr lang="fr-FR" i="1" dirty="0" smtClean="0"/>
              <a:t>choix </a:t>
            </a:r>
            <a:r>
              <a:rPr lang="fr-FR" dirty="0" smtClean="0"/>
              <a:t>pendant </a:t>
            </a:r>
            <a:r>
              <a:rPr lang="fr-FR" dirty="0" smtClean="0"/>
              <a:t>la phase de travail et l’accouchement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i="1" dirty="0" smtClean="0"/>
              <a:t>Charte de qualité 6.2 : Chaque femme bénéficie d’un soutien pour renforcer ses capacités </a:t>
            </a:r>
            <a:r>
              <a:rPr lang="fr-FR" i="1" dirty="0" smtClean="0"/>
              <a:t>pendant </a:t>
            </a:r>
            <a:r>
              <a:rPr lang="fr-FR" dirty="0" smtClean="0"/>
              <a:t>l’accouchement.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Ressources humaines compétentes et </a:t>
            </a:r>
            <a:r>
              <a:rPr lang="fr-FR" b="1" dirty="0" smtClean="0"/>
              <a:t>motivées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smtClean="0">
                <a:solidFill>
                  <a:srgbClr val="C00000"/>
                </a:solidFill>
              </a:rPr>
              <a:t>[Pour </a:t>
            </a:r>
            <a:r>
              <a:rPr lang="fr-FR" dirty="0" smtClean="0">
                <a:solidFill>
                  <a:srgbClr val="C00000"/>
                </a:solidFill>
              </a:rPr>
              <a:t>chaque femme et chaque nouveau-né, du personnel compétent et motivé </a:t>
            </a:r>
            <a:r>
              <a:rPr lang="fr-FR" dirty="0" smtClean="0">
                <a:solidFill>
                  <a:srgbClr val="C00000"/>
                </a:solidFill>
              </a:rPr>
              <a:t>est toujours </a:t>
            </a:r>
            <a:r>
              <a:rPr lang="fr-FR" dirty="0" smtClean="0">
                <a:solidFill>
                  <a:srgbClr val="C00000"/>
                </a:solidFill>
              </a:rPr>
              <a:t>disponible pour prodiguer les soins courants et prendre en charge les </a:t>
            </a:r>
            <a:r>
              <a:rPr lang="fr-FR" dirty="0" smtClean="0">
                <a:solidFill>
                  <a:srgbClr val="C00000"/>
                </a:solidFill>
              </a:rPr>
              <a:t>complications].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Chartes de qualité</a:t>
            </a:r>
          </a:p>
          <a:p>
            <a:r>
              <a:rPr lang="fr-FR" i="1" dirty="0" smtClean="0"/>
              <a:t>Charte de qualité 7.1 : Chaque femme a accès en permanence à au moins un accoucheur qualifié et </a:t>
            </a:r>
            <a:r>
              <a:rPr lang="fr-FR" i="1" dirty="0" smtClean="0"/>
              <a:t>à </a:t>
            </a:r>
            <a:r>
              <a:rPr lang="fr-FR" dirty="0" smtClean="0"/>
              <a:t>du </a:t>
            </a:r>
            <a:r>
              <a:rPr lang="fr-FR" dirty="0" smtClean="0"/>
              <a:t>personnel de soutien pour les soins courants et la prise en charge des complications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7.2 : Les accoucheurs qualifiés et le personnel de soutien ont les </a:t>
            </a:r>
            <a:r>
              <a:rPr lang="fr-FR" i="1" dirty="0" smtClean="0"/>
              <a:t>compétences </a:t>
            </a:r>
            <a:r>
              <a:rPr lang="fr-FR" dirty="0" smtClean="0"/>
              <a:t>requises </a:t>
            </a:r>
            <a:r>
              <a:rPr lang="fr-FR" dirty="0" smtClean="0"/>
              <a:t>pour répondre aux besoins pendant la phase de travail, l’accouchement et le début de </a:t>
            </a:r>
            <a:r>
              <a:rPr lang="fr-FR" dirty="0" smtClean="0"/>
              <a:t>la période </a:t>
            </a:r>
            <a:r>
              <a:rPr lang="fr-FR" dirty="0" smtClean="0"/>
              <a:t>postnatale</a:t>
            </a:r>
            <a:r>
              <a:rPr lang="fr-FR" dirty="0" smtClean="0"/>
              <a:t>.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Chartes de </a:t>
            </a:r>
            <a:r>
              <a:rPr lang="fr-FR" b="1" dirty="0" smtClean="0"/>
              <a:t>qualité</a:t>
            </a:r>
            <a:endParaRPr lang="fr-FR" dirty="0" smtClean="0"/>
          </a:p>
          <a:p>
            <a:r>
              <a:rPr lang="fr-FR" i="1" dirty="0" smtClean="0"/>
              <a:t>Charte de qualité 7.3 : La direction administrative et clinique de chaque établissement de santé </a:t>
            </a:r>
            <a:r>
              <a:rPr lang="fr-FR" i="1" dirty="0" smtClean="0"/>
              <a:t>est </a:t>
            </a:r>
            <a:r>
              <a:rPr lang="fr-FR" dirty="0" smtClean="0"/>
              <a:t>collectivement </a:t>
            </a:r>
            <a:r>
              <a:rPr lang="fr-FR" dirty="0" smtClean="0"/>
              <a:t>responsable de la mise au point et de l’application des politiques appropriées et </a:t>
            </a:r>
            <a:r>
              <a:rPr lang="fr-FR" dirty="0" smtClean="0"/>
              <a:t>crée des </a:t>
            </a:r>
            <a:r>
              <a:rPr lang="fr-FR" dirty="0" smtClean="0"/>
              <a:t>conditions propices à l’amélioration continue de la qualité par le personnel de l’établissement.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Disponibilité </a:t>
            </a:r>
            <a:r>
              <a:rPr lang="fr-FR" b="1" dirty="0" smtClean="0"/>
              <a:t>des ressources matérielles </a:t>
            </a:r>
            <a:r>
              <a:rPr lang="fr-FR" b="1" dirty="0" smtClean="0"/>
              <a:t>essentielles</a:t>
            </a:r>
          </a:p>
          <a:p>
            <a:endParaRPr lang="fr-FR" b="1" dirty="0" smtClean="0"/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smtClean="0">
                <a:solidFill>
                  <a:srgbClr val="C00000"/>
                </a:solidFill>
              </a:rPr>
              <a:t>[L’établissement </a:t>
            </a:r>
            <a:r>
              <a:rPr lang="fr-FR" dirty="0" smtClean="0">
                <a:solidFill>
                  <a:srgbClr val="C00000"/>
                </a:solidFill>
              </a:rPr>
              <a:t>de santé dispose d’un environnement matériel </a:t>
            </a:r>
            <a:r>
              <a:rPr lang="fr-FR" dirty="0" smtClean="0">
                <a:solidFill>
                  <a:srgbClr val="C00000"/>
                </a:solidFill>
              </a:rPr>
              <a:t>adéquat. L’approvisionnement </a:t>
            </a:r>
            <a:r>
              <a:rPr lang="fr-FR" dirty="0" smtClean="0">
                <a:solidFill>
                  <a:srgbClr val="C00000"/>
                </a:solidFill>
              </a:rPr>
              <a:t>en eau et en énergie, les moyens d’assainissement ainsi que les médicaments, </a:t>
            </a:r>
            <a:r>
              <a:rPr lang="fr-FR" dirty="0" smtClean="0">
                <a:solidFill>
                  <a:srgbClr val="C00000"/>
                </a:solidFill>
              </a:rPr>
              <a:t>les fournitures </a:t>
            </a:r>
            <a:r>
              <a:rPr lang="fr-FR" dirty="0" smtClean="0">
                <a:solidFill>
                  <a:srgbClr val="C00000"/>
                </a:solidFill>
              </a:rPr>
              <a:t>et le matériel sont suffisants pour les soins courants dispensés aux mères et aux </a:t>
            </a:r>
            <a:r>
              <a:rPr lang="fr-FR" dirty="0" smtClean="0">
                <a:solidFill>
                  <a:srgbClr val="C00000"/>
                </a:solidFill>
              </a:rPr>
              <a:t>nouveau-nés et </a:t>
            </a:r>
            <a:r>
              <a:rPr lang="fr-FR" dirty="0" smtClean="0">
                <a:solidFill>
                  <a:srgbClr val="C00000"/>
                </a:solidFill>
              </a:rPr>
              <a:t>pour la prise en charge des complications</a:t>
            </a:r>
            <a:r>
              <a:rPr lang="fr-FR" dirty="0" smtClean="0">
                <a:solidFill>
                  <a:srgbClr val="C00000"/>
                </a:solidFill>
              </a:rPr>
              <a:t>.]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Chartes de qualité</a:t>
            </a:r>
          </a:p>
          <a:p>
            <a:r>
              <a:rPr lang="fr-FR" i="1" dirty="0" smtClean="0"/>
              <a:t>Charte de qualité 8.1 : L’approvisionnement en eau et en énergie, les moyens d’assainissement et </a:t>
            </a:r>
            <a:r>
              <a:rPr lang="fr-FR" i="1" dirty="0" smtClean="0"/>
              <a:t>les </a:t>
            </a:r>
            <a:r>
              <a:rPr lang="fr-FR" dirty="0" smtClean="0"/>
              <a:t>installations </a:t>
            </a:r>
            <a:r>
              <a:rPr lang="fr-FR" dirty="0" smtClean="0"/>
              <a:t>pour l’hygiène des mains et l’élimination des déchets fonctionnent, sont fiables et sûrs </a:t>
            </a:r>
            <a:r>
              <a:rPr lang="fr-FR" dirty="0" smtClean="0"/>
              <a:t>et suffisent </a:t>
            </a:r>
            <a:r>
              <a:rPr lang="fr-FR" dirty="0" smtClean="0"/>
              <a:t>pour répondre aux besoins du personnel, des patientes et des familles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i="1" dirty="0" smtClean="0"/>
              <a:t>Charte de qualité 8.2 : Les salles d’accouchement et celles réservées aux soins postnatals sont </a:t>
            </a:r>
            <a:r>
              <a:rPr lang="fr-FR" i="1" dirty="0" smtClean="0"/>
              <a:t>signalées, </a:t>
            </a:r>
            <a:r>
              <a:rPr lang="fr-FR" dirty="0" smtClean="0"/>
              <a:t>organisées </a:t>
            </a:r>
            <a:r>
              <a:rPr lang="fr-FR" dirty="0" smtClean="0"/>
              <a:t>et entretenues afin que chaque femme et chaque nouveau-né puissent être pris en </a:t>
            </a:r>
            <a:r>
              <a:rPr lang="fr-FR" dirty="0" smtClean="0"/>
              <a:t>charge selon </a:t>
            </a:r>
            <a:r>
              <a:rPr lang="fr-FR" dirty="0" smtClean="0"/>
              <a:t>leurs besoins dans le respect de leur intimité, pour faciliter la continuité des soins</a:t>
            </a:r>
            <a:r>
              <a:rPr lang="fr-FR" dirty="0" smtClean="0"/>
              <a:t>.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L’OMS envisage un monde dans lequel 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« </a:t>
            </a:r>
            <a:r>
              <a:rPr lang="fr-FR" dirty="0" smtClean="0">
                <a:solidFill>
                  <a:srgbClr val="00B0F0"/>
                </a:solidFill>
              </a:rPr>
              <a:t>chaque femme </a:t>
            </a:r>
            <a:r>
              <a:rPr lang="fr-FR" dirty="0" smtClean="0">
                <a:solidFill>
                  <a:srgbClr val="00B0F0"/>
                </a:solidFill>
              </a:rPr>
              <a:t>enceinte et chaque nouveau-né bénéficient de soins de qualité tout au long de la grossesse, </a:t>
            </a:r>
            <a:r>
              <a:rPr lang="fr-FR" dirty="0" smtClean="0">
                <a:solidFill>
                  <a:srgbClr val="00B0F0"/>
                </a:solidFill>
              </a:rPr>
              <a:t>au cours </a:t>
            </a:r>
            <a:r>
              <a:rPr lang="fr-FR" dirty="0" smtClean="0">
                <a:solidFill>
                  <a:srgbClr val="00B0F0"/>
                </a:solidFill>
              </a:rPr>
              <a:t>de l’accouchement et pendant la période postnatale» </a:t>
            </a:r>
            <a:endParaRPr lang="fr-FR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fr-FR" dirty="0" smtClean="0"/>
          </a:p>
          <a:p>
            <a:r>
              <a:rPr lang="fr-FR" i="1" dirty="0" smtClean="0"/>
              <a:t> </a:t>
            </a:r>
            <a:r>
              <a:rPr lang="fr-FR" i="1" dirty="0" smtClean="0"/>
              <a:t>Cette déclaration va de pair avec </a:t>
            </a:r>
            <a:r>
              <a:rPr lang="fr-FR" i="1" dirty="0" smtClean="0"/>
              <a:t>deux </a:t>
            </a:r>
            <a:r>
              <a:rPr lang="fr-FR" dirty="0" smtClean="0"/>
              <a:t>autres </a:t>
            </a:r>
            <a:r>
              <a:rPr lang="fr-FR" dirty="0" smtClean="0"/>
              <a:t>éléments du programme d’action à l’échelle mondiale : les stratégies pour mettre un terme </a:t>
            </a:r>
            <a:r>
              <a:rPr lang="fr-FR" dirty="0" smtClean="0"/>
              <a:t>aux </a:t>
            </a:r>
            <a:r>
              <a:rPr lang="fr-FR" dirty="0" smtClean="0"/>
              <a:t>décès maternels évitables </a:t>
            </a:r>
            <a:r>
              <a:rPr lang="fr-FR" i="1" dirty="0" smtClean="0"/>
              <a:t>et </a:t>
            </a:r>
            <a:r>
              <a:rPr lang="fr-FR" i="1" dirty="0" smtClean="0"/>
              <a:t>le </a:t>
            </a:r>
            <a:r>
              <a:rPr lang="fr-FR" i="1" dirty="0" smtClean="0"/>
              <a:t>Plan </a:t>
            </a:r>
            <a:r>
              <a:rPr lang="fr-FR" dirty="0" smtClean="0"/>
              <a:t>d’action </a:t>
            </a:r>
            <a:r>
              <a:rPr lang="fr-FR" dirty="0" smtClean="0"/>
              <a:t>pour la santé du </a:t>
            </a:r>
            <a:r>
              <a:rPr lang="fr-FR" dirty="0" smtClean="0"/>
              <a:t>nouveau-né</a:t>
            </a:r>
            <a:r>
              <a:rPr lang="fr-FR" i="1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Standard 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Chartes de qualité</a:t>
            </a:r>
          </a:p>
          <a:p>
            <a:endParaRPr lang="fr-FR" dirty="0" smtClean="0"/>
          </a:p>
          <a:p>
            <a:r>
              <a:rPr lang="fr-FR" i="1" dirty="0" smtClean="0"/>
              <a:t>Charte de qualité 8.3 : Des stocks suffisants de médicaments, de fournitures et de matériel </a:t>
            </a:r>
            <a:r>
              <a:rPr lang="fr-FR" i="1" dirty="0" smtClean="0"/>
              <a:t>sont </a:t>
            </a:r>
            <a:r>
              <a:rPr lang="fr-FR" dirty="0" smtClean="0"/>
              <a:t>disponibles </a:t>
            </a:r>
            <a:r>
              <a:rPr lang="fr-FR" dirty="0" smtClean="0"/>
              <a:t>pour assurer les soins courants et la prise en charge des complications.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8868"/>
            <a:ext cx="8229600" cy="1643074"/>
          </a:xfrm>
        </p:spPr>
        <p:txBody>
          <a:bodyPr/>
          <a:lstStyle/>
          <a:p>
            <a:r>
              <a:rPr lang="fr-FR" b="1" dirty="0" smtClean="0"/>
              <a:t>Chartes et mesures de qualité</a:t>
            </a:r>
            <a:endParaRPr lang="fr-F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b="1" dirty="0" smtClean="0"/>
              <a:t>Charte de qualité 1.1a :</a:t>
            </a:r>
            <a:endParaRPr lang="fr-FR" dirty="0"/>
          </a:p>
        </p:txBody>
      </p:sp>
      <p:pic>
        <p:nvPicPr>
          <p:cNvPr id="4098" name="Picture 2" descr="C:\Users\Dr Ouattara\Desktop\Captur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92" t="16731" r="34788" b="7506"/>
          <a:stretch>
            <a:fillRect/>
          </a:stretch>
        </p:blipFill>
        <p:spPr bwMode="auto">
          <a:xfrm>
            <a:off x="1214414" y="1357298"/>
            <a:ext cx="5715040" cy="526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b="1" dirty="0" smtClean="0"/>
              <a:t>Charte de qualité 1.1a :</a:t>
            </a:r>
            <a:endParaRPr lang="fr-FR" dirty="0"/>
          </a:p>
        </p:txBody>
      </p:sp>
      <p:pic>
        <p:nvPicPr>
          <p:cNvPr id="4098" name="Picture 2" descr="C:\Users\Dr Ouattara\Desktop\Captur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92" t="16731" r="34788" b="7506"/>
          <a:stretch>
            <a:fillRect/>
          </a:stretch>
        </p:blipFill>
        <p:spPr bwMode="auto">
          <a:xfrm>
            <a:off x="1214414" y="1357298"/>
            <a:ext cx="5715040" cy="526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fr-FR" b="1" dirty="0" smtClean="0"/>
              <a:t>Charte de qualité 1.1a :</a:t>
            </a:r>
            <a:endParaRPr lang="fr-FR" dirty="0"/>
          </a:p>
        </p:txBody>
      </p:sp>
      <p:pic>
        <p:nvPicPr>
          <p:cNvPr id="4098" name="Picture 2" descr="C:\Users\Dr Ouattara\Desktop\Captur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92" t="16731" r="34788" b="7506"/>
          <a:stretch>
            <a:fillRect/>
          </a:stretch>
        </p:blipFill>
        <p:spPr bwMode="auto">
          <a:xfrm>
            <a:off x="1214414" y="1357298"/>
            <a:ext cx="5715040" cy="5268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1.1b</a:t>
            </a:r>
            <a:endParaRPr lang="fr-FR" dirty="0"/>
          </a:p>
        </p:txBody>
      </p:sp>
      <p:pic>
        <p:nvPicPr>
          <p:cNvPr id="5122" name="Picture 2" descr="C:\Users\Dr Ouattara\Desktop\Captur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18309" r="14486" b="13819"/>
          <a:stretch>
            <a:fillRect/>
          </a:stretch>
        </p:blipFill>
        <p:spPr bwMode="auto">
          <a:xfrm>
            <a:off x="1714480" y="1785925"/>
            <a:ext cx="5617020" cy="457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1.1b</a:t>
            </a:r>
            <a:endParaRPr lang="fr-FR" dirty="0"/>
          </a:p>
        </p:txBody>
      </p:sp>
      <p:pic>
        <p:nvPicPr>
          <p:cNvPr id="5122" name="Picture 2" descr="C:\Users\Dr Ouattara\Desktop\Captur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18309" r="14486" b="13819"/>
          <a:stretch>
            <a:fillRect/>
          </a:stretch>
        </p:blipFill>
        <p:spPr bwMode="auto">
          <a:xfrm>
            <a:off x="1714480" y="1785925"/>
            <a:ext cx="5617020" cy="457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1.1b</a:t>
            </a:r>
            <a:endParaRPr lang="fr-FR" dirty="0"/>
          </a:p>
        </p:txBody>
      </p:sp>
      <p:pic>
        <p:nvPicPr>
          <p:cNvPr id="5122" name="Picture 2" descr="C:\Users\Dr Ouattara\Desktop\Captur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059" t="18309" r="14486" b="13819"/>
          <a:stretch>
            <a:fillRect/>
          </a:stretch>
        </p:blipFill>
        <p:spPr bwMode="auto">
          <a:xfrm>
            <a:off x="1714480" y="1785925"/>
            <a:ext cx="5617020" cy="457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1.1c</a:t>
            </a:r>
            <a:endParaRPr lang="fr-FR" dirty="0"/>
          </a:p>
        </p:txBody>
      </p:sp>
      <p:pic>
        <p:nvPicPr>
          <p:cNvPr id="6146" name="Picture 2" descr="C:\Users\Dr Ouattara\Desktop\Captur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3" t="18941" r="51464" b="14766"/>
          <a:stretch>
            <a:fillRect/>
          </a:stretch>
        </p:blipFill>
        <p:spPr bwMode="auto">
          <a:xfrm>
            <a:off x="2857488" y="2285992"/>
            <a:ext cx="250033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1.1c</a:t>
            </a:r>
            <a:endParaRPr lang="fr-FR" dirty="0"/>
          </a:p>
        </p:txBody>
      </p:sp>
      <p:pic>
        <p:nvPicPr>
          <p:cNvPr id="6146" name="Picture 2" descr="C:\Users\Dr Ouattara\Desktop\Captur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3" t="18941" r="51464" b="14766"/>
          <a:stretch>
            <a:fillRect/>
          </a:stretch>
        </p:blipFill>
        <p:spPr bwMode="auto">
          <a:xfrm>
            <a:off x="2857488" y="2285992"/>
            <a:ext cx="250033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Priorites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Principales complications </a:t>
            </a:r>
            <a:r>
              <a:rPr lang="fr-FR" dirty="0" smtClean="0"/>
              <a:t>de la </a:t>
            </a:r>
            <a:r>
              <a:rPr lang="fr-FR" dirty="0" smtClean="0"/>
              <a:t>grossesse/accouchement (70 %)</a:t>
            </a:r>
          </a:p>
          <a:p>
            <a:pPr lvl="1"/>
            <a:r>
              <a:rPr lang="fr-FR" dirty="0" smtClean="0"/>
              <a:t>l’hémorragie</a:t>
            </a:r>
            <a:r>
              <a:rPr lang="fr-FR" dirty="0" smtClean="0"/>
              <a:t>, </a:t>
            </a:r>
            <a:r>
              <a:rPr lang="fr-FR" dirty="0" smtClean="0"/>
              <a:t>l’hypertension </a:t>
            </a:r>
            <a:r>
              <a:rPr lang="fr-FR" dirty="0" smtClean="0"/>
              <a:t>gestationnelle, </a:t>
            </a:r>
            <a:endParaRPr lang="fr-FR" dirty="0" smtClean="0"/>
          </a:p>
          <a:p>
            <a:pPr lvl="1"/>
            <a:r>
              <a:rPr lang="fr-FR" dirty="0" smtClean="0"/>
              <a:t>la </a:t>
            </a:r>
            <a:r>
              <a:rPr lang="fr-FR" dirty="0" smtClean="0"/>
              <a:t>septicémie </a:t>
            </a:r>
            <a:r>
              <a:rPr lang="fr-FR" dirty="0" smtClean="0"/>
              <a:t>et l’avortement</a:t>
            </a:r>
          </a:p>
          <a:p>
            <a:pPr lvl="1"/>
            <a:endParaRPr lang="fr-FR" dirty="0" smtClean="0"/>
          </a:p>
          <a:p>
            <a:r>
              <a:rPr lang="fr-FR" i="1" dirty="0" smtClean="0"/>
              <a:t> Principales complications </a:t>
            </a:r>
            <a:r>
              <a:rPr lang="fr-FR" i="1" dirty="0" smtClean="0"/>
              <a:t>de la </a:t>
            </a:r>
            <a:r>
              <a:rPr lang="fr-FR" i="1" dirty="0" smtClean="0"/>
              <a:t>prématurité </a:t>
            </a:r>
            <a:r>
              <a:rPr lang="fr-FR" dirty="0" smtClean="0"/>
              <a:t>85 </a:t>
            </a:r>
            <a:r>
              <a:rPr lang="fr-FR" dirty="0" smtClean="0"/>
              <a:t>% </a:t>
            </a:r>
            <a:endParaRPr lang="fr-FR" i="1" dirty="0" smtClean="0"/>
          </a:p>
          <a:p>
            <a:pPr lvl="1"/>
            <a:r>
              <a:rPr lang="fr-FR" i="1" dirty="0" smtClean="0"/>
              <a:t> </a:t>
            </a:r>
            <a:r>
              <a:rPr lang="fr-FR" i="1" dirty="0" smtClean="0"/>
              <a:t>l’asphyxie, </a:t>
            </a:r>
            <a:r>
              <a:rPr lang="fr-FR" i="1" dirty="0" smtClean="0"/>
              <a:t>les </a:t>
            </a:r>
            <a:r>
              <a:rPr lang="fr-FR" i="1" dirty="0" smtClean="0"/>
              <a:t>décès </a:t>
            </a:r>
            <a:r>
              <a:rPr lang="fr-FR" i="1" dirty="0" err="1" smtClean="0"/>
              <a:t>intrapartum</a:t>
            </a:r>
            <a:r>
              <a:rPr lang="fr-FR" i="1" dirty="0" smtClean="0"/>
              <a:t> et périnatals </a:t>
            </a:r>
            <a:endParaRPr lang="fr-FR" i="1" dirty="0" smtClean="0"/>
          </a:p>
          <a:p>
            <a:pPr lvl="1"/>
            <a:r>
              <a:rPr lang="fr-FR" i="1" dirty="0" smtClean="0"/>
              <a:t>et </a:t>
            </a:r>
            <a:r>
              <a:rPr lang="fr-FR" i="1" dirty="0" smtClean="0"/>
              <a:t>les </a:t>
            </a:r>
            <a:r>
              <a:rPr lang="fr-FR" i="1" dirty="0" smtClean="0"/>
              <a:t>infections </a:t>
            </a:r>
            <a:r>
              <a:rPr lang="fr-FR" dirty="0" smtClean="0"/>
              <a:t>néonatales </a:t>
            </a:r>
          </a:p>
          <a:p>
            <a:pPr lvl="1"/>
            <a:endParaRPr lang="fr-FR" dirty="0" smtClean="0"/>
          </a:p>
          <a:p>
            <a:r>
              <a:rPr lang="fr-FR" i="1" dirty="0" smtClean="0"/>
              <a:t>De </a:t>
            </a:r>
            <a:r>
              <a:rPr lang="fr-FR" i="1" dirty="0" smtClean="0"/>
              <a:t>ce fait, l’accouchement et </a:t>
            </a:r>
            <a:r>
              <a:rPr lang="fr-FR" i="1" dirty="0" smtClean="0"/>
              <a:t>la </a:t>
            </a:r>
            <a:r>
              <a:rPr lang="fr-FR" dirty="0" smtClean="0"/>
              <a:t>période </a:t>
            </a:r>
            <a:r>
              <a:rPr lang="fr-FR" dirty="0" smtClean="0"/>
              <a:t>postnatale </a:t>
            </a:r>
            <a:endParaRPr lang="fr-FR" dirty="0" smtClean="0"/>
          </a:p>
          <a:p>
            <a:pPr lvl="1"/>
            <a:r>
              <a:rPr lang="fr-FR" dirty="0" smtClean="0"/>
              <a:t>Moments critiques </a:t>
            </a:r>
            <a:r>
              <a:rPr lang="fr-FR" dirty="0" smtClean="0"/>
              <a:t>pour la survie de la </a:t>
            </a:r>
            <a:r>
              <a:rPr lang="fr-FR" dirty="0" smtClean="0"/>
              <a:t>mère et nouveau-né </a:t>
            </a:r>
          </a:p>
          <a:p>
            <a:pPr lvl="1"/>
            <a:r>
              <a:rPr lang="fr-FR" dirty="0" smtClean="0"/>
              <a:t>occasion </a:t>
            </a:r>
            <a:r>
              <a:rPr lang="fr-FR" dirty="0" smtClean="0"/>
              <a:t>d’améliorer les retours sur les </a:t>
            </a:r>
            <a:r>
              <a:rPr lang="fr-FR" dirty="0" smtClean="0"/>
              <a:t>investissements</a:t>
            </a:r>
            <a:endParaRPr lang="fr-F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1.1c</a:t>
            </a:r>
            <a:endParaRPr lang="fr-FR" dirty="0"/>
          </a:p>
        </p:txBody>
      </p:sp>
      <p:pic>
        <p:nvPicPr>
          <p:cNvPr id="6146" name="Picture 2" descr="C:\Users\Dr Ouattara\Desktop\Captur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03" t="18941" r="51464" b="14766"/>
          <a:stretch>
            <a:fillRect/>
          </a:stretch>
        </p:blipFill>
        <p:spPr bwMode="auto">
          <a:xfrm>
            <a:off x="2857488" y="2285992"/>
            <a:ext cx="250033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1.2</a:t>
            </a:r>
            <a:endParaRPr lang="fr-FR" dirty="0"/>
          </a:p>
        </p:txBody>
      </p:sp>
      <p:pic>
        <p:nvPicPr>
          <p:cNvPr id="7170" name="Picture 2" descr="C:\Users\Dr Ouattara\Desktop\Captur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621" t="41985" r="8490" b="18555"/>
          <a:stretch>
            <a:fillRect/>
          </a:stretch>
        </p:blipFill>
        <p:spPr bwMode="auto">
          <a:xfrm>
            <a:off x="1731625" y="2071678"/>
            <a:ext cx="466347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1.2</a:t>
            </a:r>
            <a:endParaRPr lang="fr-FR" dirty="0"/>
          </a:p>
        </p:txBody>
      </p:sp>
      <p:pic>
        <p:nvPicPr>
          <p:cNvPr id="7170" name="Picture 2" descr="C:\Users\Dr Ouattara\Desktop\Captur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621" t="41985" r="8490" b="18555"/>
          <a:stretch>
            <a:fillRect/>
          </a:stretch>
        </p:blipFill>
        <p:spPr bwMode="auto">
          <a:xfrm>
            <a:off x="1731625" y="2071678"/>
            <a:ext cx="466347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1.2</a:t>
            </a:r>
            <a:endParaRPr lang="fr-FR" dirty="0"/>
          </a:p>
        </p:txBody>
      </p:sp>
      <p:pic>
        <p:nvPicPr>
          <p:cNvPr id="7170" name="Picture 2" descr="C:\Users\Dr Ouattara\Desktop\Capture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621" t="41985" r="8490" b="18555"/>
          <a:stretch>
            <a:fillRect/>
          </a:stretch>
        </p:blipFill>
        <p:spPr bwMode="auto">
          <a:xfrm>
            <a:off x="1731625" y="2071678"/>
            <a:ext cx="4663473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1.3 :</a:t>
            </a:r>
            <a:endParaRPr lang="fr-FR" dirty="0"/>
          </a:p>
        </p:txBody>
      </p:sp>
      <p:pic>
        <p:nvPicPr>
          <p:cNvPr id="9218" name="Picture 2" descr="C:\Users\Dr Ouattara\Desktop\Capture8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919" t="37882" r="56200" b="19501"/>
          <a:stretch>
            <a:fillRect/>
          </a:stretch>
        </p:blipFill>
        <p:spPr bwMode="auto">
          <a:xfrm>
            <a:off x="1224997" y="1928802"/>
            <a:ext cx="3989945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1.4 :</a:t>
            </a:r>
            <a:endParaRPr lang="fr-FR" dirty="0"/>
          </a:p>
        </p:txBody>
      </p:sp>
      <p:pic>
        <p:nvPicPr>
          <p:cNvPr id="10242" name="Picture 2" descr="C:\Users\Dr Ouattara\Desktop\Capture8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367" t="49877" r="10935" b="9084"/>
          <a:stretch>
            <a:fillRect/>
          </a:stretch>
        </p:blipFill>
        <p:spPr bwMode="auto">
          <a:xfrm>
            <a:off x="2714612" y="2733056"/>
            <a:ext cx="4214842" cy="3535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1.4 :</a:t>
            </a:r>
            <a:endParaRPr lang="fr-FR" dirty="0"/>
          </a:p>
        </p:txBody>
      </p:sp>
      <p:pic>
        <p:nvPicPr>
          <p:cNvPr id="10242" name="Picture 2" descr="C:\Users\Dr Ouattara\Desktop\Capture8.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367" t="49877" r="10935" b="9084"/>
          <a:stretch>
            <a:fillRect/>
          </a:stretch>
        </p:blipFill>
        <p:spPr bwMode="auto">
          <a:xfrm>
            <a:off x="2714612" y="2733056"/>
            <a:ext cx="4214842" cy="3535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1.4 :</a:t>
            </a:r>
            <a:endParaRPr lang="fr-FR" dirty="0"/>
          </a:p>
        </p:txBody>
      </p:sp>
      <p:pic>
        <p:nvPicPr>
          <p:cNvPr id="11266" name="Picture 2" descr="C:\Users\Dr Ouattara\Desktop\Capture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27780" r="15670" b="42230"/>
          <a:stretch>
            <a:fillRect/>
          </a:stretch>
        </p:blipFill>
        <p:spPr bwMode="auto">
          <a:xfrm>
            <a:off x="411429" y="2071678"/>
            <a:ext cx="794678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1.5</a:t>
            </a:r>
            <a:endParaRPr lang="fr-FR" dirty="0"/>
          </a:p>
        </p:txBody>
      </p:sp>
      <p:pic>
        <p:nvPicPr>
          <p:cNvPr id="13314" name="Picture 2" descr="C:\Users\Dr Ouattara\Desktop\Captur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35" t="40781" r="13302" b="12164"/>
          <a:stretch>
            <a:fillRect/>
          </a:stretch>
        </p:blipFill>
        <p:spPr bwMode="auto">
          <a:xfrm>
            <a:off x="500034" y="1785926"/>
            <a:ext cx="838205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1.5</a:t>
            </a:r>
            <a:endParaRPr lang="fr-FR" dirty="0"/>
          </a:p>
        </p:txBody>
      </p:sp>
      <p:pic>
        <p:nvPicPr>
          <p:cNvPr id="12290" name="Picture 2" descr="C:\Users\Dr Ouattara\Desktop\Capt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24623" r="13302" b="37495"/>
          <a:stretch>
            <a:fillRect/>
          </a:stretch>
        </p:blipFill>
        <p:spPr bwMode="auto">
          <a:xfrm>
            <a:off x="2285984" y="2714620"/>
            <a:ext cx="450059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Priorites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dirty="0" smtClean="0"/>
              <a:t> Domaines </a:t>
            </a:r>
            <a:r>
              <a:rPr lang="fr-FR" dirty="0" smtClean="0"/>
              <a:t>thématiques </a:t>
            </a:r>
            <a:r>
              <a:rPr lang="fr-FR" dirty="0" smtClean="0"/>
              <a:t>hautement prioritaires</a:t>
            </a:r>
            <a:endParaRPr lang="fr-FR" i="1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 Soins </a:t>
            </a:r>
            <a:r>
              <a:rPr lang="fr-FR" dirty="0" smtClean="0"/>
              <a:t>courants </a:t>
            </a:r>
            <a:r>
              <a:rPr lang="fr-FR" dirty="0" smtClean="0"/>
              <a:t>comprenant </a:t>
            </a:r>
            <a:r>
              <a:rPr lang="fr-FR" dirty="0" smtClean="0"/>
              <a:t>la surveillance du </a:t>
            </a:r>
            <a:r>
              <a:rPr lang="fr-FR" dirty="0" smtClean="0"/>
              <a:t>travail, soins essentiels;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 Prise </a:t>
            </a:r>
            <a:r>
              <a:rPr lang="fr-FR" dirty="0" smtClean="0"/>
              <a:t>en charge de la pré éclampsie, de l’éclampsie et de ses complications ;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</a:t>
            </a:r>
            <a:r>
              <a:rPr lang="fr-FR" dirty="0" smtClean="0"/>
              <a:t>rise </a:t>
            </a:r>
            <a:r>
              <a:rPr lang="fr-FR" dirty="0" smtClean="0"/>
              <a:t>en charge des difficultés du travail au moyen de techniques médicales sûres et appropriées ;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 Prise </a:t>
            </a:r>
            <a:r>
              <a:rPr lang="fr-FR" dirty="0" smtClean="0"/>
              <a:t>en charge de l’hémorragie post-partum ;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R</a:t>
            </a:r>
            <a:r>
              <a:rPr lang="fr-FR" dirty="0" smtClean="0"/>
              <a:t>éanimation </a:t>
            </a:r>
            <a:r>
              <a:rPr lang="fr-FR" dirty="0" smtClean="0"/>
              <a:t>du nouveau-né ;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</a:t>
            </a:r>
            <a:r>
              <a:rPr lang="fr-FR" dirty="0" smtClean="0"/>
              <a:t>rise </a:t>
            </a:r>
            <a:r>
              <a:rPr lang="fr-FR" dirty="0" smtClean="0"/>
              <a:t>en charge du travail et de la naissance prématurés et soins appropriés aux </a:t>
            </a:r>
            <a:r>
              <a:rPr lang="fr-FR" dirty="0" smtClean="0"/>
              <a:t>nouveau-nés prématurés </a:t>
            </a:r>
            <a:r>
              <a:rPr lang="fr-FR" dirty="0" smtClean="0"/>
              <a:t>et de faible poids ; </a:t>
            </a:r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Prise </a:t>
            </a:r>
            <a:r>
              <a:rPr lang="fr-FR" dirty="0" smtClean="0"/>
              <a:t>en charge des infections maternelles et néonatales.</a:t>
            </a:r>
            <a:endParaRPr lang="fr-F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1.6a :</a:t>
            </a:r>
            <a:endParaRPr lang="fr-FR" dirty="0"/>
          </a:p>
        </p:txBody>
      </p:sp>
      <p:pic>
        <p:nvPicPr>
          <p:cNvPr id="14338" name="Picture 2" descr="C:\Users\Dr Ouattara\Desktop\Captur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02" t="56191" r="13302" b="7506"/>
          <a:stretch>
            <a:fillRect/>
          </a:stretch>
        </p:blipFill>
        <p:spPr bwMode="auto">
          <a:xfrm>
            <a:off x="2214546" y="2643182"/>
            <a:ext cx="442915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1.6a :</a:t>
            </a:r>
            <a:endParaRPr lang="fr-FR" dirty="0"/>
          </a:p>
        </p:txBody>
      </p:sp>
      <p:pic>
        <p:nvPicPr>
          <p:cNvPr id="15362" name="Picture 2" descr="C:\Users\Dr Ouattara\Desktop\Captur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34" t="27780" r="14486" b="23290"/>
          <a:stretch>
            <a:fillRect/>
          </a:stretch>
        </p:blipFill>
        <p:spPr bwMode="auto">
          <a:xfrm>
            <a:off x="2214546" y="2857496"/>
            <a:ext cx="450059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1.6b</a:t>
            </a:r>
            <a:endParaRPr lang="fr-FR" dirty="0"/>
          </a:p>
        </p:txBody>
      </p:sp>
      <p:pic>
        <p:nvPicPr>
          <p:cNvPr id="16386" name="Picture 2" descr="C:\Users\Dr Ouattara\Desktop\Capture.16b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654" t="40407" r="15670" b="10663"/>
          <a:stretch>
            <a:fillRect/>
          </a:stretch>
        </p:blipFill>
        <p:spPr bwMode="auto">
          <a:xfrm>
            <a:off x="2786050" y="3357562"/>
            <a:ext cx="4446069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1.6b</a:t>
            </a:r>
            <a:endParaRPr lang="fr-FR" dirty="0"/>
          </a:p>
        </p:txBody>
      </p:sp>
      <p:pic>
        <p:nvPicPr>
          <p:cNvPr id="17410" name="Picture 2" descr="C:\Users\Dr Ouattara\Desktop\Capture16bb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26201" r="12118"/>
          <a:stretch>
            <a:fillRect/>
          </a:stretch>
        </p:blipFill>
        <p:spPr bwMode="auto">
          <a:xfrm>
            <a:off x="2285984" y="2786058"/>
            <a:ext cx="4572032" cy="3340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1.7a</a:t>
            </a:r>
            <a:endParaRPr lang="fr-FR" dirty="0"/>
          </a:p>
        </p:txBody>
      </p:sp>
      <p:pic>
        <p:nvPicPr>
          <p:cNvPr id="19458" name="Picture 2" descr="C:\Users\Dr Ouattara\Desktop\Capture17a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302" t="59348" r="15670"/>
          <a:stretch>
            <a:fillRect/>
          </a:stretch>
        </p:blipFill>
        <p:spPr bwMode="auto">
          <a:xfrm>
            <a:off x="2000232" y="2928934"/>
            <a:ext cx="4286280" cy="18399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Charte de qualité 1.7a</a:t>
            </a:r>
            <a:endParaRPr lang="fr-FR" dirty="0"/>
          </a:p>
        </p:txBody>
      </p:sp>
      <p:pic>
        <p:nvPicPr>
          <p:cNvPr id="18434" name="Picture 2" descr="C:\Users\Dr Ouattara\Desktop\Capture1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27780" r="14486" b="21711"/>
          <a:stretch>
            <a:fillRect/>
          </a:stretch>
        </p:blipFill>
        <p:spPr bwMode="auto">
          <a:xfrm>
            <a:off x="2285984" y="2357430"/>
            <a:ext cx="442915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1.7b</a:t>
            </a:r>
            <a:endParaRPr lang="fr-FR" dirty="0"/>
          </a:p>
        </p:txBody>
      </p:sp>
      <p:pic>
        <p:nvPicPr>
          <p:cNvPr id="20482" name="Picture 2" descr="C:\Users\Dr Ouattara\Desktop\Capture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76710" r="52368" b="12241"/>
          <a:stretch>
            <a:fillRect/>
          </a:stretch>
        </p:blipFill>
        <p:spPr bwMode="auto">
          <a:xfrm>
            <a:off x="1785918" y="2857496"/>
            <a:ext cx="550072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1.7b</a:t>
            </a:r>
            <a:endParaRPr lang="fr-FR" dirty="0"/>
          </a:p>
        </p:txBody>
      </p:sp>
      <p:pic>
        <p:nvPicPr>
          <p:cNvPr id="21506" name="Picture 2" descr="C:\Users\Dr Ouattara\Desktop\Capture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184" t="18309" r="8567" b="54858"/>
          <a:stretch>
            <a:fillRect/>
          </a:stretch>
        </p:blipFill>
        <p:spPr bwMode="auto">
          <a:xfrm>
            <a:off x="1643042" y="1857363"/>
            <a:ext cx="6715172" cy="433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1.8</a:t>
            </a:r>
            <a:endParaRPr lang="fr-FR" dirty="0"/>
          </a:p>
        </p:txBody>
      </p:sp>
      <p:pic>
        <p:nvPicPr>
          <p:cNvPr id="22530" name="Picture 2" descr="C:\Users\Dr Ouattara\Desktop\Capture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816" t="62505" r="9751" b="12241"/>
          <a:stretch>
            <a:fillRect/>
          </a:stretch>
        </p:blipFill>
        <p:spPr bwMode="auto">
          <a:xfrm>
            <a:off x="1000100" y="2071678"/>
            <a:ext cx="593828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1.8</a:t>
            </a:r>
            <a:endParaRPr lang="fr-FR" dirty="0"/>
          </a:p>
        </p:txBody>
      </p:sp>
      <p:pic>
        <p:nvPicPr>
          <p:cNvPr id="23554" name="Picture 2" descr="C:\Users\Dr Ouattara\Desktop\Capture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19888" r="54735" b="51701"/>
          <a:stretch>
            <a:fillRect/>
          </a:stretch>
        </p:blipFill>
        <p:spPr bwMode="auto">
          <a:xfrm>
            <a:off x="1214414" y="2000240"/>
            <a:ext cx="6286544" cy="3429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qualité des soins est </a:t>
            </a:r>
            <a:r>
              <a:rPr lang="fr-FR" dirty="0" smtClean="0"/>
              <a:t>comme </a:t>
            </a:r>
            <a:r>
              <a:rPr lang="fr-FR" dirty="0" smtClean="0"/>
              <a:t>un </a:t>
            </a:r>
            <a:r>
              <a:rPr lang="fr-FR" dirty="0" smtClean="0"/>
              <a:t>aspect crucial </a:t>
            </a:r>
            <a:r>
              <a:rPr lang="fr-FR" dirty="0" smtClean="0"/>
              <a:t>du programme inachevé de santé maternelle et néonatale essentiellement quant à la </a:t>
            </a:r>
            <a:r>
              <a:rPr lang="fr-FR" dirty="0" smtClean="0"/>
              <a:t>qualité des </a:t>
            </a:r>
            <a:r>
              <a:rPr lang="fr-FR" dirty="0" smtClean="0"/>
              <a:t>soins entourant le travail et l’accouchement et au cours de la période postnatale immédiate </a:t>
            </a:r>
            <a:endParaRPr lang="fr-FR" dirty="0" smtClean="0"/>
          </a:p>
          <a:p>
            <a:endParaRPr lang="fr-FR" i="1" dirty="0" smtClean="0"/>
          </a:p>
          <a:p>
            <a:r>
              <a:rPr lang="fr-FR" dirty="0" smtClean="0"/>
              <a:t>Il est reconnu qu’une couverture de soins élevée ne suffit pas à elle seule à réduire la mortalité.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Pour réduire </a:t>
            </a:r>
            <a:r>
              <a:rPr lang="fr-FR" dirty="0" smtClean="0"/>
              <a:t>la mortalité maternelle et néonatale de manière significative et progresser vers </a:t>
            </a:r>
            <a:r>
              <a:rPr lang="fr-FR" dirty="0" smtClean="0"/>
              <a:t>l’élimination des </a:t>
            </a:r>
            <a:r>
              <a:rPr lang="fr-FR" dirty="0" smtClean="0"/>
              <a:t>causes évitables de décès chez les mères et les nouveau-nés, l’amélioration de la couverture </a:t>
            </a:r>
            <a:r>
              <a:rPr lang="fr-FR" dirty="0" smtClean="0"/>
              <a:t>doit s’accompagner </a:t>
            </a:r>
            <a:r>
              <a:rPr lang="fr-FR" dirty="0" smtClean="0"/>
              <a:t>d’une amélioration de la qualité dans toute la gamme des </a:t>
            </a:r>
            <a:r>
              <a:rPr lang="fr-FR" dirty="0" smtClean="0"/>
              <a:t>soins</a:t>
            </a:r>
            <a:endParaRPr lang="fr-F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1.9</a:t>
            </a:r>
            <a:endParaRPr lang="fr-FR" dirty="0"/>
          </a:p>
        </p:txBody>
      </p:sp>
      <p:pic>
        <p:nvPicPr>
          <p:cNvPr id="24578" name="Picture 2" descr="C:\Users\Dr Ouattara\Desktop\Capture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71975" r="55919" b="4349"/>
          <a:stretch>
            <a:fillRect/>
          </a:stretch>
        </p:blipFill>
        <p:spPr bwMode="auto">
          <a:xfrm>
            <a:off x="1500166" y="2285992"/>
            <a:ext cx="6205582" cy="2908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1.9</a:t>
            </a:r>
            <a:endParaRPr lang="fr-FR" dirty="0"/>
          </a:p>
        </p:txBody>
      </p:sp>
      <p:pic>
        <p:nvPicPr>
          <p:cNvPr id="24578" name="Picture 2" descr="C:\Users\Dr Ouattara\Desktop\Capture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816" t="18941" r="9751" b="53280"/>
          <a:stretch>
            <a:fillRect/>
          </a:stretch>
        </p:blipFill>
        <p:spPr bwMode="auto">
          <a:xfrm>
            <a:off x="1102331" y="2285992"/>
            <a:ext cx="596675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2.1</a:t>
            </a:r>
            <a:endParaRPr lang="fr-FR" dirty="0"/>
          </a:p>
        </p:txBody>
      </p:sp>
      <p:pic>
        <p:nvPicPr>
          <p:cNvPr id="25602" name="Picture 2" descr="C:\Users\Dr Ouattara\Desktop\Capture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51456" r="10934" b="21711"/>
          <a:stretch>
            <a:fillRect/>
          </a:stretch>
        </p:blipFill>
        <p:spPr bwMode="auto">
          <a:xfrm>
            <a:off x="1571604" y="2714620"/>
            <a:ext cx="5320029" cy="2740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</a:t>
            </a:r>
            <a:r>
              <a:rPr lang="fr-FR" b="1" dirty="0" smtClean="0"/>
              <a:t>2.2</a:t>
            </a:r>
            <a:endParaRPr lang="fr-FR" dirty="0"/>
          </a:p>
        </p:txBody>
      </p:sp>
      <p:pic>
        <p:nvPicPr>
          <p:cNvPr id="26626" name="Picture 2" descr="C:\Users\Dr Ouattara\Desktop\Capture.22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30936" r="53551" b="26447"/>
          <a:stretch>
            <a:fillRect/>
          </a:stretch>
        </p:blipFill>
        <p:spPr bwMode="auto">
          <a:xfrm>
            <a:off x="2571736" y="2857496"/>
            <a:ext cx="235745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3.1 :</a:t>
            </a:r>
            <a:endParaRPr lang="fr-FR" dirty="0"/>
          </a:p>
        </p:txBody>
      </p:sp>
      <p:pic>
        <p:nvPicPr>
          <p:cNvPr id="27650" name="Picture 2" descr="C:\Users\Dr Ouattara\Desktop\Capture.22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43564" r="8567" b="21711"/>
          <a:stretch>
            <a:fillRect/>
          </a:stretch>
        </p:blipFill>
        <p:spPr bwMode="auto">
          <a:xfrm>
            <a:off x="620180" y="1534872"/>
            <a:ext cx="7237968" cy="4549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</a:t>
            </a:r>
            <a:r>
              <a:rPr lang="fr-FR" b="1" dirty="0" smtClean="0"/>
              <a:t>3.2</a:t>
            </a:r>
            <a:endParaRPr lang="fr-FR" dirty="0"/>
          </a:p>
        </p:txBody>
      </p:sp>
      <p:pic>
        <p:nvPicPr>
          <p:cNvPr id="4" name="Picture 2" descr="C:\Users\Dr Ouattara\Desktop\Capture.22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32515" r="53551" b="26447"/>
          <a:stretch>
            <a:fillRect/>
          </a:stretch>
        </p:blipFill>
        <p:spPr bwMode="auto">
          <a:xfrm>
            <a:off x="2724570" y="2362175"/>
            <a:ext cx="3694859" cy="3002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</a:t>
            </a:r>
            <a:r>
              <a:rPr lang="fr-FR" b="1" dirty="0" smtClean="0"/>
              <a:t>3.3</a:t>
            </a:r>
            <a:endParaRPr lang="fr-FR" dirty="0"/>
          </a:p>
        </p:txBody>
      </p:sp>
      <p:pic>
        <p:nvPicPr>
          <p:cNvPr id="28675" name="Picture 3" descr="C:\Users\Dr Ouattara\Desktop\Capture.22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368" t="45142" r="8567" b="20133"/>
          <a:stretch>
            <a:fillRect/>
          </a:stretch>
        </p:blipFill>
        <p:spPr bwMode="auto">
          <a:xfrm>
            <a:off x="1964513" y="2333617"/>
            <a:ext cx="4964941" cy="3309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4.1 :</a:t>
            </a:r>
            <a:endParaRPr lang="fr-FR" dirty="0"/>
          </a:p>
        </p:txBody>
      </p:sp>
      <p:pic>
        <p:nvPicPr>
          <p:cNvPr id="29699" name="Picture 3" descr="C:\Users\Dr Ouattara\Desktop\Capture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74606" r="10934" b="13819"/>
          <a:stretch>
            <a:fillRect/>
          </a:stretch>
        </p:blipFill>
        <p:spPr bwMode="auto">
          <a:xfrm>
            <a:off x="571472" y="3214686"/>
            <a:ext cx="707236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</a:t>
            </a:r>
            <a:r>
              <a:rPr lang="fr-FR" b="1" dirty="0" smtClean="0"/>
              <a:t>4.1</a:t>
            </a:r>
            <a:endParaRPr lang="fr-FR" dirty="0"/>
          </a:p>
        </p:txBody>
      </p:sp>
      <p:pic>
        <p:nvPicPr>
          <p:cNvPr id="30722" name="Picture 2" descr="C:\Users\Dr Ouattara\Desktop\Capture41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19887" r="55919" b="42231"/>
          <a:stretch>
            <a:fillRect/>
          </a:stretch>
        </p:blipFill>
        <p:spPr bwMode="auto">
          <a:xfrm>
            <a:off x="1000100" y="1446404"/>
            <a:ext cx="6929486" cy="4768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Charte de qualité 4.2 :</a:t>
            </a:r>
            <a:endParaRPr lang="fr-FR" dirty="0"/>
          </a:p>
        </p:txBody>
      </p:sp>
      <p:pic>
        <p:nvPicPr>
          <p:cNvPr id="31746" name="Picture 2" descr="C:\Users\Dr Ouattara\Desktop\Capture41JP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73553" r="55919" b="13820"/>
          <a:stretch>
            <a:fillRect/>
          </a:stretch>
        </p:blipFill>
        <p:spPr bwMode="auto">
          <a:xfrm>
            <a:off x="1785918" y="3429000"/>
            <a:ext cx="5429288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3739</Words>
  <PresentationFormat>Affichage à l'écran (4:3)</PresentationFormat>
  <Paragraphs>317</Paragraphs>
  <Slides>101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101</vt:i4>
      </vt:variant>
    </vt:vector>
  </HeadingPairs>
  <TitlesOfParts>
    <vt:vector size="102" baseType="lpstr">
      <vt:lpstr>Thème Office</vt:lpstr>
      <vt:lpstr>STANDARDS POUR L’AMÉLIORATION DE LA QUALITÉ DES SOINS MATERNELS ET NÉONATALS DANS LES ÉTABLISSEMENTS DE SANTÉ</vt:lpstr>
      <vt:lpstr>Any physical abuse or verbal abuse</vt:lpstr>
      <vt:lpstr>1-Introduction-Justification-Priorités</vt:lpstr>
      <vt:lpstr>Introduction</vt:lpstr>
      <vt:lpstr>Introduction</vt:lpstr>
      <vt:lpstr>Introduction</vt:lpstr>
      <vt:lpstr>Priorites</vt:lpstr>
      <vt:lpstr>Priorites</vt:lpstr>
      <vt:lpstr>Justification</vt:lpstr>
      <vt:lpstr>Justification</vt:lpstr>
      <vt:lpstr>Public cible</vt:lpstr>
      <vt:lpstr>Public cible</vt:lpstr>
      <vt:lpstr>Public cible</vt:lpstr>
      <vt:lpstr>2-Méthode et processus</vt:lpstr>
      <vt:lpstr>Aperçu</vt:lpstr>
      <vt:lpstr>Aperçu</vt:lpstr>
      <vt:lpstr>Portée</vt:lpstr>
      <vt:lpstr>Portée</vt:lpstr>
      <vt:lpstr>Élaboration du cadre de référence et des standards</vt:lpstr>
      <vt:lpstr>Élaboration des chartes de qualité</vt:lpstr>
      <vt:lpstr>Élaboration des chartes de qualité</vt:lpstr>
      <vt:lpstr>3-Définition et cadre de référence pour la qualité des soins</vt:lpstr>
      <vt:lpstr>Données factuelles et résumé des conclusions</vt:lpstr>
      <vt:lpstr>Définition de la qualité des soins</vt:lpstr>
      <vt:lpstr>Définition de la qualité des soins</vt:lpstr>
      <vt:lpstr>Définition de la qualité des soins</vt:lpstr>
      <vt:lpstr>Définition de la qualité des soins</vt:lpstr>
      <vt:lpstr>Définition de la qualité des soins</vt:lpstr>
      <vt:lpstr>Cadre de référence pour la qualité des soins</vt:lpstr>
      <vt:lpstr>4-Standards de soins</vt:lpstr>
      <vt:lpstr>Définition et structure des standards</vt:lpstr>
      <vt:lpstr>Définition et structure des standards</vt:lpstr>
      <vt:lpstr>Définition et structure des standards</vt:lpstr>
      <vt:lpstr>Définition et structure des standards</vt:lpstr>
      <vt:lpstr>Définition et structure des standards</vt:lpstr>
      <vt:lpstr>Portée et utilisation des standards et des chartes de qualité</vt:lpstr>
      <vt:lpstr>Portée et utilisation des standards et des chartes de qualité</vt:lpstr>
      <vt:lpstr>Liste des standards et des chartes de qualité</vt:lpstr>
      <vt:lpstr>Standard 1 :</vt:lpstr>
      <vt:lpstr>Standard 1 :</vt:lpstr>
      <vt:lpstr>Standard 1 :</vt:lpstr>
      <vt:lpstr>Standard 1 :</vt:lpstr>
      <vt:lpstr>Standard 1 :</vt:lpstr>
      <vt:lpstr>Standard 1 :</vt:lpstr>
      <vt:lpstr>Standard 2 :</vt:lpstr>
      <vt:lpstr>Standard 2 :</vt:lpstr>
      <vt:lpstr>Standard 3:</vt:lpstr>
      <vt:lpstr>Standard 3:</vt:lpstr>
      <vt:lpstr>Standard 4</vt:lpstr>
      <vt:lpstr>Standard 4</vt:lpstr>
      <vt:lpstr>Standard 5</vt:lpstr>
      <vt:lpstr>Standard 5</vt:lpstr>
      <vt:lpstr>Standard 6</vt:lpstr>
      <vt:lpstr>Standard 6</vt:lpstr>
      <vt:lpstr>Standard 7</vt:lpstr>
      <vt:lpstr>Standard 7</vt:lpstr>
      <vt:lpstr>Standard 7</vt:lpstr>
      <vt:lpstr>Standard 8</vt:lpstr>
      <vt:lpstr>Standard 8</vt:lpstr>
      <vt:lpstr>Standard 8</vt:lpstr>
      <vt:lpstr>Chartes et mesures de qualité</vt:lpstr>
      <vt:lpstr>Charte de qualité 1.1a :</vt:lpstr>
      <vt:lpstr>Charte de qualité 1.1a :</vt:lpstr>
      <vt:lpstr>Charte de qualité 1.1a :</vt:lpstr>
      <vt:lpstr>Charte de qualité 1.1b</vt:lpstr>
      <vt:lpstr>Charte de qualité 1.1b</vt:lpstr>
      <vt:lpstr>Charte de qualité 1.1b</vt:lpstr>
      <vt:lpstr>Charte de qualité 1.1c</vt:lpstr>
      <vt:lpstr>Charte de qualité 1.1c</vt:lpstr>
      <vt:lpstr>Charte de qualité 1.1c</vt:lpstr>
      <vt:lpstr>Charte de qualité 1.2</vt:lpstr>
      <vt:lpstr>Charte de qualité 1.2</vt:lpstr>
      <vt:lpstr>Charte de qualité 1.2</vt:lpstr>
      <vt:lpstr>Charte de qualité 1.3 :</vt:lpstr>
      <vt:lpstr>Charte de qualité 1.4 :</vt:lpstr>
      <vt:lpstr>Charte de qualité 1.4 :</vt:lpstr>
      <vt:lpstr>Charte de qualité 1.4 :</vt:lpstr>
      <vt:lpstr>Charte de qualité 1.5</vt:lpstr>
      <vt:lpstr>Charte de qualité 1.5</vt:lpstr>
      <vt:lpstr>Charte de qualité 1.6a :</vt:lpstr>
      <vt:lpstr>Charte de qualité 1.6a :</vt:lpstr>
      <vt:lpstr>Charte de qualité 1.6b</vt:lpstr>
      <vt:lpstr>Charte de qualité 1.6b</vt:lpstr>
      <vt:lpstr>Charte de qualité 1.7a</vt:lpstr>
      <vt:lpstr>Charte de qualité 1.7a</vt:lpstr>
      <vt:lpstr>Charte de qualité 1.7b</vt:lpstr>
      <vt:lpstr>Charte de qualité 1.7b</vt:lpstr>
      <vt:lpstr>Charte de qualité 1.8</vt:lpstr>
      <vt:lpstr>Charte de qualité 1.8</vt:lpstr>
      <vt:lpstr>Charte de qualité 1.9</vt:lpstr>
      <vt:lpstr>Charte de qualité 1.9</vt:lpstr>
      <vt:lpstr>Charte de qualité 2.1</vt:lpstr>
      <vt:lpstr>Charte de qualité 2.2</vt:lpstr>
      <vt:lpstr>Charte de qualité 3.1 :</vt:lpstr>
      <vt:lpstr>Charte de qualité 3.2</vt:lpstr>
      <vt:lpstr>Charte de qualité 3.3</vt:lpstr>
      <vt:lpstr>Charte de qualité 4.1 :</vt:lpstr>
      <vt:lpstr>Charte de qualité 4.1</vt:lpstr>
      <vt:lpstr>Charte de qualité 4.2 :</vt:lpstr>
      <vt:lpstr>Charte de qualité 4.2 :</vt:lpstr>
      <vt:lpstr>Diapositive 101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Dr Ouattara</dc:creator>
  <cp:lastModifiedBy>Dr Ouattara</cp:lastModifiedBy>
  <cp:revision>40</cp:revision>
  <dcterms:created xsi:type="dcterms:W3CDTF">2021-11-13T11:16:52Z</dcterms:created>
  <dcterms:modified xsi:type="dcterms:W3CDTF">2021-11-13T17:44:11Z</dcterms:modified>
</cp:coreProperties>
</file>