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sldIdLst>
    <p:sldId id="256" r:id="rId2"/>
    <p:sldId id="292" r:id="rId3"/>
    <p:sldId id="257" r:id="rId4"/>
    <p:sldId id="322" r:id="rId5"/>
    <p:sldId id="325" r:id="rId6"/>
    <p:sldId id="259" r:id="rId7"/>
    <p:sldId id="260" r:id="rId8"/>
    <p:sldId id="261" r:id="rId9"/>
    <p:sldId id="323" r:id="rId10"/>
    <p:sldId id="266" r:id="rId11"/>
    <p:sldId id="280" r:id="rId12"/>
    <p:sldId id="281" r:id="rId13"/>
    <p:sldId id="265" r:id="rId14"/>
    <p:sldId id="324" r:id="rId15"/>
    <p:sldId id="311" r:id="rId16"/>
    <p:sldId id="297" r:id="rId17"/>
    <p:sldId id="298" r:id="rId18"/>
    <p:sldId id="282" r:id="rId19"/>
    <p:sldId id="284" r:id="rId20"/>
    <p:sldId id="269" r:id="rId21"/>
    <p:sldId id="270" r:id="rId22"/>
    <p:sldId id="271" r:id="rId23"/>
    <p:sldId id="312" r:id="rId24"/>
    <p:sldId id="317" r:id="rId25"/>
    <p:sldId id="318" r:id="rId26"/>
    <p:sldId id="285" r:id="rId27"/>
    <p:sldId id="302" r:id="rId28"/>
    <p:sldId id="303" r:id="rId29"/>
    <p:sldId id="315" r:id="rId30"/>
    <p:sldId id="316" r:id="rId31"/>
    <p:sldId id="301" r:id="rId32"/>
    <p:sldId id="299" r:id="rId33"/>
    <p:sldId id="314" r:id="rId34"/>
    <p:sldId id="319" r:id="rId35"/>
    <p:sldId id="307" r:id="rId36"/>
    <p:sldId id="320" r:id="rId37"/>
    <p:sldId id="321" r:id="rId38"/>
    <p:sldId id="295" r:id="rId39"/>
    <p:sldId id="29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D6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9" autoAdjust="0"/>
    <p:restoredTop sz="86355" autoAdjust="0"/>
  </p:normalViewPr>
  <p:slideViewPr>
    <p:cSldViewPr snapToGrid="0">
      <p:cViewPr varScale="1">
        <p:scale>
          <a:sx n="54" d="100"/>
          <a:sy n="54" d="100"/>
        </p:scale>
        <p:origin x="96" y="270"/>
      </p:cViewPr>
      <p:guideLst>
        <p:guide orient="horz" pos="2160"/>
        <p:guide pos="3840"/>
      </p:guideLst>
    </p:cSldViewPr>
  </p:slideViewPr>
  <p:outlineViewPr>
    <p:cViewPr>
      <p:scale>
        <a:sx n="33" d="100"/>
        <a:sy n="33" d="100"/>
      </p:scale>
      <p:origin x="0" y="-1194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1920D-CFF6-46D6-8D51-F8349EFF7B62}" type="datetimeFigureOut">
              <a:rPr lang="fr-FR" smtClean="0"/>
              <a:t>28/06/2022</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802E01-9F8A-44B1-9B65-CD8044DCF1E9}" type="slidenum">
              <a:rPr lang="fr-FR" smtClean="0"/>
              <a:t>‹#›</a:t>
            </a:fld>
            <a:endParaRPr lang="fr-FR"/>
          </a:p>
        </p:txBody>
      </p:sp>
    </p:spTree>
    <p:extLst>
      <p:ext uri="{BB962C8B-B14F-4D97-AF65-F5344CB8AC3E}">
        <p14:creationId xmlns:p14="http://schemas.microsoft.com/office/powerpoint/2010/main" val="221797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who.int/hiv/topics/precautions/universal/e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E5802E01-9F8A-44B1-9B65-CD8044DCF1E9}" type="slidenum">
              <a:rPr lang="fr-FR" smtClean="0"/>
              <a:t>1</a:t>
            </a:fld>
            <a:endParaRPr lang="fr-FR"/>
          </a:p>
        </p:txBody>
      </p:sp>
    </p:spTree>
    <p:extLst>
      <p:ext uri="{BB962C8B-B14F-4D97-AF65-F5344CB8AC3E}">
        <p14:creationId xmlns:p14="http://schemas.microsoft.com/office/powerpoint/2010/main" val="546170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fr-FR" dirty="0" smtClean="0"/>
              <a:t>Question: </a:t>
            </a:r>
          </a:p>
          <a:p>
            <a:pPr marL="0" marR="0">
              <a:spcBef>
                <a:spcPts val="0"/>
              </a:spcBef>
              <a:spcAft>
                <a:spcPts val="0"/>
              </a:spcAft>
            </a:pPr>
            <a:r>
              <a:rPr lang="fr-FR" sz="1200" kern="1200" dirty="0" smtClean="0">
                <a:solidFill>
                  <a:srgbClr val="000000"/>
                </a:solidFill>
                <a:effectLst/>
                <a:latin typeface="Calibri" panose="020F0502020204030204" pitchFamily="34" charset="0"/>
                <a:ea typeface="+mn-ea"/>
                <a:cs typeface="+mn-cs"/>
              </a:rPr>
              <a:t>Comment et où commander les préservatifs? </a:t>
            </a:r>
            <a:endParaRPr lang="en-US" sz="1200" dirty="0" smtClean="0">
              <a:effectLst/>
              <a:latin typeface="Times New Roman" panose="02020603050405020304" pitchFamily="18" charset="0"/>
              <a:ea typeface="Times New Roman" panose="02020603050405020304" pitchFamily="18" charset="0"/>
            </a:endParaRPr>
          </a:p>
          <a:p>
            <a:endParaRPr lang="fr-FR" dirty="0" smtClean="0"/>
          </a:p>
        </p:txBody>
      </p:sp>
      <p:sp>
        <p:nvSpPr>
          <p:cNvPr id="4" name="Slide Number Placeholder 3"/>
          <p:cNvSpPr>
            <a:spLocks noGrp="1"/>
          </p:cNvSpPr>
          <p:nvPr>
            <p:ph type="sldNum" sz="quarter" idx="10"/>
          </p:nvPr>
        </p:nvSpPr>
        <p:spPr/>
        <p:txBody>
          <a:bodyPr/>
          <a:lstStyle/>
          <a:p>
            <a:fld id="{E5802E01-9F8A-44B1-9B65-CD8044DCF1E9}" type="slidenum">
              <a:rPr lang="fr-FR" smtClean="0"/>
              <a:t>21</a:t>
            </a:fld>
            <a:endParaRPr lang="fr-FR"/>
          </a:p>
        </p:txBody>
      </p:sp>
    </p:spTree>
    <p:extLst>
      <p:ext uri="{BB962C8B-B14F-4D97-AF65-F5344CB8AC3E}">
        <p14:creationId xmlns:p14="http://schemas.microsoft.com/office/powerpoint/2010/main" val="450337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fr-FR" dirty="0" smtClean="0"/>
              <a:t>Pour déterminer qui est sous traitement, examiner les dossiers médicaux ou les fiches des patients, veiller à ce que la confidentialité soit préservée. Le cas échéant, les réseaux existants des personnes vivant avec le VIH peuvent être utiles pour diffuser des informations sur la disponibilité de la TAR pour la poursuite du traitement. Utiliser les fiches de traitement des patients pour déterminer le traitement adapté.</a:t>
            </a:r>
            <a:endParaRPr lang="fr-FR" dirty="0"/>
          </a:p>
        </p:txBody>
      </p:sp>
      <p:sp>
        <p:nvSpPr>
          <p:cNvPr id="4" name="Slide Number Placeholder 3"/>
          <p:cNvSpPr>
            <a:spLocks noGrp="1"/>
          </p:cNvSpPr>
          <p:nvPr>
            <p:ph type="sldNum" sz="quarter" idx="10"/>
          </p:nvPr>
        </p:nvSpPr>
        <p:spPr/>
        <p:txBody>
          <a:bodyPr/>
          <a:lstStyle/>
          <a:p>
            <a:fld id="{E5802E01-9F8A-44B1-9B65-CD8044DCF1E9}" type="slidenum">
              <a:rPr lang="fr-FR" smtClean="0"/>
              <a:t>26</a:t>
            </a:fld>
            <a:endParaRPr lang="fr-FR"/>
          </a:p>
        </p:txBody>
      </p:sp>
    </p:spTree>
    <p:extLst>
      <p:ext uri="{BB962C8B-B14F-4D97-AF65-F5344CB8AC3E}">
        <p14:creationId xmlns:p14="http://schemas.microsoft.com/office/powerpoint/2010/main" val="3877876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fr-FR" dirty="0" smtClean="0"/>
              <a:t>La prophylaxie par </a:t>
            </a:r>
            <a:r>
              <a:rPr lang="fr-FR" dirty="0" err="1" smtClean="0"/>
              <a:t>cotrimoxazole</a:t>
            </a:r>
            <a:r>
              <a:rPr lang="fr-FR" dirty="0" smtClean="0"/>
              <a:t> est un antibiotique utilisé pour prévenir la pneumonie à </a:t>
            </a:r>
            <a:r>
              <a:rPr lang="fr-FR" dirty="0" err="1" smtClean="0"/>
              <a:t>pneumocystis</a:t>
            </a:r>
            <a:r>
              <a:rPr lang="fr-FR" dirty="0" smtClean="0"/>
              <a:t> et la toxoplasmose chez les adultes et les enfants vivant avec le VIH, de même que d’autres maladies infectieuses et parasitaires. </a:t>
            </a:r>
            <a:endParaRPr lang="fr-FR" dirty="0"/>
          </a:p>
        </p:txBody>
      </p:sp>
      <p:sp>
        <p:nvSpPr>
          <p:cNvPr id="4" name="Slide Number Placeholder 3"/>
          <p:cNvSpPr>
            <a:spLocks noGrp="1"/>
          </p:cNvSpPr>
          <p:nvPr>
            <p:ph type="sldNum" sz="quarter" idx="10"/>
          </p:nvPr>
        </p:nvSpPr>
        <p:spPr/>
        <p:txBody>
          <a:bodyPr/>
          <a:lstStyle/>
          <a:p>
            <a:fld id="{E5802E01-9F8A-44B1-9B65-CD8044DCF1E9}" type="slidenum">
              <a:rPr lang="fr-FR" smtClean="0"/>
              <a:t>31</a:t>
            </a:fld>
            <a:endParaRPr lang="fr-FR"/>
          </a:p>
        </p:txBody>
      </p:sp>
    </p:spTree>
    <p:extLst>
      <p:ext uri="{BB962C8B-B14F-4D97-AF65-F5344CB8AC3E}">
        <p14:creationId xmlns:p14="http://schemas.microsoft.com/office/powerpoint/2010/main" val="1583446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fr-FR" dirty="0" smtClean="0"/>
              <a:t>L’objectif des programmes  sur les IST est de réduire la prévalence des IST en interrompant leur transmission, en limitant la durée de l’infection et en évitant le développement de complications chez les personnes infectées.</a:t>
            </a:r>
          </a:p>
          <a:p>
            <a:r>
              <a:rPr lang="fr-FR" dirty="0" smtClean="0"/>
              <a:t>Le contrôle de la propagation des IST est difficile. Les programmes de santé publique doivent non seulement garantir des services de santé accessibles de bonne qualité qui assurent des prises en charge complètes d’IST mais aussi s’attaquer aux facteurs biologiques, comportementaux et sociaux qui influencent la propagation des IST.</a:t>
            </a:r>
            <a:endParaRPr lang="fr-FR" dirty="0"/>
          </a:p>
        </p:txBody>
      </p:sp>
      <p:sp>
        <p:nvSpPr>
          <p:cNvPr id="4" name="Slide Number Placeholder 3"/>
          <p:cNvSpPr>
            <a:spLocks noGrp="1"/>
          </p:cNvSpPr>
          <p:nvPr>
            <p:ph type="sldNum" sz="quarter" idx="10"/>
          </p:nvPr>
        </p:nvSpPr>
        <p:spPr/>
        <p:txBody>
          <a:bodyPr/>
          <a:lstStyle/>
          <a:p>
            <a:fld id="{E5802E01-9F8A-44B1-9B65-CD8044DCF1E9}" type="slidenum">
              <a:rPr lang="fr-FR" smtClean="0"/>
              <a:t>34</a:t>
            </a:fld>
            <a:endParaRPr lang="fr-FR"/>
          </a:p>
        </p:txBody>
      </p:sp>
    </p:spTree>
    <p:extLst>
      <p:ext uri="{BB962C8B-B14F-4D97-AF65-F5344CB8AC3E}">
        <p14:creationId xmlns:p14="http://schemas.microsoft.com/office/powerpoint/2010/main" val="1301284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defRPr sz="2400">
                <a:solidFill>
                  <a:schemeClr val="tx1"/>
                </a:solidFill>
                <a:latin typeface="Arial" panose="020B0604020202020204" pitchFamily="34" charset="0"/>
                <a:ea typeface="MS PGothic" panose="020B0600070205080204" pitchFamily="34" charset="-128"/>
              </a:defRPr>
            </a:lvl1pPr>
            <a:lvl2pPr marL="742950" indent="-285750" defTabSz="947738">
              <a:defRPr sz="2400">
                <a:solidFill>
                  <a:schemeClr val="tx1"/>
                </a:solidFill>
                <a:latin typeface="Arial" panose="020B0604020202020204" pitchFamily="34" charset="0"/>
                <a:ea typeface="MS PGothic" panose="020B0600070205080204" pitchFamily="34" charset="-128"/>
              </a:defRPr>
            </a:lvl2pPr>
            <a:lvl3pPr marL="1143000" indent="-228600" defTabSz="947738">
              <a:defRPr sz="2400">
                <a:solidFill>
                  <a:schemeClr val="tx1"/>
                </a:solidFill>
                <a:latin typeface="Arial" panose="020B0604020202020204" pitchFamily="34" charset="0"/>
                <a:ea typeface="MS PGothic" panose="020B0600070205080204" pitchFamily="34" charset="-128"/>
              </a:defRPr>
            </a:lvl3pPr>
            <a:lvl4pPr marL="1600200" indent="-228600" defTabSz="947738">
              <a:defRPr sz="2400">
                <a:solidFill>
                  <a:schemeClr val="tx1"/>
                </a:solidFill>
                <a:latin typeface="Arial" panose="020B0604020202020204" pitchFamily="34" charset="0"/>
                <a:ea typeface="MS PGothic" panose="020B0600070205080204" pitchFamily="34" charset="-128"/>
              </a:defRPr>
            </a:lvl4pPr>
            <a:lvl5pPr marL="2057400" indent="-228600" defTabSz="947738">
              <a:defRPr sz="2400">
                <a:solidFill>
                  <a:schemeClr val="tx1"/>
                </a:solidFill>
                <a:latin typeface="Arial" panose="020B0604020202020204" pitchFamily="34" charset="0"/>
                <a:ea typeface="MS PGothic" panose="020B0600070205080204" pitchFamily="34" charset="-128"/>
              </a:defRPr>
            </a:lvl5pPr>
            <a:lvl6pPr marL="2514600" indent="-228600" defTabSz="9477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477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477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477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1C11797-E6E1-4F85-983B-9AECC16A0EB6}" type="slidenum">
              <a:rPr lang="en-US" altLang="en-US" sz="1200" smtClean="0">
                <a:solidFill>
                  <a:srgbClr val="000000"/>
                </a:solidFill>
                <a:latin typeface="Times New Roman" panose="02020603050405020304" pitchFamily="18" charset="0"/>
              </a:rPr>
              <a:pPr/>
              <a:t>35</a:t>
            </a:fld>
            <a:endParaRPr lang="en-US" altLang="en-US" sz="1200" smtClean="0">
              <a:solidFill>
                <a:srgbClr val="000000"/>
              </a:solidFill>
              <a:latin typeface="Times New Roman" panose="02020603050405020304" pitchFamily="18" charset="0"/>
            </a:endParaRPr>
          </a:p>
        </p:txBody>
      </p:sp>
      <p:sp>
        <p:nvSpPr>
          <p:cNvPr id="86019" name="Rectangle 2"/>
          <p:cNvSpPr>
            <a:spLocks noGrp="1" noRot="1" noChangeAspect="1" noChangeArrowheads="1" noTextEdit="1"/>
          </p:cNvSpPr>
          <p:nvPr>
            <p:ph type="sldImg"/>
          </p:nvPr>
        </p:nvSpPr>
        <p:spPr>
          <a:xfrm>
            <a:off x="79375" y="788988"/>
            <a:ext cx="6527800" cy="3671887"/>
          </a:xfrm>
          <a:ln w="12700" cap="flat"/>
        </p:spPr>
      </p:sp>
      <p:sp>
        <p:nvSpPr>
          <p:cNvPr id="86020" name="Rectangle 3"/>
          <p:cNvSpPr>
            <a:spLocks noGrp="1" noChangeArrowheads="1"/>
          </p:cNvSpPr>
          <p:nvPr>
            <p:ph type="body" idx="1"/>
          </p:nvPr>
        </p:nvSpPr>
        <p:spPr>
          <a:xfrm>
            <a:off x="889000" y="4699000"/>
            <a:ext cx="4908550" cy="4462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332" tIns="48667" rIns="97332" bIns="48667"/>
          <a:lstStyle/>
          <a:p>
            <a:pPr eaLnBrk="1" hangingPunct="1"/>
            <a:endParaRPr lang="fr-FR" altLang="en-US" smtClean="0"/>
          </a:p>
        </p:txBody>
      </p:sp>
    </p:spTree>
    <p:extLst>
      <p:ext uri="{BB962C8B-B14F-4D97-AF65-F5344CB8AC3E}">
        <p14:creationId xmlns:p14="http://schemas.microsoft.com/office/powerpoint/2010/main" val="818631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fr-FR" dirty="0" smtClean="0"/>
              <a:t>Question: Pourquoi la prévention</a:t>
            </a:r>
            <a:r>
              <a:rPr lang="fr-FR" baseline="0" dirty="0" smtClean="0"/>
              <a:t> et la prise en charge des </a:t>
            </a:r>
            <a:r>
              <a:rPr lang="fr-FR" baseline="0" dirty="0" err="1" smtClean="0"/>
              <a:t>ISTs</a:t>
            </a:r>
            <a:r>
              <a:rPr lang="fr-FR" baseline="0" dirty="0" smtClean="0"/>
              <a:t> sont une priorité en situation humanitaire? </a:t>
            </a:r>
            <a:endParaRPr lang="fr-FR" dirty="0"/>
          </a:p>
        </p:txBody>
      </p:sp>
      <p:sp>
        <p:nvSpPr>
          <p:cNvPr id="4" name="Slide Number Placeholder 3"/>
          <p:cNvSpPr>
            <a:spLocks noGrp="1"/>
          </p:cNvSpPr>
          <p:nvPr>
            <p:ph type="sldNum" sz="quarter" idx="10"/>
          </p:nvPr>
        </p:nvSpPr>
        <p:spPr/>
        <p:txBody>
          <a:bodyPr/>
          <a:lstStyle/>
          <a:p>
            <a:fld id="{E5802E01-9F8A-44B1-9B65-CD8044DCF1E9}" type="slidenum">
              <a:rPr lang="fr-FR" smtClean="0"/>
              <a:t>6</a:t>
            </a:fld>
            <a:endParaRPr lang="fr-FR"/>
          </a:p>
        </p:txBody>
      </p:sp>
    </p:spTree>
    <p:extLst>
      <p:ext uri="{BB962C8B-B14F-4D97-AF65-F5344CB8AC3E}">
        <p14:creationId xmlns:p14="http://schemas.microsoft.com/office/powerpoint/2010/main" val="3391952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kern="1200" dirty="0" smtClean="0">
                <a:solidFill>
                  <a:schemeClr val="tx1"/>
                </a:solidFill>
                <a:effectLst/>
                <a:latin typeface="+mn-lt"/>
                <a:ea typeface="+mn-ea"/>
                <a:cs typeface="+mn-cs"/>
              </a:rPr>
              <a:t>Comment le VIH se transmet-il ?</a:t>
            </a:r>
          </a:p>
          <a:p>
            <a:r>
              <a:rPr lang="fr-FR" sz="1200" b="0" i="0" kern="1200" dirty="0" smtClean="0">
                <a:solidFill>
                  <a:schemeClr val="tx1"/>
                </a:solidFill>
                <a:effectLst/>
                <a:latin typeface="+mn-lt"/>
                <a:ea typeface="+mn-ea"/>
                <a:cs typeface="+mn-cs"/>
              </a:rPr>
              <a:t>Le VIH se transmet par pénétration (anale ou vaginale) lors d’un rapport sexuel, par transfusion sanguine, par le partage d’aiguilles contaminées dans les établissements de soin et chez les toxicomanes, mais aussi de la mère à l’enfant au cours de la grossesse, de l’accouchement et de l’allaitement.</a:t>
            </a:r>
          </a:p>
          <a:p>
            <a:r>
              <a:rPr lang="fr-FR" sz="1200" b="1" i="0" kern="1200" dirty="0" smtClean="0">
                <a:solidFill>
                  <a:schemeClr val="tx1"/>
                </a:solidFill>
                <a:effectLst/>
                <a:latin typeface="+mn-lt"/>
                <a:ea typeface="+mn-ea"/>
                <a:cs typeface="+mn-cs"/>
              </a:rPr>
              <a:t>Transmission par voie sexuelle</a:t>
            </a:r>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Le VIH se transmet par pénétration lors d’un rapport sexuel. Le risque de contamination est faible au cours d’une pénétration vaginale, car la transmission du VIH n’est pas très fréquente dans ce cas. Les études montrent que le taux de transmission au cours d’un rapport sexuel anal est 10 fois plus élevé que pour une pénétration vaginale. Une personne porteuse d’une infection sexuellement transmissible non traitée, causant en particulier des ulcères ou des sécrétions, est 10 fois plus exposée à une transmission du VIH ou à une contamination par le virus au cours d’un rapport sexuel. </a:t>
            </a:r>
          </a:p>
          <a:p>
            <a:r>
              <a:rPr lang="fr-FR" sz="1200" b="0" i="0" kern="1200" dirty="0" smtClean="0">
                <a:solidFill>
                  <a:schemeClr val="tx1"/>
                </a:solidFill>
                <a:effectLst/>
                <a:latin typeface="+mn-lt"/>
                <a:ea typeface="+mn-ea"/>
                <a:cs typeface="+mn-cs"/>
              </a:rPr>
              <a:t>Le sexe oral est considéré comme une pratique sexuelle à faible risque pour ce qui est de la transmission du VIH.</a:t>
            </a:r>
          </a:p>
          <a:p>
            <a:r>
              <a:rPr lang="fr-FR" sz="1200" b="1" i="0" kern="1200" dirty="0" smtClean="0">
                <a:solidFill>
                  <a:schemeClr val="tx1"/>
                </a:solidFill>
                <a:effectLst/>
                <a:latin typeface="+mn-lt"/>
                <a:ea typeface="+mn-ea"/>
                <a:cs typeface="+mn-cs"/>
              </a:rPr>
              <a:t>Transmission due au partage d’aiguilles et de seringues</a:t>
            </a:r>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Le risque de transmission du VIH est très élevé lors de la réutilisation et du partage d’aiguilles ou de seringues. Les personnes s’injectant des drogues peuvent réduire considérablement ce risque en utilisant systématiquement des aiguilles neuves et des seringues jetables ou en stérilisant correctement les aiguilles et les seringues réutilisables avant utilisation. La transmission dans le cadre sanitaire peut être réduite si le personnel de soin respecte les précautions universelles.</a:t>
            </a:r>
          </a:p>
          <a:p>
            <a:r>
              <a:rPr lang="fr-FR" sz="1200" b="1" i="0" kern="1200" dirty="0" smtClean="0">
                <a:solidFill>
                  <a:schemeClr val="tx1"/>
                </a:solidFill>
                <a:effectLst/>
                <a:latin typeface="+mn-lt"/>
                <a:ea typeface="+mn-ea"/>
                <a:cs typeface="+mn-cs"/>
              </a:rPr>
              <a:t>Transmission de la mère à l’enfant</a:t>
            </a:r>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Une mère peut transmettre le VIH à son enfant au cours de la grossesse, de l’accouchement et de l’allaitement. Le risque de transmission de la mère à l'enfant est généralement de 15 % à 30 % avant et pendant l’accouchement. Il dépend de plusieurs facteurs, en particulier de la charge virale de la mère au moment de la naissance (le risque augmente avec la charge). La mère peut également transmettre le virus à son enfant après l’accouchement, pendant l’allaitement. Le taux de transmission du VIH à l’enfant est extrêmement faible si la mère suit une thérapie antirétrovirale au cours de la grossesse et de l’allaitement.</a:t>
            </a:r>
          </a:p>
          <a:p>
            <a:r>
              <a:rPr lang="fr-FR" sz="1200" b="1" i="0" kern="1200" dirty="0" smtClean="0">
                <a:solidFill>
                  <a:schemeClr val="tx1"/>
                </a:solidFill>
                <a:effectLst/>
                <a:latin typeface="+mn-lt"/>
                <a:ea typeface="+mn-ea"/>
                <a:cs typeface="+mn-cs"/>
              </a:rPr>
              <a:t>Transmission au cours d’une transfusion sanguine</a:t>
            </a:r>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Le risque est extrêmement élevé (supérieur à 90 %) de contracter le VIH au cours d’une transfusion de sang et de produits sanguins contaminés. Toutefois, la mise en place de normes de sécurité du sang garantit des réserves de sang et de produits sanguins sans danger, adaptées et de bonne qualité à tous les patients et patientes ayant besoin d’une transfusion. La sécurité du sang implique de soumettre tous les dons de sang à un dépistage du VIH et d’autres pathogènes transmissibles par le sang, ainsi que de sélectionner correctement les donneurs et donneuses.</a:t>
            </a:r>
          </a:p>
          <a:p>
            <a:endParaRPr lang="fr-FR" dirty="0"/>
          </a:p>
        </p:txBody>
      </p:sp>
      <p:sp>
        <p:nvSpPr>
          <p:cNvPr id="4" name="Slide Number Placeholder 3"/>
          <p:cNvSpPr>
            <a:spLocks noGrp="1"/>
          </p:cNvSpPr>
          <p:nvPr>
            <p:ph type="sldNum" sz="quarter" idx="10"/>
          </p:nvPr>
        </p:nvSpPr>
        <p:spPr/>
        <p:txBody>
          <a:bodyPr/>
          <a:lstStyle/>
          <a:p>
            <a:fld id="{E5802E01-9F8A-44B1-9B65-CD8044DCF1E9}" type="slidenum">
              <a:rPr lang="fr-FR" smtClean="0"/>
              <a:t>8</a:t>
            </a:fld>
            <a:endParaRPr lang="fr-FR"/>
          </a:p>
        </p:txBody>
      </p:sp>
    </p:spTree>
    <p:extLst>
      <p:ext uri="{BB962C8B-B14F-4D97-AF65-F5344CB8AC3E}">
        <p14:creationId xmlns:p14="http://schemas.microsoft.com/office/powerpoint/2010/main" val="3854686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571500" marR="0" lvl="0" indent="-571500" algn="l" defTabSz="914400" rtl="0" eaLnBrk="1" fontAlgn="auto" latinLnBrk="0" hangingPunct="1">
              <a:lnSpc>
                <a:spcPct val="90000"/>
              </a:lnSpc>
              <a:spcBef>
                <a:spcPts val="1000"/>
              </a:spcBef>
              <a:spcAft>
                <a:spcPts val="0"/>
              </a:spcAft>
              <a:buClrTx/>
              <a:buSzTx/>
              <a:buFont typeface="+mj-lt"/>
              <a:buAutoNum type="romanLcPeriod"/>
              <a:tabLst/>
              <a:defRPr/>
            </a:pPr>
            <a:r>
              <a:rPr kumimoji="0" lang="fr-FR" sz="2600" b="0" i="0" u="none" strike="noStrike" kern="1200" cap="none" spc="0" normalizeH="0" baseline="0" noProof="0" dirty="0" smtClean="0">
                <a:ln>
                  <a:noFill/>
                </a:ln>
                <a:solidFill>
                  <a:prstClr val="black"/>
                </a:solidFill>
                <a:effectLst/>
                <a:uLnTx/>
                <a:uFillTx/>
                <a:latin typeface="+mn-lt"/>
                <a:ea typeface="+mn-ea"/>
                <a:cs typeface="+mn-cs"/>
              </a:rPr>
              <a:t>Appliquer une stricte sélection des donneurs.</a:t>
            </a:r>
          </a:p>
          <a:p>
            <a:pPr marL="571500" marR="0" lvl="0" indent="-571500" algn="l" defTabSz="914400" rtl="0" eaLnBrk="1" fontAlgn="auto" latinLnBrk="0" hangingPunct="1">
              <a:lnSpc>
                <a:spcPct val="90000"/>
              </a:lnSpc>
              <a:spcBef>
                <a:spcPts val="1000"/>
              </a:spcBef>
              <a:spcAft>
                <a:spcPts val="0"/>
              </a:spcAft>
              <a:buClrTx/>
              <a:buSzTx/>
              <a:buFont typeface="+mj-lt"/>
              <a:buAutoNum type="romanLcPeriod"/>
              <a:tabLst/>
              <a:defRPr/>
            </a:pPr>
            <a:r>
              <a:rPr kumimoji="0" lang="fr-FR" sz="2600" b="0" i="0" u="none" strike="noStrike" kern="1200" cap="none" spc="0" normalizeH="0" baseline="0" noProof="0" dirty="0" smtClean="0">
                <a:ln>
                  <a:noFill/>
                </a:ln>
                <a:solidFill>
                  <a:prstClr val="black"/>
                </a:solidFill>
                <a:effectLst/>
                <a:uLnTx/>
                <a:uFillTx/>
                <a:latin typeface="+mn-lt"/>
                <a:ea typeface="+mn-ea"/>
                <a:cs typeface="+mn-cs"/>
              </a:rPr>
              <a:t>Le prélèvement du sang chez les donneurs volontaires, bénévoles, peu exposées aux risques de contacter des infections transmises par transfusion (ITT), et le développement de critères stricts  de sélection des donneurs. </a:t>
            </a:r>
          </a:p>
          <a:p>
            <a:pPr marL="571500" marR="0" lvl="0" indent="-571500" algn="l" defTabSz="914400" rtl="0" eaLnBrk="1" fontAlgn="auto" latinLnBrk="0" hangingPunct="1">
              <a:lnSpc>
                <a:spcPct val="90000"/>
              </a:lnSpc>
              <a:spcBef>
                <a:spcPts val="1000"/>
              </a:spcBef>
              <a:spcAft>
                <a:spcPts val="0"/>
              </a:spcAft>
              <a:buClrTx/>
              <a:buSzTx/>
              <a:buFont typeface="+mj-lt"/>
              <a:buAutoNum type="romanLcPeriod"/>
              <a:tabLst/>
              <a:defRPr/>
            </a:pPr>
            <a:r>
              <a:rPr kumimoji="0" lang="fr-FR" altLang="en-US" sz="2600" b="0" i="0" u="none" strike="noStrike" kern="0" cap="none" spc="0" normalizeH="0" baseline="0" noProof="0" dirty="0" smtClean="0">
                <a:ln>
                  <a:noFill/>
                </a:ln>
                <a:solidFill>
                  <a:prstClr val="black"/>
                </a:solidFill>
                <a:effectLst/>
                <a:uLnTx/>
                <a:uFillTx/>
                <a:latin typeface="+mn-lt"/>
                <a:ea typeface="+mn-ea"/>
                <a:cs typeface="Lucida Sans Unicode"/>
              </a:rPr>
              <a:t>Faire le lien entre les services de transfusion sanguine et le conseils et dépistage volontaires (CDV) VIH (en fournissant les services complet, quand la situation permet).</a:t>
            </a:r>
          </a:p>
          <a:p>
            <a:pPr marL="571500" marR="0" lvl="0" indent="-571500" algn="l" defTabSz="914400" rtl="0" eaLnBrk="1" fontAlgn="auto" latinLnBrk="0" hangingPunct="1">
              <a:lnSpc>
                <a:spcPct val="90000"/>
              </a:lnSpc>
              <a:spcBef>
                <a:spcPts val="1000"/>
              </a:spcBef>
              <a:spcAft>
                <a:spcPts val="0"/>
              </a:spcAft>
              <a:buClrTx/>
              <a:buSzTx/>
              <a:buFont typeface="+mj-lt"/>
              <a:buAutoNum type="romanLcPeriod"/>
              <a:tabLst/>
              <a:defRPr/>
            </a:pPr>
            <a:r>
              <a:rPr kumimoji="0" lang="fr-FR" altLang="en-US" sz="2600" b="0" i="0" u="none" strike="noStrike" kern="0" cap="none" spc="0" normalizeH="0" baseline="0" noProof="0" dirty="0" smtClean="0">
                <a:ln>
                  <a:noFill/>
                </a:ln>
                <a:solidFill>
                  <a:prstClr val="black"/>
                </a:solidFill>
                <a:effectLst/>
                <a:uLnTx/>
                <a:uFillTx/>
                <a:latin typeface="+mn-lt"/>
                <a:ea typeface="+mn-ea"/>
                <a:cs typeface="Lucida Sans Unicode"/>
              </a:rPr>
              <a:t>Assurer la pratique de test de groupage et de </a:t>
            </a:r>
            <a:r>
              <a:rPr kumimoji="0" lang="fr-FR" altLang="en-US" sz="2600" b="0" i="0" u="none" strike="noStrike" kern="0" cap="none" spc="0" normalizeH="0" baseline="0" noProof="0" dirty="0" err="1" smtClean="0">
                <a:ln>
                  <a:noFill/>
                </a:ln>
                <a:solidFill>
                  <a:prstClr val="black"/>
                </a:solidFill>
                <a:effectLst/>
                <a:uLnTx/>
                <a:uFillTx/>
                <a:latin typeface="+mn-lt"/>
                <a:ea typeface="+mn-ea"/>
                <a:cs typeface="Lucida Sans Unicode"/>
              </a:rPr>
              <a:t>crossmatch</a:t>
            </a:r>
            <a:r>
              <a:rPr kumimoji="0" lang="fr-FR" altLang="en-US" sz="2600" b="0" i="0" u="none" strike="noStrike" kern="0" cap="none" spc="0" normalizeH="0" baseline="0" noProof="0" dirty="0" smtClean="0">
                <a:ln>
                  <a:noFill/>
                </a:ln>
                <a:solidFill>
                  <a:prstClr val="black"/>
                </a:solidFill>
                <a:effectLst/>
                <a:uLnTx/>
                <a:uFillTx/>
                <a:latin typeface="+mn-lt"/>
                <a:ea typeface="+mn-ea"/>
                <a:cs typeface="Lucida Sans Unicode"/>
              </a:rPr>
              <a:t> ABO-Rh.</a:t>
            </a:r>
          </a:p>
          <a:p>
            <a:pPr marL="571500" marR="0" lvl="0" indent="-571500" algn="l" defTabSz="914400" rtl="0" eaLnBrk="1" fontAlgn="auto" latinLnBrk="0" hangingPunct="1">
              <a:lnSpc>
                <a:spcPct val="90000"/>
              </a:lnSpc>
              <a:spcBef>
                <a:spcPts val="1000"/>
              </a:spcBef>
              <a:spcAft>
                <a:spcPts val="0"/>
              </a:spcAft>
              <a:buClrTx/>
              <a:buSzTx/>
              <a:buFont typeface="+mj-lt"/>
              <a:buAutoNum type="romanLcPeriod"/>
              <a:tabLst/>
              <a:defRPr/>
            </a:pPr>
            <a:r>
              <a:rPr kumimoji="0" lang="fr-FR" altLang="en-US" sz="2600" b="0" i="0" u="none" strike="noStrike" kern="0" cap="none" spc="0" normalizeH="0" baseline="0" noProof="0" dirty="0" smtClean="0">
                <a:ln>
                  <a:noFill/>
                </a:ln>
                <a:solidFill>
                  <a:prstClr val="black"/>
                </a:solidFill>
                <a:effectLst/>
                <a:uLnTx/>
                <a:uFillTx/>
                <a:latin typeface="+mn-lt"/>
                <a:ea typeface="+mn-ea"/>
                <a:cs typeface="Lucida Sans Unicode"/>
              </a:rPr>
              <a:t>Veiller a la transfusion des femmes en âge de procréation uniquement avec un sang </a:t>
            </a:r>
            <a:r>
              <a:rPr kumimoji="0" lang="fr-FR" altLang="en-US" sz="2600" b="0" i="0" u="none" strike="noStrike" kern="0" cap="none" spc="0" normalizeH="0" baseline="0" noProof="0" dirty="0" err="1" smtClean="0">
                <a:ln>
                  <a:noFill/>
                </a:ln>
                <a:solidFill>
                  <a:prstClr val="black"/>
                </a:solidFill>
                <a:effectLst/>
                <a:uLnTx/>
                <a:uFillTx/>
                <a:latin typeface="+mn-lt"/>
                <a:ea typeface="+mn-ea"/>
                <a:cs typeface="Lucida Sans Unicode"/>
              </a:rPr>
              <a:t>RhD</a:t>
            </a:r>
            <a:r>
              <a:rPr kumimoji="0" lang="fr-FR" altLang="en-US" sz="2600" b="0" i="0" u="none" strike="noStrike" kern="0" cap="none" spc="0" normalizeH="0" baseline="0" noProof="0" dirty="0" smtClean="0">
                <a:ln>
                  <a:noFill/>
                </a:ln>
                <a:solidFill>
                  <a:prstClr val="black"/>
                </a:solidFill>
                <a:effectLst/>
                <a:uLnTx/>
                <a:uFillTx/>
                <a:latin typeface="+mn-lt"/>
                <a:ea typeface="+mn-ea"/>
                <a:cs typeface="Lucida Sans Unicode"/>
              </a:rPr>
              <a:t> approprié. </a:t>
            </a:r>
          </a:p>
          <a:p>
            <a:pPr marL="571500" marR="0" lvl="0" indent="-571500" algn="l" defTabSz="914400" rtl="0" eaLnBrk="1" fontAlgn="auto" latinLnBrk="0" hangingPunct="1">
              <a:lnSpc>
                <a:spcPct val="90000"/>
              </a:lnSpc>
              <a:spcBef>
                <a:spcPts val="1000"/>
              </a:spcBef>
              <a:spcAft>
                <a:spcPts val="0"/>
              </a:spcAft>
              <a:buClrTx/>
              <a:buSzTx/>
              <a:buFont typeface="+mj-lt"/>
              <a:buAutoNum type="romanLcPeriod"/>
              <a:tabLst/>
              <a:defRPr/>
            </a:pPr>
            <a:r>
              <a:rPr kumimoji="0" lang="fr-FR" altLang="en-US" sz="2600" b="0" i="0" u="none" strike="noStrike" kern="0" cap="none" spc="0" normalizeH="0" baseline="0" noProof="0" dirty="0" smtClean="0">
                <a:ln>
                  <a:noFill/>
                </a:ln>
                <a:solidFill>
                  <a:prstClr val="black"/>
                </a:solidFill>
                <a:effectLst/>
                <a:uLnTx/>
                <a:uFillTx/>
                <a:latin typeface="+mn-lt"/>
                <a:ea typeface="+mn-ea"/>
                <a:cs typeface="Lucida Sans Unicode"/>
              </a:rPr>
              <a:t>Assurer la pratique de la transfusion  sûre au chevet du/de la patient(e) et l’élimination sécurisée des pochettes de sang, des aiguilles et des seringues. </a:t>
            </a:r>
            <a:endParaRPr kumimoji="0" lang="fr-FR" sz="2600" b="0" i="0" u="none" strike="noStrike" kern="1200" cap="none" spc="0" normalizeH="0" baseline="0" noProof="0" dirty="0" smtClean="0">
              <a:ln>
                <a:noFill/>
              </a:ln>
              <a:solidFill>
                <a:prstClr val="black"/>
              </a:solidFill>
              <a:effectLst/>
              <a:uLnTx/>
              <a:uFillTx/>
              <a:latin typeface="+mn-lt"/>
              <a:ea typeface="+mn-ea"/>
              <a:cs typeface="+mn-cs"/>
            </a:endParaRPr>
          </a:p>
          <a:p>
            <a:endParaRPr lang="fr-FR" dirty="0"/>
          </a:p>
        </p:txBody>
      </p:sp>
      <p:sp>
        <p:nvSpPr>
          <p:cNvPr id="4" name="Slide Number Placeholder 3"/>
          <p:cNvSpPr>
            <a:spLocks noGrp="1"/>
          </p:cNvSpPr>
          <p:nvPr>
            <p:ph type="sldNum" sz="quarter" idx="10"/>
          </p:nvPr>
        </p:nvSpPr>
        <p:spPr/>
        <p:txBody>
          <a:bodyPr/>
          <a:lstStyle/>
          <a:p>
            <a:fld id="{E5802E01-9F8A-44B1-9B65-CD8044DCF1E9}" type="slidenum">
              <a:rPr lang="fr-FR" smtClean="0"/>
              <a:t>11</a:t>
            </a:fld>
            <a:endParaRPr lang="fr-FR"/>
          </a:p>
        </p:txBody>
      </p:sp>
    </p:spTree>
    <p:extLst>
      <p:ext uri="{BB962C8B-B14F-4D97-AF65-F5344CB8AC3E}">
        <p14:creationId xmlns:p14="http://schemas.microsoft.com/office/powerpoint/2010/main" val="1350152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Les dispositif médicaux pour contrôler</a:t>
            </a:r>
            <a:r>
              <a:rPr lang="fr-FR" baseline="0" dirty="0" smtClean="0"/>
              <a:t> le saignement obstétrique actif:</a:t>
            </a:r>
          </a:p>
          <a:p>
            <a:pPr marL="228600" indent="-228600">
              <a:buFont typeface="+mj-lt"/>
              <a:buAutoNum type="arabicPeriod"/>
            </a:pPr>
            <a:r>
              <a:rPr lang="fr-FR" dirty="0" smtClean="0"/>
              <a:t>La compression bi-manuelle de l’utérus;</a:t>
            </a:r>
          </a:p>
          <a:p>
            <a:pPr marL="228600" indent="-228600">
              <a:buFont typeface="+mj-lt"/>
              <a:buAutoNum type="arabicPeriod"/>
            </a:pPr>
            <a:r>
              <a:rPr lang="fr-FR" dirty="0" smtClean="0"/>
              <a:t>La compression</a:t>
            </a:r>
            <a:r>
              <a:rPr lang="fr-FR" baseline="0" dirty="0" smtClean="0"/>
              <a:t> de l’aorte abdominale;</a:t>
            </a:r>
          </a:p>
          <a:p>
            <a:pPr marL="228600" indent="-228600">
              <a:buFont typeface="+mj-lt"/>
              <a:buAutoNum type="arabicPeriod"/>
            </a:pPr>
            <a:endParaRPr lang="fr-FR" dirty="0" smtClean="0"/>
          </a:p>
          <a:p>
            <a:pPr marL="228600" indent="-228600">
              <a:buFont typeface="+mj-lt"/>
              <a:buAutoNum type="arabicPeriod"/>
            </a:pPr>
            <a:endParaRPr lang="fr-FR" dirty="0"/>
          </a:p>
        </p:txBody>
      </p:sp>
      <p:sp>
        <p:nvSpPr>
          <p:cNvPr id="4" name="Slide Number Placeholder 3"/>
          <p:cNvSpPr>
            <a:spLocks noGrp="1"/>
          </p:cNvSpPr>
          <p:nvPr>
            <p:ph type="sldNum" sz="quarter" idx="10"/>
          </p:nvPr>
        </p:nvSpPr>
        <p:spPr/>
        <p:txBody>
          <a:bodyPr/>
          <a:lstStyle/>
          <a:p>
            <a:fld id="{E5802E01-9F8A-44B1-9B65-CD8044DCF1E9}" type="slidenum">
              <a:rPr lang="fr-FR" smtClean="0"/>
              <a:t>12</a:t>
            </a:fld>
            <a:endParaRPr lang="fr-FR"/>
          </a:p>
        </p:txBody>
      </p:sp>
    </p:spTree>
    <p:extLst>
      <p:ext uri="{BB962C8B-B14F-4D97-AF65-F5344CB8AC3E}">
        <p14:creationId xmlns:p14="http://schemas.microsoft.com/office/powerpoint/2010/main" val="3138697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E5802E01-9F8A-44B1-9B65-CD8044DCF1E9}" type="slidenum">
              <a:rPr lang="fr-FR" smtClean="0"/>
              <a:t>13</a:t>
            </a:fld>
            <a:endParaRPr lang="fr-FR"/>
          </a:p>
        </p:txBody>
      </p:sp>
    </p:spTree>
    <p:extLst>
      <p:ext uri="{BB962C8B-B14F-4D97-AF65-F5344CB8AC3E}">
        <p14:creationId xmlns:p14="http://schemas.microsoft.com/office/powerpoint/2010/main" val="1858845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fr-FR" b="1" i="0" dirty="0" smtClean="0">
                <a:solidFill>
                  <a:srgbClr val="E31837"/>
                </a:solidFill>
                <a:effectLst/>
                <a:latin typeface="AvenirLTStd-Book"/>
              </a:rPr>
              <a:t>Quelles procédures le personnel de santé devrait-il respecter pour éviter toute transmission dans un cadre sanitaire ?</a:t>
            </a:r>
          </a:p>
          <a:p>
            <a:pPr algn="l"/>
            <a:endParaRPr lang="fr-FR" b="0" i="0" dirty="0" smtClean="0">
              <a:solidFill>
                <a:srgbClr val="E31837"/>
              </a:solidFill>
              <a:effectLst/>
              <a:latin typeface="AvenirLTStd-Book"/>
            </a:endParaRPr>
          </a:p>
          <a:p>
            <a:pPr algn="l"/>
            <a:r>
              <a:rPr lang="fr-FR" b="0" i="0" dirty="0" smtClean="0">
                <a:solidFill>
                  <a:srgbClr val="333333"/>
                </a:solidFill>
                <a:effectLst/>
                <a:latin typeface="AvenirLTStd-Book"/>
              </a:rPr>
              <a:t>Il est conseillé au personnel de santé d’adopter les précautions universelles. Les précautions universelles désignent les règles de contrôle des infections élaborées pour protéger le personnel ainsi que les </a:t>
            </a:r>
            <a:r>
              <a:rPr lang="fr-FR" b="0" i="0" dirty="0" err="1" smtClean="0">
                <a:solidFill>
                  <a:srgbClr val="333333"/>
                </a:solidFill>
                <a:effectLst/>
                <a:latin typeface="AvenirLTStd-Book"/>
              </a:rPr>
              <a:t>patient·es</a:t>
            </a:r>
            <a:r>
              <a:rPr lang="fr-FR" b="0" i="0" dirty="0" smtClean="0">
                <a:solidFill>
                  <a:srgbClr val="333333"/>
                </a:solidFill>
                <a:effectLst/>
                <a:latin typeface="AvenirLTStd-Book"/>
              </a:rPr>
              <a:t> d’une exposition aux maladies transmissibles par le sang et certains fluides corporels.</a:t>
            </a:r>
          </a:p>
          <a:p>
            <a:pPr algn="l"/>
            <a:r>
              <a:rPr lang="fr-FR" b="0" i="0" dirty="0" smtClean="0">
                <a:solidFill>
                  <a:srgbClr val="333333"/>
                </a:solidFill>
                <a:effectLst/>
                <a:latin typeface="AvenirLTStd-Book"/>
              </a:rPr>
              <a:t>Les précautions universelles impliquent de :</a:t>
            </a:r>
          </a:p>
          <a:p>
            <a:pPr algn="l">
              <a:buFont typeface="Arial" panose="020B0604020202020204" pitchFamily="34" charset="0"/>
              <a:buChar char="•"/>
            </a:pPr>
            <a:r>
              <a:rPr lang="fr-FR" b="0" i="0" dirty="0" smtClean="0">
                <a:solidFill>
                  <a:srgbClr val="333333"/>
                </a:solidFill>
                <a:effectLst/>
                <a:latin typeface="AvenirLTStd-Book"/>
              </a:rPr>
              <a:t>manipuler et éliminer conformément les instruments tranchants (outils pouvant causer des coupures ou des perforations, dont les aiguilles, les aiguilles hypodermiques, les scalpels et autres lames, couteaux, nécessaires à perfusion, scies, tessons de verre et clous).  </a:t>
            </a:r>
          </a:p>
          <a:p>
            <a:pPr algn="l">
              <a:buFont typeface="Arial" panose="020B0604020202020204" pitchFamily="34" charset="0"/>
              <a:buChar char="•"/>
            </a:pPr>
            <a:r>
              <a:rPr lang="fr-FR" b="0" i="0" dirty="0" smtClean="0">
                <a:solidFill>
                  <a:srgbClr val="333333"/>
                </a:solidFill>
                <a:effectLst/>
                <a:latin typeface="AvenirLTStd-Book"/>
              </a:rPr>
              <a:t>Se laver les mains avec du savon et de l’eau avant et après chaque intervention.</a:t>
            </a:r>
          </a:p>
          <a:p>
            <a:pPr algn="l">
              <a:buFont typeface="Arial" panose="020B0604020202020204" pitchFamily="34" charset="0"/>
              <a:buChar char="•"/>
            </a:pPr>
            <a:r>
              <a:rPr lang="fr-FR" b="0" i="0" dirty="0" smtClean="0">
                <a:solidFill>
                  <a:srgbClr val="333333"/>
                </a:solidFill>
                <a:effectLst/>
                <a:latin typeface="AvenirLTStd-Book"/>
              </a:rPr>
              <a:t>Utiliser des équipements de protection comme des gants, une blouse, un tablier, un masque et des lunettes, en cas de contact direct avec le sang et les fluides corporels.</a:t>
            </a:r>
          </a:p>
          <a:p>
            <a:pPr algn="l">
              <a:buFont typeface="Arial" panose="020B0604020202020204" pitchFamily="34" charset="0"/>
              <a:buChar char="•"/>
            </a:pPr>
            <a:r>
              <a:rPr lang="fr-FR" b="0" i="0" dirty="0" smtClean="0">
                <a:solidFill>
                  <a:srgbClr val="333333"/>
                </a:solidFill>
                <a:effectLst/>
                <a:latin typeface="AvenirLTStd-Book"/>
              </a:rPr>
              <a:t>Éliminer correctement les déchets contaminés avec du sang ou des fluides corporels.</a:t>
            </a:r>
          </a:p>
          <a:p>
            <a:pPr algn="l">
              <a:buFont typeface="Arial" panose="020B0604020202020204" pitchFamily="34" charset="0"/>
              <a:buChar char="•"/>
            </a:pPr>
            <a:r>
              <a:rPr lang="fr-FR" b="0" i="0" dirty="0" smtClean="0">
                <a:solidFill>
                  <a:srgbClr val="333333"/>
                </a:solidFill>
                <a:effectLst/>
                <a:latin typeface="AvenirLTStd-Book"/>
              </a:rPr>
              <a:t>Désinfecter correctement les instruments et autres équipements contaminés.</a:t>
            </a:r>
          </a:p>
          <a:p>
            <a:pPr algn="l">
              <a:buFont typeface="Arial" panose="020B0604020202020204" pitchFamily="34" charset="0"/>
              <a:buChar char="•"/>
            </a:pPr>
            <a:r>
              <a:rPr lang="fr-FR" b="0" i="0" dirty="0" smtClean="0">
                <a:solidFill>
                  <a:srgbClr val="333333"/>
                </a:solidFill>
                <a:effectLst/>
                <a:latin typeface="AvenirLTStd-Book"/>
              </a:rPr>
              <a:t>Manipuler correctement les tissus salis.</a:t>
            </a:r>
          </a:p>
          <a:p>
            <a:pPr algn="l"/>
            <a:r>
              <a:rPr lang="fr-FR" b="0" i="0" dirty="0" smtClean="0">
                <a:solidFill>
                  <a:srgbClr val="333333"/>
                </a:solidFill>
                <a:effectLst/>
                <a:latin typeface="AvenirLTStd-Book"/>
              </a:rPr>
              <a:t>De plus, il est recommandé que l’ensemble du personnel sanitaire veille à éviter les blessures causées par des aiguilles, des scalpels ainsi que d’autres instruments et dispositifs tranchants. Conformément aux précautions universelles, le sang et les fluides corporels de tout un chacun sont considérés comme infectés avec le VIH et d’autres virus potentiels, peu importe le statut connu ou supposé de la personne.</a:t>
            </a:r>
          </a:p>
          <a:p>
            <a:pPr algn="l"/>
            <a:r>
              <a:rPr lang="fr-FR" b="0" i="0" dirty="0" smtClean="0">
                <a:solidFill>
                  <a:srgbClr val="333333"/>
                </a:solidFill>
                <a:effectLst/>
                <a:latin typeface="AvenirLTStd-Book"/>
              </a:rPr>
              <a:t>Pour plus d’informations, voir </a:t>
            </a:r>
            <a:r>
              <a:rPr lang="fr-FR" b="0" i="0" u="none" strike="noStrike" dirty="0" smtClean="0">
                <a:solidFill>
                  <a:srgbClr val="333333"/>
                </a:solidFill>
                <a:effectLst/>
                <a:latin typeface="AvenirLTStd-Book"/>
                <a:hlinkClick r:id="rId3"/>
              </a:rPr>
              <a:t>http://www.who.int/hiv/topics/precautions/universal/en</a:t>
            </a:r>
            <a:r>
              <a:rPr lang="fr-FR" b="0" i="0" dirty="0" smtClean="0">
                <a:solidFill>
                  <a:srgbClr val="333333"/>
                </a:solidFill>
                <a:effectLst/>
                <a:latin typeface="AvenirLTStd-Book"/>
              </a:rPr>
              <a:t>.</a:t>
            </a:r>
          </a:p>
          <a:p>
            <a:endParaRPr lang="fr-FR" dirty="0"/>
          </a:p>
        </p:txBody>
      </p:sp>
      <p:sp>
        <p:nvSpPr>
          <p:cNvPr id="4" name="Slide Number Placeholder 3"/>
          <p:cNvSpPr>
            <a:spLocks noGrp="1"/>
          </p:cNvSpPr>
          <p:nvPr>
            <p:ph type="sldNum" sz="quarter" idx="10"/>
          </p:nvPr>
        </p:nvSpPr>
        <p:spPr/>
        <p:txBody>
          <a:bodyPr/>
          <a:lstStyle/>
          <a:p>
            <a:fld id="{E5802E01-9F8A-44B1-9B65-CD8044DCF1E9}" type="slidenum">
              <a:rPr lang="fr-FR" smtClean="0"/>
              <a:t>15</a:t>
            </a:fld>
            <a:endParaRPr lang="fr-FR"/>
          </a:p>
        </p:txBody>
      </p:sp>
    </p:spTree>
    <p:extLst>
      <p:ext uri="{BB962C8B-B14F-4D97-AF65-F5344CB8AC3E}">
        <p14:creationId xmlns:p14="http://schemas.microsoft.com/office/powerpoint/2010/main" val="3388747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2400">
                <a:solidFill>
                  <a:schemeClr val="tx1"/>
                </a:solidFill>
                <a:latin typeface="Arial" panose="020B0604020202020204" pitchFamily="34" charset="0"/>
                <a:ea typeface="MS PGothic" panose="020B0600070205080204" pitchFamily="34" charset="-128"/>
              </a:defRPr>
            </a:lvl1pPr>
            <a:lvl2pPr marL="742950" indent="-285750" defTabSz="904875">
              <a:defRPr sz="2400">
                <a:solidFill>
                  <a:schemeClr val="tx1"/>
                </a:solidFill>
                <a:latin typeface="Arial" panose="020B0604020202020204" pitchFamily="34" charset="0"/>
                <a:ea typeface="MS PGothic" panose="020B0600070205080204" pitchFamily="34" charset="-128"/>
              </a:defRPr>
            </a:lvl2pPr>
            <a:lvl3pPr marL="1143000" indent="-228600" defTabSz="904875">
              <a:defRPr sz="2400">
                <a:solidFill>
                  <a:schemeClr val="tx1"/>
                </a:solidFill>
                <a:latin typeface="Arial" panose="020B0604020202020204" pitchFamily="34" charset="0"/>
                <a:ea typeface="MS PGothic" panose="020B0600070205080204" pitchFamily="34" charset="-128"/>
              </a:defRPr>
            </a:lvl3pPr>
            <a:lvl4pPr marL="1600200" indent="-228600" defTabSz="904875">
              <a:defRPr sz="2400">
                <a:solidFill>
                  <a:schemeClr val="tx1"/>
                </a:solidFill>
                <a:latin typeface="Arial" panose="020B0604020202020204" pitchFamily="34" charset="0"/>
                <a:ea typeface="MS PGothic" panose="020B0600070205080204" pitchFamily="34" charset="-128"/>
              </a:defRPr>
            </a:lvl4pPr>
            <a:lvl5pPr marL="2057400" indent="-228600" defTabSz="904875">
              <a:defRPr sz="2400">
                <a:solidFill>
                  <a:schemeClr val="tx1"/>
                </a:solidFill>
                <a:latin typeface="Arial" panose="020B0604020202020204" pitchFamily="34" charset="0"/>
                <a:ea typeface="MS PGothic" panose="020B0600070205080204" pitchFamily="34" charset="-128"/>
              </a:defRPr>
            </a:lvl5pPr>
            <a:lvl6pPr marL="25146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24D8F9A-3031-4CB3-9453-6E6FF6528099}" type="slidenum">
              <a:rPr lang="en-US" altLang="en-US" sz="1100" smtClean="0">
                <a:solidFill>
                  <a:srgbClr val="000000"/>
                </a:solidFill>
                <a:latin typeface="Times New Roman" panose="02020603050405020304" pitchFamily="18" charset="0"/>
              </a:rPr>
              <a:pPr/>
              <a:t>16</a:t>
            </a:fld>
            <a:endParaRPr lang="en-US" altLang="en-US" sz="1100" smtClean="0">
              <a:solidFill>
                <a:srgbClr val="000000"/>
              </a:solidFill>
              <a:latin typeface="Times New Roman" panose="02020603050405020304" pitchFamily="18" charset="0"/>
            </a:endParaRPr>
          </a:p>
        </p:txBody>
      </p:sp>
      <p:sp>
        <p:nvSpPr>
          <p:cNvPr id="48131" name="Rectangle 2"/>
          <p:cNvSpPr>
            <a:spLocks noGrp="1" noRot="1" noChangeAspect="1" noChangeArrowheads="1" noTextEdit="1"/>
          </p:cNvSpPr>
          <p:nvPr>
            <p:ph type="sldImg"/>
          </p:nvPr>
        </p:nvSpPr>
        <p:spPr>
          <a:xfrm>
            <a:off x="685800" y="1143000"/>
            <a:ext cx="5486400" cy="3086100"/>
          </a:xfrm>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smtClean="0"/>
          </a:p>
        </p:txBody>
      </p:sp>
    </p:spTree>
    <p:extLst>
      <p:ext uri="{BB962C8B-B14F-4D97-AF65-F5344CB8AC3E}">
        <p14:creationId xmlns:p14="http://schemas.microsoft.com/office/powerpoint/2010/main" val="4115390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685800" y="1143000"/>
            <a:ext cx="5486400" cy="3086100"/>
          </a:xfrm>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2400">
                <a:solidFill>
                  <a:schemeClr val="tx1"/>
                </a:solidFill>
                <a:latin typeface="Arial" panose="020B0604020202020204" pitchFamily="34" charset="0"/>
                <a:ea typeface="MS PGothic" panose="020B0600070205080204" pitchFamily="34" charset="-128"/>
              </a:defRPr>
            </a:lvl1pPr>
            <a:lvl2pPr marL="742950" indent="-285750" defTabSz="904875">
              <a:defRPr sz="2400">
                <a:solidFill>
                  <a:schemeClr val="tx1"/>
                </a:solidFill>
                <a:latin typeface="Arial" panose="020B0604020202020204" pitchFamily="34" charset="0"/>
                <a:ea typeface="MS PGothic" panose="020B0600070205080204" pitchFamily="34" charset="-128"/>
              </a:defRPr>
            </a:lvl2pPr>
            <a:lvl3pPr marL="1143000" indent="-228600" defTabSz="904875">
              <a:defRPr sz="2400">
                <a:solidFill>
                  <a:schemeClr val="tx1"/>
                </a:solidFill>
                <a:latin typeface="Arial" panose="020B0604020202020204" pitchFamily="34" charset="0"/>
                <a:ea typeface="MS PGothic" panose="020B0600070205080204" pitchFamily="34" charset="-128"/>
              </a:defRPr>
            </a:lvl3pPr>
            <a:lvl4pPr marL="1600200" indent="-228600" defTabSz="904875">
              <a:defRPr sz="2400">
                <a:solidFill>
                  <a:schemeClr val="tx1"/>
                </a:solidFill>
                <a:latin typeface="Arial" panose="020B0604020202020204" pitchFamily="34" charset="0"/>
                <a:ea typeface="MS PGothic" panose="020B0600070205080204" pitchFamily="34" charset="-128"/>
              </a:defRPr>
            </a:lvl4pPr>
            <a:lvl5pPr marL="2057400" indent="-228600" defTabSz="904875">
              <a:defRPr sz="2400">
                <a:solidFill>
                  <a:schemeClr val="tx1"/>
                </a:solidFill>
                <a:latin typeface="Arial" panose="020B0604020202020204" pitchFamily="34" charset="0"/>
                <a:ea typeface="MS PGothic" panose="020B0600070205080204" pitchFamily="34" charset="-128"/>
              </a:defRPr>
            </a:lvl5pPr>
            <a:lvl6pPr marL="25146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4F0E576-B175-4A8B-8D0B-CC65185CD3C6}" type="slidenum">
              <a:rPr lang="en-US" altLang="en-US" sz="1100" smtClean="0">
                <a:solidFill>
                  <a:srgbClr val="000000"/>
                </a:solidFill>
                <a:latin typeface="Times New Roman" panose="02020603050405020304" pitchFamily="18" charset="0"/>
              </a:rPr>
              <a:pPr/>
              <a:t>17</a:t>
            </a:fld>
            <a:endParaRPr lang="en-US" altLang="en-US" sz="1100"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8683567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2ED4950B-90A8-4DE6-8B6F-F287CDB2CD3A}" type="datetime1">
              <a:rPr lang="fr-FR" smtClean="0"/>
              <a:t>28/06/2022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F260CC8-F0FE-4F0D-B416-27449B59D699}" type="slidenum">
              <a:rPr lang="fr-FR" smtClean="0"/>
              <a:t>‹#›</a:t>
            </a:fld>
            <a:endParaRPr lang="fr-FR"/>
          </a:p>
        </p:txBody>
      </p:sp>
      <p:pic>
        <p:nvPicPr>
          <p:cNvPr id="7" name="Image 2" descr="C:\Users\hp\Desktop\IFRIS 2016-2017\Entête courrier\ENTETE IFRISSE FIXE.jpg"/>
          <p:cNvPicPr/>
          <p:nvPr userDrawn="1"/>
        </p:nvPicPr>
        <p:blipFill rotWithShape="1">
          <a:blip r:embed="rId2" cstate="print">
            <a:extLst>
              <a:ext uri="{28A0092B-C50C-407E-A947-70E740481C1C}">
                <a14:useLocalDpi xmlns:a14="http://schemas.microsoft.com/office/drawing/2010/main" val="0"/>
              </a:ext>
            </a:extLst>
          </a:blip>
          <a:srcRect l="20689" t="2716" r="21003" b="50350"/>
          <a:stretch/>
        </p:blipFill>
        <p:spPr bwMode="auto">
          <a:xfrm>
            <a:off x="323528" y="5877272"/>
            <a:ext cx="1268730" cy="8255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3109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C0E0880E-E380-4C9E-916D-6ADF5C3C3616}" type="datetime1">
              <a:rPr lang="fr-FR" smtClean="0"/>
              <a:t>28/06/2022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F260CC8-F0FE-4F0D-B416-27449B59D699}" type="slidenum">
              <a:rPr lang="fr-FR" smtClean="0"/>
              <a:t>‹#›</a:t>
            </a:fld>
            <a:endParaRPr lang="fr-FR"/>
          </a:p>
        </p:txBody>
      </p:sp>
    </p:spTree>
    <p:extLst>
      <p:ext uri="{BB962C8B-B14F-4D97-AF65-F5344CB8AC3E}">
        <p14:creationId xmlns:p14="http://schemas.microsoft.com/office/powerpoint/2010/main" val="135572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8726DACD-C45A-458E-8B18-0882EB59F30F}" type="datetime1">
              <a:rPr lang="fr-FR" smtClean="0"/>
              <a:t>28/06/2022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F260CC8-F0FE-4F0D-B416-27449B59D699}" type="slidenum">
              <a:rPr lang="fr-FR" smtClean="0"/>
              <a:t>‹#›</a:t>
            </a:fld>
            <a:endParaRPr lang="fr-FR"/>
          </a:p>
        </p:txBody>
      </p:sp>
    </p:spTree>
    <p:extLst>
      <p:ext uri="{BB962C8B-B14F-4D97-AF65-F5344CB8AC3E}">
        <p14:creationId xmlns:p14="http://schemas.microsoft.com/office/powerpoint/2010/main" val="1569523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35A6BFF-60C2-49E9-85CF-1C42483C9CDD}" type="datetime1">
              <a:rPr lang="fr-FR" smtClean="0"/>
              <a:t>28/06/2022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F260CC8-F0FE-4F0D-B416-27449B59D699}" type="slidenum">
              <a:rPr lang="fr-FR" smtClean="0"/>
              <a:t>‹#›</a:t>
            </a:fld>
            <a:endParaRPr lang="fr-FR"/>
          </a:p>
        </p:txBody>
      </p:sp>
      <p:pic>
        <p:nvPicPr>
          <p:cNvPr id="7" name="Image 2" descr="C:\Users\hp\Desktop\IFRIS 2016-2017\Entête courrier\ENTETE IFRISSE FIXE.jpg"/>
          <p:cNvPicPr/>
          <p:nvPr userDrawn="1"/>
        </p:nvPicPr>
        <p:blipFill rotWithShape="1">
          <a:blip r:embed="rId2" cstate="print">
            <a:extLst>
              <a:ext uri="{28A0092B-C50C-407E-A947-70E740481C1C}">
                <a14:useLocalDpi xmlns:a14="http://schemas.microsoft.com/office/drawing/2010/main" val="0"/>
              </a:ext>
            </a:extLst>
          </a:blip>
          <a:srcRect l="20689" t="2716" r="21003" b="50350"/>
          <a:stretch/>
        </p:blipFill>
        <p:spPr bwMode="auto">
          <a:xfrm>
            <a:off x="323528" y="5877272"/>
            <a:ext cx="1268730" cy="8255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50338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794C12-90A3-4768-A5A7-44D65AF6E22B}" type="datetime1">
              <a:rPr lang="fr-FR" smtClean="0"/>
              <a:t>28/06/2022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F260CC8-F0FE-4F0D-B416-27449B59D699}" type="slidenum">
              <a:rPr lang="fr-FR" smtClean="0"/>
              <a:t>‹#›</a:t>
            </a:fld>
            <a:endParaRPr lang="fr-FR"/>
          </a:p>
        </p:txBody>
      </p:sp>
      <p:pic>
        <p:nvPicPr>
          <p:cNvPr id="7" name="Image 2" descr="C:\Users\hp\Desktop\IFRIS 2016-2017\Entête courrier\ENTETE IFRISSE FIXE.jpg"/>
          <p:cNvPicPr/>
          <p:nvPr userDrawn="1"/>
        </p:nvPicPr>
        <p:blipFill rotWithShape="1">
          <a:blip r:embed="rId2" cstate="print">
            <a:extLst>
              <a:ext uri="{28A0092B-C50C-407E-A947-70E740481C1C}">
                <a14:useLocalDpi xmlns:a14="http://schemas.microsoft.com/office/drawing/2010/main" val="0"/>
              </a:ext>
            </a:extLst>
          </a:blip>
          <a:srcRect l="20689" t="2716" r="21003" b="50350"/>
          <a:stretch/>
        </p:blipFill>
        <p:spPr bwMode="auto">
          <a:xfrm>
            <a:off x="323528" y="5877272"/>
            <a:ext cx="1268730" cy="8255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23257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FDCEE018-AD08-4170-90A4-0E3A14541369}" type="datetime1">
              <a:rPr lang="fr-FR" smtClean="0"/>
              <a:t>28/06/2022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F260CC8-F0FE-4F0D-B416-27449B59D699}" type="slidenum">
              <a:rPr lang="fr-FR" smtClean="0"/>
              <a:t>‹#›</a:t>
            </a:fld>
            <a:endParaRPr lang="fr-FR"/>
          </a:p>
        </p:txBody>
      </p:sp>
    </p:spTree>
    <p:extLst>
      <p:ext uri="{BB962C8B-B14F-4D97-AF65-F5344CB8AC3E}">
        <p14:creationId xmlns:p14="http://schemas.microsoft.com/office/powerpoint/2010/main" val="3431441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D48D58BC-2C6E-45EC-8E48-8789035E0DDC}" type="datetime1">
              <a:rPr lang="fr-FR" smtClean="0"/>
              <a:t>28/06/2022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F260CC8-F0FE-4F0D-B416-27449B59D699}" type="slidenum">
              <a:rPr lang="fr-FR" smtClean="0"/>
              <a:t>‹#›</a:t>
            </a:fld>
            <a:endParaRPr lang="fr-FR"/>
          </a:p>
        </p:txBody>
      </p:sp>
    </p:spTree>
    <p:extLst>
      <p:ext uri="{BB962C8B-B14F-4D97-AF65-F5344CB8AC3E}">
        <p14:creationId xmlns:p14="http://schemas.microsoft.com/office/powerpoint/2010/main" val="697955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22195C61-3FBE-4097-81CA-C9417BCA064E}" type="datetime1">
              <a:rPr lang="fr-FR" smtClean="0"/>
              <a:t>28/06/2022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F260CC8-F0FE-4F0D-B416-27449B59D699}" type="slidenum">
              <a:rPr lang="fr-FR" smtClean="0"/>
              <a:t>‹#›</a:t>
            </a:fld>
            <a:endParaRPr lang="fr-FR"/>
          </a:p>
        </p:txBody>
      </p:sp>
      <p:pic>
        <p:nvPicPr>
          <p:cNvPr id="6" name="Image 2" descr="C:\Users\hp\Desktop\IFRIS 2016-2017\Entête courrier\ENTETE IFRISSE FIXE.jpg"/>
          <p:cNvPicPr/>
          <p:nvPr userDrawn="1"/>
        </p:nvPicPr>
        <p:blipFill rotWithShape="1">
          <a:blip r:embed="rId2" cstate="print">
            <a:extLst>
              <a:ext uri="{28A0092B-C50C-407E-A947-70E740481C1C}">
                <a14:useLocalDpi xmlns:a14="http://schemas.microsoft.com/office/drawing/2010/main" val="0"/>
              </a:ext>
            </a:extLst>
          </a:blip>
          <a:srcRect l="20689" t="2716" r="21003" b="50350"/>
          <a:stretch/>
        </p:blipFill>
        <p:spPr bwMode="auto">
          <a:xfrm>
            <a:off x="323528" y="5877272"/>
            <a:ext cx="1268730" cy="8255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65442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89F594-DAAC-40C3-8458-3CAEE9CCC540}" type="datetime1">
              <a:rPr lang="fr-FR" smtClean="0"/>
              <a:t>28/06/2022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F260CC8-F0FE-4F0D-B416-27449B59D699}" type="slidenum">
              <a:rPr lang="fr-FR" smtClean="0"/>
              <a:t>‹#›</a:t>
            </a:fld>
            <a:endParaRPr lang="fr-FR"/>
          </a:p>
        </p:txBody>
      </p:sp>
    </p:spTree>
    <p:extLst>
      <p:ext uri="{BB962C8B-B14F-4D97-AF65-F5344CB8AC3E}">
        <p14:creationId xmlns:p14="http://schemas.microsoft.com/office/powerpoint/2010/main" val="290764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BBDB8B-225F-4E05-BDBB-9797DE5FC771}" type="datetime1">
              <a:rPr lang="fr-FR" smtClean="0"/>
              <a:t>28/06/2022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F260CC8-F0FE-4F0D-B416-27449B59D699}" type="slidenum">
              <a:rPr lang="fr-FR" smtClean="0"/>
              <a:t>‹#›</a:t>
            </a:fld>
            <a:endParaRPr lang="fr-FR"/>
          </a:p>
        </p:txBody>
      </p:sp>
    </p:spTree>
    <p:extLst>
      <p:ext uri="{BB962C8B-B14F-4D97-AF65-F5344CB8AC3E}">
        <p14:creationId xmlns:p14="http://schemas.microsoft.com/office/powerpoint/2010/main" val="1091264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7B9D44-A34C-40B9-94AB-DF21F81B67C1}" type="datetime1">
              <a:rPr lang="fr-FR" smtClean="0"/>
              <a:t>28/06/2022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F260CC8-F0FE-4F0D-B416-27449B59D699}" type="slidenum">
              <a:rPr lang="fr-FR" smtClean="0"/>
              <a:t>‹#›</a:t>
            </a:fld>
            <a:endParaRPr lang="fr-FR"/>
          </a:p>
        </p:txBody>
      </p:sp>
    </p:spTree>
    <p:extLst>
      <p:ext uri="{BB962C8B-B14F-4D97-AF65-F5344CB8AC3E}">
        <p14:creationId xmlns:p14="http://schemas.microsoft.com/office/powerpoint/2010/main" val="1606751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CB4F56-2334-4E6C-A8CD-8384959EDADE}" type="datetime1">
              <a:rPr lang="fr-FR" smtClean="0"/>
              <a:t>28/06/2022</a:t>
            </a:fld>
            <a:endParaRPr lang="fr-F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260CC8-F0FE-4F0D-B416-27449B59D699}" type="slidenum">
              <a:rPr lang="fr-FR" smtClean="0"/>
              <a:t>‹#›</a:t>
            </a:fld>
            <a:endParaRPr lang="fr-FR"/>
          </a:p>
        </p:txBody>
      </p:sp>
    </p:spTree>
    <p:extLst>
      <p:ext uri="{BB962C8B-B14F-4D97-AF65-F5344CB8AC3E}">
        <p14:creationId xmlns:p14="http://schemas.microsoft.com/office/powerpoint/2010/main" val="629146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0"/>
            <a:ext cx="9502588" cy="2062729"/>
          </a:xfrm>
          <a:solidFill>
            <a:srgbClr val="92D050"/>
          </a:solidFill>
        </p:spPr>
        <p:txBody>
          <a:bodyPr anchor="t">
            <a:normAutofit fontScale="90000"/>
          </a:bodyPr>
          <a:lstStyle/>
          <a:p>
            <a:r>
              <a:rPr lang="fr-FR" sz="4400" b="1" dirty="0" smtClean="0">
                <a:latin typeface="+mn-lt"/>
              </a:rPr>
              <a:t>Dispositif Minimum d’Urgence en santé sexuelle et reproductive (SSR) </a:t>
            </a:r>
            <a:r>
              <a:rPr lang="fr-FR" sz="3600" b="1" dirty="0" smtClean="0">
                <a:latin typeface="+mn-lt"/>
              </a:rPr>
              <a:t>en sante sexuelle et reproductive </a:t>
            </a:r>
            <a:br>
              <a:rPr lang="fr-FR" sz="3600" b="1" dirty="0" smtClean="0">
                <a:latin typeface="+mn-lt"/>
              </a:rPr>
            </a:br>
            <a:r>
              <a:rPr lang="fr-FR" sz="3600" dirty="0" smtClean="0">
                <a:latin typeface="+mn-lt"/>
              </a:rPr>
              <a:t>juin 2022 </a:t>
            </a:r>
            <a:endParaRPr lang="fr-FR" sz="3600" dirty="0">
              <a:latin typeface="+mn-lt"/>
            </a:endParaRPr>
          </a:p>
        </p:txBody>
      </p:sp>
      <p:sp>
        <p:nvSpPr>
          <p:cNvPr id="3" name="Subtitle 2"/>
          <p:cNvSpPr>
            <a:spLocks noGrp="1"/>
          </p:cNvSpPr>
          <p:nvPr>
            <p:ph type="subTitle" idx="1"/>
          </p:nvPr>
        </p:nvSpPr>
        <p:spPr>
          <a:xfrm>
            <a:off x="1524000" y="3185090"/>
            <a:ext cx="9502588" cy="1739154"/>
          </a:xfrm>
          <a:solidFill>
            <a:srgbClr val="FFC000"/>
          </a:solidFill>
        </p:spPr>
        <p:txBody>
          <a:bodyPr>
            <a:normAutofit/>
          </a:bodyPr>
          <a:lstStyle/>
          <a:p>
            <a:pPr lvl="0"/>
            <a:r>
              <a:rPr lang="fr-FR" b="1" dirty="0">
                <a:solidFill>
                  <a:srgbClr val="FF0000"/>
                </a:solidFill>
              </a:rPr>
              <a:t>Module </a:t>
            </a:r>
            <a:r>
              <a:rPr lang="fr-FR" b="1" dirty="0" smtClean="0">
                <a:solidFill>
                  <a:srgbClr val="FF0000"/>
                </a:solidFill>
              </a:rPr>
              <a:t>3-DMU </a:t>
            </a:r>
            <a:r>
              <a:rPr lang="fr-FR" b="1" dirty="0">
                <a:solidFill>
                  <a:srgbClr val="FF0000"/>
                </a:solidFill>
              </a:rPr>
              <a:t>objectif 3</a:t>
            </a:r>
            <a:r>
              <a:rPr lang="fr-FR" dirty="0">
                <a:solidFill>
                  <a:srgbClr val="FF0000"/>
                </a:solidFill>
              </a:rPr>
              <a:t>: </a:t>
            </a:r>
          </a:p>
          <a:p>
            <a:pPr lvl="0" algn="just"/>
            <a:r>
              <a:rPr lang="fr-FR" sz="2600" b="1" dirty="0">
                <a:solidFill>
                  <a:prstClr val="black"/>
                </a:solidFill>
              </a:rPr>
              <a:t>Prévenir la transmission et réduire la morbidité et la mortalité dues au VIH et </a:t>
            </a:r>
            <a:r>
              <a:rPr lang="fr-FR" sz="2600" b="1" dirty="0">
                <a:solidFill>
                  <a:prstClr val="black"/>
                </a:solidFill>
                <a:ea typeface="Calibri" panose="020F0502020204030204" pitchFamily="34" charset="0"/>
                <a:cs typeface="Times New Roman" panose="02020603050405020304" pitchFamily="18" charset="0"/>
              </a:rPr>
              <a:t>à</a:t>
            </a:r>
            <a:r>
              <a:rPr lang="fr-FR" sz="2600" b="1" dirty="0">
                <a:solidFill>
                  <a:prstClr val="black"/>
                </a:solidFill>
              </a:rPr>
              <a:t> d’autres Infections Sexuellement Transmissibles (</a:t>
            </a:r>
            <a:r>
              <a:rPr lang="fr-FR" sz="2600" b="1" dirty="0" err="1">
                <a:solidFill>
                  <a:prstClr val="black"/>
                </a:solidFill>
              </a:rPr>
              <a:t>ISTs</a:t>
            </a:r>
            <a:r>
              <a:rPr lang="fr-FR" sz="2600" b="1" dirty="0">
                <a:solidFill>
                  <a:prstClr val="black"/>
                </a:solidFill>
              </a:rPr>
              <a:t>).</a:t>
            </a:r>
          </a:p>
          <a:p>
            <a:endParaRPr lang="fr-FR" dirty="0"/>
          </a:p>
        </p:txBody>
      </p:sp>
      <p:sp>
        <p:nvSpPr>
          <p:cNvPr id="5" name="Rectangle 4"/>
          <p:cNvSpPr/>
          <p:nvPr/>
        </p:nvSpPr>
        <p:spPr>
          <a:xfrm>
            <a:off x="6629399" y="5156018"/>
            <a:ext cx="4038601" cy="693523"/>
          </a:xfrm>
          <a:prstGeom prst="rect">
            <a:avLst/>
          </a:prstGeom>
          <a:ln>
            <a:solidFill>
              <a:srgbClr val="FF0000"/>
            </a:solidFill>
          </a:ln>
        </p:spPr>
        <p:txBody>
          <a:bodyPr wrap="square">
            <a:spAutoFit/>
          </a:bodyPr>
          <a:lstStyle/>
          <a:p>
            <a:pPr lvl="0" defTabSz="685800">
              <a:lnSpc>
                <a:spcPct val="90000"/>
              </a:lnSpc>
              <a:spcBef>
                <a:spcPts val="750"/>
              </a:spcBef>
            </a:pPr>
            <a:r>
              <a:rPr lang="fr-FR" b="1" dirty="0">
                <a:solidFill>
                  <a:prstClr val="black"/>
                </a:solidFill>
              </a:rPr>
              <a:t>Présentateur: Dr. Jonathan B </a:t>
            </a:r>
            <a:r>
              <a:rPr lang="fr-FR" b="1" dirty="0" err="1">
                <a:solidFill>
                  <a:prstClr val="black"/>
                </a:solidFill>
              </a:rPr>
              <a:t>Ndzi</a:t>
            </a:r>
            <a:r>
              <a:rPr lang="fr-FR" b="1" dirty="0">
                <a:solidFill>
                  <a:prstClr val="black"/>
                </a:solidFill>
              </a:rPr>
              <a:t> (</a:t>
            </a:r>
            <a:r>
              <a:rPr lang="fr-FR" b="1" dirty="0" smtClean="0">
                <a:solidFill>
                  <a:prstClr val="black"/>
                </a:solidFill>
              </a:rPr>
              <a:t>M.D.)</a:t>
            </a:r>
            <a:endParaRPr lang="fr-FR" b="1" dirty="0">
              <a:solidFill>
                <a:prstClr val="black"/>
              </a:solidFill>
            </a:endParaRPr>
          </a:p>
          <a:p>
            <a:pPr lvl="0" defTabSz="685800">
              <a:lnSpc>
                <a:spcPct val="90000"/>
              </a:lnSpc>
              <a:spcBef>
                <a:spcPts val="750"/>
              </a:spcBef>
            </a:pPr>
            <a:r>
              <a:rPr lang="fr-FR" b="1" dirty="0">
                <a:solidFill>
                  <a:prstClr val="black"/>
                </a:solidFill>
              </a:rPr>
              <a:t>Spécialiste </a:t>
            </a:r>
            <a:r>
              <a:rPr lang="fr-FR" b="1" dirty="0" smtClean="0">
                <a:solidFill>
                  <a:prstClr val="black"/>
                </a:solidFill>
              </a:rPr>
              <a:t>Humanitaire</a:t>
            </a:r>
          </a:p>
        </p:txBody>
      </p:sp>
    </p:spTree>
    <p:extLst>
      <p:ext uri="{BB962C8B-B14F-4D97-AF65-F5344CB8AC3E}">
        <p14:creationId xmlns:p14="http://schemas.microsoft.com/office/powerpoint/2010/main" val="2387109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4440" y="243840"/>
            <a:ext cx="9723120" cy="1005840"/>
          </a:xfrm>
          <a:ln>
            <a:solidFill>
              <a:schemeClr val="accent2"/>
            </a:solidFill>
          </a:ln>
        </p:spPr>
        <p:txBody>
          <a:bodyPr anchor="t">
            <a:noAutofit/>
          </a:bodyPr>
          <a:lstStyle/>
          <a:p>
            <a:pPr marL="514350" lvl="0" indent="-514350" algn="ctr">
              <a:spcBef>
                <a:spcPts val="1000"/>
              </a:spcBef>
              <a:buFont typeface="+mj-lt"/>
              <a:buAutoNum type="arabicPeriod"/>
            </a:pPr>
            <a:r>
              <a:rPr lang="fr-FR" altLang="en-US" sz="2800" b="1" kern="0" dirty="0" smtClean="0">
                <a:solidFill>
                  <a:schemeClr val="accent2"/>
                </a:solidFill>
                <a:latin typeface="Calibri" panose="020F0502020204030204"/>
                <a:ea typeface="+mn-ea"/>
                <a:cs typeface="Lucida Sans Unicode"/>
              </a:rPr>
              <a:t> </a:t>
            </a:r>
            <a:r>
              <a:rPr lang="fr-FR" altLang="en-US" sz="2800" b="1" kern="0" dirty="0">
                <a:solidFill>
                  <a:schemeClr val="accent2"/>
                </a:solidFill>
                <a:latin typeface="Calibri"/>
                <a:ea typeface="+mn-ea"/>
                <a:cs typeface="Lucida Sans Unicode"/>
              </a:rPr>
              <a:t>Mettre en place des transfusions sanguines </a:t>
            </a:r>
            <a:r>
              <a:rPr lang="fr-FR" altLang="en-US" sz="2800" b="1" kern="0" dirty="0" smtClean="0">
                <a:solidFill>
                  <a:schemeClr val="accent2"/>
                </a:solidFill>
                <a:latin typeface="Calibri"/>
                <a:ea typeface="+mn-ea"/>
                <a:cs typeface="Lucida Sans Unicode"/>
              </a:rPr>
              <a:t>rationnelles et </a:t>
            </a:r>
            <a:r>
              <a:rPr lang="fr-FR" altLang="en-US" sz="2800" b="1" kern="0" dirty="0">
                <a:solidFill>
                  <a:schemeClr val="accent2"/>
                </a:solidFill>
                <a:latin typeface="Calibri"/>
                <a:ea typeface="+mn-ea"/>
                <a:cs typeface="Lucida Sans Unicode"/>
              </a:rPr>
              <a:t>en toute sécurité.</a:t>
            </a:r>
            <a:r>
              <a:rPr lang="fr-FR" altLang="en-US" sz="2800" b="1" kern="0" dirty="0">
                <a:solidFill>
                  <a:srgbClr val="FF0000"/>
                </a:solidFill>
                <a:latin typeface="Calibri"/>
                <a:ea typeface="+mn-ea"/>
                <a:cs typeface="Lucida Sans Unicode"/>
              </a:rPr>
              <a:t/>
            </a:r>
            <a:br>
              <a:rPr lang="fr-FR" altLang="en-US" sz="2800" b="1" kern="0" dirty="0">
                <a:solidFill>
                  <a:srgbClr val="FF0000"/>
                </a:solidFill>
                <a:latin typeface="Calibri"/>
                <a:ea typeface="+mn-ea"/>
                <a:cs typeface="Lucida Sans Unicode"/>
              </a:rPr>
            </a:br>
            <a:endParaRPr lang="fr-FR" sz="2800" b="1" dirty="0">
              <a:solidFill>
                <a:schemeClr val="accent2"/>
              </a:solidFill>
              <a:latin typeface="+mn-lt"/>
            </a:endParaRPr>
          </a:p>
        </p:txBody>
      </p:sp>
      <p:sp>
        <p:nvSpPr>
          <p:cNvPr id="3" name="Content Placeholder 2"/>
          <p:cNvSpPr>
            <a:spLocks noGrp="1"/>
          </p:cNvSpPr>
          <p:nvPr>
            <p:ph idx="1"/>
          </p:nvPr>
        </p:nvSpPr>
        <p:spPr>
          <a:xfrm>
            <a:off x="838202" y="1219200"/>
            <a:ext cx="11120719" cy="5071109"/>
          </a:xfrm>
        </p:spPr>
        <p:txBody>
          <a:bodyPr>
            <a:normAutofit fontScale="32500" lnSpcReduction="20000"/>
          </a:bodyPr>
          <a:lstStyle/>
          <a:p>
            <a:pPr marL="0" indent="0">
              <a:buNone/>
            </a:pPr>
            <a:r>
              <a:rPr lang="fr-FR" altLang="en-US" sz="8000" b="1" kern="0" dirty="0" smtClean="0">
                <a:cs typeface="Lucida Sans Unicode"/>
              </a:rPr>
              <a:t>L’</a:t>
            </a:r>
            <a:r>
              <a:rPr kumimoji="0" lang="fr-FR" altLang="en-US" sz="8000" b="1" i="0" strike="noStrike" kern="0" cap="none" spc="0" normalizeH="0" baseline="0" noProof="0" dirty="0" smtClean="0">
                <a:ln>
                  <a:noFill/>
                </a:ln>
                <a:effectLst/>
                <a:uLnTx/>
                <a:uFillTx/>
                <a:cs typeface="Lucida Sans Unicode"/>
              </a:rPr>
              <a:t>équipe de coordination et les </a:t>
            </a:r>
            <a:r>
              <a:rPr lang="fr-FR" altLang="en-US" sz="8000" b="1" kern="0" dirty="0" smtClean="0">
                <a:cs typeface="Lucida Sans Unicode"/>
              </a:rPr>
              <a:t>gestionnaires des programmes SSR </a:t>
            </a:r>
            <a:r>
              <a:rPr kumimoji="0" lang="fr-FR" altLang="en-US" sz="8000" b="1" i="0" strike="noStrike" kern="0" cap="none" spc="0" normalizeH="0" baseline="0" noProof="0" dirty="0" smtClean="0">
                <a:ln>
                  <a:noFill/>
                </a:ln>
                <a:effectLst/>
                <a:uLnTx/>
                <a:uFillTx/>
                <a:cs typeface="Lucida Sans Unicode"/>
              </a:rPr>
              <a:t>devraient assurer que</a:t>
            </a:r>
            <a:r>
              <a:rPr kumimoji="0" lang="fr-FR" altLang="en-US" sz="8000" b="1" i="0" strike="noStrike" kern="0" cap="none" spc="0" normalizeH="0" noProof="0" dirty="0" smtClean="0">
                <a:ln>
                  <a:noFill/>
                </a:ln>
                <a:effectLst/>
                <a:uLnTx/>
                <a:uFillTx/>
                <a:cs typeface="Lucida Sans Unicode"/>
              </a:rPr>
              <a:t> </a:t>
            </a:r>
            <a:r>
              <a:rPr lang="fr-FR" altLang="en-US" sz="8000" b="1" kern="0" dirty="0" smtClean="0">
                <a:cs typeface="Lucida Sans Unicode"/>
              </a:rPr>
              <a:t>l</a:t>
            </a:r>
            <a:r>
              <a:rPr kumimoji="0" lang="fr-FR" altLang="en-US" sz="8000" b="1" i="0" strike="noStrike" kern="0" cap="none" spc="0" normalizeH="0" baseline="0" noProof="0" dirty="0" smtClean="0">
                <a:ln>
                  <a:noFill/>
                </a:ln>
                <a:effectLst/>
                <a:uLnTx/>
                <a:uFillTx/>
                <a:cs typeface="Lucida Sans Unicode"/>
              </a:rPr>
              <a:t>es établissements/ formations sanitaires</a:t>
            </a:r>
            <a:r>
              <a:rPr kumimoji="0" lang="fr-FR" altLang="en-US" sz="8000" b="0" i="0" u="sng" strike="noStrike" kern="0" cap="none" spc="0" normalizeH="0" baseline="0" noProof="0" dirty="0" smtClean="0">
                <a:ln>
                  <a:noFill/>
                </a:ln>
                <a:effectLst/>
                <a:uLnTx/>
                <a:uFillTx/>
                <a:cs typeface="Lucida Sans Unicode"/>
              </a:rPr>
              <a:t>: </a:t>
            </a:r>
          </a:p>
          <a:p>
            <a:pPr lvl="1">
              <a:buFont typeface="Wingdings" panose="05000000000000000000" pitchFamily="2" charset="2"/>
              <a:buChar char="ü"/>
            </a:pPr>
            <a:r>
              <a:rPr lang="fr-FR" altLang="en-US" sz="8000" kern="0" dirty="0">
                <a:solidFill>
                  <a:prstClr val="black"/>
                </a:solidFill>
                <a:cs typeface="Lucida Sans Unicode"/>
              </a:rPr>
              <a:t>Disposent des </a:t>
            </a:r>
            <a:r>
              <a:rPr lang="fr-FR" altLang="en-US" sz="8000" kern="0" dirty="0">
                <a:solidFill>
                  <a:srgbClr val="FF0000"/>
                </a:solidFill>
                <a:cs typeface="Lucida Sans Unicode"/>
              </a:rPr>
              <a:t>Procédures Opérationnelles </a:t>
            </a:r>
            <a:r>
              <a:rPr lang="fr-FR" altLang="en-US" sz="8000" kern="0" dirty="0" smtClean="0">
                <a:solidFill>
                  <a:srgbClr val="FF0000"/>
                </a:solidFill>
                <a:cs typeface="Lucida Sans Unicode"/>
              </a:rPr>
              <a:t>Standard </a:t>
            </a:r>
            <a:r>
              <a:rPr lang="fr-FR" altLang="en-US" sz="8000" kern="0" dirty="0" smtClean="0">
                <a:solidFill>
                  <a:prstClr val="black"/>
                </a:solidFill>
                <a:cs typeface="Lucida Sans Unicode"/>
              </a:rPr>
              <a:t>au centre de transfusion sanguine.  </a:t>
            </a:r>
            <a:endParaRPr lang="fr-FR" altLang="en-US" sz="8000" kern="0" dirty="0">
              <a:solidFill>
                <a:prstClr val="black"/>
              </a:solidFill>
              <a:cs typeface="Lucida Sans Unicode"/>
            </a:endParaRPr>
          </a:p>
          <a:p>
            <a:pPr lvl="1">
              <a:buFont typeface="Wingdings" panose="05000000000000000000" pitchFamily="2" charset="2"/>
              <a:buChar char="ü"/>
            </a:pPr>
            <a:r>
              <a:rPr lang="fr-FR" altLang="en-US" sz="8000" kern="0" dirty="0">
                <a:cs typeface="Lucida Sans Unicode"/>
              </a:rPr>
              <a:t>Disposent du </a:t>
            </a:r>
            <a:r>
              <a:rPr lang="fr-FR" altLang="en-US" sz="8000" kern="0" dirty="0">
                <a:solidFill>
                  <a:srgbClr val="FF0000"/>
                </a:solidFill>
                <a:cs typeface="Lucida Sans Unicode"/>
              </a:rPr>
              <a:t>personnel du laboratoire </a:t>
            </a:r>
            <a:r>
              <a:rPr lang="fr-FR" altLang="en-US" sz="8000" kern="0" dirty="0" smtClean="0">
                <a:solidFill>
                  <a:srgbClr val="FF0000"/>
                </a:solidFill>
                <a:cs typeface="Lucida Sans Unicode"/>
              </a:rPr>
              <a:t>qualifié/ formé </a:t>
            </a:r>
            <a:r>
              <a:rPr lang="fr-FR" altLang="en-US" sz="8000" kern="0" dirty="0">
                <a:cs typeface="Lucida Sans Unicode"/>
              </a:rPr>
              <a:t>qui maitrisent le protocole de transfusion sanguine.</a:t>
            </a:r>
          </a:p>
          <a:p>
            <a:pPr lvl="1">
              <a:buFont typeface="Wingdings" panose="05000000000000000000" pitchFamily="2" charset="2"/>
              <a:buChar char="ü"/>
            </a:pPr>
            <a:r>
              <a:rPr lang="fr-FR" altLang="en-US" sz="8000" kern="0" dirty="0" smtClean="0">
                <a:solidFill>
                  <a:prstClr val="black"/>
                </a:solidFill>
                <a:cs typeface="Lucida Sans Unicode"/>
              </a:rPr>
              <a:t>Ont la </a:t>
            </a:r>
            <a:r>
              <a:rPr lang="fr-FR" altLang="en-US" sz="8000" kern="0" dirty="0" smtClean="0">
                <a:solidFill>
                  <a:srgbClr val="FF0000"/>
                </a:solidFill>
                <a:cs typeface="Lucida Sans Unicode"/>
              </a:rPr>
              <a:t>source lumineuse stable et constante </a:t>
            </a:r>
            <a:r>
              <a:rPr lang="fr-FR" altLang="en-US" sz="8000" kern="0" dirty="0" smtClean="0">
                <a:solidFill>
                  <a:prstClr val="black"/>
                </a:solidFill>
                <a:cs typeface="Lucida Sans Unicode"/>
              </a:rPr>
              <a:t>au niveau du centre de transfusion sanguine (mise en garde contre toute délestage et les fluctuations de tension électrique.) </a:t>
            </a:r>
          </a:p>
          <a:p>
            <a:pPr lvl="1">
              <a:buFont typeface="Wingdings" panose="05000000000000000000" pitchFamily="2" charset="2"/>
              <a:buChar char="ü"/>
            </a:pPr>
            <a:r>
              <a:rPr kumimoji="0" lang="fr-FR" altLang="en-US" sz="8000" i="0" u="none" strike="noStrike" kern="0" cap="none" spc="0" normalizeH="0" baseline="0" noProof="0" dirty="0" smtClean="0">
                <a:ln>
                  <a:noFill/>
                </a:ln>
                <a:effectLst/>
                <a:uLnTx/>
                <a:uFillTx/>
                <a:cs typeface="Lucida Sans Unicode"/>
              </a:rPr>
              <a:t>Disposent des </a:t>
            </a:r>
            <a:r>
              <a:rPr kumimoji="0" lang="fr-FR" altLang="en-US" sz="8000" i="0" u="none" strike="noStrike" kern="0" cap="none" spc="0" normalizeH="0" baseline="0" noProof="0" dirty="0" smtClean="0">
                <a:ln>
                  <a:noFill/>
                </a:ln>
                <a:solidFill>
                  <a:srgbClr val="FF0000"/>
                </a:solidFill>
                <a:effectLst/>
                <a:uLnTx/>
                <a:uFillTx/>
                <a:cs typeface="Lucida Sans Unicode"/>
              </a:rPr>
              <a:t>fournitures et commodités</a:t>
            </a:r>
            <a:r>
              <a:rPr kumimoji="0" lang="fr-FR" altLang="en-US" sz="8000" i="0" u="none" strike="noStrike" kern="0" cap="none" spc="0" normalizeH="0" baseline="0" noProof="0" dirty="0" smtClean="0">
                <a:ln>
                  <a:noFill/>
                </a:ln>
                <a:effectLst/>
                <a:uLnTx/>
                <a:uFillTx/>
                <a:cs typeface="Lucida Sans Unicode"/>
              </a:rPr>
              <a:t> de qualité et en quantité suffisante</a:t>
            </a:r>
            <a:r>
              <a:rPr lang="fr-FR" altLang="en-US" sz="8000" kern="0" dirty="0" smtClean="0">
                <a:cs typeface="Lucida Sans Unicode"/>
              </a:rPr>
              <a:t>. </a:t>
            </a:r>
            <a:r>
              <a:rPr kumimoji="0" lang="fr-FR" altLang="en-US" sz="8000" i="0" u="none" strike="noStrike" kern="0" cap="none" spc="0" normalizeH="0" baseline="0" noProof="0" dirty="0" smtClean="0">
                <a:ln>
                  <a:noFill/>
                </a:ln>
                <a:effectLst/>
                <a:uLnTx/>
                <a:uFillTx/>
                <a:cs typeface="Lucida Sans Unicode"/>
              </a:rPr>
              <a:t> </a:t>
            </a:r>
          </a:p>
          <a:p>
            <a:pPr lvl="1">
              <a:buFont typeface="Wingdings" panose="05000000000000000000" pitchFamily="2" charset="2"/>
              <a:buChar char="ü"/>
            </a:pPr>
            <a:r>
              <a:rPr lang="fr-FR" altLang="en-US" sz="8000" kern="0" dirty="0" smtClean="0">
                <a:cs typeface="Lucida Sans Unicode"/>
              </a:rPr>
              <a:t>Assurent que le </a:t>
            </a:r>
            <a:r>
              <a:rPr lang="fr-FR" altLang="en-US" sz="8000" kern="0" dirty="0" smtClean="0">
                <a:solidFill>
                  <a:srgbClr val="FF0000"/>
                </a:solidFill>
                <a:cs typeface="Lucida Sans Unicode"/>
              </a:rPr>
              <a:t>don de sang est volontaire et non-rémunéré </a:t>
            </a:r>
            <a:r>
              <a:rPr lang="fr-FR" sz="8000" dirty="0" smtClean="0"/>
              <a:t>pour </a:t>
            </a:r>
            <a:r>
              <a:rPr lang="fr-FR" sz="8000" dirty="0"/>
              <a:t>assurer un approvisionnement fiable en </a:t>
            </a:r>
            <a:r>
              <a:rPr lang="fr-FR" sz="8000" dirty="0" smtClean="0"/>
              <a:t>produits sanguin </a:t>
            </a:r>
            <a:r>
              <a:rPr lang="fr-FR" sz="8000" dirty="0"/>
              <a:t>sécurisé</a:t>
            </a:r>
            <a:r>
              <a:rPr lang="fr-FR" altLang="en-US" sz="8000" kern="0" dirty="0" smtClean="0">
                <a:cs typeface="Lucida Sans Unicode"/>
              </a:rPr>
              <a:t>. </a:t>
            </a:r>
            <a:endParaRPr kumimoji="0" lang="fr-FR" altLang="en-US" sz="8000" i="0" u="none" strike="noStrike" kern="0" cap="none" spc="0" normalizeH="0" baseline="0" noProof="0" dirty="0" smtClean="0">
              <a:ln>
                <a:noFill/>
              </a:ln>
              <a:effectLst/>
              <a:uLnTx/>
              <a:uFillTx/>
              <a:cs typeface="Lucida Sans Unicode"/>
            </a:endParaRPr>
          </a:p>
          <a:p>
            <a:pPr lvl="1">
              <a:buFont typeface="Wingdings" panose="05000000000000000000" pitchFamily="2" charset="2"/>
              <a:buChar char="ü"/>
            </a:pPr>
            <a:r>
              <a:rPr lang="fr-FR" altLang="en-US" sz="8000" kern="0" dirty="0" smtClean="0">
                <a:cs typeface="Lucida Sans Unicode"/>
              </a:rPr>
              <a:t>Assurent que les mesures d’</a:t>
            </a:r>
            <a:r>
              <a:rPr lang="fr-FR" altLang="en-US" sz="8000" kern="0" dirty="0" smtClean="0">
                <a:solidFill>
                  <a:srgbClr val="FF0000"/>
                </a:solidFill>
                <a:cs typeface="Lucida Sans Unicode"/>
              </a:rPr>
              <a:t>élimination des déchets médicaux </a:t>
            </a:r>
            <a:r>
              <a:rPr lang="fr-FR" altLang="en-US" sz="8000" kern="0" dirty="0" smtClean="0">
                <a:cs typeface="Lucida Sans Unicode"/>
              </a:rPr>
              <a:t>sont en place et quelles sont effectivement suivies. </a:t>
            </a:r>
            <a:endParaRPr kumimoji="0" lang="fr-FR" altLang="en-US" sz="8000" i="0" u="none" strike="noStrike" kern="0" cap="none" spc="0" normalizeH="0" noProof="0" dirty="0" smtClean="0">
              <a:ln>
                <a:noFill/>
              </a:ln>
              <a:effectLst/>
              <a:uLnTx/>
              <a:uFillTx/>
              <a:cs typeface="Lucida Sans Unicode"/>
            </a:endParaRPr>
          </a:p>
          <a:p>
            <a:endParaRPr lang="fr-FR" sz="6800" dirty="0"/>
          </a:p>
        </p:txBody>
      </p:sp>
      <p:sp>
        <p:nvSpPr>
          <p:cNvPr id="4" name="Slide Number Placeholder 3"/>
          <p:cNvSpPr>
            <a:spLocks noGrp="1"/>
          </p:cNvSpPr>
          <p:nvPr>
            <p:ph type="sldNum" sz="quarter" idx="12"/>
          </p:nvPr>
        </p:nvSpPr>
        <p:spPr/>
        <p:txBody>
          <a:bodyPr/>
          <a:lstStyle/>
          <a:p>
            <a:fld id="{5F260CC8-F0FE-4F0D-B416-27449B59D699}" type="slidenum">
              <a:rPr lang="fr-FR" smtClean="0"/>
              <a:t>10</a:t>
            </a:fld>
            <a:endParaRPr lang="fr-FR"/>
          </a:p>
        </p:txBody>
      </p:sp>
    </p:spTree>
    <p:extLst>
      <p:ext uri="{BB962C8B-B14F-4D97-AF65-F5344CB8AC3E}">
        <p14:creationId xmlns:p14="http://schemas.microsoft.com/office/powerpoint/2010/main" val="3485000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098741" cy="674781"/>
          </a:xfrm>
          <a:ln>
            <a:solidFill>
              <a:schemeClr val="bg1"/>
            </a:solidFill>
          </a:ln>
        </p:spPr>
        <p:txBody>
          <a:bodyPr anchor="t">
            <a:noAutofit/>
          </a:bodyPr>
          <a:lstStyle/>
          <a:p>
            <a:r>
              <a:rPr lang="fr-FR" b="1" dirty="0" smtClean="0">
                <a:solidFill>
                  <a:schemeClr val="accent2"/>
                </a:solidFill>
                <a:latin typeface="+mn-lt"/>
              </a:rPr>
              <a:t>Critères de transfusion sanguine sécurisée</a:t>
            </a:r>
            <a:endParaRPr lang="fr-FR" b="1" dirty="0">
              <a:solidFill>
                <a:schemeClr val="accent2"/>
              </a:solidFill>
              <a:latin typeface="+mn-lt"/>
            </a:endParaRPr>
          </a:p>
        </p:txBody>
      </p:sp>
      <p:sp>
        <p:nvSpPr>
          <p:cNvPr id="3" name="Content Placeholder 2"/>
          <p:cNvSpPr>
            <a:spLocks noGrp="1"/>
          </p:cNvSpPr>
          <p:nvPr>
            <p:ph idx="1"/>
          </p:nvPr>
        </p:nvSpPr>
        <p:spPr>
          <a:xfrm>
            <a:off x="838199" y="1039910"/>
            <a:ext cx="10978663" cy="5482810"/>
          </a:xfrm>
          <a:ln>
            <a:noFill/>
          </a:ln>
        </p:spPr>
        <p:txBody>
          <a:bodyPr>
            <a:noAutofit/>
          </a:bodyPr>
          <a:lstStyle/>
          <a:p>
            <a:pPr lvl="0" fontAlgn="base">
              <a:lnSpc>
                <a:spcPct val="100000"/>
              </a:lnSpc>
            </a:pPr>
            <a:r>
              <a:rPr lang="fr-FR" sz="2400" dirty="0" smtClean="0"/>
              <a:t>Existence de la </a:t>
            </a:r>
            <a:r>
              <a:rPr lang="fr-FR" sz="2400" dirty="0"/>
              <a:t>politique nationale de transfusion sanguine et le cadre législatif afin de promouvoir l’uniformité à la </a:t>
            </a:r>
            <a:r>
              <a:rPr lang="fr-FR" sz="2400" dirty="0" smtClean="0"/>
              <a:t>l’application </a:t>
            </a:r>
            <a:r>
              <a:rPr lang="fr-FR" sz="2400" dirty="0"/>
              <a:t>des </a:t>
            </a:r>
            <a:r>
              <a:rPr lang="fr-FR" sz="2400" dirty="0" smtClean="0"/>
              <a:t>normes </a:t>
            </a:r>
            <a:r>
              <a:rPr lang="fr-FR" sz="2400" dirty="0"/>
              <a:t>et de la </a:t>
            </a:r>
            <a:r>
              <a:rPr lang="fr-FR" sz="2400" dirty="0" smtClean="0"/>
              <a:t>sécurité du sang et des </a:t>
            </a:r>
            <a:r>
              <a:rPr lang="fr-FR" sz="2400" dirty="0"/>
              <a:t>produits sanguins. </a:t>
            </a:r>
            <a:endParaRPr lang="fr-FR" sz="2400" dirty="0" smtClean="0"/>
          </a:p>
          <a:p>
            <a:pPr lvl="0" fontAlgn="base">
              <a:lnSpc>
                <a:spcPct val="100000"/>
              </a:lnSpc>
            </a:pPr>
            <a:r>
              <a:rPr lang="fr-FR" sz="2400" dirty="0" smtClean="0"/>
              <a:t>Le </a:t>
            </a:r>
            <a:r>
              <a:rPr lang="fr-FR" sz="2400" dirty="0"/>
              <a:t>don de sang </a:t>
            </a:r>
            <a:r>
              <a:rPr lang="fr-FR" sz="2400" dirty="0" smtClean="0"/>
              <a:t>est volontaire </a:t>
            </a:r>
            <a:r>
              <a:rPr lang="fr-FR" sz="2400" dirty="0"/>
              <a:t>et non-rémunéré. Ceci réduit le risque de transmission des infections.</a:t>
            </a:r>
            <a:r>
              <a:rPr lang="fr-FR" sz="2400" dirty="0">
                <a:ea typeface="Times New Roman" panose="02020603050405020304" pitchFamily="18" charset="0"/>
                <a:cs typeface="Helvetica" panose="020B0604020202020204" pitchFamily="34" charset="0"/>
              </a:rPr>
              <a:t> </a:t>
            </a:r>
            <a:endParaRPr lang="en-US" sz="2400" dirty="0">
              <a:ea typeface="Calibri" panose="020F0502020204030204" pitchFamily="34" charset="0"/>
              <a:cs typeface="Times New Roman" panose="02020603050405020304" pitchFamily="18" charset="0"/>
            </a:endParaRPr>
          </a:p>
          <a:p>
            <a:pPr fontAlgn="base">
              <a:lnSpc>
                <a:spcPct val="100000"/>
              </a:lnSpc>
            </a:pPr>
            <a:r>
              <a:rPr lang="fr-FR" sz="2400" dirty="0" smtClean="0"/>
              <a:t>Dépistage avec assurance de la qualité des infections à transmission transfusionnelle, dont le VIH, l’hépatite B et C et la syphilis </a:t>
            </a:r>
          </a:p>
          <a:p>
            <a:pPr fontAlgn="base">
              <a:lnSpc>
                <a:spcPct val="100000"/>
              </a:lnSpc>
            </a:pPr>
            <a:r>
              <a:rPr lang="fr-FR" sz="2400" dirty="0" smtClean="0"/>
              <a:t>La recherche faite des </a:t>
            </a:r>
            <a:r>
              <a:rPr lang="fr-FR" sz="2400" dirty="0"/>
              <a:t>groupes </a:t>
            </a:r>
            <a:r>
              <a:rPr lang="fr-FR" sz="2400" dirty="0" smtClean="0"/>
              <a:t>sanguins, les </a:t>
            </a:r>
            <a:r>
              <a:rPr lang="fr-FR" sz="2400" dirty="0"/>
              <a:t>tests de compatibilité </a:t>
            </a:r>
            <a:r>
              <a:rPr lang="fr-FR" sz="2400" dirty="0" smtClean="0"/>
              <a:t>, y compris la compatibilité croisée (</a:t>
            </a:r>
            <a:r>
              <a:rPr lang="fr-FR" sz="2400" dirty="0" err="1" smtClean="0"/>
              <a:t>crossmatch</a:t>
            </a:r>
            <a:r>
              <a:rPr lang="fr-FR" sz="2400" dirty="0" smtClean="0"/>
              <a:t>) et les systèmes </a:t>
            </a:r>
            <a:r>
              <a:rPr lang="fr-FR" sz="2400" dirty="0"/>
              <a:t>de transformation des produits </a:t>
            </a:r>
            <a:r>
              <a:rPr lang="fr-FR" sz="2400" dirty="0" smtClean="0"/>
              <a:t>sanguins</a:t>
            </a:r>
            <a:r>
              <a:rPr lang="fr-FR" sz="2400" dirty="0" smtClean="0">
                <a:ea typeface="Calibri" panose="020F0502020204030204" pitchFamily="34" charset="0"/>
                <a:cs typeface="Times New Roman" panose="02020603050405020304" pitchFamily="18" charset="0"/>
              </a:rPr>
              <a:t>. </a:t>
            </a:r>
          </a:p>
          <a:p>
            <a:pPr>
              <a:lnSpc>
                <a:spcPct val="100000"/>
              </a:lnSpc>
              <a:spcBef>
                <a:spcPts val="0"/>
              </a:spcBef>
              <a:spcAft>
                <a:spcPts val="800"/>
              </a:spcAft>
            </a:pPr>
            <a:r>
              <a:rPr lang="fr-FR" sz="2400" dirty="0" smtClean="0">
                <a:ea typeface="Calibri" panose="020F0502020204030204" pitchFamily="34" charset="0"/>
                <a:cs typeface="Times New Roman" panose="02020603050405020304" pitchFamily="18" charset="0"/>
              </a:rPr>
              <a:t>La pratique systématique de transfusion au chevet du lit du patient, y compris l’élimination des poches de sang vides, des seringues et aiguilles utilisées. </a:t>
            </a:r>
            <a:endParaRPr lang="fr-FR" sz="2400" dirty="0">
              <a:ea typeface="Calibri" panose="020F0502020204030204" pitchFamily="34" charset="0"/>
              <a:cs typeface="Times New Roman" panose="02020603050405020304" pitchFamily="18" charset="0"/>
            </a:endParaRPr>
          </a:p>
          <a:p>
            <a:pPr marL="0" indent="0" algn="ctr">
              <a:lnSpc>
                <a:spcPct val="100000"/>
              </a:lnSpc>
              <a:spcBef>
                <a:spcPts val="0"/>
              </a:spcBef>
              <a:spcAft>
                <a:spcPts val="800"/>
              </a:spcAft>
              <a:buNone/>
            </a:pPr>
            <a:r>
              <a:rPr lang="fr-FR" sz="1800" b="1" dirty="0" smtClean="0">
                <a:solidFill>
                  <a:srgbClr val="000000"/>
                </a:solidFill>
                <a:ea typeface="Calibri" panose="020F0502020204030204" pitchFamily="34" charset="0"/>
                <a:cs typeface="Times New Roman" panose="02020603050405020304" pitchFamily="18" charset="0"/>
              </a:rPr>
              <a:t>NB: </a:t>
            </a:r>
            <a:r>
              <a:rPr lang="fr-FR" sz="1800" b="1" dirty="0">
                <a:solidFill>
                  <a:prstClr val="black"/>
                </a:solidFill>
                <a:ea typeface="Times New Roman" panose="02020603050405020304" pitchFamily="18" charset="0"/>
                <a:cs typeface="Helvetica" panose="020B0604020202020204" pitchFamily="34" charset="0"/>
              </a:rPr>
              <a:t>Les </a:t>
            </a:r>
            <a:r>
              <a:rPr lang="fr-FR" sz="1800" b="1" dirty="0">
                <a:solidFill>
                  <a:srgbClr val="FF0000"/>
                </a:solidFill>
                <a:ea typeface="Times New Roman" panose="02020603050405020304" pitchFamily="18" charset="0"/>
                <a:cs typeface="Helvetica" panose="020B0604020202020204" pitchFamily="34" charset="0"/>
              </a:rPr>
              <a:t>transfusions inutiles </a:t>
            </a:r>
            <a:r>
              <a:rPr lang="fr-FR" sz="1800" b="1" dirty="0">
                <a:solidFill>
                  <a:prstClr val="black"/>
                </a:solidFill>
                <a:ea typeface="Times New Roman" panose="02020603050405020304" pitchFamily="18" charset="0"/>
                <a:cs typeface="Helvetica" panose="020B0604020202020204" pitchFamily="34" charset="0"/>
              </a:rPr>
              <a:t>exposent les patients à des risques inutiles.</a:t>
            </a:r>
            <a:r>
              <a:rPr lang="en-US" sz="1800" b="1" dirty="0">
                <a:solidFill>
                  <a:prstClr val="black"/>
                </a:solidFill>
                <a:ea typeface="Times New Roman" panose="02020603050405020304" pitchFamily="18" charset="0"/>
                <a:cs typeface="Times New Roman" panose="02020603050405020304" pitchFamily="18" charset="0"/>
              </a:rPr>
              <a:t> </a:t>
            </a:r>
            <a:r>
              <a:rPr lang="fr-FR" sz="1800" b="1" dirty="0">
                <a:solidFill>
                  <a:prstClr val="black"/>
                </a:solidFill>
                <a:ea typeface="Times New Roman" panose="02020603050405020304" pitchFamily="18" charset="0"/>
                <a:cs typeface="Helvetica" panose="020B0604020202020204" pitchFamily="34" charset="0"/>
              </a:rPr>
              <a:t>On prescrit souvent des transfusions alors que des traitements plus simples et moins onéreux seraient tout aussi efficaces.</a:t>
            </a:r>
            <a:endParaRPr lang="en-US" sz="1800" b="1" dirty="0">
              <a:ea typeface="Calibri" panose="020F0502020204030204" pitchFamily="34" charset="0"/>
              <a:cs typeface="Times New Roman" panose="02020603050405020304" pitchFamily="18" charset="0"/>
            </a:endParaRPr>
          </a:p>
          <a:p>
            <a:pPr fontAlgn="base"/>
            <a:endParaRPr lang="fr-FR" sz="2200" dirty="0" smtClean="0"/>
          </a:p>
          <a:p>
            <a:pPr fontAlgn="base"/>
            <a:endParaRPr lang="fr-FR" sz="2200" dirty="0"/>
          </a:p>
          <a:p>
            <a:endParaRPr lang="fr-FR" sz="2200" dirty="0"/>
          </a:p>
        </p:txBody>
      </p:sp>
      <p:sp>
        <p:nvSpPr>
          <p:cNvPr id="4" name="Slide Number Placeholder 3"/>
          <p:cNvSpPr>
            <a:spLocks noGrp="1"/>
          </p:cNvSpPr>
          <p:nvPr>
            <p:ph type="sldNum" sz="quarter" idx="12"/>
          </p:nvPr>
        </p:nvSpPr>
        <p:spPr/>
        <p:txBody>
          <a:bodyPr/>
          <a:lstStyle/>
          <a:p>
            <a:fld id="{5F260CC8-F0FE-4F0D-B416-27449B59D699}" type="slidenum">
              <a:rPr lang="fr-FR" smtClean="0"/>
              <a:t>11</a:t>
            </a:fld>
            <a:endParaRPr lang="fr-FR" dirty="0"/>
          </a:p>
        </p:txBody>
      </p:sp>
    </p:spTree>
    <p:extLst>
      <p:ext uri="{BB962C8B-B14F-4D97-AF65-F5344CB8AC3E}">
        <p14:creationId xmlns:p14="http://schemas.microsoft.com/office/powerpoint/2010/main" val="38666449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9991165" cy="746499"/>
          </a:xfrm>
          <a:ln>
            <a:solidFill>
              <a:schemeClr val="accent2"/>
            </a:solidFill>
          </a:ln>
        </p:spPr>
        <p:txBody>
          <a:bodyPr anchor="t">
            <a:normAutofit fontScale="90000"/>
          </a:bodyPr>
          <a:lstStyle/>
          <a:p>
            <a:pPr lvl="0">
              <a:spcBef>
                <a:spcPts val="1000"/>
              </a:spcBef>
            </a:pPr>
            <a:r>
              <a:rPr lang="fr-FR" b="1" dirty="0">
                <a:solidFill>
                  <a:schemeClr val="accent2"/>
                </a:solidFill>
                <a:latin typeface="Calibri" panose="020F0502020204030204"/>
              </a:rPr>
              <a:t>Critères </a:t>
            </a:r>
            <a:r>
              <a:rPr lang="fr-FR" b="1" dirty="0" smtClean="0">
                <a:solidFill>
                  <a:schemeClr val="accent2"/>
                </a:solidFill>
                <a:latin typeface="Calibri" panose="020F0502020204030204"/>
              </a:rPr>
              <a:t>- </a:t>
            </a:r>
            <a:r>
              <a:rPr lang="fr-FR" b="1" dirty="0" smtClean="0">
                <a:solidFill>
                  <a:schemeClr val="accent2"/>
                </a:solidFill>
                <a:latin typeface="+mn-lt"/>
              </a:rPr>
              <a:t>Transfusion sanguine rationnelle </a:t>
            </a:r>
            <a:r>
              <a:rPr lang="fr-FR" sz="2800" u="sng" dirty="0">
                <a:solidFill>
                  <a:schemeClr val="accent2"/>
                </a:solidFill>
                <a:latin typeface="Calibri" panose="020F0502020204030204"/>
                <a:ea typeface="+mn-ea"/>
                <a:cs typeface="+mn-cs"/>
              </a:rPr>
              <a:t/>
            </a:r>
            <a:br>
              <a:rPr lang="fr-FR" sz="2800" u="sng" dirty="0">
                <a:solidFill>
                  <a:schemeClr val="accent2"/>
                </a:solidFill>
                <a:latin typeface="Calibri" panose="020F0502020204030204"/>
                <a:ea typeface="+mn-ea"/>
                <a:cs typeface="+mn-cs"/>
              </a:rPr>
            </a:br>
            <a:endParaRPr lang="fr-FR" b="1" dirty="0">
              <a:solidFill>
                <a:schemeClr val="accent2"/>
              </a:solidFill>
              <a:latin typeface="+mn-lt"/>
            </a:endParaRPr>
          </a:p>
        </p:txBody>
      </p:sp>
      <p:sp>
        <p:nvSpPr>
          <p:cNvPr id="3" name="Content Placeholder 2"/>
          <p:cNvSpPr>
            <a:spLocks noGrp="1"/>
          </p:cNvSpPr>
          <p:nvPr>
            <p:ph idx="1"/>
          </p:nvPr>
        </p:nvSpPr>
        <p:spPr>
          <a:xfrm>
            <a:off x="838200" y="1326780"/>
            <a:ext cx="10942320" cy="4384703"/>
          </a:xfrm>
        </p:spPr>
        <p:txBody>
          <a:bodyPr>
            <a:normAutofit/>
          </a:bodyPr>
          <a:lstStyle/>
          <a:p>
            <a:pPr marL="571500" lvl="0" indent="-571500">
              <a:buFont typeface="+mj-lt"/>
              <a:buAutoNum type="romanLcPeriod"/>
            </a:pPr>
            <a:r>
              <a:rPr lang="fr-FR" dirty="0" smtClean="0"/>
              <a:t>Ne transfuser que sur indication valable et précise!</a:t>
            </a:r>
            <a:r>
              <a:rPr lang="fr-FR" dirty="0"/>
              <a:t> Utiliser le sang uniquement dans les situations menaçantes la vie de la patiente. </a:t>
            </a:r>
            <a:endParaRPr lang="fr-FR" dirty="0" smtClean="0"/>
          </a:p>
          <a:p>
            <a:pPr marL="571500" indent="-571500">
              <a:buFont typeface="+mj-lt"/>
              <a:buAutoNum type="romanLcPeriod"/>
            </a:pPr>
            <a:r>
              <a:rPr lang="fr-FR" dirty="0" smtClean="0"/>
              <a:t>Rendre disponible </a:t>
            </a:r>
            <a:r>
              <a:rPr lang="fr-FR" dirty="0" smtClean="0">
                <a:latin typeface="Calibri" panose="020F0502020204030204" pitchFamily="34" charset="0"/>
                <a:ea typeface="Calibri" panose="020F0502020204030204" pitchFamily="34" charset="0"/>
                <a:cs typeface="Times New Roman" panose="02020603050405020304" pitchFamily="18" charset="0"/>
              </a:rPr>
              <a:t>d’alternatives </a:t>
            </a:r>
            <a:r>
              <a:rPr lang="fr-FR" dirty="0">
                <a:latin typeface="Calibri" panose="020F0502020204030204" pitchFamily="34" charset="0"/>
                <a:ea typeface="Calibri" panose="020F0502020204030204" pitchFamily="34" charset="0"/>
                <a:cs typeface="Times New Roman" panose="02020603050405020304" pitchFamily="18" charset="0"/>
              </a:rPr>
              <a:t>simples à la transfusion </a:t>
            </a:r>
            <a:r>
              <a:rPr lang="fr-FR" sz="2000" dirty="0" smtClean="0">
                <a:latin typeface="Calibri" panose="020F0502020204030204" pitchFamily="34" charset="0"/>
                <a:ea typeface="Calibri" panose="020F0502020204030204" pitchFamily="34" charset="0"/>
                <a:cs typeface="Times New Roman" panose="02020603050405020304" pitchFamily="18" charset="0"/>
              </a:rPr>
              <a:t>(</a:t>
            </a:r>
            <a:r>
              <a:rPr lang="fr-FR" sz="2000" dirty="0">
                <a:latin typeface="Calibri" panose="020F0502020204030204" pitchFamily="34" charset="0"/>
                <a:ea typeface="Calibri" panose="020F0502020204030204" pitchFamily="34" charset="0"/>
                <a:cs typeface="Times New Roman" panose="02020603050405020304" pitchFamily="18" charset="0"/>
              </a:rPr>
              <a:t>cristalloïdes et colloïdes </a:t>
            </a:r>
            <a:r>
              <a:rPr lang="fr-FR" sz="2000" dirty="0">
                <a:ea typeface="Calibri" panose="020F0502020204030204" pitchFamily="34" charset="0"/>
                <a:cs typeface="Times New Roman" panose="02020603050405020304" pitchFamily="18" charset="0"/>
              </a:rPr>
              <a:t>– </a:t>
            </a:r>
            <a:r>
              <a:rPr lang="fr-FR" sz="2000" dirty="0" smtClean="0">
                <a:ea typeface="Calibri" panose="020F0502020204030204" pitchFamily="34" charset="0"/>
                <a:cs typeface="Times New Roman" panose="02020603050405020304" pitchFamily="18" charset="0"/>
              </a:rPr>
              <a:t>la soluté de </a:t>
            </a:r>
            <a:r>
              <a:rPr lang="fr-FR" sz="2000" dirty="0" err="1" smtClean="0">
                <a:ea typeface="Calibri" panose="020F0502020204030204" pitchFamily="34" charset="0"/>
                <a:cs typeface="Times New Roman" panose="02020603050405020304" pitchFamily="18" charset="0"/>
              </a:rPr>
              <a:t>Ringer</a:t>
            </a:r>
            <a:r>
              <a:rPr lang="fr-FR" sz="2000" dirty="0" smtClean="0">
                <a:ea typeface="Calibri" panose="020F0502020204030204" pitchFamily="34" charset="0"/>
                <a:cs typeface="Times New Roman" panose="02020603050405020304" pitchFamily="18" charset="0"/>
              </a:rPr>
              <a:t> et le sérum  </a:t>
            </a:r>
            <a:r>
              <a:rPr lang="fr-FR" sz="2000" dirty="0">
                <a:ea typeface="Calibri" panose="020F0502020204030204" pitchFamily="34" charset="0"/>
                <a:cs typeface="Times New Roman" panose="02020603050405020304" pitchFamily="18" charset="0"/>
              </a:rPr>
              <a:t>salé à 0.9</a:t>
            </a:r>
            <a:r>
              <a:rPr lang="en-US" sz="2000" b="1" dirty="0"/>
              <a:t> ‰</a:t>
            </a:r>
            <a:r>
              <a:rPr lang="fr-FR" sz="2000" dirty="0">
                <a:ea typeface="Calibri" panose="020F0502020204030204" pitchFamily="34" charset="0"/>
                <a:cs typeface="Times New Roman" panose="02020603050405020304" pitchFamily="18" charset="0"/>
              </a:rPr>
              <a:t>) </a:t>
            </a:r>
            <a:r>
              <a:rPr lang="fr-FR" dirty="0">
                <a:ea typeface="Calibri" panose="020F0502020204030204" pitchFamily="34" charset="0"/>
                <a:cs typeface="Times New Roman" panose="02020603050405020304" pitchFamily="18" charset="0"/>
              </a:rPr>
              <a:t>pour </a:t>
            </a:r>
            <a:r>
              <a:rPr lang="fr-FR" dirty="0" smtClean="0">
                <a:ea typeface="Calibri" panose="020F0502020204030204" pitchFamily="34" charset="0"/>
                <a:cs typeface="Times New Roman" panose="02020603050405020304" pitchFamily="18" charset="0"/>
              </a:rPr>
              <a:t>corriger l’hypovolémie. </a:t>
            </a:r>
          </a:p>
          <a:p>
            <a:pPr marL="571500" lvl="0" indent="-571500">
              <a:buFont typeface="+mj-lt"/>
              <a:buAutoNum type="romanLcPeriod"/>
            </a:pPr>
            <a:r>
              <a:rPr lang="fr-FR" dirty="0" smtClean="0"/>
              <a:t>Dans un premier temps,</a:t>
            </a:r>
            <a:r>
              <a:rPr lang="fr-FR" dirty="0">
                <a:latin typeface="Calibri" panose="020F0502020204030204" pitchFamily="34" charset="0"/>
                <a:ea typeface="Calibri" panose="020F0502020204030204" pitchFamily="34" charset="0"/>
                <a:cs typeface="Times New Roman" panose="02020603050405020304" pitchFamily="18" charset="0"/>
              </a:rPr>
              <a:t> </a:t>
            </a:r>
            <a:r>
              <a:rPr lang="fr-FR" dirty="0" smtClean="0">
                <a:latin typeface="Calibri" panose="020F0502020204030204" pitchFamily="34" charset="0"/>
                <a:ea typeface="Calibri" panose="020F0502020204030204" pitchFamily="34" charset="0"/>
                <a:cs typeface="Times New Roman" panose="02020603050405020304" pitchFamily="18" charset="0"/>
              </a:rPr>
              <a:t>recourir </a:t>
            </a:r>
            <a:r>
              <a:rPr lang="fr-FR" dirty="0">
                <a:latin typeface="Calibri" panose="020F0502020204030204" pitchFamily="34" charset="0"/>
                <a:ea typeface="Calibri" panose="020F0502020204030204" pitchFamily="34" charset="0"/>
                <a:cs typeface="Times New Roman" panose="02020603050405020304" pitchFamily="18" charset="0"/>
              </a:rPr>
              <a:t>à des médicaments </a:t>
            </a:r>
            <a:r>
              <a:rPr lang="fr-FR" dirty="0" smtClean="0">
                <a:latin typeface="Calibri" panose="020F0502020204030204" pitchFamily="34" charset="0"/>
                <a:ea typeface="Calibri" panose="020F0502020204030204" pitchFamily="34" charset="0"/>
                <a:cs typeface="Times New Roman" panose="02020603050405020304" pitchFamily="18" charset="0"/>
              </a:rPr>
              <a:t>(par ex. l’ocytocine </a:t>
            </a:r>
            <a:r>
              <a:rPr lang="fr-FR" dirty="0">
                <a:latin typeface="Calibri" panose="020F0502020204030204" pitchFamily="34" charset="0"/>
                <a:ea typeface="Calibri" panose="020F0502020204030204" pitchFamily="34" charset="0"/>
                <a:cs typeface="Times New Roman" panose="02020603050405020304" pitchFamily="18" charset="0"/>
              </a:rPr>
              <a:t>et </a:t>
            </a:r>
            <a:r>
              <a:rPr lang="fr-FR" dirty="0" err="1">
                <a:latin typeface="Calibri" panose="020F0502020204030204" pitchFamily="34" charset="0"/>
                <a:ea typeface="Calibri" panose="020F0502020204030204" pitchFamily="34" charset="0"/>
                <a:cs typeface="Times New Roman" panose="02020603050405020304" pitchFamily="18" charset="0"/>
              </a:rPr>
              <a:t>misoprostol</a:t>
            </a:r>
            <a:r>
              <a:rPr lang="fr-FR" dirty="0">
                <a:latin typeface="Calibri" panose="020F0502020204030204" pitchFamily="34" charset="0"/>
                <a:ea typeface="Calibri" panose="020F0502020204030204" pitchFamily="34" charset="0"/>
                <a:cs typeface="Times New Roman" panose="02020603050405020304" pitchFamily="18" charset="0"/>
              </a:rPr>
              <a:t>) et </a:t>
            </a:r>
            <a:r>
              <a:rPr lang="fr-FR" dirty="0" smtClean="0">
                <a:latin typeface="Calibri" panose="020F0502020204030204" pitchFamily="34" charset="0"/>
                <a:ea typeface="Calibri" panose="020F0502020204030204" pitchFamily="34" charset="0"/>
                <a:cs typeface="Times New Roman" panose="02020603050405020304" pitchFamily="18" charset="0"/>
              </a:rPr>
              <a:t>des dispositifs </a:t>
            </a:r>
            <a:r>
              <a:rPr lang="fr-FR" dirty="0">
                <a:latin typeface="Calibri" panose="020F0502020204030204" pitchFamily="34" charset="0"/>
                <a:ea typeface="Calibri" panose="020F0502020204030204" pitchFamily="34" charset="0"/>
                <a:cs typeface="Times New Roman" panose="02020603050405020304" pitchFamily="18" charset="0"/>
              </a:rPr>
              <a:t>médicaux pour contrôler le saignement </a:t>
            </a:r>
            <a:r>
              <a:rPr lang="fr-FR" dirty="0" smtClean="0">
                <a:latin typeface="Calibri" panose="020F0502020204030204" pitchFamily="34" charset="0"/>
                <a:ea typeface="Calibri" panose="020F0502020204030204" pitchFamily="34" charset="0"/>
                <a:cs typeface="Times New Roman" panose="02020603050405020304" pitchFamily="18" charset="0"/>
              </a:rPr>
              <a:t>obstétrique actif</a:t>
            </a:r>
            <a:r>
              <a:rPr lang="fr-FR" dirty="0">
                <a:latin typeface="Calibri" panose="020F0502020204030204" pitchFamily="34" charset="0"/>
                <a:ea typeface="Calibri" panose="020F0502020204030204" pitchFamily="34" charset="0"/>
                <a:cs typeface="Times New Roman" panose="02020603050405020304" pitchFamily="18" charset="0"/>
              </a:rPr>
              <a:t>. </a:t>
            </a:r>
            <a:endParaRPr lang="fr-FR" dirty="0" smtClean="0"/>
          </a:p>
          <a:p>
            <a:pPr marL="571500" indent="-571500">
              <a:buFont typeface="+mj-lt"/>
              <a:buAutoNum type="romanLcPeriod"/>
            </a:pPr>
            <a:r>
              <a:rPr lang="fr-FR" dirty="0" smtClean="0"/>
              <a:t>Utiliser le </a:t>
            </a:r>
            <a:r>
              <a:rPr lang="fr-FR" dirty="0"/>
              <a:t>sang et les produits sanguins tels que les plaquettes et le plasma avec parcimonie</a:t>
            </a:r>
            <a:r>
              <a:rPr lang="fr-FR" dirty="0" smtClean="0"/>
              <a:t>.</a:t>
            </a:r>
          </a:p>
        </p:txBody>
      </p:sp>
      <p:sp>
        <p:nvSpPr>
          <p:cNvPr id="4" name="Slide Number Placeholder 3"/>
          <p:cNvSpPr>
            <a:spLocks noGrp="1"/>
          </p:cNvSpPr>
          <p:nvPr>
            <p:ph type="sldNum" sz="quarter" idx="12"/>
          </p:nvPr>
        </p:nvSpPr>
        <p:spPr/>
        <p:txBody>
          <a:bodyPr/>
          <a:lstStyle/>
          <a:p>
            <a:fld id="{5F260CC8-F0FE-4F0D-B416-27449B59D699}" type="slidenum">
              <a:rPr lang="fr-FR" smtClean="0"/>
              <a:t>12</a:t>
            </a:fld>
            <a:endParaRPr lang="fr-FR"/>
          </a:p>
        </p:txBody>
      </p:sp>
    </p:spTree>
    <p:extLst>
      <p:ext uri="{BB962C8B-B14F-4D97-AF65-F5344CB8AC3E}">
        <p14:creationId xmlns:p14="http://schemas.microsoft.com/office/powerpoint/2010/main" val="953753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520" y="243841"/>
            <a:ext cx="9525000" cy="1270822"/>
          </a:xfrm>
          <a:ln>
            <a:solidFill>
              <a:schemeClr val="accent2"/>
            </a:solidFill>
          </a:ln>
        </p:spPr>
        <p:txBody>
          <a:bodyPr anchor="t">
            <a:noAutofit/>
          </a:bodyPr>
          <a:lstStyle/>
          <a:p>
            <a:pPr marL="742950" lvl="0" indent="-742950">
              <a:lnSpc>
                <a:spcPct val="107000"/>
              </a:lnSpc>
              <a:spcBef>
                <a:spcPts val="0"/>
              </a:spcBef>
              <a:spcAft>
                <a:spcPts val="800"/>
              </a:spcAft>
              <a:buFont typeface="+mj-lt"/>
              <a:buAutoNum type="arabicPeriod" startAt="2"/>
            </a:pPr>
            <a:r>
              <a:rPr lang="fr-FR" sz="4000" b="1" dirty="0" smtClean="0">
                <a:ln>
                  <a:solidFill>
                    <a:srgbClr val="7030A0"/>
                  </a:solidFill>
                </a:ln>
                <a:solidFill>
                  <a:srgbClr val="7030A0"/>
                </a:solidFill>
                <a:latin typeface="+mn-lt"/>
                <a:ea typeface="+mn-ea"/>
                <a:cs typeface="+mn-cs"/>
              </a:rPr>
              <a:t>Assurer </a:t>
            </a:r>
            <a:r>
              <a:rPr lang="fr-FR" sz="4000" b="1" dirty="0">
                <a:ln>
                  <a:solidFill>
                    <a:srgbClr val="7030A0"/>
                  </a:solidFill>
                </a:ln>
                <a:solidFill>
                  <a:srgbClr val="7030A0"/>
                </a:solidFill>
                <a:latin typeface="+mn-lt"/>
                <a:ea typeface="+mn-ea"/>
                <a:cs typeface="+mn-cs"/>
              </a:rPr>
              <a:t>la mise en place et le respect des précautions </a:t>
            </a:r>
            <a:r>
              <a:rPr lang="fr-FR" sz="4000" b="1" dirty="0" smtClean="0">
                <a:ln>
                  <a:solidFill>
                    <a:srgbClr val="7030A0"/>
                  </a:solidFill>
                </a:ln>
                <a:solidFill>
                  <a:srgbClr val="7030A0"/>
                </a:solidFill>
                <a:latin typeface="+mn-lt"/>
                <a:ea typeface="+mn-ea"/>
                <a:cs typeface="+mn-cs"/>
              </a:rPr>
              <a:t>standard </a:t>
            </a:r>
            <a:r>
              <a:rPr lang="fr-FR" sz="4000" b="1" dirty="0">
                <a:ln>
                  <a:solidFill>
                    <a:srgbClr val="7030A0"/>
                  </a:solidFill>
                </a:ln>
                <a:solidFill>
                  <a:srgbClr val="7030A0"/>
                </a:solidFill>
                <a:latin typeface="+mn-lt"/>
                <a:ea typeface="+mn-ea"/>
                <a:cs typeface="+mn-cs"/>
              </a:rPr>
              <a:t>(PS)</a:t>
            </a:r>
            <a:br>
              <a:rPr lang="fr-FR" sz="4000" b="1" dirty="0">
                <a:ln>
                  <a:solidFill>
                    <a:srgbClr val="7030A0"/>
                  </a:solidFill>
                </a:ln>
                <a:solidFill>
                  <a:srgbClr val="7030A0"/>
                </a:solidFill>
                <a:latin typeface="+mn-lt"/>
                <a:ea typeface="+mn-ea"/>
                <a:cs typeface="+mn-cs"/>
              </a:rPr>
            </a:br>
            <a:r>
              <a:rPr lang="fr-FR" sz="4000" dirty="0" smtClean="0">
                <a:ln>
                  <a:solidFill>
                    <a:srgbClr val="7030A0"/>
                  </a:solidFill>
                </a:ln>
                <a:solidFill>
                  <a:srgbClr val="7030A0"/>
                </a:solidFill>
                <a:latin typeface="+mn-lt"/>
              </a:rPr>
              <a:t/>
            </a:r>
            <a:br>
              <a:rPr lang="fr-FR" sz="4000" dirty="0" smtClean="0">
                <a:ln>
                  <a:solidFill>
                    <a:srgbClr val="7030A0"/>
                  </a:solidFill>
                </a:ln>
                <a:solidFill>
                  <a:srgbClr val="7030A0"/>
                </a:solidFill>
                <a:latin typeface="+mn-lt"/>
              </a:rPr>
            </a:br>
            <a:endParaRPr lang="fr-FR" sz="4000" b="1" dirty="0">
              <a:ln>
                <a:solidFill>
                  <a:srgbClr val="7030A0"/>
                </a:solidFill>
              </a:ln>
              <a:solidFill>
                <a:srgbClr val="7030A0"/>
              </a:solidFill>
              <a:latin typeface="+mn-lt"/>
            </a:endParaRPr>
          </a:p>
        </p:txBody>
      </p:sp>
      <p:sp>
        <p:nvSpPr>
          <p:cNvPr id="3" name="Content Placeholder 2"/>
          <p:cNvSpPr>
            <a:spLocks noGrp="1"/>
          </p:cNvSpPr>
          <p:nvPr>
            <p:ph idx="1"/>
          </p:nvPr>
        </p:nvSpPr>
        <p:spPr>
          <a:xfrm>
            <a:off x="838200" y="1721802"/>
            <a:ext cx="10515600" cy="4823016"/>
          </a:xfrm>
        </p:spPr>
        <p:txBody>
          <a:bodyPr>
            <a:normAutofit fontScale="92500" lnSpcReduction="20000"/>
          </a:bodyPr>
          <a:lstStyle/>
          <a:p>
            <a:pPr marL="0" marR="0" indent="0" algn="just">
              <a:lnSpc>
                <a:spcPct val="107000"/>
              </a:lnSpc>
              <a:spcBef>
                <a:spcPts val="0"/>
              </a:spcBef>
              <a:spcAft>
                <a:spcPts val="800"/>
              </a:spcAft>
              <a:buNone/>
            </a:pPr>
            <a:r>
              <a:rPr lang="fr-FR" sz="3500" dirty="0" smtClean="0">
                <a:latin typeface="Calibri" panose="020F0502020204030204" pitchFamily="34" charset="0"/>
                <a:ea typeface="Calibri" panose="020F0502020204030204" pitchFamily="34" charset="0"/>
                <a:cs typeface="Times New Roman" panose="02020603050405020304" pitchFamily="18" charset="0"/>
              </a:rPr>
              <a:t>Les </a:t>
            </a:r>
            <a:r>
              <a:rPr lang="fr-FR" sz="3500" dirty="0">
                <a:latin typeface="Calibri" panose="020F0502020204030204" pitchFamily="34" charset="0"/>
                <a:ea typeface="Calibri" panose="020F0502020204030204" pitchFamily="34" charset="0"/>
                <a:cs typeface="Times New Roman" panose="02020603050405020304" pitchFamily="18" charset="0"/>
              </a:rPr>
              <a:t>précautions standard sont un ensemble de mesures visant à réduire le risque de transmission croisée des agents infectieux entre </a:t>
            </a:r>
            <a:r>
              <a:rPr lang="fr-FR" sz="3500" dirty="0" smtClean="0">
                <a:latin typeface="Calibri" panose="020F0502020204030204" pitchFamily="34" charset="0"/>
                <a:ea typeface="Calibri" panose="020F0502020204030204" pitchFamily="34" charset="0"/>
                <a:cs typeface="Times New Roman" panose="02020603050405020304" pitchFamily="18" charset="0"/>
              </a:rPr>
              <a:t>le soignant</a:t>
            </a:r>
            <a:r>
              <a:rPr lang="fr-FR" sz="3500" dirty="0">
                <a:latin typeface="Calibri" panose="020F0502020204030204" pitchFamily="34" charset="0"/>
                <a:ea typeface="Calibri" panose="020F0502020204030204" pitchFamily="34" charset="0"/>
                <a:cs typeface="Times New Roman" panose="02020603050405020304" pitchFamily="18" charset="0"/>
              </a:rPr>
              <a:t>, </a:t>
            </a:r>
            <a:r>
              <a:rPr lang="fr-FR" sz="3500" dirty="0" smtClean="0">
                <a:latin typeface="Calibri" panose="020F0502020204030204" pitchFamily="34" charset="0"/>
                <a:ea typeface="Calibri" panose="020F0502020204030204" pitchFamily="34" charset="0"/>
                <a:cs typeface="Times New Roman" panose="02020603050405020304" pitchFamily="18" charset="0"/>
              </a:rPr>
              <a:t>le soigné </a:t>
            </a:r>
            <a:r>
              <a:rPr lang="fr-FR" sz="3500" dirty="0">
                <a:latin typeface="Calibri" panose="020F0502020204030204" pitchFamily="34" charset="0"/>
                <a:ea typeface="Calibri" panose="020F0502020204030204" pitchFamily="34" charset="0"/>
                <a:cs typeface="Times New Roman" panose="02020603050405020304" pitchFamily="18" charset="0"/>
              </a:rPr>
              <a:t>et </a:t>
            </a:r>
            <a:r>
              <a:rPr lang="fr-FR" sz="3500" dirty="0" smtClean="0">
                <a:latin typeface="Calibri" panose="020F0502020204030204" pitchFamily="34" charset="0"/>
                <a:ea typeface="Calibri" panose="020F0502020204030204" pitchFamily="34" charset="0"/>
                <a:cs typeface="Times New Roman" panose="02020603050405020304" pitchFamily="18" charset="0"/>
              </a:rPr>
              <a:t>l’environnement</a:t>
            </a:r>
            <a:r>
              <a:rPr lang="fr-FR" sz="3500" dirty="0">
                <a:latin typeface="Calibri" panose="020F0502020204030204" pitchFamily="34" charset="0"/>
                <a:ea typeface="Calibri" panose="020F0502020204030204" pitchFamily="34" charset="0"/>
                <a:cs typeface="Times New Roman" panose="02020603050405020304" pitchFamily="18" charset="0"/>
              </a:rPr>
              <a:t>, ou par </a:t>
            </a:r>
            <a:r>
              <a:rPr lang="fr-FR" sz="3500" dirty="0" smtClean="0">
                <a:latin typeface="Calibri" panose="020F0502020204030204" pitchFamily="34" charset="0"/>
                <a:ea typeface="Calibri" panose="020F0502020204030204" pitchFamily="34" charset="0"/>
                <a:cs typeface="Times New Roman" panose="02020603050405020304" pitchFamily="18" charset="0"/>
              </a:rPr>
              <a:t>l’exposition </a:t>
            </a:r>
            <a:r>
              <a:rPr lang="fr-FR" sz="3500" dirty="0">
                <a:latin typeface="Calibri" panose="020F0502020204030204" pitchFamily="34" charset="0"/>
                <a:ea typeface="Calibri" panose="020F0502020204030204" pitchFamily="34" charset="0"/>
                <a:cs typeface="Times New Roman" panose="02020603050405020304" pitchFamily="18" charset="0"/>
              </a:rPr>
              <a:t>à un produit biologique d’origine humaine (sang, sécrétions, </a:t>
            </a:r>
            <a:r>
              <a:rPr lang="fr-FR" sz="3500" dirty="0" smtClean="0">
                <a:latin typeface="Calibri" panose="020F0502020204030204" pitchFamily="34" charset="0"/>
                <a:ea typeface="Calibri" panose="020F0502020204030204" pitchFamily="34" charset="0"/>
                <a:cs typeface="Times New Roman" panose="02020603050405020304" pitchFamily="18" charset="0"/>
              </a:rPr>
              <a:t>excréta…).</a:t>
            </a:r>
            <a:endParaRPr lang="en-US" sz="3500" dirty="0">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fr-FR" sz="3100" dirty="0"/>
              <a:t>Les précautions standard sont à appliquer pour tout </a:t>
            </a:r>
            <a:r>
              <a:rPr lang="fr-FR" sz="3100" dirty="0" smtClean="0"/>
              <a:t>soins, </a:t>
            </a:r>
            <a:r>
              <a:rPr lang="fr-FR" sz="3100" dirty="0"/>
              <a:t>en tout lieu, pour tout patient quel que soit son statut infectieux, et par tout professionnel de santé.</a:t>
            </a:r>
            <a:endParaRPr lang="fr-FR" sz="3100" dirty="0" smtClean="0"/>
          </a:p>
          <a:p>
            <a:pPr algn="just">
              <a:buFont typeface="Wingdings" panose="05000000000000000000" pitchFamily="2" charset="2"/>
              <a:buChar char="Ø"/>
            </a:pPr>
            <a:r>
              <a:rPr lang="fr-FR" sz="3100" dirty="0">
                <a:solidFill>
                  <a:srgbClr val="FF0000"/>
                </a:solidFill>
              </a:rPr>
              <a:t>L</a:t>
            </a:r>
            <a:r>
              <a:rPr lang="fr-FR" sz="3100" dirty="0" smtClean="0">
                <a:solidFill>
                  <a:srgbClr val="FF0000"/>
                </a:solidFill>
              </a:rPr>
              <a:t>e </a:t>
            </a:r>
            <a:r>
              <a:rPr lang="fr-FR" sz="3100" dirty="0">
                <a:solidFill>
                  <a:srgbClr val="FF0000"/>
                </a:solidFill>
              </a:rPr>
              <a:t>principe de « précautions </a:t>
            </a:r>
            <a:r>
              <a:rPr lang="fr-FR" sz="3100" dirty="0" smtClean="0">
                <a:solidFill>
                  <a:srgbClr val="FF0000"/>
                </a:solidFill>
              </a:rPr>
              <a:t>standard»: </a:t>
            </a:r>
            <a:r>
              <a:rPr lang="fr-FR" sz="3100" i="1" dirty="0">
                <a:solidFill>
                  <a:srgbClr val="FF0000"/>
                </a:solidFill>
              </a:rPr>
              <a:t>T</a:t>
            </a:r>
            <a:r>
              <a:rPr lang="fr-FR" sz="3100" i="1" dirty="0" smtClean="0">
                <a:solidFill>
                  <a:srgbClr val="FF0000"/>
                </a:solidFill>
              </a:rPr>
              <a:t>oujours considérer le </a:t>
            </a:r>
            <a:r>
              <a:rPr lang="fr-FR" sz="3100" i="1" dirty="0">
                <a:solidFill>
                  <a:srgbClr val="FF0000"/>
                </a:solidFill>
              </a:rPr>
              <a:t>sang et les </a:t>
            </a:r>
            <a:r>
              <a:rPr lang="fr-FR" sz="3100" i="1" dirty="0" smtClean="0">
                <a:solidFill>
                  <a:srgbClr val="FF0000"/>
                </a:solidFill>
              </a:rPr>
              <a:t>liquides </a:t>
            </a:r>
            <a:r>
              <a:rPr lang="fr-FR" sz="3100" i="1" dirty="0">
                <a:solidFill>
                  <a:srgbClr val="FF0000"/>
                </a:solidFill>
              </a:rPr>
              <a:t>corporels </a:t>
            </a:r>
            <a:r>
              <a:rPr lang="fr-FR" sz="3100" i="1" dirty="0" smtClean="0">
                <a:solidFill>
                  <a:srgbClr val="FF0000"/>
                </a:solidFill>
              </a:rPr>
              <a:t>comme </a:t>
            </a:r>
            <a:r>
              <a:rPr lang="fr-FR" sz="3100" i="1" dirty="0">
                <a:solidFill>
                  <a:srgbClr val="FF0000"/>
                </a:solidFill>
              </a:rPr>
              <a:t>infectés par le VIH, que le statut des individus soit connu ou </a:t>
            </a:r>
            <a:r>
              <a:rPr lang="fr-FR" sz="3100" i="1" dirty="0" smtClean="0">
                <a:solidFill>
                  <a:srgbClr val="FF0000"/>
                </a:solidFill>
              </a:rPr>
              <a:t>suspecté.</a:t>
            </a:r>
            <a:endParaRPr lang="fr-FR" sz="3100" i="1" dirty="0">
              <a:solidFill>
                <a:srgbClr val="FF0000"/>
              </a:solidFill>
            </a:endParaRPr>
          </a:p>
        </p:txBody>
      </p:sp>
      <p:sp>
        <p:nvSpPr>
          <p:cNvPr id="4" name="Slide Number Placeholder 3"/>
          <p:cNvSpPr>
            <a:spLocks noGrp="1"/>
          </p:cNvSpPr>
          <p:nvPr>
            <p:ph type="sldNum" sz="quarter" idx="12"/>
          </p:nvPr>
        </p:nvSpPr>
        <p:spPr/>
        <p:txBody>
          <a:bodyPr/>
          <a:lstStyle/>
          <a:p>
            <a:fld id="{5F260CC8-F0FE-4F0D-B416-27449B59D699}" type="slidenum">
              <a:rPr lang="fr-FR" smtClean="0"/>
              <a:t>13</a:t>
            </a:fld>
            <a:endParaRPr lang="fr-FR"/>
          </a:p>
        </p:txBody>
      </p:sp>
    </p:spTree>
    <p:extLst>
      <p:ext uri="{BB962C8B-B14F-4D97-AF65-F5344CB8AC3E}">
        <p14:creationId xmlns:p14="http://schemas.microsoft.com/office/powerpoint/2010/main" val="3120110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3703320" cy="1325563"/>
          </a:xfrm>
          <a:ln>
            <a:solidFill>
              <a:schemeClr val="accent2"/>
            </a:solidFill>
          </a:ln>
        </p:spPr>
        <p:txBody>
          <a:bodyPr/>
          <a:lstStyle/>
          <a:p>
            <a:r>
              <a:rPr lang="fr-FR" b="1" dirty="0" smtClean="0">
                <a:ln>
                  <a:solidFill>
                    <a:srgbClr val="7030A0"/>
                  </a:solidFill>
                </a:ln>
                <a:latin typeface="+mn-lt"/>
              </a:rPr>
              <a:t>Les Préalables </a:t>
            </a:r>
            <a:endParaRPr lang="fr-FR" b="1" dirty="0">
              <a:ln>
                <a:solidFill>
                  <a:srgbClr val="7030A0"/>
                </a:solidFill>
              </a:ln>
              <a:latin typeface="+mn-lt"/>
            </a:endParaRPr>
          </a:p>
        </p:txBody>
      </p:sp>
      <p:sp>
        <p:nvSpPr>
          <p:cNvPr id="3" name="Content Placeholder 2"/>
          <p:cNvSpPr>
            <a:spLocks noGrp="1"/>
          </p:cNvSpPr>
          <p:nvPr>
            <p:ph idx="1"/>
          </p:nvPr>
        </p:nvSpPr>
        <p:spPr/>
        <p:txBody>
          <a:bodyPr/>
          <a:lstStyle/>
          <a:p>
            <a:r>
              <a:rPr lang="fr-FR" dirty="0"/>
              <a:t>Avoir les ongles courts, sans vernis, faux ongles ou résine ;</a:t>
            </a:r>
          </a:p>
          <a:p>
            <a:r>
              <a:rPr lang="fr-FR" dirty="0" smtClean="0"/>
              <a:t>Avoir les avant-bras dégagés;</a:t>
            </a:r>
          </a:p>
          <a:p>
            <a:r>
              <a:rPr lang="fr-FR" dirty="0" smtClean="0"/>
              <a:t>Ne pas porter de bijou (bracelet, bague, alliance, montre, pendant au cou etc.)</a:t>
            </a:r>
          </a:p>
          <a:p>
            <a:r>
              <a:rPr lang="fr-FR" dirty="0" smtClean="0"/>
              <a:t>Porter une tenue professionnelle propre, adaptée et dédiée a l’activité pratiquée. </a:t>
            </a:r>
          </a:p>
          <a:p>
            <a:endParaRPr lang="fr-FR" dirty="0"/>
          </a:p>
        </p:txBody>
      </p:sp>
      <p:sp>
        <p:nvSpPr>
          <p:cNvPr id="4" name="Slide Number Placeholder 3"/>
          <p:cNvSpPr>
            <a:spLocks noGrp="1"/>
          </p:cNvSpPr>
          <p:nvPr>
            <p:ph type="sldNum" sz="quarter" idx="12"/>
          </p:nvPr>
        </p:nvSpPr>
        <p:spPr/>
        <p:txBody>
          <a:bodyPr/>
          <a:lstStyle/>
          <a:p>
            <a:fld id="{5F260CC8-F0FE-4F0D-B416-27449B59D699}" type="slidenum">
              <a:rPr lang="fr-FR" smtClean="0"/>
              <a:t>14</a:t>
            </a:fld>
            <a:endParaRPr lang="fr-FR"/>
          </a:p>
        </p:txBody>
      </p:sp>
    </p:spTree>
    <p:extLst>
      <p:ext uri="{BB962C8B-B14F-4D97-AF65-F5344CB8AC3E}">
        <p14:creationId xmlns:p14="http://schemas.microsoft.com/office/powerpoint/2010/main" val="1643992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6355080" cy="991231"/>
          </a:xfrm>
          <a:ln>
            <a:solidFill>
              <a:schemeClr val="accent2"/>
            </a:solidFill>
          </a:ln>
        </p:spPr>
        <p:txBody>
          <a:bodyPr/>
          <a:lstStyle/>
          <a:p>
            <a:r>
              <a:rPr lang="fr-FR" sz="3600" b="1" dirty="0">
                <a:ln>
                  <a:solidFill>
                    <a:srgbClr val="7030A0"/>
                  </a:solidFill>
                </a:ln>
                <a:solidFill>
                  <a:sysClr val="windowText" lastClr="000000"/>
                </a:solidFill>
                <a:latin typeface="Calibri" panose="020F0502020204030204"/>
              </a:rPr>
              <a:t>Les précautions standard (PS)</a:t>
            </a:r>
            <a:endParaRPr lang="fr-FR" dirty="0">
              <a:ln>
                <a:solidFill>
                  <a:srgbClr val="7030A0"/>
                </a:solidFill>
              </a:ln>
              <a:solidFill>
                <a:sysClr val="windowText" lastClr="000000"/>
              </a:solidFill>
            </a:endParaRPr>
          </a:p>
        </p:txBody>
      </p:sp>
      <p:sp>
        <p:nvSpPr>
          <p:cNvPr id="3" name="Content Placeholder 2"/>
          <p:cNvSpPr>
            <a:spLocks noGrp="1"/>
          </p:cNvSpPr>
          <p:nvPr>
            <p:ph idx="1"/>
          </p:nvPr>
        </p:nvSpPr>
        <p:spPr>
          <a:xfrm>
            <a:off x="838200" y="1490344"/>
            <a:ext cx="10515600" cy="4758055"/>
          </a:xfrm>
        </p:spPr>
        <p:txBody>
          <a:bodyPr>
            <a:normAutofit fontScale="92500" lnSpcReduction="20000"/>
          </a:bodyPr>
          <a:lstStyle/>
          <a:p>
            <a:pPr marL="514350" lvl="0" indent="-514350">
              <a:buFont typeface="+mj-lt"/>
              <a:buAutoNum type="arabicPeriod"/>
            </a:pPr>
            <a:r>
              <a:rPr lang="fr-FR" dirty="0"/>
              <a:t>Se laver les mains avec du savon et de l’eau avant et après chaque intervention</a:t>
            </a:r>
            <a:r>
              <a:rPr lang="fr-FR" dirty="0" smtClean="0"/>
              <a:t>;</a:t>
            </a:r>
            <a:endParaRPr lang="fr-FR" dirty="0"/>
          </a:p>
          <a:p>
            <a:pPr marL="514350" indent="-514350">
              <a:buFont typeface="+mj-lt"/>
              <a:buAutoNum type="arabicPeriod"/>
            </a:pPr>
            <a:r>
              <a:rPr lang="fr-FR" dirty="0" smtClean="0"/>
              <a:t>Utiliser </a:t>
            </a:r>
            <a:r>
              <a:rPr lang="fr-FR" dirty="0"/>
              <a:t>des équipements de </a:t>
            </a:r>
            <a:r>
              <a:rPr lang="fr-FR" dirty="0" smtClean="0"/>
              <a:t>protection </a:t>
            </a:r>
            <a:r>
              <a:rPr lang="fr-FR" dirty="0"/>
              <a:t>en cas de contact direct avec le sang et les fluides corporels</a:t>
            </a:r>
            <a:r>
              <a:rPr lang="fr-FR" dirty="0" smtClean="0"/>
              <a:t>. </a:t>
            </a:r>
          </a:p>
          <a:p>
            <a:pPr marL="514350" lvl="0" indent="-514350">
              <a:buFont typeface="+mj-lt"/>
              <a:buAutoNum type="arabicPeriod"/>
            </a:pPr>
            <a:r>
              <a:rPr lang="fr-FR" dirty="0" smtClean="0"/>
              <a:t>Manipuler et éliminer, conformément, </a:t>
            </a:r>
            <a:r>
              <a:rPr lang="fr-FR" dirty="0"/>
              <a:t>les instruments </a:t>
            </a:r>
            <a:r>
              <a:rPr lang="fr-FR" dirty="0" smtClean="0"/>
              <a:t>tranchants/ pointus (</a:t>
            </a:r>
            <a:r>
              <a:rPr lang="fr-FR" dirty="0"/>
              <a:t>éviter les blessures causées par des aiguilles, des </a:t>
            </a:r>
            <a:r>
              <a:rPr lang="fr-FR" dirty="0" smtClean="0"/>
              <a:t>bistouris </a:t>
            </a:r>
            <a:r>
              <a:rPr lang="fr-FR" dirty="0"/>
              <a:t>ainsi que d’autres </a:t>
            </a:r>
            <a:r>
              <a:rPr lang="fr-FR" dirty="0" smtClean="0"/>
              <a:t>instruments/ dispositifs tranchants). </a:t>
            </a:r>
          </a:p>
          <a:p>
            <a:pPr marL="514350" indent="-514350">
              <a:buFont typeface="+mj-lt"/>
              <a:buAutoNum type="arabicPeriod"/>
            </a:pPr>
            <a:r>
              <a:rPr lang="fr-FR" dirty="0" smtClean="0"/>
              <a:t>Éliminer </a:t>
            </a:r>
            <a:r>
              <a:rPr lang="fr-FR" dirty="0"/>
              <a:t>correctement les déchets contaminés avec du sang ou des fluides corporels.</a:t>
            </a:r>
          </a:p>
          <a:p>
            <a:pPr marL="514350" indent="-514350">
              <a:buFont typeface="+mj-lt"/>
              <a:buAutoNum type="arabicPeriod"/>
            </a:pPr>
            <a:r>
              <a:rPr lang="fr-FR" dirty="0"/>
              <a:t>Désinfecter correctement </a:t>
            </a:r>
            <a:r>
              <a:rPr lang="fr-FR" dirty="0" smtClean="0"/>
              <a:t>et systématiquement les </a:t>
            </a:r>
            <a:r>
              <a:rPr lang="fr-FR" dirty="0"/>
              <a:t>instruments et autres équipements contaminés.</a:t>
            </a:r>
          </a:p>
          <a:p>
            <a:pPr marL="514350" indent="-514350">
              <a:buFont typeface="+mj-lt"/>
              <a:buAutoNum type="arabicPeriod"/>
            </a:pPr>
            <a:r>
              <a:rPr lang="fr-FR" dirty="0"/>
              <a:t>Manipuler correctement les tissus salis</a:t>
            </a:r>
            <a:r>
              <a:rPr lang="fr-FR" dirty="0" smtClean="0"/>
              <a:t>.</a:t>
            </a:r>
          </a:p>
          <a:p>
            <a:pPr marL="514350" indent="-514350">
              <a:buFont typeface="+mj-lt"/>
              <a:buAutoNum type="arabicPeriod"/>
            </a:pPr>
            <a:r>
              <a:rPr lang="fr-FR" dirty="0" smtClean="0"/>
              <a:t>Gérer l’environnement </a:t>
            </a:r>
            <a:r>
              <a:rPr lang="fr-FR" sz="2200" dirty="0" smtClean="0"/>
              <a:t>(tout matériel souillé et l’environnement autour de la patiente) . </a:t>
            </a:r>
            <a:endParaRPr lang="fr-FR" sz="2200" dirty="0"/>
          </a:p>
          <a:p>
            <a:pPr marL="514350" indent="-514350">
              <a:buFont typeface="+mj-lt"/>
              <a:buAutoNum type="arabicPeriod"/>
            </a:pPr>
            <a:endParaRPr lang="fr-FR" sz="2600" dirty="0">
              <a:solidFill>
                <a:srgbClr val="202124"/>
              </a:solidFill>
            </a:endParaRPr>
          </a:p>
          <a:p>
            <a:endParaRPr lang="fr-FR" dirty="0"/>
          </a:p>
        </p:txBody>
      </p:sp>
      <p:sp>
        <p:nvSpPr>
          <p:cNvPr id="4" name="Slide Number Placeholder 3"/>
          <p:cNvSpPr>
            <a:spLocks noGrp="1"/>
          </p:cNvSpPr>
          <p:nvPr>
            <p:ph type="sldNum" sz="quarter" idx="12"/>
          </p:nvPr>
        </p:nvSpPr>
        <p:spPr/>
        <p:txBody>
          <a:bodyPr/>
          <a:lstStyle/>
          <a:p>
            <a:fld id="{5F260CC8-F0FE-4F0D-B416-27449B59D699}" type="slidenum">
              <a:rPr lang="fr-FR" smtClean="0"/>
              <a:t>15</a:t>
            </a:fld>
            <a:endParaRPr lang="fr-FR"/>
          </a:p>
        </p:txBody>
      </p:sp>
    </p:spTree>
    <p:extLst>
      <p:ext uri="{BB962C8B-B14F-4D97-AF65-F5344CB8AC3E}">
        <p14:creationId xmlns:p14="http://schemas.microsoft.com/office/powerpoint/2010/main" val="3721182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5415" y="332451"/>
            <a:ext cx="6515571" cy="1077218"/>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eaLnBrk="0" fontAlgn="base" hangingPunct="0">
              <a:spcBef>
                <a:spcPct val="0"/>
              </a:spcBef>
              <a:spcAft>
                <a:spcPct val="0"/>
              </a:spcAft>
              <a:defRPr/>
            </a:pPr>
            <a:r>
              <a:rPr lang="fr-FR" sz="3200" b="1" dirty="0">
                <a:ln>
                  <a:solidFill>
                    <a:srgbClr val="7030A0"/>
                  </a:solidFill>
                </a:ln>
                <a:solidFill>
                  <a:srgbClr val="7030A0"/>
                </a:solidFill>
                <a:ea typeface="MS PGothic" panose="020B0600070205080204" pitchFamily="34" charset="-128"/>
              </a:rPr>
              <a:t>Précaution </a:t>
            </a:r>
            <a:r>
              <a:rPr lang="fr-FR" sz="3200" b="1" dirty="0" smtClean="0">
                <a:ln>
                  <a:solidFill>
                    <a:srgbClr val="7030A0"/>
                  </a:solidFill>
                </a:ln>
                <a:solidFill>
                  <a:srgbClr val="7030A0"/>
                </a:solidFill>
                <a:ea typeface="MS PGothic" panose="020B0600070205080204" pitchFamily="34" charset="-128"/>
              </a:rPr>
              <a:t>Standard: </a:t>
            </a:r>
            <a:r>
              <a:rPr lang="fr-FR" sz="3200" b="1" dirty="0">
                <a:ln>
                  <a:solidFill>
                    <a:srgbClr val="7030A0"/>
                  </a:solidFill>
                </a:ln>
                <a:solidFill>
                  <a:srgbClr val="7030A0"/>
                </a:solidFill>
                <a:ea typeface="MS PGothic" panose="020B0600070205080204" pitchFamily="34" charset="-128"/>
              </a:rPr>
              <a:t>Elimination des </a:t>
            </a:r>
            <a:r>
              <a:rPr lang="fr-FR" sz="3200" b="1" dirty="0" smtClean="0">
                <a:ln>
                  <a:solidFill>
                    <a:srgbClr val="7030A0"/>
                  </a:solidFill>
                </a:ln>
                <a:solidFill>
                  <a:srgbClr val="7030A0"/>
                </a:solidFill>
                <a:ea typeface="MS PGothic" panose="020B0600070205080204" pitchFamily="34" charset="-128"/>
              </a:rPr>
              <a:t>déchets contaminés avec du sang </a:t>
            </a:r>
            <a:endParaRPr lang="fr-FR" sz="3200" b="1" dirty="0">
              <a:ln>
                <a:solidFill>
                  <a:srgbClr val="7030A0"/>
                </a:solidFill>
              </a:ln>
              <a:solidFill>
                <a:srgbClr val="7030A0"/>
              </a:solidFill>
              <a:ea typeface="MS PGothic" panose="020B0600070205080204" pitchFamily="34" charset="-128"/>
            </a:endParaRPr>
          </a:p>
        </p:txBody>
      </p:sp>
      <p:sp>
        <p:nvSpPr>
          <p:cNvPr id="47108" name="Rectangle 3"/>
          <p:cNvSpPr>
            <a:spLocks noGrp="1" noChangeArrowheads="1"/>
          </p:cNvSpPr>
          <p:nvPr>
            <p:ph idx="4294967295"/>
          </p:nvPr>
        </p:nvSpPr>
        <p:spPr>
          <a:xfrm>
            <a:off x="2" y="1544641"/>
            <a:ext cx="11156951" cy="4708525"/>
          </a:xfrm>
        </p:spPr>
        <p:txBody>
          <a:bodyPr/>
          <a:lstStyle/>
          <a:p>
            <a:pPr eaLnBrk="1" hangingPunct="1"/>
            <a:endParaRPr lang="fr-FR" altLang="en-US" sz="2100" dirty="0"/>
          </a:p>
          <a:p>
            <a:pPr eaLnBrk="1" hangingPunct="1"/>
            <a:endParaRPr lang="fr-FR" altLang="en-US" sz="2100" dirty="0"/>
          </a:p>
          <a:p>
            <a:pPr eaLnBrk="1" hangingPunct="1">
              <a:buFont typeface="Wingdings" panose="05000000000000000000" pitchFamily="2" charset="2"/>
              <a:buNone/>
            </a:pPr>
            <a:endParaRPr lang="fr-FR" altLang="en-US" sz="2100" dirty="0"/>
          </a:p>
          <a:p>
            <a:pPr eaLnBrk="1" hangingPunct="1"/>
            <a:endParaRPr lang="fr-FR" altLang="en-US" dirty="0" smtClean="0"/>
          </a:p>
        </p:txBody>
      </p:sp>
      <p:grpSp>
        <p:nvGrpSpPr>
          <p:cNvPr id="2" name="Group 1"/>
          <p:cNvGrpSpPr>
            <a:grpSpLocks/>
          </p:cNvGrpSpPr>
          <p:nvPr/>
        </p:nvGrpSpPr>
        <p:grpSpPr bwMode="auto">
          <a:xfrm>
            <a:off x="1066800" y="1015775"/>
            <a:ext cx="10403423" cy="5613627"/>
            <a:chOff x="17463" y="1052513"/>
            <a:chExt cx="9431437" cy="5784061"/>
          </a:xfrm>
        </p:grpSpPr>
        <p:pic>
          <p:nvPicPr>
            <p:cNvPr id="4711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1403350"/>
              <a:ext cx="299085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5"/>
            <p:cNvPicPr>
              <a:picLocks noChangeAspect="1" noChangeArrowheads="1"/>
            </p:cNvPicPr>
            <p:nvPr/>
          </p:nvPicPr>
          <p:blipFill>
            <a:blip r:embed="rId4">
              <a:lum bright="-18000" contrast="12000"/>
              <a:extLst>
                <a:ext uri="{28A0092B-C50C-407E-A947-70E740481C1C}">
                  <a14:useLocalDpi xmlns:a14="http://schemas.microsoft.com/office/drawing/2010/main" val="0"/>
                </a:ext>
              </a:extLst>
            </a:blip>
            <a:srcRect/>
            <a:stretch>
              <a:fillRect/>
            </a:stretch>
          </p:blipFill>
          <p:spPr bwMode="auto">
            <a:xfrm>
              <a:off x="3119338" y="3898704"/>
              <a:ext cx="2860675" cy="2937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6"/>
            <p:cNvPicPr>
              <a:picLocks noChangeAspect="1" noChangeArrowheads="1"/>
            </p:cNvPicPr>
            <p:nvPr/>
          </p:nvPicPr>
          <p:blipFill>
            <a:blip r:embed="rId5">
              <a:lum bright="-18000" contrast="18000"/>
              <a:extLst>
                <a:ext uri="{28A0092B-C50C-407E-A947-70E740481C1C}">
                  <a14:useLocalDpi xmlns:a14="http://schemas.microsoft.com/office/drawing/2010/main" val="0"/>
                </a:ext>
              </a:extLst>
            </a:blip>
            <a:srcRect/>
            <a:stretch>
              <a:fillRect/>
            </a:stretch>
          </p:blipFill>
          <p:spPr bwMode="auto">
            <a:xfrm>
              <a:off x="6300788" y="1052513"/>
              <a:ext cx="2649537" cy="33940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7113" name="Picture 7"/>
            <p:cNvPicPr>
              <a:picLocks noChangeAspect="1" noChangeArrowheads="1"/>
            </p:cNvPicPr>
            <p:nvPr/>
          </p:nvPicPr>
          <p:blipFill>
            <a:blip r:embed="rId6">
              <a:extLst>
                <a:ext uri="{28A0092B-C50C-407E-A947-70E740481C1C}">
                  <a14:useLocalDpi xmlns:a14="http://schemas.microsoft.com/office/drawing/2010/main" val="0"/>
                </a:ext>
              </a:extLst>
            </a:blip>
            <a:srcRect l="2655" t="11847"/>
            <a:stretch>
              <a:fillRect/>
            </a:stretch>
          </p:blipFill>
          <p:spPr bwMode="auto">
            <a:xfrm>
              <a:off x="3576315" y="1458366"/>
              <a:ext cx="1441450" cy="236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4" name="Line 8"/>
            <p:cNvSpPr>
              <a:spLocks noChangeShapeType="1"/>
            </p:cNvSpPr>
            <p:nvPr/>
          </p:nvSpPr>
          <p:spPr bwMode="auto">
            <a:xfrm flipH="1">
              <a:off x="4291336" y="3572854"/>
              <a:ext cx="5704" cy="446623"/>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sz="2400">
                <a:solidFill>
                  <a:srgbClr val="16246D"/>
                </a:solidFill>
                <a:latin typeface="Arial" panose="020B0604020202020204" pitchFamily="34" charset="0"/>
                <a:ea typeface="MS PGothic" panose="020B0600070205080204" pitchFamily="34" charset="-128"/>
              </a:endParaRPr>
            </a:p>
          </p:txBody>
        </p:sp>
        <p:sp>
          <p:nvSpPr>
            <p:cNvPr id="47115" name="Line 9"/>
            <p:cNvSpPr>
              <a:spLocks noChangeShapeType="1"/>
            </p:cNvSpPr>
            <p:nvPr/>
          </p:nvSpPr>
          <p:spPr bwMode="auto">
            <a:xfrm>
              <a:off x="6163057" y="2640524"/>
              <a:ext cx="648073" cy="1902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sz="2400">
                <a:solidFill>
                  <a:srgbClr val="16246D"/>
                </a:solidFill>
                <a:latin typeface="Arial" panose="020B0604020202020204" pitchFamily="34" charset="0"/>
                <a:ea typeface="MS PGothic" panose="020B0600070205080204" pitchFamily="34" charset="-128"/>
              </a:endParaRPr>
            </a:p>
          </p:txBody>
        </p:sp>
        <p:sp>
          <p:nvSpPr>
            <p:cNvPr id="47116" name="Text Box 10"/>
            <p:cNvSpPr txBox="1">
              <a:spLocks noChangeArrowheads="1"/>
            </p:cNvSpPr>
            <p:nvPr/>
          </p:nvSpPr>
          <p:spPr bwMode="auto">
            <a:xfrm>
              <a:off x="6640612" y="4538358"/>
              <a:ext cx="2808288" cy="475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90000"/>
                <a:buFont typeface="Wingdings" panose="05000000000000000000" pitchFamily="2" charset="2"/>
                <a:buChar char="n"/>
                <a:defRPr sz="26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1pPr>
              <a:lvl2pPr marL="742950" indent="-285750">
                <a:spcBef>
                  <a:spcPct val="20000"/>
                </a:spcBef>
                <a:buClr>
                  <a:schemeClr val="tx2"/>
                </a:buClr>
                <a:buSzPct val="90000"/>
                <a:buFont typeface="Wingdings" panose="05000000000000000000" pitchFamily="2" charset="2"/>
                <a:buChar char="n"/>
                <a:defRPr sz="23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2pPr>
              <a:lvl3pPr marL="1143000" indent="-228600">
                <a:spcBef>
                  <a:spcPct val="20000"/>
                </a:spcBef>
                <a:buClr>
                  <a:schemeClr val="tx2"/>
                </a:buClr>
                <a:buSzPct val="90000"/>
                <a:buFont typeface="Wingdings" panose="05000000000000000000" pitchFamily="2" charset="2"/>
                <a:buChar char="n"/>
                <a:defRPr sz="20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3pPr>
              <a:lvl4pPr marL="1600200" indent="-228600">
                <a:spcBef>
                  <a:spcPct val="20000"/>
                </a:spcBef>
                <a:buClr>
                  <a:schemeClr val="tx2"/>
                </a:buClr>
                <a:buSzPct val="90000"/>
                <a:buFont typeface="Wingdings" panose="05000000000000000000" pitchFamily="2" charset="2"/>
                <a:buChar char="n"/>
                <a:defRPr sz="17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4pPr>
              <a:lvl5pPr marL="2057400" indent="-228600">
                <a:spcBef>
                  <a:spcPct val="20000"/>
                </a:spcBef>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9pPr>
            </a:lstStyle>
            <a:p>
              <a:pPr eaLnBrk="0" fontAlgn="base" hangingPunct="0">
                <a:spcAft>
                  <a:spcPct val="0"/>
                </a:spcAft>
                <a:buClrTx/>
                <a:buSzTx/>
                <a:buFontTx/>
                <a:buNone/>
              </a:pPr>
              <a:r>
                <a:rPr lang="fr-FR" altLang="en-US" sz="2400" b="1" dirty="0">
                  <a:solidFill>
                    <a:srgbClr val="16246D"/>
                  </a:solidFill>
                  <a:ea typeface="MS PGothic" panose="020B0600070205080204" pitchFamily="34" charset="-128"/>
                </a:rPr>
                <a:t>Fut d’incinération</a:t>
              </a:r>
            </a:p>
          </p:txBody>
        </p:sp>
        <p:sp>
          <p:nvSpPr>
            <p:cNvPr id="47117" name="Text Box 11"/>
            <p:cNvSpPr txBox="1">
              <a:spLocks noChangeArrowheads="1"/>
            </p:cNvSpPr>
            <p:nvPr/>
          </p:nvSpPr>
          <p:spPr bwMode="auto">
            <a:xfrm>
              <a:off x="5940153" y="5653693"/>
              <a:ext cx="3224746" cy="475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90000"/>
                <a:buFont typeface="Wingdings" panose="05000000000000000000" pitchFamily="2" charset="2"/>
                <a:buChar char="n"/>
                <a:defRPr sz="26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1pPr>
              <a:lvl2pPr marL="742950" indent="-285750">
                <a:spcBef>
                  <a:spcPct val="20000"/>
                </a:spcBef>
                <a:buClr>
                  <a:schemeClr val="tx2"/>
                </a:buClr>
                <a:buSzPct val="90000"/>
                <a:buFont typeface="Wingdings" panose="05000000000000000000" pitchFamily="2" charset="2"/>
                <a:buChar char="n"/>
                <a:defRPr sz="23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2pPr>
              <a:lvl3pPr marL="1143000" indent="-228600">
                <a:spcBef>
                  <a:spcPct val="20000"/>
                </a:spcBef>
                <a:buClr>
                  <a:schemeClr val="tx2"/>
                </a:buClr>
                <a:buSzPct val="90000"/>
                <a:buFont typeface="Wingdings" panose="05000000000000000000" pitchFamily="2" charset="2"/>
                <a:buChar char="n"/>
                <a:defRPr sz="20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3pPr>
              <a:lvl4pPr marL="1600200" indent="-228600">
                <a:spcBef>
                  <a:spcPct val="20000"/>
                </a:spcBef>
                <a:buClr>
                  <a:schemeClr val="tx2"/>
                </a:buClr>
                <a:buSzPct val="90000"/>
                <a:buFont typeface="Wingdings" panose="05000000000000000000" pitchFamily="2" charset="2"/>
                <a:buChar char="n"/>
                <a:defRPr sz="17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4pPr>
              <a:lvl5pPr marL="2057400" indent="-228600">
                <a:spcBef>
                  <a:spcPct val="20000"/>
                </a:spcBef>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9pPr>
            </a:lstStyle>
            <a:p>
              <a:pPr eaLnBrk="0" fontAlgn="base" hangingPunct="0">
                <a:spcBef>
                  <a:spcPct val="50000"/>
                </a:spcBef>
                <a:spcAft>
                  <a:spcPct val="0"/>
                </a:spcAft>
                <a:buClrTx/>
                <a:buSzTx/>
                <a:buFontTx/>
                <a:buNone/>
              </a:pPr>
              <a:r>
                <a:rPr lang="fr-FR" altLang="en-US" sz="2400" b="1" dirty="0">
                  <a:solidFill>
                    <a:srgbClr val="16246D"/>
                  </a:solidFill>
                  <a:ea typeface="MS PGothic" panose="020B0600070205080204" pitchFamily="34" charset="-128"/>
                </a:rPr>
                <a:t>Fosse d’enfouissement</a:t>
              </a:r>
            </a:p>
          </p:txBody>
        </p:sp>
        <p:sp>
          <p:nvSpPr>
            <p:cNvPr id="47118" name="Line 13"/>
            <p:cNvSpPr>
              <a:spLocks noChangeShapeType="1"/>
            </p:cNvSpPr>
            <p:nvPr/>
          </p:nvSpPr>
          <p:spPr bwMode="auto">
            <a:xfrm flipH="1">
              <a:off x="2843213" y="2924175"/>
              <a:ext cx="792162"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sz="2400">
                <a:solidFill>
                  <a:srgbClr val="16246D"/>
                </a:solidFill>
                <a:latin typeface="Arial" panose="020B0604020202020204" pitchFamily="34" charset="0"/>
                <a:ea typeface="MS PGothic" panose="020B0600070205080204" pitchFamily="34" charset="-128"/>
              </a:endParaRPr>
            </a:p>
          </p:txBody>
        </p:sp>
        <p:sp>
          <p:nvSpPr>
            <p:cNvPr id="47119" name="Text Box 14"/>
            <p:cNvSpPr txBox="1">
              <a:spLocks noChangeArrowheads="1"/>
            </p:cNvSpPr>
            <p:nvPr/>
          </p:nvSpPr>
          <p:spPr bwMode="auto">
            <a:xfrm>
              <a:off x="179389" y="4868863"/>
              <a:ext cx="1943100" cy="1236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90000"/>
                <a:buFont typeface="Wingdings" panose="05000000000000000000" pitchFamily="2" charset="2"/>
                <a:buChar char="n"/>
                <a:defRPr sz="26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1pPr>
              <a:lvl2pPr marL="742950" indent="-285750">
                <a:spcBef>
                  <a:spcPct val="20000"/>
                </a:spcBef>
                <a:buClr>
                  <a:schemeClr val="tx2"/>
                </a:buClr>
                <a:buSzPct val="90000"/>
                <a:buFont typeface="Wingdings" panose="05000000000000000000" pitchFamily="2" charset="2"/>
                <a:buChar char="n"/>
                <a:defRPr sz="23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2pPr>
              <a:lvl3pPr marL="1143000" indent="-228600">
                <a:spcBef>
                  <a:spcPct val="20000"/>
                </a:spcBef>
                <a:buClr>
                  <a:schemeClr val="tx2"/>
                </a:buClr>
                <a:buSzPct val="90000"/>
                <a:buFont typeface="Wingdings" panose="05000000000000000000" pitchFamily="2" charset="2"/>
                <a:buChar char="n"/>
                <a:defRPr sz="20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3pPr>
              <a:lvl4pPr marL="1600200" indent="-228600">
                <a:spcBef>
                  <a:spcPct val="20000"/>
                </a:spcBef>
                <a:buClr>
                  <a:schemeClr val="tx2"/>
                </a:buClr>
                <a:buSzPct val="90000"/>
                <a:buFont typeface="Wingdings" panose="05000000000000000000" pitchFamily="2" charset="2"/>
                <a:buChar char="n"/>
                <a:defRPr sz="17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4pPr>
              <a:lvl5pPr marL="2057400" indent="-228600">
                <a:spcBef>
                  <a:spcPct val="20000"/>
                </a:spcBef>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9pPr>
            </a:lstStyle>
            <a:p>
              <a:pPr eaLnBrk="0" fontAlgn="base" hangingPunct="0">
                <a:spcBef>
                  <a:spcPct val="50000"/>
                </a:spcBef>
                <a:spcAft>
                  <a:spcPct val="0"/>
                </a:spcAft>
                <a:buClrTx/>
                <a:buSzTx/>
                <a:buFontTx/>
                <a:buNone/>
              </a:pPr>
              <a:r>
                <a:rPr lang="fr-FR" altLang="en-US" sz="2400" b="1">
                  <a:solidFill>
                    <a:srgbClr val="16246D"/>
                  </a:solidFill>
                  <a:ea typeface="MS PGothic" panose="020B0600070205080204" pitchFamily="34" charset="-128"/>
                </a:rPr>
                <a:t>Incinérateur à double chambre</a:t>
              </a:r>
            </a:p>
          </p:txBody>
        </p:sp>
        <p:sp>
          <p:nvSpPr>
            <p:cNvPr id="47120" name="TextBox 1"/>
            <p:cNvSpPr txBox="1">
              <a:spLocks noChangeArrowheads="1"/>
            </p:cNvSpPr>
            <p:nvPr/>
          </p:nvSpPr>
          <p:spPr bwMode="auto">
            <a:xfrm>
              <a:off x="5006176" y="2164842"/>
              <a:ext cx="1243880" cy="9513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SzPct val="90000"/>
                <a:buFont typeface="Wingdings" panose="05000000000000000000" pitchFamily="2" charset="2"/>
                <a:buChar char="n"/>
                <a:defRPr sz="26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1pPr>
              <a:lvl2pPr marL="742950" indent="-285750">
                <a:spcBef>
                  <a:spcPct val="20000"/>
                </a:spcBef>
                <a:buClr>
                  <a:schemeClr val="tx2"/>
                </a:buClr>
                <a:buSzPct val="90000"/>
                <a:buFont typeface="Wingdings" panose="05000000000000000000" pitchFamily="2" charset="2"/>
                <a:buChar char="n"/>
                <a:defRPr sz="23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2pPr>
              <a:lvl3pPr marL="1143000" indent="-228600">
                <a:spcBef>
                  <a:spcPct val="20000"/>
                </a:spcBef>
                <a:buClr>
                  <a:schemeClr val="tx2"/>
                </a:buClr>
                <a:buSzPct val="90000"/>
                <a:buFont typeface="Wingdings" panose="05000000000000000000" pitchFamily="2" charset="2"/>
                <a:buChar char="n"/>
                <a:defRPr sz="20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3pPr>
              <a:lvl4pPr marL="1600200" indent="-228600">
                <a:spcBef>
                  <a:spcPct val="20000"/>
                </a:spcBef>
                <a:buClr>
                  <a:schemeClr val="tx2"/>
                </a:buClr>
                <a:buSzPct val="90000"/>
                <a:buFont typeface="Wingdings" panose="05000000000000000000" pitchFamily="2" charset="2"/>
                <a:buChar char="n"/>
                <a:defRPr sz="17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4pPr>
              <a:lvl5pPr marL="2057400" indent="-228600">
                <a:spcBef>
                  <a:spcPct val="20000"/>
                </a:spcBef>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9pPr>
            </a:lstStyle>
            <a:p>
              <a:pPr eaLnBrk="0" fontAlgn="base" hangingPunct="0">
                <a:spcBef>
                  <a:spcPct val="0"/>
                </a:spcBef>
                <a:spcAft>
                  <a:spcPct val="0"/>
                </a:spcAft>
                <a:buClrTx/>
                <a:buSzTx/>
                <a:buFontTx/>
                <a:buNone/>
              </a:pPr>
              <a:r>
                <a:rPr lang="fr-FR" altLang="en-US" sz="1800" b="1" dirty="0">
                  <a:solidFill>
                    <a:srgbClr val="16246D"/>
                  </a:solidFill>
                  <a:latin typeface="Arial" panose="020B0604020202020204" pitchFamily="34" charset="0"/>
                  <a:ea typeface="MS PGothic" panose="020B0600070205080204" pitchFamily="34" charset="-128"/>
                </a:rPr>
                <a:t>Autres déchets médicaux</a:t>
              </a:r>
            </a:p>
          </p:txBody>
        </p:sp>
        <p:sp>
          <p:nvSpPr>
            <p:cNvPr id="3" name="Plus 2"/>
            <p:cNvSpPr/>
            <p:nvPr/>
          </p:nvSpPr>
          <p:spPr bwMode="auto">
            <a:xfrm>
              <a:off x="4541726" y="2415979"/>
              <a:ext cx="504792" cy="622262"/>
            </a:xfrm>
            <a:prstGeom prst="mathPlus">
              <a:avLst/>
            </a:prstGeom>
            <a:solidFill>
              <a:srgbClr val="FF3300"/>
            </a:solidFill>
            <a:ln w="9525"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defRPr/>
              </a:pPr>
              <a:endParaRPr lang="fr-FR" sz="2400" dirty="0">
                <a:solidFill>
                  <a:srgbClr val="16246D"/>
                </a:solidFill>
                <a:latin typeface="Arial" charset="0"/>
                <a:ea typeface="MS PGothic" panose="020B0600070205080204" pitchFamily="34" charset="-128"/>
              </a:endParaRPr>
            </a:p>
          </p:txBody>
        </p:sp>
      </p:grpSp>
      <p:sp>
        <p:nvSpPr>
          <p:cNvPr id="6" name="Slide Number Placeholder 5"/>
          <p:cNvSpPr>
            <a:spLocks noGrp="1"/>
          </p:cNvSpPr>
          <p:nvPr>
            <p:ph type="sldNum" sz="quarter" idx="12"/>
          </p:nvPr>
        </p:nvSpPr>
        <p:spPr/>
        <p:txBody>
          <a:bodyPr/>
          <a:lstStyle/>
          <a:p>
            <a:fld id="{5F260CC8-F0FE-4F0D-B416-27449B59D699}" type="slidenum">
              <a:rPr lang="fr-FR" smtClean="0"/>
              <a:t>16</a:t>
            </a:fld>
            <a:endParaRPr lang="fr-FR"/>
          </a:p>
        </p:txBody>
      </p:sp>
      <p:cxnSp>
        <p:nvCxnSpPr>
          <p:cNvPr id="7" name="Straight Arrow Connector 6"/>
          <p:cNvCxnSpPr>
            <a:endCxn id="47111" idx="3"/>
          </p:cNvCxnSpPr>
          <p:nvPr/>
        </p:nvCxnSpPr>
        <p:spPr>
          <a:xfrm flipH="1">
            <a:off x="7643839" y="3898903"/>
            <a:ext cx="1439201" cy="13048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47111" idx="1"/>
          </p:cNvCxnSpPr>
          <p:nvPr/>
        </p:nvCxnSpPr>
        <p:spPr>
          <a:xfrm>
            <a:off x="3078480" y="4573303"/>
            <a:ext cx="1409868" cy="6304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8698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b="11433"/>
          <a:stretch>
            <a:fillRect/>
          </a:stretch>
        </p:blipFill>
        <p:spPr>
          <a:xfrm>
            <a:off x="3755933" y="1764371"/>
            <a:ext cx="4348163" cy="2879725"/>
          </a:xfrm>
          <a:noFill/>
        </p:spPr>
      </p:pic>
      <p:sp>
        <p:nvSpPr>
          <p:cNvPr id="49156" name="ZoneTexte 4"/>
          <p:cNvSpPr txBox="1">
            <a:spLocks noChangeArrowheads="1"/>
          </p:cNvSpPr>
          <p:nvPr/>
        </p:nvSpPr>
        <p:spPr bwMode="auto">
          <a:xfrm>
            <a:off x="3223095" y="5300668"/>
            <a:ext cx="5782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90000"/>
              <a:buFont typeface="Wingdings" panose="05000000000000000000" pitchFamily="2" charset="2"/>
              <a:buChar char="n"/>
              <a:defRPr sz="26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1pPr>
            <a:lvl2pPr marL="742950" indent="-285750">
              <a:spcBef>
                <a:spcPct val="20000"/>
              </a:spcBef>
              <a:buClr>
                <a:schemeClr val="tx2"/>
              </a:buClr>
              <a:buSzPct val="90000"/>
              <a:buFont typeface="Wingdings" panose="05000000000000000000" pitchFamily="2" charset="2"/>
              <a:buChar char="n"/>
              <a:defRPr sz="23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2pPr>
            <a:lvl3pPr marL="1143000" indent="-228600">
              <a:spcBef>
                <a:spcPct val="20000"/>
              </a:spcBef>
              <a:buClr>
                <a:schemeClr val="tx2"/>
              </a:buClr>
              <a:buSzPct val="90000"/>
              <a:buFont typeface="Wingdings" panose="05000000000000000000" pitchFamily="2" charset="2"/>
              <a:buChar char="n"/>
              <a:defRPr sz="20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3pPr>
            <a:lvl4pPr marL="1600200" indent="-228600">
              <a:spcBef>
                <a:spcPct val="20000"/>
              </a:spcBef>
              <a:buClr>
                <a:schemeClr val="tx2"/>
              </a:buClr>
              <a:buSzPct val="90000"/>
              <a:buFont typeface="Wingdings" panose="05000000000000000000" pitchFamily="2" charset="2"/>
              <a:buChar char="n"/>
              <a:defRPr sz="17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4pPr>
            <a:lvl5pPr marL="2057400" indent="-228600">
              <a:spcBef>
                <a:spcPct val="20000"/>
              </a:spcBef>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9pPr>
          </a:lstStyle>
          <a:p>
            <a:pPr eaLnBrk="0" fontAlgn="base" hangingPunct="0">
              <a:spcBef>
                <a:spcPct val="0"/>
              </a:spcBef>
              <a:spcAft>
                <a:spcPct val="0"/>
              </a:spcAft>
              <a:buClrTx/>
              <a:buSzTx/>
              <a:buFontTx/>
              <a:buNone/>
            </a:pPr>
            <a:r>
              <a:rPr lang="fr-FR" altLang="en-US" sz="2400" b="1" dirty="0" smtClean="0">
                <a:latin typeface="Arial" panose="020B0604020202020204" pitchFamily="34" charset="0"/>
                <a:ea typeface="MS PGothic" panose="020B0600070205080204" pitchFamily="34" charset="-128"/>
              </a:rPr>
              <a:t>Une fosse </a:t>
            </a:r>
            <a:r>
              <a:rPr lang="fr-FR" altLang="en-US" sz="2400" b="1" dirty="0">
                <a:latin typeface="Arial" panose="020B0604020202020204" pitchFamily="34" charset="0"/>
                <a:ea typeface="MS PGothic" panose="020B0600070205080204" pitchFamily="34" charset="-128"/>
              </a:rPr>
              <a:t>d’enfouissement</a:t>
            </a:r>
          </a:p>
        </p:txBody>
      </p:sp>
      <p:sp>
        <p:nvSpPr>
          <p:cNvPr id="7" name="TextBox 6"/>
          <p:cNvSpPr txBox="1"/>
          <p:nvPr/>
        </p:nvSpPr>
        <p:spPr>
          <a:xfrm>
            <a:off x="1541463" y="332451"/>
            <a:ext cx="7069137" cy="107721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eaLnBrk="0" fontAlgn="base" hangingPunct="0">
              <a:spcBef>
                <a:spcPct val="0"/>
              </a:spcBef>
              <a:spcAft>
                <a:spcPct val="0"/>
              </a:spcAft>
              <a:defRPr/>
            </a:pPr>
            <a:r>
              <a:rPr lang="fr-FR" sz="3200" b="1" dirty="0">
                <a:ln>
                  <a:solidFill>
                    <a:srgbClr val="7030A0"/>
                  </a:solidFill>
                </a:ln>
                <a:solidFill>
                  <a:sysClr val="windowText" lastClr="000000"/>
                </a:solidFill>
                <a:ea typeface="MS PGothic" panose="020B0600070205080204" pitchFamily="34" charset="-128"/>
              </a:rPr>
              <a:t>Précaution </a:t>
            </a:r>
            <a:r>
              <a:rPr lang="fr-FR" sz="3200" b="1" dirty="0" smtClean="0">
                <a:ln>
                  <a:solidFill>
                    <a:srgbClr val="7030A0"/>
                  </a:solidFill>
                </a:ln>
                <a:solidFill>
                  <a:sysClr val="windowText" lastClr="000000"/>
                </a:solidFill>
                <a:ea typeface="MS PGothic" panose="020B0600070205080204" pitchFamily="34" charset="-128"/>
              </a:rPr>
              <a:t>Standard: </a:t>
            </a:r>
            <a:r>
              <a:rPr lang="fr-FR" sz="3200" b="1" dirty="0">
                <a:ln>
                  <a:solidFill>
                    <a:srgbClr val="7030A0"/>
                  </a:solidFill>
                </a:ln>
                <a:solidFill>
                  <a:sysClr val="windowText" lastClr="000000"/>
                </a:solidFill>
                <a:ea typeface="MS PGothic" panose="020B0600070205080204" pitchFamily="34" charset="-128"/>
              </a:rPr>
              <a:t>Elimination des déchets contaminés avec du sang </a:t>
            </a:r>
          </a:p>
        </p:txBody>
      </p:sp>
      <p:sp>
        <p:nvSpPr>
          <p:cNvPr id="3" name="Slide Number Placeholder 2"/>
          <p:cNvSpPr>
            <a:spLocks noGrp="1"/>
          </p:cNvSpPr>
          <p:nvPr>
            <p:ph type="sldNum" sz="quarter" idx="12"/>
          </p:nvPr>
        </p:nvSpPr>
        <p:spPr/>
        <p:txBody>
          <a:bodyPr/>
          <a:lstStyle/>
          <a:p>
            <a:fld id="{5F260CC8-F0FE-4F0D-B416-27449B59D699}" type="slidenum">
              <a:rPr lang="fr-FR" smtClean="0"/>
              <a:t>17</a:t>
            </a:fld>
            <a:endParaRPr lang="fr-FR"/>
          </a:p>
        </p:txBody>
      </p:sp>
    </p:spTree>
    <p:extLst>
      <p:ext uri="{BB962C8B-B14F-4D97-AF65-F5344CB8AC3E}">
        <p14:creationId xmlns:p14="http://schemas.microsoft.com/office/powerpoint/2010/main" val="34159137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2" y="347197"/>
            <a:ext cx="4988860" cy="818216"/>
          </a:xfrm>
          <a:ln>
            <a:solidFill>
              <a:schemeClr val="accent2"/>
            </a:solidFill>
          </a:ln>
        </p:spPr>
        <p:txBody>
          <a:bodyPr anchor="t">
            <a:normAutofit fontScale="90000"/>
          </a:bodyPr>
          <a:lstStyle/>
          <a:p>
            <a:pPr lvl="0" algn="ctr">
              <a:spcBef>
                <a:spcPts val="1000"/>
              </a:spcBef>
            </a:pPr>
            <a:r>
              <a:rPr lang="fr-FR" b="1" dirty="0" smtClean="0">
                <a:ln>
                  <a:solidFill>
                    <a:srgbClr val="7030A0"/>
                  </a:solidFill>
                </a:ln>
                <a:solidFill>
                  <a:sysClr val="windowText" lastClr="000000"/>
                </a:solidFill>
                <a:latin typeface="+mn-lt"/>
              </a:rPr>
              <a:t>Précautions standard </a:t>
            </a:r>
            <a:r>
              <a:rPr lang="fr-FR" sz="2200" dirty="0">
                <a:ln>
                  <a:solidFill>
                    <a:srgbClr val="7030A0"/>
                  </a:solidFill>
                </a:ln>
                <a:solidFill>
                  <a:sysClr val="windowText" lastClr="000000"/>
                </a:solidFill>
                <a:latin typeface="+mn-lt"/>
                <a:ea typeface="+mn-ea"/>
                <a:cs typeface="+mn-cs"/>
              </a:rPr>
              <a:t/>
            </a:r>
            <a:br>
              <a:rPr lang="fr-FR" sz="2200" dirty="0">
                <a:ln>
                  <a:solidFill>
                    <a:srgbClr val="7030A0"/>
                  </a:solidFill>
                </a:ln>
                <a:solidFill>
                  <a:sysClr val="windowText" lastClr="000000"/>
                </a:solidFill>
                <a:latin typeface="+mn-lt"/>
                <a:ea typeface="+mn-ea"/>
                <a:cs typeface="+mn-cs"/>
              </a:rPr>
            </a:br>
            <a:r>
              <a:rPr lang="fr-FR" b="1" dirty="0" smtClean="0">
                <a:ln>
                  <a:solidFill>
                    <a:srgbClr val="7030A0"/>
                  </a:solidFill>
                </a:ln>
                <a:solidFill>
                  <a:sysClr val="windowText" lastClr="000000"/>
                </a:solidFill>
                <a:latin typeface="+mn-lt"/>
              </a:rPr>
              <a:t> </a:t>
            </a:r>
            <a:endParaRPr lang="fr-FR" b="1" dirty="0">
              <a:ln>
                <a:solidFill>
                  <a:srgbClr val="7030A0"/>
                </a:solidFill>
              </a:ln>
              <a:solidFill>
                <a:sysClr val="windowText" lastClr="000000"/>
              </a:solidFill>
              <a:latin typeface="+mn-lt"/>
            </a:endParaRPr>
          </a:p>
        </p:txBody>
      </p:sp>
      <p:sp>
        <p:nvSpPr>
          <p:cNvPr id="3" name="Content Placeholder 2"/>
          <p:cNvSpPr>
            <a:spLocks noGrp="1"/>
          </p:cNvSpPr>
          <p:nvPr>
            <p:ph idx="1"/>
          </p:nvPr>
        </p:nvSpPr>
        <p:spPr>
          <a:xfrm>
            <a:off x="838200" y="1183344"/>
            <a:ext cx="11049000" cy="5173010"/>
          </a:xfrm>
        </p:spPr>
        <p:txBody>
          <a:bodyPr>
            <a:noAutofit/>
          </a:bodyPr>
          <a:lstStyle/>
          <a:p>
            <a:pPr marL="0" indent="0">
              <a:buNone/>
            </a:pPr>
            <a:r>
              <a:rPr lang="fr-FR" sz="2400" u="sng" dirty="0" smtClean="0"/>
              <a:t>La </a:t>
            </a:r>
            <a:r>
              <a:rPr lang="fr-FR" sz="2400" u="sng" dirty="0">
                <a:ea typeface="+mj-ea"/>
                <a:cs typeface="+mj-cs"/>
              </a:rPr>
              <a:t>Gestion de l’environnement </a:t>
            </a:r>
            <a:endParaRPr lang="fr-FR" u="sng" dirty="0" smtClean="0"/>
          </a:p>
          <a:p>
            <a:pPr marL="914400" lvl="1" indent="-457200">
              <a:buFont typeface="+mj-lt"/>
              <a:buAutoNum type="alphaLcPeriod"/>
            </a:pPr>
            <a:r>
              <a:rPr lang="fr-FR" dirty="0" smtClean="0"/>
              <a:t>Manipuler tout </a:t>
            </a:r>
            <a:r>
              <a:rPr lang="fr-FR" dirty="0"/>
              <a:t>matériel (dispositif médical, linge, déchet…) visiblement souillé ou potentiellement contaminé par du sang ou tout autre produit biologique d’origine </a:t>
            </a:r>
            <a:r>
              <a:rPr lang="fr-FR" dirty="0" smtClean="0"/>
              <a:t>humaine,</a:t>
            </a:r>
            <a:r>
              <a:rPr lang="fr-FR" dirty="0">
                <a:solidFill>
                  <a:prstClr val="black"/>
                </a:solidFill>
              </a:rPr>
              <a:t> avec des équipements de protection individuelle </a:t>
            </a:r>
            <a:r>
              <a:rPr lang="fr-FR" dirty="0" smtClean="0">
                <a:solidFill>
                  <a:prstClr val="black"/>
                </a:solidFill>
              </a:rPr>
              <a:t>adaptés</a:t>
            </a:r>
            <a:r>
              <a:rPr lang="fr-FR" dirty="0" smtClean="0"/>
              <a:t>.</a:t>
            </a:r>
          </a:p>
          <a:p>
            <a:pPr marL="914400" lvl="1" indent="-457200">
              <a:buFont typeface="+mj-lt"/>
              <a:buAutoNum type="alphaLcPeriod"/>
            </a:pPr>
            <a:r>
              <a:rPr lang="fr-FR" dirty="0" smtClean="0"/>
              <a:t>Évacuer le ligne sale et les déchets au plus prêt des soins, dans un sac fermé et selon la filière adaptée.</a:t>
            </a:r>
          </a:p>
          <a:p>
            <a:pPr marL="914400" lvl="1" indent="-457200">
              <a:buFont typeface="+mj-lt"/>
              <a:buAutoNum type="alphaLcPeriod"/>
            </a:pPr>
            <a:r>
              <a:rPr lang="fr-FR" dirty="0" smtClean="0"/>
              <a:t>Pour les matériels ou dispositifs médicaux réutilisables:</a:t>
            </a:r>
          </a:p>
          <a:p>
            <a:pPr lvl="3"/>
            <a:r>
              <a:rPr lang="fr-FR" sz="2200" u="sng" dirty="0" smtClean="0"/>
              <a:t>Avant l’utilisation: </a:t>
            </a:r>
            <a:r>
              <a:rPr lang="fr-FR" sz="2200" dirty="0" smtClean="0"/>
              <a:t>vérifier la procédure d’entretien appropriée au niveau requis a été subi.  </a:t>
            </a:r>
          </a:p>
          <a:p>
            <a:pPr lvl="3"/>
            <a:r>
              <a:rPr lang="fr-FR" sz="2200" u="sng" dirty="0" smtClean="0"/>
              <a:t>Apres l’utilisation: </a:t>
            </a:r>
            <a:r>
              <a:rPr lang="fr-FR" sz="2200" dirty="0" smtClean="0"/>
              <a:t>Les nettoyer et désinfecter selon la procédure </a:t>
            </a:r>
            <a:r>
              <a:rPr lang="fr-FR" sz="2200" dirty="0"/>
              <a:t>appropriée</a:t>
            </a:r>
            <a:r>
              <a:rPr lang="fr-FR" sz="2200" dirty="0" smtClean="0"/>
              <a:t>.</a:t>
            </a:r>
            <a:endParaRPr lang="fr-FR" sz="2200" dirty="0" smtClean="0">
              <a:solidFill>
                <a:srgbClr val="FF0000"/>
              </a:solidFill>
            </a:endParaRPr>
          </a:p>
          <a:p>
            <a:pPr marL="914400" lvl="1" indent="-457200">
              <a:buFont typeface="+mj-lt"/>
              <a:buAutoNum type="alphaLcPeriod"/>
            </a:pPr>
            <a:r>
              <a:rPr lang="fr-FR" dirty="0" smtClean="0"/>
              <a:t>Procéder </a:t>
            </a:r>
            <a:r>
              <a:rPr lang="fr-FR" dirty="0"/>
              <a:t>au nettoyage et/ou à la désinfection de l’environnement proche du patient (table de chevet, adaptable, lit…), des surfaces fréquemment utilisées (poignées de porte, sanitaires…) ainsi que des locaux (sols, surfaces) selon des procédures et fréquences </a:t>
            </a:r>
            <a:r>
              <a:rPr lang="fr-FR" dirty="0" smtClean="0"/>
              <a:t>adaptées. </a:t>
            </a:r>
            <a:endParaRPr lang="fr-FR" dirty="0"/>
          </a:p>
        </p:txBody>
      </p:sp>
      <p:sp>
        <p:nvSpPr>
          <p:cNvPr id="4" name="Slide Number Placeholder 3"/>
          <p:cNvSpPr>
            <a:spLocks noGrp="1"/>
          </p:cNvSpPr>
          <p:nvPr>
            <p:ph type="sldNum" sz="quarter" idx="12"/>
          </p:nvPr>
        </p:nvSpPr>
        <p:spPr/>
        <p:txBody>
          <a:bodyPr/>
          <a:lstStyle/>
          <a:p>
            <a:fld id="{5F260CC8-F0FE-4F0D-B416-27449B59D699}" type="slidenum">
              <a:rPr lang="fr-FR" smtClean="0"/>
              <a:t>18</a:t>
            </a:fld>
            <a:endParaRPr lang="fr-FR"/>
          </a:p>
        </p:txBody>
      </p:sp>
    </p:spTree>
    <p:extLst>
      <p:ext uri="{BB962C8B-B14F-4D97-AF65-F5344CB8AC3E}">
        <p14:creationId xmlns:p14="http://schemas.microsoft.com/office/powerpoint/2010/main" val="1399003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3" y="167641"/>
            <a:ext cx="8595357" cy="1125334"/>
          </a:xfrm>
          <a:ln>
            <a:solidFill>
              <a:schemeClr val="accent2"/>
            </a:solidFill>
          </a:ln>
        </p:spPr>
        <p:txBody>
          <a:bodyPr>
            <a:noAutofit/>
          </a:bodyPr>
          <a:lstStyle/>
          <a:p>
            <a:pPr algn="ctr"/>
            <a:r>
              <a:rPr lang="fr-FR" sz="2800" b="1" dirty="0">
                <a:ln>
                  <a:solidFill>
                    <a:srgbClr val="7030A0"/>
                  </a:solidFill>
                </a:ln>
                <a:solidFill>
                  <a:srgbClr val="7030A0"/>
                </a:solidFill>
              </a:rPr>
              <a:t>Soutien du coordinateur VIH-SSR/SIDA au secteur </a:t>
            </a:r>
            <a:r>
              <a:rPr lang="fr-FR" sz="2800" b="1" dirty="0" smtClean="0">
                <a:ln>
                  <a:solidFill>
                    <a:srgbClr val="7030A0"/>
                  </a:solidFill>
                </a:ln>
                <a:solidFill>
                  <a:srgbClr val="7030A0"/>
                </a:solidFill>
              </a:rPr>
              <a:t>santé</a:t>
            </a:r>
            <a:r>
              <a:rPr lang="fr-FR" sz="2800" b="1" dirty="0" smtClean="0">
                <a:ln>
                  <a:solidFill>
                    <a:srgbClr val="7030A0"/>
                  </a:solidFill>
                </a:ln>
                <a:solidFill>
                  <a:srgbClr val="7030A0"/>
                </a:solidFill>
                <a:latin typeface="+mn-lt"/>
              </a:rPr>
              <a:t>;</a:t>
            </a:r>
            <a:br>
              <a:rPr lang="fr-FR" sz="2800" b="1" dirty="0" smtClean="0">
                <a:ln>
                  <a:solidFill>
                    <a:srgbClr val="7030A0"/>
                  </a:solidFill>
                </a:ln>
                <a:solidFill>
                  <a:srgbClr val="7030A0"/>
                </a:solidFill>
                <a:latin typeface="+mn-lt"/>
              </a:rPr>
            </a:br>
            <a:r>
              <a:rPr lang="fr-FR" sz="2800" b="1" dirty="0" smtClean="0">
                <a:ln>
                  <a:solidFill>
                    <a:srgbClr val="7030A0"/>
                  </a:solidFill>
                </a:ln>
                <a:solidFill>
                  <a:srgbClr val="7030A0"/>
                </a:solidFill>
                <a:latin typeface="+mn-lt"/>
              </a:rPr>
              <a:t>1. Exposition accidentelle au sang et violence sexuelle</a:t>
            </a:r>
            <a:endParaRPr lang="fr-FR" sz="2800" b="1" dirty="0">
              <a:ln>
                <a:solidFill>
                  <a:srgbClr val="7030A0"/>
                </a:solidFill>
              </a:ln>
              <a:solidFill>
                <a:srgbClr val="7030A0"/>
              </a:solidFill>
              <a:latin typeface="+mn-lt"/>
            </a:endParaRPr>
          </a:p>
        </p:txBody>
      </p:sp>
      <p:sp>
        <p:nvSpPr>
          <p:cNvPr id="3" name="Content Placeholder 2"/>
          <p:cNvSpPr>
            <a:spLocks noGrp="1"/>
          </p:cNvSpPr>
          <p:nvPr>
            <p:ph idx="1"/>
          </p:nvPr>
        </p:nvSpPr>
        <p:spPr>
          <a:xfrm>
            <a:off x="1478280" y="1292974"/>
            <a:ext cx="10408920" cy="4955425"/>
          </a:xfrm>
        </p:spPr>
        <p:txBody>
          <a:bodyPr>
            <a:noAutofit/>
          </a:bodyPr>
          <a:lstStyle/>
          <a:p>
            <a:pPr marL="514350" indent="-514350">
              <a:buFont typeface="+mj-lt"/>
              <a:buAutoNum type="romanLcPeriod"/>
            </a:pPr>
            <a:r>
              <a:rPr lang="fr-FR" sz="2000" dirty="0" smtClean="0"/>
              <a:t>Garder la confidentialité sur le statut du personnel exposé.</a:t>
            </a:r>
          </a:p>
          <a:p>
            <a:pPr marL="514350" indent="-514350">
              <a:buFont typeface="+mj-lt"/>
              <a:buAutoNum type="romanLcPeriod"/>
            </a:pPr>
            <a:r>
              <a:rPr lang="fr-FR" sz="2000" dirty="0" smtClean="0"/>
              <a:t>Evaluer le risque de transmission VIH lors de l’exposition- la source d’exposition (</a:t>
            </a:r>
            <a:r>
              <a:rPr lang="en-US" sz="2000" dirty="0" smtClean="0"/>
              <a:t>(</a:t>
            </a:r>
            <a:r>
              <a:rPr lang="fr-FR" sz="2000" dirty="0" smtClean="0"/>
              <a:t>percutanée</a:t>
            </a:r>
            <a:r>
              <a:rPr lang="en-US" sz="2000" dirty="0" smtClean="0"/>
              <a:t>, </a:t>
            </a:r>
            <a:r>
              <a:rPr lang="fr-FR" sz="2000" dirty="0" err="1" smtClean="0"/>
              <a:t>cutano</a:t>
            </a:r>
            <a:r>
              <a:rPr lang="fr-FR" sz="2000" dirty="0" smtClean="0"/>
              <a:t>-muqueuse </a:t>
            </a:r>
            <a:r>
              <a:rPr lang="en-US" sz="2000" dirty="0" smtClean="0"/>
              <a:t>etc.)</a:t>
            </a:r>
            <a:r>
              <a:rPr lang="fr-FR" sz="2000" dirty="0" smtClean="0"/>
              <a:t> et le type de matériel exposé (sang, autres liquides corporels). </a:t>
            </a:r>
          </a:p>
          <a:p>
            <a:pPr marL="514350" indent="-514350">
              <a:buFont typeface="+mj-lt"/>
              <a:buAutoNum type="romanLcPeriod"/>
            </a:pPr>
            <a:r>
              <a:rPr lang="fr-FR" sz="2000" dirty="0" smtClean="0"/>
              <a:t>Conseiller l’individu sur l’implication de l’exposition, la place de la PPE et sa prise et la gestion des effets indésirables. </a:t>
            </a:r>
          </a:p>
          <a:p>
            <a:pPr marL="514350" indent="-514350">
              <a:buFont typeface="+mj-lt"/>
              <a:buAutoNum type="romanLcPeriod"/>
            </a:pPr>
            <a:r>
              <a:rPr lang="fr-FR" sz="2000" dirty="0" smtClean="0"/>
              <a:t>Apres un consentement éclairé, procéder </a:t>
            </a:r>
            <a:r>
              <a:rPr lang="fr-FR" sz="2000" dirty="0">
                <a:solidFill>
                  <a:prstClr val="black"/>
                </a:solidFill>
              </a:rPr>
              <a:t>à </a:t>
            </a:r>
            <a:r>
              <a:rPr lang="fr-FR" sz="2000" dirty="0" smtClean="0"/>
              <a:t>l’examen clinique. Ne pas obliger l’intéressé de subir un teste de VIH. </a:t>
            </a:r>
          </a:p>
          <a:p>
            <a:pPr marL="514350" indent="-514350">
              <a:buFont typeface="+mj-lt"/>
              <a:buAutoNum type="romanLcPeriod"/>
            </a:pPr>
            <a:r>
              <a:rPr lang="fr-FR" sz="2000" dirty="0" smtClean="0"/>
              <a:t>Conseiller l’exposé sur le dépistage VIH et ne le faire que sur consentement éclairé.  </a:t>
            </a:r>
          </a:p>
          <a:p>
            <a:pPr marL="514350" indent="-514350">
              <a:buFont typeface="+mj-lt"/>
              <a:buAutoNum type="romanLcPeriod"/>
            </a:pPr>
            <a:r>
              <a:rPr lang="fr-FR" sz="2000" dirty="0"/>
              <a:t>Conseiller sur l’utilisation des préservatifs lors de rapports sexuels. </a:t>
            </a:r>
          </a:p>
          <a:p>
            <a:pPr marL="514350" indent="-514350">
              <a:buFont typeface="+mj-lt"/>
              <a:buAutoNum type="romanLcPeriod"/>
            </a:pPr>
            <a:r>
              <a:rPr lang="fr-FR" sz="2000" dirty="0" smtClean="0"/>
              <a:t>Former le personnel sur la réduction des risques </a:t>
            </a:r>
            <a:r>
              <a:rPr lang="fr-FR" sz="2000" dirty="0"/>
              <a:t>à</a:t>
            </a:r>
            <a:r>
              <a:rPr lang="fr-FR" sz="2000" dirty="0" smtClean="0"/>
              <a:t> la transmission VIH au lieu de travail.</a:t>
            </a:r>
          </a:p>
          <a:p>
            <a:pPr marL="514350" indent="-514350">
              <a:buFont typeface="+mj-lt"/>
              <a:buAutoNum type="romanLcPeriod"/>
            </a:pPr>
            <a:r>
              <a:rPr lang="fr-FR" sz="2000" dirty="0" smtClean="0"/>
              <a:t>Faire un compte rendu de l’incident. </a:t>
            </a:r>
            <a:r>
              <a:rPr lang="fr-FR" sz="2000" dirty="0"/>
              <a:t>Déterminer le risque de transmission VIH suite a la violence sexuelle (VS)</a:t>
            </a:r>
          </a:p>
          <a:p>
            <a:pPr marL="514350" indent="-514350">
              <a:buFont typeface="+mj-lt"/>
              <a:buAutoNum type="romanLcPeriod"/>
            </a:pPr>
            <a:r>
              <a:rPr lang="fr-FR" sz="2000" dirty="0"/>
              <a:t>Conseiller sur des mesures préventives, en cas de VS à répétition. </a:t>
            </a:r>
          </a:p>
          <a:p>
            <a:endParaRPr lang="fr-FR" sz="2200" dirty="0" smtClean="0"/>
          </a:p>
        </p:txBody>
      </p:sp>
      <p:sp>
        <p:nvSpPr>
          <p:cNvPr id="4" name="Slide Number Placeholder 3"/>
          <p:cNvSpPr>
            <a:spLocks noGrp="1"/>
          </p:cNvSpPr>
          <p:nvPr>
            <p:ph type="sldNum" sz="quarter" idx="12"/>
          </p:nvPr>
        </p:nvSpPr>
        <p:spPr/>
        <p:txBody>
          <a:bodyPr/>
          <a:lstStyle/>
          <a:p>
            <a:fld id="{5F260CC8-F0FE-4F0D-B416-27449B59D699}" type="slidenum">
              <a:rPr lang="fr-FR" smtClean="0"/>
              <a:t>19</a:t>
            </a:fld>
            <a:endParaRPr lang="fr-FR" dirty="0"/>
          </a:p>
        </p:txBody>
      </p:sp>
    </p:spTree>
    <p:extLst>
      <p:ext uri="{BB962C8B-B14F-4D97-AF65-F5344CB8AC3E}">
        <p14:creationId xmlns:p14="http://schemas.microsoft.com/office/powerpoint/2010/main" val="4224353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6297707" cy="1325563"/>
          </a:xfrm>
          <a:ln>
            <a:solidFill>
              <a:schemeClr val="tx1"/>
            </a:solidFill>
          </a:ln>
        </p:spPr>
        <p:txBody>
          <a:bodyPr>
            <a:normAutofit/>
          </a:bodyPr>
          <a:lstStyle/>
          <a:p>
            <a:r>
              <a:rPr lang="fr-FR" sz="4800" b="1" dirty="0" smtClean="0">
                <a:solidFill>
                  <a:schemeClr val="accent2"/>
                </a:solidFill>
                <a:latin typeface="+mn-lt"/>
              </a:rPr>
              <a:t>Plan de présentation </a:t>
            </a:r>
            <a:endParaRPr lang="fr-FR" sz="4800" b="1" dirty="0">
              <a:solidFill>
                <a:schemeClr val="accent2"/>
              </a:solidFill>
              <a:latin typeface="+mn-lt"/>
            </a:endParaRPr>
          </a:p>
        </p:txBody>
      </p:sp>
      <p:sp>
        <p:nvSpPr>
          <p:cNvPr id="3" name="Content Placeholder 2"/>
          <p:cNvSpPr>
            <a:spLocks noGrp="1"/>
          </p:cNvSpPr>
          <p:nvPr>
            <p:ph idx="1"/>
          </p:nvPr>
        </p:nvSpPr>
        <p:spPr>
          <a:xfrm>
            <a:off x="838200" y="2270763"/>
            <a:ext cx="10515600" cy="3906203"/>
          </a:xfrm>
        </p:spPr>
        <p:txBody>
          <a:bodyPr/>
          <a:lstStyle/>
          <a:p>
            <a:r>
              <a:rPr lang="fr-FR" sz="2400" dirty="0" smtClean="0"/>
              <a:t>Objectifs d’apprentissage</a:t>
            </a:r>
          </a:p>
          <a:p>
            <a:r>
              <a:rPr lang="fr-FR" sz="2400" dirty="0" smtClean="0"/>
              <a:t>Énoncé du DMU objectif No. 3</a:t>
            </a:r>
          </a:p>
          <a:p>
            <a:r>
              <a:rPr lang="fr-FR" sz="2400" dirty="0" smtClean="0"/>
              <a:t>Introduction</a:t>
            </a:r>
          </a:p>
          <a:p>
            <a:r>
              <a:rPr lang="fr-FR" sz="2400" dirty="0" smtClean="0"/>
              <a:t>Facteurs favorisants </a:t>
            </a:r>
            <a:r>
              <a:rPr lang="fr-FR"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à</a:t>
            </a:r>
            <a:r>
              <a:rPr lang="fr-FR" sz="2400" dirty="0" smtClean="0"/>
              <a:t> la transmission des </a:t>
            </a:r>
            <a:r>
              <a:rPr lang="fr-FR" sz="2400" dirty="0" err="1" smtClean="0"/>
              <a:t>ISTs</a:t>
            </a:r>
            <a:r>
              <a:rPr lang="fr-FR" sz="2400" dirty="0" smtClean="0"/>
              <a:t>.</a:t>
            </a:r>
          </a:p>
          <a:p>
            <a:r>
              <a:rPr lang="fr-FR" sz="2400" dirty="0" smtClean="0"/>
              <a:t>Les activités 1 </a:t>
            </a:r>
            <a:r>
              <a:rPr lang="fr-FR" sz="2400" dirty="0">
                <a:solidFill>
                  <a:prstClr val="black"/>
                </a:solidFill>
                <a:ea typeface="Calibri" panose="020F0502020204030204" pitchFamily="34" charset="0"/>
                <a:cs typeface="Times New Roman" panose="02020603050405020304" pitchFamily="18" charset="0"/>
              </a:rPr>
              <a:t>à</a:t>
            </a:r>
            <a:r>
              <a:rPr lang="fr-FR" sz="2400" dirty="0" smtClean="0"/>
              <a:t> 7 du DMU objectif No. 3 </a:t>
            </a:r>
          </a:p>
          <a:p>
            <a:r>
              <a:rPr lang="fr-FR" sz="2400" dirty="0" smtClean="0"/>
              <a:t>Les messages clés. </a:t>
            </a:r>
          </a:p>
          <a:p>
            <a:endParaRPr lang="fr-FR" dirty="0" smtClean="0"/>
          </a:p>
          <a:p>
            <a:endParaRPr lang="fr-FR" dirty="0"/>
          </a:p>
        </p:txBody>
      </p:sp>
      <p:sp>
        <p:nvSpPr>
          <p:cNvPr id="4" name="Slide Number Placeholder 3"/>
          <p:cNvSpPr>
            <a:spLocks noGrp="1"/>
          </p:cNvSpPr>
          <p:nvPr>
            <p:ph type="sldNum" sz="quarter" idx="12"/>
          </p:nvPr>
        </p:nvSpPr>
        <p:spPr/>
        <p:txBody>
          <a:bodyPr/>
          <a:lstStyle/>
          <a:p>
            <a:fld id="{5F260CC8-F0FE-4F0D-B416-27449B59D699}" type="slidenum">
              <a:rPr lang="fr-FR" smtClean="0"/>
              <a:t>2</a:t>
            </a:fld>
            <a:endParaRPr lang="fr-FR"/>
          </a:p>
        </p:txBody>
      </p:sp>
    </p:spTree>
    <p:extLst>
      <p:ext uri="{BB962C8B-B14F-4D97-AF65-F5344CB8AC3E}">
        <p14:creationId xmlns:p14="http://schemas.microsoft.com/office/powerpoint/2010/main" val="20991175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3" y="365126"/>
            <a:ext cx="8290558" cy="854074"/>
          </a:xfrm>
          <a:ln>
            <a:solidFill>
              <a:schemeClr val="bg1"/>
            </a:solidFill>
          </a:ln>
        </p:spPr>
        <p:txBody>
          <a:bodyPr>
            <a:noAutofit/>
          </a:bodyPr>
          <a:lstStyle/>
          <a:p>
            <a:pPr algn="ctr"/>
            <a:r>
              <a:rPr lang="fr-FR" sz="2800" b="1" dirty="0">
                <a:ln>
                  <a:solidFill>
                    <a:srgbClr val="7030A0"/>
                  </a:solidFill>
                </a:ln>
                <a:solidFill>
                  <a:srgbClr val="7030A0"/>
                </a:solidFill>
                <a:latin typeface="Calibri" panose="020F0502020204030204"/>
              </a:rPr>
              <a:t>Soutien du coordinateur VIH-SSR au secteur santé </a:t>
            </a:r>
            <a:r>
              <a:rPr lang="fr-FR" sz="2800" b="1" dirty="0" smtClean="0">
                <a:ln>
                  <a:solidFill>
                    <a:srgbClr val="7030A0"/>
                  </a:solidFill>
                </a:ln>
                <a:solidFill>
                  <a:srgbClr val="7030A0"/>
                </a:solidFill>
                <a:latin typeface="Calibri" panose="020F0502020204030204"/>
              </a:rPr>
              <a:t>–</a:t>
            </a:r>
            <a:br>
              <a:rPr lang="fr-FR" sz="2800" b="1" dirty="0" smtClean="0">
                <a:ln>
                  <a:solidFill>
                    <a:srgbClr val="7030A0"/>
                  </a:solidFill>
                </a:ln>
                <a:solidFill>
                  <a:srgbClr val="7030A0"/>
                </a:solidFill>
                <a:latin typeface="Calibri" panose="020F0502020204030204"/>
              </a:rPr>
            </a:br>
            <a:r>
              <a:rPr lang="fr-FR" sz="2800" b="1" dirty="0" smtClean="0">
                <a:ln>
                  <a:solidFill>
                    <a:srgbClr val="7030A0"/>
                  </a:solidFill>
                </a:ln>
                <a:solidFill>
                  <a:srgbClr val="7030A0"/>
                </a:solidFill>
                <a:latin typeface="Calibri" panose="020F0502020204030204"/>
              </a:rPr>
              <a:t>ii. la mise en œuvre des </a:t>
            </a:r>
            <a:r>
              <a:rPr lang="fr-FR" sz="2800" b="1" dirty="0">
                <a:ln>
                  <a:solidFill>
                    <a:srgbClr val="7030A0"/>
                  </a:solidFill>
                </a:ln>
                <a:solidFill>
                  <a:srgbClr val="7030A0"/>
                </a:solidFill>
                <a:latin typeface="Calibri" panose="020F0502020204030204"/>
              </a:rPr>
              <a:t>précautions </a:t>
            </a:r>
            <a:r>
              <a:rPr lang="fr-FR" sz="2800" b="1" dirty="0" smtClean="0">
                <a:ln>
                  <a:solidFill>
                    <a:srgbClr val="7030A0"/>
                  </a:solidFill>
                </a:ln>
                <a:solidFill>
                  <a:srgbClr val="7030A0"/>
                </a:solidFill>
                <a:latin typeface="Calibri" panose="020F0502020204030204"/>
              </a:rPr>
              <a:t>standard</a:t>
            </a:r>
            <a:endParaRPr lang="fr-FR" sz="3200" b="1" dirty="0">
              <a:ln>
                <a:solidFill>
                  <a:srgbClr val="7030A0"/>
                </a:solidFill>
              </a:ln>
              <a:solidFill>
                <a:srgbClr val="7030A0"/>
              </a:solidFill>
              <a:latin typeface="+mn-lt"/>
            </a:endParaRPr>
          </a:p>
        </p:txBody>
      </p:sp>
      <p:sp>
        <p:nvSpPr>
          <p:cNvPr id="3" name="Content Placeholder 2"/>
          <p:cNvSpPr>
            <a:spLocks noGrp="1"/>
          </p:cNvSpPr>
          <p:nvPr>
            <p:ph idx="1"/>
          </p:nvPr>
        </p:nvSpPr>
        <p:spPr>
          <a:xfrm>
            <a:off x="838201" y="1362636"/>
            <a:ext cx="10887635" cy="5217458"/>
          </a:xfrm>
        </p:spPr>
        <p:txBody>
          <a:bodyPr>
            <a:normAutofit/>
          </a:bodyPr>
          <a:lstStyle/>
          <a:p>
            <a:pPr marL="0" indent="0">
              <a:buNone/>
            </a:pPr>
            <a:r>
              <a:rPr lang="fr-FR" b="1" dirty="0" smtClean="0"/>
              <a:t>Le coordinateur SSR et les responsables des programmes SSR:</a:t>
            </a:r>
          </a:p>
          <a:p>
            <a:pPr lvl="1">
              <a:buFont typeface="Wingdings" panose="05000000000000000000" pitchFamily="2" charset="2"/>
              <a:buChar char="ü"/>
            </a:pPr>
            <a:r>
              <a:rPr lang="fr-FR" dirty="0" smtClean="0"/>
              <a:t> </a:t>
            </a:r>
            <a:r>
              <a:rPr lang="fr-FR" dirty="0" smtClean="0">
                <a:solidFill>
                  <a:srgbClr val="FF0000"/>
                </a:solidFill>
              </a:rPr>
              <a:t>Veiller à</a:t>
            </a:r>
            <a:r>
              <a:rPr lang="fr-FR" dirty="0">
                <a:solidFill>
                  <a:srgbClr val="FF0000"/>
                </a:solidFill>
              </a:rPr>
              <a:t>	</a:t>
            </a:r>
            <a:r>
              <a:rPr lang="fr-FR" dirty="0" smtClean="0">
                <a:solidFill>
                  <a:srgbClr val="FF0000"/>
                </a:solidFill>
              </a:rPr>
              <a:t>l’affichage des</a:t>
            </a:r>
            <a:r>
              <a:rPr lang="fr-FR" dirty="0">
                <a:solidFill>
                  <a:srgbClr val="FF0000"/>
                </a:solidFill>
              </a:rPr>
              <a:t>	</a:t>
            </a:r>
            <a:r>
              <a:rPr lang="fr-FR" dirty="0" smtClean="0">
                <a:solidFill>
                  <a:srgbClr val="FF0000"/>
                </a:solidFill>
              </a:rPr>
              <a:t>protocoles des mesures de précautions standard </a:t>
            </a:r>
            <a:r>
              <a:rPr lang="fr-FR" dirty="0"/>
              <a:t>dans </a:t>
            </a:r>
            <a:r>
              <a:rPr lang="fr-FR" dirty="0" smtClean="0"/>
              <a:t>chaque  établissement </a:t>
            </a:r>
            <a:r>
              <a:rPr lang="fr-FR" dirty="0"/>
              <a:t>de santé et </a:t>
            </a:r>
            <a:r>
              <a:rPr lang="fr-FR" dirty="0" smtClean="0"/>
              <a:t>au respect par les agents de santé, </a:t>
            </a:r>
            <a:r>
              <a:rPr lang="fr-FR" sz="2200" dirty="0">
                <a:solidFill>
                  <a:prstClr val="black"/>
                </a:solidFill>
              </a:rPr>
              <a:t>à</a:t>
            </a:r>
            <a:r>
              <a:rPr lang="fr-FR" dirty="0" smtClean="0"/>
              <a:t> faire  par les </a:t>
            </a:r>
            <a:r>
              <a:rPr lang="fr-FR" dirty="0"/>
              <a:t>superviseurs; </a:t>
            </a:r>
            <a:endParaRPr lang="fr-FR" dirty="0" smtClean="0"/>
          </a:p>
          <a:p>
            <a:pPr lvl="1">
              <a:buFont typeface="Wingdings" panose="05000000000000000000" pitchFamily="2" charset="2"/>
              <a:buChar char="ü"/>
            </a:pPr>
            <a:r>
              <a:rPr lang="fr-FR" dirty="0" smtClean="0">
                <a:solidFill>
                  <a:srgbClr val="FF0000"/>
                </a:solidFill>
              </a:rPr>
              <a:t>Organiser des séances d’orientation en interne sur les précautions standard  </a:t>
            </a:r>
            <a:r>
              <a:rPr lang="fr-FR" dirty="0" smtClean="0"/>
              <a:t>pour </a:t>
            </a:r>
            <a:r>
              <a:rPr lang="fr-FR" dirty="0"/>
              <a:t>les agents de santé et le personnel </a:t>
            </a:r>
            <a:r>
              <a:rPr lang="fr-FR" dirty="0" smtClean="0"/>
              <a:t>auxiliaire, </a:t>
            </a:r>
            <a:r>
              <a:rPr lang="fr-FR" dirty="0"/>
              <a:t>si </a:t>
            </a:r>
            <a:r>
              <a:rPr lang="fr-FR" dirty="0" smtClean="0"/>
              <a:t>nécessaire</a:t>
            </a:r>
            <a:r>
              <a:rPr lang="fr-FR" dirty="0"/>
              <a:t>.</a:t>
            </a:r>
            <a:endParaRPr lang="fr-FR" dirty="0" smtClean="0"/>
          </a:p>
          <a:p>
            <a:pPr lvl="1">
              <a:buFont typeface="Wingdings" panose="05000000000000000000" pitchFamily="2" charset="2"/>
              <a:buChar char="ü"/>
            </a:pPr>
            <a:r>
              <a:rPr lang="fr-FR" dirty="0" smtClean="0">
                <a:solidFill>
                  <a:srgbClr val="FF0000"/>
                </a:solidFill>
              </a:rPr>
              <a:t>Définir/ établir  des critères de</a:t>
            </a:r>
            <a:r>
              <a:rPr lang="fr-FR" dirty="0">
                <a:solidFill>
                  <a:srgbClr val="FF0000"/>
                </a:solidFill>
              </a:rPr>
              <a:t>	</a:t>
            </a:r>
            <a:r>
              <a:rPr lang="fr-FR" dirty="0" smtClean="0">
                <a:solidFill>
                  <a:srgbClr val="FF0000"/>
                </a:solidFill>
              </a:rPr>
              <a:t>supervision,  </a:t>
            </a:r>
            <a:r>
              <a:rPr lang="fr-FR" dirty="0" smtClean="0"/>
              <a:t>comme de simples  listes </a:t>
            </a:r>
            <a:r>
              <a:rPr lang="fr-FR" dirty="0"/>
              <a:t>de contrôle pour assurer le respect des </a:t>
            </a:r>
            <a:r>
              <a:rPr lang="fr-FR" dirty="0" smtClean="0"/>
              <a:t>protocoles. </a:t>
            </a:r>
          </a:p>
          <a:p>
            <a:pPr lvl="1">
              <a:buFont typeface="Wingdings" panose="05000000000000000000" pitchFamily="2" charset="2"/>
              <a:buChar char="ü"/>
            </a:pPr>
            <a:r>
              <a:rPr lang="fr-FR" dirty="0" smtClean="0"/>
              <a:t>S’assurer</a:t>
            </a:r>
            <a:r>
              <a:rPr lang="fr-FR" dirty="0"/>
              <a:t>	</a:t>
            </a:r>
            <a:r>
              <a:rPr lang="fr-FR" dirty="0" smtClean="0"/>
              <a:t> de </a:t>
            </a:r>
            <a:r>
              <a:rPr lang="fr-FR" dirty="0" smtClean="0">
                <a:solidFill>
                  <a:srgbClr val="FF0000"/>
                </a:solidFill>
              </a:rPr>
              <a:t>l’affichage des mesures de premiers secours </a:t>
            </a:r>
            <a:r>
              <a:rPr lang="fr-FR" dirty="0">
                <a:solidFill>
                  <a:srgbClr val="FF0000"/>
                </a:solidFill>
              </a:rPr>
              <a:t>en cas d’exposition </a:t>
            </a:r>
            <a:r>
              <a:rPr lang="fr-FR" dirty="0" smtClean="0">
                <a:solidFill>
                  <a:srgbClr val="FF0000"/>
                </a:solidFill>
              </a:rPr>
              <a:t>accidentelle au sang </a:t>
            </a:r>
            <a:r>
              <a:rPr lang="fr-FR" dirty="0" smtClean="0"/>
              <a:t>, </a:t>
            </a:r>
            <a:r>
              <a:rPr lang="fr-FR" dirty="0"/>
              <a:t>de l’information du personnel qui doit savoir à qui s’adresser et où obtenir une </a:t>
            </a:r>
            <a:r>
              <a:rPr lang="fr-FR" dirty="0" smtClean="0"/>
              <a:t>PPE, </a:t>
            </a:r>
            <a:r>
              <a:rPr lang="fr-FR" dirty="0"/>
              <a:t>si </a:t>
            </a:r>
            <a:r>
              <a:rPr lang="fr-FR" dirty="0" smtClean="0"/>
              <a:t>nécessaire.</a:t>
            </a:r>
          </a:p>
          <a:p>
            <a:pPr lvl="1">
              <a:buFont typeface="Wingdings" panose="05000000000000000000" pitchFamily="2" charset="2"/>
              <a:buChar char="ü"/>
            </a:pPr>
            <a:r>
              <a:rPr lang="fr-FR" dirty="0" smtClean="0"/>
              <a:t>Analyser</a:t>
            </a:r>
            <a:r>
              <a:rPr lang="fr-FR" dirty="0"/>
              <a:t>	régulièrement	</a:t>
            </a:r>
            <a:r>
              <a:rPr lang="fr-FR" dirty="0" smtClean="0">
                <a:solidFill>
                  <a:srgbClr val="FF0000"/>
                </a:solidFill>
              </a:rPr>
              <a:t>les rapports d’incidence de l’exposition accidentelle au sang </a:t>
            </a:r>
            <a:r>
              <a:rPr lang="fr-FR" dirty="0"/>
              <a:t>pour déterminer quand et comment elle survient, identifier les problèmes de sécurité et les mesures préventives </a:t>
            </a:r>
            <a:r>
              <a:rPr lang="fr-FR" dirty="0" smtClean="0"/>
              <a:t>possibles.</a:t>
            </a:r>
            <a:endParaRPr lang="fr-FR" dirty="0"/>
          </a:p>
        </p:txBody>
      </p:sp>
      <p:sp>
        <p:nvSpPr>
          <p:cNvPr id="4" name="Slide Number Placeholder 3"/>
          <p:cNvSpPr>
            <a:spLocks noGrp="1"/>
          </p:cNvSpPr>
          <p:nvPr>
            <p:ph type="sldNum" sz="quarter" idx="12"/>
          </p:nvPr>
        </p:nvSpPr>
        <p:spPr/>
        <p:txBody>
          <a:bodyPr/>
          <a:lstStyle/>
          <a:p>
            <a:fld id="{5F260CC8-F0FE-4F0D-B416-27449B59D699}" type="slidenum">
              <a:rPr lang="fr-FR" smtClean="0"/>
              <a:t>20</a:t>
            </a:fld>
            <a:endParaRPr lang="fr-FR"/>
          </a:p>
        </p:txBody>
      </p:sp>
    </p:spTree>
    <p:extLst>
      <p:ext uri="{BB962C8B-B14F-4D97-AF65-F5344CB8AC3E}">
        <p14:creationId xmlns:p14="http://schemas.microsoft.com/office/powerpoint/2010/main" val="9422688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038" y="257550"/>
            <a:ext cx="10737922" cy="1312170"/>
          </a:xfrm>
          <a:ln/>
        </p:spPr>
        <p:style>
          <a:lnRef idx="1">
            <a:schemeClr val="accent4"/>
          </a:lnRef>
          <a:fillRef idx="2">
            <a:schemeClr val="accent4"/>
          </a:fillRef>
          <a:effectRef idx="1">
            <a:schemeClr val="accent4"/>
          </a:effectRef>
          <a:fontRef idx="minor">
            <a:schemeClr val="dk1"/>
          </a:fontRef>
        </p:style>
        <p:txBody>
          <a:bodyPr anchor="t">
            <a:normAutofit fontScale="90000"/>
          </a:bodyPr>
          <a:lstStyle/>
          <a:p>
            <a:pPr marL="514350" lvl="0" indent="-514350" algn="ctr">
              <a:spcBef>
                <a:spcPts val="1000"/>
              </a:spcBef>
              <a:buFont typeface="+mj-lt"/>
              <a:buAutoNum type="arabicPeriod" startAt="3"/>
            </a:pPr>
            <a:r>
              <a:rPr lang="fr-FR" sz="3100" b="1" dirty="0" smtClean="0">
                <a:ln>
                  <a:solidFill>
                    <a:schemeClr val="accent2"/>
                  </a:solidFill>
                </a:ln>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Garantir </a:t>
            </a:r>
            <a:r>
              <a:rPr lang="fr-FR" sz="3100" b="1" dirty="0">
                <a:ln>
                  <a:solidFill>
                    <a:schemeClr val="accent2"/>
                  </a:solidFill>
                </a:ln>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la disponibilité de préservatifs lubrifiés, gratuits et le cas échéant, assurer la mise à disposition de préservatifs féminins, (par exemple, si déjà utilisés par la population). </a:t>
            </a:r>
            <a:r>
              <a:rPr lang="fr-FR" sz="2800" b="1" dirty="0">
                <a:ln>
                  <a:solidFill>
                    <a:schemeClr val="accent2"/>
                  </a:solidFill>
                </a:ln>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a:r>
            <a:br>
              <a:rPr lang="fr-FR" sz="2800" b="1" dirty="0">
                <a:ln>
                  <a:solidFill>
                    <a:schemeClr val="accent2"/>
                  </a:solidFill>
                </a:ln>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br>
            <a:endParaRPr lang="fr-FR" sz="3600" b="1" dirty="0">
              <a:ln>
                <a:solidFill>
                  <a:schemeClr val="accent2"/>
                </a:solidFill>
              </a:ln>
              <a:solidFill>
                <a:schemeClr val="tx1">
                  <a:lumMod val="85000"/>
                  <a:lumOff val="15000"/>
                </a:schemeClr>
              </a:solidFill>
            </a:endParaRPr>
          </a:p>
        </p:txBody>
      </p:sp>
      <p:sp>
        <p:nvSpPr>
          <p:cNvPr id="3" name="Content Placeholder 2"/>
          <p:cNvSpPr>
            <a:spLocks noGrp="1"/>
          </p:cNvSpPr>
          <p:nvPr>
            <p:ph idx="1"/>
          </p:nvPr>
        </p:nvSpPr>
        <p:spPr>
          <a:xfrm>
            <a:off x="838200" y="1846729"/>
            <a:ext cx="10515600" cy="2725272"/>
          </a:xfrm>
        </p:spPr>
        <p:txBody>
          <a:bodyPr>
            <a:normAutofit/>
          </a:bodyPr>
          <a:lstStyle/>
          <a:p>
            <a:pPr lvl="1"/>
            <a:r>
              <a:rPr lang="fr-FR" sz="2800" dirty="0" smtClean="0"/>
              <a:t>Commander </a:t>
            </a:r>
            <a:r>
              <a:rPr lang="fr-FR" sz="2800" dirty="0"/>
              <a:t>immédiatement suffisamment de préservatifs masculins et féminins de bonne qualité</a:t>
            </a:r>
            <a:r>
              <a:rPr lang="fr-FR" sz="2800" dirty="0" smtClean="0"/>
              <a:t>.</a:t>
            </a:r>
          </a:p>
          <a:p>
            <a:pPr lvl="1"/>
            <a:r>
              <a:rPr lang="fr-FR" sz="2800" dirty="0" smtClean="0"/>
              <a:t>Évoquer la </a:t>
            </a:r>
            <a:r>
              <a:rPr lang="fr-FR" sz="2800" dirty="0"/>
              <a:t>distribution de préservatifs avec les leaders et membres des communautés touchées pour </a:t>
            </a:r>
            <a:r>
              <a:rPr lang="fr-FR" sz="2800" dirty="0" smtClean="0"/>
              <a:t>qu’ils/ elles </a:t>
            </a:r>
            <a:r>
              <a:rPr lang="fr-FR" sz="2800" dirty="0"/>
              <a:t>comprennent la nécessité et l’importance de l’utilisation du </a:t>
            </a:r>
            <a:r>
              <a:rPr lang="fr-FR" sz="2800" dirty="0" smtClean="0"/>
              <a:t>préservatif.</a:t>
            </a:r>
          </a:p>
          <a:p>
            <a:pPr marL="457200" lvl="1" indent="0">
              <a:buNone/>
            </a:pPr>
            <a:endParaRPr lang="fr-FR" sz="2800" dirty="0"/>
          </a:p>
          <a:p>
            <a:pPr marL="457200" lvl="1" indent="0">
              <a:buNone/>
            </a:pPr>
            <a:endParaRPr lang="fr-FR" sz="2800" dirty="0"/>
          </a:p>
        </p:txBody>
      </p:sp>
      <p:sp>
        <p:nvSpPr>
          <p:cNvPr id="4" name="Slide Number Placeholder 3"/>
          <p:cNvSpPr>
            <a:spLocks noGrp="1"/>
          </p:cNvSpPr>
          <p:nvPr>
            <p:ph type="sldNum" sz="quarter" idx="12"/>
          </p:nvPr>
        </p:nvSpPr>
        <p:spPr/>
        <p:txBody>
          <a:bodyPr/>
          <a:lstStyle/>
          <a:p>
            <a:fld id="{5F260CC8-F0FE-4F0D-B416-27449B59D699}" type="slidenum">
              <a:rPr lang="fr-FR" smtClean="0"/>
              <a:t>21</a:t>
            </a:fld>
            <a:endParaRPr lang="fr-FR" dirty="0"/>
          </a:p>
        </p:txBody>
      </p:sp>
      <p:sp>
        <p:nvSpPr>
          <p:cNvPr id="6" name="Oval 5"/>
          <p:cNvSpPr/>
          <p:nvPr/>
        </p:nvSpPr>
        <p:spPr>
          <a:xfrm>
            <a:off x="2042160" y="4648202"/>
            <a:ext cx="8077200" cy="178435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b="1">
                <a:solidFill>
                  <a:prstClr val="black"/>
                </a:solidFill>
              </a:rPr>
              <a:t> </a:t>
            </a:r>
            <a:r>
              <a:rPr lang="fr-FR" sz="2400" b="1" i="1">
                <a:solidFill>
                  <a:prstClr val="black"/>
                </a:solidFill>
              </a:rPr>
              <a:t>Les préservatifs offrent la double protection: prévenir la propagation du VIH et des autres IST ainsi que la grossesse non désirée. </a:t>
            </a:r>
            <a:endParaRPr lang="fr-FR" sz="2400" b="1" dirty="0"/>
          </a:p>
        </p:txBody>
      </p:sp>
      <p:sp>
        <p:nvSpPr>
          <p:cNvPr id="8" name="Explosion 1 7"/>
          <p:cNvSpPr/>
          <p:nvPr/>
        </p:nvSpPr>
        <p:spPr>
          <a:xfrm>
            <a:off x="9204960" y="4191002"/>
            <a:ext cx="914400" cy="9144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071719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673" y="365126"/>
            <a:ext cx="8018927" cy="605116"/>
          </a:xfrm>
          <a:ln/>
        </p:spPr>
        <p:style>
          <a:lnRef idx="1">
            <a:schemeClr val="accent4"/>
          </a:lnRef>
          <a:fillRef idx="2">
            <a:schemeClr val="accent4"/>
          </a:fillRef>
          <a:effectRef idx="1">
            <a:schemeClr val="accent4"/>
          </a:effectRef>
          <a:fontRef idx="minor">
            <a:schemeClr val="dk1"/>
          </a:fontRef>
        </p:style>
        <p:txBody>
          <a:bodyPr anchor="t">
            <a:normAutofit/>
          </a:bodyPr>
          <a:lstStyle/>
          <a:p>
            <a:r>
              <a:rPr lang="fr-FR" sz="3600" b="1" dirty="0" smtClean="0">
                <a:ln>
                  <a:solidFill>
                    <a:schemeClr val="accent2"/>
                  </a:solidFill>
                </a:ln>
                <a:solidFill>
                  <a:schemeClr val="tx1">
                    <a:lumMod val="85000"/>
                    <a:lumOff val="15000"/>
                  </a:schemeClr>
                </a:solidFill>
                <a:latin typeface="Calibri" panose="020F0502020204030204"/>
              </a:rPr>
              <a:t>Les préservatifs féminins – avantages </a:t>
            </a:r>
            <a:endParaRPr lang="fr-FR" sz="4000" dirty="0">
              <a:ln>
                <a:solidFill>
                  <a:schemeClr val="accent2"/>
                </a:solidFill>
              </a:ln>
              <a:solidFill>
                <a:schemeClr val="tx1">
                  <a:lumMod val="85000"/>
                  <a:lumOff val="15000"/>
                </a:schemeClr>
              </a:solidFill>
            </a:endParaRPr>
          </a:p>
        </p:txBody>
      </p:sp>
      <p:sp>
        <p:nvSpPr>
          <p:cNvPr id="3" name="Content Placeholder 2"/>
          <p:cNvSpPr>
            <a:spLocks noGrp="1"/>
          </p:cNvSpPr>
          <p:nvPr>
            <p:ph idx="1"/>
          </p:nvPr>
        </p:nvSpPr>
        <p:spPr>
          <a:xfrm>
            <a:off x="1301262" y="1905000"/>
            <a:ext cx="10514222" cy="4639237"/>
          </a:xfrm>
        </p:spPr>
        <p:txBody>
          <a:bodyPr>
            <a:noAutofit/>
          </a:bodyPr>
          <a:lstStyle/>
          <a:p>
            <a:pPr marL="0" indent="0">
              <a:buNone/>
            </a:pPr>
            <a:r>
              <a:rPr lang="fr-FR" sz="2200" dirty="0" smtClean="0"/>
              <a:t>AVANTAGES:</a:t>
            </a:r>
          </a:p>
          <a:p>
            <a:r>
              <a:rPr lang="fr-FR" sz="2200" dirty="0" smtClean="0"/>
              <a:t>Pas allergogène: faite de polyuréthane ( le masculin contient du latex)</a:t>
            </a:r>
          </a:p>
          <a:p>
            <a:r>
              <a:rPr lang="fr-FR" sz="2200" dirty="0"/>
              <a:t>S’adapte bien à l’anatomie du vagin.</a:t>
            </a:r>
          </a:p>
          <a:p>
            <a:r>
              <a:rPr lang="fr-FR" sz="2200" dirty="0"/>
              <a:t>N’interfère pas avec le système hormonal ou la durée du cycle.</a:t>
            </a:r>
          </a:p>
          <a:p>
            <a:r>
              <a:rPr lang="fr-FR" sz="2200" dirty="0" smtClean="0"/>
              <a:t>Double protection: Prévient </a:t>
            </a:r>
            <a:r>
              <a:rPr lang="fr-FR" sz="2200" dirty="0"/>
              <a:t>les grossesses et protège contre la plupart des infections sexuellement transmissibles et le VIH </a:t>
            </a:r>
            <a:r>
              <a:rPr lang="fr-FR" sz="2200" dirty="0" smtClean="0"/>
              <a:t>(Protège </a:t>
            </a:r>
            <a:r>
              <a:rPr lang="fr-FR" sz="2200" dirty="0"/>
              <a:t>le vagin, le col et les organes génitaux externes </a:t>
            </a:r>
            <a:r>
              <a:rPr lang="fr-FR" sz="2200" dirty="0" smtClean="0"/>
              <a:t>).</a:t>
            </a:r>
          </a:p>
          <a:p>
            <a:r>
              <a:rPr lang="fr-FR" sz="2200" dirty="0" smtClean="0"/>
              <a:t>Peut </a:t>
            </a:r>
            <a:r>
              <a:rPr lang="fr-FR" sz="2200" dirty="0"/>
              <a:t>être inséré longtemps à l'avance, il n'interrompt donc pas la spontanéité du rapport </a:t>
            </a:r>
            <a:r>
              <a:rPr lang="fr-FR" sz="2200" dirty="0" smtClean="0"/>
              <a:t>sexuel. </a:t>
            </a:r>
          </a:p>
        </p:txBody>
      </p:sp>
      <p:sp>
        <p:nvSpPr>
          <p:cNvPr id="5" name="Slide Number Placeholder 4"/>
          <p:cNvSpPr>
            <a:spLocks noGrp="1"/>
          </p:cNvSpPr>
          <p:nvPr>
            <p:ph type="sldNum" sz="quarter" idx="12"/>
          </p:nvPr>
        </p:nvSpPr>
        <p:spPr/>
        <p:txBody>
          <a:bodyPr/>
          <a:lstStyle/>
          <a:p>
            <a:fld id="{5F260CC8-F0FE-4F0D-B416-27449B59D699}" type="slidenum">
              <a:rPr lang="fr-FR" smtClean="0"/>
              <a:t>22</a:t>
            </a:fld>
            <a:endParaRPr lang="fr-FR"/>
          </a:p>
        </p:txBody>
      </p:sp>
    </p:spTree>
    <p:extLst>
      <p:ext uri="{BB962C8B-B14F-4D97-AF65-F5344CB8AC3E}">
        <p14:creationId xmlns:p14="http://schemas.microsoft.com/office/powerpoint/2010/main" val="17455020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71500" indent="-571500">
              <a:buFont typeface="+mj-lt"/>
              <a:buAutoNum type="romanLcPeriod"/>
            </a:pPr>
            <a:r>
              <a:rPr lang="fr-FR" dirty="0"/>
              <a:t>Coût relativement</a:t>
            </a:r>
            <a:r>
              <a:rPr lang="en-US" dirty="0"/>
              <a:t> </a:t>
            </a:r>
            <a:r>
              <a:rPr lang="fr-FR" dirty="0"/>
              <a:t>élevé</a:t>
            </a:r>
            <a:r>
              <a:rPr lang="en-US" dirty="0"/>
              <a:t> par rapport au</a:t>
            </a:r>
            <a:r>
              <a:rPr lang="fr-FR" dirty="0"/>
              <a:t>  préservatif masculin. </a:t>
            </a:r>
          </a:p>
          <a:p>
            <a:pPr marL="571500" indent="-571500">
              <a:buFont typeface="+mj-lt"/>
              <a:buAutoNum type="romanLcPeriod"/>
            </a:pPr>
            <a:r>
              <a:rPr lang="fr-FR" dirty="0"/>
              <a:t>Moins connu au public.</a:t>
            </a:r>
          </a:p>
          <a:p>
            <a:pPr marL="571500" indent="-571500">
              <a:buFont typeface="+mj-lt"/>
              <a:buAutoNum type="romanLcPeriod"/>
            </a:pPr>
            <a:r>
              <a:rPr lang="fr-FR" dirty="0" smtClean="0"/>
              <a:t>Difficultés peuvent </a:t>
            </a:r>
            <a:r>
              <a:rPr lang="fr-FR" dirty="0"/>
              <a:t>être liées à son insertion dans le </a:t>
            </a:r>
            <a:r>
              <a:rPr lang="fr-FR" dirty="0" smtClean="0"/>
              <a:t>vagin;</a:t>
            </a:r>
          </a:p>
          <a:p>
            <a:pPr marL="571500" indent="-571500">
              <a:buFont typeface="+mj-lt"/>
              <a:buAutoNum type="romanLcPeriod"/>
            </a:pPr>
            <a:r>
              <a:rPr lang="fr-FR" dirty="0" smtClean="0"/>
              <a:t>Nécessité  </a:t>
            </a:r>
            <a:r>
              <a:rPr lang="fr-FR" dirty="0"/>
              <a:t>de le tenir au moment de la pénétration</a:t>
            </a:r>
            <a:r>
              <a:rPr lang="fr-FR" dirty="0" smtClean="0"/>
              <a:t>.</a:t>
            </a:r>
          </a:p>
          <a:p>
            <a:pPr marL="571500" indent="-571500">
              <a:buFont typeface="+mj-lt"/>
              <a:buAutoNum type="romanLcPeriod"/>
            </a:pPr>
            <a:r>
              <a:rPr lang="fr-FR" dirty="0"/>
              <a:t>Peut-être </a:t>
            </a:r>
            <a:r>
              <a:rPr lang="fr-FR" dirty="0" smtClean="0"/>
              <a:t>bruyant et embarrassant. </a:t>
            </a:r>
            <a:r>
              <a:rPr lang="fr-FR" dirty="0"/>
              <a:t>Cela peut dépendre du mouvement du pénis dans </a:t>
            </a:r>
            <a:r>
              <a:rPr lang="fr-FR" dirty="0" smtClean="0"/>
              <a:t>le vagin</a:t>
            </a:r>
            <a:r>
              <a:rPr lang="fr-FR" dirty="0"/>
              <a:t> ou de la position </a:t>
            </a:r>
            <a:r>
              <a:rPr lang="fr-FR" dirty="0" smtClean="0"/>
              <a:t>adoptée</a:t>
            </a:r>
          </a:p>
          <a:p>
            <a:pPr marL="0" indent="0">
              <a:buNone/>
            </a:pPr>
            <a:endParaRPr lang="fr-FR" i="1" dirty="0" smtClean="0"/>
          </a:p>
          <a:p>
            <a:pPr marL="457200" lvl="1" indent="0">
              <a:buNone/>
            </a:pPr>
            <a:r>
              <a:rPr lang="fr-FR" i="1" dirty="0" smtClean="0">
                <a:solidFill>
                  <a:srgbClr val="FF0000"/>
                </a:solidFill>
              </a:rPr>
              <a:t>Il </a:t>
            </a:r>
            <a:r>
              <a:rPr lang="fr-FR" i="1" dirty="0">
                <a:solidFill>
                  <a:srgbClr val="FF0000"/>
                </a:solidFill>
              </a:rPr>
              <a:t>faut sensibiliser les femmes et filles ainsi que les hommes sur l’utilisation de façon correcte et consistant des préservatifs féminins.</a:t>
            </a:r>
          </a:p>
          <a:p>
            <a:endParaRPr lang="fr-FR" dirty="0"/>
          </a:p>
        </p:txBody>
      </p:sp>
      <p:sp>
        <p:nvSpPr>
          <p:cNvPr id="4" name="Slide Number Placeholder 3"/>
          <p:cNvSpPr>
            <a:spLocks noGrp="1"/>
          </p:cNvSpPr>
          <p:nvPr>
            <p:ph type="sldNum" sz="quarter" idx="12"/>
          </p:nvPr>
        </p:nvSpPr>
        <p:spPr/>
        <p:txBody>
          <a:bodyPr/>
          <a:lstStyle/>
          <a:p>
            <a:fld id="{5F260CC8-F0FE-4F0D-B416-27449B59D699}" type="slidenum">
              <a:rPr lang="fr-FR" smtClean="0"/>
              <a:t>23</a:t>
            </a:fld>
            <a:endParaRPr lang="fr-FR" dirty="0"/>
          </a:p>
        </p:txBody>
      </p:sp>
      <p:sp>
        <p:nvSpPr>
          <p:cNvPr id="5" name="Title 1"/>
          <p:cNvSpPr>
            <a:spLocks noGrp="1"/>
          </p:cNvSpPr>
          <p:nvPr>
            <p:ph type="title"/>
          </p:nvPr>
        </p:nvSpPr>
        <p:spPr>
          <a:xfrm>
            <a:off x="591673" y="634067"/>
            <a:ext cx="7135903" cy="638921"/>
          </a:xfrm>
          <a:ln/>
        </p:spPr>
        <p:style>
          <a:lnRef idx="1">
            <a:schemeClr val="accent4"/>
          </a:lnRef>
          <a:fillRef idx="2">
            <a:schemeClr val="accent4"/>
          </a:fillRef>
          <a:effectRef idx="1">
            <a:schemeClr val="accent4"/>
          </a:effectRef>
          <a:fontRef idx="minor">
            <a:schemeClr val="dk1"/>
          </a:fontRef>
        </p:style>
        <p:txBody>
          <a:bodyPr anchor="t">
            <a:normAutofit fontScale="90000"/>
          </a:bodyPr>
          <a:lstStyle/>
          <a:p>
            <a:r>
              <a:rPr lang="fr-FR" sz="3600" b="1" dirty="0" smtClean="0">
                <a:ln>
                  <a:solidFill>
                    <a:schemeClr val="accent2"/>
                  </a:solidFill>
                </a:ln>
                <a:solidFill>
                  <a:schemeClr val="tx1">
                    <a:lumMod val="85000"/>
                    <a:lumOff val="15000"/>
                  </a:schemeClr>
                </a:solidFill>
                <a:latin typeface="Calibri" panose="020F0502020204030204"/>
              </a:rPr>
              <a:t>Les préservatifs féminins - inconvénients </a:t>
            </a:r>
            <a:endParaRPr lang="fr-FR" sz="4000" dirty="0">
              <a:ln>
                <a:solidFill>
                  <a:schemeClr val="accent2"/>
                </a:solidFill>
              </a:ln>
              <a:solidFill>
                <a:schemeClr val="tx1">
                  <a:lumMod val="85000"/>
                  <a:lumOff val="15000"/>
                </a:schemeClr>
              </a:solidFill>
            </a:endParaRPr>
          </a:p>
        </p:txBody>
      </p:sp>
      <p:pic>
        <p:nvPicPr>
          <p:cNvPr id="7" name="Picture 6" descr="Sad Emoji"/>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7626" y="786673"/>
            <a:ext cx="1233768" cy="1152021"/>
          </a:xfrm>
          <a:prstGeom prst="rect">
            <a:avLst/>
          </a:prstGeom>
          <a:noFill/>
          <a:ln>
            <a:noFill/>
          </a:ln>
        </p:spPr>
      </p:pic>
    </p:spTree>
    <p:extLst>
      <p:ext uri="{BB962C8B-B14F-4D97-AF65-F5344CB8AC3E}">
        <p14:creationId xmlns:p14="http://schemas.microsoft.com/office/powerpoint/2010/main" val="1414981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6233160" cy="961647"/>
          </a:xfrm>
          <a:solidFill>
            <a:schemeClr val="accent4">
              <a:lumMod val="40000"/>
              <a:lumOff val="60000"/>
            </a:schemeClr>
          </a:solidFill>
        </p:spPr>
        <p:txBody>
          <a:bodyPr/>
          <a:lstStyle/>
          <a:p>
            <a:r>
              <a:rPr lang="fr-FR" b="1" dirty="0" smtClean="0">
                <a:ln>
                  <a:solidFill>
                    <a:schemeClr val="accent2"/>
                  </a:solidFill>
                </a:ln>
                <a:latin typeface="+mn-lt"/>
              </a:rPr>
              <a:t>Les préservatifs masculins </a:t>
            </a:r>
            <a:endParaRPr lang="fr-FR" b="1" dirty="0">
              <a:ln>
                <a:solidFill>
                  <a:schemeClr val="accent2"/>
                </a:solidFill>
              </a:ln>
              <a:latin typeface="+mn-lt"/>
            </a:endParaRPr>
          </a:p>
        </p:txBody>
      </p:sp>
      <p:sp>
        <p:nvSpPr>
          <p:cNvPr id="3" name="Content Placeholder 2"/>
          <p:cNvSpPr>
            <a:spLocks noGrp="1"/>
          </p:cNvSpPr>
          <p:nvPr>
            <p:ph idx="1"/>
          </p:nvPr>
        </p:nvSpPr>
        <p:spPr/>
        <p:txBody>
          <a:bodyPr>
            <a:normAutofit/>
          </a:bodyPr>
          <a:lstStyle/>
          <a:p>
            <a:pPr marL="0" indent="0">
              <a:buNone/>
            </a:pPr>
            <a:r>
              <a:rPr lang="fr-FR" b="1" dirty="0" smtClean="0"/>
              <a:t>AVANTAGES: </a:t>
            </a:r>
          </a:p>
          <a:p>
            <a:pPr marL="514350" indent="-514350">
              <a:buFont typeface="+mj-lt"/>
              <a:buAutoNum type="alphaLcPeriod"/>
            </a:pPr>
            <a:r>
              <a:rPr lang="fr-FR" dirty="0"/>
              <a:t>U</a:t>
            </a:r>
            <a:r>
              <a:rPr lang="fr-FR" dirty="0" smtClean="0"/>
              <a:t>ne double protection</a:t>
            </a:r>
          </a:p>
          <a:p>
            <a:pPr marL="514350" indent="-514350">
              <a:buFont typeface="+mj-lt"/>
              <a:buAutoNum type="alphaLcPeriod"/>
            </a:pPr>
            <a:r>
              <a:rPr lang="fr-FR" dirty="0"/>
              <a:t>Prévention optimale des MST,</a:t>
            </a:r>
          </a:p>
          <a:p>
            <a:pPr marL="514350" indent="-514350">
              <a:buFont typeface="+mj-lt"/>
              <a:buAutoNum type="alphaLcPeriod"/>
            </a:pPr>
            <a:r>
              <a:rPr lang="fr-FR" dirty="0"/>
              <a:t>Peut être utilisé par une majorité de personnes,</a:t>
            </a:r>
          </a:p>
          <a:p>
            <a:pPr marL="514350" indent="-514350">
              <a:buFont typeface="+mj-lt"/>
              <a:buAutoNum type="alphaLcPeriod"/>
            </a:pPr>
            <a:r>
              <a:rPr lang="fr-FR" dirty="0"/>
              <a:t>En vente libre : il ne nécessite pas de prescription médicale,</a:t>
            </a:r>
          </a:p>
          <a:p>
            <a:pPr marL="514350" indent="-514350">
              <a:buFont typeface="+mj-lt"/>
              <a:buAutoNum type="alphaLcPeriod"/>
            </a:pPr>
            <a:r>
              <a:rPr lang="fr-FR" dirty="0"/>
              <a:t>Peu </a:t>
            </a:r>
            <a:r>
              <a:rPr lang="fr-FR" dirty="0" smtClean="0"/>
              <a:t>coûteux par rapport aux préservatifs féminins,</a:t>
            </a:r>
            <a:endParaRPr lang="fr-FR" dirty="0"/>
          </a:p>
          <a:p>
            <a:pPr marL="514350" indent="-514350">
              <a:buFont typeface="+mj-lt"/>
              <a:buAutoNum type="alphaLcPeriod"/>
            </a:pPr>
            <a:r>
              <a:rPr lang="fr-FR" dirty="0" smtClean="0"/>
              <a:t>Peut </a:t>
            </a:r>
            <a:r>
              <a:rPr lang="fr-FR" dirty="0"/>
              <a:t>être utilisé en complément d’une autre contraception (pilule, DIU, implant</a:t>
            </a:r>
            <a:r>
              <a:rPr lang="fr-FR" dirty="0" smtClean="0"/>
              <a:t>), pour augmenter l’efficacité. </a:t>
            </a:r>
            <a:endParaRPr lang="fr-FR" dirty="0"/>
          </a:p>
          <a:p>
            <a:pPr marL="571500" indent="-571500">
              <a:buFont typeface="+mj-lt"/>
              <a:buAutoNum type="romanLcPeriod"/>
            </a:pPr>
            <a:endParaRPr lang="fr-FR" dirty="0" smtClean="0"/>
          </a:p>
          <a:p>
            <a:endParaRPr lang="fr-FR" dirty="0"/>
          </a:p>
        </p:txBody>
      </p:sp>
      <p:sp>
        <p:nvSpPr>
          <p:cNvPr id="4" name="Slide Number Placeholder 3"/>
          <p:cNvSpPr>
            <a:spLocks noGrp="1"/>
          </p:cNvSpPr>
          <p:nvPr>
            <p:ph type="sldNum" sz="quarter" idx="12"/>
          </p:nvPr>
        </p:nvSpPr>
        <p:spPr/>
        <p:txBody>
          <a:bodyPr/>
          <a:lstStyle/>
          <a:p>
            <a:fld id="{5F260CC8-F0FE-4F0D-B416-27449B59D699}" type="slidenum">
              <a:rPr lang="fr-FR" smtClean="0"/>
              <a:t>24</a:t>
            </a:fld>
            <a:endParaRPr lang="fr-FR"/>
          </a:p>
        </p:txBody>
      </p:sp>
    </p:spTree>
    <p:extLst>
      <p:ext uri="{BB962C8B-B14F-4D97-AF65-F5344CB8AC3E}">
        <p14:creationId xmlns:p14="http://schemas.microsoft.com/office/powerpoint/2010/main" val="3000139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30"/>
            <a:ext cx="6507480" cy="1015436"/>
          </a:xfrm>
          <a:solidFill>
            <a:schemeClr val="accent4">
              <a:lumMod val="40000"/>
              <a:lumOff val="60000"/>
            </a:schemeClr>
          </a:solidFill>
        </p:spPr>
        <p:txBody>
          <a:bodyPr/>
          <a:lstStyle/>
          <a:p>
            <a:r>
              <a:rPr lang="fr-FR" b="1" dirty="0" smtClean="0">
                <a:ln>
                  <a:solidFill>
                    <a:schemeClr val="accent2"/>
                  </a:solidFill>
                </a:ln>
                <a:solidFill>
                  <a:sysClr val="windowText" lastClr="000000"/>
                </a:solidFill>
                <a:latin typeface="+mn-lt"/>
              </a:rPr>
              <a:t>Les préservatifs masculins </a:t>
            </a:r>
            <a:endParaRPr lang="fr-FR" b="1" dirty="0">
              <a:ln>
                <a:solidFill>
                  <a:schemeClr val="accent2"/>
                </a:solidFill>
              </a:ln>
              <a:solidFill>
                <a:sysClr val="windowText" lastClr="000000"/>
              </a:solidFill>
              <a:latin typeface="+mn-lt"/>
            </a:endParaRPr>
          </a:p>
        </p:txBody>
      </p:sp>
      <p:sp>
        <p:nvSpPr>
          <p:cNvPr id="3" name="Content Placeholder 2"/>
          <p:cNvSpPr>
            <a:spLocks noGrp="1"/>
          </p:cNvSpPr>
          <p:nvPr>
            <p:ph idx="1"/>
          </p:nvPr>
        </p:nvSpPr>
        <p:spPr/>
        <p:txBody>
          <a:bodyPr/>
          <a:lstStyle/>
          <a:p>
            <a:pPr marL="0" indent="0">
              <a:buNone/>
            </a:pPr>
            <a:r>
              <a:rPr lang="fr-FR" b="1" dirty="0" smtClean="0"/>
              <a:t>Inconvénients</a:t>
            </a:r>
          </a:p>
          <a:p>
            <a:pPr marL="1028700" lvl="1" indent="-571500">
              <a:buFont typeface="+mj-lt"/>
              <a:buAutoNum type="romanLcPeriod"/>
            </a:pPr>
            <a:r>
              <a:rPr lang="fr-FR" dirty="0"/>
              <a:t>L’utilisation doit être </a:t>
            </a:r>
            <a:r>
              <a:rPr lang="fr-FR" dirty="0" smtClean="0"/>
              <a:t>maîtrisée (utilisation </a:t>
            </a:r>
            <a:r>
              <a:rPr lang="fr-FR" dirty="0"/>
              <a:t>correcte et </a:t>
            </a:r>
            <a:r>
              <a:rPr lang="fr-FR" dirty="0" smtClean="0"/>
              <a:t>régulière).</a:t>
            </a:r>
            <a:endParaRPr lang="fr-FR" dirty="0"/>
          </a:p>
          <a:p>
            <a:pPr marL="1028700" lvl="1" indent="-571500">
              <a:buFont typeface="+mj-lt"/>
              <a:buAutoNum type="romanLcPeriod"/>
            </a:pPr>
            <a:r>
              <a:rPr lang="fr-FR" dirty="0"/>
              <a:t>Il peut se </a:t>
            </a:r>
            <a:r>
              <a:rPr lang="fr-FR" dirty="0" smtClean="0"/>
              <a:t>déchirer. </a:t>
            </a:r>
          </a:p>
          <a:p>
            <a:pPr marL="1028700" lvl="1" indent="-571500">
              <a:buFont typeface="+mj-lt"/>
              <a:buAutoNum type="romanLcPeriod"/>
            </a:pPr>
            <a:r>
              <a:rPr lang="fr-FR" dirty="0" smtClean="0"/>
              <a:t>Diminution de la </a:t>
            </a:r>
            <a:r>
              <a:rPr lang="fr-FR" dirty="0"/>
              <a:t>sensation de plaisir chez les deux partenaires</a:t>
            </a:r>
            <a:r>
              <a:rPr lang="fr-FR" dirty="0" smtClean="0"/>
              <a:t>.</a:t>
            </a:r>
          </a:p>
          <a:p>
            <a:pPr marL="1028700" lvl="1" indent="-571500">
              <a:buFont typeface="+mj-lt"/>
              <a:buAutoNum type="romanLcPeriod"/>
            </a:pPr>
            <a:r>
              <a:rPr lang="fr-FR" dirty="0" smtClean="0"/>
              <a:t>Peut glisser.</a:t>
            </a:r>
            <a:endParaRPr lang="fr-FR" dirty="0"/>
          </a:p>
          <a:p>
            <a:pPr marL="1028700" lvl="1" indent="-571500">
              <a:buFont typeface="+mj-lt"/>
              <a:buAutoNum type="romanLcPeriod"/>
            </a:pPr>
            <a:r>
              <a:rPr lang="fr-FR" dirty="0" smtClean="0"/>
              <a:t>Altération de </a:t>
            </a:r>
            <a:r>
              <a:rPr lang="fr-FR" dirty="0"/>
              <a:t>la qualité du rapport sexuel par la perte d’une certaine spontanéité avant la </a:t>
            </a:r>
            <a:r>
              <a:rPr lang="fr-FR" dirty="0" smtClean="0"/>
              <a:t>pénétration (</a:t>
            </a:r>
            <a:r>
              <a:rPr lang="fr-FR" dirty="0"/>
              <a:t>peut briser la </a:t>
            </a:r>
            <a:r>
              <a:rPr lang="fr-FR" dirty="0" smtClean="0"/>
              <a:t>spontanéité).</a:t>
            </a:r>
          </a:p>
          <a:p>
            <a:pPr marL="1028700" lvl="1" indent="-571500">
              <a:buFont typeface="+mj-lt"/>
              <a:buAutoNum type="romanLcPeriod"/>
            </a:pPr>
            <a:r>
              <a:rPr lang="fr-FR" dirty="0"/>
              <a:t>Usage </a:t>
            </a:r>
            <a:r>
              <a:rPr lang="fr-FR" dirty="0" smtClean="0"/>
              <a:t>unique.  </a:t>
            </a:r>
            <a:endParaRPr lang="fr-FR" dirty="0"/>
          </a:p>
        </p:txBody>
      </p:sp>
      <p:sp>
        <p:nvSpPr>
          <p:cNvPr id="4" name="Slide Number Placeholder 3"/>
          <p:cNvSpPr>
            <a:spLocks noGrp="1"/>
          </p:cNvSpPr>
          <p:nvPr>
            <p:ph type="sldNum" sz="quarter" idx="12"/>
          </p:nvPr>
        </p:nvSpPr>
        <p:spPr/>
        <p:txBody>
          <a:bodyPr/>
          <a:lstStyle/>
          <a:p>
            <a:fld id="{5F260CC8-F0FE-4F0D-B416-27449B59D699}" type="slidenum">
              <a:rPr lang="fr-FR" smtClean="0"/>
              <a:t>25</a:t>
            </a:fld>
            <a:endParaRPr lang="fr-FR"/>
          </a:p>
        </p:txBody>
      </p:sp>
      <p:pic>
        <p:nvPicPr>
          <p:cNvPr id="5" name="Picture 4" descr="Sad Emoji"/>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7626" y="786673"/>
            <a:ext cx="1233768" cy="1152021"/>
          </a:xfrm>
          <a:prstGeom prst="rect">
            <a:avLst/>
          </a:prstGeom>
          <a:noFill/>
          <a:ln>
            <a:noFill/>
          </a:ln>
        </p:spPr>
      </p:pic>
    </p:spTree>
    <p:extLst>
      <p:ext uri="{BB962C8B-B14F-4D97-AF65-F5344CB8AC3E}">
        <p14:creationId xmlns:p14="http://schemas.microsoft.com/office/powerpoint/2010/main" val="1318747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880" y="365129"/>
            <a:ext cx="10805160" cy="793111"/>
          </a:xfrm>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t">
            <a:normAutofit fontScale="90000"/>
          </a:bodyPr>
          <a:lstStyle/>
          <a:p>
            <a:pPr marL="514350" lvl="0" indent="-514350" algn="ctr">
              <a:spcBef>
                <a:spcPts val="1000"/>
              </a:spcBef>
              <a:buFont typeface="+mj-lt"/>
              <a:buAutoNum type="arabicPeriod" startAt="4"/>
            </a:pPr>
            <a:r>
              <a:rPr lang="fr-FR" sz="3100" b="1" dirty="0" smtClean="0">
                <a:ln>
                  <a:solidFill>
                    <a:schemeClr val="accent6"/>
                  </a:solidFill>
                </a:ln>
                <a:solidFill>
                  <a:schemeClr val="accent6"/>
                </a:solidFill>
                <a:latin typeface="Calibri" panose="020F0502020204030204"/>
                <a:ea typeface="+mn-ea"/>
                <a:cs typeface="+mn-cs"/>
              </a:rPr>
              <a:t>Appuyer </a:t>
            </a:r>
            <a:r>
              <a:rPr lang="fr-FR" sz="3100" b="1" dirty="0">
                <a:ln>
                  <a:solidFill>
                    <a:schemeClr val="accent6"/>
                  </a:solidFill>
                </a:ln>
                <a:solidFill>
                  <a:schemeClr val="accent6"/>
                </a:solidFill>
                <a:latin typeface="Calibri"/>
                <a:ea typeface="+mn-ea"/>
                <a:cs typeface="+mn-cs"/>
              </a:rPr>
              <a:t>la mise à disposition d’ARV pour poursuivre le traitement. </a:t>
            </a:r>
            <a:r>
              <a:rPr lang="fr-FR" sz="3100" b="1" dirty="0">
                <a:ln>
                  <a:solidFill>
                    <a:schemeClr val="accent6"/>
                  </a:solidFill>
                </a:ln>
                <a:solidFill>
                  <a:schemeClr val="accent6"/>
                </a:solidFill>
                <a:latin typeface="Calibri"/>
              </a:rPr>
              <a:t/>
            </a:r>
            <a:br>
              <a:rPr lang="fr-FR" sz="3100" b="1" dirty="0">
                <a:ln>
                  <a:solidFill>
                    <a:schemeClr val="accent6"/>
                  </a:solidFill>
                </a:ln>
                <a:solidFill>
                  <a:schemeClr val="accent6"/>
                </a:solidFill>
                <a:latin typeface="Calibri"/>
              </a:rPr>
            </a:br>
            <a:endParaRPr lang="fr-FR" sz="4800" b="1" dirty="0">
              <a:ln>
                <a:solidFill>
                  <a:schemeClr val="accent6"/>
                </a:solidFill>
              </a:ln>
              <a:solidFill>
                <a:schemeClr val="accent6"/>
              </a:solidFill>
            </a:endParaRPr>
          </a:p>
        </p:txBody>
      </p:sp>
      <p:sp>
        <p:nvSpPr>
          <p:cNvPr id="3" name="Content Placeholder 2"/>
          <p:cNvSpPr>
            <a:spLocks noGrp="1"/>
          </p:cNvSpPr>
          <p:nvPr>
            <p:ph idx="1"/>
          </p:nvPr>
        </p:nvSpPr>
        <p:spPr>
          <a:xfrm>
            <a:off x="838200" y="1463040"/>
            <a:ext cx="11102789" cy="4893314"/>
          </a:xfrm>
        </p:spPr>
        <p:txBody>
          <a:bodyPr>
            <a:normAutofit fontScale="92500" lnSpcReduction="10000"/>
          </a:bodyPr>
          <a:lstStyle/>
          <a:p>
            <a:pPr marL="571500" indent="-571500">
              <a:buFont typeface="+mj-lt"/>
              <a:buAutoNum type="romanLcPeriod"/>
            </a:pPr>
            <a:r>
              <a:rPr lang="fr-FR" dirty="0" smtClean="0"/>
              <a:t>Pour la  poursuite du traitement antirétroviraux (TAR) pour les patients déjà sous traitement, avant les crises.</a:t>
            </a:r>
          </a:p>
          <a:p>
            <a:pPr marL="571500" indent="-571500">
              <a:buFont typeface="+mj-lt"/>
              <a:buAutoNum type="romanLcPeriod"/>
            </a:pPr>
            <a:r>
              <a:rPr lang="fr-FR" dirty="0" smtClean="0"/>
              <a:t>Maitriser le système de coordination VIH dans le pays. </a:t>
            </a:r>
          </a:p>
          <a:p>
            <a:pPr marL="571500" indent="-571500">
              <a:buFont typeface="+mj-lt"/>
              <a:buAutoNum type="romanLcPeriod"/>
            </a:pPr>
            <a:r>
              <a:rPr lang="fr-FR" dirty="0" smtClean="0"/>
              <a:t>Assurer l’intégration des populations touchées dans le plan d’action national sur le VIH, y compris le  plan de gestion des </a:t>
            </a:r>
            <a:r>
              <a:rPr lang="fr-FR" dirty="0" err="1" smtClean="0"/>
              <a:t>ARVs</a:t>
            </a:r>
            <a:r>
              <a:rPr lang="fr-FR" dirty="0" smtClean="0"/>
              <a:t>;</a:t>
            </a:r>
          </a:p>
          <a:p>
            <a:pPr marL="571500" indent="-571500">
              <a:buFont typeface="+mj-lt"/>
              <a:buAutoNum type="romanLcPeriod"/>
            </a:pPr>
            <a:r>
              <a:rPr lang="fr-FR" dirty="0" smtClean="0"/>
              <a:t>Quantifier les besoins en utilisant les estimations totales de la population et des statistiques pré-crise de la prévalence et des taux de traitement.</a:t>
            </a:r>
            <a:endParaRPr lang="fr-FR" dirty="0"/>
          </a:p>
          <a:p>
            <a:pPr marL="571500" indent="-571500">
              <a:buFont typeface="+mj-lt"/>
              <a:buAutoNum type="romanLcPeriod"/>
            </a:pPr>
            <a:r>
              <a:rPr lang="fr-FR" dirty="0" smtClean="0"/>
              <a:t>S’assurer que les points focaux sont identifiés (essentiellement les agents de soins de santé primaires ou ceux du les réseaux </a:t>
            </a:r>
            <a:r>
              <a:rPr lang="fr-FR" dirty="0"/>
              <a:t>de </a:t>
            </a:r>
            <a:r>
              <a:rPr lang="fr-FR" dirty="0" smtClean="0"/>
              <a:t>Personnes Vivantes avec le VIH).</a:t>
            </a:r>
          </a:p>
          <a:p>
            <a:pPr marL="571500" indent="-571500">
              <a:buFont typeface="+mj-lt"/>
              <a:buAutoNum type="romanLcPeriod"/>
            </a:pPr>
            <a:r>
              <a:rPr lang="fr-FR" dirty="0"/>
              <a:t>S’assurer que  la communauté sait comment contacter les points focaux qui l’aideront à bénéficier de leur traitement et de leurs </a:t>
            </a:r>
            <a:r>
              <a:rPr lang="fr-FR" dirty="0" smtClean="0"/>
              <a:t>soins. </a:t>
            </a:r>
            <a:endParaRPr lang="fr-FR" dirty="0"/>
          </a:p>
          <a:p>
            <a:endParaRPr lang="fr-FR" dirty="0" smtClean="0"/>
          </a:p>
          <a:p>
            <a:endParaRPr lang="fr-FR" dirty="0"/>
          </a:p>
        </p:txBody>
      </p:sp>
      <p:sp>
        <p:nvSpPr>
          <p:cNvPr id="4" name="Slide Number Placeholder 3"/>
          <p:cNvSpPr>
            <a:spLocks noGrp="1"/>
          </p:cNvSpPr>
          <p:nvPr>
            <p:ph type="sldNum" sz="quarter" idx="12"/>
          </p:nvPr>
        </p:nvSpPr>
        <p:spPr/>
        <p:txBody>
          <a:bodyPr/>
          <a:lstStyle/>
          <a:p>
            <a:fld id="{5F260CC8-F0FE-4F0D-B416-27449B59D699}" type="slidenum">
              <a:rPr lang="fr-FR" smtClean="0"/>
              <a:t>26</a:t>
            </a:fld>
            <a:endParaRPr lang="fr-FR"/>
          </a:p>
        </p:txBody>
      </p:sp>
    </p:spTree>
    <p:extLst>
      <p:ext uri="{BB962C8B-B14F-4D97-AF65-F5344CB8AC3E}">
        <p14:creationId xmlns:p14="http://schemas.microsoft.com/office/powerpoint/2010/main" val="12444933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71500" indent="-571500">
              <a:buFont typeface="+mj-lt"/>
              <a:buAutoNum type="romanLcPeriod" startAt="7"/>
            </a:pPr>
            <a:r>
              <a:rPr lang="fr-FR" dirty="0" smtClean="0"/>
              <a:t>Faciliter la poursuite du traitement des femmes et des nourrissons inscrits dans le </a:t>
            </a:r>
            <a:r>
              <a:rPr lang="fr-FR" dirty="0"/>
              <a:t>programme de PTME du VIH et de la </a:t>
            </a:r>
            <a:r>
              <a:rPr lang="fr-FR" dirty="0" smtClean="0"/>
              <a:t>syphilis, </a:t>
            </a:r>
            <a:r>
              <a:rPr lang="fr-FR" dirty="0"/>
              <a:t>avant la </a:t>
            </a:r>
            <a:r>
              <a:rPr lang="fr-FR" dirty="0" smtClean="0"/>
              <a:t>crise. </a:t>
            </a:r>
          </a:p>
          <a:p>
            <a:pPr marL="571500" indent="-571500">
              <a:buFont typeface="+mj-lt"/>
              <a:buAutoNum type="romanLcPeriod" startAt="7"/>
            </a:pPr>
            <a:r>
              <a:rPr lang="fr-FR" dirty="0" smtClean="0"/>
              <a:t>Veiller à ce que le VIH soit inclus dans le recensement des besoins pour guider l’amplification des services VIH une fois que la situation se sera stabilisée. </a:t>
            </a:r>
            <a:endParaRPr lang="fr-FR" dirty="0"/>
          </a:p>
        </p:txBody>
      </p:sp>
      <p:sp>
        <p:nvSpPr>
          <p:cNvPr id="4" name="Slide Number Placeholder 3"/>
          <p:cNvSpPr>
            <a:spLocks noGrp="1"/>
          </p:cNvSpPr>
          <p:nvPr>
            <p:ph type="sldNum" sz="quarter" idx="12"/>
          </p:nvPr>
        </p:nvSpPr>
        <p:spPr/>
        <p:txBody>
          <a:bodyPr/>
          <a:lstStyle/>
          <a:p>
            <a:fld id="{5F260CC8-F0FE-4F0D-B416-27449B59D699}" type="slidenum">
              <a:rPr lang="fr-FR" smtClean="0"/>
              <a:t>27</a:t>
            </a:fld>
            <a:endParaRPr lang="fr-FR"/>
          </a:p>
        </p:txBody>
      </p:sp>
      <p:sp>
        <p:nvSpPr>
          <p:cNvPr id="6" name="Title 1"/>
          <p:cNvSpPr>
            <a:spLocks noGrp="1"/>
          </p:cNvSpPr>
          <p:nvPr>
            <p:ph type="title"/>
          </p:nvPr>
        </p:nvSpPr>
        <p:spPr>
          <a:xfrm>
            <a:off x="944880" y="365129"/>
            <a:ext cx="10805160" cy="793111"/>
          </a:xfrm>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t">
            <a:normAutofit fontScale="90000"/>
          </a:bodyPr>
          <a:lstStyle/>
          <a:p>
            <a:pPr marL="514350" lvl="0" indent="-514350" algn="ctr">
              <a:spcBef>
                <a:spcPts val="1000"/>
              </a:spcBef>
              <a:buFont typeface="+mj-lt"/>
              <a:buAutoNum type="arabicPeriod" startAt="4"/>
            </a:pPr>
            <a:r>
              <a:rPr lang="fr-FR" sz="3100" b="1" dirty="0" smtClean="0">
                <a:ln>
                  <a:solidFill>
                    <a:schemeClr val="accent6"/>
                  </a:solidFill>
                </a:ln>
                <a:solidFill>
                  <a:schemeClr val="accent6"/>
                </a:solidFill>
                <a:latin typeface="Calibri" panose="020F0502020204030204"/>
                <a:ea typeface="+mn-ea"/>
                <a:cs typeface="+mn-cs"/>
              </a:rPr>
              <a:t>Appuyer </a:t>
            </a:r>
            <a:r>
              <a:rPr lang="fr-FR" sz="3100" b="1" dirty="0">
                <a:ln>
                  <a:solidFill>
                    <a:schemeClr val="accent6"/>
                  </a:solidFill>
                </a:ln>
                <a:solidFill>
                  <a:schemeClr val="accent6"/>
                </a:solidFill>
                <a:latin typeface="Calibri"/>
                <a:ea typeface="+mn-ea"/>
                <a:cs typeface="+mn-cs"/>
              </a:rPr>
              <a:t>la mise à disposition d’ARV pour poursuivre le traitement. </a:t>
            </a:r>
            <a:r>
              <a:rPr lang="fr-FR" sz="3100" b="1" dirty="0">
                <a:ln>
                  <a:solidFill>
                    <a:schemeClr val="accent6"/>
                  </a:solidFill>
                </a:ln>
                <a:solidFill>
                  <a:schemeClr val="accent6"/>
                </a:solidFill>
                <a:latin typeface="Calibri"/>
              </a:rPr>
              <a:t/>
            </a:r>
            <a:br>
              <a:rPr lang="fr-FR" sz="3100" b="1" dirty="0">
                <a:ln>
                  <a:solidFill>
                    <a:schemeClr val="accent6"/>
                  </a:solidFill>
                </a:ln>
                <a:solidFill>
                  <a:schemeClr val="accent6"/>
                </a:solidFill>
                <a:latin typeface="Calibri"/>
              </a:rPr>
            </a:br>
            <a:r>
              <a:rPr lang="fr-FR" sz="3100" b="1" dirty="0" smtClean="0">
                <a:ln>
                  <a:solidFill>
                    <a:schemeClr val="accent6"/>
                  </a:solidFill>
                </a:ln>
                <a:solidFill>
                  <a:schemeClr val="accent6"/>
                </a:solidFill>
                <a:latin typeface="Calibri"/>
              </a:rPr>
              <a:t>(Suite )</a:t>
            </a:r>
            <a:endParaRPr lang="fr-FR" sz="4800" b="1" dirty="0">
              <a:ln>
                <a:solidFill>
                  <a:schemeClr val="accent6"/>
                </a:solidFill>
              </a:ln>
              <a:solidFill>
                <a:schemeClr val="accent6"/>
              </a:solidFill>
            </a:endParaRPr>
          </a:p>
        </p:txBody>
      </p:sp>
    </p:spTree>
    <p:extLst>
      <p:ext uri="{BB962C8B-B14F-4D97-AF65-F5344CB8AC3E}">
        <p14:creationId xmlns:p14="http://schemas.microsoft.com/office/powerpoint/2010/main" val="1053796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080812" cy="1579832"/>
          </a:xfrm>
          <a:ln/>
        </p:spPr>
        <p:style>
          <a:lnRef idx="1">
            <a:schemeClr val="accent6"/>
          </a:lnRef>
          <a:fillRef idx="3">
            <a:schemeClr val="accent6"/>
          </a:fillRef>
          <a:effectRef idx="2">
            <a:schemeClr val="accent6"/>
          </a:effectRef>
          <a:fontRef idx="minor">
            <a:schemeClr val="lt1"/>
          </a:fontRef>
        </p:style>
        <p:txBody>
          <a:bodyPr>
            <a:normAutofit/>
          </a:bodyPr>
          <a:lstStyle/>
          <a:p>
            <a:pPr marL="514350" indent="-514350" algn="ctr">
              <a:buFont typeface="+mj-lt"/>
              <a:buAutoNum type="arabicPeriod" startAt="5"/>
            </a:pPr>
            <a:r>
              <a:rPr lang="fr-FR" sz="3200" b="1" dirty="0" smtClean="0">
                <a:solidFill>
                  <a:schemeClr val="tx1"/>
                </a:solidFill>
              </a:rPr>
              <a:t>La </a:t>
            </a:r>
            <a:r>
              <a:rPr lang="fr-FR" sz="3200" b="1" dirty="0">
                <a:solidFill>
                  <a:schemeClr val="tx1"/>
                </a:solidFill>
              </a:rPr>
              <a:t>mise à</a:t>
            </a:r>
            <a:r>
              <a:rPr lang="fr-FR" sz="3200" b="1" dirty="0" smtClean="0">
                <a:solidFill>
                  <a:schemeClr val="tx1"/>
                </a:solidFill>
              </a:rPr>
              <a:t> </a:t>
            </a:r>
            <a:r>
              <a:rPr lang="fr-FR" sz="3200" b="1" dirty="0">
                <a:solidFill>
                  <a:schemeClr val="tx1"/>
                </a:solidFill>
              </a:rPr>
              <a:t>disposition de la PPE aux victimes de la violence sexuelle et de l’exposition </a:t>
            </a:r>
            <a:r>
              <a:rPr lang="fr-FR" sz="3200" b="1" dirty="0" smtClean="0">
                <a:solidFill>
                  <a:schemeClr val="tx1"/>
                </a:solidFill>
              </a:rPr>
              <a:t>accidentelle au sang</a:t>
            </a:r>
            <a:endParaRPr lang="fr-FR" sz="3200" b="1" dirty="0">
              <a:solidFill>
                <a:schemeClr val="tx1"/>
              </a:solidFill>
            </a:endParaRPr>
          </a:p>
        </p:txBody>
      </p:sp>
      <p:sp>
        <p:nvSpPr>
          <p:cNvPr id="3" name="Content Placeholder 2"/>
          <p:cNvSpPr>
            <a:spLocks noGrp="1"/>
          </p:cNvSpPr>
          <p:nvPr>
            <p:ph idx="1"/>
          </p:nvPr>
        </p:nvSpPr>
        <p:spPr>
          <a:xfrm>
            <a:off x="838199" y="2241175"/>
            <a:ext cx="10959353" cy="4115179"/>
          </a:xfrm>
        </p:spPr>
        <p:txBody>
          <a:bodyPr>
            <a:normAutofit/>
          </a:bodyPr>
          <a:lstStyle/>
          <a:p>
            <a:r>
              <a:rPr lang="fr-FR" sz="3200" dirty="0" smtClean="0"/>
              <a:t>Suivre les directives sur d’utilisation de la prophylaxie post-exposition.</a:t>
            </a:r>
          </a:p>
          <a:p>
            <a:r>
              <a:rPr lang="fr-FR" sz="3200" dirty="0" smtClean="0"/>
              <a:t>Prodiguer les traitements et conseils bienveillants, en toute confidentialité.  </a:t>
            </a:r>
          </a:p>
          <a:p>
            <a:r>
              <a:rPr lang="fr-FR" sz="3200" dirty="0" smtClean="0"/>
              <a:t>Plaider pour l’approvisionnement en ARV (PPE) aux survivantes/ victimes des violences sexuelles. </a:t>
            </a:r>
          </a:p>
          <a:p>
            <a:r>
              <a:rPr lang="fr-FR" sz="3200" dirty="0" smtClean="0"/>
              <a:t>Prévoir et administrer la PPE, si nécessaire, aux prestataires ayant subi l’exposition accidentelle au sang. </a:t>
            </a:r>
            <a:endParaRPr lang="fr-FR" sz="3200" dirty="0"/>
          </a:p>
        </p:txBody>
      </p:sp>
      <p:sp>
        <p:nvSpPr>
          <p:cNvPr id="4" name="Slide Number Placeholder 3"/>
          <p:cNvSpPr>
            <a:spLocks noGrp="1"/>
          </p:cNvSpPr>
          <p:nvPr>
            <p:ph type="sldNum" sz="quarter" idx="12"/>
          </p:nvPr>
        </p:nvSpPr>
        <p:spPr/>
        <p:txBody>
          <a:bodyPr/>
          <a:lstStyle/>
          <a:p>
            <a:fld id="{5F260CC8-F0FE-4F0D-B416-27449B59D699}" type="slidenum">
              <a:rPr lang="fr-FR" smtClean="0"/>
              <a:t>28</a:t>
            </a:fld>
            <a:endParaRPr lang="fr-FR"/>
          </a:p>
        </p:txBody>
      </p:sp>
    </p:spTree>
    <p:extLst>
      <p:ext uri="{BB962C8B-B14F-4D97-AF65-F5344CB8AC3E}">
        <p14:creationId xmlns:p14="http://schemas.microsoft.com/office/powerpoint/2010/main" val="33679636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lvl="0" indent="-514350">
              <a:buFont typeface="+mj-lt"/>
              <a:buAutoNum type="alphaLcPeriod"/>
            </a:pPr>
            <a:r>
              <a:rPr lang="fr-FR" dirty="0">
                <a:solidFill>
                  <a:prstClr val="black"/>
                </a:solidFill>
              </a:rPr>
              <a:t>Les </a:t>
            </a:r>
            <a:r>
              <a:rPr lang="fr-FR" dirty="0" smtClean="0">
                <a:solidFill>
                  <a:prstClr val="black"/>
                </a:solidFill>
              </a:rPr>
              <a:t>directives sur l’utilisation de la PPE </a:t>
            </a:r>
            <a:r>
              <a:rPr lang="fr-FR" dirty="0">
                <a:solidFill>
                  <a:prstClr val="black"/>
                </a:solidFill>
              </a:rPr>
              <a:t>sont les mêmes que pour les victimes </a:t>
            </a:r>
            <a:r>
              <a:rPr lang="fr-FR" dirty="0" smtClean="0">
                <a:solidFill>
                  <a:prstClr val="black"/>
                </a:solidFill>
              </a:rPr>
              <a:t>des violences sexuelles. </a:t>
            </a:r>
            <a:r>
              <a:rPr lang="fr-FR" sz="2400" i="1" dirty="0"/>
              <a:t>Le dépistage du VIH n’est pas obligatoire (ni pour le/ la patient(e) source ni pour l’agent de santé) avant </a:t>
            </a:r>
            <a:r>
              <a:rPr lang="fr-FR" sz="2400" i="1" dirty="0" smtClean="0"/>
              <a:t>toute prescription. </a:t>
            </a:r>
            <a:r>
              <a:rPr lang="fr-FR" dirty="0" smtClean="0">
                <a:solidFill>
                  <a:srgbClr val="FF0000"/>
                </a:solidFill>
              </a:rPr>
              <a:t> </a:t>
            </a:r>
            <a:endParaRPr lang="fr-FR" dirty="0">
              <a:solidFill>
                <a:srgbClr val="FF0000"/>
              </a:solidFill>
            </a:endParaRPr>
          </a:p>
          <a:p>
            <a:pPr marL="514350" lvl="0" indent="-514350">
              <a:buFont typeface="+mj-lt"/>
              <a:buAutoNum type="alphaLcPeriod"/>
            </a:pPr>
            <a:r>
              <a:rPr lang="fr-FR" dirty="0">
                <a:solidFill>
                  <a:prstClr val="black"/>
                </a:solidFill>
              </a:rPr>
              <a:t>Informer l’agent exposé à propos de la réduction des risques </a:t>
            </a:r>
            <a:r>
              <a:rPr lang="fr-FR" sz="2400" i="1" dirty="0" smtClean="0">
                <a:solidFill>
                  <a:prstClr val="black"/>
                </a:solidFill>
              </a:rPr>
              <a:t>(passer </a:t>
            </a:r>
            <a:r>
              <a:rPr lang="fr-FR" sz="2400" i="1" dirty="0">
                <a:solidFill>
                  <a:prstClr val="black"/>
                </a:solidFill>
              </a:rPr>
              <a:t>en revue la séquence des </a:t>
            </a:r>
            <a:r>
              <a:rPr lang="fr-FR" sz="2400" i="1" dirty="0" smtClean="0">
                <a:solidFill>
                  <a:prstClr val="black"/>
                </a:solidFill>
              </a:rPr>
              <a:t>événements/ conseiller </a:t>
            </a:r>
            <a:r>
              <a:rPr lang="fr-FR" sz="2400" i="1" dirty="0">
                <a:solidFill>
                  <a:prstClr val="black"/>
                </a:solidFill>
              </a:rPr>
              <a:t>l’utilisation de préservatifs pendant les trois mois </a:t>
            </a:r>
            <a:r>
              <a:rPr lang="fr-FR" sz="2400" i="1" dirty="0" smtClean="0">
                <a:solidFill>
                  <a:prstClr val="black"/>
                </a:solidFill>
              </a:rPr>
              <a:t>suivant l’exposition). </a:t>
            </a:r>
            <a:endParaRPr lang="fr-FR" i="1" dirty="0">
              <a:solidFill>
                <a:prstClr val="black"/>
              </a:solidFill>
            </a:endParaRPr>
          </a:p>
          <a:p>
            <a:pPr marL="514350" lvl="0" indent="-514350">
              <a:buFont typeface="+mj-lt"/>
              <a:buAutoNum type="alphaLcPeriod"/>
            </a:pPr>
            <a:r>
              <a:rPr lang="fr-FR" dirty="0">
                <a:solidFill>
                  <a:prstClr val="black"/>
                </a:solidFill>
              </a:rPr>
              <a:t>Proposer </a:t>
            </a:r>
            <a:r>
              <a:rPr lang="fr-FR" dirty="0" smtClean="0">
                <a:solidFill>
                  <a:prstClr val="black"/>
                </a:solidFill>
              </a:rPr>
              <a:t>les conseils et le test </a:t>
            </a:r>
            <a:r>
              <a:rPr lang="fr-FR" dirty="0">
                <a:solidFill>
                  <a:prstClr val="black"/>
                </a:solidFill>
              </a:rPr>
              <a:t>de dépistage </a:t>
            </a:r>
            <a:r>
              <a:rPr lang="fr-FR" dirty="0" smtClean="0">
                <a:solidFill>
                  <a:prstClr val="black"/>
                </a:solidFill>
              </a:rPr>
              <a:t>volontaires, </a:t>
            </a:r>
            <a:r>
              <a:rPr lang="fr-FR" dirty="0">
                <a:solidFill>
                  <a:prstClr val="black"/>
                </a:solidFill>
              </a:rPr>
              <a:t>à trois et six mois, que l’agent ait reçu une PPE ou non. </a:t>
            </a:r>
          </a:p>
          <a:p>
            <a:pPr marL="514350" lvl="0" indent="-514350">
              <a:buFont typeface="+mj-lt"/>
              <a:buAutoNum type="alphaLcPeriod"/>
            </a:pPr>
            <a:r>
              <a:rPr lang="fr-FR" dirty="0" smtClean="0">
                <a:solidFill>
                  <a:prstClr val="black"/>
                </a:solidFill>
              </a:rPr>
              <a:t>Dresser le rapport d’incident. </a:t>
            </a:r>
            <a:endParaRPr lang="fr-FR" dirty="0">
              <a:solidFill>
                <a:prstClr val="black"/>
              </a:solidFill>
            </a:endParaRPr>
          </a:p>
          <a:p>
            <a:endParaRPr lang="fr-FR" dirty="0"/>
          </a:p>
        </p:txBody>
      </p:sp>
      <p:sp>
        <p:nvSpPr>
          <p:cNvPr id="4" name="Slide Number Placeholder 3"/>
          <p:cNvSpPr>
            <a:spLocks noGrp="1"/>
          </p:cNvSpPr>
          <p:nvPr>
            <p:ph type="sldNum" sz="quarter" idx="12"/>
          </p:nvPr>
        </p:nvSpPr>
        <p:spPr/>
        <p:txBody>
          <a:bodyPr/>
          <a:lstStyle/>
          <a:p>
            <a:fld id="{5F260CC8-F0FE-4F0D-B416-27449B59D699}" type="slidenum">
              <a:rPr lang="fr-FR" smtClean="0"/>
              <a:t>29</a:t>
            </a:fld>
            <a:endParaRPr lang="fr-FR" dirty="0"/>
          </a:p>
        </p:txBody>
      </p:sp>
      <p:sp>
        <p:nvSpPr>
          <p:cNvPr id="6" name="Title 1"/>
          <p:cNvSpPr>
            <a:spLocks noGrp="1"/>
          </p:cNvSpPr>
          <p:nvPr>
            <p:ph type="title"/>
          </p:nvPr>
        </p:nvSpPr>
        <p:spPr>
          <a:xfrm>
            <a:off x="838200" y="365129"/>
            <a:ext cx="8467165" cy="945511"/>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fr-FR" sz="4000" b="1" dirty="0" smtClean="0">
                <a:solidFill>
                  <a:sysClr val="windowText" lastClr="000000"/>
                </a:solidFill>
                <a:latin typeface="+mn-lt"/>
              </a:rPr>
              <a:t>Gestion de l’exposition accidentelle au sang</a:t>
            </a:r>
            <a:endParaRPr lang="fr-FR" sz="4000" b="1" dirty="0">
              <a:solidFill>
                <a:sysClr val="windowText" lastClr="000000"/>
              </a:solidFill>
              <a:latin typeface="+mn-lt"/>
            </a:endParaRPr>
          </a:p>
        </p:txBody>
      </p:sp>
    </p:spTree>
    <p:extLst>
      <p:ext uri="{BB962C8B-B14F-4D97-AF65-F5344CB8AC3E}">
        <p14:creationId xmlns:p14="http://schemas.microsoft.com/office/powerpoint/2010/main" val="3619279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7223760" cy="872004"/>
          </a:xfrm>
          <a:ln>
            <a:solidFill>
              <a:schemeClr val="accent2"/>
            </a:solidFill>
          </a:ln>
        </p:spPr>
        <p:txBody>
          <a:bodyPr anchor="t">
            <a:normAutofit/>
          </a:bodyPr>
          <a:lstStyle/>
          <a:p>
            <a:r>
              <a:rPr lang="fr-FR" sz="4800" b="1" dirty="0" smtClean="0">
                <a:solidFill>
                  <a:schemeClr val="accent2"/>
                </a:solidFill>
                <a:latin typeface="+mn-lt"/>
              </a:rPr>
              <a:t>Objectifs d’apprentissage</a:t>
            </a:r>
            <a:endParaRPr lang="fr-FR" sz="4800" b="1" dirty="0">
              <a:solidFill>
                <a:schemeClr val="accent2"/>
              </a:solidFill>
              <a:latin typeface="+mn-lt"/>
            </a:endParaRPr>
          </a:p>
        </p:txBody>
      </p:sp>
      <p:sp>
        <p:nvSpPr>
          <p:cNvPr id="3" name="Content Placeholder 2"/>
          <p:cNvSpPr>
            <a:spLocks noGrp="1"/>
          </p:cNvSpPr>
          <p:nvPr>
            <p:ph idx="1"/>
          </p:nvPr>
        </p:nvSpPr>
        <p:spPr>
          <a:xfrm>
            <a:off x="838200" y="1432560"/>
            <a:ext cx="10850880" cy="4744403"/>
          </a:xfrm>
        </p:spPr>
        <p:txBody>
          <a:bodyPr>
            <a:normAutofit fontScale="92500" lnSpcReduction="10000"/>
          </a:bodyPr>
          <a:lstStyle/>
          <a:p>
            <a:pPr marL="571500" indent="-571500" algn="just">
              <a:buFont typeface="+mj-lt"/>
              <a:buAutoNum type="romanLcPeriod"/>
            </a:pPr>
            <a:r>
              <a:rPr lang="fr-FR" dirty="0" smtClean="0"/>
              <a:t>Comprendre  l’utilisation rationnelle et en toute sécurité des produits sanguins pour la transfusion;</a:t>
            </a:r>
          </a:p>
          <a:p>
            <a:pPr marL="571500" indent="-571500" algn="just">
              <a:buFont typeface="+mj-lt"/>
              <a:buAutoNum type="romanLcPeriod"/>
            </a:pPr>
            <a:r>
              <a:rPr lang="fr-FR" dirty="0" smtClean="0"/>
              <a:t>Décrire les précautions standard et  leur importance; et reconnaitre comment faire le suivi des précautions standard. </a:t>
            </a:r>
          </a:p>
          <a:p>
            <a:pPr marL="571500" indent="-571500" algn="just">
              <a:buFont typeface="+mj-lt"/>
              <a:buAutoNum type="romanLcPeriod"/>
            </a:pPr>
            <a:r>
              <a:rPr lang="fr-FR" dirty="0" smtClean="0"/>
              <a:t>Reconnaitre l’importance de rendre disponible et gratuitement, les préservatifs lubrifiés; </a:t>
            </a:r>
          </a:p>
          <a:p>
            <a:pPr marL="571500" indent="-571500" algn="just">
              <a:buFont typeface="+mj-lt"/>
              <a:buAutoNum type="romanLcPeriod"/>
            </a:pPr>
            <a:r>
              <a:rPr lang="fr-FR" dirty="0" smtClean="0"/>
              <a:t>Reconnaitre l’importance des antirétroviraux (</a:t>
            </a:r>
            <a:r>
              <a:rPr lang="fr-FR" dirty="0" err="1" smtClean="0"/>
              <a:t>ARVs</a:t>
            </a:r>
            <a:r>
              <a:rPr lang="fr-FR" dirty="0" smtClean="0"/>
              <a:t>) et le </a:t>
            </a:r>
            <a:r>
              <a:rPr lang="fr-FR" dirty="0" err="1" smtClean="0"/>
              <a:t>cotrimoxazole</a:t>
            </a:r>
            <a:r>
              <a:rPr lang="fr-FR" dirty="0" smtClean="0"/>
              <a:t> pour la prise en charge du VIH/ SIDA ainsi que la disponibilité en quantité suffisante. </a:t>
            </a:r>
          </a:p>
          <a:p>
            <a:pPr marL="571500" indent="-571500" algn="just">
              <a:buFont typeface="+mj-lt"/>
              <a:buAutoNum type="romanLcPeriod"/>
            </a:pPr>
            <a:r>
              <a:rPr lang="fr-FR" dirty="0" smtClean="0">
                <a:latin typeface="Calibri" panose="020F0502020204030204" pitchFamily="34" charset="0"/>
                <a:cs typeface="Times New Roman" panose="02020603050405020304" pitchFamily="18" charset="0"/>
              </a:rPr>
              <a:t>Identifier les personnes pouvant bénéficier de la prise de prophylaxie post exposition (PPE), </a:t>
            </a:r>
            <a:r>
              <a:rPr lang="fr-FR" dirty="0">
                <a:solidFill>
                  <a:prstClr val="black"/>
                </a:solidFill>
              </a:rPr>
              <a:t>à</a:t>
            </a:r>
            <a:r>
              <a:rPr lang="fr-FR" dirty="0">
                <a:latin typeface="Calibri" panose="020F0502020204030204" pitchFamily="34" charset="0"/>
                <a:cs typeface="Times New Roman" panose="02020603050405020304" pitchFamily="18" charset="0"/>
              </a:rPr>
              <a:t> temps . </a:t>
            </a:r>
            <a:endParaRPr lang="fr-FR" dirty="0" smtClean="0">
              <a:latin typeface="Calibri" panose="020F0502020204030204" pitchFamily="34" charset="0"/>
              <a:cs typeface="Times New Roman" panose="02020603050405020304" pitchFamily="18" charset="0"/>
            </a:endParaRPr>
          </a:p>
          <a:p>
            <a:pPr marL="571500" indent="-571500" algn="just">
              <a:buFont typeface="+mj-lt"/>
              <a:buAutoNum type="romanLcPeriod"/>
            </a:pPr>
            <a:r>
              <a:rPr lang="fr-FR" dirty="0" smtClean="0">
                <a:latin typeface="Calibri" panose="020F0502020204030204" pitchFamily="34" charset="0"/>
                <a:cs typeface="Times New Roman" panose="02020603050405020304" pitchFamily="18" charset="0"/>
              </a:rPr>
              <a:t>Décrire l’approche diagnostique et le traitement syndromique des </a:t>
            </a:r>
            <a:r>
              <a:rPr lang="fr-FR" dirty="0" err="1" smtClean="0">
                <a:latin typeface="Calibri" panose="020F0502020204030204" pitchFamily="34" charset="0"/>
                <a:cs typeface="Times New Roman" panose="02020603050405020304" pitchFamily="18" charset="0"/>
              </a:rPr>
              <a:t>ISTs</a:t>
            </a:r>
            <a:r>
              <a:rPr lang="fr-FR" dirty="0" smtClean="0">
                <a:latin typeface="Calibri" panose="020F0502020204030204" pitchFamily="34" charset="0"/>
                <a:cs typeface="Times New Roman" panose="02020603050405020304" pitchFamily="18" charset="0"/>
              </a:rPr>
              <a:t>. </a:t>
            </a:r>
            <a:r>
              <a:rPr lang="fr-FR" dirty="0" smtClean="0"/>
              <a:t>  </a:t>
            </a:r>
            <a:endParaRPr lang="fr-FR" dirty="0"/>
          </a:p>
        </p:txBody>
      </p:sp>
      <p:sp>
        <p:nvSpPr>
          <p:cNvPr id="4" name="Slide Number Placeholder 3"/>
          <p:cNvSpPr>
            <a:spLocks noGrp="1"/>
          </p:cNvSpPr>
          <p:nvPr>
            <p:ph type="sldNum" sz="quarter" idx="12"/>
          </p:nvPr>
        </p:nvSpPr>
        <p:spPr/>
        <p:txBody>
          <a:bodyPr/>
          <a:lstStyle/>
          <a:p>
            <a:fld id="{5F260CC8-F0FE-4F0D-B416-27449B59D699}" type="slidenum">
              <a:rPr lang="fr-FR" smtClean="0"/>
              <a:t>3</a:t>
            </a:fld>
            <a:endParaRPr lang="fr-FR"/>
          </a:p>
        </p:txBody>
      </p:sp>
    </p:spTree>
    <p:extLst>
      <p:ext uri="{BB962C8B-B14F-4D97-AF65-F5344CB8AC3E}">
        <p14:creationId xmlns:p14="http://schemas.microsoft.com/office/powerpoint/2010/main" val="7713122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8467165" cy="945511"/>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fr-FR" sz="4000" b="1" dirty="0" smtClean="0">
                <a:solidFill>
                  <a:sysClr val="windowText" lastClr="000000"/>
                </a:solidFill>
                <a:latin typeface="+mn-lt"/>
              </a:rPr>
              <a:t>Gestion de l’exposition accidentelle au sang</a:t>
            </a:r>
            <a:endParaRPr lang="fr-FR" sz="4000" b="1" dirty="0">
              <a:solidFill>
                <a:sysClr val="windowText" lastClr="000000"/>
              </a:solidFill>
              <a:latin typeface="+mn-lt"/>
            </a:endParaRPr>
          </a:p>
        </p:txBody>
      </p:sp>
      <p:sp>
        <p:nvSpPr>
          <p:cNvPr id="3" name="Content Placeholder 2"/>
          <p:cNvSpPr>
            <a:spLocks noGrp="1"/>
          </p:cNvSpPr>
          <p:nvPr>
            <p:ph idx="1"/>
          </p:nvPr>
        </p:nvSpPr>
        <p:spPr>
          <a:xfrm>
            <a:off x="838201" y="1559859"/>
            <a:ext cx="10780059" cy="4617104"/>
          </a:xfrm>
        </p:spPr>
        <p:txBody>
          <a:bodyPr>
            <a:noAutofit/>
          </a:bodyPr>
          <a:lstStyle/>
          <a:p>
            <a:pPr marL="514350" indent="-514350">
              <a:buFont typeface="+mj-lt"/>
              <a:buAutoNum type="alphaLcPeriod" startAt="5"/>
            </a:pPr>
            <a:r>
              <a:rPr lang="fr-FR" dirty="0"/>
              <a:t> </a:t>
            </a:r>
            <a:r>
              <a:rPr lang="fr-FR" dirty="0" smtClean="0"/>
              <a:t>Préserver la confidentialité à tout moment;</a:t>
            </a:r>
            <a:endParaRPr lang="fr-FR" dirty="0"/>
          </a:p>
          <a:p>
            <a:pPr marL="514350" indent="-514350">
              <a:buFont typeface="+mj-lt"/>
              <a:buAutoNum type="alphaLcPeriod" startAt="5"/>
            </a:pPr>
            <a:r>
              <a:rPr lang="fr-FR" dirty="0" smtClean="0"/>
              <a:t>Évaluer le risque de transmission du VIH: </a:t>
            </a:r>
          </a:p>
          <a:p>
            <a:pPr lvl="1">
              <a:buFont typeface="Wingdings" panose="05000000000000000000" pitchFamily="2" charset="2"/>
              <a:buChar char="§"/>
            </a:pPr>
            <a:r>
              <a:rPr lang="fr-FR" sz="2600" dirty="0"/>
              <a:t>T</a:t>
            </a:r>
            <a:r>
              <a:rPr lang="fr-FR" sz="2600" dirty="0" smtClean="0"/>
              <a:t>ype </a:t>
            </a:r>
            <a:r>
              <a:rPr lang="fr-FR" sz="2600" dirty="0"/>
              <a:t>d’exposition (lésion percutanée, projection sur une muqueuse, etc.), </a:t>
            </a:r>
          </a:p>
          <a:p>
            <a:pPr lvl="1">
              <a:buFont typeface="Wingdings" panose="05000000000000000000" pitchFamily="2" charset="2"/>
              <a:buChar char="§"/>
            </a:pPr>
            <a:r>
              <a:rPr lang="fr-FR" sz="2600" dirty="0" smtClean="0"/>
              <a:t>Type de </a:t>
            </a:r>
            <a:r>
              <a:rPr lang="fr-FR" sz="2600" dirty="0"/>
              <a:t>fluides (sang, autres fluides corporels, etc.) </a:t>
            </a:r>
            <a:endParaRPr lang="fr-FR" sz="2600" dirty="0" smtClean="0"/>
          </a:p>
          <a:p>
            <a:pPr lvl="1">
              <a:buFont typeface="Wingdings" panose="05000000000000000000" pitchFamily="2" charset="2"/>
              <a:buChar char="§"/>
            </a:pPr>
            <a:r>
              <a:rPr lang="fr-FR" sz="2600" dirty="0" smtClean="0"/>
              <a:t>Probabilité </a:t>
            </a:r>
            <a:r>
              <a:rPr lang="fr-FR" sz="2600" dirty="0"/>
              <a:t>de séropositivité </a:t>
            </a:r>
            <a:r>
              <a:rPr lang="fr-FR" sz="2600" dirty="0" smtClean="0"/>
              <a:t>du/de la </a:t>
            </a:r>
            <a:r>
              <a:rPr lang="fr-FR" sz="2600" dirty="0"/>
              <a:t>patient(e) </a:t>
            </a:r>
            <a:r>
              <a:rPr lang="fr-FR" sz="2600" dirty="0" smtClean="0"/>
              <a:t>source.  </a:t>
            </a:r>
            <a:endParaRPr lang="fr-FR" sz="2600" dirty="0"/>
          </a:p>
          <a:p>
            <a:pPr marL="514350" indent="-514350">
              <a:buFont typeface="+mj-lt"/>
              <a:buAutoNum type="alphaLcPeriod" startAt="5"/>
            </a:pPr>
            <a:r>
              <a:rPr lang="fr-FR" dirty="0" smtClean="0"/>
              <a:t>Noter les antécédents médicaux de l’agent exposé  </a:t>
            </a:r>
          </a:p>
          <a:p>
            <a:pPr marL="514350" indent="-514350">
              <a:buFont typeface="+mj-lt"/>
              <a:buAutoNum type="alphaLcPeriod" startAt="5"/>
            </a:pPr>
            <a:r>
              <a:rPr lang="fr-FR" dirty="0" smtClean="0"/>
              <a:t>Procéder </a:t>
            </a:r>
            <a:r>
              <a:rPr lang="fr-FR" dirty="0"/>
              <a:t>à un examen seulement après le consentement informé, </a:t>
            </a:r>
            <a:r>
              <a:rPr lang="fr-FR" dirty="0" smtClean="0"/>
              <a:t>aussitôt possible. </a:t>
            </a:r>
          </a:p>
          <a:p>
            <a:pPr marL="514350" indent="-514350">
              <a:buFont typeface="+mj-lt"/>
              <a:buAutoNum type="alphaLcPeriod" startAt="5"/>
            </a:pPr>
            <a:r>
              <a:rPr lang="fr-FR" dirty="0" smtClean="0"/>
              <a:t>Proposer </a:t>
            </a:r>
            <a:r>
              <a:rPr lang="fr-FR" dirty="0"/>
              <a:t>une PPE le cas échéant. </a:t>
            </a:r>
            <a:endParaRPr lang="fr-FR" dirty="0" smtClean="0"/>
          </a:p>
          <a:p>
            <a:endParaRPr lang="fr-FR" dirty="0"/>
          </a:p>
        </p:txBody>
      </p:sp>
      <p:sp>
        <p:nvSpPr>
          <p:cNvPr id="4" name="Slide Number Placeholder 3"/>
          <p:cNvSpPr>
            <a:spLocks noGrp="1"/>
          </p:cNvSpPr>
          <p:nvPr>
            <p:ph type="sldNum" sz="quarter" idx="12"/>
          </p:nvPr>
        </p:nvSpPr>
        <p:spPr/>
        <p:txBody>
          <a:bodyPr/>
          <a:lstStyle/>
          <a:p>
            <a:fld id="{5F260CC8-F0FE-4F0D-B416-27449B59D699}" type="slidenum">
              <a:rPr lang="fr-FR" smtClean="0"/>
              <a:t>30</a:t>
            </a:fld>
            <a:endParaRPr lang="fr-FR"/>
          </a:p>
        </p:txBody>
      </p:sp>
    </p:spTree>
    <p:extLst>
      <p:ext uri="{BB962C8B-B14F-4D97-AF65-F5344CB8AC3E}">
        <p14:creationId xmlns:p14="http://schemas.microsoft.com/office/powerpoint/2010/main" val="35604176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2" y="365130"/>
            <a:ext cx="9417422" cy="975990"/>
          </a:xfrm>
          <a:ln>
            <a:solidFill>
              <a:schemeClr val="accent2"/>
            </a:solidFill>
          </a:ln>
        </p:spPr>
        <p:txBody>
          <a:bodyPr anchor="t">
            <a:noAutofit/>
          </a:bodyPr>
          <a:lstStyle/>
          <a:p>
            <a:pPr lvl="0" algn="ctr">
              <a:spcBef>
                <a:spcPts val="1000"/>
              </a:spcBef>
            </a:pPr>
            <a:r>
              <a:rPr lang="fr-FR" sz="2800" b="1" dirty="0" smtClean="0">
                <a:ln>
                  <a:solidFill>
                    <a:schemeClr val="accent1"/>
                  </a:solidFill>
                </a:ln>
                <a:solidFill>
                  <a:schemeClr val="accent5">
                    <a:lumMod val="60000"/>
                    <a:lumOff val="40000"/>
                  </a:schemeClr>
                </a:solidFill>
                <a:latin typeface="+mn-lt"/>
              </a:rPr>
              <a:t>Activité 6: </a:t>
            </a:r>
            <a:r>
              <a:rPr lang="fr-FR" sz="2800" b="1" dirty="0">
                <a:ln>
                  <a:solidFill>
                    <a:schemeClr val="accent1"/>
                  </a:solidFill>
                </a:ln>
                <a:solidFill>
                  <a:schemeClr val="accent5">
                    <a:lumMod val="60000"/>
                    <a:lumOff val="40000"/>
                  </a:schemeClr>
                </a:solidFill>
                <a:latin typeface="+mn-lt"/>
                <a:ea typeface="+mn-ea"/>
                <a:cs typeface="+mn-cs"/>
              </a:rPr>
              <a:t>Appuyer la mise à disposition de la prophylaxie par le </a:t>
            </a:r>
            <a:r>
              <a:rPr lang="fr-FR" sz="2800" b="1" dirty="0" err="1">
                <a:ln>
                  <a:solidFill>
                    <a:schemeClr val="accent1"/>
                  </a:solidFill>
                </a:ln>
                <a:solidFill>
                  <a:schemeClr val="accent5">
                    <a:lumMod val="60000"/>
                    <a:lumOff val="40000"/>
                  </a:schemeClr>
                </a:solidFill>
                <a:latin typeface="+mn-lt"/>
                <a:ea typeface="+mn-ea"/>
                <a:cs typeface="+mn-cs"/>
              </a:rPr>
              <a:t>cotrimoxazole</a:t>
            </a:r>
            <a:r>
              <a:rPr lang="fr-FR" sz="2800" b="1" dirty="0">
                <a:ln>
                  <a:solidFill>
                    <a:schemeClr val="accent1"/>
                  </a:solidFill>
                </a:ln>
                <a:solidFill>
                  <a:schemeClr val="accent5">
                    <a:lumMod val="60000"/>
                    <a:lumOff val="40000"/>
                  </a:schemeClr>
                </a:solidFill>
                <a:latin typeface="+mn-lt"/>
                <a:ea typeface="+mn-ea"/>
                <a:cs typeface="+mn-cs"/>
              </a:rPr>
              <a:t> pour les infections opportunistes</a:t>
            </a:r>
            <a:r>
              <a:rPr lang="fr-FR" sz="2800" dirty="0">
                <a:ln>
                  <a:solidFill>
                    <a:schemeClr val="accent1"/>
                  </a:solidFill>
                </a:ln>
                <a:solidFill>
                  <a:schemeClr val="accent5">
                    <a:lumMod val="60000"/>
                    <a:lumOff val="40000"/>
                  </a:schemeClr>
                </a:solidFill>
                <a:latin typeface="+mn-lt"/>
                <a:ea typeface="+mn-ea"/>
                <a:cs typeface="+mn-cs"/>
              </a:rPr>
              <a:t>.</a:t>
            </a:r>
            <a:br>
              <a:rPr lang="fr-FR" sz="2800" dirty="0">
                <a:ln>
                  <a:solidFill>
                    <a:schemeClr val="accent1"/>
                  </a:solidFill>
                </a:ln>
                <a:solidFill>
                  <a:schemeClr val="accent5">
                    <a:lumMod val="60000"/>
                    <a:lumOff val="40000"/>
                  </a:schemeClr>
                </a:solidFill>
                <a:latin typeface="+mn-lt"/>
                <a:ea typeface="+mn-ea"/>
                <a:cs typeface="+mn-cs"/>
              </a:rPr>
            </a:br>
            <a:endParaRPr lang="fr-FR" sz="2800" b="1" dirty="0">
              <a:ln>
                <a:solidFill>
                  <a:schemeClr val="accent1"/>
                </a:solidFill>
              </a:ln>
              <a:solidFill>
                <a:schemeClr val="accent5">
                  <a:lumMod val="60000"/>
                  <a:lumOff val="40000"/>
                </a:schemeClr>
              </a:solidFill>
              <a:latin typeface="+mn-lt"/>
            </a:endParaRPr>
          </a:p>
        </p:txBody>
      </p:sp>
      <p:sp>
        <p:nvSpPr>
          <p:cNvPr id="3" name="Content Placeholder 2"/>
          <p:cNvSpPr>
            <a:spLocks noGrp="1"/>
          </p:cNvSpPr>
          <p:nvPr>
            <p:ph idx="1"/>
          </p:nvPr>
        </p:nvSpPr>
        <p:spPr>
          <a:xfrm>
            <a:off x="838202" y="1613646"/>
            <a:ext cx="11120716" cy="4599179"/>
          </a:xfrm>
        </p:spPr>
        <p:txBody>
          <a:bodyPr>
            <a:noAutofit/>
          </a:bodyPr>
          <a:lstStyle/>
          <a:p>
            <a:pPr marL="457200" lvl="0" indent="-457200">
              <a:buFont typeface="+mj-lt"/>
              <a:buAutoNum type="alphaLcPeriod"/>
            </a:pPr>
            <a:r>
              <a:rPr lang="fr-FR" dirty="0" smtClean="0">
                <a:solidFill>
                  <a:prstClr val="black"/>
                </a:solidFill>
                <a:ea typeface="Calibri" panose="020F0502020204030204" pitchFamily="34" charset="0"/>
                <a:cs typeface="Times New Roman" panose="02020603050405020304" pitchFamily="18" charset="0"/>
              </a:rPr>
              <a:t>La </a:t>
            </a:r>
            <a:r>
              <a:rPr lang="fr-FR" dirty="0">
                <a:solidFill>
                  <a:prstClr val="black"/>
                </a:solidFill>
                <a:ea typeface="Calibri" panose="020F0502020204030204" pitchFamily="34" charset="0"/>
                <a:cs typeface="Times New Roman" panose="02020603050405020304" pitchFamily="18" charset="0"/>
              </a:rPr>
              <a:t>prophylaxie par </a:t>
            </a:r>
            <a:r>
              <a:rPr lang="fr-FR" dirty="0" err="1">
                <a:solidFill>
                  <a:prstClr val="black"/>
                </a:solidFill>
                <a:ea typeface="Calibri" panose="020F0502020204030204" pitchFamily="34" charset="0"/>
                <a:cs typeface="Times New Roman" panose="02020603050405020304" pitchFamily="18" charset="0"/>
              </a:rPr>
              <a:t>cotrimoxazole</a:t>
            </a:r>
            <a:r>
              <a:rPr lang="fr-FR" dirty="0">
                <a:solidFill>
                  <a:prstClr val="black"/>
                </a:solidFill>
                <a:ea typeface="Calibri" panose="020F0502020204030204" pitchFamily="34" charset="0"/>
                <a:cs typeface="Times New Roman" panose="02020603050405020304" pitchFamily="18" charset="0"/>
              </a:rPr>
              <a:t> est une intervention vitale, simple, bien tolérée et rentable pour les personnes vivant avec le VIH</a:t>
            </a:r>
            <a:r>
              <a:rPr lang="fr-FR" dirty="0" smtClean="0">
                <a:solidFill>
                  <a:prstClr val="black"/>
                </a:solidFill>
                <a:ea typeface="Calibri" panose="020F0502020204030204" pitchFamily="34" charset="0"/>
                <a:cs typeface="Times New Roman" panose="02020603050405020304" pitchFamily="18" charset="0"/>
              </a:rPr>
              <a:t>.</a:t>
            </a:r>
          </a:p>
          <a:p>
            <a:pPr marL="457200" lvl="0" indent="-457200">
              <a:buFont typeface="+mj-lt"/>
              <a:buAutoNum type="alphaLcPeriod"/>
            </a:pPr>
            <a:r>
              <a:rPr lang="fr-FR" dirty="0" smtClean="0">
                <a:solidFill>
                  <a:prstClr val="black"/>
                </a:solidFill>
              </a:rPr>
              <a:t>Le </a:t>
            </a:r>
            <a:r>
              <a:rPr lang="fr-FR" dirty="0" err="1" smtClean="0">
                <a:solidFill>
                  <a:prstClr val="black"/>
                </a:solidFill>
              </a:rPr>
              <a:t>cotrimoxazole</a:t>
            </a:r>
            <a:r>
              <a:rPr lang="fr-FR" dirty="0" smtClean="0">
                <a:solidFill>
                  <a:prstClr val="black"/>
                </a:solidFill>
              </a:rPr>
              <a:t> </a:t>
            </a:r>
            <a:r>
              <a:rPr lang="fr-FR" dirty="0">
                <a:solidFill>
                  <a:prstClr val="black"/>
                </a:solidFill>
              </a:rPr>
              <a:t>est un antibiotique utilisé pour prévenir la pneumonie à </a:t>
            </a:r>
            <a:r>
              <a:rPr lang="fr-FR" dirty="0" err="1">
                <a:solidFill>
                  <a:prstClr val="black"/>
                </a:solidFill>
              </a:rPr>
              <a:t>pneumocystis</a:t>
            </a:r>
            <a:r>
              <a:rPr lang="fr-FR" dirty="0">
                <a:solidFill>
                  <a:prstClr val="black"/>
                </a:solidFill>
              </a:rPr>
              <a:t> et la toxoplasmose chez les adultes et les </a:t>
            </a:r>
            <a:r>
              <a:rPr lang="fr-FR" dirty="0" smtClean="0">
                <a:solidFill>
                  <a:prstClr val="black"/>
                </a:solidFill>
              </a:rPr>
              <a:t>enfants. </a:t>
            </a:r>
          </a:p>
          <a:p>
            <a:pPr marL="457200" lvl="0" indent="-457200">
              <a:buFont typeface="+mj-lt"/>
              <a:buAutoNum type="alphaLcPeriod"/>
            </a:pPr>
            <a:r>
              <a:rPr lang="fr-FR" dirty="0" smtClean="0">
                <a:solidFill>
                  <a:prstClr val="black"/>
                </a:solidFill>
                <a:ea typeface="Calibri" panose="020F0502020204030204" pitchFamily="34" charset="0"/>
                <a:cs typeface="Times New Roman" panose="02020603050405020304" pitchFamily="18" charset="0"/>
              </a:rPr>
              <a:t>Le </a:t>
            </a:r>
            <a:r>
              <a:rPr lang="fr-FR" dirty="0" err="1" smtClean="0">
                <a:solidFill>
                  <a:prstClr val="black"/>
                </a:solidFill>
                <a:ea typeface="Calibri" panose="020F0502020204030204" pitchFamily="34" charset="0"/>
                <a:cs typeface="Times New Roman" panose="02020603050405020304" pitchFamily="18" charset="0"/>
              </a:rPr>
              <a:t>cotrimoxazole</a:t>
            </a:r>
            <a:r>
              <a:rPr lang="fr-FR" dirty="0" smtClean="0">
                <a:solidFill>
                  <a:prstClr val="black"/>
                </a:solidFill>
                <a:ea typeface="Calibri" panose="020F0502020204030204" pitchFamily="34" charset="0"/>
                <a:cs typeface="Times New Roman" panose="02020603050405020304" pitchFamily="18" charset="0"/>
              </a:rPr>
              <a:t> est recommandée chez </a:t>
            </a:r>
            <a:r>
              <a:rPr lang="fr-FR" dirty="0">
                <a:solidFill>
                  <a:prstClr val="black"/>
                </a:solidFill>
                <a:ea typeface="Calibri" panose="020F0502020204030204" pitchFamily="34" charset="0"/>
                <a:cs typeface="Times New Roman" panose="02020603050405020304" pitchFamily="18" charset="0"/>
              </a:rPr>
              <a:t>les nourrissons, les enfants et les adolescents </a:t>
            </a:r>
            <a:r>
              <a:rPr lang="fr-FR" dirty="0" smtClean="0">
                <a:solidFill>
                  <a:prstClr val="black"/>
                </a:solidFill>
                <a:ea typeface="Calibri" panose="020F0502020204030204" pitchFamily="34" charset="0"/>
                <a:cs typeface="Times New Roman" panose="02020603050405020304" pitchFamily="18" charset="0"/>
              </a:rPr>
              <a:t>vivants </a:t>
            </a:r>
            <a:r>
              <a:rPr lang="fr-FR" dirty="0">
                <a:solidFill>
                  <a:prstClr val="black"/>
                </a:solidFill>
                <a:ea typeface="Calibri" panose="020F0502020204030204" pitchFamily="34" charset="0"/>
                <a:cs typeface="Times New Roman" panose="02020603050405020304" pitchFamily="18" charset="0"/>
              </a:rPr>
              <a:t>avec le VIH, indépendamment de l’état clinique et du système </a:t>
            </a:r>
            <a:r>
              <a:rPr lang="fr-FR" dirty="0" smtClean="0">
                <a:solidFill>
                  <a:prstClr val="black"/>
                </a:solidFill>
                <a:ea typeface="Calibri" panose="020F0502020204030204" pitchFamily="34" charset="0"/>
                <a:cs typeface="Times New Roman" panose="02020603050405020304" pitchFamily="18" charset="0"/>
              </a:rPr>
              <a:t>immunitaire, en cas de la pneumonie a </a:t>
            </a:r>
            <a:r>
              <a:rPr lang="fr-FR" dirty="0" err="1" smtClean="0">
                <a:solidFill>
                  <a:prstClr val="black"/>
                </a:solidFill>
                <a:ea typeface="Calibri" panose="020F0502020204030204" pitchFamily="34" charset="0"/>
                <a:cs typeface="Times New Roman" panose="02020603050405020304" pitchFamily="18" charset="0"/>
              </a:rPr>
              <a:t>pneumocytis</a:t>
            </a:r>
            <a:r>
              <a:rPr lang="fr-FR" dirty="0" smtClean="0">
                <a:solidFill>
                  <a:prstClr val="black"/>
                </a:solidFill>
                <a:ea typeface="Calibri" panose="020F0502020204030204" pitchFamily="34" charset="0"/>
                <a:cs typeface="Times New Roman" panose="02020603050405020304" pitchFamily="18" charset="0"/>
              </a:rPr>
              <a:t>. </a:t>
            </a:r>
          </a:p>
          <a:p>
            <a:pPr marL="457200" lvl="0" indent="-457200">
              <a:buFont typeface="+mj-lt"/>
              <a:buAutoNum type="alphaLcPeriod"/>
            </a:pPr>
            <a:r>
              <a:rPr lang="fr-FR" dirty="0" smtClean="0">
                <a:solidFill>
                  <a:prstClr val="black"/>
                </a:solidFill>
                <a:ea typeface="Calibri" panose="020F0502020204030204" pitchFamily="34" charset="0"/>
                <a:cs typeface="Times New Roman" panose="02020603050405020304" pitchFamily="18" charset="0"/>
              </a:rPr>
              <a:t>Indiquée chez </a:t>
            </a:r>
            <a:r>
              <a:rPr lang="fr-FR" dirty="0">
                <a:solidFill>
                  <a:prstClr val="black"/>
                </a:solidFill>
                <a:ea typeface="Calibri" panose="020F0502020204030204" pitchFamily="34" charset="0"/>
                <a:cs typeface="Times New Roman" panose="02020603050405020304" pitchFamily="18" charset="0"/>
              </a:rPr>
              <a:t>les adultes (notamment les femmes enceintes) atteints d’une maladie </a:t>
            </a:r>
            <a:r>
              <a:rPr lang="fr-FR" dirty="0" smtClean="0">
                <a:solidFill>
                  <a:prstClr val="black"/>
                </a:solidFill>
                <a:ea typeface="Calibri" panose="020F0502020204030204" pitchFamily="34" charset="0"/>
                <a:cs typeface="Times New Roman" panose="02020603050405020304" pitchFamily="18" charset="0"/>
              </a:rPr>
              <a:t>avancée, </a:t>
            </a:r>
            <a:r>
              <a:rPr lang="fr-FR" dirty="0">
                <a:solidFill>
                  <a:prstClr val="black"/>
                </a:solidFill>
                <a:ea typeface="Calibri" panose="020F0502020204030204" pitchFamily="34" charset="0"/>
                <a:cs typeface="Times New Roman" panose="02020603050405020304" pitchFamily="18" charset="0"/>
              </a:rPr>
              <a:t>liée au VIH et/ou ayant une numération de CD4 de ≤350 cellules/mm3</a:t>
            </a:r>
            <a:r>
              <a:rPr lang="fr-FR" dirty="0" smtClean="0">
                <a:solidFill>
                  <a:prstClr val="black"/>
                </a:solidFill>
                <a:ea typeface="Calibri" panose="020F0502020204030204" pitchFamily="34" charset="0"/>
                <a:cs typeface="Times New Roman" panose="02020603050405020304" pitchFamily="18" charset="0"/>
              </a:rPr>
              <a:t>.</a:t>
            </a:r>
          </a:p>
          <a:p>
            <a:pPr marL="0" lvl="0" indent="0">
              <a:buNone/>
            </a:pPr>
            <a:r>
              <a:rPr lang="en-US" dirty="0">
                <a:solidFill>
                  <a:prstClr val="black"/>
                </a:solidFill>
                <a:ea typeface="Calibri" panose="020F0502020204030204" pitchFamily="34" charset="0"/>
                <a:cs typeface="Times New Roman" panose="02020603050405020304" pitchFamily="18" charset="0"/>
              </a:rPr>
              <a:t/>
            </a:r>
            <a:br>
              <a:rPr lang="en-US" dirty="0">
                <a:solidFill>
                  <a:prstClr val="black"/>
                </a:solidFill>
                <a:ea typeface="Calibri" panose="020F0502020204030204" pitchFamily="34" charset="0"/>
                <a:cs typeface="Times New Roman" panose="02020603050405020304" pitchFamily="18" charset="0"/>
              </a:rPr>
            </a:br>
            <a:endParaRPr lang="fr-FR" dirty="0">
              <a:solidFill>
                <a:prstClr val="black"/>
              </a:solidFill>
            </a:endParaRPr>
          </a:p>
          <a:p>
            <a:pPr marL="514350" indent="-514350">
              <a:buFont typeface="+mj-lt"/>
              <a:buAutoNum type="alphaLcPeriod"/>
            </a:pPr>
            <a:endParaRPr lang="fr-FR" dirty="0" smtClean="0"/>
          </a:p>
          <a:p>
            <a:endParaRPr lang="fr-FR" dirty="0"/>
          </a:p>
        </p:txBody>
      </p:sp>
      <p:sp>
        <p:nvSpPr>
          <p:cNvPr id="4" name="Slide Number Placeholder 3"/>
          <p:cNvSpPr>
            <a:spLocks noGrp="1"/>
          </p:cNvSpPr>
          <p:nvPr>
            <p:ph type="sldNum" sz="quarter" idx="12"/>
          </p:nvPr>
        </p:nvSpPr>
        <p:spPr/>
        <p:txBody>
          <a:bodyPr/>
          <a:lstStyle/>
          <a:p>
            <a:fld id="{5F260CC8-F0FE-4F0D-B416-27449B59D699}" type="slidenum">
              <a:rPr lang="fr-FR" smtClean="0"/>
              <a:t>31</a:t>
            </a:fld>
            <a:endParaRPr lang="fr-FR"/>
          </a:p>
        </p:txBody>
      </p:sp>
    </p:spTree>
    <p:extLst>
      <p:ext uri="{BB962C8B-B14F-4D97-AF65-F5344CB8AC3E}">
        <p14:creationId xmlns:p14="http://schemas.microsoft.com/office/powerpoint/2010/main" val="40953407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6872"/>
            <a:ext cx="8234082" cy="1221888"/>
          </a:xfrm>
          <a:ln/>
        </p:spPr>
        <p:style>
          <a:lnRef idx="3">
            <a:schemeClr val="lt1"/>
          </a:lnRef>
          <a:fillRef idx="1">
            <a:schemeClr val="accent3"/>
          </a:fillRef>
          <a:effectRef idx="1">
            <a:schemeClr val="accent3"/>
          </a:effectRef>
          <a:fontRef idx="minor">
            <a:schemeClr val="lt1"/>
          </a:fontRef>
        </p:style>
        <p:txBody>
          <a:bodyPr anchor="t">
            <a:noAutofit/>
          </a:bodyPr>
          <a:lstStyle/>
          <a:p>
            <a:pPr lvl="0" algn="ctr">
              <a:spcBef>
                <a:spcPts val="1000"/>
              </a:spcBef>
            </a:pPr>
            <a:r>
              <a:rPr lang="fr-FR" sz="3200" b="1" dirty="0" smtClean="0">
                <a:solidFill>
                  <a:schemeClr val="bg1"/>
                </a:solidFill>
                <a:latin typeface="+mn-lt"/>
              </a:rPr>
              <a:t>Activité 7: </a:t>
            </a:r>
            <a:r>
              <a:rPr lang="fr-FR" sz="3200" b="1" dirty="0">
                <a:solidFill>
                  <a:schemeClr val="bg1"/>
                </a:solidFill>
                <a:latin typeface="+mn-lt"/>
                <a:ea typeface="+mn-ea"/>
                <a:cs typeface="+mn-cs"/>
              </a:rPr>
              <a:t>Veiller à la disponibilité du traitement syndromique des </a:t>
            </a:r>
            <a:r>
              <a:rPr lang="fr-FR" sz="3200" b="1" dirty="0" err="1">
                <a:solidFill>
                  <a:schemeClr val="bg1"/>
                </a:solidFill>
                <a:latin typeface="+mn-lt"/>
                <a:ea typeface="+mn-ea"/>
                <a:cs typeface="+mn-cs"/>
              </a:rPr>
              <a:t>ISTs</a:t>
            </a:r>
            <a:r>
              <a:rPr lang="fr-FR" sz="3200" b="1" dirty="0">
                <a:solidFill>
                  <a:schemeClr val="bg1"/>
                </a:solidFill>
                <a:latin typeface="+mn-lt"/>
                <a:ea typeface="+mn-ea"/>
                <a:cs typeface="+mn-cs"/>
              </a:rPr>
              <a:t>.</a:t>
            </a:r>
            <a:br>
              <a:rPr lang="fr-FR" sz="3200" b="1" dirty="0">
                <a:solidFill>
                  <a:schemeClr val="bg1"/>
                </a:solidFill>
                <a:latin typeface="+mn-lt"/>
                <a:ea typeface="+mn-ea"/>
                <a:cs typeface="+mn-cs"/>
              </a:rPr>
            </a:br>
            <a:r>
              <a:rPr lang="fr-FR" sz="3200" b="1" dirty="0">
                <a:solidFill>
                  <a:schemeClr val="bg1"/>
                </a:solidFill>
                <a:latin typeface="+mn-lt"/>
              </a:rPr>
              <a:t/>
            </a:r>
            <a:br>
              <a:rPr lang="fr-FR" sz="3200" b="1" dirty="0">
                <a:solidFill>
                  <a:schemeClr val="bg1"/>
                </a:solidFill>
                <a:latin typeface="+mn-lt"/>
              </a:rPr>
            </a:br>
            <a:r>
              <a:rPr lang="fr-FR" sz="3200" dirty="0">
                <a:solidFill>
                  <a:schemeClr val="bg1"/>
                </a:solidFill>
                <a:latin typeface="+mn-lt"/>
              </a:rPr>
              <a:t>	</a:t>
            </a:r>
          </a:p>
        </p:txBody>
      </p:sp>
      <p:sp>
        <p:nvSpPr>
          <p:cNvPr id="3" name="Content Placeholder 2"/>
          <p:cNvSpPr>
            <a:spLocks noGrp="1"/>
          </p:cNvSpPr>
          <p:nvPr>
            <p:ph idx="1"/>
          </p:nvPr>
        </p:nvSpPr>
        <p:spPr>
          <a:xfrm>
            <a:off x="838201" y="1757082"/>
            <a:ext cx="10977283" cy="4016189"/>
          </a:xfrm>
        </p:spPr>
        <p:txBody>
          <a:bodyPr>
            <a:normAutofit/>
          </a:bodyPr>
          <a:lstStyle/>
          <a:p>
            <a:r>
              <a:rPr lang="fr-FR" sz="3200" dirty="0" smtClean="0"/>
              <a:t>La </a:t>
            </a:r>
            <a:r>
              <a:rPr lang="fr-FR" sz="3200" dirty="0"/>
              <a:t>transmission du VIH et des IST </a:t>
            </a:r>
            <a:r>
              <a:rPr lang="fr-FR" sz="3200" dirty="0" smtClean="0"/>
              <a:t>est étroitement liée. </a:t>
            </a:r>
          </a:p>
          <a:p>
            <a:r>
              <a:rPr lang="fr-FR" sz="3200" dirty="0" smtClean="0"/>
              <a:t>Certaines </a:t>
            </a:r>
            <a:r>
              <a:rPr lang="fr-FR" sz="3200" dirty="0" err="1" smtClean="0"/>
              <a:t>ISTs</a:t>
            </a:r>
            <a:r>
              <a:rPr lang="fr-FR" sz="3200" dirty="0" smtClean="0"/>
              <a:t> (telles que les </a:t>
            </a:r>
            <a:r>
              <a:rPr lang="fr-FR" sz="3200" dirty="0" smtClean="0">
                <a:solidFill>
                  <a:prstClr val="black"/>
                </a:solidFill>
              </a:rPr>
              <a:t>ulcères génitales, l’écoulement urétral) </a:t>
            </a:r>
            <a:r>
              <a:rPr lang="fr-FR" sz="3200" dirty="0" smtClean="0"/>
              <a:t>facilitent </a:t>
            </a:r>
            <a:r>
              <a:rPr lang="fr-FR" sz="3200" dirty="0"/>
              <a:t>la transmission du </a:t>
            </a:r>
            <a:r>
              <a:rPr lang="fr-FR" sz="3200" dirty="0" smtClean="0"/>
              <a:t>VIH.</a:t>
            </a:r>
          </a:p>
          <a:p>
            <a:r>
              <a:rPr lang="fr-FR" sz="3200" dirty="0" smtClean="0"/>
              <a:t>Un sujet avec un système immunitaire affaibli par le </a:t>
            </a:r>
            <a:r>
              <a:rPr lang="fr-FR" sz="3200" dirty="0"/>
              <a:t>VIH </a:t>
            </a:r>
            <a:r>
              <a:rPr lang="fr-FR" sz="3200" dirty="0" smtClean="0"/>
              <a:t>est plus sujettes </a:t>
            </a:r>
            <a:r>
              <a:rPr lang="fr-FR" sz="3200" dirty="0"/>
              <a:t>aux </a:t>
            </a:r>
            <a:r>
              <a:rPr lang="fr-FR" sz="3200" dirty="0" err="1" smtClean="0"/>
              <a:t>ISTs</a:t>
            </a:r>
            <a:endParaRPr lang="fr-FR" sz="3200" dirty="0" smtClean="0"/>
          </a:p>
          <a:p>
            <a:r>
              <a:rPr lang="fr-FR" sz="3200" dirty="0"/>
              <a:t> </a:t>
            </a:r>
            <a:r>
              <a:rPr lang="fr-FR" sz="3200" dirty="0" smtClean="0"/>
              <a:t>Le VIH aggrave les </a:t>
            </a:r>
            <a:r>
              <a:rPr lang="fr-FR" sz="3200" dirty="0"/>
              <a:t>symptômes </a:t>
            </a:r>
            <a:r>
              <a:rPr lang="fr-FR" sz="3200" dirty="0" smtClean="0"/>
              <a:t>de </a:t>
            </a:r>
            <a:r>
              <a:rPr lang="fr-FR" sz="3200" dirty="0"/>
              <a:t>certaines IST (comme l’herpès génital</a:t>
            </a:r>
            <a:r>
              <a:rPr lang="fr-FR" sz="3200" dirty="0" smtClean="0"/>
              <a:t>).</a:t>
            </a:r>
          </a:p>
          <a:p>
            <a:endParaRPr lang="fr-FR" sz="3200" dirty="0" smtClean="0"/>
          </a:p>
        </p:txBody>
      </p:sp>
      <p:sp>
        <p:nvSpPr>
          <p:cNvPr id="4" name="Slide Number Placeholder 3"/>
          <p:cNvSpPr>
            <a:spLocks noGrp="1"/>
          </p:cNvSpPr>
          <p:nvPr>
            <p:ph type="sldNum" sz="quarter" idx="12"/>
          </p:nvPr>
        </p:nvSpPr>
        <p:spPr/>
        <p:txBody>
          <a:bodyPr/>
          <a:lstStyle/>
          <a:p>
            <a:fld id="{5F260CC8-F0FE-4F0D-B416-27449B59D699}" type="slidenum">
              <a:rPr lang="fr-FR" smtClean="0"/>
              <a:t>32</a:t>
            </a:fld>
            <a:endParaRPr lang="fr-FR"/>
          </a:p>
        </p:txBody>
      </p:sp>
    </p:spTree>
    <p:extLst>
      <p:ext uri="{BB962C8B-B14F-4D97-AF65-F5344CB8AC3E}">
        <p14:creationId xmlns:p14="http://schemas.microsoft.com/office/powerpoint/2010/main" val="31142385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9"/>
            <a:ext cx="8287871" cy="1325563"/>
          </a:xfrm>
        </p:spPr>
        <p:style>
          <a:lnRef idx="3">
            <a:schemeClr val="lt1"/>
          </a:lnRef>
          <a:fillRef idx="1">
            <a:schemeClr val="accent3"/>
          </a:fillRef>
          <a:effectRef idx="1">
            <a:schemeClr val="accent3"/>
          </a:effectRef>
          <a:fontRef idx="minor">
            <a:schemeClr val="lt1"/>
          </a:fontRef>
        </p:style>
        <p:txBody>
          <a:bodyPr>
            <a:normAutofit/>
          </a:bodyPr>
          <a:lstStyle/>
          <a:p>
            <a:r>
              <a:rPr lang="fr-FR" sz="4000" b="1" dirty="0" smtClean="0">
                <a:latin typeface="+mn-lt"/>
              </a:rPr>
              <a:t>Le traitement syndromique des </a:t>
            </a:r>
            <a:r>
              <a:rPr lang="fr-FR" sz="4000" b="1" dirty="0" err="1" smtClean="0">
                <a:latin typeface="+mn-lt"/>
              </a:rPr>
              <a:t>ISTs</a:t>
            </a:r>
            <a:endParaRPr lang="fr-FR" sz="4000" b="1" dirty="0">
              <a:latin typeface="+mn-lt"/>
            </a:endParaRPr>
          </a:p>
        </p:txBody>
      </p:sp>
      <p:sp>
        <p:nvSpPr>
          <p:cNvPr id="4" name="Slide Number Placeholder 3"/>
          <p:cNvSpPr>
            <a:spLocks noGrp="1"/>
          </p:cNvSpPr>
          <p:nvPr>
            <p:ph type="sldNum" sz="quarter" idx="12"/>
          </p:nvPr>
        </p:nvSpPr>
        <p:spPr/>
        <p:txBody>
          <a:bodyPr/>
          <a:lstStyle/>
          <a:p>
            <a:fld id="{5F260CC8-F0FE-4F0D-B416-27449B59D699}" type="slidenum">
              <a:rPr lang="fr-FR" smtClean="0"/>
              <a:t>33</a:t>
            </a:fld>
            <a:endParaRPr lang="fr-FR"/>
          </a:p>
        </p:txBody>
      </p:sp>
      <p:sp>
        <p:nvSpPr>
          <p:cNvPr id="7" name="Oval 6"/>
          <p:cNvSpPr/>
          <p:nvPr/>
        </p:nvSpPr>
        <p:spPr>
          <a:xfrm>
            <a:off x="838200" y="2043953"/>
            <a:ext cx="10331823" cy="43124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8" name="Rectangle 7"/>
          <p:cNvSpPr/>
          <p:nvPr/>
        </p:nvSpPr>
        <p:spPr>
          <a:xfrm>
            <a:off x="2026024" y="2851701"/>
            <a:ext cx="8319247" cy="2246769"/>
          </a:xfrm>
          <a:prstGeom prst="rect">
            <a:avLst/>
          </a:prstGeom>
        </p:spPr>
        <p:txBody>
          <a:bodyPr wrap="square">
            <a:spAutoFit/>
          </a:bodyPr>
          <a:lstStyle/>
          <a:p>
            <a:r>
              <a:rPr lang="fr-FR" sz="2800" dirty="0" smtClean="0"/>
              <a:t>La prise </a:t>
            </a:r>
            <a:r>
              <a:rPr lang="fr-FR" sz="2800" dirty="0"/>
              <a:t>en charge syndromique des </a:t>
            </a:r>
            <a:r>
              <a:rPr lang="fr-FR" sz="2800" dirty="0" err="1"/>
              <a:t>ISTs</a:t>
            </a:r>
            <a:r>
              <a:rPr lang="fr-FR" sz="2800" dirty="0"/>
              <a:t> est une approche fondée sur des algorithmes selon les syndromes pour parvenir à des décisions de traitement lors d’une seule visite à l’aide des protocoles de traitement (pertinent en début de crise humanitaire). </a:t>
            </a:r>
          </a:p>
        </p:txBody>
      </p:sp>
    </p:spTree>
    <p:extLst>
      <p:ext uri="{BB962C8B-B14F-4D97-AF65-F5344CB8AC3E}">
        <p14:creationId xmlns:p14="http://schemas.microsoft.com/office/powerpoint/2010/main" val="26990028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3" y="365129"/>
            <a:ext cx="8897471" cy="854075"/>
          </a:xfrm>
        </p:spPr>
        <p:style>
          <a:lnRef idx="0">
            <a:schemeClr val="accent3"/>
          </a:lnRef>
          <a:fillRef idx="3">
            <a:schemeClr val="accent3"/>
          </a:fillRef>
          <a:effectRef idx="3">
            <a:schemeClr val="accent3"/>
          </a:effectRef>
          <a:fontRef idx="minor">
            <a:schemeClr val="lt1"/>
          </a:fontRef>
        </p:style>
        <p:txBody>
          <a:bodyPr anchor="t"/>
          <a:lstStyle/>
          <a:p>
            <a:r>
              <a:rPr lang="fr-FR" b="1" dirty="0" smtClean="0">
                <a:solidFill>
                  <a:schemeClr val="bg1"/>
                </a:solidFill>
                <a:latin typeface="+mn-lt"/>
              </a:rPr>
              <a:t>Conséquences des </a:t>
            </a:r>
            <a:r>
              <a:rPr lang="fr-FR" b="1" dirty="0" err="1" smtClean="0">
                <a:solidFill>
                  <a:schemeClr val="bg1"/>
                </a:solidFill>
                <a:latin typeface="+mn-lt"/>
              </a:rPr>
              <a:t>ISTs</a:t>
            </a:r>
            <a:r>
              <a:rPr lang="fr-FR" b="1" dirty="0" smtClean="0">
                <a:solidFill>
                  <a:schemeClr val="bg1"/>
                </a:solidFill>
                <a:latin typeface="+mn-lt"/>
              </a:rPr>
              <a:t> non-traitées</a:t>
            </a:r>
            <a:endParaRPr lang="fr-FR" b="1" dirty="0">
              <a:solidFill>
                <a:schemeClr val="bg1"/>
              </a:solidFill>
              <a:latin typeface="+mn-lt"/>
            </a:endParaRPr>
          </a:p>
        </p:txBody>
      </p:sp>
      <p:sp>
        <p:nvSpPr>
          <p:cNvPr id="3" name="Content Placeholder 2"/>
          <p:cNvSpPr>
            <a:spLocks noGrp="1"/>
          </p:cNvSpPr>
          <p:nvPr>
            <p:ph idx="1"/>
          </p:nvPr>
        </p:nvSpPr>
        <p:spPr>
          <a:xfrm>
            <a:off x="1676400" y="1470212"/>
            <a:ext cx="9677400" cy="4260992"/>
          </a:xfrm>
        </p:spPr>
        <p:txBody>
          <a:bodyPr>
            <a:noAutofit/>
          </a:bodyPr>
          <a:lstStyle/>
          <a:p>
            <a:pPr marL="571500" indent="-571500">
              <a:buFont typeface="+mj-lt"/>
              <a:buAutoNum type="romanLcPeriod"/>
            </a:pPr>
            <a:r>
              <a:rPr lang="fr-FR" sz="3200" dirty="0" smtClean="0"/>
              <a:t>l’avortement spontané</a:t>
            </a:r>
            <a:r>
              <a:rPr lang="fr-FR" sz="3200" dirty="0"/>
              <a:t>, </a:t>
            </a:r>
            <a:endParaRPr lang="fr-FR" sz="3200" dirty="0" smtClean="0"/>
          </a:p>
          <a:p>
            <a:pPr marL="571500" indent="-571500">
              <a:buFont typeface="+mj-lt"/>
              <a:buAutoNum type="romanLcPeriod"/>
            </a:pPr>
            <a:r>
              <a:rPr lang="fr-FR" sz="3200" dirty="0" smtClean="0"/>
              <a:t>l’accouchement </a:t>
            </a:r>
            <a:r>
              <a:rPr lang="fr-FR" sz="3200" dirty="0"/>
              <a:t>prématuré, </a:t>
            </a:r>
            <a:endParaRPr lang="fr-FR" sz="3200" dirty="0" smtClean="0"/>
          </a:p>
          <a:p>
            <a:pPr marL="571500" indent="-571500">
              <a:buFont typeface="+mj-lt"/>
              <a:buAutoNum type="romanLcPeriod"/>
            </a:pPr>
            <a:r>
              <a:rPr lang="fr-FR" sz="3200" dirty="0" smtClean="0"/>
              <a:t>la mort-né</a:t>
            </a:r>
            <a:r>
              <a:rPr lang="fr-FR" sz="3200" dirty="0"/>
              <a:t>, </a:t>
            </a:r>
            <a:endParaRPr lang="fr-FR" sz="3200" dirty="0" smtClean="0"/>
          </a:p>
          <a:p>
            <a:pPr marL="571500" indent="-571500">
              <a:buFont typeface="+mj-lt"/>
              <a:buAutoNum type="romanLcPeriod"/>
            </a:pPr>
            <a:r>
              <a:rPr lang="fr-FR" sz="3200" dirty="0" smtClean="0"/>
              <a:t>la </a:t>
            </a:r>
            <a:r>
              <a:rPr lang="fr-FR" sz="3200" dirty="0"/>
              <a:t>grossesse ectopique, </a:t>
            </a:r>
            <a:endParaRPr lang="fr-FR" sz="3200" dirty="0" smtClean="0"/>
          </a:p>
          <a:p>
            <a:pPr marL="571500" lvl="0" indent="-571500">
              <a:buFont typeface="+mj-lt"/>
              <a:buAutoNum type="romanLcPeriod"/>
            </a:pPr>
            <a:r>
              <a:rPr lang="fr-FR" sz="3200" dirty="0" smtClean="0">
                <a:solidFill>
                  <a:prstClr val="black"/>
                </a:solidFill>
              </a:rPr>
              <a:t>Troubles de miction d’urine.</a:t>
            </a:r>
          </a:p>
          <a:p>
            <a:pPr marL="571500" lvl="0" indent="-571500">
              <a:buFont typeface="+mj-lt"/>
              <a:buAutoNum type="romanLcPeriod"/>
            </a:pPr>
            <a:r>
              <a:rPr lang="fr-FR" sz="3200" dirty="0" smtClean="0">
                <a:solidFill>
                  <a:prstClr val="black"/>
                </a:solidFill>
              </a:rPr>
              <a:t>La stérilité,</a:t>
            </a:r>
            <a:endParaRPr lang="fr-FR" sz="3200" dirty="0" smtClean="0"/>
          </a:p>
          <a:p>
            <a:pPr marL="571500" indent="-571500">
              <a:buFont typeface="+mj-lt"/>
              <a:buAutoNum type="romanLcPeriod"/>
            </a:pPr>
            <a:r>
              <a:rPr lang="fr-FR" sz="3200" dirty="0" smtClean="0"/>
              <a:t>le </a:t>
            </a:r>
            <a:r>
              <a:rPr lang="fr-FR" sz="3200" dirty="0"/>
              <a:t>cancer </a:t>
            </a:r>
            <a:r>
              <a:rPr lang="fr-FR" sz="3200" dirty="0" err="1" smtClean="0"/>
              <a:t>ano</a:t>
            </a:r>
            <a:r>
              <a:rPr lang="fr-FR" sz="3200" dirty="0" smtClean="0"/>
              <a:t>-génital</a:t>
            </a:r>
            <a:r>
              <a:rPr lang="fr-FR" sz="3200" dirty="0"/>
              <a:t>, </a:t>
            </a:r>
          </a:p>
          <a:p>
            <a:pPr marL="571500" indent="-571500">
              <a:buFont typeface="+mj-lt"/>
              <a:buAutoNum type="romanLcPeriod"/>
            </a:pPr>
            <a:r>
              <a:rPr lang="fr-FR" sz="3200" dirty="0" smtClean="0"/>
              <a:t>les </a:t>
            </a:r>
            <a:r>
              <a:rPr lang="fr-FR" sz="3200" dirty="0"/>
              <a:t>infections néonatales et </a:t>
            </a:r>
            <a:r>
              <a:rPr lang="fr-FR" sz="3200" dirty="0" smtClean="0"/>
              <a:t>périnatales, etc. </a:t>
            </a:r>
          </a:p>
          <a:p>
            <a:pPr marL="0" indent="0">
              <a:buNone/>
            </a:pPr>
            <a:endParaRPr lang="fr-FR" sz="3200" dirty="0"/>
          </a:p>
        </p:txBody>
      </p:sp>
      <p:sp>
        <p:nvSpPr>
          <p:cNvPr id="4" name="Slide Number Placeholder 3"/>
          <p:cNvSpPr>
            <a:spLocks noGrp="1"/>
          </p:cNvSpPr>
          <p:nvPr>
            <p:ph type="sldNum" sz="quarter" idx="12"/>
          </p:nvPr>
        </p:nvSpPr>
        <p:spPr/>
        <p:txBody>
          <a:bodyPr/>
          <a:lstStyle/>
          <a:p>
            <a:fld id="{5F260CC8-F0FE-4F0D-B416-27449B59D699}" type="slidenum">
              <a:rPr lang="fr-FR" smtClean="0"/>
              <a:t>34</a:t>
            </a:fld>
            <a:endParaRPr lang="fr-FR"/>
          </a:p>
        </p:txBody>
      </p:sp>
    </p:spTree>
    <p:extLst>
      <p:ext uri="{BB962C8B-B14F-4D97-AF65-F5344CB8AC3E}">
        <p14:creationId xmlns:p14="http://schemas.microsoft.com/office/powerpoint/2010/main" val="31561163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4"/>
          <p:cNvSpPr>
            <a:spLocks noGrp="1" noChangeArrowheads="1"/>
          </p:cNvSpPr>
          <p:nvPr>
            <p:ph sz="half" idx="1"/>
          </p:nvPr>
        </p:nvSpPr>
        <p:spPr/>
        <p:txBody>
          <a:bodyPr/>
          <a:lstStyle/>
          <a:p>
            <a:pPr eaLnBrk="1" hangingPunct="1">
              <a:spcBef>
                <a:spcPct val="30000"/>
              </a:spcBef>
              <a:buClr>
                <a:schemeClr val="hlink"/>
              </a:buClr>
            </a:pPr>
            <a:endParaRPr lang="fr-FR" altLang="en-US" sz="2300">
              <a:solidFill>
                <a:schemeClr val="tx2"/>
              </a:solidFill>
            </a:endParaRPr>
          </a:p>
          <a:p>
            <a:pPr eaLnBrk="1" hangingPunct="1">
              <a:spcBef>
                <a:spcPct val="0"/>
              </a:spcBef>
              <a:buClr>
                <a:schemeClr val="hlink"/>
              </a:buClr>
            </a:pPr>
            <a:endParaRPr lang="fr-FR" altLang="en-US" sz="1400">
              <a:solidFill>
                <a:schemeClr val="tx2"/>
              </a:solidFill>
            </a:endParaRPr>
          </a:p>
        </p:txBody>
      </p:sp>
      <p:sp>
        <p:nvSpPr>
          <p:cNvPr id="2" name="TextBox 1"/>
          <p:cNvSpPr txBox="1"/>
          <p:nvPr/>
        </p:nvSpPr>
        <p:spPr>
          <a:xfrm>
            <a:off x="2097741" y="437312"/>
            <a:ext cx="6884894" cy="707886"/>
          </a:xfrm>
          <a:prstGeom prst="rect">
            <a:avLst/>
          </a:prstGeom>
          <a:ln/>
        </p:spPr>
        <p:style>
          <a:lnRef idx="1">
            <a:schemeClr val="accent3"/>
          </a:lnRef>
          <a:fillRef idx="3">
            <a:schemeClr val="accent3"/>
          </a:fillRef>
          <a:effectRef idx="2">
            <a:schemeClr val="accent3"/>
          </a:effectRef>
          <a:fontRef idx="minor">
            <a:schemeClr val="lt1"/>
          </a:fontRef>
        </p:style>
        <p:txBody>
          <a:bodyPr wrap="square">
            <a:spAutoFit/>
          </a:bodyPr>
          <a:lstStyle/>
          <a:p>
            <a:pPr eaLnBrk="0" fontAlgn="base" hangingPunct="0">
              <a:spcBef>
                <a:spcPct val="0"/>
              </a:spcBef>
              <a:spcAft>
                <a:spcPct val="0"/>
              </a:spcAft>
              <a:defRPr/>
            </a:pPr>
            <a:r>
              <a:rPr lang="fr-FR" sz="4000" b="1" dirty="0">
                <a:solidFill>
                  <a:schemeClr val="bg1"/>
                </a:solidFill>
                <a:ea typeface="MS PGothic" panose="020B0600070205080204" pitchFamily="34" charset="-128"/>
              </a:rPr>
              <a:t>Exemples de syndromes d’IST</a:t>
            </a:r>
          </a:p>
        </p:txBody>
      </p:sp>
      <p:sp>
        <p:nvSpPr>
          <p:cNvPr id="84997" name="Rectangle 3"/>
          <p:cNvSpPr txBox="1">
            <a:spLocks noChangeArrowheads="1"/>
          </p:cNvSpPr>
          <p:nvPr/>
        </p:nvSpPr>
        <p:spPr bwMode="auto">
          <a:xfrm>
            <a:off x="685804" y="1338263"/>
            <a:ext cx="3204881" cy="508238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marL="342900" indent="-342900">
              <a:spcBef>
                <a:spcPct val="20000"/>
              </a:spcBef>
              <a:buClr>
                <a:schemeClr val="tx2"/>
              </a:buClr>
              <a:buSzPct val="90000"/>
              <a:buFont typeface="Wingdings" panose="05000000000000000000" pitchFamily="2" charset="2"/>
              <a:buChar char="n"/>
              <a:defRPr sz="26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1pPr>
            <a:lvl2pPr marL="742950" indent="-285750">
              <a:spcBef>
                <a:spcPct val="20000"/>
              </a:spcBef>
              <a:buClr>
                <a:schemeClr val="tx2"/>
              </a:buClr>
              <a:buSzPct val="90000"/>
              <a:buFont typeface="Wingdings" panose="05000000000000000000" pitchFamily="2" charset="2"/>
              <a:buChar char="n"/>
              <a:defRPr sz="23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2pPr>
            <a:lvl3pPr marL="1143000" indent="-228600">
              <a:spcBef>
                <a:spcPct val="20000"/>
              </a:spcBef>
              <a:buClr>
                <a:schemeClr val="tx2"/>
              </a:buClr>
              <a:buSzPct val="90000"/>
              <a:buFont typeface="Wingdings" panose="05000000000000000000" pitchFamily="2" charset="2"/>
              <a:buChar char="n"/>
              <a:defRPr sz="20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3pPr>
            <a:lvl4pPr marL="1600200" indent="-228600">
              <a:spcBef>
                <a:spcPct val="20000"/>
              </a:spcBef>
              <a:buClr>
                <a:schemeClr val="tx2"/>
              </a:buClr>
              <a:buSzPct val="90000"/>
              <a:buFont typeface="Wingdings" panose="05000000000000000000" pitchFamily="2" charset="2"/>
              <a:buChar char="n"/>
              <a:defRPr sz="17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4pPr>
            <a:lvl5pPr marL="2057400" indent="-228600">
              <a:spcBef>
                <a:spcPct val="20000"/>
              </a:spcBef>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9pPr>
          </a:lstStyle>
          <a:p>
            <a:pPr fontAlgn="base">
              <a:spcBef>
                <a:spcPct val="10000"/>
              </a:spcBef>
              <a:spcAft>
                <a:spcPct val="20000"/>
              </a:spcAft>
              <a:buClrTx/>
              <a:buFont typeface="Times New Roman" panose="02020603050405020304" pitchFamily="18" charset="0"/>
              <a:buNone/>
            </a:pPr>
            <a:r>
              <a:rPr lang="fr-FR" altLang="en-US" sz="2400" dirty="0" smtClean="0">
                <a:ln w="0"/>
                <a:effectLst>
                  <a:outerShdw blurRad="38100" dist="19050" dir="2700000" algn="tl" rotWithShape="0">
                    <a:schemeClr val="dk1">
                      <a:alpha val="40000"/>
                    </a:schemeClr>
                  </a:outerShdw>
                </a:effectLst>
                <a:latin typeface="+mn-lt"/>
                <a:ea typeface="MS PGothic" panose="020B0600070205080204" pitchFamily="34" charset="-128"/>
                <a:sym typeface="Times New Roman" panose="02020603050405020304" pitchFamily="18" charset="0"/>
              </a:rPr>
              <a:t>      </a:t>
            </a:r>
            <a:r>
              <a:rPr lang="fr-FR" altLang="en-US" sz="2800" dirty="0" smtClean="0">
                <a:ln w="0"/>
                <a:effectLst>
                  <a:outerShdw blurRad="38100" dist="19050" dir="2700000" algn="tl" rotWithShape="0">
                    <a:schemeClr val="dk1">
                      <a:alpha val="40000"/>
                    </a:schemeClr>
                  </a:outerShdw>
                </a:effectLst>
                <a:latin typeface="+mn-lt"/>
                <a:ea typeface="MS PGothic" panose="020B0600070205080204" pitchFamily="34" charset="-128"/>
                <a:sym typeface="Times New Roman" panose="02020603050405020304" pitchFamily="18" charset="0"/>
              </a:rPr>
              <a:t>Syndrome</a:t>
            </a:r>
            <a:endParaRPr lang="fr-FR" altLang="en-US" sz="2800" dirty="0">
              <a:ln w="0"/>
              <a:effectLst>
                <a:outerShdw blurRad="38100" dist="19050" dir="2700000" algn="tl" rotWithShape="0">
                  <a:schemeClr val="dk1">
                    <a:alpha val="40000"/>
                  </a:schemeClr>
                </a:outerShdw>
              </a:effectLst>
              <a:latin typeface="+mn-lt"/>
              <a:ea typeface="MS PGothic" panose="020B0600070205080204" pitchFamily="34" charset="-128"/>
              <a:sym typeface="Times New Roman" panose="02020603050405020304" pitchFamily="18" charset="0"/>
            </a:endParaRPr>
          </a:p>
          <a:p>
            <a:pPr fontAlgn="base">
              <a:spcBef>
                <a:spcPct val="50000"/>
              </a:spcBef>
              <a:spcAft>
                <a:spcPct val="0"/>
              </a:spcAft>
              <a:buClr>
                <a:srgbClr val="80379B"/>
              </a:buClr>
            </a:pPr>
            <a:r>
              <a:rPr lang="fr-FR" altLang="en-US" sz="2400" dirty="0">
                <a:ln w="0"/>
                <a:effectLst>
                  <a:outerShdw blurRad="38100" dist="19050" dir="2700000" algn="tl" rotWithShape="0">
                    <a:schemeClr val="dk1">
                      <a:alpha val="40000"/>
                    </a:schemeClr>
                  </a:outerShdw>
                </a:effectLst>
                <a:latin typeface="+mn-lt"/>
                <a:ea typeface="MS PGothic" panose="020B0600070205080204" pitchFamily="34" charset="-128"/>
                <a:sym typeface="Times New Roman" panose="02020603050405020304" pitchFamily="18" charset="0"/>
              </a:rPr>
              <a:t>Ulcère génital</a:t>
            </a:r>
          </a:p>
          <a:p>
            <a:pPr fontAlgn="base">
              <a:spcBef>
                <a:spcPct val="50000"/>
              </a:spcBef>
              <a:spcAft>
                <a:spcPct val="0"/>
              </a:spcAft>
              <a:buClr>
                <a:srgbClr val="80379B"/>
              </a:buClr>
            </a:pPr>
            <a:endParaRPr lang="fr-FR" altLang="en-US" sz="2400" dirty="0">
              <a:ln w="0"/>
              <a:effectLst>
                <a:outerShdw blurRad="38100" dist="19050" dir="2700000" algn="tl" rotWithShape="0">
                  <a:schemeClr val="dk1">
                    <a:alpha val="40000"/>
                  </a:schemeClr>
                </a:outerShdw>
              </a:effectLst>
              <a:latin typeface="+mn-lt"/>
              <a:ea typeface="MS PGothic" panose="020B0600070205080204" pitchFamily="34" charset="-128"/>
              <a:sym typeface="Times New Roman" panose="02020603050405020304" pitchFamily="18" charset="0"/>
            </a:endParaRPr>
          </a:p>
          <a:p>
            <a:pPr fontAlgn="base">
              <a:spcBef>
                <a:spcPct val="50000"/>
              </a:spcBef>
              <a:spcAft>
                <a:spcPct val="0"/>
              </a:spcAft>
              <a:buClr>
                <a:srgbClr val="80379B"/>
              </a:buClr>
            </a:pPr>
            <a:endParaRPr lang="fr-FR" altLang="en-US" sz="2400" dirty="0">
              <a:ln w="0"/>
              <a:effectLst>
                <a:outerShdw blurRad="38100" dist="19050" dir="2700000" algn="tl" rotWithShape="0">
                  <a:schemeClr val="dk1">
                    <a:alpha val="40000"/>
                  </a:schemeClr>
                </a:outerShdw>
              </a:effectLst>
              <a:latin typeface="+mn-lt"/>
              <a:ea typeface="MS PGothic" panose="020B0600070205080204" pitchFamily="34" charset="-128"/>
              <a:sym typeface="Times New Roman" panose="02020603050405020304" pitchFamily="18" charset="0"/>
            </a:endParaRPr>
          </a:p>
          <a:p>
            <a:pPr fontAlgn="base">
              <a:spcBef>
                <a:spcPct val="50000"/>
              </a:spcBef>
              <a:spcAft>
                <a:spcPct val="0"/>
              </a:spcAft>
              <a:buClr>
                <a:srgbClr val="80379B"/>
              </a:buClr>
            </a:pPr>
            <a:r>
              <a:rPr lang="fr-FR" altLang="en-US" sz="2400" dirty="0" smtClean="0">
                <a:ln w="0"/>
                <a:effectLst>
                  <a:outerShdw blurRad="38100" dist="19050" dir="2700000" algn="tl" rotWithShape="0">
                    <a:schemeClr val="dk1">
                      <a:alpha val="40000"/>
                    </a:schemeClr>
                  </a:outerShdw>
                </a:effectLst>
                <a:latin typeface="+mn-lt"/>
                <a:ea typeface="MS PGothic" panose="020B0600070205080204" pitchFamily="34" charset="-128"/>
                <a:sym typeface="Wingdings" panose="05000000000000000000" pitchFamily="2" charset="2"/>
              </a:rPr>
              <a:t>Écoulement </a:t>
            </a:r>
            <a:r>
              <a:rPr lang="fr-FR" altLang="en-US" sz="2400" dirty="0">
                <a:ln w="0"/>
                <a:effectLst>
                  <a:outerShdw blurRad="38100" dist="19050" dir="2700000" algn="tl" rotWithShape="0">
                    <a:schemeClr val="dk1">
                      <a:alpha val="40000"/>
                    </a:schemeClr>
                  </a:outerShdw>
                </a:effectLst>
                <a:latin typeface="+mn-lt"/>
                <a:ea typeface="MS PGothic" panose="020B0600070205080204" pitchFamily="34" charset="-128"/>
                <a:sym typeface="Wingdings" panose="05000000000000000000" pitchFamily="2" charset="2"/>
              </a:rPr>
              <a:t>urétral</a:t>
            </a:r>
          </a:p>
          <a:p>
            <a:pPr marL="0" indent="0" fontAlgn="base">
              <a:spcBef>
                <a:spcPct val="50000"/>
              </a:spcBef>
              <a:spcAft>
                <a:spcPct val="0"/>
              </a:spcAft>
              <a:buClr>
                <a:srgbClr val="80379B"/>
              </a:buClr>
              <a:buNone/>
            </a:pPr>
            <a:endParaRPr lang="fr-FR" altLang="en-US" sz="2400" dirty="0" smtClean="0">
              <a:ln w="0"/>
              <a:effectLst>
                <a:outerShdw blurRad="38100" dist="19050" dir="2700000" algn="tl" rotWithShape="0">
                  <a:schemeClr val="dk1">
                    <a:alpha val="40000"/>
                  </a:schemeClr>
                </a:outerShdw>
              </a:effectLst>
              <a:latin typeface="+mn-lt"/>
              <a:ea typeface="MS PGothic" panose="020B0600070205080204" pitchFamily="34" charset="-128"/>
              <a:sym typeface="Wingdings" panose="05000000000000000000" pitchFamily="2" charset="2"/>
            </a:endParaRPr>
          </a:p>
          <a:p>
            <a:pPr fontAlgn="base">
              <a:spcBef>
                <a:spcPct val="50000"/>
              </a:spcBef>
              <a:spcAft>
                <a:spcPct val="0"/>
              </a:spcAft>
              <a:buClr>
                <a:srgbClr val="80379B"/>
              </a:buClr>
            </a:pPr>
            <a:r>
              <a:rPr lang="fr-FR" altLang="en-US" sz="2400" dirty="0" smtClean="0">
                <a:ln w="0"/>
                <a:effectLst>
                  <a:outerShdw blurRad="38100" dist="19050" dir="2700000" algn="tl" rotWithShape="0">
                    <a:schemeClr val="dk1">
                      <a:alpha val="40000"/>
                    </a:schemeClr>
                  </a:outerShdw>
                </a:effectLst>
                <a:latin typeface="+mn-lt"/>
                <a:ea typeface="MS PGothic" panose="020B0600070205080204" pitchFamily="34" charset="-128"/>
                <a:sym typeface="Wingdings" panose="05000000000000000000" pitchFamily="2" charset="2"/>
              </a:rPr>
              <a:t>Écoulement </a:t>
            </a:r>
            <a:r>
              <a:rPr lang="fr-FR" altLang="en-US" sz="2400" dirty="0">
                <a:ln w="0"/>
                <a:effectLst>
                  <a:outerShdw blurRad="38100" dist="19050" dir="2700000" algn="tl" rotWithShape="0">
                    <a:schemeClr val="dk1">
                      <a:alpha val="40000"/>
                    </a:schemeClr>
                  </a:outerShdw>
                </a:effectLst>
                <a:latin typeface="+mn-lt"/>
                <a:ea typeface="MS PGothic" panose="020B0600070205080204" pitchFamily="34" charset="-128"/>
                <a:sym typeface="Wingdings" panose="05000000000000000000" pitchFamily="2" charset="2"/>
              </a:rPr>
              <a:t>vaginal (</a:t>
            </a:r>
            <a:r>
              <a:rPr lang="fr-FR" altLang="en-US" sz="2400" i="1" dirty="0">
                <a:ln w="0"/>
                <a:effectLst>
                  <a:outerShdw blurRad="38100" dist="19050" dir="2700000" algn="tl" rotWithShape="0">
                    <a:schemeClr val="dk1">
                      <a:alpha val="40000"/>
                    </a:schemeClr>
                  </a:outerShdw>
                </a:effectLst>
                <a:latin typeface="+mn-lt"/>
                <a:ea typeface="MS PGothic" panose="020B0600070205080204" pitchFamily="34" charset="-128"/>
                <a:sym typeface="Wingdings" panose="05000000000000000000" pitchFamily="2" charset="2"/>
              </a:rPr>
              <a:t>anormal</a:t>
            </a:r>
            <a:r>
              <a:rPr lang="fr-FR" altLang="en-US" sz="2400" dirty="0">
                <a:ln w="0"/>
                <a:effectLst>
                  <a:outerShdw blurRad="38100" dist="19050" dir="2700000" algn="tl" rotWithShape="0">
                    <a:schemeClr val="dk1">
                      <a:alpha val="40000"/>
                    </a:schemeClr>
                  </a:outerShdw>
                </a:effectLst>
                <a:latin typeface="+mn-lt"/>
                <a:ea typeface="MS PGothic" panose="020B0600070205080204" pitchFamily="34" charset="-128"/>
                <a:sym typeface="Wingdings" panose="05000000000000000000" pitchFamily="2" charset="2"/>
              </a:rPr>
              <a:t>)</a:t>
            </a:r>
          </a:p>
          <a:p>
            <a:pPr fontAlgn="base">
              <a:spcBef>
                <a:spcPct val="30000"/>
              </a:spcBef>
              <a:spcAft>
                <a:spcPct val="0"/>
              </a:spcAft>
              <a:buClr>
                <a:srgbClr val="80379B"/>
              </a:buClr>
              <a:buFont typeface="Wingdings" panose="05000000000000000000" pitchFamily="2" charset="2"/>
              <a:buNone/>
            </a:pPr>
            <a:endParaRPr lang="fr-FR" altLang="en-US" sz="2400" dirty="0">
              <a:solidFill>
                <a:srgbClr val="16246D"/>
              </a:solidFill>
              <a:ea typeface="MS PGothic" panose="020B0600070205080204" pitchFamily="34" charset="-128"/>
              <a:sym typeface="Wingdings" panose="05000000000000000000" pitchFamily="2" charset="2"/>
            </a:endParaRPr>
          </a:p>
        </p:txBody>
      </p:sp>
      <p:sp>
        <p:nvSpPr>
          <p:cNvPr id="9" name="Rectangle 5"/>
          <p:cNvSpPr>
            <a:spLocks noChangeArrowheads="1"/>
          </p:cNvSpPr>
          <p:nvPr/>
        </p:nvSpPr>
        <p:spPr bwMode="auto">
          <a:xfrm>
            <a:off x="5375276" y="1338263"/>
            <a:ext cx="5113339" cy="52776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lr>
                <a:schemeClr val="tx2"/>
              </a:buClr>
              <a:buSzPct val="90000"/>
              <a:buFont typeface="Wingdings" panose="05000000000000000000" pitchFamily="2" charset="2"/>
              <a:buChar char="n"/>
              <a:defRPr sz="26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1pPr>
            <a:lvl2pPr marL="742950" indent="-285750">
              <a:spcBef>
                <a:spcPct val="20000"/>
              </a:spcBef>
              <a:buClr>
                <a:schemeClr val="tx2"/>
              </a:buClr>
              <a:buSzPct val="90000"/>
              <a:buFont typeface="Wingdings" panose="05000000000000000000" pitchFamily="2" charset="2"/>
              <a:buChar char="n"/>
              <a:defRPr sz="23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2pPr>
            <a:lvl3pPr marL="1143000" indent="-228600">
              <a:spcBef>
                <a:spcPct val="20000"/>
              </a:spcBef>
              <a:buClr>
                <a:schemeClr val="tx2"/>
              </a:buClr>
              <a:buSzPct val="90000"/>
              <a:buFont typeface="Wingdings" panose="05000000000000000000" pitchFamily="2" charset="2"/>
              <a:buChar char="n"/>
              <a:defRPr sz="20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3pPr>
            <a:lvl4pPr marL="1600200" indent="-228600">
              <a:spcBef>
                <a:spcPct val="20000"/>
              </a:spcBef>
              <a:buClr>
                <a:schemeClr val="tx2"/>
              </a:buClr>
              <a:buSzPct val="90000"/>
              <a:buFont typeface="Wingdings" panose="05000000000000000000" pitchFamily="2" charset="2"/>
              <a:buChar char="n"/>
              <a:defRPr sz="17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4pPr>
            <a:lvl5pPr marL="2057400" indent="-228600">
              <a:spcBef>
                <a:spcPct val="20000"/>
              </a:spcBef>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ea typeface="Lucida Sans Unicode" panose="020B0602030504020204" pitchFamily="34" charset="0"/>
                <a:cs typeface="Lucida Sans Unicode" panose="020B0602030504020204" pitchFamily="34" charset="0"/>
              </a:defRPr>
            </a:lvl9pPr>
          </a:lstStyle>
          <a:p>
            <a:pPr algn="ctr" fontAlgn="base">
              <a:spcBef>
                <a:spcPct val="10000"/>
              </a:spcBef>
              <a:spcAft>
                <a:spcPct val="20000"/>
              </a:spcAft>
              <a:buClrTx/>
              <a:buFont typeface="Times New Roman" panose="02020603050405020304" pitchFamily="18" charset="0"/>
              <a:buNone/>
            </a:pPr>
            <a:r>
              <a:rPr lang="fr-FR" altLang="en-US" sz="2800" dirty="0">
                <a:ln w="0"/>
                <a:effectLst>
                  <a:outerShdw blurRad="38100" dist="19050" dir="2700000" algn="tl" rotWithShape="0">
                    <a:schemeClr val="dk1">
                      <a:alpha val="40000"/>
                    </a:schemeClr>
                  </a:outerShdw>
                </a:effectLst>
                <a:latin typeface="+mn-lt"/>
                <a:ea typeface="MS PGothic" panose="020B0600070205080204" pitchFamily="34" charset="-128"/>
                <a:sym typeface="Times New Roman" panose="02020603050405020304" pitchFamily="18" charset="0"/>
              </a:rPr>
              <a:t>IST / IAR </a:t>
            </a:r>
            <a:r>
              <a:rPr lang="fr-FR" altLang="en-US" sz="1800" dirty="0">
                <a:ln w="0"/>
                <a:effectLst>
                  <a:outerShdw blurRad="38100" dist="19050" dir="2700000" algn="tl" rotWithShape="0">
                    <a:schemeClr val="dk1">
                      <a:alpha val="40000"/>
                    </a:schemeClr>
                  </a:outerShdw>
                </a:effectLst>
                <a:latin typeface="+mn-lt"/>
                <a:ea typeface="MS PGothic" panose="020B0600070205080204" pitchFamily="34" charset="-128"/>
                <a:sym typeface="Times New Roman" panose="02020603050405020304" pitchFamily="18" charset="0"/>
              </a:rPr>
              <a:t>(infection de l’appareil reproducteur)</a:t>
            </a:r>
          </a:p>
          <a:p>
            <a:pPr lvl="1" fontAlgn="base">
              <a:lnSpc>
                <a:spcPct val="90000"/>
              </a:lnSpc>
              <a:spcBef>
                <a:spcPct val="5000"/>
              </a:spcBef>
              <a:spcAft>
                <a:spcPct val="0"/>
              </a:spcAft>
              <a:buClr>
                <a:srgbClr val="80379B"/>
              </a:buClr>
            </a:pPr>
            <a:endParaRPr lang="fr-FR" altLang="en-US" sz="800" dirty="0">
              <a:ln w="0"/>
              <a:effectLst>
                <a:outerShdw blurRad="38100" dist="19050" dir="2700000" algn="tl" rotWithShape="0">
                  <a:schemeClr val="dk1">
                    <a:alpha val="40000"/>
                  </a:schemeClr>
                </a:outerShdw>
              </a:effectLst>
              <a:latin typeface="+mn-lt"/>
              <a:ea typeface="MS PGothic" panose="020B0600070205080204" pitchFamily="34" charset="-128"/>
              <a:sym typeface="Times New Roman" panose="02020603050405020304" pitchFamily="18" charset="0"/>
            </a:endParaRPr>
          </a:p>
          <a:p>
            <a:pPr lvl="1" fontAlgn="base">
              <a:lnSpc>
                <a:spcPct val="90000"/>
              </a:lnSpc>
              <a:spcBef>
                <a:spcPct val="5000"/>
              </a:spcBef>
              <a:spcAft>
                <a:spcPct val="0"/>
              </a:spcAft>
              <a:buClr>
                <a:srgbClr val="80379B"/>
              </a:buClr>
            </a:pPr>
            <a:r>
              <a:rPr lang="fr-FR" altLang="en-US" sz="2200" dirty="0">
                <a:ln w="0"/>
                <a:effectLst>
                  <a:outerShdw blurRad="38100" dist="19050" dir="2700000" algn="tl" rotWithShape="0">
                    <a:schemeClr val="dk1">
                      <a:alpha val="40000"/>
                    </a:schemeClr>
                  </a:outerShdw>
                </a:effectLst>
                <a:latin typeface="+mn-lt"/>
                <a:ea typeface="MS PGothic" panose="020B0600070205080204" pitchFamily="34" charset="-128"/>
                <a:sym typeface="Times New Roman" panose="02020603050405020304" pitchFamily="18" charset="0"/>
              </a:rPr>
              <a:t>Syphilis</a:t>
            </a:r>
          </a:p>
          <a:p>
            <a:pPr lvl="1" fontAlgn="base">
              <a:lnSpc>
                <a:spcPct val="90000"/>
              </a:lnSpc>
              <a:spcBef>
                <a:spcPct val="5000"/>
              </a:spcBef>
              <a:spcAft>
                <a:spcPct val="0"/>
              </a:spcAft>
              <a:buClr>
                <a:srgbClr val="80379B"/>
              </a:buClr>
            </a:pPr>
            <a:r>
              <a:rPr lang="fr-FR" altLang="en-US" sz="2200" dirty="0">
                <a:ln w="0"/>
                <a:effectLst>
                  <a:outerShdw blurRad="38100" dist="19050" dir="2700000" algn="tl" rotWithShape="0">
                    <a:schemeClr val="dk1">
                      <a:alpha val="40000"/>
                    </a:schemeClr>
                  </a:outerShdw>
                </a:effectLst>
                <a:latin typeface="+mn-lt"/>
                <a:ea typeface="MS PGothic" panose="020B0600070205080204" pitchFamily="34" charset="-128"/>
                <a:sym typeface="Times New Roman" panose="02020603050405020304" pitchFamily="18" charset="0"/>
              </a:rPr>
              <a:t>Herpès</a:t>
            </a:r>
          </a:p>
          <a:p>
            <a:pPr lvl="1" fontAlgn="base">
              <a:lnSpc>
                <a:spcPct val="90000"/>
              </a:lnSpc>
              <a:spcBef>
                <a:spcPct val="5000"/>
              </a:spcBef>
              <a:spcAft>
                <a:spcPct val="0"/>
              </a:spcAft>
              <a:buClr>
                <a:srgbClr val="80379B"/>
              </a:buClr>
            </a:pPr>
            <a:r>
              <a:rPr lang="fr-FR" altLang="en-US" sz="2200" dirty="0">
                <a:ln w="0"/>
                <a:effectLst>
                  <a:outerShdw blurRad="38100" dist="19050" dir="2700000" algn="tl" rotWithShape="0">
                    <a:schemeClr val="dk1">
                      <a:alpha val="40000"/>
                    </a:schemeClr>
                  </a:outerShdw>
                </a:effectLst>
                <a:latin typeface="+mn-lt"/>
                <a:ea typeface="MS PGothic" panose="020B0600070205080204" pitchFamily="34" charset="-128"/>
                <a:sym typeface="Times New Roman" panose="02020603050405020304" pitchFamily="18" charset="0"/>
              </a:rPr>
              <a:t>Chancre mou</a:t>
            </a:r>
          </a:p>
          <a:p>
            <a:pPr lvl="1" fontAlgn="base">
              <a:lnSpc>
                <a:spcPct val="90000"/>
              </a:lnSpc>
              <a:spcBef>
                <a:spcPct val="5000"/>
              </a:spcBef>
              <a:spcAft>
                <a:spcPct val="0"/>
              </a:spcAft>
              <a:buClr>
                <a:srgbClr val="80379B"/>
              </a:buClr>
            </a:pPr>
            <a:r>
              <a:rPr lang="fr-FR" altLang="en-US" sz="2200" dirty="0" err="1">
                <a:ln w="0"/>
                <a:effectLst>
                  <a:outerShdw blurRad="38100" dist="19050" dir="2700000" algn="tl" rotWithShape="0">
                    <a:schemeClr val="dk1">
                      <a:alpha val="40000"/>
                    </a:schemeClr>
                  </a:outerShdw>
                </a:effectLst>
                <a:latin typeface="+mn-lt"/>
                <a:ea typeface="MS PGothic" panose="020B0600070205080204" pitchFamily="34" charset="-128"/>
                <a:sym typeface="Times New Roman" panose="02020603050405020304" pitchFamily="18" charset="0"/>
              </a:rPr>
              <a:t>Donovanose</a:t>
            </a:r>
            <a:endParaRPr lang="fr-FR" altLang="en-US" sz="2200" dirty="0">
              <a:ln w="0"/>
              <a:effectLst>
                <a:outerShdw blurRad="38100" dist="19050" dir="2700000" algn="tl" rotWithShape="0">
                  <a:schemeClr val="dk1">
                    <a:alpha val="40000"/>
                  </a:schemeClr>
                </a:outerShdw>
              </a:effectLst>
              <a:latin typeface="+mn-lt"/>
              <a:ea typeface="MS PGothic" panose="020B0600070205080204" pitchFamily="34" charset="-128"/>
              <a:sym typeface="Times New Roman" panose="02020603050405020304" pitchFamily="18" charset="0"/>
            </a:endParaRPr>
          </a:p>
          <a:p>
            <a:pPr lvl="1" fontAlgn="base">
              <a:lnSpc>
                <a:spcPct val="90000"/>
              </a:lnSpc>
              <a:spcBef>
                <a:spcPct val="5000"/>
              </a:spcBef>
              <a:spcAft>
                <a:spcPct val="0"/>
              </a:spcAft>
              <a:buClr>
                <a:srgbClr val="80379B"/>
              </a:buClr>
            </a:pPr>
            <a:r>
              <a:rPr lang="fr-FR" altLang="en-US" sz="2200" dirty="0">
                <a:ln w="0"/>
                <a:effectLst>
                  <a:outerShdw blurRad="38100" dist="19050" dir="2700000" algn="tl" rotWithShape="0">
                    <a:schemeClr val="dk1">
                      <a:alpha val="40000"/>
                    </a:schemeClr>
                  </a:outerShdw>
                </a:effectLst>
                <a:latin typeface="+mn-lt"/>
                <a:ea typeface="MS PGothic" panose="020B0600070205080204" pitchFamily="34" charset="-128"/>
                <a:sym typeface="Times New Roman" panose="02020603050405020304" pitchFamily="18" charset="0"/>
              </a:rPr>
              <a:t>Lymphogranulome vénérien</a:t>
            </a:r>
          </a:p>
          <a:p>
            <a:pPr lvl="1" fontAlgn="base">
              <a:spcBef>
                <a:spcPct val="50000"/>
              </a:spcBef>
              <a:spcAft>
                <a:spcPct val="0"/>
              </a:spcAft>
              <a:buClr>
                <a:srgbClr val="80379B"/>
              </a:buClr>
            </a:pPr>
            <a:r>
              <a:rPr lang="fr-FR" altLang="en-US" sz="2200" dirty="0" smtClean="0">
                <a:ln w="0"/>
                <a:effectLst>
                  <a:outerShdw blurRad="38100" dist="19050" dir="2700000" algn="tl" rotWithShape="0">
                    <a:schemeClr val="dk1">
                      <a:alpha val="40000"/>
                    </a:schemeClr>
                  </a:outerShdw>
                </a:effectLst>
                <a:latin typeface="+mn-lt"/>
                <a:ea typeface="MS PGothic" panose="020B0600070205080204" pitchFamily="34" charset="-128"/>
                <a:sym typeface="Times New Roman" panose="02020603050405020304" pitchFamily="18" charset="0"/>
              </a:rPr>
              <a:t>Blennorragie</a:t>
            </a:r>
            <a:endParaRPr lang="fr-FR" altLang="en-US" sz="2200" dirty="0">
              <a:ln w="0"/>
              <a:effectLst>
                <a:outerShdw blurRad="38100" dist="19050" dir="2700000" algn="tl" rotWithShape="0">
                  <a:schemeClr val="dk1">
                    <a:alpha val="40000"/>
                  </a:schemeClr>
                </a:outerShdw>
              </a:effectLst>
              <a:latin typeface="+mn-lt"/>
              <a:ea typeface="MS PGothic" panose="020B0600070205080204" pitchFamily="34" charset="-128"/>
              <a:sym typeface="Times New Roman" panose="02020603050405020304" pitchFamily="18" charset="0"/>
            </a:endParaRPr>
          </a:p>
          <a:p>
            <a:pPr lvl="1" fontAlgn="base">
              <a:lnSpc>
                <a:spcPct val="90000"/>
              </a:lnSpc>
              <a:spcBef>
                <a:spcPct val="5000"/>
              </a:spcBef>
              <a:spcAft>
                <a:spcPct val="0"/>
              </a:spcAft>
              <a:buClr>
                <a:srgbClr val="80379B"/>
              </a:buClr>
            </a:pPr>
            <a:r>
              <a:rPr lang="fr-FR" altLang="en-US" sz="2200" dirty="0">
                <a:ln w="0"/>
                <a:effectLst>
                  <a:outerShdw blurRad="38100" dist="19050" dir="2700000" algn="tl" rotWithShape="0">
                    <a:schemeClr val="dk1">
                      <a:alpha val="40000"/>
                    </a:schemeClr>
                  </a:outerShdw>
                </a:effectLst>
                <a:latin typeface="+mn-lt"/>
                <a:ea typeface="MS PGothic" panose="020B0600070205080204" pitchFamily="34" charset="-128"/>
                <a:sym typeface="Times New Roman" panose="02020603050405020304" pitchFamily="18" charset="0"/>
              </a:rPr>
              <a:t>Chlamydia</a:t>
            </a:r>
          </a:p>
          <a:p>
            <a:pPr lvl="1" fontAlgn="base">
              <a:lnSpc>
                <a:spcPct val="90000"/>
              </a:lnSpc>
              <a:spcBef>
                <a:spcPct val="5000"/>
              </a:spcBef>
              <a:spcAft>
                <a:spcPct val="0"/>
              </a:spcAft>
              <a:buClr>
                <a:srgbClr val="80379B"/>
              </a:buClr>
            </a:pPr>
            <a:endParaRPr lang="fr-FR" altLang="en-US" sz="2200" dirty="0">
              <a:ln w="0"/>
              <a:effectLst>
                <a:outerShdw blurRad="38100" dist="19050" dir="2700000" algn="tl" rotWithShape="0">
                  <a:schemeClr val="dk1">
                    <a:alpha val="40000"/>
                  </a:schemeClr>
                </a:outerShdw>
              </a:effectLst>
              <a:latin typeface="+mn-lt"/>
              <a:ea typeface="MS PGothic" panose="020B0600070205080204" pitchFamily="34" charset="-128"/>
              <a:sym typeface="Times New Roman" panose="02020603050405020304" pitchFamily="18" charset="0"/>
            </a:endParaRPr>
          </a:p>
          <a:p>
            <a:pPr lvl="1" fontAlgn="base">
              <a:lnSpc>
                <a:spcPct val="90000"/>
              </a:lnSpc>
              <a:spcBef>
                <a:spcPct val="5000"/>
              </a:spcBef>
              <a:spcAft>
                <a:spcPct val="0"/>
              </a:spcAft>
              <a:buClr>
                <a:srgbClr val="80379B"/>
              </a:buClr>
            </a:pPr>
            <a:r>
              <a:rPr lang="fr-FR" altLang="en-US" sz="2200" dirty="0" err="1">
                <a:ln w="0"/>
                <a:effectLst>
                  <a:outerShdw blurRad="38100" dist="19050" dir="2700000" algn="tl" rotWithShape="0">
                    <a:schemeClr val="dk1">
                      <a:alpha val="40000"/>
                    </a:schemeClr>
                  </a:outerShdw>
                </a:effectLst>
                <a:latin typeface="+mn-lt"/>
                <a:ea typeface="MS PGothic" panose="020B0600070205080204" pitchFamily="34" charset="-128"/>
                <a:sym typeface="Times New Roman" panose="02020603050405020304" pitchFamily="18" charset="0"/>
              </a:rPr>
              <a:t>Vaginose</a:t>
            </a:r>
            <a:r>
              <a:rPr lang="fr-FR" altLang="en-US" sz="2200" dirty="0">
                <a:ln w="0"/>
                <a:effectLst>
                  <a:outerShdw blurRad="38100" dist="19050" dir="2700000" algn="tl" rotWithShape="0">
                    <a:schemeClr val="dk1">
                      <a:alpha val="40000"/>
                    </a:schemeClr>
                  </a:outerShdw>
                </a:effectLst>
                <a:latin typeface="+mn-lt"/>
                <a:ea typeface="MS PGothic" panose="020B0600070205080204" pitchFamily="34" charset="-128"/>
                <a:sym typeface="Times New Roman" panose="02020603050405020304" pitchFamily="18" charset="0"/>
              </a:rPr>
              <a:t> bactérienne</a:t>
            </a:r>
          </a:p>
          <a:p>
            <a:pPr lvl="1" fontAlgn="base">
              <a:lnSpc>
                <a:spcPct val="90000"/>
              </a:lnSpc>
              <a:spcBef>
                <a:spcPct val="5000"/>
              </a:spcBef>
              <a:spcAft>
                <a:spcPct val="0"/>
              </a:spcAft>
              <a:buClr>
                <a:srgbClr val="80379B"/>
              </a:buClr>
            </a:pPr>
            <a:r>
              <a:rPr lang="fr-FR" altLang="en-US" sz="2200" dirty="0">
                <a:ln w="0"/>
                <a:effectLst>
                  <a:outerShdw blurRad="38100" dist="19050" dir="2700000" algn="tl" rotWithShape="0">
                    <a:schemeClr val="dk1">
                      <a:alpha val="40000"/>
                    </a:schemeClr>
                  </a:outerShdw>
                </a:effectLst>
                <a:latin typeface="+mn-lt"/>
                <a:ea typeface="MS PGothic" panose="020B0600070205080204" pitchFamily="34" charset="-128"/>
                <a:sym typeface="Times New Roman" panose="02020603050405020304" pitchFamily="18" charset="0"/>
              </a:rPr>
              <a:t>Candidose</a:t>
            </a:r>
          </a:p>
          <a:p>
            <a:pPr lvl="1" fontAlgn="base">
              <a:lnSpc>
                <a:spcPct val="90000"/>
              </a:lnSpc>
              <a:spcBef>
                <a:spcPct val="5000"/>
              </a:spcBef>
              <a:spcAft>
                <a:spcPct val="0"/>
              </a:spcAft>
              <a:buClr>
                <a:srgbClr val="80379B"/>
              </a:buClr>
            </a:pPr>
            <a:r>
              <a:rPr lang="fr-FR" altLang="en-US" sz="2200" dirty="0" err="1">
                <a:ln w="0"/>
                <a:effectLst>
                  <a:outerShdw blurRad="38100" dist="19050" dir="2700000" algn="tl" rotWithShape="0">
                    <a:schemeClr val="dk1">
                      <a:alpha val="40000"/>
                    </a:schemeClr>
                  </a:outerShdw>
                </a:effectLst>
                <a:latin typeface="+mn-lt"/>
                <a:ea typeface="MS PGothic" panose="020B0600070205080204" pitchFamily="34" charset="-128"/>
                <a:sym typeface="Times New Roman" panose="02020603050405020304" pitchFamily="18" charset="0"/>
              </a:rPr>
              <a:t>Trichomoniase</a:t>
            </a:r>
            <a:endParaRPr lang="fr-FR" altLang="en-US" sz="2200" dirty="0">
              <a:ln w="0"/>
              <a:effectLst>
                <a:outerShdw blurRad="38100" dist="19050" dir="2700000" algn="tl" rotWithShape="0">
                  <a:schemeClr val="dk1">
                    <a:alpha val="40000"/>
                  </a:schemeClr>
                </a:outerShdw>
              </a:effectLst>
              <a:latin typeface="+mn-lt"/>
              <a:ea typeface="MS PGothic" panose="020B0600070205080204" pitchFamily="34" charset="-128"/>
              <a:sym typeface="Times New Roman" panose="02020603050405020304" pitchFamily="18" charset="0"/>
            </a:endParaRPr>
          </a:p>
          <a:p>
            <a:pPr lvl="1" fontAlgn="base">
              <a:lnSpc>
                <a:spcPct val="90000"/>
              </a:lnSpc>
              <a:spcBef>
                <a:spcPct val="5000"/>
              </a:spcBef>
              <a:spcAft>
                <a:spcPct val="0"/>
              </a:spcAft>
              <a:buClr>
                <a:srgbClr val="80379B"/>
              </a:buClr>
            </a:pPr>
            <a:r>
              <a:rPr lang="fr-FR" altLang="en-US" sz="2200" dirty="0" err="1">
                <a:ln w="0"/>
                <a:effectLst>
                  <a:outerShdw blurRad="38100" dist="19050" dir="2700000" algn="tl" rotWithShape="0">
                    <a:schemeClr val="dk1">
                      <a:alpha val="40000"/>
                    </a:schemeClr>
                  </a:outerShdw>
                </a:effectLst>
                <a:latin typeface="+mn-lt"/>
                <a:ea typeface="MS PGothic" panose="020B0600070205080204" pitchFamily="34" charset="-128"/>
                <a:sym typeface="Times New Roman" panose="02020603050405020304" pitchFamily="18" charset="0"/>
              </a:rPr>
              <a:t>Gonorrh</a:t>
            </a:r>
            <a:r>
              <a:rPr lang="fr-CH" altLang="en-US" sz="2200" dirty="0" err="1">
                <a:ln w="0"/>
                <a:effectLst>
                  <a:outerShdw blurRad="38100" dist="19050" dir="2700000" algn="tl" rotWithShape="0">
                    <a:schemeClr val="dk1">
                      <a:alpha val="40000"/>
                    </a:schemeClr>
                  </a:outerShdw>
                </a:effectLst>
                <a:latin typeface="+mn-lt"/>
                <a:ea typeface="MS PGothic" panose="020B0600070205080204" pitchFamily="34" charset="-128"/>
                <a:sym typeface="Times New Roman" panose="02020603050405020304" pitchFamily="18" charset="0"/>
              </a:rPr>
              <a:t>ée</a:t>
            </a:r>
            <a:endParaRPr lang="fr-FR" altLang="en-US" sz="2200" dirty="0">
              <a:ln w="0"/>
              <a:effectLst>
                <a:outerShdw blurRad="38100" dist="19050" dir="2700000" algn="tl" rotWithShape="0">
                  <a:schemeClr val="dk1">
                    <a:alpha val="40000"/>
                  </a:schemeClr>
                </a:outerShdw>
              </a:effectLst>
              <a:latin typeface="+mn-lt"/>
              <a:ea typeface="MS PGothic" panose="020B0600070205080204" pitchFamily="34" charset="-128"/>
              <a:sym typeface="Times New Roman" panose="02020603050405020304" pitchFamily="18" charset="0"/>
            </a:endParaRPr>
          </a:p>
          <a:p>
            <a:pPr lvl="1" fontAlgn="base">
              <a:lnSpc>
                <a:spcPct val="90000"/>
              </a:lnSpc>
              <a:spcBef>
                <a:spcPct val="5000"/>
              </a:spcBef>
              <a:spcAft>
                <a:spcPct val="0"/>
              </a:spcAft>
              <a:buClr>
                <a:srgbClr val="80379B"/>
              </a:buClr>
            </a:pPr>
            <a:r>
              <a:rPr lang="fr-FR" altLang="en-US" sz="2200" dirty="0">
                <a:ln w="0"/>
                <a:effectLst>
                  <a:outerShdw blurRad="38100" dist="19050" dir="2700000" algn="tl" rotWithShape="0">
                    <a:schemeClr val="dk1">
                      <a:alpha val="40000"/>
                    </a:schemeClr>
                  </a:outerShdw>
                </a:effectLst>
                <a:latin typeface="+mn-lt"/>
                <a:ea typeface="MS PGothic" panose="020B0600070205080204" pitchFamily="34" charset="-128"/>
                <a:sym typeface="Times New Roman" panose="02020603050405020304" pitchFamily="18" charset="0"/>
              </a:rPr>
              <a:t>Chlamydia</a:t>
            </a:r>
          </a:p>
        </p:txBody>
      </p:sp>
      <p:sp>
        <p:nvSpPr>
          <p:cNvPr id="5" name="Slide Number Placeholder 4"/>
          <p:cNvSpPr>
            <a:spLocks noGrp="1"/>
          </p:cNvSpPr>
          <p:nvPr>
            <p:ph type="sldNum" sz="quarter" idx="12"/>
          </p:nvPr>
        </p:nvSpPr>
        <p:spPr/>
        <p:txBody>
          <a:bodyPr/>
          <a:lstStyle/>
          <a:p>
            <a:fld id="{5F260CC8-F0FE-4F0D-B416-27449B59D699}" type="slidenum">
              <a:rPr lang="fr-FR" smtClean="0"/>
              <a:t>35</a:t>
            </a:fld>
            <a:endParaRPr lang="fr-FR"/>
          </a:p>
        </p:txBody>
      </p:sp>
    </p:spTree>
    <p:extLst>
      <p:ext uri="{BB962C8B-B14F-4D97-AF65-F5344CB8AC3E}">
        <p14:creationId xmlns:p14="http://schemas.microsoft.com/office/powerpoint/2010/main" val="10584840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anim calcmode="lin" valueType="num">
                                      <p:cBhvr additive="base">
                                        <p:cTn id="1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 calcmode="lin" valueType="num">
                                      <p:cBhvr additive="base">
                                        <p:cTn id="1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anim calcmode="lin" valueType="num">
                                      <p:cBhvr additive="base">
                                        <p:cTn id="19"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anim calcmode="lin" valueType="num">
                                      <p:cBhvr additive="base">
                                        <p:cTn id="23"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9">
                                            <p:txEl>
                                              <p:pRg st="7" end="7"/>
                                            </p:txEl>
                                          </p:spTgt>
                                        </p:tgtEl>
                                        <p:attrNameLst>
                                          <p:attrName>style.visibility</p:attrName>
                                        </p:attrNameLst>
                                      </p:cBhvr>
                                      <p:to>
                                        <p:strVal val="visible"/>
                                      </p:to>
                                    </p:set>
                                    <p:anim calcmode="lin" valueType="num">
                                      <p:cBhvr additive="base">
                                        <p:cTn id="2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
                                            <p:txEl>
                                              <p:pRg st="8" end="8"/>
                                            </p:txEl>
                                          </p:spTgt>
                                        </p:tgtEl>
                                        <p:attrNameLst>
                                          <p:attrName>style.visibility</p:attrName>
                                        </p:attrNameLst>
                                      </p:cBhvr>
                                      <p:to>
                                        <p:strVal val="visible"/>
                                      </p:to>
                                    </p:set>
                                    <p:anim calcmode="lin" valueType="num">
                                      <p:cBhvr additive="base">
                                        <p:cTn id="33"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9">
                                            <p:txEl>
                                              <p:pRg st="10" end="10"/>
                                            </p:txEl>
                                          </p:spTgt>
                                        </p:tgtEl>
                                        <p:attrNameLst>
                                          <p:attrName>style.visibility</p:attrName>
                                        </p:attrNameLst>
                                      </p:cBhvr>
                                      <p:to>
                                        <p:strVal val="visible"/>
                                      </p:to>
                                    </p:set>
                                    <p:anim calcmode="lin" valueType="num">
                                      <p:cBhvr additive="base">
                                        <p:cTn id="39"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9">
                                            <p:txEl>
                                              <p:pRg st="11" end="11"/>
                                            </p:txEl>
                                          </p:spTgt>
                                        </p:tgtEl>
                                        <p:attrNameLst>
                                          <p:attrName>style.visibility</p:attrName>
                                        </p:attrNameLst>
                                      </p:cBhvr>
                                      <p:to>
                                        <p:strVal val="visible"/>
                                      </p:to>
                                    </p:set>
                                    <p:anim calcmode="lin" valueType="num">
                                      <p:cBhvr additive="base">
                                        <p:cTn id="43" dur="500" fill="hold"/>
                                        <p:tgtEl>
                                          <p:spTgt spid="9">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11" end="1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9">
                                            <p:txEl>
                                              <p:pRg st="12" end="12"/>
                                            </p:txEl>
                                          </p:spTgt>
                                        </p:tgtEl>
                                        <p:attrNameLst>
                                          <p:attrName>style.visibility</p:attrName>
                                        </p:attrNameLst>
                                      </p:cBhvr>
                                      <p:to>
                                        <p:strVal val="visible"/>
                                      </p:to>
                                    </p:set>
                                    <p:anim calcmode="lin" valueType="num">
                                      <p:cBhvr additive="base">
                                        <p:cTn id="47" dur="500" fill="hold"/>
                                        <p:tgtEl>
                                          <p:spTgt spid="9">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txEl>
                                              <p:pRg st="12" end="1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9">
                                            <p:txEl>
                                              <p:pRg st="13" end="13"/>
                                            </p:txEl>
                                          </p:spTgt>
                                        </p:tgtEl>
                                        <p:attrNameLst>
                                          <p:attrName>style.visibility</p:attrName>
                                        </p:attrNameLst>
                                      </p:cBhvr>
                                      <p:to>
                                        <p:strVal val="visible"/>
                                      </p:to>
                                    </p:set>
                                    <p:anim calcmode="lin" valueType="num">
                                      <p:cBhvr additive="base">
                                        <p:cTn id="51" dur="500" fill="hold"/>
                                        <p:tgtEl>
                                          <p:spTgt spid="9">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9">
                                            <p:txEl>
                                              <p:pRg st="13" end="13"/>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9">
                                            <p:txEl>
                                              <p:pRg st="14" end="14"/>
                                            </p:txEl>
                                          </p:spTgt>
                                        </p:tgtEl>
                                        <p:attrNameLst>
                                          <p:attrName>style.visibility</p:attrName>
                                        </p:attrNameLst>
                                      </p:cBhvr>
                                      <p:to>
                                        <p:strVal val="visible"/>
                                      </p:to>
                                    </p:set>
                                    <p:anim calcmode="lin" valueType="num">
                                      <p:cBhvr additive="base">
                                        <p:cTn id="55" dur="500" fill="hold"/>
                                        <p:tgtEl>
                                          <p:spTgt spid="9">
                                            <p:txEl>
                                              <p:pRg st="14" end="1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4379259" cy="800287"/>
          </a:xfrm>
          <a:ln/>
        </p:spPr>
        <p:style>
          <a:lnRef idx="1">
            <a:schemeClr val="accent2"/>
          </a:lnRef>
          <a:fillRef idx="3">
            <a:schemeClr val="accent2"/>
          </a:fillRef>
          <a:effectRef idx="2">
            <a:schemeClr val="accent2"/>
          </a:effectRef>
          <a:fontRef idx="minor">
            <a:schemeClr val="lt1"/>
          </a:fontRef>
        </p:style>
        <p:txBody>
          <a:bodyPr anchor="t"/>
          <a:lstStyle/>
          <a:p>
            <a:r>
              <a:rPr lang="fr-FR" b="1" dirty="0" smtClean="0">
                <a:solidFill>
                  <a:schemeClr val="bg1"/>
                </a:solidFill>
                <a:latin typeface="+mn-lt"/>
              </a:rPr>
              <a:t>Messages clés</a:t>
            </a:r>
            <a:endParaRPr lang="fr-FR" b="1" dirty="0">
              <a:solidFill>
                <a:schemeClr val="bg1"/>
              </a:solidFill>
              <a:latin typeface="+mn-lt"/>
            </a:endParaRPr>
          </a:p>
        </p:txBody>
      </p:sp>
      <p:sp>
        <p:nvSpPr>
          <p:cNvPr id="3" name="Content Placeholder 2"/>
          <p:cNvSpPr>
            <a:spLocks noGrp="1"/>
          </p:cNvSpPr>
          <p:nvPr>
            <p:ph idx="1"/>
          </p:nvPr>
        </p:nvSpPr>
        <p:spPr>
          <a:xfrm>
            <a:off x="838202" y="1386840"/>
            <a:ext cx="11102788" cy="4790127"/>
          </a:xfrm>
        </p:spPr>
        <p:txBody>
          <a:bodyPr>
            <a:noAutofit/>
          </a:bodyPr>
          <a:lstStyle/>
          <a:p>
            <a:pPr marL="571500" indent="-571500">
              <a:buFont typeface="+mj-lt"/>
              <a:buAutoNum type="romanLcPeriod"/>
            </a:pPr>
            <a:r>
              <a:rPr lang="fr-FR" sz="3200" dirty="0" smtClean="0"/>
              <a:t>Prendre les mesures pour limiter (prévention, prise en charge et soins) la propagation des </a:t>
            </a:r>
            <a:r>
              <a:rPr lang="fr-FR" sz="3200" dirty="0" err="1" smtClean="0"/>
              <a:t>ISTs</a:t>
            </a:r>
            <a:r>
              <a:rPr lang="fr-FR" sz="3200" dirty="0" smtClean="0"/>
              <a:t> et le VIH. </a:t>
            </a:r>
            <a:endParaRPr lang="fr-FR" sz="3200" dirty="0"/>
          </a:p>
          <a:p>
            <a:pPr marL="571500" indent="-571500">
              <a:buFont typeface="+mj-lt"/>
              <a:buAutoNum type="romanLcPeriod"/>
            </a:pPr>
            <a:r>
              <a:rPr lang="fr-FR" sz="3200" dirty="0" smtClean="0"/>
              <a:t>S’assurer que toute transfusion sanguine et tous produits sanguin est sécurisée et rationnelle.</a:t>
            </a:r>
          </a:p>
          <a:p>
            <a:pPr marL="571500" indent="-571500">
              <a:buFont typeface="+mj-lt"/>
              <a:buAutoNum type="romanLcPeriod"/>
            </a:pPr>
            <a:r>
              <a:rPr lang="fr-FR" sz="3200" dirty="0" smtClean="0"/>
              <a:t>S’assurer le suivi des directives sur la prise en charge (PEC) des cas </a:t>
            </a:r>
            <a:r>
              <a:rPr lang="fr-FR" sz="3200" dirty="0"/>
              <a:t>d’exposition </a:t>
            </a:r>
            <a:r>
              <a:rPr lang="fr-FR" sz="3200" dirty="0" smtClean="0"/>
              <a:t>accidentelle au sang, par les professionnelles.  </a:t>
            </a:r>
          </a:p>
          <a:p>
            <a:pPr marL="571500" indent="-571500">
              <a:buFont typeface="+mj-lt"/>
              <a:buAutoNum type="romanLcPeriod"/>
            </a:pPr>
            <a:r>
              <a:rPr lang="fr-FR" sz="3200" dirty="0"/>
              <a:t>S’assurer de la mise à disposition de préservatifs masculins et féminins lubrifiés (déjà utilisés par la population</a:t>
            </a:r>
            <a:r>
              <a:rPr lang="fr-FR" sz="3200" dirty="0" smtClean="0"/>
              <a:t>), </a:t>
            </a:r>
            <a:r>
              <a:rPr lang="fr-FR" sz="3200" dirty="0"/>
              <a:t>dès les premiers jours d’une intervention </a:t>
            </a:r>
            <a:r>
              <a:rPr lang="fr-FR" sz="3200" dirty="0" smtClean="0"/>
              <a:t>humanitaire. </a:t>
            </a:r>
          </a:p>
          <a:p>
            <a:pPr marL="571500" indent="-571500">
              <a:buFont typeface="+mj-lt"/>
              <a:buAutoNum type="romanLcPeriod"/>
            </a:pPr>
            <a:endParaRPr lang="fr-FR" sz="3200" dirty="0" smtClean="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260CC8-F0FE-4F0D-B416-27449B59D699}"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009452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2" y="365129"/>
            <a:ext cx="4863353" cy="800287"/>
          </a:xfrm>
          <a:ln/>
        </p:spPr>
        <p:style>
          <a:lnRef idx="3">
            <a:schemeClr val="lt1"/>
          </a:lnRef>
          <a:fillRef idx="1">
            <a:schemeClr val="accent2"/>
          </a:fillRef>
          <a:effectRef idx="1">
            <a:schemeClr val="accent2"/>
          </a:effectRef>
          <a:fontRef idx="minor">
            <a:schemeClr val="lt1"/>
          </a:fontRef>
        </p:style>
        <p:txBody>
          <a:bodyPr anchor="t">
            <a:normAutofit fontScale="90000"/>
          </a:bodyPr>
          <a:lstStyle/>
          <a:p>
            <a:r>
              <a:rPr lang="fr-FR" b="1" dirty="0" smtClean="0">
                <a:solidFill>
                  <a:schemeClr val="bg1"/>
                </a:solidFill>
                <a:latin typeface="+mn-lt"/>
              </a:rPr>
              <a:t>Messages clés - suite</a:t>
            </a:r>
            <a:endParaRPr lang="fr-FR" b="1" dirty="0">
              <a:solidFill>
                <a:schemeClr val="bg1"/>
              </a:solidFill>
              <a:latin typeface="+mn-lt"/>
            </a:endParaRPr>
          </a:p>
        </p:txBody>
      </p:sp>
      <p:sp>
        <p:nvSpPr>
          <p:cNvPr id="3" name="Content Placeholder 2"/>
          <p:cNvSpPr>
            <a:spLocks noGrp="1"/>
          </p:cNvSpPr>
          <p:nvPr>
            <p:ph idx="1"/>
          </p:nvPr>
        </p:nvSpPr>
        <p:spPr>
          <a:xfrm>
            <a:off x="838202" y="1165416"/>
            <a:ext cx="11102788" cy="5190938"/>
          </a:xfrm>
        </p:spPr>
        <p:txBody>
          <a:bodyPr>
            <a:noAutofit/>
          </a:bodyPr>
          <a:lstStyle/>
          <a:p>
            <a:pPr marL="514350" indent="-514350">
              <a:buFont typeface="+mj-lt"/>
              <a:buAutoNum type="romanLcPeriod" startAt="5"/>
            </a:pPr>
            <a:r>
              <a:rPr lang="fr-FR" sz="2600" dirty="0" smtClean="0"/>
              <a:t>Veiller </a:t>
            </a:r>
            <a:r>
              <a:rPr lang="fr-FR" sz="2600" dirty="0"/>
              <a:t>à la disponibilité des </a:t>
            </a:r>
            <a:r>
              <a:rPr lang="fr-FR" sz="2600" dirty="0" err="1"/>
              <a:t>ARVs</a:t>
            </a:r>
            <a:r>
              <a:rPr lang="fr-FR" sz="2600" dirty="0"/>
              <a:t> </a:t>
            </a:r>
            <a:r>
              <a:rPr lang="fr-FR" sz="2600" dirty="0" smtClean="0"/>
              <a:t>, </a:t>
            </a:r>
            <a:r>
              <a:rPr lang="fr-FR" sz="2600" dirty="0"/>
              <a:t>pour les personnes </a:t>
            </a:r>
            <a:r>
              <a:rPr lang="fr-FR" sz="2600" dirty="0" smtClean="0"/>
              <a:t>porteuses de VIH sur </a:t>
            </a:r>
            <a:r>
              <a:rPr lang="fr-FR" sz="2600" dirty="0"/>
              <a:t>traitement (</a:t>
            </a:r>
            <a:r>
              <a:rPr lang="fr-FR" sz="2600" u="sng" dirty="0"/>
              <a:t>d’abord</a:t>
            </a:r>
            <a:r>
              <a:rPr lang="fr-FR" sz="2600" dirty="0" smtClean="0"/>
              <a:t>);, y compris:</a:t>
            </a:r>
            <a:endParaRPr lang="fr-FR" sz="2600" dirty="0"/>
          </a:p>
          <a:p>
            <a:pPr lvl="1"/>
            <a:r>
              <a:rPr lang="fr-FR" dirty="0"/>
              <a:t>L</a:t>
            </a:r>
            <a:r>
              <a:rPr lang="fr-FR" dirty="0" smtClean="0"/>
              <a:t>es </a:t>
            </a:r>
            <a:r>
              <a:rPr lang="fr-FR" dirty="0"/>
              <a:t>femmes qui sont inscrites dans les programmes de PTME du VIH et de la syphilis. </a:t>
            </a:r>
          </a:p>
          <a:p>
            <a:pPr lvl="1"/>
            <a:r>
              <a:rPr lang="fr-FR" dirty="0" smtClean="0"/>
              <a:t>Les </a:t>
            </a:r>
            <a:r>
              <a:rPr lang="fr-FR" dirty="0"/>
              <a:t>survivantes des VS et les professionnelles </a:t>
            </a:r>
            <a:r>
              <a:rPr lang="fr-FR" dirty="0" smtClean="0"/>
              <a:t>de sant</a:t>
            </a:r>
            <a:r>
              <a:rPr lang="fr-FR" dirty="0"/>
              <a:t>é</a:t>
            </a:r>
            <a:r>
              <a:rPr lang="fr-FR" dirty="0" smtClean="0"/>
              <a:t> avec </a:t>
            </a:r>
            <a:r>
              <a:rPr lang="fr-FR" dirty="0"/>
              <a:t>exposition accidentelle au sang. </a:t>
            </a:r>
          </a:p>
          <a:p>
            <a:pPr marL="571500" indent="-571500">
              <a:buFont typeface="+mj-lt"/>
              <a:buAutoNum type="romanLcPeriod" startAt="7"/>
            </a:pPr>
            <a:r>
              <a:rPr lang="fr-FR" sz="2600" dirty="0" smtClean="0"/>
              <a:t>Ne </a:t>
            </a:r>
            <a:r>
              <a:rPr lang="fr-FR" sz="2600" dirty="0"/>
              <a:t>pas obliger les intéressées à faire un dépistage au VIH ni les contraindre </a:t>
            </a:r>
            <a:r>
              <a:rPr lang="fr-FR" sz="2600" dirty="0" smtClean="0"/>
              <a:t>de le </a:t>
            </a:r>
            <a:r>
              <a:rPr lang="fr-FR" sz="2600" dirty="0"/>
              <a:t>faire, </a:t>
            </a:r>
            <a:r>
              <a:rPr lang="fr-FR" sz="2600" dirty="0" smtClean="0"/>
              <a:t>condition pour pouvoir bénéficier de </a:t>
            </a:r>
            <a:r>
              <a:rPr lang="fr-FR" sz="2600" dirty="0"/>
              <a:t>la </a:t>
            </a:r>
            <a:r>
              <a:rPr lang="fr-FR" sz="2600" dirty="0" smtClean="0"/>
              <a:t>PPE. </a:t>
            </a:r>
          </a:p>
          <a:p>
            <a:pPr marL="571500" indent="-571500">
              <a:buFont typeface="+mj-lt"/>
              <a:buAutoNum type="romanLcPeriod" startAt="7"/>
            </a:pPr>
            <a:r>
              <a:rPr lang="fr-FR" sz="2600" dirty="0" smtClean="0"/>
              <a:t>Le </a:t>
            </a:r>
            <a:r>
              <a:rPr lang="fr-FR" sz="2600" dirty="0" err="1" smtClean="0"/>
              <a:t>cotrimoxazole</a:t>
            </a:r>
            <a:r>
              <a:rPr lang="fr-FR" sz="2600" dirty="0" smtClean="0"/>
              <a:t> est indiquée a toute âge et sexe dans la prévention de </a:t>
            </a:r>
            <a:r>
              <a:rPr lang="fr-FR" sz="2600" dirty="0"/>
              <a:t>la pneumonie à </a:t>
            </a:r>
            <a:r>
              <a:rPr lang="fr-FR" sz="2600" dirty="0" err="1"/>
              <a:t>pneumocystis</a:t>
            </a:r>
            <a:r>
              <a:rPr lang="fr-FR" sz="2600" dirty="0"/>
              <a:t> et la toxoplasmose chez les adultes et les enfants vivant avec le </a:t>
            </a:r>
            <a:r>
              <a:rPr lang="fr-FR" sz="2600" dirty="0" smtClean="0"/>
              <a:t>VIH.</a:t>
            </a:r>
          </a:p>
          <a:p>
            <a:pPr marL="571500" indent="-571500">
              <a:buFont typeface="+mj-lt"/>
              <a:buAutoNum type="romanLcPeriod" startAt="7"/>
            </a:pPr>
            <a:r>
              <a:rPr lang="fr-FR" sz="2600" dirty="0" smtClean="0">
                <a:ea typeface="Calibri" panose="020F0502020204030204" pitchFamily="34" charset="0"/>
                <a:cs typeface="Times New Roman" panose="02020603050405020304" pitchFamily="18" charset="0"/>
              </a:rPr>
              <a:t>En début de la crise et pour la prise en charge des </a:t>
            </a:r>
            <a:r>
              <a:rPr lang="fr-FR" sz="2600" dirty="0" err="1" smtClean="0">
                <a:ea typeface="Calibri" panose="020F0502020204030204" pitchFamily="34" charset="0"/>
                <a:cs typeface="Times New Roman" panose="02020603050405020304" pitchFamily="18" charset="0"/>
              </a:rPr>
              <a:t>ISTs</a:t>
            </a:r>
            <a:r>
              <a:rPr lang="fr-FR" sz="2600" dirty="0" smtClean="0">
                <a:ea typeface="Calibri" panose="020F0502020204030204" pitchFamily="34" charset="0"/>
                <a:cs typeface="Times New Roman" panose="02020603050405020304" pitchFamily="18" charset="0"/>
              </a:rPr>
              <a:t> suivre l’approche syndromique.   </a:t>
            </a:r>
            <a:endParaRPr lang="en-US" sz="2600"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260CC8-F0FE-4F0D-B416-27449B59D699}"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698761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3" y="365129"/>
            <a:ext cx="3106271" cy="782357"/>
          </a:xfrm>
          <a:ln>
            <a:solidFill>
              <a:schemeClr val="bg1"/>
            </a:solidFill>
          </a:ln>
        </p:spPr>
        <p:txBody>
          <a:bodyPr anchor="t"/>
          <a:lstStyle/>
          <a:p>
            <a:r>
              <a:rPr lang="fr-FR" b="1" dirty="0" smtClean="0">
                <a:solidFill>
                  <a:schemeClr val="accent2"/>
                </a:solidFill>
                <a:latin typeface="+mn-lt"/>
              </a:rPr>
              <a:t>Ressources</a:t>
            </a:r>
            <a:r>
              <a:rPr lang="fr-FR" dirty="0" smtClean="0">
                <a:solidFill>
                  <a:schemeClr val="accent2"/>
                </a:solidFill>
              </a:rPr>
              <a:t> </a:t>
            </a:r>
            <a:endParaRPr lang="fr-FR" dirty="0">
              <a:solidFill>
                <a:schemeClr val="accent2"/>
              </a:solidFill>
            </a:endParaRPr>
          </a:p>
        </p:txBody>
      </p:sp>
      <p:pic>
        <p:nvPicPr>
          <p:cNvPr id="5" name="Picture 4"/>
          <p:cNvPicPr/>
          <p:nvPr/>
        </p:nvPicPr>
        <p:blipFill rotWithShape="1">
          <a:blip r:embed="rId2"/>
          <a:srcRect l="35140" t="20950" r="36182" b="5733"/>
          <a:stretch/>
        </p:blipFill>
        <p:spPr bwMode="auto">
          <a:xfrm>
            <a:off x="8094608" y="1636640"/>
            <a:ext cx="3093347" cy="4190421"/>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3"/>
          <a:srcRect l="2851" t="15225" r="82716" b="50650"/>
          <a:stretch/>
        </p:blipFill>
        <p:spPr bwMode="auto">
          <a:xfrm>
            <a:off x="4312024" y="1636638"/>
            <a:ext cx="3218331" cy="4190422"/>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4"/>
          <a:srcRect l="2849" t="15542" r="83855" b="50659"/>
          <a:stretch/>
        </p:blipFill>
        <p:spPr bwMode="auto">
          <a:xfrm>
            <a:off x="1133381" y="1636637"/>
            <a:ext cx="2811091" cy="4190422"/>
          </a:xfrm>
          <a:prstGeom prst="rect">
            <a:avLst/>
          </a:prstGeom>
          <a:ln>
            <a:noFill/>
          </a:ln>
          <a:extLst>
            <a:ext uri="{53640926-AAD7-44D8-BBD7-CCE9431645EC}">
              <a14:shadowObscured xmlns:a14="http://schemas.microsoft.com/office/drawing/2010/main"/>
            </a:ext>
          </a:extLst>
        </p:spPr>
      </p:pic>
      <p:sp>
        <p:nvSpPr>
          <p:cNvPr id="3" name="Slide Number Placeholder 2"/>
          <p:cNvSpPr>
            <a:spLocks noGrp="1"/>
          </p:cNvSpPr>
          <p:nvPr>
            <p:ph type="sldNum" sz="quarter" idx="12"/>
          </p:nvPr>
        </p:nvSpPr>
        <p:spPr/>
        <p:txBody>
          <a:bodyPr/>
          <a:lstStyle/>
          <a:p>
            <a:fld id="{5F260CC8-F0FE-4F0D-B416-27449B59D699}" type="slidenum">
              <a:rPr lang="fr-FR" smtClean="0"/>
              <a:t>38</a:t>
            </a:fld>
            <a:endParaRPr lang="fr-FR"/>
          </a:p>
        </p:txBody>
      </p:sp>
    </p:spTree>
    <p:extLst>
      <p:ext uri="{BB962C8B-B14F-4D97-AF65-F5344CB8AC3E}">
        <p14:creationId xmlns:p14="http://schemas.microsoft.com/office/powerpoint/2010/main" val="36118112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736" y="2193929"/>
            <a:ext cx="11542427" cy="2123241"/>
          </a:xfrm>
          <a:ln>
            <a:solidFill>
              <a:schemeClr val="bg1"/>
            </a:solidFill>
          </a:ln>
        </p:spPr>
        <p:txBody>
          <a:bodyPr anchor="t">
            <a:noAutofit/>
          </a:bodyPr>
          <a:lstStyle/>
          <a:p>
            <a:pPr algn="ctr"/>
            <a:r>
              <a:rPr lang="fr-FR" sz="4000" b="1" dirty="0" smtClean="0">
                <a:solidFill>
                  <a:schemeClr val="accent2"/>
                </a:solidFill>
                <a:latin typeface="Comic Sans MS" panose="030F0702030302020204" pitchFamily="66" charset="0"/>
              </a:rPr>
              <a:t>Fin de présentation/ merci de votre attention</a:t>
            </a:r>
            <a:br>
              <a:rPr lang="fr-FR" sz="4000" b="1" dirty="0" smtClean="0">
                <a:solidFill>
                  <a:schemeClr val="accent2"/>
                </a:solidFill>
                <a:latin typeface="Comic Sans MS" panose="030F0702030302020204" pitchFamily="66" charset="0"/>
              </a:rPr>
            </a:br>
            <a:r>
              <a:rPr lang="fr-FR" sz="4000" b="1" dirty="0">
                <a:solidFill>
                  <a:schemeClr val="accent2"/>
                </a:solidFill>
                <a:latin typeface="Comic Sans MS" panose="030F0702030302020204" pitchFamily="66" charset="0"/>
              </a:rPr>
              <a:t/>
            </a:r>
            <a:br>
              <a:rPr lang="fr-FR" sz="4000" b="1" dirty="0">
                <a:solidFill>
                  <a:schemeClr val="accent2"/>
                </a:solidFill>
                <a:latin typeface="Comic Sans MS" panose="030F0702030302020204" pitchFamily="66" charset="0"/>
              </a:rPr>
            </a:br>
            <a:r>
              <a:rPr lang="fr-FR" sz="4000" b="1" dirty="0" smtClean="0">
                <a:solidFill>
                  <a:schemeClr val="accent2"/>
                </a:solidFill>
                <a:latin typeface="Comic Sans MS" panose="030F0702030302020204" pitchFamily="66" charset="0"/>
              </a:rPr>
              <a:t>Questions? </a:t>
            </a:r>
            <a:endParaRPr lang="fr-FR" sz="4000" b="1" dirty="0">
              <a:solidFill>
                <a:schemeClr val="accent2"/>
              </a:solidFill>
              <a:latin typeface="Comic Sans MS" panose="030F0702030302020204" pitchFamily="66" charset="0"/>
            </a:endParaRPr>
          </a:p>
        </p:txBody>
      </p:sp>
      <p:sp>
        <p:nvSpPr>
          <p:cNvPr id="3" name="Slide Number Placeholder 2"/>
          <p:cNvSpPr>
            <a:spLocks noGrp="1"/>
          </p:cNvSpPr>
          <p:nvPr>
            <p:ph type="sldNum" sz="quarter" idx="12"/>
          </p:nvPr>
        </p:nvSpPr>
        <p:spPr/>
        <p:txBody>
          <a:bodyPr/>
          <a:lstStyle/>
          <a:p>
            <a:fld id="{5F260CC8-F0FE-4F0D-B416-27449B59D699}" type="slidenum">
              <a:rPr lang="fr-FR" smtClean="0"/>
              <a:t>39</a:t>
            </a:fld>
            <a:endParaRPr lang="fr-FR"/>
          </a:p>
        </p:txBody>
      </p:sp>
    </p:spTree>
    <p:extLst>
      <p:ext uri="{BB962C8B-B14F-4D97-AF65-F5344CB8AC3E}">
        <p14:creationId xmlns:p14="http://schemas.microsoft.com/office/powerpoint/2010/main" val="2572002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426087"/>
            <a:ext cx="11175611" cy="823595"/>
          </a:xfrm>
          <a:ln>
            <a:solidFill>
              <a:schemeClr val="accent2"/>
            </a:solidFill>
          </a:ln>
        </p:spPr>
        <p:txBody>
          <a:bodyPr anchor="t">
            <a:normAutofit fontScale="90000"/>
          </a:bodyPr>
          <a:lstStyle/>
          <a:p>
            <a:pPr lvl="0" algn="ctr">
              <a:spcBef>
                <a:spcPts val="1000"/>
              </a:spcBef>
            </a:pPr>
            <a:r>
              <a:rPr lang="fr-FR" sz="2900" b="1" dirty="0" smtClean="0">
                <a:solidFill>
                  <a:schemeClr val="accent2"/>
                </a:solidFill>
                <a:latin typeface="Calibri" panose="020F0502020204030204"/>
              </a:rPr>
              <a:t>Objectif 3 du DMU: </a:t>
            </a:r>
            <a:r>
              <a:rPr lang="fr-FR" sz="3100" b="1" dirty="0" smtClean="0">
                <a:solidFill>
                  <a:schemeClr val="accent2"/>
                </a:solidFill>
                <a:latin typeface="Calibri" panose="020F0502020204030204"/>
                <a:ea typeface="+mn-ea"/>
                <a:cs typeface="+mn-cs"/>
              </a:rPr>
              <a:t>Prévenir </a:t>
            </a:r>
            <a:r>
              <a:rPr lang="fr-FR" sz="3100" b="1" dirty="0">
                <a:solidFill>
                  <a:schemeClr val="accent2"/>
                </a:solidFill>
                <a:latin typeface="Calibri" panose="020F0502020204030204"/>
                <a:ea typeface="+mn-ea"/>
                <a:cs typeface="+mn-cs"/>
              </a:rPr>
              <a:t>la transmission et réduire la morbidité &amp;</a:t>
            </a:r>
            <a:r>
              <a:rPr lang="fr-FR" sz="3100" b="1" dirty="0" smtClean="0">
                <a:solidFill>
                  <a:schemeClr val="accent2"/>
                </a:solidFill>
                <a:latin typeface="Calibri" panose="020F0502020204030204"/>
                <a:ea typeface="+mn-ea"/>
                <a:cs typeface="+mn-cs"/>
              </a:rPr>
              <a:t> </a:t>
            </a:r>
            <a:r>
              <a:rPr lang="fr-FR" sz="3100" b="1" dirty="0">
                <a:solidFill>
                  <a:schemeClr val="accent2"/>
                </a:solidFill>
                <a:latin typeface="Calibri" panose="020F0502020204030204"/>
                <a:ea typeface="+mn-ea"/>
                <a:cs typeface="+mn-cs"/>
              </a:rPr>
              <a:t>la mortalité dues au VIH et </a:t>
            </a:r>
            <a:r>
              <a:rPr lang="fr-FR" sz="31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à</a:t>
            </a:r>
            <a:r>
              <a:rPr lang="fr-FR" sz="3100" b="1" dirty="0" smtClean="0">
                <a:solidFill>
                  <a:schemeClr val="accent2"/>
                </a:solidFill>
                <a:latin typeface="Calibri" panose="020F0502020204030204"/>
                <a:ea typeface="+mn-ea"/>
                <a:cs typeface="+mn-cs"/>
              </a:rPr>
              <a:t> </a:t>
            </a:r>
            <a:r>
              <a:rPr lang="fr-FR" sz="3100" b="1" dirty="0">
                <a:solidFill>
                  <a:schemeClr val="accent2"/>
                </a:solidFill>
                <a:latin typeface="Calibri" panose="020F0502020204030204"/>
                <a:ea typeface="+mn-ea"/>
                <a:cs typeface="+mn-cs"/>
              </a:rPr>
              <a:t>d’autres </a:t>
            </a:r>
            <a:r>
              <a:rPr lang="fr-FR" sz="3100" b="1" dirty="0" err="1">
                <a:solidFill>
                  <a:schemeClr val="accent2"/>
                </a:solidFill>
                <a:latin typeface="Calibri" panose="020F0502020204030204"/>
                <a:ea typeface="+mn-ea"/>
                <a:cs typeface="+mn-cs"/>
              </a:rPr>
              <a:t>ISTs</a:t>
            </a:r>
            <a:r>
              <a:rPr lang="fr-FR" sz="3100" b="1" dirty="0">
                <a:solidFill>
                  <a:schemeClr val="accent2"/>
                </a:solidFill>
                <a:latin typeface="Calibri" panose="020F0502020204030204"/>
                <a:ea typeface="+mn-ea"/>
                <a:cs typeface="+mn-cs"/>
              </a:rPr>
              <a:t>.</a:t>
            </a:r>
            <a:r>
              <a:rPr lang="fr-FR" sz="2800" b="1" dirty="0">
                <a:solidFill>
                  <a:schemeClr val="accent2"/>
                </a:solidFill>
                <a:latin typeface="Calibri" panose="020F0502020204030204"/>
                <a:ea typeface="+mn-ea"/>
                <a:cs typeface="+mn-cs"/>
              </a:rPr>
              <a:t/>
            </a:r>
            <a:br>
              <a:rPr lang="fr-FR" sz="2800" b="1" dirty="0">
                <a:solidFill>
                  <a:schemeClr val="accent2"/>
                </a:solidFill>
                <a:latin typeface="Calibri" panose="020F0502020204030204"/>
                <a:ea typeface="+mn-ea"/>
                <a:cs typeface="+mn-cs"/>
              </a:rPr>
            </a:br>
            <a:endParaRPr lang="fr-FR" b="1" dirty="0">
              <a:solidFill>
                <a:schemeClr val="accent2"/>
              </a:solidFill>
            </a:endParaRPr>
          </a:p>
        </p:txBody>
      </p:sp>
      <p:sp>
        <p:nvSpPr>
          <p:cNvPr id="3" name="Content Placeholder 2"/>
          <p:cNvSpPr>
            <a:spLocks noGrp="1"/>
          </p:cNvSpPr>
          <p:nvPr>
            <p:ph idx="1"/>
          </p:nvPr>
        </p:nvSpPr>
        <p:spPr>
          <a:xfrm>
            <a:off x="838202" y="1402082"/>
            <a:ext cx="11175609" cy="4937758"/>
          </a:xfrm>
          <a:ln>
            <a:solidFill>
              <a:schemeClr val="accent2"/>
            </a:solidFill>
          </a:ln>
        </p:spPr>
        <p:txBody>
          <a:bodyPr>
            <a:normAutofit fontScale="92500" lnSpcReduction="10000"/>
          </a:bodyPr>
          <a:lstStyle/>
          <a:p>
            <a:pPr marL="0" marR="0" lvl="0" indent="0">
              <a:lnSpc>
                <a:spcPct val="107000"/>
              </a:lnSpc>
              <a:spcBef>
                <a:spcPts val="0"/>
              </a:spcBef>
              <a:spcAft>
                <a:spcPts val="0"/>
              </a:spcAft>
              <a:buNone/>
            </a:pPr>
            <a:r>
              <a:rPr lang="fr-FR" b="1" dirty="0" smtClean="0">
                <a:effectLst/>
                <a:latin typeface="Calibri" panose="020F0502020204030204" pitchFamily="34" charset="0"/>
                <a:ea typeface="Calibri" panose="020F0502020204030204" pitchFamily="34" charset="0"/>
                <a:cs typeface="Times New Roman" panose="02020603050405020304" pitchFamily="18" charset="0"/>
              </a:rPr>
              <a:t>LES INTERVENTIONS </a:t>
            </a:r>
          </a:p>
          <a:p>
            <a:pPr marL="457200" lvl="0" indent="-457200">
              <a:buFont typeface="+mj-lt"/>
              <a:buAutoNum type="arabicPeriod"/>
            </a:pPr>
            <a:r>
              <a:rPr lang="fr-FR" altLang="en-US" kern="0" dirty="0">
                <a:solidFill>
                  <a:prstClr val="black"/>
                </a:solidFill>
                <a:cs typeface="Lucida Sans Unicode"/>
              </a:rPr>
              <a:t>Mettre en place des </a:t>
            </a:r>
            <a:r>
              <a:rPr lang="fr-FR" altLang="en-US" kern="0" dirty="0">
                <a:cs typeface="Lucida Sans Unicode"/>
              </a:rPr>
              <a:t>transfusions sanguines rationnelles et en toute sécurité.</a:t>
            </a:r>
          </a:p>
          <a:p>
            <a:pPr marL="457200" lvl="0" indent="-457200">
              <a:buFont typeface="+mj-lt"/>
              <a:buAutoNum type="arabicPeriod"/>
            </a:pPr>
            <a:r>
              <a:rPr lang="fr-FR" dirty="0"/>
              <a:t>Assurer la mise en place et le respect des précautions standard (PS).</a:t>
            </a:r>
          </a:p>
          <a:p>
            <a:pPr marL="457200" lvl="0" indent="-457200">
              <a:buFont typeface="+mj-lt"/>
              <a:buAutoNum type="arabicPeriod"/>
            </a:pPr>
            <a:r>
              <a:rPr lang="fr-FR" dirty="0">
                <a:ea typeface="Calibri" panose="020F0502020204030204" pitchFamily="34" charset="0"/>
                <a:cs typeface="Times New Roman" panose="02020603050405020304" pitchFamily="18" charset="0"/>
              </a:rPr>
              <a:t>Garantir la disponibilité de préservatifs lubrifiés, gratuits et le cas échéant assurer la mise à disposition de préservatifs </a:t>
            </a:r>
            <a:r>
              <a:rPr lang="fr-FR" dirty="0" smtClean="0">
                <a:ea typeface="Calibri" panose="020F0502020204030204" pitchFamily="34" charset="0"/>
                <a:cs typeface="Times New Roman" panose="02020603050405020304" pitchFamily="18" charset="0"/>
              </a:rPr>
              <a:t>féminins. </a:t>
            </a:r>
            <a:endParaRPr lang="fr-FR" dirty="0">
              <a:ea typeface="Calibri" panose="020F0502020204030204" pitchFamily="34" charset="0"/>
              <a:cs typeface="Times New Roman" panose="02020603050405020304" pitchFamily="18" charset="0"/>
            </a:endParaRPr>
          </a:p>
          <a:p>
            <a:pPr marL="457200" lvl="0" indent="-457200">
              <a:buFont typeface="+mj-lt"/>
              <a:buAutoNum type="arabicPeriod"/>
            </a:pPr>
            <a:r>
              <a:rPr lang="fr-FR" dirty="0"/>
              <a:t>Appuyer la mise à disposition d’ARV pour poursuivre le traitement. </a:t>
            </a:r>
          </a:p>
          <a:p>
            <a:pPr marL="457200" lvl="0" indent="-457200">
              <a:buFont typeface="+mj-lt"/>
              <a:buAutoNum type="arabicPeriod"/>
            </a:pPr>
            <a:r>
              <a:rPr lang="fr-FR" dirty="0"/>
              <a:t>Rendre disponible la prophylaxie post exposition (PPE) aux victimes de la violence sexuelle et aux prestataires en cas de l’exposition accidentelle au sang (EAS).</a:t>
            </a:r>
          </a:p>
          <a:p>
            <a:pPr marL="457200" lvl="0" indent="-457200">
              <a:buFont typeface="+mj-lt"/>
              <a:buAutoNum type="arabicPeriod"/>
            </a:pPr>
            <a:r>
              <a:rPr lang="fr-FR" dirty="0"/>
              <a:t>Appuyer la mise à disposition de la prophylaxie par le </a:t>
            </a:r>
            <a:r>
              <a:rPr lang="fr-FR" dirty="0" err="1"/>
              <a:t>cotrimoxazole</a:t>
            </a:r>
            <a:r>
              <a:rPr lang="fr-FR" dirty="0"/>
              <a:t> pour les infections opportunistes chez les patientes séropositives.</a:t>
            </a:r>
          </a:p>
          <a:p>
            <a:pPr marL="457200" lvl="0" indent="-457200">
              <a:buFont typeface="+mj-lt"/>
              <a:buAutoNum type="arabicPeriod"/>
            </a:pPr>
            <a:r>
              <a:rPr lang="fr-FR" dirty="0"/>
              <a:t>Veiller à la disponibilité du traitement syndromique des </a:t>
            </a:r>
            <a:r>
              <a:rPr lang="fr-FR" dirty="0" err="1"/>
              <a:t>ISTs</a:t>
            </a:r>
            <a:r>
              <a:rPr lang="fr-FR" dirty="0"/>
              <a:t>.</a:t>
            </a:r>
          </a:p>
          <a:p>
            <a:endParaRPr lang="fr-FR"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260CC8-F0FE-4F0D-B416-27449B59D699}"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58068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2894" y="2104282"/>
            <a:ext cx="7386918" cy="1325563"/>
          </a:xfrm>
        </p:spPr>
        <p:txBody>
          <a:bodyPr/>
          <a:lstStyle/>
          <a:p>
            <a:pPr algn="ctr"/>
            <a:r>
              <a:rPr lang="fr-FR" b="1" dirty="0" smtClean="0">
                <a:ln>
                  <a:solidFill>
                    <a:schemeClr val="accent2"/>
                  </a:solidFill>
                </a:ln>
                <a:latin typeface="+mn-lt"/>
              </a:rPr>
              <a:t>Introduction et concepts clés</a:t>
            </a:r>
            <a:endParaRPr lang="fr-FR" b="1" dirty="0">
              <a:ln>
                <a:solidFill>
                  <a:schemeClr val="accent2"/>
                </a:solidFill>
              </a:ln>
              <a:latin typeface="+mn-lt"/>
            </a:endParaRPr>
          </a:p>
        </p:txBody>
      </p:sp>
      <p:sp>
        <p:nvSpPr>
          <p:cNvPr id="4" name="Slide Number Placeholder 3"/>
          <p:cNvSpPr>
            <a:spLocks noGrp="1"/>
          </p:cNvSpPr>
          <p:nvPr>
            <p:ph type="sldNum" sz="quarter" idx="12"/>
          </p:nvPr>
        </p:nvSpPr>
        <p:spPr/>
        <p:txBody>
          <a:bodyPr/>
          <a:lstStyle/>
          <a:p>
            <a:fld id="{5F260CC8-F0FE-4F0D-B416-27449B59D699}" type="slidenum">
              <a:rPr lang="fr-FR" smtClean="0"/>
              <a:t>5</a:t>
            </a:fld>
            <a:endParaRPr lang="fr-FR"/>
          </a:p>
        </p:txBody>
      </p:sp>
    </p:spTree>
    <p:extLst>
      <p:ext uri="{BB962C8B-B14F-4D97-AF65-F5344CB8AC3E}">
        <p14:creationId xmlns:p14="http://schemas.microsoft.com/office/powerpoint/2010/main" val="1642606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76609"/>
            <a:ext cx="10591800" cy="655955"/>
          </a:xfrm>
          <a:ln>
            <a:solidFill>
              <a:schemeClr val="tx1"/>
            </a:solidFill>
          </a:ln>
        </p:spPr>
        <p:txBody>
          <a:bodyPr anchor="t">
            <a:noAutofit/>
          </a:bodyPr>
          <a:lstStyle/>
          <a:p>
            <a:r>
              <a:rPr lang="fr-FR" sz="3000" b="1" dirty="0" smtClean="0">
                <a:solidFill>
                  <a:schemeClr val="accent2"/>
                </a:solidFill>
                <a:latin typeface="+mn-lt"/>
              </a:rPr>
              <a:t>Introduction – la transmission du VIH en situation humanitaire  </a:t>
            </a:r>
            <a:endParaRPr lang="fr-FR" sz="3000" b="1" dirty="0">
              <a:solidFill>
                <a:schemeClr val="accent2"/>
              </a:solidFill>
              <a:latin typeface="+mn-lt"/>
            </a:endParaRPr>
          </a:p>
        </p:txBody>
      </p:sp>
      <p:sp>
        <p:nvSpPr>
          <p:cNvPr id="3" name="Content Placeholder 2"/>
          <p:cNvSpPr>
            <a:spLocks noGrp="1"/>
          </p:cNvSpPr>
          <p:nvPr>
            <p:ph idx="1"/>
          </p:nvPr>
        </p:nvSpPr>
        <p:spPr/>
        <p:txBody>
          <a:bodyPr>
            <a:normAutofit/>
          </a:bodyPr>
          <a:lstStyle/>
          <a:p>
            <a:pPr marL="0" indent="0">
              <a:buNone/>
            </a:pPr>
            <a:r>
              <a:rPr lang="fr-FR" dirty="0" smtClean="0"/>
              <a:t>La transmission du VIH en situation humanitaire reste un phénomène complexe et dépend d’une interaction dynamique des facteurs tel que:</a:t>
            </a:r>
          </a:p>
          <a:p>
            <a:pPr lvl="1">
              <a:buFont typeface="Wingdings" panose="05000000000000000000" pitchFamily="2" charset="2"/>
              <a:buChar char="ü"/>
            </a:pPr>
            <a:r>
              <a:rPr lang="fr-FR" dirty="0" smtClean="0"/>
              <a:t>La prévalence du VIH au sein et  la vulnérabilité des certains groupes parmi des personnes déplacées et la population hôte. </a:t>
            </a:r>
          </a:p>
          <a:p>
            <a:pPr lvl="1">
              <a:buFont typeface="Wingdings" panose="05000000000000000000" pitchFamily="2" charset="2"/>
              <a:buChar char="ü"/>
            </a:pPr>
            <a:r>
              <a:rPr lang="fr-FR" dirty="0" smtClean="0"/>
              <a:t>Le niveau d’interaction entre les déplacées et la population hôte. </a:t>
            </a:r>
          </a:p>
          <a:p>
            <a:pPr lvl="1">
              <a:buFont typeface="Wingdings" panose="05000000000000000000" pitchFamily="2" charset="2"/>
              <a:buChar char="ü"/>
            </a:pPr>
            <a:r>
              <a:rPr lang="fr-FR" dirty="0" smtClean="0"/>
              <a:t>La durée de déplacement forcé.</a:t>
            </a:r>
          </a:p>
          <a:p>
            <a:pPr lvl="1">
              <a:buFont typeface="Wingdings" panose="05000000000000000000" pitchFamily="2" charset="2"/>
              <a:buChar char="ü"/>
            </a:pPr>
            <a:r>
              <a:rPr lang="fr-FR" dirty="0" smtClean="0"/>
              <a:t>L’emplacement et le degré d’isolation des populations déplacées (par ex. en milieu urbain ou dans les camps en zone rurale);</a:t>
            </a:r>
          </a:p>
          <a:p>
            <a:pPr lvl="1">
              <a:buFont typeface="Wingdings" panose="05000000000000000000" pitchFamily="2" charset="2"/>
              <a:buChar char="ü"/>
            </a:pPr>
            <a:r>
              <a:rPr lang="fr-FR" dirty="0" smtClean="0"/>
              <a:t>Existe-t-il les formations sanitaires pour une prise en charge effective des </a:t>
            </a:r>
            <a:r>
              <a:rPr lang="fr-FR" dirty="0" err="1" smtClean="0"/>
              <a:t>ISTs</a:t>
            </a:r>
            <a:endParaRPr lang="fr-FR" dirty="0" smtClean="0"/>
          </a:p>
          <a:p>
            <a:pPr marL="0" indent="0">
              <a:buNone/>
            </a:pPr>
            <a:endParaRPr lang="fr-FR" dirty="0"/>
          </a:p>
        </p:txBody>
      </p:sp>
      <p:sp>
        <p:nvSpPr>
          <p:cNvPr id="4" name="Slide Number Placeholder 3"/>
          <p:cNvSpPr>
            <a:spLocks noGrp="1"/>
          </p:cNvSpPr>
          <p:nvPr>
            <p:ph type="sldNum" sz="quarter" idx="12"/>
          </p:nvPr>
        </p:nvSpPr>
        <p:spPr/>
        <p:txBody>
          <a:bodyPr/>
          <a:lstStyle/>
          <a:p>
            <a:fld id="{5F260CC8-F0FE-4F0D-B416-27449B59D699}" type="slidenum">
              <a:rPr lang="fr-FR" smtClean="0"/>
              <a:t>6</a:t>
            </a:fld>
            <a:endParaRPr lang="fr-FR"/>
          </a:p>
        </p:txBody>
      </p:sp>
    </p:spTree>
    <p:extLst>
      <p:ext uri="{BB962C8B-B14F-4D97-AF65-F5344CB8AC3E}">
        <p14:creationId xmlns:p14="http://schemas.microsoft.com/office/powerpoint/2010/main" val="2939586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9120"/>
            <a:ext cx="10835640" cy="532508"/>
          </a:xfrm>
          <a:ln>
            <a:solidFill>
              <a:schemeClr val="tx1"/>
            </a:solidFill>
          </a:ln>
        </p:spPr>
        <p:txBody>
          <a:bodyPr anchor="t">
            <a:normAutofit fontScale="90000"/>
          </a:bodyPr>
          <a:lstStyle/>
          <a:p>
            <a:r>
              <a:rPr lang="fr-FR" sz="3200" b="1" dirty="0" smtClean="0">
                <a:solidFill>
                  <a:schemeClr val="accent2"/>
                </a:solidFill>
                <a:latin typeface="+mn-lt"/>
              </a:rPr>
              <a:t>Facteurs favorisant de transmission des </a:t>
            </a:r>
            <a:r>
              <a:rPr lang="fr-FR" sz="3200" b="1" dirty="0" err="1" smtClean="0">
                <a:solidFill>
                  <a:schemeClr val="accent2"/>
                </a:solidFill>
                <a:latin typeface="+mn-lt"/>
              </a:rPr>
              <a:t>ISTs</a:t>
            </a:r>
            <a:r>
              <a:rPr lang="fr-FR" sz="3200" b="1" dirty="0" smtClean="0">
                <a:solidFill>
                  <a:schemeClr val="accent2"/>
                </a:solidFill>
                <a:latin typeface="+mn-lt"/>
              </a:rPr>
              <a:t> en situation humanitaire </a:t>
            </a:r>
            <a:endParaRPr lang="fr-FR" sz="3200" b="1" dirty="0">
              <a:solidFill>
                <a:schemeClr val="accent2"/>
              </a:solidFill>
              <a:latin typeface="+mn-lt"/>
            </a:endParaRPr>
          </a:p>
        </p:txBody>
      </p:sp>
      <p:sp>
        <p:nvSpPr>
          <p:cNvPr id="3" name="Content Placeholder 2"/>
          <p:cNvSpPr>
            <a:spLocks noGrp="1"/>
          </p:cNvSpPr>
          <p:nvPr>
            <p:ph idx="1"/>
          </p:nvPr>
        </p:nvSpPr>
        <p:spPr>
          <a:xfrm>
            <a:off x="1341120" y="1272988"/>
            <a:ext cx="10546080" cy="5342965"/>
          </a:xfrm>
        </p:spPr>
        <p:txBody>
          <a:bodyPr>
            <a:noAutofit/>
          </a:bodyPr>
          <a:lstStyle/>
          <a:p>
            <a:pPr lvl="0" fontAlgn="base">
              <a:lnSpc>
                <a:spcPct val="100000"/>
              </a:lnSpc>
              <a:spcBef>
                <a:spcPts val="1200"/>
              </a:spcBef>
              <a:spcAft>
                <a:spcPct val="0"/>
              </a:spcAft>
              <a:buFont typeface="Wingdings" panose="05000000000000000000" pitchFamily="2" charset="2"/>
              <a:buChar char="ü"/>
            </a:pPr>
            <a:r>
              <a:rPr lang="fr-FR" altLang="en-US" sz="2500" dirty="0">
                <a:ea typeface="MS PGothic" panose="020B0600070205080204" pitchFamily="34" charset="-128"/>
                <a:cs typeface="Lucida Sans Unicode"/>
                <a:sym typeface="Times New Roman" panose="02020603050405020304" pitchFamily="18" charset="0"/>
              </a:rPr>
              <a:t>Déplacement forcé et massif de </a:t>
            </a:r>
            <a:r>
              <a:rPr lang="fr-FR" altLang="en-US" sz="2500" dirty="0" smtClean="0">
                <a:ea typeface="MS PGothic" panose="020B0600070205080204" pitchFamily="34" charset="-128"/>
                <a:cs typeface="Lucida Sans Unicode"/>
                <a:sym typeface="Times New Roman" panose="02020603050405020304" pitchFamily="18" charset="0"/>
              </a:rPr>
              <a:t>populations.</a:t>
            </a:r>
            <a:endParaRPr lang="fr-FR" altLang="en-US" sz="2500" dirty="0">
              <a:ea typeface="MS PGothic" panose="020B0600070205080204" pitchFamily="34" charset="-128"/>
              <a:cs typeface="Lucida Sans Unicode"/>
              <a:sym typeface="Times New Roman" panose="02020603050405020304" pitchFamily="18" charset="0"/>
            </a:endParaRPr>
          </a:p>
          <a:p>
            <a:pPr lvl="0" fontAlgn="base">
              <a:lnSpc>
                <a:spcPct val="100000"/>
              </a:lnSpc>
              <a:spcBef>
                <a:spcPts val="1200"/>
              </a:spcBef>
              <a:spcAft>
                <a:spcPct val="0"/>
              </a:spcAft>
              <a:buFont typeface="Wingdings" panose="05000000000000000000" pitchFamily="2" charset="2"/>
              <a:buChar char="ü"/>
            </a:pPr>
            <a:r>
              <a:rPr lang="fr-FR" altLang="en-US" sz="2500" dirty="0" smtClean="0">
                <a:ea typeface="MS PGothic" panose="020B0600070205080204" pitchFamily="34" charset="-128"/>
                <a:cs typeface="Lucida Sans Unicode"/>
                <a:sym typeface="Times New Roman" panose="02020603050405020304" pitchFamily="18" charset="0"/>
              </a:rPr>
              <a:t>Effondrement des structures sanitaire, sociales et communautaires.</a:t>
            </a:r>
          </a:p>
          <a:p>
            <a:pPr lvl="0" fontAlgn="base">
              <a:lnSpc>
                <a:spcPct val="100000"/>
              </a:lnSpc>
              <a:spcBef>
                <a:spcPts val="1200"/>
              </a:spcBef>
              <a:spcAft>
                <a:spcPct val="0"/>
              </a:spcAft>
              <a:buFont typeface="Wingdings" panose="05000000000000000000" pitchFamily="2" charset="2"/>
              <a:buChar char="ü"/>
            </a:pPr>
            <a:r>
              <a:rPr lang="fr-FR" altLang="en-US" sz="2500" dirty="0" smtClean="0">
                <a:ea typeface="MS PGothic" panose="020B0600070205080204" pitchFamily="34" charset="-128"/>
                <a:cs typeface="Lucida Sans Unicode"/>
                <a:sym typeface="Times New Roman" panose="02020603050405020304" pitchFamily="18" charset="0"/>
              </a:rPr>
              <a:t>Déplacement dans une zone </a:t>
            </a:r>
            <a:r>
              <a:rPr lang="fr-FR" sz="2500" dirty="0" smtClean="0"/>
              <a:t>à</a:t>
            </a:r>
            <a:r>
              <a:rPr lang="fr-FR" altLang="en-US" sz="2500" dirty="0" smtClean="0">
                <a:ea typeface="MS PGothic" panose="020B0600070205080204" pitchFamily="34" charset="-128"/>
                <a:cs typeface="Lucida Sans Unicode"/>
                <a:sym typeface="Times New Roman" panose="02020603050405020304" pitchFamily="18" charset="0"/>
              </a:rPr>
              <a:t> forte prévalence en VIH.</a:t>
            </a:r>
          </a:p>
          <a:p>
            <a:pPr lvl="0" fontAlgn="base">
              <a:lnSpc>
                <a:spcPct val="100000"/>
              </a:lnSpc>
              <a:spcBef>
                <a:spcPts val="1200"/>
              </a:spcBef>
              <a:spcAft>
                <a:spcPct val="0"/>
              </a:spcAft>
              <a:buFont typeface="Wingdings" panose="05000000000000000000" pitchFamily="2" charset="2"/>
              <a:buChar char="ü"/>
            </a:pPr>
            <a:r>
              <a:rPr lang="fr-FR" altLang="en-US" sz="2500" dirty="0">
                <a:ea typeface="MS PGothic" panose="020B0600070205080204" pitchFamily="34" charset="-128"/>
                <a:cs typeface="Lucida Sans Unicode"/>
                <a:sym typeface="Times New Roman" panose="02020603050405020304" pitchFamily="18" charset="0"/>
              </a:rPr>
              <a:t>V</a:t>
            </a:r>
            <a:r>
              <a:rPr lang="fr-FR" altLang="en-US" sz="2500" dirty="0" smtClean="0">
                <a:ea typeface="MS PGothic" panose="020B0600070205080204" pitchFamily="34" charset="-128"/>
                <a:cs typeface="Lucida Sans Unicode"/>
                <a:sym typeface="Times New Roman" panose="02020603050405020304" pitchFamily="18" charset="0"/>
              </a:rPr>
              <a:t>iolence basée sur le genre, surtout la violence sexuelle en hausse. </a:t>
            </a:r>
            <a:endParaRPr lang="fr-FR" altLang="en-US" sz="2500" dirty="0">
              <a:ea typeface="MS PGothic" panose="020B0600070205080204" pitchFamily="34" charset="-128"/>
              <a:cs typeface="Lucida Sans Unicode"/>
              <a:sym typeface="Times New Roman" panose="02020603050405020304" pitchFamily="18" charset="0"/>
            </a:endParaRPr>
          </a:p>
          <a:p>
            <a:pPr lvl="0" fontAlgn="base">
              <a:lnSpc>
                <a:spcPct val="100000"/>
              </a:lnSpc>
              <a:spcBef>
                <a:spcPts val="1200"/>
              </a:spcBef>
              <a:spcAft>
                <a:spcPct val="0"/>
              </a:spcAft>
              <a:buFont typeface="Wingdings" panose="05000000000000000000" pitchFamily="2" charset="2"/>
              <a:buChar char="ü"/>
            </a:pPr>
            <a:r>
              <a:rPr lang="fr-FR" altLang="en-US" sz="2500" dirty="0" smtClean="0">
                <a:ea typeface="MS PGothic" panose="020B0600070205080204" pitchFamily="34" charset="-128"/>
                <a:cs typeface="Lucida Sans Unicode"/>
                <a:sym typeface="Times New Roman" panose="02020603050405020304" pitchFamily="18" charset="0"/>
              </a:rPr>
              <a:t> la promiscuité sexuelle/ la prostitution</a:t>
            </a:r>
            <a:endParaRPr lang="fr-FR" altLang="en-US" sz="2500" dirty="0">
              <a:ea typeface="MS PGothic" panose="020B0600070205080204" pitchFamily="34" charset="-128"/>
              <a:cs typeface="Lucida Sans Unicode"/>
              <a:sym typeface="Times New Roman" panose="02020603050405020304" pitchFamily="18" charset="0"/>
            </a:endParaRPr>
          </a:p>
          <a:p>
            <a:pPr lvl="0" fontAlgn="base">
              <a:lnSpc>
                <a:spcPct val="100000"/>
              </a:lnSpc>
              <a:spcBef>
                <a:spcPts val="1200"/>
              </a:spcBef>
              <a:spcAft>
                <a:spcPct val="0"/>
              </a:spcAft>
              <a:buFont typeface="Wingdings" panose="05000000000000000000" pitchFamily="2" charset="2"/>
              <a:buChar char="ü"/>
            </a:pPr>
            <a:r>
              <a:rPr lang="fr-FR" altLang="en-US" sz="2500" dirty="0">
                <a:ea typeface="MS PGothic" panose="020B0600070205080204" pitchFamily="34" charset="-128"/>
                <a:cs typeface="Lucida Sans Unicode"/>
                <a:sym typeface="Times New Roman" panose="02020603050405020304" pitchFamily="18" charset="0"/>
              </a:rPr>
              <a:t>Présence de personnel en </a:t>
            </a:r>
            <a:r>
              <a:rPr lang="fr-FR" altLang="en-US" sz="2500" dirty="0" smtClean="0">
                <a:ea typeface="MS PGothic" panose="020B0600070205080204" pitchFamily="34" charset="-128"/>
                <a:cs typeface="Lucida Sans Unicode"/>
                <a:sym typeface="Times New Roman" panose="02020603050405020304" pitchFamily="18" charset="0"/>
              </a:rPr>
              <a:t>uniforme (milices et forces de sécurité et militaire).</a:t>
            </a:r>
            <a:endParaRPr lang="fr-FR" altLang="en-US" sz="2500" dirty="0">
              <a:ea typeface="MS PGothic" panose="020B0600070205080204" pitchFamily="34" charset="-128"/>
              <a:cs typeface="Lucida Sans Unicode"/>
              <a:sym typeface="Times New Roman" panose="02020603050405020304" pitchFamily="18" charset="0"/>
            </a:endParaRPr>
          </a:p>
          <a:p>
            <a:pPr lvl="0" fontAlgn="base">
              <a:lnSpc>
                <a:spcPct val="100000"/>
              </a:lnSpc>
              <a:spcBef>
                <a:spcPts val="1200"/>
              </a:spcBef>
              <a:spcAft>
                <a:spcPct val="0"/>
              </a:spcAft>
              <a:buFont typeface="Wingdings" panose="05000000000000000000" pitchFamily="2" charset="2"/>
              <a:buChar char="ü"/>
            </a:pPr>
            <a:r>
              <a:rPr lang="fr-FR" altLang="en-US" sz="2500" dirty="0" smtClean="0">
                <a:ea typeface="MS PGothic" panose="020B0600070205080204" pitchFamily="34" charset="-128"/>
                <a:cs typeface="Lucida Sans Unicode"/>
                <a:sym typeface="Times New Roman" panose="02020603050405020304" pitchFamily="18" charset="0"/>
              </a:rPr>
              <a:t>Disponibilité en stock limitée de, voire rupture en préservatifs. </a:t>
            </a:r>
          </a:p>
          <a:p>
            <a:pPr lvl="0" fontAlgn="base">
              <a:lnSpc>
                <a:spcPct val="100000"/>
              </a:lnSpc>
              <a:spcBef>
                <a:spcPts val="1200"/>
              </a:spcBef>
              <a:spcAft>
                <a:spcPct val="0"/>
              </a:spcAft>
              <a:buFont typeface="Wingdings" panose="05000000000000000000" pitchFamily="2" charset="2"/>
              <a:buChar char="ü"/>
            </a:pPr>
            <a:r>
              <a:rPr lang="fr-FR" altLang="en-US" sz="2500" dirty="0" smtClean="0">
                <a:ea typeface="MS PGothic" panose="020B0600070205080204" pitchFamily="34" charset="-128"/>
                <a:cs typeface="Lucida Sans Unicode"/>
                <a:sym typeface="Times New Roman" panose="02020603050405020304" pitchFamily="18" charset="0"/>
              </a:rPr>
              <a:t>Vulnérabilité accrue associée </a:t>
            </a:r>
            <a:r>
              <a:rPr lang="fr-FR" sz="2500" dirty="0" smtClean="0"/>
              <a:t>à </a:t>
            </a:r>
            <a:r>
              <a:rPr lang="fr-FR" altLang="en-US" sz="2500" dirty="0" smtClean="0">
                <a:ea typeface="MS PGothic" panose="020B0600070205080204" pitchFamily="34" charset="-128"/>
                <a:cs typeface="Lucida Sans Unicode"/>
                <a:sym typeface="Times New Roman" panose="02020603050405020304" pitchFamily="18" charset="0"/>
              </a:rPr>
              <a:t>la pauvreté ++, insécurité sociale,  mobilité réduite, absence de mesures de protection des femmes, filles et enfants. </a:t>
            </a:r>
          </a:p>
          <a:p>
            <a:pPr lvl="0" fontAlgn="base">
              <a:lnSpc>
                <a:spcPct val="100000"/>
              </a:lnSpc>
              <a:spcBef>
                <a:spcPts val="1200"/>
              </a:spcBef>
              <a:spcAft>
                <a:spcPct val="0"/>
              </a:spcAft>
              <a:buFont typeface="Wingdings" panose="05000000000000000000" pitchFamily="2" charset="2"/>
              <a:buChar char="ü"/>
            </a:pPr>
            <a:r>
              <a:rPr lang="fr-FR" altLang="en-US" sz="2500" dirty="0" smtClean="0">
                <a:ea typeface="MS PGothic" panose="020B0600070205080204" pitchFamily="34" charset="-128"/>
                <a:cs typeface="Lucida Sans Unicode"/>
                <a:sym typeface="Times New Roman" panose="02020603050405020304" pitchFamily="18" charset="0"/>
              </a:rPr>
              <a:t>Augmentation </a:t>
            </a:r>
            <a:r>
              <a:rPr lang="fr-FR" altLang="en-US" sz="2500" dirty="0">
                <a:ea typeface="MS PGothic" panose="020B0600070205080204" pitchFamily="34" charset="-128"/>
                <a:cs typeface="Lucida Sans Unicode"/>
                <a:sym typeface="Times New Roman" panose="02020603050405020304" pitchFamily="18" charset="0"/>
              </a:rPr>
              <a:t>de l'abus de drogues et </a:t>
            </a:r>
            <a:r>
              <a:rPr lang="fr-FR" altLang="en-US" sz="2500" dirty="0" smtClean="0">
                <a:ea typeface="MS PGothic" panose="020B0600070205080204" pitchFamily="34" charset="-128"/>
                <a:cs typeface="Lucida Sans Unicode"/>
                <a:sym typeface="Times New Roman" panose="02020603050405020304" pitchFamily="18" charset="0"/>
              </a:rPr>
              <a:t>d’alcool.</a:t>
            </a:r>
            <a:endParaRPr lang="fr-FR" altLang="en-US" sz="2500" dirty="0">
              <a:ea typeface="MS PGothic" panose="020B0600070205080204" pitchFamily="34" charset="-128"/>
              <a:cs typeface="Lucida Sans Unicode"/>
              <a:sym typeface="Times New Roman" panose="02020603050405020304" pitchFamily="18" charset="0"/>
            </a:endParaRPr>
          </a:p>
          <a:p>
            <a:endParaRPr lang="fr-FR" sz="2500" dirty="0"/>
          </a:p>
        </p:txBody>
      </p:sp>
      <p:sp>
        <p:nvSpPr>
          <p:cNvPr id="4" name="Slide Number Placeholder 3"/>
          <p:cNvSpPr>
            <a:spLocks noGrp="1"/>
          </p:cNvSpPr>
          <p:nvPr>
            <p:ph type="sldNum" sz="quarter" idx="12"/>
          </p:nvPr>
        </p:nvSpPr>
        <p:spPr/>
        <p:txBody>
          <a:bodyPr/>
          <a:lstStyle/>
          <a:p>
            <a:fld id="{5F260CC8-F0FE-4F0D-B416-27449B59D699}" type="slidenum">
              <a:rPr lang="fr-FR" smtClean="0"/>
              <a:t>7</a:t>
            </a:fld>
            <a:endParaRPr lang="fr-FR"/>
          </a:p>
        </p:txBody>
      </p:sp>
    </p:spTree>
    <p:extLst>
      <p:ext uri="{BB962C8B-B14F-4D97-AF65-F5344CB8AC3E}">
        <p14:creationId xmlns:p14="http://schemas.microsoft.com/office/powerpoint/2010/main" val="4105337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5956"/>
            <a:ext cx="8001000" cy="674780"/>
          </a:xfrm>
          <a:ln>
            <a:solidFill>
              <a:schemeClr val="tx1"/>
            </a:solidFill>
          </a:ln>
        </p:spPr>
        <p:txBody>
          <a:bodyPr anchor="t">
            <a:noAutofit/>
          </a:bodyPr>
          <a:lstStyle/>
          <a:p>
            <a:r>
              <a:rPr lang="fr-FR" sz="4800" b="1" dirty="0" smtClean="0">
                <a:solidFill>
                  <a:schemeClr val="accent2"/>
                </a:solidFill>
                <a:latin typeface="+mn-lt"/>
              </a:rPr>
              <a:t>Voies de transmission du VIH </a:t>
            </a:r>
            <a:endParaRPr lang="fr-FR" sz="4800" b="1" dirty="0">
              <a:solidFill>
                <a:schemeClr val="accent2"/>
              </a:solidFill>
              <a:latin typeface="+mn-lt"/>
            </a:endParaRPr>
          </a:p>
        </p:txBody>
      </p:sp>
      <p:sp>
        <p:nvSpPr>
          <p:cNvPr id="3" name="Content Placeholder 2"/>
          <p:cNvSpPr>
            <a:spLocks noGrp="1"/>
          </p:cNvSpPr>
          <p:nvPr>
            <p:ph idx="1"/>
          </p:nvPr>
        </p:nvSpPr>
        <p:spPr>
          <a:xfrm>
            <a:off x="1028700" y="1600200"/>
            <a:ext cx="10965180" cy="4572005"/>
          </a:xfrm>
        </p:spPr>
        <p:txBody>
          <a:bodyPr>
            <a:normAutofit fontScale="85000" lnSpcReduction="20000"/>
          </a:bodyPr>
          <a:lstStyle/>
          <a:p>
            <a:pPr marL="742950" indent="-742950">
              <a:buFont typeface="+mj-lt"/>
              <a:buAutoNum type="alphaLcPeriod"/>
            </a:pPr>
            <a:r>
              <a:rPr lang="fr-FR" sz="3600" dirty="0" smtClean="0">
                <a:solidFill>
                  <a:srgbClr val="FF0000"/>
                </a:solidFill>
              </a:rPr>
              <a:t>Sexuelle</a:t>
            </a:r>
            <a:r>
              <a:rPr lang="fr-FR" sz="3600" dirty="0" smtClean="0"/>
              <a:t> (sperme, secrétions vaginales) par pénétration vaginale ou anale</a:t>
            </a:r>
          </a:p>
          <a:p>
            <a:pPr marL="0" indent="0">
              <a:buNone/>
            </a:pPr>
            <a:endParaRPr lang="fr-FR" sz="3600" dirty="0" smtClean="0"/>
          </a:p>
          <a:p>
            <a:pPr marL="742950" lvl="0" indent="-742950">
              <a:spcBef>
                <a:spcPts val="0"/>
              </a:spcBef>
              <a:buFont typeface="+mj-lt"/>
              <a:buAutoNum type="alphaLcPeriod" startAt="2"/>
              <a:tabLst>
                <a:tab pos="457200" algn="l"/>
              </a:tabLst>
            </a:pPr>
            <a:r>
              <a:rPr lang="fr-FR" sz="36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Sanguine:</a:t>
            </a:r>
          </a:p>
          <a:p>
            <a:pPr marL="0" lvl="0" indent="0">
              <a:spcBef>
                <a:spcPts val="0"/>
              </a:spcBef>
              <a:buNone/>
              <a:tabLst>
                <a:tab pos="457200" algn="l"/>
              </a:tabLst>
            </a:pPr>
            <a:endParaRPr lang="fr-FR" sz="36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lvl="2">
              <a:spcBef>
                <a:spcPts val="0"/>
              </a:spcBef>
              <a:buFont typeface="Wingdings" panose="05000000000000000000" pitchFamily="2" charset="2"/>
              <a:buChar char="q"/>
              <a:tabLst>
                <a:tab pos="457200" algn="l"/>
              </a:tabLst>
            </a:pPr>
            <a:r>
              <a:rPr lang="fr-FR" sz="3400" u="sng" dirty="0" smtClean="0">
                <a:ea typeface="Times New Roman" panose="02020603050405020304" pitchFamily="18" charset="0"/>
                <a:cs typeface="Times New Roman" panose="02020603050405020304" pitchFamily="18" charset="0"/>
              </a:rPr>
              <a:t>Transfusion </a:t>
            </a:r>
            <a:r>
              <a:rPr lang="fr-FR" sz="3400" u="sng" dirty="0">
                <a:ea typeface="Times New Roman" panose="02020603050405020304" pitchFamily="18" charset="0"/>
                <a:cs typeface="Times New Roman" panose="02020603050405020304" pitchFamily="18" charset="0"/>
              </a:rPr>
              <a:t>sanguine </a:t>
            </a:r>
            <a:r>
              <a:rPr lang="fr-FR" sz="3400" dirty="0">
                <a:ea typeface="Times New Roman" panose="02020603050405020304" pitchFamily="18" charset="0"/>
                <a:cs typeface="Times New Roman" panose="02020603050405020304" pitchFamily="18" charset="0"/>
              </a:rPr>
              <a:t>dans le cas où les normes de sécurité ne sont pas respectées. </a:t>
            </a:r>
            <a:endParaRPr lang="fr-FR" sz="3400" dirty="0" smtClean="0">
              <a:ea typeface="Times New Roman" panose="02020603050405020304" pitchFamily="18" charset="0"/>
              <a:cs typeface="Times New Roman" panose="02020603050405020304" pitchFamily="18" charset="0"/>
            </a:endParaRPr>
          </a:p>
          <a:p>
            <a:pPr lvl="2">
              <a:spcBef>
                <a:spcPts val="0"/>
              </a:spcBef>
              <a:buFont typeface="Wingdings" panose="05000000000000000000" pitchFamily="2" charset="2"/>
              <a:buChar char="q"/>
              <a:tabLst>
                <a:tab pos="457200" algn="l"/>
              </a:tabLst>
            </a:pPr>
            <a:endParaRPr lang="fr-FR" sz="3400" dirty="0">
              <a:ea typeface="Times New Roman" panose="02020603050405020304" pitchFamily="18" charset="0"/>
              <a:cs typeface="Times New Roman" panose="02020603050405020304" pitchFamily="18" charset="0"/>
            </a:endParaRPr>
          </a:p>
          <a:p>
            <a:pPr lvl="2">
              <a:spcBef>
                <a:spcPts val="0"/>
              </a:spcBef>
              <a:buFont typeface="Wingdings" panose="05000000000000000000" pitchFamily="2" charset="2"/>
              <a:buChar char="q"/>
              <a:tabLst>
                <a:tab pos="457200" algn="l"/>
              </a:tabLst>
            </a:pPr>
            <a:endParaRPr lang="en-US" sz="3400" dirty="0">
              <a:ea typeface="Times New Roman" panose="02020603050405020304" pitchFamily="18" charset="0"/>
              <a:cs typeface="Times New Roman" panose="02020603050405020304" pitchFamily="18" charset="0"/>
            </a:endParaRPr>
          </a:p>
          <a:p>
            <a:pPr lvl="2">
              <a:spcBef>
                <a:spcPts val="0"/>
              </a:spcBef>
              <a:buFont typeface="Wingdings" panose="05000000000000000000" pitchFamily="2" charset="2"/>
              <a:buChar char="q"/>
              <a:tabLst>
                <a:tab pos="457200" algn="l"/>
              </a:tabLst>
            </a:pPr>
            <a:r>
              <a:rPr lang="fr-FR" sz="3400" u="sng" dirty="0"/>
              <a:t>P</a:t>
            </a:r>
            <a:r>
              <a:rPr lang="fr-FR" sz="3400" u="sng" dirty="0" smtClean="0"/>
              <a:t>artage d’aiguilles et des seringues </a:t>
            </a:r>
            <a:r>
              <a:rPr lang="fr-FR" sz="3400" dirty="0" smtClean="0"/>
              <a:t>dans une formation sanitaire ou chez les toxicomanes. </a:t>
            </a:r>
          </a:p>
          <a:p>
            <a:pPr marL="742950" indent="-742950">
              <a:buFont typeface="+mj-lt"/>
              <a:buAutoNum type="alphaLcPeriod" startAt="3"/>
            </a:pPr>
            <a:r>
              <a:rPr lang="fr-FR" sz="3600" dirty="0" smtClean="0">
                <a:solidFill>
                  <a:srgbClr val="FF0000"/>
                </a:solidFill>
              </a:rPr>
              <a:t>Transmission mère-enfant</a:t>
            </a:r>
            <a:r>
              <a:rPr lang="fr-FR" sz="3600" dirty="0" smtClean="0"/>
              <a:t>: </a:t>
            </a:r>
            <a:r>
              <a:rPr lang="fr-FR" sz="3600" dirty="0"/>
              <a:t>au cours de la grossesse, de l’accouchement et de </a:t>
            </a:r>
            <a:r>
              <a:rPr lang="fr-FR" sz="3600" dirty="0" smtClean="0"/>
              <a:t>l’allaitement maternel.</a:t>
            </a:r>
          </a:p>
          <a:p>
            <a:endParaRPr lang="fr-FR" dirty="0"/>
          </a:p>
        </p:txBody>
      </p:sp>
      <p:sp>
        <p:nvSpPr>
          <p:cNvPr id="4" name="Slide Number Placeholder 3"/>
          <p:cNvSpPr>
            <a:spLocks noGrp="1"/>
          </p:cNvSpPr>
          <p:nvPr>
            <p:ph type="sldNum" sz="quarter" idx="12"/>
          </p:nvPr>
        </p:nvSpPr>
        <p:spPr/>
        <p:txBody>
          <a:bodyPr/>
          <a:lstStyle/>
          <a:p>
            <a:fld id="{5F260CC8-F0FE-4F0D-B416-27449B59D699}" type="slidenum">
              <a:rPr lang="fr-FR" smtClean="0"/>
              <a:t>8</a:t>
            </a:fld>
            <a:endParaRPr lang="fr-FR"/>
          </a:p>
        </p:txBody>
      </p:sp>
    </p:spTree>
    <p:extLst>
      <p:ext uri="{BB962C8B-B14F-4D97-AF65-F5344CB8AC3E}">
        <p14:creationId xmlns:p14="http://schemas.microsoft.com/office/powerpoint/2010/main" val="1740350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513969"/>
            <a:ext cx="10515600" cy="1325563"/>
          </a:xfrm>
          <a:ln>
            <a:solidFill>
              <a:schemeClr val="tx1"/>
            </a:solidFill>
          </a:ln>
        </p:spPr>
        <p:txBody>
          <a:bodyPr/>
          <a:lstStyle/>
          <a:p>
            <a:r>
              <a:rPr lang="fr-FR" b="1" dirty="0" smtClean="0">
                <a:solidFill>
                  <a:schemeClr val="accent2"/>
                </a:solidFill>
                <a:latin typeface="+mn-lt"/>
              </a:rPr>
              <a:t>Les activités du DMU objectif No. 3 </a:t>
            </a:r>
            <a:endParaRPr lang="fr-FR" b="1" dirty="0">
              <a:solidFill>
                <a:schemeClr val="accent2"/>
              </a:solidFill>
              <a:latin typeface="+mn-lt"/>
            </a:endParaRPr>
          </a:p>
        </p:txBody>
      </p:sp>
      <p:sp>
        <p:nvSpPr>
          <p:cNvPr id="4" name="Slide Number Placeholder 3"/>
          <p:cNvSpPr>
            <a:spLocks noGrp="1"/>
          </p:cNvSpPr>
          <p:nvPr>
            <p:ph type="sldNum" sz="quarter" idx="12"/>
          </p:nvPr>
        </p:nvSpPr>
        <p:spPr/>
        <p:txBody>
          <a:bodyPr/>
          <a:lstStyle/>
          <a:p>
            <a:fld id="{5F260CC8-F0FE-4F0D-B416-27449B59D699}" type="slidenum">
              <a:rPr lang="fr-FR" smtClean="0"/>
              <a:t>9</a:t>
            </a:fld>
            <a:endParaRPr lang="fr-FR"/>
          </a:p>
        </p:txBody>
      </p:sp>
    </p:spTree>
    <p:extLst>
      <p:ext uri="{BB962C8B-B14F-4D97-AF65-F5344CB8AC3E}">
        <p14:creationId xmlns:p14="http://schemas.microsoft.com/office/powerpoint/2010/main" val="30248996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3207</TotalTime>
  <Words>3618</Words>
  <Application>Microsoft Office PowerPoint</Application>
  <PresentationFormat>Widescreen</PresentationFormat>
  <Paragraphs>343</Paragraphs>
  <Slides>39</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MS PGothic</vt:lpstr>
      <vt:lpstr>Arial</vt:lpstr>
      <vt:lpstr>AvenirLTStd-Book</vt:lpstr>
      <vt:lpstr>Calibri</vt:lpstr>
      <vt:lpstr>Calibri Light</vt:lpstr>
      <vt:lpstr>Comic Sans MS</vt:lpstr>
      <vt:lpstr>Helvetica</vt:lpstr>
      <vt:lpstr>Lucida Sans Unicode</vt:lpstr>
      <vt:lpstr>Times New Roman</vt:lpstr>
      <vt:lpstr>Trebuchet MS</vt:lpstr>
      <vt:lpstr>Wingdings</vt:lpstr>
      <vt:lpstr>Office Theme</vt:lpstr>
      <vt:lpstr>Dispositif Minimum d’Urgence en santé sexuelle et reproductive (SSR) en sante sexuelle et reproductive  juin 2022 </vt:lpstr>
      <vt:lpstr>Plan de présentation </vt:lpstr>
      <vt:lpstr>Objectifs d’apprentissage</vt:lpstr>
      <vt:lpstr>Objectif 3 du DMU: Prévenir la transmission et réduire la morbidité &amp; la mortalité dues au VIH et à d’autres ISTs. </vt:lpstr>
      <vt:lpstr>Introduction et concepts clés</vt:lpstr>
      <vt:lpstr>Introduction – la transmission du VIH en situation humanitaire  </vt:lpstr>
      <vt:lpstr>Facteurs favorisant de transmission des ISTs en situation humanitaire </vt:lpstr>
      <vt:lpstr>Voies de transmission du VIH </vt:lpstr>
      <vt:lpstr>Les activités du DMU objectif No. 3 </vt:lpstr>
      <vt:lpstr> Mettre en place des transfusions sanguines rationnelles et en toute sécurité. </vt:lpstr>
      <vt:lpstr>Critères de transfusion sanguine sécurisée</vt:lpstr>
      <vt:lpstr>Critères - Transfusion sanguine rationnelle  </vt:lpstr>
      <vt:lpstr>Assurer la mise en place et le respect des précautions standard (PS)  </vt:lpstr>
      <vt:lpstr>Les Préalables </vt:lpstr>
      <vt:lpstr>Les précautions standard (PS)</vt:lpstr>
      <vt:lpstr>PowerPoint Presentation</vt:lpstr>
      <vt:lpstr>PowerPoint Presentation</vt:lpstr>
      <vt:lpstr>Précautions standard   </vt:lpstr>
      <vt:lpstr>Soutien du coordinateur VIH-SSR/SIDA au secteur santé; 1. Exposition accidentelle au sang et violence sexuelle</vt:lpstr>
      <vt:lpstr>Soutien du coordinateur VIH-SSR au secteur santé – ii. la mise en œuvre des précautions standard</vt:lpstr>
      <vt:lpstr>Garantir la disponibilité de préservatifs lubrifiés, gratuits et le cas échéant, assurer la mise à disposition de préservatifs féminins, (par exemple, si déjà utilisés par la population).  </vt:lpstr>
      <vt:lpstr>Les préservatifs féminins – avantages </vt:lpstr>
      <vt:lpstr>Les préservatifs féminins - inconvénients </vt:lpstr>
      <vt:lpstr>Les préservatifs masculins </vt:lpstr>
      <vt:lpstr>Les préservatifs masculins </vt:lpstr>
      <vt:lpstr>Appuyer la mise à disposition d’ARV pour poursuivre le traitement.  </vt:lpstr>
      <vt:lpstr>Appuyer la mise à disposition d’ARV pour poursuivre le traitement.  (Suite )</vt:lpstr>
      <vt:lpstr>La mise à disposition de la PPE aux victimes de la violence sexuelle et de l’exposition accidentelle au sang</vt:lpstr>
      <vt:lpstr>Gestion de l’exposition accidentelle au sang</vt:lpstr>
      <vt:lpstr>Gestion de l’exposition accidentelle au sang</vt:lpstr>
      <vt:lpstr>Activité 6: Appuyer la mise à disposition de la prophylaxie par le cotrimoxazole pour les infections opportunistes. </vt:lpstr>
      <vt:lpstr>Activité 7: Veiller à la disponibilité du traitement syndromique des ISTs.   </vt:lpstr>
      <vt:lpstr>Le traitement syndromique des ISTs</vt:lpstr>
      <vt:lpstr>Conséquences des ISTs non-traitées</vt:lpstr>
      <vt:lpstr>PowerPoint Presentation</vt:lpstr>
      <vt:lpstr>Messages clés</vt:lpstr>
      <vt:lpstr>Messages clés - suite</vt:lpstr>
      <vt:lpstr>Ressources </vt:lpstr>
      <vt:lpstr>Fin de présentation/ merci de votre attention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Dispositif Minimum d’Urgence</dc:title>
  <dc:creator>JBN</dc:creator>
  <cp:lastModifiedBy>user</cp:lastModifiedBy>
  <cp:revision>217</cp:revision>
  <dcterms:created xsi:type="dcterms:W3CDTF">2020-08-06T04:52:40Z</dcterms:created>
  <dcterms:modified xsi:type="dcterms:W3CDTF">2022-06-28T03:50:26Z</dcterms:modified>
</cp:coreProperties>
</file>