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19"/>
  </p:notesMasterIdLst>
  <p:handoutMasterIdLst>
    <p:handoutMasterId r:id="rId20"/>
  </p:handoutMasterIdLst>
  <p:sldIdLst>
    <p:sldId id="257" r:id="rId2"/>
    <p:sldId id="268" r:id="rId3"/>
    <p:sldId id="269" r:id="rId4"/>
    <p:sldId id="271" r:id="rId5"/>
    <p:sldId id="270" r:id="rId6"/>
    <p:sldId id="272" r:id="rId7"/>
    <p:sldId id="273" r:id="rId8"/>
    <p:sldId id="274" r:id="rId9"/>
    <p:sldId id="275" r:id="rId10"/>
    <p:sldId id="276" r:id="rId11"/>
    <p:sldId id="277" r:id="rId12"/>
    <p:sldId id="278" r:id="rId13"/>
    <p:sldId id="279" r:id="rId14"/>
    <p:sldId id="280" r:id="rId15"/>
    <p:sldId id="281" r:id="rId16"/>
    <p:sldId id="282"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3840" userDrawn="1">
          <p15:clr>
            <a:srgbClr val="A4A3A4"/>
          </p15:clr>
        </p15:guide>
        <p15:guide id="3" pos="456" userDrawn="1">
          <p15:clr>
            <a:srgbClr val="A4A3A4"/>
          </p15:clr>
        </p15:guide>
        <p15:guide id="4" pos="72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EBD8"/>
    <a:srgbClr val="8335E5"/>
    <a:srgbClr val="6B8DE1"/>
    <a:srgbClr val="6C92E1"/>
    <a:srgbClr val="6313DC"/>
    <a:srgbClr val="1E3ADA"/>
    <a:srgbClr val="030553"/>
    <a:srgbClr val="7D4BC9"/>
    <a:srgbClr val="16286E"/>
    <a:srgbClr val="6524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52" autoAdjust="0"/>
  </p:normalViewPr>
  <p:slideViewPr>
    <p:cSldViewPr snapToGrid="0" showGuides="1">
      <p:cViewPr varScale="1">
        <p:scale>
          <a:sx n="114" d="100"/>
          <a:sy n="114" d="100"/>
        </p:scale>
        <p:origin x="474" y="114"/>
      </p:cViewPr>
      <p:guideLst>
        <p:guide orient="horz" pos="2064"/>
        <p:guide pos="3840"/>
        <p:guide pos="456"/>
        <p:guide pos="720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A5E5A06-49CA-4CC1-87DE-FA77A677BB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a:extLst>
              <a:ext uri="{FF2B5EF4-FFF2-40B4-BE49-F238E27FC236}">
                <a16:creationId xmlns:a16="http://schemas.microsoft.com/office/drawing/2014/main" id="{0AB57FBC-7FA3-4A4B-999A-96FD7DC0D4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E3F634E-7AAD-4D1B-8944-3921EA0E5915}" type="datetime1">
              <a:rPr lang="fr-FR" smtClean="0"/>
              <a:t>21/06/2022</a:t>
            </a:fld>
            <a:endParaRPr lang="fr-FR" dirty="0"/>
          </a:p>
        </p:txBody>
      </p:sp>
      <p:sp>
        <p:nvSpPr>
          <p:cNvPr id="4" name="Espace réservé du pied de page 3">
            <a:extLst>
              <a:ext uri="{FF2B5EF4-FFF2-40B4-BE49-F238E27FC236}">
                <a16:creationId xmlns:a16="http://schemas.microsoft.com/office/drawing/2014/main" id="{6EE13074-6DA0-4561-A86B-2939D8B458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dirty="0"/>
          </a:p>
        </p:txBody>
      </p:sp>
      <p:sp>
        <p:nvSpPr>
          <p:cNvPr id="5" name="Espace réservé du numéro de diapositive 4">
            <a:extLst>
              <a:ext uri="{FF2B5EF4-FFF2-40B4-BE49-F238E27FC236}">
                <a16:creationId xmlns:a16="http://schemas.microsoft.com/office/drawing/2014/main" id="{F2B7A8E5-C1F9-40CC-A2A5-13CF7BD3F7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9DEC52A-C4AE-45FE-B7FF-C255388ED1F4}" type="slidenum">
              <a:rPr lang="fr-FR" smtClean="0"/>
              <a:t>‹N°›</a:t>
            </a:fld>
            <a:endParaRPr lang="fr-FR" dirty="0"/>
          </a:p>
        </p:txBody>
      </p:sp>
    </p:spTree>
    <p:extLst>
      <p:ext uri="{BB962C8B-B14F-4D97-AF65-F5344CB8AC3E}">
        <p14:creationId xmlns:p14="http://schemas.microsoft.com/office/powerpoint/2010/main" val="274776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C3045F-D32A-43F9-990C-99C552A137F5}" type="datetime1">
              <a:rPr lang="fr-FR" smtClean="0"/>
              <a:pPr/>
              <a:t>21/06/2022</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DF8F48A-6110-47DA-8521-A1D1FFD22FEF}" type="slidenum">
              <a:rPr lang="fr-FR" noProof="0" smtClean="0"/>
              <a:t>‹N°›</a:t>
            </a:fld>
            <a:endParaRPr lang="fr-FR" noProof="0" dirty="0"/>
          </a:p>
        </p:txBody>
      </p:sp>
    </p:spTree>
    <p:extLst>
      <p:ext uri="{BB962C8B-B14F-4D97-AF65-F5344CB8AC3E}">
        <p14:creationId xmlns:p14="http://schemas.microsoft.com/office/powerpoint/2010/main" val="345149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5"/>
          </p:nvPr>
        </p:nvSpPr>
        <p:spPr/>
        <p:txBody>
          <a:bodyPr rtlCol="0"/>
          <a:lstStyle/>
          <a:p>
            <a:pPr rtl="0"/>
            <a:fld id="{6DF8F48A-6110-47DA-8521-A1D1FFD22FEF}" type="slidenum">
              <a:rPr lang="fr-FR" smtClean="0"/>
              <a:t>1</a:t>
            </a:fld>
            <a:endParaRPr lang="fr-FR" dirty="0"/>
          </a:p>
        </p:txBody>
      </p:sp>
    </p:spTree>
    <p:extLst>
      <p:ext uri="{BB962C8B-B14F-4D97-AF65-F5344CB8AC3E}">
        <p14:creationId xmlns:p14="http://schemas.microsoft.com/office/powerpoint/2010/main" val="1511377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5"/>
          </p:nvPr>
        </p:nvSpPr>
        <p:spPr/>
        <p:txBody>
          <a:bodyPr rtlCol="0"/>
          <a:lstStyle/>
          <a:p>
            <a:pPr rtl="0"/>
            <a:fld id="{6DF8F48A-6110-47DA-8521-A1D1FFD22FEF}" type="slidenum">
              <a:rPr lang="fr-FR" smtClean="0"/>
              <a:t>17</a:t>
            </a:fld>
            <a:endParaRPr lang="fr-FR" dirty="0"/>
          </a:p>
        </p:txBody>
      </p:sp>
    </p:spTree>
    <p:extLst>
      <p:ext uri="{BB962C8B-B14F-4D97-AF65-F5344CB8AC3E}">
        <p14:creationId xmlns:p14="http://schemas.microsoft.com/office/powerpoint/2010/main" val="369004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rtl="0"/>
            <a:fld id="{94783C35-8596-4843-9D3C-7B528D834CFC}" type="datetime1">
              <a:rPr lang="fr-FR" noProof="0" smtClean="0"/>
              <a:t>21/06/2022</a:t>
            </a:fld>
            <a:endParaRPr lang="fr-FR" noProof="0" dirty="0"/>
          </a:p>
        </p:txBody>
      </p:sp>
      <p:sp>
        <p:nvSpPr>
          <p:cNvPr id="5" name="Footer Placeholder 4"/>
          <p:cNvSpPr>
            <a:spLocks noGrp="1"/>
          </p:cNvSpPr>
          <p:nvPr>
            <p:ph type="ftr" sz="quarter" idx="11"/>
          </p:nvPr>
        </p:nvSpPr>
        <p:spPr/>
        <p:txBody>
          <a:bodyPr/>
          <a:lstStyle/>
          <a:p>
            <a:pPr rtl="0"/>
            <a:endParaRPr lang="fr-FR" noProof="0" dirty="0"/>
          </a:p>
        </p:txBody>
      </p:sp>
      <p:sp>
        <p:nvSpPr>
          <p:cNvPr id="6" name="Slide Number Placeholder 5"/>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861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6B4382BA-0533-4C7D-AB6E-1EA1FDCFC04D}" type="datetime1">
              <a:rPr lang="fr-FR" noProof="0" smtClean="0"/>
              <a:t>21/06/2022</a:t>
            </a:fld>
            <a:endParaRPr lang="fr-FR" noProof="0" dirty="0"/>
          </a:p>
        </p:txBody>
      </p:sp>
      <p:sp>
        <p:nvSpPr>
          <p:cNvPr id="5" name="Footer Placeholder 4"/>
          <p:cNvSpPr>
            <a:spLocks noGrp="1"/>
          </p:cNvSpPr>
          <p:nvPr>
            <p:ph type="ftr" sz="quarter" idx="11"/>
          </p:nvPr>
        </p:nvSpPr>
        <p:spPr/>
        <p:txBody>
          <a:bodyPr/>
          <a:lstStyle/>
          <a:p>
            <a:pPr rtl="0"/>
            <a:endParaRPr lang="fr-FR" noProof="0" dirty="0"/>
          </a:p>
        </p:txBody>
      </p:sp>
      <p:sp>
        <p:nvSpPr>
          <p:cNvPr id="6" name="Slide Number Placeholder 5"/>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371090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E725F5DB-C5B6-45B6-B0FF-1F88144964AE}" type="datetime1">
              <a:rPr lang="fr-FR" noProof="0" smtClean="0"/>
              <a:t>21/06/2022</a:t>
            </a:fld>
            <a:endParaRPr lang="fr-FR" noProof="0" dirty="0"/>
          </a:p>
        </p:txBody>
      </p:sp>
      <p:sp>
        <p:nvSpPr>
          <p:cNvPr id="5" name="Footer Placeholder 4"/>
          <p:cNvSpPr>
            <a:spLocks noGrp="1"/>
          </p:cNvSpPr>
          <p:nvPr>
            <p:ph type="ftr" sz="quarter" idx="11"/>
          </p:nvPr>
        </p:nvSpPr>
        <p:spPr/>
        <p:txBody>
          <a:bodyPr/>
          <a:lstStyle/>
          <a:p>
            <a:pPr rtl="0"/>
            <a:endParaRPr lang="fr-FR" noProof="0" dirty="0"/>
          </a:p>
        </p:txBody>
      </p:sp>
      <p:sp>
        <p:nvSpPr>
          <p:cNvPr id="6" name="Slide Number Placeholder 5"/>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380728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7E7E6BF0-E032-45BA-8A88-5AF4AB6C9C64}" type="datetime1">
              <a:rPr lang="fr-FR" noProof="0" smtClean="0"/>
              <a:t>21/06/2022</a:t>
            </a:fld>
            <a:endParaRPr lang="fr-FR" noProof="0" dirty="0"/>
          </a:p>
        </p:txBody>
      </p:sp>
      <p:sp>
        <p:nvSpPr>
          <p:cNvPr id="5" name="Footer Placeholder 4"/>
          <p:cNvSpPr>
            <a:spLocks noGrp="1"/>
          </p:cNvSpPr>
          <p:nvPr>
            <p:ph type="ftr" sz="quarter" idx="11"/>
          </p:nvPr>
        </p:nvSpPr>
        <p:spPr/>
        <p:txBody>
          <a:bodyPr/>
          <a:lstStyle/>
          <a:p>
            <a:pPr rtl="0"/>
            <a:endParaRPr lang="fr-FR" noProof="0" dirty="0"/>
          </a:p>
        </p:txBody>
      </p:sp>
      <p:sp>
        <p:nvSpPr>
          <p:cNvPr id="6" name="Slide Number Placeholder 5"/>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1579333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53FED5E6-2CA7-4A65-8E4B-ECDEC3A08145}" type="datetime1">
              <a:rPr lang="fr-FR" noProof="0" smtClean="0"/>
              <a:t>21/06/2022</a:t>
            </a:fld>
            <a:endParaRPr lang="fr-FR" noProof="0" dirty="0"/>
          </a:p>
        </p:txBody>
      </p:sp>
      <p:sp>
        <p:nvSpPr>
          <p:cNvPr id="5" name="Footer Placeholder 4"/>
          <p:cNvSpPr>
            <a:spLocks noGrp="1"/>
          </p:cNvSpPr>
          <p:nvPr>
            <p:ph type="ftr" sz="quarter" idx="11"/>
          </p:nvPr>
        </p:nvSpPr>
        <p:spPr/>
        <p:txBody>
          <a:bodyPr/>
          <a:lstStyle/>
          <a:p>
            <a:pPr rtl="0"/>
            <a:endParaRPr lang="fr-FR" noProof="0" dirty="0"/>
          </a:p>
        </p:txBody>
      </p:sp>
      <p:sp>
        <p:nvSpPr>
          <p:cNvPr id="6" name="Slide Number Placeholder 5"/>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08884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rtl="0"/>
            <a:fld id="{5DCE2717-4AE0-41B8-853A-157E74C7835C}" type="datetime1">
              <a:rPr lang="fr-FR" noProof="0" smtClean="0"/>
              <a:t>21/06/2022</a:t>
            </a:fld>
            <a:endParaRPr lang="fr-FR" noProof="0" dirty="0"/>
          </a:p>
        </p:txBody>
      </p:sp>
      <p:sp>
        <p:nvSpPr>
          <p:cNvPr id="6" name="Footer Placeholder 5"/>
          <p:cNvSpPr>
            <a:spLocks noGrp="1"/>
          </p:cNvSpPr>
          <p:nvPr>
            <p:ph type="ftr" sz="quarter" idx="11"/>
          </p:nvPr>
        </p:nvSpPr>
        <p:spPr/>
        <p:txBody>
          <a:bodyPr/>
          <a:lstStyle/>
          <a:p>
            <a:pPr rtl="0"/>
            <a:endParaRPr lang="fr-FR" noProof="0" dirty="0"/>
          </a:p>
        </p:txBody>
      </p:sp>
      <p:sp>
        <p:nvSpPr>
          <p:cNvPr id="7" name="Slide Number Placeholder 6"/>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3481417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rtl="0"/>
            <a:fld id="{BEE7118C-0042-46B9-B6D4-26AB9DF2F067}" type="datetime1">
              <a:rPr lang="fr-FR" noProof="0" smtClean="0"/>
              <a:t>21/06/2022</a:t>
            </a:fld>
            <a:endParaRPr lang="fr-FR" noProof="0" dirty="0"/>
          </a:p>
        </p:txBody>
      </p:sp>
      <p:sp>
        <p:nvSpPr>
          <p:cNvPr id="8" name="Footer Placeholder 7"/>
          <p:cNvSpPr>
            <a:spLocks noGrp="1"/>
          </p:cNvSpPr>
          <p:nvPr>
            <p:ph type="ftr" sz="quarter" idx="11"/>
          </p:nvPr>
        </p:nvSpPr>
        <p:spPr/>
        <p:txBody>
          <a:bodyPr/>
          <a:lstStyle/>
          <a:p>
            <a:pPr rtl="0"/>
            <a:endParaRPr lang="fr-FR" noProof="0" dirty="0"/>
          </a:p>
        </p:txBody>
      </p:sp>
      <p:sp>
        <p:nvSpPr>
          <p:cNvPr id="9" name="Slide Number Placeholder 8"/>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1722040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rtl="0"/>
            <a:fld id="{53FED5E6-2CA7-4A65-8E4B-ECDEC3A08145}" type="datetime1">
              <a:rPr lang="fr-FR" noProof="0" smtClean="0"/>
              <a:t>21/06/2022</a:t>
            </a:fld>
            <a:endParaRPr lang="fr-FR" noProof="0" dirty="0"/>
          </a:p>
        </p:txBody>
      </p:sp>
      <p:sp>
        <p:nvSpPr>
          <p:cNvPr id="4" name="Footer Placeholder 3"/>
          <p:cNvSpPr>
            <a:spLocks noGrp="1"/>
          </p:cNvSpPr>
          <p:nvPr>
            <p:ph type="ftr" sz="quarter" idx="11"/>
          </p:nvPr>
        </p:nvSpPr>
        <p:spPr/>
        <p:txBody>
          <a:bodyPr/>
          <a:lstStyle/>
          <a:p>
            <a:pPr rtl="0"/>
            <a:endParaRPr lang="fr-FR" noProof="0" dirty="0"/>
          </a:p>
        </p:txBody>
      </p:sp>
      <p:sp>
        <p:nvSpPr>
          <p:cNvPr id="5" name="Slide Number Placeholder 4"/>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66124451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rtl="0"/>
            <a:fld id="{37B6CDFD-A075-435E-ABCB-9EA9153DA35E}" type="datetime1">
              <a:rPr lang="fr-FR" noProof="0" smtClean="0"/>
              <a:t>21/06/2022</a:t>
            </a:fld>
            <a:endParaRPr lang="fr-FR" noProof="0"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fr-FR" noProof="0" dirty="0"/>
          </a:p>
        </p:txBody>
      </p:sp>
      <p:sp>
        <p:nvSpPr>
          <p:cNvPr id="9" name="Slide Number Placeholder 8"/>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232307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rtl="0"/>
            <a:fld id="{1FAEE4EB-3CC0-47DF-8FBF-9ECC46124670}" type="datetime1">
              <a:rPr lang="fr-FR" noProof="0" smtClean="0"/>
              <a:t>21/06/2022</a:t>
            </a:fld>
            <a:endParaRPr lang="fr-FR" noProof="0"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fr-FR"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2030488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rtl="0"/>
            <a:fld id="{B30BFA78-DECC-4AE2-BCFC-E0244C2CD3F0}" type="datetime1">
              <a:rPr lang="fr-FR" noProof="0" smtClean="0"/>
              <a:t>21/06/2022</a:t>
            </a:fld>
            <a:endParaRPr lang="fr-FR" noProof="0" dirty="0"/>
          </a:p>
        </p:txBody>
      </p:sp>
      <p:sp>
        <p:nvSpPr>
          <p:cNvPr id="6" name="Footer Placeholder 5"/>
          <p:cNvSpPr>
            <a:spLocks noGrp="1"/>
          </p:cNvSpPr>
          <p:nvPr>
            <p:ph type="ftr" sz="quarter" idx="11"/>
          </p:nvPr>
        </p:nvSpPr>
        <p:spPr/>
        <p:txBody>
          <a:bodyPr/>
          <a:lstStyle/>
          <a:p>
            <a:pPr rtl="0"/>
            <a:endParaRPr lang="fr-FR" noProof="0" dirty="0"/>
          </a:p>
        </p:txBody>
      </p:sp>
      <p:sp>
        <p:nvSpPr>
          <p:cNvPr id="7" name="Slide Number Placeholder 6"/>
          <p:cNvSpPr>
            <a:spLocks noGrp="1"/>
          </p:cNvSpPr>
          <p:nvPr>
            <p:ph type="sldNum" sz="quarter" idx="12"/>
          </p:nvPr>
        </p:nvSpPr>
        <p:spPr/>
        <p:txBody>
          <a:bodyPr/>
          <a:lstStyle/>
          <a:p>
            <a:pPr rtl="0"/>
            <a:fld id="{ED6580AB-5C3C-4B4F-8E2A-8B7A0A8CE695}" type="slidenum">
              <a:rPr lang="fr-FR" noProof="0" smtClean="0"/>
              <a:t>‹N°›</a:t>
            </a:fld>
            <a:endParaRPr lang="fr-FR" noProof="0" dirty="0"/>
          </a:p>
        </p:txBody>
      </p:sp>
    </p:spTree>
    <p:extLst>
      <p:ext uri="{BB962C8B-B14F-4D97-AF65-F5344CB8AC3E}">
        <p14:creationId xmlns:p14="http://schemas.microsoft.com/office/powerpoint/2010/main" val="258432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rtl="0"/>
            <a:fld id="{53FED5E6-2CA7-4A65-8E4B-ECDEC3A08145}" type="datetime1">
              <a:rPr lang="fr-FR" noProof="0" smtClean="0"/>
              <a:t>21/06/2022</a:t>
            </a:fld>
            <a:endParaRPr lang="fr-FR" noProof="0"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fr-FR"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rtl="0"/>
            <a:fld id="{ED6580AB-5C3C-4B4F-8E2A-8B7A0A8CE695}" type="slidenum">
              <a:rPr lang="fr-FR" noProof="0" smtClean="0"/>
              <a:t>‹N°›</a:t>
            </a:fld>
            <a:endParaRPr lang="fr-FR" noProof="0"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0261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one de texte 23">
            <a:extLst>
              <a:ext uri="{FF2B5EF4-FFF2-40B4-BE49-F238E27FC236}">
                <a16:creationId xmlns:a16="http://schemas.microsoft.com/office/drawing/2014/main" id="{C1165547-DF3A-4694-9097-2BDAF2003713}"/>
              </a:ext>
            </a:extLst>
          </p:cNvPr>
          <p:cNvSpPr txBox="1"/>
          <p:nvPr/>
        </p:nvSpPr>
        <p:spPr>
          <a:xfrm>
            <a:off x="733192" y="3512329"/>
            <a:ext cx="4845708" cy="2492990"/>
          </a:xfrm>
          <a:prstGeom prst="rect">
            <a:avLst/>
          </a:prstGeom>
          <a:noFill/>
        </p:spPr>
        <p:txBody>
          <a:bodyPr wrap="square" lIns="0" tIns="0" rIns="0" bIns="0" rtlCol="0">
            <a:spAutoFit/>
          </a:bodyPr>
          <a:lstStyle/>
          <a:p>
            <a:r>
              <a:rPr lang="fr-FR" sz="5400" b="1" dirty="0">
                <a:solidFill>
                  <a:srgbClr val="002060"/>
                </a:solidFill>
                <a:latin typeface="Segoe UI" panose="020B0502040204020203" pitchFamily="34" charset="0"/>
                <a:cs typeface="Segoe UI" panose="020B0502040204020203" pitchFamily="34" charset="0"/>
              </a:rPr>
              <a:t>Diffusion et innovation</a:t>
            </a:r>
          </a:p>
          <a:p>
            <a:r>
              <a:rPr lang="fr-FR" sz="5400" b="1" dirty="0">
                <a:solidFill>
                  <a:srgbClr val="002060"/>
                </a:solidFill>
                <a:latin typeface="Segoe UI" panose="020B0502040204020203" pitchFamily="34" charset="0"/>
                <a:cs typeface="Segoe UI" panose="020B0502040204020203" pitchFamily="34" charset="0"/>
              </a:rPr>
              <a:t>Théorie </a:t>
            </a:r>
          </a:p>
        </p:txBody>
      </p:sp>
      <p:sp>
        <p:nvSpPr>
          <p:cNvPr id="3" name="Titre 2" hidden="1">
            <a:extLst>
              <a:ext uri="{FF2B5EF4-FFF2-40B4-BE49-F238E27FC236}">
                <a16:creationId xmlns:a16="http://schemas.microsoft.com/office/drawing/2014/main" id="{016C325E-5B69-4D07-BBFB-7DB217A69D48}"/>
              </a:ext>
            </a:extLst>
          </p:cNvPr>
          <p:cNvSpPr>
            <a:spLocks noGrp="1"/>
          </p:cNvSpPr>
          <p:nvPr>
            <p:ph type="ctrTitle"/>
          </p:nvPr>
        </p:nvSpPr>
        <p:spPr/>
        <p:txBody>
          <a:bodyPr rtlCol="0"/>
          <a:lstStyle/>
          <a:p>
            <a:r>
              <a:rPr lang="fr-FR" dirty="0"/>
              <a:t>Ressources humaines : diapositive 1</a:t>
            </a:r>
            <a:endParaRPr lang="fr" dirty="0"/>
          </a:p>
        </p:txBody>
      </p:sp>
    </p:spTree>
    <p:extLst>
      <p:ext uri="{BB962C8B-B14F-4D97-AF65-F5344CB8AC3E}">
        <p14:creationId xmlns:p14="http://schemas.microsoft.com/office/powerpoint/2010/main" val="3254356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Les innovateurs</a:t>
            </a:r>
          </a:p>
        </p:txBody>
      </p:sp>
      <p:sp>
        <p:nvSpPr>
          <p:cNvPr id="3" name="Espace réservé du contenu 2"/>
          <p:cNvSpPr>
            <a:spLocks noGrp="1"/>
          </p:cNvSpPr>
          <p:nvPr>
            <p:ph idx="1"/>
          </p:nvPr>
        </p:nvSpPr>
        <p:spPr/>
        <p:txBody>
          <a:bodyPr>
            <a:normAutofit/>
          </a:bodyPr>
          <a:lstStyle/>
          <a:p>
            <a:pPr marL="0" indent="0">
              <a:buNone/>
            </a:pPr>
            <a:r>
              <a:rPr lang="fr-FR" sz="3600" b="1" dirty="0"/>
              <a:t>Les innovateurs</a:t>
            </a:r>
            <a:r>
              <a:rPr lang="fr-FR" sz="3600" dirty="0"/>
              <a:t> : Ce sont des personnes qui veulent être les premières à essayer l'innovation. Ils sont audacieux et s'intéressent aux nouvelles idées. Ces gens sont très disposés à prendre des risques, et sont souvent les premiers à développer de nouvelles idées. Il n'y a pas grand-chose, voire rien, à faire pour attirer cette population</a:t>
            </a:r>
          </a:p>
        </p:txBody>
      </p:sp>
    </p:spTree>
    <p:extLst>
      <p:ext uri="{BB962C8B-B14F-4D97-AF65-F5344CB8AC3E}">
        <p14:creationId xmlns:p14="http://schemas.microsoft.com/office/powerpoint/2010/main" val="2410325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Adopteur précoces</a:t>
            </a:r>
          </a:p>
        </p:txBody>
      </p:sp>
      <p:sp>
        <p:nvSpPr>
          <p:cNvPr id="3" name="Espace réservé du contenu 2"/>
          <p:cNvSpPr>
            <a:spLocks noGrp="1"/>
          </p:cNvSpPr>
          <p:nvPr>
            <p:ph idx="1"/>
          </p:nvPr>
        </p:nvSpPr>
        <p:spPr/>
        <p:txBody>
          <a:bodyPr>
            <a:noAutofit/>
          </a:bodyPr>
          <a:lstStyle/>
          <a:p>
            <a:pPr marL="0" indent="0">
              <a:buNone/>
            </a:pPr>
            <a:r>
              <a:rPr lang="fr-FR" sz="3600" b="1" dirty="0"/>
              <a:t>Adopteur précoces </a:t>
            </a:r>
            <a:r>
              <a:rPr lang="fr-FR" sz="3600" dirty="0"/>
              <a:t>: Ce sont des personnes qui représentent les leaders d'opinion. Ils assument des rôles de leadership. Ils sont déjà conscients de la nécessité de changer et sont donc très à l'aise pour adopter de nouvelles idées. Les stratégies visant à attirer cette population comprennent des manuels pratiques et des fiches d'information sur la mise en œuvre. Ils n'ont pas besoin d'informations pour les convaincre de changer</a:t>
            </a:r>
          </a:p>
        </p:txBody>
      </p:sp>
    </p:spTree>
    <p:extLst>
      <p:ext uri="{BB962C8B-B14F-4D97-AF65-F5344CB8AC3E}">
        <p14:creationId xmlns:p14="http://schemas.microsoft.com/office/powerpoint/2010/main" val="45858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Majorité précoce</a:t>
            </a:r>
          </a:p>
        </p:txBody>
      </p:sp>
      <p:sp>
        <p:nvSpPr>
          <p:cNvPr id="3" name="Espace réservé du contenu 2"/>
          <p:cNvSpPr>
            <a:spLocks noGrp="1"/>
          </p:cNvSpPr>
          <p:nvPr>
            <p:ph idx="1"/>
          </p:nvPr>
        </p:nvSpPr>
        <p:spPr/>
        <p:txBody>
          <a:bodyPr>
            <a:normAutofit lnSpcReduction="10000"/>
          </a:bodyPr>
          <a:lstStyle/>
          <a:p>
            <a:r>
              <a:rPr lang="fr-FR" sz="4000" b="1" dirty="0"/>
              <a:t>Majorité précoce </a:t>
            </a:r>
            <a:r>
              <a:rPr lang="fr-FR" dirty="0"/>
              <a:t>: </a:t>
            </a:r>
            <a:r>
              <a:rPr lang="fr-FR" sz="3600" dirty="0"/>
              <a:t>Ces personnes sont rarement des leaders, mais elles adoptent de nouvelles idées avant le citoyen moyen. Cela dit, ils ont généralement besoin de voir la preuve que l'innovation fonctionne avant qu'ils ne soient prêts à l'adopter.</a:t>
            </a:r>
          </a:p>
          <a:p>
            <a:r>
              <a:rPr lang="fr-FR" sz="3600" dirty="0"/>
              <a:t>Les stratégies visant à attirer cette population comprennent des exemples de réussite et des preuves de l'efficacité de l'innovation</a:t>
            </a:r>
          </a:p>
        </p:txBody>
      </p:sp>
    </p:spTree>
    <p:extLst>
      <p:ext uri="{BB962C8B-B14F-4D97-AF65-F5344CB8AC3E}">
        <p14:creationId xmlns:p14="http://schemas.microsoft.com/office/powerpoint/2010/main" val="46841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Majorité tardive</a:t>
            </a:r>
          </a:p>
        </p:txBody>
      </p:sp>
      <p:sp>
        <p:nvSpPr>
          <p:cNvPr id="3" name="Espace réservé du contenu 2"/>
          <p:cNvSpPr>
            <a:spLocks noGrp="1"/>
          </p:cNvSpPr>
          <p:nvPr>
            <p:ph idx="1"/>
          </p:nvPr>
        </p:nvSpPr>
        <p:spPr/>
        <p:txBody>
          <a:bodyPr>
            <a:normAutofit/>
          </a:bodyPr>
          <a:lstStyle/>
          <a:p>
            <a:pPr marL="0" indent="0">
              <a:buNone/>
            </a:pPr>
            <a:r>
              <a:rPr lang="fr-FR" sz="4000" b="1" dirty="0"/>
              <a:t>Majorité tardive </a:t>
            </a:r>
            <a:r>
              <a:rPr lang="fr-FR" dirty="0"/>
              <a:t>: </a:t>
            </a:r>
            <a:r>
              <a:rPr lang="fr-FR" sz="3600" dirty="0"/>
              <a:t>Ces personnes sont sceptiques face au changement et n'adopteront une innovation après qu'elle ait été essayée par la majorité. Les stratégies pour attirer cette population comprend des informations sur le nombre de personnes qui ont essayé l'innovation et l'ont adoptée avec succès</a:t>
            </a:r>
          </a:p>
        </p:txBody>
      </p:sp>
    </p:spTree>
    <p:extLst>
      <p:ext uri="{BB962C8B-B14F-4D97-AF65-F5344CB8AC3E}">
        <p14:creationId xmlns:p14="http://schemas.microsoft.com/office/powerpoint/2010/main" val="1826682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Laggards</a:t>
            </a:r>
          </a:p>
        </p:txBody>
      </p:sp>
      <p:sp>
        <p:nvSpPr>
          <p:cNvPr id="3" name="Espace réservé du contenu 2"/>
          <p:cNvSpPr>
            <a:spLocks noGrp="1"/>
          </p:cNvSpPr>
          <p:nvPr>
            <p:ph idx="1"/>
          </p:nvPr>
        </p:nvSpPr>
        <p:spPr/>
        <p:txBody>
          <a:bodyPr>
            <a:normAutofit/>
          </a:bodyPr>
          <a:lstStyle/>
          <a:p>
            <a:pPr marL="0" indent="0">
              <a:buNone/>
            </a:pPr>
            <a:r>
              <a:rPr lang="fr-FR" sz="4000" b="1" dirty="0"/>
              <a:t>Laggards : </a:t>
            </a:r>
            <a:r>
              <a:rPr lang="fr-FR" sz="4000" dirty="0"/>
              <a:t>Ces gens sont liés par la tradition et sont très conservateurs. Ils sont très sceptiques à l'égard du changement et sont le groupe le plus difficile à amener conseil. Les stratégies pour attirer cette population comprennent les statistiques, la peur les appels et les pressions des personnes des autres groupes d'adoptants</a:t>
            </a:r>
          </a:p>
        </p:txBody>
      </p:sp>
    </p:spTree>
    <p:extLst>
      <p:ext uri="{BB962C8B-B14F-4D97-AF65-F5344CB8AC3E}">
        <p14:creationId xmlns:p14="http://schemas.microsoft.com/office/powerpoint/2010/main" val="282942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372533" y="1453621"/>
            <a:ext cx="11277600" cy="4086225"/>
          </a:xfrm>
          <a:prstGeom prst="rect">
            <a:avLst/>
          </a:prstGeom>
        </p:spPr>
      </p:pic>
    </p:spTree>
    <p:extLst>
      <p:ext uri="{BB962C8B-B14F-4D97-AF65-F5344CB8AC3E}">
        <p14:creationId xmlns:p14="http://schemas.microsoft.com/office/powerpoint/2010/main" val="865801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0926" y="330291"/>
            <a:ext cx="11173097" cy="1376589"/>
          </a:xfrm>
        </p:spPr>
        <p:txBody>
          <a:bodyPr>
            <a:noAutofit/>
          </a:bodyPr>
          <a:lstStyle/>
          <a:p>
            <a:pPr algn="ctr"/>
            <a:r>
              <a:rPr lang="fr-FR" sz="3600" b="1" dirty="0">
                <a:solidFill>
                  <a:srgbClr val="002060"/>
                </a:solidFill>
                <a:latin typeface="Segoe UI" panose="020B0502040204020203" pitchFamily="34" charset="0"/>
                <a:cs typeface="Segoe UI" panose="020B0502040204020203" pitchFamily="34" charset="0"/>
              </a:rPr>
              <a:t>Cinq principaux facteurs qui influencent l'adoption</a:t>
            </a:r>
            <a:br>
              <a:rPr lang="fr-FR" sz="3600" b="1" dirty="0">
                <a:solidFill>
                  <a:srgbClr val="002060"/>
                </a:solidFill>
                <a:latin typeface="Segoe UI" panose="020B0502040204020203" pitchFamily="34" charset="0"/>
                <a:cs typeface="Segoe UI" panose="020B0502040204020203" pitchFamily="34" charset="0"/>
              </a:rPr>
            </a:br>
            <a:r>
              <a:rPr lang="fr-FR" sz="3600" b="1" dirty="0">
                <a:solidFill>
                  <a:srgbClr val="002060"/>
                </a:solidFill>
                <a:latin typeface="Segoe UI" panose="020B0502040204020203" pitchFamily="34" charset="0"/>
                <a:cs typeface="Segoe UI" panose="020B0502040204020203" pitchFamily="34" charset="0"/>
              </a:rPr>
              <a:t>D'une innovation</a:t>
            </a:r>
          </a:p>
        </p:txBody>
      </p:sp>
      <p:sp>
        <p:nvSpPr>
          <p:cNvPr id="3" name="Espace réservé du contenu 2"/>
          <p:cNvSpPr>
            <a:spLocks noGrp="1"/>
          </p:cNvSpPr>
          <p:nvPr>
            <p:ph idx="1"/>
          </p:nvPr>
        </p:nvSpPr>
        <p:spPr/>
        <p:txBody>
          <a:bodyPr>
            <a:normAutofit fontScale="85000" lnSpcReduction="10000"/>
          </a:bodyPr>
          <a:lstStyle/>
          <a:p>
            <a:r>
              <a:rPr lang="fr-FR" sz="3200" b="1" dirty="0"/>
              <a:t>Avantage relatif </a:t>
            </a:r>
            <a:r>
              <a:rPr lang="fr-FR" sz="3200" dirty="0"/>
              <a:t>- Mesure dans laquelle une innovation est considérée comme meilleure que l'idée, ou le produit qu'il remplace</a:t>
            </a:r>
          </a:p>
          <a:p>
            <a:r>
              <a:rPr lang="fr-FR" sz="3200" b="1" dirty="0"/>
              <a:t>Compatibilité </a:t>
            </a:r>
            <a:r>
              <a:rPr lang="fr-FR" sz="3200" dirty="0"/>
              <a:t>- Degré de cohérence de l'innovation avec les valeurs, les expériences et les besoins des adoptants potentiels</a:t>
            </a:r>
          </a:p>
          <a:p>
            <a:r>
              <a:rPr lang="fr-FR" sz="3200" b="1" dirty="0"/>
              <a:t>Complexité</a:t>
            </a:r>
            <a:r>
              <a:rPr lang="fr-FR" sz="3200" dirty="0"/>
              <a:t> - La difficulté de comprendre et/ou d'utiliser l'innovation</a:t>
            </a:r>
          </a:p>
          <a:p>
            <a:r>
              <a:rPr lang="fr-FR" sz="3200" b="1" dirty="0"/>
              <a:t>Triabilité</a:t>
            </a:r>
            <a:r>
              <a:rPr lang="fr-FR" sz="3200" dirty="0"/>
              <a:t> - Mesure dans laquelle l'innovation peut être testée ou expérimentée avant un engagement d'adoption </a:t>
            </a:r>
          </a:p>
          <a:p>
            <a:r>
              <a:rPr lang="fr-FR" sz="3200" b="1" dirty="0"/>
              <a:t>Observabilité </a:t>
            </a:r>
            <a:r>
              <a:rPr lang="fr-FR" sz="3200" dirty="0"/>
              <a:t>- La mesure dans laquelle l'innovation donne des résultats tangibles</a:t>
            </a:r>
          </a:p>
        </p:txBody>
      </p:sp>
    </p:spTree>
    <p:extLst>
      <p:ext uri="{BB962C8B-B14F-4D97-AF65-F5344CB8AC3E}">
        <p14:creationId xmlns:p14="http://schemas.microsoft.com/office/powerpoint/2010/main" val="3311748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 de texte 2">
            <a:extLst>
              <a:ext uri="{FF2B5EF4-FFF2-40B4-BE49-F238E27FC236}">
                <a16:creationId xmlns:a16="http://schemas.microsoft.com/office/drawing/2014/main" id="{9436B850-15F2-41BC-A54E-6E0F332F011D}"/>
              </a:ext>
            </a:extLst>
          </p:cNvPr>
          <p:cNvSpPr txBox="1"/>
          <p:nvPr/>
        </p:nvSpPr>
        <p:spPr>
          <a:xfrm>
            <a:off x="4994800" y="3265632"/>
            <a:ext cx="1909339" cy="830997"/>
          </a:xfrm>
          <a:prstGeom prst="rect">
            <a:avLst/>
          </a:prstGeom>
          <a:noFill/>
        </p:spPr>
        <p:txBody>
          <a:bodyPr wrap="square" lIns="0" tIns="0" rIns="0" bIns="0" rtlCol="0">
            <a:spAutoFit/>
          </a:bodyPr>
          <a:lstStyle/>
          <a:p>
            <a:pPr rtl="0"/>
            <a:r>
              <a:rPr lang="fr-FR" sz="5400" b="1" dirty="0">
                <a:solidFill>
                  <a:srgbClr val="002060"/>
                </a:solidFill>
                <a:latin typeface="Segoe UI" panose="020B0502040204020203" pitchFamily="34" charset="0"/>
                <a:cs typeface="Segoe UI" panose="020B0502040204020203" pitchFamily="34" charset="0"/>
              </a:rPr>
              <a:t>Merci</a:t>
            </a:r>
          </a:p>
        </p:txBody>
      </p:sp>
      <p:sp>
        <p:nvSpPr>
          <p:cNvPr id="25" name="Titre 24" hidden="1">
            <a:extLst>
              <a:ext uri="{FF2B5EF4-FFF2-40B4-BE49-F238E27FC236}">
                <a16:creationId xmlns:a16="http://schemas.microsoft.com/office/drawing/2014/main" id="{24922840-A8AD-427F-889C-2B79CACC872F}"/>
              </a:ext>
            </a:extLst>
          </p:cNvPr>
          <p:cNvSpPr>
            <a:spLocks noGrp="1"/>
          </p:cNvSpPr>
          <p:nvPr>
            <p:ph type="title"/>
          </p:nvPr>
        </p:nvSpPr>
        <p:spPr/>
        <p:txBody>
          <a:bodyPr rtlCol="0"/>
          <a:lstStyle/>
          <a:p>
            <a:r>
              <a:rPr lang="fr-FR" dirty="0"/>
              <a:t>Ressources humaines : diapositive 10</a:t>
            </a:r>
          </a:p>
        </p:txBody>
      </p:sp>
    </p:spTree>
    <p:extLst>
      <p:ext uri="{BB962C8B-B14F-4D97-AF65-F5344CB8AC3E}">
        <p14:creationId xmlns:p14="http://schemas.microsoft.com/office/powerpoint/2010/main" val="235256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a:solidFill>
                  <a:srgbClr val="002060"/>
                </a:solidFill>
                <a:latin typeface="Segoe UI" panose="020B0502040204020203" pitchFamily="34" charset="0"/>
                <a:ea typeface="+mn-ea"/>
                <a:cs typeface="Segoe UI" panose="020B0502040204020203" pitchFamily="34" charset="0"/>
              </a:rPr>
              <a:t>DÉFINITION</a:t>
            </a:r>
          </a:p>
        </p:txBody>
      </p:sp>
      <p:sp>
        <p:nvSpPr>
          <p:cNvPr id="3" name="Espace réservé du contenu 2"/>
          <p:cNvSpPr>
            <a:spLocks noGrp="1"/>
          </p:cNvSpPr>
          <p:nvPr>
            <p:ph idx="1"/>
          </p:nvPr>
        </p:nvSpPr>
        <p:spPr/>
        <p:txBody>
          <a:bodyPr>
            <a:normAutofit/>
          </a:bodyPr>
          <a:lstStyle/>
          <a:p>
            <a:r>
              <a:rPr lang="fr-FR" sz="3600" dirty="0">
                <a:latin typeface="Arial" panose="020B0604020202020204" pitchFamily="34" charset="0"/>
                <a:cs typeface="Arial" panose="020B0604020202020204" pitchFamily="34" charset="0"/>
              </a:rPr>
              <a:t>Processus par lequel de nouvelles idées sont adoptées ou rejetées</a:t>
            </a:r>
          </a:p>
          <a:p>
            <a:pPr marL="0" indent="0">
              <a:buNone/>
            </a:pPr>
            <a:endParaRPr lang="fr-FR" sz="3600" dirty="0">
              <a:latin typeface="Arial Black" panose="020B0A04020102020204" pitchFamily="34" charset="0"/>
            </a:endParaRPr>
          </a:p>
          <a:p>
            <a:r>
              <a:rPr lang="fr-FR" sz="3600" dirty="0">
                <a:latin typeface="Arial" panose="020B0604020202020204" pitchFamily="34" charset="0"/>
                <a:cs typeface="Arial" panose="020B0604020202020204" pitchFamily="34" charset="0"/>
              </a:rPr>
              <a:t>Nous sommes des créatures d'habitudes</a:t>
            </a:r>
          </a:p>
          <a:p>
            <a:pPr marL="0" indent="0">
              <a:buNone/>
            </a:pPr>
            <a:endParaRPr lang="fr-FR" sz="3600" dirty="0">
              <a:latin typeface="Arial Black" panose="020B0A04020102020204" pitchFamily="34" charset="0"/>
            </a:endParaRPr>
          </a:p>
          <a:p>
            <a:r>
              <a:rPr lang="fr-FR" sz="3600" dirty="0">
                <a:latin typeface="Arial" panose="020B0604020202020204" pitchFamily="34" charset="0"/>
                <a:cs typeface="Arial" panose="020B0604020202020204" pitchFamily="34" charset="0"/>
              </a:rPr>
              <a:t>Les êtres humains n'aiment pas le changement</a:t>
            </a:r>
          </a:p>
        </p:txBody>
      </p:sp>
    </p:spTree>
    <p:extLst>
      <p:ext uri="{BB962C8B-B14F-4D97-AF65-F5344CB8AC3E}">
        <p14:creationId xmlns:p14="http://schemas.microsoft.com/office/powerpoint/2010/main" val="25407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a:solidFill>
                  <a:srgbClr val="002060"/>
                </a:solidFill>
                <a:latin typeface="Segoe UI" panose="020B0502040204020203" pitchFamily="34" charset="0"/>
                <a:ea typeface="+mn-ea"/>
                <a:cs typeface="Segoe UI" panose="020B0502040204020203" pitchFamily="34" charset="0"/>
              </a:rPr>
              <a:t>DÉFINITION</a:t>
            </a:r>
          </a:p>
        </p:txBody>
      </p:sp>
      <p:sp>
        <p:nvSpPr>
          <p:cNvPr id="3" name="Espace réservé du contenu 2"/>
          <p:cNvSpPr>
            <a:spLocks noGrp="1"/>
          </p:cNvSpPr>
          <p:nvPr>
            <p:ph idx="1"/>
          </p:nvPr>
        </p:nvSpPr>
        <p:spPr/>
        <p:txBody>
          <a:bodyPr>
            <a:normAutofit fontScale="92500" lnSpcReduction="20000"/>
          </a:bodyPr>
          <a:lstStyle/>
          <a:p>
            <a:r>
              <a:rPr lang="fr-FR" sz="3600" dirty="0">
                <a:latin typeface="Arial" panose="020B0604020202020204" pitchFamily="34" charset="0"/>
                <a:cs typeface="Arial" panose="020B0604020202020204" pitchFamily="34" charset="0"/>
              </a:rPr>
              <a:t>Une hypothèse décrivant la manière dont les nouvelles avancées technologiques et autres se répandent dans les sociétés et les cultures, de l'introduction à une adoption plus large</a:t>
            </a:r>
          </a:p>
          <a:p>
            <a:pPr marL="0" indent="0">
              <a:buNone/>
            </a:pPr>
            <a:endParaRPr lang="fr-FR" sz="3600" dirty="0">
              <a:latin typeface="Arial Black" panose="020B0A04020102020204" pitchFamily="34" charset="0"/>
            </a:endParaRPr>
          </a:p>
          <a:p>
            <a:r>
              <a:rPr lang="fr-FR" sz="3600" dirty="0">
                <a:latin typeface="Arial" panose="020B0604020202020204" pitchFamily="34" charset="0"/>
                <a:cs typeface="Arial" panose="020B0604020202020204" pitchFamily="34" charset="0"/>
              </a:rPr>
              <a:t>La diffusion des innovations la théorie cherche à expliquer comment et pourquoi les nouvelles idées et pratiques sont adoptées, avec des échéances potentiellement étalées sur de longues périodes</a:t>
            </a:r>
          </a:p>
        </p:txBody>
      </p:sp>
    </p:spTree>
    <p:extLst>
      <p:ext uri="{BB962C8B-B14F-4D97-AF65-F5344CB8AC3E}">
        <p14:creationId xmlns:p14="http://schemas.microsoft.com/office/powerpoint/2010/main" val="410134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a:solidFill>
                  <a:srgbClr val="002060"/>
                </a:solidFill>
                <a:latin typeface="Segoe UI" panose="020B0502040204020203" pitchFamily="34" charset="0"/>
                <a:ea typeface="+mn-ea"/>
                <a:cs typeface="Segoe UI" panose="020B0502040204020203" pitchFamily="34" charset="0"/>
              </a:rPr>
              <a:t>DÉFINITION</a:t>
            </a:r>
          </a:p>
        </p:txBody>
      </p:sp>
      <p:sp>
        <p:nvSpPr>
          <p:cNvPr id="3" name="Espace réservé du contenu 2"/>
          <p:cNvSpPr>
            <a:spLocks noGrp="1"/>
          </p:cNvSpPr>
          <p:nvPr>
            <p:ph idx="1"/>
          </p:nvPr>
        </p:nvSpPr>
        <p:spPr/>
        <p:txBody>
          <a:bodyPr>
            <a:normAutofit fontScale="85000" lnSpcReduction="20000"/>
          </a:bodyPr>
          <a:lstStyle/>
          <a:p>
            <a:r>
              <a:rPr lang="fr-FR" sz="3600" dirty="0">
                <a:latin typeface="Arial" panose="020B0604020202020204" pitchFamily="34" charset="0"/>
                <a:cs typeface="Arial" panose="020B0604020202020204" pitchFamily="34" charset="0"/>
              </a:rPr>
              <a:t>La manière dont les innovations sont communiquées aux différentes parties de la société et aux les opinions subjectives associées aux innovations sont des facteurs importants de la rapidité avec laquelle la diffusion ou propagation se produit</a:t>
            </a:r>
          </a:p>
          <a:p>
            <a:r>
              <a:rPr lang="fr-FR" sz="3600" dirty="0">
                <a:latin typeface="Arial" panose="020B0604020202020204" pitchFamily="34" charset="0"/>
                <a:cs typeface="Arial" panose="020B0604020202020204" pitchFamily="34" charset="0"/>
              </a:rPr>
              <a:t>Parmi les facteurs qui influent sur le taux de diffusion de l'innovation, on peut citer le mélange des zones rurales et urbaines la population au sein d'une société, le niveau d'éducation de la société et le degré d'</a:t>
            </a:r>
            <a:r>
              <a:rPr lang="fr-FR" sz="3600" dirty="0" err="1">
                <a:latin typeface="Arial" panose="020B0604020202020204" pitchFamily="34" charset="0"/>
                <a:cs typeface="Arial" panose="020B0604020202020204" pitchFamily="34" charset="0"/>
              </a:rPr>
              <a:t>industrialisationet</a:t>
            </a:r>
            <a:r>
              <a:rPr lang="fr-FR" sz="3600" dirty="0">
                <a:latin typeface="Arial" panose="020B0604020202020204" pitchFamily="34" charset="0"/>
                <a:cs typeface="Arial" panose="020B0604020202020204" pitchFamily="34" charset="0"/>
              </a:rPr>
              <a:t> le développement</a:t>
            </a:r>
          </a:p>
        </p:txBody>
      </p:sp>
    </p:spTree>
    <p:extLst>
      <p:ext uri="{BB962C8B-B14F-4D97-AF65-F5344CB8AC3E}">
        <p14:creationId xmlns:p14="http://schemas.microsoft.com/office/powerpoint/2010/main" val="192818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a:solidFill>
                  <a:srgbClr val="002060"/>
                </a:solidFill>
                <a:latin typeface="Segoe UI" panose="020B0502040204020203" pitchFamily="34" charset="0"/>
                <a:ea typeface="+mn-ea"/>
                <a:cs typeface="Segoe UI" panose="020B0502040204020203" pitchFamily="34" charset="0"/>
              </a:rPr>
              <a:t>DÉFINITION</a:t>
            </a:r>
          </a:p>
        </p:txBody>
      </p:sp>
      <p:sp>
        <p:nvSpPr>
          <p:cNvPr id="3" name="Espace réservé du contenu 2"/>
          <p:cNvSpPr>
            <a:spLocks noGrp="1"/>
          </p:cNvSpPr>
          <p:nvPr>
            <p:ph idx="1"/>
          </p:nvPr>
        </p:nvSpPr>
        <p:spPr/>
        <p:txBody>
          <a:bodyPr>
            <a:normAutofit lnSpcReduction="10000"/>
          </a:bodyPr>
          <a:lstStyle/>
          <a:p>
            <a:r>
              <a:rPr lang="fr-FR" sz="3600" dirty="0">
                <a:latin typeface="Arial" panose="020B0604020202020204" pitchFamily="34" charset="0"/>
                <a:cs typeface="Arial" panose="020B0604020202020204" pitchFamily="34" charset="0"/>
              </a:rPr>
              <a:t>Différentes sociétés sont susceptibles d'avoir des taux d'adoption différents (le taux auquel les membres d'une</a:t>
            </a:r>
          </a:p>
          <a:p>
            <a:r>
              <a:rPr lang="fr-FR" sz="3600" dirty="0">
                <a:latin typeface="Arial" panose="020B0604020202020204" pitchFamily="34" charset="0"/>
                <a:cs typeface="Arial" panose="020B0604020202020204" pitchFamily="34" charset="0"/>
              </a:rPr>
              <a:t>la société accepte une nouvelle innovation) pour différents types d'innovation. Par exemple, une société peut adopté l'internet plus rapidement que l'automobile pour des raisons de coût, d'accessibilité et de la familiarité</a:t>
            </a:r>
          </a:p>
        </p:txBody>
      </p:sp>
    </p:spTree>
    <p:extLst>
      <p:ext uri="{BB962C8B-B14F-4D97-AF65-F5344CB8AC3E}">
        <p14:creationId xmlns:p14="http://schemas.microsoft.com/office/powerpoint/2010/main" val="545332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a:solidFill>
                  <a:srgbClr val="002060"/>
                </a:solidFill>
                <a:latin typeface="Segoe UI" panose="020B0502040204020203" pitchFamily="34" charset="0"/>
                <a:ea typeface="+mn-ea"/>
                <a:cs typeface="Segoe UI" panose="020B0502040204020203" pitchFamily="34" charset="0"/>
              </a:rPr>
              <a:t>Théorie de la diffusion</a:t>
            </a:r>
          </a:p>
        </p:txBody>
      </p:sp>
      <p:sp>
        <p:nvSpPr>
          <p:cNvPr id="3" name="Espace réservé du contenu 2"/>
          <p:cNvSpPr>
            <a:spLocks noGrp="1"/>
          </p:cNvSpPr>
          <p:nvPr>
            <p:ph idx="1"/>
          </p:nvPr>
        </p:nvSpPr>
        <p:spPr/>
        <p:txBody>
          <a:bodyPr>
            <a:normAutofit fontScale="70000" lnSpcReduction="20000"/>
          </a:bodyPr>
          <a:lstStyle/>
          <a:p>
            <a:r>
              <a:rPr lang="fr-FR" sz="3300" dirty="0">
                <a:latin typeface="Arial" panose="020B0604020202020204" pitchFamily="34" charset="0"/>
                <a:cs typeface="Arial" panose="020B0604020202020204" pitchFamily="34" charset="0"/>
              </a:rPr>
              <a:t>La théorie de la diffusion de l'innovation (DOI), développée par E.M. Rogers en 1962, est l'une des plus anciennes théories des sciences sociales</a:t>
            </a:r>
          </a:p>
          <a:p>
            <a:r>
              <a:rPr lang="fr-FR" sz="3300" dirty="0">
                <a:latin typeface="Arial" panose="020B0604020202020204" pitchFamily="34" charset="0"/>
                <a:cs typeface="Arial" panose="020B0604020202020204" pitchFamily="34" charset="0"/>
              </a:rPr>
              <a:t>Elle est née de la communication pour expliquer comment, au fil du temps, une idée ou un produit s'accélère et se diffuse (ou se propage) dans une population spécifique ou système social</a:t>
            </a:r>
          </a:p>
          <a:p>
            <a:r>
              <a:rPr lang="fr-FR" sz="3300" dirty="0">
                <a:latin typeface="Arial" panose="020B0604020202020204" pitchFamily="34" charset="0"/>
                <a:cs typeface="Arial" panose="020B0604020202020204" pitchFamily="34" charset="0"/>
              </a:rPr>
              <a:t>Le résultat final de cette diffusion est que les gens, en tant que partie d'un système social, adopter une nouvelle idée, un nouveau comportement ou un nouveau produit</a:t>
            </a:r>
          </a:p>
          <a:p>
            <a:r>
              <a:rPr lang="fr-FR" sz="3300" dirty="0">
                <a:latin typeface="Arial" panose="020B0604020202020204" pitchFamily="34" charset="0"/>
                <a:cs typeface="Arial" panose="020B0604020202020204" pitchFamily="34" charset="0"/>
              </a:rPr>
              <a:t>L'adoption signifie qu'une personne fait quelque chose de différent de ce qu'elle </a:t>
            </a:r>
            <a:r>
              <a:rPr lang="fr-FR" sz="3300" dirty="0" err="1">
                <a:latin typeface="Arial" panose="020B0604020202020204" pitchFamily="34" charset="0"/>
                <a:cs typeface="Arial" panose="020B0604020202020204" pitchFamily="34" charset="0"/>
              </a:rPr>
              <a:t>fasait</a:t>
            </a:r>
            <a:r>
              <a:rPr lang="fr-FR" sz="3300" dirty="0">
                <a:latin typeface="Arial" panose="020B0604020202020204" pitchFamily="34" charset="0"/>
                <a:cs typeface="Arial" panose="020B0604020202020204" pitchFamily="34" charset="0"/>
              </a:rPr>
              <a:t> auparavant (c'est-à-dire acheter ou utiliser un nouveau produit, acquérir et effectuer un nouveaux comportements, etc.)</a:t>
            </a:r>
          </a:p>
        </p:txBody>
      </p:sp>
    </p:spTree>
    <p:extLst>
      <p:ext uri="{BB962C8B-B14F-4D97-AF65-F5344CB8AC3E}">
        <p14:creationId xmlns:p14="http://schemas.microsoft.com/office/powerpoint/2010/main" val="106472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2060"/>
                </a:solidFill>
                <a:latin typeface="Segoe UI" panose="020B0502040204020203" pitchFamily="34" charset="0"/>
                <a:cs typeface="Segoe UI" panose="020B0502040204020203" pitchFamily="34" charset="0"/>
              </a:rPr>
              <a:t>Théorie de la diffusion</a:t>
            </a:r>
            <a:endParaRPr lang="fr-FR" dirty="0"/>
          </a:p>
        </p:txBody>
      </p:sp>
      <p:sp>
        <p:nvSpPr>
          <p:cNvPr id="3" name="Espace réservé du contenu 2"/>
          <p:cNvSpPr>
            <a:spLocks noGrp="1"/>
          </p:cNvSpPr>
          <p:nvPr>
            <p:ph idx="1"/>
          </p:nvPr>
        </p:nvSpPr>
        <p:spPr/>
        <p:txBody>
          <a:bodyPr>
            <a:normAutofit/>
          </a:bodyPr>
          <a:lstStyle/>
          <a:p>
            <a:r>
              <a:rPr lang="fr-FR" dirty="0"/>
              <a:t>La clé de l'adoption est que la personne doit percevoir l'idée, le comportement ou produit comme nouveau ou innovant. C'est grâce à cela que la diffusion est possible</a:t>
            </a:r>
          </a:p>
          <a:p>
            <a:r>
              <a:rPr lang="fr-FR" dirty="0"/>
              <a:t>L'adoption d'une nouvelle idée, d'un nouveau comportement ou d'un nouveau produit (c'est-à-dire une "innovation") ne se produisent simultanément dans un système social ; il s'agit plutôt d'un processus par lequel certains les gens sont plus enclins à adopter l'innovation que les autres</a:t>
            </a:r>
          </a:p>
          <a:p>
            <a:r>
              <a:rPr lang="fr-FR" dirty="0"/>
              <a:t>Les chercheurs ont constaté que les personnes qui adoptent une innovation à un stade précoce ont caractéristiques différentes de celles des personnes qui adoptent une innovation plus tard</a:t>
            </a:r>
          </a:p>
          <a:p>
            <a:r>
              <a:rPr lang="fr-FR" dirty="0"/>
              <a:t>Lors de la promotion d'une innovation auprès d'une population cible, il est important de comprendre les caractéristiques de la population cible qui aideront ou entraveront l'adoption de l'innovation</a:t>
            </a:r>
          </a:p>
          <a:p>
            <a:endParaRPr lang="fr-FR" dirty="0"/>
          </a:p>
        </p:txBody>
      </p:sp>
    </p:spTree>
    <p:extLst>
      <p:ext uri="{BB962C8B-B14F-4D97-AF65-F5344CB8AC3E}">
        <p14:creationId xmlns:p14="http://schemas.microsoft.com/office/powerpoint/2010/main" val="4043557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Le mécanisme de diffusion</a:t>
            </a:r>
          </a:p>
        </p:txBody>
      </p:sp>
      <p:sp>
        <p:nvSpPr>
          <p:cNvPr id="3" name="Espace réservé du contenu 2"/>
          <p:cNvSpPr>
            <a:spLocks noGrp="1"/>
          </p:cNvSpPr>
          <p:nvPr>
            <p:ph idx="1"/>
          </p:nvPr>
        </p:nvSpPr>
        <p:spPr/>
        <p:txBody>
          <a:bodyPr>
            <a:normAutofit/>
          </a:bodyPr>
          <a:lstStyle/>
          <a:p>
            <a:r>
              <a:rPr lang="fr-FR" sz="2400" dirty="0"/>
              <a:t>La diffusion est le processus par lequel une innovation est communiquée par le biais de certains canaux dans le temps entre les membres d'un système social . Étant donné que les décisions ne sont pas autoritaire ou collectif, chaque membre du système social est confronté à sa propre </a:t>
            </a:r>
            <a:r>
              <a:rPr lang="fr-FR" sz="2400" b="1" u="sng" dirty="0">
                <a:effectLst>
                  <a:outerShdw blurRad="38100" dist="38100" dir="2700000" algn="tl">
                    <a:srgbClr val="000000">
                      <a:alpha val="43137"/>
                    </a:srgbClr>
                  </a:outerShdw>
                </a:effectLst>
              </a:rPr>
              <a:t>innovation-décision</a:t>
            </a:r>
            <a:r>
              <a:rPr lang="fr-FR" sz="2400" dirty="0"/>
              <a:t> qui suit un processus en 5 étapes :</a:t>
            </a:r>
          </a:p>
          <a:p>
            <a:pPr lvl="1">
              <a:buFont typeface="Wingdings" panose="05000000000000000000" pitchFamily="2" charset="2"/>
              <a:buChar char="v"/>
            </a:pPr>
            <a:r>
              <a:rPr lang="fr-FR" b="1" dirty="0"/>
              <a:t>Connaissance</a:t>
            </a:r>
            <a:r>
              <a:rPr lang="fr-FR" dirty="0"/>
              <a:t>: La personne prend conscience d'une innovation et a une idée de la manière dont elle est fonctionne </a:t>
            </a:r>
          </a:p>
          <a:p>
            <a:pPr lvl="1">
              <a:buFont typeface="Wingdings" panose="05000000000000000000" pitchFamily="2" charset="2"/>
              <a:buChar char="v"/>
            </a:pPr>
            <a:r>
              <a:rPr lang="fr-FR" b="1" dirty="0"/>
              <a:t>Persuasion</a:t>
            </a:r>
            <a:r>
              <a:rPr lang="fr-FR" dirty="0"/>
              <a:t> - La personne adopte une attitude favorable ou défavorable à l'égard de l'innovation</a:t>
            </a:r>
          </a:p>
          <a:p>
            <a:pPr lvl="1">
              <a:buFont typeface="Wingdings" panose="05000000000000000000" pitchFamily="2" charset="2"/>
              <a:buChar char="v"/>
            </a:pPr>
            <a:r>
              <a:rPr lang="fr-FR" b="1" dirty="0"/>
              <a:t>Décision</a:t>
            </a:r>
            <a:r>
              <a:rPr lang="fr-FR" dirty="0"/>
              <a:t> - La personne s'engage dans des activités qui conduisent à un choix d'adopter ou de rejeter l'innovation</a:t>
            </a:r>
          </a:p>
          <a:p>
            <a:pPr lvl="1">
              <a:buFont typeface="Wingdings" panose="05000000000000000000" pitchFamily="2" charset="2"/>
              <a:buChar char="v"/>
            </a:pPr>
            <a:r>
              <a:rPr lang="fr-FR" b="1" dirty="0"/>
              <a:t>Mise en œuvre </a:t>
            </a:r>
            <a:r>
              <a:rPr lang="fr-FR" dirty="0"/>
              <a:t>- La personne met en œuvre une innovation</a:t>
            </a:r>
          </a:p>
          <a:p>
            <a:pPr lvl="1">
              <a:buFont typeface="Wingdings" panose="05000000000000000000" pitchFamily="2" charset="2"/>
              <a:buChar char="v"/>
            </a:pPr>
            <a:r>
              <a:rPr lang="fr-FR" b="1" dirty="0"/>
              <a:t>Confirmation </a:t>
            </a:r>
            <a:r>
              <a:rPr lang="fr-FR" dirty="0"/>
              <a:t>- La personne évalue les résultats d'une décision d'innovation déjà prise</a:t>
            </a:r>
          </a:p>
          <a:p>
            <a:pPr lvl="1">
              <a:buFont typeface="Wingdings" panose="05000000000000000000" pitchFamily="2" charset="2"/>
              <a:buChar char="v"/>
            </a:pPr>
            <a:endParaRPr lang="fr-FR" dirty="0"/>
          </a:p>
          <a:p>
            <a:pPr marL="457200" lvl="1" indent="0">
              <a:buNone/>
            </a:pPr>
            <a:endParaRPr lang="fr-FR" dirty="0"/>
          </a:p>
        </p:txBody>
      </p:sp>
    </p:spTree>
    <p:extLst>
      <p:ext uri="{BB962C8B-B14F-4D97-AF65-F5344CB8AC3E}">
        <p14:creationId xmlns:p14="http://schemas.microsoft.com/office/powerpoint/2010/main" val="124414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002060"/>
                </a:solidFill>
                <a:latin typeface="Segoe UI" panose="020B0502040204020203" pitchFamily="34" charset="0"/>
                <a:cs typeface="Segoe UI" panose="020B0502040204020203" pitchFamily="34" charset="0"/>
              </a:rPr>
              <a:t>Cinq catégories d'adoptants établies</a:t>
            </a:r>
          </a:p>
        </p:txBody>
      </p:sp>
      <p:sp>
        <p:nvSpPr>
          <p:cNvPr id="3" name="Espace réservé du contenu 2"/>
          <p:cNvSpPr>
            <a:spLocks noGrp="1"/>
          </p:cNvSpPr>
          <p:nvPr>
            <p:ph idx="1"/>
          </p:nvPr>
        </p:nvSpPr>
        <p:spPr/>
        <p:txBody>
          <a:bodyPr/>
          <a:lstStyle/>
          <a:p>
            <a:r>
              <a:rPr lang="fr-FR" dirty="0"/>
              <a:t>Innovateurs</a:t>
            </a:r>
          </a:p>
          <a:p>
            <a:r>
              <a:rPr lang="fr-FR" dirty="0"/>
              <a:t>Adopteur précoces</a:t>
            </a:r>
          </a:p>
          <a:p>
            <a:r>
              <a:rPr lang="fr-FR" dirty="0"/>
              <a:t>Majorité précoce</a:t>
            </a:r>
          </a:p>
          <a:p>
            <a:r>
              <a:rPr lang="fr-FR" dirty="0"/>
              <a:t>Majorité</a:t>
            </a:r>
          </a:p>
          <a:p>
            <a:r>
              <a:rPr lang="fr-FR" dirty="0"/>
              <a:t>Pas d'adoptants (retardataires)</a:t>
            </a:r>
          </a:p>
        </p:txBody>
      </p:sp>
    </p:spTree>
    <p:extLst>
      <p:ext uri="{BB962C8B-B14F-4D97-AF65-F5344CB8AC3E}">
        <p14:creationId xmlns:p14="http://schemas.microsoft.com/office/powerpoint/2010/main" val="2992059077"/>
      </p:ext>
    </p:extLst>
  </p:cSld>
  <p:clrMapOvr>
    <a:masterClrMapping/>
  </p:clrMapOvr>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1040</Words>
  <Application>Microsoft Office PowerPoint</Application>
  <PresentationFormat>Grand écran</PresentationFormat>
  <Paragraphs>63</Paragraphs>
  <Slides>17</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Arial Black</vt:lpstr>
      <vt:lpstr>Calibri</vt:lpstr>
      <vt:lpstr>Calibri Light</vt:lpstr>
      <vt:lpstr>Segoe UI</vt:lpstr>
      <vt:lpstr>Wingdings</vt:lpstr>
      <vt:lpstr>Rétrospective</vt:lpstr>
      <vt:lpstr>Ressources humaines : diapositive 1</vt:lpstr>
      <vt:lpstr>DÉFINITION</vt:lpstr>
      <vt:lpstr>DÉFINITION</vt:lpstr>
      <vt:lpstr>DÉFINITION</vt:lpstr>
      <vt:lpstr>DÉFINITION</vt:lpstr>
      <vt:lpstr>Théorie de la diffusion</vt:lpstr>
      <vt:lpstr>Théorie de la diffusion</vt:lpstr>
      <vt:lpstr>Le mécanisme de diffusion</vt:lpstr>
      <vt:lpstr>Cinq catégories d'adoptants établies</vt:lpstr>
      <vt:lpstr>Les innovateurs</vt:lpstr>
      <vt:lpstr>Adopteur précoces</vt:lpstr>
      <vt:lpstr>Majorité précoce</vt:lpstr>
      <vt:lpstr>Majorité tardive</vt:lpstr>
      <vt:lpstr>Laggards</vt:lpstr>
      <vt:lpstr>Présentation PowerPoint</vt:lpstr>
      <vt:lpstr>Cinq principaux facteurs qui influencent l'adoption D'une innovation</vt:lpstr>
      <vt:lpstr>Ressources humaines : diapositive 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2020-11-18T22:52:36Z</dcterms:created>
  <dcterms:modified xsi:type="dcterms:W3CDTF">2022-06-21T16:00:13Z</dcterms:modified>
</cp:coreProperties>
</file>