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6.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7.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8.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9.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10.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11.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12.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3.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14.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15.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16.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17.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18.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19.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66" r:id="rId3"/>
    <p:sldMasterId id="2147483672" r:id="rId4"/>
    <p:sldMasterId id="2147483678" r:id="rId5"/>
    <p:sldMasterId id="2147483684" r:id="rId6"/>
    <p:sldMasterId id="2147483690" r:id="rId7"/>
    <p:sldMasterId id="2147483696" r:id="rId8"/>
    <p:sldMasterId id="2147483702" r:id="rId9"/>
    <p:sldMasterId id="2147483708" r:id="rId10"/>
    <p:sldMasterId id="2147483805" r:id="rId11"/>
    <p:sldMasterId id="2147483811" r:id="rId12"/>
    <p:sldMasterId id="2147483829" r:id="rId13"/>
    <p:sldMasterId id="2147483835" r:id="rId14"/>
    <p:sldMasterId id="2147483847" r:id="rId15"/>
    <p:sldMasterId id="2147483859" r:id="rId16"/>
    <p:sldMasterId id="2147483871" r:id="rId17"/>
    <p:sldMasterId id="2147483877" r:id="rId18"/>
    <p:sldMasterId id="2147483883" r:id="rId19"/>
    <p:sldMasterId id="2147483889" r:id="rId20"/>
  </p:sldMasterIdLst>
  <p:notesMasterIdLst>
    <p:notesMasterId r:id="rId90"/>
  </p:notesMasterIdLst>
  <p:sldIdLst>
    <p:sldId id="256" r:id="rId21"/>
    <p:sldId id="306" r:id="rId22"/>
    <p:sldId id="305" r:id="rId23"/>
    <p:sldId id="257" r:id="rId24"/>
    <p:sldId id="258" r:id="rId25"/>
    <p:sldId id="262" r:id="rId26"/>
    <p:sldId id="261" r:id="rId27"/>
    <p:sldId id="365" r:id="rId28"/>
    <p:sldId id="366" r:id="rId29"/>
    <p:sldId id="342" r:id="rId30"/>
    <p:sldId id="310" r:id="rId31"/>
    <p:sldId id="270" r:id="rId32"/>
    <p:sldId id="307" r:id="rId33"/>
    <p:sldId id="271" r:id="rId34"/>
    <p:sldId id="364" r:id="rId35"/>
    <p:sldId id="273" r:id="rId36"/>
    <p:sldId id="344" r:id="rId37"/>
    <p:sldId id="316" r:id="rId38"/>
    <p:sldId id="349" r:id="rId39"/>
    <p:sldId id="367" r:id="rId40"/>
    <p:sldId id="347" r:id="rId41"/>
    <p:sldId id="368" r:id="rId42"/>
    <p:sldId id="369" r:id="rId43"/>
    <p:sldId id="370" r:id="rId44"/>
    <p:sldId id="346" r:id="rId45"/>
    <p:sldId id="345" r:id="rId46"/>
    <p:sldId id="317" r:id="rId47"/>
    <p:sldId id="371" r:id="rId48"/>
    <p:sldId id="275" r:id="rId49"/>
    <p:sldId id="372" r:id="rId50"/>
    <p:sldId id="380" r:id="rId51"/>
    <p:sldId id="373" r:id="rId52"/>
    <p:sldId id="278" r:id="rId53"/>
    <p:sldId id="374" r:id="rId54"/>
    <p:sldId id="377" r:id="rId55"/>
    <p:sldId id="378" r:id="rId56"/>
    <p:sldId id="356" r:id="rId57"/>
    <p:sldId id="375" r:id="rId58"/>
    <p:sldId id="353" r:id="rId59"/>
    <p:sldId id="354" r:id="rId60"/>
    <p:sldId id="376" r:id="rId61"/>
    <p:sldId id="357" r:id="rId62"/>
    <p:sldId id="327" r:id="rId63"/>
    <p:sldId id="297" r:id="rId64"/>
    <p:sldId id="358" r:id="rId65"/>
    <p:sldId id="360" r:id="rId66"/>
    <p:sldId id="359" r:id="rId67"/>
    <p:sldId id="363" r:id="rId68"/>
    <p:sldId id="361" r:id="rId69"/>
    <p:sldId id="362" r:id="rId70"/>
    <p:sldId id="300" r:id="rId71"/>
    <p:sldId id="332" r:id="rId72"/>
    <p:sldId id="379" r:id="rId73"/>
    <p:sldId id="333" r:id="rId74"/>
    <p:sldId id="334" r:id="rId75"/>
    <p:sldId id="335" r:id="rId76"/>
    <p:sldId id="340" r:id="rId77"/>
    <p:sldId id="303" r:id="rId78"/>
    <p:sldId id="304" r:id="rId79"/>
    <p:sldId id="325" r:id="rId80"/>
    <p:sldId id="320" r:id="rId81"/>
    <p:sldId id="328" r:id="rId82"/>
    <p:sldId id="329" r:id="rId83"/>
    <p:sldId id="330" r:id="rId84"/>
    <p:sldId id="331" r:id="rId85"/>
    <p:sldId id="336" r:id="rId86"/>
    <p:sldId id="337" r:id="rId87"/>
    <p:sldId id="323" r:id="rId88"/>
    <p:sldId id="322" r:id="rId8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9" autoAdjust="0"/>
    <p:restoredTop sz="86355" autoAdjust="0"/>
  </p:normalViewPr>
  <p:slideViewPr>
    <p:cSldViewPr snapToGrid="0">
      <p:cViewPr varScale="1">
        <p:scale>
          <a:sx n="54" d="100"/>
          <a:sy n="54" d="100"/>
        </p:scale>
        <p:origin x="96" y="270"/>
      </p:cViewPr>
      <p:guideLst>
        <p:guide orient="horz" pos="2160"/>
        <p:guide pos="3840"/>
      </p:guideLst>
    </p:cSldViewPr>
  </p:slideViewPr>
  <p:outlineViewPr>
    <p:cViewPr>
      <p:scale>
        <a:sx n="33" d="100"/>
        <a:sy n="33" d="100"/>
      </p:scale>
      <p:origin x="0" y="-632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6.xml"/><Relationship Id="rId21" Type="http://schemas.openxmlformats.org/officeDocument/2006/relationships/slide" Target="slides/slide1.xml"/><Relationship Id="rId42" Type="http://schemas.openxmlformats.org/officeDocument/2006/relationships/slide" Target="slides/slide22.xml"/><Relationship Id="rId47" Type="http://schemas.openxmlformats.org/officeDocument/2006/relationships/slide" Target="slides/slide27.xml"/><Relationship Id="rId63" Type="http://schemas.openxmlformats.org/officeDocument/2006/relationships/slide" Target="slides/slide43.xml"/><Relationship Id="rId68" Type="http://schemas.openxmlformats.org/officeDocument/2006/relationships/slide" Target="slides/slide48.xml"/><Relationship Id="rId84" Type="http://schemas.openxmlformats.org/officeDocument/2006/relationships/slide" Target="slides/slide64.xml"/><Relationship Id="rId89" Type="http://schemas.openxmlformats.org/officeDocument/2006/relationships/slide" Target="slides/slide69.xml"/><Relationship Id="rId16" Type="http://schemas.openxmlformats.org/officeDocument/2006/relationships/slideMaster" Target="slideMasters/slideMaster16.xml"/><Relationship Id="rId11" Type="http://schemas.openxmlformats.org/officeDocument/2006/relationships/slideMaster" Target="slideMasters/slideMaster11.xml"/><Relationship Id="rId32" Type="http://schemas.openxmlformats.org/officeDocument/2006/relationships/slide" Target="slides/slide12.xml"/><Relationship Id="rId37" Type="http://schemas.openxmlformats.org/officeDocument/2006/relationships/slide" Target="slides/slide17.xml"/><Relationship Id="rId53" Type="http://schemas.openxmlformats.org/officeDocument/2006/relationships/slide" Target="slides/slide33.xml"/><Relationship Id="rId58" Type="http://schemas.openxmlformats.org/officeDocument/2006/relationships/slide" Target="slides/slide38.xml"/><Relationship Id="rId74" Type="http://schemas.openxmlformats.org/officeDocument/2006/relationships/slide" Target="slides/slide54.xml"/><Relationship Id="rId79" Type="http://schemas.openxmlformats.org/officeDocument/2006/relationships/slide" Target="slides/slide59.xml"/><Relationship Id="rId5" Type="http://schemas.openxmlformats.org/officeDocument/2006/relationships/slideMaster" Target="slideMasters/slideMaster5.xml"/><Relationship Id="rId90" Type="http://schemas.openxmlformats.org/officeDocument/2006/relationships/notesMaster" Target="notesMasters/notesMaster1.xml"/><Relationship Id="rId22" Type="http://schemas.openxmlformats.org/officeDocument/2006/relationships/slide" Target="slides/slide2.xml"/><Relationship Id="rId27" Type="http://schemas.openxmlformats.org/officeDocument/2006/relationships/slide" Target="slides/slide7.xml"/><Relationship Id="rId43" Type="http://schemas.openxmlformats.org/officeDocument/2006/relationships/slide" Target="slides/slide23.xml"/><Relationship Id="rId48" Type="http://schemas.openxmlformats.org/officeDocument/2006/relationships/slide" Target="slides/slide28.xml"/><Relationship Id="rId64" Type="http://schemas.openxmlformats.org/officeDocument/2006/relationships/slide" Target="slides/slide44.xml"/><Relationship Id="rId69" Type="http://schemas.openxmlformats.org/officeDocument/2006/relationships/slide" Target="slides/slide49.xml"/><Relationship Id="rId8" Type="http://schemas.openxmlformats.org/officeDocument/2006/relationships/slideMaster" Target="slideMasters/slideMaster8.xml"/><Relationship Id="rId51" Type="http://schemas.openxmlformats.org/officeDocument/2006/relationships/slide" Target="slides/slide31.xml"/><Relationship Id="rId72" Type="http://schemas.openxmlformats.org/officeDocument/2006/relationships/slide" Target="slides/slide52.xml"/><Relationship Id="rId80" Type="http://schemas.openxmlformats.org/officeDocument/2006/relationships/slide" Target="slides/slide60.xml"/><Relationship Id="rId85" Type="http://schemas.openxmlformats.org/officeDocument/2006/relationships/slide" Target="slides/slide65.xml"/><Relationship Id="rId93"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46" Type="http://schemas.openxmlformats.org/officeDocument/2006/relationships/slide" Target="slides/slide26.xml"/><Relationship Id="rId59" Type="http://schemas.openxmlformats.org/officeDocument/2006/relationships/slide" Target="slides/slide39.xml"/><Relationship Id="rId67" Type="http://schemas.openxmlformats.org/officeDocument/2006/relationships/slide" Target="slides/slide47.xml"/><Relationship Id="rId20" Type="http://schemas.openxmlformats.org/officeDocument/2006/relationships/slideMaster" Target="slideMasters/slideMaster20.xml"/><Relationship Id="rId41" Type="http://schemas.openxmlformats.org/officeDocument/2006/relationships/slide" Target="slides/slide21.xml"/><Relationship Id="rId54" Type="http://schemas.openxmlformats.org/officeDocument/2006/relationships/slide" Target="slides/slide34.xml"/><Relationship Id="rId62" Type="http://schemas.openxmlformats.org/officeDocument/2006/relationships/slide" Target="slides/slide42.xml"/><Relationship Id="rId70" Type="http://schemas.openxmlformats.org/officeDocument/2006/relationships/slide" Target="slides/slide50.xml"/><Relationship Id="rId75" Type="http://schemas.openxmlformats.org/officeDocument/2006/relationships/slide" Target="slides/slide55.xml"/><Relationship Id="rId83" Type="http://schemas.openxmlformats.org/officeDocument/2006/relationships/slide" Target="slides/slide63.xml"/><Relationship Id="rId88" Type="http://schemas.openxmlformats.org/officeDocument/2006/relationships/slide" Target="slides/slide68.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49" Type="http://schemas.openxmlformats.org/officeDocument/2006/relationships/slide" Target="slides/slide29.xml"/><Relationship Id="rId57" Type="http://schemas.openxmlformats.org/officeDocument/2006/relationships/slide" Target="slides/slide37.xml"/><Relationship Id="rId10" Type="http://schemas.openxmlformats.org/officeDocument/2006/relationships/slideMaster" Target="slideMasters/slideMaster10.xml"/><Relationship Id="rId31" Type="http://schemas.openxmlformats.org/officeDocument/2006/relationships/slide" Target="slides/slide11.xml"/><Relationship Id="rId44" Type="http://schemas.openxmlformats.org/officeDocument/2006/relationships/slide" Target="slides/slide24.xml"/><Relationship Id="rId52" Type="http://schemas.openxmlformats.org/officeDocument/2006/relationships/slide" Target="slides/slide32.xml"/><Relationship Id="rId60" Type="http://schemas.openxmlformats.org/officeDocument/2006/relationships/slide" Target="slides/slide40.xml"/><Relationship Id="rId65" Type="http://schemas.openxmlformats.org/officeDocument/2006/relationships/slide" Target="slides/slide45.xml"/><Relationship Id="rId73" Type="http://schemas.openxmlformats.org/officeDocument/2006/relationships/slide" Target="slides/slide53.xml"/><Relationship Id="rId78" Type="http://schemas.openxmlformats.org/officeDocument/2006/relationships/slide" Target="slides/slide58.xml"/><Relationship Id="rId81" Type="http://schemas.openxmlformats.org/officeDocument/2006/relationships/slide" Target="slides/slide61.xml"/><Relationship Id="rId86" Type="http://schemas.openxmlformats.org/officeDocument/2006/relationships/slide" Target="slides/slide66.xml"/><Relationship Id="rId9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9.xml"/><Relationship Id="rId34" Type="http://schemas.openxmlformats.org/officeDocument/2006/relationships/slide" Target="slides/slide14.xml"/><Relationship Id="rId50" Type="http://schemas.openxmlformats.org/officeDocument/2006/relationships/slide" Target="slides/slide30.xml"/><Relationship Id="rId55" Type="http://schemas.openxmlformats.org/officeDocument/2006/relationships/slide" Target="slides/slide35.xml"/><Relationship Id="rId76" Type="http://schemas.openxmlformats.org/officeDocument/2006/relationships/slide" Target="slides/slide56.xml"/><Relationship Id="rId7" Type="http://schemas.openxmlformats.org/officeDocument/2006/relationships/slideMaster" Target="slideMasters/slideMaster7.xml"/><Relationship Id="rId71" Type="http://schemas.openxmlformats.org/officeDocument/2006/relationships/slide" Target="slides/slide51.xml"/><Relationship Id="rId92" Type="http://schemas.openxmlformats.org/officeDocument/2006/relationships/viewProps" Target="viewProps.xml"/><Relationship Id="rId2" Type="http://schemas.openxmlformats.org/officeDocument/2006/relationships/slideMaster" Target="slideMasters/slideMaster2.xml"/><Relationship Id="rId29" Type="http://schemas.openxmlformats.org/officeDocument/2006/relationships/slide" Target="slides/slide9.xml"/><Relationship Id="rId24" Type="http://schemas.openxmlformats.org/officeDocument/2006/relationships/slide" Target="slides/slide4.xml"/><Relationship Id="rId40" Type="http://schemas.openxmlformats.org/officeDocument/2006/relationships/slide" Target="slides/slide20.xml"/><Relationship Id="rId45" Type="http://schemas.openxmlformats.org/officeDocument/2006/relationships/slide" Target="slides/slide25.xml"/><Relationship Id="rId66" Type="http://schemas.openxmlformats.org/officeDocument/2006/relationships/slide" Target="slides/slide46.xml"/><Relationship Id="rId87" Type="http://schemas.openxmlformats.org/officeDocument/2006/relationships/slide" Target="slides/slide67.xml"/><Relationship Id="rId61" Type="http://schemas.openxmlformats.org/officeDocument/2006/relationships/slide" Target="slides/slide41.xml"/><Relationship Id="rId82" Type="http://schemas.openxmlformats.org/officeDocument/2006/relationships/slide" Target="slides/slide62.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30" Type="http://schemas.openxmlformats.org/officeDocument/2006/relationships/slide" Target="slides/slide10.xml"/><Relationship Id="rId35" Type="http://schemas.openxmlformats.org/officeDocument/2006/relationships/slide" Target="slides/slide15.xml"/><Relationship Id="rId56" Type="http://schemas.openxmlformats.org/officeDocument/2006/relationships/slide" Target="slides/slide36.xml"/><Relationship Id="rId77"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DCA17-3A24-4823-8750-A182E0EB1B78}" type="datetimeFigureOut">
              <a:rPr lang="fr-FR" smtClean="0"/>
              <a:t>21/06/2022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125179-6C18-47C8-9ADC-8D6610F39747}" type="slidenum">
              <a:rPr lang="fr-FR" smtClean="0"/>
              <a:t>‹#›</a:t>
            </a:fld>
            <a:endParaRPr lang="fr-FR"/>
          </a:p>
        </p:txBody>
      </p:sp>
    </p:spTree>
    <p:extLst>
      <p:ext uri="{BB962C8B-B14F-4D97-AF65-F5344CB8AC3E}">
        <p14:creationId xmlns:p14="http://schemas.microsoft.com/office/powerpoint/2010/main" val="346036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fr.wikipedia.org/wiki/Intersexuation" TargetMode="External"/><Relationship Id="rId3" Type="http://schemas.openxmlformats.org/officeDocument/2006/relationships/hyperlink" Target="https://fr.wikipedia.org/wiki/Lesbianisme" TargetMode="External"/><Relationship Id="rId7" Type="http://schemas.openxmlformats.org/officeDocument/2006/relationships/hyperlink" Target="https://fr.wikipedia.org/wiki/Queer"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fr.wikipedia.org/wiki/Transidentit%C3%A9" TargetMode="External"/><Relationship Id="rId5" Type="http://schemas.openxmlformats.org/officeDocument/2006/relationships/hyperlink" Target="https://fr.wikipedia.org/wiki/Bisexualit%C3%A9" TargetMode="External"/><Relationship Id="rId10" Type="http://schemas.openxmlformats.org/officeDocument/2006/relationships/hyperlink" Target="https://betolerant.fr/rencontre-pansensuel/1" TargetMode="External"/><Relationship Id="rId4" Type="http://schemas.openxmlformats.org/officeDocument/2006/relationships/hyperlink" Target="https://fr.wikipedia.org/wiki/Gay_(homosexualit%C3%A9)" TargetMode="External"/><Relationship Id="rId9" Type="http://schemas.openxmlformats.org/officeDocument/2006/relationships/hyperlink" Target="https://fr.wikipedia.org/wiki/Asexue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fr-FR" dirty="0" smtClean="0"/>
              <a:t>Le genre est </a:t>
            </a:r>
            <a:r>
              <a:rPr kumimoji="0" lang="fr-FR" sz="2400" b="0" i="0" u="none" strike="noStrike" kern="1200" cap="none" spc="0" normalizeH="0" baseline="0" noProof="0" dirty="0" smtClean="0">
                <a:ln>
                  <a:noFill/>
                </a:ln>
                <a:solidFill>
                  <a:srgbClr val="44546A"/>
                </a:solidFill>
                <a:effectLst/>
                <a:uLnTx/>
                <a:uFillTx/>
                <a:latin typeface="+mn-lt"/>
                <a:ea typeface="+mn-ea"/>
                <a:cs typeface="+mn-cs"/>
              </a:rPr>
              <a:t>profondément ancrées dans chaque culture, ces différences évoluent avec le temps et varient fortement d'une culture à l'autre et au sein d'une même culture. </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smtClean="0">
                <a:ln>
                  <a:noFill/>
                </a:ln>
                <a:solidFill>
                  <a:srgbClr val="44546A"/>
                </a:solidFill>
                <a:effectLst/>
                <a:uLnTx/>
                <a:uFillTx/>
                <a:latin typeface="+mn-lt"/>
                <a:ea typeface="+mn-ea"/>
                <a:cs typeface="+mn-cs"/>
              </a:rPr>
              <a:t>Le genre détermine le rôle, les responsabilités, les opportunités, les privilèges, les attentes et les limites assignés aux hommes et aux femmes par leur culture.</a:t>
            </a:r>
          </a:p>
          <a:p>
            <a:endParaRPr lang="fr-FR" dirty="0"/>
          </a:p>
        </p:txBody>
      </p:sp>
      <p:sp>
        <p:nvSpPr>
          <p:cNvPr id="4" name="Slide Number Placeholder 3"/>
          <p:cNvSpPr>
            <a:spLocks noGrp="1"/>
          </p:cNvSpPr>
          <p:nvPr>
            <p:ph type="sldNum" sz="quarter" idx="10"/>
          </p:nvPr>
        </p:nvSpPr>
        <p:spPr/>
        <p:txBody>
          <a:bodyPr/>
          <a:lstStyle/>
          <a:p>
            <a:fld id="{9BF27776-52CD-4FE8-8A6E-642BAEA10F6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359184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L’approche  centrée</a:t>
            </a:r>
            <a:r>
              <a:rPr lang="fr-FR" sz="1200" baseline="0" dirty="0" smtClean="0">
                <a:effectLst/>
                <a:latin typeface="Calibri" panose="020F0502020204030204" pitchFamily="34" charset="0"/>
                <a:ea typeface="Calibri" panose="020F0502020204030204" pitchFamily="34" charset="0"/>
                <a:cs typeface="Times New Roman" panose="02020603050405020304" pitchFamily="18" charset="0"/>
              </a:rPr>
              <a:t> sur la survivante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signifie que les droits, les besoins et les souhaits des personnes survivantes sont prioritaires lors de la prise en charge effective et peut guider les professionnels, quel que soit leur rôle, dans leur engagement auprès des victimes de VBG. </a:t>
            </a:r>
          </a:p>
          <a:p>
            <a:pPr marL="171450" indent="-171450">
              <a:buFont typeface="Arial" panose="020B0604020202020204" pitchFamily="34" charset="0"/>
              <a:buChar char="•"/>
            </a:pPr>
            <a:r>
              <a:rPr lang="fr-FR" sz="1200" i="0" dirty="0" smtClean="0">
                <a:effectLst/>
                <a:latin typeface="Calibri" panose="020F0502020204030204" pitchFamily="34" charset="0"/>
                <a:ea typeface="Calibri" panose="020F0502020204030204" pitchFamily="34" charset="0"/>
                <a:cs typeface="Times New Roman" panose="02020603050405020304" pitchFamily="18" charset="0"/>
              </a:rPr>
              <a:t>L’approche fondée sur les droits humains considère que les populations touchées sont « détentrices de droits ». </a:t>
            </a:r>
          </a:p>
          <a:p>
            <a:pPr marL="171450" indent="-171450">
              <a:buFont typeface="Arial" panose="020B0604020202020204" pitchFamily="34" charset="0"/>
              <a:buChar char="•"/>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La centralité de l’inégalité entre les sexes et de la discrimination, à la fois en tant que cause profonde et conséquence de la violence à l’égard des femmes et des filles, exige que les services garantissent la mise en place de politiques et de pratiques sensibles au genre.</a:t>
            </a:r>
          </a:p>
          <a:p>
            <a:pPr marL="171450" indent="-171450">
              <a:buFont typeface="Arial" panose="020B0604020202020204" pitchFamily="34" charset="0"/>
              <a:buChar char="•"/>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Le </a:t>
            </a:r>
            <a:r>
              <a:rPr lang="fr-FR" sz="1200" b="1" dirty="0" smtClean="0">
                <a:effectLst/>
                <a:latin typeface="Calibri" panose="020F0502020204030204" pitchFamily="34" charset="0"/>
                <a:ea typeface="Calibri" panose="020F0502020204030204" pitchFamily="34" charset="0"/>
                <a:cs typeface="Times New Roman" panose="02020603050405020304" pitchFamily="18" charset="0"/>
              </a:rPr>
              <a:t>respect</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de la dignité de la personne et de son intégrité physique et morale représente une valeur essentielle des droits de l’Homme et un devoir primordial pour les professionnels de santé. </a:t>
            </a:r>
          </a:p>
          <a:p>
            <a:pPr marL="171450" indent="-171450">
              <a:buFont typeface="Arial" panose="020B0604020202020204" pitchFamily="34" charset="0"/>
              <a:buChar char="•"/>
            </a:pP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La </a:t>
            </a:r>
            <a:r>
              <a:rPr lang="fr-FR" sz="1100" b="1" dirty="0" smtClean="0">
                <a:effectLst/>
                <a:latin typeface="Calibri" panose="020F0502020204030204" pitchFamily="34" charset="0"/>
                <a:ea typeface="Calibri" panose="020F0502020204030204" pitchFamily="34" charset="0"/>
                <a:cs typeface="Times New Roman" panose="02020603050405020304" pitchFamily="18" charset="0"/>
              </a:rPr>
              <a:t>confidentialité </a:t>
            </a: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 relative aux informations obtenue auprès de la personne survivante et son entourage est essentielle pour maintenir  un lien de confiance entre l’intervenant et la personne survivante et pour protéger les droits de celui-ci.</a:t>
            </a:r>
            <a:r>
              <a:rPr lang="fr-FR" sz="1100" baseline="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171450" indent="-171450">
              <a:buFont typeface="Arial" panose="020B0604020202020204" pitchFamily="34" charset="0"/>
              <a:buChar char="•"/>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L’obligation d’intervenir </a:t>
            </a:r>
            <a:r>
              <a:rPr lang="fr-FR" sz="1050" b="1" dirty="0" smtClean="0">
                <a:effectLst/>
                <a:latin typeface="Calibri" panose="020F0502020204030204" pitchFamily="34" charset="0"/>
                <a:ea typeface="Calibri" panose="020F0502020204030204" pitchFamily="34" charset="0"/>
                <a:cs typeface="Times New Roman" panose="02020603050405020304" pitchFamily="18" charset="0"/>
              </a:rPr>
              <a:t>sans discrimination</a:t>
            </a: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 est un devoir de prise en charge sans distinction de race, ethnie, nation, sexe, religion ou croyance, groupe social, opinions politiques, mœurs, situation de famille, réputation, handicap, fortune et état de santé.</a:t>
            </a:r>
            <a:endParaRPr lang="en-US"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La </a:t>
            </a:r>
            <a:r>
              <a:rPr lang="fr-FR" sz="1050" b="1" dirty="0" smtClean="0">
                <a:effectLst/>
                <a:latin typeface="Calibri" panose="020F0502020204030204" pitchFamily="34" charset="0"/>
                <a:ea typeface="Calibri" panose="020F0502020204030204" pitchFamily="34" charset="0"/>
                <a:cs typeface="Times New Roman" panose="02020603050405020304" pitchFamily="18" charset="0"/>
              </a:rPr>
              <a:t>sécurité </a:t>
            </a: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de la personne survivante pendant et après la prestation des services vise à protéger la personne survivante de danger dans l’immédiat et que les solutions sont envisagées, suivant la situation spécifique afin d’éviter la répétition des actes, avec le consentement de la personne survivante.</a:t>
            </a:r>
          </a:p>
          <a:p>
            <a:pPr marL="171450" indent="-171450">
              <a:buFont typeface="Arial" panose="020B0604020202020204" pitchFamily="34" charset="0"/>
              <a:buChar char="•"/>
            </a:pP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Points</a:t>
            </a:r>
            <a:r>
              <a:rPr lang="fr-FR" sz="1050" baseline="0" dirty="0" smtClean="0">
                <a:effectLst/>
                <a:latin typeface="Calibri" panose="020F0502020204030204" pitchFamily="34" charset="0"/>
                <a:ea typeface="Calibri" panose="020F0502020204030204" pitchFamily="34" charset="0"/>
                <a:cs typeface="Times New Roman" panose="02020603050405020304" pitchFamily="18" charset="0"/>
              </a:rPr>
              <a:t> essentiels:</a:t>
            </a:r>
          </a:p>
          <a:p>
            <a:pPr marL="285750" indent="-285750">
              <a:buFont typeface="+mj-lt"/>
              <a:buAutoNum type="romanLcPeriod"/>
            </a:pPr>
            <a:r>
              <a:rPr lang="fr-FR" sz="1000" noProof="0" dirty="0" smtClean="0">
                <a:effectLst/>
                <a:latin typeface="Calibri" panose="020F0502020204030204" pitchFamily="34" charset="0"/>
                <a:ea typeface="Calibri" panose="020F0502020204030204" pitchFamily="34" charset="0"/>
                <a:cs typeface="Times New Roman" panose="02020603050405020304" pitchFamily="18" charset="0"/>
              </a:rPr>
              <a:t>Toujours</a:t>
            </a:r>
            <a:r>
              <a:rPr lang="fr-FR" sz="1000" baseline="0" noProof="0" dirty="0" smtClean="0">
                <a:effectLst/>
                <a:latin typeface="Calibri" panose="020F0502020204030204" pitchFamily="34" charset="0"/>
                <a:ea typeface="Calibri" panose="020F0502020204030204" pitchFamily="34" charset="0"/>
                <a:cs typeface="Times New Roman" panose="02020603050405020304" pitchFamily="18" charset="0"/>
              </a:rPr>
              <a:t> créer un </a:t>
            </a:r>
            <a:r>
              <a:rPr lang="fr-FR" sz="1000" dirty="0" smtClean="0">
                <a:effectLst/>
                <a:latin typeface="Calibri" panose="020F0502020204030204" pitchFamily="34" charset="0"/>
                <a:ea typeface="Calibri" panose="020F0502020204030204" pitchFamily="34" charset="0"/>
                <a:cs typeface="Times New Roman" panose="02020603050405020304" pitchFamily="18" charset="0"/>
              </a:rPr>
              <a:t>environnement favorable dans lequel les droits des personnes survivants sont respectés et leur sécurité est garantie, ceux-ci étant traités avec dignité et respect. </a:t>
            </a:r>
          </a:p>
          <a:p>
            <a:pPr marL="285750" indent="-285750">
              <a:buFont typeface="+mj-lt"/>
              <a:buAutoNum type="romanLcPeriod"/>
            </a:pPr>
            <a:r>
              <a:rPr lang="fr-FR" sz="1000" dirty="0" smtClean="0">
                <a:effectLst/>
                <a:latin typeface="Calibri" panose="020F0502020204030204" pitchFamily="34" charset="0"/>
                <a:ea typeface="Calibri" panose="020F0502020204030204" pitchFamily="34" charset="0"/>
                <a:cs typeface="Times New Roman" panose="02020603050405020304" pitchFamily="18" charset="0"/>
              </a:rPr>
              <a:t>Le Gouvernement du Mali a pour responsabilité première de respecter, protéger et réaliser les droits des personnes en particulier ceux des femmes et des filles.</a:t>
            </a:r>
          </a:p>
          <a:p>
            <a:pPr marL="285750" indent="-285750">
              <a:buFont typeface="+mj-lt"/>
              <a:buAutoNum type="romanLcPeriod"/>
            </a:pPr>
            <a:r>
              <a:rPr lang="fr-FR" sz="1000" dirty="0" smtClean="0">
                <a:effectLst/>
              </a:rPr>
              <a:t>L’implication de la communauté dans le développement de projets d’interventions, le plan d’action, la mise en œuvre des interventions et le suivi évaluation est indispensable dans la gestion de cas de VBG. </a:t>
            </a:r>
          </a:p>
          <a:p>
            <a:pPr marL="285750" indent="-285750">
              <a:buFont typeface="+mj-lt"/>
              <a:buAutoNum type="romanLcPeriod"/>
            </a:pPr>
            <a:r>
              <a:rPr lang="fr-FR" sz="1000" dirty="0" smtClean="0">
                <a:effectLst/>
                <a:latin typeface="Calibri" panose="020F0502020204030204" pitchFamily="34" charset="0"/>
                <a:ea typeface="Calibri" panose="020F0502020204030204" pitchFamily="34" charset="0"/>
                <a:cs typeface="Times New Roman" panose="02020603050405020304" pitchFamily="18" charset="0"/>
              </a:rPr>
              <a:t>Les services essentiels doivent soutenir et faciliter la participation de la victime/personne survivante au processus judiciaire, encourager sa capacité à agir ou à exercer son libre-arbitre, tout en s’assurant que la charge ou le fardeau consistant à demander justice ne lui incombe pas à elle, mais à l’État.</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mj-lt"/>
              <a:buAutoNum type="romanLcPeriod"/>
            </a:pPr>
            <a:endParaRPr lang="en-US" sz="1000" dirty="0" smtClean="0">
              <a:effectLst/>
            </a:endParaRPr>
          </a:p>
          <a:p>
            <a:pPr marL="285750" indent="-285750">
              <a:buFont typeface="+mj-lt"/>
              <a:buAutoNum type="romanLcPeriod"/>
            </a:pPr>
            <a:endParaRPr lang="en-US"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fr-FR" i="0" dirty="0"/>
          </a:p>
        </p:txBody>
      </p:sp>
      <p:sp>
        <p:nvSpPr>
          <p:cNvPr id="4" name="Slide Number Placeholder 3"/>
          <p:cNvSpPr>
            <a:spLocks noGrp="1"/>
          </p:cNvSpPr>
          <p:nvPr>
            <p:ph type="sldNum" sz="quarter" idx="10"/>
          </p:nvPr>
        </p:nvSpPr>
        <p:spPr/>
        <p:txBody>
          <a:bodyPr/>
          <a:lstStyle/>
          <a:p>
            <a:fld id="{9BF27776-52CD-4FE8-8A6E-642BAEA10F60}"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2659813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0FC478B7-2FAB-439E-A3A1-39CE481DBA79}"/>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39855D4-5ECD-46CC-BB81-C52A6A09F056}" type="slidenum">
              <a:rPr lang="en-US" altLang="en-US" smtClean="0">
                <a:solidFill>
                  <a:prstClr val="black"/>
                </a:solidFill>
                <a:latin typeface="Times New Roman" panose="02020603050405020304" pitchFamily="18" charset="0"/>
                <a:ea typeface="MS PGothic" panose="020B0600070205080204" pitchFamily="34" charset="-128"/>
              </a:rPr>
              <a:pPr/>
              <a:t>36</a:t>
            </a:fld>
            <a:endParaRPr lang="en-US" altLang="en-US">
              <a:solidFill>
                <a:prstClr val="black"/>
              </a:solidFill>
              <a:latin typeface="Times New Roman" panose="02020603050405020304" pitchFamily="18" charset="0"/>
              <a:ea typeface="MS PGothic" panose="020B0600070205080204" pitchFamily="34" charset="-128"/>
            </a:endParaRPr>
          </a:p>
        </p:txBody>
      </p:sp>
      <p:sp>
        <p:nvSpPr>
          <p:cNvPr id="20483" name="Rectangle 2">
            <a:extLst>
              <a:ext uri="{FF2B5EF4-FFF2-40B4-BE49-F238E27FC236}">
                <a16:creationId xmlns:a16="http://schemas.microsoft.com/office/drawing/2014/main" id="{84501A53-8716-4ABA-A190-DC209D11740B}"/>
              </a:ext>
            </a:extLst>
          </p:cNvPr>
          <p:cNvSpPr>
            <a:spLocks noGrp="1" noRot="1" noChangeAspect="1" noChangeArrowheads="1" noTextEdit="1"/>
          </p:cNvSpPr>
          <p:nvPr>
            <p:ph type="sldImg"/>
          </p:nvPr>
        </p:nvSpPr>
        <p:spPr>
          <a:xfrm>
            <a:off x="457200" y="720725"/>
            <a:ext cx="6400800" cy="3600450"/>
          </a:xfrm>
          <a:ln/>
        </p:spPr>
      </p:sp>
      <p:sp>
        <p:nvSpPr>
          <p:cNvPr id="20484" name="Rectangle 3">
            <a:extLst>
              <a:ext uri="{FF2B5EF4-FFF2-40B4-BE49-F238E27FC236}">
                <a16:creationId xmlns:a16="http://schemas.microsoft.com/office/drawing/2014/main" id="{7F010098-2159-4593-B8B7-5992608C5E0F}"/>
              </a:ext>
            </a:extLst>
          </p:cNvPr>
          <p:cNvSpPr>
            <a:spLocks noGrp="1" noChangeArrowheads="1"/>
          </p:cNvSpPr>
          <p:nvPr>
            <p:ph type="body" idx="1"/>
          </p:nvPr>
        </p:nvSpPr>
        <p:spPr>
          <a:xfrm>
            <a:off x="974725" y="4560888"/>
            <a:ext cx="5365750" cy="4319587"/>
          </a:xfrm>
        </p:spPr>
        <p:txBody>
          <a:bodyPr/>
          <a:lstStyle/>
          <a:p>
            <a:pPr marL="0" marR="0">
              <a:lnSpc>
                <a:spcPct val="106000"/>
              </a:lnSpc>
              <a:spcBef>
                <a:spcPts val="0"/>
              </a:spcBef>
              <a:spcAft>
                <a:spcPts val="800"/>
              </a:spcAft>
            </a:pPr>
            <a:r>
              <a:rPr lang="fr-FR" sz="900" b="1" kern="1200" dirty="0" smtClean="0">
                <a:solidFill>
                  <a:srgbClr val="000000"/>
                </a:solidFill>
                <a:effectLst/>
                <a:latin typeface="Calibri" panose="020F0502020204030204" pitchFamily="34" charset="0"/>
                <a:ea typeface="+mn-ea"/>
                <a:cs typeface="+mn-cs"/>
              </a:rPr>
              <a:t>Cliquer sur la diapositive et parcourir les éléments de réponse.</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Avant de commencer l’examen, il est important de veiller à ce que le lieu soit sûr et propre, qu’un accompagnant (avec l’accord de la victime) soit présent et que tout le matériel, y compris le protocole médical écrit dans la langue du prestataire de soins et que l’équipement nécessaire soit disponible. </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Coordonner la réponse médicale avec d’autres secteurs compétents. </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Se rappeler toujours d fournir les services axés sur le survivant. Respect les droits, les besoins, le choix, les désirs et la dignité du survivant à tout moment.</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Informer le publique sur les services de VBG qui sont disponibles :</a:t>
            </a:r>
            <a:endParaRPr lang="en-US" sz="1100" dirty="0" smtClean="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fr-FR" sz="1100" kern="1200" dirty="0" smtClean="0">
                <a:solidFill>
                  <a:srgbClr val="000000"/>
                </a:solidFill>
                <a:effectLst/>
                <a:highlight>
                  <a:srgbClr val="FFFF00"/>
                </a:highlight>
                <a:latin typeface="Calibri" panose="020F0502020204030204" pitchFamily="34" charset="0"/>
                <a:ea typeface="+mn-ea"/>
                <a:cs typeface="+mn-cs"/>
              </a:rPr>
              <a:t>quel service et l’endroit. </a:t>
            </a:r>
            <a:endParaRPr lang="en-US" sz="1100" dirty="0" smtClean="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fr-FR" sz="1100" kern="1200" dirty="0" smtClean="0">
                <a:solidFill>
                  <a:srgbClr val="000000"/>
                </a:solidFill>
                <a:effectLst/>
                <a:latin typeface="Calibri" panose="020F0502020204030204" pitchFamily="34" charset="0"/>
                <a:ea typeface="+mn-ea"/>
                <a:cs typeface="+mn-cs"/>
              </a:rPr>
              <a:t>Les avantages à s’adresser aux services médicaux pour les survivants ;</a:t>
            </a:r>
            <a:endParaRPr lang="en-US" sz="1100" dirty="0" smtClean="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fr-FR" sz="1100" kern="1200" dirty="0" smtClean="0">
                <a:solidFill>
                  <a:srgbClr val="000000"/>
                </a:solidFill>
                <a:effectLst/>
                <a:latin typeface="Calibri" panose="020F0502020204030204" pitchFamily="34" charset="0"/>
                <a:ea typeface="+mn-ea"/>
                <a:cs typeface="+mn-cs"/>
              </a:rPr>
              <a:t>Les heures de services, de préférence 24 heures sur 24 et 7 jours sur 7. </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Cliquer sur le diapositif pour voir la suggestion de réponse.</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Assurer que la salle est propre et sûr. </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Eviter tout déplacement en dehors de la salle avant de terminer l’examen. </a:t>
            </a:r>
            <a:endParaRPr lang="en-US" sz="1100" dirty="0" smtClean="0">
              <a:effectLst/>
              <a:latin typeface="Times New Roman" panose="02020603050405020304" pitchFamily="18" charset="0"/>
              <a:ea typeface="Times New Roman" panose="02020603050405020304" pitchFamily="18" charset="0"/>
            </a:endParaRPr>
          </a:p>
          <a:p>
            <a:pPr marL="0" marR="0">
              <a:lnSpc>
                <a:spcPct val="106000"/>
              </a:lnSpc>
              <a:spcBef>
                <a:spcPts val="0"/>
              </a:spcBef>
              <a:spcAft>
                <a:spcPts val="800"/>
              </a:spcAft>
            </a:pPr>
            <a:r>
              <a:rPr lang="fr-FR" sz="1100" kern="1200" dirty="0" smtClean="0">
                <a:solidFill>
                  <a:srgbClr val="000000"/>
                </a:solidFill>
                <a:effectLst/>
                <a:latin typeface="Calibri" panose="020F0502020204030204" pitchFamily="34" charset="0"/>
                <a:ea typeface="+mn-ea"/>
                <a:cs typeface="+mn-cs"/>
              </a:rPr>
              <a:t>La salle doit disposer de toilette/ latrine et de l’eau potable. </a:t>
            </a:r>
            <a:endParaRPr lang="en-US" sz="11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6661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fr-FR" sz="1200" b="1" kern="1200" dirty="0" smtClean="0">
                <a:solidFill>
                  <a:srgbClr val="000000"/>
                </a:solidFill>
                <a:effectLst/>
                <a:latin typeface="Calibri" panose="020F0502020204030204" pitchFamily="34" charset="0"/>
                <a:ea typeface="+mn-ea"/>
                <a:cs typeface="+mn-cs"/>
              </a:rPr>
              <a:t>Points essentiels:</a:t>
            </a:r>
            <a:endParaRPr lang="en-US" sz="1200" dirty="0" smtClean="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eriod"/>
              <a:tabLst>
                <a:tab pos="457200" algn="l"/>
              </a:tabLst>
            </a:pPr>
            <a:r>
              <a:rPr lang="fr-FR" sz="1200" kern="1200" dirty="0" smtClean="0">
                <a:solidFill>
                  <a:srgbClr val="000000"/>
                </a:solidFill>
                <a:effectLst/>
                <a:latin typeface="Calibri" panose="020F0502020204030204" pitchFamily="34" charset="0"/>
                <a:ea typeface="+mn-ea"/>
                <a:cs typeface="+mn-cs"/>
              </a:rPr>
              <a:t>Les services doivent être disponibles 24/ 24 heures et 7/7 jours;</a:t>
            </a:r>
            <a:endParaRPr lang="en-US" sz="1200" dirty="0" smtClean="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eriod"/>
              <a:tabLst>
                <a:tab pos="457200" algn="l"/>
              </a:tabLst>
            </a:pPr>
            <a:r>
              <a:rPr lang="fr-FR" sz="1200" kern="1200" dirty="0" smtClean="0">
                <a:solidFill>
                  <a:srgbClr val="000000"/>
                </a:solidFill>
                <a:effectLst/>
                <a:latin typeface="Calibri" panose="020F0502020204030204" pitchFamily="34" charset="0"/>
                <a:ea typeface="+mn-ea"/>
                <a:cs typeface="+mn-cs"/>
              </a:rPr>
              <a:t>L’accessibilité physique y compris pour les handicapées et économique</a:t>
            </a:r>
            <a:endParaRPr lang="en-US" sz="1200" dirty="0" smtClean="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eriod"/>
              <a:tabLst>
                <a:tab pos="457200" algn="l"/>
              </a:tabLst>
            </a:pPr>
            <a:r>
              <a:rPr lang="fr-FR" sz="1200" kern="1200" dirty="0" smtClean="0">
                <a:solidFill>
                  <a:srgbClr val="000000"/>
                </a:solidFill>
                <a:effectLst/>
                <a:latin typeface="Calibri" panose="020F0502020204030204" pitchFamily="34" charset="0"/>
                <a:ea typeface="+mn-ea"/>
                <a:cs typeface="+mn-cs"/>
              </a:rPr>
              <a:t>Intégrer des mécanismes de contrôle de qualité au cœur de système de santé: le gouvernement, les prestataires de services, les responsables du système de la sante ainsi que les patients doivent joindre les efforts pour:</a:t>
            </a:r>
            <a:endParaRPr lang="en-US" sz="1200" dirty="0" smtClean="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mj-lt"/>
              <a:buAutoNum type="romanLcPeriod"/>
              <a:tabLst>
                <a:tab pos="914400" algn="l"/>
              </a:tabLst>
            </a:pPr>
            <a:r>
              <a:rPr lang="fr-FR" sz="1200" kern="1200" dirty="0" smtClean="0">
                <a:solidFill>
                  <a:srgbClr val="000000"/>
                </a:solidFill>
                <a:effectLst/>
                <a:latin typeface="Calibri" panose="020F0502020204030204" pitchFamily="34" charset="0"/>
                <a:ea typeface="+mn-ea"/>
                <a:cs typeface="+mn-cs"/>
              </a:rPr>
              <a:t> assurer la formation et le maintien d’un personnel de sante de haute qualité;</a:t>
            </a:r>
            <a:endParaRPr lang="en-US" sz="1200" dirty="0" smtClean="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mj-lt"/>
              <a:buAutoNum type="romanLcPeriod"/>
              <a:tabLst>
                <a:tab pos="914400" algn="l"/>
              </a:tabLst>
            </a:pPr>
            <a:r>
              <a:rPr lang="fr-FR" sz="1200" kern="1200" dirty="0" smtClean="0">
                <a:solidFill>
                  <a:srgbClr val="000000"/>
                </a:solidFill>
                <a:effectLst/>
                <a:latin typeface="Calibri" panose="020F0502020204030204" pitchFamily="34" charset="0"/>
                <a:ea typeface="+mn-ea"/>
                <a:cs typeface="+mn-cs"/>
              </a:rPr>
              <a:t>Maintenir un niveau d’excellence dans l’ensemble des formations sanitaires;</a:t>
            </a:r>
            <a:endParaRPr lang="en-US" sz="1200" dirty="0" smtClean="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mj-lt"/>
              <a:buAutoNum type="romanLcPeriod"/>
              <a:tabLst>
                <a:tab pos="914400" algn="l"/>
              </a:tabLst>
            </a:pPr>
            <a:r>
              <a:rPr lang="fr-FR" sz="1200" kern="1200" dirty="0" smtClean="0">
                <a:solidFill>
                  <a:srgbClr val="000000"/>
                </a:solidFill>
                <a:effectLst/>
                <a:latin typeface="Calibri" panose="020F0502020204030204" pitchFamily="34" charset="0"/>
                <a:ea typeface="+mn-ea"/>
                <a:cs typeface="+mn-cs"/>
              </a:rPr>
              <a:t>Garantir l’utilisation  sure et efficace des médicaments, des appareils médicaux et autres technologies;</a:t>
            </a:r>
            <a:endParaRPr lang="en-US" sz="1200" dirty="0" smtClean="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mj-lt"/>
              <a:buAutoNum type="romanLcPeriod"/>
              <a:tabLst>
                <a:tab pos="914400" algn="l"/>
              </a:tabLst>
            </a:pPr>
            <a:r>
              <a:rPr lang="fr-FR" sz="1200" kern="1200" dirty="0" smtClean="0">
                <a:solidFill>
                  <a:srgbClr val="000000"/>
                </a:solidFill>
                <a:effectLst/>
                <a:latin typeface="Calibri" panose="020F0502020204030204" pitchFamily="34" charset="0"/>
                <a:ea typeface="+mn-ea"/>
                <a:cs typeface="+mn-cs"/>
              </a:rPr>
              <a:t>Assurer l’utilisation efficace des systèmes informatiques dans le domaine de la santé;</a:t>
            </a:r>
            <a:endParaRPr lang="en-US" sz="1200" dirty="0" smtClean="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mj-lt"/>
              <a:buAutoNum type="romanLcPeriod"/>
              <a:tabLst>
                <a:tab pos="914400" algn="l"/>
              </a:tabLst>
            </a:pPr>
            <a:r>
              <a:rPr lang="fr-FR" sz="1200" kern="1200" dirty="0" smtClean="0">
                <a:solidFill>
                  <a:srgbClr val="000000"/>
                </a:solidFill>
                <a:effectLst/>
                <a:latin typeface="Calibri" panose="020F0502020204030204" pitchFamily="34" charset="0"/>
                <a:ea typeface="+mn-ea"/>
                <a:cs typeface="+mn-cs"/>
              </a:rPr>
              <a:t>Mettre au point des mécanismes de financement aptes à soutenir l'amélioration constante de la qualité. </a:t>
            </a:r>
            <a:endParaRPr lang="en-US" sz="12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BF27776-52CD-4FE8-8A6E-642BAEA10F60}" type="slidenum">
              <a:rPr lang="en-US" smtClean="0">
                <a:solidFill>
                  <a:prstClr val="black"/>
                </a:solidFill>
              </a:rPr>
              <a:pPr/>
              <a:t>41</a:t>
            </a:fld>
            <a:endParaRPr lang="en-US">
              <a:solidFill>
                <a:prstClr val="black"/>
              </a:solidFill>
            </a:endParaRPr>
          </a:p>
        </p:txBody>
      </p:sp>
    </p:spTree>
    <p:extLst>
      <p:ext uri="{BB962C8B-B14F-4D97-AF65-F5344CB8AC3E}">
        <p14:creationId xmlns:p14="http://schemas.microsoft.com/office/powerpoint/2010/main" val="228814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FR" sz="1200" b="1" dirty="0" smtClean="0">
                <a:effectLst/>
                <a:latin typeface="Calibri" panose="020F0502020204030204" pitchFamily="34" charset="0"/>
                <a:ea typeface="Calibri" panose="020F0502020204030204" pitchFamily="34" charset="0"/>
                <a:cs typeface="Times New Roman" panose="02020603050405020304" pitchFamily="18" charset="0"/>
              </a:rPr>
              <a:t>Communication de soutien </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Veiller à ce que les prestataires de service soient en mesure de proposer un appui bienveillant et confidentiel à la victime par le biais d’une communication précise, claire, neutre et d’une écoute active sans faire pression sur la victime pour qu’elle réponde. Informer la victime des options de soins disponibles, encourager et aborder les questions et les préoccupations soulevées par la victime, et obtenir son consentement écrit ou verbal pour tous les aspects des soins. Les prestataires doivent prendre soin de ne pas faire de promesses ou de fausses déclarations (en particulier par rapport à la sécurité) qui ne peuvent être garanties.</a:t>
            </a:r>
          </a:p>
          <a:p>
            <a:pPr marL="0" marR="0" algn="just">
              <a:lnSpc>
                <a:spcPct val="107000"/>
              </a:lnSpc>
              <a:spcBef>
                <a:spcPts val="0"/>
              </a:spcBef>
              <a:spcAft>
                <a:spcPts val="800"/>
              </a:spcAft>
            </a:pP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Prévention du papillomavirus</a:t>
            </a:r>
            <a:r>
              <a:rPr lang="fr-FR" sz="1200" u="sng"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humain (VPH):</a:t>
            </a:r>
          </a:p>
          <a:p>
            <a:pPr marL="0" marR="0">
              <a:lnSpc>
                <a:spcPct val="107000"/>
              </a:lnSpc>
              <a:spcBef>
                <a:spcPts val="0"/>
              </a:spcBef>
              <a:spcAft>
                <a:spcPts val="80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Envisager d’administrer un vaccin contre le VPH à toute personne âgée de 26 ans ou moins, à moins que la victime ait déjà été vaccinée.  Dans la plupart des cas, un total de 3 doses doit être administré sur une période de 6 mois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fr-FR" sz="1200" u="sng"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Slide Number Placeholder 3"/>
          <p:cNvSpPr>
            <a:spLocks noGrp="1"/>
          </p:cNvSpPr>
          <p:nvPr>
            <p:ph type="sldNum" sz="quarter" idx="10"/>
          </p:nvPr>
        </p:nvSpPr>
        <p:spPr/>
        <p:txBody>
          <a:bodyPr/>
          <a:lstStyle/>
          <a:p>
            <a:fld id="{B5125179-6C18-47C8-9ADC-8D6610F39747}" type="slidenum">
              <a:rPr lang="fr-FR" smtClean="0">
                <a:solidFill>
                  <a:prstClr val="black"/>
                </a:solidFill>
              </a:rPr>
              <a:pPr/>
              <a:t>42</a:t>
            </a:fld>
            <a:endParaRPr lang="fr-FR">
              <a:solidFill>
                <a:prstClr val="black"/>
              </a:solidFill>
            </a:endParaRPr>
          </a:p>
        </p:txBody>
      </p:sp>
    </p:spTree>
    <p:extLst>
      <p:ext uri="{BB962C8B-B14F-4D97-AF65-F5344CB8AC3E}">
        <p14:creationId xmlns:p14="http://schemas.microsoft.com/office/powerpoint/2010/main" val="3917557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eaLnBrk="0" fontAlgn="base" hangingPunct="0">
              <a:lnSpc>
                <a:spcPct val="107000"/>
              </a:lnSpc>
              <a:spcBef>
                <a:spcPts val="0"/>
              </a:spcBef>
              <a:spcAft>
                <a:spcPts val="800"/>
              </a:spcAft>
            </a:pPr>
            <a:r>
              <a:rPr lang="fr-FR" sz="2000" kern="1200" dirty="0" smtClean="0">
                <a:effectLst/>
                <a:latin typeface="Calibri" panose="020F0502020204030204" pitchFamily="34" charset="0"/>
                <a:ea typeface="+mn-ea"/>
                <a:cs typeface="+mn-cs"/>
              </a:rPr>
              <a:t>Question:</a:t>
            </a:r>
            <a:br>
              <a:rPr lang="fr-FR" sz="2000" kern="1200" dirty="0" smtClean="0">
                <a:effectLst/>
                <a:latin typeface="Calibri" panose="020F0502020204030204" pitchFamily="34" charset="0"/>
                <a:ea typeface="+mn-ea"/>
                <a:cs typeface="+mn-cs"/>
              </a:rPr>
            </a:br>
            <a:r>
              <a:rPr lang="fr-FR" sz="2000" kern="1200" dirty="0" smtClean="0">
                <a:effectLst/>
                <a:latin typeface="Calibri" panose="020F0502020204030204" pitchFamily="34" charset="0"/>
                <a:ea typeface="+mn-ea"/>
                <a:cs typeface="+mn-cs"/>
              </a:rPr>
              <a:t>Un </a:t>
            </a:r>
            <a:r>
              <a:rPr lang="fr-FR" sz="2000" kern="1200" dirty="0" smtClean="0">
                <a:effectLst/>
                <a:latin typeface="Calibri" panose="020F0502020204030204" pitchFamily="34" charset="0"/>
                <a:ea typeface="MS PGothic" panose="020B0600070205080204" pitchFamily="34" charset="-128"/>
                <a:cs typeface="+mn-cs"/>
              </a:rPr>
              <a:t>Défi : Si pour f</a:t>
            </a:r>
            <a:r>
              <a:rPr lang="fr-FR" sz="2400" kern="1200" dirty="0" smtClean="0">
                <a:effectLst/>
                <a:latin typeface="Calibri" panose="020F0502020204030204" pitchFamily="34" charset="0"/>
                <a:ea typeface="MS PGothic" panose="020B0600070205080204" pitchFamily="34" charset="-128"/>
                <a:cs typeface="+mn-cs"/>
              </a:rPr>
              <a:t>ournir un soutien psychosocial s’avère difficile dans la phase aiguë d’une urgence, que peut faire votre équipe de coordination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Ø"/>
              <a:tabLst/>
              <a:defRPr/>
            </a:pPr>
            <a:endParaRPr kumimoji="0" lang="fr-FR" sz="2200" b="0" i="0" u="none" strike="noStrike" kern="1200" cap="none" spc="0" normalizeH="0" baseline="0" noProof="0" dirty="0">
              <a:ln>
                <a:noFill/>
              </a:ln>
              <a:solidFill>
                <a:srgbClr val="FF0000"/>
              </a:solidFill>
              <a:effectLst/>
              <a:uLnTx/>
              <a:uFillTx/>
              <a:latin typeface="Trebuchet MS"/>
              <a:ea typeface="MS PGothic" panose="020B0600070205080204" pitchFamily="34" charset="-128"/>
              <a:cs typeface="+mn-cs"/>
            </a:endParaRPr>
          </a:p>
        </p:txBody>
      </p:sp>
      <p:sp>
        <p:nvSpPr>
          <p:cNvPr id="4" name="Slide Number Placeholder 3"/>
          <p:cNvSpPr>
            <a:spLocks noGrp="1"/>
          </p:cNvSpPr>
          <p:nvPr>
            <p:ph type="sldNum" sz="quarter" idx="10"/>
          </p:nvPr>
        </p:nvSpPr>
        <p:spPr/>
        <p:txBody>
          <a:bodyPr/>
          <a:lstStyle/>
          <a:p>
            <a:fld id="{B5125179-6C18-47C8-9ADC-8D6610F39747}" type="slidenum">
              <a:rPr lang="fr-FR" smtClean="0"/>
              <a:t>43</a:t>
            </a:fld>
            <a:endParaRPr lang="fr-FR"/>
          </a:p>
        </p:txBody>
      </p:sp>
    </p:spTree>
    <p:extLst>
      <p:ext uri="{BB962C8B-B14F-4D97-AF65-F5344CB8AC3E}">
        <p14:creationId xmlns:p14="http://schemas.microsoft.com/office/powerpoint/2010/main" val="2463424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Question:</a:t>
            </a:r>
          </a:p>
          <a:p>
            <a:r>
              <a:rPr lang="fr-FR" dirty="0" smtClean="0"/>
              <a:t>Que</a:t>
            </a:r>
            <a:r>
              <a:rPr lang="fr-FR" baseline="0" dirty="0" smtClean="0"/>
              <a:t> faites vous pour supprimer la VS dans vos </a:t>
            </a:r>
            <a:r>
              <a:rPr lang="fr-FR" baseline="0" smtClean="0"/>
              <a:t>services actuels? </a:t>
            </a:r>
            <a:endParaRPr lang="fr-FR"/>
          </a:p>
        </p:txBody>
      </p:sp>
      <p:sp>
        <p:nvSpPr>
          <p:cNvPr id="4" name="Slide Number Placeholder 3"/>
          <p:cNvSpPr>
            <a:spLocks noGrp="1"/>
          </p:cNvSpPr>
          <p:nvPr>
            <p:ph type="sldNum" sz="quarter" idx="10"/>
          </p:nvPr>
        </p:nvSpPr>
        <p:spPr/>
        <p:txBody>
          <a:bodyPr/>
          <a:lstStyle/>
          <a:p>
            <a:fld id="{B5125179-6C18-47C8-9ADC-8D6610F39747}" type="slidenum">
              <a:rPr lang="fr-FR" smtClean="0"/>
              <a:t>56</a:t>
            </a:fld>
            <a:endParaRPr lang="fr-FR"/>
          </a:p>
        </p:txBody>
      </p:sp>
    </p:spTree>
    <p:extLst>
      <p:ext uri="{BB962C8B-B14F-4D97-AF65-F5344CB8AC3E}">
        <p14:creationId xmlns:p14="http://schemas.microsoft.com/office/powerpoint/2010/main" val="31488049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fr-FR" b="1" dirty="0" smtClean="0"/>
              <a:t>Discussion:</a:t>
            </a:r>
          </a:p>
          <a:p>
            <a:r>
              <a:rPr lang="fr-FR" altLang="fr-FR" noProof="0" dirty="0" smtClean="0"/>
              <a:t>Citer les preuves souvent recueillir dans le cadre de VS.</a:t>
            </a:r>
          </a:p>
          <a:p>
            <a:r>
              <a:rPr lang="en-US" altLang="fr-FR" dirty="0" smtClean="0"/>
              <a:t> </a:t>
            </a:r>
            <a:endParaRPr lang="en-AU" altLang="fr-FR" b="1"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MS PGothic" panose="020B0600070205080204" pitchFamily="34" charset="-128"/>
              </a:defRPr>
            </a:lvl1pPr>
            <a:lvl2pPr marL="742950" indent="-285750" defTabSz="947738">
              <a:defRPr sz="2400">
                <a:solidFill>
                  <a:schemeClr val="tx1"/>
                </a:solidFill>
                <a:latin typeface="Arial" panose="020B0604020202020204" pitchFamily="34" charset="0"/>
                <a:ea typeface="MS PGothic" panose="020B0600070205080204" pitchFamily="34" charset="-128"/>
              </a:defRPr>
            </a:lvl2pPr>
            <a:lvl3pPr marL="1143000" indent="-228600" defTabSz="947738">
              <a:defRPr sz="2400">
                <a:solidFill>
                  <a:schemeClr val="tx1"/>
                </a:solidFill>
                <a:latin typeface="Arial" panose="020B0604020202020204" pitchFamily="34" charset="0"/>
                <a:ea typeface="MS PGothic" panose="020B0600070205080204" pitchFamily="34" charset="-128"/>
              </a:defRPr>
            </a:lvl3pPr>
            <a:lvl4pPr marL="1600200" indent="-228600" defTabSz="947738">
              <a:defRPr sz="2400">
                <a:solidFill>
                  <a:schemeClr val="tx1"/>
                </a:solidFill>
                <a:latin typeface="Arial" panose="020B0604020202020204" pitchFamily="34" charset="0"/>
                <a:ea typeface="MS PGothic" panose="020B0600070205080204" pitchFamily="34" charset="-128"/>
              </a:defRPr>
            </a:lvl4pPr>
            <a:lvl5pPr marL="2057400" indent="-228600" defTabSz="947738">
              <a:defRPr sz="2400">
                <a:solidFill>
                  <a:schemeClr val="tx1"/>
                </a:solidFill>
                <a:latin typeface="Arial" panose="020B0604020202020204" pitchFamily="34" charset="0"/>
                <a:ea typeface="MS PGothic" panose="020B0600070205080204" pitchFamily="34" charset="-128"/>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170F87F-D6E9-4A39-989E-1554ADA9371F}" type="slidenum">
              <a:rPr lang="en-US" altLang="fr-FR" sz="1200" smtClean="0">
                <a:solidFill>
                  <a:srgbClr val="000000"/>
                </a:solidFill>
                <a:latin typeface="Times New Roman" panose="02020603050405020304" pitchFamily="18" charset="0"/>
              </a:rPr>
              <a:pPr/>
              <a:t>58</a:t>
            </a:fld>
            <a:endParaRPr lang="en-US" altLang="fr-FR" sz="120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002737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MS PGothic" panose="020B0600070205080204" pitchFamily="34" charset="-128"/>
              </a:defRPr>
            </a:lvl1pPr>
            <a:lvl2pPr marL="742950" indent="-285750" defTabSz="947738">
              <a:defRPr sz="2400">
                <a:solidFill>
                  <a:schemeClr val="tx1"/>
                </a:solidFill>
                <a:latin typeface="Arial" panose="020B0604020202020204" pitchFamily="34" charset="0"/>
                <a:ea typeface="MS PGothic" panose="020B0600070205080204" pitchFamily="34" charset="-128"/>
              </a:defRPr>
            </a:lvl2pPr>
            <a:lvl3pPr marL="1143000" indent="-228600" defTabSz="947738">
              <a:defRPr sz="2400">
                <a:solidFill>
                  <a:schemeClr val="tx1"/>
                </a:solidFill>
                <a:latin typeface="Arial" panose="020B0604020202020204" pitchFamily="34" charset="0"/>
                <a:ea typeface="MS PGothic" panose="020B0600070205080204" pitchFamily="34" charset="-128"/>
              </a:defRPr>
            </a:lvl3pPr>
            <a:lvl4pPr marL="1600200" indent="-228600" defTabSz="947738">
              <a:defRPr sz="2400">
                <a:solidFill>
                  <a:schemeClr val="tx1"/>
                </a:solidFill>
                <a:latin typeface="Arial" panose="020B0604020202020204" pitchFamily="34" charset="0"/>
                <a:ea typeface="MS PGothic" panose="020B0600070205080204" pitchFamily="34" charset="-128"/>
              </a:defRPr>
            </a:lvl4pPr>
            <a:lvl5pPr marL="2057400" indent="-228600" defTabSz="947738">
              <a:defRPr sz="2400">
                <a:solidFill>
                  <a:schemeClr val="tx1"/>
                </a:solidFill>
                <a:latin typeface="Arial" panose="020B0604020202020204" pitchFamily="34" charset="0"/>
                <a:ea typeface="MS PGothic" panose="020B0600070205080204" pitchFamily="34" charset="-128"/>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B68A767-9179-4AE8-97A7-170958356049}" type="slidenum">
              <a:rPr lang="en-US" altLang="fr-FR" sz="1200" smtClean="0">
                <a:solidFill>
                  <a:srgbClr val="000000"/>
                </a:solidFill>
                <a:latin typeface="Times New Roman" panose="02020603050405020304" pitchFamily="18" charset="0"/>
              </a:rPr>
              <a:pPr/>
              <a:t>59</a:t>
            </a:fld>
            <a:endParaRPr lang="en-US" altLang="fr-FR" sz="1200" smtClean="0">
              <a:solidFill>
                <a:srgbClr val="000000"/>
              </a:solidFill>
              <a:latin typeface="Times New Roman" panose="02020603050405020304" pitchFamily="18" charset="0"/>
            </a:endParaRPr>
          </a:p>
        </p:txBody>
      </p:sp>
      <p:sp>
        <p:nvSpPr>
          <p:cNvPr id="90115" name="Rectangle 2"/>
          <p:cNvSpPr>
            <a:spLocks noGrp="1" noRot="1" noChangeAspect="1" noChangeArrowheads="1" noTextEdit="1"/>
          </p:cNvSpPr>
          <p:nvPr>
            <p:ph type="sldImg"/>
          </p:nvPr>
        </p:nvSpPr>
        <p:spPr>
          <a:xfrm>
            <a:off x="79375" y="739775"/>
            <a:ext cx="6577013" cy="3700463"/>
          </a:xfrm>
          <a:ln/>
        </p:spPr>
      </p:sp>
      <p:sp>
        <p:nvSpPr>
          <p:cNvPr id="90116" name="Rectangle 3"/>
          <p:cNvSpPr>
            <a:spLocks noGrp="1" noChangeArrowheads="1"/>
          </p:cNvSpPr>
          <p:nvPr>
            <p:ph type="body" idx="1"/>
          </p:nvPr>
        </p:nvSpPr>
        <p:spPr>
          <a:xfrm>
            <a:off x="898525" y="4687888"/>
            <a:ext cx="4938713" cy="4438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lnSpc>
                <a:spcPct val="107000"/>
              </a:lnSpc>
              <a:spcBef>
                <a:spcPts val="0"/>
              </a:spcBef>
              <a:spcAft>
                <a:spcPts val="800"/>
              </a:spcAft>
            </a:pPr>
            <a:r>
              <a:rPr lang="fr-FR" sz="1400" b="1"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Maintien de la chaîne des preuves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fr-FR" sz="1400"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Il est important de maintenir à tout moment la chaîne des preuves, pour faire en sorte à ce que celles-ci soient admissibles au tribunal. Pour ce faire, les preuves doivent être correctement prélevées, étiquetées, stockées et transportées. La documentation doit inclure la signature de tous ceux qui ont été en possession des preuves à un moment ou à un autre (de la personne qui les a prélevées à celle qui les transporte au tribunal), afin d’éviter tout risque de manipulation frauduleuse.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fr-FR" sz="1400"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Dans l’impossibilité de transporter immédiatement les échantillons dans un laboratoire, il est nécessaire d’adopter un certain nombre de mesures: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fr-FR" sz="1400"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Tous les vêtements, les tissus, les tampons, les compresses et les autres objets à analyser doivent sécher parfaitement à température ambiante et être mis dans des sachets en papier (pas de plastique). Les échantillons peuvent être soumis à l’analyse ADN plusieurs années après l’agression, à condition que le matériel soit parfaitement sec.</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fr-FR" sz="1400"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Les échantillons de sang et d’urine peuvent être conservés au réfrigérateur durant 5 jours. Pour pouvoir les conserver plus longtemps, ils doivent être rangés dans un congélateur. Suivre les instructions du laboratoire local.</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fr-FR" sz="1400"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Tous les échantillons doivent être clairement étiquetés avec un code d’identification confidentiel (pas le nom ni les initiales de la victime), la date, l’heure et la typologie d’échantillon (sa nature et l’endroit où ils ont été prélevés), puis mis dans un conteneur.</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fr-FR" sz="1400"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Fermer le sachet ou le conteneur à l’aide de ruban adhésif. Ecrire le code d’identification, la date et ses propres initiales sur le ruban.</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fr-FR" sz="1400" dirty="0" smtClean="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Dans le protocole adapté, écrire clairement les instructions du laboratoire en matière de collecte, stockage et transport des échantillons.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eaLnBrk="1" hangingPunct="1"/>
            <a:endParaRPr lang="de-CH" altLang="fr-FR" sz="1400" dirty="0" smtClean="0"/>
          </a:p>
        </p:txBody>
      </p:sp>
    </p:spTree>
    <p:extLst>
      <p:ext uri="{BB962C8B-B14F-4D97-AF65-F5344CB8AC3E}">
        <p14:creationId xmlns:p14="http://schemas.microsoft.com/office/powerpoint/2010/main" val="2829554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Questions:</a:t>
            </a:r>
            <a:r>
              <a:rPr lang="fr-FR" baseline="0" dirty="0" smtClean="0"/>
              <a:t> </a:t>
            </a:r>
          </a:p>
          <a:p>
            <a:pPr marL="285750" indent="-285750">
              <a:buFont typeface="+mj-lt"/>
              <a:buAutoNum type="romanLcPeriod"/>
            </a:pPr>
            <a:r>
              <a:rPr lang="fr-FR" baseline="0" dirty="0" smtClean="0"/>
              <a:t>Est-ce l’expertise médicolégale est une obligation a médecin dans votre pays?</a:t>
            </a:r>
          </a:p>
          <a:p>
            <a:pPr marL="285750" indent="-285750">
              <a:buFont typeface="+mj-lt"/>
              <a:buAutoNum type="romanLcPeriod"/>
            </a:pPr>
            <a:r>
              <a:rPr lang="fr-FR" dirty="0" smtClean="0"/>
              <a:t>Si oui, est ce que le médecin court une pénalité s’il/elle</a:t>
            </a:r>
            <a:r>
              <a:rPr lang="fr-FR" baseline="0" dirty="0" smtClean="0"/>
              <a:t> refuse de procéder a l’expertise médicolégale si une réquisition lui est adressée? </a:t>
            </a:r>
            <a:endParaRPr lang="fr-FR" dirty="0"/>
          </a:p>
        </p:txBody>
      </p:sp>
      <p:sp>
        <p:nvSpPr>
          <p:cNvPr id="4" name="Slide Number Placeholder 3"/>
          <p:cNvSpPr>
            <a:spLocks noGrp="1"/>
          </p:cNvSpPr>
          <p:nvPr>
            <p:ph type="sldNum" sz="quarter" idx="10"/>
          </p:nvPr>
        </p:nvSpPr>
        <p:spPr/>
        <p:txBody>
          <a:bodyPr/>
          <a:lstStyle/>
          <a:p>
            <a:fld id="{B5125179-6C18-47C8-9ADC-8D6610F39747}" type="slidenum">
              <a:rPr lang="fr-FR" smtClean="0"/>
              <a:t>60</a:t>
            </a:fld>
            <a:endParaRPr lang="fr-FR"/>
          </a:p>
        </p:txBody>
      </p:sp>
    </p:spTree>
    <p:extLst>
      <p:ext uri="{BB962C8B-B14F-4D97-AF65-F5344CB8AC3E}">
        <p14:creationId xmlns:p14="http://schemas.microsoft.com/office/powerpoint/2010/main" val="36819445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b="0" i="0" u="none" strike="noStrike" dirty="0" smtClean="0">
                <a:solidFill>
                  <a:srgbClr val="242424"/>
                </a:solidFill>
                <a:effectLst/>
                <a:latin typeface="Helvetica" panose="020B0604020202020204" pitchFamily="34" charset="0"/>
              </a:rPr>
              <a:t>Dans les cas de viol, le ministère public (pas l’opérateur médico-sanitaire) doit prouver trois choses:</a:t>
            </a:r>
            <a:r>
              <a:rPr lang="fr-FR" b="0" i="0" u="none" strike="noStrike" baseline="30000" dirty="0" smtClean="0">
                <a:solidFill>
                  <a:srgbClr val="242424"/>
                </a:solidFill>
                <a:effectLst/>
                <a:latin typeface="Helvetica" panose="020B0604020202020204" pitchFamily="34" charset="0"/>
              </a:rPr>
              <a:t>3</a:t>
            </a:r>
            <a:endParaRPr lang="fr-FR" b="0" i="0" u="none" strike="noStrike" dirty="0" smtClean="0">
              <a:solidFill>
                <a:srgbClr val="242424"/>
              </a:solidFill>
              <a:effectLst/>
              <a:latin typeface="Helvetica" panose="020B0604020202020204" pitchFamily="34" charset="0"/>
            </a:endParaRPr>
          </a:p>
          <a:p>
            <a:pPr algn="l"/>
            <a:r>
              <a:rPr lang="fr-FR" b="1" dirty="0" smtClean="0">
                <a:effectLst/>
              </a:rPr>
              <a:t>1</a:t>
            </a:r>
            <a:r>
              <a:rPr lang="fr-FR" dirty="0" smtClean="0"/>
              <a:t> La pénétration, même partielle, du vagin ou de l’anus par le pénis ou un autre objet, ou bien la pénétration de la bouche par le pénis.</a:t>
            </a:r>
          </a:p>
          <a:p>
            <a:pPr algn="l"/>
            <a:r>
              <a:rPr lang="fr-FR" b="1" i="0" u="none" strike="noStrike" dirty="0" smtClean="0">
                <a:solidFill>
                  <a:srgbClr val="242424"/>
                </a:solidFill>
                <a:effectLst/>
                <a:latin typeface="Helvetica" panose="020B0604020202020204" pitchFamily="34" charset="0"/>
              </a:rPr>
              <a:t>2</a:t>
            </a:r>
            <a:r>
              <a:rPr lang="fr-FR" i="0" u="none" strike="noStrike" dirty="0" smtClean="0">
                <a:solidFill>
                  <a:srgbClr val="242424"/>
                </a:solidFill>
                <a:effectLst/>
                <a:latin typeface="Helvetica" panose="020B0604020202020204" pitchFamily="34" charset="0"/>
              </a:rPr>
              <a:t> Que la pénétration a eu lieu sans le consentement de la personne.</a:t>
            </a:r>
          </a:p>
          <a:p>
            <a:pPr algn="l"/>
            <a:r>
              <a:rPr lang="fr-FR" b="1" i="0" u="none" strike="noStrike" dirty="0" smtClean="0">
                <a:solidFill>
                  <a:srgbClr val="242424"/>
                </a:solidFill>
                <a:effectLst/>
                <a:latin typeface="Helvetica" panose="020B0604020202020204" pitchFamily="34" charset="0"/>
              </a:rPr>
              <a:t>3</a:t>
            </a:r>
            <a:r>
              <a:rPr lang="fr-FR" i="0" u="none" strike="noStrike" dirty="0" smtClean="0">
                <a:solidFill>
                  <a:srgbClr val="242424"/>
                </a:solidFill>
                <a:effectLst/>
                <a:latin typeface="Helvetica" panose="020B0604020202020204" pitchFamily="34" charset="0"/>
              </a:rPr>
              <a:t> L’identité du coupable.</a:t>
            </a:r>
          </a:p>
          <a:p>
            <a:pPr algn="l"/>
            <a:endParaRPr lang="fr-FR" i="0" u="none" strike="noStrike" dirty="0" smtClean="0">
              <a:solidFill>
                <a:srgbClr val="242424"/>
              </a:solidFill>
              <a:effectLst/>
              <a:latin typeface="Helvetica" panose="020B0604020202020204" pitchFamily="34" charset="0"/>
            </a:endParaRPr>
          </a:p>
          <a:p>
            <a:pPr algn="l"/>
            <a:r>
              <a:rPr lang="fr-FR" b="0" i="0" dirty="0" smtClean="0">
                <a:solidFill>
                  <a:srgbClr val="242424"/>
                </a:solidFill>
                <a:effectLst/>
                <a:latin typeface="Helvetica" panose="020B0604020202020204" pitchFamily="34" charset="0"/>
              </a:rPr>
              <a:t>Les notes prises pendant l’entretien initial et l’examen constituent la base du rapport à fournir. Il est difficile de se souvenir des choses qui n’ont pas été écrites. D’où la nécessité de noter toutes les déclarations, les procédures et les actions de façon détaillée, précise, exhaustive et lisible. Il s’agit là de la meilleure manière de préparer son témoignage au tribunal.</a:t>
            </a:r>
            <a:endParaRPr lang="fr-FR" i="0" u="none" strike="noStrike" dirty="0" smtClean="0">
              <a:solidFill>
                <a:srgbClr val="242424"/>
              </a:solidFill>
              <a:effectLst/>
              <a:latin typeface="Helvetica" panose="020B0604020202020204" pitchFamily="34" charset="0"/>
            </a:endParaRPr>
          </a:p>
          <a:p>
            <a:endParaRPr lang="fr-FR" dirty="0"/>
          </a:p>
        </p:txBody>
      </p:sp>
      <p:sp>
        <p:nvSpPr>
          <p:cNvPr id="4" name="Slide Number Placeholder 3"/>
          <p:cNvSpPr>
            <a:spLocks noGrp="1"/>
          </p:cNvSpPr>
          <p:nvPr>
            <p:ph type="sldNum" sz="quarter" idx="10"/>
          </p:nvPr>
        </p:nvSpPr>
        <p:spPr/>
        <p:txBody>
          <a:bodyPr/>
          <a:lstStyle/>
          <a:p>
            <a:fld id="{B5125179-6C18-47C8-9ADC-8D6610F39747}" type="slidenum">
              <a:rPr lang="fr-FR" smtClean="0"/>
              <a:t>61</a:t>
            </a:fld>
            <a:endParaRPr lang="fr-FR"/>
          </a:p>
        </p:txBody>
      </p:sp>
    </p:spTree>
    <p:extLst>
      <p:ext uri="{BB962C8B-B14F-4D97-AF65-F5344CB8AC3E}">
        <p14:creationId xmlns:p14="http://schemas.microsoft.com/office/powerpoint/2010/main" val="110934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effectLst/>
                <a:latin typeface="+mn-lt"/>
                <a:ea typeface="+mn-ea"/>
                <a:cs typeface="+mn-cs"/>
              </a:rPr>
              <a:t>La violence basée sur le genre peut avoir des conséquences sur la santé, sur le plan émotionnel/psychologique et sur le plan social. </a:t>
            </a:r>
            <a:endParaRPr lang="en-US"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La Santé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Les conséquences fatales sont la mort, l'homicide, la mortalité maternelle, le suicide et la mortalité infantile.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Les conséquences sur la santé physique sont les blessures, les handicaps, les chocs, les infections chroniques, les maladies, les douleurs chroniques, les infections, les troubles gastro-intestinaux, les troubles du sommeil, les troubles alimentaires, l'abus de l'alcool et l'abus des drogues.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Les conséquences sur la santé reproductive sont les fausses couches, les grossesses non désirées, les avortements à risque, les IST dont le VIH/SIDA, les troubles menstruels, les complications de la grossesse, les troubles gynécologiques et les troubles sexuels.</a:t>
            </a:r>
            <a:endParaRPr lang="en-US"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Conséquences émotionnelles et psychologiques</a:t>
            </a:r>
            <a:r>
              <a:rPr lang="fr-FR"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Les réactions courantes des survivants à la violence sexuelle peuvent comprendre le stress post-traumatique, les maladies mentales, l'anxiété, la peur, la tristesse, l'isolement, la honte, l'insécurité, la haine de soi, la culpabilité, les pensées et les comportements suicidaires.</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 La peur et l'anxiété : Les principales réactions que les gens éprouvent après une agression sont la peur et l'anxiété. Les survivants peuvent ressentir des changements dans leur corps, leurs sentiments et leurs pensées. Certains déclencheurs et indices peuvent leur rappeler l'agression et raviver leurs craintes. Ces déclencheurs peuvent être certains moments de la journée, certains endroits, une certaine odeur ou un bruit.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Revivre traumatisme : Les personnes qui ont été témoins d'une agression revivent souvent le traumatisme. Les survivants peuvent avoir des flashbacks lorsqu'ils voient des images du corps de la survivante ou d'un autre aspect de l'agression.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Difficulté à se concentrer : Il est frustrant et bouleversant d'être incapable de se concentrer, de se souvenir et de prêter attention à ce qui se passe autour de soi. Il est important que les survivants se souviennent que ces réactions sont temporaires.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Energie négative : D'autres réactions courantes à une agression sont l'excitation, le sentiment d'être trop alerté, les tremblements, la facilité à être surpris et les troubles du sommeil.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Vouloir éviter : Les survivants peuvent éviter physiquement ou émotionnellement les personnes, les lieux ou les choses qui leur rappellent l'agression.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La tristesse : Une autre réaction courante est la tristesse et le sentiment d'être abattu ou déprimé. Les survivants peuvent avoir des sentiments de désespoir, des crises de larmes fréquentes et parfois même des pensées d'automutilation et de suicide.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Perte de contrôle : Les personnes ont souvent l'impression de ne pas avoir le contrôle de leurs sentiments.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La culpabilité ou la honte : Des sentiments de culpabilité et de honte peuvent être présents. La culpabilité et la honte peuvent être liées à ce que la personne a fait ou n'a pas fait pour prévenir l'agression ou aider la victime. Il est courant de remettre en question sa réaction et de se blâmer pour ce qu'on a fait ou n'a pas fait.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Colère : Un sentiment de colère est également une réaction courante à une agression. Ces sentiments de colère dirigés contre soi peuvent mener à des sentiments de blâme, de culpabilité, d'impuissance et de dépression. De nombreuses personnes constatent également qu'elles éprouvent de la colère et de l'irritabilité envers les personnes qu'elles aiment le plus : la famille, leurs parents et leurs enfants.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Perte d'intérêt pour le sexe : Certaines personnes peuvent perdre tout intérêt pour le sexe car elles ont encore de mauvais sentiments et des souvenirs liés à l'incident. </a:t>
            </a:r>
            <a:endParaRPr lang="en-US"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Conséquences sociales</a:t>
            </a:r>
            <a:endParaRPr lang="en-US"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Les réactions courantes des survivants sont le rejet social et l'isolement. Cela peut affecter les relations avec la famille, les amis et la communauté (exemple : le père et la mère peuvent avoir honte d'elle, le mari la blâme). Elles peuvent également inclure :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Stigmatisation des survivants (Cette femme est "ruinée", "folle", etc.)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Blâme des survivantes ("Cette femme est mauvaise et c'est pour cela que cela lui est arrivé").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Perte des rôles dans la société ou perte d'opportunités dans la vie (par exemple, ne plus gagner un revenu, s'occuper des enfants) "Cette femme n'est plus mariable, elle ne peut plus aller à l'école, nous ne voulons plus d'elle comme employée.")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Mariage forcé (Cette femme a été violée et personne d'autre ne veut l'épouser. L'homme qui a eu des rapports sexuels avec elle doit l'épouser).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La mort (elle a déshonoré la famille et doit être tuée, la femme est suicidaire à cause des conséquences de la violence dans sa vie) </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Les conséquences</a:t>
            </a:r>
            <a:r>
              <a:rPr lang="fr-FR" sz="1200" b="1" kern="1200" dirty="0" smtClean="0">
                <a:solidFill>
                  <a:schemeClr val="tx1"/>
                </a:solidFill>
                <a:effectLst/>
                <a:latin typeface="+mn-lt"/>
                <a:ea typeface="+mn-ea"/>
                <a:cs typeface="+mn-cs"/>
              </a:rPr>
              <a:t> sociales</a:t>
            </a:r>
            <a:r>
              <a:rPr lang="fr-FR" sz="1200" kern="1200" dirty="0" smtClean="0">
                <a:solidFill>
                  <a:schemeClr val="tx1"/>
                </a:solidFill>
                <a:effectLst/>
                <a:latin typeface="+mn-lt"/>
                <a:ea typeface="+mn-ea"/>
                <a:cs typeface="+mn-cs"/>
              </a:rPr>
              <a:t> sur les survivants sont l'une des principales raisons pour lesquelles nous devons veiller à la confidentialité. Les survivants ne vous signaleront pas s'ils n'ont pas confiance dans la confidentialité de vos services, par crainte des conséquences sociales. Plus les conséquences sociales sont graves, moins il y aura de signalements. Plus vous développerez la confiance en insistant sur la confidentialité et en la maintenant, plus les survivants vous feront confiance et vous signaleront les cas. </a:t>
            </a:r>
            <a:endParaRPr lang="en-US"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Réticence à signaler</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Les cas Il existe de nombreuses raisons pour lesquelles les survivants peuvent ne pas vouloir signaler un cas. Il peut s'agir de la crainte de représailles de la part de l'agresseur, de la peur ou de l'inquiétude que personne ne va la croire ou de la réaction des gens, de la honte, de l'autoaccusation, du manque de moyens de transport, du manque d'argent pour payer les frais de service, ou du fait qu'elle ne fait pas confiance dans les autorités ou les prestataires de services.</a:t>
            </a:r>
            <a:endParaRPr lang="en-US" sz="1200" kern="1200" dirty="0" smtClean="0">
              <a:solidFill>
                <a:schemeClr val="tx1"/>
              </a:solidFill>
              <a:effectLst/>
              <a:latin typeface="+mn-lt"/>
              <a:ea typeface="+mn-ea"/>
              <a:cs typeface="+mn-cs"/>
            </a:endParaRPr>
          </a:p>
          <a:p>
            <a:endParaRPr lang="fr-FR" dirty="0"/>
          </a:p>
        </p:txBody>
      </p:sp>
      <p:sp>
        <p:nvSpPr>
          <p:cNvPr id="4" name="Slide Number Placeholder 3"/>
          <p:cNvSpPr>
            <a:spLocks noGrp="1"/>
          </p:cNvSpPr>
          <p:nvPr>
            <p:ph type="sldNum" sz="quarter" idx="10"/>
          </p:nvPr>
        </p:nvSpPr>
        <p:spPr/>
        <p:txBody>
          <a:bodyPr/>
          <a:lstStyle/>
          <a:p>
            <a:fld id="{B5125179-6C18-47C8-9ADC-8D6610F39747}" type="slidenum">
              <a:rPr lang="fr-FR" smtClean="0"/>
              <a:t>7</a:t>
            </a:fld>
            <a:endParaRPr lang="fr-FR"/>
          </a:p>
        </p:txBody>
      </p:sp>
    </p:spTree>
    <p:extLst>
      <p:ext uri="{BB962C8B-B14F-4D97-AF65-F5344CB8AC3E}">
        <p14:creationId xmlns:p14="http://schemas.microsoft.com/office/powerpoint/2010/main" val="42912269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0" i="0" dirty="0" smtClean="0">
                <a:solidFill>
                  <a:srgbClr val="4A4A4A"/>
                </a:solidFill>
                <a:effectLst/>
                <a:latin typeface="helvetica" panose="020B0604020202020204" pitchFamily="34" charset="0"/>
              </a:rPr>
              <a:t>La prévention et la réponse à la VBG nécessitent l'instauration d'un groupe de travail multi sectoriel avec une approche concertée, interinstitutionnelles et fondée sur la communauté.</a:t>
            </a:r>
          </a:p>
          <a:p>
            <a:r>
              <a:rPr lang="fr-FR" b="0" i="0" dirty="0" smtClean="0">
                <a:solidFill>
                  <a:srgbClr val="4A4A4A"/>
                </a:solidFill>
                <a:effectLst/>
                <a:latin typeface="helvetica" panose="020B0604020202020204" pitchFamily="34" charset="0"/>
              </a:rPr>
              <a:t>Le document des</a:t>
            </a:r>
            <a:r>
              <a:rPr lang="fr-FR" b="0" i="0" baseline="0" dirty="0" smtClean="0">
                <a:solidFill>
                  <a:srgbClr val="4A4A4A"/>
                </a:solidFill>
                <a:effectLst/>
                <a:latin typeface="helvetica" panose="020B0604020202020204" pitchFamily="34" charset="0"/>
              </a:rPr>
              <a:t> Procédures Opérationnelles Standards  </a:t>
            </a:r>
            <a:r>
              <a:rPr lang="fr-FR" b="0" i="0" dirty="0" smtClean="0">
                <a:solidFill>
                  <a:srgbClr val="4A4A4A"/>
                </a:solidFill>
                <a:effectLst/>
                <a:latin typeface="helvetica" panose="020B0604020202020204" pitchFamily="34" charset="0"/>
              </a:rPr>
              <a:t>décrit des procédures claires, les rôles et responsabilités pour tous les acteurs en VBG. En outre, toutes les organisations travaillant dans les domaines de la prévention, et réponse à la VBG conviennent des mêmes procédures, principes directeurs et de travailler ensemble dans l’intérêt des femmes, des hommes, des filles et des garçons, dans le contexte humanitaire. </a:t>
            </a:r>
            <a:endParaRPr lang="fr-FR" dirty="0"/>
          </a:p>
        </p:txBody>
      </p:sp>
      <p:sp>
        <p:nvSpPr>
          <p:cNvPr id="4" name="Slide Number Placeholder 3"/>
          <p:cNvSpPr>
            <a:spLocks noGrp="1"/>
          </p:cNvSpPr>
          <p:nvPr>
            <p:ph type="sldNum" sz="quarter" idx="10"/>
          </p:nvPr>
        </p:nvSpPr>
        <p:spPr/>
        <p:txBody>
          <a:bodyPr/>
          <a:lstStyle/>
          <a:p>
            <a:fld id="{B5125179-6C18-47C8-9ADC-8D6610F39747}" type="slidenum">
              <a:rPr lang="fr-FR" smtClean="0"/>
              <a:t>62</a:t>
            </a:fld>
            <a:endParaRPr lang="fr-FR"/>
          </a:p>
        </p:txBody>
      </p:sp>
    </p:spTree>
    <p:extLst>
      <p:ext uri="{BB962C8B-B14F-4D97-AF65-F5344CB8AC3E}">
        <p14:creationId xmlns:p14="http://schemas.microsoft.com/office/powerpoint/2010/main" val="39121381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MS PGothic" panose="020B0600070205080204" pitchFamily="34" charset="-128"/>
              </a:defRPr>
            </a:lvl1pPr>
            <a:lvl2pPr marL="742950" indent="-285750" defTabSz="947738">
              <a:defRPr sz="2400">
                <a:solidFill>
                  <a:schemeClr val="tx1"/>
                </a:solidFill>
                <a:latin typeface="Arial" panose="020B0604020202020204" pitchFamily="34" charset="0"/>
                <a:ea typeface="MS PGothic" panose="020B0600070205080204" pitchFamily="34" charset="-128"/>
              </a:defRPr>
            </a:lvl2pPr>
            <a:lvl3pPr marL="1143000" indent="-228600" defTabSz="947738">
              <a:defRPr sz="2400">
                <a:solidFill>
                  <a:schemeClr val="tx1"/>
                </a:solidFill>
                <a:latin typeface="Arial" panose="020B0604020202020204" pitchFamily="34" charset="0"/>
                <a:ea typeface="MS PGothic" panose="020B0600070205080204" pitchFamily="34" charset="-128"/>
              </a:defRPr>
            </a:lvl3pPr>
            <a:lvl4pPr marL="1600200" indent="-228600" defTabSz="947738">
              <a:defRPr sz="2400">
                <a:solidFill>
                  <a:schemeClr val="tx1"/>
                </a:solidFill>
                <a:latin typeface="Arial" panose="020B0604020202020204" pitchFamily="34" charset="0"/>
                <a:ea typeface="MS PGothic" panose="020B0600070205080204" pitchFamily="34" charset="-128"/>
              </a:defRPr>
            </a:lvl4pPr>
            <a:lvl5pPr marL="2057400" indent="-228600" defTabSz="947738">
              <a:defRPr sz="2400">
                <a:solidFill>
                  <a:schemeClr val="tx1"/>
                </a:solidFill>
                <a:latin typeface="Arial" panose="020B0604020202020204" pitchFamily="34" charset="0"/>
                <a:ea typeface="MS PGothic" panose="020B0600070205080204" pitchFamily="34" charset="-128"/>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F0A7A34-7791-4792-8958-E1CB7A9BE92A}" type="slidenum">
              <a:rPr lang="en-US" altLang="fr-FR" sz="1200" smtClean="0">
                <a:solidFill>
                  <a:srgbClr val="000000"/>
                </a:solidFill>
                <a:latin typeface="Times New Roman" panose="02020603050405020304" pitchFamily="18" charset="0"/>
              </a:rPr>
              <a:pPr/>
              <a:t>63</a:t>
            </a:fld>
            <a:endParaRPr lang="en-US" altLang="fr-FR" sz="1200" smtClean="0">
              <a:solidFill>
                <a:srgbClr val="000000"/>
              </a:solidFill>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p>
        </p:txBody>
      </p:sp>
    </p:spTree>
    <p:extLst>
      <p:ext uri="{BB962C8B-B14F-4D97-AF65-F5344CB8AC3E}">
        <p14:creationId xmlns:p14="http://schemas.microsoft.com/office/powerpoint/2010/main" val="492364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MS PGothic" panose="020B0600070205080204" pitchFamily="34" charset="-128"/>
              </a:defRPr>
            </a:lvl1pPr>
            <a:lvl2pPr marL="742950" indent="-285750" defTabSz="947738">
              <a:defRPr sz="2400">
                <a:solidFill>
                  <a:schemeClr val="tx1"/>
                </a:solidFill>
                <a:latin typeface="Arial" panose="020B0604020202020204" pitchFamily="34" charset="0"/>
                <a:ea typeface="MS PGothic" panose="020B0600070205080204" pitchFamily="34" charset="-128"/>
              </a:defRPr>
            </a:lvl2pPr>
            <a:lvl3pPr marL="1143000" indent="-228600" defTabSz="947738">
              <a:defRPr sz="2400">
                <a:solidFill>
                  <a:schemeClr val="tx1"/>
                </a:solidFill>
                <a:latin typeface="Arial" panose="020B0604020202020204" pitchFamily="34" charset="0"/>
                <a:ea typeface="MS PGothic" panose="020B0600070205080204" pitchFamily="34" charset="-128"/>
              </a:defRPr>
            </a:lvl3pPr>
            <a:lvl4pPr marL="1600200" indent="-228600" defTabSz="947738">
              <a:defRPr sz="2400">
                <a:solidFill>
                  <a:schemeClr val="tx1"/>
                </a:solidFill>
                <a:latin typeface="Arial" panose="020B0604020202020204" pitchFamily="34" charset="0"/>
                <a:ea typeface="MS PGothic" panose="020B0600070205080204" pitchFamily="34" charset="-128"/>
              </a:defRPr>
            </a:lvl4pPr>
            <a:lvl5pPr marL="2057400" indent="-228600" defTabSz="947738">
              <a:defRPr sz="2400">
                <a:solidFill>
                  <a:schemeClr val="tx1"/>
                </a:solidFill>
                <a:latin typeface="Arial" panose="020B0604020202020204" pitchFamily="34" charset="0"/>
                <a:ea typeface="MS PGothic" panose="020B0600070205080204" pitchFamily="34" charset="-128"/>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1D534C1-7158-4854-8CFB-BDB9690A69EC}" type="slidenum">
              <a:rPr lang="en-US" altLang="fr-FR" sz="1200" smtClean="0">
                <a:solidFill>
                  <a:srgbClr val="000000"/>
                </a:solidFill>
                <a:latin typeface="Times New Roman" panose="02020603050405020304" pitchFamily="18" charset="0"/>
              </a:rPr>
              <a:pPr/>
              <a:t>64</a:t>
            </a:fld>
            <a:endParaRPr lang="en-US" altLang="fr-FR" sz="1200" smtClean="0">
              <a:solidFill>
                <a:srgbClr val="000000"/>
              </a:solidFill>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p>
        </p:txBody>
      </p:sp>
    </p:spTree>
    <p:extLst>
      <p:ext uri="{BB962C8B-B14F-4D97-AF65-F5344CB8AC3E}">
        <p14:creationId xmlns:p14="http://schemas.microsoft.com/office/powerpoint/2010/main" val="129695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90000"/>
              </a:lnSpc>
              <a:spcBef>
                <a:spcPts val="750"/>
              </a:spcBef>
              <a:spcAft>
                <a:spcPts val="0"/>
              </a:spcAft>
            </a:pPr>
            <a:r>
              <a:rPr lang="fr-FR" sz="1200" b="1" kern="1200" dirty="0" smtClean="0">
                <a:effectLst/>
                <a:latin typeface="+mn-lt"/>
                <a:ea typeface="+mn-ea"/>
                <a:cs typeface="+mn-cs"/>
              </a:rPr>
              <a:t>La coercition</a:t>
            </a:r>
            <a:r>
              <a:rPr lang="fr-FR" sz="1200" kern="1200" dirty="0" smtClean="0">
                <a:effectLst/>
                <a:latin typeface="+mn-lt"/>
                <a:ea typeface="+mn-ea"/>
                <a:cs typeface="+mn-cs"/>
              </a:rPr>
              <a:t> est une action qui vise à contraindre quelqu’un, pour le forcer à agir.</a:t>
            </a:r>
            <a:endParaRPr lang="en-US" sz="1200" dirty="0" smtClean="0">
              <a:effectLst/>
              <a:latin typeface="Times New Roman"/>
              <a:ea typeface="Times New Roman"/>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fr-FR" sz="1200" b="1" i="0" u="none" strike="noStrike" kern="1200" cap="none" spc="0" normalizeH="0" baseline="0" noProof="0" dirty="0" smtClean="0">
                <a:ln>
                  <a:noFill/>
                </a:ln>
                <a:solidFill>
                  <a:srgbClr val="44546A"/>
                </a:solidFill>
                <a:effectLst/>
                <a:uLnTx/>
                <a:uFillTx/>
                <a:latin typeface="+mn-lt"/>
                <a:ea typeface="+mn-ea"/>
                <a:cs typeface="+mn-cs"/>
              </a:rPr>
              <a:t>La coercition peut inclure :</a:t>
            </a:r>
          </a:p>
          <a:p>
            <a:pPr marL="400050" marR="0" lvl="1"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smtClean="0">
                <a:ln>
                  <a:noFill/>
                </a:ln>
                <a:solidFill>
                  <a:srgbClr val="44546A"/>
                </a:solidFill>
                <a:effectLst/>
                <a:uLnTx/>
                <a:uFillTx/>
                <a:latin typeface="+mn-lt"/>
                <a:ea typeface="+mn-ea"/>
                <a:cs typeface="+mn-cs"/>
              </a:rPr>
              <a:t>le recours à la force à divers degrés </a:t>
            </a:r>
          </a:p>
          <a:p>
            <a:pPr marL="400050" marR="0" lvl="1"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smtClean="0">
                <a:ln>
                  <a:noFill/>
                </a:ln>
                <a:solidFill>
                  <a:srgbClr val="44546A"/>
                </a:solidFill>
                <a:effectLst/>
                <a:uLnTx/>
                <a:uFillTx/>
                <a:latin typeface="+mn-lt"/>
                <a:ea typeface="+mn-ea"/>
                <a:cs typeface="+mn-cs"/>
              </a:rPr>
              <a:t>l’intimidation psychologique </a:t>
            </a:r>
          </a:p>
          <a:p>
            <a:pPr marL="400050" marR="0" lvl="1"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smtClean="0">
                <a:ln>
                  <a:noFill/>
                </a:ln>
                <a:solidFill>
                  <a:srgbClr val="44546A"/>
                </a:solidFill>
                <a:effectLst/>
                <a:uLnTx/>
                <a:uFillTx/>
                <a:latin typeface="+mn-lt"/>
                <a:ea typeface="+mn-ea"/>
                <a:cs typeface="+mn-cs"/>
              </a:rPr>
              <a:t>le chantage</a:t>
            </a:r>
          </a:p>
          <a:p>
            <a:pPr marL="400050" marR="0" lvl="1"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smtClean="0">
                <a:ln>
                  <a:noFill/>
                </a:ln>
                <a:solidFill>
                  <a:srgbClr val="44546A"/>
                </a:solidFill>
                <a:effectLst/>
                <a:uLnTx/>
                <a:uFillTx/>
                <a:latin typeface="+mn-lt"/>
                <a:ea typeface="+mn-ea"/>
                <a:cs typeface="+mn-cs"/>
              </a:rPr>
              <a:t>les menaces (de blessures corporelles ou de ne pas obtenir un emploi/une bonne note à un examen, etc.). </a:t>
            </a:r>
          </a:p>
          <a:p>
            <a:endParaRPr lang="fr-FR" dirty="0"/>
          </a:p>
        </p:txBody>
      </p:sp>
      <p:sp>
        <p:nvSpPr>
          <p:cNvPr id="4" name="Slide Number Placeholder 3"/>
          <p:cNvSpPr>
            <a:spLocks noGrp="1"/>
          </p:cNvSpPr>
          <p:nvPr>
            <p:ph type="sldNum" sz="quarter" idx="10"/>
          </p:nvPr>
        </p:nvSpPr>
        <p:spPr/>
        <p:txBody>
          <a:bodyPr/>
          <a:lstStyle/>
          <a:p>
            <a:fld id="{9BF27776-52CD-4FE8-8A6E-642BAEA10F6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705441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LGBTQIA = </a:t>
            </a:r>
            <a:r>
              <a:rPr lang="fr-FR" b="0" i="0" dirty="0" smtClean="0">
                <a:solidFill>
                  <a:srgbClr val="202122"/>
                </a:solidFill>
                <a:effectLst/>
                <a:latin typeface="Arial" panose="020B0604020202020204" pitchFamily="34" charset="0"/>
              </a:rPr>
              <a:t> </a:t>
            </a:r>
            <a:r>
              <a:rPr lang="fr-FR" sz="1200" u="none" strike="noStrike"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3" tooltip="Lesbianisme"/>
              </a:rPr>
              <a:t>Lesbiennes</a:t>
            </a:r>
            <a:r>
              <a:rPr lang="fr-FR" sz="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fr-FR" sz="1200" u="none" strike="noStrike"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4" tooltip="Gay (homosexualité)"/>
              </a:rPr>
              <a:t>gays</a:t>
            </a:r>
            <a:r>
              <a:rPr lang="fr-FR" sz="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fr-FR" sz="1200" u="none" strike="noStrike"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5" tooltip="Bisexualité"/>
              </a:rPr>
              <a:t>bisexuelles</a:t>
            </a:r>
            <a:r>
              <a:rPr lang="fr-FR" sz="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fr-FR" sz="1200" u="none" strike="noStrike"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6" tooltip="Transidentité"/>
              </a:rPr>
              <a:t>trans</a:t>
            </a:r>
            <a:r>
              <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genre</a:t>
            </a:r>
            <a:r>
              <a:rPr lang="fr-FR" sz="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fr-FR" sz="1200" u="none" strike="noStrike" dirty="0" err="1" smtClean="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7" tooltip="Queer"/>
              </a:rPr>
              <a:t>queers</a:t>
            </a:r>
            <a:r>
              <a:rPr lang="fr-FR" sz="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fr-FR" sz="1200" u="none" strike="noStrike" dirty="0" err="1" smtClean="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8" tooltip="Intersexuation"/>
              </a:rPr>
              <a:t>intersexes</a:t>
            </a:r>
            <a:r>
              <a:rPr lang="fr-FR" sz="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 et </a:t>
            </a:r>
            <a:r>
              <a:rPr lang="fr-FR" sz="1200" u="none" strike="noStrike"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9" tooltip="Asexuel"/>
              </a:rPr>
              <a:t>asexuelles</a:t>
            </a:r>
            <a:r>
              <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200" b="1" i="0" kern="1200" dirty="0" smtClean="0">
                <a:solidFill>
                  <a:schemeClr val="tx1"/>
                </a:solidFill>
                <a:effectLst/>
                <a:latin typeface="+mn-lt"/>
                <a:ea typeface="+mn-ea"/>
                <a:cs typeface="+mn-cs"/>
              </a:rPr>
              <a:t>La signification des lettres</a:t>
            </a:r>
          </a:p>
          <a:p>
            <a:r>
              <a:rPr lang="fr-FR" sz="1200" b="1" i="0" kern="1200" dirty="0" smtClean="0">
                <a:solidFill>
                  <a:schemeClr val="tx1"/>
                </a:solidFill>
                <a:effectLst/>
                <a:latin typeface="+mn-lt"/>
                <a:ea typeface="+mn-ea"/>
                <a:cs typeface="+mn-cs"/>
              </a:rPr>
              <a:t>L</a:t>
            </a:r>
            <a:r>
              <a:rPr lang="fr-FR" sz="1200" b="0" i="0" kern="1200" dirty="0" smtClean="0">
                <a:solidFill>
                  <a:schemeClr val="tx1"/>
                </a:solidFill>
                <a:effectLst/>
                <a:latin typeface="+mn-lt"/>
                <a:ea typeface="+mn-ea"/>
                <a:cs typeface="+mn-cs"/>
              </a:rPr>
              <a:t> comme </a:t>
            </a:r>
            <a:r>
              <a:rPr lang="fr-FR" sz="1200" b="1" i="0" kern="1200" dirty="0" smtClean="0">
                <a:solidFill>
                  <a:schemeClr val="tx1"/>
                </a:solidFill>
                <a:effectLst/>
                <a:latin typeface="+mn-lt"/>
                <a:ea typeface="+mn-ea"/>
                <a:cs typeface="+mn-cs"/>
              </a:rPr>
              <a:t>Lesbienne</a:t>
            </a:r>
            <a:r>
              <a:rPr lang="fr-FR" sz="1200" b="0" i="0" kern="1200" dirty="0" smtClean="0">
                <a:solidFill>
                  <a:schemeClr val="tx1"/>
                </a:solidFill>
                <a:effectLst/>
                <a:latin typeface="+mn-lt"/>
                <a:ea typeface="+mn-ea"/>
                <a:cs typeface="+mn-cs"/>
              </a:rPr>
              <a:t> : une femme qui aime les femmes. 👩‍❤️‍👩</a:t>
            </a:r>
          </a:p>
          <a:p>
            <a:r>
              <a:rPr lang="fr-FR" sz="1200" b="1" i="0" kern="1200" dirty="0" smtClean="0">
                <a:solidFill>
                  <a:schemeClr val="tx1"/>
                </a:solidFill>
                <a:effectLst/>
                <a:latin typeface="+mn-lt"/>
                <a:ea typeface="+mn-ea"/>
                <a:cs typeface="+mn-cs"/>
              </a:rPr>
              <a:t>G</a:t>
            </a:r>
            <a:r>
              <a:rPr lang="fr-FR" sz="1200" b="0" i="0" kern="1200" dirty="0" smtClean="0">
                <a:solidFill>
                  <a:schemeClr val="tx1"/>
                </a:solidFill>
                <a:effectLst/>
                <a:latin typeface="+mn-lt"/>
                <a:ea typeface="+mn-ea"/>
                <a:cs typeface="+mn-cs"/>
              </a:rPr>
              <a:t> comme </a:t>
            </a:r>
            <a:r>
              <a:rPr lang="fr-FR" sz="1200" b="1" i="0" kern="1200" dirty="0" smtClean="0">
                <a:solidFill>
                  <a:schemeClr val="tx1"/>
                </a:solidFill>
                <a:effectLst/>
                <a:latin typeface="+mn-lt"/>
                <a:ea typeface="+mn-ea"/>
                <a:cs typeface="+mn-cs"/>
              </a:rPr>
              <a:t>Gay</a:t>
            </a:r>
            <a:r>
              <a:rPr lang="fr-FR" sz="1200" b="0" i="0" kern="1200" dirty="0" smtClean="0">
                <a:solidFill>
                  <a:schemeClr val="tx1"/>
                </a:solidFill>
                <a:effectLst/>
                <a:latin typeface="+mn-lt"/>
                <a:ea typeface="+mn-ea"/>
                <a:cs typeface="+mn-cs"/>
              </a:rPr>
              <a:t> : un homme qui aime les hommes. 👨‍❤️‍👨</a:t>
            </a:r>
          </a:p>
          <a:p>
            <a:r>
              <a:rPr lang="fr-FR" sz="1200" b="1" i="0" kern="1200" dirty="0" smtClean="0">
                <a:solidFill>
                  <a:schemeClr val="tx1"/>
                </a:solidFill>
                <a:effectLst/>
                <a:latin typeface="+mn-lt"/>
                <a:ea typeface="+mn-ea"/>
                <a:cs typeface="+mn-cs"/>
              </a:rPr>
              <a:t>B</a:t>
            </a:r>
            <a:r>
              <a:rPr lang="fr-FR" sz="1200" b="0" i="0" kern="1200" dirty="0" smtClean="0">
                <a:solidFill>
                  <a:schemeClr val="tx1"/>
                </a:solidFill>
                <a:effectLst/>
                <a:latin typeface="+mn-lt"/>
                <a:ea typeface="+mn-ea"/>
                <a:cs typeface="+mn-cs"/>
              </a:rPr>
              <a:t> comme </a:t>
            </a:r>
            <a:r>
              <a:rPr lang="fr-FR" sz="1200" b="1" i="0" kern="1200" dirty="0" smtClean="0">
                <a:solidFill>
                  <a:schemeClr val="tx1"/>
                </a:solidFill>
                <a:effectLst/>
                <a:latin typeface="+mn-lt"/>
                <a:ea typeface="+mn-ea"/>
                <a:cs typeface="+mn-cs"/>
              </a:rPr>
              <a:t>Bisexuel</a:t>
            </a:r>
            <a:r>
              <a:rPr lang="fr-FR" sz="1200" b="0" i="0" kern="1200" dirty="0" smtClean="0">
                <a:solidFill>
                  <a:schemeClr val="tx1"/>
                </a:solidFill>
                <a:effectLst/>
                <a:latin typeface="+mn-lt"/>
                <a:ea typeface="+mn-ea"/>
                <a:cs typeface="+mn-cs"/>
              </a:rPr>
              <a:t> : un homme ou une femme qui aime d'autres femmes et d'autres hommes.</a:t>
            </a:r>
          </a:p>
          <a:p>
            <a:r>
              <a:rPr lang="fr-FR" sz="1200" b="1" i="0" kern="1200" dirty="0" smtClean="0">
                <a:solidFill>
                  <a:schemeClr val="tx1"/>
                </a:solidFill>
                <a:effectLst/>
                <a:latin typeface="+mn-lt"/>
                <a:ea typeface="+mn-ea"/>
                <a:cs typeface="+mn-cs"/>
              </a:rPr>
              <a:t>T</a:t>
            </a:r>
            <a:r>
              <a:rPr lang="fr-FR" sz="1200" b="0" i="0" kern="1200" dirty="0" smtClean="0">
                <a:solidFill>
                  <a:schemeClr val="tx1"/>
                </a:solidFill>
                <a:effectLst/>
                <a:latin typeface="+mn-lt"/>
                <a:ea typeface="+mn-ea"/>
                <a:cs typeface="+mn-cs"/>
              </a:rPr>
              <a:t> comme </a:t>
            </a:r>
            <a:r>
              <a:rPr lang="fr-FR" sz="1200" b="1" i="0" kern="1200" dirty="0" smtClean="0">
                <a:solidFill>
                  <a:schemeClr val="tx1"/>
                </a:solidFill>
                <a:effectLst/>
                <a:latin typeface="+mn-lt"/>
                <a:ea typeface="+mn-ea"/>
                <a:cs typeface="+mn-cs"/>
              </a:rPr>
              <a:t>Transgenre</a:t>
            </a:r>
            <a:r>
              <a:rPr lang="fr-FR" sz="1200" b="0" i="0" kern="1200" dirty="0" smtClean="0">
                <a:solidFill>
                  <a:schemeClr val="tx1"/>
                </a:solidFill>
                <a:effectLst/>
                <a:latin typeface="+mn-lt"/>
                <a:ea typeface="+mn-ea"/>
                <a:cs typeface="+mn-cs"/>
              </a:rPr>
              <a:t> : une personne née masculin ou féminin mais qui ne sent pas appartenir à son genre de naissance.</a:t>
            </a:r>
          </a:p>
          <a:p>
            <a:r>
              <a:rPr lang="fr-FR" sz="1200" b="1" i="0" kern="1200" dirty="0" smtClean="0">
                <a:solidFill>
                  <a:schemeClr val="tx1"/>
                </a:solidFill>
                <a:effectLst/>
                <a:latin typeface="+mn-lt"/>
                <a:ea typeface="+mn-ea"/>
                <a:cs typeface="+mn-cs"/>
              </a:rPr>
              <a:t>Q</a:t>
            </a:r>
            <a:r>
              <a:rPr lang="fr-FR" sz="1200" b="0" i="0" kern="1200" dirty="0" smtClean="0">
                <a:solidFill>
                  <a:schemeClr val="tx1"/>
                </a:solidFill>
                <a:effectLst/>
                <a:latin typeface="+mn-lt"/>
                <a:ea typeface="+mn-ea"/>
                <a:cs typeface="+mn-cs"/>
              </a:rPr>
              <a:t> comme </a:t>
            </a:r>
            <a:r>
              <a:rPr lang="fr-FR" sz="1200" b="1" i="0" kern="1200" dirty="0" err="1" smtClean="0">
                <a:solidFill>
                  <a:schemeClr val="tx1"/>
                </a:solidFill>
                <a:effectLst/>
                <a:latin typeface="+mn-lt"/>
                <a:ea typeface="+mn-ea"/>
                <a:cs typeface="+mn-cs"/>
              </a:rPr>
              <a:t>Queer</a:t>
            </a:r>
            <a:r>
              <a:rPr lang="fr-FR" sz="1200" b="0" i="0" kern="1200" dirty="0" smtClean="0">
                <a:solidFill>
                  <a:schemeClr val="tx1"/>
                </a:solidFill>
                <a:effectLst/>
                <a:latin typeface="+mn-lt"/>
                <a:ea typeface="+mn-ea"/>
                <a:cs typeface="+mn-cs"/>
              </a:rPr>
              <a:t> : c'est l'ensemble des minorités sexuelles et de genres : personnes ayant une sexualité et/ou une identité de genre différentes à l'hétérosexualité ou la </a:t>
            </a:r>
            <a:r>
              <a:rPr lang="fr-FR" sz="1200" b="0" i="0" kern="1200" dirty="0" err="1" smtClean="0">
                <a:solidFill>
                  <a:schemeClr val="tx1"/>
                </a:solidFill>
                <a:effectLst/>
                <a:latin typeface="+mn-lt"/>
                <a:ea typeface="+mn-ea"/>
                <a:cs typeface="+mn-cs"/>
              </a:rPr>
              <a:t>cisidentité</a:t>
            </a:r>
            <a:r>
              <a:rPr lang="fr-FR" sz="1200" b="0" i="0" kern="1200" dirty="0" smtClean="0">
                <a:solidFill>
                  <a:schemeClr val="tx1"/>
                </a:solidFill>
                <a:effectLst/>
                <a:latin typeface="+mn-lt"/>
                <a:ea typeface="+mn-ea"/>
                <a:cs typeface="+mn-cs"/>
              </a:rPr>
              <a:t>. (</a:t>
            </a:r>
            <a:r>
              <a:rPr lang="fr-FR" sz="1200" b="0" i="0" kern="1200" dirty="0" err="1" smtClean="0">
                <a:solidFill>
                  <a:schemeClr val="tx1"/>
                </a:solidFill>
                <a:effectLst/>
                <a:latin typeface="+mn-lt"/>
                <a:ea typeface="+mn-ea"/>
                <a:cs typeface="+mn-cs"/>
              </a:rPr>
              <a:t>cf</a:t>
            </a:r>
            <a:r>
              <a:rPr lang="fr-FR" sz="1200" b="0" i="0" kern="1200" dirty="0" smtClean="0">
                <a:solidFill>
                  <a:schemeClr val="tx1"/>
                </a:solidFill>
                <a:effectLst/>
                <a:latin typeface="+mn-lt"/>
                <a:ea typeface="+mn-ea"/>
                <a:cs typeface="+mn-cs"/>
              </a:rPr>
              <a:t> : </a:t>
            </a:r>
            <a:r>
              <a:rPr lang="fr-FR" sz="1200" b="1" i="0" u="none" strike="noStrike" kern="1200" dirty="0" err="1" smtClean="0">
                <a:solidFill>
                  <a:schemeClr val="tx1"/>
                </a:solidFill>
                <a:effectLst/>
                <a:latin typeface="+mn-lt"/>
                <a:ea typeface="+mn-ea"/>
                <a:cs typeface="+mn-cs"/>
                <a:hlinkClick r:id="rId7"/>
              </a:rPr>
              <a:t>Wikipedia</a:t>
            </a:r>
            <a:r>
              <a:rPr lang="fr-FR" sz="1200" b="0" i="0" kern="1200" dirty="0" smtClean="0">
                <a:solidFill>
                  <a:schemeClr val="tx1"/>
                </a:solidFill>
                <a:effectLst/>
                <a:latin typeface="+mn-lt"/>
                <a:ea typeface="+mn-ea"/>
                <a:cs typeface="+mn-cs"/>
              </a:rPr>
              <a:t>).</a:t>
            </a:r>
          </a:p>
          <a:p>
            <a:r>
              <a:rPr lang="fr-FR" sz="1200" b="1" i="0" kern="1200" dirty="0" smtClean="0">
                <a:solidFill>
                  <a:schemeClr val="tx1"/>
                </a:solidFill>
                <a:effectLst/>
                <a:latin typeface="+mn-lt"/>
                <a:ea typeface="+mn-ea"/>
                <a:cs typeface="+mn-cs"/>
              </a:rPr>
              <a:t>I</a:t>
            </a:r>
            <a:r>
              <a:rPr lang="fr-FR" sz="1200" b="0" i="0" kern="1200" dirty="0" smtClean="0">
                <a:solidFill>
                  <a:schemeClr val="tx1"/>
                </a:solidFill>
                <a:effectLst/>
                <a:latin typeface="+mn-lt"/>
                <a:ea typeface="+mn-ea"/>
                <a:cs typeface="+mn-cs"/>
              </a:rPr>
              <a:t> comme </a:t>
            </a:r>
            <a:r>
              <a:rPr lang="fr-FR" sz="1200" b="1" i="0" kern="1200" dirty="0" err="1" smtClean="0">
                <a:solidFill>
                  <a:schemeClr val="tx1"/>
                </a:solidFill>
                <a:effectLst/>
                <a:latin typeface="+mn-lt"/>
                <a:ea typeface="+mn-ea"/>
                <a:cs typeface="+mn-cs"/>
              </a:rPr>
              <a:t>Intersexe</a:t>
            </a:r>
            <a:r>
              <a:rPr lang="fr-FR" sz="1200" b="0" i="0" kern="1200" dirty="0" smtClean="0">
                <a:solidFill>
                  <a:schemeClr val="tx1"/>
                </a:solidFill>
                <a:effectLst/>
                <a:latin typeface="+mn-lt"/>
                <a:ea typeface="+mn-ea"/>
                <a:cs typeface="+mn-cs"/>
              </a:rPr>
              <a:t> : une personne née ni homme ni femme.</a:t>
            </a:r>
          </a:p>
          <a:p>
            <a:r>
              <a:rPr lang="fr-FR" sz="1200" b="1" i="0" kern="1200" dirty="0" smtClean="0">
                <a:solidFill>
                  <a:schemeClr val="tx1"/>
                </a:solidFill>
                <a:effectLst/>
                <a:latin typeface="+mn-lt"/>
                <a:ea typeface="+mn-ea"/>
                <a:cs typeface="+mn-cs"/>
              </a:rPr>
              <a:t>A</a:t>
            </a:r>
            <a:r>
              <a:rPr lang="fr-FR" sz="1200" b="0" i="0" kern="1200" dirty="0" smtClean="0">
                <a:solidFill>
                  <a:schemeClr val="tx1"/>
                </a:solidFill>
                <a:effectLst/>
                <a:latin typeface="+mn-lt"/>
                <a:ea typeface="+mn-ea"/>
                <a:cs typeface="+mn-cs"/>
              </a:rPr>
              <a:t> comme </a:t>
            </a:r>
            <a:r>
              <a:rPr lang="fr-FR" sz="1200" b="1" i="0" kern="1200" dirty="0" smtClean="0">
                <a:solidFill>
                  <a:schemeClr val="tx1"/>
                </a:solidFill>
                <a:effectLst/>
                <a:latin typeface="+mn-lt"/>
                <a:ea typeface="+mn-ea"/>
                <a:cs typeface="+mn-cs"/>
              </a:rPr>
              <a:t>Asexuel</a:t>
            </a:r>
            <a:r>
              <a:rPr lang="fr-FR" sz="1200" b="0" i="0" kern="1200" dirty="0" smtClean="0">
                <a:solidFill>
                  <a:schemeClr val="tx1"/>
                </a:solidFill>
                <a:effectLst/>
                <a:latin typeface="+mn-lt"/>
                <a:ea typeface="+mn-ea"/>
                <a:cs typeface="+mn-cs"/>
              </a:rPr>
              <a:t> : une personne qui revendique le droit aux relations amoureuses sans plaisir charnel.</a:t>
            </a:r>
          </a:p>
          <a:p>
            <a:r>
              <a:rPr lang="fr-FR" sz="1200" b="0" i="0" kern="1200" dirty="0" smtClean="0">
                <a:solidFill>
                  <a:schemeClr val="tx1"/>
                </a:solidFill>
                <a:effectLst/>
                <a:latin typeface="+mn-lt"/>
                <a:ea typeface="+mn-ea"/>
                <a:cs typeface="+mn-cs"/>
              </a:rPr>
              <a:t>Enfin le </a:t>
            </a:r>
            <a:r>
              <a:rPr lang="fr-FR" sz="1200" b="1" i="0" kern="1200" dirty="0" smtClean="0">
                <a:solidFill>
                  <a:schemeClr val="tx1"/>
                </a:solidFill>
                <a:effectLst/>
                <a:latin typeface="+mn-lt"/>
                <a:ea typeface="+mn-ea"/>
                <a:cs typeface="+mn-cs"/>
              </a:rPr>
              <a:t>+</a:t>
            </a:r>
            <a:r>
              <a:rPr lang="fr-FR" sz="1200" b="0" i="0" kern="1200" dirty="0" smtClean="0">
                <a:solidFill>
                  <a:schemeClr val="tx1"/>
                </a:solidFill>
                <a:effectLst/>
                <a:latin typeface="+mn-lt"/>
                <a:ea typeface="+mn-ea"/>
                <a:cs typeface="+mn-cs"/>
              </a:rPr>
              <a:t> rassemble toutes les personnes se posant des questions sur son </a:t>
            </a:r>
            <a:r>
              <a:rPr lang="fr-FR" sz="1200" b="1" i="0" kern="1200" dirty="0" smtClean="0">
                <a:solidFill>
                  <a:schemeClr val="tx1"/>
                </a:solidFill>
                <a:effectLst/>
                <a:latin typeface="+mn-lt"/>
                <a:ea typeface="+mn-ea"/>
                <a:cs typeface="+mn-cs"/>
              </a:rPr>
              <a:t>genre</a:t>
            </a:r>
            <a:r>
              <a:rPr lang="fr-FR" sz="1200" b="0" i="0" kern="1200" dirty="0" smtClean="0">
                <a:solidFill>
                  <a:schemeClr val="tx1"/>
                </a:solidFill>
                <a:effectLst/>
                <a:latin typeface="+mn-lt"/>
                <a:ea typeface="+mn-ea"/>
                <a:cs typeface="+mn-cs"/>
              </a:rPr>
              <a:t>, son </a:t>
            </a:r>
            <a:r>
              <a:rPr lang="fr-FR" sz="1200" b="1" i="0" kern="1200" dirty="0" smtClean="0">
                <a:solidFill>
                  <a:schemeClr val="tx1"/>
                </a:solidFill>
                <a:effectLst/>
                <a:latin typeface="+mn-lt"/>
                <a:ea typeface="+mn-ea"/>
                <a:cs typeface="+mn-cs"/>
              </a:rPr>
              <a:t>orientation amoureuse</a:t>
            </a:r>
            <a:r>
              <a:rPr lang="fr-FR" sz="1200" b="0" i="0" kern="1200" dirty="0" smtClean="0">
                <a:solidFill>
                  <a:schemeClr val="tx1"/>
                </a:solidFill>
                <a:effectLst/>
                <a:latin typeface="+mn-lt"/>
                <a:ea typeface="+mn-ea"/>
                <a:cs typeface="+mn-cs"/>
              </a:rPr>
              <a:t> ou son </a:t>
            </a:r>
            <a:r>
              <a:rPr lang="fr-FR" sz="1200" b="1" i="0" kern="1200" dirty="0" smtClean="0">
                <a:solidFill>
                  <a:schemeClr val="tx1"/>
                </a:solidFill>
                <a:effectLst/>
                <a:latin typeface="+mn-lt"/>
                <a:ea typeface="+mn-ea"/>
                <a:cs typeface="+mn-cs"/>
              </a:rPr>
              <a:t>identité</a:t>
            </a:r>
            <a:r>
              <a:rPr lang="fr-FR" sz="1200" b="0" i="0" kern="1200" dirty="0" smtClean="0">
                <a:solidFill>
                  <a:schemeClr val="tx1"/>
                </a:solidFill>
                <a:effectLst/>
                <a:latin typeface="+mn-lt"/>
                <a:ea typeface="+mn-ea"/>
                <a:cs typeface="+mn-cs"/>
              </a:rPr>
              <a:t>, ainsi que les </a:t>
            </a:r>
            <a:r>
              <a:rPr lang="fr-FR" sz="1200" b="0" i="1" kern="1200" dirty="0" smtClean="0">
                <a:solidFill>
                  <a:schemeClr val="tx1"/>
                </a:solidFill>
                <a:effectLst/>
                <a:latin typeface="+mn-lt"/>
                <a:ea typeface="+mn-ea"/>
                <a:cs typeface="+mn-cs"/>
              </a:rPr>
              <a:t>alliés de la cause LGBTQIA+</a:t>
            </a:r>
            <a:r>
              <a:rPr lang="fr-FR" sz="1200" b="0" i="0" kern="1200" dirty="0" smtClean="0">
                <a:solidFill>
                  <a:schemeClr val="tx1"/>
                </a:solidFill>
                <a:effectLst/>
                <a:latin typeface="+mn-lt"/>
                <a:ea typeface="+mn-ea"/>
                <a:cs typeface="+mn-cs"/>
              </a:rPr>
              <a:t>. On y inclut notamment les non binaires, les hétéros-</a:t>
            </a:r>
            <a:r>
              <a:rPr lang="fr-FR" sz="1200" b="0" i="0" kern="1200" dirty="0" err="1" smtClean="0">
                <a:solidFill>
                  <a:schemeClr val="tx1"/>
                </a:solidFill>
                <a:effectLst/>
                <a:latin typeface="+mn-lt"/>
                <a:ea typeface="+mn-ea"/>
                <a:cs typeface="+mn-cs"/>
              </a:rPr>
              <a:t>friendly</a:t>
            </a:r>
            <a:r>
              <a:rPr lang="fr-FR" sz="1200" b="0" i="0" kern="1200" dirty="0" smtClean="0">
                <a:solidFill>
                  <a:schemeClr val="tx1"/>
                </a:solidFill>
                <a:effectLst/>
                <a:latin typeface="+mn-lt"/>
                <a:ea typeface="+mn-ea"/>
                <a:cs typeface="+mn-cs"/>
              </a:rPr>
              <a:t>, les </a:t>
            </a:r>
            <a:r>
              <a:rPr lang="fr-FR" sz="1200" b="1" i="0" u="none" strike="noStrike" kern="1200" dirty="0" err="1" smtClean="0">
                <a:solidFill>
                  <a:schemeClr val="tx1"/>
                </a:solidFill>
                <a:effectLst/>
                <a:latin typeface="+mn-lt"/>
                <a:ea typeface="+mn-ea"/>
                <a:cs typeface="+mn-cs"/>
                <a:hlinkClick r:id="rId10"/>
              </a:rPr>
              <a:t>pansexuels</a:t>
            </a:r>
            <a:r>
              <a:rPr lang="fr-FR" sz="1200" b="0" i="0" kern="1200" dirty="0" smtClean="0">
                <a:solidFill>
                  <a:schemeClr val="tx1"/>
                </a:solidFill>
                <a:effectLst/>
                <a:latin typeface="+mn-lt"/>
                <a:ea typeface="+mn-ea"/>
                <a:cs typeface="+mn-cs"/>
              </a:rPr>
              <a:t>...</a:t>
            </a:r>
          </a:p>
          <a:p>
            <a:endParaRPr lang="fr-FR" u="sng" dirty="0">
              <a:solidFill>
                <a:schemeClr val="tx1"/>
              </a:solidFill>
            </a:endParaRPr>
          </a:p>
        </p:txBody>
      </p:sp>
      <p:sp>
        <p:nvSpPr>
          <p:cNvPr id="4" name="Slide Number Placeholder 3"/>
          <p:cNvSpPr>
            <a:spLocks noGrp="1"/>
          </p:cNvSpPr>
          <p:nvPr>
            <p:ph type="sldNum" sz="quarter" idx="10"/>
          </p:nvPr>
        </p:nvSpPr>
        <p:spPr/>
        <p:txBody>
          <a:bodyPr/>
          <a:lstStyle/>
          <a:p>
            <a:fld id="{B5125179-6C18-47C8-9ADC-8D6610F39747}" type="slidenum">
              <a:rPr lang="fr-FR" smtClean="0"/>
              <a:t>12</a:t>
            </a:fld>
            <a:endParaRPr lang="fr-FR"/>
          </a:p>
        </p:txBody>
      </p:sp>
    </p:spTree>
    <p:extLst>
      <p:ext uri="{BB962C8B-B14F-4D97-AF65-F5344CB8AC3E}">
        <p14:creationId xmlns:p14="http://schemas.microsoft.com/office/powerpoint/2010/main" val="357277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Question:</a:t>
            </a:r>
          </a:p>
          <a:p>
            <a:pPr marL="0" marR="0">
              <a:spcBef>
                <a:spcPts val="0"/>
              </a:spcBef>
              <a:spcAft>
                <a:spcPts val="0"/>
              </a:spcAft>
            </a:pPr>
            <a:r>
              <a:rPr lang="fr-FR" sz="1200" kern="1200" dirty="0" smtClean="0">
                <a:solidFill>
                  <a:srgbClr val="000000"/>
                </a:solidFill>
                <a:effectLst/>
                <a:latin typeface="Calibri" panose="020F0502020204030204" pitchFamily="34" charset="0"/>
                <a:ea typeface="+mn-ea"/>
                <a:cs typeface="+mn-cs"/>
              </a:rPr>
              <a:t>Quel est le Ministère en charge des violences basées sur le genre/ violences </a:t>
            </a:r>
            <a:r>
              <a:rPr lang="fr-FR" sz="1200" kern="1200" dirty="0" smtClean="0">
                <a:solidFill>
                  <a:srgbClr val="000000"/>
                </a:solidFill>
                <a:effectLst/>
                <a:latin typeface="Calibri" panose="020F0502020204030204" pitchFamily="34" charset="0"/>
                <a:ea typeface="Calibri" panose="020F0502020204030204" pitchFamily="34" charset="0"/>
              </a:rPr>
              <a:t>à</a:t>
            </a:r>
            <a:r>
              <a:rPr lang="fr-FR" sz="1200" kern="1200" dirty="0" smtClean="0">
                <a:solidFill>
                  <a:srgbClr val="000000"/>
                </a:solidFill>
                <a:effectLst/>
                <a:latin typeface="Calibri" panose="020F0502020204030204" pitchFamily="34" charset="0"/>
                <a:ea typeface="+mn-ea"/>
                <a:cs typeface="+mn-cs"/>
              </a:rPr>
              <a:t> l’égard des femmes dans votre pays, de résidence? </a:t>
            </a:r>
            <a:endParaRPr lang="en-US" sz="12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5125179-6C18-47C8-9ADC-8D6610F39747}" type="slidenum">
              <a:rPr lang="fr-FR" smtClean="0"/>
              <a:t>14</a:t>
            </a:fld>
            <a:endParaRPr lang="fr-FR"/>
          </a:p>
        </p:txBody>
      </p:sp>
    </p:spTree>
    <p:extLst>
      <p:ext uri="{BB962C8B-B14F-4D97-AF65-F5344CB8AC3E}">
        <p14:creationId xmlns:p14="http://schemas.microsoft.com/office/powerpoint/2010/main" val="3613143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28457A5-D277-4EA4-B4D8-6DA2DC7BC9A2}" type="slidenum">
              <a:rPr lang="en-US" smtClean="0">
                <a:solidFill>
                  <a:prstClr val="black"/>
                </a:solidFill>
              </a:rPr>
              <a:pPr/>
              <a:t>18</a:t>
            </a:fld>
            <a:endParaRPr lang="en-US">
              <a:solidFill>
                <a:prstClr val="black"/>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0" marR="0">
              <a:lnSpc>
                <a:spcPct val="107000"/>
              </a:lnSpc>
              <a:spcBef>
                <a:spcPts val="0"/>
              </a:spcBef>
              <a:spcAft>
                <a:spcPts val="800"/>
              </a:spcAft>
            </a:pPr>
            <a:r>
              <a:rPr lang="fr-FR" sz="1000" dirty="0" smtClean="0"/>
              <a:t>Les racines correspondent aux causes profondes. Il peut s'agir des attitudes et pratiques de la société en matière de discrimination qui confinent les hommes et les femmes dans des rôles et des positions figés et qui placent les femmes dans une situation de subordination aux hommes Les rôles admis entre les sexes et la dévalorisation sociale et économique des femmes et de leur travail renforcent l'impression de contrôle et de pouvoir décisionnaire des hommes sur les femmes. Les responsables des violences basées sur le genre cherchent, en fait, à conserver leurs privilèges, leur pouvoir et leur contrôle. Cette ignorance et ce mépris des droits de l'Homme, de l'égalité entre les hommes et les femmes, de la démocratie et de la résolution pacifique des problèmes confortent les inégalités à l'origine de la VBG.</a:t>
            </a:r>
          </a:p>
          <a:p>
            <a:pPr marL="0" marR="0">
              <a:lnSpc>
                <a:spcPct val="107000"/>
              </a:lnSpc>
              <a:spcBef>
                <a:spcPts val="0"/>
              </a:spcBef>
              <a:spcAft>
                <a:spcPts val="800"/>
              </a:spcAft>
            </a:pPr>
            <a:r>
              <a:rPr lang="pt-BR" sz="1000" b="1" kern="1200" baseline="0" dirty="0" smtClean="0">
                <a:solidFill>
                  <a:schemeClr val="tx1"/>
                </a:solidFill>
                <a:latin typeface="Times New Roman" pitchFamily="18" charset="0"/>
                <a:ea typeface="+mn-ea"/>
                <a:cs typeface="+mn-cs"/>
              </a:rPr>
              <a:t>1. </a:t>
            </a:r>
            <a:r>
              <a:rPr lang="fr-FR" sz="1000" b="1" dirty="0" smtClean="0">
                <a:effectLst/>
                <a:latin typeface="Calibri" panose="020F0502020204030204" pitchFamily="34" charset="0"/>
                <a:ea typeface="Calibri" panose="020F0502020204030204" pitchFamily="34" charset="0"/>
                <a:cs typeface="Times New Roman" panose="02020603050405020304" pitchFamily="18" charset="0"/>
              </a:rPr>
              <a:t>Pouvoir (pouvoir social/ communautaire,</a:t>
            </a:r>
            <a:r>
              <a:rPr lang="fr-FR" sz="1000" b="1" baseline="0" dirty="0" smtClean="0">
                <a:effectLst/>
                <a:latin typeface="Calibri" panose="020F0502020204030204" pitchFamily="34" charset="0"/>
                <a:ea typeface="Calibri" panose="020F0502020204030204" pitchFamily="34" charset="0"/>
                <a:cs typeface="Times New Roman" panose="02020603050405020304" pitchFamily="18" charset="0"/>
              </a:rPr>
              <a:t> pouvoir économique, pouvoir politique, lié a l'âge etc.)</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fr-FR" sz="1000" dirty="0" smtClean="0">
                <a:effectLst/>
                <a:latin typeface="Calibri" panose="020F0502020204030204" pitchFamily="34" charset="0"/>
                <a:ea typeface="Calibri" panose="020F0502020204030204" pitchFamily="34" charset="0"/>
                <a:cs typeface="Times New Roman" panose="02020603050405020304" pitchFamily="18" charset="0"/>
              </a:rPr>
              <a:t> La violence basée sur le genre comporte un abus de pouvoir. Pour comprendre les risques de VBG et les vulnérabilités, il convient de bien appréhender la dynamique du pouvoir au sein des communautés. Pour régler efficacement les problèmes de VBG, vous devez comprendre et analyser les relations de pouvoir entre hommes et femmes, entre femmes, entre hommes, entre adultes et enfants et entre enfants. Pouvoir : Aptitude ou capacité à décider et à agir ; force ou puissance physique. L'exercice du pouvoir constitue un aspect important des relations humaines qui sont toutes affectées par cette donnée Plus une personne a de pouvoir et plus elle aura de choix. Moins une personne a de pouvoir, moins elle aura de choix et plus elle sera vulnérable.</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pt-BR" sz="1000" b="1" kern="1200" baseline="0" dirty="0" smtClean="0">
              <a:solidFill>
                <a:schemeClr val="tx1"/>
              </a:solidFill>
              <a:latin typeface="Times New Roman" pitchFamily="18" charset="0"/>
              <a:ea typeface="+mn-ea"/>
              <a:cs typeface="+mn-cs"/>
            </a:endParaRPr>
          </a:p>
          <a:p>
            <a:endParaRPr lang="pt-BR" sz="1000" b="1" kern="1200" baseline="0" dirty="0" smtClean="0">
              <a:solidFill>
                <a:schemeClr val="tx1"/>
              </a:solidFill>
              <a:latin typeface="Times New Roman" pitchFamily="18" charset="0"/>
              <a:ea typeface="+mn-ea"/>
              <a:cs typeface="+mn-cs"/>
            </a:endParaRPr>
          </a:p>
          <a:p>
            <a:endParaRPr lang="pt-BR" sz="1000" b="1" kern="1200" baseline="0" dirty="0">
              <a:solidFill>
                <a:schemeClr val="tx1"/>
              </a:solidFill>
              <a:latin typeface="Times New Roman" pitchFamily="18" charset="0"/>
              <a:ea typeface="+mn-ea"/>
              <a:cs typeface="+mn-cs"/>
            </a:endParaRPr>
          </a:p>
        </p:txBody>
      </p:sp>
    </p:spTree>
    <p:extLst>
      <p:ext uri="{BB962C8B-B14F-4D97-AF65-F5344CB8AC3E}">
        <p14:creationId xmlns:p14="http://schemas.microsoft.com/office/powerpoint/2010/main" val="3595265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B5125179-6C18-47C8-9ADC-8D6610F39747}" type="slidenum">
              <a:rPr lang="fr-FR" smtClean="0"/>
              <a:t>27</a:t>
            </a:fld>
            <a:endParaRPr lang="fr-FR"/>
          </a:p>
        </p:txBody>
      </p:sp>
    </p:spTree>
    <p:extLst>
      <p:ext uri="{BB962C8B-B14F-4D97-AF65-F5344CB8AC3E}">
        <p14:creationId xmlns:p14="http://schemas.microsoft.com/office/powerpoint/2010/main" val="3717765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fr-FR" sz="1400" b="0" i="0" u="none" strike="noStrike" baseline="0" dirty="0" smtClean="0">
              <a:solidFill>
                <a:srgbClr val="000000"/>
              </a:solidFill>
              <a:latin typeface="+mn-lt"/>
            </a:endParaRPr>
          </a:p>
          <a:p>
            <a:r>
              <a:rPr lang="fr-FR" sz="1400" b="0" i="0" u="none" strike="noStrike" baseline="0" dirty="0" smtClean="0">
                <a:solidFill>
                  <a:srgbClr val="000000"/>
                </a:solidFill>
                <a:latin typeface="+mn-lt"/>
              </a:rPr>
              <a:t> </a:t>
            </a:r>
            <a:r>
              <a:rPr lang="fr-FR" sz="1200" b="0" i="0" u="none" strike="noStrike" baseline="0" dirty="0" smtClean="0">
                <a:solidFill>
                  <a:srgbClr val="000000"/>
                </a:solidFill>
                <a:latin typeface="+mn-lt"/>
              </a:rPr>
              <a:t>Je m’engage, donc, à respecter </a:t>
            </a:r>
            <a:r>
              <a:rPr lang="fr-FR" sz="1200" b="1" i="0" u="none" strike="noStrike" baseline="0" dirty="0" smtClean="0">
                <a:solidFill>
                  <a:srgbClr val="000000"/>
                </a:solidFill>
                <a:latin typeface="+mn-lt"/>
              </a:rPr>
              <a:t>le code de conduite suivant : </a:t>
            </a:r>
            <a:endParaRPr lang="fr-FR" sz="1200" b="0" i="0" u="none" strike="noStrike" baseline="0" dirty="0" smtClean="0">
              <a:solidFill>
                <a:srgbClr val="000000"/>
              </a:solidFill>
              <a:latin typeface="+mn-lt"/>
            </a:endParaRPr>
          </a:p>
          <a:p>
            <a:r>
              <a:rPr lang="fr-FR" sz="1200" b="0" i="0" u="none" strike="noStrike" baseline="0" dirty="0" smtClean="0">
                <a:solidFill>
                  <a:srgbClr val="000000"/>
                </a:solidFill>
                <a:latin typeface="+mn-lt"/>
              </a:rPr>
              <a:t>1. Traitez toutes les personnes avec équité et respect, courtoisie et dignité, et respectez les coutumes locales ; </a:t>
            </a:r>
          </a:p>
          <a:p>
            <a:r>
              <a:rPr lang="fr-FR" sz="1200" b="0" i="0" u="none" strike="noStrike" baseline="0" dirty="0" smtClean="0">
                <a:solidFill>
                  <a:srgbClr val="000000"/>
                </a:solidFill>
                <a:latin typeface="+mn-lt"/>
              </a:rPr>
              <a:t>2. Ne vous engagez jamais dans une activité sexuelle avec des enfants (moins de 18 ans). Déclarer ne pas avoir eu connaissance de l'âge réel de la personne n'est pas une excuse recevable; </a:t>
            </a:r>
          </a:p>
          <a:p>
            <a:r>
              <a:rPr lang="fr-FR" sz="1200" b="0" i="0" u="none" strike="noStrike" baseline="0" dirty="0" smtClean="0">
                <a:solidFill>
                  <a:srgbClr val="000000"/>
                </a:solidFill>
                <a:latin typeface="+mn-lt"/>
              </a:rPr>
              <a:t>3. N'échangez jamais d'argent, de travail, de biens ou de services avec qui que ce soit - y compris l'échange d'assistance due à des bénéficiaires - pour des relations sexuelles ou des faveurs sexuelles. Ceci comprend la rémunération, ou l’offre de rémunération, pour des services sexuels d'une prostituée ; </a:t>
            </a:r>
          </a:p>
          <a:p>
            <a:r>
              <a:rPr lang="fr-FR" sz="1200" b="0" i="0" u="none" strike="noStrike" baseline="0" dirty="0" smtClean="0">
                <a:solidFill>
                  <a:srgbClr val="000000"/>
                </a:solidFill>
                <a:latin typeface="+mn-lt"/>
              </a:rPr>
              <a:t>4. Ne jamais abusez de mon pouvoir, de ma position ou de mon influence en refusant la protection, l'assistance humanitaire ou les services, ni accordez un traitement préférentiel afin de solliciter des faveurs sexuelles, des cadeaux, des paiements de quelque nature que ce soit ou tout autre avantage ; </a:t>
            </a:r>
          </a:p>
          <a:p>
            <a:r>
              <a:rPr lang="fr-FR" sz="1200" b="0" i="0" u="none" strike="noStrike" baseline="0" dirty="0" smtClean="0">
                <a:solidFill>
                  <a:srgbClr val="000000"/>
                </a:solidFill>
                <a:latin typeface="+mn-lt"/>
              </a:rPr>
              <a:t>5. Ne jamais exploitez la vulnérabilité des bénéficiaires, ni leur mettre dans une situation compromettante ; </a:t>
            </a:r>
          </a:p>
          <a:p>
            <a:r>
              <a:rPr lang="fr-FR" sz="1200" b="0" i="0" u="none" strike="noStrike" baseline="0" dirty="0" smtClean="0">
                <a:solidFill>
                  <a:srgbClr val="000000"/>
                </a:solidFill>
                <a:latin typeface="+mn-lt"/>
              </a:rPr>
              <a:t>6. Signalez les cas d'exploitation et d'abus sexuels ou des préoccupations concernant l'exploitation et les abus en suivant la procédure établie par mon agence ou le Réseau PEAS Réponse d’Ebola ; </a:t>
            </a:r>
          </a:p>
          <a:p>
            <a:r>
              <a:rPr lang="fr-FR" sz="1200" b="0" i="0" u="none" strike="noStrike" baseline="0" dirty="0" smtClean="0">
                <a:solidFill>
                  <a:srgbClr val="000000"/>
                </a:solidFill>
                <a:latin typeface="+mn-lt"/>
              </a:rPr>
              <a:t>7. Ne commettez jamais d'actes ou de formes de harcèlement sexuel, contre toute personne, qu'elle soit bénéficiaire, membre du personnel, bénévole ou quelqu'un d'autre. Déclarer ne pas avoir eu mauvais intention n'est pas une excuse recevable; </a:t>
            </a:r>
          </a:p>
          <a:p>
            <a:r>
              <a:rPr lang="fr-FR" sz="1200" b="0" i="0" u="none" strike="noStrike" baseline="0" dirty="0" smtClean="0">
                <a:solidFill>
                  <a:srgbClr val="000000"/>
                </a:solidFill>
                <a:latin typeface="+mn-lt"/>
              </a:rPr>
              <a:t>8. Ne vous engagez jamais dans l'exploitation ou l'abus sexuel de bénéficiaires </a:t>
            </a:r>
          </a:p>
          <a:p>
            <a:r>
              <a:rPr lang="fr-FR" sz="1200" b="0" i="0" u="none" strike="noStrike" baseline="0" dirty="0" smtClean="0">
                <a:solidFill>
                  <a:srgbClr val="000000"/>
                </a:solidFill>
                <a:latin typeface="+mn-lt"/>
              </a:rPr>
              <a:t>9. Ne dormez jamais dans la même chambre ou le même lit qu'un enfant, jeune avec qui je suis en contact dans un contexte professionnel. Là où il est nécessaire de dormir à proximité d'enfants non accompagnés, de jeunes, je veillerai à ce qu'un autre adulte soit présent et cela est conforme aux procédures autorisées. </a:t>
            </a:r>
          </a:p>
          <a:p>
            <a:r>
              <a:rPr lang="fr-FR" sz="1200" b="0" i="0" u="none" strike="noStrike" baseline="0" dirty="0" smtClean="0">
                <a:solidFill>
                  <a:srgbClr val="000000"/>
                </a:solidFill>
                <a:latin typeface="+mn-lt"/>
              </a:rPr>
              <a:t>10. Participez dans les briefing ou formation obligatoire selon mon organisation ou inter-agence sur le PEAS . </a:t>
            </a:r>
          </a:p>
          <a:p>
            <a:endParaRPr lang="fr-F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25179-6C18-47C8-9ADC-8D6610F39747}"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10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fr-FR" b="1" dirty="0" smtClean="0"/>
              <a:t>Discussion:</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Cliquer chacun de trois bulles et réviser chaque catégorie. </a:t>
            </a:r>
            <a:endParaRPr kumimoji="0" lang="en-US"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Les agressions sexuelles, le viol, la violence domestique, la violence émotionnelle, ainsi que les </a:t>
            </a:r>
            <a:r>
              <a:rPr kumimoji="0" lang="fr-FR" sz="1400" b="0" i="0" u="none" strike="noStrike" kern="1200" cap="none" spc="0" normalizeH="0" baseline="0" noProof="0" dirty="0" err="1"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MGFs</a:t>
            </a:r>
            <a:r>
              <a:rPr kumimoji="0" lang="fr-FR"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sont fréquentes dans nos sociétés y compris en situations humanitaires.  </a:t>
            </a:r>
            <a:endParaRPr kumimoji="0" lang="en-US"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Tous ces types de </a:t>
            </a:r>
            <a:r>
              <a:rPr kumimoji="0" lang="fr-FR" sz="1400" b="0" i="0" u="none" strike="noStrike" kern="1200" cap="none" spc="0" normalizeH="0" baseline="0" noProof="0" dirty="0" err="1"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VBGs</a:t>
            </a:r>
            <a:r>
              <a:rPr kumimoji="0" lang="fr-FR"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ont un impact important sur la santé des survivants.  Les conséquences vont au-delà de la santé physique,  en commençant par les traumatismes mineurs jusqu’aux traumas sévères menaçant la vie des individus ou laissant des séquelles telles que handicap permanent, les infections sexuellement transmissibles, le VIH/SIDA, maladie inflammatoire pelvienne, stérilité, grossesse non désirée, avortement a risque et/ ou compliqué, travail et accouchement dystociques, troubles psychiques. Beaucoup des survivants souffrent de maladies psychiques telles que le trouble de stress post traumatique, la dépression, tendance suicidaire, l’anxiété/ l’angoisse, sensation d’infériorité, manque de confiance ou dysfonctionnement sexuel. </a:t>
            </a:r>
            <a:endParaRPr kumimoji="0" lang="en-US"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La VBG affectent négativement la vie sociale de la communauté par le cout élevé de la prise en charge sanitaire et judiciaire ainsi que sécuritaire ; soins de santé ; manque a gagner pour les femmes, entrave à la scolarité des adolescentes,  alcoolisme, rejet et isolement de la survivant, homicide, et délai dans la réconciliation et la réhabilitation du survivant. Le secteur santé joue un grand rôle dans la prévention et la prise en charge de conséquences des VBG. </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MS PGothic" panose="020B0600070205080204" pitchFamily="34" charset="-128"/>
              </a:defRPr>
            </a:lvl1pPr>
            <a:lvl2pPr marL="742950" indent="-285750" defTabSz="947738">
              <a:defRPr sz="2400">
                <a:solidFill>
                  <a:schemeClr val="tx1"/>
                </a:solidFill>
                <a:latin typeface="Arial" panose="020B0604020202020204" pitchFamily="34" charset="0"/>
                <a:ea typeface="MS PGothic" panose="020B0600070205080204" pitchFamily="34" charset="-128"/>
              </a:defRPr>
            </a:lvl2pPr>
            <a:lvl3pPr marL="1143000" indent="-228600" defTabSz="947738">
              <a:defRPr sz="2400">
                <a:solidFill>
                  <a:schemeClr val="tx1"/>
                </a:solidFill>
                <a:latin typeface="Arial" panose="020B0604020202020204" pitchFamily="34" charset="0"/>
                <a:ea typeface="MS PGothic" panose="020B0600070205080204" pitchFamily="34" charset="-128"/>
              </a:defRPr>
            </a:lvl3pPr>
            <a:lvl4pPr marL="1600200" indent="-228600" defTabSz="947738">
              <a:defRPr sz="2400">
                <a:solidFill>
                  <a:schemeClr val="tx1"/>
                </a:solidFill>
                <a:latin typeface="Arial" panose="020B0604020202020204" pitchFamily="34" charset="0"/>
                <a:ea typeface="MS PGothic" panose="020B0600070205080204" pitchFamily="34" charset="-128"/>
              </a:defRPr>
            </a:lvl4pPr>
            <a:lvl5pPr marL="2057400" indent="-228600" defTabSz="947738">
              <a:defRPr sz="2400">
                <a:solidFill>
                  <a:schemeClr val="tx1"/>
                </a:solidFill>
                <a:latin typeface="Arial" panose="020B0604020202020204" pitchFamily="34" charset="0"/>
                <a:ea typeface="MS PGothic" panose="020B0600070205080204" pitchFamily="34" charset="-128"/>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8809896-71D4-4EF2-A615-09F17AF3D94E}" type="slidenum">
              <a:rPr lang="en-US" altLang="fr-FR" sz="1200" smtClean="0">
                <a:solidFill>
                  <a:srgbClr val="000000"/>
                </a:solidFill>
                <a:latin typeface="Times New Roman" panose="02020603050405020304" pitchFamily="18" charset="0"/>
              </a:rPr>
              <a:pPr/>
              <a:t>34</a:t>
            </a:fld>
            <a:endParaRPr lang="en-US" altLang="fr-FR" sz="120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0459990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6.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7.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25F06F8D-F7AF-4292-9023-5CE3E3D84A46}" type="datetime1">
              <a:rPr lang="en-US" smtClean="0"/>
              <a:t>6/21/2022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FA40996-A486-44BF-A8EB-3D872E6EB5B3}" type="slidenum">
              <a:rPr lang="fr-FR" smtClean="0"/>
              <a:t>‹#›</a:t>
            </a:fld>
            <a:endParaRPr lang="fr-F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677" y="5880955"/>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941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7C482F0-376B-4173-BBB2-27F44BB35CF4}" type="datetime1">
              <a:rPr lang="en-US" smtClean="0"/>
              <a:t>6/21/2022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FA40996-A486-44BF-A8EB-3D872E6EB5B3}" type="slidenum">
              <a:rPr lang="fr-FR" smtClean="0"/>
              <a:t>‹#›</a:t>
            </a:fld>
            <a:endParaRPr lang="fr-FR"/>
          </a:p>
        </p:txBody>
      </p:sp>
    </p:spTree>
    <p:extLst>
      <p:ext uri="{BB962C8B-B14F-4D97-AF65-F5344CB8AC3E}">
        <p14:creationId xmlns:p14="http://schemas.microsoft.com/office/powerpoint/2010/main" val="307537304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F9561220-8F45-49DA-AA3F-5FDC8872D36A}"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133104408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424157137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041323E-6FF0-455C-8041-2447FE14DF78}" type="datetime1">
              <a:rPr lang="en-US" smtClean="0">
                <a:solidFill>
                  <a:prstClr val="black">
                    <a:tint val="75000"/>
                  </a:prstClr>
                </a:solidFill>
              </a:rPr>
              <a:p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321201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B64B4399-38CD-4296-80B6-391A4D2074EF}"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58707549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6CDF5CA1-F156-4B3C-8A08-262A49B573C8}"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45866015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46747065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041323E-6FF0-455C-8041-2447FE14DF78}" type="datetime1">
              <a:rPr lang="en-US" smtClean="0">
                <a:solidFill>
                  <a:prstClr val="black">
                    <a:tint val="75000"/>
                  </a:prstClr>
                </a:solidFill>
              </a:rPr>
              <a:p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410532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B64B4399-38CD-4296-80B6-391A4D2074EF}"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28717893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6CDF5CA1-F156-4B3C-8A08-262A49B573C8}"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378194798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885318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C42439B-288E-42B9-A356-14CA58C53BFF}" type="datetime1">
              <a:rPr lang="en-US" smtClean="0"/>
              <a:t>6/21/2022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FA40996-A486-44BF-A8EB-3D872E6EB5B3}" type="slidenum">
              <a:rPr lang="fr-FR" smtClean="0"/>
              <a:t>‹#›</a:t>
            </a:fld>
            <a:endParaRPr lang="fr-FR"/>
          </a:p>
        </p:txBody>
      </p:sp>
    </p:spTree>
    <p:extLst>
      <p:ext uri="{BB962C8B-B14F-4D97-AF65-F5344CB8AC3E}">
        <p14:creationId xmlns:p14="http://schemas.microsoft.com/office/powerpoint/2010/main" val="253686975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02642A6-DAB5-43A3-A3CB-7B74A594DBD8}" type="datetime1">
              <a:rPr lang="en-US" smtClean="0">
                <a:solidFill>
                  <a:prstClr val="black">
                    <a:tint val="75000"/>
                  </a:prstClr>
                </a:solidFill>
              </a:rPr>
              <a:pPr/>
              <a:t>6/21/2022</a:t>
            </a:fld>
            <a:endParaRPr lang="en-US">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457480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041323E-6FF0-455C-8041-2447FE14DF78}" type="datetime1">
              <a:rPr lang="en-US" smtClean="0">
                <a:solidFill>
                  <a:prstClr val="black">
                    <a:tint val="75000"/>
                  </a:prstClr>
                </a:solidFill>
              </a:rPr>
              <a:p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46259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B64B4399-38CD-4296-80B6-391A4D2074EF}"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01781614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6CDF5CA1-F156-4B3C-8A08-262A49B573C8}"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3038141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641293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79548BC-1648-4260-9C52-67137573EEBC}" type="datetime1">
              <a:rPr lang="en-US" smtClean="0">
                <a:solidFill>
                  <a:prstClr val="black">
                    <a:tint val="75000"/>
                  </a:prstClr>
                </a:solidFill>
              </a:rPr>
              <a:t>6/21/2022</a:t>
            </a:fld>
            <a:endParaRPr lang="en-US">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7287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AAA25C9-D45C-43F6-B4E7-CA898C025E75}"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5944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871ACDF3-8EE7-46D9-93D1-47C8ABD39410}"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746362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A3F3F0B6-A5D2-4068-8CD6-3DF779F78942}"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3139734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8600388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E45D9588-E90C-41A6-8D31-2E373F88CCD5}" type="datetime1">
              <a:rPr lang="en-US" smtClean="0">
                <a:solidFill>
                  <a:prstClr val="black">
                    <a:tint val="75000"/>
                  </a:prstClr>
                </a:solidFill>
              </a:rPr>
              <a:t>6/21/2022</a:t>
            </a:fld>
            <a:endParaRPr lang="en-US">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65515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9A35288-8634-4D30-86C4-DE74F4BA46E0}"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4680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2FFA4C88-6C19-4E03-A4BA-1339FA11500F}" type="datetime1">
              <a:rPr lang="en-US" smtClean="0"/>
              <a:t>6/21/2022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FA40996-A486-44BF-A8EB-3D872E6EB5B3}" type="slidenum">
              <a:rPr lang="fr-FR" smtClean="0"/>
              <a:t>‹#›</a:t>
            </a:fld>
            <a:endParaRPr lang="fr-FR"/>
          </a:p>
        </p:txBody>
      </p:sp>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7635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2518F7C2-E1B3-48FB-966C-A71734AAEECF}"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156990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BFDE9AC5-C435-4A36-9429-E0639882FA49}"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588291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21653295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57C39328-756A-48D3-B785-CFF5C7E9BE93}" type="datetime1">
              <a:rPr lang="en-US" smtClean="0">
                <a:solidFill>
                  <a:prstClr val="black">
                    <a:tint val="75000"/>
                  </a:prstClr>
                </a:solidFill>
              </a:rPr>
              <a:t>6/21/2022</a:t>
            </a:fld>
            <a:endParaRPr lang="en-US">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32512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F4955DD-D050-4D88-B569-C9D261E7B355}"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76140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1EDC925-9B09-4E4B-A251-778CC679E171}"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8733930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75AE0828-A7D8-4AA4-A447-04AADB0EA088}"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16421100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0539070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6D46FC4-31ED-45DB-88EE-F7CD9BECF5A3}"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28960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5EEA67A3-050F-4B3B-A9C0-9CB9C0205778}"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912881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98A2A-CFE4-49CF-928B-8D02B71DCB66}" type="datetime1">
              <a:rPr lang="en-US" smtClean="0"/>
              <a:t>6/21/2022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FA40996-A486-44BF-A8EB-3D872E6EB5B3}" type="slidenum">
              <a:rPr lang="fr-FR" smtClean="0"/>
              <a:t>‹#›</a:t>
            </a:fld>
            <a:endParaRPr lang="fr-FR"/>
          </a:p>
        </p:txBody>
      </p:sp>
    </p:spTree>
    <p:extLst>
      <p:ext uri="{BB962C8B-B14F-4D97-AF65-F5344CB8AC3E}">
        <p14:creationId xmlns:p14="http://schemas.microsoft.com/office/powerpoint/2010/main" val="27109979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3CFADE05-0F6D-4211-8567-FC1AB622E5D5}"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41253069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8153560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4A46CA3-3500-496F-9A42-5FABEF0CC6F2}"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94534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57510D63-A4FC-4AFA-A49E-882D1854C018}"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0323794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2E74E6AC-7CFB-440A-AF31-4209A6D6AD35}"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38729166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9266692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AA5170A-B876-471C-8F71-573048875698}"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31274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7F9A41BD-71C0-4E35-B4C7-310107D15F5D}"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14226662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33380D81-5150-49B2-8AD0-3235427B0899}"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6194663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67017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4F10D24-1257-414E-B7F3-AE6AE874C29D}" type="datetime1">
              <a:rPr lang="en-US" smtClean="0"/>
              <a:t>6/21/2022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FA40996-A486-44BF-A8EB-3D872E6EB5B3}" type="slidenum">
              <a:rPr lang="fr-FR" smtClean="0"/>
              <a:t>‹#›</a:t>
            </a:fld>
            <a:endParaRPr lang="fr-FR"/>
          </a:p>
        </p:txBody>
      </p:sp>
      <p:pic>
        <p:nvPicPr>
          <p:cNvPr id="1229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19434"/>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62319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041323E-6FF0-455C-8041-2447FE14DF78}"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54334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B64B4399-38CD-4296-80B6-391A4D2074EF}"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2229623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6CDF5CA1-F156-4B3C-8A08-262A49B573C8}"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41406718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3435559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D357520-B8EE-4519-85A7-2E926AF36A29}"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595158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373DD7E2-231D-4255-B19D-3F5E44C2983A}"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2987841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F9561220-8F45-49DA-AA3F-5FDC8872D36A}"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194382955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0949800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192629C-DBA2-4611-9146-53D54E872618}"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659373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A8471E9B-B3BE-4BBD-A2A3-6F1CF8B991A0}"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3197698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A63A5EF7-03F0-4201-B693-C6D0BEE6760F}" type="datetime1">
              <a:rPr lang="en-US" smtClean="0"/>
              <a:t>6/21/2022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FA40996-A486-44BF-A8EB-3D872E6EB5B3}" type="slidenum">
              <a:rPr lang="fr-FR" smtClean="0"/>
              <a:t>‹#›</a:t>
            </a:fld>
            <a:endParaRPr lang="fr-FR"/>
          </a:p>
        </p:txBody>
      </p:sp>
    </p:spTree>
    <p:extLst>
      <p:ext uri="{BB962C8B-B14F-4D97-AF65-F5344CB8AC3E}">
        <p14:creationId xmlns:p14="http://schemas.microsoft.com/office/powerpoint/2010/main" val="33533180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88A321F7-4DB1-41ED-AC02-6B80B5AC730D}" type="datetime1">
              <a:rPr lang="en-US" altLang="en-US" smtClean="0">
                <a:solidFill>
                  <a:prstClr val="black">
                    <a:tint val="75000"/>
                  </a:prstClr>
                </a:solidFill>
              </a:r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6941579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9647521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0446739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3116140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5608529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66508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2808440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17095174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5084394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CD22E4F8-B587-4819-AE5E-CB1E81FC8B8F}" type="datetime1">
              <a:rPr lang="en-US" smtClean="0">
                <a:solidFill>
                  <a:prstClr val="black">
                    <a:tint val="75000"/>
                  </a:prstClr>
                </a:solidFill>
              </a:rPr>
              <a:pPr/>
              <a:t>6/21/2022</a:t>
            </a:fld>
            <a:endParaRPr lang="en-US">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536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CF40412-EAA2-4FA4-8A8E-9FE966CC2BC8}" type="datetime1">
              <a:rPr lang="en-US" smtClean="0"/>
              <a:t>6/21/2022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FA40996-A486-44BF-A8EB-3D872E6EB5B3}" type="slidenum">
              <a:rPr lang="fr-FR" smtClean="0"/>
              <a:t>‹#›</a:t>
            </a:fld>
            <a:endParaRPr lang="fr-F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01850"/>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505173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6D46FC4-31ED-45DB-88EE-F7CD9BECF5A3}" type="datetime1">
              <a:rPr lang="en-US" smtClean="0">
                <a:solidFill>
                  <a:prstClr val="black">
                    <a:tint val="75000"/>
                  </a:prstClr>
                </a:solidFill>
              </a:rPr>
              <a:p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514133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5EEA67A3-050F-4B3B-A9C0-9CB9C0205778}"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461308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6D044B-4AD9-4BFA-9B58-F884A5F9C2CD}"/>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3CFADE05-0F6D-4211-8567-FC1AB622E5D5}"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4" name="Rectangle 5">
            <a:extLst>
              <a:ext uri="{FF2B5EF4-FFF2-40B4-BE49-F238E27FC236}">
                <a16:creationId xmlns:a16="http://schemas.microsoft.com/office/drawing/2014/main" id="{26310272-9629-4ECC-8845-9D4C6498AA5F}"/>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5" name="Rectangle 6">
            <a:extLst>
              <a:ext uri="{FF2B5EF4-FFF2-40B4-BE49-F238E27FC236}">
                <a16:creationId xmlns:a16="http://schemas.microsoft.com/office/drawing/2014/main" id="{EC4053A8-38D1-4220-AC92-D0CD6D9214D3}"/>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16ECBEE9-175D-41DC-A36E-CA39228EE353}"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310232022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25F06F8D-F7AF-4292-9023-5CE3E3D84A46}"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08553352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2FFA4C88-6C19-4E03-A4BA-1339FA11500F}"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pic>
        <p:nvPicPr>
          <p:cNvPr id="1024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070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98A2A-CFE4-49CF-928B-8D02B71DCB66}"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65166221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4F10D24-1257-414E-B7F3-AE6AE874C29D}"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14070917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A63A5EF7-03F0-4201-B693-C6D0BEE6760F}" type="datetime1">
              <a:rPr lang="en-US" smtClean="0">
                <a:solidFill>
                  <a:prstClr val="black">
                    <a:tint val="75000"/>
                  </a:prstClr>
                </a:solidFill>
              </a:rPr>
              <a:pPr/>
              <a:t>6/21/2022</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21943716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CF40412-EAA2-4FA4-8A8E-9FE966CC2BC8}" type="datetime1">
              <a:rPr lang="en-US" smtClean="0">
                <a:solidFill>
                  <a:prstClr val="black">
                    <a:tint val="75000"/>
                  </a:prstClr>
                </a:solidFill>
              </a:rPr>
              <a:pPr/>
              <a:t>6/21/2022</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34942519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D20AE-512B-47DD-B50D-BAFEB86DC48C}" type="datetime1">
              <a:rPr lang="en-US" smtClean="0">
                <a:solidFill>
                  <a:prstClr val="black">
                    <a:tint val="75000"/>
                  </a:prstClr>
                </a:solidFill>
              </a:rPr>
              <a:pPr/>
              <a:t>6/21/2022</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70390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D20AE-512B-47DD-B50D-BAFEB86DC48C}" type="datetime1">
              <a:rPr lang="en-US" smtClean="0"/>
              <a:t>6/21/2022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FA40996-A486-44BF-A8EB-3D872E6EB5B3}" type="slidenum">
              <a:rPr lang="fr-FR" smtClean="0"/>
              <a:t>‹#›</a:t>
            </a:fld>
            <a:endParaRPr lang="fr-FR"/>
          </a:p>
        </p:txBody>
      </p:sp>
    </p:spTree>
    <p:extLst>
      <p:ext uri="{BB962C8B-B14F-4D97-AF65-F5344CB8AC3E}">
        <p14:creationId xmlns:p14="http://schemas.microsoft.com/office/powerpoint/2010/main" val="24736800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5F45E-3AFA-4C4A-BECD-28B8FD9B1D03}"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00522075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07A5C-673B-4A32-87A3-BBA2DD742AA7}"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68278884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7C482F0-376B-4173-BBB2-27F44BB35CF4}"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34887003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C42439B-288E-42B9-A356-14CA58C53BFF}"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7610686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25F06F8D-F7AF-4292-9023-5CE3E3D84A46}"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25443149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2FFA4C88-6C19-4E03-A4BA-1339FA11500F}"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pic>
        <p:nvPicPr>
          <p:cNvPr id="819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791092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98A2A-CFE4-49CF-928B-8D02B71DCB66}"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pic>
        <p:nvPicPr>
          <p:cNvPr id="921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98540"/>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792005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4F10D24-1257-414E-B7F3-AE6AE874C29D}"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49746691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A63A5EF7-03F0-4201-B693-C6D0BEE6760F}" type="datetime1">
              <a:rPr lang="en-US" smtClean="0">
                <a:solidFill>
                  <a:prstClr val="black">
                    <a:tint val="75000"/>
                  </a:prstClr>
                </a:solidFill>
              </a:rPr>
              <a:pPr/>
              <a:t>6/21/2022</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133762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CF40412-EAA2-4FA4-8A8E-9FE966CC2BC8}" type="datetime1">
              <a:rPr lang="en-US" smtClean="0">
                <a:solidFill>
                  <a:prstClr val="black">
                    <a:tint val="75000"/>
                  </a:prstClr>
                </a:solidFill>
              </a:rPr>
              <a:pPr/>
              <a:t>6/21/2022</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81564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5F45E-3AFA-4C4A-BECD-28B8FD9B1D03}" type="datetime1">
              <a:rPr lang="en-US" smtClean="0"/>
              <a:t>6/21/2022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FA40996-A486-44BF-A8EB-3D872E6EB5B3}" type="slidenum">
              <a:rPr lang="fr-FR" smtClean="0"/>
              <a:t>‹#›</a:t>
            </a:fld>
            <a:endParaRPr lang="fr-FR"/>
          </a:p>
        </p:txBody>
      </p:sp>
    </p:spTree>
    <p:extLst>
      <p:ext uri="{BB962C8B-B14F-4D97-AF65-F5344CB8AC3E}">
        <p14:creationId xmlns:p14="http://schemas.microsoft.com/office/powerpoint/2010/main" val="138653391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D20AE-512B-47DD-B50D-BAFEB86DC48C}" type="datetime1">
              <a:rPr lang="en-US" smtClean="0">
                <a:solidFill>
                  <a:prstClr val="black">
                    <a:tint val="75000"/>
                  </a:prstClr>
                </a:solidFill>
              </a:rPr>
              <a:pPr/>
              <a:t>6/21/2022</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61188888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5F45E-3AFA-4C4A-BECD-28B8FD9B1D03}"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95750182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07A5C-673B-4A32-87A3-BBA2DD742AA7}"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427391575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7C482F0-376B-4173-BBB2-27F44BB35CF4}"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23635750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C42439B-288E-42B9-A356-14CA58C53BFF}"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81297740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25F06F8D-F7AF-4292-9023-5CE3E3D84A46}"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44749382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2FFA4C88-6C19-4E03-A4BA-1339FA11500F}"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pic>
        <p:nvPicPr>
          <p:cNvPr id="409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536219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98A2A-CFE4-49CF-928B-8D02B71DCB66}"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31208214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4F10D24-1257-414E-B7F3-AE6AE874C29D}"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pic>
        <p:nvPicPr>
          <p:cNvPr id="512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690802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A63A5EF7-03F0-4201-B693-C6D0BEE6760F}" type="datetime1">
              <a:rPr lang="en-US" smtClean="0">
                <a:solidFill>
                  <a:prstClr val="black">
                    <a:tint val="75000"/>
                  </a:prstClr>
                </a:solidFill>
              </a:rPr>
              <a:pPr/>
              <a:t>6/21/2022</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437040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07A5C-673B-4A32-87A3-BBA2DD742AA7}" type="datetime1">
              <a:rPr lang="en-US" smtClean="0"/>
              <a:t>6/21/2022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FA40996-A486-44BF-A8EB-3D872E6EB5B3}" type="slidenum">
              <a:rPr lang="fr-FR" smtClean="0"/>
              <a:t>‹#›</a:t>
            </a:fld>
            <a:endParaRPr lang="fr-FR"/>
          </a:p>
        </p:txBody>
      </p:sp>
    </p:spTree>
    <p:extLst>
      <p:ext uri="{BB962C8B-B14F-4D97-AF65-F5344CB8AC3E}">
        <p14:creationId xmlns:p14="http://schemas.microsoft.com/office/powerpoint/2010/main" val="256244705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CF40412-EAA2-4FA4-8A8E-9FE966CC2BC8}" type="datetime1">
              <a:rPr lang="en-US" smtClean="0">
                <a:solidFill>
                  <a:prstClr val="black">
                    <a:tint val="75000"/>
                  </a:prstClr>
                </a:solidFill>
              </a:rPr>
              <a:pPr/>
              <a:t>6/21/2022</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pic>
        <p:nvPicPr>
          <p:cNvPr id="614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37019"/>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267361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D20AE-512B-47DD-B50D-BAFEB86DC48C}" type="datetime1">
              <a:rPr lang="en-US" smtClean="0">
                <a:solidFill>
                  <a:prstClr val="black">
                    <a:tint val="75000"/>
                  </a:prstClr>
                </a:solidFill>
              </a:rPr>
              <a:pPr/>
              <a:t>6/21/2022</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pic>
        <p:nvPicPr>
          <p:cNvPr id="717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806850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5F45E-3AFA-4C4A-BECD-28B8FD9B1D03}"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72007969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07A5C-673B-4A32-87A3-BBA2DD742AA7}" type="datetime1">
              <a:rPr lang="en-US" smtClean="0">
                <a:solidFill>
                  <a:prstClr val="black">
                    <a:tint val="75000"/>
                  </a:prstClr>
                </a:solidFill>
              </a:rPr>
              <a:pPr/>
              <a:t>6/21/2022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99178651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7C482F0-376B-4173-BBB2-27F44BB35CF4}"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73324305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C42439B-288E-42B9-A356-14CA58C53BFF}"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40491935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b="1">
                <a:solidFill>
                  <a:schemeClr val="accent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1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95721990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F96D5723-2BAF-40DA-8E34-2F54AA44995F}" type="datetime1">
              <a:rPr lang="en-US" smtClean="0">
                <a:solidFill>
                  <a:prstClr val="black">
                    <a:tint val="75000"/>
                  </a:prstClr>
                </a:solidFill>
              </a:rPr>
              <a:pPr/>
              <a:t>6/21/2022</a:t>
            </a:fld>
            <a:endParaRPr lang="en-US">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Image 2" descr="C:\Users\hp\Desktop\IFRIS 2016-2017\Entête courrier\ENTETE IFRISSE FIXE.jpg"/>
          <p:cNvPicPr/>
          <p:nvPr userDrawn="1"/>
        </p:nvPicPr>
        <p:blipFill rotWithShape="1">
          <a:blip r:embed="rId2" cstate="print">
            <a:extLst>
              <a:ext uri="{28A0092B-C50C-407E-A947-70E740481C1C}">
                <a14:useLocalDpi xmlns:a14="http://schemas.microsoft.com/office/drawing/2010/main" val="0"/>
              </a:ext>
            </a:extLst>
          </a:blip>
          <a:srcRect l="20689" t="2716" r="21003" b="50350"/>
          <a:stretch/>
        </p:blipFill>
        <p:spPr bwMode="auto">
          <a:xfrm>
            <a:off x="323528" y="5877272"/>
            <a:ext cx="1268730" cy="8255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6536385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D357520-B8EE-4519-85A7-2E926AF36A29}" type="datetime1">
              <a:rPr lang="en-US" smtClean="0">
                <a:solidFill>
                  <a:prstClr val="black">
                    <a:tint val="75000"/>
                  </a:prstClr>
                </a:solidFill>
              </a:rPr>
              <a:p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fld id="{D7DBF1C2-9EEA-4F55-BA09-731608A4DC0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827324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6873D-A110-435D-ADD5-42C045245CEC}"/>
              </a:ext>
            </a:extLst>
          </p:cNvPr>
          <p:cNvSpPr>
            <a:spLocks noGrp="1" noChangeArrowheads="1"/>
          </p:cNvSpPr>
          <p:nvPr>
            <p:ph type="dt" sz="half" idx="10"/>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373DD7E2-231D-4255-B19D-3F5E44C2983A}" type="datetime1">
              <a:rPr lang="en-US" altLang="en-US" smtClean="0">
                <a:solidFill>
                  <a:prstClr val="black">
                    <a:tint val="75000"/>
                  </a:prstClr>
                </a:solidFill>
              </a:rPr>
              <a:pPr>
                <a:defRPr/>
              </a:pPr>
              <a:t>6/21/2022</a:t>
            </a:fld>
            <a:endParaRPr lang="en-US" altLang="en-US">
              <a:solidFill>
                <a:prstClr val="black">
                  <a:tint val="75000"/>
                </a:prstClr>
              </a:solidFill>
            </a:endParaRPr>
          </a:p>
        </p:txBody>
      </p:sp>
      <p:sp>
        <p:nvSpPr>
          <p:cNvPr id="6" name="Footer Placeholder 5">
            <a:extLst>
              <a:ext uri="{FF2B5EF4-FFF2-40B4-BE49-F238E27FC236}">
                <a16:creationId xmlns:a16="http://schemas.microsoft.com/office/drawing/2014/main" id="{1BB1C81F-7DF8-4679-8E58-FCCF9D97EC4C}"/>
              </a:ext>
            </a:extLst>
          </p:cNvPr>
          <p:cNvSpPr>
            <a:spLocks noGrp="1" noChangeArrowheads="1"/>
          </p:cNvSpPr>
          <p:nvPr>
            <p:ph type="ftr" sz="quarter" idx="11"/>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endParaRPr lang="en-US" altLang="en-US">
              <a:solidFill>
                <a:prstClr val="black">
                  <a:tint val="75000"/>
                </a:prstClr>
              </a:solidFill>
            </a:endParaRPr>
          </a:p>
        </p:txBody>
      </p:sp>
      <p:sp>
        <p:nvSpPr>
          <p:cNvPr id="7" name="Slide Number Placeholder 6">
            <a:extLst>
              <a:ext uri="{FF2B5EF4-FFF2-40B4-BE49-F238E27FC236}">
                <a16:creationId xmlns:a16="http://schemas.microsoft.com/office/drawing/2014/main" id="{808C4FE4-05F8-4E8B-8C34-DA308C11640C}"/>
              </a:ext>
            </a:extLst>
          </p:cNvPr>
          <p:cNvSpPr>
            <a:spLocks noGrp="1" noChangeArrowheads="1"/>
          </p:cNvSpPr>
          <p:nvPr>
            <p:ph type="sldNum" sz="quarter" idx="12"/>
          </p:nvPr>
        </p:nvSpPr>
        <p:spPr/>
        <p:txBody>
          <a:bodyPr/>
          <a:lstStyle>
            <a:lvl1pPr eaLnBrk="0" fontAlgn="base" hangingPunct="0">
              <a:spcBef>
                <a:spcPct val="0"/>
              </a:spcBef>
              <a:spcAft>
                <a:spcPct val="0"/>
              </a:spcAft>
              <a:defRPr>
                <a:solidFill>
                  <a:schemeClr val="tx1">
                    <a:tint val="75000"/>
                  </a:schemeClr>
                </a:solidFill>
                <a:latin typeface="Arial" panose="020B0604020202020204" pitchFamily="34" charset="0"/>
                <a:cs typeface="Arial" panose="020B0604020202020204" pitchFamily="34" charset="0"/>
              </a:defRPr>
            </a:lvl1pPr>
          </a:lstStyle>
          <a:p>
            <a:pPr>
              <a:defRPr/>
            </a:pPr>
            <a:fld id="{9BD8B9B7-2787-4D0F-92BC-28A0A2480ABB}"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1793501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image" Target="../media/image2.png"/><Relationship Id="rId5" Type="http://schemas.openxmlformats.org/officeDocument/2006/relationships/theme" Target="../theme/theme10.xml"/><Relationship Id="rId4" Type="http://schemas.openxmlformats.org/officeDocument/2006/relationships/slideLayout" Target="../slideLayouts/slideLayout5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53.xml"/><Relationship Id="rId2" Type="http://schemas.openxmlformats.org/officeDocument/2006/relationships/slideLayout" Target="../slideLayouts/slideLayout52.xml"/><Relationship Id="rId1" Type="http://schemas.openxmlformats.org/officeDocument/2006/relationships/slideLayout" Target="../slideLayouts/slideLayout51.xml"/><Relationship Id="rId5" Type="http://schemas.openxmlformats.org/officeDocument/2006/relationships/image" Target="../media/image2.png"/><Relationship Id="rId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image" Target="../media/image2.png"/><Relationship Id="rId5" Type="http://schemas.openxmlformats.org/officeDocument/2006/relationships/theme" Target="../theme/theme12.xml"/><Relationship Id="rId4" Type="http://schemas.openxmlformats.org/officeDocument/2006/relationships/slideLayout" Target="../slideLayouts/slideLayout57.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60.xml"/><Relationship Id="rId7" Type="http://schemas.openxmlformats.org/officeDocument/2006/relationships/image" Target="../media/image2.png"/><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theme" Target="../theme/theme13.xml"/><Relationship Id="rId5" Type="http://schemas.openxmlformats.org/officeDocument/2006/relationships/slideLayout" Target="../slideLayouts/slideLayout62.xml"/><Relationship Id="rId4" Type="http://schemas.openxmlformats.org/officeDocument/2006/relationships/slideLayout" Target="../slideLayouts/slideLayout6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14.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1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92.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theme" Target="../theme/theme1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98.xml"/><Relationship Id="rId7" Type="http://schemas.openxmlformats.org/officeDocument/2006/relationships/image" Target="../media/image2.png"/><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theme" Target="../theme/theme17.xml"/><Relationship Id="rId5" Type="http://schemas.openxmlformats.org/officeDocument/2006/relationships/slideLayout" Target="../slideLayouts/slideLayout100.xml"/><Relationship Id="rId4" Type="http://schemas.openxmlformats.org/officeDocument/2006/relationships/slideLayout" Target="../slideLayouts/slideLayout99.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103.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image" Target="../media/image2.png"/><Relationship Id="rId5" Type="http://schemas.openxmlformats.org/officeDocument/2006/relationships/theme" Target="../theme/theme18.xml"/><Relationship Id="rId4" Type="http://schemas.openxmlformats.org/officeDocument/2006/relationships/slideLayout" Target="../slideLayouts/slideLayout104.xml"/></Relationships>
</file>

<file path=ppt/slideMasters/_rels/slideMaster19.xml.rels><?xml version="1.0" encoding="UTF-8" standalone="yes"?>
<Relationships xmlns="http://schemas.openxmlformats.org/package/2006/relationships"><Relationship Id="rId3" Type="http://schemas.openxmlformats.org/officeDocument/2006/relationships/slideLayout" Target="../slideLayouts/slideLayout107.xml"/><Relationship Id="rId2" Type="http://schemas.openxmlformats.org/officeDocument/2006/relationships/slideLayout" Target="../slideLayouts/slideLayout106.xml"/><Relationship Id="rId1" Type="http://schemas.openxmlformats.org/officeDocument/2006/relationships/slideLayout" Target="../slideLayouts/slideLayout105.xml"/><Relationship Id="rId6" Type="http://schemas.openxmlformats.org/officeDocument/2006/relationships/image" Target="../media/image2.png"/><Relationship Id="rId5" Type="http://schemas.openxmlformats.org/officeDocument/2006/relationships/theme" Target="../theme/theme19.xml"/><Relationship Id="rId4"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20.xml.rels><?xml version="1.0" encoding="UTF-8" standalone="yes"?>
<Relationships xmlns="http://schemas.openxmlformats.org/package/2006/relationships"><Relationship Id="rId3" Type="http://schemas.openxmlformats.org/officeDocument/2006/relationships/slideLayout" Target="../slideLayouts/slideLayout111.xml"/><Relationship Id="rId7" Type="http://schemas.openxmlformats.org/officeDocument/2006/relationships/image" Target="../media/image2.png"/><Relationship Id="rId2" Type="http://schemas.openxmlformats.org/officeDocument/2006/relationships/slideLayout" Target="../slideLayouts/slideLayout110.xml"/><Relationship Id="rId1" Type="http://schemas.openxmlformats.org/officeDocument/2006/relationships/slideLayout" Target="../slideLayouts/slideLayout109.xml"/><Relationship Id="rId6" Type="http://schemas.openxmlformats.org/officeDocument/2006/relationships/theme" Target="../theme/theme20.xml"/><Relationship Id="rId5" Type="http://schemas.openxmlformats.org/officeDocument/2006/relationships/slideLayout" Target="../slideLayouts/slideLayout113.xml"/><Relationship Id="rId4" Type="http://schemas.openxmlformats.org/officeDocument/2006/relationships/slideLayout" Target="../slideLayouts/slideLayout1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2.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3.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image" Target="../media/image2.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4.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png"/><Relationship Id="rId5" Type="http://schemas.openxmlformats.org/officeDocument/2006/relationships/theme" Target="../theme/theme5.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image" Target="../media/image2.png"/><Relationship Id="rId5" Type="http://schemas.openxmlformats.org/officeDocument/2006/relationships/theme" Target="../theme/theme6.xml"/><Relationship Id="rId4" Type="http://schemas.openxmlformats.org/officeDocument/2006/relationships/slideLayout" Target="../slideLayouts/slideLayout34.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image" Target="../media/image2.png"/><Relationship Id="rId5" Type="http://schemas.openxmlformats.org/officeDocument/2006/relationships/theme" Target="../theme/theme7.xml"/><Relationship Id="rId4" Type="http://schemas.openxmlformats.org/officeDocument/2006/relationships/slideLayout" Target="../slideLayouts/slideLayout38.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image" Target="../media/image2.png"/><Relationship Id="rId5" Type="http://schemas.openxmlformats.org/officeDocument/2006/relationships/theme" Target="../theme/theme8.xml"/><Relationship Id="rId4" Type="http://schemas.openxmlformats.org/officeDocument/2006/relationships/slideLayout" Target="../slideLayouts/slideLayout42.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5.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image" Target="../media/image2.png"/><Relationship Id="rId5" Type="http://schemas.openxmlformats.org/officeDocument/2006/relationships/theme" Target="../theme/theme9.xml"/><Relationship Id="rId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72F2F-BEBB-42A1-A556-A5F5E3343533}" type="datetime1">
              <a:rPr lang="en-US" smtClean="0"/>
              <a:t>6/21/2022</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40996-A486-44BF-A8EB-3D872E6EB5B3}" type="slidenum">
              <a:rPr lang="fr-FR" smtClean="0"/>
              <a:t>‹#›</a:t>
            </a:fld>
            <a:endParaRPr lang="fr-FR"/>
          </a:p>
        </p:txBody>
      </p:sp>
    </p:spTree>
    <p:extLst>
      <p:ext uri="{BB962C8B-B14F-4D97-AF65-F5344CB8AC3E}">
        <p14:creationId xmlns:p14="http://schemas.microsoft.com/office/powerpoint/2010/main" val="87509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E990D3E-C837-4AD5-A5F8-74BCA5F019F4}"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462756434"/>
      </p:ext>
    </p:extLst>
  </p:cSld>
  <p:clrMap bg1="lt1" tx1="dk1" bg2="lt2" tx2="dk2" accent1="accent1" accent2="accent2" accent3="accent3" accent4="accent4" accent5="accent5" accent6="accent6" hlink="hlink" folHlink="folHlink"/>
  <p:sldLayoutIdLst>
    <p:sldLayoutId id="2147483709" r:id="rId1"/>
    <p:sldLayoutId id="2147483711" r:id="rId2"/>
    <p:sldLayoutId id="2147483712" r:id="rId3"/>
    <p:sldLayoutId id="2147483713"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23CBB30-6951-48AF-B1C0-177EF00A7139}" type="datetimeFigureOut">
              <a:rPr lang="en-US" smtClean="0">
                <a:solidFill>
                  <a:prstClr val="black">
                    <a:tint val="75000"/>
                  </a:prstClr>
                </a:solidFill>
              </a:rPr>
              <a:p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2867470123"/>
      </p:ext>
    </p:extLst>
  </p:cSld>
  <p:clrMap bg1="lt1" tx1="dk1" bg2="lt2" tx2="dk2" accent1="accent1" accent2="accent2" accent3="accent3" accent4="accent4" accent5="accent5" accent6="accent6" hlink="hlink" folHlink="folHlink"/>
  <p:sldLayoutIdLst>
    <p:sldLayoutId id="2147483806" r:id="rId1"/>
    <p:sldLayoutId id="2147483809" r:id="rId2"/>
    <p:sldLayoutId id="2147483810" r:id="rId3"/>
  </p:sldLayoutIdLst>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23CBB30-6951-48AF-B1C0-177EF00A7139}" type="datetimeFigureOut">
              <a:rPr lang="en-US" smtClean="0">
                <a:solidFill>
                  <a:prstClr val="black">
                    <a:tint val="75000"/>
                  </a:prstClr>
                </a:solidFill>
              </a:rPr>
              <a:p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950628586"/>
      </p:ext>
    </p:extLst>
  </p:cSld>
  <p:clrMap bg1="lt1" tx1="dk1" bg2="lt2" tx2="dk2" accent1="accent1" accent2="accent2" accent3="accent3" accent4="accent4" accent5="accent5" accent6="accent6" hlink="hlink" folHlink="folHlink"/>
  <p:sldLayoutIdLst>
    <p:sldLayoutId id="2147483812" r:id="rId1"/>
    <p:sldLayoutId id="2147483814" r:id="rId2"/>
    <p:sldLayoutId id="2147483815" r:id="rId3"/>
    <p:sldLayoutId id="2147483816" r:id="rId4"/>
  </p:sldLayoutIdLst>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AF6D4D7-5B3B-4F34-859E-6EA4DDD8F105}" type="datetime1">
              <a:rPr lang="en-US" smtClean="0">
                <a:solidFill>
                  <a:prstClr val="black">
                    <a:tint val="75000"/>
                  </a:prstClr>
                </a:solidFill>
              </a:rPr>
              <a:p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31839629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72F2F-BEBB-42A1-A556-A5F5E3343533}"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733563527"/>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72F2F-BEBB-42A1-A556-A5F5E3343533}"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992292364"/>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72F2F-BEBB-42A1-A556-A5F5E3343533}" type="datetime1">
              <a:rPr lang="en-US" smtClean="0">
                <a:solidFill>
                  <a:prstClr val="black">
                    <a:tint val="75000"/>
                  </a:prstClr>
                </a:solidFill>
              </a:rPr>
              <a:pPr/>
              <a:t>6/21/2022</a:t>
            </a:fld>
            <a:endParaRPr lang="fr-F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40996-A486-44BF-A8EB-3D872E6EB5B3}"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311615617"/>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058BE48-AA51-46F8-AFA9-BC80E883B91E}" type="datetime1">
              <a:rPr lang="en-US" smtClean="0">
                <a:solidFill>
                  <a:prstClr val="black">
                    <a:tint val="75000"/>
                  </a:prstClr>
                </a:solidFill>
              </a:rPr>
              <a:p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449611075"/>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2986D9-2DD1-4A81-90BE-C804F4841890}" type="datetime1">
              <a:rPr lang="en-US" smtClean="0">
                <a:solidFill>
                  <a:prstClr val="black">
                    <a:tint val="75000"/>
                  </a:prstClr>
                </a:solidFill>
              </a:rPr>
              <a:p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592393894"/>
      </p:ext>
    </p:extLst>
  </p:cSld>
  <p:clrMap bg1="lt1" tx1="dk1" bg2="lt2" tx2="dk2" accent1="accent1" accent2="accent2" accent3="accent3" accent4="accent4" accent5="accent5" accent6="accent6" hlink="hlink" folHlink="folHlink"/>
  <p:sldLayoutIdLst>
    <p:sldLayoutId id="2147483878" r:id="rId1"/>
    <p:sldLayoutId id="2147483880" r:id="rId2"/>
    <p:sldLayoutId id="2147483881" r:id="rId3"/>
    <p:sldLayoutId id="2147483882"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2986D9-2DD1-4A81-90BE-C804F4841890}" type="datetime1">
              <a:rPr lang="en-US" smtClean="0">
                <a:solidFill>
                  <a:prstClr val="black">
                    <a:tint val="75000"/>
                  </a:prstClr>
                </a:solidFill>
              </a:rPr>
              <a:p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2971346583"/>
      </p:ext>
    </p:extLst>
  </p:cSld>
  <p:clrMap bg1="lt1" tx1="dk1" bg2="lt2" tx2="dk2" accent1="accent1" accent2="accent2" accent3="accent3" accent4="accent4" accent5="accent5" accent6="accent6" hlink="hlink" folHlink="folHlink"/>
  <p:sldLayoutIdLst>
    <p:sldLayoutId id="2147483884" r:id="rId1"/>
    <p:sldLayoutId id="2147483886" r:id="rId2"/>
    <p:sldLayoutId id="2147483887" r:id="rId3"/>
    <p:sldLayoutId id="2147483888"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9C82DFD-D822-471A-BA13-3F31F35258ED}"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4225428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2986D9-2DD1-4A81-90BE-C804F4841890}" type="datetime1">
              <a:rPr lang="en-US" smtClean="0">
                <a:solidFill>
                  <a:prstClr val="black">
                    <a:tint val="75000"/>
                  </a:prstClr>
                </a:solidFill>
              </a:rPr>
              <a:p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110008176"/>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3CD7B8C-BD85-4380-868C-DEC08174A0C4}"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374463157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24195BD-AC0A-4BBB-A733-A02A4AFAF932}"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5008414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AF6D4D7-5B3B-4F34-859E-6EA4DDD8F105}"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2953702014"/>
      </p:ext>
    </p:extLst>
  </p:cSld>
  <p:clrMap bg1="lt1" tx1="dk1" bg2="lt2" tx2="dk2" accent1="accent1" accent2="accent2" accent3="accent3" accent4="accent4" accent5="accent5" accent6="accent6" hlink="hlink" folHlink="folHlink"/>
  <p:sldLayoutIdLst>
    <p:sldLayoutId id="2147483679" r:id="rId1"/>
    <p:sldLayoutId id="2147483681" r:id="rId2"/>
    <p:sldLayoutId id="2147483682" r:id="rId3"/>
    <p:sldLayoutId id="2147483683"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9AC2DF-FF71-4557-915B-54B62BA86B17}"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796459394"/>
      </p:ext>
    </p:extLst>
  </p:cSld>
  <p:clrMap bg1="lt1" tx1="dk1" bg2="lt2" tx2="dk2" accent1="accent1" accent2="accent2" accent3="accent3" accent4="accent4" accent5="accent5" accent6="accent6" hlink="hlink" folHlink="folHlink"/>
  <p:sldLayoutIdLst>
    <p:sldLayoutId id="2147483685" r:id="rId1"/>
    <p:sldLayoutId id="2147483687" r:id="rId2"/>
    <p:sldLayoutId id="2147483688" r:id="rId3"/>
    <p:sldLayoutId id="2147483689"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B18D0EA-EC1B-4A04-8FEB-98C05F925503}"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946796828"/>
      </p:ext>
    </p:extLst>
  </p:cSld>
  <p:clrMap bg1="lt1" tx1="dk1" bg2="lt2" tx2="dk2" accent1="accent1" accent2="accent2" accent3="accent3" accent4="accent4" accent5="accent5" accent6="accent6" hlink="hlink" folHlink="folHlink"/>
  <p:sldLayoutIdLst>
    <p:sldLayoutId id="2147483691" r:id="rId1"/>
    <p:sldLayoutId id="2147483693" r:id="rId2"/>
    <p:sldLayoutId id="2147483694" r:id="rId3"/>
    <p:sldLayoutId id="2147483695"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2986D9-2DD1-4A81-90BE-C804F4841890}"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2883058171"/>
      </p:ext>
    </p:extLst>
  </p:cSld>
  <p:clrMap bg1="lt1" tx1="dk1" bg2="lt2" tx2="dk2" accent1="accent1" accent2="accent2" accent3="accent3" accent4="accent4" accent5="accent5" accent6="accent6" hlink="hlink" folHlink="folHlink"/>
  <p:sldLayoutIdLst>
    <p:sldLayoutId id="2147483697" r:id="rId1"/>
    <p:sldLayoutId id="2147483699" r:id="rId2"/>
    <p:sldLayoutId id="2147483700" r:id="rId3"/>
    <p:sldLayoutId id="2147483701"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058BE48-AA51-46F8-AFA9-BC80E883B91E}"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1706F-0CDF-4F5A-9ACE-F8FCCA6808AF}"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402" y="5257800"/>
            <a:ext cx="4829079" cy="1548182"/>
          </a:xfrm>
          <a:prstGeom prst="rect">
            <a:avLst/>
          </a:prstGeom>
        </p:spPr>
      </p:pic>
      <p:sp>
        <p:nvSpPr>
          <p:cNvPr id="8" name="Rectangle 7"/>
          <p:cNvSpPr/>
          <p:nvPr/>
        </p:nvSpPr>
        <p:spPr>
          <a:xfrm>
            <a:off x="2142733" y="6413500"/>
            <a:ext cx="9134867" cy="50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solidFill>
                <a:prstClr val="white"/>
              </a:solidFill>
            </a:endParaRPr>
          </a:p>
        </p:txBody>
      </p:sp>
    </p:spTree>
    <p:extLst>
      <p:ext uri="{BB962C8B-B14F-4D97-AF65-F5344CB8AC3E}">
        <p14:creationId xmlns:p14="http://schemas.microsoft.com/office/powerpoint/2010/main" val="1663717005"/>
      </p:ext>
    </p:extLst>
  </p:cSld>
  <p:clrMap bg1="lt1" tx1="dk1" bg2="lt2" tx2="dk2" accent1="accent1" accent2="accent2" accent3="accent3" accent4="accent4" accent5="accent5" accent6="accent6" hlink="hlink" folHlink="folHlink"/>
  <p:sldLayoutIdLst>
    <p:sldLayoutId id="2147483703" r:id="rId1"/>
    <p:sldLayoutId id="2147483705" r:id="rId2"/>
    <p:sldLayoutId id="2147483706" r:id="rId3"/>
    <p:sldLayoutId id="2147483707" r:id="rId4"/>
  </p:sldLayoutIdLst>
  <p:hf hdr="0" ftr="0" dt="0"/>
  <p:txStyles>
    <p:titleStyle>
      <a:lvl1pPr algn="l" defTabSz="685800" rtl="0" eaLnBrk="1" latinLnBrk="0" hangingPunct="1">
        <a:lnSpc>
          <a:spcPct val="90000"/>
        </a:lnSpc>
        <a:spcBef>
          <a:spcPct val="0"/>
        </a:spcBef>
        <a:buNone/>
        <a:defRPr sz="3300" b="1"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2"/>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b="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3" Type="http://schemas.openxmlformats.org/officeDocument/2006/relationships/tags" Target="../tags/tag3.xml"/><Relationship Id="rId21" Type="http://schemas.openxmlformats.org/officeDocument/2006/relationships/notesSlide" Target="../notesSlides/notesSlide6.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slideLayout" Target="../slideLayouts/slideLayout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image" Target="../media/image4.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file:///C:\Users\user\Desktop\2022\IFRISSE%202\presentations%20juin\EC\module%202\%0dhttps:\www.unfpa.org&#160;&#8250;%20violence-bas&#233;e-sur-le-genre%0d" TargetMode="External"/><Relationship Id="rId2" Type="http://schemas.openxmlformats.org/officeDocument/2006/relationships/hyperlink" Target="https://www.who.int/about/ethics/PSEA_f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4145" y="1482127"/>
            <a:ext cx="9728616" cy="2140304"/>
          </a:xfrm>
          <a:solidFill>
            <a:srgbClr val="92D050"/>
          </a:solidFill>
        </p:spPr>
        <p:txBody>
          <a:bodyPr anchor="t">
            <a:normAutofit fontScale="90000"/>
          </a:bodyPr>
          <a:lstStyle/>
          <a:p>
            <a:r>
              <a:rPr lang="fr-FR" sz="5300" b="1" dirty="0">
                <a:solidFill>
                  <a:prstClr val="black"/>
                </a:solidFill>
                <a:latin typeface="Calibri" panose="020F0502020204030204"/>
              </a:rPr>
              <a:t>Dispositif minimum d’urgence (DMU) en santé de la reproduction </a:t>
            </a:r>
            <a:r>
              <a:rPr lang="fr-FR" sz="4800" b="1" dirty="0">
                <a:solidFill>
                  <a:prstClr val="black"/>
                </a:solidFill>
                <a:latin typeface="Calibri" panose="020F0502020204030204"/>
              </a:rPr>
              <a:t/>
            </a:r>
            <a:br>
              <a:rPr lang="fr-FR" sz="4800" b="1" dirty="0">
                <a:solidFill>
                  <a:prstClr val="black"/>
                </a:solidFill>
                <a:latin typeface="Calibri" panose="020F0502020204030204"/>
              </a:rPr>
            </a:br>
            <a:r>
              <a:rPr lang="fr-FR" sz="3100" dirty="0">
                <a:solidFill>
                  <a:prstClr val="black"/>
                </a:solidFill>
                <a:latin typeface="Calibri" panose="020F0502020204030204"/>
              </a:rPr>
              <a:t>En situation de crise humanitaire </a:t>
            </a:r>
            <a:br>
              <a:rPr lang="fr-FR" sz="3100" dirty="0">
                <a:solidFill>
                  <a:prstClr val="black"/>
                </a:solidFill>
                <a:latin typeface="Calibri" panose="020F0502020204030204"/>
              </a:rPr>
            </a:br>
            <a:r>
              <a:rPr lang="fr-FR" sz="3100" dirty="0" smtClean="0">
                <a:solidFill>
                  <a:prstClr val="black"/>
                </a:solidFill>
                <a:latin typeface="Calibri" panose="020F0502020204030204"/>
              </a:rPr>
              <a:t>Juin 2022</a:t>
            </a:r>
            <a:endParaRPr lang="fr-FR" sz="4900" b="1" dirty="0">
              <a:latin typeface="+mn-lt"/>
            </a:endParaRPr>
          </a:p>
        </p:txBody>
      </p:sp>
      <p:sp>
        <p:nvSpPr>
          <p:cNvPr id="3" name="Subtitle 2"/>
          <p:cNvSpPr>
            <a:spLocks noGrp="1"/>
          </p:cNvSpPr>
          <p:nvPr>
            <p:ph type="subTitle" idx="1"/>
          </p:nvPr>
        </p:nvSpPr>
        <p:spPr>
          <a:xfrm>
            <a:off x="1304145" y="3597639"/>
            <a:ext cx="9728616" cy="1079869"/>
          </a:xfrm>
          <a:solidFill>
            <a:srgbClr val="FFC000"/>
          </a:solidFill>
        </p:spPr>
        <p:txBody>
          <a:bodyPr>
            <a:noAutofit/>
          </a:bodyPr>
          <a:lstStyle/>
          <a:p>
            <a:r>
              <a:rPr lang="fr-FR" sz="2600" b="1" dirty="0" smtClean="0">
                <a:solidFill>
                  <a:srgbClr val="FF0000"/>
                </a:solidFill>
              </a:rPr>
              <a:t>Module 2- objectif DMU No. 2</a:t>
            </a:r>
          </a:p>
          <a:p>
            <a:r>
              <a:rPr lang="fr-FR" sz="2600" b="1" dirty="0" smtClean="0">
                <a:solidFill>
                  <a:srgbClr val="FF0000"/>
                </a:solidFill>
              </a:rPr>
              <a:t> </a:t>
            </a:r>
            <a:r>
              <a:rPr lang="fr-FR" sz="2600" b="1" dirty="0" smtClean="0"/>
              <a:t>Prévenir la violence sexuelle et répondre aux besoins de survivantes </a:t>
            </a:r>
            <a:endParaRPr lang="fr-FR" sz="2600" b="1" dirty="0"/>
          </a:p>
        </p:txBody>
      </p:sp>
      <p:sp>
        <p:nvSpPr>
          <p:cNvPr id="7" name="Rectangle 6"/>
          <p:cNvSpPr/>
          <p:nvPr/>
        </p:nvSpPr>
        <p:spPr>
          <a:xfrm>
            <a:off x="6755567" y="5055137"/>
            <a:ext cx="4936761" cy="1138260"/>
          </a:xfrm>
          <a:prstGeom prst="rect">
            <a:avLst/>
          </a:prstGeom>
          <a:ln>
            <a:solidFill>
              <a:srgbClr val="FF0000"/>
            </a:solidFill>
          </a:ln>
        </p:spPr>
        <p:txBody>
          <a:bodyPr wrap="square">
            <a:spAutoFit/>
          </a:bodyPr>
          <a:lstStyle/>
          <a:p>
            <a:pPr lvl="0">
              <a:lnSpc>
                <a:spcPct val="90000"/>
              </a:lnSpc>
              <a:spcBef>
                <a:spcPts val="1000"/>
              </a:spcBef>
            </a:pPr>
            <a:r>
              <a:rPr lang="fr-FR" sz="1900" b="1" dirty="0">
                <a:solidFill>
                  <a:prstClr val="black"/>
                </a:solidFill>
              </a:rPr>
              <a:t>Présentateur: Dr. Jonathan B. </a:t>
            </a:r>
            <a:r>
              <a:rPr lang="fr-FR" sz="1900" b="1" dirty="0" err="1">
                <a:solidFill>
                  <a:prstClr val="black"/>
                </a:solidFill>
              </a:rPr>
              <a:t>Ndzi</a:t>
            </a:r>
            <a:r>
              <a:rPr lang="fr-FR" sz="1900" b="1" dirty="0">
                <a:solidFill>
                  <a:prstClr val="black"/>
                </a:solidFill>
              </a:rPr>
              <a:t> (MD)</a:t>
            </a:r>
          </a:p>
          <a:p>
            <a:pPr lvl="0">
              <a:lnSpc>
                <a:spcPct val="90000"/>
              </a:lnSpc>
              <a:spcBef>
                <a:spcPts val="1000"/>
              </a:spcBef>
            </a:pPr>
            <a:r>
              <a:rPr lang="fr-FR" sz="1900" b="1" dirty="0">
                <a:solidFill>
                  <a:prstClr val="black"/>
                </a:solidFill>
              </a:rPr>
              <a:t>Spécialiste Humanitaire</a:t>
            </a:r>
          </a:p>
          <a:p>
            <a:pPr lvl="0">
              <a:lnSpc>
                <a:spcPct val="90000"/>
              </a:lnSpc>
              <a:spcBef>
                <a:spcPts val="1000"/>
              </a:spcBef>
            </a:pPr>
            <a:r>
              <a:rPr lang="fr-FR" sz="1900" b="1" dirty="0">
                <a:solidFill>
                  <a:prstClr val="black"/>
                </a:solidFill>
              </a:rPr>
              <a:t>Consultant Indépendant en crise humanitaire </a:t>
            </a:r>
          </a:p>
        </p:txBody>
      </p:sp>
    </p:spTree>
    <p:extLst>
      <p:ext uri="{BB962C8B-B14F-4D97-AF65-F5344CB8AC3E}">
        <p14:creationId xmlns:p14="http://schemas.microsoft.com/office/powerpoint/2010/main" val="2628106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4894385" cy="1325563"/>
          </a:xfrm>
          <a:ln>
            <a:solidFill>
              <a:srgbClr val="FF0000"/>
            </a:solidFill>
          </a:ln>
        </p:spPr>
        <p:txBody>
          <a:bodyPr>
            <a:normAutofit/>
          </a:bodyPr>
          <a:lstStyle/>
          <a:p>
            <a:r>
              <a:rPr lang="fr-FR" sz="4000" dirty="0" smtClean="0">
                <a:solidFill>
                  <a:schemeClr val="tx1"/>
                </a:solidFill>
                <a:latin typeface="+mn-lt"/>
              </a:rPr>
              <a:t>Victime / survivante </a:t>
            </a:r>
            <a:endParaRPr lang="fr-FR" sz="4000" dirty="0">
              <a:solidFill>
                <a:schemeClr val="tx1"/>
              </a:solidFill>
              <a:latin typeface="+mn-lt"/>
            </a:endParaRPr>
          </a:p>
        </p:txBody>
      </p:sp>
      <p:sp>
        <p:nvSpPr>
          <p:cNvPr id="3" name="Content Placeholder 2"/>
          <p:cNvSpPr>
            <a:spLocks noGrp="1"/>
          </p:cNvSpPr>
          <p:nvPr>
            <p:ph idx="1"/>
          </p:nvPr>
        </p:nvSpPr>
        <p:spPr>
          <a:xfrm>
            <a:off x="838200" y="1825624"/>
            <a:ext cx="10515600" cy="4733437"/>
          </a:xfrm>
        </p:spPr>
        <p:txBody>
          <a:bodyPr>
            <a:normAutofit fontScale="85000" lnSpcReduction="20000"/>
          </a:bodyPr>
          <a:lstStyle/>
          <a:p>
            <a:pPr marL="0" lvl="0" indent="0" defTabSz="914400">
              <a:lnSpc>
                <a:spcPct val="100000"/>
              </a:lnSpc>
              <a:spcBef>
                <a:spcPts val="0"/>
              </a:spcBef>
              <a:buNone/>
            </a:pPr>
            <a:r>
              <a:rPr lang="fr-FR" sz="2800" dirty="0">
                <a:solidFill>
                  <a:prstClr val="black"/>
                </a:solidFill>
              </a:rPr>
              <a:t>Victime ou Survivant(e): </a:t>
            </a:r>
          </a:p>
          <a:p>
            <a:pPr marL="685800" lvl="1" indent="-228600" defTabSz="914400">
              <a:lnSpc>
                <a:spcPct val="100000"/>
              </a:lnSpc>
              <a:spcBef>
                <a:spcPts val="0"/>
              </a:spcBef>
            </a:pPr>
            <a:r>
              <a:rPr lang="fr-FR" sz="2600" dirty="0">
                <a:solidFill>
                  <a:prstClr val="black"/>
                </a:solidFill>
              </a:rPr>
              <a:t>Les termes « victime » et « survivant(e) » peuvent être utilisés de manière interchangeable. </a:t>
            </a:r>
          </a:p>
          <a:p>
            <a:pPr marL="685800" lvl="1" indent="-228600" defTabSz="914400">
              <a:lnSpc>
                <a:spcPct val="100000"/>
              </a:lnSpc>
              <a:spcBef>
                <a:spcPts val="0"/>
              </a:spcBef>
            </a:pPr>
            <a:r>
              <a:rPr lang="fr-FR" sz="2600" dirty="0">
                <a:solidFill>
                  <a:srgbClr val="FF0000"/>
                </a:solidFill>
              </a:rPr>
              <a:t>« la victime » est souvent utilisé en droit et en médecine. </a:t>
            </a:r>
          </a:p>
          <a:p>
            <a:pPr marL="685800" lvl="1" indent="-228600" defTabSz="914400">
              <a:lnSpc>
                <a:spcPct val="100000"/>
              </a:lnSpc>
              <a:spcBef>
                <a:spcPts val="0"/>
              </a:spcBef>
            </a:pPr>
            <a:r>
              <a:rPr lang="fr-FR" sz="2600" dirty="0">
                <a:solidFill>
                  <a:srgbClr val="FF0000"/>
                </a:solidFill>
              </a:rPr>
              <a:t>la « survivant(e) » est généralement préféré par les secteurs sociaux et psychologiques </a:t>
            </a:r>
            <a:r>
              <a:rPr lang="fr-FR" sz="2600" dirty="0">
                <a:solidFill>
                  <a:prstClr val="black"/>
                </a:solidFill>
              </a:rPr>
              <a:t>en raison de la résilience qu'il implique</a:t>
            </a:r>
            <a:r>
              <a:rPr lang="fr-FR" dirty="0">
                <a:solidFill>
                  <a:prstClr val="black"/>
                </a:solidFill>
              </a:rPr>
              <a:t>.</a:t>
            </a:r>
            <a:endParaRPr lang="en-US" dirty="0">
              <a:solidFill>
                <a:prstClr val="black"/>
              </a:solidFill>
            </a:endParaRPr>
          </a:p>
          <a:p>
            <a:pPr marL="0" lvl="0" indent="0" defTabSz="342900">
              <a:lnSpc>
                <a:spcPct val="100000"/>
              </a:lnSpc>
              <a:spcBef>
                <a:spcPct val="55000"/>
              </a:spcBef>
              <a:buClr>
                <a:srgbClr val="44546A"/>
              </a:buClr>
              <a:buSzPct val="90000"/>
              <a:buNone/>
            </a:pPr>
            <a:r>
              <a:rPr lang="fr-FR" sz="2600" dirty="0" smtClean="0">
                <a:solidFill>
                  <a:schemeClr val="tx1"/>
                </a:solidFill>
              </a:rPr>
              <a:t>Victime</a:t>
            </a:r>
            <a:endParaRPr lang="fr-FR" sz="2600" dirty="0">
              <a:solidFill>
                <a:schemeClr val="tx1"/>
              </a:solidFill>
            </a:endParaRPr>
          </a:p>
          <a:p>
            <a:pPr marL="628650" lvl="0" indent="-457200" defTabSz="342900">
              <a:lnSpc>
                <a:spcPct val="100000"/>
              </a:lnSpc>
              <a:spcBef>
                <a:spcPts val="600"/>
              </a:spcBef>
              <a:buClr>
                <a:srgbClr val="44546A"/>
              </a:buClr>
              <a:buSzPct val="90000"/>
              <a:buFont typeface="Wingdings" pitchFamily="2" charset="2"/>
              <a:buChar char="q"/>
            </a:pPr>
            <a:r>
              <a:rPr lang="fr-FR" sz="2600" b="0" dirty="0">
                <a:solidFill>
                  <a:schemeClr val="tx1"/>
                </a:solidFill>
              </a:rPr>
              <a:t>Notion de passivité plus que la résilience </a:t>
            </a:r>
          </a:p>
          <a:p>
            <a:pPr marL="628650" lvl="0" indent="-457200" defTabSz="342900">
              <a:lnSpc>
                <a:spcPct val="100000"/>
              </a:lnSpc>
              <a:spcBef>
                <a:spcPts val="600"/>
              </a:spcBef>
              <a:buClr>
                <a:srgbClr val="44546A"/>
              </a:buClr>
              <a:buSzPct val="90000"/>
              <a:buFont typeface="Wingdings" pitchFamily="2" charset="2"/>
              <a:buChar char="q"/>
            </a:pPr>
            <a:r>
              <a:rPr lang="fr-FR" sz="2600" b="0" dirty="0">
                <a:solidFill>
                  <a:schemeClr val="tx1"/>
                </a:solidFill>
              </a:rPr>
              <a:t>Renforce la stigmatisation</a:t>
            </a:r>
          </a:p>
          <a:p>
            <a:pPr marL="628650" lvl="0" indent="-457200" defTabSz="342900">
              <a:lnSpc>
                <a:spcPct val="100000"/>
              </a:lnSpc>
              <a:spcBef>
                <a:spcPts val="600"/>
              </a:spcBef>
              <a:buClr>
                <a:srgbClr val="44546A"/>
              </a:buClr>
              <a:buSzPct val="90000"/>
              <a:buFont typeface="Wingdings" pitchFamily="2" charset="2"/>
              <a:buChar char="q"/>
            </a:pPr>
            <a:r>
              <a:rPr lang="fr-FR" sz="2600" b="0" dirty="0">
                <a:solidFill>
                  <a:schemeClr val="tx1"/>
                </a:solidFill>
              </a:rPr>
              <a:t>Mais: très importante de coté légal </a:t>
            </a:r>
          </a:p>
          <a:p>
            <a:pPr marL="628650" lvl="0" indent="-457200" defTabSz="342900">
              <a:lnSpc>
                <a:spcPct val="100000"/>
              </a:lnSpc>
              <a:spcBef>
                <a:spcPts val="3000"/>
              </a:spcBef>
              <a:buClr>
                <a:srgbClr val="44546A"/>
              </a:buClr>
              <a:buSzPct val="90000"/>
              <a:buNone/>
            </a:pPr>
            <a:r>
              <a:rPr lang="fr-FR" sz="2600" dirty="0">
                <a:solidFill>
                  <a:schemeClr val="tx1"/>
                </a:solidFill>
              </a:rPr>
              <a:t>Survivante</a:t>
            </a:r>
          </a:p>
          <a:p>
            <a:pPr marL="628650" lvl="0" indent="-457200" defTabSz="342900">
              <a:lnSpc>
                <a:spcPct val="100000"/>
              </a:lnSpc>
              <a:spcBef>
                <a:spcPts val="600"/>
              </a:spcBef>
              <a:buClr>
                <a:srgbClr val="44546A"/>
              </a:buClr>
              <a:buSzPct val="90000"/>
              <a:buFont typeface="Wingdings" pitchFamily="2" charset="2"/>
              <a:buChar char="q"/>
            </a:pPr>
            <a:r>
              <a:rPr lang="fr-FR" sz="2600" b="0" dirty="0" smtClean="0">
                <a:solidFill>
                  <a:schemeClr val="tx1"/>
                </a:solidFill>
              </a:rPr>
              <a:t>Autonomisant</a:t>
            </a:r>
            <a:endParaRPr lang="fr-FR" sz="2600" b="0" dirty="0">
              <a:solidFill>
                <a:schemeClr val="tx1"/>
              </a:solidFill>
            </a:endParaRPr>
          </a:p>
          <a:p>
            <a:pPr marL="628650" lvl="0" indent="-457200" defTabSz="342900">
              <a:lnSpc>
                <a:spcPct val="100000"/>
              </a:lnSpc>
              <a:spcBef>
                <a:spcPts val="600"/>
              </a:spcBef>
              <a:buClr>
                <a:srgbClr val="44546A"/>
              </a:buClr>
              <a:buSzPct val="90000"/>
              <a:buFont typeface="Wingdings" pitchFamily="2" charset="2"/>
              <a:buChar char="q"/>
            </a:pPr>
            <a:r>
              <a:rPr lang="fr-FR" sz="2600" b="0" dirty="0">
                <a:solidFill>
                  <a:schemeClr val="tx1"/>
                </a:solidFill>
              </a:rPr>
              <a:t>Droit </a:t>
            </a:r>
            <a:r>
              <a:rPr lang="fr-FR" sz="2600" b="0" dirty="0">
                <a:solidFill>
                  <a:prstClr val="black"/>
                </a:solidFill>
                <a:ea typeface="Calibri" panose="020F0502020204030204" pitchFamily="34" charset="0"/>
                <a:cs typeface="Times New Roman" panose="02020603050405020304" pitchFamily="18" charset="0"/>
              </a:rPr>
              <a:t>à</a:t>
            </a:r>
            <a:r>
              <a:rPr lang="fr-FR" sz="2600" b="0" dirty="0" smtClean="0">
                <a:solidFill>
                  <a:schemeClr val="tx1"/>
                </a:solidFill>
              </a:rPr>
              <a:t> </a:t>
            </a:r>
            <a:r>
              <a:rPr lang="fr-FR" sz="2600" b="0" dirty="0">
                <a:solidFill>
                  <a:schemeClr val="tx1"/>
                </a:solidFill>
              </a:rPr>
              <a:t>l’auto-détermination</a:t>
            </a:r>
          </a:p>
          <a:p>
            <a:endParaRPr lang="fr-FR" dirty="0"/>
          </a:p>
        </p:txBody>
      </p:sp>
      <p:sp>
        <p:nvSpPr>
          <p:cNvPr id="4" name="Slide Number Placeholder 3"/>
          <p:cNvSpPr>
            <a:spLocks noGrp="1"/>
          </p:cNvSpPr>
          <p:nvPr>
            <p:ph type="sldNum" sz="quarter" idx="12"/>
          </p:nvPr>
        </p:nvSpPr>
        <p:spPr/>
        <p:txBody>
          <a:bodyPr/>
          <a:lstStyle/>
          <a:p>
            <a:fld id="{DAD1706F-0CDF-4F5A-9ACE-F8FCCA6808AF}"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769179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8045"/>
            <a:ext cx="10698480" cy="701675"/>
          </a:xfrm>
          <a:ln>
            <a:solidFill>
              <a:schemeClr val="accent2"/>
            </a:solidFill>
          </a:ln>
        </p:spPr>
        <p:txBody>
          <a:bodyPr anchor="t">
            <a:noAutofit/>
          </a:bodyPr>
          <a:lstStyle/>
          <a:p>
            <a:r>
              <a:rPr lang="fr-FR" sz="3600" b="1" dirty="0" smtClean="0">
                <a:ln>
                  <a:solidFill>
                    <a:schemeClr val="accent2"/>
                  </a:solidFill>
                </a:ln>
                <a:solidFill>
                  <a:schemeClr val="tx1"/>
                </a:solidFill>
                <a:latin typeface="+mn-lt"/>
              </a:rPr>
              <a:t>La violence sexuelle -  une violation des droits humains </a:t>
            </a:r>
            <a:endParaRPr lang="fr-FR" sz="3600" b="1" dirty="0">
              <a:ln>
                <a:solidFill>
                  <a:schemeClr val="accent2"/>
                </a:solidFill>
              </a:ln>
              <a:solidFill>
                <a:schemeClr val="tx1"/>
              </a:solidFill>
              <a:latin typeface="+mn-lt"/>
            </a:endParaRPr>
          </a:p>
        </p:txBody>
      </p:sp>
      <p:sp>
        <p:nvSpPr>
          <p:cNvPr id="3" name="Content Placeholder 2"/>
          <p:cNvSpPr>
            <a:spLocks noGrp="1"/>
          </p:cNvSpPr>
          <p:nvPr>
            <p:ph idx="1"/>
          </p:nvPr>
        </p:nvSpPr>
        <p:spPr>
          <a:xfrm>
            <a:off x="838200" y="2145665"/>
            <a:ext cx="10515600" cy="3996055"/>
          </a:xfrm>
        </p:spPr>
        <p:txBody>
          <a:bodyPr>
            <a:normAutofit/>
          </a:bodyPr>
          <a:lstStyle/>
          <a:p>
            <a:pPr marL="0" indent="0">
              <a:buNone/>
            </a:pPr>
            <a:r>
              <a:rPr lang="fr-FR" sz="2800" b="0" dirty="0">
                <a:solidFill>
                  <a:schemeClr val="tx1"/>
                </a:solidFill>
              </a:rPr>
              <a:t>La </a:t>
            </a:r>
            <a:r>
              <a:rPr lang="fr-FR" dirty="0" smtClean="0"/>
              <a:t>violence sexuelle</a:t>
            </a:r>
            <a:r>
              <a:rPr lang="fr-FR" sz="2800" b="0" dirty="0" smtClean="0">
                <a:solidFill>
                  <a:schemeClr val="tx1"/>
                </a:solidFill>
              </a:rPr>
              <a:t> (VS) constitue </a:t>
            </a:r>
            <a:r>
              <a:rPr lang="fr-FR" sz="2800" b="0" dirty="0">
                <a:solidFill>
                  <a:schemeClr val="tx1"/>
                </a:solidFill>
              </a:rPr>
              <a:t>une violation des droits fondamentaux et universels de </a:t>
            </a:r>
            <a:r>
              <a:rPr lang="fr-FR" sz="2800" b="0" dirty="0" smtClean="0">
                <a:solidFill>
                  <a:schemeClr val="tx1"/>
                </a:solidFill>
              </a:rPr>
              <a:t>l‘homme </a:t>
            </a:r>
            <a:r>
              <a:rPr lang="fr-FR" sz="2800" b="0" dirty="0">
                <a:solidFill>
                  <a:schemeClr val="tx1"/>
                </a:solidFill>
              </a:rPr>
              <a:t>tels que </a:t>
            </a:r>
            <a:r>
              <a:rPr lang="fr-FR" sz="2800" b="0" dirty="0" smtClean="0">
                <a:solidFill>
                  <a:schemeClr val="tx1"/>
                </a:solidFill>
              </a:rPr>
              <a:t>:</a:t>
            </a:r>
          </a:p>
          <a:p>
            <a:pPr lvl="1"/>
            <a:r>
              <a:rPr lang="fr-FR" sz="2600" b="0" dirty="0" smtClean="0">
                <a:solidFill>
                  <a:schemeClr val="tx1"/>
                </a:solidFill>
              </a:rPr>
              <a:t>Le </a:t>
            </a:r>
            <a:r>
              <a:rPr lang="fr-FR" sz="2600" b="0" dirty="0">
                <a:solidFill>
                  <a:schemeClr val="tx1"/>
                </a:solidFill>
              </a:rPr>
              <a:t>droit à la vie </a:t>
            </a:r>
            <a:endParaRPr lang="fr-FR" sz="2600" b="0" dirty="0" smtClean="0">
              <a:solidFill>
                <a:schemeClr val="tx1"/>
              </a:solidFill>
            </a:endParaRPr>
          </a:p>
          <a:p>
            <a:pPr lvl="1"/>
            <a:r>
              <a:rPr lang="fr-FR" sz="2600" b="0" dirty="0" smtClean="0">
                <a:solidFill>
                  <a:schemeClr val="tx1"/>
                </a:solidFill>
              </a:rPr>
              <a:t>Le </a:t>
            </a:r>
            <a:r>
              <a:rPr lang="fr-FR" sz="2600" b="0" dirty="0">
                <a:solidFill>
                  <a:schemeClr val="tx1"/>
                </a:solidFill>
              </a:rPr>
              <a:t>droit à la sécurité </a:t>
            </a:r>
            <a:endParaRPr lang="fr-FR" sz="2600" b="0" dirty="0" smtClean="0">
              <a:solidFill>
                <a:schemeClr val="tx1"/>
              </a:solidFill>
            </a:endParaRPr>
          </a:p>
          <a:p>
            <a:pPr lvl="1"/>
            <a:r>
              <a:rPr lang="fr-FR" sz="2600" b="0" dirty="0" smtClean="0">
                <a:solidFill>
                  <a:schemeClr val="tx1"/>
                </a:solidFill>
              </a:rPr>
              <a:t>Le </a:t>
            </a:r>
            <a:r>
              <a:rPr lang="fr-FR" sz="2600" b="0" dirty="0">
                <a:solidFill>
                  <a:schemeClr val="tx1"/>
                </a:solidFill>
              </a:rPr>
              <a:t>droit à </a:t>
            </a:r>
            <a:r>
              <a:rPr lang="fr-FR" sz="2600" b="0" dirty="0" smtClean="0">
                <a:solidFill>
                  <a:schemeClr val="tx1"/>
                </a:solidFill>
              </a:rPr>
              <a:t>la protection </a:t>
            </a:r>
          </a:p>
          <a:p>
            <a:pPr lvl="1"/>
            <a:r>
              <a:rPr lang="fr-FR" sz="2600" b="0" dirty="0" smtClean="0">
                <a:solidFill>
                  <a:schemeClr val="tx1"/>
                </a:solidFill>
              </a:rPr>
              <a:t>L'interdiction </a:t>
            </a:r>
            <a:r>
              <a:rPr lang="fr-FR" sz="2600" b="0" dirty="0">
                <a:solidFill>
                  <a:schemeClr val="tx1"/>
                </a:solidFill>
              </a:rPr>
              <a:t>de la torture et de tout autre traitement cruel, inhumain ou dégradant.</a:t>
            </a:r>
          </a:p>
        </p:txBody>
      </p:sp>
      <p:sp>
        <p:nvSpPr>
          <p:cNvPr id="4" name="Slide Number Placeholder 3"/>
          <p:cNvSpPr>
            <a:spLocks noGrp="1"/>
          </p:cNvSpPr>
          <p:nvPr>
            <p:ph type="sldNum" sz="quarter" idx="12"/>
          </p:nvPr>
        </p:nvSpPr>
        <p:spPr/>
        <p:txBody>
          <a:bodyPr/>
          <a:lstStyle/>
          <a:p>
            <a:fld id="{DAD1706F-0CDF-4F5A-9ACE-F8FCCA6808AF}"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3129066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03920" cy="869315"/>
          </a:xfrm>
          <a:ln>
            <a:solidFill>
              <a:schemeClr val="accent2"/>
            </a:solidFill>
          </a:ln>
        </p:spPr>
        <p:txBody>
          <a:bodyPr anchor="t">
            <a:normAutofit/>
          </a:bodyPr>
          <a:lstStyle/>
          <a:p>
            <a:r>
              <a:rPr lang="fr-FR" b="1" dirty="0" smtClean="0">
                <a:ln>
                  <a:solidFill>
                    <a:schemeClr val="accent2"/>
                  </a:solidFill>
                </a:ln>
                <a:latin typeface="+mn-lt"/>
              </a:rPr>
              <a:t>Les personnes </a:t>
            </a:r>
            <a:r>
              <a:rPr lang="fr-FR" b="1" dirty="0">
                <a:ln>
                  <a:solidFill>
                    <a:schemeClr val="accent2"/>
                  </a:solidFill>
                </a:ln>
                <a:solidFill>
                  <a:prstClr val="black"/>
                </a:solidFill>
                <a:latin typeface="+mn-lt"/>
                <a:ea typeface="Calibri" panose="020F0502020204030204" pitchFamily="34" charset="0"/>
                <a:cs typeface="Times New Roman" panose="02020603050405020304" pitchFamily="18" charset="0"/>
              </a:rPr>
              <a:t>à</a:t>
            </a:r>
            <a:r>
              <a:rPr lang="fr-FR" b="1" dirty="0" smtClean="0">
                <a:ln>
                  <a:solidFill>
                    <a:schemeClr val="accent2"/>
                  </a:solidFill>
                </a:ln>
                <a:latin typeface="+mn-lt"/>
              </a:rPr>
              <a:t> risque des VS</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a:bodyPr>
          <a:lstStyle/>
          <a:p>
            <a:r>
              <a:rPr lang="fr-FR" sz="3200" dirty="0" smtClean="0"/>
              <a:t>Tout le monde</a:t>
            </a:r>
          </a:p>
          <a:p>
            <a:r>
              <a:rPr lang="fr-FR" sz="3200" dirty="0"/>
              <a:t>L</a:t>
            </a:r>
            <a:r>
              <a:rPr lang="fr-FR" sz="3200" dirty="0" smtClean="0"/>
              <a:t>es femmes et filles (les adolescentes +++) </a:t>
            </a:r>
          </a:p>
          <a:p>
            <a:r>
              <a:rPr lang="fr-FR" sz="3200" dirty="0" smtClean="0"/>
              <a:t>les enfants et nourrissons</a:t>
            </a:r>
          </a:p>
          <a:p>
            <a:r>
              <a:rPr lang="fr-FR" sz="3200" dirty="0"/>
              <a:t>Les personnes handicapées.</a:t>
            </a:r>
          </a:p>
          <a:p>
            <a:r>
              <a:rPr lang="fr-FR" sz="3200" dirty="0" smtClean="0"/>
              <a:t>Les Lesbiennes, Gays, </a:t>
            </a:r>
            <a:r>
              <a:rPr lang="fr-FR" sz="3200" dirty="0" err="1" smtClean="0"/>
              <a:t>Bisexuel·les</a:t>
            </a:r>
            <a:r>
              <a:rPr lang="fr-FR" sz="3200" dirty="0" smtClean="0"/>
              <a:t>, Transgenre, </a:t>
            </a:r>
            <a:r>
              <a:rPr lang="fr-FR" sz="3200" dirty="0" err="1" smtClean="0"/>
              <a:t>Queers</a:t>
            </a:r>
            <a:r>
              <a:rPr lang="fr-FR" sz="3200" dirty="0" smtClean="0"/>
              <a:t> </a:t>
            </a:r>
            <a:r>
              <a:rPr lang="fr-FR" sz="3200" dirty="0"/>
              <a:t>et </a:t>
            </a:r>
            <a:r>
              <a:rPr lang="fr-FR" sz="3200" dirty="0" err="1" smtClean="0"/>
              <a:t>Intersexes</a:t>
            </a:r>
            <a:r>
              <a:rPr lang="fr-FR" sz="3200" dirty="0" smtClean="0"/>
              <a:t> </a:t>
            </a:r>
            <a:r>
              <a:rPr lang="fr-FR" sz="3200" dirty="0"/>
              <a:t>et </a:t>
            </a:r>
            <a:r>
              <a:rPr lang="fr-FR" sz="3200" dirty="0" err="1" smtClean="0"/>
              <a:t>Asexuel·les</a:t>
            </a:r>
            <a:r>
              <a:rPr lang="fr-FR" sz="3200" dirty="0" smtClean="0"/>
              <a:t> </a:t>
            </a:r>
            <a:r>
              <a:rPr lang="fr-FR" sz="3200" dirty="0"/>
              <a:t>ou </a:t>
            </a:r>
            <a:r>
              <a:rPr lang="fr-FR" sz="3200" dirty="0" err="1" smtClean="0"/>
              <a:t>Aromantiques</a:t>
            </a:r>
            <a:r>
              <a:rPr lang="fr-FR" sz="3200" dirty="0" smtClean="0"/>
              <a:t>. (</a:t>
            </a:r>
            <a:r>
              <a:rPr lang="fr-FR" sz="3200" dirty="0" err="1" smtClean="0"/>
              <a:t>LGBTQIAs</a:t>
            </a:r>
            <a:r>
              <a:rPr lang="fr-FR" sz="3200" dirty="0" smtClean="0"/>
              <a:t>) ++++</a:t>
            </a:r>
            <a:endParaRPr lang="fr-FR" dirty="0" smtClean="0"/>
          </a:p>
          <a:p>
            <a:pPr marL="0" indent="0">
              <a:buNone/>
            </a:pPr>
            <a:r>
              <a:rPr lang="fr-FR" sz="2000" b="1" dirty="0" smtClean="0">
                <a:solidFill>
                  <a:srgbClr val="FF0000"/>
                </a:solidFill>
              </a:rPr>
              <a:t>Les violences sexuelles se déroulent </a:t>
            </a:r>
            <a:r>
              <a:rPr lang="fr-FR" sz="2000" b="1" dirty="0">
                <a:solidFill>
                  <a:srgbClr val="FF0000"/>
                </a:solidFill>
                <a:ea typeface="Calibri" panose="020F0502020204030204" pitchFamily="34" charset="0"/>
                <a:cs typeface="Times New Roman" panose="02020603050405020304" pitchFamily="18" charset="0"/>
              </a:rPr>
              <a:t>à</a:t>
            </a:r>
            <a:r>
              <a:rPr lang="fr-FR" sz="2000" b="1" dirty="0" smtClean="0">
                <a:solidFill>
                  <a:srgbClr val="FF0000"/>
                </a:solidFill>
              </a:rPr>
              <a:t> tout moment lors de la crise humanitaire!</a:t>
            </a:r>
            <a:endParaRPr lang="fr-FR" sz="2000" b="1" dirty="0">
              <a:solidFill>
                <a:srgbClr val="FF0000"/>
              </a:solidFill>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t>12</a:t>
            </a:fld>
            <a:endParaRPr lang="fr-FR"/>
          </a:p>
        </p:txBody>
      </p:sp>
    </p:spTree>
    <p:extLst>
      <p:ext uri="{BB962C8B-B14F-4D97-AF65-F5344CB8AC3E}">
        <p14:creationId xmlns:p14="http://schemas.microsoft.com/office/powerpoint/2010/main" val="3094314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676"/>
            <a:ext cx="4977984" cy="863548"/>
          </a:xfrm>
          <a:ln>
            <a:solidFill>
              <a:schemeClr val="accent2"/>
            </a:solidFill>
          </a:ln>
        </p:spPr>
        <p:txBody>
          <a:bodyPr anchor="t"/>
          <a:lstStyle/>
          <a:p>
            <a:r>
              <a:rPr lang="fr-FR" b="1" dirty="0" smtClean="0">
                <a:ln>
                  <a:solidFill>
                    <a:schemeClr val="accent2"/>
                  </a:solidFill>
                </a:ln>
                <a:latin typeface="+mn-lt"/>
              </a:rPr>
              <a:t>Les auteurs des VS</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a:bodyPr>
          <a:lstStyle/>
          <a:p>
            <a:r>
              <a:rPr lang="fr-FR" dirty="0" smtClean="0"/>
              <a:t>Les hommes.</a:t>
            </a:r>
          </a:p>
          <a:p>
            <a:r>
              <a:rPr lang="fr-FR" dirty="0" smtClean="0"/>
              <a:t>Les femmes.</a:t>
            </a:r>
          </a:p>
          <a:p>
            <a:r>
              <a:rPr lang="fr-FR" dirty="0" smtClean="0"/>
              <a:t>Les adolescents.</a:t>
            </a:r>
          </a:p>
          <a:p>
            <a:r>
              <a:rPr lang="fr-FR" dirty="0" smtClean="0"/>
              <a:t>Les hommes en uniforme.</a:t>
            </a:r>
          </a:p>
          <a:p>
            <a:r>
              <a:rPr lang="fr-FR" dirty="0" smtClean="0"/>
              <a:t>Les agents de sécurité.</a:t>
            </a:r>
          </a:p>
          <a:p>
            <a:r>
              <a:rPr lang="fr-FR" dirty="0" smtClean="0"/>
              <a:t>Les humanitaires.</a:t>
            </a:r>
          </a:p>
          <a:p>
            <a:r>
              <a:rPr lang="fr-FR" dirty="0" smtClean="0"/>
              <a:t>Les personnes touchées par la crise.</a:t>
            </a:r>
          </a:p>
          <a:p>
            <a:r>
              <a:rPr lang="fr-FR" dirty="0" smtClean="0"/>
              <a:t>La communauté haute etc. </a:t>
            </a:r>
          </a:p>
          <a:p>
            <a:endParaRPr lang="fr-FR" dirty="0" smtClean="0"/>
          </a:p>
        </p:txBody>
      </p:sp>
      <p:sp>
        <p:nvSpPr>
          <p:cNvPr id="4" name="Slide Number Placeholder 3"/>
          <p:cNvSpPr>
            <a:spLocks noGrp="1"/>
          </p:cNvSpPr>
          <p:nvPr>
            <p:ph type="sldNum" sz="quarter" idx="12"/>
          </p:nvPr>
        </p:nvSpPr>
        <p:spPr/>
        <p:txBody>
          <a:bodyPr/>
          <a:lstStyle/>
          <a:p>
            <a:fld id="{AFA40996-A486-44BF-A8EB-3D872E6EB5B3}" type="slidenum">
              <a:rPr lang="fr-FR" smtClean="0"/>
              <a:t>13</a:t>
            </a:fld>
            <a:endParaRPr lang="fr-FR"/>
          </a:p>
        </p:txBody>
      </p:sp>
    </p:spTree>
    <p:extLst>
      <p:ext uri="{BB962C8B-B14F-4D97-AF65-F5344CB8AC3E}">
        <p14:creationId xmlns:p14="http://schemas.microsoft.com/office/powerpoint/2010/main" val="169760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119360" cy="789118"/>
          </a:xfrm>
          <a:ln>
            <a:solidFill>
              <a:schemeClr val="accent2"/>
            </a:solidFill>
          </a:ln>
        </p:spPr>
        <p:txBody>
          <a:bodyPr anchor="t">
            <a:normAutofit fontScale="90000"/>
          </a:bodyPr>
          <a:lstStyle/>
          <a:p>
            <a:r>
              <a:rPr lang="fr-FR" b="1" dirty="0" smtClean="0">
                <a:ln>
                  <a:solidFill>
                    <a:schemeClr val="accent2"/>
                  </a:solidFill>
                </a:ln>
                <a:latin typeface="+mn-lt"/>
              </a:rPr>
              <a:t>Les intervenants dans la lutte contre les  </a:t>
            </a:r>
            <a:r>
              <a:rPr lang="fr-FR" b="1" dirty="0" err="1" smtClean="0">
                <a:ln>
                  <a:solidFill>
                    <a:schemeClr val="accent2"/>
                  </a:solidFill>
                </a:ln>
                <a:latin typeface="+mn-lt"/>
              </a:rPr>
              <a:t>VBGs</a:t>
            </a:r>
            <a:r>
              <a:rPr lang="fr-FR" b="1" dirty="0" smtClean="0">
                <a:ln>
                  <a:solidFill>
                    <a:schemeClr val="accent2"/>
                  </a:solidFill>
                </a:ln>
                <a:latin typeface="+mn-lt"/>
              </a:rPr>
              <a:t> </a:t>
            </a:r>
            <a:endParaRPr lang="fr-FR" b="1" dirty="0">
              <a:ln>
                <a:solidFill>
                  <a:schemeClr val="accent2"/>
                </a:solidFill>
              </a:ln>
              <a:latin typeface="+mn-lt"/>
            </a:endParaRPr>
          </a:p>
        </p:txBody>
      </p:sp>
      <p:sp>
        <p:nvSpPr>
          <p:cNvPr id="3" name="Content Placeholder 2"/>
          <p:cNvSpPr>
            <a:spLocks noGrp="1"/>
          </p:cNvSpPr>
          <p:nvPr>
            <p:ph idx="1"/>
          </p:nvPr>
        </p:nvSpPr>
        <p:spPr>
          <a:xfrm>
            <a:off x="838200" y="1565031"/>
            <a:ext cx="10515600" cy="4611932"/>
          </a:xfrm>
        </p:spPr>
        <p:txBody>
          <a:bodyPr>
            <a:normAutofit fontScale="77500" lnSpcReduction="20000"/>
          </a:bodyPr>
          <a:lstStyle/>
          <a:p>
            <a:r>
              <a:rPr lang="fr-FR" dirty="0" smtClean="0"/>
              <a:t>UNHCR – chef de fil – pôle ou cluster de protection</a:t>
            </a:r>
          </a:p>
          <a:p>
            <a:pPr lvl="1">
              <a:buFont typeface="Wingdings" panose="05000000000000000000" pitchFamily="2" charset="2"/>
              <a:buChar char="Ø"/>
            </a:pPr>
            <a:r>
              <a:rPr lang="fr-FR" dirty="0" smtClean="0"/>
              <a:t>Les partenaires </a:t>
            </a:r>
          </a:p>
          <a:p>
            <a:r>
              <a:rPr lang="fr-FR" dirty="0" smtClean="0"/>
              <a:t>Les sous pôles/ cluster au niveau global</a:t>
            </a:r>
          </a:p>
          <a:p>
            <a:pPr lvl="1">
              <a:buFont typeface="Wingdings" panose="05000000000000000000" pitchFamily="2" charset="2"/>
              <a:buChar char="Ø"/>
            </a:pPr>
            <a:r>
              <a:rPr lang="fr-FR" dirty="0" smtClean="0"/>
              <a:t>UNICEF (chef de fil) - </a:t>
            </a:r>
            <a:r>
              <a:rPr lang="fr-FR" dirty="0" smtClean="0">
                <a:solidFill>
                  <a:srgbClr val="FF0000"/>
                </a:solidFill>
              </a:rPr>
              <a:t>protection d’enfants</a:t>
            </a:r>
          </a:p>
          <a:p>
            <a:pPr lvl="1">
              <a:buFont typeface="Wingdings" panose="05000000000000000000" pitchFamily="2" charset="2"/>
              <a:buChar char="Ø"/>
            </a:pPr>
            <a:r>
              <a:rPr lang="fr-FR" dirty="0" smtClean="0"/>
              <a:t>UNFPA (chef de fil) – </a:t>
            </a:r>
            <a:r>
              <a:rPr lang="fr-FR" dirty="0" smtClean="0">
                <a:solidFill>
                  <a:srgbClr val="FF0000"/>
                </a:solidFill>
              </a:rPr>
              <a:t>lutte contre les VBG </a:t>
            </a:r>
          </a:p>
          <a:p>
            <a:pPr lvl="1">
              <a:buFont typeface="Wingdings" panose="05000000000000000000" pitchFamily="2" charset="2"/>
              <a:buChar char="Ø"/>
            </a:pPr>
            <a:r>
              <a:rPr lang="fr-FR" dirty="0" smtClean="0"/>
              <a:t>Les partenaires </a:t>
            </a:r>
          </a:p>
          <a:p>
            <a:r>
              <a:rPr lang="fr-FR" dirty="0" smtClean="0"/>
              <a:t>Sur le terrain, il faut intégrer d’autres secteurs et parties prenantes tel que: </a:t>
            </a:r>
          </a:p>
          <a:p>
            <a:pPr lvl="1">
              <a:buFont typeface="Wingdings" panose="05000000000000000000" pitchFamily="2" charset="2"/>
              <a:buChar char="Ø"/>
            </a:pPr>
            <a:r>
              <a:rPr lang="fr-FR" dirty="0" smtClean="0"/>
              <a:t>Sant</a:t>
            </a:r>
            <a:r>
              <a:rPr lang="fr-FR" sz="2600" dirty="0" smtClean="0">
                <a:solidFill>
                  <a:srgbClr val="000000"/>
                </a:solidFill>
                <a:latin typeface="Calibri" panose="020F0502020204030204" pitchFamily="34" charset="0"/>
                <a:cs typeface="Times New Roman" panose="02020603050405020304" pitchFamily="18" charset="0"/>
              </a:rPr>
              <a:t>é</a:t>
            </a:r>
          </a:p>
          <a:p>
            <a:pPr lvl="1">
              <a:buFont typeface="Wingdings" panose="05000000000000000000" pitchFamily="2" charset="2"/>
              <a:buChar char="Ø"/>
            </a:pPr>
            <a:r>
              <a:rPr lang="fr-FR" dirty="0" smtClean="0"/>
              <a:t>Education </a:t>
            </a:r>
          </a:p>
          <a:p>
            <a:pPr lvl="1">
              <a:buFont typeface="Wingdings" panose="05000000000000000000" pitchFamily="2" charset="2"/>
              <a:buChar char="Ø"/>
            </a:pPr>
            <a:r>
              <a:rPr lang="fr-FR" dirty="0" smtClean="0"/>
              <a:t>WASH </a:t>
            </a:r>
          </a:p>
          <a:p>
            <a:pPr lvl="1">
              <a:buFont typeface="Wingdings" panose="05000000000000000000" pitchFamily="2" charset="2"/>
              <a:buChar char="Ø"/>
            </a:pPr>
            <a:r>
              <a:rPr lang="fr-FR" dirty="0" smtClean="0"/>
              <a:t>Logistiques  </a:t>
            </a:r>
          </a:p>
          <a:p>
            <a:pPr lvl="1">
              <a:buFont typeface="Wingdings" panose="05000000000000000000" pitchFamily="2" charset="2"/>
              <a:buChar char="Ø"/>
            </a:pPr>
            <a:r>
              <a:rPr lang="fr-FR" dirty="0" smtClean="0"/>
              <a:t>Services communautaires</a:t>
            </a:r>
          </a:p>
          <a:p>
            <a:pPr lvl="1">
              <a:buFont typeface="Wingdings" panose="05000000000000000000" pitchFamily="2" charset="2"/>
              <a:buChar char="Ø"/>
            </a:pPr>
            <a:r>
              <a:rPr lang="fr-FR" dirty="0" smtClean="0"/>
              <a:t>Sécurité/ police</a:t>
            </a:r>
          </a:p>
          <a:p>
            <a:pPr lvl="1">
              <a:buFont typeface="Wingdings" panose="05000000000000000000" pitchFamily="2" charset="2"/>
              <a:buChar char="Ø"/>
            </a:pPr>
            <a:r>
              <a:rPr lang="fr-FR" dirty="0" smtClean="0"/>
              <a:t>Planification des sites d’hébergement etc. </a:t>
            </a:r>
          </a:p>
          <a:p>
            <a:r>
              <a:rPr lang="fr-FR" dirty="0"/>
              <a:t>Une approche multisectorielle sous la coordination du </a:t>
            </a:r>
            <a:r>
              <a:rPr lang="fr-FR" dirty="0">
                <a:solidFill>
                  <a:prstClr val="black"/>
                </a:solidFill>
                <a:latin typeface="Calibri" panose="020F0502020204030204" pitchFamily="34" charset="0"/>
                <a:ea typeface="Calibri" panose="020F0502020204030204" pitchFamily="34" charset="0"/>
                <a:cs typeface="Times New Roman" panose="02020603050405020304" pitchFamily="18" charset="0"/>
              </a:rPr>
              <a:t>pôle</a:t>
            </a:r>
            <a:r>
              <a:rPr lang="fr-FR" dirty="0"/>
              <a:t> (cluster) de protection, avec chef de fil – le HCR (UNHCR)</a:t>
            </a:r>
          </a:p>
          <a:p>
            <a:pPr>
              <a:buFont typeface="Wingdings" panose="05000000000000000000" pitchFamily="2" charset="2"/>
              <a:buChar char="Ø"/>
            </a:pPr>
            <a:endParaRPr lang="fr-FR" dirty="0" smtClean="0"/>
          </a:p>
          <a:p>
            <a:endParaRPr lang="fr-FR" dirty="0" smtClean="0"/>
          </a:p>
          <a:p>
            <a:endParaRPr lang="fr-FR" dirty="0"/>
          </a:p>
        </p:txBody>
      </p:sp>
      <p:sp>
        <p:nvSpPr>
          <p:cNvPr id="4" name="Rounded Rectangle 3"/>
          <p:cNvSpPr/>
          <p:nvPr/>
        </p:nvSpPr>
        <p:spPr>
          <a:xfrm>
            <a:off x="67235" y="6116917"/>
            <a:ext cx="12057529" cy="3899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La gestion clinique de victimes de violence sexuelle est une responsabilité du secteur santé, et la coordination par l’agence SRH. </a:t>
            </a:r>
            <a:endParaRPr lang="fr-FR" dirty="0"/>
          </a:p>
        </p:txBody>
      </p:sp>
      <p:sp>
        <p:nvSpPr>
          <p:cNvPr id="5" name="Slide Number Placeholder 4"/>
          <p:cNvSpPr>
            <a:spLocks noGrp="1"/>
          </p:cNvSpPr>
          <p:nvPr>
            <p:ph type="sldNum" sz="quarter" idx="12"/>
          </p:nvPr>
        </p:nvSpPr>
        <p:spPr/>
        <p:txBody>
          <a:bodyPr/>
          <a:lstStyle/>
          <a:p>
            <a:fld id="{AFA40996-A486-44BF-A8EB-3D872E6EB5B3}" type="slidenum">
              <a:rPr lang="fr-FR" smtClean="0"/>
              <a:t>14</a:t>
            </a:fld>
            <a:endParaRPr lang="fr-FR"/>
          </a:p>
        </p:txBody>
      </p:sp>
    </p:spTree>
    <p:extLst>
      <p:ext uri="{BB962C8B-B14F-4D97-AF65-F5344CB8AC3E}">
        <p14:creationId xmlns:p14="http://schemas.microsoft.com/office/powerpoint/2010/main" val="3564583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82321"/>
          </a:xfrm>
          <a:ln>
            <a:solidFill>
              <a:schemeClr val="accent2"/>
            </a:solidFill>
          </a:ln>
        </p:spPr>
        <p:txBody>
          <a:bodyPr>
            <a:noAutofit/>
          </a:bodyPr>
          <a:lstStyle/>
          <a:p>
            <a:pPr algn="ctr"/>
            <a:r>
              <a:rPr lang="fr-FR" sz="3200" b="1" dirty="0" smtClean="0">
                <a:ln>
                  <a:solidFill>
                    <a:schemeClr val="accent2"/>
                  </a:solidFill>
                </a:ln>
                <a:latin typeface="+mn-lt"/>
              </a:rPr>
              <a:t>Pourquoi se focaliser sur la violence sexuelle uniquement? </a:t>
            </a:r>
            <a:endParaRPr lang="fr-FR" sz="3200" b="1" dirty="0">
              <a:ln>
                <a:solidFill>
                  <a:schemeClr val="accent2"/>
                </a:solidFill>
              </a:ln>
              <a:latin typeface="+mn-lt"/>
            </a:endParaRPr>
          </a:p>
        </p:txBody>
      </p:sp>
      <p:sp>
        <p:nvSpPr>
          <p:cNvPr id="3" name="Content Placeholder 2"/>
          <p:cNvSpPr>
            <a:spLocks noGrp="1"/>
          </p:cNvSpPr>
          <p:nvPr>
            <p:ph idx="1"/>
          </p:nvPr>
        </p:nvSpPr>
        <p:spPr>
          <a:xfrm>
            <a:off x="838200" y="1705708"/>
            <a:ext cx="10515600" cy="4471255"/>
          </a:xfrm>
        </p:spPr>
        <p:txBody>
          <a:bodyPr>
            <a:normAutofit/>
          </a:bodyPr>
          <a:lstStyle/>
          <a:p>
            <a:pPr marL="0" indent="0">
              <a:buNone/>
            </a:pPr>
            <a:r>
              <a:rPr lang="fr-FR" sz="3200" dirty="0" smtClean="0"/>
              <a:t>Pourquoi VS seulement, parmi tant des types de violences sexiste et </a:t>
            </a:r>
            <a:r>
              <a:rPr lang="fr-FR" sz="3200" dirty="0" err="1" smtClean="0"/>
              <a:t>sexospecifique</a:t>
            </a:r>
            <a:r>
              <a:rPr lang="fr-FR" sz="3200" dirty="0" smtClean="0"/>
              <a:t>?</a:t>
            </a:r>
          </a:p>
          <a:p>
            <a:pPr marL="0" indent="0">
              <a:buNone/>
            </a:pPr>
            <a:endParaRPr lang="fr-FR" sz="3200" dirty="0"/>
          </a:p>
          <a:p>
            <a:pPr marL="457200" lvl="1" indent="0">
              <a:buNone/>
            </a:pPr>
            <a:r>
              <a:rPr lang="fr-FR" sz="2800" dirty="0"/>
              <a:t>L</a:t>
            </a:r>
            <a:r>
              <a:rPr lang="fr-FR" sz="2800" dirty="0" smtClean="0"/>
              <a:t>a VS peut </a:t>
            </a:r>
            <a:r>
              <a:rPr lang="fr-FR" sz="2800" dirty="0"/>
              <a:t>avoir des </a:t>
            </a:r>
            <a:r>
              <a:rPr lang="fr-FR" sz="2800" dirty="0" smtClean="0"/>
              <a:t>conséquences graves </a:t>
            </a:r>
            <a:r>
              <a:rPr lang="fr-FR" sz="2800" dirty="0"/>
              <a:t>et négatives à court et long terme, sur le plan physique, psychologique, personnel et </a:t>
            </a:r>
            <a:r>
              <a:rPr lang="fr-FR" sz="2800" dirty="0" smtClean="0"/>
              <a:t>social pour </a:t>
            </a:r>
            <a:r>
              <a:rPr lang="fr-FR" sz="2800" dirty="0"/>
              <a:t>les </a:t>
            </a:r>
            <a:r>
              <a:rPr lang="fr-FR" sz="2800" dirty="0" smtClean="0"/>
              <a:t>victimes. Une de conséquences immédiates est la morte de la survivante.</a:t>
            </a:r>
          </a:p>
          <a:p>
            <a:pPr marL="0" indent="0">
              <a:buNone/>
            </a:pPr>
            <a:endParaRPr lang="fr-FR" dirty="0" smtClean="0"/>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15</a:t>
            </a:fld>
            <a:endParaRPr lang="fr-FR" dirty="0"/>
          </a:p>
        </p:txBody>
      </p:sp>
    </p:spTree>
    <p:extLst>
      <p:ext uri="{BB962C8B-B14F-4D97-AF65-F5344CB8AC3E}">
        <p14:creationId xmlns:p14="http://schemas.microsoft.com/office/powerpoint/2010/main" val="843964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883" y="2651125"/>
            <a:ext cx="10515600" cy="1325563"/>
          </a:xfrm>
        </p:spPr>
        <p:txBody>
          <a:bodyPr/>
          <a:lstStyle/>
          <a:p>
            <a:r>
              <a:rPr lang="fr-FR" b="1" dirty="0" smtClean="0">
                <a:latin typeface="+mn-lt"/>
              </a:rPr>
              <a:t>Les causes des violences sexuelles </a:t>
            </a:r>
            <a:endParaRPr lang="fr-FR" b="1" dirty="0">
              <a:latin typeface="+mn-lt"/>
            </a:endParaRPr>
          </a:p>
        </p:txBody>
      </p:sp>
      <p:sp>
        <p:nvSpPr>
          <p:cNvPr id="3" name="Slide Number Placeholder 2"/>
          <p:cNvSpPr>
            <a:spLocks noGrp="1"/>
          </p:cNvSpPr>
          <p:nvPr>
            <p:ph type="sldNum" sz="quarter" idx="12"/>
          </p:nvPr>
        </p:nvSpPr>
        <p:spPr/>
        <p:txBody>
          <a:bodyPr/>
          <a:lstStyle/>
          <a:p>
            <a:fld id="{AFA40996-A486-44BF-A8EB-3D872E6EB5B3}" type="slidenum">
              <a:rPr lang="fr-FR" smtClean="0"/>
              <a:t>16</a:t>
            </a:fld>
            <a:endParaRPr lang="fr-FR"/>
          </a:p>
        </p:txBody>
      </p:sp>
    </p:spTree>
    <p:extLst>
      <p:ext uri="{BB962C8B-B14F-4D97-AF65-F5344CB8AC3E}">
        <p14:creationId xmlns:p14="http://schemas.microsoft.com/office/powerpoint/2010/main" val="89796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54128" cy="774127"/>
          </a:xfrm>
          <a:ln>
            <a:solidFill>
              <a:srgbClr val="FF0000"/>
            </a:solidFill>
          </a:ln>
        </p:spPr>
        <p:txBody>
          <a:bodyPr anchor="t">
            <a:noAutofit/>
          </a:bodyPr>
          <a:lstStyle/>
          <a:p>
            <a:r>
              <a:rPr lang="fr-FR" sz="4000" b="1" dirty="0" smtClean="0">
                <a:latin typeface="+mn-lt"/>
              </a:rPr>
              <a:t>Situations favorisantes aux violences sexuelles </a:t>
            </a:r>
            <a:endParaRPr lang="fr-FR" sz="4000" b="1" dirty="0">
              <a:latin typeface="+mn-lt"/>
            </a:endParaRPr>
          </a:p>
        </p:txBody>
      </p:sp>
      <p:sp>
        <p:nvSpPr>
          <p:cNvPr id="3" name="Content Placeholder 2"/>
          <p:cNvSpPr>
            <a:spLocks noGrp="1"/>
          </p:cNvSpPr>
          <p:nvPr>
            <p:ph idx="1"/>
          </p:nvPr>
        </p:nvSpPr>
        <p:spPr>
          <a:xfrm>
            <a:off x="838200" y="1547446"/>
            <a:ext cx="10515600" cy="4893695"/>
          </a:xfrm>
        </p:spPr>
        <p:txBody>
          <a:bodyPr>
            <a:normAutofit fontScale="85000" lnSpcReduction="10000"/>
          </a:bodyPr>
          <a:lstStyle/>
          <a:p>
            <a:r>
              <a:rPr lang="fr-FR" dirty="0" smtClean="0"/>
              <a:t>Manque de protection par les forces de sécurité;</a:t>
            </a:r>
          </a:p>
          <a:p>
            <a:r>
              <a:rPr lang="fr-FR" dirty="0" smtClean="0"/>
              <a:t>Femmes et filles affectées qui ne disposent pas d’information nécessaire pour accéder </a:t>
            </a:r>
            <a:r>
              <a:rPr lang="fr-FR" dirty="0">
                <a:solidFill>
                  <a:prstClr val="black"/>
                </a:solidFill>
                <a:ea typeface="Calibri" panose="020F0502020204030204" pitchFamily="34" charset="0"/>
                <a:cs typeface="Times New Roman" panose="02020603050405020304" pitchFamily="18" charset="0"/>
              </a:rPr>
              <a:t>à</a:t>
            </a:r>
            <a:r>
              <a:rPr lang="fr-FR" dirty="0" smtClean="0"/>
              <a:t> la distribution des rations alimentaires ou aux services essentiels;</a:t>
            </a:r>
          </a:p>
          <a:p>
            <a:r>
              <a:rPr lang="fr-FR" dirty="0" smtClean="0"/>
              <a:t>Distribution des vivres uniquement par les hommes, y compris les personnes affectées;</a:t>
            </a:r>
          </a:p>
          <a:p>
            <a:r>
              <a:rPr lang="fr-FR" dirty="0"/>
              <a:t>L</a:t>
            </a:r>
            <a:r>
              <a:rPr lang="fr-FR" dirty="0" smtClean="0"/>
              <a:t>ors de la recherche du bois de chauffage, l’eau ou nourriture en dehors du site du camp (des déplacées/ refugiés), les femmes et filles sans sécurité/ escorte.  </a:t>
            </a:r>
          </a:p>
          <a:p>
            <a:r>
              <a:rPr lang="fr-FR" dirty="0" smtClean="0"/>
              <a:t>L’emplacement des toilettes, ne garantissant pas de sécurité pour les filles et femmes. </a:t>
            </a:r>
          </a:p>
          <a:p>
            <a:r>
              <a:rPr lang="fr-FR" dirty="0" smtClean="0"/>
              <a:t>Mauvaise éclairage des camps. </a:t>
            </a:r>
          </a:p>
          <a:p>
            <a:pPr marL="0" indent="0">
              <a:buNone/>
            </a:pPr>
            <a:r>
              <a:rPr lang="fr-FR" dirty="0" smtClean="0"/>
              <a:t>Etc. </a:t>
            </a:r>
          </a:p>
          <a:p>
            <a:pPr marL="0" indent="0">
              <a:buNone/>
            </a:pPr>
            <a:r>
              <a:rPr lang="fr-FR" sz="2400" dirty="0" smtClean="0">
                <a:solidFill>
                  <a:srgbClr val="FF0000"/>
                </a:solidFill>
              </a:rPr>
              <a:t>Toujours se rappeler que les forces de défense et de sécurité, les acteurs humanitaires et les autorités gouvernementales peuvent être les auteurs des violences faites aux femmes et filles.  </a:t>
            </a:r>
          </a:p>
          <a:p>
            <a:endParaRPr lang="fr-FR" dirty="0" smtClean="0"/>
          </a:p>
          <a:p>
            <a:endParaRPr lang="fr-FR" dirty="0" smtClean="0"/>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17</a:t>
            </a:fld>
            <a:endParaRPr lang="fr-FR">
              <a:solidFill>
                <a:prstClr val="black">
                  <a:tint val="75000"/>
                </a:prstClr>
              </a:solidFill>
            </a:endParaRPr>
          </a:p>
        </p:txBody>
      </p:sp>
    </p:spTree>
    <p:extLst>
      <p:ext uri="{BB962C8B-B14F-4D97-AF65-F5344CB8AC3E}">
        <p14:creationId xmlns:p14="http://schemas.microsoft.com/office/powerpoint/2010/main" val="528593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22" name="Picture 2" descr="C:\Users\doedens\AppData\Local\Microsoft\Windows\Temporary Internet Files\Content.IE5\L5JO2XO0\MC900441870[1].wmf"/>
          <p:cNvPicPr>
            <a:picLocks noGrp="1" noChangeAspect="1" noChangeArrowheads="1"/>
          </p:cNvPicPr>
          <p:nvPr>
            <p:ph idx="4294967295"/>
          </p:nvPr>
        </p:nvPicPr>
        <p:blipFill>
          <a:blip r:embed="rId22" cstate="print"/>
          <a:srcRect b="27559"/>
          <a:stretch>
            <a:fillRect/>
          </a:stretch>
        </p:blipFill>
        <p:spPr bwMode="auto">
          <a:xfrm>
            <a:off x="-12810" y="74837"/>
            <a:ext cx="9918810" cy="6781800"/>
          </a:xfrm>
          <a:prstGeom prst="rect">
            <a:avLst/>
          </a:prstGeom>
          <a:noFill/>
        </p:spPr>
      </p:pic>
      <p:sp>
        <p:nvSpPr>
          <p:cNvPr id="10" name="TextBox 9"/>
          <p:cNvSpPr txBox="1"/>
          <p:nvPr>
            <p:custDataLst>
              <p:tags r:id="rId2"/>
            </p:custDataLst>
          </p:nvPr>
        </p:nvSpPr>
        <p:spPr>
          <a:xfrm>
            <a:off x="334108" y="162249"/>
            <a:ext cx="10005645" cy="646331"/>
          </a:xfrm>
          <a:prstGeom prst="rect">
            <a:avLst/>
          </a:prstGeom>
          <a:noFill/>
          <a:ln>
            <a:solidFill>
              <a:schemeClr val="bg1"/>
            </a:solidFill>
          </a:ln>
        </p:spPr>
        <p:txBody>
          <a:bodyPr wrap="square" rtlCol="0">
            <a:spAutoFit/>
          </a:bodyPr>
          <a:lstStyle/>
          <a:p>
            <a:r>
              <a:rPr lang="fr-FR" sz="3600" b="1" dirty="0">
                <a:solidFill>
                  <a:prstClr val="black"/>
                </a:solidFill>
              </a:rPr>
              <a:t>Arbre de </a:t>
            </a:r>
            <a:r>
              <a:rPr lang="fr-FR" sz="3600" b="1" dirty="0" smtClean="0">
                <a:solidFill>
                  <a:prstClr val="black"/>
                </a:solidFill>
              </a:rPr>
              <a:t>VBG                                        les Causes</a:t>
            </a:r>
            <a:endParaRPr lang="fr-CH" sz="3600" b="1" dirty="0">
              <a:solidFill>
                <a:prstClr val="black"/>
              </a:solidFill>
            </a:endParaRPr>
          </a:p>
        </p:txBody>
      </p:sp>
      <p:sp>
        <p:nvSpPr>
          <p:cNvPr id="12" name="TextBox 11"/>
          <p:cNvSpPr txBox="1"/>
          <p:nvPr>
            <p:custDataLst>
              <p:tags r:id="rId3"/>
            </p:custDataLst>
          </p:nvPr>
        </p:nvSpPr>
        <p:spPr>
          <a:xfrm>
            <a:off x="1524000" y="4089266"/>
            <a:ext cx="2111674" cy="400110"/>
          </a:xfrm>
          <a:prstGeom prst="rect">
            <a:avLst/>
          </a:prstGeom>
          <a:noFill/>
        </p:spPr>
        <p:txBody>
          <a:bodyPr wrap="square" rtlCol="0">
            <a:spAutoFit/>
          </a:bodyPr>
          <a:lstStyle/>
          <a:p>
            <a:endParaRPr lang="fr-CH" sz="2000" b="1" dirty="0">
              <a:solidFill>
                <a:srgbClr val="44546A"/>
              </a:solidFill>
              <a:latin typeface="Corbel" pitchFamily="34" charset="0"/>
            </a:endParaRPr>
          </a:p>
        </p:txBody>
      </p:sp>
      <p:cxnSp>
        <p:nvCxnSpPr>
          <p:cNvPr id="18" name="Straight Arrow Connector 17"/>
          <p:cNvCxnSpPr/>
          <p:nvPr/>
        </p:nvCxnSpPr>
        <p:spPr bwMode="auto">
          <a:xfrm>
            <a:off x="3818102" y="4330883"/>
            <a:ext cx="288032" cy="0"/>
          </a:xfrm>
          <a:prstGeom prst="straightConnector1">
            <a:avLst/>
          </a:prstGeom>
          <a:ln>
            <a:headEnd type="none" w="med" len="med"/>
            <a:tailEnd type="arrow"/>
          </a:ln>
          <a:effectLst/>
        </p:spPr>
        <p:style>
          <a:lnRef idx="3">
            <a:schemeClr val="dk1"/>
          </a:lnRef>
          <a:fillRef idx="0">
            <a:schemeClr val="dk1"/>
          </a:fillRef>
          <a:effectRef idx="2">
            <a:schemeClr val="dk1"/>
          </a:effectRef>
          <a:fontRef idx="minor">
            <a:schemeClr val="tx1"/>
          </a:fontRef>
        </p:style>
      </p:cxnSp>
      <p:sp>
        <p:nvSpPr>
          <p:cNvPr id="22" name="TextBox 21"/>
          <p:cNvSpPr txBox="1"/>
          <p:nvPr>
            <p:custDataLst>
              <p:tags r:id="rId4"/>
            </p:custDataLst>
          </p:nvPr>
        </p:nvSpPr>
        <p:spPr>
          <a:xfrm>
            <a:off x="3962118" y="3826984"/>
            <a:ext cx="1964312" cy="1897955"/>
          </a:xfrm>
          <a:prstGeom prst="rect">
            <a:avLst/>
          </a:prstGeom>
          <a:noFill/>
          <a:ln>
            <a:solidFill>
              <a:srgbClr val="00B0F0"/>
            </a:solidFill>
          </a:ln>
        </p:spPr>
        <p:txBody>
          <a:bodyPr wrap="square" rtlCol="0">
            <a:spAutoFit/>
          </a:bodyPr>
          <a:lstStyle/>
          <a:p>
            <a:pPr marL="168275" indent="-168275">
              <a:spcBef>
                <a:spcPts val="100"/>
              </a:spcBef>
              <a:buFont typeface="Arial" pitchFamily="34" charset="0"/>
              <a:buChar char="•"/>
            </a:pPr>
            <a:r>
              <a:rPr lang="fr-FR" sz="1900" b="1" dirty="0">
                <a:solidFill>
                  <a:prstClr val="black"/>
                </a:solidFill>
                <a:latin typeface="Corbel" pitchFamily="34" charset="0"/>
              </a:rPr>
              <a:t>SEXUEL</a:t>
            </a:r>
          </a:p>
          <a:p>
            <a:pPr marL="168275" indent="-168275">
              <a:spcBef>
                <a:spcPts val="100"/>
              </a:spcBef>
              <a:buFont typeface="Arial" pitchFamily="34" charset="0"/>
              <a:buChar char="•"/>
            </a:pPr>
            <a:r>
              <a:rPr lang="fr-FR" sz="1900" b="1" dirty="0">
                <a:solidFill>
                  <a:prstClr val="black"/>
                </a:solidFill>
                <a:latin typeface="Corbel" pitchFamily="34" charset="0"/>
              </a:rPr>
              <a:t>PHYSIQUE</a:t>
            </a:r>
          </a:p>
          <a:p>
            <a:pPr marL="168275" indent="-168275">
              <a:spcBef>
                <a:spcPts val="100"/>
              </a:spcBef>
              <a:buFont typeface="Arial" pitchFamily="34" charset="0"/>
              <a:buChar char="•"/>
            </a:pPr>
            <a:r>
              <a:rPr lang="fr-FR" sz="1900" b="1" dirty="0">
                <a:solidFill>
                  <a:prstClr val="black"/>
                </a:solidFill>
                <a:latin typeface="Corbel" pitchFamily="34" charset="0"/>
              </a:rPr>
              <a:t>EMOTIONEL</a:t>
            </a:r>
          </a:p>
          <a:p>
            <a:pPr marL="168275" indent="-168275">
              <a:spcBef>
                <a:spcPts val="100"/>
              </a:spcBef>
              <a:buFont typeface="Arial" pitchFamily="34" charset="0"/>
              <a:buChar char="•"/>
            </a:pPr>
            <a:r>
              <a:rPr lang="fr-FR" sz="1900" b="1" dirty="0">
                <a:solidFill>
                  <a:prstClr val="black"/>
                </a:solidFill>
                <a:latin typeface="Corbel" pitchFamily="34" charset="0"/>
              </a:rPr>
              <a:t>ECONOMIQUE</a:t>
            </a:r>
          </a:p>
          <a:p>
            <a:pPr marL="168275" indent="-168275">
              <a:spcBef>
                <a:spcPts val="100"/>
              </a:spcBef>
              <a:buFont typeface="Arial" pitchFamily="34" charset="0"/>
              <a:buChar char="•"/>
            </a:pPr>
            <a:r>
              <a:rPr lang="fr-FR" sz="1900" b="1" dirty="0">
                <a:solidFill>
                  <a:prstClr val="black"/>
                </a:solidFill>
                <a:latin typeface="Corbel" pitchFamily="34" charset="0"/>
              </a:rPr>
              <a:t>PRATIQUES NÉFASTES </a:t>
            </a:r>
          </a:p>
        </p:txBody>
      </p:sp>
      <p:sp>
        <p:nvSpPr>
          <p:cNvPr id="23" name="TextBox 22"/>
          <p:cNvSpPr txBox="1"/>
          <p:nvPr>
            <p:custDataLst>
              <p:tags r:id="rId5"/>
            </p:custDataLst>
          </p:nvPr>
        </p:nvSpPr>
        <p:spPr>
          <a:xfrm>
            <a:off x="3323184" y="6036965"/>
            <a:ext cx="1440160" cy="646331"/>
          </a:xfrm>
          <a:prstGeom prst="rect">
            <a:avLst/>
          </a:prstGeom>
          <a:noFill/>
          <a:ln>
            <a:solidFill>
              <a:srgbClr val="FF0000"/>
            </a:solidFill>
          </a:ln>
        </p:spPr>
        <p:txBody>
          <a:bodyPr wrap="square" rtlCol="0">
            <a:spAutoFit/>
          </a:bodyPr>
          <a:lstStyle/>
          <a:p>
            <a:r>
              <a:rPr lang="fr-CH" b="1" dirty="0">
                <a:solidFill>
                  <a:srgbClr val="FFFF00"/>
                </a:solidFill>
                <a:latin typeface="Corbel" pitchFamily="34" charset="0"/>
              </a:rPr>
              <a:t>ABUS DU POUVOIR </a:t>
            </a:r>
          </a:p>
        </p:txBody>
      </p:sp>
      <p:sp>
        <p:nvSpPr>
          <p:cNvPr id="24" name="TextBox 23"/>
          <p:cNvSpPr txBox="1"/>
          <p:nvPr>
            <p:custDataLst>
              <p:tags r:id="rId6"/>
            </p:custDataLst>
          </p:nvPr>
        </p:nvSpPr>
        <p:spPr>
          <a:xfrm>
            <a:off x="4885482" y="6036965"/>
            <a:ext cx="2598764" cy="646331"/>
          </a:xfrm>
          <a:prstGeom prst="rect">
            <a:avLst/>
          </a:prstGeom>
          <a:noFill/>
          <a:ln>
            <a:solidFill>
              <a:srgbClr val="FF0000"/>
            </a:solidFill>
          </a:ln>
        </p:spPr>
        <p:txBody>
          <a:bodyPr wrap="square" rtlCol="0">
            <a:spAutoFit/>
          </a:bodyPr>
          <a:lstStyle/>
          <a:p>
            <a:r>
              <a:rPr lang="fr-CH" b="1" dirty="0">
                <a:solidFill>
                  <a:schemeClr val="accent5">
                    <a:lumMod val="40000"/>
                    <a:lumOff val="60000"/>
                  </a:schemeClr>
                </a:solidFill>
                <a:latin typeface="Corbel" pitchFamily="34" charset="0"/>
              </a:rPr>
              <a:t>IRRESPECT DES DROITS DE </a:t>
            </a:r>
            <a:r>
              <a:rPr lang="fr-CH" b="1" dirty="0" smtClean="0">
                <a:solidFill>
                  <a:schemeClr val="accent5">
                    <a:lumMod val="40000"/>
                    <a:lumOff val="60000"/>
                  </a:schemeClr>
                </a:solidFill>
                <a:latin typeface="Corbel" pitchFamily="34" charset="0"/>
              </a:rPr>
              <a:t>L’HOMME</a:t>
            </a:r>
            <a:endParaRPr lang="fr-CH" b="1" dirty="0">
              <a:solidFill>
                <a:schemeClr val="accent5">
                  <a:lumMod val="40000"/>
                  <a:lumOff val="60000"/>
                </a:schemeClr>
              </a:solidFill>
              <a:latin typeface="Corbel" pitchFamily="34" charset="0"/>
            </a:endParaRPr>
          </a:p>
        </p:txBody>
      </p:sp>
      <p:sp>
        <p:nvSpPr>
          <p:cNvPr id="25" name="TextBox 24"/>
          <p:cNvSpPr txBox="1"/>
          <p:nvPr>
            <p:custDataLst>
              <p:tags r:id="rId7"/>
            </p:custDataLst>
          </p:nvPr>
        </p:nvSpPr>
        <p:spPr>
          <a:xfrm>
            <a:off x="7735093" y="6010816"/>
            <a:ext cx="1991423" cy="646331"/>
          </a:xfrm>
          <a:prstGeom prst="rect">
            <a:avLst/>
          </a:prstGeom>
          <a:noFill/>
          <a:ln>
            <a:solidFill>
              <a:srgbClr val="FF0000"/>
            </a:solidFill>
          </a:ln>
        </p:spPr>
        <p:txBody>
          <a:bodyPr wrap="square" rtlCol="0">
            <a:spAutoFit/>
          </a:bodyPr>
          <a:lstStyle/>
          <a:p>
            <a:r>
              <a:rPr lang="fr-FR" b="1" dirty="0">
                <a:latin typeface="Corbel" pitchFamily="34" charset="0"/>
              </a:rPr>
              <a:t>INEGALITE DES SEXES </a:t>
            </a:r>
            <a:endParaRPr lang="fr-CH" b="1" dirty="0">
              <a:latin typeface="Corbel" pitchFamily="34" charset="0"/>
            </a:endParaRPr>
          </a:p>
        </p:txBody>
      </p:sp>
      <p:sp>
        <p:nvSpPr>
          <p:cNvPr id="26" name="TextBox 25"/>
          <p:cNvSpPr txBox="1"/>
          <p:nvPr>
            <p:custDataLst>
              <p:tags r:id="rId8"/>
            </p:custDataLst>
          </p:nvPr>
        </p:nvSpPr>
        <p:spPr>
          <a:xfrm>
            <a:off x="2006191" y="5199183"/>
            <a:ext cx="1667905" cy="369332"/>
          </a:xfrm>
          <a:prstGeom prst="rect">
            <a:avLst/>
          </a:prstGeom>
          <a:noFill/>
        </p:spPr>
        <p:txBody>
          <a:bodyPr wrap="square" rtlCol="0">
            <a:spAutoFit/>
          </a:bodyPr>
          <a:lstStyle/>
          <a:p>
            <a:r>
              <a:rPr lang="fr-CH" b="1" dirty="0">
                <a:solidFill>
                  <a:prstClr val="black"/>
                </a:solidFill>
                <a:latin typeface="Corbel" pitchFamily="34" charset="0"/>
              </a:rPr>
              <a:t>Conflit armé</a:t>
            </a:r>
          </a:p>
        </p:txBody>
      </p:sp>
      <p:sp>
        <p:nvSpPr>
          <p:cNvPr id="28" name="TextBox 27"/>
          <p:cNvSpPr txBox="1"/>
          <p:nvPr>
            <p:custDataLst>
              <p:tags r:id="rId9"/>
            </p:custDataLst>
          </p:nvPr>
        </p:nvSpPr>
        <p:spPr>
          <a:xfrm>
            <a:off x="2338755" y="4576100"/>
            <a:ext cx="1367136" cy="615553"/>
          </a:xfrm>
          <a:prstGeom prst="rect">
            <a:avLst/>
          </a:prstGeom>
          <a:noFill/>
        </p:spPr>
        <p:txBody>
          <a:bodyPr wrap="square" rtlCol="0">
            <a:spAutoFit/>
          </a:bodyPr>
          <a:lstStyle/>
          <a:p>
            <a:r>
              <a:rPr lang="fr-FR" b="1" dirty="0">
                <a:solidFill>
                  <a:prstClr val="black"/>
                </a:solidFill>
                <a:latin typeface="Corbel" pitchFamily="34" charset="0"/>
              </a:rPr>
              <a:t>Manque </a:t>
            </a:r>
            <a:r>
              <a:rPr lang="fr-FR" sz="1600" b="1" dirty="0">
                <a:solidFill>
                  <a:prstClr val="black"/>
                </a:solidFill>
                <a:latin typeface="Corbel" pitchFamily="34" charset="0"/>
              </a:rPr>
              <a:t>d’éducation</a:t>
            </a:r>
            <a:endParaRPr lang="fr-CH" b="1" dirty="0">
              <a:solidFill>
                <a:prstClr val="black"/>
              </a:solidFill>
              <a:latin typeface="Corbel" pitchFamily="34" charset="0"/>
            </a:endParaRPr>
          </a:p>
        </p:txBody>
      </p:sp>
      <p:sp>
        <p:nvSpPr>
          <p:cNvPr id="29" name="TextBox 28"/>
          <p:cNvSpPr txBox="1"/>
          <p:nvPr>
            <p:custDataLst>
              <p:tags r:id="rId10"/>
            </p:custDataLst>
          </p:nvPr>
        </p:nvSpPr>
        <p:spPr>
          <a:xfrm>
            <a:off x="6656001" y="4982360"/>
            <a:ext cx="2055240" cy="646331"/>
          </a:xfrm>
          <a:prstGeom prst="rect">
            <a:avLst/>
          </a:prstGeom>
          <a:noFill/>
        </p:spPr>
        <p:txBody>
          <a:bodyPr wrap="square" rtlCol="0">
            <a:spAutoFit/>
          </a:bodyPr>
          <a:lstStyle/>
          <a:p>
            <a:r>
              <a:rPr lang="fr-FR" dirty="0">
                <a:solidFill>
                  <a:prstClr val="black"/>
                </a:solidFill>
                <a:ea typeface="MS Mincho" panose="02020609040205080304" pitchFamily="49" charset="-128"/>
                <a:cs typeface="Calibri" panose="020F0502020204030204" pitchFamily="34" charset="0"/>
              </a:rPr>
              <a:t>absence de protection policière</a:t>
            </a:r>
            <a:endParaRPr lang="fr-CH" b="1" dirty="0">
              <a:solidFill>
                <a:prstClr val="black"/>
              </a:solidFill>
              <a:latin typeface="Corbel" pitchFamily="34" charset="0"/>
            </a:endParaRPr>
          </a:p>
        </p:txBody>
      </p:sp>
      <p:sp>
        <p:nvSpPr>
          <p:cNvPr id="30" name="TextBox 29"/>
          <p:cNvSpPr txBox="1"/>
          <p:nvPr>
            <p:custDataLst>
              <p:tags r:id="rId11"/>
            </p:custDataLst>
          </p:nvPr>
        </p:nvSpPr>
        <p:spPr>
          <a:xfrm>
            <a:off x="6690190" y="4129630"/>
            <a:ext cx="1370120" cy="646331"/>
          </a:xfrm>
          <a:prstGeom prst="rect">
            <a:avLst/>
          </a:prstGeom>
          <a:noFill/>
        </p:spPr>
        <p:txBody>
          <a:bodyPr wrap="square" rtlCol="0">
            <a:spAutoFit/>
          </a:bodyPr>
          <a:lstStyle/>
          <a:p>
            <a:r>
              <a:rPr lang="fr-FR" dirty="0">
                <a:solidFill>
                  <a:prstClr val="black"/>
                </a:solidFill>
                <a:ea typeface="MS Mincho" panose="02020609040205080304" pitchFamily="49" charset="-128"/>
                <a:cs typeface="Calibri" panose="020F0502020204030204" pitchFamily="34" charset="0"/>
              </a:rPr>
              <a:t>L'alcool/la toxicomanie</a:t>
            </a:r>
            <a:endParaRPr lang="fr-CH" b="1" dirty="0">
              <a:solidFill>
                <a:prstClr val="black"/>
              </a:solidFill>
              <a:latin typeface="Corbel" pitchFamily="34" charset="0"/>
            </a:endParaRPr>
          </a:p>
        </p:txBody>
      </p:sp>
      <p:sp>
        <p:nvSpPr>
          <p:cNvPr id="31" name="TextBox 30"/>
          <p:cNvSpPr txBox="1"/>
          <p:nvPr>
            <p:custDataLst>
              <p:tags r:id="rId12"/>
            </p:custDataLst>
          </p:nvPr>
        </p:nvSpPr>
        <p:spPr>
          <a:xfrm>
            <a:off x="2561944" y="4120044"/>
            <a:ext cx="1296144" cy="369332"/>
          </a:xfrm>
          <a:prstGeom prst="rect">
            <a:avLst/>
          </a:prstGeom>
          <a:noFill/>
        </p:spPr>
        <p:txBody>
          <a:bodyPr wrap="square" rtlCol="0">
            <a:spAutoFit/>
          </a:bodyPr>
          <a:lstStyle/>
          <a:p>
            <a:r>
              <a:rPr lang="fr-FR" b="1" dirty="0">
                <a:solidFill>
                  <a:prstClr val="black"/>
                </a:solidFill>
                <a:latin typeface="Corbel" pitchFamily="34" charset="0"/>
              </a:rPr>
              <a:t>Pauvreté</a:t>
            </a:r>
            <a:endParaRPr lang="fr-CH" b="1" dirty="0">
              <a:solidFill>
                <a:prstClr val="black"/>
              </a:solidFill>
              <a:latin typeface="Corbel" pitchFamily="34" charset="0"/>
            </a:endParaRPr>
          </a:p>
        </p:txBody>
      </p:sp>
      <p:sp>
        <p:nvSpPr>
          <p:cNvPr id="36" name="TextBox 35"/>
          <p:cNvSpPr txBox="1"/>
          <p:nvPr>
            <p:custDataLst>
              <p:tags r:id="rId13"/>
            </p:custDataLst>
          </p:nvPr>
        </p:nvSpPr>
        <p:spPr>
          <a:xfrm>
            <a:off x="5514138" y="698180"/>
            <a:ext cx="1728192" cy="646331"/>
          </a:xfrm>
          <a:prstGeom prst="rect">
            <a:avLst/>
          </a:prstGeom>
          <a:noFill/>
        </p:spPr>
        <p:txBody>
          <a:bodyPr wrap="square" rtlCol="0">
            <a:spAutoFit/>
          </a:bodyPr>
          <a:lstStyle/>
          <a:p>
            <a:r>
              <a:rPr lang="fr-FR" b="1" dirty="0">
                <a:solidFill>
                  <a:prstClr val="black"/>
                </a:solidFill>
                <a:latin typeface="Corbel" pitchFamily="34" charset="0"/>
              </a:rPr>
              <a:t>Harcèlement psychologique </a:t>
            </a:r>
            <a:endParaRPr lang="fr-CH" b="1" dirty="0">
              <a:solidFill>
                <a:prstClr val="black"/>
              </a:solidFill>
              <a:latin typeface="Corbel" pitchFamily="34" charset="0"/>
            </a:endParaRPr>
          </a:p>
        </p:txBody>
      </p:sp>
      <p:sp>
        <p:nvSpPr>
          <p:cNvPr id="32" name="TextBox 31"/>
          <p:cNvSpPr txBox="1"/>
          <p:nvPr>
            <p:custDataLst>
              <p:tags r:id="rId14"/>
            </p:custDataLst>
          </p:nvPr>
        </p:nvSpPr>
        <p:spPr>
          <a:xfrm>
            <a:off x="3179168" y="2415371"/>
            <a:ext cx="1584176" cy="369332"/>
          </a:xfrm>
          <a:prstGeom prst="rect">
            <a:avLst/>
          </a:prstGeom>
          <a:noFill/>
        </p:spPr>
        <p:txBody>
          <a:bodyPr wrap="square" rtlCol="0">
            <a:spAutoFit/>
          </a:bodyPr>
          <a:lstStyle/>
          <a:p>
            <a:r>
              <a:rPr lang="fr-FR" b="1" dirty="0">
                <a:solidFill>
                  <a:prstClr val="black"/>
                </a:solidFill>
              </a:rPr>
              <a:t>Abus de biens </a:t>
            </a:r>
            <a:endParaRPr lang="fr-CH" b="1" dirty="0">
              <a:solidFill>
                <a:prstClr val="black"/>
              </a:solidFill>
            </a:endParaRPr>
          </a:p>
        </p:txBody>
      </p:sp>
      <p:sp>
        <p:nvSpPr>
          <p:cNvPr id="33" name="TextBox 32"/>
          <p:cNvSpPr txBox="1"/>
          <p:nvPr>
            <p:custDataLst>
              <p:tags r:id="rId15"/>
            </p:custDataLst>
          </p:nvPr>
        </p:nvSpPr>
        <p:spPr>
          <a:xfrm>
            <a:off x="4992742" y="1958246"/>
            <a:ext cx="1440160" cy="369332"/>
          </a:xfrm>
          <a:prstGeom prst="rect">
            <a:avLst/>
          </a:prstGeom>
          <a:noFill/>
        </p:spPr>
        <p:txBody>
          <a:bodyPr wrap="square" rtlCol="0">
            <a:spAutoFit/>
          </a:bodyPr>
          <a:lstStyle/>
          <a:p>
            <a:r>
              <a:rPr lang="fr-FR" b="1" dirty="0">
                <a:solidFill>
                  <a:prstClr val="black"/>
                </a:solidFill>
                <a:latin typeface="Corbel" pitchFamily="34" charset="0"/>
              </a:rPr>
              <a:t>Abus sexuel</a:t>
            </a:r>
            <a:endParaRPr lang="fr-CH" b="1" dirty="0">
              <a:solidFill>
                <a:prstClr val="black"/>
              </a:solidFill>
              <a:latin typeface="Corbel" pitchFamily="34" charset="0"/>
            </a:endParaRPr>
          </a:p>
        </p:txBody>
      </p:sp>
      <p:sp>
        <p:nvSpPr>
          <p:cNvPr id="34" name="TextBox 33"/>
          <p:cNvSpPr txBox="1"/>
          <p:nvPr>
            <p:custDataLst>
              <p:tags r:id="rId16"/>
            </p:custDataLst>
          </p:nvPr>
        </p:nvSpPr>
        <p:spPr>
          <a:xfrm>
            <a:off x="7329990" y="2401014"/>
            <a:ext cx="792088" cy="369332"/>
          </a:xfrm>
          <a:prstGeom prst="rect">
            <a:avLst/>
          </a:prstGeom>
          <a:noFill/>
        </p:spPr>
        <p:txBody>
          <a:bodyPr wrap="square" rtlCol="0">
            <a:spAutoFit/>
          </a:bodyPr>
          <a:lstStyle/>
          <a:p>
            <a:r>
              <a:rPr lang="fr-FR" b="1" dirty="0">
                <a:solidFill>
                  <a:prstClr val="black"/>
                </a:solidFill>
              </a:rPr>
              <a:t>Viol</a:t>
            </a:r>
            <a:endParaRPr lang="fr-CH" b="1" dirty="0">
              <a:solidFill>
                <a:prstClr val="black"/>
              </a:solidFill>
            </a:endParaRPr>
          </a:p>
        </p:txBody>
      </p:sp>
      <p:sp>
        <p:nvSpPr>
          <p:cNvPr id="38" name="TextBox 37"/>
          <p:cNvSpPr txBox="1"/>
          <p:nvPr>
            <p:custDataLst>
              <p:tags r:id="rId17"/>
            </p:custDataLst>
          </p:nvPr>
        </p:nvSpPr>
        <p:spPr>
          <a:xfrm>
            <a:off x="8291736" y="2267745"/>
            <a:ext cx="1152128" cy="646331"/>
          </a:xfrm>
          <a:prstGeom prst="rect">
            <a:avLst/>
          </a:prstGeom>
          <a:noFill/>
        </p:spPr>
        <p:txBody>
          <a:bodyPr wrap="square" rtlCol="0">
            <a:spAutoFit/>
          </a:bodyPr>
          <a:lstStyle/>
          <a:p>
            <a:r>
              <a:rPr lang="fr-FR" b="1" dirty="0">
                <a:solidFill>
                  <a:prstClr val="black"/>
                </a:solidFill>
                <a:latin typeface="Corbel" pitchFamily="34" charset="0"/>
              </a:rPr>
              <a:t>Mariage forcé</a:t>
            </a:r>
            <a:endParaRPr lang="fr-CH" b="1" dirty="0">
              <a:solidFill>
                <a:prstClr val="black"/>
              </a:solidFill>
              <a:latin typeface="Corbel" pitchFamily="34" charset="0"/>
            </a:endParaRPr>
          </a:p>
        </p:txBody>
      </p:sp>
      <p:cxnSp>
        <p:nvCxnSpPr>
          <p:cNvPr id="45" name="Straight Arrow Connector 44"/>
          <p:cNvCxnSpPr/>
          <p:nvPr/>
        </p:nvCxnSpPr>
        <p:spPr bwMode="auto">
          <a:xfrm>
            <a:off x="3347642" y="4835859"/>
            <a:ext cx="576064" cy="0"/>
          </a:xfrm>
          <a:prstGeom prst="straightConnector1">
            <a:avLst/>
          </a:prstGeom>
          <a:ln>
            <a:headEnd type="none" w="med" len="med"/>
            <a:tailEnd type="arrow"/>
          </a:ln>
          <a:effectLst/>
        </p:spPr>
        <p:style>
          <a:lnRef idx="3">
            <a:schemeClr val="dk1"/>
          </a:lnRef>
          <a:fillRef idx="0">
            <a:schemeClr val="dk1"/>
          </a:fillRef>
          <a:effectRef idx="2">
            <a:schemeClr val="dk1"/>
          </a:effectRef>
          <a:fontRef idx="minor">
            <a:schemeClr val="tx1"/>
          </a:fontRef>
        </p:style>
      </p:cxnSp>
      <p:cxnSp>
        <p:nvCxnSpPr>
          <p:cNvPr id="46" name="Straight Arrow Connector 45"/>
          <p:cNvCxnSpPr/>
          <p:nvPr/>
        </p:nvCxnSpPr>
        <p:spPr bwMode="auto">
          <a:xfrm flipH="1" flipV="1">
            <a:off x="5926430" y="5041774"/>
            <a:ext cx="576064" cy="144016"/>
          </a:xfrm>
          <a:prstGeom prst="straightConnector1">
            <a:avLst/>
          </a:prstGeom>
          <a:ln>
            <a:headEnd type="none" w="med" len="med"/>
            <a:tailEnd type="arrow"/>
          </a:ln>
          <a:effectLst/>
        </p:spPr>
        <p:style>
          <a:lnRef idx="3">
            <a:schemeClr val="dk1"/>
          </a:lnRef>
          <a:fillRef idx="0">
            <a:schemeClr val="dk1"/>
          </a:fillRef>
          <a:effectRef idx="2">
            <a:schemeClr val="dk1"/>
          </a:effectRef>
          <a:fontRef idx="minor">
            <a:schemeClr val="tx1"/>
          </a:fontRef>
        </p:style>
      </p:cxnSp>
      <p:cxnSp>
        <p:nvCxnSpPr>
          <p:cNvPr id="47" name="Straight Arrow Connector 46"/>
          <p:cNvCxnSpPr/>
          <p:nvPr/>
        </p:nvCxnSpPr>
        <p:spPr bwMode="auto">
          <a:xfrm flipV="1">
            <a:off x="3381827" y="5305526"/>
            <a:ext cx="589429" cy="98139"/>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cxnSp>
        <p:nvCxnSpPr>
          <p:cNvPr id="53" name="Straight Arrow Connector 52"/>
          <p:cNvCxnSpPr/>
          <p:nvPr/>
        </p:nvCxnSpPr>
        <p:spPr bwMode="auto">
          <a:xfrm flipH="1">
            <a:off x="5896832" y="4335951"/>
            <a:ext cx="576064" cy="0"/>
          </a:xfrm>
          <a:prstGeom prst="straightConnector1">
            <a:avLst/>
          </a:prstGeom>
          <a:ln>
            <a:headEnd type="none" w="med" len="med"/>
            <a:tailEnd type="arrow"/>
          </a:ln>
          <a:effectLst/>
        </p:spPr>
        <p:style>
          <a:lnRef idx="3">
            <a:schemeClr val="dk1"/>
          </a:lnRef>
          <a:fillRef idx="0">
            <a:schemeClr val="dk1"/>
          </a:fillRef>
          <a:effectRef idx="2">
            <a:schemeClr val="dk1"/>
          </a:effectRef>
          <a:fontRef idx="minor">
            <a:schemeClr val="tx1"/>
          </a:fontRef>
        </p:style>
      </p:cxnSp>
      <p:sp>
        <p:nvSpPr>
          <p:cNvPr id="35" name="TextBox 34"/>
          <p:cNvSpPr txBox="1"/>
          <p:nvPr>
            <p:custDataLst>
              <p:tags r:id="rId18"/>
            </p:custDataLst>
          </p:nvPr>
        </p:nvSpPr>
        <p:spPr>
          <a:xfrm>
            <a:off x="7895692" y="1412776"/>
            <a:ext cx="792088" cy="369332"/>
          </a:xfrm>
          <a:prstGeom prst="rect">
            <a:avLst/>
          </a:prstGeom>
          <a:noFill/>
        </p:spPr>
        <p:txBody>
          <a:bodyPr wrap="square" rtlCol="0">
            <a:spAutoFit/>
          </a:bodyPr>
          <a:lstStyle/>
          <a:p>
            <a:r>
              <a:rPr lang="fr-FR" b="1" dirty="0">
                <a:solidFill>
                  <a:prstClr val="black"/>
                </a:solidFill>
                <a:latin typeface="Corbel" pitchFamily="34" charset="0"/>
              </a:rPr>
              <a:t>MGF</a:t>
            </a:r>
            <a:endParaRPr lang="fr-CH" b="1" dirty="0">
              <a:solidFill>
                <a:prstClr val="black"/>
              </a:solidFill>
              <a:latin typeface="Corbel" pitchFamily="34" charset="0"/>
            </a:endParaRPr>
          </a:p>
        </p:txBody>
      </p:sp>
      <p:sp>
        <p:nvSpPr>
          <p:cNvPr id="37" name="TextBox 36"/>
          <p:cNvSpPr txBox="1"/>
          <p:nvPr>
            <p:custDataLst>
              <p:tags r:id="rId19"/>
            </p:custDataLst>
          </p:nvPr>
        </p:nvSpPr>
        <p:spPr>
          <a:xfrm>
            <a:off x="3674096" y="1220805"/>
            <a:ext cx="1458416" cy="646331"/>
          </a:xfrm>
          <a:prstGeom prst="rect">
            <a:avLst/>
          </a:prstGeom>
          <a:noFill/>
        </p:spPr>
        <p:txBody>
          <a:bodyPr wrap="square" rtlCol="0">
            <a:spAutoFit/>
          </a:bodyPr>
          <a:lstStyle/>
          <a:p>
            <a:r>
              <a:rPr lang="fr-FR" b="1" dirty="0">
                <a:solidFill>
                  <a:prstClr val="black"/>
                </a:solidFill>
              </a:rPr>
              <a:t>Violence conjugale</a:t>
            </a:r>
            <a:endParaRPr lang="fr-CH" b="1" dirty="0">
              <a:solidFill>
                <a:prstClr val="black"/>
              </a:solidFill>
            </a:endParaRPr>
          </a:p>
        </p:txBody>
      </p:sp>
      <p:sp>
        <p:nvSpPr>
          <p:cNvPr id="4" name="Oval 3"/>
          <p:cNvSpPr/>
          <p:nvPr/>
        </p:nvSpPr>
        <p:spPr>
          <a:xfrm>
            <a:off x="1101969" y="6036965"/>
            <a:ext cx="2029992" cy="7711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prstClr val="black"/>
                </a:solidFill>
              </a:rPr>
              <a:t>CAUSES </a:t>
            </a:r>
            <a:r>
              <a:rPr lang="fr-FR" b="1" dirty="0" smtClean="0">
                <a:solidFill>
                  <a:prstClr val="black"/>
                </a:solidFill>
              </a:rPr>
              <a:t>PROFONDES</a:t>
            </a:r>
            <a:endParaRPr lang="fr-FR" b="1" dirty="0">
              <a:solidFill>
                <a:prstClr val="black"/>
              </a:solidFill>
            </a:endParaRPr>
          </a:p>
        </p:txBody>
      </p:sp>
      <p:sp>
        <p:nvSpPr>
          <p:cNvPr id="2" name="Oval 1"/>
          <p:cNvSpPr/>
          <p:nvPr/>
        </p:nvSpPr>
        <p:spPr>
          <a:xfrm>
            <a:off x="334109" y="4478596"/>
            <a:ext cx="2004646" cy="82693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r>
              <a:rPr lang="fr-FR" sz="1400" b="1" dirty="0">
                <a:solidFill>
                  <a:prstClr val="black"/>
                </a:solidFill>
              </a:rPr>
              <a:t>FACTEURS PREDISPOSANT </a:t>
            </a:r>
            <a:endParaRPr lang="fr-CH" sz="1400" b="1" dirty="0">
              <a:solidFill>
                <a:prstClr val="black"/>
              </a:solidFill>
            </a:endParaRPr>
          </a:p>
        </p:txBody>
      </p:sp>
      <p:sp>
        <p:nvSpPr>
          <p:cNvPr id="3" name="Oval 2"/>
          <p:cNvSpPr/>
          <p:nvPr/>
        </p:nvSpPr>
        <p:spPr>
          <a:xfrm>
            <a:off x="394816" y="1782108"/>
            <a:ext cx="2185021" cy="9144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FR" sz="2000" b="1" dirty="0">
                <a:solidFill>
                  <a:prstClr val="black"/>
                </a:solidFill>
              </a:rPr>
              <a:t>EXEMPLES DES </a:t>
            </a:r>
            <a:r>
              <a:rPr lang="fr-FR" sz="2000" b="1" dirty="0" err="1">
                <a:solidFill>
                  <a:prstClr val="black"/>
                </a:solidFill>
              </a:rPr>
              <a:t>VBGs</a:t>
            </a:r>
            <a:endParaRPr lang="fr-FR" sz="2000" b="1" dirty="0">
              <a:solidFill>
                <a:prstClr val="black"/>
              </a:solidFill>
            </a:endParaRPr>
          </a:p>
        </p:txBody>
      </p:sp>
      <p:sp>
        <p:nvSpPr>
          <p:cNvPr id="5" name="Rectangle 4"/>
          <p:cNvSpPr/>
          <p:nvPr/>
        </p:nvSpPr>
        <p:spPr>
          <a:xfrm>
            <a:off x="5313277" y="2764784"/>
            <a:ext cx="1879157" cy="513671"/>
          </a:xfrm>
          <a:prstGeom prst="rect">
            <a:avLst/>
          </a:prstGeom>
          <a:solidFill>
            <a:srgbClr val="CC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Violence économique </a:t>
            </a:r>
            <a:endParaRPr lang="fr-FR" b="1" dirty="0">
              <a:solidFill>
                <a:schemeClr val="tx1"/>
              </a:solidFill>
            </a:endParaRPr>
          </a:p>
        </p:txBody>
      </p:sp>
      <p:sp>
        <p:nvSpPr>
          <p:cNvPr id="6" name="Rectangle 5"/>
          <p:cNvSpPr/>
          <p:nvPr/>
        </p:nvSpPr>
        <p:spPr>
          <a:xfrm>
            <a:off x="1798320" y="3278455"/>
            <a:ext cx="2307813" cy="495106"/>
          </a:xfrm>
          <a:prstGeom prst="rect">
            <a:avLst/>
          </a:prstGeom>
          <a:solidFill>
            <a:srgbClr val="CC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Violence sexuelle</a:t>
            </a:r>
            <a:endParaRPr lang="fr-FR" b="1" dirty="0">
              <a:solidFill>
                <a:schemeClr val="tx1"/>
              </a:solidFill>
            </a:endParaRPr>
          </a:p>
        </p:txBody>
      </p:sp>
      <p:sp>
        <p:nvSpPr>
          <p:cNvPr id="7" name="Rectangle 6"/>
          <p:cNvSpPr/>
          <p:nvPr/>
        </p:nvSpPr>
        <p:spPr>
          <a:xfrm>
            <a:off x="4992742" y="1412776"/>
            <a:ext cx="2491503" cy="368941"/>
          </a:xfrm>
          <a:prstGeom prst="rect">
            <a:avLst/>
          </a:prstGeom>
          <a:solidFill>
            <a:srgbClr val="CC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violence domestique </a:t>
            </a:r>
            <a:endParaRPr lang="fr-FR" b="1" dirty="0">
              <a:solidFill>
                <a:schemeClr val="tx1"/>
              </a:solidFill>
            </a:endParaRPr>
          </a:p>
        </p:txBody>
      </p:sp>
    </p:spTree>
    <p:custDataLst>
      <p:tags r:id="rId1"/>
    </p:custDataLst>
    <p:extLst>
      <p:ext uri="{BB962C8B-B14F-4D97-AF65-F5344CB8AC3E}">
        <p14:creationId xmlns:p14="http://schemas.microsoft.com/office/powerpoint/2010/main" val="296632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5" grpId="0" animBg="1"/>
      <p:bldP spid="26" grpId="0"/>
      <p:bldP spid="28" grpId="0"/>
      <p:bldP spid="29" grpId="0"/>
      <p:bldP spid="30" grpId="0"/>
      <p:bldP spid="31" grpId="0"/>
      <p:bldP spid="36" grpId="0"/>
      <p:bldP spid="32" grpId="0"/>
      <p:bldP spid="33" grpId="0"/>
      <p:bldP spid="34" grpId="0"/>
      <p:bldP spid="38" grpId="0"/>
      <p:bldP spid="35" grpId="0"/>
      <p:bldP spid="3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80" y="2498725"/>
            <a:ext cx="10515600" cy="1325563"/>
          </a:xfrm>
        </p:spPr>
        <p:txBody>
          <a:bodyPr/>
          <a:lstStyle/>
          <a:p>
            <a:r>
              <a:rPr lang="fr-FR" b="1" dirty="0" smtClean="0">
                <a:latin typeface="+mn-lt"/>
              </a:rPr>
              <a:t>Les conséquences des violences sexuelles </a:t>
            </a:r>
            <a:endParaRPr lang="fr-FR" b="1" dirty="0">
              <a:latin typeface="+mn-lt"/>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t>19</a:t>
            </a:fld>
            <a:endParaRPr lang="fr-FR"/>
          </a:p>
        </p:txBody>
      </p:sp>
    </p:spTree>
    <p:extLst>
      <p:ext uri="{BB962C8B-B14F-4D97-AF65-F5344CB8AC3E}">
        <p14:creationId xmlns:p14="http://schemas.microsoft.com/office/powerpoint/2010/main" val="110081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5262797" cy="744642"/>
          </a:xfrm>
          <a:ln>
            <a:solidFill>
              <a:srgbClr val="FF0000"/>
            </a:solidFill>
          </a:ln>
        </p:spPr>
        <p:txBody>
          <a:bodyPr/>
          <a:lstStyle/>
          <a:p>
            <a:r>
              <a:rPr lang="fr-FR" b="1" dirty="0" smtClean="0">
                <a:latin typeface="+mn-lt"/>
              </a:rPr>
              <a:t>Plan de présentation</a:t>
            </a:r>
            <a:endParaRPr lang="fr-FR" b="1" dirty="0">
              <a:latin typeface="+mn-lt"/>
            </a:endParaRPr>
          </a:p>
        </p:txBody>
      </p:sp>
      <p:sp>
        <p:nvSpPr>
          <p:cNvPr id="3" name="Content Placeholder 2"/>
          <p:cNvSpPr>
            <a:spLocks noGrp="1"/>
          </p:cNvSpPr>
          <p:nvPr>
            <p:ph idx="1"/>
          </p:nvPr>
        </p:nvSpPr>
        <p:spPr>
          <a:xfrm>
            <a:off x="838200" y="1289154"/>
            <a:ext cx="10515600" cy="4887809"/>
          </a:xfrm>
        </p:spPr>
        <p:txBody>
          <a:bodyPr>
            <a:normAutofit fontScale="92500" lnSpcReduction="10000"/>
          </a:bodyPr>
          <a:lstStyle/>
          <a:p>
            <a:pPr marL="571500" indent="-571500">
              <a:buFont typeface="+mj-lt"/>
              <a:buAutoNum type="romanLcPeriod"/>
            </a:pPr>
            <a:r>
              <a:rPr lang="fr-FR" dirty="0" smtClean="0"/>
              <a:t>Objectifs d’apprentissage.</a:t>
            </a:r>
          </a:p>
          <a:p>
            <a:pPr marL="571500" indent="-571500">
              <a:buFont typeface="+mj-lt"/>
              <a:buAutoNum type="romanLcPeriod"/>
            </a:pPr>
            <a:r>
              <a:rPr lang="fr-FR" dirty="0" smtClean="0"/>
              <a:t>Définitions des concepts.</a:t>
            </a:r>
          </a:p>
          <a:p>
            <a:pPr marL="571500" indent="-571500">
              <a:buFont typeface="+mj-lt"/>
              <a:buAutoNum type="romanLcPeriod"/>
            </a:pPr>
            <a:r>
              <a:rPr lang="fr-FR" dirty="0" smtClean="0"/>
              <a:t>Justification pour intervenir en cas de violences sexuelles (VS).</a:t>
            </a:r>
          </a:p>
          <a:p>
            <a:pPr marL="571500" indent="-571500">
              <a:buFont typeface="+mj-lt"/>
              <a:buAutoNum type="romanLcPeriod"/>
            </a:pPr>
            <a:r>
              <a:rPr lang="fr-FR" dirty="0" smtClean="0"/>
              <a:t>Les intervenants dans les cas des violences sexuelles.</a:t>
            </a:r>
          </a:p>
          <a:p>
            <a:pPr marL="571500" indent="-571500">
              <a:buFont typeface="+mj-lt"/>
              <a:buAutoNum type="romanLcPeriod"/>
            </a:pPr>
            <a:r>
              <a:rPr lang="fr-FR" dirty="0" smtClean="0"/>
              <a:t>Les interventions de prévention contre les VS/ VBG.</a:t>
            </a:r>
          </a:p>
          <a:p>
            <a:pPr marL="571500" indent="-571500">
              <a:buFont typeface="+mj-lt"/>
              <a:buAutoNum type="romanLcPeriod"/>
            </a:pPr>
            <a:r>
              <a:rPr lang="fr-FR" dirty="0" smtClean="0"/>
              <a:t>La gestion clinique des victimes de viol.</a:t>
            </a:r>
          </a:p>
          <a:p>
            <a:pPr marL="571500" indent="-571500">
              <a:buFont typeface="+mj-lt"/>
              <a:buAutoNum type="romanLcPeriod"/>
            </a:pPr>
            <a:r>
              <a:rPr lang="fr-FR" dirty="0" smtClean="0"/>
              <a:t>La coordination des interventions contre les VS.</a:t>
            </a:r>
          </a:p>
          <a:p>
            <a:pPr marL="571500" indent="-571500">
              <a:buFont typeface="+mj-lt"/>
              <a:buAutoNum type="romanLcPeriod"/>
            </a:pPr>
            <a:r>
              <a:rPr lang="fr-FR" dirty="0" smtClean="0"/>
              <a:t>Les procédures opérationnelles standards.</a:t>
            </a:r>
          </a:p>
          <a:p>
            <a:pPr marL="571500" indent="-571500">
              <a:buFont typeface="+mj-lt"/>
              <a:buAutoNum type="romanLcPeriod"/>
            </a:pPr>
            <a:r>
              <a:rPr lang="fr-FR" dirty="0" smtClean="0"/>
              <a:t>Les sous-notification des cas de violences sexuelles</a:t>
            </a:r>
          </a:p>
          <a:p>
            <a:pPr marL="571500" indent="-571500">
              <a:buFont typeface="+mj-lt"/>
              <a:buAutoNum type="romanLcPeriod"/>
            </a:pPr>
            <a:r>
              <a:rPr lang="fr-FR" dirty="0" smtClean="0"/>
              <a:t>Les mécanismes de combattre les violences sexuelles</a:t>
            </a:r>
          </a:p>
          <a:p>
            <a:pPr marL="571500" indent="-571500">
              <a:buFont typeface="+mj-lt"/>
              <a:buAutoNum type="romanLcPeriod"/>
            </a:pPr>
            <a:r>
              <a:rPr lang="fr-FR" dirty="0" smtClean="0"/>
              <a:t>Les messages clés</a:t>
            </a:r>
          </a:p>
          <a:p>
            <a:pPr marL="571500" indent="-571500">
              <a:buFont typeface="+mj-lt"/>
              <a:buAutoNum type="romanLcPeriod"/>
            </a:pPr>
            <a:endParaRPr lang="fr-FR" dirty="0" smtClean="0"/>
          </a:p>
          <a:p>
            <a:pPr marL="571500" indent="-571500">
              <a:buFont typeface="+mj-lt"/>
              <a:buAutoNum type="romanLcPeriod"/>
            </a:pPr>
            <a:endParaRPr lang="fr-FR" dirty="0" smtClean="0"/>
          </a:p>
          <a:p>
            <a:pPr marL="571500" indent="-571500">
              <a:buFont typeface="+mj-lt"/>
              <a:buAutoNum type="romanLcPeriod"/>
            </a:pPr>
            <a:endParaRPr lang="fr-FR" dirty="0" smtClean="0"/>
          </a:p>
          <a:p>
            <a:pPr marL="571500" indent="-571500">
              <a:buFont typeface="+mj-lt"/>
              <a:buAutoNum type="romanLcPeriod"/>
            </a:pPr>
            <a:endParaRPr lang="fr-FR" dirty="0" smtClean="0"/>
          </a:p>
          <a:p>
            <a:pPr marL="571500" indent="-571500">
              <a:buFont typeface="+mj-lt"/>
              <a:buAutoNum type="romanLcPeriod"/>
            </a:pPr>
            <a:endParaRPr lang="fr-FR" dirty="0" smtClean="0"/>
          </a:p>
          <a:p>
            <a:pPr marL="571500" indent="-571500">
              <a:buFont typeface="+mj-lt"/>
              <a:buAutoNum type="romanLcPeriod"/>
            </a:pPr>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2</a:t>
            </a:fld>
            <a:endParaRPr lang="fr-FR"/>
          </a:p>
        </p:txBody>
      </p:sp>
    </p:spTree>
    <p:extLst>
      <p:ext uri="{BB962C8B-B14F-4D97-AF65-F5344CB8AC3E}">
        <p14:creationId xmlns:p14="http://schemas.microsoft.com/office/powerpoint/2010/main" val="3690814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2"/>
            </a:solidFill>
          </a:ln>
        </p:spPr>
        <p:txBody>
          <a:bodyPr>
            <a:normAutofit fontScale="90000"/>
          </a:bodyPr>
          <a:lstStyle/>
          <a:p>
            <a:pPr algn="ctr"/>
            <a:r>
              <a:rPr lang="fr-FR" b="1" dirty="0">
                <a:ln>
                  <a:solidFill>
                    <a:schemeClr val="accent2"/>
                  </a:solidFill>
                </a:ln>
                <a:latin typeface="+mn-lt"/>
              </a:rPr>
              <a:t>Facteurs régissant la gravité des conséquences médicales des agressions sexuelles</a:t>
            </a:r>
          </a:p>
        </p:txBody>
      </p:sp>
      <p:sp>
        <p:nvSpPr>
          <p:cNvPr id="3" name="Content Placeholder 2"/>
          <p:cNvSpPr>
            <a:spLocks noGrp="1"/>
          </p:cNvSpPr>
          <p:nvPr>
            <p:ph idx="1"/>
          </p:nvPr>
        </p:nvSpPr>
        <p:spPr>
          <a:xfrm>
            <a:off x="838200" y="1825624"/>
            <a:ext cx="10515600" cy="4700681"/>
          </a:xfrm>
        </p:spPr>
        <p:txBody>
          <a:bodyPr>
            <a:normAutofit fontScale="92500" lnSpcReduction="10000"/>
          </a:bodyPr>
          <a:lstStyle/>
          <a:p>
            <a:pPr marL="514350" indent="-514350">
              <a:buFont typeface="+mj-lt"/>
              <a:buAutoNum type="alphaLcPeriod"/>
            </a:pPr>
            <a:r>
              <a:rPr lang="fr-FR" sz="2600" b="1" dirty="0"/>
              <a:t>Les caractéristiques des violences subies </a:t>
            </a:r>
            <a:r>
              <a:rPr lang="fr-FR" dirty="0" smtClean="0"/>
              <a:t>– </a:t>
            </a:r>
            <a:r>
              <a:rPr lang="fr-FR" sz="2200" dirty="0" smtClean="0"/>
              <a:t>l’importances et l’intensité des violences </a:t>
            </a:r>
            <a:r>
              <a:rPr lang="fr-FR" sz="2200" dirty="0"/>
              <a:t>sexuelles </a:t>
            </a:r>
            <a:r>
              <a:rPr lang="fr-FR" sz="2200" dirty="0" smtClean="0"/>
              <a:t>subies;</a:t>
            </a:r>
            <a:endParaRPr lang="fr-FR" sz="2600" dirty="0" smtClean="0"/>
          </a:p>
          <a:p>
            <a:pPr marL="514350" indent="-514350">
              <a:buFont typeface="+mj-lt"/>
              <a:buAutoNum type="alphaLcPeriod"/>
            </a:pPr>
            <a:r>
              <a:rPr lang="fr-FR" sz="2600" b="1" dirty="0"/>
              <a:t>La coexistence d’autres formes de </a:t>
            </a:r>
            <a:r>
              <a:rPr lang="fr-FR" sz="2600" b="1" dirty="0" smtClean="0"/>
              <a:t>violence </a:t>
            </a:r>
            <a:r>
              <a:rPr lang="fr-FR" dirty="0" smtClean="0"/>
              <a:t>– </a:t>
            </a:r>
            <a:r>
              <a:rPr lang="fr-FR" sz="2200" dirty="0" smtClean="0"/>
              <a:t>surtout la violence physique et psychologique);</a:t>
            </a:r>
          </a:p>
          <a:p>
            <a:pPr marL="514350" indent="-514350">
              <a:buFont typeface="+mj-lt"/>
              <a:buAutoNum type="alphaLcPeriod"/>
            </a:pPr>
            <a:r>
              <a:rPr lang="fr-FR" b="1" dirty="0"/>
              <a:t>L’âge au moment des premières </a:t>
            </a:r>
            <a:r>
              <a:rPr lang="fr-FR" b="1" dirty="0" smtClean="0"/>
              <a:t>violences- </a:t>
            </a:r>
            <a:r>
              <a:rPr lang="fr-FR" sz="2200" dirty="0" smtClean="0"/>
              <a:t>les </a:t>
            </a:r>
            <a:r>
              <a:rPr lang="fr-FR" sz="2200" dirty="0"/>
              <a:t>violences subies dans l’enfance sont plus pathogènes </a:t>
            </a:r>
            <a:endParaRPr lang="fr-FR" sz="2200" dirty="0" smtClean="0"/>
          </a:p>
          <a:p>
            <a:pPr marL="514350" indent="-514350">
              <a:buFont typeface="+mj-lt"/>
              <a:buAutoNum type="alphaLcPeriod"/>
            </a:pPr>
            <a:r>
              <a:rPr lang="fr-FR" b="1" dirty="0"/>
              <a:t>Le sexe et l’âge des </a:t>
            </a:r>
            <a:r>
              <a:rPr lang="fr-FR" b="1" dirty="0" smtClean="0"/>
              <a:t>victimes:</a:t>
            </a:r>
          </a:p>
          <a:p>
            <a:pPr lvl="1">
              <a:buFont typeface="Wingdings" panose="05000000000000000000" pitchFamily="2" charset="2"/>
              <a:buChar char="ü"/>
            </a:pPr>
            <a:r>
              <a:rPr lang="fr-FR" dirty="0" smtClean="0"/>
              <a:t> </a:t>
            </a:r>
            <a:r>
              <a:rPr lang="fr-FR" sz="2200" dirty="0" smtClean="0"/>
              <a:t>plus </a:t>
            </a:r>
            <a:r>
              <a:rPr lang="fr-FR" sz="2200" dirty="0"/>
              <a:t>les sujets interrogés sont jeunes, plus les pathologies engendrées par les agressions sexuelles sont </a:t>
            </a:r>
            <a:r>
              <a:rPr lang="fr-FR" sz="2200" dirty="0" smtClean="0"/>
              <a:t>sévères</a:t>
            </a:r>
          </a:p>
          <a:p>
            <a:pPr lvl="1">
              <a:buFont typeface="Wingdings" panose="05000000000000000000" pitchFamily="2" charset="2"/>
              <a:buChar char="ü"/>
            </a:pPr>
            <a:r>
              <a:rPr lang="fr-FR" sz="2200" dirty="0" smtClean="0"/>
              <a:t>les </a:t>
            </a:r>
            <a:r>
              <a:rPr lang="fr-FR" sz="2200" dirty="0"/>
              <a:t>violences sexuelles qui sont plus fréquentes chez les femmes sont aussi plus délétères chez </a:t>
            </a:r>
            <a:r>
              <a:rPr lang="fr-FR" sz="2200" dirty="0" smtClean="0"/>
              <a:t>elles;</a:t>
            </a:r>
          </a:p>
          <a:p>
            <a:pPr marL="514350" indent="-514350">
              <a:buFont typeface="+mj-lt"/>
              <a:buAutoNum type="alphaLcPeriod"/>
            </a:pPr>
            <a:r>
              <a:rPr lang="fr-FR" b="1" dirty="0" smtClean="0"/>
              <a:t>L’environnement</a:t>
            </a:r>
            <a:r>
              <a:rPr lang="en-US" b="1" dirty="0" smtClean="0"/>
              <a:t> </a:t>
            </a:r>
            <a:r>
              <a:rPr lang="en-US" b="1" dirty="0"/>
              <a:t>social et </a:t>
            </a:r>
            <a:r>
              <a:rPr lang="en-US" b="1" dirty="0" smtClean="0"/>
              <a:t>familial-</a:t>
            </a:r>
            <a:r>
              <a:rPr lang="fr-FR" sz="2200" dirty="0"/>
              <a:t>conditions socio-économiques défavorables (pauvreté, faible niveau d’éducation) favorisent les violences de tous types et sont par elles-mêmes associées à un mauvais état de santé.</a:t>
            </a:r>
          </a:p>
        </p:txBody>
      </p:sp>
      <p:sp>
        <p:nvSpPr>
          <p:cNvPr id="4" name="Slide Number Placeholder 3"/>
          <p:cNvSpPr>
            <a:spLocks noGrp="1"/>
          </p:cNvSpPr>
          <p:nvPr>
            <p:ph type="sldNum" sz="quarter" idx="12"/>
          </p:nvPr>
        </p:nvSpPr>
        <p:spPr/>
        <p:txBody>
          <a:bodyPr/>
          <a:lstStyle/>
          <a:p>
            <a:fld id="{AFA40996-A486-44BF-A8EB-3D872E6EB5B3}" type="slidenum">
              <a:rPr lang="fr-FR" smtClean="0"/>
              <a:t>20</a:t>
            </a:fld>
            <a:endParaRPr lang="fr-FR"/>
          </a:p>
        </p:txBody>
      </p:sp>
    </p:spTree>
    <p:extLst>
      <p:ext uri="{BB962C8B-B14F-4D97-AF65-F5344CB8AC3E}">
        <p14:creationId xmlns:p14="http://schemas.microsoft.com/office/powerpoint/2010/main" val="2562239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753" y="634067"/>
            <a:ext cx="9128716" cy="831663"/>
          </a:xfrm>
          <a:ln>
            <a:solidFill>
              <a:schemeClr val="accent2"/>
            </a:solidFill>
          </a:ln>
        </p:spPr>
        <p:txBody>
          <a:bodyPr/>
          <a:lstStyle/>
          <a:p>
            <a:r>
              <a:rPr lang="fr-FR" b="1" dirty="0" smtClean="0">
                <a:ln>
                  <a:solidFill>
                    <a:schemeClr val="accent2"/>
                  </a:solidFill>
                </a:ln>
                <a:latin typeface="+mn-lt"/>
              </a:rPr>
              <a:t>Conséquences des violences sexuelles </a:t>
            </a:r>
            <a:endParaRPr lang="fr-FR" b="1" dirty="0">
              <a:ln>
                <a:solidFill>
                  <a:schemeClr val="accent2"/>
                </a:solidFill>
              </a:ln>
              <a:latin typeface="+mn-lt"/>
            </a:endParaRPr>
          </a:p>
        </p:txBody>
      </p:sp>
      <p:sp>
        <p:nvSpPr>
          <p:cNvPr id="3" name="Content Placeholder 2"/>
          <p:cNvSpPr>
            <a:spLocks noGrp="1"/>
          </p:cNvSpPr>
          <p:nvPr>
            <p:ph idx="1"/>
          </p:nvPr>
        </p:nvSpPr>
        <p:spPr>
          <a:xfrm>
            <a:off x="2312894" y="2780366"/>
            <a:ext cx="6669741" cy="2356410"/>
          </a:xfrm>
        </p:spPr>
        <p:txBody>
          <a:bodyPr>
            <a:normAutofit/>
          </a:bodyPr>
          <a:lstStyle/>
          <a:p>
            <a:pPr marL="742950" indent="-742950">
              <a:buFont typeface="+mj-lt"/>
              <a:buAutoNum type="arabicPeriod"/>
            </a:pPr>
            <a:r>
              <a:rPr lang="fr-FR" sz="3600" dirty="0" smtClean="0"/>
              <a:t>Physiques </a:t>
            </a:r>
          </a:p>
          <a:p>
            <a:pPr marL="742950" indent="-742950">
              <a:buFont typeface="+mj-lt"/>
              <a:buAutoNum type="arabicPeriod"/>
            </a:pPr>
            <a:r>
              <a:rPr lang="fr-FR" sz="3600" dirty="0" smtClean="0"/>
              <a:t>Psychologiques/ mentales</a:t>
            </a:r>
          </a:p>
          <a:p>
            <a:pPr marL="742950" indent="-742950">
              <a:buFont typeface="+mj-lt"/>
              <a:buAutoNum type="arabicPeriod"/>
            </a:pPr>
            <a:r>
              <a:rPr lang="fr-FR" sz="3600" dirty="0" smtClean="0"/>
              <a:t>Sociales </a:t>
            </a:r>
          </a:p>
          <a:p>
            <a:endParaRPr lang="fr-FR" sz="3600" dirty="0"/>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21</a:t>
            </a:fld>
            <a:endParaRPr lang="fr-FR">
              <a:solidFill>
                <a:prstClr val="black">
                  <a:tint val="75000"/>
                </a:prstClr>
              </a:solidFill>
            </a:endParaRPr>
          </a:p>
        </p:txBody>
      </p:sp>
    </p:spTree>
    <p:extLst>
      <p:ext uri="{BB962C8B-B14F-4D97-AF65-F5344CB8AC3E}">
        <p14:creationId xmlns:p14="http://schemas.microsoft.com/office/powerpoint/2010/main" val="3011769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4977" y="329267"/>
            <a:ext cx="7176247" cy="943628"/>
          </a:xfrm>
          <a:ln>
            <a:solidFill>
              <a:schemeClr val="accent2"/>
            </a:solidFill>
          </a:ln>
        </p:spPr>
        <p:txBody>
          <a:bodyPr>
            <a:normAutofit fontScale="90000"/>
          </a:bodyPr>
          <a:lstStyle/>
          <a:p>
            <a:pPr marL="742950" indent="-742950">
              <a:buFont typeface="+mj-lt"/>
              <a:buAutoNum type="arabicPeriod"/>
            </a:pPr>
            <a:r>
              <a:rPr lang="fr-FR" b="1" dirty="0" smtClean="0">
                <a:ln>
                  <a:solidFill>
                    <a:schemeClr val="accent2"/>
                  </a:solidFill>
                </a:ln>
                <a:latin typeface="+mn-lt"/>
              </a:rPr>
              <a:t>Les conséquences physiques</a:t>
            </a:r>
            <a:endParaRPr lang="fr-FR" b="1" dirty="0">
              <a:ln>
                <a:solidFill>
                  <a:schemeClr val="accent2"/>
                </a:solidFill>
              </a:ln>
              <a:latin typeface="+mn-lt"/>
            </a:endParaRPr>
          </a:p>
        </p:txBody>
      </p:sp>
      <p:sp>
        <p:nvSpPr>
          <p:cNvPr id="3" name="Content Placeholder 2"/>
          <p:cNvSpPr>
            <a:spLocks noGrp="1"/>
          </p:cNvSpPr>
          <p:nvPr>
            <p:ph idx="1"/>
          </p:nvPr>
        </p:nvSpPr>
        <p:spPr>
          <a:xfrm>
            <a:off x="2164977" y="1470211"/>
            <a:ext cx="7176247" cy="4688822"/>
          </a:xfrm>
          <a:ln>
            <a:solidFill>
              <a:schemeClr val="accent2"/>
            </a:solidFill>
          </a:ln>
        </p:spPr>
        <p:txBody>
          <a:bodyPr>
            <a:normAutofit lnSpcReduction="10000"/>
          </a:bodyPr>
          <a:lstStyle/>
          <a:p>
            <a:pPr marL="514350" indent="-514350">
              <a:buFont typeface="+mj-lt"/>
              <a:buAutoNum type="alphaLcPeriod"/>
            </a:pPr>
            <a:r>
              <a:rPr lang="fr-FR" dirty="0"/>
              <a:t>Blessures </a:t>
            </a:r>
            <a:r>
              <a:rPr lang="fr-FR" dirty="0" smtClean="0"/>
              <a:t>corporelles, entorses, fractures;</a:t>
            </a:r>
            <a:endParaRPr lang="fr-FR" dirty="0"/>
          </a:p>
          <a:p>
            <a:pPr marL="514350" indent="-514350">
              <a:buFont typeface="+mj-lt"/>
              <a:buAutoNum type="alphaLcPeriod"/>
            </a:pPr>
            <a:r>
              <a:rPr lang="fr-FR" dirty="0"/>
              <a:t>Épuisement général ou fatigue;</a:t>
            </a:r>
          </a:p>
          <a:p>
            <a:pPr marL="514350" indent="-514350">
              <a:buFont typeface="+mj-lt"/>
              <a:buAutoNum type="alphaLcPeriod"/>
            </a:pPr>
            <a:r>
              <a:rPr lang="fr-FR" dirty="0"/>
              <a:t>Grossesse non désirée;</a:t>
            </a:r>
          </a:p>
          <a:p>
            <a:pPr marL="514350" indent="-514350">
              <a:buFont typeface="+mj-lt"/>
              <a:buAutoNum type="alphaLcPeriod"/>
            </a:pPr>
            <a:r>
              <a:rPr lang="fr-FR" dirty="0" smtClean="0"/>
              <a:t>Infections sexuellement transmissibles;</a:t>
            </a:r>
          </a:p>
          <a:p>
            <a:pPr marL="514350" indent="-514350">
              <a:buFont typeface="+mj-lt"/>
              <a:buAutoNum type="alphaLcPeriod"/>
            </a:pPr>
            <a:r>
              <a:rPr lang="fr-FR" dirty="0" smtClean="0"/>
              <a:t>Transmission du VIH/SIDA;</a:t>
            </a:r>
            <a:endParaRPr lang="fr-FR" dirty="0"/>
          </a:p>
          <a:p>
            <a:pPr marL="514350" indent="-514350">
              <a:buFont typeface="+mj-lt"/>
              <a:buAutoNum type="alphaLcPeriod"/>
            </a:pPr>
            <a:r>
              <a:rPr lang="fr-FR" dirty="0" smtClean="0"/>
              <a:t>Perte </a:t>
            </a:r>
            <a:r>
              <a:rPr lang="fr-FR" dirty="0"/>
              <a:t>d’appétit, anorexie ou boulimie;</a:t>
            </a:r>
          </a:p>
          <a:p>
            <a:pPr marL="514350" indent="-514350">
              <a:buFont typeface="+mj-lt"/>
              <a:buAutoNum type="alphaLcPeriod"/>
            </a:pPr>
            <a:r>
              <a:rPr lang="fr-FR" dirty="0"/>
              <a:t>Problèmes </a:t>
            </a:r>
            <a:r>
              <a:rPr lang="fr-FR" dirty="0" smtClean="0"/>
              <a:t>d’estomac - gastrite;</a:t>
            </a:r>
            <a:endParaRPr lang="fr-FR" dirty="0"/>
          </a:p>
          <a:p>
            <a:pPr marL="514350" indent="-514350">
              <a:buFont typeface="+mj-lt"/>
              <a:buAutoNum type="alphaLcPeriod"/>
            </a:pPr>
            <a:r>
              <a:rPr lang="fr-FR" dirty="0"/>
              <a:t>Problèmes de peau ou de cheveux;</a:t>
            </a:r>
          </a:p>
          <a:p>
            <a:pPr marL="514350" indent="-514350">
              <a:buFont typeface="+mj-lt"/>
              <a:buAutoNum type="alphaLcPeriod"/>
            </a:pPr>
            <a:r>
              <a:rPr lang="fr-FR" dirty="0"/>
              <a:t>Problèmes gynécologiques;</a:t>
            </a:r>
          </a:p>
          <a:p>
            <a:pPr marL="514350" indent="-514350">
              <a:buFont typeface="+mj-lt"/>
              <a:buAutoNum type="alphaLcPeriod"/>
            </a:pPr>
            <a:r>
              <a:rPr lang="fr-FR" dirty="0"/>
              <a:t>Problèmes liés au stress;</a:t>
            </a:r>
          </a:p>
          <a:p>
            <a:pPr marL="514350" indent="-514350">
              <a:buFont typeface="+mj-lt"/>
              <a:buAutoNum type="alphaLcPeriod"/>
            </a:pPr>
            <a:endParaRPr lang="fr-FR" dirty="0"/>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22</a:t>
            </a:fld>
            <a:endParaRPr lang="fr-FR">
              <a:solidFill>
                <a:prstClr val="black">
                  <a:tint val="75000"/>
                </a:prstClr>
              </a:solidFill>
            </a:endParaRPr>
          </a:p>
        </p:txBody>
      </p:sp>
    </p:spTree>
    <p:extLst>
      <p:ext uri="{BB962C8B-B14F-4D97-AF65-F5344CB8AC3E}">
        <p14:creationId xmlns:p14="http://schemas.microsoft.com/office/powerpoint/2010/main" val="2973660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428"/>
            <a:ext cx="11031070" cy="961651"/>
          </a:xfrm>
          <a:ln>
            <a:solidFill>
              <a:schemeClr val="accent2"/>
            </a:solidFill>
          </a:ln>
        </p:spPr>
        <p:txBody>
          <a:bodyPr>
            <a:noAutofit/>
          </a:bodyPr>
          <a:lstStyle/>
          <a:p>
            <a:r>
              <a:rPr lang="fr-FR" sz="3200" b="1" dirty="0" smtClean="0">
                <a:ln>
                  <a:solidFill>
                    <a:schemeClr val="accent2"/>
                  </a:solidFill>
                </a:ln>
                <a:latin typeface="+mn-lt"/>
              </a:rPr>
              <a:t>2. Conséquences psychologiques + troubles de santé mentale </a:t>
            </a:r>
            <a:endParaRPr lang="fr-FR" sz="3200" b="1" dirty="0">
              <a:ln>
                <a:solidFill>
                  <a:schemeClr val="accent2"/>
                </a:solidFill>
              </a:ln>
              <a:latin typeface="+mn-lt"/>
            </a:endParaRPr>
          </a:p>
        </p:txBody>
      </p:sp>
      <p:sp>
        <p:nvSpPr>
          <p:cNvPr id="5" name="Content Placeholder 4"/>
          <p:cNvSpPr>
            <a:spLocks noGrp="1"/>
          </p:cNvSpPr>
          <p:nvPr>
            <p:ph sz="half" idx="1"/>
          </p:nvPr>
        </p:nvSpPr>
        <p:spPr>
          <a:xfrm>
            <a:off x="838200" y="1559858"/>
            <a:ext cx="5181600" cy="4796491"/>
          </a:xfrm>
          <a:ln>
            <a:solidFill>
              <a:schemeClr val="accent2"/>
            </a:solidFill>
          </a:ln>
        </p:spPr>
        <p:txBody>
          <a:bodyPr>
            <a:normAutofit fontScale="92500" lnSpcReduction="20000"/>
          </a:bodyPr>
          <a:lstStyle/>
          <a:p>
            <a:r>
              <a:rPr lang="fr-FR" dirty="0"/>
              <a:t>Sentiment de peur, de colère, d’agressivité ou de rage;</a:t>
            </a:r>
          </a:p>
          <a:p>
            <a:r>
              <a:rPr lang="fr-FR" dirty="0" smtClean="0"/>
              <a:t>Sentiment </a:t>
            </a:r>
            <a:r>
              <a:rPr lang="fr-FR" dirty="0"/>
              <a:t>de culpabilité, de honte, de dégoût ou de mépris;</a:t>
            </a:r>
          </a:p>
          <a:p>
            <a:r>
              <a:rPr lang="fr-FR" dirty="0"/>
              <a:t>Sentiment de tristesse ou de vide </a:t>
            </a:r>
            <a:r>
              <a:rPr lang="fr-FR" dirty="0" smtClean="0"/>
              <a:t>intérieur;</a:t>
            </a:r>
            <a:endParaRPr lang="fr-FR" dirty="0"/>
          </a:p>
          <a:p>
            <a:r>
              <a:rPr lang="fr-FR" dirty="0" smtClean="0"/>
              <a:t>Sommeil </a:t>
            </a:r>
            <a:r>
              <a:rPr lang="fr-FR" dirty="0"/>
              <a:t>irrégulier ou insomnie </a:t>
            </a:r>
            <a:endParaRPr lang="fr-FR" dirty="0" smtClean="0"/>
          </a:p>
          <a:p>
            <a:r>
              <a:rPr lang="fr-FR" dirty="0" smtClean="0"/>
              <a:t>Cauchemars</a:t>
            </a:r>
            <a:r>
              <a:rPr lang="fr-FR" dirty="0"/>
              <a:t>;</a:t>
            </a:r>
          </a:p>
          <a:p>
            <a:r>
              <a:rPr lang="fr-FR" dirty="0"/>
              <a:t>Changements d’humeur;</a:t>
            </a:r>
          </a:p>
          <a:p>
            <a:r>
              <a:rPr lang="fr-FR" dirty="0"/>
              <a:t>Migraines;</a:t>
            </a:r>
          </a:p>
          <a:p>
            <a:r>
              <a:rPr lang="fr-FR" dirty="0"/>
              <a:t>Perte d’intérêt;</a:t>
            </a:r>
          </a:p>
          <a:p>
            <a:r>
              <a:rPr lang="fr-FR" dirty="0" smtClean="0"/>
              <a:t>Confusion </a:t>
            </a:r>
            <a:r>
              <a:rPr lang="fr-FR" dirty="0"/>
              <a:t>ou perte de mémoire;</a:t>
            </a:r>
          </a:p>
          <a:p>
            <a:endParaRPr lang="fr-FR" dirty="0"/>
          </a:p>
          <a:p>
            <a:endParaRPr lang="fr-FR" dirty="0"/>
          </a:p>
        </p:txBody>
      </p:sp>
      <p:sp>
        <p:nvSpPr>
          <p:cNvPr id="6" name="Content Placeholder 5"/>
          <p:cNvSpPr>
            <a:spLocks noGrp="1"/>
          </p:cNvSpPr>
          <p:nvPr>
            <p:ph sz="half" idx="2"/>
          </p:nvPr>
        </p:nvSpPr>
        <p:spPr>
          <a:xfrm>
            <a:off x="6172199" y="1559859"/>
            <a:ext cx="5697071" cy="4796490"/>
          </a:xfrm>
          <a:ln>
            <a:solidFill>
              <a:schemeClr val="accent2"/>
            </a:solidFill>
          </a:ln>
        </p:spPr>
        <p:txBody>
          <a:bodyPr>
            <a:normAutofit fontScale="92500" lnSpcReduction="20000"/>
          </a:bodyPr>
          <a:lstStyle/>
          <a:p>
            <a:r>
              <a:rPr lang="fr-FR" dirty="0"/>
              <a:t>Dépression;</a:t>
            </a:r>
          </a:p>
          <a:p>
            <a:r>
              <a:rPr lang="fr-FR" dirty="0" smtClean="0"/>
              <a:t>Difficulté </a:t>
            </a:r>
            <a:r>
              <a:rPr lang="fr-FR" dirty="0"/>
              <a:t>à se concentrer ou perte de motivation;</a:t>
            </a:r>
          </a:p>
          <a:p>
            <a:r>
              <a:rPr lang="fr-FR" dirty="0" smtClean="0"/>
              <a:t>Difficulté </a:t>
            </a:r>
            <a:r>
              <a:rPr lang="fr-FR" dirty="0"/>
              <a:t>d’éprouver du plaisir lors de relations sexuelles;</a:t>
            </a:r>
          </a:p>
          <a:p>
            <a:r>
              <a:rPr lang="fr-FR" dirty="0" smtClean="0"/>
              <a:t>Faible </a:t>
            </a:r>
            <a:r>
              <a:rPr lang="fr-FR" dirty="0"/>
              <a:t>estime de soi;</a:t>
            </a:r>
          </a:p>
          <a:p>
            <a:r>
              <a:rPr lang="fr-FR" dirty="0"/>
              <a:t>Idées suicidaires;</a:t>
            </a:r>
          </a:p>
          <a:p>
            <a:r>
              <a:rPr lang="fr-FR" dirty="0" smtClean="0"/>
              <a:t>Sentiment </a:t>
            </a:r>
            <a:r>
              <a:rPr lang="fr-FR" dirty="0"/>
              <a:t>d’inconfort ou perte de contrôle de son corps ou de sa vie;</a:t>
            </a:r>
          </a:p>
          <a:p>
            <a:r>
              <a:rPr lang="fr-FR" dirty="0" smtClean="0"/>
              <a:t>Sentiment </a:t>
            </a:r>
            <a:r>
              <a:rPr lang="fr-FR" dirty="0"/>
              <a:t>de désespoir, de perte ou de deuil;</a:t>
            </a:r>
          </a:p>
          <a:p>
            <a:r>
              <a:rPr lang="fr-FR" dirty="0" smtClean="0"/>
              <a:t>Stress </a:t>
            </a:r>
            <a:r>
              <a:rPr lang="fr-FR" dirty="0"/>
              <a:t>chronique, anxiété.</a:t>
            </a:r>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23</a:t>
            </a:fld>
            <a:endParaRPr lang="fr-FR">
              <a:solidFill>
                <a:prstClr val="black">
                  <a:tint val="75000"/>
                </a:prstClr>
              </a:solidFill>
            </a:endParaRPr>
          </a:p>
        </p:txBody>
      </p:sp>
    </p:spTree>
    <p:extLst>
      <p:ext uri="{BB962C8B-B14F-4D97-AF65-F5344CB8AC3E}">
        <p14:creationId xmlns:p14="http://schemas.microsoft.com/office/powerpoint/2010/main" val="1504872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0182" y="463364"/>
            <a:ext cx="5723965" cy="943722"/>
          </a:xfrm>
          <a:ln>
            <a:solidFill>
              <a:schemeClr val="accent2"/>
            </a:solidFill>
          </a:ln>
        </p:spPr>
        <p:txBody>
          <a:bodyPr>
            <a:normAutofit fontScale="90000"/>
          </a:bodyPr>
          <a:lstStyle/>
          <a:p>
            <a:r>
              <a:rPr lang="fr-FR" b="1" dirty="0" smtClean="0">
                <a:ln>
                  <a:solidFill>
                    <a:schemeClr val="accent2"/>
                  </a:solidFill>
                </a:ln>
                <a:latin typeface="+mn-lt"/>
              </a:rPr>
              <a:t>3. Conséquences sociales</a:t>
            </a:r>
            <a:endParaRPr lang="fr-FR" b="1" dirty="0">
              <a:ln>
                <a:solidFill>
                  <a:schemeClr val="accent2"/>
                </a:solidFill>
              </a:ln>
              <a:latin typeface="+mn-lt"/>
            </a:endParaRPr>
          </a:p>
        </p:txBody>
      </p:sp>
      <p:sp>
        <p:nvSpPr>
          <p:cNvPr id="3" name="Content Placeholder 2"/>
          <p:cNvSpPr>
            <a:spLocks noGrp="1"/>
          </p:cNvSpPr>
          <p:nvPr>
            <p:ph sz="half" idx="1"/>
          </p:nvPr>
        </p:nvSpPr>
        <p:spPr>
          <a:xfrm>
            <a:off x="555813" y="1541929"/>
            <a:ext cx="6006352" cy="4679577"/>
          </a:xfrm>
          <a:ln>
            <a:solidFill>
              <a:schemeClr val="accent2"/>
            </a:solidFill>
          </a:ln>
        </p:spPr>
        <p:txBody>
          <a:bodyPr>
            <a:noAutofit/>
          </a:bodyPr>
          <a:lstStyle/>
          <a:p>
            <a:pPr marL="571500" indent="-571500">
              <a:buFont typeface="+mj-lt"/>
              <a:buAutoNum type="romanLcPeriod"/>
            </a:pPr>
            <a:r>
              <a:rPr lang="fr-FR" dirty="0"/>
              <a:t>Dépendance aux autres pour du soutien;</a:t>
            </a:r>
          </a:p>
          <a:p>
            <a:pPr marL="571500" indent="-571500">
              <a:buFont typeface="+mj-lt"/>
              <a:buAutoNum type="romanLcPeriod"/>
            </a:pPr>
            <a:r>
              <a:rPr lang="fr-FR" dirty="0"/>
              <a:t>Difficulté à interagir avec les autres ou problème d’intimité;</a:t>
            </a:r>
          </a:p>
          <a:p>
            <a:pPr marL="571500" indent="-571500">
              <a:buFont typeface="+mj-lt"/>
              <a:buAutoNum type="romanLcPeriod"/>
            </a:pPr>
            <a:r>
              <a:rPr lang="fr-FR" dirty="0"/>
              <a:t>Difficulté à prendre soin de soi dans les relations </a:t>
            </a:r>
            <a:r>
              <a:rPr lang="fr-FR" dirty="0" smtClean="0"/>
              <a:t>interpersonnelles</a:t>
            </a:r>
            <a:r>
              <a:rPr lang="fr-FR" dirty="0"/>
              <a:t>;</a:t>
            </a:r>
          </a:p>
          <a:p>
            <a:pPr marL="571500" indent="-571500">
              <a:buFont typeface="+mj-lt"/>
              <a:buAutoNum type="romanLcPeriod"/>
            </a:pPr>
            <a:r>
              <a:rPr lang="fr-FR" dirty="0"/>
              <a:t>Évitement total des relations sexuelles ou promiscuité</a:t>
            </a:r>
            <a:r>
              <a:rPr lang="fr-FR" dirty="0" smtClean="0"/>
              <a:t>;</a:t>
            </a:r>
          </a:p>
          <a:p>
            <a:pPr marL="571500" indent="-571500">
              <a:buFont typeface="+mj-lt"/>
              <a:buAutoNum type="romanLcPeriod"/>
            </a:pPr>
            <a:r>
              <a:rPr lang="fr-FR" dirty="0"/>
              <a:t>Incapacité d’être touché ou touchée;</a:t>
            </a:r>
          </a:p>
          <a:p>
            <a:pPr marL="571500" indent="-571500">
              <a:buFont typeface="+mj-lt"/>
              <a:buAutoNum type="romanLcPeriod"/>
            </a:pPr>
            <a:endParaRPr lang="fr-FR" dirty="0"/>
          </a:p>
          <a:p>
            <a:pPr marL="571500" indent="-571500">
              <a:buFont typeface="+mj-lt"/>
              <a:buAutoNum type="romanLcPeriod"/>
            </a:pPr>
            <a:endParaRPr lang="fr-FR" dirty="0"/>
          </a:p>
        </p:txBody>
      </p:sp>
      <p:sp>
        <p:nvSpPr>
          <p:cNvPr id="4" name="Content Placeholder 3"/>
          <p:cNvSpPr>
            <a:spLocks noGrp="1"/>
          </p:cNvSpPr>
          <p:nvPr>
            <p:ph sz="half" idx="2"/>
          </p:nvPr>
        </p:nvSpPr>
        <p:spPr>
          <a:xfrm>
            <a:off x="6705600" y="1541929"/>
            <a:ext cx="4890248" cy="4679578"/>
          </a:xfrm>
          <a:ln>
            <a:solidFill>
              <a:schemeClr val="accent2"/>
            </a:solidFill>
          </a:ln>
        </p:spPr>
        <p:txBody>
          <a:bodyPr>
            <a:noAutofit/>
          </a:bodyPr>
          <a:lstStyle/>
          <a:p>
            <a:pPr marL="571500" indent="-571500">
              <a:buFont typeface="+mj-lt"/>
              <a:buAutoNum type="romanLcPeriod" startAt="5"/>
            </a:pPr>
            <a:r>
              <a:rPr lang="fr-FR" dirty="0" smtClean="0"/>
              <a:t>Isolement </a:t>
            </a:r>
            <a:r>
              <a:rPr lang="fr-FR" dirty="0"/>
              <a:t>ou solitude;</a:t>
            </a:r>
          </a:p>
          <a:p>
            <a:pPr marL="571500" indent="-571500">
              <a:buFont typeface="+mj-lt"/>
              <a:buAutoNum type="romanLcPeriod" startAt="5"/>
            </a:pPr>
            <a:r>
              <a:rPr lang="fr-FR" dirty="0"/>
              <a:t>Rejet (distanciation des autres à son égard);</a:t>
            </a:r>
          </a:p>
          <a:p>
            <a:pPr marL="571500" indent="-571500">
              <a:buFont typeface="+mj-lt"/>
              <a:buAutoNum type="romanLcPeriod" startAt="5"/>
            </a:pPr>
            <a:r>
              <a:rPr lang="fr-FR" dirty="0"/>
              <a:t>Sensibilité envers les préjugés;</a:t>
            </a:r>
          </a:p>
          <a:p>
            <a:pPr marL="571500" indent="-571500">
              <a:buFont typeface="+mj-lt"/>
              <a:buAutoNum type="romanLcPeriod" startAt="5"/>
            </a:pPr>
            <a:r>
              <a:rPr lang="fr-FR" dirty="0"/>
              <a:t>Sentiment de méfiance;</a:t>
            </a:r>
          </a:p>
          <a:p>
            <a:pPr marL="571500" indent="-571500">
              <a:buFont typeface="+mj-lt"/>
              <a:buAutoNum type="romanLcPeriod" startAt="5"/>
            </a:pPr>
            <a:r>
              <a:rPr lang="fr-FR" dirty="0"/>
              <a:t>Victimisation (difficulté à faire confiance aux autres, refus d’intimité, difficulté à s’affirmer).</a:t>
            </a:r>
          </a:p>
          <a:p>
            <a:pPr marL="571500" indent="-571500">
              <a:buFont typeface="+mj-lt"/>
              <a:buAutoNum type="romanLcPeriod" startAt="5"/>
            </a:pPr>
            <a:endParaRPr lang="fr-FR" dirty="0"/>
          </a:p>
        </p:txBody>
      </p:sp>
      <p:sp>
        <p:nvSpPr>
          <p:cNvPr id="5" name="Slide Number Placeholder 4"/>
          <p:cNvSpPr>
            <a:spLocks noGrp="1"/>
          </p:cNvSpPr>
          <p:nvPr>
            <p:ph type="sldNum" sz="quarter" idx="12"/>
          </p:nvPr>
        </p:nvSpPr>
        <p:spPr/>
        <p:txBody>
          <a:bodyPr/>
          <a:lstStyle/>
          <a:p>
            <a:fld id="{AFA40996-A486-44BF-A8EB-3D872E6EB5B3}" type="slidenum">
              <a:rPr lang="fr-FR" smtClean="0">
                <a:solidFill>
                  <a:prstClr val="black">
                    <a:tint val="75000"/>
                  </a:prstClr>
                </a:solidFill>
              </a:rPr>
              <a:pPr/>
              <a:t>24</a:t>
            </a:fld>
            <a:endParaRPr lang="fr-FR">
              <a:solidFill>
                <a:prstClr val="black">
                  <a:tint val="75000"/>
                </a:prstClr>
              </a:solidFill>
            </a:endParaRPr>
          </a:p>
        </p:txBody>
      </p:sp>
    </p:spTree>
    <p:extLst>
      <p:ext uri="{BB962C8B-B14F-4D97-AF65-F5344CB8AC3E}">
        <p14:creationId xmlns:p14="http://schemas.microsoft.com/office/powerpoint/2010/main" val="3532503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883" y="2277035"/>
            <a:ext cx="10515600" cy="2402541"/>
          </a:xfrm>
          <a:solidFill>
            <a:schemeClr val="accent2">
              <a:lumMod val="40000"/>
              <a:lumOff val="60000"/>
            </a:schemeClr>
          </a:solidFill>
        </p:spPr>
        <p:txBody>
          <a:bodyPr>
            <a:normAutofit/>
          </a:bodyPr>
          <a:lstStyle/>
          <a:p>
            <a:pPr algn="ctr"/>
            <a:r>
              <a:rPr lang="fr-FR" b="1" dirty="0" smtClean="0">
                <a:ln>
                  <a:solidFill>
                    <a:schemeClr val="accent2"/>
                  </a:solidFill>
                </a:ln>
                <a:latin typeface="+mn-lt"/>
              </a:rPr>
              <a:t>Prévention des violences sexuelles</a:t>
            </a:r>
            <a:r>
              <a:rPr lang="fr-FR" sz="3600" b="1" dirty="0" smtClean="0">
                <a:ln>
                  <a:solidFill>
                    <a:schemeClr val="accent2"/>
                  </a:solidFill>
                </a:ln>
                <a:latin typeface="+mn-lt"/>
              </a:rPr>
              <a:t/>
            </a:r>
            <a:br>
              <a:rPr lang="fr-FR" sz="3600" b="1" dirty="0" smtClean="0">
                <a:ln>
                  <a:solidFill>
                    <a:schemeClr val="accent2"/>
                  </a:solidFill>
                </a:ln>
                <a:latin typeface="+mn-lt"/>
              </a:rPr>
            </a:br>
            <a:r>
              <a:rPr lang="fr-FR" sz="3600" b="1" dirty="0" smtClean="0">
                <a:ln>
                  <a:solidFill>
                    <a:schemeClr val="accent2"/>
                  </a:solidFill>
                </a:ln>
                <a:latin typeface="+mn-lt"/>
              </a:rPr>
              <a:t/>
            </a:r>
            <a:br>
              <a:rPr lang="fr-FR" sz="3600" b="1" dirty="0" smtClean="0">
                <a:ln>
                  <a:solidFill>
                    <a:schemeClr val="accent2"/>
                  </a:solidFill>
                </a:ln>
                <a:latin typeface="+mn-lt"/>
              </a:rPr>
            </a:br>
            <a:r>
              <a:rPr lang="fr-FR" sz="2800" b="1" dirty="0" smtClean="0">
                <a:ln>
                  <a:solidFill>
                    <a:schemeClr val="accent2"/>
                  </a:solidFill>
                </a:ln>
                <a:latin typeface="+mn-lt"/>
              </a:rPr>
              <a:t>Répertorier et lutter contre les facteurs de risque aux violences sexuelles pour mieux prévenir ces incidents   </a:t>
            </a:r>
            <a:endParaRPr lang="fr-FR" sz="3600" b="1" dirty="0">
              <a:ln>
                <a:solidFill>
                  <a:schemeClr val="accent2"/>
                </a:solidFill>
              </a:ln>
              <a:latin typeface="+mn-lt"/>
            </a:endParaRPr>
          </a:p>
        </p:txBody>
      </p:sp>
      <p:sp>
        <p:nvSpPr>
          <p:cNvPr id="3" name="Slide Number Placeholder 2"/>
          <p:cNvSpPr>
            <a:spLocks noGrp="1"/>
          </p:cNvSpPr>
          <p:nvPr>
            <p:ph type="sldNum" sz="quarter" idx="12"/>
          </p:nvPr>
        </p:nvSpPr>
        <p:spPr/>
        <p:txBody>
          <a:bodyPr/>
          <a:lstStyle/>
          <a:p>
            <a:fld id="{AFA40996-A486-44BF-A8EB-3D872E6EB5B3}" type="slidenum">
              <a:rPr lang="fr-FR" smtClean="0">
                <a:solidFill>
                  <a:prstClr val="black">
                    <a:tint val="75000"/>
                  </a:prstClr>
                </a:solidFill>
              </a:rPr>
              <a:pPr/>
              <a:t>25</a:t>
            </a:fld>
            <a:endParaRPr lang="fr-FR">
              <a:solidFill>
                <a:prstClr val="black">
                  <a:tint val="75000"/>
                </a:prstClr>
              </a:solidFill>
            </a:endParaRPr>
          </a:p>
        </p:txBody>
      </p:sp>
    </p:spTree>
    <p:extLst>
      <p:ext uri="{BB962C8B-B14F-4D97-AF65-F5344CB8AC3E}">
        <p14:creationId xmlns:p14="http://schemas.microsoft.com/office/powerpoint/2010/main" val="29644197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284502" cy="724087"/>
          </a:xfrm>
          <a:ln>
            <a:solidFill>
              <a:schemeClr val="accent2"/>
            </a:solidFill>
          </a:ln>
        </p:spPr>
        <p:txBody>
          <a:bodyPr/>
          <a:lstStyle/>
          <a:p>
            <a:r>
              <a:rPr lang="fr-FR" b="1" dirty="0" smtClean="0">
                <a:ln>
                  <a:solidFill>
                    <a:schemeClr val="accent2"/>
                  </a:solidFill>
                </a:ln>
                <a:latin typeface="+mn-lt"/>
              </a:rPr>
              <a:t>Pourquoi prévenir les violences sexuelles? </a:t>
            </a:r>
            <a:endParaRPr lang="fr-FR" b="1" dirty="0">
              <a:ln>
                <a:solidFill>
                  <a:schemeClr val="accent2"/>
                </a:solidFill>
              </a:ln>
              <a:latin typeface="+mn-lt"/>
            </a:endParaRPr>
          </a:p>
        </p:txBody>
      </p:sp>
      <p:sp>
        <p:nvSpPr>
          <p:cNvPr id="3" name="Content Placeholder 2"/>
          <p:cNvSpPr>
            <a:spLocks noGrp="1"/>
          </p:cNvSpPr>
          <p:nvPr>
            <p:ph idx="1"/>
          </p:nvPr>
        </p:nvSpPr>
        <p:spPr>
          <a:xfrm>
            <a:off x="838200" y="1512277"/>
            <a:ext cx="10515600" cy="4664686"/>
          </a:xfrm>
        </p:spPr>
        <p:txBody>
          <a:bodyPr>
            <a:normAutofit/>
          </a:bodyPr>
          <a:lstStyle/>
          <a:p>
            <a:pPr marL="571500" lvl="0" indent="-571500">
              <a:spcBef>
                <a:spcPts val="0"/>
              </a:spcBef>
              <a:buFont typeface="+mj-lt"/>
              <a:buAutoNum type="romanLcPeriod"/>
              <a:tabLst>
                <a:tab pos="457200" algn="l"/>
              </a:tabLst>
            </a:pPr>
            <a:r>
              <a:rPr lang="fr-FR" sz="2600" dirty="0">
                <a:solidFill>
                  <a:srgbClr val="000000"/>
                </a:solidFill>
                <a:latin typeface="Calibri" panose="020F0502020204030204" pitchFamily="34" charset="0"/>
                <a:cs typeface="Times New Roman" panose="02020603050405020304" pitchFamily="18" charset="0"/>
              </a:rPr>
              <a:t>La violence sexuelle engendre de graves conséquences négatives pour la survivante, sa famille et la communauté.</a:t>
            </a:r>
            <a:endParaRPr lang="en-US"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571500" lvl="0" indent="-571500">
              <a:spcBef>
                <a:spcPts val="0"/>
              </a:spcBef>
              <a:buFont typeface="+mj-lt"/>
              <a:buAutoNum type="romanLcPeriod"/>
              <a:tabLst>
                <a:tab pos="457200" algn="l"/>
              </a:tabLst>
            </a:pPr>
            <a:r>
              <a:rPr lang="fr-FR" sz="2600" dirty="0" smtClean="0">
                <a:solidFill>
                  <a:srgbClr val="000000"/>
                </a:solidFill>
                <a:latin typeface="Calibri" panose="020F0502020204030204" pitchFamily="34" charset="0"/>
              </a:rPr>
              <a:t>Une atteinte aux droits de l’homme.</a:t>
            </a:r>
          </a:p>
          <a:p>
            <a:pPr marL="0" lvl="0" indent="0">
              <a:spcBef>
                <a:spcPts val="0"/>
              </a:spcBef>
              <a:buNone/>
              <a:tabLst>
                <a:tab pos="457200" algn="l"/>
              </a:tabLst>
            </a:pPr>
            <a:endParaRPr lang="fr-FR" sz="2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0"/>
              </a:spcBef>
              <a:buNone/>
              <a:tabLst>
                <a:tab pos="457200" algn="l"/>
              </a:tabLst>
            </a:pPr>
            <a:endParaRPr lang="fr-FR" sz="26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0"/>
              </a:spcBef>
              <a:buNone/>
              <a:tabLst>
                <a:tab pos="457200" algn="l"/>
              </a:tabLst>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tabLst>
                <a:tab pos="457200" algn="l"/>
              </a:tabLst>
            </a:pPr>
            <a:r>
              <a:rPr lang="fr-FR" sz="2600" dirty="0">
                <a:solidFill>
                  <a:srgbClr val="000000"/>
                </a:solidFill>
                <a:latin typeface="Calibri" panose="020F0502020204030204" pitchFamily="34" charset="0"/>
                <a:cs typeface="Times New Roman" panose="02020603050405020304" pitchFamily="18" charset="0"/>
              </a:rPr>
              <a:t>Une prise en charge efficace de la violence sexuelle peut contribuer a prévenir les conséquences négatives de la violence sexuelle.</a:t>
            </a:r>
            <a:endParaRPr lang="fr-FR" sz="2000" i="1" dirty="0"/>
          </a:p>
          <a:p>
            <a:pPr marL="0" indent="0">
              <a:buNone/>
            </a:pPr>
            <a:endParaRPr lang="fr-FR" sz="2000" i="1" dirty="0" smtClean="0">
              <a:solidFill>
                <a:srgbClr val="FF0000"/>
              </a:solidFill>
            </a:endParaRPr>
          </a:p>
          <a:p>
            <a:pPr marL="0" indent="0">
              <a:buNone/>
            </a:pPr>
            <a:r>
              <a:rPr lang="fr-FR" sz="2000" i="1" dirty="0" smtClean="0">
                <a:solidFill>
                  <a:srgbClr val="FF0000"/>
                </a:solidFill>
              </a:rPr>
              <a:t>En situations de conflit arm</a:t>
            </a:r>
            <a:r>
              <a:rPr lang="fr-FR" sz="2000" dirty="0" smtClean="0">
                <a:solidFill>
                  <a:srgbClr val="FF0000"/>
                </a:solidFill>
                <a:cs typeface="Times New Roman" panose="02020603050405020304" pitchFamily="18" charset="0"/>
              </a:rPr>
              <a:t>é</a:t>
            </a:r>
            <a:r>
              <a:rPr lang="fr-FR" sz="2000" i="1" dirty="0" smtClean="0">
                <a:solidFill>
                  <a:srgbClr val="FF0000"/>
                </a:solidFill>
              </a:rPr>
              <a:t>, </a:t>
            </a:r>
            <a:r>
              <a:rPr lang="fr-FR" sz="2000" i="1" dirty="0">
                <a:solidFill>
                  <a:srgbClr val="FF0000"/>
                </a:solidFill>
              </a:rPr>
              <a:t>la violence sexuelle est souvent utilisée en tant qu’arme de guerre, ciblant </a:t>
            </a:r>
            <a:r>
              <a:rPr lang="fr-FR" sz="2000" i="1" dirty="0" smtClean="0">
                <a:solidFill>
                  <a:srgbClr val="FF0000"/>
                </a:solidFill>
              </a:rPr>
              <a:t>les civils, plu particulièrement  les  </a:t>
            </a:r>
            <a:r>
              <a:rPr lang="fr-FR" sz="2000" i="1" dirty="0">
                <a:solidFill>
                  <a:srgbClr val="FF0000"/>
                </a:solidFill>
              </a:rPr>
              <a:t>femmes et </a:t>
            </a:r>
            <a:r>
              <a:rPr lang="fr-FR" sz="2000" i="1" dirty="0" smtClean="0">
                <a:solidFill>
                  <a:srgbClr val="FF0000"/>
                </a:solidFill>
              </a:rPr>
              <a:t>enfants. </a:t>
            </a:r>
            <a:endParaRPr lang="fr-FR" sz="2000" i="1" dirty="0">
              <a:solidFill>
                <a:srgbClr val="FF0000"/>
              </a:solidFill>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26</a:t>
            </a:fld>
            <a:endParaRPr lang="fr-FR">
              <a:solidFill>
                <a:prstClr val="black">
                  <a:tint val="75000"/>
                </a:prstClr>
              </a:solidFill>
            </a:endParaRPr>
          </a:p>
        </p:txBody>
      </p:sp>
    </p:spTree>
    <p:extLst>
      <p:ext uri="{BB962C8B-B14F-4D97-AF65-F5344CB8AC3E}">
        <p14:creationId xmlns:p14="http://schemas.microsoft.com/office/powerpoint/2010/main" val="19977953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9040319" cy="804108"/>
          </a:xfrm>
          <a:ln>
            <a:solidFill>
              <a:srgbClr val="FF0000"/>
            </a:solidFill>
          </a:ln>
        </p:spPr>
        <p:txBody>
          <a:bodyPr anchor="t">
            <a:normAutofit fontScale="90000"/>
          </a:bodyPr>
          <a:lstStyle/>
          <a:p>
            <a:r>
              <a:rPr lang="fr-FR" b="1" dirty="0" smtClean="0">
                <a:ln>
                  <a:solidFill>
                    <a:schemeClr val="accent2"/>
                  </a:solidFill>
                </a:ln>
                <a:latin typeface="+mn-lt"/>
              </a:rPr>
              <a:t>Interventions de prévention –VBG/VS (1)</a:t>
            </a:r>
            <a:endParaRPr lang="fr-FR" b="1" dirty="0">
              <a:ln>
                <a:solidFill>
                  <a:schemeClr val="accent2"/>
                </a:solidFill>
              </a:ln>
              <a:latin typeface="+mn-lt"/>
            </a:endParaRPr>
          </a:p>
        </p:txBody>
      </p:sp>
      <p:sp>
        <p:nvSpPr>
          <p:cNvPr id="3" name="Content Placeholder 2"/>
          <p:cNvSpPr>
            <a:spLocks noGrp="1"/>
          </p:cNvSpPr>
          <p:nvPr>
            <p:ph idx="1"/>
          </p:nvPr>
        </p:nvSpPr>
        <p:spPr>
          <a:xfrm>
            <a:off x="838200" y="1739153"/>
            <a:ext cx="10224247" cy="3603812"/>
          </a:xfrm>
        </p:spPr>
        <p:txBody>
          <a:bodyPr>
            <a:noAutofit/>
          </a:bodyPr>
          <a:lstStyle/>
          <a:p>
            <a:pPr marL="457200" lvl="0" indent="-457200">
              <a:lnSpc>
                <a:spcPct val="107000"/>
              </a:lnSpc>
              <a:spcBef>
                <a:spcPts val="0"/>
              </a:spcBef>
              <a:spcAft>
                <a:spcPts val="800"/>
              </a:spcAft>
              <a:buFont typeface="+mj-lt"/>
              <a:buAutoNum type="arabicPeriod"/>
            </a:pPr>
            <a:r>
              <a:rPr lang="fr-FR" b="1" dirty="0" smtClean="0">
                <a:latin typeface="Calibri" panose="020F0502020204030204" pitchFamily="34" charset="0"/>
                <a:ea typeface="Calibri" panose="020F0502020204030204" pitchFamily="34" charset="0"/>
                <a:cs typeface="Times New Roman" panose="02020603050405020304" pitchFamily="18" charset="0"/>
              </a:rPr>
              <a:t>Les sites des personnes déplacées ou/ et les refugiés</a:t>
            </a:r>
          </a:p>
          <a:p>
            <a:pPr marL="342900" lvl="0" indent="-342900">
              <a:lnSpc>
                <a:spcPct val="107000"/>
              </a:lnSpc>
              <a:spcBef>
                <a:spcPts val="0"/>
              </a:spcBef>
              <a:spcAft>
                <a:spcPts val="800"/>
              </a:spcAft>
              <a:buFont typeface="Symbol" panose="05050102010706020507" pitchFamily="18" charset="2"/>
              <a:buChar char=""/>
            </a:pPr>
            <a:r>
              <a:rPr lang="fr-FR" sz="2400" dirty="0" smtClean="0">
                <a:latin typeface="Calibri" panose="020F0502020204030204" pitchFamily="34" charset="0"/>
                <a:ea typeface="Calibri" panose="020F0502020204030204" pitchFamily="34" charset="0"/>
                <a:cs typeface="Times New Roman" panose="02020603050405020304" pitchFamily="18" charset="0"/>
              </a:rPr>
              <a:t>Planifier la construction et la gestion des sites pour héberger les personnes affectées par la crise.</a:t>
            </a:r>
          </a:p>
          <a:p>
            <a:pPr marL="342900" lvl="0" indent="-342900">
              <a:lnSpc>
                <a:spcPct val="107000"/>
              </a:lnSpc>
              <a:spcBef>
                <a:spcPts val="0"/>
              </a:spcBef>
              <a:spcAft>
                <a:spcPts val="800"/>
              </a:spcAft>
              <a:buFont typeface="Symbol" panose="05050102010706020507" pitchFamily="18" charset="2"/>
              <a:buChar char=""/>
            </a:pPr>
            <a:r>
              <a:rPr lang="fr-FR" sz="2400" dirty="0" smtClean="0">
                <a:latin typeface="Calibri" panose="020F0502020204030204" pitchFamily="34" charset="0"/>
                <a:ea typeface="Calibri" panose="020F0502020204030204" pitchFamily="34" charset="0"/>
                <a:cs typeface="Times New Roman" panose="02020603050405020304" pitchFamily="18" charset="0"/>
              </a:rPr>
              <a:t>Veiller aux recrutements les acteurs humanitaires des 2 sexes. </a:t>
            </a:r>
          </a:p>
          <a:p>
            <a:pPr marL="342900" lvl="0" indent="-342900">
              <a:lnSpc>
                <a:spcPct val="107000"/>
              </a:lnSpc>
              <a:spcBef>
                <a:spcPts val="0"/>
              </a:spcBef>
              <a:spcAft>
                <a:spcPts val="800"/>
              </a:spcAft>
              <a:buFont typeface="Symbol" panose="05050102010706020507" pitchFamily="18" charset="2"/>
              <a:buChar char=""/>
            </a:pPr>
            <a:r>
              <a:rPr lang="fr-FR" sz="2400" dirty="0" smtClean="0">
                <a:latin typeface="Calibri" panose="020F0502020204030204" pitchFamily="34" charset="0"/>
                <a:ea typeface="Calibri" panose="020F0502020204030204" pitchFamily="34" charset="0"/>
                <a:cs typeface="Times New Roman" panose="02020603050405020304" pitchFamily="18" charset="0"/>
              </a:rPr>
              <a:t>Localiser </a:t>
            </a:r>
            <a:r>
              <a:rPr lang="fr-FR" sz="2400" dirty="0">
                <a:latin typeface="Calibri" panose="020F0502020204030204" pitchFamily="34" charset="0"/>
                <a:ea typeface="Calibri" panose="020F0502020204030204" pitchFamily="34" charset="0"/>
                <a:cs typeface="Times New Roman" panose="02020603050405020304" pitchFamily="18" charset="0"/>
              </a:rPr>
              <a:t>les latrines </a:t>
            </a:r>
            <a:r>
              <a:rPr lang="fr-FR" sz="2400" dirty="0" smtClean="0">
                <a:latin typeface="Calibri" panose="020F0502020204030204" pitchFamily="34" charset="0"/>
                <a:ea typeface="Calibri" panose="020F0502020204030204" pitchFamily="34" charset="0"/>
                <a:cs typeface="Times New Roman" panose="02020603050405020304" pitchFamily="18" charset="0"/>
              </a:rPr>
              <a:t>de façon séparées pour les différents sexes ainsi </a:t>
            </a:r>
            <a:r>
              <a:rPr lang="fr-FR" sz="2400" dirty="0">
                <a:latin typeface="Calibri" panose="020F0502020204030204" pitchFamily="34" charset="0"/>
                <a:ea typeface="Calibri" panose="020F0502020204030204" pitchFamily="34" charset="0"/>
                <a:cs typeface="Times New Roman" panose="02020603050405020304" pitchFamily="18" charset="0"/>
              </a:rPr>
              <a:t>q</a:t>
            </a:r>
            <a:r>
              <a:rPr lang="fr-FR" sz="2400" dirty="0" smtClean="0">
                <a:latin typeface="Calibri" panose="020F0502020204030204" pitchFamily="34" charset="0"/>
                <a:ea typeface="Calibri" panose="020F0502020204030204" pitchFamily="34" charset="0"/>
                <a:cs typeface="Times New Roman" panose="02020603050405020304" pitchFamily="18" charset="0"/>
              </a:rPr>
              <a:t>ue les </a:t>
            </a:r>
            <a:r>
              <a:rPr lang="fr-FR" sz="2400" dirty="0">
                <a:latin typeface="Calibri" panose="020F0502020204030204" pitchFamily="34" charset="0"/>
                <a:ea typeface="Calibri" panose="020F0502020204030204" pitchFamily="34" charset="0"/>
                <a:cs typeface="Times New Roman" panose="02020603050405020304" pitchFamily="18" charset="0"/>
              </a:rPr>
              <a:t>zones </a:t>
            </a:r>
            <a:r>
              <a:rPr lang="fr-FR" sz="2400" dirty="0" smtClean="0">
                <a:latin typeface="Calibri" panose="020F0502020204030204" pitchFamily="34" charset="0"/>
                <a:ea typeface="Calibri" panose="020F0502020204030204" pitchFamily="34" charset="0"/>
                <a:cs typeface="Times New Roman" panose="02020603050405020304" pitchFamily="18" charset="0"/>
              </a:rPr>
              <a:t>des douches; veiller </a:t>
            </a:r>
            <a:r>
              <a:rPr lang="fr-FR" sz="2400" dirty="0">
                <a:latin typeface="Calibri" panose="020F0502020204030204" pitchFamily="34" charset="0"/>
                <a:ea typeface="Calibri" panose="020F0502020204030204" pitchFamily="34" charset="0"/>
                <a:cs typeface="Times New Roman" panose="02020603050405020304" pitchFamily="18" charset="0"/>
              </a:rPr>
              <a:t>à ce que les portes puissent être </a:t>
            </a:r>
            <a:r>
              <a:rPr lang="fr-FR" sz="2400" dirty="0" err="1" smtClean="0">
                <a:latin typeface="Calibri" panose="020F0502020204030204" pitchFamily="34" charset="0"/>
                <a:ea typeface="Calibri" panose="020F0502020204030204" pitchFamily="34" charset="0"/>
                <a:cs typeface="Times New Roman" panose="02020603050405020304" pitchFamily="18" charset="0"/>
              </a:rPr>
              <a:t>verrouillables</a:t>
            </a:r>
            <a:r>
              <a:rPr lang="fr-FR" sz="2400" dirty="0" smtClean="0">
                <a:latin typeface="Calibri" panose="020F0502020204030204" pitchFamily="34" charset="0"/>
                <a:ea typeface="Calibri" panose="020F0502020204030204" pitchFamily="34" charset="0"/>
                <a:cs typeface="Times New Roman" panose="02020603050405020304" pitchFamily="18" charset="0"/>
              </a:rPr>
              <a:t> </a:t>
            </a:r>
            <a:r>
              <a:rPr lang="fr-FR" sz="2400" dirty="0">
                <a:latin typeface="Calibri" panose="020F0502020204030204" pitchFamily="34" charset="0"/>
                <a:ea typeface="Calibri" panose="020F0502020204030204" pitchFamily="34" charset="0"/>
                <a:cs typeface="Times New Roman" panose="02020603050405020304" pitchFamily="18" charset="0"/>
              </a:rPr>
              <a:t>de l’intérieur. </a:t>
            </a:r>
            <a:endParaRPr lang="fr-FR" sz="2400" dirty="0" smtClean="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800"/>
              </a:spcAft>
              <a:buNone/>
            </a:pP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spcAft>
                <a:spcPts val="800"/>
              </a:spcAft>
              <a:buFont typeface="Symbol" panose="05050102010706020507" pitchFamily="18" charset="2"/>
              <a:buChar char=""/>
            </a:pP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fr-FR" sz="2400" dirty="0"/>
          </a:p>
        </p:txBody>
      </p:sp>
      <p:sp>
        <p:nvSpPr>
          <p:cNvPr id="4" name="Slide Number Placeholder 3"/>
          <p:cNvSpPr>
            <a:spLocks noGrp="1"/>
          </p:cNvSpPr>
          <p:nvPr>
            <p:ph type="sldNum" sz="quarter" idx="12"/>
          </p:nvPr>
        </p:nvSpPr>
        <p:spPr/>
        <p:txBody>
          <a:bodyPr/>
          <a:lstStyle/>
          <a:p>
            <a:fld id="{AFA40996-A486-44BF-A8EB-3D872E6EB5B3}" type="slidenum">
              <a:rPr lang="fr-FR" smtClean="0"/>
              <a:t>27</a:t>
            </a:fld>
            <a:endParaRPr lang="fr-FR"/>
          </a:p>
        </p:txBody>
      </p:sp>
    </p:spTree>
    <p:extLst>
      <p:ext uri="{BB962C8B-B14F-4D97-AF65-F5344CB8AC3E}">
        <p14:creationId xmlns:p14="http://schemas.microsoft.com/office/powerpoint/2010/main" val="3351295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11353" cy="1325563"/>
          </a:xfrm>
          <a:ln>
            <a:solidFill>
              <a:schemeClr val="accent2"/>
            </a:solidFill>
          </a:ln>
        </p:spPr>
        <p:txBody>
          <a:bodyPr/>
          <a:lstStyle/>
          <a:p>
            <a:r>
              <a:rPr lang="fr-FR" b="1" dirty="0" smtClean="0">
                <a:ln>
                  <a:solidFill>
                    <a:schemeClr val="accent2"/>
                  </a:solidFill>
                </a:ln>
                <a:latin typeface="+mn-lt"/>
              </a:rPr>
              <a:t>Interventions de prévention (2)</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fontScale="92500" lnSpcReduction="10000"/>
          </a:bodyPr>
          <a:lstStyle/>
          <a:p>
            <a:pPr marL="514350" lvl="0" indent="-514350">
              <a:lnSpc>
                <a:spcPct val="107000"/>
              </a:lnSpc>
              <a:spcBef>
                <a:spcPts val="0"/>
              </a:spcBef>
              <a:spcAft>
                <a:spcPts val="800"/>
              </a:spcAft>
              <a:buFont typeface="+mj-lt"/>
              <a:buAutoNum type="arabicPeriod" startAt="2"/>
            </a:pPr>
            <a:r>
              <a:rPr lang="fr-FR" b="1" dirty="0" smtClean="0">
                <a:latin typeface="Calibri" panose="020F0502020204030204" pitchFamily="34" charset="0"/>
                <a:ea typeface="Calibri" panose="020F0502020204030204" pitchFamily="34" charset="0"/>
                <a:cs typeface="Times New Roman" panose="02020603050405020304" pitchFamily="18" charset="0"/>
              </a:rPr>
              <a:t>Les </a:t>
            </a:r>
            <a:r>
              <a:rPr lang="fr-FR" b="1" dirty="0">
                <a:latin typeface="Calibri" panose="020F0502020204030204" pitchFamily="34" charset="0"/>
                <a:ea typeface="Calibri" panose="020F0502020204030204" pitchFamily="34" charset="0"/>
                <a:cs typeface="Times New Roman" panose="02020603050405020304" pitchFamily="18" charset="0"/>
              </a:rPr>
              <a:t>prestataires de services</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Recruter et former des prestataires de service, des agents de santé communautaire, du personnel de programme et des interprètes de sexe féminin. </a:t>
            </a:r>
          </a:p>
          <a:p>
            <a:pPr marL="342900" lvl="0" indent="-342900">
              <a:lnSpc>
                <a:spcPct val="107000"/>
              </a:lnSpc>
              <a:spcBef>
                <a:spcPts val="0"/>
              </a:spcBef>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Veiller à ce que toutes les langues des sous-groupes ethniques soient représentées parmi les prestataires de service ou interprètes. </a:t>
            </a:r>
          </a:p>
          <a:p>
            <a:pPr marL="342900" lvl="0" indent="-342900">
              <a:lnSpc>
                <a:spcPct val="107000"/>
              </a:lnSpc>
              <a:spcBef>
                <a:spcPts val="0"/>
              </a:spcBef>
              <a:spcAft>
                <a:spcPts val="80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Veiller à ce que les agents de santé et l’ensemble du personnel d’établissement aient signé et respectent le code de conduite contre l’exploitation et la violence sexuelle (EVS). </a:t>
            </a:r>
            <a:r>
              <a:rPr lang="fr-FR" sz="2400" dirty="0">
                <a:latin typeface="Calibri" panose="020F0502020204030204" pitchFamily="34" charset="0"/>
                <a:ea typeface="Calibri" panose="020F0502020204030204" pitchFamily="34" charset="0"/>
                <a:cs typeface="Times New Roman" panose="02020603050405020304" pitchFamily="18" charset="0"/>
              </a:rPr>
              <a:t>(s’applique aussi aux autres intervenants – VBG).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28</a:t>
            </a:fld>
            <a:endParaRPr lang="fr-FR"/>
          </a:p>
        </p:txBody>
      </p:sp>
    </p:spTree>
    <p:extLst>
      <p:ext uri="{BB962C8B-B14F-4D97-AF65-F5344CB8AC3E}">
        <p14:creationId xmlns:p14="http://schemas.microsoft.com/office/powerpoint/2010/main" val="540913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2400" cy="858557"/>
          </a:xfrm>
          <a:ln>
            <a:solidFill>
              <a:schemeClr val="accent2"/>
            </a:solidFill>
          </a:ln>
        </p:spPr>
        <p:txBody>
          <a:bodyPr>
            <a:normAutofit fontScale="90000"/>
          </a:bodyPr>
          <a:lstStyle/>
          <a:p>
            <a:r>
              <a:rPr lang="fr-FR" b="1" dirty="0" smtClean="0">
                <a:ln>
                  <a:solidFill>
                    <a:schemeClr val="accent2"/>
                  </a:solidFill>
                </a:ln>
                <a:latin typeface="+mn-lt"/>
              </a:rPr>
              <a:t>Interventions de prévention -VS (3)</a:t>
            </a:r>
            <a:endParaRPr lang="fr-FR" b="1" dirty="0">
              <a:ln>
                <a:solidFill>
                  <a:schemeClr val="accent2"/>
                </a:solidFill>
              </a:ln>
              <a:latin typeface="+mn-lt"/>
            </a:endParaRPr>
          </a:p>
        </p:txBody>
      </p:sp>
      <p:sp>
        <p:nvSpPr>
          <p:cNvPr id="3" name="Content Placeholder 2"/>
          <p:cNvSpPr>
            <a:spLocks noGrp="1"/>
          </p:cNvSpPr>
          <p:nvPr>
            <p:ph idx="1"/>
          </p:nvPr>
        </p:nvSpPr>
        <p:spPr>
          <a:xfrm>
            <a:off x="838199" y="1223682"/>
            <a:ext cx="11123951" cy="5132667"/>
          </a:xfrm>
        </p:spPr>
        <p:txBody>
          <a:bodyPr>
            <a:noAutofit/>
          </a:bodyPr>
          <a:lstStyle/>
          <a:p>
            <a:pPr marL="0" marR="0" lvl="0" indent="0">
              <a:lnSpc>
                <a:spcPct val="107000"/>
              </a:lnSpc>
              <a:spcBef>
                <a:spcPts val="0"/>
              </a:spcBef>
              <a:spcAft>
                <a:spcPts val="0"/>
              </a:spcAft>
              <a:buNone/>
            </a:pPr>
            <a:r>
              <a:rPr lang="fr-FR" sz="2200" b="1" dirty="0" smtClean="0">
                <a:latin typeface="Calibri" panose="020F0502020204030204" pitchFamily="34" charset="0"/>
                <a:ea typeface="Calibri" panose="020F0502020204030204" pitchFamily="34" charset="0"/>
                <a:cs typeface="Times New Roman" panose="02020603050405020304" pitchFamily="18" charset="0"/>
              </a:rPr>
              <a:t>3. L’établissement gérant les cas de violences sexuelles </a:t>
            </a:r>
          </a:p>
          <a:p>
            <a:pPr marL="342900" marR="0" lvl="0" indent="-342900">
              <a:lnSpc>
                <a:spcPct val="107000"/>
              </a:lnSpc>
              <a:spcBef>
                <a:spcPts val="0"/>
              </a:spcBef>
              <a:spcAft>
                <a:spcPts val="0"/>
              </a:spcAft>
              <a:buFont typeface="Symbol" panose="05050102010706020507" pitchFamily="18" charset="2"/>
              <a:buChar char=""/>
            </a:pPr>
            <a:r>
              <a:rPr lang="fr-FR" sz="2200" dirty="0" smtClean="0">
                <a:latin typeface="Calibri" panose="020F0502020204030204" pitchFamily="34" charset="0"/>
                <a:ea typeface="Calibri" panose="020F0502020204030204" pitchFamily="34" charset="0"/>
                <a:cs typeface="Times New Roman" panose="02020603050405020304" pitchFamily="18" charset="0"/>
              </a:rPr>
              <a:t>Garantir </a:t>
            </a:r>
            <a:r>
              <a:rPr lang="fr-FR" sz="2200" dirty="0">
                <a:latin typeface="Calibri" panose="020F0502020204030204" pitchFamily="34" charset="0"/>
                <a:ea typeface="Calibri" panose="020F0502020204030204" pitchFamily="34" charset="0"/>
                <a:cs typeface="Times New Roman" panose="02020603050405020304" pitchFamily="18" charset="0"/>
              </a:rPr>
              <a:t>un accès sécurisé aux services de </a:t>
            </a:r>
            <a:r>
              <a:rPr lang="fr-FR" sz="2200" dirty="0" smtClean="0">
                <a:latin typeface="Calibri" panose="020F0502020204030204" pitchFamily="34" charset="0"/>
                <a:ea typeface="Calibri" panose="020F0502020204030204" pitchFamily="34" charset="0"/>
                <a:cs typeface="Times New Roman" panose="02020603050405020304" pitchFamily="18" charset="0"/>
              </a:rPr>
              <a:t>santé de </a:t>
            </a:r>
            <a:r>
              <a:rPr lang="fr-FR" sz="2200" dirty="0">
                <a:latin typeface="Calibri" panose="020F0502020204030204" pitchFamily="34" charset="0"/>
                <a:ea typeface="Calibri" panose="020F0502020204030204" pitchFamily="34" charset="0"/>
                <a:cs typeface="Times New Roman" panose="02020603050405020304" pitchFamily="18" charset="0"/>
              </a:rPr>
              <a:t>base, notamment les services de santé sexuelle et reproductive, pour les femmes, les hommes, les adolescents et les enfants.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fr-FR" sz="2200" dirty="0">
                <a:latin typeface="Calibri" panose="020F0502020204030204" pitchFamily="34" charset="0"/>
                <a:ea typeface="Calibri" panose="020F0502020204030204" pitchFamily="34" charset="0"/>
                <a:cs typeface="Times New Roman" panose="02020603050405020304" pitchFamily="18" charset="0"/>
              </a:rPr>
              <a:t>Concevoir et </a:t>
            </a:r>
            <a:r>
              <a:rPr lang="fr-FR" sz="2200" dirty="0" smtClean="0">
                <a:latin typeface="Calibri" panose="020F0502020204030204" pitchFamily="34" charset="0"/>
                <a:ea typeface="Calibri" panose="020F0502020204030204" pitchFamily="34" charset="0"/>
                <a:cs typeface="Times New Roman" panose="02020603050405020304" pitchFamily="18" charset="0"/>
              </a:rPr>
              <a:t>mieux localiser </a:t>
            </a:r>
            <a:r>
              <a:rPr lang="fr-FR" sz="2200" dirty="0">
                <a:latin typeface="Calibri" panose="020F0502020204030204" pitchFamily="34" charset="0"/>
                <a:ea typeface="Calibri" panose="020F0502020204030204" pitchFamily="34" charset="0"/>
                <a:cs typeface="Times New Roman" panose="02020603050405020304" pitchFamily="18" charset="0"/>
              </a:rPr>
              <a:t>les établissements de </a:t>
            </a:r>
            <a:r>
              <a:rPr lang="fr-FR" sz="2200" dirty="0" smtClean="0">
                <a:latin typeface="Calibri" panose="020F0502020204030204" pitchFamily="34" charset="0"/>
                <a:ea typeface="Calibri" panose="020F0502020204030204" pitchFamily="34" charset="0"/>
                <a:cs typeface="Times New Roman" panose="02020603050405020304" pitchFamily="18" charset="0"/>
              </a:rPr>
              <a:t>santé, </a:t>
            </a:r>
            <a:r>
              <a:rPr lang="fr-FR" sz="2200" dirty="0">
                <a:latin typeface="Calibri" panose="020F0502020204030204" pitchFamily="34" charset="0"/>
                <a:ea typeface="Calibri" panose="020F0502020204030204" pitchFamily="34" charset="0"/>
                <a:cs typeface="Times New Roman" panose="02020603050405020304" pitchFamily="18" charset="0"/>
              </a:rPr>
              <a:t>pour améliorer la sécurité physique et être accessibles aux personnes handicapées</a:t>
            </a:r>
            <a:r>
              <a:rPr lang="fr-FR" sz="2200" dirty="0" smtClean="0">
                <a:latin typeface="Calibri" panose="020F0502020204030204" pitchFamily="34" charset="0"/>
                <a:ea typeface="Calibri" panose="020F0502020204030204" pitchFamily="34" charset="0"/>
                <a:cs typeface="Times New Roman" panose="02020603050405020304" pitchFamily="18" charset="0"/>
              </a:rPr>
              <a:t>, </a:t>
            </a:r>
            <a:r>
              <a:rPr lang="fr-FR" sz="2200" dirty="0">
                <a:latin typeface="Calibri" panose="020F0502020204030204" pitchFamily="34" charset="0"/>
                <a:ea typeface="Calibri" panose="020F0502020204030204" pitchFamily="34" charset="0"/>
                <a:cs typeface="Times New Roman" panose="02020603050405020304" pitchFamily="18" charset="0"/>
              </a:rPr>
              <a:t>les femmes, les adolescents, les personnes handicapées et d’autres groupes marginalisées</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fr-FR" sz="2200" dirty="0" smtClean="0">
                <a:latin typeface="Calibri" panose="020F0502020204030204" pitchFamily="34" charset="0"/>
                <a:ea typeface="Calibri" panose="020F0502020204030204" pitchFamily="34" charset="0"/>
                <a:cs typeface="Times New Roman" panose="02020603050405020304" pitchFamily="18" charset="0"/>
              </a:rPr>
              <a:t>Veiller </a:t>
            </a:r>
            <a:r>
              <a:rPr lang="fr-FR" sz="2200" dirty="0">
                <a:latin typeface="Calibri" panose="020F0502020204030204" pitchFamily="34" charset="0"/>
                <a:ea typeface="Calibri" panose="020F0502020204030204" pitchFamily="34" charset="0"/>
                <a:cs typeface="Times New Roman" panose="02020603050405020304" pitchFamily="18" charset="0"/>
              </a:rPr>
              <a:t>à ce </a:t>
            </a:r>
            <a:r>
              <a:rPr lang="fr-FR" sz="2200" dirty="0" smtClean="0">
                <a:latin typeface="Calibri" panose="020F0502020204030204" pitchFamily="34" charset="0"/>
                <a:ea typeface="Calibri" panose="020F0502020204030204" pitchFamily="34" charset="0"/>
                <a:cs typeface="Times New Roman" panose="02020603050405020304" pitchFamily="18" charset="0"/>
              </a:rPr>
              <a:t>que les </a:t>
            </a:r>
            <a:r>
              <a:rPr lang="fr-FR" sz="2200" dirty="0">
                <a:latin typeface="Calibri" panose="020F0502020204030204" pitchFamily="34" charset="0"/>
                <a:ea typeface="Calibri" panose="020F0502020204030204" pitchFamily="34" charset="0"/>
                <a:cs typeface="Times New Roman" panose="02020603050405020304" pitchFamily="18" charset="0"/>
              </a:rPr>
              <a:t>établissements de santé soient dans des lieux sécurisés et disposent d’un parcours éclairé la nuit. </a:t>
            </a:r>
            <a:endParaRPr lang="fr-FR" sz="22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Symbol" panose="05050102010706020507" pitchFamily="18" charset="2"/>
              <a:buChar char=""/>
            </a:pPr>
            <a:r>
              <a:rPr lang="fr-FR"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Envisager la nécessité d’affecter du personnel de sécurité à l’entrée des établissements. </a:t>
            </a:r>
            <a:endParaRPr lang="fr-FR"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Font typeface="Symbol" panose="05050102010706020507" pitchFamily="18" charset="2"/>
              <a:buChar char=""/>
            </a:pPr>
            <a:r>
              <a:rPr lang="fr-FR"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Assurer la confidentialité, notamment de la protection des informations et des données concernant les victimes auprès des prestataires de service et de l’ensemble du personnel d’établissement</a:t>
            </a:r>
            <a:r>
              <a:rPr lang="fr-FR" sz="2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endParaRPr lang="fr-FR" sz="2200" dirty="0"/>
          </a:p>
        </p:txBody>
      </p:sp>
      <p:sp>
        <p:nvSpPr>
          <p:cNvPr id="4" name="Slide Number Placeholder 3"/>
          <p:cNvSpPr>
            <a:spLocks noGrp="1"/>
          </p:cNvSpPr>
          <p:nvPr>
            <p:ph type="sldNum" sz="quarter" idx="12"/>
          </p:nvPr>
        </p:nvSpPr>
        <p:spPr/>
        <p:txBody>
          <a:bodyPr/>
          <a:lstStyle/>
          <a:p>
            <a:fld id="{AFA40996-A486-44BF-A8EB-3D872E6EB5B3}" type="slidenum">
              <a:rPr lang="fr-FR" smtClean="0"/>
              <a:t>29</a:t>
            </a:fld>
            <a:endParaRPr lang="fr-FR"/>
          </a:p>
        </p:txBody>
      </p:sp>
    </p:spTree>
    <p:extLst>
      <p:ext uri="{BB962C8B-B14F-4D97-AF65-F5344CB8AC3E}">
        <p14:creationId xmlns:p14="http://schemas.microsoft.com/office/powerpoint/2010/main" val="3063268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30840" cy="1208841"/>
          </a:xfrm>
          <a:ln>
            <a:solidFill>
              <a:srgbClr val="FF0000"/>
            </a:solidFill>
          </a:ln>
        </p:spPr>
        <p:txBody>
          <a:bodyPr>
            <a:noAutofit/>
          </a:bodyPr>
          <a:lstStyle/>
          <a:p>
            <a:pPr lvl="0" algn="ctr">
              <a:spcBef>
                <a:spcPts val="1000"/>
              </a:spcBef>
            </a:pPr>
            <a:r>
              <a:rPr lang="fr-FR" sz="2800" b="1" dirty="0">
                <a:solidFill>
                  <a:srgbClr val="FF0000"/>
                </a:solidFill>
                <a:latin typeface="Calibri" panose="020F0502020204030204"/>
              </a:rPr>
              <a:t>Objectif </a:t>
            </a:r>
            <a:r>
              <a:rPr lang="fr-FR" sz="2800" b="1" dirty="0" smtClean="0">
                <a:solidFill>
                  <a:srgbClr val="FF0000"/>
                </a:solidFill>
                <a:latin typeface="Calibri" panose="020F0502020204030204"/>
              </a:rPr>
              <a:t>2 </a:t>
            </a:r>
            <a:r>
              <a:rPr lang="fr-FR" sz="2800" b="1" dirty="0">
                <a:solidFill>
                  <a:srgbClr val="FF0000"/>
                </a:solidFill>
                <a:latin typeface="Calibri" panose="020F0502020204030204"/>
              </a:rPr>
              <a:t>du DMU: </a:t>
            </a:r>
            <a:r>
              <a:rPr lang="fr-FR" sz="2800" b="1" dirty="0" smtClean="0">
                <a:solidFill>
                  <a:srgbClr val="FF0000"/>
                </a:solidFill>
                <a:latin typeface="Calibri" panose="020F0502020204030204"/>
              </a:rPr>
              <a:t/>
            </a:r>
            <a:br>
              <a:rPr lang="fr-FR" sz="2800" b="1" dirty="0" smtClean="0">
                <a:solidFill>
                  <a:srgbClr val="FF0000"/>
                </a:solidFill>
                <a:latin typeface="Calibri" panose="020F0502020204030204"/>
              </a:rPr>
            </a:br>
            <a:r>
              <a:rPr lang="fr-FR" sz="2800" dirty="0" smtClean="0">
                <a:solidFill>
                  <a:prstClr val="black"/>
                </a:solidFill>
                <a:latin typeface="Calibri" panose="020F0502020204030204"/>
                <a:ea typeface="+mn-ea"/>
                <a:cs typeface="+mn-cs"/>
              </a:rPr>
              <a:t>Assurer </a:t>
            </a:r>
            <a:r>
              <a:rPr lang="fr-FR" sz="2800" dirty="0">
                <a:solidFill>
                  <a:prstClr val="black"/>
                </a:solidFill>
                <a:latin typeface="Calibri" panose="020F0502020204030204"/>
                <a:ea typeface="+mn-ea"/>
                <a:cs typeface="+mn-cs"/>
              </a:rPr>
              <a:t>la prévention </a:t>
            </a:r>
            <a:r>
              <a:rPr lang="fr-FR" sz="2800" dirty="0" smtClean="0">
                <a:solidFill>
                  <a:prstClr val="black"/>
                </a:solidFill>
                <a:latin typeface="Calibri" panose="020F0502020204030204"/>
                <a:ea typeface="+mn-ea"/>
                <a:cs typeface="+mn-cs"/>
              </a:rPr>
              <a:t>des violences sexuelles </a:t>
            </a:r>
            <a:r>
              <a:rPr lang="fr-FR" sz="2800" dirty="0">
                <a:solidFill>
                  <a:prstClr val="black"/>
                </a:solidFill>
                <a:latin typeface="Calibri" panose="020F0502020204030204"/>
                <a:ea typeface="+mn-ea"/>
                <a:cs typeface="+mn-cs"/>
              </a:rPr>
              <a:t>et la réponse aux besoins des survivantes/ victimes.</a:t>
            </a:r>
          </a:p>
        </p:txBody>
      </p:sp>
      <p:sp>
        <p:nvSpPr>
          <p:cNvPr id="3" name="Content Placeholder 2"/>
          <p:cNvSpPr>
            <a:spLocks noGrp="1"/>
          </p:cNvSpPr>
          <p:nvPr>
            <p:ph idx="1"/>
          </p:nvPr>
        </p:nvSpPr>
        <p:spPr>
          <a:xfrm>
            <a:off x="838200" y="1813561"/>
            <a:ext cx="10515600" cy="4334022"/>
          </a:xfrm>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fr-FR" sz="2500" dirty="0" smtClean="0">
                <a:effectLst/>
                <a:latin typeface="Calibri" panose="020F0502020204030204" pitchFamily="34" charset="0"/>
                <a:ea typeface="Calibri" panose="020F0502020204030204" pitchFamily="34" charset="0"/>
                <a:cs typeface="Times New Roman" panose="02020603050405020304" pitchFamily="18" charset="0"/>
              </a:rPr>
              <a:t>Le </a:t>
            </a:r>
            <a:r>
              <a:rPr lang="fr-FR" sz="2500" dirty="0" smtClean="0">
                <a:latin typeface="Calibri" panose="020F0502020204030204" pitchFamily="34" charset="0"/>
                <a:ea typeface="Calibri" panose="020F0502020204030204" pitchFamily="34" charset="0"/>
                <a:cs typeface="Times New Roman" panose="02020603050405020304" pitchFamily="18" charset="0"/>
              </a:rPr>
              <a:t>coordinateur et le groupe de travail SSR collabore </a:t>
            </a:r>
            <a:r>
              <a:rPr lang="fr-FR" sz="2500" dirty="0" smtClean="0">
                <a:effectLst/>
                <a:latin typeface="Calibri" panose="020F0502020204030204" pitchFamily="34" charset="0"/>
                <a:ea typeface="Calibri" panose="020F0502020204030204" pitchFamily="34" charset="0"/>
                <a:cs typeface="Times New Roman" panose="02020603050405020304" pitchFamily="18" charset="0"/>
              </a:rPr>
              <a:t>avec </a:t>
            </a:r>
            <a:r>
              <a:rPr lang="fr-FR" sz="25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d’autres pôles, surtout le sous-secteur/ cluster de la Violence Basée sur Genre</a:t>
            </a:r>
            <a:r>
              <a:rPr lang="fr-FR" sz="2500" dirty="0" smtClean="0">
                <a:effectLst/>
                <a:latin typeface="Calibri" panose="020F0502020204030204" pitchFamily="34" charset="0"/>
                <a:ea typeface="Calibri" panose="020F0502020204030204" pitchFamily="34" charset="0"/>
                <a:cs typeface="Times New Roman" panose="02020603050405020304" pitchFamily="18" charset="0"/>
              </a:rPr>
              <a:t>, pour instaurer des mesures préventives aux niveaux communautaire, local et des districts notamment les établissements de santé pour protéger les populations touchées  en particulier les femmes et les filles à l’égard de la violence sexuelle.</a:t>
            </a:r>
            <a:endParaRPr lang="en-US" sz="25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fr-FR" sz="25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Mettre </a:t>
            </a:r>
            <a:r>
              <a:rPr lang="fr-FR" sz="2500" dirty="0">
                <a:solidFill>
                  <a:srgbClr val="FF0000"/>
                </a:solidFill>
                <a:latin typeface="Calibri" panose="020F0502020204030204" pitchFamily="34" charset="0"/>
                <a:ea typeface="Calibri" panose="020F0502020204030204" pitchFamily="34" charset="0"/>
                <a:cs typeface="Times New Roman" panose="02020603050405020304" pitchFamily="18" charset="0"/>
              </a:rPr>
              <a:t>à la disposition des victimes de violence </a:t>
            </a:r>
            <a:r>
              <a:rPr lang="fr-FR" sz="25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sexuelle, </a:t>
            </a:r>
            <a:r>
              <a:rPr lang="fr-FR" sz="25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les soins et les références cliniques </a:t>
            </a:r>
            <a:r>
              <a:rPr lang="fr-FR" sz="2500" dirty="0" smtClean="0">
                <a:effectLst/>
                <a:latin typeface="Calibri" panose="020F0502020204030204" pitchFamily="34" charset="0"/>
                <a:ea typeface="Calibri" panose="020F0502020204030204" pitchFamily="34" charset="0"/>
                <a:cs typeface="Times New Roman" panose="02020603050405020304" pitchFamily="18" charset="0"/>
              </a:rPr>
              <a:t>ainsi que d’autres services de soutien.</a:t>
            </a:r>
            <a:endParaRPr lang="en-US" sz="25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fr-FR" sz="2500" dirty="0" smtClean="0">
                <a:effectLst/>
                <a:latin typeface="Calibri" panose="020F0502020204030204" pitchFamily="34" charset="0"/>
                <a:ea typeface="Calibri" panose="020F0502020204030204" pitchFamily="34" charset="0"/>
                <a:cs typeface="Times New Roman" panose="02020603050405020304" pitchFamily="18" charset="0"/>
              </a:rPr>
              <a:t>Créer des </a:t>
            </a:r>
            <a:r>
              <a:rPr lang="fr-FR" sz="25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espaces confidentiels et sécurisés </a:t>
            </a:r>
            <a:r>
              <a:rPr lang="fr-FR" sz="2500" dirty="0" smtClean="0">
                <a:effectLst/>
                <a:latin typeface="Calibri" panose="020F0502020204030204" pitchFamily="34" charset="0"/>
                <a:ea typeface="Calibri" panose="020F0502020204030204" pitchFamily="34" charset="0"/>
                <a:cs typeface="Times New Roman" panose="02020603050405020304" pitchFamily="18" charset="0"/>
              </a:rPr>
              <a:t>au sein des établissements de santé pour recevoir les victimes  des violences sexuelles et les dispenser des soins et références cliniques adaptés.  </a:t>
            </a:r>
            <a:endParaRPr lang="en-US" sz="25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3</a:t>
            </a:fld>
            <a:endParaRPr lang="fr-FR"/>
          </a:p>
        </p:txBody>
      </p:sp>
    </p:spTree>
    <p:extLst>
      <p:ext uri="{BB962C8B-B14F-4D97-AF65-F5344CB8AC3E}">
        <p14:creationId xmlns:p14="http://schemas.microsoft.com/office/powerpoint/2010/main" val="4205801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642412" cy="1325563"/>
          </a:xfrm>
          <a:ln>
            <a:solidFill>
              <a:schemeClr val="accent2"/>
            </a:solidFill>
          </a:ln>
        </p:spPr>
        <p:txBody>
          <a:bodyPr/>
          <a:lstStyle/>
          <a:p>
            <a:r>
              <a:rPr lang="fr-FR" b="1" dirty="0" smtClean="0">
                <a:ln>
                  <a:solidFill>
                    <a:schemeClr val="accent2"/>
                  </a:solidFill>
                </a:ln>
                <a:latin typeface="+mn-lt"/>
              </a:rPr>
              <a:t>Interventions de prévention (4)</a:t>
            </a:r>
            <a:endParaRPr lang="fr-FR" b="1" dirty="0">
              <a:ln>
                <a:solidFill>
                  <a:schemeClr val="accent2"/>
                </a:solidFill>
              </a:ln>
              <a:latin typeface="+mn-lt"/>
            </a:endParaRPr>
          </a:p>
        </p:txBody>
      </p:sp>
      <p:sp>
        <p:nvSpPr>
          <p:cNvPr id="3" name="Content Placeholder 2"/>
          <p:cNvSpPr>
            <a:spLocks noGrp="1"/>
          </p:cNvSpPr>
          <p:nvPr>
            <p:ph idx="1"/>
          </p:nvPr>
        </p:nvSpPr>
        <p:spPr>
          <a:xfrm>
            <a:off x="838200" y="1825624"/>
            <a:ext cx="10515600" cy="4754469"/>
          </a:xfrm>
        </p:spPr>
        <p:txBody>
          <a:bodyPr>
            <a:normAutofit fontScale="92500" lnSpcReduction="20000"/>
          </a:bodyPr>
          <a:lstStyle/>
          <a:p>
            <a:pPr marL="0" indent="0">
              <a:buNone/>
            </a:pPr>
            <a:r>
              <a:rPr lang="fr-FR" b="1" dirty="0" smtClean="0"/>
              <a:t>4. Le code de conduite de l’organisation </a:t>
            </a:r>
          </a:p>
          <a:p>
            <a:pPr algn="just">
              <a:buFont typeface="Wingdings" panose="05000000000000000000" pitchFamily="2" charset="2"/>
              <a:buChar char="Ø"/>
            </a:pPr>
            <a:r>
              <a:rPr lang="fr-FR" sz="2400" dirty="0" smtClean="0"/>
              <a:t>Un outil qui définit un cadre </a:t>
            </a:r>
            <a:r>
              <a:rPr lang="fr-FR" sz="2400" dirty="0"/>
              <a:t>de référence plus spécifique que les cadres légaux, en décrivant avec précision les comportements attendus</a:t>
            </a:r>
            <a:r>
              <a:rPr lang="fr-FR" sz="2400" dirty="0" smtClean="0"/>
              <a:t>.</a:t>
            </a:r>
          </a:p>
          <a:p>
            <a:pPr algn="just">
              <a:buFont typeface="Wingdings" panose="05000000000000000000" pitchFamily="2" charset="2"/>
              <a:buChar char="Ø"/>
            </a:pPr>
            <a:r>
              <a:rPr lang="fr-FR" sz="2400" dirty="0" smtClean="0"/>
              <a:t>Le code </a:t>
            </a:r>
            <a:r>
              <a:rPr lang="fr-FR" sz="2400" dirty="0"/>
              <a:t>de </a:t>
            </a:r>
            <a:r>
              <a:rPr lang="fr-FR" sz="2400" dirty="0" smtClean="0"/>
              <a:t>conduite définit </a:t>
            </a:r>
            <a:r>
              <a:rPr lang="fr-FR" sz="2400" dirty="0"/>
              <a:t>le cadre de référence à l’intérieur duquel l’organisme peut intervenir de façon légitime.  </a:t>
            </a:r>
            <a:endParaRPr lang="fr-FR" sz="2400" dirty="0" smtClean="0"/>
          </a:p>
          <a:p>
            <a:pPr algn="just">
              <a:buFont typeface="Wingdings" panose="05000000000000000000" pitchFamily="2" charset="2"/>
              <a:buChar char="Ø"/>
            </a:pPr>
            <a:r>
              <a:rPr lang="fr-FR" sz="2400" dirty="0" smtClean="0"/>
              <a:t>Définir les responsabilités de l’employé de son organisation.</a:t>
            </a:r>
          </a:p>
          <a:p>
            <a:pPr algn="just">
              <a:buFont typeface="Wingdings" panose="05000000000000000000" pitchFamily="2" charset="2"/>
              <a:buChar char="Ø"/>
            </a:pPr>
            <a:r>
              <a:rPr lang="fr-FR" sz="2400" dirty="0" smtClean="0"/>
              <a:t>Pour les partenaires </a:t>
            </a:r>
            <a:r>
              <a:rPr lang="fr-FR" sz="2400" dirty="0"/>
              <a:t>de l’organisation, préciser les rôles et responsabilités de l’organisation vis-à-vis l’application et le respect dudit </a:t>
            </a:r>
            <a:r>
              <a:rPr lang="fr-FR" sz="2400" dirty="0" smtClean="0"/>
              <a:t>code. </a:t>
            </a:r>
          </a:p>
          <a:p>
            <a:pPr algn="just">
              <a:buFont typeface="Wingdings" panose="05000000000000000000" pitchFamily="2" charset="2"/>
              <a:buChar char="Ø"/>
            </a:pPr>
            <a:r>
              <a:rPr lang="fr-FR" sz="2400" dirty="0"/>
              <a:t>Des procédures d’enquêtes équitables et confidentielles devront être clairement </a:t>
            </a:r>
            <a:r>
              <a:rPr lang="fr-FR" sz="2400" dirty="0" smtClean="0"/>
              <a:t>décrites.</a:t>
            </a:r>
          </a:p>
          <a:p>
            <a:pPr algn="just">
              <a:buFont typeface="Wingdings" panose="05000000000000000000" pitchFamily="2" charset="2"/>
              <a:buChar char="Ø"/>
            </a:pPr>
            <a:r>
              <a:rPr lang="fr-FR" sz="2400" dirty="0" smtClean="0"/>
              <a:t>Définir les </a:t>
            </a:r>
            <a:r>
              <a:rPr lang="fr-FR" sz="2400" dirty="0"/>
              <a:t>mesures disciplinaires pertinentes, en cas de non-respect du code</a:t>
            </a:r>
            <a:r>
              <a:rPr lang="fr-FR" sz="2400" dirty="0" smtClean="0"/>
              <a:t>.</a:t>
            </a:r>
          </a:p>
          <a:p>
            <a:pPr algn="just">
              <a:buFont typeface="Wingdings" panose="05000000000000000000" pitchFamily="2" charset="2"/>
              <a:buChar char="Ø"/>
            </a:pPr>
            <a:r>
              <a:rPr lang="fr-FR" sz="2400" dirty="0"/>
              <a:t>Assurer la </a:t>
            </a:r>
            <a:r>
              <a:rPr lang="fr-FR" sz="2400" dirty="0" smtClean="0"/>
              <a:t>formation </a:t>
            </a:r>
            <a:r>
              <a:rPr lang="fr-FR" sz="2400" dirty="0"/>
              <a:t>sur la prévention de l’exploitation et des abus sexuels ainsi que sur les mesures à prendre en cas d’inconduite devra être réalisée</a:t>
            </a:r>
            <a:r>
              <a:rPr lang="fr-FR" sz="2400" dirty="0" smtClean="0"/>
              <a:t>.</a:t>
            </a:r>
          </a:p>
          <a:p>
            <a:pPr algn="just">
              <a:buFont typeface="Wingdings" panose="05000000000000000000" pitchFamily="2" charset="2"/>
              <a:buChar char="Ø"/>
            </a:pPr>
            <a:r>
              <a:rPr lang="fr-FR" sz="2400" dirty="0"/>
              <a:t>Assurer </a:t>
            </a:r>
            <a:r>
              <a:rPr lang="fr-FR" sz="2400" dirty="0" smtClean="0"/>
              <a:t>qu’un </a:t>
            </a:r>
            <a:r>
              <a:rPr lang="fr-FR" sz="2400" dirty="0"/>
              <a:t>mécanisme de signalement confidentiel </a:t>
            </a:r>
            <a:r>
              <a:rPr lang="fr-FR" sz="2400" dirty="0" smtClean="0"/>
              <a:t>est </a:t>
            </a:r>
            <a:r>
              <a:rPr lang="fr-FR" sz="2400" dirty="0"/>
              <a:t>instauré au sein de chaque organisation.</a:t>
            </a:r>
          </a:p>
        </p:txBody>
      </p:sp>
      <p:sp>
        <p:nvSpPr>
          <p:cNvPr id="4" name="Slide Number Placeholder 3"/>
          <p:cNvSpPr>
            <a:spLocks noGrp="1"/>
          </p:cNvSpPr>
          <p:nvPr>
            <p:ph type="sldNum" sz="quarter" idx="12"/>
          </p:nvPr>
        </p:nvSpPr>
        <p:spPr/>
        <p:txBody>
          <a:bodyPr/>
          <a:lstStyle/>
          <a:p>
            <a:fld id="{AFA40996-A486-44BF-A8EB-3D872E6EB5B3}" type="slidenum">
              <a:rPr lang="fr-FR" smtClean="0"/>
              <a:t>30</a:t>
            </a:fld>
            <a:endParaRPr lang="fr-FR"/>
          </a:p>
        </p:txBody>
      </p:sp>
    </p:spTree>
    <p:extLst>
      <p:ext uri="{BB962C8B-B14F-4D97-AF65-F5344CB8AC3E}">
        <p14:creationId xmlns:p14="http://schemas.microsoft.com/office/powerpoint/2010/main" val="42303121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1715"/>
          </a:xfrm>
          <a:ln>
            <a:solidFill>
              <a:schemeClr val="accent2"/>
            </a:solidFill>
          </a:ln>
        </p:spPr>
        <p:txBody>
          <a:bodyPr>
            <a:normAutofit fontScale="90000"/>
          </a:bodyPr>
          <a:lstStyle/>
          <a:p>
            <a:r>
              <a:rPr lang="fr-FR" b="1" dirty="0" smtClean="0">
                <a:ln>
                  <a:solidFill>
                    <a:schemeClr val="accent2"/>
                  </a:solidFill>
                </a:ln>
                <a:latin typeface="+mn-lt"/>
              </a:rPr>
              <a:t>Code de bonne conduite des humanitaires </a:t>
            </a:r>
            <a:r>
              <a:rPr lang="fr-FR" sz="3100" b="1" dirty="0" smtClean="0">
                <a:ln>
                  <a:solidFill>
                    <a:schemeClr val="accent2"/>
                  </a:solidFill>
                </a:ln>
                <a:solidFill>
                  <a:srgbClr val="FF0000"/>
                </a:solidFill>
                <a:latin typeface="+mn-lt"/>
              </a:rPr>
              <a:t>(extrait) </a:t>
            </a:r>
            <a:endParaRPr lang="fr-FR" sz="3100" b="1" dirty="0">
              <a:ln>
                <a:solidFill>
                  <a:schemeClr val="accent2"/>
                </a:solidFill>
              </a:ln>
              <a:solidFill>
                <a:srgbClr val="FF0000"/>
              </a:solidFill>
              <a:latin typeface="+mn-lt"/>
            </a:endParaRPr>
          </a:p>
        </p:txBody>
      </p:sp>
      <p:sp>
        <p:nvSpPr>
          <p:cNvPr id="3" name="Content Placeholder 2"/>
          <p:cNvSpPr>
            <a:spLocks noGrp="1"/>
          </p:cNvSpPr>
          <p:nvPr>
            <p:ph idx="1"/>
          </p:nvPr>
        </p:nvSpPr>
        <p:spPr>
          <a:xfrm>
            <a:off x="838200" y="1493520"/>
            <a:ext cx="10820400" cy="4683443"/>
          </a:xfrm>
        </p:spPr>
        <p:txBody>
          <a:bodyPr>
            <a:normAutofit fontScale="92500" lnSpcReduction="10000"/>
          </a:bodyPr>
          <a:lstStyle/>
          <a:p>
            <a:r>
              <a:rPr lang="fr-FR" dirty="0" smtClean="0">
                <a:solidFill>
                  <a:srgbClr val="000000"/>
                </a:solidFill>
              </a:rPr>
              <a:t>« </a:t>
            </a:r>
            <a:r>
              <a:rPr lang="fr-FR" i="1" dirty="0" smtClean="0">
                <a:solidFill>
                  <a:srgbClr val="000000"/>
                </a:solidFill>
              </a:rPr>
              <a:t>Traitez </a:t>
            </a:r>
            <a:r>
              <a:rPr lang="fr-FR" i="1" dirty="0">
                <a:solidFill>
                  <a:srgbClr val="000000"/>
                </a:solidFill>
              </a:rPr>
              <a:t>toutes les personnes avec équité et respect, courtoisie et dignité, et respectez les coutumes </a:t>
            </a:r>
            <a:r>
              <a:rPr lang="fr-FR" i="1" dirty="0" smtClean="0">
                <a:solidFill>
                  <a:srgbClr val="000000"/>
                </a:solidFill>
              </a:rPr>
              <a:t>locales.</a:t>
            </a:r>
          </a:p>
          <a:p>
            <a:r>
              <a:rPr lang="fr-FR" i="1" dirty="0" smtClean="0"/>
              <a:t>Ne </a:t>
            </a:r>
            <a:r>
              <a:rPr lang="fr-FR" i="1" dirty="0"/>
              <a:t>vous engagez jamais dans une activité sexuelle avec des enfants (moins de 18 ans). </a:t>
            </a:r>
            <a:endParaRPr lang="fr-FR" i="1" dirty="0" smtClean="0"/>
          </a:p>
          <a:p>
            <a:r>
              <a:rPr lang="fr-FR" i="1" dirty="0" smtClean="0"/>
              <a:t>N'échangez </a:t>
            </a:r>
            <a:r>
              <a:rPr lang="fr-FR" i="1" dirty="0"/>
              <a:t>jamais d'argent, de travail, de biens ou de services avec qui que ce soit - y compris l'échange d'assistance due à des bénéficiaires - pour des relations sexuelles ou des faveurs sexuelles. </a:t>
            </a:r>
          </a:p>
          <a:p>
            <a:r>
              <a:rPr lang="fr-FR" i="1" dirty="0" smtClean="0"/>
              <a:t>Ne </a:t>
            </a:r>
            <a:r>
              <a:rPr lang="fr-FR" i="1" dirty="0"/>
              <a:t>jamais abusez de mon pouvoir, de ma position ou de mon influence en refusant la protection, l'assistance humanitaire ou les services, ni accordez un traitement préférentiel afin de solliciter des faveurs sexuelles, des cadeaux, des paiements de quelque nature que ce soit ou tout autre </a:t>
            </a:r>
            <a:r>
              <a:rPr lang="fr-FR" i="1" dirty="0" smtClean="0"/>
              <a:t>avantage.</a:t>
            </a:r>
          </a:p>
          <a:p>
            <a:r>
              <a:rPr lang="fr-FR" i="1" dirty="0" smtClean="0"/>
              <a:t>Ne </a:t>
            </a:r>
            <a:r>
              <a:rPr lang="fr-FR" i="1" dirty="0"/>
              <a:t>vous engagez jamais dans l'exploitation ou l'abus sexuel de </a:t>
            </a:r>
            <a:r>
              <a:rPr lang="fr-FR" i="1" dirty="0" smtClean="0"/>
              <a:t>bénéficiaires. » </a:t>
            </a:r>
            <a:endParaRPr lang="fr-FR" i="1" dirty="0"/>
          </a:p>
          <a:p>
            <a:endParaRPr lang="fr-FR" dirty="0">
              <a:solidFill>
                <a:srgbClr val="000000"/>
              </a:solidFill>
            </a:endParaRPr>
          </a:p>
          <a:p>
            <a:endParaRPr lang="fr-FR" dirty="0">
              <a:solidFill>
                <a:srgbClr val="000000"/>
              </a:solidFill>
            </a:endParaRPr>
          </a:p>
          <a:p>
            <a:endParaRPr lang="fr-FR" dirty="0">
              <a:solidFill>
                <a:srgbClr val="000000"/>
              </a:solidFill>
            </a:endParaRPr>
          </a:p>
          <a:p>
            <a:endParaRPr lang="fr-FR"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40996-A486-44BF-A8EB-3D872E6EB5B3}"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73516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4000" b="1" dirty="0" smtClean="0">
                <a:ln>
                  <a:solidFill>
                    <a:schemeClr val="accent2"/>
                  </a:solidFill>
                </a:ln>
                <a:latin typeface="+mn-lt"/>
              </a:rPr>
              <a:t>Le signalement des cas des violences sexuelles </a:t>
            </a:r>
            <a:endParaRPr lang="fr-FR" sz="4000" b="1" dirty="0">
              <a:ln>
                <a:solidFill>
                  <a:schemeClr val="accent2"/>
                </a:solidFill>
              </a:ln>
              <a:latin typeface="+mn-lt"/>
            </a:endParaRPr>
          </a:p>
        </p:txBody>
      </p:sp>
      <p:sp>
        <p:nvSpPr>
          <p:cNvPr id="3" name="Content Placeholder 2"/>
          <p:cNvSpPr>
            <a:spLocks noGrp="1"/>
          </p:cNvSpPr>
          <p:nvPr>
            <p:ph idx="1"/>
          </p:nvPr>
        </p:nvSpPr>
        <p:spPr>
          <a:xfrm>
            <a:off x="838200" y="1524000"/>
            <a:ext cx="10515600" cy="4652963"/>
          </a:xfrm>
        </p:spPr>
        <p:txBody>
          <a:bodyPr>
            <a:normAutofit fontScale="92500" lnSpcReduction="10000"/>
          </a:bodyPr>
          <a:lstStyle/>
          <a:p>
            <a:pPr algn="just"/>
            <a:r>
              <a:rPr lang="fr-FR" dirty="0" smtClean="0"/>
              <a:t>Un </a:t>
            </a:r>
            <a:r>
              <a:rPr lang="fr-FR" dirty="0"/>
              <a:t>enjeu </a:t>
            </a:r>
            <a:r>
              <a:rPr lang="fr-FR" dirty="0" smtClean="0"/>
              <a:t>important à </a:t>
            </a:r>
            <a:r>
              <a:rPr lang="fr-FR" dirty="0"/>
              <a:t>considérer pour la prévention des violences </a:t>
            </a:r>
            <a:r>
              <a:rPr lang="fr-FR" dirty="0" smtClean="0"/>
              <a:t>sexuelles.</a:t>
            </a:r>
          </a:p>
          <a:p>
            <a:pPr algn="just"/>
            <a:r>
              <a:rPr lang="fr-FR" dirty="0"/>
              <a:t>Pour améliorer le niveau de signalement, </a:t>
            </a:r>
            <a:r>
              <a:rPr lang="fr-FR" dirty="0" smtClean="0"/>
              <a:t>créer </a:t>
            </a:r>
            <a:r>
              <a:rPr lang="fr-FR" dirty="0"/>
              <a:t>un environnement dans lequel le personnel, les volontaires, les partenaires et les groupes cibles se sentent en sécurité en cas de signalement. </a:t>
            </a:r>
            <a:endParaRPr lang="fr-FR" dirty="0" smtClean="0"/>
          </a:p>
          <a:p>
            <a:pPr algn="just"/>
            <a:r>
              <a:rPr lang="fr-FR" dirty="0" smtClean="0"/>
              <a:t>Il </a:t>
            </a:r>
            <a:r>
              <a:rPr lang="fr-FR" dirty="0"/>
              <a:t>doit être acceptable, voire encouragé, de notifier son inconfort. </a:t>
            </a:r>
            <a:endParaRPr lang="fr-FR" dirty="0" smtClean="0"/>
          </a:p>
          <a:p>
            <a:pPr algn="just"/>
            <a:r>
              <a:rPr lang="fr-FR" dirty="0" smtClean="0"/>
              <a:t>Le </a:t>
            </a:r>
            <a:r>
              <a:rPr lang="fr-FR" dirty="0"/>
              <a:t>signalement représente un acte de confiance et de courage qui doit être reconnu comme tel. </a:t>
            </a:r>
            <a:endParaRPr lang="fr-FR" dirty="0" smtClean="0"/>
          </a:p>
          <a:p>
            <a:pPr algn="just"/>
            <a:r>
              <a:rPr lang="fr-FR" dirty="0"/>
              <a:t>Garantir la confidentialité et offrir la possibilité de faire un signalement de façon anonyme sont des stratégies qui favorisent le niveau de signalement. </a:t>
            </a:r>
            <a:endParaRPr lang="fr-FR" dirty="0" smtClean="0"/>
          </a:p>
          <a:p>
            <a:pPr algn="just"/>
            <a:r>
              <a:rPr lang="fr-FR" dirty="0"/>
              <a:t>offrir une diversité de points de contacts notamment en raison de l’</a:t>
            </a:r>
            <a:r>
              <a:rPr lang="fr-FR" dirty="0" err="1"/>
              <a:t>intersectionnalité</a:t>
            </a:r>
            <a:r>
              <a:rPr lang="fr-FR" dirty="0"/>
              <a:t> et de la diversité des vécus. </a:t>
            </a:r>
          </a:p>
        </p:txBody>
      </p:sp>
      <p:sp>
        <p:nvSpPr>
          <p:cNvPr id="4" name="Slide Number Placeholder 3"/>
          <p:cNvSpPr>
            <a:spLocks noGrp="1"/>
          </p:cNvSpPr>
          <p:nvPr>
            <p:ph type="sldNum" sz="quarter" idx="12"/>
          </p:nvPr>
        </p:nvSpPr>
        <p:spPr/>
        <p:txBody>
          <a:bodyPr/>
          <a:lstStyle/>
          <a:p>
            <a:fld id="{AFA40996-A486-44BF-A8EB-3D872E6EB5B3}" type="slidenum">
              <a:rPr lang="fr-FR" smtClean="0"/>
              <a:t>32</a:t>
            </a:fld>
            <a:endParaRPr lang="fr-FR"/>
          </a:p>
        </p:txBody>
      </p:sp>
    </p:spTree>
    <p:extLst>
      <p:ext uri="{BB962C8B-B14F-4D97-AF65-F5344CB8AC3E}">
        <p14:creationId xmlns:p14="http://schemas.microsoft.com/office/powerpoint/2010/main" val="2596866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0589" y="2839383"/>
            <a:ext cx="8023411" cy="952687"/>
          </a:xfrm>
          <a:ln>
            <a:solidFill>
              <a:schemeClr val="accent2"/>
            </a:solidFill>
          </a:ln>
        </p:spPr>
        <p:txBody>
          <a:bodyPr/>
          <a:lstStyle/>
          <a:p>
            <a:r>
              <a:rPr lang="fr-FR" b="1" dirty="0" smtClean="0">
                <a:ln>
                  <a:solidFill>
                    <a:schemeClr val="accent2"/>
                  </a:solidFill>
                </a:ln>
                <a:latin typeface="+mn-lt"/>
              </a:rPr>
              <a:t>Réponse aux violences sexuelles </a:t>
            </a:r>
            <a:endParaRPr lang="fr-FR" b="1" dirty="0">
              <a:ln>
                <a:solidFill>
                  <a:schemeClr val="accent2"/>
                </a:solidFill>
              </a:ln>
              <a:latin typeface="+mn-lt"/>
            </a:endParaRPr>
          </a:p>
        </p:txBody>
      </p:sp>
      <p:sp>
        <p:nvSpPr>
          <p:cNvPr id="3" name="Slide Number Placeholder 2"/>
          <p:cNvSpPr>
            <a:spLocks noGrp="1"/>
          </p:cNvSpPr>
          <p:nvPr>
            <p:ph type="sldNum" sz="quarter" idx="12"/>
          </p:nvPr>
        </p:nvSpPr>
        <p:spPr/>
        <p:txBody>
          <a:bodyPr/>
          <a:lstStyle/>
          <a:p>
            <a:fld id="{AFA40996-A486-44BF-A8EB-3D872E6EB5B3}" type="slidenum">
              <a:rPr lang="fr-FR" smtClean="0"/>
              <a:t>33</a:t>
            </a:fld>
            <a:endParaRPr lang="fr-FR"/>
          </a:p>
        </p:txBody>
      </p:sp>
    </p:spTree>
    <p:extLst>
      <p:ext uri="{BB962C8B-B14F-4D97-AF65-F5344CB8AC3E}">
        <p14:creationId xmlns:p14="http://schemas.microsoft.com/office/powerpoint/2010/main" val="19303064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9209" y="290404"/>
            <a:ext cx="8140908" cy="1325563"/>
          </a:xfrm>
          <a:ln>
            <a:solidFill>
              <a:schemeClr val="accent2"/>
            </a:solidFill>
          </a:ln>
        </p:spPr>
        <p:txBody>
          <a:bodyPr/>
          <a:lstStyle/>
          <a:p>
            <a:pPr algn="ctr"/>
            <a:r>
              <a:rPr lang="fr-FR" altLang="fr-FR" sz="3200" b="1" u="sng" kern="0" dirty="0">
                <a:ln>
                  <a:solidFill>
                    <a:schemeClr val="accent2"/>
                  </a:solidFill>
                </a:ln>
                <a:latin typeface="Trebuchet MS"/>
              </a:rPr>
              <a:t>REPONDRE</a:t>
            </a:r>
            <a:br>
              <a:rPr lang="fr-FR" altLang="fr-FR" sz="3200" b="1" u="sng" kern="0" dirty="0">
                <a:ln>
                  <a:solidFill>
                    <a:schemeClr val="accent2"/>
                  </a:solidFill>
                </a:ln>
                <a:latin typeface="Trebuchet MS"/>
              </a:rPr>
            </a:br>
            <a:r>
              <a:rPr lang="fr-FR" altLang="fr-FR" sz="3200" b="1" kern="0" dirty="0">
                <a:ln>
                  <a:solidFill>
                    <a:schemeClr val="accent2"/>
                  </a:solidFill>
                </a:ln>
                <a:latin typeface="Trebuchet MS"/>
              </a:rPr>
              <a:t>au besoins de survivantes de la VS</a:t>
            </a:r>
            <a:endParaRPr lang="fr-FR" dirty="0">
              <a:ln>
                <a:solidFill>
                  <a:schemeClr val="accent2"/>
                </a:solidFill>
              </a:ln>
            </a:endParaRPr>
          </a:p>
        </p:txBody>
      </p:sp>
      <p:sp>
        <p:nvSpPr>
          <p:cNvPr id="60419" name="Content Placeholder 2"/>
          <p:cNvSpPr>
            <a:spLocks noGrp="1"/>
          </p:cNvSpPr>
          <p:nvPr>
            <p:ph sz="half" idx="1"/>
          </p:nvPr>
        </p:nvSpPr>
        <p:spPr>
          <a:xfrm>
            <a:off x="838200" y="2366682"/>
            <a:ext cx="3474616" cy="3810281"/>
          </a:xfrm>
        </p:spPr>
        <p:txBody>
          <a:bodyPr/>
          <a:lstStyle/>
          <a:p>
            <a:pPr marL="0" indent="0" eaLnBrk="1" hangingPunct="1">
              <a:spcBef>
                <a:spcPct val="50000"/>
              </a:spcBef>
              <a:buNone/>
            </a:pPr>
            <a:r>
              <a:rPr lang="fr-FR" altLang="fr-FR" sz="2800" dirty="0" smtClean="0"/>
              <a:t>RAPPEL </a:t>
            </a:r>
          </a:p>
          <a:p>
            <a:pPr eaLnBrk="1" hangingPunct="1">
              <a:spcBef>
                <a:spcPct val="50000"/>
              </a:spcBef>
            </a:pPr>
            <a:r>
              <a:rPr lang="fr-FR" altLang="fr-FR" sz="2800" dirty="0" smtClean="0"/>
              <a:t>Pour </a:t>
            </a:r>
            <a:r>
              <a:rPr lang="fr-FR" altLang="fr-FR" sz="2800" dirty="0"/>
              <a:t>développer une réponse appropriée à la violence sexuelle, vous devez comprendre les </a:t>
            </a:r>
            <a:r>
              <a:rPr lang="fr-FR" altLang="fr-FR" sz="2800" u="sng" dirty="0"/>
              <a:t>conséquences</a:t>
            </a:r>
            <a:r>
              <a:rPr lang="fr-FR" altLang="fr-FR" sz="2800" dirty="0"/>
              <a:t> possibles de la violence sexuelle</a:t>
            </a:r>
          </a:p>
          <a:p>
            <a:pPr eaLnBrk="1" hangingPunct="1">
              <a:spcBef>
                <a:spcPct val="50000"/>
              </a:spcBef>
              <a:buFont typeface="Wingdings" panose="05000000000000000000" pitchFamily="2" charset="2"/>
              <a:buNone/>
            </a:pPr>
            <a:endParaRPr lang="fr-FR" altLang="fr-FR" sz="2800" dirty="0"/>
          </a:p>
          <a:p>
            <a:pPr eaLnBrk="1" hangingPunct="1">
              <a:spcBef>
                <a:spcPct val="50000"/>
              </a:spcBef>
            </a:pPr>
            <a:endParaRPr lang="fr-FR" altLang="fr-FR" sz="2800" dirty="0"/>
          </a:p>
          <a:p>
            <a:pPr eaLnBrk="1" hangingPunct="1">
              <a:spcBef>
                <a:spcPct val="50000"/>
              </a:spcBef>
            </a:pPr>
            <a:endParaRPr lang="fr-FR" altLang="fr-FR" sz="2800" dirty="0"/>
          </a:p>
          <a:p>
            <a:pPr eaLnBrk="1" hangingPunct="1">
              <a:spcBef>
                <a:spcPct val="50000"/>
              </a:spcBef>
            </a:pPr>
            <a:endParaRPr lang="fr-FR" altLang="fr-FR" sz="2800" dirty="0"/>
          </a:p>
          <a:p>
            <a:pPr eaLnBrk="1" hangingPunct="1">
              <a:spcBef>
                <a:spcPct val="50000"/>
              </a:spcBef>
            </a:pPr>
            <a:endParaRPr lang="fr-FR" altLang="fr-FR" sz="2800" dirty="0"/>
          </a:p>
          <a:p>
            <a:pPr eaLnBrk="1" hangingPunct="1">
              <a:spcBef>
                <a:spcPct val="50000"/>
              </a:spcBef>
            </a:pPr>
            <a:endParaRPr lang="fr-FR" altLang="fr-FR" sz="2800" dirty="0"/>
          </a:p>
          <a:p>
            <a:pPr>
              <a:buFont typeface="Wingdings" panose="05000000000000000000" pitchFamily="2" charset="2"/>
              <a:buNone/>
            </a:pPr>
            <a:endParaRPr lang="fr-FR" altLang="fr-FR" dirty="0" smtClean="0"/>
          </a:p>
        </p:txBody>
      </p:sp>
      <p:grpSp>
        <p:nvGrpSpPr>
          <p:cNvPr id="2" name="Group 2"/>
          <p:cNvGrpSpPr>
            <a:grpSpLocks/>
          </p:cNvGrpSpPr>
          <p:nvPr/>
        </p:nvGrpSpPr>
        <p:grpSpPr bwMode="auto">
          <a:xfrm>
            <a:off x="4312818" y="2934542"/>
            <a:ext cx="7646988" cy="3695700"/>
            <a:chOff x="240" y="1104"/>
            <a:chExt cx="5424" cy="3168"/>
          </a:xfrm>
        </p:grpSpPr>
        <p:sp>
          <p:nvSpPr>
            <p:cNvPr id="60425" name="Oval 3"/>
            <p:cNvSpPr>
              <a:spLocks noChangeArrowheads="1"/>
            </p:cNvSpPr>
            <p:nvPr/>
          </p:nvSpPr>
          <p:spPr bwMode="auto">
            <a:xfrm>
              <a:off x="240" y="1104"/>
              <a:ext cx="5424" cy="3168"/>
            </a:xfrm>
            <a:prstGeom prst="ellipse">
              <a:avLst/>
            </a:prstGeom>
            <a:solidFill>
              <a:srgbClr val="B2B2B2"/>
            </a:solidFill>
            <a:ln w="9525">
              <a:solidFill>
                <a:schemeClr val="tx1"/>
              </a:solidFill>
              <a:round/>
              <a:headEnd/>
              <a:tailEnd/>
            </a:ln>
          </p:spPr>
          <p:txBody>
            <a:bodyPr wrap="none" anchor="ct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r" eaLnBrk="0" fontAlgn="base" hangingPunct="0">
                <a:spcBef>
                  <a:spcPct val="0"/>
                </a:spcBef>
                <a:spcAft>
                  <a:spcPct val="0"/>
                </a:spcAft>
                <a:buClrTx/>
                <a:buSzTx/>
                <a:buFontTx/>
                <a:buNone/>
              </a:pPr>
              <a:endParaRPr lang="fr-FR" altLang="fr-FR" sz="2400" b="1">
                <a:solidFill>
                  <a:srgbClr val="16246D"/>
                </a:solidFill>
                <a:latin typeface="Arial" panose="020B0604020202020204" pitchFamily="34" charset="0"/>
                <a:ea typeface="MS PGothic" panose="020B0600070205080204" pitchFamily="34" charset="-128"/>
              </a:endParaRPr>
            </a:p>
          </p:txBody>
        </p:sp>
        <p:sp>
          <p:nvSpPr>
            <p:cNvPr id="60426" name="Text Box 4"/>
            <p:cNvSpPr txBox="1">
              <a:spLocks noChangeArrowheads="1"/>
            </p:cNvSpPr>
            <p:nvPr/>
          </p:nvSpPr>
          <p:spPr bwMode="auto">
            <a:xfrm>
              <a:off x="4285" y="1824"/>
              <a:ext cx="1043" cy="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50000"/>
                </a:spcBef>
                <a:spcAft>
                  <a:spcPct val="0"/>
                </a:spcAft>
                <a:buClrTx/>
                <a:buSzTx/>
                <a:buFontTx/>
                <a:buNone/>
              </a:pPr>
              <a:r>
                <a:rPr lang="fr-FR" altLang="fr-FR" sz="2400" b="1" dirty="0">
                  <a:solidFill>
                    <a:srgbClr val="000000"/>
                  </a:solidFill>
                  <a:latin typeface="Arial" panose="020B0604020202020204" pitchFamily="34" charset="0"/>
                  <a:ea typeface="MS PGothic" panose="020B0600070205080204" pitchFamily="34" charset="-128"/>
                </a:rPr>
                <a:t>Secteur santé</a:t>
              </a:r>
            </a:p>
          </p:txBody>
        </p:sp>
      </p:grpSp>
      <p:sp>
        <p:nvSpPr>
          <p:cNvPr id="21509" name="Rectangle 6"/>
          <p:cNvSpPr txBox="1">
            <a:spLocks noChangeArrowheads="1"/>
          </p:cNvSpPr>
          <p:nvPr/>
        </p:nvSpPr>
        <p:spPr bwMode="auto">
          <a:xfrm>
            <a:off x="4312817" y="2674938"/>
            <a:ext cx="4994695"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fontAlgn="base">
              <a:spcAft>
                <a:spcPct val="0"/>
              </a:spcAft>
              <a:buClr>
                <a:srgbClr val="80379B"/>
              </a:buClr>
            </a:pPr>
            <a:endParaRPr lang="en-GB" altLang="fr-FR">
              <a:solidFill>
                <a:srgbClr val="16246D"/>
              </a:solidFill>
              <a:ea typeface="MS PGothic" panose="020B0600070205080204" pitchFamily="34" charset="-128"/>
            </a:endParaRPr>
          </a:p>
          <a:p>
            <a:pPr fontAlgn="base">
              <a:spcAft>
                <a:spcPct val="0"/>
              </a:spcAft>
              <a:buClr>
                <a:srgbClr val="80379B"/>
              </a:buClr>
            </a:pPr>
            <a:endParaRPr lang="en-GB" altLang="fr-FR">
              <a:solidFill>
                <a:srgbClr val="16246D"/>
              </a:solidFill>
              <a:ea typeface="MS PGothic" panose="020B0600070205080204" pitchFamily="34" charset="-128"/>
            </a:endParaRPr>
          </a:p>
        </p:txBody>
      </p:sp>
      <p:sp>
        <p:nvSpPr>
          <p:cNvPr id="21510" name="Oval 7"/>
          <p:cNvSpPr>
            <a:spLocks noChangeArrowheads="1"/>
          </p:cNvSpPr>
          <p:nvPr/>
        </p:nvSpPr>
        <p:spPr bwMode="auto">
          <a:xfrm>
            <a:off x="6124576" y="2917120"/>
            <a:ext cx="3484563" cy="1782762"/>
          </a:xfrm>
          <a:prstGeom prst="ellipse">
            <a:avLst/>
          </a:prstGeom>
          <a:solidFill>
            <a:srgbClr val="008000"/>
          </a:solidFill>
          <a:ln w="9525">
            <a:solidFill>
              <a:schemeClr val="tx1"/>
            </a:solidFill>
            <a:round/>
            <a:headEnd/>
            <a:tailEnd/>
          </a:ln>
        </p:spPr>
        <p:txBody>
          <a:bodyPr wrap="none" anchor="ct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4000" b="1" dirty="0">
                <a:solidFill>
                  <a:srgbClr val="FFFF00"/>
                </a:solidFill>
                <a:latin typeface="Arial" panose="020B0604020202020204" pitchFamily="34" charset="0"/>
                <a:ea typeface="MS PGothic" panose="020B0600070205080204" pitchFamily="34" charset="-128"/>
              </a:rPr>
              <a:t>Sociale</a:t>
            </a:r>
          </a:p>
          <a:p>
            <a:pPr algn="ctr" eaLnBrk="0" fontAlgn="base" hangingPunct="0">
              <a:spcBef>
                <a:spcPct val="0"/>
              </a:spcBef>
              <a:spcAft>
                <a:spcPct val="0"/>
              </a:spcAft>
              <a:buClrTx/>
              <a:buSzTx/>
              <a:buFontTx/>
              <a:buNone/>
            </a:pPr>
            <a:endParaRPr lang="fr-FR" altLang="fr-FR" sz="2400" b="1" dirty="0">
              <a:solidFill>
                <a:srgbClr val="16246D"/>
              </a:solidFill>
              <a:latin typeface="Arial" panose="020B0604020202020204" pitchFamily="34" charset="0"/>
              <a:ea typeface="MS PGothic" panose="020B0600070205080204" pitchFamily="34" charset="-128"/>
            </a:endParaRPr>
          </a:p>
        </p:txBody>
      </p:sp>
      <p:sp>
        <p:nvSpPr>
          <p:cNvPr id="21511" name="Oval 8"/>
          <p:cNvSpPr>
            <a:spLocks noChangeArrowheads="1"/>
          </p:cNvSpPr>
          <p:nvPr/>
        </p:nvSpPr>
        <p:spPr bwMode="auto">
          <a:xfrm>
            <a:off x="4446588" y="4211285"/>
            <a:ext cx="3486150" cy="1784350"/>
          </a:xfrm>
          <a:prstGeom prst="ellipse">
            <a:avLst/>
          </a:prstGeom>
          <a:solidFill>
            <a:srgbClr val="0000FF"/>
          </a:solidFill>
          <a:ln w="9525">
            <a:solidFill>
              <a:schemeClr val="tx1"/>
            </a:solidFill>
            <a:round/>
            <a:headEnd/>
            <a:tailEnd/>
          </a:ln>
        </p:spPr>
        <p:txBody>
          <a:bodyPr wrap="none" anchor="ct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4000" b="1" dirty="0">
                <a:solidFill>
                  <a:srgbClr val="FF0000"/>
                </a:solidFill>
                <a:latin typeface="Arial" panose="020B0604020202020204" pitchFamily="34" charset="0"/>
                <a:ea typeface="MS PGothic" panose="020B0600070205080204" pitchFamily="34" charset="-128"/>
              </a:rPr>
              <a:t>Physique</a:t>
            </a:r>
          </a:p>
        </p:txBody>
      </p:sp>
      <p:sp>
        <p:nvSpPr>
          <p:cNvPr id="21512" name="Oval 9"/>
          <p:cNvSpPr>
            <a:spLocks noChangeArrowheads="1"/>
          </p:cNvSpPr>
          <p:nvPr/>
        </p:nvSpPr>
        <p:spPr bwMode="auto">
          <a:xfrm>
            <a:off x="7655461" y="4530177"/>
            <a:ext cx="3830638" cy="1782762"/>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4000" b="1">
                <a:solidFill>
                  <a:srgbClr val="16246D"/>
                </a:solidFill>
                <a:latin typeface="Arial" panose="020B0604020202020204" pitchFamily="34" charset="0"/>
                <a:ea typeface="MS PGothic" panose="020B0600070205080204" pitchFamily="34" charset="-128"/>
              </a:rPr>
              <a:t>Psychologique</a:t>
            </a:r>
          </a:p>
        </p:txBody>
      </p:sp>
      <p:sp>
        <p:nvSpPr>
          <p:cNvPr id="3" name="Slide Number Placeholder 2"/>
          <p:cNvSpPr>
            <a:spLocks noGrp="1"/>
          </p:cNvSpPr>
          <p:nvPr>
            <p:ph type="sldNum" sz="quarter" idx="12"/>
          </p:nvPr>
        </p:nvSpPr>
        <p:spPr/>
        <p:txBody>
          <a:bodyPr/>
          <a:lstStyle/>
          <a:p>
            <a:fld id="{AFA40996-A486-44BF-A8EB-3D872E6EB5B3}" type="slidenum">
              <a:rPr lang="fr-FR" smtClean="0">
                <a:solidFill>
                  <a:prstClr val="black">
                    <a:tint val="75000"/>
                  </a:prstClr>
                </a:solidFill>
              </a:rPr>
              <a:pPr/>
              <a:t>34</a:t>
            </a:fld>
            <a:endParaRPr lang="fr-FR">
              <a:solidFill>
                <a:prstClr val="black">
                  <a:tint val="75000"/>
                </a:prstClr>
              </a:solidFill>
            </a:endParaRPr>
          </a:p>
        </p:txBody>
      </p:sp>
    </p:spTree>
    <p:extLst>
      <p:ext uri="{BB962C8B-B14F-4D97-AF65-F5344CB8AC3E}">
        <p14:creationId xmlns:p14="http://schemas.microsoft.com/office/powerpoint/2010/main" val="5811679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anim calcmode="lin" valueType="num">
                                      <p:cBhvr additive="base">
                                        <p:cTn id="7" dur="500" fill="hold"/>
                                        <p:tgtEl>
                                          <p:spTgt spid="21510"/>
                                        </p:tgtEl>
                                        <p:attrNameLst>
                                          <p:attrName>ppt_x</p:attrName>
                                        </p:attrNameLst>
                                      </p:cBhvr>
                                      <p:tavLst>
                                        <p:tav tm="0">
                                          <p:val>
                                            <p:strVal val="#ppt_x"/>
                                          </p:val>
                                        </p:tav>
                                        <p:tav tm="100000">
                                          <p:val>
                                            <p:strVal val="#ppt_x"/>
                                          </p:val>
                                        </p:tav>
                                      </p:tavLst>
                                    </p:anim>
                                    <p:anim calcmode="lin" valueType="num">
                                      <p:cBhvr additive="base">
                                        <p:cTn id="8"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11"/>
                                        </p:tgtEl>
                                        <p:attrNameLst>
                                          <p:attrName>style.visibility</p:attrName>
                                        </p:attrNameLst>
                                      </p:cBhvr>
                                      <p:to>
                                        <p:strVal val="visible"/>
                                      </p:to>
                                    </p:set>
                                    <p:anim calcmode="lin" valueType="num">
                                      <p:cBhvr additive="base">
                                        <p:cTn id="13" dur="500" fill="hold"/>
                                        <p:tgtEl>
                                          <p:spTgt spid="21511"/>
                                        </p:tgtEl>
                                        <p:attrNameLst>
                                          <p:attrName>ppt_x</p:attrName>
                                        </p:attrNameLst>
                                      </p:cBhvr>
                                      <p:tavLst>
                                        <p:tav tm="0">
                                          <p:val>
                                            <p:strVal val="#ppt_x"/>
                                          </p:val>
                                        </p:tav>
                                        <p:tav tm="100000">
                                          <p:val>
                                            <p:strVal val="#ppt_x"/>
                                          </p:val>
                                        </p:tav>
                                      </p:tavLst>
                                    </p:anim>
                                    <p:anim calcmode="lin" valueType="num">
                                      <p:cBhvr additive="base">
                                        <p:cTn id="14"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12"/>
                                        </p:tgtEl>
                                        <p:attrNameLst>
                                          <p:attrName>style.visibility</p:attrName>
                                        </p:attrNameLst>
                                      </p:cBhvr>
                                      <p:to>
                                        <p:strVal val="visible"/>
                                      </p:to>
                                    </p:set>
                                    <p:anim calcmode="lin" valueType="num">
                                      <p:cBhvr additive="base">
                                        <p:cTn id="19" dur="500" fill="hold"/>
                                        <p:tgtEl>
                                          <p:spTgt spid="21512"/>
                                        </p:tgtEl>
                                        <p:attrNameLst>
                                          <p:attrName>ppt_x</p:attrName>
                                        </p:attrNameLst>
                                      </p:cBhvr>
                                      <p:tavLst>
                                        <p:tav tm="0">
                                          <p:val>
                                            <p:strVal val="#ppt_x"/>
                                          </p:val>
                                        </p:tav>
                                        <p:tav tm="100000">
                                          <p:val>
                                            <p:strVal val="#ppt_x"/>
                                          </p:val>
                                        </p:tav>
                                      </p:tavLst>
                                    </p:anim>
                                    <p:anim calcmode="lin" valueType="num">
                                      <p:cBhvr additive="base">
                                        <p:cTn id="20" dur="500" fill="hold"/>
                                        <p:tgtEl>
                                          <p:spTgt spid="2151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nodePh="1">
                                  <p:stCondLst>
                                    <p:cond delay="0"/>
                                  </p:stCondLst>
                                  <p:endCondLst>
                                    <p:cond evt="begin" delay="0">
                                      <p:tn val="23"/>
                                    </p:cond>
                                  </p:endCondLst>
                                  <p:childTnLst>
                                    <p:set>
                                      <p:cBhvr>
                                        <p:cTn id="24" dur="1" fill="hold">
                                          <p:stCondLst>
                                            <p:cond delay="0"/>
                                          </p:stCondLst>
                                        </p:cTn>
                                        <p:tgtEl>
                                          <p:spTgt spid="21509"/>
                                        </p:tgtEl>
                                        <p:attrNameLst>
                                          <p:attrName>style.visibility</p:attrName>
                                        </p:attrNameLst>
                                      </p:cBhvr>
                                      <p:to>
                                        <p:strVal val="visible"/>
                                      </p:to>
                                    </p:set>
                                    <p:animEffect transition="in" filter="fade">
                                      <p:cBhvr>
                                        <p:cTn id="25" dur="500"/>
                                        <p:tgtEl>
                                          <p:spTgt spid="2150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0" grpId="0" animBg="1"/>
      <p:bldP spid="21511" grpId="0" animBg="1"/>
      <p:bldP spid="2151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5995"/>
          </a:xfrm>
          <a:ln>
            <a:solidFill>
              <a:schemeClr val="accent2"/>
            </a:solidFill>
          </a:ln>
        </p:spPr>
        <p:txBody>
          <a:bodyPr>
            <a:noAutofit/>
          </a:bodyPr>
          <a:lstStyle/>
          <a:p>
            <a:r>
              <a:rPr lang="fr-FR" sz="4000" b="1" dirty="0" smtClean="0">
                <a:ln>
                  <a:solidFill>
                    <a:schemeClr val="accent2"/>
                  </a:solidFill>
                </a:ln>
                <a:solidFill>
                  <a:schemeClr val="tx1"/>
                </a:solidFill>
                <a:latin typeface="+mn-lt"/>
              </a:rPr>
              <a:t>Les principes directeurs pour les interventions</a:t>
            </a:r>
            <a:endParaRPr lang="fr-FR" sz="4000" b="1" dirty="0">
              <a:ln>
                <a:solidFill>
                  <a:schemeClr val="accent2"/>
                </a:solidFill>
              </a:ln>
              <a:solidFill>
                <a:schemeClr val="tx1"/>
              </a:solidFill>
              <a:latin typeface="+mn-lt"/>
            </a:endParaRPr>
          </a:p>
        </p:txBody>
      </p:sp>
      <p:sp>
        <p:nvSpPr>
          <p:cNvPr id="5" name="Slide Number Placeholder 4"/>
          <p:cNvSpPr>
            <a:spLocks noGrp="1"/>
          </p:cNvSpPr>
          <p:nvPr>
            <p:ph type="sldNum" sz="quarter" idx="12"/>
          </p:nvPr>
        </p:nvSpPr>
        <p:spPr/>
        <p:txBody>
          <a:bodyPr/>
          <a:lstStyle/>
          <a:p>
            <a:fld id="{DAD1706F-0CDF-4F5A-9ACE-F8FCCA6808AF}" type="slidenum">
              <a:rPr lang="en-US" smtClean="0">
                <a:solidFill>
                  <a:prstClr val="black">
                    <a:tint val="75000"/>
                  </a:prstClr>
                </a:solidFill>
              </a:rPr>
              <a:pPr/>
              <a:t>35</a:t>
            </a:fld>
            <a:endParaRPr lang="en-US">
              <a:solidFill>
                <a:prstClr val="black">
                  <a:tint val="75000"/>
                </a:prstClr>
              </a:solidFill>
            </a:endParaRPr>
          </a:p>
        </p:txBody>
      </p:sp>
      <p:sp>
        <p:nvSpPr>
          <p:cNvPr id="4" name="Rectangle 3"/>
          <p:cNvSpPr txBox="1">
            <a:spLocks noChangeArrowheads="1"/>
          </p:cNvSpPr>
          <p:nvPr/>
        </p:nvSpPr>
        <p:spPr bwMode="auto">
          <a:xfrm>
            <a:off x="792481" y="1863762"/>
            <a:ext cx="10607040" cy="441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defTabSz="685800"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fontAlgn="base">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fontAlgn="base">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00150" indent="-171450" algn="l" defTabSz="685800" rtl="0" fontAlgn="base">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fontAlgn="base">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614362" indent="-571500">
              <a:lnSpc>
                <a:spcPct val="120000"/>
              </a:lnSpc>
              <a:buFont typeface="+mj-lt"/>
              <a:buAutoNum type="romanLcPeriod"/>
            </a:pPr>
            <a:r>
              <a:rPr lang="fr-FR" altLang="en-US" sz="2800" dirty="0">
                <a:cs typeface="Times New Roman" panose="02020603050405020304" pitchFamily="18" charset="0"/>
                <a:sym typeface="Times New Roman" panose="02020603050405020304" pitchFamily="18" charset="0"/>
              </a:rPr>
              <a:t>Approche centrée sur le survivant;</a:t>
            </a:r>
          </a:p>
          <a:p>
            <a:pPr marL="614362" indent="-571500">
              <a:lnSpc>
                <a:spcPct val="120000"/>
              </a:lnSpc>
              <a:buFont typeface="+mj-lt"/>
              <a:buAutoNum type="romanLcPeriod"/>
            </a:pPr>
            <a:r>
              <a:rPr lang="fr-FR" sz="2800" dirty="0">
                <a:ea typeface="Calibri" panose="020F0502020204030204" pitchFamily="34" charset="0"/>
                <a:cs typeface="Times New Roman" panose="02020603050405020304" pitchFamily="18" charset="0"/>
              </a:rPr>
              <a:t>Une approche fondée sur les droits;</a:t>
            </a:r>
          </a:p>
          <a:p>
            <a:pPr marL="614362" indent="-571500">
              <a:lnSpc>
                <a:spcPct val="120000"/>
              </a:lnSpc>
              <a:buFont typeface="+mj-lt"/>
              <a:buAutoNum type="romanLcPeriod"/>
            </a:pPr>
            <a:r>
              <a:rPr lang="fr-FR" sz="2800" dirty="0" smtClean="0">
                <a:ea typeface="Calibri" panose="020F0502020204030204" pitchFamily="34" charset="0"/>
                <a:cs typeface="Times New Roman" panose="02020603050405020304" pitchFamily="18" charset="0"/>
              </a:rPr>
              <a:t>Égalité des </a:t>
            </a:r>
            <a:r>
              <a:rPr lang="fr-FR" sz="2800" dirty="0">
                <a:ea typeface="Calibri" panose="020F0502020204030204" pitchFamily="34" charset="0"/>
                <a:cs typeface="Times New Roman" panose="02020603050405020304" pitchFamily="18" charset="0"/>
              </a:rPr>
              <a:t>sexes et de l’autonomisation des femmes</a:t>
            </a:r>
          </a:p>
          <a:p>
            <a:pPr marL="614362" indent="-571500">
              <a:lnSpc>
                <a:spcPct val="120000"/>
              </a:lnSpc>
              <a:buFont typeface="+mj-lt"/>
              <a:buAutoNum type="romanLcPeriod"/>
            </a:pPr>
            <a:r>
              <a:rPr lang="fr-FR" sz="2800" dirty="0">
                <a:ea typeface="Calibri" panose="020F0502020204030204" pitchFamily="34" charset="0"/>
                <a:cs typeface="Times New Roman" panose="02020603050405020304" pitchFamily="18" charset="0"/>
              </a:rPr>
              <a:t>La sécurité, le respect, la confidentialité et la non-discrimination.</a:t>
            </a:r>
          </a:p>
          <a:p>
            <a:pPr marL="571500" indent="-571500" algn="just">
              <a:lnSpc>
                <a:spcPct val="107000"/>
              </a:lnSpc>
              <a:spcBef>
                <a:spcPts val="0"/>
              </a:spcBef>
              <a:spcAft>
                <a:spcPts val="0"/>
              </a:spcAft>
              <a:buFont typeface="+mj-lt"/>
              <a:buAutoNum type="romanLcPeriod"/>
            </a:pPr>
            <a:r>
              <a:rPr lang="fr-FR" sz="2800" dirty="0">
                <a:ea typeface="Calibri" panose="020F0502020204030204" pitchFamily="34" charset="0"/>
                <a:cs typeface="Times New Roman" panose="02020603050405020304" pitchFamily="18" charset="0"/>
              </a:rPr>
              <a:t>L’approche communautaire .</a:t>
            </a:r>
            <a:endParaRPr lang="en-US" sz="2800" dirty="0">
              <a:ea typeface="Calibri" panose="020F0502020204030204" pitchFamily="34" charset="0"/>
              <a:cs typeface="Times New Roman" panose="02020603050405020304" pitchFamily="18" charset="0"/>
            </a:endParaRPr>
          </a:p>
          <a:p>
            <a:pPr marL="571500" indent="-571500" algn="just">
              <a:lnSpc>
                <a:spcPct val="115000"/>
              </a:lnSpc>
              <a:spcBef>
                <a:spcPts val="0"/>
              </a:spcBef>
              <a:spcAft>
                <a:spcPts val="0"/>
              </a:spcAft>
              <a:buFont typeface="+mj-lt"/>
              <a:buAutoNum type="romanLcPeriod"/>
            </a:pPr>
            <a:r>
              <a:rPr lang="fr-FR" sz="2800" dirty="0">
                <a:ea typeface="Calibri" panose="020F0502020204030204" pitchFamily="34" charset="0"/>
                <a:cs typeface="Times New Roman" panose="02020603050405020304" pitchFamily="18" charset="0"/>
              </a:rPr>
              <a:t>Services essentiels sensible et approprié à la culture et à l’âge. </a:t>
            </a:r>
          </a:p>
          <a:p>
            <a:pPr marL="571500" indent="-571500" algn="just">
              <a:lnSpc>
                <a:spcPct val="115000"/>
              </a:lnSpc>
              <a:spcBef>
                <a:spcPts val="0"/>
              </a:spcBef>
              <a:spcAft>
                <a:spcPts val="0"/>
              </a:spcAft>
              <a:buFont typeface="+mj-lt"/>
              <a:buAutoNum type="romanLcPeriod"/>
            </a:pPr>
            <a:r>
              <a:rPr lang="fr-FR" sz="2800" dirty="0">
                <a:ea typeface="Calibri" panose="020F0502020204030204" pitchFamily="34" charset="0"/>
                <a:cs typeface="Times New Roman" panose="02020603050405020304" pitchFamily="18" charset="0"/>
              </a:rPr>
              <a:t>la responsabilisation des auteurs de crimes.</a:t>
            </a:r>
            <a:endParaRPr lang="en-US" sz="2800" dirty="0">
              <a:ea typeface="Calibri" panose="020F0502020204030204" pitchFamily="34" charset="0"/>
              <a:cs typeface="Times New Roman" panose="02020603050405020304" pitchFamily="18" charset="0"/>
            </a:endParaRPr>
          </a:p>
          <a:p>
            <a:pPr marL="342900" indent="-342900" algn="just">
              <a:lnSpc>
                <a:spcPct val="107000"/>
              </a:lnSpc>
              <a:spcBef>
                <a:spcPts val="0"/>
              </a:spcBef>
              <a:spcAft>
                <a:spcPts val="0"/>
              </a:spcAft>
              <a:buFont typeface="+mj-lt"/>
              <a:buAutoNum type="romanLcPeriod" startAt="4"/>
            </a:pPr>
            <a:endParaRPr lang="en-US" dirty="0">
              <a:solidFill>
                <a:prstClr val="black"/>
              </a:solidFill>
              <a:ea typeface="Calibri" panose="020F0502020204030204" pitchFamily="34" charset="0"/>
              <a:cs typeface="Times New Roman" panose="02020603050405020304" pitchFamily="18" charset="0"/>
            </a:endParaRPr>
          </a:p>
          <a:p>
            <a:pPr marL="614362" indent="-571500">
              <a:lnSpc>
                <a:spcPct val="120000"/>
              </a:lnSpc>
              <a:buFont typeface="+mj-lt"/>
              <a:buAutoNum type="romanLcPeriod"/>
            </a:pPr>
            <a:endParaRPr lang="fr-FR" sz="2800" dirty="0">
              <a:solidFill>
                <a:prstClr val="black"/>
              </a:solidFill>
              <a:ea typeface="Calibri" panose="020F0502020204030204" pitchFamily="34" charset="0"/>
              <a:cs typeface="Times New Roman" panose="02020603050405020304" pitchFamily="18" charset="0"/>
            </a:endParaRPr>
          </a:p>
          <a:p>
            <a:pPr marL="342900" indent="-342900" algn="just">
              <a:lnSpc>
                <a:spcPct val="115000"/>
              </a:lnSpc>
              <a:spcBef>
                <a:spcPts val="0"/>
              </a:spcBef>
              <a:spcAft>
                <a:spcPts val="0"/>
              </a:spcAft>
              <a:buFont typeface="+mj-lt"/>
              <a:buAutoNum type="romanLcPeriod" startAt="3"/>
            </a:pPr>
            <a:endParaRPr lang="en-US" sz="2800" dirty="0">
              <a:solidFill>
                <a:prstClr val="black"/>
              </a:solidFill>
              <a:ea typeface="Calibri" panose="020F0502020204030204" pitchFamily="34" charset="0"/>
              <a:cs typeface="Times New Roman" panose="02020603050405020304" pitchFamily="18" charset="0"/>
            </a:endParaRPr>
          </a:p>
          <a:p>
            <a:pPr marL="614362" indent="-571500">
              <a:lnSpc>
                <a:spcPct val="120000"/>
              </a:lnSpc>
              <a:buFont typeface="+mj-lt"/>
              <a:buAutoNum type="romanLcPeriod"/>
            </a:pPr>
            <a:endParaRPr lang="en-US" sz="2800" dirty="0">
              <a:solidFill>
                <a:prstClr val="black"/>
              </a:solidFill>
              <a:ea typeface="Calibri" panose="020F0502020204030204" pitchFamily="34" charset="0"/>
              <a:cs typeface="Times New Roman" panose="02020603050405020304" pitchFamily="18" charset="0"/>
            </a:endParaRPr>
          </a:p>
          <a:p>
            <a:pPr marL="614362" indent="-571500">
              <a:lnSpc>
                <a:spcPct val="120000"/>
              </a:lnSpc>
              <a:buFont typeface="+mj-lt"/>
              <a:buAutoNum type="romanLcPeriod"/>
            </a:pPr>
            <a:endParaRPr lang="fr-FR" altLang="en-US" sz="2800" dirty="0">
              <a:solidFill>
                <a:srgbClr val="16246D"/>
              </a:solidFill>
              <a:cs typeface="Times New Roman" panose="02020603050405020304" pitchFamily="18" charset="0"/>
              <a:sym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152400" y="5706346"/>
            <a:ext cx="11612880" cy="859611"/>
          </a:xfrm>
          <a:prstGeom prst="rect">
            <a:avLst/>
          </a:prstGeom>
        </p:spPr>
      </p:pic>
    </p:spTree>
    <p:extLst>
      <p:ext uri="{BB962C8B-B14F-4D97-AF65-F5344CB8AC3E}">
        <p14:creationId xmlns:p14="http://schemas.microsoft.com/office/powerpoint/2010/main" val="18866226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3FD692C-E82D-4573-B228-4E2D0F459856}"/>
              </a:ext>
            </a:extLst>
          </p:cNvPr>
          <p:cNvSpPr>
            <a:spLocks noChangeArrowheads="1"/>
          </p:cNvSpPr>
          <p:nvPr/>
        </p:nvSpPr>
        <p:spPr bwMode="auto">
          <a:xfrm>
            <a:off x="2286000" y="5334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3200" b="1">
                <a:solidFill>
                  <a:schemeClr val="tx2"/>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9pPr>
          </a:lstStyle>
          <a:p>
            <a:pPr>
              <a:lnSpc>
                <a:spcPct val="100000"/>
              </a:lnSpc>
              <a:spcBef>
                <a:spcPct val="0"/>
              </a:spcBef>
              <a:buFontTx/>
              <a:buNone/>
            </a:pPr>
            <a:endParaRPr lang="en-GB" altLang="en-US" sz="1800" b="0">
              <a:solidFill>
                <a:prstClr val="black"/>
              </a:solidFill>
              <a:latin typeface="Times New Roman" panose="02020603050405020304" pitchFamily="18" charset="0"/>
            </a:endParaRPr>
          </a:p>
        </p:txBody>
      </p:sp>
      <p:sp>
        <p:nvSpPr>
          <p:cNvPr id="258052" name="Rectangle 4">
            <a:extLst>
              <a:ext uri="{FF2B5EF4-FFF2-40B4-BE49-F238E27FC236}">
                <a16:creationId xmlns:a16="http://schemas.microsoft.com/office/drawing/2014/main" id="{D0B198C5-52AC-407C-A552-2D805F4B184B}"/>
              </a:ext>
            </a:extLst>
          </p:cNvPr>
          <p:cNvSpPr>
            <a:spLocks noGrp="1"/>
          </p:cNvSpPr>
          <p:nvPr>
            <p:ph idx="1"/>
          </p:nvPr>
        </p:nvSpPr>
        <p:spPr/>
        <p:txBody>
          <a:bodyPr>
            <a:normAutofit/>
          </a:bodyPr>
          <a:lstStyle/>
          <a:p>
            <a:pPr marL="360363" lvl="1" indent="-265113">
              <a:spcAft>
                <a:spcPts val="600"/>
              </a:spcAft>
            </a:pPr>
            <a:r>
              <a:rPr lang="fr-FR" altLang="en-US" sz="2200" dirty="0">
                <a:solidFill>
                  <a:schemeClr val="tx1"/>
                </a:solidFill>
              </a:rPr>
              <a:t>Assurer les services 24 heures sur 24</a:t>
            </a:r>
          </a:p>
          <a:p>
            <a:pPr marL="360363" lvl="1" indent="-265113">
              <a:spcAft>
                <a:spcPts val="600"/>
              </a:spcAft>
            </a:pPr>
            <a:r>
              <a:rPr lang="fr-FR" altLang="en-US" sz="2200" dirty="0">
                <a:solidFill>
                  <a:schemeClr val="tx1"/>
                </a:solidFill>
              </a:rPr>
              <a:t>Garantir l’accès aux enfants, adolescents et les hommes </a:t>
            </a:r>
          </a:p>
          <a:p>
            <a:pPr marL="360363" lvl="1" indent="-265113">
              <a:spcAft>
                <a:spcPts val="600"/>
              </a:spcAft>
            </a:pPr>
            <a:r>
              <a:rPr lang="fr-FR" altLang="en-US" sz="2200" dirty="0" smtClean="0">
                <a:solidFill>
                  <a:schemeClr val="tx1"/>
                </a:solidFill>
              </a:rPr>
              <a:t>Faciliter le flux </a:t>
            </a:r>
            <a:r>
              <a:rPr lang="fr-FR" altLang="en-US" sz="2200" dirty="0">
                <a:solidFill>
                  <a:schemeClr val="tx1"/>
                </a:solidFill>
              </a:rPr>
              <a:t>des patients: ne pas faire attendre le survivant</a:t>
            </a:r>
          </a:p>
          <a:p>
            <a:pPr marL="360363" lvl="1" indent="-265113">
              <a:spcAft>
                <a:spcPts val="600"/>
              </a:spcAft>
            </a:pPr>
            <a:r>
              <a:rPr lang="fr-FR" altLang="en-US" sz="2200" dirty="0">
                <a:solidFill>
                  <a:schemeClr val="tx1"/>
                </a:solidFill>
              </a:rPr>
              <a:t>Prévoir une chambre de consultation, garantissant la confidentialité</a:t>
            </a:r>
          </a:p>
          <a:p>
            <a:pPr marL="360363" lvl="1" indent="-265113">
              <a:spcAft>
                <a:spcPts val="600"/>
              </a:spcAft>
            </a:pPr>
            <a:r>
              <a:rPr lang="fr-FR" sz="2200" dirty="0">
                <a:solidFill>
                  <a:schemeClr val="tx1"/>
                </a:solidFill>
              </a:rPr>
              <a:t>Veiller à ce que tout l'équipement et commodité nécessaires soient </a:t>
            </a:r>
            <a:r>
              <a:rPr lang="fr-FR" sz="2200" dirty="0" smtClean="0">
                <a:solidFill>
                  <a:schemeClr val="tx1"/>
                </a:solidFill>
              </a:rPr>
              <a:t>prêts et en salle</a:t>
            </a:r>
            <a:endParaRPr lang="de-CH" altLang="en-US" sz="2200" dirty="0">
              <a:solidFill>
                <a:schemeClr val="tx1"/>
              </a:solidFill>
            </a:endParaRPr>
          </a:p>
          <a:p>
            <a:pPr marL="360363" lvl="1" indent="-265113">
              <a:spcAft>
                <a:spcPts val="600"/>
              </a:spcAft>
            </a:pPr>
            <a:r>
              <a:rPr lang="de-CH" altLang="en-US" sz="2200" dirty="0">
                <a:solidFill>
                  <a:schemeClr val="tx1"/>
                </a:solidFill>
              </a:rPr>
              <a:t>Assurer que les directives et protocols traduits sont disponibles  </a:t>
            </a:r>
            <a:endParaRPr lang="en-US" altLang="en-US" sz="2200" dirty="0">
              <a:solidFill>
                <a:schemeClr val="tx1"/>
              </a:solidFill>
            </a:endParaRPr>
          </a:p>
          <a:p>
            <a:pPr marL="360363" lvl="1" indent="-265113">
              <a:spcAft>
                <a:spcPts val="600"/>
              </a:spcAft>
            </a:pPr>
            <a:r>
              <a:rPr lang="fr-FR" altLang="en-US" sz="2200" dirty="0">
                <a:solidFill>
                  <a:schemeClr val="tx1"/>
                </a:solidFill>
              </a:rPr>
              <a:t>Prévoir les dépliants d’information pour patients disponibles </a:t>
            </a:r>
          </a:p>
          <a:p>
            <a:pPr marL="360363" lvl="1" indent="-265113">
              <a:spcAft>
                <a:spcPts val="600"/>
              </a:spcAft>
            </a:pPr>
            <a:r>
              <a:rPr lang="fr-FR" altLang="en-US" sz="2200" dirty="0">
                <a:solidFill>
                  <a:schemeClr val="tx1"/>
                </a:solidFill>
              </a:rPr>
              <a:t>Si possible, prévoir des habilles neuves, au besoin</a:t>
            </a:r>
          </a:p>
          <a:p>
            <a:pPr marL="360363" lvl="1" indent="-265113">
              <a:spcAft>
                <a:spcPts val="600"/>
              </a:spcAft>
            </a:pPr>
            <a:r>
              <a:rPr lang="en-US" altLang="en-US" sz="2200" dirty="0">
                <a:solidFill>
                  <a:schemeClr val="tx1"/>
                </a:solidFill>
              </a:rPr>
              <a:t>Service de </a:t>
            </a:r>
            <a:r>
              <a:rPr lang="fr-FR" altLang="en-US" sz="2200" dirty="0">
                <a:solidFill>
                  <a:schemeClr val="tx1"/>
                </a:solidFill>
              </a:rPr>
              <a:t>sensibilisation</a:t>
            </a:r>
            <a:r>
              <a:rPr lang="en-US" altLang="en-US" sz="2200" dirty="0">
                <a:solidFill>
                  <a:schemeClr val="tx1"/>
                </a:solidFill>
              </a:rPr>
              <a:t> </a:t>
            </a:r>
            <a:r>
              <a:rPr lang="fr-FR" altLang="en-US" sz="2200" dirty="0">
                <a:solidFill>
                  <a:schemeClr val="tx1"/>
                </a:solidFill>
              </a:rPr>
              <a:t>communautaire</a:t>
            </a:r>
            <a:r>
              <a:rPr lang="en-US" altLang="en-US" sz="2200" dirty="0">
                <a:solidFill>
                  <a:schemeClr val="tx1"/>
                </a:solidFill>
              </a:rPr>
              <a:t> </a:t>
            </a:r>
            <a:r>
              <a:rPr lang="fr-FR" altLang="en-US" sz="2200" dirty="0">
                <a:solidFill>
                  <a:schemeClr val="tx1"/>
                </a:solidFill>
              </a:rPr>
              <a:t>disponible</a:t>
            </a:r>
            <a:r>
              <a:rPr lang="en-US" altLang="en-US" sz="2200" dirty="0">
                <a:solidFill>
                  <a:schemeClr val="tx1"/>
                </a:solidFill>
              </a:rPr>
              <a:t> </a:t>
            </a:r>
            <a:r>
              <a:rPr lang="en-US" altLang="en-US" sz="2200" b="1" dirty="0">
                <a:solidFill>
                  <a:schemeClr val="tx1"/>
                </a:solidFill>
              </a:rPr>
              <a:t>(</a:t>
            </a:r>
            <a:r>
              <a:rPr lang="fr-FR" altLang="en-US" sz="2200" b="1" dirty="0">
                <a:solidFill>
                  <a:schemeClr val="tx1"/>
                </a:solidFill>
              </a:rPr>
              <a:t>exemples</a:t>
            </a:r>
            <a:r>
              <a:rPr lang="en-US" altLang="en-US" sz="2200" b="1" dirty="0">
                <a:solidFill>
                  <a:schemeClr val="accent1">
                    <a:lumMod val="50000"/>
                  </a:schemeClr>
                </a:solidFill>
              </a:rPr>
              <a:t>)</a:t>
            </a:r>
            <a:endParaRPr lang="de-CH" altLang="en-US" sz="2200" b="1" dirty="0">
              <a:solidFill>
                <a:schemeClr val="accent1">
                  <a:lumMod val="50000"/>
                </a:schemeClr>
              </a:solidFill>
            </a:endParaRPr>
          </a:p>
          <a:p>
            <a:pPr>
              <a:spcBef>
                <a:spcPts val="600"/>
              </a:spcBef>
              <a:spcAft>
                <a:spcPts val="600"/>
              </a:spcAft>
            </a:pPr>
            <a:endParaRPr lang="de-CH" altLang="en-US" dirty="0"/>
          </a:p>
        </p:txBody>
      </p:sp>
      <p:sp>
        <p:nvSpPr>
          <p:cNvPr id="2" name="Slide Number Placeholder 1"/>
          <p:cNvSpPr>
            <a:spLocks noGrp="1"/>
          </p:cNvSpPr>
          <p:nvPr>
            <p:ph type="sldNum" sz="quarter" idx="12"/>
          </p:nvPr>
        </p:nvSpPr>
        <p:spPr/>
        <p:txBody>
          <a:bodyPr/>
          <a:lstStyle/>
          <a:p>
            <a:fld id="{DAD1706F-0CDF-4F5A-9ACE-F8FCCA6808AF}" type="slidenum">
              <a:rPr lang="en-US" smtClean="0">
                <a:solidFill>
                  <a:prstClr val="black">
                    <a:tint val="75000"/>
                  </a:prstClr>
                </a:solidFill>
              </a:rPr>
              <a:pPr/>
              <a:t>36</a:t>
            </a:fld>
            <a:endParaRPr lang="en-US">
              <a:solidFill>
                <a:prstClr val="black">
                  <a:tint val="75000"/>
                </a:prstClr>
              </a:solidFill>
            </a:endParaRPr>
          </a:p>
        </p:txBody>
      </p:sp>
      <p:sp>
        <p:nvSpPr>
          <p:cNvPr id="5" name="TextBox 4">
            <a:extLst>
              <a:ext uri="{FF2B5EF4-FFF2-40B4-BE49-F238E27FC236}">
                <a16:creationId xmlns:a16="http://schemas.microsoft.com/office/drawing/2014/main" id="{FB89BFFC-C661-4B54-A961-9F08597BFDE1}"/>
              </a:ext>
            </a:extLst>
          </p:cNvPr>
          <p:cNvSpPr txBox="1"/>
          <p:nvPr/>
        </p:nvSpPr>
        <p:spPr>
          <a:xfrm>
            <a:off x="2936876" y="5867400"/>
            <a:ext cx="7731125" cy="707886"/>
          </a:xfrm>
          <a:prstGeom prst="rect">
            <a:avLst/>
          </a:prstGeom>
          <a:noFill/>
        </p:spPr>
        <p:txBody>
          <a:bodyPr wrap="square">
            <a:spAutoFit/>
          </a:bodyPr>
          <a:lstStyle/>
          <a:p>
            <a:pPr marL="2508250" indent="-2508250">
              <a:defRPr/>
            </a:pPr>
            <a:r>
              <a:rPr lang="fr-FR" sz="2000" b="1" i="1" dirty="0">
                <a:solidFill>
                  <a:srgbClr val="44546A"/>
                </a:solidFill>
              </a:rPr>
              <a:t>Les droits, les besoins, le choix, les désirs et la dignité du survivant a tout moment</a:t>
            </a:r>
          </a:p>
        </p:txBody>
      </p:sp>
      <p:sp>
        <p:nvSpPr>
          <p:cNvPr id="3" name="Cloud Callout 2">
            <a:extLst>
              <a:ext uri="{FF2B5EF4-FFF2-40B4-BE49-F238E27FC236}">
                <a16:creationId xmlns:a16="http://schemas.microsoft.com/office/drawing/2014/main" id="{13700AF9-66C1-4611-AEA1-59577939E5ED}"/>
              </a:ext>
            </a:extLst>
          </p:cNvPr>
          <p:cNvSpPr>
            <a:spLocks noChangeArrowheads="1"/>
          </p:cNvSpPr>
          <p:nvPr/>
        </p:nvSpPr>
        <p:spPr bwMode="auto">
          <a:xfrm>
            <a:off x="9884988" y="2765770"/>
            <a:ext cx="1655763" cy="601870"/>
          </a:xfrm>
          <a:prstGeom prst="cloudCallout">
            <a:avLst>
              <a:gd name="adj1" fmla="val -95046"/>
              <a:gd name="adj2" fmla="val -4454"/>
            </a:avLst>
          </a:prstGeom>
          <a:solidFill>
            <a:srgbClr val="FFFF00"/>
          </a:solidFill>
          <a:ln w="9525" algn="ctr">
            <a:solidFill>
              <a:schemeClr val="tx1"/>
            </a:solidFill>
            <a:round/>
            <a:headEnd/>
            <a:tailEnd/>
          </a:ln>
        </p:spPr>
        <p:txBody>
          <a:bodyPr wrap="none" lIns="0"/>
          <a:lstStyle>
            <a:lvl1pPr>
              <a:lnSpc>
                <a:spcPct val="90000"/>
              </a:lnSpc>
              <a:spcBef>
                <a:spcPts val="1000"/>
              </a:spcBef>
              <a:buFont typeface="Arial" panose="020B0604020202020204" pitchFamily="34" charset="0"/>
              <a:buChar char="•"/>
              <a:defRPr sz="3200" b="1">
                <a:solidFill>
                  <a:schemeClr val="tx2"/>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9pPr>
          </a:lstStyle>
          <a:p>
            <a:pPr>
              <a:lnSpc>
                <a:spcPct val="100000"/>
              </a:lnSpc>
              <a:spcBef>
                <a:spcPct val="0"/>
              </a:spcBef>
              <a:buFontTx/>
              <a:buNone/>
            </a:pPr>
            <a:r>
              <a:rPr lang="fr-CH" altLang="en-US" sz="1600" b="0" dirty="0">
                <a:solidFill>
                  <a:srgbClr val="44546A"/>
                </a:solidFill>
                <a:latin typeface="Arial" panose="020B0604020202020204" pitchFamily="34" charset="0"/>
                <a:ea typeface="MS PGothic" panose="020B0600070205080204" pitchFamily="34" charset="-128"/>
              </a:rPr>
              <a:t>confidentialité</a:t>
            </a:r>
          </a:p>
        </p:txBody>
      </p:sp>
      <p:sp>
        <p:nvSpPr>
          <p:cNvPr id="8" name="Cloud Callout 7">
            <a:extLst>
              <a:ext uri="{FF2B5EF4-FFF2-40B4-BE49-F238E27FC236}">
                <a16:creationId xmlns:a16="http://schemas.microsoft.com/office/drawing/2014/main" id="{0901F575-5FF9-4E6B-AAAF-620AC30445C7}"/>
              </a:ext>
            </a:extLst>
          </p:cNvPr>
          <p:cNvSpPr>
            <a:spLocks noChangeArrowheads="1"/>
          </p:cNvSpPr>
          <p:nvPr/>
        </p:nvSpPr>
        <p:spPr bwMode="auto">
          <a:xfrm>
            <a:off x="9983788" y="4899751"/>
            <a:ext cx="1368425" cy="434249"/>
          </a:xfrm>
          <a:prstGeom prst="cloudCallout">
            <a:avLst>
              <a:gd name="adj1" fmla="val -167690"/>
              <a:gd name="adj2" fmla="val -3690"/>
            </a:avLst>
          </a:prstGeom>
          <a:solidFill>
            <a:srgbClr val="FFFF00"/>
          </a:solidFill>
          <a:ln w="9525" algn="ctr">
            <a:solidFill>
              <a:schemeClr val="tx1"/>
            </a:solidFill>
            <a:round/>
            <a:headEnd/>
            <a:tailEnd/>
          </a:ln>
        </p:spPr>
        <p:txBody>
          <a:bodyPr wrap="none"/>
          <a:lstStyle>
            <a:lvl1pPr>
              <a:lnSpc>
                <a:spcPct val="90000"/>
              </a:lnSpc>
              <a:spcBef>
                <a:spcPts val="1000"/>
              </a:spcBef>
              <a:buFont typeface="Arial" panose="020B0604020202020204" pitchFamily="34" charset="0"/>
              <a:buChar char="•"/>
              <a:defRPr sz="3200" b="1">
                <a:solidFill>
                  <a:schemeClr val="tx2"/>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9pPr>
          </a:lstStyle>
          <a:p>
            <a:pPr>
              <a:lnSpc>
                <a:spcPct val="100000"/>
              </a:lnSpc>
              <a:spcBef>
                <a:spcPct val="0"/>
              </a:spcBef>
              <a:buFontTx/>
              <a:buNone/>
            </a:pPr>
            <a:r>
              <a:rPr lang="fr-CH" altLang="en-US" sz="1600" b="0" dirty="0">
                <a:solidFill>
                  <a:srgbClr val="44546A"/>
                </a:solidFill>
                <a:latin typeface="Arial" panose="020B0604020202020204" pitchFamily="34" charset="0"/>
                <a:ea typeface="MS PGothic" panose="020B0600070205080204" pitchFamily="34" charset="-128"/>
              </a:rPr>
              <a:t>sureté</a:t>
            </a:r>
            <a:endParaRPr lang="en-GB" altLang="en-US" sz="1600" b="0" dirty="0">
              <a:solidFill>
                <a:srgbClr val="44546A"/>
              </a:solidFill>
              <a:latin typeface="Arial" panose="020B0604020202020204" pitchFamily="34" charset="0"/>
              <a:ea typeface="MS PGothic" panose="020B0600070205080204" pitchFamily="34" charset="-128"/>
            </a:endParaRPr>
          </a:p>
        </p:txBody>
      </p:sp>
      <p:sp>
        <p:nvSpPr>
          <p:cNvPr id="9" name="Cloud Callout 8">
            <a:extLst>
              <a:ext uri="{FF2B5EF4-FFF2-40B4-BE49-F238E27FC236}">
                <a16:creationId xmlns:a16="http://schemas.microsoft.com/office/drawing/2014/main" id="{11CD9694-0DCE-47EB-8415-590DE6C32A9E}"/>
              </a:ext>
            </a:extLst>
          </p:cNvPr>
          <p:cNvSpPr>
            <a:spLocks noChangeArrowheads="1"/>
          </p:cNvSpPr>
          <p:nvPr/>
        </p:nvSpPr>
        <p:spPr bwMode="auto">
          <a:xfrm>
            <a:off x="8340595" y="1636754"/>
            <a:ext cx="2095500" cy="682625"/>
          </a:xfrm>
          <a:prstGeom prst="cloudCallout">
            <a:avLst>
              <a:gd name="adj1" fmla="val -43662"/>
              <a:gd name="adj2" fmla="val 85204"/>
            </a:avLst>
          </a:prstGeom>
          <a:solidFill>
            <a:srgbClr val="FFFF00"/>
          </a:solidFill>
          <a:ln w="9525" algn="ctr">
            <a:solidFill>
              <a:schemeClr val="tx1"/>
            </a:solidFill>
            <a:round/>
            <a:headEnd/>
            <a:tailEnd/>
          </a:ln>
        </p:spPr>
        <p:txBody>
          <a:bodyPr wrap="none" lIns="0" tIns="108000" rIns="0" bIns="0"/>
          <a:lstStyle>
            <a:lvl1pPr>
              <a:lnSpc>
                <a:spcPct val="90000"/>
              </a:lnSpc>
              <a:spcBef>
                <a:spcPts val="1000"/>
              </a:spcBef>
              <a:buFont typeface="Arial" panose="020B0604020202020204" pitchFamily="34" charset="0"/>
              <a:buChar char="•"/>
              <a:defRPr sz="3200" b="1">
                <a:solidFill>
                  <a:schemeClr val="tx2"/>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9pPr>
          </a:lstStyle>
          <a:p>
            <a:pPr>
              <a:lnSpc>
                <a:spcPct val="100000"/>
              </a:lnSpc>
              <a:spcBef>
                <a:spcPct val="0"/>
              </a:spcBef>
              <a:buFontTx/>
              <a:buNone/>
            </a:pPr>
            <a:r>
              <a:rPr lang="fr-CH" altLang="en-US" sz="1600" b="0" dirty="0">
                <a:solidFill>
                  <a:srgbClr val="44546A"/>
                </a:solidFill>
                <a:latin typeface="Arial" panose="020B0604020202020204" pitchFamily="34" charset="0"/>
                <a:ea typeface="MS PGothic" panose="020B0600070205080204" pitchFamily="34" charset="-128"/>
              </a:rPr>
              <a:t>non-discrimination</a:t>
            </a:r>
            <a:endParaRPr lang="en-GB" altLang="en-US" sz="1600" b="0" dirty="0">
              <a:solidFill>
                <a:srgbClr val="44546A"/>
              </a:solidFill>
              <a:latin typeface="Arial" panose="020B0604020202020204" pitchFamily="34" charset="0"/>
              <a:ea typeface="MS PGothic" panose="020B0600070205080204" pitchFamily="34" charset="-128"/>
            </a:endParaRPr>
          </a:p>
        </p:txBody>
      </p:sp>
      <p:sp>
        <p:nvSpPr>
          <p:cNvPr id="10" name="Cloud Callout 9">
            <a:extLst>
              <a:ext uri="{FF2B5EF4-FFF2-40B4-BE49-F238E27FC236}">
                <a16:creationId xmlns:a16="http://schemas.microsoft.com/office/drawing/2014/main" id="{B354FEDB-4FBE-4594-B445-9E3E6F559D3E}"/>
              </a:ext>
            </a:extLst>
          </p:cNvPr>
          <p:cNvSpPr>
            <a:spLocks noChangeArrowheads="1"/>
          </p:cNvSpPr>
          <p:nvPr/>
        </p:nvSpPr>
        <p:spPr bwMode="auto">
          <a:xfrm>
            <a:off x="1622425" y="5669446"/>
            <a:ext cx="1314450" cy="703262"/>
          </a:xfrm>
          <a:prstGeom prst="cloudCallout">
            <a:avLst>
              <a:gd name="adj1" fmla="val -32495"/>
              <a:gd name="adj2" fmla="val -269560"/>
            </a:avLst>
          </a:prstGeom>
          <a:solidFill>
            <a:srgbClr val="FFFF00"/>
          </a:solidFill>
          <a:ln w="9525" algn="ctr">
            <a:solidFill>
              <a:schemeClr val="tx1"/>
            </a:solidFill>
            <a:round/>
            <a:headEnd/>
            <a:tailEnd/>
          </a:ln>
        </p:spPr>
        <p:txBody>
          <a:bodyPr wrap="none" lIns="0" rIns="36000"/>
          <a:lstStyle>
            <a:lvl1pPr>
              <a:lnSpc>
                <a:spcPct val="90000"/>
              </a:lnSpc>
              <a:spcBef>
                <a:spcPts val="1000"/>
              </a:spcBef>
              <a:buFont typeface="Arial" panose="020B0604020202020204" pitchFamily="34" charset="0"/>
              <a:buChar char="•"/>
              <a:defRPr sz="3200" b="1">
                <a:solidFill>
                  <a:schemeClr val="tx2"/>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9pPr>
          </a:lstStyle>
          <a:p>
            <a:pPr>
              <a:lnSpc>
                <a:spcPct val="100000"/>
              </a:lnSpc>
              <a:spcBef>
                <a:spcPct val="0"/>
              </a:spcBef>
              <a:buFontTx/>
              <a:buNone/>
            </a:pPr>
            <a:r>
              <a:rPr lang="fr-CH" altLang="en-US" sz="1600" i="1" dirty="0">
                <a:solidFill>
                  <a:srgbClr val="44546A"/>
                </a:solidFill>
                <a:latin typeface="Arial" panose="020B0604020202020204" pitchFamily="34" charset="0"/>
                <a:ea typeface="MS PGothic" panose="020B0600070205080204" pitchFamily="34" charset="-128"/>
              </a:rPr>
              <a:t> </a:t>
            </a:r>
            <a:r>
              <a:rPr lang="fr-CH" altLang="en-US" sz="1800" i="1" dirty="0">
                <a:solidFill>
                  <a:srgbClr val="44546A"/>
                </a:solidFill>
                <a:latin typeface="Arial" panose="020B0604020202020204" pitchFamily="34" charset="0"/>
                <a:ea typeface="MS PGothic" panose="020B0600070205080204" pitchFamily="34" charset="-128"/>
              </a:rPr>
              <a:t>Respect</a:t>
            </a:r>
          </a:p>
        </p:txBody>
      </p:sp>
      <p:sp>
        <p:nvSpPr>
          <p:cNvPr id="19465" name="Rectangle 2051">
            <a:extLst>
              <a:ext uri="{FF2B5EF4-FFF2-40B4-BE49-F238E27FC236}">
                <a16:creationId xmlns:a16="http://schemas.microsoft.com/office/drawing/2014/main" id="{0E8C16A2-F736-46AF-8E4A-FE20647999DE}"/>
              </a:ext>
            </a:extLst>
          </p:cNvPr>
          <p:cNvSpPr txBox="1">
            <a:spLocks noChangeArrowheads="1"/>
          </p:cNvSpPr>
          <p:nvPr/>
        </p:nvSpPr>
        <p:spPr bwMode="auto">
          <a:xfrm>
            <a:off x="1268413" y="246022"/>
            <a:ext cx="8679610" cy="7239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3200" b="1">
                <a:solidFill>
                  <a:schemeClr val="tx2"/>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3200">
                <a:solidFill>
                  <a:schemeClr val="tx2"/>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3200">
                <a:solidFill>
                  <a:schemeClr val="tx2"/>
                </a:solidFill>
                <a:latin typeface="Calibri" panose="020F0502020204030204" pitchFamily="34" charset="0"/>
              </a:defRPr>
            </a:lvl9pPr>
          </a:lstStyle>
          <a:p>
            <a:pPr algn="ctr">
              <a:spcBef>
                <a:spcPct val="0"/>
              </a:spcBef>
              <a:buFontTx/>
              <a:buNone/>
            </a:pPr>
            <a:r>
              <a:rPr lang="fr-FR" altLang="en-US" dirty="0">
                <a:ln>
                  <a:solidFill>
                    <a:schemeClr val="accent2"/>
                  </a:solidFill>
                </a:ln>
                <a:solidFill>
                  <a:prstClr val="black"/>
                </a:solidFill>
              </a:rPr>
              <a:t>Mise en place d’une clinique axée sur le survivant </a:t>
            </a: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86462"/>
            <a:ext cx="12684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7628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805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805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805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805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805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8052">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58052">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8052">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805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8" grpId="0" animBg="1"/>
      <p:bldP spid="9" grpId="0" animBg="1"/>
      <p:bldP spid="1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0164" y="365126"/>
            <a:ext cx="7530353" cy="1024060"/>
          </a:xfrm>
          <a:ln>
            <a:solidFill>
              <a:schemeClr val="accent2"/>
            </a:solidFill>
          </a:ln>
        </p:spPr>
        <p:txBody>
          <a:bodyPr>
            <a:noAutofit/>
          </a:bodyPr>
          <a:lstStyle/>
          <a:p>
            <a:pPr algn="ctr"/>
            <a:r>
              <a:rPr lang="fr-FR" b="1" dirty="0" smtClean="0">
                <a:ln>
                  <a:solidFill>
                    <a:schemeClr val="accent2"/>
                  </a:solidFill>
                </a:ln>
                <a:solidFill>
                  <a:schemeClr val="tx1"/>
                </a:solidFill>
                <a:latin typeface="+mn-lt"/>
              </a:rPr>
              <a:t>Actions prioritaires pour les services de prise en charge </a:t>
            </a:r>
            <a:endParaRPr lang="fr-FR" b="1" dirty="0">
              <a:ln>
                <a:solidFill>
                  <a:schemeClr val="accent2"/>
                </a:solidFill>
              </a:ln>
              <a:solidFill>
                <a:schemeClr val="tx1"/>
              </a:solidFill>
              <a:latin typeface="+mn-lt"/>
            </a:endParaRPr>
          </a:p>
        </p:txBody>
      </p:sp>
      <p:sp>
        <p:nvSpPr>
          <p:cNvPr id="3" name="Content Placeholder 2"/>
          <p:cNvSpPr>
            <a:spLocks noGrp="1"/>
          </p:cNvSpPr>
          <p:nvPr>
            <p:ph idx="1"/>
          </p:nvPr>
        </p:nvSpPr>
        <p:spPr>
          <a:xfrm>
            <a:off x="838200" y="1389186"/>
            <a:ext cx="10515600" cy="4787777"/>
          </a:xfrm>
        </p:spPr>
        <p:txBody>
          <a:bodyPr>
            <a:normAutofit lnSpcReduction="10000"/>
          </a:bodyPr>
          <a:lstStyle/>
          <a:p>
            <a:pPr marL="0" lvl="0" indent="0">
              <a:spcBef>
                <a:spcPts val="0"/>
              </a:spcBef>
              <a:buNone/>
              <a:tabLst>
                <a:tab pos="457200" algn="l"/>
              </a:tabLst>
            </a:pPr>
            <a:endParaRPr lang="fr-FR" b="1" dirty="0" smtClean="0">
              <a:solidFill>
                <a:srgbClr val="000000"/>
              </a:solidFill>
              <a:latin typeface="Calibri" panose="020F0502020204030204" pitchFamily="34" charset="0"/>
            </a:endParaRPr>
          </a:p>
          <a:p>
            <a:pPr marL="0" lvl="0" indent="0">
              <a:spcBef>
                <a:spcPts val="0"/>
              </a:spcBef>
              <a:buNone/>
              <a:tabLst>
                <a:tab pos="457200" algn="l"/>
              </a:tabLst>
            </a:pPr>
            <a:r>
              <a:rPr lang="fr-FR" b="1" dirty="0" smtClean="0">
                <a:solidFill>
                  <a:srgbClr val="000000"/>
                </a:solidFill>
                <a:latin typeface="Calibri" panose="020F0502020204030204" pitchFamily="34" charset="0"/>
              </a:rPr>
              <a:t>ETABLISSEMENT SANITAIRE DE PRISE EN CHARGE</a:t>
            </a:r>
          </a:p>
          <a:p>
            <a:pPr marL="0" lvl="0" indent="0">
              <a:spcBef>
                <a:spcPts val="0"/>
              </a:spcBef>
              <a:buNone/>
              <a:tabLst>
                <a:tab pos="457200" algn="l"/>
              </a:tabLst>
            </a:pPr>
            <a:endParaRPr lang="fr-FR" b="1" dirty="0" smtClean="0">
              <a:solidFill>
                <a:srgbClr val="000000"/>
              </a:solidFill>
              <a:latin typeface="Calibri" panose="020F0502020204030204" pitchFamily="34" charset="0"/>
            </a:endParaRPr>
          </a:p>
          <a:p>
            <a:pPr marL="342900" lvl="0" indent="-342900" algn="just">
              <a:spcBef>
                <a:spcPts val="0"/>
              </a:spcBef>
              <a:buFont typeface="Wingdings" panose="05000000000000000000" pitchFamily="2" charset="2"/>
              <a:buChar char=""/>
              <a:tabLst>
                <a:tab pos="457200" algn="l"/>
              </a:tabLst>
            </a:pPr>
            <a:r>
              <a:rPr lang="fr-FR" b="0" dirty="0" smtClean="0"/>
              <a:t>Établir </a:t>
            </a:r>
            <a:r>
              <a:rPr lang="fr-FR" b="0" dirty="0"/>
              <a:t>un endroit sûr de consultation, non-stigmatisant, avec une armoire de classement </a:t>
            </a:r>
            <a:r>
              <a:rPr lang="fr-FR" b="0" dirty="0" err="1"/>
              <a:t>verrouillable</a:t>
            </a:r>
            <a:r>
              <a:rPr lang="fr-FR" b="0" dirty="0"/>
              <a:t>. </a:t>
            </a:r>
            <a:endParaRPr lang="en-US" b="0" dirty="0"/>
          </a:p>
          <a:p>
            <a:pPr algn="just">
              <a:buFont typeface="Wingdings" panose="05000000000000000000" pitchFamily="2" charset="2"/>
              <a:buChar char="Ø"/>
            </a:pPr>
            <a:r>
              <a:rPr lang="fr-FR" b="0" dirty="0" smtClean="0"/>
              <a:t>Mettre en place des protocoles clairs et une liste de </a:t>
            </a:r>
            <a:r>
              <a:rPr lang="fr-FR" b="0" dirty="0"/>
              <a:t>droits des patients rédigés dans les langues des prestataires et des </a:t>
            </a:r>
            <a:r>
              <a:rPr lang="fr-FR" b="0" dirty="0" smtClean="0"/>
              <a:t>patients. </a:t>
            </a:r>
          </a:p>
          <a:p>
            <a:pPr algn="just">
              <a:buFont typeface="Wingdings" panose="05000000000000000000" pitchFamily="2" charset="2"/>
              <a:buChar char="Ø"/>
            </a:pPr>
            <a:r>
              <a:rPr lang="fr-FR" b="0" dirty="0" smtClean="0"/>
              <a:t>Avoir suffisamment de fournitures et d’équipements en salle. </a:t>
            </a:r>
          </a:p>
          <a:p>
            <a:pPr algn="just">
              <a:buFont typeface="Wingdings" panose="05000000000000000000" pitchFamily="2" charset="2"/>
              <a:buChar char="Ø"/>
            </a:pPr>
            <a:r>
              <a:rPr lang="fr-FR" b="0" dirty="0" smtClean="0"/>
              <a:t>Impliquer </a:t>
            </a:r>
            <a:r>
              <a:rPr lang="fr-FR" b="0" dirty="0"/>
              <a:t>les femmes et les adolescentes de même que d’autres populations à risques comme les personnes handicapées et les groupes LGBTQIA, dans les décisions sur l’accessibilité et l’acceptabilité des services. </a:t>
            </a:r>
          </a:p>
          <a:p>
            <a:pPr>
              <a:buFont typeface="Wingdings" panose="05000000000000000000" pitchFamily="2" charset="2"/>
              <a:buChar char="Ø"/>
            </a:pPr>
            <a:endParaRPr lang="fr-FR" b="0" dirty="0" smtClean="0">
              <a:solidFill>
                <a:schemeClr val="tx1"/>
              </a:solidFill>
            </a:endParaRPr>
          </a:p>
        </p:txBody>
      </p:sp>
      <p:sp>
        <p:nvSpPr>
          <p:cNvPr id="4" name="Slide Number Placeholder 3"/>
          <p:cNvSpPr>
            <a:spLocks noGrp="1"/>
          </p:cNvSpPr>
          <p:nvPr>
            <p:ph type="sldNum" sz="quarter" idx="12"/>
          </p:nvPr>
        </p:nvSpPr>
        <p:spPr/>
        <p:txBody>
          <a:bodyPr/>
          <a:lstStyle/>
          <a:p>
            <a:fld id="{DAD1706F-0CDF-4F5A-9ACE-F8FCCA6808AF}" type="slidenum">
              <a:rPr lang="en-US" smtClean="0">
                <a:solidFill>
                  <a:prstClr val="black">
                    <a:tint val="75000"/>
                  </a:prstClr>
                </a:solidFill>
              </a:rPr>
              <a:pPr/>
              <a:t>37</a:t>
            </a:fld>
            <a:endParaRPr lang="en-US">
              <a:solidFill>
                <a:prstClr val="black">
                  <a:tint val="75000"/>
                </a:prstClr>
              </a:solidFill>
            </a:endParaRPr>
          </a:p>
        </p:txBody>
      </p:sp>
    </p:spTree>
    <p:extLst>
      <p:ext uri="{BB962C8B-B14F-4D97-AF65-F5344CB8AC3E}">
        <p14:creationId xmlns:p14="http://schemas.microsoft.com/office/powerpoint/2010/main" val="16000487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r-FR" b="1" dirty="0" smtClean="0"/>
              <a:t>LE PERSONNEL PRESTATAIRES DE SERVICE</a:t>
            </a:r>
          </a:p>
          <a:p>
            <a:r>
              <a:rPr lang="fr-FR" dirty="0" smtClean="0"/>
              <a:t>Recruter </a:t>
            </a:r>
            <a:r>
              <a:rPr lang="fr-FR" dirty="0"/>
              <a:t>des prestataires hommes et femmes </a:t>
            </a:r>
            <a:r>
              <a:rPr lang="fr-FR" dirty="0" smtClean="0"/>
              <a:t>formé, parlant </a:t>
            </a:r>
            <a:r>
              <a:rPr lang="fr-FR" dirty="0"/>
              <a:t>couramment les langues </a:t>
            </a:r>
            <a:r>
              <a:rPr lang="fr-FR" dirty="0" smtClean="0"/>
              <a:t>locales;</a:t>
            </a:r>
          </a:p>
          <a:p>
            <a:r>
              <a:rPr lang="fr-FR" dirty="0" smtClean="0"/>
              <a:t>Former des </a:t>
            </a:r>
            <a:r>
              <a:rPr lang="fr-FR" dirty="0"/>
              <a:t>chaperons et interprètes masculins et féminins.</a:t>
            </a:r>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38</a:t>
            </a:fld>
            <a:endParaRPr lang="fr-FR"/>
          </a:p>
        </p:txBody>
      </p:sp>
      <p:sp>
        <p:nvSpPr>
          <p:cNvPr id="5" name="Title 1"/>
          <p:cNvSpPr>
            <a:spLocks noGrp="1"/>
          </p:cNvSpPr>
          <p:nvPr>
            <p:ph type="title"/>
          </p:nvPr>
        </p:nvSpPr>
        <p:spPr>
          <a:xfrm>
            <a:off x="838200" y="365126"/>
            <a:ext cx="8520953" cy="1024060"/>
          </a:xfrm>
          <a:ln>
            <a:solidFill>
              <a:schemeClr val="accent2"/>
            </a:solidFill>
          </a:ln>
        </p:spPr>
        <p:txBody>
          <a:bodyPr>
            <a:noAutofit/>
          </a:bodyPr>
          <a:lstStyle/>
          <a:p>
            <a:pPr algn="ctr"/>
            <a:r>
              <a:rPr lang="fr-FR" sz="4000" b="1" dirty="0" smtClean="0">
                <a:ln>
                  <a:solidFill>
                    <a:schemeClr val="accent2"/>
                  </a:solidFill>
                </a:ln>
                <a:solidFill>
                  <a:schemeClr val="tx1"/>
                </a:solidFill>
                <a:latin typeface="+mn-lt"/>
              </a:rPr>
              <a:t>Actions prioritaires pour les services de prise en charge </a:t>
            </a:r>
            <a:endParaRPr lang="fr-FR" sz="4000" b="1" dirty="0">
              <a:ln>
                <a:solidFill>
                  <a:schemeClr val="accent2"/>
                </a:solidFill>
              </a:ln>
              <a:solidFill>
                <a:schemeClr val="tx1"/>
              </a:solidFill>
              <a:latin typeface="+mn-lt"/>
            </a:endParaRPr>
          </a:p>
        </p:txBody>
      </p:sp>
    </p:spTree>
    <p:extLst>
      <p:ext uri="{BB962C8B-B14F-4D97-AF65-F5344CB8AC3E}">
        <p14:creationId xmlns:p14="http://schemas.microsoft.com/office/powerpoint/2010/main" val="262385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838200" y="487680"/>
            <a:ext cx="8843682" cy="1203008"/>
          </a:xfrm>
          <a:ln>
            <a:solidFill>
              <a:schemeClr val="accent2"/>
            </a:solidFill>
          </a:ln>
        </p:spPr>
        <p:txBody>
          <a:bodyPr anchor="t">
            <a:noAutofit/>
          </a:bodyPr>
          <a:lstStyle/>
          <a:p>
            <a:pPr marL="228600" lvl="0" indent="-228600" algn="ctr">
              <a:spcBef>
                <a:spcPts val="1000"/>
              </a:spcBef>
            </a:pPr>
            <a:r>
              <a:rPr lang="fr-FR" altLang="fr-FR" b="1" dirty="0">
                <a:ln>
                  <a:solidFill>
                    <a:schemeClr val="accent2"/>
                  </a:solidFill>
                </a:ln>
                <a:latin typeface="Calibri" panose="020F0502020204030204"/>
                <a:ea typeface="+mn-ea"/>
                <a:cs typeface="+mn-cs"/>
              </a:rPr>
              <a:t>Mettre en place un protocole pour la prise en charge des survivantes </a:t>
            </a:r>
            <a:r>
              <a:rPr lang="fr-FR" altLang="fr-FR" dirty="0">
                <a:ln>
                  <a:solidFill>
                    <a:schemeClr val="accent2"/>
                  </a:solidFill>
                </a:ln>
                <a:solidFill>
                  <a:srgbClr val="0000CC"/>
                </a:solidFill>
                <a:latin typeface="Calibri" panose="020F0502020204030204"/>
                <a:ea typeface="+mn-ea"/>
                <a:cs typeface="+mn-cs"/>
              </a:rPr>
              <a:t/>
            </a:r>
            <a:br>
              <a:rPr lang="fr-FR" altLang="fr-FR" dirty="0">
                <a:ln>
                  <a:solidFill>
                    <a:schemeClr val="accent2"/>
                  </a:solidFill>
                </a:ln>
                <a:solidFill>
                  <a:srgbClr val="0000CC"/>
                </a:solidFill>
                <a:latin typeface="Calibri" panose="020F0502020204030204"/>
                <a:ea typeface="+mn-ea"/>
                <a:cs typeface="+mn-cs"/>
              </a:rPr>
            </a:br>
            <a:endParaRPr lang="en-AU" altLang="fr-FR" dirty="0" smtClean="0">
              <a:ln>
                <a:solidFill>
                  <a:schemeClr val="accent2"/>
                </a:solidFill>
              </a:ln>
            </a:endParaRPr>
          </a:p>
        </p:txBody>
      </p:sp>
      <p:sp>
        <p:nvSpPr>
          <p:cNvPr id="3" name="Content Placeholder 2"/>
          <p:cNvSpPr>
            <a:spLocks noGrp="1"/>
          </p:cNvSpPr>
          <p:nvPr>
            <p:ph idx="1"/>
          </p:nvPr>
        </p:nvSpPr>
        <p:spPr>
          <a:xfrm>
            <a:off x="838199" y="1825625"/>
            <a:ext cx="10944069" cy="4351338"/>
          </a:xfrm>
        </p:spPr>
        <p:txBody>
          <a:bodyPr/>
          <a:lstStyle/>
          <a:p>
            <a:pPr>
              <a:buFont typeface="Wingdings" panose="05000000000000000000" pitchFamily="2" charset="2"/>
              <a:buNone/>
            </a:pPr>
            <a:endParaRPr lang="fr-FR" altLang="fr-FR" sz="1400" dirty="0"/>
          </a:p>
          <a:p>
            <a:pPr lvl="1">
              <a:buFont typeface="Wingdings" panose="05000000000000000000" pitchFamily="2" charset="2"/>
              <a:buChar char="§"/>
            </a:pPr>
            <a:r>
              <a:rPr lang="fr-FR" altLang="fr-FR" sz="2600" dirty="0" smtClean="0"/>
              <a:t>Est en accord avec les principes et protocoles nationaux et les standards internationaux</a:t>
            </a:r>
            <a:endParaRPr lang="fr-FR" altLang="fr-FR" sz="2600" u="sng" dirty="0" smtClean="0"/>
          </a:p>
          <a:p>
            <a:pPr lvl="1">
              <a:buFont typeface="Wingdings" panose="05000000000000000000" pitchFamily="2" charset="2"/>
              <a:buChar char="§"/>
            </a:pPr>
            <a:r>
              <a:rPr lang="fr-FR" altLang="fr-FR" sz="2600" dirty="0" smtClean="0"/>
              <a:t>Garantit une communication de soutien par le personnel médical :</a:t>
            </a:r>
          </a:p>
          <a:p>
            <a:pPr lvl="2">
              <a:buFont typeface="Wingdings" panose="05000000000000000000" pitchFamily="2" charset="2"/>
              <a:buChar char="ü"/>
            </a:pPr>
            <a:r>
              <a:rPr lang="fr-FR" altLang="fr-FR" sz="2400" dirty="0" smtClean="0"/>
              <a:t>Offrir les services avec </a:t>
            </a:r>
            <a:r>
              <a:rPr lang="fr-FR" altLang="fr-FR" sz="2400" dirty="0"/>
              <a:t>compassion, et </a:t>
            </a:r>
            <a:r>
              <a:rPr lang="fr-FR" altLang="fr-FR" sz="2400" dirty="0" smtClean="0"/>
              <a:t>de manière confidentielle. </a:t>
            </a:r>
            <a:endParaRPr lang="fr-FR" altLang="fr-FR" sz="2400" dirty="0"/>
          </a:p>
          <a:p>
            <a:pPr lvl="2">
              <a:buFont typeface="Wingdings" panose="05000000000000000000" pitchFamily="2" charset="2"/>
              <a:buChar char="ü"/>
            </a:pPr>
            <a:r>
              <a:rPr lang="fr-FR" altLang="fr-FR" sz="2400" dirty="0" smtClean="0"/>
              <a:t>Adopter une communication </a:t>
            </a:r>
            <a:r>
              <a:rPr lang="fr-FR" altLang="fr-FR" sz="2400" dirty="0"/>
              <a:t>précise, claire, sans jugement et à l’écoute de la survivante.</a:t>
            </a:r>
          </a:p>
        </p:txBody>
      </p:sp>
    </p:spTree>
    <p:extLst>
      <p:ext uri="{BB962C8B-B14F-4D97-AF65-F5344CB8AC3E}">
        <p14:creationId xmlns:p14="http://schemas.microsoft.com/office/powerpoint/2010/main" val="665592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5202836" cy="1013970"/>
          </a:xfrm>
          <a:ln>
            <a:solidFill>
              <a:srgbClr val="FF0000"/>
            </a:solidFill>
          </a:ln>
        </p:spPr>
        <p:txBody>
          <a:bodyPr>
            <a:normAutofit/>
          </a:bodyPr>
          <a:lstStyle/>
          <a:p>
            <a:r>
              <a:rPr lang="fr-FR" sz="3600" b="1" dirty="0" smtClean="0">
                <a:latin typeface="+mn-lt"/>
              </a:rPr>
              <a:t>Objectifs d’apprentissage </a:t>
            </a:r>
            <a:endParaRPr lang="fr-FR" sz="3600" b="1" dirty="0">
              <a:latin typeface="+mn-lt"/>
            </a:endParaRPr>
          </a:p>
        </p:txBody>
      </p:sp>
      <p:sp>
        <p:nvSpPr>
          <p:cNvPr id="3" name="Content Placeholder 2"/>
          <p:cNvSpPr>
            <a:spLocks noGrp="1"/>
          </p:cNvSpPr>
          <p:nvPr>
            <p:ph idx="1"/>
          </p:nvPr>
        </p:nvSpPr>
        <p:spPr>
          <a:xfrm>
            <a:off x="670560" y="1544271"/>
            <a:ext cx="11146301" cy="4384089"/>
          </a:xfrm>
        </p:spPr>
        <p:txBody>
          <a:bodyPr>
            <a:noAutofit/>
          </a:bodyPr>
          <a:lstStyle/>
          <a:p>
            <a:pPr>
              <a:lnSpc>
                <a:spcPct val="100000"/>
              </a:lnSpc>
            </a:pPr>
            <a:r>
              <a:rPr lang="fr-FR" sz="2400" dirty="0" smtClean="0"/>
              <a:t>Définir la violence sexuelle et comprendre pourquoi prioriser la prévention de la violence sexuelle et la réponse aux besoins urgents des victimes.</a:t>
            </a:r>
          </a:p>
          <a:p>
            <a:pPr marL="0">
              <a:lnSpc>
                <a:spcPct val="100000"/>
              </a:lnSpc>
              <a:spcBef>
                <a:spcPts val="0"/>
              </a:spcBef>
              <a:spcAft>
                <a:spcPts val="800"/>
              </a:spcAft>
            </a:pPr>
            <a:r>
              <a:rPr lang="fr-FR" sz="2400" dirty="0"/>
              <a:t>Citer les motifs, pourquoi la violence sexuelle est largement ignorée en situation de crise. </a:t>
            </a:r>
          </a:p>
          <a:p>
            <a:pPr marL="0" marR="0">
              <a:lnSpc>
                <a:spcPct val="100000"/>
              </a:lnSpc>
              <a:spcBef>
                <a:spcPts val="0"/>
              </a:spcBef>
              <a:spcAft>
                <a:spcPts val="800"/>
              </a:spcAft>
            </a:pPr>
            <a:r>
              <a:rPr lang="fr-FR" sz="2400" dirty="0" smtClean="0"/>
              <a:t>Enumérer les actions visant à prévenir la violence sexuelle.</a:t>
            </a:r>
          </a:p>
          <a:p>
            <a:pPr marL="0" marR="0">
              <a:lnSpc>
                <a:spcPct val="100000"/>
              </a:lnSpc>
              <a:spcBef>
                <a:spcPts val="0"/>
              </a:spcBef>
              <a:spcAft>
                <a:spcPts val="800"/>
              </a:spcAft>
            </a:pPr>
            <a:r>
              <a:rPr lang="fr-FR" sz="2400" dirty="0" smtClean="0"/>
              <a:t>Décrire les composantes de la gestion clinique des survivantes de la violence sexuelle.</a:t>
            </a:r>
          </a:p>
          <a:p>
            <a:pPr marL="0" marR="0">
              <a:lnSpc>
                <a:spcPct val="100000"/>
              </a:lnSpc>
              <a:spcBef>
                <a:spcPts val="0"/>
              </a:spcBef>
              <a:spcAft>
                <a:spcPts val="800"/>
              </a:spcAft>
            </a:pPr>
            <a:r>
              <a:rPr lang="fr-FR" sz="2400" dirty="0" smtClean="0"/>
              <a:t>Reconnaitre les responsables pour prévenir / gérer les incidents de la violence sexuelle.</a:t>
            </a:r>
          </a:p>
          <a:p>
            <a:pPr marL="0" marR="0">
              <a:lnSpc>
                <a:spcPct val="100000"/>
              </a:lnSpc>
              <a:spcBef>
                <a:spcPts val="0"/>
              </a:spcBef>
              <a:spcAft>
                <a:spcPts val="800"/>
              </a:spcAft>
            </a:pPr>
            <a:r>
              <a:rPr lang="fr-FR" sz="2400" dirty="0" smtClean="0"/>
              <a:t>Reconnaitre les éléments du code de bonne conduite des humanitaires et le mécanisme pour recevoir les plaintes d’abus et/ ou d’exploitation.</a:t>
            </a:r>
            <a:endParaRPr lang="fr-FR" sz="2400" dirty="0"/>
          </a:p>
        </p:txBody>
      </p:sp>
      <p:sp>
        <p:nvSpPr>
          <p:cNvPr id="4" name="Slide Number Placeholder 3"/>
          <p:cNvSpPr>
            <a:spLocks noGrp="1"/>
          </p:cNvSpPr>
          <p:nvPr>
            <p:ph type="sldNum" sz="quarter" idx="12"/>
          </p:nvPr>
        </p:nvSpPr>
        <p:spPr/>
        <p:txBody>
          <a:bodyPr/>
          <a:lstStyle/>
          <a:p>
            <a:fld id="{AFA40996-A486-44BF-A8EB-3D872E6EB5B3}" type="slidenum">
              <a:rPr lang="fr-FR" smtClean="0"/>
              <a:t>4</a:t>
            </a:fld>
            <a:endParaRPr lang="fr-FR"/>
          </a:p>
        </p:txBody>
      </p:sp>
    </p:spTree>
    <p:extLst>
      <p:ext uri="{BB962C8B-B14F-4D97-AF65-F5344CB8AC3E}">
        <p14:creationId xmlns:p14="http://schemas.microsoft.com/office/powerpoint/2010/main" val="23001309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838200" y="365126"/>
            <a:ext cx="10515600" cy="804108"/>
          </a:xfrm>
          <a:ln>
            <a:solidFill>
              <a:schemeClr val="accent2"/>
            </a:solidFill>
          </a:ln>
        </p:spPr>
        <p:txBody>
          <a:bodyPr anchor="t">
            <a:noAutofit/>
          </a:bodyPr>
          <a:lstStyle/>
          <a:p>
            <a:pPr marL="228600" lvl="0" indent="-228600">
              <a:spcBef>
                <a:spcPts val="1000"/>
              </a:spcBef>
            </a:pPr>
            <a:r>
              <a:rPr lang="fr-FR" altLang="fr-FR" sz="4000" b="1" dirty="0">
                <a:ln>
                  <a:solidFill>
                    <a:schemeClr val="accent2"/>
                  </a:solidFill>
                </a:ln>
                <a:latin typeface="Calibri" panose="020F0502020204030204"/>
                <a:ea typeface="+mn-ea"/>
                <a:cs typeface="+mn-cs"/>
              </a:rPr>
              <a:t>Le protocole de prise en charge des survivantes:</a:t>
            </a:r>
            <a:r>
              <a:rPr lang="fr-FR" altLang="fr-FR" sz="4000" b="1" dirty="0">
                <a:ln>
                  <a:solidFill>
                    <a:schemeClr val="accent2"/>
                  </a:solidFill>
                </a:ln>
                <a:solidFill>
                  <a:srgbClr val="E7E6E6"/>
                </a:solidFill>
                <a:latin typeface="Calibri" panose="020F0502020204030204"/>
                <a:ea typeface="+mn-ea"/>
                <a:cs typeface="+mn-cs"/>
              </a:rPr>
              <a:t/>
            </a:r>
            <a:br>
              <a:rPr lang="fr-FR" altLang="fr-FR" sz="4000" b="1" dirty="0">
                <a:ln>
                  <a:solidFill>
                    <a:schemeClr val="accent2"/>
                  </a:solidFill>
                </a:ln>
                <a:solidFill>
                  <a:srgbClr val="E7E6E6"/>
                </a:solidFill>
                <a:latin typeface="Calibri" panose="020F0502020204030204"/>
                <a:ea typeface="+mn-ea"/>
                <a:cs typeface="+mn-cs"/>
              </a:rPr>
            </a:br>
            <a:endParaRPr lang="en-AU" altLang="fr-FR" sz="6000" b="1" dirty="0" smtClean="0">
              <a:ln>
                <a:solidFill>
                  <a:schemeClr val="accent2"/>
                </a:solidFill>
              </a:ln>
              <a:solidFill>
                <a:schemeClr val="bg2"/>
              </a:solidFill>
            </a:endParaRPr>
          </a:p>
        </p:txBody>
      </p:sp>
      <p:sp>
        <p:nvSpPr>
          <p:cNvPr id="3" name="Content Placeholder 2"/>
          <p:cNvSpPr>
            <a:spLocks noGrp="1"/>
          </p:cNvSpPr>
          <p:nvPr>
            <p:ph idx="1"/>
          </p:nvPr>
        </p:nvSpPr>
        <p:spPr>
          <a:xfrm>
            <a:off x="838199" y="1885585"/>
            <a:ext cx="10914089" cy="4351338"/>
          </a:xfrm>
        </p:spPr>
        <p:txBody>
          <a:bodyPr>
            <a:normAutofit fontScale="92500" lnSpcReduction="20000"/>
          </a:bodyPr>
          <a:lstStyle/>
          <a:p>
            <a:pPr marL="0" indent="0">
              <a:buNone/>
            </a:pPr>
            <a:r>
              <a:rPr lang="fr-FR" altLang="fr-FR" dirty="0" smtClean="0"/>
              <a:t>A inclure:</a:t>
            </a:r>
          </a:p>
          <a:p>
            <a:pPr lvl="2">
              <a:buFont typeface="Wingdings" panose="05000000000000000000" pitchFamily="2" charset="2"/>
              <a:buChar char="Ø"/>
            </a:pPr>
            <a:r>
              <a:rPr lang="fr-FR" altLang="fr-FR" sz="2600" dirty="0" smtClean="0"/>
              <a:t>Le paquet minimum d’interventions recommandées;</a:t>
            </a:r>
          </a:p>
          <a:p>
            <a:pPr lvl="2">
              <a:buFont typeface="Wingdings" panose="05000000000000000000" pitchFamily="2" charset="2"/>
              <a:buChar char="Ø"/>
            </a:pPr>
            <a:r>
              <a:rPr lang="fr-FR" altLang="fr-FR" sz="2600" dirty="0" smtClean="0"/>
              <a:t>Les principes directeurs régissant la mise en œuvre des activités.</a:t>
            </a:r>
          </a:p>
          <a:p>
            <a:pPr lvl="2">
              <a:buFont typeface="Wingdings" panose="05000000000000000000" pitchFamily="2" charset="2"/>
              <a:buChar char="Ø"/>
            </a:pPr>
            <a:r>
              <a:rPr lang="fr-FR" altLang="fr-FR" sz="2600" dirty="0" smtClean="0"/>
              <a:t>Les procédures opérationnelles standard selon le service  ou procédure;</a:t>
            </a:r>
          </a:p>
          <a:p>
            <a:pPr lvl="2">
              <a:buFont typeface="Wingdings" panose="05000000000000000000" pitchFamily="2" charset="2"/>
              <a:buChar char="Ø"/>
            </a:pPr>
            <a:r>
              <a:rPr lang="fr-FR" altLang="fr-FR" sz="2600" dirty="0" smtClean="0"/>
              <a:t>Les  </a:t>
            </a:r>
            <a:r>
              <a:rPr lang="fr-FR" altLang="fr-FR" sz="2600" dirty="0"/>
              <a:t>modalités de </a:t>
            </a:r>
            <a:r>
              <a:rPr lang="fr-FR" altLang="fr-FR" sz="2600" dirty="0" smtClean="0"/>
              <a:t>préparation et la conduite </a:t>
            </a:r>
            <a:r>
              <a:rPr lang="fr-FR" altLang="fr-FR" sz="2600" dirty="0"/>
              <a:t>d’un examen clinique rigoureux</a:t>
            </a:r>
          </a:p>
          <a:p>
            <a:pPr lvl="2">
              <a:buFont typeface="Wingdings" panose="05000000000000000000" pitchFamily="2" charset="2"/>
              <a:buChar char="Ø"/>
            </a:pPr>
            <a:r>
              <a:rPr lang="fr-FR" altLang="fr-FR" sz="2600" dirty="0" smtClean="0"/>
              <a:t>Obtention d’un </a:t>
            </a:r>
            <a:r>
              <a:rPr lang="fr-FR" altLang="fr-FR" sz="2600" dirty="0"/>
              <a:t>consentement pour chaque </a:t>
            </a:r>
            <a:r>
              <a:rPr lang="fr-FR" altLang="fr-FR" sz="2600" dirty="0" smtClean="0"/>
              <a:t>étape.</a:t>
            </a:r>
            <a:endParaRPr lang="fr-FR" altLang="fr-FR" sz="2600" dirty="0"/>
          </a:p>
          <a:p>
            <a:pPr lvl="2">
              <a:buFont typeface="Wingdings" panose="05000000000000000000" pitchFamily="2" charset="2"/>
              <a:buChar char="Ø"/>
            </a:pPr>
            <a:r>
              <a:rPr lang="fr-FR" altLang="fr-FR" sz="2600" dirty="0" smtClean="0"/>
              <a:t>Instructions comment conduire la collecte des preuves médico-légales</a:t>
            </a:r>
            <a:endParaRPr lang="fr-FR" altLang="fr-FR" sz="2600" dirty="0"/>
          </a:p>
          <a:p>
            <a:pPr lvl="2">
              <a:buFont typeface="Wingdings" panose="05000000000000000000" pitchFamily="2" charset="2"/>
              <a:buChar char="Ø"/>
            </a:pPr>
            <a:r>
              <a:rPr lang="fr-FR" altLang="fr-FR" sz="2600" dirty="0" smtClean="0"/>
              <a:t>La documentation précise de </a:t>
            </a:r>
            <a:r>
              <a:rPr lang="fr-FR" altLang="fr-FR" sz="2600" dirty="0"/>
              <a:t>toutes les </a:t>
            </a:r>
            <a:r>
              <a:rPr lang="fr-FR" altLang="fr-FR" sz="2600" dirty="0" smtClean="0"/>
              <a:t>observations;</a:t>
            </a:r>
          </a:p>
          <a:p>
            <a:pPr lvl="2">
              <a:buFont typeface="Wingdings" panose="05000000000000000000" pitchFamily="2" charset="2"/>
              <a:buChar char="Ø"/>
            </a:pPr>
            <a:r>
              <a:rPr lang="fr-FR" altLang="fr-FR" sz="2600" dirty="0" smtClean="0"/>
              <a:t>Le </a:t>
            </a:r>
            <a:r>
              <a:rPr lang="fr-FR" sz="2600" dirty="0">
                <a:ea typeface="Calibri"/>
                <a:cs typeface="Times New Roman"/>
              </a:rPr>
              <a:t> </a:t>
            </a:r>
            <a:r>
              <a:rPr lang="fr-FR" sz="2600" dirty="0" smtClean="0"/>
              <a:t>traitement </a:t>
            </a:r>
            <a:r>
              <a:rPr lang="fr-FR" sz="2600" dirty="0"/>
              <a:t>proposée et les conseils à prodiguer.  </a:t>
            </a:r>
            <a:endParaRPr lang="en-US" sz="2600" dirty="0">
              <a:ea typeface="Calibri"/>
              <a:cs typeface="Times New Roman"/>
            </a:endParaRPr>
          </a:p>
          <a:p>
            <a:pPr lvl="2">
              <a:buFont typeface="Wingdings" panose="05000000000000000000" pitchFamily="2" charset="2"/>
              <a:buChar char="Ø"/>
            </a:pPr>
            <a:r>
              <a:rPr lang="fr-FR" altLang="fr-FR" sz="2600" dirty="0" smtClean="0"/>
              <a:t>Le suivi des survivantes. </a:t>
            </a:r>
            <a:endParaRPr lang="fr-FR" altLang="fr-FR" sz="2600" dirty="0"/>
          </a:p>
          <a:p>
            <a:pPr algn="ctr">
              <a:buFont typeface="Wingdings" panose="05000000000000000000" pitchFamily="2" charset="2"/>
              <a:buNone/>
            </a:pPr>
            <a:endParaRPr lang="fr-FR" altLang="fr-FR" sz="1400" dirty="0"/>
          </a:p>
          <a:p>
            <a:pPr lvl="1">
              <a:spcBef>
                <a:spcPts val="300"/>
              </a:spcBef>
              <a:buNone/>
            </a:pPr>
            <a:r>
              <a:rPr lang="fr-FR" altLang="fr-FR" sz="2400" b="1" dirty="0" smtClean="0">
                <a:solidFill>
                  <a:srgbClr val="FF0000"/>
                </a:solidFill>
              </a:rPr>
              <a:t>Conduire l’examen au </a:t>
            </a:r>
            <a:r>
              <a:rPr lang="fr-FR" altLang="fr-FR" sz="2400" b="1" dirty="0">
                <a:solidFill>
                  <a:srgbClr val="FF0000"/>
                </a:solidFill>
              </a:rPr>
              <a:t>rythme du/de la survivante</a:t>
            </a:r>
          </a:p>
          <a:p>
            <a:pPr lvl="1">
              <a:spcBef>
                <a:spcPts val="300"/>
              </a:spcBef>
              <a:buNone/>
            </a:pPr>
            <a:r>
              <a:rPr lang="fr-FR" altLang="fr-FR" sz="2400" b="1" dirty="0">
                <a:solidFill>
                  <a:srgbClr val="FF0000"/>
                </a:solidFill>
              </a:rPr>
              <a:t>En laissant le/la survivante maître/maitresse de la situation</a:t>
            </a:r>
          </a:p>
        </p:txBody>
      </p:sp>
    </p:spTree>
    <p:extLst>
      <p:ext uri="{BB962C8B-B14F-4D97-AF65-F5344CB8AC3E}">
        <p14:creationId xmlns:p14="http://schemas.microsoft.com/office/powerpoint/2010/main" val="2867022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fade">
                                      <p:cBhvr>
                                        <p:cTn id="27" dur="500"/>
                                        <p:tgtEl>
                                          <p:spTgt spid="3">
                                            <p:txEl>
                                              <p:pRg st="11" end="11"/>
                                            </p:txEl>
                                          </p:spTgt>
                                        </p:tgtEl>
                                      </p:cBhvr>
                                    </p:animEffect>
                                  </p:childTnLst>
                                </p:cTn>
                              </p:par>
                            </p:childTnLst>
                          </p:cTn>
                        </p:par>
                        <p:par>
                          <p:cTn id="28" fill="hold" nodeType="afterGroup">
                            <p:stCondLst>
                              <p:cond delay="500"/>
                            </p:stCondLst>
                            <p:childTnLst>
                              <p:par>
                                <p:cTn id="29" presetID="10" presetClass="entr" presetSubtype="0" fill="hold" nodeType="after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fade">
                                      <p:cBhvr>
                                        <p:cTn id="3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807824" cy="1021715"/>
          </a:xfrm>
          <a:ln>
            <a:solidFill>
              <a:schemeClr val="accent2"/>
            </a:solidFill>
          </a:ln>
        </p:spPr>
        <p:txBody>
          <a:bodyPr>
            <a:noAutofit/>
          </a:bodyPr>
          <a:lstStyle/>
          <a:p>
            <a:pPr algn="ctr"/>
            <a:r>
              <a:rPr lang="fr-FR" sz="3600" b="1" dirty="0">
                <a:ln>
                  <a:solidFill>
                    <a:schemeClr val="accent2"/>
                  </a:solidFill>
                </a:ln>
                <a:solidFill>
                  <a:schemeClr val="tx1"/>
                </a:solidFill>
                <a:latin typeface="Calibri" panose="020F0502020204030204" pitchFamily="34" charset="0"/>
                <a:ea typeface="Calibri" panose="020F0502020204030204" pitchFamily="34" charset="0"/>
                <a:cs typeface="Times New Roman" panose="02020603050405020304" pitchFamily="18" charset="0"/>
              </a:rPr>
              <a:t>Paquet minimum pour des interventions efficaces </a:t>
            </a:r>
            <a:r>
              <a:rPr lang="fr-FR" sz="3600" b="1" dirty="0" smtClean="0">
                <a:ln>
                  <a:solidFill>
                    <a:schemeClr val="accent2"/>
                  </a:solidFill>
                </a:ln>
                <a:latin typeface="Calibri" panose="020F0502020204030204" pitchFamily="34" charset="0"/>
                <a:ea typeface="Calibri" panose="020F0502020204030204" pitchFamily="34" charset="0"/>
                <a:cs typeface="Times New Roman" panose="02020603050405020304" pitchFamily="18" charset="0"/>
              </a:rPr>
              <a:t>et de qualité</a:t>
            </a:r>
            <a:endParaRPr lang="fr-FR" sz="3600" b="1" dirty="0">
              <a:ln>
                <a:solidFill>
                  <a:schemeClr val="accent2"/>
                </a:solidFill>
              </a:ln>
              <a:solidFill>
                <a:schemeClr val="tx1"/>
              </a:solidFill>
            </a:endParaRPr>
          </a:p>
        </p:txBody>
      </p:sp>
      <p:sp>
        <p:nvSpPr>
          <p:cNvPr id="3" name="Content Placeholder 2"/>
          <p:cNvSpPr>
            <a:spLocks noGrp="1"/>
          </p:cNvSpPr>
          <p:nvPr>
            <p:ph idx="1"/>
          </p:nvPr>
        </p:nvSpPr>
        <p:spPr>
          <a:xfrm>
            <a:off x="838200" y="1584960"/>
            <a:ext cx="10515600" cy="4592003"/>
          </a:xfrm>
        </p:spPr>
        <p:txBody>
          <a:bodyPr>
            <a:normAutofit fontScale="92500" lnSpcReduction="10000"/>
          </a:bodyPr>
          <a:lstStyle/>
          <a:p>
            <a:pPr marL="0" indent="0">
              <a:buNone/>
            </a:pPr>
            <a:r>
              <a:rPr lang="fr-FR" sz="3000" dirty="0" smtClean="0">
                <a:solidFill>
                  <a:schemeClr val="tx1"/>
                </a:solidFill>
              </a:rPr>
              <a:t>Les services doivent répondre aux critères suivants:</a:t>
            </a:r>
          </a:p>
          <a:p>
            <a:pPr marL="685800" lvl="1" indent="-342900" algn="just">
              <a:buFont typeface="Symbol" panose="05050102010706020507" pitchFamily="18" charset="2"/>
              <a:buChar char=""/>
            </a:pPr>
            <a:r>
              <a:rPr lang="fr-FR" sz="2600" b="0" dirty="0" smtClean="0">
                <a:cs typeface="Times New Roman" panose="02020603050405020304" pitchFamily="18" charset="0"/>
              </a:rPr>
              <a:t>La disponibilité </a:t>
            </a:r>
            <a:endParaRPr lang="en-US" sz="2600" b="0" dirty="0"/>
          </a:p>
          <a:p>
            <a:pPr marL="685800" lvl="1" indent="-342900" algn="just">
              <a:buFont typeface="Symbol" panose="05050102010706020507" pitchFamily="18" charset="2"/>
              <a:buChar char=""/>
            </a:pPr>
            <a:r>
              <a:rPr lang="fr-FR" sz="2600" b="0" dirty="0" smtClean="0">
                <a:cs typeface="Times New Roman" panose="02020603050405020304" pitchFamily="18" charset="0"/>
              </a:rPr>
              <a:t>l’accessibilité</a:t>
            </a:r>
            <a:endParaRPr lang="en-US" sz="2600" b="0" dirty="0"/>
          </a:p>
          <a:p>
            <a:pPr marL="685800" lvl="1" indent="-342900" algn="just">
              <a:buFont typeface="Symbol" panose="05050102010706020507" pitchFamily="18" charset="2"/>
              <a:buChar char=""/>
            </a:pPr>
            <a:r>
              <a:rPr lang="fr-FR" sz="2600" b="0" dirty="0" smtClean="0">
                <a:cs typeface="Times New Roman" panose="02020603050405020304" pitchFamily="18" charset="0"/>
              </a:rPr>
              <a:t>L’adaptabilité </a:t>
            </a:r>
            <a:endParaRPr lang="en-US" sz="2600" b="0" dirty="0"/>
          </a:p>
          <a:p>
            <a:pPr marL="685800" lvl="1" indent="-342900" algn="just">
              <a:buFont typeface="Symbol" panose="05050102010706020507" pitchFamily="18" charset="2"/>
              <a:buChar char=""/>
            </a:pPr>
            <a:r>
              <a:rPr lang="fr-FR" sz="2600" b="0" dirty="0" smtClean="0">
                <a:cs typeface="Times New Roman" panose="02020603050405020304" pitchFamily="18" charset="0"/>
              </a:rPr>
              <a:t>L’adéquation </a:t>
            </a:r>
          </a:p>
          <a:p>
            <a:pPr marL="685800" lvl="1" indent="-342900" algn="just">
              <a:buFont typeface="Symbol" panose="05050102010706020507" pitchFamily="18" charset="2"/>
              <a:buChar char=""/>
            </a:pPr>
            <a:r>
              <a:rPr lang="fr-FR" sz="2600" dirty="0" smtClean="0">
                <a:cs typeface="Times New Roman" panose="02020603050405020304" pitchFamily="18" charset="0"/>
              </a:rPr>
              <a:t>Assurer la continuité des services et des soins (même lors des épidémies et de pandémies)</a:t>
            </a:r>
            <a:endParaRPr lang="en-US" sz="2600" b="0" dirty="0"/>
          </a:p>
          <a:p>
            <a:pPr marL="685800" lvl="1" indent="-342900" algn="just">
              <a:buFont typeface="Symbol" panose="05050102010706020507" pitchFamily="18" charset="2"/>
              <a:buChar char=""/>
            </a:pPr>
            <a:r>
              <a:rPr lang="fr-FR" sz="2600" b="0" dirty="0" smtClean="0">
                <a:cs typeface="Times New Roman" panose="02020603050405020304" pitchFamily="18" charset="0"/>
              </a:rPr>
              <a:t>La sécurité </a:t>
            </a:r>
            <a:r>
              <a:rPr lang="fr-FR" sz="2600" b="0" dirty="0">
                <a:cs typeface="Times New Roman" panose="02020603050405020304" pitchFamily="18" charset="0"/>
              </a:rPr>
              <a:t>(pendant et après service rendu) en priorité </a:t>
            </a:r>
            <a:endParaRPr lang="en-US" sz="2600" b="0" dirty="0"/>
          </a:p>
          <a:p>
            <a:pPr marL="685800" lvl="1" indent="-342900" algn="just">
              <a:buFont typeface="Symbol" panose="05050102010706020507" pitchFamily="18" charset="2"/>
              <a:buChar char=""/>
            </a:pPr>
            <a:r>
              <a:rPr lang="fr-FR" sz="2600" b="0" dirty="0" smtClean="0">
                <a:cs typeface="Times New Roman" panose="02020603050405020304" pitchFamily="18" charset="0"/>
              </a:rPr>
              <a:t>Le consentement </a:t>
            </a:r>
            <a:r>
              <a:rPr lang="fr-FR" sz="2600" b="0" dirty="0">
                <a:cs typeface="Times New Roman" panose="02020603050405020304" pitchFamily="18" charset="0"/>
              </a:rPr>
              <a:t>éclairé écrite et confidentialité </a:t>
            </a:r>
            <a:endParaRPr lang="en-US" sz="2600" b="0" dirty="0"/>
          </a:p>
          <a:p>
            <a:pPr marL="685800" lvl="1" indent="-342900" algn="just">
              <a:buFont typeface="Symbol" panose="05050102010706020507" pitchFamily="18" charset="2"/>
              <a:buChar char=""/>
            </a:pPr>
            <a:r>
              <a:rPr lang="fr-FR" sz="2600" dirty="0" smtClean="0">
                <a:cs typeface="Times New Roman" panose="02020603050405020304" pitchFamily="18" charset="0"/>
              </a:rPr>
              <a:t>La </a:t>
            </a:r>
            <a:r>
              <a:rPr lang="fr-FR" sz="2600" b="0" dirty="0" smtClean="0">
                <a:cs typeface="Times New Roman" panose="02020603050405020304" pitchFamily="18" charset="0"/>
              </a:rPr>
              <a:t>communication </a:t>
            </a:r>
            <a:r>
              <a:rPr lang="fr-FR" sz="2600" b="0" dirty="0">
                <a:cs typeface="Times New Roman" panose="02020603050405020304" pitchFamily="18" charset="0"/>
              </a:rPr>
              <a:t>efficace et bonne participation des parties prenantes à la conception, à la mise en œuvre et à l’évaluation des services </a:t>
            </a:r>
            <a:endParaRPr lang="en-US" sz="2600" b="0" dirty="0"/>
          </a:p>
          <a:p>
            <a:pPr marL="685800" lvl="1" indent="-342900" algn="just">
              <a:buFont typeface="Symbol" panose="05050102010706020507" pitchFamily="18" charset="2"/>
              <a:buChar char=""/>
            </a:pPr>
            <a:r>
              <a:rPr lang="fr-FR" sz="2600" dirty="0" smtClean="0">
                <a:cs typeface="Times New Roman" panose="02020603050405020304" pitchFamily="18" charset="0"/>
              </a:rPr>
              <a:t>La </a:t>
            </a:r>
            <a:r>
              <a:rPr lang="fr-FR" sz="2600" b="0" dirty="0" smtClean="0">
                <a:cs typeface="Times New Roman" panose="02020603050405020304" pitchFamily="18" charset="0"/>
              </a:rPr>
              <a:t>collecte </a:t>
            </a:r>
            <a:r>
              <a:rPr lang="fr-FR" sz="2600" b="0" dirty="0">
                <a:cs typeface="Times New Roman" panose="02020603050405020304" pitchFamily="18" charset="0"/>
              </a:rPr>
              <a:t>des données et gestion des informations </a:t>
            </a:r>
            <a:endParaRPr lang="en-US" sz="2600" b="0" dirty="0"/>
          </a:p>
          <a:p>
            <a:pPr marL="685800" lvl="1" indent="-342900" algn="just">
              <a:buFont typeface="Symbol" panose="05050102010706020507" pitchFamily="18" charset="2"/>
              <a:buChar char=""/>
            </a:pPr>
            <a:r>
              <a:rPr lang="fr-FR" sz="2600" dirty="0" smtClean="0">
                <a:cs typeface="Times New Roman" panose="02020603050405020304" pitchFamily="18" charset="0"/>
              </a:rPr>
              <a:t>La </a:t>
            </a:r>
            <a:r>
              <a:rPr lang="fr-FR" sz="2600" b="0" dirty="0" smtClean="0">
                <a:cs typeface="Times New Roman" panose="02020603050405020304" pitchFamily="18" charset="0"/>
              </a:rPr>
              <a:t>Liaison </a:t>
            </a:r>
            <a:r>
              <a:rPr lang="fr-FR" sz="2600" b="0" dirty="0">
                <a:cs typeface="Times New Roman" panose="02020603050405020304" pitchFamily="18" charset="0"/>
              </a:rPr>
              <a:t>coordonnée avec les autres secteurs/ piliers et organisations.</a:t>
            </a:r>
            <a:endParaRPr lang="en-US" sz="2600" b="0" dirty="0"/>
          </a:p>
          <a:p>
            <a:endParaRPr lang="fr-FR" dirty="0">
              <a:solidFill>
                <a:schemeClr val="tx1"/>
              </a:solidFill>
            </a:endParaRPr>
          </a:p>
        </p:txBody>
      </p:sp>
      <p:sp>
        <p:nvSpPr>
          <p:cNvPr id="4" name="Slide Number Placeholder 3"/>
          <p:cNvSpPr>
            <a:spLocks noGrp="1"/>
          </p:cNvSpPr>
          <p:nvPr>
            <p:ph type="sldNum" sz="quarter" idx="12"/>
          </p:nvPr>
        </p:nvSpPr>
        <p:spPr/>
        <p:txBody>
          <a:bodyPr/>
          <a:lstStyle/>
          <a:p>
            <a:fld id="{DAD1706F-0CDF-4F5A-9ACE-F8FCCA6808AF}" type="slidenum">
              <a:rPr lang="en-US" smtClean="0">
                <a:solidFill>
                  <a:prstClr val="black">
                    <a:tint val="75000"/>
                  </a:prstClr>
                </a:solidFill>
              </a:rPr>
              <a:pPr/>
              <a:t>41</a:t>
            </a:fld>
            <a:endParaRPr lang="en-US">
              <a:solidFill>
                <a:prstClr val="black">
                  <a:tint val="75000"/>
                </a:prstClr>
              </a:solidFill>
            </a:endParaRPr>
          </a:p>
        </p:txBody>
      </p:sp>
    </p:spTree>
    <p:extLst>
      <p:ext uri="{BB962C8B-B14F-4D97-AF65-F5344CB8AC3E}">
        <p14:creationId xmlns:p14="http://schemas.microsoft.com/office/powerpoint/2010/main" val="39154244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567" y="266297"/>
            <a:ext cx="10160833" cy="963362"/>
          </a:xfrm>
          <a:ln>
            <a:solidFill>
              <a:schemeClr val="accent2"/>
            </a:solidFill>
          </a:ln>
        </p:spPr>
        <p:txBody>
          <a:bodyPr>
            <a:noAutofit/>
          </a:bodyPr>
          <a:lstStyle/>
          <a:p>
            <a:pPr algn="ctr"/>
            <a:r>
              <a:rPr lang="fr-FR" sz="4000" b="1" dirty="0" smtClean="0">
                <a:ln>
                  <a:solidFill>
                    <a:schemeClr val="accent2"/>
                  </a:solidFill>
                </a:ln>
                <a:solidFill>
                  <a:schemeClr val="tx1"/>
                </a:solidFill>
                <a:latin typeface="+mn-lt"/>
              </a:rPr>
              <a:t>Les éléments  de la gestion clinique des victimes  du viol</a:t>
            </a:r>
            <a:endParaRPr lang="fr-FR" sz="4000" b="1" dirty="0">
              <a:ln>
                <a:solidFill>
                  <a:schemeClr val="accent2"/>
                </a:solidFill>
              </a:ln>
              <a:solidFill>
                <a:schemeClr val="tx1"/>
              </a:solidFill>
              <a:latin typeface="+mn-lt"/>
            </a:endParaRPr>
          </a:p>
        </p:txBody>
      </p:sp>
      <p:sp>
        <p:nvSpPr>
          <p:cNvPr id="3" name="Content Placeholder 2"/>
          <p:cNvSpPr>
            <a:spLocks noGrp="1"/>
          </p:cNvSpPr>
          <p:nvPr>
            <p:ph idx="1"/>
          </p:nvPr>
        </p:nvSpPr>
        <p:spPr>
          <a:xfrm>
            <a:off x="838200" y="1390884"/>
            <a:ext cx="11049000" cy="4804241"/>
          </a:xfrm>
        </p:spPr>
        <p:txBody>
          <a:bodyPr>
            <a:normAutofit fontScale="77500" lnSpcReduction="20000"/>
          </a:bodyPr>
          <a:lstStyle/>
          <a:p>
            <a:pPr marL="457200" indent="-457200">
              <a:buFont typeface="+mj-lt"/>
              <a:buAutoNum type="arabicPeriod"/>
            </a:pPr>
            <a:r>
              <a:rPr lang="fr-FR" sz="3500" b="0" dirty="0" smtClean="0"/>
              <a:t>Communication de soutien – le soutien émotionnel – les premiers soins psychologiques.</a:t>
            </a:r>
          </a:p>
          <a:p>
            <a:pPr marL="457200" indent="-457200">
              <a:buFont typeface="+mj-lt"/>
              <a:buAutoNum type="arabicPeriod"/>
            </a:pPr>
            <a:r>
              <a:rPr lang="fr-FR" sz="3500" b="0" dirty="0" smtClean="0"/>
              <a:t>L’anamnèse et examen </a:t>
            </a:r>
            <a:r>
              <a:rPr lang="fr-FR" sz="3500" dirty="0" smtClean="0"/>
              <a:t>médico-légal </a:t>
            </a:r>
          </a:p>
          <a:p>
            <a:pPr marL="457200" indent="-457200">
              <a:buFont typeface="+mj-lt"/>
              <a:buAutoNum type="arabicPeriod"/>
            </a:pPr>
            <a:r>
              <a:rPr lang="fr-FR" sz="3500" dirty="0" smtClean="0"/>
              <a:t>La collecte de preuves médico-légales</a:t>
            </a:r>
            <a:r>
              <a:rPr lang="fr-FR" sz="3500" dirty="0"/>
              <a:t>, si possible et si </a:t>
            </a:r>
            <a:r>
              <a:rPr lang="fr-FR" sz="3500" dirty="0" smtClean="0"/>
              <a:t>nécessaire.</a:t>
            </a:r>
            <a:endParaRPr lang="fr-FR" sz="3500" dirty="0"/>
          </a:p>
          <a:p>
            <a:pPr marL="457200" indent="-457200">
              <a:buFont typeface="+mj-lt"/>
              <a:buAutoNum type="arabicPeriod"/>
            </a:pPr>
            <a:r>
              <a:rPr lang="fr-FR" sz="3500" dirty="0" smtClean="0"/>
              <a:t>La prévention de la grossesse non-désirées </a:t>
            </a:r>
            <a:r>
              <a:rPr lang="fr-FR" sz="3100" dirty="0" smtClean="0"/>
              <a:t>et Informations </a:t>
            </a:r>
            <a:r>
              <a:rPr lang="fr-FR" sz="3100" dirty="0"/>
              <a:t>sur les options en matière de grossesse et les soins liés à l’avortement sans risques/l’orientation pour les soins liés à l’avortement, dans les limites prévues par la </a:t>
            </a:r>
            <a:r>
              <a:rPr lang="fr-FR" sz="3100" dirty="0" smtClean="0"/>
              <a:t>loi.  </a:t>
            </a:r>
            <a:endParaRPr lang="fr-FR" sz="3100" dirty="0"/>
          </a:p>
          <a:p>
            <a:pPr marL="457200" indent="-457200">
              <a:buFont typeface="+mj-lt"/>
              <a:buAutoNum type="arabicPeriod"/>
            </a:pPr>
            <a:r>
              <a:rPr lang="fr-FR" dirty="0"/>
              <a:t> </a:t>
            </a:r>
            <a:r>
              <a:rPr lang="fr-FR" sz="3500" dirty="0" smtClean="0"/>
              <a:t>Traitement </a:t>
            </a:r>
            <a:r>
              <a:rPr lang="fr-FR" sz="3500" dirty="0"/>
              <a:t>présomptif des </a:t>
            </a:r>
            <a:r>
              <a:rPr lang="fr-FR" sz="3500" dirty="0" err="1" smtClean="0"/>
              <a:t>ISTs</a:t>
            </a:r>
            <a:r>
              <a:rPr lang="fr-FR" sz="3500" dirty="0" smtClean="0"/>
              <a:t>. </a:t>
            </a:r>
            <a:endParaRPr lang="fr-FR" sz="3500" dirty="0"/>
          </a:p>
          <a:p>
            <a:pPr marL="457200" indent="-457200">
              <a:buFont typeface="+mj-lt"/>
              <a:buAutoNum type="arabicPeriod"/>
            </a:pPr>
            <a:r>
              <a:rPr lang="fr-FR" dirty="0"/>
              <a:t>  </a:t>
            </a:r>
            <a:r>
              <a:rPr lang="fr-FR" sz="3500" dirty="0" smtClean="0"/>
              <a:t>La </a:t>
            </a:r>
            <a:r>
              <a:rPr lang="fr-FR" sz="3500" dirty="0"/>
              <a:t>prophylaxie post-exposition (PPE) pour prévenir la transmission du </a:t>
            </a:r>
            <a:r>
              <a:rPr lang="fr-FR" sz="3500" dirty="0" smtClean="0"/>
              <a:t>VIH.</a:t>
            </a:r>
            <a:endParaRPr lang="fr-FR" sz="3500" dirty="0"/>
          </a:p>
          <a:p>
            <a:pPr marL="457200" indent="-457200">
              <a:buFont typeface="+mj-lt"/>
              <a:buAutoNum type="arabicPeriod"/>
            </a:pPr>
            <a:r>
              <a:rPr lang="fr-FR" sz="3500" dirty="0"/>
              <a:t>  </a:t>
            </a:r>
            <a:r>
              <a:rPr lang="fr-FR" sz="3500" dirty="0" smtClean="0"/>
              <a:t>Prévention </a:t>
            </a:r>
            <a:r>
              <a:rPr lang="fr-FR" sz="3500" dirty="0"/>
              <a:t>de l’hépatite B et du papillomavirus humain (VPH</a:t>
            </a:r>
            <a:r>
              <a:rPr lang="fr-FR" sz="3500" dirty="0" smtClean="0"/>
              <a:t>).</a:t>
            </a:r>
            <a:endParaRPr lang="fr-FR" sz="3500" dirty="0"/>
          </a:p>
          <a:p>
            <a:pPr marL="457200" indent="-457200">
              <a:buFont typeface="+mj-lt"/>
              <a:buAutoNum type="arabicPeriod"/>
            </a:pPr>
            <a:r>
              <a:rPr lang="fr-FR" sz="3500" dirty="0"/>
              <a:t>  </a:t>
            </a:r>
            <a:r>
              <a:rPr lang="fr-FR" sz="3500" dirty="0" smtClean="0"/>
              <a:t>Traitement </a:t>
            </a:r>
            <a:r>
              <a:rPr lang="fr-FR" sz="3500" dirty="0"/>
              <a:t>des lésions et </a:t>
            </a:r>
            <a:r>
              <a:rPr lang="fr-FR" sz="3500" dirty="0" smtClean="0"/>
              <a:t>la prévention </a:t>
            </a:r>
            <a:r>
              <a:rPr lang="fr-FR" sz="3500" dirty="0"/>
              <a:t>du </a:t>
            </a:r>
            <a:r>
              <a:rPr lang="fr-FR" sz="3500" dirty="0" smtClean="0"/>
              <a:t>tétanos.</a:t>
            </a:r>
            <a:endParaRPr lang="fr-FR" sz="3500" dirty="0"/>
          </a:p>
          <a:p>
            <a:pPr marL="457200" indent="-457200">
              <a:buFont typeface="+mj-lt"/>
              <a:buAutoNum type="arabicPeriod"/>
            </a:pPr>
            <a:r>
              <a:rPr lang="fr-FR" sz="3500" dirty="0"/>
              <a:t>  </a:t>
            </a:r>
            <a:r>
              <a:rPr lang="fr-FR" sz="3500" dirty="0" smtClean="0"/>
              <a:t>Orientation </a:t>
            </a:r>
            <a:r>
              <a:rPr lang="fr-FR" sz="3500" dirty="0"/>
              <a:t>vers d’autres services de santé, psychologiques et </a:t>
            </a:r>
            <a:r>
              <a:rPr lang="fr-FR" sz="3500" dirty="0" smtClean="0"/>
              <a:t>sociaux. </a:t>
            </a:r>
            <a:endParaRPr lang="fr-FR" sz="3500" dirty="0"/>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42</a:t>
            </a:fld>
            <a:endParaRPr lang="fr-FR">
              <a:solidFill>
                <a:prstClr val="black">
                  <a:tint val="75000"/>
                </a:prstClr>
              </a:solidFill>
            </a:endParaRPr>
          </a:p>
        </p:txBody>
      </p:sp>
    </p:spTree>
    <p:extLst>
      <p:ext uri="{BB962C8B-B14F-4D97-AF65-F5344CB8AC3E}">
        <p14:creationId xmlns:p14="http://schemas.microsoft.com/office/powerpoint/2010/main" val="38404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851"/>
            <a:ext cx="11084859" cy="684186"/>
          </a:xfrm>
          <a:ln>
            <a:solidFill>
              <a:schemeClr val="accent2"/>
            </a:solidFill>
          </a:ln>
        </p:spPr>
        <p:txBody>
          <a:bodyPr anchor="t">
            <a:noAutofit/>
          </a:bodyPr>
          <a:lstStyle/>
          <a:p>
            <a:r>
              <a:rPr lang="fr-FR" altLang="fr-FR" sz="4000" b="1" dirty="0">
                <a:ln>
                  <a:solidFill>
                    <a:schemeClr val="accent2"/>
                  </a:solidFill>
                </a:ln>
                <a:solidFill>
                  <a:prstClr val="black"/>
                </a:solidFill>
                <a:latin typeface="Calibri" panose="020F0502020204030204"/>
              </a:rPr>
              <a:t>Apporter </a:t>
            </a:r>
            <a:r>
              <a:rPr lang="fr-FR" altLang="fr-FR" sz="4000" b="1" dirty="0" smtClean="0">
                <a:ln>
                  <a:solidFill>
                    <a:schemeClr val="accent2"/>
                  </a:solidFill>
                </a:ln>
                <a:solidFill>
                  <a:prstClr val="black"/>
                </a:solidFill>
                <a:latin typeface="Calibri" panose="020F0502020204030204"/>
              </a:rPr>
              <a:t>les premiers secours psychologiques (PSP)</a:t>
            </a:r>
            <a:endParaRPr lang="fr-FR" dirty="0">
              <a:ln>
                <a:solidFill>
                  <a:schemeClr val="accent2"/>
                </a:solidFill>
              </a:ln>
            </a:endParaRPr>
          </a:p>
        </p:txBody>
      </p:sp>
      <p:sp>
        <p:nvSpPr>
          <p:cNvPr id="3" name="Content Placeholder 2"/>
          <p:cNvSpPr>
            <a:spLocks noGrp="1"/>
          </p:cNvSpPr>
          <p:nvPr>
            <p:ph idx="1"/>
          </p:nvPr>
        </p:nvSpPr>
        <p:spPr>
          <a:xfrm>
            <a:off x="838200" y="1527162"/>
            <a:ext cx="10515600" cy="4829188"/>
          </a:xfrm>
        </p:spPr>
        <p:txBody>
          <a:bodyPr>
            <a:normAutofit lnSpcReduction="10000"/>
          </a:bodyPr>
          <a:lstStyle/>
          <a:p>
            <a:pPr marL="342900" indent="-457200" eaLnBrk="0" fontAlgn="base" hangingPunct="0">
              <a:lnSpc>
                <a:spcPct val="100000"/>
              </a:lnSpc>
              <a:spcBef>
                <a:spcPct val="20000"/>
              </a:spcBef>
              <a:spcAft>
                <a:spcPct val="0"/>
              </a:spcAft>
              <a:buClr>
                <a:srgbClr val="80379B"/>
              </a:buClr>
              <a:buSzPct val="90000"/>
              <a:defRPr/>
            </a:pPr>
            <a:r>
              <a:rPr lang="fr-FR" altLang="fr-FR" sz="3000" kern="0" dirty="0">
                <a:solidFill>
                  <a:prstClr val="black"/>
                </a:solidFill>
              </a:rPr>
              <a:t>Les survivantes de VS peuvent subir plusieurs conséquences </a:t>
            </a:r>
            <a:r>
              <a:rPr lang="fr-FR" altLang="fr-FR" sz="3000" kern="0" dirty="0" smtClean="0">
                <a:solidFill>
                  <a:prstClr val="black"/>
                </a:solidFill>
              </a:rPr>
              <a:t>psychologiques</a:t>
            </a:r>
          </a:p>
          <a:p>
            <a:pPr marL="342900" indent="-457200" eaLnBrk="0" fontAlgn="base" hangingPunct="0">
              <a:lnSpc>
                <a:spcPct val="100000"/>
              </a:lnSpc>
              <a:spcBef>
                <a:spcPct val="20000"/>
              </a:spcBef>
              <a:spcAft>
                <a:spcPct val="0"/>
              </a:spcAft>
              <a:buClr>
                <a:srgbClr val="80379B"/>
              </a:buClr>
              <a:buSzPct val="90000"/>
              <a:defRPr/>
            </a:pPr>
            <a:r>
              <a:rPr lang="fr-FR" altLang="fr-FR" sz="3000" kern="0" dirty="0" smtClean="0">
                <a:solidFill>
                  <a:prstClr val="black"/>
                </a:solidFill>
              </a:rPr>
              <a:t>La </a:t>
            </a:r>
            <a:r>
              <a:rPr lang="fr-FR" altLang="fr-FR" sz="3000" kern="0" dirty="0">
                <a:solidFill>
                  <a:prstClr val="black"/>
                </a:solidFill>
              </a:rPr>
              <a:t>plupart des victimes vont surmonter leur traumatisme avec leurs propres systèmes de soutien et leur </a:t>
            </a:r>
            <a:r>
              <a:rPr lang="fr-FR" altLang="fr-FR" sz="3000" kern="0" dirty="0" smtClean="0">
                <a:solidFill>
                  <a:prstClr val="black"/>
                </a:solidFill>
              </a:rPr>
              <a:t>culture.</a:t>
            </a:r>
          </a:p>
          <a:p>
            <a:pPr marL="342900" indent="-457200" eaLnBrk="0" fontAlgn="base" hangingPunct="0">
              <a:lnSpc>
                <a:spcPct val="100000"/>
              </a:lnSpc>
              <a:spcBef>
                <a:spcPct val="20000"/>
              </a:spcBef>
              <a:spcAft>
                <a:spcPct val="0"/>
              </a:spcAft>
              <a:buClr>
                <a:srgbClr val="80379B"/>
              </a:buClr>
              <a:buSzPct val="90000"/>
              <a:defRPr/>
            </a:pPr>
            <a:r>
              <a:rPr lang="fr-FR" altLang="fr-FR" sz="3000" kern="0" dirty="0" smtClean="0">
                <a:solidFill>
                  <a:prstClr val="black"/>
                </a:solidFill>
              </a:rPr>
              <a:t>Les agents de santé doivent </a:t>
            </a:r>
            <a:r>
              <a:rPr lang="fr-FR" altLang="fr-FR" sz="3000" kern="0" dirty="0" smtClean="0"/>
              <a:t>apprendre </a:t>
            </a:r>
            <a:r>
              <a:rPr lang="fr-FR" sz="3000" dirty="0"/>
              <a:t>à </a:t>
            </a:r>
            <a:r>
              <a:rPr lang="fr-FR" altLang="fr-FR" sz="3000" kern="0" dirty="0" smtClean="0">
                <a:solidFill>
                  <a:prstClr val="black"/>
                </a:solidFill>
              </a:rPr>
              <a:t>:</a:t>
            </a:r>
          </a:p>
          <a:p>
            <a:pPr marL="1257300" lvl="2" indent="-457200" eaLnBrk="0" fontAlgn="base" hangingPunct="0">
              <a:lnSpc>
                <a:spcPct val="100000"/>
              </a:lnSpc>
              <a:spcBef>
                <a:spcPct val="20000"/>
              </a:spcBef>
              <a:spcAft>
                <a:spcPct val="0"/>
              </a:spcAft>
              <a:buClr>
                <a:srgbClr val="80379B"/>
              </a:buClr>
              <a:buSzPct val="90000"/>
              <a:defRPr/>
            </a:pPr>
            <a:r>
              <a:rPr lang="fr-FR" altLang="fr-FR" sz="2200" kern="0" dirty="0" smtClean="0"/>
              <a:t>Ecouter attentivement;</a:t>
            </a:r>
          </a:p>
          <a:p>
            <a:pPr marL="1257300" lvl="2" indent="-457200" eaLnBrk="0" fontAlgn="base" hangingPunct="0">
              <a:lnSpc>
                <a:spcPct val="100000"/>
              </a:lnSpc>
              <a:spcBef>
                <a:spcPct val="20000"/>
              </a:spcBef>
              <a:spcAft>
                <a:spcPct val="0"/>
              </a:spcAft>
              <a:buClr>
                <a:srgbClr val="80379B"/>
              </a:buClr>
              <a:buSzPct val="90000"/>
              <a:defRPr/>
            </a:pPr>
            <a:r>
              <a:rPr lang="fr-FR" altLang="fr-FR" sz="2200" kern="0" dirty="0" smtClean="0"/>
              <a:t>Rassurer; </a:t>
            </a:r>
          </a:p>
          <a:p>
            <a:pPr marL="1257300" lvl="2" indent="-457200" eaLnBrk="0" fontAlgn="base" hangingPunct="0">
              <a:lnSpc>
                <a:spcPct val="100000"/>
              </a:lnSpc>
              <a:spcBef>
                <a:spcPct val="20000"/>
              </a:spcBef>
              <a:spcAft>
                <a:spcPct val="0"/>
              </a:spcAft>
              <a:buClr>
                <a:srgbClr val="80379B"/>
              </a:buClr>
              <a:buSzPct val="90000"/>
              <a:defRPr/>
            </a:pPr>
            <a:r>
              <a:rPr lang="fr-FR" altLang="fr-FR" sz="2200" kern="0" dirty="0" smtClean="0"/>
              <a:t>Agir avec compassion; </a:t>
            </a:r>
          </a:p>
          <a:p>
            <a:pPr marL="1257300" lvl="2" indent="-457200" eaLnBrk="0" fontAlgn="base" hangingPunct="0">
              <a:lnSpc>
                <a:spcPct val="100000"/>
              </a:lnSpc>
              <a:spcBef>
                <a:spcPct val="20000"/>
              </a:spcBef>
              <a:spcAft>
                <a:spcPct val="0"/>
              </a:spcAft>
              <a:buClr>
                <a:srgbClr val="80379B"/>
              </a:buClr>
              <a:buSzPct val="90000"/>
              <a:defRPr/>
            </a:pPr>
            <a:r>
              <a:rPr lang="fr-FR" altLang="fr-FR" sz="2200" kern="0" dirty="0" smtClean="0"/>
              <a:t>Protéger la victime;</a:t>
            </a:r>
          </a:p>
          <a:p>
            <a:pPr marL="1257300" lvl="2" indent="-457200" eaLnBrk="0" fontAlgn="base" hangingPunct="0">
              <a:lnSpc>
                <a:spcPct val="100000"/>
              </a:lnSpc>
              <a:spcBef>
                <a:spcPct val="20000"/>
              </a:spcBef>
              <a:spcAft>
                <a:spcPct val="0"/>
              </a:spcAft>
              <a:buClr>
                <a:srgbClr val="80379B"/>
              </a:buClr>
              <a:buSzPct val="90000"/>
              <a:defRPr/>
            </a:pPr>
            <a:r>
              <a:rPr lang="fr-FR" altLang="fr-FR" sz="2200" kern="0" dirty="0" smtClean="0"/>
              <a:t>Tenir la victime informée de toutes les procédures médicales ainsi que les trouvailles.</a:t>
            </a:r>
          </a:p>
          <a:p>
            <a:pPr marL="800100" lvl="2" indent="0" eaLnBrk="0" fontAlgn="base" hangingPunct="0">
              <a:lnSpc>
                <a:spcPct val="100000"/>
              </a:lnSpc>
              <a:spcBef>
                <a:spcPct val="20000"/>
              </a:spcBef>
              <a:spcAft>
                <a:spcPct val="0"/>
              </a:spcAft>
              <a:buClr>
                <a:srgbClr val="80379B"/>
              </a:buClr>
              <a:buSzPct val="90000"/>
              <a:buNone/>
              <a:defRPr/>
            </a:pPr>
            <a:endParaRPr lang="fr-FR" altLang="fr-FR" sz="2200" kern="0" dirty="0" smtClean="0">
              <a:solidFill>
                <a:prstClr val="black"/>
              </a:solidFill>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t>43</a:t>
            </a:fld>
            <a:endParaRPr lang="fr-FR"/>
          </a:p>
        </p:txBody>
      </p:sp>
    </p:spTree>
    <p:extLst>
      <p:ext uri="{BB962C8B-B14F-4D97-AF65-F5344CB8AC3E}">
        <p14:creationId xmlns:p14="http://schemas.microsoft.com/office/powerpoint/2010/main" val="35727876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838199" y="365125"/>
            <a:ext cx="10618695" cy="924029"/>
          </a:xfrm>
          <a:ln>
            <a:solidFill>
              <a:schemeClr val="accent2"/>
            </a:solidFill>
          </a:ln>
        </p:spPr>
        <p:txBody>
          <a:bodyPr>
            <a:noAutofit/>
          </a:bodyPr>
          <a:lstStyle/>
          <a:p>
            <a:pPr algn="l"/>
            <a:r>
              <a:rPr lang="fr-FR" altLang="fr-FR" b="1" dirty="0" smtClean="0">
                <a:ln>
                  <a:solidFill>
                    <a:schemeClr val="accent2"/>
                  </a:solidFill>
                </a:ln>
                <a:latin typeface="+mn-lt"/>
              </a:rPr>
              <a:t>la prophylaxie Post Exposition (PPE) au VIH</a:t>
            </a:r>
            <a:endParaRPr lang="en-AU" altLang="fr-FR" sz="6600" b="1" dirty="0" smtClean="0">
              <a:ln>
                <a:solidFill>
                  <a:schemeClr val="accent2"/>
                </a:solidFill>
              </a:ln>
              <a:latin typeface="+mn-lt"/>
            </a:endParaRPr>
          </a:p>
        </p:txBody>
      </p:sp>
      <p:sp>
        <p:nvSpPr>
          <p:cNvPr id="3" name="Content Placeholder 2"/>
          <p:cNvSpPr>
            <a:spLocks noGrp="1"/>
          </p:cNvSpPr>
          <p:nvPr>
            <p:ph idx="1"/>
          </p:nvPr>
        </p:nvSpPr>
        <p:spPr>
          <a:xfrm>
            <a:off x="838199" y="1452282"/>
            <a:ext cx="11108961" cy="4724681"/>
          </a:xfrm>
        </p:spPr>
        <p:txBody>
          <a:bodyPr>
            <a:normAutofit lnSpcReduction="10000"/>
          </a:bodyPr>
          <a:lstStyle/>
          <a:p>
            <a:pPr marL="0" indent="0">
              <a:buNone/>
              <a:defRPr/>
            </a:pPr>
            <a:r>
              <a:rPr lang="fr-FR" altLang="fr-FR" dirty="0" smtClean="0"/>
              <a:t>La Prophylaxie Post Exposition au VIH </a:t>
            </a:r>
          </a:p>
          <a:p>
            <a:pPr lvl="3">
              <a:buFont typeface="Wingdings" panose="05000000000000000000" pitchFamily="2" charset="2"/>
              <a:buChar char="Ø"/>
              <a:defRPr/>
            </a:pPr>
            <a:r>
              <a:rPr lang="fr-FR" altLang="fr-FR" sz="2600" dirty="0" smtClean="0">
                <a:sym typeface="Times New Roman" panose="02020603050405020304" pitchFamily="18" charset="0"/>
              </a:rPr>
              <a:t>Le test VIH </a:t>
            </a:r>
            <a:r>
              <a:rPr lang="fr-FR" altLang="fr-FR" sz="2600" i="1" u="sng" dirty="0" smtClean="0">
                <a:sym typeface="Times New Roman" panose="02020603050405020304" pitchFamily="18" charset="0"/>
              </a:rPr>
              <a:t>n'est pas une condition </a:t>
            </a:r>
            <a:r>
              <a:rPr lang="fr-FR" altLang="fr-FR" sz="2600" dirty="0" smtClean="0">
                <a:sym typeface="Times New Roman" panose="02020603050405020304" pitchFamily="18" charset="0"/>
              </a:rPr>
              <a:t>préalable à la prescription de la PPE </a:t>
            </a:r>
            <a:r>
              <a:rPr lang="fr-FR" altLang="fr-FR" sz="2000" dirty="0" smtClean="0">
                <a:sym typeface="Times New Roman" panose="02020603050405020304" pitchFamily="18" charset="0"/>
              </a:rPr>
              <a:t>(se conformer aux directives du pays d’accueil).</a:t>
            </a:r>
          </a:p>
          <a:p>
            <a:pPr lvl="3">
              <a:buFont typeface="Wingdings" panose="05000000000000000000" pitchFamily="2" charset="2"/>
              <a:buChar char="Ø"/>
              <a:defRPr/>
            </a:pPr>
            <a:r>
              <a:rPr lang="fr-FR" altLang="fr-FR" sz="2600" dirty="0">
                <a:sym typeface="Times New Roman" panose="02020603050405020304" pitchFamily="18" charset="0"/>
              </a:rPr>
              <a:t>S</a:t>
            </a:r>
            <a:r>
              <a:rPr lang="fr-FR" altLang="fr-FR" sz="2600" dirty="0" smtClean="0">
                <a:sym typeface="Times New Roman" panose="02020603050405020304" pitchFamily="18" charset="0"/>
              </a:rPr>
              <a:t>'applique </a:t>
            </a:r>
            <a:r>
              <a:rPr lang="fr-FR" altLang="fr-FR" sz="2600" dirty="0">
                <a:sym typeface="Times New Roman" panose="02020603050405020304" pitchFamily="18" charset="0"/>
              </a:rPr>
              <a:t>si le viol a eu lieu il y a moins de 72 heures, mais </a:t>
            </a:r>
            <a:r>
              <a:rPr lang="fr-FR" altLang="fr-FR" sz="2600" i="1" u="sng" dirty="0">
                <a:sym typeface="Times New Roman" panose="02020603050405020304" pitchFamily="18" charset="0"/>
              </a:rPr>
              <a:t>plus la 1</a:t>
            </a:r>
            <a:r>
              <a:rPr lang="fr-FR" altLang="fr-FR" sz="2600" i="1" u="sng" baseline="30000" dirty="0">
                <a:sym typeface="Times New Roman" panose="02020603050405020304" pitchFamily="18" charset="0"/>
              </a:rPr>
              <a:t>ère</a:t>
            </a:r>
            <a:r>
              <a:rPr lang="fr-FR" altLang="fr-FR" sz="2600" i="1" u="sng" dirty="0">
                <a:sym typeface="Times New Roman" panose="02020603050405020304" pitchFamily="18" charset="0"/>
              </a:rPr>
              <a:t> dose est prise </a:t>
            </a:r>
            <a:r>
              <a:rPr lang="fr-FR" altLang="fr-FR" sz="2600" i="1" u="sng" dirty="0" smtClean="0">
                <a:sym typeface="Times New Roman" panose="02020603050405020304" pitchFamily="18" charset="0"/>
              </a:rPr>
              <a:t>aussitôt, </a:t>
            </a:r>
            <a:r>
              <a:rPr lang="fr-FR" altLang="fr-FR" sz="2600" i="1" u="sng" dirty="0">
                <a:sym typeface="Times New Roman" panose="02020603050405020304" pitchFamily="18" charset="0"/>
              </a:rPr>
              <a:t>meilleure sera </a:t>
            </a:r>
            <a:r>
              <a:rPr lang="fr-FR" altLang="fr-FR" sz="2600" i="1" u="sng" dirty="0" smtClean="0">
                <a:sym typeface="Times New Roman" panose="02020603050405020304" pitchFamily="18" charset="0"/>
              </a:rPr>
              <a:t>l'efficacité.</a:t>
            </a:r>
            <a:endParaRPr lang="fr-FR" altLang="fr-FR" sz="2600" i="1" u="sng" dirty="0"/>
          </a:p>
          <a:p>
            <a:pPr lvl="3">
              <a:buFont typeface="Wingdings" panose="05000000000000000000" pitchFamily="2" charset="2"/>
              <a:buChar char="Ø"/>
              <a:defRPr/>
            </a:pPr>
            <a:r>
              <a:rPr lang="fr-FR" altLang="fr-FR" sz="2600" dirty="0" smtClean="0">
                <a:sym typeface="Times New Roman" panose="02020603050405020304" pitchFamily="18" charset="0"/>
              </a:rPr>
              <a:t>Prescrire </a:t>
            </a:r>
            <a:r>
              <a:rPr lang="fr-FR" altLang="fr-FR" sz="2600" dirty="0">
                <a:sym typeface="Times New Roman" panose="02020603050405020304" pitchFamily="18" charset="0"/>
              </a:rPr>
              <a:t>le traitement pour une semaine, puis </a:t>
            </a:r>
            <a:r>
              <a:rPr lang="fr-FR" altLang="fr-FR" sz="2600" dirty="0" smtClean="0">
                <a:sym typeface="Times New Roman" panose="02020603050405020304" pitchFamily="18" charset="0"/>
              </a:rPr>
              <a:t>pour les trois semaines restant, </a:t>
            </a:r>
            <a:r>
              <a:rPr lang="fr-FR" altLang="fr-FR" sz="2600" dirty="0">
                <a:sym typeface="Times New Roman" panose="02020603050405020304" pitchFamily="18" charset="0"/>
              </a:rPr>
              <a:t>mais </a:t>
            </a:r>
            <a:r>
              <a:rPr lang="fr-FR" altLang="fr-FR" sz="2600" dirty="0" smtClean="0">
                <a:sym typeface="Times New Roman" panose="02020603050405020304" pitchFamily="18" charset="0"/>
              </a:rPr>
              <a:t>servir un mois de </a:t>
            </a:r>
            <a:r>
              <a:rPr lang="fr-FR" altLang="fr-FR" sz="2600" dirty="0" smtClean="0"/>
              <a:t>traitement </a:t>
            </a:r>
            <a:r>
              <a:rPr lang="fr-FR" altLang="fr-FR" sz="2600" i="1" u="sng" dirty="0" smtClean="0"/>
              <a:t>s’il y a plus de probabilité que la </a:t>
            </a:r>
            <a:r>
              <a:rPr lang="fr-FR" altLang="fr-FR" sz="2600" i="1" u="sng" dirty="0"/>
              <a:t>victime </a:t>
            </a:r>
            <a:r>
              <a:rPr lang="fr-FR" altLang="fr-FR" sz="2600" i="1" u="sng" dirty="0" smtClean="0"/>
              <a:t>ne reviendrait pas.  </a:t>
            </a:r>
            <a:endParaRPr lang="fr-FR" altLang="fr-FR" sz="2600" i="1" u="sng" dirty="0"/>
          </a:p>
          <a:p>
            <a:pPr lvl="3">
              <a:buFont typeface="Wingdings" panose="05000000000000000000" pitchFamily="2" charset="2"/>
              <a:buChar char="Ø"/>
              <a:defRPr/>
            </a:pPr>
            <a:r>
              <a:rPr lang="fr-FR" altLang="fr-FR" sz="2600" dirty="0">
                <a:sym typeface="Times New Roman" panose="02020603050405020304" pitchFamily="18" charset="0"/>
              </a:rPr>
              <a:t>Planifier une visite de suivi un jour avant la prise de la dernière </a:t>
            </a:r>
            <a:r>
              <a:rPr lang="fr-FR" altLang="fr-FR" sz="2600" dirty="0" smtClean="0">
                <a:sym typeface="Times New Roman" panose="02020603050405020304" pitchFamily="18" charset="0"/>
              </a:rPr>
              <a:t>dose. </a:t>
            </a:r>
          </a:p>
          <a:p>
            <a:pPr lvl="3">
              <a:buFont typeface="Wingdings" panose="05000000000000000000" pitchFamily="2" charset="2"/>
              <a:buChar char="Ø"/>
              <a:defRPr/>
            </a:pPr>
            <a:endParaRPr lang="fr-FR" altLang="fr-FR" sz="2400" dirty="0">
              <a:sym typeface="Times New Roman" panose="02020603050405020304" pitchFamily="18" charset="0"/>
            </a:endParaRPr>
          </a:p>
          <a:p>
            <a:pPr marL="0" indent="0">
              <a:buNone/>
              <a:defRPr/>
            </a:pPr>
            <a:r>
              <a:rPr lang="fr-FR" altLang="fr-FR" sz="2400" dirty="0">
                <a:sym typeface="Times New Roman" panose="02020603050405020304" pitchFamily="18" charset="0"/>
              </a:rPr>
              <a:t>En cas d’expositions répétées </a:t>
            </a:r>
            <a:r>
              <a:rPr lang="fr-FR" altLang="fr-FR" sz="2400" dirty="0" smtClean="0">
                <a:sym typeface="Times New Roman" panose="02020603050405020304" pitchFamily="18" charset="0"/>
              </a:rPr>
              <a:t>nécessitant, fréquemment, l’administration de la PPE, procéder a une   </a:t>
            </a:r>
            <a:r>
              <a:rPr lang="fr-FR" altLang="fr-FR" sz="2400" i="1" u="sng" dirty="0">
                <a:sym typeface="Times New Roman" panose="02020603050405020304" pitchFamily="18" charset="0"/>
              </a:rPr>
              <a:t>intervention de crise: offrir une </a:t>
            </a:r>
            <a:r>
              <a:rPr lang="fr-FR" altLang="fr-FR" sz="2400" i="1" u="sng" dirty="0" smtClean="0">
                <a:sym typeface="Times New Roman" panose="02020603050405020304" pitchFamily="18" charset="0"/>
              </a:rPr>
              <a:t>protection </a:t>
            </a:r>
            <a:r>
              <a:rPr lang="fr-FR" altLang="fr-FR" sz="2400" dirty="0" smtClean="0">
                <a:sym typeface="Times New Roman" panose="02020603050405020304" pitchFamily="18" charset="0"/>
              </a:rPr>
              <a:t>car l’agresseur </a:t>
            </a:r>
            <a:r>
              <a:rPr lang="fr-FR" altLang="fr-FR" sz="2400" dirty="0" err="1" smtClean="0">
                <a:sym typeface="Times New Roman" panose="02020603050405020304" pitchFamily="18" charset="0"/>
              </a:rPr>
              <a:t>reside</a:t>
            </a:r>
            <a:r>
              <a:rPr lang="fr-FR" altLang="fr-FR" sz="2400" dirty="0" smtClean="0">
                <a:sym typeface="Times New Roman" panose="02020603050405020304" pitchFamily="18" charset="0"/>
              </a:rPr>
              <a:t> autour de la victime!</a:t>
            </a:r>
            <a:endParaRPr lang="fr-FR" altLang="fr-FR" sz="2400" i="1" u="sng" dirty="0"/>
          </a:p>
          <a:p>
            <a:pPr>
              <a:buFont typeface="Wingdings" panose="05000000000000000000" pitchFamily="2" charset="2"/>
              <a:buNone/>
              <a:defRPr/>
            </a:pPr>
            <a:endParaRPr lang="fr-FR" altLang="fr-FR" sz="3200" dirty="0" smtClean="0">
              <a:solidFill>
                <a:srgbClr val="FF0000"/>
              </a:solidFill>
            </a:endParaRPr>
          </a:p>
        </p:txBody>
      </p:sp>
    </p:spTree>
    <p:extLst>
      <p:ext uri="{BB962C8B-B14F-4D97-AF65-F5344CB8AC3E}">
        <p14:creationId xmlns:p14="http://schemas.microsoft.com/office/powerpoint/2010/main" val="3048420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580185" cy="1325563"/>
          </a:xfrm>
          <a:ln>
            <a:solidFill>
              <a:schemeClr val="accent2"/>
            </a:solidFill>
          </a:ln>
        </p:spPr>
        <p:txBody>
          <a:bodyPr/>
          <a:lstStyle/>
          <a:p>
            <a:r>
              <a:rPr lang="fr-FR" b="1" dirty="0" smtClean="0">
                <a:ln>
                  <a:solidFill>
                    <a:schemeClr val="accent2"/>
                  </a:solidFill>
                </a:ln>
                <a:latin typeface="+mn-lt"/>
              </a:rPr>
              <a:t>Prévenir la grossesse</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lnSpcReduction="10000"/>
          </a:bodyPr>
          <a:lstStyle/>
          <a:p>
            <a:pPr lvl="1">
              <a:spcBef>
                <a:spcPts val="750"/>
              </a:spcBef>
            </a:pPr>
            <a:r>
              <a:rPr lang="fr-FR" sz="2800" dirty="0" smtClean="0"/>
              <a:t>La </a:t>
            </a:r>
            <a:r>
              <a:rPr lang="fr-FR" sz="2800" u="sng" dirty="0" smtClean="0"/>
              <a:t>contraception d’urgence </a:t>
            </a:r>
            <a:r>
              <a:rPr lang="fr-FR" sz="2800" dirty="0" smtClean="0"/>
              <a:t>n’est pas un produit abortif.</a:t>
            </a:r>
            <a:endParaRPr lang="fr-FR" sz="2800" dirty="0" smtClean="0">
              <a:ea typeface="Times New Roman"/>
            </a:endParaRPr>
          </a:p>
          <a:p>
            <a:pPr marL="817563" lvl="1" indent="-457200" defTabSz="685800">
              <a:lnSpc>
                <a:spcPct val="100000"/>
              </a:lnSpc>
              <a:spcBef>
                <a:spcPts val="1200"/>
              </a:spcBef>
            </a:pPr>
            <a:r>
              <a:rPr lang="fr-FR" altLang="en-US" sz="2800" dirty="0" smtClean="0"/>
              <a:t>Administrer dans les 5 jours suivant l’incident,</a:t>
            </a:r>
            <a:r>
              <a:rPr lang="fr-FR" altLang="en-US" sz="2800" b="1" dirty="0" smtClean="0"/>
              <a:t> </a:t>
            </a:r>
            <a:r>
              <a:rPr lang="fr-FR" altLang="en-US" sz="2800" u="sng" dirty="0" smtClean="0"/>
              <a:t>aussitôt, la chance de réussite est plus élevée.</a:t>
            </a:r>
          </a:p>
          <a:p>
            <a:pPr marL="817563" lvl="1" indent="-457200" defTabSz="685800">
              <a:lnSpc>
                <a:spcPct val="100000"/>
              </a:lnSpc>
              <a:spcBef>
                <a:spcPts val="1200"/>
              </a:spcBef>
            </a:pPr>
            <a:r>
              <a:rPr lang="fr-FR" altLang="en-US" sz="2800" i="1" dirty="0" smtClean="0"/>
              <a:t>De préférence: </a:t>
            </a:r>
            <a:r>
              <a:rPr lang="fr-FR" altLang="en-US" sz="2800" dirty="0" err="1" smtClean="0"/>
              <a:t>levonorgestrel</a:t>
            </a:r>
            <a:r>
              <a:rPr lang="fr-FR" altLang="en-US" sz="2800" dirty="0" smtClean="0"/>
              <a:t> 1.5 mg dose unique ou une dose d’</a:t>
            </a:r>
            <a:r>
              <a:rPr lang="fr-FR" altLang="en-US" sz="2800" dirty="0" err="1" smtClean="0"/>
              <a:t>ulipristal</a:t>
            </a:r>
            <a:r>
              <a:rPr lang="fr-FR" altLang="en-US" sz="2800" dirty="0" smtClean="0"/>
              <a:t> 30 mg (Ella) OU</a:t>
            </a:r>
          </a:p>
          <a:p>
            <a:pPr marL="817563" lvl="1" indent="-457200" defTabSz="685800">
              <a:lnSpc>
                <a:spcPct val="100000"/>
              </a:lnSpc>
              <a:spcBef>
                <a:spcPts val="1200"/>
              </a:spcBef>
            </a:pPr>
            <a:r>
              <a:rPr lang="fr-FR" altLang="en-US" sz="2800" dirty="0" err="1" smtClean="0"/>
              <a:t>Ethinylestradiol</a:t>
            </a:r>
            <a:r>
              <a:rPr lang="fr-FR" altLang="en-US" sz="2800" dirty="0" smtClean="0"/>
              <a:t> 100 </a:t>
            </a:r>
            <a:r>
              <a:rPr lang="fr-FR" altLang="en-US" sz="2800" dirty="0" err="1" smtClean="0"/>
              <a:t>mcg</a:t>
            </a:r>
            <a:r>
              <a:rPr lang="fr-FR" altLang="en-US" sz="2800" dirty="0" smtClean="0"/>
              <a:t> + </a:t>
            </a:r>
            <a:r>
              <a:rPr lang="fr-FR" altLang="en-US" sz="2800" dirty="0" err="1" smtClean="0"/>
              <a:t>levonorgestrel</a:t>
            </a:r>
            <a:r>
              <a:rPr lang="fr-FR" altLang="en-US" sz="2800" dirty="0" smtClean="0"/>
              <a:t> 0.5 mg, en deux doses </a:t>
            </a:r>
            <a:r>
              <a:rPr lang="fr-FR" sz="2800" dirty="0" smtClean="0"/>
              <a:t>à</a:t>
            </a:r>
            <a:r>
              <a:rPr lang="fr-FR" altLang="en-US" sz="2800" dirty="0" smtClean="0"/>
              <a:t> 12 heures d’intervalle (</a:t>
            </a:r>
            <a:r>
              <a:rPr lang="fr-FR" altLang="en-US" sz="2800" dirty="0" err="1" smtClean="0"/>
              <a:t>Yuzpe</a:t>
            </a:r>
            <a:r>
              <a:rPr lang="fr-FR" altLang="en-US" sz="2800" dirty="0" smtClean="0"/>
              <a:t>)</a:t>
            </a:r>
          </a:p>
          <a:p>
            <a:pPr marL="817563" lvl="1" indent="-457200" defTabSz="685800">
              <a:lnSpc>
                <a:spcPct val="100000"/>
              </a:lnSpc>
              <a:spcBef>
                <a:spcPts val="1200"/>
              </a:spcBef>
            </a:pPr>
            <a:r>
              <a:rPr lang="fr-FR" altLang="en-US" sz="2800" i="1" dirty="0" smtClean="0"/>
              <a:t>Alternatif: </a:t>
            </a:r>
            <a:r>
              <a:rPr lang="fr-FR" altLang="en-US" sz="2800" dirty="0" smtClean="0"/>
              <a:t>cuivre T380A (DIU) (très efficace mais il faut un prestataire formé!) </a:t>
            </a:r>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45</a:t>
            </a:fld>
            <a:endParaRPr lang="fr-FR"/>
          </a:p>
        </p:txBody>
      </p:sp>
    </p:spTree>
    <p:extLst>
      <p:ext uri="{BB962C8B-B14F-4D97-AF65-F5344CB8AC3E}">
        <p14:creationId xmlns:p14="http://schemas.microsoft.com/office/powerpoint/2010/main" val="24158248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915400" cy="1325563"/>
          </a:xfrm>
          <a:ln>
            <a:solidFill>
              <a:schemeClr val="accent2"/>
            </a:solidFill>
          </a:ln>
        </p:spPr>
        <p:txBody>
          <a:bodyPr>
            <a:normAutofit/>
          </a:bodyPr>
          <a:lstStyle/>
          <a:p>
            <a:pPr algn="ctr"/>
            <a:r>
              <a:rPr lang="fr-FR" sz="4000" b="1" dirty="0" smtClean="0">
                <a:ln>
                  <a:solidFill>
                    <a:schemeClr val="accent2"/>
                  </a:solidFill>
                </a:ln>
                <a:latin typeface="+mn-lt"/>
              </a:rPr>
              <a:t>Le traitement présomptif des Infections Sexuellement Transmissibles</a:t>
            </a:r>
            <a:endParaRPr lang="fr-FR" sz="4000" b="1" dirty="0">
              <a:ln>
                <a:solidFill>
                  <a:schemeClr val="accent2"/>
                </a:solidFill>
              </a:ln>
              <a:latin typeface="+mn-lt"/>
            </a:endParaRPr>
          </a:p>
        </p:txBody>
      </p:sp>
      <p:sp>
        <p:nvSpPr>
          <p:cNvPr id="3" name="Content Placeholder 2"/>
          <p:cNvSpPr>
            <a:spLocks noGrp="1"/>
          </p:cNvSpPr>
          <p:nvPr>
            <p:ph idx="1"/>
          </p:nvPr>
        </p:nvSpPr>
        <p:spPr/>
        <p:txBody>
          <a:bodyPr/>
          <a:lstStyle/>
          <a:p>
            <a:pPr lvl="0" defTabSz="685800">
              <a:spcBef>
                <a:spcPts val="750"/>
              </a:spcBef>
            </a:pPr>
            <a:r>
              <a:rPr lang="de-CH" altLang="en-US" sz="3200" dirty="0">
                <a:solidFill>
                  <a:prstClr val="black"/>
                </a:solidFill>
              </a:rPr>
              <a:t>Prevenir les ISTs les plus </a:t>
            </a:r>
            <a:r>
              <a:rPr lang="de-CH" altLang="en-US" sz="3200" dirty="0" smtClean="0">
                <a:solidFill>
                  <a:prstClr val="black"/>
                </a:solidFill>
              </a:rPr>
              <a:t>frequentes </a:t>
            </a:r>
            <a:r>
              <a:rPr lang="de-CH" altLang="en-US" sz="3200" dirty="0">
                <a:solidFill>
                  <a:prstClr val="black"/>
                </a:solidFill>
              </a:rPr>
              <a:t>dans la </a:t>
            </a:r>
            <a:r>
              <a:rPr lang="de-CH" altLang="en-US" sz="3200" dirty="0" smtClean="0">
                <a:solidFill>
                  <a:prstClr val="black"/>
                </a:solidFill>
              </a:rPr>
              <a:t>localit</a:t>
            </a:r>
            <a:r>
              <a:rPr lang="fr-FR" altLang="en-US" sz="3200" dirty="0"/>
              <a:t>é</a:t>
            </a:r>
            <a:r>
              <a:rPr lang="de-CH" altLang="en-US" sz="3200" dirty="0" smtClean="0">
                <a:solidFill>
                  <a:prstClr val="black"/>
                </a:solidFill>
              </a:rPr>
              <a:t>/ </a:t>
            </a:r>
            <a:r>
              <a:rPr lang="de-CH" altLang="en-US" sz="3200" dirty="0">
                <a:solidFill>
                  <a:prstClr val="black"/>
                </a:solidFill>
              </a:rPr>
              <a:t>le </a:t>
            </a:r>
            <a:r>
              <a:rPr lang="de-CH" altLang="en-US" sz="3200" dirty="0" smtClean="0">
                <a:solidFill>
                  <a:prstClr val="black"/>
                </a:solidFill>
              </a:rPr>
              <a:t>pays.</a:t>
            </a:r>
          </a:p>
          <a:p>
            <a:pPr lvl="0" defTabSz="685800">
              <a:spcBef>
                <a:spcPts val="750"/>
              </a:spcBef>
            </a:pPr>
            <a:r>
              <a:rPr lang="fr-FR" altLang="en-US" sz="3200" dirty="0" smtClean="0">
                <a:solidFill>
                  <a:prstClr val="black"/>
                </a:solidFill>
              </a:rPr>
              <a:t>Suivre </a:t>
            </a:r>
            <a:r>
              <a:rPr lang="fr-FR" altLang="en-US" sz="3200" dirty="0">
                <a:solidFill>
                  <a:prstClr val="black"/>
                </a:solidFill>
              </a:rPr>
              <a:t>le protocole national, si possible</a:t>
            </a:r>
            <a:r>
              <a:rPr lang="fr-FR" altLang="en-US" sz="3200" dirty="0" smtClean="0">
                <a:solidFill>
                  <a:prstClr val="black"/>
                </a:solidFill>
              </a:rPr>
              <a:t>. </a:t>
            </a:r>
            <a:endParaRPr lang="fr-FR" altLang="en-US" sz="3200" dirty="0">
              <a:solidFill>
                <a:prstClr val="black"/>
              </a:solidFill>
            </a:endParaRPr>
          </a:p>
          <a:p>
            <a:pPr defTabSz="685800">
              <a:spcBef>
                <a:spcPts val="750"/>
              </a:spcBef>
            </a:pPr>
            <a:r>
              <a:rPr lang="de-CH" altLang="en-US" sz="3200" dirty="0" smtClean="0"/>
              <a:t>Plus frequement, administrer le traitement pour </a:t>
            </a:r>
            <a:r>
              <a:rPr lang="fr-FR" altLang="en-US" sz="3200" dirty="0" smtClean="0"/>
              <a:t>la </a:t>
            </a:r>
            <a:r>
              <a:rPr lang="fr-FR" altLang="en-US" sz="3200" dirty="0"/>
              <a:t>syphilis, le </a:t>
            </a:r>
            <a:r>
              <a:rPr lang="fr-FR" altLang="en-US" sz="3200" dirty="0" smtClean="0"/>
              <a:t>chlamydiae et la </a:t>
            </a:r>
            <a:r>
              <a:rPr lang="fr-FR" altLang="en-US" sz="3200" dirty="0"/>
              <a:t>blennorragie </a:t>
            </a:r>
            <a:r>
              <a:rPr lang="fr-FR" altLang="en-US" sz="3200" dirty="0" smtClean="0"/>
              <a:t>(y compris le trichomonas, chez les femmes).</a:t>
            </a:r>
          </a:p>
          <a:p>
            <a:pPr defTabSz="685800">
              <a:spcBef>
                <a:spcPts val="750"/>
              </a:spcBef>
            </a:pPr>
            <a:r>
              <a:rPr lang="fr-FR" altLang="en-US" sz="3200" dirty="0" smtClean="0"/>
              <a:t>Utiliser le régime de traitement de </a:t>
            </a:r>
            <a:r>
              <a:rPr lang="fr-FR" altLang="en-US" sz="3200" dirty="0"/>
              <a:t>courte </a:t>
            </a:r>
            <a:r>
              <a:rPr lang="fr-FR" altLang="en-US" sz="3200" dirty="0" smtClean="0"/>
              <a:t>durée, par </a:t>
            </a:r>
            <a:r>
              <a:rPr lang="fr-FR" altLang="en-US" sz="3200" dirty="0"/>
              <a:t>exemple 1 g </a:t>
            </a:r>
            <a:r>
              <a:rPr lang="fr-FR" altLang="en-US" sz="3200" dirty="0" err="1"/>
              <a:t>azythromycine</a:t>
            </a:r>
            <a:r>
              <a:rPr lang="fr-FR" altLang="en-US" sz="3200" dirty="0"/>
              <a:t> 1gm et </a:t>
            </a:r>
            <a:r>
              <a:rPr lang="fr-FR" altLang="en-US" sz="3200" dirty="0" err="1"/>
              <a:t>cefixime</a:t>
            </a:r>
            <a:r>
              <a:rPr lang="fr-FR" altLang="en-US" sz="3200" dirty="0"/>
              <a:t> </a:t>
            </a:r>
            <a:r>
              <a:rPr lang="fr-FR" altLang="en-US" sz="3200" dirty="0" smtClean="0"/>
              <a:t>400mg.</a:t>
            </a:r>
          </a:p>
          <a:p>
            <a:pPr marL="0" indent="0">
              <a:buNone/>
            </a:pPr>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46</a:t>
            </a:fld>
            <a:endParaRPr lang="fr-FR"/>
          </a:p>
        </p:txBody>
      </p:sp>
    </p:spTree>
    <p:extLst>
      <p:ext uri="{BB962C8B-B14F-4D97-AF65-F5344CB8AC3E}">
        <p14:creationId xmlns:p14="http://schemas.microsoft.com/office/powerpoint/2010/main" val="42725485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294185" cy="975995"/>
          </a:xfrm>
          <a:ln>
            <a:solidFill>
              <a:schemeClr val="accent2"/>
            </a:solidFill>
          </a:ln>
        </p:spPr>
        <p:txBody>
          <a:bodyPr/>
          <a:lstStyle/>
          <a:p>
            <a:r>
              <a:rPr lang="fr-FR" b="1" dirty="0" smtClean="0">
                <a:ln>
                  <a:solidFill>
                    <a:schemeClr val="accent2"/>
                  </a:solidFill>
                </a:ln>
                <a:latin typeface="+mn-lt"/>
              </a:rPr>
              <a:t>Les vaccins </a:t>
            </a:r>
            <a:endParaRPr lang="fr-FR" b="1" dirty="0">
              <a:ln>
                <a:solidFill>
                  <a:schemeClr val="accent2"/>
                </a:solidFill>
              </a:ln>
              <a:latin typeface="+mn-lt"/>
            </a:endParaRPr>
          </a:p>
        </p:txBody>
      </p:sp>
      <p:sp>
        <p:nvSpPr>
          <p:cNvPr id="3" name="Content Placeholder 2"/>
          <p:cNvSpPr>
            <a:spLocks noGrp="1"/>
          </p:cNvSpPr>
          <p:nvPr>
            <p:ph idx="1"/>
          </p:nvPr>
        </p:nvSpPr>
        <p:spPr>
          <a:xfrm>
            <a:off x="838200" y="2145665"/>
            <a:ext cx="10515600" cy="1908175"/>
          </a:xfrm>
        </p:spPr>
        <p:txBody>
          <a:bodyPr>
            <a:normAutofit/>
          </a:bodyPr>
          <a:lstStyle/>
          <a:p>
            <a:pPr marL="571500" indent="-571500" defTabSz="685800">
              <a:spcBef>
                <a:spcPts val="750"/>
              </a:spcBef>
              <a:buFont typeface="+mj-lt"/>
              <a:buAutoNum type="romanLcPeriod"/>
            </a:pPr>
            <a:r>
              <a:rPr lang="fr-FR" altLang="en-US" sz="3200" dirty="0" smtClean="0"/>
              <a:t>Vaccin antitétanique, selon les antécédents.</a:t>
            </a:r>
          </a:p>
          <a:p>
            <a:pPr marL="571500" lvl="0" indent="-571500" defTabSz="685800">
              <a:spcBef>
                <a:spcPts val="750"/>
              </a:spcBef>
              <a:buFont typeface="+mj-lt"/>
              <a:buAutoNum type="romanLcPeriod"/>
            </a:pPr>
            <a:r>
              <a:rPr lang="fr-FR" altLang="en-US" sz="3200" dirty="0" smtClean="0"/>
              <a:t> </a:t>
            </a:r>
            <a:r>
              <a:rPr lang="fr-FR" altLang="en-US" sz="3200" dirty="0">
                <a:solidFill>
                  <a:prstClr val="black"/>
                </a:solidFill>
              </a:rPr>
              <a:t>Vaccin </a:t>
            </a:r>
            <a:r>
              <a:rPr lang="fr-FR" altLang="en-US" sz="3200" dirty="0" smtClean="0">
                <a:solidFill>
                  <a:prstClr val="black"/>
                </a:solidFill>
              </a:rPr>
              <a:t>contre  </a:t>
            </a:r>
            <a:r>
              <a:rPr lang="fr-FR" altLang="en-US" sz="3200" dirty="0">
                <a:solidFill>
                  <a:prstClr val="black"/>
                </a:solidFill>
              </a:rPr>
              <a:t>l’hépatite </a:t>
            </a:r>
            <a:r>
              <a:rPr lang="fr-FR" altLang="en-US" sz="3200" dirty="0" smtClean="0">
                <a:solidFill>
                  <a:prstClr val="black"/>
                </a:solidFill>
              </a:rPr>
              <a:t>B/ C, </a:t>
            </a:r>
            <a:r>
              <a:rPr lang="fr-FR" altLang="en-US" sz="3200" dirty="0">
                <a:solidFill>
                  <a:prstClr val="black"/>
                </a:solidFill>
              </a:rPr>
              <a:t>si indiqué et selon </a:t>
            </a:r>
            <a:r>
              <a:rPr lang="fr-FR" altLang="en-US" sz="3200" dirty="0" smtClean="0">
                <a:solidFill>
                  <a:prstClr val="black"/>
                </a:solidFill>
              </a:rPr>
              <a:t>les directives du programme élargi de vaccination.</a:t>
            </a:r>
            <a:endParaRPr lang="fr-FR" altLang="en-US" sz="3200" dirty="0"/>
          </a:p>
          <a:p>
            <a:endParaRPr lang="fr-FR" sz="3600" dirty="0"/>
          </a:p>
        </p:txBody>
      </p:sp>
      <p:sp>
        <p:nvSpPr>
          <p:cNvPr id="4" name="Slide Number Placeholder 3"/>
          <p:cNvSpPr>
            <a:spLocks noGrp="1"/>
          </p:cNvSpPr>
          <p:nvPr>
            <p:ph type="sldNum" sz="quarter" idx="12"/>
          </p:nvPr>
        </p:nvSpPr>
        <p:spPr/>
        <p:txBody>
          <a:bodyPr/>
          <a:lstStyle/>
          <a:p>
            <a:fld id="{AFA40996-A486-44BF-A8EB-3D872E6EB5B3}" type="slidenum">
              <a:rPr lang="fr-FR" smtClean="0"/>
              <a:t>47</a:t>
            </a:fld>
            <a:endParaRPr lang="fr-FR"/>
          </a:p>
        </p:txBody>
      </p:sp>
    </p:spTree>
    <p:extLst>
      <p:ext uri="{BB962C8B-B14F-4D97-AF65-F5344CB8AC3E}">
        <p14:creationId xmlns:p14="http://schemas.microsoft.com/office/powerpoint/2010/main" val="2046968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8706" y="2270125"/>
            <a:ext cx="7189694" cy="1325563"/>
          </a:xfrm>
          <a:ln>
            <a:solidFill>
              <a:schemeClr val="accent2"/>
            </a:solidFill>
          </a:ln>
        </p:spPr>
        <p:txBody>
          <a:bodyPr>
            <a:normAutofit/>
          </a:bodyPr>
          <a:lstStyle/>
          <a:p>
            <a:pPr algn="ctr"/>
            <a:r>
              <a:rPr lang="fr-FR" sz="4800" b="1" dirty="0" smtClean="0">
                <a:ln>
                  <a:solidFill>
                    <a:schemeClr val="accent2"/>
                  </a:solidFill>
                </a:ln>
                <a:latin typeface="+mn-lt"/>
              </a:rPr>
              <a:t>Considérations spéciales </a:t>
            </a:r>
            <a:endParaRPr lang="fr-FR" sz="4800" b="1" dirty="0">
              <a:ln>
                <a:solidFill>
                  <a:schemeClr val="accent2"/>
                </a:solidFill>
              </a:ln>
              <a:latin typeface="+mn-lt"/>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t>48</a:t>
            </a:fld>
            <a:endParaRPr lang="fr-FR"/>
          </a:p>
        </p:txBody>
      </p:sp>
    </p:spTree>
    <p:extLst>
      <p:ext uri="{BB962C8B-B14F-4D97-AF65-F5344CB8AC3E}">
        <p14:creationId xmlns:p14="http://schemas.microsoft.com/office/powerpoint/2010/main" val="5691684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070231" cy="1325563"/>
          </a:xfrm>
          <a:ln>
            <a:solidFill>
              <a:schemeClr val="accent2"/>
            </a:solidFill>
          </a:ln>
        </p:spPr>
        <p:txBody>
          <a:bodyPr/>
          <a:lstStyle/>
          <a:p>
            <a:r>
              <a:rPr lang="fr-FR" b="1" dirty="0" smtClean="0">
                <a:ln>
                  <a:solidFill>
                    <a:schemeClr val="accent2"/>
                  </a:solidFill>
                </a:ln>
                <a:latin typeface="+mn-lt"/>
              </a:rPr>
              <a:t>Viol sur grossesse </a:t>
            </a:r>
            <a:endParaRPr lang="fr-FR" b="1" dirty="0">
              <a:ln>
                <a:solidFill>
                  <a:schemeClr val="accent2"/>
                </a:solidFill>
              </a:ln>
              <a:latin typeface="+mn-lt"/>
            </a:endParaRPr>
          </a:p>
        </p:txBody>
      </p:sp>
      <p:sp>
        <p:nvSpPr>
          <p:cNvPr id="3" name="Content Placeholder 2"/>
          <p:cNvSpPr>
            <a:spLocks noGrp="1"/>
          </p:cNvSpPr>
          <p:nvPr>
            <p:ph idx="1"/>
          </p:nvPr>
        </p:nvSpPr>
        <p:spPr>
          <a:xfrm>
            <a:off x="838200" y="1981200"/>
            <a:ext cx="10515600" cy="4195763"/>
          </a:xfrm>
        </p:spPr>
        <p:txBody>
          <a:bodyPr/>
          <a:lstStyle/>
          <a:p>
            <a:pPr marL="514350" lvl="1" indent="-171450" defTabSz="685800">
              <a:spcBef>
                <a:spcPts val="375"/>
              </a:spcBef>
            </a:pPr>
            <a:r>
              <a:rPr lang="fr-FR" altLang="en-US" sz="2800" dirty="0" smtClean="0"/>
              <a:t>Plus vulnérables </a:t>
            </a:r>
            <a:r>
              <a:rPr lang="fr-FR" altLang="en-US" sz="2800" dirty="0"/>
              <a:t>à la fois sur le plan physique et psychologique</a:t>
            </a:r>
            <a:r>
              <a:rPr lang="fr-FR" altLang="en-US" sz="2800" dirty="0" smtClean="0"/>
              <a:t>.</a:t>
            </a:r>
          </a:p>
          <a:p>
            <a:pPr marL="514350" lvl="1" indent="-171450" defTabSz="685800">
              <a:spcBef>
                <a:spcPts val="375"/>
              </a:spcBef>
            </a:pPr>
            <a:r>
              <a:rPr lang="fr-FR" altLang="en-US" sz="2800" dirty="0" smtClean="0"/>
              <a:t>Elles </a:t>
            </a:r>
            <a:r>
              <a:rPr lang="fr-FR" altLang="en-US" sz="2800" dirty="0"/>
              <a:t>présentent plus particulièrement des risques de </a:t>
            </a:r>
            <a:r>
              <a:rPr lang="fr-FR" altLang="en-US" sz="2800" dirty="0" smtClean="0"/>
              <a:t>complications de grossesse: fausse </a:t>
            </a:r>
            <a:r>
              <a:rPr lang="fr-FR" altLang="en-US" sz="2800" dirty="0"/>
              <a:t>couche, d’hypertension gravidique et d’accouchement prématuré</a:t>
            </a:r>
            <a:r>
              <a:rPr lang="fr-FR" altLang="en-US" sz="2800" dirty="0" smtClean="0"/>
              <a:t>;</a:t>
            </a:r>
          </a:p>
          <a:p>
            <a:pPr marL="514350" lvl="1" indent="-171450" defTabSz="685800">
              <a:spcBef>
                <a:spcPts val="375"/>
              </a:spcBef>
            </a:pPr>
            <a:r>
              <a:rPr lang="fr-FR" altLang="en-US" sz="2800" dirty="0" smtClean="0"/>
              <a:t>Conseiller </a:t>
            </a:r>
            <a:r>
              <a:rPr lang="fr-FR" altLang="en-US" sz="2800" dirty="0"/>
              <a:t>les visites prénatales plus régulières et </a:t>
            </a:r>
          </a:p>
          <a:p>
            <a:pPr marL="514350" lvl="1" indent="-171450" defTabSz="685800">
              <a:spcBef>
                <a:spcPts val="375"/>
              </a:spcBef>
            </a:pPr>
            <a:r>
              <a:rPr lang="fr-FR" altLang="en-US" sz="2800" dirty="0"/>
              <a:t>L’accouchement par personnel qualifié.</a:t>
            </a:r>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49</a:t>
            </a:fld>
            <a:endParaRPr lang="fr-FR"/>
          </a:p>
        </p:txBody>
      </p:sp>
    </p:spTree>
    <p:extLst>
      <p:ext uri="{BB962C8B-B14F-4D97-AF65-F5344CB8AC3E}">
        <p14:creationId xmlns:p14="http://schemas.microsoft.com/office/powerpoint/2010/main" val="180474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8015" y="2826971"/>
            <a:ext cx="5187846" cy="656851"/>
          </a:xfrm>
          <a:ln>
            <a:solidFill>
              <a:srgbClr val="FF0000"/>
            </a:solidFill>
          </a:ln>
        </p:spPr>
        <p:txBody>
          <a:bodyPr>
            <a:normAutofit fontScale="90000"/>
          </a:bodyPr>
          <a:lstStyle/>
          <a:p>
            <a:r>
              <a:rPr lang="fr-FR" b="1" dirty="0" smtClean="0">
                <a:latin typeface="+mn-lt"/>
              </a:rPr>
              <a:t>Définition des concepts  </a:t>
            </a:r>
            <a:endParaRPr lang="fr-FR" b="1" dirty="0">
              <a:latin typeface="+mn-lt"/>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t>5</a:t>
            </a:fld>
            <a:endParaRPr lang="fr-FR"/>
          </a:p>
        </p:txBody>
      </p:sp>
    </p:spTree>
    <p:extLst>
      <p:ext uri="{BB962C8B-B14F-4D97-AF65-F5344CB8AC3E}">
        <p14:creationId xmlns:p14="http://schemas.microsoft.com/office/powerpoint/2010/main" val="622914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371492" cy="1325563"/>
          </a:xfrm>
          <a:ln>
            <a:solidFill>
              <a:schemeClr val="accent2"/>
            </a:solidFill>
          </a:ln>
        </p:spPr>
        <p:txBody>
          <a:bodyPr/>
          <a:lstStyle/>
          <a:p>
            <a:r>
              <a:rPr lang="fr-FR" b="1" dirty="0" smtClean="0">
                <a:ln>
                  <a:solidFill>
                    <a:schemeClr val="accent2"/>
                  </a:solidFill>
                </a:ln>
                <a:latin typeface="+mn-lt"/>
              </a:rPr>
              <a:t>Grossesse issue de viol</a:t>
            </a:r>
            <a:endParaRPr lang="fr-FR" b="1" dirty="0">
              <a:ln>
                <a:solidFill>
                  <a:schemeClr val="accent2"/>
                </a:solidFill>
              </a:ln>
              <a:latin typeface="+mn-lt"/>
            </a:endParaRPr>
          </a:p>
        </p:txBody>
      </p:sp>
      <p:sp>
        <p:nvSpPr>
          <p:cNvPr id="3" name="Content Placeholder 2"/>
          <p:cNvSpPr>
            <a:spLocks noGrp="1"/>
          </p:cNvSpPr>
          <p:nvPr>
            <p:ph idx="1"/>
          </p:nvPr>
        </p:nvSpPr>
        <p:spPr/>
        <p:txBody>
          <a:bodyPr/>
          <a:lstStyle/>
          <a:p>
            <a:pPr marL="800100" lvl="1" indent="-457200" defTabSz="685800">
              <a:spcBef>
                <a:spcPts val="375"/>
              </a:spcBef>
            </a:pPr>
            <a:r>
              <a:rPr lang="fr-FR" altLang="en-US" sz="2800" dirty="0" smtClean="0"/>
              <a:t>la victime a besoin d’un soutien émotionnel (premiers soins psychologiques)</a:t>
            </a:r>
          </a:p>
          <a:p>
            <a:pPr marL="800100" lvl="1" indent="-457200" defTabSz="685800">
              <a:spcBef>
                <a:spcPts val="375"/>
              </a:spcBef>
            </a:pPr>
            <a:r>
              <a:rPr lang="fr-FR" altLang="en-US" sz="2800" dirty="0" smtClean="0"/>
              <a:t>Fournir des </a:t>
            </a:r>
            <a:r>
              <a:rPr lang="fr-FR" altLang="en-US" sz="2800" dirty="0"/>
              <a:t>informations claires et </a:t>
            </a:r>
            <a:r>
              <a:rPr lang="fr-FR" altLang="en-US" sz="2800" dirty="0" smtClean="0"/>
              <a:t>précises pour </a:t>
            </a:r>
            <a:r>
              <a:rPr lang="fr-FR" altLang="en-US" sz="2800" dirty="0"/>
              <a:t>s’assurer qu’elles comprennent les options mises à leur </a:t>
            </a:r>
            <a:r>
              <a:rPr lang="fr-FR" altLang="en-US" sz="2800" dirty="0" smtClean="0"/>
              <a:t>disposition. </a:t>
            </a:r>
          </a:p>
          <a:p>
            <a:pPr marL="800100" lvl="1" indent="-457200" defTabSz="685800">
              <a:spcBef>
                <a:spcPts val="375"/>
              </a:spcBef>
            </a:pPr>
            <a:r>
              <a:rPr lang="fr-FR" altLang="en-US" sz="2800" dirty="0" smtClean="0"/>
              <a:t>Les risques de: </a:t>
            </a:r>
            <a:endParaRPr lang="fr-FR" altLang="en-US" sz="2800" dirty="0"/>
          </a:p>
          <a:p>
            <a:pPr lvl="2" indent="-342900" defTabSz="685800">
              <a:spcBef>
                <a:spcPts val="375"/>
              </a:spcBef>
              <a:buFont typeface="Wingdings" panose="05000000000000000000" pitchFamily="2" charset="2"/>
              <a:buChar char="ü"/>
            </a:pPr>
            <a:r>
              <a:rPr lang="fr-FR" altLang="en-US" sz="2400" dirty="0"/>
              <a:t>A</a:t>
            </a:r>
            <a:r>
              <a:rPr lang="fr-FR" altLang="en-US" sz="2400" dirty="0" smtClean="0"/>
              <a:t>vortement non-sécurisé (</a:t>
            </a:r>
            <a:r>
              <a:rPr lang="fr-FR" altLang="en-US" sz="2400" dirty="0"/>
              <a:t>vérifier ce que dit la loi national sur l’interruption volontaire de grossesse issue de viol)</a:t>
            </a:r>
          </a:p>
          <a:p>
            <a:pPr lvl="2" indent="-342900" defTabSz="685800">
              <a:spcBef>
                <a:spcPts val="375"/>
              </a:spcBef>
              <a:buFont typeface="Wingdings" panose="05000000000000000000" pitchFamily="2" charset="2"/>
              <a:buChar char="ü"/>
            </a:pPr>
            <a:r>
              <a:rPr lang="fr-FR" altLang="en-US" sz="2400" dirty="0" smtClean="0"/>
              <a:t>Infanticide</a:t>
            </a:r>
          </a:p>
          <a:p>
            <a:pPr lvl="2" indent="-342900" defTabSz="685800">
              <a:spcBef>
                <a:spcPts val="375"/>
              </a:spcBef>
              <a:buFont typeface="Wingdings" panose="05000000000000000000" pitchFamily="2" charset="2"/>
              <a:buChar char="ü"/>
            </a:pPr>
            <a:r>
              <a:rPr lang="fr-FR" altLang="en-US" sz="2400" dirty="0" smtClean="0"/>
              <a:t>Négligence </a:t>
            </a:r>
            <a:r>
              <a:rPr lang="fr-FR" altLang="en-US" sz="2400" dirty="0"/>
              <a:t>à</a:t>
            </a:r>
            <a:r>
              <a:rPr lang="fr-FR" altLang="en-US" sz="2400" dirty="0" smtClean="0"/>
              <a:t> l’égard du nouveau-né/ nourrisson </a:t>
            </a:r>
            <a:r>
              <a:rPr lang="fr-FR" altLang="en-US" sz="2400" dirty="0"/>
              <a:t>(consulter les services locaux d’adoption) </a:t>
            </a:r>
          </a:p>
          <a:p>
            <a:pPr lvl="2" indent="-342900" defTabSz="685800">
              <a:spcBef>
                <a:spcPts val="375"/>
              </a:spcBef>
              <a:buFont typeface="Wingdings" panose="05000000000000000000" pitchFamily="2" charset="2"/>
              <a:buChar char="ü"/>
            </a:pPr>
            <a:r>
              <a:rPr lang="fr-FR" altLang="en-US" sz="2400" dirty="0" smtClean="0"/>
              <a:t>Homicide (de la part de la mère)</a:t>
            </a:r>
            <a:endParaRPr lang="fr-FR" altLang="en-US" sz="2400" dirty="0"/>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50</a:t>
            </a:fld>
            <a:endParaRPr lang="fr-FR"/>
          </a:p>
        </p:txBody>
      </p:sp>
    </p:spTree>
    <p:extLst>
      <p:ext uri="{BB962C8B-B14F-4D97-AF65-F5344CB8AC3E}">
        <p14:creationId xmlns:p14="http://schemas.microsoft.com/office/powerpoint/2010/main" val="2355282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099" y="365125"/>
            <a:ext cx="11353801" cy="759137"/>
          </a:xfrm>
          <a:ln>
            <a:solidFill>
              <a:schemeClr val="accent2"/>
            </a:solidFill>
          </a:ln>
        </p:spPr>
        <p:txBody>
          <a:bodyPr anchor="t">
            <a:noAutofit/>
          </a:bodyPr>
          <a:lstStyle/>
          <a:p>
            <a:pPr marL="457200" marR="0" lvl="1" indent="0" algn="l" defTabSz="914400" rtl="0" eaLnBrk="0" fontAlgn="base" latinLnBrk="0" hangingPunct="0">
              <a:lnSpc>
                <a:spcPct val="100000"/>
              </a:lnSpc>
              <a:spcBef>
                <a:spcPct val="20000"/>
              </a:spcBef>
              <a:spcAft>
                <a:spcPct val="0"/>
              </a:spcAft>
              <a:tabLst/>
              <a:defRPr/>
            </a:pPr>
            <a:r>
              <a:rPr lang="fr-FR" altLang="en-US" sz="3600" b="1" dirty="0" smtClean="0">
                <a:ln>
                  <a:solidFill>
                    <a:schemeClr val="accent2"/>
                  </a:solidFill>
                </a:ln>
                <a:solidFill>
                  <a:schemeClr val="tx1"/>
                </a:solidFill>
                <a:latin typeface="+mn-lt"/>
              </a:rPr>
              <a:t>Violences </a:t>
            </a:r>
            <a:r>
              <a:rPr lang="fr-FR" altLang="en-US" sz="3600" b="1" kern="1200" dirty="0">
                <a:ln>
                  <a:solidFill>
                    <a:schemeClr val="accent2"/>
                  </a:solidFill>
                </a:ln>
                <a:solidFill>
                  <a:prstClr val="black"/>
                </a:solidFill>
                <a:latin typeface="Calibri"/>
                <a:ea typeface="+mn-ea"/>
                <a:cs typeface="+mn-cs"/>
              </a:rPr>
              <a:t>à</a:t>
            </a:r>
            <a:r>
              <a:rPr lang="fr-FR" altLang="en-US" sz="3600" b="1" dirty="0" smtClean="0">
                <a:ln>
                  <a:solidFill>
                    <a:schemeClr val="accent2"/>
                  </a:solidFill>
                </a:ln>
                <a:solidFill>
                  <a:schemeClr val="tx1"/>
                </a:solidFill>
                <a:latin typeface="+mn-lt"/>
              </a:rPr>
              <a:t> l’égard des </a:t>
            </a:r>
            <a:r>
              <a:rPr lang="fr-FR" altLang="en-US" sz="3600" b="1" dirty="0">
                <a:ln>
                  <a:solidFill>
                    <a:schemeClr val="accent2"/>
                  </a:solidFill>
                </a:ln>
                <a:solidFill>
                  <a:schemeClr val="tx1"/>
                </a:solidFill>
                <a:latin typeface="+mn-lt"/>
              </a:rPr>
              <a:t>enfants et </a:t>
            </a:r>
            <a:r>
              <a:rPr lang="fr-FR" altLang="en-US" sz="3600" b="1" dirty="0" smtClean="0">
                <a:ln>
                  <a:solidFill>
                    <a:schemeClr val="accent2"/>
                  </a:solidFill>
                </a:ln>
                <a:solidFill>
                  <a:schemeClr val="tx1"/>
                </a:solidFill>
                <a:latin typeface="+mn-lt"/>
              </a:rPr>
              <a:t>adolescents</a:t>
            </a:r>
            <a:r>
              <a:rPr lang="fr-FR" altLang="en-US" sz="3600" b="1" dirty="0">
                <a:ln>
                  <a:solidFill>
                    <a:schemeClr val="accent2"/>
                  </a:solidFill>
                </a:ln>
                <a:solidFill>
                  <a:srgbClr val="FF0000"/>
                </a:solidFill>
                <a:latin typeface="+mn-lt"/>
              </a:rPr>
              <a:t/>
            </a:r>
            <a:br>
              <a:rPr lang="fr-FR" altLang="en-US" sz="3600" b="1" dirty="0">
                <a:ln>
                  <a:solidFill>
                    <a:schemeClr val="accent2"/>
                  </a:solidFill>
                </a:ln>
                <a:solidFill>
                  <a:srgbClr val="FF0000"/>
                </a:solidFill>
                <a:latin typeface="+mn-lt"/>
              </a:rPr>
            </a:br>
            <a:endParaRPr lang="fr-FR" sz="3600" b="1" dirty="0">
              <a:ln>
                <a:solidFill>
                  <a:schemeClr val="accent2"/>
                </a:solidFill>
              </a:ln>
              <a:latin typeface="+mn-lt"/>
            </a:endParaRPr>
          </a:p>
        </p:txBody>
      </p:sp>
      <p:sp>
        <p:nvSpPr>
          <p:cNvPr id="3" name="Content Placeholder 2"/>
          <p:cNvSpPr>
            <a:spLocks noGrp="1"/>
          </p:cNvSpPr>
          <p:nvPr>
            <p:ph idx="1"/>
          </p:nvPr>
        </p:nvSpPr>
        <p:spPr>
          <a:xfrm>
            <a:off x="838200" y="1409075"/>
            <a:ext cx="10797988" cy="4767888"/>
          </a:xfrm>
        </p:spPr>
        <p:txBody>
          <a:bodyPr>
            <a:normAutofit/>
          </a:bodyPr>
          <a:lstStyle/>
          <a:p>
            <a:pPr>
              <a:buFont typeface="Wingdings" panose="05000000000000000000" pitchFamily="2" charset="2"/>
              <a:buChar char="ü"/>
              <a:defRPr/>
            </a:pPr>
            <a:r>
              <a:rPr lang="fr-FR" altLang="en-US" sz="2600" dirty="0" smtClean="0"/>
              <a:t>Connaître </a:t>
            </a:r>
            <a:r>
              <a:rPr lang="fr-FR" altLang="en-US" sz="2600" dirty="0"/>
              <a:t>les lois du pays par rapport à :</a:t>
            </a:r>
          </a:p>
          <a:p>
            <a:pPr lvl="2">
              <a:lnSpc>
                <a:spcPts val="2100"/>
              </a:lnSpc>
              <a:buFont typeface="Courier New" panose="02070309020205020404" pitchFamily="49" charset="0"/>
              <a:buChar char="o"/>
              <a:defRPr/>
            </a:pPr>
            <a:r>
              <a:rPr lang="fr-FR" altLang="en-US" sz="2400" dirty="0" smtClean="0"/>
              <a:t>l’âge pour le consentement.</a:t>
            </a:r>
          </a:p>
          <a:p>
            <a:pPr lvl="2">
              <a:lnSpc>
                <a:spcPts val="2100"/>
              </a:lnSpc>
              <a:buFont typeface="Courier New" panose="02070309020205020404" pitchFamily="49" charset="0"/>
              <a:buChar char="o"/>
              <a:defRPr/>
            </a:pPr>
            <a:r>
              <a:rPr lang="fr-FR" altLang="en-US" sz="2400" dirty="0" smtClean="0"/>
              <a:t>qui peut donner le consentement légal. </a:t>
            </a:r>
          </a:p>
          <a:p>
            <a:pPr lvl="2">
              <a:lnSpc>
                <a:spcPts val="2100"/>
              </a:lnSpc>
              <a:buFont typeface="Courier New" panose="02070309020205020404" pitchFamily="49" charset="0"/>
              <a:buChar char="o"/>
              <a:defRPr/>
            </a:pPr>
            <a:r>
              <a:rPr lang="fr-FR" altLang="en-US" sz="2400" dirty="0" smtClean="0"/>
              <a:t>les obligations de fournir un rapport et les procédures à suivre.</a:t>
            </a:r>
          </a:p>
          <a:p>
            <a:pPr>
              <a:lnSpc>
                <a:spcPts val="2200"/>
              </a:lnSpc>
              <a:buFont typeface="Wingdings" panose="05000000000000000000" pitchFamily="2" charset="2"/>
              <a:buChar char="ü"/>
              <a:defRPr/>
            </a:pPr>
            <a:r>
              <a:rPr lang="fr-FR" altLang="en-US" sz="2600" dirty="0"/>
              <a:t>S’assurer d’un environnement sécurisé (attention aux abus répétés)</a:t>
            </a:r>
          </a:p>
          <a:p>
            <a:pPr marL="285750" lvl="1" indent="-342900">
              <a:lnSpc>
                <a:spcPts val="2200"/>
              </a:lnSpc>
              <a:buFont typeface="Wingdings" panose="05000000000000000000" pitchFamily="2" charset="2"/>
              <a:buChar char="ü"/>
              <a:defRPr/>
            </a:pPr>
            <a:r>
              <a:rPr lang="fr-FR" altLang="en-US" sz="2600" dirty="0">
                <a:sym typeface="Times New Roman" panose="02020603050405020304" pitchFamily="18" charset="0"/>
              </a:rPr>
              <a:t>S’assurer </a:t>
            </a:r>
            <a:r>
              <a:rPr lang="fr-FR" altLang="en-US" sz="2600" u="sng" dirty="0">
                <a:sym typeface="Times New Roman" panose="02020603050405020304" pitchFamily="18" charset="0"/>
              </a:rPr>
              <a:t>qu’AUCUN toucher vaginal, anal ou examen au speculum </a:t>
            </a:r>
            <a:br>
              <a:rPr lang="fr-FR" altLang="en-US" sz="2600" u="sng" dirty="0">
                <a:sym typeface="Times New Roman" panose="02020603050405020304" pitchFamily="18" charset="0"/>
              </a:rPr>
            </a:br>
            <a:r>
              <a:rPr lang="fr-FR" altLang="en-US" sz="2600" u="sng" dirty="0">
                <a:sym typeface="Times New Roman" panose="02020603050405020304" pitchFamily="18" charset="0"/>
              </a:rPr>
              <a:t>n’est réalisé sur un enfant et que les examens ne sont jamais forcés</a:t>
            </a:r>
          </a:p>
          <a:p>
            <a:pPr>
              <a:lnSpc>
                <a:spcPts val="2200"/>
              </a:lnSpc>
              <a:buFont typeface="Wingdings" panose="05000000000000000000" pitchFamily="2" charset="2"/>
              <a:buChar char="ü"/>
              <a:defRPr/>
            </a:pPr>
            <a:r>
              <a:rPr lang="fr-FR" altLang="en-US" sz="2600" dirty="0" smtClean="0"/>
              <a:t>Protocoles de traitement affichés-les </a:t>
            </a:r>
            <a:r>
              <a:rPr lang="fr-FR" altLang="en-US" sz="2600" dirty="0"/>
              <a:t>dosages de </a:t>
            </a:r>
            <a:r>
              <a:rPr lang="fr-FR" altLang="en-US" sz="2600" dirty="0" smtClean="0"/>
              <a:t>médicaments/ facilement maitrisable </a:t>
            </a:r>
            <a:r>
              <a:rPr lang="fr-FR" altLang="en-US" sz="2600" dirty="0"/>
              <a:t>par les </a:t>
            </a:r>
            <a:r>
              <a:rPr lang="fr-FR" altLang="en-US" sz="2600" dirty="0" smtClean="0"/>
              <a:t>prestataires. </a:t>
            </a:r>
            <a:endParaRPr lang="fr-FR" altLang="en-US" sz="2600" dirty="0"/>
          </a:p>
          <a:p>
            <a:pPr marL="285750" lvl="1" indent="-342900">
              <a:lnSpc>
                <a:spcPts val="2200"/>
              </a:lnSpc>
              <a:buFont typeface="Wingdings" panose="05000000000000000000" pitchFamily="2" charset="2"/>
              <a:buChar char="ü"/>
              <a:defRPr/>
            </a:pPr>
            <a:r>
              <a:rPr lang="fr-FR" altLang="en-US" sz="2600" dirty="0" smtClean="0"/>
              <a:t>Assurer que </a:t>
            </a:r>
            <a:r>
              <a:rPr lang="fr-FR" altLang="en-US" sz="2600" dirty="0"/>
              <a:t>la contraception </a:t>
            </a:r>
            <a:r>
              <a:rPr lang="fr-FR" altLang="en-US" sz="2600" dirty="0" smtClean="0"/>
              <a:t>d’urgence est disponible (offrir aussi aux </a:t>
            </a:r>
            <a:r>
              <a:rPr lang="fr-FR" altLang="en-US" sz="2600" dirty="0"/>
              <a:t>jeunes filles </a:t>
            </a:r>
            <a:r>
              <a:rPr lang="fr-FR" altLang="en-US" sz="2600" dirty="0" smtClean="0"/>
              <a:t>pré-pubères)</a:t>
            </a:r>
            <a:endParaRPr lang="fr-FR" altLang="en-US" sz="2600" dirty="0"/>
          </a:p>
          <a:p>
            <a:pPr>
              <a:buFont typeface="Wingdings" panose="05000000000000000000" pitchFamily="2" charset="2"/>
              <a:buChar char="ü"/>
              <a:defRPr/>
            </a:pPr>
            <a:endParaRPr lang="fr-FR" altLang="en-US" sz="2600" dirty="0"/>
          </a:p>
          <a:p>
            <a:pPr>
              <a:buFont typeface="Wingdings" panose="05000000000000000000" pitchFamily="2" charset="2"/>
              <a:buChar char="ü"/>
              <a:defRPr/>
            </a:pPr>
            <a:endParaRPr lang="fr-FR" altLang="en-US" sz="2600" dirty="0" smtClean="0"/>
          </a:p>
          <a:p>
            <a:pPr>
              <a:buFont typeface="Wingdings" panose="05000000000000000000" pitchFamily="2" charset="2"/>
              <a:buChar char="ü"/>
              <a:defRPr/>
            </a:pPr>
            <a:endParaRPr lang="fr-FR" altLang="en-US" sz="2600" dirty="0" smtClean="0"/>
          </a:p>
          <a:p>
            <a:pPr>
              <a:buFont typeface="Wingdings" panose="05000000000000000000" pitchFamily="2" charset="2"/>
              <a:buChar char="ü"/>
              <a:defRPr/>
            </a:pPr>
            <a:endParaRPr lang="fr-FR" altLang="en-US" sz="2600" dirty="0" smtClean="0"/>
          </a:p>
          <a:p>
            <a:pPr>
              <a:defRPr/>
            </a:pPr>
            <a:endParaRPr lang="fr-FR" altLang="en-US" sz="2600" dirty="0" smtClean="0"/>
          </a:p>
        </p:txBody>
      </p:sp>
    </p:spTree>
    <p:extLst>
      <p:ext uri="{BB962C8B-B14F-4D97-AF65-F5344CB8AC3E}">
        <p14:creationId xmlns:p14="http://schemas.microsoft.com/office/powerpoint/2010/main" val="26714370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2"/>
            </a:solidFill>
          </a:ln>
        </p:spPr>
        <p:txBody>
          <a:bodyPr>
            <a:normAutofit/>
          </a:bodyPr>
          <a:lstStyle/>
          <a:p>
            <a:r>
              <a:rPr lang="fr-FR" altLang="en-US" sz="3600" b="1" dirty="0">
                <a:ln>
                  <a:solidFill>
                    <a:schemeClr val="accent2"/>
                  </a:solidFill>
                </a:ln>
                <a:solidFill>
                  <a:prstClr val="black"/>
                </a:solidFill>
                <a:latin typeface="Calibri"/>
              </a:rPr>
              <a:t>Violences à l’égard </a:t>
            </a:r>
            <a:r>
              <a:rPr lang="fr-FR" altLang="en-US" sz="3600" b="1" dirty="0" smtClean="0">
                <a:ln>
                  <a:solidFill>
                    <a:schemeClr val="accent2"/>
                  </a:solidFill>
                </a:ln>
                <a:solidFill>
                  <a:prstClr val="black"/>
                </a:solidFill>
                <a:latin typeface="Calibri"/>
              </a:rPr>
              <a:t>d</a:t>
            </a:r>
            <a:r>
              <a:rPr lang="fr-FR" sz="4000" b="1" dirty="0" smtClean="0">
                <a:ln>
                  <a:solidFill>
                    <a:schemeClr val="accent2"/>
                  </a:solidFill>
                </a:ln>
                <a:latin typeface="+mn-lt"/>
              </a:rPr>
              <a:t>es femmes handicapées</a:t>
            </a:r>
            <a:endParaRPr lang="fr-FR" sz="4000" b="1" dirty="0">
              <a:ln>
                <a:solidFill>
                  <a:schemeClr val="accent2"/>
                </a:solidFill>
              </a:ln>
              <a:latin typeface="+mn-lt"/>
            </a:endParaRPr>
          </a:p>
        </p:txBody>
      </p:sp>
      <p:sp>
        <p:nvSpPr>
          <p:cNvPr id="3" name="Content Placeholder 2"/>
          <p:cNvSpPr>
            <a:spLocks noGrp="1"/>
          </p:cNvSpPr>
          <p:nvPr>
            <p:ph idx="1"/>
          </p:nvPr>
        </p:nvSpPr>
        <p:spPr/>
        <p:txBody>
          <a:bodyPr/>
          <a:lstStyle/>
          <a:p>
            <a:r>
              <a:rPr lang="fr-FR" dirty="0" smtClean="0"/>
              <a:t>Risque accru de violence sexuelle.</a:t>
            </a:r>
          </a:p>
          <a:p>
            <a:r>
              <a:rPr lang="fr-FR" dirty="0" smtClean="0"/>
              <a:t>Risque de discrimination par les prestataires de services santé.</a:t>
            </a:r>
          </a:p>
          <a:p>
            <a:r>
              <a:rPr lang="fr-FR" dirty="0" smtClean="0"/>
              <a:t>L’aide </a:t>
            </a:r>
            <a:r>
              <a:rPr lang="fr-FR" altLang="en-US" dirty="0"/>
              <a:t>à</a:t>
            </a:r>
            <a:r>
              <a:rPr lang="fr-FR" dirty="0" smtClean="0"/>
              <a:t> l’handicapé cours aussi les risques similaires de VS et exploitation sexuelle due </a:t>
            </a:r>
            <a:r>
              <a:rPr lang="fr-FR" altLang="en-US" dirty="0"/>
              <a:t>à</a:t>
            </a:r>
            <a:r>
              <a:rPr lang="fr-FR" dirty="0" smtClean="0"/>
              <a:t> l’isolation.</a:t>
            </a:r>
          </a:p>
          <a:p>
            <a:r>
              <a:rPr lang="fr-FR" dirty="0" smtClean="0"/>
              <a:t>Les prestataires des soins doivent protéger les handicapées contre la VS and travaillant étroitement avec l’association des personnes handicapées. </a:t>
            </a:r>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52</a:t>
            </a:fld>
            <a:endParaRPr lang="fr-FR"/>
          </a:p>
        </p:txBody>
      </p:sp>
    </p:spTree>
    <p:extLst>
      <p:ext uri="{BB962C8B-B14F-4D97-AF65-F5344CB8AC3E}">
        <p14:creationId xmlns:p14="http://schemas.microsoft.com/office/powerpoint/2010/main" val="35305010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a:xfrm>
            <a:off x="838200" y="365126"/>
            <a:ext cx="6617677" cy="997510"/>
          </a:xfrm>
          <a:ln>
            <a:solidFill>
              <a:schemeClr val="accent2"/>
            </a:solidFill>
          </a:ln>
        </p:spPr>
        <p:txBody>
          <a:bodyPr/>
          <a:lstStyle/>
          <a:p>
            <a:r>
              <a:rPr lang="fr-FR" altLang="en-US" sz="3600" b="1" dirty="0">
                <a:ln>
                  <a:solidFill>
                    <a:schemeClr val="accent2"/>
                  </a:solidFill>
                </a:ln>
                <a:solidFill>
                  <a:prstClr val="black"/>
                </a:solidFill>
                <a:latin typeface="Calibri"/>
              </a:rPr>
              <a:t>Violences à </a:t>
            </a:r>
            <a:r>
              <a:rPr lang="fr-FR" altLang="en-US" sz="3600" b="1" dirty="0" smtClean="0">
                <a:ln>
                  <a:solidFill>
                    <a:schemeClr val="accent2"/>
                  </a:solidFill>
                </a:ln>
                <a:solidFill>
                  <a:prstClr val="black"/>
                </a:solidFill>
                <a:latin typeface="Calibri"/>
              </a:rPr>
              <a:t>l’égard des hommes </a:t>
            </a:r>
            <a:endParaRPr lang="en-AU" altLang="fr-FR" b="1" dirty="0" smtClean="0">
              <a:ln>
                <a:solidFill>
                  <a:schemeClr val="accent2"/>
                </a:solidFill>
              </a:ln>
              <a:latin typeface="+mn-lt"/>
            </a:endParaRPr>
          </a:p>
        </p:txBody>
      </p:sp>
      <p:sp>
        <p:nvSpPr>
          <p:cNvPr id="3" name="Content Placeholder 2"/>
          <p:cNvSpPr>
            <a:spLocks noGrp="1"/>
          </p:cNvSpPr>
          <p:nvPr>
            <p:ph idx="1"/>
          </p:nvPr>
        </p:nvSpPr>
        <p:spPr>
          <a:xfrm>
            <a:off x="838200" y="2238001"/>
            <a:ext cx="11102788" cy="3087033"/>
          </a:xfrm>
        </p:spPr>
        <p:txBody>
          <a:bodyPr>
            <a:normAutofit/>
          </a:bodyPr>
          <a:lstStyle/>
          <a:p>
            <a:pPr marL="0" indent="0">
              <a:buNone/>
            </a:pPr>
            <a:r>
              <a:rPr lang="fr-FR" altLang="fr-FR" sz="3200" dirty="0" smtClean="0">
                <a:sym typeface="Times New Roman" panose="02020603050405020304" pitchFamily="18" charset="0"/>
              </a:rPr>
              <a:t>Les </a:t>
            </a:r>
            <a:r>
              <a:rPr lang="fr-FR" altLang="fr-FR" sz="3200" dirty="0">
                <a:sym typeface="Times New Roman" panose="02020603050405020304" pitchFamily="18" charset="0"/>
              </a:rPr>
              <a:t>victimes de sexe masculin ont tendance à ne pas rapporter l'incident</a:t>
            </a:r>
            <a:r>
              <a:rPr lang="fr-FR" altLang="fr-FR" sz="3200" dirty="0"/>
              <a:t> </a:t>
            </a:r>
          </a:p>
          <a:p>
            <a:pPr lvl="2">
              <a:buFont typeface="Arial" panose="020B0604020202020204" pitchFamily="34" charset="0"/>
              <a:buChar char="•"/>
            </a:pPr>
            <a:r>
              <a:rPr lang="fr-FR" altLang="fr-FR" sz="2800" dirty="0">
                <a:sym typeface="Times New Roman" panose="02020603050405020304" pitchFamily="18" charset="0"/>
              </a:rPr>
              <a:t>Les victimes de sexe masculin souffrent de traumatismes </a:t>
            </a:r>
            <a:r>
              <a:rPr lang="fr-FR" altLang="fr-FR" sz="2800" dirty="0"/>
              <a:t>physiques et psychologiques similaires à ceux des femmes</a:t>
            </a:r>
          </a:p>
          <a:p>
            <a:pPr lvl="2">
              <a:buFont typeface="Arial" panose="020B0604020202020204" pitchFamily="34" charset="0"/>
              <a:buChar char="•"/>
            </a:pPr>
            <a:r>
              <a:rPr lang="fr-FR" altLang="fr-FR" sz="2800" dirty="0"/>
              <a:t>S’assurer que le personnel observe </a:t>
            </a:r>
            <a:r>
              <a:rPr lang="fr-FR" altLang="fr-FR" sz="2800" u="sng" dirty="0"/>
              <a:t>les Principes Directeurs</a:t>
            </a:r>
          </a:p>
          <a:p>
            <a:pPr lvl="1"/>
            <a:endParaRPr lang="fr-FR" altLang="fr-FR" sz="2800" dirty="0"/>
          </a:p>
        </p:txBody>
      </p:sp>
    </p:spTree>
    <p:extLst>
      <p:ext uri="{BB962C8B-B14F-4D97-AF65-F5344CB8AC3E}">
        <p14:creationId xmlns:p14="http://schemas.microsoft.com/office/powerpoint/2010/main" val="32281933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4147"/>
          </a:xfrm>
          <a:ln>
            <a:solidFill>
              <a:schemeClr val="accent2"/>
            </a:solidFill>
          </a:ln>
        </p:spPr>
        <p:txBody>
          <a:bodyPr anchor="t"/>
          <a:lstStyle/>
          <a:p>
            <a:r>
              <a:rPr lang="fr-FR" altLang="en-US" sz="3600" b="1" dirty="0">
                <a:ln>
                  <a:solidFill>
                    <a:schemeClr val="accent2"/>
                  </a:solidFill>
                </a:ln>
                <a:solidFill>
                  <a:prstClr val="black"/>
                </a:solidFill>
                <a:latin typeface="Calibri"/>
              </a:rPr>
              <a:t>Violences à l’égard </a:t>
            </a:r>
            <a:r>
              <a:rPr lang="fr-FR" altLang="en-US" sz="3600" b="1" dirty="0" smtClean="0">
                <a:ln>
                  <a:solidFill>
                    <a:schemeClr val="accent2"/>
                  </a:solidFill>
                </a:ln>
                <a:solidFill>
                  <a:prstClr val="black"/>
                </a:solidFill>
                <a:latin typeface="Calibri"/>
              </a:rPr>
              <a:t>des individu(e)s </a:t>
            </a:r>
            <a:r>
              <a:rPr lang="fr-FR" b="1" dirty="0" err="1" smtClean="0">
                <a:ln>
                  <a:solidFill>
                    <a:schemeClr val="accent2"/>
                  </a:solidFill>
                </a:ln>
                <a:latin typeface="+mn-lt"/>
              </a:rPr>
              <a:t>LGBTQIs</a:t>
            </a:r>
            <a:endParaRPr lang="fr-FR" b="1" dirty="0">
              <a:ln>
                <a:solidFill>
                  <a:schemeClr val="accent2"/>
                </a:solidFill>
              </a:ln>
              <a:latin typeface="+mn-lt"/>
            </a:endParaRPr>
          </a:p>
        </p:txBody>
      </p:sp>
      <p:sp>
        <p:nvSpPr>
          <p:cNvPr id="3" name="Content Placeholder 2"/>
          <p:cNvSpPr>
            <a:spLocks noGrp="1"/>
          </p:cNvSpPr>
          <p:nvPr>
            <p:ph idx="1"/>
          </p:nvPr>
        </p:nvSpPr>
        <p:spPr>
          <a:xfrm>
            <a:off x="838200" y="1789766"/>
            <a:ext cx="10515600" cy="2836022"/>
          </a:xfrm>
        </p:spPr>
        <p:txBody>
          <a:bodyPr/>
          <a:lstStyle/>
          <a:p>
            <a:r>
              <a:rPr lang="fr-FR" dirty="0" smtClean="0"/>
              <a:t>Chaque sous groupe a ses besoins et cours le risque des VS.</a:t>
            </a:r>
          </a:p>
          <a:p>
            <a:r>
              <a:rPr lang="fr-FR" dirty="0" smtClean="0"/>
              <a:t>Risque de discrimination de la part des prestataires des soins.</a:t>
            </a:r>
          </a:p>
          <a:p>
            <a:r>
              <a:rPr lang="fr-FR" dirty="0" smtClean="0"/>
              <a:t>S’engager avec les organisations de droits humains ou les associations de sous-groupes des </a:t>
            </a:r>
            <a:r>
              <a:rPr lang="fr-FR" dirty="0" err="1" smtClean="0"/>
              <a:t>LGBTQIs</a:t>
            </a:r>
            <a:r>
              <a:rPr lang="fr-FR" dirty="0" smtClean="0"/>
              <a:t> pour améliorer l’accès aux différents services de SSR de façon non-stigmatisant. </a:t>
            </a:r>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54</a:t>
            </a:fld>
            <a:endParaRPr lang="fr-FR"/>
          </a:p>
        </p:txBody>
      </p:sp>
    </p:spTree>
    <p:extLst>
      <p:ext uri="{BB962C8B-B14F-4D97-AF65-F5344CB8AC3E}">
        <p14:creationId xmlns:p14="http://schemas.microsoft.com/office/powerpoint/2010/main" val="1556534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9640"/>
            <a:ext cx="10515600" cy="685800"/>
          </a:xfrm>
          <a:ln>
            <a:solidFill>
              <a:schemeClr val="accent2"/>
            </a:solidFill>
          </a:ln>
        </p:spPr>
        <p:txBody>
          <a:bodyPr anchor="t">
            <a:noAutofit/>
          </a:bodyPr>
          <a:lstStyle/>
          <a:p>
            <a:pPr algn="ctr"/>
            <a:r>
              <a:rPr lang="fr-FR" altLang="en-US" sz="3800" b="1" dirty="0">
                <a:ln>
                  <a:solidFill>
                    <a:schemeClr val="accent2"/>
                  </a:solidFill>
                </a:ln>
                <a:solidFill>
                  <a:prstClr val="black"/>
                </a:solidFill>
                <a:latin typeface="+mn-lt"/>
              </a:rPr>
              <a:t>Violences à l’égard </a:t>
            </a:r>
            <a:r>
              <a:rPr lang="fr-FR" altLang="en-US" sz="3800" b="1" dirty="0" smtClean="0">
                <a:ln>
                  <a:solidFill>
                    <a:schemeClr val="accent2"/>
                  </a:solidFill>
                </a:ln>
                <a:solidFill>
                  <a:prstClr val="black"/>
                </a:solidFill>
                <a:latin typeface="+mn-lt"/>
              </a:rPr>
              <a:t>des </a:t>
            </a:r>
            <a:r>
              <a:rPr lang="fr-FR" sz="3800" b="1" dirty="0" smtClean="0">
                <a:ln>
                  <a:solidFill>
                    <a:schemeClr val="accent2"/>
                  </a:solidFill>
                </a:ln>
                <a:latin typeface="+mn-lt"/>
              </a:rPr>
              <a:t>professionnel(le)s du sexe</a:t>
            </a:r>
            <a:endParaRPr lang="fr-FR" sz="3800" b="1" dirty="0">
              <a:ln>
                <a:solidFill>
                  <a:schemeClr val="accent2"/>
                </a:solidFill>
              </a:ln>
              <a:latin typeface="+mn-lt"/>
            </a:endParaRPr>
          </a:p>
        </p:txBody>
      </p:sp>
      <p:sp>
        <p:nvSpPr>
          <p:cNvPr id="3" name="Content Placeholder 2"/>
          <p:cNvSpPr>
            <a:spLocks noGrp="1"/>
          </p:cNvSpPr>
          <p:nvPr>
            <p:ph idx="1"/>
          </p:nvPr>
        </p:nvSpPr>
        <p:spPr>
          <a:xfrm>
            <a:off x="838200" y="2312893"/>
            <a:ext cx="10515600" cy="2814919"/>
          </a:xfrm>
        </p:spPr>
        <p:txBody>
          <a:bodyPr/>
          <a:lstStyle/>
          <a:p>
            <a:pPr algn="just"/>
            <a:r>
              <a:rPr lang="fr-FR" dirty="0" smtClean="0"/>
              <a:t>Risque de stigmatisation et de discrimination de la part des agents de santé.</a:t>
            </a:r>
          </a:p>
          <a:p>
            <a:pPr algn="just"/>
            <a:r>
              <a:rPr lang="fr-FR" dirty="0" smtClean="0"/>
              <a:t>Les acteurs humanitaires doit engager les associations des professionnels du sexe pour développer la programmation en SSR.</a:t>
            </a:r>
          </a:p>
          <a:p>
            <a:endParaRPr lang="fr-FR" dirty="0" smtClean="0"/>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55</a:t>
            </a:fld>
            <a:endParaRPr lang="fr-FR"/>
          </a:p>
        </p:txBody>
      </p:sp>
    </p:spTree>
    <p:extLst>
      <p:ext uri="{BB962C8B-B14F-4D97-AF65-F5344CB8AC3E}">
        <p14:creationId xmlns:p14="http://schemas.microsoft.com/office/powerpoint/2010/main" val="7339762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1714"/>
          </a:xfrm>
          <a:ln>
            <a:solidFill>
              <a:schemeClr val="accent2"/>
            </a:solidFill>
          </a:ln>
        </p:spPr>
        <p:txBody>
          <a:bodyPr anchor="t">
            <a:noAutofit/>
          </a:bodyPr>
          <a:lstStyle/>
          <a:p>
            <a:pPr algn="ctr"/>
            <a:r>
              <a:rPr lang="fr-FR" altLang="en-US" sz="3600" b="1" dirty="0">
                <a:ln>
                  <a:solidFill>
                    <a:schemeClr val="accent2"/>
                  </a:solidFill>
                </a:ln>
                <a:solidFill>
                  <a:prstClr val="black"/>
                </a:solidFill>
                <a:latin typeface="Calibri"/>
              </a:rPr>
              <a:t>Violences à l’égard </a:t>
            </a:r>
            <a:r>
              <a:rPr lang="fr-FR" altLang="en-US" sz="3600" b="1" dirty="0" smtClean="0">
                <a:ln>
                  <a:solidFill>
                    <a:schemeClr val="accent2"/>
                  </a:solidFill>
                </a:ln>
                <a:solidFill>
                  <a:prstClr val="black"/>
                </a:solidFill>
                <a:latin typeface="Calibri"/>
              </a:rPr>
              <a:t> de </a:t>
            </a:r>
            <a:r>
              <a:rPr lang="fr-FR" sz="3600" b="1" dirty="0" smtClean="0">
                <a:ln>
                  <a:solidFill>
                    <a:schemeClr val="accent2"/>
                  </a:solidFill>
                </a:ln>
                <a:latin typeface="+mn-lt"/>
              </a:rPr>
              <a:t>minorité ethnique et/ ou religieuse</a:t>
            </a:r>
            <a:endParaRPr lang="fr-FR" sz="3600" b="1" dirty="0">
              <a:ln>
                <a:solidFill>
                  <a:schemeClr val="accent2"/>
                </a:solidFill>
              </a:ln>
              <a:latin typeface="+mn-lt"/>
            </a:endParaRPr>
          </a:p>
        </p:txBody>
      </p:sp>
      <p:sp>
        <p:nvSpPr>
          <p:cNvPr id="3" name="Content Placeholder 2"/>
          <p:cNvSpPr>
            <a:spLocks noGrp="1"/>
          </p:cNvSpPr>
          <p:nvPr>
            <p:ph idx="1"/>
          </p:nvPr>
        </p:nvSpPr>
        <p:spPr>
          <a:xfrm>
            <a:off x="838200" y="1459337"/>
            <a:ext cx="10515600" cy="4170497"/>
          </a:xfrm>
        </p:spPr>
        <p:txBody>
          <a:bodyPr>
            <a:normAutofit/>
          </a:bodyPr>
          <a:lstStyle/>
          <a:p>
            <a:r>
              <a:rPr lang="fr-FR" sz="3200" dirty="0" smtClean="0"/>
              <a:t>Les risques de stigmatisation et de discrimination que ses sous groupes courent, peuvent les prédisposer a la VS y compris le harcèlement et l’oppression.</a:t>
            </a:r>
          </a:p>
          <a:p>
            <a:r>
              <a:rPr lang="fr-FR" sz="3200" dirty="0" smtClean="0"/>
              <a:t>Former les agents de santé et les prestataires des soins sur les pratiques non- discriminatoires par rapport </a:t>
            </a:r>
            <a:r>
              <a:rPr lang="fr-FR" altLang="en-US" sz="3200" dirty="0"/>
              <a:t>à</a:t>
            </a:r>
            <a:r>
              <a:rPr lang="fr-FR" sz="3200" dirty="0" smtClean="0"/>
              <a:t> la prestation des services SSR. </a:t>
            </a:r>
          </a:p>
          <a:p>
            <a:endParaRPr lang="fr-FR" sz="3200" dirty="0"/>
          </a:p>
        </p:txBody>
      </p:sp>
      <p:sp>
        <p:nvSpPr>
          <p:cNvPr id="4" name="Slide Number Placeholder 3"/>
          <p:cNvSpPr>
            <a:spLocks noGrp="1"/>
          </p:cNvSpPr>
          <p:nvPr>
            <p:ph type="sldNum" sz="quarter" idx="12"/>
          </p:nvPr>
        </p:nvSpPr>
        <p:spPr/>
        <p:txBody>
          <a:bodyPr/>
          <a:lstStyle/>
          <a:p>
            <a:fld id="{AFA40996-A486-44BF-A8EB-3D872E6EB5B3}" type="slidenum">
              <a:rPr lang="fr-FR" smtClean="0"/>
              <a:t>56</a:t>
            </a:fld>
            <a:endParaRPr lang="fr-FR"/>
          </a:p>
        </p:txBody>
      </p:sp>
    </p:spTree>
    <p:extLst>
      <p:ext uri="{BB962C8B-B14F-4D97-AF65-F5344CB8AC3E}">
        <p14:creationId xmlns:p14="http://schemas.microsoft.com/office/powerpoint/2010/main" val="7147973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838199" y="365125"/>
            <a:ext cx="10044953" cy="729157"/>
          </a:xfrm>
          <a:ln>
            <a:solidFill>
              <a:schemeClr val="accent2"/>
            </a:solidFill>
          </a:ln>
        </p:spPr>
        <p:txBody>
          <a:bodyPr anchor="t">
            <a:noAutofit/>
          </a:bodyPr>
          <a:lstStyle/>
          <a:p>
            <a:pPr algn="l"/>
            <a:r>
              <a:rPr lang="fr-FR" altLang="fr-FR" sz="4000" b="1" dirty="0" smtClean="0">
                <a:ln>
                  <a:solidFill>
                    <a:schemeClr val="accent2"/>
                  </a:solidFill>
                </a:ln>
                <a:latin typeface="+mn-lt"/>
              </a:rPr>
              <a:t>Mesures de sécurité autour du victime de viol </a:t>
            </a:r>
            <a:endParaRPr lang="en-AU" altLang="fr-FR" sz="6000" b="1" dirty="0" smtClean="0">
              <a:ln>
                <a:solidFill>
                  <a:schemeClr val="accent2"/>
                </a:solidFill>
              </a:ln>
              <a:latin typeface="+mn-lt"/>
            </a:endParaRPr>
          </a:p>
        </p:txBody>
      </p:sp>
      <p:sp>
        <p:nvSpPr>
          <p:cNvPr id="3" name="Content Placeholder 2"/>
          <p:cNvSpPr>
            <a:spLocks noGrp="1"/>
          </p:cNvSpPr>
          <p:nvPr>
            <p:ph idx="1"/>
          </p:nvPr>
        </p:nvSpPr>
        <p:spPr>
          <a:xfrm>
            <a:off x="838199" y="1541929"/>
            <a:ext cx="11153931" cy="4635034"/>
          </a:xfrm>
        </p:spPr>
        <p:txBody>
          <a:bodyPr>
            <a:normAutofit/>
          </a:bodyPr>
          <a:lstStyle/>
          <a:p>
            <a:pPr>
              <a:lnSpc>
                <a:spcPts val="2600"/>
              </a:lnSpc>
              <a:buFont typeface="Wingdings" panose="05000000000000000000" pitchFamily="2" charset="2"/>
              <a:buChar char="ü"/>
            </a:pPr>
            <a:r>
              <a:rPr lang="fr-FR" altLang="fr-FR" sz="3000" dirty="0" smtClean="0"/>
              <a:t>S'assurer </a:t>
            </a:r>
            <a:r>
              <a:rPr lang="fr-FR" altLang="fr-FR" sz="3000" dirty="0"/>
              <a:t>que </a:t>
            </a:r>
            <a:r>
              <a:rPr lang="fr-FR" altLang="fr-FR" sz="3000" dirty="0" smtClean="0"/>
              <a:t>chaque survivante </a:t>
            </a:r>
            <a:r>
              <a:rPr lang="fr-FR" altLang="fr-FR" sz="3000" dirty="0"/>
              <a:t>a un lieu sûr où se rendre (</a:t>
            </a:r>
            <a:r>
              <a:rPr lang="fr-FR" altLang="fr-FR" sz="3000" dirty="0" smtClean="0"/>
              <a:t>référer, si besoin)</a:t>
            </a:r>
            <a:endParaRPr lang="fr-FR" altLang="fr-FR" sz="3000" dirty="0"/>
          </a:p>
          <a:p>
            <a:pPr>
              <a:lnSpc>
                <a:spcPts val="2600"/>
              </a:lnSpc>
              <a:buFont typeface="Wingdings" panose="05000000000000000000" pitchFamily="2" charset="2"/>
              <a:buChar char="ü"/>
            </a:pPr>
            <a:r>
              <a:rPr lang="fr-FR" altLang="fr-FR" sz="3000" dirty="0" smtClean="0"/>
              <a:t>Ranger tous </a:t>
            </a:r>
            <a:r>
              <a:rPr lang="fr-FR" altLang="fr-FR" sz="3000" dirty="0"/>
              <a:t>les dossiers </a:t>
            </a:r>
            <a:r>
              <a:rPr lang="fr-FR" altLang="fr-FR" sz="3000" dirty="0" smtClean="0"/>
              <a:t>dans </a:t>
            </a:r>
            <a:r>
              <a:rPr lang="fr-FR" altLang="fr-FR" sz="3000" dirty="0"/>
              <a:t>un casier fermé à clé</a:t>
            </a:r>
          </a:p>
          <a:p>
            <a:pPr>
              <a:lnSpc>
                <a:spcPts val="2600"/>
              </a:lnSpc>
              <a:buFont typeface="Wingdings" panose="05000000000000000000" pitchFamily="2" charset="2"/>
              <a:buChar char="ü"/>
            </a:pPr>
            <a:r>
              <a:rPr lang="fr-FR" altLang="fr-FR" sz="3000" dirty="0"/>
              <a:t>Utiliser des codes (au lieu des noms) sur les dossiers </a:t>
            </a:r>
            <a:r>
              <a:rPr lang="fr-FR" altLang="fr-FR" sz="3000" dirty="0" smtClean="0"/>
              <a:t>partagés.</a:t>
            </a:r>
            <a:endParaRPr lang="fr-FR" altLang="fr-FR" sz="3000" dirty="0"/>
          </a:p>
          <a:p>
            <a:pPr>
              <a:lnSpc>
                <a:spcPts val="2600"/>
              </a:lnSpc>
              <a:buFont typeface="Wingdings" panose="05000000000000000000" pitchFamily="2" charset="2"/>
              <a:buChar char="ü"/>
            </a:pPr>
            <a:r>
              <a:rPr lang="fr-FR" altLang="fr-FR" sz="3000" dirty="0"/>
              <a:t>Aucun des rapports ou des statistiques rendus publiques ne doivent comporter d'informations </a:t>
            </a:r>
            <a:r>
              <a:rPr lang="fr-FR" altLang="fr-FR" sz="3000" dirty="0" smtClean="0"/>
              <a:t>d'identité qui risquent dévoiler le victime.  </a:t>
            </a:r>
            <a:endParaRPr lang="fr-FR" altLang="fr-FR" sz="3000" dirty="0"/>
          </a:p>
          <a:p>
            <a:pPr>
              <a:lnSpc>
                <a:spcPts val="2600"/>
              </a:lnSpc>
              <a:buFont typeface="Wingdings" panose="05000000000000000000" pitchFamily="2" charset="2"/>
              <a:buChar char="ü"/>
            </a:pPr>
            <a:r>
              <a:rPr lang="fr-FR" altLang="fr-FR" sz="3000" dirty="0"/>
              <a:t>Les informations significatives et nécessaires sont </a:t>
            </a:r>
            <a:r>
              <a:rPr lang="fr-FR" altLang="fr-FR" sz="3000" dirty="0" smtClean="0"/>
              <a:t>diffusées, </a:t>
            </a:r>
            <a:r>
              <a:rPr lang="fr-FR" altLang="fr-FR" sz="3000" dirty="0"/>
              <a:t>uniquement avec l'accord préalable du/de la victime et seulement avec les acteurs qui </a:t>
            </a:r>
            <a:r>
              <a:rPr lang="fr-FR" altLang="fr-FR" sz="3000" dirty="0" smtClean="0"/>
              <a:t>apportent l’assistance </a:t>
            </a:r>
            <a:r>
              <a:rPr lang="fr-FR" altLang="fr-FR" sz="3000" dirty="0"/>
              <a:t>aux victimes</a:t>
            </a:r>
          </a:p>
          <a:p>
            <a:pPr>
              <a:lnSpc>
                <a:spcPts val="2600"/>
              </a:lnSpc>
              <a:buFont typeface="Wingdings" panose="05000000000000000000" pitchFamily="2" charset="2"/>
              <a:buChar char="ü"/>
            </a:pPr>
            <a:r>
              <a:rPr lang="fr-FR" altLang="fr-FR" sz="3000" dirty="0"/>
              <a:t>Prendre en compte la sécurité du </a:t>
            </a:r>
            <a:r>
              <a:rPr lang="fr-FR" altLang="fr-FR" sz="3000" dirty="0" smtClean="0"/>
              <a:t>personnel, aussi car risque d’agression par l’auteur et compagnie. </a:t>
            </a:r>
            <a:endParaRPr lang="fr-FR" altLang="fr-FR" sz="3000" dirty="0"/>
          </a:p>
          <a:p>
            <a:pPr>
              <a:buFont typeface="Wingdings" panose="05000000000000000000" pitchFamily="2" charset="2"/>
              <a:buChar char="ü"/>
            </a:pPr>
            <a:endParaRPr lang="fr-FR" altLang="fr-FR" u="sng" dirty="0" smtClean="0"/>
          </a:p>
          <a:p>
            <a:pPr>
              <a:buFont typeface="Wingdings" panose="05000000000000000000" pitchFamily="2" charset="2"/>
              <a:buNone/>
            </a:pPr>
            <a:endParaRPr lang="fr-FR" altLang="fr-FR" dirty="0" smtClean="0"/>
          </a:p>
        </p:txBody>
      </p:sp>
    </p:spTree>
    <p:extLst>
      <p:ext uri="{BB962C8B-B14F-4D97-AF65-F5344CB8AC3E}">
        <p14:creationId xmlns:p14="http://schemas.microsoft.com/office/powerpoint/2010/main" val="14435749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ln>
            <a:solidFill>
              <a:schemeClr val="accent2"/>
            </a:solidFill>
          </a:ln>
        </p:spPr>
        <p:txBody>
          <a:bodyPr>
            <a:normAutofit/>
          </a:bodyPr>
          <a:lstStyle/>
          <a:p>
            <a:pPr algn="ctr"/>
            <a:r>
              <a:rPr lang="fr-FR" altLang="fr-FR" b="1" dirty="0" smtClean="0">
                <a:ln>
                  <a:solidFill>
                    <a:schemeClr val="accent2"/>
                  </a:solidFill>
                </a:ln>
                <a:latin typeface="+mn-lt"/>
              </a:rPr>
              <a:t>La collecte de preuves médicolégales  </a:t>
            </a:r>
          </a:p>
        </p:txBody>
      </p:sp>
      <p:sp>
        <p:nvSpPr>
          <p:cNvPr id="3" name="Content Placeholder 2"/>
          <p:cNvSpPr>
            <a:spLocks noGrp="1"/>
          </p:cNvSpPr>
          <p:nvPr>
            <p:ph idx="1"/>
          </p:nvPr>
        </p:nvSpPr>
        <p:spPr>
          <a:xfrm>
            <a:off x="838200" y="1825624"/>
            <a:ext cx="10515600" cy="4627929"/>
          </a:xfrm>
        </p:spPr>
        <p:txBody>
          <a:bodyPr/>
          <a:lstStyle/>
          <a:p>
            <a:pPr marL="0" indent="0">
              <a:buNone/>
            </a:pPr>
            <a:r>
              <a:rPr lang="fr-FR" altLang="fr-FR" dirty="0" smtClean="0"/>
              <a:t>La collecte doit se faire:</a:t>
            </a:r>
          </a:p>
          <a:p>
            <a:pPr>
              <a:buFont typeface="Wingdings" panose="05000000000000000000" pitchFamily="2" charset="2"/>
              <a:buChar char="Ø"/>
            </a:pPr>
            <a:r>
              <a:rPr lang="fr-FR" altLang="fr-FR" dirty="0" smtClean="0"/>
              <a:t>En fonction des dispositions légales locales et des capacités des laboratoires.</a:t>
            </a:r>
          </a:p>
          <a:p>
            <a:pPr>
              <a:buFont typeface="Wingdings" panose="05000000000000000000" pitchFamily="2" charset="2"/>
              <a:buChar char="Ø"/>
            </a:pPr>
            <a:r>
              <a:rPr lang="fr-FR" altLang="fr-FR" dirty="0" smtClean="0"/>
              <a:t>Avoir un protocole sur la collecte.</a:t>
            </a:r>
          </a:p>
          <a:p>
            <a:pPr>
              <a:buFont typeface="Wingdings" panose="05000000000000000000" pitchFamily="2" charset="2"/>
              <a:buChar char="Ø"/>
            </a:pPr>
            <a:r>
              <a:rPr lang="fr-FR" altLang="fr-FR" dirty="0" smtClean="0">
                <a:sym typeface="Times New Roman" panose="02020603050405020304" pitchFamily="18" charset="0"/>
              </a:rPr>
              <a:t>Les preuves médico-légales sont collectées </a:t>
            </a:r>
            <a:r>
              <a:rPr lang="fr-FR" altLang="fr-FR" u="sng" dirty="0" smtClean="0">
                <a:sym typeface="Times New Roman" panose="02020603050405020304" pitchFamily="18" charset="0"/>
              </a:rPr>
              <a:t>lors</a:t>
            </a:r>
            <a:r>
              <a:rPr lang="fr-FR" altLang="fr-FR" dirty="0" smtClean="0">
                <a:sym typeface="Times New Roman" panose="02020603050405020304" pitchFamily="18" charset="0"/>
              </a:rPr>
              <a:t> l'examen clinique pour :</a:t>
            </a:r>
          </a:p>
          <a:p>
            <a:pPr lvl="2">
              <a:buFont typeface="Wingdings" panose="05000000000000000000" pitchFamily="2" charset="2"/>
              <a:buChar char="Ø"/>
            </a:pPr>
            <a:r>
              <a:rPr lang="fr-FR" altLang="fr-FR" sz="2400" dirty="0" smtClean="0"/>
              <a:t>confirmer </a:t>
            </a:r>
            <a:r>
              <a:rPr lang="fr-FR" altLang="fr-FR" sz="2400" dirty="0"/>
              <a:t>un rapport sexuel </a:t>
            </a:r>
            <a:r>
              <a:rPr lang="fr-FR" altLang="fr-FR" sz="2400" dirty="0" smtClean="0"/>
              <a:t>récent.</a:t>
            </a:r>
          </a:p>
          <a:p>
            <a:pPr lvl="2">
              <a:buFont typeface="Wingdings" panose="05000000000000000000" pitchFamily="2" charset="2"/>
              <a:buChar char="Ø"/>
            </a:pPr>
            <a:r>
              <a:rPr lang="fr-FR" altLang="fr-FR" sz="2400" dirty="0" smtClean="0">
                <a:sym typeface="Times New Roman" panose="02020603050405020304" pitchFamily="18" charset="0"/>
              </a:rPr>
              <a:t>démontrer </a:t>
            </a:r>
            <a:r>
              <a:rPr lang="fr-FR" altLang="fr-FR" sz="2400" dirty="0">
                <a:sym typeface="Times New Roman" panose="02020603050405020304" pitchFamily="18" charset="0"/>
              </a:rPr>
              <a:t>l’usage de la force ou de la </a:t>
            </a:r>
            <a:r>
              <a:rPr lang="fr-FR" altLang="fr-FR" sz="2400" dirty="0" smtClean="0">
                <a:sym typeface="Times New Roman" panose="02020603050405020304" pitchFamily="18" charset="0"/>
              </a:rPr>
              <a:t>contrainte.</a:t>
            </a:r>
          </a:p>
          <a:p>
            <a:pPr lvl="2">
              <a:buFont typeface="Wingdings" panose="05000000000000000000" pitchFamily="2" charset="2"/>
              <a:buChar char="Ø"/>
            </a:pPr>
            <a:r>
              <a:rPr lang="fr-FR" altLang="fr-FR" sz="2400" dirty="0" smtClean="0"/>
              <a:t>identifier éventuellement l'agresseur.</a:t>
            </a:r>
          </a:p>
          <a:p>
            <a:pPr lvl="2">
              <a:buFont typeface="Wingdings" panose="05000000000000000000" pitchFamily="2" charset="2"/>
              <a:buChar char="Ø"/>
            </a:pPr>
            <a:r>
              <a:rPr lang="fr-FR" altLang="fr-FR" sz="2400" dirty="0" smtClean="0">
                <a:sym typeface="Times New Roman" panose="02020603050405020304" pitchFamily="18" charset="0"/>
              </a:rPr>
              <a:t>étayer le récit du/de la victime. </a:t>
            </a:r>
          </a:p>
          <a:p>
            <a:pPr>
              <a:buFont typeface="Wingdings" panose="05000000000000000000" pitchFamily="2" charset="2"/>
              <a:buChar char="ü"/>
            </a:pPr>
            <a:endParaRPr lang="fr-FR" altLang="fr-FR" dirty="0" smtClean="0"/>
          </a:p>
          <a:p>
            <a:pPr>
              <a:buFont typeface="Wingdings" panose="05000000000000000000" pitchFamily="2" charset="2"/>
              <a:buChar char="ü"/>
            </a:pPr>
            <a:endParaRPr lang="fr-FR" altLang="fr-FR" dirty="0" smtClean="0"/>
          </a:p>
          <a:p>
            <a:pPr>
              <a:buFont typeface="Wingdings" panose="05000000000000000000" pitchFamily="2" charset="2"/>
              <a:buChar char="ü"/>
            </a:pPr>
            <a:endParaRPr lang="fr-FR" altLang="fr-FR" dirty="0" smtClean="0"/>
          </a:p>
          <a:p>
            <a:pPr>
              <a:buFont typeface="Wingdings" panose="05000000000000000000" pitchFamily="2" charset="2"/>
              <a:buNone/>
            </a:pPr>
            <a:endParaRPr lang="fr-FR" altLang="fr-FR" dirty="0" smtClean="0">
              <a:solidFill>
                <a:srgbClr val="FF0000"/>
              </a:solidFill>
            </a:endParaRPr>
          </a:p>
        </p:txBody>
      </p:sp>
    </p:spTree>
    <p:extLst>
      <p:ext uri="{BB962C8B-B14F-4D97-AF65-F5344CB8AC3E}">
        <p14:creationId xmlns:p14="http://schemas.microsoft.com/office/powerpoint/2010/main" val="164566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3"/>
          <p:cNvSpPr>
            <a:spLocks noGrp="1" noChangeArrowheads="1"/>
          </p:cNvSpPr>
          <p:nvPr>
            <p:ph type="title"/>
          </p:nvPr>
        </p:nvSpPr>
        <p:spPr>
          <a:xfrm>
            <a:off x="2971800" y="365125"/>
            <a:ext cx="6629400" cy="619613"/>
          </a:xfrm>
          <a:ln>
            <a:solidFill>
              <a:schemeClr val="accent2"/>
            </a:solidFill>
          </a:ln>
        </p:spPr>
        <p:txBody>
          <a:bodyPr anchor="t">
            <a:normAutofit/>
          </a:bodyPr>
          <a:lstStyle/>
          <a:p>
            <a:pPr algn="ctr" eaLnBrk="1" hangingPunct="1">
              <a:lnSpc>
                <a:spcPts val="3400"/>
              </a:lnSpc>
            </a:pPr>
            <a:r>
              <a:rPr lang="fr-FR" altLang="fr-FR" sz="3600" b="1" dirty="0" smtClean="0">
                <a:ln>
                  <a:solidFill>
                    <a:schemeClr val="accent2"/>
                  </a:solidFill>
                </a:ln>
                <a:latin typeface="+mn-lt"/>
              </a:rPr>
              <a:t>Les preuves </a:t>
            </a:r>
            <a:r>
              <a:rPr lang="fr-FR" altLang="fr-FR" sz="3600" b="1" dirty="0">
                <a:ln>
                  <a:solidFill>
                    <a:schemeClr val="accent2"/>
                  </a:solidFill>
                </a:ln>
                <a:latin typeface="+mn-lt"/>
              </a:rPr>
              <a:t>médico-légales</a:t>
            </a:r>
          </a:p>
        </p:txBody>
      </p:sp>
      <p:sp>
        <p:nvSpPr>
          <p:cNvPr id="262148" name="Rectangle 4"/>
          <p:cNvSpPr>
            <a:spLocks noGrp="1" noChangeArrowheads="1"/>
          </p:cNvSpPr>
          <p:nvPr>
            <p:ph sz="half" idx="1"/>
          </p:nvPr>
        </p:nvSpPr>
        <p:spPr>
          <a:xfrm>
            <a:off x="838200" y="1349115"/>
            <a:ext cx="5937354" cy="4506562"/>
          </a:xfrm>
          <a:ln>
            <a:solidFill>
              <a:schemeClr val="tx1"/>
            </a:solidFill>
            <a:miter lim="800000"/>
            <a:headEnd/>
            <a:tailEnd/>
          </a:ln>
        </p:spPr>
        <p:txBody>
          <a:bodyPr>
            <a:normAutofit/>
          </a:bodyPr>
          <a:lstStyle/>
          <a:p>
            <a:pPr marL="0" indent="0">
              <a:buNone/>
            </a:pPr>
            <a:r>
              <a:rPr lang="fr-FR" altLang="fr-FR" u="sng" dirty="0"/>
              <a:t>Au minimum- </a:t>
            </a:r>
            <a:r>
              <a:rPr lang="fr-FR" altLang="fr-FR" dirty="0" smtClean="0"/>
              <a:t>Noter minutieusement toutes </a:t>
            </a:r>
            <a:r>
              <a:rPr lang="fr-FR" altLang="fr-FR" dirty="0"/>
              <a:t>les </a:t>
            </a:r>
            <a:r>
              <a:rPr lang="fr-FR" altLang="fr-FR" dirty="0" smtClean="0"/>
              <a:t>observations. </a:t>
            </a:r>
            <a:endParaRPr lang="fr-FR" altLang="fr-FR" dirty="0"/>
          </a:p>
          <a:p>
            <a:pPr marL="0" indent="0">
              <a:buNone/>
            </a:pPr>
            <a:r>
              <a:rPr lang="fr-FR" altLang="fr-FR" u="sng" dirty="0" smtClean="0"/>
              <a:t>La </a:t>
            </a:r>
            <a:r>
              <a:rPr lang="fr-FR" altLang="fr-FR" u="sng" dirty="0"/>
              <a:t>collecte d’autres preuves </a:t>
            </a:r>
            <a:r>
              <a:rPr lang="fr-FR" altLang="fr-FR" u="sng" dirty="0">
                <a:sym typeface="Times New Roman" panose="02020603050405020304" pitchFamily="18" charset="0"/>
              </a:rPr>
              <a:t>UNIQUEMENT </a:t>
            </a:r>
            <a:r>
              <a:rPr lang="fr-FR" altLang="fr-FR" u="sng" dirty="0"/>
              <a:t>SI </a:t>
            </a:r>
            <a:r>
              <a:rPr lang="fr-FR" altLang="fr-FR" dirty="0"/>
              <a:t>: </a:t>
            </a:r>
          </a:p>
          <a:p>
            <a:pPr lvl="1">
              <a:lnSpc>
                <a:spcPts val="2200"/>
              </a:lnSpc>
              <a:buFont typeface="Wingdings" panose="05000000000000000000" pitchFamily="2" charset="2"/>
              <a:buChar char="Ø"/>
            </a:pPr>
            <a:r>
              <a:rPr lang="fr-FR" altLang="fr-FR" sz="2800" dirty="0">
                <a:sym typeface="Times New Roman" panose="02020603050405020304" pitchFamily="18" charset="0"/>
              </a:rPr>
              <a:t>Le délai le permet (&lt;72 heures</a:t>
            </a:r>
            <a:r>
              <a:rPr lang="fr-FR" altLang="fr-FR" sz="2800" dirty="0" smtClean="0">
                <a:sym typeface="Times New Roman" panose="02020603050405020304" pitchFamily="18" charset="0"/>
              </a:rPr>
              <a:t>).</a:t>
            </a:r>
            <a:endParaRPr lang="fr-FR" altLang="fr-FR" sz="2800" dirty="0"/>
          </a:p>
          <a:p>
            <a:pPr lvl="1">
              <a:lnSpc>
                <a:spcPts val="2200"/>
              </a:lnSpc>
              <a:buFont typeface="Wingdings" panose="05000000000000000000" pitchFamily="2" charset="2"/>
              <a:buChar char="Ø"/>
            </a:pPr>
            <a:r>
              <a:rPr lang="fr-FR" altLang="fr-FR" sz="2800" dirty="0"/>
              <a:t>la personne y </a:t>
            </a:r>
            <a:r>
              <a:rPr lang="fr-FR" altLang="fr-FR" sz="2800" dirty="0" smtClean="0"/>
              <a:t>consent.</a:t>
            </a:r>
            <a:endParaRPr lang="fr-FR" altLang="fr-FR" sz="2800" dirty="0"/>
          </a:p>
          <a:p>
            <a:pPr marL="685800" lvl="2" indent="-285750">
              <a:lnSpc>
                <a:spcPts val="2200"/>
              </a:lnSpc>
              <a:buFont typeface="Wingdings" panose="05000000000000000000" pitchFamily="2" charset="2"/>
              <a:buChar char="Ø"/>
            </a:pPr>
            <a:r>
              <a:rPr lang="fr-FR" altLang="fr-FR" sz="2800" dirty="0"/>
              <a:t>Il est possible de faire des </a:t>
            </a:r>
            <a:r>
              <a:rPr lang="fr-FR" altLang="fr-FR" sz="2800" dirty="0" smtClean="0"/>
              <a:t>analyses </a:t>
            </a:r>
            <a:r>
              <a:rPr lang="fr-FR" altLang="fr-FR" sz="2800" dirty="0"/>
              <a:t>d'échantillons </a:t>
            </a:r>
            <a:r>
              <a:rPr lang="fr-FR" altLang="fr-FR" sz="2800" dirty="0" smtClean="0"/>
              <a:t>localement.</a:t>
            </a:r>
            <a:endParaRPr lang="fr-FR" altLang="fr-FR" sz="2800" dirty="0"/>
          </a:p>
          <a:p>
            <a:pPr marL="685800" lvl="2" indent="-285750">
              <a:lnSpc>
                <a:spcPts val="2200"/>
              </a:lnSpc>
              <a:buFont typeface="Wingdings" panose="05000000000000000000" pitchFamily="2" charset="2"/>
              <a:buChar char="Ø"/>
            </a:pPr>
            <a:r>
              <a:rPr lang="fr-FR" altLang="fr-FR" sz="2800" dirty="0"/>
              <a:t>Les politiques gouvernementales sont </a:t>
            </a:r>
            <a:r>
              <a:rPr lang="fr-FR" altLang="fr-FR" sz="2800" dirty="0" smtClean="0"/>
              <a:t>respectées.</a:t>
            </a:r>
            <a:endParaRPr lang="fr-FR" altLang="fr-FR" sz="2800" dirty="0"/>
          </a:p>
          <a:p>
            <a:pPr lvl="1">
              <a:lnSpc>
                <a:spcPts val="2200"/>
              </a:lnSpc>
              <a:buFont typeface="Wingdings" panose="05000000000000000000" pitchFamily="2" charset="2"/>
              <a:buChar char="Ø"/>
            </a:pPr>
            <a:r>
              <a:rPr lang="fr-FR" altLang="fr-FR" sz="2800" dirty="0">
                <a:sym typeface="Times New Roman" panose="02020603050405020304" pitchFamily="18" charset="0"/>
              </a:rPr>
              <a:t>La chaîne des preuves peut être </a:t>
            </a:r>
            <a:r>
              <a:rPr lang="fr-FR" altLang="fr-FR" sz="2800" dirty="0" smtClean="0">
                <a:sym typeface="Times New Roman" panose="02020603050405020304" pitchFamily="18" charset="0"/>
              </a:rPr>
              <a:t>maintenue. </a:t>
            </a:r>
            <a:endParaRPr lang="fr-FR" altLang="fr-FR" sz="2800" dirty="0"/>
          </a:p>
          <a:p>
            <a:pPr eaLnBrk="1" hangingPunct="1">
              <a:lnSpc>
                <a:spcPct val="80000"/>
              </a:lnSpc>
              <a:buFont typeface="Wingdings" panose="05000000000000000000" pitchFamily="2" charset="2"/>
              <a:buNone/>
            </a:pPr>
            <a:endParaRPr lang="fr-FR" altLang="fr-FR" dirty="0"/>
          </a:p>
        </p:txBody>
      </p:sp>
      <p:sp>
        <p:nvSpPr>
          <p:cNvPr id="43012" name="Rectangle 5"/>
          <p:cNvSpPr>
            <a:spLocks noGrp="1" noChangeArrowheads="1"/>
          </p:cNvSpPr>
          <p:nvPr>
            <p:ph sz="half" idx="2"/>
          </p:nvPr>
        </p:nvSpPr>
        <p:spPr>
          <a:xfrm>
            <a:off x="6910465" y="1349115"/>
            <a:ext cx="5066676" cy="4488977"/>
          </a:xfrm>
          <a:ln>
            <a:solidFill>
              <a:schemeClr val="tx1"/>
            </a:solidFill>
            <a:miter lim="800000"/>
            <a:headEnd/>
            <a:tailEnd/>
          </a:ln>
        </p:spPr>
        <p:txBody>
          <a:bodyPr>
            <a:normAutofit/>
          </a:bodyPr>
          <a:lstStyle/>
          <a:p>
            <a:pPr marL="0" indent="0">
              <a:lnSpc>
                <a:spcPct val="80000"/>
              </a:lnSpc>
              <a:buNone/>
            </a:pPr>
            <a:r>
              <a:rPr lang="fr-FR" altLang="fr-FR" sz="2300" dirty="0">
                <a:solidFill>
                  <a:srgbClr val="16246D"/>
                </a:solidFill>
                <a:sym typeface="Times New Roman" panose="02020603050405020304" pitchFamily="18" charset="0"/>
              </a:rPr>
              <a:t>Types de </a:t>
            </a:r>
            <a:r>
              <a:rPr lang="fr-FR" altLang="fr-FR" sz="2300" dirty="0" smtClean="0">
                <a:solidFill>
                  <a:srgbClr val="16246D"/>
                </a:solidFill>
                <a:sym typeface="Times New Roman" panose="02020603050405020304" pitchFamily="18" charset="0"/>
              </a:rPr>
              <a:t>preuves </a:t>
            </a:r>
            <a:r>
              <a:rPr lang="fr-FR" altLang="fr-FR" sz="2300" dirty="0">
                <a:solidFill>
                  <a:prstClr val="black"/>
                </a:solidFill>
                <a:sym typeface="Times New Roman" panose="02020603050405020304" pitchFamily="18" charset="0"/>
              </a:rPr>
              <a:t>à</a:t>
            </a:r>
            <a:r>
              <a:rPr lang="fr-FR" altLang="fr-FR" sz="2300" dirty="0" smtClean="0">
                <a:solidFill>
                  <a:srgbClr val="16246D"/>
                </a:solidFill>
                <a:sym typeface="Times New Roman" panose="02020603050405020304" pitchFamily="18" charset="0"/>
              </a:rPr>
              <a:t> collecter: </a:t>
            </a:r>
            <a:endParaRPr lang="fr-FR" altLang="fr-FR" sz="2300" dirty="0"/>
          </a:p>
          <a:p>
            <a:pPr lvl="1" eaLnBrk="1" hangingPunct="1">
              <a:buFont typeface="Wingdings" panose="05000000000000000000" pitchFamily="2" charset="2"/>
              <a:buChar char="ü"/>
            </a:pPr>
            <a:r>
              <a:rPr lang="fr-FR" altLang="fr-FR" sz="2300" u="sng" dirty="0"/>
              <a:t>Documentation médicale :</a:t>
            </a:r>
          </a:p>
          <a:p>
            <a:pPr lvl="2" eaLnBrk="1" hangingPunct="1">
              <a:buFont typeface="Wingdings" panose="05000000000000000000" pitchFamily="2" charset="2"/>
              <a:buChar char="ü"/>
            </a:pPr>
            <a:r>
              <a:rPr lang="fr-FR" altLang="fr-FR" sz="2300" dirty="0" smtClean="0"/>
              <a:t>Blessures</a:t>
            </a:r>
          </a:p>
          <a:p>
            <a:pPr lvl="2" eaLnBrk="1" hangingPunct="1">
              <a:buFont typeface="Wingdings" panose="05000000000000000000" pitchFamily="2" charset="2"/>
              <a:buChar char="ü"/>
            </a:pPr>
            <a:r>
              <a:rPr lang="fr-FR" altLang="fr-FR" sz="2300" dirty="0" smtClean="0"/>
              <a:t>Présence de sperme (&lt;72 h)</a:t>
            </a:r>
          </a:p>
          <a:p>
            <a:pPr lvl="2" eaLnBrk="1" hangingPunct="1">
              <a:buFont typeface="Wingdings" panose="05000000000000000000" pitchFamily="2" charset="2"/>
              <a:buChar char="ü"/>
            </a:pPr>
            <a:r>
              <a:rPr lang="fr-FR" altLang="fr-FR" sz="2300" dirty="0" smtClean="0"/>
              <a:t>Etat des vêtements</a:t>
            </a:r>
          </a:p>
          <a:p>
            <a:pPr lvl="2" eaLnBrk="1" hangingPunct="1">
              <a:buFont typeface="Wingdings" panose="05000000000000000000" pitchFamily="2" charset="2"/>
              <a:buChar char="ü"/>
            </a:pPr>
            <a:r>
              <a:rPr lang="fr-FR" altLang="fr-FR" sz="2300" dirty="0" smtClean="0"/>
              <a:t>Vêtements</a:t>
            </a:r>
          </a:p>
          <a:p>
            <a:pPr lvl="2" eaLnBrk="1" hangingPunct="1">
              <a:buFont typeface="Wingdings" panose="05000000000000000000" pitchFamily="2" charset="2"/>
              <a:buChar char="ü"/>
            </a:pPr>
            <a:r>
              <a:rPr lang="fr-FR" altLang="fr-FR" sz="2300" dirty="0" smtClean="0"/>
              <a:t>Corps étrangers </a:t>
            </a:r>
          </a:p>
          <a:p>
            <a:pPr lvl="2" eaLnBrk="1" hangingPunct="1">
              <a:buFont typeface="Wingdings" panose="05000000000000000000" pitchFamily="2" charset="2"/>
              <a:buChar char="ü"/>
            </a:pPr>
            <a:r>
              <a:rPr lang="fr-FR" altLang="fr-FR" sz="2300" dirty="0" smtClean="0"/>
              <a:t>Cheveux étrangers ?</a:t>
            </a:r>
          </a:p>
          <a:p>
            <a:pPr lvl="2" eaLnBrk="1" hangingPunct="1">
              <a:buFont typeface="Wingdings" panose="05000000000000000000" pitchFamily="2" charset="2"/>
              <a:buChar char="ü"/>
            </a:pPr>
            <a:r>
              <a:rPr lang="fr-FR" altLang="fr-FR" sz="2300" dirty="0" smtClean="0"/>
              <a:t>Analyse ADN ?</a:t>
            </a:r>
          </a:p>
          <a:p>
            <a:pPr lvl="2" eaLnBrk="1" hangingPunct="1">
              <a:buFont typeface="Wingdings" panose="05000000000000000000" pitchFamily="2" charset="2"/>
              <a:buChar char="ü"/>
            </a:pPr>
            <a:r>
              <a:rPr lang="fr-FR" altLang="fr-FR" sz="2300" dirty="0" smtClean="0"/>
              <a:t>Prélèvement sanguin ou urinaire pour un contrôle toxicologique ?</a:t>
            </a:r>
          </a:p>
        </p:txBody>
      </p:sp>
      <p:sp>
        <p:nvSpPr>
          <p:cNvPr id="2" name="Rectangle 1"/>
          <p:cNvSpPr/>
          <p:nvPr/>
        </p:nvSpPr>
        <p:spPr>
          <a:xfrm>
            <a:off x="1389186" y="6174360"/>
            <a:ext cx="10445260" cy="430887"/>
          </a:xfrm>
          <a:prstGeom prst="rect">
            <a:avLst/>
          </a:prstGeom>
          <a:ln>
            <a:solidFill>
              <a:srgbClr val="00B050"/>
            </a:solidFill>
          </a:ln>
        </p:spPr>
        <p:txBody>
          <a:bodyPr wrap="square">
            <a:spAutoFit/>
          </a:bodyPr>
          <a:lstStyle/>
          <a:p>
            <a:r>
              <a:rPr lang="fr-FR" sz="2200"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les </a:t>
            </a:r>
            <a:r>
              <a:rPr lang="fr-FR" sz="2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preuves doivent être correctement prélevées, étiquetées, stockées et transportées. </a:t>
            </a:r>
            <a:endParaRPr lang="fr-FR" sz="2200" b="1" dirty="0">
              <a:solidFill>
                <a:srgbClr val="FF0000"/>
              </a:solidFill>
            </a:endParaRPr>
          </a:p>
        </p:txBody>
      </p:sp>
    </p:spTree>
    <p:extLst>
      <p:ext uri="{BB962C8B-B14F-4D97-AF65-F5344CB8AC3E}">
        <p14:creationId xmlns:p14="http://schemas.microsoft.com/office/powerpoint/2010/main" val="2904571788"/>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2148">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214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214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214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214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2148">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012">
                                            <p:bg/>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012">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3012">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012">
                                            <p:txEl>
                                              <p:pRg st="2" end="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012">
                                            <p:txEl>
                                              <p:pRg st="3" end="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012">
                                            <p:txEl>
                                              <p:pRg st="4" end="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30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4560277" cy="1325563"/>
          </a:xfrm>
          <a:ln>
            <a:solidFill>
              <a:srgbClr val="FF0000"/>
            </a:solidFill>
          </a:ln>
        </p:spPr>
        <p:txBody>
          <a:bodyPr/>
          <a:lstStyle/>
          <a:p>
            <a:r>
              <a:rPr lang="fr-FR" b="1" dirty="0" smtClean="0">
                <a:solidFill>
                  <a:schemeClr val="tx1"/>
                </a:solidFill>
                <a:latin typeface="+mn-lt"/>
              </a:rPr>
              <a:t>Genre et sexe </a:t>
            </a:r>
            <a:endParaRPr lang="fr-FR" b="1" dirty="0">
              <a:solidFill>
                <a:schemeClr val="tx1"/>
              </a:solidFill>
              <a:latin typeface="+mn-lt"/>
            </a:endParaRPr>
          </a:p>
        </p:txBody>
      </p:sp>
      <p:sp>
        <p:nvSpPr>
          <p:cNvPr id="3" name="Content Placeholder 2"/>
          <p:cNvSpPr>
            <a:spLocks noGrp="1"/>
          </p:cNvSpPr>
          <p:nvPr>
            <p:ph idx="1"/>
          </p:nvPr>
        </p:nvSpPr>
        <p:spPr>
          <a:xfrm>
            <a:off x="838200" y="2499359"/>
            <a:ext cx="10515600" cy="3677603"/>
          </a:xfrm>
        </p:spPr>
        <p:txBody>
          <a:bodyPr>
            <a:normAutofit/>
          </a:bodyPr>
          <a:lstStyle/>
          <a:p>
            <a:pPr marL="0" indent="0">
              <a:buNone/>
            </a:pPr>
            <a:r>
              <a:rPr lang="fr-FR" b="1" dirty="0" smtClean="0">
                <a:solidFill>
                  <a:schemeClr val="tx1"/>
                </a:solidFill>
              </a:rPr>
              <a:t>Sexe </a:t>
            </a:r>
          </a:p>
          <a:p>
            <a:r>
              <a:rPr lang="fr-FR" b="0" dirty="0" smtClean="0"/>
              <a:t>désigne</a:t>
            </a:r>
            <a:r>
              <a:rPr lang="fr-FR" dirty="0" smtClean="0"/>
              <a:t> </a:t>
            </a:r>
            <a:r>
              <a:rPr lang="fr-FR" b="0" dirty="0" smtClean="0"/>
              <a:t>les caractéristiques biologiques et physiologiques  qui différencient les hommes et femmes. </a:t>
            </a:r>
            <a:endParaRPr lang="fr-FR" dirty="0" smtClean="0"/>
          </a:p>
          <a:p>
            <a:endParaRPr lang="fr-FR" b="1" dirty="0"/>
          </a:p>
          <a:p>
            <a:pPr marL="0" indent="0">
              <a:buNone/>
            </a:pPr>
            <a:r>
              <a:rPr lang="fr-FR" b="1" dirty="0" smtClean="0"/>
              <a:t>Genre</a:t>
            </a:r>
          </a:p>
          <a:p>
            <a:pPr lvl="0"/>
            <a:r>
              <a:rPr lang="fr-FR" dirty="0" smtClean="0"/>
              <a:t>désigne </a:t>
            </a:r>
            <a:r>
              <a:rPr lang="fr-FR" dirty="0"/>
              <a:t>les différences sociales acquises entre hommes et femmes. </a:t>
            </a:r>
            <a:endParaRPr lang="fr-FR" b="0" dirty="0" smtClean="0"/>
          </a:p>
          <a:p>
            <a:pPr marL="0" indent="0">
              <a:buNone/>
            </a:pPr>
            <a:endParaRPr lang="fr-FR" b="0" dirty="0">
              <a:solidFill>
                <a:schemeClr val="tx1"/>
              </a:solidFill>
            </a:endParaRPr>
          </a:p>
        </p:txBody>
      </p:sp>
      <p:sp>
        <p:nvSpPr>
          <p:cNvPr id="5" name="Slide Number Placeholder 4"/>
          <p:cNvSpPr>
            <a:spLocks noGrp="1"/>
          </p:cNvSpPr>
          <p:nvPr>
            <p:ph type="sldNum" sz="quarter" idx="12"/>
          </p:nvPr>
        </p:nvSpPr>
        <p:spPr/>
        <p:txBody>
          <a:bodyPr/>
          <a:lstStyle/>
          <a:p>
            <a:fld id="{DAD1706F-0CDF-4F5A-9ACE-F8FCCA6808AF}"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30851029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820614" y="540972"/>
            <a:ext cx="10914089" cy="684186"/>
          </a:xfrm>
          <a:ln>
            <a:solidFill>
              <a:schemeClr val="accent2"/>
            </a:solidFill>
          </a:ln>
        </p:spPr>
        <p:txBody>
          <a:bodyPr anchor="t">
            <a:normAutofit fontScale="90000"/>
          </a:bodyPr>
          <a:lstStyle/>
          <a:p>
            <a:pPr marL="228600" lvl="0" indent="-228600">
              <a:spcBef>
                <a:spcPts val="1000"/>
              </a:spcBef>
              <a:defRPr/>
            </a:pPr>
            <a:r>
              <a:rPr lang="fr-FR" altLang="fr-FR" b="1" dirty="0">
                <a:ln>
                  <a:solidFill>
                    <a:schemeClr val="accent2"/>
                  </a:solidFill>
                </a:ln>
                <a:solidFill>
                  <a:prstClr val="black"/>
                </a:solidFill>
                <a:latin typeface="Calibri" panose="020F0502020204030204"/>
                <a:ea typeface="+mn-ea"/>
                <a:cs typeface="+mn-cs"/>
              </a:rPr>
              <a:t>Eléments clés pour la documentation des cas de </a:t>
            </a:r>
            <a:r>
              <a:rPr lang="fr-FR" altLang="fr-FR" b="1" dirty="0" smtClean="0">
                <a:ln>
                  <a:solidFill>
                    <a:schemeClr val="accent2"/>
                  </a:solidFill>
                </a:ln>
                <a:solidFill>
                  <a:prstClr val="black"/>
                </a:solidFill>
                <a:latin typeface="Calibri" panose="020F0502020204030204"/>
                <a:ea typeface="+mn-ea"/>
                <a:cs typeface="+mn-cs"/>
              </a:rPr>
              <a:t>VS</a:t>
            </a:r>
            <a:r>
              <a:rPr lang="fr-FR" altLang="fr-FR" sz="2000" u="sng" dirty="0">
                <a:ln>
                  <a:solidFill>
                    <a:schemeClr val="accent2"/>
                  </a:solidFill>
                </a:ln>
                <a:solidFill>
                  <a:prstClr val="black"/>
                </a:solidFill>
                <a:latin typeface="Calibri" panose="020F0502020204030204"/>
                <a:ea typeface="+mn-ea"/>
                <a:cs typeface="+mn-cs"/>
              </a:rPr>
              <a:t/>
            </a:r>
            <a:br>
              <a:rPr lang="fr-FR" altLang="fr-FR" sz="2000" u="sng" dirty="0">
                <a:ln>
                  <a:solidFill>
                    <a:schemeClr val="accent2"/>
                  </a:solidFill>
                </a:ln>
                <a:solidFill>
                  <a:prstClr val="black"/>
                </a:solidFill>
                <a:latin typeface="Calibri" panose="020F0502020204030204"/>
                <a:ea typeface="+mn-ea"/>
                <a:cs typeface="+mn-cs"/>
              </a:rPr>
            </a:br>
            <a:endParaRPr lang="en-AU" altLang="fr-FR" dirty="0" smtClean="0">
              <a:ln>
                <a:solidFill>
                  <a:schemeClr val="accent2"/>
                </a:solidFill>
              </a:ln>
            </a:endParaRPr>
          </a:p>
        </p:txBody>
      </p:sp>
      <p:sp>
        <p:nvSpPr>
          <p:cNvPr id="3" name="Content Placeholder 2"/>
          <p:cNvSpPr>
            <a:spLocks noGrp="1"/>
          </p:cNvSpPr>
          <p:nvPr>
            <p:ph idx="1"/>
          </p:nvPr>
        </p:nvSpPr>
        <p:spPr>
          <a:xfrm>
            <a:off x="618343" y="1600200"/>
            <a:ext cx="11403768" cy="5085413"/>
          </a:xfrm>
        </p:spPr>
        <p:txBody>
          <a:bodyPr>
            <a:normAutofit/>
          </a:bodyPr>
          <a:lstStyle/>
          <a:p>
            <a:pPr marL="0" indent="0">
              <a:lnSpc>
                <a:spcPts val="2500"/>
              </a:lnSpc>
              <a:buNone/>
              <a:defRPr/>
            </a:pPr>
            <a:r>
              <a:rPr lang="fr-FR" altLang="fr-FR" dirty="0" smtClean="0"/>
              <a:t>Le/la </a:t>
            </a:r>
            <a:r>
              <a:rPr lang="fr-FR" altLang="fr-FR" dirty="0"/>
              <a:t>survivantes est la seule personne qui décide quand et comment ces documents peuvent être </a:t>
            </a:r>
            <a:r>
              <a:rPr lang="fr-FR" altLang="fr-FR" dirty="0" smtClean="0"/>
              <a:t>utilisés.</a:t>
            </a:r>
          </a:p>
          <a:p>
            <a:pPr marL="0" indent="0">
              <a:lnSpc>
                <a:spcPts val="2500"/>
              </a:lnSpc>
              <a:buNone/>
              <a:defRPr/>
            </a:pPr>
            <a:endParaRPr lang="fr-FR" altLang="fr-FR" dirty="0"/>
          </a:p>
          <a:p>
            <a:pPr marL="571500" indent="-571500">
              <a:lnSpc>
                <a:spcPts val="2500"/>
              </a:lnSpc>
              <a:buFont typeface="+mj-lt"/>
              <a:buAutoNum type="romanLcPeriod"/>
              <a:defRPr/>
            </a:pPr>
            <a:r>
              <a:rPr lang="fr-FR" altLang="fr-FR" dirty="0" smtClean="0"/>
              <a:t>Documenter toutes les observations avec précaution et minutie.</a:t>
            </a:r>
          </a:p>
          <a:p>
            <a:pPr marL="571500" indent="-571500">
              <a:lnSpc>
                <a:spcPts val="2500"/>
              </a:lnSpc>
              <a:buFont typeface="+mj-lt"/>
              <a:buAutoNum type="romanLcPeriod"/>
              <a:defRPr/>
            </a:pPr>
            <a:r>
              <a:rPr lang="fr-FR" altLang="fr-FR" dirty="0" smtClean="0"/>
              <a:t>Le Certificat Médical est une obligation légale dans certains pays.</a:t>
            </a:r>
          </a:p>
          <a:p>
            <a:pPr marL="571500" indent="-571500">
              <a:lnSpc>
                <a:spcPts val="2500"/>
              </a:lnSpc>
              <a:buFont typeface="+mj-lt"/>
              <a:buAutoNum type="romanLcPeriod"/>
              <a:defRPr/>
            </a:pPr>
            <a:r>
              <a:rPr lang="fr-FR" altLang="fr-FR" dirty="0" smtClean="0"/>
              <a:t>Le Certificat Médical </a:t>
            </a:r>
            <a:r>
              <a:rPr lang="fr-FR" altLang="fr-FR" dirty="0" smtClean="0">
                <a:sym typeface="Times New Roman" panose="02020603050405020304" pitchFamily="18" charset="0"/>
              </a:rPr>
              <a:t>constitue souvent la seule preuve matérielle, disponible.</a:t>
            </a:r>
            <a:endParaRPr lang="fr-FR" altLang="fr-FR" dirty="0">
              <a:sym typeface="Times New Roman" panose="02020603050405020304" pitchFamily="18" charset="0"/>
            </a:endParaRPr>
          </a:p>
          <a:p>
            <a:pPr marL="0" indent="0">
              <a:lnSpc>
                <a:spcPts val="2500"/>
              </a:lnSpc>
              <a:buNone/>
              <a:defRPr/>
            </a:pPr>
            <a:endParaRPr lang="fr-FR" altLang="fr-FR" sz="3200" dirty="0" smtClean="0">
              <a:solidFill>
                <a:srgbClr val="FF0000"/>
              </a:solidFill>
              <a:sym typeface="Times New Roman" panose="02020603050405020304" pitchFamily="18" charset="0"/>
            </a:endParaRPr>
          </a:p>
          <a:p>
            <a:pPr marL="0" indent="0">
              <a:lnSpc>
                <a:spcPts val="2500"/>
              </a:lnSpc>
              <a:buNone/>
              <a:defRPr/>
            </a:pPr>
            <a:endParaRPr lang="fr-FR" altLang="fr-FR" sz="3400" dirty="0">
              <a:solidFill>
                <a:srgbClr val="FF0000"/>
              </a:solidFill>
              <a:sym typeface="Times New Roman" panose="02020603050405020304" pitchFamily="18" charset="0"/>
            </a:endParaRPr>
          </a:p>
          <a:p>
            <a:pPr marL="0" indent="0" algn="ctr">
              <a:lnSpc>
                <a:spcPts val="2500"/>
              </a:lnSpc>
              <a:buNone/>
              <a:defRPr/>
            </a:pPr>
            <a:r>
              <a:rPr lang="fr-FR" altLang="fr-FR" sz="2400" i="1" dirty="0">
                <a:solidFill>
                  <a:srgbClr val="FF0000"/>
                </a:solidFill>
              </a:rPr>
              <a:t>Si </a:t>
            </a:r>
            <a:r>
              <a:rPr lang="fr-FR" altLang="fr-FR" sz="2400" i="1" dirty="0" smtClean="0">
                <a:solidFill>
                  <a:srgbClr val="FF0000"/>
                </a:solidFill>
              </a:rPr>
              <a:t>le victime ne </a:t>
            </a:r>
            <a:r>
              <a:rPr lang="fr-FR" altLang="fr-FR" sz="2400" i="1" dirty="0">
                <a:solidFill>
                  <a:srgbClr val="FF0000"/>
                </a:solidFill>
              </a:rPr>
              <a:t>donne pas </a:t>
            </a:r>
            <a:r>
              <a:rPr lang="fr-FR" altLang="fr-FR" sz="2400" i="1" dirty="0" smtClean="0">
                <a:solidFill>
                  <a:srgbClr val="FF0000"/>
                </a:solidFill>
              </a:rPr>
              <a:t>de </a:t>
            </a:r>
            <a:r>
              <a:rPr lang="fr-FR" altLang="fr-FR" sz="2400" i="1" dirty="0">
                <a:solidFill>
                  <a:srgbClr val="FF0000"/>
                </a:solidFill>
              </a:rPr>
              <a:t>consentement, cela ne doit </a:t>
            </a:r>
            <a:r>
              <a:rPr lang="fr-FR" altLang="fr-FR" sz="2400" i="1" dirty="0" smtClean="0">
                <a:solidFill>
                  <a:srgbClr val="FF0000"/>
                </a:solidFill>
              </a:rPr>
              <a:t>avoir aucun impact sur </a:t>
            </a:r>
            <a:r>
              <a:rPr lang="fr-FR" altLang="fr-FR" sz="2400" i="1" dirty="0">
                <a:solidFill>
                  <a:srgbClr val="FF0000"/>
                </a:solidFill>
              </a:rPr>
              <a:t>accès au traitement, aux soins et </a:t>
            </a:r>
            <a:r>
              <a:rPr lang="fr-FR" altLang="fr-FR" sz="2400" i="1" dirty="0" smtClean="0">
                <a:solidFill>
                  <a:srgbClr val="FF0000"/>
                </a:solidFill>
              </a:rPr>
              <a:t>aux conseils.</a:t>
            </a:r>
            <a:endParaRPr lang="fr-FR" altLang="fr-FR" sz="2400" i="1" dirty="0"/>
          </a:p>
        </p:txBody>
      </p:sp>
    </p:spTree>
    <p:extLst>
      <p:ext uri="{BB962C8B-B14F-4D97-AF65-F5344CB8AC3E}">
        <p14:creationId xmlns:p14="http://schemas.microsoft.com/office/powerpoint/2010/main" val="21865541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793523" cy="699177"/>
          </a:xfrm>
          <a:ln>
            <a:solidFill>
              <a:schemeClr val="accent2"/>
            </a:solidFill>
          </a:ln>
        </p:spPr>
        <p:txBody>
          <a:bodyPr anchor="t"/>
          <a:lstStyle/>
          <a:p>
            <a:r>
              <a:rPr lang="fr-FR" b="1" dirty="0" smtClean="0">
                <a:ln>
                  <a:solidFill>
                    <a:schemeClr val="accent2"/>
                  </a:solidFill>
                </a:ln>
                <a:latin typeface="+mn-lt"/>
              </a:rPr>
              <a:t>Témoignage au tribunal  </a:t>
            </a:r>
            <a:endParaRPr lang="fr-FR" b="1" dirty="0">
              <a:ln>
                <a:solidFill>
                  <a:schemeClr val="accent2"/>
                </a:solidFill>
              </a:ln>
              <a:latin typeface="+mn-lt"/>
            </a:endParaRPr>
          </a:p>
        </p:txBody>
      </p:sp>
      <p:sp>
        <p:nvSpPr>
          <p:cNvPr id="3" name="Content Placeholder 2"/>
          <p:cNvSpPr>
            <a:spLocks noGrp="1"/>
          </p:cNvSpPr>
          <p:nvPr>
            <p:ph idx="1"/>
          </p:nvPr>
        </p:nvSpPr>
        <p:spPr>
          <a:xfrm>
            <a:off x="838200" y="1447800"/>
            <a:ext cx="10515600" cy="4729163"/>
          </a:xfrm>
        </p:spPr>
        <p:txBody>
          <a:bodyPr>
            <a:normAutofit fontScale="92500" lnSpcReduction="10000"/>
          </a:bodyPr>
          <a:lstStyle/>
          <a:p>
            <a:pPr marL="0" marR="0" indent="0">
              <a:lnSpc>
                <a:spcPct val="107000"/>
              </a:lnSpc>
              <a:spcBef>
                <a:spcPts val="0"/>
              </a:spcBef>
              <a:spcAft>
                <a:spcPts val="800"/>
              </a:spcAft>
              <a:buNone/>
            </a:pPr>
            <a:r>
              <a:rPr lang="fr-FR" dirty="0" smtClean="0">
                <a:latin typeface="Calibri" panose="020F0502020204030204" pitchFamily="34" charset="0"/>
                <a:ea typeface="Times New Roman" panose="02020603050405020304" pitchFamily="18" charset="0"/>
                <a:cs typeface="Times New Roman" panose="02020603050405020304" pitchFamily="18" charset="0"/>
              </a:rPr>
              <a:t>Au </a:t>
            </a:r>
            <a:r>
              <a:rPr lang="fr-FR" dirty="0">
                <a:latin typeface="Calibri" panose="020F0502020204030204" pitchFamily="34" charset="0"/>
                <a:ea typeface="Times New Roman" panose="02020603050405020304" pitchFamily="18" charset="0"/>
                <a:cs typeface="Times New Roman" panose="02020603050405020304" pitchFamily="18" charset="0"/>
              </a:rPr>
              <a:t>tribunal, avoir une attitude professionnelle et confiante: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Wingdings" panose="05000000000000000000" pitchFamily="2" charset="2"/>
              <a:buChar char=""/>
            </a:pPr>
            <a:r>
              <a:rPr lang="fr-FR" sz="2600" dirty="0">
                <a:latin typeface="Calibri" panose="020F0502020204030204" pitchFamily="34" charset="0"/>
                <a:ea typeface="Times New Roman" panose="02020603050405020304" pitchFamily="18" charset="0"/>
                <a:cs typeface="Times New Roman" panose="02020603050405020304" pitchFamily="18" charset="0"/>
              </a:rPr>
              <a:t>S’habiller correctement.</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Wingdings" panose="05000000000000000000" pitchFamily="2" charset="2"/>
              <a:buChar char=""/>
            </a:pPr>
            <a:r>
              <a:rPr lang="fr-FR" sz="2600" dirty="0">
                <a:latin typeface="Calibri" panose="020F0502020204030204" pitchFamily="34" charset="0"/>
                <a:ea typeface="Times New Roman" panose="02020603050405020304" pitchFamily="18" charset="0"/>
                <a:cs typeface="Times New Roman" panose="02020603050405020304" pitchFamily="18" charset="0"/>
              </a:rPr>
              <a:t>Parler clairement et lentement, en regardant dans les yeux son propre interlocuteur.</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Wingdings" panose="05000000000000000000" pitchFamily="2" charset="2"/>
              <a:buChar char=""/>
            </a:pPr>
            <a:r>
              <a:rPr lang="fr-FR" sz="2600" dirty="0">
                <a:latin typeface="Calibri" panose="020F0502020204030204" pitchFamily="34" charset="0"/>
                <a:ea typeface="Times New Roman" panose="02020603050405020304" pitchFamily="18" charset="0"/>
                <a:cs typeface="Times New Roman" panose="02020603050405020304" pitchFamily="18" charset="0"/>
              </a:rPr>
              <a:t>Ne pas utiliser de termes médicaux.</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Wingdings" panose="05000000000000000000" pitchFamily="2" charset="2"/>
              <a:buChar char=""/>
            </a:pPr>
            <a:r>
              <a:rPr lang="fr-FR" sz="2600" dirty="0">
                <a:latin typeface="Calibri" panose="020F0502020204030204" pitchFamily="34" charset="0"/>
                <a:ea typeface="Times New Roman" panose="02020603050405020304" pitchFamily="18" charset="0"/>
                <a:cs typeface="Times New Roman" panose="02020603050405020304" pitchFamily="18" charset="0"/>
              </a:rPr>
              <a:t>Répondre aux questions de la manière la plus approfondie et la plus professionnelle possible.</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Wingdings" panose="05000000000000000000" pitchFamily="2" charset="2"/>
              <a:buChar char=""/>
            </a:pPr>
            <a:r>
              <a:rPr lang="fr-FR" sz="2600" dirty="0">
                <a:latin typeface="Calibri" panose="020F0502020204030204" pitchFamily="34" charset="0"/>
                <a:ea typeface="Times New Roman" panose="02020603050405020304" pitchFamily="18" charset="0"/>
                <a:cs typeface="Times New Roman" panose="02020603050405020304" pitchFamily="18" charset="0"/>
              </a:rPr>
              <a:t>Si l’on ne connaît pas la réponse à une question, l’admettre. Ne pas répondre ni témoigner sur des aspects qui vont au-delà de votre domaine de compétence.</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800"/>
              </a:spcAft>
              <a:buFont typeface="Wingdings" panose="05000000000000000000" pitchFamily="2" charset="2"/>
              <a:buChar char=""/>
            </a:pPr>
            <a:r>
              <a:rPr lang="fr-FR" sz="2600" dirty="0">
                <a:latin typeface="Calibri" panose="020F0502020204030204" pitchFamily="34" charset="0"/>
                <a:ea typeface="Times New Roman" panose="02020603050405020304" pitchFamily="18" charset="0"/>
                <a:cs typeface="Times New Roman" panose="02020603050405020304" pitchFamily="18" charset="0"/>
              </a:rPr>
              <a:t>Demander des clarifications si l’on ne comprend pas les questions. Ne pas essayer de deviner la signification des questions.</a:t>
            </a:r>
            <a:endParaRPr lang="en-US" sz="2600" dirty="0">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61</a:t>
            </a:fld>
            <a:endParaRPr lang="fr-FR"/>
          </a:p>
        </p:txBody>
      </p:sp>
    </p:spTree>
    <p:extLst>
      <p:ext uri="{BB962C8B-B14F-4D97-AF65-F5344CB8AC3E}">
        <p14:creationId xmlns:p14="http://schemas.microsoft.com/office/powerpoint/2010/main" val="187067092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525280" y="216393"/>
            <a:ext cx="10989039" cy="865247"/>
          </a:xfrm>
          <a:ln>
            <a:solidFill>
              <a:schemeClr val="accent2"/>
            </a:solidFill>
          </a:ln>
        </p:spPr>
        <p:txBody>
          <a:bodyPr>
            <a:noAutofit/>
          </a:bodyPr>
          <a:lstStyle/>
          <a:p>
            <a:r>
              <a:rPr lang="fr-FR" altLang="fr-FR" sz="3600" b="1" dirty="0">
                <a:ln>
                  <a:solidFill>
                    <a:schemeClr val="accent2"/>
                  </a:solidFill>
                </a:ln>
                <a:latin typeface="Calibri" panose="020F0502020204030204" pitchFamily="34" charset="0"/>
              </a:rPr>
              <a:t>Les </a:t>
            </a:r>
            <a:r>
              <a:rPr lang="fr-FR" altLang="fr-FR" sz="3600" b="1" dirty="0">
                <a:ln>
                  <a:solidFill>
                    <a:schemeClr val="accent2"/>
                  </a:solidFill>
                </a:ln>
                <a:solidFill>
                  <a:srgbClr val="FF0000"/>
                </a:solidFill>
                <a:latin typeface="Calibri" panose="020F0502020204030204" pitchFamily="34" charset="0"/>
              </a:rPr>
              <a:t>P</a:t>
            </a:r>
            <a:r>
              <a:rPr lang="fr-FR" altLang="fr-FR" sz="3600" b="1" dirty="0">
                <a:ln>
                  <a:solidFill>
                    <a:schemeClr val="accent2"/>
                  </a:solidFill>
                </a:ln>
                <a:latin typeface="Calibri" panose="020F0502020204030204" pitchFamily="34" charset="0"/>
              </a:rPr>
              <a:t>rocédures </a:t>
            </a:r>
            <a:r>
              <a:rPr lang="fr-FR" altLang="fr-FR" sz="3600" b="1" dirty="0">
                <a:ln>
                  <a:solidFill>
                    <a:schemeClr val="accent2"/>
                  </a:solidFill>
                </a:ln>
                <a:solidFill>
                  <a:srgbClr val="FF0000"/>
                </a:solidFill>
                <a:latin typeface="Calibri" panose="020F0502020204030204" pitchFamily="34" charset="0"/>
              </a:rPr>
              <a:t>O</a:t>
            </a:r>
            <a:r>
              <a:rPr lang="fr-FR" altLang="fr-FR" sz="3600" b="1" dirty="0">
                <a:ln>
                  <a:solidFill>
                    <a:schemeClr val="accent2"/>
                  </a:solidFill>
                </a:ln>
                <a:latin typeface="Calibri" panose="020F0502020204030204" pitchFamily="34" charset="0"/>
              </a:rPr>
              <a:t>pérationnelles </a:t>
            </a:r>
            <a:r>
              <a:rPr lang="fr-FR" altLang="fr-FR" sz="3600" b="1" dirty="0">
                <a:ln>
                  <a:solidFill>
                    <a:schemeClr val="accent2"/>
                  </a:solidFill>
                </a:ln>
                <a:solidFill>
                  <a:srgbClr val="FF0000"/>
                </a:solidFill>
                <a:latin typeface="Calibri" panose="020F0502020204030204" pitchFamily="34" charset="0"/>
              </a:rPr>
              <a:t>S</a:t>
            </a:r>
            <a:r>
              <a:rPr lang="fr-FR" altLang="fr-FR" sz="3600" b="1" dirty="0">
                <a:ln>
                  <a:solidFill>
                    <a:schemeClr val="accent2"/>
                  </a:solidFill>
                </a:ln>
                <a:latin typeface="Calibri" panose="020F0502020204030204" pitchFamily="34" charset="0"/>
              </a:rPr>
              <a:t>tandard (</a:t>
            </a:r>
            <a:r>
              <a:rPr lang="fr-FR" altLang="fr-FR" sz="3600" b="1" dirty="0">
                <a:ln>
                  <a:solidFill>
                    <a:schemeClr val="accent2"/>
                  </a:solidFill>
                </a:ln>
                <a:solidFill>
                  <a:srgbClr val="FF0000"/>
                </a:solidFill>
                <a:latin typeface="Calibri" panose="020F0502020204030204" pitchFamily="34" charset="0"/>
              </a:rPr>
              <a:t>POS</a:t>
            </a:r>
            <a:r>
              <a:rPr lang="fr-FR" altLang="fr-FR" sz="3600" b="1" dirty="0" smtClean="0">
                <a:ln>
                  <a:solidFill>
                    <a:schemeClr val="accent2"/>
                  </a:solidFill>
                </a:ln>
                <a:latin typeface="Calibri" panose="020F0502020204030204" pitchFamily="34" charset="0"/>
              </a:rPr>
              <a:t>)- VBG/VS</a:t>
            </a:r>
            <a:endParaRPr lang="fr-FR" altLang="fr-FR" sz="3600" b="1" dirty="0">
              <a:ln>
                <a:solidFill>
                  <a:schemeClr val="accent2"/>
                </a:solidFill>
              </a:ln>
              <a:latin typeface="Calibri" panose="020F0502020204030204" pitchFamily="34" charset="0"/>
            </a:endParaRPr>
          </a:p>
        </p:txBody>
      </p:sp>
      <p:sp>
        <p:nvSpPr>
          <p:cNvPr id="3" name="Content Placeholder 2"/>
          <p:cNvSpPr>
            <a:spLocks noGrp="1"/>
          </p:cNvSpPr>
          <p:nvPr>
            <p:ph sz="half" idx="1"/>
          </p:nvPr>
        </p:nvSpPr>
        <p:spPr>
          <a:ln>
            <a:solidFill>
              <a:srgbClr val="00B050"/>
            </a:solidFill>
          </a:ln>
        </p:spPr>
        <p:txBody>
          <a:bodyPr>
            <a:normAutofit lnSpcReduction="10000"/>
          </a:bodyPr>
          <a:lstStyle/>
          <a:p>
            <a:r>
              <a:rPr lang="fr-FR" altLang="fr-FR" sz="2800" dirty="0" smtClean="0">
                <a:latin typeface="Calibri" panose="020F0502020204030204" pitchFamily="34" charset="0"/>
              </a:rPr>
              <a:t>Un accord entre les partenaires</a:t>
            </a:r>
          </a:p>
          <a:p>
            <a:pPr>
              <a:buFont typeface="Wingdings" panose="05000000000000000000" pitchFamily="2" charset="2"/>
              <a:buNone/>
            </a:pPr>
            <a:endParaRPr lang="fr-FR" altLang="fr-FR" sz="2800" dirty="0" smtClean="0">
              <a:latin typeface="Calibri" panose="020F0502020204030204" pitchFamily="34" charset="0"/>
            </a:endParaRPr>
          </a:p>
          <a:p>
            <a:r>
              <a:rPr lang="fr-FR" altLang="fr-FR" sz="2800" dirty="0" smtClean="0">
                <a:latin typeface="Calibri" panose="020F0502020204030204" pitchFamily="34" charset="0"/>
              </a:rPr>
              <a:t>Décrivent les rôles et responsabilités en matière de la prévention et la réponse à la VBG/VS</a:t>
            </a:r>
          </a:p>
          <a:p>
            <a:pPr>
              <a:buFont typeface="Wingdings" panose="05000000000000000000" pitchFamily="2" charset="2"/>
              <a:buNone/>
            </a:pPr>
            <a:endParaRPr lang="fr-FR" altLang="fr-FR" sz="2800" dirty="0" smtClean="0">
              <a:latin typeface="Calibri" panose="020F0502020204030204" pitchFamily="34" charset="0"/>
            </a:endParaRPr>
          </a:p>
          <a:p>
            <a:r>
              <a:rPr lang="fr-FR" altLang="fr-FR" sz="2800" dirty="0" smtClean="0">
                <a:latin typeface="Calibri" panose="020F0502020204030204" pitchFamily="34" charset="0"/>
              </a:rPr>
              <a:t>Coordination multisectorielle au niveau du CAMP ou de la COMMUNAUTE</a:t>
            </a:r>
          </a:p>
        </p:txBody>
      </p:sp>
      <p:grpSp>
        <p:nvGrpSpPr>
          <p:cNvPr id="46084" name="Groupe 23"/>
          <p:cNvGrpSpPr>
            <a:grpSpLocks/>
          </p:cNvGrpSpPr>
          <p:nvPr/>
        </p:nvGrpSpPr>
        <p:grpSpPr bwMode="auto">
          <a:xfrm>
            <a:off x="6600825" y="1657900"/>
            <a:ext cx="3987800" cy="1105940"/>
            <a:chOff x="3653582" y="1357313"/>
            <a:chExt cx="4493145" cy="847551"/>
          </a:xfrm>
        </p:grpSpPr>
        <p:sp>
          <p:nvSpPr>
            <p:cNvPr id="46103" name="Ellipse 4"/>
            <p:cNvSpPr>
              <a:spLocks noChangeArrowheads="1"/>
            </p:cNvSpPr>
            <p:nvPr/>
          </p:nvSpPr>
          <p:spPr bwMode="auto">
            <a:xfrm>
              <a:off x="3779912" y="1357313"/>
              <a:ext cx="4366815" cy="847551"/>
            </a:xfrm>
            <a:prstGeom prst="ellipse">
              <a:avLst/>
            </a:prstGeom>
            <a:solidFill>
              <a:srgbClr val="777777"/>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endParaRPr lang="fr-FR" altLang="fr-FR" sz="1800">
                <a:solidFill>
                  <a:srgbClr val="16246D"/>
                </a:solidFill>
                <a:latin typeface="Calibri" panose="020F0502020204030204" pitchFamily="34" charset="0"/>
                <a:ea typeface="MS PGothic" panose="020B0600070205080204" pitchFamily="34" charset="-128"/>
              </a:endParaRPr>
            </a:p>
          </p:txBody>
        </p:sp>
        <p:sp>
          <p:nvSpPr>
            <p:cNvPr id="46104" name="ZoneTexte 3"/>
            <p:cNvSpPr txBox="1">
              <a:spLocks noChangeArrowheads="1"/>
            </p:cNvSpPr>
            <p:nvPr/>
          </p:nvSpPr>
          <p:spPr bwMode="auto">
            <a:xfrm>
              <a:off x="3653582" y="1484784"/>
              <a:ext cx="4443387" cy="495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1800" b="1" dirty="0">
                  <a:solidFill>
                    <a:srgbClr val="FFFFFF"/>
                  </a:solidFill>
                  <a:latin typeface="Calibri" panose="020F0502020204030204" pitchFamily="34" charset="0"/>
                  <a:ea typeface="MS PGothic" panose="020B0600070205080204" pitchFamily="34" charset="-128"/>
                </a:rPr>
                <a:t>Coordination, principes directeurs, mécanismes d’orientation</a:t>
              </a:r>
            </a:p>
          </p:txBody>
        </p:sp>
      </p:grpSp>
      <p:grpSp>
        <p:nvGrpSpPr>
          <p:cNvPr id="46085" name="Groupe 24"/>
          <p:cNvGrpSpPr>
            <a:grpSpLocks/>
          </p:cNvGrpSpPr>
          <p:nvPr/>
        </p:nvGrpSpPr>
        <p:grpSpPr bwMode="auto">
          <a:xfrm>
            <a:off x="6959600" y="4953000"/>
            <a:ext cx="3443288" cy="1333500"/>
            <a:chOff x="4370240" y="4953000"/>
            <a:chExt cx="3442120" cy="1333500"/>
          </a:xfrm>
        </p:grpSpPr>
        <p:sp>
          <p:nvSpPr>
            <p:cNvPr id="46101" name="Ellipse 5"/>
            <p:cNvSpPr>
              <a:spLocks noChangeArrowheads="1"/>
            </p:cNvSpPr>
            <p:nvPr/>
          </p:nvSpPr>
          <p:spPr bwMode="auto">
            <a:xfrm>
              <a:off x="4370240" y="4953000"/>
              <a:ext cx="3442120" cy="1333500"/>
            </a:xfrm>
            <a:prstGeom prst="ellipse">
              <a:avLst/>
            </a:prstGeom>
            <a:solidFill>
              <a:srgbClr val="777777"/>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endParaRPr lang="fr-FR" altLang="fr-FR" sz="2400">
                <a:solidFill>
                  <a:srgbClr val="16246D"/>
                </a:solidFill>
                <a:latin typeface="Arial" panose="020B0604020202020204" pitchFamily="34" charset="0"/>
                <a:ea typeface="MS PGothic" panose="020B0600070205080204" pitchFamily="34" charset="-128"/>
              </a:endParaRPr>
            </a:p>
          </p:txBody>
        </p:sp>
        <p:sp>
          <p:nvSpPr>
            <p:cNvPr id="46102" name="ZoneTexte 6"/>
            <p:cNvSpPr txBox="1">
              <a:spLocks noChangeArrowheads="1"/>
            </p:cNvSpPr>
            <p:nvPr/>
          </p:nvSpPr>
          <p:spPr bwMode="auto">
            <a:xfrm>
              <a:off x="4653136" y="5143501"/>
              <a:ext cx="293977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1600" b="1" dirty="0" smtClean="0">
                  <a:solidFill>
                    <a:srgbClr val="FFFFFF"/>
                  </a:solidFill>
                  <a:latin typeface="Calibri" panose="020F0502020204030204" pitchFamily="34" charset="0"/>
                  <a:ea typeface="MS PGothic" panose="020B0600070205080204" pitchFamily="34" charset="-128"/>
                </a:rPr>
                <a:t>Autorités </a:t>
              </a:r>
              <a:r>
                <a:rPr lang="fr-FR" altLang="fr-FR" sz="1600" b="1" dirty="0">
                  <a:solidFill>
                    <a:srgbClr val="FFFFFF"/>
                  </a:solidFill>
                  <a:latin typeface="Calibri" panose="020F0502020204030204" pitchFamily="34" charset="0"/>
                  <a:ea typeface="MS PGothic" panose="020B0600070205080204" pitchFamily="34" charset="-128"/>
                </a:rPr>
                <a:t>gouvernementales, Agences des NU, </a:t>
              </a:r>
              <a:r>
                <a:rPr lang="fr-FR" altLang="fr-FR" sz="1600" b="1" dirty="0" smtClean="0">
                  <a:solidFill>
                    <a:srgbClr val="FFFFFF"/>
                  </a:solidFill>
                  <a:latin typeface="Calibri" panose="020F0502020204030204" pitchFamily="34" charset="0"/>
                  <a:ea typeface="MS PGothic" panose="020B0600070205080204" pitchFamily="34" charset="-128"/>
                </a:rPr>
                <a:t>ONG</a:t>
              </a:r>
              <a:r>
                <a:rPr lang="fr-FR" altLang="fr-FR" sz="1600" b="1" dirty="0">
                  <a:solidFill>
                    <a:srgbClr val="FFFFFF"/>
                  </a:solidFill>
                  <a:latin typeface="Calibri" panose="020F0502020204030204" pitchFamily="34" charset="0"/>
                  <a:ea typeface="MS PGothic" panose="020B0600070205080204" pitchFamily="34" charset="-128"/>
                </a:rPr>
                <a:t>, Communautés locales/d’accueil</a:t>
              </a:r>
            </a:p>
          </p:txBody>
        </p:sp>
      </p:grpSp>
      <p:grpSp>
        <p:nvGrpSpPr>
          <p:cNvPr id="46086" name="Groupe 19"/>
          <p:cNvGrpSpPr>
            <a:grpSpLocks/>
          </p:cNvGrpSpPr>
          <p:nvPr/>
        </p:nvGrpSpPr>
        <p:grpSpPr bwMode="auto">
          <a:xfrm>
            <a:off x="6743701" y="2852739"/>
            <a:ext cx="1584325" cy="504825"/>
            <a:chOff x="3416450" y="2564904"/>
            <a:chExt cx="1584176" cy="504056"/>
          </a:xfrm>
        </p:grpSpPr>
        <p:sp>
          <p:nvSpPr>
            <p:cNvPr id="46099" name="Ellipse 7"/>
            <p:cNvSpPr>
              <a:spLocks noChangeArrowheads="1"/>
            </p:cNvSpPr>
            <p:nvPr/>
          </p:nvSpPr>
          <p:spPr bwMode="auto">
            <a:xfrm>
              <a:off x="3416450" y="2564904"/>
              <a:ext cx="1584176" cy="504056"/>
            </a:xfrm>
            <a:prstGeom prst="ellipse">
              <a:avLst/>
            </a:prstGeom>
            <a:solidFill>
              <a:srgbClr val="CCE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endParaRPr lang="fr-FR" altLang="fr-FR" sz="2400">
                <a:solidFill>
                  <a:srgbClr val="16246D"/>
                </a:solidFill>
                <a:latin typeface="Arial" panose="020B0604020202020204" pitchFamily="34" charset="0"/>
                <a:ea typeface="MS PGothic" panose="020B0600070205080204" pitchFamily="34" charset="-128"/>
              </a:endParaRPr>
            </a:p>
          </p:txBody>
        </p:sp>
        <p:sp>
          <p:nvSpPr>
            <p:cNvPr id="46100" name="ZoneTexte 8"/>
            <p:cNvSpPr txBox="1">
              <a:spLocks noChangeArrowheads="1"/>
            </p:cNvSpPr>
            <p:nvPr/>
          </p:nvSpPr>
          <p:spPr bwMode="auto">
            <a:xfrm>
              <a:off x="3510136" y="2643188"/>
              <a:ext cx="1428750" cy="368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1800" b="1" dirty="0">
                  <a:solidFill>
                    <a:srgbClr val="000000"/>
                  </a:solidFill>
                  <a:latin typeface="Calibri" panose="020F0502020204030204" pitchFamily="34" charset="0"/>
                  <a:ea typeface="MS PGothic" panose="020B0600070205080204" pitchFamily="34" charset="-128"/>
                </a:rPr>
                <a:t>Santé</a:t>
              </a:r>
            </a:p>
          </p:txBody>
        </p:sp>
      </p:grpSp>
      <p:grpSp>
        <p:nvGrpSpPr>
          <p:cNvPr id="46087" name="Groupe 22"/>
          <p:cNvGrpSpPr>
            <a:grpSpLocks/>
          </p:cNvGrpSpPr>
          <p:nvPr/>
        </p:nvGrpSpPr>
        <p:grpSpPr bwMode="auto">
          <a:xfrm>
            <a:off x="8963025" y="2763841"/>
            <a:ext cx="2182290" cy="593724"/>
            <a:chOff x="7439199" y="2763474"/>
            <a:chExt cx="2182289" cy="593519"/>
          </a:xfrm>
        </p:grpSpPr>
        <p:sp>
          <p:nvSpPr>
            <p:cNvPr id="46097" name="Ellipse 9"/>
            <p:cNvSpPr>
              <a:spLocks noChangeArrowheads="1"/>
            </p:cNvSpPr>
            <p:nvPr/>
          </p:nvSpPr>
          <p:spPr bwMode="auto">
            <a:xfrm>
              <a:off x="7585496" y="2763474"/>
              <a:ext cx="2005830" cy="593519"/>
            </a:xfrm>
            <a:prstGeom prst="ellipse">
              <a:avLst/>
            </a:prstGeom>
            <a:solidFill>
              <a:srgbClr val="CCE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endParaRPr lang="fr-FR" altLang="fr-FR" sz="2400">
                <a:solidFill>
                  <a:srgbClr val="16246D"/>
                </a:solidFill>
                <a:latin typeface="Arial" panose="020B0604020202020204" pitchFamily="34" charset="0"/>
                <a:ea typeface="MS PGothic" panose="020B0600070205080204" pitchFamily="34" charset="-128"/>
              </a:endParaRPr>
            </a:p>
          </p:txBody>
        </p:sp>
        <p:sp>
          <p:nvSpPr>
            <p:cNvPr id="46098" name="ZoneTexte 10"/>
            <p:cNvSpPr txBox="1">
              <a:spLocks noChangeArrowheads="1"/>
            </p:cNvSpPr>
            <p:nvPr/>
          </p:nvSpPr>
          <p:spPr bwMode="auto">
            <a:xfrm>
              <a:off x="7439199" y="2861013"/>
              <a:ext cx="2182289" cy="3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1600" b="1" dirty="0" smtClean="0">
                  <a:solidFill>
                    <a:srgbClr val="000000"/>
                  </a:solidFill>
                  <a:latin typeface="Arial" panose="020B0604020202020204" pitchFamily="34" charset="0"/>
                  <a:ea typeface="MS PGothic" panose="020B0600070205080204" pitchFamily="34" charset="-128"/>
                </a:rPr>
                <a:t>Psychosociale</a:t>
              </a:r>
              <a:endParaRPr lang="fr-FR" altLang="fr-FR" sz="1600" b="1" dirty="0">
                <a:solidFill>
                  <a:srgbClr val="000000"/>
                </a:solidFill>
                <a:latin typeface="Arial" panose="020B0604020202020204" pitchFamily="34" charset="0"/>
                <a:ea typeface="MS PGothic" panose="020B0600070205080204" pitchFamily="34" charset="-128"/>
              </a:endParaRPr>
            </a:p>
          </p:txBody>
        </p:sp>
      </p:grpSp>
      <p:grpSp>
        <p:nvGrpSpPr>
          <p:cNvPr id="46088" name="Groupe 21"/>
          <p:cNvGrpSpPr>
            <a:grpSpLocks/>
          </p:cNvGrpSpPr>
          <p:nvPr/>
        </p:nvGrpSpPr>
        <p:grpSpPr bwMode="auto">
          <a:xfrm>
            <a:off x="8783117" y="4365625"/>
            <a:ext cx="2512490" cy="647700"/>
            <a:chOff x="7160865" y="4293096"/>
            <a:chExt cx="2512490" cy="648072"/>
          </a:xfrm>
        </p:grpSpPr>
        <p:sp>
          <p:nvSpPr>
            <p:cNvPr id="46095" name="Ellipse 11"/>
            <p:cNvSpPr>
              <a:spLocks noChangeArrowheads="1"/>
            </p:cNvSpPr>
            <p:nvPr/>
          </p:nvSpPr>
          <p:spPr bwMode="auto">
            <a:xfrm>
              <a:off x="7160865" y="4293096"/>
              <a:ext cx="2362199" cy="648072"/>
            </a:xfrm>
            <a:prstGeom prst="ellipse">
              <a:avLst/>
            </a:prstGeom>
            <a:solidFill>
              <a:srgbClr val="CCE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endParaRPr lang="fr-FR" altLang="fr-FR" sz="1600">
                <a:solidFill>
                  <a:srgbClr val="16246D"/>
                </a:solidFill>
                <a:latin typeface="Arial" panose="020B0604020202020204" pitchFamily="34" charset="0"/>
                <a:ea typeface="MS PGothic" panose="020B0600070205080204" pitchFamily="34" charset="-128"/>
              </a:endParaRPr>
            </a:p>
          </p:txBody>
        </p:sp>
        <p:sp>
          <p:nvSpPr>
            <p:cNvPr id="46096" name="ZoneTexte 12"/>
            <p:cNvSpPr txBox="1">
              <a:spLocks noChangeArrowheads="1"/>
            </p:cNvSpPr>
            <p:nvPr/>
          </p:nvSpPr>
          <p:spPr bwMode="auto">
            <a:xfrm>
              <a:off x="7160865" y="4409108"/>
              <a:ext cx="2512490" cy="338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1600" b="1" dirty="0">
                  <a:solidFill>
                    <a:srgbClr val="000000"/>
                  </a:solidFill>
                  <a:latin typeface="Arial" panose="020B0604020202020204" pitchFamily="34" charset="0"/>
                  <a:ea typeface="MS PGothic" panose="020B0600070205080204" pitchFamily="34" charset="-128"/>
                </a:rPr>
                <a:t>Sécurité et protection</a:t>
              </a:r>
            </a:p>
          </p:txBody>
        </p:sp>
      </p:grpSp>
      <p:grpSp>
        <p:nvGrpSpPr>
          <p:cNvPr id="46089" name="Groupe 20"/>
          <p:cNvGrpSpPr>
            <a:grpSpLocks/>
          </p:cNvGrpSpPr>
          <p:nvPr/>
        </p:nvGrpSpPr>
        <p:grpSpPr bwMode="auto">
          <a:xfrm>
            <a:off x="6217173" y="4260458"/>
            <a:ext cx="2182292" cy="681428"/>
            <a:chOff x="3104390" y="4194328"/>
            <a:chExt cx="2184268" cy="681108"/>
          </a:xfrm>
        </p:grpSpPr>
        <p:sp>
          <p:nvSpPr>
            <p:cNvPr id="46093" name="Ellipse 13"/>
            <p:cNvSpPr>
              <a:spLocks noChangeArrowheads="1"/>
            </p:cNvSpPr>
            <p:nvPr/>
          </p:nvSpPr>
          <p:spPr bwMode="auto">
            <a:xfrm>
              <a:off x="3104390" y="4194328"/>
              <a:ext cx="2184268" cy="681108"/>
            </a:xfrm>
            <a:prstGeom prst="ellipse">
              <a:avLst/>
            </a:prstGeom>
            <a:solidFill>
              <a:srgbClr val="CCE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endParaRPr lang="fr-FR" altLang="fr-FR" sz="2400">
                <a:solidFill>
                  <a:srgbClr val="16246D"/>
                </a:solidFill>
                <a:latin typeface="Arial" panose="020B0604020202020204" pitchFamily="34" charset="0"/>
                <a:ea typeface="MS PGothic" panose="020B0600070205080204" pitchFamily="34" charset="-128"/>
              </a:endParaRPr>
            </a:p>
          </p:txBody>
        </p:sp>
        <p:sp>
          <p:nvSpPr>
            <p:cNvPr id="46094" name="ZoneTexte 14"/>
            <p:cNvSpPr txBox="1">
              <a:spLocks noChangeArrowheads="1"/>
            </p:cNvSpPr>
            <p:nvPr/>
          </p:nvSpPr>
          <p:spPr bwMode="auto">
            <a:xfrm>
              <a:off x="3572244" y="4223594"/>
              <a:ext cx="1357313" cy="646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1800" b="1" dirty="0" smtClean="0">
                  <a:solidFill>
                    <a:srgbClr val="000000"/>
                  </a:solidFill>
                  <a:latin typeface="Calibri" panose="020F0502020204030204" pitchFamily="34" charset="0"/>
                  <a:ea typeface="MS PGothic" panose="020B0600070205080204" pitchFamily="34" charset="-128"/>
                </a:rPr>
                <a:t>Justice/ judiciaire</a:t>
              </a:r>
              <a:endParaRPr lang="fr-FR" altLang="fr-FR" sz="1800" b="1" dirty="0">
                <a:solidFill>
                  <a:srgbClr val="000000"/>
                </a:solidFill>
                <a:latin typeface="Calibri" panose="020F0502020204030204" pitchFamily="34" charset="0"/>
                <a:ea typeface="MS PGothic" panose="020B0600070205080204" pitchFamily="34" charset="-128"/>
              </a:endParaRPr>
            </a:p>
          </p:txBody>
        </p:sp>
      </p:grpSp>
      <p:grpSp>
        <p:nvGrpSpPr>
          <p:cNvPr id="46090" name="Groupe 18"/>
          <p:cNvGrpSpPr>
            <a:grpSpLocks/>
          </p:cNvGrpSpPr>
          <p:nvPr/>
        </p:nvGrpSpPr>
        <p:grpSpPr bwMode="auto">
          <a:xfrm>
            <a:off x="7767639" y="3429001"/>
            <a:ext cx="1857375" cy="936625"/>
            <a:chOff x="5220072" y="3068960"/>
            <a:chExt cx="1857375" cy="936104"/>
          </a:xfrm>
        </p:grpSpPr>
        <p:sp>
          <p:nvSpPr>
            <p:cNvPr id="46091" name="Rectangle 15"/>
            <p:cNvSpPr>
              <a:spLocks noChangeArrowheads="1"/>
            </p:cNvSpPr>
            <p:nvPr/>
          </p:nvSpPr>
          <p:spPr bwMode="auto">
            <a:xfrm>
              <a:off x="5432672" y="3071813"/>
              <a:ext cx="1584177" cy="933251"/>
            </a:xfrm>
            <a:prstGeom prst="rect">
              <a:avLst/>
            </a:prstGeom>
            <a:solidFill>
              <a:srgbClr val="CCE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endParaRPr lang="fr-FR" altLang="fr-FR" sz="2400">
                <a:solidFill>
                  <a:srgbClr val="16246D"/>
                </a:solidFill>
                <a:latin typeface="Arial" panose="020B0604020202020204" pitchFamily="34" charset="0"/>
                <a:ea typeface="MS PGothic" panose="020B0600070205080204" pitchFamily="34" charset="-128"/>
              </a:endParaRPr>
            </a:p>
          </p:txBody>
        </p:sp>
        <p:sp>
          <p:nvSpPr>
            <p:cNvPr id="46092" name="ZoneTexte 16"/>
            <p:cNvSpPr txBox="1">
              <a:spLocks noChangeArrowheads="1"/>
            </p:cNvSpPr>
            <p:nvPr/>
          </p:nvSpPr>
          <p:spPr bwMode="auto">
            <a:xfrm>
              <a:off x="5220072" y="3068960"/>
              <a:ext cx="1857375" cy="922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90000"/>
                <a:buFont typeface="Wingdings" panose="05000000000000000000" pitchFamily="2" charset="2"/>
                <a:buChar char="n"/>
                <a:defRPr sz="2600">
                  <a:solidFill>
                    <a:schemeClr val="tx1"/>
                  </a:solidFill>
                  <a:latin typeface="Trebuchet MS" panose="020B0603020202020204" pitchFamily="34" charset="0"/>
                </a:defRPr>
              </a:lvl1pPr>
              <a:lvl2pPr marL="742950" indent="-285750">
                <a:spcBef>
                  <a:spcPct val="20000"/>
                </a:spcBef>
                <a:buClr>
                  <a:schemeClr val="tx2"/>
                </a:buClr>
                <a:buSzPct val="90000"/>
                <a:buFont typeface="Wingdings" panose="05000000000000000000" pitchFamily="2" charset="2"/>
                <a:buChar char="n"/>
                <a:defRPr sz="2300">
                  <a:solidFill>
                    <a:schemeClr val="tx1"/>
                  </a:solidFill>
                  <a:latin typeface="Trebuchet MS" panose="020B0603020202020204" pitchFamily="34" charset="0"/>
                </a:defRPr>
              </a:lvl2pPr>
              <a:lvl3pPr marL="1143000" indent="-228600">
                <a:spcBef>
                  <a:spcPct val="20000"/>
                </a:spcBef>
                <a:buClr>
                  <a:schemeClr val="tx2"/>
                </a:buClr>
                <a:buSzPct val="90000"/>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chemeClr val="tx2"/>
                </a:buClr>
                <a:buSzPct val="90000"/>
                <a:buFont typeface="Wingdings" panose="05000000000000000000" pitchFamily="2" charset="2"/>
                <a:buChar char="n"/>
                <a:defRPr sz="1700">
                  <a:solidFill>
                    <a:schemeClr val="tx1"/>
                  </a:solidFill>
                  <a:latin typeface="Trebuchet MS" panose="020B0603020202020204" pitchFamily="34" charset="0"/>
                </a:defRPr>
              </a:lvl4pPr>
              <a:lvl5pPr marL="2057400" indent="-228600">
                <a:spcBef>
                  <a:spcPct val="20000"/>
                </a:spcBef>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tx2"/>
                </a:buClr>
                <a:buSzPct val="90000"/>
                <a:buFont typeface="Wingdings" panose="05000000000000000000" pitchFamily="2" charset="2"/>
                <a:buChar char="n"/>
                <a:defRPr sz="1400">
                  <a:solidFill>
                    <a:schemeClr val="tx1"/>
                  </a:solidFill>
                  <a:latin typeface="Trebuchet MS" panose="020B0603020202020204" pitchFamily="34" charset="0"/>
                </a:defRPr>
              </a:lvl9pPr>
            </a:lstStyle>
            <a:p>
              <a:pPr algn="ctr" eaLnBrk="0" fontAlgn="base" hangingPunct="0">
                <a:spcBef>
                  <a:spcPct val="0"/>
                </a:spcBef>
                <a:spcAft>
                  <a:spcPct val="0"/>
                </a:spcAft>
                <a:buClrTx/>
                <a:buSzTx/>
                <a:buFontTx/>
                <a:buNone/>
              </a:pPr>
              <a:r>
                <a:rPr lang="fr-FR" altLang="fr-FR" sz="1800" b="1" dirty="0">
                  <a:solidFill>
                    <a:srgbClr val="FF0000"/>
                  </a:solidFill>
                  <a:latin typeface="Calibri" panose="020F0502020204030204" pitchFamily="34" charset="0"/>
                  <a:ea typeface="MS PGothic" panose="020B0600070205080204" pitchFamily="34" charset="-128"/>
                </a:rPr>
                <a:t>Réfugiés/IDP* (individus/</a:t>
              </a:r>
              <a:br>
                <a:rPr lang="fr-FR" altLang="fr-FR" sz="1800" b="1" dirty="0">
                  <a:solidFill>
                    <a:srgbClr val="FF0000"/>
                  </a:solidFill>
                  <a:latin typeface="Calibri" panose="020F0502020204030204" pitchFamily="34" charset="0"/>
                  <a:ea typeface="MS PGothic" panose="020B0600070205080204" pitchFamily="34" charset="-128"/>
                </a:rPr>
              </a:br>
              <a:r>
                <a:rPr lang="fr-FR" altLang="fr-FR" sz="1800" b="1" dirty="0">
                  <a:solidFill>
                    <a:srgbClr val="FF0000"/>
                  </a:solidFill>
                  <a:latin typeface="Calibri" panose="020F0502020204030204" pitchFamily="34" charset="0"/>
                  <a:ea typeface="MS PGothic" panose="020B0600070205080204" pitchFamily="34" charset="-128"/>
                </a:rPr>
                <a:t>groupes etc.)</a:t>
              </a:r>
            </a:p>
          </p:txBody>
        </p:sp>
      </p:grpSp>
    </p:spTree>
    <p:extLst>
      <p:ext uri="{BB962C8B-B14F-4D97-AF65-F5344CB8AC3E}">
        <p14:creationId xmlns:p14="http://schemas.microsoft.com/office/powerpoint/2010/main" val="69283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38200" y="365126"/>
            <a:ext cx="4588239" cy="669196"/>
          </a:xfrm>
          <a:ln>
            <a:solidFill>
              <a:schemeClr val="accent2"/>
            </a:solidFill>
          </a:ln>
        </p:spPr>
        <p:txBody>
          <a:bodyPr anchor="t">
            <a:normAutofit fontScale="90000"/>
          </a:bodyPr>
          <a:lstStyle/>
          <a:p>
            <a:pPr eaLnBrk="1" hangingPunct="1"/>
            <a:r>
              <a:rPr lang="fr-FR" altLang="fr-FR" b="1" dirty="0" smtClean="0">
                <a:ln>
                  <a:solidFill>
                    <a:schemeClr val="accent2"/>
                  </a:solidFill>
                </a:ln>
                <a:latin typeface="+mn-lt"/>
              </a:rPr>
              <a:t>Contenu des POS</a:t>
            </a:r>
          </a:p>
        </p:txBody>
      </p:sp>
      <p:sp>
        <p:nvSpPr>
          <p:cNvPr id="47107" name="Rectangle 3"/>
          <p:cNvSpPr>
            <a:spLocks noGrp="1" noChangeArrowheads="1"/>
          </p:cNvSpPr>
          <p:nvPr>
            <p:ph idx="1"/>
          </p:nvPr>
        </p:nvSpPr>
        <p:spPr/>
        <p:txBody>
          <a:bodyPr/>
          <a:lstStyle/>
          <a:p>
            <a:pPr eaLnBrk="1" hangingPunct="1">
              <a:lnSpc>
                <a:spcPct val="95000"/>
              </a:lnSpc>
              <a:spcBef>
                <a:spcPct val="50000"/>
              </a:spcBef>
              <a:buClr>
                <a:srgbClr val="80379B"/>
              </a:buClr>
            </a:pPr>
            <a:r>
              <a:rPr lang="fr-FR" altLang="fr-FR" dirty="0" smtClean="0">
                <a:cs typeface="Times New Roman" panose="02020603050405020304" pitchFamily="18" charset="0"/>
                <a:sym typeface="Times New Roman" panose="02020603050405020304" pitchFamily="18" charset="0"/>
              </a:rPr>
              <a:t>Définition de la VBG/VS, les différents types de VBG  et les concepts</a:t>
            </a:r>
          </a:p>
          <a:p>
            <a:pPr eaLnBrk="1" hangingPunct="1">
              <a:lnSpc>
                <a:spcPct val="95000"/>
              </a:lnSpc>
              <a:spcBef>
                <a:spcPct val="50000"/>
              </a:spcBef>
              <a:buClr>
                <a:srgbClr val="80379B"/>
              </a:buClr>
            </a:pPr>
            <a:r>
              <a:rPr lang="fr-FR" altLang="fr-FR" dirty="0" smtClean="0">
                <a:cs typeface="Times New Roman" panose="02020603050405020304" pitchFamily="18" charset="0"/>
                <a:sym typeface="Times New Roman" panose="02020603050405020304" pitchFamily="18" charset="0"/>
              </a:rPr>
              <a:t>Les Principes Directeurs</a:t>
            </a:r>
          </a:p>
          <a:p>
            <a:pPr eaLnBrk="1" hangingPunct="1">
              <a:lnSpc>
                <a:spcPct val="95000"/>
              </a:lnSpc>
              <a:spcBef>
                <a:spcPct val="50000"/>
              </a:spcBef>
              <a:buClr>
                <a:srgbClr val="80379B"/>
              </a:buClr>
            </a:pPr>
            <a:r>
              <a:rPr lang="fr-FR" altLang="fr-FR" dirty="0" smtClean="0">
                <a:cs typeface="Times New Roman" panose="02020603050405020304" pitchFamily="18" charset="0"/>
                <a:sym typeface="Times New Roman" panose="02020603050405020304" pitchFamily="18" charset="0"/>
              </a:rPr>
              <a:t>Rôles et responsabilités en termes de prévention et de prise en charge</a:t>
            </a:r>
          </a:p>
          <a:p>
            <a:pPr lvl="1" eaLnBrk="1" hangingPunct="1">
              <a:lnSpc>
                <a:spcPct val="95000"/>
              </a:lnSpc>
              <a:spcBef>
                <a:spcPct val="50000"/>
              </a:spcBef>
              <a:buClr>
                <a:srgbClr val="80379B"/>
              </a:buClr>
              <a:buFont typeface="Wingdings" panose="05000000000000000000" pitchFamily="2" charset="2"/>
              <a:buChar char="Ø"/>
            </a:pPr>
            <a:r>
              <a:rPr lang="fr-FR" altLang="fr-FR" dirty="0" smtClean="0">
                <a:cs typeface="Times New Roman" panose="02020603050405020304" pitchFamily="18" charset="0"/>
                <a:sym typeface="Times New Roman" panose="02020603050405020304" pitchFamily="18" charset="0"/>
              </a:rPr>
              <a:t>Santé, justice/ judiciaire, communauté, associations de femmes, partenaires opérationnels et de mise en œuvre, autorités gouvernementale.  </a:t>
            </a:r>
          </a:p>
          <a:p>
            <a:pPr eaLnBrk="1" hangingPunct="1">
              <a:lnSpc>
                <a:spcPct val="95000"/>
              </a:lnSpc>
              <a:spcBef>
                <a:spcPct val="50000"/>
              </a:spcBef>
              <a:buClr>
                <a:srgbClr val="80379B"/>
              </a:buClr>
            </a:pPr>
            <a:r>
              <a:rPr lang="fr-FR" altLang="fr-FR" dirty="0" smtClean="0">
                <a:cs typeface="Times New Roman" panose="02020603050405020304" pitchFamily="18" charset="0"/>
                <a:sym typeface="Times New Roman" panose="02020603050405020304" pitchFamily="18" charset="0"/>
              </a:rPr>
              <a:t>Rapport et système de référence</a:t>
            </a:r>
          </a:p>
          <a:p>
            <a:pPr eaLnBrk="1" hangingPunct="1">
              <a:lnSpc>
                <a:spcPct val="95000"/>
              </a:lnSpc>
              <a:spcBef>
                <a:spcPct val="50000"/>
              </a:spcBef>
              <a:buClr>
                <a:srgbClr val="80379B"/>
              </a:buClr>
            </a:pPr>
            <a:r>
              <a:rPr lang="fr-FR" altLang="fr-FR" dirty="0" smtClean="0">
                <a:cs typeface="Times New Roman" panose="02020603050405020304" pitchFamily="18" charset="0"/>
                <a:sym typeface="Times New Roman" panose="02020603050405020304" pitchFamily="18" charset="0"/>
              </a:rPr>
              <a:t>Mécanismes de coordination, de suivi et d'évaluation</a:t>
            </a:r>
          </a:p>
        </p:txBody>
      </p:sp>
    </p:spTree>
    <p:extLst>
      <p:ext uri="{BB962C8B-B14F-4D97-AF65-F5344CB8AC3E}">
        <p14:creationId xmlns:p14="http://schemas.microsoft.com/office/powerpoint/2010/main" val="411020707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838200" y="365126"/>
            <a:ext cx="5142875" cy="804108"/>
          </a:xfrm>
          <a:ln>
            <a:solidFill>
              <a:schemeClr val="accent2"/>
            </a:solidFill>
          </a:ln>
        </p:spPr>
        <p:txBody>
          <a:bodyPr anchor="t">
            <a:normAutofit/>
          </a:bodyPr>
          <a:lstStyle/>
          <a:p>
            <a:pPr eaLnBrk="1" hangingPunct="1"/>
            <a:r>
              <a:rPr lang="fr-FR" altLang="fr-FR" sz="4800" b="1" dirty="0" smtClean="0">
                <a:ln>
                  <a:solidFill>
                    <a:schemeClr val="accent2"/>
                  </a:solidFill>
                </a:ln>
                <a:latin typeface="+mn-lt"/>
              </a:rPr>
              <a:t>Avantages des POS</a:t>
            </a:r>
          </a:p>
        </p:txBody>
      </p:sp>
      <p:sp>
        <p:nvSpPr>
          <p:cNvPr id="49155" name="Rectangle 3"/>
          <p:cNvSpPr>
            <a:spLocks noGrp="1" noChangeArrowheads="1"/>
          </p:cNvSpPr>
          <p:nvPr>
            <p:ph idx="1"/>
          </p:nvPr>
        </p:nvSpPr>
        <p:spPr/>
        <p:txBody>
          <a:bodyPr/>
          <a:lstStyle/>
          <a:p>
            <a:pPr eaLnBrk="1" hangingPunct="1">
              <a:lnSpc>
                <a:spcPct val="90000"/>
              </a:lnSpc>
              <a:spcBef>
                <a:spcPct val="45000"/>
              </a:spcBef>
              <a:buClr>
                <a:srgbClr val="80379B"/>
              </a:buClr>
              <a:buFont typeface="Wingdings" panose="05000000000000000000" pitchFamily="2" charset="2"/>
              <a:buChar char="ü"/>
            </a:pPr>
            <a:r>
              <a:rPr lang="fr-FR" altLang="fr-FR" sz="2800" dirty="0">
                <a:cs typeface="Times New Roman" panose="02020603050405020304" pitchFamily="18" charset="0"/>
                <a:sym typeface="Times New Roman" panose="02020603050405020304" pitchFamily="18" charset="0"/>
              </a:rPr>
              <a:t>Améliorent la </a:t>
            </a:r>
            <a:r>
              <a:rPr lang="fr-FR" altLang="fr-FR" sz="2800" i="1" u="sng" dirty="0">
                <a:solidFill>
                  <a:srgbClr val="FF0000"/>
                </a:solidFill>
                <a:sym typeface="Times New Roman" panose="02020603050405020304" pitchFamily="18" charset="0"/>
              </a:rPr>
              <a:t>coordination</a:t>
            </a:r>
            <a:r>
              <a:rPr lang="fr-FR" altLang="fr-FR" sz="2800" u="sng" dirty="0">
                <a:cs typeface="Times New Roman" panose="02020603050405020304" pitchFamily="18" charset="0"/>
                <a:sym typeface="Times New Roman" panose="02020603050405020304" pitchFamily="18" charset="0"/>
              </a:rPr>
              <a:t> </a:t>
            </a:r>
            <a:r>
              <a:rPr lang="fr-FR" altLang="fr-FR" sz="2800" dirty="0">
                <a:cs typeface="Times New Roman" panose="02020603050405020304" pitchFamily="18" charset="0"/>
                <a:sym typeface="Times New Roman" panose="02020603050405020304" pitchFamily="18" charset="0"/>
              </a:rPr>
              <a:t>entre les partenaires en clarifiant les rôles et les </a:t>
            </a:r>
            <a:r>
              <a:rPr lang="fr-FR" altLang="fr-FR" sz="2800" dirty="0" smtClean="0">
                <a:cs typeface="Times New Roman" panose="02020603050405020304" pitchFamily="18" charset="0"/>
                <a:sym typeface="Times New Roman" panose="02020603050405020304" pitchFamily="18" charset="0"/>
              </a:rPr>
              <a:t>responsabilités.</a:t>
            </a:r>
          </a:p>
          <a:p>
            <a:pPr eaLnBrk="1" hangingPunct="1">
              <a:lnSpc>
                <a:spcPct val="90000"/>
              </a:lnSpc>
              <a:spcBef>
                <a:spcPct val="45000"/>
              </a:spcBef>
              <a:buClr>
                <a:srgbClr val="80379B"/>
              </a:buClr>
              <a:buFont typeface="Wingdings" panose="05000000000000000000" pitchFamily="2" charset="2"/>
              <a:buChar char="ü"/>
            </a:pPr>
            <a:r>
              <a:rPr lang="fr-FR" altLang="fr-FR" sz="2800" dirty="0" smtClean="0">
                <a:cs typeface="Times New Roman" panose="02020603050405020304" pitchFamily="18" charset="0"/>
                <a:sym typeface="Times New Roman" panose="02020603050405020304" pitchFamily="18" charset="0"/>
              </a:rPr>
              <a:t>Facilitent </a:t>
            </a:r>
            <a:r>
              <a:rPr lang="fr-FR" altLang="fr-FR" sz="2800" dirty="0">
                <a:cs typeface="Times New Roman" panose="02020603050405020304" pitchFamily="18" charset="0"/>
                <a:sym typeface="Times New Roman" panose="02020603050405020304" pitchFamily="18" charset="0"/>
              </a:rPr>
              <a:t>une </a:t>
            </a:r>
            <a:r>
              <a:rPr lang="fr-FR" altLang="fr-FR" sz="2800" i="1" u="sng" dirty="0">
                <a:solidFill>
                  <a:srgbClr val="FF0000"/>
                </a:solidFill>
                <a:sym typeface="Times New Roman" panose="02020603050405020304" pitchFamily="18" charset="0"/>
              </a:rPr>
              <a:t>compréhension</a:t>
            </a:r>
            <a:r>
              <a:rPr lang="fr-FR" altLang="fr-FR" sz="2800" u="sng" dirty="0">
                <a:solidFill>
                  <a:srgbClr val="FF0000"/>
                </a:solidFill>
                <a:cs typeface="Times New Roman" panose="02020603050405020304" pitchFamily="18" charset="0"/>
                <a:sym typeface="Times New Roman" panose="02020603050405020304" pitchFamily="18" charset="0"/>
              </a:rPr>
              <a:t> </a:t>
            </a:r>
            <a:r>
              <a:rPr lang="fr-FR" altLang="fr-FR" sz="2800" i="1" u="sng" dirty="0">
                <a:solidFill>
                  <a:srgbClr val="FF0000"/>
                </a:solidFill>
                <a:sym typeface="Times New Roman" panose="02020603050405020304" pitchFamily="18" charset="0"/>
              </a:rPr>
              <a:t>commune</a:t>
            </a:r>
            <a:r>
              <a:rPr lang="fr-FR" altLang="fr-FR" sz="2800" u="sng" dirty="0">
                <a:solidFill>
                  <a:srgbClr val="FF0000"/>
                </a:solidFill>
                <a:cs typeface="Times New Roman" panose="02020603050405020304" pitchFamily="18" charset="0"/>
                <a:sym typeface="Times New Roman" panose="02020603050405020304" pitchFamily="18" charset="0"/>
              </a:rPr>
              <a:t> </a:t>
            </a:r>
            <a:r>
              <a:rPr lang="fr-FR" altLang="fr-FR" sz="2800" i="1" u="sng" dirty="0">
                <a:sym typeface="Times New Roman" panose="02020603050405020304" pitchFamily="18" charset="0"/>
              </a:rPr>
              <a:t>et  </a:t>
            </a:r>
            <a:r>
              <a:rPr lang="fr-FR" altLang="fr-FR" sz="2800" dirty="0">
                <a:cs typeface="Times New Roman" panose="02020603050405020304" pitchFamily="18" charset="0"/>
                <a:sym typeface="Times New Roman" panose="02020603050405020304" pitchFamily="18" charset="0"/>
              </a:rPr>
              <a:t> des </a:t>
            </a:r>
            <a:r>
              <a:rPr lang="fr-FR" altLang="fr-FR" sz="2800" i="1" dirty="0">
                <a:cs typeface="Times New Roman" panose="02020603050405020304" pitchFamily="18" charset="0"/>
                <a:sym typeface="Times New Roman" panose="02020603050405020304" pitchFamily="18" charset="0"/>
              </a:rPr>
              <a:t>besoins</a:t>
            </a:r>
            <a:r>
              <a:rPr lang="fr-FR" altLang="fr-FR" sz="2800" dirty="0">
                <a:cs typeface="Times New Roman" panose="02020603050405020304" pitchFamily="18" charset="0"/>
                <a:sym typeface="Times New Roman" panose="02020603050405020304" pitchFamily="18" charset="0"/>
              </a:rPr>
              <a:t> à mettre en œuvre et de </a:t>
            </a:r>
            <a:r>
              <a:rPr lang="fr-FR" altLang="fr-FR" sz="2800" i="1" dirty="0">
                <a:cs typeface="Times New Roman" panose="02020603050405020304" pitchFamily="18" charset="0"/>
                <a:sym typeface="Times New Roman" panose="02020603050405020304" pitchFamily="18" charset="0"/>
              </a:rPr>
              <a:t>comment</a:t>
            </a:r>
            <a:r>
              <a:rPr lang="fr-FR" altLang="fr-FR" sz="2800" dirty="0">
                <a:cs typeface="Times New Roman" panose="02020603050405020304" pitchFamily="18" charset="0"/>
                <a:sym typeface="Times New Roman" panose="02020603050405020304" pitchFamily="18" charset="0"/>
              </a:rPr>
              <a:t> les mettre en œuvre (définitions communes, rapport, </a:t>
            </a:r>
            <a:r>
              <a:rPr lang="fr-FR" altLang="fr-FR" sz="2800" dirty="0" smtClean="0">
                <a:cs typeface="Times New Roman" panose="02020603050405020304" pitchFamily="18" charset="0"/>
                <a:sym typeface="Times New Roman" panose="02020603050405020304" pitchFamily="18" charset="0"/>
              </a:rPr>
              <a:t>contrôle).</a:t>
            </a:r>
          </a:p>
          <a:p>
            <a:pPr eaLnBrk="1" hangingPunct="1">
              <a:lnSpc>
                <a:spcPct val="90000"/>
              </a:lnSpc>
              <a:spcBef>
                <a:spcPct val="45000"/>
              </a:spcBef>
              <a:buClr>
                <a:srgbClr val="80379B"/>
              </a:buClr>
              <a:buFont typeface="Wingdings" panose="05000000000000000000" pitchFamily="2" charset="2"/>
              <a:buChar char="ü"/>
            </a:pPr>
            <a:r>
              <a:rPr lang="fr-FR" altLang="fr-FR" sz="2800" dirty="0" smtClean="0">
                <a:cs typeface="Times New Roman" panose="02020603050405020304" pitchFamily="18" charset="0"/>
                <a:sym typeface="Times New Roman" panose="02020603050405020304" pitchFamily="18" charset="0"/>
              </a:rPr>
              <a:t>Facilitent </a:t>
            </a:r>
            <a:r>
              <a:rPr lang="fr-FR" altLang="fr-FR" sz="2800" dirty="0">
                <a:cs typeface="Times New Roman" panose="02020603050405020304" pitchFamily="18" charset="0"/>
                <a:sym typeface="Times New Roman" panose="02020603050405020304" pitchFamily="18" charset="0"/>
              </a:rPr>
              <a:t>une </a:t>
            </a:r>
            <a:r>
              <a:rPr lang="fr-FR" altLang="fr-FR" sz="2800" i="1" u="sng" dirty="0">
                <a:solidFill>
                  <a:srgbClr val="FF0000"/>
                </a:solidFill>
                <a:sym typeface="Times New Roman" panose="02020603050405020304" pitchFamily="18" charset="0"/>
              </a:rPr>
              <a:t>communication </a:t>
            </a:r>
            <a:r>
              <a:rPr lang="fr-FR" altLang="fr-FR" sz="2800" i="1" u="sng" dirty="0" smtClean="0">
                <a:solidFill>
                  <a:srgbClr val="FF0000"/>
                </a:solidFill>
                <a:sym typeface="Times New Roman" panose="02020603050405020304" pitchFamily="18" charset="0"/>
              </a:rPr>
              <a:t>efficace.</a:t>
            </a:r>
          </a:p>
          <a:p>
            <a:pPr eaLnBrk="1" hangingPunct="1">
              <a:lnSpc>
                <a:spcPct val="90000"/>
              </a:lnSpc>
              <a:spcBef>
                <a:spcPct val="45000"/>
              </a:spcBef>
              <a:buClr>
                <a:srgbClr val="80379B"/>
              </a:buClr>
              <a:buFont typeface="Wingdings" panose="05000000000000000000" pitchFamily="2" charset="2"/>
              <a:buChar char="ü"/>
            </a:pPr>
            <a:r>
              <a:rPr lang="fr-FR" altLang="fr-FR" sz="2800" dirty="0" smtClean="0">
                <a:cs typeface="Times New Roman" panose="02020603050405020304" pitchFamily="18" charset="0"/>
                <a:sym typeface="Times New Roman" panose="02020603050405020304" pitchFamily="18" charset="0"/>
              </a:rPr>
              <a:t>Garantissent </a:t>
            </a:r>
            <a:r>
              <a:rPr lang="fr-FR" altLang="fr-FR" sz="2800" dirty="0">
                <a:cs typeface="Times New Roman" panose="02020603050405020304" pitchFamily="18" charset="0"/>
                <a:sym typeface="Times New Roman" panose="02020603050405020304" pitchFamily="18" charset="0"/>
              </a:rPr>
              <a:t>une </a:t>
            </a:r>
            <a:r>
              <a:rPr lang="fr-FR" altLang="fr-FR" sz="2800" i="1" u="sng" dirty="0">
                <a:solidFill>
                  <a:srgbClr val="FF0000"/>
                </a:solidFill>
                <a:sym typeface="Times New Roman" panose="02020603050405020304" pitchFamily="18" charset="0"/>
              </a:rPr>
              <a:t>prise en charge rapide et de qualité </a:t>
            </a:r>
            <a:r>
              <a:rPr lang="fr-FR" altLang="fr-FR" sz="2800" dirty="0">
                <a:cs typeface="Times New Roman" panose="02020603050405020304" pitchFamily="18" charset="0"/>
                <a:sym typeface="Times New Roman" panose="02020603050405020304" pitchFamily="18" charset="0"/>
              </a:rPr>
              <a:t>des </a:t>
            </a:r>
            <a:r>
              <a:rPr lang="fr-FR" altLang="fr-FR" sz="2800" dirty="0" smtClean="0">
                <a:cs typeface="Times New Roman" panose="02020603050405020304" pitchFamily="18" charset="0"/>
                <a:sym typeface="Times New Roman" panose="02020603050405020304" pitchFamily="18" charset="0"/>
              </a:rPr>
              <a:t>victimes</a:t>
            </a:r>
            <a:endParaRPr lang="fr-FR" altLang="fr-FR" dirty="0" smtClean="0">
              <a:sym typeface="Times New Roman" panose="02020603050405020304" pitchFamily="18" charset="0"/>
            </a:endParaRPr>
          </a:p>
          <a:p>
            <a:pPr eaLnBrk="1" hangingPunct="1">
              <a:lnSpc>
                <a:spcPct val="90000"/>
              </a:lnSpc>
              <a:spcBef>
                <a:spcPct val="45000"/>
              </a:spcBef>
              <a:buClr>
                <a:srgbClr val="80379B"/>
              </a:buClr>
              <a:buFont typeface="Wingdings" panose="05000000000000000000" pitchFamily="2" charset="2"/>
              <a:buChar char="ü"/>
            </a:pPr>
            <a:r>
              <a:rPr lang="fr-FR" altLang="fr-FR" sz="2800" dirty="0" smtClean="0"/>
              <a:t>Comblent </a:t>
            </a:r>
            <a:r>
              <a:rPr lang="fr-FR" altLang="fr-FR" sz="2800" dirty="0"/>
              <a:t>les gaps et évitent les chevauchements dans la </a:t>
            </a:r>
            <a:r>
              <a:rPr lang="fr-FR" altLang="fr-FR" sz="2800" i="1" u="sng" dirty="0">
                <a:solidFill>
                  <a:srgbClr val="FF0000"/>
                </a:solidFill>
              </a:rPr>
              <a:t>prévention et la </a:t>
            </a:r>
            <a:r>
              <a:rPr lang="fr-FR" altLang="fr-FR" sz="2800" i="1" u="sng" dirty="0" smtClean="0">
                <a:solidFill>
                  <a:srgbClr val="FF0000"/>
                </a:solidFill>
              </a:rPr>
              <a:t>réponse.</a:t>
            </a:r>
            <a:endParaRPr lang="fr-FR" altLang="fr-FR" sz="2800" i="1" u="sng" dirty="0">
              <a:solidFill>
                <a:srgbClr val="FF0000"/>
              </a:solidFill>
            </a:endParaRPr>
          </a:p>
        </p:txBody>
      </p:sp>
    </p:spTree>
    <p:extLst>
      <p:ext uri="{BB962C8B-B14F-4D97-AF65-F5344CB8AC3E}">
        <p14:creationId xmlns:p14="http://schemas.microsoft.com/office/powerpoint/2010/main" val="153953711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9216"/>
          </a:xfrm>
          <a:ln>
            <a:solidFill>
              <a:schemeClr val="accent2"/>
            </a:solidFill>
          </a:ln>
        </p:spPr>
        <p:txBody>
          <a:bodyPr anchor="t">
            <a:normAutofit/>
          </a:bodyPr>
          <a:lstStyle/>
          <a:p>
            <a:r>
              <a:rPr lang="fr-FR" sz="3600" b="1" dirty="0" smtClean="0">
                <a:ln>
                  <a:solidFill>
                    <a:schemeClr val="accent2"/>
                  </a:solidFill>
                </a:ln>
                <a:latin typeface="+mn-lt"/>
              </a:rPr>
              <a:t>Coordination multisectorielle des violences sexuelles</a:t>
            </a:r>
            <a:endParaRPr lang="fr-FR" sz="3600" b="1" dirty="0">
              <a:ln>
                <a:solidFill>
                  <a:schemeClr val="accent2"/>
                </a:solidFill>
              </a:ln>
              <a:latin typeface="+mn-lt"/>
            </a:endParaRPr>
          </a:p>
        </p:txBody>
      </p:sp>
      <p:sp>
        <p:nvSpPr>
          <p:cNvPr id="3" name="Content Placeholder 2"/>
          <p:cNvSpPr>
            <a:spLocks noGrp="1"/>
          </p:cNvSpPr>
          <p:nvPr>
            <p:ph idx="1"/>
          </p:nvPr>
        </p:nvSpPr>
        <p:spPr/>
        <p:txBody>
          <a:bodyPr>
            <a:normAutofit lnSpcReduction="10000"/>
          </a:bodyPr>
          <a:lstStyle/>
          <a:p>
            <a:r>
              <a:rPr lang="fr-FR" sz="2600" dirty="0" smtClean="0"/>
              <a:t>Secteur santé (coordinateur SRH) </a:t>
            </a:r>
          </a:p>
          <a:p>
            <a:r>
              <a:rPr lang="fr-FR" sz="2600" dirty="0" smtClean="0"/>
              <a:t>Secteur protection (sous </a:t>
            </a:r>
            <a:r>
              <a:rPr lang="fr-FR"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pôle </a:t>
            </a:r>
            <a:r>
              <a:rPr lang="fr-FR" sz="2600" dirty="0" smtClean="0"/>
              <a:t>/ sous-cluster de VBG </a:t>
            </a:r>
          </a:p>
          <a:p>
            <a:r>
              <a:rPr lang="fr-FR" sz="2600" dirty="0" smtClean="0"/>
              <a:t>Services juridiques et judiciaires </a:t>
            </a:r>
          </a:p>
          <a:p>
            <a:r>
              <a:rPr lang="fr-FR" sz="2600" dirty="0" smtClean="0"/>
              <a:t>Protection</a:t>
            </a:r>
          </a:p>
          <a:p>
            <a:r>
              <a:rPr lang="fr-FR" sz="2600" dirty="0" smtClean="0"/>
              <a:t>Sécurité</a:t>
            </a:r>
          </a:p>
          <a:p>
            <a:r>
              <a:rPr lang="fr-FR" sz="2600" dirty="0" smtClean="0"/>
              <a:t>Services psychosociaux,</a:t>
            </a:r>
          </a:p>
          <a:p>
            <a:r>
              <a:rPr lang="fr-FR" sz="2600" dirty="0" smtClean="0"/>
              <a:t>Services communautaires </a:t>
            </a:r>
          </a:p>
          <a:p>
            <a:pPr marL="0" indent="0">
              <a:buNone/>
            </a:pPr>
            <a:endParaRPr lang="fr-FR" dirty="0" smtClean="0"/>
          </a:p>
          <a:p>
            <a:pPr marL="0" indent="0">
              <a:buNone/>
            </a:pPr>
            <a:r>
              <a:rPr lang="fr-FR" sz="2200" dirty="0" smtClean="0">
                <a:solidFill>
                  <a:srgbClr val="FF0000"/>
                </a:solidFill>
              </a:rPr>
              <a:t>Les autorités gouvernementales, les </a:t>
            </a:r>
            <a:r>
              <a:rPr lang="fr-FR" sz="2200" dirty="0" err="1" smtClean="0">
                <a:solidFill>
                  <a:srgbClr val="FF0000"/>
                </a:solidFill>
              </a:rPr>
              <a:t>ONGs</a:t>
            </a:r>
            <a:r>
              <a:rPr lang="fr-FR" sz="2200" dirty="0" smtClean="0">
                <a:solidFill>
                  <a:srgbClr val="FF0000"/>
                </a:solidFill>
              </a:rPr>
              <a:t> ainsi que les représentants des Nations Unies doivent participer aux réunions de coordination, parmi d’autres parties prenantes. </a:t>
            </a:r>
            <a:endParaRPr lang="fr-FR" sz="2200" dirty="0">
              <a:solidFill>
                <a:srgbClr val="FF0000"/>
              </a:solidFill>
            </a:endParaRPr>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65</a:t>
            </a:fld>
            <a:endParaRPr lang="fr-FR">
              <a:solidFill>
                <a:prstClr val="black">
                  <a:tint val="75000"/>
                </a:prstClr>
              </a:solidFill>
            </a:endParaRPr>
          </a:p>
        </p:txBody>
      </p:sp>
    </p:spTree>
    <p:extLst>
      <p:ext uri="{BB962C8B-B14F-4D97-AF65-F5344CB8AC3E}">
        <p14:creationId xmlns:p14="http://schemas.microsoft.com/office/powerpoint/2010/main" val="34022125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2"/>
            </a:solidFill>
          </a:ln>
        </p:spPr>
        <p:txBody>
          <a:bodyPr anchor="t"/>
          <a:lstStyle/>
          <a:p>
            <a:pPr algn="ctr"/>
            <a:r>
              <a:rPr lang="fr-FR" b="1" dirty="0" smtClean="0">
                <a:ln>
                  <a:solidFill>
                    <a:schemeClr val="accent2"/>
                  </a:solidFill>
                </a:ln>
                <a:latin typeface="+mn-lt"/>
              </a:rPr>
              <a:t>Pourquoi la sous-notification des cas de violences sexuelles? </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fontScale="92500"/>
          </a:bodyPr>
          <a:lstStyle/>
          <a:p>
            <a:pPr marL="0" marR="0" indent="0">
              <a:lnSpc>
                <a:spcPct val="107000"/>
              </a:lnSpc>
              <a:spcBef>
                <a:spcPts val="0"/>
              </a:spcBef>
              <a:spcAft>
                <a:spcPts val="800"/>
              </a:spcAft>
              <a:buNone/>
            </a:pPr>
            <a:r>
              <a:rPr lang="fr-FR" dirty="0" smtClean="0">
                <a:latin typeface="Calibri" panose="020F0502020204030204" pitchFamily="34" charset="0"/>
                <a:ea typeface="Calibri" panose="020F0502020204030204" pitchFamily="34" charset="0"/>
                <a:cs typeface="Times New Roman" panose="02020603050405020304" pitchFamily="18" charset="0"/>
              </a:rPr>
              <a:t>Parmi </a:t>
            </a:r>
            <a:r>
              <a:rPr lang="fr-FR" dirty="0">
                <a:latin typeface="Calibri" panose="020F0502020204030204" pitchFamily="34" charset="0"/>
                <a:ea typeface="Calibri" panose="020F0502020204030204" pitchFamily="34" charset="0"/>
                <a:cs typeface="Times New Roman" panose="02020603050405020304" pitchFamily="18" charset="0"/>
              </a:rPr>
              <a:t>les nombreuses raisons logiques qui poussent les femmes à s’abstenir de signaler la violence sexuelle dont elles sont victimes, on peut citer :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romanLcPeriod"/>
            </a:pPr>
            <a:r>
              <a:rPr lang="fr-FR" dirty="0">
                <a:latin typeface="Calibri" panose="020F0502020204030204" pitchFamily="34" charset="0"/>
                <a:ea typeface="Calibri" panose="020F0502020204030204" pitchFamily="34" charset="0"/>
                <a:cs typeface="Times New Roman" panose="02020603050405020304" pitchFamily="18" charset="0"/>
              </a:rPr>
              <a:t>des systèmes de soutien et des soins de santé </a:t>
            </a:r>
            <a:r>
              <a:rPr lang="fr-FR" dirty="0" smtClean="0">
                <a:latin typeface="Calibri" panose="020F0502020204030204" pitchFamily="34" charset="0"/>
                <a:ea typeface="Calibri" panose="020F0502020204030204" pitchFamily="34" charset="0"/>
                <a:cs typeface="Times New Roman" panose="02020603050405020304" pitchFamily="18" charset="0"/>
              </a:rPr>
              <a:t>inadaptés.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romanLcPeriod"/>
            </a:pPr>
            <a:r>
              <a:rPr lang="fr-FR" dirty="0">
                <a:latin typeface="Calibri" panose="020F0502020204030204" pitchFamily="34" charset="0"/>
                <a:ea typeface="Calibri" panose="020F0502020204030204" pitchFamily="34" charset="0"/>
                <a:cs typeface="Times New Roman" panose="02020603050405020304" pitchFamily="18" charset="0"/>
              </a:rPr>
              <a:t>manque de confiance à nos institutions des soins et de soutien.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romanLcPeriod"/>
            </a:pPr>
            <a:r>
              <a:rPr lang="fr-FR" dirty="0">
                <a:solidFill>
                  <a:srgbClr val="000000"/>
                </a:solidFill>
                <a:latin typeface="Calibri" panose="020F0502020204030204" pitchFamily="34" charset="0"/>
              </a:rPr>
              <a:t>ignorance sur les avantages de chercher le soutien et les soins appropriés.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romanLcPeriod"/>
            </a:pPr>
            <a:r>
              <a:rPr lang="fr-FR" dirty="0">
                <a:solidFill>
                  <a:srgbClr val="000000"/>
                </a:solidFill>
                <a:latin typeface="Calibri" panose="020F0502020204030204" pitchFamily="34" charset="0"/>
              </a:rPr>
              <a:t>Absence de confidentialité de la part des prestataires.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romanLcPeriod"/>
            </a:pPr>
            <a:r>
              <a:rPr lang="fr-FR" dirty="0">
                <a:latin typeface="Calibri" panose="020F0502020204030204" pitchFamily="34" charset="0"/>
                <a:ea typeface="Calibri" panose="020F0502020204030204" pitchFamily="34" charset="0"/>
                <a:cs typeface="Times New Roman" panose="02020603050405020304" pitchFamily="18" charset="0"/>
              </a:rPr>
              <a:t>la </a:t>
            </a:r>
            <a:r>
              <a:rPr lang="fr-FR" dirty="0" smtClean="0">
                <a:latin typeface="Calibri" panose="020F0502020204030204" pitchFamily="34" charset="0"/>
                <a:ea typeface="Calibri" panose="020F0502020204030204" pitchFamily="34" charset="0"/>
                <a:cs typeface="Times New Roman" panose="02020603050405020304" pitchFamily="18" charset="0"/>
              </a:rPr>
              <a:t>honte.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romanLcPeriod"/>
            </a:pPr>
            <a:r>
              <a:rPr lang="fr-FR" dirty="0">
                <a:latin typeface="Calibri" panose="020F0502020204030204" pitchFamily="34" charset="0"/>
                <a:ea typeface="Calibri" panose="020F0502020204030204" pitchFamily="34" charset="0"/>
                <a:cs typeface="Times New Roman" panose="02020603050405020304" pitchFamily="18" charset="0"/>
              </a:rPr>
              <a:t>la crainte ou le risque de </a:t>
            </a:r>
            <a:r>
              <a:rPr lang="fr-FR" dirty="0" smtClean="0">
                <a:latin typeface="Calibri" panose="020F0502020204030204" pitchFamily="34" charset="0"/>
                <a:ea typeface="Calibri" panose="020F0502020204030204" pitchFamily="34" charset="0"/>
                <a:cs typeface="Times New Roman" panose="02020603050405020304" pitchFamily="18" charset="0"/>
              </a:rPr>
              <a:t>représailles.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romanLcPeriod"/>
            </a:pPr>
            <a:r>
              <a:rPr lang="fr-FR" dirty="0">
                <a:latin typeface="Calibri" panose="020F0502020204030204" pitchFamily="34" charset="0"/>
                <a:ea typeface="Calibri" panose="020F0502020204030204" pitchFamily="34" charset="0"/>
                <a:cs typeface="Times New Roman" panose="02020603050405020304" pitchFamily="18" charset="0"/>
              </a:rPr>
              <a:t>la crainte ou le risque d’être blâmées ou </a:t>
            </a:r>
            <a:r>
              <a:rPr lang="fr-FR" dirty="0" smtClean="0">
                <a:latin typeface="Calibri" panose="020F0502020204030204" pitchFamily="34" charset="0"/>
                <a:ea typeface="Calibri" panose="020F0502020204030204" pitchFamily="34" charset="0"/>
                <a:cs typeface="Times New Roman" panose="02020603050405020304" pitchFamily="18" charset="0"/>
              </a:rPr>
              <a:t>accusées.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800"/>
              </a:spcAft>
              <a:buFont typeface="+mj-lt"/>
              <a:buAutoNum type="romanLcPeriod"/>
            </a:pPr>
            <a:r>
              <a:rPr lang="fr-FR" dirty="0">
                <a:latin typeface="Calibri" panose="020F0502020204030204" pitchFamily="34" charset="0"/>
                <a:ea typeface="Calibri" panose="020F0502020204030204" pitchFamily="34" charset="0"/>
                <a:cs typeface="Times New Roman" panose="02020603050405020304" pitchFamily="18" charset="0"/>
              </a:rPr>
              <a:t>la stigmatisation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66</a:t>
            </a:fld>
            <a:endParaRPr lang="fr-FR">
              <a:solidFill>
                <a:prstClr val="black">
                  <a:tint val="75000"/>
                </a:prstClr>
              </a:solidFill>
            </a:endParaRPr>
          </a:p>
        </p:txBody>
      </p:sp>
      <p:sp>
        <p:nvSpPr>
          <p:cNvPr id="5" name="Rounded Rectangle 4"/>
          <p:cNvSpPr/>
          <p:nvPr/>
        </p:nvSpPr>
        <p:spPr>
          <a:xfrm>
            <a:off x="1207477" y="6025234"/>
            <a:ext cx="10817180" cy="63658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fr-FR" b="1" dirty="0" smtClean="0">
                <a:solidFill>
                  <a:prstClr val="black"/>
                </a:solidFill>
              </a:rPr>
              <a:t>Que faire? </a:t>
            </a:r>
            <a:r>
              <a:rPr lang="fr-FR" dirty="0" smtClean="0">
                <a:solidFill>
                  <a:prstClr val="black"/>
                </a:solidFill>
              </a:rPr>
              <a:t>Les humanitaires doivent toujours assumer que la violence sexuelle se passe en situation humanitaire et assumer leurs responsabilités envers les populations affectées et les plus vulnérables envers ce fléau. </a:t>
            </a:r>
          </a:p>
        </p:txBody>
      </p:sp>
    </p:spTree>
    <p:extLst>
      <p:ext uri="{BB962C8B-B14F-4D97-AF65-F5344CB8AC3E}">
        <p14:creationId xmlns:p14="http://schemas.microsoft.com/office/powerpoint/2010/main" val="18701007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2"/>
            </a:solidFill>
          </a:ln>
        </p:spPr>
        <p:txBody>
          <a:bodyPr anchor="t">
            <a:normAutofit fontScale="90000"/>
          </a:bodyPr>
          <a:lstStyle/>
          <a:p>
            <a:pPr algn="ctr"/>
            <a:r>
              <a:rPr lang="fr-FR" b="1" dirty="0" smtClean="0">
                <a:ln>
                  <a:solidFill>
                    <a:schemeClr val="accent2"/>
                  </a:solidFill>
                </a:ln>
                <a:latin typeface="+mn-lt"/>
              </a:rPr>
              <a:t>Les mécanismes pour combattre les violences sexuelles (en situation humanitaire)</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fr-FR" u="sng" dirty="0" smtClean="0"/>
              <a:t>Code de conduite</a:t>
            </a:r>
          </a:p>
          <a:p>
            <a:r>
              <a:rPr lang="fr-FR" dirty="0" smtClean="0"/>
              <a:t>les normes, </a:t>
            </a:r>
            <a:r>
              <a:rPr lang="fr-FR" dirty="0"/>
              <a:t>les plus strictes en matière de conduite professionnelle et personnelle, </a:t>
            </a:r>
            <a:r>
              <a:rPr lang="fr-FR" dirty="0" smtClean="0"/>
              <a:t>a respecter obligatoirement par tous les personnels et assimilés, </a:t>
            </a:r>
            <a:r>
              <a:rPr lang="fr-FR" dirty="0"/>
              <a:t>qui inclut l'interdiction de toutes les formes d'exploitation et d’abus </a:t>
            </a:r>
            <a:r>
              <a:rPr lang="fr-FR" dirty="0" smtClean="0"/>
              <a:t>sexuelles. </a:t>
            </a:r>
            <a:r>
              <a:rPr lang="fr-FR" dirty="0"/>
              <a:t>Les infractions à ce code de conduite ne seront tolérées en aucun </a:t>
            </a:r>
            <a:r>
              <a:rPr lang="fr-FR" dirty="0" smtClean="0"/>
              <a:t>cas (</a:t>
            </a:r>
            <a:r>
              <a:rPr lang="fr-FR" dirty="0" smtClean="0">
                <a:solidFill>
                  <a:srgbClr val="FF0000"/>
                </a:solidFill>
              </a:rPr>
              <a:t>tolérance ZERO</a:t>
            </a:r>
            <a:r>
              <a:rPr lang="fr-FR" dirty="0" smtClean="0"/>
              <a:t>)</a:t>
            </a:r>
          </a:p>
          <a:p>
            <a:pPr lvl="0"/>
            <a:r>
              <a:rPr lang="fr-FR" sz="2600" dirty="0">
                <a:solidFill>
                  <a:prstClr val="black"/>
                </a:solidFill>
              </a:rPr>
              <a:t>Une condition préalable au recrutement de chaque personnel et agent. </a:t>
            </a:r>
          </a:p>
          <a:p>
            <a:pPr marL="0" lvl="0">
              <a:lnSpc>
                <a:spcPct val="107000"/>
              </a:lnSpc>
              <a:spcBef>
                <a:spcPts val="0"/>
              </a:spcBef>
              <a:spcAft>
                <a:spcPts val="800"/>
              </a:spcAft>
            </a:pPr>
            <a:r>
              <a:rPr lang="fr-FR" sz="2600" dirty="0">
                <a:solidFill>
                  <a:prstClr val="black"/>
                </a:solidFill>
              </a:rPr>
              <a:t>S’applique</a:t>
            </a:r>
            <a:r>
              <a:rPr lang="fr-FR" sz="2600" dirty="0">
                <a:solidFill>
                  <a:srgbClr val="000000"/>
                </a:solidFill>
              </a:rPr>
              <a:t> à</a:t>
            </a:r>
            <a:r>
              <a:rPr lang="fr-FR" sz="2600" dirty="0">
                <a:solidFill>
                  <a:prstClr val="black"/>
                </a:solidFill>
              </a:rPr>
              <a:t> tous personnel – international et local ou national. </a:t>
            </a:r>
          </a:p>
          <a:p>
            <a:r>
              <a:rPr lang="fr-FR" dirty="0"/>
              <a:t>R</a:t>
            </a:r>
            <a:r>
              <a:rPr lang="fr-FR" dirty="0" smtClean="0"/>
              <a:t>especter les droits humains, la justice sociale, la dignité humaine ainsi que les droits des femmes, les hommes et les enfants, en situation humanitaire. </a:t>
            </a:r>
          </a:p>
        </p:txBody>
      </p:sp>
      <p:sp>
        <p:nvSpPr>
          <p:cNvPr id="4" name="Slide Number Placeholder 3"/>
          <p:cNvSpPr>
            <a:spLocks noGrp="1"/>
          </p:cNvSpPr>
          <p:nvPr>
            <p:ph type="sldNum" sz="quarter" idx="12"/>
          </p:nvPr>
        </p:nvSpPr>
        <p:spPr/>
        <p:txBody>
          <a:bodyPr/>
          <a:lstStyle/>
          <a:p>
            <a:fld id="{AFA40996-A486-44BF-A8EB-3D872E6EB5B3}" type="slidenum">
              <a:rPr lang="fr-FR" smtClean="0">
                <a:solidFill>
                  <a:prstClr val="black">
                    <a:tint val="75000"/>
                  </a:prstClr>
                </a:solidFill>
              </a:rPr>
              <a:pPr/>
              <a:t>67</a:t>
            </a:fld>
            <a:endParaRPr lang="fr-FR">
              <a:solidFill>
                <a:prstClr val="black">
                  <a:tint val="75000"/>
                </a:prstClr>
              </a:solidFill>
            </a:endParaRPr>
          </a:p>
        </p:txBody>
      </p:sp>
    </p:spTree>
    <p:extLst>
      <p:ext uri="{BB962C8B-B14F-4D97-AF65-F5344CB8AC3E}">
        <p14:creationId xmlns:p14="http://schemas.microsoft.com/office/powerpoint/2010/main" val="85462232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3718810" cy="819098"/>
          </a:xfrm>
          <a:ln>
            <a:solidFill>
              <a:schemeClr val="accent2"/>
            </a:solidFill>
          </a:ln>
        </p:spPr>
        <p:txBody>
          <a:bodyPr anchor="t"/>
          <a:lstStyle/>
          <a:p>
            <a:r>
              <a:rPr lang="fr-FR" b="1" dirty="0" smtClean="0">
                <a:ln>
                  <a:solidFill>
                    <a:schemeClr val="accent2"/>
                  </a:solidFill>
                </a:ln>
                <a:latin typeface="+mn-lt"/>
              </a:rPr>
              <a:t>Messages clés</a:t>
            </a:r>
            <a:endParaRPr lang="fr-FR" b="1" dirty="0">
              <a:ln>
                <a:solidFill>
                  <a:schemeClr val="accent2"/>
                </a:solidFill>
              </a:ln>
              <a:latin typeface="+mn-lt"/>
            </a:endParaRPr>
          </a:p>
        </p:txBody>
      </p:sp>
      <p:sp>
        <p:nvSpPr>
          <p:cNvPr id="3" name="Content Placeholder 2"/>
          <p:cNvSpPr>
            <a:spLocks noGrp="1"/>
          </p:cNvSpPr>
          <p:nvPr>
            <p:ph idx="1"/>
          </p:nvPr>
        </p:nvSpPr>
        <p:spPr>
          <a:xfrm>
            <a:off x="838200" y="1469036"/>
            <a:ext cx="11228882" cy="4887314"/>
          </a:xfrm>
        </p:spPr>
        <p:txBody>
          <a:bodyPr>
            <a:normAutofit lnSpcReduction="10000"/>
          </a:bodyPr>
          <a:lstStyle/>
          <a:p>
            <a:r>
              <a:rPr lang="fr-FR" sz="2600" u="sng" dirty="0" smtClean="0">
                <a:solidFill>
                  <a:prstClr val="black"/>
                </a:solidFill>
              </a:rPr>
              <a:t>La violence sexuelle représente une violation de droits humains </a:t>
            </a:r>
            <a:r>
              <a:rPr lang="fr-FR" sz="2600" dirty="0" smtClean="0">
                <a:solidFill>
                  <a:prstClr val="black"/>
                </a:solidFill>
              </a:rPr>
              <a:t>avec des conséquences physiques, psychologiques, mentale, sociales, familiales et communautaires. </a:t>
            </a:r>
          </a:p>
          <a:p>
            <a:r>
              <a:rPr lang="fr-FR" sz="2600" dirty="0" smtClean="0">
                <a:solidFill>
                  <a:prstClr val="black"/>
                </a:solidFill>
              </a:rPr>
              <a:t>Le risque de violence, d’abus et d’exploitation tend </a:t>
            </a:r>
            <a:r>
              <a:rPr lang="fr-FR" altLang="fr-FR" sz="2600" dirty="0">
                <a:solidFill>
                  <a:prstClr val="black"/>
                </a:solidFill>
                <a:sym typeface="Times New Roman" panose="02020603050405020304" pitchFamily="18" charset="0"/>
              </a:rPr>
              <a:t>à</a:t>
            </a:r>
            <a:r>
              <a:rPr lang="fr-FR" sz="2600" dirty="0" smtClean="0">
                <a:solidFill>
                  <a:prstClr val="black"/>
                </a:solidFill>
              </a:rPr>
              <a:t> s’aggraver,</a:t>
            </a:r>
            <a:r>
              <a:rPr lang="fr-FR" sz="2600" dirty="0">
                <a:solidFill>
                  <a:prstClr val="black"/>
                </a:solidFill>
              </a:rPr>
              <a:t> pendant la crise </a:t>
            </a:r>
            <a:r>
              <a:rPr lang="fr-FR" sz="2600" dirty="0" smtClean="0">
                <a:solidFill>
                  <a:prstClr val="black"/>
                </a:solidFill>
              </a:rPr>
              <a:t>humanitaire, chez les femmes et filles.</a:t>
            </a:r>
          </a:p>
          <a:p>
            <a:r>
              <a:rPr lang="fr-FR" sz="2600" dirty="0" smtClean="0">
                <a:solidFill>
                  <a:prstClr val="black"/>
                </a:solidFill>
              </a:rPr>
              <a:t>A</a:t>
            </a:r>
            <a:r>
              <a:rPr lang="fr-FR" sz="2600" dirty="0" smtClean="0">
                <a:solidFill>
                  <a:prstClr val="black"/>
                </a:solidFill>
              </a:rPr>
              <a:t>dopter une </a:t>
            </a:r>
            <a:r>
              <a:rPr lang="fr-FR" sz="2600" dirty="0" smtClean="0">
                <a:solidFill>
                  <a:prstClr val="black"/>
                </a:solidFill>
              </a:rPr>
              <a:t>approche multisectorielle dans la </a:t>
            </a:r>
            <a:r>
              <a:rPr lang="fr-FR" sz="2600" dirty="0" smtClean="0">
                <a:solidFill>
                  <a:prstClr val="black"/>
                </a:solidFill>
              </a:rPr>
              <a:t>lutte contre les violence sexuelle en particulière et la violence basée sur le genre en générale. </a:t>
            </a:r>
            <a:endParaRPr lang="fr-FR" sz="2600" dirty="0" smtClean="0">
              <a:solidFill>
                <a:prstClr val="black"/>
              </a:solidFill>
            </a:endParaRPr>
          </a:p>
          <a:p>
            <a:r>
              <a:rPr lang="fr-FR" sz="2600" dirty="0">
                <a:solidFill>
                  <a:prstClr val="black"/>
                </a:solidFill>
              </a:rPr>
              <a:t>Tous les acteurs humanitaires doivent prendre la responsabilité de prévenir les VS et répondre aux victimes des VS;</a:t>
            </a:r>
          </a:p>
          <a:p>
            <a:r>
              <a:rPr lang="fr-FR" sz="2600" dirty="0" smtClean="0">
                <a:solidFill>
                  <a:prstClr val="black"/>
                </a:solidFill>
              </a:rPr>
              <a:t>Toujours </a:t>
            </a:r>
            <a:r>
              <a:rPr lang="fr-FR" sz="2600" dirty="0" smtClean="0">
                <a:solidFill>
                  <a:prstClr val="black"/>
                </a:solidFill>
              </a:rPr>
              <a:t>respecter les principes directeurs, lors de la prise en charge. </a:t>
            </a:r>
            <a:endParaRPr lang="fr-FR" sz="2600" dirty="0" smtClean="0">
              <a:solidFill>
                <a:prstClr val="black"/>
              </a:solidFill>
            </a:endParaRPr>
          </a:p>
          <a:p>
            <a:r>
              <a:rPr lang="fr-FR" sz="2600" dirty="0" smtClean="0">
                <a:solidFill>
                  <a:prstClr val="black"/>
                </a:solidFill>
              </a:rPr>
              <a:t>Ne pas oublier ou négliger les sous-groupes les plus vulnérables (considérations spéciales) lors de la lutte contre les violences sexuelles. </a:t>
            </a:r>
            <a:endParaRPr lang="fr-FR" sz="2600" dirty="0"/>
          </a:p>
        </p:txBody>
      </p:sp>
      <p:sp>
        <p:nvSpPr>
          <p:cNvPr id="4" name="Slide Number Placeholder 3"/>
          <p:cNvSpPr>
            <a:spLocks noGrp="1"/>
          </p:cNvSpPr>
          <p:nvPr>
            <p:ph type="sldNum" sz="quarter" idx="12"/>
          </p:nvPr>
        </p:nvSpPr>
        <p:spPr/>
        <p:txBody>
          <a:bodyPr/>
          <a:lstStyle/>
          <a:p>
            <a:fld id="{AFA40996-A486-44BF-A8EB-3D872E6EB5B3}" type="slidenum">
              <a:rPr lang="fr-FR" smtClean="0"/>
              <a:t>68</a:t>
            </a:fld>
            <a:endParaRPr lang="fr-FR"/>
          </a:p>
        </p:txBody>
      </p:sp>
    </p:spTree>
    <p:extLst>
      <p:ext uri="{BB962C8B-B14F-4D97-AF65-F5344CB8AC3E}">
        <p14:creationId xmlns:p14="http://schemas.microsoft.com/office/powerpoint/2010/main" val="239425606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91165" cy="1325563"/>
          </a:xfrm>
          <a:ln>
            <a:solidFill>
              <a:schemeClr val="accent2"/>
            </a:solidFill>
          </a:ln>
        </p:spPr>
        <p:txBody>
          <a:bodyPr>
            <a:normAutofit/>
          </a:bodyPr>
          <a:lstStyle/>
          <a:p>
            <a:r>
              <a:rPr lang="fr-FR" b="1" dirty="0" smtClean="0">
                <a:ln>
                  <a:solidFill>
                    <a:schemeClr val="accent2"/>
                  </a:solidFill>
                </a:ln>
                <a:latin typeface="+mn-lt"/>
              </a:rPr>
              <a:t>Ressources – références bibliographiques</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fontScale="77500" lnSpcReduction="20000"/>
          </a:bodyPr>
          <a:lstStyle/>
          <a:p>
            <a:pPr>
              <a:lnSpc>
                <a:spcPct val="107000"/>
              </a:lnSpc>
              <a:spcBef>
                <a:spcPts val="0"/>
              </a:spcBef>
              <a:spcAft>
                <a:spcPts val="800"/>
              </a:spcAft>
            </a:pPr>
            <a:r>
              <a:rPr lang="fr-FR" sz="2600" dirty="0">
                <a:ea typeface="Calibri" panose="020F0502020204030204" pitchFamily="34" charset="0"/>
                <a:cs typeface="Times New Roman" panose="02020603050405020304" pitchFamily="18" charset="0"/>
              </a:rPr>
              <a:t>Directives pour l’intégration d’interventions ciblant la violence basée sur le genre  dans l’action </a:t>
            </a:r>
            <a:r>
              <a:rPr lang="fr-FR" sz="2600" dirty="0" smtClean="0">
                <a:ea typeface="Calibri" panose="020F0502020204030204" pitchFamily="34" charset="0"/>
                <a:cs typeface="Times New Roman" panose="02020603050405020304" pitchFamily="18" charset="0"/>
              </a:rPr>
              <a:t>humanitaire (IASC, 2015)</a:t>
            </a:r>
          </a:p>
          <a:p>
            <a:pPr>
              <a:lnSpc>
                <a:spcPct val="107000"/>
              </a:lnSpc>
              <a:spcBef>
                <a:spcPts val="0"/>
              </a:spcBef>
              <a:spcAft>
                <a:spcPts val="800"/>
              </a:spcAft>
            </a:pPr>
            <a:r>
              <a:rPr lang="fr-FR" sz="2600" dirty="0" smtClean="0">
                <a:ea typeface="Calibri" panose="020F0502020204030204" pitchFamily="34" charset="0"/>
                <a:cs typeface="Times New Roman" panose="02020603050405020304" pitchFamily="18" charset="0"/>
              </a:rPr>
              <a:t>Gestion clinique des victimes de viol (OMS, 2008)</a:t>
            </a:r>
          </a:p>
          <a:p>
            <a:pPr>
              <a:lnSpc>
                <a:spcPct val="115000"/>
              </a:lnSpc>
              <a:spcBef>
                <a:spcPts val="0"/>
              </a:spcBef>
              <a:spcAft>
                <a:spcPts val="1000"/>
              </a:spcAft>
            </a:pPr>
            <a:r>
              <a:rPr lang="fr-FR" sz="2600" dirty="0" smtClean="0">
                <a:ea typeface="Calibri"/>
                <a:cs typeface="Times New Roman"/>
              </a:rPr>
              <a:t>OMS</a:t>
            </a:r>
            <a:r>
              <a:rPr lang="fr-FR" sz="2600" dirty="0">
                <a:ea typeface="Calibri"/>
                <a:cs typeface="Times New Roman"/>
              </a:rPr>
              <a:t>, 2017, Politique et procédures. Prévention et lutte contre l’exploitation et les abus sexuels à l’OMS - </a:t>
            </a:r>
            <a:r>
              <a:rPr lang="fr-FR" sz="2600" dirty="0">
                <a:ea typeface="Calibri"/>
                <a:cs typeface="Times New Roman"/>
                <a:hlinkClick r:id="rId2"/>
              </a:rPr>
              <a:t>https://</a:t>
            </a:r>
            <a:r>
              <a:rPr lang="fr-FR" sz="2600" dirty="0" smtClean="0">
                <a:ea typeface="Calibri"/>
                <a:cs typeface="Times New Roman"/>
                <a:hlinkClick r:id="rId2"/>
              </a:rPr>
              <a:t>www.who.int/about/ethics/PSEA_fr.pdf</a:t>
            </a:r>
            <a:r>
              <a:rPr lang="fr-FR" sz="2600" dirty="0" smtClean="0">
                <a:ea typeface="Calibri"/>
                <a:cs typeface="Times New Roman"/>
              </a:rPr>
              <a:t> </a:t>
            </a:r>
          </a:p>
          <a:p>
            <a:pPr lvl="0">
              <a:lnSpc>
                <a:spcPct val="107000"/>
              </a:lnSpc>
              <a:spcBef>
                <a:spcPts val="0"/>
              </a:spcBef>
              <a:spcAft>
                <a:spcPts val="800"/>
              </a:spcAft>
            </a:pPr>
            <a:r>
              <a:rPr lang="fr-FR" sz="2600" dirty="0">
                <a:solidFill>
                  <a:prstClr val="black"/>
                </a:solidFill>
                <a:ea typeface="Calibri" panose="020F0502020204030204" pitchFamily="34" charset="0"/>
                <a:cs typeface="Times New Roman" panose="02020603050405020304" pitchFamily="18" charset="0"/>
              </a:rPr>
              <a:t>Premiers secours psychologiques - guide pour les acteurs de terrain (OMS, 2012)</a:t>
            </a:r>
          </a:p>
          <a:p>
            <a:pPr lvl="0">
              <a:lnSpc>
                <a:spcPct val="107000"/>
              </a:lnSpc>
              <a:spcBef>
                <a:spcPts val="0"/>
              </a:spcBef>
              <a:spcAft>
                <a:spcPts val="800"/>
              </a:spcAft>
            </a:pPr>
            <a:r>
              <a:rPr lang="fr-FR" sz="2600" dirty="0" smtClean="0">
                <a:solidFill>
                  <a:prstClr val="black"/>
                </a:solidFill>
                <a:ea typeface="Calibri" panose="020F0502020204030204" pitchFamily="34" charset="0"/>
                <a:cs typeface="Times New Roman" panose="02020603050405020304" pitchFamily="18" charset="0"/>
              </a:rPr>
              <a:t>Prise </a:t>
            </a:r>
            <a:r>
              <a:rPr lang="fr-FR" sz="2600" dirty="0">
                <a:solidFill>
                  <a:prstClr val="black"/>
                </a:solidFill>
                <a:ea typeface="Calibri" panose="020F0502020204030204" pitchFamily="34" charset="0"/>
                <a:cs typeface="Times New Roman" panose="02020603050405020304" pitchFamily="18" charset="0"/>
              </a:rPr>
              <a:t>en charge des VBG dans les situations d’urgence (Guide d’accompagnement de la formation en ligne). </a:t>
            </a:r>
            <a:endParaRPr lang="fr-FR" sz="2600" dirty="0" smtClean="0">
              <a:solidFill>
                <a:prstClr val="black"/>
              </a:solidFill>
              <a:ea typeface="Calibri" panose="020F0502020204030204" pitchFamily="34" charset="0"/>
              <a:cs typeface="Times New Roman" panose="02020603050405020304" pitchFamily="18" charset="0"/>
            </a:endParaRPr>
          </a:p>
          <a:p>
            <a:r>
              <a:rPr lang="fr-FR" sz="2600" u="sng" dirty="0"/>
              <a:t>CONSEQUENCES DES VBG - GBV </a:t>
            </a:r>
            <a:r>
              <a:rPr lang="fr-FR" sz="2600" u="sng" dirty="0" err="1"/>
              <a:t>Responders</a:t>
            </a:r>
            <a:r>
              <a:rPr lang="fr-FR" sz="2600" u="sng" dirty="0"/>
              <a:t>' </a:t>
            </a:r>
            <a:r>
              <a:rPr lang="fr-FR" sz="2600" u="sng" dirty="0" smtClean="0"/>
              <a:t>Network - </a:t>
            </a:r>
            <a:r>
              <a:rPr lang="en-US" sz="2600" dirty="0" smtClean="0"/>
              <a:t> </a:t>
            </a:r>
            <a:r>
              <a:rPr lang="en-US" sz="2600" u="sng" dirty="0" smtClean="0">
                <a:hlinkClick r:id="rId3"/>
              </a:rPr>
              <a:t>https</a:t>
            </a:r>
            <a:r>
              <a:rPr lang="en-US" sz="2600" u="sng" dirty="0">
                <a:hlinkClick r:id="rId3"/>
              </a:rPr>
              <a:t>://www.unfpa.org › violence-</a:t>
            </a:r>
            <a:r>
              <a:rPr lang="en-US" sz="2600" u="sng" dirty="0" err="1">
                <a:hlinkClick r:id="rId3"/>
              </a:rPr>
              <a:t>basée</a:t>
            </a:r>
            <a:r>
              <a:rPr lang="en-US" sz="2600" u="sng" dirty="0">
                <a:hlinkClick r:id="rId3"/>
              </a:rPr>
              <a:t>-sur-le-genre</a:t>
            </a:r>
            <a:endParaRPr lang="en-US" sz="2600" dirty="0"/>
          </a:p>
          <a:p>
            <a:pPr lvl="0"/>
            <a:r>
              <a:rPr lang="fr-FR" sz="2600" dirty="0"/>
              <a:t> </a:t>
            </a:r>
            <a:endParaRPr lang="en-US" sz="2600" dirty="0"/>
          </a:p>
          <a:p>
            <a:pPr lvl="0">
              <a:lnSpc>
                <a:spcPct val="107000"/>
              </a:lnSpc>
              <a:spcBef>
                <a:spcPts val="0"/>
              </a:spcBef>
              <a:spcAft>
                <a:spcPts val="800"/>
              </a:spcAft>
            </a:pPr>
            <a:r>
              <a:rPr lang="fr-FR" sz="2600" dirty="0" smtClean="0">
                <a:solidFill>
                  <a:prstClr val="black"/>
                </a:solidFill>
                <a:ea typeface="Calibri" panose="020F0502020204030204" pitchFamily="34" charset="0"/>
                <a:cs typeface="Times New Roman" panose="02020603050405020304" pitchFamily="18" charset="0"/>
              </a:rPr>
              <a:t> </a:t>
            </a:r>
            <a:endParaRPr lang="fr-FR" sz="2600" dirty="0">
              <a:solidFill>
                <a:prstClr val="black"/>
              </a:solidFill>
              <a:ea typeface="Calibri" panose="020F0502020204030204" pitchFamily="34" charset="0"/>
              <a:cs typeface="Times New Roman" panose="02020603050405020304" pitchFamily="18" charset="0"/>
            </a:endParaRPr>
          </a:p>
          <a:p>
            <a:pPr>
              <a:lnSpc>
                <a:spcPct val="115000"/>
              </a:lnSpc>
              <a:spcBef>
                <a:spcPts val="0"/>
              </a:spcBef>
              <a:spcAft>
                <a:spcPts val="1000"/>
              </a:spcAft>
            </a:pPr>
            <a:endParaRPr lang="en-US" sz="2200" dirty="0">
              <a:ea typeface="Calibri"/>
              <a:cs typeface="Times New Roman"/>
            </a:endParaRPr>
          </a:p>
          <a:p>
            <a:pPr marL="0" marR="0">
              <a:lnSpc>
                <a:spcPct val="107000"/>
              </a:lnSpc>
              <a:spcBef>
                <a:spcPts val="0"/>
              </a:spcBef>
              <a:spcAft>
                <a:spcPts val="800"/>
              </a:spcAft>
            </a:pPr>
            <a:endParaRPr lang="fr-FR" sz="22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Slide Number Placeholder 3"/>
          <p:cNvSpPr>
            <a:spLocks noGrp="1"/>
          </p:cNvSpPr>
          <p:nvPr>
            <p:ph type="sldNum" sz="quarter" idx="12"/>
          </p:nvPr>
        </p:nvSpPr>
        <p:spPr/>
        <p:txBody>
          <a:bodyPr/>
          <a:lstStyle/>
          <a:p>
            <a:fld id="{AFA40996-A486-44BF-A8EB-3D872E6EB5B3}" type="slidenum">
              <a:rPr lang="fr-FR" smtClean="0"/>
              <a:t>69</a:t>
            </a:fld>
            <a:endParaRPr lang="fr-FR"/>
          </a:p>
        </p:txBody>
      </p:sp>
    </p:spTree>
    <p:extLst>
      <p:ext uri="{BB962C8B-B14F-4D97-AF65-F5344CB8AC3E}">
        <p14:creationId xmlns:p14="http://schemas.microsoft.com/office/powerpoint/2010/main" val="62670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056120" cy="793115"/>
          </a:xfrm>
          <a:ln>
            <a:solidFill>
              <a:srgbClr val="FF0000"/>
            </a:solidFill>
          </a:ln>
        </p:spPr>
        <p:txBody>
          <a:bodyPr anchor="t">
            <a:normAutofit/>
          </a:bodyPr>
          <a:lstStyle/>
          <a:p>
            <a:r>
              <a:rPr lang="fr-FR" sz="3600" b="1" dirty="0" smtClean="0">
                <a:solidFill>
                  <a:schemeClr val="tx1"/>
                </a:solidFill>
                <a:latin typeface="+mn-lt"/>
              </a:rPr>
              <a:t>Violence basé sur le genre (VBG)</a:t>
            </a:r>
            <a:endParaRPr lang="fr-FR" sz="3600" b="1" dirty="0">
              <a:solidFill>
                <a:schemeClr val="tx1"/>
              </a:solidFill>
              <a:latin typeface="+mn-lt"/>
            </a:endParaRPr>
          </a:p>
        </p:txBody>
      </p:sp>
      <p:sp>
        <p:nvSpPr>
          <p:cNvPr id="3" name="Content Placeholder 2"/>
          <p:cNvSpPr>
            <a:spLocks noGrp="1"/>
          </p:cNvSpPr>
          <p:nvPr>
            <p:ph idx="1"/>
          </p:nvPr>
        </p:nvSpPr>
        <p:spPr>
          <a:xfrm>
            <a:off x="838200" y="1508760"/>
            <a:ext cx="10515600" cy="4668203"/>
          </a:xfrm>
        </p:spPr>
        <p:txBody>
          <a:bodyPr>
            <a:normAutofit/>
          </a:bodyPr>
          <a:lstStyle/>
          <a:p>
            <a:pPr marL="0" indent="0" defTabSz="914400">
              <a:lnSpc>
                <a:spcPct val="100000"/>
              </a:lnSpc>
              <a:spcBef>
                <a:spcPts val="0"/>
              </a:spcBef>
              <a:buNone/>
            </a:pPr>
            <a:r>
              <a:rPr lang="fr-FR" sz="3600" b="1" dirty="0" smtClean="0">
                <a:solidFill>
                  <a:schemeClr val="tx1"/>
                </a:solidFill>
              </a:rPr>
              <a:t>La VBG/ violence sexiste/ violence </a:t>
            </a:r>
            <a:r>
              <a:rPr lang="fr-FR" sz="3600" b="1" dirty="0" err="1">
                <a:solidFill>
                  <a:schemeClr val="tx1"/>
                </a:solidFill>
              </a:rPr>
              <a:t>sexospécifique</a:t>
            </a:r>
            <a:r>
              <a:rPr lang="fr-FR" sz="3600" b="1" dirty="0">
                <a:solidFill>
                  <a:schemeClr val="tx1"/>
                </a:solidFill>
              </a:rPr>
              <a:t> </a:t>
            </a:r>
            <a:r>
              <a:rPr lang="fr-FR" sz="3600" b="1" dirty="0" smtClean="0">
                <a:solidFill>
                  <a:schemeClr val="tx1"/>
                </a:solidFill>
              </a:rPr>
              <a:t>:</a:t>
            </a:r>
          </a:p>
          <a:p>
            <a:pPr lvl="1" algn="just">
              <a:lnSpc>
                <a:spcPct val="100000"/>
              </a:lnSpc>
              <a:spcBef>
                <a:spcPts val="0"/>
              </a:spcBef>
              <a:buFont typeface="Wingdings" panose="05000000000000000000" pitchFamily="2" charset="2"/>
              <a:buChar char="§"/>
            </a:pPr>
            <a:r>
              <a:rPr lang="fr-FR" b="0" dirty="0" smtClean="0">
                <a:solidFill>
                  <a:schemeClr val="tx1"/>
                </a:solidFill>
              </a:rPr>
              <a:t>Un </a:t>
            </a:r>
            <a:r>
              <a:rPr lang="fr-FR" b="0" dirty="0">
                <a:solidFill>
                  <a:schemeClr val="tx1"/>
                </a:solidFill>
              </a:rPr>
              <a:t>terme générique décrivant les </a:t>
            </a:r>
            <a:r>
              <a:rPr lang="fr-FR" b="0" u="sng" dirty="0">
                <a:solidFill>
                  <a:schemeClr val="tx1"/>
                </a:solidFill>
              </a:rPr>
              <a:t>actes préjudiciables commis contre le gré </a:t>
            </a:r>
            <a:r>
              <a:rPr lang="fr-FR" b="0" dirty="0">
                <a:solidFill>
                  <a:schemeClr val="tx1"/>
                </a:solidFill>
              </a:rPr>
              <a:t>de </a:t>
            </a:r>
            <a:r>
              <a:rPr lang="fr-FR" b="0" dirty="0" smtClean="0">
                <a:solidFill>
                  <a:schemeClr val="tx1"/>
                </a:solidFill>
              </a:rPr>
              <a:t>quelqu’un, </a:t>
            </a:r>
            <a:r>
              <a:rPr lang="fr-FR" b="0" dirty="0">
                <a:solidFill>
                  <a:schemeClr val="tx1"/>
                </a:solidFill>
              </a:rPr>
              <a:t>en se fondant sur les différences établies par la société entre les hommes et les femmes (le genre). </a:t>
            </a:r>
            <a:endParaRPr lang="fr-FR" dirty="0"/>
          </a:p>
          <a:p>
            <a:pPr marL="457200" lvl="1" indent="0" algn="just">
              <a:lnSpc>
                <a:spcPct val="100000"/>
              </a:lnSpc>
              <a:spcBef>
                <a:spcPts val="0"/>
              </a:spcBef>
              <a:buNone/>
            </a:pPr>
            <a:endParaRPr lang="fr-FR" dirty="0"/>
          </a:p>
          <a:p>
            <a:pPr lvl="1" algn="just">
              <a:lnSpc>
                <a:spcPct val="100000"/>
              </a:lnSpc>
              <a:spcBef>
                <a:spcPts val="0"/>
              </a:spcBef>
              <a:buFont typeface="Wingdings" panose="05000000000000000000" pitchFamily="2" charset="2"/>
              <a:buChar char="§"/>
            </a:pPr>
            <a:r>
              <a:rPr lang="fr-FR" dirty="0" smtClean="0"/>
              <a:t>La </a:t>
            </a:r>
            <a:r>
              <a:rPr lang="fr-FR" dirty="0"/>
              <a:t>violence basée sur le genre n’est pas uniquement une violation des droits de quelques femmes et filles. </a:t>
            </a:r>
            <a:endParaRPr lang="fr-FR" dirty="0" smtClean="0"/>
          </a:p>
          <a:p>
            <a:pPr lvl="1" algn="just">
              <a:lnSpc>
                <a:spcPct val="100000"/>
              </a:lnSpc>
              <a:spcBef>
                <a:spcPts val="0"/>
              </a:spcBef>
              <a:buFont typeface="Wingdings" panose="05000000000000000000" pitchFamily="2" charset="2"/>
              <a:buChar char="§"/>
            </a:pPr>
            <a:r>
              <a:rPr lang="fr-FR" dirty="0" smtClean="0"/>
              <a:t>L’impunité </a:t>
            </a:r>
            <a:r>
              <a:rPr lang="fr-FR" dirty="0"/>
              <a:t>dont jouissent les </a:t>
            </a:r>
            <a:r>
              <a:rPr lang="fr-FR" dirty="0" smtClean="0"/>
              <a:t>agresseurs.</a:t>
            </a:r>
          </a:p>
          <a:p>
            <a:pPr lvl="1" algn="just">
              <a:lnSpc>
                <a:spcPct val="100000"/>
              </a:lnSpc>
              <a:spcBef>
                <a:spcPts val="0"/>
              </a:spcBef>
              <a:buFont typeface="Wingdings" panose="05000000000000000000" pitchFamily="2" charset="2"/>
              <a:buChar char="§"/>
            </a:pPr>
            <a:r>
              <a:rPr lang="fr-FR" dirty="0" smtClean="0"/>
              <a:t>la </a:t>
            </a:r>
            <a:r>
              <a:rPr lang="fr-FR" dirty="0"/>
              <a:t>peur engendrée par leurs actes affectent en effet toutes les femmes et toutes les filles.</a:t>
            </a:r>
            <a:endParaRPr lang="fr-FR" b="0" dirty="0" smtClean="0">
              <a:solidFill>
                <a:schemeClr val="tx1"/>
              </a:solidFill>
            </a:endParaRPr>
          </a:p>
          <a:p>
            <a:pPr marL="0" indent="0">
              <a:buNone/>
            </a:pPr>
            <a:endParaRPr lang="fr-FR" dirty="0"/>
          </a:p>
        </p:txBody>
      </p:sp>
      <p:sp>
        <p:nvSpPr>
          <p:cNvPr id="4" name="Slide Number Placeholder 3"/>
          <p:cNvSpPr>
            <a:spLocks noGrp="1"/>
          </p:cNvSpPr>
          <p:nvPr>
            <p:ph type="sldNum" sz="quarter" idx="12"/>
          </p:nvPr>
        </p:nvSpPr>
        <p:spPr/>
        <p:txBody>
          <a:bodyPr/>
          <a:lstStyle/>
          <a:p>
            <a:fld id="{DAD1706F-0CDF-4F5A-9ACE-F8FCCA6808AF}"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1785961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659880" cy="991235"/>
          </a:xfrm>
          <a:ln>
            <a:solidFill>
              <a:srgbClr val="FF0000"/>
            </a:solidFill>
          </a:ln>
        </p:spPr>
        <p:txBody>
          <a:bodyPr>
            <a:normAutofit/>
          </a:bodyPr>
          <a:lstStyle/>
          <a:p>
            <a:r>
              <a:rPr lang="fr-FR" sz="3600" b="1" dirty="0" smtClean="0">
                <a:solidFill>
                  <a:schemeClr val="tx1"/>
                </a:solidFill>
                <a:latin typeface="+mn-lt"/>
              </a:rPr>
              <a:t>Violence/ agression  sexuelle </a:t>
            </a:r>
            <a:endParaRPr lang="fr-FR" sz="3600" b="1" dirty="0">
              <a:solidFill>
                <a:schemeClr val="tx1"/>
              </a:solidFill>
              <a:latin typeface="+mn-lt"/>
            </a:endParaRPr>
          </a:p>
        </p:txBody>
      </p:sp>
      <p:sp>
        <p:nvSpPr>
          <p:cNvPr id="3" name="Content Placeholder 2"/>
          <p:cNvSpPr>
            <a:spLocks noGrp="1"/>
          </p:cNvSpPr>
          <p:nvPr>
            <p:ph idx="1"/>
          </p:nvPr>
        </p:nvSpPr>
        <p:spPr/>
        <p:txBody>
          <a:bodyPr>
            <a:normAutofit/>
          </a:bodyPr>
          <a:lstStyle/>
          <a:p>
            <a:r>
              <a:rPr lang="fr-FR" b="0" dirty="0" smtClean="0">
                <a:solidFill>
                  <a:schemeClr val="tx1"/>
                </a:solidFill>
              </a:rPr>
              <a:t>« </a:t>
            </a:r>
            <a:r>
              <a:rPr lang="fr-FR" b="0" dirty="0">
                <a:solidFill>
                  <a:schemeClr val="tx1"/>
                </a:solidFill>
              </a:rPr>
              <a:t>Tout acte sexuel, tentative pour obtenir un acte sexuel, commentaire ou avances de nature sexuelle, ou actes visant à un trafic ou autrement dirigés contre la sexualité d’une personne en utilisant la coercition, commis par une personne indépendamment de sa relation avec la victime, dans tout contexte, y compris, mais sans s’y limiter, le foyer et le travail » </a:t>
            </a:r>
            <a:endParaRPr lang="fr-FR" b="0" dirty="0" smtClean="0">
              <a:solidFill>
                <a:schemeClr val="tx1"/>
              </a:solidFill>
            </a:endParaRPr>
          </a:p>
          <a:p>
            <a:r>
              <a:rPr lang="fr-FR" dirty="0" smtClean="0"/>
              <a:t>Pour qu’il y ait agression, il faut qu’il ait eu un contact physique entre la victime et l’auteur des faits. </a:t>
            </a:r>
            <a:endParaRPr lang="fr-FR" b="0" dirty="0" smtClean="0">
              <a:solidFill>
                <a:schemeClr val="tx1"/>
              </a:solidFill>
            </a:endParaRPr>
          </a:p>
          <a:p>
            <a:r>
              <a:rPr lang="fr-FR" b="0" dirty="0">
                <a:solidFill>
                  <a:srgbClr val="FF0000"/>
                </a:solidFill>
                <a:ea typeface="Calibri" panose="020F0502020204030204" pitchFamily="34" charset="0"/>
                <a:cs typeface="Times New Roman" panose="02020603050405020304" pitchFamily="18" charset="0"/>
              </a:rPr>
              <a:t>n’englobe pas </a:t>
            </a:r>
            <a:r>
              <a:rPr lang="fr-FR" b="0" dirty="0" smtClean="0">
                <a:solidFill>
                  <a:srgbClr val="FF0000"/>
                </a:solidFill>
                <a:ea typeface="Calibri" panose="020F0502020204030204" pitchFamily="34" charset="0"/>
                <a:cs typeface="Times New Roman" panose="02020603050405020304" pitchFamily="18" charset="0"/>
              </a:rPr>
              <a:t>le viol, </a:t>
            </a:r>
            <a:r>
              <a:rPr lang="fr-FR" b="0" dirty="0">
                <a:solidFill>
                  <a:srgbClr val="FF0000"/>
                </a:solidFill>
                <a:ea typeface="Calibri" panose="020F0502020204030204" pitchFamily="34" charset="0"/>
                <a:cs typeface="Times New Roman" panose="02020603050405020304" pitchFamily="18" charset="0"/>
              </a:rPr>
              <a:t>caractérisés par un acte de pénétration</a:t>
            </a:r>
            <a:r>
              <a:rPr lang="fr-FR" dirty="0">
                <a:solidFill>
                  <a:srgbClr val="FF0000"/>
                </a:solidFill>
                <a:ea typeface="Calibri" panose="020F0502020204030204" pitchFamily="34" charset="0"/>
                <a:cs typeface="Times New Roman" panose="02020603050405020304" pitchFamily="18" charset="0"/>
              </a:rPr>
              <a:t>. </a:t>
            </a:r>
            <a:endParaRPr lang="fr-FR" b="0" dirty="0" smtClean="0">
              <a:solidFill>
                <a:srgbClr val="FF0000"/>
              </a:solidFill>
            </a:endParaRPr>
          </a:p>
        </p:txBody>
      </p:sp>
      <p:sp>
        <p:nvSpPr>
          <p:cNvPr id="4" name="Slide Number Placeholder 3"/>
          <p:cNvSpPr>
            <a:spLocks noGrp="1"/>
          </p:cNvSpPr>
          <p:nvPr>
            <p:ph type="sldNum" sz="quarter" idx="12"/>
          </p:nvPr>
        </p:nvSpPr>
        <p:spPr/>
        <p:txBody>
          <a:bodyPr/>
          <a:lstStyle/>
          <a:p>
            <a:fld id="{DAD1706F-0CDF-4F5A-9ACE-F8FCCA6808AF}"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1940057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044440" cy="960755"/>
          </a:xfrm>
          <a:ln>
            <a:solidFill>
              <a:srgbClr val="FF0000"/>
            </a:solidFill>
          </a:ln>
        </p:spPr>
        <p:txBody>
          <a:bodyPr>
            <a:normAutofit/>
          </a:bodyPr>
          <a:lstStyle/>
          <a:p>
            <a:r>
              <a:rPr lang="fr-FR" sz="3600" b="1" dirty="0" smtClean="0">
                <a:solidFill>
                  <a:schemeClr val="tx1"/>
                </a:solidFill>
                <a:latin typeface="+mn-lt"/>
              </a:rPr>
              <a:t>Viol/ tentative de viol </a:t>
            </a:r>
            <a:endParaRPr lang="fr-FR" sz="3600" b="1" dirty="0">
              <a:solidFill>
                <a:schemeClr val="tx1"/>
              </a:solidFill>
              <a:latin typeface="+mn-lt"/>
            </a:endParaRPr>
          </a:p>
        </p:txBody>
      </p:sp>
      <p:sp>
        <p:nvSpPr>
          <p:cNvPr id="3" name="Content Placeholder 2"/>
          <p:cNvSpPr>
            <a:spLocks noGrp="1"/>
          </p:cNvSpPr>
          <p:nvPr>
            <p:ph idx="1"/>
          </p:nvPr>
        </p:nvSpPr>
        <p:spPr/>
        <p:txBody>
          <a:bodyPr>
            <a:normAutofit/>
          </a:bodyPr>
          <a:lstStyle/>
          <a:p>
            <a:pPr marL="0" indent="0">
              <a:buNone/>
            </a:pPr>
            <a:r>
              <a:rPr lang="fr-FR" b="1" dirty="0" smtClean="0">
                <a:solidFill>
                  <a:schemeClr val="tx1"/>
                </a:solidFill>
              </a:rPr>
              <a:t>Le viol:</a:t>
            </a:r>
          </a:p>
          <a:p>
            <a:pPr marL="457200" lvl="1" indent="0">
              <a:buNone/>
            </a:pPr>
            <a:r>
              <a:rPr lang="fr-FR" sz="2600" u="sng" dirty="0" smtClean="0">
                <a:solidFill>
                  <a:schemeClr val="tx1"/>
                </a:solidFill>
              </a:rPr>
              <a:t>Est </a:t>
            </a:r>
            <a:r>
              <a:rPr lang="fr-FR" sz="2600" u="sng" dirty="0">
                <a:solidFill>
                  <a:schemeClr val="tx1"/>
                </a:solidFill>
              </a:rPr>
              <a:t>un acte de relations sexuelles non consenties. </a:t>
            </a:r>
            <a:endParaRPr lang="fr-FR" sz="2600" u="sng" dirty="0" smtClean="0">
              <a:solidFill>
                <a:schemeClr val="tx1"/>
              </a:solidFill>
            </a:endParaRPr>
          </a:p>
          <a:p>
            <a:pPr lvl="1">
              <a:buFont typeface="Wingdings" panose="05000000000000000000" pitchFamily="2" charset="2"/>
              <a:buChar char="ü"/>
            </a:pPr>
            <a:r>
              <a:rPr lang="fr-FR" sz="2800" b="0" dirty="0">
                <a:solidFill>
                  <a:schemeClr val="tx1"/>
                </a:solidFill>
              </a:rPr>
              <a:t> </a:t>
            </a:r>
            <a:r>
              <a:rPr lang="fr-FR" b="0" dirty="0" smtClean="0">
                <a:solidFill>
                  <a:schemeClr val="tx1"/>
                </a:solidFill>
              </a:rPr>
              <a:t>peut </a:t>
            </a:r>
            <a:r>
              <a:rPr lang="fr-FR" b="0" dirty="0">
                <a:solidFill>
                  <a:schemeClr val="tx1"/>
                </a:solidFill>
              </a:rPr>
              <a:t>aller de l’intrusion </a:t>
            </a:r>
            <a:r>
              <a:rPr lang="fr-FR" b="0" dirty="0" smtClean="0">
                <a:solidFill>
                  <a:schemeClr val="tx1"/>
                </a:solidFill>
              </a:rPr>
              <a:t>(</a:t>
            </a:r>
            <a:r>
              <a:rPr lang="fr-FR" dirty="0" smtClean="0"/>
              <a:t>pénétration) </a:t>
            </a:r>
            <a:r>
              <a:rPr lang="fr-FR" b="0" dirty="0" smtClean="0">
                <a:solidFill>
                  <a:schemeClr val="tx1"/>
                </a:solidFill>
              </a:rPr>
              <a:t>d’un </a:t>
            </a:r>
            <a:r>
              <a:rPr lang="fr-FR" b="0" dirty="0">
                <a:solidFill>
                  <a:schemeClr val="tx1"/>
                </a:solidFill>
              </a:rPr>
              <a:t>organe sexuel dans n’importe quelle partie du corps et/ou l’intrusion d’une ouverture génitale ou anale avec un objet ou une partie du corps. </a:t>
            </a:r>
            <a:endParaRPr lang="fr-FR" b="0" dirty="0" smtClean="0">
              <a:solidFill>
                <a:schemeClr val="tx1"/>
              </a:solidFill>
            </a:endParaRPr>
          </a:p>
          <a:p>
            <a:pPr lvl="1">
              <a:buFont typeface="Wingdings" panose="05000000000000000000" pitchFamily="2" charset="2"/>
              <a:buChar char="ü"/>
            </a:pPr>
            <a:r>
              <a:rPr lang="fr-FR" b="0" dirty="0" smtClean="0">
                <a:solidFill>
                  <a:schemeClr val="tx1"/>
                </a:solidFill>
              </a:rPr>
              <a:t>Le </a:t>
            </a:r>
            <a:r>
              <a:rPr lang="fr-FR" b="0" dirty="0">
                <a:solidFill>
                  <a:schemeClr val="tx1"/>
                </a:solidFill>
              </a:rPr>
              <a:t>viol et la tentative de viol supposent l’usage de la force, de la menace de force, et/ou de la coercition. </a:t>
            </a:r>
            <a:endParaRPr lang="fr-FR" dirty="0"/>
          </a:p>
          <a:p>
            <a:pPr marL="0" indent="0">
              <a:buNone/>
            </a:pPr>
            <a:r>
              <a:rPr lang="fr-FR" b="1" dirty="0" smtClean="0">
                <a:solidFill>
                  <a:schemeClr val="tx1"/>
                </a:solidFill>
              </a:rPr>
              <a:t>La tentative de viol: </a:t>
            </a:r>
          </a:p>
          <a:p>
            <a:pPr lvl="1"/>
            <a:r>
              <a:rPr lang="fr-FR" b="0" dirty="0" smtClean="0">
                <a:solidFill>
                  <a:schemeClr val="tx1"/>
                </a:solidFill>
              </a:rPr>
              <a:t>Les </a:t>
            </a:r>
            <a:r>
              <a:rPr lang="fr-FR" b="0" dirty="0">
                <a:solidFill>
                  <a:schemeClr val="tx1"/>
                </a:solidFill>
              </a:rPr>
              <a:t>efforts visant à </a:t>
            </a:r>
            <a:r>
              <a:rPr lang="fr-FR" b="0" dirty="0" smtClean="0">
                <a:solidFill>
                  <a:schemeClr val="tx1"/>
                </a:solidFill>
              </a:rPr>
              <a:t>pénétrer les organes sexuelles d’autrui et </a:t>
            </a:r>
            <a:r>
              <a:rPr lang="fr-FR" b="0" dirty="0">
                <a:solidFill>
                  <a:schemeClr val="tx1"/>
                </a:solidFill>
              </a:rPr>
              <a:t>qui n’aboutissent </a:t>
            </a:r>
            <a:r>
              <a:rPr lang="fr-FR" b="0" dirty="0" smtClean="0">
                <a:solidFill>
                  <a:schemeClr val="tx1"/>
                </a:solidFill>
              </a:rPr>
              <a:t>pas. </a:t>
            </a:r>
            <a:endParaRPr lang="fr-FR" b="0" dirty="0">
              <a:solidFill>
                <a:schemeClr val="tx1"/>
              </a:solidFill>
            </a:endParaRPr>
          </a:p>
        </p:txBody>
      </p:sp>
      <p:sp>
        <p:nvSpPr>
          <p:cNvPr id="4" name="Slide Number Placeholder 3"/>
          <p:cNvSpPr>
            <a:spLocks noGrp="1"/>
          </p:cNvSpPr>
          <p:nvPr>
            <p:ph type="sldNum" sz="quarter" idx="12"/>
          </p:nvPr>
        </p:nvSpPr>
        <p:spPr/>
        <p:txBody>
          <a:bodyPr/>
          <a:lstStyle/>
          <a:p>
            <a:fld id="{DAD1706F-0CDF-4F5A-9ACE-F8FCCA6808AF}"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95500216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PSNARRATIONPROPS" val="C:\Users\Henrik\Dropbox\KU elearning production\Emergency Health course\09 AIDS-GBV - Wilma\Sound\Mp3\Slide 10.mp3"/>
  <p:tag name="PPSNARRATION" val="10,1747898080,C:\Users\Henrik\Dropbox\KU elearning production\Emergency Health course\09 AIDS-GBV - Wilma\Powerpoint\CPH SGBV  HIV PART1_pptx\Media.ppcx"/>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10&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2&quot;/&gt;&lt;lineCharCount val=&quot;1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1&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7&quot;/&gt;&lt;lineCharCount val=&quot;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7&quot;/&gt;&lt;lineCharCount val=&quot;8&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9&quot;/&gt;&lt;lineCharCount val=&quot;8&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4&quot;/&gt;&lt;lineCharCount val=&quot;7&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7&quot;/&gt;&lt;lineCharCount val=&quot;9&quot;/&gt;&lt;lineCharCount val=&quot;10&quot;/&gt;&lt;lineCharCount val=&quot;8&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9&quot;/&gt;&lt;lineCharCount val=&quot;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12&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7&quot;/&gt;&lt;lineCharCount val=&quot;1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8&quot;/&gt;&lt;lineCharCount val=&quot;9&quot;/&gt;&lt;/TableIndex&gt;&lt;/ShapeText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8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11.xml><?xml version="1.0" encoding="utf-8"?>
<a:theme xmlns:a="http://schemas.openxmlformats.org/drawingml/2006/main" name="9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12.xml><?xml version="1.0" encoding="utf-8"?>
<a:theme xmlns:a="http://schemas.openxmlformats.org/drawingml/2006/main" name="10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13.xml><?xml version="1.0" encoding="utf-8"?>
<a:theme xmlns:a="http://schemas.openxmlformats.org/drawingml/2006/main" name="11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1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12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18.xml><?xml version="1.0" encoding="utf-8"?>
<a:theme xmlns:a="http://schemas.openxmlformats.org/drawingml/2006/main" name="13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19.xml><?xml version="1.0" encoding="utf-8"?>
<a:theme xmlns:a="http://schemas.openxmlformats.org/drawingml/2006/main" name="14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2.xml><?xml version="1.0" encoding="utf-8"?>
<a:theme xmlns:a="http://schemas.openxmlformats.org/drawingml/2006/main" name="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20.xml><?xml version="1.0" encoding="utf-8"?>
<a:theme xmlns:a="http://schemas.openxmlformats.org/drawingml/2006/main" name="15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2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4.xml><?xml version="1.0" encoding="utf-8"?>
<a:theme xmlns:a="http://schemas.openxmlformats.org/drawingml/2006/main" name="2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5.xml><?xml version="1.0" encoding="utf-8"?>
<a:theme xmlns:a="http://schemas.openxmlformats.org/drawingml/2006/main" name="3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6.xml><?xml version="1.0" encoding="utf-8"?>
<a:theme xmlns:a="http://schemas.openxmlformats.org/drawingml/2006/main" name="4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7.xml><?xml version="1.0" encoding="utf-8"?>
<a:theme xmlns:a="http://schemas.openxmlformats.org/drawingml/2006/main" name="5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8.xml><?xml version="1.0" encoding="utf-8"?>
<a:theme xmlns:a="http://schemas.openxmlformats.org/drawingml/2006/main" name="6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ppt/theme/theme9.xml><?xml version="1.0" encoding="utf-8"?>
<a:theme xmlns:a="http://schemas.openxmlformats.org/drawingml/2006/main" name="7_IAWG">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AWG" id="{EF52230F-2043-4094-AA23-B17F3CF97E85}" vid="{115AE7E3-06FD-4A15-AB47-7F11610C9315}"/>
    </a:ext>
  </a:extLst>
</a:theme>
</file>

<file path=docProps/app.xml><?xml version="1.0" encoding="utf-8"?>
<Properties xmlns="http://schemas.openxmlformats.org/officeDocument/2006/extended-properties" xmlns:vt="http://schemas.openxmlformats.org/officeDocument/2006/docPropsVTypes">
  <TotalTime>1776</TotalTime>
  <Words>7544</Words>
  <Application>Microsoft Office PowerPoint</Application>
  <PresentationFormat>Widescreen</PresentationFormat>
  <Paragraphs>767</Paragraphs>
  <Slides>69</Slides>
  <Notes>22</Notes>
  <HiddenSlides>0</HiddenSlides>
  <MMClips>0</MMClips>
  <ScaleCrop>false</ScaleCrop>
  <HeadingPairs>
    <vt:vector size="6" baseType="variant">
      <vt:variant>
        <vt:lpstr>Fonts Used</vt:lpstr>
      </vt:variant>
      <vt:variant>
        <vt:i4>13</vt:i4>
      </vt:variant>
      <vt:variant>
        <vt:lpstr>Theme</vt:lpstr>
      </vt:variant>
      <vt:variant>
        <vt:i4>20</vt:i4>
      </vt:variant>
      <vt:variant>
        <vt:lpstr>Slide Titles</vt:lpstr>
      </vt:variant>
      <vt:variant>
        <vt:i4>69</vt:i4>
      </vt:variant>
    </vt:vector>
  </HeadingPairs>
  <TitlesOfParts>
    <vt:vector size="102" baseType="lpstr">
      <vt:lpstr>MS PGothic</vt:lpstr>
      <vt:lpstr>Arial</vt:lpstr>
      <vt:lpstr>Calibri</vt:lpstr>
      <vt:lpstr>Calibri Light</vt:lpstr>
      <vt:lpstr>Corbel</vt:lpstr>
      <vt:lpstr>Courier New</vt:lpstr>
      <vt:lpstr>Helvetica</vt:lpstr>
      <vt:lpstr>Helvetica</vt:lpstr>
      <vt:lpstr>MS Mincho</vt:lpstr>
      <vt:lpstr>Symbol</vt:lpstr>
      <vt:lpstr>Times New Roman</vt:lpstr>
      <vt:lpstr>Trebuchet MS</vt:lpstr>
      <vt:lpstr>Wingdings</vt:lpstr>
      <vt:lpstr>Office Theme</vt:lpstr>
      <vt:lpstr>IAWG</vt:lpstr>
      <vt:lpstr>1_IAWG</vt:lpstr>
      <vt:lpstr>2_IAWG</vt:lpstr>
      <vt:lpstr>3_IAWG</vt:lpstr>
      <vt:lpstr>4_IAWG</vt:lpstr>
      <vt:lpstr>5_IAWG</vt:lpstr>
      <vt:lpstr>6_IAWG</vt:lpstr>
      <vt:lpstr>7_IAWG</vt:lpstr>
      <vt:lpstr>8_IAWG</vt:lpstr>
      <vt:lpstr>9_IAWG</vt:lpstr>
      <vt:lpstr>10_IAWG</vt:lpstr>
      <vt:lpstr>11_IAWG</vt:lpstr>
      <vt:lpstr>1_Office Theme</vt:lpstr>
      <vt:lpstr>2_Office Theme</vt:lpstr>
      <vt:lpstr>3_Office Theme</vt:lpstr>
      <vt:lpstr>12_IAWG</vt:lpstr>
      <vt:lpstr>13_IAWG</vt:lpstr>
      <vt:lpstr>14_IAWG</vt:lpstr>
      <vt:lpstr>15_IAWG</vt:lpstr>
      <vt:lpstr>Dispositif minimum d’urgence (DMU) en santé de la reproduction  En situation de crise humanitaire  Juin 2022</vt:lpstr>
      <vt:lpstr>Plan de présentation</vt:lpstr>
      <vt:lpstr>Objectif 2 du DMU:  Assurer la prévention des violences sexuelles et la réponse aux besoins des survivantes/ victimes.</vt:lpstr>
      <vt:lpstr>Objectifs d’apprentissage </vt:lpstr>
      <vt:lpstr>Définition des concepts  </vt:lpstr>
      <vt:lpstr>Genre et sexe </vt:lpstr>
      <vt:lpstr>Violence basé sur le genre (VBG)</vt:lpstr>
      <vt:lpstr>Violence/ agression  sexuelle </vt:lpstr>
      <vt:lpstr>Viol/ tentative de viol </vt:lpstr>
      <vt:lpstr>Victime / survivante </vt:lpstr>
      <vt:lpstr>La violence sexuelle -  une violation des droits humains </vt:lpstr>
      <vt:lpstr>Les personnes à risque des VS</vt:lpstr>
      <vt:lpstr>Les auteurs des VS</vt:lpstr>
      <vt:lpstr>Les intervenants dans la lutte contre les  VBGs </vt:lpstr>
      <vt:lpstr>Pourquoi se focaliser sur la violence sexuelle uniquement? </vt:lpstr>
      <vt:lpstr>Les causes des violences sexuelles </vt:lpstr>
      <vt:lpstr>Situations favorisantes aux violences sexuelles </vt:lpstr>
      <vt:lpstr>PowerPoint Presentation</vt:lpstr>
      <vt:lpstr>Les conséquences des violences sexuelles </vt:lpstr>
      <vt:lpstr>Facteurs régissant la gravité des conséquences médicales des agressions sexuelles</vt:lpstr>
      <vt:lpstr>Conséquences des violences sexuelles </vt:lpstr>
      <vt:lpstr>Les conséquences physiques</vt:lpstr>
      <vt:lpstr>2. Conséquences psychologiques + troubles de santé mentale </vt:lpstr>
      <vt:lpstr>3. Conséquences sociales</vt:lpstr>
      <vt:lpstr>Prévention des violences sexuelles  Répertorier et lutter contre les facteurs de risque aux violences sexuelles pour mieux prévenir ces incidents   </vt:lpstr>
      <vt:lpstr>Pourquoi prévenir les violences sexuelles? </vt:lpstr>
      <vt:lpstr>Interventions de prévention –VBG/VS (1)</vt:lpstr>
      <vt:lpstr>Interventions de prévention (2)</vt:lpstr>
      <vt:lpstr>Interventions de prévention -VS (3)</vt:lpstr>
      <vt:lpstr>Interventions de prévention (4)</vt:lpstr>
      <vt:lpstr>Code de bonne conduite des humanitaires (extrait) </vt:lpstr>
      <vt:lpstr>Le signalement des cas des violences sexuelles </vt:lpstr>
      <vt:lpstr>Réponse aux violences sexuelles </vt:lpstr>
      <vt:lpstr>REPONDRE au besoins de survivantes de la VS</vt:lpstr>
      <vt:lpstr>Les principes directeurs pour les interventions</vt:lpstr>
      <vt:lpstr>PowerPoint Presentation</vt:lpstr>
      <vt:lpstr>Actions prioritaires pour les services de prise en charge </vt:lpstr>
      <vt:lpstr>Actions prioritaires pour les services de prise en charge </vt:lpstr>
      <vt:lpstr>Mettre en place un protocole pour la prise en charge des survivantes  </vt:lpstr>
      <vt:lpstr>Le protocole de prise en charge des survivantes: </vt:lpstr>
      <vt:lpstr>Paquet minimum pour des interventions efficaces et de qualité</vt:lpstr>
      <vt:lpstr>Les éléments  de la gestion clinique des victimes  du viol</vt:lpstr>
      <vt:lpstr>Apporter les premiers secours psychologiques (PSP)</vt:lpstr>
      <vt:lpstr>la prophylaxie Post Exposition (PPE) au VIH</vt:lpstr>
      <vt:lpstr>Prévenir la grossesse</vt:lpstr>
      <vt:lpstr>Le traitement présomptif des Infections Sexuellement Transmissibles</vt:lpstr>
      <vt:lpstr>Les vaccins </vt:lpstr>
      <vt:lpstr>Considérations spéciales </vt:lpstr>
      <vt:lpstr>Viol sur grossesse </vt:lpstr>
      <vt:lpstr>Grossesse issue de viol</vt:lpstr>
      <vt:lpstr>Violences à l’égard des enfants et adolescents </vt:lpstr>
      <vt:lpstr>Violences à l’égard des femmes handicapées</vt:lpstr>
      <vt:lpstr>Violences à l’égard des hommes </vt:lpstr>
      <vt:lpstr>Violences à l’égard des individu(e)s LGBTQIs</vt:lpstr>
      <vt:lpstr>Violences à l’égard des professionnel(le)s du sexe</vt:lpstr>
      <vt:lpstr>Violences à l’égard  de minorité ethnique et/ ou religieuse</vt:lpstr>
      <vt:lpstr>Mesures de sécurité autour du victime de viol </vt:lpstr>
      <vt:lpstr>La collecte de preuves médicolégales  </vt:lpstr>
      <vt:lpstr>Les preuves médico-légales</vt:lpstr>
      <vt:lpstr>Eléments clés pour la documentation des cas de VS </vt:lpstr>
      <vt:lpstr>Témoignage au tribunal  </vt:lpstr>
      <vt:lpstr>Les Procédures Opérationnelles Standard (POS)- VBG/VS</vt:lpstr>
      <vt:lpstr>Contenu des POS</vt:lpstr>
      <vt:lpstr>Avantages des POS</vt:lpstr>
      <vt:lpstr>Coordination multisectorielle des violences sexuelles</vt:lpstr>
      <vt:lpstr>Pourquoi la sous-notification des cas de violences sexuelles? </vt:lpstr>
      <vt:lpstr>Les mécanismes pour combattre les violences sexuelles (en situation humanitaire)</vt:lpstr>
      <vt:lpstr>Messages clés</vt:lpstr>
      <vt:lpstr>Ressources – références bibliographiques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Dispositif d’urgence en SSR</dc:title>
  <dc:creator>JBN</dc:creator>
  <cp:lastModifiedBy>user</cp:lastModifiedBy>
  <cp:revision>144</cp:revision>
  <dcterms:created xsi:type="dcterms:W3CDTF">2020-08-04T03:28:51Z</dcterms:created>
  <dcterms:modified xsi:type="dcterms:W3CDTF">2022-06-21T04:05:10Z</dcterms:modified>
</cp:coreProperties>
</file>