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74" r:id="rId4"/>
  </p:sldMasterIdLst>
  <p:notesMasterIdLst>
    <p:notesMasterId r:id="rId68"/>
  </p:notesMasterIdLst>
  <p:sldIdLst>
    <p:sldId id="385" r:id="rId5"/>
    <p:sldId id="319" r:id="rId6"/>
    <p:sldId id="386" r:id="rId7"/>
    <p:sldId id="320" r:id="rId8"/>
    <p:sldId id="305" r:id="rId9"/>
    <p:sldId id="387" r:id="rId10"/>
    <p:sldId id="367" r:id="rId11"/>
    <p:sldId id="368" r:id="rId12"/>
    <p:sldId id="358" r:id="rId13"/>
    <p:sldId id="391" r:id="rId14"/>
    <p:sldId id="392" r:id="rId15"/>
    <p:sldId id="395" r:id="rId16"/>
    <p:sldId id="394" r:id="rId17"/>
    <p:sldId id="396" r:id="rId18"/>
    <p:sldId id="393" r:id="rId19"/>
    <p:sldId id="390" r:id="rId20"/>
    <p:sldId id="371" r:id="rId21"/>
    <p:sldId id="372" r:id="rId22"/>
    <p:sldId id="363" r:id="rId23"/>
    <p:sldId id="399" r:id="rId24"/>
    <p:sldId id="364" r:id="rId25"/>
    <p:sldId id="365" r:id="rId26"/>
    <p:sldId id="373" r:id="rId27"/>
    <p:sldId id="382" r:id="rId28"/>
    <p:sldId id="350" r:id="rId29"/>
    <p:sldId id="352" r:id="rId30"/>
    <p:sldId id="351" r:id="rId31"/>
    <p:sldId id="342" r:id="rId32"/>
    <p:sldId id="397" r:id="rId33"/>
    <p:sldId id="398" r:id="rId34"/>
    <p:sldId id="374" r:id="rId35"/>
    <p:sldId id="384" r:id="rId36"/>
    <p:sldId id="310" r:id="rId37"/>
    <p:sldId id="400" r:id="rId38"/>
    <p:sldId id="314" r:id="rId39"/>
    <p:sldId id="349" r:id="rId40"/>
    <p:sldId id="312" r:id="rId41"/>
    <p:sldId id="380" r:id="rId42"/>
    <p:sldId id="325" r:id="rId43"/>
    <p:sldId id="383" r:id="rId44"/>
    <p:sldId id="286" r:id="rId45"/>
    <p:sldId id="376" r:id="rId46"/>
    <p:sldId id="287" r:id="rId47"/>
    <p:sldId id="296" r:id="rId48"/>
    <p:sldId id="288" r:id="rId49"/>
    <p:sldId id="318" r:id="rId50"/>
    <p:sldId id="290" r:id="rId51"/>
    <p:sldId id="326" r:id="rId52"/>
    <p:sldId id="297"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43" autoAdjust="0"/>
  </p:normalViewPr>
  <p:slideViewPr>
    <p:cSldViewPr snapToGrid="0">
      <p:cViewPr varScale="1">
        <p:scale>
          <a:sx n="69" d="100"/>
          <a:sy n="69" d="100"/>
        </p:scale>
        <p:origin x="696" y="66"/>
      </p:cViewPr>
      <p:guideLst>
        <p:guide orient="horz" pos="2160"/>
        <p:guide pos="3840"/>
      </p:guideLst>
    </p:cSldViewPr>
  </p:slideViewPr>
  <p:outlineViewPr>
    <p:cViewPr>
      <p:scale>
        <a:sx n="33" d="100"/>
        <a:sy n="33" d="100"/>
      </p:scale>
      <p:origin x="0" y="-51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4F8CA-596B-44B9-9E92-681C209BAD8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BB62CBF-F6F5-48E2-A4B6-B67E94DC964C}">
      <dgm:prSet phldrT="[Text]" custT="1"/>
      <dgm:spPr>
        <a:solidFill>
          <a:srgbClr val="FFC000"/>
        </a:solidFill>
      </dgm:spPr>
      <dgm:t>
        <a:bodyPr/>
        <a:lstStyle/>
        <a:p>
          <a:r>
            <a:rPr lang="fr-FR" sz="1800" noProof="0" dirty="0" smtClean="0"/>
            <a:t>Droits a la santé sexuelle et reproductive</a:t>
          </a:r>
          <a:endParaRPr lang="fr-FR" sz="1800" noProof="0" dirty="0"/>
        </a:p>
      </dgm:t>
    </dgm:pt>
    <dgm:pt modelId="{4810EBD9-C67B-4A26-AB1E-B6DAE9D6EFA6}" type="parTrans" cxnId="{FB710981-350F-4EC9-BC38-02072E02E0DA}">
      <dgm:prSet/>
      <dgm:spPr/>
      <dgm:t>
        <a:bodyPr/>
        <a:lstStyle/>
        <a:p>
          <a:endParaRPr lang="en-US"/>
        </a:p>
      </dgm:t>
    </dgm:pt>
    <dgm:pt modelId="{C2557E88-AF5E-4A85-ABF1-A78BBA04FB29}" type="sibTrans" cxnId="{FB710981-350F-4EC9-BC38-02072E02E0DA}">
      <dgm:prSet/>
      <dgm:spPr/>
      <dgm:t>
        <a:bodyPr/>
        <a:lstStyle/>
        <a:p>
          <a:endParaRPr lang="en-US"/>
        </a:p>
      </dgm:t>
    </dgm:pt>
    <dgm:pt modelId="{254D4BC7-42E2-4203-9845-221C864122F1}">
      <dgm:prSet phldrT="[Text]"/>
      <dgm:spPr/>
      <dgm:t>
        <a:bodyPr/>
        <a:lstStyle/>
        <a:p>
          <a:r>
            <a:rPr lang="en-US" dirty="0" smtClean="0"/>
            <a:t>Le droit </a:t>
          </a:r>
          <a:r>
            <a:rPr lang="fr-FR" dirty="0" smtClean="0"/>
            <a:t>à</a:t>
          </a:r>
          <a:r>
            <a:rPr lang="en-US" dirty="0" smtClean="0"/>
            <a:t> la santé</a:t>
          </a:r>
          <a:endParaRPr lang="en-US" dirty="0"/>
        </a:p>
      </dgm:t>
    </dgm:pt>
    <dgm:pt modelId="{ADE1960A-7559-423A-95F6-FBCE51EE4E14}" type="parTrans" cxnId="{A2110885-1D51-4153-9C6D-8953C8414A4A}">
      <dgm:prSet/>
      <dgm:spPr/>
      <dgm:t>
        <a:bodyPr/>
        <a:lstStyle/>
        <a:p>
          <a:endParaRPr lang="en-US"/>
        </a:p>
      </dgm:t>
    </dgm:pt>
    <dgm:pt modelId="{D7C894BE-F38B-4C42-AFEE-AF1CBBBADBE2}" type="sibTrans" cxnId="{A2110885-1D51-4153-9C6D-8953C8414A4A}">
      <dgm:prSet/>
      <dgm:spPr/>
      <dgm:t>
        <a:bodyPr/>
        <a:lstStyle/>
        <a:p>
          <a:endParaRPr lang="en-US"/>
        </a:p>
      </dgm:t>
    </dgm:pt>
    <dgm:pt modelId="{375F91D1-A49C-4AFB-B216-B4E9F17F1807}">
      <dgm:prSet phldrT="[Text]"/>
      <dgm:spPr/>
      <dgm:t>
        <a:bodyPr/>
        <a:lstStyle/>
        <a:p>
          <a:r>
            <a:rPr lang="fr-FR" noProof="0" dirty="0" smtClean="0"/>
            <a:t>Le droit </a:t>
          </a:r>
          <a:r>
            <a:rPr lang="fr-FR" dirty="0" smtClean="0"/>
            <a:t>à</a:t>
          </a:r>
          <a:r>
            <a:rPr lang="fr-FR" noProof="0" dirty="0" smtClean="0"/>
            <a:t> l’éducation et a l’information </a:t>
          </a:r>
          <a:endParaRPr lang="fr-FR" noProof="0" dirty="0"/>
        </a:p>
      </dgm:t>
    </dgm:pt>
    <dgm:pt modelId="{B5C5096C-2873-40A1-B72C-C8B0CAD3227D}" type="parTrans" cxnId="{11DCEEB0-959C-40B2-B2FE-D6532B03E2E6}">
      <dgm:prSet/>
      <dgm:spPr/>
      <dgm:t>
        <a:bodyPr/>
        <a:lstStyle/>
        <a:p>
          <a:endParaRPr lang="en-US"/>
        </a:p>
      </dgm:t>
    </dgm:pt>
    <dgm:pt modelId="{41FA9126-D702-4FAA-A72D-A66D6A854E39}" type="sibTrans" cxnId="{11DCEEB0-959C-40B2-B2FE-D6532B03E2E6}">
      <dgm:prSet/>
      <dgm:spPr/>
      <dgm:t>
        <a:bodyPr/>
        <a:lstStyle/>
        <a:p>
          <a:endParaRPr lang="en-US"/>
        </a:p>
      </dgm:t>
    </dgm:pt>
    <dgm:pt modelId="{CDEBDC2B-C263-4C40-B3FC-B895C09F4BC0}">
      <dgm:prSet phldrT="[Text]" custT="1"/>
      <dgm:spPr/>
      <dgm:t>
        <a:bodyPr/>
        <a:lstStyle/>
        <a:p>
          <a:r>
            <a:rPr lang="fr-FR" sz="1400" noProof="0" dirty="0" smtClean="0"/>
            <a:t>Le droit de décider le nombre d’enfants et le moment de leur naissance</a:t>
          </a:r>
          <a:endParaRPr lang="fr-FR" sz="1400" noProof="0" dirty="0"/>
        </a:p>
      </dgm:t>
    </dgm:pt>
    <dgm:pt modelId="{4CD717D1-523E-4BC2-AEF5-34F77F09D8E8}" type="parTrans" cxnId="{EFADC190-D6EB-4F3E-A150-3B74332AF8AE}">
      <dgm:prSet/>
      <dgm:spPr/>
      <dgm:t>
        <a:bodyPr/>
        <a:lstStyle/>
        <a:p>
          <a:endParaRPr lang="en-US"/>
        </a:p>
      </dgm:t>
    </dgm:pt>
    <dgm:pt modelId="{1D083C79-4C24-46FF-9D82-131268ACE1AF}" type="sibTrans" cxnId="{EFADC190-D6EB-4F3E-A150-3B74332AF8AE}">
      <dgm:prSet/>
      <dgm:spPr/>
      <dgm:t>
        <a:bodyPr/>
        <a:lstStyle/>
        <a:p>
          <a:endParaRPr lang="en-US"/>
        </a:p>
      </dgm:t>
    </dgm:pt>
    <dgm:pt modelId="{ECE5FC13-2B43-45F6-802C-3A807CF4B7BE}">
      <dgm:prSet phldrT="[Text]" custT="1"/>
      <dgm:spPr/>
      <dgm:t>
        <a:bodyPr/>
        <a:lstStyle/>
        <a:p>
          <a:r>
            <a:rPr lang="en-US" sz="1400" dirty="0" smtClean="0"/>
            <a:t>Le droit </a:t>
          </a:r>
          <a:r>
            <a:rPr lang="fr-FR" sz="1400" dirty="0" smtClean="0"/>
            <a:t>à</a:t>
          </a:r>
          <a:r>
            <a:rPr lang="en-US" sz="1400" dirty="0" smtClean="0"/>
            <a:t> la non-discrimination </a:t>
          </a:r>
          <a:endParaRPr lang="en-US" sz="1400" dirty="0"/>
        </a:p>
      </dgm:t>
    </dgm:pt>
    <dgm:pt modelId="{B82D71B4-E8C1-4120-A66F-FEC5DB354FF8}" type="parTrans" cxnId="{11A85FC7-F47F-47B0-9786-31E74E3BC315}">
      <dgm:prSet/>
      <dgm:spPr/>
      <dgm:t>
        <a:bodyPr/>
        <a:lstStyle/>
        <a:p>
          <a:endParaRPr lang="en-US"/>
        </a:p>
      </dgm:t>
    </dgm:pt>
    <dgm:pt modelId="{FAF043CF-9E4E-4D89-879B-CC42BEE6A75C}" type="sibTrans" cxnId="{11A85FC7-F47F-47B0-9786-31E74E3BC315}">
      <dgm:prSet/>
      <dgm:spPr/>
      <dgm:t>
        <a:bodyPr/>
        <a:lstStyle/>
        <a:p>
          <a:endParaRPr lang="en-US"/>
        </a:p>
      </dgm:t>
    </dgm:pt>
    <dgm:pt modelId="{68CC9A8C-67BF-4C24-8BFF-9D7EAC7BC8C8}" type="pres">
      <dgm:prSet presAssocID="{45D4F8CA-596B-44B9-9E92-681C209BAD87}" presName="cycle" presStyleCnt="0">
        <dgm:presLayoutVars>
          <dgm:chMax val="1"/>
          <dgm:dir/>
          <dgm:animLvl val="ctr"/>
          <dgm:resizeHandles val="exact"/>
        </dgm:presLayoutVars>
      </dgm:prSet>
      <dgm:spPr/>
      <dgm:t>
        <a:bodyPr/>
        <a:lstStyle/>
        <a:p>
          <a:endParaRPr lang="en-US"/>
        </a:p>
      </dgm:t>
    </dgm:pt>
    <dgm:pt modelId="{E8E24F96-5168-4289-96FC-435B9B3B59CB}" type="pres">
      <dgm:prSet presAssocID="{ABB62CBF-F6F5-48E2-A4B6-B67E94DC964C}" presName="centerShape" presStyleLbl="node0" presStyleIdx="0" presStyleCnt="1" custScaleX="137805" custScaleY="91291"/>
      <dgm:spPr/>
      <dgm:t>
        <a:bodyPr/>
        <a:lstStyle/>
        <a:p>
          <a:endParaRPr lang="en-US"/>
        </a:p>
      </dgm:t>
    </dgm:pt>
    <dgm:pt modelId="{5E4B4693-B5AB-4E1B-BE86-7F7E83859BC6}" type="pres">
      <dgm:prSet presAssocID="{ADE1960A-7559-423A-95F6-FBCE51EE4E14}" presName="Name9" presStyleLbl="parChTrans1D2" presStyleIdx="0" presStyleCnt="4"/>
      <dgm:spPr/>
      <dgm:t>
        <a:bodyPr/>
        <a:lstStyle/>
        <a:p>
          <a:endParaRPr lang="en-US"/>
        </a:p>
      </dgm:t>
    </dgm:pt>
    <dgm:pt modelId="{951AA88D-45C2-4A2C-B508-31BA067CD58D}" type="pres">
      <dgm:prSet presAssocID="{ADE1960A-7559-423A-95F6-FBCE51EE4E14}" presName="connTx" presStyleLbl="parChTrans1D2" presStyleIdx="0" presStyleCnt="4"/>
      <dgm:spPr/>
      <dgm:t>
        <a:bodyPr/>
        <a:lstStyle/>
        <a:p>
          <a:endParaRPr lang="en-US"/>
        </a:p>
      </dgm:t>
    </dgm:pt>
    <dgm:pt modelId="{13A00793-C730-4670-BAC3-2BBACC02871D}" type="pres">
      <dgm:prSet presAssocID="{254D4BC7-42E2-4203-9845-221C864122F1}" presName="node" presStyleLbl="node1" presStyleIdx="0" presStyleCnt="4" custScaleX="131161" custScaleY="54972">
        <dgm:presLayoutVars>
          <dgm:bulletEnabled val="1"/>
        </dgm:presLayoutVars>
      </dgm:prSet>
      <dgm:spPr/>
      <dgm:t>
        <a:bodyPr/>
        <a:lstStyle/>
        <a:p>
          <a:endParaRPr lang="en-US"/>
        </a:p>
      </dgm:t>
    </dgm:pt>
    <dgm:pt modelId="{B077B618-BDCA-4383-A60B-DE3B6D5275CA}" type="pres">
      <dgm:prSet presAssocID="{B5C5096C-2873-40A1-B72C-C8B0CAD3227D}" presName="Name9" presStyleLbl="parChTrans1D2" presStyleIdx="1" presStyleCnt="4"/>
      <dgm:spPr/>
      <dgm:t>
        <a:bodyPr/>
        <a:lstStyle/>
        <a:p>
          <a:endParaRPr lang="en-US"/>
        </a:p>
      </dgm:t>
    </dgm:pt>
    <dgm:pt modelId="{363E66DB-5464-4CB6-A8A3-040152C86DF0}" type="pres">
      <dgm:prSet presAssocID="{B5C5096C-2873-40A1-B72C-C8B0CAD3227D}" presName="connTx" presStyleLbl="parChTrans1D2" presStyleIdx="1" presStyleCnt="4"/>
      <dgm:spPr/>
      <dgm:t>
        <a:bodyPr/>
        <a:lstStyle/>
        <a:p>
          <a:endParaRPr lang="en-US"/>
        </a:p>
      </dgm:t>
    </dgm:pt>
    <dgm:pt modelId="{4DDA5BC1-7DF4-4E1F-89F0-9B552047CB9A}" type="pres">
      <dgm:prSet presAssocID="{375F91D1-A49C-4AFB-B216-B4E9F17F1807}" presName="node" presStyleLbl="node1" presStyleIdx="1" presStyleCnt="4" custScaleX="133097" custScaleY="59959" custRadScaleRad="142494" custRadScaleInc="-31803">
        <dgm:presLayoutVars>
          <dgm:bulletEnabled val="1"/>
        </dgm:presLayoutVars>
      </dgm:prSet>
      <dgm:spPr/>
      <dgm:t>
        <a:bodyPr/>
        <a:lstStyle/>
        <a:p>
          <a:endParaRPr lang="en-US"/>
        </a:p>
      </dgm:t>
    </dgm:pt>
    <dgm:pt modelId="{4D20E252-6E99-4B5F-BC8B-24242388A239}" type="pres">
      <dgm:prSet presAssocID="{4CD717D1-523E-4BC2-AEF5-34F77F09D8E8}" presName="Name9" presStyleLbl="parChTrans1D2" presStyleIdx="2" presStyleCnt="4"/>
      <dgm:spPr/>
      <dgm:t>
        <a:bodyPr/>
        <a:lstStyle/>
        <a:p>
          <a:endParaRPr lang="en-US"/>
        </a:p>
      </dgm:t>
    </dgm:pt>
    <dgm:pt modelId="{B5FDB286-8AC2-485C-9913-1CF9B4719D40}" type="pres">
      <dgm:prSet presAssocID="{4CD717D1-523E-4BC2-AEF5-34F77F09D8E8}" presName="connTx" presStyleLbl="parChTrans1D2" presStyleIdx="2" presStyleCnt="4"/>
      <dgm:spPr/>
      <dgm:t>
        <a:bodyPr/>
        <a:lstStyle/>
        <a:p>
          <a:endParaRPr lang="en-US"/>
        </a:p>
      </dgm:t>
    </dgm:pt>
    <dgm:pt modelId="{3E3D00C8-F616-49C1-B969-3AC2AC695EB6}" type="pres">
      <dgm:prSet presAssocID="{CDEBDC2B-C263-4C40-B3FC-B895C09F4BC0}" presName="node" presStyleLbl="node1" presStyleIdx="2" presStyleCnt="4" custScaleX="170120" custScaleY="57585">
        <dgm:presLayoutVars>
          <dgm:bulletEnabled val="1"/>
        </dgm:presLayoutVars>
      </dgm:prSet>
      <dgm:spPr/>
      <dgm:t>
        <a:bodyPr/>
        <a:lstStyle/>
        <a:p>
          <a:endParaRPr lang="en-US"/>
        </a:p>
      </dgm:t>
    </dgm:pt>
    <dgm:pt modelId="{5BF67AF0-2A66-4A75-B659-814CA96819FF}" type="pres">
      <dgm:prSet presAssocID="{B82D71B4-E8C1-4120-A66F-FEC5DB354FF8}" presName="Name9" presStyleLbl="parChTrans1D2" presStyleIdx="3" presStyleCnt="4"/>
      <dgm:spPr/>
      <dgm:t>
        <a:bodyPr/>
        <a:lstStyle/>
        <a:p>
          <a:endParaRPr lang="en-US"/>
        </a:p>
      </dgm:t>
    </dgm:pt>
    <dgm:pt modelId="{26EC2400-99F1-4F15-963F-C91D72ED6907}" type="pres">
      <dgm:prSet presAssocID="{B82D71B4-E8C1-4120-A66F-FEC5DB354FF8}" presName="connTx" presStyleLbl="parChTrans1D2" presStyleIdx="3" presStyleCnt="4"/>
      <dgm:spPr/>
      <dgm:t>
        <a:bodyPr/>
        <a:lstStyle/>
        <a:p>
          <a:endParaRPr lang="en-US"/>
        </a:p>
      </dgm:t>
    </dgm:pt>
    <dgm:pt modelId="{1596A3A1-E9DB-48AC-B403-22CA95311F9B}" type="pres">
      <dgm:prSet presAssocID="{ECE5FC13-2B43-45F6-802C-3A807CF4B7BE}" presName="node" presStyleLbl="node1" presStyleIdx="3" presStyleCnt="4" custScaleX="114281" custScaleY="50009" custRadScaleRad="167306" custRadScaleInc="-14567">
        <dgm:presLayoutVars>
          <dgm:bulletEnabled val="1"/>
        </dgm:presLayoutVars>
      </dgm:prSet>
      <dgm:spPr/>
      <dgm:t>
        <a:bodyPr/>
        <a:lstStyle/>
        <a:p>
          <a:endParaRPr lang="en-US"/>
        </a:p>
      </dgm:t>
    </dgm:pt>
  </dgm:ptLst>
  <dgm:cxnLst>
    <dgm:cxn modelId="{EFADC190-D6EB-4F3E-A150-3B74332AF8AE}" srcId="{ABB62CBF-F6F5-48E2-A4B6-B67E94DC964C}" destId="{CDEBDC2B-C263-4C40-B3FC-B895C09F4BC0}" srcOrd="2" destOrd="0" parTransId="{4CD717D1-523E-4BC2-AEF5-34F77F09D8E8}" sibTransId="{1D083C79-4C24-46FF-9D82-131268ACE1AF}"/>
    <dgm:cxn modelId="{4FECA9F6-0B4A-4BFB-85B3-BDCCFDF11AEA}" type="presOf" srcId="{ABB62CBF-F6F5-48E2-A4B6-B67E94DC964C}" destId="{E8E24F96-5168-4289-96FC-435B9B3B59CB}" srcOrd="0" destOrd="0" presId="urn:microsoft.com/office/officeart/2005/8/layout/radial1"/>
    <dgm:cxn modelId="{D61F3F80-13A5-44E6-8D75-850EF793369F}" type="presOf" srcId="{B5C5096C-2873-40A1-B72C-C8B0CAD3227D}" destId="{B077B618-BDCA-4383-A60B-DE3B6D5275CA}" srcOrd="0" destOrd="0" presId="urn:microsoft.com/office/officeart/2005/8/layout/radial1"/>
    <dgm:cxn modelId="{A2110885-1D51-4153-9C6D-8953C8414A4A}" srcId="{ABB62CBF-F6F5-48E2-A4B6-B67E94DC964C}" destId="{254D4BC7-42E2-4203-9845-221C864122F1}" srcOrd="0" destOrd="0" parTransId="{ADE1960A-7559-423A-95F6-FBCE51EE4E14}" sibTransId="{D7C894BE-F38B-4C42-AFEE-AF1CBBBADBE2}"/>
    <dgm:cxn modelId="{B32FCA9A-4264-4EFB-B85C-3CCEA482B905}" type="presOf" srcId="{ECE5FC13-2B43-45F6-802C-3A807CF4B7BE}" destId="{1596A3A1-E9DB-48AC-B403-22CA95311F9B}" srcOrd="0" destOrd="0" presId="urn:microsoft.com/office/officeart/2005/8/layout/radial1"/>
    <dgm:cxn modelId="{EA5F96AC-E824-46C8-9D16-2D9EA7B7E5C9}" type="presOf" srcId="{254D4BC7-42E2-4203-9845-221C864122F1}" destId="{13A00793-C730-4670-BAC3-2BBACC02871D}" srcOrd="0" destOrd="0" presId="urn:microsoft.com/office/officeart/2005/8/layout/radial1"/>
    <dgm:cxn modelId="{11DCEEB0-959C-40B2-B2FE-D6532B03E2E6}" srcId="{ABB62CBF-F6F5-48E2-A4B6-B67E94DC964C}" destId="{375F91D1-A49C-4AFB-B216-B4E9F17F1807}" srcOrd="1" destOrd="0" parTransId="{B5C5096C-2873-40A1-B72C-C8B0CAD3227D}" sibTransId="{41FA9126-D702-4FAA-A72D-A66D6A854E39}"/>
    <dgm:cxn modelId="{FB710981-350F-4EC9-BC38-02072E02E0DA}" srcId="{45D4F8CA-596B-44B9-9E92-681C209BAD87}" destId="{ABB62CBF-F6F5-48E2-A4B6-B67E94DC964C}" srcOrd="0" destOrd="0" parTransId="{4810EBD9-C67B-4A26-AB1E-B6DAE9D6EFA6}" sibTransId="{C2557E88-AF5E-4A85-ABF1-A78BBA04FB29}"/>
    <dgm:cxn modelId="{4BCA009A-D49D-4F5C-AFFB-0556B7939B4B}" type="presOf" srcId="{B5C5096C-2873-40A1-B72C-C8B0CAD3227D}" destId="{363E66DB-5464-4CB6-A8A3-040152C86DF0}" srcOrd="1" destOrd="0" presId="urn:microsoft.com/office/officeart/2005/8/layout/radial1"/>
    <dgm:cxn modelId="{3B2DD8E8-2DBD-4DF3-9AC1-B815FBD3D62A}" type="presOf" srcId="{4CD717D1-523E-4BC2-AEF5-34F77F09D8E8}" destId="{B5FDB286-8AC2-485C-9913-1CF9B4719D40}" srcOrd="1" destOrd="0" presId="urn:microsoft.com/office/officeart/2005/8/layout/radial1"/>
    <dgm:cxn modelId="{4EBF800C-2732-4B92-9693-E452E270F820}" type="presOf" srcId="{CDEBDC2B-C263-4C40-B3FC-B895C09F4BC0}" destId="{3E3D00C8-F616-49C1-B969-3AC2AC695EB6}" srcOrd="0" destOrd="0" presId="urn:microsoft.com/office/officeart/2005/8/layout/radial1"/>
    <dgm:cxn modelId="{32AD4328-6F36-4F15-87EB-B3BD1A88193F}" type="presOf" srcId="{ADE1960A-7559-423A-95F6-FBCE51EE4E14}" destId="{951AA88D-45C2-4A2C-B508-31BA067CD58D}" srcOrd="1" destOrd="0" presId="urn:microsoft.com/office/officeart/2005/8/layout/radial1"/>
    <dgm:cxn modelId="{11A85FC7-F47F-47B0-9786-31E74E3BC315}" srcId="{ABB62CBF-F6F5-48E2-A4B6-B67E94DC964C}" destId="{ECE5FC13-2B43-45F6-802C-3A807CF4B7BE}" srcOrd="3" destOrd="0" parTransId="{B82D71B4-E8C1-4120-A66F-FEC5DB354FF8}" sibTransId="{FAF043CF-9E4E-4D89-879B-CC42BEE6A75C}"/>
    <dgm:cxn modelId="{E3ED0129-F90E-4624-852F-C261862882FC}" type="presOf" srcId="{45D4F8CA-596B-44B9-9E92-681C209BAD87}" destId="{68CC9A8C-67BF-4C24-8BFF-9D7EAC7BC8C8}" srcOrd="0" destOrd="0" presId="urn:microsoft.com/office/officeart/2005/8/layout/radial1"/>
    <dgm:cxn modelId="{08132E70-DA6B-43B2-B23B-7DCDA7AE7805}" type="presOf" srcId="{4CD717D1-523E-4BC2-AEF5-34F77F09D8E8}" destId="{4D20E252-6E99-4B5F-BC8B-24242388A239}" srcOrd="0" destOrd="0" presId="urn:microsoft.com/office/officeart/2005/8/layout/radial1"/>
    <dgm:cxn modelId="{0A31244E-C0D0-43BA-85E6-EA9B81CC2865}" type="presOf" srcId="{ADE1960A-7559-423A-95F6-FBCE51EE4E14}" destId="{5E4B4693-B5AB-4E1B-BE86-7F7E83859BC6}" srcOrd="0" destOrd="0" presId="urn:microsoft.com/office/officeart/2005/8/layout/radial1"/>
    <dgm:cxn modelId="{B62CBE96-3F05-4A6E-B414-AA548934DC78}" type="presOf" srcId="{375F91D1-A49C-4AFB-B216-B4E9F17F1807}" destId="{4DDA5BC1-7DF4-4E1F-89F0-9B552047CB9A}" srcOrd="0" destOrd="0" presId="urn:microsoft.com/office/officeart/2005/8/layout/radial1"/>
    <dgm:cxn modelId="{2656CB40-AC1D-486A-9743-086728A6081A}" type="presOf" srcId="{B82D71B4-E8C1-4120-A66F-FEC5DB354FF8}" destId="{5BF67AF0-2A66-4A75-B659-814CA96819FF}" srcOrd="0" destOrd="0" presId="urn:microsoft.com/office/officeart/2005/8/layout/radial1"/>
    <dgm:cxn modelId="{761606DE-BB13-445C-B917-3E1C64562CBE}" type="presOf" srcId="{B82D71B4-E8C1-4120-A66F-FEC5DB354FF8}" destId="{26EC2400-99F1-4F15-963F-C91D72ED6907}" srcOrd="1" destOrd="0" presId="urn:microsoft.com/office/officeart/2005/8/layout/radial1"/>
    <dgm:cxn modelId="{C4E85161-0DAB-4343-A968-356B2FAEAEDC}" type="presParOf" srcId="{68CC9A8C-67BF-4C24-8BFF-9D7EAC7BC8C8}" destId="{E8E24F96-5168-4289-96FC-435B9B3B59CB}" srcOrd="0" destOrd="0" presId="urn:microsoft.com/office/officeart/2005/8/layout/radial1"/>
    <dgm:cxn modelId="{34A73322-0EA3-4A7D-BE84-5C6B0965CB62}" type="presParOf" srcId="{68CC9A8C-67BF-4C24-8BFF-9D7EAC7BC8C8}" destId="{5E4B4693-B5AB-4E1B-BE86-7F7E83859BC6}" srcOrd="1" destOrd="0" presId="urn:microsoft.com/office/officeart/2005/8/layout/radial1"/>
    <dgm:cxn modelId="{86A9D540-5F94-4233-8F77-DE4B947869F3}" type="presParOf" srcId="{5E4B4693-B5AB-4E1B-BE86-7F7E83859BC6}" destId="{951AA88D-45C2-4A2C-B508-31BA067CD58D}" srcOrd="0" destOrd="0" presId="urn:microsoft.com/office/officeart/2005/8/layout/radial1"/>
    <dgm:cxn modelId="{EB332FAB-3C6F-4F88-98EE-3AE1AD13653E}" type="presParOf" srcId="{68CC9A8C-67BF-4C24-8BFF-9D7EAC7BC8C8}" destId="{13A00793-C730-4670-BAC3-2BBACC02871D}" srcOrd="2" destOrd="0" presId="urn:microsoft.com/office/officeart/2005/8/layout/radial1"/>
    <dgm:cxn modelId="{8F006A5A-0980-4CCB-9F88-A0906C9C9BDF}" type="presParOf" srcId="{68CC9A8C-67BF-4C24-8BFF-9D7EAC7BC8C8}" destId="{B077B618-BDCA-4383-A60B-DE3B6D5275CA}" srcOrd="3" destOrd="0" presId="urn:microsoft.com/office/officeart/2005/8/layout/radial1"/>
    <dgm:cxn modelId="{78EB5610-F290-44D4-BE94-3F02B533513D}" type="presParOf" srcId="{B077B618-BDCA-4383-A60B-DE3B6D5275CA}" destId="{363E66DB-5464-4CB6-A8A3-040152C86DF0}" srcOrd="0" destOrd="0" presId="urn:microsoft.com/office/officeart/2005/8/layout/radial1"/>
    <dgm:cxn modelId="{E1137160-689E-4F75-99A9-8A1078EF2F7A}" type="presParOf" srcId="{68CC9A8C-67BF-4C24-8BFF-9D7EAC7BC8C8}" destId="{4DDA5BC1-7DF4-4E1F-89F0-9B552047CB9A}" srcOrd="4" destOrd="0" presId="urn:microsoft.com/office/officeart/2005/8/layout/radial1"/>
    <dgm:cxn modelId="{CA6C31CF-294C-4E90-AF09-40565578AE36}" type="presParOf" srcId="{68CC9A8C-67BF-4C24-8BFF-9D7EAC7BC8C8}" destId="{4D20E252-6E99-4B5F-BC8B-24242388A239}" srcOrd="5" destOrd="0" presId="urn:microsoft.com/office/officeart/2005/8/layout/radial1"/>
    <dgm:cxn modelId="{4D925885-050F-4832-8A79-12B916724353}" type="presParOf" srcId="{4D20E252-6E99-4B5F-BC8B-24242388A239}" destId="{B5FDB286-8AC2-485C-9913-1CF9B4719D40}" srcOrd="0" destOrd="0" presId="urn:microsoft.com/office/officeart/2005/8/layout/radial1"/>
    <dgm:cxn modelId="{EEB1D8B7-EA4C-44D0-A82E-4065A0436D16}" type="presParOf" srcId="{68CC9A8C-67BF-4C24-8BFF-9D7EAC7BC8C8}" destId="{3E3D00C8-F616-49C1-B969-3AC2AC695EB6}" srcOrd="6" destOrd="0" presId="urn:microsoft.com/office/officeart/2005/8/layout/radial1"/>
    <dgm:cxn modelId="{E2D66379-F72A-44DF-A9D4-E5E59B705AFB}" type="presParOf" srcId="{68CC9A8C-67BF-4C24-8BFF-9D7EAC7BC8C8}" destId="{5BF67AF0-2A66-4A75-B659-814CA96819FF}" srcOrd="7" destOrd="0" presId="urn:microsoft.com/office/officeart/2005/8/layout/radial1"/>
    <dgm:cxn modelId="{4E67B5BE-C881-4103-A928-A30FFEDEA698}" type="presParOf" srcId="{5BF67AF0-2A66-4A75-B659-814CA96819FF}" destId="{26EC2400-99F1-4F15-963F-C91D72ED6907}" srcOrd="0" destOrd="0" presId="urn:microsoft.com/office/officeart/2005/8/layout/radial1"/>
    <dgm:cxn modelId="{A3CFCE9B-047A-4CD4-B1A1-862FA82E57BD}" type="presParOf" srcId="{68CC9A8C-67BF-4C24-8BFF-9D7EAC7BC8C8}" destId="{1596A3A1-E9DB-48AC-B403-22CA95311F9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24F96-5168-4289-96FC-435B9B3B59CB}">
      <dsp:nvSpPr>
        <dsp:cNvPr id="0" name=""/>
        <dsp:cNvSpPr/>
      </dsp:nvSpPr>
      <dsp:spPr>
        <a:xfrm>
          <a:off x="3097837" y="2049260"/>
          <a:ext cx="2086726" cy="138238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noProof="0" dirty="0" smtClean="0"/>
            <a:t>Droits a la santé sexuelle et reproductive</a:t>
          </a:r>
          <a:endParaRPr lang="fr-FR" sz="1800" kern="1200" noProof="0" dirty="0"/>
        </a:p>
      </dsp:txBody>
      <dsp:txXfrm>
        <a:off x="3403431" y="2251705"/>
        <a:ext cx="1475538" cy="977493"/>
      </dsp:txXfrm>
    </dsp:sp>
    <dsp:sp modelId="{5E4B4693-B5AB-4E1B-BE86-7F7E83859BC6}">
      <dsp:nvSpPr>
        <dsp:cNvPr id="0" name=""/>
        <dsp:cNvSpPr/>
      </dsp:nvSpPr>
      <dsp:spPr>
        <a:xfrm rot="16200000">
          <a:off x="3709499" y="1601383"/>
          <a:ext cx="863400" cy="32352"/>
        </a:xfrm>
        <a:custGeom>
          <a:avLst/>
          <a:gdLst/>
          <a:ahLst/>
          <a:cxnLst/>
          <a:rect l="0" t="0" r="0" b="0"/>
          <a:pathLst>
            <a:path>
              <a:moveTo>
                <a:pt x="0" y="16176"/>
              </a:moveTo>
              <a:lnTo>
                <a:pt x="863400"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9615" y="1595975"/>
        <a:ext cx="43170" cy="43170"/>
      </dsp:txXfrm>
    </dsp:sp>
    <dsp:sp modelId="{13A00793-C730-4670-BAC3-2BBACC02871D}">
      <dsp:nvSpPr>
        <dsp:cNvPr id="0" name=""/>
        <dsp:cNvSpPr/>
      </dsp:nvSpPr>
      <dsp:spPr>
        <a:xfrm>
          <a:off x="3148140" y="353440"/>
          <a:ext cx="1986118" cy="832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Le droit </a:t>
          </a:r>
          <a:r>
            <a:rPr lang="fr-FR" sz="1400" kern="1200" dirty="0" smtClean="0"/>
            <a:t>à</a:t>
          </a:r>
          <a:r>
            <a:rPr lang="en-US" sz="1400" kern="1200" dirty="0" smtClean="0"/>
            <a:t> la santé</a:t>
          </a:r>
          <a:endParaRPr lang="en-US" sz="1400" kern="1200" dirty="0"/>
        </a:p>
      </dsp:txBody>
      <dsp:txXfrm>
        <a:off x="3439000" y="475345"/>
        <a:ext cx="1404398" cy="588609"/>
      </dsp:txXfrm>
    </dsp:sp>
    <dsp:sp modelId="{B077B618-BDCA-4383-A60B-DE3B6D5275CA}">
      <dsp:nvSpPr>
        <dsp:cNvPr id="0" name=""/>
        <dsp:cNvSpPr/>
      </dsp:nvSpPr>
      <dsp:spPr>
        <a:xfrm rot="20741319">
          <a:off x="5100923" y="2364840"/>
          <a:ext cx="898463" cy="32352"/>
        </a:xfrm>
        <a:custGeom>
          <a:avLst/>
          <a:gdLst/>
          <a:ahLst/>
          <a:cxnLst/>
          <a:rect l="0" t="0" r="0" b="0"/>
          <a:pathLst>
            <a:path>
              <a:moveTo>
                <a:pt x="0" y="16176"/>
              </a:moveTo>
              <a:lnTo>
                <a:pt x="898463"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7693" y="2358555"/>
        <a:ext cx="44923" cy="44923"/>
      </dsp:txXfrm>
    </dsp:sp>
    <dsp:sp modelId="{4DDA5BC1-7DF4-4E1F-89F0-9B552047CB9A}">
      <dsp:nvSpPr>
        <dsp:cNvPr id="0" name=""/>
        <dsp:cNvSpPr/>
      </dsp:nvSpPr>
      <dsp:spPr>
        <a:xfrm>
          <a:off x="5854607" y="1592304"/>
          <a:ext cx="2015434" cy="9079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noProof="0" dirty="0" smtClean="0"/>
            <a:t>Le droit </a:t>
          </a:r>
          <a:r>
            <a:rPr lang="fr-FR" sz="1400" kern="1200" dirty="0" smtClean="0"/>
            <a:t>à</a:t>
          </a:r>
          <a:r>
            <a:rPr lang="fr-FR" sz="1400" kern="1200" noProof="0" dirty="0" smtClean="0"/>
            <a:t> l’éducation et a l’information </a:t>
          </a:r>
          <a:endParaRPr lang="fr-FR" sz="1400" kern="1200" noProof="0" dirty="0"/>
        </a:p>
      </dsp:txBody>
      <dsp:txXfrm>
        <a:off x="6149760" y="1725268"/>
        <a:ext cx="1425128" cy="642007"/>
      </dsp:txXfrm>
    </dsp:sp>
    <dsp:sp modelId="{4D20E252-6E99-4B5F-BC8B-24242388A239}">
      <dsp:nvSpPr>
        <dsp:cNvPr id="0" name=""/>
        <dsp:cNvSpPr/>
      </dsp:nvSpPr>
      <dsp:spPr>
        <a:xfrm rot="5400000">
          <a:off x="3719391" y="3837275"/>
          <a:ext cx="843616" cy="32352"/>
        </a:xfrm>
        <a:custGeom>
          <a:avLst/>
          <a:gdLst/>
          <a:ahLst/>
          <a:cxnLst/>
          <a:rect l="0" t="0" r="0" b="0"/>
          <a:pathLst>
            <a:path>
              <a:moveTo>
                <a:pt x="0" y="16176"/>
              </a:moveTo>
              <a:lnTo>
                <a:pt x="843616"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0109" y="3832361"/>
        <a:ext cx="42180" cy="42180"/>
      </dsp:txXfrm>
    </dsp:sp>
    <dsp:sp modelId="{3E3D00C8-F616-49C1-B969-3AC2AC695EB6}">
      <dsp:nvSpPr>
        <dsp:cNvPr id="0" name=""/>
        <dsp:cNvSpPr/>
      </dsp:nvSpPr>
      <dsp:spPr>
        <a:xfrm>
          <a:off x="2853170" y="4275260"/>
          <a:ext cx="2576059" cy="8719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noProof="0" dirty="0" smtClean="0"/>
            <a:t>Le droit de décider le nombre d’enfants et le moment de leur naissance</a:t>
          </a:r>
          <a:endParaRPr lang="fr-FR" sz="1400" kern="1200" noProof="0" dirty="0"/>
        </a:p>
      </dsp:txBody>
      <dsp:txXfrm>
        <a:off x="3230425" y="4402959"/>
        <a:ext cx="1821549" cy="616588"/>
      </dsp:txXfrm>
    </dsp:sp>
    <dsp:sp modelId="{5BF67AF0-2A66-4A75-B659-814CA96819FF}">
      <dsp:nvSpPr>
        <dsp:cNvPr id="0" name=""/>
        <dsp:cNvSpPr/>
      </dsp:nvSpPr>
      <dsp:spPr>
        <a:xfrm rot="10406691">
          <a:off x="1697727" y="2923464"/>
          <a:ext cx="1420102" cy="32352"/>
        </a:xfrm>
        <a:custGeom>
          <a:avLst/>
          <a:gdLst/>
          <a:ahLst/>
          <a:cxnLst/>
          <a:rect l="0" t="0" r="0" b="0"/>
          <a:pathLst>
            <a:path>
              <a:moveTo>
                <a:pt x="0" y="16176"/>
              </a:moveTo>
              <a:lnTo>
                <a:pt x="1420102"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72276" y="2904138"/>
        <a:ext cx="71005" cy="71005"/>
      </dsp:txXfrm>
    </dsp:sp>
    <dsp:sp modelId="{1596A3A1-E9DB-48AC-B403-22CA95311F9B}">
      <dsp:nvSpPr>
        <dsp:cNvPr id="0" name=""/>
        <dsp:cNvSpPr/>
      </dsp:nvSpPr>
      <dsp:spPr>
        <a:xfrm>
          <a:off x="231" y="2738233"/>
          <a:ext cx="1730511" cy="757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Le droit </a:t>
          </a:r>
          <a:r>
            <a:rPr lang="fr-FR" sz="1400" kern="1200" dirty="0" smtClean="0"/>
            <a:t>à</a:t>
          </a:r>
          <a:r>
            <a:rPr lang="en-US" sz="1400" kern="1200" dirty="0" smtClean="0"/>
            <a:t> la non-discrimination </a:t>
          </a:r>
          <a:endParaRPr lang="en-US" sz="1400" kern="1200" dirty="0"/>
        </a:p>
      </dsp:txBody>
      <dsp:txXfrm>
        <a:off x="253658" y="2849132"/>
        <a:ext cx="1223657" cy="5354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3E3EB-4F23-464E-AC2F-28D2B1CAF8C9}" type="datetimeFigureOut">
              <a:rPr lang="fr-FR" smtClean="0"/>
              <a:t>13/06/2022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C363B-BD97-40DE-9E20-95680FE816BB}" type="slidenum">
              <a:rPr lang="fr-FR" smtClean="0"/>
              <a:t>‹#›</a:t>
            </a:fld>
            <a:endParaRPr lang="fr-FR"/>
          </a:p>
        </p:txBody>
      </p:sp>
    </p:spTree>
    <p:extLst>
      <p:ext uri="{BB962C8B-B14F-4D97-AF65-F5344CB8AC3E}">
        <p14:creationId xmlns:p14="http://schemas.microsoft.com/office/powerpoint/2010/main" val="180873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deme.fr/expertises/dechets/elements-contexte/dossier/impacts-dechets-lenvironnement-sante/evaluer-impacts-gestion-dechets-lenvironne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C363B-BD97-40DE-9E20-95680FE816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41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E95433B-C4E6-4A75-8804-FEA2EA06ACE6}" type="slidenum">
              <a:rPr lang="en-US">
                <a:solidFill>
                  <a:srgbClr val="000000"/>
                </a:solidFill>
              </a:rPr>
              <a:pPr/>
              <a:t>37</a:t>
            </a:fld>
            <a:endParaRPr lang="en-US">
              <a:solidFill>
                <a:srgbClr val="000000"/>
              </a:solidFill>
            </a:endParaRPr>
          </a:p>
        </p:txBody>
      </p:sp>
      <p:sp>
        <p:nvSpPr>
          <p:cNvPr id="69635" name="Rectangle 2"/>
          <p:cNvSpPr>
            <a:spLocks noGrp="1" noRot="1" noChangeAspect="1" noChangeArrowheads="1" noTextEdit="1"/>
          </p:cNvSpPr>
          <p:nvPr>
            <p:ph type="sldImg"/>
          </p:nvPr>
        </p:nvSpPr>
        <p:spPr>
          <a:xfrm>
            <a:off x="26988" y="744538"/>
            <a:ext cx="6615112" cy="3722687"/>
          </a:xfrm>
          <a:ln/>
        </p:spPr>
      </p:sp>
      <p:sp>
        <p:nvSpPr>
          <p:cNvPr id="69636" name="Rectangle 3"/>
          <p:cNvSpPr>
            <a:spLocks noGrp="1" noChangeArrowheads="1"/>
          </p:cNvSpPr>
          <p:nvPr>
            <p:ph type="body" idx="1"/>
          </p:nvPr>
        </p:nvSpPr>
        <p:spPr>
          <a:xfrm>
            <a:off x="889000" y="4714875"/>
            <a:ext cx="4891088" cy="4467225"/>
          </a:xfrm>
          <a:noFill/>
          <a:ln/>
        </p:spPr>
        <p:txBody>
          <a:bodyPr/>
          <a:lstStyle/>
          <a:p>
            <a:r>
              <a:rPr lang="en-US" smtClean="0"/>
              <a:t>Ask participants</a:t>
            </a:r>
            <a:endParaRPr lang="en-AU" smtClean="0"/>
          </a:p>
          <a:p>
            <a:r>
              <a:rPr lang="en-US" i="1" smtClean="0"/>
              <a:t>What are SRH services?</a:t>
            </a:r>
          </a:p>
          <a:p>
            <a:r>
              <a:rPr lang="en-US" smtClean="0"/>
              <a:t>Then:</a:t>
            </a:r>
          </a:p>
          <a:p>
            <a:r>
              <a:rPr lang="en-US" i="1" smtClean="0"/>
              <a:t>Which of these services is it feasible to provide during the acute phase of a crisis?</a:t>
            </a:r>
          </a:p>
          <a:p>
            <a:r>
              <a:rPr lang="en-US" smtClean="0"/>
              <a:t>Then:</a:t>
            </a:r>
          </a:p>
          <a:p>
            <a:r>
              <a:rPr lang="en-US" i="1" smtClean="0"/>
              <a:t>What is the MISP?</a:t>
            </a:r>
          </a:p>
          <a:p>
            <a:endParaRPr lang="en-AU" smtClean="0"/>
          </a:p>
          <a:p>
            <a:endParaRPr lang="en-AU" smtClean="0"/>
          </a:p>
          <a:p>
            <a:endParaRPr lang="en-GB" smtClean="0"/>
          </a:p>
        </p:txBody>
      </p:sp>
    </p:spTree>
    <p:extLst>
      <p:ext uri="{BB962C8B-B14F-4D97-AF65-F5344CB8AC3E}">
        <p14:creationId xmlns:p14="http://schemas.microsoft.com/office/powerpoint/2010/main" val="9805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07000"/>
              </a:lnSpc>
              <a:spcBef>
                <a:spcPts val="0"/>
              </a:spcBef>
              <a:spcAft>
                <a:spcPts val="800"/>
              </a:spcAft>
              <a:buFont typeface="+mj-lt"/>
              <a:buAutoNum type="arabicPeriod"/>
            </a:pPr>
            <a:r>
              <a:rPr lang="fr-FR" dirty="0" err="1" smtClean="0"/>
              <a:t>Queers</a:t>
            </a:r>
            <a:r>
              <a:rPr lang="fr-FR" dirty="0" smtClean="0"/>
              <a:t>: </a:t>
            </a:r>
            <a:r>
              <a:rPr lang="fr-FR" sz="1200" dirty="0" smtClean="0">
                <a:solidFill>
                  <a:srgbClr val="222222"/>
                </a:solidFill>
                <a:effectLst/>
                <a:latin typeface="Calibri" panose="020F0502020204030204" pitchFamily="34" charset="0"/>
                <a:ea typeface="Calibri" panose="020F0502020204030204" pitchFamily="34" charset="0"/>
                <a:cs typeface="Arial" panose="020B0604020202020204" pitchFamily="34" charset="0"/>
              </a:rPr>
              <a:t>Le terme </a:t>
            </a:r>
            <a:r>
              <a:rPr lang="fr-FR" sz="1200" dirty="0" err="1" smtClean="0">
                <a:solidFill>
                  <a:srgbClr val="222222"/>
                </a:solidFill>
                <a:effectLst/>
                <a:latin typeface="Calibri" panose="020F0502020204030204" pitchFamily="34" charset="0"/>
                <a:ea typeface="Calibri" panose="020F0502020204030204" pitchFamily="34" charset="0"/>
                <a:cs typeface="Arial" panose="020B0604020202020204" pitchFamily="34" charset="0"/>
              </a:rPr>
              <a:t>altersexualité</a:t>
            </a:r>
            <a:r>
              <a:rPr lang="fr-FR" sz="1200" dirty="0" smtClean="0">
                <a:solidFill>
                  <a:srgbClr val="222222"/>
                </a:solidFill>
                <a:effectLst/>
                <a:latin typeface="Calibri" panose="020F0502020204030204" pitchFamily="34" charset="0"/>
                <a:ea typeface="Calibri" panose="020F0502020204030204" pitchFamily="34" charset="0"/>
                <a:cs typeface="Arial" panose="020B0604020202020204" pitchFamily="34" charset="0"/>
              </a:rPr>
              <a:t> ou </a:t>
            </a:r>
            <a:r>
              <a:rPr lang="fr-FR" sz="1200" b="1" noProof="0" dirty="0" err="1" smtClean="0">
                <a:effectLst/>
                <a:latin typeface="Calibri" panose="020F0502020204030204" pitchFamily="34" charset="0"/>
                <a:ea typeface="Calibri" panose="020F0502020204030204" pitchFamily="34" charset="0"/>
                <a:cs typeface="Times New Roman" panose="02020603050405020304" pitchFamily="18" charset="0"/>
              </a:rPr>
              <a:t>queer</a:t>
            </a:r>
            <a:r>
              <a:rPr lang="fr-FR" sz="1200" noProof="0" dirty="0" smtClean="0">
                <a:effectLst/>
                <a:latin typeface="Calibri" panose="020F0502020204030204" pitchFamily="34" charset="0"/>
                <a:ea typeface="Calibri" panose="020F0502020204030204" pitchFamily="34" charset="0"/>
                <a:cs typeface="Times New Roman" panose="02020603050405020304" pitchFamily="18" charset="0"/>
              </a:rPr>
              <a:t> englobe tous les genres et les orientations sexuelles. Il s'agit d'un terme plus fluide (comparativement à gai, bisexuel, lesbienne, hétérosexuel, homme et femme, qui sont des termes plus fixes) qui permet de reconnaître une différence, sans avoir à la définir de manière rigide. </a:t>
            </a:r>
          </a:p>
          <a:p>
            <a:pPr marL="228600" marR="0" indent="-228600" algn="just">
              <a:lnSpc>
                <a:spcPct val="107000"/>
              </a:lnSpc>
              <a:spcBef>
                <a:spcPts val="0"/>
              </a:spcBef>
              <a:spcAft>
                <a:spcPts val="800"/>
              </a:spcAft>
              <a:buFont typeface="+mj-lt"/>
              <a:buAutoNum type="arabicPeriod"/>
            </a:pPr>
            <a:r>
              <a:rPr lang="fr-FR"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Bisexuel</a:t>
            </a:r>
            <a:r>
              <a:rPr lang="fr-FR"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à la fois hétérosexuel et homosexuel. </a:t>
            </a:r>
          </a:p>
          <a:p>
            <a:pPr marL="228600" marR="0" indent="-228600" algn="just">
              <a:lnSpc>
                <a:spcPct val="107000"/>
              </a:lnSpc>
              <a:spcBef>
                <a:spcPts val="0"/>
              </a:spcBef>
              <a:spcAft>
                <a:spcPts val="800"/>
              </a:spcAft>
              <a:buFont typeface="+mj-lt"/>
              <a:buAutoNum type="arabicPeriod"/>
            </a:pPr>
            <a:r>
              <a:rPr lang="fr-FR" sz="1400" dirty="0" smtClean="0">
                <a:solidFill>
                  <a:srgbClr val="222222"/>
                </a:solidFill>
                <a:effectLst/>
                <a:latin typeface="Calibri" panose="020F0502020204030204" pitchFamily="34" charset="0"/>
                <a:ea typeface="Calibri" panose="020F0502020204030204" pitchFamily="34" charset="0"/>
                <a:cs typeface="Arial" panose="020B0604020202020204" pitchFamily="34" charset="0"/>
              </a:rPr>
              <a:t>Une personne </a:t>
            </a:r>
            <a:r>
              <a:rPr lang="en-US" sz="1400" b="1" dirty="0" err="1" smtClean="0">
                <a:effectLst/>
                <a:latin typeface="Calibri" panose="020F0502020204030204" pitchFamily="34" charset="0"/>
                <a:ea typeface="Calibri" panose="020F0502020204030204" pitchFamily="34" charset="0"/>
                <a:cs typeface="Times New Roman" panose="02020603050405020304" pitchFamily="18" charset="0"/>
              </a:rPr>
              <a:t>transgenre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adopte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l'apparence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et le mode de vie d'un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sexe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différent</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celui</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sa</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naissance.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Qu'elle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soit</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née homme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ou</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femme, la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personne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smtClean="0">
                <a:effectLst/>
                <a:latin typeface="Calibri" panose="020F0502020204030204" pitchFamily="34" charset="0"/>
                <a:ea typeface="Calibri" panose="020F0502020204030204" pitchFamily="34" charset="0"/>
                <a:cs typeface="Times New Roman" panose="02020603050405020304" pitchFamily="18" charset="0"/>
              </a:rPr>
              <a:t>transgenre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modifie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voire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rejette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son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identité</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sexuelle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d'origine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 Le </a:t>
            </a:r>
            <a:r>
              <a:rPr lang="en-US" sz="1400" b="1" dirty="0" err="1" smtClean="0">
                <a:effectLst/>
                <a:latin typeface="Calibri" panose="020F0502020204030204" pitchFamily="34" charset="0"/>
                <a:ea typeface="Calibri" panose="020F0502020204030204" pitchFamily="34" charset="0"/>
                <a:cs typeface="Times New Roman" panose="02020603050405020304" pitchFamily="18" charset="0"/>
              </a:rPr>
              <a:t>transgenre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présente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un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transsexualisme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sans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forcément</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passer par la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chirurgie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pour changer de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sexe</a:t>
            </a:r>
            <a:r>
              <a:rPr lang="en-US" sz="1400" smtClean="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228600" algn="just">
              <a:lnSpc>
                <a:spcPct val="107000"/>
              </a:lnSpc>
              <a:spcBef>
                <a:spcPts val="0"/>
              </a:spcBef>
              <a:spcAft>
                <a:spcPts val="800"/>
              </a:spcAft>
              <a:buFont typeface="+mj-lt"/>
              <a:buAutoNum type="arabicPeriod"/>
            </a:pPr>
            <a:r>
              <a:rPr lang="fr-FR" sz="1400" b="0" i="0" smtClean="0">
                <a:solidFill>
                  <a:srgbClr val="222222"/>
                </a:solidFill>
                <a:effectLst/>
                <a:latin typeface="arial" panose="020B0604020202020204" pitchFamily="34" charset="0"/>
              </a:rPr>
              <a:t>L'</a:t>
            </a:r>
            <a:r>
              <a:rPr lang="fr-FR" sz="1400" b="0" i="0" dirty="0" err="1" smtClean="0">
                <a:solidFill>
                  <a:srgbClr val="222222"/>
                </a:solidFill>
                <a:effectLst/>
                <a:latin typeface="arial" panose="020B0604020202020204" pitchFamily="34" charset="0"/>
              </a:rPr>
              <a:t>intersexuation</a:t>
            </a:r>
            <a:r>
              <a:rPr lang="fr-FR" sz="1400" b="0" i="0" dirty="0" smtClean="0">
                <a:solidFill>
                  <a:srgbClr val="222222"/>
                </a:solidFill>
                <a:effectLst/>
                <a:latin typeface="arial" panose="020B0604020202020204" pitchFamily="34" charset="0"/>
              </a:rPr>
              <a:t>, anciennement appelée </a:t>
            </a:r>
            <a:r>
              <a:rPr lang="fr-FR" sz="1400" b="1" i="0" dirty="0" smtClean="0">
                <a:solidFill>
                  <a:srgbClr val="222222"/>
                </a:solidFill>
                <a:effectLst/>
                <a:latin typeface="arial" panose="020B0604020202020204" pitchFamily="34" charset="0"/>
              </a:rPr>
              <a:t>intersexualité</a:t>
            </a:r>
            <a:r>
              <a:rPr lang="fr-FR" sz="1400" b="0" i="0" dirty="0" smtClean="0">
                <a:solidFill>
                  <a:srgbClr val="222222"/>
                </a:solidFill>
                <a:effectLst/>
                <a:latin typeface="arial" panose="020B0604020202020204" pitchFamily="34" charset="0"/>
              </a:rPr>
              <a:t>, est un terme biologique décrivant des personnes « nées avec des caractéristiques sexuelles qui ne correspondent pas aux définitions typiques de « mâle » et « femelle » », selon l'ONU.</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lnSpc>
                <a:spcPct val="107000"/>
              </a:lnSpc>
              <a:spcBef>
                <a:spcPts val="0"/>
              </a:spcBef>
              <a:spcAft>
                <a:spcPts val="800"/>
              </a:spcAft>
              <a:buFont typeface="+mj-lt"/>
              <a:buAutoNum type="arabicPeriod"/>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lnSpc>
                <a:spcPct val="107000"/>
              </a:lnSpc>
              <a:spcBef>
                <a:spcPts val="0"/>
              </a:spcBef>
              <a:spcAft>
                <a:spcPts val="800"/>
              </a:spcAft>
              <a:buFont typeface="+mj-lt"/>
              <a:buAutoNum type="arabicPeriod"/>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lnSpc>
                <a:spcPct val="107000"/>
              </a:lnSpc>
              <a:spcBef>
                <a:spcPts val="0"/>
              </a:spcBef>
              <a:spcAft>
                <a:spcPts val="800"/>
              </a:spcAft>
              <a:buFont typeface="+mj-lt"/>
              <a:buAutoNum type="arabicPeriod"/>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960964-1297-400B-A15C-711BDD2C580E}"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57660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50</a:t>
            </a:fld>
            <a:endParaRPr lang="fr-FR">
              <a:solidFill>
                <a:prstClr val="black"/>
              </a:solidFill>
            </a:endParaRPr>
          </a:p>
        </p:txBody>
      </p:sp>
    </p:spTree>
    <p:extLst>
      <p:ext uri="{BB962C8B-B14F-4D97-AF65-F5344CB8AC3E}">
        <p14:creationId xmlns:p14="http://schemas.microsoft.com/office/powerpoint/2010/main" val="165730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DMU- dispositif</a:t>
            </a:r>
            <a:r>
              <a:rPr lang="fr-FR" sz="1200" baseline="0" dirty="0" smtClean="0"/>
              <a:t> minimum d’urgence</a:t>
            </a:r>
          </a:p>
          <a:p>
            <a:r>
              <a:rPr lang="fr-FR" sz="1200" baseline="0" dirty="0" smtClean="0"/>
              <a:t>SSR – Sante sexuelle et reproductive </a:t>
            </a:r>
          </a:p>
          <a:p>
            <a:r>
              <a:rPr lang="fr-FR" sz="1200" baseline="0" dirty="0" smtClean="0"/>
              <a:t>VBG – Violence basée sur le genre </a:t>
            </a:r>
          </a:p>
          <a:p>
            <a:r>
              <a:rPr lang="fr-FR" sz="1200" baseline="0" dirty="0" smtClean="0"/>
              <a:t>VIH- Virus de l’Immunodéficience Humaine </a:t>
            </a:r>
            <a:endParaRPr lang="fr-FR" sz="1200" dirty="0"/>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53</a:t>
            </a:fld>
            <a:endParaRPr lang="fr-FR">
              <a:solidFill>
                <a:prstClr val="black"/>
              </a:solidFill>
            </a:endParaRPr>
          </a:p>
        </p:txBody>
      </p:sp>
    </p:spTree>
    <p:extLst>
      <p:ext uri="{BB962C8B-B14F-4D97-AF65-F5344CB8AC3E}">
        <p14:creationId xmlns:p14="http://schemas.microsoft.com/office/powerpoint/2010/main" val="269508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Comment</a:t>
            </a:r>
            <a:r>
              <a:rPr lang="fr-FR" baseline="0" dirty="0" smtClean="0"/>
              <a:t> appuyer le coordinateur dans ses rôles et responsabilités? </a:t>
            </a:r>
            <a:endParaRPr lang="fr-FR" dirty="0"/>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119497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Quels sont les autres attributions du coordinateur du groupe de travail SSR?</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399483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a:t>
            </a:r>
            <a:r>
              <a:rPr lang="fr-FR" b="1" baseline="0" dirty="0" smtClean="0"/>
              <a:t> </a:t>
            </a:r>
            <a:r>
              <a:rPr lang="fr-FR" b="0" baseline="0" dirty="0" smtClean="0"/>
              <a:t>C</a:t>
            </a:r>
            <a:r>
              <a:rPr lang="fr-FR" baseline="0" dirty="0" smtClean="0"/>
              <a:t>omment s’assurer que le DMU en SSR est priorisé et est financé effectivement sur le plan humanitaire d’une crise. </a:t>
            </a:r>
            <a:endParaRPr lang="fr-FR" dirty="0"/>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258073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Questions:</a:t>
            </a: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Est-ce qu’un coordinateur doit, forcement, être un technicien en la matière?</a:t>
            </a:r>
            <a:endParaRPr lang="en-US" sz="12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Quels les défis que les coordinateurs rencontres souvent dans l’exercice de la coordination? </a:t>
            </a:r>
            <a:endParaRPr lang="en-US" sz="12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Qu’est-ce que le coordinateur doit faire pour surmonter ces difficultés?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AA6A52B-C887-42DE-9DEA-8682C1995F2F}"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79879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AF9E3D5-A16B-4D91-A768-4984D6DBEBDA}" type="slidenum">
              <a:rPr lang="en-US">
                <a:solidFill>
                  <a:srgbClr val="000000"/>
                </a:solidFill>
              </a:rPr>
              <a:pPr/>
              <a:t>5</a:t>
            </a:fld>
            <a:endParaRPr lang="en-US">
              <a:solidFill>
                <a:srgbClr val="000000"/>
              </a:solidFill>
            </a:endParaRPr>
          </a:p>
        </p:txBody>
      </p:sp>
      <p:sp>
        <p:nvSpPr>
          <p:cNvPr id="57347" name="Rectangle 2"/>
          <p:cNvSpPr>
            <a:spLocks noGrp="1" noRot="1" noChangeAspect="1" noChangeArrowheads="1" noTextEdit="1"/>
          </p:cNvSpPr>
          <p:nvPr>
            <p:ph type="sldImg"/>
          </p:nvPr>
        </p:nvSpPr>
        <p:spPr>
          <a:xfrm>
            <a:off x="26988" y="744538"/>
            <a:ext cx="6615112" cy="3722687"/>
          </a:xfrm>
          <a:ln/>
        </p:spPr>
      </p:sp>
      <p:sp>
        <p:nvSpPr>
          <p:cNvPr id="57348" name="Rectangle 3"/>
          <p:cNvSpPr>
            <a:spLocks noGrp="1" noChangeArrowheads="1"/>
          </p:cNvSpPr>
          <p:nvPr>
            <p:ph type="body" idx="1"/>
          </p:nvPr>
        </p:nvSpPr>
        <p:spPr>
          <a:xfrm>
            <a:off x="889000" y="4714875"/>
            <a:ext cx="4891088" cy="4467225"/>
          </a:xfrm>
          <a:noFill/>
          <a:ln/>
        </p:spPr>
        <p:txBody>
          <a:bodyPr/>
          <a:lstStyle/>
          <a:p>
            <a:r>
              <a:rPr lang="fr-FR" dirty="0" smtClean="0"/>
              <a:t>Les catastrophes sont souvent décrites comme le résultat d’une combinaison entre l’exposition à un danger, les conditions de vulnérabilité existantes, et l’insuffisance des capacités ou des mesures visant à réduire ou à faire face aux éventuelles conséquences négatives. Les catastrophes peuvent inclure mort, blessures, maladies et autres effets négatifs sur le physique, le mental et le bien-être social, ainsi que des dommages à la propriété, la destruction de biens, la perte de services, des bouleversements sociaux et économiques, ainsi que la dégradation de l’environnement.</a:t>
            </a:r>
            <a:endParaRPr lang="en-US" dirty="0" smtClean="0"/>
          </a:p>
        </p:txBody>
      </p:sp>
    </p:spTree>
    <p:extLst>
      <p:ext uri="{BB962C8B-B14F-4D97-AF65-F5344CB8AC3E}">
        <p14:creationId xmlns:p14="http://schemas.microsoft.com/office/powerpoint/2010/main" val="255866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b="0" i="0" kern="1200" dirty="0" smtClean="0">
                <a:solidFill>
                  <a:schemeClr val="tx1"/>
                </a:solidFill>
                <a:effectLst/>
                <a:latin typeface="+mn-lt"/>
                <a:ea typeface="+mn-ea"/>
                <a:cs typeface="+mn-cs"/>
              </a:rPr>
              <a:t>Les impacts environnementaux</a:t>
            </a:r>
          </a:p>
          <a:p>
            <a:pPr fontAlgn="base"/>
            <a:r>
              <a:rPr lang="fr-FR" sz="1200" b="0" i="0" kern="1200" dirty="0" smtClean="0">
                <a:solidFill>
                  <a:schemeClr val="tx1"/>
                </a:solidFill>
                <a:effectLst/>
                <a:latin typeface="+mn-lt"/>
                <a:ea typeface="+mn-ea"/>
                <a:cs typeface="+mn-cs"/>
              </a:rPr>
              <a:t>Mis à jour le 23/08/2021 (La République Française, ADEME, France 2030, Agence de Transition</a:t>
            </a:r>
            <a:r>
              <a:rPr lang="fr-FR" sz="1200" b="0" i="0" kern="1200" baseline="0" dirty="0" smtClean="0">
                <a:solidFill>
                  <a:schemeClr val="tx1"/>
                </a:solidFill>
                <a:effectLst/>
                <a:latin typeface="+mn-lt"/>
                <a:ea typeface="+mn-ea"/>
                <a:cs typeface="+mn-cs"/>
              </a:rPr>
              <a:t> écologique –ADEME Entreprises.</a:t>
            </a:r>
            <a:endParaRPr lang="fr-FR" sz="1200" b="0" i="0" kern="1200" dirty="0" smtClean="0">
              <a:solidFill>
                <a:schemeClr val="tx1"/>
              </a:solidFill>
              <a:effectLst/>
              <a:latin typeface="+mn-lt"/>
              <a:ea typeface="+mn-ea"/>
              <a:cs typeface="+mn-cs"/>
            </a:endParaRPr>
          </a:p>
          <a:p>
            <a:pPr fontAlgn="base"/>
            <a:r>
              <a:rPr lang="fr-FR" sz="1200" b="1" i="0" kern="1200" dirty="0" smtClean="0">
                <a:solidFill>
                  <a:schemeClr val="tx1"/>
                </a:solidFill>
                <a:effectLst/>
                <a:latin typeface="+mn-lt"/>
                <a:ea typeface="+mn-ea"/>
                <a:cs typeface="+mn-cs"/>
              </a:rPr>
              <a:t>Pour qualifier les préjudices portés à l’environnement, on parle d’impacts environnementaux potentiels. Au nombre d’une douzaine, ces impacts affectent principalement la qualité de l’air, la qualité de l’eau, les ressources et la santé humaine.</a:t>
            </a:r>
          </a:p>
          <a:p>
            <a:pPr fontAlgn="base"/>
            <a:r>
              <a:rPr lang="fr-FR" sz="1200" b="1" i="0" kern="1200" dirty="0" smtClean="0">
                <a:solidFill>
                  <a:schemeClr val="tx1"/>
                </a:solidFill>
                <a:effectLst/>
                <a:latin typeface="+mn-lt"/>
                <a:ea typeface="+mn-ea"/>
                <a:cs typeface="+mn-cs"/>
              </a:rPr>
              <a:t>Aucun produit n’est neutre par rapport à l’environnement</a:t>
            </a:r>
          </a:p>
          <a:p>
            <a:pPr fontAlgn="base"/>
            <a:r>
              <a:rPr lang="fr-FR" sz="1200" b="0" i="0" kern="1200" dirty="0" smtClean="0">
                <a:solidFill>
                  <a:schemeClr val="tx1"/>
                </a:solidFill>
                <a:effectLst/>
                <a:latin typeface="+mn-lt"/>
                <a:ea typeface="+mn-ea"/>
                <a:cs typeface="+mn-cs"/>
              </a:rPr>
              <a:t>Il n’existe aucun produit dont l’impact environnemental soit nul. Même les produits dits « verts », « écologiques », « bons pour l’environnement » ont des impacts négatifs sur l’environnement, principalement dus à leur processus de fabrication. Même lorsqu’une attention particulière est apportée à celui-ci pour amoindrir ses conséquences environnementales, aucun procédé n’est totalement neutre.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En effet, tout produit a besoin de matières premières et d’énergie pour être fabriqué. Tout produit doit être emballé et transporté. Enfin, même s’il est plusieurs fois recyclé, tout produit ou emballage deviendra un jour un déchet. L’enjeu est donc d’identifier quel produit entraîne moins d’impact qu’un autre pour le même usage.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La qualité écologique d’un produit est caractérisée par l’ensemble des</a:t>
            </a:r>
            <a:r>
              <a:rPr lang="fr-FR" sz="1200" b="0" i="0" u="sng" kern="1200" dirty="0" smtClean="0">
                <a:solidFill>
                  <a:schemeClr val="tx1"/>
                </a:solidFill>
                <a:effectLst/>
                <a:latin typeface="+mn-lt"/>
                <a:ea typeface="+mn-ea"/>
                <a:cs typeface="+mn-cs"/>
                <a:hlinkClick r:id="rId3"/>
              </a:rPr>
              <a:t> impacts environnementaux</a:t>
            </a:r>
            <a:r>
              <a:rPr lang="fr-FR" sz="1200" b="0" i="0" kern="1200" dirty="0" smtClean="0">
                <a:solidFill>
                  <a:schemeClr val="tx1"/>
                </a:solidFill>
                <a:effectLst/>
                <a:latin typeface="+mn-lt"/>
                <a:ea typeface="+mn-ea"/>
                <a:cs typeface="+mn-cs"/>
              </a:rPr>
              <a:t> causés par le produit tout au long de son cycle de vie.</a:t>
            </a:r>
          </a:p>
          <a:p>
            <a:pPr fontAlgn="base"/>
            <a:r>
              <a:rPr lang="fr-FR" sz="1200" b="0" i="0" kern="1200" dirty="0" smtClean="0">
                <a:solidFill>
                  <a:schemeClr val="tx1"/>
                </a:solidFill>
                <a:effectLst/>
                <a:latin typeface="+mn-lt"/>
                <a:ea typeface="+mn-ea"/>
                <a:cs typeface="+mn-cs"/>
              </a:rPr>
              <a:t>Qu’est-ce qu’un impact environnemental ?</a:t>
            </a:r>
          </a:p>
          <a:p>
            <a:pPr fontAlgn="base"/>
            <a:r>
              <a:rPr lang="fr-FR" sz="1200" b="0" i="0" kern="1200" dirty="0" smtClean="0">
                <a:solidFill>
                  <a:schemeClr val="tx1"/>
                </a:solidFill>
                <a:effectLst/>
                <a:latin typeface="+mn-lt"/>
                <a:ea typeface="+mn-ea"/>
                <a:cs typeface="+mn-cs"/>
              </a:rPr>
              <a:t>Le concept d'impact environnemental désigne l'ensemble des modifications qualitatives, quantitatives et fonctionnelles de l’environnement (négatives ou positives) engendrées par un projet, un processus, un procédé, un ou des organismes et un ou des produits, de sa conception à sa « fin de vie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L’évaluation d’un impact environnemental est quantifiée grâce à la mesure d’indicateurs de flux et d’indicateurs d’impact potentiels.</a:t>
            </a:r>
            <a:br>
              <a:rPr lang="fr-FR" sz="1200" b="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Pour l’air, on retient cinq indicateurs</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pPr fontAlgn="base"/>
            <a:r>
              <a:rPr lang="fr-FR" sz="1200" b="0" i="0" kern="1200" dirty="0" smtClean="0">
                <a:solidFill>
                  <a:schemeClr val="tx1"/>
                </a:solidFill>
                <a:effectLst/>
                <a:latin typeface="+mn-lt"/>
                <a:ea typeface="+mn-ea"/>
                <a:cs typeface="+mn-cs"/>
              </a:rPr>
              <a:t>contribution à l’effet de serre ;</a:t>
            </a:r>
          </a:p>
          <a:p>
            <a:pPr fontAlgn="base"/>
            <a:r>
              <a:rPr lang="fr-FR" sz="1200" b="0" i="0" kern="1200" dirty="0" smtClean="0">
                <a:solidFill>
                  <a:schemeClr val="tx1"/>
                </a:solidFill>
                <a:effectLst/>
                <a:latin typeface="+mn-lt"/>
                <a:ea typeface="+mn-ea"/>
                <a:cs typeface="+mn-cs"/>
              </a:rPr>
              <a:t>acidification de l’air ;</a:t>
            </a:r>
          </a:p>
          <a:p>
            <a:pPr fontAlgn="base"/>
            <a:r>
              <a:rPr lang="fr-FR" sz="1200" b="0" i="0" kern="1200" dirty="0" smtClean="0">
                <a:solidFill>
                  <a:schemeClr val="tx1"/>
                </a:solidFill>
                <a:effectLst/>
                <a:latin typeface="+mn-lt"/>
                <a:ea typeface="+mn-ea"/>
                <a:cs typeface="+mn-cs"/>
              </a:rPr>
              <a:t>formation d’ozone troposphérique ;</a:t>
            </a:r>
          </a:p>
          <a:p>
            <a:pPr fontAlgn="base"/>
            <a:r>
              <a:rPr lang="fr-FR" sz="1200" b="0" i="0" kern="1200" dirty="0" smtClean="0">
                <a:solidFill>
                  <a:schemeClr val="tx1"/>
                </a:solidFill>
                <a:effectLst/>
                <a:latin typeface="+mn-lt"/>
                <a:ea typeface="+mn-ea"/>
                <a:cs typeface="+mn-cs"/>
              </a:rPr>
              <a:t>appauvrissement de la couche d’ozone ;</a:t>
            </a:r>
          </a:p>
          <a:p>
            <a:pPr fontAlgn="base"/>
            <a:r>
              <a:rPr lang="fr-FR" sz="1200" b="0" i="0" kern="1200" dirty="0" smtClean="0">
                <a:solidFill>
                  <a:schemeClr val="tx1"/>
                </a:solidFill>
                <a:effectLst/>
                <a:latin typeface="+mn-lt"/>
                <a:ea typeface="+mn-ea"/>
                <a:cs typeface="+mn-cs"/>
              </a:rPr>
              <a:t>particules et effets respiratoires des substances inorganiques.</a:t>
            </a:r>
          </a:p>
          <a:p>
            <a:pPr fontAlgn="base"/>
            <a:r>
              <a:rPr lang="fr-FR" sz="1200" b="1" i="0" kern="1200" dirty="0" smtClean="0">
                <a:solidFill>
                  <a:schemeClr val="tx1"/>
                </a:solidFill>
                <a:effectLst/>
                <a:latin typeface="+mn-lt"/>
                <a:ea typeface="+mn-ea"/>
                <a:cs typeface="+mn-cs"/>
              </a:rPr>
              <a:t>Pour l’eau, on en retient quatre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pPr fontAlgn="base"/>
            <a:r>
              <a:rPr lang="fr-FR" sz="1200" b="0" i="0" kern="1200" dirty="0" smtClean="0">
                <a:solidFill>
                  <a:schemeClr val="tx1"/>
                </a:solidFill>
                <a:effectLst/>
                <a:latin typeface="+mn-lt"/>
                <a:ea typeface="+mn-ea"/>
                <a:cs typeface="+mn-cs"/>
              </a:rPr>
              <a:t>eutrophisation des eaux douces ;</a:t>
            </a:r>
          </a:p>
          <a:p>
            <a:pPr fontAlgn="base"/>
            <a:r>
              <a:rPr lang="fr-FR" sz="1200" b="0" i="0" kern="1200" dirty="0" smtClean="0">
                <a:solidFill>
                  <a:schemeClr val="tx1"/>
                </a:solidFill>
                <a:effectLst/>
                <a:latin typeface="+mn-lt"/>
                <a:ea typeface="+mn-ea"/>
                <a:cs typeface="+mn-cs"/>
              </a:rPr>
              <a:t>écotoxicité aquatique ;</a:t>
            </a:r>
          </a:p>
          <a:p>
            <a:pPr fontAlgn="base"/>
            <a:r>
              <a:rPr lang="fr-FR" sz="1200" b="0" i="0" kern="1200" dirty="0" smtClean="0">
                <a:solidFill>
                  <a:schemeClr val="tx1"/>
                </a:solidFill>
                <a:effectLst/>
                <a:latin typeface="+mn-lt"/>
                <a:ea typeface="+mn-ea"/>
                <a:cs typeface="+mn-cs"/>
              </a:rPr>
              <a:t>eutrophisation des eaux marines ;</a:t>
            </a:r>
          </a:p>
          <a:p>
            <a:pPr fontAlgn="base"/>
            <a:r>
              <a:rPr lang="fr-FR" sz="1200" b="0" i="0" kern="1200" dirty="0" smtClean="0">
                <a:solidFill>
                  <a:schemeClr val="tx1"/>
                </a:solidFill>
                <a:effectLst/>
                <a:latin typeface="+mn-lt"/>
                <a:ea typeface="+mn-ea"/>
                <a:cs typeface="+mn-cs"/>
              </a:rPr>
              <a:t>consommation d’eau (indicateur de flux).</a:t>
            </a:r>
          </a:p>
          <a:p>
            <a:pPr fontAlgn="base"/>
            <a:r>
              <a:rPr lang="fr-FR" sz="1200" b="1" i="0" kern="1200" dirty="0" smtClean="0">
                <a:solidFill>
                  <a:schemeClr val="tx1"/>
                </a:solidFill>
                <a:effectLst/>
                <a:latin typeface="+mn-lt"/>
                <a:ea typeface="+mn-ea"/>
                <a:cs typeface="+mn-cs"/>
              </a:rPr>
              <a:t>Pour les ressources des sols et la santé humaine, on utilise les quatre indicateurs suivants</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pPr fontAlgn="base"/>
            <a:r>
              <a:rPr lang="fr-FR" sz="1200" b="0" i="0" kern="1200" dirty="0" smtClean="0">
                <a:solidFill>
                  <a:schemeClr val="tx1"/>
                </a:solidFill>
                <a:effectLst/>
                <a:latin typeface="+mn-lt"/>
                <a:ea typeface="+mn-ea"/>
                <a:cs typeface="+mn-cs"/>
              </a:rPr>
              <a:t>consommation d’énergie primaire (indicateur de flux) ;</a:t>
            </a:r>
          </a:p>
          <a:p>
            <a:pPr fontAlgn="base"/>
            <a:r>
              <a:rPr lang="fr-FR" sz="1200" b="0" i="0" kern="1200" dirty="0" smtClean="0">
                <a:solidFill>
                  <a:schemeClr val="tx1"/>
                </a:solidFill>
                <a:effectLst/>
                <a:latin typeface="+mn-lt"/>
                <a:ea typeface="+mn-ea"/>
                <a:cs typeface="+mn-cs"/>
              </a:rPr>
              <a:t>épuisement des ressources non renouvelables ;</a:t>
            </a:r>
          </a:p>
          <a:p>
            <a:pPr fontAlgn="base"/>
            <a:r>
              <a:rPr lang="fr-FR" sz="1200" b="0" i="0" kern="1200" dirty="0" smtClean="0">
                <a:solidFill>
                  <a:schemeClr val="tx1"/>
                </a:solidFill>
                <a:effectLst/>
                <a:latin typeface="+mn-lt"/>
                <a:ea typeface="+mn-ea"/>
                <a:cs typeface="+mn-cs"/>
              </a:rPr>
              <a:t>toxicité humaine ;</a:t>
            </a:r>
          </a:p>
          <a:p>
            <a:pPr fontAlgn="base"/>
            <a:r>
              <a:rPr lang="fr-FR" sz="1200" b="0" i="0" kern="1200" dirty="0" smtClean="0">
                <a:solidFill>
                  <a:schemeClr val="tx1"/>
                </a:solidFill>
                <a:effectLst/>
                <a:latin typeface="+mn-lt"/>
                <a:ea typeface="+mn-ea"/>
                <a:cs typeface="+mn-cs"/>
              </a:rPr>
              <a:t>occupation des sols.</a:t>
            </a:r>
          </a:p>
          <a:p>
            <a:endParaRPr lang="fr-FR" dirty="0"/>
          </a:p>
        </p:txBody>
      </p:sp>
      <p:sp>
        <p:nvSpPr>
          <p:cNvPr id="4" name="Slide Number Placeholder 3"/>
          <p:cNvSpPr>
            <a:spLocks noGrp="1"/>
          </p:cNvSpPr>
          <p:nvPr>
            <p:ph type="sldNum" sz="quarter" idx="10"/>
          </p:nvPr>
        </p:nvSpPr>
        <p:spPr/>
        <p:txBody>
          <a:bodyPr/>
          <a:lstStyle/>
          <a:p>
            <a:fld id="{6BBC363B-BD97-40DE-9E20-95680FE816BB}" type="slidenum">
              <a:rPr lang="fr-FR" smtClean="0"/>
              <a:t>6</a:t>
            </a:fld>
            <a:endParaRPr lang="fr-FR"/>
          </a:p>
        </p:txBody>
      </p:sp>
    </p:spTree>
    <p:extLst>
      <p:ext uri="{BB962C8B-B14F-4D97-AF65-F5344CB8AC3E}">
        <p14:creationId xmlns:p14="http://schemas.microsoft.com/office/powerpoint/2010/main" val="187234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ALEA</a:t>
            </a:r>
          </a:p>
          <a:p>
            <a:r>
              <a:rPr lang="fr-FR" dirty="0" smtClean="0"/>
              <a:t>Un phénomène dangereux, une substance, activité humaine ou condition pouvant causer des pertes de vies humaines, des blessures ou d’autres effets sur la santé, des dommages aux biens, des pertes de moyens de subsistance et des services, des perturbations socio-économiques, ou des dommages à l’environnement.</a:t>
            </a:r>
          </a:p>
          <a:p>
            <a:r>
              <a:rPr lang="fr-FR" dirty="0" smtClean="0"/>
              <a:t>Ces risques proviennent d’une variété de caractéristiques géologiques, météorologiques, hydrologiques, océaniques, biologiques, technologiques et de sources, parfois en</a:t>
            </a:r>
            <a:r>
              <a:rPr lang="fr-FR" baseline="0" dirty="0" smtClean="0"/>
              <a:t> combinaison. </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C363B-BD97-40DE-9E20-95680FE816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96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 existe de nombreux aspects de la vulnérabilité, découlant de divers facteurs physiques, sociaux, économiques et environnementaux. Par exemple, il peut s’agir de la mauvaise conception et construction de bâtiments, de l’insuffisance de la protection de l’actif, du manque d’information du public et de sa sensibilisation, de la reconnaissance officielle de limiter les risques et des mesures de préparation, ou du mépris de sage gestion de l’environnement. La vulnérabilité varie sensiblement au sein d’une communauté et dans le temps. Cette définition identifie la vulnérabilité comme une caractéristique de l’élément d’intérêt (de la communauté ou du système) qui est indépendante de son exposition. Toutefois, dans l’usage commun, le mot est souvent utilisé plus largement pour inclure l’élément de l’exposition.</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C363B-BD97-40DE-9E20-95680FE816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27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Ask participants to share their experience of providing services for populations affected by crises.  Ask general questions around who these populations were, where they were and who they found where most adversely affected.</a:t>
            </a:r>
            <a:endParaRPr lang="en-AU" smtClean="0"/>
          </a:p>
          <a:p>
            <a:r>
              <a:rPr lang="en-US" smtClean="0"/>
              <a:t>Facilitate a brief discussion as a group.</a:t>
            </a:r>
            <a:endParaRPr lang="en-AU" smtClean="0"/>
          </a:p>
          <a:p>
            <a:endParaRPr lang="en-AU" smtClean="0"/>
          </a:p>
        </p:txBody>
      </p:sp>
      <p:sp>
        <p:nvSpPr>
          <p:cNvPr id="6042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CEF25-E4CE-49BF-B6E1-EAA15C9ED6F3}"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5295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fr-FR" sz="1200" spc="40" dirty="0" smtClean="0">
                <a:effectLst/>
                <a:latin typeface="Calibri" panose="020F0502020204030204" pitchFamily="34" charset="0"/>
                <a:ea typeface="Calibri" panose="020F0502020204030204" pitchFamily="34" charset="0"/>
                <a:cs typeface="Calibri" panose="020F0502020204030204" pitchFamily="34" charset="0"/>
              </a:rPr>
              <a:t>Il est important de comprendre que toutes ces phases se chevauchent et que les travaux entrepris durant chaque phase comportent des activités de planification des phases suivantes.  Dans les situations de catastrophes/conflits cycliques, les activités entreprises depuis la réponse précoce jusqu’au relèvement peuvent comprendre l’établissement de structures et de réseaux pour répondre à la prochaine crise.  Tout cadre de prévention doit prendre en considération toutes les phases de l’intervention humanitaire et tenter de prioriser les travaux en conséquence.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fld id="{6BBC363B-BD97-40DE-9E20-95680FE816BB}" type="slidenum">
              <a:rPr lang="fr-FR" smtClean="0"/>
              <a:t>25</a:t>
            </a:fld>
            <a:endParaRPr lang="fr-FR"/>
          </a:p>
        </p:txBody>
      </p:sp>
    </p:spTree>
    <p:extLst>
      <p:ext uri="{BB962C8B-B14F-4D97-AF65-F5344CB8AC3E}">
        <p14:creationId xmlns:p14="http://schemas.microsoft.com/office/powerpoint/2010/main" val="269887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L’intention du document est de permettre aux organisations humanitaires de communiquer leurs engagements d’une manière qui puisse être facilement comprise par les communautés et les personnes touchées par une catastrophe. Ce que vous pouvez attendre de notre organisation, en tant que personne touchée par une catastrophe Lorsque notre organisation travaille avec une communauté pour les aider à répondre à une catastrophe, nous nous engageons à suivre neuf engagements généraux. Cette page explique nos engagements dans un langage clair, de manière à ce que vous sachiez ce que vous pouvez attendre de nous. Les catastrophes peuvent également être difficiles pour les organisations. Ainsi, malgré notre volonté, il arrive que nous ne puissions remplir nos engagements autant que nous aimerions. Vous pouvez toutefois nous aider en nous informant si vous pensez qu’un engagement n’est pas respecté. Nous ferons de notre mieux pour... Comprendre et satisfaire vos besoins. Vous aider lorsque vous en avez besoin. Vous aider à récupérer de la catastrophe et vous aider à être mieux préparé si une autre catastrophe similaire arrive à l’avenir. Nous ne devons pas vous causez des problèmes. Vous informer de l’aide auquel vous pouvez vous attendre et de la manière dont vous devriez être traité. Nous ferons de notre mieux pour que vous puissiez prendre part aux décisions concernant l’aide fournie. Vous permettre de signaler un problème si vous n’êtes pas satisfait de l’aide reçue ou de la façon dont notre personnel vous traite. Personne ne devrait vous faire du mal si vous déposez une plainte. Nous prendrons les plaintes au sérieux. Collaborer avec d’autres organisations qui offrent de l’aide. Nous tentons de combiner nos connaissances et nos ressources pour mieux répondre à vos besoins. Apprendre de notre expérience afin que l’aide que nous vous apportons s’améliore avec le temps. Nous assurer que les personnes qui travaillent pour nous ont les compétences et l’expérience nécessaires pour vous aider. Gérer les ressources de manière responsable, limiter le gaspillage et obtenir le meilleur résultat pour vous. Remarque : le terme « ressources » fait référence à toutes les choses, telles que les matériaux, l’argent et les soins médicaux, que nous utilisons pour aider les personnes touchées par une catastrophe.</a:t>
            </a:r>
            <a:endParaRPr lang="fr-FR" dirty="0"/>
          </a:p>
        </p:txBody>
      </p:sp>
      <p:sp>
        <p:nvSpPr>
          <p:cNvPr id="4" name="Slide Number Placeholder 3"/>
          <p:cNvSpPr>
            <a:spLocks noGrp="1"/>
          </p:cNvSpPr>
          <p:nvPr>
            <p:ph type="sldNum" sz="quarter" idx="10"/>
          </p:nvPr>
        </p:nvSpPr>
        <p:spPr/>
        <p:txBody>
          <a:bodyPr/>
          <a:lstStyle/>
          <a:p>
            <a:fld id="{6BBC363B-BD97-40DE-9E20-95680FE816BB}" type="slidenum">
              <a:rPr lang="fr-FR" smtClean="0"/>
              <a:t>29</a:t>
            </a:fld>
            <a:endParaRPr lang="fr-FR"/>
          </a:p>
        </p:txBody>
      </p:sp>
    </p:spTree>
    <p:extLst>
      <p:ext uri="{BB962C8B-B14F-4D97-AF65-F5344CB8AC3E}">
        <p14:creationId xmlns:p14="http://schemas.microsoft.com/office/powerpoint/2010/main" val="244993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5960964-1297-400B-A15C-711BDD2C580E}"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56416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A1449AC-AB4C-4F0B-95B7-730642942610}"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271760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2FBA1F4-85D5-46E9-80B6-0AD25CCFC4BB}"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5867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026847B-CE56-496E-B5C6-6AF885D973E2}"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00495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re - Section">
    <p:bg>
      <p:bgPr>
        <a:blipFill rotWithShape="1">
          <a:blip r:embed="rId2">
            <a:alphaModFix/>
          </a:blip>
          <a:stretch>
            <a:fillRect/>
          </a:stretch>
        </a:blipFill>
        <a:effectLst/>
      </p:bgPr>
    </p:bg>
    <p:spTree>
      <p:nvGrpSpPr>
        <p:cNvPr id="1" name="Shape 85"/>
        <p:cNvGrpSpPr/>
        <p:nvPr/>
      </p:nvGrpSpPr>
      <p:grpSpPr>
        <a:xfrm>
          <a:off x="0" y="0"/>
          <a:ext cx="0" cy="0"/>
          <a:chOff x="0" y="0"/>
          <a:chExt cx="0" cy="0"/>
        </a:xfrm>
      </p:grpSpPr>
      <p:sp>
        <p:nvSpPr>
          <p:cNvPr id="86" name="Shape 86"/>
          <p:cNvSpPr/>
          <p:nvPr/>
        </p:nvSpPr>
        <p:spPr>
          <a:xfrm>
            <a:off x="1" y="-9027"/>
            <a:ext cx="853199" cy="6867027"/>
          </a:xfrm>
          <a:prstGeom prst="rect">
            <a:avLst/>
          </a:prstGeom>
          <a:solidFill>
            <a:srgbClr val="56A0D3">
              <a:alpha val="69803"/>
            </a:srgbClr>
          </a:solidFill>
          <a:ln>
            <a:noFill/>
          </a:ln>
        </p:spPr>
        <p:txBody>
          <a:bodyPr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167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086960D-9A79-4229-A5C4-D848A83E8097}"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5575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872F6E5-60F5-4F38-936D-3F45F53E7101}"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7490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CAC13-ABFC-4CD6-92D3-842ED5897FC8}"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35130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9950F2B-521D-4C21-8F6F-5D510C608392}" type="datetime1">
              <a:rPr lang="fr-FR" smtClean="0">
                <a:solidFill>
                  <a:prstClr val="black">
                    <a:tint val="75000"/>
                  </a:prstClr>
                </a:solidFill>
              </a:rPr>
              <a:pPr/>
              <a:t>13/06/2022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1585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3A33226-3E60-4308-B9B9-D1451AC05BF5}" type="datetime1">
              <a:rPr lang="fr-FR" smtClean="0">
                <a:solidFill>
                  <a:prstClr val="black">
                    <a:tint val="75000"/>
                  </a:prstClr>
                </a:solidFill>
              </a:rPr>
              <a:pPr/>
              <a:t>13/06/2022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81617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09A812C-7011-4DE0-BD14-D15BBF5EC172}" type="datetime1">
              <a:rPr lang="fr-FR" smtClean="0">
                <a:solidFill>
                  <a:prstClr val="black">
                    <a:tint val="75000"/>
                  </a:prstClr>
                </a:solidFill>
              </a:rPr>
              <a:pPr/>
              <a:t>13/06/2022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700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68585-F534-49F0-9599-ACABEB49F9CC}" type="datetime1">
              <a:rPr lang="fr-FR" smtClean="0">
                <a:solidFill>
                  <a:prstClr val="black">
                    <a:tint val="75000"/>
                  </a:prstClr>
                </a:solidFill>
              </a:rPr>
              <a:pPr/>
              <a:t>13/06/2022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268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E873414-C6C0-43E8-904C-0B0326957032}"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
        <p:nvSpPr>
          <p:cNvPr id="7" name="AutoShape 2" descr="UNFPA Logo [ Download - Logo - icon ] png sv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1314310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335B4-C9EE-4B78-B92E-53BD9C4EB68B}" type="datetime1">
              <a:rPr lang="fr-FR" smtClean="0">
                <a:solidFill>
                  <a:prstClr val="black">
                    <a:tint val="75000"/>
                  </a:prstClr>
                </a:solidFill>
              </a:rPr>
              <a:pPr/>
              <a:t>13/06/2022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3651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63987-8D4A-4CA9-8C35-B3F9E4EF965D}" type="datetime1">
              <a:rPr lang="fr-FR" smtClean="0">
                <a:solidFill>
                  <a:prstClr val="black">
                    <a:tint val="75000"/>
                  </a:prstClr>
                </a:solidFill>
              </a:rPr>
              <a:pPr/>
              <a:t>13/06/2022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11012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67B19FE-294B-4473-8AA7-6B48BA225C56}"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809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9DCDA9-C9AE-449F-A306-36CA403FB26A}"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606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A1449AC-AB4C-4F0B-95B7-730642942610}"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3378312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E873414-C6C0-43E8-904C-0B0326957032}"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
        <p:nvSpPr>
          <p:cNvPr id="7" name="AutoShape 2" descr="UNFPA Logo [ Download - Logo - icon ] png sv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437319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F169F-0E22-43F5-9B70-C227A31DCDCF}"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pic>
        <p:nvPicPr>
          <p:cNvPr id="7" name="Picture 6"/>
          <p:cNvPicPr>
            <a:picLocks noChangeAspect="1"/>
          </p:cNvPicPr>
          <p:nvPr userDrawn="1"/>
        </p:nvPicPr>
        <p:blipFill>
          <a:blip r:embed="rId2"/>
          <a:stretch>
            <a:fillRect/>
          </a:stretch>
        </p:blipFill>
        <p:spPr>
          <a:xfrm>
            <a:off x="5461961" y="3017484"/>
            <a:ext cx="1268078" cy="823031"/>
          </a:xfrm>
          <a:prstGeom prst="rect">
            <a:avLst/>
          </a:prstGeom>
        </p:spPr>
      </p:pic>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1986143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945F460-3F53-4DE1-B508-F010C9DBA416}"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503461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A83DA5C-38A9-4227-AC3D-955C8243C480}" type="datetime1">
              <a:rPr lang="fr-FR" smtClean="0"/>
              <a:t>13/06/2022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3556249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5DE19FC-E146-482C-9317-BF4844A94D2D}" type="datetime1">
              <a:rPr lang="fr-FR" smtClean="0"/>
              <a:t>13/06/2022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63C3D0-896B-476D-A309-AD5D90928676}" type="slidenum">
              <a:rPr lang="fr-FR" smtClean="0"/>
              <a:t>‹#›</a:t>
            </a:fld>
            <a:endParaRPr lang="fr-FR"/>
          </a:p>
        </p:txBody>
      </p:sp>
      <p:pic>
        <p:nvPicPr>
          <p:cNvPr id="6" name="Picture 5"/>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40511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F169F-0E22-43F5-9B70-C227A31DCDCF}"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1494469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21CB7-C63F-455B-BFB3-C971CCA75746}" type="datetime1">
              <a:rPr lang="fr-FR" smtClean="0"/>
              <a:t>13/06/2022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2291563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D9683-1C1D-4CD4-830B-71E91D677656}"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782825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D7EF1-0006-4985-A21F-EE501A605427}"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1754278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2FBA1F4-85D5-46E9-80B6-0AD25CCFC4BB}"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588196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026847B-CE56-496E-B5C6-6AF885D973E2}"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136407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945F460-3F53-4DE1-B508-F010C9DBA416}"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90806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A83DA5C-38A9-4227-AC3D-955C8243C480}" type="datetime1">
              <a:rPr lang="fr-FR" smtClean="0"/>
              <a:t>13/06/2022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63C3D0-896B-476D-A309-AD5D90928676}" type="slidenum">
              <a:rPr lang="fr-FR" smtClean="0"/>
              <a:t>‹#›</a:t>
            </a:fld>
            <a:endParaRPr lang="fr-FR"/>
          </a:p>
        </p:txBody>
      </p:sp>
      <p:pic>
        <p:nvPicPr>
          <p:cNvPr id="10" name="Picture 9"/>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143834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5DE19FC-E146-482C-9317-BF4844A94D2D}" type="datetime1">
              <a:rPr lang="fr-FR" smtClean="0"/>
              <a:t>13/06/2022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63C3D0-896B-476D-A309-AD5D90928676}" type="slidenum">
              <a:rPr lang="fr-FR" smtClean="0"/>
              <a:t>‹#›</a:t>
            </a:fld>
            <a:endParaRPr lang="fr-FR"/>
          </a:p>
        </p:txBody>
      </p:sp>
    </p:spTree>
    <p:extLst>
      <p:ext uri="{BB962C8B-B14F-4D97-AF65-F5344CB8AC3E}">
        <p14:creationId xmlns:p14="http://schemas.microsoft.com/office/powerpoint/2010/main" val="121903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21CB7-C63F-455B-BFB3-C971CCA75746}" type="datetime1">
              <a:rPr lang="fr-FR" smtClean="0"/>
              <a:t>13/06/2022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63C3D0-896B-476D-A309-AD5D90928676}" type="slidenum">
              <a:rPr lang="fr-FR" smtClean="0"/>
              <a:t>‹#›</a:t>
            </a:fld>
            <a:endParaRPr lang="fr-FR"/>
          </a:p>
        </p:txBody>
      </p:sp>
      <p:pic>
        <p:nvPicPr>
          <p:cNvPr id="5" name="Picture 4"/>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4579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D9683-1C1D-4CD4-830B-71E91D677656}"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54991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D7EF1-0006-4985-A21F-EE501A605427}"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63C3D0-896B-476D-A309-AD5D90928676}" type="slidenum">
              <a:rPr lang="fr-FR" smtClean="0"/>
              <a:t>‹#›</a:t>
            </a:fld>
            <a:endParaRPr lang="fr-F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132034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364C-E11B-43AC-85BD-E07FE3413B93}" type="datetime1">
              <a:rPr lang="fr-FR" smtClean="0"/>
              <a:t>13/06/2022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C3D0-896B-476D-A309-AD5D90928676}" type="slidenum">
              <a:rPr lang="fr-FR" smtClean="0"/>
              <a:t>‹#›</a:t>
            </a:fld>
            <a:endParaRPr lang="fr-FR"/>
          </a:p>
        </p:txBody>
      </p:sp>
    </p:spTree>
    <p:extLst>
      <p:ext uri="{BB962C8B-B14F-4D97-AF65-F5344CB8AC3E}">
        <p14:creationId xmlns:p14="http://schemas.microsoft.com/office/powerpoint/2010/main" val="55098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1" y="365124"/>
            <a:ext cx="10515599" cy="1325563"/>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838201" y="1825625"/>
            <a:ext cx="10515599" cy="4351337"/>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 name="Picture 4"/>
          <p:cNvPicPr>
            <a:picLocks noChangeAspect="1"/>
          </p:cNvPicPr>
          <p:nvPr userDrawn="1"/>
        </p:nvPicPr>
        <p:blipFill>
          <a:blip r:embed="rId3"/>
          <a:stretch>
            <a:fillRect/>
          </a:stretch>
        </p:blipFill>
        <p:spPr>
          <a:xfrm>
            <a:off x="10923922" y="0"/>
            <a:ext cx="1268078" cy="823031"/>
          </a:xfrm>
          <a:prstGeom prst="rect">
            <a:avLst/>
          </a:prstGeom>
        </p:spPr>
      </p:pic>
    </p:spTree>
    <p:extLst>
      <p:ext uri="{BB962C8B-B14F-4D97-AF65-F5344CB8AC3E}">
        <p14:creationId xmlns:p14="http://schemas.microsoft.com/office/powerpoint/2010/main" val="1637906544"/>
      </p:ext>
    </p:extLst>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D67D-71B3-463E-A3A9-03884BE37C6D}" type="datetime1">
              <a:rPr lang="fr-FR" smtClean="0">
                <a:solidFill>
                  <a:prstClr val="black">
                    <a:tint val="75000"/>
                  </a:prstClr>
                </a:solidFill>
              </a:rPr>
              <a:pPr/>
              <a:t>13/06/2022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71DD1-D9FE-4F55-B951-55DF6DE214C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5341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364C-E11B-43AC-85BD-E07FE3413B93}" type="datetime1">
              <a:rPr lang="fr-FR" smtClean="0"/>
              <a:t>13/06/2022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C3D0-896B-476D-A309-AD5D90928676}" type="slidenum">
              <a:rPr lang="fr-FR" smtClean="0"/>
              <a:t>‹#›</a:t>
            </a:fld>
            <a:endParaRPr lang="fr-FR"/>
          </a:p>
        </p:txBody>
      </p:sp>
      <p:pic>
        <p:nvPicPr>
          <p:cNvPr id="7" name="Picture 6"/>
          <p:cNvPicPr>
            <a:picLocks noChangeAspect="1"/>
          </p:cNvPicPr>
          <p:nvPr userDrawn="1"/>
        </p:nvPicPr>
        <p:blipFill>
          <a:blip r:embed="rId13"/>
          <a:stretch>
            <a:fillRect/>
          </a:stretch>
        </p:blipFill>
        <p:spPr>
          <a:xfrm>
            <a:off x="10923922" y="0"/>
            <a:ext cx="1268078" cy="823031"/>
          </a:xfrm>
          <a:prstGeom prst="rect">
            <a:avLst/>
          </a:prstGeom>
        </p:spPr>
      </p:pic>
    </p:spTree>
    <p:extLst>
      <p:ext uri="{BB962C8B-B14F-4D97-AF65-F5344CB8AC3E}">
        <p14:creationId xmlns:p14="http://schemas.microsoft.com/office/powerpoint/2010/main" val="2340883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dn.iawg.rygn.io/documents/MISP-French-web.pdf?mtime=20200403124835&amp;focal=none#asset:29588" TargetMode="External"/><Relationship Id="rId2" Type="http://schemas.openxmlformats.org/officeDocument/2006/relationships/hyperlink" Target="https://iawg.net/resources/minimum-initial-service-package-misp-resources" TargetMode="External"/><Relationship Id="rId1" Type="http://schemas.openxmlformats.org/officeDocument/2006/relationships/slideLayout" Target="../slideLayouts/slideLayout2.xml"/><Relationship Id="rId5" Type="http://schemas.openxmlformats.org/officeDocument/2006/relationships/hyperlink" Target="https://spherestandards.org/fr/standards-humanitaires/la-norme-humanitaire-fondamentale/" TargetMode="External"/><Relationship Id="rId4" Type="http://schemas.openxmlformats.org/officeDocument/2006/relationships/hyperlink" Target="https://cdn.iawg.rygn.io/documents/IARH-Kits-6th-Edition_Manual_English.pdf?mtime=20210129161120&amp;focal=non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439802"/>
            <a:ext cx="9521371" cy="2633434"/>
          </a:xfrm>
          <a:solidFill>
            <a:srgbClr val="92D050"/>
          </a:solidFill>
        </p:spPr>
        <p:txBody>
          <a:bodyPr anchor="t">
            <a:noAutofit/>
          </a:bodyPr>
          <a:lstStyle/>
          <a:p>
            <a:pPr lvl="0">
              <a:spcBef>
                <a:spcPts val="1000"/>
              </a:spcBef>
            </a:pPr>
            <a:r>
              <a:rPr lang="fr-FR" sz="4400" b="1" dirty="0" smtClean="0">
                <a:latin typeface="+mn-lt"/>
              </a:rPr>
              <a:t>Dispositif minimum d’urgence en santé sexuelle et reproductive (DMU-SSR) </a:t>
            </a:r>
            <a:br>
              <a:rPr lang="fr-FR" sz="4400" b="1" dirty="0" smtClean="0">
                <a:latin typeface="+mn-lt"/>
              </a:rPr>
            </a:br>
            <a:r>
              <a:rPr lang="fr-FR" sz="2800" dirty="0">
                <a:solidFill>
                  <a:prstClr val="black"/>
                </a:solidFill>
                <a:latin typeface="Calibri" panose="020F0502020204030204"/>
                <a:ea typeface="+mn-ea"/>
                <a:cs typeface="+mn-cs"/>
              </a:rPr>
              <a:t>En situation de crise humanitaire </a:t>
            </a:r>
            <a:r>
              <a:rPr lang="fr-FR" sz="2800" dirty="0" smtClean="0">
                <a:solidFill>
                  <a:prstClr val="black"/>
                </a:solidFill>
                <a:latin typeface="Calibri" panose="020F0502020204030204"/>
                <a:ea typeface="+mn-ea"/>
                <a:cs typeface="+mn-cs"/>
              </a:rPr>
              <a:t/>
            </a:r>
            <a:br>
              <a:rPr lang="fr-FR" sz="2800" dirty="0" smtClean="0">
                <a:solidFill>
                  <a:prstClr val="black"/>
                </a:solidFill>
                <a:latin typeface="Calibri" panose="020F0502020204030204"/>
                <a:ea typeface="+mn-ea"/>
                <a:cs typeface="+mn-cs"/>
              </a:rPr>
            </a:br>
            <a:r>
              <a:rPr lang="fr-FR" sz="2800" dirty="0" smtClean="0">
                <a:solidFill>
                  <a:prstClr val="black"/>
                </a:solidFill>
                <a:latin typeface="Calibri" panose="020F0502020204030204"/>
                <a:ea typeface="+mn-ea"/>
                <a:cs typeface="+mn-cs"/>
              </a:rPr>
              <a:t>Juin 2022</a:t>
            </a:r>
            <a:br>
              <a:rPr lang="fr-FR" sz="2800" dirty="0" smtClean="0">
                <a:solidFill>
                  <a:prstClr val="black"/>
                </a:solidFill>
                <a:latin typeface="Calibri" panose="020F0502020204030204"/>
                <a:ea typeface="+mn-ea"/>
                <a:cs typeface="+mn-cs"/>
              </a:rPr>
            </a:br>
            <a:r>
              <a:rPr lang="fr-FR" sz="2800" b="1" dirty="0" smtClean="0">
                <a:solidFill>
                  <a:prstClr val="black"/>
                </a:solidFill>
                <a:latin typeface="Calibri" panose="020F0502020204030204"/>
                <a:ea typeface="+mn-ea"/>
                <a:cs typeface="+mn-cs"/>
              </a:rPr>
              <a:t>Module 1: </a:t>
            </a:r>
            <a:r>
              <a:rPr lang="fr-FR" sz="2800" b="1" dirty="0" smtClean="0">
                <a:solidFill>
                  <a:srgbClr val="FF0000"/>
                </a:solidFill>
                <a:latin typeface="Calibri" panose="020F0502020204030204"/>
                <a:ea typeface="+mn-ea"/>
                <a:cs typeface="+mn-cs"/>
              </a:rPr>
              <a:t>Introduction et DMU objectif no. </a:t>
            </a:r>
            <a:r>
              <a:rPr lang="fr-FR" sz="2800" b="1" dirty="0">
                <a:solidFill>
                  <a:srgbClr val="FF0000"/>
                </a:solidFill>
                <a:latin typeface="Calibri" panose="020F0502020204030204"/>
                <a:ea typeface="+mn-ea"/>
                <a:cs typeface="+mn-cs"/>
              </a:rPr>
              <a:t>1</a:t>
            </a:r>
            <a:r>
              <a:rPr lang="fr-FR" sz="2400" dirty="0">
                <a:solidFill>
                  <a:prstClr val="black"/>
                </a:solidFill>
                <a:latin typeface="Calibri" panose="020F0502020204030204"/>
                <a:ea typeface="+mn-ea"/>
                <a:cs typeface="+mn-cs"/>
              </a:rPr>
              <a:t/>
            </a:r>
            <a:br>
              <a:rPr lang="fr-FR" sz="2400" dirty="0">
                <a:solidFill>
                  <a:prstClr val="black"/>
                </a:solidFill>
                <a:latin typeface="Calibri" panose="020F0502020204030204"/>
                <a:ea typeface="+mn-ea"/>
                <a:cs typeface="+mn-cs"/>
              </a:rPr>
            </a:br>
            <a:endParaRPr lang="fr-FR" sz="4800" b="1" dirty="0">
              <a:latin typeface="+mn-lt"/>
            </a:endParaRPr>
          </a:p>
        </p:txBody>
      </p:sp>
      <p:sp>
        <p:nvSpPr>
          <p:cNvPr id="3" name="Subtitle 2"/>
          <p:cNvSpPr>
            <a:spLocks noGrp="1"/>
          </p:cNvSpPr>
          <p:nvPr>
            <p:ph type="subTitle" idx="1"/>
          </p:nvPr>
        </p:nvSpPr>
        <p:spPr>
          <a:xfrm>
            <a:off x="5888182" y="4526335"/>
            <a:ext cx="5157188" cy="849230"/>
          </a:xfrm>
          <a:ln>
            <a:solidFill>
              <a:srgbClr val="FF0000"/>
            </a:solidFill>
          </a:ln>
        </p:spPr>
        <p:txBody>
          <a:bodyPr>
            <a:normAutofit fontScale="92500"/>
          </a:bodyPr>
          <a:lstStyle/>
          <a:p>
            <a:pPr algn="l"/>
            <a:r>
              <a:rPr lang="fr-FR" b="1" dirty="0" smtClean="0"/>
              <a:t>Présentateur: Dr. Jonathan B </a:t>
            </a:r>
            <a:r>
              <a:rPr lang="fr-FR" b="1" dirty="0" err="1" smtClean="0"/>
              <a:t>Ndzi</a:t>
            </a:r>
            <a:r>
              <a:rPr lang="fr-FR" b="1" dirty="0" smtClean="0"/>
              <a:t> (M.D.)</a:t>
            </a:r>
          </a:p>
          <a:p>
            <a:pPr algn="l"/>
            <a:r>
              <a:rPr lang="fr-FR" b="1" dirty="0" smtClean="0"/>
              <a:t>Spécialiste Humanitaire (Sant</a:t>
            </a:r>
            <a:r>
              <a:rPr lang="fr-FR" b="1" dirty="0" smtClean="0">
                <a:solidFill>
                  <a:prstClr val="black"/>
                </a:solidFill>
              </a:rPr>
              <a:t>é</a:t>
            </a:r>
            <a:r>
              <a:rPr lang="fr-FR" b="1" dirty="0" smtClean="0"/>
              <a:t>)</a:t>
            </a:r>
          </a:p>
          <a:p>
            <a:endParaRPr lang="fr-FR"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152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098964" cy="951057"/>
          </a:xfrm>
          <a:ln>
            <a:solidFill>
              <a:srgbClr val="FFC000"/>
            </a:solidFill>
          </a:ln>
        </p:spPr>
        <p:txBody>
          <a:bodyPr/>
          <a:lstStyle/>
          <a:p>
            <a:r>
              <a:rPr lang="fr-FR" b="1" dirty="0" smtClean="0">
                <a:ln>
                  <a:solidFill>
                    <a:schemeClr val="accent2"/>
                  </a:solidFill>
                </a:ln>
                <a:latin typeface="+mn-lt"/>
              </a:rPr>
              <a:t>Risque</a:t>
            </a:r>
            <a:endParaRPr lang="fr-FR" b="1" dirty="0">
              <a:ln>
                <a:solidFill>
                  <a:schemeClr val="accent2"/>
                </a:solidFill>
              </a:ln>
              <a:latin typeface="+mn-lt"/>
            </a:endParaRPr>
          </a:p>
        </p:txBody>
      </p:sp>
      <p:sp>
        <p:nvSpPr>
          <p:cNvPr id="3" name="Content Placeholder 2"/>
          <p:cNvSpPr>
            <a:spLocks noGrp="1"/>
          </p:cNvSpPr>
          <p:nvPr>
            <p:ph idx="1"/>
          </p:nvPr>
        </p:nvSpPr>
        <p:spPr>
          <a:xfrm>
            <a:off x="838200" y="1842655"/>
            <a:ext cx="10515600" cy="3366654"/>
          </a:xfrm>
        </p:spPr>
        <p:txBody>
          <a:bodyPr>
            <a:normAutofit/>
          </a:bodyPr>
          <a:lstStyle/>
          <a:p>
            <a:pPr marL="514350" lvl="0" indent="-514350" algn="just">
              <a:buFont typeface="+mj-lt"/>
              <a:buAutoNum type="arabicPeriod"/>
            </a:pPr>
            <a:r>
              <a:rPr lang="fr-FR" b="1" dirty="0" smtClean="0">
                <a:solidFill>
                  <a:srgbClr val="231F20"/>
                </a:solidFill>
              </a:rPr>
              <a:t>La probabilité</a:t>
            </a:r>
            <a:r>
              <a:rPr lang="fr-FR" dirty="0" smtClean="0">
                <a:solidFill>
                  <a:srgbClr val="231F20"/>
                </a:solidFill>
              </a:rPr>
              <a:t> </a:t>
            </a:r>
            <a:r>
              <a:rPr lang="fr-FR" dirty="0">
                <a:solidFill>
                  <a:srgbClr val="231F20"/>
                </a:solidFill>
              </a:rPr>
              <a:t>pour les communautés et les populations d’être </a:t>
            </a:r>
            <a:r>
              <a:rPr lang="fr-FR" u="sng" dirty="0">
                <a:solidFill>
                  <a:srgbClr val="231F20"/>
                </a:solidFill>
              </a:rPr>
              <a:t>exposées</a:t>
            </a:r>
            <a:r>
              <a:rPr lang="fr-FR" dirty="0">
                <a:solidFill>
                  <a:srgbClr val="231F20"/>
                </a:solidFill>
              </a:rPr>
              <a:t> aux aléas, de </a:t>
            </a:r>
            <a:r>
              <a:rPr lang="fr-FR" u="sng" dirty="0">
                <a:solidFill>
                  <a:srgbClr val="231F20"/>
                </a:solidFill>
              </a:rPr>
              <a:t>subir</a:t>
            </a:r>
            <a:r>
              <a:rPr lang="fr-FR" dirty="0">
                <a:solidFill>
                  <a:srgbClr val="231F20"/>
                </a:solidFill>
              </a:rPr>
              <a:t> les dommages humains, économiques, </a:t>
            </a:r>
            <a:r>
              <a:rPr lang="fr-FR" dirty="0" smtClean="0">
                <a:solidFill>
                  <a:srgbClr val="231F20"/>
                </a:solidFill>
              </a:rPr>
              <a:t>socio–cultuelles</a:t>
            </a:r>
            <a:r>
              <a:rPr lang="fr-FR" dirty="0">
                <a:solidFill>
                  <a:srgbClr val="231F20"/>
                </a:solidFill>
              </a:rPr>
              <a:t>, des destructions et de leurs biens et de leur environnement. </a:t>
            </a:r>
          </a:p>
          <a:p>
            <a:pPr marL="514350" lvl="0" indent="-514350" algn="just">
              <a:buFont typeface="+mj-lt"/>
              <a:buAutoNum type="arabicPeriod"/>
            </a:pPr>
            <a:r>
              <a:rPr lang="fr-FR" b="1" dirty="0" smtClean="0">
                <a:solidFill>
                  <a:srgbClr val="231F20"/>
                </a:solidFill>
              </a:rPr>
              <a:t>Risque de catastrophe: </a:t>
            </a:r>
            <a:r>
              <a:rPr lang="fr-FR" dirty="0" smtClean="0">
                <a:solidFill>
                  <a:srgbClr val="231F20"/>
                </a:solidFill>
              </a:rPr>
              <a:t>le p</a:t>
            </a:r>
            <a:r>
              <a:rPr lang="fr-FR" dirty="0" smtClean="0">
                <a:latin typeface="Calibri" panose="020F0502020204030204" pitchFamily="34" charset="0"/>
                <a:ea typeface="Calibri" panose="020F0502020204030204" pitchFamily="34" charset="0"/>
                <a:cs typeface="Times New Roman" panose="02020603050405020304" pitchFamily="18" charset="0"/>
              </a:rPr>
              <a:t>otentiel </a:t>
            </a:r>
            <a:r>
              <a:rPr lang="fr-FR" dirty="0">
                <a:latin typeface="Calibri" panose="020F0502020204030204" pitchFamily="34" charset="0"/>
                <a:ea typeface="Calibri" panose="020F0502020204030204" pitchFamily="34" charset="0"/>
                <a:cs typeface="Times New Roman" panose="02020603050405020304" pitchFamily="18" charset="0"/>
              </a:rPr>
              <a:t>de la catastrophe, en termes de vies humaines, des états de santé, des moyens de subsistance, des biens et services, qui pourraient se produire au sein d’une communauté ou une société, dans le futur.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buFont typeface="+mj-lt"/>
              <a:buAutoNum type="arabicPeriod"/>
            </a:pPr>
            <a:endParaRPr lang="fr-FR" b="1" dirty="0" smtClean="0">
              <a:solidFill>
                <a:srgbClr val="231F20"/>
              </a:solidFill>
            </a:endParaRPr>
          </a:p>
          <a:p>
            <a:pPr marL="514350" lvl="0" indent="-514350" algn="just">
              <a:buFont typeface="+mj-lt"/>
              <a:buAutoNum type="arabicPeriod"/>
            </a:pPr>
            <a:endParaRPr lang="fr-FR" b="1" dirty="0">
              <a:solidFill>
                <a:srgbClr val="231F20"/>
              </a:solidFill>
            </a:endParaRPr>
          </a:p>
          <a:p>
            <a:pPr marL="0" indent="0">
              <a:buNone/>
            </a:pPr>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334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43945" cy="1325563"/>
          </a:xfrm>
          <a:ln>
            <a:solidFill>
              <a:schemeClr val="accent2"/>
            </a:solidFill>
          </a:ln>
        </p:spPr>
        <p:txBody>
          <a:bodyPr>
            <a:normAutofit/>
          </a:bodyPr>
          <a:lstStyle/>
          <a:p>
            <a:r>
              <a:rPr lang="fr-FR" b="1" dirty="0">
                <a:ln>
                  <a:solidFill>
                    <a:schemeClr val="accent2"/>
                  </a:solidFill>
                </a:ln>
                <a:latin typeface="+mn-lt"/>
              </a:rPr>
              <a:t>Gestion des </a:t>
            </a:r>
            <a:r>
              <a:rPr lang="fr-FR" b="1" dirty="0" smtClean="0">
                <a:ln>
                  <a:solidFill>
                    <a:schemeClr val="accent2"/>
                  </a:solidFill>
                </a:ln>
                <a:latin typeface="+mn-lt"/>
              </a:rPr>
              <a:t>risques</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a:t>Approche systémique et pratique managériale pour limiter les dommages et les pertes </a:t>
            </a:r>
            <a:r>
              <a:rPr lang="fr-FR" dirty="0" smtClean="0"/>
              <a:t>potentiels.</a:t>
            </a:r>
          </a:p>
          <a:p>
            <a:pPr marL="0" indent="0">
              <a:buNone/>
            </a:pPr>
            <a:r>
              <a:rPr lang="fr-FR" dirty="0" smtClean="0"/>
              <a:t>Comprend:</a:t>
            </a:r>
          </a:p>
          <a:p>
            <a:pPr lvl="1">
              <a:buFont typeface="Wingdings" panose="05000000000000000000" pitchFamily="2" charset="2"/>
              <a:buChar char="q"/>
            </a:pPr>
            <a:r>
              <a:rPr lang="fr-FR" dirty="0" smtClean="0"/>
              <a:t> </a:t>
            </a:r>
            <a:r>
              <a:rPr lang="fr-FR" dirty="0"/>
              <a:t>l’évaluation des risques </a:t>
            </a:r>
            <a:endParaRPr lang="fr-FR" dirty="0" smtClean="0"/>
          </a:p>
          <a:p>
            <a:pPr lvl="1">
              <a:buFont typeface="Wingdings" panose="05000000000000000000" pitchFamily="2" charset="2"/>
              <a:buChar char="q"/>
            </a:pPr>
            <a:r>
              <a:rPr lang="fr-FR" dirty="0"/>
              <a:t> </a:t>
            </a:r>
            <a:r>
              <a:rPr lang="fr-FR" dirty="0" smtClean="0"/>
              <a:t>l’ analyse des risques</a:t>
            </a:r>
          </a:p>
          <a:p>
            <a:pPr lvl="1">
              <a:buFont typeface="Wingdings" panose="05000000000000000000" pitchFamily="2" charset="2"/>
              <a:buChar char="q"/>
            </a:pPr>
            <a:r>
              <a:rPr lang="fr-FR" dirty="0" smtClean="0"/>
              <a:t> la </a:t>
            </a:r>
            <a:r>
              <a:rPr lang="fr-FR" dirty="0"/>
              <a:t>mise en œuvre de stratégies et d’actions spécifiques pour les contrôler, les réduire et les transférer.</a:t>
            </a:r>
          </a:p>
        </p:txBody>
      </p:sp>
      <p:sp>
        <p:nvSpPr>
          <p:cNvPr id="4" name="Slide Number Placeholder 3"/>
          <p:cNvSpPr>
            <a:spLocks noGrp="1"/>
          </p:cNvSpPr>
          <p:nvPr>
            <p:ph type="sldNum" sz="quarter" idx="12"/>
          </p:nvPr>
        </p:nvSpPr>
        <p:spPr/>
        <p:txBody>
          <a:bodyPr/>
          <a:lstStyle/>
          <a:p>
            <a:fld id="{A063C3D0-896B-476D-A309-AD5D90928676}" type="slidenum">
              <a:rPr lang="fr-FR" smtClean="0"/>
              <a:t>11</a:t>
            </a:fld>
            <a:endParaRPr lang="fr-FR"/>
          </a:p>
        </p:txBody>
      </p:sp>
    </p:spTree>
    <p:extLst>
      <p:ext uri="{BB962C8B-B14F-4D97-AF65-F5344CB8AC3E}">
        <p14:creationId xmlns:p14="http://schemas.microsoft.com/office/powerpoint/2010/main" val="413840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21436" cy="1325563"/>
          </a:xfrm>
          <a:ln>
            <a:solidFill>
              <a:schemeClr val="accent2"/>
            </a:solidFill>
          </a:ln>
        </p:spPr>
        <p:txBody>
          <a:bodyPr/>
          <a:lstStyle/>
          <a:p>
            <a:r>
              <a:rPr lang="fr-FR" b="1" dirty="0">
                <a:ln>
                  <a:solidFill>
                    <a:schemeClr val="accent2"/>
                  </a:solidFill>
                </a:ln>
                <a:solidFill>
                  <a:sysClr val="windowText" lastClr="000000"/>
                </a:solidFill>
                <a:latin typeface="+mn-lt"/>
              </a:rPr>
              <a:t>Gestion des risques de </a:t>
            </a:r>
            <a:r>
              <a:rPr lang="fr-FR" b="1" dirty="0" smtClean="0">
                <a:ln>
                  <a:solidFill>
                    <a:schemeClr val="accent2"/>
                  </a:solidFill>
                </a:ln>
                <a:solidFill>
                  <a:sysClr val="windowText" lastClr="000000"/>
                </a:solidFill>
                <a:latin typeface="+mn-lt"/>
              </a:rPr>
              <a:t>catastrophes</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fr-FR" sz="3200" dirty="0"/>
              <a:t>Processus de recours systématique aux directives, compétences opérationnelles, capacités et organisation administratives pour mettre en œuvre les politiques, stratégies et capacités de réponse appropriées en vue d’atténuer l’impact des aléas naturels et risques de catastrophes environnementales et technologiques qui leur sont liées.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887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54" y="653618"/>
            <a:ext cx="5978236" cy="992620"/>
          </a:xfrm>
          <a:ln>
            <a:solidFill>
              <a:srgbClr val="FFC000"/>
            </a:solidFill>
          </a:ln>
        </p:spPr>
        <p:txBody>
          <a:bodyPr>
            <a:normAutofit/>
          </a:bodyPr>
          <a:lstStyle/>
          <a:p>
            <a:r>
              <a:rPr lang="fr-FR" b="1" dirty="0" smtClean="0">
                <a:ln>
                  <a:solidFill>
                    <a:schemeClr val="accent2"/>
                  </a:solidFill>
                </a:ln>
                <a:solidFill>
                  <a:prstClr val="black"/>
                </a:solidFill>
                <a:latin typeface="Calibri"/>
                <a:ea typeface="+mn-ea"/>
                <a:cs typeface="+mn-cs"/>
              </a:rPr>
              <a:t>Vulnérabilité = fragilité</a:t>
            </a:r>
            <a:endParaRPr lang="fr-FR" sz="6600" dirty="0">
              <a:ln>
                <a:solidFill>
                  <a:schemeClr val="accent2"/>
                </a:solidFill>
              </a:ln>
            </a:endParaRPr>
          </a:p>
        </p:txBody>
      </p:sp>
      <p:sp>
        <p:nvSpPr>
          <p:cNvPr id="3" name="Content Placeholder 2"/>
          <p:cNvSpPr>
            <a:spLocks noGrp="1"/>
          </p:cNvSpPr>
          <p:nvPr>
            <p:ph idx="1"/>
          </p:nvPr>
        </p:nvSpPr>
        <p:spPr>
          <a:xfrm>
            <a:off x="838200" y="1825625"/>
            <a:ext cx="10938164" cy="4351338"/>
          </a:xfrm>
        </p:spPr>
        <p:txBody>
          <a:bodyPr>
            <a:normAutofit/>
          </a:bodyPr>
          <a:lstStyle/>
          <a:p>
            <a:r>
              <a:rPr lang="fr-FR" sz="3200" dirty="0"/>
              <a:t>Les caractéristiques et les circonstances d’une communauté ou d’un système qui le rendent susceptible de subir les effets d’un danger</a:t>
            </a:r>
            <a:r>
              <a:rPr lang="fr-FR" sz="3200" dirty="0" smtClean="0"/>
              <a:t>.</a:t>
            </a:r>
          </a:p>
          <a:p>
            <a:pPr lvl="0"/>
            <a:r>
              <a:rPr lang="fr-FR" sz="3200" dirty="0">
                <a:solidFill>
                  <a:prstClr val="black"/>
                </a:solidFill>
              </a:rPr>
              <a:t>La </a:t>
            </a:r>
            <a:r>
              <a:rPr lang="fr-FR" sz="3200" dirty="0">
                <a:solidFill>
                  <a:srgbClr val="000000"/>
                </a:solidFill>
              </a:rPr>
              <a:t>vulnérabilité fait référence à l'incapacité de résister aux effets d'un environnement hostile.</a:t>
            </a:r>
          </a:p>
          <a:p>
            <a:r>
              <a:rPr lang="fr-FR" sz="3200" dirty="0" smtClean="0">
                <a:solidFill>
                  <a:prstClr val="black"/>
                </a:solidFill>
              </a:rPr>
              <a:t>La capacité </a:t>
            </a:r>
            <a:r>
              <a:rPr lang="fr-FR" sz="3200" dirty="0">
                <a:solidFill>
                  <a:prstClr val="black"/>
                </a:solidFill>
              </a:rPr>
              <a:t>de résilience ou de résister des communautés, des populations et de l’environnement </a:t>
            </a:r>
            <a:r>
              <a:rPr lang="fr-FR" sz="3200" dirty="0">
                <a:solidFill>
                  <a:srgbClr val="231F20"/>
                </a:solidFill>
              </a:rPr>
              <a:t>à</a:t>
            </a:r>
            <a:r>
              <a:rPr lang="fr-FR" sz="3200" dirty="0">
                <a:solidFill>
                  <a:prstClr val="black"/>
                </a:solidFill>
              </a:rPr>
              <a:t> la menace. </a:t>
            </a:r>
            <a:r>
              <a:rPr lang="fr-FR" sz="3200" i="1" dirty="0">
                <a:solidFill>
                  <a:prstClr val="black"/>
                </a:solidFill>
              </a:rPr>
              <a:t>(effets néfastes prévisibles d’un enjeu  face </a:t>
            </a:r>
            <a:r>
              <a:rPr lang="fr-FR" sz="3200" i="1" dirty="0">
                <a:solidFill>
                  <a:srgbClr val="231F20"/>
                </a:solidFill>
              </a:rPr>
              <a:t>à</a:t>
            </a:r>
            <a:r>
              <a:rPr lang="fr-FR" sz="3200" i="1" dirty="0">
                <a:solidFill>
                  <a:prstClr val="black"/>
                </a:solidFill>
              </a:rPr>
              <a:t> un al</a:t>
            </a:r>
            <a:r>
              <a:rPr lang="fr-FR" sz="3200" i="1" dirty="0">
                <a:solidFill>
                  <a:srgbClr val="231F20"/>
                </a:solidFill>
              </a:rPr>
              <a:t>é</a:t>
            </a:r>
            <a:r>
              <a:rPr lang="fr-FR" sz="3200" i="1" dirty="0">
                <a:solidFill>
                  <a:prstClr val="black"/>
                </a:solidFill>
              </a:rPr>
              <a:t>a)</a:t>
            </a:r>
            <a:r>
              <a:rPr lang="fr-FR" sz="3200" i="1" dirty="0">
                <a:solidFill>
                  <a:srgbClr val="231F20"/>
                </a:solidFill>
              </a:rPr>
              <a:t>. </a:t>
            </a:r>
            <a:endParaRPr lang="fr-FR" sz="3200" i="1" dirty="0" smtClean="0">
              <a:solidFill>
                <a:srgbClr val="231F2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159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944"/>
            <a:ext cx="9538855" cy="1006475"/>
          </a:xfrm>
          <a:ln>
            <a:solidFill>
              <a:srgbClr val="FFC000"/>
            </a:solidFill>
          </a:ln>
        </p:spPr>
        <p:txBody>
          <a:bodyPr>
            <a:noAutofit/>
          </a:bodyPr>
          <a:lstStyle/>
          <a:p>
            <a:r>
              <a:rPr lang="fr-FR" b="1" dirty="0" smtClean="0">
                <a:ln>
                  <a:solidFill>
                    <a:schemeClr val="accent2"/>
                  </a:solidFill>
                </a:ln>
                <a:latin typeface="+mn-lt"/>
              </a:rPr>
              <a:t>Les éléments et facteurs de vulnérabilité</a:t>
            </a:r>
            <a:endParaRPr lang="fr-FR"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exagon 4"/>
          <p:cNvSpPr/>
          <p:nvPr/>
        </p:nvSpPr>
        <p:spPr>
          <a:xfrm>
            <a:off x="4461164" y="2092036"/>
            <a:ext cx="4102459" cy="2083485"/>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Facteurs </a:t>
            </a: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économiques</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Pauvreté,</a:t>
            </a:r>
          </a:p>
          <a:p>
            <a:pPr marL="342900" marR="0" lvl="0" indent="-3429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Calibri"/>
                <a:ea typeface="+mn-ea"/>
                <a:cs typeface="+mn-cs"/>
              </a:rPr>
              <a:t>Paupérisation</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xagon 5"/>
          <p:cNvSpPr/>
          <p:nvPr/>
        </p:nvSpPr>
        <p:spPr>
          <a:xfrm>
            <a:off x="600075" y="3064669"/>
            <a:ext cx="4443413" cy="222170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Facteurs </a:t>
            </a: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socio-culturelles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Analphabétisme,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Ignorance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Absence ou faiblesse d’informations ou de communication </a:t>
            </a:r>
          </a:p>
        </p:txBody>
      </p:sp>
      <p:sp>
        <p:nvSpPr>
          <p:cNvPr id="7" name="Hexagon 6"/>
          <p:cNvSpPr/>
          <p:nvPr/>
        </p:nvSpPr>
        <p:spPr>
          <a:xfrm>
            <a:off x="8029573" y="3115567"/>
            <a:ext cx="3357563" cy="211990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Facteurs politico-institutionnelles</a:t>
            </a:r>
          </a:p>
        </p:txBody>
      </p:sp>
    </p:spTree>
    <p:extLst>
      <p:ext uri="{BB962C8B-B14F-4D97-AF65-F5344CB8AC3E}">
        <p14:creationId xmlns:p14="http://schemas.microsoft.com/office/powerpoint/2010/main" val="202176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01000" cy="1020330"/>
          </a:xfrm>
          <a:ln>
            <a:solidFill>
              <a:schemeClr val="accent2"/>
            </a:solidFill>
          </a:ln>
        </p:spPr>
        <p:txBody>
          <a:bodyPr>
            <a:normAutofit fontScale="90000"/>
          </a:bodyPr>
          <a:lstStyle/>
          <a:p>
            <a:pPr algn="ctr"/>
            <a:r>
              <a:rPr lang="fr-FR" sz="3600" b="1" dirty="0" smtClean="0">
                <a:ln>
                  <a:solidFill>
                    <a:schemeClr val="accent2"/>
                  </a:solidFill>
                </a:ln>
                <a:latin typeface="+mn-lt"/>
              </a:rPr>
              <a:t>Personnes touchées par la crise humanitaire </a:t>
            </a:r>
            <a:r>
              <a:rPr lang="fr-FR" sz="2700" b="1" dirty="0" smtClean="0">
                <a:ln>
                  <a:solidFill>
                    <a:schemeClr val="accent2"/>
                  </a:solidFill>
                </a:ln>
                <a:latin typeface="+mn-lt"/>
              </a:rPr>
              <a:t>(hommes, femmes, filles, garçons, enfants).</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690255"/>
            <a:ext cx="10515600" cy="4486707"/>
          </a:xfrm>
        </p:spPr>
        <p:txBody>
          <a:bodyPr>
            <a:normAutofit lnSpcReduction="10000"/>
          </a:bodyPr>
          <a:lstStyle/>
          <a:p>
            <a:pPr marL="514350" indent="-514350">
              <a:buFont typeface="+mj-lt"/>
              <a:buAutoNum type="alphaLcPeriod"/>
            </a:pPr>
            <a:r>
              <a:rPr lang="fr-FR" b="1" dirty="0" smtClean="0"/>
              <a:t>Personnes déplacées internes (</a:t>
            </a:r>
            <a:r>
              <a:rPr lang="fr-FR" b="1" dirty="0" err="1" smtClean="0"/>
              <a:t>PDIs</a:t>
            </a:r>
            <a:r>
              <a:rPr lang="fr-FR" b="1" dirty="0" smtClean="0"/>
              <a:t>):  </a:t>
            </a:r>
            <a:r>
              <a:rPr lang="fr-FR" sz="2400" dirty="0" smtClean="0"/>
              <a:t>« </a:t>
            </a:r>
            <a:r>
              <a:rPr lang="fr-FR" sz="2400" dirty="0"/>
              <a:t>des personnes ou des groupes de personnes qui ont été forcés ou contraints de fuir ou de quitter leur foyer ou leur lieu de résidence habituel, notamment en raison d’un conflit armé, </a:t>
            </a:r>
            <a:r>
              <a:rPr lang="fr-FR" sz="2400" dirty="0" smtClean="0"/>
              <a:t>de </a:t>
            </a:r>
            <a:r>
              <a:rPr lang="fr-FR" sz="2400" dirty="0"/>
              <a:t>situations de violence généralisée, de violations des droits de l’homme ou de catastrophes naturelles ou provoquées par l’homme ou pour en éviter les effets, et </a:t>
            </a:r>
            <a:r>
              <a:rPr lang="fr-FR" sz="2400" u="sng" dirty="0"/>
              <a:t>qui n’ont pas franchi les frontières internationalement reconnues d’un État </a:t>
            </a:r>
            <a:r>
              <a:rPr lang="fr-FR" sz="2400" dirty="0" smtClean="0"/>
              <a:t>» (OCHA, 2011)</a:t>
            </a:r>
            <a:endParaRPr lang="fr-FR" sz="2400" b="1" dirty="0" smtClean="0"/>
          </a:p>
          <a:p>
            <a:pPr marL="514350" indent="-514350">
              <a:buFont typeface="+mj-lt"/>
              <a:buAutoNum type="alphaLcPeriod"/>
            </a:pPr>
            <a:r>
              <a:rPr lang="fr-FR" b="1" dirty="0" smtClean="0">
                <a:solidFill>
                  <a:prstClr val="black"/>
                </a:solidFill>
              </a:rPr>
              <a:t>Réfugiés </a:t>
            </a:r>
            <a:r>
              <a:rPr lang="fr-FR" b="1" dirty="0" smtClean="0"/>
              <a:t>: </a:t>
            </a:r>
            <a:r>
              <a:rPr lang="fr-FR" sz="2400" dirty="0" smtClean="0"/>
              <a:t>personnes déplacées ayant franchies les frontières internationalement reconnues d’un état ou pays. </a:t>
            </a:r>
          </a:p>
          <a:p>
            <a:pPr marL="514350" indent="-514350">
              <a:buFont typeface="+mj-lt"/>
              <a:buAutoNum type="alphaLcPeriod"/>
            </a:pPr>
            <a:r>
              <a:rPr lang="fr-FR" b="1" dirty="0" smtClean="0"/>
              <a:t>Population/ communauté hôte: </a:t>
            </a:r>
            <a:r>
              <a:rPr lang="fr-FR" sz="2400" dirty="0" smtClean="0"/>
              <a:t>les communautés accueillant les </a:t>
            </a:r>
            <a:r>
              <a:rPr lang="fr-FR" sz="2400" dirty="0" err="1" smtClean="0"/>
              <a:t>PDIs</a:t>
            </a:r>
            <a:r>
              <a:rPr lang="fr-FR" sz="2400" dirty="0" smtClean="0"/>
              <a:t> ou les réfugiés. </a:t>
            </a:r>
          </a:p>
          <a:p>
            <a:pPr marL="514350" indent="-514350">
              <a:buFont typeface="+mj-lt"/>
              <a:buAutoNum type="alphaLcPeriod"/>
            </a:pPr>
            <a:r>
              <a:rPr lang="fr-FR" b="1" dirty="0" smtClean="0"/>
              <a:t>Les survivants</a:t>
            </a:r>
            <a:r>
              <a:rPr lang="fr-FR" b="1" dirty="0" smtClean="0">
                <a:solidFill>
                  <a:prstClr val="black"/>
                </a:solidFill>
                <a:ea typeface="MS PGothic" pitchFamily="34" charset="-128"/>
              </a:rPr>
              <a:t> </a:t>
            </a:r>
            <a:r>
              <a:rPr lang="fr-FR" b="1" dirty="0">
                <a:solidFill>
                  <a:prstClr val="black"/>
                </a:solidFill>
                <a:ea typeface="MS PGothic" pitchFamily="34" charset="-128"/>
              </a:rPr>
              <a:t>qui restent sur place</a:t>
            </a:r>
          </a:p>
          <a:p>
            <a:pPr marL="514350" indent="-514350">
              <a:buFont typeface="+mj-lt"/>
              <a:buAutoNum type="alphaLcPeriod"/>
            </a:pPr>
            <a:endParaRPr lang="fr-FR" sz="2400" dirty="0" smtClean="0"/>
          </a:p>
          <a:p>
            <a:endParaRPr lang="fr-FR" dirty="0" smtClean="0"/>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43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618"/>
            <a:ext cx="9428018" cy="928256"/>
          </a:xfrm>
          <a:ln>
            <a:solidFill>
              <a:srgbClr val="FFC000"/>
            </a:solidFill>
          </a:ln>
        </p:spPr>
        <p:txBody>
          <a:bodyPr>
            <a:normAutofit/>
          </a:bodyPr>
          <a:lstStyle/>
          <a:p>
            <a:r>
              <a:rPr lang="fr-FR" sz="3600" b="1" dirty="0" smtClean="0">
                <a:ln>
                  <a:solidFill>
                    <a:schemeClr val="accent2"/>
                  </a:solidFill>
                </a:ln>
                <a:latin typeface="+mn-lt"/>
              </a:rPr>
              <a:t>Caractéristiques de crise humanitaire complexe </a:t>
            </a:r>
            <a:endParaRPr lang="fr-FR" sz="3600" b="1" dirty="0">
              <a:ln>
                <a:solidFill>
                  <a:schemeClr val="accent2"/>
                </a:solidFill>
              </a:ln>
              <a:latin typeface="+mn-lt"/>
            </a:endParaRPr>
          </a:p>
        </p:txBody>
      </p:sp>
      <p:sp>
        <p:nvSpPr>
          <p:cNvPr id="3" name="Content Placeholder 2"/>
          <p:cNvSpPr>
            <a:spLocks noGrp="1"/>
          </p:cNvSpPr>
          <p:nvPr>
            <p:ph idx="1"/>
          </p:nvPr>
        </p:nvSpPr>
        <p:spPr/>
        <p:txBody>
          <a:bodyPr/>
          <a:lstStyle/>
          <a:p>
            <a:pPr marL="571500" indent="-571500">
              <a:buFont typeface="+mj-lt"/>
              <a:buAutoNum type="romanLcPeriod"/>
            </a:pPr>
            <a:r>
              <a:rPr lang="fr-FR" sz="2400" dirty="0" smtClean="0">
                <a:solidFill>
                  <a:srgbClr val="000000"/>
                </a:solidFill>
              </a:rPr>
              <a:t>la </a:t>
            </a:r>
            <a:r>
              <a:rPr lang="fr-FR" sz="2400" dirty="0">
                <a:solidFill>
                  <a:srgbClr val="000000"/>
                </a:solidFill>
              </a:rPr>
              <a:t>violence excessive </a:t>
            </a:r>
            <a:r>
              <a:rPr lang="fr-FR" sz="2400" dirty="0" smtClean="0">
                <a:solidFill>
                  <a:srgbClr val="000000"/>
                </a:solidFill>
              </a:rPr>
              <a:t>et conséquences négatives graves.</a:t>
            </a:r>
          </a:p>
          <a:p>
            <a:pPr marL="571500" indent="-571500">
              <a:buFont typeface="+mj-lt"/>
              <a:buAutoNum type="romanLcPeriod"/>
            </a:pPr>
            <a:r>
              <a:rPr lang="fr-FR" sz="2400" dirty="0" smtClean="0">
                <a:solidFill>
                  <a:srgbClr val="000000"/>
                </a:solidFill>
              </a:rPr>
              <a:t>la </a:t>
            </a:r>
            <a:r>
              <a:rPr lang="fr-FR" sz="2400" dirty="0">
                <a:solidFill>
                  <a:srgbClr val="000000"/>
                </a:solidFill>
              </a:rPr>
              <a:t>perte de </a:t>
            </a:r>
            <a:r>
              <a:rPr lang="fr-FR" sz="2400" dirty="0" smtClean="0">
                <a:solidFill>
                  <a:srgbClr val="000000"/>
                </a:solidFill>
              </a:rPr>
              <a:t>vie.</a:t>
            </a:r>
            <a:endParaRPr lang="fr-FR" sz="2400" dirty="0">
              <a:solidFill>
                <a:srgbClr val="000000"/>
              </a:solidFill>
            </a:endParaRPr>
          </a:p>
          <a:p>
            <a:pPr marL="571500" indent="-571500">
              <a:buFont typeface="+mj-lt"/>
              <a:buAutoNum type="romanLcPeriod"/>
            </a:pPr>
            <a:r>
              <a:rPr lang="fr-FR" sz="2400" dirty="0">
                <a:solidFill>
                  <a:srgbClr val="000000"/>
                </a:solidFill>
              </a:rPr>
              <a:t>l</a:t>
            </a:r>
            <a:r>
              <a:rPr lang="fr-FR" sz="2400" dirty="0" smtClean="0">
                <a:solidFill>
                  <a:srgbClr val="000000"/>
                </a:solidFill>
              </a:rPr>
              <a:t>es </a:t>
            </a:r>
            <a:r>
              <a:rPr lang="fr-FR" sz="2400" dirty="0">
                <a:solidFill>
                  <a:srgbClr val="000000"/>
                </a:solidFill>
              </a:rPr>
              <a:t>déplacements forcés de </a:t>
            </a:r>
            <a:r>
              <a:rPr lang="fr-FR" sz="2400" dirty="0" smtClean="0">
                <a:solidFill>
                  <a:srgbClr val="000000"/>
                </a:solidFill>
              </a:rPr>
              <a:t>populations.</a:t>
            </a:r>
            <a:endParaRPr lang="fr-FR" sz="2400" dirty="0">
              <a:solidFill>
                <a:srgbClr val="000000"/>
              </a:solidFill>
            </a:endParaRPr>
          </a:p>
          <a:p>
            <a:pPr marL="571500" indent="-571500">
              <a:buFont typeface="+mj-lt"/>
              <a:buAutoNum type="romanLcPeriod"/>
            </a:pPr>
            <a:r>
              <a:rPr lang="fr-FR" sz="2400" dirty="0" smtClean="0">
                <a:solidFill>
                  <a:srgbClr val="000000"/>
                </a:solidFill>
              </a:rPr>
              <a:t>La </a:t>
            </a:r>
            <a:r>
              <a:rPr lang="fr-FR" sz="2400" dirty="0">
                <a:solidFill>
                  <a:srgbClr val="000000"/>
                </a:solidFill>
              </a:rPr>
              <a:t>dégradation de la société et de </a:t>
            </a:r>
            <a:r>
              <a:rPr lang="fr-FR" sz="2400" dirty="0" smtClean="0">
                <a:solidFill>
                  <a:srgbClr val="000000"/>
                </a:solidFill>
              </a:rPr>
              <a:t>l’économie.</a:t>
            </a:r>
            <a:endParaRPr lang="fr-FR" sz="2400" dirty="0">
              <a:solidFill>
                <a:srgbClr val="000000"/>
              </a:solidFill>
            </a:endParaRPr>
          </a:p>
          <a:p>
            <a:pPr marL="571500" indent="-571500">
              <a:buFont typeface="+mj-lt"/>
              <a:buAutoNum type="romanLcPeriod"/>
            </a:pPr>
            <a:r>
              <a:rPr lang="fr-FR" sz="2400" dirty="0" smtClean="0">
                <a:solidFill>
                  <a:srgbClr val="000000"/>
                </a:solidFill>
              </a:rPr>
              <a:t>la </a:t>
            </a:r>
            <a:r>
              <a:rPr lang="fr-FR" sz="2400" dirty="0">
                <a:solidFill>
                  <a:srgbClr val="000000"/>
                </a:solidFill>
              </a:rPr>
              <a:t>nécessité, à grande échelle, de l'aide </a:t>
            </a:r>
            <a:r>
              <a:rPr lang="fr-FR" sz="2400" dirty="0" smtClean="0">
                <a:solidFill>
                  <a:srgbClr val="000000"/>
                </a:solidFill>
              </a:rPr>
              <a:t>humanitaire.</a:t>
            </a:r>
            <a:endParaRPr lang="fr-FR" sz="2400" dirty="0">
              <a:solidFill>
                <a:srgbClr val="000000"/>
              </a:solidFill>
            </a:endParaRPr>
          </a:p>
          <a:p>
            <a:pPr marL="571500" indent="-571500">
              <a:buFont typeface="+mj-lt"/>
              <a:buAutoNum type="romanLcPeriod"/>
            </a:pPr>
            <a:r>
              <a:rPr lang="fr-FR" sz="2400" dirty="0" smtClean="0">
                <a:solidFill>
                  <a:srgbClr val="000000"/>
                </a:solidFill>
              </a:rPr>
              <a:t>L'entrave </a:t>
            </a:r>
            <a:r>
              <a:rPr lang="fr-FR" sz="2400" dirty="0">
                <a:solidFill>
                  <a:srgbClr val="000000"/>
                </a:solidFill>
              </a:rPr>
              <a:t>à la prestation de l'aide humanitaire par des contraintes politiques et/ou </a:t>
            </a:r>
            <a:r>
              <a:rPr lang="fr-FR" sz="2400" dirty="0" smtClean="0">
                <a:solidFill>
                  <a:srgbClr val="000000"/>
                </a:solidFill>
              </a:rPr>
              <a:t>militaires.</a:t>
            </a:r>
            <a:endParaRPr lang="fr-FR" sz="2400" dirty="0">
              <a:solidFill>
                <a:srgbClr val="000000"/>
              </a:solidFill>
            </a:endParaRPr>
          </a:p>
          <a:p>
            <a:pPr marL="571500" indent="-571500">
              <a:buFont typeface="+mj-lt"/>
              <a:buAutoNum type="romanLcPeriod"/>
            </a:pPr>
            <a:r>
              <a:rPr lang="fr-FR" sz="2400" dirty="0" smtClean="0">
                <a:solidFill>
                  <a:srgbClr val="000000"/>
                </a:solidFill>
              </a:rPr>
              <a:t>les </a:t>
            </a:r>
            <a:r>
              <a:rPr lang="fr-FR" sz="2400" dirty="0">
                <a:solidFill>
                  <a:srgbClr val="000000"/>
                </a:solidFill>
              </a:rPr>
              <a:t>risques sécuritaires importants pour les travailleurs humanitaires dans certaines </a:t>
            </a:r>
            <a:r>
              <a:rPr lang="fr-FR" sz="2400" dirty="0" smtClean="0">
                <a:solidFill>
                  <a:srgbClr val="000000"/>
                </a:solidFill>
              </a:rPr>
              <a:t>régions.</a:t>
            </a:r>
            <a:endParaRPr lang="fr-FR" sz="2400" dirty="0">
              <a:solidFill>
                <a:srgbClr val="000000"/>
              </a:solidFill>
            </a:endParaRPr>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7203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653172"/>
            <a:ext cx="9074727" cy="951057"/>
          </a:xfrm>
          <a:ln>
            <a:solidFill>
              <a:srgbClr val="FFC000"/>
            </a:solidFill>
          </a:ln>
        </p:spPr>
        <p:txBody>
          <a:bodyPr>
            <a:normAutofit fontScale="90000"/>
          </a:bodyPr>
          <a:lstStyle/>
          <a:p>
            <a:r>
              <a:rPr lang="fr-FR" sz="4000" b="1" dirty="0" smtClean="0">
                <a:ln>
                  <a:solidFill>
                    <a:schemeClr val="accent2"/>
                  </a:solidFill>
                </a:ln>
                <a:latin typeface="+mn-lt"/>
              </a:rPr>
              <a:t>Qui sont affectées par les crises humanitaires?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2531" name="TextBox 2"/>
          <p:cNvSpPr txBox="1">
            <a:spLocks noChangeArrowheads="1"/>
          </p:cNvSpPr>
          <p:nvPr/>
        </p:nvSpPr>
        <p:spPr bwMode="auto">
          <a:xfrm>
            <a:off x="914401" y="1964353"/>
            <a:ext cx="8631382" cy="4031873"/>
          </a:xfrm>
          <a:prstGeom prst="rect">
            <a:avLst/>
          </a:prstGeom>
          <a:noFill/>
          <a:ln w="9525">
            <a:noFill/>
            <a:miter lim="800000"/>
            <a:headEnd/>
            <a:tailEnd/>
          </a:ln>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fr-FR" sz="2800" b="0" i="0" u="none" strike="noStrike" kern="1200" cap="none" spc="0" normalizeH="0" baseline="0" noProof="0" dirty="0">
                <a:ln>
                  <a:noFill/>
                </a:ln>
                <a:solidFill>
                  <a:prstClr val="black"/>
                </a:solidFill>
                <a:effectLst/>
                <a:uLnTx/>
                <a:uFillTx/>
                <a:latin typeface="Calibri"/>
                <a:ea typeface="MS PGothic" pitchFamily="34" charset="-128"/>
                <a:cs typeface="+mn-cs"/>
              </a:rPr>
              <a:t>Les populations affectées peuvent inclure : </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Réfugiés, </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personnes déplacées internes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Communautés d’accueil ou populations locales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Survivants qui restent sur place</a:t>
            </a: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fr-FR" sz="2800" b="0" i="0" u="none" strike="noStrike" kern="1200" cap="none" spc="0" normalizeH="0" baseline="0" noProof="0" dirty="0">
                <a:ln>
                  <a:noFill/>
                </a:ln>
                <a:solidFill>
                  <a:prstClr val="black"/>
                </a:solidFill>
                <a:effectLst/>
                <a:uLnTx/>
                <a:uFillTx/>
                <a:latin typeface="Calibri"/>
                <a:ea typeface="MS PGothic" pitchFamily="34" charset="-128"/>
                <a:cs typeface="+mn-cs"/>
              </a:rPr>
              <a:t>Les populations affectées peuvent </a:t>
            </a:r>
            <a:r>
              <a:rPr kumimoji="0" lang="fr-FR" sz="2800" b="0" i="0" u="none" strike="noStrike" kern="1200" cap="none" spc="0" normalizeH="0" baseline="0" noProof="0" dirty="0" smtClean="0">
                <a:ln>
                  <a:noFill/>
                </a:ln>
                <a:solidFill>
                  <a:prstClr val="black"/>
                </a:solidFill>
                <a:effectLst/>
                <a:uLnTx/>
                <a:uFillTx/>
                <a:latin typeface="Calibri"/>
                <a:ea typeface="MS PGothic" pitchFamily="34" charset="-128"/>
                <a:cs typeface="+mn-cs"/>
              </a:rPr>
              <a:t>se trouver </a:t>
            </a:r>
            <a:r>
              <a:rPr kumimoji="0" lang="fr-FR" sz="2800" b="0" i="0" u="none" strike="noStrike" kern="1200" cap="none" spc="0" normalizeH="0" baseline="0" noProof="0" dirty="0">
                <a:ln>
                  <a:noFill/>
                </a:ln>
                <a:solidFill>
                  <a:prstClr val="black"/>
                </a:solidFill>
                <a:effectLst/>
                <a:uLnTx/>
                <a:uFillTx/>
                <a:latin typeface="Calibri"/>
                <a:ea typeface="MS PGothic" pitchFamily="34" charset="-128"/>
                <a:cs typeface="+mn-cs"/>
              </a:rPr>
              <a:t>dans :</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des camps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des centres temporaires d’évacuation, de transit </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leurs propres communautés et/ou maisons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les maisons de leur famille ou amis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les communautés environnantes</a:t>
            </a:r>
          </a:p>
          <a:p>
            <a:pPr marL="1371600" marR="0" lvl="2"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rPr>
              <a:t>des lieux de regroupement urbains/ de banlieue / </a:t>
            </a:r>
            <a:r>
              <a:rPr kumimoji="0" lang="fr-FR" sz="2000" b="0" i="0" u="none" strike="noStrike" kern="1200" cap="none" spc="0" normalizeH="0" baseline="0" noProof="0" dirty="0" smtClean="0">
                <a:ln>
                  <a:noFill/>
                </a:ln>
                <a:solidFill>
                  <a:prstClr val="black"/>
                </a:solidFill>
                <a:effectLst/>
                <a:uLnTx/>
                <a:uFillTx/>
                <a:latin typeface="Calibri"/>
                <a:ea typeface="MS PGothic" pitchFamily="34" charset="-128"/>
                <a:cs typeface="+mn-cs"/>
              </a:rPr>
              <a:t>périurbains.</a:t>
            </a:r>
            <a:endParaRPr kumimoji="0" lang="fr-FR" sz="20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4020383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199909" cy="1006475"/>
          </a:xfrm>
          <a:ln>
            <a:solidFill>
              <a:schemeClr val="accent2"/>
            </a:solidFill>
          </a:ln>
        </p:spPr>
        <p:txBody>
          <a:bodyPr>
            <a:normAutofit fontScale="90000"/>
          </a:bodyPr>
          <a:lstStyle/>
          <a:p>
            <a:r>
              <a:rPr lang="fr-FR" b="1" dirty="0" smtClean="0">
                <a:ln>
                  <a:solidFill>
                    <a:schemeClr val="accent2"/>
                  </a:solidFill>
                </a:ln>
                <a:latin typeface="+mn-lt"/>
              </a:rPr>
              <a:t>Les 4 Principes humanitaires </a:t>
            </a:r>
            <a:endParaRPr lang="fr-FR" b="1" dirty="0">
              <a:ln>
                <a:solidFill>
                  <a:schemeClr val="accent2"/>
                </a:solidFill>
              </a:ln>
              <a:latin typeface="+mn-lt"/>
            </a:endParaRPr>
          </a:p>
        </p:txBody>
      </p:sp>
      <p:sp>
        <p:nvSpPr>
          <p:cNvPr id="3" name="Content Placeholder 2"/>
          <p:cNvSpPr>
            <a:spLocks noGrp="1"/>
          </p:cNvSpPr>
          <p:nvPr>
            <p:ph idx="1"/>
          </p:nvPr>
        </p:nvSpPr>
        <p:spPr>
          <a:xfrm>
            <a:off x="838199" y="1496292"/>
            <a:ext cx="10661073" cy="4860058"/>
          </a:xfrm>
        </p:spPr>
        <p:txBody>
          <a:bodyPr>
            <a:noAutofit/>
          </a:bodyPr>
          <a:lstStyle/>
          <a:p>
            <a:pPr marL="571500" indent="-571500" algn="just">
              <a:buFont typeface="+mj-lt"/>
              <a:buAutoNum type="romanLcPeriod"/>
            </a:pPr>
            <a:r>
              <a:rPr lang="fr-FR" b="1" dirty="0" smtClean="0">
                <a:solidFill>
                  <a:srgbClr val="FF0066"/>
                </a:solidFill>
              </a:rPr>
              <a:t>Humanité:</a:t>
            </a:r>
            <a:r>
              <a:rPr lang="fr-FR" b="1" dirty="0" smtClean="0"/>
              <a:t> </a:t>
            </a:r>
            <a:r>
              <a:rPr lang="fr-FR" sz="2400" dirty="0" smtClean="0"/>
              <a:t>œuvrer pour sauver des vies et </a:t>
            </a:r>
            <a:r>
              <a:rPr lang="fr-FR" sz="2400" dirty="0"/>
              <a:t> </a:t>
            </a:r>
            <a:r>
              <a:rPr lang="fr-FR" sz="2400" dirty="0" smtClean="0"/>
              <a:t>alléger des </a:t>
            </a:r>
            <a:r>
              <a:rPr lang="fr-FR" sz="2400" dirty="0"/>
              <a:t>souffrances, dans le respect et le rétablissement de la dignité personnelle.</a:t>
            </a:r>
            <a:endParaRPr lang="fr-FR" sz="2400" dirty="0" smtClean="0"/>
          </a:p>
          <a:p>
            <a:pPr marL="571500" indent="-571500" algn="just">
              <a:buFont typeface="+mj-lt"/>
              <a:buAutoNum type="romanLcPeriod"/>
            </a:pPr>
            <a:r>
              <a:rPr lang="fr-FR" b="1" dirty="0" smtClean="0">
                <a:solidFill>
                  <a:srgbClr val="FF0066"/>
                </a:solidFill>
              </a:rPr>
              <a:t>Impartialité: </a:t>
            </a:r>
            <a:r>
              <a:rPr lang="fr-FR" dirty="0"/>
              <a:t> </a:t>
            </a:r>
            <a:r>
              <a:rPr lang="fr-FR" sz="2400" dirty="0"/>
              <a:t>l'action humanitaire est uniquement fondée sur </a:t>
            </a:r>
            <a:r>
              <a:rPr lang="fr-FR" sz="2400" dirty="0" smtClean="0"/>
              <a:t>le besoin</a:t>
            </a:r>
            <a:r>
              <a:rPr lang="fr-FR" sz="2400" b="1" dirty="0"/>
              <a:t>, </a:t>
            </a:r>
            <a:r>
              <a:rPr lang="fr-FR" sz="2400" dirty="0"/>
              <a:t>la priorité étant accordée aux cas les plus urgents, indépendamment de la race, de la nationalité, du genre, des croyances religieuses, de l'opinion politique ou de la classe.</a:t>
            </a:r>
            <a:endParaRPr lang="fr-FR" sz="2400" b="1" dirty="0" smtClean="0"/>
          </a:p>
          <a:p>
            <a:pPr marL="571500" indent="-571500" algn="just">
              <a:buFont typeface="+mj-lt"/>
              <a:buAutoNum type="romanLcPeriod"/>
            </a:pPr>
            <a:r>
              <a:rPr lang="fr-FR" b="1" dirty="0" smtClean="0">
                <a:solidFill>
                  <a:srgbClr val="FF0066"/>
                </a:solidFill>
              </a:rPr>
              <a:t>Neutralité:</a:t>
            </a:r>
            <a:r>
              <a:rPr lang="fr-FR" dirty="0">
                <a:solidFill>
                  <a:srgbClr val="FF0066"/>
                </a:solidFill>
              </a:rPr>
              <a:t> </a:t>
            </a:r>
            <a:r>
              <a:rPr lang="fr-FR" sz="2400" dirty="0"/>
              <a:t>les intervenants humanitaires évitent de prendre part aux hostilités ou d'intervenir dans des controverses à caractère politique, racial, religieux ou idéologique.</a:t>
            </a:r>
            <a:endParaRPr lang="fr-FR" sz="2400" b="1" dirty="0" smtClean="0"/>
          </a:p>
          <a:p>
            <a:pPr marL="571500" indent="-571500" algn="just">
              <a:buFont typeface="+mj-lt"/>
              <a:buAutoNum type="romanLcPeriod"/>
            </a:pPr>
            <a:r>
              <a:rPr lang="fr-FR" b="1" dirty="0" smtClean="0">
                <a:solidFill>
                  <a:srgbClr val="FF0066"/>
                </a:solidFill>
              </a:rPr>
              <a:t>L’indépendance:</a:t>
            </a:r>
            <a:r>
              <a:rPr lang="fr-FR" dirty="0">
                <a:solidFill>
                  <a:srgbClr val="FF0066"/>
                </a:solidFill>
              </a:rPr>
              <a:t> </a:t>
            </a:r>
            <a:r>
              <a:rPr lang="fr-FR" sz="2400" dirty="0"/>
              <a:t>une certaine autonomie de la part des acteurs humanitaires qui ne doivent pas être soumis ou subordonnés à des objectifs politiques, économiques, militaires ou à d'autres considérations non humanitaires.</a:t>
            </a:r>
            <a:r>
              <a:rPr lang="fr-FR" sz="2400" b="1" dirty="0" smtClean="0"/>
              <a:t> </a:t>
            </a:r>
            <a:endParaRPr lang="fr-FR" dirty="0"/>
          </a:p>
          <a:p>
            <a:pPr algn="just"/>
            <a:endParaRPr lang="fr-FR" dirty="0" smtClean="0"/>
          </a:p>
          <a:p>
            <a:endParaRPr lang="fr-FR" dirty="0" smtClean="0"/>
          </a:p>
          <a:p>
            <a:endParaRPr lang="fr-FR" dirty="0" smtClean="0"/>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35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388927" cy="940992"/>
          </a:xfrm>
          <a:ln>
            <a:solidFill>
              <a:schemeClr val="accent2"/>
            </a:solidFill>
          </a:ln>
        </p:spPr>
        <p:txBody>
          <a:bodyPr>
            <a:normAutofit/>
          </a:bodyPr>
          <a:lstStyle/>
          <a:p>
            <a:r>
              <a:rPr lang="fr-FR" sz="4000" b="1" dirty="0" smtClean="0">
                <a:ln>
                  <a:solidFill>
                    <a:schemeClr val="accent2"/>
                  </a:solidFill>
                </a:ln>
                <a:latin typeface="+mn-lt"/>
              </a:rPr>
              <a:t>Droits humains (droits de l’homme)</a:t>
            </a:r>
            <a:endParaRPr lang="fr-FR" sz="4000"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Google Shape;248;p43"/>
          <p:cNvSpPr txBox="1">
            <a:spLocks/>
          </p:cNvSpPr>
          <p:nvPr/>
        </p:nvSpPr>
        <p:spPr>
          <a:xfrm>
            <a:off x="838200" y="1717964"/>
            <a:ext cx="10725150" cy="40455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685800" marR="0" lvl="0" indent="-228600" algn="l" defTabSz="914400" rtl="0" eaLnBrk="1" fontAlgn="auto" latinLnBrk="0" hangingPunct="1">
              <a:lnSpc>
                <a:spcPct val="70000"/>
              </a:lnSpc>
              <a:spcBef>
                <a:spcPts val="600"/>
              </a:spcBef>
              <a:spcAft>
                <a:spcPts val="0"/>
              </a:spcAft>
              <a:buClrTx/>
              <a:buSzPct val="100000"/>
              <a:buFont typeface="Arial"/>
              <a:buChar char="•"/>
              <a:tabLst/>
              <a:defRPr/>
            </a:pPr>
            <a:r>
              <a:rPr kumimoji="0" lang="en-US" sz="2800" b="0" i="0" u="none" strike="noStrike" kern="0" cap="none" spc="0" normalizeH="0" baseline="0" noProof="0" dirty="0" smtClean="0">
                <a:ln>
                  <a:noFill/>
                </a:ln>
                <a:solidFill>
                  <a:prstClr val="black"/>
                </a:solidFill>
                <a:effectLst/>
                <a:uLnTx/>
                <a:uFillTx/>
                <a:latin typeface="Calibri"/>
                <a:cs typeface="Calibri"/>
                <a:sym typeface="Calibri"/>
              </a:rPr>
              <a:t>“</a:t>
            </a:r>
            <a:r>
              <a:rPr kumimoji="0" lang="fr-FR" sz="2800" b="0" i="0" u="none" strike="noStrike" kern="1200" cap="none" spc="0" normalizeH="0" baseline="0" noProof="0" dirty="0">
                <a:ln>
                  <a:noFill/>
                </a:ln>
                <a:solidFill>
                  <a:prstClr val="black"/>
                </a:solidFill>
                <a:effectLst/>
                <a:uLnTx/>
                <a:uFillTx/>
                <a:latin typeface="Calibri"/>
                <a:cs typeface="Calibri"/>
                <a:sym typeface="Calibri"/>
              </a:rPr>
              <a:t>Tous les êtres humains naissent libres et égaux en dignité et en droits. </a:t>
            </a:r>
            <a:r>
              <a:rPr kumimoji="0" lang="fr-FR" sz="2800" b="0" i="0" u="none" strike="noStrike" kern="0" cap="none" spc="0" normalizeH="0" baseline="0" noProof="0" dirty="0" smtClean="0">
                <a:ln>
                  <a:noFill/>
                </a:ln>
                <a:solidFill>
                  <a:prstClr val="black"/>
                </a:solidFill>
                <a:effectLst/>
                <a:uLnTx/>
                <a:uFillTx/>
                <a:latin typeface="Calibri"/>
                <a:cs typeface="Calibri"/>
                <a:sym typeface="Calibri"/>
              </a:rPr>
              <a:t>” </a:t>
            </a:r>
            <a:r>
              <a:rPr kumimoji="0" lang="fr-FR" sz="2400" b="0" i="0" u="sng" strike="noStrike" kern="0" cap="none" spc="0" normalizeH="0" baseline="0" noProof="0" dirty="0" smtClean="0">
                <a:ln>
                  <a:noFill/>
                </a:ln>
                <a:solidFill>
                  <a:srgbClr val="FF0000"/>
                </a:solidFill>
                <a:effectLst/>
                <a:uLnTx/>
                <a:uFillTx/>
                <a:latin typeface="Calibri"/>
                <a:cs typeface="Calibri"/>
                <a:sym typeface="Calibri"/>
              </a:rPr>
              <a:t>(Déclaration universelle de droits de l’homme)</a:t>
            </a:r>
          </a:p>
          <a:p>
            <a:pPr marL="685800" marR="0" lvl="0" indent="-228600" algn="l" defTabSz="914400" rtl="0" eaLnBrk="1" fontAlgn="auto" latinLnBrk="0" hangingPunct="1">
              <a:lnSpc>
                <a:spcPct val="70000"/>
              </a:lnSpc>
              <a:spcBef>
                <a:spcPts val="600"/>
              </a:spcBef>
              <a:spcAft>
                <a:spcPts val="0"/>
              </a:spcAft>
              <a:buClrTx/>
              <a:buSzPct val="100000"/>
              <a:buFont typeface="Arial"/>
              <a:buChar char="•"/>
              <a:tabLst/>
              <a:defRPr/>
            </a:pPr>
            <a:r>
              <a:rPr kumimoji="0" lang="en-US" sz="2800" b="0" i="0" u="none" strike="noStrike" kern="0" cap="none" spc="0" normalizeH="0" baseline="0" noProof="0" dirty="0" smtClean="0">
                <a:ln>
                  <a:noFill/>
                </a:ln>
                <a:solidFill>
                  <a:prstClr val="black"/>
                </a:solidFill>
                <a:effectLst/>
                <a:uLnTx/>
                <a:uFillTx/>
                <a:latin typeface="Calibri"/>
                <a:cs typeface="Calibri"/>
                <a:sym typeface="Calibri"/>
              </a:rPr>
              <a:t>Les droits </a:t>
            </a:r>
            <a:r>
              <a:rPr kumimoji="0" lang="fr-FR" sz="2800" b="0" i="0" u="none" strike="noStrike" kern="0" cap="none" spc="0" normalizeH="0" baseline="0" noProof="0" dirty="0" smtClean="0">
                <a:ln>
                  <a:noFill/>
                </a:ln>
                <a:solidFill>
                  <a:prstClr val="black"/>
                </a:solidFill>
                <a:effectLst/>
                <a:uLnTx/>
                <a:uFillTx/>
                <a:latin typeface="Calibri"/>
                <a:cs typeface="Calibri"/>
                <a:sym typeface="Calibri"/>
              </a:rPr>
              <a:t>humains sont universels, inaliénables, indivisible, interconnecté, and interdépendants, </a:t>
            </a:r>
            <a:r>
              <a:rPr kumimoji="0" lang="fr-FR" sz="2800" b="0" i="0" u="none" strike="noStrike" kern="1200" cap="none" spc="0" normalizeH="0" baseline="0" noProof="0" dirty="0" smtClean="0">
                <a:ln>
                  <a:noFill/>
                </a:ln>
                <a:solidFill>
                  <a:prstClr val="black"/>
                </a:solidFill>
                <a:effectLst/>
                <a:uLnTx/>
                <a:uFillTx/>
                <a:latin typeface="Calibri"/>
                <a:cs typeface="Calibri"/>
                <a:sym typeface="Calibri"/>
              </a:rPr>
              <a:t>égaux</a:t>
            </a:r>
            <a:r>
              <a:rPr kumimoji="0" lang="en-US" sz="2800" b="0" i="0" u="none" strike="noStrike" kern="1200" cap="none" spc="0" normalizeH="0" baseline="0" noProof="0" dirty="0" smtClean="0">
                <a:ln>
                  <a:noFill/>
                </a:ln>
                <a:solidFill>
                  <a:prstClr val="black"/>
                </a:solidFill>
                <a:effectLst/>
                <a:uLnTx/>
                <a:uFillTx/>
                <a:latin typeface="Calibri"/>
                <a:cs typeface="Calibri"/>
                <a:sym typeface="Calibri"/>
              </a:rPr>
              <a:t> et non </a:t>
            </a:r>
            <a:r>
              <a:rPr kumimoji="0" lang="fr-FR" sz="2800" b="0" i="0" u="none" strike="noStrike" kern="1200" cap="none" spc="0" normalizeH="0" baseline="0" noProof="0" dirty="0" smtClean="0">
                <a:ln>
                  <a:noFill/>
                </a:ln>
                <a:solidFill>
                  <a:prstClr val="black"/>
                </a:solidFill>
                <a:effectLst/>
                <a:uLnTx/>
                <a:uFillTx/>
                <a:latin typeface="Calibri"/>
                <a:cs typeface="Calibri"/>
                <a:sym typeface="Calibri"/>
              </a:rPr>
              <a:t>discriminatoires</a:t>
            </a:r>
            <a:r>
              <a:rPr kumimoji="0" lang="fr-FR" sz="2800" b="0" i="0" u="none" strike="noStrike" kern="0" cap="none" spc="0" normalizeH="0" baseline="0" noProof="0" dirty="0" smtClean="0">
                <a:ln>
                  <a:noFill/>
                </a:ln>
                <a:solidFill>
                  <a:prstClr val="black"/>
                </a:solidFill>
                <a:effectLst/>
                <a:uLnTx/>
                <a:uFillTx/>
                <a:latin typeface="Calibri"/>
                <a:cs typeface="Calibri"/>
                <a:sym typeface="Calibri"/>
              </a:rPr>
              <a:t>.</a:t>
            </a:r>
          </a:p>
          <a:p>
            <a:pPr marL="685800" marR="0" lvl="0" indent="-228600" algn="l" defTabSz="914400" rtl="0" eaLnBrk="1" fontAlgn="auto" latinLnBrk="0" hangingPunct="1">
              <a:lnSpc>
                <a:spcPct val="70000"/>
              </a:lnSpc>
              <a:spcBef>
                <a:spcPts val="1200"/>
              </a:spcBef>
              <a:spcAft>
                <a:spcPts val="0"/>
              </a:spcAft>
              <a:buClrTx/>
              <a:buSzPct val="100000"/>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sym typeface="Calibri"/>
              </a:rPr>
              <a:t>Chacun peut se prévaloir de tous les droits et de toutes les libertés, sans distinction aucune, notamment de race, de couleur, de sexe, de langue, de religion, d'opinion politique ou de toute autre situation</a:t>
            </a:r>
            <a:r>
              <a:rPr kumimoji="0" lang="en-US" sz="2800" b="0" i="0" u="none" strike="noStrike" kern="0" cap="none" spc="0" normalizeH="0" baseline="0" noProof="0" dirty="0" smtClean="0">
                <a:ln>
                  <a:noFill/>
                </a:ln>
                <a:solidFill>
                  <a:prstClr val="black"/>
                </a:solidFill>
                <a:effectLst/>
                <a:uLnTx/>
                <a:uFillTx/>
                <a:latin typeface="Calibri"/>
                <a:cs typeface="Calibri"/>
                <a:sym typeface="Calibri"/>
              </a:rPr>
              <a:t>. </a:t>
            </a:r>
          </a:p>
          <a:p>
            <a:pPr marL="685800" marR="0" lvl="0" indent="-228600" algn="l" defTabSz="914400" rtl="0" eaLnBrk="1" fontAlgn="auto" latinLnBrk="0" hangingPunct="1">
              <a:lnSpc>
                <a:spcPct val="70000"/>
              </a:lnSpc>
              <a:spcBef>
                <a:spcPts val="1200"/>
              </a:spcBef>
              <a:spcAft>
                <a:spcPts val="600"/>
              </a:spcAft>
              <a:buClrTx/>
              <a:buSzPct val="100000"/>
              <a:buFont typeface="Arial"/>
              <a:buChar char="•"/>
              <a:tabLst/>
              <a:defRPr/>
            </a:pPr>
            <a:r>
              <a:rPr kumimoji="0" lang="fr-FR" sz="2800" b="0" i="0" u="none" strike="noStrike" kern="0" cap="none" spc="0" normalizeH="0" baseline="0" noProof="0" dirty="0" smtClean="0">
                <a:ln>
                  <a:noFill/>
                </a:ln>
                <a:solidFill>
                  <a:prstClr val="black"/>
                </a:solidFill>
                <a:effectLst/>
                <a:uLnTx/>
                <a:uFillTx/>
                <a:latin typeface="Calibri"/>
                <a:cs typeface="Calibri"/>
                <a:sym typeface="Calibri"/>
              </a:rPr>
              <a:t>La prévention des et la réponse aux violences basées sur le genre sont ont un lien direct a la protection des droits humains. </a:t>
            </a:r>
            <a:endParaRPr kumimoji="0" lang="fr-FR" sz="2800" b="0" i="0" u="none" strike="noStrike" kern="0" cap="none" spc="0" normalizeH="0" baseline="0" noProof="0" dirty="0">
              <a:ln>
                <a:noFill/>
              </a:ln>
              <a:solidFill>
                <a:prstClr val="black"/>
              </a:solidFill>
              <a:effectLst/>
              <a:uLnTx/>
              <a:uFillTx/>
              <a:latin typeface="Calibri"/>
              <a:cs typeface="Calibri"/>
              <a:sym typeface="Calibri"/>
            </a:endParaRPr>
          </a:p>
        </p:txBody>
      </p:sp>
    </p:spTree>
    <p:extLst>
      <p:ext uri="{BB962C8B-B14F-4D97-AF65-F5344CB8AC3E}">
        <p14:creationId xmlns:p14="http://schemas.microsoft.com/office/powerpoint/2010/main" val="159773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608012"/>
            <a:ext cx="5161252" cy="1006475"/>
          </a:xfrm>
          <a:ln>
            <a:solidFill>
              <a:srgbClr val="FFC000"/>
            </a:solidFill>
          </a:ln>
        </p:spPr>
        <p:txBody>
          <a:bodyPr>
            <a:normAutofit/>
          </a:bodyPr>
          <a:lstStyle/>
          <a:p>
            <a:r>
              <a:rPr lang="fr-FR" b="1" dirty="0" smtClean="0">
                <a:ln>
                  <a:solidFill>
                    <a:schemeClr val="accent2"/>
                  </a:solidFill>
                </a:ln>
                <a:latin typeface="+mn-lt"/>
              </a:rPr>
              <a:t>But de la formation</a:t>
            </a:r>
            <a:endParaRPr lang="fr-FR" b="1" dirty="0">
              <a:ln>
                <a:solidFill>
                  <a:schemeClr val="accent2"/>
                </a:solidFill>
              </a:ln>
              <a:latin typeface="+mn-lt"/>
            </a:endParaRPr>
          </a:p>
        </p:txBody>
      </p:sp>
      <p:sp>
        <p:nvSpPr>
          <p:cNvPr id="3" name="Content Placeholder 2"/>
          <p:cNvSpPr>
            <a:spLocks noGrp="1"/>
          </p:cNvSpPr>
          <p:nvPr>
            <p:ph idx="1"/>
          </p:nvPr>
        </p:nvSpPr>
        <p:spPr>
          <a:xfrm>
            <a:off x="838200" y="2850861"/>
            <a:ext cx="10515600" cy="1790411"/>
          </a:xfrm>
        </p:spPr>
        <p:txBody>
          <a:bodyPr>
            <a:normAutofit/>
          </a:bodyPr>
          <a:lstStyle/>
          <a:p>
            <a:pPr marL="0" indent="0" algn="just">
              <a:buNone/>
            </a:pPr>
            <a:r>
              <a:rPr lang="fr-FR" sz="3600" dirty="0">
                <a:solidFill>
                  <a:srgbClr val="000000"/>
                </a:solidFill>
              </a:rPr>
              <a:t>Renforcer les </a:t>
            </a:r>
            <a:r>
              <a:rPr lang="fr-FR" sz="3600" dirty="0" smtClean="0">
                <a:solidFill>
                  <a:srgbClr val="000000"/>
                </a:solidFill>
              </a:rPr>
              <a:t>capacités et les compétences </a:t>
            </a:r>
            <a:r>
              <a:rPr lang="fr-FR" sz="3600" dirty="0">
                <a:solidFill>
                  <a:srgbClr val="000000"/>
                </a:solidFill>
              </a:rPr>
              <a:t>des </a:t>
            </a:r>
            <a:r>
              <a:rPr lang="fr-FR" sz="3600" dirty="0" smtClean="0">
                <a:solidFill>
                  <a:srgbClr val="000000"/>
                </a:solidFill>
              </a:rPr>
              <a:t>bénéficier(e)s/ prestataires en santé sexuelle et reproductive dans les situations humanitaires. </a:t>
            </a:r>
            <a:endParaRPr lang="en-US" sz="3600" dirty="0">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solidFill>
                  <a:prstClr val="black">
                    <a:tint val="75000"/>
                  </a:prstClr>
                </a:solidFill>
              </a:rPr>
              <a:pPr/>
              <a:t>2</a:t>
            </a:fld>
            <a:endParaRPr lang="fr-FR">
              <a:solidFill>
                <a:prstClr val="black">
                  <a:tint val="75000"/>
                </a:prstClr>
              </a:solidFill>
            </a:endParaRPr>
          </a:p>
        </p:txBody>
      </p:sp>
    </p:spTree>
    <p:extLst>
      <p:ext uri="{BB962C8B-B14F-4D97-AF65-F5344CB8AC3E}">
        <p14:creationId xmlns:p14="http://schemas.microsoft.com/office/powerpoint/2010/main" val="331814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040091" cy="1325563"/>
          </a:xfrm>
          <a:ln>
            <a:solidFill>
              <a:schemeClr val="accent2"/>
            </a:solidFill>
          </a:ln>
        </p:spPr>
        <p:txBody>
          <a:bodyPr>
            <a:noAutofit/>
          </a:bodyPr>
          <a:lstStyle/>
          <a:p>
            <a:r>
              <a:rPr lang="fr-FR" sz="3200" b="1" dirty="0" smtClean="0">
                <a:ln>
                  <a:solidFill>
                    <a:schemeClr val="accent2"/>
                  </a:solidFill>
                </a:ln>
                <a:latin typeface="+mn-lt"/>
              </a:rPr>
              <a:t>L’</a:t>
            </a:r>
            <a:r>
              <a:rPr lang="fr-FR" sz="3200" b="1" dirty="0" smtClean="0">
                <a:ln>
                  <a:solidFill>
                    <a:schemeClr val="accent2"/>
                  </a:solidFill>
                </a:ln>
                <a:solidFill>
                  <a:srgbClr val="343A40"/>
                </a:solidFill>
                <a:latin typeface="+mn-lt"/>
              </a:rPr>
              <a:t>obligation </a:t>
            </a:r>
            <a:r>
              <a:rPr lang="fr-FR" sz="3200" b="1" dirty="0">
                <a:ln>
                  <a:solidFill>
                    <a:schemeClr val="accent2"/>
                  </a:solidFill>
                </a:ln>
                <a:solidFill>
                  <a:srgbClr val="343A40"/>
                </a:solidFill>
                <a:latin typeface="+mn-lt"/>
              </a:rPr>
              <a:t>redditionnelle </a:t>
            </a:r>
            <a:r>
              <a:rPr lang="fr-FR" sz="3200" b="1" dirty="0" smtClean="0">
                <a:ln>
                  <a:solidFill>
                    <a:schemeClr val="accent2"/>
                  </a:solidFill>
                </a:ln>
                <a:solidFill>
                  <a:srgbClr val="343A40"/>
                </a:solidFill>
                <a:latin typeface="+mn-lt"/>
              </a:rPr>
              <a:t>des intervenants humanitaires à </a:t>
            </a:r>
            <a:r>
              <a:rPr lang="fr-FR" sz="3200" b="1" dirty="0">
                <a:ln>
                  <a:solidFill>
                    <a:schemeClr val="accent2"/>
                  </a:solidFill>
                </a:ln>
                <a:solidFill>
                  <a:srgbClr val="343A40"/>
                </a:solidFill>
                <a:latin typeface="+mn-lt"/>
              </a:rPr>
              <a:t>leur </a:t>
            </a:r>
            <a:r>
              <a:rPr lang="fr-FR" sz="3200" b="1" dirty="0" smtClean="0">
                <a:ln>
                  <a:solidFill>
                    <a:schemeClr val="accent2"/>
                  </a:solidFill>
                </a:ln>
                <a:solidFill>
                  <a:srgbClr val="343A40"/>
                </a:solidFill>
                <a:latin typeface="+mn-lt"/>
              </a:rPr>
              <a:t>égard des populations touchées.  </a:t>
            </a:r>
            <a:endParaRPr lang="fr-FR" sz="3200" b="1" dirty="0">
              <a:ln>
                <a:solidFill>
                  <a:schemeClr val="accent2"/>
                </a:solidFill>
              </a:ln>
              <a:latin typeface="+mn-lt"/>
            </a:endParaRPr>
          </a:p>
        </p:txBody>
      </p:sp>
      <p:sp>
        <p:nvSpPr>
          <p:cNvPr id="3" name="Content Placeholder 2"/>
          <p:cNvSpPr>
            <a:spLocks noGrp="1"/>
          </p:cNvSpPr>
          <p:nvPr>
            <p:ph idx="1"/>
          </p:nvPr>
        </p:nvSpPr>
        <p:spPr>
          <a:xfrm>
            <a:off x="838200" y="1995055"/>
            <a:ext cx="10515600" cy="2549236"/>
          </a:xfrm>
        </p:spPr>
        <p:txBody>
          <a:bodyPr/>
          <a:lstStyle/>
          <a:p>
            <a:pPr algn="just"/>
            <a:r>
              <a:rPr lang="fr-FR" dirty="0"/>
              <a:t>L</a:t>
            </a:r>
            <a:r>
              <a:rPr lang="fr-FR" dirty="0" smtClean="0"/>
              <a:t>e comite Permanent </a:t>
            </a:r>
            <a:r>
              <a:rPr lang="fr-FR" dirty="0" err="1" smtClean="0"/>
              <a:t>interorganisationnels</a:t>
            </a:r>
            <a:r>
              <a:rPr lang="fr-FR" dirty="0"/>
              <a:t> </a:t>
            </a:r>
            <a:r>
              <a:rPr lang="fr-FR" dirty="0" smtClean="0"/>
              <a:t>(IASC) décrit cette responsabilité comme </a:t>
            </a:r>
            <a:r>
              <a:rPr lang="fr-FR" dirty="0"/>
              <a:t> </a:t>
            </a:r>
            <a:r>
              <a:rPr lang="fr-FR" i="1" dirty="0"/>
              <a:t>« un engagement actif des acteurs humanitaires à utiliser le pouvoir de manière responsable en tenant compte des personnes qu'ils cherchent à aider, en leur rendant des comptes et en étant tenu par cette obligation redditionnelle à leur égard ».</a:t>
            </a:r>
            <a:r>
              <a:rPr lang="fr-FR" dirty="0"/>
              <a:t>   </a:t>
            </a:r>
          </a:p>
        </p:txBody>
      </p:sp>
      <p:sp>
        <p:nvSpPr>
          <p:cNvPr id="4" name="Slide Number Placeholder 3"/>
          <p:cNvSpPr>
            <a:spLocks noGrp="1"/>
          </p:cNvSpPr>
          <p:nvPr>
            <p:ph type="sldNum" sz="quarter" idx="12"/>
          </p:nvPr>
        </p:nvSpPr>
        <p:spPr/>
        <p:txBody>
          <a:bodyPr/>
          <a:lstStyle/>
          <a:p>
            <a:fld id="{A063C3D0-896B-476D-A309-AD5D90928676}" type="slidenum">
              <a:rPr lang="fr-FR" smtClean="0"/>
              <a:t>20</a:t>
            </a:fld>
            <a:endParaRPr lang="fr-FR"/>
          </a:p>
        </p:txBody>
      </p:sp>
    </p:spTree>
    <p:extLst>
      <p:ext uri="{BB962C8B-B14F-4D97-AF65-F5344CB8AC3E}">
        <p14:creationId xmlns:p14="http://schemas.microsoft.com/office/powerpoint/2010/main" val="914320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61694091"/>
              </p:ext>
            </p:extLst>
          </p:nvPr>
        </p:nvGraphicFramePr>
        <p:xfrm>
          <a:off x="1986612" y="855662"/>
          <a:ext cx="8424862" cy="550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flipV="1">
            <a:off x="6706466" y="2222581"/>
            <a:ext cx="948169" cy="893573"/>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437301" y="1502694"/>
            <a:ext cx="1828800" cy="803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Le droit </a:t>
            </a:r>
            <a:r>
              <a:rPr lang="fr-FR" sz="1400" dirty="0"/>
              <a:t>à</a:t>
            </a: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 la vie</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p:cNvSpPr/>
          <p:nvPr/>
        </p:nvSpPr>
        <p:spPr>
          <a:xfrm>
            <a:off x="8015719" y="3978378"/>
            <a:ext cx="1911930" cy="745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Le droit </a:t>
            </a:r>
            <a:r>
              <a:rPr lang="fr-FR" sz="1400" dirty="0"/>
              <a:t>à</a:t>
            </a: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 la vie privée</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p:cNvCxnSpPr/>
          <p:nvPr/>
        </p:nvCxnSpPr>
        <p:spPr>
          <a:xfrm>
            <a:off x="7073393" y="3851564"/>
            <a:ext cx="1139754" cy="4918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586237" y="5246027"/>
            <a:ext cx="2452256" cy="946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Le droit de se marier et de droit </a:t>
            </a:r>
            <a:r>
              <a:rPr lang="fr-FR" sz="1400" dirty="0"/>
              <a:t>à</a:t>
            </a: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 l'égalité au regard du mariage </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Straight Connector 13"/>
          <p:cNvCxnSpPr/>
          <p:nvPr/>
        </p:nvCxnSpPr>
        <p:spPr>
          <a:xfrm flipH="1">
            <a:off x="3717353" y="4156364"/>
            <a:ext cx="1922098" cy="1413163"/>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795574" y="1192145"/>
            <a:ext cx="2550965" cy="1390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Le droit à des pratiques non préjudiciables pour les femmes et les jeunes filles</a:t>
            </a:r>
          </a:p>
        </p:txBody>
      </p:sp>
      <p:cxnSp>
        <p:nvCxnSpPr>
          <p:cNvPr id="27" name="Straight Connector 26"/>
          <p:cNvCxnSpPr/>
          <p:nvPr/>
        </p:nvCxnSpPr>
        <p:spPr>
          <a:xfrm>
            <a:off x="4212867" y="2263612"/>
            <a:ext cx="1167021" cy="852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06466" y="4156364"/>
            <a:ext cx="1645235" cy="12746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952627" y="5403365"/>
            <a:ext cx="1939637" cy="788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Calibri"/>
                <a:ea typeface="+mn-ea"/>
                <a:cs typeface="+mn-cs"/>
              </a:rPr>
              <a:t>Le droit à la non-violence</a:t>
            </a:r>
          </a:p>
        </p:txBody>
      </p:sp>
      <p:sp>
        <p:nvSpPr>
          <p:cNvPr id="50" name="Content Placeholder 2"/>
          <p:cNvSpPr txBox="1">
            <a:spLocks/>
          </p:cNvSpPr>
          <p:nvPr/>
        </p:nvSpPr>
        <p:spPr>
          <a:xfrm>
            <a:off x="2144852" y="6138321"/>
            <a:ext cx="6470073" cy="641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fr-FR" sz="18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Chaque personne a le droit de prendre les décisions qui concernent son corps et d’accéder à des services qui appuient ce droit. </a:t>
            </a:r>
            <a:endParaRPr kumimoji="0" lang="fr-FR" sz="1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2" name="Oval 51"/>
          <p:cNvSpPr/>
          <p:nvPr/>
        </p:nvSpPr>
        <p:spPr>
          <a:xfrm>
            <a:off x="1634836" y="2615843"/>
            <a:ext cx="225742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Le droit de bénéficier de son intégrité corporelle </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4" name="Straight Connector 53"/>
          <p:cNvCxnSpPr/>
          <p:nvPr/>
        </p:nvCxnSpPr>
        <p:spPr>
          <a:xfrm>
            <a:off x="3892264" y="3116154"/>
            <a:ext cx="1202736" cy="264355"/>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1634836" y="4422537"/>
            <a:ext cx="1939638" cy="816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a:ea typeface="+mn-ea"/>
                <a:cs typeface="+mn-cs"/>
              </a:rPr>
              <a:t>Définir librement de sa propre sexualité</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7" name="Straight Connector 56"/>
          <p:cNvCxnSpPr>
            <a:stCxn id="55" idx="6"/>
          </p:cNvCxnSpPr>
          <p:nvPr/>
        </p:nvCxnSpPr>
        <p:spPr>
          <a:xfrm flipV="1">
            <a:off x="3574474" y="3978378"/>
            <a:ext cx="1713201" cy="852419"/>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708879" y="235997"/>
            <a:ext cx="7557222" cy="818562"/>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smtClean="0">
                <a:ln>
                  <a:solidFill>
                    <a:schemeClr val="accent2"/>
                  </a:solidFill>
                </a:ln>
                <a:solidFill>
                  <a:sysClr val="windowText" lastClr="000000"/>
                </a:solidFill>
                <a:latin typeface="+mn-lt"/>
              </a:rPr>
              <a:t>Les droits humains protégeant les droits à la sante sexuelle et reproductive </a:t>
            </a:r>
            <a:endParaRPr lang="fr-FR" sz="3200" b="1" dirty="0">
              <a:ln>
                <a:solidFill>
                  <a:schemeClr val="accent2"/>
                </a:solidFill>
              </a:ln>
              <a:solidFill>
                <a:sysClr val="windowText" lastClr="000000"/>
              </a:solidFill>
              <a:latin typeface="+mn-lt"/>
            </a:endParaRPr>
          </a:p>
        </p:txBody>
      </p:sp>
    </p:spTree>
    <p:extLst>
      <p:ext uri="{BB962C8B-B14F-4D97-AF65-F5344CB8AC3E}">
        <p14:creationId xmlns:p14="http://schemas.microsoft.com/office/powerpoint/2010/main" val="352968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7917873" cy="1048039"/>
          </a:xfrm>
          <a:ln>
            <a:solidFill>
              <a:schemeClr val="accent2"/>
            </a:solidFill>
          </a:ln>
        </p:spPr>
        <p:txBody>
          <a:bodyPr>
            <a:normAutofit/>
          </a:bodyPr>
          <a:lstStyle/>
          <a:p>
            <a:r>
              <a:rPr lang="fr-FR" sz="4000" b="1" dirty="0" smtClean="0">
                <a:ln>
                  <a:solidFill>
                    <a:schemeClr val="accent2"/>
                  </a:solidFill>
                </a:ln>
                <a:latin typeface="+mn-lt"/>
              </a:rPr>
              <a:t>VBG et violation des droits humains </a:t>
            </a:r>
            <a:endParaRPr lang="fr-FR" sz="4000" b="1" dirty="0">
              <a:ln>
                <a:solidFill>
                  <a:schemeClr val="accent2"/>
                </a:solidFill>
              </a:ln>
              <a:latin typeface="+mn-lt"/>
            </a:endParaRPr>
          </a:p>
        </p:txBody>
      </p:sp>
      <p:sp>
        <p:nvSpPr>
          <p:cNvPr id="4" name="Content Placeholder 3"/>
          <p:cNvSpPr>
            <a:spLocks noGrp="1"/>
          </p:cNvSpPr>
          <p:nvPr>
            <p:ph idx="1"/>
          </p:nvPr>
        </p:nvSpPr>
        <p:spPr>
          <a:xfrm>
            <a:off x="838200" y="1579418"/>
            <a:ext cx="10515600" cy="4597545"/>
          </a:xfrm>
        </p:spPr>
        <p:txBody>
          <a:bodyPr/>
          <a:lstStyle/>
          <a:p>
            <a:pPr lvl="1" algn="just">
              <a:lnSpc>
                <a:spcPct val="100000"/>
              </a:lnSpc>
              <a:buClr>
                <a:srgbClr val="506687"/>
              </a:buClr>
              <a:buSzPts val="1760"/>
              <a:buFont typeface="Arial"/>
              <a:buChar char="•"/>
            </a:pPr>
            <a:r>
              <a:rPr lang="fr-FR" sz="2000" dirty="0" smtClean="0"/>
              <a:t>Le droit </a:t>
            </a:r>
            <a:r>
              <a:rPr lang="fr-FR" sz="2000" dirty="0"/>
              <a:t>à la vie, à la liberté et à la sûreté de sa personne. </a:t>
            </a:r>
            <a:endParaRPr lang="fr-FR" sz="2000" dirty="0" smtClean="0"/>
          </a:p>
          <a:p>
            <a:pPr lvl="1" algn="just">
              <a:lnSpc>
                <a:spcPct val="100000"/>
              </a:lnSpc>
              <a:buClr>
                <a:srgbClr val="506687"/>
              </a:buClr>
              <a:buSzPts val="1760"/>
              <a:buFont typeface="Arial"/>
              <a:buChar char="•"/>
            </a:pPr>
            <a:r>
              <a:rPr lang="fr-FR" sz="2000" dirty="0"/>
              <a:t>Nul ne sera soumis à la torture, ni à des peines ou traitements cruels, inhumains ou dégradants. </a:t>
            </a:r>
            <a:endParaRPr lang="fr-FR" sz="2000" dirty="0" smtClean="0"/>
          </a:p>
          <a:p>
            <a:pPr lvl="1" algn="just">
              <a:lnSpc>
                <a:spcPct val="100000"/>
              </a:lnSpc>
              <a:buClr>
                <a:srgbClr val="506687"/>
              </a:buClr>
              <a:buSzPts val="1760"/>
              <a:buFont typeface="Arial"/>
              <a:buChar char="•"/>
            </a:pPr>
            <a:r>
              <a:rPr lang="fr-FR" sz="2000" dirty="0"/>
              <a:t>le droit de circuler </a:t>
            </a:r>
            <a:r>
              <a:rPr lang="fr-FR" sz="2000" dirty="0" smtClean="0"/>
              <a:t>librement,</a:t>
            </a:r>
            <a:r>
              <a:rPr lang="fr-FR" sz="2000" kern="0" dirty="0" smtClean="0">
                <a:cs typeface="Calibri"/>
                <a:sym typeface="Calibri"/>
              </a:rPr>
              <a:t> </a:t>
            </a:r>
            <a:r>
              <a:rPr lang="fr-FR" sz="2000" dirty="0"/>
              <a:t>la liberté de pensée, de </a:t>
            </a:r>
            <a:r>
              <a:rPr lang="fr-FR" sz="2000" dirty="0" smtClean="0"/>
              <a:t>conscience </a:t>
            </a:r>
            <a:r>
              <a:rPr lang="fr-FR" sz="2000" kern="0" dirty="0" smtClean="0">
                <a:cs typeface="Calibri"/>
                <a:sym typeface="Calibri"/>
              </a:rPr>
              <a:t>et </a:t>
            </a:r>
            <a:r>
              <a:rPr lang="fr-FR" sz="2000" dirty="0" smtClean="0"/>
              <a:t>d'association</a:t>
            </a:r>
            <a:r>
              <a:rPr lang="en-US" sz="2000" dirty="0" smtClean="0"/>
              <a:t> </a:t>
            </a:r>
            <a:r>
              <a:rPr lang="fr-FR" sz="2000" dirty="0" smtClean="0"/>
              <a:t>pacifique</a:t>
            </a:r>
            <a:r>
              <a:rPr lang="en-US" sz="2000" dirty="0" smtClean="0"/>
              <a:t>.</a:t>
            </a:r>
          </a:p>
          <a:p>
            <a:pPr lvl="1" algn="just">
              <a:lnSpc>
                <a:spcPct val="100000"/>
              </a:lnSpc>
              <a:buClr>
                <a:srgbClr val="506687"/>
              </a:buClr>
              <a:buSzPts val="1760"/>
              <a:buFont typeface="Arial"/>
              <a:buChar char="•"/>
            </a:pPr>
            <a:r>
              <a:rPr lang="fr-FR" sz="2000" dirty="0"/>
              <a:t>Le mariage ne peut être conclu qu'avec le libre et plein consentement des futurs époux et Ils ont des droits égaux au regard du mariage, durant le mariage et lors de sa dissolution. </a:t>
            </a:r>
            <a:endParaRPr lang="fr-FR" sz="2000" dirty="0" smtClean="0"/>
          </a:p>
          <a:p>
            <a:pPr lvl="1" algn="just">
              <a:lnSpc>
                <a:spcPct val="100000"/>
              </a:lnSpc>
              <a:buClr>
                <a:srgbClr val="506687"/>
              </a:buClr>
              <a:buSzPts val="1760"/>
              <a:buFont typeface="Arial"/>
              <a:buChar char="•"/>
            </a:pPr>
            <a:r>
              <a:rPr lang="fr-FR" sz="2000" dirty="0"/>
              <a:t>Tous sont égaux devant la loi et ont droit sans distinction à une égale protection de la </a:t>
            </a:r>
            <a:r>
              <a:rPr lang="fr-FR" sz="2000" dirty="0" smtClean="0"/>
              <a:t>loi y compris pendant une crise humanitaire. </a:t>
            </a:r>
          </a:p>
          <a:p>
            <a:pPr lvl="1" algn="just">
              <a:lnSpc>
                <a:spcPct val="100000"/>
              </a:lnSpc>
              <a:buClr>
                <a:srgbClr val="506687"/>
              </a:buClr>
              <a:buSzPts val="1760"/>
              <a:buFont typeface="Arial"/>
              <a:buChar char="•"/>
            </a:pPr>
            <a:r>
              <a:rPr lang="fr-FR" sz="2000" kern="0" dirty="0" smtClean="0">
                <a:cs typeface="Calibri"/>
                <a:sym typeface="Calibri"/>
              </a:rPr>
              <a:t>La dignité humaine, complétée, </a:t>
            </a:r>
            <a:r>
              <a:rPr lang="fr-FR" sz="2000" dirty="0" smtClean="0"/>
              <a:t>s'il </a:t>
            </a:r>
            <a:r>
              <a:rPr lang="fr-FR" sz="2000" dirty="0"/>
              <a:t>y a lieu, par tous autres moyens de protection sociale. </a:t>
            </a:r>
            <a:r>
              <a:rPr lang="fr-FR" sz="2000" kern="0" dirty="0" smtClean="0">
                <a:cs typeface="Calibri"/>
                <a:sym typeface="Calibri"/>
              </a:rPr>
              <a:t>  </a:t>
            </a:r>
          </a:p>
          <a:p>
            <a:pPr lvl="1" algn="just">
              <a:lnSpc>
                <a:spcPct val="100000"/>
              </a:lnSpc>
              <a:buClr>
                <a:srgbClr val="506687"/>
              </a:buClr>
              <a:buSzPts val="1760"/>
              <a:buFont typeface="Arial"/>
              <a:buChar char="•"/>
            </a:pPr>
            <a:r>
              <a:rPr lang="fr-FR" sz="2000" dirty="0"/>
              <a:t>Tous ont droit, sans aucune </a:t>
            </a:r>
            <a:r>
              <a:rPr lang="fr-FR" sz="2000" dirty="0" smtClean="0"/>
              <a:t>discrimination sous tous les formes. </a:t>
            </a:r>
          </a:p>
          <a:p>
            <a:pPr lvl="1" algn="just">
              <a:lnSpc>
                <a:spcPct val="100000"/>
              </a:lnSpc>
              <a:buClr>
                <a:srgbClr val="506687"/>
              </a:buClr>
              <a:buSzPts val="1760"/>
              <a:buFont typeface="Arial"/>
              <a:buChar char="•"/>
            </a:pPr>
            <a:r>
              <a:rPr lang="fr-FR" sz="2000" kern="0" dirty="0" smtClean="0">
                <a:cs typeface="Calibri"/>
                <a:sym typeface="Calibri"/>
              </a:rPr>
              <a:t>Egalite au sein de la famille</a:t>
            </a:r>
          </a:p>
          <a:p>
            <a:pPr lvl="1" algn="just">
              <a:lnSpc>
                <a:spcPct val="100000"/>
              </a:lnSpc>
              <a:buClr>
                <a:srgbClr val="506687"/>
              </a:buClr>
              <a:buSzPts val="1760"/>
              <a:buFont typeface="Arial"/>
              <a:buChar char="•"/>
            </a:pPr>
            <a:r>
              <a:rPr lang="fr-FR" sz="2000" dirty="0" smtClean="0"/>
              <a:t>Toute </a:t>
            </a:r>
            <a:r>
              <a:rPr lang="fr-FR" sz="2000" dirty="0"/>
              <a:t>personne a droit à un niveau de vie suffisant pour assurer sa santé, son bien-être et ceux de sa </a:t>
            </a:r>
            <a:r>
              <a:rPr lang="fr-FR" sz="2000" dirty="0" smtClean="0"/>
              <a:t>famille. </a:t>
            </a:r>
            <a:endParaRPr lang="fr-FR"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01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91525" cy="1077913"/>
          </a:xfrm>
          <a:ln>
            <a:solidFill>
              <a:srgbClr val="FFC000"/>
            </a:solidFill>
          </a:ln>
        </p:spPr>
        <p:txBody>
          <a:bodyPr>
            <a:normAutofit/>
          </a:bodyPr>
          <a:lstStyle/>
          <a:p>
            <a:r>
              <a:rPr lang="fr-FR" sz="4000" b="1" dirty="0" smtClean="0">
                <a:ln>
                  <a:solidFill>
                    <a:schemeClr val="accent2"/>
                  </a:solidFill>
                </a:ln>
                <a:latin typeface="+mn-lt"/>
              </a:rPr>
              <a:t>Sant</a:t>
            </a:r>
            <a:r>
              <a:rPr kumimoji="0" lang="fr-FR" sz="4000" b="1" i="0" u="none" strike="noStrike" kern="0" cap="none" spc="0" normalizeH="0" baseline="0" noProof="0" dirty="0" smtClean="0">
                <a:ln>
                  <a:solidFill>
                    <a:schemeClr val="accent2"/>
                  </a:solidFill>
                </a:ln>
                <a:effectLst/>
                <a:uLnTx/>
                <a:uFillTx/>
                <a:latin typeface="+mn-lt"/>
                <a:cs typeface="Arial" charset="0"/>
              </a:rPr>
              <a:t>é</a:t>
            </a:r>
            <a:r>
              <a:rPr lang="fr-FR" sz="4000" b="1" dirty="0" smtClean="0">
                <a:ln>
                  <a:solidFill>
                    <a:schemeClr val="accent2"/>
                  </a:solidFill>
                </a:ln>
                <a:latin typeface="+mn-lt"/>
              </a:rPr>
              <a:t> sexuelle et reproductive (SSR) </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514475"/>
            <a:ext cx="10515600" cy="4662488"/>
          </a:xfrm>
        </p:spPr>
        <p:txBody>
          <a:bodyPr>
            <a:normAutofit lnSpcReduction="10000"/>
          </a:bodyPr>
          <a:lstStyle/>
          <a:p>
            <a:pPr marL="273050" lvl="0" indent="-273050" fontAlgn="base">
              <a:lnSpc>
                <a:spcPct val="100000"/>
              </a:lnSpc>
              <a:spcBef>
                <a:spcPct val="0"/>
              </a:spcBef>
              <a:spcAft>
                <a:spcPct val="0"/>
              </a:spcAft>
              <a:buClr>
                <a:srgbClr val="0099FF"/>
              </a:buClr>
              <a:buSzPct val="90000"/>
              <a:buNone/>
            </a:pPr>
            <a:r>
              <a:rPr lang="fr-FR" sz="2400" kern="0" dirty="0" smtClean="0">
                <a:latin typeface="Calibri" pitchFamily="34" charset="0"/>
                <a:cs typeface="Times New Roman" pitchFamily="18" charset="0"/>
              </a:rPr>
              <a:t>    </a:t>
            </a:r>
            <a:r>
              <a:rPr lang="fr-FR" sz="3200" kern="0" dirty="0" smtClean="0">
                <a:latin typeface="Calibri" pitchFamily="34" charset="0"/>
                <a:cs typeface="Times New Roman" pitchFamily="18" charset="0"/>
              </a:rPr>
              <a:t>Un </a:t>
            </a:r>
            <a:r>
              <a:rPr lang="fr-FR" sz="3200" kern="0" dirty="0">
                <a:latin typeface="Calibri" pitchFamily="34" charset="0"/>
                <a:cs typeface="Times New Roman" pitchFamily="18" charset="0"/>
              </a:rPr>
              <a:t>état de bien-être </a:t>
            </a:r>
            <a:r>
              <a:rPr lang="fr-FR" sz="3200" b="1" kern="0" dirty="0">
                <a:latin typeface="Calibri" pitchFamily="34" charset="0"/>
                <a:cs typeface="Times New Roman" pitchFamily="18" charset="0"/>
              </a:rPr>
              <a:t>physique</a:t>
            </a:r>
            <a:r>
              <a:rPr lang="fr-FR" sz="3200" kern="0" dirty="0">
                <a:latin typeface="Calibri" pitchFamily="34" charset="0"/>
                <a:cs typeface="Times New Roman" pitchFamily="18" charset="0"/>
              </a:rPr>
              <a:t>, </a:t>
            </a:r>
            <a:r>
              <a:rPr lang="fr-FR" sz="3200" b="1" kern="0" dirty="0">
                <a:latin typeface="Calibri" pitchFamily="34" charset="0"/>
                <a:cs typeface="Times New Roman" pitchFamily="18" charset="0"/>
              </a:rPr>
              <a:t>mental</a:t>
            </a:r>
            <a:r>
              <a:rPr lang="fr-FR" sz="3200" kern="0" dirty="0">
                <a:latin typeface="Calibri" pitchFamily="34" charset="0"/>
                <a:cs typeface="Times New Roman" pitchFamily="18" charset="0"/>
              </a:rPr>
              <a:t> et </a:t>
            </a:r>
            <a:r>
              <a:rPr lang="fr-FR" sz="3200" b="1" kern="0" dirty="0">
                <a:latin typeface="Calibri" pitchFamily="34" charset="0"/>
                <a:cs typeface="Times New Roman" pitchFamily="18" charset="0"/>
              </a:rPr>
              <a:t>social</a:t>
            </a:r>
            <a:r>
              <a:rPr lang="fr-FR" sz="3200" kern="0" dirty="0">
                <a:latin typeface="Calibri" pitchFamily="34" charset="0"/>
                <a:cs typeface="Times New Roman" pitchFamily="18" charset="0"/>
              </a:rPr>
              <a:t>, </a:t>
            </a:r>
            <a:r>
              <a:rPr lang="fr-FR" sz="3200" b="1" kern="0" dirty="0">
                <a:latin typeface="Calibri" pitchFamily="34" charset="0"/>
                <a:cs typeface="Times New Roman" pitchFamily="18" charset="0"/>
              </a:rPr>
              <a:t>total </a:t>
            </a:r>
            <a:r>
              <a:rPr kumimoji="0" lang="fr-FR" sz="3200" b="0" i="0" u="none" strike="noStrike" kern="0" cap="none" spc="0" normalizeH="0" baseline="0" noProof="0" dirty="0" smtClean="0">
                <a:ln>
                  <a:noFill/>
                </a:ln>
                <a:effectLst/>
                <a:uLnTx/>
                <a:uFillTx/>
                <a:latin typeface="Calibri" pitchFamily="34" charset="0"/>
                <a:cs typeface="Times New Roman" pitchFamily="18" charset="0"/>
              </a:rPr>
              <a:t>et non la simple absence de maladies ou d'infirmités, pour tout ce qui concerne l'appareil reproducteur, ses fonctions et son fonctionnement. </a:t>
            </a:r>
          </a:p>
          <a:p>
            <a:pPr marL="342900" lvl="0" indent="-342900" algn="ctr" fontAlgn="base">
              <a:spcBef>
                <a:spcPct val="20000"/>
              </a:spcBef>
              <a:spcAft>
                <a:spcPct val="0"/>
              </a:spcAft>
              <a:buClr>
                <a:srgbClr val="0099FF"/>
              </a:buClr>
              <a:buSzPct val="90000"/>
              <a:buNone/>
            </a:pPr>
            <a:endParaRPr kumimoji="0" lang="fr-FR" sz="2400" b="0" i="0" u="none" strike="noStrike" kern="0" cap="none" spc="0" normalizeH="0" baseline="0" noProof="0" dirty="0" smtClean="0">
              <a:ln>
                <a:noFill/>
              </a:ln>
              <a:effectLst/>
              <a:uLnTx/>
              <a:uFillTx/>
              <a:latin typeface="Calibri" pitchFamily="34" charset="0"/>
              <a:cs typeface="Times New Roman" pitchFamily="18" charset="0"/>
            </a:endParaRPr>
          </a:p>
          <a:p>
            <a:pPr marL="285750" indent="-285750" fontAlgn="base">
              <a:spcBef>
                <a:spcPct val="20000"/>
              </a:spcBef>
              <a:spcAft>
                <a:spcPct val="0"/>
              </a:spcAft>
              <a:buClr>
                <a:srgbClr val="0099FF"/>
              </a:buClr>
              <a:buSzPct val="90000"/>
              <a:buNone/>
            </a:pPr>
            <a:r>
              <a:rPr lang="fr-FR" sz="2400" kern="0" dirty="0" smtClean="0">
                <a:latin typeface="Calibri" pitchFamily="34" charset="0"/>
                <a:cs typeface="Times New Roman" pitchFamily="18" charset="0"/>
              </a:rPr>
              <a:t>   La </a:t>
            </a:r>
            <a:r>
              <a:rPr lang="fr-FR" sz="2400" kern="0" dirty="0">
                <a:latin typeface="Calibri" pitchFamily="34" charset="0"/>
                <a:cs typeface="Times New Roman" pitchFamily="18" charset="0"/>
              </a:rPr>
              <a:t>santé reproductive suppose, par conséquent, le </a:t>
            </a:r>
            <a:r>
              <a:rPr lang="fr-FR" sz="2400" kern="0" dirty="0" smtClean="0">
                <a:latin typeface="Calibri" pitchFamily="34" charset="0"/>
                <a:cs typeface="Times New Roman" pitchFamily="18" charset="0"/>
              </a:rPr>
              <a:t>droit de </a:t>
            </a:r>
            <a:r>
              <a:rPr lang="fr-FR" sz="2400" kern="0" dirty="0">
                <a:latin typeface="Calibri" pitchFamily="34" charset="0"/>
                <a:cs typeface="Times New Roman" pitchFamily="18" charset="0"/>
              </a:rPr>
              <a:t>mener </a:t>
            </a:r>
            <a:r>
              <a:rPr lang="fr-FR" sz="2400" kern="0" dirty="0" smtClean="0">
                <a:latin typeface="Calibri" pitchFamily="34" charset="0"/>
                <a:cs typeface="Times New Roman" pitchFamily="18" charset="0"/>
              </a:rPr>
              <a:t>une vie sexuelle </a:t>
            </a:r>
            <a:r>
              <a:rPr lang="fr-FR" sz="2400" kern="0" dirty="0">
                <a:latin typeface="Calibri" pitchFamily="34" charset="0"/>
                <a:cs typeface="Times New Roman" pitchFamily="18" charset="0"/>
              </a:rPr>
              <a:t>satisfaisante et sans risque</a:t>
            </a:r>
            <a:r>
              <a:rPr lang="fr-FR" sz="2400" kern="0" dirty="0" smtClean="0">
                <a:latin typeface="Calibri" pitchFamily="34" charset="0"/>
                <a:cs typeface="Times New Roman" pitchFamily="18" charset="0"/>
              </a:rPr>
              <a:t>, et </a:t>
            </a:r>
            <a:r>
              <a:rPr lang="fr-FR" sz="2400" kern="0" dirty="0">
                <a:latin typeface="Calibri" pitchFamily="34" charset="0"/>
                <a:cs typeface="Times New Roman" pitchFamily="18" charset="0"/>
              </a:rPr>
              <a:t>la liberté et la possibilité </a:t>
            </a:r>
            <a:r>
              <a:rPr lang="fr-FR" sz="2400" kern="0" dirty="0" smtClean="0">
                <a:latin typeface="Calibri" pitchFamily="34" charset="0"/>
                <a:cs typeface="Times New Roman" pitchFamily="18" charset="0"/>
              </a:rPr>
              <a:t>de décider </a:t>
            </a:r>
            <a:r>
              <a:rPr lang="fr-FR" sz="2400" kern="0" dirty="0">
                <a:latin typeface="Calibri" pitchFamily="34" charset="0"/>
                <a:cs typeface="Times New Roman" pitchFamily="18" charset="0"/>
              </a:rPr>
              <a:t>si et quand </a:t>
            </a:r>
            <a:r>
              <a:rPr lang="fr-FR" sz="2400" kern="0" dirty="0" smtClean="0">
                <a:latin typeface="Calibri" pitchFamily="34" charset="0"/>
                <a:cs typeface="Times New Roman" pitchFamily="18" charset="0"/>
              </a:rPr>
              <a:t>on veut </a:t>
            </a:r>
            <a:r>
              <a:rPr lang="fr-FR" sz="2400" kern="0" dirty="0">
                <a:latin typeface="Calibri" pitchFamily="34" charset="0"/>
                <a:cs typeface="Times New Roman" pitchFamily="18" charset="0"/>
              </a:rPr>
              <a:t>avoir des enfants. Elle inclut </a:t>
            </a:r>
            <a:r>
              <a:rPr lang="fr-FR" sz="2400" kern="0" dirty="0" smtClean="0">
                <a:latin typeface="Calibri" pitchFamily="34" charset="0"/>
                <a:cs typeface="Times New Roman" pitchFamily="18" charset="0"/>
              </a:rPr>
              <a:t> également </a:t>
            </a:r>
            <a:r>
              <a:rPr lang="fr-FR" sz="2400" kern="0" dirty="0">
                <a:latin typeface="Calibri" pitchFamily="34" charset="0"/>
                <a:cs typeface="Times New Roman" pitchFamily="18" charset="0"/>
              </a:rPr>
              <a:t>la </a:t>
            </a:r>
            <a:r>
              <a:rPr lang="fr-FR" sz="2400" kern="0" dirty="0" smtClean="0">
                <a:latin typeface="Calibri" pitchFamily="34" charset="0"/>
                <a:cs typeface="Times New Roman" pitchFamily="18" charset="0"/>
              </a:rPr>
              <a:t>santé  </a:t>
            </a:r>
            <a:r>
              <a:rPr lang="fr-FR" sz="2400" kern="0" dirty="0">
                <a:latin typeface="Calibri" pitchFamily="34" charset="0"/>
                <a:cs typeface="Times New Roman" pitchFamily="18" charset="0"/>
              </a:rPr>
              <a:t>sexuelle dont le but est d'améliorer la qualité de vie et </a:t>
            </a:r>
            <a:r>
              <a:rPr lang="fr-FR" sz="2400" kern="0" dirty="0" smtClean="0">
                <a:latin typeface="Calibri" pitchFamily="34" charset="0"/>
                <a:cs typeface="Times New Roman" pitchFamily="18" charset="0"/>
              </a:rPr>
              <a:t>les </a:t>
            </a:r>
            <a:r>
              <a:rPr lang="fr-FR" sz="2400" kern="0" dirty="0">
                <a:latin typeface="Calibri" pitchFamily="34" charset="0"/>
                <a:cs typeface="Times New Roman" pitchFamily="18" charset="0"/>
              </a:rPr>
              <a:t>relations interpersonnelles.</a:t>
            </a:r>
          </a:p>
          <a:p>
            <a:pPr marL="742950" lvl="1" indent="-285750" fontAlgn="base">
              <a:spcBef>
                <a:spcPct val="20000"/>
              </a:spcBef>
              <a:spcAft>
                <a:spcPct val="0"/>
              </a:spcAft>
              <a:buClr>
                <a:srgbClr val="0099FF"/>
              </a:buClr>
              <a:buSzPct val="90000"/>
              <a:buNone/>
            </a:pPr>
            <a:endParaRPr lang="fr-FR" kern="0" dirty="0">
              <a:solidFill>
                <a:srgbClr val="0070C0"/>
              </a:solidFill>
              <a:latin typeface="Trebuchet MS"/>
              <a:cs typeface="Times New Roman" pitchFamily="18" charset="0"/>
            </a:endParaRPr>
          </a:p>
          <a:p>
            <a:pPr marL="342900" lvl="0" indent="-342900" algn="ctr" fontAlgn="base">
              <a:spcBef>
                <a:spcPts val="600"/>
              </a:spcBef>
              <a:spcAft>
                <a:spcPct val="0"/>
              </a:spcAft>
              <a:buClr>
                <a:srgbClr val="0099FF"/>
              </a:buClr>
              <a:buSzPct val="90000"/>
              <a:buNone/>
            </a:pPr>
            <a:r>
              <a:rPr kumimoji="0" lang="fr-FR" sz="1600" b="0" i="1" u="none" strike="noStrike" kern="0" cap="none" spc="0" normalizeH="0" baseline="0" noProof="0" dirty="0" smtClean="0">
                <a:ln>
                  <a:noFill/>
                </a:ln>
                <a:solidFill>
                  <a:srgbClr val="0070C0"/>
                </a:solidFill>
                <a:effectLst/>
                <a:uLnTx/>
                <a:uFillTx/>
                <a:latin typeface="Trebuchet MS"/>
                <a:cs typeface="Times New Roman" pitchFamily="18" charset="0"/>
              </a:rPr>
              <a:t>(Le Caire, Programme d‘Action de la Conférence Internationale sur la Population et le Développement (CIPD), paragraphe 7.2) </a:t>
            </a:r>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8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Title 1"/>
          <p:cNvSpPr>
            <a:spLocks noGrp="1"/>
          </p:cNvSpPr>
          <p:nvPr>
            <p:ph type="title"/>
          </p:nvPr>
        </p:nvSpPr>
        <p:spPr>
          <a:xfrm>
            <a:off x="838200" y="483010"/>
            <a:ext cx="7450431" cy="1002476"/>
          </a:xfrm>
          <a:ln>
            <a:solidFill>
              <a:schemeClr val="accent2"/>
            </a:solidFill>
          </a:ln>
        </p:spPr>
        <p:txBody>
          <a:bodyPr>
            <a:normAutofit/>
          </a:bodyPr>
          <a:lstStyle/>
          <a:p>
            <a:r>
              <a:rPr lang="fr-FR" sz="3800" b="1" dirty="0" smtClean="0">
                <a:ln>
                  <a:solidFill>
                    <a:schemeClr val="accent2"/>
                  </a:solidFill>
                </a:ln>
                <a:latin typeface="+mn-lt"/>
              </a:rPr>
              <a:t>Les phases d’une crise humanitaire</a:t>
            </a:r>
            <a:endParaRPr lang="fr-FR" sz="3800" b="1" dirty="0">
              <a:ln>
                <a:solidFill>
                  <a:schemeClr val="accent2"/>
                </a:solidFill>
              </a:ln>
              <a:latin typeface="+mn-lt"/>
            </a:endParaRPr>
          </a:p>
        </p:txBody>
      </p:sp>
      <p:sp>
        <p:nvSpPr>
          <p:cNvPr id="18" name="Oval 17"/>
          <p:cNvSpPr/>
          <p:nvPr/>
        </p:nvSpPr>
        <p:spPr>
          <a:xfrm>
            <a:off x="838200" y="1676400"/>
            <a:ext cx="2450487" cy="775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1. phase pré-crise</a:t>
            </a: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val 18"/>
          <p:cNvSpPr/>
          <p:nvPr/>
        </p:nvSpPr>
        <p:spPr>
          <a:xfrm>
            <a:off x="3920836" y="1684386"/>
            <a:ext cx="3117273" cy="721873"/>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2. Phase de crise  </a:t>
            </a: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val 19"/>
          <p:cNvSpPr/>
          <p:nvPr/>
        </p:nvSpPr>
        <p:spPr>
          <a:xfrm>
            <a:off x="7511282" y="1702144"/>
            <a:ext cx="2886445" cy="72436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3. Phase post crise </a:t>
            </a: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353919" y="2798369"/>
            <a:ext cx="9203244" cy="3112270"/>
            <a:chOff x="0" y="1829124"/>
            <a:chExt cx="9414654" cy="3112270"/>
          </a:xfrm>
        </p:grpSpPr>
        <p:sp>
          <p:nvSpPr>
            <p:cNvPr id="22" name="AutoShape 3"/>
            <p:cNvSpPr>
              <a:spLocks noChangeArrowheads="1"/>
            </p:cNvSpPr>
            <p:nvPr/>
          </p:nvSpPr>
          <p:spPr bwMode="auto">
            <a:xfrm>
              <a:off x="6256338" y="2743200"/>
              <a:ext cx="3158316" cy="1447800"/>
            </a:xfrm>
            <a:prstGeom prst="homePlate">
              <a:avLst>
                <a:gd name="adj" fmla="val 96151"/>
              </a:avLst>
            </a:prstGeom>
            <a:gradFill rotWithShape="0">
              <a:gsLst>
                <a:gs pos="0">
                  <a:srgbClr val="339933"/>
                </a:gs>
                <a:gs pos="100000">
                  <a:srgbClr val="0033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3" name="AutoShape 4"/>
            <p:cNvSpPr>
              <a:spLocks noChangeArrowheads="1"/>
            </p:cNvSpPr>
            <p:nvPr/>
          </p:nvSpPr>
          <p:spPr bwMode="auto">
            <a:xfrm>
              <a:off x="3635375" y="2667000"/>
              <a:ext cx="2792413" cy="1524000"/>
            </a:xfrm>
            <a:prstGeom prst="homePlate">
              <a:avLst>
                <a:gd name="adj" fmla="val 92036"/>
              </a:avLst>
            </a:prstGeom>
            <a:solidFill>
              <a:srgbClr val="FF681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200" b="0" i="0" u="none" strike="noStrike" kern="1200" cap="none" spc="0" normalizeH="0" baseline="0" noProof="0" dirty="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4" name="AutoShape 5"/>
            <p:cNvSpPr>
              <a:spLocks noChangeArrowheads="1"/>
            </p:cNvSpPr>
            <p:nvPr/>
          </p:nvSpPr>
          <p:spPr bwMode="auto">
            <a:xfrm>
              <a:off x="2133600" y="2667000"/>
              <a:ext cx="2151063" cy="1524000"/>
            </a:xfrm>
            <a:prstGeom prst="homePlate">
              <a:avLst>
                <a:gd name="adj" fmla="val 61183"/>
              </a:avLst>
            </a:prstGeom>
            <a:solidFill>
              <a:schemeClr val="accent4">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5" name="AutoShape 6"/>
            <p:cNvSpPr>
              <a:spLocks noChangeArrowheads="1"/>
            </p:cNvSpPr>
            <p:nvPr/>
          </p:nvSpPr>
          <p:spPr bwMode="auto">
            <a:xfrm>
              <a:off x="0" y="2636838"/>
              <a:ext cx="2514600" cy="1524000"/>
            </a:xfrm>
            <a:prstGeom prst="homePlate">
              <a:avLst>
                <a:gd name="adj" fmla="val 7530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6" name="AutoShape 7"/>
            <p:cNvSpPr>
              <a:spLocks noChangeArrowheads="1"/>
            </p:cNvSpPr>
            <p:nvPr/>
          </p:nvSpPr>
          <p:spPr bwMode="auto">
            <a:xfrm rot="5473264">
              <a:off x="3223754" y="3246925"/>
              <a:ext cx="742280" cy="2646657"/>
            </a:xfrm>
            <a:prstGeom prst="curvedLeftArrow">
              <a:avLst>
                <a:gd name="adj1" fmla="val 43873"/>
                <a:gd name="adj2" fmla="val 168758"/>
                <a:gd name="adj3" fmla="val 3723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7" name="AutoShape 8"/>
            <p:cNvSpPr>
              <a:spLocks noChangeArrowheads="1"/>
            </p:cNvSpPr>
            <p:nvPr/>
          </p:nvSpPr>
          <p:spPr bwMode="auto">
            <a:xfrm rot="10800000">
              <a:off x="1942245" y="1829124"/>
              <a:ext cx="5557251" cy="884238"/>
            </a:xfrm>
            <a:prstGeom prst="curvedUpArrow">
              <a:avLst>
                <a:gd name="adj1" fmla="val 53989"/>
                <a:gd name="adj2" fmla="val 191446"/>
                <a:gd name="adj3" fmla="val 59532"/>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28" name="Text Box 9"/>
            <p:cNvSpPr txBox="1">
              <a:spLocks noChangeArrowheads="1"/>
            </p:cNvSpPr>
            <p:nvPr/>
          </p:nvSpPr>
          <p:spPr bwMode="auto">
            <a:xfrm>
              <a:off x="2447132" y="3185043"/>
              <a:ext cx="15692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Lucida Sans Unicode" panose="020B0602030504020204" pitchFamily="34" charset="0"/>
                </a:rPr>
                <a:t>Phase aiguë</a:t>
              </a:r>
            </a:p>
          </p:txBody>
        </p:sp>
        <p:sp>
          <p:nvSpPr>
            <p:cNvPr id="29" name="Text Box 10"/>
            <p:cNvSpPr txBox="1">
              <a:spLocks noChangeArrowheads="1"/>
            </p:cNvSpPr>
            <p:nvPr/>
          </p:nvSpPr>
          <p:spPr bwMode="auto">
            <a:xfrm>
              <a:off x="4117976" y="2852738"/>
              <a:ext cx="21383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Après la phase aiguë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a:t>
              </a:r>
              <a:r>
                <a:rPr kumimoji="0" lang="fr-FR" altLang="en-US" sz="14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Peut être chronique</a:t>
              </a:r>
              <a:r>
                <a:rPr kumimoji="0" lang="fr-FR" altLang="en-US" sz="18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a:t>
              </a:r>
            </a:p>
          </p:txBody>
        </p:sp>
        <p:sp>
          <p:nvSpPr>
            <p:cNvPr id="30" name="Text Box 11"/>
            <p:cNvSpPr txBox="1">
              <a:spLocks noChangeArrowheads="1"/>
            </p:cNvSpPr>
            <p:nvPr/>
          </p:nvSpPr>
          <p:spPr bwMode="auto">
            <a:xfrm>
              <a:off x="6732588" y="3056369"/>
              <a:ext cx="20851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5000"/>
                </a:lnSpc>
                <a:spcBef>
                  <a:spcPct val="50000"/>
                </a:spcBef>
                <a:spcAft>
                  <a:spcPct val="0"/>
                </a:spcAft>
                <a:buClrTx/>
                <a:buSzTx/>
                <a:buFontTx/>
                <a:buNone/>
                <a:tabLst/>
                <a:defRPr/>
              </a:pPr>
              <a:r>
                <a:rPr kumimoji="0" lang="fr-CA" altLang="en-US" sz="20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Réhabilitation</a:t>
              </a:r>
              <a:r>
                <a:rPr kumimoji="0" lang="en-GB" altLang="en-US" sz="20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Lucida Sans Unicode" panose="020B0602030504020204" pitchFamily="34" charset="0"/>
                </a:rPr>
                <a:t>/ reconstruction</a:t>
              </a:r>
            </a:p>
          </p:txBody>
        </p:sp>
        <p:sp>
          <p:nvSpPr>
            <p:cNvPr id="31" name="AutoShape 12"/>
            <p:cNvSpPr>
              <a:spLocks noChangeArrowheads="1"/>
            </p:cNvSpPr>
            <p:nvPr/>
          </p:nvSpPr>
          <p:spPr bwMode="auto">
            <a:xfrm>
              <a:off x="0" y="2667000"/>
              <a:ext cx="762000" cy="1524000"/>
            </a:xfrm>
            <a:prstGeom prst="homePlate">
              <a:avLst>
                <a:gd name="adj" fmla="val 87796"/>
              </a:avLst>
            </a:prstGeom>
            <a:gradFill rotWithShape="0">
              <a:gsLst>
                <a:gs pos="0">
                  <a:srgbClr val="339933"/>
                </a:gs>
                <a:gs pos="100000">
                  <a:srgbClr val="0033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400" b="0" i="0" u="none" strike="noStrike" kern="1200" cap="none" spc="0" normalizeH="0" baseline="0" noProof="0">
                <a:ln>
                  <a:noFill/>
                </a:ln>
                <a:solidFill>
                  <a:srgbClr val="122068"/>
                </a:solidFill>
                <a:effectLst/>
                <a:uLnTx/>
                <a:uFillTx/>
                <a:latin typeface="Arial" panose="020B0604020202020204" pitchFamily="34" charset="0"/>
                <a:ea typeface="MS PGothic" panose="020B0600070205080204" pitchFamily="34" charset="-128"/>
                <a:cs typeface="Lucida Sans Unicode" panose="020B0602030504020204" pitchFamily="34" charset="0"/>
              </a:endParaRPr>
            </a:p>
          </p:txBody>
        </p:sp>
        <p:sp>
          <p:nvSpPr>
            <p:cNvPr id="32" name="Text Box 13"/>
            <p:cNvSpPr txBox="1">
              <a:spLocks noChangeArrowheads="1"/>
            </p:cNvSpPr>
            <p:nvPr/>
          </p:nvSpPr>
          <p:spPr bwMode="auto">
            <a:xfrm>
              <a:off x="161925" y="3141663"/>
              <a:ext cx="1679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fr-FR" altLang="en-US" sz="2000" b="1" i="0" u="none" strike="noStrike" kern="1200" cap="none" spc="0" normalizeH="0" baseline="0" noProof="0" dirty="0" smtClean="0">
                  <a:ln>
                    <a:noFill/>
                  </a:ln>
                  <a:solidFill>
                    <a:srgbClr val="FFFFFF"/>
                  </a:solidFill>
                  <a:effectLst/>
                  <a:uLnTx/>
                  <a:uFillTx/>
                  <a:latin typeface="Calibri"/>
                  <a:ea typeface="MS PGothic" panose="020B0600070205080204" pitchFamily="34" charset="-128"/>
                  <a:cs typeface="Lucida Sans Unicode" panose="020B0602030504020204" pitchFamily="34" charset="0"/>
                </a:rPr>
                <a:t>Préparation</a:t>
              </a:r>
              <a:endParaRPr kumimoji="0" lang="fr-FR" altLang="en-US" sz="2000"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Lucida Sans Unicode" panose="020B0602030504020204" pitchFamily="34" charset="0"/>
              </a:endParaRPr>
            </a:p>
          </p:txBody>
        </p:sp>
      </p:grpSp>
    </p:spTree>
    <p:extLst>
      <p:ext uri="{BB962C8B-B14F-4D97-AF65-F5344CB8AC3E}">
        <p14:creationId xmlns:p14="http://schemas.microsoft.com/office/powerpoint/2010/main" val="12138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009"/>
            <a:ext cx="7100455" cy="1163229"/>
          </a:xfrm>
          <a:ln>
            <a:solidFill>
              <a:schemeClr val="accent2"/>
            </a:solidFill>
          </a:ln>
        </p:spPr>
        <p:txBody>
          <a:bodyPr>
            <a:normAutofit/>
          </a:bodyPr>
          <a:lstStyle/>
          <a:p>
            <a:r>
              <a:rPr lang="fr-FR" sz="3800" b="1" dirty="0" smtClean="0">
                <a:ln>
                  <a:solidFill>
                    <a:schemeClr val="accent2"/>
                  </a:solidFill>
                </a:ln>
                <a:latin typeface="+mn-lt"/>
              </a:rPr>
              <a:t>Les phases de crise humanitaire</a:t>
            </a:r>
            <a:endParaRPr lang="fr-FR" sz="38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pPr marL="571500" indent="-571500">
              <a:buFont typeface="+mj-lt"/>
              <a:buAutoNum type="romanLcPeriod"/>
            </a:pPr>
            <a:r>
              <a:rPr lang="fr-FR" dirty="0" smtClean="0">
                <a:solidFill>
                  <a:srgbClr val="FF0000"/>
                </a:solidFill>
              </a:rPr>
              <a:t>Pré-crise: </a:t>
            </a:r>
            <a:r>
              <a:rPr lang="fr-FR" sz="2400" dirty="0" smtClean="0"/>
              <a:t>avant la survenue de la catastrophe </a:t>
            </a:r>
            <a:endParaRPr lang="fr-FR" dirty="0" smtClean="0"/>
          </a:p>
          <a:p>
            <a:pPr lvl="1">
              <a:buFont typeface="Wingdings" panose="05000000000000000000" pitchFamily="2" charset="2"/>
              <a:buChar char="Ø"/>
            </a:pPr>
            <a:r>
              <a:rPr lang="fr-FR" dirty="0" smtClean="0"/>
              <a:t>Phase de préparation</a:t>
            </a:r>
          </a:p>
          <a:p>
            <a:pPr lvl="1">
              <a:buFont typeface="Wingdings" panose="05000000000000000000" pitchFamily="2" charset="2"/>
              <a:buChar char="Ø"/>
            </a:pPr>
            <a:r>
              <a:rPr lang="fr-FR" dirty="0" smtClean="0"/>
              <a:t>Phase de contingence</a:t>
            </a:r>
          </a:p>
          <a:p>
            <a:pPr marL="571500" indent="-571500">
              <a:buFont typeface="+mj-lt"/>
              <a:buAutoNum type="romanLcPeriod"/>
            </a:pPr>
            <a:r>
              <a:rPr lang="fr-FR" dirty="0" smtClean="0">
                <a:solidFill>
                  <a:srgbClr val="FF0000"/>
                </a:solidFill>
              </a:rPr>
              <a:t>Crise: </a:t>
            </a:r>
            <a:r>
              <a:rPr lang="fr-FR" sz="2400" dirty="0" smtClean="0"/>
              <a:t>la survenue </a:t>
            </a:r>
            <a:r>
              <a:rPr lang="fr-FR" sz="2400" dirty="0"/>
              <a:t>ou paroxysme de la catastrophe, causant souvent des déplacements de population importants</a:t>
            </a:r>
            <a:r>
              <a:rPr lang="fr-FR" sz="2400" dirty="0" smtClean="0"/>
              <a:t> </a:t>
            </a:r>
          </a:p>
          <a:p>
            <a:pPr lvl="1">
              <a:buFont typeface="Wingdings" panose="05000000000000000000" pitchFamily="2" charset="2"/>
              <a:buChar char="Ø"/>
            </a:pPr>
            <a:r>
              <a:rPr lang="fr-FR" dirty="0" smtClean="0"/>
              <a:t>Phase aigue (environs six mois)</a:t>
            </a:r>
          </a:p>
          <a:p>
            <a:pPr lvl="1">
              <a:buFont typeface="Wingdings" panose="05000000000000000000" pitchFamily="2" charset="2"/>
              <a:buChar char="Ø"/>
            </a:pPr>
            <a:r>
              <a:rPr lang="fr-FR" dirty="0" smtClean="0"/>
              <a:t>Phase chronique ou de stabilisation </a:t>
            </a:r>
            <a:r>
              <a:rPr lang="fr-FR" sz="2200" dirty="0" smtClean="0"/>
              <a:t>(après </a:t>
            </a:r>
            <a:r>
              <a:rPr lang="fr-FR" sz="2200" dirty="0"/>
              <a:t>que l’on a répondu aux besoins </a:t>
            </a:r>
            <a:r>
              <a:rPr lang="fr-FR" sz="2200" dirty="0" smtClean="0"/>
              <a:t>immédiats) </a:t>
            </a:r>
            <a:endParaRPr lang="fr-FR" dirty="0" smtClean="0"/>
          </a:p>
          <a:p>
            <a:pPr marL="571500" indent="-571500">
              <a:buFont typeface="+mj-lt"/>
              <a:buAutoNum type="romanLcPeriod"/>
            </a:pPr>
            <a:r>
              <a:rPr lang="fr-FR" dirty="0" smtClean="0">
                <a:solidFill>
                  <a:srgbClr val="FF0000"/>
                </a:solidFill>
              </a:rPr>
              <a:t>Post-crise: </a:t>
            </a:r>
            <a:r>
              <a:rPr lang="fr-FR" sz="2400" dirty="0" smtClean="0"/>
              <a:t>retour/ relèvement </a:t>
            </a:r>
          </a:p>
          <a:p>
            <a:pPr lvl="1">
              <a:buFont typeface="Wingdings" panose="05000000000000000000" pitchFamily="2" charset="2"/>
              <a:buChar char="Ø"/>
            </a:pPr>
            <a:r>
              <a:rPr lang="fr-FR" dirty="0" smtClean="0"/>
              <a:t>Phase de relève ou récupération </a:t>
            </a:r>
            <a:r>
              <a:rPr lang="fr-FR" sz="2200" dirty="0" smtClean="0"/>
              <a:t>(phase </a:t>
            </a:r>
            <a:r>
              <a:rPr lang="fr-FR" sz="2200" dirty="0"/>
              <a:t>de retour chez elles des personnes déplacées et/ou de reconstruction des systèmes et des structures pour assurer la reprise du </a:t>
            </a:r>
            <a:r>
              <a:rPr lang="fr-FR" sz="2200" dirty="0" smtClean="0"/>
              <a:t>développement)</a:t>
            </a:r>
          </a:p>
          <a:p>
            <a:pPr lvl="1">
              <a:buFont typeface="Wingdings" panose="05000000000000000000" pitchFamily="2" charset="2"/>
              <a:buChar char="Ø"/>
            </a:pPr>
            <a:r>
              <a:rPr lang="fr-FR" dirty="0" smtClean="0"/>
              <a:t>Développement </a:t>
            </a:r>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715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42564" cy="1019538"/>
          </a:xfrm>
          <a:ln>
            <a:solidFill>
              <a:schemeClr val="accent2"/>
            </a:solidFill>
          </a:ln>
        </p:spPr>
        <p:txBody>
          <a:bodyPr/>
          <a:lstStyle/>
          <a:p>
            <a:r>
              <a:rPr lang="fr-FR" b="1" dirty="0" smtClean="0">
                <a:ln>
                  <a:solidFill>
                    <a:schemeClr val="accent2"/>
                  </a:solidFill>
                </a:ln>
                <a:latin typeface="+mn-lt"/>
              </a:rPr>
              <a:t>La préparation  et la contingence </a:t>
            </a:r>
            <a:endParaRPr lang="fr-FR" b="1" dirty="0">
              <a:ln>
                <a:solidFill>
                  <a:schemeClr val="accent2"/>
                </a:solidFill>
              </a:ln>
              <a:latin typeface="+mn-lt"/>
            </a:endParaRPr>
          </a:p>
        </p:txBody>
      </p:sp>
      <p:sp>
        <p:nvSpPr>
          <p:cNvPr id="3" name="Content Placeholder 2"/>
          <p:cNvSpPr>
            <a:spLocks noGrp="1"/>
          </p:cNvSpPr>
          <p:nvPr>
            <p:ph idx="1"/>
          </p:nvPr>
        </p:nvSpPr>
        <p:spPr>
          <a:xfrm>
            <a:off x="838200" y="1694838"/>
            <a:ext cx="10515600" cy="4351338"/>
          </a:xfrm>
        </p:spPr>
        <p:txBody>
          <a:bodyPr>
            <a:normAutofit lnSpcReduction="10000"/>
          </a:bodyPr>
          <a:lstStyle/>
          <a:p>
            <a:pPr marL="0" indent="0">
              <a:buNone/>
            </a:pPr>
            <a:r>
              <a:rPr lang="fr-FR" dirty="0" smtClean="0"/>
              <a:t>PREPARATION:</a:t>
            </a:r>
          </a:p>
          <a:p>
            <a:r>
              <a:rPr lang="fr-FR" dirty="0" smtClean="0"/>
              <a:t>La phase </a:t>
            </a:r>
            <a:r>
              <a:rPr lang="fr-FR" dirty="0"/>
              <a:t>permet d’anticiper les situations d’urgence susceptibles de se produire et de définir au préalable les composantes clés des interventions.</a:t>
            </a:r>
          </a:p>
          <a:p>
            <a:r>
              <a:rPr lang="fr-FR" dirty="0" smtClean="0"/>
              <a:t>Les </a:t>
            </a:r>
            <a:r>
              <a:rPr lang="fr-FR" dirty="0"/>
              <a:t>activités de préparation en prévision d’une situation d’urgence permettent d’assurer une intervention plus opportune et mieux adaptée au contexte local, voire plus rentable</a:t>
            </a:r>
            <a:r>
              <a:rPr lang="fr-FR" dirty="0" smtClean="0"/>
              <a:t>.</a:t>
            </a:r>
          </a:p>
          <a:p>
            <a:pPr marL="0" indent="0">
              <a:buNone/>
            </a:pPr>
            <a:r>
              <a:rPr lang="fr-FR" dirty="0" smtClean="0"/>
              <a:t>CONTINGENCE:</a:t>
            </a:r>
          </a:p>
          <a:p>
            <a:pPr marL="0" indent="0">
              <a:buNone/>
            </a:pPr>
            <a:r>
              <a:rPr lang="fr-FR" dirty="0"/>
              <a:t>la </a:t>
            </a:r>
            <a:r>
              <a:rPr lang="fr-FR" b="1" dirty="0"/>
              <a:t>contingence</a:t>
            </a:r>
            <a:r>
              <a:rPr lang="fr-FR" dirty="0"/>
              <a:t> est la possibilité qu'une chose arrive ou n'arrive pas</a:t>
            </a:r>
            <a:r>
              <a:rPr lang="fr-FR" dirty="0" smtClean="0"/>
              <a:t>. La crise est imminent. </a:t>
            </a:r>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26</a:t>
            </a:fld>
            <a:endParaRPr lang="fr-FR"/>
          </a:p>
        </p:txBody>
      </p:sp>
    </p:spTree>
    <p:extLst>
      <p:ext uri="{BB962C8B-B14F-4D97-AF65-F5344CB8AC3E}">
        <p14:creationId xmlns:p14="http://schemas.microsoft.com/office/powerpoint/2010/main" val="259571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490855" cy="923348"/>
          </a:xfrm>
          <a:ln>
            <a:solidFill>
              <a:schemeClr val="accent2"/>
            </a:solidFill>
          </a:ln>
        </p:spPr>
        <p:txBody>
          <a:bodyPr/>
          <a:lstStyle/>
          <a:p>
            <a:r>
              <a:rPr lang="fr-FR" b="1" dirty="0" smtClean="0">
                <a:ln>
                  <a:solidFill>
                    <a:schemeClr val="accent2"/>
                  </a:solidFill>
                </a:ln>
                <a:latin typeface="+mn-lt"/>
              </a:rPr>
              <a:t>La phase aigue d’une crise </a:t>
            </a:r>
            <a:endParaRPr lang="fr-FR" b="1" dirty="0">
              <a:ln>
                <a:solidFill>
                  <a:schemeClr val="accent2"/>
                </a:solidFill>
              </a:ln>
              <a:latin typeface="+mn-lt"/>
            </a:endParaRPr>
          </a:p>
        </p:txBody>
      </p:sp>
      <p:sp>
        <p:nvSpPr>
          <p:cNvPr id="3" name="Content Placeholder 2"/>
          <p:cNvSpPr>
            <a:spLocks noGrp="1"/>
          </p:cNvSpPr>
          <p:nvPr>
            <p:ph idx="1"/>
          </p:nvPr>
        </p:nvSpPr>
        <p:spPr>
          <a:xfrm>
            <a:off x="838200" y="1593669"/>
            <a:ext cx="10515600" cy="4583294"/>
          </a:xfrm>
        </p:spPr>
        <p:txBody>
          <a:bodyPr/>
          <a:lstStyle/>
          <a:p>
            <a:pPr marL="0" indent="0">
              <a:buNone/>
            </a:pPr>
            <a:r>
              <a:rPr lang="fr-FR" dirty="0">
                <a:solidFill>
                  <a:srgbClr val="FF0000"/>
                </a:solidFill>
              </a:rPr>
              <a:t>Six éléments </a:t>
            </a:r>
            <a:r>
              <a:rPr lang="fr-FR" dirty="0" smtClean="0">
                <a:solidFill>
                  <a:srgbClr val="FF0000"/>
                </a:solidFill>
              </a:rPr>
              <a:t>clés:</a:t>
            </a:r>
          </a:p>
          <a:p>
            <a:pPr marL="1028700" lvl="1" indent="-571500">
              <a:buFont typeface="+mj-lt"/>
              <a:buAutoNum type="romanLcPeriod"/>
            </a:pPr>
            <a:r>
              <a:rPr lang="fr-FR" dirty="0" smtClean="0"/>
              <a:t>Préparation </a:t>
            </a:r>
            <a:r>
              <a:rPr lang="fr-FR" dirty="0"/>
              <a:t>aux mesures d’intervention d’urgence </a:t>
            </a:r>
            <a:endParaRPr lang="fr-FR" dirty="0" smtClean="0"/>
          </a:p>
          <a:p>
            <a:pPr marL="1028700" lvl="1" indent="-571500">
              <a:buFont typeface="+mj-lt"/>
              <a:buAutoNum type="romanLcPeriod"/>
            </a:pPr>
            <a:r>
              <a:rPr lang="fr-FR" dirty="0" smtClean="0"/>
              <a:t>Évaluation </a:t>
            </a:r>
            <a:r>
              <a:rPr lang="fr-FR" dirty="0"/>
              <a:t>et analyse des besoins </a:t>
            </a:r>
            <a:endParaRPr lang="fr-FR" dirty="0" smtClean="0"/>
          </a:p>
          <a:p>
            <a:pPr marL="1028700" lvl="1" indent="-571500">
              <a:buFont typeface="+mj-lt"/>
              <a:buAutoNum type="romanLcPeriod"/>
            </a:pPr>
            <a:r>
              <a:rPr lang="fr-FR" dirty="0" smtClean="0"/>
              <a:t>Planification </a:t>
            </a:r>
            <a:r>
              <a:rPr lang="fr-FR" dirty="0"/>
              <a:t>stratégique des interventions </a:t>
            </a:r>
            <a:endParaRPr lang="fr-FR" dirty="0" smtClean="0"/>
          </a:p>
          <a:p>
            <a:pPr marL="1028700" lvl="1" indent="-571500">
              <a:buFont typeface="+mj-lt"/>
              <a:buAutoNum type="romanLcPeriod"/>
            </a:pPr>
            <a:r>
              <a:rPr lang="fr-FR" dirty="0" smtClean="0"/>
              <a:t>Mise </a:t>
            </a:r>
            <a:r>
              <a:rPr lang="fr-FR" dirty="0"/>
              <a:t>en œuvre et suivi </a:t>
            </a:r>
            <a:endParaRPr lang="fr-FR" dirty="0" smtClean="0"/>
          </a:p>
          <a:p>
            <a:pPr marL="1028700" lvl="1" indent="-571500">
              <a:buFont typeface="+mj-lt"/>
              <a:buAutoNum type="romanLcPeriod"/>
            </a:pPr>
            <a:r>
              <a:rPr lang="fr-FR" dirty="0" smtClean="0"/>
              <a:t>Mobilisation </a:t>
            </a:r>
            <a:r>
              <a:rPr lang="fr-FR" dirty="0"/>
              <a:t>des ressources </a:t>
            </a:r>
            <a:endParaRPr lang="fr-FR" dirty="0" smtClean="0"/>
          </a:p>
          <a:p>
            <a:pPr marL="1028700" lvl="1" indent="-571500">
              <a:buFont typeface="+mj-lt"/>
              <a:buAutoNum type="romanLcPeriod"/>
            </a:pPr>
            <a:r>
              <a:rPr lang="fr-FR" dirty="0" smtClean="0"/>
              <a:t>Examen </a:t>
            </a:r>
            <a:r>
              <a:rPr lang="fr-FR" dirty="0"/>
              <a:t>opérationnel par les pairs et </a:t>
            </a:r>
            <a:r>
              <a:rPr lang="fr-FR" dirty="0" smtClean="0"/>
              <a:t>évaluation</a:t>
            </a:r>
          </a:p>
          <a:p>
            <a:pPr marL="0" indent="0">
              <a:buNone/>
            </a:pPr>
            <a:r>
              <a:rPr lang="fr-FR" dirty="0" smtClean="0">
                <a:solidFill>
                  <a:srgbClr val="FF0000"/>
                </a:solidFill>
              </a:rPr>
              <a:t>Deux éléments clés:</a:t>
            </a:r>
          </a:p>
          <a:p>
            <a:pPr marL="971550" lvl="1" indent="-514350">
              <a:buFont typeface="+mj-lt"/>
              <a:buAutoNum type="alphaLcPeriod"/>
            </a:pPr>
            <a:r>
              <a:rPr lang="fr-FR" dirty="0"/>
              <a:t>Coordination </a:t>
            </a:r>
            <a:endParaRPr lang="fr-FR" dirty="0" smtClean="0"/>
          </a:p>
          <a:p>
            <a:pPr marL="971550" lvl="1" indent="-514350">
              <a:buFont typeface="+mj-lt"/>
              <a:buAutoNum type="alphaLcPeriod"/>
            </a:pPr>
            <a:r>
              <a:rPr lang="fr-FR" dirty="0" smtClean="0"/>
              <a:t>Gestion </a:t>
            </a:r>
            <a:r>
              <a:rPr lang="fr-FR" dirty="0"/>
              <a:t>de l’information</a:t>
            </a:r>
            <a:endParaRPr lang="fr-FR" dirty="0" smtClean="0"/>
          </a:p>
          <a:p>
            <a:pPr marL="0" indent="0">
              <a:buNone/>
            </a:pPr>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26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372600" cy="895639"/>
          </a:xfrm>
          <a:solidFill>
            <a:schemeClr val="bg1"/>
          </a:solidFill>
          <a:ln>
            <a:solidFill>
              <a:srgbClr val="FFC000"/>
            </a:solidFill>
          </a:ln>
        </p:spPr>
        <p:txBody>
          <a:bodyPr>
            <a:normAutofit fontScale="90000"/>
          </a:bodyPr>
          <a:lstStyle/>
          <a:p>
            <a:r>
              <a:rPr lang="fr-FR" sz="4000" b="1" dirty="0" smtClean="0">
                <a:ln>
                  <a:solidFill>
                    <a:schemeClr val="accent2"/>
                  </a:solidFill>
                </a:ln>
                <a:latin typeface="+mn-lt"/>
              </a:rPr>
              <a:t>Qui peut déclarer un état de crise humanitaire? </a:t>
            </a:r>
            <a:endParaRPr lang="fr-FR" sz="4000"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t>28</a:t>
            </a:fld>
            <a:endParaRPr lang="fr-FR"/>
          </a:p>
        </p:txBody>
      </p:sp>
      <p:sp>
        <p:nvSpPr>
          <p:cNvPr id="6" name="Oval Callout 5"/>
          <p:cNvSpPr/>
          <p:nvPr/>
        </p:nvSpPr>
        <p:spPr>
          <a:xfrm>
            <a:off x="954931" y="1884223"/>
            <a:ext cx="5293470" cy="3848667"/>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marL="457200" lvl="0" indent="-457200" algn="ctr">
              <a:lnSpc>
                <a:spcPct val="90000"/>
              </a:lnSpc>
              <a:spcBef>
                <a:spcPts val="1000"/>
              </a:spcBef>
              <a:buFont typeface="Wingdings" panose="05000000000000000000" pitchFamily="2" charset="2"/>
              <a:buChar char="ü"/>
            </a:pPr>
            <a:r>
              <a:rPr lang="fr-FR" sz="2800" b="1" dirty="0">
                <a:solidFill>
                  <a:prstClr val="black"/>
                </a:solidFill>
              </a:rPr>
              <a:t>La déclaration de l’état de crise humanitaire relève de la compétence du président d’un pays et son gouvernement. </a:t>
            </a:r>
            <a:r>
              <a:rPr lang="fr-FR" sz="2800" b="1" dirty="0" smtClean="0">
                <a:solidFill>
                  <a:srgbClr val="FF0000"/>
                </a:solidFill>
              </a:rPr>
              <a:t>OUI</a:t>
            </a:r>
            <a:endParaRPr lang="fr-FR" sz="2800" b="1" dirty="0">
              <a:solidFill>
                <a:srgbClr val="FF0000"/>
              </a:solidFill>
            </a:endParaRPr>
          </a:p>
        </p:txBody>
      </p:sp>
      <p:sp>
        <p:nvSpPr>
          <p:cNvPr id="3" name="Rounded Rectangle 2"/>
          <p:cNvSpPr/>
          <p:nvPr/>
        </p:nvSpPr>
        <p:spPr>
          <a:xfrm>
            <a:off x="6844145" y="2762538"/>
            <a:ext cx="5084619" cy="209203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400050" indent="-400050">
              <a:buFont typeface="+mj-lt"/>
              <a:buAutoNum type="romanLcPeriod"/>
            </a:pPr>
            <a:r>
              <a:rPr lang="fr-FR" sz="1600" dirty="0" smtClean="0">
                <a:ln>
                  <a:solidFill>
                    <a:schemeClr val="tx1"/>
                  </a:solidFill>
                </a:ln>
              </a:rPr>
              <a:t>Nations Unies – NON ou exceptionnellement!</a:t>
            </a:r>
          </a:p>
          <a:p>
            <a:pPr marL="400050" indent="-400050">
              <a:buFont typeface="+mj-lt"/>
              <a:buAutoNum type="romanLcPeriod"/>
            </a:pPr>
            <a:r>
              <a:rPr lang="fr-FR" sz="1600" dirty="0" smtClean="0">
                <a:ln>
                  <a:solidFill>
                    <a:schemeClr val="tx1"/>
                  </a:solidFill>
                </a:ln>
              </a:rPr>
              <a:t>Croix Rouge</a:t>
            </a:r>
            <a:r>
              <a:rPr lang="fr-FR" sz="1600" dirty="0" smtClean="0">
                <a:ln>
                  <a:solidFill>
                    <a:schemeClr val="tx1"/>
                  </a:solidFill>
                </a:ln>
                <a:solidFill>
                  <a:srgbClr val="FF0000"/>
                </a:solidFill>
              </a:rPr>
              <a:t> NON</a:t>
            </a:r>
          </a:p>
          <a:p>
            <a:pPr marL="400050" indent="-400050">
              <a:buFont typeface="+mj-lt"/>
              <a:buAutoNum type="romanLcPeriod"/>
            </a:pPr>
            <a:r>
              <a:rPr lang="fr-FR" sz="1600" dirty="0" err="1" smtClean="0">
                <a:ln>
                  <a:solidFill>
                    <a:schemeClr val="tx1"/>
                  </a:solidFill>
                </a:ln>
                <a:solidFill>
                  <a:srgbClr val="FF0000"/>
                </a:solidFill>
              </a:rPr>
              <a:t>ONGs</a:t>
            </a:r>
            <a:r>
              <a:rPr lang="fr-FR" sz="1600" dirty="0" smtClean="0">
                <a:ln>
                  <a:solidFill>
                    <a:schemeClr val="tx1"/>
                  </a:solidFill>
                </a:ln>
                <a:solidFill>
                  <a:srgbClr val="FF0000"/>
                </a:solidFill>
              </a:rPr>
              <a:t> – NON</a:t>
            </a:r>
          </a:p>
          <a:p>
            <a:pPr marL="400050" indent="-400050">
              <a:buFont typeface="+mj-lt"/>
              <a:buAutoNum type="romanLcPeriod"/>
            </a:pPr>
            <a:r>
              <a:rPr lang="fr-FR" sz="1600" dirty="0" smtClean="0">
                <a:ln>
                  <a:solidFill>
                    <a:schemeClr val="tx1"/>
                  </a:solidFill>
                </a:ln>
                <a:solidFill>
                  <a:srgbClr val="FF0000"/>
                </a:solidFill>
              </a:rPr>
              <a:t>Corps diplomatique – NON</a:t>
            </a:r>
          </a:p>
          <a:p>
            <a:pPr marL="400050" indent="-400050">
              <a:buFont typeface="+mj-lt"/>
              <a:buAutoNum type="romanLcPeriod"/>
            </a:pPr>
            <a:r>
              <a:rPr lang="fr-FR" sz="1600" dirty="0" smtClean="0">
                <a:ln>
                  <a:solidFill>
                    <a:schemeClr val="tx1"/>
                  </a:solidFill>
                </a:ln>
                <a:solidFill>
                  <a:srgbClr val="FF0000"/>
                </a:solidFill>
              </a:rPr>
              <a:t>Banque mondiale/ FMI – NON</a:t>
            </a:r>
          </a:p>
          <a:p>
            <a:pPr marL="400050" indent="-400050">
              <a:buFont typeface="+mj-lt"/>
              <a:buAutoNum type="romanLcPeriod"/>
            </a:pPr>
            <a:r>
              <a:rPr lang="fr-FR" sz="1600" dirty="0" smtClean="0">
                <a:ln>
                  <a:solidFill>
                    <a:schemeClr val="tx1"/>
                  </a:solidFill>
                </a:ln>
                <a:solidFill>
                  <a:srgbClr val="FF0000"/>
                </a:solidFill>
              </a:rPr>
              <a:t>Société civile –NON</a:t>
            </a:r>
          </a:p>
          <a:p>
            <a:pPr marL="400050" indent="-400050">
              <a:buFont typeface="+mj-lt"/>
              <a:buAutoNum type="romanLcPeriod"/>
            </a:pPr>
            <a:r>
              <a:rPr lang="fr-FR" sz="1600" dirty="0" smtClean="0">
                <a:ln>
                  <a:solidFill>
                    <a:schemeClr val="tx1"/>
                  </a:solidFill>
                </a:ln>
                <a:solidFill>
                  <a:srgbClr val="FF0000"/>
                </a:solidFill>
              </a:rPr>
              <a:t>Partie politique d’opposition – NON </a:t>
            </a:r>
            <a:br>
              <a:rPr lang="fr-FR" sz="1600" dirty="0" smtClean="0">
                <a:ln>
                  <a:solidFill>
                    <a:schemeClr val="tx1"/>
                  </a:solidFill>
                </a:ln>
                <a:solidFill>
                  <a:srgbClr val="FF0000"/>
                </a:solidFill>
              </a:rPr>
            </a:br>
            <a:endParaRPr lang="fr-FR" sz="1600" dirty="0" smtClean="0">
              <a:ln>
                <a:solidFill>
                  <a:schemeClr val="tx1"/>
                </a:solidFill>
              </a:ln>
              <a:solidFill>
                <a:srgbClr val="FF0000"/>
              </a:solidFill>
            </a:endParaRPr>
          </a:p>
          <a:p>
            <a:pPr marL="400050" indent="-400050">
              <a:buFont typeface="+mj-lt"/>
              <a:buAutoNum type="romanLcPeriod"/>
            </a:pPr>
            <a:endParaRPr lang="fr-FR" sz="1600" dirty="0">
              <a:ln>
                <a:solidFill>
                  <a:schemeClr val="tx1"/>
                </a:solidFill>
              </a:ln>
              <a:solidFill>
                <a:srgbClr val="FF0000"/>
              </a:solidFill>
            </a:endParaRPr>
          </a:p>
        </p:txBody>
      </p:sp>
    </p:spTree>
    <p:extLst>
      <p:ext uri="{BB962C8B-B14F-4D97-AF65-F5344CB8AC3E}">
        <p14:creationId xmlns:p14="http://schemas.microsoft.com/office/powerpoint/2010/main" val="1020494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8042564" cy="646256"/>
          </a:xfrm>
          <a:ln>
            <a:solidFill>
              <a:schemeClr val="accent2"/>
            </a:solidFill>
          </a:ln>
        </p:spPr>
        <p:txBody>
          <a:bodyPr>
            <a:normAutofit fontScale="90000"/>
          </a:bodyPr>
          <a:lstStyle/>
          <a:p>
            <a:r>
              <a:rPr lang="fr-FR" b="1" dirty="0" smtClean="0">
                <a:ln>
                  <a:solidFill>
                    <a:schemeClr val="accent2"/>
                  </a:solidFill>
                </a:ln>
                <a:latin typeface="+mn-lt"/>
              </a:rPr>
              <a:t>Norme humanitaire fondamentale </a:t>
            </a:r>
            <a:endParaRPr lang="fr-FR" b="1" dirty="0">
              <a:ln>
                <a:solidFill>
                  <a:schemeClr val="accent2"/>
                </a:solidFill>
              </a:ln>
              <a:latin typeface="+mn-lt"/>
            </a:endParaRPr>
          </a:p>
        </p:txBody>
      </p:sp>
      <p:sp>
        <p:nvSpPr>
          <p:cNvPr id="4" name="Content Placeholder 3"/>
          <p:cNvSpPr>
            <a:spLocks noGrp="1"/>
          </p:cNvSpPr>
          <p:nvPr>
            <p:ph idx="1"/>
          </p:nvPr>
        </p:nvSpPr>
        <p:spPr>
          <a:xfrm>
            <a:off x="838200" y="1371600"/>
            <a:ext cx="10515600" cy="4805363"/>
          </a:xfrm>
        </p:spPr>
        <p:txBody>
          <a:bodyPr>
            <a:normAutofit fontScale="70000" lnSpcReduction="20000"/>
          </a:bodyPr>
          <a:lstStyle/>
          <a:p>
            <a:pPr marL="0" indent="0">
              <a:buNone/>
            </a:pPr>
            <a:r>
              <a:rPr lang="fr-FR" dirty="0" smtClean="0"/>
              <a:t>Entant que organisation humanitaire, Nous </a:t>
            </a:r>
            <a:r>
              <a:rPr lang="fr-FR" dirty="0"/>
              <a:t>ferons de notre mieux pour</a:t>
            </a:r>
            <a:r>
              <a:rPr lang="fr-FR" dirty="0" smtClean="0"/>
              <a:t>...</a:t>
            </a:r>
          </a:p>
          <a:p>
            <a:pPr marL="514350" indent="-514350">
              <a:lnSpc>
                <a:spcPct val="110000"/>
              </a:lnSpc>
              <a:buFont typeface="+mj-lt"/>
              <a:buAutoNum type="arabicPeriod"/>
            </a:pPr>
            <a:r>
              <a:rPr lang="fr-FR" sz="2400" dirty="0" smtClean="0"/>
              <a:t>Comprendre </a:t>
            </a:r>
            <a:r>
              <a:rPr lang="fr-FR" sz="2400" dirty="0"/>
              <a:t>et satisfaire vos </a:t>
            </a:r>
            <a:r>
              <a:rPr lang="fr-FR" sz="2400" dirty="0" smtClean="0"/>
              <a:t>besoins.</a:t>
            </a:r>
          </a:p>
          <a:p>
            <a:pPr marL="514350" indent="-514350">
              <a:lnSpc>
                <a:spcPct val="110000"/>
              </a:lnSpc>
              <a:buFont typeface="+mj-lt"/>
              <a:buAutoNum type="arabicPeriod"/>
            </a:pPr>
            <a:r>
              <a:rPr lang="fr-FR" sz="2400" dirty="0" smtClean="0"/>
              <a:t>Vous </a:t>
            </a:r>
            <a:r>
              <a:rPr lang="fr-FR" sz="2400" dirty="0"/>
              <a:t>aider lorsque vous en avez besoin. </a:t>
            </a:r>
            <a:endParaRPr lang="fr-FR" sz="2400" dirty="0" smtClean="0"/>
          </a:p>
          <a:p>
            <a:pPr marL="514350" indent="-514350">
              <a:lnSpc>
                <a:spcPct val="110000"/>
              </a:lnSpc>
              <a:buFont typeface="+mj-lt"/>
              <a:buAutoNum type="arabicPeriod"/>
            </a:pPr>
            <a:r>
              <a:rPr lang="fr-FR" sz="2400" dirty="0" smtClean="0"/>
              <a:t>Vous </a:t>
            </a:r>
            <a:r>
              <a:rPr lang="fr-FR" sz="2400" dirty="0"/>
              <a:t>aider à récupérer de la catastrophe et vous aider à être mieux préparé si une autre catastrophe similaire arrive à l’avenir. Nous ne devons pas vous causez des problèmes. </a:t>
            </a:r>
            <a:endParaRPr lang="fr-FR" sz="2400" dirty="0" smtClean="0"/>
          </a:p>
          <a:p>
            <a:pPr marL="514350" indent="-514350">
              <a:lnSpc>
                <a:spcPct val="110000"/>
              </a:lnSpc>
              <a:buFont typeface="+mj-lt"/>
              <a:buAutoNum type="arabicPeriod"/>
            </a:pPr>
            <a:r>
              <a:rPr lang="fr-FR" sz="2400" dirty="0" smtClean="0"/>
              <a:t>Vous </a:t>
            </a:r>
            <a:r>
              <a:rPr lang="fr-FR" sz="2400" dirty="0"/>
              <a:t>informer de l’aide auquel vous pouvez vous attendre et de la manière dont vous devriez être </a:t>
            </a:r>
            <a:r>
              <a:rPr lang="fr-FR" sz="2400" dirty="0" smtClean="0"/>
              <a:t>traité.</a:t>
            </a:r>
          </a:p>
          <a:p>
            <a:pPr marL="514350" indent="-514350">
              <a:lnSpc>
                <a:spcPct val="110000"/>
              </a:lnSpc>
              <a:buFont typeface="+mj-lt"/>
              <a:buAutoNum type="arabicPeriod"/>
            </a:pPr>
            <a:r>
              <a:rPr lang="fr-FR" sz="2400" dirty="0" smtClean="0"/>
              <a:t>Vous </a:t>
            </a:r>
            <a:r>
              <a:rPr lang="fr-FR" sz="2400" dirty="0"/>
              <a:t>permettre de signaler un problème si vous n’êtes pas satisfait de l’aide reçue ou de la façon dont notre personnel vous traite. </a:t>
            </a:r>
            <a:r>
              <a:rPr lang="fr-FR" sz="2400" dirty="0" smtClean="0"/>
              <a:t>Personne </a:t>
            </a:r>
            <a:r>
              <a:rPr lang="fr-FR" sz="2400" dirty="0"/>
              <a:t>ne devrait vous faire du mal si vous déposez une plainte. </a:t>
            </a:r>
            <a:r>
              <a:rPr lang="fr-FR" sz="2400" dirty="0" smtClean="0"/>
              <a:t>Nous </a:t>
            </a:r>
            <a:r>
              <a:rPr lang="fr-FR" sz="2400" dirty="0"/>
              <a:t>prendrons les plaintes au sérieux. </a:t>
            </a:r>
            <a:endParaRPr lang="fr-FR" sz="2400" dirty="0" smtClean="0"/>
          </a:p>
          <a:p>
            <a:pPr marL="514350" indent="-514350">
              <a:lnSpc>
                <a:spcPct val="110000"/>
              </a:lnSpc>
              <a:buFont typeface="+mj-lt"/>
              <a:buAutoNum type="arabicPeriod"/>
            </a:pPr>
            <a:r>
              <a:rPr lang="fr-FR" sz="2400" dirty="0" smtClean="0"/>
              <a:t>Collaborer </a:t>
            </a:r>
            <a:r>
              <a:rPr lang="fr-FR" sz="2400" dirty="0"/>
              <a:t>avec d’autres organisations qui offrent de l’aide. Nous tentons de combiner nos connaissances et nos ressources pour mieux répondre à vos besoins</a:t>
            </a:r>
            <a:r>
              <a:rPr lang="fr-FR" sz="2400" dirty="0" smtClean="0"/>
              <a:t>.</a:t>
            </a:r>
          </a:p>
          <a:p>
            <a:pPr marL="514350" indent="-514350">
              <a:lnSpc>
                <a:spcPct val="110000"/>
              </a:lnSpc>
              <a:buFont typeface="+mj-lt"/>
              <a:buAutoNum type="arabicPeriod"/>
            </a:pPr>
            <a:r>
              <a:rPr lang="fr-FR" sz="2400" dirty="0" smtClean="0"/>
              <a:t> </a:t>
            </a:r>
            <a:r>
              <a:rPr lang="fr-FR" sz="2400" dirty="0"/>
              <a:t>Apprendre de notre expérience afin que l’aide que nous vous apportons s’améliore avec le temps</a:t>
            </a:r>
            <a:r>
              <a:rPr lang="fr-FR" sz="2400" dirty="0" smtClean="0"/>
              <a:t>.</a:t>
            </a:r>
          </a:p>
          <a:p>
            <a:pPr marL="514350" indent="-514350">
              <a:lnSpc>
                <a:spcPct val="110000"/>
              </a:lnSpc>
              <a:buFont typeface="+mj-lt"/>
              <a:buAutoNum type="arabicPeriod"/>
            </a:pPr>
            <a:r>
              <a:rPr lang="fr-FR" sz="2400" dirty="0" smtClean="0"/>
              <a:t>Nous </a:t>
            </a:r>
            <a:r>
              <a:rPr lang="fr-FR" sz="2400" dirty="0"/>
              <a:t>assurer que les personnes qui travaillent pour nous ont les compétences et l’expérience nécessaires pour vous aider. </a:t>
            </a:r>
            <a:endParaRPr lang="fr-FR" sz="2400" dirty="0" smtClean="0"/>
          </a:p>
          <a:p>
            <a:pPr marL="514350" indent="-514350">
              <a:lnSpc>
                <a:spcPct val="110000"/>
              </a:lnSpc>
              <a:buFont typeface="+mj-lt"/>
              <a:buAutoNum type="arabicPeriod"/>
            </a:pPr>
            <a:r>
              <a:rPr lang="fr-FR" sz="2400" dirty="0" smtClean="0"/>
              <a:t>Gérer </a:t>
            </a:r>
            <a:r>
              <a:rPr lang="fr-FR" sz="2400" dirty="0"/>
              <a:t>les ressources de manière responsable, limiter le gaspillage et obtenir le meilleur résultat pour vous.</a:t>
            </a:r>
          </a:p>
        </p:txBody>
      </p:sp>
      <p:sp>
        <p:nvSpPr>
          <p:cNvPr id="2" name="Slide Number Placeholder 1"/>
          <p:cNvSpPr>
            <a:spLocks noGrp="1"/>
          </p:cNvSpPr>
          <p:nvPr>
            <p:ph type="sldNum" sz="quarter" idx="12"/>
          </p:nvPr>
        </p:nvSpPr>
        <p:spPr/>
        <p:txBody>
          <a:bodyPr/>
          <a:lstStyle/>
          <a:p>
            <a:fld id="{A063C3D0-896B-476D-A309-AD5D90928676}" type="slidenum">
              <a:rPr lang="fr-FR" smtClean="0"/>
              <a:t>29</a:t>
            </a:fld>
            <a:endParaRPr lang="fr-FR"/>
          </a:p>
        </p:txBody>
      </p:sp>
    </p:spTree>
    <p:extLst>
      <p:ext uri="{BB962C8B-B14F-4D97-AF65-F5344CB8AC3E}">
        <p14:creationId xmlns:p14="http://schemas.microsoft.com/office/powerpoint/2010/main" val="181442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5327" cy="845489"/>
          </a:xfrm>
          <a:ln>
            <a:solidFill>
              <a:srgbClr val="FF0000"/>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491175"/>
            <a:ext cx="10515600" cy="5077050"/>
          </a:xfrm>
        </p:spPr>
        <p:txBody>
          <a:bodyPr>
            <a:normAutofit fontScale="92500" lnSpcReduction="10000"/>
          </a:bodyPr>
          <a:lstStyle/>
          <a:p>
            <a:pPr marL="0" lvl="0" indent="0">
              <a:spcBef>
                <a:spcPts val="0"/>
              </a:spcBef>
              <a:buNone/>
              <a:tabLst>
                <a:tab pos="457200" algn="l"/>
              </a:tabLst>
            </a:pPr>
            <a:r>
              <a:rPr lang="fr-FR" sz="3200" dirty="0" smtClean="0">
                <a:solidFill>
                  <a:srgbClr val="000000"/>
                </a:solidFill>
                <a:latin typeface="Calibri" panose="020F0502020204030204" pitchFamily="34" charset="0"/>
              </a:rPr>
              <a:t>A la fin de la formation, chaque participant doit être en mesure de:</a:t>
            </a:r>
          </a:p>
          <a:p>
            <a:pPr marL="800100" lvl="1" indent="-342900">
              <a:spcBef>
                <a:spcPts val="0"/>
              </a:spcBef>
              <a:buFont typeface="+mj-lt"/>
              <a:buAutoNum type="alphaLcPeriod"/>
              <a:tabLst>
                <a:tab pos="457200" algn="l"/>
              </a:tabLst>
            </a:pPr>
            <a:r>
              <a:rPr lang="fr-FR" sz="2600" dirty="0" smtClean="0"/>
              <a:t>Maitriser les définitions et les concepts de base de crise humanitaire, les causes et les conséquences sur une population touchée;</a:t>
            </a:r>
          </a:p>
          <a:p>
            <a:pPr marL="800100" lvl="1" indent="-342900">
              <a:spcBef>
                <a:spcPts val="0"/>
              </a:spcBef>
              <a:buFont typeface="+mj-lt"/>
              <a:buAutoNum type="alphaLcPeriod"/>
              <a:tabLst>
                <a:tab pos="457200" algn="l"/>
              </a:tabLst>
            </a:pPr>
            <a:r>
              <a:rPr lang="fr-FR" sz="2600" dirty="0" smtClean="0">
                <a:ea typeface="Times New Roman" panose="02020603050405020304" pitchFamily="18" charset="0"/>
              </a:rPr>
              <a:t>Comprendre le lien entre les droits humains et la SSR.</a:t>
            </a:r>
            <a:endParaRPr lang="en-US" sz="2600" dirty="0">
              <a:ea typeface="Times New Roman" panose="02020603050405020304" pitchFamily="18" charset="0"/>
            </a:endParaRPr>
          </a:p>
          <a:p>
            <a:pPr marL="800100" lvl="1" indent="-342900">
              <a:spcBef>
                <a:spcPts val="0"/>
              </a:spcBef>
              <a:buFont typeface="+mj-lt"/>
              <a:buAutoNum type="alphaLcPeriod"/>
              <a:tabLst>
                <a:tab pos="457200" algn="l"/>
              </a:tabLst>
            </a:pPr>
            <a:r>
              <a:rPr lang="fr-FR" sz="2600" dirty="0"/>
              <a:t>Expliquer pourquoi le </a:t>
            </a:r>
            <a:r>
              <a:rPr lang="fr-FR" sz="2600" dirty="0" smtClean="0"/>
              <a:t>DMU-SSR </a:t>
            </a:r>
            <a:r>
              <a:rPr lang="fr-FR" sz="2600" dirty="0"/>
              <a:t>est une composante clé du secteur </a:t>
            </a:r>
            <a:r>
              <a:rPr lang="fr-FR" sz="2600" dirty="0" smtClean="0"/>
              <a:t>santé, </a:t>
            </a:r>
            <a:r>
              <a:rPr lang="fr-FR" sz="2600" dirty="0"/>
              <a:t>en particulière et </a:t>
            </a:r>
            <a:r>
              <a:rPr lang="fr-FR" sz="2600" dirty="0" smtClean="0"/>
              <a:t>de l’action humanitaire, </a:t>
            </a:r>
            <a:r>
              <a:rPr lang="fr-FR" sz="2600" dirty="0"/>
              <a:t>en </a:t>
            </a:r>
            <a:r>
              <a:rPr lang="fr-FR" sz="2600" dirty="0" smtClean="0"/>
              <a:t>générale;</a:t>
            </a:r>
            <a:endParaRPr lang="en-US" sz="2600" dirty="0">
              <a:ea typeface="Times New Roman"/>
            </a:endParaRPr>
          </a:p>
          <a:p>
            <a:pPr marL="800100" lvl="1" indent="-342900">
              <a:spcBef>
                <a:spcPts val="0"/>
              </a:spcBef>
              <a:buFont typeface="+mj-lt"/>
              <a:buAutoNum type="alphaLcPeriod"/>
              <a:tabLst>
                <a:tab pos="457200" algn="l"/>
              </a:tabLst>
            </a:pPr>
            <a:r>
              <a:rPr lang="fr-FR" sz="2600" dirty="0" smtClean="0"/>
              <a:t>Identifier les sept objectifs du DMU-SSR;</a:t>
            </a:r>
          </a:p>
          <a:p>
            <a:pPr marL="800100" lvl="1" indent="-342900">
              <a:spcBef>
                <a:spcPts val="0"/>
              </a:spcBef>
              <a:buFont typeface="+mj-lt"/>
              <a:buAutoNum type="alphaLcPeriod"/>
              <a:tabLst>
                <a:tab pos="457200" algn="l"/>
              </a:tabLst>
            </a:pPr>
            <a:r>
              <a:rPr lang="fr-FR" sz="2600" dirty="0" smtClean="0"/>
              <a:t>Comprendre la programmation DMU-SSR chez les jeunes; </a:t>
            </a:r>
          </a:p>
          <a:p>
            <a:pPr marL="800100" lvl="1" indent="-342900">
              <a:spcBef>
                <a:spcPts val="0"/>
              </a:spcBef>
              <a:buFont typeface="+mj-lt"/>
              <a:buAutoNum type="alphaLcPeriod"/>
              <a:tabLst>
                <a:tab pos="457200" algn="l"/>
              </a:tabLst>
            </a:pPr>
            <a:r>
              <a:rPr lang="fr-FR" sz="2600" dirty="0" smtClean="0"/>
              <a:t>Comprendre surmonter les défis posés par les Urgences sanitaires (épidémies et les pandémies) - les leçons apprises.</a:t>
            </a:r>
          </a:p>
          <a:p>
            <a:pPr marL="800100" lvl="1" indent="-342900">
              <a:spcBef>
                <a:spcPts val="0"/>
              </a:spcBef>
              <a:buFont typeface="+mj-lt"/>
              <a:buAutoNum type="alphaLcPeriod"/>
              <a:tabLst>
                <a:tab pos="457200" algn="l"/>
              </a:tabLst>
            </a:pPr>
            <a:r>
              <a:rPr lang="fr-FR" sz="2600" dirty="0" smtClean="0"/>
              <a:t>Identifier les lacunes, les défis ainsi que les solutions en la gestion </a:t>
            </a:r>
            <a:r>
              <a:rPr lang="fr-FR" sz="2600" dirty="0"/>
              <a:t>logistique des </a:t>
            </a:r>
            <a:r>
              <a:rPr lang="fr-FR" sz="2600" dirty="0" smtClean="0"/>
              <a:t>médicaments et fournitures essentielles de la SSR </a:t>
            </a:r>
            <a:r>
              <a:rPr lang="fr-FR" sz="2600" dirty="0"/>
              <a:t>en situation </a:t>
            </a:r>
            <a:r>
              <a:rPr lang="fr-FR" sz="2600" dirty="0" smtClean="0"/>
              <a:t>d’urgence; </a:t>
            </a:r>
          </a:p>
          <a:p>
            <a:pPr marL="800100" lvl="1" indent="-342900">
              <a:spcBef>
                <a:spcPts val="0"/>
              </a:spcBef>
              <a:buFont typeface="+mj-lt"/>
              <a:buAutoNum type="alphaLcPeriod"/>
              <a:tabLst>
                <a:tab pos="457200" algn="l"/>
              </a:tabLst>
            </a:pPr>
            <a:r>
              <a:rPr lang="fr-FR" sz="2600" dirty="0" smtClean="0"/>
              <a:t>Identifier les outils de suivi – évaluation du DMU-SSR en situation humanitaire.   </a:t>
            </a:r>
            <a:endParaRPr lang="en-US" sz="2600" dirty="0">
              <a:ea typeface="Times New Roman" panose="02020603050405020304" pitchFamily="18" charset="0"/>
            </a:endParaRPr>
          </a:p>
          <a:p>
            <a:pPr marL="457200" lvl="1" indent="0">
              <a:spcBef>
                <a:spcPts val="0"/>
              </a:spcBef>
              <a:buNone/>
              <a:tabLst>
                <a:tab pos="457200" algn="l"/>
              </a:tabLst>
            </a:pPr>
            <a:endParaRPr lang="en-US" dirty="0">
              <a:solidFill>
                <a:prstClr val="black"/>
              </a:solidFill>
              <a:ea typeface="Times New Roman" panose="02020603050405020304" pitchFamily="18" charset="0"/>
            </a:endParaRPr>
          </a:p>
          <a:p>
            <a:pPr marL="514350" indent="-514350">
              <a:buFont typeface="+mj-lt"/>
              <a:buAutoNum type="alphaLcPeriod"/>
            </a:pPr>
            <a:endParaRPr lang="fr-FR" dirty="0" smtClean="0"/>
          </a:p>
          <a:p>
            <a:pPr marL="514350" indent="-514350">
              <a:buFont typeface="+mj-lt"/>
              <a:buAutoNum type="alphaLcPeriod"/>
            </a:pPr>
            <a:endParaRPr lang="fr-FR" dirty="0" smtClean="0"/>
          </a:p>
          <a:p>
            <a:pPr marL="514350" indent="-514350">
              <a:buFont typeface="+mj-lt"/>
              <a:buAutoNum type="alphaLcPeriod"/>
            </a:pPr>
            <a:endParaRPr lang="fr-FR" dirty="0" smtClean="0"/>
          </a:p>
          <a:p>
            <a:pPr marL="514350" indent="-514350">
              <a:buFont typeface="+mj-lt"/>
              <a:buAutoNum type="alphaLcPeriod"/>
            </a:pPr>
            <a:endParaRPr lang="fr-FR" dirty="0" smtClean="0"/>
          </a:p>
          <a:p>
            <a:endParaRPr lang="fr-FR" dirty="0" smtClean="0"/>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7465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8001000" cy="881784"/>
          </a:xfrm>
          <a:ln>
            <a:solidFill>
              <a:schemeClr val="accent2"/>
            </a:solidFill>
          </a:ln>
        </p:spPr>
        <p:txBody>
          <a:bodyPr>
            <a:normAutofit fontScale="90000"/>
          </a:bodyPr>
          <a:lstStyle/>
          <a:p>
            <a:pPr algn="ctr"/>
            <a:r>
              <a:rPr lang="fr-FR" b="1" dirty="0" smtClean="0">
                <a:ln>
                  <a:solidFill>
                    <a:schemeClr val="accent2"/>
                  </a:solidFill>
                </a:ln>
                <a:latin typeface="+mn-lt"/>
              </a:rPr>
              <a:t>Normes humanitaire fondamentale- Résultats</a:t>
            </a:r>
            <a:endParaRPr lang="fr-FR" b="1" dirty="0">
              <a:ln>
                <a:solidFill>
                  <a:schemeClr val="accent2"/>
                </a:solidFill>
              </a:ln>
              <a:latin typeface="+mn-lt"/>
            </a:endParaRPr>
          </a:p>
        </p:txBody>
      </p:sp>
      <p:sp>
        <p:nvSpPr>
          <p:cNvPr id="3" name="Content Placeholder 2"/>
          <p:cNvSpPr>
            <a:spLocks noGrp="1"/>
          </p:cNvSpPr>
          <p:nvPr>
            <p:ph idx="1"/>
          </p:nvPr>
        </p:nvSpPr>
        <p:spPr>
          <a:xfrm>
            <a:off x="838200" y="1634114"/>
            <a:ext cx="10515600" cy="4722236"/>
          </a:xfrm>
        </p:spPr>
        <p:txBody>
          <a:bodyPr>
            <a:normAutofit fontScale="85000" lnSpcReduction="20000"/>
          </a:bodyPr>
          <a:lstStyle/>
          <a:p>
            <a:pPr marL="514350" indent="-514350">
              <a:buFont typeface="+mj-lt"/>
              <a:buAutoNum type="arabicPeriod"/>
            </a:pPr>
            <a:r>
              <a:rPr lang="fr-FR" dirty="0" smtClean="0"/>
              <a:t>La </a:t>
            </a:r>
            <a:r>
              <a:rPr lang="fr-FR" dirty="0"/>
              <a:t>réponse humanitaire </a:t>
            </a:r>
            <a:r>
              <a:rPr lang="fr-FR" dirty="0" smtClean="0"/>
              <a:t>est adaptée et appropriée.</a:t>
            </a:r>
          </a:p>
          <a:p>
            <a:pPr marL="514350" indent="-514350">
              <a:buFont typeface="+mj-lt"/>
              <a:buAutoNum type="arabicPeriod"/>
            </a:pPr>
            <a:r>
              <a:rPr lang="fr-FR" dirty="0"/>
              <a:t>La réponse humanitaire </a:t>
            </a:r>
            <a:r>
              <a:rPr lang="fr-FR" dirty="0" smtClean="0"/>
              <a:t>est efficace et fournie </a:t>
            </a:r>
            <a:r>
              <a:rPr lang="fr-FR" dirty="0"/>
              <a:t>à</a:t>
            </a:r>
            <a:r>
              <a:rPr lang="fr-FR" dirty="0" smtClean="0"/>
              <a:t> temps.</a:t>
            </a:r>
          </a:p>
          <a:p>
            <a:pPr marL="514350" indent="-514350">
              <a:buFont typeface="+mj-lt"/>
              <a:buAutoNum type="arabicPeriod"/>
            </a:pPr>
            <a:r>
              <a:rPr lang="fr-FR" dirty="0"/>
              <a:t>La réponse humanitaire </a:t>
            </a:r>
            <a:r>
              <a:rPr lang="fr-FR" dirty="0" smtClean="0"/>
              <a:t>renforce les capacités des locales et évite des effets négatifs. </a:t>
            </a:r>
          </a:p>
          <a:p>
            <a:pPr marL="514350" indent="-514350">
              <a:buFont typeface="+mj-lt"/>
              <a:buAutoNum type="arabicPeriod"/>
            </a:pPr>
            <a:r>
              <a:rPr lang="fr-FR" dirty="0"/>
              <a:t>La réponse humanitaire </a:t>
            </a:r>
            <a:r>
              <a:rPr lang="fr-FR" dirty="0" smtClean="0"/>
              <a:t>est fondée sur la communication, la participation et le retours d’information.</a:t>
            </a:r>
          </a:p>
          <a:p>
            <a:pPr marL="514350" indent="-514350">
              <a:buFont typeface="+mj-lt"/>
              <a:buAutoNum type="arabicPeriod"/>
            </a:pPr>
            <a:r>
              <a:rPr lang="fr-FR" dirty="0" smtClean="0"/>
              <a:t> les plaintes sont bien accueillies et traitées.</a:t>
            </a:r>
          </a:p>
          <a:p>
            <a:pPr marL="514350" indent="-514350">
              <a:buFont typeface="+mj-lt"/>
              <a:buAutoNum type="arabicPeriod"/>
            </a:pPr>
            <a:r>
              <a:rPr lang="fr-FR" dirty="0"/>
              <a:t>La réponse humanitaire </a:t>
            </a:r>
            <a:r>
              <a:rPr lang="fr-FR" dirty="0" smtClean="0"/>
              <a:t>est coordonnée et complémentaire.</a:t>
            </a:r>
          </a:p>
          <a:p>
            <a:pPr marL="514350" indent="-514350">
              <a:buFont typeface="+mj-lt"/>
              <a:buAutoNum type="arabicPeriod"/>
            </a:pPr>
            <a:r>
              <a:rPr lang="fr-FR" dirty="0"/>
              <a:t>La réponse humanitaire </a:t>
            </a:r>
            <a:r>
              <a:rPr lang="fr-FR" dirty="0" smtClean="0"/>
              <a:t>apprennent et s’améliore de façon continue.</a:t>
            </a:r>
          </a:p>
          <a:p>
            <a:pPr marL="514350" indent="-514350">
              <a:buFont typeface="+mj-lt"/>
              <a:buAutoNum type="arabicPeriod"/>
            </a:pPr>
            <a:r>
              <a:rPr lang="fr-FR" dirty="0" smtClean="0"/>
              <a:t>Le personnel  est soutenue pour réaliser son travail efficacement et est  traitée de façon juste et équitable. </a:t>
            </a:r>
          </a:p>
          <a:p>
            <a:pPr marL="514350" indent="-514350">
              <a:buFont typeface="+mj-lt"/>
              <a:buAutoNum type="arabicPeriod"/>
            </a:pPr>
            <a:r>
              <a:rPr lang="fr-FR" dirty="0" smtClean="0"/>
              <a:t>Les ressources sont gérées et utilisées de façon responsable et pour l’usage prévu. </a:t>
            </a:r>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lphaLcPeriod"/>
            </a:pPr>
            <a:endParaRPr lang="fr-FR" dirty="0" smtClean="0"/>
          </a:p>
          <a:p>
            <a:pPr marL="514350" indent="-514350">
              <a:buFont typeface="+mj-lt"/>
              <a:buAutoNum type="alphaLcPeriod"/>
            </a:pPr>
            <a:endParaRPr lang="fr-FR" dirty="0" smtClean="0"/>
          </a:p>
          <a:p>
            <a:pPr marL="514350" indent="-514350">
              <a:buFont typeface="+mj-lt"/>
              <a:buAutoNum type="alphaLcPeriod"/>
            </a:pPr>
            <a:endParaRPr lang="fr-FR" dirty="0" smtClean="0"/>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30</a:t>
            </a:fld>
            <a:endParaRPr lang="fr-FR"/>
          </a:p>
        </p:txBody>
      </p:sp>
    </p:spTree>
    <p:extLst>
      <p:ext uri="{BB962C8B-B14F-4D97-AF65-F5344CB8AC3E}">
        <p14:creationId xmlns:p14="http://schemas.microsoft.com/office/powerpoint/2010/main" val="363051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3" y="2692688"/>
            <a:ext cx="7529945" cy="1325563"/>
          </a:xfrm>
          <a:ln>
            <a:solidFill>
              <a:schemeClr val="accent2"/>
            </a:solidFill>
          </a:ln>
        </p:spPr>
        <p:txBody>
          <a:bodyPr/>
          <a:lstStyle/>
          <a:p>
            <a:r>
              <a:rPr lang="fr-FR" b="1" dirty="0" smtClean="0">
                <a:ln>
                  <a:solidFill>
                    <a:schemeClr val="accent2"/>
                  </a:solidFill>
                </a:ln>
                <a:latin typeface="+mn-lt"/>
              </a:rPr>
              <a:t>La SSR en situation d’urgence </a:t>
            </a:r>
            <a:endParaRPr lang="fr-FR"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t>31</a:t>
            </a:fld>
            <a:endParaRPr lang="fr-FR"/>
          </a:p>
        </p:txBody>
      </p:sp>
    </p:spTree>
    <p:extLst>
      <p:ext uri="{BB962C8B-B14F-4D97-AF65-F5344CB8AC3E}">
        <p14:creationId xmlns:p14="http://schemas.microsoft.com/office/powerpoint/2010/main" val="138736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365125"/>
            <a:ext cx="9538854" cy="964911"/>
          </a:xfrm>
          <a:ln>
            <a:solidFill>
              <a:schemeClr val="accent2"/>
            </a:solidFill>
          </a:ln>
        </p:spPr>
        <p:txBody>
          <a:bodyPr>
            <a:normAutofit/>
          </a:bodyPr>
          <a:lstStyle/>
          <a:p>
            <a:r>
              <a:rPr lang="fr-FR" sz="3600" b="1" dirty="0" smtClean="0">
                <a:ln>
                  <a:solidFill>
                    <a:schemeClr val="accent2"/>
                  </a:solidFill>
                </a:ln>
                <a:latin typeface="+mn-lt"/>
              </a:rPr>
              <a:t>Pourquoi prioriser la SSR en situations de crise?</a:t>
            </a:r>
            <a:endParaRPr lang="fr-FR" sz="3600" b="1" dirty="0">
              <a:ln>
                <a:solidFill>
                  <a:schemeClr val="accent2"/>
                </a:solidFill>
              </a:ln>
              <a:latin typeface="+mn-lt"/>
            </a:endParaRPr>
          </a:p>
        </p:txBody>
      </p:sp>
      <p:sp>
        <p:nvSpPr>
          <p:cNvPr id="3" name="Content Placeholder 2"/>
          <p:cNvSpPr>
            <a:spLocks noGrp="1"/>
          </p:cNvSpPr>
          <p:nvPr>
            <p:ph idx="1"/>
          </p:nvPr>
        </p:nvSpPr>
        <p:spPr>
          <a:xfrm>
            <a:off x="935182" y="2410691"/>
            <a:ext cx="9538854" cy="3394364"/>
          </a:xfrm>
        </p:spPr>
        <p:txBody>
          <a:bodyPr>
            <a:normAutofit/>
          </a:bodyPr>
          <a:lstStyle/>
          <a:p>
            <a:pPr marL="571500" indent="-571500" algn="just">
              <a:buFont typeface="+mj-lt"/>
              <a:buAutoNum type="romanLcPeriod"/>
            </a:pPr>
            <a:r>
              <a:rPr lang="fr-FR" dirty="0" smtClean="0"/>
              <a:t>3 millions des 11,3 millions de personnes qui ont besoins d’assistance humanitaires sont des femmes et filles en âge de procréer, en Afrique de l’Ouest et de Centre. (UNHCR, Appel global, 2022)</a:t>
            </a:r>
          </a:p>
          <a:p>
            <a:pPr marL="571500" indent="-571500" algn="just">
              <a:buFont typeface="+mj-lt"/>
              <a:buAutoNum type="romanLcPeriod"/>
            </a:pPr>
            <a:r>
              <a:rPr lang="fr-FR" dirty="0" smtClean="0"/>
              <a:t>D’où la nécessité de mettre en œuvre le DMU-SSR dès le début de la crise humanitaire. </a:t>
            </a:r>
          </a:p>
          <a:p>
            <a:pPr marL="571500" indent="-571500" algn="just">
              <a:buFont typeface="+mj-lt"/>
              <a:buAutoNum type="romanLcPeriod"/>
            </a:pPr>
            <a:r>
              <a:rPr lang="fr-FR" dirty="0" smtClean="0"/>
              <a:t>Pour </a:t>
            </a:r>
            <a:r>
              <a:rPr lang="fr-FR" u="sng" dirty="0" smtClean="0"/>
              <a:t>éviter</a:t>
            </a:r>
            <a:r>
              <a:rPr lang="fr-FR" dirty="0" smtClean="0"/>
              <a:t> la souffrance et le perte de vies </a:t>
            </a:r>
            <a:r>
              <a:rPr lang="fr-FR" u="sng" dirty="0" smtClean="0"/>
              <a:t>évitables</a:t>
            </a:r>
            <a:r>
              <a:rPr lang="fr-FR" dirty="0" smtClean="0"/>
              <a:t>. </a:t>
            </a:r>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32</a:t>
            </a:fld>
            <a:endParaRPr lang="fr-FR"/>
          </a:p>
        </p:txBody>
      </p:sp>
    </p:spTree>
    <p:extLst>
      <p:ext uri="{BB962C8B-B14F-4D97-AF65-F5344CB8AC3E}">
        <p14:creationId xmlns:p14="http://schemas.microsoft.com/office/powerpoint/2010/main" val="2502904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531380"/>
            <a:ext cx="8624456" cy="1325563"/>
          </a:xfrm>
          <a:ln>
            <a:solidFill>
              <a:srgbClr val="FFC000"/>
            </a:solidFill>
          </a:ln>
        </p:spPr>
        <p:txBody>
          <a:bodyPr>
            <a:normAutofit fontScale="90000"/>
          </a:bodyPr>
          <a:lstStyle/>
          <a:p>
            <a:pPr algn="ctr"/>
            <a:r>
              <a:rPr lang="fr-FR" b="1" dirty="0" smtClean="0">
                <a:ln>
                  <a:solidFill>
                    <a:schemeClr val="accent2"/>
                  </a:solidFill>
                </a:ln>
                <a:latin typeface="+mn-lt"/>
              </a:rPr>
              <a:t>Le dispositif minimum d’urgence (DMU) en santé sexuelle et reproductive (SSR) </a:t>
            </a:r>
            <a:endParaRPr lang="fr-FR" b="1" dirty="0">
              <a:ln>
                <a:solidFill>
                  <a:schemeClr val="accent2"/>
                </a:solidFill>
              </a:ln>
              <a:latin typeface="+mn-lt"/>
            </a:endParaRPr>
          </a:p>
        </p:txBody>
      </p:sp>
      <p:sp>
        <p:nvSpPr>
          <p:cNvPr id="3" name="Content Placeholder 2"/>
          <p:cNvSpPr>
            <a:spLocks noGrp="1"/>
          </p:cNvSpPr>
          <p:nvPr>
            <p:ph idx="1"/>
          </p:nvPr>
        </p:nvSpPr>
        <p:spPr>
          <a:xfrm>
            <a:off x="1457325" y="2382837"/>
            <a:ext cx="9925050" cy="2489200"/>
          </a:xfrm>
        </p:spPr>
        <p:txBody>
          <a:bodyPr>
            <a:normAutofit/>
          </a:bodyPr>
          <a:lstStyle/>
          <a:p>
            <a:pPr marL="0" indent="0" algn="just">
              <a:buNone/>
            </a:pPr>
            <a:r>
              <a:rPr lang="fr-FR" sz="3200" dirty="0">
                <a:solidFill>
                  <a:srgbClr val="000000"/>
                </a:solidFill>
                <a:latin typeface="Calibri" panose="020F0502020204030204" pitchFamily="34" charset="0"/>
              </a:rPr>
              <a:t>Un ensemble de services et d'activités de SSR </a:t>
            </a:r>
            <a:r>
              <a:rPr lang="fr-FR" sz="3200" dirty="0" smtClean="0">
                <a:solidFill>
                  <a:srgbClr val="000000"/>
                </a:solidFill>
                <a:latin typeface="Calibri" panose="020F0502020204030204" pitchFamily="34" charset="0"/>
              </a:rPr>
              <a:t>vitaux, </a:t>
            </a:r>
            <a:r>
              <a:rPr lang="fr-FR" sz="3200" dirty="0">
                <a:solidFill>
                  <a:srgbClr val="000000"/>
                </a:solidFill>
                <a:latin typeface="Calibri" panose="020F0502020204030204" pitchFamily="34" charset="0"/>
              </a:rPr>
              <a:t>à mettre en œuvre </a:t>
            </a:r>
            <a:r>
              <a:rPr lang="fr-FR" sz="3200" dirty="0" smtClean="0"/>
              <a:t>dès le début de chaque urgence humanitaire pour </a:t>
            </a:r>
            <a:r>
              <a:rPr lang="fr-FR" sz="3200" dirty="0"/>
              <a:t>prévenir </a:t>
            </a:r>
            <a:r>
              <a:rPr lang="fr-FR" sz="3200" dirty="0" smtClean="0"/>
              <a:t>l’excès de morbidité (</a:t>
            </a:r>
            <a:r>
              <a:rPr lang="fr-FR" sz="3200" dirty="0" err="1" smtClean="0"/>
              <a:t>surmorbidité</a:t>
            </a:r>
            <a:r>
              <a:rPr lang="fr-FR" sz="3200" dirty="0" smtClean="0"/>
              <a:t>) </a:t>
            </a:r>
            <a:r>
              <a:rPr lang="fr-FR" sz="3200" dirty="0"/>
              <a:t>et </a:t>
            </a:r>
            <a:r>
              <a:rPr lang="fr-FR" sz="3200" dirty="0" smtClean="0"/>
              <a:t>l’excès de décès (surmortalité) </a:t>
            </a:r>
            <a:r>
              <a:rPr lang="fr-FR" sz="3200" dirty="0"/>
              <a:t>liées à la santé sexuelle et reproductive.</a:t>
            </a:r>
          </a:p>
        </p:txBody>
      </p:sp>
      <p:sp>
        <p:nvSpPr>
          <p:cNvPr id="4" name="Slide Number Placeholder 3"/>
          <p:cNvSpPr>
            <a:spLocks noGrp="1"/>
          </p:cNvSpPr>
          <p:nvPr>
            <p:ph type="sldNum" sz="quarter" idx="12"/>
          </p:nvPr>
        </p:nvSpPr>
        <p:spPr/>
        <p:txBody>
          <a:bodyPr/>
          <a:lstStyle/>
          <a:p>
            <a:fld id="{A063C3D0-896B-476D-A309-AD5D90928676}" type="slidenum">
              <a:rPr lang="fr-FR" smtClean="0"/>
              <a:t>33</a:t>
            </a:fld>
            <a:endParaRPr lang="fr-FR"/>
          </a:p>
        </p:txBody>
      </p:sp>
    </p:spTree>
    <p:extLst>
      <p:ext uri="{BB962C8B-B14F-4D97-AF65-F5344CB8AC3E}">
        <p14:creationId xmlns:p14="http://schemas.microsoft.com/office/powerpoint/2010/main" val="499717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606994"/>
            <a:ext cx="9635836" cy="838302"/>
          </a:xfrm>
          <a:ln>
            <a:solidFill>
              <a:srgbClr val="FFC000"/>
            </a:solidFill>
          </a:ln>
        </p:spPr>
        <p:txBody>
          <a:bodyPr>
            <a:normAutofit fontScale="90000"/>
          </a:bodyPr>
          <a:lstStyle/>
          <a:p>
            <a:pPr algn="ctr"/>
            <a:r>
              <a:rPr lang="fr-FR" sz="4000" b="1" dirty="0" smtClean="0">
                <a:ln>
                  <a:solidFill>
                    <a:schemeClr val="accent2"/>
                  </a:solidFill>
                </a:ln>
                <a:latin typeface="+mn-lt"/>
              </a:rPr>
              <a:t>Pourquoi prioriser la SSR en début d’une crise (2)</a:t>
            </a:r>
            <a:endParaRPr lang="fr-FR" sz="4000" b="1" dirty="0">
              <a:ln>
                <a:solidFill>
                  <a:schemeClr val="accent2"/>
                </a:solidFill>
              </a:ln>
              <a:latin typeface="+mn-lt"/>
            </a:endParaRPr>
          </a:p>
        </p:txBody>
      </p:sp>
      <p:sp>
        <p:nvSpPr>
          <p:cNvPr id="3" name="Content Placeholder 2"/>
          <p:cNvSpPr>
            <a:spLocks noGrp="1"/>
          </p:cNvSpPr>
          <p:nvPr>
            <p:ph idx="1"/>
          </p:nvPr>
        </p:nvSpPr>
        <p:spPr>
          <a:xfrm>
            <a:off x="823913" y="1904305"/>
            <a:ext cx="6176547" cy="4351338"/>
          </a:xfrm>
        </p:spPr>
        <p:txBody>
          <a:bodyPr>
            <a:normAutofit/>
          </a:bodyPr>
          <a:lstStyle/>
          <a:p>
            <a:pPr marL="0" lvl="0" indent="0">
              <a:buNone/>
            </a:pPr>
            <a:r>
              <a:rPr lang="fr-FR" sz="2400" dirty="0" smtClean="0">
                <a:solidFill>
                  <a:prstClr val="black"/>
                </a:solidFill>
              </a:rPr>
              <a:t>La SSR en situation humanitaire est: </a:t>
            </a:r>
            <a:endParaRPr lang="fr-FR" sz="2400" dirty="0">
              <a:solidFill>
                <a:prstClr val="black"/>
              </a:solidFill>
            </a:endParaRPr>
          </a:p>
          <a:p>
            <a:pPr marL="514350" lvl="0" indent="-514350">
              <a:buFont typeface="+mj-lt"/>
              <a:buAutoNum type="arabicPeriod"/>
            </a:pPr>
            <a:r>
              <a:rPr lang="fr-FR" sz="2400" dirty="0">
                <a:solidFill>
                  <a:prstClr val="black"/>
                </a:solidFill>
              </a:rPr>
              <a:t>Reconnu par la « Charte humanitaire et normes minimales pour les interventions lors de catastrophes (projet Sphère, 2018) »;</a:t>
            </a:r>
          </a:p>
          <a:p>
            <a:pPr marL="514350" lvl="0" indent="-514350">
              <a:buFont typeface="+mj-lt"/>
              <a:buAutoNum type="arabicPeriod"/>
            </a:pPr>
            <a:r>
              <a:rPr lang="fr-FR" sz="2400" dirty="0" smtClean="0">
                <a:solidFill>
                  <a:prstClr val="black"/>
                </a:solidFill>
              </a:rPr>
              <a:t>Une critère pour accéder aux fonds CERF </a:t>
            </a:r>
            <a:r>
              <a:rPr lang="fr-FR" sz="2400" dirty="0">
                <a:solidFill>
                  <a:prstClr val="black"/>
                </a:solidFill>
              </a:rPr>
              <a:t>(fonds d’urgence pour la réponse humanitaire</a:t>
            </a:r>
            <a:r>
              <a:rPr lang="fr-FR" sz="2400" dirty="0" smtClean="0">
                <a:solidFill>
                  <a:prstClr val="black"/>
                </a:solidFill>
              </a:rPr>
              <a:t>).  </a:t>
            </a:r>
            <a:endParaRPr lang="fr-FR" sz="2400" dirty="0">
              <a:solidFill>
                <a:prstClr val="black"/>
              </a:solidFill>
            </a:endParaRPr>
          </a:p>
          <a:p>
            <a:pPr marL="514350" lvl="0" indent="-514350">
              <a:buFont typeface="+mj-lt"/>
              <a:buAutoNum type="arabicPeriod"/>
            </a:pPr>
            <a:r>
              <a:rPr lang="fr-FR" sz="2400" dirty="0">
                <a:solidFill>
                  <a:prstClr val="black"/>
                </a:solidFill>
              </a:rPr>
              <a:t>Intégré dans le guide du cluster santé au niveau global (voir niveau de soins, sous-secteurs et services essentiels initiaux).  </a:t>
            </a:r>
          </a:p>
          <a:p>
            <a:endParaRPr lang="fr-FR" sz="2400" dirty="0"/>
          </a:p>
        </p:txBody>
      </p:sp>
      <p:sp>
        <p:nvSpPr>
          <p:cNvPr id="5" name="Slide Number Placeholder 4"/>
          <p:cNvSpPr>
            <a:spLocks noGrp="1"/>
          </p:cNvSpPr>
          <p:nvPr>
            <p:ph type="sldNum" sz="quarter" idx="12"/>
          </p:nvPr>
        </p:nvSpPr>
        <p:spPr/>
        <p:txBody>
          <a:bodyPr/>
          <a:lstStyle/>
          <a:p>
            <a:fld id="{A063C3D0-896B-476D-A309-AD5D90928676}" type="slidenum">
              <a:rPr lang="fr-FR" smtClean="0">
                <a:solidFill>
                  <a:prstClr val="black">
                    <a:tint val="75000"/>
                  </a:prstClr>
                </a:solidFill>
              </a:rPr>
              <a:pPr/>
              <a:t>34</a:t>
            </a:fld>
            <a:endParaRPr lang="fr-FR">
              <a:solidFill>
                <a:prstClr val="black">
                  <a:tint val="75000"/>
                </a:prstClr>
              </a:solidFill>
            </a:endParaRPr>
          </a:p>
        </p:txBody>
      </p:sp>
      <p:pic>
        <p:nvPicPr>
          <p:cNvPr id="4" name="Picture 3"/>
          <p:cNvPicPr>
            <a:picLocks noChangeAspect="1"/>
          </p:cNvPicPr>
          <p:nvPr/>
        </p:nvPicPr>
        <p:blipFill>
          <a:blip r:embed="rId3"/>
          <a:stretch>
            <a:fillRect/>
          </a:stretch>
        </p:blipFill>
        <p:spPr>
          <a:xfrm rot="2940000">
            <a:off x="7832333" y="1955542"/>
            <a:ext cx="3581213" cy="3836536"/>
          </a:xfrm>
          <a:prstGeom prst="rect">
            <a:avLst/>
          </a:prstGeom>
        </p:spPr>
      </p:pic>
      <p:sp>
        <p:nvSpPr>
          <p:cNvPr id="6" name="Oval Callout 5"/>
          <p:cNvSpPr/>
          <p:nvPr/>
        </p:nvSpPr>
        <p:spPr>
          <a:xfrm>
            <a:off x="7295375" y="1574845"/>
            <a:ext cx="1807061" cy="612648"/>
          </a:xfrm>
          <a:prstGeom prst="wedgeEllipseCallou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solidFill>
                  <a:prstClr val="black"/>
                </a:solidFill>
              </a:rPr>
              <a:t>plaidoyer</a:t>
            </a:r>
            <a:endParaRPr lang="fr-FR" dirty="0">
              <a:solidFill>
                <a:prstClr val="black"/>
              </a:solidFill>
            </a:endParaRPr>
          </a:p>
        </p:txBody>
      </p:sp>
    </p:spTree>
    <p:extLst>
      <p:ext uri="{BB962C8B-B14F-4D97-AF65-F5344CB8AC3E}">
        <p14:creationId xmlns:p14="http://schemas.microsoft.com/office/powerpoint/2010/main" val="1352259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879475"/>
            <a:ext cx="5516707" cy="735013"/>
          </a:xfrm>
          <a:ln>
            <a:solidFill>
              <a:srgbClr val="FFC000"/>
            </a:solidFill>
          </a:ln>
        </p:spPr>
        <p:txBody>
          <a:bodyPr anchor="t">
            <a:normAutofit/>
          </a:bodyPr>
          <a:lstStyle/>
          <a:p>
            <a:pPr algn="ctr"/>
            <a:r>
              <a:rPr lang="fr-FR" sz="4000" b="1" dirty="0" smtClean="0">
                <a:ln>
                  <a:solidFill>
                    <a:schemeClr val="accent2"/>
                  </a:solidFill>
                </a:ln>
                <a:latin typeface="+mn-lt"/>
              </a:rPr>
              <a:t>A quoi sert le DMU-SSR</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745674"/>
            <a:ext cx="10515600" cy="3255818"/>
          </a:xfrm>
        </p:spPr>
        <p:txBody>
          <a:bodyPr>
            <a:normAutofit/>
          </a:bodyPr>
          <a:lstStyle/>
          <a:p>
            <a:pPr marL="0" indent="0">
              <a:buNone/>
            </a:pPr>
            <a:r>
              <a:rPr lang="fr-FR" sz="2600" u="sng" dirty="0" smtClean="0"/>
              <a:t>Les interventions en DMU-SSR contribuent </a:t>
            </a:r>
            <a:r>
              <a:rPr lang="fr-FR" sz="2600" u="sng" dirty="0" smtClean="0">
                <a:solidFill>
                  <a:prstClr val="black"/>
                </a:solidFill>
              </a:rPr>
              <a:t>à</a:t>
            </a:r>
            <a:r>
              <a:rPr lang="fr-FR" sz="2600" u="sng" dirty="0" smtClean="0"/>
              <a:t>: </a:t>
            </a:r>
          </a:p>
          <a:p>
            <a:pPr marL="514350" indent="-514350">
              <a:buFont typeface="+mj-lt"/>
              <a:buAutoNum type="arabicPeriod"/>
            </a:pPr>
            <a:r>
              <a:rPr lang="fr-FR" sz="2600" dirty="0" smtClean="0">
                <a:solidFill>
                  <a:prstClr val="black"/>
                </a:solidFill>
              </a:rPr>
              <a:t>Sauver </a:t>
            </a:r>
            <a:r>
              <a:rPr lang="fr-FR" sz="2600" dirty="0">
                <a:solidFill>
                  <a:prstClr val="black"/>
                </a:solidFill>
              </a:rPr>
              <a:t>la </a:t>
            </a:r>
            <a:r>
              <a:rPr lang="fr-FR" sz="2600" dirty="0" smtClean="0">
                <a:solidFill>
                  <a:prstClr val="black"/>
                </a:solidFill>
              </a:rPr>
              <a:t>vie; restaurer la dignité humaine. </a:t>
            </a:r>
            <a:endParaRPr lang="fr-FR" sz="2600" dirty="0" smtClean="0"/>
          </a:p>
          <a:p>
            <a:pPr marL="514350" indent="-514350">
              <a:buFont typeface="+mj-lt"/>
              <a:buAutoNum type="arabicPeriod"/>
            </a:pPr>
            <a:r>
              <a:rPr lang="fr-FR" sz="2600" dirty="0" smtClean="0"/>
              <a:t>Protéger le droit </a:t>
            </a:r>
            <a:r>
              <a:rPr lang="fr-FR" sz="2600" dirty="0">
                <a:solidFill>
                  <a:prstClr val="black"/>
                </a:solidFill>
              </a:rPr>
              <a:t>à</a:t>
            </a:r>
            <a:r>
              <a:rPr lang="fr-FR" sz="2600" dirty="0" smtClean="0"/>
              <a:t> la vie (droit humain) – ceci implique que la dignité de la personne soit respectée ce qui passe, avant tout, par la protection de son droit de vivre. </a:t>
            </a:r>
          </a:p>
          <a:p>
            <a:pPr marL="514350" indent="-514350">
              <a:buFont typeface="+mj-lt"/>
              <a:buAutoNum type="arabicPeriod"/>
            </a:pPr>
            <a:r>
              <a:rPr lang="fr-FR" sz="2600" dirty="0" smtClean="0"/>
              <a:t>Réduire </a:t>
            </a:r>
            <a:r>
              <a:rPr lang="fr-FR" sz="2600" dirty="0"/>
              <a:t>l’excès de morbidité et de mortalité associée </a:t>
            </a:r>
            <a:r>
              <a:rPr lang="fr-FR" sz="2600" dirty="0">
                <a:solidFill>
                  <a:prstClr val="black"/>
                </a:solidFill>
              </a:rPr>
              <a:t>à</a:t>
            </a:r>
            <a:r>
              <a:rPr lang="fr-FR" sz="2600" dirty="0"/>
              <a:t> la SSR ainsi que l’handicap y associée;</a:t>
            </a:r>
          </a:p>
          <a:p>
            <a:pPr marL="514350" indent="-514350">
              <a:buFont typeface="+mj-lt"/>
              <a:buAutoNum type="arabicPeriod"/>
            </a:pPr>
            <a:endParaRPr lang="fr-FR" sz="2600" dirty="0" smtClean="0"/>
          </a:p>
          <a:p>
            <a:endParaRPr lang="fr-FR" sz="2600" dirty="0"/>
          </a:p>
        </p:txBody>
      </p:sp>
      <p:sp>
        <p:nvSpPr>
          <p:cNvPr id="4" name="Slide Number Placeholder 3"/>
          <p:cNvSpPr>
            <a:spLocks noGrp="1"/>
          </p:cNvSpPr>
          <p:nvPr>
            <p:ph type="sldNum" sz="quarter" idx="12"/>
          </p:nvPr>
        </p:nvSpPr>
        <p:spPr/>
        <p:txBody>
          <a:bodyPr/>
          <a:lstStyle/>
          <a:p>
            <a:fld id="{A063C3D0-896B-476D-A309-AD5D90928676}" type="slidenum">
              <a:rPr lang="fr-FR" smtClean="0">
                <a:solidFill>
                  <a:prstClr val="black">
                    <a:tint val="75000"/>
                  </a:prstClr>
                </a:solidFill>
              </a:rPr>
              <a:pPr/>
              <a:t>35</a:t>
            </a:fld>
            <a:endParaRPr lang="fr-FR">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79475"/>
            <a:ext cx="1828800" cy="114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43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2946" y="498764"/>
            <a:ext cx="9088582" cy="831272"/>
          </a:xfrm>
          <a:ln>
            <a:solidFill>
              <a:srgbClr val="FFC000"/>
            </a:solidFill>
          </a:ln>
        </p:spPr>
        <p:txBody>
          <a:bodyPr>
            <a:normAutofit/>
          </a:bodyPr>
          <a:lstStyle/>
          <a:p>
            <a:r>
              <a:rPr lang="fr-FR" sz="3600" b="1" dirty="0" smtClean="0">
                <a:ln>
                  <a:solidFill>
                    <a:schemeClr val="accent2"/>
                  </a:solidFill>
                </a:ln>
                <a:latin typeface="+mn-lt"/>
              </a:rPr>
              <a:t>Guide de prestation de services- cluster santé</a:t>
            </a:r>
            <a:endParaRPr lang="fr-FR" sz="3600" b="1" dirty="0">
              <a:ln>
                <a:solidFill>
                  <a:schemeClr val="accent2"/>
                </a:solidFill>
              </a:ln>
              <a:latin typeface="+mn-lt"/>
            </a:endParaRPr>
          </a:p>
        </p:txBody>
      </p:sp>
      <p:pic>
        <p:nvPicPr>
          <p:cNvPr id="8" name="Content Placeholder 7"/>
          <p:cNvPicPr>
            <a:picLocks noGrp="1" noChangeAspect="1"/>
          </p:cNvPicPr>
          <p:nvPr>
            <p:ph sz="half" idx="2"/>
          </p:nvPr>
        </p:nvPicPr>
        <p:blipFill rotWithShape="1">
          <a:blip r:embed="rId2"/>
          <a:srcRect l="6242" t="9039" r="5155" b="17231"/>
          <a:stretch/>
        </p:blipFill>
        <p:spPr>
          <a:xfrm>
            <a:off x="1440873" y="1440872"/>
            <a:ext cx="8977746" cy="4915477"/>
          </a:xfrm>
          <a:prstGeom prst="rect">
            <a:avLst/>
          </a:prstGeom>
        </p:spPr>
      </p:pic>
      <p:sp>
        <p:nvSpPr>
          <p:cNvPr id="4" name="Slide Number Placeholder 3"/>
          <p:cNvSpPr>
            <a:spLocks noGrp="1"/>
          </p:cNvSpPr>
          <p:nvPr>
            <p:ph type="sldNum" sz="quarter" idx="12"/>
          </p:nvPr>
        </p:nvSpPr>
        <p:spPr/>
        <p:txBody>
          <a:bodyPr/>
          <a:lstStyle/>
          <a:p>
            <a:fld id="{A063C3D0-896B-476D-A309-AD5D90928676}" type="slidenum">
              <a:rPr lang="fr-FR" smtClean="0"/>
              <a:t>36</a:t>
            </a:fld>
            <a:endParaRPr lang="fr-FR"/>
          </a:p>
        </p:txBody>
      </p:sp>
      <p:pic>
        <p:nvPicPr>
          <p:cNvPr id="9" name="Picture 8"/>
          <p:cNvPicPr>
            <a:picLocks noChangeAspect="1"/>
          </p:cNvPicPr>
          <p:nvPr/>
        </p:nvPicPr>
        <p:blipFill>
          <a:blip r:embed="rId3"/>
          <a:stretch>
            <a:fillRect/>
          </a:stretch>
        </p:blipFill>
        <p:spPr>
          <a:xfrm>
            <a:off x="10323781" y="154853"/>
            <a:ext cx="1658256" cy="951058"/>
          </a:xfrm>
          <a:prstGeom prst="rect">
            <a:avLst/>
          </a:prstGeom>
        </p:spPr>
      </p:pic>
    </p:spTree>
    <p:extLst>
      <p:ext uri="{BB962C8B-B14F-4D97-AF65-F5344CB8AC3E}">
        <p14:creationId xmlns:p14="http://schemas.microsoft.com/office/powerpoint/2010/main" val="4030950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4"/>
          <p:cNvSpPr>
            <a:spLocks noGrp="1"/>
          </p:cNvSpPr>
          <p:nvPr>
            <p:ph type="title"/>
          </p:nvPr>
        </p:nvSpPr>
        <p:spPr>
          <a:xfrm>
            <a:off x="2295525" y="438926"/>
            <a:ext cx="5560002" cy="743214"/>
          </a:xfrm>
          <a:ln>
            <a:solidFill>
              <a:srgbClr val="FFC000"/>
            </a:solidFill>
          </a:ln>
        </p:spPr>
        <p:txBody>
          <a:bodyPr anchor="t">
            <a:noAutofit/>
          </a:bodyPr>
          <a:lstStyle/>
          <a:p>
            <a:pPr algn="ctr"/>
            <a:r>
              <a:rPr lang="fr-FR" sz="4000" b="1" dirty="0" smtClean="0">
                <a:ln>
                  <a:solidFill>
                    <a:schemeClr val="accent2"/>
                  </a:solidFill>
                </a:ln>
                <a:latin typeface="+mn-lt"/>
              </a:rPr>
              <a:t>Les services de DMU-SSR</a:t>
            </a:r>
            <a:endParaRPr lang="fr-FR" sz="3200" dirty="0">
              <a:ln>
                <a:solidFill>
                  <a:schemeClr val="accent2"/>
                </a:solidFill>
              </a:ln>
              <a:latin typeface="+mn-lt"/>
            </a:endParaRPr>
          </a:p>
        </p:txBody>
      </p:sp>
      <p:sp>
        <p:nvSpPr>
          <p:cNvPr id="270339" name="Rectangle 3"/>
          <p:cNvSpPr>
            <a:spLocks noGrp="1" noChangeArrowheads="1"/>
          </p:cNvSpPr>
          <p:nvPr>
            <p:ph idx="1"/>
          </p:nvPr>
        </p:nvSpPr>
        <p:spPr>
          <a:xfrm>
            <a:off x="6029325" y="1413164"/>
            <a:ext cx="5524500" cy="4777953"/>
          </a:xfrm>
        </p:spPr>
        <p:txBody>
          <a:bodyPr>
            <a:noAutofit/>
          </a:bodyPr>
          <a:lstStyle/>
          <a:p>
            <a:pPr marL="400050" indent="-342900"/>
            <a:r>
              <a:rPr lang="fr-FR" sz="2400" dirty="0">
                <a:cs typeface="Times New Roman" pitchFamily="18" charset="0"/>
              </a:rPr>
              <a:t>fournitures (par </a:t>
            </a:r>
            <a:r>
              <a:rPr lang="fr-FR" sz="2400" dirty="0" smtClean="0">
                <a:cs typeface="Times New Roman" pitchFamily="18" charset="0"/>
              </a:rPr>
              <a:t>ex. </a:t>
            </a:r>
            <a:r>
              <a:rPr lang="fr-FR" sz="2400" dirty="0">
                <a:cs typeface="Times New Roman" pitchFamily="18" charset="0"/>
              </a:rPr>
              <a:t>m</a:t>
            </a:r>
            <a:r>
              <a:rPr lang="fr-FR" sz="2400" dirty="0" smtClean="0">
                <a:cs typeface="Times New Roman" pitchFamily="18" charset="0"/>
              </a:rPr>
              <a:t>édicaments essentiels et urgent etc.)  </a:t>
            </a:r>
            <a:r>
              <a:rPr lang="fr-FR" sz="2400" dirty="0">
                <a:cs typeface="Times New Roman" pitchFamily="18" charset="0"/>
              </a:rPr>
              <a:t>et activités</a:t>
            </a:r>
          </a:p>
          <a:p>
            <a:pPr marL="400050" indent="-342900"/>
            <a:r>
              <a:rPr lang="fr-FR" sz="2400" dirty="0">
                <a:cs typeface="Times New Roman" pitchFamily="18" charset="0"/>
              </a:rPr>
              <a:t>coordination et planning</a:t>
            </a:r>
          </a:p>
          <a:p>
            <a:pPr marL="400050" indent="-342900"/>
            <a:r>
              <a:rPr lang="fr-FR" sz="2400" dirty="0">
                <a:cs typeface="Times New Roman" pitchFamily="18" charset="0"/>
              </a:rPr>
              <a:t>services à fournir à la </a:t>
            </a:r>
            <a:r>
              <a:rPr lang="fr-FR" sz="2400" dirty="0" smtClean="0">
                <a:cs typeface="Times New Roman" pitchFamily="18" charset="0"/>
              </a:rPr>
              <a:t>population.</a:t>
            </a:r>
          </a:p>
          <a:p>
            <a:pPr marL="400050" indent="-342900"/>
            <a:endParaRPr lang="fr-FR" sz="2400" dirty="0">
              <a:cs typeface="Times New Roman" pitchFamily="18" charset="0"/>
            </a:endParaRPr>
          </a:p>
          <a:p>
            <a:pPr marL="400050" indent="-342900"/>
            <a:r>
              <a:rPr lang="fr-FR" sz="2400" dirty="0" smtClean="0">
                <a:cs typeface="Times New Roman" pitchFamily="18" charset="0"/>
              </a:rPr>
              <a:t>SSR </a:t>
            </a:r>
            <a:r>
              <a:rPr lang="fr-FR" sz="2400" dirty="0">
                <a:cs typeface="Times New Roman" pitchFamily="18" charset="0"/>
              </a:rPr>
              <a:t>limitée, de </a:t>
            </a:r>
            <a:r>
              <a:rPr lang="fr-FR" sz="2400" dirty="0" smtClean="0">
                <a:cs typeface="Times New Roman" pitchFamily="18" charset="0"/>
              </a:rPr>
              <a:t>base pour sauver la vie.</a:t>
            </a:r>
            <a:endParaRPr lang="fr-FR" sz="2400" dirty="0">
              <a:cs typeface="Times New Roman" pitchFamily="18" charset="0"/>
            </a:endParaRPr>
          </a:p>
          <a:p>
            <a:pPr marL="57150" indent="0">
              <a:buNone/>
            </a:pPr>
            <a:endParaRPr lang="fr-FR" sz="1200" i="1" dirty="0">
              <a:cs typeface="Times New Roman" pitchFamily="18" charset="0"/>
            </a:endParaRPr>
          </a:p>
          <a:p>
            <a:pPr marL="57150" indent="0">
              <a:buNone/>
            </a:pPr>
            <a:endParaRPr lang="fr-FR" sz="1200" i="1" dirty="0">
              <a:cs typeface="Times New Roman" pitchFamily="18" charset="0"/>
            </a:endParaRPr>
          </a:p>
          <a:p>
            <a:pPr marL="400050" indent="-342900"/>
            <a:r>
              <a:rPr lang="fr-FR" sz="2400" dirty="0">
                <a:cs typeface="Times New Roman" pitchFamily="18" charset="0"/>
              </a:rPr>
              <a:t>à utiliser en situation d'urgence</a:t>
            </a:r>
            <a:r>
              <a:rPr lang="fr-FR" sz="2400" dirty="0" smtClean="0">
                <a:cs typeface="Times New Roman" pitchFamily="18" charset="0"/>
              </a:rPr>
              <a:t>,</a:t>
            </a:r>
          </a:p>
          <a:p>
            <a:pPr marL="400050" indent="-342900"/>
            <a:r>
              <a:rPr lang="fr-FR" sz="2400" dirty="0" smtClean="0">
                <a:cs typeface="Times New Roman" pitchFamily="18" charset="0"/>
              </a:rPr>
              <a:t>Pas besoins d’évaluation des besoins.</a:t>
            </a:r>
          </a:p>
          <a:p>
            <a:pPr marL="400050" indent="-342900"/>
            <a:r>
              <a:rPr lang="fr-FR" sz="2400" dirty="0" smtClean="0">
                <a:cs typeface="Times New Roman" pitchFamily="18" charset="0"/>
              </a:rPr>
              <a:t>sans </a:t>
            </a:r>
            <a:r>
              <a:rPr lang="fr-FR" sz="2400" dirty="0">
                <a:cs typeface="Times New Roman" pitchFamily="18" charset="0"/>
              </a:rPr>
              <a:t>évaluation des besoins spécifiques au site</a:t>
            </a:r>
          </a:p>
          <a:p>
            <a:pPr eaLnBrk="1" hangingPunct="1">
              <a:buFont typeface="Wingdings" pitchFamily="2" charset="2"/>
              <a:buNone/>
            </a:pPr>
            <a:endParaRPr lang="fr-FR" sz="2000" dirty="0">
              <a:cs typeface="Times New Roman" pitchFamily="18" charset="0"/>
            </a:endParaRPr>
          </a:p>
        </p:txBody>
      </p:sp>
      <p:sp>
        <p:nvSpPr>
          <p:cNvPr id="18436" name="Rectangle 4"/>
          <p:cNvSpPr>
            <a:spLocks noGrp="1" noChangeArrowheads="1"/>
          </p:cNvSpPr>
          <p:nvPr>
            <p:ph sz="half" idx="4294967295"/>
          </p:nvPr>
        </p:nvSpPr>
        <p:spPr>
          <a:xfrm>
            <a:off x="1489701" y="1742127"/>
            <a:ext cx="2160588" cy="4462612"/>
          </a:xfrm>
        </p:spPr>
        <p:txBody>
          <a:bodyPr>
            <a:normAutofit/>
          </a:bodyPr>
          <a:lstStyle/>
          <a:p>
            <a:pPr eaLnBrk="1" hangingPunct="1">
              <a:buFont typeface="Wingdings" pitchFamily="2" charset="2"/>
              <a:buNone/>
            </a:pPr>
            <a:r>
              <a:rPr lang="fr-FR" b="1" dirty="0" smtClean="0">
                <a:solidFill>
                  <a:srgbClr val="FF0000"/>
                </a:solidFill>
              </a:rPr>
              <a:t>D</a:t>
            </a:r>
            <a:r>
              <a:rPr lang="fr-FR" b="1" dirty="0" smtClean="0">
                <a:solidFill>
                  <a:srgbClr val="0000CC"/>
                </a:solidFill>
              </a:rPr>
              <a:t>ispositif</a:t>
            </a:r>
          </a:p>
          <a:p>
            <a:pPr eaLnBrk="1" hangingPunct="1">
              <a:buFont typeface="Wingdings" pitchFamily="2" charset="2"/>
              <a:buNone/>
            </a:pPr>
            <a:endParaRPr lang="fr-FR" sz="2300" dirty="0"/>
          </a:p>
          <a:p>
            <a:pPr eaLnBrk="1" hangingPunct="1">
              <a:buFont typeface="Wingdings" pitchFamily="2" charset="2"/>
              <a:buNone/>
            </a:pPr>
            <a:endParaRPr lang="fr-FR" b="1" dirty="0" smtClean="0">
              <a:solidFill>
                <a:srgbClr val="FF0000"/>
              </a:solidFill>
            </a:endParaRPr>
          </a:p>
          <a:p>
            <a:pPr eaLnBrk="1" hangingPunct="1">
              <a:buFont typeface="Wingdings" pitchFamily="2" charset="2"/>
              <a:buNone/>
            </a:pPr>
            <a:endParaRPr lang="fr-FR" b="1" dirty="0" smtClean="0">
              <a:solidFill>
                <a:srgbClr val="FF0000"/>
              </a:solidFill>
            </a:endParaRPr>
          </a:p>
          <a:p>
            <a:pPr eaLnBrk="1" hangingPunct="1">
              <a:buFont typeface="Wingdings" pitchFamily="2" charset="2"/>
              <a:buNone/>
            </a:pPr>
            <a:r>
              <a:rPr lang="fr-FR" b="1" dirty="0" smtClean="0">
                <a:solidFill>
                  <a:srgbClr val="FF0000"/>
                </a:solidFill>
              </a:rPr>
              <a:t>M</a:t>
            </a:r>
            <a:r>
              <a:rPr lang="fr-FR" b="1" dirty="0" smtClean="0">
                <a:solidFill>
                  <a:srgbClr val="0000CC"/>
                </a:solidFill>
              </a:rPr>
              <a:t>inimum</a:t>
            </a:r>
            <a:endParaRPr lang="fr-FR" b="1" dirty="0">
              <a:solidFill>
                <a:srgbClr val="0000CC"/>
              </a:solidFill>
            </a:endParaRPr>
          </a:p>
          <a:p>
            <a:pPr eaLnBrk="1" hangingPunct="1">
              <a:buFont typeface="Wingdings" pitchFamily="2" charset="2"/>
              <a:buNone/>
            </a:pPr>
            <a:endParaRPr lang="fr-FR" b="1" dirty="0" smtClean="0">
              <a:solidFill>
                <a:srgbClr val="0000CC"/>
              </a:solidFill>
            </a:endParaRPr>
          </a:p>
          <a:p>
            <a:pPr eaLnBrk="1" hangingPunct="1">
              <a:buFont typeface="Wingdings" pitchFamily="2" charset="2"/>
              <a:buNone/>
            </a:pPr>
            <a:endParaRPr lang="fr-FR" b="1" dirty="0" smtClean="0">
              <a:solidFill>
                <a:srgbClr val="FF0000"/>
              </a:solidFill>
            </a:endParaRPr>
          </a:p>
          <a:p>
            <a:pPr eaLnBrk="1" hangingPunct="1">
              <a:buFont typeface="Wingdings" pitchFamily="2" charset="2"/>
              <a:buNone/>
            </a:pPr>
            <a:r>
              <a:rPr lang="fr-FR" b="1" dirty="0" smtClean="0">
                <a:solidFill>
                  <a:srgbClr val="FF0000"/>
                </a:solidFill>
              </a:rPr>
              <a:t>U</a:t>
            </a:r>
            <a:r>
              <a:rPr lang="fr-FR" b="1" dirty="0" smtClean="0">
                <a:solidFill>
                  <a:srgbClr val="0000CC"/>
                </a:solidFill>
              </a:rPr>
              <a:t>rgence</a:t>
            </a:r>
          </a:p>
        </p:txBody>
      </p:sp>
      <p:sp>
        <p:nvSpPr>
          <p:cNvPr id="7" name="Rectangle 6"/>
          <p:cNvSpPr/>
          <p:nvPr/>
        </p:nvSpPr>
        <p:spPr>
          <a:xfrm>
            <a:off x="3431840" y="6191117"/>
            <a:ext cx="4566692" cy="461665"/>
          </a:xfrm>
          <a:prstGeom prst="rect">
            <a:avLst/>
          </a:prstGeom>
        </p:spPr>
        <p:txBody>
          <a:bodyPr wrap="square">
            <a:spAutoFit/>
          </a:bodyPr>
          <a:lstStyle/>
          <a:p>
            <a:pPr eaLnBrk="0" fontAlgn="base" hangingPunct="0">
              <a:spcBef>
                <a:spcPct val="0"/>
              </a:spcBef>
              <a:spcAft>
                <a:spcPct val="0"/>
              </a:spcAft>
            </a:pPr>
            <a:r>
              <a:rPr lang="fr-FR" sz="2400" dirty="0">
                <a:solidFill>
                  <a:prstClr val="black"/>
                </a:solidFill>
                <a:latin typeface="Arial" charset="0"/>
                <a:ea typeface="MS PGothic" pitchFamily="34" charset="-128"/>
              </a:rPr>
              <a:t>(</a:t>
            </a:r>
            <a:r>
              <a:rPr lang="fr-FR" sz="1600" dirty="0">
                <a:solidFill>
                  <a:prstClr val="black"/>
                </a:solidFill>
                <a:ea typeface="MS PGothic" pitchFamily="34" charset="-128"/>
              </a:rPr>
              <a:t>en anglais MISP: Minimum Initial Service Package</a:t>
            </a:r>
            <a:r>
              <a:rPr lang="fr-FR" sz="2400" dirty="0">
                <a:solidFill>
                  <a:prstClr val="black"/>
                </a:solidFill>
                <a:latin typeface="Arial" charset="0"/>
                <a:ea typeface="MS PGothic" pitchFamily="34" charset="-128"/>
              </a:rPr>
              <a:t>)</a:t>
            </a:r>
          </a:p>
        </p:txBody>
      </p:sp>
      <p:cxnSp>
        <p:nvCxnSpPr>
          <p:cNvPr id="3" name="Straight Arrow Connector 2"/>
          <p:cNvCxnSpPr/>
          <p:nvPr/>
        </p:nvCxnSpPr>
        <p:spPr>
          <a:xfrm flipV="1">
            <a:off x="3085476" y="1678806"/>
            <a:ext cx="3052088" cy="246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085476" y="1925782"/>
            <a:ext cx="3052088" cy="478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85476" y="1925782"/>
            <a:ext cx="3052088" cy="908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70339" idx="1"/>
          </p:cNvCxnSpPr>
          <p:nvPr/>
        </p:nvCxnSpPr>
        <p:spPr>
          <a:xfrm flipV="1">
            <a:off x="3085476" y="3802141"/>
            <a:ext cx="2943849" cy="1482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95600" y="4797349"/>
            <a:ext cx="3241964" cy="719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95600" y="5517218"/>
            <a:ext cx="3241964" cy="190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95600" y="5278582"/>
            <a:ext cx="3241964" cy="238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85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436">
                                            <p:txEl>
                                              <p:pRg st="4" end="4"/>
                                            </p:txEl>
                                          </p:spTgt>
                                        </p:tgtEl>
                                        <p:attrNameLst>
                                          <p:attrName>style.visibility</p:attrName>
                                        </p:attrNameLst>
                                      </p:cBhvr>
                                      <p:to>
                                        <p:strVal val="visible"/>
                                      </p:to>
                                    </p:set>
                                    <p:animEffect transition="in" filter="dissolve">
                                      <p:cBhvr>
                                        <p:cTn id="10" dur="500"/>
                                        <p:tgtEl>
                                          <p:spTgt spid="1843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8436">
                                            <p:txEl>
                                              <p:pRg st="7" end="7"/>
                                            </p:txEl>
                                          </p:spTgt>
                                        </p:tgtEl>
                                        <p:attrNameLst>
                                          <p:attrName>style.visibility</p:attrName>
                                        </p:attrNameLst>
                                      </p:cBhvr>
                                      <p:to>
                                        <p:strVal val="visible"/>
                                      </p:to>
                                    </p:set>
                                    <p:animEffect transition="in" filter="dissolve">
                                      <p:cBhvr>
                                        <p:cTn id="13" dur="5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62563" cy="1135063"/>
          </a:xfrm>
          <a:ln>
            <a:solidFill>
              <a:srgbClr val="FFC000"/>
            </a:solidFill>
          </a:ln>
        </p:spPr>
        <p:txBody>
          <a:bodyPr>
            <a:normAutofit/>
          </a:bodyPr>
          <a:lstStyle/>
          <a:p>
            <a:r>
              <a:rPr lang="fr-FR" sz="4000" b="1" dirty="0" smtClean="0">
                <a:ln>
                  <a:solidFill>
                    <a:schemeClr val="accent2"/>
                  </a:solidFill>
                </a:ln>
                <a:latin typeface="+mn-lt"/>
              </a:rPr>
              <a:t>Les Objectifs du DMU</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825625"/>
            <a:ext cx="10515600" cy="4895850"/>
          </a:xfrm>
        </p:spPr>
        <p:txBody>
          <a:bodyPr>
            <a:normAutofit fontScale="92500" lnSpcReduction="10000"/>
          </a:bodyPr>
          <a:lstStyle/>
          <a:p>
            <a:pPr marL="514350" indent="-514350">
              <a:buFont typeface="+mj-lt"/>
              <a:buAutoNum type="arabicPeriod"/>
            </a:pPr>
            <a:r>
              <a:rPr lang="fr-FR" dirty="0" smtClean="0"/>
              <a:t>Veiller </a:t>
            </a:r>
            <a:r>
              <a:rPr lang="fr-FR" dirty="0"/>
              <a:t> à </a:t>
            </a:r>
            <a:r>
              <a:rPr lang="fr-FR" dirty="0" smtClean="0"/>
              <a:t>ce que le </a:t>
            </a:r>
            <a:r>
              <a:rPr lang="fr-FR" u="sng" dirty="0" smtClean="0"/>
              <a:t>secteur/cluster santé </a:t>
            </a:r>
            <a:r>
              <a:rPr lang="fr-FR" dirty="0" smtClean="0"/>
              <a:t>identifie une organisation pour assurer la mise en œuvre du DMU.</a:t>
            </a:r>
          </a:p>
          <a:p>
            <a:pPr marL="514350" indent="-514350">
              <a:buFont typeface="+mj-lt"/>
              <a:buAutoNum type="arabicPeriod"/>
            </a:pPr>
            <a:r>
              <a:rPr lang="fr-FR" dirty="0" smtClean="0"/>
              <a:t>Assurer la prévention de la violence sexuelle et la réponse aux besoins des survivantes/ victimes.</a:t>
            </a:r>
          </a:p>
          <a:p>
            <a:pPr marL="514350" indent="-514350">
              <a:buFont typeface="+mj-lt"/>
              <a:buAutoNum type="arabicPeriod"/>
            </a:pPr>
            <a:r>
              <a:rPr lang="fr-FR" dirty="0" smtClean="0"/>
              <a:t>Prévenir la transmission et réduire la morbidité et la mortalité dues au VIH et </a:t>
            </a:r>
            <a:r>
              <a:rPr lang="fr-FR" dirty="0"/>
              <a:t>à d’autres </a:t>
            </a:r>
            <a:r>
              <a:rPr lang="fr-FR" dirty="0" smtClean="0"/>
              <a:t>infections sexuellement transmissibles (</a:t>
            </a:r>
            <a:r>
              <a:rPr lang="fr-FR" dirty="0" err="1" smtClean="0"/>
              <a:t>ISTs</a:t>
            </a:r>
            <a:r>
              <a:rPr lang="fr-FR" dirty="0" smtClean="0"/>
              <a:t>).</a:t>
            </a:r>
          </a:p>
          <a:p>
            <a:pPr marL="514350" indent="-514350">
              <a:buFont typeface="+mj-lt"/>
              <a:buAutoNum type="arabicPeriod"/>
            </a:pPr>
            <a:r>
              <a:rPr lang="fr-FR" dirty="0" smtClean="0"/>
              <a:t>Prévenir l’excès de la morbidité et la mortalité maternelles et néonatales. </a:t>
            </a:r>
          </a:p>
          <a:p>
            <a:pPr marL="514350" indent="-514350">
              <a:buFont typeface="+mj-lt"/>
              <a:buAutoNum type="arabicPeriod"/>
            </a:pPr>
            <a:r>
              <a:rPr lang="fr-FR" dirty="0" smtClean="0"/>
              <a:t>Prévenir les grossesses non-désirées. </a:t>
            </a:r>
          </a:p>
          <a:p>
            <a:pPr marL="514350" indent="-514350">
              <a:buFont typeface="+mj-lt"/>
              <a:buAutoNum type="arabicPeriod"/>
            </a:pPr>
            <a:r>
              <a:rPr lang="fr-FR" dirty="0" smtClean="0"/>
              <a:t>Planifier des services SSR complets intégrés dans les soins de santé primaire, d</a:t>
            </a:r>
            <a:r>
              <a:rPr lang="fr-FR" dirty="0">
                <a:solidFill>
                  <a:prstClr val="black"/>
                </a:solidFill>
              </a:rPr>
              <a:t>è</a:t>
            </a:r>
            <a:r>
              <a:rPr lang="fr-FR" dirty="0" smtClean="0"/>
              <a:t>s que possible. </a:t>
            </a:r>
          </a:p>
          <a:p>
            <a:pPr marL="514350" indent="-514350">
              <a:buFont typeface="+mj-lt"/>
              <a:buAutoNum type="arabicPeriod"/>
            </a:pPr>
            <a:r>
              <a:rPr lang="fr-FR" dirty="0" smtClean="0"/>
              <a:t>Autres priorités – assurer l’accès </a:t>
            </a:r>
            <a:r>
              <a:rPr lang="fr-FR" dirty="0">
                <a:solidFill>
                  <a:prstClr val="black"/>
                </a:solidFill>
              </a:rPr>
              <a:t>à</a:t>
            </a:r>
            <a:r>
              <a:rPr lang="fr-FR" dirty="0" smtClean="0"/>
              <a:t> et la disponibilité de soins d’</a:t>
            </a:r>
            <a:r>
              <a:rPr lang="fr-FR" dirty="0"/>
              <a:t>a</a:t>
            </a:r>
            <a:r>
              <a:rPr lang="fr-FR" dirty="0" smtClean="0"/>
              <a:t>vortement sécurisé, </a:t>
            </a:r>
            <a:r>
              <a:rPr lang="fr-FR" u="sng" dirty="0" smtClean="0">
                <a:solidFill>
                  <a:prstClr val="black"/>
                </a:solidFill>
                <a:ea typeface="+mj-ea"/>
                <a:cs typeface="+mj-cs"/>
              </a:rPr>
              <a:t>dans </a:t>
            </a:r>
            <a:r>
              <a:rPr lang="fr-FR" u="sng" dirty="0">
                <a:solidFill>
                  <a:prstClr val="black"/>
                </a:solidFill>
                <a:ea typeface="+mj-ea"/>
                <a:cs typeface="+mj-cs"/>
              </a:rPr>
              <a:t>les limites prévues par la loi, en vigueur.</a:t>
            </a:r>
            <a:endParaRPr lang="fr-FR" u="sng" dirty="0"/>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9623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83436" cy="951057"/>
          </a:xfrm>
          <a:ln>
            <a:solidFill>
              <a:srgbClr val="FFC000"/>
            </a:solidFill>
          </a:ln>
        </p:spPr>
        <p:txBody>
          <a:bodyPr/>
          <a:lstStyle/>
          <a:p>
            <a:r>
              <a:rPr lang="fr-FR" b="1" dirty="0" smtClean="0">
                <a:ln>
                  <a:solidFill>
                    <a:schemeClr val="accent2"/>
                  </a:solidFill>
                </a:ln>
                <a:latin typeface="+mn-lt"/>
              </a:rPr>
              <a:t>Autres nécessit</a:t>
            </a:r>
            <a:r>
              <a:rPr lang="fr-FR" b="1" dirty="0">
                <a:ln>
                  <a:solidFill>
                    <a:schemeClr val="accent2"/>
                  </a:solidFill>
                </a:ln>
                <a:latin typeface="+mn-lt"/>
                <a:ea typeface="+mn-ea"/>
                <a:cs typeface="+mn-cs"/>
              </a:rPr>
              <a:t>é</a:t>
            </a:r>
            <a:r>
              <a:rPr lang="fr-FR" b="1" dirty="0" smtClean="0">
                <a:ln>
                  <a:solidFill>
                    <a:schemeClr val="accent2"/>
                  </a:solidFill>
                </a:ln>
                <a:latin typeface="+mn-lt"/>
              </a:rPr>
              <a:t>s </a:t>
            </a:r>
            <a:r>
              <a:rPr lang="fr-FR" b="1" dirty="0">
                <a:ln>
                  <a:solidFill>
                    <a:schemeClr val="accent2"/>
                  </a:solidFill>
                </a:ln>
                <a:solidFill>
                  <a:prstClr val="black"/>
                </a:solidFill>
                <a:latin typeface="Calibri"/>
                <a:ea typeface="+mn-ea"/>
                <a:cs typeface="+mn-cs"/>
              </a:rPr>
              <a:t>à</a:t>
            </a:r>
            <a:r>
              <a:rPr lang="fr-FR" b="1" dirty="0" smtClean="0">
                <a:ln>
                  <a:solidFill>
                    <a:schemeClr val="accent2"/>
                  </a:solidFill>
                </a:ln>
                <a:latin typeface="+mn-lt"/>
              </a:rPr>
              <a:t> prendre en compte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a:bodyPr>
          <a:lstStyle/>
          <a:p>
            <a:r>
              <a:rPr lang="fr-FR" dirty="0" smtClean="0"/>
              <a:t>Le plaidoyer pour certains aspects des objectifs du DMU et les croyances traditionnelles néfastes </a:t>
            </a:r>
            <a:r>
              <a:rPr lang="fr-FR" dirty="0">
                <a:solidFill>
                  <a:prstClr val="black"/>
                </a:solidFill>
              </a:rPr>
              <a:t>à</a:t>
            </a:r>
            <a:r>
              <a:rPr lang="fr-FR" sz="2600" dirty="0">
                <a:solidFill>
                  <a:prstClr val="black"/>
                </a:solidFill>
              </a:rPr>
              <a:t> </a:t>
            </a:r>
            <a:r>
              <a:rPr lang="fr-FR" dirty="0" smtClean="0"/>
              <a:t>la santé.</a:t>
            </a:r>
          </a:p>
          <a:p>
            <a:r>
              <a:rPr lang="fr-FR" dirty="0" smtClean="0"/>
              <a:t>La sant</a:t>
            </a:r>
            <a:r>
              <a:rPr lang="fr-FR" dirty="0">
                <a:solidFill>
                  <a:prstClr val="black"/>
                </a:solidFill>
              </a:rPr>
              <a:t>é</a:t>
            </a:r>
            <a:r>
              <a:rPr lang="fr-FR" dirty="0" smtClean="0"/>
              <a:t> des jeunes, y compris les adolescents. </a:t>
            </a:r>
          </a:p>
          <a:p>
            <a:r>
              <a:rPr lang="fr-FR" dirty="0" smtClean="0"/>
              <a:t>Les couches plus vulnérables de la population touchée: les enfants, les hommes, les handicapées, les différentes orientations sexuelles. </a:t>
            </a:r>
          </a:p>
          <a:p>
            <a:r>
              <a:rPr lang="fr-FR" dirty="0" smtClean="0"/>
              <a:t>La logistique et sa gestion</a:t>
            </a:r>
          </a:p>
          <a:p>
            <a:r>
              <a:rPr lang="fr-FR" dirty="0" smtClean="0"/>
              <a:t>Le suivi – évaluation des interventions </a:t>
            </a:r>
          </a:p>
          <a:p>
            <a:r>
              <a:rPr lang="fr-FR" dirty="0" smtClean="0"/>
              <a:t>La mobilisation des ressources </a:t>
            </a:r>
          </a:p>
          <a:p>
            <a:pPr marL="0" indent="0">
              <a:buNone/>
            </a:pPr>
            <a:endParaRPr lang="fr-FR" dirty="0" smtClean="0"/>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solidFill>
                  <a:prstClr val="black">
                    <a:tint val="75000"/>
                  </a:prstClr>
                </a:solidFill>
              </a:rPr>
              <a:pPr/>
              <a:t>39</a:t>
            </a:fld>
            <a:endParaRPr lang="fr-FR" dirty="0">
              <a:solidFill>
                <a:prstClr val="black">
                  <a:tint val="75000"/>
                </a:prstClr>
              </a:solidFill>
            </a:endParaRPr>
          </a:p>
        </p:txBody>
      </p:sp>
    </p:spTree>
    <p:extLst>
      <p:ext uri="{BB962C8B-B14F-4D97-AF65-F5344CB8AC3E}">
        <p14:creationId xmlns:p14="http://schemas.microsoft.com/office/powerpoint/2010/main" val="14282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976" y="2551112"/>
            <a:ext cx="9034462" cy="1325563"/>
          </a:xfrm>
          <a:ln>
            <a:solidFill>
              <a:srgbClr val="FFC000"/>
            </a:solidFill>
          </a:ln>
        </p:spPr>
        <p:txBody>
          <a:bodyPr>
            <a:normAutofit/>
          </a:bodyPr>
          <a:lstStyle/>
          <a:p>
            <a:pPr algn="ctr"/>
            <a:r>
              <a:rPr lang="fr-FR" sz="4800" b="1" dirty="0" smtClean="0">
                <a:ln>
                  <a:solidFill>
                    <a:schemeClr val="accent2"/>
                  </a:solidFill>
                </a:ln>
                <a:latin typeface="+mn-lt"/>
              </a:rPr>
              <a:t>Définitions et les concepts de base </a:t>
            </a:r>
            <a:endParaRPr lang="fr-FR" sz="4800"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t>4</a:t>
            </a:fld>
            <a:endParaRPr lang="fr-FR"/>
          </a:p>
        </p:txBody>
      </p:sp>
    </p:spTree>
    <p:extLst>
      <p:ext uri="{BB962C8B-B14F-4D97-AF65-F5344CB8AC3E}">
        <p14:creationId xmlns:p14="http://schemas.microsoft.com/office/powerpoint/2010/main" val="3463133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63C3D0-896B-476D-A309-AD5D90928676}" type="slidenum">
              <a:rPr lang="fr-FR" smtClean="0"/>
              <a:t>40</a:t>
            </a:fld>
            <a:endParaRPr lang="fr-FR"/>
          </a:p>
        </p:txBody>
      </p:sp>
      <p:sp>
        <p:nvSpPr>
          <p:cNvPr id="17" name="Title 1"/>
          <p:cNvSpPr>
            <a:spLocks noGrp="1"/>
          </p:cNvSpPr>
          <p:nvPr>
            <p:ph type="title"/>
          </p:nvPr>
        </p:nvSpPr>
        <p:spPr>
          <a:xfrm>
            <a:off x="838200" y="483010"/>
            <a:ext cx="7450431" cy="1002476"/>
          </a:xfrm>
          <a:ln>
            <a:solidFill>
              <a:schemeClr val="accent2"/>
            </a:solidFill>
          </a:ln>
        </p:spPr>
        <p:txBody>
          <a:bodyPr>
            <a:normAutofit/>
          </a:bodyPr>
          <a:lstStyle/>
          <a:p>
            <a:r>
              <a:rPr lang="fr-FR" sz="3800" b="1" dirty="0" smtClean="0">
                <a:ln>
                  <a:solidFill>
                    <a:schemeClr val="accent2"/>
                  </a:solidFill>
                </a:ln>
                <a:latin typeface="+mn-lt"/>
              </a:rPr>
              <a:t>Les phases d’une crise humanitaire</a:t>
            </a:r>
            <a:endParaRPr lang="fr-FR" sz="3800" b="1" dirty="0">
              <a:ln>
                <a:solidFill>
                  <a:schemeClr val="accent2"/>
                </a:solidFill>
              </a:ln>
              <a:latin typeface="+mn-lt"/>
            </a:endParaRPr>
          </a:p>
        </p:txBody>
      </p:sp>
      <p:sp>
        <p:nvSpPr>
          <p:cNvPr id="18" name="Oval 17"/>
          <p:cNvSpPr/>
          <p:nvPr/>
        </p:nvSpPr>
        <p:spPr>
          <a:xfrm>
            <a:off x="838200" y="1676400"/>
            <a:ext cx="2450487" cy="775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1. phase pré-crise</a:t>
            </a:r>
            <a:endParaRPr lang="fr-FR" sz="2400" b="1" dirty="0">
              <a:solidFill>
                <a:schemeClr val="tx1"/>
              </a:solidFill>
            </a:endParaRPr>
          </a:p>
        </p:txBody>
      </p:sp>
      <p:sp>
        <p:nvSpPr>
          <p:cNvPr id="19" name="Oval 18"/>
          <p:cNvSpPr/>
          <p:nvPr/>
        </p:nvSpPr>
        <p:spPr>
          <a:xfrm>
            <a:off x="3920836" y="1684386"/>
            <a:ext cx="3117273" cy="721873"/>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2. Phase de crise  </a:t>
            </a:r>
            <a:endParaRPr lang="fr-FR" sz="2400" b="1" dirty="0">
              <a:solidFill>
                <a:schemeClr val="tx1"/>
              </a:solidFill>
            </a:endParaRPr>
          </a:p>
        </p:txBody>
      </p:sp>
      <p:sp>
        <p:nvSpPr>
          <p:cNvPr id="20" name="Oval 19"/>
          <p:cNvSpPr/>
          <p:nvPr/>
        </p:nvSpPr>
        <p:spPr>
          <a:xfrm>
            <a:off x="7511282" y="1702144"/>
            <a:ext cx="2886445" cy="72436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3. Phase post crise </a:t>
            </a:r>
            <a:endParaRPr lang="fr-FR" sz="2400" b="1" dirty="0">
              <a:solidFill>
                <a:schemeClr val="tx1"/>
              </a:solidFill>
            </a:endParaRPr>
          </a:p>
        </p:txBody>
      </p:sp>
      <p:grpSp>
        <p:nvGrpSpPr>
          <p:cNvPr id="21" name="Group 20"/>
          <p:cNvGrpSpPr>
            <a:grpSpLocks/>
          </p:cNvGrpSpPr>
          <p:nvPr/>
        </p:nvGrpSpPr>
        <p:grpSpPr bwMode="auto">
          <a:xfrm>
            <a:off x="1353919" y="2798369"/>
            <a:ext cx="9203244" cy="3112270"/>
            <a:chOff x="0" y="1829124"/>
            <a:chExt cx="9414654" cy="3112270"/>
          </a:xfrm>
        </p:grpSpPr>
        <p:sp>
          <p:nvSpPr>
            <p:cNvPr id="22" name="AutoShape 3"/>
            <p:cNvSpPr>
              <a:spLocks noChangeArrowheads="1"/>
            </p:cNvSpPr>
            <p:nvPr/>
          </p:nvSpPr>
          <p:spPr bwMode="auto">
            <a:xfrm>
              <a:off x="6256338" y="2743200"/>
              <a:ext cx="3158316" cy="1447800"/>
            </a:xfrm>
            <a:prstGeom prst="homePlate">
              <a:avLst>
                <a:gd name="adj" fmla="val 96151"/>
              </a:avLst>
            </a:prstGeom>
            <a:gradFill rotWithShape="0">
              <a:gsLst>
                <a:gs pos="0">
                  <a:srgbClr val="339933"/>
                </a:gs>
                <a:gs pos="100000">
                  <a:srgbClr val="0033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23" name="AutoShape 4"/>
            <p:cNvSpPr>
              <a:spLocks noChangeArrowheads="1"/>
            </p:cNvSpPr>
            <p:nvPr/>
          </p:nvSpPr>
          <p:spPr bwMode="auto">
            <a:xfrm>
              <a:off x="3635375" y="2667000"/>
              <a:ext cx="2792413" cy="1524000"/>
            </a:xfrm>
            <a:prstGeom prst="homePlate">
              <a:avLst>
                <a:gd name="adj" fmla="val 92036"/>
              </a:avLst>
            </a:prstGeom>
            <a:solidFill>
              <a:srgbClr val="FF681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200" dirty="0">
                <a:solidFill>
                  <a:srgbClr val="122068"/>
                </a:solidFill>
                <a:latin typeface="Arial" panose="020B0604020202020204" pitchFamily="34" charset="0"/>
                <a:ea typeface="MS PGothic" panose="020B0600070205080204" pitchFamily="34" charset="-128"/>
              </a:endParaRPr>
            </a:p>
          </p:txBody>
        </p:sp>
        <p:sp>
          <p:nvSpPr>
            <p:cNvPr id="24" name="AutoShape 5"/>
            <p:cNvSpPr>
              <a:spLocks noChangeArrowheads="1"/>
            </p:cNvSpPr>
            <p:nvPr/>
          </p:nvSpPr>
          <p:spPr bwMode="auto">
            <a:xfrm>
              <a:off x="2133600" y="2667000"/>
              <a:ext cx="2151063" cy="1524000"/>
            </a:xfrm>
            <a:prstGeom prst="homePlate">
              <a:avLst>
                <a:gd name="adj" fmla="val 61183"/>
              </a:avLst>
            </a:prstGeom>
            <a:solidFill>
              <a:schemeClr val="accent4">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25" name="AutoShape 6"/>
            <p:cNvSpPr>
              <a:spLocks noChangeArrowheads="1"/>
            </p:cNvSpPr>
            <p:nvPr/>
          </p:nvSpPr>
          <p:spPr bwMode="auto">
            <a:xfrm>
              <a:off x="0" y="2636838"/>
              <a:ext cx="2514600" cy="1524000"/>
            </a:xfrm>
            <a:prstGeom prst="homePlate">
              <a:avLst>
                <a:gd name="adj" fmla="val 7530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26" name="AutoShape 7"/>
            <p:cNvSpPr>
              <a:spLocks noChangeArrowheads="1"/>
            </p:cNvSpPr>
            <p:nvPr/>
          </p:nvSpPr>
          <p:spPr bwMode="auto">
            <a:xfrm rot="5473264">
              <a:off x="3223754" y="3246925"/>
              <a:ext cx="742280" cy="2646657"/>
            </a:xfrm>
            <a:prstGeom prst="curvedLeftArrow">
              <a:avLst>
                <a:gd name="adj1" fmla="val 43873"/>
                <a:gd name="adj2" fmla="val 168758"/>
                <a:gd name="adj3" fmla="val 3723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27" name="AutoShape 8"/>
            <p:cNvSpPr>
              <a:spLocks noChangeArrowheads="1"/>
            </p:cNvSpPr>
            <p:nvPr/>
          </p:nvSpPr>
          <p:spPr bwMode="auto">
            <a:xfrm rot="10800000">
              <a:off x="1942245" y="1829124"/>
              <a:ext cx="5557251" cy="884238"/>
            </a:xfrm>
            <a:prstGeom prst="curvedUpArrow">
              <a:avLst>
                <a:gd name="adj1" fmla="val 53989"/>
                <a:gd name="adj2" fmla="val 191446"/>
                <a:gd name="adj3" fmla="val 59532"/>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28" name="Text Box 9"/>
            <p:cNvSpPr txBox="1">
              <a:spLocks noChangeArrowheads="1"/>
            </p:cNvSpPr>
            <p:nvPr/>
          </p:nvSpPr>
          <p:spPr bwMode="auto">
            <a:xfrm>
              <a:off x="2447132" y="3185043"/>
              <a:ext cx="15692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50000"/>
                </a:spcBef>
                <a:spcAft>
                  <a:spcPct val="0"/>
                </a:spcAft>
                <a:buClrTx/>
                <a:buSzTx/>
                <a:buFontTx/>
                <a:buNone/>
              </a:pPr>
              <a:r>
                <a:rPr lang="en-GB" altLang="en-US" sz="2000" b="1" dirty="0">
                  <a:solidFill>
                    <a:srgbClr val="FFFFFF"/>
                  </a:solidFill>
                  <a:latin typeface="+mn-lt"/>
                  <a:ea typeface="MS PGothic" panose="020B0600070205080204" pitchFamily="34" charset="-128"/>
                </a:rPr>
                <a:t>Phase aiguë</a:t>
              </a:r>
            </a:p>
          </p:txBody>
        </p:sp>
        <p:sp>
          <p:nvSpPr>
            <p:cNvPr id="29" name="Text Box 10"/>
            <p:cNvSpPr txBox="1">
              <a:spLocks noChangeArrowheads="1"/>
            </p:cNvSpPr>
            <p:nvPr/>
          </p:nvSpPr>
          <p:spPr bwMode="auto">
            <a:xfrm>
              <a:off x="4117976" y="2852738"/>
              <a:ext cx="21383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50000"/>
                </a:spcBef>
                <a:spcAft>
                  <a:spcPct val="0"/>
                </a:spcAft>
                <a:buClrTx/>
                <a:buSzTx/>
                <a:buFontTx/>
                <a:buNone/>
              </a:pPr>
              <a:r>
                <a:rPr lang="en-GB" altLang="en-US" sz="2000" b="1" dirty="0">
                  <a:solidFill>
                    <a:schemeClr val="bg1"/>
                  </a:solidFill>
                  <a:latin typeface="+mn-lt"/>
                  <a:ea typeface="MS PGothic" panose="020B0600070205080204" pitchFamily="34" charset="-128"/>
                </a:rPr>
                <a:t>Après la phase aiguë </a:t>
              </a:r>
            </a:p>
            <a:p>
              <a:pPr eaLnBrk="0" fontAlgn="base" hangingPunct="0">
                <a:spcBef>
                  <a:spcPct val="0"/>
                </a:spcBef>
                <a:spcAft>
                  <a:spcPct val="0"/>
                </a:spcAft>
                <a:buClrTx/>
                <a:buSzTx/>
                <a:buFontTx/>
                <a:buNone/>
              </a:pPr>
              <a:r>
                <a:rPr lang="en-GB" altLang="en-US" sz="1800" b="1" dirty="0">
                  <a:solidFill>
                    <a:schemeClr val="bg1"/>
                  </a:solidFill>
                  <a:latin typeface="+mn-lt"/>
                  <a:ea typeface="MS PGothic" panose="020B0600070205080204" pitchFamily="34" charset="-128"/>
                </a:rPr>
                <a:t>(</a:t>
              </a:r>
              <a:r>
                <a:rPr lang="fr-FR" altLang="en-US" sz="1400" b="1" dirty="0">
                  <a:solidFill>
                    <a:schemeClr val="bg1"/>
                  </a:solidFill>
                  <a:latin typeface="+mn-lt"/>
                  <a:ea typeface="MS PGothic" panose="020B0600070205080204" pitchFamily="34" charset="-128"/>
                </a:rPr>
                <a:t>Peut être chronique</a:t>
              </a:r>
              <a:r>
                <a:rPr lang="fr-FR" altLang="en-US" sz="1800" b="1" dirty="0">
                  <a:solidFill>
                    <a:schemeClr val="bg1"/>
                  </a:solidFill>
                  <a:latin typeface="+mn-lt"/>
                  <a:ea typeface="MS PGothic" panose="020B0600070205080204" pitchFamily="34" charset="-128"/>
                </a:rPr>
                <a:t>)</a:t>
              </a:r>
            </a:p>
          </p:txBody>
        </p:sp>
        <p:sp>
          <p:nvSpPr>
            <p:cNvPr id="30" name="Text Box 11"/>
            <p:cNvSpPr txBox="1">
              <a:spLocks noChangeArrowheads="1"/>
            </p:cNvSpPr>
            <p:nvPr/>
          </p:nvSpPr>
          <p:spPr bwMode="auto">
            <a:xfrm>
              <a:off x="6732588" y="3056369"/>
              <a:ext cx="20851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lnSpc>
                  <a:spcPct val="105000"/>
                </a:lnSpc>
                <a:spcBef>
                  <a:spcPct val="50000"/>
                </a:spcBef>
                <a:spcAft>
                  <a:spcPct val="0"/>
                </a:spcAft>
                <a:buClrTx/>
                <a:buSzTx/>
                <a:buFontTx/>
                <a:buNone/>
              </a:pPr>
              <a:r>
                <a:rPr lang="fr-CA" altLang="en-US" sz="2000" b="1" dirty="0">
                  <a:solidFill>
                    <a:schemeClr val="bg1"/>
                  </a:solidFill>
                  <a:latin typeface="+mn-lt"/>
                  <a:ea typeface="MS PGothic" panose="020B0600070205080204" pitchFamily="34" charset="-128"/>
                </a:rPr>
                <a:t>Réhabilitation</a:t>
              </a:r>
              <a:r>
                <a:rPr lang="en-GB" altLang="en-US" sz="2000" b="1" dirty="0">
                  <a:solidFill>
                    <a:schemeClr val="bg1"/>
                  </a:solidFill>
                  <a:latin typeface="+mn-lt"/>
                  <a:ea typeface="MS PGothic" panose="020B0600070205080204" pitchFamily="34" charset="-128"/>
                </a:rPr>
                <a:t>/ reconstruction</a:t>
              </a:r>
            </a:p>
          </p:txBody>
        </p:sp>
        <p:sp>
          <p:nvSpPr>
            <p:cNvPr id="31" name="AutoShape 12"/>
            <p:cNvSpPr>
              <a:spLocks noChangeArrowheads="1"/>
            </p:cNvSpPr>
            <p:nvPr/>
          </p:nvSpPr>
          <p:spPr bwMode="auto">
            <a:xfrm>
              <a:off x="0" y="2667000"/>
              <a:ext cx="762000" cy="1524000"/>
            </a:xfrm>
            <a:prstGeom prst="homePlate">
              <a:avLst>
                <a:gd name="adj" fmla="val 87796"/>
              </a:avLst>
            </a:prstGeom>
            <a:gradFill rotWithShape="0">
              <a:gsLst>
                <a:gs pos="0">
                  <a:srgbClr val="339933"/>
                </a:gs>
                <a:gs pos="100000">
                  <a:srgbClr val="0033CC"/>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endParaRPr lang="en-AU" altLang="en-US" sz="2400">
                <a:solidFill>
                  <a:srgbClr val="122068"/>
                </a:solidFill>
                <a:latin typeface="Arial" panose="020B0604020202020204" pitchFamily="34" charset="0"/>
                <a:ea typeface="MS PGothic" panose="020B0600070205080204" pitchFamily="34" charset="-128"/>
              </a:endParaRPr>
            </a:p>
          </p:txBody>
        </p:sp>
        <p:sp>
          <p:nvSpPr>
            <p:cNvPr id="32" name="Text Box 13"/>
            <p:cNvSpPr txBox="1">
              <a:spLocks noChangeArrowheads="1"/>
            </p:cNvSpPr>
            <p:nvPr/>
          </p:nvSpPr>
          <p:spPr bwMode="auto">
            <a:xfrm>
              <a:off x="161925" y="3141663"/>
              <a:ext cx="1679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50000"/>
                </a:spcBef>
                <a:spcAft>
                  <a:spcPct val="0"/>
                </a:spcAft>
                <a:buClrTx/>
                <a:buSzTx/>
                <a:buFontTx/>
                <a:buNone/>
              </a:pPr>
              <a:r>
                <a:rPr lang="fr-FR" altLang="en-US" sz="2000" b="1" dirty="0" smtClean="0">
                  <a:solidFill>
                    <a:srgbClr val="FFFFFF"/>
                  </a:solidFill>
                  <a:latin typeface="+mn-lt"/>
                  <a:ea typeface="MS PGothic" panose="020B0600070205080204" pitchFamily="34" charset="-128"/>
                </a:rPr>
                <a:t>Préparation</a:t>
              </a:r>
              <a:endParaRPr lang="fr-FR" altLang="en-US" sz="2000" b="1" dirty="0">
                <a:solidFill>
                  <a:srgbClr val="FFFFFF"/>
                </a:solidFill>
                <a:latin typeface="+mn-lt"/>
                <a:ea typeface="MS PGothic" panose="020B0600070205080204" pitchFamily="34" charset="-128"/>
              </a:endParaRPr>
            </a:p>
          </p:txBody>
        </p:sp>
      </p:grpSp>
    </p:spTree>
    <p:extLst>
      <p:ext uri="{BB962C8B-B14F-4D97-AF65-F5344CB8AC3E}">
        <p14:creationId xmlns:p14="http://schemas.microsoft.com/office/powerpoint/2010/main" val="376387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28200" cy="883104"/>
          </a:xfrm>
          <a:ln>
            <a:solidFill>
              <a:schemeClr val="accent2"/>
            </a:solidFill>
          </a:ln>
        </p:spPr>
        <p:txBody>
          <a:bodyPr>
            <a:normAutofit/>
          </a:bodyPr>
          <a:lstStyle/>
          <a:p>
            <a:r>
              <a:rPr lang="fr-FR" sz="4000" b="1" dirty="0" smtClean="0">
                <a:ln>
                  <a:solidFill>
                    <a:schemeClr val="accent2"/>
                  </a:solidFill>
                </a:ln>
                <a:latin typeface="+mn-lt"/>
              </a:rPr>
              <a:t>Responsable pour la mise en œuvre du DMU</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2424545"/>
            <a:ext cx="10515600" cy="2424546"/>
          </a:xfrm>
        </p:spPr>
        <p:txBody>
          <a:bodyPr/>
          <a:lstStyle/>
          <a:p>
            <a:pPr marL="571500" indent="-571500">
              <a:buFont typeface="+mj-lt"/>
              <a:buAutoNum type="romanLcPeriod"/>
            </a:pPr>
            <a:r>
              <a:rPr lang="fr-FR" dirty="0" smtClean="0"/>
              <a:t>le Ministère de la sant</a:t>
            </a:r>
            <a:r>
              <a:rPr lang="fr-FR" dirty="0">
                <a:solidFill>
                  <a:prstClr val="black"/>
                </a:solidFill>
                <a:ea typeface="+mj-ea"/>
                <a:cs typeface="+mj-cs"/>
              </a:rPr>
              <a:t>é</a:t>
            </a:r>
            <a:r>
              <a:rPr lang="fr-FR" dirty="0" smtClean="0"/>
              <a:t> , assisté par</a:t>
            </a:r>
          </a:p>
          <a:p>
            <a:pPr marL="571500" indent="-571500">
              <a:buFont typeface="+mj-lt"/>
              <a:buAutoNum type="romanLcPeriod"/>
            </a:pPr>
            <a:r>
              <a:rPr lang="fr-FR" dirty="0">
                <a:solidFill>
                  <a:prstClr val="black"/>
                </a:solidFill>
              </a:rPr>
              <a:t>Le cluster/ secteur </a:t>
            </a:r>
            <a:r>
              <a:rPr lang="fr-FR" dirty="0" smtClean="0">
                <a:solidFill>
                  <a:prstClr val="black"/>
                </a:solidFill>
              </a:rPr>
              <a:t>santé</a:t>
            </a:r>
            <a:endParaRPr lang="fr-FR" dirty="0" smtClean="0"/>
          </a:p>
          <a:p>
            <a:pPr marL="571500" indent="-571500">
              <a:buFont typeface="+mj-lt"/>
              <a:buAutoNum type="romanLcPeriod"/>
            </a:pPr>
            <a:r>
              <a:rPr lang="fr-FR" dirty="0" smtClean="0"/>
              <a:t>De façon transversale par d’autres acteurs humanitaires (protection, alimentation et nourriture, Eau, hygiène et assainissement </a:t>
            </a:r>
            <a:r>
              <a:rPr lang="fr-FR" dirty="0"/>
              <a:t>(</a:t>
            </a:r>
            <a:r>
              <a:rPr lang="fr-FR" dirty="0" smtClean="0"/>
              <a:t>WASH) et autres. </a:t>
            </a:r>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41</a:t>
            </a:fld>
            <a:endParaRPr lang="fr-FR"/>
          </a:p>
        </p:txBody>
      </p:sp>
    </p:spTree>
    <p:extLst>
      <p:ext uri="{BB962C8B-B14F-4D97-AF65-F5344CB8AC3E}">
        <p14:creationId xmlns:p14="http://schemas.microsoft.com/office/powerpoint/2010/main" val="623808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indent="-457200">
              <a:buFont typeface="+mj-lt"/>
              <a:buAutoNum type="alphaLcPeriod"/>
            </a:pPr>
            <a:r>
              <a:rPr lang="fr-FR" sz="2600" dirty="0" smtClean="0"/>
              <a:t>Partenariat respectueux,</a:t>
            </a:r>
          </a:p>
          <a:p>
            <a:pPr marL="457200" indent="-457200">
              <a:buFont typeface="+mj-lt"/>
              <a:buAutoNum type="alphaLcPeriod"/>
            </a:pPr>
            <a:r>
              <a:rPr lang="fr-FR" sz="2600" dirty="0" smtClean="0"/>
              <a:t>Prôner l‘égalité,</a:t>
            </a:r>
          </a:p>
          <a:p>
            <a:pPr marL="457200" indent="-457200">
              <a:buFont typeface="+mj-lt"/>
              <a:buAutoNum type="alphaLcPeriod"/>
            </a:pPr>
            <a:r>
              <a:rPr lang="fr-FR" sz="2600" dirty="0"/>
              <a:t>Promouvoir l’équité par rapport a l'âge, le sexe, le genre et l’identité sexuelle, l’état </a:t>
            </a:r>
            <a:r>
              <a:rPr lang="fr-FR" sz="2600" dirty="0" smtClean="0"/>
              <a:t>matrimonial etc.</a:t>
            </a:r>
          </a:p>
          <a:p>
            <a:pPr marL="457200" indent="-457200">
              <a:buFont typeface="+mj-lt"/>
              <a:buAutoNum type="alphaLcPeriod"/>
            </a:pPr>
            <a:r>
              <a:rPr lang="fr-FR" sz="2600" dirty="0"/>
              <a:t>Faire avancer les droits humains et les droits  </a:t>
            </a:r>
            <a:r>
              <a:rPr lang="fr-FR" sz="2600" dirty="0" smtClean="0"/>
              <a:t>reproductifs</a:t>
            </a:r>
          </a:p>
          <a:p>
            <a:pPr marL="514350" lvl="0" indent="-514350">
              <a:buFont typeface="+mj-lt"/>
              <a:buAutoNum type="alphaLcPeriod" startAt="5"/>
            </a:pPr>
            <a:r>
              <a:rPr lang="fr-FR" sz="2600" dirty="0"/>
              <a:t>Garantir la  solidité en matière </a:t>
            </a:r>
            <a:r>
              <a:rPr lang="fr-FR" sz="2600" dirty="0" smtClean="0"/>
              <a:t>technique.</a:t>
            </a:r>
            <a:endParaRPr lang="fr-FR" sz="2600" dirty="0"/>
          </a:p>
          <a:p>
            <a:pPr marL="514350" lvl="0" indent="-514350">
              <a:buFont typeface="+mj-lt"/>
              <a:buAutoNum type="alphaLcPeriod" startAt="5"/>
            </a:pPr>
            <a:r>
              <a:rPr lang="fr-FR" sz="2600" dirty="0"/>
              <a:t>Apporter les informations et choix complètes, factuelle et accessible sur les fournitures et les services.   </a:t>
            </a:r>
          </a:p>
          <a:p>
            <a:pPr marL="514350" lvl="0" indent="-514350">
              <a:buFont typeface="+mj-lt"/>
              <a:buAutoNum type="alphaLcPeriod" startAt="5"/>
            </a:pPr>
            <a:r>
              <a:rPr lang="fr-FR" sz="2600" dirty="0"/>
              <a:t>Mobiliser les </a:t>
            </a:r>
            <a:r>
              <a:rPr lang="fr-FR" sz="2600" dirty="0" smtClean="0"/>
              <a:t>communautés a </a:t>
            </a:r>
            <a:r>
              <a:rPr lang="fr-FR" sz="2600" dirty="0"/>
              <a:t>travers les stratégies </a:t>
            </a:r>
            <a:r>
              <a:rPr lang="fr-FR" sz="2600" dirty="0" smtClean="0"/>
              <a:t>avancées.</a:t>
            </a:r>
            <a:endParaRPr lang="fr-FR" sz="2600" dirty="0"/>
          </a:p>
          <a:p>
            <a:pPr marL="514350" lvl="0" indent="-514350">
              <a:buFont typeface="+mj-lt"/>
              <a:buAutoNum type="alphaLcPeriod" startAt="5"/>
            </a:pPr>
            <a:r>
              <a:rPr lang="fr-FR" sz="2600" dirty="0"/>
              <a:t>Faire le suivi des services et fournitures et partager les informations et les résultats pour améliorer l’offre de services. </a:t>
            </a:r>
          </a:p>
          <a:p>
            <a:pPr marL="457200" indent="-457200">
              <a:buFont typeface="+mj-lt"/>
              <a:buAutoNum type="alphaLcPeriod"/>
            </a:pPr>
            <a:endParaRPr lang="fr-FR" sz="2400" dirty="0" smtClean="0"/>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42</a:t>
            </a:fld>
            <a:endParaRPr lang="fr-FR"/>
          </a:p>
        </p:txBody>
      </p:sp>
      <p:sp>
        <p:nvSpPr>
          <p:cNvPr id="5" name="Title 1"/>
          <p:cNvSpPr>
            <a:spLocks noGrp="1"/>
          </p:cNvSpPr>
          <p:nvPr>
            <p:ph type="title"/>
          </p:nvPr>
        </p:nvSpPr>
        <p:spPr>
          <a:xfrm>
            <a:off x="838200" y="365125"/>
            <a:ext cx="9594273" cy="1073931"/>
          </a:xfrm>
          <a:ln>
            <a:solidFill>
              <a:schemeClr val="accent4"/>
            </a:solidFill>
          </a:ln>
        </p:spPr>
        <p:txBody>
          <a:bodyPr>
            <a:noAutofit/>
          </a:bodyPr>
          <a:lstStyle/>
          <a:p>
            <a:pPr algn="ctr"/>
            <a:r>
              <a:rPr lang="fr-FR" sz="3600" b="1" dirty="0" smtClean="0">
                <a:ln>
                  <a:solidFill>
                    <a:schemeClr val="accent2"/>
                  </a:solidFill>
                </a:ln>
                <a:latin typeface="+mn-lt"/>
              </a:rPr>
              <a:t>Principes fondamentaux de la programmation en SSR dans le contexte humanitaire </a:t>
            </a:r>
            <a:endParaRPr lang="fr-FR" sz="3600" b="1" dirty="0">
              <a:ln>
                <a:solidFill>
                  <a:schemeClr val="accent2"/>
                </a:solidFill>
              </a:ln>
              <a:latin typeface="+mn-lt"/>
            </a:endParaRPr>
          </a:p>
        </p:txBody>
      </p:sp>
    </p:spTree>
    <p:extLst>
      <p:ext uri="{BB962C8B-B14F-4D97-AF65-F5344CB8AC3E}">
        <p14:creationId xmlns:p14="http://schemas.microsoft.com/office/powerpoint/2010/main" val="1284281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4273" cy="1073931"/>
          </a:xfrm>
          <a:ln>
            <a:solidFill>
              <a:schemeClr val="accent4"/>
            </a:solidFill>
          </a:ln>
        </p:spPr>
        <p:txBody>
          <a:bodyPr>
            <a:noAutofit/>
          </a:bodyPr>
          <a:lstStyle/>
          <a:p>
            <a:pPr algn="ctr"/>
            <a:r>
              <a:rPr lang="fr-FR" sz="3600" b="1" dirty="0" smtClean="0">
                <a:ln>
                  <a:solidFill>
                    <a:schemeClr val="accent2"/>
                  </a:solidFill>
                </a:ln>
                <a:latin typeface="+mn-lt"/>
              </a:rPr>
              <a:t>Principes fondamentaux de la programmation en SSR dans le contexte humanitaire (1) </a:t>
            </a:r>
            <a:endParaRPr lang="fr-FR" sz="3600" b="1" dirty="0">
              <a:ln>
                <a:solidFill>
                  <a:schemeClr val="accent2"/>
                </a:solidFill>
              </a:ln>
              <a:latin typeface="+mn-lt"/>
            </a:endParaRPr>
          </a:p>
        </p:txBody>
      </p:sp>
      <p:sp>
        <p:nvSpPr>
          <p:cNvPr id="3" name="Content Placeholder 2"/>
          <p:cNvSpPr>
            <a:spLocks noGrp="1"/>
          </p:cNvSpPr>
          <p:nvPr>
            <p:ph idx="1"/>
          </p:nvPr>
        </p:nvSpPr>
        <p:spPr>
          <a:xfrm>
            <a:off x="838199" y="1825625"/>
            <a:ext cx="10914089" cy="4351338"/>
          </a:xfrm>
        </p:spPr>
        <p:txBody>
          <a:bodyPr>
            <a:normAutofit fontScale="92500" lnSpcReduction="10000"/>
          </a:bodyPr>
          <a:lstStyle/>
          <a:p>
            <a:pPr marL="514350" indent="-514350">
              <a:buFont typeface="+mj-lt"/>
              <a:buAutoNum type="alphaLcPeriod"/>
            </a:pPr>
            <a:r>
              <a:rPr lang="fr-FR" dirty="0" smtClean="0"/>
              <a:t>Travailler dans le cadre d’un </a:t>
            </a:r>
            <a:r>
              <a:rPr lang="fr-FR" dirty="0" smtClean="0">
                <a:solidFill>
                  <a:srgbClr val="FF0000"/>
                </a:solidFill>
              </a:rPr>
              <a:t>partenariat respectueux </a:t>
            </a:r>
            <a:r>
              <a:rPr lang="fr-FR" dirty="0" smtClean="0"/>
              <a:t>avec les communautés affectées, les prestataires de service, les parties prenantes locale et internationale. </a:t>
            </a:r>
          </a:p>
          <a:p>
            <a:pPr marL="514350" lvl="0" indent="-514350">
              <a:buFont typeface="+mj-lt"/>
              <a:buAutoNum type="alphaLcPeriod"/>
            </a:pPr>
            <a:r>
              <a:rPr lang="fr-FR" dirty="0" smtClean="0"/>
              <a:t>Prôner </a:t>
            </a:r>
            <a:r>
              <a:rPr lang="fr-FR" dirty="0" smtClean="0">
                <a:solidFill>
                  <a:srgbClr val="FF0000"/>
                </a:solidFill>
              </a:rPr>
              <a:t>l’égalité </a:t>
            </a:r>
            <a:r>
              <a:rPr lang="fr-FR" dirty="0" smtClean="0"/>
              <a:t>en s’assurant que les besoins variées des populations affectées sont fournis et que les services et les fournitures sont offerts gratuitement ou a un cout abordable, accessible a tous et de haute qualité.</a:t>
            </a:r>
            <a:r>
              <a:rPr lang="fr-FR" dirty="0">
                <a:solidFill>
                  <a:prstClr val="black"/>
                </a:solidFill>
              </a:rPr>
              <a:t> </a:t>
            </a:r>
            <a:endParaRPr lang="fr-FR" dirty="0" smtClean="0">
              <a:solidFill>
                <a:prstClr val="black"/>
              </a:solidFill>
            </a:endParaRPr>
          </a:p>
          <a:p>
            <a:pPr marL="514350" lvl="0" indent="-514350">
              <a:buFont typeface="+mj-lt"/>
              <a:buAutoNum type="alphaLcPeriod"/>
            </a:pPr>
            <a:r>
              <a:rPr lang="fr-FR" dirty="0" smtClean="0">
                <a:solidFill>
                  <a:prstClr val="black"/>
                </a:solidFill>
              </a:rPr>
              <a:t>Promouvoir </a:t>
            </a:r>
            <a:r>
              <a:rPr lang="fr-FR" dirty="0">
                <a:solidFill>
                  <a:prstClr val="black"/>
                </a:solidFill>
              </a:rPr>
              <a:t>l’équité par rapport a l'âge, le sexe, le genre et l’identité sexuelle, l’état matrimonial, l’orientation sexuelle, la localité (urbaine/ rurale), l’handicap, le race, l’ethnie, la langue, la religion etc. </a:t>
            </a:r>
            <a:endParaRPr lang="fr-FR" dirty="0" smtClean="0">
              <a:solidFill>
                <a:prstClr val="black"/>
              </a:solidFill>
            </a:endParaRPr>
          </a:p>
          <a:p>
            <a:pPr marL="514350" indent="-514350">
              <a:buFont typeface="+mj-lt"/>
              <a:buAutoNum type="alphaLcPeriod"/>
            </a:pPr>
            <a:r>
              <a:rPr lang="fr-FR" dirty="0" smtClean="0"/>
              <a:t>Faire </a:t>
            </a:r>
            <a:r>
              <a:rPr lang="fr-FR" dirty="0" smtClean="0">
                <a:solidFill>
                  <a:srgbClr val="FF0000"/>
                </a:solidFill>
              </a:rPr>
              <a:t>avancer les droits humains </a:t>
            </a:r>
            <a:r>
              <a:rPr lang="fr-FR" dirty="0" smtClean="0"/>
              <a:t>et les droits  reproductifs par le biais de programmes de santé sexuelle et reproductive.</a:t>
            </a:r>
          </a:p>
          <a:p>
            <a:endParaRPr lang="fr-FR" dirty="0" smtClean="0"/>
          </a:p>
          <a:p>
            <a:endParaRPr lang="fr-FR" dirty="0" smtClean="0"/>
          </a:p>
        </p:txBody>
      </p:sp>
      <p:sp>
        <p:nvSpPr>
          <p:cNvPr id="4" name="Slide Number Placeholder 3"/>
          <p:cNvSpPr>
            <a:spLocks noGrp="1"/>
          </p:cNvSpPr>
          <p:nvPr>
            <p:ph type="sldNum" sz="quarter" idx="12"/>
          </p:nvPr>
        </p:nvSpPr>
        <p:spPr/>
        <p:txBody>
          <a:bodyPr/>
          <a:lstStyle/>
          <a:p>
            <a:fld id="{A063C3D0-896B-476D-A309-AD5D90928676}" type="slidenum">
              <a:rPr lang="fr-FR" smtClean="0"/>
              <a:t>43</a:t>
            </a:fld>
            <a:endParaRPr lang="fr-FR"/>
          </a:p>
        </p:txBody>
      </p:sp>
    </p:spTree>
    <p:extLst>
      <p:ext uri="{BB962C8B-B14F-4D97-AF65-F5344CB8AC3E}">
        <p14:creationId xmlns:p14="http://schemas.microsoft.com/office/powerpoint/2010/main" val="591197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44891" cy="1073931"/>
          </a:xfrm>
          <a:ln>
            <a:solidFill>
              <a:schemeClr val="accent4"/>
            </a:solidFill>
          </a:ln>
        </p:spPr>
        <p:txBody>
          <a:bodyPr>
            <a:noAutofit/>
          </a:bodyPr>
          <a:lstStyle/>
          <a:p>
            <a:pPr algn="ctr"/>
            <a:r>
              <a:rPr lang="fr-FR" sz="3600" b="1" dirty="0" smtClean="0">
                <a:ln>
                  <a:solidFill>
                    <a:schemeClr val="accent2"/>
                  </a:solidFill>
                </a:ln>
                <a:latin typeface="+mn-lt"/>
              </a:rPr>
              <a:t>Principes fondamentaux de la programmation en SSR dans le contexte humanitaire (2) </a:t>
            </a:r>
            <a:endParaRPr lang="fr-FR" sz="3600" b="1" dirty="0">
              <a:ln>
                <a:solidFill>
                  <a:schemeClr val="accent2"/>
                </a:solidFill>
              </a:ln>
              <a:latin typeface="+mn-lt"/>
            </a:endParaRPr>
          </a:p>
        </p:txBody>
      </p:sp>
      <p:sp>
        <p:nvSpPr>
          <p:cNvPr id="3" name="Content Placeholder 2"/>
          <p:cNvSpPr>
            <a:spLocks noGrp="1"/>
          </p:cNvSpPr>
          <p:nvPr>
            <p:ph idx="1"/>
          </p:nvPr>
        </p:nvSpPr>
        <p:spPr>
          <a:xfrm>
            <a:off x="838199" y="1825625"/>
            <a:ext cx="10914089" cy="4351338"/>
          </a:xfrm>
        </p:spPr>
        <p:txBody>
          <a:bodyPr>
            <a:normAutofit/>
          </a:bodyPr>
          <a:lstStyle/>
          <a:p>
            <a:pPr marL="514350" indent="-514350">
              <a:buFont typeface="+mj-lt"/>
              <a:buAutoNum type="alphaLcPeriod" startAt="5"/>
            </a:pPr>
            <a:r>
              <a:rPr lang="fr-FR" dirty="0" smtClean="0"/>
              <a:t>Garantir la  solidité en </a:t>
            </a:r>
            <a:r>
              <a:rPr lang="fr-FR" dirty="0" smtClean="0">
                <a:solidFill>
                  <a:srgbClr val="FF0000"/>
                </a:solidFill>
              </a:rPr>
              <a:t>matière technique</a:t>
            </a:r>
            <a:r>
              <a:rPr lang="fr-FR" dirty="0" smtClean="0"/>
              <a:t>, sur le plan des droits humains et des finances.</a:t>
            </a:r>
            <a:endParaRPr lang="fr-FR" dirty="0"/>
          </a:p>
          <a:p>
            <a:pPr marL="514350" indent="-514350">
              <a:buFont typeface="+mj-lt"/>
              <a:buAutoNum type="alphaLcPeriod" startAt="5"/>
            </a:pPr>
            <a:r>
              <a:rPr lang="fr-FR" dirty="0" smtClean="0">
                <a:solidFill>
                  <a:prstClr val="black"/>
                </a:solidFill>
              </a:rPr>
              <a:t>Apporter </a:t>
            </a:r>
            <a:r>
              <a:rPr lang="fr-FR" dirty="0">
                <a:solidFill>
                  <a:prstClr val="black"/>
                </a:solidFill>
              </a:rPr>
              <a:t>les </a:t>
            </a:r>
            <a:r>
              <a:rPr lang="fr-FR" dirty="0">
                <a:solidFill>
                  <a:srgbClr val="FF0000"/>
                </a:solidFill>
              </a:rPr>
              <a:t>informations et choix complètes</a:t>
            </a:r>
            <a:r>
              <a:rPr lang="fr-FR" dirty="0">
                <a:solidFill>
                  <a:prstClr val="black"/>
                </a:solidFill>
              </a:rPr>
              <a:t>, factuelle et accessible sur les fournitures et les services.   </a:t>
            </a:r>
            <a:endParaRPr lang="fr-FR" dirty="0" smtClean="0">
              <a:solidFill>
                <a:prstClr val="black"/>
              </a:solidFill>
            </a:endParaRPr>
          </a:p>
          <a:p>
            <a:pPr marL="514350" indent="-514350">
              <a:buFont typeface="+mj-lt"/>
              <a:buAutoNum type="alphaLcPeriod" startAt="5"/>
            </a:pPr>
            <a:r>
              <a:rPr lang="fr-FR" dirty="0" smtClean="0">
                <a:solidFill>
                  <a:srgbClr val="FF0000"/>
                </a:solidFill>
              </a:rPr>
              <a:t>Mobiliser les communautés</a:t>
            </a:r>
            <a:r>
              <a:rPr lang="fr-FR" dirty="0" smtClean="0"/>
              <a:t>, y compris populations marginalisées telles les adolescents, a travers les stratégies avancées  afin de les informer sur la disponibilité des services du DMU;</a:t>
            </a:r>
          </a:p>
          <a:p>
            <a:pPr marL="514350" indent="-514350">
              <a:buFont typeface="+mj-lt"/>
              <a:buAutoNum type="alphaLcPeriod" startAt="5"/>
            </a:pPr>
            <a:r>
              <a:rPr lang="fr-FR" dirty="0" smtClean="0"/>
              <a:t>Faire </a:t>
            </a:r>
            <a:r>
              <a:rPr lang="fr-FR" dirty="0" smtClean="0">
                <a:solidFill>
                  <a:srgbClr val="FF0000"/>
                </a:solidFill>
              </a:rPr>
              <a:t>le suivi des services et fournitures </a:t>
            </a:r>
            <a:r>
              <a:rPr lang="fr-FR" dirty="0" smtClean="0"/>
              <a:t>et </a:t>
            </a:r>
            <a:r>
              <a:rPr lang="fr-FR" dirty="0" smtClean="0">
                <a:solidFill>
                  <a:prstClr val="black"/>
                </a:solidFill>
              </a:rPr>
              <a:t>partager </a:t>
            </a:r>
            <a:r>
              <a:rPr lang="fr-FR" dirty="0">
                <a:solidFill>
                  <a:prstClr val="black"/>
                </a:solidFill>
              </a:rPr>
              <a:t>les informations et les </a:t>
            </a:r>
            <a:r>
              <a:rPr lang="fr-FR" dirty="0" smtClean="0">
                <a:solidFill>
                  <a:prstClr val="black"/>
                </a:solidFill>
              </a:rPr>
              <a:t>résultats pour améliorer l’offre de services. </a:t>
            </a:r>
            <a:endParaRPr lang="fr-FR" dirty="0">
              <a:solidFill>
                <a:prstClr val="black"/>
              </a:solidFill>
            </a:endParaRPr>
          </a:p>
          <a:p>
            <a:endParaRPr lang="fr-FR" dirty="0" smtClean="0"/>
          </a:p>
          <a:p>
            <a:endParaRPr lang="fr-FR" dirty="0" smtClean="0"/>
          </a:p>
        </p:txBody>
      </p:sp>
      <p:sp>
        <p:nvSpPr>
          <p:cNvPr id="4" name="Slide Number Placeholder 3"/>
          <p:cNvSpPr>
            <a:spLocks noGrp="1"/>
          </p:cNvSpPr>
          <p:nvPr>
            <p:ph type="sldNum" sz="quarter" idx="12"/>
          </p:nvPr>
        </p:nvSpPr>
        <p:spPr/>
        <p:txBody>
          <a:bodyPr/>
          <a:lstStyle/>
          <a:p>
            <a:fld id="{A063C3D0-896B-476D-A309-AD5D90928676}" type="slidenum">
              <a:rPr lang="fr-FR" smtClean="0"/>
              <a:t>44</a:t>
            </a:fld>
            <a:endParaRPr lang="fr-FR"/>
          </a:p>
        </p:txBody>
      </p:sp>
    </p:spTree>
    <p:extLst>
      <p:ext uri="{BB962C8B-B14F-4D97-AF65-F5344CB8AC3E}">
        <p14:creationId xmlns:p14="http://schemas.microsoft.com/office/powerpoint/2010/main" val="2828624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150927" cy="845110"/>
          </a:xfrm>
          <a:ln>
            <a:solidFill>
              <a:schemeClr val="accent4"/>
            </a:solidFill>
          </a:ln>
        </p:spPr>
        <p:txBody>
          <a:bodyPr>
            <a:normAutofit/>
          </a:bodyPr>
          <a:lstStyle/>
          <a:p>
            <a:r>
              <a:rPr lang="fr-FR" sz="3600" b="1" dirty="0" smtClean="0">
                <a:ln>
                  <a:solidFill>
                    <a:schemeClr val="accent2"/>
                  </a:solidFill>
                </a:ln>
                <a:latin typeface="+mn-lt"/>
              </a:rPr>
              <a:t>Pourquoi impliquer des populations affectées </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2105891"/>
            <a:ext cx="10515600" cy="2964873"/>
          </a:xfrm>
        </p:spPr>
        <p:txBody>
          <a:bodyPr/>
          <a:lstStyle/>
          <a:p>
            <a:pPr marL="571500" indent="-571500">
              <a:buFont typeface="+mj-lt"/>
              <a:buAutoNum type="romanLcPeriod"/>
            </a:pPr>
            <a:r>
              <a:rPr lang="fr-FR" dirty="0" smtClean="0"/>
              <a:t>S’assurer que les populations jouent un rôle actif dans la programmation et la mise en œuvre des interventions du DMU;</a:t>
            </a:r>
          </a:p>
          <a:p>
            <a:pPr marL="571500" indent="-571500">
              <a:buFont typeface="+mj-lt"/>
              <a:buAutoNum type="romanLcPeriod"/>
            </a:pPr>
            <a:r>
              <a:rPr lang="fr-FR" dirty="0" smtClean="0"/>
              <a:t>Ne pas oublier les populations les plus </a:t>
            </a:r>
            <a:r>
              <a:rPr lang="fr-FR" dirty="0"/>
              <a:t>vulnérables marginalisées, </a:t>
            </a:r>
            <a:r>
              <a:rPr lang="fr-FR" dirty="0" smtClean="0"/>
              <a:t>femmes, enfants, les handicapées, les communautés </a:t>
            </a:r>
            <a:r>
              <a:rPr lang="fr-FR" dirty="0"/>
              <a:t>lesbiennes, gays, bisexuelles, transgenres, </a:t>
            </a:r>
            <a:r>
              <a:rPr lang="fr-FR" dirty="0" err="1"/>
              <a:t>queers</a:t>
            </a:r>
            <a:r>
              <a:rPr lang="fr-FR" dirty="0"/>
              <a:t> et intersexuées (LGTBQI</a:t>
            </a:r>
            <a:r>
              <a:rPr lang="fr-FR" dirty="0" smtClean="0"/>
              <a:t>)</a:t>
            </a:r>
            <a:r>
              <a:rPr lang="fr-FR" dirty="0"/>
              <a:t> </a:t>
            </a:r>
            <a:r>
              <a:rPr lang="fr-FR" dirty="0" smtClean="0"/>
              <a:t>en prenant soins d’assurer leurs protection. </a:t>
            </a:r>
          </a:p>
          <a:p>
            <a:endParaRPr lang="fr-FR" dirty="0" smtClean="0">
              <a:solidFill>
                <a:srgbClr val="3C3C3C"/>
              </a:solidFill>
            </a:endParaRPr>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45</a:t>
            </a:fld>
            <a:endParaRPr lang="fr-FR"/>
          </a:p>
        </p:txBody>
      </p:sp>
    </p:spTree>
    <p:extLst>
      <p:ext uri="{BB962C8B-B14F-4D97-AF65-F5344CB8AC3E}">
        <p14:creationId xmlns:p14="http://schemas.microsoft.com/office/powerpoint/2010/main" val="2610905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7"/>
            <a:ext cx="9327776" cy="1325563"/>
          </a:xfrm>
          <a:ln>
            <a:solidFill>
              <a:schemeClr val="accent4"/>
            </a:solidFill>
          </a:ln>
        </p:spPr>
        <p:txBody>
          <a:bodyPr anchor="t">
            <a:normAutofit/>
          </a:bodyPr>
          <a:lstStyle/>
          <a:p>
            <a:pPr marL="457200">
              <a:spcBef>
                <a:spcPts val="0"/>
              </a:spcBef>
            </a:pPr>
            <a:r>
              <a:rPr lang="fr-FR" sz="4000" b="1" dirty="0">
                <a:ln>
                  <a:solidFill>
                    <a:schemeClr val="accent2"/>
                  </a:solidFill>
                </a:ln>
                <a:latin typeface="Calibri" panose="020F0502020204030204" pitchFamily="34" charset="0"/>
              </a:rPr>
              <a:t>Conséquences </a:t>
            </a:r>
            <a:r>
              <a:rPr lang="fr-FR" sz="4000" b="1" dirty="0" smtClean="0">
                <a:ln>
                  <a:solidFill>
                    <a:schemeClr val="accent2"/>
                  </a:solidFill>
                </a:ln>
                <a:latin typeface="Calibri" panose="020F0502020204030204" pitchFamily="34" charset="0"/>
              </a:rPr>
              <a:t>de </a:t>
            </a:r>
            <a:r>
              <a:rPr lang="fr-FR" sz="4000" b="1" dirty="0">
                <a:ln>
                  <a:solidFill>
                    <a:schemeClr val="accent2"/>
                  </a:solidFill>
                </a:ln>
                <a:latin typeface="Calibri" panose="020F0502020204030204" pitchFamily="34" charset="0"/>
              </a:rPr>
              <a:t>prendre  en compte le DMU en SSR</a:t>
            </a:r>
            <a:endParaRPr lang="en-US" sz="1200" dirty="0">
              <a:ln>
                <a:solidFill>
                  <a:schemeClr val="accent2"/>
                </a:solidFill>
              </a:ln>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838200" y="1985283"/>
            <a:ext cx="10515600" cy="4351338"/>
          </a:xfrm>
        </p:spPr>
        <p:txBody>
          <a:bodyPr>
            <a:normAutofit/>
          </a:bodyPr>
          <a:lstStyle/>
          <a:p>
            <a:pPr marL="0"/>
            <a:r>
              <a:rPr lang="fr-FR" dirty="0">
                <a:solidFill>
                  <a:srgbClr val="000000"/>
                </a:solidFill>
              </a:rPr>
              <a:t>Plus de souffrances des femmes et filles:</a:t>
            </a:r>
            <a:endParaRPr lang="en-US" dirty="0">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a:solidFill>
                  <a:srgbClr val="000000"/>
                </a:solidFill>
              </a:rPr>
              <a:t>L’abri n’offrira pas la protection requise lorsque les femmes iront à la recherche de la nourriture, l’eau, bois de chauffage et l’accès aux latrines pour faire ses besoins.</a:t>
            </a:r>
            <a:endParaRPr lang="en-US" dirty="0">
              <a:solidFill>
                <a:prstClr val="black"/>
              </a:solidFill>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smtClean="0">
                <a:solidFill>
                  <a:srgbClr val="000000"/>
                </a:solidFill>
              </a:rPr>
              <a:t>Risque </a:t>
            </a:r>
            <a:r>
              <a:rPr lang="fr-FR" dirty="0">
                <a:solidFill>
                  <a:srgbClr val="000000"/>
                </a:solidFill>
              </a:rPr>
              <a:t>accru de violences sexuelles sans secours aux victimes;</a:t>
            </a:r>
            <a:endParaRPr lang="en-US" dirty="0">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smtClean="0">
                <a:solidFill>
                  <a:srgbClr val="000000"/>
                </a:solidFill>
              </a:rPr>
              <a:t>Manque </a:t>
            </a:r>
            <a:r>
              <a:rPr lang="fr-FR" dirty="0">
                <a:solidFill>
                  <a:srgbClr val="000000"/>
                </a:solidFill>
              </a:rPr>
              <a:t>de services adéquat de gestion clinique de violence sexuelle.</a:t>
            </a:r>
            <a:endParaRPr lang="en-US" dirty="0">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a:solidFill>
                  <a:srgbClr val="000000"/>
                </a:solidFill>
              </a:rPr>
              <a:t>Risque de transmission de VIH en milieu hospitalier suite aux services inadéquats. </a:t>
            </a:r>
            <a:endParaRPr lang="en-US" dirty="0">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a:solidFill>
                  <a:srgbClr val="000000"/>
                </a:solidFill>
              </a:rPr>
              <a:t>Risque de grossesse non-désirées accru</a:t>
            </a:r>
            <a:endParaRPr lang="en-US" dirty="0">
              <a:ea typeface="Times New Roman" panose="02020603050405020304" pitchFamily="18" charset="0"/>
            </a:endParaRPr>
          </a:p>
          <a:p>
            <a:pPr marL="742950" lvl="1" indent="-285750">
              <a:spcBef>
                <a:spcPts val="0"/>
              </a:spcBef>
              <a:buFont typeface="Wingdings" panose="05000000000000000000" pitchFamily="2" charset="2"/>
              <a:buChar char=""/>
              <a:tabLst>
                <a:tab pos="914400" algn="l"/>
              </a:tabLst>
            </a:pPr>
            <a:r>
              <a:rPr lang="fr-FR" dirty="0">
                <a:solidFill>
                  <a:srgbClr val="000000"/>
                </a:solidFill>
              </a:rPr>
              <a:t>Risque de services inadéquat de SONU avec les conséquences néfastes. </a:t>
            </a:r>
            <a:endParaRPr lang="fr-FR" dirty="0" smtClean="0">
              <a:solidFill>
                <a:srgbClr val="000000"/>
              </a:solidFill>
            </a:endParaRPr>
          </a:p>
          <a:p>
            <a:pPr marL="457200" lvl="1" indent="0">
              <a:spcBef>
                <a:spcPts val="0"/>
              </a:spcBef>
              <a:buNone/>
              <a:tabLst>
                <a:tab pos="914400" algn="l"/>
              </a:tabLst>
            </a:pPr>
            <a:endParaRPr lang="fr-FR" dirty="0" smtClean="0">
              <a:solidFill>
                <a:srgbClr val="000000"/>
              </a:solidFill>
              <a:ea typeface="Times New Roman" panose="02020603050405020304" pitchFamily="18" charset="0"/>
            </a:endParaRPr>
          </a:p>
          <a:p>
            <a:pPr marL="0" indent="0">
              <a:spcBef>
                <a:spcPts val="0"/>
              </a:spcBef>
              <a:buNone/>
              <a:tabLst>
                <a:tab pos="914400" algn="l"/>
              </a:tabLst>
            </a:pPr>
            <a:r>
              <a:rPr lang="fr-FR" dirty="0" smtClean="0">
                <a:solidFill>
                  <a:srgbClr val="000000"/>
                </a:solidFill>
                <a:ea typeface="Times New Roman" panose="02020603050405020304" pitchFamily="18" charset="0"/>
              </a:rPr>
              <a:t>En résumé: risque accru de morbidité et de mortalité. </a:t>
            </a:r>
            <a:endParaRPr lang="en-US" dirty="0">
              <a:ea typeface="Times New Roman" panose="02020603050405020304" pitchFamily="18" charset="0"/>
            </a:endParaRPr>
          </a:p>
          <a:p>
            <a:pPr marL="457200" lvl="1" indent="0">
              <a:buNone/>
            </a:pPr>
            <a:endParaRPr lang="fr-FR" dirty="0" smtClean="0"/>
          </a:p>
          <a:p>
            <a:pPr lvl="1">
              <a:buFont typeface="Wingdings" panose="05000000000000000000" pitchFamily="2" charset="2"/>
              <a:buChar char="v"/>
            </a:pPr>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solidFill>
                  <a:prstClr val="black">
                    <a:tint val="75000"/>
                  </a:prstClr>
                </a:solidFill>
              </a:rPr>
              <a:pPr/>
              <a:t>46</a:t>
            </a:fld>
            <a:endParaRPr lang="fr-FR">
              <a:solidFill>
                <a:prstClr val="black">
                  <a:tint val="75000"/>
                </a:prstClr>
              </a:solidFill>
            </a:endParaRPr>
          </a:p>
        </p:txBody>
      </p:sp>
    </p:spTree>
    <p:extLst>
      <p:ext uri="{BB962C8B-B14F-4D97-AF65-F5344CB8AC3E}">
        <p14:creationId xmlns:p14="http://schemas.microsoft.com/office/powerpoint/2010/main" val="845394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50506" cy="796018"/>
          </a:xfrm>
          <a:ln>
            <a:solidFill>
              <a:schemeClr val="accent4"/>
            </a:solidFill>
          </a:ln>
        </p:spPr>
        <p:txBody>
          <a:bodyPr anchor="t">
            <a:normAutofit fontScale="90000"/>
          </a:bodyPr>
          <a:lstStyle/>
          <a:p>
            <a:r>
              <a:rPr lang="fr-FR" b="1" dirty="0" smtClean="0">
                <a:ln>
                  <a:solidFill>
                    <a:schemeClr val="accent2"/>
                  </a:solidFill>
                </a:ln>
                <a:latin typeface="+mn-lt"/>
              </a:rPr>
              <a:t>Financement des programmes du DMU SSR </a:t>
            </a:r>
            <a:endParaRPr lang="fr-FR" b="1" dirty="0">
              <a:ln>
                <a:solidFill>
                  <a:schemeClr val="accent2"/>
                </a:solidFill>
              </a:ln>
              <a:latin typeface="+mn-lt"/>
            </a:endParaRPr>
          </a:p>
        </p:txBody>
      </p:sp>
      <p:sp>
        <p:nvSpPr>
          <p:cNvPr id="3" name="Content Placeholder 2"/>
          <p:cNvSpPr>
            <a:spLocks noGrp="1"/>
          </p:cNvSpPr>
          <p:nvPr>
            <p:ph idx="1"/>
          </p:nvPr>
        </p:nvSpPr>
        <p:spPr>
          <a:xfrm>
            <a:off x="838199" y="1465943"/>
            <a:ext cx="10802257" cy="4876800"/>
          </a:xfrm>
        </p:spPr>
        <p:txBody>
          <a:bodyPr>
            <a:normAutofit fontScale="92500" lnSpcReduction="20000"/>
          </a:bodyPr>
          <a:lstStyle/>
          <a:p>
            <a:r>
              <a:rPr lang="fr-FR" dirty="0" smtClean="0"/>
              <a:t>CERF (fonds d’urgence des Nations Unies), accessible aux </a:t>
            </a:r>
            <a:r>
              <a:rPr lang="fr-FR" dirty="0" err="1" smtClean="0"/>
              <a:t>ONGs</a:t>
            </a:r>
            <a:r>
              <a:rPr lang="fr-FR" dirty="0" smtClean="0"/>
              <a:t>, aussi)</a:t>
            </a:r>
          </a:p>
          <a:p>
            <a:r>
              <a:rPr lang="fr-FR" dirty="0" smtClean="0"/>
              <a:t>Autres bailleurs de fonds du DMU:</a:t>
            </a:r>
            <a:br>
              <a:rPr lang="fr-FR" dirty="0" smtClean="0"/>
            </a:br>
            <a:r>
              <a:rPr lang="fr-FR" dirty="0" smtClean="0"/>
              <a:t>          </a:t>
            </a:r>
          </a:p>
          <a:p>
            <a:pPr lvl="1">
              <a:buFont typeface="Wingdings" panose="05000000000000000000" pitchFamily="2" charset="2"/>
              <a:buChar char="q"/>
            </a:pPr>
            <a:r>
              <a:rPr lang="fr-FR" dirty="0"/>
              <a:t> </a:t>
            </a:r>
            <a:r>
              <a:rPr lang="fr-FR" dirty="0" smtClean="0"/>
              <a:t> </a:t>
            </a:r>
            <a:r>
              <a:rPr lang="en-US" dirty="0" smtClean="0"/>
              <a:t>Australian </a:t>
            </a:r>
            <a:r>
              <a:rPr lang="en-US" dirty="0"/>
              <a:t>Department of Foreign Affairs and Trade (DFAT</a:t>
            </a:r>
            <a:r>
              <a:rPr lang="en-US" dirty="0" smtClean="0"/>
              <a:t>),</a:t>
            </a:r>
          </a:p>
          <a:p>
            <a:pPr lvl="1">
              <a:buFont typeface="Wingdings" panose="05000000000000000000" pitchFamily="2" charset="2"/>
              <a:buChar char="q"/>
            </a:pPr>
            <a:r>
              <a:rPr lang="en-US" dirty="0"/>
              <a:t> United States (U.S.) Bureau for Population, Refugees, and Migration (BPRM</a:t>
            </a:r>
            <a:r>
              <a:rPr lang="en-US" dirty="0" smtClean="0"/>
              <a:t>),</a:t>
            </a:r>
          </a:p>
          <a:p>
            <a:pPr lvl="1">
              <a:buFont typeface="Wingdings" panose="05000000000000000000" pitchFamily="2" charset="2"/>
              <a:buChar char="q"/>
            </a:pPr>
            <a:r>
              <a:rPr lang="fr-FR" dirty="0"/>
              <a:t>Global </a:t>
            </a:r>
            <a:r>
              <a:rPr lang="fr-FR" dirty="0" err="1"/>
              <a:t>Affairs</a:t>
            </a:r>
            <a:r>
              <a:rPr lang="fr-FR" dirty="0"/>
              <a:t> Canada (GAC</a:t>
            </a:r>
            <a:r>
              <a:rPr lang="fr-FR" dirty="0" smtClean="0"/>
              <a:t>)</a:t>
            </a:r>
          </a:p>
          <a:p>
            <a:pPr lvl="1">
              <a:buFont typeface="Wingdings" panose="05000000000000000000" pitchFamily="2" charset="2"/>
              <a:buChar char="q"/>
            </a:pPr>
            <a:r>
              <a:rPr lang="en-US" dirty="0"/>
              <a:t>Department for International Development (DFID) of the United </a:t>
            </a:r>
            <a:r>
              <a:rPr lang="en-US" dirty="0" smtClean="0"/>
              <a:t>Kingdom</a:t>
            </a:r>
          </a:p>
          <a:p>
            <a:pPr lvl="1">
              <a:buFont typeface="Wingdings" panose="05000000000000000000" pitchFamily="2" charset="2"/>
              <a:buChar char="q"/>
            </a:pPr>
            <a:r>
              <a:rPr lang="en-US" dirty="0"/>
              <a:t>European Civil Protection and Humanitarian Aid Operations (ECHO), </a:t>
            </a:r>
            <a:endParaRPr lang="en-US" dirty="0" smtClean="0"/>
          </a:p>
          <a:p>
            <a:pPr lvl="1">
              <a:buFont typeface="Wingdings" panose="05000000000000000000" pitchFamily="2" charset="2"/>
              <a:buChar char="q"/>
            </a:pPr>
            <a:r>
              <a:rPr lang="en-US" dirty="0"/>
              <a:t>Ministry of Foreign Affairs Denmark</a:t>
            </a:r>
            <a:r>
              <a:rPr lang="en-US" dirty="0" smtClean="0"/>
              <a:t>, </a:t>
            </a:r>
          </a:p>
          <a:p>
            <a:pPr lvl="1">
              <a:buFont typeface="Wingdings" panose="05000000000000000000" pitchFamily="2" charset="2"/>
              <a:buChar char="q"/>
            </a:pPr>
            <a:r>
              <a:rPr lang="en-US" dirty="0" smtClean="0"/>
              <a:t>Ministry </a:t>
            </a:r>
            <a:r>
              <a:rPr lang="en-US" dirty="0"/>
              <a:t>of Foreign Affairs of the Netherlands, </a:t>
            </a:r>
            <a:endParaRPr lang="en-US" dirty="0" smtClean="0"/>
          </a:p>
          <a:p>
            <a:pPr lvl="1">
              <a:buFont typeface="Wingdings" panose="05000000000000000000" pitchFamily="2" charset="2"/>
              <a:buChar char="q"/>
            </a:pPr>
            <a:r>
              <a:rPr lang="en-US" dirty="0" smtClean="0"/>
              <a:t>Norwegian </a:t>
            </a:r>
            <a:r>
              <a:rPr lang="en-US" dirty="0"/>
              <a:t>Agency for Development Cooperation, </a:t>
            </a:r>
          </a:p>
          <a:p>
            <a:pPr lvl="1">
              <a:buFont typeface="Wingdings" panose="05000000000000000000" pitchFamily="2" charset="2"/>
              <a:buChar char="q"/>
            </a:pPr>
            <a:r>
              <a:rPr lang="en-US" dirty="0" smtClean="0"/>
              <a:t>Office </a:t>
            </a:r>
            <a:r>
              <a:rPr lang="en-US" dirty="0"/>
              <a:t>of U.S. Foreign Disaster Assistance (OFDA</a:t>
            </a:r>
            <a:r>
              <a:rPr lang="en-US" dirty="0" smtClean="0"/>
              <a:t>),</a:t>
            </a:r>
          </a:p>
          <a:p>
            <a:pPr lvl="1">
              <a:buFont typeface="Wingdings" panose="05000000000000000000" pitchFamily="2" charset="2"/>
              <a:buChar char="q"/>
            </a:pPr>
            <a:r>
              <a:rPr lang="en-US" dirty="0"/>
              <a:t>Swedish International Development Cooperation Agency (</a:t>
            </a:r>
            <a:r>
              <a:rPr lang="en-US" dirty="0" smtClean="0"/>
              <a:t>SIDA), </a:t>
            </a:r>
            <a:endParaRPr lang="en-US" dirty="0"/>
          </a:p>
          <a:p>
            <a:pPr lvl="1">
              <a:buFont typeface="Wingdings" panose="05000000000000000000" pitchFamily="2" charset="2"/>
              <a:buChar char="q"/>
            </a:pPr>
            <a:r>
              <a:rPr lang="en-US" dirty="0" smtClean="0"/>
              <a:t>UNHCR</a:t>
            </a:r>
            <a:r>
              <a:rPr lang="en-US" dirty="0"/>
              <a:t>, </a:t>
            </a:r>
          </a:p>
          <a:p>
            <a:pPr lvl="1">
              <a:buFont typeface="Wingdings" panose="05000000000000000000" pitchFamily="2" charset="2"/>
              <a:buChar char="q"/>
            </a:pPr>
            <a:r>
              <a:rPr lang="en-US" dirty="0" smtClean="0"/>
              <a:t>United </a:t>
            </a:r>
            <a:r>
              <a:rPr lang="en-US" dirty="0"/>
              <a:t>Nations Population Fund (UNFPA</a:t>
            </a:r>
            <a:r>
              <a:rPr lang="en-US" dirty="0" smtClean="0"/>
              <a:t>).</a:t>
            </a:r>
            <a:endParaRPr lang="en-US" dirty="0"/>
          </a:p>
        </p:txBody>
      </p:sp>
      <p:sp>
        <p:nvSpPr>
          <p:cNvPr id="4" name="Slide Number Placeholder 3"/>
          <p:cNvSpPr>
            <a:spLocks noGrp="1"/>
          </p:cNvSpPr>
          <p:nvPr>
            <p:ph type="sldNum" sz="quarter" idx="12"/>
          </p:nvPr>
        </p:nvSpPr>
        <p:spPr/>
        <p:txBody>
          <a:bodyPr/>
          <a:lstStyle/>
          <a:p>
            <a:fld id="{A063C3D0-896B-476D-A309-AD5D90928676}" type="slidenum">
              <a:rPr lang="fr-FR" smtClean="0"/>
              <a:t>47</a:t>
            </a:fld>
            <a:endParaRPr lang="fr-FR"/>
          </a:p>
        </p:txBody>
      </p:sp>
    </p:spTree>
    <p:extLst>
      <p:ext uri="{BB962C8B-B14F-4D97-AF65-F5344CB8AC3E}">
        <p14:creationId xmlns:p14="http://schemas.microsoft.com/office/powerpoint/2010/main" val="3598419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0" y="2665412"/>
            <a:ext cx="7434263" cy="1325563"/>
          </a:xfrm>
        </p:spPr>
        <p:txBody>
          <a:bodyPr/>
          <a:lstStyle/>
          <a:p>
            <a:pPr algn="ctr"/>
            <a:r>
              <a:rPr lang="fr-FR" b="1" dirty="0" smtClean="0">
                <a:solidFill>
                  <a:schemeClr val="accent2"/>
                </a:solidFill>
                <a:latin typeface="+mn-lt"/>
              </a:rPr>
              <a:t>Fin de présentation </a:t>
            </a:r>
            <a:endParaRPr lang="fr-FR" b="1" dirty="0">
              <a:solidFill>
                <a:schemeClr val="accent2"/>
              </a:solidFill>
              <a:latin typeface="+mn-lt"/>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t>48</a:t>
            </a:fld>
            <a:endParaRPr lang="fr-FR"/>
          </a:p>
        </p:txBody>
      </p:sp>
    </p:spTree>
    <p:extLst>
      <p:ext uri="{BB962C8B-B14F-4D97-AF65-F5344CB8AC3E}">
        <p14:creationId xmlns:p14="http://schemas.microsoft.com/office/powerpoint/2010/main" val="3656147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80657" cy="1325563"/>
          </a:xfrm>
          <a:ln>
            <a:solidFill>
              <a:srgbClr val="FF0000"/>
            </a:solidFill>
          </a:ln>
        </p:spPr>
        <p:txBody>
          <a:bodyPr/>
          <a:lstStyle/>
          <a:p>
            <a:r>
              <a:rPr lang="fr-FR" b="1" dirty="0" smtClean="0">
                <a:latin typeface="+mn-lt"/>
              </a:rPr>
              <a:t>Références </a:t>
            </a:r>
            <a:endParaRPr lang="fr-FR" b="1" dirty="0">
              <a:latin typeface="+mn-lt"/>
            </a:endParaRPr>
          </a:p>
        </p:txBody>
      </p:sp>
      <p:sp>
        <p:nvSpPr>
          <p:cNvPr id="3" name="Content Placeholder 2"/>
          <p:cNvSpPr>
            <a:spLocks noGrp="1"/>
          </p:cNvSpPr>
          <p:nvPr>
            <p:ph idx="1"/>
          </p:nvPr>
        </p:nvSpPr>
        <p:spPr>
          <a:xfrm>
            <a:off x="838200" y="1825624"/>
            <a:ext cx="10515600" cy="4672157"/>
          </a:xfrm>
        </p:spPr>
        <p:txBody>
          <a:bodyPr>
            <a:normAutofit/>
          </a:bodyPr>
          <a:lstStyle/>
          <a:p>
            <a:pPr marL="342900" marR="0" lvl="0" indent="-342900">
              <a:spcBef>
                <a:spcPts val="0"/>
              </a:spcBef>
              <a:spcAft>
                <a:spcPts val="0"/>
              </a:spcAft>
              <a:buFont typeface="+mj-lt"/>
              <a:buAutoNum type="arabicPeriod"/>
            </a:pPr>
            <a:r>
              <a:rPr lang="fr-FR" sz="2400" dirty="0" smtClean="0">
                <a:latin typeface="Calibri" panose="020F0502020204030204" pitchFamily="34" charset="0"/>
                <a:ea typeface="Times New Roman" panose="02020603050405020304" pitchFamily="18" charset="0"/>
              </a:rPr>
              <a:t>Manuel de terrain du Groupe </a:t>
            </a:r>
            <a:r>
              <a:rPr lang="fr-FR" sz="2400" dirty="0" err="1" smtClean="0">
                <a:latin typeface="Calibri" panose="020F0502020204030204" pitchFamily="34" charset="0"/>
                <a:ea typeface="Times New Roman" panose="02020603050405020304" pitchFamily="18" charset="0"/>
              </a:rPr>
              <a:t>interorganisations</a:t>
            </a:r>
            <a:r>
              <a:rPr lang="fr-FR" sz="2400" dirty="0" smtClean="0">
                <a:latin typeface="Calibri" panose="020F0502020204030204" pitchFamily="34" charset="0"/>
                <a:ea typeface="Times New Roman" panose="02020603050405020304" pitchFamily="18" charset="0"/>
              </a:rPr>
              <a:t> sur la santé reproductive en situations de crise humanitaire </a:t>
            </a:r>
            <a:r>
              <a:rPr lang="en-US" sz="2400" dirty="0" smtClean="0">
                <a:latin typeface="Calibri" panose="020F0502020204030204" pitchFamily="34" charset="0"/>
                <a:ea typeface="Times New Roman" panose="02020603050405020304" pitchFamily="18" charset="0"/>
              </a:rPr>
              <a:t>(</a:t>
            </a:r>
            <a:r>
              <a:rPr lang="en-US" sz="2400" dirty="0">
                <a:latin typeface="Calibri" panose="020F0502020204030204" pitchFamily="34" charset="0"/>
                <a:ea typeface="Times New Roman" panose="02020603050405020304" pitchFamily="18" charset="0"/>
              </a:rPr>
              <a:t>2018) publication de IAWG </a:t>
            </a:r>
            <a:r>
              <a:rPr lang="en-US" sz="2000" dirty="0">
                <a:latin typeface="Calibri" panose="020F0502020204030204" pitchFamily="34" charset="0"/>
                <a:ea typeface="Times New Roman" panose="02020603050405020304" pitchFamily="18" charset="0"/>
              </a:rPr>
              <a:t>(</a:t>
            </a:r>
            <a:r>
              <a:rPr lang="en-US" sz="2000" u="sng" dirty="0">
                <a:solidFill>
                  <a:srgbClr val="0000FF"/>
                </a:solidFill>
                <a:latin typeface="Calibri" panose="020F0502020204030204" pitchFamily="34" charset="0"/>
                <a:ea typeface="Times New Roman" panose="02020603050405020304" pitchFamily="18" charset="0"/>
                <a:hlinkClick r:id="rId2"/>
              </a:rPr>
              <a:t>https://iawg.net/resources/minimum-initial-service-package-misp-resources</a:t>
            </a:r>
            <a:r>
              <a:rPr lang="en-US" sz="2000" dirty="0">
                <a:latin typeface="Calibri" panose="020F0502020204030204" pitchFamily="34" charset="0"/>
                <a:ea typeface="Times New Roman" panose="02020603050405020304" pitchFamily="18" charset="0"/>
              </a:rPr>
              <a:t>) </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Times New Roman" panose="02020603050405020304" pitchFamily="18" charset="0"/>
              </a:rPr>
              <a:t>Resume du DMU-SSR –(MISP cheat sheet) - </a:t>
            </a:r>
            <a:r>
              <a:rPr lang="en-US" sz="2000" u="sng" dirty="0">
                <a:solidFill>
                  <a:srgbClr val="0000FF"/>
                </a:solidFill>
                <a:latin typeface="Calibri" panose="020F0502020204030204" pitchFamily="34" charset="0"/>
                <a:ea typeface="Times New Roman" panose="02020603050405020304" pitchFamily="18" charset="0"/>
                <a:hlinkClick r:id="rId3"/>
              </a:rPr>
              <a:t>https://cdn.iawg.rygn.io/documents/MISP-French-web.pdf?mtime=20200403124835&amp;focal=none#asset:29588</a:t>
            </a:r>
            <a:r>
              <a:rPr lang="en-US" sz="2000" dirty="0" smtClean="0">
                <a:latin typeface="Calibri" panose="020F0502020204030204" pitchFamily="34" charset="0"/>
                <a:ea typeface="Times New Roman" panose="02020603050405020304" pitchFamily="18" charset="0"/>
              </a:rPr>
              <a:t>.</a:t>
            </a:r>
          </a:p>
          <a:p>
            <a:pPr marL="342900" marR="0" lvl="0" indent="-342900">
              <a:spcBef>
                <a:spcPts val="0"/>
              </a:spcBef>
              <a:spcAft>
                <a:spcPts val="0"/>
              </a:spcAft>
              <a:buFont typeface="+mj-lt"/>
              <a:buAutoNum type="arabicPeriod"/>
            </a:pPr>
            <a:r>
              <a:rPr lang="en-US" sz="2400" dirty="0" smtClean="0">
                <a:latin typeface="Calibri" panose="020F0502020204030204" pitchFamily="34" charset="0"/>
                <a:ea typeface="Times New Roman" panose="02020603050405020304" pitchFamily="18" charset="0"/>
              </a:rPr>
              <a:t>Manuel de Kits de SR (kits </a:t>
            </a:r>
            <a:r>
              <a:rPr lang="en-US" sz="2400" dirty="0" err="1" smtClean="0">
                <a:latin typeface="Calibri" panose="020F0502020204030204" pitchFamily="34" charset="0"/>
                <a:ea typeface="Times New Roman" panose="02020603050405020304" pitchFamily="18" charset="0"/>
              </a:rPr>
              <a:t>interorganisations</a:t>
            </a:r>
            <a:r>
              <a:rPr lang="en-US" sz="2400" dirty="0" smtClean="0">
                <a:latin typeface="Calibri" panose="020F0502020204030204" pitchFamily="34" charset="0"/>
                <a:ea typeface="Times New Roman" panose="02020603050405020304" pitchFamily="18" charset="0"/>
              </a:rPr>
              <a:t>). 6e edition (2019). </a:t>
            </a:r>
            <a:r>
              <a:rPr lang="en-US" sz="2400" dirty="0">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hlinkClick r:id="rId4"/>
              </a:rPr>
              <a:t>https://</a:t>
            </a:r>
            <a:r>
              <a:rPr lang="en-US" sz="2000" dirty="0" smtClean="0">
                <a:latin typeface="Calibri" panose="020F0502020204030204" pitchFamily="34" charset="0"/>
                <a:ea typeface="Times New Roman" panose="02020603050405020304" pitchFamily="18" charset="0"/>
                <a:hlinkClick r:id="rId4"/>
              </a:rPr>
              <a:t>cdn.iawg.rygn.io/documents/IARH-Kits-6th-Edition_Manual_English.pdf?mtime=20210129161120&amp;focal=none</a:t>
            </a:r>
            <a:endParaRPr lang="en-US" sz="2000" dirty="0" smtClean="0">
              <a:latin typeface="Calibri" panose="020F0502020204030204" pitchFamily="34" charset="0"/>
              <a:ea typeface="Times New Roman" panose="02020603050405020304" pitchFamily="18" charset="0"/>
            </a:endParaRPr>
          </a:p>
          <a:p>
            <a:pPr marL="342900" indent="-342900">
              <a:spcBef>
                <a:spcPts val="0"/>
              </a:spcBef>
              <a:buFont typeface="+mj-lt"/>
              <a:buAutoNum type="arabicPeriod"/>
            </a:pPr>
            <a:r>
              <a:rPr lang="en-US" dirty="0"/>
              <a:t>La </a:t>
            </a:r>
            <a:r>
              <a:rPr lang="en-US" dirty="0" err="1"/>
              <a:t>Norme</a:t>
            </a:r>
            <a:r>
              <a:rPr lang="en-US" dirty="0"/>
              <a:t> </a:t>
            </a:r>
            <a:r>
              <a:rPr lang="en-US" dirty="0" err="1"/>
              <a:t>humanitaire</a:t>
            </a:r>
            <a:r>
              <a:rPr lang="en-US" dirty="0"/>
              <a:t> </a:t>
            </a:r>
            <a:r>
              <a:rPr lang="en-US" dirty="0" err="1" smtClean="0"/>
              <a:t>fondamentale</a:t>
            </a:r>
            <a:r>
              <a:rPr lang="en-US" dirty="0" smtClean="0"/>
              <a:t>- Sphere standards</a:t>
            </a:r>
            <a:r>
              <a:rPr lang="en-US" dirty="0"/>
              <a:t>. </a:t>
            </a:r>
            <a:r>
              <a:rPr lang="en-US" sz="2000" dirty="0">
                <a:hlinkClick r:id="rId5"/>
              </a:rPr>
              <a:t>https://spherestandards.org/fr/standards-humanitaires/la-norme-humanitaire-fondamentale</a:t>
            </a:r>
            <a:r>
              <a:rPr lang="en-US" sz="2000" dirty="0" smtClean="0">
                <a:hlinkClick r:id="rId5"/>
              </a:rPr>
              <a:t>/</a:t>
            </a:r>
            <a:r>
              <a:rPr lang="en-US" sz="2000" dirty="0" smtClean="0"/>
              <a:t> </a:t>
            </a:r>
            <a:endParaRPr lang="en-US" sz="2000" dirty="0"/>
          </a:p>
          <a:p>
            <a:pPr marL="342900" marR="0" lvl="0" indent="-342900">
              <a:spcBef>
                <a:spcPts val="0"/>
              </a:spcBef>
              <a:spcAft>
                <a:spcPts val="0"/>
              </a:spcAft>
              <a:buFont typeface="+mj-lt"/>
              <a:buAutoNum type="arabicPeriod"/>
            </a:pPr>
            <a:r>
              <a:rPr lang="en-US" sz="2400" dirty="0" smtClean="0">
                <a:latin typeface="Calibri" panose="020F0502020204030204" pitchFamily="34" charset="0"/>
                <a:ea typeface="Times New Roman" panose="02020603050405020304" pitchFamily="18" charset="0"/>
              </a:rPr>
              <a:t/>
            </a:r>
            <a:br>
              <a:rPr lang="en-US" sz="2400" dirty="0" smtClean="0">
                <a:latin typeface="Calibri" panose="020F0502020204030204" pitchFamily="34" charset="0"/>
                <a:ea typeface="Times New Roman" panose="02020603050405020304" pitchFamily="18" charset="0"/>
              </a:rPr>
            </a:br>
            <a:endParaRPr lang="en-US" sz="2400" dirty="0">
              <a:latin typeface="Calibri" panose="020F0502020204030204" pitchFamily="34" charset="0"/>
              <a:ea typeface="Times New Roman" panose="02020603050405020304" pitchFamily="18" charset="0"/>
            </a:endParaRPr>
          </a:p>
          <a:p>
            <a:endParaRPr lang="fr-FR" dirty="0"/>
          </a:p>
        </p:txBody>
      </p:sp>
      <p:sp>
        <p:nvSpPr>
          <p:cNvPr id="4" name="Slide Number Placeholder 3"/>
          <p:cNvSpPr>
            <a:spLocks noGrp="1"/>
          </p:cNvSpPr>
          <p:nvPr>
            <p:ph type="sldNum" sz="quarter" idx="12"/>
          </p:nvPr>
        </p:nvSpPr>
        <p:spPr/>
        <p:txBody>
          <a:bodyPr/>
          <a:lstStyle/>
          <a:p>
            <a:fld id="{A063C3D0-896B-476D-A309-AD5D90928676}" type="slidenum">
              <a:rPr lang="fr-FR" smtClean="0"/>
              <a:t>49</a:t>
            </a:fld>
            <a:endParaRPr lang="fr-FR"/>
          </a:p>
        </p:txBody>
      </p:sp>
    </p:spTree>
    <p:extLst>
      <p:ext uri="{BB962C8B-B14F-4D97-AF65-F5344CB8AC3E}">
        <p14:creationId xmlns:p14="http://schemas.microsoft.com/office/powerpoint/2010/main" val="62913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546684"/>
            <a:ext cx="8319655" cy="1099553"/>
          </a:xfrm>
          <a:ln>
            <a:solidFill>
              <a:srgbClr val="FFC000"/>
            </a:solidFill>
          </a:ln>
        </p:spPr>
        <p:txBody>
          <a:bodyPr anchor="t">
            <a:normAutofit fontScale="90000"/>
          </a:bodyPr>
          <a:lstStyle/>
          <a:p>
            <a:pPr algn="ctr" eaLnBrk="1" hangingPunct="1"/>
            <a:r>
              <a:rPr lang="fr-FR" sz="4000" b="1" dirty="0" smtClean="0">
                <a:ln>
                  <a:solidFill>
                    <a:schemeClr val="accent2"/>
                  </a:solidFill>
                </a:ln>
                <a:latin typeface="+mn-lt"/>
              </a:rPr>
              <a:t>Une crise ou urgence humanitaire/  </a:t>
            </a:r>
            <a:r>
              <a:rPr lang="fr-FR" sz="4000" b="1" dirty="0" smtClean="0">
                <a:ln>
                  <a:solidFill>
                    <a:schemeClr val="accent2"/>
                  </a:solidFill>
                </a:ln>
                <a:solidFill>
                  <a:srgbClr val="FF0000"/>
                </a:solidFill>
                <a:latin typeface="+mn-lt"/>
              </a:rPr>
              <a:t>une catastrophe / un désastre humanitaire  </a:t>
            </a:r>
            <a:endParaRPr lang="fr-FR" sz="4000" b="1" dirty="0">
              <a:ln>
                <a:solidFill>
                  <a:schemeClr val="accent2"/>
                </a:solidFill>
              </a:ln>
              <a:solidFill>
                <a:srgbClr val="FF0000"/>
              </a:solidFill>
              <a:latin typeface="+mn-lt"/>
            </a:endParaRPr>
          </a:p>
        </p:txBody>
      </p:sp>
      <p:sp>
        <p:nvSpPr>
          <p:cNvPr id="6147" name="Rectangle 3"/>
          <p:cNvSpPr>
            <a:spLocks noGrp="1" noChangeArrowheads="1"/>
          </p:cNvSpPr>
          <p:nvPr>
            <p:ph idx="1"/>
          </p:nvPr>
        </p:nvSpPr>
        <p:spPr/>
        <p:txBody>
          <a:bodyPr>
            <a:normAutofit/>
          </a:bodyPr>
          <a:lstStyle/>
          <a:p>
            <a:pPr eaLnBrk="1" hangingPunct="1">
              <a:buFont typeface="Wingdings" pitchFamily="2" charset="2"/>
              <a:buChar char="Ø"/>
            </a:pPr>
            <a:r>
              <a:rPr lang="fr-FR" dirty="0"/>
              <a:t>Rupture grave du </a:t>
            </a:r>
            <a:r>
              <a:rPr lang="fr-FR" dirty="0" smtClean="0"/>
              <a:t>fonctionnement d’une </a:t>
            </a:r>
            <a:r>
              <a:rPr lang="fr-FR" dirty="0"/>
              <a:t>communauté ou </a:t>
            </a:r>
            <a:r>
              <a:rPr lang="fr-FR" dirty="0" smtClean="0"/>
              <a:t>d’une société </a:t>
            </a:r>
          </a:p>
          <a:p>
            <a:pPr lvl="1">
              <a:buFont typeface="Wingdings" pitchFamily="2" charset="2"/>
              <a:buChar char="Ø"/>
            </a:pPr>
            <a:r>
              <a:rPr lang="fr-FR" sz="2600" dirty="0" smtClean="0"/>
              <a:t>impliquant des conséquences importantes et négatives telles que le dégât matériel et économique </a:t>
            </a:r>
          </a:p>
          <a:p>
            <a:pPr lvl="1">
              <a:buFont typeface="Wingdings" pitchFamily="2" charset="2"/>
              <a:buChar char="Ø"/>
            </a:pPr>
            <a:r>
              <a:rPr lang="fr-FR" sz="2600" dirty="0" smtClean="0"/>
              <a:t>Résultant en la perte significative </a:t>
            </a:r>
            <a:r>
              <a:rPr lang="fr-FR" sz="2600" u="sng" dirty="0" smtClean="0"/>
              <a:t>en vies humaines</a:t>
            </a:r>
            <a:r>
              <a:rPr lang="fr-FR" sz="2600" dirty="0"/>
              <a:t>, </a:t>
            </a:r>
            <a:r>
              <a:rPr lang="fr-FR" sz="2600" dirty="0" smtClean="0"/>
              <a:t>ou </a:t>
            </a:r>
          </a:p>
          <a:p>
            <a:pPr lvl="1">
              <a:buFont typeface="Wingdings" pitchFamily="2" charset="2"/>
              <a:buChar char="Ø"/>
            </a:pPr>
            <a:r>
              <a:rPr lang="fr-FR" sz="2600" dirty="0" smtClean="0"/>
              <a:t> impliquant un impact environnemental</a:t>
            </a:r>
          </a:p>
          <a:p>
            <a:pPr marL="0" indent="0" eaLnBrk="1" hangingPunct="1">
              <a:buNone/>
            </a:pPr>
            <a:r>
              <a:rPr lang="fr-FR" sz="3000" b="1" u="sng" dirty="0" smtClean="0"/>
              <a:t>la communauté ou la société affectée ne peut surmonter les conséquences avec ses seules ressources</a:t>
            </a:r>
            <a:r>
              <a:rPr lang="fr-FR" sz="3000" b="1" dirty="0" smtClean="0"/>
              <a:t>. (UNISDR)</a:t>
            </a:r>
          </a:p>
          <a:p>
            <a:pPr>
              <a:buFont typeface="Wingdings" pitchFamily="2" charset="2"/>
              <a:buChar char="Ø"/>
            </a:pPr>
            <a:endParaRPr lang="fr-FR" sz="2400" dirty="0" smtClean="0">
              <a:solidFill>
                <a:srgbClr val="231F20"/>
              </a:solidFill>
            </a:endParaRPr>
          </a:p>
          <a:p>
            <a:pPr marL="0" indent="0" eaLnBrk="1" hangingPunct="1">
              <a:buNone/>
            </a:pPr>
            <a:endParaRPr lang="fr-FR" i="1" dirty="0"/>
          </a:p>
        </p:txBody>
      </p:sp>
      <p:sp>
        <p:nvSpPr>
          <p:cNvPr id="3" name="Slide Number Placeholder 2"/>
          <p:cNvSpPr>
            <a:spLocks noGrp="1"/>
          </p:cNvSpPr>
          <p:nvPr>
            <p:ph type="sldNum" sz="quarter" idx="12"/>
          </p:nvPr>
        </p:nvSpPr>
        <p:spPr/>
        <p:txBody>
          <a:bodyPr/>
          <a:lstStyle/>
          <a:p>
            <a:fld id="{A063C3D0-896B-476D-A309-AD5D90928676}" type="slidenum">
              <a:rPr lang="fr-FR" smtClean="0">
                <a:solidFill>
                  <a:prstClr val="black">
                    <a:tint val="75000"/>
                  </a:prstClr>
                </a:solidFill>
              </a:rPr>
              <a:pPr/>
              <a:t>5</a:t>
            </a:fld>
            <a:endParaRPr lang="fr-FR">
              <a:solidFill>
                <a:prstClr val="black">
                  <a:tint val="75000"/>
                </a:prstClr>
              </a:solidFill>
            </a:endParaRPr>
          </a:p>
        </p:txBody>
      </p:sp>
      <p:sp>
        <p:nvSpPr>
          <p:cNvPr id="2" name="Flowchart: Alternate Process 1"/>
          <p:cNvSpPr/>
          <p:nvPr/>
        </p:nvSpPr>
        <p:spPr bwMode="auto">
          <a:xfrm>
            <a:off x="1097646" y="5833268"/>
            <a:ext cx="9698353" cy="288926"/>
          </a:xfrm>
          <a:prstGeom prst="flowChartAlternate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lnSpc>
                <a:spcPts val="1320"/>
              </a:lnSpc>
              <a:spcAft>
                <a:spcPts val="1200"/>
              </a:spcAft>
            </a:pPr>
            <a:r>
              <a:rPr lang="fr-FR" b="1" kern="1800" dirty="0">
                <a:solidFill>
                  <a:srgbClr val="62545B"/>
                </a:solidFill>
                <a:latin typeface="Arial" panose="020B0604020202020204" pitchFamily="34" charset="0"/>
                <a:ea typeface="Times New Roman" panose="02020603050405020304" pitchFamily="18" charset="0"/>
                <a:cs typeface="Times New Roman" panose="02020603050405020304" pitchFamily="18" charset="0"/>
              </a:rPr>
              <a:t>UNISDR</a:t>
            </a:r>
            <a:r>
              <a:rPr lang="fr-FR" kern="1800" dirty="0">
                <a:solidFill>
                  <a:srgbClr val="62545B"/>
                </a:solidFill>
                <a:latin typeface="Arial" panose="020B0604020202020204" pitchFamily="34" charset="0"/>
                <a:ea typeface="Times New Roman" panose="02020603050405020304" pitchFamily="18" charset="0"/>
                <a:cs typeface="Times New Roman" panose="02020603050405020304" pitchFamily="18" charset="0"/>
              </a:rPr>
              <a:t>=Bureau des Nations Unies pour la Réduction des Risques de Catastrophes</a:t>
            </a:r>
            <a:endParaRPr lang="en-US" sz="1600" dirty="0">
              <a:solidFill>
                <a:srgbClr val="122068"/>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936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226" y="1009185"/>
            <a:ext cx="9973456" cy="2114530"/>
          </a:xfrm>
          <a:solidFill>
            <a:srgbClr val="92D050"/>
          </a:solidFill>
        </p:spPr>
        <p:txBody>
          <a:bodyPr anchor="t">
            <a:noAutofit/>
          </a:bodyPr>
          <a:lstStyle/>
          <a:p>
            <a:pPr lvl="0">
              <a:spcBef>
                <a:spcPts val="1000"/>
              </a:spcBef>
            </a:pPr>
            <a:r>
              <a:rPr lang="fr-FR" sz="4800" b="1" dirty="0">
                <a:solidFill>
                  <a:prstClr val="black"/>
                </a:solidFill>
                <a:latin typeface="Calibri" panose="020F0502020204030204"/>
              </a:rPr>
              <a:t>Dispositif minimum d’urgence (DMU) en santé </a:t>
            </a:r>
            <a:r>
              <a:rPr lang="fr-FR" sz="4800" b="1" dirty="0" smtClean="0">
                <a:solidFill>
                  <a:prstClr val="black"/>
                </a:solidFill>
                <a:latin typeface="Calibri" panose="020F0502020204030204"/>
              </a:rPr>
              <a:t>sexuelle et reproductive</a:t>
            </a:r>
            <a:br>
              <a:rPr lang="fr-FR" sz="4800" b="1" dirty="0" smtClean="0">
                <a:solidFill>
                  <a:prstClr val="black"/>
                </a:solidFill>
                <a:latin typeface="Calibri" panose="020F0502020204030204"/>
              </a:rPr>
            </a:br>
            <a:r>
              <a:rPr lang="fr-FR" sz="2800" dirty="0" smtClean="0">
                <a:solidFill>
                  <a:prstClr val="black"/>
                </a:solidFill>
                <a:latin typeface="Calibri" panose="020F0502020204030204"/>
              </a:rPr>
              <a:t>En situation </a:t>
            </a:r>
            <a:r>
              <a:rPr lang="fr-FR" sz="2800" dirty="0">
                <a:solidFill>
                  <a:prstClr val="black"/>
                </a:solidFill>
                <a:latin typeface="Calibri" panose="020F0502020204030204"/>
              </a:rPr>
              <a:t>de crise humanitaire </a:t>
            </a:r>
            <a:br>
              <a:rPr lang="fr-FR" sz="2800" dirty="0">
                <a:solidFill>
                  <a:prstClr val="black"/>
                </a:solidFill>
                <a:latin typeface="Calibri" panose="020F0502020204030204"/>
              </a:rPr>
            </a:br>
            <a:r>
              <a:rPr lang="fr-FR" sz="2800" dirty="0" smtClean="0">
                <a:solidFill>
                  <a:prstClr val="black"/>
                </a:solidFill>
                <a:latin typeface="Calibri" panose="020F0502020204030204"/>
              </a:rPr>
              <a:t>Janvier 2022</a:t>
            </a:r>
            <a:r>
              <a:rPr lang="fr-FR" b="1" dirty="0" smtClean="0">
                <a:solidFill>
                  <a:prstClr val="black"/>
                </a:solidFill>
                <a:latin typeface="Calibri" panose="020F0502020204030204"/>
              </a:rPr>
              <a:t/>
            </a:r>
            <a:br>
              <a:rPr lang="fr-FR" b="1" dirty="0" smtClean="0">
                <a:solidFill>
                  <a:prstClr val="black"/>
                </a:solidFill>
                <a:latin typeface="Calibri" panose="020F0502020204030204"/>
              </a:rPr>
            </a:br>
            <a:endParaRPr lang="fr-FR" dirty="0"/>
          </a:p>
        </p:txBody>
      </p:sp>
      <p:sp>
        <p:nvSpPr>
          <p:cNvPr id="3" name="Subtitle 2"/>
          <p:cNvSpPr>
            <a:spLocks noGrp="1"/>
          </p:cNvSpPr>
          <p:nvPr>
            <p:ph type="subTitle" idx="1"/>
          </p:nvPr>
        </p:nvSpPr>
        <p:spPr>
          <a:xfrm>
            <a:off x="6453945" y="4859929"/>
            <a:ext cx="4698736" cy="756632"/>
          </a:xfrm>
          <a:ln>
            <a:solidFill>
              <a:srgbClr val="FF0000"/>
            </a:solidFill>
          </a:ln>
        </p:spPr>
        <p:txBody>
          <a:bodyPr>
            <a:noAutofit/>
          </a:bodyPr>
          <a:lstStyle/>
          <a:p>
            <a:pPr lvl="0" algn="l"/>
            <a:r>
              <a:rPr lang="fr-FR" sz="2000" b="1" dirty="0">
                <a:solidFill>
                  <a:prstClr val="black"/>
                </a:solidFill>
              </a:rPr>
              <a:t>Présentateur: Dr. Jonathan </a:t>
            </a:r>
            <a:r>
              <a:rPr lang="fr-FR" sz="2000" b="1" dirty="0" smtClean="0">
                <a:solidFill>
                  <a:prstClr val="black"/>
                </a:solidFill>
              </a:rPr>
              <a:t>B. </a:t>
            </a:r>
            <a:r>
              <a:rPr lang="fr-FR" sz="2000" b="1" dirty="0" err="1">
                <a:solidFill>
                  <a:prstClr val="black"/>
                </a:solidFill>
              </a:rPr>
              <a:t>Ndzi</a:t>
            </a:r>
            <a:r>
              <a:rPr lang="fr-FR" sz="2000" b="1" dirty="0">
                <a:solidFill>
                  <a:prstClr val="black"/>
                </a:solidFill>
              </a:rPr>
              <a:t> (MD)</a:t>
            </a:r>
          </a:p>
          <a:p>
            <a:pPr lvl="0" algn="l"/>
            <a:r>
              <a:rPr lang="fr-FR" sz="2000" b="1" dirty="0">
                <a:solidFill>
                  <a:prstClr val="black"/>
                </a:solidFill>
              </a:rPr>
              <a:t>Spécialiste Humanitaire</a:t>
            </a:r>
          </a:p>
          <a:p>
            <a:pPr lvl="0" algn="l"/>
            <a:r>
              <a:rPr lang="fr-FR" sz="2000" b="1" dirty="0" smtClean="0">
                <a:solidFill>
                  <a:prstClr val="black"/>
                </a:solidFill>
              </a:rPr>
              <a:t> </a:t>
            </a:r>
            <a:endParaRPr lang="fr-FR" sz="2000" b="1" dirty="0">
              <a:solidFill>
                <a:prstClr val="black"/>
              </a:solidFill>
            </a:endParaRPr>
          </a:p>
          <a:p>
            <a:endParaRPr lang="fr-FR" sz="2000" dirty="0"/>
          </a:p>
        </p:txBody>
      </p:sp>
      <p:sp>
        <p:nvSpPr>
          <p:cNvPr id="5" name="Slide Number Placeholder 4"/>
          <p:cNvSpPr>
            <a:spLocks noGrp="1"/>
          </p:cNvSpPr>
          <p:nvPr>
            <p:ph type="sldNum" sz="quarter" idx="12"/>
          </p:nvPr>
        </p:nvSpPr>
        <p:spPr/>
        <p:txBody>
          <a:bodyPr/>
          <a:lstStyle/>
          <a:p>
            <a:fld id="{FD371DD1-D9FE-4F55-B951-55DF6DE214C8}" type="slidenum">
              <a:rPr lang="fr-FR" smtClean="0">
                <a:solidFill>
                  <a:prstClr val="black">
                    <a:tint val="75000"/>
                  </a:prstClr>
                </a:solidFill>
              </a:rPr>
              <a:pPr/>
              <a:t>50</a:t>
            </a:fld>
            <a:endParaRPr lang="fr-FR">
              <a:solidFill>
                <a:prstClr val="black">
                  <a:tint val="75000"/>
                </a:prstClr>
              </a:solidFill>
            </a:endParaRPr>
          </a:p>
        </p:txBody>
      </p:sp>
      <p:sp>
        <p:nvSpPr>
          <p:cNvPr id="4" name="Rectangle 3"/>
          <p:cNvSpPr/>
          <p:nvPr/>
        </p:nvSpPr>
        <p:spPr>
          <a:xfrm>
            <a:off x="1179226" y="3123715"/>
            <a:ext cx="9973455" cy="914400"/>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Module 1</a:t>
            </a:r>
            <a:r>
              <a:rPr lang="fr-FR" sz="2800" b="1" dirty="0" smtClean="0">
                <a:solidFill>
                  <a:srgbClr val="FF0000"/>
                </a:solidFill>
              </a:rPr>
              <a:t>: Objectif No. 1 </a:t>
            </a:r>
            <a:r>
              <a:rPr lang="fr-FR" sz="2800" b="1" dirty="0">
                <a:solidFill>
                  <a:prstClr val="black"/>
                </a:solidFill>
              </a:rPr>
              <a:t>Veiller  à ce que le </a:t>
            </a:r>
            <a:r>
              <a:rPr lang="fr-FR" sz="2800" b="1" dirty="0" smtClean="0">
                <a:solidFill>
                  <a:prstClr val="black"/>
                </a:solidFill>
              </a:rPr>
              <a:t>secteur/</a:t>
            </a:r>
            <a:r>
              <a:rPr lang="en-US" sz="2800" b="1" dirty="0">
                <a:solidFill>
                  <a:prstClr val="black"/>
                </a:solidFill>
                <a:ea typeface="Calibri" panose="020F0502020204030204" pitchFamily="34" charset="0"/>
                <a:cs typeface="Times New Roman" panose="02020603050405020304" pitchFamily="18" charset="0"/>
              </a:rPr>
              <a:t> p</a:t>
            </a:r>
            <a:r>
              <a:rPr lang="fr-FR" sz="2800" b="1" dirty="0">
                <a:solidFill>
                  <a:srgbClr val="000000"/>
                </a:solidFill>
              </a:rPr>
              <a:t>ô</a:t>
            </a:r>
            <a:r>
              <a:rPr lang="en-US" sz="2800" b="1" dirty="0">
                <a:solidFill>
                  <a:prstClr val="black"/>
                </a:solidFill>
                <a:ea typeface="Calibri" panose="020F0502020204030204" pitchFamily="34" charset="0"/>
                <a:cs typeface="Times New Roman" panose="02020603050405020304" pitchFamily="18" charset="0"/>
              </a:rPr>
              <a:t>le</a:t>
            </a:r>
            <a:r>
              <a:rPr lang="fr-FR" sz="2800" b="1" dirty="0" smtClean="0">
                <a:solidFill>
                  <a:prstClr val="black"/>
                </a:solidFill>
              </a:rPr>
              <a:t> de </a:t>
            </a:r>
            <a:r>
              <a:rPr lang="fr-FR" sz="2800" b="1" dirty="0">
                <a:solidFill>
                  <a:prstClr val="black"/>
                </a:solidFill>
              </a:rPr>
              <a:t>santé identifie une organisation pour assurer la mise en œuvre du DMU.</a:t>
            </a:r>
            <a:endParaRPr lang="fr-FR" b="1" dirty="0">
              <a:solidFill>
                <a:srgbClr val="FFC000"/>
              </a:solidFill>
            </a:endParaRPr>
          </a:p>
        </p:txBody>
      </p:sp>
    </p:spTree>
    <p:extLst>
      <p:ext uri="{BB962C8B-B14F-4D97-AF65-F5344CB8AC3E}">
        <p14:creationId xmlns:p14="http://schemas.microsoft.com/office/powerpoint/2010/main" val="1833024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07767" cy="764427"/>
          </a:xfrm>
          <a:ln>
            <a:solidFill>
              <a:schemeClr val="accent4"/>
            </a:solidFill>
          </a:ln>
        </p:spPr>
        <p:txBody>
          <a:bodyPr/>
          <a:lstStyle/>
          <a:p>
            <a:r>
              <a:rPr lang="fr-FR" b="1" dirty="0" smtClean="0">
                <a:ln>
                  <a:solidFill>
                    <a:schemeClr val="accent2"/>
                  </a:solidFill>
                </a:ln>
                <a:latin typeface="+mn-lt"/>
              </a:rPr>
              <a:t>Plan de présentation</a:t>
            </a:r>
            <a:endParaRPr lang="fr-FR" b="1" dirty="0">
              <a:ln>
                <a:solidFill>
                  <a:schemeClr val="accent2"/>
                </a:solidFill>
              </a:ln>
              <a:latin typeface="+mn-lt"/>
            </a:endParaRPr>
          </a:p>
        </p:txBody>
      </p:sp>
      <p:sp>
        <p:nvSpPr>
          <p:cNvPr id="3" name="Content Placeholder 2"/>
          <p:cNvSpPr>
            <a:spLocks noGrp="1"/>
          </p:cNvSpPr>
          <p:nvPr>
            <p:ph idx="1"/>
          </p:nvPr>
        </p:nvSpPr>
        <p:spPr>
          <a:xfrm>
            <a:off x="838200" y="1867189"/>
            <a:ext cx="10515600" cy="3660775"/>
          </a:xfrm>
        </p:spPr>
        <p:txBody>
          <a:bodyPr>
            <a:normAutofit fontScale="92500" lnSpcReduction="10000"/>
          </a:bodyPr>
          <a:lstStyle/>
          <a:p>
            <a:pPr marL="571500" indent="-571500">
              <a:buFont typeface="+mj-lt"/>
              <a:buAutoNum type="romanLcPeriod"/>
            </a:pPr>
            <a:r>
              <a:rPr lang="fr-FR" dirty="0" smtClean="0"/>
              <a:t>Les objectifs d’apprentissage</a:t>
            </a:r>
          </a:p>
          <a:p>
            <a:pPr marL="571500" indent="-571500">
              <a:buFont typeface="+mj-lt"/>
              <a:buAutoNum type="romanLcPeriod"/>
            </a:pPr>
            <a:r>
              <a:rPr lang="fr-FR" dirty="0" smtClean="0"/>
              <a:t>Enfoncé de l’objectif no. 1 du DMU </a:t>
            </a:r>
          </a:p>
          <a:p>
            <a:pPr marL="571500" indent="-571500">
              <a:buFont typeface="+mj-lt"/>
              <a:buAutoNum type="romanLcPeriod"/>
            </a:pPr>
            <a:r>
              <a:rPr lang="fr-FR" dirty="0" smtClean="0"/>
              <a:t>Justification pour le recrutement du coordinateur DMU SSR </a:t>
            </a:r>
            <a:r>
              <a:rPr lang="fr-FR" dirty="0" err="1" smtClean="0"/>
              <a:t>interorganisations</a:t>
            </a:r>
            <a:r>
              <a:rPr lang="fr-FR" dirty="0" smtClean="0"/>
              <a:t>, en situation d’urgence.</a:t>
            </a:r>
          </a:p>
          <a:p>
            <a:pPr marL="571500" indent="-571500">
              <a:buFont typeface="+mj-lt"/>
              <a:buAutoNum type="romanLcPeriod"/>
            </a:pPr>
            <a:r>
              <a:rPr lang="fr-FR" dirty="0" smtClean="0"/>
              <a:t>Les rôles et responsabilités du coordinateur SSR </a:t>
            </a:r>
            <a:r>
              <a:rPr lang="fr-FR" dirty="0" err="1" smtClean="0"/>
              <a:t>interorganisations</a:t>
            </a:r>
            <a:r>
              <a:rPr lang="fr-FR" dirty="0" smtClean="0"/>
              <a:t>.</a:t>
            </a:r>
          </a:p>
          <a:p>
            <a:pPr marL="571500" indent="-571500">
              <a:buFont typeface="+mj-lt"/>
              <a:buAutoNum type="romanLcPeriod"/>
            </a:pPr>
            <a:r>
              <a:rPr lang="fr-FR" dirty="0" smtClean="0"/>
              <a:t>Le rôle de chef de pole de santé (l’</a:t>
            </a:r>
            <a:r>
              <a:rPr lang="fr-FR" b="1" dirty="0" smtClean="0"/>
              <a:t>O</a:t>
            </a:r>
            <a:r>
              <a:rPr lang="fr-FR" dirty="0" smtClean="0"/>
              <a:t>rganisation </a:t>
            </a:r>
            <a:r>
              <a:rPr lang="fr-FR" b="1" dirty="0" smtClean="0"/>
              <a:t>M</a:t>
            </a:r>
            <a:r>
              <a:rPr lang="fr-FR" dirty="0" smtClean="0"/>
              <a:t>ondiale de la </a:t>
            </a:r>
            <a:r>
              <a:rPr lang="fr-FR" b="1" dirty="0" smtClean="0"/>
              <a:t>S</a:t>
            </a:r>
            <a:r>
              <a:rPr lang="fr-FR" dirty="0" smtClean="0"/>
              <a:t>ant</a:t>
            </a:r>
            <a:r>
              <a:rPr lang="fr-FR" dirty="0" smtClean="0">
                <a:solidFill>
                  <a:prstClr val="black"/>
                </a:solidFill>
              </a:rPr>
              <a:t>é</a:t>
            </a:r>
            <a:r>
              <a:rPr lang="fr-FR" dirty="0" smtClean="0"/>
              <a:t>) </a:t>
            </a:r>
          </a:p>
          <a:p>
            <a:pPr marL="571500" indent="-571500">
              <a:buFont typeface="+mj-lt"/>
              <a:buAutoNum type="romanLcPeriod"/>
            </a:pPr>
            <a:r>
              <a:rPr lang="fr-FR" dirty="0" smtClean="0"/>
              <a:t>Bonnes pratiques pour faciliter les réunions de coordination.</a:t>
            </a:r>
          </a:p>
          <a:p>
            <a:pPr marL="571500" indent="-571500">
              <a:buFont typeface="+mj-lt"/>
              <a:buAutoNum type="romanLcPeriod"/>
            </a:pPr>
            <a:r>
              <a:rPr lang="fr-FR" dirty="0" smtClean="0"/>
              <a:t> les messages clés du DMU No. 1. </a:t>
            </a:r>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51</a:t>
            </a:fld>
            <a:endParaRPr lang="fr-FR">
              <a:solidFill>
                <a:prstClr val="black">
                  <a:tint val="75000"/>
                </a:prstClr>
              </a:solidFill>
            </a:endParaRPr>
          </a:p>
        </p:txBody>
      </p:sp>
    </p:spTree>
    <p:extLst>
      <p:ext uri="{BB962C8B-B14F-4D97-AF65-F5344CB8AC3E}">
        <p14:creationId xmlns:p14="http://schemas.microsoft.com/office/powerpoint/2010/main" val="1030058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714748"/>
            <a:ext cx="6536961" cy="979581"/>
          </a:xfrm>
          <a:ln>
            <a:solidFill>
              <a:schemeClr val="accent4"/>
            </a:solidFill>
          </a:ln>
        </p:spPr>
        <p:txBody>
          <a:bodyPr/>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1016391" y="2438399"/>
            <a:ext cx="10337409" cy="2812474"/>
          </a:xfrm>
        </p:spPr>
        <p:txBody>
          <a:bodyPr>
            <a:normAutofit fontScale="92500" lnSpcReduction="10000"/>
          </a:bodyPr>
          <a:lstStyle/>
          <a:p>
            <a:pPr marL="514350" indent="-514350">
              <a:buFont typeface="+mj-lt"/>
              <a:buAutoNum type="alphaLcPeriod"/>
            </a:pPr>
            <a:r>
              <a:rPr lang="fr-FR" sz="3000" dirty="0" smtClean="0"/>
              <a:t>Décrire l’importance d’engager une organisation, chef de file, pour coordonner la SSR en situation d’urgence;</a:t>
            </a:r>
          </a:p>
          <a:p>
            <a:pPr marL="514350" indent="-514350">
              <a:buFont typeface="+mj-lt"/>
              <a:buAutoNum type="alphaLcPeriod"/>
            </a:pPr>
            <a:r>
              <a:rPr lang="fr-FR" sz="3000" dirty="0" smtClean="0"/>
              <a:t>Enumérer les rôles et responsabilités du coordinateur  des interventions SSR;</a:t>
            </a:r>
          </a:p>
          <a:p>
            <a:pPr marL="514350" indent="-514350">
              <a:buFont typeface="+mj-lt"/>
              <a:buAutoNum type="alphaLcPeriod"/>
            </a:pPr>
            <a:r>
              <a:rPr lang="fr-FR" sz="3000" dirty="0" smtClean="0"/>
              <a:t>Reconnaitre le rôle du Chef de pôle/ secteur santé (l’Organisation Mondiale de la Sant</a:t>
            </a:r>
            <a:r>
              <a:rPr lang="fr-FR" sz="3000" dirty="0" smtClean="0">
                <a:solidFill>
                  <a:prstClr val="black"/>
                </a:solidFill>
              </a:rPr>
              <a:t>é</a:t>
            </a:r>
            <a:r>
              <a:rPr lang="fr-FR" sz="3000" dirty="0"/>
              <a:t>-</a:t>
            </a:r>
            <a:r>
              <a:rPr lang="fr-FR" sz="3000" dirty="0" smtClean="0"/>
              <a:t>OMS) dans la coordination de la SSR en situation d’urgence. </a:t>
            </a:r>
          </a:p>
          <a:p>
            <a:pPr marL="0" indent="0">
              <a:buNone/>
            </a:pPr>
            <a:endParaRPr lang="fr-FR" dirty="0" smtClean="0"/>
          </a:p>
          <a:p>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52</a:t>
            </a:fld>
            <a:endParaRPr lang="fr-FR" dirty="0">
              <a:solidFill>
                <a:prstClr val="black">
                  <a:tint val="75000"/>
                </a:prstClr>
              </a:solidFill>
            </a:endParaRPr>
          </a:p>
        </p:txBody>
      </p:sp>
    </p:spTree>
    <p:extLst>
      <p:ext uri="{BB962C8B-B14F-4D97-AF65-F5344CB8AC3E}">
        <p14:creationId xmlns:p14="http://schemas.microsoft.com/office/powerpoint/2010/main" val="1033307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1005840"/>
            <a:ext cx="10515600" cy="3733800"/>
          </a:xfrm>
          <a:ln>
            <a:solidFill>
              <a:schemeClr val="accent4"/>
            </a:solidFill>
          </a:ln>
        </p:spPr>
        <p:txBody>
          <a:bodyPr anchor="ctr">
            <a:noAutofit/>
          </a:bodyPr>
          <a:lstStyle/>
          <a:p>
            <a:pPr lvl="0" algn="ctr">
              <a:spcBef>
                <a:spcPts val="1000"/>
              </a:spcBef>
            </a:pPr>
            <a:r>
              <a:rPr lang="fr-FR" sz="4000" b="1" dirty="0" smtClean="0">
                <a:ln>
                  <a:solidFill>
                    <a:schemeClr val="accent2"/>
                  </a:solidFill>
                </a:ln>
                <a:solidFill>
                  <a:srgbClr val="FF0000"/>
                </a:solidFill>
                <a:latin typeface="Calibri" panose="020F0502020204030204"/>
                <a:ea typeface="+mn-ea"/>
                <a:cs typeface="+mn-cs"/>
              </a:rPr>
              <a:t>DMU-Objectif 1 : </a:t>
            </a:r>
            <a:r>
              <a:rPr lang="fr-FR" sz="4000" b="1" dirty="0">
                <a:ln>
                  <a:solidFill>
                    <a:schemeClr val="accent2"/>
                  </a:solidFill>
                </a:ln>
                <a:solidFill>
                  <a:srgbClr val="FF0000"/>
                </a:solidFill>
                <a:latin typeface="Calibri" panose="020F0502020204030204"/>
                <a:ea typeface="+mn-ea"/>
                <a:cs typeface="+mn-cs"/>
              </a:rPr>
              <a:t>Veiller  à ce que le secteur/cluster santé identifie une organisation pour assurer la mise en œuvre du </a:t>
            </a:r>
            <a:r>
              <a:rPr lang="fr-FR" sz="4000" b="1" dirty="0" smtClean="0">
                <a:ln>
                  <a:solidFill>
                    <a:schemeClr val="accent2"/>
                  </a:solidFill>
                </a:ln>
                <a:solidFill>
                  <a:srgbClr val="FF0000"/>
                </a:solidFill>
                <a:latin typeface="Calibri" panose="020F0502020204030204"/>
                <a:ea typeface="+mn-ea"/>
                <a:cs typeface="+mn-cs"/>
              </a:rPr>
              <a:t>DMU-SSR.</a:t>
            </a:r>
            <a:r>
              <a:rPr lang="fr-FR" sz="4000" b="1" dirty="0">
                <a:ln>
                  <a:solidFill>
                    <a:schemeClr val="accent2"/>
                  </a:solidFill>
                </a:ln>
                <a:solidFill>
                  <a:srgbClr val="FF0000"/>
                </a:solidFill>
                <a:latin typeface="Calibri" panose="020F0502020204030204"/>
                <a:ea typeface="+mn-ea"/>
                <a:cs typeface="+mn-cs"/>
              </a:rPr>
              <a:t/>
            </a:r>
            <a:br>
              <a:rPr lang="fr-FR" sz="4000" b="1" dirty="0">
                <a:ln>
                  <a:solidFill>
                    <a:schemeClr val="accent2"/>
                  </a:solidFill>
                </a:ln>
                <a:solidFill>
                  <a:srgbClr val="FF0000"/>
                </a:solidFill>
                <a:latin typeface="Calibri" panose="020F0502020204030204"/>
                <a:ea typeface="+mn-ea"/>
                <a:cs typeface="+mn-cs"/>
              </a:rPr>
            </a:br>
            <a:endParaRPr lang="fr-FR" sz="4000" b="1" dirty="0">
              <a:ln>
                <a:solidFill>
                  <a:schemeClr val="accent2"/>
                </a:solidFill>
              </a:ln>
              <a:solidFill>
                <a:srgbClr val="FF0000"/>
              </a:solidFill>
            </a:endParaRPr>
          </a:p>
        </p:txBody>
      </p:sp>
      <p:sp>
        <p:nvSpPr>
          <p:cNvPr id="4" name="Slide Number Placeholder 3"/>
          <p:cNvSpPr>
            <a:spLocks noGrp="1"/>
          </p:cNvSpPr>
          <p:nvPr>
            <p:ph type="sldNum" sz="quarter" idx="12"/>
          </p:nvPr>
        </p:nvSpPr>
        <p:spPr/>
        <p:txBody>
          <a:bodyPr/>
          <a:lstStyle/>
          <a:p>
            <a:fld id="{A063C3D0-896B-476D-A309-AD5D90928676}" type="slidenum">
              <a:rPr lang="fr-FR" smtClean="0">
                <a:solidFill>
                  <a:prstClr val="black">
                    <a:tint val="75000"/>
                  </a:prstClr>
                </a:solidFill>
              </a:rPr>
              <a:pPr/>
              <a:t>53</a:t>
            </a:fld>
            <a:endParaRPr lang="fr-FR">
              <a:solidFill>
                <a:prstClr val="black">
                  <a:tint val="75000"/>
                </a:prstClr>
              </a:solidFill>
            </a:endParaRPr>
          </a:p>
        </p:txBody>
      </p:sp>
    </p:spTree>
    <p:extLst>
      <p:ext uri="{BB962C8B-B14F-4D97-AF65-F5344CB8AC3E}">
        <p14:creationId xmlns:p14="http://schemas.microsoft.com/office/powerpoint/2010/main" val="3687837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012382" cy="1015440"/>
          </a:xfrm>
          <a:ln>
            <a:solidFill>
              <a:schemeClr val="accent2"/>
            </a:solidFill>
          </a:ln>
        </p:spPr>
        <p:txBody>
          <a:bodyPr>
            <a:normAutofit fontScale="90000"/>
          </a:bodyPr>
          <a:lstStyle/>
          <a:p>
            <a:r>
              <a:rPr lang="fr-FR" sz="4800" b="1" dirty="0" smtClean="0">
                <a:ln>
                  <a:solidFill>
                    <a:schemeClr val="accent2"/>
                  </a:solidFill>
                </a:ln>
                <a:solidFill>
                  <a:sysClr val="windowText" lastClr="000000"/>
                </a:solidFill>
                <a:latin typeface="+mn-lt"/>
              </a:rPr>
              <a:t>Pourquoi un coordinateur pour la SSR?</a:t>
            </a:r>
            <a:endParaRPr lang="fr-FR" sz="4800"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599607" y="1825624"/>
            <a:ext cx="11407514" cy="4698267"/>
          </a:xfrm>
        </p:spPr>
        <p:txBody>
          <a:bodyPr>
            <a:noAutofit/>
          </a:bodyPr>
          <a:lstStyle/>
          <a:p>
            <a:pPr marL="0" indent="0">
              <a:buNone/>
            </a:pPr>
            <a:r>
              <a:rPr lang="fr-FR" sz="3200" dirty="0">
                <a:solidFill>
                  <a:srgbClr val="000000"/>
                </a:solidFill>
              </a:rPr>
              <a:t>D’après l’expérience, la SSR a besoin d’ une coordination robuste </a:t>
            </a:r>
            <a:r>
              <a:rPr lang="fr-FR" sz="3200" dirty="0" smtClean="0">
                <a:solidFill>
                  <a:srgbClr val="000000"/>
                </a:solidFill>
              </a:rPr>
              <a:t>et un </a:t>
            </a:r>
            <a:r>
              <a:rPr lang="fr-FR" sz="3200" dirty="0">
                <a:solidFill>
                  <a:srgbClr val="000000"/>
                </a:solidFill>
              </a:rPr>
              <a:t>appui technique approprié </a:t>
            </a:r>
            <a:r>
              <a:rPr lang="fr-FR" sz="3200" dirty="0" smtClean="0">
                <a:solidFill>
                  <a:srgbClr val="000000"/>
                </a:solidFill>
              </a:rPr>
              <a:t>afin </a:t>
            </a:r>
            <a:r>
              <a:rPr lang="fr-FR" sz="3200" dirty="0">
                <a:solidFill>
                  <a:srgbClr val="000000"/>
                </a:solidFill>
              </a:rPr>
              <a:t>de s’assurer que</a:t>
            </a:r>
            <a:r>
              <a:rPr lang="fr-FR" sz="3200" dirty="0" smtClean="0">
                <a:solidFill>
                  <a:srgbClr val="000000"/>
                </a:solidFill>
              </a:rPr>
              <a:t>:</a:t>
            </a:r>
          </a:p>
          <a:p>
            <a:pPr marL="971550" lvl="1" indent="-514350">
              <a:buFont typeface="+mj-lt"/>
              <a:buAutoNum type="romanLcPeriod"/>
            </a:pPr>
            <a:r>
              <a:rPr lang="fr-FR" sz="2800" dirty="0" smtClean="0">
                <a:solidFill>
                  <a:srgbClr val="000000"/>
                </a:solidFill>
              </a:rPr>
              <a:t> la </a:t>
            </a:r>
            <a:r>
              <a:rPr lang="fr-FR" sz="2800" dirty="0">
                <a:solidFill>
                  <a:srgbClr val="000000"/>
                </a:solidFill>
              </a:rPr>
              <a:t>SSR n’est pas </a:t>
            </a:r>
            <a:r>
              <a:rPr lang="fr-FR" sz="2800" dirty="0" smtClean="0">
                <a:solidFill>
                  <a:srgbClr val="000000"/>
                </a:solidFill>
              </a:rPr>
              <a:t>négligée voire oubliée. </a:t>
            </a:r>
          </a:p>
          <a:p>
            <a:pPr marL="971550" lvl="1" indent="-514350">
              <a:spcBef>
                <a:spcPts val="0"/>
              </a:spcBef>
              <a:buFont typeface="+mj-lt"/>
              <a:buAutoNum type="romanLcPeriod"/>
              <a:tabLst>
                <a:tab pos="457200" algn="l"/>
              </a:tabLst>
            </a:pPr>
            <a:r>
              <a:rPr lang="fr-FR" sz="2800" dirty="0" smtClean="0">
                <a:solidFill>
                  <a:srgbClr val="000000"/>
                </a:solidFill>
              </a:rPr>
              <a:t>La SSR figure </a:t>
            </a:r>
            <a:r>
              <a:rPr lang="fr-FR" sz="2800" dirty="0">
                <a:solidFill>
                  <a:srgbClr val="000000"/>
                </a:solidFill>
              </a:rPr>
              <a:t>parmi les interventions prioritaires</a:t>
            </a:r>
            <a:r>
              <a:rPr lang="fr-FR" sz="2800" dirty="0" smtClean="0">
                <a:solidFill>
                  <a:srgbClr val="000000"/>
                </a:solidFill>
              </a:rPr>
              <a:t>.</a:t>
            </a:r>
          </a:p>
          <a:p>
            <a:pPr marL="971550" lvl="1" indent="-514350">
              <a:spcBef>
                <a:spcPts val="0"/>
              </a:spcBef>
              <a:buFont typeface="+mj-lt"/>
              <a:buAutoNum type="romanLcPeriod"/>
              <a:tabLst>
                <a:tab pos="457200" algn="l"/>
              </a:tabLst>
            </a:pPr>
            <a:r>
              <a:rPr lang="fr-FR" sz="2800" dirty="0" smtClean="0">
                <a:ea typeface="Times New Roman" panose="02020603050405020304" pitchFamily="18" charset="0"/>
                <a:cs typeface="Times New Roman" panose="02020603050405020304" pitchFamily="18" charset="0"/>
              </a:rPr>
              <a:t>La SSR bénéficie d’un financement </a:t>
            </a:r>
            <a:r>
              <a:rPr lang="fr-FR" sz="2800" dirty="0">
                <a:solidFill>
                  <a:prstClr val="black"/>
                </a:solidFill>
                <a:ea typeface="+mj-ea"/>
                <a:cs typeface="+mj-cs"/>
              </a:rPr>
              <a:t>à</a:t>
            </a:r>
            <a:r>
              <a:rPr lang="fr-FR" sz="2800" dirty="0" smtClean="0">
                <a:ea typeface="Times New Roman" panose="02020603050405020304" pitchFamily="18" charset="0"/>
                <a:cs typeface="Times New Roman" panose="02020603050405020304" pitchFamily="18" charset="0"/>
              </a:rPr>
              <a:t> long terme.</a:t>
            </a:r>
          </a:p>
          <a:p>
            <a:pPr marL="971550" lvl="1" indent="-514350">
              <a:spcBef>
                <a:spcPts val="0"/>
              </a:spcBef>
              <a:buFont typeface="+mj-lt"/>
              <a:buAutoNum type="romanLcPeriod"/>
              <a:tabLst>
                <a:tab pos="457200" algn="l"/>
              </a:tabLst>
            </a:pPr>
            <a:r>
              <a:rPr lang="fr-FR" sz="2800" dirty="0" smtClean="0">
                <a:ea typeface="Times New Roman" panose="02020603050405020304" pitchFamily="18" charset="0"/>
                <a:cs typeface="Times New Roman" panose="02020603050405020304" pitchFamily="18" charset="0"/>
              </a:rPr>
              <a:t>Les besoins en SSR sont satisfaits. </a:t>
            </a:r>
          </a:p>
          <a:p>
            <a:pPr marL="971550" lvl="1" indent="-514350">
              <a:spcBef>
                <a:spcPts val="0"/>
              </a:spcBef>
              <a:buFont typeface="+mj-lt"/>
              <a:buAutoNum type="romanLcPeriod"/>
              <a:tabLst>
                <a:tab pos="457200" algn="l"/>
              </a:tabLst>
            </a:pPr>
            <a:r>
              <a:rPr lang="fr-FR" sz="2800" dirty="0">
                <a:solidFill>
                  <a:srgbClr val="000000"/>
                </a:solidFill>
              </a:rPr>
              <a:t>L</a:t>
            </a:r>
            <a:r>
              <a:rPr lang="fr-FR" sz="2800" dirty="0" smtClean="0">
                <a:solidFill>
                  <a:srgbClr val="000000"/>
                </a:solidFill>
              </a:rPr>
              <a:t>a </a:t>
            </a:r>
            <a:r>
              <a:rPr lang="fr-FR" sz="2800" dirty="0">
                <a:solidFill>
                  <a:srgbClr val="000000"/>
                </a:solidFill>
              </a:rPr>
              <a:t>duplication des interventions </a:t>
            </a:r>
            <a:r>
              <a:rPr lang="fr-FR" sz="2800" dirty="0" smtClean="0">
                <a:solidFill>
                  <a:srgbClr val="000000"/>
                </a:solidFill>
              </a:rPr>
              <a:t>par les intervenants est évitée, action qui tend </a:t>
            </a:r>
            <a:r>
              <a:rPr lang="fr-FR" sz="2800" dirty="0">
                <a:solidFill>
                  <a:prstClr val="black"/>
                </a:solidFill>
                <a:ea typeface="+mj-ea"/>
                <a:cs typeface="+mj-cs"/>
              </a:rPr>
              <a:t>à</a:t>
            </a:r>
            <a:r>
              <a:rPr lang="fr-FR" sz="2800" dirty="0" smtClean="0">
                <a:solidFill>
                  <a:srgbClr val="000000"/>
                </a:solidFill>
              </a:rPr>
              <a:t> défavoriser </a:t>
            </a:r>
            <a:r>
              <a:rPr lang="fr-FR" sz="2800" dirty="0">
                <a:solidFill>
                  <a:srgbClr val="000000"/>
                </a:solidFill>
              </a:rPr>
              <a:t>certaines couches vulnérables des populations affectées. </a:t>
            </a:r>
            <a:endParaRPr lang="en-US" sz="2800" dirty="0">
              <a:ea typeface="Times New Roman" panose="02020603050405020304" pitchFamily="18" charset="0"/>
              <a:cs typeface="Times New Roman" panose="02020603050405020304" pitchFamily="18" charset="0"/>
            </a:endParaRPr>
          </a:p>
          <a:p>
            <a:pPr marL="971550" lvl="1" indent="-514350">
              <a:spcBef>
                <a:spcPts val="0"/>
              </a:spcBef>
              <a:buFont typeface="+mj-lt"/>
              <a:buAutoNum type="romanLcPeriod"/>
              <a:tabLst>
                <a:tab pos="457200" algn="l"/>
              </a:tabLst>
            </a:pPr>
            <a:r>
              <a:rPr lang="fr-FR" sz="2800" dirty="0">
                <a:solidFill>
                  <a:srgbClr val="000000"/>
                </a:solidFill>
              </a:rPr>
              <a:t>Les problématiques de la SSR sont prises en comptes lors de réunions de coordination santé, VBG, </a:t>
            </a:r>
            <a:r>
              <a:rPr lang="fr-FR" sz="2800" dirty="0" err="1" smtClean="0">
                <a:solidFill>
                  <a:srgbClr val="000000"/>
                </a:solidFill>
              </a:rPr>
              <a:t>interorganisations</a:t>
            </a:r>
            <a:r>
              <a:rPr lang="fr-FR" sz="2800" dirty="0" smtClean="0">
                <a:solidFill>
                  <a:srgbClr val="000000"/>
                </a:solidFill>
              </a:rPr>
              <a:t> </a:t>
            </a:r>
            <a:r>
              <a:rPr lang="fr-FR" sz="2800" dirty="0">
                <a:solidFill>
                  <a:srgbClr val="000000"/>
                </a:solidFill>
              </a:rPr>
              <a:t>à tous les niveaux.  </a:t>
            </a:r>
            <a:endParaRPr lang="en-US" sz="2800" dirty="0">
              <a:effectLs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54</a:t>
            </a:fld>
            <a:endParaRPr lang="fr-FR">
              <a:solidFill>
                <a:prstClr val="black">
                  <a:tint val="75000"/>
                </a:prstClr>
              </a:solidFill>
            </a:endParaRPr>
          </a:p>
        </p:txBody>
      </p:sp>
    </p:spTree>
    <p:extLst>
      <p:ext uri="{BB962C8B-B14F-4D97-AF65-F5344CB8AC3E}">
        <p14:creationId xmlns:p14="http://schemas.microsoft.com/office/powerpoint/2010/main" val="34459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14748"/>
            <a:ext cx="9314329" cy="683745"/>
          </a:xfrm>
          <a:ln>
            <a:solidFill>
              <a:schemeClr val="accent4"/>
            </a:solidFill>
          </a:ln>
        </p:spPr>
        <p:txBody>
          <a:bodyPr anchor="t">
            <a:noAutofit/>
          </a:bodyPr>
          <a:lstStyle/>
          <a:p>
            <a:r>
              <a:rPr lang="fr-FR" sz="4000" b="1" dirty="0" smtClean="0">
                <a:ln>
                  <a:solidFill>
                    <a:schemeClr val="accent2"/>
                  </a:solidFill>
                </a:ln>
                <a:latin typeface="+mn-lt"/>
              </a:rPr>
              <a:t>Rôle de Chef pôle</a:t>
            </a:r>
            <a:r>
              <a:rPr lang="en-US" sz="4000" b="1" dirty="0" smtClean="0">
                <a:ln>
                  <a:solidFill>
                    <a:schemeClr val="accent2"/>
                  </a:solidFill>
                </a:ln>
                <a:latin typeface="+mn-lt"/>
              </a:rPr>
              <a:t> / cluster </a:t>
            </a:r>
            <a:r>
              <a:rPr lang="fr-FR" sz="4000" b="1" dirty="0" smtClean="0">
                <a:ln>
                  <a:solidFill>
                    <a:schemeClr val="accent2"/>
                  </a:solidFill>
                </a:ln>
                <a:latin typeface="+mn-lt"/>
              </a:rPr>
              <a:t>de santé (OMS) </a:t>
            </a:r>
            <a:r>
              <a:rPr lang="fr-FR" sz="4000" b="1" dirty="0">
                <a:ln>
                  <a:solidFill>
                    <a:schemeClr val="accent2"/>
                  </a:solidFill>
                </a:ln>
                <a:latin typeface="+mn-lt"/>
              </a:rPr>
              <a:t/>
            </a:r>
            <a:br>
              <a:rPr lang="fr-FR" sz="4000" b="1" dirty="0">
                <a:ln>
                  <a:solidFill>
                    <a:schemeClr val="accent2"/>
                  </a:solidFill>
                </a:ln>
                <a:latin typeface="+mn-lt"/>
              </a:rPr>
            </a:br>
            <a:endParaRPr lang="fr-FR" sz="4000" b="1" dirty="0" smtClean="0">
              <a:ln>
                <a:solidFill>
                  <a:schemeClr val="accent2"/>
                </a:solidFill>
              </a:ln>
              <a:latin typeface="+mn-lt"/>
            </a:endParaRPr>
          </a:p>
        </p:txBody>
      </p:sp>
      <p:sp>
        <p:nvSpPr>
          <p:cNvPr id="3" name="Content Placeholder 2"/>
          <p:cNvSpPr>
            <a:spLocks noGrp="1"/>
          </p:cNvSpPr>
          <p:nvPr>
            <p:ph idx="1"/>
          </p:nvPr>
        </p:nvSpPr>
        <p:spPr/>
        <p:txBody>
          <a:bodyPr/>
          <a:lstStyle/>
          <a:p>
            <a:pPr marL="514350" indent="-514350">
              <a:buFont typeface="+mj-lt"/>
              <a:buAutoNum type="arabicPeriod"/>
            </a:pPr>
            <a:r>
              <a:rPr lang="fr-FR" dirty="0" smtClean="0"/>
              <a:t>Designer une organisation pour gérer la coordination SSR;</a:t>
            </a:r>
          </a:p>
          <a:p>
            <a:pPr marL="514350" indent="-514350">
              <a:buFont typeface="+mj-lt"/>
              <a:buAutoNum type="arabicPeriod"/>
            </a:pPr>
            <a:r>
              <a:rPr lang="fr-FR" dirty="0" smtClean="0"/>
              <a:t>Veiller </a:t>
            </a:r>
            <a:r>
              <a:rPr lang="fr-FR" dirty="0">
                <a:solidFill>
                  <a:prstClr val="black"/>
                </a:solidFill>
              </a:rPr>
              <a:t>à</a:t>
            </a:r>
            <a:r>
              <a:rPr lang="fr-FR" dirty="0" smtClean="0"/>
              <a:t> ce que la SSR fait partie intégrante de soins de santé primaire. </a:t>
            </a:r>
          </a:p>
          <a:p>
            <a:pPr marL="514350" indent="-514350">
              <a:buFont typeface="+mj-lt"/>
              <a:buAutoNum type="arabicPeriod"/>
            </a:pPr>
            <a:r>
              <a:rPr lang="fr-FR" dirty="0" smtClean="0"/>
              <a:t>Inscrire la SSR sur l’agenda des réunions de coordination du </a:t>
            </a:r>
            <a:r>
              <a:rPr lang="fr-FR" dirty="0">
                <a:solidFill>
                  <a:srgbClr val="222222"/>
                </a:solidFill>
                <a:ea typeface="Calibri" panose="020F0502020204030204" pitchFamily="34" charset="0"/>
                <a:cs typeface="Arial" panose="020B0604020202020204" pitchFamily="34" charset="0"/>
              </a:rPr>
              <a:t>pôle</a:t>
            </a:r>
            <a:r>
              <a:rPr lang="fr-FR" sz="2200" dirty="0">
                <a:solidFill>
                  <a:srgbClr val="222222"/>
                </a:solidFill>
                <a:ea typeface="Calibri" panose="020F0502020204030204" pitchFamily="34" charset="0"/>
                <a:cs typeface="Arial" panose="020B0604020202020204" pitchFamily="34" charset="0"/>
              </a:rPr>
              <a:t> </a:t>
            </a:r>
            <a:r>
              <a:rPr lang="fr-FR" dirty="0" smtClean="0"/>
              <a:t>/ cluster/ secteur </a:t>
            </a:r>
            <a:r>
              <a:rPr lang="fr-FR" dirty="0">
                <a:solidFill>
                  <a:prstClr val="black"/>
                </a:solidFill>
              </a:rPr>
              <a:t>santé</a:t>
            </a:r>
            <a:r>
              <a:rPr lang="fr-FR" dirty="0" smtClean="0"/>
              <a:t>.</a:t>
            </a:r>
          </a:p>
          <a:p>
            <a:pPr marL="514350" indent="-514350">
              <a:buFont typeface="+mj-lt"/>
              <a:buAutoNum type="arabicPeriod"/>
            </a:pPr>
            <a:r>
              <a:rPr lang="fr-FR" dirty="0" smtClean="0"/>
              <a:t>Mobiliser les ressources financières pour les interventions SSR</a:t>
            </a:r>
          </a:p>
          <a:p>
            <a:pPr marL="514350" indent="-514350">
              <a:buFont typeface="+mj-lt"/>
              <a:buAutoNum type="arabicPeriod"/>
            </a:pPr>
            <a:r>
              <a:rPr lang="fr-FR" dirty="0" smtClean="0"/>
              <a:t>Agir comme fournisseur en dernier ressort. </a:t>
            </a:r>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55</a:t>
            </a:fld>
            <a:endParaRPr lang="fr-FR">
              <a:solidFill>
                <a:prstClr val="black">
                  <a:tint val="75000"/>
                </a:prstClr>
              </a:solidFill>
            </a:endParaRPr>
          </a:p>
        </p:txBody>
      </p:sp>
    </p:spTree>
    <p:extLst>
      <p:ext uri="{BB962C8B-B14F-4D97-AF65-F5344CB8AC3E}">
        <p14:creationId xmlns:p14="http://schemas.microsoft.com/office/powerpoint/2010/main" val="2557700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729"/>
            <a:ext cx="9596718" cy="858957"/>
          </a:xfrm>
          <a:ln>
            <a:solidFill>
              <a:schemeClr val="accent4"/>
            </a:solidFill>
          </a:ln>
        </p:spPr>
        <p:txBody>
          <a:bodyPr>
            <a:noAutofit/>
          </a:bodyPr>
          <a:lstStyle/>
          <a:p>
            <a:pPr algn="ctr"/>
            <a:r>
              <a:rPr lang="fr-FR" sz="3600" b="1" dirty="0" smtClean="0">
                <a:ln>
                  <a:solidFill>
                    <a:schemeClr val="accent2"/>
                  </a:solidFill>
                </a:ln>
                <a:latin typeface="+mn-lt"/>
              </a:rPr>
              <a:t>Responsabilités de l’organisation chef de file: </a:t>
            </a:r>
            <a:r>
              <a:rPr lang="fr-FR" sz="3200" b="1" dirty="0" smtClean="0">
                <a:ln>
                  <a:solidFill>
                    <a:schemeClr val="accent2"/>
                  </a:solidFill>
                </a:ln>
                <a:solidFill>
                  <a:srgbClr val="FF0000"/>
                </a:solidFill>
                <a:latin typeface="+mn-lt"/>
              </a:rPr>
              <a:t>coordination SSR</a:t>
            </a:r>
            <a:endParaRPr lang="fr-FR" sz="3200" b="1" dirty="0">
              <a:ln>
                <a:solidFill>
                  <a:schemeClr val="accent2"/>
                </a:solidFill>
              </a:ln>
              <a:solidFill>
                <a:srgbClr val="FF0000"/>
              </a:solidFill>
              <a:latin typeface="+mn-lt"/>
            </a:endParaRPr>
          </a:p>
        </p:txBody>
      </p:sp>
      <p:sp>
        <p:nvSpPr>
          <p:cNvPr id="3" name="Content Placeholder 2"/>
          <p:cNvSpPr>
            <a:spLocks noGrp="1"/>
          </p:cNvSpPr>
          <p:nvPr>
            <p:ph idx="1"/>
          </p:nvPr>
        </p:nvSpPr>
        <p:spPr>
          <a:xfrm>
            <a:off x="838200" y="1304428"/>
            <a:ext cx="11123951" cy="5261264"/>
          </a:xfrm>
        </p:spPr>
        <p:txBody>
          <a:bodyPr>
            <a:noAutofit/>
          </a:bodyPr>
          <a:lstStyle/>
          <a:p>
            <a:pPr marL="457200" lvl="0" indent="-457200">
              <a:lnSpc>
                <a:spcPct val="106000"/>
              </a:lnSpc>
              <a:spcBef>
                <a:spcPts val="0"/>
              </a:spcBef>
              <a:buFont typeface="+mj-lt"/>
              <a:buAutoNum type="alphaLcPeriod"/>
              <a:tabLst>
                <a:tab pos="457200" algn="l"/>
              </a:tabLst>
            </a:pPr>
            <a:r>
              <a:rPr lang="fr-FR" sz="2200" dirty="0">
                <a:solidFill>
                  <a:srgbClr val="000000"/>
                </a:solidFill>
              </a:rPr>
              <a:t>Designer un </a:t>
            </a:r>
            <a:r>
              <a:rPr lang="fr-FR" sz="2200" dirty="0" smtClean="0">
                <a:solidFill>
                  <a:srgbClr val="000000"/>
                </a:solidFill>
              </a:rPr>
              <a:t>agent coordinateur </a:t>
            </a:r>
            <a:r>
              <a:rPr lang="fr-FR" sz="2200" dirty="0">
                <a:solidFill>
                  <a:srgbClr val="000000"/>
                </a:solidFill>
              </a:rPr>
              <a:t>pour </a:t>
            </a:r>
            <a:r>
              <a:rPr lang="fr-FR" sz="2200" dirty="0">
                <a:solidFill>
                  <a:srgbClr val="222222"/>
                </a:solidFill>
                <a:ea typeface="Calibri" panose="020F0502020204030204" pitchFamily="34" charset="0"/>
                <a:cs typeface="Arial" panose="020B0604020202020204" pitchFamily="34" charset="0"/>
              </a:rPr>
              <a:t>appuyer les partenaires du secteur/ pôle de santé </a:t>
            </a:r>
            <a:r>
              <a:rPr lang="fr-FR" sz="2200" dirty="0" smtClean="0">
                <a:solidFill>
                  <a:srgbClr val="222222"/>
                </a:solidFill>
                <a:ea typeface="Calibri" panose="020F0502020204030204" pitchFamily="34" charset="0"/>
                <a:cs typeface="Arial" panose="020B0604020202020204" pitchFamily="34" charset="0"/>
              </a:rPr>
              <a:t>dans la mise en œuvre du DMU. </a:t>
            </a:r>
            <a:endParaRPr lang="en-US" sz="2200" dirty="0">
              <a:ea typeface="Times New Roman" panose="02020603050405020304" pitchFamily="18" charset="0"/>
              <a:cs typeface="Times New Roman" panose="02020603050405020304" pitchFamily="18" charset="0"/>
            </a:endParaRPr>
          </a:p>
          <a:p>
            <a:pPr marL="457200" lvl="0" indent="-457200">
              <a:lnSpc>
                <a:spcPct val="106000"/>
              </a:lnSpc>
              <a:spcBef>
                <a:spcPts val="0"/>
              </a:spcBef>
              <a:buFont typeface="+mj-lt"/>
              <a:buAutoNum type="alphaLcPeriod"/>
              <a:tabLst>
                <a:tab pos="457200" algn="l"/>
              </a:tabLst>
            </a:pPr>
            <a:r>
              <a:rPr lang="fr-FR" sz="2200" dirty="0">
                <a:solidFill>
                  <a:srgbClr val="222222"/>
                </a:solidFill>
                <a:ea typeface="Calibri" panose="020F0502020204030204" pitchFamily="34" charset="0"/>
                <a:cs typeface="Arial" panose="020B0604020202020204" pitchFamily="34" charset="0"/>
              </a:rPr>
              <a:t>Organiser régulièrement des réunions de coordination sur la SSR aux niveaux  national et régional et local concernés, avec des parties prenantes clés afin de faciliter la mise en œuvre et le suivi du DMU. </a:t>
            </a:r>
            <a:endParaRPr lang="en-US" sz="2200" dirty="0">
              <a:ea typeface="Times New Roman" panose="02020603050405020304" pitchFamily="18" charset="0"/>
              <a:cs typeface="Times New Roman" panose="02020603050405020304" pitchFamily="18" charset="0"/>
            </a:endParaRPr>
          </a:p>
          <a:p>
            <a:pPr marL="457200" lvl="0" indent="-457200">
              <a:lnSpc>
                <a:spcPct val="106000"/>
              </a:lnSpc>
              <a:spcBef>
                <a:spcPts val="0"/>
              </a:spcBef>
              <a:buFont typeface="+mj-lt"/>
              <a:buAutoNum type="alphaLcPeriod"/>
              <a:tabLst>
                <a:tab pos="457200" algn="l"/>
              </a:tabLst>
            </a:pPr>
            <a:r>
              <a:rPr lang="fr-FR" sz="2200" dirty="0">
                <a:solidFill>
                  <a:srgbClr val="000000"/>
                </a:solidFill>
                <a:ea typeface="Calibri" panose="020F0502020204030204" pitchFamily="34" charset="0"/>
                <a:cs typeface="Times New Roman" panose="02020603050405020304" pitchFamily="18" charset="0"/>
              </a:rPr>
              <a:t>Rendre compte au </a:t>
            </a:r>
            <a:r>
              <a:rPr lang="fr-FR" sz="2200" dirty="0">
                <a:solidFill>
                  <a:srgbClr val="222222"/>
                </a:solidFill>
                <a:ea typeface="Calibri" panose="020F0502020204030204" pitchFamily="34" charset="0"/>
                <a:cs typeface="Arial" panose="020B0604020202020204" pitchFamily="34" charset="0"/>
              </a:rPr>
              <a:t>pôle </a:t>
            </a:r>
            <a:r>
              <a:rPr lang="fr-FR" sz="2200" dirty="0" smtClean="0">
                <a:solidFill>
                  <a:srgbClr val="000000"/>
                </a:solidFill>
                <a:ea typeface="Calibri" panose="020F0502020204030204" pitchFamily="34" charset="0"/>
                <a:cs typeface="Times New Roman" panose="02020603050405020304" pitchFamily="18" charset="0"/>
              </a:rPr>
              <a:t>/ cluster </a:t>
            </a:r>
            <a:r>
              <a:rPr lang="fr-FR" sz="2200" dirty="0">
                <a:solidFill>
                  <a:srgbClr val="000000"/>
                </a:solidFill>
                <a:ea typeface="Calibri" panose="020F0502020204030204" pitchFamily="34" charset="0"/>
                <a:cs typeface="Times New Roman" panose="02020603050405020304" pitchFamily="18" charset="0"/>
              </a:rPr>
              <a:t>santé, </a:t>
            </a:r>
            <a:r>
              <a:rPr lang="fr-FR" sz="2200" dirty="0" smtClean="0">
                <a:solidFill>
                  <a:srgbClr val="000000"/>
                </a:solidFill>
                <a:ea typeface="Calibri" panose="020F0502020204030204" pitchFamily="34" charset="0"/>
                <a:cs typeface="Times New Roman" panose="02020603050405020304" pitchFamily="18" charset="0"/>
              </a:rPr>
              <a:t>le sous-cluster </a:t>
            </a:r>
            <a:r>
              <a:rPr lang="fr-FR" sz="2200" dirty="0">
                <a:solidFill>
                  <a:srgbClr val="000000"/>
                </a:solidFill>
                <a:ea typeface="Calibri" panose="020F0502020204030204" pitchFamily="34" charset="0"/>
                <a:cs typeface="Times New Roman" panose="02020603050405020304" pitchFamily="18" charset="0"/>
              </a:rPr>
              <a:t>VBG et aux réunions de coordination nationale </a:t>
            </a:r>
            <a:r>
              <a:rPr lang="fr-FR" sz="2200" dirty="0" smtClean="0">
                <a:solidFill>
                  <a:srgbClr val="000000"/>
                </a:solidFill>
                <a:ea typeface="Calibri" panose="020F0502020204030204" pitchFamily="34" charset="0"/>
                <a:cs typeface="Times New Roman" panose="02020603050405020304" pitchFamily="18" charset="0"/>
              </a:rPr>
              <a:t>de lutte contre le VIH de </a:t>
            </a:r>
            <a:r>
              <a:rPr lang="fr-FR" sz="2200" dirty="0">
                <a:solidFill>
                  <a:srgbClr val="000000"/>
                </a:solidFill>
                <a:ea typeface="Calibri" panose="020F0502020204030204" pitchFamily="34" charset="0"/>
                <a:cs typeface="Times New Roman" panose="02020603050405020304" pitchFamily="18" charset="0"/>
              </a:rPr>
              <a:t>déroulement de la mise en œuvre du </a:t>
            </a:r>
            <a:r>
              <a:rPr lang="fr-FR" sz="2200" dirty="0" smtClean="0">
                <a:solidFill>
                  <a:srgbClr val="000000"/>
                </a:solidFill>
                <a:ea typeface="Calibri" panose="020F0502020204030204" pitchFamily="34" charset="0"/>
                <a:cs typeface="Times New Roman" panose="02020603050405020304" pitchFamily="18" charset="0"/>
              </a:rPr>
              <a:t>DMU.</a:t>
            </a:r>
            <a:endParaRPr lang="en-US" sz="2200" dirty="0">
              <a:ea typeface="Times New Roman" panose="02020603050405020304" pitchFamily="18" charset="0"/>
              <a:cs typeface="Times New Roman" panose="02020603050405020304" pitchFamily="18" charset="0"/>
            </a:endParaRPr>
          </a:p>
          <a:p>
            <a:pPr marL="457200" lvl="0" indent="-457200">
              <a:lnSpc>
                <a:spcPct val="106000"/>
              </a:lnSpc>
              <a:spcBef>
                <a:spcPts val="0"/>
              </a:spcBef>
              <a:buFont typeface="+mj-lt"/>
              <a:buAutoNum type="alphaLcPeriod"/>
              <a:tabLst>
                <a:tab pos="457200" algn="l"/>
              </a:tabLst>
            </a:pPr>
            <a:r>
              <a:rPr lang="fr-FR" sz="2200" dirty="0">
                <a:solidFill>
                  <a:srgbClr val="000000"/>
                </a:solidFill>
                <a:ea typeface="Calibri" panose="020F0502020204030204" pitchFamily="34" charset="0"/>
                <a:cs typeface="Times New Roman" panose="02020603050405020304" pitchFamily="18" charset="0"/>
              </a:rPr>
              <a:t>S</a:t>
            </a:r>
            <a:r>
              <a:rPr lang="fr-FR" sz="2200" dirty="0" smtClean="0">
                <a:solidFill>
                  <a:srgbClr val="000000"/>
                </a:solidFill>
                <a:ea typeface="Calibri" panose="020F0502020204030204" pitchFamily="34" charset="0"/>
                <a:cs typeface="Times New Roman" panose="02020603050405020304" pitchFamily="18" charset="0"/>
              </a:rPr>
              <a:t>’assurer l’existence de </a:t>
            </a:r>
            <a:r>
              <a:rPr lang="fr-FR" sz="2200" dirty="0">
                <a:solidFill>
                  <a:srgbClr val="000000"/>
                </a:solidFill>
                <a:ea typeface="Calibri" panose="020F0502020204030204" pitchFamily="34" charset="0"/>
                <a:cs typeface="Times New Roman" panose="02020603050405020304" pitchFamily="18" charset="0"/>
              </a:rPr>
              <a:t>la cartographie (</a:t>
            </a:r>
            <a:r>
              <a:rPr lang="fr-FR" sz="2200" dirty="0" err="1">
                <a:solidFill>
                  <a:srgbClr val="000000"/>
                </a:solidFill>
                <a:ea typeface="Calibri" panose="020F0502020204030204" pitchFamily="34" charset="0"/>
                <a:cs typeface="Times New Roman" panose="02020603050405020304" pitchFamily="18" charset="0"/>
              </a:rPr>
              <a:t>mapping</a:t>
            </a:r>
            <a:r>
              <a:rPr lang="fr-FR" sz="2200" dirty="0">
                <a:solidFill>
                  <a:srgbClr val="000000"/>
                </a:solidFill>
                <a:ea typeface="Calibri" panose="020F0502020204030204" pitchFamily="34" charset="0"/>
                <a:cs typeface="Times New Roman" panose="02020603050405020304" pitchFamily="18" charset="0"/>
              </a:rPr>
              <a:t>)  et </a:t>
            </a:r>
            <a:r>
              <a:rPr lang="fr-FR" sz="2200" dirty="0" smtClean="0">
                <a:solidFill>
                  <a:srgbClr val="000000"/>
                </a:solidFill>
                <a:ea typeface="Calibri" panose="020F0502020204030204" pitchFamily="34" charset="0"/>
                <a:cs typeface="Times New Roman" panose="02020603050405020304" pitchFamily="18" charset="0"/>
              </a:rPr>
              <a:t>l’analyse </a:t>
            </a:r>
            <a:r>
              <a:rPr lang="fr-FR" sz="2200" dirty="0">
                <a:solidFill>
                  <a:srgbClr val="000000"/>
                </a:solidFill>
                <a:ea typeface="Calibri" panose="020F0502020204030204" pitchFamily="34" charset="0"/>
                <a:cs typeface="Times New Roman" panose="02020603050405020304" pitchFamily="18" charset="0"/>
              </a:rPr>
              <a:t>des services </a:t>
            </a:r>
            <a:r>
              <a:rPr lang="fr-FR" sz="2200" dirty="0" smtClean="0">
                <a:solidFill>
                  <a:srgbClr val="000000"/>
                </a:solidFill>
                <a:ea typeface="Calibri" panose="020F0502020204030204" pitchFamily="34" charset="0"/>
                <a:cs typeface="Times New Roman" panose="02020603050405020304" pitchFamily="18" charset="0"/>
              </a:rPr>
              <a:t>de SSR, ceci, ensemble </a:t>
            </a:r>
            <a:r>
              <a:rPr lang="fr-FR" sz="2200" dirty="0">
                <a:solidFill>
                  <a:srgbClr val="000000"/>
                </a:solidFill>
                <a:ea typeface="Calibri" panose="020F0502020204030204" pitchFamily="34" charset="0"/>
                <a:cs typeface="Times New Roman" panose="02020603050405020304" pitchFamily="18" charset="0"/>
              </a:rPr>
              <a:t>avec les mécanismes de coordination santé/ </a:t>
            </a:r>
            <a:r>
              <a:rPr lang="fr-FR" sz="2200" dirty="0" smtClean="0">
                <a:solidFill>
                  <a:srgbClr val="000000"/>
                </a:solidFill>
                <a:ea typeface="Calibri" panose="020F0502020204030204" pitchFamily="34" charset="0"/>
                <a:cs typeface="Times New Roman" panose="02020603050405020304" pitchFamily="18" charset="0"/>
              </a:rPr>
              <a:t>VBG/VIH. </a:t>
            </a:r>
            <a:endParaRPr lang="en-US" sz="2200" dirty="0">
              <a:ea typeface="Times New Roman" panose="02020603050405020304" pitchFamily="18" charset="0"/>
              <a:cs typeface="Times New Roman" panose="02020603050405020304" pitchFamily="18" charset="0"/>
            </a:endParaRPr>
          </a:p>
          <a:p>
            <a:pPr marL="457200" lvl="0" indent="-457200">
              <a:lnSpc>
                <a:spcPct val="106000"/>
              </a:lnSpc>
              <a:spcBef>
                <a:spcPts val="0"/>
              </a:spcBef>
              <a:buFont typeface="+mj-lt"/>
              <a:buAutoNum type="alphaLcPeriod"/>
              <a:tabLst>
                <a:tab pos="457200" algn="l"/>
              </a:tabLst>
            </a:pPr>
            <a:r>
              <a:rPr lang="fr-FR" sz="2200" dirty="0">
                <a:solidFill>
                  <a:srgbClr val="000000"/>
                </a:solidFill>
                <a:ea typeface="Calibri" panose="020F0502020204030204" pitchFamily="34" charset="0"/>
                <a:cs typeface="Times New Roman" panose="02020603050405020304" pitchFamily="18" charset="0"/>
              </a:rPr>
              <a:t>Disséminer l’information sur la disponibilité des services et commodités SSR  en coordination avec le secteur/ cluster santé et logistique. </a:t>
            </a:r>
            <a:endParaRPr lang="en-US" sz="2200" dirty="0">
              <a:ea typeface="Times New Roman" panose="02020603050405020304" pitchFamily="18" charset="0"/>
              <a:cs typeface="Times New Roman" panose="02020603050405020304" pitchFamily="18" charset="0"/>
            </a:endParaRPr>
          </a:p>
          <a:p>
            <a:pPr marL="457200" lvl="0" indent="-457200">
              <a:lnSpc>
                <a:spcPct val="106000"/>
              </a:lnSpc>
              <a:spcBef>
                <a:spcPts val="0"/>
              </a:spcBef>
              <a:buFont typeface="+mj-lt"/>
              <a:buAutoNum type="alphaLcPeriod"/>
              <a:tabLst>
                <a:tab pos="457200" algn="l"/>
              </a:tabLst>
            </a:pPr>
            <a:r>
              <a:rPr lang="fr-FR" sz="2200" dirty="0">
                <a:solidFill>
                  <a:srgbClr val="000000"/>
                </a:solidFill>
                <a:ea typeface="Calibri" panose="020F0502020204030204" pitchFamily="34" charset="0"/>
                <a:cs typeface="Times New Roman" panose="02020603050405020304" pitchFamily="18" charset="0"/>
              </a:rPr>
              <a:t>S’assurer que les populations affectées sont au courant de la disponibilité et l’emplacement de différents services SSR </a:t>
            </a:r>
            <a:r>
              <a:rPr lang="fr-FR" sz="2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fr-FR" sz="2200" dirty="0" smtClean="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200" dirty="0">
              <a:ea typeface="Calibri" panose="020F0502020204030204" pitchFamily="34" charset="0"/>
              <a:cs typeface="Times New Roman" panose="02020603050405020304" pitchFamily="18" charset="0"/>
            </a:endParaRPr>
          </a:p>
          <a:p>
            <a:endParaRPr lang="fr-FR" sz="2200"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56</a:t>
            </a:fld>
            <a:endParaRPr lang="fr-FR">
              <a:solidFill>
                <a:prstClr val="black">
                  <a:tint val="75000"/>
                </a:prstClr>
              </a:solidFill>
            </a:endParaRPr>
          </a:p>
        </p:txBody>
      </p:sp>
    </p:spTree>
    <p:extLst>
      <p:ext uri="{BB962C8B-B14F-4D97-AF65-F5344CB8AC3E}">
        <p14:creationId xmlns:p14="http://schemas.microsoft.com/office/powerpoint/2010/main" val="3547839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070298" cy="1100604"/>
          </a:xfrm>
          <a:ln>
            <a:solidFill>
              <a:schemeClr val="accent4"/>
            </a:solidFill>
          </a:ln>
        </p:spPr>
        <p:txBody>
          <a:bodyPr>
            <a:normAutofit/>
          </a:bodyPr>
          <a:lstStyle/>
          <a:p>
            <a:pPr algn="ctr"/>
            <a:r>
              <a:rPr lang="fr-FR" sz="3600" b="1" dirty="0" smtClean="0">
                <a:ln>
                  <a:solidFill>
                    <a:schemeClr val="accent2"/>
                  </a:solidFill>
                </a:ln>
                <a:latin typeface="+mn-lt"/>
              </a:rPr>
              <a:t>Rôles et responsabilités du </a:t>
            </a:r>
            <a:r>
              <a:rPr lang="fr-FR" sz="3600" b="1" dirty="0" smtClean="0">
                <a:ln>
                  <a:solidFill>
                    <a:schemeClr val="accent2"/>
                  </a:solidFill>
                </a:ln>
                <a:solidFill>
                  <a:srgbClr val="FF0000"/>
                </a:solidFill>
                <a:latin typeface="+mn-lt"/>
              </a:rPr>
              <a:t>coordinateur SSR</a:t>
            </a:r>
            <a:r>
              <a:rPr lang="fr-FR" sz="3600" b="1" dirty="0" smtClean="0">
                <a:ln>
                  <a:solidFill>
                    <a:schemeClr val="accent2"/>
                  </a:solidFill>
                </a:ln>
                <a:solidFill>
                  <a:schemeClr val="accent2"/>
                </a:solidFill>
                <a:latin typeface="+mn-lt"/>
              </a:rPr>
              <a:t/>
            </a:r>
            <a:br>
              <a:rPr lang="fr-FR" sz="3600" b="1" dirty="0" smtClean="0">
                <a:ln>
                  <a:solidFill>
                    <a:schemeClr val="accent2"/>
                  </a:solidFill>
                </a:ln>
                <a:solidFill>
                  <a:schemeClr val="accent2"/>
                </a:solidFill>
                <a:latin typeface="+mn-lt"/>
              </a:rPr>
            </a:br>
            <a:r>
              <a:rPr lang="fr-FR" sz="3200" b="1" dirty="0" smtClean="0">
                <a:ln>
                  <a:solidFill>
                    <a:schemeClr val="accent2"/>
                  </a:solidFill>
                </a:ln>
                <a:latin typeface="+mn-lt"/>
              </a:rPr>
              <a:t>(fonctionne au sein du secteur/ p</a:t>
            </a:r>
            <a:r>
              <a:rPr lang="fr-FR" sz="3200" b="1" dirty="0">
                <a:ln>
                  <a:solidFill>
                    <a:schemeClr val="accent2"/>
                  </a:solidFill>
                </a:ln>
                <a:latin typeface="+mn-lt"/>
              </a:rPr>
              <a:t>ô</a:t>
            </a:r>
            <a:r>
              <a:rPr lang="fr-FR" sz="3200" b="1" dirty="0" smtClean="0">
                <a:ln>
                  <a:solidFill>
                    <a:schemeClr val="accent2"/>
                  </a:solidFill>
                </a:ln>
                <a:latin typeface="+mn-lt"/>
              </a:rPr>
              <a:t>le de santé) -1</a:t>
            </a:r>
            <a:endParaRPr lang="fr-FR" sz="3200" b="1" dirty="0">
              <a:ln>
                <a:solidFill>
                  <a:schemeClr val="accent2"/>
                </a:solidFill>
              </a:ln>
              <a:latin typeface="+mn-lt"/>
            </a:endParaRPr>
          </a:p>
        </p:txBody>
      </p:sp>
      <p:sp>
        <p:nvSpPr>
          <p:cNvPr id="3" name="Content Placeholder 2"/>
          <p:cNvSpPr>
            <a:spLocks noGrp="1"/>
          </p:cNvSpPr>
          <p:nvPr>
            <p:ph idx="1"/>
          </p:nvPr>
        </p:nvSpPr>
        <p:spPr>
          <a:xfrm>
            <a:off x="838200" y="1825625"/>
            <a:ext cx="11078980" cy="4050519"/>
          </a:xfrm>
        </p:spPr>
        <p:txBody>
          <a:bodyPr>
            <a:normAutofit fontScale="92500" lnSpcReduction="10000"/>
          </a:bodyPr>
          <a:lstStyle/>
          <a:p>
            <a:pPr marL="342900" lvl="0" indent="-342900">
              <a:spcBef>
                <a:spcPts val="0"/>
              </a:spcBef>
              <a:buFont typeface="+mj-lt"/>
              <a:buAutoNum type="arabicPeriod"/>
              <a:tabLst>
                <a:tab pos="457200" algn="l"/>
              </a:tabLst>
            </a:pPr>
            <a:r>
              <a:rPr lang="fr-FR" sz="2600" dirty="0"/>
              <a:t>Coordonner, communiquer et collaborer avec les secteurs/ pôles de/ parties prenantes de la santé, VBG et </a:t>
            </a:r>
            <a:r>
              <a:rPr lang="fr-FR" sz="2600" dirty="0" smtClean="0"/>
              <a:t>VIH;</a:t>
            </a:r>
            <a:endParaRPr lang="en-US" sz="2600" dirty="0">
              <a:ea typeface="Times New Roman" panose="02020603050405020304" pitchFamily="18" charset="0"/>
            </a:endParaRPr>
          </a:p>
          <a:p>
            <a:pPr marL="342900" lvl="0" indent="-342900">
              <a:spcBef>
                <a:spcPts val="0"/>
              </a:spcBef>
              <a:buFont typeface="+mj-lt"/>
              <a:buAutoNum type="arabicPeriod"/>
              <a:tabLst>
                <a:tab pos="457200" algn="l"/>
              </a:tabLst>
            </a:pPr>
            <a:r>
              <a:rPr lang="fr-FR" sz="2600" dirty="0"/>
              <a:t>Participer </a:t>
            </a:r>
            <a:r>
              <a:rPr lang="fr-FR" sz="2600" u="sng" dirty="0"/>
              <a:t>activement</a:t>
            </a:r>
            <a:r>
              <a:rPr lang="fr-FR" sz="2600" dirty="0"/>
              <a:t> aux réunions de </a:t>
            </a:r>
            <a:r>
              <a:rPr lang="fr-FR" sz="2600" dirty="0" smtClean="0"/>
              <a:t>coordination </a:t>
            </a:r>
            <a:r>
              <a:rPr lang="fr-FR" sz="2600" dirty="0" err="1" smtClean="0"/>
              <a:t>interorganisations</a:t>
            </a:r>
            <a:r>
              <a:rPr lang="fr-FR" sz="2600" dirty="0" smtClean="0"/>
              <a:t> et  du secteur/ </a:t>
            </a:r>
            <a:r>
              <a:rPr lang="fr-FR" sz="2600" dirty="0">
                <a:solidFill>
                  <a:prstClr val="black"/>
                </a:solidFill>
                <a:ea typeface="+mj-ea"/>
                <a:cs typeface="+mj-cs"/>
              </a:rPr>
              <a:t>pôle</a:t>
            </a:r>
            <a:r>
              <a:rPr lang="fr-FR" sz="2600" dirty="0" smtClean="0"/>
              <a:t> SANTE, </a:t>
            </a:r>
            <a:r>
              <a:rPr lang="fr-FR" sz="2600" dirty="0">
                <a:ea typeface="Calibri" panose="020F0502020204030204" pitchFamily="34" charset="0"/>
                <a:cs typeface="Arial" panose="020B0604020202020204" pitchFamily="34" charset="0"/>
              </a:rPr>
              <a:t>rendant compte par rapport aux </a:t>
            </a:r>
            <a:r>
              <a:rPr lang="fr-FR" sz="2600" dirty="0" smtClean="0">
                <a:ea typeface="Calibri" panose="020F0502020204030204" pitchFamily="34" charset="0"/>
                <a:cs typeface="Arial" panose="020B0604020202020204" pitchFamily="34" charset="0"/>
              </a:rPr>
              <a:t>conclusions et </a:t>
            </a:r>
            <a:r>
              <a:rPr lang="fr-FR" sz="2600" dirty="0">
                <a:ea typeface="Calibri" panose="020F0502020204030204" pitchFamily="34" charset="0"/>
                <a:cs typeface="Arial" panose="020B0604020202020204" pitchFamily="34" charset="0"/>
              </a:rPr>
              <a:t>difficultés clés </a:t>
            </a:r>
            <a:r>
              <a:rPr lang="fr-FR" sz="2600" dirty="0">
                <a:solidFill>
                  <a:prstClr val="black"/>
                </a:solidFill>
                <a:ea typeface="Calibri" panose="020F0502020204030204" pitchFamily="34" charset="0"/>
                <a:cs typeface="Arial" panose="020B0604020202020204" pitchFamily="34" charset="0"/>
              </a:rPr>
              <a:t>du groupe de travail </a:t>
            </a:r>
            <a:r>
              <a:rPr lang="fr-FR" sz="2600" dirty="0" smtClean="0">
                <a:solidFill>
                  <a:prstClr val="black"/>
                </a:solidFill>
                <a:ea typeface="Calibri" panose="020F0502020204030204" pitchFamily="34" charset="0"/>
                <a:cs typeface="Arial" panose="020B0604020202020204" pitchFamily="34" charset="0"/>
              </a:rPr>
              <a:t>SSR, </a:t>
            </a:r>
            <a:r>
              <a:rPr lang="fr-FR" sz="2600" dirty="0" smtClean="0">
                <a:ea typeface="Calibri" panose="020F0502020204030204" pitchFamily="34" charset="0"/>
                <a:cs typeface="Arial" panose="020B0604020202020204" pitchFamily="34" charset="0"/>
              </a:rPr>
              <a:t>afin de trouver les solutions. </a:t>
            </a:r>
            <a:endParaRPr lang="en-US" sz="2600" dirty="0">
              <a:ea typeface="Times New Roman" panose="02020603050405020304" pitchFamily="18" charset="0"/>
            </a:endParaRPr>
          </a:p>
          <a:p>
            <a:pPr marL="342900" lvl="0" indent="-342900">
              <a:spcBef>
                <a:spcPts val="0"/>
              </a:spcBef>
              <a:buFont typeface="+mj-lt"/>
              <a:buAutoNum type="arabicPeriod"/>
              <a:tabLst>
                <a:tab pos="457200" algn="l"/>
              </a:tabLst>
            </a:pPr>
            <a:r>
              <a:rPr lang="fr-FR" sz="2600" dirty="0">
                <a:ea typeface="Calibri" panose="020F0502020204030204" pitchFamily="34" charset="0"/>
                <a:cs typeface="Arial" panose="020B0604020202020204" pitchFamily="34" charset="0"/>
              </a:rPr>
              <a:t>Organiser les réunions de coordination régulièrement </a:t>
            </a:r>
            <a:r>
              <a:rPr lang="fr-FR" sz="2600" dirty="0"/>
              <a:t>à</a:t>
            </a:r>
            <a:r>
              <a:rPr lang="fr-FR" sz="2600" dirty="0">
                <a:ea typeface="Calibri" panose="020F0502020204030204" pitchFamily="34" charset="0"/>
                <a:cs typeface="Arial" panose="020B0604020202020204" pitchFamily="34" charset="0"/>
              </a:rPr>
              <a:t> tous les niveaux (national, régional, district, local) en collaboration avec le Ministère de la Santé (lead) avec la participation des parties prenantes afin de partager les informations, les données sur les interventions, les défis afin de trouver les ébauches des solutions. </a:t>
            </a:r>
            <a:endParaRPr lang="en-US" sz="2600" dirty="0">
              <a:ea typeface="Times New Roman" panose="02020603050405020304" pitchFamily="18" charset="0"/>
            </a:endParaRPr>
          </a:p>
          <a:p>
            <a:pPr marL="342900" lvl="0" indent="-342900">
              <a:spcBef>
                <a:spcPts val="0"/>
              </a:spcBef>
              <a:buFont typeface="+mj-lt"/>
              <a:buAutoNum type="arabicPeriod"/>
              <a:tabLst>
                <a:tab pos="457200" algn="l"/>
              </a:tabLst>
            </a:pPr>
            <a:r>
              <a:rPr lang="fr-FR" sz="2600" dirty="0">
                <a:ea typeface="Calibri" panose="020F0502020204030204" pitchFamily="34" charset="0"/>
                <a:cs typeface="Arial" panose="020B0604020202020204" pitchFamily="34" charset="0"/>
              </a:rPr>
              <a:t>En collaborations avec les autres clusters/ sous clusters, s’assurer de la participation du groupe de travail aux évaluations sur le terrain, y compris les exercices de </a:t>
            </a:r>
            <a:r>
              <a:rPr lang="fr-FR" sz="2600" dirty="0" err="1">
                <a:ea typeface="Calibri" panose="020F0502020204030204" pitchFamily="34" charset="0"/>
                <a:cs typeface="Arial" panose="020B0604020202020204" pitchFamily="34" charset="0"/>
              </a:rPr>
              <a:t>mapping</a:t>
            </a:r>
            <a:r>
              <a:rPr lang="fr-FR" sz="2600" dirty="0">
                <a:ea typeface="Calibri" panose="020F0502020204030204" pitchFamily="34" charset="0"/>
                <a:cs typeface="Arial" panose="020B0604020202020204" pitchFamily="34" charset="0"/>
              </a:rPr>
              <a:t> des services existants, l’analyse de la situation afin d’identifier les besoins de programmation en SSR,  la capacité existante, les défis</a:t>
            </a:r>
            <a:r>
              <a:rPr lang="fr-FR" sz="26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57</a:t>
            </a:fld>
            <a:endParaRPr lang="fr-FR">
              <a:solidFill>
                <a:prstClr val="black">
                  <a:tint val="75000"/>
                </a:prstClr>
              </a:solidFill>
            </a:endParaRPr>
          </a:p>
        </p:txBody>
      </p:sp>
    </p:spTree>
    <p:extLst>
      <p:ext uri="{BB962C8B-B14F-4D97-AF65-F5344CB8AC3E}">
        <p14:creationId xmlns:p14="http://schemas.microsoft.com/office/powerpoint/2010/main" val="389146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3953" cy="1325563"/>
          </a:xfrm>
          <a:ln>
            <a:solidFill>
              <a:schemeClr val="accent4"/>
            </a:solidFill>
          </a:ln>
        </p:spPr>
        <p:txBody>
          <a:bodyPr/>
          <a:lstStyle/>
          <a:p>
            <a:pPr algn="ctr"/>
            <a:r>
              <a:rPr lang="fr-FR" sz="3600" b="1" dirty="0">
                <a:ln>
                  <a:solidFill>
                    <a:schemeClr val="accent2"/>
                  </a:solidFill>
                </a:ln>
                <a:latin typeface="Calibri" panose="020F0502020204030204"/>
              </a:rPr>
              <a:t>Rôles et responsabilités du </a:t>
            </a:r>
            <a:r>
              <a:rPr lang="fr-FR" sz="3600" b="1" dirty="0">
                <a:ln>
                  <a:solidFill>
                    <a:schemeClr val="accent2"/>
                  </a:solidFill>
                </a:ln>
                <a:solidFill>
                  <a:srgbClr val="FF0000"/>
                </a:solidFill>
                <a:latin typeface="Calibri" panose="020F0502020204030204"/>
              </a:rPr>
              <a:t>coordinateur SSR</a:t>
            </a:r>
            <a:r>
              <a:rPr lang="fr-FR" sz="3600" b="1" dirty="0">
                <a:ln>
                  <a:solidFill>
                    <a:schemeClr val="accent2"/>
                  </a:solidFill>
                </a:ln>
                <a:solidFill>
                  <a:schemeClr val="accent2"/>
                </a:solidFill>
                <a:latin typeface="Calibri" panose="020F0502020204030204"/>
              </a:rPr>
              <a:t/>
            </a:r>
            <a:br>
              <a:rPr lang="fr-FR" sz="3600" b="1" dirty="0">
                <a:ln>
                  <a:solidFill>
                    <a:schemeClr val="accent2"/>
                  </a:solidFill>
                </a:ln>
                <a:solidFill>
                  <a:schemeClr val="accent2"/>
                </a:solidFill>
                <a:latin typeface="Calibri" panose="020F0502020204030204"/>
              </a:rPr>
            </a:br>
            <a:r>
              <a:rPr lang="fr-FR" sz="3600" b="1" dirty="0">
                <a:ln>
                  <a:solidFill>
                    <a:schemeClr val="accent2"/>
                  </a:solidFill>
                </a:ln>
                <a:latin typeface="Calibri" panose="020F0502020204030204"/>
              </a:rPr>
              <a:t>(fonctionne au sein du secteur/ pôle de santé</a:t>
            </a:r>
            <a:r>
              <a:rPr lang="fr-FR" sz="3600" b="1" dirty="0" smtClean="0">
                <a:ln>
                  <a:solidFill>
                    <a:schemeClr val="accent2"/>
                  </a:solidFill>
                </a:ln>
                <a:latin typeface="Calibri" panose="020F0502020204030204"/>
              </a:rPr>
              <a:t>) - 2</a:t>
            </a:r>
            <a:endParaRPr lang="fr-FR" dirty="0">
              <a:ln>
                <a:solidFill>
                  <a:schemeClr val="accent2"/>
                </a:solidFill>
              </a:ln>
            </a:endParaRPr>
          </a:p>
        </p:txBody>
      </p:sp>
      <p:sp>
        <p:nvSpPr>
          <p:cNvPr id="3" name="Content Placeholder 2"/>
          <p:cNvSpPr>
            <a:spLocks noGrp="1"/>
          </p:cNvSpPr>
          <p:nvPr>
            <p:ph idx="1"/>
          </p:nvPr>
        </p:nvSpPr>
        <p:spPr>
          <a:xfrm>
            <a:off x="838200" y="2245597"/>
            <a:ext cx="10515600" cy="3555844"/>
          </a:xfrm>
        </p:spPr>
        <p:txBody>
          <a:bodyPr>
            <a:normAutofit fontScale="92500" lnSpcReduction="20000"/>
          </a:bodyPr>
          <a:lstStyle/>
          <a:p>
            <a:pPr marL="514350" lvl="0" indent="-514350">
              <a:buFont typeface="+mj-lt"/>
              <a:buAutoNum type="arabicPeriod" startAt="5"/>
            </a:pPr>
            <a:r>
              <a:rPr lang="fr-FR" dirty="0">
                <a:solidFill>
                  <a:srgbClr val="222222"/>
                </a:solidFill>
                <a:ea typeface="Calibri" panose="020F0502020204030204" pitchFamily="34" charset="0"/>
                <a:cs typeface="Arial" panose="020B0604020202020204" pitchFamily="34" charset="0"/>
              </a:rPr>
              <a:t>S’assurer de la participation du groupe de travail </a:t>
            </a:r>
            <a:r>
              <a:rPr lang="fr-FR" dirty="0" smtClean="0">
                <a:solidFill>
                  <a:srgbClr val="222222"/>
                </a:solidFill>
                <a:ea typeface="Calibri" panose="020F0502020204030204" pitchFamily="34" charset="0"/>
                <a:cs typeface="Arial" panose="020B0604020202020204" pitchFamily="34" charset="0"/>
              </a:rPr>
              <a:t>SSR aux </a:t>
            </a:r>
            <a:r>
              <a:rPr lang="fr-FR" dirty="0">
                <a:solidFill>
                  <a:srgbClr val="222222"/>
                </a:solidFill>
                <a:ea typeface="Calibri" panose="020F0502020204030204" pitchFamily="34" charset="0"/>
                <a:cs typeface="Arial" panose="020B0604020202020204" pitchFamily="34" charset="0"/>
              </a:rPr>
              <a:t>exercices de </a:t>
            </a:r>
            <a:r>
              <a:rPr lang="fr-FR" dirty="0" smtClean="0">
                <a:solidFill>
                  <a:srgbClr val="222222"/>
                </a:solidFill>
                <a:ea typeface="Calibri" panose="020F0502020204030204" pitchFamily="34" charset="0"/>
                <a:cs typeface="Arial" panose="020B0604020202020204" pitchFamily="34" charset="0"/>
              </a:rPr>
              <a:t>programmation du secteur SANTE. </a:t>
            </a:r>
            <a:endParaRPr lang="en-US" dirty="0">
              <a:solidFill>
                <a:prstClr val="black"/>
              </a:solidFill>
              <a:ea typeface="Calibri" panose="020F0502020204030204" pitchFamily="34" charset="0"/>
              <a:cs typeface="Times New Roman" panose="02020603050405020304" pitchFamily="18" charset="0"/>
            </a:endParaRPr>
          </a:p>
          <a:p>
            <a:pPr marL="514350" lvl="0" indent="-514350">
              <a:lnSpc>
                <a:spcPct val="107000"/>
              </a:lnSpc>
              <a:spcBef>
                <a:spcPts val="0"/>
              </a:spcBef>
              <a:spcAft>
                <a:spcPts val="800"/>
              </a:spcAft>
              <a:buFont typeface="+mj-lt"/>
              <a:buAutoNum type="arabicPeriod" startAt="5"/>
              <a:tabLst>
                <a:tab pos="1828800" algn="l"/>
              </a:tabLst>
            </a:pPr>
            <a:r>
              <a:rPr lang="fr-FR" dirty="0">
                <a:solidFill>
                  <a:prstClr val="black"/>
                </a:solidFill>
                <a:ea typeface="Calibri" panose="020F0502020204030204" pitchFamily="34" charset="0"/>
                <a:cs typeface="Times New Roman" panose="02020603050405020304" pitchFamily="18" charset="0"/>
              </a:rPr>
              <a:t>Apporter un soutien opérationnel et technique aux partenaires de la santé et autres acteurs pour la mise en œuvre effectif du DMU dans toutes les zones affectées par </a:t>
            </a:r>
            <a:r>
              <a:rPr lang="fr-FR" dirty="0" smtClean="0">
                <a:solidFill>
                  <a:prstClr val="black"/>
                </a:solidFill>
                <a:ea typeface="Calibri" panose="020F0502020204030204" pitchFamily="34" charset="0"/>
                <a:cs typeface="Times New Roman" panose="02020603050405020304" pitchFamily="18" charset="0"/>
              </a:rPr>
              <a:t>l’urgence humanitaire.</a:t>
            </a:r>
            <a:endParaRPr lang="fr-FR" dirty="0">
              <a:solidFill>
                <a:prstClr val="black"/>
              </a:solidFill>
              <a:ea typeface="Calibri" panose="020F0502020204030204" pitchFamily="34" charset="0"/>
              <a:cs typeface="Times New Roman" panose="02020603050405020304" pitchFamily="18" charset="0"/>
            </a:endParaRPr>
          </a:p>
          <a:p>
            <a:pPr marL="514350" lvl="0" indent="-514350">
              <a:lnSpc>
                <a:spcPct val="107000"/>
              </a:lnSpc>
              <a:spcBef>
                <a:spcPts val="0"/>
              </a:spcBef>
              <a:spcAft>
                <a:spcPts val="800"/>
              </a:spcAft>
              <a:buFont typeface="+mj-lt"/>
              <a:buAutoNum type="arabicPeriod" startAt="5"/>
              <a:tabLst>
                <a:tab pos="1828800" algn="l"/>
              </a:tabLst>
            </a:pPr>
            <a:r>
              <a:rPr lang="fr-FR" dirty="0">
                <a:solidFill>
                  <a:prstClr val="black"/>
                </a:solidFill>
                <a:ea typeface="Calibri" panose="020F0502020204030204" pitchFamily="34" charset="0"/>
                <a:cs typeface="Times New Roman" panose="02020603050405020304" pitchFamily="18" charset="0"/>
              </a:rPr>
              <a:t>Mobiliser les fonds pour les interventions du DMU, en collaboration avec le secteur santé/ protection (VBG)/ </a:t>
            </a:r>
            <a:r>
              <a:rPr lang="fr-FR" dirty="0">
                <a:solidFill>
                  <a:prstClr val="black"/>
                </a:solidFill>
              </a:rPr>
              <a:t>Eau, hygiène et assainissement (WASH) </a:t>
            </a:r>
            <a:r>
              <a:rPr lang="fr-FR" dirty="0" smtClean="0">
                <a:solidFill>
                  <a:prstClr val="black"/>
                </a:solidFill>
                <a:ea typeface="Calibri" panose="020F0502020204030204" pitchFamily="34" charset="0"/>
                <a:cs typeface="Times New Roman" panose="02020603050405020304" pitchFamily="18" charset="0"/>
              </a:rPr>
              <a:t>etc.</a:t>
            </a:r>
          </a:p>
          <a:p>
            <a:pPr marL="514350" lvl="0" indent="-514350">
              <a:lnSpc>
                <a:spcPct val="107000"/>
              </a:lnSpc>
              <a:spcBef>
                <a:spcPts val="0"/>
              </a:spcBef>
              <a:spcAft>
                <a:spcPts val="800"/>
              </a:spcAft>
              <a:buFont typeface="+mj-lt"/>
              <a:buAutoNum type="arabicPeriod" startAt="5"/>
              <a:tabLst>
                <a:tab pos="1828800" algn="l"/>
              </a:tabLst>
            </a:pPr>
            <a:r>
              <a:rPr lang="fr-FR" dirty="0" smtClean="0">
                <a:solidFill>
                  <a:prstClr val="black"/>
                </a:solidFill>
                <a:ea typeface="Calibri" panose="020F0502020204030204" pitchFamily="34" charset="0"/>
                <a:cs typeface="Times New Roman" panose="02020603050405020304" pitchFamily="18" charset="0"/>
              </a:rPr>
              <a:t>Défendre les intérêts des services SSR </a:t>
            </a:r>
            <a:r>
              <a:rPr lang="fr-FR" dirty="0">
                <a:solidFill>
                  <a:prstClr val="black"/>
                </a:solidFill>
              </a:rPr>
              <a:t>à</a:t>
            </a:r>
            <a:r>
              <a:rPr lang="fr-FR" dirty="0" smtClean="0">
                <a:solidFill>
                  <a:prstClr val="black"/>
                </a:solidFill>
                <a:ea typeface="Calibri" panose="020F0502020204030204" pitchFamily="34" charset="0"/>
                <a:cs typeface="Times New Roman" panose="02020603050405020304" pitchFamily="18" charset="0"/>
              </a:rPr>
              <a:t> tous les niveaux.  </a:t>
            </a:r>
            <a:endParaRPr lang="en-US" dirty="0">
              <a:solidFill>
                <a:prstClr val="black"/>
              </a:solidFill>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58</a:t>
            </a:fld>
            <a:endParaRPr lang="fr-FR">
              <a:solidFill>
                <a:prstClr val="black">
                  <a:tint val="75000"/>
                </a:prstClr>
              </a:solidFill>
            </a:endParaRPr>
          </a:p>
        </p:txBody>
      </p:sp>
    </p:spTree>
    <p:extLst>
      <p:ext uri="{BB962C8B-B14F-4D97-AF65-F5344CB8AC3E}">
        <p14:creationId xmlns:p14="http://schemas.microsoft.com/office/powerpoint/2010/main" val="2734109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596718" cy="744147"/>
          </a:xfrm>
          <a:ln>
            <a:solidFill>
              <a:schemeClr val="accent4"/>
            </a:solidFill>
          </a:ln>
        </p:spPr>
        <p:txBody>
          <a:bodyPr anchor="t">
            <a:normAutofit fontScale="90000"/>
          </a:bodyPr>
          <a:lstStyle/>
          <a:p>
            <a:r>
              <a:rPr lang="fr-FR" sz="4000" b="1" dirty="0" smtClean="0">
                <a:ln>
                  <a:solidFill>
                    <a:schemeClr val="accent2"/>
                  </a:solidFill>
                </a:ln>
                <a:latin typeface="+mn-lt"/>
              </a:rPr>
              <a:t>Attributs d’une coordination forte et prospère</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825625"/>
            <a:ext cx="10884108" cy="4351338"/>
          </a:xfrm>
        </p:spPr>
        <p:txBody>
          <a:bodyPr>
            <a:normAutofit fontScale="92500" lnSpcReduction="20000"/>
          </a:bodyPr>
          <a:lstStyle/>
          <a:p>
            <a:pPr marL="571500" indent="-571500">
              <a:buFont typeface="+mj-lt"/>
              <a:buAutoNum type="romanLcPeriod"/>
            </a:pPr>
            <a:r>
              <a:rPr lang="fr-FR" dirty="0" smtClean="0"/>
              <a:t>Termes de référence (</a:t>
            </a:r>
            <a:r>
              <a:rPr lang="fr-FR" dirty="0" err="1" smtClean="0"/>
              <a:t>TdRs</a:t>
            </a:r>
            <a:r>
              <a:rPr lang="fr-FR" dirty="0"/>
              <a:t>)</a:t>
            </a:r>
            <a:r>
              <a:rPr lang="fr-FR" dirty="0" smtClean="0"/>
              <a:t> du groupe de travail disponibles et le groupe est fonctionnel et s’en sert des </a:t>
            </a:r>
            <a:r>
              <a:rPr lang="fr-FR" dirty="0" err="1" smtClean="0"/>
              <a:t>TdRs</a:t>
            </a:r>
            <a:r>
              <a:rPr lang="fr-FR" dirty="0" smtClean="0"/>
              <a:t>. </a:t>
            </a:r>
          </a:p>
          <a:p>
            <a:pPr marL="571500" indent="-571500">
              <a:buFont typeface="+mj-lt"/>
              <a:buAutoNum type="romanLcPeriod"/>
            </a:pPr>
            <a:r>
              <a:rPr lang="fr-FR" dirty="0" err="1" smtClean="0"/>
              <a:t>TdRs</a:t>
            </a:r>
            <a:r>
              <a:rPr lang="fr-FR" dirty="0" smtClean="0"/>
              <a:t> de bonne qualité et servent </a:t>
            </a:r>
            <a:r>
              <a:rPr lang="fr-FR" dirty="0">
                <a:solidFill>
                  <a:prstClr val="black"/>
                </a:solidFill>
              </a:rPr>
              <a:t>à</a:t>
            </a:r>
            <a:r>
              <a:rPr lang="fr-FR" dirty="0" smtClean="0"/>
              <a:t> résoudre les défis du développement des plan de travail, de mise en œuvre et le suivi du DMU. </a:t>
            </a:r>
          </a:p>
          <a:p>
            <a:pPr marL="571500" indent="-571500">
              <a:buFont typeface="+mj-lt"/>
              <a:buAutoNum type="romanLcPeriod"/>
            </a:pPr>
            <a:r>
              <a:rPr lang="fr-FR" dirty="0" smtClean="0"/>
              <a:t>La bonne coordination existe au sein du groupe de travail et avec les autres intervenants, sous la direction (leadership) du </a:t>
            </a:r>
            <a:r>
              <a:rPr lang="fr-FR" i="1" dirty="0" err="1" smtClean="0"/>
              <a:t>MinSanté</a:t>
            </a:r>
            <a:r>
              <a:rPr lang="fr-FR" dirty="0" smtClean="0"/>
              <a:t>, avec l’organisation de coordination de SSR (comme </a:t>
            </a:r>
            <a:r>
              <a:rPr lang="fr-FR" dirty="0" err="1" smtClean="0"/>
              <a:t>co</a:t>
            </a:r>
            <a:r>
              <a:rPr lang="fr-FR" dirty="0" smtClean="0"/>
              <a:t>-lead). </a:t>
            </a:r>
          </a:p>
          <a:p>
            <a:pPr marL="571500" indent="-571500">
              <a:buFont typeface="+mj-lt"/>
              <a:buAutoNum type="romanLcPeriod"/>
            </a:pPr>
            <a:r>
              <a:rPr lang="fr-FR" dirty="0" smtClean="0"/>
              <a:t>Toutes les parties prenantes conviées et participent, régulièrement,</a:t>
            </a:r>
            <a:r>
              <a:rPr lang="fr-FR" sz="2600" dirty="0" smtClean="0">
                <a:solidFill>
                  <a:prstClr val="black"/>
                </a:solidFill>
              </a:rPr>
              <a:t> aux </a:t>
            </a:r>
            <a:r>
              <a:rPr lang="fr-FR" dirty="0" smtClean="0"/>
              <a:t>réunions de coordination du groupe de travail SSR. </a:t>
            </a:r>
          </a:p>
          <a:p>
            <a:pPr marL="571500" indent="-571500">
              <a:buFont typeface="+mj-lt"/>
              <a:buAutoNum type="romanLcPeriod"/>
            </a:pPr>
            <a:r>
              <a:rPr lang="fr-FR" dirty="0" smtClean="0"/>
              <a:t>Les réunions de coordination se tiennent dans un local convivial, avec accès facile. </a:t>
            </a:r>
          </a:p>
          <a:p>
            <a:pPr marL="571500" indent="-571500">
              <a:buFont typeface="+mj-lt"/>
              <a:buAutoNum type="romanLcPeriod"/>
            </a:pPr>
            <a:r>
              <a:rPr lang="fr-FR" dirty="0" smtClean="0"/>
              <a:t>L’utilisation efficace du temps lors de la réunion, avec un agenda orienté vers les actions concrètes (points d’action) avec résultats satisfaisants. </a:t>
            </a:r>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59</a:t>
            </a:fld>
            <a:endParaRPr lang="fr-FR">
              <a:solidFill>
                <a:prstClr val="black">
                  <a:tint val="75000"/>
                </a:prstClr>
              </a:solidFill>
            </a:endParaRPr>
          </a:p>
        </p:txBody>
      </p:sp>
    </p:spTree>
    <p:extLst>
      <p:ext uri="{BB962C8B-B14F-4D97-AF65-F5344CB8AC3E}">
        <p14:creationId xmlns:p14="http://schemas.microsoft.com/office/powerpoint/2010/main" val="177129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89073" cy="1048039"/>
          </a:xfrm>
          <a:ln>
            <a:solidFill>
              <a:schemeClr val="accent2"/>
            </a:solidFill>
          </a:ln>
        </p:spPr>
        <p:txBody>
          <a:bodyPr/>
          <a:lstStyle/>
          <a:p>
            <a:r>
              <a:rPr lang="fr-FR" b="1" dirty="0" smtClean="0">
                <a:ln>
                  <a:solidFill>
                    <a:schemeClr val="accent2"/>
                  </a:solidFill>
                </a:ln>
                <a:latin typeface="+mn-lt"/>
              </a:rPr>
              <a:t>Impact environnemental</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a:bodyPr>
          <a:lstStyle/>
          <a:p>
            <a:r>
              <a:rPr lang="fr-FR" sz="3600" dirty="0" smtClean="0"/>
              <a:t>Les préjudices portés </a:t>
            </a:r>
            <a:r>
              <a:rPr lang="en-US" sz="3600" dirty="0"/>
              <a:t>à</a:t>
            </a:r>
            <a:r>
              <a:rPr lang="fr-FR" sz="3600" dirty="0" smtClean="0"/>
              <a:t> l’environnement: </a:t>
            </a:r>
            <a:r>
              <a:rPr lang="fr-FR" sz="3200" dirty="0"/>
              <a:t>Au nombre d’une douzaine, ces impacts affectent </a:t>
            </a:r>
            <a:r>
              <a:rPr lang="fr-FR" sz="3200" dirty="0" smtClean="0"/>
              <a:t>principalement: </a:t>
            </a:r>
          </a:p>
          <a:p>
            <a:pPr lvl="1"/>
            <a:r>
              <a:rPr lang="fr-FR" sz="3200" dirty="0" smtClean="0"/>
              <a:t>la </a:t>
            </a:r>
            <a:r>
              <a:rPr lang="fr-FR" sz="3200" dirty="0"/>
              <a:t>qualité de l’</a:t>
            </a:r>
            <a:r>
              <a:rPr lang="fr-FR" sz="3200" b="1" dirty="0"/>
              <a:t>air</a:t>
            </a:r>
            <a:r>
              <a:rPr lang="fr-FR" sz="3200" dirty="0"/>
              <a:t>, </a:t>
            </a:r>
            <a:endParaRPr lang="fr-FR" sz="3200" dirty="0" smtClean="0"/>
          </a:p>
          <a:p>
            <a:pPr lvl="1"/>
            <a:r>
              <a:rPr lang="fr-FR" sz="3200" dirty="0" smtClean="0"/>
              <a:t>la </a:t>
            </a:r>
            <a:r>
              <a:rPr lang="fr-FR" sz="3200" dirty="0"/>
              <a:t>qualité de l’</a:t>
            </a:r>
            <a:r>
              <a:rPr lang="fr-FR" sz="3200" b="1" dirty="0"/>
              <a:t>eau</a:t>
            </a:r>
            <a:r>
              <a:rPr lang="fr-FR" sz="3200" dirty="0"/>
              <a:t>, </a:t>
            </a:r>
            <a:endParaRPr lang="fr-FR" sz="3200" dirty="0" smtClean="0"/>
          </a:p>
          <a:p>
            <a:pPr lvl="1"/>
            <a:r>
              <a:rPr lang="fr-FR" sz="3200" dirty="0" smtClean="0"/>
              <a:t>les </a:t>
            </a:r>
            <a:r>
              <a:rPr lang="fr-FR" sz="3200" b="1" dirty="0"/>
              <a:t>ressources</a:t>
            </a:r>
            <a:r>
              <a:rPr lang="fr-FR" sz="3200" dirty="0"/>
              <a:t> et </a:t>
            </a:r>
            <a:endParaRPr lang="fr-FR" sz="3200" dirty="0" smtClean="0"/>
          </a:p>
          <a:p>
            <a:pPr lvl="1"/>
            <a:r>
              <a:rPr lang="fr-FR" sz="3200" dirty="0" smtClean="0"/>
              <a:t>la </a:t>
            </a:r>
            <a:r>
              <a:rPr lang="fr-FR" sz="3200" b="1" dirty="0"/>
              <a:t>santé humaine</a:t>
            </a:r>
            <a:r>
              <a:rPr lang="fr-FR" sz="3200" dirty="0"/>
              <a:t>.</a:t>
            </a:r>
            <a:endParaRPr lang="fr-FR" sz="3200" dirty="0" smtClean="0"/>
          </a:p>
          <a:p>
            <a:pPr lvl="1">
              <a:buFont typeface="Wingdings" panose="05000000000000000000" pitchFamily="2" charset="2"/>
              <a:buChar char="ü"/>
            </a:pPr>
            <a:endParaRPr lang="fr-FR" sz="3200" dirty="0"/>
          </a:p>
        </p:txBody>
      </p:sp>
      <p:sp>
        <p:nvSpPr>
          <p:cNvPr id="4" name="Slide Number Placeholder 3"/>
          <p:cNvSpPr>
            <a:spLocks noGrp="1"/>
          </p:cNvSpPr>
          <p:nvPr>
            <p:ph type="sldNum" sz="quarter" idx="12"/>
          </p:nvPr>
        </p:nvSpPr>
        <p:spPr/>
        <p:txBody>
          <a:bodyPr/>
          <a:lstStyle/>
          <a:p>
            <a:fld id="{A063C3D0-896B-476D-A309-AD5D90928676}" type="slidenum">
              <a:rPr lang="fr-FR" smtClean="0"/>
              <a:t>6</a:t>
            </a:fld>
            <a:endParaRPr lang="fr-FR"/>
          </a:p>
        </p:txBody>
      </p:sp>
    </p:spTree>
    <p:extLst>
      <p:ext uri="{BB962C8B-B14F-4D97-AF65-F5344CB8AC3E}">
        <p14:creationId xmlns:p14="http://schemas.microsoft.com/office/powerpoint/2010/main" val="2929949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701302"/>
            <a:ext cx="9717741" cy="603063"/>
          </a:xfrm>
          <a:ln>
            <a:solidFill>
              <a:schemeClr val="accent4"/>
            </a:solidFill>
          </a:ln>
        </p:spPr>
        <p:txBody>
          <a:bodyPr anchor="t">
            <a:normAutofit fontScale="90000"/>
          </a:bodyPr>
          <a:lstStyle/>
          <a:p>
            <a:r>
              <a:rPr lang="fr-FR" sz="4000" b="1" dirty="0" smtClean="0">
                <a:ln>
                  <a:solidFill>
                    <a:schemeClr val="accent2"/>
                  </a:solidFill>
                </a:ln>
                <a:latin typeface="+mn-lt"/>
              </a:rPr>
              <a:t>Bonnes pratiques de facilitation lors des réunions </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dirty="0" smtClean="0"/>
              <a:t>Favoriser la participation équitable. </a:t>
            </a:r>
          </a:p>
          <a:p>
            <a:r>
              <a:rPr lang="fr-FR" dirty="0" smtClean="0"/>
              <a:t>Écouter attentivement, les uns et les autres. </a:t>
            </a:r>
          </a:p>
          <a:p>
            <a:pPr lvl="0"/>
            <a:r>
              <a:rPr lang="fr-FR" dirty="0">
                <a:solidFill>
                  <a:prstClr val="black"/>
                </a:solidFill>
              </a:rPr>
              <a:t>reconnaitre les nouveaux arrivants, en début de chaque réunion. </a:t>
            </a:r>
          </a:p>
          <a:p>
            <a:r>
              <a:rPr lang="fr-FR" dirty="0" smtClean="0"/>
              <a:t>Prendre les notes au fur </a:t>
            </a:r>
            <a:r>
              <a:rPr lang="en-US" dirty="0">
                <a:solidFill>
                  <a:srgbClr val="181818"/>
                </a:solidFill>
              </a:rPr>
              <a:t>à</a:t>
            </a:r>
            <a:r>
              <a:rPr lang="fr-FR" dirty="0" smtClean="0"/>
              <a:t> mesure.</a:t>
            </a:r>
          </a:p>
          <a:p>
            <a:r>
              <a:rPr lang="fr-FR" dirty="0" smtClean="0"/>
              <a:t>Ne pas rendre la réunion, trop technique. </a:t>
            </a:r>
          </a:p>
          <a:p>
            <a:r>
              <a:rPr lang="fr-FR" dirty="0" smtClean="0"/>
              <a:t>Distribuer le compte-rendu de la dernière réunion (y compris  les points d’action, le responsable et le délai) avant la prochaine réunion (pas le même jour de la réunion).</a:t>
            </a:r>
          </a:p>
          <a:p>
            <a:r>
              <a:rPr lang="fr-FR" dirty="0" smtClean="0"/>
              <a:t> </a:t>
            </a:r>
            <a:r>
              <a:rPr lang="fr-FR" dirty="0"/>
              <a:t>P</a:t>
            </a:r>
            <a:r>
              <a:rPr lang="fr-FR" dirty="0" smtClean="0"/>
              <a:t>rocéder </a:t>
            </a:r>
            <a:r>
              <a:rPr lang="fr-FR" dirty="0" smtClean="0">
                <a:solidFill>
                  <a:prstClr val="black"/>
                </a:solidFill>
              </a:rPr>
              <a:t>à</a:t>
            </a:r>
            <a:r>
              <a:rPr lang="fr-FR" dirty="0" smtClean="0"/>
              <a:t> une revue constante du plan d’action du DMU, lors des réunions.</a:t>
            </a:r>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60</a:t>
            </a:fld>
            <a:endParaRPr lang="fr-FR">
              <a:solidFill>
                <a:prstClr val="black">
                  <a:tint val="75000"/>
                </a:prstClr>
              </a:solidFill>
            </a:endParaRPr>
          </a:p>
        </p:txBody>
      </p:sp>
    </p:spTree>
    <p:extLst>
      <p:ext uri="{BB962C8B-B14F-4D97-AF65-F5344CB8AC3E}">
        <p14:creationId xmlns:p14="http://schemas.microsoft.com/office/powerpoint/2010/main" val="1561653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04447" cy="697193"/>
          </a:xfrm>
          <a:ln>
            <a:solidFill>
              <a:schemeClr val="accent4"/>
            </a:solidFill>
          </a:ln>
        </p:spPr>
        <p:txBody>
          <a:bodyPr/>
          <a:lstStyle/>
          <a:p>
            <a:r>
              <a:rPr lang="fr-FR" b="1" dirty="0" smtClean="0">
                <a:ln>
                  <a:solidFill>
                    <a:schemeClr val="accent2"/>
                  </a:solidFill>
                </a:ln>
                <a:latin typeface="+mn-lt"/>
              </a:rPr>
              <a:t>Messages clés</a:t>
            </a:r>
            <a:endParaRPr lang="fr-FR" b="1" dirty="0">
              <a:ln>
                <a:solidFill>
                  <a:schemeClr val="accent2"/>
                </a:solidFill>
              </a:ln>
              <a:latin typeface="+mn-lt"/>
            </a:endParaRPr>
          </a:p>
        </p:txBody>
      </p:sp>
      <p:sp>
        <p:nvSpPr>
          <p:cNvPr id="3" name="Content Placeholder 2"/>
          <p:cNvSpPr>
            <a:spLocks noGrp="1"/>
          </p:cNvSpPr>
          <p:nvPr>
            <p:ph idx="1"/>
          </p:nvPr>
        </p:nvSpPr>
        <p:spPr>
          <a:xfrm>
            <a:off x="838200" y="1573967"/>
            <a:ext cx="10515600" cy="4602996"/>
          </a:xfrm>
        </p:spPr>
        <p:txBody>
          <a:bodyPr>
            <a:normAutofit fontScale="92500" lnSpcReduction="20000"/>
          </a:bodyPr>
          <a:lstStyle/>
          <a:p>
            <a:pPr marL="0" marR="0">
              <a:lnSpc>
                <a:spcPct val="107000"/>
              </a:lnSpc>
              <a:spcBef>
                <a:spcPts val="0"/>
              </a:spcBef>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Il est important d’avoir </a:t>
            </a:r>
            <a:r>
              <a:rPr lang="fr-FR" dirty="0" smtClean="0">
                <a:latin typeface="Calibri" panose="020F0502020204030204" pitchFamily="34" charset="0"/>
                <a:ea typeface="Calibri" panose="020F0502020204030204" pitchFamily="34" charset="0"/>
                <a:cs typeface="Times New Roman" panose="02020603050405020304" pitchFamily="18" charset="0"/>
              </a:rPr>
              <a:t>une organisation </a:t>
            </a:r>
            <a:r>
              <a:rPr lang="fr-FR" dirty="0">
                <a:latin typeface="Calibri" panose="020F0502020204030204" pitchFamily="34" charset="0"/>
                <a:ea typeface="Calibri" panose="020F0502020204030204" pitchFamily="34" charset="0"/>
                <a:cs typeface="Times New Roman" panose="02020603050405020304" pitchFamily="18" charset="0"/>
              </a:rPr>
              <a:t>responsable de la coordination </a:t>
            </a:r>
            <a:r>
              <a:rPr lang="fr-FR" dirty="0" smtClean="0">
                <a:latin typeface="Calibri" panose="020F0502020204030204" pitchFamily="34" charset="0"/>
                <a:ea typeface="Calibri" panose="020F0502020204030204" pitchFamily="34" charset="0"/>
                <a:cs typeface="Times New Roman" panose="02020603050405020304" pitchFamily="18" charset="0"/>
              </a:rPr>
              <a:t>SSR afin </a:t>
            </a:r>
            <a:r>
              <a:rPr lang="fr-FR" dirty="0">
                <a:latin typeface="Calibri" panose="020F0502020204030204" pitchFamily="34" charset="0"/>
                <a:ea typeface="Calibri" panose="020F0502020204030204" pitchFamily="34" charset="0"/>
                <a:cs typeface="Times New Roman" panose="02020603050405020304" pitchFamily="18" charset="0"/>
              </a:rPr>
              <a:t>d’assurer que le DMU est priorisé en situation d’urgence. </a:t>
            </a: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Les attributions du coordinateur SSR </a:t>
            </a:r>
            <a:r>
              <a:rPr lang="fr-FR" dirty="0" smtClean="0">
                <a:latin typeface="Calibri" panose="020F0502020204030204" pitchFamily="34" charset="0"/>
                <a:ea typeface="Calibri" panose="020F0502020204030204" pitchFamily="34" charset="0"/>
                <a:cs typeface="Times New Roman" panose="02020603050405020304" pitchFamily="18" charset="0"/>
              </a:rPr>
              <a:t>entre autre, comprennent</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d’organiser l’appui </a:t>
            </a:r>
            <a:r>
              <a:rPr lang="fr-FR" dirty="0">
                <a:latin typeface="Calibri" panose="020F0502020204030204" pitchFamily="34" charset="0"/>
                <a:ea typeface="Calibri" panose="020F0502020204030204" pitchFamily="34" charset="0"/>
                <a:cs typeface="Times New Roman" panose="02020603050405020304" pitchFamily="18" charset="0"/>
              </a:rPr>
              <a:t>technique, organiser les réunions de coordination du sous-groupe SSR en urgence, disséminer les informations sur la prestation des services et commodités, tenir les communautés informées sur les services SSR disponibles, et collaborer avec la coordination des secteurs/ sous-secteurs sante/ VBG/VIH etc. pour l’évaluation des </a:t>
            </a:r>
            <a:r>
              <a:rPr lang="fr-FR" dirty="0" smtClean="0">
                <a:latin typeface="Calibri" panose="020F0502020204030204" pitchFamily="34" charset="0"/>
                <a:ea typeface="Calibri" panose="020F0502020204030204" pitchFamily="34" charset="0"/>
                <a:cs typeface="Times New Roman" panose="02020603050405020304" pitchFamily="18" charset="0"/>
              </a:rPr>
              <a:t>besoins.</a:t>
            </a:r>
          </a:p>
          <a:p>
            <a:pPr marL="0" marR="0">
              <a:lnSpc>
                <a:spcPct val="107000"/>
              </a:lnSpc>
              <a:spcBef>
                <a:spcPts val="0"/>
              </a:spcBef>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Veiller </a:t>
            </a:r>
            <a:r>
              <a:rPr lang="fr-FR" dirty="0">
                <a:solidFill>
                  <a:prstClr val="black"/>
                </a:solidFill>
              </a:rPr>
              <a:t>à</a:t>
            </a:r>
            <a:r>
              <a:rPr lang="fr-FR" dirty="0" smtClean="0">
                <a:latin typeface="Calibri" panose="020F0502020204030204" pitchFamily="34" charset="0"/>
                <a:ea typeface="Calibri" panose="020F0502020204030204" pitchFamily="34" charset="0"/>
                <a:cs typeface="Times New Roman" panose="02020603050405020304" pitchFamily="18" charset="0"/>
              </a:rPr>
              <a:t> ce que les parties prenantes assistent </a:t>
            </a:r>
            <a:r>
              <a:rPr lang="fr-FR" dirty="0" smtClean="0">
                <a:solidFill>
                  <a:prstClr val="black"/>
                </a:solidFill>
              </a:rPr>
              <a:t>régulièrement aux </a:t>
            </a:r>
            <a:r>
              <a:rPr lang="fr-FR" dirty="0" smtClean="0">
                <a:latin typeface="Calibri" panose="020F0502020204030204" pitchFamily="34" charset="0"/>
                <a:ea typeface="Calibri" panose="020F0502020204030204" pitchFamily="34" charset="0"/>
                <a:cs typeface="Times New Roman" panose="02020603050405020304" pitchFamily="18" charset="0"/>
              </a:rPr>
              <a:t>réunions de coordination en SSR, y compris les représentants d’autres secteurs/ pôles concernés, tel que le sous cluster - violences basées sur le genre.</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61</a:t>
            </a:fld>
            <a:endParaRPr lang="fr-FR">
              <a:solidFill>
                <a:prstClr val="black">
                  <a:tint val="75000"/>
                </a:prstClr>
              </a:solidFill>
            </a:endParaRPr>
          </a:p>
        </p:txBody>
      </p:sp>
    </p:spTree>
    <p:extLst>
      <p:ext uri="{BB962C8B-B14F-4D97-AF65-F5344CB8AC3E}">
        <p14:creationId xmlns:p14="http://schemas.microsoft.com/office/powerpoint/2010/main" val="93684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137"/>
          </a:xfrm>
        </p:spPr>
        <p:txBody>
          <a:bodyPr anchor="t"/>
          <a:lstStyle/>
          <a:p>
            <a:r>
              <a:rPr lang="fr-FR" b="1" dirty="0" smtClean="0">
                <a:latin typeface="+mn-lt"/>
              </a:rPr>
              <a:t>Les ressources </a:t>
            </a:r>
            <a:endParaRPr lang="fr-FR" b="1" dirty="0">
              <a:latin typeface="+mn-lt"/>
            </a:endParaRPr>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62</a:t>
            </a:fld>
            <a:endParaRPr lang="fr-FR">
              <a:solidFill>
                <a:prstClr val="black">
                  <a:tint val="75000"/>
                </a:prstClr>
              </a:solidFill>
            </a:endParaRPr>
          </a:p>
        </p:txBody>
      </p:sp>
      <p:pic>
        <p:nvPicPr>
          <p:cNvPr id="5" name="Picture 4"/>
          <p:cNvPicPr>
            <a:picLocks noChangeAspect="1"/>
          </p:cNvPicPr>
          <p:nvPr/>
        </p:nvPicPr>
        <p:blipFill>
          <a:blip r:embed="rId3"/>
          <a:stretch>
            <a:fillRect/>
          </a:stretch>
        </p:blipFill>
        <p:spPr>
          <a:xfrm rot="1020000">
            <a:off x="723346" y="1327821"/>
            <a:ext cx="1841152" cy="2493480"/>
          </a:xfrm>
          <a:prstGeom prst="rect">
            <a:avLst/>
          </a:prstGeom>
        </p:spPr>
      </p:pic>
      <p:pic>
        <p:nvPicPr>
          <p:cNvPr id="6" name="Picture 5"/>
          <p:cNvPicPr>
            <a:picLocks noChangeAspect="1"/>
          </p:cNvPicPr>
          <p:nvPr/>
        </p:nvPicPr>
        <p:blipFill>
          <a:blip r:embed="rId4"/>
          <a:stretch>
            <a:fillRect/>
          </a:stretch>
        </p:blipFill>
        <p:spPr>
          <a:xfrm>
            <a:off x="7931263" y="365125"/>
            <a:ext cx="3694679" cy="5129083"/>
          </a:xfrm>
          <a:prstGeom prst="rect">
            <a:avLst/>
          </a:prstGeom>
        </p:spPr>
      </p:pic>
      <p:pic>
        <p:nvPicPr>
          <p:cNvPr id="7" name="Picture 6"/>
          <p:cNvPicPr>
            <a:picLocks noChangeAspect="1"/>
          </p:cNvPicPr>
          <p:nvPr/>
        </p:nvPicPr>
        <p:blipFill>
          <a:blip r:embed="rId5"/>
          <a:stretch>
            <a:fillRect/>
          </a:stretch>
        </p:blipFill>
        <p:spPr>
          <a:xfrm rot="1020000">
            <a:off x="4014175" y="1006048"/>
            <a:ext cx="3767555" cy="2534537"/>
          </a:xfrm>
          <a:prstGeom prst="rect">
            <a:avLst/>
          </a:prstGeom>
        </p:spPr>
      </p:pic>
      <p:pic>
        <p:nvPicPr>
          <p:cNvPr id="8" name="Picture 7"/>
          <p:cNvPicPr/>
          <p:nvPr/>
        </p:nvPicPr>
        <p:blipFill rotWithShape="1">
          <a:blip r:embed="rId6"/>
          <a:srcRect l="32859" t="4055" r="29914" b="3682"/>
          <a:stretch/>
        </p:blipFill>
        <p:spPr bwMode="auto">
          <a:xfrm>
            <a:off x="2695971" y="2446953"/>
            <a:ext cx="2491849" cy="304725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7"/>
          <a:srcRect l="21463" t="13517" r="37702"/>
          <a:stretch/>
        </p:blipFill>
        <p:spPr bwMode="auto">
          <a:xfrm>
            <a:off x="723603" y="4129135"/>
            <a:ext cx="1647825" cy="196215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8"/>
          <a:srcRect l="12726" t="5069" r="16809" b="3688"/>
          <a:stretch/>
        </p:blipFill>
        <p:spPr bwMode="auto">
          <a:xfrm rot="6660000">
            <a:off x="4853374" y="3199856"/>
            <a:ext cx="3227705" cy="23495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9"/>
          <a:stretch>
            <a:fillRect/>
          </a:stretch>
        </p:blipFill>
        <p:spPr>
          <a:xfrm rot="-360000">
            <a:off x="8416406" y="2955141"/>
            <a:ext cx="3499407" cy="3456732"/>
          </a:xfrm>
          <a:prstGeom prst="rect">
            <a:avLst/>
          </a:prstGeom>
        </p:spPr>
      </p:pic>
    </p:spTree>
    <p:extLst>
      <p:ext uri="{BB962C8B-B14F-4D97-AF65-F5344CB8AC3E}">
        <p14:creationId xmlns:p14="http://schemas.microsoft.com/office/powerpoint/2010/main" val="582396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3866"/>
            <a:ext cx="10515600" cy="1443007"/>
          </a:xfrm>
          <a:ln>
            <a:solidFill>
              <a:schemeClr val="accent4"/>
            </a:solidFill>
          </a:ln>
        </p:spPr>
        <p:txBody>
          <a:bodyPr anchor="t">
            <a:noAutofit/>
          </a:bodyPr>
          <a:lstStyle/>
          <a:p>
            <a:pPr algn="ctr"/>
            <a:r>
              <a:rPr lang="fr-FR" b="1" dirty="0" smtClean="0">
                <a:ln>
                  <a:solidFill>
                    <a:schemeClr val="accent2"/>
                  </a:solidFill>
                </a:ln>
                <a:solidFill>
                  <a:sysClr val="windowText" lastClr="000000"/>
                </a:solidFill>
                <a:latin typeface="+mn-lt"/>
              </a:rPr>
              <a:t>Merci pour votre attention et poser vos questions </a:t>
            </a:r>
            <a:r>
              <a:rPr lang="fr-FR" b="1" dirty="0">
                <a:ln>
                  <a:solidFill>
                    <a:schemeClr val="accent2"/>
                  </a:solidFill>
                </a:ln>
                <a:solidFill>
                  <a:sysClr val="windowText" lastClr="000000"/>
                </a:solidFill>
                <a:latin typeface="+mn-lt"/>
              </a:rPr>
              <a:t>à</a:t>
            </a:r>
            <a:r>
              <a:rPr lang="fr-FR" b="1" dirty="0" smtClean="0">
                <a:ln>
                  <a:solidFill>
                    <a:schemeClr val="accent2"/>
                  </a:solidFill>
                </a:ln>
                <a:solidFill>
                  <a:sysClr val="windowText" lastClr="000000"/>
                </a:solidFill>
                <a:latin typeface="+mn-lt"/>
              </a:rPr>
              <a:t> travers la plateforme </a:t>
            </a:r>
            <a:r>
              <a:rPr lang="fr-FR" b="1" dirty="0" smtClean="0">
                <a:ln>
                  <a:solidFill>
                    <a:schemeClr val="accent2"/>
                  </a:solidFill>
                </a:ln>
                <a:latin typeface="+mn-lt"/>
              </a:rPr>
              <a:t/>
            </a:r>
            <a:br>
              <a:rPr lang="fr-FR" b="1" dirty="0" smtClean="0">
                <a:ln>
                  <a:solidFill>
                    <a:schemeClr val="accent2"/>
                  </a:solidFill>
                </a:ln>
                <a:latin typeface="+mn-lt"/>
              </a:rPr>
            </a:br>
            <a:endParaRPr lang="fr-FR"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FD371DD1-D9FE-4F55-B951-55DF6DE214C8}" type="slidenum">
              <a:rPr lang="fr-FR" smtClean="0">
                <a:solidFill>
                  <a:prstClr val="black">
                    <a:tint val="75000"/>
                  </a:prstClr>
                </a:solidFill>
              </a:rPr>
              <a:pPr/>
              <a:t>63</a:t>
            </a:fld>
            <a:endParaRPr lang="fr-FR">
              <a:solidFill>
                <a:prstClr val="black">
                  <a:tint val="75000"/>
                </a:prstClr>
              </a:solidFill>
            </a:endParaRPr>
          </a:p>
        </p:txBody>
      </p:sp>
    </p:spTree>
    <p:extLst>
      <p:ext uri="{BB962C8B-B14F-4D97-AF65-F5344CB8AC3E}">
        <p14:creationId xmlns:p14="http://schemas.microsoft.com/office/powerpoint/2010/main" val="59933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278091" cy="1054242"/>
          </a:xfrm>
          <a:ln>
            <a:solidFill>
              <a:srgbClr val="FFC000"/>
            </a:solidFill>
          </a:ln>
        </p:spPr>
        <p:txBody>
          <a:bodyPr>
            <a:normAutofit/>
          </a:bodyPr>
          <a:lstStyle/>
          <a:p>
            <a:r>
              <a:rPr lang="fr-FR" b="1" dirty="0" smtClean="0">
                <a:ln>
                  <a:solidFill>
                    <a:schemeClr val="accent2"/>
                  </a:solidFill>
                </a:ln>
                <a:latin typeface="+mn-lt"/>
              </a:rPr>
              <a:t>Exemples</a:t>
            </a:r>
            <a:r>
              <a:rPr lang="fr-FR" sz="5400" b="1" dirty="0" smtClean="0">
                <a:ln>
                  <a:solidFill>
                    <a:schemeClr val="accent2"/>
                  </a:solidFill>
                </a:ln>
                <a:latin typeface="+mn-lt"/>
              </a:rPr>
              <a:t> - </a:t>
            </a:r>
            <a:r>
              <a:rPr lang="fr-FR" sz="4000" b="1" dirty="0">
                <a:ln>
                  <a:solidFill>
                    <a:schemeClr val="accent2"/>
                  </a:solidFill>
                </a:ln>
                <a:solidFill>
                  <a:srgbClr val="FF0000"/>
                </a:solidFill>
                <a:latin typeface="+mn-lt"/>
                <a:ea typeface="+mn-ea"/>
                <a:cs typeface="+mn-cs"/>
              </a:rPr>
              <a:t>Catastrophes </a:t>
            </a:r>
            <a:r>
              <a:rPr lang="fr-FR" sz="4000" b="1" dirty="0" smtClean="0">
                <a:ln>
                  <a:solidFill>
                    <a:schemeClr val="accent2"/>
                  </a:solidFill>
                </a:ln>
                <a:solidFill>
                  <a:srgbClr val="FF0000"/>
                </a:solidFill>
                <a:latin typeface="+mn-lt"/>
                <a:ea typeface="+mn-ea"/>
                <a:cs typeface="+mn-cs"/>
              </a:rPr>
              <a:t>naturelles</a:t>
            </a:r>
            <a:endParaRPr lang="fr-FR" sz="6600" b="1" dirty="0">
              <a:ln>
                <a:solidFill>
                  <a:schemeClr val="accent2"/>
                </a:solidFill>
              </a:ln>
              <a:solidFill>
                <a:srgbClr val="FF0000"/>
              </a:solidFill>
              <a:latin typeface="+mn-lt"/>
            </a:endParaRPr>
          </a:p>
        </p:txBody>
      </p:sp>
      <p:sp>
        <p:nvSpPr>
          <p:cNvPr id="3" name="Content Placeholder 2"/>
          <p:cNvSpPr>
            <a:spLocks noGrp="1"/>
          </p:cNvSpPr>
          <p:nvPr>
            <p:ph idx="1"/>
          </p:nvPr>
        </p:nvSpPr>
        <p:spPr/>
        <p:txBody>
          <a:bodyPr/>
          <a:lstStyle/>
          <a:p>
            <a:pPr marL="571500" lvl="0" indent="-571500">
              <a:buFont typeface="+mj-lt"/>
              <a:buAutoNum type="romanLcPeriod"/>
            </a:pPr>
            <a:r>
              <a:rPr lang="fr-FR" sz="3200" b="1" dirty="0" smtClean="0">
                <a:solidFill>
                  <a:srgbClr val="FF0000"/>
                </a:solidFill>
              </a:rPr>
              <a:t>géophysiques</a:t>
            </a:r>
            <a:r>
              <a:rPr lang="fr-FR" sz="3200" b="1" dirty="0" smtClean="0">
                <a:solidFill>
                  <a:srgbClr val="231F20"/>
                </a:solidFill>
              </a:rPr>
              <a:t> </a:t>
            </a:r>
            <a:r>
              <a:rPr lang="fr-FR" sz="3200" dirty="0" smtClean="0">
                <a:solidFill>
                  <a:srgbClr val="231F20"/>
                </a:solidFill>
              </a:rPr>
              <a:t>- tremblements </a:t>
            </a:r>
            <a:r>
              <a:rPr lang="fr-FR" sz="3200" dirty="0">
                <a:solidFill>
                  <a:srgbClr val="231F20"/>
                </a:solidFill>
              </a:rPr>
              <a:t>de terre, tsunamis et éruptions </a:t>
            </a:r>
            <a:r>
              <a:rPr lang="fr-FR" sz="3200" dirty="0" smtClean="0">
                <a:solidFill>
                  <a:srgbClr val="231F20"/>
                </a:solidFill>
              </a:rPr>
              <a:t>volcaniques; </a:t>
            </a:r>
          </a:p>
          <a:p>
            <a:pPr marL="571500" lvl="0" indent="-571500">
              <a:buFont typeface="+mj-lt"/>
              <a:buAutoNum type="romanLcPeriod"/>
            </a:pPr>
            <a:r>
              <a:rPr lang="fr-FR" sz="3200" b="1" dirty="0" smtClean="0">
                <a:solidFill>
                  <a:srgbClr val="FF0000"/>
                </a:solidFill>
              </a:rPr>
              <a:t>océanographiques</a:t>
            </a:r>
            <a:r>
              <a:rPr lang="fr-FR" sz="3200" dirty="0" smtClean="0">
                <a:solidFill>
                  <a:srgbClr val="231F20"/>
                </a:solidFill>
              </a:rPr>
              <a:t> - inondations</a:t>
            </a:r>
            <a:r>
              <a:rPr lang="fr-FR" sz="3200" dirty="0">
                <a:solidFill>
                  <a:srgbClr val="231F20"/>
                </a:solidFill>
              </a:rPr>
              <a:t>, </a:t>
            </a:r>
            <a:r>
              <a:rPr lang="fr-FR" sz="3200" dirty="0" smtClean="0">
                <a:solidFill>
                  <a:srgbClr val="231F20"/>
                </a:solidFill>
              </a:rPr>
              <a:t>avalanches; </a:t>
            </a:r>
          </a:p>
          <a:p>
            <a:pPr marL="571500" lvl="0" indent="-571500">
              <a:buFont typeface="+mj-lt"/>
              <a:buAutoNum type="romanLcPeriod"/>
            </a:pPr>
            <a:r>
              <a:rPr lang="fr-FR" sz="3200" b="1" dirty="0" smtClean="0">
                <a:solidFill>
                  <a:srgbClr val="FF0000"/>
                </a:solidFill>
              </a:rPr>
              <a:t>climatologiques</a:t>
            </a:r>
            <a:r>
              <a:rPr lang="fr-FR" sz="3200" dirty="0" smtClean="0">
                <a:solidFill>
                  <a:srgbClr val="231F20"/>
                </a:solidFill>
              </a:rPr>
              <a:t> - sécheresses, pluies diluviennes;</a:t>
            </a:r>
          </a:p>
          <a:p>
            <a:pPr marL="571500" lvl="0" indent="-571500">
              <a:buFont typeface="+mj-lt"/>
              <a:buAutoNum type="romanLcPeriod"/>
            </a:pPr>
            <a:r>
              <a:rPr lang="fr-FR" sz="3200" b="1" dirty="0" smtClean="0">
                <a:solidFill>
                  <a:srgbClr val="FF0000"/>
                </a:solidFill>
              </a:rPr>
              <a:t>météorologiques</a:t>
            </a:r>
            <a:r>
              <a:rPr lang="fr-FR" sz="3200" dirty="0" smtClean="0">
                <a:solidFill>
                  <a:srgbClr val="FF0000"/>
                </a:solidFill>
              </a:rPr>
              <a:t> </a:t>
            </a:r>
            <a:r>
              <a:rPr lang="fr-FR" sz="3200" dirty="0" smtClean="0">
                <a:solidFill>
                  <a:srgbClr val="231F20"/>
                </a:solidFill>
              </a:rPr>
              <a:t>- tempêtes</a:t>
            </a:r>
            <a:r>
              <a:rPr lang="fr-FR" sz="3200" dirty="0">
                <a:solidFill>
                  <a:srgbClr val="231F20"/>
                </a:solidFill>
              </a:rPr>
              <a:t>, </a:t>
            </a:r>
            <a:r>
              <a:rPr lang="fr-FR" sz="3200" dirty="0" smtClean="0">
                <a:solidFill>
                  <a:srgbClr val="231F20"/>
                </a:solidFill>
              </a:rPr>
              <a:t>ouragans, cyclones; </a:t>
            </a:r>
          </a:p>
          <a:p>
            <a:pPr marL="571500" lvl="0" indent="-571500">
              <a:buFont typeface="+mj-lt"/>
              <a:buAutoNum type="romanLcPeriod"/>
            </a:pPr>
            <a:r>
              <a:rPr lang="fr-FR" sz="3200" b="1" dirty="0" smtClean="0">
                <a:solidFill>
                  <a:srgbClr val="FF0000"/>
                </a:solidFill>
              </a:rPr>
              <a:t>biologiques</a:t>
            </a:r>
            <a:r>
              <a:rPr lang="fr-FR" sz="3200" dirty="0" smtClean="0">
                <a:solidFill>
                  <a:srgbClr val="5B9BD5">
                    <a:lumMod val="75000"/>
                  </a:srgbClr>
                </a:solidFill>
              </a:rPr>
              <a:t> </a:t>
            </a:r>
            <a:r>
              <a:rPr lang="fr-FR" sz="3200" dirty="0" smtClean="0">
                <a:solidFill>
                  <a:srgbClr val="231F20"/>
                </a:solidFill>
              </a:rPr>
              <a:t>- épidémies</a:t>
            </a:r>
            <a:r>
              <a:rPr lang="fr-FR" sz="3200" dirty="0">
                <a:solidFill>
                  <a:srgbClr val="231F20"/>
                </a:solidFill>
              </a:rPr>
              <a:t>, </a:t>
            </a:r>
            <a:r>
              <a:rPr lang="fr-FR" sz="3200" dirty="0" smtClean="0">
                <a:solidFill>
                  <a:srgbClr val="231F20"/>
                </a:solidFill>
              </a:rPr>
              <a:t>pandémies, pestes.</a:t>
            </a:r>
            <a:endParaRPr lang="fr-FR" sz="3200" dirty="0">
              <a:solidFill>
                <a:srgbClr val="231F20"/>
              </a:solidFill>
            </a:endParaRPr>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872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399"/>
            <a:ext cx="10515600" cy="2230583"/>
          </a:xfrm>
        </p:spPr>
        <p:txBody>
          <a:bodyPr/>
          <a:lstStyle/>
          <a:p>
            <a:pPr marL="514350" indent="-514350">
              <a:buFont typeface="+mj-lt"/>
              <a:buAutoNum type="alphaLcPeriod"/>
            </a:pPr>
            <a:r>
              <a:rPr lang="fr-FR" dirty="0" smtClean="0"/>
              <a:t>Conflit armée</a:t>
            </a:r>
          </a:p>
          <a:p>
            <a:pPr marL="0" indent="0">
              <a:buNone/>
            </a:pPr>
            <a:endParaRPr lang="fr-FR" dirty="0"/>
          </a:p>
          <a:p>
            <a:pPr marL="514350" indent="-514350">
              <a:buFont typeface="+mj-lt"/>
              <a:buAutoNum type="alphaLcPeriod"/>
            </a:pPr>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a:spLocks noGrp="1"/>
          </p:cNvSpPr>
          <p:nvPr>
            <p:ph type="title"/>
          </p:nvPr>
        </p:nvSpPr>
        <p:spPr>
          <a:xfrm>
            <a:off x="838200" y="850035"/>
            <a:ext cx="9164782" cy="923348"/>
          </a:xfrm>
          <a:ln>
            <a:solidFill>
              <a:srgbClr val="FFC000"/>
            </a:solidFill>
          </a:ln>
        </p:spPr>
        <p:txBody>
          <a:bodyPr>
            <a:normAutofit/>
          </a:bodyPr>
          <a:lstStyle/>
          <a:p>
            <a:r>
              <a:rPr lang="fr-FR" b="1" dirty="0" smtClean="0">
                <a:ln>
                  <a:solidFill>
                    <a:schemeClr val="accent2"/>
                  </a:solidFill>
                </a:ln>
                <a:latin typeface="+mn-lt"/>
              </a:rPr>
              <a:t>Exemples -</a:t>
            </a:r>
            <a:r>
              <a:rPr lang="fr-FR" b="1" dirty="0" smtClean="0">
                <a:ln>
                  <a:solidFill>
                    <a:schemeClr val="accent2"/>
                  </a:solidFill>
                </a:ln>
                <a:solidFill>
                  <a:schemeClr val="accent2"/>
                </a:solidFill>
                <a:latin typeface="+mn-lt"/>
              </a:rPr>
              <a:t> </a:t>
            </a:r>
            <a:r>
              <a:rPr lang="fr-FR" sz="3600" b="1" dirty="0">
                <a:ln>
                  <a:solidFill>
                    <a:schemeClr val="accent2"/>
                  </a:solidFill>
                </a:ln>
                <a:solidFill>
                  <a:srgbClr val="FF0000"/>
                </a:solidFill>
                <a:latin typeface="+mn-lt"/>
                <a:ea typeface="+mn-ea"/>
                <a:cs typeface="+mn-cs"/>
              </a:rPr>
              <a:t>Catastrophes </a:t>
            </a:r>
            <a:r>
              <a:rPr lang="fr-FR" sz="3600" b="1" dirty="0" smtClean="0">
                <a:ln>
                  <a:solidFill>
                    <a:schemeClr val="accent2"/>
                  </a:solidFill>
                </a:ln>
                <a:solidFill>
                  <a:srgbClr val="FF0000"/>
                </a:solidFill>
                <a:latin typeface="+mn-lt"/>
                <a:ea typeface="+mn-ea"/>
                <a:cs typeface="+mn-cs"/>
              </a:rPr>
              <a:t>crées par l’homme</a:t>
            </a:r>
            <a:endParaRPr lang="fr-FR" sz="3600" b="1" dirty="0">
              <a:ln>
                <a:solidFill>
                  <a:schemeClr val="accent2"/>
                </a:solidFill>
              </a:ln>
              <a:solidFill>
                <a:srgbClr val="FF0000"/>
              </a:solidFill>
              <a:latin typeface="+mn-lt"/>
            </a:endParaRPr>
          </a:p>
        </p:txBody>
      </p:sp>
    </p:spTree>
    <p:extLst>
      <p:ext uri="{BB962C8B-B14F-4D97-AF65-F5344CB8AC3E}">
        <p14:creationId xmlns:p14="http://schemas.microsoft.com/office/powerpoint/2010/main" val="422574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00062"/>
            <a:ext cx="5077690" cy="971551"/>
          </a:xfrm>
          <a:ln>
            <a:solidFill>
              <a:srgbClr val="FFC000"/>
            </a:solidFill>
          </a:ln>
        </p:spPr>
        <p:txBody>
          <a:bodyPr>
            <a:normAutofit/>
          </a:bodyPr>
          <a:lstStyle/>
          <a:p>
            <a:r>
              <a:rPr lang="fr-FR" sz="5400" b="1" dirty="0">
                <a:ln>
                  <a:solidFill>
                    <a:schemeClr val="accent2"/>
                  </a:solidFill>
                </a:ln>
                <a:latin typeface="Calibri"/>
                <a:ea typeface="+mn-ea"/>
                <a:cs typeface="+mn-cs"/>
              </a:rPr>
              <a:t>Aléa ou </a:t>
            </a:r>
            <a:r>
              <a:rPr lang="fr-FR" sz="5400" b="1" dirty="0" smtClean="0">
                <a:ln>
                  <a:solidFill>
                    <a:schemeClr val="accent2"/>
                  </a:solidFill>
                </a:ln>
                <a:latin typeface="Calibri"/>
                <a:ea typeface="+mn-ea"/>
                <a:cs typeface="+mn-cs"/>
              </a:rPr>
              <a:t>menace</a:t>
            </a:r>
            <a:endParaRPr lang="fr-FR" sz="8000" b="1" dirty="0">
              <a:ln>
                <a:solidFill>
                  <a:schemeClr val="accent2"/>
                </a:solidFill>
              </a:ln>
              <a:latin typeface="+mn-lt"/>
            </a:endParaRPr>
          </a:p>
        </p:txBody>
      </p:sp>
      <p:sp>
        <p:nvSpPr>
          <p:cNvPr id="3" name="Content Placeholder 2"/>
          <p:cNvSpPr>
            <a:spLocks noGrp="1"/>
          </p:cNvSpPr>
          <p:nvPr>
            <p:ph idx="1"/>
          </p:nvPr>
        </p:nvSpPr>
        <p:spPr>
          <a:xfrm>
            <a:off x="838200" y="1700213"/>
            <a:ext cx="10515600" cy="4476750"/>
          </a:xfrm>
        </p:spPr>
        <p:txBody>
          <a:bodyPr>
            <a:normAutofit/>
          </a:bodyPr>
          <a:lstStyle/>
          <a:p>
            <a:pPr marL="0" indent="0">
              <a:buNone/>
            </a:pPr>
            <a:r>
              <a:rPr lang="fr-FR" dirty="0"/>
              <a:t>P</a:t>
            </a:r>
            <a:r>
              <a:rPr lang="fr-FR" dirty="0" smtClean="0"/>
              <a:t>hénomène ou évènement, naturel ou humain, </a:t>
            </a:r>
            <a:r>
              <a:rPr lang="fr-FR" u="sng" dirty="0" smtClean="0"/>
              <a:t>potentiellement</a:t>
            </a:r>
            <a:r>
              <a:rPr lang="fr-FR" dirty="0" smtClean="0"/>
              <a:t> dommageable en terme de perte en vies humaine et matériel, de sante, susceptibles d’interrompre les activités économiques et socio-culturelles et de détruire l’environnement et les biens. </a:t>
            </a:r>
          </a:p>
          <a:p>
            <a:pPr marL="0" indent="0">
              <a:buNone/>
            </a:pPr>
            <a:r>
              <a:rPr lang="fr-FR" sz="3200" dirty="0" smtClean="0"/>
              <a:t>Exemples: </a:t>
            </a:r>
          </a:p>
          <a:p>
            <a:pPr lvl="1"/>
            <a:r>
              <a:rPr lang="fr-FR" dirty="0" smtClean="0"/>
              <a:t>Séisme</a:t>
            </a:r>
            <a:r>
              <a:rPr lang="en-US" dirty="0" smtClean="0"/>
              <a:t>, </a:t>
            </a:r>
            <a:r>
              <a:rPr lang="en-US" dirty="0"/>
              <a:t>tsunami, </a:t>
            </a:r>
            <a:r>
              <a:rPr lang="fr-FR" dirty="0" smtClean="0"/>
              <a:t>éruption volcanique (géophysique). </a:t>
            </a:r>
          </a:p>
          <a:p>
            <a:pPr lvl="1"/>
            <a:r>
              <a:rPr lang="fr-FR" dirty="0" smtClean="0"/>
              <a:t>Tempête, orage, pluie torrentielle, inondation, avalanche,  canicule, sècheresse (météorologique - climatique).</a:t>
            </a:r>
          </a:p>
          <a:p>
            <a:pPr lvl="1"/>
            <a:r>
              <a:rPr lang="fr-FR" dirty="0" smtClean="0"/>
              <a:t>Rupture de </a:t>
            </a:r>
            <a:r>
              <a:rPr lang="fr-FR" dirty="0"/>
              <a:t>barrage, pollution (marée noire...), affaissement minier, accident de centrale </a:t>
            </a:r>
            <a:r>
              <a:rPr lang="fr-FR" dirty="0" smtClean="0"/>
              <a:t>nucléaire (technologique).</a:t>
            </a:r>
          </a:p>
          <a:p>
            <a:pPr lvl="1"/>
            <a:endParaRPr lang="fr-FR" dirty="0">
              <a:solidFill>
                <a:srgbClr val="202124"/>
              </a:solidFill>
            </a:endParaRPr>
          </a:p>
          <a:p>
            <a:pPr lvl="1"/>
            <a:endParaRPr lang="fr-FR"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3C3D0-896B-476D-A309-AD5D9092867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828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r work">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5587</Words>
  <Application>Microsoft Office PowerPoint</Application>
  <PresentationFormat>Widescreen</PresentationFormat>
  <Paragraphs>541</Paragraphs>
  <Slides>63</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63</vt:i4>
      </vt:variant>
    </vt:vector>
  </HeadingPairs>
  <TitlesOfParts>
    <vt:vector size="76" baseType="lpstr">
      <vt:lpstr>MS PGothic</vt:lpstr>
      <vt:lpstr>Arial</vt:lpstr>
      <vt:lpstr>Arial</vt:lpstr>
      <vt:lpstr>Calibri</vt:lpstr>
      <vt:lpstr>Calibri Light</vt:lpstr>
      <vt:lpstr>Lucida Sans Unicode</vt:lpstr>
      <vt:lpstr>Times New Roman</vt:lpstr>
      <vt:lpstr>Trebuchet MS</vt:lpstr>
      <vt:lpstr>Wingdings</vt:lpstr>
      <vt:lpstr>Office Theme</vt:lpstr>
      <vt:lpstr>Our work</vt:lpstr>
      <vt:lpstr>1_Office Theme</vt:lpstr>
      <vt:lpstr>2_Office Theme</vt:lpstr>
      <vt:lpstr>Dispositif minimum d’urgence en santé sexuelle et reproductive (DMU-SSR)  En situation de crise humanitaire  Juin 2022 Module 1: Introduction et DMU objectif no. 1 </vt:lpstr>
      <vt:lpstr>But de la formation</vt:lpstr>
      <vt:lpstr>Objectifs d’apprentissage </vt:lpstr>
      <vt:lpstr>Définitions et les concepts de base </vt:lpstr>
      <vt:lpstr>Une crise ou urgence humanitaire/  une catastrophe / un désastre humanitaire  </vt:lpstr>
      <vt:lpstr>Impact environnemental</vt:lpstr>
      <vt:lpstr>Exemples - Catastrophes naturelles</vt:lpstr>
      <vt:lpstr>Exemples - Catastrophes crées par l’homme</vt:lpstr>
      <vt:lpstr>Aléa ou menace</vt:lpstr>
      <vt:lpstr>Risque</vt:lpstr>
      <vt:lpstr>Gestion des risques</vt:lpstr>
      <vt:lpstr>Gestion des risques de catastrophes</vt:lpstr>
      <vt:lpstr>Vulnérabilité = fragilité</vt:lpstr>
      <vt:lpstr>Les éléments et facteurs de vulnérabilité</vt:lpstr>
      <vt:lpstr>Personnes touchées par la crise humanitaire (hommes, femmes, filles, garçons, enfants).</vt:lpstr>
      <vt:lpstr>Caractéristiques de crise humanitaire complexe </vt:lpstr>
      <vt:lpstr>Qui sont affectées par les crises humanitaires?</vt:lpstr>
      <vt:lpstr>Les 4 Principes humanitaires </vt:lpstr>
      <vt:lpstr>Droits humains (droits de l’homme)</vt:lpstr>
      <vt:lpstr>L’obligation redditionnelle des intervenants humanitaires à leur égard des populations touchées.  </vt:lpstr>
      <vt:lpstr>PowerPoint Presentation</vt:lpstr>
      <vt:lpstr>VBG et violation des droits humains </vt:lpstr>
      <vt:lpstr>Santé sexuelle et reproductive (SSR) </vt:lpstr>
      <vt:lpstr>Les phases d’une crise humanitaire</vt:lpstr>
      <vt:lpstr>Les phases de crise humanitaire</vt:lpstr>
      <vt:lpstr>La préparation  et la contingence </vt:lpstr>
      <vt:lpstr>La phase aigue d’une crise </vt:lpstr>
      <vt:lpstr>Qui peut déclarer un état de crise humanitaire? </vt:lpstr>
      <vt:lpstr>Norme humanitaire fondamentale </vt:lpstr>
      <vt:lpstr>Normes humanitaire fondamentale- Résultats</vt:lpstr>
      <vt:lpstr>La SSR en situation d’urgence </vt:lpstr>
      <vt:lpstr>Pourquoi prioriser la SSR en situations de crise?</vt:lpstr>
      <vt:lpstr>Le dispositif minimum d’urgence (DMU) en santé sexuelle et reproductive (SSR) </vt:lpstr>
      <vt:lpstr>Pourquoi prioriser la SSR en début d’une crise (2)</vt:lpstr>
      <vt:lpstr>A quoi sert le DMU-SSR</vt:lpstr>
      <vt:lpstr>Guide de prestation de services- cluster santé</vt:lpstr>
      <vt:lpstr>Les services de DMU-SSR</vt:lpstr>
      <vt:lpstr>Les Objectifs du DMU</vt:lpstr>
      <vt:lpstr>Autres nécessités à prendre en compte </vt:lpstr>
      <vt:lpstr>Les phases d’une crise humanitaire</vt:lpstr>
      <vt:lpstr>Responsable pour la mise en œuvre du DMU</vt:lpstr>
      <vt:lpstr>Principes fondamentaux de la programmation en SSR dans le contexte humanitaire </vt:lpstr>
      <vt:lpstr>Principes fondamentaux de la programmation en SSR dans le contexte humanitaire (1) </vt:lpstr>
      <vt:lpstr>Principes fondamentaux de la programmation en SSR dans le contexte humanitaire (2) </vt:lpstr>
      <vt:lpstr>Pourquoi impliquer des populations affectées </vt:lpstr>
      <vt:lpstr>Conséquences de prendre  en compte le DMU en SSR</vt:lpstr>
      <vt:lpstr>Financement des programmes du DMU SSR </vt:lpstr>
      <vt:lpstr>Fin de présentation </vt:lpstr>
      <vt:lpstr>Références </vt:lpstr>
      <vt:lpstr>Dispositif minimum d’urgence (DMU) en santé sexuelle et reproductive En situation de crise humanitaire  Janvier 2022 </vt:lpstr>
      <vt:lpstr>Plan de présentation</vt:lpstr>
      <vt:lpstr>Objectifs d’apprentissage </vt:lpstr>
      <vt:lpstr>DMU-Objectif 1 : Veiller  à ce que le secteur/cluster santé identifie une organisation pour assurer la mise en œuvre du DMU-SSR. </vt:lpstr>
      <vt:lpstr>Pourquoi un coordinateur pour la SSR?</vt:lpstr>
      <vt:lpstr>Rôle de Chef pôle / cluster de santé (OMS)  </vt:lpstr>
      <vt:lpstr>Responsabilités de l’organisation chef de file: coordination SSR</vt:lpstr>
      <vt:lpstr>Rôles et responsabilités du coordinateur SSR (fonctionne au sein du secteur/ pôle de santé) -1</vt:lpstr>
      <vt:lpstr>Rôles et responsabilités du coordinateur SSR (fonctionne au sein du secteur/ pôle de santé) - 2</vt:lpstr>
      <vt:lpstr>Attributs d’une coordination forte et prospère</vt:lpstr>
      <vt:lpstr>Bonnes pratiques de facilitation lors des réunions </vt:lpstr>
      <vt:lpstr>Messages clés</vt:lpstr>
      <vt:lpstr>Les ressources </vt:lpstr>
      <vt:lpstr>Merci pour votre attention et poser vos questions à travers la plateforme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minimum d’urgence en santé de la reproduction</dc:title>
  <dc:creator>JBN</dc:creator>
  <cp:lastModifiedBy>user</cp:lastModifiedBy>
  <cp:revision>177</cp:revision>
  <dcterms:created xsi:type="dcterms:W3CDTF">2020-08-02T02:25:07Z</dcterms:created>
  <dcterms:modified xsi:type="dcterms:W3CDTF">2022-06-13T04:38:08Z</dcterms:modified>
</cp:coreProperties>
</file>