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0" r:id="rId2"/>
    <p:sldId id="271" r:id="rId3"/>
    <p:sldId id="272" r:id="rId4"/>
    <p:sldId id="273" r:id="rId5"/>
    <p:sldId id="257" r:id="rId6"/>
    <p:sldId id="274" r:id="rId7"/>
    <p:sldId id="258" r:id="rId8"/>
    <p:sldId id="259" r:id="rId9"/>
    <p:sldId id="261" r:id="rId10"/>
    <p:sldId id="262" r:id="rId11"/>
    <p:sldId id="263" r:id="rId12"/>
    <p:sldId id="264" r:id="rId13"/>
    <p:sldId id="265" r:id="rId14"/>
    <p:sldId id="266" r:id="rId15"/>
    <p:sldId id="267" r:id="rId16"/>
    <p:sldId id="269" r:id="rId17"/>
    <p:sldId id="268" r:id="rId18"/>
    <p:sldId id="275" r:id="rId19"/>
    <p:sldId id="277" r:id="rId20"/>
    <p:sldId id="278" r:id="rId21"/>
    <p:sldId id="279" r:id="rId22"/>
    <p:sldId id="276" r:id="rId23"/>
    <p:sldId id="280"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A3F8F6-735E-493A-AECA-7C0A9522B7C6}" type="datetimeFigureOut">
              <a:rPr lang="fr-FR" smtClean="0"/>
              <a:t>13/06/2022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1C1CDA-0630-4B12-B176-B91503F6EE38}" type="slidenum">
              <a:rPr lang="fr-FR" smtClean="0"/>
              <a:t>‹N°›</a:t>
            </a:fld>
            <a:endParaRPr lang="fr-FR"/>
          </a:p>
        </p:txBody>
      </p:sp>
    </p:spTree>
    <p:extLst>
      <p:ext uri="{BB962C8B-B14F-4D97-AF65-F5344CB8AC3E}">
        <p14:creationId xmlns:p14="http://schemas.microsoft.com/office/powerpoint/2010/main" val="4272072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a:t>et de l’autre nous avons le </a:t>
            </a:r>
            <a:r>
              <a:rPr lang="fr-FR" b="1" baseline="0" dirty="0"/>
              <a:t>HBM</a:t>
            </a:r>
            <a:r>
              <a:rPr lang="fr-FR" baseline="0" dirty="0"/>
              <a:t> dont ces composantes sur les 6 seront utilisées dans notre travail. </a:t>
            </a:r>
            <a:r>
              <a:rPr lang="fr-FR" b="1" baseline="0" dirty="0"/>
              <a:t>Et ceci, afin de déterminer les facteurs qui influencent les mères concernant la PEC de leur enfant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endParaRPr lang="fr-FR" dirty="0"/>
          </a:p>
        </p:txBody>
      </p:sp>
      <p:sp>
        <p:nvSpPr>
          <p:cNvPr id="4" name="Espace réservé du numéro de diapositive 3"/>
          <p:cNvSpPr>
            <a:spLocks noGrp="1"/>
          </p:cNvSpPr>
          <p:nvPr>
            <p:ph type="sldNum" sz="quarter" idx="10"/>
          </p:nvPr>
        </p:nvSpPr>
        <p:spPr/>
        <p:txBody>
          <a:bodyPr/>
          <a:lstStyle/>
          <a:p>
            <a:fld id="{A311057F-9BE0-4361-B7F1-82F6CB968A57}" type="slidenum">
              <a:rPr lang="en-US" smtClean="0"/>
              <a:pPr/>
              <a:t>8</a:t>
            </a:fld>
            <a:endParaRPr lang="en-US"/>
          </a:p>
        </p:txBody>
      </p:sp>
    </p:spTree>
    <p:extLst>
      <p:ext uri="{BB962C8B-B14F-4D97-AF65-F5344CB8AC3E}">
        <p14:creationId xmlns:p14="http://schemas.microsoft.com/office/powerpoint/2010/main" val="402939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A717866C-78B5-4D48-BC97-DC812CEC370E}" type="datetimeFigureOut">
              <a:rPr lang="fr-FR" smtClean="0"/>
              <a:t>13/06/2022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1664612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717866C-78B5-4D48-BC97-DC812CEC370E}" type="datetimeFigureOut">
              <a:rPr lang="fr-FR" smtClean="0"/>
              <a:t>13/06/2022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39982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717866C-78B5-4D48-BC97-DC812CEC370E}" type="datetimeFigureOut">
              <a:rPr lang="fr-FR" smtClean="0"/>
              <a:t>13/06/2022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2404459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6/13/2022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1758946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6/13/2022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577753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717866C-78B5-4D48-BC97-DC812CEC370E}" type="datetimeFigureOut">
              <a:rPr lang="fr-FR" smtClean="0"/>
              <a:t>13/06/2022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3859242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A717866C-78B5-4D48-BC97-DC812CEC370E}" type="datetimeFigureOut">
              <a:rPr lang="fr-FR" smtClean="0"/>
              <a:t>13/06/2022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3240670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717866C-78B5-4D48-BC97-DC812CEC370E}" type="datetimeFigureOut">
              <a:rPr lang="fr-FR" smtClean="0"/>
              <a:t>13/06/2022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1241320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717866C-78B5-4D48-BC97-DC812CEC370E}" type="datetimeFigureOut">
              <a:rPr lang="fr-FR" smtClean="0"/>
              <a:t>13/06/2022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801766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717866C-78B5-4D48-BC97-DC812CEC370E}" type="datetimeFigureOut">
              <a:rPr lang="fr-FR" smtClean="0"/>
              <a:t>13/06/2022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364779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717866C-78B5-4D48-BC97-DC812CEC370E}" type="datetimeFigureOut">
              <a:rPr lang="fr-FR" smtClean="0"/>
              <a:t>13/06/2022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3523176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717866C-78B5-4D48-BC97-DC812CEC370E}" type="datetimeFigureOut">
              <a:rPr lang="fr-FR" smtClean="0"/>
              <a:t>13/06/2022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3359911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A717866C-78B5-4D48-BC97-DC812CEC370E}" type="datetimeFigureOut">
              <a:rPr lang="fr-FR" smtClean="0"/>
              <a:t>13/06/2022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AE9656-9F13-447C-A2B1-C29E9EB50070}" type="slidenum">
              <a:rPr lang="fr-FR" smtClean="0"/>
              <a:t>‹N°›</a:t>
            </a:fld>
            <a:endParaRPr lang="fr-FR"/>
          </a:p>
        </p:txBody>
      </p:sp>
    </p:spTree>
    <p:extLst>
      <p:ext uri="{BB962C8B-B14F-4D97-AF65-F5344CB8AC3E}">
        <p14:creationId xmlns:p14="http://schemas.microsoft.com/office/powerpoint/2010/main" val="644651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7866C-78B5-4D48-BC97-DC812CEC370E}" type="datetimeFigureOut">
              <a:rPr lang="fr-FR" smtClean="0"/>
              <a:t>13/06/2022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E9656-9F13-447C-A2B1-C29E9EB50070}" type="slidenum">
              <a:rPr lang="fr-FR" smtClean="0"/>
              <a:t>‹N°›</a:t>
            </a:fld>
            <a:endParaRPr lang="fr-FR"/>
          </a:p>
        </p:txBody>
      </p:sp>
    </p:spTree>
    <p:extLst>
      <p:ext uri="{BB962C8B-B14F-4D97-AF65-F5344CB8AC3E}">
        <p14:creationId xmlns:p14="http://schemas.microsoft.com/office/powerpoint/2010/main" val="3276261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3A5633-983D-350D-227A-3E63AD0F8481}"/>
              </a:ext>
            </a:extLst>
          </p:cNvPr>
          <p:cNvSpPr>
            <a:spLocks noGrp="1"/>
          </p:cNvSpPr>
          <p:nvPr>
            <p:ph type="title"/>
          </p:nvPr>
        </p:nvSpPr>
        <p:spPr/>
        <p:txBody>
          <a:bodyPr/>
          <a:lstStyle/>
          <a:p>
            <a:r>
              <a:rPr lang="fr-FR" dirty="0"/>
              <a:t>Qu'est-ce qu'une théorie et un modèle ?</a:t>
            </a:r>
            <a:endParaRPr lang="fr-BF" dirty="0"/>
          </a:p>
        </p:txBody>
      </p:sp>
      <p:sp>
        <p:nvSpPr>
          <p:cNvPr id="3" name="Espace réservé du contenu 2">
            <a:extLst>
              <a:ext uri="{FF2B5EF4-FFF2-40B4-BE49-F238E27FC236}">
                <a16:creationId xmlns:a16="http://schemas.microsoft.com/office/drawing/2014/main" id="{783ECE8B-ABCB-CE1B-91CB-2D6CFED4846D}"/>
              </a:ext>
            </a:extLst>
          </p:cNvPr>
          <p:cNvSpPr>
            <a:spLocks noGrp="1"/>
          </p:cNvSpPr>
          <p:nvPr>
            <p:ph idx="1"/>
          </p:nvPr>
        </p:nvSpPr>
        <p:spPr/>
        <p:txBody>
          <a:bodyPr>
            <a:normAutofit fontScale="92500"/>
          </a:bodyPr>
          <a:lstStyle/>
          <a:p>
            <a:r>
              <a:rPr lang="fr-FR" dirty="0"/>
              <a:t>Une théorie est un "ensemble de concepts, définitions et propositions interdépendants qui présentent une vision systématique des événements et des situations en spécifiant les relations entre les variables afin d'expliquer et de prédire les événements des situations" (</a:t>
            </a:r>
            <a:r>
              <a:rPr lang="fr-FR" dirty="0" err="1"/>
              <a:t>Kerlinger</a:t>
            </a:r>
            <a:r>
              <a:rPr lang="fr-FR" dirty="0"/>
              <a:t>, 1986 ; </a:t>
            </a:r>
            <a:r>
              <a:rPr lang="fr-FR" dirty="0" err="1"/>
              <a:t>Glanz</a:t>
            </a:r>
            <a:r>
              <a:rPr lang="fr-FR" dirty="0"/>
              <a:t> et al., 2008). </a:t>
            </a:r>
          </a:p>
          <a:p>
            <a:r>
              <a:rPr lang="fr-FR" dirty="0"/>
              <a:t>Un modèle est une sous-classe d'une théorie. </a:t>
            </a:r>
          </a:p>
          <a:p>
            <a:r>
              <a:rPr lang="fr-FR" dirty="0"/>
              <a:t>Les modèles sont des descriptions généralisées et hypothétiques utilisées pour analyser ou expliquer quelque chose (</a:t>
            </a:r>
            <a:r>
              <a:rPr lang="fr-FR" dirty="0" err="1"/>
              <a:t>Glanz</a:t>
            </a:r>
            <a:r>
              <a:rPr lang="fr-FR" dirty="0"/>
              <a:t> &amp; Rimer, 1995). Les modèles ne sont pas toujours aussi spécifiques qu'une théorie ; ils s'appuient sur un certain nombre de théories pour aider à comprendre un problème spécifique dans un cadre ou un contenu particulier. </a:t>
            </a:r>
            <a:endParaRPr lang="fr-BF" dirty="0"/>
          </a:p>
        </p:txBody>
      </p:sp>
    </p:spTree>
    <p:extLst>
      <p:ext uri="{BB962C8B-B14F-4D97-AF65-F5344CB8AC3E}">
        <p14:creationId xmlns:p14="http://schemas.microsoft.com/office/powerpoint/2010/main" val="4286171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C268AA05-95BF-4412-B504-D10876F9C005}"/>
              </a:ext>
            </a:extLst>
          </p:cNvPr>
          <p:cNvSpPr txBox="1"/>
          <p:nvPr/>
        </p:nvSpPr>
        <p:spPr>
          <a:xfrm>
            <a:off x="2115144" y="750981"/>
            <a:ext cx="7961711" cy="705962"/>
          </a:xfrm>
          <a:prstGeom prst="rect">
            <a:avLst/>
          </a:prstGeom>
          <a:ln w="9144">
            <a:solidFill>
              <a:srgbClr val="000000"/>
            </a:solidFill>
          </a:ln>
        </p:spPr>
        <p:txBody>
          <a:bodyPr vert="horz" wrap="square" lIns="0" tIns="28575" rIns="0" bIns="0" rtlCol="0">
            <a:spAutoFit/>
          </a:bodyPr>
          <a:lstStyle/>
          <a:p>
            <a:pPr marL="91440" algn="ctr">
              <a:spcBef>
                <a:spcPts val="225"/>
              </a:spcBef>
            </a:pPr>
            <a:r>
              <a:rPr sz="4400" b="1" spc="-5" dirty="0">
                <a:latin typeface="Arial"/>
                <a:cs typeface="Arial"/>
              </a:rPr>
              <a:t>S</a:t>
            </a:r>
            <a:r>
              <a:rPr sz="4400" b="1" spc="-5" dirty="0">
                <a:latin typeface="Calibri"/>
                <a:cs typeface="Calibri"/>
              </a:rPr>
              <a:t>é</a:t>
            </a:r>
            <a:r>
              <a:rPr sz="4400" b="1" spc="-5" dirty="0">
                <a:latin typeface="Arial"/>
                <a:cs typeface="Arial"/>
              </a:rPr>
              <a:t>v</a:t>
            </a:r>
            <a:r>
              <a:rPr sz="4400" b="1" spc="-5" dirty="0">
                <a:latin typeface="Calibri"/>
                <a:cs typeface="Calibri"/>
              </a:rPr>
              <a:t>é</a:t>
            </a:r>
            <a:r>
              <a:rPr sz="4400" b="1" spc="-5" dirty="0">
                <a:latin typeface="Arial"/>
                <a:cs typeface="Arial"/>
              </a:rPr>
              <a:t>rit</a:t>
            </a:r>
            <a:r>
              <a:rPr sz="4400" b="1" spc="-5" dirty="0">
                <a:latin typeface="Calibri"/>
                <a:cs typeface="Calibri"/>
              </a:rPr>
              <a:t>é</a:t>
            </a:r>
            <a:r>
              <a:rPr sz="4400" b="1" dirty="0">
                <a:latin typeface="Calibri"/>
                <a:cs typeface="Calibri"/>
              </a:rPr>
              <a:t> </a:t>
            </a:r>
            <a:r>
              <a:rPr sz="4400" b="1" spc="-5" dirty="0">
                <a:latin typeface="Arial"/>
                <a:cs typeface="Arial"/>
              </a:rPr>
              <a:t>per</a:t>
            </a:r>
            <a:r>
              <a:rPr sz="4400" b="1" spc="-5" dirty="0">
                <a:latin typeface="Calibri"/>
                <a:cs typeface="Calibri"/>
              </a:rPr>
              <a:t>ç</a:t>
            </a:r>
            <a:r>
              <a:rPr sz="4400" b="1" spc="-5" dirty="0">
                <a:latin typeface="Arial"/>
                <a:cs typeface="Arial"/>
              </a:rPr>
              <a:t>ue</a:t>
            </a:r>
            <a:endParaRPr sz="4400" dirty="0">
              <a:latin typeface="Arial"/>
              <a:cs typeface="Arial"/>
            </a:endParaRPr>
          </a:p>
        </p:txBody>
      </p:sp>
      <p:sp>
        <p:nvSpPr>
          <p:cNvPr id="5" name="ZoneTexte 4">
            <a:extLst>
              <a:ext uri="{FF2B5EF4-FFF2-40B4-BE49-F238E27FC236}">
                <a16:creationId xmlns:a16="http://schemas.microsoft.com/office/drawing/2014/main" id="{E445E3BB-9E36-499D-9305-394BFF1443A1}"/>
              </a:ext>
            </a:extLst>
          </p:cNvPr>
          <p:cNvSpPr txBox="1"/>
          <p:nvPr/>
        </p:nvSpPr>
        <p:spPr>
          <a:xfrm>
            <a:off x="1191567" y="1811606"/>
            <a:ext cx="9630507" cy="2728952"/>
          </a:xfrm>
          <a:prstGeom prst="rect">
            <a:avLst/>
          </a:prstGeom>
          <a:noFill/>
        </p:spPr>
        <p:txBody>
          <a:bodyPr wrap="square">
            <a:spAutoFit/>
          </a:bodyPr>
          <a:lstStyle/>
          <a:p>
            <a:pPr marL="548640" indent="-457200" algn="just">
              <a:spcBef>
                <a:spcPts val="220"/>
              </a:spcBef>
              <a:buFont typeface="Wingdings" panose="05000000000000000000" pitchFamily="2" charset="2"/>
              <a:buChar char="v"/>
            </a:pPr>
            <a:r>
              <a:rPr lang="fr-FR" sz="2800" dirty="0">
                <a:latin typeface="Arial"/>
                <a:cs typeface="Arial"/>
              </a:rPr>
              <a:t>Fait référence aux sentiments d’une personne sur la gravité de contracter une maladie </a:t>
            </a:r>
          </a:p>
          <a:p>
            <a:pPr marL="548640" indent="-457200" algn="just">
              <a:spcBef>
                <a:spcPts val="220"/>
              </a:spcBef>
              <a:buFont typeface="Wingdings" panose="05000000000000000000" pitchFamily="2" charset="2"/>
              <a:buChar char="v"/>
            </a:pPr>
            <a:r>
              <a:rPr lang="fr-FR" sz="2800" dirty="0">
                <a:latin typeface="Arial"/>
                <a:cs typeface="Arial"/>
              </a:rPr>
              <a:t>Il existe  une grande variation dans les sentiments de gravité d’une personne, et souvent cette personne  tient compte des conséquences </a:t>
            </a:r>
          </a:p>
          <a:p>
            <a:pPr marL="548640" indent="-457200" algn="just">
              <a:spcBef>
                <a:spcPts val="220"/>
              </a:spcBef>
              <a:buFont typeface="Wingdings" panose="05000000000000000000" pitchFamily="2" charset="2"/>
              <a:buChar char="v"/>
            </a:pPr>
            <a:endParaRPr lang="fr-FR" sz="2800" dirty="0">
              <a:latin typeface="Arial"/>
              <a:cs typeface="Arial"/>
            </a:endParaRPr>
          </a:p>
        </p:txBody>
      </p:sp>
    </p:spTree>
    <p:extLst>
      <p:ext uri="{BB962C8B-B14F-4D97-AF65-F5344CB8AC3E}">
        <p14:creationId xmlns:p14="http://schemas.microsoft.com/office/powerpoint/2010/main" val="2974085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a:extLst>
              <a:ext uri="{FF2B5EF4-FFF2-40B4-BE49-F238E27FC236}">
                <a16:creationId xmlns:a16="http://schemas.microsoft.com/office/drawing/2014/main" id="{C4658736-C18C-4882-B3F8-2B2B86F47BAE}"/>
              </a:ext>
            </a:extLst>
          </p:cNvPr>
          <p:cNvSpPr txBox="1"/>
          <p:nvPr/>
        </p:nvSpPr>
        <p:spPr>
          <a:xfrm>
            <a:off x="2357945" y="533801"/>
            <a:ext cx="7288472" cy="704680"/>
          </a:xfrm>
          <a:prstGeom prst="rect">
            <a:avLst/>
          </a:prstGeom>
          <a:ln w="9144">
            <a:solidFill>
              <a:srgbClr val="000000"/>
            </a:solidFill>
          </a:ln>
        </p:spPr>
        <p:txBody>
          <a:bodyPr vert="horz" wrap="square" lIns="0" tIns="27305" rIns="0" bIns="0" rtlCol="0">
            <a:spAutoFit/>
          </a:bodyPr>
          <a:lstStyle/>
          <a:p>
            <a:pPr marL="91440" algn="ctr">
              <a:spcBef>
                <a:spcPts val="215"/>
              </a:spcBef>
            </a:pPr>
            <a:r>
              <a:rPr sz="4400" b="1" spc="-10" dirty="0">
                <a:latin typeface="Arial"/>
                <a:cs typeface="Arial"/>
              </a:rPr>
              <a:t>B</a:t>
            </a:r>
            <a:r>
              <a:rPr sz="4400" b="1" spc="-5" dirty="0">
                <a:latin typeface="Calibri"/>
                <a:cs typeface="Calibri"/>
              </a:rPr>
              <a:t>é</a:t>
            </a:r>
            <a:r>
              <a:rPr sz="4400" b="1" dirty="0">
                <a:latin typeface="Arial"/>
                <a:cs typeface="Arial"/>
              </a:rPr>
              <a:t>n</a:t>
            </a:r>
            <a:r>
              <a:rPr sz="4400" b="1" spc="-5" dirty="0">
                <a:latin typeface="Calibri"/>
                <a:cs typeface="Calibri"/>
              </a:rPr>
              <a:t>é</a:t>
            </a:r>
            <a:r>
              <a:rPr sz="4400" b="1" dirty="0">
                <a:latin typeface="Arial"/>
                <a:cs typeface="Arial"/>
              </a:rPr>
              <a:t>fic</a:t>
            </a:r>
            <a:r>
              <a:rPr sz="4400" b="1" spc="-15" dirty="0">
                <a:latin typeface="Arial"/>
                <a:cs typeface="Arial"/>
              </a:rPr>
              <a:t>e</a:t>
            </a:r>
            <a:r>
              <a:rPr sz="4400" b="1" spc="-5" dirty="0">
                <a:latin typeface="Arial"/>
                <a:cs typeface="Arial"/>
              </a:rPr>
              <a:t>s</a:t>
            </a:r>
            <a:r>
              <a:rPr sz="4400" b="1" spc="-65" dirty="0">
                <a:latin typeface="Arial"/>
                <a:cs typeface="Arial"/>
              </a:rPr>
              <a:t> </a:t>
            </a:r>
            <a:r>
              <a:rPr sz="4400" b="1" dirty="0">
                <a:latin typeface="Arial"/>
                <a:cs typeface="Arial"/>
              </a:rPr>
              <a:t>pe</a:t>
            </a:r>
            <a:r>
              <a:rPr sz="4400" b="1" spc="-5" dirty="0">
                <a:latin typeface="Arial"/>
                <a:cs typeface="Arial"/>
              </a:rPr>
              <a:t>r</a:t>
            </a:r>
            <a:r>
              <a:rPr sz="4400" b="1" dirty="0">
                <a:latin typeface="Calibri"/>
                <a:cs typeface="Calibri"/>
              </a:rPr>
              <a:t>ç</a:t>
            </a:r>
            <a:r>
              <a:rPr sz="4400" b="1" dirty="0">
                <a:latin typeface="Arial"/>
                <a:cs typeface="Arial"/>
              </a:rPr>
              <a:t>ue</a:t>
            </a:r>
            <a:r>
              <a:rPr sz="4400" b="1" spc="-5" dirty="0">
                <a:latin typeface="Arial"/>
                <a:cs typeface="Arial"/>
              </a:rPr>
              <a:t>s</a:t>
            </a:r>
            <a:endParaRPr sz="4400" dirty="0">
              <a:latin typeface="Arial"/>
              <a:cs typeface="Arial"/>
            </a:endParaRPr>
          </a:p>
        </p:txBody>
      </p:sp>
      <p:sp>
        <p:nvSpPr>
          <p:cNvPr id="5" name="ZoneTexte 4">
            <a:extLst>
              <a:ext uri="{FF2B5EF4-FFF2-40B4-BE49-F238E27FC236}">
                <a16:creationId xmlns:a16="http://schemas.microsoft.com/office/drawing/2014/main" id="{9A166000-4F04-4B83-A93F-07E421DAF065}"/>
              </a:ext>
            </a:extLst>
          </p:cNvPr>
          <p:cNvSpPr txBox="1"/>
          <p:nvPr/>
        </p:nvSpPr>
        <p:spPr>
          <a:xfrm>
            <a:off x="1127927" y="2090172"/>
            <a:ext cx="10096081" cy="3539430"/>
          </a:xfrm>
          <a:prstGeom prst="rect">
            <a:avLst/>
          </a:prstGeom>
          <a:noFill/>
        </p:spPr>
        <p:txBody>
          <a:bodyPr wrap="square">
            <a:spAutoFit/>
          </a:bodyPr>
          <a:lstStyle/>
          <a:p>
            <a:pPr marL="285750" indent="-285750" algn="just">
              <a:buFont typeface="Wingdings" panose="05000000000000000000" pitchFamily="2" charset="2"/>
              <a:buChar char="v"/>
            </a:pPr>
            <a:r>
              <a:rPr lang="fr-FR" sz="2800" b="0" i="0" dirty="0">
                <a:solidFill>
                  <a:srgbClr val="000000"/>
                </a:solidFill>
                <a:effectLst/>
                <a:latin typeface="Arial" panose="020B0604020202020204" pitchFamily="34" charset="0"/>
                <a:cs typeface="Arial" panose="020B0604020202020204" pitchFamily="34" charset="0"/>
              </a:rPr>
              <a:t>L'individu n'agit et modifie un comportement que s'il espère tirer certains avantages.</a:t>
            </a:r>
          </a:p>
          <a:p>
            <a:pPr marL="285750" indent="-285750" algn="just">
              <a:buFont typeface="Wingdings" panose="05000000000000000000" pitchFamily="2" charset="2"/>
              <a:buChar char="v"/>
            </a:pPr>
            <a:r>
              <a:rPr lang="fr-FR" sz="2800" dirty="0">
                <a:solidFill>
                  <a:srgbClr val="000000"/>
                </a:solidFill>
                <a:latin typeface="Arial" panose="020B0604020202020204" pitchFamily="34" charset="0"/>
                <a:cs typeface="Arial" panose="020B0604020202020204" pitchFamily="34" charset="0"/>
              </a:rPr>
              <a:t>Il s’agit de la perception d’une personne de l’efficacité des diverses actions disponibles pour réduire la menace d’une maladie</a:t>
            </a:r>
          </a:p>
          <a:p>
            <a:pPr marL="285750" indent="-285750" algn="just">
              <a:buFont typeface="Wingdings" panose="05000000000000000000" pitchFamily="2" charset="2"/>
              <a:buChar char="v"/>
            </a:pPr>
            <a:r>
              <a:rPr lang="fr-FR" sz="2800" dirty="0">
                <a:latin typeface="Arial" panose="020B0604020202020204" pitchFamily="34" charset="0"/>
                <a:cs typeface="Arial" panose="020B0604020202020204" pitchFamily="34" charset="0"/>
              </a:rPr>
              <a:t> le plan d’action d’une personne pour prévenir ou guérir une maladie repose sur la considération et l’évaluation à la fois de la susceptibilité perçue </a:t>
            </a:r>
          </a:p>
        </p:txBody>
      </p:sp>
    </p:spTree>
    <p:extLst>
      <p:ext uri="{BB962C8B-B14F-4D97-AF65-F5344CB8AC3E}">
        <p14:creationId xmlns:p14="http://schemas.microsoft.com/office/powerpoint/2010/main" val="4100102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7ABCB590-63AB-43C2-B894-D37630B1A331}"/>
              </a:ext>
            </a:extLst>
          </p:cNvPr>
          <p:cNvSpPr txBox="1"/>
          <p:nvPr/>
        </p:nvSpPr>
        <p:spPr>
          <a:xfrm>
            <a:off x="2417951" y="339501"/>
            <a:ext cx="7138032" cy="705321"/>
          </a:xfrm>
          <a:prstGeom prst="rect">
            <a:avLst/>
          </a:prstGeom>
          <a:ln w="9144">
            <a:solidFill>
              <a:srgbClr val="000000"/>
            </a:solidFill>
          </a:ln>
        </p:spPr>
        <p:txBody>
          <a:bodyPr vert="horz" wrap="square" lIns="0" tIns="27940" rIns="0" bIns="0" rtlCol="0">
            <a:spAutoFit/>
          </a:bodyPr>
          <a:lstStyle/>
          <a:p>
            <a:pPr marL="90805" algn="ctr">
              <a:spcBef>
                <a:spcPts val="220"/>
              </a:spcBef>
            </a:pPr>
            <a:r>
              <a:rPr sz="4400" b="1" spc="-5" dirty="0">
                <a:latin typeface="Arial"/>
                <a:cs typeface="Arial"/>
              </a:rPr>
              <a:t>Bar</a:t>
            </a:r>
            <a:r>
              <a:rPr sz="4400" b="1" spc="-15" dirty="0">
                <a:latin typeface="Arial"/>
                <a:cs typeface="Arial"/>
              </a:rPr>
              <a:t>r</a:t>
            </a:r>
            <a:r>
              <a:rPr sz="4400" b="1" dirty="0">
                <a:latin typeface="Arial"/>
                <a:cs typeface="Arial"/>
              </a:rPr>
              <a:t>i</a:t>
            </a:r>
            <a:r>
              <a:rPr sz="4400" b="1" spc="-5" dirty="0">
                <a:latin typeface="Calibri"/>
                <a:cs typeface="Calibri"/>
              </a:rPr>
              <a:t>è</a:t>
            </a:r>
            <a:r>
              <a:rPr sz="4400" b="1" spc="-20" dirty="0">
                <a:latin typeface="Arial"/>
                <a:cs typeface="Arial"/>
              </a:rPr>
              <a:t>r</a:t>
            </a:r>
            <a:r>
              <a:rPr sz="4400" b="1" spc="-15" dirty="0">
                <a:latin typeface="Arial"/>
                <a:cs typeface="Arial"/>
              </a:rPr>
              <a:t>e</a:t>
            </a:r>
            <a:r>
              <a:rPr sz="4400" b="1" spc="-5" dirty="0">
                <a:latin typeface="Arial"/>
                <a:cs typeface="Arial"/>
              </a:rPr>
              <a:t>s</a:t>
            </a:r>
            <a:r>
              <a:rPr sz="4400" b="1" spc="-105" dirty="0">
                <a:latin typeface="Arial"/>
                <a:cs typeface="Arial"/>
              </a:rPr>
              <a:t> </a:t>
            </a:r>
            <a:r>
              <a:rPr sz="4400" b="1" dirty="0">
                <a:latin typeface="Arial"/>
                <a:cs typeface="Arial"/>
              </a:rPr>
              <a:t>pe</a:t>
            </a:r>
            <a:r>
              <a:rPr sz="4400" b="1" spc="-5" dirty="0">
                <a:latin typeface="Arial"/>
                <a:cs typeface="Arial"/>
              </a:rPr>
              <a:t>r</a:t>
            </a:r>
            <a:r>
              <a:rPr sz="4400" b="1" dirty="0">
                <a:latin typeface="Calibri"/>
                <a:cs typeface="Calibri"/>
              </a:rPr>
              <a:t>ç</a:t>
            </a:r>
            <a:r>
              <a:rPr sz="4400" b="1" dirty="0">
                <a:latin typeface="Arial"/>
                <a:cs typeface="Arial"/>
              </a:rPr>
              <a:t>ue</a:t>
            </a:r>
            <a:r>
              <a:rPr sz="4400" b="1" spc="-5" dirty="0">
                <a:latin typeface="Arial"/>
                <a:cs typeface="Arial"/>
              </a:rPr>
              <a:t>s</a:t>
            </a:r>
            <a:endParaRPr sz="4400" dirty="0">
              <a:latin typeface="Arial"/>
              <a:cs typeface="Arial"/>
            </a:endParaRPr>
          </a:p>
        </p:txBody>
      </p:sp>
      <p:sp>
        <p:nvSpPr>
          <p:cNvPr id="5" name="ZoneTexte 4">
            <a:extLst>
              <a:ext uri="{FF2B5EF4-FFF2-40B4-BE49-F238E27FC236}">
                <a16:creationId xmlns:a16="http://schemas.microsoft.com/office/drawing/2014/main" id="{3867D2A5-CF98-4914-A8FD-B51AD3225AFE}"/>
              </a:ext>
            </a:extLst>
          </p:cNvPr>
          <p:cNvSpPr txBox="1"/>
          <p:nvPr/>
        </p:nvSpPr>
        <p:spPr>
          <a:xfrm>
            <a:off x="931147" y="1874728"/>
            <a:ext cx="10329705" cy="3108543"/>
          </a:xfrm>
          <a:prstGeom prst="rect">
            <a:avLst/>
          </a:prstGeom>
          <a:noFill/>
        </p:spPr>
        <p:txBody>
          <a:bodyPr wrap="square">
            <a:spAutoFit/>
          </a:bodyPr>
          <a:lstStyle/>
          <a:p>
            <a:pPr marL="457200" indent="-457200" algn="just">
              <a:buFont typeface="Wingdings" panose="05000000000000000000" pitchFamily="2" charset="2"/>
              <a:buChar char="v"/>
            </a:pPr>
            <a:r>
              <a:rPr lang="fr-FR" sz="2800" b="0" i="0" dirty="0">
                <a:solidFill>
                  <a:srgbClr val="000000"/>
                </a:solidFill>
                <a:effectLst/>
                <a:latin typeface="Arial" panose="020B0604020202020204" pitchFamily="34" charset="0"/>
                <a:cs typeface="Arial" panose="020B0604020202020204" pitchFamily="34" charset="0"/>
              </a:rPr>
              <a:t>Les aspects négatifs potentiels d'une action de santé spécifique et la perception des coûts de l'action, s'ils sont supérieurs aux bénéfices escomptés, peuvent fonctionner comme des obstacles à l'action à entreprendre.</a:t>
            </a:r>
          </a:p>
          <a:p>
            <a:pPr marL="457200" indent="-457200">
              <a:buFont typeface="Wingdings" panose="05000000000000000000" pitchFamily="2" charset="2"/>
              <a:buChar char="v"/>
            </a:pPr>
            <a:r>
              <a:rPr lang="fr-FR" sz="2800" dirty="0">
                <a:solidFill>
                  <a:srgbClr val="000000"/>
                </a:solidFill>
                <a:latin typeface="Arial" panose="020B0604020202020204" pitchFamily="34" charset="0"/>
                <a:cs typeface="Arial" panose="020B0604020202020204" pitchFamily="34" charset="0"/>
              </a:rPr>
              <a:t>Il s’agit des sentiments d’une personne sur les obstacles à l’exécution d’une action de santé recommandé</a:t>
            </a:r>
            <a:r>
              <a:rPr lang="fr-FR" sz="2800" b="0" i="0" dirty="0">
                <a:solidFill>
                  <a:srgbClr val="000000"/>
                </a:solidFill>
                <a:effectLst/>
                <a:latin typeface="Arial" panose="020B0604020202020204" pitchFamily="34" charset="0"/>
                <a:cs typeface="Arial" panose="020B0604020202020204" pitchFamily="34" charset="0"/>
              </a:rPr>
              <a:t>.</a:t>
            </a:r>
          </a:p>
          <a:p>
            <a:endParaRPr lang="fr-F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5498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6">
            <a:extLst>
              <a:ext uri="{FF2B5EF4-FFF2-40B4-BE49-F238E27FC236}">
                <a16:creationId xmlns:a16="http://schemas.microsoft.com/office/drawing/2014/main" id="{414C3A21-B7C8-41BD-9806-D1C637DC8E11}"/>
              </a:ext>
            </a:extLst>
          </p:cNvPr>
          <p:cNvSpPr txBox="1"/>
          <p:nvPr/>
        </p:nvSpPr>
        <p:spPr>
          <a:xfrm>
            <a:off x="1679749" y="425026"/>
            <a:ext cx="8832501" cy="705962"/>
          </a:xfrm>
          <a:prstGeom prst="rect">
            <a:avLst/>
          </a:prstGeom>
          <a:ln w="9144">
            <a:solidFill>
              <a:srgbClr val="000000"/>
            </a:solidFill>
          </a:ln>
        </p:spPr>
        <p:txBody>
          <a:bodyPr vert="horz" wrap="square" lIns="0" tIns="28575" rIns="0" bIns="0" rtlCol="0">
            <a:spAutoFit/>
          </a:bodyPr>
          <a:lstStyle/>
          <a:p>
            <a:pPr marL="90805" algn="ctr">
              <a:spcBef>
                <a:spcPts val="225"/>
              </a:spcBef>
            </a:pPr>
            <a:r>
              <a:rPr sz="4400" b="1" dirty="0">
                <a:latin typeface="Arial"/>
                <a:cs typeface="Arial"/>
              </a:rPr>
              <a:t>Incitation</a:t>
            </a:r>
            <a:r>
              <a:rPr sz="4400" b="1" spc="-25" dirty="0">
                <a:latin typeface="Arial"/>
                <a:cs typeface="Arial"/>
              </a:rPr>
              <a:t> </a:t>
            </a:r>
            <a:r>
              <a:rPr sz="4400" b="1" dirty="0">
                <a:latin typeface="Calibri"/>
                <a:cs typeface="Calibri"/>
              </a:rPr>
              <a:t>à</a:t>
            </a:r>
            <a:r>
              <a:rPr sz="4400" b="1" spc="-40" dirty="0">
                <a:latin typeface="Calibri"/>
                <a:cs typeface="Calibri"/>
              </a:rPr>
              <a:t> </a:t>
            </a:r>
            <a:r>
              <a:rPr sz="4400" b="1" dirty="0">
                <a:latin typeface="Arial"/>
                <a:cs typeface="Arial"/>
              </a:rPr>
              <a:t>l</a:t>
            </a:r>
            <a:r>
              <a:rPr sz="4400" b="1" dirty="0">
                <a:latin typeface="Calibri"/>
                <a:cs typeface="Calibri"/>
              </a:rPr>
              <a:t>’</a:t>
            </a:r>
            <a:r>
              <a:rPr sz="4400" b="1" dirty="0">
                <a:latin typeface="Arial"/>
                <a:cs typeface="Arial"/>
              </a:rPr>
              <a:t>action</a:t>
            </a:r>
            <a:endParaRPr sz="4400" dirty="0">
              <a:latin typeface="Arial"/>
              <a:cs typeface="Arial"/>
            </a:endParaRPr>
          </a:p>
        </p:txBody>
      </p:sp>
      <p:sp>
        <p:nvSpPr>
          <p:cNvPr id="5" name="ZoneTexte 4">
            <a:extLst>
              <a:ext uri="{FF2B5EF4-FFF2-40B4-BE49-F238E27FC236}">
                <a16:creationId xmlns:a16="http://schemas.microsoft.com/office/drawing/2014/main" id="{C54ADDBF-10B6-4A8D-BA7A-24EC6FE50E31}"/>
              </a:ext>
            </a:extLst>
          </p:cNvPr>
          <p:cNvSpPr txBox="1"/>
          <p:nvPr/>
        </p:nvSpPr>
        <p:spPr>
          <a:xfrm>
            <a:off x="931147" y="1874728"/>
            <a:ext cx="10329705" cy="1384995"/>
          </a:xfrm>
          <a:prstGeom prst="rect">
            <a:avLst/>
          </a:prstGeom>
          <a:noFill/>
        </p:spPr>
        <p:txBody>
          <a:bodyPr wrap="square">
            <a:spAutoFit/>
          </a:bodyPr>
          <a:lstStyle/>
          <a:p>
            <a:pPr marL="457200" indent="-457200" algn="just">
              <a:buFont typeface="Wingdings" panose="05000000000000000000" pitchFamily="2" charset="2"/>
              <a:buChar char="v"/>
            </a:pPr>
            <a:r>
              <a:rPr lang="fr-FR" sz="2800" dirty="0">
                <a:solidFill>
                  <a:srgbClr val="000000"/>
                </a:solidFill>
                <a:latin typeface="Arial" panose="020B0604020202020204" pitchFamily="34" charset="0"/>
                <a:cs typeface="Arial" panose="020B0604020202020204" pitchFamily="34" charset="0"/>
              </a:rPr>
              <a:t>Nécessaire pour déclencher le processus de prise de décision pour accepter une action de santé recommandé</a:t>
            </a:r>
            <a:r>
              <a:rPr lang="fr-FR" sz="2800" b="0" i="0" dirty="0">
                <a:solidFill>
                  <a:srgbClr val="000000"/>
                </a:solidFill>
                <a:effectLst/>
                <a:latin typeface="Arial" panose="020B0604020202020204" pitchFamily="34" charset="0"/>
                <a:cs typeface="Arial" panose="020B0604020202020204" pitchFamily="34" charset="0"/>
              </a:rPr>
              <a:t>.</a:t>
            </a:r>
          </a:p>
          <a:p>
            <a:pPr marL="457200" indent="-457200" algn="just">
              <a:buFont typeface="Wingdings" panose="05000000000000000000" pitchFamily="2" charset="2"/>
              <a:buChar char="v"/>
            </a:pPr>
            <a:endParaRPr lang="fr-F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0417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7">
            <a:extLst>
              <a:ext uri="{FF2B5EF4-FFF2-40B4-BE49-F238E27FC236}">
                <a16:creationId xmlns:a16="http://schemas.microsoft.com/office/drawing/2014/main" id="{76795824-9C71-41C2-B6AA-F393C2853885}"/>
              </a:ext>
            </a:extLst>
          </p:cNvPr>
          <p:cNvSpPr txBox="1"/>
          <p:nvPr/>
        </p:nvSpPr>
        <p:spPr>
          <a:xfrm>
            <a:off x="3089383" y="416303"/>
            <a:ext cx="6376164" cy="705962"/>
          </a:xfrm>
          <a:prstGeom prst="rect">
            <a:avLst/>
          </a:prstGeom>
          <a:ln w="9144">
            <a:solidFill>
              <a:srgbClr val="000000"/>
            </a:solidFill>
          </a:ln>
        </p:spPr>
        <p:txBody>
          <a:bodyPr vert="horz" wrap="square" lIns="0" tIns="28575" rIns="0" bIns="0" rtlCol="0">
            <a:spAutoFit/>
          </a:bodyPr>
          <a:lstStyle/>
          <a:p>
            <a:pPr marL="91440" algn="ctr">
              <a:spcBef>
                <a:spcPts val="225"/>
              </a:spcBef>
            </a:pPr>
            <a:r>
              <a:rPr sz="4400" b="1" dirty="0">
                <a:latin typeface="Arial"/>
                <a:cs typeface="Arial"/>
              </a:rPr>
              <a:t>Self</a:t>
            </a:r>
            <a:r>
              <a:rPr sz="4400" b="1" spc="-40" dirty="0">
                <a:latin typeface="Arial"/>
                <a:cs typeface="Arial"/>
              </a:rPr>
              <a:t> </a:t>
            </a:r>
            <a:r>
              <a:rPr sz="4400" b="1" dirty="0">
                <a:latin typeface="Calibri"/>
                <a:cs typeface="Calibri"/>
              </a:rPr>
              <a:t>–</a:t>
            </a:r>
            <a:r>
              <a:rPr sz="4400" b="1" spc="40" dirty="0">
                <a:latin typeface="Calibri"/>
                <a:cs typeface="Calibri"/>
              </a:rPr>
              <a:t> </a:t>
            </a:r>
            <a:r>
              <a:rPr sz="4400" b="1" spc="-5" dirty="0">
                <a:latin typeface="Arial"/>
                <a:cs typeface="Arial"/>
              </a:rPr>
              <a:t>Efficacy</a:t>
            </a:r>
            <a:endParaRPr sz="4400" dirty="0">
              <a:latin typeface="Arial"/>
              <a:cs typeface="Arial"/>
            </a:endParaRPr>
          </a:p>
        </p:txBody>
      </p:sp>
      <p:sp>
        <p:nvSpPr>
          <p:cNvPr id="5" name="ZoneTexte 4">
            <a:extLst>
              <a:ext uri="{FF2B5EF4-FFF2-40B4-BE49-F238E27FC236}">
                <a16:creationId xmlns:a16="http://schemas.microsoft.com/office/drawing/2014/main" id="{65F14AB4-954B-45B7-B72B-1BA79C1972EF}"/>
              </a:ext>
            </a:extLst>
          </p:cNvPr>
          <p:cNvSpPr txBox="1"/>
          <p:nvPr/>
        </p:nvSpPr>
        <p:spPr>
          <a:xfrm>
            <a:off x="1267767" y="2064101"/>
            <a:ext cx="9656466" cy="2246769"/>
          </a:xfrm>
          <a:prstGeom prst="rect">
            <a:avLst/>
          </a:prstGeom>
          <a:noFill/>
        </p:spPr>
        <p:txBody>
          <a:bodyPr wrap="square">
            <a:spAutoFit/>
          </a:bodyPr>
          <a:lstStyle/>
          <a:p>
            <a:pPr marL="457200" indent="-457200" algn="just">
              <a:buFont typeface="Wingdings" panose="05000000000000000000" pitchFamily="2" charset="2"/>
              <a:buChar char="v"/>
            </a:pPr>
            <a:r>
              <a:rPr lang="fr-FR" sz="2800" b="0" i="0" dirty="0">
                <a:solidFill>
                  <a:srgbClr val="202122"/>
                </a:solidFill>
                <a:effectLst/>
                <a:latin typeface="Arial" panose="020B0604020202020204" pitchFamily="34" charset="0"/>
              </a:rPr>
              <a:t>Le Self – </a:t>
            </a:r>
            <a:r>
              <a:rPr lang="fr-FR" sz="2800" b="0" i="0" dirty="0" err="1">
                <a:solidFill>
                  <a:srgbClr val="202122"/>
                </a:solidFill>
                <a:effectLst/>
                <a:latin typeface="Arial" panose="020B0604020202020204" pitchFamily="34" charset="0"/>
              </a:rPr>
              <a:t>Efficacy</a:t>
            </a:r>
            <a:r>
              <a:rPr lang="fr-FR" sz="2800" b="0" i="0" dirty="0">
                <a:solidFill>
                  <a:srgbClr val="202122"/>
                </a:solidFill>
                <a:effectLst/>
                <a:latin typeface="Arial" panose="020B0604020202020204" pitchFamily="34" charset="0"/>
              </a:rPr>
              <a:t> fait référence au niveau de confiance d’une personne dans sa capacité à exécuter avec succès une comportement</a:t>
            </a:r>
            <a:r>
              <a:rPr lang="fr-FR" sz="2800" b="0" i="0" dirty="0">
                <a:solidFill>
                  <a:srgbClr val="000000"/>
                </a:solidFill>
                <a:effectLst/>
                <a:latin typeface="Arial" panose="020B0604020202020204" pitchFamily="34" charset="0"/>
                <a:cs typeface="Arial" panose="020B0604020202020204" pitchFamily="34" charset="0"/>
              </a:rPr>
              <a:t>.</a:t>
            </a:r>
          </a:p>
          <a:p>
            <a:pPr marL="457200" indent="-457200" algn="just">
              <a:buFont typeface="Wingdings" panose="05000000000000000000" pitchFamily="2" charset="2"/>
              <a:buChar char="v"/>
            </a:pPr>
            <a:endParaRPr lang="fr-FR" sz="2800" b="0" i="0" dirty="0">
              <a:solidFill>
                <a:srgbClr val="202122"/>
              </a:solidFill>
              <a:effectLst/>
              <a:latin typeface="Arial" panose="020B0604020202020204" pitchFamily="34" charset="0"/>
            </a:endParaRPr>
          </a:p>
          <a:p>
            <a:pPr marL="457200" indent="-457200" algn="just">
              <a:buFont typeface="Wingdings" panose="05000000000000000000" pitchFamily="2" charset="2"/>
              <a:buChar char="v"/>
            </a:pPr>
            <a:endParaRPr lang="fr-FR" sz="2800" dirty="0"/>
          </a:p>
        </p:txBody>
      </p:sp>
    </p:spTree>
    <p:extLst>
      <p:ext uri="{BB962C8B-B14F-4D97-AF65-F5344CB8AC3E}">
        <p14:creationId xmlns:p14="http://schemas.microsoft.com/office/powerpoint/2010/main" val="3582137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7">
            <a:extLst>
              <a:ext uri="{FF2B5EF4-FFF2-40B4-BE49-F238E27FC236}">
                <a16:creationId xmlns:a16="http://schemas.microsoft.com/office/drawing/2014/main" id="{76795824-9C71-41C2-B6AA-F393C2853885}"/>
              </a:ext>
            </a:extLst>
          </p:cNvPr>
          <p:cNvSpPr txBox="1"/>
          <p:nvPr/>
        </p:nvSpPr>
        <p:spPr>
          <a:xfrm>
            <a:off x="1698171" y="416303"/>
            <a:ext cx="8721970" cy="2085827"/>
          </a:xfrm>
          <a:prstGeom prst="rect">
            <a:avLst/>
          </a:prstGeom>
          <a:ln w="9144">
            <a:solidFill>
              <a:srgbClr val="000000"/>
            </a:solidFill>
          </a:ln>
        </p:spPr>
        <p:txBody>
          <a:bodyPr vert="horz" wrap="square" lIns="0" tIns="28575" rIns="0" bIns="0" rtlCol="0">
            <a:spAutoFit/>
          </a:bodyPr>
          <a:lstStyle/>
          <a:p>
            <a:pPr marL="91440" algn="ctr">
              <a:spcBef>
                <a:spcPts val="225"/>
              </a:spcBef>
            </a:pPr>
            <a:r>
              <a:rPr lang="fr-FR" sz="4400" b="1" dirty="0">
                <a:latin typeface="Arial"/>
                <a:cs typeface="Arial"/>
              </a:rPr>
              <a:t>Evaluation de la susceptibilit</a:t>
            </a:r>
            <a:r>
              <a:rPr lang="fr-FR" sz="4400" b="1" dirty="0">
                <a:latin typeface="Calibri"/>
                <a:cs typeface="Calibri"/>
              </a:rPr>
              <a:t>é </a:t>
            </a:r>
            <a:r>
              <a:rPr lang="fr-FR" sz="4400" b="1" spc="-5" dirty="0">
                <a:latin typeface="Arial"/>
                <a:cs typeface="Arial"/>
              </a:rPr>
              <a:t>per</a:t>
            </a:r>
            <a:r>
              <a:rPr lang="fr-FR" sz="4400" b="1" spc="-5" dirty="0">
                <a:latin typeface="Calibri"/>
                <a:cs typeface="Calibri"/>
              </a:rPr>
              <a:t>ç</a:t>
            </a:r>
            <a:r>
              <a:rPr lang="fr-FR" sz="4400" b="1" spc="-5" dirty="0">
                <a:latin typeface="Arial"/>
                <a:cs typeface="Arial"/>
              </a:rPr>
              <a:t>ue</a:t>
            </a:r>
            <a:endParaRPr lang="fr-FR" sz="4400" dirty="0">
              <a:latin typeface="Arial"/>
              <a:cs typeface="Arial"/>
            </a:endParaRPr>
          </a:p>
          <a:p>
            <a:pPr marL="91440" algn="ctr">
              <a:spcBef>
                <a:spcPts val="225"/>
              </a:spcBef>
            </a:pPr>
            <a:endParaRPr sz="4400" dirty="0">
              <a:latin typeface="Arial"/>
              <a:cs typeface="Arial"/>
            </a:endParaRPr>
          </a:p>
        </p:txBody>
      </p:sp>
      <p:pic>
        <p:nvPicPr>
          <p:cNvPr id="4" name="Image 3">
            <a:extLst>
              <a:ext uri="{FF2B5EF4-FFF2-40B4-BE49-F238E27FC236}">
                <a16:creationId xmlns:a16="http://schemas.microsoft.com/office/drawing/2014/main" id="{3614EDA5-94FC-4790-9867-CAB7CCB3A33D}"/>
              </a:ext>
            </a:extLst>
          </p:cNvPr>
          <p:cNvPicPr>
            <a:picLocks noChangeAspect="1"/>
          </p:cNvPicPr>
          <p:nvPr/>
        </p:nvPicPr>
        <p:blipFill>
          <a:blip r:embed="rId2"/>
          <a:stretch>
            <a:fillRect/>
          </a:stretch>
        </p:blipFill>
        <p:spPr>
          <a:xfrm>
            <a:off x="786284" y="2855683"/>
            <a:ext cx="10820400" cy="3000375"/>
          </a:xfrm>
          <a:prstGeom prst="rect">
            <a:avLst/>
          </a:prstGeom>
        </p:spPr>
      </p:pic>
    </p:spTree>
    <p:extLst>
      <p:ext uri="{BB962C8B-B14F-4D97-AF65-F5344CB8AC3E}">
        <p14:creationId xmlns:p14="http://schemas.microsoft.com/office/powerpoint/2010/main" val="1792857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7">
            <a:extLst>
              <a:ext uri="{FF2B5EF4-FFF2-40B4-BE49-F238E27FC236}">
                <a16:creationId xmlns:a16="http://schemas.microsoft.com/office/drawing/2014/main" id="{76795824-9C71-41C2-B6AA-F393C2853885}"/>
              </a:ext>
            </a:extLst>
          </p:cNvPr>
          <p:cNvSpPr txBox="1"/>
          <p:nvPr/>
        </p:nvSpPr>
        <p:spPr>
          <a:xfrm>
            <a:off x="1698171" y="416304"/>
            <a:ext cx="8621486" cy="705962"/>
          </a:xfrm>
          <a:prstGeom prst="rect">
            <a:avLst/>
          </a:prstGeom>
          <a:ln w="9144">
            <a:solidFill>
              <a:srgbClr val="000000"/>
            </a:solidFill>
          </a:ln>
        </p:spPr>
        <p:txBody>
          <a:bodyPr vert="horz" wrap="square" lIns="0" tIns="28575" rIns="0" bIns="0" rtlCol="0">
            <a:spAutoFit/>
          </a:bodyPr>
          <a:lstStyle/>
          <a:p>
            <a:pPr marL="91440" algn="ctr">
              <a:spcBef>
                <a:spcPts val="225"/>
              </a:spcBef>
            </a:pPr>
            <a:r>
              <a:rPr lang="fr-FR" sz="4400" b="1" dirty="0">
                <a:latin typeface="Arial"/>
                <a:cs typeface="Arial"/>
              </a:rPr>
              <a:t>Evaluation de la </a:t>
            </a:r>
            <a:r>
              <a:rPr lang="fr-FR" sz="4400" b="1" spc="-5" dirty="0">
                <a:latin typeface="Arial"/>
                <a:cs typeface="Arial"/>
              </a:rPr>
              <a:t>S</a:t>
            </a:r>
            <a:r>
              <a:rPr lang="fr-FR" sz="4400" b="1" spc="-5" dirty="0">
                <a:latin typeface="Calibri"/>
                <a:cs typeface="Calibri"/>
              </a:rPr>
              <a:t>é</a:t>
            </a:r>
            <a:r>
              <a:rPr lang="fr-FR" sz="4400" b="1" spc="-5" dirty="0">
                <a:latin typeface="Arial"/>
                <a:cs typeface="Arial"/>
              </a:rPr>
              <a:t>v</a:t>
            </a:r>
            <a:r>
              <a:rPr lang="fr-FR" sz="4400" b="1" spc="-5" dirty="0">
                <a:latin typeface="Calibri"/>
                <a:cs typeface="Calibri"/>
              </a:rPr>
              <a:t>é</a:t>
            </a:r>
            <a:r>
              <a:rPr lang="fr-FR" sz="4400" b="1" spc="-5" dirty="0">
                <a:latin typeface="Arial"/>
                <a:cs typeface="Arial"/>
              </a:rPr>
              <a:t>rit</a:t>
            </a:r>
            <a:r>
              <a:rPr lang="fr-FR" sz="4400" b="1" spc="-5" dirty="0">
                <a:latin typeface="Calibri"/>
                <a:cs typeface="Calibri"/>
              </a:rPr>
              <a:t>é</a:t>
            </a:r>
            <a:r>
              <a:rPr lang="fr-FR" sz="4400" b="1" dirty="0">
                <a:latin typeface="Calibri"/>
                <a:cs typeface="Calibri"/>
              </a:rPr>
              <a:t> </a:t>
            </a:r>
            <a:r>
              <a:rPr lang="fr-FR" sz="4400" b="1" spc="-5" dirty="0">
                <a:latin typeface="Arial"/>
                <a:cs typeface="Arial"/>
              </a:rPr>
              <a:t>per</a:t>
            </a:r>
            <a:r>
              <a:rPr lang="fr-FR" sz="4400" b="1" spc="-5" dirty="0">
                <a:latin typeface="Calibri"/>
                <a:cs typeface="Calibri"/>
              </a:rPr>
              <a:t>ç</a:t>
            </a:r>
            <a:r>
              <a:rPr lang="fr-FR" sz="4400" b="1" spc="-5" dirty="0">
                <a:latin typeface="Arial"/>
                <a:cs typeface="Arial"/>
              </a:rPr>
              <a:t>ue</a:t>
            </a:r>
            <a:endParaRPr lang="fr-FR" sz="4400" dirty="0">
              <a:latin typeface="Arial"/>
              <a:cs typeface="Arial"/>
            </a:endParaRPr>
          </a:p>
        </p:txBody>
      </p:sp>
      <p:pic>
        <p:nvPicPr>
          <p:cNvPr id="5" name="Image 4">
            <a:extLst>
              <a:ext uri="{FF2B5EF4-FFF2-40B4-BE49-F238E27FC236}">
                <a16:creationId xmlns:a16="http://schemas.microsoft.com/office/drawing/2014/main" id="{09A3B738-5FCD-4F0F-9F5B-053DE0B3DB28}"/>
              </a:ext>
            </a:extLst>
          </p:cNvPr>
          <p:cNvPicPr>
            <a:picLocks noChangeAspect="1"/>
          </p:cNvPicPr>
          <p:nvPr/>
        </p:nvPicPr>
        <p:blipFill>
          <a:blip r:embed="rId2"/>
          <a:stretch>
            <a:fillRect/>
          </a:stretch>
        </p:blipFill>
        <p:spPr>
          <a:xfrm>
            <a:off x="1939332" y="1204526"/>
            <a:ext cx="8289890" cy="5237171"/>
          </a:xfrm>
          <a:prstGeom prst="rect">
            <a:avLst/>
          </a:prstGeom>
        </p:spPr>
      </p:pic>
    </p:spTree>
    <p:extLst>
      <p:ext uri="{BB962C8B-B14F-4D97-AF65-F5344CB8AC3E}">
        <p14:creationId xmlns:p14="http://schemas.microsoft.com/office/powerpoint/2010/main" val="3421538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7">
            <a:extLst>
              <a:ext uri="{FF2B5EF4-FFF2-40B4-BE49-F238E27FC236}">
                <a16:creationId xmlns:a16="http://schemas.microsoft.com/office/drawing/2014/main" id="{76795824-9C71-41C2-B6AA-F393C2853885}"/>
              </a:ext>
            </a:extLst>
          </p:cNvPr>
          <p:cNvSpPr txBox="1"/>
          <p:nvPr/>
        </p:nvSpPr>
        <p:spPr>
          <a:xfrm>
            <a:off x="622997" y="577078"/>
            <a:ext cx="9927772" cy="705962"/>
          </a:xfrm>
          <a:prstGeom prst="rect">
            <a:avLst/>
          </a:prstGeom>
          <a:ln w="9144">
            <a:solidFill>
              <a:srgbClr val="000000"/>
            </a:solidFill>
          </a:ln>
        </p:spPr>
        <p:txBody>
          <a:bodyPr vert="horz" wrap="square" lIns="0" tIns="28575" rIns="0" bIns="0" rtlCol="0">
            <a:spAutoFit/>
          </a:bodyPr>
          <a:lstStyle/>
          <a:p>
            <a:pPr marL="91440" algn="ctr">
              <a:spcBef>
                <a:spcPts val="225"/>
              </a:spcBef>
            </a:pPr>
            <a:r>
              <a:rPr lang="fr-FR" sz="4400" b="1" dirty="0">
                <a:latin typeface="Arial"/>
                <a:cs typeface="Arial"/>
              </a:rPr>
              <a:t>Evaluation des </a:t>
            </a:r>
            <a:r>
              <a:rPr lang="fr-FR" sz="4400" b="1" spc="-10" dirty="0">
                <a:latin typeface="Arial"/>
                <a:cs typeface="Arial"/>
              </a:rPr>
              <a:t>B</a:t>
            </a:r>
            <a:r>
              <a:rPr lang="fr-FR" sz="4400" b="1" spc="-5" dirty="0">
                <a:latin typeface="Calibri"/>
                <a:cs typeface="Calibri"/>
              </a:rPr>
              <a:t>é</a:t>
            </a:r>
            <a:r>
              <a:rPr lang="fr-FR" sz="4400" b="1" dirty="0">
                <a:latin typeface="Arial"/>
                <a:cs typeface="Arial"/>
              </a:rPr>
              <a:t>n</a:t>
            </a:r>
            <a:r>
              <a:rPr lang="fr-FR" sz="4400" b="1" spc="-5" dirty="0">
                <a:latin typeface="Calibri"/>
                <a:cs typeface="Calibri"/>
              </a:rPr>
              <a:t>é</a:t>
            </a:r>
            <a:r>
              <a:rPr lang="fr-FR" sz="4400" b="1" dirty="0">
                <a:latin typeface="Arial"/>
                <a:cs typeface="Arial"/>
              </a:rPr>
              <a:t>fic</a:t>
            </a:r>
            <a:r>
              <a:rPr lang="fr-FR" sz="4400" b="1" spc="-15" dirty="0">
                <a:latin typeface="Arial"/>
                <a:cs typeface="Arial"/>
              </a:rPr>
              <a:t>e</a:t>
            </a:r>
            <a:r>
              <a:rPr lang="fr-FR" sz="4400" b="1" spc="-5" dirty="0">
                <a:latin typeface="Arial"/>
                <a:cs typeface="Arial"/>
              </a:rPr>
              <a:t>s</a:t>
            </a:r>
            <a:r>
              <a:rPr lang="fr-FR" sz="4400" b="1" spc="-65" dirty="0">
                <a:latin typeface="Arial"/>
                <a:cs typeface="Arial"/>
              </a:rPr>
              <a:t> </a:t>
            </a:r>
            <a:r>
              <a:rPr lang="fr-FR" sz="4400" b="1" dirty="0">
                <a:latin typeface="Arial"/>
                <a:cs typeface="Arial"/>
              </a:rPr>
              <a:t>pe</a:t>
            </a:r>
            <a:r>
              <a:rPr lang="fr-FR" sz="4400" b="1" spc="-5" dirty="0">
                <a:latin typeface="Arial"/>
                <a:cs typeface="Arial"/>
              </a:rPr>
              <a:t>r</a:t>
            </a:r>
            <a:r>
              <a:rPr lang="fr-FR" sz="4400" b="1" dirty="0">
                <a:latin typeface="Calibri"/>
                <a:cs typeface="Calibri"/>
              </a:rPr>
              <a:t>ç</a:t>
            </a:r>
            <a:r>
              <a:rPr lang="fr-FR" sz="4400" b="1" dirty="0">
                <a:latin typeface="Arial"/>
                <a:cs typeface="Arial"/>
              </a:rPr>
              <a:t>ue</a:t>
            </a:r>
            <a:r>
              <a:rPr lang="fr-FR" sz="4400" b="1" spc="-5" dirty="0">
                <a:latin typeface="Arial"/>
                <a:cs typeface="Arial"/>
              </a:rPr>
              <a:t>s</a:t>
            </a:r>
            <a:endParaRPr lang="fr-FR" sz="4400" dirty="0">
              <a:latin typeface="Arial"/>
              <a:cs typeface="Arial"/>
            </a:endParaRPr>
          </a:p>
        </p:txBody>
      </p:sp>
      <p:pic>
        <p:nvPicPr>
          <p:cNvPr id="7" name="Image 6">
            <a:extLst>
              <a:ext uri="{FF2B5EF4-FFF2-40B4-BE49-F238E27FC236}">
                <a16:creationId xmlns:a16="http://schemas.microsoft.com/office/drawing/2014/main" id="{C9B6E7D8-3BCE-4B06-8035-0CAA75DC5609}"/>
              </a:ext>
            </a:extLst>
          </p:cNvPr>
          <p:cNvPicPr>
            <a:picLocks noChangeAspect="1"/>
          </p:cNvPicPr>
          <p:nvPr/>
        </p:nvPicPr>
        <p:blipFill>
          <a:blip r:embed="rId2"/>
          <a:stretch>
            <a:fillRect/>
          </a:stretch>
        </p:blipFill>
        <p:spPr>
          <a:xfrm>
            <a:off x="547216" y="1947047"/>
            <a:ext cx="10896600" cy="4333875"/>
          </a:xfrm>
          <a:prstGeom prst="rect">
            <a:avLst/>
          </a:prstGeom>
        </p:spPr>
      </p:pic>
    </p:spTree>
    <p:extLst>
      <p:ext uri="{BB962C8B-B14F-4D97-AF65-F5344CB8AC3E}">
        <p14:creationId xmlns:p14="http://schemas.microsoft.com/office/powerpoint/2010/main" val="333568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DDE576-66FD-0975-2F00-90B5EF31E362}"/>
              </a:ext>
            </a:extLst>
          </p:cNvPr>
          <p:cNvSpPr>
            <a:spLocks noGrp="1"/>
          </p:cNvSpPr>
          <p:nvPr>
            <p:ph type="ctrTitle"/>
          </p:nvPr>
        </p:nvSpPr>
        <p:spPr/>
        <p:txBody>
          <a:bodyPr>
            <a:normAutofit fontScale="90000"/>
          </a:bodyPr>
          <a:lstStyle/>
          <a:p>
            <a:r>
              <a:rPr lang="fr-FR" b="1" dirty="0">
                <a:latin typeface="Arial Black" panose="020B0A04020102020204" pitchFamily="34" charset="0"/>
              </a:rPr>
              <a:t>les théories de l’action raisonnée et du comportement planifié</a:t>
            </a:r>
            <a:endParaRPr lang="fr-BF" b="1" dirty="0">
              <a:latin typeface="Arial Black" panose="020B0A04020102020204" pitchFamily="34" charset="0"/>
            </a:endParaRPr>
          </a:p>
        </p:txBody>
      </p:sp>
    </p:spTree>
    <p:extLst>
      <p:ext uri="{BB962C8B-B14F-4D97-AF65-F5344CB8AC3E}">
        <p14:creationId xmlns:p14="http://schemas.microsoft.com/office/powerpoint/2010/main" val="2765644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200724-FCCC-2FEB-73FF-0987AD759047}"/>
              </a:ext>
            </a:extLst>
          </p:cNvPr>
          <p:cNvSpPr>
            <a:spLocks noGrp="1"/>
          </p:cNvSpPr>
          <p:nvPr>
            <p:ph type="title"/>
          </p:nvPr>
        </p:nvSpPr>
        <p:spPr/>
        <p:txBody>
          <a:bodyPr/>
          <a:lstStyle/>
          <a:p>
            <a:r>
              <a:rPr lang="fr-FR" b="1" i="0" u="sng" dirty="0">
                <a:solidFill>
                  <a:srgbClr val="32CD32"/>
                </a:solidFill>
                <a:effectLst/>
                <a:latin typeface="Tahoma" panose="020B0604030504040204" pitchFamily="34" charset="0"/>
              </a:rPr>
              <a:t>La théorie de l’action raisonnée</a:t>
            </a:r>
            <a:br>
              <a:rPr lang="fr-FR" b="1" i="0" u="sng" dirty="0">
                <a:solidFill>
                  <a:srgbClr val="32CD32"/>
                </a:solidFill>
                <a:effectLst/>
                <a:latin typeface="Tahoma" panose="020B0604030504040204" pitchFamily="34" charset="0"/>
              </a:rPr>
            </a:br>
            <a:endParaRPr lang="fr-BF" dirty="0"/>
          </a:p>
        </p:txBody>
      </p:sp>
      <p:pic>
        <p:nvPicPr>
          <p:cNvPr id="5" name="Espace réservé du contenu 4">
            <a:extLst>
              <a:ext uri="{FF2B5EF4-FFF2-40B4-BE49-F238E27FC236}">
                <a16:creationId xmlns:a16="http://schemas.microsoft.com/office/drawing/2014/main" id="{7DEC5B9E-5B7C-1CE5-2074-EE5ED86A8A6C}"/>
              </a:ext>
            </a:extLst>
          </p:cNvPr>
          <p:cNvPicPr>
            <a:picLocks noGrp="1" noChangeAspect="1"/>
          </p:cNvPicPr>
          <p:nvPr>
            <p:ph idx="1"/>
          </p:nvPr>
        </p:nvPicPr>
        <p:blipFill>
          <a:blip r:embed="rId2"/>
          <a:stretch>
            <a:fillRect/>
          </a:stretch>
        </p:blipFill>
        <p:spPr>
          <a:xfrm>
            <a:off x="2663285" y="1914882"/>
            <a:ext cx="6010932" cy="4240658"/>
          </a:xfrm>
        </p:spPr>
      </p:pic>
    </p:spTree>
    <p:extLst>
      <p:ext uri="{BB962C8B-B14F-4D97-AF65-F5344CB8AC3E}">
        <p14:creationId xmlns:p14="http://schemas.microsoft.com/office/powerpoint/2010/main" val="2721710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88DF7D-9943-4BCD-96E2-AFBDB0BA96BC}"/>
              </a:ext>
            </a:extLst>
          </p:cNvPr>
          <p:cNvSpPr>
            <a:spLocks noGrp="1"/>
          </p:cNvSpPr>
          <p:nvPr>
            <p:ph type="title"/>
          </p:nvPr>
        </p:nvSpPr>
        <p:spPr/>
        <p:txBody>
          <a:bodyPr/>
          <a:lstStyle/>
          <a:p>
            <a:r>
              <a:rPr lang="fr-FR" dirty="0"/>
              <a:t>Pourquoi des théories ?</a:t>
            </a:r>
            <a:endParaRPr lang="fr-BF" dirty="0"/>
          </a:p>
        </p:txBody>
      </p:sp>
      <p:sp>
        <p:nvSpPr>
          <p:cNvPr id="3" name="Espace réservé du contenu 2">
            <a:extLst>
              <a:ext uri="{FF2B5EF4-FFF2-40B4-BE49-F238E27FC236}">
                <a16:creationId xmlns:a16="http://schemas.microsoft.com/office/drawing/2014/main" id="{9BE33B32-1578-C2C4-BAE3-34045B180AF1}"/>
              </a:ext>
            </a:extLst>
          </p:cNvPr>
          <p:cNvSpPr>
            <a:spLocks noGrp="1"/>
          </p:cNvSpPr>
          <p:nvPr>
            <p:ph idx="1"/>
          </p:nvPr>
        </p:nvSpPr>
        <p:spPr/>
        <p:txBody>
          <a:bodyPr/>
          <a:lstStyle/>
          <a:p>
            <a:r>
              <a:rPr lang="fr-FR" dirty="0"/>
              <a:t>des feuilles de route qui aident à guider le :développement, la mise en œuvre et l'évaluation de l'intervention. </a:t>
            </a:r>
          </a:p>
          <a:p>
            <a:r>
              <a:rPr lang="fr-FR" dirty="0"/>
              <a:t>Les théories aident à développer et à comprendre les comportements actuels et les réactions aux comportements recommandés.</a:t>
            </a:r>
          </a:p>
          <a:p>
            <a:r>
              <a:rPr lang="fr-FR" dirty="0"/>
              <a:t>Les théories aident à déterminer le modèle global d'effet de l'intervention, révélant un modèle et l'adoption du changement et les personnes qu'il influencera directement. </a:t>
            </a:r>
          </a:p>
          <a:p>
            <a:r>
              <a:rPr lang="fr-FR" dirty="0"/>
              <a:t>les théories aident à segmenter les publics et à déterminer leurs actions souhaitées</a:t>
            </a:r>
          </a:p>
        </p:txBody>
      </p:sp>
    </p:spTree>
    <p:extLst>
      <p:ext uri="{BB962C8B-B14F-4D97-AF65-F5344CB8AC3E}">
        <p14:creationId xmlns:p14="http://schemas.microsoft.com/office/powerpoint/2010/main" val="36185628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129193-2AD3-9F15-AC5C-10A0254AF82E}"/>
              </a:ext>
            </a:extLst>
          </p:cNvPr>
          <p:cNvSpPr>
            <a:spLocks noGrp="1"/>
          </p:cNvSpPr>
          <p:nvPr>
            <p:ph type="title"/>
          </p:nvPr>
        </p:nvSpPr>
        <p:spPr/>
        <p:txBody>
          <a:bodyPr/>
          <a:lstStyle/>
          <a:p>
            <a:r>
              <a:rPr lang="fr-FR" b="1" u="sng" dirty="0">
                <a:solidFill>
                  <a:srgbClr val="32CD32"/>
                </a:solidFill>
                <a:latin typeface="Tahoma" panose="020B0604030504040204" pitchFamily="34" charset="0"/>
              </a:rPr>
              <a:t>Attitude</a:t>
            </a:r>
            <a:endParaRPr lang="fr-BF" b="1" u="sng" dirty="0">
              <a:solidFill>
                <a:srgbClr val="32CD32"/>
              </a:solidFill>
              <a:latin typeface="Tahoma" panose="020B0604030504040204" pitchFamily="34" charset="0"/>
            </a:endParaRPr>
          </a:p>
        </p:txBody>
      </p:sp>
      <p:sp>
        <p:nvSpPr>
          <p:cNvPr id="3" name="Espace réservé du contenu 2">
            <a:extLst>
              <a:ext uri="{FF2B5EF4-FFF2-40B4-BE49-F238E27FC236}">
                <a16:creationId xmlns:a16="http://schemas.microsoft.com/office/drawing/2014/main" id="{F4165A45-AB96-8BF4-0494-449FA4446D31}"/>
              </a:ext>
            </a:extLst>
          </p:cNvPr>
          <p:cNvSpPr>
            <a:spLocks noGrp="1"/>
          </p:cNvSpPr>
          <p:nvPr>
            <p:ph idx="1"/>
          </p:nvPr>
        </p:nvSpPr>
        <p:spPr>
          <a:xfrm>
            <a:off x="838200" y="1825625"/>
            <a:ext cx="10515600" cy="4818456"/>
          </a:xfrm>
        </p:spPr>
        <p:txBody>
          <a:bodyPr>
            <a:normAutofit fontScale="85000" lnSpcReduction="20000"/>
          </a:bodyPr>
          <a:lstStyle/>
          <a:p>
            <a:pPr algn="just"/>
            <a:r>
              <a:rPr lang="fr-FR" b="0" i="0" dirty="0">
                <a:solidFill>
                  <a:srgbClr val="000000"/>
                </a:solidFill>
                <a:effectLst/>
                <a:latin typeface="Tahoma" panose="020B0604030504040204" pitchFamily="34" charset="0"/>
              </a:rPr>
              <a:t>Une attitude personnelle à l'égard du comportement qui est influencée par :</a:t>
            </a:r>
          </a:p>
          <a:p>
            <a:pPr marL="0" indent="0" algn="just">
              <a:buNone/>
            </a:pPr>
            <a:r>
              <a:rPr lang="fr-FR" b="0" i="0" dirty="0">
                <a:solidFill>
                  <a:srgbClr val="000000"/>
                </a:solidFill>
                <a:effectLst/>
                <a:latin typeface="Tahoma" panose="020B0604030504040204" pitchFamily="34" charset="0"/>
              </a:rPr>
              <a:t>- Les </a:t>
            </a:r>
            <a:r>
              <a:rPr lang="fr-FR" b="1" i="0" dirty="0">
                <a:solidFill>
                  <a:srgbClr val="4E27AA"/>
                </a:solidFill>
                <a:effectLst/>
                <a:latin typeface="Tahoma" panose="020B0604030504040204" pitchFamily="34" charset="0"/>
              </a:rPr>
              <a:t>croyances de la personne sur les conséquences</a:t>
            </a:r>
            <a:r>
              <a:rPr lang="fr-FR" b="0" i="0" dirty="0">
                <a:solidFill>
                  <a:srgbClr val="000000"/>
                </a:solidFill>
                <a:effectLst/>
                <a:latin typeface="Tahoma" panose="020B0604030504040204" pitchFamily="34" charset="0"/>
              </a:rPr>
              <a:t> de l'adoption du comportement, c'est-à-dire la croyance en la probabilité de résultat positif ou négatif :</a:t>
            </a:r>
          </a:p>
          <a:p>
            <a:pPr algn="just"/>
            <a:r>
              <a:rPr lang="fr-FR" b="0" i="0" dirty="0">
                <a:solidFill>
                  <a:srgbClr val="000000"/>
                </a:solidFill>
                <a:effectLst/>
                <a:latin typeface="Tahoma" panose="020B0604030504040204" pitchFamily="34" charset="0"/>
              </a:rPr>
              <a:t>Exemple : si je diminue ma consommation de graisse, la probabilité que je développe un infarctus du myocarde diminuera</a:t>
            </a:r>
          </a:p>
          <a:p>
            <a:pPr marL="0" indent="0" algn="just">
              <a:buNone/>
            </a:pPr>
            <a:r>
              <a:rPr lang="fr-FR" b="1" i="0" dirty="0">
                <a:solidFill>
                  <a:srgbClr val="4E27AA"/>
                </a:solidFill>
                <a:effectLst/>
                <a:latin typeface="Tahoma" panose="020B0604030504040204" pitchFamily="34" charset="0"/>
              </a:rPr>
              <a:t>- L'évaluation, par la personne, des conséquences</a:t>
            </a:r>
            <a:r>
              <a:rPr lang="fr-FR" b="0" i="0" dirty="0">
                <a:solidFill>
                  <a:srgbClr val="000000"/>
                </a:solidFill>
                <a:effectLst/>
                <a:latin typeface="Tahoma" panose="020B0604030504040204" pitchFamily="34" charset="0"/>
              </a:rPr>
              <a:t> de l'adoption du comportement</a:t>
            </a:r>
          </a:p>
          <a:p>
            <a:pPr algn="just"/>
            <a:r>
              <a:rPr lang="fr-FR" b="0" i="0" dirty="0">
                <a:solidFill>
                  <a:srgbClr val="000000"/>
                </a:solidFill>
                <a:effectLst/>
                <a:latin typeface="Tahoma" panose="020B0604030504040204" pitchFamily="34" charset="0"/>
              </a:rPr>
              <a:t>Exemple : je souhaite éviter les graves conséquences de l'infarctus du myocarde mais j'aime beaucoup manger des aliments gras.</a:t>
            </a:r>
          </a:p>
          <a:p>
            <a:pPr algn="just"/>
            <a:r>
              <a:rPr lang="fr-FR" b="1" i="0" dirty="0">
                <a:solidFill>
                  <a:srgbClr val="F05A29"/>
                </a:solidFill>
                <a:effectLst/>
                <a:latin typeface="Ubuntu" panose="020B0604020202020204" pitchFamily="34" charset="0"/>
              </a:rPr>
              <a:t>Attitude: </a:t>
            </a:r>
            <a:r>
              <a:rPr lang="fr-FR" b="0" i="0" dirty="0">
                <a:solidFill>
                  <a:srgbClr val="353535"/>
                </a:solidFill>
                <a:effectLst/>
                <a:latin typeface="Ubuntu" panose="020B0604020202020204" pitchFamily="34" charset="0"/>
              </a:rPr>
              <a:t>le sentiment que le comportement sera bénéfique à la personne. </a:t>
            </a:r>
            <a:r>
              <a:rPr lang="fr-FR" b="0" i="1" dirty="0">
                <a:solidFill>
                  <a:srgbClr val="353535"/>
                </a:solidFill>
                <a:effectLst/>
                <a:latin typeface="Ubuntu" panose="020B0604020202020204" pitchFamily="34" charset="0"/>
              </a:rPr>
              <a:t>(Par exemple, Awa estime que l’utilisation d’une contraception est un bon moyen de prévenir une grossesse.)</a:t>
            </a:r>
            <a:endParaRPr lang="fr-FR" b="0" i="0" dirty="0">
              <a:solidFill>
                <a:srgbClr val="000000"/>
              </a:solidFill>
              <a:effectLst/>
              <a:latin typeface="Tahoma" panose="020B0604030504040204" pitchFamily="34" charset="0"/>
            </a:endParaRPr>
          </a:p>
          <a:p>
            <a:endParaRPr lang="fr-BF" dirty="0"/>
          </a:p>
        </p:txBody>
      </p:sp>
    </p:spTree>
    <p:extLst>
      <p:ext uri="{BB962C8B-B14F-4D97-AF65-F5344CB8AC3E}">
        <p14:creationId xmlns:p14="http://schemas.microsoft.com/office/powerpoint/2010/main" val="254039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EF380F-64B4-B68B-5AC0-264DC4DD8FEC}"/>
              </a:ext>
            </a:extLst>
          </p:cNvPr>
          <p:cNvSpPr>
            <a:spLocks noGrp="1"/>
          </p:cNvSpPr>
          <p:nvPr>
            <p:ph type="title"/>
          </p:nvPr>
        </p:nvSpPr>
        <p:spPr/>
        <p:txBody>
          <a:bodyPr/>
          <a:lstStyle/>
          <a:p>
            <a:r>
              <a:rPr lang="fr-FR" b="1" u="sng" dirty="0">
                <a:solidFill>
                  <a:srgbClr val="32CD32"/>
                </a:solidFill>
                <a:latin typeface="Tahoma" panose="020B0604030504040204" pitchFamily="34" charset="0"/>
              </a:rPr>
              <a:t>Les normes subjectives</a:t>
            </a:r>
            <a:endParaRPr lang="fr-BF" b="1" u="sng" dirty="0">
              <a:solidFill>
                <a:srgbClr val="32CD32"/>
              </a:solidFill>
              <a:latin typeface="Tahoma" panose="020B0604030504040204" pitchFamily="34" charset="0"/>
            </a:endParaRPr>
          </a:p>
        </p:txBody>
      </p:sp>
      <p:sp>
        <p:nvSpPr>
          <p:cNvPr id="3" name="Espace réservé du contenu 2">
            <a:extLst>
              <a:ext uri="{FF2B5EF4-FFF2-40B4-BE49-F238E27FC236}">
                <a16:creationId xmlns:a16="http://schemas.microsoft.com/office/drawing/2014/main" id="{342BB8F6-7124-2639-9246-DF4F0A5375B8}"/>
              </a:ext>
            </a:extLst>
          </p:cNvPr>
          <p:cNvSpPr>
            <a:spLocks noGrp="1"/>
          </p:cNvSpPr>
          <p:nvPr>
            <p:ph idx="1"/>
          </p:nvPr>
        </p:nvSpPr>
        <p:spPr/>
        <p:txBody>
          <a:bodyPr>
            <a:normAutofit fontScale="92500" lnSpcReduction="10000"/>
          </a:bodyPr>
          <a:lstStyle/>
          <a:p>
            <a:pPr algn="just"/>
            <a:r>
              <a:rPr lang="fr-FR" b="1" i="0" dirty="0">
                <a:solidFill>
                  <a:srgbClr val="4E27AA"/>
                </a:solidFill>
                <a:effectLst/>
                <a:latin typeface="Tahoma" panose="020B0604030504040204" pitchFamily="34" charset="0"/>
              </a:rPr>
              <a:t>Les croyances normatives</a:t>
            </a:r>
            <a:r>
              <a:rPr lang="fr-FR" b="0" i="0" dirty="0">
                <a:solidFill>
                  <a:srgbClr val="000000"/>
                </a:solidFill>
                <a:effectLst/>
                <a:latin typeface="Tahoma" panose="020B0604030504040204" pitchFamily="34" charset="0"/>
              </a:rPr>
              <a:t> : c'est l'importance que la personne accorde à ce que les autres pensent d'elle.</a:t>
            </a:r>
          </a:p>
          <a:p>
            <a:pPr algn="just"/>
            <a:r>
              <a:rPr lang="fr-FR" b="0" i="0" dirty="0">
                <a:solidFill>
                  <a:srgbClr val="000000"/>
                </a:solidFill>
                <a:effectLst/>
                <a:latin typeface="Tahoma" panose="020B0604030504040204" pitchFamily="34" charset="0"/>
              </a:rPr>
              <a:t>Exemple : ma famille souhaite que je suive un régime pauvre en graisse et/ou mes collègues vont se moquer de moi si je ne mange plus le traditionnel steak frites à midi</a:t>
            </a:r>
          </a:p>
          <a:p>
            <a:pPr marL="0" indent="0" algn="just">
              <a:buNone/>
            </a:pPr>
            <a:r>
              <a:rPr lang="fr-FR" b="0" i="0" dirty="0">
                <a:solidFill>
                  <a:srgbClr val="000000"/>
                </a:solidFill>
                <a:effectLst/>
                <a:latin typeface="Tahoma" panose="020B0604030504040204" pitchFamily="34" charset="0"/>
              </a:rPr>
              <a:t>- La motivation de l'individu </a:t>
            </a:r>
            <a:r>
              <a:rPr lang="fr-FR" b="1" i="0" dirty="0">
                <a:solidFill>
                  <a:srgbClr val="4E27AA"/>
                </a:solidFill>
                <a:effectLst/>
                <a:latin typeface="Tahoma" panose="020B0604030504040204" pitchFamily="34" charset="0"/>
              </a:rPr>
              <a:t>à se conformer à l'opinion des autres</a:t>
            </a:r>
            <a:endParaRPr lang="fr-FR" b="0" i="0" dirty="0">
              <a:solidFill>
                <a:srgbClr val="000000"/>
              </a:solidFill>
              <a:effectLst/>
              <a:latin typeface="Tahoma" panose="020B0604030504040204" pitchFamily="34" charset="0"/>
            </a:endParaRPr>
          </a:p>
          <a:p>
            <a:pPr algn="just"/>
            <a:r>
              <a:rPr lang="fr-FR" b="0" i="0" dirty="0">
                <a:solidFill>
                  <a:srgbClr val="000000"/>
                </a:solidFill>
                <a:effectLst/>
                <a:latin typeface="Tahoma" panose="020B0604030504040204" pitchFamily="34" charset="0"/>
              </a:rPr>
              <a:t>Exemple : je veux faire ce que ma famille attend de moi.</a:t>
            </a:r>
          </a:p>
          <a:p>
            <a:pPr algn="just"/>
            <a:r>
              <a:rPr lang="fr-FR" b="1" i="0" dirty="0">
                <a:solidFill>
                  <a:srgbClr val="F05A29"/>
                </a:solidFill>
                <a:effectLst/>
                <a:latin typeface="Ubuntu" panose="020B0504030602030204" pitchFamily="34" charset="0"/>
              </a:rPr>
              <a:t>Normes subjectives: </a:t>
            </a:r>
            <a:r>
              <a:rPr lang="fr-FR" b="0" i="0" dirty="0">
                <a:solidFill>
                  <a:srgbClr val="353535"/>
                </a:solidFill>
                <a:effectLst/>
                <a:latin typeface="Ubuntu" panose="020B0504030602030204" pitchFamily="34" charset="0"/>
              </a:rPr>
              <a:t>la croyance que les autres pensent que le comportement est acceptable. </a:t>
            </a:r>
            <a:r>
              <a:rPr lang="fr-FR" b="0" i="1" dirty="0">
                <a:solidFill>
                  <a:srgbClr val="353535"/>
                </a:solidFill>
                <a:effectLst/>
                <a:latin typeface="Ubuntu" panose="020B0504030602030204" pitchFamily="34" charset="0"/>
              </a:rPr>
              <a:t>(Par exemple, Awa croit que son partenaire, ses amis et sa famille seraient favorables à ce qu’elle utilise une contraception.)</a:t>
            </a:r>
            <a:endParaRPr lang="fr-FR" b="0" i="0" dirty="0">
              <a:solidFill>
                <a:srgbClr val="000000"/>
              </a:solidFill>
              <a:effectLst/>
              <a:latin typeface="Tahoma" panose="020B0604030504040204" pitchFamily="34" charset="0"/>
            </a:endParaRPr>
          </a:p>
          <a:p>
            <a:endParaRPr lang="fr-BF" dirty="0"/>
          </a:p>
        </p:txBody>
      </p:sp>
    </p:spTree>
    <p:extLst>
      <p:ext uri="{BB962C8B-B14F-4D97-AF65-F5344CB8AC3E}">
        <p14:creationId xmlns:p14="http://schemas.microsoft.com/office/powerpoint/2010/main" val="180351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B20B88-C5F5-6214-B2EB-6130F0C6BC07}"/>
              </a:ext>
            </a:extLst>
          </p:cNvPr>
          <p:cNvSpPr>
            <a:spLocks noGrp="1"/>
          </p:cNvSpPr>
          <p:nvPr>
            <p:ph type="title"/>
          </p:nvPr>
        </p:nvSpPr>
        <p:spPr>
          <a:xfrm>
            <a:off x="754309" y="96677"/>
            <a:ext cx="10515600" cy="1325563"/>
          </a:xfrm>
        </p:spPr>
        <p:txBody>
          <a:bodyPr/>
          <a:lstStyle/>
          <a:p>
            <a:r>
              <a:rPr lang="fr-FR" b="0" i="0" dirty="0">
                <a:solidFill>
                  <a:srgbClr val="111111"/>
                </a:solidFill>
                <a:effectLst/>
                <a:latin typeface="Roboto" panose="02000000000000000000" pitchFamily="2" charset="0"/>
              </a:rPr>
              <a:t> Théorie du comportement planifié </a:t>
            </a:r>
            <a:br>
              <a:rPr lang="fr-FR" b="0" i="0" dirty="0">
                <a:solidFill>
                  <a:srgbClr val="111111"/>
                </a:solidFill>
                <a:effectLst/>
                <a:latin typeface="Roboto" panose="02000000000000000000" pitchFamily="2" charset="0"/>
              </a:rPr>
            </a:br>
            <a:endParaRPr lang="fr-BF" dirty="0"/>
          </a:p>
        </p:txBody>
      </p:sp>
      <p:pic>
        <p:nvPicPr>
          <p:cNvPr id="1026" name="Picture 2" descr="Modèle de la théorie du comportement planifié (AJZEN, 1991) | Download  Scientific Diagram">
            <a:extLst>
              <a:ext uri="{FF2B5EF4-FFF2-40B4-BE49-F238E27FC236}">
                <a16:creationId xmlns:a16="http://schemas.microsoft.com/office/drawing/2014/main" id="{27797BD6-EB53-A1C5-C875-28FB7B66395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91090" y="1253331"/>
            <a:ext cx="7209819" cy="4351338"/>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14B5EF69-8DF8-D845-D22A-5085A280A46A}"/>
              </a:ext>
            </a:extLst>
          </p:cNvPr>
          <p:cNvSpPr txBox="1"/>
          <p:nvPr/>
        </p:nvSpPr>
        <p:spPr>
          <a:xfrm>
            <a:off x="2300680" y="5909230"/>
            <a:ext cx="8110057" cy="369332"/>
          </a:xfrm>
          <a:prstGeom prst="rect">
            <a:avLst/>
          </a:prstGeom>
          <a:noFill/>
        </p:spPr>
        <p:txBody>
          <a:bodyPr wrap="square">
            <a:spAutoFit/>
          </a:bodyPr>
          <a:lstStyle/>
          <a:p>
            <a:pPr algn="l"/>
            <a:r>
              <a:rPr lang="fr-FR" b="0" i="0" dirty="0">
                <a:solidFill>
                  <a:srgbClr val="111111"/>
                </a:solidFill>
                <a:effectLst/>
                <a:latin typeface="Roboto" panose="02000000000000000000" pitchFamily="2" charset="0"/>
              </a:rPr>
              <a:t>Modèle de la théorie du comportement planifié (AJZEN, 1991) </a:t>
            </a:r>
          </a:p>
        </p:txBody>
      </p:sp>
    </p:spTree>
    <p:extLst>
      <p:ext uri="{BB962C8B-B14F-4D97-AF65-F5344CB8AC3E}">
        <p14:creationId xmlns:p14="http://schemas.microsoft.com/office/powerpoint/2010/main" val="3865910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6E7BC9-83E4-D8C0-C58E-EDE851D4E4C8}"/>
              </a:ext>
            </a:extLst>
          </p:cNvPr>
          <p:cNvSpPr>
            <a:spLocks noGrp="1"/>
          </p:cNvSpPr>
          <p:nvPr>
            <p:ph type="title"/>
          </p:nvPr>
        </p:nvSpPr>
        <p:spPr/>
        <p:txBody>
          <a:bodyPr/>
          <a:lstStyle/>
          <a:p>
            <a:r>
              <a:rPr lang="fr-FR" b="1" u="sng" dirty="0">
                <a:solidFill>
                  <a:srgbClr val="32CD32"/>
                </a:solidFill>
                <a:latin typeface="Tahoma" panose="020B0604030504040204" pitchFamily="34" charset="0"/>
              </a:rPr>
              <a:t>Le contrôle comportemental perçu</a:t>
            </a:r>
            <a:endParaRPr lang="fr-BF" b="1" u="sng" dirty="0">
              <a:solidFill>
                <a:srgbClr val="32CD32"/>
              </a:solidFill>
              <a:latin typeface="Tahoma" panose="020B0604030504040204" pitchFamily="34" charset="0"/>
            </a:endParaRPr>
          </a:p>
        </p:txBody>
      </p:sp>
      <p:sp>
        <p:nvSpPr>
          <p:cNvPr id="3" name="Espace réservé du contenu 2">
            <a:extLst>
              <a:ext uri="{FF2B5EF4-FFF2-40B4-BE49-F238E27FC236}">
                <a16:creationId xmlns:a16="http://schemas.microsoft.com/office/drawing/2014/main" id="{2D34C6F7-8549-F8A4-06C7-2F75D980C861}"/>
              </a:ext>
            </a:extLst>
          </p:cNvPr>
          <p:cNvSpPr>
            <a:spLocks noGrp="1"/>
          </p:cNvSpPr>
          <p:nvPr>
            <p:ph idx="1"/>
          </p:nvPr>
        </p:nvSpPr>
        <p:spPr/>
        <p:txBody>
          <a:bodyPr/>
          <a:lstStyle/>
          <a:p>
            <a:r>
              <a:rPr lang="fr-FR" dirty="0"/>
              <a:t>Selon Ajzen (1991), le contrôle comportemental perçu correspond à la facilité ou la difficulté perçue pour réaliser un comportement. Entre autre, il renvoie à la perception qu’une personne a, de la faisabilité personnelle du comportement concerné, (Emin et al, 2005).</a:t>
            </a:r>
            <a:endParaRPr lang="fr-BF" dirty="0"/>
          </a:p>
        </p:txBody>
      </p:sp>
    </p:spTree>
    <p:extLst>
      <p:ext uri="{BB962C8B-B14F-4D97-AF65-F5344CB8AC3E}">
        <p14:creationId xmlns:p14="http://schemas.microsoft.com/office/powerpoint/2010/main" val="3134139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8BEE8F-9C97-4E4D-DBE9-F7A6FE72E2B0}"/>
              </a:ext>
            </a:extLst>
          </p:cNvPr>
          <p:cNvSpPr>
            <a:spLocks noGrp="1"/>
          </p:cNvSpPr>
          <p:nvPr>
            <p:ph type="title"/>
          </p:nvPr>
        </p:nvSpPr>
        <p:spPr/>
        <p:txBody>
          <a:bodyPr/>
          <a:lstStyle/>
          <a:p>
            <a:r>
              <a:rPr lang="fr-FR" dirty="0"/>
              <a:t>Pourquoi la théorie ?</a:t>
            </a:r>
            <a:endParaRPr lang="fr-BF" dirty="0"/>
          </a:p>
        </p:txBody>
      </p:sp>
      <p:sp>
        <p:nvSpPr>
          <p:cNvPr id="3" name="Espace réservé du contenu 2">
            <a:extLst>
              <a:ext uri="{FF2B5EF4-FFF2-40B4-BE49-F238E27FC236}">
                <a16:creationId xmlns:a16="http://schemas.microsoft.com/office/drawing/2014/main" id="{C7BA5363-3AD2-712B-3F49-73D49014CA94}"/>
              </a:ext>
            </a:extLst>
          </p:cNvPr>
          <p:cNvSpPr>
            <a:spLocks noGrp="1"/>
          </p:cNvSpPr>
          <p:nvPr>
            <p:ph idx="1"/>
          </p:nvPr>
        </p:nvSpPr>
        <p:spPr/>
        <p:txBody>
          <a:bodyPr/>
          <a:lstStyle/>
          <a:p>
            <a:r>
              <a:rPr lang="fr-FR" dirty="0"/>
              <a:t>Les programmes efficaces ont un modèle théorique solide qui s'appuie sur des recherches empiriques. </a:t>
            </a:r>
          </a:p>
          <a:p>
            <a:r>
              <a:rPr lang="fr-FR" dirty="0"/>
              <a:t>La conception et la mise en œuvre d'un programme efficace sont guidées par une théorie de programme claire et logique sur la manière dont les activités du programme sont censées conduire aux objectifs visés. </a:t>
            </a:r>
          </a:p>
          <a:p>
            <a:r>
              <a:rPr lang="fr-FR" dirty="0"/>
              <a:t>Idéalement, il existe des preuves empiriques de l'efficacité de ces activités à provoquer des changements.</a:t>
            </a:r>
            <a:endParaRPr lang="fr-BF" dirty="0"/>
          </a:p>
        </p:txBody>
      </p:sp>
    </p:spTree>
    <p:extLst>
      <p:ext uri="{BB962C8B-B14F-4D97-AF65-F5344CB8AC3E}">
        <p14:creationId xmlns:p14="http://schemas.microsoft.com/office/powerpoint/2010/main" val="95248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1B6B30-C62B-6F86-9647-709DE583391D}"/>
              </a:ext>
            </a:extLst>
          </p:cNvPr>
          <p:cNvSpPr>
            <a:spLocks noGrp="1"/>
          </p:cNvSpPr>
          <p:nvPr>
            <p:ph type="title"/>
          </p:nvPr>
        </p:nvSpPr>
        <p:spPr/>
        <p:txBody>
          <a:bodyPr/>
          <a:lstStyle/>
          <a:p>
            <a:r>
              <a:rPr lang="fr-FR" dirty="0"/>
              <a:t>Pourquoi la théorie ?</a:t>
            </a:r>
            <a:endParaRPr lang="fr-BF" dirty="0"/>
          </a:p>
        </p:txBody>
      </p:sp>
      <p:sp>
        <p:nvSpPr>
          <p:cNvPr id="3" name="Espace réservé du contenu 2">
            <a:extLst>
              <a:ext uri="{FF2B5EF4-FFF2-40B4-BE49-F238E27FC236}">
                <a16:creationId xmlns:a16="http://schemas.microsoft.com/office/drawing/2014/main" id="{3986C4F9-CC67-879E-1D2B-D158F8CBD5FD}"/>
              </a:ext>
            </a:extLst>
          </p:cNvPr>
          <p:cNvSpPr>
            <a:spLocks noGrp="1"/>
          </p:cNvSpPr>
          <p:nvPr>
            <p:ph idx="1"/>
          </p:nvPr>
        </p:nvSpPr>
        <p:spPr/>
        <p:txBody>
          <a:bodyPr/>
          <a:lstStyle/>
          <a:p>
            <a:r>
              <a:rPr lang="fr-FR" dirty="0"/>
              <a:t>Cette théorie du programme est votre feuille de route sur la façon dont vous pensez que votre programme devrait fonctionner, y compris les liens entre les activités et les stratégies que vous employez et comment elles sont liées aux résultats de votre programme.</a:t>
            </a:r>
          </a:p>
          <a:p>
            <a:r>
              <a:rPr lang="fr-FR" dirty="0"/>
              <a:t>L'essentiel est que vous soyez capable d'expliquer comment votre programme est censé fonctionner. Mieux encore, il existe un support empirique pour les choses que votre programme fait. Vous seriez surpris de constater que peu de programmes ont cette compréhension.</a:t>
            </a:r>
            <a:endParaRPr lang="fr-BF" dirty="0"/>
          </a:p>
        </p:txBody>
      </p:sp>
    </p:spTree>
    <p:extLst>
      <p:ext uri="{BB962C8B-B14F-4D97-AF65-F5344CB8AC3E}">
        <p14:creationId xmlns:p14="http://schemas.microsoft.com/office/powerpoint/2010/main" val="730660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1522" y="1139075"/>
            <a:ext cx="9377603" cy="2044791"/>
          </a:xfrm>
          <a:prstGeom prst="rect">
            <a:avLst/>
          </a:prstGeom>
        </p:spPr>
        <p:txBody>
          <a:bodyPr vert="horz" wrap="square" lIns="0" tIns="13335" rIns="0" bIns="0" rtlCol="0" anchor="ctr">
            <a:spAutoFit/>
          </a:bodyPr>
          <a:lstStyle/>
          <a:p>
            <a:pPr marL="12700" algn="ctr">
              <a:lnSpc>
                <a:spcPct val="100000"/>
              </a:lnSpc>
              <a:spcBef>
                <a:spcPts val="105"/>
              </a:spcBef>
            </a:pPr>
            <a:r>
              <a:rPr dirty="0">
                <a:latin typeface="Times New Roman"/>
                <a:cs typeface="Times New Roman"/>
              </a:rPr>
              <a:t>The</a:t>
            </a:r>
            <a:r>
              <a:rPr spc="-30" dirty="0">
                <a:latin typeface="Times New Roman"/>
                <a:cs typeface="Times New Roman"/>
              </a:rPr>
              <a:t> </a:t>
            </a:r>
            <a:r>
              <a:rPr dirty="0">
                <a:latin typeface="Times New Roman"/>
                <a:cs typeface="Times New Roman"/>
              </a:rPr>
              <a:t>Health</a:t>
            </a:r>
            <a:r>
              <a:rPr spc="-70" dirty="0">
                <a:latin typeface="Times New Roman"/>
                <a:cs typeface="Times New Roman"/>
              </a:rPr>
              <a:t> </a:t>
            </a:r>
            <a:r>
              <a:rPr dirty="0">
                <a:latin typeface="Times New Roman"/>
                <a:cs typeface="Times New Roman"/>
              </a:rPr>
              <a:t>Belief</a:t>
            </a:r>
            <a:r>
              <a:rPr spc="-75" dirty="0">
                <a:latin typeface="Times New Roman"/>
                <a:cs typeface="Times New Roman"/>
              </a:rPr>
              <a:t> </a:t>
            </a:r>
            <a:r>
              <a:rPr dirty="0">
                <a:latin typeface="Times New Roman"/>
                <a:cs typeface="Times New Roman"/>
              </a:rPr>
              <a:t>Model</a:t>
            </a:r>
            <a:br>
              <a:rPr lang="fr-FR" dirty="0">
                <a:latin typeface="Times New Roman"/>
                <a:cs typeface="Times New Roman"/>
              </a:rPr>
            </a:br>
            <a:r>
              <a:rPr lang="fr-FR" dirty="0">
                <a:latin typeface="Times New Roman"/>
                <a:cs typeface="Times New Roman"/>
              </a:rPr>
              <a:t>Modèle des croyances relatives à la santé</a:t>
            </a:r>
            <a:endParaRPr dirty="0">
              <a:latin typeface="Times New Roman"/>
              <a:cs typeface="Times New Roman"/>
            </a:endParaRPr>
          </a:p>
        </p:txBody>
      </p:sp>
      <p:sp>
        <p:nvSpPr>
          <p:cNvPr id="4" name="ZoneTexte 3">
            <a:extLst>
              <a:ext uri="{FF2B5EF4-FFF2-40B4-BE49-F238E27FC236}">
                <a16:creationId xmlns:a16="http://schemas.microsoft.com/office/drawing/2014/main" id="{F6EE9AC2-FE93-4331-B664-3033B329AA3B}"/>
              </a:ext>
            </a:extLst>
          </p:cNvPr>
          <p:cNvSpPr txBox="1"/>
          <p:nvPr/>
        </p:nvSpPr>
        <p:spPr>
          <a:xfrm>
            <a:off x="2936631" y="4824436"/>
            <a:ext cx="6094324" cy="369332"/>
          </a:xfrm>
          <a:prstGeom prst="rect">
            <a:avLst/>
          </a:prstGeom>
          <a:noFill/>
        </p:spPr>
        <p:txBody>
          <a:bodyPr wrap="square">
            <a:spAutoFit/>
          </a:bodyPr>
          <a:lstStyle/>
          <a:p>
            <a:pPr algn="ctr"/>
            <a:r>
              <a:rPr lang="fr-CA" dirty="0"/>
              <a:t>Dr Ahmed KABORE</a:t>
            </a:r>
            <a:endParaRPr lang="en-US" dirty="0"/>
          </a:p>
        </p:txBody>
      </p:sp>
    </p:spTree>
    <p:extLst>
      <p:ext uri="{BB962C8B-B14F-4D97-AF65-F5344CB8AC3E}">
        <p14:creationId xmlns:p14="http://schemas.microsoft.com/office/powerpoint/2010/main" val="3658803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6AF781-F008-1BC5-0DA2-32CD51A0C0CB}"/>
              </a:ext>
            </a:extLst>
          </p:cNvPr>
          <p:cNvSpPr>
            <a:spLocks noGrp="1"/>
          </p:cNvSpPr>
          <p:nvPr>
            <p:ph type="title"/>
          </p:nvPr>
        </p:nvSpPr>
        <p:spPr/>
        <p:txBody>
          <a:bodyPr/>
          <a:lstStyle/>
          <a:p>
            <a:r>
              <a:rPr lang="fr-FR" dirty="0"/>
              <a:t>Le modèle des croyances relatives à la santé</a:t>
            </a:r>
            <a:endParaRPr lang="fr-BF" dirty="0"/>
          </a:p>
        </p:txBody>
      </p:sp>
      <p:sp>
        <p:nvSpPr>
          <p:cNvPr id="3" name="Espace réservé du contenu 2">
            <a:extLst>
              <a:ext uri="{FF2B5EF4-FFF2-40B4-BE49-F238E27FC236}">
                <a16:creationId xmlns:a16="http://schemas.microsoft.com/office/drawing/2014/main" id="{1AF292A6-D174-7D43-877B-97BA4090925B}"/>
              </a:ext>
            </a:extLst>
          </p:cNvPr>
          <p:cNvSpPr>
            <a:spLocks noGrp="1"/>
          </p:cNvSpPr>
          <p:nvPr>
            <p:ph idx="1"/>
          </p:nvPr>
        </p:nvSpPr>
        <p:spPr/>
        <p:txBody>
          <a:bodyPr/>
          <a:lstStyle/>
          <a:p>
            <a:pPr marL="0" indent="0">
              <a:buNone/>
            </a:pPr>
            <a:r>
              <a:rPr lang="fr-FR" dirty="0"/>
              <a:t>Le modèle des croyances relatives à la santé (</a:t>
            </a:r>
            <a:r>
              <a:rPr lang="fr-FR" dirty="0" err="1"/>
              <a:t>Health</a:t>
            </a:r>
            <a:r>
              <a:rPr lang="fr-FR" dirty="0"/>
              <a:t> </a:t>
            </a:r>
            <a:r>
              <a:rPr lang="fr-FR" dirty="0" err="1"/>
              <a:t>Belief</a:t>
            </a:r>
            <a:r>
              <a:rPr lang="fr-FR" dirty="0"/>
              <a:t> Model; HBM) a fait son apparition vers 1950. À l’origine, il a été formulé afin d’expliquer pourquoi les gens acceptaient ou non de passer un test de dépistage des maladies asymptomatiques (par exemple, le cancer des poumons).</a:t>
            </a:r>
          </a:p>
          <a:p>
            <a:pPr marL="0" indent="0">
              <a:buNone/>
            </a:pPr>
            <a:r>
              <a:rPr lang="fr-FR" dirty="0"/>
              <a:t>Le HBM suppose qu’un individu est susceptible de poser des gestes pour prévenir une maladie ou une condition désagréable s’il possède des connaissances minimales en matière de santé et s’il considère la santé comme une dimension importante dans sa vie</a:t>
            </a:r>
            <a:endParaRPr lang="fr-BF" dirty="0"/>
          </a:p>
        </p:txBody>
      </p:sp>
    </p:spTree>
    <p:extLst>
      <p:ext uri="{BB962C8B-B14F-4D97-AF65-F5344CB8AC3E}">
        <p14:creationId xmlns:p14="http://schemas.microsoft.com/office/powerpoint/2010/main" val="786985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65020" y="1173879"/>
            <a:ext cx="1866900" cy="212879"/>
          </a:xfrm>
          <a:prstGeom prst="rect">
            <a:avLst/>
          </a:prstGeom>
          <a:ln w="9144">
            <a:solidFill>
              <a:srgbClr val="000000"/>
            </a:solidFill>
          </a:ln>
        </p:spPr>
        <p:txBody>
          <a:bodyPr vert="horz" wrap="square" lIns="0" tIns="27940" rIns="0" bIns="0" rtlCol="0">
            <a:spAutoFit/>
          </a:bodyPr>
          <a:lstStyle/>
          <a:p>
            <a:pPr marL="91440">
              <a:spcBef>
                <a:spcPts val="220"/>
              </a:spcBef>
            </a:pPr>
            <a:r>
              <a:rPr sz="1200" b="1" dirty="0">
                <a:latin typeface="Arial"/>
                <a:cs typeface="Arial"/>
              </a:rPr>
              <a:t>Susceptibilit</a:t>
            </a:r>
            <a:r>
              <a:rPr sz="1200" b="1" dirty="0">
                <a:latin typeface="Calibri"/>
                <a:cs typeface="Calibri"/>
              </a:rPr>
              <a:t>é </a:t>
            </a:r>
            <a:r>
              <a:rPr sz="1200" b="1" spc="-5" dirty="0">
                <a:latin typeface="Arial"/>
                <a:cs typeface="Arial"/>
              </a:rPr>
              <a:t>per</a:t>
            </a:r>
            <a:r>
              <a:rPr sz="1200" b="1" spc="-5" dirty="0">
                <a:latin typeface="Calibri"/>
                <a:cs typeface="Calibri"/>
              </a:rPr>
              <a:t>ç</a:t>
            </a:r>
            <a:r>
              <a:rPr sz="1200" b="1" spc="-5" dirty="0">
                <a:latin typeface="Arial"/>
                <a:cs typeface="Arial"/>
              </a:rPr>
              <a:t>ue</a:t>
            </a:r>
            <a:endParaRPr sz="1200" dirty="0">
              <a:latin typeface="Arial"/>
              <a:cs typeface="Arial"/>
            </a:endParaRPr>
          </a:p>
        </p:txBody>
      </p:sp>
      <p:sp>
        <p:nvSpPr>
          <p:cNvPr id="3" name="object 3"/>
          <p:cNvSpPr txBox="1"/>
          <p:nvPr/>
        </p:nvSpPr>
        <p:spPr>
          <a:xfrm>
            <a:off x="2066544" y="1915667"/>
            <a:ext cx="1866900" cy="213520"/>
          </a:xfrm>
          <a:prstGeom prst="rect">
            <a:avLst/>
          </a:prstGeom>
          <a:ln w="9144">
            <a:solidFill>
              <a:srgbClr val="000000"/>
            </a:solidFill>
          </a:ln>
        </p:spPr>
        <p:txBody>
          <a:bodyPr vert="horz" wrap="square" lIns="0" tIns="28575" rIns="0" bIns="0" rtlCol="0">
            <a:spAutoFit/>
          </a:bodyPr>
          <a:lstStyle/>
          <a:p>
            <a:pPr marL="91440">
              <a:spcBef>
                <a:spcPts val="225"/>
              </a:spcBef>
            </a:pPr>
            <a:r>
              <a:rPr sz="1200" b="1" spc="-5" dirty="0">
                <a:latin typeface="Arial"/>
                <a:cs typeface="Arial"/>
              </a:rPr>
              <a:t>S</a:t>
            </a:r>
            <a:r>
              <a:rPr sz="1200" b="1" spc="-5" dirty="0">
                <a:latin typeface="Calibri"/>
                <a:cs typeface="Calibri"/>
              </a:rPr>
              <a:t>é</a:t>
            </a:r>
            <a:r>
              <a:rPr sz="1200" b="1" spc="-5" dirty="0">
                <a:latin typeface="Arial"/>
                <a:cs typeface="Arial"/>
              </a:rPr>
              <a:t>v</a:t>
            </a:r>
            <a:r>
              <a:rPr sz="1200" b="1" spc="-5" dirty="0">
                <a:latin typeface="Calibri"/>
                <a:cs typeface="Calibri"/>
              </a:rPr>
              <a:t>é</a:t>
            </a:r>
            <a:r>
              <a:rPr sz="1200" b="1" spc="-5" dirty="0">
                <a:latin typeface="Arial"/>
                <a:cs typeface="Arial"/>
              </a:rPr>
              <a:t>rit</a:t>
            </a:r>
            <a:r>
              <a:rPr sz="1200" b="1" spc="-5" dirty="0">
                <a:latin typeface="Calibri"/>
                <a:cs typeface="Calibri"/>
              </a:rPr>
              <a:t>é</a:t>
            </a:r>
            <a:r>
              <a:rPr sz="1200" b="1" dirty="0">
                <a:latin typeface="Calibri"/>
                <a:cs typeface="Calibri"/>
              </a:rPr>
              <a:t> </a:t>
            </a:r>
            <a:r>
              <a:rPr sz="1200" b="1" spc="-5" dirty="0">
                <a:latin typeface="Arial"/>
                <a:cs typeface="Arial"/>
              </a:rPr>
              <a:t>per</a:t>
            </a:r>
            <a:r>
              <a:rPr sz="1200" b="1" spc="-5" dirty="0">
                <a:latin typeface="Calibri"/>
                <a:cs typeface="Calibri"/>
              </a:rPr>
              <a:t>ç</a:t>
            </a:r>
            <a:r>
              <a:rPr sz="1200" b="1" spc="-5" dirty="0">
                <a:latin typeface="Arial"/>
                <a:cs typeface="Arial"/>
              </a:rPr>
              <a:t>ue</a:t>
            </a:r>
            <a:endParaRPr sz="1200">
              <a:latin typeface="Arial"/>
              <a:cs typeface="Arial"/>
            </a:endParaRPr>
          </a:p>
        </p:txBody>
      </p:sp>
      <p:sp>
        <p:nvSpPr>
          <p:cNvPr id="4" name="object 4"/>
          <p:cNvSpPr txBox="1"/>
          <p:nvPr/>
        </p:nvSpPr>
        <p:spPr>
          <a:xfrm>
            <a:off x="2066544" y="2764535"/>
            <a:ext cx="1866900" cy="212238"/>
          </a:xfrm>
          <a:prstGeom prst="rect">
            <a:avLst/>
          </a:prstGeom>
          <a:ln w="9144">
            <a:solidFill>
              <a:srgbClr val="000000"/>
            </a:solidFill>
          </a:ln>
        </p:spPr>
        <p:txBody>
          <a:bodyPr vert="horz" wrap="square" lIns="0" tIns="27305" rIns="0" bIns="0" rtlCol="0">
            <a:spAutoFit/>
          </a:bodyPr>
          <a:lstStyle/>
          <a:p>
            <a:pPr marL="91440">
              <a:spcBef>
                <a:spcPts val="215"/>
              </a:spcBef>
            </a:pPr>
            <a:r>
              <a:rPr sz="1200" b="1" spc="-10" dirty="0">
                <a:latin typeface="Arial"/>
                <a:cs typeface="Arial"/>
              </a:rPr>
              <a:t>B</a:t>
            </a:r>
            <a:r>
              <a:rPr sz="1200" b="1" spc="-5" dirty="0">
                <a:latin typeface="Calibri"/>
                <a:cs typeface="Calibri"/>
              </a:rPr>
              <a:t>é</a:t>
            </a:r>
            <a:r>
              <a:rPr sz="1200" b="1" dirty="0">
                <a:latin typeface="Arial"/>
                <a:cs typeface="Arial"/>
              </a:rPr>
              <a:t>n</a:t>
            </a:r>
            <a:r>
              <a:rPr sz="1200" b="1" spc="-5" dirty="0">
                <a:latin typeface="Calibri"/>
                <a:cs typeface="Calibri"/>
              </a:rPr>
              <a:t>é</a:t>
            </a:r>
            <a:r>
              <a:rPr sz="1200" b="1" dirty="0">
                <a:latin typeface="Arial"/>
                <a:cs typeface="Arial"/>
              </a:rPr>
              <a:t>fic</a:t>
            </a:r>
            <a:r>
              <a:rPr sz="1200" b="1" spc="-15" dirty="0">
                <a:latin typeface="Arial"/>
                <a:cs typeface="Arial"/>
              </a:rPr>
              <a:t>e</a:t>
            </a:r>
            <a:r>
              <a:rPr sz="1200" b="1" spc="-5" dirty="0">
                <a:latin typeface="Arial"/>
                <a:cs typeface="Arial"/>
              </a:rPr>
              <a:t>s</a:t>
            </a:r>
            <a:r>
              <a:rPr sz="1200" b="1" spc="-65" dirty="0">
                <a:latin typeface="Arial"/>
                <a:cs typeface="Arial"/>
              </a:rPr>
              <a:t> </a:t>
            </a:r>
            <a:r>
              <a:rPr sz="1200" b="1" dirty="0">
                <a:latin typeface="Arial"/>
                <a:cs typeface="Arial"/>
              </a:rPr>
              <a:t>pe</a:t>
            </a:r>
            <a:r>
              <a:rPr sz="1200" b="1" spc="-5" dirty="0">
                <a:latin typeface="Arial"/>
                <a:cs typeface="Arial"/>
              </a:rPr>
              <a:t>r</a:t>
            </a:r>
            <a:r>
              <a:rPr sz="1200" b="1" dirty="0">
                <a:latin typeface="Calibri"/>
                <a:cs typeface="Calibri"/>
              </a:rPr>
              <a:t>ç</a:t>
            </a:r>
            <a:r>
              <a:rPr sz="1200" b="1" dirty="0">
                <a:latin typeface="Arial"/>
                <a:cs typeface="Arial"/>
              </a:rPr>
              <a:t>ue</a:t>
            </a:r>
            <a:r>
              <a:rPr sz="1200" b="1" spc="-5" dirty="0">
                <a:latin typeface="Arial"/>
                <a:cs typeface="Arial"/>
              </a:rPr>
              <a:t>s</a:t>
            </a:r>
            <a:endParaRPr sz="1200">
              <a:latin typeface="Arial"/>
              <a:cs typeface="Arial"/>
            </a:endParaRPr>
          </a:p>
        </p:txBody>
      </p:sp>
      <p:sp>
        <p:nvSpPr>
          <p:cNvPr id="5" name="object 5"/>
          <p:cNvSpPr txBox="1"/>
          <p:nvPr/>
        </p:nvSpPr>
        <p:spPr>
          <a:xfrm>
            <a:off x="2086355" y="3645409"/>
            <a:ext cx="1866900" cy="212879"/>
          </a:xfrm>
          <a:prstGeom prst="rect">
            <a:avLst/>
          </a:prstGeom>
          <a:ln w="9144">
            <a:solidFill>
              <a:srgbClr val="000000"/>
            </a:solidFill>
          </a:ln>
        </p:spPr>
        <p:txBody>
          <a:bodyPr vert="horz" wrap="square" lIns="0" tIns="27940" rIns="0" bIns="0" rtlCol="0">
            <a:spAutoFit/>
          </a:bodyPr>
          <a:lstStyle/>
          <a:p>
            <a:pPr marL="90805">
              <a:spcBef>
                <a:spcPts val="220"/>
              </a:spcBef>
            </a:pPr>
            <a:r>
              <a:rPr sz="1200" b="1" spc="-5" dirty="0">
                <a:latin typeface="Arial"/>
                <a:cs typeface="Arial"/>
              </a:rPr>
              <a:t>Bar</a:t>
            </a:r>
            <a:r>
              <a:rPr sz="1200" b="1" spc="-15" dirty="0">
                <a:latin typeface="Arial"/>
                <a:cs typeface="Arial"/>
              </a:rPr>
              <a:t>r</a:t>
            </a:r>
            <a:r>
              <a:rPr sz="1200" b="1" dirty="0">
                <a:latin typeface="Arial"/>
                <a:cs typeface="Arial"/>
              </a:rPr>
              <a:t>i</a:t>
            </a:r>
            <a:r>
              <a:rPr sz="1200" b="1" spc="-5" dirty="0">
                <a:latin typeface="Calibri"/>
                <a:cs typeface="Calibri"/>
              </a:rPr>
              <a:t>è</a:t>
            </a:r>
            <a:r>
              <a:rPr sz="1200" b="1" spc="-20" dirty="0">
                <a:latin typeface="Arial"/>
                <a:cs typeface="Arial"/>
              </a:rPr>
              <a:t>r</a:t>
            </a:r>
            <a:r>
              <a:rPr sz="1200" b="1" spc="-15" dirty="0">
                <a:latin typeface="Arial"/>
                <a:cs typeface="Arial"/>
              </a:rPr>
              <a:t>e</a:t>
            </a:r>
            <a:r>
              <a:rPr sz="1200" b="1" spc="-5" dirty="0">
                <a:latin typeface="Arial"/>
                <a:cs typeface="Arial"/>
              </a:rPr>
              <a:t>s</a:t>
            </a:r>
            <a:r>
              <a:rPr sz="1200" b="1" spc="-105" dirty="0">
                <a:latin typeface="Arial"/>
                <a:cs typeface="Arial"/>
              </a:rPr>
              <a:t> </a:t>
            </a:r>
            <a:r>
              <a:rPr sz="1200" b="1" dirty="0">
                <a:latin typeface="Arial"/>
                <a:cs typeface="Arial"/>
              </a:rPr>
              <a:t>pe</a:t>
            </a:r>
            <a:r>
              <a:rPr sz="1200" b="1" spc="-5" dirty="0">
                <a:latin typeface="Arial"/>
                <a:cs typeface="Arial"/>
              </a:rPr>
              <a:t>r</a:t>
            </a:r>
            <a:r>
              <a:rPr sz="1200" b="1" dirty="0">
                <a:latin typeface="Calibri"/>
                <a:cs typeface="Calibri"/>
              </a:rPr>
              <a:t>ç</a:t>
            </a:r>
            <a:r>
              <a:rPr sz="1200" b="1" dirty="0">
                <a:latin typeface="Arial"/>
                <a:cs typeface="Arial"/>
              </a:rPr>
              <a:t>ue</a:t>
            </a:r>
            <a:r>
              <a:rPr sz="1200" b="1" spc="-5" dirty="0">
                <a:latin typeface="Arial"/>
                <a:cs typeface="Arial"/>
              </a:rPr>
              <a:t>s</a:t>
            </a:r>
            <a:endParaRPr sz="1200">
              <a:latin typeface="Arial"/>
              <a:cs typeface="Arial"/>
            </a:endParaRPr>
          </a:p>
        </p:txBody>
      </p:sp>
      <p:sp>
        <p:nvSpPr>
          <p:cNvPr id="6" name="object 6"/>
          <p:cNvSpPr txBox="1"/>
          <p:nvPr/>
        </p:nvSpPr>
        <p:spPr>
          <a:xfrm>
            <a:off x="2095500" y="4524755"/>
            <a:ext cx="1866900" cy="213520"/>
          </a:xfrm>
          <a:prstGeom prst="rect">
            <a:avLst/>
          </a:prstGeom>
          <a:ln w="9144">
            <a:solidFill>
              <a:srgbClr val="000000"/>
            </a:solidFill>
          </a:ln>
        </p:spPr>
        <p:txBody>
          <a:bodyPr vert="horz" wrap="square" lIns="0" tIns="28575" rIns="0" bIns="0" rtlCol="0">
            <a:spAutoFit/>
          </a:bodyPr>
          <a:lstStyle/>
          <a:p>
            <a:pPr marL="90805">
              <a:spcBef>
                <a:spcPts val="225"/>
              </a:spcBef>
            </a:pPr>
            <a:r>
              <a:rPr sz="1200" b="1" dirty="0">
                <a:latin typeface="Arial"/>
                <a:cs typeface="Arial"/>
              </a:rPr>
              <a:t>Incitation</a:t>
            </a:r>
            <a:r>
              <a:rPr sz="1200" b="1" spc="-25" dirty="0">
                <a:latin typeface="Arial"/>
                <a:cs typeface="Arial"/>
              </a:rPr>
              <a:t> </a:t>
            </a:r>
            <a:r>
              <a:rPr sz="1200" b="1" dirty="0">
                <a:latin typeface="Calibri"/>
                <a:cs typeface="Calibri"/>
              </a:rPr>
              <a:t>à</a:t>
            </a:r>
            <a:r>
              <a:rPr sz="1200" b="1" spc="-40" dirty="0">
                <a:latin typeface="Calibri"/>
                <a:cs typeface="Calibri"/>
              </a:rPr>
              <a:t> </a:t>
            </a:r>
            <a:r>
              <a:rPr sz="1200" b="1" dirty="0">
                <a:latin typeface="Arial"/>
                <a:cs typeface="Arial"/>
              </a:rPr>
              <a:t>l</a:t>
            </a:r>
            <a:r>
              <a:rPr sz="1200" b="1" dirty="0">
                <a:latin typeface="Calibri"/>
                <a:cs typeface="Calibri"/>
              </a:rPr>
              <a:t>’</a:t>
            </a:r>
            <a:r>
              <a:rPr sz="1200" b="1" dirty="0">
                <a:latin typeface="Arial"/>
                <a:cs typeface="Arial"/>
              </a:rPr>
              <a:t>action</a:t>
            </a:r>
            <a:endParaRPr sz="1200" dirty="0">
              <a:latin typeface="Arial"/>
              <a:cs typeface="Arial"/>
            </a:endParaRPr>
          </a:p>
        </p:txBody>
      </p:sp>
      <p:sp>
        <p:nvSpPr>
          <p:cNvPr id="7" name="object 7"/>
          <p:cNvSpPr txBox="1"/>
          <p:nvPr/>
        </p:nvSpPr>
        <p:spPr>
          <a:xfrm>
            <a:off x="2104644" y="5239511"/>
            <a:ext cx="1866900" cy="213520"/>
          </a:xfrm>
          <a:prstGeom prst="rect">
            <a:avLst/>
          </a:prstGeom>
          <a:ln w="9144">
            <a:solidFill>
              <a:srgbClr val="000000"/>
            </a:solidFill>
          </a:ln>
        </p:spPr>
        <p:txBody>
          <a:bodyPr vert="horz" wrap="square" lIns="0" tIns="28575" rIns="0" bIns="0" rtlCol="0">
            <a:spAutoFit/>
          </a:bodyPr>
          <a:lstStyle/>
          <a:p>
            <a:pPr marL="91440">
              <a:spcBef>
                <a:spcPts val="225"/>
              </a:spcBef>
            </a:pPr>
            <a:r>
              <a:rPr sz="1200" b="1" dirty="0">
                <a:latin typeface="Arial"/>
                <a:cs typeface="Arial"/>
              </a:rPr>
              <a:t>Self</a:t>
            </a:r>
            <a:r>
              <a:rPr sz="1200" b="1" spc="-40" dirty="0">
                <a:latin typeface="Arial"/>
                <a:cs typeface="Arial"/>
              </a:rPr>
              <a:t> </a:t>
            </a:r>
            <a:r>
              <a:rPr sz="1200" b="1" dirty="0">
                <a:latin typeface="Calibri"/>
                <a:cs typeface="Calibri"/>
              </a:rPr>
              <a:t>–</a:t>
            </a:r>
            <a:r>
              <a:rPr sz="1200" b="1" spc="40" dirty="0">
                <a:latin typeface="Calibri"/>
                <a:cs typeface="Calibri"/>
              </a:rPr>
              <a:t> </a:t>
            </a:r>
            <a:r>
              <a:rPr sz="1200" b="1" spc="-5" dirty="0">
                <a:latin typeface="Arial"/>
                <a:cs typeface="Arial"/>
              </a:rPr>
              <a:t>Efficacy</a:t>
            </a:r>
            <a:endParaRPr sz="1200">
              <a:latin typeface="Arial"/>
              <a:cs typeface="Arial"/>
            </a:endParaRPr>
          </a:p>
        </p:txBody>
      </p:sp>
      <p:sp>
        <p:nvSpPr>
          <p:cNvPr id="8" name="object 8"/>
          <p:cNvSpPr txBox="1"/>
          <p:nvPr/>
        </p:nvSpPr>
        <p:spPr>
          <a:xfrm>
            <a:off x="8727947" y="3177539"/>
            <a:ext cx="1681480" cy="406522"/>
          </a:xfrm>
          <a:prstGeom prst="rect">
            <a:avLst/>
          </a:prstGeom>
          <a:ln w="9144">
            <a:solidFill>
              <a:srgbClr val="000000"/>
            </a:solidFill>
          </a:ln>
        </p:spPr>
        <p:txBody>
          <a:bodyPr vert="horz" wrap="square" lIns="0" tIns="46990" rIns="0" bIns="0" rtlCol="0">
            <a:spAutoFit/>
          </a:bodyPr>
          <a:lstStyle/>
          <a:p>
            <a:pPr marL="92075" marR="200025">
              <a:lnSpc>
                <a:spcPts val="1370"/>
              </a:lnSpc>
              <a:spcBef>
                <a:spcPts val="370"/>
              </a:spcBef>
            </a:pPr>
            <a:r>
              <a:rPr sz="1200" b="1" dirty="0">
                <a:latin typeface="Arial"/>
                <a:cs typeface="Arial"/>
              </a:rPr>
              <a:t>C</a:t>
            </a:r>
            <a:r>
              <a:rPr sz="1200" b="1" spc="-5" dirty="0">
                <a:latin typeface="Arial"/>
                <a:cs typeface="Arial"/>
              </a:rPr>
              <a:t>o</a:t>
            </a:r>
            <a:r>
              <a:rPr sz="1200" b="1" dirty="0">
                <a:latin typeface="Arial"/>
                <a:cs typeface="Arial"/>
              </a:rPr>
              <a:t>mpor</a:t>
            </a:r>
            <a:r>
              <a:rPr sz="1200" b="1" spc="-5" dirty="0">
                <a:latin typeface="Arial"/>
                <a:cs typeface="Arial"/>
              </a:rPr>
              <a:t>te</a:t>
            </a:r>
            <a:r>
              <a:rPr sz="1200" b="1" spc="-20" dirty="0">
                <a:latin typeface="Arial"/>
                <a:cs typeface="Arial"/>
              </a:rPr>
              <a:t>m</a:t>
            </a:r>
            <a:r>
              <a:rPr sz="1200" b="1" spc="-25" dirty="0">
                <a:latin typeface="Arial"/>
                <a:cs typeface="Arial"/>
              </a:rPr>
              <a:t>e</a:t>
            </a:r>
            <a:r>
              <a:rPr sz="1200" b="1" dirty="0">
                <a:latin typeface="Arial"/>
                <a:cs typeface="Arial"/>
              </a:rPr>
              <a:t>n</a:t>
            </a:r>
            <a:r>
              <a:rPr sz="1200" b="1" spc="-5" dirty="0">
                <a:latin typeface="Arial"/>
                <a:cs typeface="Arial"/>
              </a:rPr>
              <a:t>ts</a:t>
            </a:r>
            <a:r>
              <a:rPr sz="1200" b="1" spc="-30" dirty="0">
                <a:latin typeface="Arial"/>
                <a:cs typeface="Arial"/>
              </a:rPr>
              <a:t> </a:t>
            </a:r>
            <a:r>
              <a:rPr sz="1200" b="1" spc="-5" dirty="0">
                <a:latin typeface="Arial"/>
                <a:cs typeface="Arial"/>
              </a:rPr>
              <a:t>de  sant</a:t>
            </a:r>
            <a:r>
              <a:rPr sz="1200" b="1" spc="-5" dirty="0">
                <a:latin typeface="Calibri"/>
                <a:cs typeface="Calibri"/>
              </a:rPr>
              <a:t>é</a:t>
            </a:r>
            <a:endParaRPr sz="1200">
              <a:latin typeface="Calibri"/>
              <a:cs typeface="Calibri"/>
            </a:endParaRPr>
          </a:p>
        </p:txBody>
      </p:sp>
      <p:sp>
        <p:nvSpPr>
          <p:cNvPr id="9" name="object 9"/>
          <p:cNvSpPr/>
          <p:nvPr/>
        </p:nvSpPr>
        <p:spPr>
          <a:xfrm>
            <a:off x="3931920" y="1318259"/>
            <a:ext cx="4813300" cy="4079240"/>
          </a:xfrm>
          <a:custGeom>
            <a:avLst/>
            <a:gdLst/>
            <a:ahLst/>
            <a:cxnLst/>
            <a:rect l="l" t="t" r="r" b="b"/>
            <a:pathLst>
              <a:path w="4813300" h="4079240">
                <a:moveTo>
                  <a:pt x="4802505" y="2101215"/>
                </a:moveTo>
                <a:lnTo>
                  <a:pt x="4739386" y="2059686"/>
                </a:lnTo>
                <a:lnTo>
                  <a:pt x="4701667" y="2025142"/>
                </a:lnTo>
                <a:lnTo>
                  <a:pt x="4692904" y="2055495"/>
                </a:lnTo>
                <a:lnTo>
                  <a:pt x="3556" y="714502"/>
                </a:lnTo>
                <a:lnTo>
                  <a:pt x="0" y="726694"/>
                </a:lnTo>
                <a:lnTo>
                  <a:pt x="4689475" y="2067814"/>
                </a:lnTo>
                <a:lnTo>
                  <a:pt x="4685665" y="2080895"/>
                </a:lnTo>
                <a:lnTo>
                  <a:pt x="2540" y="1523492"/>
                </a:lnTo>
                <a:lnTo>
                  <a:pt x="1016" y="1536192"/>
                </a:lnTo>
                <a:lnTo>
                  <a:pt x="4682109" y="2093341"/>
                </a:lnTo>
                <a:lnTo>
                  <a:pt x="4680712" y="2098167"/>
                </a:lnTo>
                <a:lnTo>
                  <a:pt x="4697095" y="2095119"/>
                </a:lnTo>
                <a:lnTo>
                  <a:pt x="4726051" y="2098675"/>
                </a:lnTo>
                <a:lnTo>
                  <a:pt x="4722876" y="2125980"/>
                </a:lnTo>
                <a:lnTo>
                  <a:pt x="4716272" y="2123059"/>
                </a:lnTo>
                <a:lnTo>
                  <a:pt x="4717669" y="2154809"/>
                </a:lnTo>
                <a:lnTo>
                  <a:pt x="12192" y="2370328"/>
                </a:lnTo>
                <a:lnTo>
                  <a:pt x="12700" y="2383028"/>
                </a:lnTo>
                <a:lnTo>
                  <a:pt x="4718304" y="2167509"/>
                </a:lnTo>
                <a:lnTo>
                  <a:pt x="4719701" y="2199132"/>
                </a:lnTo>
                <a:lnTo>
                  <a:pt x="4794123" y="2157603"/>
                </a:lnTo>
                <a:lnTo>
                  <a:pt x="4727702" y="2128139"/>
                </a:lnTo>
                <a:lnTo>
                  <a:pt x="4802505" y="2101215"/>
                </a:lnTo>
                <a:close/>
              </a:path>
              <a:path w="4813300" h="4079240">
                <a:moveTo>
                  <a:pt x="4803648" y="2025142"/>
                </a:moveTo>
                <a:lnTo>
                  <a:pt x="4748276" y="1960499"/>
                </a:lnTo>
                <a:lnTo>
                  <a:pt x="4735957" y="1989709"/>
                </a:lnTo>
                <a:lnTo>
                  <a:pt x="14859" y="0"/>
                </a:lnTo>
                <a:lnTo>
                  <a:pt x="10033" y="11684"/>
                </a:lnTo>
                <a:lnTo>
                  <a:pt x="4731004" y="2001393"/>
                </a:lnTo>
                <a:lnTo>
                  <a:pt x="4718685" y="2030476"/>
                </a:lnTo>
                <a:lnTo>
                  <a:pt x="4803648" y="2025142"/>
                </a:lnTo>
                <a:close/>
              </a:path>
              <a:path w="4813300" h="4079240">
                <a:moveTo>
                  <a:pt x="4812792" y="2224671"/>
                </a:moveTo>
                <a:lnTo>
                  <a:pt x="4730115" y="2204212"/>
                </a:lnTo>
                <a:lnTo>
                  <a:pt x="4737100" y="2235200"/>
                </a:lnTo>
                <a:lnTo>
                  <a:pt x="20193" y="3294761"/>
                </a:lnTo>
                <a:lnTo>
                  <a:pt x="22987" y="3307207"/>
                </a:lnTo>
                <a:lnTo>
                  <a:pt x="4739767" y="2247519"/>
                </a:lnTo>
                <a:lnTo>
                  <a:pt x="4746117" y="2275598"/>
                </a:lnTo>
                <a:lnTo>
                  <a:pt x="4728083" y="2273681"/>
                </a:lnTo>
                <a:lnTo>
                  <a:pt x="4739132" y="2303272"/>
                </a:lnTo>
                <a:lnTo>
                  <a:pt x="19304" y="4067302"/>
                </a:lnTo>
                <a:lnTo>
                  <a:pt x="23876" y="4079240"/>
                </a:lnTo>
                <a:lnTo>
                  <a:pt x="4743577" y="2315210"/>
                </a:lnTo>
                <a:lnTo>
                  <a:pt x="4754753" y="2344928"/>
                </a:lnTo>
                <a:lnTo>
                  <a:pt x="4812792" y="2282571"/>
                </a:lnTo>
                <a:lnTo>
                  <a:pt x="4749927" y="2275967"/>
                </a:lnTo>
                <a:lnTo>
                  <a:pt x="4812792" y="2224671"/>
                </a:lnTo>
                <a:close/>
              </a:path>
            </a:pathLst>
          </a:custGeom>
          <a:solidFill>
            <a:srgbClr val="000000"/>
          </a:solidFill>
        </p:spPr>
        <p:txBody>
          <a:bodyPr wrap="square" lIns="0" tIns="0" rIns="0" bIns="0" rtlCol="0"/>
          <a:lstStyle/>
          <a:p>
            <a:endParaRPr/>
          </a:p>
        </p:txBody>
      </p:sp>
      <p:sp>
        <p:nvSpPr>
          <p:cNvPr id="10" name="object 10"/>
          <p:cNvSpPr txBox="1"/>
          <p:nvPr/>
        </p:nvSpPr>
        <p:spPr>
          <a:xfrm>
            <a:off x="2212036" y="6347866"/>
            <a:ext cx="1875155" cy="228268"/>
          </a:xfrm>
          <a:prstGeom prst="rect">
            <a:avLst/>
          </a:prstGeom>
        </p:spPr>
        <p:txBody>
          <a:bodyPr vert="horz" wrap="square" lIns="0" tIns="12700" rIns="0" bIns="0" rtlCol="0">
            <a:spAutoFit/>
          </a:bodyPr>
          <a:lstStyle/>
          <a:p>
            <a:pPr marL="12700">
              <a:spcBef>
                <a:spcPts val="100"/>
              </a:spcBef>
            </a:pPr>
            <a:r>
              <a:rPr sz="1400" b="1" dirty="0">
                <a:latin typeface="Times New Roman"/>
                <a:cs typeface="Times New Roman"/>
              </a:rPr>
              <a:t>The Hea</a:t>
            </a:r>
            <a:r>
              <a:rPr sz="1400" b="1" spc="5" dirty="0">
                <a:latin typeface="Times New Roman"/>
                <a:cs typeface="Times New Roman"/>
              </a:rPr>
              <a:t>l</a:t>
            </a:r>
            <a:r>
              <a:rPr sz="1400" b="1" dirty="0">
                <a:latin typeface="Times New Roman"/>
                <a:cs typeface="Times New Roman"/>
              </a:rPr>
              <a:t>th</a:t>
            </a:r>
            <a:r>
              <a:rPr sz="1400" b="1" spc="-30" dirty="0">
                <a:latin typeface="Times New Roman"/>
                <a:cs typeface="Times New Roman"/>
              </a:rPr>
              <a:t> </a:t>
            </a:r>
            <a:r>
              <a:rPr sz="1400" b="1" dirty="0">
                <a:latin typeface="Times New Roman"/>
                <a:cs typeface="Times New Roman"/>
              </a:rPr>
              <a:t>Belief</a:t>
            </a:r>
            <a:r>
              <a:rPr sz="1400" b="1" spc="-130" dirty="0">
                <a:latin typeface="Times New Roman"/>
                <a:cs typeface="Times New Roman"/>
              </a:rPr>
              <a:t> </a:t>
            </a:r>
            <a:r>
              <a:rPr sz="1400" b="1" dirty="0">
                <a:latin typeface="Times New Roman"/>
                <a:cs typeface="Times New Roman"/>
              </a:rPr>
              <a:t>Model</a:t>
            </a:r>
            <a:endParaRPr sz="1400">
              <a:latin typeface="Times New Roman"/>
              <a:cs typeface="Times New Roman"/>
            </a:endParaRPr>
          </a:p>
        </p:txBody>
      </p:sp>
    </p:spTree>
    <p:extLst>
      <p:ext uri="{BB962C8B-B14F-4D97-AF65-F5344CB8AC3E}">
        <p14:creationId xmlns:p14="http://schemas.microsoft.com/office/powerpoint/2010/main" val="2417355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A6239EFE-5C2A-4E69-B7B3-4D13D3E1FF2C}" type="slidenum">
              <a:rPr lang="en-US" smtClean="0"/>
              <a:pPr/>
              <a:t>8</a:t>
            </a:fld>
            <a:endParaRPr lang="en-US"/>
          </a:p>
        </p:txBody>
      </p:sp>
      <p:sp>
        <p:nvSpPr>
          <p:cNvPr id="8" name="ZoneTexte 7"/>
          <p:cNvSpPr txBox="1"/>
          <p:nvPr/>
        </p:nvSpPr>
        <p:spPr>
          <a:xfrm>
            <a:off x="381000" y="5713718"/>
            <a:ext cx="5257800" cy="646331"/>
          </a:xfrm>
          <a:prstGeom prst="rect">
            <a:avLst/>
          </a:prstGeom>
          <a:noFill/>
        </p:spPr>
        <p:txBody>
          <a:bodyPr wrap="square" rtlCol="0">
            <a:spAutoFit/>
          </a:bodyPr>
          <a:lstStyle/>
          <a:p>
            <a:pPr marL="0" indent="0">
              <a:buNone/>
            </a:pPr>
            <a:r>
              <a:rPr lang="fr-FR" sz="2200" b="1" dirty="0">
                <a:latin typeface="Tahoma" panose="020B0604030504040204" pitchFamily="34" charset="0"/>
                <a:ea typeface="Tahoma" panose="020B0604030504040204" pitchFamily="34" charset="0"/>
                <a:cs typeface="Tahoma" panose="020B0604030504040204" pitchFamily="34" charset="0"/>
                <a:sym typeface="Georgia"/>
              </a:rPr>
              <a:t>Figure 2: </a:t>
            </a:r>
            <a:r>
              <a:rPr lang="fr-FR" sz="2200" dirty="0">
                <a:latin typeface="Tahoma" panose="020B0604030504040204" pitchFamily="34" charset="0"/>
                <a:ea typeface="Tahoma" panose="020B0604030504040204" pitchFamily="34" charset="0"/>
                <a:cs typeface="Tahoma" panose="020B0604030504040204" pitchFamily="34" charset="0"/>
                <a:sym typeface="Georgia"/>
              </a:rPr>
              <a:t>Le </a:t>
            </a:r>
            <a:r>
              <a:rPr lang="fr-FR" sz="2200" dirty="0" err="1">
                <a:latin typeface="Tahoma" panose="020B0604030504040204" pitchFamily="34" charset="0"/>
                <a:ea typeface="Tahoma" panose="020B0604030504040204" pitchFamily="34" charset="0"/>
                <a:cs typeface="Tahoma" panose="020B0604030504040204" pitchFamily="34" charset="0"/>
                <a:sym typeface="Georgia"/>
              </a:rPr>
              <a:t>Health</a:t>
            </a:r>
            <a:r>
              <a:rPr lang="fr-FR" sz="2200" dirty="0">
                <a:latin typeface="Tahoma" panose="020B0604030504040204" pitchFamily="34" charset="0"/>
                <a:ea typeface="Tahoma" panose="020B0604030504040204" pitchFamily="34" charset="0"/>
                <a:cs typeface="Tahoma" panose="020B0604030504040204" pitchFamily="34" charset="0"/>
                <a:sym typeface="Georgia"/>
              </a:rPr>
              <a:t> </a:t>
            </a:r>
            <a:r>
              <a:rPr lang="fr-FR" sz="2200" dirty="0" err="1">
                <a:latin typeface="Tahoma" panose="020B0604030504040204" pitchFamily="34" charset="0"/>
                <a:ea typeface="Tahoma" panose="020B0604030504040204" pitchFamily="34" charset="0"/>
                <a:cs typeface="Tahoma" panose="020B0604030504040204" pitchFamily="34" charset="0"/>
                <a:sym typeface="Georgia"/>
              </a:rPr>
              <a:t>Belief</a:t>
            </a:r>
            <a:r>
              <a:rPr lang="fr-FR" sz="2200" dirty="0">
                <a:latin typeface="Tahoma" panose="020B0604030504040204" pitchFamily="34" charset="0"/>
                <a:ea typeface="Tahoma" panose="020B0604030504040204" pitchFamily="34" charset="0"/>
                <a:cs typeface="Tahoma" panose="020B0604030504040204" pitchFamily="34" charset="0"/>
                <a:sym typeface="Georgia"/>
              </a:rPr>
              <a:t> Model</a:t>
            </a:r>
          </a:p>
          <a:p>
            <a:pPr marL="0" indent="0">
              <a:buNone/>
            </a:pPr>
            <a:r>
              <a:rPr lang="fr-FR" sz="1400" dirty="0">
                <a:latin typeface="Tahoma" panose="020B0604030504040204" pitchFamily="34" charset="0"/>
                <a:ea typeface="Tahoma" panose="020B0604030504040204" pitchFamily="34" charset="0"/>
                <a:cs typeface="Tahoma" panose="020B0604030504040204" pitchFamily="34" charset="0"/>
                <a:sym typeface="Georgia"/>
              </a:rPr>
              <a:t>Source </a:t>
            </a:r>
            <a:r>
              <a:rPr lang="fr-FR" sz="1400" dirty="0" err="1">
                <a:latin typeface="Tahoma" panose="020B0604030504040204" pitchFamily="34" charset="0"/>
                <a:ea typeface="Tahoma" panose="020B0604030504040204" pitchFamily="34" charset="0"/>
                <a:cs typeface="Tahoma" panose="020B0604030504040204" pitchFamily="34" charset="0"/>
                <a:sym typeface="Georgia"/>
              </a:rPr>
              <a:t>Health</a:t>
            </a:r>
            <a:r>
              <a:rPr lang="fr-FR" sz="1400" dirty="0">
                <a:latin typeface="Tahoma" panose="020B0604030504040204" pitchFamily="34" charset="0"/>
                <a:ea typeface="Tahoma" panose="020B0604030504040204" pitchFamily="34" charset="0"/>
                <a:cs typeface="Tahoma" panose="020B0604030504040204" pitchFamily="34" charset="0"/>
                <a:sym typeface="Georgia"/>
              </a:rPr>
              <a:t> </a:t>
            </a:r>
            <a:r>
              <a:rPr lang="fr-FR" sz="1400" dirty="0" err="1">
                <a:latin typeface="Tahoma" panose="020B0604030504040204" pitchFamily="34" charset="0"/>
                <a:ea typeface="Tahoma" panose="020B0604030504040204" pitchFamily="34" charset="0"/>
                <a:cs typeface="Tahoma" panose="020B0604030504040204" pitchFamily="34" charset="0"/>
                <a:sym typeface="Georgia"/>
              </a:rPr>
              <a:t>education</a:t>
            </a:r>
            <a:r>
              <a:rPr lang="fr-FR" sz="1400" dirty="0">
                <a:latin typeface="Tahoma" panose="020B0604030504040204" pitchFamily="34" charset="0"/>
                <a:ea typeface="Tahoma" panose="020B0604030504040204" pitchFamily="34" charset="0"/>
                <a:cs typeface="Tahoma" panose="020B0604030504040204" pitchFamily="34" charset="0"/>
                <a:sym typeface="Georgia"/>
              </a:rPr>
              <a:t> and </a:t>
            </a:r>
            <a:r>
              <a:rPr lang="fr-FR" sz="1400" dirty="0" err="1">
                <a:latin typeface="Tahoma" panose="020B0604030504040204" pitchFamily="34" charset="0"/>
                <a:ea typeface="Tahoma" panose="020B0604030504040204" pitchFamily="34" charset="0"/>
                <a:cs typeface="Tahoma" panose="020B0604030504040204" pitchFamily="34" charset="0"/>
                <a:sym typeface="Georgia"/>
              </a:rPr>
              <a:t>health</a:t>
            </a:r>
            <a:r>
              <a:rPr lang="fr-FR" sz="1400" dirty="0">
                <a:latin typeface="Tahoma" panose="020B0604030504040204" pitchFamily="34" charset="0"/>
                <a:ea typeface="Tahoma" panose="020B0604030504040204" pitchFamily="34" charset="0"/>
                <a:cs typeface="Tahoma" panose="020B0604030504040204" pitchFamily="34" charset="0"/>
                <a:sym typeface="Georgia"/>
              </a:rPr>
              <a:t> promotion, p. 62</a:t>
            </a:r>
            <a:endParaRPr lang="fr-FR" sz="1400" dirty="0">
              <a:latin typeface="Tahoma" panose="020B0604030504040204" pitchFamily="34" charset="0"/>
              <a:ea typeface="Tahoma" panose="020B0604030504040204" pitchFamily="34" charset="0"/>
              <a:cs typeface="Tahoma" panose="020B0604030504040204" pitchFamily="34" charset="0"/>
            </a:endParaRPr>
          </a:p>
        </p:txBody>
      </p:sp>
      <p:sp>
        <p:nvSpPr>
          <p:cNvPr id="9" name="ZoneTexte 8"/>
          <p:cNvSpPr txBox="1"/>
          <p:nvPr/>
        </p:nvSpPr>
        <p:spPr>
          <a:xfrm>
            <a:off x="7391400" y="1600200"/>
            <a:ext cx="4298576" cy="3970318"/>
          </a:xfrm>
          <a:prstGeom prst="rect">
            <a:avLst/>
          </a:prstGeom>
          <a:noFill/>
        </p:spPr>
        <p:txBody>
          <a:bodyPr wrap="square" rtlCol="0">
            <a:spAutoFit/>
          </a:bodyPr>
          <a:lstStyle/>
          <a:p>
            <a:pPr>
              <a:lnSpc>
                <a:spcPct val="150000"/>
              </a:lnSpc>
            </a:pPr>
            <a:r>
              <a:rPr lang="fr-FR" sz="2800" b="1" dirty="0">
                <a:latin typeface="Tahoma" panose="020B0604030504040204" pitchFamily="34" charset="0"/>
                <a:ea typeface="Tahoma" panose="020B0604030504040204" pitchFamily="34" charset="0"/>
                <a:cs typeface="Tahoma" panose="020B0604030504040204" pitchFamily="34" charset="0"/>
              </a:rPr>
              <a:t>Susceptibilité perçue</a:t>
            </a:r>
          </a:p>
          <a:p>
            <a:pPr>
              <a:lnSpc>
                <a:spcPct val="150000"/>
              </a:lnSpc>
            </a:pPr>
            <a:r>
              <a:rPr lang="fr-FR" sz="2800" b="1" dirty="0">
                <a:latin typeface="Tahoma" panose="020B0604030504040204" pitchFamily="34" charset="0"/>
                <a:ea typeface="Tahoma" panose="020B0604030504040204" pitchFamily="34" charset="0"/>
                <a:cs typeface="Tahoma" panose="020B0604030504040204" pitchFamily="34" charset="0"/>
              </a:rPr>
              <a:t>Sévérité perçue</a:t>
            </a:r>
            <a:endParaRPr lang="fr-FR" sz="2800" dirty="0">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fr-FR" sz="2800" b="1" dirty="0">
                <a:solidFill>
                  <a:schemeClr val="accent1"/>
                </a:solidFill>
                <a:latin typeface="Tahoma" panose="020B0604030504040204" pitchFamily="34" charset="0"/>
                <a:ea typeface="Tahoma" panose="020B0604030504040204" pitchFamily="34" charset="0"/>
                <a:cs typeface="Tahoma" panose="020B0604030504040204" pitchFamily="34" charset="0"/>
              </a:rPr>
              <a:t>Bénéfices perçus</a:t>
            </a:r>
            <a:r>
              <a:rPr lang="fr-FR" sz="2800"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pPr>
              <a:lnSpc>
                <a:spcPct val="150000"/>
              </a:lnSpc>
            </a:pPr>
            <a:r>
              <a:rPr lang="fr-FR" sz="2800" b="1" dirty="0">
                <a:solidFill>
                  <a:schemeClr val="accent1"/>
                </a:solidFill>
                <a:latin typeface="Tahoma" panose="020B0604030504040204" pitchFamily="34" charset="0"/>
                <a:ea typeface="Tahoma" panose="020B0604030504040204" pitchFamily="34" charset="0"/>
                <a:cs typeface="Tahoma" panose="020B0604030504040204" pitchFamily="34" charset="0"/>
              </a:rPr>
              <a:t>Barrières perçues</a:t>
            </a:r>
            <a:r>
              <a:rPr lang="fr-FR" sz="2800"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pPr>
              <a:lnSpc>
                <a:spcPct val="150000"/>
              </a:lnSpc>
            </a:pPr>
            <a:r>
              <a:rPr lang="fr-FR" sz="2800" b="1" dirty="0">
                <a:solidFill>
                  <a:schemeClr val="accent1"/>
                </a:solidFill>
                <a:latin typeface="Tahoma" panose="020B0604030504040204" pitchFamily="34" charset="0"/>
                <a:ea typeface="Tahoma" panose="020B0604030504040204" pitchFamily="34" charset="0"/>
                <a:cs typeface="Tahoma" panose="020B0604030504040204" pitchFamily="34" charset="0"/>
              </a:rPr>
              <a:t>Incitation à l’action</a:t>
            </a:r>
            <a:r>
              <a:rPr lang="fr-FR" sz="2800" dirty="0">
                <a:solidFill>
                  <a:schemeClr val="accent1"/>
                </a:solidFill>
                <a:latin typeface="Tahoma" panose="020B0604030504040204" pitchFamily="34" charset="0"/>
                <a:ea typeface="Tahoma" panose="020B0604030504040204" pitchFamily="34" charset="0"/>
                <a:cs typeface="Tahoma" panose="020B0604030504040204" pitchFamily="34" charset="0"/>
              </a:rPr>
              <a:t> </a:t>
            </a:r>
          </a:p>
          <a:p>
            <a:pPr>
              <a:lnSpc>
                <a:spcPct val="150000"/>
              </a:lnSpc>
            </a:pPr>
            <a:r>
              <a:rPr lang="fr-FR" sz="2800" b="1" dirty="0">
                <a:latin typeface="Tahoma" panose="020B0604030504040204" pitchFamily="34" charset="0"/>
                <a:ea typeface="Tahoma" panose="020B0604030504040204" pitchFamily="34" charset="0"/>
                <a:cs typeface="Tahoma" panose="020B0604030504040204" pitchFamily="34" charset="0"/>
              </a:rPr>
              <a:t>Self-</a:t>
            </a:r>
            <a:r>
              <a:rPr lang="fr-FR" sz="2800" b="1" dirty="0" err="1">
                <a:latin typeface="Tahoma" panose="020B0604030504040204" pitchFamily="34" charset="0"/>
                <a:ea typeface="Tahoma" panose="020B0604030504040204" pitchFamily="34" charset="0"/>
                <a:cs typeface="Tahoma" panose="020B0604030504040204" pitchFamily="34" charset="0"/>
              </a:rPr>
              <a:t>efficacy</a:t>
            </a:r>
            <a:endParaRPr lang="fr-FR" sz="2800" dirty="0">
              <a:latin typeface="Tahoma" panose="020B0604030504040204" pitchFamily="34" charset="0"/>
              <a:ea typeface="Tahoma" panose="020B0604030504040204" pitchFamily="34" charset="0"/>
              <a:cs typeface="Tahoma" panose="020B0604030504040204" pitchFamily="34" charset="0"/>
            </a:endParaRPr>
          </a:p>
        </p:txBody>
      </p:sp>
      <p:pic>
        <p:nvPicPr>
          <p:cNvPr id="7" name="Image 6"/>
          <p:cNvPicPr>
            <a:picLocks noChangeAspect="1"/>
          </p:cNvPicPr>
          <p:nvPr/>
        </p:nvPicPr>
        <p:blipFill>
          <a:blip r:embed="rId3"/>
          <a:stretch>
            <a:fillRect/>
          </a:stretch>
        </p:blipFill>
        <p:spPr>
          <a:xfrm>
            <a:off x="381000" y="1066801"/>
            <a:ext cx="6144599" cy="4646917"/>
          </a:xfrm>
          <a:prstGeom prst="rect">
            <a:avLst/>
          </a:prstGeom>
        </p:spPr>
      </p:pic>
    </p:spTree>
    <p:extLst>
      <p:ext uri="{BB962C8B-B14F-4D97-AF65-F5344CB8AC3E}">
        <p14:creationId xmlns:p14="http://schemas.microsoft.com/office/powerpoint/2010/main" val="542301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392317E7-31E1-4026-92AA-89263AB837A9}"/>
              </a:ext>
            </a:extLst>
          </p:cNvPr>
          <p:cNvSpPr txBox="1"/>
          <p:nvPr/>
        </p:nvSpPr>
        <p:spPr>
          <a:xfrm>
            <a:off x="2958403" y="764903"/>
            <a:ext cx="6094324" cy="769441"/>
          </a:xfrm>
          <a:prstGeom prst="rect">
            <a:avLst/>
          </a:prstGeom>
          <a:noFill/>
        </p:spPr>
        <p:txBody>
          <a:bodyPr wrap="square">
            <a:spAutoFit/>
          </a:bodyPr>
          <a:lstStyle/>
          <a:p>
            <a:pPr marL="91440">
              <a:spcBef>
                <a:spcPts val="220"/>
              </a:spcBef>
            </a:pPr>
            <a:r>
              <a:rPr lang="fr-FR" sz="4400" b="1" dirty="0">
                <a:latin typeface="Arial"/>
                <a:cs typeface="Arial"/>
              </a:rPr>
              <a:t>Susceptibilit</a:t>
            </a:r>
            <a:r>
              <a:rPr lang="fr-FR" sz="4400" b="1" dirty="0">
                <a:latin typeface="Calibri"/>
                <a:cs typeface="Calibri"/>
              </a:rPr>
              <a:t>é </a:t>
            </a:r>
            <a:r>
              <a:rPr lang="fr-FR" sz="4400" b="1" spc="-5" dirty="0">
                <a:latin typeface="Arial"/>
                <a:cs typeface="Arial"/>
              </a:rPr>
              <a:t>per</a:t>
            </a:r>
            <a:r>
              <a:rPr lang="fr-FR" sz="4400" b="1" spc="-5" dirty="0">
                <a:latin typeface="Calibri"/>
                <a:cs typeface="Calibri"/>
              </a:rPr>
              <a:t>ç</a:t>
            </a:r>
            <a:r>
              <a:rPr lang="fr-FR" sz="4400" b="1" spc="-5" dirty="0">
                <a:latin typeface="Arial"/>
                <a:cs typeface="Arial"/>
              </a:rPr>
              <a:t>ue</a:t>
            </a:r>
            <a:endParaRPr lang="fr-FR" sz="4400" dirty="0">
              <a:latin typeface="Arial"/>
              <a:cs typeface="Arial"/>
            </a:endParaRPr>
          </a:p>
        </p:txBody>
      </p:sp>
      <p:sp>
        <p:nvSpPr>
          <p:cNvPr id="5" name="ZoneTexte 4">
            <a:extLst>
              <a:ext uri="{FF2B5EF4-FFF2-40B4-BE49-F238E27FC236}">
                <a16:creationId xmlns:a16="http://schemas.microsoft.com/office/drawing/2014/main" id="{51103A17-8A75-460C-82EA-79E7005D41B9}"/>
              </a:ext>
            </a:extLst>
          </p:cNvPr>
          <p:cNvSpPr txBox="1"/>
          <p:nvPr/>
        </p:nvSpPr>
        <p:spPr>
          <a:xfrm>
            <a:off x="1191568" y="1811606"/>
            <a:ext cx="9952054" cy="2298065"/>
          </a:xfrm>
          <a:prstGeom prst="rect">
            <a:avLst/>
          </a:prstGeom>
          <a:noFill/>
        </p:spPr>
        <p:txBody>
          <a:bodyPr wrap="square">
            <a:spAutoFit/>
          </a:bodyPr>
          <a:lstStyle/>
          <a:p>
            <a:pPr marL="548640" indent="-457200" algn="just">
              <a:spcBef>
                <a:spcPts val="220"/>
              </a:spcBef>
              <a:buFont typeface="Wingdings" panose="05000000000000000000" pitchFamily="2" charset="2"/>
              <a:buChar char="v"/>
            </a:pPr>
            <a:r>
              <a:rPr lang="fr-FR" sz="2800" dirty="0">
                <a:latin typeface="Arial"/>
                <a:cs typeface="Arial"/>
              </a:rPr>
              <a:t>Il s’agit de la perception subjective d’une personne du risque de contracter une maladie</a:t>
            </a:r>
            <a:r>
              <a:rPr lang="fr-FR" sz="2800" b="0" i="0" dirty="0">
                <a:solidFill>
                  <a:srgbClr val="000000"/>
                </a:solidFill>
                <a:effectLst/>
                <a:latin typeface="Arial" panose="020B0604020202020204" pitchFamily="34" charset="0"/>
                <a:cs typeface="Arial" panose="020B0604020202020204" pitchFamily="34" charset="0"/>
              </a:rPr>
              <a:t>.</a:t>
            </a:r>
          </a:p>
          <a:p>
            <a:pPr marL="548640" indent="-457200" algn="just">
              <a:spcBef>
                <a:spcPts val="220"/>
              </a:spcBef>
              <a:buFont typeface="Wingdings" panose="05000000000000000000" pitchFamily="2" charset="2"/>
              <a:buChar char="v"/>
            </a:pPr>
            <a:r>
              <a:rPr lang="fr-FR" sz="2800" dirty="0">
                <a:latin typeface="Arial"/>
                <a:cs typeface="Arial"/>
              </a:rPr>
              <a:t>Il existe une grande variation dans les sentiments de vulnérabilité personnelle d’une personne à </a:t>
            </a:r>
            <a:r>
              <a:rPr lang="fr-FR" sz="2800">
                <a:latin typeface="Arial"/>
                <a:cs typeface="Arial"/>
              </a:rPr>
              <a:t>une maladie  </a:t>
            </a:r>
            <a:endParaRPr lang="fr-FR" sz="2800" dirty="0">
              <a:latin typeface="Arial"/>
              <a:cs typeface="Arial"/>
            </a:endParaRPr>
          </a:p>
          <a:p>
            <a:pPr marL="548640" indent="-457200" algn="just">
              <a:spcBef>
                <a:spcPts val="220"/>
              </a:spcBef>
              <a:buFont typeface="Wingdings" panose="05000000000000000000" pitchFamily="2" charset="2"/>
              <a:buChar char="v"/>
            </a:pPr>
            <a:endParaRPr lang="fr-FR" sz="2800" dirty="0">
              <a:latin typeface="Arial"/>
              <a:cs typeface="Arial"/>
            </a:endParaRPr>
          </a:p>
        </p:txBody>
      </p:sp>
    </p:spTree>
    <p:extLst>
      <p:ext uri="{BB962C8B-B14F-4D97-AF65-F5344CB8AC3E}">
        <p14:creationId xmlns:p14="http://schemas.microsoft.com/office/powerpoint/2010/main" val="426462445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1143</Words>
  <Application>Microsoft Office PowerPoint</Application>
  <PresentationFormat>Grand écran</PresentationFormat>
  <Paragraphs>79</Paragraphs>
  <Slides>23</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23</vt:i4>
      </vt:variant>
    </vt:vector>
  </HeadingPairs>
  <TitlesOfParts>
    <vt:vector size="33" baseType="lpstr">
      <vt:lpstr>Arial</vt:lpstr>
      <vt:lpstr>Arial Black</vt:lpstr>
      <vt:lpstr>Calibri</vt:lpstr>
      <vt:lpstr>Calibri Light</vt:lpstr>
      <vt:lpstr>Roboto</vt:lpstr>
      <vt:lpstr>Tahoma</vt:lpstr>
      <vt:lpstr>Times New Roman</vt:lpstr>
      <vt:lpstr>Ubuntu</vt:lpstr>
      <vt:lpstr>Wingdings</vt:lpstr>
      <vt:lpstr>Thème Office</vt:lpstr>
      <vt:lpstr>Qu'est-ce qu'une théorie et un modèle ?</vt:lpstr>
      <vt:lpstr>Pourquoi des théories ?</vt:lpstr>
      <vt:lpstr>Pourquoi la théorie ?</vt:lpstr>
      <vt:lpstr>Pourquoi la théorie ?</vt:lpstr>
      <vt:lpstr>The Health Belief Model Modèle des croyances relatives à la santé</vt:lpstr>
      <vt:lpstr>Le modèle des croyances relatives à la santé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théories de l’action raisonnée et du comportement planifié</vt:lpstr>
      <vt:lpstr>La théorie de l’action raisonnée </vt:lpstr>
      <vt:lpstr>Attitude</vt:lpstr>
      <vt:lpstr>Les normes subjectives</vt:lpstr>
      <vt:lpstr> Théorie du comportement planifié  </vt:lpstr>
      <vt:lpstr>Le contrôle comportemental perçu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Health Belief Model Modèle des croyances relatives à la santé</dc:title>
  <dc:creator>Dr KABORE</dc:creator>
  <cp:lastModifiedBy>Dr KABORE</cp:lastModifiedBy>
  <cp:revision>12</cp:revision>
  <dcterms:created xsi:type="dcterms:W3CDTF">2021-10-06T13:47:49Z</dcterms:created>
  <dcterms:modified xsi:type="dcterms:W3CDTF">2022-06-13T17:44:47Z</dcterms:modified>
</cp:coreProperties>
</file>