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fr-B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610600" y="0"/>
            <a:ext cx="533400" cy="6858000"/>
          </a:xfrm>
          <a:custGeom>
            <a:avLst/>
            <a:gdLst/>
            <a:ahLst/>
            <a:cxnLst/>
            <a:rect l="l" t="t" r="r" b="b"/>
            <a:pathLst>
              <a:path w="533400" h="6858000">
                <a:moveTo>
                  <a:pt x="533400" y="0"/>
                </a:moveTo>
                <a:lnTo>
                  <a:pt x="0" y="0"/>
                </a:lnTo>
                <a:lnTo>
                  <a:pt x="0" y="6858000"/>
                </a:lnTo>
                <a:lnTo>
                  <a:pt x="533400" y="6858000"/>
                </a:lnTo>
                <a:lnTo>
                  <a:pt x="533400" y="0"/>
                </a:lnTo>
                <a:close/>
              </a:path>
            </a:pathLst>
          </a:custGeom>
          <a:solidFill>
            <a:srgbClr val="8B7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76200" y="0"/>
                </a:moveTo>
                <a:lnTo>
                  <a:pt x="0" y="0"/>
                </a:lnTo>
                <a:lnTo>
                  <a:pt x="0" y="6858000"/>
                </a:lnTo>
                <a:lnTo>
                  <a:pt x="76200" y="6858000"/>
                </a:lnTo>
                <a:lnTo>
                  <a:pt x="76200" y="0"/>
                </a:lnTo>
                <a:close/>
              </a:path>
            </a:pathLst>
          </a:custGeom>
          <a:solidFill>
            <a:srgbClr val="8B7A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1299413"/>
            <a:ext cx="2884804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27250" y="2660650"/>
            <a:ext cx="4819650" cy="283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37221" y="6562979"/>
            <a:ext cx="20447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4672965"/>
            <a:chOff x="0" y="0"/>
            <a:chExt cx="9144000" cy="4672965"/>
          </a:xfrm>
        </p:grpSpPr>
        <p:sp>
          <p:nvSpPr>
            <p:cNvPr id="3" name="object 3"/>
            <p:cNvSpPr/>
            <p:nvPr/>
          </p:nvSpPr>
          <p:spPr>
            <a:xfrm>
              <a:off x="0" y="4038600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609600"/>
                  </a:moveTo>
                  <a:lnTo>
                    <a:pt x="9144000" y="6096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B87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4672965"/>
            </a:xfrm>
            <a:custGeom>
              <a:avLst/>
              <a:gdLst/>
              <a:ahLst/>
              <a:cxnLst/>
              <a:rect l="l" t="t" r="r" b="b"/>
              <a:pathLst>
                <a:path w="9144000" h="4672965">
                  <a:moveTo>
                    <a:pt x="9144000" y="4645152"/>
                  </a:moveTo>
                  <a:lnTo>
                    <a:pt x="0" y="4645152"/>
                  </a:lnTo>
                  <a:lnTo>
                    <a:pt x="0" y="4672584"/>
                  </a:lnTo>
                  <a:lnTo>
                    <a:pt x="9144000" y="4672584"/>
                  </a:lnTo>
                  <a:lnTo>
                    <a:pt x="9144000" y="4645152"/>
                  </a:lnTo>
                  <a:close/>
                </a:path>
                <a:path w="9144000" h="4672965">
                  <a:moveTo>
                    <a:pt x="9144000" y="0"/>
                  </a:moveTo>
                  <a:lnTo>
                    <a:pt x="0" y="0"/>
                  </a:lnTo>
                  <a:lnTo>
                    <a:pt x="0" y="4038600"/>
                  </a:lnTo>
                  <a:lnTo>
                    <a:pt x="9144000" y="40386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8B7A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7197" y="798017"/>
            <a:ext cx="825055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spc="140" dirty="0">
                <a:solidFill>
                  <a:srgbClr val="FFFFFF"/>
                </a:solidFill>
              </a:rPr>
              <a:t>PRECEDE-PROCEED</a:t>
            </a:r>
            <a:endParaRPr sz="8000"/>
          </a:p>
        </p:txBody>
      </p:sp>
      <p:sp>
        <p:nvSpPr>
          <p:cNvPr id="6" name="object 6"/>
          <p:cNvSpPr txBox="1"/>
          <p:nvPr/>
        </p:nvSpPr>
        <p:spPr>
          <a:xfrm>
            <a:off x="3091433" y="4822012"/>
            <a:ext cx="24282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645850"/>
                </a:solidFill>
                <a:latin typeface="Calibri"/>
                <a:cs typeface="Calibri"/>
              </a:rPr>
              <a:t>Ahmed</a:t>
            </a:r>
            <a:r>
              <a:rPr sz="1600" b="1" spc="-10" dirty="0">
                <a:solidFill>
                  <a:srgbClr val="6458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45850"/>
                </a:solidFill>
                <a:latin typeface="Calibri"/>
                <a:cs typeface="Calibri"/>
              </a:rPr>
              <a:t>KABORE,</a:t>
            </a:r>
            <a:r>
              <a:rPr sz="1600" b="1" spc="-10" dirty="0">
                <a:solidFill>
                  <a:srgbClr val="6458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645850"/>
                </a:solidFill>
                <a:latin typeface="Calibri"/>
                <a:cs typeface="Calibri"/>
              </a:rPr>
              <a:t>DrPH, </a:t>
            </a:r>
            <a:r>
              <a:rPr sz="1600" b="1" spc="-10" dirty="0">
                <a:solidFill>
                  <a:srgbClr val="645850"/>
                </a:solidFill>
                <a:latin typeface="Calibri"/>
                <a:cs typeface="Calibri"/>
              </a:rPr>
              <a:t>MPH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2249" y="2764663"/>
            <a:ext cx="77323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8519" marR="5080" indent="-846455">
              <a:lnSpc>
                <a:spcPct val="100000"/>
              </a:lnSpc>
              <a:spcBef>
                <a:spcPts val="100"/>
              </a:spcBef>
            </a:pP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PERSPECTIVES</a:t>
            </a:r>
            <a:r>
              <a:rPr sz="2400" spc="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THÉORIQUES</a:t>
            </a:r>
            <a:r>
              <a:rPr sz="2400" spc="2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9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2400" spc="2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SCIENCES</a:t>
            </a:r>
            <a:r>
              <a:rPr sz="2400" spc="2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SOCIALES</a:t>
            </a:r>
            <a:r>
              <a:rPr sz="2400" spc="2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Calibri"/>
                <a:cs typeface="Calibri"/>
              </a:rPr>
              <a:t>ET </a:t>
            </a:r>
            <a:r>
              <a:rPr sz="2400" spc="-5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20" dirty="0">
                <a:solidFill>
                  <a:srgbClr val="FFFFFF"/>
                </a:solidFill>
                <a:latin typeface="Calibri"/>
                <a:cs typeface="Calibri"/>
              </a:rPr>
              <a:t>COMPORTEMENTALES</a:t>
            </a:r>
            <a:r>
              <a:rPr sz="2400" spc="2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Calibri"/>
                <a:cs typeface="Calibri"/>
              </a:rPr>
              <a:t>EN</a:t>
            </a:r>
            <a:r>
              <a:rPr sz="2400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14" dirty="0">
                <a:solidFill>
                  <a:srgbClr val="FFFFFF"/>
                </a:solidFill>
                <a:latin typeface="Calibri"/>
                <a:cs typeface="Calibri"/>
              </a:rPr>
              <a:t>SANTÉ</a:t>
            </a:r>
            <a:r>
              <a:rPr sz="2400" spc="2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125" dirty="0">
                <a:solidFill>
                  <a:srgbClr val="FFFFFF"/>
                </a:solidFill>
                <a:latin typeface="Calibri"/>
                <a:cs typeface="Calibri"/>
              </a:rPr>
              <a:t>PUBLIQUE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2032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160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2:</a:t>
            </a:r>
            <a:r>
              <a:rPr sz="3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EPIDEMIOLOGICAL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189291"/>
            <a:ext cx="7881620" cy="3757929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70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Quel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est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le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problème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?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Qui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problème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?</a:t>
            </a:r>
            <a:endParaRPr sz="36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Pourquoi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ceux qui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ont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problème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l'ont- </a:t>
            </a:r>
            <a:r>
              <a:rPr sz="3600" spc="-8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ils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?</a:t>
            </a:r>
            <a:endParaRPr sz="3600">
              <a:latin typeface="Calibri"/>
              <a:cs typeface="Calibri"/>
            </a:endParaRPr>
          </a:p>
          <a:p>
            <a:pPr marL="355600" marR="1466215" indent="-342900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Toute </a:t>
            </a:r>
            <a:r>
              <a:rPr sz="3600" dirty="0">
                <a:latin typeface="Calibri"/>
                <a:cs typeface="Calibri"/>
              </a:rPr>
              <a:t>la </a:t>
            </a:r>
            <a:r>
              <a:rPr sz="3600" spc="-5" dirty="0">
                <a:latin typeface="Calibri"/>
                <a:cs typeface="Calibri"/>
              </a:rPr>
              <a:t>population ou des sous- </a:t>
            </a:r>
            <a:r>
              <a:rPr sz="3600" spc="-8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groupes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de</a:t>
            </a:r>
            <a:r>
              <a:rPr sz="3600" spc="-1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population.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2032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160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2:</a:t>
            </a:r>
            <a:r>
              <a:rPr sz="3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EPIDEMIOLOGICAL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ourier New"/>
                <a:cs typeface="Courier New"/>
              </a:rPr>
              <a:t>o</a:t>
            </a:r>
            <a:r>
              <a:rPr spc="-1625" dirty="0">
                <a:latin typeface="Courier New"/>
                <a:cs typeface="Courier New"/>
              </a:rPr>
              <a:t> </a:t>
            </a:r>
            <a:r>
              <a:rPr dirty="0"/>
              <a:t>IN</a:t>
            </a:r>
            <a:r>
              <a:rPr spc="10" dirty="0"/>
              <a:t>D</a:t>
            </a:r>
            <a:r>
              <a:rPr dirty="0"/>
              <a:t>IC</a:t>
            </a:r>
            <a:r>
              <a:rPr spc="5" dirty="0"/>
              <a:t>A</a:t>
            </a:r>
            <a:r>
              <a:rPr spc="-5" dirty="0"/>
              <a:t>TEURS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848738"/>
            <a:ext cx="3557270" cy="331787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Morbidité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Mortalité</a:t>
            </a:r>
            <a:endParaRPr sz="3600">
              <a:latin typeface="Calibri"/>
              <a:cs typeface="Calibri"/>
            </a:endParaRPr>
          </a:p>
          <a:p>
            <a:pPr marL="1099185" lvl="1" indent="-343535">
              <a:lnSpc>
                <a:spcPct val="100000"/>
              </a:lnSpc>
              <a:spcBef>
                <a:spcPts val="870"/>
              </a:spcBef>
              <a:buFont typeface="Courier New"/>
              <a:buChar char="o"/>
              <a:tabLst>
                <a:tab pos="1099820" algn="l"/>
              </a:tabLst>
            </a:pPr>
            <a:r>
              <a:rPr sz="3600" spc="-5" dirty="0">
                <a:latin typeface="Calibri"/>
                <a:cs typeface="Calibri"/>
              </a:rPr>
              <a:t>Handicap</a:t>
            </a:r>
            <a:endParaRPr sz="3600">
              <a:latin typeface="Calibri"/>
              <a:cs typeface="Calibri"/>
            </a:endParaRPr>
          </a:p>
          <a:p>
            <a:pPr marL="1498600" lvl="2" indent="-343535">
              <a:lnSpc>
                <a:spcPct val="100000"/>
              </a:lnSpc>
              <a:spcBef>
                <a:spcPts val="860"/>
              </a:spcBef>
              <a:buFont typeface="Courier New"/>
              <a:buChar char="o"/>
              <a:tabLst>
                <a:tab pos="1499235" algn="l"/>
              </a:tabLst>
            </a:pPr>
            <a:r>
              <a:rPr sz="3600" dirty="0">
                <a:latin typeface="Calibri"/>
                <a:cs typeface="Calibri"/>
              </a:rPr>
              <a:t>Incidence</a:t>
            </a:r>
            <a:endParaRPr sz="3600">
              <a:latin typeface="Calibri"/>
              <a:cs typeface="Calibri"/>
            </a:endParaRPr>
          </a:p>
          <a:p>
            <a:pPr marL="1498600" lvl="2" indent="-343535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1499235" algn="l"/>
              </a:tabLst>
            </a:pPr>
            <a:r>
              <a:rPr sz="3600" dirty="0">
                <a:latin typeface="Calibri"/>
                <a:cs typeface="Calibri"/>
              </a:rPr>
              <a:t>Prevalence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2032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160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2:</a:t>
            </a:r>
            <a:r>
              <a:rPr sz="3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EPIDEMIOLOGICAL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189291"/>
            <a:ext cx="3760470" cy="2002155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70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GENETIC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COMPORTEMENT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ENVIRONNEMENT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2032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160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2:</a:t>
            </a:r>
            <a:r>
              <a:rPr sz="3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EPIDEMIOLOGICAL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229613"/>
            <a:ext cx="7148830" cy="4488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3350"/>
              </a:lnSpc>
              <a:spcBef>
                <a:spcPts val="95"/>
              </a:spcBef>
              <a:buFont typeface="Courier New"/>
              <a:buChar char="o"/>
              <a:tabLst>
                <a:tab pos="355600" algn="l"/>
              </a:tabLst>
            </a:pPr>
            <a:r>
              <a:rPr sz="2800" b="1" spc="-5" dirty="0">
                <a:latin typeface="Calibri"/>
                <a:cs typeface="Calibri"/>
              </a:rPr>
              <a:t>UNE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APPROCHE</a:t>
            </a:r>
            <a:r>
              <a:rPr sz="2800" b="1" spc="1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D'ÉVALUATION</a:t>
            </a:r>
            <a:r>
              <a:rPr sz="2800" b="1" spc="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EN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5 </a:t>
            </a:r>
            <a:r>
              <a:rPr sz="2800" b="1" spc="-10" dirty="0">
                <a:latin typeface="Calibri"/>
                <a:cs typeface="Calibri"/>
              </a:rPr>
              <a:t>ÉTAPES</a:t>
            </a:r>
            <a:endParaRPr sz="2800">
              <a:latin typeface="Calibri"/>
              <a:cs typeface="Calibri"/>
            </a:endParaRPr>
          </a:p>
          <a:p>
            <a:pPr marL="355600" marR="5080" indent="-342900">
              <a:lnSpc>
                <a:spcPct val="81800"/>
              </a:lnSpc>
              <a:spcBef>
                <a:spcPts val="710"/>
              </a:spcBef>
              <a:buFont typeface="Courier New"/>
              <a:buChar char="o"/>
              <a:tabLst>
                <a:tab pos="355600" algn="l"/>
              </a:tabLst>
            </a:pPr>
            <a:r>
              <a:rPr sz="3300" spc="-5" dirty="0">
                <a:latin typeface="Calibri"/>
                <a:cs typeface="Calibri"/>
              </a:rPr>
              <a:t>Délimiter les </a:t>
            </a:r>
            <a:r>
              <a:rPr sz="3300" dirty="0">
                <a:latin typeface="Calibri"/>
                <a:cs typeface="Calibri"/>
              </a:rPr>
              <a:t>causes </a:t>
            </a:r>
            <a:r>
              <a:rPr sz="2600" spc="-5" dirty="0">
                <a:latin typeface="Calibri"/>
                <a:cs typeface="Calibri"/>
              </a:rPr>
              <a:t>(comportemental </a:t>
            </a:r>
            <a:r>
              <a:rPr sz="2600" dirty="0">
                <a:latin typeface="Calibri"/>
                <a:cs typeface="Calibri"/>
              </a:rPr>
              <a:t>et </a:t>
            </a:r>
            <a:r>
              <a:rPr sz="2600" spc="-5" dirty="0">
                <a:latin typeface="Calibri"/>
                <a:cs typeface="Calibri"/>
              </a:rPr>
              <a:t>non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comportemental)</a:t>
            </a:r>
            <a:endParaRPr sz="2600">
              <a:latin typeface="Calibri"/>
              <a:cs typeface="Calibri"/>
            </a:endParaRPr>
          </a:p>
          <a:p>
            <a:pPr marL="355600" marR="795020" indent="-342900">
              <a:lnSpc>
                <a:spcPts val="3170"/>
              </a:lnSpc>
              <a:spcBef>
                <a:spcPts val="735"/>
              </a:spcBef>
              <a:buFont typeface="Courier New"/>
              <a:buChar char="o"/>
              <a:tabLst>
                <a:tab pos="355600" algn="l"/>
              </a:tabLst>
            </a:pPr>
            <a:r>
              <a:rPr sz="3300" spc="-5" dirty="0">
                <a:latin typeface="Calibri"/>
                <a:cs typeface="Calibri"/>
              </a:rPr>
              <a:t>Élaboration d'une </a:t>
            </a:r>
            <a:r>
              <a:rPr sz="3300" dirty="0">
                <a:latin typeface="Calibri"/>
                <a:cs typeface="Calibri"/>
              </a:rPr>
              <a:t>classification </a:t>
            </a:r>
            <a:r>
              <a:rPr sz="3300" spc="-5" dirty="0">
                <a:latin typeface="Calibri"/>
                <a:cs typeface="Calibri"/>
              </a:rPr>
              <a:t>des </a:t>
            </a:r>
            <a:r>
              <a:rPr sz="3300" spc="-73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comportements</a:t>
            </a:r>
            <a:endParaRPr sz="3300">
              <a:latin typeface="Calibri"/>
              <a:cs typeface="Calibri"/>
            </a:endParaRPr>
          </a:p>
          <a:p>
            <a:pPr marL="355600" marR="1830070" indent="-342900">
              <a:lnSpc>
                <a:spcPct val="80000"/>
              </a:lnSpc>
              <a:spcBef>
                <a:spcPts val="819"/>
              </a:spcBef>
            </a:pPr>
            <a:r>
              <a:rPr sz="3300" dirty="0">
                <a:latin typeface="Courier New"/>
                <a:cs typeface="Courier New"/>
              </a:rPr>
              <a:t>o</a:t>
            </a:r>
            <a:r>
              <a:rPr sz="3300" spc="-1265" dirty="0">
                <a:latin typeface="Courier New"/>
                <a:cs typeface="Courier New"/>
              </a:rPr>
              <a:t> </a:t>
            </a:r>
            <a:r>
              <a:rPr sz="3300" dirty="0">
                <a:latin typeface="Calibri"/>
                <a:cs typeface="Calibri"/>
              </a:rPr>
              <a:t>clas</a:t>
            </a:r>
            <a:r>
              <a:rPr sz="3300" spc="10" dirty="0">
                <a:latin typeface="Calibri"/>
                <a:cs typeface="Calibri"/>
              </a:rPr>
              <a:t>s</a:t>
            </a:r>
            <a:r>
              <a:rPr sz="3300" dirty="0">
                <a:latin typeface="Calibri"/>
                <a:cs typeface="Calibri"/>
              </a:rPr>
              <a:t>ification</a:t>
            </a:r>
            <a:r>
              <a:rPr sz="3300" spc="15" dirty="0">
                <a:latin typeface="Calibri"/>
                <a:cs typeface="Calibri"/>
              </a:rPr>
              <a:t> </a:t>
            </a:r>
            <a:r>
              <a:rPr sz="3300" spc="-5" dirty="0">
                <a:latin typeface="Calibri"/>
                <a:cs typeface="Calibri"/>
              </a:rPr>
              <a:t>des  comportements(importance)</a:t>
            </a:r>
            <a:endParaRPr sz="3300">
              <a:latin typeface="Calibri"/>
              <a:cs typeface="Calibri"/>
            </a:endParaRPr>
          </a:p>
          <a:p>
            <a:pPr marL="1099185" marR="769620" indent="-342900">
              <a:lnSpc>
                <a:spcPct val="80000"/>
              </a:lnSpc>
              <a:spcBef>
                <a:spcPts val="790"/>
              </a:spcBef>
            </a:pPr>
            <a:r>
              <a:rPr sz="3300" dirty="0">
                <a:latin typeface="Courier New"/>
                <a:cs typeface="Courier New"/>
              </a:rPr>
              <a:t>o</a:t>
            </a:r>
            <a:r>
              <a:rPr sz="3300" spc="-1265" dirty="0">
                <a:latin typeface="Courier New"/>
                <a:cs typeface="Courier New"/>
              </a:rPr>
              <a:t> </a:t>
            </a:r>
            <a:r>
              <a:rPr sz="3300" dirty="0">
                <a:latin typeface="Calibri"/>
                <a:cs typeface="Calibri"/>
              </a:rPr>
              <a:t>classificat</a:t>
            </a:r>
            <a:r>
              <a:rPr sz="3300" spc="-15" dirty="0">
                <a:latin typeface="Calibri"/>
                <a:cs typeface="Calibri"/>
              </a:rPr>
              <a:t>i</a:t>
            </a:r>
            <a:r>
              <a:rPr sz="3300" spc="-5" dirty="0">
                <a:latin typeface="Calibri"/>
                <a:cs typeface="Calibri"/>
              </a:rPr>
              <a:t>o</a:t>
            </a:r>
            <a:r>
              <a:rPr sz="3300" dirty="0">
                <a:latin typeface="Calibri"/>
                <a:cs typeface="Calibri"/>
              </a:rPr>
              <a:t>n</a:t>
            </a:r>
            <a:r>
              <a:rPr sz="3300" spc="10" dirty="0">
                <a:latin typeface="Calibri"/>
                <a:cs typeface="Calibri"/>
              </a:rPr>
              <a:t> </a:t>
            </a:r>
            <a:r>
              <a:rPr sz="3300" spc="-5" dirty="0">
                <a:latin typeface="Calibri"/>
                <a:cs typeface="Calibri"/>
              </a:rPr>
              <a:t>des  comportements(changeabilité)</a:t>
            </a:r>
            <a:endParaRPr sz="33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3300" dirty="0">
                <a:latin typeface="Courier New"/>
                <a:cs typeface="Courier New"/>
              </a:rPr>
              <a:t>o</a:t>
            </a:r>
            <a:r>
              <a:rPr sz="3300" spc="-1265" dirty="0">
                <a:latin typeface="Courier New"/>
                <a:cs typeface="Courier New"/>
              </a:rPr>
              <a:t> </a:t>
            </a:r>
            <a:r>
              <a:rPr sz="3300" spc="-5" dirty="0">
                <a:latin typeface="Calibri"/>
                <a:cs typeface="Calibri"/>
              </a:rPr>
              <a:t>Choisi</a:t>
            </a:r>
            <a:r>
              <a:rPr sz="3300" dirty="0">
                <a:latin typeface="Calibri"/>
                <a:cs typeface="Calibri"/>
              </a:rPr>
              <a:t>r</a:t>
            </a:r>
            <a:r>
              <a:rPr sz="3300" spc="15" dirty="0">
                <a:latin typeface="Calibri"/>
                <a:cs typeface="Calibri"/>
              </a:rPr>
              <a:t> </a:t>
            </a:r>
            <a:r>
              <a:rPr sz="3300" spc="-10" dirty="0">
                <a:latin typeface="Calibri"/>
                <a:cs typeface="Calibri"/>
              </a:rPr>
              <a:t>un</a:t>
            </a:r>
            <a:r>
              <a:rPr sz="3300" dirty="0">
                <a:latin typeface="Calibri"/>
                <a:cs typeface="Calibri"/>
              </a:rPr>
              <a:t>e</a:t>
            </a:r>
            <a:r>
              <a:rPr sz="3300" spc="20" dirty="0">
                <a:latin typeface="Calibri"/>
                <a:cs typeface="Calibri"/>
              </a:rPr>
              <a:t> </a:t>
            </a:r>
            <a:r>
              <a:rPr sz="3300" spc="-5" dirty="0">
                <a:latin typeface="Calibri"/>
                <a:cs typeface="Calibri"/>
              </a:rPr>
              <a:t>cibl</a:t>
            </a:r>
            <a:r>
              <a:rPr sz="3300" dirty="0">
                <a:latin typeface="Calibri"/>
                <a:cs typeface="Calibri"/>
              </a:rPr>
              <a:t>e</a:t>
            </a:r>
            <a:r>
              <a:rPr sz="3300" spc="25" dirty="0">
                <a:latin typeface="Calibri"/>
                <a:cs typeface="Calibri"/>
              </a:rPr>
              <a:t> </a:t>
            </a:r>
            <a:r>
              <a:rPr sz="3300" dirty="0">
                <a:latin typeface="Calibri"/>
                <a:cs typeface="Calibri"/>
              </a:rPr>
              <a:t>comport</a:t>
            </a:r>
            <a:r>
              <a:rPr sz="3300" spc="5" dirty="0">
                <a:latin typeface="Calibri"/>
                <a:cs typeface="Calibri"/>
              </a:rPr>
              <a:t>e</a:t>
            </a:r>
            <a:r>
              <a:rPr sz="3300" dirty="0">
                <a:latin typeface="Calibri"/>
                <a:cs typeface="Calibri"/>
              </a:rPr>
              <a:t>ment</a:t>
            </a:r>
            <a:r>
              <a:rPr sz="3300" spc="5" dirty="0">
                <a:latin typeface="Calibri"/>
                <a:cs typeface="Calibri"/>
              </a:rPr>
              <a:t>a</a:t>
            </a:r>
            <a:r>
              <a:rPr sz="3300" dirty="0">
                <a:latin typeface="Calibri"/>
                <a:cs typeface="Calibri"/>
              </a:rPr>
              <a:t>le</a:t>
            </a:r>
            <a:endParaRPr sz="3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20320" rIns="0" bIns="0" rtlCol="0">
            <a:spAutoFit/>
          </a:bodyPr>
          <a:lstStyle/>
          <a:p>
            <a:pPr marL="487045">
              <a:lnSpc>
                <a:spcPct val="100000"/>
              </a:lnSpc>
              <a:spcBef>
                <a:spcPts val="160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2:</a:t>
            </a:r>
            <a:r>
              <a:rPr sz="32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EPIDEMIOLOGICAL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27250" y="2660650"/>
          <a:ext cx="4800600" cy="2819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36294" marR="866775" indent="635" algn="ctr">
                        <a:lnSpc>
                          <a:spcPct val="100000"/>
                        </a:lnSpc>
                        <a:spcBef>
                          <a:spcPts val="126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Haute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pr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é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8735" algn="ctr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Faible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8735"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priorité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836294" marR="866775"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Faible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pr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é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6195" algn="ctr">
                        <a:lnSpc>
                          <a:spcPct val="100000"/>
                        </a:lnSpc>
                        <a:spcBef>
                          <a:spcPts val="1475"/>
                        </a:spcBef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Pas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8100" algn="ctr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programme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74014" y="2914015"/>
            <a:ext cx="10140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71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Plus 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h</a:t>
            </a:r>
            <a:r>
              <a:rPr sz="1800" b="1" dirty="0">
                <a:latin typeface="Calibri"/>
                <a:cs typeface="Calibri"/>
              </a:rPr>
              <a:t>an</a:t>
            </a:r>
            <a:r>
              <a:rPr sz="1800" b="1" spc="-25" dirty="0">
                <a:latin typeface="Calibri"/>
                <a:cs typeface="Calibri"/>
              </a:rPr>
              <a:t>g</a:t>
            </a:r>
            <a:r>
              <a:rPr sz="1800" b="1" dirty="0">
                <a:latin typeface="Calibri"/>
                <a:cs typeface="Calibri"/>
              </a:rPr>
              <a:t>ea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4014" y="4325492"/>
            <a:ext cx="101409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621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Moins 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c</a:t>
            </a:r>
            <a:r>
              <a:rPr sz="1800" b="1" spc="5" dirty="0">
                <a:latin typeface="Calibri"/>
                <a:cs typeface="Calibri"/>
              </a:rPr>
              <a:t>h</a:t>
            </a:r>
            <a:r>
              <a:rPr sz="1800" b="1" dirty="0">
                <a:latin typeface="Calibri"/>
                <a:cs typeface="Calibri"/>
              </a:rPr>
              <a:t>an</a:t>
            </a:r>
            <a:r>
              <a:rPr sz="1800" b="1" spc="-25" dirty="0">
                <a:latin typeface="Calibri"/>
                <a:cs typeface="Calibri"/>
              </a:rPr>
              <a:t>g</a:t>
            </a:r>
            <a:r>
              <a:rPr sz="1800" b="1" dirty="0">
                <a:latin typeface="Calibri"/>
                <a:cs typeface="Calibri"/>
              </a:rPr>
              <a:t>ea</a:t>
            </a:r>
            <a:r>
              <a:rPr sz="1800" b="1" spc="-20" dirty="0">
                <a:latin typeface="Calibri"/>
                <a:cs typeface="Calibri"/>
              </a:rPr>
              <a:t>n</a:t>
            </a:r>
            <a:r>
              <a:rPr sz="1800" b="1" dirty="0">
                <a:latin typeface="Calibri"/>
                <a:cs typeface="Calibri"/>
              </a:rPr>
              <a:t>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7885" y="1922729"/>
            <a:ext cx="98615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Plus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alibri"/>
                <a:cs typeface="Calibri"/>
              </a:rPr>
              <a:t>important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7940" y="1922729"/>
            <a:ext cx="98615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Moins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Calibri"/>
                <a:cs typeface="Calibri"/>
              </a:rPr>
              <a:t>important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81000"/>
            <a:ext cx="8077200" cy="228600"/>
          </a:xfrm>
          <a:custGeom>
            <a:avLst/>
            <a:gdLst/>
            <a:ahLst/>
            <a:cxnLst/>
            <a:rect l="l" t="t" r="r" b="b"/>
            <a:pathLst>
              <a:path w="8077200" h="228600">
                <a:moveTo>
                  <a:pt x="8077200" y="0"/>
                </a:moveTo>
                <a:lnTo>
                  <a:pt x="0" y="0"/>
                </a:lnTo>
                <a:lnTo>
                  <a:pt x="0" y="228600"/>
                </a:lnTo>
                <a:lnTo>
                  <a:pt x="8077200" y="228600"/>
                </a:lnTo>
                <a:lnTo>
                  <a:pt x="8077200" y="0"/>
                </a:lnTo>
                <a:close/>
              </a:path>
            </a:pathLst>
          </a:custGeom>
          <a:solidFill>
            <a:srgbClr val="B87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769" y="2165675"/>
            <a:ext cx="7967157" cy="259808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ts val="3110"/>
              </a:lnSpc>
            </a:pP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sz="2700" b="1" dirty="0">
                <a:solidFill>
                  <a:srgbClr val="FFFFFF"/>
                </a:solidFill>
                <a:latin typeface="Calibri"/>
                <a:cs typeface="Calibri"/>
              </a:rPr>
              <a:t>3: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EDUCATIONAL/ECOLOGICAL</a:t>
            </a:r>
            <a:r>
              <a:rPr sz="27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189291"/>
            <a:ext cx="5798820" cy="2002155"/>
          </a:xfrm>
          <a:prstGeom prst="rect">
            <a:avLst/>
          </a:prstGeom>
        </p:spPr>
        <p:txBody>
          <a:bodyPr vert="horz" wrap="square" lIns="0" tIns="1231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70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Prédisposition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–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Antécédents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Renforcer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–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Suivre</a:t>
            </a:r>
            <a:endParaRPr sz="3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Courier New"/>
              <a:buChar char="o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Habilitation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-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Antécédents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81000"/>
            <a:ext cx="8077200" cy="228600"/>
          </a:xfrm>
          <a:custGeom>
            <a:avLst/>
            <a:gdLst/>
            <a:ahLst/>
            <a:cxnLst/>
            <a:rect l="l" t="t" r="r" b="b"/>
            <a:pathLst>
              <a:path w="8077200" h="228600">
                <a:moveTo>
                  <a:pt x="8077200" y="0"/>
                </a:moveTo>
                <a:lnTo>
                  <a:pt x="0" y="0"/>
                </a:lnTo>
                <a:lnTo>
                  <a:pt x="0" y="228600"/>
                </a:lnTo>
                <a:lnTo>
                  <a:pt x="8077200" y="228600"/>
                </a:lnTo>
                <a:lnTo>
                  <a:pt x="8077200" y="0"/>
                </a:lnTo>
                <a:close/>
              </a:path>
            </a:pathLst>
          </a:custGeom>
          <a:solidFill>
            <a:srgbClr val="B87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842517"/>
            <a:ext cx="5177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45" dirty="0">
                <a:solidFill>
                  <a:srgbClr val="FF0000"/>
                </a:solidFill>
                <a:latin typeface="Calibri"/>
                <a:cs typeface="Calibri"/>
              </a:rPr>
              <a:t>Trois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catégories</a:t>
            </a:r>
            <a:r>
              <a:rPr b="1" dirty="0">
                <a:solidFill>
                  <a:srgbClr val="FF0000"/>
                </a:solidFill>
                <a:latin typeface="Calibri"/>
                <a:cs typeface="Calibri"/>
              </a:rPr>
              <a:t> de</a:t>
            </a:r>
            <a:r>
              <a:rPr b="1" spc="-20" dirty="0">
                <a:solidFill>
                  <a:srgbClr val="FF0000"/>
                </a:solidFill>
                <a:latin typeface="Calibri"/>
                <a:cs typeface="Calibri"/>
              </a:rPr>
              <a:t> facteurs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69240" y="1484756"/>
            <a:ext cx="790702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6230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Les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facteurs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prédisposants</a:t>
            </a:r>
            <a:r>
              <a:rPr sz="2800" spc="-10" dirty="0">
                <a:latin typeface="Calibri"/>
                <a:cs typeface="Calibri"/>
              </a:rPr>
              <a:t>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antérieurs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comportement.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Ils </a:t>
            </a:r>
            <a:r>
              <a:rPr sz="2800" spc="-15" dirty="0">
                <a:latin typeface="Calibri"/>
                <a:cs typeface="Calibri"/>
              </a:rPr>
              <a:t>correspondent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aux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facteurs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qui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nourrissent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 </a:t>
            </a:r>
            <a:r>
              <a:rPr sz="2800" spc="-15" dirty="0">
                <a:latin typeface="Calibri"/>
                <a:cs typeface="Calibri"/>
              </a:rPr>
              <a:t>rationnel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motivation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du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comportement</a:t>
            </a:r>
            <a:endParaRPr sz="2800">
              <a:latin typeface="Calibri"/>
              <a:cs typeface="Calibri"/>
            </a:endParaRPr>
          </a:p>
          <a:p>
            <a:pPr marL="12700" marR="95250">
              <a:lnSpc>
                <a:spcPct val="100000"/>
              </a:lnSpc>
            </a:pPr>
            <a:r>
              <a:rPr sz="2800" b="1" spc="-5" dirty="0">
                <a:latin typeface="Calibri"/>
                <a:cs typeface="Calibri"/>
              </a:rPr>
              <a:t>Les </a:t>
            </a:r>
            <a:r>
              <a:rPr sz="2800" b="1" spc="-20" dirty="0">
                <a:latin typeface="Calibri"/>
                <a:cs typeface="Calibri"/>
              </a:rPr>
              <a:t>facteurs</a:t>
            </a:r>
            <a:r>
              <a:rPr sz="2800" b="1" spc="40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facilitants</a:t>
            </a:r>
            <a:r>
              <a:rPr sz="2800" spc="-15" dirty="0">
                <a:latin typeface="Calibri"/>
                <a:cs typeface="Calibri"/>
              </a:rPr>
              <a:t>,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également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antérieurs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comportement.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Ils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facilitent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0" dirty="0">
                <a:latin typeface="Calibri"/>
                <a:cs typeface="Calibri"/>
              </a:rPr>
              <a:t>réalisation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d’une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action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motivée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Calibri"/>
                <a:cs typeface="Calibri"/>
              </a:rPr>
              <a:t>Les </a:t>
            </a:r>
            <a:r>
              <a:rPr sz="2800" b="1" spc="-20" dirty="0">
                <a:latin typeface="Calibri"/>
                <a:cs typeface="Calibri"/>
              </a:rPr>
              <a:t>facteurs</a:t>
            </a:r>
            <a:r>
              <a:rPr sz="2800" b="1" spc="3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de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renforcement</a:t>
            </a:r>
            <a:r>
              <a:rPr sz="2800" spc="-20" dirty="0">
                <a:latin typeface="Calibri"/>
                <a:cs typeface="Calibri"/>
              </a:rPr>
              <a:t>,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subséquents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 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comportement.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Ils </a:t>
            </a:r>
            <a:r>
              <a:rPr sz="2800" spc="-15" dirty="0">
                <a:latin typeface="Calibri"/>
                <a:cs typeface="Calibri"/>
              </a:rPr>
              <a:t>sont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«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récompense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»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l’incitatif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 </a:t>
            </a:r>
            <a:r>
              <a:rPr sz="2800" spc="-15" dirty="0">
                <a:latin typeface="Calibri"/>
                <a:cs typeface="Calibri"/>
              </a:rPr>
              <a:t>comportement</a:t>
            </a:r>
            <a:r>
              <a:rPr sz="2800" spc="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contribuent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à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maintien,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sa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répétition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à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son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élimination,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s’il y a lieu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ts val="3110"/>
              </a:lnSpc>
            </a:pP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sz="2700" b="1" dirty="0">
                <a:solidFill>
                  <a:srgbClr val="FFFFFF"/>
                </a:solidFill>
                <a:latin typeface="Calibri"/>
                <a:cs typeface="Calibri"/>
              </a:rPr>
              <a:t>3: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EDUCATIONAL/ECOLOGICAL</a:t>
            </a:r>
            <a:r>
              <a:rPr sz="27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140" y="1175406"/>
            <a:ext cx="7857490" cy="234315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600" spc="-5" dirty="0">
                <a:latin typeface="Calibri"/>
                <a:cs typeface="Calibri"/>
              </a:rPr>
              <a:t>Prédisposer</a:t>
            </a:r>
            <a:endParaRPr sz="3600">
              <a:latin typeface="Calibri"/>
              <a:cs typeface="Calibri"/>
            </a:endParaRPr>
          </a:p>
          <a:p>
            <a:pPr marL="756285">
              <a:lnSpc>
                <a:spcPts val="2845"/>
              </a:lnSpc>
              <a:spcBef>
                <a:spcPts val="655"/>
              </a:spcBef>
            </a:pPr>
            <a:r>
              <a:rPr sz="2400" dirty="0">
                <a:latin typeface="Courier New"/>
                <a:cs typeface="Courier New"/>
              </a:rPr>
              <a:t>o</a:t>
            </a:r>
            <a:r>
              <a:rPr sz="2400" spc="-195" dirty="0">
                <a:latin typeface="Courier New"/>
                <a:cs typeface="Courier New"/>
              </a:rPr>
              <a:t> </a:t>
            </a:r>
            <a:r>
              <a:rPr sz="2400" spc="-5" dirty="0">
                <a:latin typeface="Calibri"/>
                <a:cs typeface="Calibri"/>
              </a:rPr>
              <a:t>Les facteurs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internes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nous transportons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avec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nous</a:t>
            </a:r>
            <a:endParaRPr sz="2400">
              <a:latin typeface="Calibri"/>
              <a:cs typeface="Calibri"/>
            </a:endParaRPr>
          </a:p>
          <a:p>
            <a:pPr marL="1099185">
              <a:lnSpc>
                <a:spcPts val="4285"/>
              </a:lnSpc>
            </a:pPr>
            <a:r>
              <a:rPr sz="3600" dirty="0">
                <a:latin typeface="Calibri"/>
                <a:cs typeface="Calibri"/>
              </a:rPr>
              <a:t>–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(Obstacles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facilitateurs)</a:t>
            </a:r>
            <a:endParaRPr sz="2400">
              <a:latin typeface="Calibri"/>
              <a:cs typeface="Calibri"/>
            </a:endParaRPr>
          </a:p>
          <a:p>
            <a:pPr marL="201295" algn="ctr">
              <a:lnSpc>
                <a:spcPct val="100000"/>
              </a:lnSpc>
              <a:spcBef>
                <a:spcPts val="3010"/>
              </a:spcBef>
              <a:tabLst>
                <a:tab pos="3442970" algn="l"/>
              </a:tabLst>
            </a:pPr>
            <a:r>
              <a:rPr sz="1800" spc="-10" dirty="0">
                <a:latin typeface="Calibri"/>
                <a:cs typeface="Calibri"/>
              </a:rPr>
              <a:t>Attitudes	Croyances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9207" y="4628464"/>
            <a:ext cx="13823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Connaissances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38821" y="4253610"/>
            <a:ext cx="7029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aleu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2704" y="3840479"/>
            <a:ext cx="5105400" cy="2869692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ts val="3110"/>
              </a:lnSpc>
            </a:pP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sz="2700" b="1" dirty="0">
                <a:solidFill>
                  <a:srgbClr val="FFFFFF"/>
                </a:solidFill>
                <a:latin typeface="Calibri"/>
                <a:cs typeface="Calibri"/>
              </a:rPr>
              <a:t>3: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EDUCATIONAL/ECOLOGICAL</a:t>
            </a:r>
            <a:r>
              <a:rPr sz="27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9800" y="4190998"/>
            <a:ext cx="4578096" cy="257403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605653" y="986917"/>
            <a:ext cx="2619375" cy="104457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748030">
              <a:lnSpc>
                <a:spcPct val="100000"/>
              </a:lnSpc>
              <a:spcBef>
                <a:spcPts val="869"/>
              </a:spcBef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BARRIERE</a:t>
            </a:r>
            <a:endParaRPr sz="1800">
              <a:latin typeface="Calibri"/>
              <a:cs typeface="Calibri"/>
            </a:endParaRPr>
          </a:p>
          <a:p>
            <a:pPr marL="157480" marR="5080" indent="-144780">
              <a:lnSpc>
                <a:spcPct val="100000"/>
              </a:lnSpc>
              <a:spcBef>
                <a:spcPts val="770"/>
              </a:spcBef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pas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connaître</a:t>
            </a:r>
            <a:r>
              <a:rPr sz="18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l'âge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pour </a:t>
            </a:r>
            <a:r>
              <a:rPr sz="1800" b="1" spc="-3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commencer</a:t>
            </a:r>
            <a:r>
              <a:rPr sz="18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dépistage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22605" y="1019809"/>
            <a:ext cx="5069840" cy="100203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754630">
              <a:lnSpc>
                <a:spcPct val="100000"/>
              </a:lnSpc>
              <a:spcBef>
                <a:spcPts val="705"/>
              </a:spcBef>
            </a:pPr>
            <a:r>
              <a:rPr sz="1800" b="1" u="heavy" spc="-4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FACILITATEUR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700" b="1" spc="-15" baseline="-4629" dirty="0">
                <a:latin typeface="Calibri"/>
                <a:cs typeface="Calibri"/>
              </a:rPr>
              <a:t>CONNAISSANCES</a:t>
            </a:r>
            <a:r>
              <a:rPr sz="2700" b="1" spc="-22" baseline="-4629" dirty="0">
                <a:latin typeface="Calibri"/>
                <a:cs typeface="Calibri"/>
              </a:rPr>
              <a:t> </a:t>
            </a:r>
            <a:r>
              <a:rPr sz="2700" baseline="-4629" dirty="0">
                <a:latin typeface="Wingdings"/>
                <a:cs typeface="Wingdings"/>
              </a:rPr>
              <a:t></a:t>
            </a:r>
            <a:r>
              <a:rPr sz="2700" spc="37" baseline="-4629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Connaître</a:t>
            </a:r>
            <a:r>
              <a:rPr sz="18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l'âge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pour</a:t>
            </a:r>
            <a:r>
              <a:rPr sz="18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commencer</a:t>
            </a:r>
            <a:endParaRPr sz="1800">
              <a:latin typeface="Calibri"/>
              <a:cs typeface="Calibri"/>
            </a:endParaRPr>
          </a:p>
          <a:p>
            <a:pPr marL="2941955">
              <a:lnSpc>
                <a:spcPct val="100000"/>
              </a:lnSpc>
            </a:pP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le</a:t>
            </a:r>
            <a:r>
              <a:rPr sz="1800" b="1" spc="-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dépistage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8398" y="2231263"/>
            <a:ext cx="4338955" cy="1503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100"/>
              </a:spcBef>
              <a:tabLst>
                <a:tab pos="2291715" algn="l"/>
              </a:tabLst>
            </a:pPr>
            <a:r>
              <a:rPr sz="1800" b="1" spc="-20" dirty="0">
                <a:latin typeface="Calibri"/>
                <a:cs typeface="Calibri"/>
              </a:rPr>
              <a:t>VALEURS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Pro-santé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Calibri"/>
              <a:cs typeface="Calibri"/>
            </a:endParaRPr>
          </a:p>
          <a:p>
            <a:pPr marL="12700">
              <a:lnSpc>
                <a:spcPts val="2150"/>
              </a:lnSpc>
              <a:tabLst>
                <a:tab pos="1546225" algn="l"/>
              </a:tabLst>
            </a:pPr>
            <a:r>
              <a:rPr sz="1800" b="1" spc="-35" dirty="0">
                <a:latin typeface="Calibri"/>
                <a:cs typeface="Calibri"/>
              </a:rPr>
              <a:t>CROYANCES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Le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 cancer</a:t>
            </a:r>
            <a:r>
              <a:rPr sz="18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de</a:t>
            </a:r>
            <a:r>
              <a:rPr sz="1800" b="1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la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AF50"/>
                </a:solidFill>
                <a:latin typeface="Calibri"/>
                <a:cs typeface="Calibri"/>
              </a:rPr>
              <a:t>prostate</a:t>
            </a:r>
            <a:r>
              <a:rPr sz="18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peut</a:t>
            </a:r>
            <a:endParaRPr sz="1800">
              <a:latin typeface="Calibri"/>
              <a:cs typeface="Calibri"/>
            </a:endParaRPr>
          </a:p>
          <a:p>
            <a:pPr marL="2255520" marR="5080" indent="-756285">
              <a:lnSpc>
                <a:spcPts val="2160"/>
              </a:lnSpc>
              <a:spcBef>
                <a:spcPts val="60"/>
              </a:spcBef>
            </a:pP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être</a:t>
            </a:r>
            <a:r>
              <a:rPr sz="18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traité</a:t>
            </a:r>
            <a:r>
              <a:rPr sz="1800" b="1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s'il</a:t>
            </a:r>
            <a:r>
              <a:rPr sz="18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est</a:t>
            </a:r>
            <a:r>
              <a:rPr sz="1800" b="1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détecté</a:t>
            </a:r>
            <a:r>
              <a:rPr sz="1800" b="1" spc="-1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à</a:t>
            </a:r>
            <a:r>
              <a:rPr sz="18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un </a:t>
            </a:r>
            <a:r>
              <a:rPr sz="1800" b="1" spc="-39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stade</a:t>
            </a:r>
            <a:r>
              <a:rPr sz="1800" b="1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précoce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78626" y="2267458"/>
            <a:ext cx="10077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Anti-santé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61864" y="2925266"/>
            <a:ext cx="304165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cancer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la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prostate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peut </a:t>
            </a:r>
            <a:r>
              <a:rPr sz="1800" b="1" spc="-3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être</a:t>
            </a:r>
            <a:r>
              <a:rPr sz="1800" b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traité</a:t>
            </a:r>
            <a:r>
              <a:rPr sz="1800" b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MÊME</a:t>
            </a:r>
            <a:r>
              <a:rPr sz="180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S'il</a:t>
            </a:r>
            <a:r>
              <a:rPr sz="1800" b="1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est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détecté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à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un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stade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précoce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96200" y="2743200"/>
            <a:ext cx="1219200" cy="1066800"/>
          </a:xfrm>
          <a:custGeom>
            <a:avLst/>
            <a:gdLst/>
            <a:ahLst/>
            <a:cxnLst/>
            <a:rect l="l" t="t" r="r" b="b"/>
            <a:pathLst>
              <a:path w="1219200" h="1066800">
                <a:moveTo>
                  <a:pt x="0" y="1066800"/>
                </a:moveTo>
                <a:lnTo>
                  <a:pt x="1219200" y="1066800"/>
                </a:lnTo>
                <a:lnTo>
                  <a:pt x="12192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67200" y="4248911"/>
            <a:ext cx="1219200" cy="475615"/>
          </a:xfrm>
          <a:custGeom>
            <a:avLst/>
            <a:gdLst/>
            <a:ahLst/>
            <a:cxnLst/>
            <a:rect l="l" t="t" r="r" b="b"/>
            <a:pathLst>
              <a:path w="1219200" h="475614">
                <a:moveTo>
                  <a:pt x="0" y="475488"/>
                </a:moveTo>
                <a:lnTo>
                  <a:pt x="1219200" y="475488"/>
                </a:lnTo>
                <a:lnTo>
                  <a:pt x="1219200" y="0"/>
                </a:lnTo>
                <a:lnTo>
                  <a:pt x="0" y="0"/>
                </a:lnTo>
                <a:lnTo>
                  <a:pt x="0" y="47548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2133600"/>
            <a:ext cx="1524000" cy="3048000"/>
          </a:xfrm>
          <a:custGeom>
            <a:avLst/>
            <a:gdLst/>
            <a:ahLst/>
            <a:cxnLst/>
            <a:rect l="l" t="t" r="r" b="b"/>
            <a:pathLst>
              <a:path w="1524000" h="3048000">
                <a:moveTo>
                  <a:pt x="0" y="3048000"/>
                </a:moveTo>
                <a:lnTo>
                  <a:pt x="1524000" y="3048000"/>
                </a:lnTo>
                <a:lnTo>
                  <a:pt x="1524000" y="0"/>
                </a:lnTo>
                <a:lnTo>
                  <a:pt x="0" y="0"/>
                </a:lnTo>
                <a:lnTo>
                  <a:pt x="0" y="30480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15200" y="32385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32385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533400" y="0"/>
                </a:moveTo>
                <a:lnTo>
                  <a:pt x="533400" y="76200"/>
                </a:lnTo>
                <a:lnTo>
                  <a:pt x="596900" y="44450"/>
                </a:lnTo>
                <a:lnTo>
                  <a:pt x="546100" y="44450"/>
                </a:lnTo>
                <a:lnTo>
                  <a:pt x="546100" y="31750"/>
                </a:lnTo>
                <a:lnTo>
                  <a:pt x="596900" y="31750"/>
                </a:lnTo>
                <a:lnTo>
                  <a:pt x="533400" y="0"/>
                </a:lnTo>
                <a:close/>
              </a:path>
              <a:path w="609600" h="76200">
                <a:moveTo>
                  <a:pt x="5334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33400" y="44450"/>
                </a:lnTo>
                <a:lnTo>
                  <a:pt x="533400" y="31750"/>
                </a:lnTo>
                <a:close/>
              </a:path>
              <a:path w="609600" h="76200">
                <a:moveTo>
                  <a:pt x="596900" y="31750"/>
                </a:moveTo>
                <a:lnTo>
                  <a:pt x="546100" y="31750"/>
                </a:lnTo>
                <a:lnTo>
                  <a:pt x="546100" y="44450"/>
                </a:lnTo>
                <a:lnTo>
                  <a:pt x="596900" y="44450"/>
                </a:lnTo>
                <a:lnTo>
                  <a:pt x="609600" y="38100"/>
                </a:lnTo>
                <a:lnTo>
                  <a:pt x="5969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7958" y="1940686"/>
            <a:ext cx="546735" cy="1374140"/>
          </a:xfrm>
          <a:custGeom>
            <a:avLst/>
            <a:gdLst/>
            <a:ahLst/>
            <a:cxnLst/>
            <a:rect l="l" t="t" r="r" b="b"/>
            <a:pathLst>
              <a:path w="546735" h="1374139">
                <a:moveTo>
                  <a:pt x="539242" y="1335913"/>
                </a:moveTo>
                <a:lnTo>
                  <a:pt x="526542" y="1329563"/>
                </a:lnTo>
                <a:lnTo>
                  <a:pt x="463042" y="1297813"/>
                </a:lnTo>
                <a:lnTo>
                  <a:pt x="463042" y="1329563"/>
                </a:lnTo>
                <a:lnTo>
                  <a:pt x="5842" y="1329563"/>
                </a:lnTo>
                <a:lnTo>
                  <a:pt x="5842" y="1342263"/>
                </a:lnTo>
                <a:lnTo>
                  <a:pt x="463042" y="1342263"/>
                </a:lnTo>
                <a:lnTo>
                  <a:pt x="463042" y="1374013"/>
                </a:lnTo>
                <a:lnTo>
                  <a:pt x="526542" y="1342263"/>
                </a:lnTo>
                <a:lnTo>
                  <a:pt x="539242" y="1335913"/>
                </a:lnTo>
                <a:close/>
              </a:path>
              <a:path w="546735" h="1374139">
                <a:moveTo>
                  <a:pt x="546354" y="1250950"/>
                </a:moveTo>
                <a:lnTo>
                  <a:pt x="516851" y="1262761"/>
                </a:lnTo>
                <a:lnTo>
                  <a:pt x="11684" y="0"/>
                </a:lnTo>
                <a:lnTo>
                  <a:pt x="0" y="4826"/>
                </a:lnTo>
                <a:lnTo>
                  <a:pt x="505053" y="1267485"/>
                </a:lnTo>
                <a:lnTo>
                  <a:pt x="475615" y="1279271"/>
                </a:lnTo>
                <a:lnTo>
                  <a:pt x="539242" y="1335913"/>
                </a:lnTo>
                <a:lnTo>
                  <a:pt x="543979" y="1279271"/>
                </a:lnTo>
                <a:lnTo>
                  <a:pt x="546354" y="1250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3800" y="4448555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457200" y="0"/>
                </a:moveTo>
                <a:lnTo>
                  <a:pt x="457200" y="76200"/>
                </a:lnTo>
                <a:lnTo>
                  <a:pt x="520700" y="44450"/>
                </a:lnTo>
                <a:lnTo>
                  <a:pt x="469900" y="44450"/>
                </a:lnTo>
                <a:lnTo>
                  <a:pt x="469900" y="31750"/>
                </a:lnTo>
                <a:lnTo>
                  <a:pt x="520700" y="31750"/>
                </a:lnTo>
                <a:lnTo>
                  <a:pt x="457200" y="0"/>
                </a:lnTo>
                <a:close/>
              </a:path>
              <a:path w="533400" h="76200">
                <a:moveTo>
                  <a:pt x="457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57200" y="44450"/>
                </a:lnTo>
                <a:lnTo>
                  <a:pt x="457200" y="31750"/>
                </a:lnTo>
                <a:close/>
              </a:path>
              <a:path w="533400" h="76200">
                <a:moveTo>
                  <a:pt x="520700" y="31750"/>
                </a:moveTo>
                <a:lnTo>
                  <a:pt x="469900" y="31750"/>
                </a:lnTo>
                <a:lnTo>
                  <a:pt x="469900" y="44450"/>
                </a:lnTo>
                <a:lnTo>
                  <a:pt x="520700" y="44450"/>
                </a:lnTo>
                <a:lnTo>
                  <a:pt x="533400" y="38100"/>
                </a:lnTo>
                <a:lnTo>
                  <a:pt x="520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8700" y="3733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175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50" y="241300"/>
                </a:lnTo>
                <a:lnTo>
                  <a:pt x="31750" y="241300"/>
                </a:lnTo>
                <a:lnTo>
                  <a:pt x="31750" y="228600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41300"/>
                </a:lnTo>
                <a:lnTo>
                  <a:pt x="44450" y="241300"/>
                </a:lnTo>
                <a:lnTo>
                  <a:pt x="44450" y="0"/>
                </a:lnTo>
                <a:close/>
              </a:path>
              <a:path w="76200" h="304800">
                <a:moveTo>
                  <a:pt x="76200" y="228600"/>
                </a:moveTo>
                <a:lnTo>
                  <a:pt x="44450" y="228600"/>
                </a:lnTo>
                <a:lnTo>
                  <a:pt x="44450" y="241300"/>
                </a:lnTo>
                <a:lnTo>
                  <a:pt x="69850" y="241300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33500" y="3733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44450" y="63500"/>
                </a:moveTo>
                <a:lnTo>
                  <a:pt x="31750" y="635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63500"/>
                </a:lnTo>
                <a:close/>
              </a:path>
              <a:path w="76200" h="304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04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3212" y="1943099"/>
            <a:ext cx="691515" cy="2543175"/>
          </a:xfrm>
          <a:custGeom>
            <a:avLst/>
            <a:gdLst/>
            <a:ahLst/>
            <a:cxnLst/>
            <a:rect l="l" t="t" r="r" b="b"/>
            <a:pathLst>
              <a:path w="691514" h="2543175">
                <a:moveTo>
                  <a:pt x="691388" y="0"/>
                </a:moveTo>
                <a:lnTo>
                  <a:pt x="622681" y="50292"/>
                </a:lnTo>
                <a:lnTo>
                  <a:pt x="650913" y="64871"/>
                </a:lnTo>
                <a:lnTo>
                  <a:pt x="0" y="1330579"/>
                </a:lnTo>
                <a:lnTo>
                  <a:pt x="5549" y="1333487"/>
                </a:lnTo>
                <a:lnTo>
                  <a:pt x="0" y="1336675"/>
                </a:lnTo>
                <a:lnTo>
                  <a:pt x="648258" y="2480018"/>
                </a:lnTo>
                <a:lnTo>
                  <a:pt x="620649" y="2495677"/>
                </a:lnTo>
                <a:lnTo>
                  <a:pt x="691388" y="2543175"/>
                </a:lnTo>
                <a:lnTo>
                  <a:pt x="688657" y="2491105"/>
                </a:lnTo>
                <a:lnTo>
                  <a:pt x="686943" y="2458085"/>
                </a:lnTo>
                <a:lnTo>
                  <a:pt x="659345" y="2473731"/>
                </a:lnTo>
                <a:lnTo>
                  <a:pt x="16446" y="1339850"/>
                </a:lnTo>
                <a:lnTo>
                  <a:pt x="615188" y="1339850"/>
                </a:lnTo>
                <a:lnTo>
                  <a:pt x="615188" y="1371600"/>
                </a:lnTo>
                <a:lnTo>
                  <a:pt x="678688" y="1339850"/>
                </a:lnTo>
                <a:lnTo>
                  <a:pt x="691388" y="1333500"/>
                </a:lnTo>
                <a:lnTo>
                  <a:pt x="678688" y="1327150"/>
                </a:lnTo>
                <a:lnTo>
                  <a:pt x="615188" y="1295400"/>
                </a:lnTo>
                <a:lnTo>
                  <a:pt x="615188" y="1327150"/>
                </a:lnTo>
                <a:lnTo>
                  <a:pt x="15938" y="1327150"/>
                </a:lnTo>
                <a:lnTo>
                  <a:pt x="662165" y="70675"/>
                </a:lnTo>
                <a:lnTo>
                  <a:pt x="690372" y="85217"/>
                </a:lnTo>
                <a:lnTo>
                  <a:pt x="690740" y="53594"/>
                </a:lnTo>
                <a:lnTo>
                  <a:pt x="6913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8800" y="4610100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600" y="0"/>
                </a:moveTo>
                <a:lnTo>
                  <a:pt x="609600" y="76200"/>
                </a:lnTo>
                <a:lnTo>
                  <a:pt x="673100" y="44450"/>
                </a:lnTo>
                <a:lnTo>
                  <a:pt x="622300" y="44450"/>
                </a:lnTo>
                <a:lnTo>
                  <a:pt x="622300" y="31750"/>
                </a:lnTo>
                <a:lnTo>
                  <a:pt x="673100" y="31750"/>
                </a:lnTo>
                <a:lnTo>
                  <a:pt x="609600" y="0"/>
                </a:lnTo>
                <a:close/>
              </a:path>
              <a:path w="685800" h="76200">
                <a:moveTo>
                  <a:pt x="609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09600" y="44450"/>
                </a:lnTo>
                <a:lnTo>
                  <a:pt x="609600" y="31750"/>
                </a:lnTo>
                <a:close/>
              </a:path>
              <a:path w="685800" h="76200">
                <a:moveTo>
                  <a:pt x="673100" y="31750"/>
                </a:moveTo>
                <a:lnTo>
                  <a:pt x="622300" y="31750"/>
                </a:lnTo>
                <a:lnTo>
                  <a:pt x="622300" y="44450"/>
                </a:lnTo>
                <a:lnTo>
                  <a:pt x="673100" y="44450"/>
                </a:lnTo>
                <a:lnTo>
                  <a:pt x="685800" y="38100"/>
                </a:lnTo>
                <a:lnTo>
                  <a:pt x="673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000" y="1066800"/>
            <a:ext cx="1600200" cy="152400"/>
          </a:xfrm>
          <a:custGeom>
            <a:avLst/>
            <a:gdLst/>
            <a:ahLst/>
            <a:cxnLst/>
            <a:rect l="l" t="t" r="r" b="b"/>
            <a:pathLst>
              <a:path w="1600200" h="152400">
                <a:moveTo>
                  <a:pt x="0" y="152400"/>
                </a:moveTo>
                <a:lnTo>
                  <a:pt x="998" y="122759"/>
                </a:lnTo>
                <a:lnTo>
                  <a:pt x="3721" y="98536"/>
                </a:lnTo>
                <a:lnTo>
                  <a:pt x="7758" y="82194"/>
                </a:lnTo>
                <a:lnTo>
                  <a:pt x="12700" y="76200"/>
                </a:lnTo>
                <a:lnTo>
                  <a:pt x="823290" y="76200"/>
                </a:lnTo>
                <a:lnTo>
                  <a:pt x="828232" y="70205"/>
                </a:lnTo>
                <a:lnTo>
                  <a:pt x="832269" y="53863"/>
                </a:lnTo>
                <a:lnTo>
                  <a:pt x="834991" y="29640"/>
                </a:lnTo>
                <a:lnTo>
                  <a:pt x="835990" y="0"/>
                </a:lnTo>
                <a:lnTo>
                  <a:pt x="836988" y="29640"/>
                </a:lnTo>
                <a:lnTo>
                  <a:pt x="839711" y="53863"/>
                </a:lnTo>
                <a:lnTo>
                  <a:pt x="843748" y="70205"/>
                </a:lnTo>
                <a:lnTo>
                  <a:pt x="848690" y="76200"/>
                </a:lnTo>
                <a:lnTo>
                  <a:pt x="1587500" y="76200"/>
                </a:lnTo>
                <a:lnTo>
                  <a:pt x="1592431" y="82194"/>
                </a:lnTo>
                <a:lnTo>
                  <a:pt x="1596469" y="98536"/>
                </a:lnTo>
                <a:lnTo>
                  <a:pt x="1599197" y="122759"/>
                </a:lnTo>
                <a:lnTo>
                  <a:pt x="1600200" y="1524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62200" y="1066800"/>
            <a:ext cx="1524000" cy="152400"/>
          </a:xfrm>
          <a:custGeom>
            <a:avLst/>
            <a:gdLst/>
            <a:ahLst/>
            <a:cxnLst/>
            <a:rect l="l" t="t" r="r" b="b"/>
            <a:pathLst>
              <a:path w="1524000" h="152400">
                <a:moveTo>
                  <a:pt x="0" y="152400"/>
                </a:moveTo>
                <a:lnTo>
                  <a:pt x="1002" y="122759"/>
                </a:lnTo>
                <a:lnTo>
                  <a:pt x="3730" y="98536"/>
                </a:lnTo>
                <a:lnTo>
                  <a:pt x="7768" y="82194"/>
                </a:lnTo>
                <a:lnTo>
                  <a:pt x="12700" y="76200"/>
                </a:lnTo>
                <a:lnTo>
                  <a:pt x="783463" y="76200"/>
                </a:lnTo>
                <a:lnTo>
                  <a:pt x="788394" y="70205"/>
                </a:lnTo>
                <a:lnTo>
                  <a:pt x="792432" y="53863"/>
                </a:lnTo>
                <a:lnTo>
                  <a:pt x="795160" y="29640"/>
                </a:lnTo>
                <a:lnTo>
                  <a:pt x="796163" y="0"/>
                </a:lnTo>
                <a:lnTo>
                  <a:pt x="797165" y="29640"/>
                </a:lnTo>
                <a:lnTo>
                  <a:pt x="799893" y="53863"/>
                </a:lnTo>
                <a:lnTo>
                  <a:pt x="803931" y="70205"/>
                </a:lnTo>
                <a:lnTo>
                  <a:pt x="808863" y="76200"/>
                </a:lnTo>
                <a:lnTo>
                  <a:pt x="1511300" y="76200"/>
                </a:lnTo>
                <a:lnTo>
                  <a:pt x="1516231" y="82194"/>
                </a:lnTo>
                <a:lnTo>
                  <a:pt x="1520269" y="98536"/>
                </a:lnTo>
                <a:lnTo>
                  <a:pt x="1522997" y="122759"/>
                </a:lnTo>
                <a:lnTo>
                  <a:pt x="1524000" y="1524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52900" y="1091183"/>
            <a:ext cx="3238500" cy="128270"/>
          </a:xfrm>
          <a:custGeom>
            <a:avLst/>
            <a:gdLst/>
            <a:ahLst/>
            <a:cxnLst/>
            <a:rect l="l" t="t" r="r" b="b"/>
            <a:pathLst>
              <a:path w="3238500" h="128269">
                <a:moveTo>
                  <a:pt x="0" y="128015"/>
                </a:moveTo>
                <a:lnTo>
                  <a:pt x="845" y="103120"/>
                </a:lnTo>
                <a:lnTo>
                  <a:pt x="3143" y="82772"/>
                </a:lnTo>
                <a:lnTo>
                  <a:pt x="6536" y="69044"/>
                </a:lnTo>
                <a:lnTo>
                  <a:pt x="10667" y="64007"/>
                </a:lnTo>
                <a:lnTo>
                  <a:pt x="1681226" y="64007"/>
                </a:lnTo>
                <a:lnTo>
                  <a:pt x="1685357" y="58971"/>
                </a:lnTo>
                <a:lnTo>
                  <a:pt x="1688750" y="45243"/>
                </a:lnTo>
                <a:lnTo>
                  <a:pt x="1691048" y="24895"/>
                </a:lnTo>
                <a:lnTo>
                  <a:pt x="1691894" y="0"/>
                </a:lnTo>
                <a:lnTo>
                  <a:pt x="1692739" y="24895"/>
                </a:lnTo>
                <a:lnTo>
                  <a:pt x="1695037" y="45243"/>
                </a:lnTo>
                <a:lnTo>
                  <a:pt x="1698430" y="58971"/>
                </a:lnTo>
                <a:lnTo>
                  <a:pt x="1702562" y="64007"/>
                </a:lnTo>
                <a:lnTo>
                  <a:pt x="3227831" y="64007"/>
                </a:lnTo>
                <a:lnTo>
                  <a:pt x="3231963" y="69044"/>
                </a:lnTo>
                <a:lnTo>
                  <a:pt x="3235356" y="82772"/>
                </a:lnTo>
                <a:lnTo>
                  <a:pt x="3237654" y="103120"/>
                </a:lnTo>
                <a:lnTo>
                  <a:pt x="3238500" y="1280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43800" y="1066800"/>
            <a:ext cx="1524000" cy="152400"/>
          </a:xfrm>
          <a:custGeom>
            <a:avLst/>
            <a:gdLst/>
            <a:ahLst/>
            <a:cxnLst/>
            <a:rect l="l" t="t" r="r" b="b"/>
            <a:pathLst>
              <a:path w="1524000" h="152400">
                <a:moveTo>
                  <a:pt x="0" y="152400"/>
                </a:moveTo>
                <a:lnTo>
                  <a:pt x="1002" y="122759"/>
                </a:lnTo>
                <a:lnTo>
                  <a:pt x="3730" y="98536"/>
                </a:lnTo>
                <a:lnTo>
                  <a:pt x="7768" y="82194"/>
                </a:lnTo>
                <a:lnTo>
                  <a:pt x="12700" y="76200"/>
                </a:lnTo>
                <a:lnTo>
                  <a:pt x="783463" y="76200"/>
                </a:lnTo>
                <a:lnTo>
                  <a:pt x="788394" y="70205"/>
                </a:lnTo>
                <a:lnTo>
                  <a:pt x="792432" y="53863"/>
                </a:lnTo>
                <a:lnTo>
                  <a:pt x="795160" y="29640"/>
                </a:lnTo>
                <a:lnTo>
                  <a:pt x="796163" y="0"/>
                </a:lnTo>
                <a:lnTo>
                  <a:pt x="797165" y="29640"/>
                </a:lnTo>
                <a:lnTo>
                  <a:pt x="799893" y="53863"/>
                </a:lnTo>
                <a:lnTo>
                  <a:pt x="803931" y="70205"/>
                </a:lnTo>
                <a:lnTo>
                  <a:pt x="808863" y="76200"/>
                </a:lnTo>
                <a:lnTo>
                  <a:pt x="1511300" y="76200"/>
                </a:lnTo>
                <a:lnTo>
                  <a:pt x="1516231" y="82194"/>
                </a:lnTo>
                <a:lnTo>
                  <a:pt x="1520269" y="98536"/>
                </a:lnTo>
                <a:lnTo>
                  <a:pt x="1522997" y="122759"/>
                </a:lnTo>
                <a:lnTo>
                  <a:pt x="1524000" y="1524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1563" y="5791200"/>
            <a:ext cx="1736089" cy="228600"/>
          </a:xfrm>
          <a:custGeom>
            <a:avLst/>
            <a:gdLst/>
            <a:ahLst/>
            <a:cxnLst/>
            <a:rect l="l" t="t" r="r" b="b"/>
            <a:pathLst>
              <a:path w="1736089" h="228600">
                <a:moveTo>
                  <a:pt x="1735836" y="0"/>
                </a:moveTo>
                <a:lnTo>
                  <a:pt x="1734341" y="44493"/>
                </a:lnTo>
                <a:lnTo>
                  <a:pt x="1730263" y="80824"/>
                </a:lnTo>
                <a:lnTo>
                  <a:pt x="1724209" y="105318"/>
                </a:lnTo>
                <a:lnTo>
                  <a:pt x="1716786" y="114300"/>
                </a:lnTo>
                <a:lnTo>
                  <a:pt x="886968" y="114300"/>
                </a:lnTo>
                <a:lnTo>
                  <a:pt x="879555" y="123283"/>
                </a:lnTo>
                <a:lnTo>
                  <a:pt x="873499" y="147780"/>
                </a:lnTo>
                <a:lnTo>
                  <a:pt x="869415" y="184112"/>
                </a:lnTo>
                <a:lnTo>
                  <a:pt x="867918" y="228600"/>
                </a:lnTo>
                <a:lnTo>
                  <a:pt x="866420" y="184112"/>
                </a:lnTo>
                <a:lnTo>
                  <a:pt x="862336" y="147780"/>
                </a:lnTo>
                <a:lnTo>
                  <a:pt x="856280" y="123283"/>
                </a:lnTo>
                <a:lnTo>
                  <a:pt x="848868" y="114300"/>
                </a:lnTo>
                <a:lnTo>
                  <a:pt x="19050" y="114300"/>
                </a:lnTo>
                <a:lnTo>
                  <a:pt x="11637" y="105318"/>
                </a:lnTo>
                <a:lnTo>
                  <a:pt x="5581" y="80824"/>
                </a:lnTo>
                <a:lnTo>
                  <a:pt x="1497" y="4449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826756" y="70866"/>
            <a:ext cx="1076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9083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Étape </a:t>
            </a:r>
            <a:r>
              <a:rPr sz="1200" b="1" dirty="0">
                <a:latin typeface="Calibri"/>
                <a:cs typeface="Calibri"/>
              </a:rPr>
              <a:t>1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Diagnostic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social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19776" y="104647"/>
            <a:ext cx="10953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Étape </a:t>
            </a:r>
            <a:r>
              <a:rPr sz="1200" b="1" dirty="0">
                <a:latin typeface="Calibri"/>
                <a:cs typeface="Calibri"/>
              </a:rPr>
              <a:t>2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Diagnostic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é</a:t>
            </a:r>
            <a:r>
              <a:rPr sz="1200" b="1" dirty="0">
                <a:latin typeface="Calibri"/>
                <a:cs typeface="Calibri"/>
              </a:rPr>
              <a:t>pid</a:t>
            </a:r>
            <a:r>
              <a:rPr sz="1200" b="1" spc="-5" dirty="0">
                <a:latin typeface="Calibri"/>
                <a:cs typeface="Calibri"/>
              </a:rPr>
              <a:t>ém</a:t>
            </a:r>
            <a:r>
              <a:rPr sz="1200" b="1" dirty="0">
                <a:latin typeface="Calibri"/>
                <a:cs typeface="Calibri"/>
              </a:rPr>
              <a:t>io</a:t>
            </a:r>
            <a:r>
              <a:rPr sz="1200" b="1" spc="5" dirty="0">
                <a:latin typeface="Calibri"/>
                <a:cs typeface="Calibri"/>
              </a:rPr>
              <a:t>l</a:t>
            </a:r>
            <a:r>
              <a:rPr sz="1200" b="1" dirty="0">
                <a:latin typeface="Calibri"/>
                <a:cs typeface="Calibri"/>
              </a:rPr>
              <a:t>ogi</a:t>
            </a:r>
            <a:r>
              <a:rPr sz="1200" b="1" spc="5" dirty="0">
                <a:latin typeface="Calibri"/>
                <a:cs typeface="Calibri"/>
              </a:rPr>
              <a:t>q</a:t>
            </a:r>
            <a:r>
              <a:rPr sz="1200" b="1" dirty="0">
                <a:latin typeface="Calibri"/>
                <a:cs typeface="Calibri"/>
              </a:rPr>
              <a:t>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37841" y="100076"/>
            <a:ext cx="12503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4160" marR="257810" indent="-127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Étape </a:t>
            </a:r>
            <a:r>
              <a:rPr sz="1200" b="1" dirty="0">
                <a:latin typeface="Calibri"/>
                <a:cs typeface="Calibri"/>
              </a:rPr>
              <a:t>3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</a:t>
            </a: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ag</a:t>
            </a:r>
            <a:r>
              <a:rPr sz="1200" b="1" dirty="0">
                <a:latin typeface="Calibri"/>
                <a:cs typeface="Calibri"/>
              </a:rPr>
              <a:t>no</a:t>
            </a:r>
            <a:r>
              <a:rPr sz="1200" b="1" spc="-10" dirty="0">
                <a:latin typeface="Calibri"/>
                <a:cs typeface="Calibri"/>
              </a:rPr>
              <a:t>s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spc="-5" dirty="0">
                <a:latin typeface="Calibri"/>
                <a:cs typeface="Calibri"/>
              </a:rPr>
              <a:t>cs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comportemental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et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environnemental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8210" y="100076"/>
            <a:ext cx="10007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Étape </a:t>
            </a:r>
            <a:r>
              <a:rPr sz="1200" b="1" dirty="0">
                <a:latin typeface="Calibri"/>
                <a:cs typeface="Calibri"/>
              </a:rPr>
              <a:t>4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Diagnostics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dmin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spc="-15" dirty="0">
                <a:latin typeface="Calibri"/>
                <a:cs typeface="Calibri"/>
              </a:rPr>
              <a:t>s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-20" dirty="0">
                <a:latin typeface="Calibri"/>
                <a:cs typeface="Calibri"/>
              </a:rPr>
              <a:t>ra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dirty="0">
                <a:latin typeface="Calibri"/>
                <a:cs typeface="Calibri"/>
              </a:rPr>
              <a:t>f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20" dirty="0">
                <a:latin typeface="Calibri"/>
                <a:cs typeface="Calibri"/>
              </a:rPr>
              <a:t>e</a:t>
            </a:r>
            <a:r>
              <a:rPr sz="1200" b="1" dirty="0">
                <a:latin typeface="Calibri"/>
                <a:cs typeface="Calibri"/>
              </a:rPr>
              <a:t>t  politique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3826" y="5968695"/>
            <a:ext cx="973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Étape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Mise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en</a:t>
            </a:r>
            <a:r>
              <a:rPr sz="1200" b="1" spc="-2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œuvre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18054" y="5968695"/>
            <a:ext cx="8883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Étape </a:t>
            </a:r>
            <a:r>
              <a:rPr sz="1200" b="1" dirty="0">
                <a:latin typeface="Calibri"/>
                <a:cs typeface="Calibri"/>
              </a:rPr>
              <a:t>6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35" dirty="0">
                <a:latin typeface="Calibri"/>
                <a:cs typeface="Calibri"/>
              </a:rPr>
              <a:t>É</a:t>
            </a:r>
            <a:r>
              <a:rPr sz="1200" b="1" spc="-20" dirty="0">
                <a:latin typeface="Calibri"/>
                <a:cs typeface="Calibri"/>
              </a:rPr>
              <a:t>v</a:t>
            </a:r>
            <a:r>
              <a:rPr sz="1200" b="1" spc="-5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lu</a:t>
            </a:r>
            <a:r>
              <a:rPr sz="1200" b="1" spc="-20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t</a:t>
            </a:r>
            <a:r>
              <a:rPr sz="1200" b="1" spc="5" dirty="0">
                <a:latin typeface="Calibri"/>
                <a:cs typeface="Calibri"/>
              </a:rPr>
              <a:t>i</a:t>
            </a:r>
            <a:r>
              <a:rPr sz="1200" b="1" dirty="0">
                <a:latin typeface="Calibri"/>
                <a:cs typeface="Calibri"/>
              </a:rPr>
              <a:t>on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du  processus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95876" y="5968695"/>
            <a:ext cx="9436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Étape </a:t>
            </a:r>
            <a:r>
              <a:rPr sz="1200" b="1" dirty="0">
                <a:latin typeface="Calibri"/>
                <a:cs typeface="Calibri"/>
              </a:rPr>
              <a:t>7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Évaluation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des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résultats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82130" y="5968695"/>
            <a:ext cx="9436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Étape </a:t>
            </a:r>
            <a:r>
              <a:rPr sz="1200" b="1" dirty="0">
                <a:latin typeface="Calibri"/>
                <a:cs typeface="Calibri"/>
              </a:rPr>
              <a:t>8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Évaluation</a:t>
            </a:r>
            <a:r>
              <a:rPr sz="1200" b="1" spc="-5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des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retombées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86300" y="22860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1750" y="609600"/>
                </a:moveTo>
                <a:lnTo>
                  <a:pt x="0" y="609600"/>
                </a:lnTo>
                <a:lnTo>
                  <a:pt x="38100" y="685800"/>
                </a:lnTo>
                <a:lnTo>
                  <a:pt x="69850" y="622300"/>
                </a:lnTo>
                <a:lnTo>
                  <a:pt x="31750" y="622300"/>
                </a:lnTo>
                <a:lnTo>
                  <a:pt x="31750" y="60960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622300"/>
                </a:lnTo>
                <a:lnTo>
                  <a:pt x="44450" y="622300"/>
                </a:lnTo>
                <a:lnTo>
                  <a:pt x="44450" y="63500"/>
                </a:lnTo>
                <a:close/>
              </a:path>
              <a:path w="76200" h="685800">
                <a:moveTo>
                  <a:pt x="76200" y="609600"/>
                </a:moveTo>
                <a:lnTo>
                  <a:pt x="44450" y="609600"/>
                </a:lnTo>
                <a:lnTo>
                  <a:pt x="44450" y="622300"/>
                </a:lnTo>
                <a:lnTo>
                  <a:pt x="69850" y="622300"/>
                </a:lnTo>
                <a:lnTo>
                  <a:pt x="76200" y="609600"/>
                </a:lnTo>
                <a:close/>
              </a:path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86300" y="3581400"/>
            <a:ext cx="76200" cy="666750"/>
          </a:xfrm>
          <a:custGeom>
            <a:avLst/>
            <a:gdLst/>
            <a:ahLst/>
            <a:cxnLst/>
            <a:rect l="l" t="t" r="r" b="b"/>
            <a:pathLst>
              <a:path w="76200" h="666750">
                <a:moveTo>
                  <a:pt x="31750" y="590550"/>
                </a:moveTo>
                <a:lnTo>
                  <a:pt x="0" y="590550"/>
                </a:lnTo>
                <a:lnTo>
                  <a:pt x="38100" y="666750"/>
                </a:lnTo>
                <a:lnTo>
                  <a:pt x="69850" y="603250"/>
                </a:lnTo>
                <a:lnTo>
                  <a:pt x="31750" y="603250"/>
                </a:lnTo>
                <a:lnTo>
                  <a:pt x="31750" y="590550"/>
                </a:lnTo>
                <a:close/>
              </a:path>
              <a:path w="76200" h="666750">
                <a:moveTo>
                  <a:pt x="44450" y="63500"/>
                </a:moveTo>
                <a:lnTo>
                  <a:pt x="31750" y="63500"/>
                </a:lnTo>
                <a:lnTo>
                  <a:pt x="31750" y="603250"/>
                </a:lnTo>
                <a:lnTo>
                  <a:pt x="44450" y="603250"/>
                </a:lnTo>
                <a:lnTo>
                  <a:pt x="44450" y="63500"/>
                </a:lnTo>
                <a:close/>
              </a:path>
              <a:path w="76200" h="666750">
                <a:moveTo>
                  <a:pt x="76200" y="590550"/>
                </a:moveTo>
                <a:lnTo>
                  <a:pt x="44450" y="590550"/>
                </a:lnTo>
                <a:lnTo>
                  <a:pt x="44450" y="603250"/>
                </a:lnTo>
                <a:lnTo>
                  <a:pt x="69850" y="603250"/>
                </a:lnTo>
                <a:lnTo>
                  <a:pt x="76200" y="590550"/>
                </a:lnTo>
                <a:close/>
              </a:path>
              <a:path w="76200" h="6667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6675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70450" y="1936749"/>
            <a:ext cx="3473450" cy="1035050"/>
          </a:xfrm>
          <a:custGeom>
            <a:avLst/>
            <a:gdLst/>
            <a:ahLst/>
            <a:cxnLst/>
            <a:rect l="l" t="t" r="r" b="b"/>
            <a:pathLst>
              <a:path w="3473450" h="1035050">
                <a:moveTo>
                  <a:pt x="3473450" y="730250"/>
                </a:moveTo>
                <a:lnTo>
                  <a:pt x="3441700" y="730250"/>
                </a:lnTo>
                <a:lnTo>
                  <a:pt x="3441700" y="584200"/>
                </a:lnTo>
                <a:lnTo>
                  <a:pt x="3441700" y="577850"/>
                </a:lnTo>
                <a:lnTo>
                  <a:pt x="3441700" y="574294"/>
                </a:lnTo>
                <a:lnTo>
                  <a:pt x="3438906" y="571500"/>
                </a:lnTo>
                <a:lnTo>
                  <a:pt x="1841500" y="571500"/>
                </a:lnTo>
                <a:lnTo>
                  <a:pt x="1841500" y="12700"/>
                </a:lnTo>
                <a:lnTo>
                  <a:pt x="1841500" y="6350"/>
                </a:lnTo>
                <a:lnTo>
                  <a:pt x="1841500" y="2794"/>
                </a:lnTo>
                <a:lnTo>
                  <a:pt x="1838706" y="0"/>
                </a:lnTo>
                <a:lnTo>
                  <a:pt x="615950" y="0"/>
                </a:lnTo>
                <a:lnTo>
                  <a:pt x="615950" y="12700"/>
                </a:lnTo>
                <a:lnTo>
                  <a:pt x="1828800" y="12700"/>
                </a:lnTo>
                <a:lnTo>
                  <a:pt x="1828800" y="571500"/>
                </a:lnTo>
                <a:lnTo>
                  <a:pt x="2794" y="571500"/>
                </a:lnTo>
                <a:lnTo>
                  <a:pt x="0" y="574294"/>
                </a:lnTo>
                <a:lnTo>
                  <a:pt x="0" y="1035050"/>
                </a:lnTo>
                <a:lnTo>
                  <a:pt x="12700" y="1035050"/>
                </a:lnTo>
                <a:lnTo>
                  <a:pt x="12700" y="584200"/>
                </a:lnTo>
                <a:lnTo>
                  <a:pt x="1828800" y="584200"/>
                </a:lnTo>
                <a:lnTo>
                  <a:pt x="1828800" y="958850"/>
                </a:lnTo>
                <a:lnTo>
                  <a:pt x="1797050" y="958850"/>
                </a:lnTo>
                <a:lnTo>
                  <a:pt x="1835150" y="1035050"/>
                </a:lnTo>
                <a:lnTo>
                  <a:pt x="1866900" y="971550"/>
                </a:lnTo>
                <a:lnTo>
                  <a:pt x="1873250" y="958850"/>
                </a:lnTo>
                <a:lnTo>
                  <a:pt x="1841500" y="958850"/>
                </a:lnTo>
                <a:lnTo>
                  <a:pt x="1841500" y="584200"/>
                </a:lnTo>
                <a:lnTo>
                  <a:pt x="3429000" y="584200"/>
                </a:lnTo>
                <a:lnTo>
                  <a:pt x="3429000" y="730250"/>
                </a:lnTo>
                <a:lnTo>
                  <a:pt x="3397250" y="730250"/>
                </a:lnTo>
                <a:lnTo>
                  <a:pt x="3435350" y="806450"/>
                </a:lnTo>
                <a:lnTo>
                  <a:pt x="3467100" y="742950"/>
                </a:lnTo>
                <a:lnTo>
                  <a:pt x="3473450" y="730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70450" y="3581400"/>
            <a:ext cx="3473450" cy="1377950"/>
          </a:xfrm>
          <a:custGeom>
            <a:avLst/>
            <a:gdLst/>
            <a:ahLst/>
            <a:cxnLst/>
            <a:rect l="l" t="t" r="r" b="b"/>
            <a:pathLst>
              <a:path w="3473450" h="1377950">
                <a:moveTo>
                  <a:pt x="1873250" y="76200"/>
                </a:moveTo>
                <a:lnTo>
                  <a:pt x="1866900" y="63500"/>
                </a:lnTo>
                <a:lnTo>
                  <a:pt x="1835150" y="0"/>
                </a:lnTo>
                <a:lnTo>
                  <a:pt x="1797050" y="76200"/>
                </a:lnTo>
                <a:lnTo>
                  <a:pt x="1828800" y="76200"/>
                </a:lnTo>
                <a:lnTo>
                  <a:pt x="1828800" y="898525"/>
                </a:lnTo>
                <a:lnTo>
                  <a:pt x="615950" y="898525"/>
                </a:lnTo>
                <a:lnTo>
                  <a:pt x="615950" y="911225"/>
                </a:lnTo>
                <a:lnTo>
                  <a:pt x="1838706" y="911225"/>
                </a:lnTo>
                <a:lnTo>
                  <a:pt x="1841500" y="908431"/>
                </a:lnTo>
                <a:lnTo>
                  <a:pt x="1841500" y="904875"/>
                </a:lnTo>
                <a:lnTo>
                  <a:pt x="1841500" y="898525"/>
                </a:lnTo>
                <a:lnTo>
                  <a:pt x="1841500" y="76200"/>
                </a:lnTo>
                <a:lnTo>
                  <a:pt x="1873250" y="76200"/>
                </a:lnTo>
                <a:close/>
              </a:path>
              <a:path w="3473450" h="1377950">
                <a:moveTo>
                  <a:pt x="3473450" y="304800"/>
                </a:moveTo>
                <a:lnTo>
                  <a:pt x="3467100" y="292100"/>
                </a:lnTo>
                <a:lnTo>
                  <a:pt x="3435350" y="228600"/>
                </a:lnTo>
                <a:lnTo>
                  <a:pt x="3397250" y="304800"/>
                </a:lnTo>
                <a:lnTo>
                  <a:pt x="3429000" y="304800"/>
                </a:lnTo>
                <a:lnTo>
                  <a:pt x="3429000" y="1365250"/>
                </a:lnTo>
                <a:lnTo>
                  <a:pt x="12700" y="1365250"/>
                </a:lnTo>
                <a:lnTo>
                  <a:pt x="12700" y="1143000"/>
                </a:lnTo>
                <a:lnTo>
                  <a:pt x="0" y="1143000"/>
                </a:lnTo>
                <a:lnTo>
                  <a:pt x="0" y="1375156"/>
                </a:lnTo>
                <a:lnTo>
                  <a:pt x="2794" y="1377950"/>
                </a:lnTo>
                <a:lnTo>
                  <a:pt x="3438906" y="1377950"/>
                </a:lnTo>
                <a:lnTo>
                  <a:pt x="3441700" y="1375156"/>
                </a:lnTo>
                <a:lnTo>
                  <a:pt x="3441700" y="1371600"/>
                </a:lnTo>
                <a:lnTo>
                  <a:pt x="3441700" y="1365250"/>
                </a:lnTo>
                <a:lnTo>
                  <a:pt x="3441700" y="304800"/>
                </a:lnTo>
                <a:lnTo>
                  <a:pt x="347345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02764" y="5791200"/>
            <a:ext cx="1736089" cy="228600"/>
          </a:xfrm>
          <a:custGeom>
            <a:avLst/>
            <a:gdLst/>
            <a:ahLst/>
            <a:cxnLst/>
            <a:rect l="l" t="t" r="r" b="b"/>
            <a:pathLst>
              <a:path w="1736089" h="228600">
                <a:moveTo>
                  <a:pt x="1735836" y="0"/>
                </a:moveTo>
                <a:lnTo>
                  <a:pt x="1734341" y="44493"/>
                </a:lnTo>
                <a:lnTo>
                  <a:pt x="1730263" y="80824"/>
                </a:lnTo>
                <a:lnTo>
                  <a:pt x="1724209" y="105318"/>
                </a:lnTo>
                <a:lnTo>
                  <a:pt x="1716786" y="114300"/>
                </a:lnTo>
                <a:lnTo>
                  <a:pt x="886968" y="114300"/>
                </a:lnTo>
                <a:lnTo>
                  <a:pt x="879544" y="123283"/>
                </a:lnTo>
                <a:lnTo>
                  <a:pt x="873490" y="147780"/>
                </a:lnTo>
                <a:lnTo>
                  <a:pt x="869412" y="184112"/>
                </a:lnTo>
                <a:lnTo>
                  <a:pt x="867918" y="228600"/>
                </a:lnTo>
                <a:lnTo>
                  <a:pt x="866423" y="184112"/>
                </a:lnTo>
                <a:lnTo>
                  <a:pt x="862345" y="147780"/>
                </a:lnTo>
                <a:lnTo>
                  <a:pt x="856291" y="123283"/>
                </a:lnTo>
                <a:lnTo>
                  <a:pt x="848868" y="114300"/>
                </a:lnTo>
                <a:lnTo>
                  <a:pt x="19050" y="114300"/>
                </a:lnTo>
                <a:lnTo>
                  <a:pt x="11626" y="105318"/>
                </a:lnTo>
                <a:lnTo>
                  <a:pt x="5572" y="80824"/>
                </a:lnTo>
                <a:lnTo>
                  <a:pt x="1494" y="4449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91000" y="5791200"/>
            <a:ext cx="1736089" cy="228600"/>
          </a:xfrm>
          <a:custGeom>
            <a:avLst/>
            <a:gdLst/>
            <a:ahLst/>
            <a:cxnLst/>
            <a:rect l="l" t="t" r="r" b="b"/>
            <a:pathLst>
              <a:path w="1736089" h="228600">
                <a:moveTo>
                  <a:pt x="1735836" y="0"/>
                </a:moveTo>
                <a:lnTo>
                  <a:pt x="1734341" y="44493"/>
                </a:lnTo>
                <a:lnTo>
                  <a:pt x="1730263" y="80824"/>
                </a:lnTo>
                <a:lnTo>
                  <a:pt x="1724209" y="105318"/>
                </a:lnTo>
                <a:lnTo>
                  <a:pt x="1716786" y="114300"/>
                </a:lnTo>
                <a:lnTo>
                  <a:pt x="886967" y="114300"/>
                </a:lnTo>
                <a:lnTo>
                  <a:pt x="879544" y="123283"/>
                </a:lnTo>
                <a:lnTo>
                  <a:pt x="873490" y="147780"/>
                </a:lnTo>
                <a:lnTo>
                  <a:pt x="869412" y="184112"/>
                </a:lnTo>
                <a:lnTo>
                  <a:pt x="867917" y="228600"/>
                </a:lnTo>
                <a:lnTo>
                  <a:pt x="866423" y="184112"/>
                </a:lnTo>
                <a:lnTo>
                  <a:pt x="862345" y="147780"/>
                </a:lnTo>
                <a:lnTo>
                  <a:pt x="856291" y="123283"/>
                </a:lnTo>
                <a:lnTo>
                  <a:pt x="848867" y="114300"/>
                </a:lnTo>
                <a:lnTo>
                  <a:pt x="19050" y="114300"/>
                </a:lnTo>
                <a:lnTo>
                  <a:pt x="11626" y="105318"/>
                </a:lnTo>
                <a:lnTo>
                  <a:pt x="5572" y="80824"/>
                </a:lnTo>
                <a:lnTo>
                  <a:pt x="1494" y="4449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77000" y="5791200"/>
            <a:ext cx="1736089" cy="228600"/>
          </a:xfrm>
          <a:custGeom>
            <a:avLst/>
            <a:gdLst/>
            <a:ahLst/>
            <a:cxnLst/>
            <a:rect l="l" t="t" r="r" b="b"/>
            <a:pathLst>
              <a:path w="1736090" h="228600">
                <a:moveTo>
                  <a:pt x="1735835" y="0"/>
                </a:moveTo>
                <a:lnTo>
                  <a:pt x="1734341" y="44493"/>
                </a:lnTo>
                <a:lnTo>
                  <a:pt x="1730263" y="80824"/>
                </a:lnTo>
                <a:lnTo>
                  <a:pt x="1724209" y="105318"/>
                </a:lnTo>
                <a:lnTo>
                  <a:pt x="1716785" y="114300"/>
                </a:lnTo>
                <a:lnTo>
                  <a:pt x="886968" y="114300"/>
                </a:lnTo>
                <a:lnTo>
                  <a:pt x="879544" y="123283"/>
                </a:lnTo>
                <a:lnTo>
                  <a:pt x="873490" y="147780"/>
                </a:lnTo>
                <a:lnTo>
                  <a:pt x="869412" y="184112"/>
                </a:lnTo>
                <a:lnTo>
                  <a:pt x="867918" y="228600"/>
                </a:lnTo>
                <a:lnTo>
                  <a:pt x="866423" y="184112"/>
                </a:lnTo>
                <a:lnTo>
                  <a:pt x="862345" y="147780"/>
                </a:lnTo>
                <a:lnTo>
                  <a:pt x="856291" y="123283"/>
                </a:lnTo>
                <a:lnTo>
                  <a:pt x="848868" y="114300"/>
                </a:lnTo>
                <a:lnTo>
                  <a:pt x="19050" y="114300"/>
                </a:lnTo>
                <a:lnTo>
                  <a:pt x="11626" y="105318"/>
                </a:lnTo>
                <a:lnTo>
                  <a:pt x="5572" y="80824"/>
                </a:lnTo>
                <a:lnTo>
                  <a:pt x="1494" y="4449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61822" y="2338196"/>
            <a:ext cx="1114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0" marR="5080" indent="-33718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</a:t>
            </a:r>
            <a:r>
              <a:rPr sz="1200" b="1" spc="-20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OG</a:t>
            </a:r>
            <a:r>
              <a:rPr sz="1200" b="1" spc="-5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5" dirty="0">
                <a:latin typeface="Calibri"/>
                <a:cs typeface="Calibri"/>
              </a:rPr>
              <a:t>MM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DE  SANTE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9600" y="2819400"/>
            <a:ext cx="1219200" cy="91440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30988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Education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9600" y="4038600"/>
            <a:ext cx="1219200" cy="91440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222885" marR="200025" algn="ctr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Politique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Règlement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5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14600" y="1600200"/>
            <a:ext cx="1219200" cy="6858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18415" algn="ctr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Facteurs</a:t>
            </a:r>
            <a:endParaRPr sz="1200">
              <a:latin typeface="Calibri"/>
              <a:cs typeface="Calibri"/>
            </a:endParaRPr>
          </a:p>
          <a:p>
            <a:pPr marL="18415" algn="ctr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predisposants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29101" y="3581400"/>
            <a:ext cx="843280" cy="909319"/>
          </a:xfrm>
          <a:custGeom>
            <a:avLst/>
            <a:gdLst/>
            <a:ahLst/>
            <a:cxnLst/>
            <a:rect l="l" t="t" r="r" b="b"/>
            <a:pathLst>
              <a:path w="843279" h="909320">
                <a:moveTo>
                  <a:pt x="786497" y="51627"/>
                </a:moveTo>
                <a:lnTo>
                  <a:pt x="0" y="900557"/>
                </a:lnTo>
                <a:lnTo>
                  <a:pt x="9398" y="909193"/>
                </a:lnTo>
                <a:lnTo>
                  <a:pt x="795788" y="60243"/>
                </a:lnTo>
                <a:lnTo>
                  <a:pt x="786497" y="51627"/>
                </a:lnTo>
                <a:close/>
              </a:path>
              <a:path w="843279" h="909320">
                <a:moveTo>
                  <a:pt x="830553" y="42291"/>
                </a:moveTo>
                <a:lnTo>
                  <a:pt x="795147" y="42291"/>
                </a:lnTo>
                <a:lnTo>
                  <a:pt x="804418" y="50926"/>
                </a:lnTo>
                <a:lnTo>
                  <a:pt x="795788" y="60243"/>
                </a:lnTo>
                <a:lnTo>
                  <a:pt x="819023" y="81787"/>
                </a:lnTo>
                <a:lnTo>
                  <a:pt x="830553" y="42291"/>
                </a:lnTo>
                <a:close/>
              </a:path>
              <a:path w="843279" h="909320">
                <a:moveTo>
                  <a:pt x="795147" y="42291"/>
                </a:moveTo>
                <a:lnTo>
                  <a:pt x="786497" y="51627"/>
                </a:lnTo>
                <a:lnTo>
                  <a:pt x="795788" y="60243"/>
                </a:lnTo>
                <a:lnTo>
                  <a:pt x="804418" y="50926"/>
                </a:lnTo>
                <a:lnTo>
                  <a:pt x="795147" y="42291"/>
                </a:lnTo>
                <a:close/>
              </a:path>
              <a:path w="843279" h="909320">
                <a:moveTo>
                  <a:pt x="842899" y="0"/>
                </a:moveTo>
                <a:lnTo>
                  <a:pt x="763143" y="29972"/>
                </a:lnTo>
                <a:lnTo>
                  <a:pt x="786497" y="51627"/>
                </a:lnTo>
                <a:lnTo>
                  <a:pt x="795147" y="42291"/>
                </a:lnTo>
                <a:lnTo>
                  <a:pt x="830553" y="42291"/>
                </a:lnTo>
                <a:lnTo>
                  <a:pt x="8428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50564" y="1790700"/>
            <a:ext cx="516255" cy="76200"/>
          </a:xfrm>
          <a:custGeom>
            <a:avLst/>
            <a:gdLst/>
            <a:ahLst/>
            <a:cxnLst/>
            <a:rect l="l" t="t" r="r" b="b"/>
            <a:pathLst>
              <a:path w="51625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1625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16254" h="76200">
                <a:moveTo>
                  <a:pt x="51625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16255" y="44450"/>
                </a:lnTo>
                <a:lnTo>
                  <a:pt x="5162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514600" y="2971800"/>
            <a:ext cx="1219200" cy="6096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6289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Facteurs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endParaRPr sz="1200">
              <a:latin typeface="Calibri"/>
              <a:cs typeface="Calibri"/>
            </a:endParaRPr>
          </a:p>
          <a:p>
            <a:pPr marL="19240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renforcement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14600" y="4248911"/>
            <a:ext cx="1219200" cy="47561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387985">
              <a:lnSpc>
                <a:spcPct val="100000"/>
              </a:lnSpc>
              <a:spcBef>
                <a:spcPts val="560"/>
              </a:spcBef>
            </a:pPr>
            <a:r>
              <a:rPr sz="1200" spc="-10" dirty="0">
                <a:latin typeface="Calibri"/>
                <a:cs typeface="Calibri"/>
              </a:rPr>
              <a:t>Facteurs</a:t>
            </a:r>
            <a:endParaRPr sz="1200">
              <a:latin typeface="Calibri"/>
              <a:cs typeface="Calibri"/>
            </a:endParaRPr>
          </a:p>
          <a:p>
            <a:pPr marL="347345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facilitants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67200" y="1600200"/>
            <a:ext cx="1219200" cy="6858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274955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Génétique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67200" y="2971800"/>
            <a:ext cx="1219200" cy="6096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9525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Comportements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80357" y="4395978"/>
            <a:ext cx="977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vi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nem</a:t>
            </a:r>
            <a:r>
              <a:rPr sz="1200" spc="5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96000" y="2971800"/>
            <a:ext cx="1219200" cy="6096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19050" algn="ctr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Santé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57235" y="3099891"/>
            <a:ext cx="88201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Qualité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vie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86100" y="22860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1750" y="609600"/>
                </a:moveTo>
                <a:lnTo>
                  <a:pt x="0" y="609600"/>
                </a:lnTo>
                <a:lnTo>
                  <a:pt x="38100" y="685800"/>
                </a:lnTo>
                <a:lnTo>
                  <a:pt x="69850" y="622300"/>
                </a:lnTo>
                <a:lnTo>
                  <a:pt x="31750" y="622300"/>
                </a:lnTo>
                <a:lnTo>
                  <a:pt x="31750" y="60960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622300"/>
                </a:lnTo>
                <a:lnTo>
                  <a:pt x="44450" y="622300"/>
                </a:lnTo>
                <a:lnTo>
                  <a:pt x="44450" y="63500"/>
                </a:lnTo>
                <a:close/>
              </a:path>
              <a:path w="76200" h="685800">
                <a:moveTo>
                  <a:pt x="76200" y="609600"/>
                </a:moveTo>
                <a:lnTo>
                  <a:pt x="44450" y="609600"/>
                </a:lnTo>
                <a:lnTo>
                  <a:pt x="44450" y="622300"/>
                </a:lnTo>
                <a:lnTo>
                  <a:pt x="69850" y="622300"/>
                </a:lnTo>
                <a:lnTo>
                  <a:pt x="76200" y="609600"/>
                </a:lnTo>
                <a:close/>
              </a:path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86100" y="35814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1750" y="609600"/>
                </a:moveTo>
                <a:lnTo>
                  <a:pt x="0" y="609600"/>
                </a:lnTo>
                <a:lnTo>
                  <a:pt x="38100" y="685800"/>
                </a:lnTo>
                <a:lnTo>
                  <a:pt x="69850" y="622300"/>
                </a:lnTo>
                <a:lnTo>
                  <a:pt x="31750" y="622300"/>
                </a:lnTo>
                <a:lnTo>
                  <a:pt x="31750" y="60960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622300"/>
                </a:lnTo>
                <a:lnTo>
                  <a:pt x="44450" y="622300"/>
                </a:lnTo>
                <a:lnTo>
                  <a:pt x="44450" y="63500"/>
                </a:lnTo>
                <a:close/>
              </a:path>
              <a:path w="76200" h="685800">
                <a:moveTo>
                  <a:pt x="76200" y="609600"/>
                </a:moveTo>
                <a:lnTo>
                  <a:pt x="44450" y="609600"/>
                </a:lnTo>
                <a:lnTo>
                  <a:pt x="44450" y="622300"/>
                </a:lnTo>
                <a:lnTo>
                  <a:pt x="69850" y="622300"/>
                </a:lnTo>
                <a:lnTo>
                  <a:pt x="76200" y="609600"/>
                </a:lnTo>
                <a:close/>
              </a:path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ts val="3110"/>
              </a:lnSpc>
            </a:pP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sz="2700" b="1" dirty="0">
                <a:solidFill>
                  <a:srgbClr val="FFFFFF"/>
                </a:solidFill>
                <a:latin typeface="Calibri"/>
                <a:cs typeface="Calibri"/>
              </a:rPr>
              <a:t>3: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EDUCATIONAL/ECOLOGICAL</a:t>
            </a:r>
            <a:r>
              <a:rPr sz="27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1299413"/>
            <a:ext cx="20745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ourier New"/>
                <a:cs typeface="Courier New"/>
              </a:rPr>
              <a:t>o</a:t>
            </a:r>
            <a:r>
              <a:rPr spc="-1625" dirty="0">
                <a:latin typeface="Courier New"/>
                <a:cs typeface="Courier New"/>
              </a:rPr>
              <a:t> </a:t>
            </a:r>
            <a:r>
              <a:rPr spc="-5" dirty="0"/>
              <a:t>Fa</a:t>
            </a:r>
            <a:r>
              <a:rPr spc="5" dirty="0"/>
              <a:t>c</a:t>
            </a:r>
            <a:r>
              <a:rPr dirty="0"/>
              <a:t>ilitant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27556" y="1958466"/>
            <a:ext cx="7172325" cy="1560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ourier New"/>
                <a:cs typeface="Courier New"/>
              </a:rPr>
              <a:t>o</a:t>
            </a:r>
            <a:r>
              <a:rPr sz="3600" spc="-1625" dirty="0">
                <a:latin typeface="Courier New"/>
                <a:cs typeface="Courier New"/>
              </a:rPr>
              <a:t> </a:t>
            </a:r>
            <a:r>
              <a:rPr sz="3600" spc="-5" dirty="0">
                <a:latin typeface="Calibri"/>
                <a:cs typeface="Calibri"/>
              </a:rPr>
              <a:t>Force</a:t>
            </a:r>
            <a:r>
              <a:rPr sz="3600" dirty="0">
                <a:latin typeface="Calibri"/>
                <a:cs typeface="Calibri"/>
              </a:rPr>
              <a:t>s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u</a:t>
            </a:r>
            <a:r>
              <a:rPr sz="3600" spc="-5" dirty="0">
                <a:latin typeface="Calibri"/>
                <a:cs typeface="Calibri"/>
              </a:rPr>
              <a:t> système</a:t>
            </a:r>
            <a:r>
              <a:rPr sz="3600" dirty="0">
                <a:latin typeface="Calibri"/>
                <a:cs typeface="Calibri"/>
              </a:rPr>
              <a:t>s</a:t>
            </a:r>
            <a:r>
              <a:rPr sz="3600" spc="-5" dirty="0">
                <a:latin typeface="Calibri"/>
                <a:cs typeface="Calibri"/>
              </a:rPr>
              <a:t> sociau</a:t>
            </a:r>
            <a:r>
              <a:rPr sz="3600" dirty="0">
                <a:latin typeface="Calibri"/>
                <a:cs typeface="Calibri"/>
              </a:rPr>
              <a:t>x</a:t>
            </a:r>
            <a:r>
              <a:rPr sz="3600" spc="-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ex</a:t>
            </a:r>
            <a:r>
              <a:rPr sz="3600" spc="-1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ernes  </a:t>
            </a:r>
            <a:r>
              <a:rPr sz="3600" spc="-5" dirty="0">
                <a:latin typeface="Calibri"/>
                <a:cs typeface="Calibri"/>
              </a:rPr>
              <a:t>facteurs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liés–</a:t>
            </a:r>
            <a:r>
              <a:rPr sz="36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Obstacles</a:t>
            </a:r>
            <a:r>
              <a:rPr sz="24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24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libri"/>
                <a:cs typeface="Calibri"/>
              </a:rPr>
              <a:t>facilitateurs</a:t>
            </a:r>
            <a:r>
              <a:rPr sz="2400" spc="-5" dirty="0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  <a:p>
            <a:pPr marL="895350">
              <a:lnSpc>
                <a:spcPct val="100000"/>
              </a:lnSpc>
              <a:spcBef>
                <a:spcPts val="1285"/>
              </a:spcBef>
              <a:tabLst>
                <a:tab pos="4270375" algn="l"/>
              </a:tabLst>
            </a:pPr>
            <a:r>
              <a:rPr sz="1800" spc="-10" dirty="0">
                <a:latin typeface="Calibri"/>
                <a:cs typeface="Calibri"/>
              </a:rPr>
              <a:t>Accessibilité	</a:t>
            </a:r>
            <a:r>
              <a:rPr sz="1800" spc="-5" dirty="0">
                <a:latin typeface="Calibri"/>
                <a:cs typeface="Calibri"/>
              </a:rPr>
              <a:t>Abordable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231" y="4628464"/>
            <a:ext cx="11830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Disponibilité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3373" y="4253610"/>
            <a:ext cx="1012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859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Autres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so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3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es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2704" y="3840479"/>
            <a:ext cx="5105400" cy="2869692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ts val="3110"/>
              </a:lnSpc>
            </a:pP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sz="2700" b="1" dirty="0">
                <a:solidFill>
                  <a:srgbClr val="FFFFFF"/>
                </a:solidFill>
                <a:latin typeface="Calibri"/>
                <a:cs typeface="Calibri"/>
              </a:rPr>
              <a:t>3: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EDUCATIONAL/ECOLOGICAL</a:t>
            </a:r>
            <a:r>
              <a:rPr sz="27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9800" y="4190998"/>
            <a:ext cx="4578096" cy="257403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214752" y="1001521"/>
            <a:ext cx="3111500" cy="1313180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844"/>
              </a:spcBef>
            </a:pPr>
            <a:r>
              <a:rPr sz="1800" b="1" u="heavy" spc="-4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FACILITATEUR</a:t>
            </a:r>
            <a:endParaRPr sz="18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  <a:spcBef>
                <a:spcPts val="750"/>
              </a:spcBef>
            </a:pP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Disposer</a:t>
            </a:r>
            <a:r>
              <a:rPr sz="1800" b="1" spc="-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de</a:t>
            </a:r>
            <a:r>
              <a:rPr sz="18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cliniques</a:t>
            </a:r>
            <a:r>
              <a:rPr sz="1800" b="1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offrant</a:t>
            </a:r>
            <a:r>
              <a:rPr sz="18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des </a:t>
            </a:r>
            <a:r>
              <a:rPr sz="1800" b="1" spc="-39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services de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dépistage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dans les </a:t>
            </a:r>
            <a:r>
              <a:rPr sz="18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environs</a:t>
            </a:r>
            <a:r>
              <a:rPr sz="18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immédiats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5539232" y="938530"/>
            <a:ext cx="3093720" cy="141541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78105" algn="ctr">
              <a:lnSpc>
                <a:spcPct val="100000"/>
              </a:lnSpc>
              <a:spcBef>
                <a:spcPts val="1250"/>
              </a:spcBef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BARRIERE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1150"/>
              </a:spcBef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pas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avoir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cliniques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dans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la </a:t>
            </a:r>
            <a:r>
              <a:rPr sz="1800" b="1" spc="-39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région immédiate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qui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offrent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dépistage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525" y="1468882"/>
            <a:ext cx="16719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DISPONIBILITÉ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54960" y="2560701"/>
            <a:ext cx="28365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46785" marR="5080" indent="-934719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Clinique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ouverte tard </a:t>
            </a:r>
            <a:r>
              <a:rPr sz="1800" b="1" spc="-15" dirty="0">
                <a:solidFill>
                  <a:srgbClr val="00AF50"/>
                </a:solidFill>
                <a:latin typeface="Calibri"/>
                <a:cs typeface="Calibri"/>
              </a:rPr>
              <a:t>et/ou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le </a:t>
            </a:r>
            <a:r>
              <a:rPr sz="1800" b="1" spc="-39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week-end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86553" y="2507996"/>
            <a:ext cx="33902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49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La clinique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fermé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tôt et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ne 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propose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pas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d'horaires</a:t>
            </a:r>
            <a:r>
              <a:rPr sz="1800" b="1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le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week-end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613" y="2575001"/>
            <a:ext cx="16338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ACCESSIBILITÉ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1932" y="3218815"/>
            <a:ext cx="284480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0AF50"/>
                </a:solidFill>
                <a:latin typeface="Calibri"/>
                <a:cs typeface="Calibri"/>
              </a:rPr>
              <a:t>Avoir</a:t>
            </a:r>
            <a:r>
              <a:rPr sz="18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une</a:t>
            </a:r>
            <a:r>
              <a:rPr sz="1800" b="1" spc="-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assurance</a:t>
            </a:r>
            <a:r>
              <a:rPr sz="1800" b="1" spc="-6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santé</a:t>
            </a:r>
            <a:r>
              <a:rPr sz="18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qui </a:t>
            </a:r>
            <a:r>
              <a:rPr sz="1800" b="1" spc="-39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couvre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les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coûts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liés au </a:t>
            </a:r>
            <a:r>
              <a:rPr sz="18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dépistage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28564" y="3318128"/>
            <a:ext cx="29451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Être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non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assuré</a:t>
            </a:r>
            <a:r>
              <a:rPr sz="18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ou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sous-assuré</a:t>
            </a:r>
            <a:endParaRPr sz="1800">
              <a:latin typeface="Calibri"/>
              <a:cs typeface="Calibri"/>
            </a:endParaRPr>
          </a:p>
          <a:p>
            <a:pPr marL="873760" marR="40005" indent="-831215">
              <a:lnSpc>
                <a:spcPct val="100000"/>
              </a:lnSpc>
            </a:pP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/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ne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pas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avoir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d'argent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pour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1800" b="1" spc="-3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co-paiement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1665" y="3233673"/>
            <a:ext cx="14128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ABORDABLE</a:t>
            </a:r>
            <a:r>
              <a:rPr sz="1800" spc="-10" dirty="0">
                <a:latin typeface="Wingdings"/>
                <a:cs typeface="Wingdings"/>
              </a:rPr>
              <a:t></a:t>
            </a:r>
            <a:endParaRPr sz="18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ts val="3110"/>
              </a:lnSpc>
            </a:pP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sz="2700" b="1" dirty="0">
                <a:solidFill>
                  <a:srgbClr val="FFFFFF"/>
                </a:solidFill>
                <a:latin typeface="Calibri"/>
                <a:cs typeface="Calibri"/>
              </a:rPr>
              <a:t>3: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EDUCATIONAL/ECOLOGICAL</a:t>
            </a:r>
            <a:r>
              <a:rPr sz="27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140" y="1249171"/>
            <a:ext cx="3033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ourier New"/>
                <a:cs typeface="Courier New"/>
              </a:rPr>
              <a:t>o</a:t>
            </a:r>
            <a:r>
              <a:rPr spc="-1625" dirty="0">
                <a:latin typeface="Courier New"/>
                <a:cs typeface="Courier New"/>
              </a:rPr>
              <a:t> </a:t>
            </a:r>
            <a:r>
              <a:rPr dirty="0"/>
              <a:t>Renfo</a:t>
            </a:r>
            <a:r>
              <a:rPr spc="5" dirty="0"/>
              <a:t>r</a:t>
            </a:r>
            <a:r>
              <a:rPr dirty="0"/>
              <a:t>cement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5156" y="1888947"/>
            <a:ext cx="691260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ourier New"/>
                <a:cs typeface="Courier New"/>
              </a:rPr>
              <a:t>o</a:t>
            </a:r>
            <a:r>
              <a:rPr sz="2800" spc="-655" dirty="0">
                <a:latin typeface="Courier New"/>
                <a:cs typeface="Courier New"/>
              </a:rPr>
              <a:t> </a:t>
            </a:r>
            <a:r>
              <a:rPr sz="2800" spc="-5" dirty="0">
                <a:latin typeface="Calibri"/>
                <a:cs typeface="Calibri"/>
              </a:rPr>
              <a:t>Retour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d'information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autres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conséquences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(sociales/physiques)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(Obstacles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facilitateurs)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680" y="4818964"/>
            <a:ext cx="13081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Soutien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social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5589" y="3555238"/>
            <a:ext cx="785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Conseils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85664" y="3370579"/>
            <a:ext cx="1495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Reconnaissance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15378" y="3936619"/>
            <a:ext cx="12744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225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Avantages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é</a:t>
            </a:r>
            <a:r>
              <a:rPr sz="1800" spc="-15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onomiqu</a:t>
            </a:r>
            <a:r>
              <a:rPr sz="1800" dirty="0">
                <a:latin typeface="Calibri"/>
                <a:cs typeface="Calibri"/>
              </a:rPr>
              <a:t>es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65832" y="4002023"/>
            <a:ext cx="3816096" cy="2145791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0" rIns="0" bIns="0" rtlCol="0">
            <a:spAutoFit/>
          </a:bodyPr>
          <a:lstStyle/>
          <a:p>
            <a:pPr marL="370840">
              <a:lnSpc>
                <a:spcPts val="3110"/>
              </a:lnSpc>
            </a:pP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PHASE </a:t>
            </a:r>
            <a:r>
              <a:rPr sz="2700" b="1" dirty="0">
                <a:solidFill>
                  <a:srgbClr val="FFFFFF"/>
                </a:solidFill>
                <a:latin typeface="Calibri"/>
                <a:cs typeface="Calibri"/>
              </a:rPr>
              <a:t>3: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EDUCATIONAL/ECOLOGICAL</a:t>
            </a:r>
            <a:r>
              <a:rPr sz="27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b="1" spc="-5" dirty="0">
                <a:solidFill>
                  <a:srgbClr val="FFFFFF"/>
                </a:solidFill>
                <a:latin typeface="Calibri"/>
                <a:cs typeface="Calibri"/>
              </a:rPr>
              <a:t>ASSESSMENT</a:t>
            </a:r>
            <a:endParaRPr sz="27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9800" y="4190998"/>
            <a:ext cx="4578096" cy="257403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5734303" y="938530"/>
            <a:ext cx="2706370" cy="141541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78105" algn="ctr">
              <a:lnSpc>
                <a:spcPct val="100000"/>
              </a:lnSpc>
              <a:spcBef>
                <a:spcPts val="1250"/>
              </a:spcBef>
            </a:pPr>
            <a:r>
              <a:rPr sz="18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BARRIER</a:t>
            </a:r>
            <a:endParaRPr sz="18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spcBef>
                <a:spcPts val="1150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hommes</a:t>
            </a:r>
            <a:r>
              <a:rPr sz="18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se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font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moquer </a:t>
            </a:r>
            <a:r>
              <a:rPr sz="1800" b="1" spc="-3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pour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avoir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passé un 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test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dépistage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266801" y="998473"/>
            <a:ext cx="5121275" cy="104140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2919095">
              <a:lnSpc>
                <a:spcPct val="100000"/>
              </a:lnSpc>
              <a:spcBef>
                <a:spcPts val="869"/>
              </a:spcBef>
            </a:pPr>
            <a:r>
              <a:rPr sz="1800" b="1" u="heavy" spc="-50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Calibri"/>
                <a:cs typeface="Calibri"/>
              </a:rPr>
              <a:t>FACILITATOR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50"/>
              </a:lnSpc>
              <a:spcBef>
                <a:spcPts val="775"/>
              </a:spcBef>
            </a:pPr>
            <a:r>
              <a:rPr sz="1800" b="1" spc="-5" dirty="0">
                <a:latin typeface="Calibri"/>
                <a:cs typeface="Calibri"/>
              </a:rPr>
              <a:t>SOUTIEN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SOCIAL</a:t>
            </a:r>
            <a:r>
              <a:rPr sz="1800" spc="-5" dirty="0">
                <a:latin typeface="Wingdings"/>
                <a:cs typeface="Wingdings"/>
              </a:rPr>
              <a:t></a:t>
            </a:r>
            <a:r>
              <a:rPr sz="1800" spc="2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Les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amis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et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 la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famille</a:t>
            </a:r>
            <a:r>
              <a:rPr sz="18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AF50"/>
                </a:solidFill>
                <a:latin typeface="Calibri"/>
                <a:cs typeface="Calibri"/>
              </a:rPr>
              <a:t>encouragent</a:t>
            </a:r>
            <a:endParaRPr sz="1800">
              <a:latin typeface="Calibri"/>
              <a:cs typeface="Calibri"/>
            </a:endParaRPr>
          </a:p>
          <a:p>
            <a:pPr marL="2936240">
              <a:lnSpc>
                <a:spcPts val="2150"/>
              </a:lnSpc>
            </a:pP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le</a:t>
            </a:r>
            <a:r>
              <a:rPr sz="1800" b="1" spc="-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dépistage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6108" y="2560701"/>
            <a:ext cx="2748915" cy="958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 marR="5080" indent="-22860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Les</a:t>
            </a:r>
            <a:r>
              <a:rPr sz="1800" b="1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médecins</a:t>
            </a:r>
            <a:r>
              <a:rPr sz="1800" b="1" spc="-6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libri"/>
                <a:cs typeface="Calibri"/>
              </a:rPr>
              <a:t>conseillent</a:t>
            </a:r>
            <a:r>
              <a:rPr sz="1800" b="1" spc="-5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aux </a:t>
            </a:r>
            <a:r>
              <a:rPr sz="1800" b="1" spc="-39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hommes</a:t>
            </a:r>
            <a:r>
              <a:rPr sz="1800" b="1" spc="-5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de</a:t>
            </a:r>
            <a:r>
              <a:rPr sz="18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se</a:t>
            </a:r>
            <a:r>
              <a:rPr sz="18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AF50"/>
                </a:solidFill>
                <a:latin typeface="Calibri"/>
                <a:cs typeface="Calibri"/>
              </a:rPr>
              <a:t>faire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 dépister</a:t>
            </a:r>
            <a:endParaRPr sz="1800">
              <a:latin typeface="Calibri"/>
              <a:cs typeface="Calibri"/>
            </a:endParaRPr>
          </a:p>
          <a:p>
            <a:pPr marR="38735" algn="r">
              <a:lnSpc>
                <a:spcPct val="100000"/>
              </a:lnSpc>
              <a:spcBef>
                <a:spcPts val="860"/>
              </a:spcBef>
            </a:pP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Dépistage</a:t>
            </a:r>
            <a:r>
              <a:rPr sz="1800" b="1" spc="-6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gratuit</a:t>
            </a:r>
            <a:r>
              <a:rPr sz="1800" b="1" spc="-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ou</a:t>
            </a:r>
            <a:r>
              <a:rPr sz="1800" b="1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peu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97500" y="2600325"/>
            <a:ext cx="3019425" cy="1242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0" marR="5080" indent="-93916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Les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médecins</a:t>
            </a:r>
            <a:r>
              <a:rPr sz="18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déconseillent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le </a:t>
            </a:r>
            <a:r>
              <a:rPr sz="1800" b="1" spc="-3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dépistage</a:t>
            </a:r>
            <a:endParaRPr sz="1800">
              <a:latin typeface="Calibri"/>
              <a:cs typeface="Calibri"/>
            </a:endParaRPr>
          </a:p>
          <a:p>
            <a:pPr marL="320040" marR="27940" indent="-307975">
              <a:lnSpc>
                <a:spcPct val="100000"/>
              </a:lnSpc>
              <a:spcBef>
                <a:spcPts val="935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Devoir</a:t>
            </a:r>
            <a:r>
              <a:rPr sz="18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dépenser</a:t>
            </a:r>
            <a:r>
              <a:rPr sz="18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l'argent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qui </a:t>
            </a:r>
            <a:r>
              <a:rPr sz="1800" b="1" spc="-3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est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destiné</a:t>
            </a:r>
            <a:r>
              <a:rPr sz="18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à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autre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chose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25474" y="2575001"/>
            <a:ext cx="12725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CONSEILS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:</a:t>
            </a:r>
            <a:r>
              <a:rPr sz="1800" spc="-5" dirty="0">
                <a:latin typeface="Wingdings"/>
                <a:cs typeface="Wingdings"/>
              </a:rPr>
              <a:t>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42157" y="3493389"/>
            <a:ext cx="7886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c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o</a:t>
            </a:r>
            <a:r>
              <a:rPr sz="1800" b="1" spc="5" dirty="0">
                <a:solidFill>
                  <a:srgbClr val="00AF50"/>
                </a:solidFill>
                <a:latin typeface="Calibri"/>
                <a:cs typeface="Calibri"/>
              </a:rPr>
              <a:t>û</a:t>
            </a:r>
            <a:r>
              <a:rPr sz="1800" b="1" spc="-25" dirty="0">
                <a:solidFill>
                  <a:srgbClr val="00AF50"/>
                </a:solidFill>
                <a:latin typeface="Calibri"/>
                <a:cs typeface="Calibri"/>
              </a:rPr>
              <a:t>t</a:t>
            </a:r>
            <a:r>
              <a:rPr sz="1800" b="1" spc="5" dirty="0">
                <a:solidFill>
                  <a:srgbClr val="00AF50"/>
                </a:solidFill>
                <a:latin typeface="Calibri"/>
                <a:cs typeface="Calibri"/>
              </a:rPr>
              <a:t>eu</a:t>
            </a:r>
            <a:r>
              <a:rPr sz="1800" b="1" dirty="0">
                <a:solidFill>
                  <a:srgbClr val="00AF50"/>
                </a:solidFill>
                <a:latin typeface="Calibri"/>
                <a:cs typeface="Calibri"/>
              </a:rPr>
              <a:t>x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7310" y="3230626"/>
            <a:ext cx="925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BÉNÉFICE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6978" y="3507994"/>
            <a:ext cx="1665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ÉCONOMIQUE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dirty="0">
                <a:latin typeface="Wingdings"/>
                <a:cs typeface="Wingdings"/>
              </a:rPr>
              <a:t></a:t>
            </a:r>
            <a:endParaRPr sz="18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96200" y="2743200"/>
            <a:ext cx="1219200" cy="1066800"/>
          </a:xfrm>
          <a:custGeom>
            <a:avLst/>
            <a:gdLst/>
            <a:ahLst/>
            <a:cxnLst/>
            <a:rect l="l" t="t" r="r" b="b"/>
            <a:pathLst>
              <a:path w="1219200" h="1066800">
                <a:moveTo>
                  <a:pt x="0" y="1066800"/>
                </a:moveTo>
                <a:lnTo>
                  <a:pt x="1219200" y="1066800"/>
                </a:lnTo>
                <a:lnTo>
                  <a:pt x="1219200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67200" y="4248911"/>
            <a:ext cx="1219200" cy="475615"/>
          </a:xfrm>
          <a:custGeom>
            <a:avLst/>
            <a:gdLst/>
            <a:ahLst/>
            <a:cxnLst/>
            <a:rect l="l" t="t" r="r" b="b"/>
            <a:pathLst>
              <a:path w="1219200" h="475614">
                <a:moveTo>
                  <a:pt x="0" y="475488"/>
                </a:moveTo>
                <a:lnTo>
                  <a:pt x="1219200" y="475488"/>
                </a:lnTo>
                <a:lnTo>
                  <a:pt x="1219200" y="0"/>
                </a:lnTo>
                <a:lnTo>
                  <a:pt x="0" y="0"/>
                </a:lnTo>
                <a:lnTo>
                  <a:pt x="0" y="47548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2133600"/>
            <a:ext cx="1524000" cy="3048000"/>
          </a:xfrm>
          <a:custGeom>
            <a:avLst/>
            <a:gdLst/>
            <a:ahLst/>
            <a:cxnLst/>
            <a:rect l="l" t="t" r="r" b="b"/>
            <a:pathLst>
              <a:path w="1524000" h="3048000">
                <a:moveTo>
                  <a:pt x="0" y="3048000"/>
                </a:moveTo>
                <a:lnTo>
                  <a:pt x="1524000" y="3048000"/>
                </a:lnTo>
                <a:lnTo>
                  <a:pt x="1524000" y="0"/>
                </a:lnTo>
                <a:lnTo>
                  <a:pt x="0" y="0"/>
                </a:lnTo>
                <a:lnTo>
                  <a:pt x="0" y="304800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15200" y="32385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304800" y="0"/>
                </a:moveTo>
                <a:lnTo>
                  <a:pt x="304800" y="76200"/>
                </a:lnTo>
                <a:lnTo>
                  <a:pt x="368300" y="44450"/>
                </a:lnTo>
                <a:lnTo>
                  <a:pt x="317500" y="44450"/>
                </a:lnTo>
                <a:lnTo>
                  <a:pt x="317500" y="31750"/>
                </a:lnTo>
                <a:lnTo>
                  <a:pt x="368300" y="31750"/>
                </a:lnTo>
                <a:lnTo>
                  <a:pt x="304800" y="0"/>
                </a:lnTo>
                <a:close/>
              </a:path>
              <a:path w="381000" h="76200">
                <a:moveTo>
                  <a:pt x="304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800" y="44450"/>
                </a:lnTo>
                <a:lnTo>
                  <a:pt x="304800" y="31750"/>
                </a:lnTo>
                <a:close/>
              </a:path>
              <a:path w="381000" h="76200">
                <a:moveTo>
                  <a:pt x="368300" y="31750"/>
                </a:moveTo>
                <a:lnTo>
                  <a:pt x="317500" y="31750"/>
                </a:lnTo>
                <a:lnTo>
                  <a:pt x="317500" y="44450"/>
                </a:lnTo>
                <a:lnTo>
                  <a:pt x="368300" y="44450"/>
                </a:lnTo>
                <a:lnTo>
                  <a:pt x="381000" y="38100"/>
                </a:lnTo>
                <a:lnTo>
                  <a:pt x="368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86400" y="32385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533400" y="0"/>
                </a:moveTo>
                <a:lnTo>
                  <a:pt x="533400" y="76200"/>
                </a:lnTo>
                <a:lnTo>
                  <a:pt x="596900" y="44450"/>
                </a:lnTo>
                <a:lnTo>
                  <a:pt x="546100" y="44450"/>
                </a:lnTo>
                <a:lnTo>
                  <a:pt x="546100" y="31750"/>
                </a:lnTo>
                <a:lnTo>
                  <a:pt x="596900" y="31750"/>
                </a:lnTo>
                <a:lnTo>
                  <a:pt x="533400" y="0"/>
                </a:lnTo>
                <a:close/>
              </a:path>
              <a:path w="609600" h="76200">
                <a:moveTo>
                  <a:pt x="5334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33400" y="44450"/>
                </a:lnTo>
                <a:lnTo>
                  <a:pt x="533400" y="31750"/>
                </a:lnTo>
                <a:close/>
              </a:path>
              <a:path w="609600" h="76200">
                <a:moveTo>
                  <a:pt x="596900" y="31750"/>
                </a:moveTo>
                <a:lnTo>
                  <a:pt x="546100" y="31750"/>
                </a:lnTo>
                <a:lnTo>
                  <a:pt x="546100" y="44450"/>
                </a:lnTo>
                <a:lnTo>
                  <a:pt x="596900" y="44450"/>
                </a:lnTo>
                <a:lnTo>
                  <a:pt x="609600" y="38100"/>
                </a:lnTo>
                <a:lnTo>
                  <a:pt x="5969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27958" y="1940686"/>
            <a:ext cx="546735" cy="1374140"/>
          </a:xfrm>
          <a:custGeom>
            <a:avLst/>
            <a:gdLst/>
            <a:ahLst/>
            <a:cxnLst/>
            <a:rect l="l" t="t" r="r" b="b"/>
            <a:pathLst>
              <a:path w="546735" h="1374139">
                <a:moveTo>
                  <a:pt x="539242" y="1335913"/>
                </a:moveTo>
                <a:lnTo>
                  <a:pt x="526542" y="1329563"/>
                </a:lnTo>
                <a:lnTo>
                  <a:pt x="463042" y="1297813"/>
                </a:lnTo>
                <a:lnTo>
                  <a:pt x="463042" y="1329563"/>
                </a:lnTo>
                <a:lnTo>
                  <a:pt x="5842" y="1329563"/>
                </a:lnTo>
                <a:lnTo>
                  <a:pt x="5842" y="1342263"/>
                </a:lnTo>
                <a:lnTo>
                  <a:pt x="463042" y="1342263"/>
                </a:lnTo>
                <a:lnTo>
                  <a:pt x="463042" y="1374013"/>
                </a:lnTo>
                <a:lnTo>
                  <a:pt x="526542" y="1342263"/>
                </a:lnTo>
                <a:lnTo>
                  <a:pt x="539242" y="1335913"/>
                </a:lnTo>
                <a:close/>
              </a:path>
              <a:path w="546735" h="1374139">
                <a:moveTo>
                  <a:pt x="546354" y="1250950"/>
                </a:moveTo>
                <a:lnTo>
                  <a:pt x="516851" y="1262761"/>
                </a:lnTo>
                <a:lnTo>
                  <a:pt x="11684" y="0"/>
                </a:lnTo>
                <a:lnTo>
                  <a:pt x="0" y="4826"/>
                </a:lnTo>
                <a:lnTo>
                  <a:pt x="505053" y="1267485"/>
                </a:lnTo>
                <a:lnTo>
                  <a:pt x="475615" y="1279271"/>
                </a:lnTo>
                <a:lnTo>
                  <a:pt x="539242" y="1335913"/>
                </a:lnTo>
                <a:lnTo>
                  <a:pt x="543979" y="1279271"/>
                </a:lnTo>
                <a:lnTo>
                  <a:pt x="546354" y="1250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33800" y="4448555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457200" y="0"/>
                </a:moveTo>
                <a:lnTo>
                  <a:pt x="457200" y="76200"/>
                </a:lnTo>
                <a:lnTo>
                  <a:pt x="520700" y="44450"/>
                </a:lnTo>
                <a:lnTo>
                  <a:pt x="469900" y="44450"/>
                </a:lnTo>
                <a:lnTo>
                  <a:pt x="469900" y="31750"/>
                </a:lnTo>
                <a:lnTo>
                  <a:pt x="520700" y="31750"/>
                </a:lnTo>
                <a:lnTo>
                  <a:pt x="457200" y="0"/>
                </a:lnTo>
                <a:close/>
              </a:path>
              <a:path w="533400" h="76200">
                <a:moveTo>
                  <a:pt x="457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57200" y="44450"/>
                </a:lnTo>
                <a:lnTo>
                  <a:pt x="457200" y="31750"/>
                </a:lnTo>
                <a:close/>
              </a:path>
              <a:path w="533400" h="76200">
                <a:moveTo>
                  <a:pt x="520700" y="31750"/>
                </a:moveTo>
                <a:lnTo>
                  <a:pt x="469900" y="31750"/>
                </a:lnTo>
                <a:lnTo>
                  <a:pt x="469900" y="44450"/>
                </a:lnTo>
                <a:lnTo>
                  <a:pt x="520700" y="44450"/>
                </a:lnTo>
                <a:lnTo>
                  <a:pt x="533400" y="38100"/>
                </a:lnTo>
                <a:lnTo>
                  <a:pt x="520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8700" y="3733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175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50" y="241300"/>
                </a:lnTo>
                <a:lnTo>
                  <a:pt x="31750" y="241300"/>
                </a:lnTo>
                <a:lnTo>
                  <a:pt x="31750" y="228600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41300"/>
                </a:lnTo>
                <a:lnTo>
                  <a:pt x="44450" y="241300"/>
                </a:lnTo>
                <a:lnTo>
                  <a:pt x="44450" y="0"/>
                </a:lnTo>
                <a:close/>
              </a:path>
              <a:path w="76200" h="304800">
                <a:moveTo>
                  <a:pt x="76200" y="228600"/>
                </a:moveTo>
                <a:lnTo>
                  <a:pt x="44450" y="228600"/>
                </a:lnTo>
                <a:lnTo>
                  <a:pt x="44450" y="241300"/>
                </a:lnTo>
                <a:lnTo>
                  <a:pt x="69850" y="241300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33500" y="37338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44450" y="63500"/>
                </a:moveTo>
                <a:lnTo>
                  <a:pt x="31750" y="635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63500"/>
                </a:lnTo>
                <a:close/>
              </a:path>
              <a:path w="76200" h="304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04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23212" y="1943099"/>
            <a:ext cx="691515" cy="2543175"/>
          </a:xfrm>
          <a:custGeom>
            <a:avLst/>
            <a:gdLst/>
            <a:ahLst/>
            <a:cxnLst/>
            <a:rect l="l" t="t" r="r" b="b"/>
            <a:pathLst>
              <a:path w="691514" h="2543175">
                <a:moveTo>
                  <a:pt x="691388" y="0"/>
                </a:moveTo>
                <a:lnTo>
                  <a:pt x="622681" y="50292"/>
                </a:lnTo>
                <a:lnTo>
                  <a:pt x="650913" y="64871"/>
                </a:lnTo>
                <a:lnTo>
                  <a:pt x="0" y="1330579"/>
                </a:lnTo>
                <a:lnTo>
                  <a:pt x="5549" y="1333487"/>
                </a:lnTo>
                <a:lnTo>
                  <a:pt x="0" y="1336675"/>
                </a:lnTo>
                <a:lnTo>
                  <a:pt x="648258" y="2480018"/>
                </a:lnTo>
                <a:lnTo>
                  <a:pt x="620649" y="2495677"/>
                </a:lnTo>
                <a:lnTo>
                  <a:pt x="691388" y="2543175"/>
                </a:lnTo>
                <a:lnTo>
                  <a:pt x="688657" y="2491105"/>
                </a:lnTo>
                <a:lnTo>
                  <a:pt x="686943" y="2458085"/>
                </a:lnTo>
                <a:lnTo>
                  <a:pt x="659345" y="2473731"/>
                </a:lnTo>
                <a:lnTo>
                  <a:pt x="16446" y="1339850"/>
                </a:lnTo>
                <a:lnTo>
                  <a:pt x="615188" y="1339850"/>
                </a:lnTo>
                <a:lnTo>
                  <a:pt x="615188" y="1371600"/>
                </a:lnTo>
                <a:lnTo>
                  <a:pt x="678688" y="1339850"/>
                </a:lnTo>
                <a:lnTo>
                  <a:pt x="691388" y="1333500"/>
                </a:lnTo>
                <a:lnTo>
                  <a:pt x="678688" y="1327150"/>
                </a:lnTo>
                <a:lnTo>
                  <a:pt x="615188" y="1295400"/>
                </a:lnTo>
                <a:lnTo>
                  <a:pt x="615188" y="1327150"/>
                </a:lnTo>
                <a:lnTo>
                  <a:pt x="15938" y="1327150"/>
                </a:lnTo>
                <a:lnTo>
                  <a:pt x="662165" y="70675"/>
                </a:lnTo>
                <a:lnTo>
                  <a:pt x="690372" y="85217"/>
                </a:lnTo>
                <a:lnTo>
                  <a:pt x="690740" y="53594"/>
                </a:lnTo>
                <a:lnTo>
                  <a:pt x="6913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28800" y="4610100"/>
            <a:ext cx="685800" cy="76200"/>
          </a:xfrm>
          <a:custGeom>
            <a:avLst/>
            <a:gdLst/>
            <a:ahLst/>
            <a:cxnLst/>
            <a:rect l="l" t="t" r="r" b="b"/>
            <a:pathLst>
              <a:path w="685800" h="76200">
                <a:moveTo>
                  <a:pt x="609600" y="0"/>
                </a:moveTo>
                <a:lnTo>
                  <a:pt x="609600" y="76200"/>
                </a:lnTo>
                <a:lnTo>
                  <a:pt x="673100" y="44450"/>
                </a:lnTo>
                <a:lnTo>
                  <a:pt x="622300" y="44450"/>
                </a:lnTo>
                <a:lnTo>
                  <a:pt x="622300" y="31750"/>
                </a:lnTo>
                <a:lnTo>
                  <a:pt x="673100" y="31750"/>
                </a:lnTo>
                <a:lnTo>
                  <a:pt x="609600" y="0"/>
                </a:lnTo>
                <a:close/>
              </a:path>
              <a:path w="685800" h="76200">
                <a:moveTo>
                  <a:pt x="6096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09600" y="44450"/>
                </a:lnTo>
                <a:lnTo>
                  <a:pt x="609600" y="31750"/>
                </a:lnTo>
                <a:close/>
              </a:path>
              <a:path w="685800" h="76200">
                <a:moveTo>
                  <a:pt x="673100" y="31750"/>
                </a:moveTo>
                <a:lnTo>
                  <a:pt x="622300" y="31750"/>
                </a:lnTo>
                <a:lnTo>
                  <a:pt x="622300" y="44450"/>
                </a:lnTo>
                <a:lnTo>
                  <a:pt x="673100" y="44450"/>
                </a:lnTo>
                <a:lnTo>
                  <a:pt x="685800" y="38100"/>
                </a:lnTo>
                <a:lnTo>
                  <a:pt x="6731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000" y="1066800"/>
            <a:ext cx="1600200" cy="152400"/>
          </a:xfrm>
          <a:custGeom>
            <a:avLst/>
            <a:gdLst/>
            <a:ahLst/>
            <a:cxnLst/>
            <a:rect l="l" t="t" r="r" b="b"/>
            <a:pathLst>
              <a:path w="1600200" h="152400">
                <a:moveTo>
                  <a:pt x="0" y="152400"/>
                </a:moveTo>
                <a:lnTo>
                  <a:pt x="998" y="122759"/>
                </a:lnTo>
                <a:lnTo>
                  <a:pt x="3721" y="98536"/>
                </a:lnTo>
                <a:lnTo>
                  <a:pt x="7758" y="82194"/>
                </a:lnTo>
                <a:lnTo>
                  <a:pt x="12700" y="76200"/>
                </a:lnTo>
                <a:lnTo>
                  <a:pt x="823290" y="76200"/>
                </a:lnTo>
                <a:lnTo>
                  <a:pt x="828232" y="70205"/>
                </a:lnTo>
                <a:lnTo>
                  <a:pt x="832269" y="53863"/>
                </a:lnTo>
                <a:lnTo>
                  <a:pt x="834991" y="29640"/>
                </a:lnTo>
                <a:lnTo>
                  <a:pt x="835990" y="0"/>
                </a:lnTo>
                <a:lnTo>
                  <a:pt x="836988" y="29640"/>
                </a:lnTo>
                <a:lnTo>
                  <a:pt x="839711" y="53863"/>
                </a:lnTo>
                <a:lnTo>
                  <a:pt x="843748" y="70205"/>
                </a:lnTo>
                <a:lnTo>
                  <a:pt x="848690" y="76200"/>
                </a:lnTo>
                <a:lnTo>
                  <a:pt x="1587500" y="76200"/>
                </a:lnTo>
                <a:lnTo>
                  <a:pt x="1592431" y="82194"/>
                </a:lnTo>
                <a:lnTo>
                  <a:pt x="1596469" y="98536"/>
                </a:lnTo>
                <a:lnTo>
                  <a:pt x="1599197" y="122759"/>
                </a:lnTo>
                <a:lnTo>
                  <a:pt x="1600200" y="1524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62200" y="1066800"/>
            <a:ext cx="1524000" cy="152400"/>
          </a:xfrm>
          <a:custGeom>
            <a:avLst/>
            <a:gdLst/>
            <a:ahLst/>
            <a:cxnLst/>
            <a:rect l="l" t="t" r="r" b="b"/>
            <a:pathLst>
              <a:path w="1524000" h="152400">
                <a:moveTo>
                  <a:pt x="0" y="152400"/>
                </a:moveTo>
                <a:lnTo>
                  <a:pt x="1002" y="122759"/>
                </a:lnTo>
                <a:lnTo>
                  <a:pt x="3730" y="98536"/>
                </a:lnTo>
                <a:lnTo>
                  <a:pt x="7768" y="82194"/>
                </a:lnTo>
                <a:lnTo>
                  <a:pt x="12700" y="76200"/>
                </a:lnTo>
                <a:lnTo>
                  <a:pt x="783463" y="76200"/>
                </a:lnTo>
                <a:lnTo>
                  <a:pt x="788394" y="70205"/>
                </a:lnTo>
                <a:lnTo>
                  <a:pt x="792432" y="53863"/>
                </a:lnTo>
                <a:lnTo>
                  <a:pt x="795160" y="29640"/>
                </a:lnTo>
                <a:lnTo>
                  <a:pt x="796163" y="0"/>
                </a:lnTo>
                <a:lnTo>
                  <a:pt x="797165" y="29640"/>
                </a:lnTo>
                <a:lnTo>
                  <a:pt x="799893" y="53863"/>
                </a:lnTo>
                <a:lnTo>
                  <a:pt x="803931" y="70205"/>
                </a:lnTo>
                <a:lnTo>
                  <a:pt x="808863" y="76200"/>
                </a:lnTo>
                <a:lnTo>
                  <a:pt x="1511300" y="76200"/>
                </a:lnTo>
                <a:lnTo>
                  <a:pt x="1516231" y="82194"/>
                </a:lnTo>
                <a:lnTo>
                  <a:pt x="1520269" y="98536"/>
                </a:lnTo>
                <a:lnTo>
                  <a:pt x="1522997" y="122759"/>
                </a:lnTo>
                <a:lnTo>
                  <a:pt x="1524000" y="1524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52900" y="1091183"/>
            <a:ext cx="3238500" cy="128270"/>
          </a:xfrm>
          <a:custGeom>
            <a:avLst/>
            <a:gdLst/>
            <a:ahLst/>
            <a:cxnLst/>
            <a:rect l="l" t="t" r="r" b="b"/>
            <a:pathLst>
              <a:path w="3238500" h="128269">
                <a:moveTo>
                  <a:pt x="0" y="128015"/>
                </a:moveTo>
                <a:lnTo>
                  <a:pt x="845" y="103120"/>
                </a:lnTo>
                <a:lnTo>
                  <a:pt x="3143" y="82772"/>
                </a:lnTo>
                <a:lnTo>
                  <a:pt x="6536" y="69044"/>
                </a:lnTo>
                <a:lnTo>
                  <a:pt x="10667" y="64007"/>
                </a:lnTo>
                <a:lnTo>
                  <a:pt x="1681226" y="64007"/>
                </a:lnTo>
                <a:lnTo>
                  <a:pt x="1685357" y="58971"/>
                </a:lnTo>
                <a:lnTo>
                  <a:pt x="1688750" y="45243"/>
                </a:lnTo>
                <a:lnTo>
                  <a:pt x="1691048" y="24895"/>
                </a:lnTo>
                <a:lnTo>
                  <a:pt x="1691894" y="0"/>
                </a:lnTo>
                <a:lnTo>
                  <a:pt x="1692739" y="24895"/>
                </a:lnTo>
                <a:lnTo>
                  <a:pt x="1695037" y="45243"/>
                </a:lnTo>
                <a:lnTo>
                  <a:pt x="1698430" y="58971"/>
                </a:lnTo>
                <a:lnTo>
                  <a:pt x="1702562" y="64007"/>
                </a:lnTo>
                <a:lnTo>
                  <a:pt x="3227831" y="64007"/>
                </a:lnTo>
                <a:lnTo>
                  <a:pt x="3231963" y="69044"/>
                </a:lnTo>
                <a:lnTo>
                  <a:pt x="3235356" y="82772"/>
                </a:lnTo>
                <a:lnTo>
                  <a:pt x="3237654" y="103120"/>
                </a:lnTo>
                <a:lnTo>
                  <a:pt x="3238500" y="1280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43800" y="1066800"/>
            <a:ext cx="1524000" cy="152400"/>
          </a:xfrm>
          <a:custGeom>
            <a:avLst/>
            <a:gdLst/>
            <a:ahLst/>
            <a:cxnLst/>
            <a:rect l="l" t="t" r="r" b="b"/>
            <a:pathLst>
              <a:path w="1524000" h="152400">
                <a:moveTo>
                  <a:pt x="0" y="152400"/>
                </a:moveTo>
                <a:lnTo>
                  <a:pt x="1002" y="122759"/>
                </a:lnTo>
                <a:lnTo>
                  <a:pt x="3730" y="98536"/>
                </a:lnTo>
                <a:lnTo>
                  <a:pt x="7768" y="82194"/>
                </a:lnTo>
                <a:lnTo>
                  <a:pt x="12700" y="76200"/>
                </a:lnTo>
                <a:lnTo>
                  <a:pt x="783463" y="76200"/>
                </a:lnTo>
                <a:lnTo>
                  <a:pt x="788394" y="70205"/>
                </a:lnTo>
                <a:lnTo>
                  <a:pt x="792432" y="53863"/>
                </a:lnTo>
                <a:lnTo>
                  <a:pt x="795160" y="29640"/>
                </a:lnTo>
                <a:lnTo>
                  <a:pt x="796163" y="0"/>
                </a:lnTo>
                <a:lnTo>
                  <a:pt x="797165" y="29640"/>
                </a:lnTo>
                <a:lnTo>
                  <a:pt x="799893" y="53863"/>
                </a:lnTo>
                <a:lnTo>
                  <a:pt x="803931" y="70205"/>
                </a:lnTo>
                <a:lnTo>
                  <a:pt x="808863" y="76200"/>
                </a:lnTo>
                <a:lnTo>
                  <a:pt x="1511300" y="76200"/>
                </a:lnTo>
                <a:lnTo>
                  <a:pt x="1516231" y="82194"/>
                </a:lnTo>
                <a:lnTo>
                  <a:pt x="1520269" y="98536"/>
                </a:lnTo>
                <a:lnTo>
                  <a:pt x="1522997" y="122759"/>
                </a:lnTo>
                <a:lnTo>
                  <a:pt x="1524000" y="1524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1563" y="5791200"/>
            <a:ext cx="1736089" cy="228600"/>
          </a:xfrm>
          <a:custGeom>
            <a:avLst/>
            <a:gdLst/>
            <a:ahLst/>
            <a:cxnLst/>
            <a:rect l="l" t="t" r="r" b="b"/>
            <a:pathLst>
              <a:path w="1736089" h="228600">
                <a:moveTo>
                  <a:pt x="1735836" y="0"/>
                </a:moveTo>
                <a:lnTo>
                  <a:pt x="1734341" y="44493"/>
                </a:lnTo>
                <a:lnTo>
                  <a:pt x="1730263" y="80824"/>
                </a:lnTo>
                <a:lnTo>
                  <a:pt x="1724209" y="105318"/>
                </a:lnTo>
                <a:lnTo>
                  <a:pt x="1716786" y="114300"/>
                </a:lnTo>
                <a:lnTo>
                  <a:pt x="886968" y="114300"/>
                </a:lnTo>
                <a:lnTo>
                  <a:pt x="879555" y="123283"/>
                </a:lnTo>
                <a:lnTo>
                  <a:pt x="873499" y="147780"/>
                </a:lnTo>
                <a:lnTo>
                  <a:pt x="869415" y="184112"/>
                </a:lnTo>
                <a:lnTo>
                  <a:pt x="867918" y="228600"/>
                </a:lnTo>
                <a:lnTo>
                  <a:pt x="866420" y="184112"/>
                </a:lnTo>
                <a:lnTo>
                  <a:pt x="862336" y="147780"/>
                </a:lnTo>
                <a:lnTo>
                  <a:pt x="856280" y="123283"/>
                </a:lnTo>
                <a:lnTo>
                  <a:pt x="848868" y="114300"/>
                </a:lnTo>
                <a:lnTo>
                  <a:pt x="19050" y="114300"/>
                </a:lnTo>
                <a:lnTo>
                  <a:pt x="11637" y="105318"/>
                </a:lnTo>
                <a:lnTo>
                  <a:pt x="5581" y="80824"/>
                </a:lnTo>
                <a:lnTo>
                  <a:pt x="1497" y="4449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738618" y="100076"/>
            <a:ext cx="1134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Phase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Social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assessment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65496" y="104647"/>
            <a:ext cx="10039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Phase </a:t>
            </a:r>
            <a:r>
              <a:rPr sz="1200" b="1" dirty="0">
                <a:latin typeface="Calibri"/>
                <a:cs typeface="Calibri"/>
              </a:rPr>
              <a:t>2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5" dirty="0">
                <a:latin typeface="Calibri"/>
                <a:cs typeface="Calibri"/>
              </a:rPr>
              <a:t>p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emi</a:t>
            </a:r>
            <a:r>
              <a:rPr sz="1200" spc="5" dirty="0">
                <a:latin typeface="Calibri"/>
                <a:cs typeface="Calibri"/>
              </a:rPr>
              <a:t>o</a:t>
            </a:r>
            <a:r>
              <a:rPr sz="1200" dirty="0">
                <a:latin typeface="Calibri"/>
                <a:cs typeface="Calibri"/>
              </a:rPr>
              <a:t>logi</a:t>
            </a:r>
            <a:r>
              <a:rPr sz="1200" spc="-15" dirty="0">
                <a:latin typeface="Calibri"/>
                <a:cs typeface="Calibri"/>
              </a:rPr>
              <a:t>c</a:t>
            </a:r>
            <a:r>
              <a:rPr sz="1200" dirty="0">
                <a:latin typeface="Calibri"/>
                <a:cs typeface="Calibri"/>
              </a:rPr>
              <a:t>al  </a:t>
            </a:r>
            <a:r>
              <a:rPr sz="1200" spc="-5" dirty="0">
                <a:latin typeface="Calibri"/>
                <a:cs typeface="Calibri"/>
              </a:rPr>
              <a:t>assessment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48533" y="100076"/>
            <a:ext cx="75057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Phase </a:t>
            </a:r>
            <a:r>
              <a:rPr sz="1200" b="1" dirty="0">
                <a:latin typeface="Calibri"/>
                <a:cs typeface="Calibri"/>
              </a:rPr>
              <a:t>3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al  and 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ecological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assessment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4786" y="100076"/>
            <a:ext cx="9290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Phase </a:t>
            </a:r>
            <a:r>
              <a:rPr sz="1200" b="1" dirty="0">
                <a:latin typeface="Calibri"/>
                <a:cs typeface="Calibri"/>
              </a:rPr>
              <a:t>4 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d</a:t>
            </a:r>
            <a:r>
              <a:rPr sz="1200" dirty="0">
                <a:latin typeface="Calibri"/>
                <a:cs typeface="Calibri"/>
              </a:rPr>
              <a:t>mi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15" dirty="0">
                <a:latin typeface="Calibri"/>
                <a:cs typeface="Calibri"/>
              </a:rPr>
              <a:t>s</a:t>
            </a:r>
            <a:r>
              <a:rPr sz="1200" dirty="0">
                <a:latin typeface="Calibri"/>
                <a:cs typeface="Calibri"/>
              </a:rPr>
              <a:t>t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</a:t>
            </a:r>
            <a:r>
              <a:rPr sz="1200" spc="-15" dirty="0">
                <a:latin typeface="Calibri"/>
                <a:cs typeface="Calibri"/>
              </a:rPr>
              <a:t>v</a:t>
            </a:r>
            <a:r>
              <a:rPr sz="1200" dirty="0">
                <a:latin typeface="Calibri"/>
                <a:cs typeface="Calibri"/>
              </a:rPr>
              <a:t>e  and </a:t>
            </a:r>
            <a:r>
              <a:rPr sz="1200" spc="-5" dirty="0">
                <a:latin typeface="Calibri"/>
                <a:cs typeface="Calibri"/>
              </a:rPr>
              <a:t>policy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assessment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9137" y="5968695"/>
            <a:ext cx="102679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Phase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Implementation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70226" y="5968695"/>
            <a:ext cx="11836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Phase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Process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98340" y="5968695"/>
            <a:ext cx="1139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Phase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Impact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33209" y="5968695"/>
            <a:ext cx="12846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561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libri"/>
                <a:cs typeface="Calibri"/>
              </a:rPr>
              <a:t>Phase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Outcome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evaluation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86300" y="22860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1750" y="609600"/>
                </a:moveTo>
                <a:lnTo>
                  <a:pt x="0" y="609600"/>
                </a:lnTo>
                <a:lnTo>
                  <a:pt x="38100" y="685800"/>
                </a:lnTo>
                <a:lnTo>
                  <a:pt x="69850" y="622300"/>
                </a:lnTo>
                <a:lnTo>
                  <a:pt x="31750" y="622300"/>
                </a:lnTo>
                <a:lnTo>
                  <a:pt x="31750" y="60960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622300"/>
                </a:lnTo>
                <a:lnTo>
                  <a:pt x="44450" y="622300"/>
                </a:lnTo>
                <a:lnTo>
                  <a:pt x="44450" y="63500"/>
                </a:lnTo>
                <a:close/>
              </a:path>
              <a:path w="76200" h="685800">
                <a:moveTo>
                  <a:pt x="76200" y="609600"/>
                </a:moveTo>
                <a:lnTo>
                  <a:pt x="44450" y="609600"/>
                </a:lnTo>
                <a:lnTo>
                  <a:pt x="44450" y="622300"/>
                </a:lnTo>
                <a:lnTo>
                  <a:pt x="69850" y="622300"/>
                </a:lnTo>
                <a:lnTo>
                  <a:pt x="76200" y="609600"/>
                </a:lnTo>
                <a:close/>
              </a:path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86300" y="3581400"/>
            <a:ext cx="76200" cy="666750"/>
          </a:xfrm>
          <a:custGeom>
            <a:avLst/>
            <a:gdLst/>
            <a:ahLst/>
            <a:cxnLst/>
            <a:rect l="l" t="t" r="r" b="b"/>
            <a:pathLst>
              <a:path w="76200" h="666750">
                <a:moveTo>
                  <a:pt x="31750" y="590550"/>
                </a:moveTo>
                <a:lnTo>
                  <a:pt x="0" y="590550"/>
                </a:lnTo>
                <a:lnTo>
                  <a:pt x="38100" y="666750"/>
                </a:lnTo>
                <a:lnTo>
                  <a:pt x="69850" y="603250"/>
                </a:lnTo>
                <a:lnTo>
                  <a:pt x="31750" y="603250"/>
                </a:lnTo>
                <a:lnTo>
                  <a:pt x="31750" y="590550"/>
                </a:lnTo>
                <a:close/>
              </a:path>
              <a:path w="76200" h="666750">
                <a:moveTo>
                  <a:pt x="44450" y="63500"/>
                </a:moveTo>
                <a:lnTo>
                  <a:pt x="31750" y="63500"/>
                </a:lnTo>
                <a:lnTo>
                  <a:pt x="31750" y="603250"/>
                </a:lnTo>
                <a:lnTo>
                  <a:pt x="44450" y="603250"/>
                </a:lnTo>
                <a:lnTo>
                  <a:pt x="44450" y="63500"/>
                </a:lnTo>
                <a:close/>
              </a:path>
              <a:path w="76200" h="666750">
                <a:moveTo>
                  <a:pt x="76200" y="590550"/>
                </a:moveTo>
                <a:lnTo>
                  <a:pt x="44450" y="590550"/>
                </a:lnTo>
                <a:lnTo>
                  <a:pt x="44450" y="603250"/>
                </a:lnTo>
                <a:lnTo>
                  <a:pt x="69850" y="603250"/>
                </a:lnTo>
                <a:lnTo>
                  <a:pt x="76200" y="590550"/>
                </a:lnTo>
                <a:close/>
              </a:path>
              <a:path w="76200" h="66675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6675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70450" y="1936749"/>
            <a:ext cx="3473450" cy="1035050"/>
          </a:xfrm>
          <a:custGeom>
            <a:avLst/>
            <a:gdLst/>
            <a:ahLst/>
            <a:cxnLst/>
            <a:rect l="l" t="t" r="r" b="b"/>
            <a:pathLst>
              <a:path w="3473450" h="1035050">
                <a:moveTo>
                  <a:pt x="3473450" y="730250"/>
                </a:moveTo>
                <a:lnTo>
                  <a:pt x="3441700" y="730250"/>
                </a:lnTo>
                <a:lnTo>
                  <a:pt x="3441700" y="584200"/>
                </a:lnTo>
                <a:lnTo>
                  <a:pt x="3441700" y="577850"/>
                </a:lnTo>
                <a:lnTo>
                  <a:pt x="3441700" y="574294"/>
                </a:lnTo>
                <a:lnTo>
                  <a:pt x="3438906" y="571500"/>
                </a:lnTo>
                <a:lnTo>
                  <a:pt x="1841500" y="571500"/>
                </a:lnTo>
                <a:lnTo>
                  <a:pt x="1841500" y="12700"/>
                </a:lnTo>
                <a:lnTo>
                  <a:pt x="1841500" y="6350"/>
                </a:lnTo>
                <a:lnTo>
                  <a:pt x="1841500" y="2794"/>
                </a:lnTo>
                <a:lnTo>
                  <a:pt x="1838706" y="0"/>
                </a:lnTo>
                <a:lnTo>
                  <a:pt x="615950" y="0"/>
                </a:lnTo>
                <a:lnTo>
                  <a:pt x="615950" y="12700"/>
                </a:lnTo>
                <a:lnTo>
                  <a:pt x="1828800" y="12700"/>
                </a:lnTo>
                <a:lnTo>
                  <a:pt x="1828800" y="571500"/>
                </a:lnTo>
                <a:lnTo>
                  <a:pt x="2794" y="571500"/>
                </a:lnTo>
                <a:lnTo>
                  <a:pt x="0" y="574294"/>
                </a:lnTo>
                <a:lnTo>
                  <a:pt x="0" y="1035050"/>
                </a:lnTo>
                <a:lnTo>
                  <a:pt x="12700" y="1035050"/>
                </a:lnTo>
                <a:lnTo>
                  <a:pt x="12700" y="584200"/>
                </a:lnTo>
                <a:lnTo>
                  <a:pt x="1828800" y="584200"/>
                </a:lnTo>
                <a:lnTo>
                  <a:pt x="1828800" y="958850"/>
                </a:lnTo>
                <a:lnTo>
                  <a:pt x="1797050" y="958850"/>
                </a:lnTo>
                <a:lnTo>
                  <a:pt x="1835150" y="1035050"/>
                </a:lnTo>
                <a:lnTo>
                  <a:pt x="1866900" y="971550"/>
                </a:lnTo>
                <a:lnTo>
                  <a:pt x="1873250" y="958850"/>
                </a:lnTo>
                <a:lnTo>
                  <a:pt x="1841500" y="958850"/>
                </a:lnTo>
                <a:lnTo>
                  <a:pt x="1841500" y="584200"/>
                </a:lnTo>
                <a:lnTo>
                  <a:pt x="3429000" y="584200"/>
                </a:lnTo>
                <a:lnTo>
                  <a:pt x="3429000" y="730250"/>
                </a:lnTo>
                <a:lnTo>
                  <a:pt x="3397250" y="730250"/>
                </a:lnTo>
                <a:lnTo>
                  <a:pt x="3435350" y="806450"/>
                </a:lnTo>
                <a:lnTo>
                  <a:pt x="3467100" y="742950"/>
                </a:lnTo>
                <a:lnTo>
                  <a:pt x="3473450" y="730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70450" y="3581400"/>
            <a:ext cx="3473450" cy="1377950"/>
          </a:xfrm>
          <a:custGeom>
            <a:avLst/>
            <a:gdLst/>
            <a:ahLst/>
            <a:cxnLst/>
            <a:rect l="l" t="t" r="r" b="b"/>
            <a:pathLst>
              <a:path w="3473450" h="1377950">
                <a:moveTo>
                  <a:pt x="1873250" y="76200"/>
                </a:moveTo>
                <a:lnTo>
                  <a:pt x="1866900" y="63500"/>
                </a:lnTo>
                <a:lnTo>
                  <a:pt x="1835150" y="0"/>
                </a:lnTo>
                <a:lnTo>
                  <a:pt x="1797050" y="76200"/>
                </a:lnTo>
                <a:lnTo>
                  <a:pt x="1828800" y="76200"/>
                </a:lnTo>
                <a:lnTo>
                  <a:pt x="1828800" y="898525"/>
                </a:lnTo>
                <a:lnTo>
                  <a:pt x="615950" y="898525"/>
                </a:lnTo>
                <a:lnTo>
                  <a:pt x="615950" y="911225"/>
                </a:lnTo>
                <a:lnTo>
                  <a:pt x="1838706" y="911225"/>
                </a:lnTo>
                <a:lnTo>
                  <a:pt x="1841500" y="908431"/>
                </a:lnTo>
                <a:lnTo>
                  <a:pt x="1841500" y="904875"/>
                </a:lnTo>
                <a:lnTo>
                  <a:pt x="1841500" y="898525"/>
                </a:lnTo>
                <a:lnTo>
                  <a:pt x="1841500" y="76200"/>
                </a:lnTo>
                <a:lnTo>
                  <a:pt x="1873250" y="76200"/>
                </a:lnTo>
                <a:close/>
              </a:path>
              <a:path w="3473450" h="1377950">
                <a:moveTo>
                  <a:pt x="3473450" y="304800"/>
                </a:moveTo>
                <a:lnTo>
                  <a:pt x="3467100" y="292100"/>
                </a:lnTo>
                <a:lnTo>
                  <a:pt x="3435350" y="228600"/>
                </a:lnTo>
                <a:lnTo>
                  <a:pt x="3397250" y="304800"/>
                </a:lnTo>
                <a:lnTo>
                  <a:pt x="3429000" y="304800"/>
                </a:lnTo>
                <a:lnTo>
                  <a:pt x="3429000" y="1365250"/>
                </a:lnTo>
                <a:lnTo>
                  <a:pt x="12700" y="1365250"/>
                </a:lnTo>
                <a:lnTo>
                  <a:pt x="12700" y="1143000"/>
                </a:lnTo>
                <a:lnTo>
                  <a:pt x="0" y="1143000"/>
                </a:lnTo>
                <a:lnTo>
                  <a:pt x="0" y="1375156"/>
                </a:lnTo>
                <a:lnTo>
                  <a:pt x="2794" y="1377950"/>
                </a:lnTo>
                <a:lnTo>
                  <a:pt x="3438906" y="1377950"/>
                </a:lnTo>
                <a:lnTo>
                  <a:pt x="3441700" y="1375156"/>
                </a:lnTo>
                <a:lnTo>
                  <a:pt x="3441700" y="1371600"/>
                </a:lnTo>
                <a:lnTo>
                  <a:pt x="3441700" y="1365250"/>
                </a:lnTo>
                <a:lnTo>
                  <a:pt x="3441700" y="304800"/>
                </a:lnTo>
                <a:lnTo>
                  <a:pt x="347345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02764" y="5791200"/>
            <a:ext cx="1736089" cy="228600"/>
          </a:xfrm>
          <a:custGeom>
            <a:avLst/>
            <a:gdLst/>
            <a:ahLst/>
            <a:cxnLst/>
            <a:rect l="l" t="t" r="r" b="b"/>
            <a:pathLst>
              <a:path w="1736089" h="228600">
                <a:moveTo>
                  <a:pt x="1735836" y="0"/>
                </a:moveTo>
                <a:lnTo>
                  <a:pt x="1734341" y="44493"/>
                </a:lnTo>
                <a:lnTo>
                  <a:pt x="1730263" y="80824"/>
                </a:lnTo>
                <a:lnTo>
                  <a:pt x="1724209" y="105318"/>
                </a:lnTo>
                <a:lnTo>
                  <a:pt x="1716786" y="114300"/>
                </a:lnTo>
                <a:lnTo>
                  <a:pt x="886968" y="114300"/>
                </a:lnTo>
                <a:lnTo>
                  <a:pt x="879544" y="123283"/>
                </a:lnTo>
                <a:lnTo>
                  <a:pt x="873490" y="147780"/>
                </a:lnTo>
                <a:lnTo>
                  <a:pt x="869412" y="184112"/>
                </a:lnTo>
                <a:lnTo>
                  <a:pt x="867918" y="228600"/>
                </a:lnTo>
                <a:lnTo>
                  <a:pt x="866423" y="184112"/>
                </a:lnTo>
                <a:lnTo>
                  <a:pt x="862345" y="147780"/>
                </a:lnTo>
                <a:lnTo>
                  <a:pt x="856291" y="123283"/>
                </a:lnTo>
                <a:lnTo>
                  <a:pt x="848868" y="114300"/>
                </a:lnTo>
                <a:lnTo>
                  <a:pt x="19050" y="114300"/>
                </a:lnTo>
                <a:lnTo>
                  <a:pt x="11626" y="105318"/>
                </a:lnTo>
                <a:lnTo>
                  <a:pt x="5572" y="80824"/>
                </a:lnTo>
                <a:lnTo>
                  <a:pt x="1494" y="4449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91000" y="5791200"/>
            <a:ext cx="1736089" cy="228600"/>
          </a:xfrm>
          <a:custGeom>
            <a:avLst/>
            <a:gdLst/>
            <a:ahLst/>
            <a:cxnLst/>
            <a:rect l="l" t="t" r="r" b="b"/>
            <a:pathLst>
              <a:path w="1736089" h="228600">
                <a:moveTo>
                  <a:pt x="1735836" y="0"/>
                </a:moveTo>
                <a:lnTo>
                  <a:pt x="1734341" y="44493"/>
                </a:lnTo>
                <a:lnTo>
                  <a:pt x="1730263" y="80824"/>
                </a:lnTo>
                <a:lnTo>
                  <a:pt x="1724209" y="105318"/>
                </a:lnTo>
                <a:lnTo>
                  <a:pt x="1716786" y="114300"/>
                </a:lnTo>
                <a:lnTo>
                  <a:pt x="886967" y="114300"/>
                </a:lnTo>
                <a:lnTo>
                  <a:pt x="879544" y="123283"/>
                </a:lnTo>
                <a:lnTo>
                  <a:pt x="873490" y="147780"/>
                </a:lnTo>
                <a:lnTo>
                  <a:pt x="869412" y="184112"/>
                </a:lnTo>
                <a:lnTo>
                  <a:pt x="867917" y="228600"/>
                </a:lnTo>
                <a:lnTo>
                  <a:pt x="866423" y="184112"/>
                </a:lnTo>
                <a:lnTo>
                  <a:pt x="862345" y="147780"/>
                </a:lnTo>
                <a:lnTo>
                  <a:pt x="856291" y="123283"/>
                </a:lnTo>
                <a:lnTo>
                  <a:pt x="848867" y="114300"/>
                </a:lnTo>
                <a:lnTo>
                  <a:pt x="19050" y="114300"/>
                </a:lnTo>
                <a:lnTo>
                  <a:pt x="11626" y="105318"/>
                </a:lnTo>
                <a:lnTo>
                  <a:pt x="5572" y="80824"/>
                </a:lnTo>
                <a:lnTo>
                  <a:pt x="1494" y="4449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77000" y="5791200"/>
            <a:ext cx="1736089" cy="228600"/>
          </a:xfrm>
          <a:custGeom>
            <a:avLst/>
            <a:gdLst/>
            <a:ahLst/>
            <a:cxnLst/>
            <a:rect l="l" t="t" r="r" b="b"/>
            <a:pathLst>
              <a:path w="1736090" h="228600">
                <a:moveTo>
                  <a:pt x="1735835" y="0"/>
                </a:moveTo>
                <a:lnTo>
                  <a:pt x="1734341" y="44493"/>
                </a:lnTo>
                <a:lnTo>
                  <a:pt x="1730263" y="80824"/>
                </a:lnTo>
                <a:lnTo>
                  <a:pt x="1724209" y="105318"/>
                </a:lnTo>
                <a:lnTo>
                  <a:pt x="1716785" y="114300"/>
                </a:lnTo>
                <a:lnTo>
                  <a:pt x="886968" y="114300"/>
                </a:lnTo>
                <a:lnTo>
                  <a:pt x="879544" y="123283"/>
                </a:lnTo>
                <a:lnTo>
                  <a:pt x="873490" y="147780"/>
                </a:lnTo>
                <a:lnTo>
                  <a:pt x="869412" y="184112"/>
                </a:lnTo>
                <a:lnTo>
                  <a:pt x="867918" y="228600"/>
                </a:lnTo>
                <a:lnTo>
                  <a:pt x="866423" y="184112"/>
                </a:lnTo>
                <a:lnTo>
                  <a:pt x="862345" y="147780"/>
                </a:lnTo>
                <a:lnTo>
                  <a:pt x="856291" y="123283"/>
                </a:lnTo>
                <a:lnTo>
                  <a:pt x="848868" y="114300"/>
                </a:lnTo>
                <a:lnTo>
                  <a:pt x="19050" y="114300"/>
                </a:lnTo>
                <a:lnTo>
                  <a:pt x="11626" y="105318"/>
                </a:lnTo>
                <a:lnTo>
                  <a:pt x="5572" y="80824"/>
                </a:lnTo>
                <a:lnTo>
                  <a:pt x="1494" y="4449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05434" y="2338196"/>
            <a:ext cx="12261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latin typeface="Calibri"/>
                <a:cs typeface="Calibri"/>
              </a:rPr>
              <a:t>HEALTH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PROGRAM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09600" y="2819400"/>
            <a:ext cx="1219200" cy="91440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marL="317500" marR="231140" indent="-6286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E</a:t>
            </a:r>
            <a:r>
              <a:rPr sz="1200" dirty="0">
                <a:latin typeface="Calibri"/>
                <a:cs typeface="Calibri"/>
              </a:rPr>
              <a:t>du</a:t>
            </a:r>
            <a:r>
              <a:rPr sz="1200" spc="-20" dirty="0">
                <a:latin typeface="Calibri"/>
                <a:cs typeface="Calibri"/>
              </a:rPr>
              <a:t>c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al  </a:t>
            </a:r>
            <a:r>
              <a:rPr sz="1200" spc="-10" dirty="0">
                <a:latin typeface="Calibri"/>
                <a:cs typeface="Calibri"/>
              </a:rPr>
              <a:t>strategies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9600" y="4038600"/>
            <a:ext cx="1219200" cy="91440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234950" marR="208915" indent="-1905" algn="ctr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Policy </a:t>
            </a:r>
            <a:r>
              <a:rPr sz="1200" spc="-5" dirty="0">
                <a:latin typeface="Calibri"/>
                <a:cs typeface="Calibri"/>
              </a:rPr>
              <a:t> regulation 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-10" dirty="0">
                <a:latin typeface="Calibri"/>
                <a:cs typeface="Calibri"/>
              </a:rPr>
              <a:t>r</a:t>
            </a:r>
            <a:r>
              <a:rPr sz="1200" spc="-25" dirty="0">
                <a:latin typeface="Calibri"/>
                <a:cs typeface="Calibri"/>
              </a:rPr>
              <a:t>g</a:t>
            </a:r>
            <a:r>
              <a:rPr sz="1200" dirty="0">
                <a:latin typeface="Calibri"/>
                <a:cs typeface="Calibri"/>
              </a:rPr>
              <a:t>a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i</a:t>
            </a:r>
            <a:r>
              <a:rPr sz="1200" spc="-20" dirty="0">
                <a:latin typeface="Calibri"/>
                <a:cs typeface="Calibri"/>
              </a:rPr>
              <a:t>z</a:t>
            </a:r>
            <a:r>
              <a:rPr sz="1200" spc="-15" dirty="0">
                <a:latin typeface="Calibri"/>
                <a:cs typeface="Calibri"/>
              </a:rPr>
              <a:t>a</a:t>
            </a:r>
            <a:r>
              <a:rPr sz="1200" dirty="0">
                <a:latin typeface="Calibri"/>
                <a:cs typeface="Calibri"/>
              </a:rPr>
              <a:t>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14600" y="1600200"/>
            <a:ext cx="1219200" cy="6858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22288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Predisposing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729101" y="3581400"/>
            <a:ext cx="843280" cy="909319"/>
          </a:xfrm>
          <a:custGeom>
            <a:avLst/>
            <a:gdLst/>
            <a:ahLst/>
            <a:cxnLst/>
            <a:rect l="l" t="t" r="r" b="b"/>
            <a:pathLst>
              <a:path w="843279" h="909320">
                <a:moveTo>
                  <a:pt x="786497" y="51627"/>
                </a:moveTo>
                <a:lnTo>
                  <a:pt x="0" y="900557"/>
                </a:lnTo>
                <a:lnTo>
                  <a:pt x="9398" y="909193"/>
                </a:lnTo>
                <a:lnTo>
                  <a:pt x="795788" y="60243"/>
                </a:lnTo>
                <a:lnTo>
                  <a:pt x="786497" y="51627"/>
                </a:lnTo>
                <a:close/>
              </a:path>
              <a:path w="843279" h="909320">
                <a:moveTo>
                  <a:pt x="830553" y="42291"/>
                </a:moveTo>
                <a:lnTo>
                  <a:pt x="795147" y="42291"/>
                </a:lnTo>
                <a:lnTo>
                  <a:pt x="804418" y="50926"/>
                </a:lnTo>
                <a:lnTo>
                  <a:pt x="795788" y="60243"/>
                </a:lnTo>
                <a:lnTo>
                  <a:pt x="819023" y="81787"/>
                </a:lnTo>
                <a:lnTo>
                  <a:pt x="830553" y="42291"/>
                </a:lnTo>
                <a:close/>
              </a:path>
              <a:path w="843279" h="909320">
                <a:moveTo>
                  <a:pt x="795147" y="42291"/>
                </a:moveTo>
                <a:lnTo>
                  <a:pt x="786497" y="51627"/>
                </a:lnTo>
                <a:lnTo>
                  <a:pt x="795788" y="60243"/>
                </a:lnTo>
                <a:lnTo>
                  <a:pt x="804418" y="50926"/>
                </a:lnTo>
                <a:lnTo>
                  <a:pt x="795147" y="42291"/>
                </a:lnTo>
                <a:close/>
              </a:path>
              <a:path w="843279" h="909320">
                <a:moveTo>
                  <a:pt x="842899" y="0"/>
                </a:moveTo>
                <a:lnTo>
                  <a:pt x="763143" y="29972"/>
                </a:lnTo>
                <a:lnTo>
                  <a:pt x="786497" y="51627"/>
                </a:lnTo>
                <a:lnTo>
                  <a:pt x="795147" y="42291"/>
                </a:lnTo>
                <a:lnTo>
                  <a:pt x="830553" y="42291"/>
                </a:lnTo>
                <a:lnTo>
                  <a:pt x="8428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50564" y="1790700"/>
            <a:ext cx="516255" cy="76200"/>
          </a:xfrm>
          <a:custGeom>
            <a:avLst/>
            <a:gdLst/>
            <a:ahLst/>
            <a:cxnLst/>
            <a:rect l="l" t="t" r="r" b="b"/>
            <a:pathLst>
              <a:path w="51625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1625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16254" h="76200">
                <a:moveTo>
                  <a:pt x="516255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16255" y="44450"/>
                </a:lnTo>
                <a:lnTo>
                  <a:pt x="5162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514600" y="2971800"/>
            <a:ext cx="1219200" cy="6096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sz="1200" spc="-10" dirty="0">
                <a:latin typeface="Calibri"/>
                <a:cs typeface="Calibri"/>
              </a:rPr>
              <a:t>Reinforcing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14600" y="4248911"/>
            <a:ext cx="1219200" cy="47561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31445" rIns="0" bIns="0" rtlCol="0">
            <a:spAutoFit/>
          </a:bodyPr>
          <a:lstStyle/>
          <a:p>
            <a:pPr marL="352425">
              <a:lnSpc>
                <a:spcPct val="100000"/>
              </a:lnSpc>
              <a:spcBef>
                <a:spcPts val="1035"/>
              </a:spcBef>
            </a:pPr>
            <a:r>
              <a:rPr sz="1200" dirty="0">
                <a:latin typeface="Calibri"/>
                <a:cs typeface="Calibri"/>
              </a:rPr>
              <a:t>Enabling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267200" y="1600200"/>
            <a:ext cx="1219200" cy="6858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332740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Genetics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67200" y="2971800"/>
            <a:ext cx="1219200" cy="6096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328295">
              <a:lnSpc>
                <a:spcPct val="100000"/>
              </a:lnSpc>
            </a:pPr>
            <a:r>
              <a:rPr sz="1200" spc="-5" dirty="0">
                <a:latin typeface="Calibri"/>
                <a:cs typeface="Calibri"/>
              </a:rPr>
              <a:t>Behavior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58080" y="4395978"/>
            <a:ext cx="822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E</a:t>
            </a:r>
            <a:r>
              <a:rPr sz="1200" spc="-20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vi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-5" dirty="0">
                <a:latin typeface="Calibri"/>
                <a:cs typeface="Calibri"/>
              </a:rPr>
              <a:t>o</a:t>
            </a:r>
            <a:r>
              <a:rPr sz="1200" spc="5" dirty="0">
                <a:latin typeface="Calibri"/>
                <a:cs typeface="Calibri"/>
              </a:rPr>
              <a:t>n</a:t>
            </a:r>
            <a:r>
              <a:rPr sz="1200" dirty="0">
                <a:latin typeface="Calibri"/>
                <a:cs typeface="Calibri"/>
              </a:rPr>
              <a:t>ment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096000" y="2971800"/>
            <a:ext cx="1219200" cy="6096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41275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Health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062976" y="3099891"/>
            <a:ext cx="472440" cy="392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Q</a:t>
            </a:r>
            <a:r>
              <a:rPr sz="1200" dirty="0">
                <a:latin typeface="Calibri"/>
                <a:cs typeface="Calibri"/>
              </a:rPr>
              <a:t>uality</a:t>
            </a:r>
            <a:endParaRPr sz="1200">
              <a:latin typeface="Calibri"/>
              <a:cs typeface="Calibri"/>
            </a:endParaRPr>
          </a:p>
          <a:p>
            <a:pPr marL="5969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Calibri"/>
                <a:cs typeface="Calibri"/>
              </a:rPr>
              <a:t>of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life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086100" y="22860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1750" y="609600"/>
                </a:moveTo>
                <a:lnTo>
                  <a:pt x="0" y="609600"/>
                </a:lnTo>
                <a:lnTo>
                  <a:pt x="38100" y="685800"/>
                </a:lnTo>
                <a:lnTo>
                  <a:pt x="69850" y="622300"/>
                </a:lnTo>
                <a:lnTo>
                  <a:pt x="31750" y="622300"/>
                </a:lnTo>
                <a:lnTo>
                  <a:pt x="31750" y="60960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622300"/>
                </a:lnTo>
                <a:lnTo>
                  <a:pt x="44450" y="622300"/>
                </a:lnTo>
                <a:lnTo>
                  <a:pt x="44450" y="63500"/>
                </a:lnTo>
                <a:close/>
              </a:path>
              <a:path w="76200" h="685800">
                <a:moveTo>
                  <a:pt x="76200" y="609600"/>
                </a:moveTo>
                <a:lnTo>
                  <a:pt x="44450" y="609600"/>
                </a:lnTo>
                <a:lnTo>
                  <a:pt x="44450" y="622300"/>
                </a:lnTo>
                <a:lnTo>
                  <a:pt x="69850" y="622300"/>
                </a:lnTo>
                <a:lnTo>
                  <a:pt x="76200" y="609600"/>
                </a:lnTo>
                <a:close/>
              </a:path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86100" y="35814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1750" y="609600"/>
                </a:moveTo>
                <a:lnTo>
                  <a:pt x="0" y="609600"/>
                </a:lnTo>
                <a:lnTo>
                  <a:pt x="38100" y="685800"/>
                </a:lnTo>
                <a:lnTo>
                  <a:pt x="69850" y="622300"/>
                </a:lnTo>
                <a:lnTo>
                  <a:pt x="31750" y="622300"/>
                </a:lnTo>
                <a:lnTo>
                  <a:pt x="31750" y="60960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622300"/>
                </a:lnTo>
                <a:lnTo>
                  <a:pt x="44450" y="622300"/>
                </a:lnTo>
                <a:lnTo>
                  <a:pt x="44450" y="63500"/>
                </a:lnTo>
                <a:close/>
              </a:path>
              <a:path w="76200" h="685800">
                <a:moveTo>
                  <a:pt x="76200" y="609600"/>
                </a:moveTo>
                <a:lnTo>
                  <a:pt x="44450" y="609600"/>
                </a:lnTo>
                <a:lnTo>
                  <a:pt x="44450" y="622300"/>
                </a:lnTo>
                <a:lnTo>
                  <a:pt x="69850" y="622300"/>
                </a:lnTo>
                <a:lnTo>
                  <a:pt x="76200" y="609600"/>
                </a:lnTo>
                <a:close/>
              </a:path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3965575" cy="6096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20320" rIns="0" bIns="0" rtlCol="0">
            <a:spAutoFit/>
          </a:bodyPr>
          <a:lstStyle/>
          <a:p>
            <a:pPr marL="1227455">
              <a:lnSpc>
                <a:spcPct val="100000"/>
              </a:lnSpc>
              <a:spcBef>
                <a:spcPts val="160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PRECEDE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091844"/>
            <a:ext cx="3567429" cy="28428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REDISPOSING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2200" spc="-10" dirty="0">
                <a:latin typeface="Calibri"/>
                <a:cs typeface="Calibri"/>
              </a:rPr>
              <a:t>EINFORCING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2200" spc="-5" dirty="0">
                <a:latin typeface="Calibri"/>
                <a:cs typeface="Calibri"/>
              </a:rPr>
              <a:t>NABLING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ONSTRUCTS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DUCATIONAL/ECOLOGICAL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2200" spc="-5" dirty="0">
                <a:latin typeface="Calibri"/>
                <a:cs typeface="Calibri"/>
              </a:rPr>
              <a:t>IAGNOSIS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VALUATION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16552" y="381000"/>
            <a:ext cx="3965575" cy="6096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20320" rIns="0" bIns="0" rtlCol="0">
            <a:spAutoFit/>
          </a:bodyPr>
          <a:lstStyle/>
          <a:p>
            <a:pPr marL="1188720">
              <a:lnSpc>
                <a:spcPct val="100000"/>
              </a:lnSpc>
              <a:spcBef>
                <a:spcPts val="160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PROCEED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5927" y="1091844"/>
            <a:ext cx="2508250" cy="28428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25"/>
              </a:spcBef>
              <a:buFont typeface="Courier New"/>
              <a:buChar char="o"/>
              <a:tabLst>
                <a:tab pos="356235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</a:t>
            </a:r>
            <a:r>
              <a:rPr sz="2200" spc="-10" dirty="0">
                <a:latin typeface="Calibri"/>
                <a:cs typeface="Calibri"/>
              </a:rPr>
              <a:t>OLICY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623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</a:t>
            </a:r>
            <a:r>
              <a:rPr sz="2200" spc="-5" dirty="0">
                <a:latin typeface="Calibri"/>
                <a:cs typeface="Calibri"/>
              </a:rPr>
              <a:t>EGULATORY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623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</a:t>
            </a:r>
            <a:r>
              <a:rPr sz="2200" spc="-5" dirty="0">
                <a:latin typeface="Calibri"/>
                <a:cs typeface="Calibri"/>
              </a:rPr>
              <a:t>RGANIZATIONAL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6235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</a:t>
            </a:r>
            <a:r>
              <a:rPr sz="2200" spc="-10" dirty="0">
                <a:latin typeface="Calibri"/>
                <a:cs typeface="Calibri"/>
              </a:rPr>
              <a:t>ONSTRUCTS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in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25"/>
              </a:spcBef>
              <a:buFont typeface="Courier New"/>
              <a:buChar char="o"/>
              <a:tabLst>
                <a:tab pos="356235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DUCATIONAL </a:t>
            </a:r>
            <a:r>
              <a:rPr sz="2200" spc="-5" dirty="0">
                <a:latin typeface="Calibri"/>
                <a:cs typeface="Calibri"/>
              </a:rPr>
              <a:t>and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6235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</a:t>
            </a:r>
            <a:r>
              <a:rPr sz="2200" spc="-10" dirty="0">
                <a:latin typeface="Calibri"/>
                <a:cs typeface="Calibri"/>
              </a:rPr>
              <a:t>NVIRONMENTAL</a:t>
            </a:r>
            <a:endParaRPr sz="22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6235" algn="l"/>
              </a:tabLst>
            </a:pP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</a:t>
            </a:r>
            <a:r>
              <a:rPr sz="2200" spc="-10" dirty="0">
                <a:latin typeface="Calibri"/>
                <a:cs typeface="Calibri"/>
              </a:rPr>
              <a:t>EVELOPMENT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9700" y="658368"/>
            <a:ext cx="5867400" cy="554126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450463" y="1375663"/>
            <a:ext cx="1786889" cy="123190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 indent="1270" algn="ctr">
              <a:lnSpc>
                <a:spcPts val="3070"/>
              </a:lnSpc>
              <a:spcBef>
                <a:spcPts val="439"/>
              </a:spcBef>
            </a:pPr>
            <a:r>
              <a:rPr sz="2800" spc="-10" dirty="0">
                <a:latin typeface="Calibri"/>
                <a:cs typeface="Calibri"/>
              </a:rPr>
              <a:t>Ressources,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faisabilité </a:t>
            </a:r>
            <a:r>
              <a:rPr sz="2800" spc="-10" dirty="0">
                <a:latin typeface="Calibri"/>
                <a:cs typeface="Calibri"/>
              </a:rPr>
              <a:t>et </a:t>
            </a:r>
            <a:r>
              <a:rPr sz="2800" spc="-6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politique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090540" y="4137152"/>
            <a:ext cx="1663700" cy="84201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486409" marR="5080" indent="-474345">
              <a:lnSpc>
                <a:spcPts val="3070"/>
              </a:lnSpc>
              <a:spcBef>
                <a:spcPts val="440"/>
              </a:spcBef>
            </a:pPr>
            <a:r>
              <a:rPr sz="2800" spc="-10" dirty="0">
                <a:latin typeface="Calibri"/>
                <a:cs typeface="Calibri"/>
              </a:rPr>
              <a:t>Les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besoins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réels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2450" y="3941826"/>
            <a:ext cx="1882139" cy="12325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indent="1270" algn="ctr">
              <a:lnSpc>
                <a:spcPct val="91500"/>
              </a:lnSpc>
              <a:spcBef>
                <a:spcPts val="380"/>
              </a:spcBef>
            </a:pPr>
            <a:r>
              <a:rPr sz="2800" spc="-10" dirty="0">
                <a:latin typeface="Calibri"/>
                <a:cs typeface="Calibri"/>
              </a:rPr>
              <a:t>Les besoins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perçus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public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89603" y="3144890"/>
            <a:ext cx="294640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45">
              <a:lnSpc>
                <a:spcPct val="152800"/>
              </a:lnSpc>
              <a:spcBef>
                <a:spcPts val="95"/>
              </a:spcBef>
            </a:pPr>
            <a:r>
              <a:rPr sz="3600" dirty="0">
                <a:solidFill>
                  <a:srgbClr val="92D050"/>
                </a:solidFill>
                <a:latin typeface="Calibri"/>
                <a:cs typeface="Calibri"/>
              </a:rPr>
              <a:t>A  </a:t>
            </a:r>
            <a:r>
              <a:rPr sz="3600" dirty="0">
                <a:solidFill>
                  <a:srgbClr val="FFE946"/>
                </a:solidFill>
                <a:latin typeface="Calibri"/>
                <a:cs typeface="Calibri"/>
              </a:rPr>
              <a:t>B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5975" y="2958210"/>
            <a:ext cx="2692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E946"/>
                </a:solidFill>
                <a:latin typeface="Calibri"/>
                <a:cs typeface="Calibri"/>
              </a:rPr>
              <a:t>C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56428" y="3052394"/>
            <a:ext cx="307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E946"/>
                </a:solidFill>
                <a:latin typeface="Calibri"/>
                <a:cs typeface="Calibri"/>
              </a:rPr>
              <a:t>D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9700" y="658368"/>
            <a:ext cx="5867400" cy="554126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450463" y="1375663"/>
            <a:ext cx="1786889" cy="123190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 indent="1270" algn="ctr">
              <a:lnSpc>
                <a:spcPts val="3070"/>
              </a:lnSpc>
              <a:spcBef>
                <a:spcPts val="439"/>
              </a:spcBef>
            </a:pPr>
            <a:r>
              <a:rPr sz="2800" spc="-10" dirty="0">
                <a:latin typeface="Calibri"/>
                <a:cs typeface="Calibri"/>
              </a:rPr>
              <a:t>Ressources,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faisabilité </a:t>
            </a:r>
            <a:r>
              <a:rPr sz="2800" spc="-10" dirty="0">
                <a:latin typeface="Calibri"/>
                <a:cs typeface="Calibri"/>
              </a:rPr>
              <a:t>et </a:t>
            </a:r>
            <a:r>
              <a:rPr sz="2800" spc="-6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politique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090540" y="4137152"/>
            <a:ext cx="1663700" cy="84201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486409" marR="5080" indent="-474345">
              <a:lnSpc>
                <a:spcPts val="3070"/>
              </a:lnSpc>
              <a:spcBef>
                <a:spcPts val="440"/>
              </a:spcBef>
            </a:pPr>
            <a:r>
              <a:rPr sz="2800" spc="-10" dirty="0">
                <a:latin typeface="Calibri"/>
                <a:cs typeface="Calibri"/>
              </a:rPr>
              <a:t>Les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besoins </a:t>
            </a:r>
            <a:r>
              <a:rPr sz="2800" spc="-62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réels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2450" y="3941826"/>
            <a:ext cx="1882139" cy="123253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indent="1270" algn="ctr">
              <a:lnSpc>
                <a:spcPct val="91500"/>
              </a:lnSpc>
              <a:spcBef>
                <a:spcPts val="380"/>
              </a:spcBef>
            </a:pPr>
            <a:r>
              <a:rPr sz="2800" spc="-10" dirty="0">
                <a:latin typeface="Calibri"/>
                <a:cs typeface="Calibri"/>
              </a:rPr>
              <a:t>Les besoins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perçus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par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public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89603" y="3144890"/>
            <a:ext cx="294640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45">
              <a:lnSpc>
                <a:spcPct val="152800"/>
              </a:lnSpc>
              <a:spcBef>
                <a:spcPts val="95"/>
              </a:spcBef>
            </a:pPr>
            <a:r>
              <a:rPr sz="3600" dirty="0">
                <a:solidFill>
                  <a:srgbClr val="92D050"/>
                </a:solidFill>
                <a:latin typeface="Calibri"/>
                <a:cs typeface="Calibri"/>
              </a:rPr>
              <a:t>A  </a:t>
            </a:r>
            <a:r>
              <a:rPr sz="3600" dirty="0">
                <a:solidFill>
                  <a:srgbClr val="FFE946"/>
                </a:solidFill>
                <a:latin typeface="Calibri"/>
                <a:cs typeface="Calibri"/>
              </a:rPr>
              <a:t>B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5975" y="2958210"/>
            <a:ext cx="2692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E946"/>
                </a:solidFill>
                <a:latin typeface="Calibri"/>
                <a:cs typeface="Calibri"/>
              </a:rPr>
              <a:t>C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56428" y="3052394"/>
            <a:ext cx="307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E946"/>
                </a:solidFill>
                <a:latin typeface="Calibri"/>
                <a:cs typeface="Calibri"/>
              </a:rPr>
              <a:t>D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4285869"/>
            <a:ext cx="744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Phase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95209" y="4285869"/>
            <a:ext cx="11245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Phases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5628" y="1542034"/>
            <a:ext cx="1125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Phases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5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8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76200"/>
            <a:ext cx="8077200" cy="914400"/>
          </a:xfrm>
          <a:custGeom>
            <a:avLst/>
            <a:gdLst/>
            <a:ahLst/>
            <a:cxnLst/>
            <a:rect l="l" t="t" r="r" b="b"/>
            <a:pathLst>
              <a:path w="8077200" h="914400">
                <a:moveTo>
                  <a:pt x="8077200" y="0"/>
                </a:moveTo>
                <a:lnTo>
                  <a:pt x="0" y="0"/>
                </a:lnTo>
                <a:lnTo>
                  <a:pt x="0" y="914400"/>
                </a:lnTo>
                <a:lnTo>
                  <a:pt x="8077200" y="914400"/>
                </a:lnTo>
                <a:lnTo>
                  <a:pt x="8077200" y="0"/>
                </a:lnTo>
                <a:close/>
              </a:path>
            </a:pathLst>
          </a:custGeom>
          <a:solidFill>
            <a:srgbClr val="B87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07845" y="83007"/>
            <a:ext cx="50692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1: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DIAGNOSTIC</a:t>
            </a:r>
            <a:r>
              <a:rPr sz="32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31140" y="1012316"/>
            <a:ext cx="7955280" cy="5627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810"/>
              </a:lnSpc>
              <a:spcBef>
                <a:spcPts val="105"/>
              </a:spcBef>
            </a:pPr>
            <a:r>
              <a:rPr sz="3200" b="1" spc="-10" dirty="0">
                <a:latin typeface="Calibri"/>
                <a:cs typeface="Calibri"/>
              </a:rPr>
              <a:t>Objectifs</a:t>
            </a:r>
            <a:endParaRPr sz="3200">
              <a:latin typeface="Calibri"/>
              <a:cs typeface="Calibri"/>
            </a:endParaRPr>
          </a:p>
          <a:p>
            <a:pPr marL="88900">
              <a:lnSpc>
                <a:spcPts val="3329"/>
              </a:lnSpc>
            </a:pPr>
            <a:r>
              <a:rPr sz="2800" spc="-5" dirty="0">
                <a:latin typeface="Calibri"/>
                <a:cs typeface="Calibri"/>
              </a:rPr>
              <a:t>Le</a:t>
            </a:r>
            <a:r>
              <a:rPr sz="2800" spc="-10" dirty="0">
                <a:latin typeface="Calibri"/>
                <a:cs typeface="Calibri"/>
              </a:rPr>
              <a:t> bilan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du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DIAGNOSTIC</a:t>
            </a:r>
            <a:r>
              <a:rPr sz="2800" spc="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SOCIAL </a:t>
            </a:r>
            <a:r>
              <a:rPr sz="2800" spc="-5" dirty="0">
                <a:latin typeface="Calibri"/>
                <a:cs typeface="Calibri"/>
              </a:rPr>
              <a:t>vise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à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›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Identifier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interpréter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conditions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sociales,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</a:t>
            </a:r>
            <a:endParaRPr sz="2800">
              <a:latin typeface="Calibri"/>
              <a:cs typeface="Calibri"/>
            </a:endParaRPr>
          </a:p>
          <a:p>
            <a:pPr marL="88900" marR="1594485">
              <a:lnSpc>
                <a:spcPct val="100000"/>
              </a:lnSpc>
              <a:spcBef>
                <a:spcPts val="5"/>
              </a:spcBef>
            </a:pPr>
            <a:r>
              <a:rPr sz="2800" spc="-25" dirty="0">
                <a:latin typeface="Calibri"/>
                <a:cs typeface="Calibri"/>
              </a:rPr>
              <a:t>contexte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</a:t>
            </a:r>
            <a:r>
              <a:rPr sz="2800" spc="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vie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perceptions 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partagées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au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sein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 </a:t>
            </a:r>
            <a:r>
              <a:rPr sz="2800" spc="-15" dirty="0">
                <a:latin typeface="Calibri"/>
                <a:cs typeface="Calibri"/>
              </a:rPr>
              <a:t>communauté</a:t>
            </a:r>
            <a:r>
              <a:rPr sz="2800" spc="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des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organisations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;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800" spc="-5" dirty="0">
                <a:latin typeface="Calibri"/>
                <a:cs typeface="Calibri"/>
              </a:rPr>
              <a:t>› </a:t>
            </a:r>
            <a:r>
              <a:rPr sz="2800" spc="-25" dirty="0">
                <a:latin typeface="Calibri"/>
                <a:cs typeface="Calibri"/>
              </a:rPr>
              <a:t>Faire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lien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entre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ces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conditions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perceptions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 </a:t>
            </a:r>
            <a:r>
              <a:rPr sz="2800" spc="-5" dirty="0">
                <a:latin typeface="Calibri"/>
                <a:cs typeface="Calibri"/>
              </a:rPr>
              <a:t>les</a:t>
            </a:r>
            <a:endParaRPr sz="28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800" spc="-25" dirty="0">
                <a:latin typeface="Calibri"/>
                <a:cs typeface="Calibri"/>
              </a:rPr>
              <a:t>différentes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stratégies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qui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devront</a:t>
            </a:r>
            <a:endParaRPr sz="2800">
              <a:latin typeface="Calibri"/>
              <a:cs typeface="Calibri"/>
            </a:endParaRPr>
          </a:p>
          <a:p>
            <a:pPr marL="88900" marR="353695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nécessairement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figurer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dans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programme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 </a:t>
            </a:r>
            <a:r>
              <a:rPr sz="2800" spc="-20" dirty="0">
                <a:latin typeface="Calibri"/>
                <a:cs typeface="Calibri"/>
              </a:rPr>
              <a:t>santé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pour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tenir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compte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la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diversité</a:t>
            </a:r>
            <a:endParaRPr sz="2800">
              <a:latin typeface="Calibri"/>
              <a:cs typeface="Calibri"/>
            </a:endParaRPr>
          </a:p>
          <a:p>
            <a:pPr marL="889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des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valeurs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et des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besoins.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71856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196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1: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DIAGNOSTIC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244622"/>
            <a:ext cx="4394200" cy="364680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Perceptions de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la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communauté</a:t>
            </a:r>
            <a:endParaRPr sz="2200">
              <a:latin typeface="Calibri"/>
              <a:cs typeface="Calibri"/>
            </a:endParaRPr>
          </a:p>
          <a:p>
            <a:pPr marL="1099185" lvl="1" indent="-343535">
              <a:lnSpc>
                <a:spcPct val="100000"/>
              </a:lnSpc>
              <a:spcBef>
                <a:spcPts val="525"/>
              </a:spcBef>
              <a:buFont typeface="Courier New"/>
              <a:buChar char="o"/>
              <a:tabLst>
                <a:tab pos="1099820" algn="l"/>
              </a:tabLst>
            </a:pPr>
            <a:r>
              <a:rPr sz="2200" spc="-5" dirty="0">
                <a:latin typeface="Calibri"/>
                <a:cs typeface="Calibri"/>
              </a:rPr>
              <a:t>Désirs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et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besoins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Processus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en plusieurs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étapes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ourier New"/>
              <a:buChar char="o"/>
            </a:pPr>
            <a:endParaRPr sz="3000">
              <a:latin typeface="Calibri"/>
              <a:cs typeface="Calibri"/>
            </a:endParaRPr>
          </a:p>
          <a:p>
            <a:pPr marL="1099185" lvl="1" indent="-343535">
              <a:lnSpc>
                <a:spcPct val="100000"/>
              </a:lnSpc>
              <a:buFont typeface="Courier New"/>
              <a:buChar char="o"/>
              <a:tabLst>
                <a:tab pos="1099820" algn="l"/>
              </a:tabLst>
            </a:pPr>
            <a:r>
              <a:rPr sz="2200" spc="-10" dirty="0">
                <a:latin typeface="Calibri"/>
                <a:cs typeface="Calibri"/>
              </a:rPr>
              <a:t>Les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leaders</a:t>
            </a:r>
            <a:r>
              <a:rPr sz="2200" spc="-10" dirty="0">
                <a:latin typeface="Calibri"/>
                <a:cs typeface="Calibri"/>
              </a:rPr>
              <a:t> d'opinion</a:t>
            </a:r>
            <a:endParaRPr sz="2200">
              <a:latin typeface="Calibri"/>
              <a:cs typeface="Calibri"/>
            </a:endParaRPr>
          </a:p>
          <a:p>
            <a:pPr marL="1099185" lvl="1" indent="-34353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1099820" algn="l"/>
              </a:tabLst>
            </a:pPr>
            <a:r>
              <a:rPr sz="2200" spc="-10" dirty="0">
                <a:latin typeface="Calibri"/>
                <a:cs typeface="Calibri"/>
              </a:rPr>
              <a:t>Membres</a:t>
            </a:r>
            <a:r>
              <a:rPr sz="2200" spc="-5" dirty="0">
                <a:latin typeface="Calibri"/>
                <a:cs typeface="Calibri"/>
              </a:rPr>
              <a:t> de la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communauté</a:t>
            </a:r>
            <a:endParaRPr sz="2200">
              <a:latin typeface="Calibri"/>
              <a:cs typeface="Calibri"/>
            </a:endParaRPr>
          </a:p>
          <a:p>
            <a:pPr marL="1498600" lvl="2" indent="-34353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1499235" algn="l"/>
              </a:tabLst>
            </a:pPr>
            <a:r>
              <a:rPr sz="2200" spc="-5" dirty="0">
                <a:latin typeface="Calibri"/>
                <a:cs typeface="Calibri"/>
              </a:rPr>
              <a:t>Interviews</a:t>
            </a:r>
            <a:endParaRPr sz="2200">
              <a:latin typeface="Calibri"/>
              <a:cs typeface="Calibri"/>
            </a:endParaRPr>
          </a:p>
          <a:p>
            <a:pPr marL="1498600" lvl="2" indent="-343535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1499235" algn="l"/>
              </a:tabLst>
            </a:pPr>
            <a:r>
              <a:rPr sz="2200" spc="-10" dirty="0">
                <a:latin typeface="Calibri"/>
                <a:cs typeface="Calibri"/>
              </a:rPr>
              <a:t>Sondages</a:t>
            </a:r>
            <a:endParaRPr sz="2200">
              <a:latin typeface="Calibri"/>
              <a:cs typeface="Calibri"/>
            </a:endParaRPr>
          </a:p>
          <a:p>
            <a:pPr marL="1498600" lvl="2" indent="-343535">
              <a:lnSpc>
                <a:spcPct val="100000"/>
              </a:lnSpc>
              <a:spcBef>
                <a:spcPts val="525"/>
              </a:spcBef>
              <a:buFont typeface="Courier New"/>
              <a:buChar char="o"/>
              <a:tabLst>
                <a:tab pos="1499235" algn="l"/>
              </a:tabLst>
            </a:pPr>
            <a:r>
              <a:rPr sz="2200" spc="-5" dirty="0">
                <a:latin typeface="Calibri"/>
                <a:cs typeface="Calibri"/>
              </a:rPr>
              <a:t>Observations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89576" y="3581398"/>
            <a:ext cx="4149852" cy="327659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77200" cy="685800"/>
          </a:xfrm>
          <a:prstGeom prst="rect">
            <a:avLst/>
          </a:prstGeom>
          <a:solidFill>
            <a:srgbClr val="B87D3E"/>
          </a:solidFill>
        </p:spPr>
        <p:txBody>
          <a:bodyPr vert="horz" wrap="square" lIns="0" tIns="203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1: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DIAGNOSTIC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SOCIAL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232661"/>
            <a:ext cx="6177280" cy="21164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Courier New"/>
              <a:buChar char="o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La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santé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</a:t>
            </a:r>
            <a:r>
              <a:rPr sz="2400" spc="-5" dirty="0">
                <a:latin typeface="Calibri"/>
                <a:cs typeface="Calibri"/>
              </a:rPr>
              <a:t> qualité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vie</a:t>
            </a:r>
            <a:r>
              <a:rPr sz="2400" spc="-5" dirty="0">
                <a:latin typeface="Calibri"/>
                <a:cs typeface="Calibri"/>
              </a:rPr>
              <a:t> sont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liées</a:t>
            </a:r>
            <a:endParaRPr sz="2400">
              <a:latin typeface="Calibri"/>
              <a:cs typeface="Calibri"/>
            </a:endParaRPr>
          </a:p>
          <a:p>
            <a:pPr marL="1099185" lvl="1" indent="-343535">
              <a:lnSpc>
                <a:spcPct val="100000"/>
              </a:lnSpc>
              <a:spcBef>
                <a:spcPts val="545"/>
              </a:spcBef>
              <a:buFont typeface="Courier New"/>
              <a:buChar char="o"/>
              <a:tabLst>
                <a:tab pos="1099820" algn="l"/>
              </a:tabLst>
            </a:pPr>
            <a:r>
              <a:rPr sz="2200" spc="-5" dirty="0">
                <a:latin typeface="Calibri"/>
                <a:cs typeface="Calibri"/>
              </a:rPr>
              <a:t>Interaction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dialectale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Courier New"/>
              <a:buChar char="o"/>
              <a:tabLst>
                <a:tab pos="355600" algn="l"/>
              </a:tabLst>
            </a:pPr>
            <a:r>
              <a:rPr sz="2200" spc="-5" dirty="0">
                <a:latin typeface="Calibri"/>
                <a:cs typeface="Calibri"/>
              </a:rPr>
              <a:t>Comprendre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les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préoccupations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de la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communauté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60"/>
              </a:spcBef>
              <a:buFont typeface="Courier New"/>
              <a:buChar char="o"/>
              <a:tabLst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Le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partenariat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essentiel</a:t>
            </a:r>
            <a:endParaRPr sz="2400">
              <a:latin typeface="Calibri"/>
              <a:cs typeface="Calibri"/>
            </a:endParaRPr>
          </a:p>
          <a:p>
            <a:pPr marL="1099185" lvl="1" indent="-343535">
              <a:lnSpc>
                <a:spcPct val="100000"/>
              </a:lnSpc>
              <a:spcBef>
                <a:spcPts val="545"/>
              </a:spcBef>
              <a:buFont typeface="Courier New"/>
              <a:buChar char="o"/>
              <a:tabLst>
                <a:tab pos="1099820" algn="l"/>
              </a:tabLst>
            </a:pPr>
            <a:r>
              <a:rPr sz="2200" spc="-5" dirty="0">
                <a:latin typeface="Calibri"/>
                <a:cs typeface="Calibri"/>
              </a:rPr>
              <a:t>Forums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communautaires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862</Words>
  <Application>Microsoft Office PowerPoint</Application>
  <PresentationFormat>Affichage à l'écran (4:3)</PresentationFormat>
  <Paragraphs>254</Paragraphs>
  <Slides>23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Calibri</vt:lpstr>
      <vt:lpstr>Courier New</vt:lpstr>
      <vt:lpstr>Times New Roman</vt:lpstr>
      <vt:lpstr>Wingdings</vt:lpstr>
      <vt:lpstr>Office Theme</vt:lpstr>
      <vt:lpstr>PRECEDE-PROCEED</vt:lpstr>
      <vt:lpstr>Présentation PowerPoint</vt:lpstr>
      <vt:lpstr>Présentation PowerPoint</vt:lpstr>
      <vt:lpstr>PRECEDE</vt:lpstr>
      <vt:lpstr>Présentation PowerPoint</vt:lpstr>
      <vt:lpstr>Présentation PowerPoint</vt:lpstr>
      <vt:lpstr>PHASE 1: DIAGNOSTIC SOCIAL</vt:lpstr>
      <vt:lpstr>PHASE 1: DIAGNOSTIC SOCIAL</vt:lpstr>
      <vt:lpstr>PHASE 1: DIAGNOSTIC SOCIAL</vt:lpstr>
      <vt:lpstr>PHASE 2: EPIDEMIOLOGICAL ASSESSMENT</vt:lpstr>
      <vt:lpstr>o INDICATEURS</vt:lpstr>
      <vt:lpstr>PHASE 2: EPIDEMIOLOGICAL ASSESSMENT</vt:lpstr>
      <vt:lpstr>Présentation PowerPoint</vt:lpstr>
      <vt:lpstr>PHASE 2: EPIDEMIOLOGICAL ASSESSMENT</vt:lpstr>
      <vt:lpstr>Présentation PowerPoint</vt:lpstr>
      <vt:lpstr>Présentation PowerPoint</vt:lpstr>
      <vt:lpstr>Trois catégories de facteurs</vt:lpstr>
      <vt:lpstr>PHASE 3: EDUCATIONAL/ECOLOGICAL ASSESSMENT</vt:lpstr>
      <vt:lpstr>PHASE 3: EDUCATIONAL/ECOLOGICAL ASSESSMENT</vt:lpstr>
      <vt:lpstr>o Facilitant</vt:lpstr>
      <vt:lpstr>PHASE 3: EDUCATIONAL/ECOLOGICAL ASSESSMENT</vt:lpstr>
      <vt:lpstr>o Renforcement</vt:lpstr>
      <vt:lpstr>PHASE 3: EDUCATIONAL/ECOLOGICAL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PRECEDE-PROCEED</dc:title>
  <dc:creator>Dr KABORE</dc:creator>
  <cp:lastModifiedBy>Dr KABORE</cp:lastModifiedBy>
  <cp:revision>1</cp:revision>
  <dcterms:created xsi:type="dcterms:W3CDTF">2022-02-16T08:33:10Z</dcterms:created>
  <dcterms:modified xsi:type="dcterms:W3CDTF">2022-06-13T17:26:51Z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2022-02-16T00:00:00Z</vt:filetime>
  </property>
</Properties>
</file>