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9" r:id="rId4"/>
    <p:sldId id="263" r:id="rId5"/>
    <p:sldId id="265" r:id="rId6"/>
    <p:sldId id="259" r:id="rId7"/>
    <p:sldId id="266" r:id="rId8"/>
    <p:sldId id="260" r:id="rId9"/>
    <p:sldId id="261" r:id="rId10"/>
    <p:sldId id="264" r:id="rId11"/>
    <p:sldId id="262"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dmila AKOYI" initials="LA" lastIdx="2" clrIdx="0">
    <p:extLst>
      <p:ext uri="{19B8F6BF-5375-455C-9EA6-DF929625EA0E}">
        <p15:presenceInfo xmlns:p15="http://schemas.microsoft.com/office/powerpoint/2012/main" userId="d7b2ed9985f5196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108" d="100"/>
          <a:sy n="108" d="100"/>
        </p:scale>
        <p:origin x="7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E6E05E-EAB1-4471-ABAA-E85A54D018D4}" type="datetimeFigureOut">
              <a:rPr lang="en-US" smtClean="0"/>
              <a:t>6/13/2022</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0EFD83-F326-416C-85EF-D811AAA7A9AE}" type="slidenum">
              <a:rPr lang="en-US" smtClean="0"/>
              <a:t>‹N°›</a:t>
            </a:fld>
            <a:endParaRPr lang="en-US"/>
          </a:p>
        </p:txBody>
      </p:sp>
    </p:spTree>
    <p:extLst>
      <p:ext uri="{BB962C8B-B14F-4D97-AF65-F5344CB8AC3E}">
        <p14:creationId xmlns:p14="http://schemas.microsoft.com/office/powerpoint/2010/main" val="2237166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Cette figure illustre un exemple du modèle socio-écologique, qui comprend cinq niveaux : le</a:t>
            </a:r>
          </a:p>
          <a:p>
            <a:r>
              <a:rPr lang="fr-FR" dirty="0"/>
              <a:t>la sphère individuelle/intrapersonnelle, la sphère interpersonnelle, la sphère organisationnelle/institutionnelle, la</a:t>
            </a:r>
          </a:p>
          <a:p>
            <a:r>
              <a:rPr lang="fr-FR" dirty="0"/>
              <a:t>la sphère communautaire, et la sphère politique (</a:t>
            </a:r>
            <a:r>
              <a:rPr lang="fr-FR" dirty="0" err="1"/>
              <a:t>McLeroy</a:t>
            </a:r>
            <a:r>
              <a:rPr lang="fr-FR" dirty="0"/>
              <a:t>, </a:t>
            </a:r>
            <a:r>
              <a:rPr lang="fr-FR" dirty="0" err="1"/>
              <a:t>Bibeau</a:t>
            </a:r>
            <a:r>
              <a:rPr lang="fr-FR" dirty="0"/>
              <a:t>, Steckler, &amp; </a:t>
            </a:r>
            <a:r>
              <a:rPr lang="fr-FR" dirty="0" err="1"/>
              <a:t>Glanz</a:t>
            </a:r>
            <a:r>
              <a:rPr lang="fr-FR" dirty="0"/>
              <a:t>, 1988). </a:t>
            </a:r>
          </a:p>
          <a:p>
            <a:endParaRPr lang="en-US" dirty="0"/>
          </a:p>
        </p:txBody>
      </p:sp>
      <p:sp>
        <p:nvSpPr>
          <p:cNvPr id="4" name="Espace réservé du numéro de diapositive 3"/>
          <p:cNvSpPr>
            <a:spLocks noGrp="1"/>
          </p:cNvSpPr>
          <p:nvPr>
            <p:ph type="sldNum" sz="quarter" idx="5"/>
          </p:nvPr>
        </p:nvSpPr>
        <p:spPr/>
        <p:txBody>
          <a:bodyPr/>
          <a:lstStyle/>
          <a:p>
            <a:fld id="{6F0EFD83-F326-416C-85EF-D811AAA7A9AE}" type="slidenum">
              <a:rPr lang="en-US" smtClean="0"/>
              <a:t>5</a:t>
            </a:fld>
            <a:endParaRPr lang="en-US"/>
          </a:p>
        </p:txBody>
      </p:sp>
    </p:spTree>
    <p:extLst>
      <p:ext uri="{BB962C8B-B14F-4D97-AF65-F5344CB8AC3E}">
        <p14:creationId xmlns:p14="http://schemas.microsoft.com/office/powerpoint/2010/main" val="3072192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None/>
            </a:pPr>
            <a:r>
              <a:rPr lang="fr-FR" dirty="0"/>
              <a:t>Les caractéristiques individuelles qui influencent le comportement, les connaissances, les compétences, la motivation et les traits de personnalité </a:t>
            </a:r>
          </a:p>
          <a:p>
            <a:pPr lvl="1">
              <a:buFont typeface="Wingdings" panose="05000000000000000000" pitchFamily="2" charset="2"/>
              <a:buChar char="v"/>
            </a:pPr>
            <a:r>
              <a:rPr lang="fr-FR" sz="2800" dirty="0"/>
              <a:t>Compétences</a:t>
            </a:r>
          </a:p>
          <a:p>
            <a:pPr lvl="1">
              <a:buFont typeface="Wingdings" panose="05000000000000000000" pitchFamily="2" charset="2"/>
              <a:buChar char="v"/>
            </a:pPr>
            <a:r>
              <a:rPr lang="fr-FR" sz="2800" dirty="0"/>
              <a:t>Connaissances</a:t>
            </a:r>
          </a:p>
          <a:p>
            <a:pPr lvl="1">
              <a:buFont typeface="Wingdings" panose="05000000000000000000" pitchFamily="2" charset="2"/>
              <a:buChar char="v"/>
            </a:pPr>
            <a:r>
              <a:rPr lang="fr-FR" sz="2800" dirty="0"/>
              <a:t>Attitudes</a:t>
            </a:r>
          </a:p>
          <a:p>
            <a:pPr lvl="1">
              <a:buFont typeface="Wingdings" panose="05000000000000000000" pitchFamily="2" charset="2"/>
              <a:buChar char="v"/>
            </a:pPr>
            <a:r>
              <a:rPr lang="fr-FR" sz="2800" dirty="0"/>
              <a:t>Orientation sexuelle</a:t>
            </a:r>
          </a:p>
          <a:p>
            <a:pPr lvl="1">
              <a:buFont typeface="Wingdings" panose="05000000000000000000" pitchFamily="2" charset="2"/>
              <a:buChar char="v"/>
            </a:pPr>
            <a:r>
              <a:rPr lang="fr-FR" sz="2800" dirty="0"/>
              <a:t>Biologie</a:t>
            </a:r>
          </a:p>
          <a:p>
            <a:pPr lvl="1">
              <a:buFont typeface="Wingdings" panose="05000000000000000000" pitchFamily="2" charset="2"/>
              <a:buChar char="v"/>
            </a:pPr>
            <a:r>
              <a:rPr lang="fr-FR" sz="2800" dirty="0"/>
              <a:t>Motivation</a:t>
            </a:r>
          </a:p>
          <a:p>
            <a:pPr lvl="1">
              <a:buFont typeface="Wingdings" panose="05000000000000000000" pitchFamily="2" charset="2"/>
              <a:buChar char="v"/>
            </a:pPr>
            <a:r>
              <a:rPr lang="fr-FR" sz="2800" dirty="0"/>
              <a:t>Identité de genre</a:t>
            </a:r>
          </a:p>
          <a:p>
            <a:pPr lvl="1">
              <a:buFont typeface="Wingdings" panose="05000000000000000000" pitchFamily="2" charset="2"/>
              <a:buChar char="v"/>
            </a:pPr>
            <a:r>
              <a:rPr lang="fr-FR" sz="2800" dirty="0"/>
              <a:t>Spiritualité</a:t>
            </a:r>
            <a:endParaRPr lang="en-US" sz="2800" dirty="0"/>
          </a:p>
          <a:p>
            <a:endParaRPr lang="en-US" dirty="0"/>
          </a:p>
        </p:txBody>
      </p:sp>
      <p:sp>
        <p:nvSpPr>
          <p:cNvPr id="4" name="Espace réservé du numéro de diapositive 3"/>
          <p:cNvSpPr>
            <a:spLocks noGrp="1"/>
          </p:cNvSpPr>
          <p:nvPr>
            <p:ph type="sldNum" sz="quarter" idx="5"/>
          </p:nvPr>
        </p:nvSpPr>
        <p:spPr/>
        <p:txBody>
          <a:bodyPr/>
          <a:lstStyle/>
          <a:p>
            <a:fld id="{6F0EFD83-F326-416C-85EF-D811AAA7A9AE}" type="slidenum">
              <a:rPr lang="en-US" smtClean="0"/>
              <a:t>6</a:t>
            </a:fld>
            <a:endParaRPr lang="en-US"/>
          </a:p>
        </p:txBody>
      </p:sp>
    </p:spTree>
    <p:extLst>
      <p:ext uri="{BB962C8B-B14F-4D97-AF65-F5344CB8AC3E}">
        <p14:creationId xmlns:p14="http://schemas.microsoft.com/office/powerpoint/2010/main" val="234788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kern="1200" dirty="0">
                <a:solidFill>
                  <a:schemeClr val="tx1"/>
                </a:solidFill>
                <a:effectLst/>
                <a:latin typeface="+mn-lt"/>
                <a:ea typeface="+mn-ea"/>
                <a:cs typeface="+mn-cs"/>
              </a:rPr>
              <a:t>Ces facteurs sont importants à prendre en considération lors de l’élaboration de stratégies de santé publique, car des caractéristiques telles que la situation économique sont liées à la capacité d’une personne d’accéder aux soins de santé.</a:t>
            </a:r>
            <a:endParaRPr lang="en-US" dirty="0"/>
          </a:p>
        </p:txBody>
      </p:sp>
      <p:sp>
        <p:nvSpPr>
          <p:cNvPr id="4" name="Espace réservé du numéro de diapositive 3"/>
          <p:cNvSpPr>
            <a:spLocks noGrp="1"/>
          </p:cNvSpPr>
          <p:nvPr>
            <p:ph type="sldNum" sz="quarter" idx="5"/>
          </p:nvPr>
        </p:nvSpPr>
        <p:spPr/>
        <p:txBody>
          <a:bodyPr/>
          <a:lstStyle/>
          <a:p>
            <a:fld id="{6F0EFD83-F326-416C-85EF-D811AAA7A9AE}" type="slidenum">
              <a:rPr lang="en-US" smtClean="0"/>
              <a:t>7</a:t>
            </a:fld>
            <a:endParaRPr lang="en-US"/>
          </a:p>
        </p:txBody>
      </p:sp>
    </p:spTree>
    <p:extLst>
      <p:ext uri="{BB962C8B-B14F-4D97-AF65-F5344CB8AC3E}">
        <p14:creationId xmlns:p14="http://schemas.microsoft.com/office/powerpoint/2010/main" val="34465516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i="0" kern="1200" dirty="0">
                <a:solidFill>
                  <a:schemeClr val="tx1"/>
                </a:solidFill>
                <a:effectLst/>
                <a:latin typeface="+mn-lt"/>
                <a:ea typeface="+mn-ea"/>
                <a:cs typeface="+mn-cs"/>
              </a:rPr>
              <a:t>Les relations et les réseaux sociaux auxquels une personne participe ont également un grand potentiel d’impact sur les comportements. Les familles, les amis et les traditions sont des acteurs clés à l’étape interpersonnelle du modèle. En utilisant la thérapie ou l’intervention, on peut promouvoir des relations saines à cet intervalle. Décourager la violence entre les individus entre les individus entre en jeu entre les individus entre en jeu ici.</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Les stratégies de prévention à ce niveau peuvent comprendre des programmes de prévention axés sur les parents ou la famille et des programmes de mentorat et de pairs conçus pour renforcer les compétences en résolution de problèmes et promouvoir des relations saines.</a:t>
            </a:r>
          </a:p>
          <a:p>
            <a:endParaRPr lang="en-US" dirty="0"/>
          </a:p>
        </p:txBody>
      </p:sp>
      <p:sp>
        <p:nvSpPr>
          <p:cNvPr id="4" name="Espace réservé du numéro de diapositive 3"/>
          <p:cNvSpPr>
            <a:spLocks noGrp="1"/>
          </p:cNvSpPr>
          <p:nvPr>
            <p:ph type="sldNum" sz="quarter" idx="5"/>
          </p:nvPr>
        </p:nvSpPr>
        <p:spPr/>
        <p:txBody>
          <a:bodyPr/>
          <a:lstStyle/>
          <a:p>
            <a:fld id="{6F0EFD83-F326-416C-85EF-D811AAA7A9AE}" type="slidenum">
              <a:rPr lang="en-US" smtClean="0"/>
              <a:t>8</a:t>
            </a:fld>
            <a:endParaRPr lang="en-US"/>
          </a:p>
        </p:txBody>
      </p:sp>
    </p:spTree>
    <p:extLst>
      <p:ext uri="{BB962C8B-B14F-4D97-AF65-F5344CB8AC3E}">
        <p14:creationId xmlns:p14="http://schemas.microsoft.com/office/powerpoint/2010/main" val="2602832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i="0" kern="1200" dirty="0">
                <a:solidFill>
                  <a:schemeClr val="tx1"/>
                </a:solidFill>
                <a:effectLst/>
                <a:latin typeface="+mn-lt"/>
                <a:ea typeface="+mn-ea"/>
                <a:cs typeface="+mn-cs"/>
              </a:rPr>
              <a:t>Organisation : Les organisations jouent un rôle déterminant dans l’élaboration de comportements, car elles appliquent souvent des règlements et des restrictions déterminant le comportement. Une école, par exemple, contrôle la diffusion des connaissances. Cette influence est importante lorsqu’il s’agit de communiquer de l’information sur les pratiques sécuritaires en matière de santé.</a:t>
            </a:r>
          </a:p>
          <a:p>
            <a:endParaRPr lang="en-US" dirty="0"/>
          </a:p>
        </p:txBody>
      </p:sp>
      <p:sp>
        <p:nvSpPr>
          <p:cNvPr id="4" name="Espace réservé du numéro de diapositive 3"/>
          <p:cNvSpPr>
            <a:spLocks noGrp="1"/>
          </p:cNvSpPr>
          <p:nvPr>
            <p:ph type="sldNum" sz="quarter" idx="5"/>
          </p:nvPr>
        </p:nvSpPr>
        <p:spPr/>
        <p:txBody>
          <a:bodyPr/>
          <a:lstStyle/>
          <a:p>
            <a:fld id="{6F0EFD83-F326-416C-85EF-D811AAA7A9AE}" type="slidenum">
              <a:rPr lang="en-US" smtClean="0"/>
              <a:t>10</a:t>
            </a:fld>
            <a:endParaRPr lang="en-US"/>
          </a:p>
        </p:txBody>
      </p:sp>
    </p:spTree>
    <p:extLst>
      <p:ext uri="{BB962C8B-B14F-4D97-AF65-F5344CB8AC3E}">
        <p14:creationId xmlns:p14="http://schemas.microsoft.com/office/powerpoint/2010/main" val="2472449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kern="1200" dirty="0">
                <a:solidFill>
                  <a:schemeClr val="tx1"/>
                </a:solidFill>
                <a:effectLst/>
                <a:latin typeface="+mn-lt"/>
                <a:ea typeface="+mn-ea"/>
                <a:cs typeface="+mn-cs"/>
              </a:rPr>
              <a:t>Les politiques et les lois qui sont initiées aux niveaux local, national et mondial constituent le niveau le plus large du modèle social-écologique. Ces politiques ont le potentiel d’avoir un impact sur un grand nombre de personnes. Une politique décrivant un budget d’aide au paludisme des États-Unis, par exemple, aura des effets mondiaux considérables pendant des décennies.</a:t>
            </a:r>
            <a:endParaRPr lang="en-US" dirty="0"/>
          </a:p>
        </p:txBody>
      </p:sp>
      <p:sp>
        <p:nvSpPr>
          <p:cNvPr id="4" name="Espace réservé du numéro de diapositive 3"/>
          <p:cNvSpPr>
            <a:spLocks noGrp="1"/>
          </p:cNvSpPr>
          <p:nvPr>
            <p:ph type="sldNum" sz="quarter" idx="5"/>
          </p:nvPr>
        </p:nvSpPr>
        <p:spPr/>
        <p:txBody>
          <a:bodyPr/>
          <a:lstStyle/>
          <a:p>
            <a:fld id="{6F0EFD83-F326-416C-85EF-D811AAA7A9AE}" type="slidenum">
              <a:rPr lang="en-US" smtClean="0"/>
              <a:t>11</a:t>
            </a:fld>
            <a:endParaRPr lang="en-US"/>
          </a:p>
        </p:txBody>
      </p:sp>
    </p:spTree>
    <p:extLst>
      <p:ext uri="{BB962C8B-B14F-4D97-AF65-F5344CB8AC3E}">
        <p14:creationId xmlns:p14="http://schemas.microsoft.com/office/powerpoint/2010/main" val="311743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kern="1200" dirty="0">
                <a:solidFill>
                  <a:schemeClr val="tx1"/>
                </a:solidFill>
                <a:effectLst/>
                <a:latin typeface="+mn-lt"/>
                <a:ea typeface="+mn-ea"/>
                <a:cs typeface="+mn-cs"/>
              </a:rPr>
              <a:t>Le modèle social-écologique est utile dans la création de solutions durables pour les individus et les sociétés à risque. Une approche de la santé publique qui tient compte de bon nombre des niveaux du modèle est la pratique de la communication sur le changement social (CSC). Les communautés utilisent le CSC pour faciliter les discussions sur les pratiques bénéfiques et néfastes dans les sociétés et pour encourager les gens à parler de problèmes individuels et communautaires. Une discussion sur la CSC axée sur la santé pourrait couvrir n’importe quoi, des stratégies élaborées pour réduire les taux de pneumonie chez les bébés à la modification d’un rituel social désuet et potentiellement nocif.</a:t>
            </a:r>
            <a:endParaRPr lang="en-US" dirty="0"/>
          </a:p>
        </p:txBody>
      </p:sp>
      <p:sp>
        <p:nvSpPr>
          <p:cNvPr id="4" name="Espace réservé du numéro de diapositive 3"/>
          <p:cNvSpPr>
            <a:spLocks noGrp="1"/>
          </p:cNvSpPr>
          <p:nvPr>
            <p:ph type="sldNum" sz="quarter" idx="5"/>
          </p:nvPr>
        </p:nvSpPr>
        <p:spPr/>
        <p:txBody>
          <a:bodyPr/>
          <a:lstStyle/>
          <a:p>
            <a:fld id="{6F0EFD83-F326-416C-85EF-D811AAA7A9AE}" type="slidenum">
              <a:rPr lang="en-US" smtClean="0"/>
              <a:t>12</a:t>
            </a:fld>
            <a:endParaRPr lang="en-US"/>
          </a:p>
        </p:txBody>
      </p:sp>
    </p:spTree>
    <p:extLst>
      <p:ext uri="{BB962C8B-B14F-4D97-AF65-F5344CB8AC3E}">
        <p14:creationId xmlns:p14="http://schemas.microsoft.com/office/powerpoint/2010/main" val="3275284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267326-77BE-4A15-9330-A95F6ADDC23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a:p>
        </p:txBody>
      </p:sp>
      <p:sp>
        <p:nvSpPr>
          <p:cNvPr id="3" name="Sous-titre 2">
            <a:extLst>
              <a:ext uri="{FF2B5EF4-FFF2-40B4-BE49-F238E27FC236}">
                <a16:creationId xmlns:a16="http://schemas.microsoft.com/office/drawing/2014/main" id="{34329087-A8CF-4C2C-9E45-E6D9F2A112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a:p>
        </p:txBody>
      </p:sp>
      <p:sp>
        <p:nvSpPr>
          <p:cNvPr id="4" name="Espace réservé de la date 3">
            <a:extLst>
              <a:ext uri="{FF2B5EF4-FFF2-40B4-BE49-F238E27FC236}">
                <a16:creationId xmlns:a16="http://schemas.microsoft.com/office/drawing/2014/main" id="{F0801745-5E1D-4297-B195-89B154B74034}"/>
              </a:ext>
            </a:extLst>
          </p:cNvPr>
          <p:cNvSpPr>
            <a:spLocks noGrp="1"/>
          </p:cNvSpPr>
          <p:nvPr>
            <p:ph type="dt" sz="half" idx="10"/>
          </p:nvPr>
        </p:nvSpPr>
        <p:spPr/>
        <p:txBody>
          <a:bodyPr/>
          <a:lstStyle/>
          <a:p>
            <a:fld id="{FF0C2C4F-153B-4C5F-83A6-5588933B5BBE}" type="datetimeFigureOut">
              <a:rPr lang="en-US" smtClean="0"/>
              <a:t>6/13/2022</a:t>
            </a:fld>
            <a:endParaRPr lang="en-US"/>
          </a:p>
        </p:txBody>
      </p:sp>
      <p:sp>
        <p:nvSpPr>
          <p:cNvPr id="5" name="Espace réservé du pied de page 4">
            <a:extLst>
              <a:ext uri="{FF2B5EF4-FFF2-40B4-BE49-F238E27FC236}">
                <a16:creationId xmlns:a16="http://schemas.microsoft.com/office/drawing/2014/main" id="{21D7F688-C610-4F65-9244-4966074F76F1}"/>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170F6A3B-6164-4C55-8794-C8F7CDF54832}"/>
              </a:ext>
            </a:extLst>
          </p:cNvPr>
          <p:cNvSpPr>
            <a:spLocks noGrp="1"/>
          </p:cNvSpPr>
          <p:nvPr>
            <p:ph type="sldNum" sz="quarter" idx="12"/>
          </p:nvPr>
        </p:nvSpPr>
        <p:spPr/>
        <p:txBody>
          <a:bodyPr/>
          <a:lstStyle/>
          <a:p>
            <a:fld id="{4AEB601C-CEB3-44DB-8459-66F1ED8C595E}" type="slidenum">
              <a:rPr lang="en-US" smtClean="0"/>
              <a:t>‹N°›</a:t>
            </a:fld>
            <a:endParaRPr lang="en-US"/>
          </a:p>
        </p:txBody>
      </p:sp>
    </p:spTree>
    <p:extLst>
      <p:ext uri="{BB962C8B-B14F-4D97-AF65-F5344CB8AC3E}">
        <p14:creationId xmlns:p14="http://schemas.microsoft.com/office/powerpoint/2010/main" val="3296869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50D3AE-27AC-4C12-9034-D3A6375411C8}"/>
              </a:ext>
            </a:extLst>
          </p:cNvPr>
          <p:cNvSpPr>
            <a:spLocks noGrp="1"/>
          </p:cNvSpPr>
          <p:nvPr>
            <p:ph type="title"/>
          </p:nvPr>
        </p:nvSpPr>
        <p:spPr/>
        <p:txBody>
          <a:bodyPr/>
          <a:lstStyle/>
          <a:p>
            <a:r>
              <a:rPr lang="fr-FR"/>
              <a:t>Modifiez le style du titre</a:t>
            </a:r>
            <a:endParaRPr lang="en-US"/>
          </a:p>
        </p:txBody>
      </p:sp>
      <p:sp>
        <p:nvSpPr>
          <p:cNvPr id="3" name="Espace réservé du texte vertical 2">
            <a:extLst>
              <a:ext uri="{FF2B5EF4-FFF2-40B4-BE49-F238E27FC236}">
                <a16:creationId xmlns:a16="http://schemas.microsoft.com/office/drawing/2014/main" id="{BC5718C4-FDD7-4D68-8C6B-625F8377B1E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CAA7253B-1A91-41D7-A697-436D10ECF1FD}"/>
              </a:ext>
            </a:extLst>
          </p:cNvPr>
          <p:cNvSpPr>
            <a:spLocks noGrp="1"/>
          </p:cNvSpPr>
          <p:nvPr>
            <p:ph type="dt" sz="half" idx="10"/>
          </p:nvPr>
        </p:nvSpPr>
        <p:spPr/>
        <p:txBody>
          <a:bodyPr/>
          <a:lstStyle/>
          <a:p>
            <a:fld id="{FF0C2C4F-153B-4C5F-83A6-5588933B5BBE}" type="datetimeFigureOut">
              <a:rPr lang="en-US" smtClean="0"/>
              <a:t>6/13/2022</a:t>
            </a:fld>
            <a:endParaRPr lang="en-US"/>
          </a:p>
        </p:txBody>
      </p:sp>
      <p:sp>
        <p:nvSpPr>
          <p:cNvPr id="5" name="Espace réservé du pied de page 4">
            <a:extLst>
              <a:ext uri="{FF2B5EF4-FFF2-40B4-BE49-F238E27FC236}">
                <a16:creationId xmlns:a16="http://schemas.microsoft.com/office/drawing/2014/main" id="{EF973C53-9B02-4926-9601-F6E4E8BD33A5}"/>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717C1B3C-4851-4881-A418-61588470C36A}"/>
              </a:ext>
            </a:extLst>
          </p:cNvPr>
          <p:cNvSpPr>
            <a:spLocks noGrp="1"/>
          </p:cNvSpPr>
          <p:nvPr>
            <p:ph type="sldNum" sz="quarter" idx="12"/>
          </p:nvPr>
        </p:nvSpPr>
        <p:spPr/>
        <p:txBody>
          <a:bodyPr/>
          <a:lstStyle/>
          <a:p>
            <a:fld id="{4AEB601C-CEB3-44DB-8459-66F1ED8C595E}" type="slidenum">
              <a:rPr lang="en-US" smtClean="0"/>
              <a:t>‹N°›</a:t>
            </a:fld>
            <a:endParaRPr lang="en-US"/>
          </a:p>
        </p:txBody>
      </p:sp>
    </p:spTree>
    <p:extLst>
      <p:ext uri="{BB962C8B-B14F-4D97-AF65-F5344CB8AC3E}">
        <p14:creationId xmlns:p14="http://schemas.microsoft.com/office/powerpoint/2010/main" val="1701815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7D9EA9FE-9E09-4F73-9224-A3A9FC6BF329}"/>
              </a:ext>
            </a:extLst>
          </p:cNvPr>
          <p:cNvSpPr>
            <a:spLocks noGrp="1"/>
          </p:cNvSpPr>
          <p:nvPr>
            <p:ph type="title" orient="vert"/>
          </p:nvPr>
        </p:nvSpPr>
        <p:spPr>
          <a:xfrm>
            <a:off x="8724900" y="365125"/>
            <a:ext cx="2628900" cy="5811838"/>
          </a:xfrm>
        </p:spPr>
        <p:txBody>
          <a:bodyPr vert="eaVert"/>
          <a:lstStyle/>
          <a:p>
            <a:r>
              <a:rPr lang="fr-FR"/>
              <a:t>Modifiez le style du titre</a:t>
            </a:r>
            <a:endParaRPr lang="en-US"/>
          </a:p>
        </p:txBody>
      </p:sp>
      <p:sp>
        <p:nvSpPr>
          <p:cNvPr id="3" name="Espace réservé du texte vertical 2">
            <a:extLst>
              <a:ext uri="{FF2B5EF4-FFF2-40B4-BE49-F238E27FC236}">
                <a16:creationId xmlns:a16="http://schemas.microsoft.com/office/drawing/2014/main" id="{1F9808FD-74E4-4766-BB27-79B723E29DC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51699D41-C60B-413F-A102-DC3B144B283E}"/>
              </a:ext>
            </a:extLst>
          </p:cNvPr>
          <p:cNvSpPr>
            <a:spLocks noGrp="1"/>
          </p:cNvSpPr>
          <p:nvPr>
            <p:ph type="dt" sz="half" idx="10"/>
          </p:nvPr>
        </p:nvSpPr>
        <p:spPr/>
        <p:txBody>
          <a:bodyPr/>
          <a:lstStyle/>
          <a:p>
            <a:fld id="{FF0C2C4F-153B-4C5F-83A6-5588933B5BBE}" type="datetimeFigureOut">
              <a:rPr lang="en-US" smtClean="0"/>
              <a:t>6/13/2022</a:t>
            </a:fld>
            <a:endParaRPr lang="en-US"/>
          </a:p>
        </p:txBody>
      </p:sp>
      <p:sp>
        <p:nvSpPr>
          <p:cNvPr id="5" name="Espace réservé du pied de page 4">
            <a:extLst>
              <a:ext uri="{FF2B5EF4-FFF2-40B4-BE49-F238E27FC236}">
                <a16:creationId xmlns:a16="http://schemas.microsoft.com/office/drawing/2014/main" id="{6AC31BBF-D8A3-4D32-8325-6C7B6F1ECC85}"/>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A9537134-53CA-4E62-912C-BDF2A09D072E}"/>
              </a:ext>
            </a:extLst>
          </p:cNvPr>
          <p:cNvSpPr>
            <a:spLocks noGrp="1"/>
          </p:cNvSpPr>
          <p:nvPr>
            <p:ph type="sldNum" sz="quarter" idx="12"/>
          </p:nvPr>
        </p:nvSpPr>
        <p:spPr/>
        <p:txBody>
          <a:bodyPr/>
          <a:lstStyle/>
          <a:p>
            <a:fld id="{4AEB601C-CEB3-44DB-8459-66F1ED8C595E}" type="slidenum">
              <a:rPr lang="en-US" smtClean="0"/>
              <a:t>‹N°›</a:t>
            </a:fld>
            <a:endParaRPr lang="en-US"/>
          </a:p>
        </p:txBody>
      </p:sp>
    </p:spTree>
    <p:extLst>
      <p:ext uri="{BB962C8B-B14F-4D97-AF65-F5344CB8AC3E}">
        <p14:creationId xmlns:p14="http://schemas.microsoft.com/office/powerpoint/2010/main" val="2715439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FD96E6-0188-41F8-9B42-6CF1FA833D82}"/>
              </a:ext>
            </a:extLst>
          </p:cNvPr>
          <p:cNvSpPr>
            <a:spLocks noGrp="1"/>
          </p:cNvSpPr>
          <p:nvPr>
            <p:ph type="title"/>
          </p:nvPr>
        </p:nvSpPr>
        <p:spPr/>
        <p:txBody>
          <a:bodyPr/>
          <a:lstStyle/>
          <a:p>
            <a:r>
              <a:rPr lang="fr-FR"/>
              <a:t>Modifiez le style du titre</a:t>
            </a:r>
            <a:endParaRPr lang="en-US"/>
          </a:p>
        </p:txBody>
      </p:sp>
      <p:sp>
        <p:nvSpPr>
          <p:cNvPr id="3" name="Espace réservé du contenu 2">
            <a:extLst>
              <a:ext uri="{FF2B5EF4-FFF2-40B4-BE49-F238E27FC236}">
                <a16:creationId xmlns:a16="http://schemas.microsoft.com/office/drawing/2014/main" id="{89CAFED0-81AE-4926-974D-F71880B7189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99B872AA-9AE5-457D-B3BD-2ACE1FF14A5E}"/>
              </a:ext>
            </a:extLst>
          </p:cNvPr>
          <p:cNvSpPr>
            <a:spLocks noGrp="1"/>
          </p:cNvSpPr>
          <p:nvPr>
            <p:ph type="dt" sz="half" idx="10"/>
          </p:nvPr>
        </p:nvSpPr>
        <p:spPr/>
        <p:txBody>
          <a:bodyPr/>
          <a:lstStyle/>
          <a:p>
            <a:fld id="{FF0C2C4F-153B-4C5F-83A6-5588933B5BBE}" type="datetimeFigureOut">
              <a:rPr lang="en-US" smtClean="0"/>
              <a:t>6/13/2022</a:t>
            </a:fld>
            <a:endParaRPr lang="en-US"/>
          </a:p>
        </p:txBody>
      </p:sp>
      <p:sp>
        <p:nvSpPr>
          <p:cNvPr id="5" name="Espace réservé du pied de page 4">
            <a:extLst>
              <a:ext uri="{FF2B5EF4-FFF2-40B4-BE49-F238E27FC236}">
                <a16:creationId xmlns:a16="http://schemas.microsoft.com/office/drawing/2014/main" id="{911759DB-7FEB-446F-B0E1-3853639135D8}"/>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C178B7D9-D1B6-41A7-BF13-BDA5B60A8652}"/>
              </a:ext>
            </a:extLst>
          </p:cNvPr>
          <p:cNvSpPr>
            <a:spLocks noGrp="1"/>
          </p:cNvSpPr>
          <p:nvPr>
            <p:ph type="sldNum" sz="quarter" idx="12"/>
          </p:nvPr>
        </p:nvSpPr>
        <p:spPr/>
        <p:txBody>
          <a:bodyPr/>
          <a:lstStyle/>
          <a:p>
            <a:fld id="{4AEB601C-CEB3-44DB-8459-66F1ED8C595E}" type="slidenum">
              <a:rPr lang="en-US" smtClean="0"/>
              <a:t>‹N°›</a:t>
            </a:fld>
            <a:endParaRPr lang="en-US"/>
          </a:p>
        </p:txBody>
      </p:sp>
    </p:spTree>
    <p:extLst>
      <p:ext uri="{BB962C8B-B14F-4D97-AF65-F5344CB8AC3E}">
        <p14:creationId xmlns:p14="http://schemas.microsoft.com/office/powerpoint/2010/main" val="2359586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58BEF2-C209-4186-92E6-85A2E7FB3AC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a:p>
        </p:txBody>
      </p:sp>
      <p:sp>
        <p:nvSpPr>
          <p:cNvPr id="3" name="Espace réservé du texte 2">
            <a:extLst>
              <a:ext uri="{FF2B5EF4-FFF2-40B4-BE49-F238E27FC236}">
                <a16:creationId xmlns:a16="http://schemas.microsoft.com/office/drawing/2014/main" id="{83683E3A-369E-4968-B1EC-01493BC7FC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77370EA-DAA5-43DA-9450-6241E46FBFFB}"/>
              </a:ext>
            </a:extLst>
          </p:cNvPr>
          <p:cNvSpPr>
            <a:spLocks noGrp="1"/>
          </p:cNvSpPr>
          <p:nvPr>
            <p:ph type="dt" sz="half" idx="10"/>
          </p:nvPr>
        </p:nvSpPr>
        <p:spPr/>
        <p:txBody>
          <a:bodyPr/>
          <a:lstStyle/>
          <a:p>
            <a:fld id="{FF0C2C4F-153B-4C5F-83A6-5588933B5BBE}" type="datetimeFigureOut">
              <a:rPr lang="en-US" smtClean="0"/>
              <a:t>6/13/2022</a:t>
            </a:fld>
            <a:endParaRPr lang="en-US"/>
          </a:p>
        </p:txBody>
      </p:sp>
      <p:sp>
        <p:nvSpPr>
          <p:cNvPr id="5" name="Espace réservé du pied de page 4">
            <a:extLst>
              <a:ext uri="{FF2B5EF4-FFF2-40B4-BE49-F238E27FC236}">
                <a16:creationId xmlns:a16="http://schemas.microsoft.com/office/drawing/2014/main" id="{F7DF3B02-2F60-4B9F-B342-5A8723AC485E}"/>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FF8F90FC-B7A1-4BAA-A00A-68745DF4A64E}"/>
              </a:ext>
            </a:extLst>
          </p:cNvPr>
          <p:cNvSpPr>
            <a:spLocks noGrp="1"/>
          </p:cNvSpPr>
          <p:nvPr>
            <p:ph type="sldNum" sz="quarter" idx="12"/>
          </p:nvPr>
        </p:nvSpPr>
        <p:spPr/>
        <p:txBody>
          <a:bodyPr/>
          <a:lstStyle/>
          <a:p>
            <a:fld id="{4AEB601C-CEB3-44DB-8459-66F1ED8C595E}" type="slidenum">
              <a:rPr lang="en-US" smtClean="0"/>
              <a:t>‹N°›</a:t>
            </a:fld>
            <a:endParaRPr lang="en-US"/>
          </a:p>
        </p:txBody>
      </p:sp>
    </p:spTree>
    <p:extLst>
      <p:ext uri="{BB962C8B-B14F-4D97-AF65-F5344CB8AC3E}">
        <p14:creationId xmlns:p14="http://schemas.microsoft.com/office/powerpoint/2010/main" val="767939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CAA7AC-91E6-412B-8859-D5ED0205AC9F}"/>
              </a:ext>
            </a:extLst>
          </p:cNvPr>
          <p:cNvSpPr>
            <a:spLocks noGrp="1"/>
          </p:cNvSpPr>
          <p:nvPr>
            <p:ph type="title"/>
          </p:nvPr>
        </p:nvSpPr>
        <p:spPr/>
        <p:txBody>
          <a:bodyPr/>
          <a:lstStyle/>
          <a:p>
            <a:r>
              <a:rPr lang="fr-FR"/>
              <a:t>Modifiez le style du titre</a:t>
            </a:r>
            <a:endParaRPr lang="en-US"/>
          </a:p>
        </p:txBody>
      </p:sp>
      <p:sp>
        <p:nvSpPr>
          <p:cNvPr id="3" name="Espace réservé du contenu 2">
            <a:extLst>
              <a:ext uri="{FF2B5EF4-FFF2-40B4-BE49-F238E27FC236}">
                <a16:creationId xmlns:a16="http://schemas.microsoft.com/office/drawing/2014/main" id="{F2F396EA-95B7-4DCB-B317-A7E1E5AE0AF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contenu 3">
            <a:extLst>
              <a:ext uri="{FF2B5EF4-FFF2-40B4-BE49-F238E27FC236}">
                <a16:creationId xmlns:a16="http://schemas.microsoft.com/office/drawing/2014/main" id="{E5E0A0CB-127A-4F19-ACF3-3A703D9B626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4">
            <a:extLst>
              <a:ext uri="{FF2B5EF4-FFF2-40B4-BE49-F238E27FC236}">
                <a16:creationId xmlns:a16="http://schemas.microsoft.com/office/drawing/2014/main" id="{AB1B0AF8-E542-449B-AA08-C27F1B4F1A8E}"/>
              </a:ext>
            </a:extLst>
          </p:cNvPr>
          <p:cNvSpPr>
            <a:spLocks noGrp="1"/>
          </p:cNvSpPr>
          <p:nvPr>
            <p:ph type="dt" sz="half" idx="10"/>
          </p:nvPr>
        </p:nvSpPr>
        <p:spPr/>
        <p:txBody>
          <a:bodyPr/>
          <a:lstStyle/>
          <a:p>
            <a:fld id="{FF0C2C4F-153B-4C5F-83A6-5588933B5BBE}" type="datetimeFigureOut">
              <a:rPr lang="en-US" smtClean="0"/>
              <a:t>6/13/2022</a:t>
            </a:fld>
            <a:endParaRPr lang="en-US"/>
          </a:p>
        </p:txBody>
      </p:sp>
      <p:sp>
        <p:nvSpPr>
          <p:cNvPr id="6" name="Espace réservé du pied de page 5">
            <a:extLst>
              <a:ext uri="{FF2B5EF4-FFF2-40B4-BE49-F238E27FC236}">
                <a16:creationId xmlns:a16="http://schemas.microsoft.com/office/drawing/2014/main" id="{AF04F9EC-08D8-4093-8A3D-615CC656BDC5}"/>
              </a:ext>
            </a:extLst>
          </p:cNvPr>
          <p:cNvSpPr>
            <a:spLocks noGrp="1"/>
          </p:cNvSpPr>
          <p:nvPr>
            <p:ph type="ftr" sz="quarter" idx="11"/>
          </p:nvPr>
        </p:nvSpPr>
        <p:spPr/>
        <p:txBody>
          <a:bodyPr/>
          <a:lstStyle/>
          <a:p>
            <a:endParaRPr lang="en-US"/>
          </a:p>
        </p:txBody>
      </p:sp>
      <p:sp>
        <p:nvSpPr>
          <p:cNvPr id="7" name="Espace réservé du numéro de diapositive 6">
            <a:extLst>
              <a:ext uri="{FF2B5EF4-FFF2-40B4-BE49-F238E27FC236}">
                <a16:creationId xmlns:a16="http://schemas.microsoft.com/office/drawing/2014/main" id="{5696D05F-2B1A-4BD7-AA02-7EAA452BCAF7}"/>
              </a:ext>
            </a:extLst>
          </p:cNvPr>
          <p:cNvSpPr>
            <a:spLocks noGrp="1"/>
          </p:cNvSpPr>
          <p:nvPr>
            <p:ph type="sldNum" sz="quarter" idx="12"/>
          </p:nvPr>
        </p:nvSpPr>
        <p:spPr/>
        <p:txBody>
          <a:bodyPr/>
          <a:lstStyle/>
          <a:p>
            <a:fld id="{4AEB601C-CEB3-44DB-8459-66F1ED8C595E}" type="slidenum">
              <a:rPr lang="en-US" smtClean="0"/>
              <a:t>‹N°›</a:t>
            </a:fld>
            <a:endParaRPr lang="en-US"/>
          </a:p>
        </p:txBody>
      </p:sp>
    </p:spTree>
    <p:extLst>
      <p:ext uri="{BB962C8B-B14F-4D97-AF65-F5344CB8AC3E}">
        <p14:creationId xmlns:p14="http://schemas.microsoft.com/office/powerpoint/2010/main" val="3453236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4B218-5795-4CE7-85DA-FCC448BE1902}"/>
              </a:ext>
            </a:extLst>
          </p:cNvPr>
          <p:cNvSpPr>
            <a:spLocks noGrp="1"/>
          </p:cNvSpPr>
          <p:nvPr>
            <p:ph type="title"/>
          </p:nvPr>
        </p:nvSpPr>
        <p:spPr>
          <a:xfrm>
            <a:off x="839788" y="365125"/>
            <a:ext cx="10515600" cy="1325563"/>
          </a:xfrm>
        </p:spPr>
        <p:txBody>
          <a:bodyPr/>
          <a:lstStyle/>
          <a:p>
            <a:r>
              <a:rPr lang="fr-FR"/>
              <a:t>Modifiez le style du titre</a:t>
            </a:r>
            <a:endParaRPr lang="en-US"/>
          </a:p>
        </p:txBody>
      </p:sp>
      <p:sp>
        <p:nvSpPr>
          <p:cNvPr id="3" name="Espace réservé du texte 2">
            <a:extLst>
              <a:ext uri="{FF2B5EF4-FFF2-40B4-BE49-F238E27FC236}">
                <a16:creationId xmlns:a16="http://schemas.microsoft.com/office/drawing/2014/main" id="{5B8D3E6A-21C1-4CF1-B002-418AFCAFB7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0D4E454-B689-49D4-977A-530337E4035C}"/>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u texte 4">
            <a:extLst>
              <a:ext uri="{FF2B5EF4-FFF2-40B4-BE49-F238E27FC236}">
                <a16:creationId xmlns:a16="http://schemas.microsoft.com/office/drawing/2014/main" id="{9444508D-250D-4F86-958E-4CE308AC2D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7640CA6-AEB8-4454-96A9-07E11941175A}"/>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Espace réservé de la date 6">
            <a:extLst>
              <a:ext uri="{FF2B5EF4-FFF2-40B4-BE49-F238E27FC236}">
                <a16:creationId xmlns:a16="http://schemas.microsoft.com/office/drawing/2014/main" id="{BD33D02D-DBEB-428C-BE58-5A6C84884B07}"/>
              </a:ext>
            </a:extLst>
          </p:cNvPr>
          <p:cNvSpPr>
            <a:spLocks noGrp="1"/>
          </p:cNvSpPr>
          <p:nvPr>
            <p:ph type="dt" sz="half" idx="10"/>
          </p:nvPr>
        </p:nvSpPr>
        <p:spPr/>
        <p:txBody>
          <a:bodyPr/>
          <a:lstStyle/>
          <a:p>
            <a:fld id="{FF0C2C4F-153B-4C5F-83A6-5588933B5BBE}" type="datetimeFigureOut">
              <a:rPr lang="en-US" smtClean="0"/>
              <a:t>6/13/2022</a:t>
            </a:fld>
            <a:endParaRPr lang="en-US"/>
          </a:p>
        </p:txBody>
      </p:sp>
      <p:sp>
        <p:nvSpPr>
          <p:cNvPr id="8" name="Espace réservé du pied de page 7">
            <a:extLst>
              <a:ext uri="{FF2B5EF4-FFF2-40B4-BE49-F238E27FC236}">
                <a16:creationId xmlns:a16="http://schemas.microsoft.com/office/drawing/2014/main" id="{98AE7B96-39FF-47E6-A8B9-93266ECC36F7}"/>
              </a:ext>
            </a:extLst>
          </p:cNvPr>
          <p:cNvSpPr>
            <a:spLocks noGrp="1"/>
          </p:cNvSpPr>
          <p:nvPr>
            <p:ph type="ftr" sz="quarter" idx="11"/>
          </p:nvPr>
        </p:nvSpPr>
        <p:spPr/>
        <p:txBody>
          <a:bodyPr/>
          <a:lstStyle/>
          <a:p>
            <a:endParaRPr lang="en-US"/>
          </a:p>
        </p:txBody>
      </p:sp>
      <p:sp>
        <p:nvSpPr>
          <p:cNvPr id="9" name="Espace réservé du numéro de diapositive 8">
            <a:extLst>
              <a:ext uri="{FF2B5EF4-FFF2-40B4-BE49-F238E27FC236}">
                <a16:creationId xmlns:a16="http://schemas.microsoft.com/office/drawing/2014/main" id="{2820A42A-17DA-4007-A103-24944EB1FEE6}"/>
              </a:ext>
            </a:extLst>
          </p:cNvPr>
          <p:cNvSpPr>
            <a:spLocks noGrp="1"/>
          </p:cNvSpPr>
          <p:nvPr>
            <p:ph type="sldNum" sz="quarter" idx="12"/>
          </p:nvPr>
        </p:nvSpPr>
        <p:spPr/>
        <p:txBody>
          <a:bodyPr/>
          <a:lstStyle/>
          <a:p>
            <a:fld id="{4AEB601C-CEB3-44DB-8459-66F1ED8C595E}" type="slidenum">
              <a:rPr lang="en-US" smtClean="0"/>
              <a:t>‹N°›</a:t>
            </a:fld>
            <a:endParaRPr lang="en-US"/>
          </a:p>
        </p:txBody>
      </p:sp>
    </p:spTree>
    <p:extLst>
      <p:ext uri="{BB962C8B-B14F-4D97-AF65-F5344CB8AC3E}">
        <p14:creationId xmlns:p14="http://schemas.microsoft.com/office/powerpoint/2010/main" val="1108055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6F981E-EA93-4C9F-8A82-E7821705304E}"/>
              </a:ext>
            </a:extLst>
          </p:cNvPr>
          <p:cNvSpPr>
            <a:spLocks noGrp="1"/>
          </p:cNvSpPr>
          <p:nvPr>
            <p:ph type="title"/>
          </p:nvPr>
        </p:nvSpPr>
        <p:spPr/>
        <p:txBody>
          <a:bodyPr/>
          <a:lstStyle/>
          <a:p>
            <a:r>
              <a:rPr lang="fr-FR"/>
              <a:t>Modifiez le style du titre</a:t>
            </a:r>
            <a:endParaRPr lang="en-US"/>
          </a:p>
        </p:txBody>
      </p:sp>
      <p:sp>
        <p:nvSpPr>
          <p:cNvPr id="3" name="Espace réservé de la date 2">
            <a:extLst>
              <a:ext uri="{FF2B5EF4-FFF2-40B4-BE49-F238E27FC236}">
                <a16:creationId xmlns:a16="http://schemas.microsoft.com/office/drawing/2014/main" id="{2AC14F76-F5BD-4E39-A4D9-37352A5147CA}"/>
              </a:ext>
            </a:extLst>
          </p:cNvPr>
          <p:cNvSpPr>
            <a:spLocks noGrp="1"/>
          </p:cNvSpPr>
          <p:nvPr>
            <p:ph type="dt" sz="half" idx="10"/>
          </p:nvPr>
        </p:nvSpPr>
        <p:spPr/>
        <p:txBody>
          <a:bodyPr/>
          <a:lstStyle/>
          <a:p>
            <a:fld id="{FF0C2C4F-153B-4C5F-83A6-5588933B5BBE}" type="datetimeFigureOut">
              <a:rPr lang="en-US" smtClean="0"/>
              <a:t>6/13/2022</a:t>
            </a:fld>
            <a:endParaRPr lang="en-US"/>
          </a:p>
        </p:txBody>
      </p:sp>
      <p:sp>
        <p:nvSpPr>
          <p:cNvPr id="4" name="Espace réservé du pied de page 3">
            <a:extLst>
              <a:ext uri="{FF2B5EF4-FFF2-40B4-BE49-F238E27FC236}">
                <a16:creationId xmlns:a16="http://schemas.microsoft.com/office/drawing/2014/main" id="{3D6135E6-BD9A-4850-82F6-21E852F3FD57}"/>
              </a:ext>
            </a:extLst>
          </p:cNvPr>
          <p:cNvSpPr>
            <a:spLocks noGrp="1"/>
          </p:cNvSpPr>
          <p:nvPr>
            <p:ph type="ftr" sz="quarter" idx="11"/>
          </p:nvPr>
        </p:nvSpPr>
        <p:spPr/>
        <p:txBody>
          <a:bodyPr/>
          <a:lstStyle/>
          <a:p>
            <a:endParaRPr lang="en-US"/>
          </a:p>
        </p:txBody>
      </p:sp>
      <p:sp>
        <p:nvSpPr>
          <p:cNvPr id="5" name="Espace réservé du numéro de diapositive 4">
            <a:extLst>
              <a:ext uri="{FF2B5EF4-FFF2-40B4-BE49-F238E27FC236}">
                <a16:creationId xmlns:a16="http://schemas.microsoft.com/office/drawing/2014/main" id="{6ECAF2DC-DB83-4AB8-8C90-11E838C3CA0B}"/>
              </a:ext>
            </a:extLst>
          </p:cNvPr>
          <p:cNvSpPr>
            <a:spLocks noGrp="1"/>
          </p:cNvSpPr>
          <p:nvPr>
            <p:ph type="sldNum" sz="quarter" idx="12"/>
          </p:nvPr>
        </p:nvSpPr>
        <p:spPr/>
        <p:txBody>
          <a:bodyPr/>
          <a:lstStyle/>
          <a:p>
            <a:fld id="{4AEB601C-CEB3-44DB-8459-66F1ED8C595E}" type="slidenum">
              <a:rPr lang="en-US" smtClean="0"/>
              <a:t>‹N°›</a:t>
            </a:fld>
            <a:endParaRPr lang="en-US"/>
          </a:p>
        </p:txBody>
      </p:sp>
    </p:spTree>
    <p:extLst>
      <p:ext uri="{BB962C8B-B14F-4D97-AF65-F5344CB8AC3E}">
        <p14:creationId xmlns:p14="http://schemas.microsoft.com/office/powerpoint/2010/main" val="1496867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E00C170-F884-45F1-841D-F1AB53C48234}"/>
              </a:ext>
            </a:extLst>
          </p:cNvPr>
          <p:cNvSpPr>
            <a:spLocks noGrp="1"/>
          </p:cNvSpPr>
          <p:nvPr>
            <p:ph type="dt" sz="half" idx="10"/>
          </p:nvPr>
        </p:nvSpPr>
        <p:spPr/>
        <p:txBody>
          <a:bodyPr/>
          <a:lstStyle/>
          <a:p>
            <a:fld id="{FF0C2C4F-153B-4C5F-83A6-5588933B5BBE}" type="datetimeFigureOut">
              <a:rPr lang="en-US" smtClean="0"/>
              <a:t>6/13/2022</a:t>
            </a:fld>
            <a:endParaRPr lang="en-US"/>
          </a:p>
        </p:txBody>
      </p:sp>
      <p:sp>
        <p:nvSpPr>
          <p:cNvPr id="3" name="Espace réservé du pied de page 2">
            <a:extLst>
              <a:ext uri="{FF2B5EF4-FFF2-40B4-BE49-F238E27FC236}">
                <a16:creationId xmlns:a16="http://schemas.microsoft.com/office/drawing/2014/main" id="{A760CFBB-77B9-4F05-893F-45BC6E84903C}"/>
              </a:ext>
            </a:extLst>
          </p:cNvPr>
          <p:cNvSpPr>
            <a:spLocks noGrp="1"/>
          </p:cNvSpPr>
          <p:nvPr>
            <p:ph type="ftr" sz="quarter" idx="11"/>
          </p:nvPr>
        </p:nvSpPr>
        <p:spPr/>
        <p:txBody>
          <a:bodyPr/>
          <a:lstStyle/>
          <a:p>
            <a:endParaRPr lang="en-US"/>
          </a:p>
        </p:txBody>
      </p:sp>
      <p:sp>
        <p:nvSpPr>
          <p:cNvPr id="4" name="Espace réservé du numéro de diapositive 3">
            <a:extLst>
              <a:ext uri="{FF2B5EF4-FFF2-40B4-BE49-F238E27FC236}">
                <a16:creationId xmlns:a16="http://schemas.microsoft.com/office/drawing/2014/main" id="{03C3A68A-ABAD-47A5-9C45-CE3325A6522F}"/>
              </a:ext>
            </a:extLst>
          </p:cNvPr>
          <p:cNvSpPr>
            <a:spLocks noGrp="1"/>
          </p:cNvSpPr>
          <p:nvPr>
            <p:ph type="sldNum" sz="quarter" idx="12"/>
          </p:nvPr>
        </p:nvSpPr>
        <p:spPr/>
        <p:txBody>
          <a:bodyPr/>
          <a:lstStyle/>
          <a:p>
            <a:fld id="{4AEB601C-CEB3-44DB-8459-66F1ED8C595E}" type="slidenum">
              <a:rPr lang="en-US" smtClean="0"/>
              <a:t>‹N°›</a:t>
            </a:fld>
            <a:endParaRPr lang="en-US"/>
          </a:p>
        </p:txBody>
      </p:sp>
    </p:spTree>
    <p:extLst>
      <p:ext uri="{BB962C8B-B14F-4D97-AF65-F5344CB8AC3E}">
        <p14:creationId xmlns:p14="http://schemas.microsoft.com/office/powerpoint/2010/main" val="4093572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0A10FE-7034-44DC-9AE8-9D6EFF9CC53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du contenu 2">
            <a:extLst>
              <a:ext uri="{FF2B5EF4-FFF2-40B4-BE49-F238E27FC236}">
                <a16:creationId xmlns:a16="http://schemas.microsoft.com/office/drawing/2014/main" id="{82F358D4-ED67-42D9-803E-E030E3A8FB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texte 3">
            <a:extLst>
              <a:ext uri="{FF2B5EF4-FFF2-40B4-BE49-F238E27FC236}">
                <a16:creationId xmlns:a16="http://schemas.microsoft.com/office/drawing/2014/main" id="{BF1E1C4D-EF75-4C40-8423-8F554E93FF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5A750D5-DFC8-4496-A763-1F39F67B3487}"/>
              </a:ext>
            </a:extLst>
          </p:cNvPr>
          <p:cNvSpPr>
            <a:spLocks noGrp="1"/>
          </p:cNvSpPr>
          <p:nvPr>
            <p:ph type="dt" sz="half" idx="10"/>
          </p:nvPr>
        </p:nvSpPr>
        <p:spPr/>
        <p:txBody>
          <a:bodyPr/>
          <a:lstStyle/>
          <a:p>
            <a:fld id="{FF0C2C4F-153B-4C5F-83A6-5588933B5BBE}" type="datetimeFigureOut">
              <a:rPr lang="en-US" smtClean="0"/>
              <a:t>6/13/2022</a:t>
            </a:fld>
            <a:endParaRPr lang="en-US"/>
          </a:p>
        </p:txBody>
      </p:sp>
      <p:sp>
        <p:nvSpPr>
          <p:cNvPr id="6" name="Espace réservé du pied de page 5">
            <a:extLst>
              <a:ext uri="{FF2B5EF4-FFF2-40B4-BE49-F238E27FC236}">
                <a16:creationId xmlns:a16="http://schemas.microsoft.com/office/drawing/2014/main" id="{A10982DE-AB17-4B2D-8D54-93B61612E024}"/>
              </a:ext>
            </a:extLst>
          </p:cNvPr>
          <p:cNvSpPr>
            <a:spLocks noGrp="1"/>
          </p:cNvSpPr>
          <p:nvPr>
            <p:ph type="ftr" sz="quarter" idx="11"/>
          </p:nvPr>
        </p:nvSpPr>
        <p:spPr/>
        <p:txBody>
          <a:bodyPr/>
          <a:lstStyle/>
          <a:p>
            <a:endParaRPr lang="en-US"/>
          </a:p>
        </p:txBody>
      </p:sp>
      <p:sp>
        <p:nvSpPr>
          <p:cNvPr id="7" name="Espace réservé du numéro de diapositive 6">
            <a:extLst>
              <a:ext uri="{FF2B5EF4-FFF2-40B4-BE49-F238E27FC236}">
                <a16:creationId xmlns:a16="http://schemas.microsoft.com/office/drawing/2014/main" id="{3243053E-207B-4A29-BF8E-6B4B35174154}"/>
              </a:ext>
            </a:extLst>
          </p:cNvPr>
          <p:cNvSpPr>
            <a:spLocks noGrp="1"/>
          </p:cNvSpPr>
          <p:nvPr>
            <p:ph type="sldNum" sz="quarter" idx="12"/>
          </p:nvPr>
        </p:nvSpPr>
        <p:spPr/>
        <p:txBody>
          <a:bodyPr/>
          <a:lstStyle/>
          <a:p>
            <a:fld id="{4AEB601C-CEB3-44DB-8459-66F1ED8C595E}" type="slidenum">
              <a:rPr lang="en-US" smtClean="0"/>
              <a:t>‹N°›</a:t>
            </a:fld>
            <a:endParaRPr lang="en-US"/>
          </a:p>
        </p:txBody>
      </p:sp>
    </p:spTree>
    <p:extLst>
      <p:ext uri="{BB962C8B-B14F-4D97-AF65-F5344CB8AC3E}">
        <p14:creationId xmlns:p14="http://schemas.microsoft.com/office/powerpoint/2010/main" val="3233016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DB3C40-7465-4264-91CE-3C43FBBC041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pour une image  2">
            <a:extLst>
              <a:ext uri="{FF2B5EF4-FFF2-40B4-BE49-F238E27FC236}">
                <a16:creationId xmlns:a16="http://schemas.microsoft.com/office/drawing/2014/main" id="{F6A05F37-B228-473F-A328-902AD7846A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a:extLst>
              <a:ext uri="{FF2B5EF4-FFF2-40B4-BE49-F238E27FC236}">
                <a16:creationId xmlns:a16="http://schemas.microsoft.com/office/drawing/2014/main" id="{5666A9DF-D885-43FB-A8C1-B9F5AD795D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831C5D5-7464-440C-BC93-2667470B2B1D}"/>
              </a:ext>
            </a:extLst>
          </p:cNvPr>
          <p:cNvSpPr>
            <a:spLocks noGrp="1"/>
          </p:cNvSpPr>
          <p:nvPr>
            <p:ph type="dt" sz="half" idx="10"/>
          </p:nvPr>
        </p:nvSpPr>
        <p:spPr/>
        <p:txBody>
          <a:bodyPr/>
          <a:lstStyle/>
          <a:p>
            <a:fld id="{FF0C2C4F-153B-4C5F-83A6-5588933B5BBE}" type="datetimeFigureOut">
              <a:rPr lang="en-US" smtClean="0"/>
              <a:t>6/13/2022</a:t>
            </a:fld>
            <a:endParaRPr lang="en-US"/>
          </a:p>
        </p:txBody>
      </p:sp>
      <p:sp>
        <p:nvSpPr>
          <p:cNvPr id="6" name="Espace réservé du pied de page 5">
            <a:extLst>
              <a:ext uri="{FF2B5EF4-FFF2-40B4-BE49-F238E27FC236}">
                <a16:creationId xmlns:a16="http://schemas.microsoft.com/office/drawing/2014/main" id="{58513900-BB48-47FD-BD9C-23BD62759359}"/>
              </a:ext>
            </a:extLst>
          </p:cNvPr>
          <p:cNvSpPr>
            <a:spLocks noGrp="1"/>
          </p:cNvSpPr>
          <p:nvPr>
            <p:ph type="ftr" sz="quarter" idx="11"/>
          </p:nvPr>
        </p:nvSpPr>
        <p:spPr/>
        <p:txBody>
          <a:bodyPr/>
          <a:lstStyle/>
          <a:p>
            <a:endParaRPr lang="en-US"/>
          </a:p>
        </p:txBody>
      </p:sp>
      <p:sp>
        <p:nvSpPr>
          <p:cNvPr id="7" name="Espace réservé du numéro de diapositive 6">
            <a:extLst>
              <a:ext uri="{FF2B5EF4-FFF2-40B4-BE49-F238E27FC236}">
                <a16:creationId xmlns:a16="http://schemas.microsoft.com/office/drawing/2014/main" id="{AFC1D929-8231-45C5-B607-C7100D4E1FEF}"/>
              </a:ext>
            </a:extLst>
          </p:cNvPr>
          <p:cNvSpPr>
            <a:spLocks noGrp="1"/>
          </p:cNvSpPr>
          <p:nvPr>
            <p:ph type="sldNum" sz="quarter" idx="12"/>
          </p:nvPr>
        </p:nvSpPr>
        <p:spPr/>
        <p:txBody>
          <a:bodyPr/>
          <a:lstStyle/>
          <a:p>
            <a:fld id="{4AEB601C-CEB3-44DB-8459-66F1ED8C595E}" type="slidenum">
              <a:rPr lang="en-US" smtClean="0"/>
              <a:t>‹N°›</a:t>
            </a:fld>
            <a:endParaRPr lang="en-US"/>
          </a:p>
        </p:txBody>
      </p:sp>
    </p:spTree>
    <p:extLst>
      <p:ext uri="{BB962C8B-B14F-4D97-AF65-F5344CB8AC3E}">
        <p14:creationId xmlns:p14="http://schemas.microsoft.com/office/powerpoint/2010/main" val="2669175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171F3FD-D589-4666-BEFF-4058D86EC9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Espace réservé du texte 2">
            <a:extLst>
              <a:ext uri="{FF2B5EF4-FFF2-40B4-BE49-F238E27FC236}">
                <a16:creationId xmlns:a16="http://schemas.microsoft.com/office/drawing/2014/main" id="{BE62477A-AA9C-496A-AA74-49241FE1EE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B78C750B-BA8B-43AD-A3C1-6A6D0A0C4E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0C2C4F-153B-4C5F-83A6-5588933B5BBE}" type="datetimeFigureOut">
              <a:rPr lang="en-US" smtClean="0"/>
              <a:t>6/13/2022</a:t>
            </a:fld>
            <a:endParaRPr lang="en-US"/>
          </a:p>
        </p:txBody>
      </p:sp>
      <p:sp>
        <p:nvSpPr>
          <p:cNvPr id="5" name="Espace réservé du pied de page 4">
            <a:extLst>
              <a:ext uri="{FF2B5EF4-FFF2-40B4-BE49-F238E27FC236}">
                <a16:creationId xmlns:a16="http://schemas.microsoft.com/office/drawing/2014/main" id="{196C8660-E061-4851-B6BF-32B0D17417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a:extLst>
              <a:ext uri="{FF2B5EF4-FFF2-40B4-BE49-F238E27FC236}">
                <a16:creationId xmlns:a16="http://schemas.microsoft.com/office/drawing/2014/main" id="{7C521A0E-8358-4E8F-A3FE-77EA5281FC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EB601C-CEB3-44DB-8459-66F1ED8C595E}" type="slidenum">
              <a:rPr lang="en-US" smtClean="0"/>
              <a:t>‹N°›</a:t>
            </a:fld>
            <a:endParaRPr lang="en-US"/>
          </a:p>
        </p:txBody>
      </p:sp>
    </p:spTree>
    <p:extLst>
      <p:ext uri="{BB962C8B-B14F-4D97-AF65-F5344CB8AC3E}">
        <p14:creationId xmlns:p14="http://schemas.microsoft.com/office/powerpoint/2010/main" val="4187408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C7E378-C797-4D3A-8814-194EAE7FCF97}"/>
              </a:ext>
            </a:extLst>
          </p:cNvPr>
          <p:cNvSpPr>
            <a:spLocks noGrp="1"/>
          </p:cNvSpPr>
          <p:nvPr>
            <p:ph type="ctrTitle"/>
          </p:nvPr>
        </p:nvSpPr>
        <p:spPr/>
        <p:txBody>
          <a:bodyPr/>
          <a:lstStyle/>
          <a:p>
            <a:r>
              <a:rPr lang="en-US" b="1" dirty="0"/>
              <a:t> </a:t>
            </a:r>
            <a:r>
              <a:rPr lang="en-US" sz="6600" b="1" dirty="0" err="1"/>
              <a:t>Modèle</a:t>
            </a:r>
            <a:r>
              <a:rPr lang="en-US" sz="6600" b="1" dirty="0"/>
              <a:t> socio-</a:t>
            </a:r>
            <a:r>
              <a:rPr lang="en-US" sz="6600" b="1" dirty="0" err="1"/>
              <a:t>écologique</a:t>
            </a:r>
            <a:endParaRPr lang="en-US" dirty="0"/>
          </a:p>
        </p:txBody>
      </p:sp>
      <p:sp>
        <p:nvSpPr>
          <p:cNvPr id="3" name="Sous-titre 2">
            <a:extLst>
              <a:ext uri="{FF2B5EF4-FFF2-40B4-BE49-F238E27FC236}">
                <a16:creationId xmlns:a16="http://schemas.microsoft.com/office/drawing/2014/main" id="{7B10087A-D1F5-492C-8ADE-CEF0E424E255}"/>
              </a:ext>
            </a:extLst>
          </p:cNvPr>
          <p:cNvSpPr>
            <a:spLocks noGrp="1"/>
          </p:cNvSpPr>
          <p:nvPr>
            <p:ph type="subTitle" idx="1"/>
          </p:nvPr>
        </p:nvSpPr>
        <p:spPr>
          <a:xfrm>
            <a:off x="1524000" y="4614912"/>
            <a:ext cx="9144000" cy="1655762"/>
          </a:xfrm>
        </p:spPr>
        <p:txBody>
          <a:bodyPr/>
          <a:lstStyle/>
          <a:p>
            <a:r>
              <a:rPr lang="fr-CA" dirty="0"/>
              <a:t>Dr Ahmed KABORE</a:t>
            </a:r>
            <a:endParaRPr lang="en-US" dirty="0"/>
          </a:p>
        </p:txBody>
      </p:sp>
    </p:spTree>
    <p:extLst>
      <p:ext uri="{BB962C8B-B14F-4D97-AF65-F5344CB8AC3E}">
        <p14:creationId xmlns:p14="http://schemas.microsoft.com/office/powerpoint/2010/main" val="3584959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7A8867-E93A-4107-9214-B70A3A575D29}"/>
              </a:ext>
            </a:extLst>
          </p:cNvPr>
          <p:cNvSpPr>
            <a:spLocks noGrp="1"/>
          </p:cNvSpPr>
          <p:nvPr>
            <p:ph type="title"/>
          </p:nvPr>
        </p:nvSpPr>
        <p:spPr/>
        <p:txBody>
          <a:bodyPr>
            <a:normAutofit/>
          </a:bodyPr>
          <a:lstStyle/>
          <a:p>
            <a:pPr algn="ctr"/>
            <a:r>
              <a:rPr lang="fr-FR" sz="6000" b="1" dirty="0"/>
              <a:t>Niveau organisationnel</a:t>
            </a:r>
            <a:endParaRPr lang="en-US" sz="6000" b="1" dirty="0"/>
          </a:p>
        </p:txBody>
      </p:sp>
      <p:sp>
        <p:nvSpPr>
          <p:cNvPr id="3" name="Espace réservé du contenu 2">
            <a:extLst>
              <a:ext uri="{FF2B5EF4-FFF2-40B4-BE49-F238E27FC236}">
                <a16:creationId xmlns:a16="http://schemas.microsoft.com/office/drawing/2014/main" id="{3CB0BFC3-E77B-441D-B12B-BAB7480F023A}"/>
              </a:ext>
            </a:extLst>
          </p:cNvPr>
          <p:cNvSpPr>
            <a:spLocks noGrp="1"/>
          </p:cNvSpPr>
          <p:nvPr>
            <p:ph idx="1"/>
          </p:nvPr>
        </p:nvSpPr>
        <p:spPr/>
        <p:txBody>
          <a:bodyPr/>
          <a:lstStyle/>
          <a:p>
            <a:pPr>
              <a:buFont typeface="Wingdings" panose="05000000000000000000" pitchFamily="2" charset="2"/>
              <a:buChar char="v"/>
            </a:pPr>
            <a:r>
              <a:rPr lang="fr-FR" dirty="0"/>
              <a:t>Rôle déterminant dans l’élaboration de comportements, appliquent souvent des règlements et des restrictions déterminant le comportement</a:t>
            </a:r>
          </a:p>
          <a:p>
            <a:pPr marL="0" indent="0">
              <a:buNone/>
            </a:pPr>
            <a:endParaRPr lang="fr-FR" dirty="0"/>
          </a:p>
          <a:p>
            <a:pPr>
              <a:buFont typeface="Wingdings" panose="05000000000000000000" pitchFamily="2" charset="2"/>
              <a:buChar char="v"/>
            </a:pPr>
            <a:r>
              <a:rPr lang="fr-FR" dirty="0"/>
              <a:t>Une école, par exemple, contrôle la diffusion des connaissances. Cette influence est importante lorsqu’il s’agit de communiquer de l’information sur les pratiques sécuritaires en matière de santé</a:t>
            </a:r>
          </a:p>
          <a:p>
            <a:endParaRPr lang="en-US" dirty="0"/>
          </a:p>
        </p:txBody>
      </p:sp>
    </p:spTree>
    <p:extLst>
      <p:ext uri="{BB962C8B-B14F-4D97-AF65-F5344CB8AC3E}">
        <p14:creationId xmlns:p14="http://schemas.microsoft.com/office/powerpoint/2010/main" val="3872148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46D8C7-094A-4334-BA6C-17389F542807}"/>
              </a:ext>
            </a:extLst>
          </p:cNvPr>
          <p:cNvSpPr>
            <a:spLocks noGrp="1"/>
          </p:cNvSpPr>
          <p:nvPr>
            <p:ph type="title"/>
          </p:nvPr>
        </p:nvSpPr>
        <p:spPr>
          <a:xfrm>
            <a:off x="838200" y="365125"/>
            <a:ext cx="10515600" cy="900967"/>
          </a:xfrm>
        </p:spPr>
        <p:txBody>
          <a:bodyPr>
            <a:normAutofit fontScale="90000"/>
          </a:bodyPr>
          <a:lstStyle/>
          <a:p>
            <a:pPr algn="ctr"/>
            <a:r>
              <a:rPr lang="fr-FR" sz="6000" b="1" dirty="0"/>
              <a:t>Politique</a:t>
            </a:r>
            <a:br>
              <a:rPr lang="fr-FR" dirty="0"/>
            </a:br>
            <a:endParaRPr lang="en-US" dirty="0"/>
          </a:p>
        </p:txBody>
      </p:sp>
      <p:sp>
        <p:nvSpPr>
          <p:cNvPr id="3" name="Espace réservé du contenu 2">
            <a:extLst>
              <a:ext uri="{FF2B5EF4-FFF2-40B4-BE49-F238E27FC236}">
                <a16:creationId xmlns:a16="http://schemas.microsoft.com/office/drawing/2014/main" id="{305876B9-CCF2-4CB6-85D7-431C9EE1A80F}"/>
              </a:ext>
            </a:extLst>
          </p:cNvPr>
          <p:cNvSpPr>
            <a:spLocks noGrp="1"/>
          </p:cNvSpPr>
          <p:nvPr>
            <p:ph idx="1"/>
          </p:nvPr>
        </p:nvSpPr>
        <p:spPr/>
        <p:txBody>
          <a:bodyPr>
            <a:normAutofit/>
          </a:bodyPr>
          <a:lstStyle/>
          <a:p>
            <a:r>
              <a:rPr lang="fr-FR" dirty="0"/>
              <a:t>Politiques et lois, initiées aux niveaux local, national et mondial constituent le niveau le plus large du modèle social-écologique</a:t>
            </a:r>
          </a:p>
          <a:p>
            <a:r>
              <a:rPr lang="fr-FR" dirty="0"/>
              <a:t>Ces politiques ont le potentiel d’avoir un impact sur un grand nombre de personnes</a:t>
            </a:r>
          </a:p>
          <a:p>
            <a:r>
              <a:rPr lang="fr-FR" dirty="0"/>
              <a:t>Exemple: politique décrivant un budget d’aide au paludisme des États-Unis, aura des effets mondiaux considérables pendant des décennies</a:t>
            </a:r>
          </a:p>
        </p:txBody>
      </p:sp>
    </p:spTree>
    <p:extLst>
      <p:ext uri="{BB962C8B-B14F-4D97-AF65-F5344CB8AC3E}">
        <p14:creationId xmlns:p14="http://schemas.microsoft.com/office/powerpoint/2010/main" val="487428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0E68E8-3685-440C-96AD-22AD46752CFD}"/>
              </a:ext>
            </a:extLst>
          </p:cNvPr>
          <p:cNvSpPr>
            <a:spLocks noGrp="1"/>
          </p:cNvSpPr>
          <p:nvPr>
            <p:ph type="title"/>
          </p:nvPr>
        </p:nvSpPr>
        <p:spPr/>
        <p:txBody>
          <a:bodyPr>
            <a:normAutofit/>
          </a:bodyPr>
          <a:lstStyle/>
          <a:p>
            <a:pPr algn="ctr"/>
            <a:r>
              <a:rPr lang="fr-CA" sz="6000" b="1" dirty="0"/>
              <a:t>Conclusion</a:t>
            </a:r>
            <a:endParaRPr lang="en-US" sz="6000" b="1" dirty="0"/>
          </a:p>
        </p:txBody>
      </p:sp>
      <p:sp>
        <p:nvSpPr>
          <p:cNvPr id="3" name="Espace réservé du contenu 2">
            <a:extLst>
              <a:ext uri="{FF2B5EF4-FFF2-40B4-BE49-F238E27FC236}">
                <a16:creationId xmlns:a16="http://schemas.microsoft.com/office/drawing/2014/main" id="{9ECB1738-3B0D-414B-9D26-6BA4F219C9CF}"/>
              </a:ext>
            </a:extLst>
          </p:cNvPr>
          <p:cNvSpPr>
            <a:spLocks noGrp="1"/>
          </p:cNvSpPr>
          <p:nvPr>
            <p:ph idx="1"/>
          </p:nvPr>
        </p:nvSpPr>
        <p:spPr/>
        <p:txBody>
          <a:bodyPr>
            <a:normAutofit fontScale="92500" lnSpcReduction="10000"/>
          </a:bodyPr>
          <a:lstStyle/>
          <a:p>
            <a:r>
              <a:rPr lang="fr-FR" dirty="0"/>
              <a:t>Modèle socio-écologique, utile dans la création de solutions durables pour les individus et les sociétés à risque</a:t>
            </a:r>
          </a:p>
          <a:p>
            <a:r>
              <a:rPr lang="fr-FR" dirty="0"/>
              <a:t>Approche de santé publique, tient compte de bon nombre des niveaux du modèle est la pratique de la communication sur le changement social (CSC). </a:t>
            </a:r>
          </a:p>
          <a:p>
            <a:r>
              <a:rPr lang="fr-FR" dirty="0"/>
              <a:t>Les communautés utilisent le CSC pour faciliter les discussions sur les pratiques bénéfiques et néfastes dans les sociétés et pour encourager les gens à parler de problèmes individuels et communautaires</a:t>
            </a:r>
          </a:p>
          <a:p>
            <a:r>
              <a:rPr lang="fr-FR" dirty="0"/>
              <a:t> Une discussion sur la CSC axée sur la santé pourrait couvrir n’importe quoi, des stratégies élaborées pour réduire les taux de pneumonie chez les bébés à la modification d’un rituel social désuet et potentiellement nocif</a:t>
            </a:r>
            <a:endParaRPr lang="en-US" dirty="0"/>
          </a:p>
        </p:txBody>
      </p:sp>
    </p:spTree>
    <p:extLst>
      <p:ext uri="{BB962C8B-B14F-4D97-AF65-F5344CB8AC3E}">
        <p14:creationId xmlns:p14="http://schemas.microsoft.com/office/powerpoint/2010/main" val="3142469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A8A9C0-4A8C-4B73-8B86-A9BA1FFA2C01}"/>
              </a:ext>
            </a:extLst>
          </p:cNvPr>
          <p:cNvSpPr>
            <a:spLocks noGrp="1"/>
          </p:cNvSpPr>
          <p:nvPr>
            <p:ph type="title"/>
          </p:nvPr>
        </p:nvSpPr>
        <p:spPr>
          <a:xfrm>
            <a:off x="838200" y="168177"/>
            <a:ext cx="10515600" cy="1325563"/>
          </a:xfrm>
        </p:spPr>
        <p:txBody>
          <a:bodyPr>
            <a:noAutofit/>
          </a:bodyPr>
          <a:lstStyle/>
          <a:p>
            <a:pPr algn="ctr"/>
            <a:r>
              <a:rPr lang="fr-CA" sz="4800" b="1" dirty="0"/>
              <a:t>Historique du modèle </a:t>
            </a:r>
            <a:r>
              <a:rPr lang="fr-FR" sz="4800" b="1" dirty="0"/>
              <a:t>socio-écologique</a:t>
            </a:r>
            <a:endParaRPr lang="en-US" sz="4800" b="1" dirty="0"/>
          </a:p>
        </p:txBody>
      </p:sp>
      <p:sp>
        <p:nvSpPr>
          <p:cNvPr id="3" name="Espace réservé du contenu 2">
            <a:extLst>
              <a:ext uri="{FF2B5EF4-FFF2-40B4-BE49-F238E27FC236}">
                <a16:creationId xmlns:a16="http://schemas.microsoft.com/office/drawing/2014/main" id="{A74617CF-64C4-4EE7-92E9-FBB7F0CA8CE9}"/>
              </a:ext>
            </a:extLst>
          </p:cNvPr>
          <p:cNvSpPr>
            <a:spLocks noGrp="1"/>
          </p:cNvSpPr>
          <p:nvPr>
            <p:ph idx="1"/>
          </p:nvPr>
        </p:nvSpPr>
        <p:spPr>
          <a:xfrm>
            <a:off x="838200" y="1493740"/>
            <a:ext cx="10515600" cy="5364260"/>
          </a:xfrm>
        </p:spPr>
        <p:txBody>
          <a:bodyPr>
            <a:normAutofit/>
          </a:bodyPr>
          <a:lstStyle/>
          <a:p>
            <a:pPr>
              <a:buFont typeface="Wingdings" panose="05000000000000000000" pitchFamily="2" charset="2"/>
              <a:buChar char="v"/>
            </a:pPr>
            <a:r>
              <a:rPr lang="fr-FR" dirty="0"/>
              <a:t>Le modèle socio-écologique (SEM) a d'abord été introduit comme modèle conceptuel pour comprendre développement humain par </a:t>
            </a:r>
            <a:r>
              <a:rPr lang="fr-FR" b="1" dirty="0" err="1"/>
              <a:t>Urie</a:t>
            </a:r>
            <a:r>
              <a:rPr lang="fr-FR" b="1" dirty="0"/>
              <a:t> Bronfenbrenner </a:t>
            </a:r>
            <a:r>
              <a:rPr lang="fr-FR" dirty="0"/>
              <a:t>dans les années 1970 et plus tard formalisée comme une théorie en 1980.</a:t>
            </a:r>
          </a:p>
          <a:p>
            <a:pPr>
              <a:buFont typeface="Wingdings" panose="05000000000000000000" pitchFamily="2" charset="2"/>
              <a:buChar char="v"/>
            </a:pPr>
            <a:r>
              <a:rPr lang="fr-FR" dirty="0"/>
              <a:t>La théorie initiale de Bronfenbrenner était illustrée par des cercles de nidification qui placent l'individu dans le centre entouré de divers systèmes</a:t>
            </a:r>
          </a:p>
          <a:p>
            <a:pPr>
              <a:buFont typeface="Wingdings" panose="05000000000000000000" pitchFamily="2" charset="2"/>
              <a:buChar char="v"/>
            </a:pPr>
            <a:r>
              <a:rPr lang="fr-FR" dirty="0"/>
              <a:t>Modèles socio-écologiques décrivent la relation entre les comportements de santé et la communauté et les sous systèmes sociaux interpersonnels et organisationnels </a:t>
            </a:r>
            <a:r>
              <a:rPr lang="fr-FR" dirty="0">
                <a:solidFill>
                  <a:srgbClr val="FF0000"/>
                </a:solidFill>
              </a:rPr>
              <a:t>(Green et coll., 1996 ; Richard et coll., 1996 ; </a:t>
            </a:r>
            <a:r>
              <a:rPr lang="fr-FR" dirty="0" err="1">
                <a:solidFill>
                  <a:srgbClr val="FF0000"/>
                </a:solidFill>
              </a:rPr>
              <a:t>Sallis</a:t>
            </a:r>
            <a:r>
              <a:rPr lang="fr-FR" dirty="0">
                <a:solidFill>
                  <a:srgbClr val="FF0000"/>
                </a:solidFill>
              </a:rPr>
              <a:t> et Owen, 1997)</a:t>
            </a:r>
          </a:p>
        </p:txBody>
      </p:sp>
    </p:spTree>
    <p:extLst>
      <p:ext uri="{BB962C8B-B14F-4D97-AF65-F5344CB8AC3E}">
        <p14:creationId xmlns:p14="http://schemas.microsoft.com/office/powerpoint/2010/main" val="515195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468E6F-1011-492F-8463-FF519F3FF2E4}"/>
              </a:ext>
            </a:extLst>
          </p:cNvPr>
          <p:cNvSpPr>
            <a:spLocks noGrp="1"/>
          </p:cNvSpPr>
          <p:nvPr>
            <p:ph type="title"/>
          </p:nvPr>
        </p:nvSpPr>
        <p:spPr/>
        <p:txBody>
          <a:bodyPr/>
          <a:lstStyle/>
          <a:p>
            <a:pPr algn="ctr"/>
            <a:r>
              <a:rPr lang="fr-CA" b="1" dirty="0"/>
              <a:t>Historique du modèle </a:t>
            </a:r>
            <a:r>
              <a:rPr lang="fr-FR" b="1" dirty="0"/>
              <a:t>socio-écologique</a:t>
            </a:r>
            <a:endParaRPr lang="en-US" dirty="0"/>
          </a:p>
        </p:txBody>
      </p:sp>
      <p:sp>
        <p:nvSpPr>
          <p:cNvPr id="3" name="Espace réservé du contenu 2">
            <a:extLst>
              <a:ext uri="{FF2B5EF4-FFF2-40B4-BE49-F238E27FC236}">
                <a16:creationId xmlns:a16="http://schemas.microsoft.com/office/drawing/2014/main" id="{1553679E-499D-4F70-892C-2188A62B592C}"/>
              </a:ext>
            </a:extLst>
          </p:cNvPr>
          <p:cNvSpPr>
            <a:spLocks noGrp="1"/>
          </p:cNvSpPr>
          <p:nvPr>
            <p:ph idx="1"/>
          </p:nvPr>
        </p:nvSpPr>
        <p:spPr/>
        <p:txBody>
          <a:bodyPr>
            <a:normAutofit lnSpcReduction="10000"/>
          </a:bodyPr>
          <a:lstStyle/>
          <a:p>
            <a:pPr>
              <a:buFont typeface="Wingdings" panose="05000000000000000000" pitchFamily="2" charset="2"/>
              <a:buChar char="v"/>
            </a:pPr>
            <a:r>
              <a:rPr lang="fr-FR" dirty="0"/>
              <a:t>Ces modèles aident à exposer de façon claire les complexités des déterminants de santé et les influences environnementales sur la santé </a:t>
            </a:r>
            <a:r>
              <a:rPr lang="fr-FR" dirty="0">
                <a:solidFill>
                  <a:srgbClr val="FF0000"/>
                </a:solidFill>
              </a:rPr>
              <a:t>(Green et coll., 1996) </a:t>
            </a:r>
          </a:p>
          <a:p>
            <a:pPr>
              <a:buFont typeface="Wingdings" panose="05000000000000000000" pitchFamily="2" charset="2"/>
              <a:buChar char="v"/>
            </a:pPr>
            <a:endParaRPr lang="fr-FR" dirty="0">
              <a:solidFill>
                <a:srgbClr val="FF0000"/>
              </a:solidFill>
            </a:endParaRPr>
          </a:p>
          <a:p>
            <a:pPr>
              <a:buFont typeface="Wingdings" panose="05000000000000000000" pitchFamily="2" charset="2"/>
              <a:buChar char="v"/>
            </a:pPr>
            <a:r>
              <a:rPr lang="fr-FR" dirty="0"/>
              <a:t>Ce type de pensée systémique montre la nécessité de créer des conditions environnementales qui soutiennent et promeuvent des changements de comportements efficaces et prolongés</a:t>
            </a:r>
          </a:p>
          <a:p>
            <a:pPr>
              <a:buFont typeface="Wingdings" panose="05000000000000000000" pitchFamily="2" charset="2"/>
              <a:buChar char="v"/>
            </a:pPr>
            <a:endParaRPr lang="fr-FR" dirty="0"/>
          </a:p>
          <a:p>
            <a:pPr>
              <a:buFont typeface="Wingdings" panose="05000000000000000000" pitchFamily="2" charset="2"/>
              <a:buChar char="v"/>
            </a:pPr>
            <a:r>
              <a:rPr lang="fr-FR" dirty="0"/>
              <a:t>Tient compte de l’interaction complexe entre les facteurs individuels, relationnels, communautaires et sociétaux</a:t>
            </a:r>
          </a:p>
          <a:p>
            <a:pPr marL="0" indent="0">
              <a:buNone/>
            </a:pPr>
            <a:endParaRPr lang="en-US" dirty="0"/>
          </a:p>
          <a:p>
            <a:endParaRPr lang="en-US" dirty="0"/>
          </a:p>
        </p:txBody>
      </p:sp>
    </p:spTree>
    <p:extLst>
      <p:ext uri="{BB962C8B-B14F-4D97-AF65-F5344CB8AC3E}">
        <p14:creationId xmlns:p14="http://schemas.microsoft.com/office/powerpoint/2010/main" val="863854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26554D-F7D7-4B72-A118-D0B2636C166B}"/>
              </a:ext>
            </a:extLst>
          </p:cNvPr>
          <p:cNvSpPr>
            <a:spLocks noGrp="1"/>
          </p:cNvSpPr>
          <p:nvPr>
            <p:ph type="title"/>
          </p:nvPr>
        </p:nvSpPr>
        <p:spPr/>
        <p:txBody>
          <a:bodyPr/>
          <a:lstStyle/>
          <a:p>
            <a:pPr algn="ctr"/>
            <a:r>
              <a:rPr lang="fr-CA" b="1" dirty="0"/>
              <a:t>Historique du modèle </a:t>
            </a:r>
            <a:r>
              <a:rPr lang="fr-FR" b="1" dirty="0"/>
              <a:t>socio-écologique</a:t>
            </a:r>
            <a:endParaRPr lang="en-US" dirty="0"/>
          </a:p>
        </p:txBody>
      </p:sp>
      <p:sp>
        <p:nvSpPr>
          <p:cNvPr id="3" name="Espace réservé du contenu 2">
            <a:extLst>
              <a:ext uri="{FF2B5EF4-FFF2-40B4-BE49-F238E27FC236}">
                <a16:creationId xmlns:a16="http://schemas.microsoft.com/office/drawing/2014/main" id="{F8ED878F-FE73-4D36-AC8B-9C3E577BAAD5}"/>
              </a:ext>
            </a:extLst>
          </p:cNvPr>
          <p:cNvSpPr>
            <a:spLocks noGrp="1"/>
          </p:cNvSpPr>
          <p:nvPr>
            <p:ph idx="1"/>
          </p:nvPr>
        </p:nvSpPr>
        <p:spPr/>
        <p:txBody>
          <a:bodyPr>
            <a:normAutofit/>
          </a:bodyPr>
          <a:lstStyle/>
          <a:p>
            <a:pPr>
              <a:buFont typeface="Wingdings" panose="05000000000000000000" pitchFamily="2" charset="2"/>
              <a:buChar char="v"/>
            </a:pPr>
            <a:r>
              <a:rPr lang="fr-FR" dirty="0"/>
              <a:t>Les anneaux qui se chevauchent dans le modèle illustrent comment les facteurs à un niveau influencent les facteurs à un autre niveau</a:t>
            </a:r>
          </a:p>
          <a:p>
            <a:pPr>
              <a:buFont typeface="Wingdings" panose="05000000000000000000" pitchFamily="2" charset="2"/>
              <a:buChar char="v"/>
            </a:pPr>
            <a:endParaRPr lang="fr-FR" dirty="0"/>
          </a:p>
          <a:p>
            <a:pPr>
              <a:buFont typeface="Wingdings" panose="05000000000000000000" pitchFamily="2" charset="2"/>
              <a:buChar char="v"/>
            </a:pPr>
            <a:r>
              <a:rPr lang="fr-FR" dirty="0"/>
              <a:t>En plus d’aider à clarifier ces facteurs, le modèle suggère également que, afin de prévenir un problème , il est nécessaire d’agir à plusieurs niveaux du modèle en même temps</a:t>
            </a:r>
          </a:p>
          <a:p>
            <a:pPr>
              <a:buFont typeface="Wingdings" panose="05000000000000000000" pitchFamily="2" charset="2"/>
              <a:buChar char="v"/>
            </a:pPr>
            <a:endParaRPr lang="fr-FR" dirty="0"/>
          </a:p>
          <a:p>
            <a:pPr>
              <a:buFont typeface="Wingdings" panose="05000000000000000000" pitchFamily="2" charset="2"/>
              <a:buChar char="v"/>
            </a:pPr>
            <a:r>
              <a:rPr lang="fr-FR" dirty="0"/>
              <a:t>Approche est plus susceptible de soutenir les efforts de prévention au fil du temps que toute intervention unique</a:t>
            </a:r>
          </a:p>
          <a:p>
            <a:endParaRPr lang="en-US" dirty="0"/>
          </a:p>
        </p:txBody>
      </p:sp>
    </p:spTree>
    <p:extLst>
      <p:ext uri="{BB962C8B-B14F-4D97-AF65-F5344CB8AC3E}">
        <p14:creationId xmlns:p14="http://schemas.microsoft.com/office/powerpoint/2010/main" val="3912528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A7277D-CD24-4329-87A7-BE7FE89862F0}"/>
              </a:ext>
            </a:extLst>
          </p:cNvPr>
          <p:cNvSpPr>
            <a:spLocks noGrp="1"/>
          </p:cNvSpPr>
          <p:nvPr>
            <p:ph type="title"/>
          </p:nvPr>
        </p:nvSpPr>
        <p:spPr>
          <a:xfrm>
            <a:off x="838200" y="111906"/>
            <a:ext cx="10515600" cy="1325563"/>
          </a:xfrm>
        </p:spPr>
        <p:txBody>
          <a:bodyPr>
            <a:normAutofit/>
          </a:bodyPr>
          <a:lstStyle/>
          <a:p>
            <a:pPr algn="ctr"/>
            <a:r>
              <a:rPr lang="fr-CA" sz="5400" b="1" dirty="0"/>
              <a:t>Modèle socio-écologique</a:t>
            </a:r>
            <a:endParaRPr lang="en-US" sz="5400" b="1" dirty="0"/>
          </a:p>
        </p:txBody>
      </p:sp>
      <p:pic>
        <p:nvPicPr>
          <p:cNvPr id="1028" name="Picture 4" descr="An illustration of the Social Ecological Model.">
            <a:extLst>
              <a:ext uri="{FF2B5EF4-FFF2-40B4-BE49-F238E27FC236}">
                <a16:creationId xmlns:a16="http://schemas.microsoft.com/office/drawing/2014/main" id="{C42CE627-ED44-4160-93AF-9F9EBC65AF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1999" y="1671879"/>
            <a:ext cx="6228000" cy="4388738"/>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489E57C2-EE13-46ED-9AE7-461A47CFB2B6}"/>
              </a:ext>
            </a:extLst>
          </p:cNvPr>
          <p:cNvSpPr/>
          <p:nvPr/>
        </p:nvSpPr>
        <p:spPr>
          <a:xfrm>
            <a:off x="1235612" y="6060617"/>
            <a:ext cx="9720775" cy="646331"/>
          </a:xfrm>
          <a:prstGeom prst="rect">
            <a:avLst/>
          </a:prstGeom>
        </p:spPr>
        <p:txBody>
          <a:bodyPr wrap="square">
            <a:spAutoFit/>
          </a:bodyPr>
          <a:lstStyle/>
          <a:p>
            <a:r>
              <a:rPr lang="fr-FR" b="0" i="0" dirty="0">
                <a:solidFill>
                  <a:srgbClr val="333333"/>
                </a:solidFill>
                <a:effectLst/>
                <a:latin typeface="Arial" panose="020B0604020202020204" pitchFamily="34" charset="0"/>
              </a:rPr>
              <a:t>Adapté de : Bronfenbrenner, U. (1977). </a:t>
            </a:r>
            <a:r>
              <a:rPr lang="en-US" dirty="0"/>
              <a:t>Toward an experimental ecology of human development. </a:t>
            </a:r>
            <a:r>
              <a:rPr lang="en-US" i="1" dirty="0"/>
              <a:t>American Psychologist, 32</a:t>
            </a:r>
            <a:r>
              <a:rPr lang="en-US" dirty="0"/>
              <a:t>(7), 513-531.</a:t>
            </a:r>
          </a:p>
        </p:txBody>
      </p:sp>
    </p:spTree>
    <p:extLst>
      <p:ext uri="{BB962C8B-B14F-4D97-AF65-F5344CB8AC3E}">
        <p14:creationId xmlns:p14="http://schemas.microsoft.com/office/powerpoint/2010/main" val="91281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06C1D0-3DD3-469A-B718-D5BADAC23544}"/>
              </a:ext>
            </a:extLst>
          </p:cNvPr>
          <p:cNvSpPr>
            <a:spLocks noGrp="1"/>
          </p:cNvSpPr>
          <p:nvPr>
            <p:ph type="title"/>
          </p:nvPr>
        </p:nvSpPr>
        <p:spPr>
          <a:xfrm>
            <a:off x="838200" y="344556"/>
            <a:ext cx="10515600" cy="1073427"/>
          </a:xfrm>
        </p:spPr>
        <p:txBody>
          <a:bodyPr>
            <a:noAutofit/>
          </a:bodyPr>
          <a:lstStyle/>
          <a:p>
            <a:pPr algn="ctr"/>
            <a:r>
              <a:rPr lang="fr-FR" sz="5400" b="1" dirty="0"/>
              <a:t>Individuel ou Niveau intrapersonnel</a:t>
            </a:r>
            <a:br>
              <a:rPr lang="fr-FR" sz="5400" dirty="0"/>
            </a:br>
            <a:endParaRPr lang="en-US" sz="5400" dirty="0"/>
          </a:p>
        </p:txBody>
      </p:sp>
      <p:sp>
        <p:nvSpPr>
          <p:cNvPr id="3" name="Espace réservé du contenu 2">
            <a:extLst>
              <a:ext uri="{FF2B5EF4-FFF2-40B4-BE49-F238E27FC236}">
                <a16:creationId xmlns:a16="http://schemas.microsoft.com/office/drawing/2014/main" id="{2268A6E0-C3F9-424C-B27A-C6E9BF1EA1BB}"/>
              </a:ext>
            </a:extLst>
          </p:cNvPr>
          <p:cNvSpPr>
            <a:spLocks noGrp="1"/>
          </p:cNvSpPr>
          <p:nvPr>
            <p:ph idx="1"/>
          </p:nvPr>
        </p:nvSpPr>
        <p:spPr>
          <a:xfrm>
            <a:off x="838200" y="1153551"/>
            <a:ext cx="10515600" cy="5598941"/>
          </a:xfrm>
        </p:spPr>
        <p:txBody>
          <a:bodyPr>
            <a:noAutofit/>
          </a:bodyPr>
          <a:lstStyle/>
          <a:p>
            <a:pPr>
              <a:buFont typeface="Wingdings" panose="05000000000000000000" pitchFamily="2" charset="2"/>
              <a:buChar char="v"/>
            </a:pPr>
            <a:r>
              <a:rPr lang="fr-FR" dirty="0"/>
              <a:t>Différents traits et identités individuelles constituent ce niveau</a:t>
            </a:r>
          </a:p>
          <a:p>
            <a:pPr>
              <a:buFont typeface="Wingdings" panose="05000000000000000000" pitchFamily="2" charset="2"/>
              <a:buChar char="v"/>
            </a:pPr>
            <a:r>
              <a:rPr lang="fr-FR" dirty="0"/>
              <a:t>Capacité d’influencer le comportement d’une personne:</a:t>
            </a:r>
          </a:p>
          <a:p>
            <a:pPr lvl="1"/>
            <a:r>
              <a:rPr lang="fr-FR" sz="2800" dirty="0"/>
              <a:t>Age</a:t>
            </a:r>
          </a:p>
          <a:p>
            <a:pPr lvl="1"/>
            <a:r>
              <a:rPr lang="fr-FR" sz="2800" dirty="0"/>
              <a:t>Niveau d’éducation</a:t>
            </a:r>
          </a:p>
          <a:p>
            <a:pPr lvl="1"/>
            <a:r>
              <a:rPr lang="fr-FR" sz="2800" dirty="0"/>
              <a:t>Compétences</a:t>
            </a:r>
          </a:p>
          <a:p>
            <a:pPr lvl="1"/>
            <a:r>
              <a:rPr lang="fr-FR" sz="2800" dirty="0"/>
              <a:t>Connaissances</a:t>
            </a:r>
          </a:p>
          <a:p>
            <a:pPr lvl="1"/>
            <a:r>
              <a:rPr lang="fr-FR" sz="2800" dirty="0"/>
              <a:t>Attitudes</a:t>
            </a:r>
          </a:p>
          <a:p>
            <a:pPr lvl="1"/>
            <a:r>
              <a:rPr lang="fr-FR" sz="2800" dirty="0"/>
              <a:t>Orientation sexuelle</a:t>
            </a:r>
          </a:p>
          <a:p>
            <a:pPr lvl="1"/>
            <a:r>
              <a:rPr lang="fr-FR" sz="2800" dirty="0"/>
              <a:t>Biologie</a:t>
            </a:r>
          </a:p>
          <a:p>
            <a:pPr lvl="1"/>
            <a:r>
              <a:rPr lang="fr-FR" sz="2800" dirty="0"/>
              <a:t>Motivation</a:t>
            </a:r>
          </a:p>
          <a:p>
            <a:pPr lvl="1"/>
            <a:r>
              <a:rPr lang="fr-FR" sz="2800" dirty="0"/>
              <a:t>Identité de genre</a:t>
            </a:r>
          </a:p>
          <a:p>
            <a:pPr lvl="1"/>
            <a:r>
              <a:rPr lang="fr-FR" sz="2800" dirty="0"/>
              <a:t>Spiritualité</a:t>
            </a:r>
            <a:endParaRPr lang="en-US" sz="2800" dirty="0"/>
          </a:p>
        </p:txBody>
      </p:sp>
    </p:spTree>
    <p:extLst>
      <p:ext uri="{BB962C8B-B14F-4D97-AF65-F5344CB8AC3E}">
        <p14:creationId xmlns:p14="http://schemas.microsoft.com/office/powerpoint/2010/main" val="1867831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0F025B-2EE8-40B0-AE83-20C7A913452E}"/>
              </a:ext>
            </a:extLst>
          </p:cNvPr>
          <p:cNvSpPr>
            <a:spLocks noGrp="1"/>
          </p:cNvSpPr>
          <p:nvPr>
            <p:ph type="title"/>
          </p:nvPr>
        </p:nvSpPr>
        <p:spPr>
          <a:xfrm>
            <a:off x="838200" y="154109"/>
            <a:ext cx="10515600" cy="1325563"/>
          </a:xfrm>
        </p:spPr>
        <p:txBody>
          <a:bodyPr/>
          <a:lstStyle/>
          <a:p>
            <a:pPr algn="ctr"/>
            <a:r>
              <a:rPr lang="fr-FR" b="1" dirty="0"/>
              <a:t>Individuel ou Niveau intrapersonnel</a:t>
            </a:r>
            <a:endParaRPr lang="en-US" dirty="0"/>
          </a:p>
        </p:txBody>
      </p:sp>
      <p:sp>
        <p:nvSpPr>
          <p:cNvPr id="3" name="Espace réservé du contenu 2">
            <a:extLst>
              <a:ext uri="{FF2B5EF4-FFF2-40B4-BE49-F238E27FC236}">
                <a16:creationId xmlns:a16="http://schemas.microsoft.com/office/drawing/2014/main" id="{50CF20CD-F6B6-4458-8FFD-4ACB01A8F07E}"/>
              </a:ext>
            </a:extLst>
          </p:cNvPr>
          <p:cNvSpPr>
            <a:spLocks noGrp="1"/>
          </p:cNvSpPr>
          <p:nvPr>
            <p:ph idx="1"/>
          </p:nvPr>
        </p:nvSpPr>
        <p:spPr/>
        <p:txBody>
          <a:bodyPr/>
          <a:lstStyle/>
          <a:p>
            <a:endParaRPr lang="fr-FR" dirty="0"/>
          </a:p>
          <a:p>
            <a:pPr>
              <a:buFont typeface="Wingdings" panose="05000000000000000000" pitchFamily="2" charset="2"/>
              <a:buChar char="v"/>
            </a:pPr>
            <a:r>
              <a:rPr lang="fr-FR" dirty="0"/>
              <a:t>Importance de la considération des facteurs lors de l’élaboration de stratégies de santé publique</a:t>
            </a:r>
          </a:p>
          <a:p>
            <a:pPr>
              <a:buFont typeface="Wingdings" panose="05000000000000000000" pitchFamily="2" charset="2"/>
              <a:buChar char="v"/>
            </a:pPr>
            <a:r>
              <a:rPr lang="fr-FR" dirty="0"/>
              <a:t>Caractéristiques telles que la situation économique, liées à la capacité d’une personne d’accéder aux soins de santé</a:t>
            </a:r>
            <a:endParaRPr lang="en-US" dirty="0"/>
          </a:p>
        </p:txBody>
      </p:sp>
    </p:spTree>
    <p:extLst>
      <p:ext uri="{BB962C8B-B14F-4D97-AF65-F5344CB8AC3E}">
        <p14:creationId xmlns:p14="http://schemas.microsoft.com/office/powerpoint/2010/main" val="1224459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2291E3-F2B5-49F3-963A-134B8F06DE25}"/>
              </a:ext>
            </a:extLst>
          </p:cNvPr>
          <p:cNvSpPr>
            <a:spLocks noGrp="1"/>
          </p:cNvSpPr>
          <p:nvPr>
            <p:ph type="title"/>
          </p:nvPr>
        </p:nvSpPr>
        <p:spPr/>
        <p:txBody>
          <a:bodyPr>
            <a:normAutofit fontScale="90000"/>
          </a:bodyPr>
          <a:lstStyle/>
          <a:p>
            <a:pPr algn="ctr"/>
            <a:r>
              <a:rPr lang="fr-FR" sz="6000" b="1" dirty="0"/>
              <a:t>Relation ou Niveau </a:t>
            </a:r>
            <a:r>
              <a:rPr lang="en-US" sz="6000" b="1" dirty="0" err="1"/>
              <a:t>interpersonnel</a:t>
            </a:r>
            <a:br>
              <a:rPr lang="fr-FR" dirty="0"/>
            </a:br>
            <a:endParaRPr lang="en-US" dirty="0"/>
          </a:p>
        </p:txBody>
      </p:sp>
      <p:sp>
        <p:nvSpPr>
          <p:cNvPr id="3" name="Espace réservé du contenu 2">
            <a:extLst>
              <a:ext uri="{FF2B5EF4-FFF2-40B4-BE49-F238E27FC236}">
                <a16:creationId xmlns:a16="http://schemas.microsoft.com/office/drawing/2014/main" id="{2C937CCA-56AC-408F-8DF1-DD3DB59A4CFF}"/>
              </a:ext>
            </a:extLst>
          </p:cNvPr>
          <p:cNvSpPr>
            <a:spLocks noGrp="1"/>
          </p:cNvSpPr>
          <p:nvPr>
            <p:ph idx="1"/>
          </p:nvPr>
        </p:nvSpPr>
        <p:spPr>
          <a:xfrm>
            <a:off x="838200" y="1477107"/>
            <a:ext cx="10515600" cy="4826465"/>
          </a:xfrm>
        </p:spPr>
        <p:txBody>
          <a:bodyPr>
            <a:normAutofit/>
          </a:bodyPr>
          <a:lstStyle/>
          <a:p>
            <a:pPr>
              <a:buFont typeface="Wingdings" panose="05000000000000000000" pitchFamily="2" charset="2"/>
              <a:buChar char="v"/>
            </a:pPr>
            <a:r>
              <a:rPr lang="fr-FR" dirty="0"/>
              <a:t>Relations et réseaux sociaux ont également un grand potentiel d’impact sur les comportements</a:t>
            </a:r>
          </a:p>
          <a:p>
            <a:pPr>
              <a:buFont typeface="Wingdings" panose="05000000000000000000" pitchFamily="2" charset="2"/>
              <a:buChar char="v"/>
            </a:pPr>
            <a:r>
              <a:rPr lang="fr-FR" dirty="0"/>
              <a:t>Acteurs clés à l’étape interpersonnelle du modèle: familles, amis et traditions</a:t>
            </a:r>
          </a:p>
          <a:p>
            <a:pPr>
              <a:buFont typeface="Wingdings" panose="05000000000000000000" pitchFamily="2" charset="2"/>
              <a:buChar char="v"/>
            </a:pPr>
            <a:r>
              <a:rPr lang="fr-FR" dirty="0"/>
              <a:t>Stratégies de prévention à ce niveau peuvent comprendre: programmes de prévention axés sur les parents ou la famille et des programmes de mentorat et de pairs conçus pour renforcer les compétences en résolution des problèmes et promouvoir des relations saines</a:t>
            </a:r>
          </a:p>
          <a:p>
            <a:pPr>
              <a:buFont typeface="Wingdings" panose="05000000000000000000" pitchFamily="2" charset="2"/>
              <a:buChar char="v"/>
            </a:pPr>
            <a:r>
              <a:rPr lang="fr-FR" dirty="0"/>
              <a:t>Décourager la violence entre les individus entre en jeu ici.</a:t>
            </a:r>
          </a:p>
          <a:p>
            <a:endParaRPr lang="en-US" dirty="0"/>
          </a:p>
        </p:txBody>
      </p:sp>
    </p:spTree>
    <p:extLst>
      <p:ext uri="{BB962C8B-B14F-4D97-AF65-F5344CB8AC3E}">
        <p14:creationId xmlns:p14="http://schemas.microsoft.com/office/powerpoint/2010/main" val="3550345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BF8463-9C34-422A-B414-52F1256D0A3B}"/>
              </a:ext>
            </a:extLst>
          </p:cNvPr>
          <p:cNvSpPr>
            <a:spLocks noGrp="1"/>
          </p:cNvSpPr>
          <p:nvPr>
            <p:ph type="title"/>
          </p:nvPr>
        </p:nvSpPr>
        <p:spPr/>
        <p:txBody>
          <a:bodyPr>
            <a:normAutofit fontScale="90000"/>
          </a:bodyPr>
          <a:lstStyle/>
          <a:p>
            <a:pPr algn="ctr"/>
            <a:r>
              <a:rPr lang="fr-FR" sz="6000" b="1" dirty="0"/>
              <a:t>Communauté</a:t>
            </a:r>
            <a:br>
              <a:rPr lang="fr-FR" dirty="0"/>
            </a:br>
            <a:endParaRPr lang="en-US" dirty="0"/>
          </a:p>
        </p:txBody>
      </p:sp>
      <p:sp>
        <p:nvSpPr>
          <p:cNvPr id="3" name="Espace réservé du contenu 2">
            <a:extLst>
              <a:ext uri="{FF2B5EF4-FFF2-40B4-BE49-F238E27FC236}">
                <a16:creationId xmlns:a16="http://schemas.microsoft.com/office/drawing/2014/main" id="{ADB95E7D-D531-4AE4-909D-F4B7CD637801}"/>
              </a:ext>
            </a:extLst>
          </p:cNvPr>
          <p:cNvSpPr>
            <a:spLocks noGrp="1"/>
          </p:cNvSpPr>
          <p:nvPr>
            <p:ph idx="1"/>
          </p:nvPr>
        </p:nvSpPr>
        <p:spPr>
          <a:xfrm>
            <a:off x="838200" y="1195754"/>
            <a:ext cx="10515600" cy="5430129"/>
          </a:xfrm>
        </p:spPr>
        <p:txBody>
          <a:bodyPr>
            <a:normAutofit/>
          </a:bodyPr>
          <a:lstStyle/>
          <a:p>
            <a:pPr marL="0" indent="0">
              <a:buNone/>
            </a:pPr>
            <a:r>
              <a:rPr lang="fr-FR" dirty="0"/>
              <a:t>Ce niveau du modèle social-écologique se concentre sur les réseaux entre organisations et institutions qui composent la communauté en général(écoles, lieux de travail et quartiers) </a:t>
            </a:r>
          </a:p>
          <a:p>
            <a:pPr>
              <a:buFont typeface="Wingdings" panose="05000000000000000000" pitchFamily="2" charset="2"/>
              <a:buChar char="v"/>
            </a:pPr>
            <a:r>
              <a:rPr lang="fr-FR" dirty="0"/>
              <a:t>Importance des structures communautaires dans la détermination des comportements des populations et des coutumes défendues</a:t>
            </a:r>
          </a:p>
          <a:p>
            <a:pPr>
              <a:buFont typeface="Wingdings" panose="05000000000000000000" pitchFamily="2" charset="2"/>
              <a:buChar char="v"/>
            </a:pPr>
            <a:r>
              <a:rPr lang="fr-FR" dirty="0"/>
              <a:t>Stratégies de prévention à ce niveau ont un impact sur l’environnement social et physique. Par exemple:</a:t>
            </a:r>
          </a:p>
          <a:p>
            <a:pPr lvl="1"/>
            <a:r>
              <a:rPr lang="fr-FR" sz="2800" dirty="0"/>
              <a:t>en réduisant l’isolement social </a:t>
            </a:r>
          </a:p>
          <a:p>
            <a:pPr lvl="1"/>
            <a:r>
              <a:rPr lang="fr-FR" sz="2800" dirty="0"/>
              <a:t>en améliorant les possibilités économiques et de logement dans les quartiers</a:t>
            </a:r>
          </a:p>
          <a:p>
            <a:pPr lvl="1"/>
            <a:r>
              <a:rPr lang="fr-FR" sz="2800" dirty="0"/>
              <a:t>en améliorant les processus, les politiques et l’environnement social dans les milieux scolaires et en milieu de travail</a:t>
            </a:r>
          </a:p>
          <a:p>
            <a:endParaRPr lang="en-US" dirty="0"/>
          </a:p>
        </p:txBody>
      </p:sp>
    </p:spTree>
    <p:extLst>
      <p:ext uri="{BB962C8B-B14F-4D97-AF65-F5344CB8AC3E}">
        <p14:creationId xmlns:p14="http://schemas.microsoft.com/office/powerpoint/2010/main" val="174917868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TotalTime>
  <Words>1234</Words>
  <Application>Microsoft Office PowerPoint</Application>
  <PresentationFormat>Grand écran</PresentationFormat>
  <Paragraphs>87</Paragraphs>
  <Slides>12</Slides>
  <Notes>7</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Arial</vt:lpstr>
      <vt:lpstr>Calibri</vt:lpstr>
      <vt:lpstr>Calibri Light</vt:lpstr>
      <vt:lpstr>Wingdings</vt:lpstr>
      <vt:lpstr>Thème Office</vt:lpstr>
      <vt:lpstr> Modèle socio-écologique</vt:lpstr>
      <vt:lpstr>Historique du modèle socio-écologique</vt:lpstr>
      <vt:lpstr>Historique du modèle socio-écologique</vt:lpstr>
      <vt:lpstr>Historique du modèle socio-écologique</vt:lpstr>
      <vt:lpstr>Modèle socio-écologique</vt:lpstr>
      <vt:lpstr>Individuel ou Niveau intrapersonnel </vt:lpstr>
      <vt:lpstr>Individuel ou Niveau intrapersonnel</vt:lpstr>
      <vt:lpstr>Relation ou Niveau interpersonnel </vt:lpstr>
      <vt:lpstr>Communauté </vt:lpstr>
      <vt:lpstr>Niveau organisationnel</vt:lpstr>
      <vt:lpstr>Politique </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Ludmila AKOYI</dc:creator>
  <cp:lastModifiedBy>Dr KABORE</cp:lastModifiedBy>
  <cp:revision>18</cp:revision>
  <dcterms:created xsi:type="dcterms:W3CDTF">2020-10-08T09:26:14Z</dcterms:created>
  <dcterms:modified xsi:type="dcterms:W3CDTF">2022-06-13T16:31:32Z</dcterms:modified>
</cp:coreProperties>
</file>