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84" r:id="rId3"/>
    <p:sldId id="285" r:id="rId4"/>
    <p:sldId id="286" r:id="rId5"/>
    <p:sldId id="287" r:id="rId6"/>
    <p:sldId id="297" r:id="rId7"/>
    <p:sldId id="289" r:id="rId8"/>
    <p:sldId id="290" r:id="rId9"/>
    <p:sldId id="291" r:id="rId10"/>
    <p:sldId id="292" r:id="rId11"/>
    <p:sldId id="294" r:id="rId12"/>
    <p:sldId id="295" r:id="rId13"/>
    <p:sldId id="277" r:id="rId14"/>
    <p:sldId id="278" r:id="rId15"/>
    <p:sldId id="280" r:id="rId16"/>
    <p:sldId id="301" r:id="rId17"/>
    <p:sldId id="274" r:id="rId18"/>
    <p:sldId id="266" r:id="rId19"/>
    <p:sldId id="260" r:id="rId20"/>
    <p:sldId id="261" r:id="rId21"/>
    <p:sldId id="264" r:id="rId22"/>
    <p:sldId id="281" r:id="rId23"/>
    <p:sldId id="275" r:id="rId24"/>
    <p:sldId id="269" r:id="rId25"/>
    <p:sldId id="271" r:id="rId26"/>
    <p:sldId id="272" r:id="rId27"/>
    <p:sldId id="273" r:id="rId28"/>
    <p:sldId id="282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29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40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8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59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95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34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3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28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51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10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73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D3050-3B66-40C2-9382-7E734468675E}" type="datetimeFigureOut">
              <a:rPr lang="fr-FR" smtClean="0"/>
              <a:t>29/11/2021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F6883-5833-4A7C-A307-ECF3E257E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49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r>
              <a:rPr lang="fr-FR" b="1" dirty="0"/>
              <a:t>MEDITATION</a:t>
            </a:r>
          </a:p>
          <a:p>
            <a:pPr marL="0" indent="0" algn="ctr">
              <a:buNone/>
            </a:pPr>
            <a:endParaRPr lang="fr-FR" b="1" dirty="0"/>
          </a:p>
          <a:p>
            <a:pPr marL="0" indent="0">
              <a:buNone/>
            </a:pPr>
            <a:r>
              <a:rPr lang="fr-FR" sz="4800" b="1" dirty="0"/>
              <a:t>People are not what they say but what they do; so judge them not from their words but from their actions!!!!!</a:t>
            </a:r>
          </a:p>
        </p:txBody>
      </p:sp>
    </p:spTree>
    <p:extLst>
      <p:ext uri="{BB962C8B-B14F-4D97-AF65-F5344CB8AC3E}">
        <p14:creationId xmlns:p14="http://schemas.microsoft.com/office/powerpoint/2010/main" val="3319767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" y="0"/>
            <a:ext cx="12192000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Activity 1</a:t>
            </a:r>
            <a:r>
              <a:rPr lang="fr-FR" dirty="0"/>
              <a:t>: Ask wh- questions from the underlined words in the sentences</a:t>
            </a:r>
          </a:p>
          <a:p>
            <a:pPr marL="514350" indent="-514350">
              <a:buAutoNum type="arabicParenR"/>
            </a:pPr>
            <a:r>
              <a:rPr lang="fr-FR" dirty="0"/>
              <a:t>This patient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b="1" u="sng" dirty="0"/>
              <a:t>15 </a:t>
            </a:r>
            <a:r>
              <a:rPr lang="fr-FR" b="1" u="sng" dirty="0" err="1"/>
              <a:t>years</a:t>
            </a:r>
            <a:r>
              <a:rPr lang="fr-FR" b="1" u="sng" dirty="0"/>
              <a:t> </a:t>
            </a:r>
            <a:r>
              <a:rPr lang="fr-FR" b="1" u="sng" dirty="0" err="1"/>
              <a:t>old</a:t>
            </a:r>
            <a:r>
              <a:rPr lang="fr-FR" dirty="0"/>
              <a:t>. </a:t>
            </a:r>
          </a:p>
          <a:p>
            <a:pPr marL="514350" indent="-514350">
              <a:buAutoNum type="arabicParenR"/>
            </a:pPr>
            <a:r>
              <a:rPr lang="fr-FR" b="1" u="sng" dirty="0"/>
              <a:t>The patients</a:t>
            </a:r>
            <a:r>
              <a:rPr lang="fr-FR" b="1" dirty="0"/>
              <a:t> </a:t>
            </a:r>
            <a:r>
              <a:rPr lang="fr-FR" dirty="0"/>
              <a:t>are </a:t>
            </a:r>
            <a:r>
              <a:rPr lang="fr-FR" dirty="0" err="1"/>
              <a:t>waiting</a:t>
            </a:r>
            <a:r>
              <a:rPr lang="fr-FR" dirty="0"/>
              <a:t> </a:t>
            </a:r>
            <a:r>
              <a:rPr lang="fr-FR" b="1" u="sng" dirty="0"/>
              <a:t>in Room 15</a:t>
            </a:r>
            <a:r>
              <a:rPr lang="fr-FR" dirty="0"/>
              <a:t>.</a:t>
            </a:r>
            <a:endParaRPr lang="fr-FR" u="sng" dirty="0"/>
          </a:p>
          <a:p>
            <a:pPr marL="514350" indent="-514350">
              <a:buAutoNum type="arabicParenR"/>
            </a:pPr>
            <a:r>
              <a:rPr lang="fr-FR" dirty="0"/>
              <a:t>Ouaga-Ouahigouya is </a:t>
            </a:r>
            <a:r>
              <a:rPr lang="fr-FR" b="1" u="sng" dirty="0"/>
              <a:t>185 km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Mr. Ky goes to his office </a:t>
            </a:r>
            <a:r>
              <a:rPr lang="fr-FR" b="1" u="sng" dirty="0"/>
              <a:t>on foot</a:t>
            </a:r>
            <a:r>
              <a:rPr lang="fr-FR" b="1" dirty="0"/>
              <a:t>  </a:t>
            </a:r>
            <a:r>
              <a:rPr lang="fr-FR" b="1" u="sng" dirty="0"/>
              <a:t>to be in a good health</a:t>
            </a:r>
          </a:p>
          <a:p>
            <a:pPr marL="514350" indent="-514350">
              <a:buAutoNum type="arabicParenR"/>
            </a:pPr>
            <a:r>
              <a:rPr lang="fr-FR" dirty="0"/>
              <a:t>This mum is happy </a:t>
            </a:r>
            <a:r>
              <a:rPr lang="fr-FR" b="1" u="sng" dirty="0"/>
              <a:t>because her baby has </a:t>
            </a:r>
            <a:r>
              <a:rPr lang="fr-FR" b="1" u="sng" dirty="0" err="1"/>
              <a:t>recovered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The ladies are carrying </a:t>
            </a:r>
            <a:r>
              <a:rPr lang="fr-FR" b="1" u="sng" dirty="0"/>
              <a:t>heavy baskets.</a:t>
            </a:r>
          </a:p>
          <a:p>
            <a:pPr marL="514350" indent="-514350">
              <a:buAutoNum type="arabicParenR"/>
            </a:pPr>
            <a:r>
              <a:rPr lang="fr-FR" b="1" u="sng" dirty="0"/>
              <a:t>Last year</a:t>
            </a:r>
            <a:r>
              <a:rPr lang="fr-FR" dirty="0"/>
              <a:t>, they </a:t>
            </a:r>
            <a:r>
              <a:rPr lang="fr-FR" dirty="0" err="1"/>
              <a:t>celebrated</a:t>
            </a:r>
            <a:r>
              <a:rPr lang="fr-FR" dirty="0"/>
              <a:t> the heart </a:t>
            </a:r>
            <a:r>
              <a:rPr lang="fr-FR" dirty="0" err="1"/>
              <a:t>day</a:t>
            </a:r>
            <a:r>
              <a:rPr lang="fr-FR" dirty="0"/>
              <a:t> in Bobo.</a:t>
            </a:r>
          </a:p>
          <a:p>
            <a:pPr marL="514350" indent="-514350">
              <a:buAutoNum type="arabicParenR"/>
            </a:pPr>
            <a:r>
              <a:rPr lang="fr-FR" dirty="0"/>
              <a:t>I prefer </a:t>
            </a:r>
            <a:r>
              <a:rPr lang="fr-FR" b="1" u="sng" dirty="0"/>
              <a:t>the white car</a:t>
            </a:r>
            <a:r>
              <a:rPr lang="fr-FR" u="sng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There are </a:t>
            </a:r>
            <a:r>
              <a:rPr lang="fr-FR" b="1" u="sng" dirty="0"/>
              <a:t>two </a:t>
            </a:r>
            <a:r>
              <a:rPr lang="fr-FR" b="1" u="sng" dirty="0" err="1"/>
              <a:t>professors</a:t>
            </a:r>
            <a:r>
              <a:rPr lang="fr-FR" b="1" dirty="0"/>
              <a:t> </a:t>
            </a:r>
            <a:r>
              <a:rPr lang="fr-FR" dirty="0"/>
              <a:t>in the </a:t>
            </a:r>
            <a:r>
              <a:rPr lang="fr-FR" dirty="0" err="1"/>
              <a:t>cardiology</a:t>
            </a:r>
            <a:r>
              <a:rPr lang="fr-FR" dirty="0"/>
              <a:t> </a:t>
            </a:r>
            <a:r>
              <a:rPr lang="fr-FR" dirty="0" err="1"/>
              <a:t>department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My car is </a:t>
            </a:r>
            <a:r>
              <a:rPr lang="fr-FR" b="1" u="sng" dirty="0"/>
              <a:t>five million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Dr Ouattara is talking about </a:t>
            </a:r>
            <a:r>
              <a:rPr lang="fr-FR" b="1" u="sng" dirty="0"/>
              <a:t>the patient who </a:t>
            </a:r>
            <a:r>
              <a:rPr lang="fr-FR" b="1" u="sng" dirty="0" err="1"/>
              <a:t>died</a:t>
            </a:r>
            <a:r>
              <a:rPr lang="fr-FR" b="1" u="sng" dirty="0"/>
              <a:t> </a:t>
            </a:r>
            <a:r>
              <a:rPr lang="fr-FR" b="1" u="sng" dirty="0" err="1"/>
              <a:t>yesterday</a:t>
            </a:r>
            <a:r>
              <a:rPr lang="fr-FR" b="1" u="sng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The beautiful car is </a:t>
            </a:r>
            <a:r>
              <a:rPr lang="fr-FR" b="1" u="sng" dirty="0"/>
              <a:t>my cousin’s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endParaRPr lang="fr-FR" u="sng" dirty="0"/>
          </a:p>
          <a:p>
            <a:pPr marL="514350" indent="-514350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5906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/>
              <a:t>Answer the following questions</a:t>
            </a:r>
          </a:p>
          <a:p>
            <a:pPr marL="0" indent="0">
              <a:buNone/>
            </a:pPr>
            <a:r>
              <a:rPr lang="fr-FR" dirty="0"/>
              <a:t>1) When were you born? ( I was born on </a:t>
            </a:r>
            <a:r>
              <a:rPr lang="fr-FR" dirty="0" err="1"/>
              <a:t>June</a:t>
            </a:r>
            <a:r>
              <a:rPr lang="fr-FR" dirty="0"/>
              <a:t> 8th)</a:t>
            </a:r>
          </a:p>
          <a:p>
            <a:pPr marL="0" indent="0">
              <a:buNone/>
            </a:pPr>
            <a:r>
              <a:rPr lang="fr-FR" dirty="0"/>
              <a:t>2) Have you got a nickname? What is it?</a:t>
            </a:r>
          </a:p>
          <a:p>
            <a:pPr marL="0" indent="0">
              <a:buNone/>
            </a:pPr>
            <a:r>
              <a:rPr lang="fr-FR" dirty="0"/>
              <a:t>3) Are you married?</a:t>
            </a:r>
          </a:p>
          <a:p>
            <a:pPr marL="0" indent="0">
              <a:buNone/>
            </a:pPr>
            <a:r>
              <a:rPr lang="fr-FR" dirty="0"/>
              <a:t>4) How many kids do you have?/ What are their names? How old are they?</a:t>
            </a:r>
          </a:p>
          <a:p>
            <a:pPr marL="0" indent="0">
              <a:buNone/>
            </a:pPr>
            <a:r>
              <a:rPr lang="fr-FR" dirty="0"/>
              <a:t>5) Where do you come from?</a:t>
            </a:r>
          </a:p>
          <a:p>
            <a:pPr marL="0" indent="0">
              <a:buNone/>
            </a:pPr>
            <a:r>
              <a:rPr lang="fr-FR" dirty="0"/>
              <a:t>6) At what time do you wake up?</a:t>
            </a:r>
          </a:p>
          <a:p>
            <a:pPr marL="0" indent="0">
              <a:buNone/>
            </a:pPr>
            <a:r>
              <a:rPr lang="fr-FR" dirty="0"/>
              <a:t>7) Where do you live?</a:t>
            </a:r>
          </a:p>
          <a:p>
            <a:pPr marL="0" indent="0">
              <a:buNone/>
            </a:pPr>
            <a:r>
              <a:rPr lang="fr-FR" dirty="0"/>
              <a:t>8) What is your favorite Food? / Sports?</a:t>
            </a:r>
          </a:p>
          <a:p>
            <a:pPr marL="0" indent="0">
              <a:buNone/>
            </a:pPr>
            <a:r>
              <a:rPr lang="fr-FR" dirty="0"/>
              <a:t>9) Which country would you like to visit in the world? </a:t>
            </a:r>
            <a:r>
              <a:rPr lang="fr-FR" dirty="0" err="1"/>
              <a:t>Why</a:t>
            </a:r>
            <a:r>
              <a:rPr lang="fr-FR" dirty="0"/>
              <a:t>?</a:t>
            </a:r>
          </a:p>
          <a:p>
            <a:pPr marL="0" indent="0">
              <a:buNone/>
            </a:pPr>
            <a:r>
              <a:rPr lang="fr-FR" dirty="0"/>
              <a:t>10) What is your favorite singer?</a:t>
            </a:r>
          </a:p>
          <a:p>
            <a:pPr marL="0" indent="0">
              <a:buNone/>
            </a:pPr>
            <a:r>
              <a:rPr lang="fr-FR" dirty="0"/>
              <a:t>11) Where is your country located?</a:t>
            </a:r>
          </a:p>
          <a:p>
            <a:pPr marL="0" indent="0">
              <a:buNone/>
            </a:pPr>
            <a:r>
              <a:rPr lang="fr-FR" dirty="0"/>
              <a:t>11) What are the colours of your country flag?</a:t>
            </a:r>
          </a:p>
          <a:p>
            <a:pPr marL="0" indent="0">
              <a:buNone/>
            </a:pPr>
            <a:r>
              <a:rPr lang="fr-FR" dirty="0"/>
              <a:t>12) Who is the president of your country?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09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442" y="1738647"/>
            <a:ext cx="10515600" cy="3013657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>
                <a:solidFill>
                  <a:srgbClr val="FF0000"/>
                </a:solidFill>
              </a:rPr>
              <a:t>HUMAN BODY</a:t>
            </a:r>
          </a:p>
        </p:txBody>
      </p:sp>
    </p:spTree>
    <p:extLst>
      <p:ext uri="{BB962C8B-B14F-4D97-AF65-F5344CB8AC3E}">
        <p14:creationId xmlns:p14="http://schemas.microsoft.com/office/powerpoint/2010/main" val="4269994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017" y="0"/>
            <a:ext cx="4857750" cy="6858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61" y="174702"/>
            <a:ext cx="4857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021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204" y="282575"/>
            <a:ext cx="4657592" cy="6575425"/>
          </a:xfrm>
        </p:spPr>
      </p:pic>
    </p:spTree>
    <p:extLst>
      <p:ext uri="{BB962C8B-B14F-4D97-AF65-F5344CB8AC3E}">
        <p14:creationId xmlns:p14="http://schemas.microsoft.com/office/powerpoint/2010/main" val="1612114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The different parts of the body are: </a:t>
            </a:r>
            <a:r>
              <a:rPr lang="fr-FR" b="1" dirty="0"/>
              <a:t>head,torso,arms</a:t>
            </a:r>
            <a:r>
              <a:rPr lang="fr-FR" dirty="0"/>
              <a:t> and</a:t>
            </a:r>
            <a:r>
              <a:rPr lang="fr-FR" b="1" dirty="0"/>
              <a:t> legs </a:t>
            </a:r>
          </a:p>
          <a:p>
            <a:pPr marL="0" indent="0">
              <a:buNone/>
            </a:pPr>
            <a:r>
              <a:rPr lang="fr-FR" b="1" dirty="0"/>
              <a:t>Head</a:t>
            </a:r>
            <a:r>
              <a:rPr lang="fr-FR" dirty="0"/>
              <a:t>: </a:t>
            </a:r>
            <a:r>
              <a:rPr lang="fr-FR" dirty="0" err="1"/>
              <a:t>forehead</a:t>
            </a:r>
            <a:r>
              <a:rPr lang="fr-FR" dirty="0"/>
              <a:t>, </a:t>
            </a:r>
            <a:r>
              <a:rPr lang="fr-FR" dirty="0" err="1"/>
              <a:t>eyebrow</a:t>
            </a:r>
            <a:r>
              <a:rPr lang="fr-FR" dirty="0"/>
              <a:t>, </a:t>
            </a:r>
            <a:r>
              <a:rPr lang="fr-FR" dirty="0" err="1"/>
              <a:t>hair</a:t>
            </a:r>
            <a:r>
              <a:rPr lang="fr-FR" dirty="0"/>
              <a:t>, </a:t>
            </a:r>
            <a:r>
              <a:rPr lang="fr-FR" dirty="0" err="1"/>
              <a:t>eyelashes</a:t>
            </a:r>
            <a:r>
              <a:rPr lang="fr-FR" dirty="0"/>
              <a:t>, </a:t>
            </a:r>
            <a:r>
              <a:rPr lang="fr-FR" dirty="0" err="1"/>
              <a:t>nose</a:t>
            </a:r>
            <a:r>
              <a:rPr lang="fr-FR" dirty="0"/>
              <a:t>, </a:t>
            </a:r>
            <a:r>
              <a:rPr lang="fr-FR" dirty="0" err="1"/>
              <a:t>nostril</a:t>
            </a:r>
            <a:r>
              <a:rPr lang="fr-FR" dirty="0"/>
              <a:t>, </a:t>
            </a:r>
            <a:r>
              <a:rPr lang="fr-FR" dirty="0" err="1"/>
              <a:t>mouth</a:t>
            </a:r>
            <a:r>
              <a:rPr lang="fr-FR" dirty="0"/>
              <a:t>, </a:t>
            </a:r>
            <a:r>
              <a:rPr lang="fr-FR" dirty="0" err="1"/>
              <a:t>tooth</a:t>
            </a:r>
            <a:r>
              <a:rPr lang="fr-FR" dirty="0"/>
              <a:t>/</a:t>
            </a:r>
            <a:r>
              <a:rPr lang="fr-FR" dirty="0" err="1"/>
              <a:t>teeth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Tongue, </a:t>
            </a:r>
            <a:r>
              <a:rPr lang="fr-FR" dirty="0" err="1"/>
              <a:t>lips</a:t>
            </a:r>
            <a:r>
              <a:rPr lang="fr-FR" dirty="0"/>
              <a:t>, </a:t>
            </a:r>
            <a:r>
              <a:rPr lang="fr-FR" dirty="0" err="1"/>
              <a:t>chin</a:t>
            </a:r>
            <a:r>
              <a:rPr lang="fr-FR" dirty="0"/>
              <a:t>, </a:t>
            </a:r>
            <a:r>
              <a:rPr lang="fr-FR" dirty="0" err="1"/>
              <a:t>cheek</a:t>
            </a:r>
            <a:r>
              <a:rPr lang="fr-FR" dirty="0"/>
              <a:t>, </a:t>
            </a:r>
            <a:r>
              <a:rPr lang="fr-FR" dirty="0" err="1"/>
              <a:t>ear</a:t>
            </a:r>
            <a:r>
              <a:rPr lang="fr-FR" dirty="0"/>
              <a:t>, </a:t>
            </a:r>
            <a:r>
              <a:rPr lang="fr-FR" dirty="0" err="1"/>
              <a:t>eye</a:t>
            </a:r>
            <a:endParaRPr lang="fr-FR" dirty="0"/>
          </a:p>
          <a:p>
            <a:pPr marL="0" indent="0">
              <a:buNone/>
            </a:pPr>
            <a:r>
              <a:rPr lang="fr-FR" b="1" dirty="0" err="1"/>
              <a:t>Torso</a:t>
            </a:r>
            <a:r>
              <a:rPr lang="fr-FR" dirty="0"/>
              <a:t>: </a:t>
            </a:r>
            <a:r>
              <a:rPr lang="fr-FR" dirty="0" err="1"/>
              <a:t>Waist</a:t>
            </a:r>
            <a:r>
              <a:rPr lang="fr-FR" dirty="0"/>
              <a:t> , Hip , back, </a:t>
            </a:r>
            <a:r>
              <a:rPr lang="fr-FR" dirty="0" err="1"/>
              <a:t>belly</a:t>
            </a:r>
            <a:r>
              <a:rPr lang="fr-FR" dirty="0"/>
              <a:t>/</a:t>
            </a:r>
            <a:r>
              <a:rPr lang="fr-FR" dirty="0" err="1"/>
              <a:t>stomach</a:t>
            </a:r>
            <a:r>
              <a:rPr lang="fr-FR" dirty="0"/>
              <a:t> , </a:t>
            </a:r>
            <a:r>
              <a:rPr lang="fr-FR" dirty="0" err="1"/>
              <a:t>breast</a:t>
            </a:r>
            <a:r>
              <a:rPr lang="fr-FR" dirty="0"/>
              <a:t>, </a:t>
            </a:r>
            <a:r>
              <a:rPr lang="fr-FR" dirty="0" err="1"/>
              <a:t>chest</a:t>
            </a:r>
            <a:r>
              <a:rPr lang="fr-FR" dirty="0"/>
              <a:t>                         </a:t>
            </a:r>
          </a:p>
          <a:p>
            <a:pPr marL="0" indent="0">
              <a:buNone/>
            </a:pPr>
            <a:r>
              <a:rPr lang="fr-FR" b="1" dirty="0"/>
              <a:t>Arms and legs</a:t>
            </a:r>
            <a:r>
              <a:rPr lang="fr-FR" dirty="0"/>
              <a:t>: </a:t>
            </a:r>
            <a:r>
              <a:rPr lang="fr-FR" dirty="0" err="1"/>
              <a:t>Shoulder</a:t>
            </a:r>
            <a:r>
              <a:rPr lang="fr-FR" dirty="0"/>
              <a:t>, </a:t>
            </a:r>
            <a:r>
              <a:rPr lang="fr-FR" dirty="0" err="1"/>
              <a:t>forearm</a:t>
            </a:r>
            <a:r>
              <a:rPr lang="fr-FR" dirty="0"/>
              <a:t>, </a:t>
            </a:r>
            <a:r>
              <a:rPr lang="fr-FR" dirty="0" err="1"/>
              <a:t>elbow</a:t>
            </a:r>
            <a:r>
              <a:rPr lang="fr-FR" dirty="0"/>
              <a:t>, arm, </a:t>
            </a:r>
            <a:r>
              <a:rPr lang="fr-FR" dirty="0" err="1"/>
              <a:t>wrist</a:t>
            </a:r>
            <a:r>
              <a:rPr lang="fr-FR" dirty="0"/>
              <a:t>, hand, palm, </a:t>
            </a:r>
            <a:r>
              <a:rPr lang="fr-FR" dirty="0" err="1"/>
              <a:t>fingers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legs </a:t>
            </a:r>
            <a:r>
              <a:rPr lang="fr-FR" dirty="0" err="1"/>
              <a:t>waist</a:t>
            </a:r>
            <a:r>
              <a:rPr lang="fr-FR" dirty="0"/>
              <a:t> hip </a:t>
            </a:r>
            <a:r>
              <a:rPr lang="fr-FR" dirty="0" err="1"/>
              <a:t>thigh</a:t>
            </a:r>
            <a:r>
              <a:rPr lang="fr-FR" dirty="0"/>
              <a:t> </a:t>
            </a:r>
            <a:r>
              <a:rPr lang="fr-FR" dirty="0" err="1"/>
              <a:t>knee</a:t>
            </a:r>
            <a:r>
              <a:rPr lang="fr-FR" dirty="0"/>
              <a:t> </a:t>
            </a:r>
            <a:r>
              <a:rPr lang="fr-FR" dirty="0" err="1"/>
              <a:t>ankle</a:t>
            </a:r>
            <a:r>
              <a:rPr lang="fr-FR" dirty="0"/>
              <a:t> foot calf </a:t>
            </a:r>
            <a:r>
              <a:rPr lang="fr-FR" dirty="0" err="1"/>
              <a:t>heel</a:t>
            </a:r>
            <a:r>
              <a:rPr lang="fr-FR" dirty="0"/>
              <a:t> sole </a:t>
            </a:r>
            <a:r>
              <a:rPr lang="fr-FR" dirty="0" err="1"/>
              <a:t>toes</a:t>
            </a:r>
            <a:r>
              <a:rPr lang="fr-FR" dirty="0"/>
              <a:t>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9767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Exercice 1</a:t>
            </a:r>
            <a:r>
              <a:rPr lang="fr-FR" dirty="0"/>
              <a:t>: Find the essential part of the body which goes with the following verbs</a:t>
            </a:r>
          </a:p>
          <a:p>
            <a:pPr marL="0" indent="0">
              <a:buNone/>
            </a:pPr>
            <a:r>
              <a:rPr lang="fr-FR" dirty="0"/>
              <a:t>Clap :                                                         - </a:t>
            </a:r>
            <a:r>
              <a:rPr lang="fr-FR" dirty="0" err="1"/>
              <a:t>write</a:t>
            </a:r>
            <a:r>
              <a:rPr lang="fr-FR" dirty="0"/>
              <a:t>: </a:t>
            </a:r>
            <a:endParaRPr lang="fr-FR" b="1" dirty="0"/>
          </a:p>
          <a:p>
            <a:pPr marL="0" indent="0">
              <a:buNone/>
            </a:pPr>
            <a:r>
              <a:rPr lang="fr-FR" dirty="0" err="1"/>
              <a:t>See</a:t>
            </a:r>
            <a:r>
              <a:rPr lang="fr-FR" dirty="0"/>
              <a:t>: </a:t>
            </a:r>
            <a:r>
              <a:rPr lang="fr-FR" b="1" dirty="0"/>
              <a:t> </a:t>
            </a:r>
            <a:r>
              <a:rPr lang="fr-FR" dirty="0"/>
              <a:t>                                                         - </a:t>
            </a:r>
            <a:r>
              <a:rPr lang="fr-FR" dirty="0" err="1"/>
              <a:t>kiss</a:t>
            </a:r>
            <a:r>
              <a:rPr lang="fr-FR" dirty="0"/>
              <a:t>: 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Wash </a:t>
            </a:r>
            <a:r>
              <a:rPr lang="fr-FR" dirty="0" err="1"/>
              <a:t>clothes</a:t>
            </a:r>
            <a:r>
              <a:rPr lang="fr-FR" dirty="0"/>
              <a:t>: </a:t>
            </a:r>
            <a:r>
              <a:rPr lang="fr-FR" b="1" dirty="0"/>
              <a:t>                                         </a:t>
            </a:r>
            <a:r>
              <a:rPr lang="fr-FR" dirty="0"/>
              <a:t>- </a:t>
            </a:r>
            <a:r>
              <a:rPr lang="fr-FR" dirty="0" err="1"/>
              <a:t>breath</a:t>
            </a:r>
            <a:r>
              <a:rPr lang="fr-FR" dirty="0"/>
              <a:t>: </a:t>
            </a:r>
            <a:endParaRPr lang="fr-FR" b="1" dirty="0"/>
          </a:p>
          <a:p>
            <a:pPr marL="0" indent="0">
              <a:buNone/>
            </a:pPr>
            <a:r>
              <a:rPr lang="fr-FR" dirty="0" err="1"/>
              <a:t>Listen</a:t>
            </a:r>
            <a:r>
              <a:rPr lang="fr-FR" dirty="0"/>
              <a:t>:                                                        - Wear rings: 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Watch TV:                                                - Wear bracelet: 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Play football: </a:t>
            </a:r>
            <a:r>
              <a:rPr lang="fr-FR" b="1" dirty="0"/>
              <a:t>                                          - </a:t>
            </a:r>
            <a:r>
              <a:rPr lang="fr-FR" dirty="0" err="1"/>
              <a:t>hug</a:t>
            </a:r>
            <a:r>
              <a:rPr lang="fr-FR" dirty="0"/>
              <a:t>:  </a:t>
            </a:r>
          </a:p>
          <a:p>
            <a:pPr marL="0" indent="0">
              <a:buNone/>
            </a:pPr>
            <a:r>
              <a:rPr lang="fr-FR" dirty="0" err="1"/>
              <a:t>Sweep</a:t>
            </a:r>
            <a:r>
              <a:rPr lang="fr-FR" dirty="0"/>
              <a:t>:                                                     - </a:t>
            </a:r>
            <a:r>
              <a:rPr lang="fr-FR" dirty="0" err="1"/>
              <a:t>greet</a:t>
            </a:r>
            <a:r>
              <a:rPr lang="fr-FR" dirty="0"/>
              <a:t>                       </a:t>
            </a:r>
          </a:p>
          <a:p>
            <a:pPr marL="0" indent="0">
              <a:buNone/>
            </a:pPr>
            <a:r>
              <a:rPr lang="fr-FR" dirty="0"/>
              <a:t>Dance </a:t>
            </a:r>
            <a:r>
              <a:rPr lang="fr-FR" dirty="0" err="1"/>
              <a:t>warba</a:t>
            </a:r>
            <a:r>
              <a:rPr lang="fr-FR" dirty="0"/>
              <a:t>:                                          - run</a:t>
            </a:r>
            <a:endParaRPr lang="fr-FR" b="1" dirty="0"/>
          </a:p>
          <a:p>
            <a:pPr marL="0" indent="0">
              <a:buNone/>
            </a:pPr>
            <a:r>
              <a:rPr lang="fr-FR" dirty="0" err="1"/>
              <a:t>Smell</a:t>
            </a:r>
            <a:r>
              <a:rPr lang="fr-FR" dirty="0"/>
              <a:t>:                                                        - </a:t>
            </a:r>
            <a:r>
              <a:rPr lang="fr-FR"/>
              <a:t>swim</a:t>
            </a:r>
            <a:endParaRPr lang="fr-FR" b="1" dirty="0"/>
          </a:p>
          <a:p>
            <a:pPr marL="0" indent="0">
              <a:buNone/>
            </a:pPr>
            <a:r>
              <a:rPr lang="fr-FR" dirty="0" err="1"/>
              <a:t>Eat</a:t>
            </a:r>
            <a:r>
              <a:rPr lang="fr-FR" dirty="0"/>
              <a:t>: 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Be </a:t>
            </a:r>
            <a:r>
              <a:rPr lang="fr-FR" dirty="0" err="1"/>
              <a:t>pregnant</a:t>
            </a:r>
            <a:r>
              <a:rPr lang="fr-FR" dirty="0"/>
              <a:t>: 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Taste: </a:t>
            </a:r>
            <a:endParaRPr lang="fr-FR" b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2135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3200" b="1" dirty="0"/>
              <a:t>Common sports injuries</a:t>
            </a:r>
          </a:p>
          <a:p>
            <a:pPr marL="0" indent="0" algn="ctr">
              <a:buNone/>
            </a:pPr>
            <a:endParaRPr lang="fr-FR" sz="3200" b="1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How does a nurse treat injuries to the body?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444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lvl="0" indent="0">
              <a:buNone/>
            </a:pPr>
            <a:r>
              <a:rPr lang="fr-FR" dirty="0">
                <a:solidFill>
                  <a:prstClr val="black"/>
                </a:solidFill>
              </a:rPr>
              <a:t>Answer:</a:t>
            </a:r>
          </a:p>
          <a:p>
            <a:pPr marL="0" lvl="0" indent="0">
              <a:buNone/>
            </a:pPr>
            <a:endParaRPr lang="fr-FR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r-FR" dirty="0">
                <a:solidFill>
                  <a:prstClr val="black"/>
                </a:solidFill>
              </a:rPr>
              <a:t>A nurse treats injuries to the body by using first aid. For external injuries,such as </a:t>
            </a:r>
            <a:r>
              <a:rPr lang="fr-FR" b="1" dirty="0">
                <a:solidFill>
                  <a:prstClr val="black"/>
                </a:solidFill>
              </a:rPr>
              <a:t>swelling</a:t>
            </a:r>
            <a:r>
              <a:rPr lang="fr-FR" dirty="0">
                <a:solidFill>
                  <a:prstClr val="black"/>
                </a:solidFill>
              </a:rPr>
              <a:t> or </a:t>
            </a:r>
            <a:r>
              <a:rPr lang="fr-FR" b="1" dirty="0">
                <a:solidFill>
                  <a:prstClr val="black"/>
                </a:solidFill>
              </a:rPr>
              <a:t>bleeding</a:t>
            </a:r>
            <a:r>
              <a:rPr lang="fr-FR" dirty="0">
                <a:solidFill>
                  <a:prstClr val="black"/>
                </a:solidFill>
              </a:rPr>
              <a:t>, the nurse uses bandages. A nurse will also make an assessment of the condition of the patient by asking </a:t>
            </a:r>
            <a:r>
              <a:rPr lang="fr-FR" dirty="0" err="1">
                <a:solidFill>
                  <a:prstClr val="black"/>
                </a:solidFill>
              </a:rPr>
              <a:t>him</a:t>
            </a:r>
            <a:r>
              <a:rPr lang="fr-FR">
                <a:solidFill>
                  <a:prstClr val="black"/>
                </a:solidFill>
              </a:rPr>
              <a:t>/her questions.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8164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b="1" dirty="0" err="1"/>
              <a:t>Assessing</a:t>
            </a:r>
            <a:r>
              <a:rPr lang="fr-FR" b="1" dirty="0"/>
              <a:t> new Patients</a:t>
            </a:r>
          </a:p>
          <a:p>
            <a:pPr marL="0" indent="0">
              <a:buNone/>
            </a:pPr>
            <a:r>
              <a:rPr lang="fr-FR" dirty="0"/>
              <a:t>There are many common sports injuries . Ankles, knees and elbows can be </a:t>
            </a:r>
            <a:r>
              <a:rPr lang="fr-FR" b="1" dirty="0"/>
              <a:t>sprained</a:t>
            </a:r>
            <a:r>
              <a:rPr lang="fr-FR" dirty="0"/>
              <a:t> by unnatural movements.Shoulders and hips can be </a:t>
            </a:r>
            <a:r>
              <a:rPr lang="fr-FR" b="1" dirty="0"/>
              <a:t>dislocated</a:t>
            </a:r>
            <a:r>
              <a:rPr lang="fr-FR" dirty="0"/>
              <a:t>. Fingers can be </a:t>
            </a:r>
            <a:r>
              <a:rPr lang="fr-FR" b="1" dirty="0"/>
              <a:t>jammed</a:t>
            </a:r>
            <a:r>
              <a:rPr lang="fr-FR" dirty="0"/>
              <a:t> or </a:t>
            </a:r>
            <a:r>
              <a:rPr lang="fr-FR" b="1" dirty="0" err="1"/>
              <a:t>broken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u="sng" dirty="0"/>
              <a:t>Complete the dialogue</a:t>
            </a:r>
            <a:r>
              <a:rPr lang="fr-FR" b="1" dirty="0"/>
              <a:t>: </a:t>
            </a:r>
            <a:r>
              <a:rPr lang="fr-FR" b="1" dirty="0" err="1"/>
              <a:t>hurt</a:t>
            </a:r>
            <a:r>
              <a:rPr lang="fr-FR" b="1" dirty="0"/>
              <a:t>, twist, </a:t>
            </a:r>
            <a:r>
              <a:rPr lang="fr-FR" b="1" dirty="0" err="1"/>
              <a:t>leg</a:t>
            </a:r>
            <a:r>
              <a:rPr lang="fr-FR" b="1" dirty="0"/>
              <a:t>, the problem, running, x-rays, </a:t>
            </a:r>
            <a:r>
              <a:rPr lang="fr-FR" b="1" dirty="0" err="1"/>
              <a:t>ankle</a:t>
            </a:r>
            <a:r>
              <a:rPr lang="fr-FR" b="1" dirty="0"/>
              <a:t> </a:t>
            </a:r>
            <a:r>
              <a:rPr lang="fr-FR" b="1" dirty="0" err="1"/>
              <a:t>sprain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A: What seems to be </a:t>
            </a:r>
            <a:r>
              <a:rPr lang="fr-FR" b="1" dirty="0"/>
              <a:t>1</a:t>
            </a:r>
            <a:r>
              <a:rPr lang="fr-FR" dirty="0"/>
              <a:t>………………,Lisa?</a:t>
            </a:r>
          </a:p>
          <a:p>
            <a:pPr marL="0" indent="0">
              <a:buNone/>
            </a:pPr>
            <a:r>
              <a:rPr lang="fr-FR" dirty="0"/>
              <a:t>B: My </a:t>
            </a:r>
            <a:r>
              <a:rPr lang="fr-FR" b="1" dirty="0"/>
              <a:t>2</a:t>
            </a:r>
            <a:r>
              <a:rPr lang="fr-FR" dirty="0"/>
              <a:t>………………….. really hurts.</a:t>
            </a:r>
          </a:p>
          <a:p>
            <a:pPr marL="0" indent="0">
              <a:buNone/>
            </a:pPr>
            <a:r>
              <a:rPr lang="fr-FR" dirty="0"/>
              <a:t>A: I see.Where exactly does it </a:t>
            </a:r>
            <a:r>
              <a:rPr lang="fr-FR" b="1" dirty="0"/>
              <a:t>3………………………</a:t>
            </a:r>
            <a:r>
              <a:rPr lang="fr-FR" dirty="0"/>
              <a:t> ?</a:t>
            </a:r>
          </a:p>
          <a:p>
            <a:pPr marL="0" indent="0">
              <a:buNone/>
            </a:pPr>
            <a:r>
              <a:rPr lang="fr-FR" dirty="0"/>
              <a:t>B: </a:t>
            </a:r>
            <a:r>
              <a:rPr lang="fr-FR" dirty="0" err="1"/>
              <a:t>Mainly</a:t>
            </a:r>
            <a:r>
              <a:rPr lang="fr-FR" dirty="0"/>
              <a:t> around my ankle.</a:t>
            </a:r>
          </a:p>
          <a:p>
            <a:pPr marL="0" indent="0">
              <a:buNone/>
            </a:pPr>
            <a:r>
              <a:rPr lang="fr-FR" dirty="0"/>
              <a:t>A: </a:t>
            </a:r>
            <a:r>
              <a:rPr lang="fr-FR" dirty="0" err="1"/>
              <a:t>Okay</a:t>
            </a:r>
            <a:r>
              <a:rPr lang="fr-FR" dirty="0"/>
              <a:t>. Do you know what happened to make it </a:t>
            </a:r>
            <a:r>
              <a:rPr lang="fr-FR" b="1" dirty="0"/>
              <a:t>4……………………..</a:t>
            </a:r>
            <a:r>
              <a:rPr lang="fr-FR" dirty="0"/>
              <a:t>?</a:t>
            </a:r>
          </a:p>
          <a:p>
            <a:pPr marL="0" indent="0">
              <a:buNone/>
            </a:pPr>
            <a:r>
              <a:rPr lang="fr-FR" dirty="0"/>
              <a:t>B: I was </a:t>
            </a:r>
            <a:r>
              <a:rPr lang="fr-FR" b="1" dirty="0"/>
              <a:t>5 ………………………….</a:t>
            </a:r>
            <a:r>
              <a:rPr lang="fr-FR" dirty="0"/>
              <a:t> and fell down. My foot </a:t>
            </a:r>
            <a:r>
              <a:rPr lang="fr-FR" dirty="0" err="1"/>
              <a:t>twisted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A: That ‘s </a:t>
            </a:r>
            <a:r>
              <a:rPr lang="fr-FR" dirty="0" err="1"/>
              <a:t>likely</a:t>
            </a:r>
            <a:r>
              <a:rPr lang="fr-FR" dirty="0"/>
              <a:t> the problem. Does it </a:t>
            </a:r>
            <a:r>
              <a:rPr lang="fr-FR" dirty="0" err="1"/>
              <a:t>hurt</a:t>
            </a:r>
            <a:r>
              <a:rPr lang="fr-FR" dirty="0"/>
              <a:t> </a:t>
            </a:r>
            <a:r>
              <a:rPr lang="fr-FR" dirty="0" err="1"/>
              <a:t>anywhere</a:t>
            </a:r>
            <a:r>
              <a:rPr lang="fr-FR" dirty="0"/>
              <a:t> </a:t>
            </a:r>
            <a:r>
              <a:rPr lang="fr-FR" dirty="0" err="1"/>
              <a:t>else</a:t>
            </a:r>
            <a:r>
              <a:rPr lang="fr-FR" dirty="0"/>
              <a:t> ?</a:t>
            </a:r>
          </a:p>
          <a:p>
            <a:pPr marL="0" indent="0">
              <a:buNone/>
            </a:pPr>
            <a:r>
              <a:rPr lang="fr-FR" dirty="0"/>
              <a:t>B: No, just my </a:t>
            </a:r>
            <a:r>
              <a:rPr lang="fr-FR" dirty="0" err="1"/>
              <a:t>leg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A: </a:t>
            </a:r>
            <a:r>
              <a:rPr lang="fr-FR" dirty="0" err="1"/>
              <a:t>Okay</a:t>
            </a:r>
            <a:r>
              <a:rPr lang="fr-FR" dirty="0"/>
              <a:t>. I </a:t>
            </a:r>
            <a:r>
              <a:rPr lang="fr-FR" dirty="0" err="1"/>
              <a:t>think</a:t>
            </a:r>
            <a:r>
              <a:rPr lang="fr-FR" dirty="0"/>
              <a:t> it is just an </a:t>
            </a:r>
            <a:r>
              <a:rPr lang="fr-FR" b="1" dirty="0"/>
              <a:t>6</a:t>
            </a:r>
            <a:r>
              <a:rPr lang="fr-FR" dirty="0"/>
              <a:t>……………….., but </a:t>
            </a:r>
            <a:r>
              <a:rPr lang="fr-FR" dirty="0" err="1"/>
              <a:t>we</a:t>
            </a:r>
            <a:r>
              <a:rPr lang="fr-FR" dirty="0"/>
              <a:t>’ </a:t>
            </a:r>
            <a:r>
              <a:rPr lang="fr-FR" dirty="0" err="1"/>
              <a:t>ll</a:t>
            </a:r>
            <a:r>
              <a:rPr lang="fr-FR" dirty="0"/>
              <a:t> take some </a:t>
            </a:r>
            <a:r>
              <a:rPr lang="fr-FR" b="1" dirty="0"/>
              <a:t>7</a:t>
            </a:r>
            <a:r>
              <a:rPr lang="fr-FR" dirty="0"/>
              <a:t> ………to make sure.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55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22738" y="1506828"/>
            <a:ext cx="9045262" cy="1287887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INTERROGATIVE SENTENCES</a:t>
            </a:r>
          </a:p>
        </p:txBody>
      </p:sp>
    </p:spTree>
    <p:extLst>
      <p:ext uri="{BB962C8B-B14F-4D97-AF65-F5344CB8AC3E}">
        <p14:creationId xmlns:p14="http://schemas.microsoft.com/office/powerpoint/2010/main" val="3240518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/>
              <a:t>TREATMENT GUIDE</a:t>
            </a:r>
          </a:p>
          <a:p>
            <a:pPr marL="0" indent="0">
              <a:buNone/>
            </a:pPr>
            <a:r>
              <a:rPr lang="fr-FR" dirty="0"/>
              <a:t>1- Approach the patient to assess the injury</a:t>
            </a:r>
          </a:p>
          <a:p>
            <a:pPr marL="0" indent="0">
              <a:buNone/>
            </a:pPr>
            <a:r>
              <a:rPr lang="fr-FR" dirty="0"/>
              <a:t>2- Check for a pulse in </a:t>
            </a:r>
            <a:r>
              <a:rPr lang="fr-FR" b="1" dirty="0"/>
              <a:t>unresponsive</a:t>
            </a:r>
            <a:r>
              <a:rPr lang="fr-FR" dirty="0"/>
              <a:t> patients. Place your index and middle finger on the left wrist.</a:t>
            </a:r>
          </a:p>
          <a:p>
            <a:pPr marL="0" indent="0">
              <a:buNone/>
            </a:pPr>
            <a:r>
              <a:rPr lang="fr-FR" dirty="0"/>
              <a:t>3- Look around the patient’s body for external injuries. These include </a:t>
            </a:r>
            <a:r>
              <a:rPr lang="fr-FR" dirty="0" err="1"/>
              <a:t>swelling</a:t>
            </a:r>
            <a:r>
              <a:rPr lang="fr-FR" dirty="0"/>
              <a:t>, </a:t>
            </a:r>
            <a:r>
              <a:rPr lang="fr-FR" dirty="0" err="1"/>
              <a:t>bruises</a:t>
            </a:r>
            <a:r>
              <a:rPr lang="fr-FR" dirty="0"/>
              <a:t> and </a:t>
            </a:r>
            <a:r>
              <a:rPr lang="fr-FR" dirty="0" err="1"/>
              <a:t>bleeding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4- </a:t>
            </a:r>
            <a:r>
              <a:rPr lang="fr-FR" dirty="0" err="1"/>
              <a:t>Feel</a:t>
            </a:r>
            <a:r>
              <a:rPr lang="fr-FR" dirty="0"/>
              <a:t> </a:t>
            </a:r>
            <a:r>
              <a:rPr lang="fr-FR" dirty="0" err="1"/>
              <a:t>around</a:t>
            </a:r>
            <a:r>
              <a:rPr lang="fr-FR" dirty="0"/>
              <a:t>  your hands for </a:t>
            </a:r>
            <a:r>
              <a:rPr lang="fr-FR" b="1" dirty="0" err="1"/>
              <a:t>bumps</a:t>
            </a:r>
            <a:r>
              <a:rPr lang="fr-FR" dirty="0"/>
              <a:t> in the arms, </a:t>
            </a:r>
            <a:r>
              <a:rPr lang="fr-FR" dirty="0" err="1"/>
              <a:t>legs,and</a:t>
            </a:r>
            <a:r>
              <a:rPr lang="fr-FR" dirty="0"/>
              <a:t> </a:t>
            </a:r>
            <a:r>
              <a:rPr lang="fr-FR" dirty="0" err="1"/>
              <a:t>extremities</a:t>
            </a:r>
            <a:r>
              <a:rPr lang="fr-FR" dirty="0"/>
              <a:t>. </a:t>
            </a:r>
            <a:r>
              <a:rPr lang="fr-FR" dirty="0" err="1"/>
              <a:t>Bumps</a:t>
            </a:r>
            <a:r>
              <a:rPr lang="fr-FR" dirty="0"/>
              <a:t> </a:t>
            </a:r>
            <a:r>
              <a:rPr lang="fr-FR" dirty="0" err="1"/>
              <a:t>suggest</a:t>
            </a:r>
            <a:r>
              <a:rPr lang="fr-FR" dirty="0"/>
              <a:t> </a:t>
            </a:r>
            <a:r>
              <a:rPr lang="fr-FR" dirty="0" err="1"/>
              <a:t>internal</a:t>
            </a:r>
            <a:r>
              <a:rPr lang="fr-FR" dirty="0"/>
              <a:t> </a:t>
            </a:r>
            <a:r>
              <a:rPr lang="fr-FR" dirty="0" err="1"/>
              <a:t>injury</a:t>
            </a:r>
            <a:r>
              <a:rPr lang="fr-FR" dirty="0"/>
              <a:t> like a </a:t>
            </a:r>
            <a:r>
              <a:rPr lang="fr-FR" dirty="0" err="1"/>
              <a:t>broken</a:t>
            </a:r>
            <a:r>
              <a:rPr lang="fr-FR" dirty="0"/>
              <a:t> </a:t>
            </a:r>
            <a:r>
              <a:rPr lang="fr-FR" dirty="0" err="1"/>
              <a:t>bone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5-Elevate the legs </a:t>
            </a:r>
            <a:r>
              <a:rPr lang="fr-FR" dirty="0" err="1"/>
              <a:t>above</a:t>
            </a:r>
            <a:r>
              <a:rPr lang="fr-FR" dirty="0"/>
              <a:t> the heart in cases of </a:t>
            </a:r>
            <a:r>
              <a:rPr lang="fr-FR" dirty="0" err="1"/>
              <a:t>swelling</a:t>
            </a:r>
            <a:r>
              <a:rPr lang="fr-FR" dirty="0"/>
              <a:t> or </a:t>
            </a:r>
            <a:r>
              <a:rPr lang="fr-FR" dirty="0" err="1"/>
              <a:t>fainting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6-Do not move patients with </a:t>
            </a:r>
            <a:r>
              <a:rPr lang="fr-FR" dirty="0" err="1"/>
              <a:t>potential</a:t>
            </a:r>
            <a:r>
              <a:rPr lang="fr-FR" dirty="0"/>
              <a:t> spinal injuries. </a:t>
            </a:r>
            <a:r>
              <a:rPr lang="fr-FR" dirty="0" err="1"/>
              <a:t>Keep</a:t>
            </a:r>
            <a:r>
              <a:rPr lang="fr-FR" dirty="0"/>
              <a:t> the patient’s head in place.</a:t>
            </a:r>
          </a:p>
          <a:p>
            <a:pPr marL="0" indent="0">
              <a:buNone/>
            </a:pPr>
            <a:r>
              <a:rPr lang="fr-FR" dirty="0"/>
              <a:t>7- Use first </a:t>
            </a:r>
            <a:r>
              <a:rPr lang="fr-FR" dirty="0" err="1"/>
              <a:t>aid</a:t>
            </a:r>
            <a:r>
              <a:rPr lang="fr-FR" dirty="0"/>
              <a:t> to treat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external</a:t>
            </a:r>
            <a:r>
              <a:rPr lang="fr-FR" dirty="0"/>
              <a:t> injuries</a:t>
            </a:r>
          </a:p>
        </p:txBody>
      </p:sp>
    </p:spTree>
    <p:extLst>
      <p:ext uri="{BB962C8B-B14F-4D97-AF65-F5344CB8AC3E}">
        <p14:creationId xmlns:p14="http://schemas.microsoft.com/office/powerpoint/2010/main" val="3060931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/>
              <a:t>Activity</a:t>
            </a:r>
            <a:r>
              <a:rPr lang="fr-FR" dirty="0"/>
              <a:t> :Read the treatment guide and choose the correct answers.</a:t>
            </a:r>
          </a:p>
          <a:p>
            <a:pPr marL="0" indent="0">
              <a:buNone/>
            </a:pPr>
            <a:r>
              <a:rPr lang="fr-FR" b="1" dirty="0"/>
              <a:t>1-What is the point of this guide ?</a:t>
            </a:r>
          </a:p>
          <a:p>
            <a:pPr marL="0" indent="0">
              <a:buNone/>
            </a:pPr>
            <a:r>
              <a:rPr lang="fr-FR" dirty="0"/>
              <a:t>a)-when to use first aid</a:t>
            </a:r>
          </a:p>
          <a:p>
            <a:pPr marL="0" indent="0">
              <a:buNone/>
            </a:pPr>
            <a:r>
              <a:rPr lang="fr-FR" dirty="0"/>
              <a:t>b)-Identifying a spinal injury</a:t>
            </a:r>
          </a:p>
          <a:p>
            <a:pPr marL="0" indent="0">
              <a:buNone/>
            </a:pPr>
            <a:r>
              <a:rPr lang="fr-FR" dirty="0"/>
              <a:t>c)-treating patients with no pulse</a:t>
            </a:r>
          </a:p>
          <a:p>
            <a:pPr marL="0" indent="0">
              <a:buNone/>
            </a:pPr>
            <a:r>
              <a:rPr lang="fr-FR" dirty="0"/>
              <a:t>d)-how to assess people’s injuries</a:t>
            </a:r>
          </a:p>
          <a:p>
            <a:pPr marL="0" indent="0">
              <a:buNone/>
            </a:pPr>
            <a:r>
              <a:rPr lang="fr-FR" b="1" dirty="0"/>
              <a:t>2-What do you do first when a patient is unresponsive ?</a:t>
            </a:r>
          </a:p>
          <a:p>
            <a:pPr marL="0" indent="0">
              <a:buNone/>
            </a:pPr>
            <a:r>
              <a:rPr lang="fr-FR" dirty="0"/>
              <a:t>a)-elevate the legs                 c)-Keep the head in place</a:t>
            </a:r>
          </a:p>
          <a:p>
            <a:pPr marL="0" indent="0">
              <a:buNone/>
            </a:pPr>
            <a:r>
              <a:rPr lang="fr-FR" dirty="0"/>
              <a:t>b)-check for a pulse                d)-search for </a:t>
            </a:r>
            <a:r>
              <a:rPr lang="fr-FR" dirty="0" err="1"/>
              <a:t>broken</a:t>
            </a:r>
            <a:r>
              <a:rPr lang="fr-FR" dirty="0"/>
              <a:t> </a:t>
            </a:r>
            <a:r>
              <a:rPr lang="fr-FR" dirty="0" err="1"/>
              <a:t>bones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3- What can you </a:t>
            </a:r>
            <a:r>
              <a:rPr lang="fr-FR" b="1" dirty="0" err="1"/>
              <a:t>infer</a:t>
            </a:r>
            <a:r>
              <a:rPr lang="fr-FR" b="1" dirty="0"/>
              <a:t> about </a:t>
            </a:r>
            <a:r>
              <a:rPr lang="fr-FR" b="1" dirty="0" err="1"/>
              <a:t>internal</a:t>
            </a:r>
            <a:r>
              <a:rPr lang="fr-FR" b="1" dirty="0"/>
              <a:t> injuries?</a:t>
            </a:r>
          </a:p>
          <a:p>
            <a:pPr marL="0" indent="0">
              <a:buNone/>
            </a:pPr>
            <a:r>
              <a:rPr lang="fr-FR" dirty="0"/>
              <a:t>a)-they cause patients to collapse</a:t>
            </a:r>
          </a:p>
          <a:p>
            <a:pPr marL="0" indent="0">
              <a:buNone/>
            </a:pPr>
            <a:r>
              <a:rPr lang="fr-FR" dirty="0"/>
              <a:t>b)-They </a:t>
            </a:r>
            <a:r>
              <a:rPr lang="fr-FR" dirty="0" err="1"/>
              <a:t>require</a:t>
            </a:r>
            <a:r>
              <a:rPr lang="fr-FR" dirty="0"/>
              <a:t> patients to </a:t>
            </a:r>
            <a:r>
              <a:rPr lang="fr-FR" dirty="0" err="1"/>
              <a:t>keep</a:t>
            </a:r>
            <a:r>
              <a:rPr lang="fr-FR" dirty="0"/>
              <a:t> their head </a:t>
            </a:r>
            <a:r>
              <a:rPr lang="fr-FR" dirty="0" err="1"/>
              <a:t>still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c)-They are usually </a:t>
            </a:r>
            <a:r>
              <a:rPr lang="fr-FR" dirty="0" err="1"/>
              <a:t>accompanied</a:t>
            </a:r>
            <a:r>
              <a:rPr lang="fr-FR" dirty="0"/>
              <a:t> by </a:t>
            </a:r>
            <a:r>
              <a:rPr lang="fr-FR" dirty="0" err="1"/>
              <a:t>external</a:t>
            </a:r>
            <a:r>
              <a:rPr lang="fr-FR" dirty="0"/>
              <a:t> injuries</a:t>
            </a:r>
          </a:p>
          <a:p>
            <a:pPr marL="0" indent="0">
              <a:buNone/>
            </a:pPr>
            <a:r>
              <a:rPr lang="fr-FR" dirty="0"/>
              <a:t>d)-They are not </a:t>
            </a:r>
            <a:r>
              <a:rPr lang="fr-FR" dirty="0" err="1"/>
              <a:t>clearly</a:t>
            </a:r>
            <a:r>
              <a:rPr lang="fr-FR" dirty="0"/>
              <a:t> </a:t>
            </a:r>
            <a:r>
              <a:rPr lang="fr-FR" dirty="0" err="1"/>
              <a:t>identified</a:t>
            </a:r>
            <a:r>
              <a:rPr lang="fr-FR" dirty="0"/>
              <a:t> in an initial </a:t>
            </a:r>
            <a:r>
              <a:rPr lang="fr-FR" dirty="0" err="1"/>
              <a:t>assessment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7416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b="1" u="sng" dirty="0"/>
              <a:t>Activity </a:t>
            </a:r>
            <a:r>
              <a:rPr lang="fr-FR" dirty="0"/>
              <a:t>: Choose the word that is </a:t>
            </a:r>
            <a:r>
              <a:rPr lang="fr-FR" dirty="0" err="1"/>
              <a:t>suitable</a:t>
            </a:r>
            <a:r>
              <a:rPr lang="fr-FR" dirty="0"/>
              <a:t> for each sentence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1- I </a:t>
            </a:r>
            <a:r>
              <a:rPr lang="fr-FR" dirty="0" err="1"/>
              <a:t>twisted</a:t>
            </a:r>
            <a:r>
              <a:rPr lang="fr-FR" dirty="0"/>
              <a:t> my ………. when i was running. </a:t>
            </a:r>
          </a:p>
          <a:p>
            <a:pPr marL="0" indent="0">
              <a:buNone/>
            </a:pPr>
            <a:r>
              <a:rPr lang="fr-FR" dirty="0"/>
              <a:t>a)</a:t>
            </a:r>
            <a:r>
              <a:rPr lang="fr-FR" dirty="0" err="1"/>
              <a:t>Shoulder</a:t>
            </a:r>
            <a:r>
              <a:rPr lang="fr-FR" dirty="0"/>
              <a:t>    b)</a:t>
            </a:r>
            <a:r>
              <a:rPr lang="fr-FR" dirty="0" err="1"/>
              <a:t>ankle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2-The </a:t>
            </a:r>
            <a:r>
              <a:rPr lang="fr-FR" dirty="0" err="1"/>
              <a:t>leg</a:t>
            </a:r>
            <a:r>
              <a:rPr lang="fr-FR" dirty="0"/>
              <a:t> </a:t>
            </a:r>
            <a:r>
              <a:rPr lang="fr-FR" dirty="0" err="1"/>
              <a:t>bends</a:t>
            </a:r>
            <a:r>
              <a:rPr lang="fr-FR" dirty="0"/>
              <a:t> at the ………</a:t>
            </a:r>
          </a:p>
          <a:p>
            <a:pPr marL="0" indent="0">
              <a:buNone/>
            </a:pPr>
            <a:r>
              <a:rPr lang="fr-FR" dirty="0"/>
              <a:t> a)</a:t>
            </a:r>
            <a:r>
              <a:rPr lang="fr-FR" dirty="0" err="1"/>
              <a:t>Toe</a:t>
            </a:r>
            <a:r>
              <a:rPr lang="fr-FR" dirty="0"/>
              <a:t>   b)</a:t>
            </a:r>
            <a:r>
              <a:rPr lang="fr-FR" dirty="0" err="1"/>
              <a:t>knee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3) Breaking even your smallest………… can make walking difficult.</a:t>
            </a:r>
          </a:p>
          <a:p>
            <a:pPr marL="0" indent="0">
              <a:buNone/>
            </a:pPr>
            <a:r>
              <a:rPr lang="fr-FR" dirty="0"/>
              <a:t>a)</a:t>
            </a:r>
            <a:r>
              <a:rPr lang="fr-FR" dirty="0" err="1"/>
              <a:t>toe</a:t>
            </a:r>
            <a:r>
              <a:rPr lang="fr-FR" dirty="0"/>
              <a:t>   b)hand</a:t>
            </a:r>
          </a:p>
          <a:p>
            <a:pPr marL="0" indent="0">
              <a:buNone/>
            </a:pPr>
            <a:r>
              <a:rPr lang="fr-FR" dirty="0"/>
              <a:t>4)-This </a:t>
            </a:r>
            <a:r>
              <a:rPr lang="fr-FR" dirty="0" err="1"/>
              <a:t>shoe</a:t>
            </a:r>
            <a:r>
              <a:rPr lang="fr-FR" dirty="0"/>
              <a:t> </a:t>
            </a:r>
            <a:r>
              <a:rPr lang="fr-FR" dirty="0" err="1"/>
              <a:t>barely</a:t>
            </a:r>
            <a:r>
              <a:rPr lang="fr-FR" dirty="0"/>
              <a:t> </a:t>
            </a:r>
            <a:r>
              <a:rPr lang="fr-FR" dirty="0" err="1"/>
              <a:t>fits</a:t>
            </a:r>
            <a:r>
              <a:rPr lang="fr-FR" dirty="0"/>
              <a:t> on my……..</a:t>
            </a:r>
          </a:p>
          <a:p>
            <a:pPr marL="0" indent="0">
              <a:buNone/>
            </a:pPr>
            <a:r>
              <a:rPr lang="fr-FR" dirty="0"/>
              <a:t>a) </a:t>
            </a:r>
            <a:r>
              <a:rPr lang="fr-FR" dirty="0" err="1"/>
              <a:t>leg</a:t>
            </a:r>
            <a:r>
              <a:rPr lang="fr-FR" dirty="0"/>
              <a:t>                             b) foot</a:t>
            </a:r>
          </a:p>
          <a:p>
            <a:pPr marL="0" indent="0">
              <a:buNone/>
            </a:pPr>
            <a:r>
              <a:rPr lang="fr-FR" dirty="0"/>
              <a:t>5)-</a:t>
            </a:r>
            <a:r>
              <a:rPr lang="fr-FR" dirty="0" err="1"/>
              <a:t>Give</a:t>
            </a:r>
            <a:r>
              <a:rPr lang="fr-FR" dirty="0"/>
              <a:t> me your………and i will help you up.</a:t>
            </a:r>
          </a:p>
          <a:p>
            <a:pPr marL="0" indent="0">
              <a:buNone/>
            </a:pPr>
            <a:r>
              <a:rPr lang="fr-FR" dirty="0"/>
              <a:t>a) Hand       b) </a:t>
            </a:r>
            <a:r>
              <a:rPr lang="fr-FR" dirty="0" err="1"/>
              <a:t>forearm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6036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prstClr val="black"/>
                </a:solidFill>
              </a:rPr>
              <a:t>Activity2</a:t>
            </a:r>
            <a:r>
              <a:rPr lang="fr-FR" dirty="0">
                <a:solidFill>
                  <a:prstClr val="black"/>
                </a:solidFill>
              </a:rPr>
              <a:t> :Match the words with the </a:t>
            </a:r>
            <a:r>
              <a:rPr lang="fr-FR" dirty="0" err="1">
                <a:solidFill>
                  <a:prstClr val="black"/>
                </a:solidFill>
              </a:rPr>
              <a:t>definitions</a:t>
            </a:r>
            <a:br>
              <a:rPr lang="fr-FR" dirty="0">
                <a:solidFill>
                  <a:prstClr val="black"/>
                </a:solidFill>
              </a:rPr>
            </a:br>
            <a:endParaRPr lang="fr-FR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fr-FR" b="1" dirty="0">
                <a:solidFill>
                  <a:prstClr val="black"/>
                </a:solidFill>
              </a:rPr>
              <a:t>a)Spinal;  b) </a:t>
            </a:r>
            <a:r>
              <a:rPr lang="fr-FR" b="1" dirty="0" err="1">
                <a:solidFill>
                  <a:prstClr val="black"/>
                </a:solidFill>
              </a:rPr>
              <a:t>wrist</a:t>
            </a:r>
            <a:r>
              <a:rPr lang="fr-FR" b="1" dirty="0">
                <a:solidFill>
                  <a:prstClr val="black"/>
                </a:solidFill>
              </a:rPr>
              <a:t>;  c)arms; d) </a:t>
            </a:r>
            <a:r>
              <a:rPr lang="fr-FR" b="1" dirty="0" err="1">
                <a:solidFill>
                  <a:prstClr val="black"/>
                </a:solidFill>
              </a:rPr>
              <a:t>internal</a:t>
            </a:r>
            <a:r>
              <a:rPr lang="fr-FR" b="1" dirty="0">
                <a:solidFill>
                  <a:prstClr val="black"/>
                </a:solidFill>
              </a:rPr>
              <a:t>;  e)hand; f) </a:t>
            </a:r>
            <a:r>
              <a:rPr lang="fr-FR" b="1" dirty="0" err="1">
                <a:solidFill>
                  <a:prstClr val="black"/>
                </a:solidFill>
              </a:rPr>
              <a:t>external</a:t>
            </a:r>
            <a:r>
              <a:rPr lang="fr-FR" b="1" dirty="0">
                <a:solidFill>
                  <a:prstClr val="black"/>
                </a:solidFill>
              </a:rPr>
              <a:t>;  g)legs-</a:t>
            </a:r>
            <a:br>
              <a:rPr lang="fr-FR" b="1" dirty="0">
                <a:solidFill>
                  <a:prstClr val="black"/>
                </a:solidFill>
              </a:rPr>
            </a:br>
            <a:r>
              <a:rPr lang="fr-FR" b="1" dirty="0">
                <a:solidFill>
                  <a:prstClr val="black"/>
                </a:solidFill>
              </a:rPr>
              <a:t>h) </a:t>
            </a:r>
            <a:r>
              <a:rPr lang="fr-FR" b="1" dirty="0" err="1">
                <a:solidFill>
                  <a:prstClr val="black"/>
                </a:solidFill>
              </a:rPr>
              <a:t>extremities</a:t>
            </a:r>
            <a:endParaRPr lang="fr-FR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br>
              <a:rPr lang="fr-FR" dirty="0">
                <a:solidFill>
                  <a:prstClr val="black"/>
                </a:solidFill>
              </a:rPr>
            </a:br>
            <a:r>
              <a:rPr lang="fr-FR" dirty="0">
                <a:solidFill>
                  <a:prstClr val="black"/>
                </a:solidFill>
              </a:rPr>
              <a:t>1-located on the </a:t>
            </a:r>
            <a:r>
              <a:rPr lang="fr-FR" dirty="0" err="1">
                <a:solidFill>
                  <a:prstClr val="black"/>
                </a:solidFill>
              </a:rPr>
              <a:t>outside</a:t>
            </a:r>
            <a:r>
              <a:rPr lang="fr-FR" dirty="0">
                <a:solidFill>
                  <a:prstClr val="black"/>
                </a:solidFill>
              </a:rPr>
              <a:t> of something. </a:t>
            </a:r>
          </a:p>
          <a:p>
            <a:pPr marL="0" indent="0">
              <a:buNone/>
            </a:pPr>
            <a:r>
              <a:rPr lang="fr-FR" dirty="0">
                <a:solidFill>
                  <a:prstClr val="black"/>
                </a:solidFill>
              </a:rPr>
              <a:t>2-the body parts located </a:t>
            </a:r>
            <a:r>
              <a:rPr lang="fr-FR" dirty="0" err="1">
                <a:solidFill>
                  <a:prstClr val="black"/>
                </a:solidFill>
              </a:rPr>
              <a:t>below</a:t>
            </a:r>
            <a:r>
              <a:rPr lang="fr-FR" dirty="0">
                <a:solidFill>
                  <a:prstClr val="black"/>
                </a:solidFill>
              </a:rPr>
              <a:t> the </a:t>
            </a:r>
            <a:r>
              <a:rPr lang="fr-FR" dirty="0" err="1">
                <a:solidFill>
                  <a:prstClr val="black"/>
                </a:solidFill>
              </a:rPr>
              <a:t>waist</a:t>
            </a:r>
            <a:r>
              <a:rPr lang="fr-FR" dirty="0">
                <a:solidFill>
                  <a:prstClr val="black"/>
                </a:solidFill>
              </a:rPr>
              <a:t> that people stand on.</a:t>
            </a:r>
          </a:p>
          <a:p>
            <a:pPr marL="0" indent="0">
              <a:buNone/>
            </a:pPr>
            <a:r>
              <a:rPr lang="fr-FR" dirty="0">
                <a:solidFill>
                  <a:prstClr val="black"/>
                </a:solidFill>
              </a:rPr>
              <a:t>3-The end of the arm that </a:t>
            </a:r>
            <a:r>
              <a:rPr lang="fr-FR" dirty="0" err="1">
                <a:solidFill>
                  <a:prstClr val="black"/>
                </a:solidFill>
              </a:rPr>
              <a:t>grabs</a:t>
            </a:r>
            <a:r>
              <a:rPr lang="fr-FR" dirty="0">
                <a:solidFill>
                  <a:prstClr val="black"/>
                </a:solidFill>
              </a:rPr>
              <a:t> and </a:t>
            </a:r>
            <a:r>
              <a:rPr lang="fr-FR" dirty="0" err="1">
                <a:solidFill>
                  <a:prstClr val="black"/>
                </a:solidFill>
              </a:rPr>
              <a:t>holds</a:t>
            </a:r>
            <a:r>
              <a:rPr lang="fr-FR" dirty="0">
                <a:solidFill>
                  <a:prstClr val="black"/>
                </a:solidFill>
              </a:rPr>
              <a:t> things.</a:t>
            </a:r>
          </a:p>
          <a:p>
            <a:pPr marL="0" indent="0">
              <a:buNone/>
            </a:pPr>
            <a:r>
              <a:rPr lang="fr-FR" dirty="0">
                <a:solidFill>
                  <a:prstClr val="black"/>
                </a:solidFill>
              </a:rPr>
              <a:t>4-relating to the </a:t>
            </a:r>
            <a:r>
              <a:rPr lang="fr-FR" dirty="0" err="1">
                <a:solidFill>
                  <a:prstClr val="black"/>
                </a:solidFill>
              </a:rPr>
              <a:t>bones</a:t>
            </a:r>
            <a:r>
              <a:rPr lang="fr-FR" dirty="0">
                <a:solidFill>
                  <a:prstClr val="black"/>
                </a:solidFill>
              </a:rPr>
              <a:t> in the back and neck.</a:t>
            </a:r>
          </a:p>
          <a:p>
            <a:pPr marL="0" indent="0">
              <a:buNone/>
            </a:pPr>
            <a:r>
              <a:rPr lang="fr-FR" dirty="0">
                <a:solidFill>
                  <a:prstClr val="black"/>
                </a:solidFill>
              </a:rPr>
              <a:t>5-parts of the body </a:t>
            </a:r>
            <a:r>
              <a:rPr lang="fr-FR" dirty="0" err="1">
                <a:solidFill>
                  <a:prstClr val="black"/>
                </a:solidFill>
              </a:rPr>
              <a:t>furthest</a:t>
            </a:r>
            <a:r>
              <a:rPr lang="fr-FR" dirty="0">
                <a:solidFill>
                  <a:prstClr val="black"/>
                </a:solidFill>
              </a:rPr>
              <a:t> to the center. </a:t>
            </a:r>
          </a:p>
          <a:p>
            <a:pPr marL="0" indent="0">
              <a:buNone/>
            </a:pPr>
            <a:r>
              <a:rPr lang="fr-FR" dirty="0">
                <a:solidFill>
                  <a:prstClr val="black"/>
                </a:solidFill>
              </a:rPr>
              <a:t>6-The body parts extending from the </a:t>
            </a:r>
            <a:r>
              <a:rPr lang="fr-FR" dirty="0" err="1">
                <a:solidFill>
                  <a:prstClr val="black"/>
                </a:solidFill>
              </a:rPr>
              <a:t>shoulders</a:t>
            </a:r>
            <a:r>
              <a:rPr lang="fr-FR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prstClr val="black"/>
                </a:solidFill>
              </a:rPr>
              <a:t>7-located </a:t>
            </a:r>
            <a:r>
              <a:rPr lang="fr-FR" dirty="0" err="1">
                <a:solidFill>
                  <a:prstClr val="black"/>
                </a:solidFill>
              </a:rPr>
              <a:t>inside</a:t>
            </a:r>
            <a:r>
              <a:rPr lang="fr-FR" dirty="0">
                <a:solidFill>
                  <a:prstClr val="black"/>
                </a:solidFill>
              </a:rPr>
              <a:t> of something.</a:t>
            </a:r>
          </a:p>
          <a:p>
            <a:pPr marL="0" indent="0">
              <a:buNone/>
            </a:pPr>
            <a:r>
              <a:rPr lang="fr-FR" dirty="0">
                <a:solidFill>
                  <a:prstClr val="black"/>
                </a:solidFill>
              </a:rPr>
              <a:t>8-The body part that </a:t>
            </a:r>
            <a:r>
              <a:rPr lang="fr-FR" dirty="0" err="1">
                <a:solidFill>
                  <a:prstClr val="black"/>
                </a:solidFill>
              </a:rPr>
              <a:t>connects</a:t>
            </a:r>
            <a:r>
              <a:rPr lang="fr-FR" dirty="0">
                <a:solidFill>
                  <a:prstClr val="black"/>
                </a:solidFill>
              </a:rPr>
              <a:t> the hand to the arm.</a:t>
            </a:r>
            <a:endParaRPr lang="fr-FR" dirty="0"/>
          </a:p>
          <a:p>
            <a:pPr marL="0" lvl="0" indent="0">
              <a:buNone/>
            </a:pPr>
            <a:endParaRPr lang="fr-FR" dirty="0">
              <a:solidFill>
                <a:prstClr val="black"/>
              </a:solidFill>
            </a:endParaRPr>
          </a:p>
          <a:p>
            <a:pPr marL="0" indent="0">
              <a:buNone/>
            </a:pPr>
            <a:br>
              <a:rPr lang="fr-FR" dirty="0">
                <a:solidFill>
                  <a:prstClr val="black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5349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" y="0"/>
            <a:ext cx="9623502" cy="6426558"/>
          </a:xfrm>
        </p:spPr>
        <p:txBody>
          <a:bodyPr>
            <a:normAutofit/>
          </a:bodyPr>
          <a:lstStyle/>
          <a:p>
            <a:endParaRPr lang="fr-FR" b="1" dirty="0"/>
          </a:p>
          <a:p>
            <a:r>
              <a:rPr lang="fr-FR" sz="3600" b="1" dirty="0">
                <a:solidFill>
                  <a:srgbClr val="FF0000"/>
                </a:solidFill>
              </a:rPr>
              <a:t>Patient assessment</a:t>
            </a:r>
          </a:p>
          <a:p>
            <a:pPr algn="l"/>
            <a:r>
              <a:rPr lang="fr-FR" b="1" dirty="0"/>
              <a:t>Name</a:t>
            </a:r>
            <a:r>
              <a:rPr lang="fr-FR" dirty="0"/>
              <a:t>:  Emelie KOAMA                  </a:t>
            </a:r>
            <a:r>
              <a:rPr lang="fr-FR" b="1" dirty="0"/>
              <a:t>Sex</a:t>
            </a:r>
            <a:r>
              <a:rPr lang="fr-FR" dirty="0"/>
              <a:t>: female                                  </a:t>
            </a:r>
            <a:r>
              <a:rPr lang="fr-FR" b="1" dirty="0"/>
              <a:t>Age</a:t>
            </a:r>
            <a:r>
              <a:rPr lang="fr-FR" dirty="0"/>
              <a:t>: 14</a:t>
            </a:r>
          </a:p>
          <a:p>
            <a:pPr algn="l"/>
            <a:r>
              <a:rPr lang="fr-FR" b="1" dirty="0"/>
              <a:t>Primary physician</a:t>
            </a:r>
            <a:r>
              <a:rPr lang="fr-FR" dirty="0"/>
              <a:t>: Dr Kabore   </a:t>
            </a:r>
          </a:p>
          <a:p>
            <a:pPr algn="l"/>
            <a:r>
              <a:rPr lang="fr-FR" b="1" dirty="0"/>
              <a:t>Parent</a:t>
            </a:r>
            <a:r>
              <a:rPr lang="fr-FR" dirty="0"/>
              <a:t>:  Alex Koama                                               </a:t>
            </a:r>
            <a:r>
              <a:rPr lang="fr-FR" b="1" dirty="0"/>
              <a:t>Home phone</a:t>
            </a:r>
            <a:r>
              <a:rPr lang="fr-FR" dirty="0"/>
              <a:t>: 72156894</a:t>
            </a:r>
          </a:p>
          <a:p>
            <a:pPr algn="l"/>
            <a:r>
              <a:rPr lang="fr-FR" b="1" dirty="0"/>
              <a:t>How did injuries occur </a:t>
            </a:r>
            <a:r>
              <a:rPr lang="fr-FR" dirty="0"/>
              <a:t>: A bicycle accident</a:t>
            </a:r>
          </a:p>
          <a:p>
            <a:pPr algn="l"/>
            <a:r>
              <a:rPr lang="fr-FR" b="1" dirty="0"/>
              <a:t>Injuries description </a:t>
            </a:r>
            <a:r>
              <a:rPr lang="fr-FR" dirty="0"/>
              <a:t>: </a:t>
            </a:r>
          </a:p>
          <a:p>
            <a:pPr algn="l"/>
            <a:r>
              <a:rPr lang="fr-FR" dirty="0"/>
              <a:t>      The patient has no severe</a:t>
            </a:r>
            <a:r>
              <a:rPr lang="fr-FR" b="1" dirty="0"/>
              <a:t> head </a:t>
            </a:r>
            <a:r>
              <a:rPr lang="fr-FR" dirty="0"/>
              <a:t>trauma. There are minor </a:t>
            </a:r>
            <a:r>
              <a:rPr lang="fr-FR" b="1" dirty="0" err="1"/>
              <a:t>scrapes</a:t>
            </a:r>
            <a:r>
              <a:rPr lang="fr-FR" dirty="0"/>
              <a:t> on the </a:t>
            </a:r>
          </a:p>
          <a:p>
            <a:r>
              <a:rPr lang="fr-FR" dirty="0"/>
              <a:t>face and a </a:t>
            </a:r>
            <a:r>
              <a:rPr lang="fr-FR" dirty="0" err="1"/>
              <a:t>small</a:t>
            </a:r>
            <a:r>
              <a:rPr lang="fr-FR" dirty="0"/>
              <a:t> </a:t>
            </a:r>
            <a:r>
              <a:rPr lang="fr-FR" b="1" dirty="0" err="1"/>
              <a:t>bruise</a:t>
            </a:r>
            <a:r>
              <a:rPr lang="fr-FR" dirty="0"/>
              <a:t> on her </a:t>
            </a:r>
            <a:r>
              <a:rPr lang="fr-FR" b="1" dirty="0" err="1"/>
              <a:t>jaw</a:t>
            </a:r>
            <a:r>
              <a:rPr lang="fr-FR" dirty="0"/>
              <a:t>. The patient has no </a:t>
            </a:r>
            <a:r>
              <a:rPr lang="fr-FR" b="1" dirty="0" err="1"/>
              <a:t>deep</a:t>
            </a:r>
            <a:r>
              <a:rPr lang="fr-FR" b="1" dirty="0"/>
              <a:t> </a:t>
            </a:r>
            <a:r>
              <a:rPr lang="fr-FR" b="1" dirty="0" err="1"/>
              <a:t>cut</a:t>
            </a:r>
            <a:r>
              <a:rPr lang="fr-FR" b="1" dirty="0"/>
              <a:t> </a:t>
            </a:r>
            <a:r>
              <a:rPr lang="fr-FR" dirty="0"/>
              <a:t>on the </a:t>
            </a:r>
          </a:p>
          <a:p>
            <a:r>
              <a:rPr lang="fr-FR" b="1" dirty="0"/>
              <a:t>   </a:t>
            </a:r>
            <a:r>
              <a:rPr lang="fr-FR" dirty="0"/>
              <a:t>forehead. There are two </a:t>
            </a:r>
            <a:r>
              <a:rPr lang="fr-FR" b="1" dirty="0"/>
              <a:t>minor cuts </a:t>
            </a:r>
            <a:r>
              <a:rPr lang="fr-FR" dirty="0"/>
              <a:t>between the right eye and eyebrow.</a:t>
            </a:r>
          </a:p>
          <a:p>
            <a:r>
              <a:rPr lang="fr-FR" dirty="0"/>
              <a:t> The nose appears bruised and the upper lip is </a:t>
            </a:r>
            <a:r>
              <a:rPr lang="fr-FR" b="1" dirty="0"/>
              <a:t>bloody</a:t>
            </a:r>
            <a:r>
              <a:rPr lang="fr-FR" dirty="0"/>
              <a:t> and </a:t>
            </a:r>
            <a:r>
              <a:rPr lang="fr-FR" b="1" dirty="0"/>
              <a:t>swollen</a:t>
            </a:r>
            <a:r>
              <a:rPr lang="fr-FR" dirty="0"/>
              <a:t>. There</a:t>
            </a:r>
          </a:p>
          <a:p>
            <a:pPr algn="l"/>
            <a:r>
              <a:rPr lang="fr-FR" dirty="0"/>
              <a:t>     are scrapes on her left cheek near the left ear</a:t>
            </a:r>
            <a:r>
              <a:rPr lang="fr-FR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0198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3500" b="1" u="sng" dirty="0"/>
              <a:t>Activity</a:t>
            </a:r>
            <a:r>
              <a:rPr lang="fr-FR" sz="3500" b="1" dirty="0"/>
              <a:t>1</a:t>
            </a:r>
            <a:r>
              <a:rPr lang="fr-FR" sz="3500" dirty="0"/>
              <a:t>: Read the patient assessment. Then choose the correct answers</a:t>
            </a:r>
          </a:p>
          <a:p>
            <a:pPr marL="0" indent="0">
              <a:buNone/>
            </a:pPr>
            <a:r>
              <a:rPr lang="fr-FR" sz="3500" b="1" dirty="0"/>
              <a:t>1) What is the purpose of the document?</a:t>
            </a:r>
          </a:p>
          <a:p>
            <a:pPr marL="0" indent="0">
              <a:buNone/>
            </a:pPr>
            <a:r>
              <a:rPr lang="fr-FR" sz="3500" dirty="0"/>
              <a:t>a- to list the patient’s medical history</a:t>
            </a:r>
          </a:p>
          <a:p>
            <a:pPr marL="0" indent="0">
              <a:buNone/>
            </a:pPr>
            <a:r>
              <a:rPr lang="fr-FR" sz="3500" dirty="0"/>
              <a:t>b- to report where facial injuries are located</a:t>
            </a:r>
          </a:p>
          <a:p>
            <a:pPr marL="0" indent="0">
              <a:buNone/>
            </a:pPr>
            <a:r>
              <a:rPr lang="fr-FR" sz="3500" dirty="0"/>
              <a:t>c- to explain how to treat the patient’s injuries</a:t>
            </a:r>
          </a:p>
          <a:p>
            <a:pPr marL="0" indent="0">
              <a:buNone/>
            </a:pPr>
            <a:r>
              <a:rPr lang="fr-FR" sz="3500" dirty="0"/>
              <a:t>d- to describe how the patient’s injuries have healed</a:t>
            </a:r>
          </a:p>
          <a:p>
            <a:pPr marL="0" indent="0">
              <a:buNone/>
            </a:pPr>
            <a:r>
              <a:rPr lang="fr-FR" sz="3500" b="1" dirty="0"/>
              <a:t>2) The patient has injuries in all of the following areas except</a:t>
            </a:r>
          </a:p>
          <a:p>
            <a:pPr marL="0" indent="0">
              <a:buNone/>
            </a:pPr>
            <a:r>
              <a:rPr lang="fr-FR" sz="3500" dirty="0"/>
              <a:t>a- her cheek                                         c- her head</a:t>
            </a:r>
          </a:p>
          <a:p>
            <a:pPr marL="0" indent="0">
              <a:buNone/>
            </a:pPr>
            <a:r>
              <a:rPr lang="fr-FR" sz="3500" dirty="0"/>
              <a:t>b- her </a:t>
            </a:r>
            <a:r>
              <a:rPr lang="fr-FR" sz="3500" dirty="0" err="1"/>
              <a:t>jaw</a:t>
            </a:r>
            <a:r>
              <a:rPr lang="fr-FR" sz="3500" dirty="0"/>
              <a:t>                                             d- her lips</a:t>
            </a:r>
          </a:p>
          <a:p>
            <a:pPr marL="0" indent="0">
              <a:buNone/>
            </a:pPr>
            <a:r>
              <a:rPr lang="fr-FR" sz="3500" b="1" dirty="0"/>
              <a:t>3) Which body parts are bruised?</a:t>
            </a:r>
          </a:p>
          <a:p>
            <a:pPr marL="0" indent="0">
              <a:buNone/>
            </a:pPr>
            <a:r>
              <a:rPr lang="fr-FR" sz="3500" dirty="0"/>
              <a:t>a- eyebrow and jaw                                     b- nose and jaw</a:t>
            </a:r>
          </a:p>
          <a:p>
            <a:pPr marL="0" indent="0">
              <a:buNone/>
            </a:pPr>
            <a:r>
              <a:rPr lang="fr-FR" sz="3500" dirty="0"/>
              <a:t>C- cheek and nose                                        d- cheek and ear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7164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Exercise 2</a:t>
            </a:r>
            <a:r>
              <a:rPr lang="fr-FR" dirty="0"/>
              <a:t>: Match the words (1-7) with the definitions( A-G)</a:t>
            </a:r>
          </a:p>
          <a:p>
            <a:pPr marL="0" indent="0">
              <a:buNone/>
            </a:pPr>
            <a:r>
              <a:rPr lang="fr-FR" dirty="0"/>
              <a:t>1- lips;  2-face;  3-forehead;  4-cheek;  5-head;  6-ears;  7-eyes</a:t>
            </a:r>
          </a:p>
          <a:p>
            <a:pPr marL="514350" indent="-514350">
              <a:buAutoNum type="alphaLcParenR"/>
            </a:pPr>
            <a:endParaRPr lang="fr-FR" dirty="0"/>
          </a:p>
          <a:p>
            <a:pPr marL="514350" indent="-514350">
              <a:buAutoNum type="alphaLcParenR"/>
            </a:pPr>
            <a:r>
              <a:rPr lang="fr-FR" dirty="0"/>
              <a:t>The organs that detect sound</a:t>
            </a:r>
          </a:p>
          <a:p>
            <a:pPr marL="514350" indent="-514350">
              <a:buAutoNum type="alphaLcParenR"/>
            </a:pPr>
            <a:r>
              <a:rPr lang="fr-FR" dirty="0"/>
              <a:t>The part of the face above the </a:t>
            </a:r>
            <a:r>
              <a:rPr lang="fr-FR" dirty="0" err="1"/>
              <a:t>eyebrows</a:t>
            </a:r>
            <a:r>
              <a:rPr lang="fr-FR" dirty="0"/>
              <a:t>.</a:t>
            </a:r>
          </a:p>
          <a:p>
            <a:pPr marL="514350" indent="-514350">
              <a:buAutoNum type="alphaLcParenR"/>
            </a:pPr>
            <a:r>
              <a:rPr lang="fr-FR" dirty="0"/>
              <a:t>The body part that contains the brain and skull</a:t>
            </a:r>
          </a:p>
          <a:p>
            <a:pPr marL="514350" indent="-514350">
              <a:buAutoNum type="alphaLcParenR"/>
            </a:pPr>
            <a:r>
              <a:rPr lang="fr-FR" dirty="0"/>
              <a:t>The sensitive organ surrounding the mouth</a:t>
            </a:r>
          </a:p>
          <a:p>
            <a:pPr marL="514350" indent="-514350">
              <a:buAutoNum type="alphaLcParenR"/>
            </a:pPr>
            <a:r>
              <a:rPr lang="fr-FR" dirty="0"/>
              <a:t>The front part of the head that contains the sensory organs</a:t>
            </a:r>
          </a:p>
          <a:p>
            <a:pPr marL="514350" indent="-514350">
              <a:buAutoNum type="alphaLcParenR"/>
            </a:pPr>
            <a:r>
              <a:rPr lang="fr-FR" dirty="0"/>
              <a:t>The fleshy part of the face on other side of the nose</a:t>
            </a:r>
          </a:p>
          <a:p>
            <a:pPr marL="514350" indent="-514350">
              <a:buAutoNum type="alphaLcParenR"/>
            </a:pPr>
            <a:r>
              <a:rPr lang="fr-FR" dirty="0"/>
              <a:t>The organs that detect sight</a:t>
            </a:r>
          </a:p>
        </p:txBody>
      </p:sp>
    </p:spTree>
    <p:extLst>
      <p:ext uri="{BB962C8B-B14F-4D97-AF65-F5344CB8AC3E}">
        <p14:creationId xmlns:p14="http://schemas.microsoft.com/office/powerpoint/2010/main" val="17823348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1353801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/>
              <a:t>Group work </a:t>
            </a:r>
            <a:r>
              <a:rPr lang="fr-FR" dirty="0"/>
              <a:t>: Find the main parts of the body or the organs affected or concerned by the following diseases.</a:t>
            </a:r>
          </a:p>
          <a:p>
            <a:pPr>
              <a:buFontTx/>
              <a:buChar char="-"/>
            </a:pPr>
            <a:r>
              <a:rPr lang="fr-FR" dirty="0"/>
              <a:t>Hepatitis</a:t>
            </a:r>
          </a:p>
          <a:p>
            <a:pPr>
              <a:buFontTx/>
              <a:buChar char="-"/>
            </a:pPr>
            <a:r>
              <a:rPr lang="fr-FR" dirty="0"/>
              <a:t>Hypertension</a:t>
            </a:r>
          </a:p>
          <a:p>
            <a:pPr>
              <a:buFontTx/>
              <a:buChar char="-"/>
            </a:pPr>
            <a:r>
              <a:rPr lang="fr-FR" dirty="0"/>
              <a:t>Diarohae</a:t>
            </a:r>
          </a:p>
          <a:p>
            <a:pPr>
              <a:buFontTx/>
              <a:buChar char="-"/>
            </a:pPr>
            <a:r>
              <a:rPr lang="fr-FR" dirty="0"/>
              <a:t>Myopia</a:t>
            </a:r>
          </a:p>
          <a:p>
            <a:pPr>
              <a:buFontTx/>
              <a:buChar char="-"/>
            </a:pPr>
            <a:r>
              <a:rPr lang="fr-FR" dirty="0"/>
              <a:t>Renal failure</a:t>
            </a:r>
          </a:p>
          <a:p>
            <a:pPr>
              <a:buFontTx/>
              <a:buChar char="-"/>
            </a:pPr>
            <a:r>
              <a:rPr lang="fr-FR" dirty="0"/>
              <a:t>Nasal bleeding</a:t>
            </a:r>
          </a:p>
          <a:p>
            <a:pPr>
              <a:buFontTx/>
              <a:buChar char="-"/>
            </a:pPr>
            <a:r>
              <a:rPr lang="fr-FR" dirty="0" err="1"/>
              <a:t>Sinusitis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err="1"/>
              <a:t>Pulmonary</a:t>
            </a:r>
            <a:r>
              <a:rPr lang="fr-FR" dirty="0"/>
              <a:t> </a:t>
            </a:r>
            <a:r>
              <a:rPr lang="fr-FR" dirty="0" err="1"/>
              <a:t>embolism</a:t>
            </a: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Dermatitis</a:t>
            </a:r>
            <a:endParaRPr lang="fr-FR" dirty="0"/>
          </a:p>
          <a:p>
            <a:pPr>
              <a:buFontTx/>
              <a:buChar char="-"/>
            </a:pPr>
            <a:r>
              <a:rPr lang="fr-FR" dirty="0" err="1"/>
              <a:t>Pneumonia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Caries</a:t>
            </a:r>
          </a:p>
          <a:p>
            <a:pPr>
              <a:buFontTx/>
              <a:buChar char="-"/>
            </a:pPr>
            <a:r>
              <a:rPr lang="fr-FR" dirty="0"/>
              <a:t>Corona Virus Disease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2619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Should abortion be </a:t>
            </a:r>
            <a:r>
              <a:rPr lang="fr-FR" dirty="0" err="1"/>
              <a:t>legalised</a:t>
            </a:r>
            <a:r>
              <a:rPr lang="fr-FR" dirty="0"/>
              <a:t> in </a:t>
            </a:r>
            <a:r>
              <a:rPr lang="fr-FR" dirty="0" err="1"/>
              <a:t>your</a:t>
            </a:r>
            <a:r>
              <a:rPr lang="fr-FR" dirty="0"/>
              <a:t> country?</a:t>
            </a:r>
          </a:p>
        </p:txBody>
      </p:sp>
    </p:spTree>
    <p:extLst>
      <p:ext uri="{BB962C8B-B14F-4D97-AF65-F5344CB8AC3E}">
        <p14:creationId xmlns:p14="http://schemas.microsoft.com/office/powerpoint/2010/main" val="9553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0613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YES/NO QUESTIONS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53037"/>
            <a:ext cx="12192000" cy="5904961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  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Yes/no questions </a:t>
            </a:r>
            <a:r>
              <a:rPr lang="fr-FR" dirty="0"/>
              <a:t>are questions whose </a:t>
            </a:r>
            <a:r>
              <a:rPr lang="fr-FR" b="1" dirty="0">
                <a:solidFill>
                  <a:srgbClr val="FF0000"/>
                </a:solidFill>
              </a:rPr>
              <a:t>expected answers are YES or NO</a:t>
            </a:r>
            <a:r>
              <a:rPr lang="fr-FR" dirty="0"/>
              <a:t>. They are called </a:t>
            </a:r>
            <a:r>
              <a:rPr lang="fr-FR" b="1" dirty="0"/>
              <a:t>closed questions </a:t>
            </a:r>
            <a:r>
              <a:rPr lang="fr-FR" dirty="0"/>
              <a:t>because there are only two possible responses: yes or no.</a:t>
            </a:r>
          </a:p>
          <a:p>
            <a:pPr marL="0" indent="0">
              <a:buNone/>
            </a:pPr>
            <a:r>
              <a:rPr lang="fr-FR" dirty="0"/>
              <a:t>These questions must include one of these verbs forms: </a:t>
            </a:r>
          </a:p>
          <a:p>
            <a:pPr>
              <a:buFontTx/>
              <a:buChar char="-"/>
            </a:pPr>
            <a:r>
              <a:rPr lang="fr-FR" dirty="0"/>
              <a:t>Be ( Am, is, are)</a:t>
            </a:r>
          </a:p>
          <a:p>
            <a:pPr>
              <a:buFontTx/>
              <a:buChar char="-"/>
            </a:pPr>
            <a:r>
              <a:rPr lang="fr-FR" dirty="0"/>
              <a:t>Do ( do, does, did)</a:t>
            </a:r>
          </a:p>
          <a:p>
            <a:pPr>
              <a:buFontTx/>
              <a:buChar char="-"/>
            </a:pPr>
            <a:r>
              <a:rPr lang="fr-FR" dirty="0"/>
              <a:t>Have ( have , has, had)</a:t>
            </a:r>
          </a:p>
          <a:p>
            <a:pPr>
              <a:buFontTx/>
              <a:buChar char="-"/>
            </a:pPr>
            <a:r>
              <a:rPr lang="fr-FR" dirty="0"/>
              <a:t>Modal verbs ( can, must, may )</a:t>
            </a:r>
          </a:p>
          <a:p>
            <a:pPr>
              <a:buFontTx/>
              <a:buChar char="-"/>
            </a:pPr>
            <a:r>
              <a:rPr lang="fr-FR" dirty="0"/>
              <a:t>Will, shall, should, would</a:t>
            </a:r>
          </a:p>
        </p:txBody>
      </p:sp>
    </p:spTree>
    <p:extLst>
      <p:ext uri="{BB962C8B-B14F-4D97-AF65-F5344CB8AC3E}">
        <p14:creationId xmlns:p14="http://schemas.microsoft.com/office/powerpoint/2010/main" val="268800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   </a:t>
            </a:r>
            <a:r>
              <a:rPr lang="fr-FR" b="1" dirty="0">
                <a:solidFill>
                  <a:srgbClr val="FF0000"/>
                </a:solidFill>
              </a:rPr>
              <a:t>STRUCTURE</a:t>
            </a:r>
            <a:r>
              <a:rPr lang="fr-FR" dirty="0">
                <a:solidFill>
                  <a:srgbClr val="FF0000"/>
                </a:solidFill>
              </a:rPr>
              <a:t>                               </a:t>
            </a: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b="1" dirty="0" err="1">
                <a:solidFill>
                  <a:srgbClr val="0070C0"/>
                </a:solidFill>
              </a:rPr>
              <a:t>Auxiliary</a:t>
            </a:r>
            <a:r>
              <a:rPr lang="fr-FR" b="1" dirty="0">
                <a:solidFill>
                  <a:srgbClr val="0070C0"/>
                </a:solidFill>
              </a:rPr>
              <a:t>/modal+ Subject + ( verb)+ object/ complement?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/>
              <a:t>1) Is the patient in the </a:t>
            </a:r>
            <a:r>
              <a:rPr lang="fr-FR" dirty="0" err="1"/>
              <a:t>waiting</a:t>
            </a:r>
            <a:r>
              <a:rPr lang="fr-FR" dirty="0"/>
              <a:t> room?</a:t>
            </a:r>
          </a:p>
          <a:p>
            <a:pPr>
              <a:buFontTx/>
              <a:buChar char="-"/>
            </a:pPr>
            <a:r>
              <a:rPr lang="fr-FR" dirty="0"/>
              <a:t>Yes, the patient is in the </a:t>
            </a:r>
            <a:r>
              <a:rPr lang="fr-FR" dirty="0" err="1"/>
              <a:t>waiting</a:t>
            </a:r>
            <a:r>
              <a:rPr lang="fr-FR" dirty="0"/>
              <a:t> room.</a:t>
            </a:r>
          </a:p>
          <a:p>
            <a:pPr>
              <a:buFontTx/>
              <a:buChar char="-"/>
            </a:pPr>
            <a:r>
              <a:rPr lang="fr-FR" dirty="0"/>
              <a:t>No, the patient is not in the </a:t>
            </a:r>
            <a:r>
              <a:rPr lang="fr-FR" dirty="0" err="1"/>
              <a:t>waiting</a:t>
            </a:r>
            <a:r>
              <a:rPr lang="fr-FR" dirty="0"/>
              <a:t> room.</a:t>
            </a:r>
          </a:p>
          <a:p>
            <a:pPr marL="0" indent="0">
              <a:buNone/>
            </a:pPr>
            <a:r>
              <a:rPr lang="fr-FR" dirty="0"/>
              <a:t>2) Will </a:t>
            </a:r>
            <a:r>
              <a:rPr lang="fr-FR" dirty="0" err="1"/>
              <a:t>doctors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a meeting tomorrow?</a:t>
            </a:r>
          </a:p>
          <a:p>
            <a:pPr>
              <a:buFontTx/>
              <a:buChar char="-"/>
            </a:pPr>
            <a:r>
              <a:rPr lang="fr-FR" dirty="0"/>
              <a:t>Yes, </a:t>
            </a:r>
            <a:r>
              <a:rPr lang="fr-FR" dirty="0" err="1"/>
              <a:t>doctors</a:t>
            </a:r>
            <a:r>
              <a:rPr lang="fr-FR" dirty="0"/>
              <a:t> will </a:t>
            </a:r>
            <a:r>
              <a:rPr lang="fr-FR" dirty="0" err="1"/>
              <a:t>get</a:t>
            </a:r>
            <a:r>
              <a:rPr lang="fr-FR" dirty="0"/>
              <a:t> a meeting tomorrow</a:t>
            </a:r>
          </a:p>
          <a:p>
            <a:pPr>
              <a:buFontTx/>
              <a:buChar char="-"/>
            </a:pPr>
            <a:r>
              <a:rPr lang="fr-FR" dirty="0"/>
              <a:t>No, </a:t>
            </a:r>
            <a:r>
              <a:rPr lang="fr-FR" dirty="0" err="1"/>
              <a:t>doctors</a:t>
            </a:r>
            <a:r>
              <a:rPr lang="fr-FR" dirty="0"/>
              <a:t> will not </a:t>
            </a:r>
            <a:r>
              <a:rPr lang="fr-FR" dirty="0" err="1"/>
              <a:t>get</a:t>
            </a:r>
            <a:r>
              <a:rPr lang="fr-FR" dirty="0"/>
              <a:t> a meeting tomorrow</a:t>
            </a:r>
          </a:p>
          <a:p>
            <a:pPr marL="0" indent="0">
              <a:buNone/>
            </a:pPr>
            <a:r>
              <a:rPr lang="fr-FR" dirty="0"/>
              <a:t>3) Did all the pupils attend school last year?  </a:t>
            </a:r>
          </a:p>
          <a:p>
            <a:pPr>
              <a:buFontTx/>
              <a:buChar char="-"/>
            </a:pPr>
            <a:r>
              <a:rPr lang="fr-FR" dirty="0"/>
              <a:t>Yes, all the pupils </a:t>
            </a:r>
            <a:r>
              <a:rPr lang="fr-FR" dirty="0" err="1"/>
              <a:t>attended</a:t>
            </a:r>
            <a:r>
              <a:rPr lang="fr-FR" dirty="0"/>
              <a:t> school last year.</a:t>
            </a:r>
          </a:p>
          <a:p>
            <a:pPr>
              <a:buFontTx/>
              <a:buChar char="-"/>
            </a:pPr>
            <a:r>
              <a:rPr lang="fr-FR" dirty="0"/>
              <a:t>No, all the pupils did not attend school last year</a:t>
            </a:r>
          </a:p>
          <a:p>
            <a:pPr marL="514350" indent="-514350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2968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SHORT ANSWERS TO YES/NO QUESTIONS</a:t>
            </a:r>
          </a:p>
          <a:p>
            <a:pPr marL="0" indent="0" algn="ctr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dirty="0"/>
              <a:t>Affirmative:</a:t>
            </a:r>
            <a:r>
              <a:rPr lang="fr-FR" b="1" dirty="0">
                <a:solidFill>
                  <a:srgbClr val="FF0000"/>
                </a:solidFill>
              </a:rPr>
              <a:t>  Yes, subject </a:t>
            </a:r>
            <a:r>
              <a:rPr lang="fr-FR" b="1" dirty="0" err="1">
                <a:solidFill>
                  <a:srgbClr val="FF0000"/>
                </a:solidFill>
              </a:rPr>
              <a:t>pronoun</a:t>
            </a:r>
            <a:r>
              <a:rPr lang="fr-FR" b="1" dirty="0">
                <a:solidFill>
                  <a:srgbClr val="FF0000"/>
                </a:solidFill>
              </a:rPr>
              <a:t> + </a:t>
            </a:r>
            <a:r>
              <a:rPr lang="fr-FR" b="1" dirty="0" err="1">
                <a:solidFill>
                  <a:srgbClr val="FF0000"/>
                </a:solidFill>
              </a:rPr>
              <a:t>auxiliary</a:t>
            </a:r>
            <a:r>
              <a:rPr lang="fr-FR" b="1" dirty="0">
                <a:solidFill>
                  <a:srgbClr val="FF0000"/>
                </a:solidFill>
              </a:rPr>
              <a:t>/modal</a:t>
            </a: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dirty="0" err="1"/>
              <a:t>Negative</a:t>
            </a:r>
            <a:r>
              <a:rPr lang="fr-FR" b="1" dirty="0"/>
              <a:t>:   </a:t>
            </a:r>
            <a:r>
              <a:rPr lang="fr-FR" b="1" dirty="0">
                <a:solidFill>
                  <a:srgbClr val="FF0000"/>
                </a:solidFill>
              </a:rPr>
              <a:t>No, subject </a:t>
            </a:r>
            <a:r>
              <a:rPr lang="fr-FR" b="1" dirty="0" err="1">
                <a:solidFill>
                  <a:srgbClr val="FF0000"/>
                </a:solidFill>
              </a:rPr>
              <a:t>pronoun</a:t>
            </a:r>
            <a:r>
              <a:rPr lang="fr-FR" b="1" dirty="0">
                <a:solidFill>
                  <a:srgbClr val="FF0000"/>
                </a:solidFill>
              </a:rPr>
              <a:t> + </a:t>
            </a:r>
            <a:r>
              <a:rPr lang="fr-FR" b="1" dirty="0" err="1">
                <a:solidFill>
                  <a:srgbClr val="FF0000"/>
                </a:solidFill>
              </a:rPr>
              <a:t>Negative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contracted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auxiliary</a:t>
            </a:r>
            <a:r>
              <a:rPr lang="fr-FR" b="1" dirty="0">
                <a:solidFill>
                  <a:srgbClr val="FF0000"/>
                </a:solidFill>
              </a:rPr>
              <a:t>/modal</a:t>
            </a: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/>
              <a:t>1) Is the patient in the </a:t>
            </a:r>
            <a:r>
              <a:rPr lang="fr-FR" dirty="0" err="1"/>
              <a:t>waiting</a:t>
            </a:r>
            <a:r>
              <a:rPr lang="fr-FR" dirty="0"/>
              <a:t> room?</a:t>
            </a:r>
          </a:p>
          <a:p>
            <a:pPr>
              <a:buFontTx/>
              <a:buChar char="-"/>
            </a:pPr>
            <a:r>
              <a:rPr lang="fr-FR" dirty="0"/>
              <a:t>Yes, he is.</a:t>
            </a:r>
          </a:p>
          <a:p>
            <a:pPr>
              <a:buFontTx/>
              <a:buChar char="-"/>
            </a:pPr>
            <a:r>
              <a:rPr lang="fr-FR" dirty="0"/>
              <a:t>No, he </a:t>
            </a:r>
            <a:r>
              <a:rPr lang="fr-FR" dirty="0" err="1"/>
              <a:t>isn’t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2) Will </a:t>
            </a:r>
            <a:r>
              <a:rPr lang="fr-FR" dirty="0" err="1"/>
              <a:t>doctors</a:t>
            </a:r>
            <a:r>
              <a:rPr lang="fr-FR" dirty="0"/>
              <a:t> </a:t>
            </a:r>
            <a:r>
              <a:rPr lang="fr-FR" dirty="0" err="1"/>
              <a:t>get</a:t>
            </a:r>
            <a:r>
              <a:rPr lang="fr-FR" dirty="0"/>
              <a:t> a meeting tomorrow?</a:t>
            </a:r>
          </a:p>
          <a:p>
            <a:pPr>
              <a:buFontTx/>
              <a:buChar char="-"/>
            </a:pPr>
            <a:r>
              <a:rPr lang="fr-FR" dirty="0"/>
              <a:t>Yes, they will </a:t>
            </a:r>
          </a:p>
          <a:p>
            <a:pPr>
              <a:buFontTx/>
              <a:buChar char="-"/>
            </a:pPr>
            <a:r>
              <a:rPr lang="fr-FR" dirty="0"/>
              <a:t>No, they </a:t>
            </a:r>
            <a:r>
              <a:rPr lang="fr-FR" dirty="0" err="1"/>
              <a:t>won’t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3) Did all the pupils attend school last year?  </a:t>
            </a:r>
          </a:p>
          <a:p>
            <a:pPr>
              <a:buFontTx/>
              <a:buChar char="-"/>
            </a:pPr>
            <a:r>
              <a:rPr lang="fr-FR" dirty="0"/>
              <a:t>Yes,  they did.</a:t>
            </a:r>
          </a:p>
          <a:p>
            <a:pPr>
              <a:buFontTx/>
              <a:buChar char="-"/>
            </a:pPr>
            <a:r>
              <a:rPr lang="fr-FR" dirty="0"/>
              <a:t>No, they didn’t</a:t>
            </a:r>
          </a:p>
          <a:p>
            <a:pPr marL="514350" indent="-514350">
              <a:buAutoNum type="arabicParenR"/>
            </a:pPr>
            <a:endParaRPr lang="fr-FR" dirty="0"/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0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9" y="0"/>
            <a:ext cx="12179121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Activity:  </a:t>
            </a:r>
            <a:r>
              <a:rPr lang="fr-FR" b="1" dirty="0" err="1"/>
              <a:t>Ask</a:t>
            </a:r>
            <a:r>
              <a:rPr lang="fr-FR" b="1" dirty="0"/>
              <a:t> Yes/no questions from these sentences</a:t>
            </a:r>
          </a:p>
          <a:p>
            <a:pPr marL="514350" indent="-514350">
              <a:buAutoNum type="arabicParenR"/>
            </a:pPr>
            <a:r>
              <a:rPr lang="fr-FR" dirty="0"/>
              <a:t>Yes, I am happy.</a:t>
            </a:r>
          </a:p>
          <a:p>
            <a:pPr marL="514350" indent="-514350">
              <a:buAutoNum type="arabicParenR"/>
            </a:pPr>
            <a:r>
              <a:rPr lang="fr-FR" dirty="0"/>
              <a:t>No, Awa does not go to </a:t>
            </a:r>
            <a:r>
              <a:rPr lang="fr-FR" dirty="0" err="1"/>
              <a:t>school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Yes, I like </a:t>
            </a:r>
            <a:r>
              <a:rPr lang="fr-FR" dirty="0" err="1"/>
              <a:t>mangoes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No, </a:t>
            </a:r>
            <a:r>
              <a:rPr lang="fr-FR" dirty="0" err="1"/>
              <a:t>muslims</a:t>
            </a:r>
            <a:r>
              <a:rPr lang="fr-FR" dirty="0"/>
              <a:t> don ’t eat </a:t>
            </a:r>
            <a:r>
              <a:rPr lang="fr-FR" dirty="0" err="1"/>
              <a:t>pork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Yes, her sister has two </a:t>
            </a:r>
            <a:r>
              <a:rPr lang="fr-FR" dirty="0" err="1"/>
              <a:t>children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Yes, this </a:t>
            </a:r>
            <a:r>
              <a:rPr lang="fr-FR" dirty="0" err="1"/>
              <a:t>small</a:t>
            </a:r>
            <a:r>
              <a:rPr lang="fr-FR" dirty="0"/>
              <a:t> girl runs fast.</a:t>
            </a:r>
          </a:p>
          <a:p>
            <a:pPr marL="514350" indent="-514350">
              <a:buAutoNum type="arabicParenR"/>
            </a:pPr>
            <a:r>
              <a:rPr lang="fr-FR" dirty="0"/>
              <a:t>No, Emy is not good at </a:t>
            </a:r>
            <a:r>
              <a:rPr lang="fr-FR" dirty="0" err="1"/>
              <a:t>Mathematics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Yes, I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travel</a:t>
            </a:r>
            <a:r>
              <a:rPr lang="fr-FR" dirty="0"/>
              <a:t> to Bobo .</a:t>
            </a:r>
          </a:p>
          <a:p>
            <a:pPr marL="514350" indent="-514350">
              <a:buAutoNum type="arabicParenR"/>
            </a:pPr>
            <a:r>
              <a:rPr lang="fr-FR" dirty="0"/>
              <a:t>Yes, </a:t>
            </a:r>
            <a:r>
              <a:rPr lang="fr-FR" dirty="0" err="1"/>
              <a:t>this</a:t>
            </a:r>
            <a:r>
              <a:rPr lang="fr-FR" dirty="0"/>
              <a:t> girl can ride a horse.</a:t>
            </a:r>
          </a:p>
          <a:p>
            <a:pPr marL="514350" indent="-514350">
              <a:buAutoNum type="arabicParenR"/>
            </a:pPr>
            <a:r>
              <a:rPr lang="fr-FR" dirty="0"/>
              <a:t>Yes, 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err="1"/>
              <a:t>child</a:t>
            </a:r>
            <a:r>
              <a:rPr lang="fr-FR" dirty="0"/>
              <a:t> must go to </a:t>
            </a:r>
            <a:r>
              <a:rPr lang="fr-FR" dirty="0" err="1"/>
              <a:t>school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r>
              <a:rPr lang="fr-FR" dirty="0"/>
              <a:t>No the </a:t>
            </a:r>
            <a:r>
              <a:rPr lang="fr-FR" dirty="0" err="1"/>
              <a:t>pen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in </a:t>
            </a:r>
            <a:r>
              <a:rPr lang="fr-FR" dirty="0" err="1"/>
              <a:t>this</a:t>
            </a:r>
            <a:r>
              <a:rPr lang="fr-FR" dirty="0"/>
              <a:t> bag.</a:t>
            </a:r>
          </a:p>
          <a:p>
            <a:pPr marL="514350" indent="-514350">
              <a:buAutoNum type="arabicParenR"/>
            </a:pPr>
            <a:r>
              <a:rPr lang="fr-FR" dirty="0"/>
              <a:t>Yes,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animals</a:t>
            </a:r>
            <a:r>
              <a:rPr lang="fr-FR" dirty="0"/>
              <a:t> are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dangerous</a:t>
            </a:r>
            <a:r>
              <a:rPr lang="fr-FR" dirty="0"/>
              <a:t>.</a:t>
            </a:r>
          </a:p>
          <a:p>
            <a:pPr marL="514350" indent="-514350">
              <a:buAutoNum type="arabicParenR"/>
            </a:pPr>
            <a:endParaRPr lang="fr-FR" dirty="0"/>
          </a:p>
          <a:p>
            <a:pPr marL="514350" indent="-514350">
              <a:buAutoNum type="arabicParenR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4033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803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b="1" dirty="0">
                <a:solidFill>
                  <a:schemeClr val="accent1"/>
                </a:solidFill>
              </a:rPr>
              <a:t>WH- questions</a:t>
            </a:r>
          </a:p>
          <a:p>
            <a:pPr marL="0" indent="0">
              <a:buNone/>
            </a:pPr>
            <a:r>
              <a:rPr lang="fr-FR" dirty="0"/>
              <a:t>    </a:t>
            </a:r>
            <a:r>
              <a:rPr lang="fr-FR" dirty="0">
                <a:solidFill>
                  <a:schemeClr val="accent2"/>
                </a:solidFill>
              </a:rPr>
              <a:t>Wh – questions </a:t>
            </a:r>
            <a:r>
              <a:rPr lang="fr-FR" dirty="0"/>
              <a:t>are questions that </a:t>
            </a:r>
            <a:r>
              <a:rPr lang="fr-FR" b="1" dirty="0"/>
              <a:t>cannot be answered </a:t>
            </a:r>
            <a:r>
              <a:rPr lang="fr-FR" dirty="0"/>
              <a:t>by yes or no. They start with words like: 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What</a:t>
            </a:r>
            <a:r>
              <a:rPr lang="fr-FR" dirty="0"/>
              <a:t> :asking for </a:t>
            </a:r>
            <a:r>
              <a:rPr lang="fr-FR" b="1" dirty="0"/>
              <a:t>information</a:t>
            </a:r>
            <a:r>
              <a:rPr lang="fr-FR" dirty="0"/>
              <a:t> about something/asking for </a:t>
            </a:r>
            <a:r>
              <a:rPr lang="fr-FR" b="1" dirty="0"/>
              <a:t>repetition</a:t>
            </a:r>
            <a:r>
              <a:rPr lang="fr-FR" dirty="0"/>
              <a:t> or </a:t>
            </a:r>
            <a:r>
              <a:rPr lang="fr-FR" b="1" dirty="0"/>
              <a:t>confirmation</a:t>
            </a:r>
          </a:p>
          <a:p>
            <a:pPr marL="0" indent="0">
              <a:buNone/>
            </a:pPr>
            <a:r>
              <a:rPr lang="fr-FR" dirty="0"/>
              <a:t>What are your hobbies? / What are they doing right now?</a:t>
            </a:r>
          </a:p>
          <a:p>
            <a:pPr marL="0" indent="0">
              <a:buNone/>
            </a:pPr>
            <a:r>
              <a:rPr lang="fr-FR" dirty="0"/>
              <a:t>What? I can’t </a:t>
            </a:r>
            <a:r>
              <a:rPr lang="fr-FR" dirty="0" err="1"/>
              <a:t>hear</a:t>
            </a:r>
            <a:r>
              <a:rPr lang="fr-FR" dirty="0"/>
              <a:t> </a:t>
            </a:r>
            <a:r>
              <a:rPr lang="fr-FR" dirty="0" err="1"/>
              <a:t>you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When</a:t>
            </a:r>
            <a:r>
              <a:rPr lang="fr-FR" dirty="0"/>
              <a:t> :asking about </a:t>
            </a:r>
            <a:r>
              <a:rPr lang="fr-FR" b="1" dirty="0"/>
              <a:t>the moment, the </a:t>
            </a:r>
            <a:r>
              <a:rPr lang="fr-FR" b="1" dirty="0" err="1"/>
              <a:t>period</a:t>
            </a:r>
            <a:endParaRPr lang="fr-FR" b="1" dirty="0"/>
          </a:p>
          <a:p>
            <a:pPr marL="0" indent="0">
              <a:buNone/>
            </a:pPr>
            <a:r>
              <a:rPr lang="fr-FR" dirty="0" err="1"/>
              <a:t>When</a:t>
            </a:r>
            <a:r>
              <a:rPr lang="fr-FR" dirty="0"/>
              <a:t> will you be back? I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back </a:t>
            </a:r>
            <a:r>
              <a:rPr lang="fr-FR" b="1" dirty="0"/>
              <a:t>in one </a:t>
            </a:r>
            <a:r>
              <a:rPr lang="fr-FR" b="1" dirty="0" err="1"/>
              <a:t>week</a:t>
            </a:r>
            <a:r>
              <a:rPr lang="fr-FR" dirty="0"/>
              <a:t>,</a:t>
            </a:r>
          </a:p>
          <a:p>
            <a:pPr marL="0" indent="0">
              <a:buNone/>
            </a:pPr>
            <a:r>
              <a:rPr lang="fr-FR" dirty="0"/>
              <a:t>For time,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say</a:t>
            </a:r>
            <a:r>
              <a:rPr lang="fr-FR" dirty="0"/>
              <a:t> «  At </a:t>
            </a:r>
            <a:r>
              <a:rPr lang="fr-FR" dirty="0" err="1"/>
              <a:t>what</a:t>
            </a:r>
            <a:r>
              <a:rPr lang="fr-FR" dirty="0"/>
              <a:t> time…? »</a:t>
            </a:r>
          </a:p>
          <a:p>
            <a:pPr marL="0" indent="0">
              <a:buNone/>
            </a:pPr>
            <a:r>
              <a:rPr lang="fr-FR" dirty="0"/>
              <a:t>At </a:t>
            </a:r>
            <a:r>
              <a:rPr lang="fr-FR" dirty="0" err="1"/>
              <a:t>what</a:t>
            </a:r>
            <a:r>
              <a:rPr lang="fr-FR" dirty="0"/>
              <a:t> time do </a:t>
            </a:r>
            <a:r>
              <a:rPr lang="fr-FR" dirty="0" err="1"/>
              <a:t>you</a:t>
            </a:r>
            <a:r>
              <a:rPr lang="fr-FR" dirty="0"/>
              <a:t> wake up?</a:t>
            </a:r>
          </a:p>
          <a:p>
            <a:pPr marL="0" indent="0">
              <a:buNone/>
            </a:pPr>
            <a:r>
              <a:rPr lang="fr-FR" dirty="0"/>
              <a:t>I wake up </a:t>
            </a:r>
            <a:r>
              <a:rPr lang="fr-FR" b="1" dirty="0"/>
              <a:t>at 5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0837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r-FR" b="1" dirty="0" err="1">
                <a:solidFill>
                  <a:srgbClr val="FF0000"/>
                </a:solidFill>
              </a:rPr>
              <a:t>Where</a:t>
            </a:r>
            <a:r>
              <a:rPr lang="fr-FR" dirty="0"/>
              <a:t> :</a:t>
            </a:r>
            <a:r>
              <a:rPr lang="fr-FR" dirty="0" err="1"/>
              <a:t>asking</a:t>
            </a:r>
            <a:r>
              <a:rPr lang="fr-FR" dirty="0"/>
              <a:t> in or at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b="1" dirty="0"/>
              <a:t>place</a:t>
            </a:r>
            <a:r>
              <a:rPr lang="fr-FR" dirty="0"/>
              <a:t> or </a:t>
            </a:r>
            <a:r>
              <a:rPr lang="fr-FR" b="1" dirty="0"/>
              <a:t>position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Where</a:t>
            </a:r>
            <a:r>
              <a:rPr lang="fr-FR" dirty="0"/>
              <a:t> do </a:t>
            </a:r>
            <a:r>
              <a:rPr lang="fr-FR" dirty="0" err="1"/>
              <a:t>they</a:t>
            </a:r>
            <a:r>
              <a:rPr lang="fr-FR" dirty="0"/>
              <a:t> live? </a:t>
            </a:r>
          </a:p>
          <a:p>
            <a:pPr marL="0" indent="0">
              <a:buNone/>
            </a:pPr>
            <a:r>
              <a:rPr lang="fr-FR" dirty="0" err="1"/>
              <a:t>Where</a:t>
            </a:r>
            <a:r>
              <a:rPr lang="fr-FR" dirty="0"/>
              <a:t> are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taking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classes?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- </a:t>
            </a:r>
            <a:r>
              <a:rPr lang="fr-FR" b="1" dirty="0" err="1">
                <a:solidFill>
                  <a:srgbClr val="FF0000"/>
                </a:solidFill>
              </a:rPr>
              <a:t>Which</a:t>
            </a:r>
            <a:r>
              <a:rPr lang="fr-FR" dirty="0"/>
              <a:t> :asking about </a:t>
            </a:r>
            <a:r>
              <a:rPr lang="fr-FR" b="1" dirty="0"/>
              <a:t>choice</a:t>
            </a:r>
          </a:p>
          <a:p>
            <a:pPr marL="0" indent="0">
              <a:buNone/>
            </a:pPr>
            <a:r>
              <a:rPr lang="fr-FR" dirty="0"/>
              <a:t>Which colour do you want? </a:t>
            </a:r>
          </a:p>
          <a:p>
            <a:pPr marL="0" indent="0">
              <a:buNone/>
            </a:pPr>
            <a:r>
              <a:rPr lang="fr-FR" dirty="0"/>
              <a:t>Which country are you </a:t>
            </a:r>
            <a:r>
              <a:rPr lang="fr-FR" dirty="0" err="1"/>
              <a:t>dreaming</a:t>
            </a:r>
            <a:r>
              <a:rPr lang="fr-FR" dirty="0"/>
              <a:t> of?</a:t>
            </a:r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b="1" dirty="0" err="1">
                <a:solidFill>
                  <a:srgbClr val="FF0000"/>
                </a:solidFill>
              </a:rPr>
              <a:t>Why</a:t>
            </a:r>
            <a:r>
              <a:rPr lang="fr-FR" dirty="0"/>
              <a:t> asking for </a:t>
            </a:r>
            <a:r>
              <a:rPr lang="fr-FR" b="1" dirty="0"/>
              <a:t>reason</a:t>
            </a:r>
            <a:r>
              <a:rPr lang="fr-FR" dirty="0"/>
              <a:t>, asking </a:t>
            </a:r>
            <a:r>
              <a:rPr lang="fr-FR" b="1" dirty="0"/>
              <a:t>what… for</a:t>
            </a:r>
          </a:p>
          <a:p>
            <a:pPr marL="0" indent="0">
              <a:buNone/>
            </a:pPr>
            <a:r>
              <a:rPr lang="fr-FR" dirty="0"/>
              <a:t>Why do you say that?</a:t>
            </a:r>
          </a:p>
          <a:p>
            <a:pPr marL="0" indent="0">
              <a:buNone/>
            </a:pPr>
            <a:r>
              <a:rPr lang="fr-FR" dirty="0" err="1"/>
              <a:t>Why</a:t>
            </a:r>
            <a:r>
              <a:rPr lang="fr-FR" dirty="0"/>
              <a:t> did they stop going to school?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Whose:</a:t>
            </a:r>
            <a:r>
              <a:rPr lang="fr-FR" dirty="0"/>
              <a:t> asking about </a:t>
            </a:r>
            <a:r>
              <a:rPr lang="fr-FR" b="1" dirty="0"/>
              <a:t>ownership</a:t>
            </a:r>
          </a:p>
          <a:p>
            <a:pPr marL="0" indent="0">
              <a:buNone/>
            </a:pPr>
            <a:r>
              <a:rPr lang="fr-FR" dirty="0"/>
              <a:t>Whose keys are these? </a:t>
            </a:r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b="1" dirty="0">
                <a:solidFill>
                  <a:srgbClr val="FF0000"/>
                </a:solidFill>
              </a:rPr>
              <a:t>Whom</a:t>
            </a:r>
            <a:r>
              <a:rPr lang="fr-FR" dirty="0"/>
              <a:t>: asking what or which person or people ( Object)</a:t>
            </a:r>
          </a:p>
          <a:p>
            <a:pPr marL="0" indent="0">
              <a:buNone/>
            </a:pPr>
            <a:r>
              <a:rPr lang="fr-FR" dirty="0"/>
              <a:t>Whom did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see</a:t>
            </a:r>
            <a:r>
              <a:rPr lang="fr-FR" dirty="0"/>
              <a:t> in room 16?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Who</a:t>
            </a:r>
            <a:r>
              <a:rPr lang="fr-FR" dirty="0"/>
              <a:t>: asking what or which person or people ( subject)</a:t>
            </a:r>
          </a:p>
          <a:p>
            <a:pPr marL="0" indent="0">
              <a:buNone/>
            </a:pPr>
            <a:r>
              <a:rPr lang="fr-FR" dirty="0"/>
              <a:t>Who opened the door?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697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12209172" cy="68580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How</a:t>
            </a:r>
            <a:r>
              <a:rPr lang="fr-FR" dirty="0"/>
              <a:t> asking about manner, </a:t>
            </a:r>
            <a:r>
              <a:rPr lang="fr-FR" dirty="0" err="1"/>
              <a:t>means</a:t>
            </a:r>
            <a:r>
              <a:rPr lang="fr-FR" dirty="0"/>
              <a:t>, state</a:t>
            </a:r>
          </a:p>
          <a:p>
            <a:pPr marL="0" indent="0">
              <a:buNone/>
            </a:pPr>
            <a:r>
              <a:rPr lang="fr-FR" dirty="0"/>
              <a:t>How do you go to school? / How does this </a:t>
            </a:r>
            <a:r>
              <a:rPr lang="fr-FR" dirty="0" err="1"/>
              <a:t>work</a:t>
            </a:r>
            <a:r>
              <a:rPr lang="fr-FR" dirty="0"/>
              <a:t>?/ How are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doing</a:t>
            </a:r>
            <a:r>
              <a:rPr lang="fr-FR" dirty="0"/>
              <a:t>?</a:t>
            </a:r>
          </a:p>
          <a:p>
            <a:pPr marL="0" indent="0">
              <a:buNone/>
            </a:pPr>
            <a:r>
              <a:rPr lang="fr-FR" b="1" dirty="0"/>
              <a:t>*How far </a:t>
            </a:r>
            <a:r>
              <a:rPr lang="fr-FR" dirty="0"/>
              <a:t>: about distance</a:t>
            </a:r>
          </a:p>
          <a:p>
            <a:pPr marL="0" indent="0">
              <a:buNone/>
            </a:pPr>
            <a:r>
              <a:rPr lang="fr-FR" dirty="0"/>
              <a:t>How far is Ouahigouya from Ouagadougou?</a:t>
            </a:r>
          </a:p>
          <a:p>
            <a:pPr marL="0" indent="0">
              <a:buNone/>
            </a:pPr>
            <a:r>
              <a:rPr lang="fr-FR" dirty="0"/>
              <a:t>*</a:t>
            </a:r>
            <a:r>
              <a:rPr lang="fr-FR" b="1" dirty="0"/>
              <a:t>How long</a:t>
            </a:r>
            <a:r>
              <a:rPr lang="fr-FR" dirty="0"/>
              <a:t>: asking about lenght ( time or space)</a:t>
            </a:r>
          </a:p>
          <a:p>
            <a:pPr marL="0" indent="0">
              <a:buNone/>
            </a:pPr>
            <a:r>
              <a:rPr lang="fr-FR" dirty="0"/>
              <a:t>How long will it take ?</a:t>
            </a:r>
          </a:p>
          <a:p>
            <a:pPr marL="0" indent="0">
              <a:buNone/>
            </a:pPr>
            <a:r>
              <a:rPr lang="fr-FR" b="1" dirty="0"/>
              <a:t>*How many</a:t>
            </a:r>
            <a:r>
              <a:rPr lang="fr-FR" dirty="0"/>
              <a:t>: asking about quantity ( countable)</a:t>
            </a:r>
          </a:p>
          <a:p>
            <a:pPr marL="0" indent="0">
              <a:buNone/>
            </a:pPr>
            <a:r>
              <a:rPr lang="fr-FR" dirty="0"/>
              <a:t>How many students are registered for Master I?</a:t>
            </a:r>
          </a:p>
          <a:p>
            <a:pPr marL="0" indent="0">
              <a:buNone/>
            </a:pPr>
            <a:r>
              <a:rPr lang="fr-FR" dirty="0"/>
              <a:t>*</a:t>
            </a:r>
            <a:r>
              <a:rPr lang="fr-FR" b="1" dirty="0"/>
              <a:t>How much</a:t>
            </a:r>
            <a:r>
              <a:rPr lang="fr-FR" dirty="0"/>
              <a:t>: asking about </a:t>
            </a:r>
            <a:r>
              <a:rPr lang="fr-FR" dirty="0" err="1"/>
              <a:t>quantity</a:t>
            </a:r>
            <a:r>
              <a:rPr lang="fr-FR" dirty="0"/>
              <a:t>, the </a:t>
            </a:r>
            <a:r>
              <a:rPr lang="fr-FR" dirty="0" err="1"/>
              <a:t>price</a:t>
            </a:r>
            <a:r>
              <a:rPr lang="fr-FR" dirty="0"/>
              <a:t> ( uncountable)</a:t>
            </a:r>
          </a:p>
          <a:p>
            <a:pPr marL="0" indent="0">
              <a:buNone/>
            </a:pPr>
            <a:r>
              <a:rPr lang="fr-FR" dirty="0"/>
              <a:t>How </a:t>
            </a:r>
            <a:r>
              <a:rPr lang="fr-FR" dirty="0" err="1"/>
              <a:t>much</a:t>
            </a:r>
            <a:r>
              <a:rPr lang="fr-FR" dirty="0"/>
              <a:t> </a:t>
            </a:r>
            <a:r>
              <a:rPr lang="fr-FR" dirty="0" err="1"/>
              <a:t>sugar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necessary</a:t>
            </a:r>
            <a:r>
              <a:rPr lang="fr-FR" dirty="0"/>
              <a:t> for </a:t>
            </a:r>
            <a:r>
              <a:rPr lang="fr-FR" dirty="0" err="1"/>
              <a:t>this</a:t>
            </a:r>
            <a:r>
              <a:rPr lang="fr-FR" dirty="0"/>
              <a:t> cake?</a:t>
            </a:r>
          </a:p>
          <a:p>
            <a:pPr marL="0" indent="0">
              <a:buNone/>
            </a:pPr>
            <a:r>
              <a:rPr lang="fr-FR" dirty="0"/>
              <a:t>How much is </a:t>
            </a:r>
            <a:r>
              <a:rPr lang="fr-FR" dirty="0" err="1"/>
              <a:t>bachelor</a:t>
            </a:r>
            <a:r>
              <a:rPr lang="fr-FR" dirty="0"/>
              <a:t> school fees?</a:t>
            </a:r>
          </a:p>
          <a:p>
            <a:pPr marL="0" indent="0">
              <a:buNone/>
            </a:pPr>
            <a:r>
              <a:rPr lang="fr-FR" dirty="0"/>
              <a:t>*</a:t>
            </a:r>
            <a:r>
              <a:rPr lang="fr-FR" b="1" dirty="0"/>
              <a:t>How old</a:t>
            </a:r>
            <a:r>
              <a:rPr lang="fr-FR" dirty="0"/>
              <a:t>: asking about age?</a:t>
            </a:r>
          </a:p>
          <a:p>
            <a:pPr marL="0" indent="0">
              <a:buNone/>
            </a:pPr>
            <a:r>
              <a:rPr lang="fr-FR" dirty="0"/>
              <a:t>How old is your grand mum?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69329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2195</Words>
  <Application>Microsoft Office PowerPoint</Application>
  <PresentationFormat>Grand écran</PresentationFormat>
  <Paragraphs>263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Thème Office</vt:lpstr>
      <vt:lpstr>Présentation PowerPoint</vt:lpstr>
      <vt:lpstr>INTERROGATIVE SENTENCES</vt:lpstr>
      <vt:lpstr>YES/NO QUESTIONS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HUMAN BODY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THE BODY 1</dc:title>
  <dc:creator>user</dc:creator>
  <cp:lastModifiedBy>HP</cp:lastModifiedBy>
  <cp:revision>91</cp:revision>
  <dcterms:created xsi:type="dcterms:W3CDTF">2019-04-16T14:21:45Z</dcterms:created>
  <dcterms:modified xsi:type="dcterms:W3CDTF">2021-11-29T16:33:55Z</dcterms:modified>
</cp:coreProperties>
</file>