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8" r:id="rId3"/>
    <p:sldId id="256" r:id="rId4"/>
    <p:sldId id="275" r:id="rId5"/>
    <p:sldId id="280" r:id="rId6"/>
    <p:sldId id="257" r:id="rId7"/>
    <p:sldId id="276" r:id="rId8"/>
    <p:sldId id="277" r:id="rId9"/>
    <p:sldId id="259" r:id="rId10"/>
    <p:sldId id="260" r:id="rId11"/>
    <p:sldId id="261" r:id="rId12"/>
    <p:sldId id="263" r:id="rId13"/>
    <p:sldId id="271"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D30FC654-C8F3-45C2-B152-E1B6D7E08C11}" type="datetimeFigureOut">
              <a:rPr lang="fr-FR" smtClean="0"/>
              <a:t>24/12/2021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593FFB-1BC2-4A12-8439-1A5EA1B41F9E}" type="slidenum">
              <a:rPr lang="fr-FR" smtClean="0"/>
              <a:t>‹N°›</a:t>
            </a:fld>
            <a:endParaRPr lang="fr-FR"/>
          </a:p>
        </p:txBody>
      </p:sp>
    </p:spTree>
    <p:extLst>
      <p:ext uri="{BB962C8B-B14F-4D97-AF65-F5344CB8AC3E}">
        <p14:creationId xmlns:p14="http://schemas.microsoft.com/office/powerpoint/2010/main" val="344741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30FC654-C8F3-45C2-B152-E1B6D7E08C11}" type="datetimeFigureOut">
              <a:rPr lang="fr-FR" smtClean="0"/>
              <a:t>24/12/2021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593FFB-1BC2-4A12-8439-1A5EA1B41F9E}" type="slidenum">
              <a:rPr lang="fr-FR" smtClean="0"/>
              <a:t>‹N°›</a:t>
            </a:fld>
            <a:endParaRPr lang="fr-FR"/>
          </a:p>
        </p:txBody>
      </p:sp>
    </p:spTree>
    <p:extLst>
      <p:ext uri="{BB962C8B-B14F-4D97-AF65-F5344CB8AC3E}">
        <p14:creationId xmlns:p14="http://schemas.microsoft.com/office/powerpoint/2010/main" val="2806047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30FC654-C8F3-45C2-B152-E1B6D7E08C11}" type="datetimeFigureOut">
              <a:rPr lang="fr-FR" smtClean="0"/>
              <a:t>24/12/2021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593FFB-1BC2-4A12-8439-1A5EA1B41F9E}" type="slidenum">
              <a:rPr lang="fr-FR" smtClean="0"/>
              <a:t>‹N°›</a:t>
            </a:fld>
            <a:endParaRPr lang="fr-FR"/>
          </a:p>
        </p:txBody>
      </p:sp>
    </p:spTree>
    <p:extLst>
      <p:ext uri="{BB962C8B-B14F-4D97-AF65-F5344CB8AC3E}">
        <p14:creationId xmlns:p14="http://schemas.microsoft.com/office/powerpoint/2010/main" val="3259458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30FC654-C8F3-45C2-B152-E1B6D7E08C11}" type="datetimeFigureOut">
              <a:rPr lang="fr-FR" smtClean="0"/>
              <a:t>24/12/2021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593FFB-1BC2-4A12-8439-1A5EA1B41F9E}" type="slidenum">
              <a:rPr lang="fr-FR" smtClean="0"/>
              <a:t>‹N°›</a:t>
            </a:fld>
            <a:endParaRPr lang="fr-FR"/>
          </a:p>
        </p:txBody>
      </p:sp>
    </p:spTree>
    <p:extLst>
      <p:ext uri="{BB962C8B-B14F-4D97-AF65-F5344CB8AC3E}">
        <p14:creationId xmlns:p14="http://schemas.microsoft.com/office/powerpoint/2010/main" val="2810888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D30FC654-C8F3-45C2-B152-E1B6D7E08C11}" type="datetimeFigureOut">
              <a:rPr lang="fr-FR" smtClean="0"/>
              <a:t>24/12/2021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593FFB-1BC2-4A12-8439-1A5EA1B41F9E}" type="slidenum">
              <a:rPr lang="fr-FR" smtClean="0"/>
              <a:t>‹N°›</a:t>
            </a:fld>
            <a:endParaRPr lang="fr-FR"/>
          </a:p>
        </p:txBody>
      </p:sp>
    </p:spTree>
    <p:extLst>
      <p:ext uri="{BB962C8B-B14F-4D97-AF65-F5344CB8AC3E}">
        <p14:creationId xmlns:p14="http://schemas.microsoft.com/office/powerpoint/2010/main" val="1063259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30FC654-C8F3-45C2-B152-E1B6D7E08C11}" type="datetimeFigureOut">
              <a:rPr lang="fr-FR" smtClean="0"/>
              <a:t>24/12/2021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1593FFB-1BC2-4A12-8439-1A5EA1B41F9E}" type="slidenum">
              <a:rPr lang="fr-FR" smtClean="0"/>
              <a:t>‹N°›</a:t>
            </a:fld>
            <a:endParaRPr lang="fr-FR"/>
          </a:p>
        </p:txBody>
      </p:sp>
    </p:spTree>
    <p:extLst>
      <p:ext uri="{BB962C8B-B14F-4D97-AF65-F5344CB8AC3E}">
        <p14:creationId xmlns:p14="http://schemas.microsoft.com/office/powerpoint/2010/main" val="3245252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30FC654-C8F3-45C2-B152-E1B6D7E08C11}" type="datetimeFigureOut">
              <a:rPr lang="fr-FR" smtClean="0"/>
              <a:t>24/12/2021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1593FFB-1BC2-4A12-8439-1A5EA1B41F9E}" type="slidenum">
              <a:rPr lang="fr-FR" smtClean="0"/>
              <a:t>‹N°›</a:t>
            </a:fld>
            <a:endParaRPr lang="fr-FR"/>
          </a:p>
        </p:txBody>
      </p:sp>
    </p:spTree>
    <p:extLst>
      <p:ext uri="{BB962C8B-B14F-4D97-AF65-F5344CB8AC3E}">
        <p14:creationId xmlns:p14="http://schemas.microsoft.com/office/powerpoint/2010/main" val="3970965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D30FC654-C8F3-45C2-B152-E1B6D7E08C11}" type="datetimeFigureOut">
              <a:rPr lang="fr-FR" smtClean="0"/>
              <a:t>24/12/2021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1593FFB-1BC2-4A12-8439-1A5EA1B41F9E}" type="slidenum">
              <a:rPr lang="fr-FR" smtClean="0"/>
              <a:t>‹N°›</a:t>
            </a:fld>
            <a:endParaRPr lang="fr-FR"/>
          </a:p>
        </p:txBody>
      </p:sp>
    </p:spTree>
    <p:extLst>
      <p:ext uri="{BB962C8B-B14F-4D97-AF65-F5344CB8AC3E}">
        <p14:creationId xmlns:p14="http://schemas.microsoft.com/office/powerpoint/2010/main" val="3846006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30FC654-C8F3-45C2-B152-E1B6D7E08C11}" type="datetimeFigureOut">
              <a:rPr lang="fr-FR" smtClean="0"/>
              <a:t>24/12/2021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1593FFB-1BC2-4A12-8439-1A5EA1B41F9E}" type="slidenum">
              <a:rPr lang="fr-FR" smtClean="0"/>
              <a:t>‹N°›</a:t>
            </a:fld>
            <a:endParaRPr lang="fr-FR"/>
          </a:p>
        </p:txBody>
      </p:sp>
    </p:spTree>
    <p:extLst>
      <p:ext uri="{BB962C8B-B14F-4D97-AF65-F5344CB8AC3E}">
        <p14:creationId xmlns:p14="http://schemas.microsoft.com/office/powerpoint/2010/main" val="4147113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D30FC654-C8F3-45C2-B152-E1B6D7E08C11}" type="datetimeFigureOut">
              <a:rPr lang="fr-FR" smtClean="0"/>
              <a:t>24/12/2021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1593FFB-1BC2-4A12-8439-1A5EA1B41F9E}" type="slidenum">
              <a:rPr lang="fr-FR" smtClean="0"/>
              <a:t>‹N°›</a:t>
            </a:fld>
            <a:endParaRPr lang="fr-FR"/>
          </a:p>
        </p:txBody>
      </p:sp>
    </p:spTree>
    <p:extLst>
      <p:ext uri="{BB962C8B-B14F-4D97-AF65-F5344CB8AC3E}">
        <p14:creationId xmlns:p14="http://schemas.microsoft.com/office/powerpoint/2010/main" val="2887277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D30FC654-C8F3-45C2-B152-E1B6D7E08C11}" type="datetimeFigureOut">
              <a:rPr lang="fr-FR" smtClean="0"/>
              <a:t>24/12/2021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1593FFB-1BC2-4A12-8439-1A5EA1B41F9E}" type="slidenum">
              <a:rPr lang="fr-FR" smtClean="0"/>
              <a:t>‹N°›</a:t>
            </a:fld>
            <a:endParaRPr lang="fr-FR"/>
          </a:p>
        </p:txBody>
      </p:sp>
    </p:spTree>
    <p:extLst>
      <p:ext uri="{BB962C8B-B14F-4D97-AF65-F5344CB8AC3E}">
        <p14:creationId xmlns:p14="http://schemas.microsoft.com/office/powerpoint/2010/main" val="365195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0FC654-C8F3-45C2-B152-E1B6D7E08C11}" type="datetimeFigureOut">
              <a:rPr lang="fr-FR" smtClean="0"/>
              <a:t>24/12/2021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593FFB-1BC2-4A12-8439-1A5EA1B41F9E}" type="slidenum">
              <a:rPr lang="fr-FR" smtClean="0"/>
              <a:t>‹N°›</a:t>
            </a:fld>
            <a:endParaRPr lang="fr-FR"/>
          </a:p>
        </p:txBody>
      </p:sp>
    </p:spTree>
    <p:extLst>
      <p:ext uri="{BB962C8B-B14F-4D97-AF65-F5344CB8AC3E}">
        <p14:creationId xmlns:p14="http://schemas.microsoft.com/office/powerpoint/2010/main" val="1614459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1C6966-3BE6-4F86-BB69-611998B1EE32}"/>
              </a:ext>
            </a:extLst>
          </p:cNvPr>
          <p:cNvSpPr>
            <a:spLocks noGrp="1"/>
          </p:cNvSpPr>
          <p:nvPr>
            <p:ph type="ctrTitle"/>
          </p:nvPr>
        </p:nvSpPr>
        <p:spPr/>
        <p:txBody>
          <a:bodyPr/>
          <a:lstStyle/>
          <a:p>
            <a:r>
              <a:rPr lang="fr-FR" b="1" dirty="0"/>
              <a:t>READING COMPREHENSION</a:t>
            </a:r>
          </a:p>
        </p:txBody>
      </p:sp>
    </p:spTree>
    <p:extLst>
      <p:ext uri="{BB962C8B-B14F-4D97-AF65-F5344CB8AC3E}">
        <p14:creationId xmlns:p14="http://schemas.microsoft.com/office/powerpoint/2010/main" val="16933862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 y="0"/>
            <a:ext cx="12192000" cy="6857999"/>
          </a:xfrm>
        </p:spPr>
        <p:txBody>
          <a:bodyPr/>
          <a:lstStyle/>
          <a:p>
            <a:pPr marL="0" indent="0">
              <a:buNone/>
            </a:pPr>
            <a:r>
              <a:rPr lang="fr-FR" sz="3200" b="1" u="sng" dirty="0"/>
              <a:t>Activity 1</a:t>
            </a:r>
            <a:r>
              <a:rPr lang="fr-FR" sz="3200" b="1" dirty="0"/>
              <a:t>:  </a:t>
            </a:r>
            <a:r>
              <a:rPr lang="fr-FR" sz="3200" b="1" dirty="0" err="1"/>
              <a:t>Matching</a:t>
            </a:r>
            <a:r>
              <a:rPr lang="fr-FR" sz="3200" b="1" dirty="0"/>
              <a:t> </a:t>
            </a:r>
          </a:p>
          <a:p>
            <a:pPr marL="0" indent="0">
              <a:buNone/>
            </a:pPr>
            <a:r>
              <a:rPr lang="fr-FR" sz="3200" dirty="0"/>
              <a:t>a- </a:t>
            </a:r>
            <a:r>
              <a:rPr lang="fr-FR" sz="3200" dirty="0" err="1"/>
              <a:t>doctors</a:t>
            </a:r>
            <a:r>
              <a:rPr lang="fr-FR" sz="3200" dirty="0"/>
              <a:t>;  b- public health function ;  c- public health </a:t>
            </a:r>
            <a:r>
              <a:rPr lang="fr-FR" sz="3200" dirty="0" err="1"/>
              <a:t>professional</a:t>
            </a:r>
            <a:endParaRPr lang="fr-FR" sz="3200" dirty="0"/>
          </a:p>
          <a:p>
            <a:pPr marL="0" indent="0">
              <a:buNone/>
            </a:pPr>
            <a:endParaRPr lang="fr-FR" sz="3200" dirty="0"/>
          </a:p>
          <a:p>
            <a:pPr marL="0" indent="0">
              <a:buNone/>
            </a:pPr>
            <a:r>
              <a:rPr lang="fr-FR" sz="3200" dirty="0"/>
              <a:t>1- Formulation of public policies </a:t>
            </a:r>
            <a:r>
              <a:rPr lang="fr-FR" sz="3200" dirty="0" err="1"/>
              <a:t>designed</a:t>
            </a:r>
            <a:r>
              <a:rPr lang="fr-FR" sz="3200" dirty="0"/>
              <a:t> to solve </a:t>
            </a:r>
            <a:r>
              <a:rPr lang="fr-FR" sz="3200" dirty="0" err="1"/>
              <a:t>identified</a:t>
            </a:r>
            <a:r>
              <a:rPr lang="fr-FR" sz="3200" dirty="0"/>
              <a:t> local and national health </a:t>
            </a:r>
            <a:r>
              <a:rPr lang="fr-FR" sz="3200" dirty="0" err="1"/>
              <a:t>problems</a:t>
            </a:r>
            <a:r>
              <a:rPr lang="fr-FR" sz="3200" dirty="0"/>
              <a:t> and </a:t>
            </a:r>
            <a:r>
              <a:rPr lang="fr-FR" sz="3200" dirty="0" err="1"/>
              <a:t>priorities</a:t>
            </a:r>
            <a:r>
              <a:rPr lang="fr-FR" sz="3200" dirty="0"/>
              <a:t> .</a:t>
            </a:r>
          </a:p>
          <a:p>
            <a:pPr marL="0" indent="0">
              <a:buNone/>
            </a:pPr>
            <a:endParaRPr lang="fr-FR" sz="3200" dirty="0"/>
          </a:p>
          <a:p>
            <a:pPr marL="0" indent="0">
              <a:buNone/>
            </a:pPr>
            <a:r>
              <a:rPr lang="fr-FR" sz="3200" dirty="0"/>
              <a:t>2- Monitors and diagnoses </a:t>
            </a:r>
            <a:r>
              <a:rPr lang="fr-FR" sz="3200" dirty="0" err="1"/>
              <a:t>everybody</a:t>
            </a:r>
            <a:r>
              <a:rPr lang="fr-FR" sz="3200" dirty="0"/>
              <a:t> health </a:t>
            </a:r>
            <a:r>
              <a:rPr lang="fr-FR" sz="3200" dirty="0" err="1"/>
              <a:t>concerns</a:t>
            </a:r>
            <a:r>
              <a:rPr lang="fr-FR" sz="3200" dirty="0"/>
              <a:t>.</a:t>
            </a:r>
          </a:p>
          <a:p>
            <a:pPr marL="0" indent="0">
              <a:buNone/>
            </a:pPr>
            <a:endParaRPr lang="fr-FR" sz="3200" dirty="0"/>
          </a:p>
          <a:p>
            <a:pPr marL="0" indent="0">
              <a:buNone/>
            </a:pPr>
            <a:r>
              <a:rPr lang="fr-FR" sz="3200" dirty="0"/>
              <a:t>3- Treat </a:t>
            </a:r>
            <a:r>
              <a:rPr lang="fr-FR" sz="3200" dirty="0" err="1"/>
              <a:t>individual</a:t>
            </a:r>
            <a:r>
              <a:rPr lang="fr-FR" sz="3200" dirty="0"/>
              <a:t> patient one by one for a specific disease or injury</a:t>
            </a:r>
            <a:r>
              <a:rPr lang="fr-FR" dirty="0"/>
              <a:t>.</a:t>
            </a:r>
          </a:p>
        </p:txBody>
      </p:sp>
    </p:spTree>
    <p:extLst>
      <p:ext uri="{BB962C8B-B14F-4D97-AF65-F5344CB8AC3E}">
        <p14:creationId xmlns:p14="http://schemas.microsoft.com/office/powerpoint/2010/main" val="1685174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4200" y="0"/>
            <a:ext cx="12226199" cy="6858000"/>
          </a:xfrm>
        </p:spPr>
        <p:txBody>
          <a:bodyPr>
            <a:normAutofit/>
          </a:bodyPr>
          <a:lstStyle/>
          <a:p>
            <a:pPr marL="0" indent="0">
              <a:buNone/>
            </a:pPr>
            <a:r>
              <a:rPr lang="fr-FR" b="1" u="sng" dirty="0"/>
              <a:t>Activity 2</a:t>
            </a:r>
            <a:r>
              <a:rPr lang="fr-FR" b="1" dirty="0"/>
              <a:t>:</a:t>
            </a:r>
            <a:r>
              <a:rPr lang="fr-FR" dirty="0"/>
              <a:t>  Choose the </a:t>
            </a:r>
            <a:r>
              <a:rPr lang="fr-FR" dirty="0" err="1"/>
              <a:t>intruders</a:t>
            </a:r>
            <a:r>
              <a:rPr lang="fr-FR" dirty="0"/>
              <a:t> </a:t>
            </a:r>
            <a:r>
              <a:rPr lang="fr-FR" dirty="0" err="1"/>
              <a:t>achievement</a:t>
            </a:r>
            <a:r>
              <a:rPr lang="fr-FR" dirty="0"/>
              <a:t> </a:t>
            </a:r>
            <a:r>
              <a:rPr lang="fr-FR" dirty="0" err="1"/>
              <a:t>among</a:t>
            </a:r>
            <a:r>
              <a:rPr lang="fr-FR" dirty="0"/>
              <a:t> the public health </a:t>
            </a:r>
            <a:r>
              <a:rPr lang="fr-FR" dirty="0" err="1"/>
              <a:t>great</a:t>
            </a:r>
            <a:r>
              <a:rPr lang="fr-FR" dirty="0"/>
              <a:t> achievements</a:t>
            </a:r>
          </a:p>
          <a:p>
            <a:pPr marL="0" indent="0">
              <a:buNone/>
            </a:pPr>
            <a:endParaRPr lang="fr-FR" dirty="0"/>
          </a:p>
          <a:p>
            <a:pPr marL="0" indent="0">
              <a:buNone/>
            </a:pPr>
            <a:r>
              <a:rPr lang="fr-FR" dirty="0"/>
              <a:t>- </a:t>
            </a:r>
            <a:r>
              <a:rPr lang="fr-FR" dirty="0" err="1"/>
              <a:t>motor</a:t>
            </a:r>
            <a:r>
              <a:rPr lang="fr-FR" dirty="0"/>
              <a:t> vehicule </a:t>
            </a:r>
            <a:r>
              <a:rPr lang="fr-FR" dirty="0" err="1"/>
              <a:t>safety</a:t>
            </a:r>
            <a:r>
              <a:rPr lang="fr-FR" dirty="0"/>
              <a:t>                                     - </a:t>
            </a:r>
            <a:r>
              <a:rPr lang="fr-FR" dirty="0" err="1"/>
              <a:t>safe</a:t>
            </a:r>
            <a:r>
              <a:rPr lang="fr-FR" dirty="0"/>
              <a:t> and </a:t>
            </a:r>
            <a:r>
              <a:rPr lang="fr-FR" dirty="0" err="1"/>
              <a:t>healthier</a:t>
            </a:r>
            <a:r>
              <a:rPr lang="fr-FR" dirty="0"/>
              <a:t> </a:t>
            </a:r>
            <a:r>
              <a:rPr lang="fr-FR" dirty="0" err="1"/>
              <a:t>food</a:t>
            </a:r>
            <a:endParaRPr lang="fr-FR" dirty="0"/>
          </a:p>
          <a:p>
            <a:pPr>
              <a:buFontTx/>
              <a:buChar char="-"/>
            </a:pPr>
            <a:r>
              <a:rPr lang="fr-FR" dirty="0"/>
              <a:t>Vaccination                                                       - </a:t>
            </a:r>
            <a:r>
              <a:rPr lang="fr-FR" dirty="0" err="1"/>
              <a:t>heathier</a:t>
            </a:r>
            <a:r>
              <a:rPr lang="fr-FR" dirty="0"/>
              <a:t> </a:t>
            </a:r>
            <a:r>
              <a:rPr lang="fr-FR" dirty="0" err="1"/>
              <a:t>mothers</a:t>
            </a:r>
            <a:r>
              <a:rPr lang="fr-FR" dirty="0"/>
              <a:t> and babies</a:t>
            </a:r>
          </a:p>
          <a:p>
            <a:pPr>
              <a:buFontTx/>
              <a:buChar char="-"/>
            </a:pPr>
            <a:r>
              <a:rPr lang="fr-FR" dirty="0" err="1"/>
              <a:t>Safer</a:t>
            </a:r>
            <a:r>
              <a:rPr lang="fr-FR" dirty="0"/>
              <a:t> workplaces                                               </a:t>
            </a:r>
          </a:p>
          <a:p>
            <a:pPr>
              <a:buFontTx/>
              <a:buChar char="-"/>
            </a:pPr>
            <a:r>
              <a:rPr lang="fr-FR" dirty="0"/>
              <a:t> control of infectious diseases                        - </a:t>
            </a:r>
            <a:r>
              <a:rPr lang="fr-FR" dirty="0" err="1"/>
              <a:t>economic</a:t>
            </a:r>
            <a:r>
              <a:rPr lang="fr-FR" dirty="0"/>
              <a:t> development</a:t>
            </a:r>
          </a:p>
          <a:p>
            <a:pPr>
              <a:buFontTx/>
              <a:buChar char="-"/>
            </a:pPr>
            <a:r>
              <a:rPr lang="fr-FR" dirty="0"/>
              <a:t>Planning a good </a:t>
            </a:r>
            <a:r>
              <a:rPr lang="fr-FR" dirty="0" err="1"/>
              <a:t>educational</a:t>
            </a:r>
            <a:r>
              <a:rPr lang="fr-FR" dirty="0"/>
              <a:t> system             - family planning</a:t>
            </a:r>
          </a:p>
          <a:p>
            <a:pPr>
              <a:buFontTx/>
              <a:buChar char="-"/>
            </a:pPr>
            <a:r>
              <a:rPr lang="fr-FR" dirty="0" err="1"/>
              <a:t>Fluoridation</a:t>
            </a:r>
            <a:r>
              <a:rPr lang="fr-FR" dirty="0"/>
              <a:t> of </a:t>
            </a:r>
            <a:r>
              <a:rPr lang="fr-FR" dirty="0" err="1"/>
              <a:t>drinking</a:t>
            </a:r>
            <a:r>
              <a:rPr lang="fr-FR" dirty="0"/>
              <a:t> water                        </a:t>
            </a:r>
          </a:p>
          <a:p>
            <a:pPr>
              <a:buFontTx/>
              <a:buChar char="-"/>
            </a:pPr>
            <a:r>
              <a:rPr lang="fr-FR" dirty="0" err="1"/>
              <a:t>Decline</a:t>
            </a:r>
            <a:r>
              <a:rPr lang="fr-FR" dirty="0"/>
              <a:t> in </a:t>
            </a:r>
            <a:r>
              <a:rPr lang="fr-FR" dirty="0" err="1"/>
              <a:t>deaths</a:t>
            </a:r>
            <a:r>
              <a:rPr lang="fr-FR" dirty="0"/>
              <a:t> from </a:t>
            </a:r>
            <a:r>
              <a:rPr lang="fr-FR" dirty="0" err="1"/>
              <a:t>coronary</a:t>
            </a:r>
            <a:r>
              <a:rPr lang="fr-FR" dirty="0"/>
              <a:t> heart disease and stroke</a:t>
            </a:r>
          </a:p>
          <a:p>
            <a:pPr>
              <a:buFontTx/>
              <a:buChar char="-"/>
            </a:pPr>
            <a:r>
              <a:rPr lang="fr-FR" dirty="0"/>
              <a:t>recognition of </a:t>
            </a:r>
            <a:r>
              <a:rPr lang="fr-FR" dirty="0" err="1"/>
              <a:t>tobacco</a:t>
            </a:r>
            <a:r>
              <a:rPr lang="fr-FR" dirty="0"/>
              <a:t> use as a health </a:t>
            </a:r>
            <a:r>
              <a:rPr lang="fr-FR" dirty="0" err="1"/>
              <a:t>hazards</a:t>
            </a:r>
            <a:endParaRPr lang="fr-FR" dirty="0"/>
          </a:p>
          <a:p>
            <a:pPr>
              <a:buFontTx/>
              <a:buChar char="-"/>
            </a:pPr>
            <a:r>
              <a:rPr lang="fr-FR" dirty="0" err="1"/>
              <a:t>Voting</a:t>
            </a:r>
            <a:r>
              <a:rPr lang="fr-FR" dirty="0"/>
              <a:t> the state </a:t>
            </a:r>
            <a:r>
              <a:rPr lang="fr-FR" dirty="0" err="1"/>
              <a:t>functionning</a:t>
            </a:r>
            <a:r>
              <a:rPr lang="fr-FR" dirty="0"/>
              <a:t> budget</a:t>
            </a:r>
          </a:p>
        </p:txBody>
      </p:sp>
    </p:spTree>
    <p:extLst>
      <p:ext uri="{BB962C8B-B14F-4D97-AF65-F5344CB8AC3E}">
        <p14:creationId xmlns:p14="http://schemas.microsoft.com/office/powerpoint/2010/main" val="3547771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86634" cy="6858000"/>
          </a:xfrm>
        </p:spPr>
        <p:txBody>
          <a:bodyPr/>
          <a:lstStyle/>
          <a:p>
            <a:pPr marL="0" indent="0">
              <a:buNone/>
            </a:pPr>
            <a:endParaRPr lang="fr-FR" sz="3600" dirty="0"/>
          </a:p>
          <a:p>
            <a:pPr marL="0" indent="0">
              <a:buNone/>
            </a:pPr>
            <a:r>
              <a:rPr lang="fr-FR" sz="3600" b="1" u="sng" dirty="0"/>
              <a:t>Activity</a:t>
            </a:r>
            <a:r>
              <a:rPr lang="fr-FR" sz="3600" dirty="0"/>
              <a:t>:</a:t>
            </a:r>
          </a:p>
          <a:p>
            <a:pPr marL="0" indent="0">
              <a:buNone/>
            </a:pPr>
            <a:r>
              <a:rPr lang="fr-FR" sz="3600" dirty="0"/>
              <a:t>     Read the «Global health situation in Burkina Faso », </a:t>
            </a:r>
            <a:r>
              <a:rPr lang="fr-FR" sz="3600" dirty="0" err="1"/>
              <a:t>which</a:t>
            </a:r>
            <a:r>
              <a:rPr lang="fr-FR" sz="3600" dirty="0"/>
              <a:t> </a:t>
            </a:r>
            <a:r>
              <a:rPr lang="fr-FR" sz="3600" dirty="0" err="1"/>
              <a:t>is</a:t>
            </a:r>
            <a:r>
              <a:rPr lang="fr-FR" sz="3600" dirty="0"/>
              <a:t> </a:t>
            </a:r>
            <a:r>
              <a:rPr lang="fr-FR" sz="3600" dirty="0" err="1"/>
              <a:t>almost</a:t>
            </a:r>
            <a:r>
              <a:rPr lang="fr-FR" sz="3600" dirty="0"/>
              <a:t> </a:t>
            </a:r>
            <a:r>
              <a:rPr lang="fr-FR" sz="3600" dirty="0" err="1"/>
              <a:t>similar</a:t>
            </a:r>
            <a:r>
              <a:rPr lang="fr-FR" sz="3600" dirty="0"/>
              <a:t> to </a:t>
            </a:r>
            <a:r>
              <a:rPr lang="fr-FR" sz="3600" dirty="0" err="1"/>
              <a:t>most</a:t>
            </a:r>
            <a:r>
              <a:rPr lang="fr-FR" sz="3600" dirty="0"/>
              <a:t> </a:t>
            </a:r>
            <a:r>
              <a:rPr lang="fr-FR" sz="3600" dirty="0" err="1"/>
              <a:t>african</a:t>
            </a:r>
            <a:r>
              <a:rPr lang="fr-FR" sz="3600" dirty="0"/>
              <a:t> countries and as  health </a:t>
            </a:r>
            <a:r>
              <a:rPr lang="fr-FR" sz="3600" dirty="0" err="1"/>
              <a:t>professional</a:t>
            </a:r>
            <a:r>
              <a:rPr lang="fr-FR" sz="3600" dirty="0"/>
              <a:t> , propose some policies that should contribute to solve </a:t>
            </a:r>
            <a:r>
              <a:rPr lang="fr-FR" sz="3600" dirty="0" err="1"/>
              <a:t>health</a:t>
            </a:r>
            <a:r>
              <a:rPr lang="fr-FR" sz="3600" dirty="0"/>
              <a:t> </a:t>
            </a:r>
            <a:r>
              <a:rPr lang="fr-FR" sz="3600" dirty="0" err="1"/>
              <a:t>problem</a:t>
            </a:r>
            <a:r>
              <a:rPr lang="fr-FR" sz="3600" dirty="0"/>
              <a:t> in </a:t>
            </a:r>
            <a:r>
              <a:rPr lang="fr-FR" sz="3600" dirty="0" err="1"/>
              <a:t>Africa</a:t>
            </a:r>
            <a:r>
              <a:rPr lang="fr-FR" dirty="0"/>
              <a:t>. </a:t>
            </a:r>
          </a:p>
        </p:txBody>
      </p:sp>
    </p:spTree>
    <p:extLst>
      <p:ext uri="{BB962C8B-B14F-4D97-AF65-F5344CB8AC3E}">
        <p14:creationId xmlns:p14="http://schemas.microsoft.com/office/powerpoint/2010/main" val="532662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a:bodyPr>
          <a:lstStyle/>
          <a:p>
            <a:pPr marL="0" indent="0" algn="ctr">
              <a:buNone/>
            </a:pPr>
            <a:r>
              <a:rPr lang="en-US" b="1" dirty="0"/>
              <a:t>Global health situation in Burkina Faso</a:t>
            </a:r>
          </a:p>
          <a:p>
            <a:pPr marL="0" indent="0" algn="ctr">
              <a:buNone/>
            </a:pPr>
            <a:endParaRPr lang="fr-FR" dirty="0"/>
          </a:p>
          <a:p>
            <a:pPr marL="0" indent="0" algn="ctr">
              <a:buNone/>
            </a:pPr>
            <a:r>
              <a:rPr lang="en-US" dirty="0"/>
              <a:t> Despite increased government </a:t>
            </a:r>
            <a:r>
              <a:rPr lang="en-US" b="1" dirty="0"/>
              <a:t>funding</a:t>
            </a:r>
            <a:r>
              <a:rPr lang="en-US" dirty="0"/>
              <a:t> and an effective expansion of proven health interventions, Burkina Faso still faces major challenges in the health sector.</a:t>
            </a:r>
            <a:endParaRPr lang="fr-FR" dirty="0"/>
          </a:p>
          <a:p>
            <a:pPr marL="0" indent="0">
              <a:buNone/>
            </a:pPr>
            <a:r>
              <a:rPr lang="en-US" dirty="0"/>
              <a:t>     </a:t>
            </a:r>
            <a:r>
              <a:rPr lang="en-US" b="1" dirty="0"/>
              <a:t>Communicable diseases </a:t>
            </a:r>
            <a:r>
              <a:rPr lang="en-US" dirty="0"/>
              <a:t>continue to be the primary cause of morbidity and mortality in the country, with malaria being the largest contributor to mortality for children under 5 years of age. In addition, Burkina Faso did not fully meet Millennium Development Goals in child mortality, maternal mortality and sanitation.</a:t>
            </a:r>
            <a:endParaRPr lang="fr-FR" dirty="0"/>
          </a:p>
          <a:p>
            <a:pPr marL="0" indent="0">
              <a:buNone/>
            </a:pPr>
            <a:r>
              <a:rPr lang="en-US" dirty="0"/>
              <a:t>   USAID is contributing to new advancees in health by increasing malaria prevention and control and expanding access to improved water resources, sanitation and family planning.</a:t>
            </a:r>
            <a:endParaRPr lang="fr-FR" dirty="0"/>
          </a:p>
          <a:p>
            <a:pPr marL="0" indent="0">
              <a:buNone/>
            </a:pPr>
            <a:r>
              <a:rPr lang="en-US" dirty="0"/>
              <a:t>                                                                         Source USAID, https://www.usaid.gov</a:t>
            </a:r>
            <a:endParaRPr lang="fr-FR" dirty="0"/>
          </a:p>
          <a:p>
            <a:pPr marL="0" indent="0">
              <a:buNone/>
            </a:pPr>
            <a:endParaRPr lang="fr-FR" dirty="0"/>
          </a:p>
        </p:txBody>
      </p:sp>
    </p:spTree>
    <p:extLst>
      <p:ext uri="{BB962C8B-B14F-4D97-AF65-F5344CB8AC3E}">
        <p14:creationId xmlns:p14="http://schemas.microsoft.com/office/powerpoint/2010/main" val="3521464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lnSpcReduction="10000"/>
          </a:bodyPr>
          <a:lstStyle/>
          <a:p>
            <a:pPr marL="0" indent="0">
              <a:buNone/>
            </a:pPr>
            <a:r>
              <a:rPr lang="en-US" sz="3200" dirty="0"/>
              <a:t>                        </a:t>
            </a:r>
          </a:p>
          <a:p>
            <a:pPr marL="0" indent="0">
              <a:buNone/>
            </a:pPr>
            <a:r>
              <a:rPr lang="en-US" sz="3200" dirty="0"/>
              <a:t>              There are numerous reasons why it is important to improve quality of healthcare, including enhancing the accountability of health practitioners and managers, resource efficiency, identifying, and minimizing medical errors while maximizing the use of effective care and improving outcomes, and aligning care to users.</a:t>
            </a:r>
            <a:endParaRPr lang="fr-FR" sz="3200" dirty="0"/>
          </a:p>
          <a:p>
            <a:pPr marL="0" lvl="0" indent="0">
              <a:buNone/>
            </a:pPr>
            <a:r>
              <a:rPr lang="en-US" sz="3200" dirty="0"/>
              <a:t>        An acceptable health care delivery system should have two primary objectives: it must enable all citizens to access health</a:t>
            </a:r>
            <a:r>
              <a:rPr lang="en-US" sz="3200" b="1" dirty="0"/>
              <a:t> </a:t>
            </a:r>
            <a:r>
              <a:rPr lang="en-US" sz="3200" dirty="0"/>
              <a:t>care services, and the services must be cost-effective and meet certain established standards of quality. In many ways, the US health care delivery system falls short of these ideals.</a:t>
            </a:r>
          </a:p>
          <a:p>
            <a:pPr marL="0" lvl="0" indent="0">
              <a:buNone/>
            </a:pPr>
            <a:r>
              <a:rPr lang="en-US" sz="3200" dirty="0"/>
              <a:t>       Become a behavioral health center of excellence with these elements :</a:t>
            </a:r>
            <a:r>
              <a:rPr lang="fr-FR" sz="3200" dirty="0"/>
              <a:t> Rapid Access/Open Access , </a:t>
            </a:r>
            <a:r>
              <a:rPr lang="en-US" sz="3200" dirty="0"/>
              <a:t>comprehensive Whole-Person/Whole Family Care, Culture of Resiliency and Recovery, </a:t>
            </a:r>
            <a:r>
              <a:rPr lang="fr-FR" sz="3200" dirty="0" err="1"/>
              <a:t>Outcomes-Based</a:t>
            </a:r>
            <a:r>
              <a:rPr lang="fr-FR" sz="3200" dirty="0"/>
              <a:t> Care , High-Value Services, World-Class Customer Service and Staff Engagement and </a:t>
            </a:r>
            <a:r>
              <a:rPr lang="fr-FR" sz="3200" dirty="0" err="1"/>
              <a:t>Wellness</a:t>
            </a:r>
            <a:r>
              <a:rPr lang="fr-FR" sz="3200" dirty="0"/>
              <a:t>.</a:t>
            </a:r>
          </a:p>
          <a:p>
            <a:pPr marL="0" lvl="0" indent="0">
              <a:buNone/>
            </a:pPr>
            <a:endParaRPr lang="fr-FR" sz="3200" dirty="0"/>
          </a:p>
          <a:p>
            <a:pPr marL="0" indent="0">
              <a:buNone/>
            </a:pPr>
            <a:endParaRPr lang="fr-FR" dirty="0"/>
          </a:p>
        </p:txBody>
      </p:sp>
    </p:spTree>
    <p:extLst>
      <p:ext uri="{BB962C8B-B14F-4D97-AF65-F5344CB8AC3E}">
        <p14:creationId xmlns:p14="http://schemas.microsoft.com/office/powerpoint/2010/main" val="781702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12192000" cy="6858000"/>
          </a:xfrm>
        </p:spPr>
        <p:txBody>
          <a:bodyPr>
            <a:normAutofit/>
          </a:bodyPr>
          <a:lstStyle/>
          <a:p>
            <a:pPr algn="l"/>
            <a:endParaRPr lang="en-US" dirty="0"/>
          </a:p>
          <a:p>
            <a:pPr algn="l"/>
            <a:r>
              <a:rPr lang="en-US" dirty="0"/>
              <a:t>          </a:t>
            </a:r>
            <a:r>
              <a:rPr lang="en-US" sz="3200" dirty="0"/>
              <a:t>A quality management system is defined as a formalized system that documents the structure, responsibility, and procedures required to achieve effective quality management that is focused on the quality policy and quality objectives in order to meet customer requirements.</a:t>
            </a:r>
            <a:r>
              <a:rPr lang="fr-FR" sz="3200" dirty="0"/>
              <a:t> </a:t>
            </a:r>
            <a:r>
              <a:rPr lang="en-US" sz="3200" dirty="0"/>
              <a:t>Quality of care provides assurance that healthcare efforts will consistently do more good than harm – and it's an important distinguishing guideline that health systems must apply across all organizational functions and processes.</a:t>
            </a:r>
          </a:p>
          <a:p>
            <a:pPr algn="l"/>
            <a:r>
              <a:rPr lang="en-US" sz="3200" dirty="0"/>
              <a:t>          The main principles of healthcare management are usually considered to be maintaining team spirit, ensuring the correct division of </a:t>
            </a:r>
            <a:r>
              <a:rPr lang="en-US" sz="3200" dirty="0" err="1"/>
              <a:t>labour</a:t>
            </a:r>
            <a:r>
              <a:rPr lang="en-US" sz="3200" dirty="0"/>
              <a:t> and focusing on the results of the team's activities. All these principles can be achieved by planning, organizing and coordinating, and by skillfully leading your team.</a:t>
            </a:r>
            <a:endParaRPr lang="fr-FR" sz="3200" dirty="0"/>
          </a:p>
          <a:p>
            <a:pPr algn="l"/>
            <a:r>
              <a:rPr lang="en-US" dirty="0"/>
              <a:t> </a:t>
            </a:r>
            <a:endParaRPr lang="fr-FR" dirty="0"/>
          </a:p>
          <a:p>
            <a:pPr algn="l"/>
            <a:endParaRPr lang="fr-FR" dirty="0"/>
          </a:p>
        </p:txBody>
      </p:sp>
    </p:spTree>
    <p:extLst>
      <p:ext uri="{BB962C8B-B14F-4D97-AF65-F5344CB8AC3E}">
        <p14:creationId xmlns:p14="http://schemas.microsoft.com/office/powerpoint/2010/main" val="3789865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fontScale="92500" lnSpcReduction="10000"/>
          </a:bodyPr>
          <a:lstStyle/>
          <a:p>
            <a:pPr marL="0" indent="0">
              <a:buNone/>
            </a:pPr>
            <a:r>
              <a:rPr lang="fr-FR" u="sng" dirty="0"/>
              <a:t>Translation</a:t>
            </a:r>
          </a:p>
          <a:p>
            <a:pPr marL="0" indent="0">
              <a:buNone/>
            </a:pPr>
            <a:r>
              <a:rPr lang="en-US" b="1" dirty="0"/>
              <a:t>to meet customer requirements</a:t>
            </a:r>
            <a:r>
              <a:rPr lang="en-US" dirty="0"/>
              <a:t>: </a:t>
            </a:r>
            <a:r>
              <a:rPr lang="en-US" dirty="0" err="1"/>
              <a:t>repondre</a:t>
            </a:r>
            <a:r>
              <a:rPr lang="en-US" dirty="0"/>
              <a:t> aux </a:t>
            </a:r>
            <a:r>
              <a:rPr lang="en-US" dirty="0" err="1"/>
              <a:t>exigences</a:t>
            </a:r>
            <a:r>
              <a:rPr lang="en-US" dirty="0"/>
              <a:t> des clients</a:t>
            </a:r>
          </a:p>
          <a:p>
            <a:pPr marL="0" indent="0">
              <a:buNone/>
            </a:pPr>
            <a:r>
              <a:rPr lang="en-US" b="1" dirty="0"/>
              <a:t>Quality of care</a:t>
            </a:r>
            <a:r>
              <a:rPr lang="en-US" dirty="0"/>
              <a:t>: </a:t>
            </a:r>
            <a:r>
              <a:rPr lang="en-US" dirty="0" err="1"/>
              <a:t>qualité</a:t>
            </a:r>
            <a:r>
              <a:rPr lang="en-US" dirty="0"/>
              <a:t> des soins</a:t>
            </a:r>
          </a:p>
          <a:p>
            <a:pPr marL="0" indent="0">
              <a:buNone/>
            </a:pPr>
            <a:r>
              <a:rPr lang="en-US" b="1" dirty="0"/>
              <a:t>apply across</a:t>
            </a:r>
            <a:r>
              <a:rPr lang="en-US" dirty="0"/>
              <a:t>: </a:t>
            </a:r>
            <a:r>
              <a:rPr lang="en-US" dirty="0" err="1"/>
              <a:t>appliquer</a:t>
            </a:r>
            <a:r>
              <a:rPr lang="en-US" dirty="0"/>
              <a:t> à travers</a:t>
            </a:r>
          </a:p>
          <a:p>
            <a:pPr marL="0" indent="0">
              <a:buNone/>
            </a:pPr>
            <a:r>
              <a:rPr lang="en-US" b="1" dirty="0"/>
              <a:t>Enhance</a:t>
            </a:r>
            <a:r>
              <a:rPr lang="en-US" dirty="0"/>
              <a:t> : </a:t>
            </a:r>
            <a:r>
              <a:rPr lang="en-US" dirty="0" err="1"/>
              <a:t>améliorer</a:t>
            </a:r>
            <a:endParaRPr lang="en-US" dirty="0"/>
          </a:p>
          <a:p>
            <a:pPr marL="0" indent="0">
              <a:buNone/>
            </a:pPr>
            <a:r>
              <a:rPr lang="en-US" b="1" dirty="0"/>
              <a:t>the accountability</a:t>
            </a:r>
            <a:r>
              <a:rPr lang="en-US" dirty="0"/>
              <a:t>: la </a:t>
            </a:r>
            <a:r>
              <a:rPr lang="en-US" dirty="0" err="1"/>
              <a:t>responsabilité</a:t>
            </a:r>
            <a:r>
              <a:rPr lang="en-US" dirty="0"/>
              <a:t> </a:t>
            </a:r>
          </a:p>
          <a:p>
            <a:pPr marL="0" indent="0">
              <a:buNone/>
            </a:pPr>
            <a:r>
              <a:rPr lang="en-US" b="1" dirty="0"/>
              <a:t>resource efficiency</a:t>
            </a:r>
            <a:r>
              <a:rPr lang="en-US" dirty="0"/>
              <a:t>: </a:t>
            </a:r>
            <a:r>
              <a:rPr lang="en-US" dirty="0" err="1"/>
              <a:t>efficacité</a:t>
            </a:r>
            <a:r>
              <a:rPr lang="en-US" dirty="0"/>
              <a:t> de la </a:t>
            </a:r>
            <a:r>
              <a:rPr lang="en-US" dirty="0" err="1"/>
              <a:t>ressource</a:t>
            </a:r>
            <a:endParaRPr lang="en-US" dirty="0"/>
          </a:p>
          <a:p>
            <a:pPr marL="0" indent="0">
              <a:buNone/>
            </a:pPr>
            <a:r>
              <a:rPr lang="en-US" b="1" dirty="0"/>
              <a:t>Outcomes</a:t>
            </a:r>
            <a:r>
              <a:rPr lang="en-US" dirty="0"/>
              <a:t>: les </a:t>
            </a:r>
            <a:r>
              <a:rPr lang="en-US" dirty="0" err="1"/>
              <a:t>résultats</a:t>
            </a:r>
            <a:endParaRPr lang="en-US" dirty="0"/>
          </a:p>
          <a:p>
            <a:pPr marL="0" indent="0">
              <a:buNone/>
            </a:pPr>
            <a:r>
              <a:rPr lang="en-US" b="1" dirty="0"/>
              <a:t>delivery system</a:t>
            </a:r>
            <a:r>
              <a:rPr lang="en-US" dirty="0"/>
              <a:t>: </a:t>
            </a:r>
            <a:r>
              <a:rPr lang="en-US" dirty="0" err="1"/>
              <a:t>système</a:t>
            </a:r>
            <a:r>
              <a:rPr lang="en-US" dirty="0"/>
              <a:t> de livraison</a:t>
            </a:r>
          </a:p>
          <a:p>
            <a:pPr marL="0" indent="0">
              <a:buNone/>
            </a:pPr>
            <a:r>
              <a:rPr lang="en-US" dirty="0"/>
              <a:t> </a:t>
            </a:r>
            <a:r>
              <a:rPr lang="en-US" b="1" dirty="0"/>
              <a:t>cost-effective</a:t>
            </a:r>
            <a:r>
              <a:rPr lang="en-US" dirty="0"/>
              <a:t>: rentable</a:t>
            </a:r>
          </a:p>
          <a:p>
            <a:pPr marL="0" indent="0">
              <a:buNone/>
            </a:pPr>
            <a:r>
              <a:rPr lang="en-US" b="1" dirty="0"/>
              <a:t>falls short </a:t>
            </a:r>
            <a:r>
              <a:rPr lang="en-US" dirty="0"/>
              <a:t>: </a:t>
            </a:r>
            <a:r>
              <a:rPr lang="en-US" dirty="0" err="1"/>
              <a:t>échouer</a:t>
            </a:r>
            <a:endParaRPr lang="fr-FR" b="1" dirty="0"/>
          </a:p>
          <a:p>
            <a:pPr marL="0" indent="0">
              <a:buNone/>
            </a:pPr>
            <a:r>
              <a:rPr lang="en-US" b="1" dirty="0"/>
              <a:t>Whole-Person</a:t>
            </a:r>
            <a:r>
              <a:rPr lang="en-US" dirty="0"/>
              <a:t>: </a:t>
            </a:r>
            <a:r>
              <a:rPr lang="en-US" dirty="0" err="1"/>
              <a:t>toute</a:t>
            </a:r>
            <a:r>
              <a:rPr lang="en-US" dirty="0"/>
              <a:t> </a:t>
            </a:r>
            <a:r>
              <a:rPr lang="en-US" dirty="0" err="1"/>
              <a:t>personne</a:t>
            </a:r>
            <a:endParaRPr lang="en-US" dirty="0"/>
          </a:p>
          <a:p>
            <a:pPr marL="0" indent="0">
              <a:buNone/>
            </a:pPr>
            <a:r>
              <a:rPr lang="fr-FR" b="1" dirty="0" err="1"/>
              <a:t>Outcomes-Based</a:t>
            </a:r>
            <a:r>
              <a:rPr lang="fr-FR" b="1" dirty="0"/>
              <a:t> Care</a:t>
            </a:r>
            <a:r>
              <a:rPr lang="fr-FR" dirty="0"/>
              <a:t>: soins axés sur les résultats</a:t>
            </a:r>
          </a:p>
          <a:p>
            <a:pPr marL="0" indent="0">
              <a:buNone/>
            </a:pPr>
            <a:r>
              <a:rPr lang="fr-FR" b="1" dirty="0"/>
              <a:t>High-Value Services</a:t>
            </a:r>
            <a:r>
              <a:rPr lang="fr-FR" dirty="0"/>
              <a:t>: services de haute valeur</a:t>
            </a:r>
          </a:p>
          <a:p>
            <a:pPr marL="0" indent="0">
              <a:buNone/>
            </a:pPr>
            <a:r>
              <a:rPr lang="fr-FR" b="1" dirty="0"/>
              <a:t>Customer Service</a:t>
            </a:r>
            <a:r>
              <a:rPr lang="fr-FR" dirty="0"/>
              <a:t>: service clientèle</a:t>
            </a:r>
            <a:endParaRPr lang="fr-FR" u="sng" dirty="0"/>
          </a:p>
        </p:txBody>
      </p:sp>
    </p:spTree>
    <p:extLst>
      <p:ext uri="{BB962C8B-B14F-4D97-AF65-F5344CB8AC3E}">
        <p14:creationId xmlns:p14="http://schemas.microsoft.com/office/powerpoint/2010/main" val="417863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2316ADE-02C7-4276-BF0E-1129575AB374}"/>
              </a:ext>
            </a:extLst>
          </p:cNvPr>
          <p:cNvSpPr>
            <a:spLocks noGrp="1"/>
          </p:cNvSpPr>
          <p:nvPr>
            <p:ph idx="1"/>
          </p:nvPr>
        </p:nvSpPr>
        <p:spPr>
          <a:xfrm>
            <a:off x="0" y="24960"/>
            <a:ext cx="12192000" cy="6833040"/>
          </a:xfrm>
        </p:spPr>
        <p:txBody>
          <a:bodyPr/>
          <a:lstStyle/>
          <a:p>
            <a:pPr marL="0" indent="0">
              <a:buNone/>
            </a:pPr>
            <a:r>
              <a:rPr lang="fr-FR" sz="4000" b="1" u="sng" dirty="0"/>
              <a:t>Activity1</a:t>
            </a:r>
            <a:r>
              <a:rPr lang="fr-FR" sz="4000" dirty="0"/>
              <a:t>: </a:t>
            </a:r>
          </a:p>
          <a:p>
            <a:pPr marL="0" indent="0">
              <a:buNone/>
            </a:pPr>
            <a:endParaRPr lang="fr-FR" sz="4000" dirty="0"/>
          </a:p>
          <a:p>
            <a:pPr marL="0" indent="0">
              <a:buNone/>
            </a:pPr>
            <a:r>
              <a:rPr lang="fr-FR" sz="4000" dirty="0"/>
              <a:t>1) Propose a </a:t>
            </a:r>
            <a:r>
              <a:rPr lang="fr-FR" sz="4000" dirty="0" err="1"/>
              <a:t>title</a:t>
            </a:r>
            <a:r>
              <a:rPr lang="fr-FR" sz="4000" dirty="0"/>
              <a:t> to the </a:t>
            </a:r>
            <a:r>
              <a:rPr lang="fr-FR" sz="4000" dirty="0" err="1"/>
              <a:t>text</a:t>
            </a:r>
            <a:endParaRPr lang="fr-FR" sz="4000" dirty="0"/>
          </a:p>
          <a:p>
            <a:pPr marL="0" indent="0">
              <a:buNone/>
            </a:pPr>
            <a:r>
              <a:rPr lang="fr-FR" sz="4000" dirty="0"/>
              <a:t>2) </a:t>
            </a:r>
            <a:r>
              <a:rPr lang="fr-FR" sz="4000" dirty="0" err="1"/>
              <a:t>What</a:t>
            </a:r>
            <a:r>
              <a:rPr lang="fr-FR" sz="4000" dirty="0"/>
              <a:t> </a:t>
            </a:r>
            <a:r>
              <a:rPr lang="fr-FR" sz="4000" dirty="0" err="1"/>
              <a:t>is</a:t>
            </a:r>
            <a:r>
              <a:rPr lang="fr-FR" sz="4000" dirty="0"/>
              <a:t> </a:t>
            </a:r>
            <a:r>
              <a:rPr lang="fr-FR" sz="4000" dirty="0" err="1"/>
              <a:t>each</a:t>
            </a:r>
            <a:r>
              <a:rPr lang="fr-FR" sz="4000" dirty="0"/>
              <a:t> </a:t>
            </a:r>
            <a:r>
              <a:rPr lang="fr-FR" sz="4000" dirty="0" err="1"/>
              <a:t>paragraph</a:t>
            </a:r>
            <a:r>
              <a:rPr lang="fr-FR" sz="4000" dirty="0"/>
              <a:t> about</a:t>
            </a:r>
            <a:r>
              <a:rPr lang="fr-FR" dirty="0"/>
              <a:t>?</a:t>
            </a:r>
          </a:p>
          <a:p>
            <a:pPr marL="0" indent="0">
              <a:buNone/>
            </a:pPr>
            <a:endParaRPr lang="fr-FR" dirty="0"/>
          </a:p>
        </p:txBody>
      </p:sp>
    </p:spTree>
    <p:extLst>
      <p:ext uri="{BB962C8B-B14F-4D97-AF65-F5344CB8AC3E}">
        <p14:creationId xmlns:p14="http://schemas.microsoft.com/office/powerpoint/2010/main" val="637505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pPr marL="0" indent="0">
              <a:buNone/>
            </a:pPr>
            <a:endParaRPr lang="en-US" dirty="0"/>
          </a:p>
          <a:p>
            <a:pPr marL="0" indent="0">
              <a:buNone/>
            </a:pPr>
            <a:r>
              <a:rPr lang="en-US" b="1" u="sng" dirty="0"/>
              <a:t>Activity 2 </a:t>
            </a:r>
            <a:r>
              <a:rPr lang="en-US" dirty="0"/>
              <a:t>: Answer the following questions</a:t>
            </a:r>
          </a:p>
          <a:p>
            <a:pPr marL="0" indent="0">
              <a:buNone/>
            </a:pPr>
            <a:r>
              <a:rPr lang="en-US" dirty="0"/>
              <a:t>1) What is quality management?</a:t>
            </a:r>
          </a:p>
          <a:p>
            <a:pPr marL="0" indent="0">
              <a:buNone/>
            </a:pPr>
            <a:r>
              <a:rPr lang="en-US" dirty="0"/>
              <a:t>2) What should be the main principles for the management of health organizations?</a:t>
            </a:r>
          </a:p>
          <a:p>
            <a:pPr marL="0" indent="0">
              <a:buNone/>
            </a:pPr>
            <a:r>
              <a:rPr lang="en-US" dirty="0"/>
              <a:t>3) Why is quality management important in healthcare?</a:t>
            </a:r>
          </a:p>
          <a:p>
            <a:pPr marL="0" indent="0">
              <a:buNone/>
            </a:pPr>
            <a:r>
              <a:rPr lang="en-US" dirty="0"/>
              <a:t>4) What are the two main objectives of a health care delivery system?</a:t>
            </a:r>
          </a:p>
          <a:p>
            <a:pPr marL="0" indent="0">
              <a:buNone/>
            </a:pPr>
            <a:r>
              <a:rPr lang="en-US" dirty="0"/>
              <a:t>5)  How many elements are necessary for an effective health care system? Name them</a:t>
            </a: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3683378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2192000" cy="805218"/>
          </a:xfrm>
        </p:spPr>
        <p:txBody>
          <a:bodyPr>
            <a:normAutofit fontScale="90000"/>
          </a:bodyPr>
          <a:lstStyle/>
          <a:p>
            <a:r>
              <a:rPr lang="fr-FR" b="1" dirty="0"/>
              <a:t>PUBLIC HEALTH</a:t>
            </a:r>
          </a:p>
        </p:txBody>
      </p:sp>
      <p:sp>
        <p:nvSpPr>
          <p:cNvPr id="3" name="Sous-titre 2"/>
          <p:cNvSpPr>
            <a:spLocks noGrp="1"/>
          </p:cNvSpPr>
          <p:nvPr>
            <p:ph type="subTitle" idx="1"/>
          </p:nvPr>
        </p:nvSpPr>
        <p:spPr>
          <a:xfrm>
            <a:off x="0" y="1364777"/>
            <a:ext cx="12192000" cy="5493223"/>
          </a:xfrm>
        </p:spPr>
        <p:txBody>
          <a:bodyPr>
            <a:normAutofit/>
          </a:bodyPr>
          <a:lstStyle/>
          <a:p>
            <a:pPr algn="l"/>
            <a:r>
              <a:rPr lang="fr-FR" dirty="0"/>
              <a:t> </a:t>
            </a:r>
            <a:r>
              <a:rPr lang="fr-FR" sz="3600" dirty="0"/>
              <a:t>1) What is health?</a:t>
            </a:r>
          </a:p>
          <a:p>
            <a:pPr lvl="0" algn="l"/>
            <a:r>
              <a:rPr lang="fr-FR" sz="3600" dirty="0"/>
              <a:t> 2) </a:t>
            </a:r>
            <a:r>
              <a:rPr lang="fr-FR" sz="3600" dirty="0">
                <a:solidFill>
                  <a:prstClr val="black"/>
                </a:solidFill>
              </a:rPr>
              <a:t>What is public health?</a:t>
            </a:r>
          </a:p>
          <a:p>
            <a:pPr lvl="0" algn="l"/>
            <a:r>
              <a:rPr lang="fr-FR" sz="3600" dirty="0">
                <a:solidFill>
                  <a:prstClr val="black"/>
                </a:solidFill>
              </a:rPr>
              <a:t> 3)  </a:t>
            </a:r>
            <a:r>
              <a:rPr lang="fr-FR" sz="3600" dirty="0"/>
              <a:t>Are you public health professionals?</a:t>
            </a:r>
          </a:p>
        </p:txBody>
      </p:sp>
    </p:spTree>
    <p:extLst>
      <p:ext uri="{BB962C8B-B14F-4D97-AF65-F5344CB8AC3E}">
        <p14:creationId xmlns:p14="http://schemas.microsoft.com/office/powerpoint/2010/main" val="3083085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endParaRPr lang="fr-FR" dirty="0"/>
          </a:p>
          <a:p>
            <a:endParaRPr lang="fr-FR" dirty="0"/>
          </a:p>
          <a:p>
            <a:endParaRPr lang="fr-FR" dirty="0"/>
          </a:p>
          <a:p>
            <a:endParaRPr lang="fr-FR" dirty="0"/>
          </a:p>
          <a:p>
            <a:r>
              <a:rPr lang="fr-FR" sz="3200" dirty="0" err="1"/>
              <a:t>According</a:t>
            </a:r>
            <a:r>
              <a:rPr lang="fr-FR" sz="3200" dirty="0"/>
              <a:t> to WHO, health is « </a:t>
            </a:r>
            <a:r>
              <a:rPr lang="fr-FR" sz="3200" b="1" dirty="0"/>
              <a:t>A state of complete physical, mental and social weel-being  not merely the absence of disease or infirmity</a:t>
            </a:r>
            <a:r>
              <a:rPr lang="fr-FR" sz="3200" dirty="0"/>
              <a:t> ».</a:t>
            </a:r>
          </a:p>
          <a:p>
            <a:endParaRPr lang="fr-FR" sz="3200" dirty="0"/>
          </a:p>
          <a:p>
            <a:r>
              <a:rPr lang="fr-FR" sz="3200" dirty="0"/>
              <a:t>Public health: </a:t>
            </a:r>
            <a:r>
              <a:rPr lang="fr-FR" sz="3200" b="1" dirty="0"/>
              <a:t>It is the ability to adapt and manage physical , mental, and social challenges throughout life.</a:t>
            </a:r>
          </a:p>
        </p:txBody>
      </p:sp>
    </p:spTree>
    <p:extLst>
      <p:ext uri="{BB962C8B-B14F-4D97-AF65-F5344CB8AC3E}">
        <p14:creationId xmlns:p14="http://schemas.microsoft.com/office/powerpoint/2010/main" val="3201957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40434"/>
            <a:ext cx="10515600" cy="1325563"/>
          </a:xfrm>
        </p:spPr>
        <p:txBody>
          <a:bodyPr/>
          <a:lstStyle/>
          <a:p>
            <a:pPr marL="0" indent="0" algn="ctr"/>
            <a:r>
              <a:rPr lang="fr-FR" b="1" dirty="0"/>
              <a:t>Medical definition of public health</a:t>
            </a:r>
          </a:p>
        </p:txBody>
      </p:sp>
      <p:sp>
        <p:nvSpPr>
          <p:cNvPr id="3" name="Espace réservé du contenu 2"/>
          <p:cNvSpPr>
            <a:spLocks noGrp="1"/>
          </p:cNvSpPr>
          <p:nvPr>
            <p:ph idx="1"/>
          </p:nvPr>
        </p:nvSpPr>
        <p:spPr>
          <a:xfrm>
            <a:off x="0" y="1565997"/>
            <a:ext cx="12192000" cy="5292003"/>
          </a:xfrm>
        </p:spPr>
        <p:txBody>
          <a:bodyPr/>
          <a:lstStyle/>
          <a:p>
            <a:pPr marL="0" indent="0">
              <a:buNone/>
            </a:pPr>
            <a:r>
              <a:rPr lang="fr-FR" dirty="0"/>
              <a:t>  </a:t>
            </a:r>
            <a:r>
              <a:rPr lang="fr-FR" sz="3200" dirty="0"/>
              <a:t>The approach to </a:t>
            </a:r>
            <a:r>
              <a:rPr lang="fr-FR" sz="3200" dirty="0" err="1"/>
              <a:t>medecine</a:t>
            </a:r>
            <a:r>
              <a:rPr lang="fr-FR" sz="3200" dirty="0"/>
              <a:t> that is concerned with the health of the </a:t>
            </a:r>
            <a:r>
              <a:rPr lang="fr-FR" sz="3200" b="1" dirty="0" err="1"/>
              <a:t>community</a:t>
            </a:r>
            <a:r>
              <a:rPr lang="fr-FR" sz="3200" dirty="0"/>
              <a:t> as a </a:t>
            </a:r>
            <a:r>
              <a:rPr lang="fr-FR" sz="3200" dirty="0" err="1"/>
              <a:t>whole</a:t>
            </a:r>
            <a:r>
              <a:rPr lang="fr-FR" sz="3200" dirty="0"/>
              <a:t> . Public health is the </a:t>
            </a:r>
            <a:r>
              <a:rPr lang="fr-FR" sz="3200" dirty="0" err="1"/>
              <a:t>community</a:t>
            </a:r>
            <a:r>
              <a:rPr lang="fr-FR" sz="3200" dirty="0"/>
              <a:t> health. It has been </a:t>
            </a:r>
            <a:r>
              <a:rPr lang="fr-FR" sz="3200" dirty="0" err="1"/>
              <a:t>said</a:t>
            </a:r>
            <a:r>
              <a:rPr lang="fr-FR" sz="3200" dirty="0"/>
              <a:t> that : « </a:t>
            </a:r>
            <a:r>
              <a:rPr lang="fr-FR" sz="3200" b="1" dirty="0"/>
              <a:t>Health care </a:t>
            </a:r>
            <a:r>
              <a:rPr lang="fr-FR" sz="3200" dirty="0"/>
              <a:t>is vital to all of us </a:t>
            </a:r>
            <a:r>
              <a:rPr lang="fr-FR" sz="3200" b="1" dirty="0"/>
              <a:t>some of the time</a:t>
            </a:r>
            <a:r>
              <a:rPr lang="fr-FR" sz="3200" dirty="0"/>
              <a:t>, but </a:t>
            </a:r>
            <a:r>
              <a:rPr lang="fr-FR" sz="3200" b="1" dirty="0"/>
              <a:t>public health </a:t>
            </a:r>
            <a:r>
              <a:rPr lang="fr-FR" sz="3200" dirty="0"/>
              <a:t>is vital to all of us </a:t>
            </a:r>
            <a:r>
              <a:rPr lang="fr-FR" sz="3200" b="1" dirty="0"/>
              <a:t>all the time</a:t>
            </a:r>
            <a:r>
              <a:rPr lang="fr-FR" sz="3200" dirty="0"/>
              <a:t> »</a:t>
            </a:r>
          </a:p>
          <a:p>
            <a:pPr marL="0" indent="0">
              <a:buNone/>
            </a:pPr>
            <a:r>
              <a:rPr lang="fr-FR" sz="3200" dirty="0"/>
              <a:t>The mission of public health is «  to </a:t>
            </a:r>
            <a:r>
              <a:rPr lang="fr-FR" sz="3200" dirty="0" err="1"/>
              <a:t>fulfill</a:t>
            </a:r>
            <a:r>
              <a:rPr lang="fr-FR" sz="3200" dirty="0"/>
              <a:t> </a:t>
            </a:r>
            <a:r>
              <a:rPr lang="fr-FR" sz="3200" b="1" dirty="0" err="1"/>
              <a:t>society’s</a:t>
            </a:r>
            <a:r>
              <a:rPr lang="fr-FR" sz="3200" b="1" dirty="0"/>
              <a:t> </a:t>
            </a:r>
            <a:r>
              <a:rPr lang="fr-FR" sz="3200" b="1" dirty="0" err="1"/>
              <a:t>interest</a:t>
            </a:r>
            <a:r>
              <a:rPr lang="fr-FR" sz="3200" b="1" dirty="0"/>
              <a:t> </a:t>
            </a:r>
            <a:r>
              <a:rPr lang="fr-FR" sz="3200" dirty="0"/>
              <a:t>in </a:t>
            </a:r>
            <a:r>
              <a:rPr lang="fr-FR" sz="3200" dirty="0" err="1"/>
              <a:t>assuring</a:t>
            </a:r>
            <a:r>
              <a:rPr lang="fr-FR" sz="3200" dirty="0"/>
              <a:t> conditions in which people can </a:t>
            </a:r>
            <a:r>
              <a:rPr lang="fr-FR" sz="3200" b="1" dirty="0"/>
              <a:t>be </a:t>
            </a:r>
            <a:r>
              <a:rPr lang="fr-FR" sz="3200" b="1" dirty="0" err="1"/>
              <a:t>healthy</a:t>
            </a:r>
            <a:r>
              <a:rPr lang="fr-FR" sz="3200" dirty="0"/>
              <a:t> »</a:t>
            </a:r>
          </a:p>
          <a:p>
            <a:pPr marL="0" indent="0">
              <a:buNone/>
            </a:pPr>
            <a:r>
              <a:rPr lang="fr-FR" sz="3200" dirty="0"/>
              <a:t>The </a:t>
            </a:r>
            <a:r>
              <a:rPr lang="fr-FR" sz="3200" dirty="0" err="1"/>
              <a:t>professional</a:t>
            </a:r>
            <a:r>
              <a:rPr lang="fr-FR" sz="3200" dirty="0"/>
              <a:t> disciplines of public health are: </a:t>
            </a:r>
            <a:r>
              <a:rPr lang="fr-FR" sz="3200" dirty="0" err="1"/>
              <a:t>medicine</a:t>
            </a:r>
            <a:r>
              <a:rPr lang="fr-FR" sz="3200" dirty="0"/>
              <a:t>, </a:t>
            </a:r>
            <a:r>
              <a:rPr lang="fr-FR" sz="3200" dirty="0" err="1"/>
              <a:t>dentistry</a:t>
            </a:r>
            <a:r>
              <a:rPr lang="fr-FR" sz="3200" dirty="0"/>
              <a:t>, nursing, </a:t>
            </a:r>
            <a:r>
              <a:rPr lang="fr-FR" sz="3200" dirty="0" err="1"/>
              <a:t>optometry</a:t>
            </a:r>
            <a:r>
              <a:rPr lang="fr-FR" sz="3200" dirty="0"/>
              <a:t>, nutrition, social work, </a:t>
            </a:r>
            <a:r>
              <a:rPr lang="fr-FR" sz="3200" dirty="0" err="1"/>
              <a:t>environmental</a:t>
            </a:r>
            <a:r>
              <a:rPr lang="fr-FR" sz="3200" dirty="0"/>
              <a:t> science, health education, health service administration and </a:t>
            </a:r>
            <a:r>
              <a:rPr lang="fr-FR" sz="3200" dirty="0" err="1"/>
              <a:t>behavioral</a:t>
            </a:r>
            <a:r>
              <a:rPr lang="fr-FR" sz="3200" dirty="0"/>
              <a:t> sciences.</a:t>
            </a:r>
          </a:p>
        </p:txBody>
      </p:sp>
    </p:spTree>
    <p:extLst>
      <p:ext uri="{BB962C8B-B14F-4D97-AF65-F5344CB8AC3E}">
        <p14:creationId xmlns:p14="http://schemas.microsoft.com/office/powerpoint/2010/main" val="124336648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409</TotalTime>
  <Words>934</Words>
  <Application>Microsoft Office PowerPoint</Application>
  <PresentationFormat>Grand écran</PresentationFormat>
  <Paragraphs>80</Paragraphs>
  <Slides>13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Arial</vt:lpstr>
      <vt:lpstr>Calibri</vt:lpstr>
      <vt:lpstr>Calibri Light</vt:lpstr>
      <vt:lpstr>Thème Office</vt:lpstr>
      <vt:lpstr>READING COMPREHENSION</vt:lpstr>
      <vt:lpstr>Présentation PowerPoint</vt:lpstr>
      <vt:lpstr>Présentation PowerPoint</vt:lpstr>
      <vt:lpstr>Présentation PowerPoint</vt:lpstr>
      <vt:lpstr>Présentation PowerPoint</vt:lpstr>
      <vt:lpstr>Présentation PowerPoint</vt:lpstr>
      <vt:lpstr>PUBLIC HEALTH</vt:lpstr>
      <vt:lpstr>Présentation PowerPoint</vt:lpstr>
      <vt:lpstr>Medical definition of public health</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User</cp:lastModifiedBy>
  <cp:revision>35</cp:revision>
  <dcterms:created xsi:type="dcterms:W3CDTF">2020-06-02T21:00:29Z</dcterms:created>
  <dcterms:modified xsi:type="dcterms:W3CDTF">2021-12-24T13:34:51Z</dcterms:modified>
</cp:coreProperties>
</file>