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78" r:id="rId3"/>
    <p:sldId id="279" r:id="rId4"/>
    <p:sldId id="280" r:id="rId5"/>
    <p:sldId id="282" r:id="rId6"/>
    <p:sldId id="289" r:id="rId7"/>
    <p:sldId id="290" r:id="rId8"/>
    <p:sldId id="291" r:id="rId9"/>
    <p:sldId id="293" r:id="rId10"/>
    <p:sldId id="277" r:id="rId11"/>
    <p:sldId id="259" r:id="rId12"/>
    <p:sldId id="260" r:id="rId13"/>
    <p:sldId id="261"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35" autoAdjust="0"/>
    <p:restoredTop sz="94660"/>
  </p:normalViewPr>
  <p:slideViewPr>
    <p:cSldViewPr snapToGrid="0">
      <p:cViewPr varScale="1">
        <p:scale>
          <a:sx n="72" d="100"/>
          <a:sy n="72" d="100"/>
        </p:scale>
        <p:origin x="6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235675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4218286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123966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420234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64D754E-46DA-432D-A96A-F74C573EB3E4}" type="datetimeFigureOut">
              <a:rPr lang="fr-FR" smtClean="0"/>
              <a:t>24/12/2021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404442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4D754E-46DA-432D-A96A-F74C573EB3E4}" type="datetimeFigureOut">
              <a:rPr lang="fr-FR" smtClean="0"/>
              <a:t>24/12/2021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273555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4D754E-46DA-432D-A96A-F74C573EB3E4}" type="datetimeFigureOut">
              <a:rPr lang="fr-FR" smtClean="0"/>
              <a:t>24/12/2021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83506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64D754E-46DA-432D-A96A-F74C573EB3E4}" type="datetimeFigureOut">
              <a:rPr lang="fr-FR" smtClean="0"/>
              <a:t>24/12/2021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095999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4D754E-46DA-432D-A96A-F74C573EB3E4}" type="datetimeFigureOut">
              <a:rPr lang="fr-FR" smtClean="0"/>
              <a:t>24/12/2021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216806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64D754E-46DA-432D-A96A-F74C573EB3E4}" type="datetimeFigureOut">
              <a:rPr lang="fr-FR" smtClean="0"/>
              <a:t>24/12/2021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396468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964D754E-46DA-432D-A96A-F74C573EB3E4}" type="datetimeFigureOut">
              <a:rPr lang="fr-FR" smtClean="0"/>
              <a:t>24/12/2021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3DEB4CD-AC93-44A6-BF0A-DD50E4028BF3}" type="slidenum">
              <a:rPr lang="fr-FR" smtClean="0"/>
              <a:t>‹N°›</a:t>
            </a:fld>
            <a:endParaRPr lang="fr-FR"/>
          </a:p>
        </p:txBody>
      </p:sp>
    </p:spTree>
    <p:extLst>
      <p:ext uri="{BB962C8B-B14F-4D97-AF65-F5344CB8AC3E}">
        <p14:creationId xmlns:p14="http://schemas.microsoft.com/office/powerpoint/2010/main" val="1606139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D754E-46DA-432D-A96A-F74C573EB3E4}" type="datetimeFigureOut">
              <a:rPr lang="fr-FR" smtClean="0"/>
              <a:t>24/12/2021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EB4CD-AC93-44A6-BF0A-DD50E4028BF3}" type="slidenum">
              <a:rPr lang="fr-FR" smtClean="0"/>
              <a:t>‹N°›</a:t>
            </a:fld>
            <a:endParaRPr lang="fr-FR"/>
          </a:p>
        </p:txBody>
      </p:sp>
    </p:spTree>
    <p:extLst>
      <p:ext uri="{BB962C8B-B14F-4D97-AF65-F5344CB8AC3E}">
        <p14:creationId xmlns:p14="http://schemas.microsoft.com/office/powerpoint/2010/main" val="3286340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23999" y="3161211"/>
            <a:ext cx="9187543" cy="2096589"/>
          </a:xfrm>
        </p:spPr>
        <p:txBody>
          <a:bodyPr>
            <a:normAutofit/>
          </a:bodyPr>
          <a:lstStyle/>
          <a:p>
            <a:r>
              <a:rPr lang="fr-FR" sz="4400" b="1" dirty="0" err="1"/>
              <a:t>Past</a:t>
            </a:r>
            <a:r>
              <a:rPr lang="fr-FR" sz="4400" b="1" dirty="0"/>
              <a:t> </a:t>
            </a:r>
            <a:r>
              <a:rPr lang="fr-FR" sz="4400" b="1" dirty="0" err="1"/>
              <a:t>is</a:t>
            </a:r>
            <a:r>
              <a:rPr lang="fr-FR" sz="4400" b="1" dirty="0"/>
              <a:t> a place to </a:t>
            </a:r>
            <a:r>
              <a:rPr lang="fr-FR" sz="4400" b="1" dirty="0" err="1"/>
              <a:t>visit</a:t>
            </a:r>
            <a:r>
              <a:rPr lang="fr-FR" sz="4400" b="1" dirty="0"/>
              <a:t> , but </a:t>
            </a:r>
            <a:r>
              <a:rPr lang="fr-FR" sz="4400" b="1" dirty="0" err="1"/>
              <a:t>certainly</a:t>
            </a:r>
            <a:r>
              <a:rPr lang="fr-FR" sz="4400" b="1" dirty="0"/>
              <a:t> not a good place to </a:t>
            </a:r>
            <a:r>
              <a:rPr lang="fr-FR" sz="4400" b="1" dirty="0" err="1"/>
              <a:t>stay</a:t>
            </a:r>
            <a:r>
              <a:rPr lang="fr-FR" sz="4400" b="1" dirty="0"/>
              <a:t>.</a:t>
            </a:r>
          </a:p>
          <a:p>
            <a:endParaRPr lang="fr-FR" sz="4400" b="1" dirty="0"/>
          </a:p>
        </p:txBody>
      </p:sp>
    </p:spTree>
    <p:extLst>
      <p:ext uri="{BB962C8B-B14F-4D97-AF65-F5344CB8AC3E}">
        <p14:creationId xmlns:p14="http://schemas.microsoft.com/office/powerpoint/2010/main" val="3628079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endParaRPr lang="fr-FR" dirty="0"/>
          </a:p>
          <a:p>
            <a:endParaRPr lang="fr-FR" dirty="0"/>
          </a:p>
          <a:p>
            <a:endParaRPr lang="fr-FR" dirty="0"/>
          </a:p>
          <a:p>
            <a:endParaRPr lang="fr-FR" dirty="0"/>
          </a:p>
          <a:p>
            <a:r>
              <a:rPr lang="fr-FR" sz="3200" dirty="0" err="1"/>
              <a:t>According</a:t>
            </a:r>
            <a:r>
              <a:rPr lang="fr-FR" sz="3200" dirty="0"/>
              <a:t> to WHO, health is « </a:t>
            </a:r>
            <a:r>
              <a:rPr lang="fr-FR" sz="3200" b="1" dirty="0"/>
              <a:t>A state of complete physical, mental and social weel-being  not merely the absence of disease or infirmity</a:t>
            </a:r>
            <a:r>
              <a:rPr lang="fr-FR" sz="3200" dirty="0"/>
              <a:t> ».</a:t>
            </a:r>
          </a:p>
          <a:p>
            <a:endParaRPr lang="fr-FR" sz="3200" dirty="0"/>
          </a:p>
          <a:p>
            <a:r>
              <a:rPr lang="fr-FR" sz="3200" dirty="0"/>
              <a:t>Public health: </a:t>
            </a:r>
            <a:r>
              <a:rPr lang="fr-FR" sz="3200" b="1" dirty="0"/>
              <a:t>It is the ability to adapt and manage physical , mental, and social challenges throughout life.</a:t>
            </a:r>
          </a:p>
        </p:txBody>
      </p:sp>
    </p:spTree>
    <p:extLst>
      <p:ext uri="{BB962C8B-B14F-4D97-AF65-F5344CB8AC3E}">
        <p14:creationId xmlns:p14="http://schemas.microsoft.com/office/powerpoint/2010/main" val="3201957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91478" y="1"/>
            <a:ext cx="9263270" cy="1099930"/>
          </a:xfrm>
        </p:spPr>
        <p:txBody>
          <a:bodyPr/>
          <a:lstStyle/>
          <a:p>
            <a:pPr marL="0" indent="0" algn="ctr"/>
            <a:r>
              <a:rPr lang="fr-FR" b="1" dirty="0"/>
              <a:t>Medical definition of public health</a:t>
            </a:r>
          </a:p>
        </p:txBody>
      </p:sp>
      <p:sp>
        <p:nvSpPr>
          <p:cNvPr id="3" name="Espace réservé du contenu 2"/>
          <p:cNvSpPr>
            <a:spLocks noGrp="1"/>
          </p:cNvSpPr>
          <p:nvPr>
            <p:ph idx="1"/>
          </p:nvPr>
        </p:nvSpPr>
        <p:spPr>
          <a:xfrm>
            <a:off x="0" y="980661"/>
            <a:ext cx="12192000" cy="5877339"/>
          </a:xfrm>
        </p:spPr>
        <p:txBody>
          <a:bodyPr/>
          <a:lstStyle/>
          <a:p>
            <a:pPr marL="0" indent="0">
              <a:buNone/>
            </a:pPr>
            <a:r>
              <a:rPr lang="fr-FR" dirty="0"/>
              <a:t>        </a:t>
            </a:r>
            <a:r>
              <a:rPr lang="fr-FR" sz="3200" dirty="0"/>
              <a:t>The approach to </a:t>
            </a:r>
            <a:r>
              <a:rPr lang="fr-FR" sz="3200" dirty="0" err="1"/>
              <a:t>medecine</a:t>
            </a:r>
            <a:r>
              <a:rPr lang="fr-FR" sz="3200" dirty="0"/>
              <a:t> that is concerned with the health of the </a:t>
            </a:r>
            <a:r>
              <a:rPr lang="fr-FR" sz="3200" b="1" dirty="0" err="1"/>
              <a:t>community</a:t>
            </a:r>
            <a:r>
              <a:rPr lang="fr-FR" sz="3200" dirty="0"/>
              <a:t> as a </a:t>
            </a:r>
            <a:r>
              <a:rPr lang="fr-FR" sz="3200" dirty="0" err="1"/>
              <a:t>whole</a:t>
            </a:r>
            <a:r>
              <a:rPr lang="fr-FR" sz="3200" dirty="0"/>
              <a:t> . Public health is the </a:t>
            </a:r>
            <a:r>
              <a:rPr lang="fr-FR" sz="3200" dirty="0" err="1"/>
              <a:t>community</a:t>
            </a:r>
            <a:r>
              <a:rPr lang="fr-FR" sz="3200" dirty="0"/>
              <a:t> health. It has been </a:t>
            </a:r>
            <a:r>
              <a:rPr lang="fr-FR" sz="3200" dirty="0" err="1"/>
              <a:t>said</a:t>
            </a:r>
            <a:r>
              <a:rPr lang="fr-FR" sz="3200" dirty="0"/>
              <a:t> that : « </a:t>
            </a:r>
            <a:r>
              <a:rPr lang="fr-FR" sz="3200" b="1" dirty="0"/>
              <a:t>Health care </a:t>
            </a:r>
            <a:r>
              <a:rPr lang="fr-FR" sz="3200" dirty="0"/>
              <a:t>is vital to all of us </a:t>
            </a:r>
            <a:r>
              <a:rPr lang="fr-FR" sz="3200" b="1" dirty="0"/>
              <a:t>some of the time</a:t>
            </a:r>
            <a:r>
              <a:rPr lang="fr-FR" sz="3200" dirty="0"/>
              <a:t>, but </a:t>
            </a:r>
            <a:r>
              <a:rPr lang="fr-FR" sz="3200" b="1" dirty="0"/>
              <a:t>public health </a:t>
            </a:r>
            <a:r>
              <a:rPr lang="fr-FR" sz="3200" dirty="0"/>
              <a:t>is vital to all of us </a:t>
            </a:r>
            <a:r>
              <a:rPr lang="fr-FR" sz="3200" b="1" dirty="0"/>
              <a:t>all the time</a:t>
            </a:r>
            <a:r>
              <a:rPr lang="fr-FR" sz="3200" dirty="0"/>
              <a:t> ».</a:t>
            </a:r>
          </a:p>
          <a:p>
            <a:pPr marL="0" indent="0">
              <a:buNone/>
            </a:pPr>
            <a:r>
              <a:rPr lang="fr-FR" sz="3200" dirty="0"/>
              <a:t>  The mission of public health is «  to </a:t>
            </a:r>
            <a:r>
              <a:rPr lang="fr-FR" sz="3200" dirty="0" err="1"/>
              <a:t>fulfill</a:t>
            </a:r>
            <a:r>
              <a:rPr lang="fr-FR" sz="3200" dirty="0"/>
              <a:t> </a:t>
            </a:r>
            <a:r>
              <a:rPr lang="fr-FR" sz="3200" b="1" dirty="0" err="1"/>
              <a:t>society’s</a:t>
            </a:r>
            <a:r>
              <a:rPr lang="fr-FR" sz="3200" b="1" dirty="0"/>
              <a:t> </a:t>
            </a:r>
            <a:r>
              <a:rPr lang="fr-FR" sz="3200" b="1" dirty="0" err="1"/>
              <a:t>interest</a:t>
            </a:r>
            <a:r>
              <a:rPr lang="fr-FR" sz="3200" b="1" dirty="0"/>
              <a:t> </a:t>
            </a:r>
            <a:r>
              <a:rPr lang="fr-FR" sz="3200" dirty="0"/>
              <a:t>in </a:t>
            </a:r>
            <a:r>
              <a:rPr lang="fr-FR" sz="3200" dirty="0" err="1"/>
              <a:t>assuring</a:t>
            </a:r>
            <a:r>
              <a:rPr lang="fr-FR" sz="3200" dirty="0"/>
              <a:t> conditions in which people can </a:t>
            </a:r>
            <a:r>
              <a:rPr lang="fr-FR" sz="3200" b="1" dirty="0"/>
              <a:t>be </a:t>
            </a:r>
            <a:r>
              <a:rPr lang="fr-FR" sz="3200" b="1" dirty="0" err="1"/>
              <a:t>healthy</a:t>
            </a:r>
            <a:r>
              <a:rPr lang="fr-FR" sz="3200" dirty="0"/>
              <a:t> »</a:t>
            </a:r>
          </a:p>
          <a:p>
            <a:pPr marL="0" indent="0">
              <a:buNone/>
            </a:pPr>
            <a:r>
              <a:rPr lang="fr-FR" sz="3200" dirty="0"/>
              <a:t>  The </a:t>
            </a:r>
            <a:r>
              <a:rPr lang="fr-FR" sz="3200" dirty="0" err="1"/>
              <a:t>professional</a:t>
            </a:r>
            <a:r>
              <a:rPr lang="fr-FR" sz="3200" dirty="0"/>
              <a:t> disciplines of public health are: </a:t>
            </a:r>
            <a:r>
              <a:rPr lang="fr-FR" sz="3200" dirty="0" err="1"/>
              <a:t>medicine</a:t>
            </a:r>
            <a:r>
              <a:rPr lang="fr-FR" sz="3200" dirty="0"/>
              <a:t>, </a:t>
            </a:r>
            <a:r>
              <a:rPr lang="fr-FR" sz="3200" dirty="0" err="1"/>
              <a:t>dentistry</a:t>
            </a:r>
            <a:r>
              <a:rPr lang="fr-FR" sz="3200" dirty="0"/>
              <a:t>, nursing, </a:t>
            </a:r>
            <a:r>
              <a:rPr lang="fr-FR" sz="3200" dirty="0" err="1"/>
              <a:t>optometry</a:t>
            </a:r>
            <a:r>
              <a:rPr lang="fr-FR" sz="3200" dirty="0"/>
              <a:t>, nutrition, social work, </a:t>
            </a:r>
            <a:r>
              <a:rPr lang="fr-FR" sz="3200" dirty="0" err="1"/>
              <a:t>environmental</a:t>
            </a:r>
            <a:r>
              <a:rPr lang="fr-FR" sz="3200" dirty="0"/>
              <a:t> science, health education, health service administration and </a:t>
            </a:r>
            <a:r>
              <a:rPr lang="fr-FR" sz="3200" dirty="0" err="1"/>
              <a:t>behavioral</a:t>
            </a:r>
            <a:r>
              <a:rPr lang="fr-FR" sz="3200" dirty="0"/>
              <a:t> sciences.</a:t>
            </a:r>
          </a:p>
        </p:txBody>
      </p:sp>
    </p:spTree>
    <p:extLst>
      <p:ext uri="{BB962C8B-B14F-4D97-AF65-F5344CB8AC3E}">
        <p14:creationId xmlns:p14="http://schemas.microsoft.com/office/powerpoint/2010/main" val="1243366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0"/>
            <a:ext cx="12192000" cy="6857999"/>
          </a:xfrm>
        </p:spPr>
        <p:txBody>
          <a:bodyPr/>
          <a:lstStyle/>
          <a:p>
            <a:pPr marL="0" indent="0">
              <a:buNone/>
            </a:pPr>
            <a:r>
              <a:rPr lang="fr-FR" sz="3200" b="1" u="sng" dirty="0"/>
              <a:t>Activity 1</a:t>
            </a:r>
            <a:r>
              <a:rPr lang="fr-FR" sz="3200" b="1" dirty="0"/>
              <a:t>:  </a:t>
            </a:r>
            <a:r>
              <a:rPr lang="fr-FR" sz="3200" b="1" dirty="0" err="1"/>
              <a:t>Matching</a:t>
            </a:r>
            <a:r>
              <a:rPr lang="fr-FR" sz="3200" b="1" dirty="0"/>
              <a:t> </a:t>
            </a:r>
          </a:p>
          <a:p>
            <a:pPr marL="0" indent="0">
              <a:buNone/>
            </a:pPr>
            <a:r>
              <a:rPr lang="fr-FR" sz="3200" dirty="0"/>
              <a:t>a- </a:t>
            </a:r>
            <a:r>
              <a:rPr lang="fr-FR" sz="3200" dirty="0" err="1"/>
              <a:t>doctors</a:t>
            </a:r>
            <a:r>
              <a:rPr lang="fr-FR" sz="3200" dirty="0"/>
              <a:t>;  b- public health function ;  c- public health </a:t>
            </a:r>
            <a:r>
              <a:rPr lang="fr-FR" sz="3200" dirty="0" err="1"/>
              <a:t>professional</a:t>
            </a:r>
            <a:endParaRPr lang="fr-FR" sz="3200" dirty="0"/>
          </a:p>
          <a:p>
            <a:pPr marL="0" indent="0">
              <a:buNone/>
            </a:pPr>
            <a:endParaRPr lang="fr-FR" sz="3200" dirty="0"/>
          </a:p>
          <a:p>
            <a:pPr marL="0" indent="0">
              <a:buNone/>
            </a:pPr>
            <a:r>
              <a:rPr lang="fr-FR" sz="3200" dirty="0"/>
              <a:t>1- Formulation of public policies </a:t>
            </a:r>
            <a:r>
              <a:rPr lang="fr-FR" sz="3200" dirty="0" err="1"/>
              <a:t>designed</a:t>
            </a:r>
            <a:r>
              <a:rPr lang="fr-FR" sz="3200" dirty="0"/>
              <a:t> to solve </a:t>
            </a:r>
            <a:r>
              <a:rPr lang="fr-FR" sz="3200" dirty="0" err="1"/>
              <a:t>identified</a:t>
            </a:r>
            <a:r>
              <a:rPr lang="fr-FR" sz="3200" dirty="0"/>
              <a:t> local and national health </a:t>
            </a:r>
            <a:r>
              <a:rPr lang="fr-FR" sz="3200" dirty="0" err="1"/>
              <a:t>problems</a:t>
            </a:r>
            <a:r>
              <a:rPr lang="fr-FR" sz="3200" dirty="0"/>
              <a:t> and </a:t>
            </a:r>
            <a:r>
              <a:rPr lang="fr-FR" sz="3200" dirty="0" err="1"/>
              <a:t>priorities</a:t>
            </a:r>
            <a:r>
              <a:rPr lang="fr-FR" sz="3200" dirty="0"/>
              <a:t> .</a:t>
            </a:r>
          </a:p>
          <a:p>
            <a:pPr marL="0" indent="0">
              <a:buNone/>
            </a:pPr>
            <a:endParaRPr lang="fr-FR" sz="3200" dirty="0"/>
          </a:p>
          <a:p>
            <a:pPr marL="0" indent="0">
              <a:buNone/>
            </a:pPr>
            <a:r>
              <a:rPr lang="fr-FR" sz="3200" dirty="0"/>
              <a:t>2- Monitors and diagnoses </a:t>
            </a:r>
            <a:r>
              <a:rPr lang="fr-FR" sz="3200" dirty="0" err="1"/>
              <a:t>everybody</a:t>
            </a:r>
            <a:r>
              <a:rPr lang="fr-FR" sz="3200" dirty="0"/>
              <a:t> health </a:t>
            </a:r>
            <a:r>
              <a:rPr lang="fr-FR" sz="3200" dirty="0" err="1"/>
              <a:t>concerns</a:t>
            </a:r>
            <a:r>
              <a:rPr lang="fr-FR" sz="3200" dirty="0"/>
              <a:t>.</a:t>
            </a:r>
          </a:p>
          <a:p>
            <a:pPr marL="0" indent="0">
              <a:buNone/>
            </a:pPr>
            <a:endParaRPr lang="fr-FR" sz="3200" dirty="0"/>
          </a:p>
          <a:p>
            <a:pPr marL="0" indent="0">
              <a:buNone/>
            </a:pPr>
            <a:r>
              <a:rPr lang="fr-FR" sz="3200" dirty="0"/>
              <a:t>3- Treat </a:t>
            </a:r>
            <a:r>
              <a:rPr lang="fr-FR" sz="3200" dirty="0" err="1"/>
              <a:t>individual</a:t>
            </a:r>
            <a:r>
              <a:rPr lang="fr-FR" sz="3200" dirty="0"/>
              <a:t> patient one by one for a specific disease or injury</a:t>
            </a:r>
            <a:r>
              <a:rPr lang="fr-FR" dirty="0"/>
              <a:t>.</a:t>
            </a:r>
          </a:p>
        </p:txBody>
      </p:sp>
    </p:spTree>
    <p:extLst>
      <p:ext uri="{BB962C8B-B14F-4D97-AF65-F5344CB8AC3E}">
        <p14:creationId xmlns:p14="http://schemas.microsoft.com/office/powerpoint/2010/main" val="168517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200" y="0"/>
            <a:ext cx="12226199" cy="6858000"/>
          </a:xfrm>
        </p:spPr>
        <p:txBody>
          <a:bodyPr>
            <a:normAutofit/>
          </a:bodyPr>
          <a:lstStyle/>
          <a:p>
            <a:pPr marL="0" indent="0">
              <a:buNone/>
            </a:pPr>
            <a:r>
              <a:rPr lang="fr-FR" b="1" u="sng" dirty="0"/>
              <a:t>Activity 2</a:t>
            </a:r>
            <a:r>
              <a:rPr lang="fr-FR" b="1" dirty="0"/>
              <a:t>:</a:t>
            </a:r>
            <a:r>
              <a:rPr lang="fr-FR" dirty="0"/>
              <a:t>  Choose the </a:t>
            </a:r>
            <a:r>
              <a:rPr lang="fr-FR" dirty="0" err="1"/>
              <a:t>intruders</a:t>
            </a:r>
            <a:r>
              <a:rPr lang="fr-FR" dirty="0"/>
              <a:t> </a:t>
            </a:r>
            <a:r>
              <a:rPr lang="fr-FR" dirty="0" err="1"/>
              <a:t>achievement</a:t>
            </a:r>
            <a:r>
              <a:rPr lang="fr-FR" dirty="0"/>
              <a:t> </a:t>
            </a:r>
            <a:r>
              <a:rPr lang="fr-FR" dirty="0" err="1"/>
              <a:t>among</a:t>
            </a:r>
            <a:r>
              <a:rPr lang="fr-FR" dirty="0"/>
              <a:t> the public health </a:t>
            </a:r>
            <a:r>
              <a:rPr lang="fr-FR" dirty="0" err="1"/>
              <a:t>great</a:t>
            </a:r>
            <a:r>
              <a:rPr lang="fr-FR" dirty="0"/>
              <a:t> achievements</a:t>
            </a:r>
          </a:p>
          <a:p>
            <a:pPr marL="0" indent="0">
              <a:buNone/>
            </a:pPr>
            <a:endParaRPr lang="fr-FR" dirty="0"/>
          </a:p>
          <a:p>
            <a:pPr marL="0" indent="0">
              <a:buNone/>
            </a:pPr>
            <a:r>
              <a:rPr lang="fr-FR" dirty="0"/>
              <a:t>- </a:t>
            </a:r>
            <a:r>
              <a:rPr lang="fr-FR" dirty="0" err="1"/>
              <a:t>motor</a:t>
            </a:r>
            <a:r>
              <a:rPr lang="fr-FR" dirty="0"/>
              <a:t> vehicule </a:t>
            </a:r>
            <a:r>
              <a:rPr lang="fr-FR" dirty="0" err="1"/>
              <a:t>safety</a:t>
            </a:r>
            <a:r>
              <a:rPr lang="fr-FR" dirty="0"/>
              <a:t>                                     - </a:t>
            </a:r>
            <a:r>
              <a:rPr lang="fr-FR" dirty="0" err="1"/>
              <a:t>safe</a:t>
            </a:r>
            <a:r>
              <a:rPr lang="fr-FR" dirty="0"/>
              <a:t> and </a:t>
            </a:r>
            <a:r>
              <a:rPr lang="fr-FR" dirty="0" err="1"/>
              <a:t>healthier</a:t>
            </a:r>
            <a:r>
              <a:rPr lang="fr-FR" dirty="0"/>
              <a:t> </a:t>
            </a:r>
            <a:r>
              <a:rPr lang="fr-FR" dirty="0" err="1"/>
              <a:t>food</a:t>
            </a:r>
            <a:endParaRPr lang="fr-FR" dirty="0"/>
          </a:p>
          <a:p>
            <a:pPr>
              <a:buFontTx/>
              <a:buChar char="-"/>
            </a:pPr>
            <a:r>
              <a:rPr lang="fr-FR" dirty="0"/>
              <a:t>Vaccination                                                       - </a:t>
            </a:r>
            <a:r>
              <a:rPr lang="fr-FR" dirty="0" err="1"/>
              <a:t>healthier</a:t>
            </a:r>
            <a:r>
              <a:rPr lang="fr-FR" dirty="0"/>
              <a:t> </a:t>
            </a:r>
            <a:r>
              <a:rPr lang="fr-FR" dirty="0" err="1"/>
              <a:t>mothers</a:t>
            </a:r>
            <a:r>
              <a:rPr lang="fr-FR" dirty="0"/>
              <a:t> and babies</a:t>
            </a:r>
          </a:p>
          <a:p>
            <a:pPr>
              <a:buFontTx/>
              <a:buChar char="-"/>
            </a:pPr>
            <a:r>
              <a:rPr lang="fr-FR" dirty="0" err="1"/>
              <a:t>Safer</a:t>
            </a:r>
            <a:r>
              <a:rPr lang="fr-FR" dirty="0"/>
              <a:t> workplaces                                               </a:t>
            </a:r>
          </a:p>
          <a:p>
            <a:pPr>
              <a:buFontTx/>
              <a:buChar char="-"/>
            </a:pPr>
            <a:r>
              <a:rPr lang="fr-FR" dirty="0"/>
              <a:t> control of infectious diseases                        - </a:t>
            </a:r>
            <a:r>
              <a:rPr lang="fr-FR" dirty="0" err="1"/>
              <a:t>economic</a:t>
            </a:r>
            <a:r>
              <a:rPr lang="fr-FR" dirty="0"/>
              <a:t> development</a:t>
            </a:r>
          </a:p>
          <a:p>
            <a:pPr>
              <a:buFontTx/>
              <a:buChar char="-"/>
            </a:pPr>
            <a:r>
              <a:rPr lang="fr-FR" dirty="0"/>
              <a:t>Planning a good </a:t>
            </a:r>
            <a:r>
              <a:rPr lang="fr-FR" dirty="0" err="1"/>
              <a:t>educational</a:t>
            </a:r>
            <a:r>
              <a:rPr lang="fr-FR" dirty="0"/>
              <a:t> system             - family planning</a:t>
            </a:r>
          </a:p>
          <a:p>
            <a:pPr>
              <a:buFontTx/>
              <a:buChar char="-"/>
            </a:pPr>
            <a:r>
              <a:rPr lang="fr-FR" dirty="0" err="1"/>
              <a:t>Fluoridation</a:t>
            </a:r>
            <a:r>
              <a:rPr lang="fr-FR" dirty="0"/>
              <a:t> of </a:t>
            </a:r>
            <a:r>
              <a:rPr lang="fr-FR" dirty="0" err="1"/>
              <a:t>drinking</a:t>
            </a:r>
            <a:r>
              <a:rPr lang="fr-FR" dirty="0"/>
              <a:t> water                        </a:t>
            </a:r>
          </a:p>
          <a:p>
            <a:pPr>
              <a:buFontTx/>
              <a:buChar char="-"/>
            </a:pPr>
            <a:r>
              <a:rPr lang="fr-FR" dirty="0" err="1"/>
              <a:t>Decline</a:t>
            </a:r>
            <a:r>
              <a:rPr lang="fr-FR" dirty="0"/>
              <a:t> in </a:t>
            </a:r>
            <a:r>
              <a:rPr lang="fr-FR" dirty="0" err="1"/>
              <a:t>deaths</a:t>
            </a:r>
            <a:r>
              <a:rPr lang="fr-FR" dirty="0"/>
              <a:t> from </a:t>
            </a:r>
            <a:r>
              <a:rPr lang="fr-FR" dirty="0" err="1"/>
              <a:t>coronary</a:t>
            </a:r>
            <a:r>
              <a:rPr lang="fr-FR" dirty="0"/>
              <a:t> heart disease and stroke</a:t>
            </a:r>
          </a:p>
          <a:p>
            <a:pPr>
              <a:buFontTx/>
              <a:buChar char="-"/>
            </a:pPr>
            <a:r>
              <a:rPr lang="fr-FR" dirty="0"/>
              <a:t>recognition of </a:t>
            </a:r>
            <a:r>
              <a:rPr lang="fr-FR" dirty="0" err="1"/>
              <a:t>tobacco</a:t>
            </a:r>
            <a:r>
              <a:rPr lang="fr-FR" dirty="0"/>
              <a:t> use as a health </a:t>
            </a:r>
            <a:r>
              <a:rPr lang="fr-FR" dirty="0" err="1"/>
              <a:t>hazards</a:t>
            </a:r>
            <a:endParaRPr lang="fr-FR" dirty="0"/>
          </a:p>
          <a:p>
            <a:pPr>
              <a:buFontTx/>
              <a:buChar char="-"/>
            </a:pPr>
            <a:r>
              <a:rPr lang="fr-FR" dirty="0" err="1"/>
              <a:t>Voting</a:t>
            </a:r>
            <a:r>
              <a:rPr lang="fr-FR" dirty="0"/>
              <a:t> the state </a:t>
            </a:r>
            <a:r>
              <a:rPr lang="fr-FR" dirty="0" err="1"/>
              <a:t>functionning</a:t>
            </a:r>
            <a:r>
              <a:rPr lang="fr-FR" dirty="0"/>
              <a:t> budget</a:t>
            </a:r>
          </a:p>
        </p:txBody>
      </p:sp>
    </p:spTree>
    <p:extLst>
      <p:ext uri="{BB962C8B-B14F-4D97-AF65-F5344CB8AC3E}">
        <p14:creationId xmlns:p14="http://schemas.microsoft.com/office/powerpoint/2010/main" val="3547771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952" y="9704"/>
            <a:ext cx="12178048" cy="6848296"/>
          </a:xfrm>
        </p:spPr>
        <p:txBody>
          <a:bodyPr/>
          <a:lstStyle/>
          <a:p>
            <a:pPr marL="0" indent="0" algn="ctr">
              <a:buNone/>
            </a:pPr>
            <a:r>
              <a:rPr lang="fr-FR" sz="5400" b="1" dirty="0">
                <a:solidFill>
                  <a:srgbClr val="FF0000"/>
                </a:solidFill>
              </a:rPr>
              <a:t>SPEAKING</a:t>
            </a:r>
          </a:p>
          <a:p>
            <a:pPr marL="0" indent="0">
              <a:buNone/>
            </a:pPr>
            <a:r>
              <a:rPr lang="fr-FR" sz="3200" dirty="0"/>
              <a:t>  This section </a:t>
            </a:r>
            <a:r>
              <a:rPr lang="fr-FR" sz="3200" dirty="0" err="1"/>
              <a:t>measures</a:t>
            </a:r>
            <a:r>
              <a:rPr lang="fr-FR" sz="3200" dirty="0"/>
              <a:t> your ability to </a:t>
            </a:r>
            <a:r>
              <a:rPr lang="fr-FR" sz="3200" dirty="0" err="1"/>
              <a:t>speak</a:t>
            </a:r>
            <a:r>
              <a:rPr lang="fr-FR" sz="3200" dirty="0"/>
              <a:t> about </a:t>
            </a:r>
            <a:r>
              <a:rPr lang="fr-FR" sz="3200" dirty="0" err="1"/>
              <a:t>different</a:t>
            </a:r>
            <a:r>
              <a:rPr lang="fr-FR" sz="3200" dirty="0"/>
              <a:t> topics. You will answer questions. Answer each one as </a:t>
            </a:r>
            <a:r>
              <a:rPr lang="fr-FR" sz="3200" dirty="0" err="1"/>
              <a:t>completely</a:t>
            </a:r>
            <a:r>
              <a:rPr lang="fr-FR" sz="3200" dirty="0"/>
              <a:t> as you can.</a:t>
            </a:r>
          </a:p>
          <a:p>
            <a:pPr marL="0" indent="0">
              <a:buNone/>
            </a:pPr>
            <a:r>
              <a:rPr lang="fr-FR" sz="3200" dirty="0"/>
              <a:t>Questions will be about </a:t>
            </a:r>
            <a:r>
              <a:rPr lang="fr-FR" sz="3200" dirty="0" err="1"/>
              <a:t>familiar</a:t>
            </a:r>
            <a:r>
              <a:rPr lang="fr-FR" sz="3200" dirty="0"/>
              <a:t> topics. Try to </a:t>
            </a:r>
            <a:r>
              <a:rPr lang="fr-FR" sz="3200" dirty="0" err="1"/>
              <a:t>speak</a:t>
            </a:r>
            <a:r>
              <a:rPr lang="fr-FR" sz="3200" dirty="0"/>
              <a:t> about the topics </a:t>
            </a:r>
            <a:r>
              <a:rPr lang="fr-FR" sz="3200" dirty="0" err="1"/>
              <a:t>clearly</a:t>
            </a:r>
            <a:r>
              <a:rPr lang="fr-FR" sz="3200" dirty="0"/>
              <a:t> and correctly.</a:t>
            </a:r>
            <a:endParaRPr lang="fr-FR" sz="3200" b="1" dirty="0">
              <a:solidFill>
                <a:srgbClr val="FF0000"/>
              </a:solidFill>
            </a:endParaRPr>
          </a:p>
        </p:txBody>
      </p:sp>
    </p:spTree>
    <p:extLst>
      <p:ext uri="{BB962C8B-B14F-4D97-AF65-F5344CB8AC3E}">
        <p14:creationId xmlns:p14="http://schemas.microsoft.com/office/powerpoint/2010/main" val="2372263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normAutofit lnSpcReduction="10000"/>
          </a:bodyPr>
          <a:lstStyle/>
          <a:p>
            <a:pPr marL="0" indent="0">
              <a:buNone/>
            </a:pPr>
            <a:r>
              <a:rPr lang="fr-FR" dirty="0"/>
              <a:t> For each of the following questions, prepare a plan that shows the type of information you will include in your  response.</a:t>
            </a:r>
          </a:p>
          <a:p>
            <a:pPr marL="0" indent="0">
              <a:buNone/>
            </a:pPr>
            <a:r>
              <a:rPr lang="fr-FR" sz="3600" b="1" dirty="0"/>
              <a:t>         What are the characteristics of a good teacher?</a:t>
            </a:r>
          </a:p>
          <a:p>
            <a:pPr marL="0" indent="0">
              <a:buNone/>
            </a:pPr>
            <a:r>
              <a:rPr lang="fr-FR" b="1" dirty="0"/>
              <a:t>INTRODUCTION</a:t>
            </a:r>
            <a:r>
              <a:rPr lang="fr-FR" dirty="0"/>
              <a:t>: The two most important characteristics of a good teacher are patience and tolerance.</a:t>
            </a:r>
          </a:p>
          <a:p>
            <a:pPr marL="0" indent="0">
              <a:buNone/>
            </a:pPr>
            <a:r>
              <a:rPr lang="fr-FR" b="1" dirty="0"/>
              <a:t>SUPPORTING IDEA 1</a:t>
            </a:r>
            <a:r>
              <a:rPr lang="fr-FR" dirty="0"/>
              <a:t>: </a:t>
            </a:r>
            <a:r>
              <a:rPr lang="fr-FR" u="sng" dirty="0">
                <a:solidFill>
                  <a:srgbClr val="FF0000"/>
                </a:solidFill>
              </a:rPr>
              <a:t>first reason</a:t>
            </a:r>
          </a:p>
          <a:p>
            <a:pPr marL="0" indent="0">
              <a:buNone/>
            </a:pPr>
            <a:r>
              <a:rPr lang="fr-FR" i="1" dirty="0"/>
              <a:t>Patience because he must teach the course to students who don’t have the same level.</a:t>
            </a:r>
          </a:p>
          <a:p>
            <a:pPr marL="0" indent="0">
              <a:buNone/>
            </a:pPr>
            <a:r>
              <a:rPr lang="fr-FR" b="1" i="1" dirty="0"/>
              <a:t>SUPPORTING IDEA 2</a:t>
            </a:r>
            <a:r>
              <a:rPr lang="fr-FR" i="1" dirty="0"/>
              <a:t>: </a:t>
            </a:r>
            <a:r>
              <a:rPr lang="fr-FR" i="1" u="sng" dirty="0">
                <a:solidFill>
                  <a:srgbClr val="FF0000"/>
                </a:solidFill>
              </a:rPr>
              <a:t>second reason </a:t>
            </a:r>
          </a:p>
          <a:p>
            <a:pPr marL="0" indent="0">
              <a:buNone/>
            </a:pPr>
            <a:r>
              <a:rPr lang="fr-FR" i="1" dirty="0"/>
              <a:t>Tolerance because students are making many mistakes.</a:t>
            </a:r>
          </a:p>
          <a:p>
            <a:pPr marL="0" indent="0">
              <a:buNone/>
            </a:pPr>
            <a:r>
              <a:rPr lang="fr-FR" b="1" i="1" dirty="0"/>
              <a:t>CONCLUSION</a:t>
            </a:r>
            <a:r>
              <a:rPr lang="fr-FR" i="1" dirty="0"/>
              <a:t>: Patience and tolerance are important </a:t>
            </a:r>
            <a:r>
              <a:rPr lang="fr-FR" i="1" dirty="0" err="1"/>
              <a:t>characteristics</a:t>
            </a:r>
            <a:r>
              <a:rPr lang="fr-FR" i="1" dirty="0"/>
              <a:t>.</a:t>
            </a:r>
          </a:p>
          <a:p>
            <a:pPr marL="0" indent="0">
              <a:buNone/>
            </a:pPr>
            <a:r>
              <a:rPr lang="fr-FR" dirty="0"/>
              <a:t>       The two </a:t>
            </a:r>
            <a:r>
              <a:rPr lang="fr-FR" dirty="0" err="1"/>
              <a:t>most</a:t>
            </a:r>
            <a:r>
              <a:rPr lang="fr-FR" dirty="0"/>
              <a:t> important </a:t>
            </a:r>
            <a:r>
              <a:rPr lang="fr-FR" dirty="0" err="1"/>
              <a:t>characteristics</a:t>
            </a:r>
            <a:r>
              <a:rPr lang="fr-FR" dirty="0"/>
              <a:t> of a good </a:t>
            </a:r>
            <a:r>
              <a:rPr lang="fr-FR" dirty="0" err="1"/>
              <a:t>teacher</a:t>
            </a:r>
            <a:r>
              <a:rPr lang="fr-FR" dirty="0"/>
              <a:t> are patience and </a:t>
            </a:r>
            <a:r>
              <a:rPr lang="fr-FR" dirty="0" err="1"/>
              <a:t>tolerance</a:t>
            </a:r>
            <a:r>
              <a:rPr lang="fr-FR" dirty="0"/>
              <a:t>. Patience because he must </a:t>
            </a:r>
            <a:r>
              <a:rPr lang="fr-FR" dirty="0" err="1"/>
              <a:t>teach</a:t>
            </a:r>
            <a:r>
              <a:rPr lang="fr-FR" dirty="0"/>
              <a:t> the course to students who </a:t>
            </a:r>
            <a:r>
              <a:rPr lang="fr-FR" dirty="0" err="1"/>
              <a:t>don’t</a:t>
            </a:r>
            <a:r>
              <a:rPr lang="fr-FR" dirty="0"/>
              <a:t> have the same </a:t>
            </a:r>
            <a:r>
              <a:rPr lang="fr-FR" dirty="0" err="1"/>
              <a:t>level</a:t>
            </a:r>
            <a:r>
              <a:rPr lang="fr-FR" dirty="0"/>
              <a:t>. </a:t>
            </a:r>
            <a:r>
              <a:rPr lang="fr-FR" dirty="0" err="1"/>
              <a:t>Tolerance</a:t>
            </a:r>
            <a:r>
              <a:rPr lang="fr-FR" dirty="0"/>
              <a:t> because students are </a:t>
            </a:r>
            <a:r>
              <a:rPr lang="fr-FR" dirty="0" err="1"/>
              <a:t>making</a:t>
            </a:r>
            <a:r>
              <a:rPr lang="fr-FR" dirty="0"/>
              <a:t> many </a:t>
            </a:r>
            <a:r>
              <a:rPr lang="fr-FR" dirty="0" err="1"/>
              <a:t>mistakes</a:t>
            </a:r>
            <a:r>
              <a:rPr lang="fr-FR" dirty="0"/>
              <a:t>. Patience and </a:t>
            </a:r>
            <a:r>
              <a:rPr lang="fr-FR" dirty="0" err="1"/>
              <a:t>tolerance</a:t>
            </a:r>
            <a:r>
              <a:rPr lang="fr-FR" dirty="0"/>
              <a:t> are important </a:t>
            </a:r>
            <a:r>
              <a:rPr lang="fr-FR" dirty="0" err="1"/>
              <a:t>characteristics</a:t>
            </a:r>
            <a:r>
              <a:rPr lang="fr-FR" dirty="0"/>
              <a:t>.</a:t>
            </a:r>
          </a:p>
        </p:txBody>
      </p:sp>
    </p:spTree>
    <p:extLst>
      <p:ext uri="{BB962C8B-B14F-4D97-AF65-F5344CB8AC3E}">
        <p14:creationId xmlns:p14="http://schemas.microsoft.com/office/powerpoint/2010/main" val="277198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27606" cy="6980349"/>
          </a:xfrm>
        </p:spPr>
        <p:txBody>
          <a:bodyPr>
            <a:normAutofit/>
          </a:bodyPr>
          <a:lstStyle/>
          <a:p>
            <a:pPr marL="0" indent="0">
              <a:buNone/>
            </a:pPr>
            <a:r>
              <a:rPr lang="fr-FR" b="1" u="sng" dirty="0">
                <a:solidFill>
                  <a:srgbClr val="92D050"/>
                </a:solidFill>
              </a:rPr>
              <a:t>Questions</a:t>
            </a:r>
            <a:r>
              <a:rPr lang="fr-FR" dirty="0">
                <a:solidFill>
                  <a:srgbClr val="92D050"/>
                </a:solidFill>
              </a:rPr>
              <a:t>: Read the questions. On a piece of paper, take notes on the main points of a </a:t>
            </a:r>
            <a:r>
              <a:rPr lang="fr-FR" dirty="0" err="1">
                <a:solidFill>
                  <a:srgbClr val="92D050"/>
                </a:solidFill>
              </a:rPr>
              <a:t>response</a:t>
            </a:r>
            <a:r>
              <a:rPr lang="fr-FR" dirty="0">
                <a:solidFill>
                  <a:srgbClr val="92D050"/>
                </a:solidFill>
              </a:rPr>
              <a:t>. Then respond to the questions </a:t>
            </a:r>
            <a:r>
              <a:rPr lang="fr-FR" dirty="0" err="1">
                <a:solidFill>
                  <a:srgbClr val="92D050"/>
                </a:solidFill>
              </a:rPr>
              <a:t>using</a:t>
            </a:r>
            <a:r>
              <a:rPr lang="fr-FR" dirty="0">
                <a:solidFill>
                  <a:srgbClr val="92D050"/>
                </a:solidFill>
              </a:rPr>
              <a:t> reasons , </a:t>
            </a:r>
            <a:r>
              <a:rPr lang="fr-FR" dirty="0" err="1">
                <a:solidFill>
                  <a:srgbClr val="92D050"/>
                </a:solidFill>
              </a:rPr>
              <a:t>details</a:t>
            </a:r>
            <a:r>
              <a:rPr lang="fr-FR" dirty="0">
                <a:solidFill>
                  <a:srgbClr val="92D050"/>
                </a:solidFill>
              </a:rPr>
              <a:t> and </a:t>
            </a:r>
            <a:r>
              <a:rPr lang="fr-FR" dirty="0" err="1">
                <a:solidFill>
                  <a:srgbClr val="92D050"/>
                </a:solidFill>
              </a:rPr>
              <a:t>examples</a:t>
            </a:r>
            <a:r>
              <a:rPr lang="fr-FR" dirty="0">
                <a:solidFill>
                  <a:srgbClr val="92D050"/>
                </a:solidFill>
              </a:rPr>
              <a:t> to support </a:t>
            </a:r>
            <a:r>
              <a:rPr lang="fr-FR" dirty="0" err="1">
                <a:solidFill>
                  <a:srgbClr val="92D050"/>
                </a:solidFill>
              </a:rPr>
              <a:t>your</a:t>
            </a:r>
            <a:r>
              <a:rPr lang="fr-FR" dirty="0">
                <a:solidFill>
                  <a:srgbClr val="92D050"/>
                </a:solidFill>
              </a:rPr>
              <a:t> </a:t>
            </a:r>
            <a:r>
              <a:rPr lang="fr-FR" dirty="0" err="1">
                <a:solidFill>
                  <a:srgbClr val="92D050"/>
                </a:solidFill>
              </a:rPr>
              <a:t>response</a:t>
            </a:r>
            <a:r>
              <a:rPr lang="fr-FR" dirty="0">
                <a:solidFill>
                  <a:srgbClr val="92D050"/>
                </a:solidFill>
              </a:rPr>
              <a:t>.</a:t>
            </a:r>
          </a:p>
          <a:p>
            <a:pPr marL="0" indent="0">
              <a:buNone/>
            </a:pPr>
            <a:endParaRPr lang="fr-FR" dirty="0">
              <a:solidFill>
                <a:srgbClr val="92D050"/>
              </a:solidFill>
            </a:endParaRPr>
          </a:p>
          <a:p>
            <a:pPr marL="0" indent="0">
              <a:buNone/>
            </a:pPr>
            <a:r>
              <a:rPr lang="fr-FR" dirty="0"/>
              <a:t>1) What are the characteristics of a good </a:t>
            </a:r>
            <a:r>
              <a:rPr lang="fr-FR" dirty="0" err="1"/>
              <a:t>wife</a:t>
            </a:r>
            <a:r>
              <a:rPr lang="fr-FR" dirty="0"/>
              <a:t>/</a:t>
            </a:r>
            <a:r>
              <a:rPr lang="fr-FR" dirty="0" err="1"/>
              <a:t>husband</a:t>
            </a:r>
            <a:r>
              <a:rPr lang="fr-FR" dirty="0"/>
              <a:t>? </a:t>
            </a:r>
          </a:p>
          <a:p>
            <a:pPr marL="0" indent="0">
              <a:buNone/>
            </a:pPr>
            <a:r>
              <a:rPr lang="fr-FR" dirty="0"/>
              <a:t>2) </a:t>
            </a:r>
            <a:r>
              <a:rPr lang="fr-FR" dirty="0" err="1"/>
              <a:t>Would</a:t>
            </a:r>
            <a:r>
              <a:rPr lang="fr-FR" dirty="0"/>
              <a:t>  you prefer </a:t>
            </a:r>
            <a:r>
              <a:rPr lang="fr-FR" dirty="0" err="1"/>
              <a:t>taking</a:t>
            </a:r>
            <a:r>
              <a:rPr lang="fr-FR" dirty="0"/>
              <a:t> a trip by train or by plane ? </a:t>
            </a:r>
          </a:p>
          <a:p>
            <a:pPr marL="0" indent="0">
              <a:buNone/>
            </a:pPr>
            <a:r>
              <a:rPr lang="fr-FR" dirty="0"/>
              <a:t>3) Do </a:t>
            </a:r>
            <a:r>
              <a:rPr lang="fr-FR" dirty="0" err="1"/>
              <a:t>you</a:t>
            </a:r>
            <a:r>
              <a:rPr lang="fr-FR" dirty="0"/>
              <a:t> </a:t>
            </a:r>
            <a:r>
              <a:rPr lang="fr-FR" dirty="0" err="1"/>
              <a:t>think</a:t>
            </a:r>
            <a:r>
              <a:rPr lang="fr-FR" dirty="0"/>
              <a:t> </a:t>
            </a:r>
            <a:r>
              <a:rPr lang="fr-FR" dirty="0" err="1"/>
              <a:t>it</a:t>
            </a:r>
            <a:r>
              <a:rPr lang="fr-FR" dirty="0"/>
              <a:t> </a:t>
            </a:r>
            <a:r>
              <a:rPr lang="fr-FR" dirty="0" err="1"/>
              <a:t>is</a:t>
            </a:r>
            <a:r>
              <a:rPr lang="fr-FR" dirty="0"/>
              <a:t> </a:t>
            </a:r>
            <a:r>
              <a:rPr lang="fr-FR" dirty="0" err="1"/>
              <a:t>better</a:t>
            </a:r>
            <a:r>
              <a:rPr lang="fr-FR" dirty="0"/>
              <a:t> to </a:t>
            </a:r>
            <a:r>
              <a:rPr lang="fr-FR" dirty="0" err="1"/>
              <a:t>study</a:t>
            </a:r>
            <a:r>
              <a:rPr lang="fr-FR" dirty="0"/>
              <a:t> </a:t>
            </a:r>
            <a:r>
              <a:rPr lang="fr-FR" dirty="0" err="1"/>
              <a:t>alone</a:t>
            </a:r>
            <a:r>
              <a:rPr lang="fr-FR" dirty="0"/>
              <a:t> or </a:t>
            </a:r>
            <a:r>
              <a:rPr lang="fr-FR" dirty="0" err="1"/>
              <a:t>study</a:t>
            </a:r>
            <a:r>
              <a:rPr lang="fr-FR" dirty="0"/>
              <a:t> </a:t>
            </a:r>
            <a:r>
              <a:rPr lang="fr-FR" dirty="0" err="1"/>
              <a:t>with</a:t>
            </a:r>
            <a:r>
              <a:rPr lang="fr-FR" dirty="0"/>
              <a:t> </a:t>
            </a:r>
            <a:r>
              <a:rPr lang="fr-FR" dirty="0" err="1"/>
              <a:t>friends</a:t>
            </a:r>
            <a:r>
              <a:rPr lang="fr-FR" dirty="0"/>
              <a:t>? </a:t>
            </a:r>
          </a:p>
          <a:p>
            <a:pPr marL="0" indent="0">
              <a:buNone/>
            </a:pPr>
            <a:r>
              <a:rPr lang="fr-FR" dirty="0"/>
              <a:t>4) If </a:t>
            </a:r>
            <a:r>
              <a:rPr lang="fr-FR" dirty="0" err="1"/>
              <a:t>you</a:t>
            </a:r>
            <a:r>
              <a:rPr lang="fr-FR" dirty="0"/>
              <a:t> </a:t>
            </a:r>
            <a:r>
              <a:rPr lang="fr-FR" dirty="0" err="1"/>
              <a:t>suddenly</a:t>
            </a:r>
            <a:r>
              <a:rPr lang="fr-FR" dirty="0"/>
              <a:t> </a:t>
            </a:r>
            <a:r>
              <a:rPr lang="fr-FR" dirty="0" err="1"/>
              <a:t>get</a:t>
            </a:r>
            <a:r>
              <a:rPr lang="fr-FR" dirty="0"/>
              <a:t> 10,000,000 </a:t>
            </a:r>
            <a:r>
              <a:rPr lang="fr-FR" dirty="0" err="1"/>
              <a:t>what</a:t>
            </a:r>
            <a:r>
              <a:rPr lang="fr-FR" dirty="0"/>
              <a:t> </a:t>
            </a:r>
            <a:r>
              <a:rPr lang="fr-FR" dirty="0" err="1"/>
              <a:t>would</a:t>
            </a:r>
            <a:r>
              <a:rPr lang="fr-FR" dirty="0"/>
              <a:t> </a:t>
            </a:r>
            <a:r>
              <a:rPr lang="fr-FR" dirty="0" err="1"/>
              <a:t>you</a:t>
            </a:r>
            <a:r>
              <a:rPr lang="fr-FR" dirty="0"/>
              <a:t> </a:t>
            </a:r>
            <a:r>
              <a:rPr lang="fr-FR" dirty="0" err="1"/>
              <a:t>spend</a:t>
            </a:r>
            <a:r>
              <a:rPr lang="fr-FR" dirty="0"/>
              <a:t> </a:t>
            </a:r>
            <a:r>
              <a:rPr lang="fr-FR" dirty="0" err="1"/>
              <a:t>it</a:t>
            </a:r>
            <a:r>
              <a:rPr lang="fr-FR" dirty="0"/>
              <a:t> on? </a:t>
            </a:r>
          </a:p>
          <a:p>
            <a:pPr marL="0" indent="0">
              <a:buNone/>
            </a:pPr>
            <a:r>
              <a:rPr lang="fr-FR" dirty="0"/>
              <a:t>5) Do </a:t>
            </a:r>
            <a:r>
              <a:rPr lang="fr-FR" dirty="0" err="1"/>
              <a:t>you</a:t>
            </a:r>
            <a:r>
              <a:rPr lang="fr-FR" dirty="0"/>
              <a:t> like to go out for </a:t>
            </a:r>
            <a:r>
              <a:rPr lang="fr-FR" dirty="0" err="1"/>
              <a:t>dinner</a:t>
            </a:r>
            <a:r>
              <a:rPr lang="fr-FR" dirty="0"/>
              <a:t> or </a:t>
            </a:r>
            <a:r>
              <a:rPr lang="fr-FR" dirty="0" err="1"/>
              <a:t>stay</a:t>
            </a:r>
            <a:r>
              <a:rPr lang="fr-FR" dirty="0"/>
              <a:t> home and </a:t>
            </a:r>
            <a:r>
              <a:rPr lang="fr-FR" dirty="0" err="1"/>
              <a:t>cook</a:t>
            </a:r>
            <a:r>
              <a:rPr lang="fr-FR" dirty="0"/>
              <a:t> a </a:t>
            </a:r>
            <a:r>
              <a:rPr lang="fr-FR" dirty="0" err="1"/>
              <a:t>meal</a:t>
            </a:r>
            <a:r>
              <a:rPr lang="fr-FR" dirty="0"/>
              <a:t>? </a:t>
            </a:r>
          </a:p>
          <a:p>
            <a:pPr marL="0" indent="0">
              <a:buNone/>
            </a:pPr>
            <a:r>
              <a:rPr lang="fr-FR" dirty="0"/>
              <a:t>6) Do </a:t>
            </a:r>
            <a:r>
              <a:rPr lang="fr-FR" dirty="0" err="1"/>
              <a:t>you</a:t>
            </a:r>
            <a:r>
              <a:rPr lang="fr-FR" dirty="0"/>
              <a:t> </a:t>
            </a:r>
            <a:r>
              <a:rPr lang="fr-FR" dirty="0" err="1"/>
              <a:t>think</a:t>
            </a:r>
            <a:r>
              <a:rPr lang="fr-FR" dirty="0"/>
              <a:t> </a:t>
            </a:r>
            <a:r>
              <a:rPr lang="fr-FR" dirty="0" err="1"/>
              <a:t>it</a:t>
            </a:r>
            <a:r>
              <a:rPr lang="fr-FR" dirty="0"/>
              <a:t> </a:t>
            </a:r>
            <a:r>
              <a:rPr lang="fr-FR" dirty="0" err="1"/>
              <a:t>is</a:t>
            </a:r>
            <a:r>
              <a:rPr lang="fr-FR" dirty="0"/>
              <a:t> </a:t>
            </a:r>
            <a:r>
              <a:rPr lang="fr-FR" dirty="0" err="1"/>
              <a:t>better</a:t>
            </a:r>
            <a:r>
              <a:rPr lang="fr-FR" dirty="0"/>
              <a:t> to </a:t>
            </a:r>
            <a:r>
              <a:rPr lang="fr-FR" dirty="0" err="1"/>
              <a:t>marry</a:t>
            </a:r>
            <a:r>
              <a:rPr lang="fr-FR" dirty="0"/>
              <a:t> </a:t>
            </a:r>
            <a:r>
              <a:rPr lang="fr-FR" dirty="0" err="1"/>
              <a:t>before</a:t>
            </a:r>
            <a:r>
              <a:rPr lang="fr-FR" dirty="0"/>
              <a:t> or </a:t>
            </a:r>
            <a:r>
              <a:rPr lang="fr-FR" dirty="0" err="1"/>
              <a:t>after</a:t>
            </a:r>
            <a:r>
              <a:rPr lang="fr-FR" dirty="0"/>
              <a:t> the </a:t>
            </a:r>
            <a:r>
              <a:rPr lang="fr-FR" dirty="0" err="1"/>
              <a:t>age</a:t>
            </a:r>
            <a:r>
              <a:rPr lang="fr-FR" dirty="0"/>
              <a:t> of 30s?</a:t>
            </a:r>
          </a:p>
          <a:p>
            <a:pPr marL="0" indent="0">
              <a:buNone/>
            </a:pPr>
            <a:r>
              <a:rPr lang="fr-FR" dirty="0"/>
              <a:t>7) Are </a:t>
            </a:r>
            <a:r>
              <a:rPr lang="fr-FR" dirty="0" err="1"/>
              <a:t>you</a:t>
            </a:r>
            <a:r>
              <a:rPr lang="fr-FR" dirty="0"/>
              <a:t> for or </a:t>
            </a:r>
            <a:r>
              <a:rPr lang="fr-FR" dirty="0" err="1"/>
              <a:t>against</a:t>
            </a:r>
            <a:r>
              <a:rPr lang="fr-FR" dirty="0"/>
              <a:t> </a:t>
            </a:r>
            <a:r>
              <a:rPr lang="fr-FR" dirty="0" err="1"/>
              <a:t>polygamy</a:t>
            </a:r>
            <a:r>
              <a:rPr lang="fr-FR" dirty="0"/>
              <a:t>?</a:t>
            </a:r>
          </a:p>
          <a:p>
            <a:pPr marL="0" indent="0">
              <a:buNone/>
            </a:pPr>
            <a:r>
              <a:rPr lang="fr-FR" dirty="0"/>
              <a:t>8) </a:t>
            </a:r>
            <a:r>
              <a:rPr lang="fr-FR" dirty="0" err="1"/>
              <a:t>Would</a:t>
            </a:r>
            <a:r>
              <a:rPr lang="fr-FR" dirty="0"/>
              <a:t> </a:t>
            </a:r>
            <a:r>
              <a:rPr lang="fr-FR" dirty="0" err="1"/>
              <a:t>you</a:t>
            </a:r>
            <a:r>
              <a:rPr lang="fr-FR" dirty="0"/>
              <a:t> </a:t>
            </a:r>
            <a:r>
              <a:rPr lang="fr-FR" dirty="0" err="1"/>
              <a:t>accept</a:t>
            </a:r>
            <a:r>
              <a:rPr lang="fr-FR" dirty="0"/>
              <a:t> </a:t>
            </a:r>
            <a:r>
              <a:rPr lang="fr-FR" dirty="0" err="1"/>
              <a:t>that</a:t>
            </a:r>
            <a:r>
              <a:rPr lang="fr-FR" dirty="0"/>
              <a:t> </a:t>
            </a:r>
            <a:r>
              <a:rPr lang="fr-FR" dirty="0" err="1"/>
              <a:t>your</a:t>
            </a:r>
            <a:r>
              <a:rPr lang="fr-FR" dirty="0"/>
              <a:t> </a:t>
            </a:r>
            <a:r>
              <a:rPr lang="fr-FR" dirty="0" err="1"/>
              <a:t>wife</a:t>
            </a:r>
            <a:r>
              <a:rPr lang="fr-FR" dirty="0"/>
              <a:t> </a:t>
            </a:r>
            <a:r>
              <a:rPr lang="fr-FR" dirty="0" err="1"/>
              <a:t>buy</a:t>
            </a:r>
            <a:r>
              <a:rPr lang="fr-FR" dirty="0"/>
              <a:t> </a:t>
            </a:r>
            <a:r>
              <a:rPr lang="fr-FR"/>
              <a:t>you a car?</a:t>
            </a:r>
            <a:endParaRPr lang="fr-FR" dirty="0"/>
          </a:p>
          <a:p>
            <a:pPr>
              <a:buFontTx/>
              <a:buChar char="-"/>
            </a:pPr>
            <a:endParaRPr lang="fr-FR" dirty="0"/>
          </a:p>
          <a:p>
            <a:pPr marL="0" indent="0">
              <a:buNone/>
            </a:pPr>
            <a:endParaRPr lang="fr-FR" dirty="0"/>
          </a:p>
        </p:txBody>
      </p:sp>
    </p:spTree>
    <p:extLst>
      <p:ext uri="{BB962C8B-B14F-4D97-AF65-F5344CB8AC3E}">
        <p14:creationId xmlns:p14="http://schemas.microsoft.com/office/powerpoint/2010/main" val="256673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r>
              <a:rPr lang="fr-FR" dirty="0"/>
              <a:t> Exemple: </a:t>
            </a:r>
            <a:r>
              <a:rPr lang="fr-FR" b="1" dirty="0"/>
              <a:t>Do you like to </a:t>
            </a:r>
            <a:r>
              <a:rPr lang="fr-FR" b="1" dirty="0" err="1"/>
              <a:t>try</a:t>
            </a:r>
            <a:r>
              <a:rPr lang="fr-FR" b="1" dirty="0"/>
              <a:t> new </a:t>
            </a:r>
            <a:r>
              <a:rPr lang="fr-FR" b="1" dirty="0" err="1"/>
              <a:t>food</a:t>
            </a:r>
            <a:r>
              <a:rPr lang="fr-FR" b="1" dirty="0"/>
              <a:t> or eat the same </a:t>
            </a:r>
            <a:r>
              <a:rPr lang="fr-FR" b="1" dirty="0" err="1"/>
              <a:t>kind</a:t>
            </a:r>
            <a:r>
              <a:rPr lang="fr-FR" b="1" dirty="0"/>
              <a:t> of </a:t>
            </a:r>
            <a:r>
              <a:rPr lang="fr-FR" b="1" dirty="0" err="1"/>
              <a:t>food</a:t>
            </a:r>
            <a:r>
              <a:rPr lang="fr-FR" b="1" dirty="0"/>
              <a:t> all the time ? </a:t>
            </a:r>
          </a:p>
          <a:p>
            <a:pPr marL="0" indent="0">
              <a:buNone/>
            </a:pPr>
            <a:endParaRPr lang="fr-FR" b="1" dirty="0"/>
          </a:p>
          <a:p>
            <a:pPr marL="0" indent="0">
              <a:buNone/>
            </a:pPr>
            <a:r>
              <a:rPr lang="fr-FR" dirty="0"/>
              <a:t>         I like to </a:t>
            </a:r>
            <a:r>
              <a:rPr lang="fr-FR" dirty="0" err="1"/>
              <a:t>think</a:t>
            </a:r>
            <a:r>
              <a:rPr lang="fr-FR" dirty="0"/>
              <a:t> about the </a:t>
            </a:r>
            <a:r>
              <a:rPr lang="fr-FR" dirty="0" err="1"/>
              <a:t>different</a:t>
            </a:r>
            <a:r>
              <a:rPr lang="fr-FR" dirty="0"/>
              <a:t> </a:t>
            </a:r>
            <a:r>
              <a:rPr lang="fr-FR" dirty="0" err="1"/>
              <a:t>kinds</a:t>
            </a:r>
            <a:r>
              <a:rPr lang="fr-FR" dirty="0"/>
              <a:t> of </a:t>
            </a:r>
            <a:r>
              <a:rPr lang="fr-FR" dirty="0" err="1"/>
              <a:t>delicious</a:t>
            </a:r>
            <a:r>
              <a:rPr lang="fr-FR" dirty="0"/>
              <a:t> </a:t>
            </a:r>
            <a:r>
              <a:rPr lang="fr-FR" dirty="0" err="1"/>
              <a:t>foods</a:t>
            </a:r>
            <a:r>
              <a:rPr lang="fr-FR" dirty="0"/>
              <a:t> , but in </a:t>
            </a:r>
            <a:r>
              <a:rPr lang="fr-FR" dirty="0" err="1"/>
              <a:t>fact</a:t>
            </a:r>
            <a:r>
              <a:rPr lang="fr-FR" dirty="0"/>
              <a:t> I </a:t>
            </a:r>
            <a:r>
              <a:rPr lang="fr-FR" dirty="0" err="1"/>
              <a:t>remain</a:t>
            </a:r>
            <a:r>
              <a:rPr lang="fr-FR" dirty="0"/>
              <a:t> </a:t>
            </a:r>
            <a:r>
              <a:rPr lang="fr-FR" dirty="0" err="1"/>
              <a:t>familiar</a:t>
            </a:r>
            <a:r>
              <a:rPr lang="fr-FR" dirty="0"/>
              <a:t> to the </a:t>
            </a:r>
            <a:r>
              <a:rPr lang="fr-FR" dirty="0" err="1"/>
              <a:t>foods</a:t>
            </a:r>
            <a:r>
              <a:rPr lang="fr-FR" dirty="0"/>
              <a:t> I used to .</a:t>
            </a:r>
          </a:p>
          <a:p>
            <a:pPr marL="0" indent="0">
              <a:buNone/>
            </a:pPr>
            <a:r>
              <a:rPr lang="fr-FR" dirty="0"/>
              <a:t>   I </a:t>
            </a:r>
            <a:r>
              <a:rPr lang="fr-FR" dirty="0" err="1"/>
              <a:t>think</a:t>
            </a:r>
            <a:r>
              <a:rPr lang="fr-FR" dirty="0"/>
              <a:t> of </a:t>
            </a:r>
            <a:r>
              <a:rPr lang="fr-FR" dirty="0" err="1"/>
              <a:t>myself</a:t>
            </a:r>
            <a:r>
              <a:rPr lang="fr-FR" dirty="0"/>
              <a:t> as an </a:t>
            </a:r>
            <a:r>
              <a:rPr lang="fr-FR" dirty="0" err="1"/>
              <a:t>adventurous</a:t>
            </a:r>
            <a:r>
              <a:rPr lang="fr-FR" dirty="0"/>
              <a:t> person. I like to meet new people , go to new places and </a:t>
            </a:r>
            <a:r>
              <a:rPr lang="fr-FR" dirty="0" err="1"/>
              <a:t>try</a:t>
            </a:r>
            <a:r>
              <a:rPr lang="fr-FR" dirty="0"/>
              <a:t> new things. However, </a:t>
            </a:r>
            <a:r>
              <a:rPr lang="fr-FR" dirty="0" err="1"/>
              <a:t>whenever</a:t>
            </a:r>
            <a:r>
              <a:rPr lang="fr-FR" dirty="0"/>
              <a:t> I am </a:t>
            </a:r>
            <a:r>
              <a:rPr lang="fr-FR" dirty="0" err="1"/>
              <a:t>given</a:t>
            </a:r>
            <a:r>
              <a:rPr lang="fr-FR" dirty="0"/>
              <a:t> the choice of trying new </a:t>
            </a:r>
            <a:r>
              <a:rPr lang="fr-FR" dirty="0" err="1"/>
              <a:t>food</a:t>
            </a:r>
            <a:r>
              <a:rPr lang="fr-FR" dirty="0"/>
              <a:t> or </a:t>
            </a:r>
            <a:r>
              <a:rPr lang="fr-FR" dirty="0" err="1"/>
              <a:t>sticking</a:t>
            </a:r>
            <a:r>
              <a:rPr lang="fr-FR" dirty="0"/>
              <a:t> with the </a:t>
            </a:r>
            <a:r>
              <a:rPr lang="fr-FR" dirty="0" err="1"/>
              <a:t>regular</a:t>
            </a:r>
            <a:r>
              <a:rPr lang="fr-FR" dirty="0"/>
              <a:t> </a:t>
            </a:r>
            <a:r>
              <a:rPr lang="fr-FR" dirty="0" err="1"/>
              <a:t>food</a:t>
            </a:r>
            <a:r>
              <a:rPr lang="fr-FR" dirty="0"/>
              <a:t> i am </a:t>
            </a:r>
            <a:r>
              <a:rPr lang="fr-FR" dirty="0" err="1"/>
              <a:t>familiar</a:t>
            </a:r>
            <a:r>
              <a:rPr lang="fr-FR" dirty="0"/>
              <a:t> with, I </a:t>
            </a:r>
            <a:r>
              <a:rPr lang="fr-FR" dirty="0" err="1"/>
              <a:t>seem</a:t>
            </a:r>
            <a:r>
              <a:rPr lang="fr-FR" dirty="0"/>
              <a:t> to avoid new </a:t>
            </a:r>
            <a:r>
              <a:rPr lang="fr-FR" dirty="0" err="1"/>
              <a:t>kinds</a:t>
            </a:r>
            <a:r>
              <a:rPr lang="fr-FR" dirty="0"/>
              <a:t> of </a:t>
            </a:r>
            <a:r>
              <a:rPr lang="fr-FR" dirty="0" err="1"/>
              <a:t>food</a:t>
            </a:r>
            <a:r>
              <a:rPr lang="fr-FR" dirty="0"/>
              <a:t>. Last </a:t>
            </a:r>
            <a:r>
              <a:rPr lang="fr-FR" dirty="0" err="1"/>
              <a:t>week</a:t>
            </a:r>
            <a:r>
              <a:rPr lang="fr-FR" dirty="0"/>
              <a:t> , for instance, my friends </a:t>
            </a:r>
            <a:r>
              <a:rPr lang="fr-FR" dirty="0" err="1"/>
              <a:t>wanted</a:t>
            </a:r>
            <a:r>
              <a:rPr lang="fr-FR" dirty="0"/>
              <a:t> to </a:t>
            </a:r>
            <a:r>
              <a:rPr lang="fr-FR" dirty="0" err="1"/>
              <a:t>try</a:t>
            </a:r>
            <a:r>
              <a:rPr lang="fr-FR" dirty="0"/>
              <a:t>  a new restaurant, and they </a:t>
            </a:r>
            <a:r>
              <a:rPr lang="fr-FR" dirty="0" err="1"/>
              <a:t>ordered</a:t>
            </a:r>
            <a:r>
              <a:rPr lang="fr-FR" dirty="0"/>
              <a:t> new things </a:t>
            </a:r>
            <a:r>
              <a:rPr lang="fr-FR" dirty="0" err="1"/>
              <a:t>while</a:t>
            </a:r>
            <a:r>
              <a:rPr lang="fr-FR" dirty="0"/>
              <a:t> I </a:t>
            </a:r>
            <a:r>
              <a:rPr lang="fr-FR" dirty="0" err="1"/>
              <a:t>ordered</a:t>
            </a:r>
            <a:r>
              <a:rPr lang="fr-FR" dirty="0"/>
              <a:t> the same </a:t>
            </a:r>
            <a:r>
              <a:rPr lang="fr-FR" dirty="0" err="1"/>
              <a:t>fries</a:t>
            </a:r>
            <a:r>
              <a:rPr lang="fr-FR" dirty="0"/>
              <a:t>  and steak .</a:t>
            </a:r>
          </a:p>
          <a:p>
            <a:pPr marL="0" indent="0">
              <a:buNone/>
            </a:pPr>
            <a:r>
              <a:rPr lang="fr-FR" dirty="0"/>
              <a:t>  You can see from this </a:t>
            </a:r>
            <a:r>
              <a:rPr lang="fr-FR" dirty="0" err="1"/>
              <a:t>that</a:t>
            </a:r>
            <a:r>
              <a:rPr lang="fr-FR" dirty="0"/>
              <a:t> I am not </a:t>
            </a:r>
            <a:r>
              <a:rPr lang="fr-FR" dirty="0" err="1"/>
              <a:t>really</a:t>
            </a:r>
            <a:r>
              <a:rPr lang="fr-FR" dirty="0"/>
              <a:t> </a:t>
            </a:r>
            <a:r>
              <a:rPr lang="fr-FR" dirty="0" err="1"/>
              <a:t>adventurous</a:t>
            </a:r>
            <a:r>
              <a:rPr lang="fr-FR" dirty="0"/>
              <a:t> with </a:t>
            </a:r>
            <a:r>
              <a:rPr lang="fr-FR" dirty="0" err="1"/>
              <a:t>food</a:t>
            </a:r>
            <a:r>
              <a:rPr lang="fr-FR" dirty="0"/>
              <a:t>.</a:t>
            </a:r>
          </a:p>
        </p:txBody>
      </p:sp>
    </p:spTree>
    <p:extLst>
      <p:ext uri="{BB962C8B-B14F-4D97-AF65-F5344CB8AC3E}">
        <p14:creationId xmlns:p14="http://schemas.microsoft.com/office/powerpoint/2010/main" val="395182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12191999" cy="7024255"/>
          </a:xfrm>
        </p:spPr>
        <p:txBody>
          <a:bodyPr/>
          <a:lstStyle/>
          <a:p>
            <a:pPr algn="l"/>
            <a:endParaRPr lang="fr-FR" dirty="0"/>
          </a:p>
          <a:p>
            <a:r>
              <a:rPr lang="fr-FR" sz="2800" b="1" dirty="0">
                <a:latin typeface="Arial" panose="020B0604020202020204" pitchFamily="34" charset="0"/>
                <a:cs typeface="Arial" panose="020B0604020202020204" pitchFamily="34" charset="0"/>
              </a:rPr>
              <a:t>READING TECHNIQUE</a:t>
            </a:r>
            <a:r>
              <a:rPr lang="fr-FR" sz="2800" dirty="0">
                <a:latin typeface="Arial" panose="020B0604020202020204" pitchFamily="34" charset="0"/>
                <a:cs typeface="Arial" panose="020B0604020202020204" pitchFamily="34" charset="0"/>
              </a:rPr>
              <a:t>:  </a:t>
            </a:r>
            <a:r>
              <a:rPr lang="fr-FR" sz="2800" b="1" dirty="0">
                <a:solidFill>
                  <a:srgbClr val="FF0000"/>
                </a:solidFill>
                <a:latin typeface="Arial" panose="020B0604020202020204" pitchFamily="34" charset="0"/>
                <a:cs typeface="Arial" panose="020B0604020202020204" pitchFamily="34" charset="0"/>
              </a:rPr>
              <a:t>READING FOR MAIN IDEA</a:t>
            </a:r>
          </a:p>
          <a:p>
            <a:endParaRPr lang="fr-FR" sz="2800" b="1" dirty="0">
              <a:solidFill>
                <a:srgbClr val="FF0000"/>
              </a:solidFill>
              <a:latin typeface="Arial" panose="020B0604020202020204" pitchFamily="34" charset="0"/>
              <a:cs typeface="Arial" panose="020B0604020202020204" pitchFamily="34" charset="0"/>
            </a:endParaRPr>
          </a:p>
          <a:p>
            <a:pPr algn="l"/>
            <a:r>
              <a:rPr lang="fr-FR" sz="2800" dirty="0">
                <a:latin typeface="Arial" panose="020B0604020202020204" pitchFamily="34" charset="0"/>
                <a:cs typeface="Arial" panose="020B0604020202020204" pitchFamily="34" charset="0"/>
              </a:rPr>
              <a:t>  By reading for the main ideas, you identify the point of </a:t>
            </a:r>
            <a:r>
              <a:rPr lang="fr-FR" sz="2800" dirty="0" err="1">
                <a:latin typeface="Arial" panose="020B0604020202020204" pitchFamily="34" charset="0"/>
                <a:cs typeface="Arial" panose="020B0604020202020204" pitchFamily="34" charset="0"/>
              </a:rPr>
              <a:t>view</a:t>
            </a:r>
            <a:r>
              <a:rPr lang="fr-FR" sz="2800" dirty="0">
                <a:latin typeface="Arial" panose="020B0604020202020204" pitchFamily="34" charset="0"/>
                <a:cs typeface="Arial" panose="020B0604020202020204" pitchFamily="34" charset="0"/>
              </a:rPr>
              <a:t> of the author, that is what the author’s thesis is. Specifically , what does the author propose to write about the topic? If you </a:t>
            </a:r>
            <a:r>
              <a:rPr lang="fr-FR" sz="2800" dirty="0" err="1">
                <a:latin typeface="Arial" panose="020B0604020202020204" pitchFamily="34" charset="0"/>
                <a:cs typeface="Arial" panose="020B0604020202020204" pitchFamily="34" charset="0"/>
              </a:rPr>
              <a:t>could</a:t>
            </a:r>
            <a:r>
              <a:rPr lang="fr-FR" sz="2800" dirty="0">
                <a:latin typeface="Arial" panose="020B0604020202020204" pitchFamily="34" charset="0"/>
                <a:cs typeface="Arial" panose="020B0604020202020204" pitchFamily="34" charset="0"/>
              </a:rPr>
              <a:t> reduce the reading to one sentence, what would it be?</a:t>
            </a:r>
          </a:p>
          <a:p>
            <a:pPr algn="l"/>
            <a:r>
              <a:rPr lang="fr-FR" sz="2800" dirty="0">
                <a:latin typeface="Arial" panose="020B0604020202020204" pitchFamily="34" charset="0"/>
                <a:cs typeface="Arial" panose="020B0604020202020204" pitchFamily="34" charset="0"/>
              </a:rPr>
              <a:t>Questions about main </a:t>
            </a:r>
            <a:r>
              <a:rPr lang="fr-FR" sz="2800" dirty="0" err="1">
                <a:latin typeface="Arial" panose="020B0604020202020204" pitchFamily="34" charset="0"/>
                <a:cs typeface="Arial" panose="020B0604020202020204" pitchFamily="34" charset="0"/>
              </a:rPr>
              <a:t>ideas</a:t>
            </a:r>
            <a:r>
              <a:rPr lang="fr-FR" sz="2800" dirty="0">
                <a:latin typeface="Arial" panose="020B0604020202020204" pitchFamily="34" charset="0"/>
                <a:cs typeface="Arial" panose="020B0604020202020204" pitchFamily="34" charset="0"/>
              </a:rPr>
              <a:t> can be </a:t>
            </a:r>
            <a:r>
              <a:rPr lang="fr-FR" sz="2800" dirty="0" err="1">
                <a:latin typeface="Arial" panose="020B0604020202020204" pitchFamily="34" charset="0"/>
                <a:cs typeface="Arial" panose="020B0604020202020204" pitchFamily="34" charset="0"/>
              </a:rPr>
              <a:t>worded</a:t>
            </a:r>
            <a:r>
              <a:rPr lang="fr-FR" sz="2800" dirty="0">
                <a:latin typeface="Arial" panose="020B0604020202020204" pitchFamily="34" charset="0"/>
                <a:cs typeface="Arial" panose="020B0604020202020204" pitchFamily="34" charset="0"/>
              </a:rPr>
              <a:t> in many </a:t>
            </a:r>
            <a:r>
              <a:rPr lang="fr-FR" sz="2800" dirty="0" err="1">
                <a:latin typeface="Arial" panose="020B0604020202020204" pitchFamily="34" charset="0"/>
                <a:cs typeface="Arial" panose="020B0604020202020204" pitchFamily="34" charset="0"/>
              </a:rPr>
              <a:t>ways</a:t>
            </a:r>
            <a:r>
              <a:rPr lang="fr-FR" sz="2800" dirty="0">
                <a:latin typeface="Arial" panose="020B0604020202020204" pitchFamily="34" charset="0"/>
                <a:cs typeface="Arial" panose="020B0604020202020204" pitchFamily="34" charset="0"/>
              </a:rPr>
              <a:t>. For example, the following questions are all asking for the same information:  </a:t>
            </a:r>
          </a:p>
          <a:p>
            <a:pPr algn="l"/>
            <a:r>
              <a:rPr lang="fr-FR" sz="2800" dirty="0">
                <a:latin typeface="Arial" panose="020B0604020202020204" pitchFamily="34" charset="0"/>
                <a:cs typeface="Arial" panose="020B0604020202020204" pitchFamily="34" charset="0"/>
              </a:rPr>
              <a:t>1)what is the main idea? </a:t>
            </a:r>
          </a:p>
          <a:p>
            <a:pPr algn="l"/>
            <a:r>
              <a:rPr lang="fr-FR" sz="2800" dirty="0">
                <a:latin typeface="Arial" panose="020B0604020202020204" pitchFamily="34" charset="0"/>
                <a:cs typeface="Arial" panose="020B0604020202020204" pitchFamily="34" charset="0"/>
              </a:rPr>
              <a:t>2)What is the subject? </a:t>
            </a:r>
          </a:p>
          <a:p>
            <a:pPr algn="l"/>
            <a:r>
              <a:rPr lang="fr-FR" sz="2800" dirty="0">
                <a:latin typeface="Arial" panose="020B0604020202020204" pitchFamily="34" charset="0"/>
                <a:cs typeface="Arial" panose="020B0604020202020204" pitchFamily="34" charset="0"/>
              </a:rPr>
              <a:t>3)What would be a good title? </a:t>
            </a:r>
          </a:p>
          <a:p>
            <a:pPr algn="l"/>
            <a:endParaRPr lang="fr-FR" dirty="0"/>
          </a:p>
          <a:p>
            <a:pPr algn="l"/>
            <a:endParaRPr lang="fr-FR" dirty="0"/>
          </a:p>
        </p:txBody>
      </p:sp>
    </p:spTree>
    <p:extLst>
      <p:ext uri="{BB962C8B-B14F-4D97-AF65-F5344CB8AC3E}">
        <p14:creationId xmlns:p14="http://schemas.microsoft.com/office/powerpoint/2010/main" val="3251865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 y="1"/>
            <a:ext cx="12192000" cy="6858000"/>
          </a:xfrm>
        </p:spPr>
        <p:txBody>
          <a:bodyPr/>
          <a:lstStyle/>
          <a:p>
            <a:pPr marL="0" indent="0">
              <a:buNone/>
            </a:pPr>
            <a:r>
              <a:rPr lang="fr-FR" sz="2800" b="1" dirty="0">
                <a:latin typeface="Calibri" panose="020F0502020204030204" pitchFamily="34" charset="0"/>
                <a:cs typeface="Calibri" panose="020F0502020204030204" pitchFamily="34" charset="0"/>
              </a:rPr>
              <a:t>Directions</a:t>
            </a:r>
            <a:r>
              <a:rPr lang="fr-FR" sz="2800" dirty="0">
                <a:latin typeface="Calibri" panose="020F0502020204030204" pitchFamily="34" charset="0"/>
                <a:cs typeface="Calibri" panose="020F0502020204030204" pitchFamily="34" charset="0"/>
              </a:rPr>
              <a:t>: The main </a:t>
            </a:r>
            <a:r>
              <a:rPr lang="fr-FR" sz="2800" dirty="0" err="1">
                <a:latin typeface="Calibri" panose="020F0502020204030204" pitchFamily="34" charset="0"/>
                <a:cs typeface="Calibri" panose="020F0502020204030204" pitchFamily="34" charset="0"/>
              </a:rPr>
              <a:t>idea</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usually</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occurs</a:t>
            </a:r>
            <a:r>
              <a:rPr lang="fr-FR" sz="2800" dirty="0">
                <a:latin typeface="Calibri" panose="020F0502020204030204" pitchFamily="34" charset="0"/>
                <a:cs typeface="Calibri" panose="020F0502020204030204" pitchFamily="34" charset="0"/>
              </a:rPr>
              <a:t> at the </a:t>
            </a:r>
            <a:r>
              <a:rPr lang="fr-FR" sz="2800" dirty="0" err="1">
                <a:latin typeface="Calibri" panose="020F0502020204030204" pitchFamily="34" charset="0"/>
                <a:cs typeface="Calibri" panose="020F0502020204030204" pitchFamily="34" charset="0"/>
              </a:rPr>
              <a:t>beginning</a:t>
            </a:r>
            <a:r>
              <a:rPr lang="fr-FR" sz="2800" dirty="0">
                <a:latin typeface="Calibri" panose="020F0502020204030204" pitchFamily="34" charset="0"/>
                <a:cs typeface="Calibri" panose="020F0502020204030204" pitchFamily="34" charset="0"/>
              </a:rPr>
              <a:t> of a </a:t>
            </a:r>
            <a:r>
              <a:rPr lang="fr-FR" sz="2800" dirty="0" err="1">
                <a:latin typeface="Calibri" panose="020F0502020204030204" pitchFamily="34" charset="0"/>
                <a:cs typeface="Calibri" panose="020F0502020204030204" pitchFamily="34" charset="0"/>
              </a:rPr>
              <a:t>reading</a:t>
            </a:r>
            <a:r>
              <a:rPr lang="fr-FR" sz="2800" dirty="0">
                <a:latin typeface="Calibri" panose="020F0502020204030204" pitchFamily="34" charset="0"/>
                <a:cs typeface="Calibri" panose="020F0502020204030204" pitchFamily="34" charset="0"/>
              </a:rPr>
              <a:t> passage. Look at the first </a:t>
            </a:r>
            <a:r>
              <a:rPr lang="fr-FR" sz="2800" dirty="0" err="1">
                <a:latin typeface="Calibri" panose="020F0502020204030204" pitchFamily="34" charset="0"/>
                <a:cs typeface="Calibri" panose="020F0502020204030204" pitchFamily="34" charset="0"/>
              </a:rPr>
              <a:t>two</a:t>
            </a:r>
            <a:r>
              <a:rPr lang="fr-FR" sz="2800" dirty="0">
                <a:latin typeface="Calibri" panose="020F0502020204030204" pitchFamily="34" charset="0"/>
                <a:cs typeface="Calibri" panose="020F0502020204030204" pitchFamily="34" charset="0"/>
              </a:rPr>
              <a:t> sentences in the </a:t>
            </a:r>
            <a:r>
              <a:rPr lang="fr-FR" sz="2800" dirty="0" err="1">
                <a:latin typeface="Calibri" panose="020F0502020204030204" pitchFamily="34" charset="0"/>
                <a:cs typeface="Calibri" panose="020F0502020204030204" pitchFamily="34" charset="0"/>
              </a:rPr>
              <a:t>following</a:t>
            </a:r>
            <a:r>
              <a:rPr lang="fr-FR" sz="2800" dirty="0">
                <a:latin typeface="Calibri" panose="020F0502020204030204" pitchFamily="34" charset="0"/>
                <a:cs typeface="Calibri" panose="020F0502020204030204" pitchFamily="34" charset="0"/>
              </a:rPr>
              <a:t> passage. Can </a:t>
            </a:r>
            <a:r>
              <a:rPr lang="fr-FR" sz="2800" dirty="0" err="1">
                <a:latin typeface="Calibri" panose="020F0502020204030204" pitchFamily="34" charset="0"/>
                <a:cs typeface="Calibri" panose="020F0502020204030204" pitchFamily="34" charset="0"/>
              </a:rPr>
              <a:t>you</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identify</a:t>
            </a:r>
            <a:r>
              <a:rPr lang="fr-FR" sz="2800" dirty="0">
                <a:latin typeface="Calibri" panose="020F0502020204030204" pitchFamily="34" charset="0"/>
                <a:cs typeface="Calibri" panose="020F0502020204030204" pitchFamily="34" charset="0"/>
              </a:rPr>
              <a:t> the main </a:t>
            </a:r>
            <a:r>
              <a:rPr lang="fr-FR" sz="2800" dirty="0" err="1">
                <a:latin typeface="Calibri" panose="020F0502020204030204" pitchFamily="34" charset="0"/>
                <a:cs typeface="Calibri" panose="020F0502020204030204" pitchFamily="34" charset="0"/>
              </a:rPr>
              <a:t>idea</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What</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would</a:t>
            </a:r>
            <a:r>
              <a:rPr lang="fr-FR" sz="2800" dirty="0">
                <a:latin typeface="Calibri" panose="020F0502020204030204" pitchFamily="34" charset="0"/>
                <a:cs typeface="Calibri" panose="020F0502020204030204" pitchFamily="34" charset="0"/>
              </a:rPr>
              <a:t> </a:t>
            </a:r>
            <a:r>
              <a:rPr lang="fr-FR" sz="2800" dirty="0" err="1">
                <a:latin typeface="Calibri" panose="020F0502020204030204" pitchFamily="34" charset="0"/>
                <a:cs typeface="Calibri" panose="020F0502020204030204" pitchFamily="34" charset="0"/>
              </a:rPr>
              <a:t>be</a:t>
            </a:r>
            <a:r>
              <a:rPr lang="fr-FR" sz="2800" dirty="0">
                <a:latin typeface="Calibri" panose="020F0502020204030204" pitchFamily="34" charset="0"/>
                <a:cs typeface="Calibri" panose="020F0502020204030204" pitchFamily="34" charset="0"/>
              </a:rPr>
              <a:t> a good </a:t>
            </a:r>
            <a:r>
              <a:rPr lang="fr-FR" sz="2800" dirty="0" err="1">
                <a:latin typeface="Calibri" panose="020F0502020204030204" pitchFamily="34" charset="0"/>
                <a:cs typeface="Calibri" panose="020F0502020204030204" pitchFamily="34" charset="0"/>
              </a:rPr>
              <a:t>title</a:t>
            </a:r>
            <a:r>
              <a:rPr lang="fr-FR" sz="2800" dirty="0">
                <a:latin typeface="Calibri" panose="020F0502020204030204" pitchFamily="34" charset="0"/>
                <a:cs typeface="Calibri" panose="020F0502020204030204" pitchFamily="34" charset="0"/>
              </a:rPr>
              <a:t> for </a:t>
            </a:r>
            <a:r>
              <a:rPr lang="fr-FR" sz="2800" dirty="0" err="1">
                <a:latin typeface="Calibri" panose="020F0502020204030204" pitchFamily="34" charset="0"/>
                <a:cs typeface="Calibri" panose="020F0502020204030204" pitchFamily="34" charset="0"/>
              </a:rPr>
              <a:t>this</a:t>
            </a:r>
            <a:r>
              <a:rPr lang="fr-FR" sz="2800" dirty="0">
                <a:latin typeface="Calibri" panose="020F0502020204030204" pitchFamily="34" charset="0"/>
                <a:cs typeface="Calibri" panose="020F0502020204030204" pitchFamily="34" charset="0"/>
              </a:rPr>
              <a:t> passage?</a:t>
            </a:r>
            <a:br>
              <a:rPr lang="fr-FR" sz="1050" dirty="0"/>
            </a:br>
            <a:endParaRPr lang="fr-FR" dirty="0"/>
          </a:p>
          <a:p>
            <a:pPr marL="0" indent="0">
              <a:buNone/>
            </a:pPr>
            <a:r>
              <a:rPr lang="fr-FR" sz="3200" b="1" u="sng" dirty="0" err="1"/>
              <a:t>Text</a:t>
            </a:r>
            <a:r>
              <a:rPr lang="fr-FR" sz="3200" b="1" u="sng" dirty="0"/>
              <a:t> 1</a:t>
            </a:r>
            <a:r>
              <a:rPr lang="fr-FR" sz="3200" dirty="0"/>
              <a:t>:         </a:t>
            </a:r>
          </a:p>
          <a:p>
            <a:pPr marL="0" indent="0">
              <a:buNone/>
            </a:pPr>
            <a:r>
              <a:rPr lang="fr-FR" sz="3200" dirty="0"/>
              <a:t>     For more than a century, despite attacks by a few opposing scientists, Charles Darwin’s theory of </a:t>
            </a:r>
            <a:r>
              <a:rPr lang="fr-FR" sz="3200" dirty="0" err="1"/>
              <a:t>evoluttion</a:t>
            </a:r>
            <a:r>
              <a:rPr lang="fr-FR" sz="3200" dirty="0"/>
              <a:t> by natural selection has stood firm. Now, </a:t>
            </a:r>
            <a:r>
              <a:rPr lang="fr-FR" sz="3200" dirty="0" err="1"/>
              <a:t>however</a:t>
            </a:r>
            <a:r>
              <a:rPr lang="fr-FR" sz="3200" dirty="0"/>
              <a:t>, some </a:t>
            </a:r>
            <a:r>
              <a:rPr lang="fr-FR" sz="3200" dirty="0" err="1"/>
              <a:t>respected</a:t>
            </a:r>
            <a:r>
              <a:rPr lang="fr-FR" sz="3200" dirty="0"/>
              <a:t> </a:t>
            </a:r>
            <a:r>
              <a:rPr lang="fr-FR" sz="3200" dirty="0" err="1"/>
              <a:t>biologists</a:t>
            </a:r>
            <a:r>
              <a:rPr lang="fr-FR" sz="3200" dirty="0"/>
              <a:t> are </a:t>
            </a:r>
            <a:r>
              <a:rPr lang="fr-FR" sz="3200" dirty="0" err="1"/>
              <a:t>beginning</a:t>
            </a:r>
            <a:r>
              <a:rPr lang="fr-FR" sz="3200" dirty="0"/>
              <a:t> to question </a:t>
            </a:r>
            <a:r>
              <a:rPr lang="fr-FR" sz="3200" dirty="0" err="1"/>
              <a:t>whether</a:t>
            </a:r>
            <a:r>
              <a:rPr lang="fr-FR" sz="3200" dirty="0"/>
              <a:t> the </a:t>
            </a:r>
            <a:r>
              <a:rPr lang="fr-FR" sz="3200" dirty="0" err="1"/>
              <a:t>theory</a:t>
            </a:r>
            <a:r>
              <a:rPr lang="fr-FR" sz="3200" dirty="0"/>
              <a:t> </a:t>
            </a:r>
            <a:r>
              <a:rPr lang="fr-FR" sz="3200" dirty="0" err="1"/>
              <a:t>accounts</a:t>
            </a:r>
            <a:r>
              <a:rPr lang="fr-FR" sz="3200" dirty="0"/>
              <a:t> for major </a:t>
            </a:r>
            <a:r>
              <a:rPr lang="fr-FR" sz="3200" dirty="0" err="1"/>
              <a:t>development</a:t>
            </a:r>
            <a:r>
              <a:rPr lang="fr-FR" sz="3200" dirty="0"/>
              <a:t> </a:t>
            </a:r>
            <a:r>
              <a:rPr lang="fr-FR" sz="3200" dirty="0" err="1"/>
              <a:t>such</a:t>
            </a:r>
            <a:r>
              <a:rPr lang="fr-FR" sz="3200" dirty="0"/>
              <a:t> as the shift from water to land habitation. </a:t>
            </a:r>
            <a:r>
              <a:rPr lang="fr-FR" sz="3200" dirty="0" err="1"/>
              <a:t>Clearly</a:t>
            </a:r>
            <a:r>
              <a:rPr lang="fr-FR" sz="3200" dirty="0"/>
              <a:t>, </a:t>
            </a:r>
            <a:r>
              <a:rPr lang="fr-FR" sz="3200" dirty="0" err="1"/>
              <a:t>evolution</a:t>
            </a:r>
            <a:r>
              <a:rPr lang="fr-FR" sz="3200" dirty="0"/>
              <a:t> has not </a:t>
            </a:r>
            <a:r>
              <a:rPr lang="fr-FR" sz="3200" dirty="0" err="1"/>
              <a:t>proceeded</a:t>
            </a:r>
            <a:r>
              <a:rPr lang="fr-FR" sz="3200" dirty="0"/>
              <a:t> </a:t>
            </a:r>
            <a:r>
              <a:rPr lang="fr-FR" sz="3200" dirty="0" err="1"/>
              <a:t>steadily</a:t>
            </a:r>
            <a:r>
              <a:rPr lang="fr-FR" sz="3200" dirty="0"/>
              <a:t> but has </a:t>
            </a:r>
            <a:r>
              <a:rPr lang="fr-FR" sz="3200" dirty="0" err="1"/>
              <a:t>progressed</a:t>
            </a:r>
            <a:r>
              <a:rPr lang="fr-FR" sz="3200" dirty="0"/>
              <a:t> by radical advanced. </a:t>
            </a:r>
            <a:r>
              <a:rPr lang="fr-FR" sz="3200" dirty="0" err="1"/>
              <a:t>Recent</a:t>
            </a:r>
            <a:r>
              <a:rPr lang="fr-FR" sz="3200" dirty="0"/>
              <a:t> </a:t>
            </a:r>
            <a:r>
              <a:rPr lang="fr-FR" sz="3200" dirty="0" err="1"/>
              <a:t>research</a:t>
            </a:r>
            <a:r>
              <a:rPr lang="fr-FR" sz="3200" dirty="0"/>
              <a:t> in </a:t>
            </a:r>
            <a:r>
              <a:rPr lang="fr-FR" sz="3200" dirty="0" err="1"/>
              <a:t>molecular</a:t>
            </a:r>
            <a:r>
              <a:rPr lang="fr-FR" sz="3200" dirty="0"/>
              <a:t> biology, </a:t>
            </a:r>
            <a:r>
              <a:rPr lang="fr-FR" sz="3200" dirty="0" err="1"/>
              <a:t>particularly</a:t>
            </a:r>
            <a:r>
              <a:rPr lang="fr-FR" sz="3200" dirty="0"/>
              <a:t> in the </a:t>
            </a:r>
            <a:r>
              <a:rPr lang="fr-FR" sz="3200" dirty="0" err="1"/>
              <a:t>study</a:t>
            </a:r>
            <a:r>
              <a:rPr lang="fr-FR" sz="3200" dirty="0"/>
              <a:t> of DNA, </a:t>
            </a:r>
            <a:r>
              <a:rPr lang="fr-FR" sz="3200" dirty="0" err="1"/>
              <a:t>provides</a:t>
            </a:r>
            <a:r>
              <a:rPr lang="fr-FR" sz="3200" dirty="0"/>
              <a:t> us with a new </a:t>
            </a:r>
            <a:r>
              <a:rPr lang="fr-FR" sz="3200" dirty="0" err="1"/>
              <a:t>possibility</a:t>
            </a:r>
            <a:r>
              <a:rPr lang="fr-FR" sz="3200" dirty="0"/>
              <a:t>. Not only </a:t>
            </a:r>
            <a:r>
              <a:rPr lang="fr-FR" sz="3200" dirty="0" err="1"/>
              <a:t>environmental</a:t>
            </a:r>
            <a:r>
              <a:rPr lang="fr-FR" sz="3200" dirty="0"/>
              <a:t> change but also </a:t>
            </a:r>
            <a:r>
              <a:rPr lang="fr-FR" sz="3200" dirty="0" err="1"/>
              <a:t>genetic</a:t>
            </a:r>
            <a:r>
              <a:rPr lang="fr-FR" sz="3200" dirty="0"/>
              <a:t> codes in the </a:t>
            </a:r>
            <a:r>
              <a:rPr lang="fr-FR" sz="3200" dirty="0" err="1"/>
              <a:t>underlying</a:t>
            </a:r>
            <a:r>
              <a:rPr lang="fr-FR" sz="3200" dirty="0"/>
              <a:t> structure of DNA could </a:t>
            </a:r>
            <a:r>
              <a:rPr lang="fr-FR" sz="3200" dirty="0" err="1"/>
              <a:t>govern</a:t>
            </a:r>
            <a:r>
              <a:rPr lang="fr-FR" sz="3200" dirty="0"/>
              <a:t> </a:t>
            </a:r>
            <a:r>
              <a:rPr lang="fr-FR" sz="3200" dirty="0" err="1"/>
              <a:t>evolution</a:t>
            </a:r>
            <a:r>
              <a:rPr lang="fr-FR" dirty="0"/>
              <a:t>.</a:t>
            </a:r>
          </a:p>
        </p:txBody>
      </p:sp>
    </p:spTree>
    <p:extLst>
      <p:ext uri="{BB962C8B-B14F-4D97-AF65-F5344CB8AC3E}">
        <p14:creationId xmlns:p14="http://schemas.microsoft.com/office/powerpoint/2010/main" val="3767564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6858000"/>
          </a:xfrm>
        </p:spPr>
        <p:txBody>
          <a:bodyPr/>
          <a:lstStyle/>
          <a:p>
            <a:pPr marL="0" indent="0">
              <a:buNone/>
            </a:pPr>
            <a:endParaRPr lang="en-US" dirty="0"/>
          </a:p>
          <a:p>
            <a:pPr marL="0" indent="0">
              <a:buNone/>
            </a:pPr>
            <a:r>
              <a:rPr lang="en-US" b="1" u="sng" dirty="0"/>
              <a:t>Text 2</a:t>
            </a:r>
          </a:p>
          <a:p>
            <a:pPr marL="0" indent="0">
              <a:buNone/>
            </a:pPr>
            <a:endParaRPr lang="en-US" b="1" u="sng" dirty="0"/>
          </a:p>
          <a:p>
            <a:pPr marL="0" indent="0">
              <a:buNone/>
            </a:pPr>
            <a:r>
              <a:rPr lang="en-US" dirty="0"/>
              <a:t>     </a:t>
            </a:r>
            <a:r>
              <a:rPr lang="en-US" sz="3200" dirty="0"/>
              <a:t>Half of the population in Burkina Faso is under the age of 15. Many of these young people will become sexually experienced in their teens and, thus, will be at risk of or experience an unplanned pregnancy or a sexually transmitted infection (STI), including HIV/AIDS. To minimize these risks and secure a healthy future for adolescents, it is necessary that policymakers, journalists, service providers and advocates have solid evidence regarding the sexual and reproductive health needs of </a:t>
            </a:r>
            <a:r>
              <a:rPr lang="en-US" sz="3200" dirty="0" err="1"/>
              <a:t>Burkinabè</a:t>
            </a:r>
            <a:r>
              <a:rPr lang="en-US" sz="3200" dirty="0"/>
              <a:t> youth. This Research in Brief documents what is known about </a:t>
            </a:r>
            <a:r>
              <a:rPr lang="en-US" sz="3200" dirty="0" err="1"/>
              <a:t>Burkinabè</a:t>
            </a:r>
            <a:r>
              <a:rPr lang="en-US" sz="3200" dirty="0"/>
              <a:t> adolescents’ sexual and reproductive health behaviors and needs, with particular emphasis on HIV/AIDS, and points the way forward toward improving policies and programs</a:t>
            </a:r>
            <a:r>
              <a:rPr lang="en-US" sz="3200" i="1" dirty="0"/>
              <a:t>.</a:t>
            </a:r>
            <a:endParaRPr lang="fr-FR" sz="3200" dirty="0"/>
          </a:p>
          <a:p>
            <a:pPr marL="0" indent="0">
              <a:buNone/>
            </a:pPr>
            <a:endParaRPr lang="fr-FR" dirty="0"/>
          </a:p>
        </p:txBody>
      </p:sp>
    </p:spTree>
    <p:extLst>
      <p:ext uri="{BB962C8B-B14F-4D97-AF65-F5344CB8AC3E}">
        <p14:creationId xmlns:p14="http://schemas.microsoft.com/office/powerpoint/2010/main" val="2606478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0"/>
            <a:ext cx="12192000" cy="805218"/>
          </a:xfrm>
        </p:spPr>
        <p:txBody>
          <a:bodyPr>
            <a:normAutofit fontScale="90000"/>
          </a:bodyPr>
          <a:lstStyle/>
          <a:p>
            <a:r>
              <a:rPr lang="fr-FR" b="1" dirty="0"/>
              <a:t>PUBLIC HEALTH</a:t>
            </a:r>
          </a:p>
        </p:txBody>
      </p:sp>
      <p:sp>
        <p:nvSpPr>
          <p:cNvPr id="3" name="Sous-titre 2"/>
          <p:cNvSpPr>
            <a:spLocks noGrp="1"/>
          </p:cNvSpPr>
          <p:nvPr>
            <p:ph type="subTitle" idx="1"/>
          </p:nvPr>
        </p:nvSpPr>
        <p:spPr>
          <a:xfrm>
            <a:off x="0" y="1364777"/>
            <a:ext cx="12192000" cy="5493223"/>
          </a:xfrm>
        </p:spPr>
        <p:txBody>
          <a:bodyPr>
            <a:normAutofit/>
          </a:bodyPr>
          <a:lstStyle/>
          <a:p>
            <a:pPr algn="l"/>
            <a:r>
              <a:rPr lang="fr-FR" dirty="0"/>
              <a:t> </a:t>
            </a:r>
            <a:r>
              <a:rPr lang="fr-FR" sz="3600" dirty="0"/>
              <a:t>1) What is health?</a:t>
            </a:r>
          </a:p>
          <a:p>
            <a:pPr lvl="0" algn="l"/>
            <a:r>
              <a:rPr lang="fr-FR" sz="3600" dirty="0"/>
              <a:t> 2) </a:t>
            </a:r>
            <a:r>
              <a:rPr lang="fr-FR" sz="3600" dirty="0">
                <a:solidFill>
                  <a:prstClr val="black"/>
                </a:solidFill>
              </a:rPr>
              <a:t>What is public health?</a:t>
            </a:r>
          </a:p>
          <a:p>
            <a:pPr lvl="0" algn="l"/>
            <a:r>
              <a:rPr lang="fr-FR" sz="3600" dirty="0">
                <a:solidFill>
                  <a:prstClr val="black"/>
                </a:solidFill>
              </a:rPr>
              <a:t> 3)  </a:t>
            </a:r>
            <a:r>
              <a:rPr lang="fr-FR" sz="3600" dirty="0"/>
              <a:t>Are you public health professionals?</a:t>
            </a:r>
          </a:p>
        </p:txBody>
      </p:sp>
    </p:spTree>
    <p:extLst>
      <p:ext uri="{BB962C8B-B14F-4D97-AF65-F5344CB8AC3E}">
        <p14:creationId xmlns:p14="http://schemas.microsoft.com/office/powerpoint/2010/main" val="308308545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697</TotalTime>
  <Words>1220</Words>
  <Application>Microsoft Office PowerPoint</Application>
  <PresentationFormat>Grand écran</PresentationFormat>
  <Paragraphs>77</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PUBLIC HEALTH</vt:lpstr>
      <vt:lpstr>Présentation PowerPoint</vt:lpstr>
      <vt:lpstr>Medical definition of public health</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Unit3:Review of structure and reading compehension</dc:title>
  <dc:creator>user</dc:creator>
  <cp:lastModifiedBy>User</cp:lastModifiedBy>
  <cp:revision>66</cp:revision>
  <dcterms:created xsi:type="dcterms:W3CDTF">2019-06-25T13:15:55Z</dcterms:created>
  <dcterms:modified xsi:type="dcterms:W3CDTF">2021-12-24T13:39:19Z</dcterms:modified>
</cp:coreProperties>
</file>