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7" r:id="rId3"/>
    <p:sldId id="286" r:id="rId4"/>
    <p:sldId id="288" r:id="rId5"/>
    <p:sldId id="290" r:id="rId6"/>
    <p:sldId id="284"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0B3A88-8BF4-4DF2-85F9-116688D6354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1BDAF06-86D8-4542-BD7C-285FE13C45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F63A6B6-A322-4A75-9174-3BFDFA6EDC21}"/>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E9A31AFD-26C1-4A26-B650-9E4444CC3A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8386C12-EF56-490A-B137-DE092D905536}"/>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276490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2B069-FF29-4050-8BEB-9F3047B3023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FC77C79-6373-4167-B3F8-421470FF467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BF37A8-FC56-40C5-9ACF-5D1F4358DE64}"/>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40A52AE3-E9E9-482E-B81A-199D5E1A7C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AC7318A-4B90-4EF4-B40F-09D6BC2E67B1}"/>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272802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523F6FF-901F-45E7-A3E7-DA2DEE91218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2AB1504-44D6-483E-A50C-25CF223788C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CD4C66-173D-45D3-8E30-A4D7BCE56C9D}"/>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AE8FDC95-6FF7-4A38-A111-F709E616B27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3963CB-CDD2-40A0-8076-763F1F292EA4}"/>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232311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E334EB-5D70-44AE-8725-13094A3887D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37382FF-A799-41DC-A8F6-330951D680A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58D7C5-248D-46ED-9456-AAEBEC17CE44}"/>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57E9823D-5870-4660-B33F-FA574C6824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E82E2C-DE4E-4925-9EF8-680CF7ADC15A}"/>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3848676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594A7-D18D-4EC8-9186-E4541D887C5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F928AA6-D7D2-4017-97CD-9A5E212764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19487E0-26BB-45E8-8D0C-1962E6FFFA9D}"/>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D8708083-51A7-423A-BE08-FC2ED845D7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0CA728-4241-4925-987D-F115C6CEAFD2}"/>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337288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C74EDF-EED8-4F18-A2F7-C9C2AAFD379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315287A-31DE-49E1-A15D-B7777F2263A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C0264ED-70C7-412E-A8D1-9EF12EED2B5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73D7B56-F247-45C3-BA22-544F98B9EC59}"/>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6" name="Espace réservé du pied de page 5">
            <a:extLst>
              <a:ext uri="{FF2B5EF4-FFF2-40B4-BE49-F238E27FC236}">
                <a16:creationId xmlns:a16="http://schemas.microsoft.com/office/drawing/2014/main" id="{7D576965-BA8F-4608-B1B8-3C769DE418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6EEE933-2F5B-4C2C-BF15-937084AB4DEC}"/>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368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FCF26C-11F5-4BF7-864B-DDC0B6AA785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AE0E506-918C-4653-9D1F-4F7A397EE2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E555CAB-0872-47D9-BFB0-CA42EA85448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FD9EF40-AD88-42DD-A56B-7090B0E086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1A3C128-D172-418E-9A22-8F341A227C3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EB5088B-3E90-4511-BC9F-66296FF40FC1}"/>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8" name="Espace réservé du pied de page 7">
            <a:extLst>
              <a:ext uri="{FF2B5EF4-FFF2-40B4-BE49-F238E27FC236}">
                <a16:creationId xmlns:a16="http://schemas.microsoft.com/office/drawing/2014/main" id="{19BB2D2C-88A1-46DC-90EE-FDA95FE54EF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1890C8B-9252-4D10-83B9-7D923E67D2F1}"/>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114055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06214A-AD4F-47C3-8CA6-7EC72D2968F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F33DF87-B7FF-4F59-A0B5-D9AA92E43F47}"/>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4" name="Espace réservé du pied de page 3">
            <a:extLst>
              <a:ext uri="{FF2B5EF4-FFF2-40B4-BE49-F238E27FC236}">
                <a16:creationId xmlns:a16="http://schemas.microsoft.com/office/drawing/2014/main" id="{B597AC0E-1459-41C7-ABE5-8D84829E99F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35DDF00-938B-418F-9663-037E9E82A1CA}"/>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23987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ACD03F6-D3B5-4DBE-AB27-8E857FC5A2E1}"/>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3" name="Espace réservé du pied de page 2">
            <a:extLst>
              <a:ext uri="{FF2B5EF4-FFF2-40B4-BE49-F238E27FC236}">
                <a16:creationId xmlns:a16="http://schemas.microsoft.com/office/drawing/2014/main" id="{C64F981A-72DC-4068-8FAA-AEF2F41D6F1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145E39B-DC8D-46C1-8A08-A08C919C06A7}"/>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943987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C5CF65-1CD7-4569-82B8-58BE9E60061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D370BC9-D178-4280-A217-D58CC45DC6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2C0EAC6-55C9-461A-9FD6-D31852AB0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8E10390-4520-48C6-AA0F-1FA30C8F5842}"/>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6" name="Espace réservé du pied de page 5">
            <a:extLst>
              <a:ext uri="{FF2B5EF4-FFF2-40B4-BE49-F238E27FC236}">
                <a16:creationId xmlns:a16="http://schemas.microsoft.com/office/drawing/2014/main" id="{6A2A9844-0A62-4AB6-9C78-1F2B02F9276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8BD186A-4DC3-47C8-81CF-12D39EBE0730}"/>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77477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39B606-9D49-4B2B-B1E0-BE102F1E4C0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C11AFF2-C1CB-4CE0-8962-BE13F13864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DC1E3CD-78A0-4205-B6A6-F5B9E066D9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49EC1A-95B6-4918-98A5-7A151F06BE32}"/>
              </a:ext>
            </a:extLst>
          </p:cNvPr>
          <p:cNvSpPr>
            <a:spLocks noGrp="1"/>
          </p:cNvSpPr>
          <p:nvPr>
            <p:ph type="dt" sz="half" idx="10"/>
          </p:nvPr>
        </p:nvSpPr>
        <p:spPr/>
        <p:txBody>
          <a:bodyPr/>
          <a:lstStyle/>
          <a:p>
            <a:fld id="{BBC685C8-4997-4058-AA90-E3914F0EB901}" type="datetimeFigureOut">
              <a:rPr lang="fr-FR" smtClean="0"/>
              <a:t>20/05/2022</a:t>
            </a:fld>
            <a:endParaRPr lang="fr-FR"/>
          </a:p>
        </p:txBody>
      </p:sp>
      <p:sp>
        <p:nvSpPr>
          <p:cNvPr id="6" name="Espace réservé du pied de page 5">
            <a:extLst>
              <a:ext uri="{FF2B5EF4-FFF2-40B4-BE49-F238E27FC236}">
                <a16:creationId xmlns:a16="http://schemas.microsoft.com/office/drawing/2014/main" id="{06C6FA17-D07B-4BEA-84F2-35766B302B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41573C5-FDE6-48AC-9F42-A9BADFF093A0}"/>
              </a:ext>
            </a:extLst>
          </p:cNvPr>
          <p:cNvSpPr>
            <a:spLocks noGrp="1"/>
          </p:cNvSpPr>
          <p:nvPr>
            <p:ph type="sldNum" sz="quarter" idx="12"/>
          </p:nvPr>
        </p:nvSpPr>
        <p:spPr/>
        <p:txBody>
          <a:bodyPr/>
          <a:lstStyle/>
          <a:p>
            <a:fld id="{773D41FB-FE8C-45BB-9DD0-70366EAE0883}" type="slidenum">
              <a:rPr lang="fr-FR" smtClean="0"/>
              <a:t>‹N°›</a:t>
            </a:fld>
            <a:endParaRPr lang="fr-FR"/>
          </a:p>
        </p:txBody>
      </p:sp>
    </p:spTree>
    <p:extLst>
      <p:ext uri="{BB962C8B-B14F-4D97-AF65-F5344CB8AC3E}">
        <p14:creationId xmlns:p14="http://schemas.microsoft.com/office/powerpoint/2010/main" val="4191199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F4AF467-408F-46FF-B861-444833A8F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9DD2250-8C04-44FE-8D87-8E8C668D19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F3D569-E3F3-4D41-8C1A-356F53E3D5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685C8-4997-4058-AA90-E3914F0EB901}"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538DAB6D-5B38-44AF-A06A-060DDCC36F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BEA5493-640D-4663-AC4A-7BF18FC816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D41FB-FE8C-45BB-9DD0-70366EAE0883}" type="slidenum">
              <a:rPr lang="fr-FR" smtClean="0"/>
              <a:t>‹N°›</a:t>
            </a:fld>
            <a:endParaRPr lang="fr-FR"/>
          </a:p>
        </p:txBody>
      </p:sp>
    </p:spTree>
    <p:extLst>
      <p:ext uri="{BB962C8B-B14F-4D97-AF65-F5344CB8AC3E}">
        <p14:creationId xmlns:p14="http://schemas.microsoft.com/office/powerpoint/2010/main" val="155877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19315"/>
            <a:ext cx="10515600" cy="507999"/>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fr-FR" dirty="0"/>
              <a:t>Histoire de Mariam</a:t>
            </a:r>
          </a:p>
        </p:txBody>
      </p:sp>
      <p:sp>
        <p:nvSpPr>
          <p:cNvPr id="3" name="Espace réservé du contenu 2"/>
          <p:cNvSpPr>
            <a:spLocks noGrp="1"/>
          </p:cNvSpPr>
          <p:nvPr>
            <p:ph idx="1"/>
          </p:nvPr>
        </p:nvSpPr>
        <p:spPr>
          <a:xfrm>
            <a:off x="838200" y="1001486"/>
            <a:ext cx="10515600" cy="5175477"/>
          </a:xfrm>
        </p:spPr>
        <p:txBody>
          <a:bodyPr>
            <a:normAutofit/>
          </a:bodyPr>
          <a:lstStyle/>
          <a:p>
            <a:r>
              <a:rPr lang="fr-CH" dirty="0"/>
              <a:t>Mariam est décédée durant son accouchement au CMA de </a:t>
            </a:r>
            <a:r>
              <a:rPr lang="fr-CH" dirty="0" err="1"/>
              <a:t>Kongoussi</a:t>
            </a:r>
            <a:r>
              <a:rPr lang="fr-CH" dirty="0"/>
              <a:t>. Le médecin chargé de ses soins n’a aucun doute quant au décès de Mariam. Elle est décédée à cause d’une perte trop importante de sang (hémorragie) qui a été causée par un problème pendant la grossesse.  Le placenta se trouvait trop bas dans l’utérus (placenta prævia). Une femme dans cet état souffre inévitablement de saignements dans le dernier trimestre de sa grossesse ou juste avant la naissance. L’hôpital a un petit comité d’audit, des prestataires qui recherchent à comprendre les causes et les facteurs contributifs de chaque décès maternel. Le comité a demandé le dossier hospitalier complet de Mariam et l’a examiné plus en détails. </a:t>
            </a:r>
            <a:endParaRPr lang="fr-FR" dirty="0"/>
          </a:p>
          <a:p>
            <a:pPr marL="0" indent="0">
              <a:buNone/>
            </a:pPr>
            <a:r>
              <a:rPr lang="fr-CH" dirty="0"/>
              <a:t> </a:t>
            </a:r>
            <a:endParaRPr lang="fr-FR" dirty="0"/>
          </a:p>
          <a:p>
            <a:endParaRPr lang="fr-FR" dirty="0"/>
          </a:p>
        </p:txBody>
      </p:sp>
    </p:spTree>
    <p:extLst>
      <p:ext uri="{BB962C8B-B14F-4D97-AF65-F5344CB8AC3E}">
        <p14:creationId xmlns:p14="http://schemas.microsoft.com/office/powerpoint/2010/main" val="1309101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8686"/>
            <a:ext cx="10515600" cy="5080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fr-FR" dirty="0"/>
              <a:t>Histoire de Mariam</a:t>
            </a:r>
          </a:p>
        </p:txBody>
      </p:sp>
      <p:sp>
        <p:nvSpPr>
          <p:cNvPr id="3" name="Espace réservé du contenu 2"/>
          <p:cNvSpPr>
            <a:spLocks noGrp="1"/>
          </p:cNvSpPr>
          <p:nvPr>
            <p:ph idx="1"/>
          </p:nvPr>
        </p:nvSpPr>
        <p:spPr>
          <a:xfrm>
            <a:off x="838200" y="696686"/>
            <a:ext cx="10515600" cy="5480277"/>
          </a:xfrm>
        </p:spPr>
        <p:txBody>
          <a:bodyPr>
            <a:normAutofit fontScale="85000" lnSpcReduction="10000"/>
          </a:bodyPr>
          <a:lstStyle/>
          <a:p>
            <a:pPr marL="0" indent="0">
              <a:buNone/>
            </a:pPr>
            <a:r>
              <a:rPr lang="fr-CH" dirty="0"/>
              <a:t>En lisant le dossier de Mariam, le comité a découvert deux éléments frappants : </a:t>
            </a:r>
            <a:endParaRPr lang="fr-FR" dirty="0"/>
          </a:p>
          <a:p>
            <a:pPr lvl="0"/>
            <a:r>
              <a:rPr lang="fr-CH" dirty="0"/>
              <a:t>Le premier point concernait le fait que même si elle avait été admise à l’hôpital pour un grave saignement, elle aurait reçu une transfusion sanguine insuffisante. Il s’agissait de la seule quantité de sang dont l’hôpital disposait pour cette patiente et cette quantité était à peine suffisante pour compenser l’importante perte de sang subie. </a:t>
            </a:r>
            <a:endParaRPr lang="fr-FR" dirty="0"/>
          </a:p>
          <a:p>
            <a:pPr lvl="0"/>
            <a:r>
              <a:rPr lang="fr-CH" dirty="0"/>
              <a:t>Le second point était que Mariam avait dû subir une césarienne. Cette opération a été réalisée trois heures après son admission. Mariam est décédée durant l’intervention.</a:t>
            </a:r>
            <a:endParaRPr lang="fr-FR" dirty="0"/>
          </a:p>
          <a:p>
            <a:r>
              <a:rPr lang="fr-CH" dirty="0"/>
              <a:t> Le comité a déclaré que, si Mariam n’avait pas dû atteindre aussi longtemps (3 heures d’attente sont très longues pour un problème de ce type), si une transfusion sanguine avait été plus facilement disponible, et si le service avait été mieux préparé à gérer des urgences, Mariam aurait pu être sauvée. </a:t>
            </a:r>
            <a:endParaRPr lang="fr-FR" dirty="0"/>
          </a:p>
          <a:p>
            <a:r>
              <a:rPr lang="fr-CH" dirty="0"/>
              <a:t> Il a fallu quatre heures à Mariam pour rejoindre l’hôpital à partir du moment où son saignement a commencé. En raison des difficultés de transport, elle a dû être amenée à l’hôpital par des membres de la famille.</a:t>
            </a:r>
            <a:endParaRPr lang="fr-FR" dirty="0"/>
          </a:p>
          <a:p>
            <a:endParaRPr lang="fr-FR" dirty="0"/>
          </a:p>
        </p:txBody>
      </p:sp>
    </p:spTree>
    <p:extLst>
      <p:ext uri="{BB962C8B-B14F-4D97-AF65-F5344CB8AC3E}">
        <p14:creationId xmlns:p14="http://schemas.microsoft.com/office/powerpoint/2010/main" val="234394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37961"/>
          </a:xfrm>
        </p:spPr>
        <p:style>
          <a:lnRef idx="0">
            <a:schemeClr val="accent2"/>
          </a:lnRef>
          <a:fillRef idx="3">
            <a:schemeClr val="accent2"/>
          </a:fillRef>
          <a:effectRef idx="3">
            <a:schemeClr val="accent2"/>
          </a:effectRef>
          <a:fontRef idx="minor">
            <a:schemeClr val="lt1"/>
          </a:fontRef>
        </p:style>
        <p:txBody>
          <a:bodyPr/>
          <a:lstStyle/>
          <a:p>
            <a:r>
              <a:rPr lang="fr-FR" dirty="0"/>
              <a:t>Histoire de Mariam</a:t>
            </a:r>
          </a:p>
        </p:txBody>
      </p:sp>
      <p:sp>
        <p:nvSpPr>
          <p:cNvPr id="3" name="Espace réservé du contenu 2"/>
          <p:cNvSpPr>
            <a:spLocks noGrp="1"/>
          </p:cNvSpPr>
          <p:nvPr>
            <p:ph idx="1"/>
          </p:nvPr>
        </p:nvSpPr>
        <p:spPr>
          <a:xfrm>
            <a:off x="838200" y="1103086"/>
            <a:ext cx="10515600" cy="5073877"/>
          </a:xfrm>
        </p:spPr>
        <p:txBody>
          <a:bodyPr>
            <a:normAutofit fontScale="85000" lnSpcReduction="20000"/>
          </a:bodyPr>
          <a:lstStyle/>
          <a:p>
            <a:r>
              <a:rPr lang="fr-CH" dirty="0"/>
              <a:t>On a également découvert que ce n’était pas la première fois qu’elle souffrait de saignements. En réalité, elle a eu deux épisodes mineurs de saignement au cours du même mois et à ces deux occasions, les saignements se sont arrêtés spontanément. Ceci est un signe de danger en fin de grossesse.</a:t>
            </a:r>
            <a:endParaRPr lang="fr-FR" dirty="0"/>
          </a:p>
          <a:p>
            <a:r>
              <a:rPr lang="fr-CH" dirty="0"/>
              <a:t>Ce signe indique toujours qu’un épisode grave de saignements est imminent. Pourtant, Mariam n’a jamais été informée de la dangerosité de ces saignements. Lorsqu’elle avait saigné pour la deuxième fois, elle en avait parlé avec sa famille, qui ne lui avait pas donné la permission de se rendre au centre de santé en raison des coûts des soins qui sont trop élevés. Lorsqu’elle a commencé à saigner pour la dernière fois, sa famille a attendu longtemps avant de décider d’aller à l’hôpital.</a:t>
            </a:r>
            <a:endParaRPr lang="fr-FR" dirty="0"/>
          </a:p>
          <a:p>
            <a:r>
              <a:rPr lang="fr-CH" dirty="0"/>
              <a:t>Mariam n’était pas en très bonne santé. Même avant sa grossesse, elle avait une carence en fer résultant d’une malnutrition. Lorsqu’elle était enceinte, elle n’a pas changé son alimentation puisqu’elle ne savait pas qu’il fallait manger davantage et de manière saine. Comme d’habitude, elle a mangé très peu pour laisser plus de nourriture pour sa famille. Cette carence en fer a dû contribuer au fait qu’elle n’a pas pu supporter cette dernière importante perte de sang. </a:t>
            </a: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4009895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0954"/>
            <a:ext cx="10515600" cy="534761"/>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fr-FR" dirty="0"/>
              <a:t>Histoire de Mariam</a:t>
            </a:r>
          </a:p>
        </p:txBody>
      </p:sp>
      <p:sp>
        <p:nvSpPr>
          <p:cNvPr id="3" name="Espace réservé du contenu 2"/>
          <p:cNvSpPr>
            <a:spLocks noGrp="1"/>
          </p:cNvSpPr>
          <p:nvPr>
            <p:ph idx="1"/>
          </p:nvPr>
        </p:nvSpPr>
        <p:spPr>
          <a:xfrm>
            <a:off x="838200" y="899886"/>
            <a:ext cx="10515600" cy="5277077"/>
          </a:xfrm>
        </p:spPr>
        <p:txBody>
          <a:bodyPr>
            <a:normAutofit fontScale="85000" lnSpcReduction="20000"/>
          </a:bodyPr>
          <a:lstStyle/>
          <a:p>
            <a:r>
              <a:rPr lang="fr-CH" dirty="0"/>
              <a:t>Mariam n’a pas eu accès à des soins prénatals pendant sa grossesse. De temps en temps, pendant les grossesses précédentes, elle avait été au centre de santé, mais elle avait eu l’impression de ne pas être bien traitée par les prestataires de santé en raison de sa pauvreté. Par conséquent, elle n’avait plus voulu y retourner.</a:t>
            </a:r>
            <a:endParaRPr lang="fr-FR" dirty="0"/>
          </a:p>
          <a:p>
            <a:r>
              <a:rPr lang="fr-CH" dirty="0"/>
              <a:t>Mariam avait 39 ans, cinq de ses enfants sont encore vivants, dont trois garçons, et elle ne souhaitait pas d’autres enfants.</a:t>
            </a:r>
            <a:endParaRPr lang="fr-FR" dirty="0"/>
          </a:p>
          <a:p>
            <a:r>
              <a:rPr lang="fr-CH" dirty="0"/>
              <a:t>En raison de son âge et du nombre d’enfants qu’elle avait déjà eu, sa grossesse présentait un risque nettement supérieur à ses précédentes grossesses.</a:t>
            </a:r>
            <a:endParaRPr lang="fr-FR" dirty="0"/>
          </a:p>
          <a:p>
            <a:r>
              <a:rPr lang="fr-CH" dirty="0"/>
              <a:t>Mariam n’a jamais eu accès à des informations, à une éducation ou à des services de planification familiale et n’a, par conséquent, jamais eu l’opportunité d’utiliser la moindre méthode de contraception de toute sa vie.</a:t>
            </a:r>
            <a:endParaRPr lang="fr-FR" dirty="0"/>
          </a:p>
          <a:p>
            <a:r>
              <a:rPr lang="fr-CH" dirty="0"/>
              <a:t> Tel fut le parcours malheureux de Mariam vers le décès maternel. Ce parcours nous a donné une vue d’ensemble de la façon dont certaines femmes meurent et de quelle manière il serait possible de les sauver. </a:t>
            </a:r>
            <a:endParaRPr lang="fr-FR" dirty="0"/>
          </a:p>
          <a:p>
            <a:r>
              <a:rPr lang="fr-CH" dirty="0"/>
              <a:t>Mariam est décédée.</a:t>
            </a:r>
            <a:endParaRPr lang="fr-FR" dirty="0"/>
          </a:p>
          <a:p>
            <a:r>
              <a:rPr lang="fr-CH" dirty="0"/>
              <a:t>Adapté de : « </a:t>
            </a:r>
            <a:r>
              <a:rPr lang="fr-CH" dirty="0" err="1"/>
              <a:t>Why</a:t>
            </a:r>
            <a:r>
              <a:rPr lang="fr-CH" dirty="0"/>
              <a:t> </a:t>
            </a:r>
            <a:r>
              <a:rPr lang="fr-CH" dirty="0" err="1"/>
              <a:t>did</a:t>
            </a:r>
            <a:r>
              <a:rPr lang="fr-CH" dirty="0"/>
              <a:t> Mrs. X die ? », WHO</a:t>
            </a:r>
            <a:endParaRPr lang="fr-FR" dirty="0"/>
          </a:p>
          <a:p>
            <a:endParaRPr lang="fr-FR" dirty="0"/>
          </a:p>
        </p:txBody>
      </p:sp>
    </p:spTree>
    <p:extLst>
      <p:ext uri="{BB962C8B-B14F-4D97-AF65-F5344CB8AC3E}">
        <p14:creationId xmlns:p14="http://schemas.microsoft.com/office/powerpoint/2010/main" val="3889032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2475"/>
          </a:xfrm>
        </p:spPr>
        <p:style>
          <a:lnRef idx="0">
            <a:schemeClr val="accent2"/>
          </a:lnRef>
          <a:fillRef idx="3">
            <a:schemeClr val="accent2"/>
          </a:fillRef>
          <a:effectRef idx="3">
            <a:schemeClr val="accent2"/>
          </a:effectRef>
          <a:fontRef idx="minor">
            <a:schemeClr val="lt1"/>
          </a:fontRef>
        </p:style>
        <p:txBody>
          <a:bodyPr/>
          <a:lstStyle/>
          <a:p>
            <a:r>
              <a:rPr lang="fr-FR" dirty="0"/>
              <a:t>Histoire de Mariam</a:t>
            </a:r>
          </a:p>
        </p:txBody>
      </p:sp>
      <p:sp>
        <p:nvSpPr>
          <p:cNvPr id="3" name="Espace réservé du contenu 2"/>
          <p:cNvSpPr>
            <a:spLocks noGrp="1"/>
          </p:cNvSpPr>
          <p:nvPr>
            <p:ph idx="1"/>
          </p:nvPr>
        </p:nvSpPr>
        <p:spPr>
          <a:xfrm>
            <a:off x="0" y="1335314"/>
            <a:ext cx="12324521" cy="5330529"/>
          </a:xfrm>
        </p:spPr>
        <p:txBody>
          <a:bodyPr>
            <a:noAutofit/>
          </a:bodyPr>
          <a:lstStyle/>
          <a:p>
            <a:pPr marL="0" indent="0" algn="just">
              <a:lnSpc>
                <a:spcPct val="100000"/>
              </a:lnSpc>
              <a:spcAft>
                <a:spcPts val="800"/>
              </a:spcAft>
              <a:buNone/>
            </a:pPr>
            <a:r>
              <a:rPr lang="fr-CH" sz="3200" b="1" baseline="-25000" dirty="0">
                <a:effectLst/>
                <a:latin typeface="Verdana" panose="020B0604030504040204" pitchFamily="34" charset="0"/>
                <a:ea typeface="Verdana" panose="020B0604030504040204" pitchFamily="34" charset="0"/>
                <a:cs typeface="Times New Roman" panose="02020603050405020304" pitchFamily="18" charset="0"/>
              </a:rPr>
              <a:t>Pourquoi Mariam est-elle décédée, quels sont les facteurs qui ont contribué à son décès</a:t>
            </a:r>
            <a:r>
              <a:rPr lang="fr-CH" sz="3200" b="1" baseline="-25000" dirty="0" smtClean="0">
                <a:effectLst/>
                <a:latin typeface="Verdana" panose="020B0604030504040204" pitchFamily="34" charset="0"/>
                <a:ea typeface="Verdana" panose="020B0604030504040204" pitchFamily="34" charset="0"/>
                <a:cs typeface="Times New Roman" panose="02020603050405020304" pitchFamily="18" charset="0"/>
              </a:rPr>
              <a:t>?</a:t>
            </a:r>
          </a:p>
          <a:p>
            <a:pPr marL="0" indent="0" algn="just">
              <a:lnSpc>
                <a:spcPct val="100000"/>
              </a:lnSpc>
              <a:spcAft>
                <a:spcPts val="800"/>
              </a:spcAft>
              <a:buNone/>
            </a:pP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0000"/>
              </a:lnSpc>
              <a:spcAft>
                <a:spcPts val="800"/>
              </a:spcAft>
              <a:buNone/>
            </a:pP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Sur la base du récit de Mariam, identifiez</a:t>
            </a:r>
            <a:r>
              <a:rPr lang="fr-CH" sz="3200" baseline="-25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lvl="1" algn="just">
              <a:lnSpc>
                <a:spcPct val="100000"/>
              </a:lnSpc>
              <a:tabLst>
                <a:tab pos="2528570" algn="l"/>
              </a:tabLst>
            </a:pP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les </a:t>
            </a:r>
            <a:r>
              <a:rPr lang="it-IT" sz="3200" baseline="-25000" dirty="0">
                <a:effectLst/>
                <a:latin typeface="Verdana" panose="020B0604030504040204" pitchFamily="34" charset="0"/>
                <a:ea typeface="Verdana" panose="020B0604030504040204" pitchFamily="34" charset="0"/>
                <a:cs typeface="Times New Roman" panose="02020603050405020304" pitchFamily="18" charset="0"/>
              </a:rPr>
              <a:t>droits</a:t>
            </a: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 à la SMN qui sont violés dans le cas de Mariam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lvl="1" algn="just">
              <a:lnSpc>
                <a:spcPct val="100000"/>
              </a:lnSpc>
              <a:tabLst>
                <a:tab pos="2528570" algn="l"/>
              </a:tabLst>
            </a:pP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les titulaires de droits et les détenteurs d’obligations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lvl="1" algn="just">
              <a:lnSpc>
                <a:spcPct val="100000"/>
              </a:lnSpc>
              <a:spcAft>
                <a:spcPts val="800"/>
              </a:spcAft>
              <a:tabLst>
                <a:tab pos="2528570" algn="l"/>
              </a:tabLst>
            </a:pPr>
            <a:r>
              <a:rPr lang="it-IT" sz="3200" baseline="-25000" dirty="0">
                <a:effectLst/>
                <a:latin typeface="Verdana" panose="020B0604030504040204" pitchFamily="34" charset="0"/>
                <a:ea typeface="Verdana" panose="020B0604030504040204" pitchFamily="34" charset="0"/>
                <a:cs typeface="Times New Roman" panose="02020603050405020304" pitchFamily="18" charset="0"/>
              </a:rPr>
              <a:t>les solutions qui devraient être mises en place pour que </a:t>
            </a: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les droits à la SMN et à la vie de </a:t>
            </a:r>
            <a:r>
              <a:rPr lang="it-IT" sz="3200" baseline="-25000" dirty="0">
                <a:effectLst/>
                <a:latin typeface="Verdana" panose="020B0604030504040204" pitchFamily="34" charset="0"/>
                <a:ea typeface="Verdana" panose="020B0604030504040204" pitchFamily="34" charset="0"/>
                <a:cs typeface="Times New Roman" panose="02020603050405020304" pitchFamily="18" charset="0"/>
              </a:rPr>
              <a:t>Mariam et de son bébé soient respectés.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108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2475"/>
          </a:xfrm>
        </p:spPr>
        <p:style>
          <a:lnRef idx="0">
            <a:schemeClr val="accent2"/>
          </a:lnRef>
          <a:fillRef idx="3">
            <a:schemeClr val="accent2"/>
          </a:fillRef>
          <a:effectRef idx="3">
            <a:schemeClr val="accent2"/>
          </a:effectRef>
          <a:fontRef idx="minor">
            <a:schemeClr val="lt1"/>
          </a:fontRef>
        </p:style>
        <p:txBody>
          <a:bodyPr/>
          <a:lstStyle/>
          <a:p>
            <a:r>
              <a:rPr lang="fr-FR" dirty="0"/>
              <a:t>Histoire de Mariam</a:t>
            </a:r>
          </a:p>
        </p:txBody>
      </p:sp>
      <p:sp>
        <p:nvSpPr>
          <p:cNvPr id="3" name="Espace réservé du contenu 2"/>
          <p:cNvSpPr>
            <a:spLocks noGrp="1"/>
          </p:cNvSpPr>
          <p:nvPr>
            <p:ph idx="1"/>
          </p:nvPr>
        </p:nvSpPr>
        <p:spPr>
          <a:xfrm>
            <a:off x="838200" y="1335314"/>
            <a:ext cx="10515600" cy="4841649"/>
          </a:xfrm>
        </p:spPr>
        <p:txBody>
          <a:bodyPr/>
          <a:lstStyle/>
          <a:p>
            <a:r>
              <a:rPr lang="fr-CH" dirty="0"/>
              <a:t>Quels sont les droits de Mariam qui ne sont pas respectés.</a:t>
            </a:r>
          </a:p>
          <a:p>
            <a:r>
              <a:rPr lang="fr-FR" dirty="0"/>
              <a:t>Quelles sont les solutions qui devraient être mises en place pour que </a:t>
            </a:r>
            <a:r>
              <a:rPr lang="fr-CH" dirty="0"/>
              <a:t>les droits à la SMN et à la vie de </a:t>
            </a:r>
            <a:r>
              <a:rPr lang="fr-FR" dirty="0"/>
              <a:t>Mariam et de soin bébé soient respectés</a:t>
            </a:r>
            <a:endParaRPr lang="fr-CH" dirty="0"/>
          </a:p>
          <a:p>
            <a:r>
              <a:rPr lang="fr-CH" dirty="0"/>
              <a:t>Quels sont les outils à utiliser pour informer Mariam, son mari, et son entourage sur les droits à la SMN? </a:t>
            </a:r>
          </a:p>
          <a:p>
            <a:r>
              <a:rPr lang="fr-CH" dirty="0"/>
              <a:t>Est-ce que les participants connaissent des outils pour informer les femmes, les époux sur les droits à la SMN ? </a:t>
            </a:r>
          </a:p>
          <a:p>
            <a:endParaRPr lang="fr-FR" dirty="0"/>
          </a:p>
        </p:txBody>
      </p:sp>
    </p:spTree>
    <p:extLst>
      <p:ext uri="{BB962C8B-B14F-4D97-AF65-F5344CB8AC3E}">
        <p14:creationId xmlns:p14="http://schemas.microsoft.com/office/powerpoint/2010/main" val="18730964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650</Words>
  <Application>Microsoft Office PowerPoint</Application>
  <PresentationFormat>Grand écran</PresentationFormat>
  <Paragraphs>33</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Times New Roman</vt:lpstr>
      <vt:lpstr>Verdana</vt:lpstr>
      <vt:lpstr>Thème Office</vt:lpstr>
      <vt:lpstr>Histoire de Mariam</vt:lpstr>
      <vt:lpstr>Histoire de Mariam</vt:lpstr>
      <vt:lpstr>Histoire de Mariam</vt:lpstr>
      <vt:lpstr>Histoire de Mariam</vt:lpstr>
      <vt:lpstr>Histoire de Mariam</vt:lpstr>
      <vt:lpstr>Histoire de Mariam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YOUGBARE Emmanuel</dc:creator>
  <cp:lastModifiedBy>DELL</cp:lastModifiedBy>
  <cp:revision>5</cp:revision>
  <dcterms:created xsi:type="dcterms:W3CDTF">2021-09-28T11:50:31Z</dcterms:created>
  <dcterms:modified xsi:type="dcterms:W3CDTF">2022-05-20T18:08:57Z</dcterms:modified>
</cp:coreProperties>
</file>