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sldIdLst>
    <p:sldId id="272" r:id="rId3"/>
    <p:sldId id="308" r:id="rId4"/>
    <p:sldId id="293" r:id="rId5"/>
    <p:sldId id="294" r:id="rId6"/>
    <p:sldId id="309" r:id="rId7"/>
    <p:sldId id="273" r:id="rId8"/>
    <p:sldId id="295" r:id="rId9"/>
    <p:sldId id="310" r:id="rId10"/>
    <p:sldId id="311" r:id="rId11"/>
    <p:sldId id="307" r:id="rId12"/>
    <p:sldId id="313" r:id="rId13"/>
    <p:sldId id="314" r:id="rId14"/>
    <p:sldId id="297" r:id="rId15"/>
    <p:sldId id="315" r:id="rId16"/>
    <p:sldId id="305" r:id="rId17"/>
    <p:sldId id="298" r:id="rId18"/>
    <p:sldId id="302" r:id="rId19"/>
    <p:sldId id="286" r:id="rId20"/>
    <p:sldId id="288" r:id="rId21"/>
    <p:sldId id="316" r:id="rId22"/>
    <p:sldId id="317" r:id="rId23"/>
    <p:sldId id="301"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9"/>
            <a:ext cx="7772400" cy="1470025"/>
          </a:xfrm>
        </p:spPr>
        <p:txBody>
          <a:bodyPr/>
          <a:lstStyle/>
          <a:p>
            <a:r>
              <a:rPr lang="fr-FR" smtClean="0"/>
              <a:t>Modifiez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a:p>
        </p:txBody>
      </p:sp>
      <p:sp>
        <p:nvSpPr>
          <p:cNvPr id="4" name="Espace réservé de la date 3"/>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17555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2435723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2"/>
            <a:ext cx="2057400" cy="5851525"/>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812098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sldNum" sz="quarter" idx="10"/>
          </p:nvPr>
        </p:nvSpPr>
        <p:spPr>
          <a:ln/>
        </p:spPr>
        <p:txBody>
          <a:bodyPr/>
          <a:lstStyle>
            <a:lvl1pPr>
              <a:defRPr/>
            </a:lvl1pPr>
          </a:lstStyle>
          <a:p>
            <a:fld id="{1400228F-D17D-48F6-9CF7-D67440EF97B8}"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2172478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C3763F37-B1EE-4EF2-8D0E-62A803723369}"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1727182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9635938F-5B7A-4234-9102-7D352DE3C53A}"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1743515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0200" y="1628775"/>
            <a:ext cx="2190750"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83350" y="1628775"/>
            <a:ext cx="2192338"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A5BC4C15-3513-46BC-9FF0-8D585844A0E3}"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2600798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4CA2A537-1106-4F8E-9EBA-5C9E3F510013}"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603772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F153E7A6-D173-4194-B26C-279766CC61AC}"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2659845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F4EBF5BD-B6C1-4612-893D-EC1707972D65}"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1490681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B83D57F4-6139-4996-B385-F33DA4CF0DED}"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286080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36423598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170C59A4-FFA9-4D30-A1A1-F5734BA9EAEE}"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3084616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F61009F0-350B-45ED-9294-AC32A26A3BFC}"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1533654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2100" y="274638"/>
            <a:ext cx="2033588" cy="5602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9750" y="274638"/>
            <a:ext cx="5949950" cy="5602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9ADECAB-84FC-4CBC-B340-E1E55F253D1F}" type="slidenum">
              <a:rPr lang="fr-FR" altLang="fr-FR">
                <a:solidFill>
                  <a:srgbClr val="000000"/>
                </a:solidFill>
              </a:rPr>
              <a:pPr/>
              <a:t>‹N°›</a:t>
            </a:fld>
            <a:endParaRPr lang="fr-FR" altLang="fr-FR">
              <a:solidFill>
                <a:srgbClr val="000000"/>
              </a:solidFill>
            </a:endParaRPr>
          </a:p>
        </p:txBody>
      </p:sp>
    </p:spTree>
    <p:extLst>
      <p:ext uri="{BB962C8B-B14F-4D97-AF65-F5344CB8AC3E}">
        <p14:creationId xmlns="" xmlns:p14="http://schemas.microsoft.com/office/powerpoint/2010/main" val="169990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4"/>
            <a:ext cx="7772400" cy="1362075"/>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10510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2904325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394347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874264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18358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186898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1EFBD6D-1869-4F3F-85B1-C4B1F8DA22F5}" type="datetimeFigureOut">
              <a:rPr lang="fr-CH" smtClean="0"/>
              <a:pPr/>
              <a:t>25.09.2018</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1232400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H"/>
          </a:p>
        </p:txBody>
      </p:sp>
      <p:sp>
        <p:nvSpPr>
          <p:cNvPr id="3" name="Espace réservé du texte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FBD6D-1869-4F3F-85B1-C4B1F8DA22F5}" type="datetimeFigureOut">
              <a:rPr lang="fr-CH" smtClean="0"/>
              <a:pPr/>
              <a:t>25.09.2018</a:t>
            </a:fld>
            <a:endParaRPr lang="fr-CH"/>
          </a:p>
        </p:txBody>
      </p:sp>
      <p:sp>
        <p:nvSpPr>
          <p:cNvPr id="5" name="Espace réservé du pied de page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AA043-0906-4591-83DA-484C37D8476D}" type="slidenum">
              <a:rPr lang="fr-CH" smtClean="0"/>
              <a:pPr/>
              <a:t>‹N°›</a:t>
            </a:fld>
            <a:endParaRPr lang="fr-CH"/>
          </a:p>
        </p:txBody>
      </p:sp>
    </p:spTree>
    <p:extLst>
      <p:ext uri="{BB962C8B-B14F-4D97-AF65-F5344CB8AC3E}">
        <p14:creationId xmlns="" xmlns:p14="http://schemas.microsoft.com/office/powerpoint/2010/main" val="2039593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274638"/>
            <a:ext cx="6337300" cy="706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4140200" y="1628775"/>
            <a:ext cx="4535488" cy="4248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a:t>
            </a:r>
          </a:p>
        </p:txBody>
      </p:sp>
      <p:sp>
        <p:nvSpPr>
          <p:cNvPr id="1028" name="Line 8"/>
          <p:cNvSpPr>
            <a:spLocks noChangeShapeType="1"/>
          </p:cNvSpPr>
          <p:nvPr/>
        </p:nvSpPr>
        <p:spPr bwMode="auto">
          <a:xfrm>
            <a:off x="539750" y="836613"/>
            <a:ext cx="6769100" cy="0"/>
          </a:xfrm>
          <a:prstGeom prst="line">
            <a:avLst/>
          </a:prstGeom>
          <a:noFill/>
          <a:ln w="28575">
            <a:solidFill>
              <a:srgbClr val="0066CC"/>
            </a:solidFill>
            <a:round/>
            <a:headEnd/>
            <a:tailEnd/>
          </a:ln>
          <a:extLst>
            <a:ext uri="{909E8E84-426E-40DD-AFC4-6F175D3DCCD1}">
              <a14:hiddenFill xmlns="" xmlns:a14="http://schemas.microsoft.com/office/drawing/2010/main">
                <a:noFill/>
              </a14:hiddenFill>
            </a:ext>
          </a:extLst>
        </p:spPr>
        <p:txBody>
          <a:bodyPr/>
          <a:lstStyle/>
          <a:p>
            <a:pPr eaLnBrk="0" fontAlgn="base" hangingPunct="0">
              <a:spcBef>
                <a:spcPct val="0"/>
              </a:spcBef>
              <a:spcAft>
                <a:spcPct val="0"/>
              </a:spcAft>
            </a:pPr>
            <a:endParaRPr lang="fr-CH">
              <a:solidFill>
                <a:srgbClr val="000000"/>
              </a:solidFill>
            </a:endParaRPr>
          </a:p>
        </p:txBody>
      </p:sp>
      <p:sp>
        <p:nvSpPr>
          <p:cNvPr id="1034" name="Rectangle 10"/>
          <p:cNvSpPr>
            <a:spLocks noGrp="1" noChangeArrowheads="1"/>
          </p:cNvSpPr>
          <p:nvPr>
            <p:ph type="sldNum" sz="quarter" idx="4"/>
          </p:nvPr>
        </p:nvSpPr>
        <p:spPr bwMode="auto">
          <a:xfrm>
            <a:off x="0" y="6021388"/>
            <a:ext cx="5397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900"/>
            </a:lvl1pPr>
          </a:lstStyle>
          <a:p>
            <a:pPr fontAlgn="base">
              <a:spcBef>
                <a:spcPct val="0"/>
              </a:spcBef>
              <a:spcAft>
                <a:spcPct val="0"/>
              </a:spcAft>
            </a:pPr>
            <a:fld id="{D24F75E9-A8A8-4CE9-BF39-59D04F752B0C}" type="slidenum">
              <a:rPr lang="fr-FR" altLang="fr-FR">
                <a:solidFill>
                  <a:srgbClr val="000000"/>
                </a:solidFill>
              </a:rPr>
              <a:pPr fontAlgn="base">
                <a:spcBef>
                  <a:spcPct val="0"/>
                </a:spcBef>
                <a:spcAft>
                  <a:spcPct val="0"/>
                </a:spcAft>
              </a:pPr>
              <a:t>‹N°›</a:t>
            </a:fld>
            <a:endParaRPr lang="fr-FR" altLang="fr-FR">
              <a:solidFill>
                <a:srgbClr val="000000"/>
              </a:solidFill>
            </a:endParaRPr>
          </a:p>
        </p:txBody>
      </p:sp>
      <p:pic>
        <p:nvPicPr>
          <p:cNvPr id="1030" name="Picture 11" descr="EDM logo LR"/>
          <p:cNvPicPr>
            <a:picLocks noChangeAspect="1" noChangeArrowheads="1"/>
          </p:cNvPicPr>
          <p:nvPr/>
        </p:nvPicPr>
        <p:blipFill>
          <a:blip r:embed="rId13">
            <a:extLst>
              <a:ext uri="{28A0092B-C50C-407E-A947-70E740481C1C}">
                <a14:useLocalDpi xmlns="" xmlns:a14="http://schemas.microsoft.com/office/drawing/2010/main" val="0"/>
              </a:ext>
            </a:extLst>
          </a:blip>
          <a:srcRect/>
          <a:stretch>
            <a:fillRect/>
          </a:stretch>
        </p:blipFill>
        <p:spPr bwMode="auto">
          <a:xfrm>
            <a:off x="6804025" y="115888"/>
            <a:ext cx="2198688" cy="958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639485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2600" b="1">
          <a:solidFill>
            <a:schemeClr val="tx2"/>
          </a:solidFill>
          <a:latin typeface="+mj-lt"/>
          <a:ea typeface="+mj-ea"/>
          <a:cs typeface="+mj-cs"/>
        </a:defRPr>
      </a:lvl1pPr>
      <a:lvl2pPr algn="ctr" rtl="0" eaLnBrk="0" fontAlgn="base" hangingPunct="0">
        <a:spcBef>
          <a:spcPct val="0"/>
        </a:spcBef>
        <a:spcAft>
          <a:spcPct val="0"/>
        </a:spcAft>
        <a:defRPr sz="2600" b="1">
          <a:solidFill>
            <a:schemeClr val="tx2"/>
          </a:solidFill>
          <a:latin typeface="Arial" charset="0"/>
        </a:defRPr>
      </a:lvl2pPr>
      <a:lvl3pPr algn="ctr" rtl="0" eaLnBrk="0" fontAlgn="base" hangingPunct="0">
        <a:spcBef>
          <a:spcPct val="0"/>
        </a:spcBef>
        <a:spcAft>
          <a:spcPct val="0"/>
        </a:spcAft>
        <a:defRPr sz="2600" b="1">
          <a:solidFill>
            <a:schemeClr val="tx2"/>
          </a:solidFill>
          <a:latin typeface="Arial" charset="0"/>
        </a:defRPr>
      </a:lvl3pPr>
      <a:lvl4pPr algn="ctr" rtl="0" eaLnBrk="0" fontAlgn="base" hangingPunct="0">
        <a:spcBef>
          <a:spcPct val="0"/>
        </a:spcBef>
        <a:spcAft>
          <a:spcPct val="0"/>
        </a:spcAft>
        <a:defRPr sz="2600" b="1">
          <a:solidFill>
            <a:schemeClr val="tx2"/>
          </a:solidFill>
          <a:latin typeface="Arial" charset="0"/>
        </a:defRPr>
      </a:lvl4pPr>
      <a:lvl5pPr algn="ctr" rtl="0" eaLnBrk="0" fontAlgn="base" hangingPunct="0">
        <a:spcBef>
          <a:spcPct val="0"/>
        </a:spcBef>
        <a:spcAft>
          <a:spcPct val="0"/>
        </a:spcAft>
        <a:defRPr sz="2600" b="1">
          <a:solidFill>
            <a:schemeClr val="tx2"/>
          </a:solidFill>
          <a:latin typeface="Arial" charset="0"/>
        </a:defRPr>
      </a:lvl5pPr>
      <a:lvl6pPr marL="457200" algn="ctr" rtl="0" fontAlgn="base">
        <a:spcBef>
          <a:spcPct val="0"/>
        </a:spcBef>
        <a:spcAft>
          <a:spcPct val="0"/>
        </a:spcAft>
        <a:defRPr sz="2600" b="1">
          <a:solidFill>
            <a:schemeClr val="tx2"/>
          </a:solidFill>
          <a:latin typeface="Arial" charset="0"/>
        </a:defRPr>
      </a:lvl6pPr>
      <a:lvl7pPr marL="914400" algn="ctr" rtl="0" fontAlgn="base">
        <a:spcBef>
          <a:spcPct val="0"/>
        </a:spcBef>
        <a:spcAft>
          <a:spcPct val="0"/>
        </a:spcAft>
        <a:defRPr sz="2600" b="1">
          <a:solidFill>
            <a:schemeClr val="tx2"/>
          </a:solidFill>
          <a:latin typeface="Arial" charset="0"/>
        </a:defRPr>
      </a:lvl7pPr>
      <a:lvl8pPr marL="1371600" algn="ctr" rtl="0" fontAlgn="base">
        <a:spcBef>
          <a:spcPct val="0"/>
        </a:spcBef>
        <a:spcAft>
          <a:spcPct val="0"/>
        </a:spcAft>
        <a:defRPr sz="2600" b="1">
          <a:solidFill>
            <a:schemeClr val="tx2"/>
          </a:solidFill>
          <a:latin typeface="Arial" charset="0"/>
        </a:defRPr>
      </a:lvl8pPr>
      <a:lvl9pPr marL="1828800" algn="ctr" rtl="0" fontAlgn="base">
        <a:spcBef>
          <a:spcPct val="0"/>
        </a:spcBef>
        <a:spcAft>
          <a:spcPct val="0"/>
        </a:spcAft>
        <a:defRPr sz="2600" b="1">
          <a:solidFill>
            <a:schemeClr val="tx2"/>
          </a:solidFill>
          <a:latin typeface="Arial" charset="0"/>
        </a:defRPr>
      </a:lvl9pPr>
    </p:titleStyle>
    <p:bodyStyle>
      <a:lvl1pPr marL="342900" indent="-342900" algn="l" rtl="0" eaLnBrk="0" fontAlgn="base" hangingPunct="0">
        <a:spcBef>
          <a:spcPct val="20000"/>
        </a:spcBef>
        <a:spcAft>
          <a:spcPct val="0"/>
        </a:spcAft>
        <a:defRPr sz="2000" b="1">
          <a:solidFill>
            <a:schemeClr val="tx1"/>
          </a:solidFill>
          <a:latin typeface="+mn-lt"/>
          <a:ea typeface="+mn-ea"/>
          <a:cs typeface="+mn-cs"/>
        </a:defRPr>
      </a:lvl1pPr>
      <a:lvl2pPr marL="823913" indent="-285750" algn="l" rtl="0" eaLnBrk="0" fontAlgn="base" hangingPunct="0">
        <a:spcBef>
          <a:spcPct val="20000"/>
        </a:spcBef>
        <a:spcAft>
          <a:spcPct val="0"/>
        </a:spcAft>
        <a:buChar char="–"/>
        <a:defRPr sz="1600">
          <a:solidFill>
            <a:schemeClr val="tx1"/>
          </a:solidFill>
          <a:latin typeface="+mn-lt"/>
        </a:defRPr>
      </a:lvl2pPr>
      <a:lvl3pPr marL="1231900" indent="-228600" algn="l" rtl="0" eaLnBrk="0" fontAlgn="base" hangingPunct="0">
        <a:spcBef>
          <a:spcPct val="20000"/>
        </a:spcBef>
        <a:spcAft>
          <a:spcPct val="0"/>
        </a:spcAft>
        <a:buChar char="•"/>
        <a:defRPr sz="1600">
          <a:solidFill>
            <a:schemeClr val="tx1"/>
          </a:solidFill>
          <a:latin typeface="+mn-lt"/>
        </a:defRPr>
      </a:lvl3pPr>
      <a:lvl4pPr marL="1639888"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4"/>
          <p:cNvSpPr>
            <a:spLocks noGrp="1"/>
          </p:cNvSpPr>
          <p:nvPr>
            <p:ph type="ctrTitle"/>
          </p:nvPr>
        </p:nvSpPr>
        <p:spPr/>
        <p:txBody>
          <a:bodyPr/>
          <a:lstStyle/>
          <a:p>
            <a:r>
              <a:rPr lang="en-GB" altLang="fr-FR" sz="3200" dirty="0" smtClean="0"/>
              <a:t>S</a:t>
            </a:r>
            <a:r>
              <a:rPr lang="fr-FR" altLang="fr-FR" sz="3200" dirty="0" err="1" smtClean="0"/>
              <a:t>uivi</a:t>
            </a:r>
            <a:r>
              <a:rPr lang="en-GB" altLang="fr-FR" sz="3200" dirty="0" smtClean="0"/>
              <a:t> et </a:t>
            </a:r>
            <a:r>
              <a:rPr lang="en-GB" altLang="fr-FR" sz="3200" dirty="0" err="1" smtClean="0"/>
              <a:t>évaluation</a:t>
            </a:r>
            <a:r>
              <a:rPr lang="en-GB" altLang="fr-FR" sz="3200" dirty="0" smtClean="0"/>
              <a:t> du programme IFC </a:t>
            </a:r>
            <a:endParaRPr lang="en-US" altLang="fr-FR" sz="3200" dirty="0" smtClean="0"/>
          </a:p>
        </p:txBody>
      </p:sp>
      <p:pic>
        <p:nvPicPr>
          <p:cNvPr id="3" name="Image 6"/>
          <p:cNvPicPr/>
          <p:nvPr/>
        </p:nvPicPr>
        <p:blipFill>
          <a:blip r:embed="rId2" cstate="print"/>
          <a:srcRect/>
          <a:stretch>
            <a:fillRect/>
          </a:stretch>
        </p:blipFill>
        <p:spPr bwMode="auto">
          <a:xfrm>
            <a:off x="7308304" y="332656"/>
            <a:ext cx="1512168" cy="908721"/>
          </a:xfrm>
          <a:prstGeom prst="rect">
            <a:avLst/>
          </a:prstGeom>
          <a:noFill/>
          <a:ln w="9525">
            <a:noFill/>
            <a:miter lim="800000"/>
            <a:headEnd/>
            <a:tailEnd/>
          </a:ln>
        </p:spPr>
      </p:pic>
      <p:pic>
        <p:nvPicPr>
          <p:cNvPr id="4"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311899"/>
            <a:ext cx="1728787" cy="158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Image 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923928" y="4941168"/>
            <a:ext cx="1958340" cy="1544320"/>
          </a:xfrm>
          <a:prstGeom prst="rect">
            <a:avLst/>
          </a:prstGeom>
          <a:noFill/>
          <a:ln>
            <a:noFill/>
          </a:ln>
        </p:spPr>
      </p:pic>
    </p:spTree>
    <p:extLst>
      <p:ext uri="{BB962C8B-B14F-4D97-AF65-F5344CB8AC3E}">
        <p14:creationId xmlns="" xmlns:p14="http://schemas.microsoft.com/office/powerpoint/2010/main" val="2762492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1"/>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defRPr sz="2000" b="1">
                <a:solidFill>
                  <a:schemeClr val="tx1"/>
                </a:solidFill>
                <a:latin typeface="Arial" charset="0"/>
              </a:defRPr>
            </a:lvl1pPr>
            <a:lvl2pPr marL="742950" indent="-285750">
              <a:spcBef>
                <a:spcPct val="20000"/>
              </a:spcBef>
              <a:buChar char="–"/>
              <a:defRPr sz="16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spcBef>
                <a:spcPct val="0"/>
              </a:spcBef>
            </a:pPr>
            <a:fld id="{73935EED-5501-4C60-A5B1-57C6BAFF8A68}" type="slidenum">
              <a:rPr lang="fr-FR" altLang="fr-FR" sz="900" b="0"/>
              <a:pPr>
                <a:spcBef>
                  <a:spcPct val="0"/>
                </a:spcBef>
              </a:pPr>
              <a:t>10</a:t>
            </a:fld>
            <a:endParaRPr lang="fr-FR" altLang="fr-FR" sz="900" b="0"/>
          </a:p>
        </p:txBody>
      </p:sp>
      <p:grpSp>
        <p:nvGrpSpPr>
          <p:cNvPr id="2" name="Group 31"/>
          <p:cNvGrpSpPr>
            <a:grpSpLocks/>
          </p:cNvGrpSpPr>
          <p:nvPr/>
        </p:nvGrpSpPr>
        <p:grpSpPr bwMode="auto">
          <a:xfrm>
            <a:off x="0" y="-389934"/>
            <a:ext cx="9144000" cy="7247934"/>
            <a:chOff x="941" y="4885"/>
            <a:chExt cx="9465" cy="10465"/>
          </a:xfrm>
          <a:noFill/>
        </p:grpSpPr>
        <p:grpSp>
          <p:nvGrpSpPr>
            <p:cNvPr id="3" name="Group 32"/>
            <p:cNvGrpSpPr>
              <a:grpSpLocks/>
            </p:cNvGrpSpPr>
            <p:nvPr/>
          </p:nvGrpSpPr>
          <p:grpSpPr bwMode="auto">
            <a:xfrm>
              <a:off x="941" y="4885"/>
              <a:ext cx="9465" cy="10465"/>
              <a:chOff x="926" y="4705"/>
              <a:chExt cx="9465" cy="10465"/>
            </a:xfrm>
            <a:grpFill/>
          </p:grpSpPr>
          <p:grpSp>
            <p:nvGrpSpPr>
              <p:cNvPr id="4" name="Group 33"/>
              <p:cNvGrpSpPr>
                <a:grpSpLocks/>
              </p:cNvGrpSpPr>
              <p:nvPr/>
            </p:nvGrpSpPr>
            <p:grpSpPr bwMode="auto">
              <a:xfrm>
                <a:off x="926" y="4705"/>
                <a:ext cx="9465" cy="10465"/>
                <a:chOff x="926" y="995"/>
                <a:chExt cx="9465" cy="10465"/>
              </a:xfrm>
              <a:grpFill/>
            </p:grpSpPr>
            <p:sp>
              <p:nvSpPr>
                <p:cNvPr id="17" name="Rectangle 34"/>
                <p:cNvSpPr>
                  <a:spLocks noChangeArrowheads="1"/>
                </p:cNvSpPr>
                <p:nvPr/>
              </p:nvSpPr>
              <p:spPr bwMode="auto">
                <a:xfrm>
                  <a:off x="926" y="995"/>
                  <a:ext cx="9465" cy="10465"/>
                </a:xfrm>
                <a:prstGeom prst="rect">
                  <a:avLst/>
                </a:prstGeom>
                <a:grpFill/>
                <a:ln w="9525">
                  <a:solidFill>
                    <a:srgbClr val="000000"/>
                  </a:solidFill>
                  <a:miter lim="800000"/>
                  <a:headEnd/>
                  <a:tailEnd/>
                </a:ln>
              </p:spPr>
              <p:txBody>
                <a:bodyPr/>
                <a:lstStyle/>
                <a:p>
                  <a:pPr eaLnBrk="1" hangingPunct="1">
                    <a:defRPr/>
                  </a:pPr>
                  <a:endParaRPr lang="fr-CH"/>
                </a:p>
              </p:txBody>
            </p:sp>
            <p:grpSp>
              <p:nvGrpSpPr>
                <p:cNvPr id="5" name="Group 35"/>
                <p:cNvGrpSpPr>
                  <a:grpSpLocks/>
                </p:cNvGrpSpPr>
                <p:nvPr/>
              </p:nvGrpSpPr>
              <p:grpSpPr bwMode="auto">
                <a:xfrm>
                  <a:off x="1222" y="2870"/>
                  <a:ext cx="8918" cy="8590"/>
                  <a:chOff x="1074" y="2106"/>
                  <a:chExt cx="9745" cy="9883"/>
                </a:xfrm>
                <a:grpFill/>
              </p:grpSpPr>
              <p:sp>
                <p:nvSpPr>
                  <p:cNvPr id="19" name="AutoShape 36"/>
                  <p:cNvSpPr>
                    <a:spLocks noChangeArrowheads="1"/>
                  </p:cNvSpPr>
                  <p:nvPr/>
                </p:nvSpPr>
                <p:spPr bwMode="auto">
                  <a:xfrm>
                    <a:off x="3816" y="2106"/>
                    <a:ext cx="4342" cy="1526"/>
                  </a:xfrm>
                  <a:prstGeom prst="triangle">
                    <a:avLst>
                      <a:gd name="adj" fmla="val 50412"/>
                    </a:avLst>
                  </a:prstGeom>
                  <a:grpFill/>
                  <a:ln w="28575">
                    <a:solidFill>
                      <a:srgbClr val="000000"/>
                    </a:solidFill>
                    <a:miter lim="800000"/>
                    <a:headEnd/>
                    <a:tailEnd/>
                  </a:ln>
                </p:spPr>
                <p:txBody>
                  <a:bodyPr/>
                  <a:lstStyle/>
                  <a:p>
                    <a:pPr algn="ctr" eaLnBrk="1" hangingPunct="1">
                      <a:spcAft>
                        <a:spcPts val="1000"/>
                      </a:spcAft>
                      <a:defRPr/>
                    </a:pPr>
                    <a:r>
                      <a:rPr lang="fr-CH" altLang="fr-FR" sz="1300" b="1" dirty="0">
                        <a:latin typeface="Arial Narrow" pitchFamily="34" charset="0"/>
                      </a:rPr>
                      <a:t>Améliorer la santé maternelle et néonatale</a:t>
                    </a:r>
                    <a:endParaRPr lang="fr-FR" altLang="fr-FR" sz="1300" dirty="0">
                      <a:latin typeface="Arial" panose="020B0604020202020204" pitchFamily="34" charset="0"/>
                    </a:endParaRPr>
                  </a:p>
                </p:txBody>
              </p:sp>
              <p:grpSp>
                <p:nvGrpSpPr>
                  <p:cNvPr id="6" name="Group 37"/>
                  <p:cNvGrpSpPr>
                    <a:grpSpLocks/>
                  </p:cNvGrpSpPr>
                  <p:nvPr/>
                </p:nvGrpSpPr>
                <p:grpSpPr bwMode="auto">
                  <a:xfrm>
                    <a:off x="1074" y="5968"/>
                    <a:ext cx="4335" cy="6021"/>
                    <a:chOff x="826" y="5968"/>
                    <a:chExt cx="4335" cy="6021"/>
                  </a:xfrm>
                  <a:grpFill/>
                </p:grpSpPr>
                <p:sp>
                  <p:nvSpPr>
                    <p:cNvPr id="26" name="Rectangle 38"/>
                    <p:cNvSpPr>
                      <a:spLocks noChangeArrowheads="1"/>
                    </p:cNvSpPr>
                    <p:nvPr/>
                  </p:nvSpPr>
                  <p:spPr bwMode="auto">
                    <a:xfrm>
                      <a:off x="826" y="7200"/>
                      <a:ext cx="4335" cy="4789"/>
                    </a:xfrm>
                    <a:prstGeom prst="rect">
                      <a:avLst/>
                    </a:prstGeom>
                    <a:grpFill/>
                    <a:ln w="28575">
                      <a:solidFill>
                        <a:srgbClr val="000000"/>
                      </a:solidFill>
                      <a:miter lim="800000"/>
                      <a:headEnd/>
                      <a:tailEnd/>
                    </a:ln>
                  </p:spPr>
                  <p:txBody>
                    <a:bodyPr/>
                    <a:lstStyle/>
                    <a:p>
                      <a:pPr algn="ctr" eaLnBrk="1" hangingPunct="1">
                        <a:spcAft>
                          <a:spcPts val="1000"/>
                        </a:spcAft>
                        <a:defRPr/>
                      </a:pPr>
                      <a:r>
                        <a:rPr lang="fr-CH" altLang="fr-FR" sz="1200" b="1" dirty="0">
                          <a:solidFill>
                            <a:srgbClr val="000000"/>
                          </a:solidFill>
                          <a:latin typeface="Arial Narrow" panose="020B0606020202030204" pitchFamily="34" charset="0"/>
                        </a:rPr>
                        <a:t>Champs </a:t>
                      </a:r>
                      <a:r>
                        <a:rPr lang="fr-CH" altLang="fr-FR" sz="1200" b="1" dirty="0" smtClean="0">
                          <a:solidFill>
                            <a:srgbClr val="000000"/>
                          </a:solidFill>
                          <a:latin typeface="Arial Narrow" pitchFamily="34" charset="0"/>
                        </a:rPr>
                        <a:t>prioritaires </a:t>
                      </a:r>
                      <a:r>
                        <a:rPr lang="fr-CH" altLang="fr-FR" sz="1200" b="1" dirty="0">
                          <a:solidFill>
                            <a:srgbClr val="000000"/>
                          </a:solidFill>
                          <a:latin typeface="Arial Narrow" pitchFamily="34" charset="0"/>
                        </a:rPr>
                        <a:t>d’intervention </a:t>
                      </a:r>
                      <a:endParaRPr lang="fr-CH" altLang="fr-FR" sz="1200" b="1" dirty="0" smtClean="0">
                        <a:solidFill>
                          <a:srgbClr val="000000"/>
                        </a:solidFill>
                        <a:latin typeface="Arial Narrow" pitchFamily="34" charset="0"/>
                      </a:endParaRPr>
                    </a:p>
                    <a:p>
                      <a:pPr eaLnBrk="1" hangingPunct="1">
                        <a:spcAft>
                          <a:spcPts val="1000"/>
                        </a:spcAft>
                        <a:defRPr/>
                      </a:pPr>
                      <a:r>
                        <a:rPr lang="fr-CH" altLang="fr-FR" sz="1200" dirty="0" smtClean="0">
                          <a:latin typeface="Arial Narrow" panose="020B0606020202030204" pitchFamily="34" charset="0"/>
                        </a:rPr>
                        <a:t>1</a:t>
                      </a:r>
                      <a:r>
                        <a:rPr lang="fr-CH" altLang="fr-FR" sz="1200" dirty="0">
                          <a:latin typeface="Arial Narrow" panose="020B0606020202030204" pitchFamily="34" charset="0"/>
                        </a:rPr>
                        <a:t>) Développement des </a:t>
                      </a:r>
                      <a:r>
                        <a:rPr lang="fr-CH" altLang="fr-FR" sz="1200" b="1" dirty="0">
                          <a:latin typeface="Arial Narrow" pitchFamily="34" charset="0"/>
                        </a:rPr>
                        <a:t>APTITUDES</a:t>
                      </a:r>
                      <a:r>
                        <a:rPr lang="fr-CH" altLang="fr-FR" sz="1200" dirty="0">
                          <a:latin typeface="Arial Narrow" pitchFamily="34" charset="0"/>
                        </a:rPr>
                        <a:t> à rester en bonne santé, à prendre des décisions favorables à la santé et à réagir de manière adéquate à des urgences obstétriques et néonatales ;</a:t>
                      </a:r>
                    </a:p>
                    <a:p>
                      <a:pPr eaLnBrk="1" hangingPunct="1">
                        <a:defRPr/>
                      </a:pPr>
                      <a:r>
                        <a:rPr lang="fr-CH" altLang="fr-FR" sz="1200" dirty="0">
                          <a:latin typeface="Arial Narrow" pitchFamily="34" charset="0"/>
                        </a:rPr>
                        <a:t>2) Renforcement des </a:t>
                      </a:r>
                      <a:r>
                        <a:rPr lang="fr-CH" altLang="fr-FR" sz="1200" b="1" dirty="0">
                          <a:latin typeface="Arial Narrow" pitchFamily="34" charset="0"/>
                        </a:rPr>
                        <a:t>CONNAISSANCES</a:t>
                      </a:r>
                      <a:r>
                        <a:rPr lang="fr-CH" altLang="fr-FR" sz="1200" dirty="0">
                          <a:latin typeface="Arial Narrow" pitchFamily="34" charset="0"/>
                        </a:rPr>
                        <a:t> sur les droits, ainsi que sur les besoins et problèmes potentiels liés à la santé maternelle et néonatale ;</a:t>
                      </a:r>
                    </a:p>
                    <a:p>
                      <a:pPr eaLnBrk="1" hangingPunct="1">
                        <a:defRPr/>
                      </a:pPr>
                      <a:r>
                        <a:rPr lang="fr-CH" altLang="fr-FR" sz="1200" dirty="0">
                          <a:latin typeface="Arial Narrow" pitchFamily="34" charset="0"/>
                        </a:rPr>
                        <a:t>3) Renforcement des </a:t>
                      </a:r>
                      <a:r>
                        <a:rPr lang="fr-CH" altLang="fr-FR" sz="1200" b="1" dirty="0">
                          <a:latin typeface="Arial Narrow" pitchFamily="34" charset="0"/>
                        </a:rPr>
                        <a:t>LIENS</a:t>
                      </a:r>
                      <a:r>
                        <a:rPr lang="fr-CH" altLang="fr-FR" sz="1200" dirty="0">
                          <a:latin typeface="Arial Narrow" pitchFamily="34" charset="0"/>
                        </a:rPr>
                        <a:t> favorisant le soutien social entre les femmes, les hommes, les </a:t>
                      </a:r>
                      <a:r>
                        <a:rPr lang="fr-CH" altLang="fr-FR" sz="1200" dirty="0" smtClean="0">
                          <a:latin typeface="Arial Narrow" pitchFamily="34" charset="0"/>
                        </a:rPr>
                        <a:t>familles, les </a:t>
                      </a:r>
                      <a:r>
                        <a:rPr lang="fr-CH" altLang="fr-FR" sz="1200" dirty="0">
                          <a:latin typeface="Arial Narrow" pitchFamily="34" charset="0"/>
                        </a:rPr>
                        <a:t>communautés </a:t>
                      </a:r>
                      <a:r>
                        <a:rPr lang="fr-CH" altLang="fr-FR" sz="1200" dirty="0" smtClean="0">
                          <a:latin typeface="Arial Narrow" pitchFamily="34" charset="0"/>
                        </a:rPr>
                        <a:t>et </a:t>
                      </a:r>
                      <a:r>
                        <a:rPr lang="fr-CH" altLang="fr-FR" sz="1200" dirty="0">
                          <a:latin typeface="Arial Narrow" pitchFamily="34" charset="0"/>
                        </a:rPr>
                        <a:t>les services de santé ;</a:t>
                      </a:r>
                    </a:p>
                    <a:p>
                      <a:pPr eaLnBrk="1" hangingPunct="1">
                        <a:defRPr/>
                      </a:pPr>
                      <a:r>
                        <a:rPr lang="fr-CH" altLang="fr-FR" sz="1200" dirty="0">
                          <a:latin typeface="Arial Narrow" pitchFamily="34" charset="0"/>
                        </a:rPr>
                        <a:t>4)amélioration de la </a:t>
                      </a:r>
                      <a:r>
                        <a:rPr lang="fr-CH" altLang="fr-FR" sz="1200" b="1" dirty="0">
                          <a:latin typeface="Arial Narrow" pitchFamily="34" charset="0"/>
                        </a:rPr>
                        <a:t>QUALITÉ </a:t>
                      </a:r>
                      <a:r>
                        <a:rPr lang="fr-CH" altLang="fr-FR" sz="1200" dirty="0">
                          <a:latin typeface="Arial Narrow" panose="020B0606020202030204" pitchFamily="34" charset="0"/>
                        </a:rPr>
                        <a:t>des soins, des services de santé et de </a:t>
                      </a:r>
                      <a:r>
                        <a:rPr lang="fr-CH" altLang="fr-FR" sz="1200" dirty="0" smtClean="0">
                          <a:latin typeface="Arial Narrow" panose="020B0606020202030204" pitchFamily="34" charset="0"/>
                        </a:rPr>
                        <a:t>leurs </a:t>
                      </a:r>
                      <a:r>
                        <a:rPr lang="fr-CH" altLang="fr-FR" sz="1200" dirty="0">
                          <a:latin typeface="Arial Narrow" panose="020B0606020202030204" pitchFamily="34" charset="0"/>
                        </a:rPr>
                        <a:t>interactions avec les femmes, les hommes, les familles et </a:t>
                      </a:r>
                      <a:r>
                        <a:rPr lang="fr-CH" altLang="fr-FR" sz="1200" dirty="0" smtClean="0">
                          <a:latin typeface="Arial Narrow" panose="020B0606020202030204" pitchFamily="34" charset="0"/>
                        </a:rPr>
                        <a:t>les communautés</a:t>
                      </a:r>
                      <a:r>
                        <a:rPr lang="fr-CH" altLang="fr-FR" sz="1200" dirty="0" smtClean="0">
                          <a:latin typeface="Times New Roman" pitchFamily="18" charset="0"/>
                        </a:rPr>
                        <a:t>.</a:t>
                      </a:r>
                      <a:endParaRPr lang="fr-FR" altLang="fr-FR" sz="1200" dirty="0">
                        <a:latin typeface="Arial" panose="020B0604020202020204" pitchFamily="34" charset="0"/>
                      </a:endParaRPr>
                    </a:p>
                  </p:txBody>
                </p:sp>
                <p:sp>
                  <p:nvSpPr>
                    <p:cNvPr id="27" name="AutoShape 39"/>
                    <p:cNvSpPr>
                      <a:spLocks noChangeArrowheads="1"/>
                    </p:cNvSpPr>
                    <p:nvPr/>
                  </p:nvSpPr>
                  <p:spPr bwMode="auto">
                    <a:xfrm rot="2878677">
                      <a:off x="2544" y="5901"/>
                      <a:ext cx="765" cy="900"/>
                    </a:xfrm>
                    <a:prstGeom prst="upArrow">
                      <a:avLst>
                        <a:gd name="adj1" fmla="val 50000"/>
                        <a:gd name="adj2" fmla="val 50261"/>
                      </a:avLst>
                    </a:prstGeom>
                    <a:grpFill/>
                    <a:ln w="9525">
                      <a:solidFill>
                        <a:srgbClr val="000000"/>
                      </a:solidFill>
                      <a:miter lim="800000"/>
                      <a:headEnd/>
                      <a:tailEnd/>
                    </a:ln>
                  </p:spPr>
                  <p:txBody>
                    <a:bodyPr vert="eaVert"/>
                    <a:lstStyle/>
                    <a:p>
                      <a:pPr eaLnBrk="1" hangingPunct="1">
                        <a:defRPr/>
                      </a:pPr>
                      <a:endParaRPr lang="fr-CH"/>
                    </a:p>
                  </p:txBody>
                </p:sp>
              </p:grpSp>
              <p:grpSp>
                <p:nvGrpSpPr>
                  <p:cNvPr id="7" name="Group 40"/>
                  <p:cNvGrpSpPr>
                    <a:grpSpLocks/>
                  </p:cNvGrpSpPr>
                  <p:nvPr/>
                </p:nvGrpSpPr>
                <p:grpSpPr bwMode="auto">
                  <a:xfrm>
                    <a:off x="6394" y="5982"/>
                    <a:ext cx="4425" cy="5573"/>
                    <a:chOff x="6270" y="5982"/>
                    <a:chExt cx="4425" cy="5573"/>
                  </a:xfrm>
                  <a:grpFill/>
                </p:grpSpPr>
                <p:sp>
                  <p:nvSpPr>
                    <p:cNvPr id="24" name="Rectangle 41"/>
                    <p:cNvSpPr>
                      <a:spLocks noChangeArrowheads="1"/>
                    </p:cNvSpPr>
                    <p:nvPr/>
                  </p:nvSpPr>
                  <p:spPr bwMode="auto">
                    <a:xfrm>
                      <a:off x="6270" y="7170"/>
                      <a:ext cx="4425" cy="4385"/>
                    </a:xfrm>
                    <a:prstGeom prst="rect">
                      <a:avLst/>
                    </a:prstGeom>
                    <a:grpFill/>
                    <a:ln w="28575">
                      <a:solidFill>
                        <a:srgbClr val="000000"/>
                      </a:solidFill>
                      <a:miter lim="800000"/>
                      <a:headEnd/>
                      <a:tailEnd/>
                    </a:ln>
                  </p:spPr>
                  <p:txBody>
                    <a:bodyPr/>
                    <a:lstStyle/>
                    <a:p>
                      <a:pPr eaLnBrk="1" hangingPunct="1">
                        <a:defRPr/>
                      </a:pPr>
                      <a:r>
                        <a:rPr lang="fr-CH" sz="1100" dirty="0"/>
                        <a:t> </a:t>
                      </a:r>
                    </a:p>
                    <a:p>
                      <a:pPr eaLnBrk="1" hangingPunct="1">
                        <a:defRPr/>
                      </a:pPr>
                      <a:r>
                        <a:rPr lang="fr-CH" sz="1100" dirty="0"/>
                        <a:t> </a:t>
                      </a:r>
                    </a:p>
                    <a:p>
                      <a:pPr eaLnBrk="1" hangingPunct="1">
                        <a:defRPr/>
                      </a:pPr>
                      <a:r>
                        <a:rPr lang="fr-CH" sz="1100" dirty="0"/>
                        <a:t/>
                      </a:r>
                      <a:br>
                        <a:rPr lang="fr-CH" sz="1100" dirty="0"/>
                      </a:br>
                      <a:endParaRPr lang="fr-FR" altLang="fr-FR" dirty="0">
                        <a:latin typeface="Arial" panose="020B0604020202020204" pitchFamily="34" charset="0"/>
                      </a:endParaRPr>
                    </a:p>
                  </p:txBody>
                </p:sp>
                <p:sp>
                  <p:nvSpPr>
                    <p:cNvPr id="25" name="AutoShape 42"/>
                    <p:cNvSpPr>
                      <a:spLocks noChangeArrowheads="1"/>
                    </p:cNvSpPr>
                    <p:nvPr/>
                  </p:nvSpPr>
                  <p:spPr bwMode="auto">
                    <a:xfrm rot="18790763">
                      <a:off x="8100" y="5926"/>
                      <a:ext cx="765" cy="877"/>
                    </a:xfrm>
                    <a:prstGeom prst="upArrow">
                      <a:avLst>
                        <a:gd name="adj1" fmla="val 50000"/>
                        <a:gd name="adj2" fmla="val 50261"/>
                      </a:avLst>
                    </a:prstGeom>
                    <a:grpFill/>
                    <a:ln w="9525">
                      <a:solidFill>
                        <a:srgbClr val="000000"/>
                      </a:solidFill>
                      <a:miter lim="800000"/>
                      <a:headEnd/>
                      <a:tailEnd/>
                    </a:ln>
                  </p:spPr>
                  <p:txBody>
                    <a:bodyPr vert="eaVert"/>
                    <a:lstStyle/>
                    <a:p>
                      <a:pPr eaLnBrk="1" hangingPunct="1">
                        <a:defRPr/>
                      </a:pPr>
                      <a:endParaRPr lang="fr-CH"/>
                    </a:p>
                  </p:txBody>
                </p:sp>
              </p:grpSp>
              <p:grpSp>
                <p:nvGrpSpPr>
                  <p:cNvPr id="8" name="Group 43"/>
                  <p:cNvGrpSpPr>
                    <a:grpSpLocks/>
                  </p:cNvGrpSpPr>
                  <p:nvPr/>
                </p:nvGrpSpPr>
                <p:grpSpPr bwMode="auto">
                  <a:xfrm>
                    <a:off x="3816" y="4617"/>
                    <a:ext cx="4342" cy="2393"/>
                    <a:chOff x="3661" y="4617"/>
                    <a:chExt cx="4342" cy="2393"/>
                  </a:xfrm>
                  <a:grpFill/>
                </p:grpSpPr>
                <p:sp>
                  <p:nvSpPr>
                    <p:cNvPr id="23" name="Rectangle 44"/>
                    <p:cNvSpPr>
                      <a:spLocks noChangeArrowheads="1"/>
                    </p:cNvSpPr>
                    <p:nvPr/>
                  </p:nvSpPr>
                  <p:spPr bwMode="auto">
                    <a:xfrm>
                      <a:off x="3661" y="4617"/>
                      <a:ext cx="4342" cy="2393"/>
                    </a:xfrm>
                    <a:prstGeom prst="rect">
                      <a:avLst/>
                    </a:prstGeom>
                    <a:grpFill/>
                    <a:ln w="28575">
                      <a:solidFill>
                        <a:srgbClr val="000000"/>
                      </a:solidFill>
                      <a:miter lim="800000"/>
                      <a:headEnd/>
                      <a:tailEnd/>
                    </a:ln>
                  </p:spPr>
                  <p:txBody>
                    <a:bodyPr/>
                    <a:lstStyle/>
                    <a:p>
                      <a:pPr algn="ctr" eaLnBrk="1" hangingPunct="1">
                        <a:defRPr/>
                      </a:pPr>
                      <a:r>
                        <a:rPr lang="fr-CH" altLang="fr-FR" sz="1200" b="1" dirty="0">
                          <a:latin typeface="Arial Narrow" pitchFamily="34" charset="0"/>
                        </a:rPr>
                        <a:t>Objectifs du cadre de l’IFC</a:t>
                      </a:r>
                    </a:p>
                    <a:p>
                      <a:pPr eaLnBrk="1" hangingPunct="1">
                        <a:defRPr/>
                      </a:pPr>
                      <a:r>
                        <a:rPr lang="fr-CH" altLang="fr-FR" sz="1200" dirty="0">
                          <a:latin typeface="Arial Narrow" pitchFamily="34" charset="0"/>
                        </a:rPr>
                        <a:t>1. Contribuer au renforcement des moyens d’agir des individus, des familles et des communautés en vue d’améliorer la santé maternelle et néonatale. </a:t>
                      </a:r>
                    </a:p>
                    <a:p>
                      <a:pPr eaLnBrk="1" hangingPunct="1">
                        <a:defRPr/>
                      </a:pPr>
                      <a:r>
                        <a:rPr lang="fr-CH" altLang="fr-FR" sz="1200" dirty="0">
                          <a:latin typeface="Arial Narrow" pitchFamily="34" charset="0"/>
                        </a:rPr>
                        <a:t>2. Faciliter l’accès et </a:t>
                      </a:r>
                      <a:r>
                        <a:rPr lang="fr-CH" altLang="fr-FR" sz="1200" dirty="0" smtClean="0">
                          <a:latin typeface="Arial Narrow" pitchFamily="34" charset="0"/>
                        </a:rPr>
                        <a:t>l’utilisation de </a:t>
                      </a:r>
                      <a:r>
                        <a:rPr lang="fr-CH" altLang="fr-FR" sz="1200" dirty="0">
                          <a:latin typeface="Arial Narrow" pitchFamily="34" charset="0"/>
                        </a:rPr>
                        <a:t>services de santé de qualité, en particulier ceux fournis par du personnel </a:t>
                      </a:r>
                      <a:r>
                        <a:rPr lang="fr-CH" altLang="fr-FR" sz="1200" dirty="0" smtClean="0">
                          <a:latin typeface="Arial Narrow" pitchFamily="34" charset="0"/>
                        </a:rPr>
                        <a:t>qualifié</a:t>
                      </a:r>
                      <a:r>
                        <a:rPr lang="fr-CH" altLang="fr-FR" sz="1200" dirty="0" smtClean="0">
                          <a:solidFill>
                            <a:srgbClr val="FF0000"/>
                          </a:solidFill>
                          <a:latin typeface="Arial Narrow" pitchFamily="34" charset="0"/>
                        </a:rPr>
                        <a:t>.</a:t>
                      </a:r>
                      <a:endParaRPr lang="fr-CH" altLang="fr-FR" sz="1200" dirty="0">
                        <a:solidFill>
                          <a:srgbClr val="FF0000"/>
                        </a:solidFill>
                        <a:latin typeface="Arial Narrow" pitchFamily="34" charset="0"/>
                      </a:endParaRPr>
                    </a:p>
                    <a:p>
                      <a:pPr eaLnBrk="1" hangingPunct="1">
                        <a:defRPr/>
                      </a:pPr>
                      <a:endParaRPr lang="fr-FR" altLang="fr-FR" dirty="0">
                        <a:latin typeface="Arial" panose="020B0604020202020204" pitchFamily="34" charset="0"/>
                      </a:endParaRPr>
                    </a:p>
                  </p:txBody>
                </p:sp>
              </p:grpSp>
            </p:grpSp>
          </p:grpSp>
        </p:grpSp>
      </p:grpSp>
      <p:sp>
        <p:nvSpPr>
          <p:cNvPr id="6148" name="AutoShape 39"/>
          <p:cNvSpPr>
            <a:spLocks noChangeArrowheads="1"/>
          </p:cNvSpPr>
          <p:nvPr/>
        </p:nvSpPr>
        <p:spPr bwMode="auto">
          <a:xfrm>
            <a:off x="4355976" y="1899495"/>
            <a:ext cx="432048" cy="449385"/>
          </a:xfrm>
          <a:prstGeom prst="upArrow">
            <a:avLst>
              <a:gd name="adj1" fmla="val 50000"/>
              <a:gd name="adj2" fmla="val 50286"/>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vert="eaVert"/>
          <a:lstStyle>
            <a:lvl1pPr>
              <a:spcBef>
                <a:spcPct val="20000"/>
              </a:spcBef>
              <a:defRPr sz="2000" b="1">
                <a:solidFill>
                  <a:schemeClr val="tx1"/>
                </a:solidFill>
                <a:latin typeface="Arial" charset="0"/>
              </a:defRPr>
            </a:lvl1pPr>
            <a:lvl2pPr marL="742950" indent="-285750">
              <a:spcBef>
                <a:spcPct val="20000"/>
              </a:spcBef>
              <a:buChar char="–"/>
              <a:defRPr sz="16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eaLnBrk="1" hangingPunct="1">
              <a:spcBef>
                <a:spcPct val="0"/>
              </a:spcBef>
            </a:pPr>
            <a:endParaRPr lang="fr-CH" altLang="it-CH" sz="1800" b="0"/>
          </a:p>
        </p:txBody>
      </p:sp>
      <p:sp>
        <p:nvSpPr>
          <p:cNvPr id="6149" name="Rectangle 30"/>
          <p:cNvSpPr>
            <a:spLocks noChangeArrowheads="1"/>
          </p:cNvSpPr>
          <p:nvPr/>
        </p:nvSpPr>
        <p:spPr bwMode="auto">
          <a:xfrm>
            <a:off x="5004048" y="4005064"/>
            <a:ext cx="3905250" cy="2492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defRPr sz="2000" b="1">
                <a:solidFill>
                  <a:schemeClr val="tx1"/>
                </a:solidFill>
                <a:latin typeface="Arial" charset="0"/>
              </a:defRPr>
            </a:lvl1pPr>
            <a:lvl2pPr marL="742950" indent="-285750">
              <a:spcBef>
                <a:spcPct val="20000"/>
              </a:spcBef>
              <a:buChar char="–"/>
              <a:defRPr sz="16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lgn="ctr" eaLnBrk="1" hangingPunct="1">
              <a:spcBef>
                <a:spcPct val="0"/>
              </a:spcBef>
            </a:pPr>
            <a:r>
              <a:rPr lang="fr-CH" altLang="it-CH" sz="1200" dirty="0">
                <a:solidFill>
                  <a:srgbClr val="000000"/>
                </a:solidFill>
                <a:latin typeface="Arial Narrow" pitchFamily="34" charset="0"/>
              </a:rPr>
              <a:t>Domaines d’intervention du renforcement des systèmes de </a:t>
            </a:r>
            <a:r>
              <a:rPr lang="fr-CH" altLang="it-CH" sz="1200" dirty="0" smtClean="0">
                <a:solidFill>
                  <a:srgbClr val="000000"/>
                </a:solidFill>
                <a:latin typeface="Arial Narrow" pitchFamily="34" charset="0"/>
              </a:rPr>
              <a:t>santé</a:t>
            </a:r>
            <a:endParaRPr lang="fr-CH" altLang="it-CH" sz="1200" dirty="0">
              <a:solidFill>
                <a:srgbClr val="000000"/>
              </a:solidFill>
              <a:latin typeface="Arial Narrow" pitchFamily="34" charset="0"/>
            </a:endParaRPr>
          </a:p>
          <a:p>
            <a:pPr eaLnBrk="1" hangingPunct="1">
              <a:spcBef>
                <a:spcPct val="0"/>
              </a:spcBef>
            </a:pPr>
            <a:endParaRPr lang="fr-CH" altLang="it-CH" sz="1200" b="0" dirty="0">
              <a:latin typeface="Arial Narrow" pitchFamily="34" charset="0"/>
            </a:endParaRPr>
          </a:p>
          <a:p>
            <a:pPr eaLnBrk="1" hangingPunct="1">
              <a:spcBef>
                <a:spcPct val="0"/>
              </a:spcBef>
            </a:pPr>
            <a:r>
              <a:rPr lang="fr-CH" altLang="it-CH" sz="1200" b="0" dirty="0">
                <a:latin typeface="Arial Narrow" pitchFamily="34" charset="0"/>
              </a:rPr>
              <a:t>1) Contribuer à des </a:t>
            </a:r>
            <a:r>
              <a:rPr lang="fr-CH" altLang="it-CH" sz="1200" dirty="0">
                <a:latin typeface="Arial Narrow" pitchFamily="34" charset="0"/>
              </a:rPr>
              <a:t>POLITIQUES</a:t>
            </a:r>
            <a:r>
              <a:rPr lang="fr-CH" altLang="it-CH" sz="1200" b="0" dirty="0">
                <a:latin typeface="Arial Narrow" pitchFamily="34" charset="0"/>
              </a:rPr>
              <a:t> </a:t>
            </a:r>
            <a:r>
              <a:rPr lang="fr-CH" altLang="it-CH" sz="1200" dirty="0">
                <a:latin typeface="Arial Narrow" pitchFamily="34" charset="0"/>
              </a:rPr>
              <a:t>PUBLIQUES</a:t>
            </a:r>
            <a:r>
              <a:rPr lang="fr-CH" altLang="it-CH" sz="1200" b="0" dirty="0">
                <a:latin typeface="Arial Narrow" pitchFamily="34" charset="0"/>
              </a:rPr>
              <a:t> favorables à la </a:t>
            </a:r>
            <a:r>
              <a:rPr lang="fr-CH" altLang="it-CH" sz="1200" b="0" dirty="0" smtClean="0">
                <a:latin typeface="Arial Narrow" pitchFamily="34" charset="0"/>
              </a:rPr>
              <a:t>SMN ;</a:t>
            </a:r>
            <a:endParaRPr lang="fr-CH" altLang="it-CH" sz="1200" b="0" dirty="0">
              <a:latin typeface="Arial Narrow" pitchFamily="34" charset="0"/>
            </a:endParaRPr>
          </a:p>
          <a:p>
            <a:pPr eaLnBrk="1" hangingPunct="1">
              <a:spcBef>
                <a:spcPct val="0"/>
              </a:spcBef>
            </a:pPr>
            <a:r>
              <a:rPr lang="fr-CH" altLang="it-CH" sz="1200" b="0" dirty="0">
                <a:latin typeface="Arial Narrow" pitchFamily="34" charset="0"/>
              </a:rPr>
              <a:t>2) Contribuer à la </a:t>
            </a:r>
            <a:r>
              <a:rPr lang="fr-CH" altLang="it-CH" sz="1200" dirty="0">
                <a:latin typeface="Arial Narrow" pitchFamily="34" charset="0"/>
              </a:rPr>
              <a:t>COORDINATION</a:t>
            </a:r>
            <a:r>
              <a:rPr lang="fr-CH" altLang="it-CH" sz="1200" b="0" dirty="0">
                <a:latin typeface="Arial Narrow" pitchFamily="34" charset="0"/>
              </a:rPr>
              <a:t> des actions </a:t>
            </a:r>
            <a:r>
              <a:rPr lang="fr-CH" altLang="it-CH" sz="1200" b="0" dirty="0" smtClean="0">
                <a:latin typeface="Arial Narrow" pitchFamily="34" charset="0"/>
              </a:rPr>
              <a:t>avec </a:t>
            </a:r>
            <a:r>
              <a:rPr lang="fr-CH" altLang="it-CH" sz="1200" b="0" dirty="0">
                <a:latin typeface="Arial Narrow" pitchFamily="34" charset="0"/>
              </a:rPr>
              <a:t>les secteurs de la santé mais aussi entre le secteur de la santé et les autres secteurs ;</a:t>
            </a:r>
          </a:p>
          <a:p>
            <a:pPr eaLnBrk="1" hangingPunct="1">
              <a:spcBef>
                <a:spcPct val="0"/>
              </a:spcBef>
            </a:pPr>
            <a:r>
              <a:rPr lang="fr-CH" altLang="it-CH" sz="1200" b="0" dirty="0">
                <a:latin typeface="Arial Narrow" pitchFamily="34" charset="0"/>
              </a:rPr>
              <a:t>3) Promouvoir la </a:t>
            </a:r>
            <a:r>
              <a:rPr lang="fr-CH" altLang="it-CH" sz="1200" dirty="0">
                <a:latin typeface="Arial Narrow" pitchFamily="34" charset="0"/>
              </a:rPr>
              <a:t>PARTICIPATION</a:t>
            </a:r>
            <a:r>
              <a:rPr lang="fr-CH" altLang="it-CH" sz="1200" b="0" dirty="0">
                <a:latin typeface="Arial Narrow" pitchFamily="34" charset="0"/>
              </a:rPr>
              <a:t> </a:t>
            </a:r>
            <a:r>
              <a:rPr lang="fr-CH" altLang="it-CH" sz="1200" dirty="0" smtClean="0">
                <a:latin typeface="Arial Narrow" pitchFamily="34" charset="0"/>
              </a:rPr>
              <a:t>COMMUNAUTAIRE</a:t>
            </a:r>
            <a:r>
              <a:rPr lang="fr-CH" altLang="it-CH" sz="1200" b="0" dirty="0" smtClean="0">
                <a:latin typeface="Arial Narrow" pitchFamily="34" charset="0"/>
              </a:rPr>
              <a:t> </a:t>
            </a:r>
            <a:r>
              <a:rPr lang="fr-CH" altLang="it-CH" sz="1200" b="0" dirty="0">
                <a:latin typeface="Arial Narrow" pitchFamily="34" charset="0"/>
              </a:rPr>
              <a:t>dans la gestion des problèmes de </a:t>
            </a:r>
            <a:r>
              <a:rPr lang="fr-CH" altLang="it-CH" sz="1200" b="0" dirty="0" smtClean="0">
                <a:latin typeface="Arial Narrow" pitchFamily="34" charset="0"/>
              </a:rPr>
              <a:t>SMN ;   </a:t>
            </a:r>
            <a:endParaRPr lang="fr-CH" altLang="it-CH" sz="1200" b="0" dirty="0">
              <a:latin typeface="Arial Narrow" pitchFamily="34" charset="0"/>
            </a:endParaRPr>
          </a:p>
          <a:p>
            <a:pPr eaLnBrk="1" hangingPunct="1">
              <a:spcBef>
                <a:spcPct val="0"/>
              </a:spcBef>
            </a:pPr>
            <a:r>
              <a:rPr lang="fr-CH" altLang="it-CH" sz="1200" b="0" dirty="0">
                <a:latin typeface="Arial Narrow" pitchFamily="34" charset="0"/>
              </a:rPr>
              <a:t>4) Contribuer au </a:t>
            </a:r>
            <a:r>
              <a:rPr lang="fr-CH" altLang="it-CH" sz="1200" dirty="0">
                <a:latin typeface="Arial Narrow" pitchFamily="34" charset="0"/>
              </a:rPr>
              <a:t>DEVELOPPEMENT</a:t>
            </a:r>
            <a:r>
              <a:rPr lang="fr-CH" altLang="it-CH" sz="1200" b="0" dirty="0">
                <a:latin typeface="Arial Narrow" pitchFamily="34" charset="0"/>
              </a:rPr>
              <a:t> </a:t>
            </a:r>
            <a:r>
              <a:rPr lang="fr-CH" altLang="it-CH" sz="1200" dirty="0">
                <a:latin typeface="Arial Narrow" pitchFamily="34" charset="0"/>
              </a:rPr>
              <a:t>DES</a:t>
            </a:r>
            <a:r>
              <a:rPr lang="fr-CH" altLang="it-CH" sz="1200" b="0" dirty="0">
                <a:latin typeface="Arial Narrow" pitchFamily="34" charset="0"/>
              </a:rPr>
              <a:t> </a:t>
            </a:r>
            <a:r>
              <a:rPr lang="fr-CH" altLang="it-CH" sz="1200" dirty="0">
                <a:latin typeface="Arial Narrow" pitchFamily="34" charset="0"/>
              </a:rPr>
              <a:t>CAPACITES</a:t>
            </a:r>
            <a:r>
              <a:rPr lang="fr-CH" altLang="it-CH" sz="1200" b="0" dirty="0">
                <a:latin typeface="Arial Narrow" pitchFamily="34" charset="0"/>
              </a:rPr>
              <a:t> du personnel de </a:t>
            </a:r>
            <a:r>
              <a:rPr lang="fr-CH" altLang="it-CH" sz="1200" b="0" dirty="0" smtClean="0">
                <a:latin typeface="Arial Narrow" pitchFamily="34" charset="0"/>
              </a:rPr>
              <a:t>santé;</a:t>
            </a:r>
            <a:endParaRPr lang="fr-CH" altLang="it-CH" sz="1200" b="0" dirty="0">
              <a:latin typeface="Arial Narrow" pitchFamily="34" charset="0"/>
            </a:endParaRPr>
          </a:p>
          <a:p>
            <a:pPr eaLnBrk="1" hangingPunct="1">
              <a:spcBef>
                <a:spcPct val="0"/>
              </a:spcBef>
            </a:pPr>
            <a:r>
              <a:rPr lang="fr-CH" altLang="it-CH" sz="1200" b="0" dirty="0">
                <a:latin typeface="Arial Narrow" pitchFamily="34" charset="0"/>
              </a:rPr>
              <a:t>5) </a:t>
            </a:r>
            <a:r>
              <a:rPr lang="fr-CH" altLang="it-CH" sz="1200" b="0" dirty="0" smtClean="0">
                <a:latin typeface="Arial Narrow" pitchFamily="34" charset="0"/>
              </a:rPr>
              <a:t>Renforcer le </a:t>
            </a:r>
            <a:r>
              <a:rPr lang="fr-CH" altLang="it-CH" sz="1200" dirty="0" smtClean="0">
                <a:latin typeface="Arial Narrow" pitchFamily="34" charset="0"/>
              </a:rPr>
              <a:t>SUIVI </a:t>
            </a:r>
            <a:r>
              <a:rPr lang="fr-CH" altLang="it-CH" sz="1200" dirty="0">
                <a:latin typeface="Arial Narrow" pitchFamily="34" charset="0"/>
              </a:rPr>
              <a:t>ET </a:t>
            </a:r>
            <a:r>
              <a:rPr lang="fr-CH" altLang="it-CH" sz="1200" dirty="0" smtClean="0">
                <a:latin typeface="Arial Narrow" pitchFamily="34" charset="0"/>
              </a:rPr>
              <a:t>L’EVALUATION</a:t>
            </a:r>
            <a:r>
              <a:rPr lang="fr-CH" altLang="it-CH" sz="1200" b="0" dirty="0" smtClean="0">
                <a:latin typeface="Arial Narrow" pitchFamily="34" charset="0"/>
              </a:rPr>
              <a:t> </a:t>
            </a:r>
            <a:r>
              <a:rPr lang="fr-CH" altLang="it-CH" sz="1200" b="0" dirty="0" smtClean="0">
                <a:latin typeface="Arial Narrow" pitchFamily="34" charset="0"/>
              </a:rPr>
              <a:t>des actions IFC</a:t>
            </a:r>
            <a:endParaRPr lang="fr-CH" altLang="it-CH" sz="1100" b="0" dirty="0">
              <a:latin typeface="Arial Narrow" pitchFamily="34" charset="0"/>
            </a:endParaRPr>
          </a:p>
        </p:txBody>
      </p:sp>
      <p:sp>
        <p:nvSpPr>
          <p:cNvPr id="6150" name="AutoShape 42"/>
          <p:cNvSpPr>
            <a:spLocks noChangeArrowheads="1"/>
          </p:cNvSpPr>
          <p:nvPr/>
        </p:nvSpPr>
        <p:spPr bwMode="auto">
          <a:xfrm rot="-5400000">
            <a:off x="4341651" y="4854835"/>
            <a:ext cx="460375" cy="720403"/>
          </a:xfrm>
          <a:prstGeom prst="upArrow">
            <a:avLst>
              <a:gd name="adj1" fmla="val 50000"/>
              <a:gd name="adj2" fmla="val 50327"/>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vert="eaVert"/>
          <a:lstStyle>
            <a:lvl1pPr>
              <a:spcBef>
                <a:spcPct val="20000"/>
              </a:spcBef>
              <a:defRPr sz="2000" b="1">
                <a:solidFill>
                  <a:schemeClr val="tx1"/>
                </a:solidFill>
                <a:latin typeface="Arial" charset="0"/>
              </a:defRPr>
            </a:lvl1pPr>
            <a:lvl2pPr marL="742950" indent="-285750">
              <a:spcBef>
                <a:spcPct val="20000"/>
              </a:spcBef>
              <a:buChar char="–"/>
              <a:defRPr sz="16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eaLnBrk="1" hangingPunct="1">
              <a:spcBef>
                <a:spcPct val="0"/>
              </a:spcBef>
            </a:pPr>
            <a:endParaRPr lang="fr-CH" altLang="it-CH" sz="1800" b="0"/>
          </a:p>
        </p:txBody>
      </p:sp>
      <p:sp>
        <p:nvSpPr>
          <p:cNvPr id="6151" name="ZoneTexte 8"/>
          <p:cNvSpPr txBox="1">
            <a:spLocks noChangeArrowheads="1"/>
          </p:cNvSpPr>
          <p:nvPr/>
        </p:nvSpPr>
        <p:spPr bwMode="auto">
          <a:xfrm>
            <a:off x="2185988" y="225425"/>
            <a:ext cx="5903912"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CH" altLang="fr-FR" sz="2600" b="1" dirty="0" smtClean="0"/>
              <a:t>Quoi </a:t>
            </a:r>
            <a:r>
              <a:rPr lang="fr-CH" altLang="fr-FR" sz="2600" b="1" dirty="0"/>
              <a:t>suivre et évaluer ?</a:t>
            </a:r>
          </a:p>
        </p:txBody>
      </p:sp>
    </p:spTree>
    <p:extLst>
      <p:ext uri="{BB962C8B-B14F-4D97-AF65-F5344CB8AC3E}">
        <p14:creationId xmlns="" xmlns:p14="http://schemas.microsoft.com/office/powerpoint/2010/main" val="3668418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86808" cy="571505"/>
          </a:xfrm>
        </p:spPr>
        <p:txBody>
          <a:bodyPr>
            <a:normAutofit fontScale="90000"/>
          </a:bodyPr>
          <a:lstStyle/>
          <a:p>
            <a:r>
              <a:rPr lang="fr-FR" b="1" dirty="0" smtClean="0"/>
              <a:t>Indicateurs de suivi du programme IFC</a:t>
            </a:r>
            <a:endParaRPr lang="fr-FR" b="1" dirty="0"/>
          </a:p>
        </p:txBody>
      </p:sp>
      <p:sp>
        <p:nvSpPr>
          <p:cNvPr id="3" name="Content Placeholder 2"/>
          <p:cNvSpPr>
            <a:spLocks noGrp="1"/>
          </p:cNvSpPr>
          <p:nvPr>
            <p:ph idx="1"/>
          </p:nvPr>
        </p:nvSpPr>
        <p:spPr>
          <a:xfrm>
            <a:off x="179512" y="981075"/>
            <a:ext cx="8784976" cy="5688285"/>
          </a:xfrm>
        </p:spPr>
        <p:txBody>
          <a:bodyPr>
            <a:normAutofit fontScale="92500"/>
          </a:bodyPr>
          <a:lstStyle/>
          <a:p>
            <a:pPr marL="290512" indent="0" algn="just">
              <a:lnSpc>
                <a:spcPct val="150000"/>
              </a:lnSpc>
            </a:pPr>
            <a:r>
              <a:rPr lang="fr-FR" sz="2400" b="0" kern="1200" dirty="0"/>
              <a:t>DSF responsable du suivi de la mise  en œuvre du programme IFC</a:t>
            </a:r>
          </a:p>
          <a:p>
            <a:pPr marL="290512" indent="0" algn="just">
              <a:lnSpc>
                <a:spcPct val="150000"/>
              </a:lnSpc>
            </a:pPr>
            <a:r>
              <a:rPr lang="fr-FR" sz="2400" b="0" kern="1200" dirty="0" smtClean="0"/>
              <a:t>Trois directions centrales sont chargées de renseigner les  </a:t>
            </a:r>
            <a:r>
              <a:rPr lang="fr-FR" sz="2400" b="0" kern="1200" dirty="0"/>
              <a:t>indicateurs du programme </a:t>
            </a:r>
            <a:r>
              <a:rPr lang="fr-FR" sz="2400" b="0" kern="1200" dirty="0" smtClean="0"/>
              <a:t>(DGESS, </a:t>
            </a:r>
            <a:r>
              <a:rPr lang="fr-FR" sz="2400" b="0" kern="1200" dirty="0"/>
              <a:t>la DN et la </a:t>
            </a:r>
            <a:r>
              <a:rPr lang="fr-FR" sz="2400" b="0" kern="1200" dirty="0" smtClean="0"/>
              <a:t>DSF) . Ces </a:t>
            </a:r>
            <a:r>
              <a:rPr lang="fr-FR" sz="2400" b="0" kern="1200" dirty="0"/>
              <a:t>indicateurs ont été identifiés suite à un processus lancé par </a:t>
            </a:r>
            <a:r>
              <a:rPr lang="fr-FR" sz="2400" b="0" kern="1200" dirty="0" err="1"/>
              <a:t>EdM</a:t>
            </a:r>
            <a:r>
              <a:rPr lang="fr-FR" sz="2400" b="0" kern="1200" dirty="0"/>
              <a:t> en 2015 qui a organisé un atelier à Genève en septembre 2015 auquel des représentants des structures centrales (la DSF et la DPS) et une personne de l’ONG d’appui pour la mise en œuvre du cadre IFC (FDC/BF) ont pris part. Ensuite, un atelier national a permis d’analyser des indicateurs de la SMN disponible dans le système d’information sanitaire (SIS) pour aboutir à la liste suivante afin de minimiser la collecte </a:t>
            </a:r>
            <a:r>
              <a:rPr lang="fr-FR" sz="2400" b="0" kern="1200" dirty="0" smtClean="0"/>
              <a:t>parallèle. </a:t>
            </a:r>
            <a:endParaRPr lang="fr-FR" sz="2400" b="0" kern="1200" dirty="0"/>
          </a:p>
          <a:p>
            <a:pPr>
              <a:buNone/>
            </a:pPr>
            <a:endParaRPr lang="fr-FR" dirty="0"/>
          </a:p>
        </p:txBody>
      </p:sp>
    </p:spTree>
    <p:extLst>
      <p:ext uri="{BB962C8B-B14F-4D97-AF65-F5344CB8AC3E}">
        <p14:creationId xmlns="" xmlns:p14="http://schemas.microsoft.com/office/powerpoint/2010/main" val="3959801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25470"/>
          </a:xfrm>
        </p:spPr>
        <p:txBody>
          <a:bodyPr>
            <a:normAutofit fontScale="90000"/>
          </a:bodyPr>
          <a:lstStyle/>
          <a:p>
            <a:r>
              <a:rPr lang="en-US" altLang="fr-FR" dirty="0" smtClean="0"/>
              <a:t>S&amp;E: </a:t>
            </a:r>
            <a:r>
              <a:rPr lang="en-US" altLang="fr-FR" dirty="0" err="1" smtClean="0"/>
              <a:t>Indicateurs</a:t>
            </a:r>
            <a:endParaRPr lang="en-US" altLang="fr-FR" dirty="0" smtClean="0"/>
          </a:p>
        </p:txBody>
      </p:sp>
      <p:sp>
        <p:nvSpPr>
          <p:cNvPr id="3" name="Rectangle 2"/>
          <p:cNvSpPr/>
          <p:nvPr/>
        </p:nvSpPr>
        <p:spPr>
          <a:xfrm>
            <a:off x="214282" y="1124744"/>
            <a:ext cx="8786874" cy="5379934"/>
          </a:xfrm>
          <a:prstGeom prst="rect">
            <a:avLst/>
          </a:prstGeom>
        </p:spPr>
        <p:txBody>
          <a:bodyPr wrap="square">
            <a:spAutoFit/>
          </a:bodyPr>
          <a:lstStyle/>
          <a:p>
            <a:pPr marL="342900" indent="-342900" algn="just">
              <a:spcBef>
                <a:spcPct val="20000"/>
              </a:spcBef>
              <a:spcAft>
                <a:spcPts val="1200"/>
              </a:spcAft>
              <a:buFont typeface="Wingdings" pitchFamily="2" charset="2"/>
              <a:buChar char="Ø"/>
              <a:defRPr/>
            </a:pPr>
            <a:r>
              <a:rPr lang="fr-FR" sz="2200" dirty="0" smtClean="0"/>
              <a:t>Les </a:t>
            </a:r>
            <a:r>
              <a:rPr lang="fr-FR" sz="2200" dirty="0"/>
              <a:t>indicateurs désignent des conditions mesurables de façon empirique utilisées pour évaluer de quelle manière les activités sont bien réalisées et si les résultats ont été ou sont atteints. </a:t>
            </a:r>
            <a:endParaRPr lang="fr-FR" sz="2200" dirty="0" smtClean="0"/>
          </a:p>
          <a:p>
            <a:pPr marL="342900" indent="-342900" algn="just">
              <a:spcBef>
                <a:spcPct val="20000"/>
              </a:spcBef>
              <a:spcAft>
                <a:spcPts val="1200"/>
              </a:spcAft>
              <a:buFont typeface="Wingdings" pitchFamily="2" charset="2"/>
              <a:buChar char="Ø"/>
              <a:defRPr/>
            </a:pPr>
            <a:r>
              <a:rPr lang="fr-FR" sz="2200" dirty="0" smtClean="0"/>
              <a:t>Ils </a:t>
            </a:r>
            <a:r>
              <a:rPr lang="fr-FR" sz="2200" dirty="0"/>
              <a:t>sont essentiels non seulement pour mesurer la progression, mais également pour garantir la responsabilisation des parties prenantes. </a:t>
            </a:r>
            <a:endParaRPr lang="fr-CH" sz="2200" dirty="0">
              <a:latin typeface="+mn-lt"/>
            </a:endParaRPr>
          </a:p>
          <a:p>
            <a:pPr marL="342900" indent="-342900" algn="just">
              <a:spcBef>
                <a:spcPct val="20000"/>
              </a:spcBef>
              <a:spcAft>
                <a:spcPts val="1200"/>
              </a:spcAft>
              <a:buFont typeface="Wingdings" pitchFamily="2" charset="2"/>
              <a:buChar char="Ø"/>
              <a:defRPr/>
            </a:pPr>
            <a:r>
              <a:rPr lang="fr-CH" sz="2200" dirty="0" smtClean="0">
                <a:latin typeface="+mn-lt"/>
              </a:rPr>
              <a:t>Le Module 5 des Instruments de Mise en Œuvre de l’IFC contient une liste d’indicateurs illustratifs de l’IFC</a:t>
            </a:r>
          </a:p>
          <a:p>
            <a:pPr marL="342900" indent="-342900" algn="just">
              <a:spcBef>
                <a:spcPct val="20000"/>
              </a:spcBef>
              <a:spcAft>
                <a:spcPts val="1200"/>
              </a:spcAft>
              <a:buFont typeface="Wingdings" pitchFamily="2" charset="2"/>
              <a:buChar char="Ø"/>
              <a:defRPr/>
            </a:pPr>
            <a:r>
              <a:rPr lang="fr-CH" sz="2200" dirty="0" smtClean="0">
                <a:latin typeface="+mn-lt"/>
              </a:rPr>
              <a:t>Les indicateurs sélectionnés peuvent être </a:t>
            </a:r>
            <a:r>
              <a:rPr lang="fr-CH" sz="2200" dirty="0" smtClean="0">
                <a:latin typeface="+mn-lt"/>
              </a:rPr>
              <a:t>saisis </a:t>
            </a:r>
            <a:r>
              <a:rPr lang="fr-CH" sz="2200" dirty="0" smtClean="0">
                <a:latin typeface="+mn-lt"/>
              </a:rPr>
              <a:t>dans le cadre logique / cadre des résultats</a:t>
            </a:r>
          </a:p>
          <a:p>
            <a:pPr marL="342900" indent="-342900" algn="just">
              <a:spcBef>
                <a:spcPct val="20000"/>
              </a:spcBef>
              <a:spcAft>
                <a:spcPts val="1200"/>
              </a:spcAft>
              <a:buFont typeface="Wingdings" pitchFamily="2" charset="2"/>
              <a:buChar char="Ø"/>
              <a:defRPr/>
            </a:pPr>
            <a:r>
              <a:rPr lang="fr-CH" sz="2200" dirty="0" smtClean="0">
                <a:latin typeface="+mn-lt"/>
              </a:rPr>
              <a:t>La sélection des indicateurs est une étape importante du S&amp;E au niveau national et au niveau local [et des ateliers spécifiques de formation et de travail pour l’identification des indicateurs sont prévus au niveau national et local] </a:t>
            </a:r>
            <a:endParaRPr lang="fr-CH" sz="2200" dirty="0">
              <a:latin typeface="+mn-lt"/>
            </a:endParaRPr>
          </a:p>
        </p:txBody>
      </p:sp>
    </p:spTree>
    <p:extLst>
      <p:ext uri="{BB962C8B-B14F-4D97-AF65-F5344CB8AC3E}">
        <p14:creationId xmlns="" xmlns:p14="http://schemas.microsoft.com/office/powerpoint/2010/main" val="2797025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2917"/>
            <a:ext cx="7920682" cy="517772"/>
          </a:xfrm>
        </p:spPr>
        <p:txBody>
          <a:bodyPr/>
          <a:lstStyle/>
          <a:p>
            <a:r>
              <a:rPr lang="fr-FR" dirty="0" smtClean="0"/>
              <a:t>Indicateurs de suivi du programme IFC (1)</a:t>
            </a:r>
            <a:endParaRPr lang="fr-FR" dirty="0"/>
          </a:p>
        </p:txBody>
      </p:sp>
      <p:sp>
        <p:nvSpPr>
          <p:cNvPr id="3" name="Content Placeholder 2"/>
          <p:cNvSpPr>
            <a:spLocks noGrp="1"/>
          </p:cNvSpPr>
          <p:nvPr>
            <p:ph idx="1"/>
          </p:nvPr>
        </p:nvSpPr>
        <p:spPr>
          <a:xfrm>
            <a:off x="0" y="620689"/>
            <a:ext cx="9144000" cy="6048671"/>
          </a:xfrm>
        </p:spPr>
        <p:txBody>
          <a:bodyPr/>
          <a:lstStyle/>
          <a:p>
            <a:pPr marL="290512" indent="0" algn="just">
              <a:lnSpc>
                <a:spcPct val="150000"/>
              </a:lnSpc>
            </a:pPr>
            <a:r>
              <a:rPr lang="fr-FR" sz="2800" b="0" kern="1200" dirty="0" smtClean="0"/>
              <a:t>Un </a:t>
            </a:r>
            <a:r>
              <a:rPr lang="fr-FR" sz="2800" b="0" kern="1200" dirty="0"/>
              <a:t>atelier national a permis d’analyser </a:t>
            </a:r>
            <a:r>
              <a:rPr lang="fr-FR" sz="2800" b="0" kern="1200" dirty="0" smtClean="0"/>
              <a:t>et d’aboutir </a:t>
            </a:r>
            <a:r>
              <a:rPr lang="fr-FR" sz="2800" b="0" kern="1200" dirty="0"/>
              <a:t>à la liste suivante afin de minimiser la collecte parallèle : </a:t>
            </a:r>
          </a:p>
          <a:p>
            <a:pPr lvl="1">
              <a:buFont typeface="Wingdings" panose="05000000000000000000" pitchFamily="2" charset="2"/>
              <a:buChar char="ü"/>
            </a:pPr>
            <a:r>
              <a:rPr lang="fr-FR" sz="2800" b="0" dirty="0"/>
              <a:t>Nombre de décès maternels ;</a:t>
            </a:r>
          </a:p>
          <a:p>
            <a:pPr lvl="1">
              <a:buFont typeface="Wingdings" panose="05000000000000000000" pitchFamily="2" charset="2"/>
              <a:buChar char="ü"/>
            </a:pPr>
            <a:r>
              <a:rPr lang="fr-FR" sz="2800" b="0" dirty="0"/>
              <a:t>Nombre de décès néonatals ; </a:t>
            </a:r>
          </a:p>
          <a:p>
            <a:pPr lvl="1">
              <a:buFont typeface="Wingdings" panose="05000000000000000000" pitchFamily="2" charset="2"/>
              <a:buChar char="ü"/>
            </a:pPr>
            <a:r>
              <a:rPr lang="fr-FR" sz="2800" b="0" dirty="0"/>
              <a:t>Proportion des femmes enceintes vues en CPN1 </a:t>
            </a:r>
            <a:r>
              <a:rPr lang="fr-FR" sz="2800" b="0" dirty="0" smtClean="0"/>
              <a:t>à T1 </a:t>
            </a:r>
            <a:r>
              <a:rPr lang="fr-FR" sz="2800" b="0" dirty="0"/>
              <a:t>de la grossesse ;</a:t>
            </a:r>
          </a:p>
          <a:p>
            <a:pPr lvl="1">
              <a:buFont typeface="Wingdings" panose="05000000000000000000" pitchFamily="2" charset="2"/>
              <a:buChar char="ü"/>
            </a:pPr>
            <a:r>
              <a:rPr lang="fr-FR" sz="2800" b="0" dirty="0"/>
              <a:t>Couverture en accouchements assistés </a:t>
            </a:r>
            <a:r>
              <a:rPr lang="fr-FR" sz="2800" b="0" dirty="0" smtClean="0"/>
              <a:t>;</a:t>
            </a:r>
          </a:p>
          <a:p>
            <a:pPr lvl="1">
              <a:buFont typeface="Wingdings" panose="05000000000000000000" pitchFamily="2" charset="2"/>
              <a:buChar char="ü"/>
            </a:pPr>
            <a:r>
              <a:rPr lang="fr-FR" sz="2800" dirty="0" smtClean="0"/>
              <a:t>Proportion </a:t>
            </a:r>
            <a:r>
              <a:rPr lang="fr-FR" sz="2800" dirty="0"/>
              <a:t>de nouveau-nés mis au sein dans l’heure qui suit la naissance dans les formations </a:t>
            </a:r>
            <a:r>
              <a:rPr lang="fr-FR" sz="2800" dirty="0" smtClean="0"/>
              <a:t>sanitaires</a:t>
            </a:r>
          </a:p>
          <a:p>
            <a:pPr lvl="1">
              <a:buFont typeface="Wingdings" panose="05000000000000000000" pitchFamily="2" charset="2"/>
              <a:buChar char="ü"/>
            </a:pPr>
            <a:r>
              <a:rPr lang="fr-FR" sz="2800" dirty="0" smtClean="0"/>
              <a:t>Proportion des femmes enceintes vues en CPN1 au premier trimestre de la grossesse ;</a:t>
            </a:r>
          </a:p>
          <a:p>
            <a:pPr marL="538163" lvl="1" indent="0">
              <a:buNone/>
            </a:pPr>
            <a:endParaRPr lang="fr-FR" sz="2800" dirty="0"/>
          </a:p>
          <a:p>
            <a:pPr lvl="1">
              <a:buFont typeface="Wingdings" panose="05000000000000000000" pitchFamily="2" charset="2"/>
              <a:buChar char="ü"/>
            </a:pPr>
            <a:endParaRPr lang="fr-FR" sz="1800" dirty="0"/>
          </a:p>
          <a:p>
            <a:pPr lvl="1">
              <a:buFont typeface="Wingdings" panose="05000000000000000000" pitchFamily="2" charset="2"/>
              <a:buChar char="ü"/>
            </a:pPr>
            <a:endParaRPr lang="fr-FR" dirty="0"/>
          </a:p>
          <a:p>
            <a:pPr lvl="1">
              <a:buFont typeface="Wingdings" panose="05000000000000000000" pitchFamily="2" charset="2"/>
              <a:buChar char="ü"/>
            </a:pPr>
            <a:endParaRPr lang="fr-FR" dirty="0"/>
          </a:p>
        </p:txBody>
      </p:sp>
      <p:sp>
        <p:nvSpPr>
          <p:cNvPr id="4" name="Slide Number Placeholder 3"/>
          <p:cNvSpPr>
            <a:spLocks noGrp="1"/>
          </p:cNvSpPr>
          <p:nvPr>
            <p:ph type="sldNum" sz="quarter" idx="10"/>
          </p:nvPr>
        </p:nvSpPr>
        <p:spPr/>
        <p:txBody>
          <a:bodyPr/>
          <a:lstStyle/>
          <a:p>
            <a:fld id="{C3763F37-B1EE-4EF2-8D0E-62A803723369}" type="slidenum">
              <a:rPr lang="fr-FR" altLang="fr-FR" smtClean="0">
                <a:solidFill>
                  <a:srgbClr val="000000"/>
                </a:solidFill>
              </a:rPr>
              <a:pPr/>
              <a:t>13</a:t>
            </a:fld>
            <a:endParaRPr lang="fr-FR" altLang="fr-FR" dirty="0">
              <a:solidFill>
                <a:srgbClr val="000000"/>
              </a:solidFill>
            </a:endParaRPr>
          </a:p>
        </p:txBody>
      </p:sp>
    </p:spTree>
    <p:extLst>
      <p:ext uri="{BB962C8B-B14F-4D97-AF65-F5344CB8AC3E}">
        <p14:creationId xmlns="" xmlns:p14="http://schemas.microsoft.com/office/powerpoint/2010/main" val="2923139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r>
              <a:rPr lang="fr-FR" sz="3600" b="1" dirty="0"/>
              <a:t>Indicateurs de suivi du programme </a:t>
            </a:r>
            <a:r>
              <a:rPr lang="fr-FR" sz="3600" b="1" dirty="0" smtClean="0"/>
              <a:t>IFC (2)</a:t>
            </a:r>
            <a:endParaRPr lang="fr-FR" sz="3600" b="1" dirty="0"/>
          </a:p>
        </p:txBody>
      </p:sp>
      <p:sp>
        <p:nvSpPr>
          <p:cNvPr id="3" name="Espace réservé du contenu 2"/>
          <p:cNvSpPr>
            <a:spLocks noGrp="1"/>
          </p:cNvSpPr>
          <p:nvPr>
            <p:ph idx="1"/>
          </p:nvPr>
        </p:nvSpPr>
        <p:spPr>
          <a:xfrm>
            <a:off x="251520" y="1124744"/>
            <a:ext cx="8640960" cy="5001423"/>
          </a:xfrm>
        </p:spPr>
        <p:txBody>
          <a:bodyPr>
            <a:normAutofit/>
          </a:bodyPr>
          <a:lstStyle/>
          <a:p>
            <a:pPr lvl="1">
              <a:buFont typeface="Wingdings" panose="05000000000000000000" pitchFamily="2" charset="2"/>
              <a:buChar char="ü"/>
            </a:pPr>
            <a:r>
              <a:rPr lang="fr-FR" sz="3200" dirty="0"/>
              <a:t>Couverture en accouchements assistés ;</a:t>
            </a:r>
          </a:p>
          <a:p>
            <a:pPr lvl="1">
              <a:buFont typeface="Wingdings" panose="05000000000000000000" pitchFamily="2" charset="2"/>
              <a:buChar char="ü"/>
            </a:pPr>
            <a:r>
              <a:rPr lang="fr-FR" sz="3200" dirty="0"/>
              <a:t>Proportion de nouveau-nés mis au sein dans l’heure qui suit la naissance dans les formations sanitaires ;</a:t>
            </a:r>
          </a:p>
          <a:p>
            <a:pPr lvl="1">
              <a:buFont typeface="Wingdings" panose="05000000000000000000" pitchFamily="2" charset="2"/>
              <a:buChar char="ü"/>
            </a:pPr>
            <a:r>
              <a:rPr lang="fr-FR" sz="3200" dirty="0"/>
              <a:t>Proportion des enfants de 0 à 5 mois nourris exclusivement au sein ; </a:t>
            </a:r>
          </a:p>
          <a:p>
            <a:pPr lvl="1">
              <a:buFont typeface="Wingdings" panose="05000000000000000000" pitchFamily="2" charset="2"/>
              <a:buChar char="ü"/>
            </a:pPr>
            <a:r>
              <a:rPr lang="fr-FR" sz="3200" dirty="0"/>
              <a:t>Couverture en CPN4 ;</a:t>
            </a:r>
          </a:p>
          <a:p>
            <a:pPr lvl="1">
              <a:buFont typeface="Wingdings" panose="05000000000000000000" pitchFamily="2" charset="2"/>
              <a:buChar char="ü"/>
            </a:pPr>
            <a:r>
              <a:rPr lang="fr-FR" sz="3200" dirty="0"/>
              <a:t>Couverture en consultation postnatale au 6ème jour ; </a:t>
            </a:r>
          </a:p>
        </p:txBody>
      </p:sp>
    </p:spTree>
    <p:extLst>
      <p:ext uri="{BB962C8B-B14F-4D97-AF65-F5344CB8AC3E}">
        <p14:creationId xmlns="" xmlns:p14="http://schemas.microsoft.com/office/powerpoint/2010/main" val="2946618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778098"/>
          </a:xfrm>
        </p:spPr>
        <p:txBody>
          <a:bodyPr>
            <a:normAutofit/>
          </a:bodyPr>
          <a:lstStyle/>
          <a:p>
            <a:r>
              <a:rPr lang="fr-FR" sz="3200" b="1" dirty="0"/>
              <a:t>Indicateurs de suivi du programme </a:t>
            </a:r>
            <a:r>
              <a:rPr lang="fr-FR" sz="3200" b="1" dirty="0" smtClean="0"/>
              <a:t>IFC (3)</a:t>
            </a:r>
            <a:endParaRPr lang="fr-FR" sz="3200" b="1" dirty="0"/>
          </a:p>
        </p:txBody>
      </p:sp>
      <p:sp>
        <p:nvSpPr>
          <p:cNvPr id="3" name="Espace réservé du contenu 2"/>
          <p:cNvSpPr>
            <a:spLocks noGrp="1"/>
          </p:cNvSpPr>
          <p:nvPr>
            <p:ph idx="1"/>
          </p:nvPr>
        </p:nvSpPr>
        <p:spPr>
          <a:xfrm>
            <a:off x="251520" y="1340768"/>
            <a:ext cx="8435280" cy="5184576"/>
          </a:xfrm>
        </p:spPr>
        <p:txBody>
          <a:bodyPr>
            <a:normAutofit/>
          </a:bodyPr>
          <a:lstStyle/>
          <a:p>
            <a:pPr lvl="1" algn="just">
              <a:buFont typeface="Wingdings" panose="05000000000000000000" pitchFamily="2" charset="2"/>
              <a:buChar char="ü"/>
            </a:pPr>
            <a:r>
              <a:rPr lang="fr-FR" sz="3400" dirty="0" smtClean="0"/>
              <a:t>Nombre </a:t>
            </a:r>
            <a:r>
              <a:rPr lang="fr-FR" sz="3400" dirty="0"/>
              <a:t>de femmes qui ont utilisé un foyer d’accueil pour femmes enceintes ;</a:t>
            </a:r>
          </a:p>
          <a:p>
            <a:pPr lvl="1" algn="just">
              <a:buFont typeface="Wingdings" panose="05000000000000000000" pitchFamily="2" charset="2"/>
              <a:buChar char="ü"/>
            </a:pPr>
            <a:r>
              <a:rPr lang="fr-FR" sz="3400" dirty="0"/>
              <a:t>Proportion de femmes accompagnées aux établissements de santé par des accoucheuses villageoises pour l’accouchement ou une urgence obstétricale ou néonatale</a:t>
            </a:r>
          </a:p>
        </p:txBody>
      </p:sp>
    </p:spTree>
    <p:extLst>
      <p:ext uri="{BB962C8B-B14F-4D97-AF65-F5344CB8AC3E}">
        <p14:creationId xmlns="" xmlns:p14="http://schemas.microsoft.com/office/powerpoint/2010/main" val="1825105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2917"/>
            <a:ext cx="7920682" cy="517772"/>
          </a:xfrm>
        </p:spPr>
        <p:txBody>
          <a:bodyPr/>
          <a:lstStyle/>
          <a:p>
            <a:r>
              <a:rPr lang="fr-FR" dirty="0" smtClean="0"/>
              <a:t>Mécanisme de suivi du programme IFC</a:t>
            </a:r>
            <a:endParaRPr lang="fr-FR" dirty="0"/>
          </a:p>
        </p:txBody>
      </p:sp>
      <p:sp>
        <p:nvSpPr>
          <p:cNvPr id="3" name="Content Placeholder 2"/>
          <p:cNvSpPr>
            <a:spLocks noGrp="1"/>
          </p:cNvSpPr>
          <p:nvPr>
            <p:ph idx="1"/>
          </p:nvPr>
        </p:nvSpPr>
        <p:spPr>
          <a:xfrm>
            <a:off x="179512" y="620689"/>
            <a:ext cx="8784976" cy="6048671"/>
          </a:xfrm>
        </p:spPr>
        <p:txBody>
          <a:bodyPr/>
          <a:lstStyle/>
          <a:p>
            <a:pPr lvl="1" algn="just">
              <a:lnSpc>
                <a:spcPct val="150000"/>
              </a:lnSpc>
              <a:buFont typeface="Wingdings" panose="05000000000000000000" pitchFamily="2" charset="2"/>
              <a:buChar char="ü"/>
            </a:pPr>
            <a:r>
              <a:rPr lang="fr-FR" sz="2800" dirty="0" smtClean="0"/>
              <a:t>Mise en place d’un mécanisme de suivi du programme par IPC/BF en lien avec la logique d’intervention</a:t>
            </a:r>
          </a:p>
          <a:p>
            <a:pPr lvl="1" algn="just">
              <a:lnSpc>
                <a:spcPct val="150000"/>
              </a:lnSpc>
              <a:buFont typeface="Wingdings" panose="05000000000000000000" pitchFamily="2" charset="2"/>
              <a:buChar char="ü"/>
            </a:pPr>
            <a:r>
              <a:rPr lang="fr-FR" sz="2800" dirty="0" smtClean="0"/>
              <a:t>Suivi intégré: ce système </a:t>
            </a:r>
            <a:r>
              <a:rPr lang="fr-FR" sz="2800" dirty="0" smtClean="0"/>
              <a:t>s’appuie </a:t>
            </a:r>
            <a:r>
              <a:rPr lang="fr-FR" sz="2800" dirty="0" smtClean="0"/>
              <a:t>sur les mécanismes </a:t>
            </a:r>
            <a:r>
              <a:rPr lang="fr-FR" sz="2800" dirty="0" smtClean="0"/>
              <a:t>existant </a:t>
            </a:r>
            <a:r>
              <a:rPr lang="fr-FR" sz="2800" dirty="0" smtClean="0"/>
              <a:t>pour minimiser autant que faire se peut la multiplication des supports de collecte de données avec les acteurs terrain.</a:t>
            </a:r>
          </a:p>
          <a:p>
            <a:pPr lvl="1" algn="just">
              <a:lnSpc>
                <a:spcPct val="150000"/>
              </a:lnSpc>
              <a:buFont typeface="Wingdings" panose="05000000000000000000" pitchFamily="2" charset="2"/>
              <a:buChar char="ü"/>
            </a:pPr>
            <a:r>
              <a:rPr lang="fr-FR" sz="2800" dirty="0" smtClean="0"/>
              <a:t>Complémentaire de la collecte de routine sur les aspects non pris en compte par elle.</a:t>
            </a:r>
            <a:endParaRPr lang="fr-FR" sz="2800" dirty="0"/>
          </a:p>
          <a:p>
            <a:pPr lvl="1">
              <a:buFont typeface="Wingdings" panose="05000000000000000000" pitchFamily="2" charset="2"/>
              <a:buChar char="ü"/>
            </a:pPr>
            <a:endParaRPr lang="fr-FR" dirty="0"/>
          </a:p>
        </p:txBody>
      </p:sp>
      <p:sp>
        <p:nvSpPr>
          <p:cNvPr id="4" name="Slide Number Placeholder 3"/>
          <p:cNvSpPr>
            <a:spLocks noGrp="1"/>
          </p:cNvSpPr>
          <p:nvPr>
            <p:ph type="sldNum" sz="quarter" idx="10"/>
          </p:nvPr>
        </p:nvSpPr>
        <p:spPr/>
        <p:txBody>
          <a:bodyPr/>
          <a:lstStyle/>
          <a:p>
            <a:fld id="{C3763F37-B1EE-4EF2-8D0E-62A803723369}" type="slidenum">
              <a:rPr lang="fr-FR" altLang="fr-FR" smtClean="0">
                <a:solidFill>
                  <a:srgbClr val="000000"/>
                </a:solidFill>
              </a:rPr>
              <a:pPr/>
              <a:t>16</a:t>
            </a:fld>
            <a:endParaRPr lang="fr-FR" altLang="fr-FR" dirty="0">
              <a:solidFill>
                <a:srgbClr val="000000"/>
              </a:solidFill>
            </a:endParaRPr>
          </a:p>
        </p:txBody>
      </p:sp>
    </p:spTree>
    <p:extLst>
      <p:ext uri="{BB962C8B-B14F-4D97-AF65-F5344CB8AC3E}">
        <p14:creationId xmlns="" xmlns:p14="http://schemas.microsoft.com/office/powerpoint/2010/main" val="1248293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2916"/>
            <a:ext cx="7920682" cy="778097"/>
          </a:xfrm>
        </p:spPr>
        <p:txBody>
          <a:bodyPr/>
          <a:lstStyle/>
          <a:p>
            <a:r>
              <a:rPr lang="fr-FR" dirty="0" smtClean="0"/>
              <a:t>Sources de données du suivi du programme IFC</a:t>
            </a:r>
            <a:endParaRPr lang="fr-FR" dirty="0"/>
          </a:p>
        </p:txBody>
      </p:sp>
      <p:sp>
        <p:nvSpPr>
          <p:cNvPr id="3" name="Content Placeholder 2"/>
          <p:cNvSpPr>
            <a:spLocks noGrp="1"/>
          </p:cNvSpPr>
          <p:nvPr>
            <p:ph idx="1"/>
          </p:nvPr>
        </p:nvSpPr>
        <p:spPr>
          <a:xfrm>
            <a:off x="179512" y="1052736"/>
            <a:ext cx="8784976" cy="5616624"/>
          </a:xfrm>
        </p:spPr>
        <p:txBody>
          <a:bodyPr/>
          <a:lstStyle/>
          <a:p>
            <a:pPr lvl="1">
              <a:lnSpc>
                <a:spcPct val="150000"/>
              </a:lnSpc>
              <a:buFont typeface="Wingdings" panose="05000000000000000000" pitchFamily="2" charset="2"/>
              <a:buChar char="ü"/>
            </a:pPr>
            <a:r>
              <a:rPr lang="fr-FR" sz="2800" dirty="0" smtClean="0"/>
              <a:t>Rapports d’activités des acteurs à tous les niveaux (suivi/supervision…)</a:t>
            </a:r>
          </a:p>
          <a:p>
            <a:pPr lvl="1">
              <a:lnSpc>
                <a:spcPct val="150000"/>
              </a:lnSpc>
              <a:buFont typeface="Wingdings" panose="05000000000000000000" pitchFamily="2" charset="2"/>
              <a:buChar char="ü"/>
            </a:pPr>
            <a:r>
              <a:rPr lang="fr-FR" sz="2800" dirty="0" smtClean="0"/>
              <a:t>Supports primaires de collecte des données des structures sanitaires (registres, fiches de coches….)</a:t>
            </a:r>
          </a:p>
          <a:p>
            <a:pPr lvl="1">
              <a:lnSpc>
                <a:spcPct val="150000"/>
              </a:lnSpc>
              <a:buFont typeface="Wingdings" panose="05000000000000000000" pitchFamily="2" charset="2"/>
              <a:buChar char="ü"/>
            </a:pPr>
            <a:r>
              <a:rPr lang="fr-FR" sz="2800" dirty="0" smtClean="0"/>
              <a:t>Comptes rendus des rencontres entre acteurs sur la mise en œuvre du programme</a:t>
            </a:r>
          </a:p>
          <a:p>
            <a:pPr lvl="1">
              <a:lnSpc>
                <a:spcPct val="150000"/>
              </a:lnSpc>
              <a:buFont typeface="Wingdings" panose="05000000000000000000" pitchFamily="2" charset="2"/>
              <a:buChar char="ü"/>
            </a:pPr>
            <a:r>
              <a:rPr lang="fr-FR" sz="2800" dirty="0" smtClean="0"/>
              <a:t>Rapports d’évaluation/enquêtes </a:t>
            </a:r>
            <a:endParaRPr lang="fr-FR" sz="2800" dirty="0"/>
          </a:p>
          <a:p>
            <a:pPr lvl="1">
              <a:lnSpc>
                <a:spcPct val="150000"/>
              </a:lnSpc>
              <a:buFont typeface="Wingdings" panose="05000000000000000000" pitchFamily="2" charset="2"/>
              <a:buChar char="ü"/>
            </a:pPr>
            <a:endParaRPr lang="fr-FR" sz="2400" dirty="0"/>
          </a:p>
        </p:txBody>
      </p:sp>
      <p:sp>
        <p:nvSpPr>
          <p:cNvPr id="4" name="Slide Number Placeholder 3"/>
          <p:cNvSpPr>
            <a:spLocks noGrp="1"/>
          </p:cNvSpPr>
          <p:nvPr>
            <p:ph type="sldNum" sz="quarter" idx="10"/>
          </p:nvPr>
        </p:nvSpPr>
        <p:spPr/>
        <p:txBody>
          <a:bodyPr/>
          <a:lstStyle/>
          <a:p>
            <a:fld id="{C3763F37-B1EE-4EF2-8D0E-62A803723369}" type="slidenum">
              <a:rPr lang="fr-FR" altLang="fr-FR" smtClean="0">
                <a:solidFill>
                  <a:srgbClr val="000000"/>
                </a:solidFill>
              </a:rPr>
              <a:pPr/>
              <a:t>17</a:t>
            </a:fld>
            <a:endParaRPr lang="fr-FR" altLang="fr-FR" dirty="0">
              <a:solidFill>
                <a:srgbClr val="000000"/>
              </a:solidFill>
            </a:endParaRPr>
          </a:p>
        </p:txBody>
      </p:sp>
    </p:spTree>
    <p:extLst>
      <p:ext uri="{BB962C8B-B14F-4D97-AF65-F5344CB8AC3E}">
        <p14:creationId xmlns="" xmlns:p14="http://schemas.microsoft.com/office/powerpoint/2010/main" val="2526884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Espace réservé du numéro de diapositive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1E65F15-2857-4C0D-899A-D85684EEA225}" type="slidenum">
              <a:rPr lang="fr-FR" altLang="fr-FR">
                <a:solidFill>
                  <a:srgbClr val="000000"/>
                </a:solidFill>
              </a:rPr>
              <a:pPr/>
              <a:t>18</a:t>
            </a:fld>
            <a:endParaRPr lang="fr-FR" altLang="fr-FR">
              <a:solidFill>
                <a:srgbClr val="000000"/>
              </a:solidFill>
            </a:endParaRPr>
          </a:p>
        </p:txBody>
      </p:sp>
      <p:sp>
        <p:nvSpPr>
          <p:cNvPr id="14340" name="AutoShape 26"/>
          <p:cNvSpPr>
            <a:spLocks noChangeArrowheads="1"/>
          </p:cNvSpPr>
          <p:nvPr/>
        </p:nvSpPr>
        <p:spPr bwMode="auto">
          <a:xfrm>
            <a:off x="107503" y="4797150"/>
            <a:ext cx="1728193" cy="1872209"/>
          </a:xfrm>
          <a:prstGeom prst="roundRect">
            <a:avLst>
              <a:gd name="adj" fmla="val 16667"/>
            </a:avLst>
          </a:prstGeom>
          <a:solidFill>
            <a:srgbClr val="FFFFFF"/>
          </a:solidFill>
          <a:ln w="9525">
            <a:solidFill>
              <a:srgbClr val="0000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pPr>
            <a:r>
              <a:rPr lang="fr-FR" altLang="fr-FR" sz="1200" b="1" dirty="0">
                <a:solidFill>
                  <a:srgbClr val="000000"/>
                </a:solidFill>
                <a:latin typeface="Calibri" pitchFamily="34" charset="0"/>
                <a:cs typeface="Times New Roman" pitchFamily="18" charset="0"/>
              </a:rPr>
              <a:t>Hôpital</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Collecte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d</a:t>
            </a:r>
            <a:r>
              <a:rPr lang="fr-FR" altLang="fr-FR" sz="1200" dirty="0">
                <a:solidFill>
                  <a:srgbClr val="000000"/>
                </a:solidFill>
                <a:cs typeface="Times New Roman" pitchFamily="18" charset="0"/>
              </a:rPr>
              <a:t>’</a:t>
            </a:r>
            <a:r>
              <a:rPr lang="fr-FR" altLang="fr-FR" sz="1200" dirty="0">
                <a:solidFill>
                  <a:srgbClr val="000000"/>
                </a:solidFill>
                <a:latin typeface="Calibri" pitchFamily="34" charset="0"/>
                <a:cs typeface="Times New Roman" pitchFamily="18" charset="0"/>
              </a:rPr>
              <a:t>utilisation des services de sant</a:t>
            </a:r>
            <a:r>
              <a:rPr lang="fr-FR" altLang="fr-FR" sz="1200" dirty="0">
                <a:solidFill>
                  <a:srgbClr val="000000"/>
                </a:solidFill>
                <a:cs typeface="Times New Roman" pitchFamily="18" charset="0"/>
              </a:rPr>
              <a:t>é</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Collecte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li</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aux effets en SMN</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Transmet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aux districts</a:t>
            </a:r>
            <a:endParaRPr lang="fr-FR" altLang="fr-FR" sz="1200" dirty="0">
              <a:solidFill>
                <a:srgbClr val="000000"/>
              </a:solidFill>
            </a:endParaRPr>
          </a:p>
        </p:txBody>
      </p:sp>
      <p:sp>
        <p:nvSpPr>
          <p:cNvPr id="14341" name="AutoShape 25"/>
          <p:cNvSpPr>
            <a:spLocks noChangeArrowheads="1"/>
          </p:cNvSpPr>
          <p:nvPr/>
        </p:nvSpPr>
        <p:spPr bwMode="auto">
          <a:xfrm>
            <a:off x="1979712" y="4797151"/>
            <a:ext cx="1872209" cy="1872209"/>
          </a:xfrm>
          <a:prstGeom prst="roundRect">
            <a:avLst>
              <a:gd name="adj" fmla="val 16667"/>
            </a:avLst>
          </a:prstGeom>
          <a:solidFill>
            <a:srgbClr val="FFFFFF"/>
          </a:solidFill>
          <a:ln w="9525">
            <a:solidFill>
              <a:srgbClr val="0000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pPr>
            <a:r>
              <a:rPr lang="fr-FR" altLang="fr-FR" sz="1200" b="1" dirty="0">
                <a:solidFill>
                  <a:srgbClr val="000000"/>
                </a:solidFill>
                <a:latin typeface="Calibri" pitchFamily="34" charset="0"/>
                <a:cs typeface="Times New Roman" pitchFamily="18" charset="0"/>
              </a:rPr>
              <a:t>Centre de sant</a:t>
            </a:r>
            <a:r>
              <a:rPr lang="fr-FR" altLang="fr-FR" sz="1200" b="1" dirty="0">
                <a:solidFill>
                  <a:srgbClr val="000000"/>
                </a:solidFill>
                <a:cs typeface="Times New Roman" pitchFamily="18" charset="0"/>
              </a:rPr>
              <a:t>é</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Collecte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li</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t>
            </a:r>
            <a:r>
              <a:rPr lang="fr-FR" altLang="fr-FR" sz="1200" dirty="0">
                <a:solidFill>
                  <a:srgbClr val="000000"/>
                </a:solidFill>
                <a:cs typeface="Times New Roman" pitchFamily="18" charset="0"/>
              </a:rPr>
              <a:t>à</a:t>
            </a:r>
            <a:r>
              <a:rPr lang="fr-FR" altLang="fr-FR" sz="1200" dirty="0">
                <a:solidFill>
                  <a:srgbClr val="000000"/>
                </a:solidFill>
                <a:latin typeface="Calibri" pitchFamily="34" charset="0"/>
                <a:cs typeface="Times New Roman" pitchFamily="18" charset="0"/>
              </a:rPr>
              <a:t> l</a:t>
            </a:r>
            <a:r>
              <a:rPr lang="fr-FR" altLang="fr-FR" sz="1200" dirty="0">
                <a:solidFill>
                  <a:srgbClr val="000000"/>
                </a:solidFill>
                <a:cs typeface="Times New Roman" pitchFamily="18" charset="0"/>
              </a:rPr>
              <a:t>’</a:t>
            </a:r>
            <a:r>
              <a:rPr lang="fr-FR" altLang="fr-FR" sz="1200" dirty="0">
                <a:solidFill>
                  <a:srgbClr val="000000"/>
                </a:solidFill>
                <a:latin typeface="Calibri" pitchFamily="34" charset="0"/>
                <a:cs typeface="Times New Roman" pitchFamily="18" charset="0"/>
              </a:rPr>
              <a:t>utilisation des services de sant</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 et aux effets en SMN</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Collecte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li</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aux activit</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s IFC</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Transmet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aux districts</a:t>
            </a:r>
            <a:endParaRPr lang="fr-FR" altLang="fr-FR" sz="1200" dirty="0">
              <a:solidFill>
                <a:srgbClr val="000000"/>
              </a:solidFill>
            </a:endParaRPr>
          </a:p>
          <a:p>
            <a:pPr eaLnBrk="0" fontAlgn="base" hangingPunct="0">
              <a:spcBef>
                <a:spcPct val="0"/>
              </a:spcBef>
              <a:spcAft>
                <a:spcPct val="0"/>
              </a:spcAft>
            </a:pPr>
            <a:endParaRPr lang="fr-FR" altLang="fr-FR" dirty="0">
              <a:solidFill>
                <a:srgbClr val="000000"/>
              </a:solidFill>
            </a:endParaRPr>
          </a:p>
        </p:txBody>
      </p:sp>
      <p:sp>
        <p:nvSpPr>
          <p:cNvPr id="14342" name="AutoShape 24"/>
          <p:cNvSpPr>
            <a:spLocks noChangeArrowheads="1"/>
          </p:cNvSpPr>
          <p:nvPr/>
        </p:nvSpPr>
        <p:spPr bwMode="auto">
          <a:xfrm>
            <a:off x="4499992" y="5301207"/>
            <a:ext cx="3456384" cy="1368151"/>
          </a:xfrm>
          <a:prstGeom prst="roundRect">
            <a:avLst>
              <a:gd name="adj" fmla="val 16667"/>
            </a:avLst>
          </a:prstGeom>
          <a:solidFill>
            <a:srgbClr val="FFFFFF"/>
          </a:solidFill>
          <a:ln w="9525">
            <a:solidFill>
              <a:srgbClr val="0000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pPr>
            <a:r>
              <a:rPr lang="fr-FR" altLang="fr-FR" sz="1200" b="1" dirty="0">
                <a:solidFill>
                  <a:srgbClr val="000000"/>
                </a:solidFill>
                <a:latin typeface="Calibri" pitchFamily="34" charset="0"/>
                <a:cs typeface="Times New Roman" pitchFamily="18" charset="0"/>
              </a:rPr>
              <a:t>Communaut</a:t>
            </a:r>
            <a:r>
              <a:rPr lang="fr-FR" altLang="fr-FR" sz="1200" b="1" dirty="0">
                <a:solidFill>
                  <a:srgbClr val="000000"/>
                </a:solidFill>
                <a:cs typeface="Times New Roman" pitchFamily="18" charset="0"/>
              </a:rPr>
              <a:t>é</a:t>
            </a:r>
            <a:endParaRPr lang="fr-FR" altLang="fr-FR" sz="1200" dirty="0">
              <a:solidFill>
                <a:srgbClr val="000000"/>
              </a:solidFill>
            </a:endParaRPr>
          </a:p>
          <a:p>
            <a:pPr algn="ctr" eaLnBrk="0" fontAlgn="base" hangingPunct="0">
              <a:spcBef>
                <a:spcPct val="0"/>
              </a:spcBef>
              <a:spcAft>
                <a:spcPct val="0"/>
              </a:spcAft>
            </a:pPr>
            <a:r>
              <a:rPr lang="en-US" altLang="fr-FR" sz="1200" b="1" dirty="0">
                <a:solidFill>
                  <a:srgbClr val="000000"/>
                </a:solidFill>
                <a:latin typeface="Calibri" pitchFamily="34" charset="0"/>
                <a:cs typeface="Times New Roman" pitchFamily="18" charset="0"/>
              </a:rPr>
              <a:t>(ONG/ASC)</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Collecte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li</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aux activit</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s de l</a:t>
            </a:r>
            <a:r>
              <a:rPr lang="fr-FR" altLang="fr-FR" sz="1200" dirty="0">
                <a:solidFill>
                  <a:srgbClr val="000000"/>
                </a:solidFill>
                <a:cs typeface="Times New Roman" pitchFamily="18" charset="0"/>
              </a:rPr>
              <a:t>’</a:t>
            </a:r>
            <a:r>
              <a:rPr lang="fr-FR" altLang="fr-FR" sz="1200" dirty="0">
                <a:solidFill>
                  <a:srgbClr val="000000"/>
                </a:solidFill>
                <a:latin typeface="Calibri" pitchFamily="34" charset="0"/>
                <a:cs typeface="Times New Roman" pitchFamily="18" charset="0"/>
              </a:rPr>
              <a:t>IFC au niveau de la communaut</a:t>
            </a:r>
            <a:r>
              <a:rPr lang="fr-FR" altLang="fr-FR" sz="1200" dirty="0">
                <a:solidFill>
                  <a:srgbClr val="000000"/>
                </a:solidFill>
                <a:cs typeface="Times New Roman" pitchFamily="18" charset="0"/>
              </a:rPr>
              <a:t>é</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Transmet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aux centres de sant</a:t>
            </a:r>
            <a:r>
              <a:rPr lang="fr-FR" altLang="fr-FR" sz="1200" dirty="0">
                <a:solidFill>
                  <a:srgbClr val="000000"/>
                </a:solidFill>
                <a:cs typeface="Times New Roman" pitchFamily="18" charset="0"/>
              </a:rPr>
              <a:t>é</a:t>
            </a:r>
            <a:endParaRPr lang="fr-FR" altLang="fr-FR" sz="1200" dirty="0">
              <a:solidFill>
                <a:srgbClr val="000000"/>
              </a:solidFill>
            </a:endParaRPr>
          </a:p>
          <a:p>
            <a:pPr eaLnBrk="0" fontAlgn="base" hangingPunct="0">
              <a:spcBef>
                <a:spcPct val="0"/>
              </a:spcBef>
              <a:spcAft>
                <a:spcPct val="0"/>
              </a:spcAft>
            </a:pPr>
            <a:endParaRPr lang="fr-FR" altLang="fr-FR" dirty="0">
              <a:solidFill>
                <a:srgbClr val="000000"/>
              </a:solidFill>
            </a:endParaRPr>
          </a:p>
        </p:txBody>
      </p:sp>
      <p:sp>
        <p:nvSpPr>
          <p:cNvPr id="14343" name="AutoShape 23"/>
          <p:cNvSpPr>
            <a:spLocks noChangeArrowheads="1"/>
          </p:cNvSpPr>
          <p:nvPr/>
        </p:nvSpPr>
        <p:spPr bwMode="auto">
          <a:xfrm>
            <a:off x="3851920" y="3379341"/>
            <a:ext cx="5040560" cy="1417811"/>
          </a:xfrm>
          <a:prstGeom prst="roundRect">
            <a:avLst>
              <a:gd name="adj" fmla="val 16667"/>
            </a:avLst>
          </a:prstGeom>
          <a:solidFill>
            <a:srgbClr val="FFFFFF"/>
          </a:solidFill>
          <a:ln w="9525">
            <a:solidFill>
              <a:srgbClr val="0000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pPr>
            <a:r>
              <a:rPr lang="fr-FR" altLang="fr-FR" sz="1200" b="1" dirty="0">
                <a:solidFill>
                  <a:srgbClr val="000000"/>
                </a:solidFill>
                <a:latin typeface="Calibri" pitchFamily="34" charset="0"/>
                <a:cs typeface="Times New Roman" pitchFamily="18" charset="0"/>
              </a:rPr>
              <a:t>Comit</a:t>
            </a:r>
            <a:r>
              <a:rPr lang="fr-FR" altLang="fr-FR" sz="1200" b="1" dirty="0">
                <a:solidFill>
                  <a:srgbClr val="000000"/>
                </a:solidFill>
                <a:cs typeface="Times New Roman" pitchFamily="18" charset="0"/>
              </a:rPr>
              <a:t>é</a:t>
            </a:r>
            <a:r>
              <a:rPr lang="en-US" altLang="fr-FR" sz="1200" b="1" dirty="0">
                <a:solidFill>
                  <a:srgbClr val="000000"/>
                </a:solidFill>
                <a:latin typeface="Calibri" pitchFamily="34" charset="0"/>
                <a:cs typeface="Times New Roman" pitchFamily="18" charset="0"/>
              </a:rPr>
              <a:t> IFC du district</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Recueille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des indicateurs IFC au niveau du district </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Compile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soumises par les acteurs locaux</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M</a:t>
            </a:r>
            <a:r>
              <a:rPr lang="fr-FR" altLang="fr-FR" sz="1200" dirty="0">
                <a:solidFill>
                  <a:srgbClr val="000000"/>
                </a:solidFill>
                <a:cs typeface="Times New Roman" pitchFamily="18" charset="0"/>
              </a:rPr>
              <a:t>è</a:t>
            </a:r>
            <a:r>
              <a:rPr lang="fr-FR" altLang="fr-FR" sz="1200" dirty="0">
                <a:solidFill>
                  <a:srgbClr val="000000"/>
                </a:solidFill>
                <a:latin typeface="Calibri" pitchFamily="34" charset="0"/>
                <a:cs typeface="Times New Roman" pitchFamily="18" charset="0"/>
              </a:rPr>
              <a:t>ne r</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guli</a:t>
            </a:r>
            <a:r>
              <a:rPr lang="fr-FR" altLang="fr-FR" sz="1200" dirty="0">
                <a:solidFill>
                  <a:srgbClr val="000000"/>
                </a:solidFill>
                <a:cs typeface="Times New Roman" pitchFamily="18" charset="0"/>
              </a:rPr>
              <a:t>è</a:t>
            </a:r>
            <a:r>
              <a:rPr lang="fr-FR" altLang="fr-FR" sz="1200" dirty="0">
                <a:solidFill>
                  <a:srgbClr val="000000"/>
                </a:solidFill>
                <a:latin typeface="Calibri" pitchFamily="34" charset="0"/>
                <a:cs typeface="Times New Roman" pitchFamily="18" charset="0"/>
              </a:rPr>
              <a:t>rement des visites de terrain dans les </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tablissements de sant</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/communaut</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s</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Transmet r</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guli</a:t>
            </a:r>
            <a:r>
              <a:rPr lang="fr-FR" altLang="fr-FR" sz="1200" dirty="0">
                <a:solidFill>
                  <a:srgbClr val="000000"/>
                </a:solidFill>
                <a:cs typeface="Times New Roman" pitchFamily="18" charset="0"/>
              </a:rPr>
              <a:t>è</a:t>
            </a:r>
            <a:r>
              <a:rPr lang="fr-FR" altLang="fr-FR" sz="1200" dirty="0">
                <a:solidFill>
                  <a:srgbClr val="000000"/>
                </a:solidFill>
                <a:latin typeface="Calibri" pitchFamily="34" charset="0"/>
                <a:cs typeface="Times New Roman" pitchFamily="18" charset="0"/>
              </a:rPr>
              <a:t>rement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au coordinateur IFC</a:t>
            </a:r>
            <a:endParaRPr lang="fr-FR" altLang="fr-FR" sz="1200" dirty="0">
              <a:solidFill>
                <a:srgbClr val="000000"/>
              </a:solidFill>
            </a:endParaRPr>
          </a:p>
          <a:p>
            <a:pPr eaLnBrk="0" fontAlgn="base" hangingPunct="0">
              <a:spcBef>
                <a:spcPct val="0"/>
              </a:spcBef>
              <a:spcAft>
                <a:spcPct val="0"/>
              </a:spcAft>
              <a:buFontTx/>
              <a:buChar char="•"/>
            </a:pPr>
            <a:r>
              <a:rPr lang="fr-FR" altLang="fr-FR" sz="1200" dirty="0">
                <a:solidFill>
                  <a:srgbClr val="000000"/>
                </a:solidFill>
                <a:latin typeface="Calibri" pitchFamily="34" charset="0"/>
                <a:cs typeface="Times New Roman" pitchFamily="18" charset="0"/>
              </a:rPr>
              <a:t>Analyse les donn</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es et prend des d</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cisions au niveau du district</a:t>
            </a:r>
            <a:endParaRPr lang="fr-FR" altLang="fr-FR" sz="1200" dirty="0">
              <a:solidFill>
                <a:srgbClr val="000000"/>
              </a:solidFill>
            </a:endParaRPr>
          </a:p>
        </p:txBody>
      </p:sp>
      <p:sp>
        <p:nvSpPr>
          <p:cNvPr id="14344" name="AutoShape 22"/>
          <p:cNvSpPr>
            <a:spLocks noChangeArrowheads="1"/>
          </p:cNvSpPr>
          <p:nvPr/>
        </p:nvSpPr>
        <p:spPr bwMode="auto">
          <a:xfrm>
            <a:off x="3851920" y="1613968"/>
            <a:ext cx="5040560" cy="1464342"/>
          </a:xfrm>
          <a:prstGeom prst="roundRect">
            <a:avLst>
              <a:gd name="adj" fmla="val 16667"/>
            </a:avLst>
          </a:prstGeom>
          <a:solidFill>
            <a:srgbClr val="FFFFFF"/>
          </a:solidFill>
          <a:ln w="9525">
            <a:solidFill>
              <a:srgbClr val="000000"/>
            </a:solidFill>
            <a:round/>
            <a:headEnd/>
            <a:tailEnd/>
          </a:ln>
        </p:spPr>
        <p:txBody>
          <a:bodyPr/>
          <a:lstStyle>
            <a:lvl1pPr>
              <a:spcBef>
                <a:spcPct val="20000"/>
              </a:spcBef>
              <a:tabLst>
                <a:tab pos="114300" algn="l"/>
              </a:tabLst>
              <a:defRPr sz="2000" b="1">
                <a:solidFill>
                  <a:schemeClr val="tx1"/>
                </a:solidFill>
                <a:latin typeface="Arial" charset="0"/>
              </a:defRPr>
            </a:lvl1pPr>
            <a:lvl2pPr marL="823913" indent="-285750">
              <a:spcBef>
                <a:spcPct val="20000"/>
              </a:spcBef>
              <a:buChar char="–"/>
              <a:tabLst>
                <a:tab pos="114300" algn="l"/>
              </a:tabLst>
              <a:defRPr sz="1600">
                <a:solidFill>
                  <a:schemeClr val="tx1"/>
                </a:solidFill>
                <a:latin typeface="Arial" charset="0"/>
              </a:defRPr>
            </a:lvl2pPr>
            <a:lvl3pPr marL="1231900" indent="-228600">
              <a:spcBef>
                <a:spcPct val="20000"/>
              </a:spcBef>
              <a:buChar char="•"/>
              <a:tabLst>
                <a:tab pos="114300" algn="l"/>
              </a:tabLst>
              <a:defRPr sz="1600">
                <a:solidFill>
                  <a:schemeClr val="tx1"/>
                </a:solidFill>
                <a:latin typeface="Arial" charset="0"/>
              </a:defRPr>
            </a:lvl3pPr>
            <a:lvl4pPr marL="1639888" indent="-228600">
              <a:spcBef>
                <a:spcPct val="20000"/>
              </a:spcBef>
              <a:buChar char="–"/>
              <a:tabLst>
                <a:tab pos="114300" algn="l"/>
              </a:tabLst>
              <a:defRPr sz="1600">
                <a:solidFill>
                  <a:schemeClr val="tx1"/>
                </a:solidFill>
                <a:latin typeface="Arial" charset="0"/>
              </a:defRPr>
            </a:lvl4pPr>
            <a:lvl5pPr marL="2057400" indent="-228600">
              <a:spcBef>
                <a:spcPct val="20000"/>
              </a:spcBef>
              <a:buChar char="»"/>
              <a:tabLst>
                <a:tab pos="114300" algn="l"/>
              </a:tabLst>
              <a:defRPr sz="1600">
                <a:solidFill>
                  <a:schemeClr val="tx1"/>
                </a:solidFill>
                <a:latin typeface="Arial" charset="0"/>
              </a:defRPr>
            </a:lvl5pPr>
            <a:lvl6pPr marL="2514600" indent="-228600" eaLnBrk="0" fontAlgn="base" hangingPunct="0">
              <a:spcBef>
                <a:spcPct val="20000"/>
              </a:spcBef>
              <a:spcAft>
                <a:spcPct val="0"/>
              </a:spcAft>
              <a:buChar char="»"/>
              <a:tabLst>
                <a:tab pos="114300" algn="l"/>
              </a:tabLst>
              <a:defRPr sz="1600">
                <a:solidFill>
                  <a:schemeClr val="tx1"/>
                </a:solidFill>
                <a:latin typeface="Arial" charset="0"/>
              </a:defRPr>
            </a:lvl6pPr>
            <a:lvl7pPr marL="2971800" indent="-228600" eaLnBrk="0" fontAlgn="base" hangingPunct="0">
              <a:spcBef>
                <a:spcPct val="20000"/>
              </a:spcBef>
              <a:spcAft>
                <a:spcPct val="0"/>
              </a:spcAft>
              <a:buChar char="»"/>
              <a:tabLst>
                <a:tab pos="114300" algn="l"/>
              </a:tabLst>
              <a:defRPr sz="1600">
                <a:solidFill>
                  <a:schemeClr val="tx1"/>
                </a:solidFill>
                <a:latin typeface="Arial" charset="0"/>
              </a:defRPr>
            </a:lvl7pPr>
            <a:lvl8pPr marL="3429000" indent="-228600" eaLnBrk="0" fontAlgn="base" hangingPunct="0">
              <a:spcBef>
                <a:spcPct val="20000"/>
              </a:spcBef>
              <a:spcAft>
                <a:spcPct val="0"/>
              </a:spcAft>
              <a:buChar char="»"/>
              <a:tabLst>
                <a:tab pos="114300" algn="l"/>
              </a:tabLst>
              <a:defRPr sz="1600">
                <a:solidFill>
                  <a:schemeClr val="tx1"/>
                </a:solidFill>
                <a:latin typeface="Arial" charset="0"/>
              </a:defRPr>
            </a:lvl8pPr>
            <a:lvl9pPr marL="3886200" indent="-228600" eaLnBrk="0" fontAlgn="base" hangingPunct="0">
              <a:spcBef>
                <a:spcPct val="20000"/>
              </a:spcBef>
              <a:spcAft>
                <a:spcPct val="0"/>
              </a:spcAft>
              <a:buChar char="»"/>
              <a:tabLst>
                <a:tab pos="114300" algn="l"/>
              </a:tabLst>
              <a:defRPr sz="1600">
                <a:solidFill>
                  <a:schemeClr val="tx1"/>
                </a:solidFill>
                <a:latin typeface="Arial" charset="0"/>
              </a:defRPr>
            </a:lvl9pPr>
          </a:lstStyle>
          <a:p>
            <a:pPr algn="ctr" eaLnBrk="0" fontAlgn="base" hangingPunct="0">
              <a:spcBef>
                <a:spcPct val="0"/>
              </a:spcBef>
              <a:spcAft>
                <a:spcPct val="0"/>
              </a:spcAft>
            </a:pPr>
            <a:r>
              <a:rPr lang="fr-FR" altLang="fr-FR" sz="1200" dirty="0">
                <a:solidFill>
                  <a:srgbClr val="000000"/>
                </a:solidFill>
                <a:latin typeface="Calibri" pitchFamily="34" charset="0"/>
                <a:cs typeface="Times New Roman" pitchFamily="18" charset="0"/>
              </a:rPr>
              <a:t>Comit</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 IFC r</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gional </a:t>
            </a:r>
            <a:endParaRPr lang="fr-FR" altLang="fr-FR" sz="1200" b="0" strike="sngStrike" dirty="0" smtClean="0">
              <a:solidFill>
                <a:srgbClr val="000000"/>
              </a:solidFill>
            </a:endParaRPr>
          </a:p>
          <a:p>
            <a:pPr eaLnBrk="0" fontAlgn="base" hangingPunct="0">
              <a:spcBef>
                <a:spcPct val="0"/>
              </a:spcBef>
              <a:spcAft>
                <a:spcPct val="0"/>
              </a:spcAft>
              <a:buFontTx/>
              <a:buChar char="•"/>
            </a:pPr>
            <a:r>
              <a:rPr lang="fr-FR" altLang="fr-FR" sz="1200" b="0" dirty="0" smtClean="0">
                <a:solidFill>
                  <a:srgbClr val="000000"/>
                </a:solidFill>
                <a:latin typeface="Calibri" pitchFamily="34" charset="0"/>
                <a:cs typeface="Times New Roman" pitchFamily="18" charset="0"/>
              </a:rPr>
              <a:t>Recueille les donn</a:t>
            </a:r>
            <a:r>
              <a:rPr lang="fr-FR" altLang="fr-FR" sz="1200" b="0" dirty="0" smtClean="0">
                <a:solidFill>
                  <a:srgbClr val="000000"/>
                </a:solidFill>
                <a:cs typeface="Times New Roman" pitchFamily="18" charset="0"/>
              </a:rPr>
              <a:t>é</a:t>
            </a:r>
            <a:r>
              <a:rPr lang="fr-FR" altLang="fr-FR" sz="1200" b="0" dirty="0" smtClean="0">
                <a:solidFill>
                  <a:srgbClr val="000000"/>
                </a:solidFill>
                <a:latin typeface="Calibri" pitchFamily="34" charset="0"/>
                <a:cs typeface="Times New Roman" pitchFamily="18" charset="0"/>
              </a:rPr>
              <a:t>es des indicateurs IFC au niveau r</a:t>
            </a:r>
            <a:r>
              <a:rPr lang="fr-FR" altLang="fr-FR" sz="1200" b="0" dirty="0" smtClean="0">
                <a:solidFill>
                  <a:srgbClr val="000000"/>
                </a:solidFill>
                <a:cs typeface="Times New Roman" pitchFamily="18" charset="0"/>
              </a:rPr>
              <a:t>é</a:t>
            </a:r>
            <a:r>
              <a:rPr lang="fr-FR" altLang="fr-FR" sz="1200" b="0" dirty="0" smtClean="0">
                <a:solidFill>
                  <a:srgbClr val="000000"/>
                </a:solidFill>
                <a:latin typeface="Calibri" pitchFamily="34" charset="0"/>
                <a:cs typeface="Times New Roman" pitchFamily="18" charset="0"/>
              </a:rPr>
              <a:t>gional</a:t>
            </a:r>
            <a:endParaRPr lang="fr-FR" altLang="fr-FR" sz="1200" b="0" dirty="0" smtClean="0">
              <a:solidFill>
                <a:srgbClr val="000000"/>
              </a:solidFill>
            </a:endParaRPr>
          </a:p>
          <a:p>
            <a:pPr eaLnBrk="0" fontAlgn="base" hangingPunct="0">
              <a:spcBef>
                <a:spcPct val="0"/>
              </a:spcBef>
              <a:spcAft>
                <a:spcPct val="0"/>
              </a:spcAft>
              <a:buFontTx/>
              <a:buChar char="•"/>
            </a:pPr>
            <a:r>
              <a:rPr lang="fr-FR" altLang="fr-FR" sz="1200" b="0" dirty="0" smtClean="0">
                <a:solidFill>
                  <a:srgbClr val="000000"/>
                </a:solidFill>
                <a:latin typeface="Calibri" pitchFamily="34" charset="0"/>
                <a:cs typeface="Times New Roman" pitchFamily="18" charset="0"/>
              </a:rPr>
              <a:t>Compile </a:t>
            </a:r>
            <a:r>
              <a:rPr lang="fr-FR" altLang="fr-FR" sz="1200" b="0" dirty="0">
                <a:solidFill>
                  <a:srgbClr val="000000"/>
                </a:solidFill>
                <a:latin typeface="Calibri" pitchFamily="34" charset="0"/>
                <a:cs typeface="Times New Roman" pitchFamily="18" charset="0"/>
              </a:rPr>
              <a:t>les donn</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es de suivi des districts</a:t>
            </a:r>
            <a:endParaRPr lang="fr-FR" altLang="fr-FR" sz="1200" b="0" dirty="0">
              <a:solidFill>
                <a:srgbClr val="000000"/>
              </a:solidFill>
            </a:endParaRPr>
          </a:p>
          <a:p>
            <a:pPr eaLnBrk="0" fontAlgn="base" hangingPunct="0">
              <a:spcBef>
                <a:spcPct val="0"/>
              </a:spcBef>
              <a:spcAft>
                <a:spcPct val="0"/>
              </a:spcAft>
              <a:buFontTx/>
              <a:buChar char="•"/>
            </a:pPr>
            <a:r>
              <a:rPr lang="fr-FR" altLang="fr-FR" sz="1200" b="0" dirty="0">
                <a:solidFill>
                  <a:srgbClr val="000000"/>
                </a:solidFill>
                <a:latin typeface="Calibri" pitchFamily="34" charset="0"/>
                <a:cs typeface="Times New Roman" pitchFamily="18" charset="0"/>
              </a:rPr>
              <a:t>M</a:t>
            </a:r>
            <a:r>
              <a:rPr lang="fr-FR" altLang="fr-FR" sz="1200" b="0" dirty="0">
                <a:solidFill>
                  <a:srgbClr val="000000"/>
                </a:solidFill>
                <a:cs typeface="Times New Roman" pitchFamily="18" charset="0"/>
              </a:rPr>
              <a:t>è</a:t>
            </a:r>
            <a:r>
              <a:rPr lang="fr-FR" altLang="fr-FR" sz="1200" b="0" dirty="0">
                <a:solidFill>
                  <a:srgbClr val="000000"/>
                </a:solidFill>
                <a:latin typeface="Calibri" pitchFamily="34" charset="0"/>
                <a:cs typeface="Times New Roman" pitchFamily="18" charset="0"/>
              </a:rPr>
              <a:t>ne r</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guli</a:t>
            </a:r>
            <a:r>
              <a:rPr lang="fr-FR" altLang="fr-FR" sz="1200" b="0" dirty="0">
                <a:solidFill>
                  <a:srgbClr val="000000"/>
                </a:solidFill>
                <a:cs typeface="Times New Roman" pitchFamily="18" charset="0"/>
              </a:rPr>
              <a:t>è</a:t>
            </a:r>
            <a:r>
              <a:rPr lang="fr-FR" altLang="fr-FR" sz="1200" b="0" dirty="0">
                <a:solidFill>
                  <a:srgbClr val="000000"/>
                </a:solidFill>
                <a:latin typeface="Calibri" pitchFamily="34" charset="0"/>
                <a:cs typeface="Times New Roman" pitchFamily="18" charset="0"/>
              </a:rPr>
              <a:t>rement des visites de terrain dans les districts</a:t>
            </a:r>
            <a:endParaRPr lang="fr-FR" altLang="fr-FR" sz="1200" b="0" dirty="0">
              <a:solidFill>
                <a:srgbClr val="000000"/>
              </a:solidFill>
            </a:endParaRPr>
          </a:p>
          <a:p>
            <a:pPr eaLnBrk="0" fontAlgn="base" hangingPunct="0">
              <a:spcBef>
                <a:spcPct val="0"/>
              </a:spcBef>
              <a:spcAft>
                <a:spcPct val="0"/>
              </a:spcAft>
              <a:buFontTx/>
              <a:buChar char="•"/>
            </a:pPr>
            <a:r>
              <a:rPr lang="fr-FR" altLang="fr-FR" sz="1200" b="0" dirty="0">
                <a:solidFill>
                  <a:srgbClr val="000000"/>
                </a:solidFill>
                <a:latin typeface="Calibri" pitchFamily="34" charset="0"/>
                <a:cs typeface="Times New Roman" pitchFamily="18" charset="0"/>
              </a:rPr>
              <a:t>Transmet r</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guli</a:t>
            </a:r>
            <a:r>
              <a:rPr lang="fr-FR" altLang="fr-FR" sz="1200" b="0" dirty="0">
                <a:solidFill>
                  <a:srgbClr val="000000"/>
                </a:solidFill>
                <a:cs typeface="Times New Roman" pitchFamily="18" charset="0"/>
              </a:rPr>
              <a:t>è</a:t>
            </a:r>
            <a:r>
              <a:rPr lang="fr-FR" altLang="fr-FR" sz="1200" b="0" dirty="0">
                <a:solidFill>
                  <a:srgbClr val="000000"/>
                </a:solidFill>
                <a:latin typeface="Calibri" pitchFamily="34" charset="0"/>
                <a:cs typeface="Times New Roman" pitchFamily="18" charset="0"/>
              </a:rPr>
              <a:t>rement les donn</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es au coordinateur IFC</a:t>
            </a:r>
            <a:endParaRPr lang="fr-FR" altLang="fr-FR" sz="1200" b="0" dirty="0">
              <a:solidFill>
                <a:srgbClr val="000000"/>
              </a:solidFill>
            </a:endParaRPr>
          </a:p>
          <a:p>
            <a:pPr eaLnBrk="0" fontAlgn="base" hangingPunct="0">
              <a:spcBef>
                <a:spcPct val="0"/>
              </a:spcBef>
              <a:spcAft>
                <a:spcPct val="0"/>
              </a:spcAft>
              <a:buFontTx/>
              <a:buChar char="•"/>
            </a:pPr>
            <a:r>
              <a:rPr lang="fr-FR" altLang="fr-FR" sz="1200" b="0" dirty="0">
                <a:solidFill>
                  <a:srgbClr val="000000"/>
                </a:solidFill>
                <a:latin typeface="Calibri" pitchFamily="34" charset="0"/>
                <a:cs typeface="Times New Roman" pitchFamily="18" charset="0"/>
              </a:rPr>
              <a:t>Analyse les donn</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es et prend des d</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cisions au niveau r</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gional </a:t>
            </a:r>
            <a:endParaRPr lang="fr-FR" altLang="fr-FR" sz="1200" b="0" dirty="0">
              <a:solidFill>
                <a:srgbClr val="000000"/>
              </a:solidFill>
            </a:endParaRPr>
          </a:p>
        </p:txBody>
      </p:sp>
      <p:sp>
        <p:nvSpPr>
          <p:cNvPr id="14345" name="AutoShape 21"/>
          <p:cNvSpPr>
            <a:spLocks noChangeArrowheads="1"/>
          </p:cNvSpPr>
          <p:nvPr/>
        </p:nvSpPr>
        <p:spPr bwMode="auto">
          <a:xfrm>
            <a:off x="3851920" y="92247"/>
            <a:ext cx="5040560" cy="1194221"/>
          </a:xfrm>
          <a:prstGeom prst="roundRect">
            <a:avLst>
              <a:gd name="adj" fmla="val 16667"/>
            </a:avLst>
          </a:prstGeom>
          <a:solidFill>
            <a:srgbClr val="FFFFFF"/>
          </a:solidFill>
          <a:ln w="9525">
            <a:solidFill>
              <a:srgbClr val="000000"/>
            </a:solidFill>
            <a:round/>
            <a:headEnd/>
            <a:tailEnd/>
          </a:ln>
        </p:spPr>
        <p:txBody>
          <a:bodyPr/>
          <a:lstStyle>
            <a:lvl1pPr>
              <a:spcBef>
                <a:spcPct val="20000"/>
              </a:spcBef>
              <a:tabLst>
                <a:tab pos="114300" algn="l"/>
              </a:tabLst>
              <a:defRPr sz="2000" b="1">
                <a:solidFill>
                  <a:schemeClr val="tx1"/>
                </a:solidFill>
                <a:latin typeface="Arial" charset="0"/>
              </a:defRPr>
            </a:lvl1pPr>
            <a:lvl2pPr marL="823913" indent="-285750">
              <a:spcBef>
                <a:spcPct val="20000"/>
              </a:spcBef>
              <a:buChar char="–"/>
              <a:tabLst>
                <a:tab pos="114300" algn="l"/>
              </a:tabLst>
              <a:defRPr sz="1600">
                <a:solidFill>
                  <a:schemeClr val="tx1"/>
                </a:solidFill>
                <a:latin typeface="Arial" charset="0"/>
              </a:defRPr>
            </a:lvl2pPr>
            <a:lvl3pPr marL="1231900" indent="-228600">
              <a:spcBef>
                <a:spcPct val="20000"/>
              </a:spcBef>
              <a:buChar char="•"/>
              <a:tabLst>
                <a:tab pos="114300" algn="l"/>
              </a:tabLst>
              <a:defRPr sz="1600">
                <a:solidFill>
                  <a:schemeClr val="tx1"/>
                </a:solidFill>
                <a:latin typeface="Arial" charset="0"/>
              </a:defRPr>
            </a:lvl3pPr>
            <a:lvl4pPr marL="1639888" indent="-228600">
              <a:spcBef>
                <a:spcPct val="20000"/>
              </a:spcBef>
              <a:buChar char="–"/>
              <a:tabLst>
                <a:tab pos="114300" algn="l"/>
              </a:tabLst>
              <a:defRPr sz="1600">
                <a:solidFill>
                  <a:schemeClr val="tx1"/>
                </a:solidFill>
                <a:latin typeface="Arial" charset="0"/>
              </a:defRPr>
            </a:lvl4pPr>
            <a:lvl5pPr marL="2057400" indent="-228600">
              <a:spcBef>
                <a:spcPct val="20000"/>
              </a:spcBef>
              <a:buChar char="»"/>
              <a:tabLst>
                <a:tab pos="114300" algn="l"/>
              </a:tabLst>
              <a:defRPr sz="1600">
                <a:solidFill>
                  <a:schemeClr val="tx1"/>
                </a:solidFill>
                <a:latin typeface="Arial" charset="0"/>
              </a:defRPr>
            </a:lvl5pPr>
            <a:lvl6pPr marL="2514600" indent="-228600" eaLnBrk="0" fontAlgn="base" hangingPunct="0">
              <a:spcBef>
                <a:spcPct val="20000"/>
              </a:spcBef>
              <a:spcAft>
                <a:spcPct val="0"/>
              </a:spcAft>
              <a:buChar char="»"/>
              <a:tabLst>
                <a:tab pos="114300" algn="l"/>
              </a:tabLst>
              <a:defRPr sz="1600">
                <a:solidFill>
                  <a:schemeClr val="tx1"/>
                </a:solidFill>
                <a:latin typeface="Arial" charset="0"/>
              </a:defRPr>
            </a:lvl6pPr>
            <a:lvl7pPr marL="2971800" indent="-228600" eaLnBrk="0" fontAlgn="base" hangingPunct="0">
              <a:spcBef>
                <a:spcPct val="20000"/>
              </a:spcBef>
              <a:spcAft>
                <a:spcPct val="0"/>
              </a:spcAft>
              <a:buChar char="»"/>
              <a:tabLst>
                <a:tab pos="114300" algn="l"/>
              </a:tabLst>
              <a:defRPr sz="1600">
                <a:solidFill>
                  <a:schemeClr val="tx1"/>
                </a:solidFill>
                <a:latin typeface="Arial" charset="0"/>
              </a:defRPr>
            </a:lvl7pPr>
            <a:lvl8pPr marL="3429000" indent="-228600" eaLnBrk="0" fontAlgn="base" hangingPunct="0">
              <a:spcBef>
                <a:spcPct val="20000"/>
              </a:spcBef>
              <a:spcAft>
                <a:spcPct val="0"/>
              </a:spcAft>
              <a:buChar char="»"/>
              <a:tabLst>
                <a:tab pos="114300" algn="l"/>
              </a:tabLst>
              <a:defRPr sz="1600">
                <a:solidFill>
                  <a:schemeClr val="tx1"/>
                </a:solidFill>
                <a:latin typeface="Arial" charset="0"/>
              </a:defRPr>
            </a:lvl8pPr>
            <a:lvl9pPr marL="3886200" indent="-228600" eaLnBrk="0" fontAlgn="base" hangingPunct="0">
              <a:spcBef>
                <a:spcPct val="20000"/>
              </a:spcBef>
              <a:spcAft>
                <a:spcPct val="0"/>
              </a:spcAft>
              <a:buChar char="»"/>
              <a:tabLst>
                <a:tab pos="114300" algn="l"/>
              </a:tabLst>
              <a:defRPr sz="1600">
                <a:solidFill>
                  <a:schemeClr val="tx1"/>
                </a:solidFill>
                <a:latin typeface="Arial" charset="0"/>
              </a:defRPr>
            </a:lvl9pPr>
          </a:lstStyle>
          <a:p>
            <a:pPr algn="ctr" eaLnBrk="0" fontAlgn="base" hangingPunct="0">
              <a:spcBef>
                <a:spcPct val="0"/>
              </a:spcBef>
              <a:spcAft>
                <a:spcPct val="0"/>
              </a:spcAft>
            </a:pPr>
            <a:r>
              <a:rPr lang="fr-FR" altLang="fr-FR" sz="1200" dirty="0">
                <a:solidFill>
                  <a:srgbClr val="000000"/>
                </a:solidFill>
                <a:latin typeface="Calibri" pitchFamily="34" charset="0"/>
                <a:cs typeface="Times New Roman" pitchFamily="18" charset="0"/>
              </a:rPr>
              <a:t>Comit</a:t>
            </a:r>
            <a:r>
              <a:rPr lang="fr-FR" altLang="fr-FR" sz="1200" dirty="0">
                <a:solidFill>
                  <a:srgbClr val="000000"/>
                </a:solidFill>
                <a:cs typeface="Times New Roman" pitchFamily="18" charset="0"/>
              </a:rPr>
              <a:t>é</a:t>
            </a:r>
            <a:r>
              <a:rPr lang="fr-FR" altLang="fr-FR" sz="1200" dirty="0">
                <a:solidFill>
                  <a:srgbClr val="000000"/>
                </a:solidFill>
                <a:latin typeface="Calibri" pitchFamily="34" charset="0"/>
                <a:cs typeface="Times New Roman" pitchFamily="18" charset="0"/>
              </a:rPr>
              <a:t> IFC</a:t>
            </a:r>
            <a:r>
              <a:rPr lang="en-US" altLang="fr-FR" sz="1200" dirty="0">
                <a:solidFill>
                  <a:srgbClr val="000000"/>
                </a:solidFill>
                <a:latin typeface="Calibri" pitchFamily="34" charset="0"/>
                <a:cs typeface="Times New Roman" pitchFamily="18" charset="0"/>
              </a:rPr>
              <a:t> national</a:t>
            </a:r>
            <a:endParaRPr lang="fr-FR" altLang="fr-FR" sz="1200" b="0" dirty="0">
              <a:solidFill>
                <a:srgbClr val="000000"/>
              </a:solidFill>
            </a:endParaRPr>
          </a:p>
          <a:p>
            <a:pPr algn="just" eaLnBrk="0" fontAlgn="base" hangingPunct="0">
              <a:spcBef>
                <a:spcPct val="0"/>
              </a:spcBef>
              <a:spcAft>
                <a:spcPct val="0"/>
              </a:spcAft>
              <a:buFontTx/>
              <a:buChar char="•"/>
            </a:pPr>
            <a:r>
              <a:rPr lang="fr-FR" altLang="fr-FR" sz="1200" b="0" dirty="0">
                <a:solidFill>
                  <a:srgbClr val="000000"/>
                </a:solidFill>
                <a:latin typeface="Calibri" pitchFamily="34" charset="0"/>
                <a:cs typeface="Times New Roman" pitchFamily="18" charset="0"/>
              </a:rPr>
              <a:t>Recueille les donn</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es des indicateurs IFC au niveau national</a:t>
            </a:r>
            <a:endParaRPr lang="fr-FR" altLang="fr-FR" sz="1200" b="0" dirty="0">
              <a:solidFill>
                <a:srgbClr val="000000"/>
              </a:solidFill>
            </a:endParaRPr>
          </a:p>
          <a:p>
            <a:pPr algn="just" eaLnBrk="0" fontAlgn="base" hangingPunct="0">
              <a:spcBef>
                <a:spcPct val="0"/>
              </a:spcBef>
              <a:spcAft>
                <a:spcPct val="0"/>
              </a:spcAft>
              <a:buFontTx/>
              <a:buChar char="•"/>
            </a:pPr>
            <a:r>
              <a:rPr lang="fr-FR" altLang="fr-FR" sz="1200" b="0" dirty="0">
                <a:solidFill>
                  <a:srgbClr val="000000"/>
                </a:solidFill>
                <a:latin typeface="Calibri" pitchFamily="34" charset="0"/>
                <a:cs typeface="Times New Roman" pitchFamily="18" charset="0"/>
              </a:rPr>
              <a:t>Compile les donn</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es de suivi des r</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gions/districts</a:t>
            </a:r>
            <a:endParaRPr lang="fr-FR" altLang="fr-FR" sz="1200" b="0" dirty="0">
              <a:solidFill>
                <a:srgbClr val="000000"/>
              </a:solidFill>
            </a:endParaRPr>
          </a:p>
          <a:p>
            <a:pPr algn="just" eaLnBrk="0" fontAlgn="base" hangingPunct="0">
              <a:spcBef>
                <a:spcPct val="0"/>
              </a:spcBef>
              <a:spcAft>
                <a:spcPct val="0"/>
              </a:spcAft>
              <a:buFontTx/>
              <a:buChar char="•"/>
            </a:pPr>
            <a:r>
              <a:rPr lang="fr-FR" altLang="fr-FR" sz="1200" b="0" dirty="0">
                <a:solidFill>
                  <a:srgbClr val="000000"/>
                </a:solidFill>
                <a:latin typeface="Calibri" pitchFamily="34" charset="0"/>
                <a:cs typeface="Times New Roman" pitchFamily="18" charset="0"/>
              </a:rPr>
              <a:t>Transmet r</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guli</a:t>
            </a:r>
            <a:r>
              <a:rPr lang="fr-FR" altLang="fr-FR" sz="1200" b="0" dirty="0">
                <a:solidFill>
                  <a:srgbClr val="000000"/>
                </a:solidFill>
                <a:cs typeface="Times New Roman" pitchFamily="18" charset="0"/>
              </a:rPr>
              <a:t>è</a:t>
            </a:r>
            <a:r>
              <a:rPr lang="fr-FR" altLang="fr-FR" sz="1200" b="0" dirty="0">
                <a:solidFill>
                  <a:srgbClr val="000000"/>
                </a:solidFill>
                <a:latin typeface="Calibri" pitchFamily="34" charset="0"/>
                <a:cs typeface="Times New Roman" pitchFamily="18" charset="0"/>
              </a:rPr>
              <a:t>rement les donn</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es au coordinateur IFC</a:t>
            </a:r>
            <a:endParaRPr lang="fr-FR" altLang="fr-FR" sz="1200" b="0" dirty="0">
              <a:solidFill>
                <a:srgbClr val="000000"/>
              </a:solidFill>
            </a:endParaRPr>
          </a:p>
          <a:p>
            <a:pPr algn="just" eaLnBrk="0" fontAlgn="base" hangingPunct="0">
              <a:spcBef>
                <a:spcPct val="0"/>
              </a:spcBef>
              <a:spcAft>
                <a:spcPct val="0"/>
              </a:spcAft>
              <a:buFontTx/>
              <a:buChar char="•"/>
            </a:pPr>
            <a:r>
              <a:rPr lang="fr-FR" altLang="fr-FR" sz="1200" b="0" dirty="0">
                <a:solidFill>
                  <a:srgbClr val="000000"/>
                </a:solidFill>
                <a:latin typeface="Calibri" pitchFamily="34" charset="0"/>
                <a:cs typeface="Times New Roman" pitchFamily="18" charset="0"/>
              </a:rPr>
              <a:t>Analyse les donn</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es et prend des d</a:t>
            </a:r>
            <a:r>
              <a:rPr lang="fr-FR" altLang="fr-FR" sz="1200" b="0" dirty="0">
                <a:solidFill>
                  <a:srgbClr val="000000"/>
                </a:solidFill>
                <a:cs typeface="Times New Roman" pitchFamily="18" charset="0"/>
              </a:rPr>
              <a:t>é</a:t>
            </a:r>
            <a:r>
              <a:rPr lang="fr-FR" altLang="fr-FR" sz="1200" b="0" dirty="0">
                <a:solidFill>
                  <a:srgbClr val="000000"/>
                </a:solidFill>
                <a:latin typeface="Calibri" pitchFamily="34" charset="0"/>
                <a:cs typeface="Times New Roman" pitchFamily="18" charset="0"/>
              </a:rPr>
              <a:t>cisions au niveau national</a:t>
            </a:r>
            <a:endParaRPr lang="fr-FR" altLang="fr-FR" sz="1200" b="0" dirty="0">
              <a:solidFill>
                <a:srgbClr val="000000"/>
              </a:solidFill>
            </a:endParaRPr>
          </a:p>
        </p:txBody>
      </p:sp>
      <p:cxnSp>
        <p:nvCxnSpPr>
          <p:cNvPr id="14347" name="AutoShape 20"/>
          <p:cNvCxnSpPr>
            <a:cxnSpLocks noChangeShapeType="1"/>
          </p:cNvCxnSpPr>
          <p:nvPr/>
        </p:nvCxnSpPr>
        <p:spPr bwMode="auto">
          <a:xfrm flipV="1">
            <a:off x="611560" y="4262288"/>
            <a:ext cx="440530" cy="462856"/>
          </a:xfrm>
          <a:prstGeom prst="straightConnector1">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14348" name="AutoShape 19"/>
          <p:cNvCxnSpPr>
            <a:cxnSpLocks noChangeShapeType="1"/>
          </p:cNvCxnSpPr>
          <p:nvPr/>
        </p:nvCxnSpPr>
        <p:spPr bwMode="auto">
          <a:xfrm flipH="1" flipV="1">
            <a:off x="3923928" y="5589241"/>
            <a:ext cx="504056" cy="216023"/>
          </a:xfrm>
          <a:prstGeom prst="straightConnector1">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sp>
        <p:nvSpPr>
          <p:cNvPr id="14351" name="AutoShape 18"/>
          <p:cNvSpPr>
            <a:spLocks noChangeArrowheads="1"/>
          </p:cNvSpPr>
          <p:nvPr/>
        </p:nvSpPr>
        <p:spPr bwMode="auto">
          <a:xfrm>
            <a:off x="755576" y="488851"/>
            <a:ext cx="3024336" cy="923925"/>
          </a:xfrm>
          <a:prstGeom prst="rightArrowCallout">
            <a:avLst>
              <a:gd name="adj1" fmla="val 25000"/>
              <a:gd name="adj2" fmla="val 25000"/>
              <a:gd name="adj3" fmla="val 24666"/>
              <a:gd name="adj4" fmla="val 66667"/>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pPr>
            <a:endParaRPr lang="fr-FR" altLang="fr-FR" sz="1000" b="1" dirty="0" smtClean="0">
              <a:solidFill>
                <a:srgbClr val="000000"/>
              </a:solidFill>
              <a:latin typeface="Calibri" pitchFamily="34" charset="0"/>
              <a:cs typeface="Times New Roman" pitchFamily="18" charset="0"/>
            </a:endParaRPr>
          </a:p>
          <a:p>
            <a:pPr algn="ctr" eaLnBrk="0" fontAlgn="base" hangingPunct="0">
              <a:spcBef>
                <a:spcPct val="0"/>
              </a:spcBef>
              <a:spcAft>
                <a:spcPct val="0"/>
              </a:spcAft>
            </a:pPr>
            <a:endParaRPr lang="fr-FR" altLang="fr-FR" sz="1000" b="1" dirty="0">
              <a:solidFill>
                <a:srgbClr val="000000"/>
              </a:solidFill>
              <a:latin typeface="Calibri" pitchFamily="34" charset="0"/>
              <a:cs typeface="Times New Roman" pitchFamily="18" charset="0"/>
            </a:endParaRPr>
          </a:p>
          <a:p>
            <a:pPr algn="ctr" eaLnBrk="0" fontAlgn="base" hangingPunct="0">
              <a:spcBef>
                <a:spcPct val="0"/>
              </a:spcBef>
              <a:spcAft>
                <a:spcPct val="0"/>
              </a:spcAft>
            </a:pPr>
            <a:r>
              <a:rPr lang="fr-FR" altLang="fr-FR" sz="1000" b="1" dirty="0" smtClean="0">
                <a:solidFill>
                  <a:srgbClr val="000000"/>
                </a:solidFill>
                <a:latin typeface="Calibri" pitchFamily="34" charset="0"/>
                <a:cs typeface="Times New Roman" pitchFamily="18" charset="0"/>
              </a:rPr>
              <a:t>Syst</a:t>
            </a:r>
            <a:r>
              <a:rPr lang="fr-FR" altLang="fr-FR" sz="1000" b="1" dirty="0" smtClean="0">
                <a:solidFill>
                  <a:srgbClr val="000000"/>
                </a:solidFill>
                <a:cs typeface="Times New Roman" pitchFamily="18" charset="0"/>
              </a:rPr>
              <a:t>è</a:t>
            </a:r>
            <a:r>
              <a:rPr lang="fr-FR" altLang="fr-FR" sz="1000" b="1" dirty="0" smtClean="0">
                <a:solidFill>
                  <a:srgbClr val="000000"/>
                </a:solidFill>
                <a:latin typeface="Calibri" pitchFamily="34" charset="0"/>
                <a:cs typeface="Times New Roman" pitchFamily="18" charset="0"/>
              </a:rPr>
              <a:t>me </a:t>
            </a:r>
            <a:r>
              <a:rPr lang="fr-FR" altLang="fr-FR" sz="1000" b="1" dirty="0">
                <a:solidFill>
                  <a:srgbClr val="000000"/>
                </a:solidFill>
                <a:latin typeface="Calibri" pitchFamily="34" charset="0"/>
                <a:cs typeface="Times New Roman" pitchFamily="18" charset="0"/>
              </a:rPr>
              <a:t>d</a:t>
            </a:r>
            <a:r>
              <a:rPr lang="fr-FR" altLang="fr-FR" sz="1000" b="1" dirty="0">
                <a:solidFill>
                  <a:srgbClr val="000000"/>
                </a:solidFill>
                <a:cs typeface="Times New Roman" pitchFamily="18" charset="0"/>
              </a:rPr>
              <a:t>’</a:t>
            </a:r>
            <a:r>
              <a:rPr lang="fr-FR" altLang="fr-FR" sz="1000" b="1" dirty="0">
                <a:solidFill>
                  <a:srgbClr val="000000"/>
                </a:solidFill>
                <a:latin typeface="Calibri" pitchFamily="34" charset="0"/>
                <a:cs typeface="Times New Roman" pitchFamily="18" charset="0"/>
              </a:rPr>
              <a:t>Information Sanitaire </a:t>
            </a:r>
            <a:r>
              <a:rPr lang="en-US" altLang="fr-FR" sz="1000" b="1" dirty="0">
                <a:solidFill>
                  <a:srgbClr val="000000"/>
                </a:solidFill>
                <a:latin typeface="Calibri" pitchFamily="34" charset="0"/>
                <a:cs typeface="Times New Roman" pitchFamily="18" charset="0"/>
              </a:rPr>
              <a:t>National</a:t>
            </a:r>
            <a:endParaRPr lang="en-US" altLang="fr-FR" dirty="0">
              <a:solidFill>
                <a:srgbClr val="000000"/>
              </a:solidFill>
            </a:endParaRPr>
          </a:p>
        </p:txBody>
      </p:sp>
      <p:sp>
        <p:nvSpPr>
          <p:cNvPr id="14352" name="AutoShape 17"/>
          <p:cNvSpPr>
            <a:spLocks noChangeArrowheads="1"/>
          </p:cNvSpPr>
          <p:nvPr/>
        </p:nvSpPr>
        <p:spPr bwMode="auto">
          <a:xfrm>
            <a:off x="755576" y="1916828"/>
            <a:ext cx="3024336" cy="936107"/>
          </a:xfrm>
          <a:prstGeom prst="rightArrowCallout">
            <a:avLst>
              <a:gd name="adj1" fmla="val 25000"/>
              <a:gd name="adj2" fmla="val 25000"/>
              <a:gd name="adj3" fmla="val 26199"/>
              <a:gd name="adj4" fmla="val 66667"/>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pPr>
            <a:endParaRPr lang="fr-FR" altLang="fr-FR" sz="1000" b="1" dirty="0" smtClean="0">
              <a:solidFill>
                <a:srgbClr val="000000"/>
              </a:solidFill>
              <a:latin typeface="Calibri" pitchFamily="34" charset="0"/>
              <a:cs typeface="Times New Roman" pitchFamily="18" charset="0"/>
            </a:endParaRPr>
          </a:p>
          <a:p>
            <a:pPr algn="ctr" eaLnBrk="0" fontAlgn="base" hangingPunct="0">
              <a:spcBef>
                <a:spcPct val="0"/>
              </a:spcBef>
              <a:spcAft>
                <a:spcPct val="0"/>
              </a:spcAft>
            </a:pPr>
            <a:endParaRPr lang="fr-FR" altLang="fr-FR" sz="1000" b="1" dirty="0">
              <a:solidFill>
                <a:srgbClr val="000000"/>
              </a:solidFill>
              <a:latin typeface="Calibri" pitchFamily="34" charset="0"/>
              <a:cs typeface="Times New Roman" pitchFamily="18" charset="0"/>
            </a:endParaRPr>
          </a:p>
          <a:p>
            <a:pPr algn="ctr" eaLnBrk="0" fontAlgn="base" hangingPunct="0">
              <a:spcBef>
                <a:spcPct val="0"/>
              </a:spcBef>
              <a:spcAft>
                <a:spcPct val="0"/>
              </a:spcAft>
            </a:pPr>
            <a:r>
              <a:rPr lang="fr-FR" altLang="fr-FR" sz="1000" b="1" dirty="0" smtClean="0">
                <a:solidFill>
                  <a:srgbClr val="000000"/>
                </a:solidFill>
                <a:latin typeface="Calibri" pitchFamily="34" charset="0"/>
                <a:cs typeface="Times New Roman" pitchFamily="18" charset="0"/>
              </a:rPr>
              <a:t>Syst</a:t>
            </a:r>
            <a:r>
              <a:rPr lang="fr-FR" altLang="fr-FR" sz="1000" b="1" dirty="0" smtClean="0">
                <a:solidFill>
                  <a:srgbClr val="000000"/>
                </a:solidFill>
                <a:cs typeface="Times New Roman" pitchFamily="18" charset="0"/>
              </a:rPr>
              <a:t>è</a:t>
            </a:r>
            <a:r>
              <a:rPr lang="fr-FR" altLang="fr-FR" sz="1000" b="1" dirty="0" smtClean="0">
                <a:solidFill>
                  <a:srgbClr val="000000"/>
                </a:solidFill>
                <a:latin typeface="Calibri" pitchFamily="34" charset="0"/>
                <a:cs typeface="Times New Roman" pitchFamily="18" charset="0"/>
              </a:rPr>
              <a:t>me </a:t>
            </a:r>
            <a:r>
              <a:rPr lang="fr-FR" altLang="fr-FR" sz="1000" b="1" dirty="0">
                <a:solidFill>
                  <a:srgbClr val="000000"/>
                </a:solidFill>
                <a:latin typeface="Calibri" pitchFamily="34" charset="0"/>
                <a:cs typeface="Times New Roman" pitchFamily="18" charset="0"/>
              </a:rPr>
              <a:t>d</a:t>
            </a:r>
            <a:r>
              <a:rPr lang="fr-FR" altLang="fr-FR" sz="1000" b="1" dirty="0">
                <a:solidFill>
                  <a:srgbClr val="000000"/>
                </a:solidFill>
                <a:cs typeface="Times New Roman" pitchFamily="18" charset="0"/>
              </a:rPr>
              <a:t>’</a:t>
            </a:r>
            <a:r>
              <a:rPr lang="fr-FR" altLang="fr-FR" sz="1000" b="1" dirty="0">
                <a:solidFill>
                  <a:srgbClr val="000000"/>
                </a:solidFill>
                <a:latin typeface="Calibri" pitchFamily="34" charset="0"/>
                <a:cs typeface="Times New Roman" pitchFamily="18" charset="0"/>
              </a:rPr>
              <a:t>Information Sanitaire R</a:t>
            </a:r>
            <a:r>
              <a:rPr lang="fr-FR" altLang="fr-FR" sz="1000" b="1" dirty="0">
                <a:solidFill>
                  <a:srgbClr val="000000"/>
                </a:solidFill>
                <a:cs typeface="Times New Roman" pitchFamily="18" charset="0"/>
              </a:rPr>
              <a:t>é</a:t>
            </a:r>
            <a:r>
              <a:rPr lang="fr-FR" altLang="fr-FR" sz="1000" b="1" dirty="0">
                <a:solidFill>
                  <a:srgbClr val="000000"/>
                </a:solidFill>
                <a:latin typeface="Calibri" pitchFamily="34" charset="0"/>
                <a:cs typeface="Times New Roman" pitchFamily="18" charset="0"/>
              </a:rPr>
              <a:t>gional</a:t>
            </a:r>
            <a:endParaRPr lang="fr-FR" altLang="fr-FR" sz="800" dirty="0">
              <a:solidFill>
                <a:srgbClr val="000000"/>
              </a:solidFill>
            </a:endParaRPr>
          </a:p>
          <a:p>
            <a:pPr eaLnBrk="0" fontAlgn="base" hangingPunct="0">
              <a:spcBef>
                <a:spcPct val="0"/>
              </a:spcBef>
              <a:spcAft>
                <a:spcPct val="0"/>
              </a:spcAft>
            </a:pPr>
            <a:endParaRPr lang="fr-FR" altLang="fr-FR" dirty="0">
              <a:solidFill>
                <a:srgbClr val="000000"/>
              </a:solidFill>
            </a:endParaRPr>
          </a:p>
        </p:txBody>
      </p:sp>
      <p:sp>
        <p:nvSpPr>
          <p:cNvPr id="14353" name="AutoShape 16"/>
          <p:cNvSpPr>
            <a:spLocks noChangeArrowheads="1"/>
          </p:cNvSpPr>
          <p:nvPr/>
        </p:nvSpPr>
        <p:spPr bwMode="auto">
          <a:xfrm>
            <a:off x="755576" y="3356992"/>
            <a:ext cx="3024336" cy="854174"/>
          </a:xfrm>
          <a:prstGeom prst="rightArrowCallout">
            <a:avLst>
              <a:gd name="adj1" fmla="val 25000"/>
              <a:gd name="adj2" fmla="val 25000"/>
              <a:gd name="adj3" fmla="val 28246"/>
              <a:gd name="adj4" fmla="val 66667"/>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pPr>
            <a:endParaRPr lang="fr-FR" altLang="fr-FR" sz="1000" b="1" dirty="0" smtClean="0">
              <a:solidFill>
                <a:srgbClr val="000000"/>
              </a:solidFill>
              <a:latin typeface="Calibri" pitchFamily="34" charset="0"/>
              <a:cs typeface="Times New Roman" pitchFamily="18" charset="0"/>
            </a:endParaRPr>
          </a:p>
          <a:p>
            <a:pPr algn="ctr" eaLnBrk="0" fontAlgn="base" hangingPunct="0">
              <a:spcBef>
                <a:spcPct val="0"/>
              </a:spcBef>
              <a:spcAft>
                <a:spcPct val="0"/>
              </a:spcAft>
            </a:pPr>
            <a:endParaRPr lang="fr-FR" altLang="fr-FR" sz="1000" b="1" dirty="0">
              <a:solidFill>
                <a:srgbClr val="000000"/>
              </a:solidFill>
              <a:latin typeface="Calibri" pitchFamily="34" charset="0"/>
              <a:cs typeface="Times New Roman" pitchFamily="18" charset="0"/>
            </a:endParaRPr>
          </a:p>
          <a:p>
            <a:pPr algn="ctr" eaLnBrk="0" fontAlgn="base" hangingPunct="0">
              <a:spcBef>
                <a:spcPct val="0"/>
              </a:spcBef>
              <a:spcAft>
                <a:spcPct val="0"/>
              </a:spcAft>
            </a:pPr>
            <a:r>
              <a:rPr lang="fr-FR" altLang="fr-FR" sz="1000" b="1" dirty="0" smtClean="0">
                <a:solidFill>
                  <a:srgbClr val="000000"/>
                </a:solidFill>
                <a:latin typeface="Calibri" pitchFamily="34" charset="0"/>
                <a:cs typeface="Times New Roman" pitchFamily="18" charset="0"/>
              </a:rPr>
              <a:t>Syst</a:t>
            </a:r>
            <a:r>
              <a:rPr lang="fr-FR" altLang="fr-FR" sz="1000" b="1" dirty="0" smtClean="0">
                <a:solidFill>
                  <a:srgbClr val="000000"/>
                </a:solidFill>
                <a:cs typeface="Times New Roman" pitchFamily="18" charset="0"/>
              </a:rPr>
              <a:t>è</a:t>
            </a:r>
            <a:r>
              <a:rPr lang="fr-FR" altLang="fr-FR" sz="1000" b="1" dirty="0" smtClean="0">
                <a:solidFill>
                  <a:srgbClr val="000000"/>
                </a:solidFill>
                <a:latin typeface="Calibri" pitchFamily="34" charset="0"/>
                <a:cs typeface="Times New Roman" pitchFamily="18" charset="0"/>
              </a:rPr>
              <a:t>me </a:t>
            </a:r>
            <a:r>
              <a:rPr lang="fr-FR" altLang="fr-FR" sz="1000" b="1" dirty="0">
                <a:solidFill>
                  <a:srgbClr val="000000"/>
                </a:solidFill>
                <a:latin typeface="Calibri" pitchFamily="34" charset="0"/>
                <a:cs typeface="Times New Roman" pitchFamily="18" charset="0"/>
              </a:rPr>
              <a:t>d</a:t>
            </a:r>
            <a:r>
              <a:rPr lang="fr-FR" altLang="fr-FR" sz="1000" b="1" dirty="0">
                <a:solidFill>
                  <a:srgbClr val="000000"/>
                </a:solidFill>
                <a:cs typeface="Times New Roman" pitchFamily="18" charset="0"/>
              </a:rPr>
              <a:t>’</a:t>
            </a:r>
            <a:r>
              <a:rPr lang="fr-FR" altLang="fr-FR" sz="1000" b="1" dirty="0">
                <a:solidFill>
                  <a:srgbClr val="000000"/>
                </a:solidFill>
                <a:latin typeface="Calibri" pitchFamily="34" charset="0"/>
                <a:cs typeface="Times New Roman" pitchFamily="18" charset="0"/>
              </a:rPr>
              <a:t>Information Sanitaire du District</a:t>
            </a:r>
            <a:endParaRPr lang="fr-FR" altLang="fr-FR" dirty="0">
              <a:solidFill>
                <a:srgbClr val="000000"/>
              </a:solidFill>
            </a:endParaRPr>
          </a:p>
        </p:txBody>
      </p:sp>
      <p:cxnSp>
        <p:nvCxnSpPr>
          <p:cNvPr id="14354" name="AutoShape 15"/>
          <p:cNvCxnSpPr>
            <a:cxnSpLocks noChangeShapeType="1"/>
          </p:cNvCxnSpPr>
          <p:nvPr/>
        </p:nvCxnSpPr>
        <p:spPr bwMode="auto">
          <a:xfrm flipV="1">
            <a:off x="6228184" y="3115692"/>
            <a:ext cx="0" cy="241300"/>
          </a:xfrm>
          <a:prstGeom prst="straightConnector1">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14355" name="AutoShape 14"/>
          <p:cNvCxnSpPr>
            <a:cxnSpLocks noChangeShapeType="1"/>
          </p:cNvCxnSpPr>
          <p:nvPr/>
        </p:nvCxnSpPr>
        <p:spPr bwMode="auto">
          <a:xfrm flipV="1">
            <a:off x="6156176" y="1310730"/>
            <a:ext cx="0" cy="246062"/>
          </a:xfrm>
          <a:prstGeom prst="straightConnector1">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sp>
        <p:nvSpPr>
          <p:cNvPr id="14356" name="AutoShape 13"/>
          <p:cNvSpPr>
            <a:spLocks noChangeArrowheads="1"/>
          </p:cNvSpPr>
          <p:nvPr/>
        </p:nvSpPr>
        <p:spPr bwMode="auto">
          <a:xfrm rot="16200000">
            <a:off x="1481683" y="1490811"/>
            <a:ext cx="374650" cy="333375"/>
          </a:xfrm>
          <a:prstGeom prst="chevron">
            <a:avLst>
              <a:gd name="adj" fmla="val 28095"/>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endParaRPr lang="fr-CH" altLang="fr-FR">
              <a:solidFill>
                <a:srgbClr val="000000"/>
              </a:solidFill>
            </a:endParaRPr>
          </a:p>
        </p:txBody>
      </p:sp>
      <p:sp>
        <p:nvSpPr>
          <p:cNvPr id="14357" name="AutoShape 12"/>
          <p:cNvSpPr>
            <a:spLocks noChangeArrowheads="1"/>
          </p:cNvSpPr>
          <p:nvPr/>
        </p:nvSpPr>
        <p:spPr bwMode="auto">
          <a:xfrm rot="16200000">
            <a:off x="1527027" y="2930971"/>
            <a:ext cx="374650" cy="333375"/>
          </a:xfrm>
          <a:prstGeom prst="chevron">
            <a:avLst>
              <a:gd name="adj" fmla="val 28095"/>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endParaRPr lang="fr-CH" altLang="fr-FR">
              <a:solidFill>
                <a:srgbClr val="000000"/>
              </a:solidFill>
            </a:endParaRPr>
          </a:p>
        </p:txBody>
      </p:sp>
      <p:cxnSp>
        <p:nvCxnSpPr>
          <p:cNvPr id="14358" name="AutoShape 11"/>
          <p:cNvCxnSpPr>
            <a:cxnSpLocks noChangeShapeType="1"/>
          </p:cNvCxnSpPr>
          <p:nvPr/>
        </p:nvCxnSpPr>
        <p:spPr bwMode="auto">
          <a:xfrm flipH="1" flipV="1">
            <a:off x="1907704" y="4262288"/>
            <a:ext cx="673100" cy="462856"/>
          </a:xfrm>
          <a:prstGeom prst="straightConnector1">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sp>
        <p:nvSpPr>
          <p:cNvPr id="14365" name="Rectangle 27"/>
          <p:cNvSpPr>
            <a:spLocks noChangeArrowheads="1"/>
          </p:cNvSpPr>
          <p:nvPr/>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895068" tIns="895068" rIns="895068" bIns="895068"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endParaRPr lang="fr-CH" altLang="fr-FR">
              <a:solidFill>
                <a:srgbClr val="000000"/>
              </a:solidFill>
            </a:endParaRPr>
          </a:p>
        </p:txBody>
      </p:sp>
      <p:sp>
        <p:nvSpPr>
          <p:cNvPr id="14366" name="Rectangle 41"/>
          <p:cNvSpPr>
            <a:spLocks noChangeArrowheads="1"/>
          </p:cNvSpPr>
          <p:nvPr/>
        </p:nvSpPr>
        <p:spPr bwMode="auto">
          <a:xfrm>
            <a:off x="0" y="4572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fr-CH" altLang="fr-FR" sz="1100">
                <a:solidFill>
                  <a:srgbClr val="000000"/>
                </a:solidFill>
                <a:cs typeface="Times New Roman" pitchFamily="18" charset="0"/>
              </a:rPr>
              <a:t/>
            </a:r>
            <a:br>
              <a:rPr lang="fr-CH" altLang="fr-FR" sz="1100">
                <a:solidFill>
                  <a:srgbClr val="000000"/>
                </a:solidFill>
                <a:cs typeface="Times New Roman" pitchFamily="18" charset="0"/>
              </a:rPr>
            </a:br>
            <a:endParaRPr lang="fr-CH" altLang="fr-FR">
              <a:solidFill>
                <a:srgbClr val="000000"/>
              </a:solidFill>
            </a:endParaRPr>
          </a:p>
        </p:txBody>
      </p:sp>
    </p:spTree>
    <p:extLst>
      <p:ext uri="{BB962C8B-B14F-4D97-AF65-F5344CB8AC3E}">
        <p14:creationId xmlns="" xmlns:p14="http://schemas.microsoft.com/office/powerpoint/2010/main" val="15831337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fr-FR" altLang="fr-FR" dirty="0" smtClean="0">
                <a:solidFill>
                  <a:schemeClr val="tx1"/>
                </a:solidFill>
              </a:rPr>
              <a:t>Documentation </a:t>
            </a:r>
            <a:r>
              <a:rPr lang="fr-FR" altLang="fr-FR" dirty="0" smtClean="0"/>
              <a:t>des leçons apprises </a:t>
            </a:r>
          </a:p>
        </p:txBody>
      </p:sp>
      <p:sp>
        <p:nvSpPr>
          <p:cNvPr id="16387" name="Content Placeholder 2"/>
          <p:cNvSpPr>
            <a:spLocks noGrp="1"/>
          </p:cNvSpPr>
          <p:nvPr>
            <p:ph idx="1"/>
          </p:nvPr>
        </p:nvSpPr>
        <p:spPr>
          <a:xfrm>
            <a:off x="179512" y="1484089"/>
            <a:ext cx="8784976" cy="4537199"/>
          </a:xfrm>
        </p:spPr>
        <p:txBody>
          <a:bodyPr/>
          <a:lstStyle/>
          <a:p>
            <a:pPr algn="just"/>
            <a:r>
              <a:rPr lang="fr-FR" altLang="fr-FR" dirty="0" smtClean="0"/>
              <a:t> Il est important d’établir un processus pour recueillir et documenter</a:t>
            </a:r>
            <a:r>
              <a:rPr lang="fr-FR" altLang="fr-FR" dirty="0" smtClean="0">
                <a:solidFill>
                  <a:srgbClr val="FF0000"/>
                </a:solidFill>
              </a:rPr>
              <a:t> </a:t>
            </a:r>
            <a:r>
              <a:rPr lang="fr-FR" altLang="fr-FR" dirty="0" smtClean="0"/>
              <a:t>les leçons apprises lors de la mise en œuvre du programme IFC. </a:t>
            </a:r>
          </a:p>
          <a:p>
            <a:pPr algn="just"/>
            <a:endParaRPr lang="fr-FR" altLang="fr-FR" dirty="0" smtClean="0"/>
          </a:p>
          <a:p>
            <a:r>
              <a:rPr lang="fr-FR" altLang="fr-FR" dirty="0" smtClean="0"/>
              <a:t>     Questions à discuter pour faciliter la documentation des leçons :</a:t>
            </a:r>
          </a:p>
          <a:p>
            <a:endParaRPr lang="fr-FR" altLang="fr-FR" b="0" dirty="0" smtClean="0"/>
          </a:p>
          <a:p>
            <a:pPr>
              <a:buFont typeface="Wingdings" pitchFamily="2" charset="2"/>
              <a:buChar char="Ø"/>
            </a:pPr>
            <a:r>
              <a:rPr lang="fr-FR" altLang="fr-FR" b="0" dirty="0" smtClean="0"/>
              <a:t>Qu’avons nous appris par rapport à ce qui s’est bien passé ? </a:t>
            </a:r>
          </a:p>
          <a:p>
            <a:pPr>
              <a:buFont typeface="Wingdings" pitchFamily="2" charset="2"/>
              <a:buChar char="Ø"/>
            </a:pPr>
            <a:endParaRPr lang="fr-FR" altLang="fr-FR" b="0" dirty="0" smtClean="0"/>
          </a:p>
          <a:p>
            <a:pPr>
              <a:buFont typeface="Wingdings" pitchFamily="2" charset="2"/>
              <a:buChar char="Ø"/>
            </a:pPr>
            <a:r>
              <a:rPr lang="fr-FR" altLang="fr-FR" b="0" dirty="0" smtClean="0"/>
              <a:t>Qu’avons nous appris par rapport à ce qui ne s’est pas bien passé ? </a:t>
            </a:r>
          </a:p>
          <a:p>
            <a:pPr>
              <a:buFont typeface="Wingdings" pitchFamily="2" charset="2"/>
              <a:buChar char="Ø"/>
            </a:pPr>
            <a:endParaRPr lang="fr-FR" altLang="fr-FR" b="0" dirty="0" smtClean="0"/>
          </a:p>
          <a:p>
            <a:pPr>
              <a:buFont typeface="Wingdings" pitchFamily="2" charset="2"/>
              <a:buChar char="Ø"/>
            </a:pPr>
            <a:r>
              <a:rPr lang="fr-FR" altLang="fr-FR" b="0" dirty="0" smtClean="0"/>
              <a:t>Qu’avons nous appris par rapport à ce qui devrait changer ?</a:t>
            </a:r>
          </a:p>
          <a:p>
            <a:pPr marL="0" indent="0"/>
            <a:endParaRPr lang="fr-FR" altLang="fr-FR" b="0" dirty="0" smtClean="0"/>
          </a:p>
          <a:p>
            <a:pPr>
              <a:buFont typeface="Wingdings" pitchFamily="2" charset="2"/>
              <a:buChar char="Ø"/>
            </a:pPr>
            <a:r>
              <a:rPr lang="fr-FR" altLang="fr-FR" b="0" dirty="0" smtClean="0"/>
              <a:t>Comment incorporer ce que nous avons appris dans la mise en œuvre ?</a:t>
            </a:r>
          </a:p>
          <a:p>
            <a:endParaRPr lang="fr-FR" altLang="fr-FR" b="0" dirty="0" smtClean="0"/>
          </a:p>
          <a:p>
            <a:endParaRPr lang="fr-FR" altLang="fr-FR" b="0" dirty="0" smtClean="0"/>
          </a:p>
        </p:txBody>
      </p:sp>
    </p:spTree>
    <p:extLst>
      <p:ext uri="{BB962C8B-B14F-4D97-AF65-F5344CB8AC3E}">
        <p14:creationId xmlns="" xmlns:p14="http://schemas.microsoft.com/office/powerpoint/2010/main" val="1730314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1643042" y="274638"/>
            <a:ext cx="5234008" cy="706437"/>
          </a:xfrm>
        </p:spPr>
        <p:txBody>
          <a:bodyPr/>
          <a:lstStyle/>
          <a:p>
            <a:r>
              <a:rPr lang="fr-CH" altLang="fr-FR" dirty="0" smtClean="0"/>
              <a:t>Le suivi</a:t>
            </a:r>
          </a:p>
        </p:txBody>
      </p:sp>
      <p:sp>
        <p:nvSpPr>
          <p:cNvPr id="13315" name="Espace réservé du contenu 2"/>
          <p:cNvSpPr>
            <a:spLocks noGrp="1"/>
          </p:cNvSpPr>
          <p:nvPr>
            <p:ph idx="1"/>
          </p:nvPr>
        </p:nvSpPr>
        <p:spPr>
          <a:xfrm>
            <a:off x="827584" y="1196752"/>
            <a:ext cx="7848600" cy="5112568"/>
          </a:xfrm>
        </p:spPr>
        <p:txBody>
          <a:bodyPr/>
          <a:lstStyle/>
          <a:p>
            <a:pPr algn="just">
              <a:buFont typeface="Wingdings" pitchFamily="2" charset="2"/>
              <a:buChar char="Ø"/>
            </a:pPr>
            <a:r>
              <a:rPr lang="fr-CH" b="0" dirty="0"/>
              <a:t>Le suivi consiste </a:t>
            </a:r>
            <a:r>
              <a:rPr lang="fr-CH" b="0" dirty="0" smtClean="0"/>
              <a:t>à la surveillance continue </a:t>
            </a:r>
            <a:r>
              <a:rPr lang="fr-CH" b="0" dirty="0"/>
              <a:t>des activités tout au long de la période de mise en œuvre. </a:t>
            </a:r>
            <a:endParaRPr lang="fr-CH" b="0" dirty="0" smtClean="0"/>
          </a:p>
          <a:p>
            <a:pPr algn="just">
              <a:buFont typeface="Wingdings" pitchFamily="2" charset="2"/>
              <a:buChar char="Ø"/>
            </a:pPr>
            <a:r>
              <a:rPr lang="fr-CH" b="0" dirty="0" smtClean="0"/>
              <a:t>Il </a:t>
            </a:r>
            <a:r>
              <a:rPr lang="fr-CH" b="0" dirty="0"/>
              <a:t>révèle si les activités sont mises en œuvre selon le plan et si les avancées se dirigent vers les </a:t>
            </a:r>
            <a:r>
              <a:rPr lang="fr-CH" b="0" dirty="0" smtClean="0"/>
              <a:t>objectifs attendus</a:t>
            </a:r>
            <a:r>
              <a:rPr lang="fr-CH" b="0" dirty="0"/>
              <a:t>. </a:t>
            </a:r>
            <a:endParaRPr lang="fr-CH" b="0" dirty="0" smtClean="0"/>
          </a:p>
          <a:p>
            <a:pPr algn="just">
              <a:buFont typeface="Wingdings" pitchFamily="2" charset="2"/>
              <a:buChar char="Ø"/>
            </a:pPr>
            <a:r>
              <a:rPr lang="fr-CH" b="0" dirty="0" smtClean="0"/>
              <a:t>Il </a:t>
            </a:r>
            <a:r>
              <a:rPr lang="fr-CH" b="0" dirty="0"/>
              <a:t>permet aux </a:t>
            </a:r>
            <a:r>
              <a:rPr lang="fr-CH" b="0" dirty="0" smtClean="0"/>
              <a:t>PTF d'évaluer </a:t>
            </a:r>
            <a:r>
              <a:rPr lang="fr-CH" b="0" dirty="0"/>
              <a:t>si les interventions sont en cours, fournit des informations pour appuyer la prise de décision continue et appuie la responsabilisation tout au long de la période de mise en œuvre. </a:t>
            </a:r>
            <a:endParaRPr lang="fr-CH" b="0" dirty="0" smtClean="0"/>
          </a:p>
          <a:p>
            <a:pPr algn="just">
              <a:buFont typeface="Wingdings" pitchFamily="2" charset="2"/>
              <a:buChar char="Ø"/>
            </a:pPr>
            <a:r>
              <a:rPr lang="fr-CH" b="0" dirty="0" smtClean="0"/>
              <a:t>Le but du suivi est de </a:t>
            </a:r>
            <a:r>
              <a:rPr lang="fr-CH" b="0" dirty="0"/>
              <a:t>produire des renseignements utiles et d’agir </a:t>
            </a:r>
            <a:r>
              <a:rPr lang="fr-CH" b="0" dirty="0" smtClean="0"/>
              <a:t>à </a:t>
            </a:r>
            <a:r>
              <a:rPr lang="fr-CH" b="0" dirty="0"/>
              <a:t>partir de ces informations pour améliorer le </a:t>
            </a:r>
            <a:r>
              <a:rPr lang="fr-CH" b="0" dirty="0" smtClean="0"/>
              <a:t>programme</a:t>
            </a:r>
            <a:endParaRPr lang="fr-CH" altLang="fr-FR" b="0" dirty="0" smtClean="0"/>
          </a:p>
          <a:p>
            <a:pPr algn="just">
              <a:buFont typeface="Wingdings" pitchFamily="2" charset="2"/>
              <a:buChar char="Ø"/>
            </a:pPr>
            <a:r>
              <a:rPr lang="fr-CH" altLang="fr-FR" b="0" dirty="0" smtClean="0"/>
              <a:t>Il est important d'identifier tous les acteurs qui sont impliqués dans le processus, ce qu'ils feront lors du processus et à quels moments</a:t>
            </a:r>
          </a:p>
          <a:p>
            <a:pPr algn="just">
              <a:buFont typeface="Wingdings" pitchFamily="2" charset="2"/>
              <a:buChar char="Ø"/>
            </a:pPr>
            <a:r>
              <a:rPr lang="fr-CH" altLang="fr-FR" b="0" dirty="0" smtClean="0"/>
              <a:t>Le suivi des actions IFC doit être intégré dans le suivi de routine</a:t>
            </a:r>
          </a:p>
          <a:p>
            <a:pPr algn="just">
              <a:buFont typeface="Wingdings" pitchFamily="2" charset="2"/>
              <a:buChar char="Ø"/>
            </a:pPr>
            <a:endParaRPr lang="fr-CH" altLang="fr-FR" b="0" dirty="0"/>
          </a:p>
          <a:p>
            <a:pPr algn="just">
              <a:buFont typeface="Wingdings" pitchFamily="2" charset="2"/>
              <a:buChar char="Ø"/>
            </a:pPr>
            <a:endParaRPr lang="fr-CH" altLang="fr-FR" b="0" dirty="0" smtClean="0"/>
          </a:p>
        </p:txBody>
      </p:sp>
      <p:sp>
        <p:nvSpPr>
          <p:cNvPr id="13316" name="Espace réservé du numéro de diapositive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FC13DD1-AB90-4B0B-8E51-328DED056A16}" type="slidenum">
              <a:rPr lang="fr-FR" altLang="fr-FR"/>
              <a:pPr/>
              <a:t>2</a:t>
            </a:fld>
            <a:endParaRPr lang="fr-FR" altLang="fr-FR"/>
          </a:p>
        </p:txBody>
      </p:sp>
    </p:spTree>
    <p:extLst>
      <p:ext uri="{BB962C8B-B14F-4D97-AF65-F5344CB8AC3E}">
        <p14:creationId xmlns="" xmlns:p14="http://schemas.microsoft.com/office/powerpoint/2010/main" val="2520593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fr-FR" altLang="fr-FR" sz="2800" smtClean="0"/>
              <a:t>Restitution</a:t>
            </a:r>
            <a:endParaRPr lang="en-US" altLang="fr-FR" smtClean="0"/>
          </a:p>
        </p:txBody>
      </p:sp>
      <p:sp>
        <p:nvSpPr>
          <p:cNvPr id="17411" name="Content Placeholder 2"/>
          <p:cNvSpPr>
            <a:spLocks noGrp="1"/>
          </p:cNvSpPr>
          <p:nvPr>
            <p:ph idx="1"/>
          </p:nvPr>
        </p:nvSpPr>
        <p:spPr>
          <a:xfrm>
            <a:off x="611188" y="1628775"/>
            <a:ext cx="8065268" cy="4248150"/>
          </a:xfrm>
        </p:spPr>
        <p:txBody>
          <a:bodyPr/>
          <a:lstStyle/>
          <a:p>
            <a:pPr algn="just"/>
            <a:r>
              <a:rPr lang="fr-FR" altLang="fr-FR" dirty="0" smtClean="0"/>
              <a:t>    </a:t>
            </a:r>
            <a:r>
              <a:rPr lang="fr-FR" altLang="fr-FR" b="0" dirty="0" smtClean="0"/>
              <a:t>Restitution des résultats de S&amp;E auprès :</a:t>
            </a:r>
          </a:p>
          <a:p>
            <a:pPr algn="just"/>
            <a:endParaRPr lang="fr-FR" altLang="fr-FR" b="0" dirty="0" smtClean="0"/>
          </a:p>
          <a:p>
            <a:pPr algn="just">
              <a:buFont typeface="Wingdings" pitchFamily="2" charset="2"/>
              <a:buChar char="Ø"/>
            </a:pPr>
            <a:r>
              <a:rPr lang="fr-FR" altLang="fr-FR" b="0" dirty="0" smtClean="0"/>
              <a:t>Des comités IFC impliqués au niveau du district, de la région et au niveau national.</a:t>
            </a:r>
          </a:p>
          <a:p>
            <a:pPr algn="just">
              <a:buFont typeface="Wingdings" pitchFamily="2" charset="2"/>
              <a:buChar char="Ø"/>
            </a:pPr>
            <a:endParaRPr lang="fr-FR" altLang="fr-FR" b="0" dirty="0" smtClean="0"/>
          </a:p>
          <a:p>
            <a:pPr algn="just">
              <a:buFont typeface="Wingdings" pitchFamily="2" charset="2"/>
              <a:buChar char="Ø"/>
            </a:pPr>
            <a:r>
              <a:rPr lang="fr-FR" altLang="fr-FR" b="0" dirty="0" smtClean="0"/>
              <a:t>D’autres partenaires.</a:t>
            </a:r>
          </a:p>
          <a:p>
            <a:pPr marL="0" indent="0" algn="just"/>
            <a:endParaRPr lang="fr-FR" altLang="fr-FR" b="0" dirty="0" smtClean="0"/>
          </a:p>
          <a:p>
            <a:pPr algn="just">
              <a:buFont typeface="Wingdings" pitchFamily="2" charset="2"/>
              <a:buChar char="Ø"/>
            </a:pPr>
            <a:r>
              <a:rPr lang="fr-FR" altLang="fr-FR" b="0" dirty="0" smtClean="0"/>
              <a:t>De la communauté.</a:t>
            </a:r>
          </a:p>
          <a:p>
            <a:pPr algn="just"/>
            <a:endParaRPr lang="fr-FR" altLang="fr-FR" b="0" dirty="0" smtClean="0"/>
          </a:p>
          <a:p>
            <a:pPr algn="just"/>
            <a:r>
              <a:rPr lang="fr-FR" altLang="fr-FR" b="0" dirty="0" smtClean="0"/>
              <a:t>     Considérer également une diffusion des résultats auprès d’autres publics.</a:t>
            </a:r>
          </a:p>
        </p:txBody>
      </p:sp>
      <p:sp>
        <p:nvSpPr>
          <p:cNvPr id="17412" name="Slide Number Placeholder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defRPr sz="2000" b="1">
                <a:solidFill>
                  <a:schemeClr val="tx1"/>
                </a:solidFill>
                <a:latin typeface="Arial" charset="0"/>
              </a:defRPr>
            </a:lvl1pPr>
            <a:lvl2pPr marL="742950" indent="-285750">
              <a:spcBef>
                <a:spcPct val="20000"/>
              </a:spcBef>
              <a:buChar char="–"/>
              <a:defRPr sz="16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spcBef>
                <a:spcPct val="0"/>
              </a:spcBef>
            </a:pPr>
            <a:fld id="{F0738FF6-59EE-4AB7-BA89-5756CE7971E4}" type="slidenum">
              <a:rPr lang="fr-FR" altLang="fr-FR" sz="900" b="0"/>
              <a:pPr>
                <a:spcBef>
                  <a:spcPct val="0"/>
                </a:spcBef>
              </a:pPr>
              <a:t>20</a:t>
            </a:fld>
            <a:endParaRPr lang="fr-FR" altLang="fr-FR" sz="900" b="0"/>
          </a:p>
        </p:txBody>
      </p:sp>
    </p:spTree>
    <p:extLst>
      <p:ext uri="{BB962C8B-B14F-4D97-AF65-F5344CB8AC3E}">
        <p14:creationId xmlns="" xmlns:p14="http://schemas.microsoft.com/office/powerpoint/2010/main" val="4902668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274639"/>
            <a:ext cx="5214974" cy="582594"/>
          </a:xfrm>
        </p:spPr>
        <p:txBody>
          <a:bodyPr/>
          <a:lstStyle/>
          <a:p>
            <a:r>
              <a:rPr lang="fr-CH" dirty="0" smtClean="0"/>
              <a:t>Discussion: </a:t>
            </a:r>
            <a:endParaRPr lang="fr-FR" dirty="0"/>
          </a:p>
        </p:txBody>
      </p:sp>
      <p:sp>
        <p:nvSpPr>
          <p:cNvPr id="3" name="Espace réservé du contenu 2"/>
          <p:cNvSpPr>
            <a:spLocks noGrp="1"/>
          </p:cNvSpPr>
          <p:nvPr>
            <p:ph idx="1"/>
          </p:nvPr>
        </p:nvSpPr>
        <p:spPr>
          <a:xfrm>
            <a:off x="3357554" y="1484784"/>
            <a:ext cx="5500726" cy="4944612"/>
          </a:xfrm>
        </p:spPr>
        <p:txBody>
          <a:bodyPr/>
          <a:lstStyle/>
          <a:p>
            <a:pPr>
              <a:buFontTx/>
              <a:buChar char="-"/>
            </a:pPr>
            <a:r>
              <a:rPr lang="fr-CH" b="0" dirty="0" smtClean="0"/>
              <a:t>Le suivi des actions IFC est déjà intégré au suivi de routine. Est-ce que les outils à disposition au niveau local et au niveau national sont suffisants pour le suivi des actions IFC ?</a:t>
            </a:r>
          </a:p>
          <a:p>
            <a:pPr>
              <a:buFontTx/>
              <a:buChar char="-"/>
            </a:pPr>
            <a:r>
              <a:rPr lang="fr-CH" b="0" dirty="0" smtClean="0"/>
              <a:t>Comment le MS peut suivre au niveau central les avancées dans le domaine de l’IFC? et dans le domaine du PAGE de l’IFC?</a:t>
            </a:r>
          </a:p>
          <a:p>
            <a:pPr>
              <a:buFontTx/>
              <a:buChar char="-"/>
            </a:pPr>
            <a:r>
              <a:rPr lang="fr-CH" b="0" dirty="0" smtClean="0"/>
              <a:t>L’évaluation d’impact IFC est en cours. Est-ce qu’il faut prévoir des évaluations de routine? </a:t>
            </a:r>
          </a:p>
          <a:p>
            <a:pPr>
              <a:buFontTx/>
              <a:buChar char="-"/>
            </a:pPr>
            <a:r>
              <a:rPr lang="fr-CH" b="0" dirty="0" smtClean="0"/>
              <a:t>La participation communautaire est-elle garantie à toutes les étapes?</a:t>
            </a:r>
          </a:p>
          <a:p>
            <a:r>
              <a:rPr lang="fr-CH" dirty="0" smtClean="0"/>
              <a:t> </a:t>
            </a:r>
            <a:endParaRPr lang="fr-FR" dirty="0"/>
          </a:p>
        </p:txBody>
      </p:sp>
      <p:sp>
        <p:nvSpPr>
          <p:cNvPr id="4" name="Espace réservé du numéro de diapositive 3"/>
          <p:cNvSpPr>
            <a:spLocks noGrp="1"/>
          </p:cNvSpPr>
          <p:nvPr>
            <p:ph type="sldNum" sz="quarter" idx="10"/>
          </p:nvPr>
        </p:nvSpPr>
        <p:spPr/>
        <p:txBody>
          <a:bodyPr/>
          <a:lstStyle/>
          <a:p>
            <a:fld id="{C3763F37-B1EE-4EF2-8D0E-62A803723369}" type="slidenum">
              <a:rPr lang="fr-FR" altLang="fr-FR" smtClean="0"/>
              <a:pPr/>
              <a:t>21</a:t>
            </a:fld>
            <a:endParaRPr lang="fr-FR" altLang="fr-FR"/>
          </a:p>
        </p:txBody>
      </p:sp>
      <p:pic>
        <p:nvPicPr>
          <p:cNvPr id="5"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85720" y="1919661"/>
            <a:ext cx="2857520" cy="3322320"/>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256849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9895" y="2883198"/>
            <a:ext cx="6337300" cy="706437"/>
          </a:xfrm>
        </p:spPr>
        <p:txBody>
          <a:bodyPr/>
          <a:lstStyle/>
          <a:p>
            <a:r>
              <a:rPr lang="fr-FR" dirty="0" smtClean="0"/>
              <a:t>MERCI DE VOTRE ATTENTION </a:t>
            </a:r>
            <a:endParaRPr lang="fr-FR" dirty="0"/>
          </a:p>
        </p:txBody>
      </p:sp>
      <p:sp>
        <p:nvSpPr>
          <p:cNvPr id="4" name="Slide Number Placeholder 3"/>
          <p:cNvSpPr>
            <a:spLocks noGrp="1"/>
          </p:cNvSpPr>
          <p:nvPr>
            <p:ph type="sldNum" sz="quarter" idx="10"/>
          </p:nvPr>
        </p:nvSpPr>
        <p:spPr/>
        <p:txBody>
          <a:bodyPr/>
          <a:lstStyle/>
          <a:p>
            <a:fld id="{C3763F37-B1EE-4EF2-8D0E-62A803723369}" type="slidenum">
              <a:rPr lang="fr-FR" altLang="fr-FR" smtClean="0">
                <a:solidFill>
                  <a:srgbClr val="000000"/>
                </a:solidFill>
              </a:rPr>
              <a:pPr/>
              <a:t>22</a:t>
            </a:fld>
            <a:endParaRPr lang="fr-FR" altLang="fr-FR">
              <a:solidFill>
                <a:srgbClr val="000000"/>
              </a:solidFill>
            </a:endParaRPr>
          </a:p>
        </p:txBody>
      </p:sp>
      <p:pic>
        <p:nvPicPr>
          <p:cNvPr id="6" name="Image 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635896" y="5249228"/>
            <a:ext cx="1958340" cy="1544320"/>
          </a:xfrm>
          <a:prstGeom prst="rect">
            <a:avLst/>
          </a:prstGeom>
          <a:noFill/>
          <a:ln>
            <a:noFill/>
          </a:ln>
        </p:spPr>
      </p:pic>
      <p:pic>
        <p:nvPicPr>
          <p:cNvPr id="7"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311899"/>
            <a:ext cx="1728787" cy="158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Image 6"/>
          <p:cNvPicPr/>
          <p:nvPr/>
        </p:nvPicPr>
        <p:blipFill>
          <a:blip r:embed="rId4" cstate="print"/>
          <a:srcRect/>
          <a:stretch>
            <a:fillRect/>
          </a:stretch>
        </p:blipFill>
        <p:spPr bwMode="auto">
          <a:xfrm>
            <a:off x="7020868" y="476672"/>
            <a:ext cx="1512168" cy="908721"/>
          </a:xfrm>
          <a:prstGeom prst="rect">
            <a:avLst/>
          </a:prstGeom>
          <a:noFill/>
          <a:ln w="9525">
            <a:noFill/>
            <a:miter lim="800000"/>
            <a:headEnd/>
            <a:tailEnd/>
          </a:ln>
        </p:spPr>
      </p:pic>
    </p:spTree>
    <p:extLst>
      <p:ext uri="{BB962C8B-B14F-4D97-AF65-F5344CB8AC3E}">
        <p14:creationId xmlns="" xmlns:p14="http://schemas.microsoft.com/office/powerpoint/2010/main" val="3095363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724942"/>
          </a:xfrm>
        </p:spPr>
        <p:txBody>
          <a:bodyPr>
            <a:normAutofit fontScale="90000"/>
          </a:bodyPr>
          <a:lstStyle/>
          <a:p>
            <a:r>
              <a:rPr lang="fr-FR" dirty="0" smtClean="0"/>
              <a:t>	</a:t>
            </a:r>
            <a:br>
              <a:rPr lang="fr-FR" dirty="0" smtClean="0"/>
            </a:br>
            <a:r>
              <a:rPr lang="fr-FR" b="1" dirty="0" smtClean="0"/>
              <a:t>Suivi </a:t>
            </a:r>
            <a:r>
              <a:rPr lang="fr-FR" b="1" dirty="0"/>
              <a:t>du programme IFC</a:t>
            </a:r>
            <a:br>
              <a:rPr lang="fr-FR" b="1" dirty="0"/>
            </a:br>
            <a:r>
              <a:rPr lang="fr-FR" dirty="0" smtClean="0"/>
              <a:t>	</a:t>
            </a:r>
            <a:endParaRPr lang="fr-FR" b="1" dirty="0"/>
          </a:p>
        </p:txBody>
      </p:sp>
      <p:sp>
        <p:nvSpPr>
          <p:cNvPr id="3" name="Content Placeholder 2"/>
          <p:cNvSpPr>
            <a:spLocks noGrp="1"/>
          </p:cNvSpPr>
          <p:nvPr>
            <p:ph idx="1"/>
          </p:nvPr>
        </p:nvSpPr>
        <p:spPr>
          <a:xfrm>
            <a:off x="251520" y="985590"/>
            <a:ext cx="8640960" cy="5683770"/>
          </a:xfrm>
        </p:spPr>
        <p:txBody>
          <a:bodyPr>
            <a:normAutofit/>
          </a:bodyPr>
          <a:lstStyle/>
          <a:p>
            <a:pPr algn="just">
              <a:buFont typeface="Wingdings" panose="05000000000000000000" pitchFamily="2" charset="2"/>
              <a:buChar char="ü"/>
            </a:pPr>
            <a:r>
              <a:rPr lang="fr-FR" dirty="0" smtClean="0"/>
              <a:t>Processus </a:t>
            </a:r>
            <a:r>
              <a:rPr lang="fr-FR" dirty="0"/>
              <a:t>continu au cours duquel les parties prenantes rassemblent des informations afin de déterminer si les actions sont mises en œuvre conformément à la planification et de s'assurer des progrès réalisés afin d'atteindre les objectifs </a:t>
            </a:r>
            <a:r>
              <a:rPr lang="fr-FR" dirty="0" smtClean="0"/>
              <a:t>énoncés.</a:t>
            </a:r>
          </a:p>
          <a:p>
            <a:pPr algn="just">
              <a:buFont typeface="Wingdings" panose="05000000000000000000" pitchFamily="2" charset="2"/>
              <a:buChar char="ü"/>
            </a:pPr>
            <a:r>
              <a:rPr lang="fr-FR" dirty="0"/>
              <a:t>R</a:t>
            </a:r>
            <a:r>
              <a:rPr lang="fr-FR" dirty="0" smtClean="0"/>
              <a:t>éalisé </a:t>
            </a:r>
            <a:r>
              <a:rPr lang="fr-FR" dirty="0"/>
              <a:t>à tous les niveaux du système de santé et permet ainsi de suivre les progrès de la mise en œuvre du cadre IFC dans le pays. Ce suivi se veut intégré aux mécanismes existants.</a:t>
            </a:r>
            <a:endParaRPr lang="fr-FR" dirty="0" smtClean="0"/>
          </a:p>
          <a:p>
            <a:pPr marL="0" indent="0">
              <a:buNone/>
            </a:pPr>
            <a:endParaRPr lang="fr-FR" dirty="0"/>
          </a:p>
        </p:txBody>
      </p:sp>
    </p:spTree>
    <p:extLst>
      <p:ext uri="{BB962C8B-B14F-4D97-AF65-F5344CB8AC3E}">
        <p14:creationId xmlns="" xmlns:p14="http://schemas.microsoft.com/office/powerpoint/2010/main" val="3963965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640960" cy="668022"/>
          </a:xfrm>
        </p:spPr>
        <p:txBody>
          <a:bodyPr>
            <a:normAutofit fontScale="90000"/>
          </a:bodyPr>
          <a:lstStyle/>
          <a:p>
            <a:r>
              <a:rPr lang="fr-FR" sz="3900" b="1" dirty="0" smtClean="0"/>
              <a:t>Evaluation du programme IFC</a:t>
            </a:r>
            <a:endParaRPr lang="fr-FR" sz="3900" b="1" dirty="0"/>
          </a:p>
        </p:txBody>
      </p:sp>
      <p:sp>
        <p:nvSpPr>
          <p:cNvPr id="3" name="Content Placeholder 2"/>
          <p:cNvSpPr>
            <a:spLocks noGrp="1"/>
          </p:cNvSpPr>
          <p:nvPr>
            <p:ph idx="1"/>
          </p:nvPr>
        </p:nvSpPr>
        <p:spPr>
          <a:xfrm>
            <a:off x="251520" y="1571612"/>
            <a:ext cx="8640960" cy="5097748"/>
          </a:xfrm>
        </p:spPr>
        <p:txBody>
          <a:bodyPr>
            <a:normAutofit/>
          </a:bodyPr>
          <a:lstStyle/>
          <a:p>
            <a:pPr algn="just">
              <a:buFont typeface="Wingdings" panose="05000000000000000000" pitchFamily="2" charset="2"/>
              <a:buChar char="ü"/>
            </a:pPr>
            <a:r>
              <a:rPr lang="fr-FR" sz="3600" dirty="0" smtClean="0"/>
              <a:t>Analyse </a:t>
            </a:r>
            <a:r>
              <a:rPr lang="fr-FR" sz="3600" dirty="0"/>
              <a:t>rigoureuse pour mesurer l'impact des interventions afin d'atteindre les buts et les objectifs de la composante IFC. </a:t>
            </a:r>
            <a:endParaRPr lang="fr-FR" sz="3600" dirty="0" smtClean="0"/>
          </a:p>
          <a:p>
            <a:pPr algn="just">
              <a:buNone/>
            </a:pPr>
            <a:endParaRPr lang="fr-FR" sz="3600" dirty="0" smtClean="0"/>
          </a:p>
          <a:p>
            <a:pPr algn="just">
              <a:buFont typeface="Wingdings" panose="05000000000000000000" pitchFamily="2" charset="2"/>
              <a:buChar char="ü"/>
            </a:pPr>
            <a:r>
              <a:rPr lang="fr-FR" sz="3600" dirty="0" smtClean="0"/>
              <a:t>Evaluation externe sous le leadership de la </a:t>
            </a:r>
            <a:r>
              <a:rPr lang="fr-FR" sz="3600" dirty="0" smtClean="0"/>
              <a:t>DSF</a:t>
            </a:r>
          </a:p>
          <a:p>
            <a:pPr algn="just">
              <a:buNone/>
            </a:pPr>
            <a:endParaRPr lang="fr-FR" sz="3600" dirty="0" smtClean="0"/>
          </a:p>
          <a:p>
            <a:pPr algn="just">
              <a:buFont typeface="Wingdings" panose="05000000000000000000" pitchFamily="2" charset="2"/>
              <a:buChar char="ü"/>
            </a:pPr>
            <a:r>
              <a:rPr lang="fr-FR" sz="3600" dirty="0" smtClean="0"/>
              <a:t>Processus Participatif</a:t>
            </a:r>
            <a:endParaRPr lang="it-IT" sz="3600" dirty="0"/>
          </a:p>
          <a:p>
            <a:pPr marL="0" indent="0">
              <a:buNone/>
            </a:pPr>
            <a:endParaRPr lang="fr-FR" dirty="0" smtClean="0"/>
          </a:p>
        </p:txBody>
      </p:sp>
    </p:spTree>
    <p:extLst>
      <p:ext uri="{BB962C8B-B14F-4D97-AF65-F5344CB8AC3E}">
        <p14:creationId xmlns="" xmlns:p14="http://schemas.microsoft.com/office/powerpoint/2010/main" val="263095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57200" y="274638"/>
            <a:ext cx="8229600" cy="630734"/>
          </a:xfrm>
        </p:spPr>
        <p:txBody>
          <a:bodyPr>
            <a:normAutofit fontScale="90000"/>
          </a:bodyPr>
          <a:lstStyle/>
          <a:p>
            <a:r>
              <a:rPr lang="fr-CH" altLang="fr-FR" dirty="0" smtClean="0"/>
              <a:t>Evaluation</a:t>
            </a:r>
          </a:p>
        </p:txBody>
      </p:sp>
      <p:sp>
        <p:nvSpPr>
          <p:cNvPr id="3" name="Espace réservé du contenu 2"/>
          <p:cNvSpPr>
            <a:spLocks noGrp="1"/>
          </p:cNvSpPr>
          <p:nvPr>
            <p:ph idx="1"/>
          </p:nvPr>
        </p:nvSpPr>
        <p:spPr>
          <a:xfrm>
            <a:off x="539750" y="1071547"/>
            <a:ext cx="7920038" cy="1143007"/>
          </a:xfrm>
        </p:spPr>
        <p:txBody>
          <a:bodyPr>
            <a:normAutofit fontScale="25000" lnSpcReduction="20000"/>
          </a:bodyPr>
          <a:lstStyle/>
          <a:p>
            <a:pPr marL="0" indent="0">
              <a:buNone/>
              <a:defRPr/>
            </a:pPr>
            <a:r>
              <a:rPr lang="fr-CH" sz="9600" dirty="0" smtClean="0"/>
              <a:t>Deux types d’évaluation :</a:t>
            </a:r>
          </a:p>
          <a:p>
            <a:pPr>
              <a:buFont typeface="Wingdings" panose="05000000000000000000" pitchFamily="2" charset="2"/>
              <a:buChar char="Ø"/>
              <a:defRPr/>
            </a:pPr>
            <a:r>
              <a:rPr lang="fr-CH" sz="9600" dirty="0"/>
              <a:t>Evaluation de routine (annuellement, par exemple)</a:t>
            </a:r>
          </a:p>
          <a:p>
            <a:pPr>
              <a:buFont typeface="Wingdings" panose="05000000000000000000" pitchFamily="2" charset="2"/>
              <a:buChar char="Ø"/>
              <a:defRPr/>
            </a:pPr>
            <a:r>
              <a:rPr lang="fr-CH" sz="9600" dirty="0" smtClean="0"/>
              <a:t>Evaluation d’impact (ou recherche opérationnelle) </a:t>
            </a:r>
          </a:p>
          <a:p>
            <a:pPr>
              <a:buFont typeface="Wingdings" panose="05000000000000000000" pitchFamily="2" charset="2"/>
              <a:buChar char="Ø"/>
              <a:defRPr/>
            </a:pPr>
            <a:endParaRPr lang="fr-CH" dirty="0"/>
          </a:p>
        </p:txBody>
      </p:sp>
      <p:sp>
        <p:nvSpPr>
          <p:cNvPr id="15364" name="Espace réservé du numéro de diapositive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1ADE4DE-220C-4D39-941A-0B50B381CF81}" type="slidenum">
              <a:rPr lang="fr-FR" altLang="fr-FR"/>
              <a:pPr/>
              <a:t>5</a:t>
            </a:fld>
            <a:endParaRPr lang="fr-FR" altLang="fr-FR"/>
          </a:p>
        </p:txBody>
      </p:sp>
      <p:grpSp>
        <p:nvGrpSpPr>
          <p:cNvPr id="15365" name="Group 4"/>
          <p:cNvGrpSpPr>
            <a:grpSpLocks/>
          </p:cNvGrpSpPr>
          <p:nvPr/>
        </p:nvGrpSpPr>
        <p:grpSpPr bwMode="auto">
          <a:xfrm>
            <a:off x="142844" y="2357110"/>
            <a:ext cx="8786875" cy="4364370"/>
            <a:chOff x="1743" y="1561"/>
            <a:chExt cx="10951" cy="4300"/>
          </a:xfrm>
        </p:grpSpPr>
        <p:sp>
          <p:nvSpPr>
            <p:cNvPr id="15367" name="AutoShape 5"/>
            <p:cNvSpPr>
              <a:spLocks noChangeArrowheads="1"/>
            </p:cNvSpPr>
            <p:nvPr/>
          </p:nvSpPr>
          <p:spPr bwMode="auto">
            <a:xfrm>
              <a:off x="1743" y="1561"/>
              <a:ext cx="6375" cy="282"/>
            </a:xfrm>
            <a:prstGeom prst="flowChartProcess">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defRPr sz="2000" b="1">
                  <a:solidFill>
                    <a:schemeClr val="tx1"/>
                  </a:solidFill>
                  <a:latin typeface="Arial" charset="0"/>
                </a:defRPr>
              </a:lvl1pPr>
              <a:lvl2pPr marL="742950" indent="-285750">
                <a:spcBef>
                  <a:spcPct val="20000"/>
                </a:spcBef>
                <a:buChar char="–"/>
                <a:defRPr sz="16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eaLnBrk="1" hangingPunct="1">
                <a:spcBef>
                  <a:spcPct val="0"/>
                </a:spcBef>
                <a:spcAft>
                  <a:spcPts val="1000"/>
                </a:spcAft>
              </a:pPr>
              <a:r>
                <a:rPr lang="fr-FR" altLang="fr-FR" sz="1400" dirty="0"/>
                <a:t>Phases des évaluations d’impact</a:t>
              </a:r>
              <a:endParaRPr lang="fr-FR" altLang="fr-FR" sz="1400" b="0" dirty="0"/>
            </a:p>
          </p:txBody>
        </p:sp>
        <p:sp>
          <p:nvSpPr>
            <p:cNvPr id="7" name="AutoShape 6"/>
            <p:cNvSpPr>
              <a:spLocks noChangeArrowheads="1"/>
            </p:cNvSpPr>
            <p:nvPr/>
          </p:nvSpPr>
          <p:spPr bwMode="auto">
            <a:xfrm>
              <a:off x="1743" y="1913"/>
              <a:ext cx="2839" cy="3948"/>
            </a:xfrm>
            <a:prstGeom prst="flowChartProcess">
              <a:avLst/>
            </a:prstGeom>
            <a:solidFill>
              <a:srgbClr val="DDD8C2"/>
            </a:solidFill>
            <a:ln w="9525">
              <a:solidFill>
                <a:srgbClr val="000000"/>
              </a:solidFill>
              <a:miter lim="800000"/>
              <a:headEnd/>
              <a:tailEnd/>
            </a:ln>
          </p:spPr>
          <p:txBody>
            <a:bodyPr/>
            <a:lstStyle/>
            <a:p>
              <a:pPr algn="ctr" eaLnBrk="1" hangingPunct="1">
                <a:defRPr/>
              </a:pPr>
              <a:r>
                <a:rPr lang="fr-FR" b="1" dirty="0" smtClean="0">
                  <a:latin typeface="Arial Narrow" pitchFamily="34" charset="0"/>
                </a:rPr>
                <a:t>Evaluation </a:t>
              </a:r>
              <a:r>
                <a:rPr lang="fr-FR" b="1" dirty="0">
                  <a:latin typeface="Arial Narrow" pitchFamily="34" charset="0"/>
                </a:rPr>
                <a:t>de </a:t>
              </a:r>
              <a:r>
                <a:rPr lang="fr-FR" b="1" dirty="0" smtClean="0">
                  <a:latin typeface="Arial Narrow" pitchFamily="34" charset="0"/>
                </a:rPr>
                <a:t>base</a:t>
              </a:r>
              <a:endParaRPr lang="fr-FR" i="1" dirty="0">
                <a:latin typeface="Arial Narrow" pitchFamily="34" charset="0"/>
              </a:endParaRPr>
            </a:p>
            <a:p>
              <a:pPr marL="115888" eaLnBrk="1" hangingPunct="1">
                <a:defRPr/>
              </a:pPr>
              <a:r>
                <a:rPr lang="fr-FR" sz="2000" i="1" dirty="0" smtClean="0">
                  <a:solidFill>
                    <a:srgbClr val="FF0000"/>
                  </a:solidFill>
                  <a:latin typeface="Arial Narrow" pitchFamily="34" charset="0"/>
                </a:rPr>
                <a:t>Quand ?</a:t>
              </a:r>
              <a:endParaRPr lang="fr-FR" sz="2000" i="1" dirty="0">
                <a:solidFill>
                  <a:srgbClr val="FF0000"/>
                </a:solidFill>
                <a:latin typeface="Arial Narrow" pitchFamily="34" charset="0"/>
              </a:endParaRPr>
            </a:p>
            <a:p>
              <a:pPr marL="122238" lvl="1" eaLnBrk="1" hangingPunct="1">
                <a:buFont typeface="Symbol" pitchFamily="18" charset="2"/>
                <a:buChar char="·"/>
                <a:defRPr/>
              </a:pPr>
              <a:r>
                <a:rPr lang="fr-FR" sz="2000" dirty="0" smtClean="0">
                  <a:latin typeface="Arial Narrow" pitchFamily="34" charset="0"/>
                </a:rPr>
                <a:t> Avant </a:t>
              </a:r>
              <a:r>
                <a:rPr lang="fr-FR" sz="2000" dirty="0">
                  <a:latin typeface="Arial Narrow" pitchFamily="34" charset="0"/>
                </a:rPr>
                <a:t>la mise en </a:t>
              </a:r>
              <a:r>
                <a:rPr lang="fr-FR" sz="2000" dirty="0" smtClean="0">
                  <a:latin typeface="Arial Narrow" pitchFamily="34" charset="0"/>
                </a:rPr>
                <a:t>œuvre  </a:t>
              </a:r>
              <a:r>
                <a:rPr lang="fr-FR" sz="2000" dirty="0">
                  <a:latin typeface="Arial Narrow" pitchFamily="34" charset="0"/>
                </a:rPr>
                <a:t>des </a:t>
              </a:r>
              <a:r>
                <a:rPr lang="fr-FR" sz="2000" dirty="0" smtClean="0">
                  <a:latin typeface="Arial Narrow" pitchFamily="34" charset="0"/>
                </a:rPr>
                <a:t>activités</a:t>
              </a:r>
              <a:endParaRPr lang="fr-FR" sz="2000" i="1" dirty="0">
                <a:latin typeface="Arial Narrow" pitchFamily="34" charset="0"/>
              </a:endParaRPr>
            </a:p>
            <a:p>
              <a:pPr marL="122238" lvl="1" eaLnBrk="1" hangingPunct="1">
                <a:defRPr/>
              </a:pPr>
              <a:r>
                <a:rPr lang="fr-FR" sz="2000" i="1" dirty="0" smtClean="0">
                  <a:solidFill>
                    <a:srgbClr val="FF0000"/>
                  </a:solidFill>
                  <a:latin typeface="Arial Narrow" pitchFamily="34" charset="0"/>
                </a:rPr>
                <a:t>Pourquoi ?</a:t>
              </a:r>
              <a:endParaRPr lang="fr-FR" sz="2000" i="1" dirty="0">
                <a:solidFill>
                  <a:srgbClr val="FF0000"/>
                </a:solidFill>
                <a:latin typeface="Arial Narrow" pitchFamily="34" charset="0"/>
              </a:endParaRPr>
            </a:p>
            <a:p>
              <a:pPr marL="122238" lvl="1" eaLnBrk="1" hangingPunct="1">
                <a:buFont typeface="Symbol" pitchFamily="18" charset="2"/>
                <a:buChar char="·"/>
                <a:defRPr/>
              </a:pPr>
              <a:r>
                <a:rPr lang="fr-FR" sz="2000" dirty="0" smtClean="0">
                  <a:latin typeface="Arial Narrow" pitchFamily="34" charset="0"/>
                </a:rPr>
                <a:t> Etablir </a:t>
              </a:r>
              <a:r>
                <a:rPr lang="fr-FR" sz="2000" dirty="0">
                  <a:latin typeface="Arial Narrow" pitchFamily="34" charset="0"/>
                </a:rPr>
                <a:t>des niveaux de références des </a:t>
              </a:r>
              <a:r>
                <a:rPr lang="fr-FR" sz="2000" dirty="0" smtClean="0">
                  <a:latin typeface="Arial Narrow" pitchFamily="34" charset="0"/>
                </a:rPr>
                <a:t>extrants et </a:t>
              </a:r>
              <a:r>
                <a:rPr lang="fr-FR" sz="2000" dirty="0">
                  <a:latin typeface="Arial Narrow" pitchFamily="34" charset="0"/>
                </a:rPr>
                <a:t>effets  pour être </a:t>
              </a:r>
              <a:r>
                <a:rPr lang="fr-FR" sz="2000" dirty="0" smtClean="0">
                  <a:latin typeface="Arial Narrow" pitchFamily="34" charset="0"/>
                </a:rPr>
                <a:t>comparé avec </a:t>
              </a:r>
              <a:r>
                <a:rPr lang="fr-FR" sz="2000" dirty="0">
                  <a:latin typeface="Arial Narrow" pitchFamily="34" charset="0"/>
                </a:rPr>
                <a:t>les évaluations futures</a:t>
              </a:r>
            </a:p>
            <a:p>
              <a:pPr marL="122238" lvl="1" eaLnBrk="1" hangingPunct="1">
                <a:defRPr/>
              </a:pPr>
              <a:endParaRPr lang="fr-FR" sz="1200" i="1" dirty="0">
                <a:latin typeface="Arial Narrow" pitchFamily="34" charset="0"/>
              </a:endParaRPr>
            </a:p>
          </p:txBody>
        </p:sp>
        <p:sp>
          <p:nvSpPr>
            <p:cNvPr id="8" name="AutoShape 7"/>
            <p:cNvSpPr>
              <a:spLocks noChangeArrowheads="1"/>
            </p:cNvSpPr>
            <p:nvPr/>
          </p:nvSpPr>
          <p:spPr bwMode="auto">
            <a:xfrm>
              <a:off x="4948" y="1913"/>
              <a:ext cx="3294" cy="3948"/>
            </a:xfrm>
            <a:prstGeom prst="flowChartProcess">
              <a:avLst/>
            </a:prstGeom>
            <a:solidFill>
              <a:srgbClr val="DDD8C2"/>
            </a:solidFill>
            <a:ln w="9525">
              <a:solidFill>
                <a:srgbClr val="000000"/>
              </a:solidFill>
              <a:miter lim="800000"/>
              <a:headEnd/>
              <a:tailEnd/>
            </a:ln>
          </p:spPr>
          <p:txBody>
            <a:bodyPr/>
            <a:lstStyle/>
            <a:p>
              <a:pPr algn="ctr" eaLnBrk="1" hangingPunct="1">
                <a:defRPr/>
              </a:pPr>
              <a:r>
                <a:rPr lang="fr-FR" sz="2000" b="1" dirty="0" smtClean="0">
                  <a:latin typeface="Arial Narrow" pitchFamily="34" charset="0"/>
                </a:rPr>
                <a:t>Evaluation intermédiaire</a:t>
              </a:r>
              <a:endParaRPr lang="fr-FR" sz="2000" i="1" dirty="0" smtClean="0">
                <a:latin typeface="Arial Narrow" pitchFamily="34" charset="0"/>
              </a:endParaRPr>
            </a:p>
            <a:p>
              <a:pPr marL="115888" eaLnBrk="1" hangingPunct="1">
                <a:defRPr/>
              </a:pPr>
              <a:r>
                <a:rPr lang="fr-FR" sz="2000" i="1" dirty="0" smtClean="0">
                  <a:solidFill>
                    <a:srgbClr val="FF0000"/>
                  </a:solidFill>
                  <a:latin typeface="Arial Narrow" pitchFamily="34" charset="0"/>
                </a:rPr>
                <a:t>Quand ?</a:t>
              </a:r>
            </a:p>
            <a:p>
              <a:pPr marL="65088" lvl="1" eaLnBrk="1" hangingPunct="1">
                <a:buFont typeface="Symbol" pitchFamily="18" charset="2"/>
                <a:buChar char="·"/>
                <a:defRPr/>
              </a:pPr>
              <a:r>
                <a:rPr lang="fr-FR" sz="2000" dirty="0" smtClean="0">
                  <a:latin typeface="Arial Narrow" pitchFamily="34" charset="0"/>
                </a:rPr>
                <a:t> 1,5 à 2,5 ans après la mise en œuvre des activités</a:t>
              </a:r>
              <a:endParaRPr lang="fr-FR" sz="2000" i="1" dirty="0" smtClean="0">
                <a:latin typeface="Arial Narrow" pitchFamily="34" charset="0"/>
              </a:endParaRPr>
            </a:p>
            <a:p>
              <a:pPr marL="122238" lvl="1" eaLnBrk="1" hangingPunct="1">
                <a:defRPr/>
              </a:pPr>
              <a:r>
                <a:rPr lang="fr-FR" sz="2000" i="1" dirty="0" smtClean="0">
                  <a:solidFill>
                    <a:srgbClr val="FF0000"/>
                  </a:solidFill>
                  <a:latin typeface="Arial Narrow" pitchFamily="34" charset="0"/>
                </a:rPr>
                <a:t>Pourquoi ?</a:t>
              </a:r>
            </a:p>
            <a:p>
              <a:pPr marL="65088" lvl="1" eaLnBrk="1" hangingPunct="1">
                <a:buFont typeface="Symbol" pitchFamily="18" charset="2"/>
                <a:buChar char="·"/>
                <a:defRPr/>
              </a:pPr>
              <a:r>
                <a:rPr lang="fr-FR" sz="2000" dirty="0" smtClean="0">
                  <a:latin typeface="Arial Narrow" pitchFamily="34" charset="0"/>
                </a:rPr>
                <a:t> Evaluer l’évolution/ le progrès</a:t>
              </a:r>
            </a:p>
            <a:p>
              <a:pPr marL="65088" eaLnBrk="1" hangingPunct="1">
                <a:buFont typeface="Symbol" pitchFamily="18" charset="2"/>
                <a:buChar char="·"/>
                <a:defRPr/>
              </a:pPr>
              <a:r>
                <a:rPr lang="fr-FR" sz="2000" dirty="0" smtClean="0">
                  <a:latin typeface="Arial Narrow" pitchFamily="34" charset="0"/>
                </a:rPr>
                <a:t> Alimenter la prise de décision stratégique pour améliorer la mise en œuvre</a:t>
              </a:r>
            </a:p>
            <a:p>
              <a:pPr marL="122238" lvl="1" eaLnBrk="1" hangingPunct="1">
                <a:defRPr/>
              </a:pPr>
              <a:endParaRPr lang="fr-FR" sz="1200" i="1" dirty="0">
                <a:latin typeface="Arial Narrow" pitchFamily="34" charset="0"/>
              </a:endParaRPr>
            </a:p>
            <a:p>
              <a:pPr eaLnBrk="1" hangingPunct="1">
                <a:defRPr/>
              </a:pPr>
              <a:endParaRPr lang="fr-FR" dirty="0">
                <a:latin typeface="Arial" panose="020B0604020202020204" pitchFamily="34" charset="0"/>
              </a:endParaRPr>
            </a:p>
          </p:txBody>
        </p:sp>
        <p:sp>
          <p:nvSpPr>
            <p:cNvPr id="9" name="AutoShape 8"/>
            <p:cNvSpPr>
              <a:spLocks noChangeArrowheads="1"/>
            </p:cNvSpPr>
            <p:nvPr/>
          </p:nvSpPr>
          <p:spPr bwMode="auto">
            <a:xfrm>
              <a:off x="8599" y="1632"/>
              <a:ext cx="4095" cy="4159"/>
            </a:xfrm>
            <a:prstGeom prst="flowChartProcess">
              <a:avLst/>
            </a:prstGeom>
            <a:solidFill>
              <a:srgbClr val="DDD8C2"/>
            </a:solidFill>
            <a:ln w="9525">
              <a:solidFill>
                <a:srgbClr val="000000"/>
              </a:solidFill>
              <a:miter lim="800000"/>
              <a:headEnd/>
              <a:tailEnd/>
            </a:ln>
          </p:spPr>
          <p:txBody>
            <a:bodyPr/>
            <a:lstStyle/>
            <a:p>
              <a:pPr algn="ctr" eaLnBrk="1" hangingPunct="1">
                <a:defRPr/>
              </a:pPr>
              <a:r>
                <a:rPr lang="fr-FR" b="1" dirty="0" smtClean="0">
                  <a:latin typeface="Arial Narrow" pitchFamily="34" charset="0"/>
                </a:rPr>
                <a:t> Evaluation </a:t>
              </a:r>
              <a:r>
                <a:rPr lang="fr-FR" b="1" dirty="0" smtClean="0">
                  <a:latin typeface="Arial Narrow" pitchFamily="34" charset="0"/>
                </a:rPr>
                <a:t>finale</a:t>
              </a:r>
              <a:endParaRPr lang="fr-FR" i="1" dirty="0">
                <a:latin typeface="Arial Narrow" pitchFamily="34" charset="0"/>
              </a:endParaRPr>
            </a:p>
            <a:p>
              <a:pPr marL="115888" eaLnBrk="1" hangingPunct="1">
                <a:defRPr/>
              </a:pPr>
              <a:r>
                <a:rPr lang="fr-FR" sz="2000" i="1" dirty="0" smtClean="0">
                  <a:solidFill>
                    <a:srgbClr val="FF0000"/>
                  </a:solidFill>
                  <a:latin typeface="Arial Narrow" pitchFamily="34" charset="0"/>
                </a:rPr>
                <a:t>Quand ?</a:t>
              </a:r>
              <a:endParaRPr lang="fr-FR" sz="2000" i="1" dirty="0">
                <a:solidFill>
                  <a:srgbClr val="FF0000"/>
                </a:solidFill>
                <a:latin typeface="Arial Narrow" pitchFamily="34" charset="0"/>
              </a:endParaRPr>
            </a:p>
            <a:p>
              <a:pPr marL="122238" lvl="1" eaLnBrk="1" hangingPunct="1">
                <a:buFont typeface="Symbol" pitchFamily="18" charset="2"/>
                <a:buChar char="·"/>
                <a:defRPr/>
              </a:pPr>
              <a:r>
                <a:rPr lang="fr-FR" sz="2000" dirty="0" smtClean="0">
                  <a:latin typeface="Arial Narrow" pitchFamily="34" charset="0"/>
                </a:rPr>
                <a:t> 3 à 5 ans après la </a:t>
              </a:r>
              <a:r>
                <a:rPr lang="fr-FR" sz="2000" dirty="0">
                  <a:latin typeface="Arial Narrow" pitchFamily="34" charset="0"/>
                </a:rPr>
                <a:t>mise en </a:t>
              </a:r>
              <a:r>
                <a:rPr lang="fr-FR" sz="2000" dirty="0" smtClean="0">
                  <a:latin typeface="Arial Narrow" pitchFamily="34" charset="0"/>
                </a:rPr>
                <a:t>œuvre des </a:t>
              </a:r>
              <a:r>
                <a:rPr lang="fr-FR" sz="2000" dirty="0" smtClean="0">
                  <a:latin typeface="Arial Narrow" pitchFamily="34" charset="0"/>
                </a:rPr>
                <a:t>activités</a:t>
              </a:r>
              <a:endParaRPr lang="fr-FR" sz="2000" i="1" dirty="0">
                <a:latin typeface="Arial Narrow" pitchFamily="34" charset="0"/>
              </a:endParaRPr>
            </a:p>
            <a:p>
              <a:pPr marL="122238" lvl="1" eaLnBrk="1" hangingPunct="1">
                <a:defRPr/>
              </a:pPr>
              <a:r>
                <a:rPr lang="fr-FR" sz="2000" i="1" dirty="0" smtClean="0">
                  <a:solidFill>
                    <a:srgbClr val="FF0000"/>
                  </a:solidFill>
                  <a:latin typeface="Arial Narrow" pitchFamily="34" charset="0"/>
                </a:rPr>
                <a:t>Pourquoi ?</a:t>
              </a:r>
              <a:endParaRPr lang="fr-FR" sz="2000" i="1" dirty="0">
                <a:solidFill>
                  <a:srgbClr val="FF0000"/>
                </a:solidFill>
                <a:latin typeface="Arial Narrow" pitchFamily="34" charset="0"/>
              </a:endParaRPr>
            </a:p>
            <a:p>
              <a:pPr marL="122238" lvl="1" eaLnBrk="1" hangingPunct="1">
                <a:buFont typeface="Symbol" pitchFamily="18" charset="2"/>
                <a:buChar char="·"/>
                <a:defRPr/>
              </a:pPr>
              <a:r>
                <a:rPr lang="fr-FR" sz="2000" dirty="0" smtClean="0">
                  <a:latin typeface="Arial Narrow" pitchFamily="34" charset="0"/>
                </a:rPr>
                <a:t> Mesurer </a:t>
              </a:r>
              <a:r>
                <a:rPr lang="fr-FR" sz="2000" dirty="0">
                  <a:latin typeface="Arial Narrow" pitchFamily="34" charset="0"/>
                </a:rPr>
                <a:t>les changements </a:t>
              </a:r>
              <a:r>
                <a:rPr lang="fr-FR" sz="2000" dirty="0" smtClean="0">
                  <a:latin typeface="Arial Narrow" pitchFamily="34" charset="0"/>
                </a:rPr>
                <a:t>associés à la </a:t>
              </a:r>
              <a:r>
                <a:rPr lang="fr-FR" sz="2000" dirty="0">
                  <a:latin typeface="Arial Narrow" pitchFamily="34" charset="0"/>
                </a:rPr>
                <a:t>mise en œuvre du programme IFC</a:t>
              </a:r>
              <a:endParaRPr lang="fr-FR" sz="2000" i="1" dirty="0">
                <a:latin typeface="Arial Narrow" pitchFamily="34" charset="0"/>
              </a:endParaRPr>
            </a:p>
            <a:p>
              <a:pPr marL="122238" eaLnBrk="1" hangingPunct="1">
                <a:buFont typeface="Symbol" pitchFamily="18" charset="2"/>
                <a:buChar char="·"/>
                <a:defRPr/>
              </a:pPr>
              <a:r>
                <a:rPr lang="fr-FR" sz="2000" dirty="0" smtClean="0">
                  <a:latin typeface="Arial Narrow" pitchFamily="34" charset="0"/>
                </a:rPr>
                <a:t> Renforcer </a:t>
              </a:r>
              <a:r>
                <a:rPr lang="fr-FR" sz="2000" dirty="0">
                  <a:latin typeface="Arial Narrow" pitchFamily="34" charset="0"/>
                </a:rPr>
                <a:t>l’approche IFC dans le p</a:t>
              </a:r>
              <a:r>
                <a:rPr lang="fr-FR" sz="2000" dirty="0" smtClean="0">
                  <a:latin typeface="Arial Narrow" pitchFamily="34" charset="0"/>
                </a:rPr>
                <a:t>ays, alimenter le passage à l’échelle, contribuer à la connaissance de base en SMN</a:t>
              </a:r>
              <a:endParaRPr lang="fr-FR" sz="2000" i="1" dirty="0" smtClean="0">
                <a:latin typeface="Arial Narrow" pitchFamily="34" charset="0"/>
              </a:endParaRPr>
            </a:p>
            <a:p>
              <a:pPr marL="122238" lvl="1" eaLnBrk="1" hangingPunct="1">
                <a:defRPr/>
              </a:pPr>
              <a:endParaRPr lang="fr-FR" sz="1200" i="1" dirty="0">
                <a:latin typeface="Arial Narrow" pitchFamily="34" charset="0"/>
              </a:endParaRPr>
            </a:p>
          </p:txBody>
        </p:sp>
        <p:cxnSp>
          <p:nvCxnSpPr>
            <p:cNvPr id="15371" name="AutoShape 9"/>
            <p:cNvCxnSpPr>
              <a:cxnSpLocks noChangeShapeType="1"/>
            </p:cNvCxnSpPr>
            <p:nvPr/>
          </p:nvCxnSpPr>
          <p:spPr bwMode="auto">
            <a:xfrm>
              <a:off x="4582" y="4292"/>
              <a:ext cx="366" cy="14"/>
            </a:xfrm>
            <a:prstGeom prst="straightConnector1">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15372" name="AutoShape 10"/>
            <p:cNvCxnSpPr>
              <a:cxnSpLocks noChangeShapeType="1"/>
            </p:cNvCxnSpPr>
            <p:nvPr/>
          </p:nvCxnSpPr>
          <p:spPr bwMode="auto">
            <a:xfrm>
              <a:off x="8242" y="4377"/>
              <a:ext cx="356" cy="2"/>
            </a:xfrm>
            <a:prstGeom prst="straightConnector1">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grpSp>
      <p:sp>
        <p:nvSpPr>
          <p:cNvPr id="12" name="Espace réservé du contenu 2"/>
          <p:cNvSpPr txBox="1">
            <a:spLocks/>
          </p:cNvSpPr>
          <p:nvPr/>
        </p:nvSpPr>
        <p:spPr bwMode="auto">
          <a:xfrm>
            <a:off x="539750" y="5157788"/>
            <a:ext cx="7920038" cy="13675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defRPr sz="2000" b="1">
                <a:solidFill>
                  <a:schemeClr val="tx1"/>
                </a:solidFill>
                <a:latin typeface="+mn-lt"/>
                <a:ea typeface="+mn-ea"/>
                <a:cs typeface="+mn-cs"/>
              </a:defRPr>
            </a:lvl1pPr>
            <a:lvl2pPr marL="823913" indent="-285750" algn="l" rtl="0" eaLnBrk="0" fontAlgn="base" hangingPunct="0">
              <a:spcBef>
                <a:spcPct val="20000"/>
              </a:spcBef>
              <a:spcAft>
                <a:spcPct val="0"/>
              </a:spcAft>
              <a:buChar char="–"/>
              <a:defRPr sz="1600">
                <a:solidFill>
                  <a:schemeClr val="tx1"/>
                </a:solidFill>
                <a:latin typeface="+mn-lt"/>
              </a:defRPr>
            </a:lvl2pPr>
            <a:lvl3pPr marL="1231900" indent="-228600" algn="l" rtl="0" eaLnBrk="0" fontAlgn="base" hangingPunct="0">
              <a:spcBef>
                <a:spcPct val="20000"/>
              </a:spcBef>
              <a:spcAft>
                <a:spcPct val="0"/>
              </a:spcAft>
              <a:buChar char="•"/>
              <a:defRPr sz="1600">
                <a:solidFill>
                  <a:schemeClr val="tx1"/>
                </a:solidFill>
                <a:latin typeface="+mn-lt"/>
              </a:defRPr>
            </a:lvl3pPr>
            <a:lvl4pPr marL="1639888"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defRPr/>
            </a:pPr>
            <a:endParaRPr lang="fr-CH" kern="0" dirty="0" smtClean="0"/>
          </a:p>
          <a:p>
            <a:pPr>
              <a:buFont typeface="Wingdings" panose="05000000000000000000" pitchFamily="2" charset="2"/>
              <a:buChar char="Ø"/>
              <a:defRPr/>
            </a:pPr>
            <a:endParaRPr lang="fr-CH" kern="0" dirty="0"/>
          </a:p>
        </p:txBody>
      </p:sp>
    </p:spTree>
    <p:extLst>
      <p:ext uri="{BB962C8B-B14F-4D97-AF65-F5344CB8AC3E}">
        <p14:creationId xmlns="" xmlns:p14="http://schemas.microsoft.com/office/powerpoint/2010/main" val="3412892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re 1"/>
          <p:cNvSpPr>
            <a:spLocks noGrp="1"/>
          </p:cNvSpPr>
          <p:nvPr>
            <p:ph type="title"/>
          </p:nvPr>
        </p:nvSpPr>
        <p:spPr>
          <a:xfrm>
            <a:off x="1187624" y="116632"/>
            <a:ext cx="6337300" cy="706437"/>
          </a:xfrm>
        </p:spPr>
        <p:txBody>
          <a:bodyPr/>
          <a:lstStyle/>
          <a:p>
            <a:r>
              <a:rPr lang="fr-CH" altLang="fr-FR" dirty="0" smtClean="0"/>
              <a:t>Finalité du suivi et l’évaluation (S&amp;E)</a:t>
            </a:r>
          </a:p>
        </p:txBody>
      </p:sp>
      <p:sp>
        <p:nvSpPr>
          <p:cNvPr id="5123" name="Espace réservé du contenu 2"/>
          <p:cNvSpPr>
            <a:spLocks noGrp="1"/>
          </p:cNvSpPr>
          <p:nvPr>
            <p:ph idx="1"/>
          </p:nvPr>
        </p:nvSpPr>
        <p:spPr>
          <a:xfrm>
            <a:off x="107503" y="823069"/>
            <a:ext cx="8838905" cy="5846291"/>
          </a:xfrm>
        </p:spPr>
        <p:txBody>
          <a:bodyPr/>
          <a:lstStyle/>
          <a:p>
            <a:pPr marL="633412" algn="just">
              <a:lnSpc>
                <a:spcPct val="150000"/>
              </a:lnSpc>
              <a:buFont typeface="Wingdings" panose="05000000000000000000" pitchFamily="2" charset="2"/>
              <a:buChar char="ü"/>
            </a:pPr>
            <a:r>
              <a:rPr lang="fr-CH" altLang="fr-FR" sz="2400" b="0" kern="1200" dirty="0" smtClean="0"/>
              <a:t>Améliorer le programme : relever les forces et les accomplissements, améliorer la gestion et la planification, identifier les faiblesses, identifier et aborder les besoins programmatiques;</a:t>
            </a:r>
          </a:p>
          <a:p>
            <a:pPr marL="633412" algn="just">
              <a:lnSpc>
                <a:spcPct val="150000"/>
              </a:lnSpc>
              <a:buFont typeface="Wingdings" panose="05000000000000000000" pitchFamily="2" charset="2"/>
              <a:buChar char="ü"/>
            </a:pPr>
            <a:r>
              <a:rPr lang="fr-CH" sz="2400" b="0" kern="1200" dirty="0"/>
              <a:t>La progression vers les résultats – il s'agit d’analyser périodiquement la mesure dans laquelle les résultats prévus sont atteints ou sont en train d’être atteints</a:t>
            </a:r>
            <a:r>
              <a:rPr lang="fr-CH" sz="2400" dirty="0"/>
              <a:t> </a:t>
            </a:r>
            <a:endParaRPr lang="fr-CH" altLang="fr-FR" sz="2400" b="0" kern="1200" dirty="0" smtClean="0"/>
          </a:p>
          <a:p>
            <a:pPr marL="633412" algn="just">
              <a:lnSpc>
                <a:spcPct val="150000"/>
              </a:lnSpc>
              <a:buFont typeface="Wingdings" panose="05000000000000000000" pitchFamily="2" charset="2"/>
              <a:buChar char="ü"/>
            </a:pPr>
            <a:r>
              <a:rPr lang="fr-CH" altLang="fr-FR" sz="2400" b="0" kern="1200" dirty="0" smtClean="0"/>
              <a:t>Faire du plaidoyer;</a:t>
            </a:r>
          </a:p>
          <a:p>
            <a:pPr marL="633412" algn="just">
              <a:lnSpc>
                <a:spcPct val="150000"/>
              </a:lnSpc>
              <a:buFont typeface="Wingdings" panose="05000000000000000000" pitchFamily="2" charset="2"/>
              <a:buChar char="ü"/>
            </a:pPr>
            <a:r>
              <a:rPr lang="fr-CH" altLang="fr-FR" sz="2400" b="0" kern="1200" dirty="0" smtClean="0"/>
              <a:t>Améliorer </a:t>
            </a:r>
            <a:r>
              <a:rPr lang="fr-CH" altLang="fr-FR" sz="2400" b="0" kern="1200" dirty="0"/>
              <a:t>la redevabilité.</a:t>
            </a:r>
          </a:p>
        </p:txBody>
      </p:sp>
      <p:sp>
        <p:nvSpPr>
          <p:cNvPr id="5124" name="Espace réservé du numéro de diapositive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D0C6828-622F-410F-951F-2E02DFBFBD59}" type="slidenum">
              <a:rPr lang="fr-FR" altLang="fr-FR">
                <a:solidFill>
                  <a:srgbClr val="000000"/>
                </a:solidFill>
              </a:rPr>
              <a:pPr/>
              <a:t>6</a:t>
            </a:fld>
            <a:endParaRPr lang="fr-FR" altLang="fr-FR">
              <a:solidFill>
                <a:srgbClr val="000000"/>
              </a:solidFill>
            </a:endParaRPr>
          </a:p>
        </p:txBody>
      </p:sp>
    </p:spTree>
    <p:extLst>
      <p:ext uri="{BB962C8B-B14F-4D97-AF65-F5344CB8AC3E}">
        <p14:creationId xmlns="" xmlns:p14="http://schemas.microsoft.com/office/powerpoint/2010/main" val="1665635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re 1"/>
          <p:cNvSpPr>
            <a:spLocks noGrp="1"/>
          </p:cNvSpPr>
          <p:nvPr>
            <p:ph type="title"/>
          </p:nvPr>
        </p:nvSpPr>
        <p:spPr>
          <a:xfrm>
            <a:off x="1187624" y="116632"/>
            <a:ext cx="6337300" cy="706437"/>
          </a:xfrm>
        </p:spPr>
        <p:txBody>
          <a:bodyPr/>
          <a:lstStyle/>
          <a:p>
            <a:r>
              <a:rPr lang="fr-CH" altLang="fr-FR" dirty="0" smtClean="0"/>
              <a:t>Finalité du suivi et l’évaluation (S&amp;E)</a:t>
            </a:r>
          </a:p>
        </p:txBody>
      </p:sp>
      <p:sp>
        <p:nvSpPr>
          <p:cNvPr id="5123" name="Espace réservé du contenu 2"/>
          <p:cNvSpPr>
            <a:spLocks noGrp="1"/>
          </p:cNvSpPr>
          <p:nvPr>
            <p:ph idx="1"/>
          </p:nvPr>
        </p:nvSpPr>
        <p:spPr>
          <a:xfrm>
            <a:off x="107503" y="823069"/>
            <a:ext cx="8838905" cy="5846291"/>
          </a:xfrm>
        </p:spPr>
        <p:txBody>
          <a:bodyPr/>
          <a:lstStyle/>
          <a:p>
            <a:pPr marL="633412" algn="just">
              <a:lnSpc>
                <a:spcPct val="150000"/>
              </a:lnSpc>
              <a:buFont typeface="Wingdings" panose="05000000000000000000" pitchFamily="2" charset="2"/>
              <a:buChar char="ü"/>
            </a:pPr>
            <a:r>
              <a:rPr lang="fr-CH" sz="3000" b="0" kern="1200" dirty="0" smtClean="0"/>
              <a:t>Identifier les facteurs qui entravent ou contribuant à l’atteinte des résultats de l’intervention</a:t>
            </a:r>
          </a:p>
          <a:p>
            <a:pPr marL="633412" algn="just">
              <a:lnSpc>
                <a:spcPct val="150000"/>
              </a:lnSpc>
              <a:buFont typeface="Wingdings" panose="05000000000000000000" pitchFamily="2" charset="2"/>
              <a:buChar char="ü"/>
            </a:pPr>
            <a:r>
              <a:rPr lang="fr-CH" sz="3000" b="0" dirty="0" smtClean="0"/>
              <a:t>Evaluer les </a:t>
            </a:r>
            <a:r>
              <a:rPr lang="fr-CH" sz="3000" b="0" dirty="0"/>
              <a:t>contributions des partenaires aux </a:t>
            </a:r>
            <a:r>
              <a:rPr lang="fr-CH" sz="3000" b="0" dirty="0" smtClean="0"/>
              <a:t>interventions</a:t>
            </a:r>
          </a:p>
          <a:p>
            <a:pPr marL="633412" algn="just">
              <a:lnSpc>
                <a:spcPct val="150000"/>
              </a:lnSpc>
              <a:buFont typeface="Wingdings" panose="05000000000000000000" pitchFamily="2" charset="2"/>
              <a:buChar char="ü"/>
            </a:pPr>
            <a:r>
              <a:rPr lang="fr-CH" sz="3000" b="0" dirty="0" smtClean="0"/>
              <a:t>Analyser </a:t>
            </a:r>
            <a:r>
              <a:rPr lang="fr-CH" sz="3000" b="0" dirty="0"/>
              <a:t>les partenariats actuels </a:t>
            </a:r>
            <a:r>
              <a:rPr lang="fr-CH" sz="3000" b="0" dirty="0" smtClean="0"/>
              <a:t>dans la mise en œuvre du programme en vue de prendre en compte éventuellement d’autres partenaires</a:t>
            </a:r>
          </a:p>
        </p:txBody>
      </p:sp>
      <p:sp>
        <p:nvSpPr>
          <p:cNvPr id="5124" name="Espace réservé du numéro de diapositive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D0C6828-622F-410F-951F-2E02DFBFBD59}" type="slidenum">
              <a:rPr lang="fr-FR" altLang="fr-FR">
                <a:solidFill>
                  <a:srgbClr val="000000"/>
                </a:solidFill>
              </a:rPr>
              <a:pPr/>
              <a:t>7</a:t>
            </a:fld>
            <a:endParaRPr lang="fr-FR" altLang="fr-FR">
              <a:solidFill>
                <a:srgbClr val="000000"/>
              </a:solidFill>
            </a:endParaRPr>
          </a:p>
        </p:txBody>
      </p:sp>
    </p:spTree>
    <p:extLst>
      <p:ext uri="{BB962C8B-B14F-4D97-AF65-F5344CB8AC3E}">
        <p14:creationId xmlns="" xmlns:p14="http://schemas.microsoft.com/office/powerpoint/2010/main" val="599038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fr-FR" altLang="fr-FR" dirty="0" smtClean="0"/>
              <a:t>Principes du S&amp;E participatif</a:t>
            </a:r>
          </a:p>
        </p:txBody>
      </p:sp>
      <p:sp>
        <p:nvSpPr>
          <p:cNvPr id="7171" name="Content Placeholder 2"/>
          <p:cNvSpPr>
            <a:spLocks noGrp="1"/>
          </p:cNvSpPr>
          <p:nvPr>
            <p:ph idx="1"/>
          </p:nvPr>
        </p:nvSpPr>
        <p:spPr>
          <a:xfrm>
            <a:off x="467544" y="1196752"/>
            <a:ext cx="7991475" cy="5232644"/>
          </a:xfrm>
        </p:spPr>
        <p:txBody>
          <a:bodyPr/>
          <a:lstStyle/>
          <a:p>
            <a:pPr algn="just">
              <a:buFont typeface="Wingdings" pitchFamily="2" charset="2"/>
              <a:buChar char="Ø"/>
            </a:pPr>
            <a:r>
              <a:rPr lang="fr-FR" altLang="fr-FR" sz="2200" i="1" dirty="0" smtClean="0"/>
              <a:t>Participation </a:t>
            </a:r>
            <a:r>
              <a:rPr lang="fr-FR" altLang="fr-FR" sz="2200" dirty="0" smtClean="0"/>
              <a:t> </a:t>
            </a:r>
            <a:r>
              <a:rPr lang="fr-FR" altLang="fr-FR" sz="2200" b="0" dirty="0" smtClean="0"/>
              <a:t>d’un nombre important de parties prenantes, </a:t>
            </a:r>
          </a:p>
          <a:p>
            <a:pPr marL="0" indent="0" algn="just"/>
            <a:endParaRPr lang="fr-FR" altLang="fr-FR" sz="2200" b="0" dirty="0" smtClean="0"/>
          </a:p>
          <a:p>
            <a:pPr algn="just">
              <a:buFont typeface="Wingdings" pitchFamily="2" charset="2"/>
              <a:buChar char="Ø"/>
            </a:pPr>
            <a:r>
              <a:rPr lang="fr-FR" altLang="fr-FR" sz="2200" i="1" dirty="0" smtClean="0"/>
              <a:t>Apprentissage:</a:t>
            </a:r>
            <a:r>
              <a:rPr lang="fr-FR" altLang="fr-FR" sz="2200" dirty="0"/>
              <a:t> </a:t>
            </a:r>
            <a:r>
              <a:rPr lang="fr-FR" altLang="fr-FR" sz="2200" b="0" dirty="0" smtClean="0"/>
              <a:t>conduite de S&amp;E en tant qu’expérience « d’apprentissage » pour toutes les parties prenantes.</a:t>
            </a:r>
          </a:p>
          <a:p>
            <a:pPr algn="just"/>
            <a:endParaRPr lang="fr-FR" altLang="fr-FR" sz="2200" b="0" dirty="0" smtClean="0"/>
          </a:p>
          <a:p>
            <a:pPr algn="just">
              <a:buFont typeface="Wingdings" pitchFamily="2" charset="2"/>
              <a:buChar char="Ø"/>
            </a:pPr>
            <a:r>
              <a:rPr lang="fr-FR" altLang="fr-FR" sz="2200" i="1" dirty="0" smtClean="0"/>
              <a:t>Négociation</a:t>
            </a:r>
            <a:r>
              <a:rPr lang="fr-FR" altLang="fr-FR" sz="2200" dirty="0" smtClean="0"/>
              <a:t>  </a:t>
            </a:r>
            <a:r>
              <a:rPr lang="fr-FR" altLang="fr-FR" sz="2200" b="0" dirty="0" smtClean="0"/>
              <a:t>entre les besoins, attentes, et perspectives des parties prenantes ; contribution aux moyens d’agir des parties prenantes dont, en </a:t>
            </a:r>
            <a:r>
              <a:rPr lang="fr-FR" altLang="fr-FR" sz="2200" b="0" dirty="0" smtClean="0"/>
              <a:t>général, </a:t>
            </a:r>
            <a:r>
              <a:rPr lang="fr-FR" altLang="fr-FR" sz="2200" b="0" dirty="0" smtClean="0"/>
              <a:t>les besoins et attentes entrent moins souvent dans les processus de prise de décisions. </a:t>
            </a:r>
          </a:p>
          <a:p>
            <a:pPr algn="just">
              <a:buFont typeface="Wingdings" pitchFamily="2" charset="2"/>
              <a:buChar char="Ø"/>
            </a:pPr>
            <a:endParaRPr lang="fr-FR" altLang="fr-FR" sz="2200" b="0" dirty="0" smtClean="0"/>
          </a:p>
          <a:p>
            <a:pPr algn="just">
              <a:buFont typeface="Wingdings" pitchFamily="2" charset="2"/>
              <a:buChar char="Ø"/>
            </a:pPr>
            <a:r>
              <a:rPr lang="fr-FR" altLang="fr-FR" sz="2200" i="1" dirty="0" smtClean="0"/>
              <a:t>Flexibilité:</a:t>
            </a:r>
            <a:r>
              <a:rPr lang="fr-FR" altLang="fr-FR" sz="2200" dirty="0" smtClean="0"/>
              <a:t>  </a:t>
            </a:r>
            <a:r>
              <a:rPr lang="fr-FR" altLang="fr-FR" sz="2200" b="0" dirty="0" smtClean="0"/>
              <a:t>l’adaptation de S&amp;E au contexte afin de garantir que le processus répond aux besoins et aux attentes des parties prenantes. </a:t>
            </a:r>
          </a:p>
          <a:p>
            <a:r>
              <a:rPr lang="fr-FR" altLang="fr-FR" b="0" dirty="0" smtClean="0"/>
              <a:t> </a:t>
            </a:r>
          </a:p>
        </p:txBody>
      </p:sp>
      <p:sp>
        <p:nvSpPr>
          <p:cNvPr id="7172" name="Espace réservé du numéro de diapositive 1"/>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defRPr sz="2000" b="1">
                <a:solidFill>
                  <a:schemeClr val="tx1"/>
                </a:solidFill>
                <a:latin typeface="Arial" charset="0"/>
              </a:defRPr>
            </a:lvl1pPr>
            <a:lvl2pPr marL="742950" indent="-285750">
              <a:spcBef>
                <a:spcPct val="20000"/>
              </a:spcBef>
              <a:buChar char="–"/>
              <a:defRPr sz="16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spcBef>
                <a:spcPct val="0"/>
              </a:spcBef>
            </a:pPr>
            <a:fld id="{922C3D98-9A5F-4F5D-99A5-62BC689ABBBF}" type="slidenum">
              <a:rPr lang="fr-FR" altLang="fr-FR" sz="900" b="0"/>
              <a:pPr>
                <a:spcBef>
                  <a:spcPct val="0"/>
                </a:spcBef>
              </a:pPr>
              <a:t>8</a:t>
            </a:fld>
            <a:endParaRPr lang="fr-FR" altLang="fr-FR" sz="900" b="0"/>
          </a:p>
        </p:txBody>
      </p:sp>
    </p:spTree>
    <p:extLst>
      <p:ext uri="{BB962C8B-B14F-4D97-AF65-F5344CB8AC3E}">
        <p14:creationId xmlns="" xmlns:p14="http://schemas.microsoft.com/office/powerpoint/2010/main" val="1762982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fr-FR" altLang="fr-FR" smtClean="0"/>
              <a:t>S&amp;E participatif</a:t>
            </a:r>
          </a:p>
        </p:txBody>
      </p:sp>
      <p:sp>
        <p:nvSpPr>
          <p:cNvPr id="19459" name="Content Placeholder 2"/>
          <p:cNvSpPr>
            <a:spLocks noGrp="1"/>
          </p:cNvSpPr>
          <p:nvPr>
            <p:ph idx="1"/>
          </p:nvPr>
        </p:nvSpPr>
        <p:spPr>
          <a:xfrm>
            <a:off x="683568" y="1124744"/>
            <a:ext cx="7920880" cy="5400600"/>
          </a:xfrm>
        </p:spPr>
        <p:txBody>
          <a:bodyPr/>
          <a:lstStyle/>
          <a:p>
            <a:pPr marL="0" indent="4763" algn="just">
              <a:defRPr/>
            </a:pPr>
            <a:r>
              <a:rPr lang="fr-FR" b="0" dirty="0" smtClean="0"/>
              <a:t>Concrètement cela pourrait inclure :</a:t>
            </a:r>
          </a:p>
          <a:p>
            <a:pPr marL="0" indent="4763" algn="just">
              <a:defRPr/>
            </a:pPr>
            <a:endParaRPr lang="fr-FR" sz="800" b="0" dirty="0" smtClean="0"/>
          </a:p>
          <a:p>
            <a:pPr marL="0" indent="4763" algn="just">
              <a:buFont typeface="Wingdings" pitchFamily="2" charset="2"/>
              <a:buChar char="Ø"/>
              <a:defRPr/>
            </a:pPr>
            <a:r>
              <a:rPr lang="fr-FR" b="0" dirty="0" smtClean="0"/>
              <a:t> La présence des représentants de la communauté dans le noyau régional IFC.</a:t>
            </a:r>
          </a:p>
          <a:p>
            <a:pPr marL="0" indent="4763" algn="just">
              <a:buFont typeface="Wingdings" pitchFamily="2" charset="2"/>
              <a:buChar char="Ø"/>
              <a:defRPr/>
            </a:pPr>
            <a:endParaRPr lang="fr-FR" b="0" dirty="0" smtClean="0"/>
          </a:p>
          <a:p>
            <a:pPr marL="0" indent="4763" algn="just">
              <a:buFont typeface="Wingdings" pitchFamily="2" charset="2"/>
              <a:buChar char="Ø"/>
              <a:defRPr/>
            </a:pPr>
            <a:r>
              <a:rPr lang="fr-FR" b="0" dirty="0" smtClean="0"/>
              <a:t> Les réunions régulières avec la communauté afin de partager les résultats du S&amp;E et d’obtenir leurs commentaires.</a:t>
            </a:r>
          </a:p>
          <a:p>
            <a:pPr marL="0" indent="4763" algn="just">
              <a:buFont typeface="Wingdings" pitchFamily="2" charset="2"/>
              <a:buChar char="Ø"/>
              <a:defRPr/>
            </a:pPr>
            <a:endParaRPr lang="fr-FR" b="0" dirty="0" smtClean="0"/>
          </a:p>
          <a:p>
            <a:pPr marL="0" indent="4763" algn="just">
              <a:buFont typeface="Wingdings" pitchFamily="2" charset="2"/>
              <a:buChar char="Ø"/>
              <a:defRPr/>
            </a:pPr>
            <a:r>
              <a:rPr lang="fr-FR" b="0" dirty="0" smtClean="0"/>
              <a:t> L’inclusion des méthodes participatives dans la récolte de données du S&amp;E </a:t>
            </a:r>
            <a:r>
              <a:rPr lang="fr-FR" b="0" dirty="0" smtClean="0"/>
              <a:t>de routine</a:t>
            </a:r>
            <a:r>
              <a:rPr lang="fr-FR" b="0" dirty="0" smtClean="0"/>
              <a:t>.</a:t>
            </a:r>
          </a:p>
          <a:p>
            <a:pPr marL="0" indent="4763" algn="just">
              <a:defRPr/>
            </a:pPr>
            <a:endParaRPr lang="fr-FR" b="0" dirty="0" smtClean="0"/>
          </a:p>
          <a:p>
            <a:pPr marL="0" indent="4763" algn="just">
              <a:buFont typeface="Wingdings" pitchFamily="2" charset="2"/>
              <a:buChar char="Ø"/>
              <a:defRPr/>
            </a:pPr>
            <a:r>
              <a:rPr lang="fr-FR" b="0" dirty="0" smtClean="0"/>
              <a:t> Développement d’un système communautaire pour le suivi de la qualité des services de santé. </a:t>
            </a:r>
          </a:p>
          <a:p>
            <a:pPr marL="0" indent="4763" algn="just">
              <a:buFont typeface="Wingdings" pitchFamily="2" charset="2"/>
              <a:buChar char="Ø"/>
              <a:defRPr/>
            </a:pPr>
            <a:endParaRPr lang="fr-FR" b="0" dirty="0" smtClean="0"/>
          </a:p>
          <a:p>
            <a:pPr marL="0" indent="4763" algn="just">
              <a:buFont typeface="Wingdings" pitchFamily="2" charset="2"/>
              <a:buChar char="Ø"/>
              <a:defRPr/>
            </a:pPr>
            <a:r>
              <a:rPr lang="fr-FR" b="0" dirty="0" smtClean="0"/>
              <a:t> Utilisation des outils visuels pour le partage d’information avec les communautés.  </a:t>
            </a:r>
          </a:p>
          <a:p>
            <a:pPr>
              <a:defRPr/>
            </a:pPr>
            <a:endParaRPr lang="fr-FR" dirty="0" smtClean="0"/>
          </a:p>
        </p:txBody>
      </p:sp>
    </p:spTree>
    <p:extLst>
      <p:ext uri="{BB962C8B-B14F-4D97-AF65-F5344CB8AC3E}">
        <p14:creationId xmlns="" xmlns:p14="http://schemas.microsoft.com/office/powerpoint/2010/main" val="1197606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323</TotalTime>
  <Words>1761</Words>
  <Application>Microsoft Office PowerPoint</Application>
  <PresentationFormat>Affichage à l'écran (4:3)</PresentationFormat>
  <Paragraphs>207</Paragraphs>
  <Slides>22</Slides>
  <Notes>0</Notes>
  <HiddenSlides>0</HiddenSlides>
  <MMClips>0</MMClips>
  <ScaleCrop>false</ScaleCrop>
  <HeadingPairs>
    <vt:vector size="4" baseType="variant">
      <vt:variant>
        <vt:lpstr>Thème</vt:lpstr>
      </vt:variant>
      <vt:variant>
        <vt:i4>2</vt:i4>
      </vt:variant>
      <vt:variant>
        <vt:lpstr>Titres des diapositives</vt:lpstr>
      </vt:variant>
      <vt:variant>
        <vt:i4>22</vt:i4>
      </vt:variant>
    </vt:vector>
  </HeadingPairs>
  <TitlesOfParts>
    <vt:vector size="24" baseType="lpstr">
      <vt:lpstr>Thème Office</vt:lpstr>
      <vt:lpstr>Modèle par défaut</vt:lpstr>
      <vt:lpstr>Suivi et évaluation du programme IFC </vt:lpstr>
      <vt:lpstr>Le suivi</vt:lpstr>
      <vt:lpstr>  Suivi du programme IFC  </vt:lpstr>
      <vt:lpstr>Evaluation du programme IFC</vt:lpstr>
      <vt:lpstr>Evaluation</vt:lpstr>
      <vt:lpstr>Finalité du suivi et l’évaluation (S&amp;E)</vt:lpstr>
      <vt:lpstr>Finalité du suivi et l’évaluation (S&amp;E)</vt:lpstr>
      <vt:lpstr>Principes du S&amp;E participatif</vt:lpstr>
      <vt:lpstr>S&amp;E participatif</vt:lpstr>
      <vt:lpstr>Diapositive 10</vt:lpstr>
      <vt:lpstr>Indicateurs de suivi du programme IFC</vt:lpstr>
      <vt:lpstr>S&amp;E: Indicateurs</vt:lpstr>
      <vt:lpstr>Indicateurs de suivi du programme IFC (1)</vt:lpstr>
      <vt:lpstr>Indicateurs de suivi du programme IFC (2)</vt:lpstr>
      <vt:lpstr>Indicateurs de suivi du programme IFC (3)</vt:lpstr>
      <vt:lpstr>Mécanisme de suivi du programme IFC</vt:lpstr>
      <vt:lpstr>Sources de données du suivi du programme IFC</vt:lpstr>
      <vt:lpstr>Diapositive 18</vt:lpstr>
      <vt:lpstr>Documentation des leçons apprises </vt:lpstr>
      <vt:lpstr>Restitution</vt:lpstr>
      <vt:lpstr>Discussion: </vt:lpstr>
      <vt:lpstr>MERCI DE VOTRE ATTENTION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11 – Rôles des acteurs dans la mise en œuvre du cadre IFC, suivi et évaluation des interventions IFC au Burkina Faso</dc:title>
  <dc:creator>ebonzemba</dc:creator>
  <cp:lastModifiedBy>acer</cp:lastModifiedBy>
  <cp:revision>37</cp:revision>
  <dcterms:created xsi:type="dcterms:W3CDTF">2018-02-14T14:06:55Z</dcterms:created>
  <dcterms:modified xsi:type="dcterms:W3CDTF">2018-09-25T13:01:18Z</dcterms:modified>
</cp:coreProperties>
</file>