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8" r:id="rId2"/>
    <p:sldId id="330" r:id="rId3"/>
    <p:sldId id="320" r:id="rId4"/>
    <p:sldId id="291" r:id="rId5"/>
    <p:sldId id="326" r:id="rId6"/>
    <p:sldId id="327" r:id="rId7"/>
    <p:sldId id="328" r:id="rId8"/>
    <p:sldId id="322" r:id="rId9"/>
    <p:sldId id="294" r:id="rId10"/>
  </p:sldIdLst>
  <p:sldSz cx="9144000" cy="6858000" type="screen4x3"/>
  <p:notesSz cx="6735763" cy="9866313"/>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482">
          <p15:clr>
            <a:srgbClr val="A4A3A4"/>
          </p15:clr>
        </p15:guide>
        <p15:guide id="2" orient="horz" pos="527">
          <p15:clr>
            <a:srgbClr val="A4A3A4"/>
          </p15:clr>
        </p15:guide>
        <p15:guide id="3" orient="horz" pos="799">
          <p15:clr>
            <a:srgbClr val="A4A3A4"/>
          </p15:clr>
        </p15:guide>
        <p15:guide id="4" orient="horz" pos="1117">
          <p15:clr>
            <a:srgbClr val="A4A3A4"/>
          </p15:clr>
        </p15:guide>
        <p15:guide id="5" orient="horz" pos="3203">
          <p15:clr>
            <a:srgbClr val="A4A3A4"/>
          </p15:clr>
        </p15:guide>
        <p15:guide id="6" orient="horz" pos="3612">
          <p15:clr>
            <a:srgbClr val="A4A3A4"/>
          </p15:clr>
        </p15:guide>
        <p15:guide id="7" orient="horz" pos="3929">
          <p15:clr>
            <a:srgbClr val="A4A3A4"/>
          </p15:clr>
        </p15:guide>
        <p15:guide id="8" pos="340">
          <p15:clr>
            <a:srgbClr val="A4A3A4"/>
          </p15:clr>
        </p15:guide>
        <p15:guide id="9" pos="2154">
          <p15:clr>
            <a:srgbClr val="A4A3A4"/>
          </p15:clr>
        </p15:guide>
        <p15:guide id="10" pos="2381">
          <p15:clr>
            <a:srgbClr val="A4A3A4"/>
          </p15:clr>
        </p15:guide>
        <p15:guide id="11" pos="2653">
          <p15:clr>
            <a:srgbClr val="A4A3A4"/>
          </p15:clr>
        </p15:guide>
        <p15:guide id="12" pos="5375">
          <p15:clr>
            <a:srgbClr val="A4A3A4"/>
          </p15:clr>
        </p15:guide>
      </p15:sldGuideLst>
    </p:ext>
    <p:ext uri="{2D200454-40CA-4A62-9FC3-DE9A4176ACB9}">
      <p15:notesGuideLst xmlns:p15="http://schemas.microsoft.com/office/powerpoint/2012/main" xmlns="">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Jahjah" initials="N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66CC"/>
    <a:srgbClr val="33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397" autoAdjust="0"/>
    <p:restoredTop sz="95415" autoAdjust="0"/>
  </p:normalViewPr>
  <p:slideViewPr>
    <p:cSldViewPr>
      <p:cViewPr varScale="1">
        <p:scale>
          <a:sx n="70" d="100"/>
          <a:sy n="70" d="100"/>
        </p:scale>
        <p:origin x="-1350" y="-90"/>
      </p:cViewPr>
      <p:guideLst>
        <p:guide orient="horz" pos="482"/>
        <p:guide orient="horz" pos="527"/>
        <p:guide orient="horz" pos="799"/>
        <p:guide orient="horz" pos="1117"/>
        <p:guide orient="horz" pos="3203"/>
        <p:guide orient="horz" pos="3612"/>
        <p:guide orient="horz" pos="3929"/>
        <p:guide pos="340"/>
        <p:guide pos="2154"/>
        <p:guide pos="2381"/>
        <p:guide pos="2653"/>
        <p:guide pos="5375"/>
      </p:guideLst>
    </p:cSldViewPr>
  </p:slideViewPr>
  <p:outlineViewPr>
    <p:cViewPr>
      <p:scale>
        <a:sx n="33" d="100"/>
        <a:sy n="33" d="100"/>
      </p:scale>
      <p:origin x="48" y="303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290" y="-78"/>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fr-FR"/>
          </a:p>
        </p:txBody>
      </p:sp>
      <p:sp>
        <p:nvSpPr>
          <p:cNvPr id="307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fr-FR"/>
          </a:p>
        </p:txBody>
      </p:sp>
      <p:sp>
        <p:nvSpPr>
          <p:cNvPr id="307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fr-FR"/>
          </a:p>
        </p:txBody>
      </p:sp>
      <p:sp>
        <p:nvSpPr>
          <p:cNvPr id="307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E6E838A-639C-4B38-AC28-9A9C51E34F1F}" type="slidenum">
              <a:rPr lang="fr-FR"/>
              <a:pPr>
                <a:defRPr/>
              </a:pPr>
              <a:t>‹N°›</a:t>
            </a:fld>
            <a:endParaRPr lang="fr-FR"/>
          </a:p>
        </p:txBody>
      </p:sp>
    </p:spTree>
    <p:extLst>
      <p:ext uri="{BB962C8B-B14F-4D97-AF65-F5344CB8AC3E}">
        <p14:creationId xmlns:p14="http://schemas.microsoft.com/office/powerpoint/2010/main" xmlns="" val="1109915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fr-FR"/>
          </a:p>
        </p:txBody>
      </p:sp>
      <p:sp>
        <p:nvSpPr>
          <p:cNvPr id="6147"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fr-FR"/>
          </a:p>
        </p:txBody>
      </p:sp>
      <p:sp>
        <p:nvSpPr>
          <p:cNvPr id="2052"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9"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150"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fr-FR"/>
          </a:p>
        </p:txBody>
      </p:sp>
      <p:sp>
        <p:nvSpPr>
          <p:cNvPr id="6151"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2A31589-1EFE-4242-ACE7-F4B1E2D2B4DF}" type="slidenum">
              <a:rPr lang="fr-FR"/>
              <a:pPr>
                <a:defRPr/>
              </a:pPr>
              <a:t>‹N°›</a:t>
            </a:fld>
            <a:endParaRPr lang="fr-FR"/>
          </a:p>
        </p:txBody>
      </p:sp>
    </p:spTree>
    <p:extLst>
      <p:ext uri="{BB962C8B-B14F-4D97-AF65-F5344CB8AC3E}">
        <p14:creationId xmlns:p14="http://schemas.microsoft.com/office/powerpoint/2010/main" xmlns="" val="33064483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0"/>
          <p:cNvSpPr>
            <a:spLocks noGrp="1" noChangeArrowheads="1"/>
          </p:cNvSpPr>
          <p:nvPr>
            <p:ph type="sldNum" sz="quarter" idx="10"/>
          </p:nvPr>
        </p:nvSpPr>
        <p:spPr>
          <a:ln/>
        </p:spPr>
        <p:txBody>
          <a:bodyPr/>
          <a:lstStyle>
            <a:lvl1pPr>
              <a:defRPr/>
            </a:lvl1pPr>
          </a:lstStyle>
          <a:p>
            <a:pPr>
              <a:defRPr/>
            </a:pPr>
            <a:fld id="{AACBBDC2-362A-4270-B1C6-DA805A97EFFA}" type="slidenum">
              <a:rPr lang="fr-FR"/>
              <a:pPr>
                <a:defRPr/>
              </a:pPr>
              <a:t>‹N°›</a:t>
            </a:fld>
            <a:endParaRPr lang="fr-FR"/>
          </a:p>
        </p:txBody>
      </p:sp>
    </p:spTree>
    <p:extLst>
      <p:ext uri="{BB962C8B-B14F-4D97-AF65-F5344CB8AC3E}">
        <p14:creationId xmlns:p14="http://schemas.microsoft.com/office/powerpoint/2010/main" xmlns="" val="1590325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pPr>
              <a:defRPr/>
            </a:pPr>
            <a:fld id="{148C4E42-FDA4-4EF4-9833-A532D537D52D}" type="slidenum">
              <a:rPr lang="fr-FR"/>
              <a:pPr>
                <a:defRPr/>
              </a:pPr>
              <a:t>‹N°›</a:t>
            </a:fld>
            <a:endParaRPr lang="fr-FR"/>
          </a:p>
        </p:txBody>
      </p:sp>
    </p:spTree>
    <p:extLst>
      <p:ext uri="{BB962C8B-B14F-4D97-AF65-F5344CB8AC3E}">
        <p14:creationId xmlns:p14="http://schemas.microsoft.com/office/powerpoint/2010/main" xmlns="" val="3276829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2100" y="274638"/>
            <a:ext cx="2033588" cy="5602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9750" y="274638"/>
            <a:ext cx="5949950" cy="5602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pPr>
              <a:defRPr/>
            </a:pPr>
            <a:fld id="{B1AA0C09-935B-4D04-BD4E-542E0DEF4558}" type="slidenum">
              <a:rPr lang="fr-FR"/>
              <a:pPr>
                <a:defRPr/>
              </a:pPr>
              <a:t>‹N°›</a:t>
            </a:fld>
            <a:endParaRPr lang="fr-FR"/>
          </a:p>
        </p:txBody>
      </p:sp>
    </p:spTree>
    <p:extLst>
      <p:ext uri="{BB962C8B-B14F-4D97-AF65-F5344CB8AC3E}">
        <p14:creationId xmlns:p14="http://schemas.microsoft.com/office/powerpoint/2010/main" xmlns="" val="3636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pPr>
              <a:defRPr/>
            </a:pPr>
            <a:fld id="{87BBF4D6-C828-4315-BF5A-429C8C3629D5}" type="slidenum">
              <a:rPr lang="fr-FR"/>
              <a:pPr>
                <a:defRPr/>
              </a:pPr>
              <a:t>‹N°›</a:t>
            </a:fld>
            <a:endParaRPr lang="fr-FR"/>
          </a:p>
        </p:txBody>
      </p:sp>
    </p:spTree>
    <p:extLst>
      <p:ext uri="{BB962C8B-B14F-4D97-AF65-F5344CB8AC3E}">
        <p14:creationId xmlns:p14="http://schemas.microsoft.com/office/powerpoint/2010/main" xmlns="" val="246871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6F7520D3-B3C6-4D58-BAAF-1E011C4937F3}" type="slidenum">
              <a:rPr lang="fr-FR"/>
              <a:pPr>
                <a:defRPr/>
              </a:pPr>
              <a:t>‹N°›</a:t>
            </a:fld>
            <a:endParaRPr lang="fr-FR"/>
          </a:p>
        </p:txBody>
      </p:sp>
    </p:spTree>
    <p:extLst>
      <p:ext uri="{BB962C8B-B14F-4D97-AF65-F5344CB8AC3E}">
        <p14:creationId xmlns:p14="http://schemas.microsoft.com/office/powerpoint/2010/main" xmlns="" val="1341255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40200" y="1628775"/>
            <a:ext cx="2190750" cy="424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483350" y="1628775"/>
            <a:ext cx="2192338" cy="4248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pPr>
              <a:defRPr/>
            </a:pPr>
            <a:fld id="{CB248483-371B-4324-B189-323F1602B91F}" type="slidenum">
              <a:rPr lang="fr-FR"/>
              <a:pPr>
                <a:defRPr/>
              </a:pPr>
              <a:t>‹N°›</a:t>
            </a:fld>
            <a:endParaRPr lang="fr-FR"/>
          </a:p>
        </p:txBody>
      </p:sp>
    </p:spTree>
    <p:extLst>
      <p:ext uri="{BB962C8B-B14F-4D97-AF65-F5344CB8AC3E}">
        <p14:creationId xmlns:p14="http://schemas.microsoft.com/office/powerpoint/2010/main" xmlns="" val="1089011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pPr>
              <a:defRPr/>
            </a:pPr>
            <a:fld id="{F57F256B-68B2-4318-8366-F71878559D14}" type="slidenum">
              <a:rPr lang="fr-FR"/>
              <a:pPr>
                <a:defRPr/>
              </a:pPr>
              <a:t>‹N°›</a:t>
            </a:fld>
            <a:endParaRPr lang="fr-FR"/>
          </a:p>
        </p:txBody>
      </p:sp>
    </p:spTree>
    <p:extLst>
      <p:ext uri="{BB962C8B-B14F-4D97-AF65-F5344CB8AC3E}">
        <p14:creationId xmlns:p14="http://schemas.microsoft.com/office/powerpoint/2010/main" xmlns="" val="4260368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pPr>
              <a:defRPr/>
            </a:pPr>
            <a:fld id="{7FC1B4AB-899F-4CD3-84D5-4C4E7DCC0002}" type="slidenum">
              <a:rPr lang="fr-FR"/>
              <a:pPr>
                <a:defRPr/>
              </a:pPr>
              <a:t>‹N°›</a:t>
            </a:fld>
            <a:endParaRPr lang="fr-FR"/>
          </a:p>
        </p:txBody>
      </p:sp>
    </p:spTree>
    <p:extLst>
      <p:ext uri="{BB962C8B-B14F-4D97-AF65-F5344CB8AC3E}">
        <p14:creationId xmlns:p14="http://schemas.microsoft.com/office/powerpoint/2010/main" xmlns="" val="318685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E148558A-8F98-4374-8777-3B35A5CE9069}" type="slidenum">
              <a:rPr lang="fr-FR"/>
              <a:pPr>
                <a:defRPr/>
              </a:pPr>
              <a:t>‹N°›</a:t>
            </a:fld>
            <a:endParaRPr lang="fr-FR"/>
          </a:p>
        </p:txBody>
      </p:sp>
    </p:spTree>
    <p:extLst>
      <p:ext uri="{BB962C8B-B14F-4D97-AF65-F5344CB8AC3E}">
        <p14:creationId xmlns:p14="http://schemas.microsoft.com/office/powerpoint/2010/main" xmlns="" val="3105030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FA43B432-B2D7-445D-979D-D4FE0C7A37D5}" type="slidenum">
              <a:rPr lang="fr-FR"/>
              <a:pPr>
                <a:defRPr/>
              </a:pPr>
              <a:t>‹N°›</a:t>
            </a:fld>
            <a:endParaRPr lang="fr-FR"/>
          </a:p>
        </p:txBody>
      </p:sp>
    </p:spTree>
    <p:extLst>
      <p:ext uri="{BB962C8B-B14F-4D97-AF65-F5344CB8AC3E}">
        <p14:creationId xmlns:p14="http://schemas.microsoft.com/office/powerpoint/2010/main" xmlns="" val="3579842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28C3B754-C8D7-4ECC-AEAD-62D70995A0D4}" type="slidenum">
              <a:rPr lang="fr-FR"/>
              <a:pPr>
                <a:defRPr/>
              </a:pPr>
              <a:t>‹N°›</a:t>
            </a:fld>
            <a:endParaRPr lang="fr-FR"/>
          </a:p>
        </p:txBody>
      </p:sp>
    </p:spTree>
    <p:extLst>
      <p:ext uri="{BB962C8B-B14F-4D97-AF65-F5344CB8AC3E}">
        <p14:creationId xmlns:p14="http://schemas.microsoft.com/office/powerpoint/2010/main" xmlns="" val="3163324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274638"/>
            <a:ext cx="6337300" cy="706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Rectangle 3"/>
          <p:cNvSpPr>
            <a:spLocks noGrp="1" noChangeArrowheads="1"/>
          </p:cNvSpPr>
          <p:nvPr>
            <p:ph type="body" idx="1"/>
          </p:nvPr>
        </p:nvSpPr>
        <p:spPr bwMode="auto">
          <a:xfrm>
            <a:off x="4140200" y="1628775"/>
            <a:ext cx="4535488" cy="4248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a:t>
            </a:r>
          </a:p>
        </p:txBody>
      </p:sp>
      <p:sp>
        <p:nvSpPr>
          <p:cNvPr id="1028" name="Line 8"/>
          <p:cNvSpPr>
            <a:spLocks noChangeShapeType="1"/>
          </p:cNvSpPr>
          <p:nvPr userDrawn="1"/>
        </p:nvSpPr>
        <p:spPr bwMode="auto">
          <a:xfrm>
            <a:off x="539750" y="836613"/>
            <a:ext cx="6769100" cy="0"/>
          </a:xfrm>
          <a:prstGeom prst="line">
            <a:avLst/>
          </a:prstGeom>
          <a:noFill/>
          <a:ln w="28575">
            <a:solidFill>
              <a:srgbClr val="0066CC"/>
            </a:solidFill>
            <a:round/>
            <a:headEnd/>
            <a:tailEnd/>
          </a:ln>
          <a:extLst>
            <a:ext uri="{909E8E84-426E-40DD-AFC4-6F175D3DCCD1}">
              <a14:hiddenFill xmlns:a14="http://schemas.microsoft.com/office/drawing/2010/main" xmlns="">
                <a:noFill/>
              </a14:hiddenFill>
            </a:ext>
          </a:extLst>
        </p:spPr>
        <p:txBody>
          <a:bodyPr/>
          <a:lstStyle/>
          <a:p>
            <a:endParaRPr lang="fr-CH"/>
          </a:p>
        </p:txBody>
      </p:sp>
      <p:sp>
        <p:nvSpPr>
          <p:cNvPr id="1034" name="Rectangle 10"/>
          <p:cNvSpPr>
            <a:spLocks noGrp="1" noChangeArrowheads="1"/>
          </p:cNvSpPr>
          <p:nvPr>
            <p:ph type="sldNum" sz="quarter" idx="4"/>
          </p:nvPr>
        </p:nvSpPr>
        <p:spPr bwMode="auto">
          <a:xfrm>
            <a:off x="0" y="6021388"/>
            <a:ext cx="5397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900" smtClean="0"/>
            </a:lvl1pPr>
          </a:lstStyle>
          <a:p>
            <a:pPr>
              <a:defRPr/>
            </a:pPr>
            <a:fld id="{08F21E02-6BC2-41B3-9F50-A0AE5784FA96}" type="slidenum">
              <a:rPr lang="fr-FR"/>
              <a:pPr>
                <a:defRPr/>
              </a:pPr>
              <a:t>‹N°›</a:t>
            </a:fld>
            <a:endParaRPr lang="fr-FR"/>
          </a:p>
        </p:txBody>
      </p:sp>
      <p:pic>
        <p:nvPicPr>
          <p:cNvPr id="1030" name="Picture 11" descr="EDM logo LR"/>
          <p:cNvPicPr>
            <a:picLocks noChangeAspect="1" noChangeArrowheads="1"/>
          </p:cNvPicPr>
          <p:nvPr userDrawn="1"/>
        </p:nvPicPr>
        <p:blipFill>
          <a:blip r:embed="rId13">
            <a:extLst>
              <a:ext uri="{28A0092B-C50C-407E-A947-70E740481C1C}">
                <a14:useLocalDpi xmlns:a14="http://schemas.microsoft.com/office/drawing/2010/main" xmlns="" val="0"/>
              </a:ext>
            </a:extLst>
          </a:blip>
          <a:srcRect/>
          <a:stretch>
            <a:fillRect/>
          </a:stretch>
        </p:blipFill>
        <p:spPr bwMode="auto">
          <a:xfrm>
            <a:off x="6804025" y="115888"/>
            <a:ext cx="2198688" cy="958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2600" b="1">
          <a:solidFill>
            <a:schemeClr val="tx2"/>
          </a:solidFill>
          <a:latin typeface="+mj-lt"/>
          <a:ea typeface="+mj-ea"/>
          <a:cs typeface="+mj-cs"/>
        </a:defRPr>
      </a:lvl1pPr>
      <a:lvl2pPr algn="ctr" rtl="0" eaLnBrk="0" fontAlgn="base" hangingPunct="0">
        <a:spcBef>
          <a:spcPct val="0"/>
        </a:spcBef>
        <a:spcAft>
          <a:spcPct val="0"/>
        </a:spcAft>
        <a:defRPr sz="2600" b="1">
          <a:solidFill>
            <a:schemeClr val="tx2"/>
          </a:solidFill>
          <a:latin typeface="Arial" charset="0"/>
        </a:defRPr>
      </a:lvl2pPr>
      <a:lvl3pPr algn="ctr" rtl="0" eaLnBrk="0" fontAlgn="base" hangingPunct="0">
        <a:spcBef>
          <a:spcPct val="0"/>
        </a:spcBef>
        <a:spcAft>
          <a:spcPct val="0"/>
        </a:spcAft>
        <a:defRPr sz="2600" b="1">
          <a:solidFill>
            <a:schemeClr val="tx2"/>
          </a:solidFill>
          <a:latin typeface="Arial" charset="0"/>
        </a:defRPr>
      </a:lvl3pPr>
      <a:lvl4pPr algn="ctr" rtl="0" eaLnBrk="0" fontAlgn="base" hangingPunct="0">
        <a:spcBef>
          <a:spcPct val="0"/>
        </a:spcBef>
        <a:spcAft>
          <a:spcPct val="0"/>
        </a:spcAft>
        <a:defRPr sz="2600" b="1">
          <a:solidFill>
            <a:schemeClr val="tx2"/>
          </a:solidFill>
          <a:latin typeface="Arial" charset="0"/>
        </a:defRPr>
      </a:lvl4pPr>
      <a:lvl5pPr algn="ctr" rtl="0" eaLnBrk="0" fontAlgn="base" hangingPunct="0">
        <a:spcBef>
          <a:spcPct val="0"/>
        </a:spcBef>
        <a:spcAft>
          <a:spcPct val="0"/>
        </a:spcAft>
        <a:defRPr sz="2600" b="1">
          <a:solidFill>
            <a:schemeClr val="tx2"/>
          </a:solidFill>
          <a:latin typeface="Arial" charset="0"/>
        </a:defRPr>
      </a:lvl5pPr>
      <a:lvl6pPr marL="457200" algn="ctr" rtl="0" fontAlgn="base">
        <a:spcBef>
          <a:spcPct val="0"/>
        </a:spcBef>
        <a:spcAft>
          <a:spcPct val="0"/>
        </a:spcAft>
        <a:defRPr sz="2600" b="1">
          <a:solidFill>
            <a:schemeClr val="tx2"/>
          </a:solidFill>
          <a:latin typeface="Arial" charset="0"/>
        </a:defRPr>
      </a:lvl6pPr>
      <a:lvl7pPr marL="914400" algn="ctr" rtl="0" fontAlgn="base">
        <a:spcBef>
          <a:spcPct val="0"/>
        </a:spcBef>
        <a:spcAft>
          <a:spcPct val="0"/>
        </a:spcAft>
        <a:defRPr sz="2600" b="1">
          <a:solidFill>
            <a:schemeClr val="tx2"/>
          </a:solidFill>
          <a:latin typeface="Arial" charset="0"/>
        </a:defRPr>
      </a:lvl7pPr>
      <a:lvl8pPr marL="1371600" algn="ctr" rtl="0" fontAlgn="base">
        <a:spcBef>
          <a:spcPct val="0"/>
        </a:spcBef>
        <a:spcAft>
          <a:spcPct val="0"/>
        </a:spcAft>
        <a:defRPr sz="2600" b="1">
          <a:solidFill>
            <a:schemeClr val="tx2"/>
          </a:solidFill>
          <a:latin typeface="Arial" charset="0"/>
        </a:defRPr>
      </a:lvl8pPr>
      <a:lvl9pPr marL="1828800" algn="ctr" rtl="0" fontAlgn="base">
        <a:spcBef>
          <a:spcPct val="0"/>
        </a:spcBef>
        <a:spcAft>
          <a:spcPct val="0"/>
        </a:spcAft>
        <a:defRPr sz="2600" b="1">
          <a:solidFill>
            <a:schemeClr val="tx2"/>
          </a:solidFill>
          <a:latin typeface="Arial" charset="0"/>
        </a:defRPr>
      </a:lvl9pPr>
    </p:titleStyle>
    <p:bodyStyle>
      <a:lvl1pPr marL="342900" indent="-342900" algn="l" rtl="0" eaLnBrk="0" fontAlgn="base" hangingPunct="0">
        <a:spcBef>
          <a:spcPct val="20000"/>
        </a:spcBef>
        <a:spcAft>
          <a:spcPct val="0"/>
        </a:spcAft>
        <a:defRPr sz="2000" b="1">
          <a:solidFill>
            <a:schemeClr val="tx1"/>
          </a:solidFill>
          <a:latin typeface="+mn-lt"/>
          <a:ea typeface="+mn-ea"/>
          <a:cs typeface="+mn-cs"/>
        </a:defRPr>
      </a:lvl1pPr>
      <a:lvl2pPr marL="823913" indent="-285750" algn="l" rtl="0" eaLnBrk="0" fontAlgn="base" hangingPunct="0">
        <a:spcBef>
          <a:spcPct val="20000"/>
        </a:spcBef>
        <a:spcAft>
          <a:spcPct val="0"/>
        </a:spcAft>
        <a:buChar char="–"/>
        <a:defRPr sz="1600">
          <a:solidFill>
            <a:schemeClr val="tx1"/>
          </a:solidFill>
          <a:latin typeface="+mn-lt"/>
        </a:defRPr>
      </a:lvl2pPr>
      <a:lvl3pPr marL="1231900" indent="-228600" algn="l" rtl="0" eaLnBrk="0" fontAlgn="base" hangingPunct="0">
        <a:spcBef>
          <a:spcPct val="20000"/>
        </a:spcBef>
        <a:spcAft>
          <a:spcPct val="0"/>
        </a:spcAft>
        <a:buChar char="•"/>
        <a:defRPr sz="1600">
          <a:solidFill>
            <a:schemeClr val="tx1"/>
          </a:solidFill>
          <a:latin typeface="+mn-lt"/>
        </a:defRPr>
      </a:lvl3pPr>
      <a:lvl4pPr marL="1639888"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ctrTitle"/>
          </p:nvPr>
        </p:nvSpPr>
        <p:spPr/>
        <p:txBody>
          <a:bodyPr/>
          <a:lstStyle/>
          <a:p>
            <a:r>
              <a:rPr lang="en-GB" altLang="fr-FR" sz="3600" dirty="0" smtClean="0"/>
              <a:t>La </a:t>
            </a:r>
            <a:r>
              <a:rPr lang="en-GB" altLang="fr-FR" sz="3600" dirty="0" err="1" smtClean="0"/>
              <a:t>planification</a:t>
            </a:r>
            <a:r>
              <a:rPr lang="en-GB" altLang="fr-FR" sz="3600" dirty="0" smtClean="0"/>
              <a:t> du programme IFC </a:t>
            </a:r>
            <a:endParaRPr lang="en-US" altLang="fr-FR" sz="3600" dirty="0" smtClean="0"/>
          </a:p>
        </p:txBody>
      </p:sp>
      <p:sp>
        <p:nvSpPr>
          <p:cNvPr id="4099" name="Subtitle 5"/>
          <p:cNvSpPr>
            <a:spLocks noGrp="1"/>
          </p:cNvSpPr>
          <p:nvPr>
            <p:ph type="subTitle" idx="1"/>
          </p:nvPr>
        </p:nvSpPr>
        <p:spPr/>
        <p:txBody>
          <a:bodyPr/>
          <a:lstStyle/>
          <a:p>
            <a:endParaRPr lang="en-US" altLang="fr-FR" dirty="0" smtClean="0"/>
          </a:p>
          <a:p>
            <a:r>
              <a:rPr lang="en-GB" altLang="fr-FR" dirty="0" smtClean="0"/>
              <a:t> </a:t>
            </a:r>
            <a:endParaRPr lang="en-US" altLang="fr-FR" dirty="0" smtClean="0"/>
          </a:p>
          <a:p>
            <a:endParaRPr lang="en-US" altLang="fr-F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3600" dirty="0" smtClean="0"/>
              <a:t>Qu’est-ce la planification ?</a:t>
            </a:r>
            <a:endParaRPr lang="fr-CH" sz="3600" dirty="0"/>
          </a:p>
        </p:txBody>
      </p:sp>
      <p:sp>
        <p:nvSpPr>
          <p:cNvPr id="3" name="Espace réservé du contenu 2"/>
          <p:cNvSpPr>
            <a:spLocks noGrp="1"/>
          </p:cNvSpPr>
          <p:nvPr>
            <p:ph idx="1"/>
          </p:nvPr>
        </p:nvSpPr>
        <p:spPr>
          <a:xfrm>
            <a:off x="323528" y="1556792"/>
            <a:ext cx="8064128" cy="3960440"/>
          </a:xfrm>
        </p:spPr>
        <p:txBody>
          <a:bodyPr/>
          <a:lstStyle/>
          <a:p>
            <a:pPr marL="0" indent="0" algn="just"/>
            <a:r>
              <a:rPr lang="fr-FR" sz="3200" b="0" dirty="0"/>
              <a:t>La planification est un processus qui </a:t>
            </a:r>
            <a:r>
              <a:rPr lang="fr-FR" sz="3200" b="0" dirty="0" smtClean="0"/>
              <a:t>consiste à déterminer </a:t>
            </a:r>
            <a:r>
              <a:rPr lang="fr-FR" sz="3200" b="0" dirty="0"/>
              <a:t>les buts et les </a:t>
            </a:r>
            <a:r>
              <a:rPr lang="fr-FR" sz="3200" b="0" dirty="0" smtClean="0"/>
              <a:t>objectifs, élaborer les </a:t>
            </a:r>
            <a:r>
              <a:rPr lang="fr-FR" sz="3200" b="0" dirty="0"/>
              <a:t>stratégies pour atteindre ces buts et objectifs, </a:t>
            </a:r>
            <a:r>
              <a:rPr lang="fr-FR" sz="3200" b="0" dirty="0" smtClean="0"/>
              <a:t>décrire </a:t>
            </a:r>
            <a:r>
              <a:rPr lang="fr-FR" sz="3200" b="0" dirty="0"/>
              <a:t>les </a:t>
            </a:r>
            <a:r>
              <a:rPr lang="fr-FR" sz="3200" b="0" dirty="0" smtClean="0"/>
              <a:t>dispositions prises pour la mise </a:t>
            </a:r>
            <a:r>
              <a:rPr lang="fr-FR" sz="3200" b="0" dirty="0"/>
              <a:t>en œuvre des </a:t>
            </a:r>
            <a:r>
              <a:rPr lang="fr-FR" sz="3200" b="0" dirty="0" smtClean="0"/>
              <a:t>interventions, identifier </a:t>
            </a:r>
            <a:r>
              <a:rPr lang="fr-FR" sz="3200" b="0" dirty="0" smtClean="0"/>
              <a:t>et </a:t>
            </a:r>
            <a:r>
              <a:rPr lang="fr-FR" sz="3200" b="0" dirty="0"/>
              <a:t>allouer les ressources. </a:t>
            </a:r>
            <a:endParaRPr lang="fr-CH" sz="3200" b="0" dirty="0"/>
          </a:p>
        </p:txBody>
      </p:sp>
      <p:sp>
        <p:nvSpPr>
          <p:cNvPr id="4" name="Espace réservé du numéro de diapositive 3"/>
          <p:cNvSpPr>
            <a:spLocks noGrp="1"/>
          </p:cNvSpPr>
          <p:nvPr>
            <p:ph type="sldNum" sz="quarter" idx="10"/>
          </p:nvPr>
        </p:nvSpPr>
        <p:spPr/>
        <p:txBody>
          <a:bodyPr/>
          <a:lstStyle/>
          <a:p>
            <a:pPr>
              <a:defRPr/>
            </a:pPr>
            <a:fld id="{87BBF4D6-C828-4315-BF5A-429C8C3629D5}" type="slidenum">
              <a:rPr lang="fr-FR" smtClean="0"/>
              <a:pPr>
                <a:defRPr/>
              </a:pPr>
              <a:t>2</a:t>
            </a:fld>
            <a:endParaRPr lang="fr-FR"/>
          </a:p>
        </p:txBody>
      </p:sp>
    </p:spTree>
    <p:extLst>
      <p:ext uri="{BB962C8B-B14F-4D97-AF65-F5344CB8AC3E}">
        <p14:creationId xmlns:p14="http://schemas.microsoft.com/office/powerpoint/2010/main" xmlns="" val="2585227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p:txBody>
          <a:bodyPr/>
          <a:lstStyle/>
          <a:p>
            <a:r>
              <a:rPr lang="fr-CH" sz="3200" dirty="0" smtClean="0"/>
              <a:t>Pourquoi planifier ?</a:t>
            </a:r>
          </a:p>
        </p:txBody>
      </p:sp>
      <p:sp>
        <p:nvSpPr>
          <p:cNvPr id="5123" name="Espace réservé du contenu 2"/>
          <p:cNvSpPr>
            <a:spLocks noGrp="1"/>
          </p:cNvSpPr>
          <p:nvPr>
            <p:ph idx="1"/>
          </p:nvPr>
        </p:nvSpPr>
        <p:spPr>
          <a:xfrm>
            <a:off x="539750" y="1142984"/>
            <a:ext cx="8135938" cy="5143536"/>
          </a:xfrm>
        </p:spPr>
        <p:txBody>
          <a:bodyPr/>
          <a:lstStyle/>
          <a:p>
            <a:pPr marL="561975" indent="-271463">
              <a:buFont typeface="Wingdings" panose="05000000000000000000" pitchFamily="2" charset="2"/>
              <a:buChar char="Ø"/>
            </a:pPr>
            <a:r>
              <a:rPr lang="fr-CH" sz="2800" b="0" dirty="0" smtClean="0"/>
              <a:t>Pour faciliter la mise en œuvre des actions;</a:t>
            </a:r>
          </a:p>
          <a:p>
            <a:pPr marL="290512" indent="0"/>
            <a:endParaRPr lang="fr-CH" sz="2800" b="0" dirty="0" smtClean="0"/>
          </a:p>
          <a:p>
            <a:pPr marL="561975" indent="-271463">
              <a:buFont typeface="Wingdings" panose="05000000000000000000" pitchFamily="2" charset="2"/>
              <a:buChar char="Ø"/>
            </a:pPr>
            <a:r>
              <a:rPr lang="fr-CH" sz="2800" b="0" dirty="0" smtClean="0"/>
              <a:t>Pour contribuer à une perspective partagée parmi les parties prenantes du programme;</a:t>
            </a:r>
          </a:p>
          <a:p>
            <a:pPr marL="290512" indent="0"/>
            <a:endParaRPr lang="fr-CH" sz="2800" b="0" dirty="0" smtClean="0"/>
          </a:p>
          <a:p>
            <a:pPr marL="561975" indent="-271463">
              <a:buFont typeface="Wingdings" panose="05000000000000000000" pitchFamily="2" charset="2"/>
              <a:buChar char="Ø"/>
            </a:pPr>
            <a:r>
              <a:rPr lang="fr-CH" sz="2800" b="0" dirty="0" smtClean="0"/>
              <a:t>Pour faciliter le suivi et l’évaluation des actions;</a:t>
            </a:r>
          </a:p>
          <a:p>
            <a:pPr marL="290512" indent="0"/>
            <a:endParaRPr lang="fr-CH" sz="2800" b="0" dirty="0" smtClean="0"/>
          </a:p>
          <a:p>
            <a:pPr marL="561975" indent="-271463">
              <a:buFont typeface="Wingdings" panose="05000000000000000000" pitchFamily="2" charset="2"/>
              <a:buChar char="Ø"/>
            </a:pPr>
            <a:r>
              <a:rPr lang="fr-CH" sz="2800" b="0" dirty="0" smtClean="0"/>
              <a:t>Pour promouvoir le redevabilité </a:t>
            </a:r>
          </a:p>
          <a:p>
            <a:pPr marL="290512" indent="0"/>
            <a:endParaRPr lang="fr-CH" b="0" dirty="0" smtClean="0"/>
          </a:p>
        </p:txBody>
      </p:sp>
      <p:sp>
        <p:nvSpPr>
          <p:cNvPr id="5124" name="Espace réservé du numéro de diapositive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1D9236-3F7D-406A-AACC-E75375200429}" type="slidenum">
              <a:rPr lang="fr-FR"/>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79512" y="116632"/>
            <a:ext cx="6697538" cy="706437"/>
          </a:xfrm>
        </p:spPr>
        <p:txBody>
          <a:bodyPr/>
          <a:lstStyle/>
          <a:p>
            <a:pPr marL="0" indent="4763">
              <a:defRPr/>
            </a:pPr>
            <a:r>
              <a:rPr lang="fr-FR" sz="2800" dirty="0"/>
              <a:t>Comment </a:t>
            </a:r>
            <a:r>
              <a:rPr lang="fr-FR" sz="2800" dirty="0" smtClean="0"/>
              <a:t>la communauté est impliquée dans la planification ?</a:t>
            </a:r>
            <a:endParaRPr lang="fr-FR" sz="2800" dirty="0"/>
          </a:p>
        </p:txBody>
      </p:sp>
      <p:sp>
        <p:nvSpPr>
          <p:cNvPr id="19459" name="Content Placeholder 2"/>
          <p:cNvSpPr>
            <a:spLocks noGrp="1"/>
          </p:cNvSpPr>
          <p:nvPr>
            <p:ph idx="1"/>
          </p:nvPr>
        </p:nvSpPr>
        <p:spPr>
          <a:xfrm>
            <a:off x="179512" y="980728"/>
            <a:ext cx="8856983" cy="5688632"/>
          </a:xfrm>
        </p:spPr>
        <p:txBody>
          <a:bodyPr/>
          <a:lstStyle/>
          <a:p>
            <a:pPr marL="0" indent="4763" algn="just">
              <a:defRPr/>
            </a:pPr>
            <a:r>
              <a:rPr lang="fr-FR" sz="2300" b="0" dirty="0" smtClean="0"/>
              <a:t>- Concrètement la participation communautaire commence avec le DCP.</a:t>
            </a:r>
          </a:p>
          <a:p>
            <a:pPr marL="0" indent="4763" algn="just">
              <a:defRPr/>
            </a:pPr>
            <a:endParaRPr lang="fr-FR" b="0" dirty="0" smtClean="0"/>
          </a:p>
          <a:p>
            <a:pPr marL="0" indent="4763" algn="just">
              <a:defRPr/>
            </a:pPr>
            <a:r>
              <a:rPr lang="fr-FR" sz="2300" b="0" dirty="0" smtClean="0"/>
              <a:t>- Après le DCP, la planification participative pourrait inclure:</a:t>
            </a:r>
          </a:p>
          <a:p>
            <a:pPr marL="0" indent="4763" algn="just">
              <a:defRPr/>
            </a:pPr>
            <a:endParaRPr lang="fr-FR" sz="800" b="0" dirty="0" smtClean="0"/>
          </a:p>
          <a:p>
            <a:pPr marL="481013" lvl="1" indent="4763" algn="just">
              <a:spcAft>
                <a:spcPts val="1200"/>
              </a:spcAft>
              <a:buFont typeface="Wingdings" pitchFamily="2" charset="2"/>
              <a:buChar char="Ø"/>
              <a:defRPr/>
            </a:pPr>
            <a:r>
              <a:rPr lang="fr-FR" sz="2300" b="0" dirty="0" smtClean="0"/>
              <a:t>La présence des représentants de la communauté dans les noyaux régionaux</a:t>
            </a:r>
          </a:p>
          <a:p>
            <a:pPr marL="481013" lvl="1" indent="4763" algn="just">
              <a:spcAft>
                <a:spcPts val="1200"/>
              </a:spcAft>
              <a:buFont typeface="Wingdings" pitchFamily="2" charset="2"/>
              <a:buChar char="Ø"/>
              <a:defRPr/>
            </a:pPr>
            <a:r>
              <a:rPr lang="fr-FR" sz="2300" b="0" dirty="0" smtClean="0"/>
              <a:t>L’implication de plusieurs parties prenantes dans l’élaboration du </a:t>
            </a:r>
            <a:r>
              <a:rPr lang="fr-FR" sz="2300" b="0" dirty="0" smtClean="0"/>
              <a:t>plan d’action (PA)</a:t>
            </a:r>
            <a:endParaRPr lang="fr-FR" sz="2300" b="0" dirty="0" smtClean="0"/>
          </a:p>
          <a:p>
            <a:pPr marL="481013" lvl="1" indent="4763" algn="just">
              <a:spcAft>
                <a:spcPts val="1200"/>
              </a:spcAft>
              <a:buFont typeface="Wingdings" pitchFamily="2" charset="2"/>
              <a:buChar char="Ø"/>
              <a:defRPr/>
            </a:pPr>
            <a:r>
              <a:rPr lang="fr-FR" sz="2300" b="0" dirty="0"/>
              <a:t>L</a:t>
            </a:r>
            <a:r>
              <a:rPr lang="fr-FR" sz="2300" b="0" dirty="0" smtClean="0"/>
              <a:t>e partage du PA par des représentants communautaires avant la mise en œuvre et </a:t>
            </a:r>
            <a:r>
              <a:rPr lang="fr-FR" sz="2300" b="0" dirty="0"/>
              <a:t>la revue </a:t>
            </a:r>
            <a:r>
              <a:rPr lang="fr-FR" sz="2300" b="0" dirty="0" smtClean="0"/>
              <a:t>du PA </a:t>
            </a:r>
          </a:p>
          <a:p>
            <a:pPr marL="481013" lvl="1" indent="4763" algn="just">
              <a:spcAft>
                <a:spcPts val="1200"/>
              </a:spcAft>
              <a:buFont typeface="Wingdings" pitchFamily="2" charset="2"/>
              <a:buChar char="Ø"/>
              <a:defRPr/>
            </a:pPr>
            <a:r>
              <a:rPr lang="fr-FR" sz="2300" b="0" dirty="0" smtClean="0"/>
              <a:t>Le partage des résultats, du suivi et de l’évaluation avec les communautés pour recevoir des retours pour adapter le programme de façon continue</a:t>
            </a:r>
          </a:p>
          <a:p>
            <a:pPr>
              <a:defRPr/>
            </a:pPr>
            <a:endParaRPr lang="fr-F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3200" dirty="0" smtClean="0"/>
              <a:t>Planification au niveau local</a:t>
            </a:r>
            <a:endParaRPr lang="fr-CH" sz="3200" dirty="0"/>
          </a:p>
        </p:txBody>
      </p:sp>
      <p:sp>
        <p:nvSpPr>
          <p:cNvPr id="3" name="Espace réservé du contenu 2"/>
          <p:cNvSpPr>
            <a:spLocks noGrp="1"/>
          </p:cNvSpPr>
          <p:nvPr>
            <p:ph idx="1"/>
          </p:nvPr>
        </p:nvSpPr>
        <p:spPr>
          <a:xfrm>
            <a:off x="179512" y="1268760"/>
            <a:ext cx="8784976" cy="5112567"/>
          </a:xfrm>
        </p:spPr>
        <p:txBody>
          <a:bodyPr/>
          <a:lstStyle/>
          <a:p>
            <a:pPr algn="just">
              <a:spcAft>
                <a:spcPts val="1200"/>
              </a:spcAft>
              <a:buFont typeface="Wingdings" panose="05000000000000000000" pitchFamily="2" charset="2"/>
              <a:buChar char="Ø"/>
            </a:pPr>
            <a:r>
              <a:rPr lang="fr-CH" sz="2400" b="0" dirty="0" smtClean="0"/>
              <a:t>Au niveau local, la planification des actions IFC commence avec le DCP</a:t>
            </a:r>
          </a:p>
          <a:p>
            <a:pPr algn="just">
              <a:spcAft>
                <a:spcPts val="1200"/>
              </a:spcAft>
              <a:buFont typeface="Wingdings" panose="05000000000000000000" pitchFamily="2" charset="2"/>
              <a:buChar char="Ø"/>
            </a:pPr>
            <a:r>
              <a:rPr lang="fr-CH" sz="2400" b="0" dirty="0" smtClean="0"/>
              <a:t>Suite au DCP, le coordinateur IFC et le noyau IFC utilisent les résultats pour déterminer la façon dont le programme prendra forme en terme d’objectifs, d’actions, de calendrier, de budget, etc.</a:t>
            </a:r>
          </a:p>
          <a:p>
            <a:pPr algn="just">
              <a:spcAft>
                <a:spcPts val="1200"/>
              </a:spcAft>
              <a:buFont typeface="Wingdings" panose="05000000000000000000" pitchFamily="2" charset="2"/>
              <a:buChar char="Ø"/>
            </a:pPr>
            <a:r>
              <a:rPr lang="fr-CH" sz="2400" b="0" dirty="0" smtClean="0"/>
              <a:t>Les actions IFC issues du DCP sont intégrées directement au plan d’action du district  </a:t>
            </a:r>
          </a:p>
          <a:p>
            <a:pPr algn="just">
              <a:spcAft>
                <a:spcPts val="1200"/>
              </a:spcAft>
              <a:buFont typeface="Wingdings" panose="05000000000000000000" pitchFamily="2" charset="2"/>
              <a:buChar char="Ø"/>
            </a:pPr>
            <a:r>
              <a:rPr lang="fr-CH" sz="2400" b="0" dirty="0"/>
              <a:t>I</a:t>
            </a:r>
            <a:r>
              <a:rPr lang="fr-CH" sz="2400" b="0" dirty="0" smtClean="0"/>
              <a:t>déalement les actions IFC seraient intégrées au plan de développement du district [ou encore mieux, le plan de développement du district pourrait être préparé avec un </a:t>
            </a:r>
            <a:r>
              <a:rPr lang="fr-CH" sz="2400" b="0" dirty="0" smtClean="0"/>
              <a:t>DCP]</a:t>
            </a:r>
            <a:endParaRPr lang="fr-CH" sz="2400" b="0" dirty="0" smtClean="0"/>
          </a:p>
          <a:p>
            <a:pPr marL="0" indent="0" algn="just"/>
            <a:endParaRPr lang="fr-CH" dirty="0" smtClean="0"/>
          </a:p>
          <a:p>
            <a:pPr>
              <a:buFont typeface="Wingdings" panose="05000000000000000000" pitchFamily="2" charset="2"/>
              <a:buChar char="Ø"/>
            </a:pPr>
            <a:endParaRPr lang="fr-CH" dirty="0"/>
          </a:p>
        </p:txBody>
      </p:sp>
      <p:sp>
        <p:nvSpPr>
          <p:cNvPr id="4" name="Espace réservé du numéro de diapositive 3"/>
          <p:cNvSpPr>
            <a:spLocks noGrp="1"/>
          </p:cNvSpPr>
          <p:nvPr>
            <p:ph type="sldNum" sz="quarter" idx="10"/>
          </p:nvPr>
        </p:nvSpPr>
        <p:spPr/>
        <p:txBody>
          <a:bodyPr/>
          <a:lstStyle/>
          <a:p>
            <a:pPr>
              <a:defRPr/>
            </a:pPr>
            <a:fld id="{87BBF4D6-C828-4315-BF5A-429C8C3629D5}" type="slidenum">
              <a:rPr lang="fr-FR" smtClean="0"/>
              <a:pPr>
                <a:defRPr/>
              </a:pPr>
              <a:t>5</a:t>
            </a:fld>
            <a:endParaRPr lang="fr-FR"/>
          </a:p>
        </p:txBody>
      </p:sp>
    </p:spTree>
    <p:extLst>
      <p:ext uri="{BB962C8B-B14F-4D97-AF65-F5344CB8AC3E}">
        <p14:creationId xmlns:p14="http://schemas.microsoft.com/office/powerpoint/2010/main" xmlns="" val="3494569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Planification au niveau national </a:t>
            </a:r>
            <a:endParaRPr lang="fr-CH" dirty="0"/>
          </a:p>
        </p:txBody>
      </p:sp>
      <p:sp>
        <p:nvSpPr>
          <p:cNvPr id="3" name="Espace réservé du contenu 2"/>
          <p:cNvSpPr>
            <a:spLocks noGrp="1"/>
          </p:cNvSpPr>
          <p:nvPr>
            <p:ph idx="1"/>
          </p:nvPr>
        </p:nvSpPr>
        <p:spPr>
          <a:xfrm>
            <a:off x="179512" y="1124744"/>
            <a:ext cx="8712968" cy="5372894"/>
          </a:xfrm>
        </p:spPr>
        <p:txBody>
          <a:bodyPr/>
          <a:lstStyle/>
          <a:p>
            <a:pPr algn="just">
              <a:buFont typeface="Wingdings" panose="05000000000000000000" pitchFamily="2" charset="2"/>
              <a:buChar char="Ø"/>
            </a:pPr>
            <a:r>
              <a:rPr lang="fr-CH" sz="2400" b="0" dirty="0" smtClean="0"/>
              <a:t>Il est également important d’élaborer un plan d’action au niveau national</a:t>
            </a:r>
          </a:p>
          <a:p>
            <a:pPr algn="just">
              <a:buFont typeface="Wingdings" panose="05000000000000000000" pitchFamily="2" charset="2"/>
              <a:buChar char="Ø"/>
            </a:pPr>
            <a:r>
              <a:rPr lang="fr-CH" sz="2400" b="0" dirty="0" smtClean="0"/>
              <a:t>Idéalement ce plan serait intégré dans le plan de travail SMN à ce niveau</a:t>
            </a:r>
          </a:p>
          <a:p>
            <a:pPr algn="just">
              <a:buFont typeface="Wingdings" panose="05000000000000000000" pitchFamily="2" charset="2"/>
              <a:buChar char="Ø"/>
            </a:pPr>
            <a:r>
              <a:rPr lang="fr-CH" sz="2400" b="0" dirty="0" smtClean="0"/>
              <a:t>En général, le plan d’action d’IFC au niveau national inclut: </a:t>
            </a:r>
          </a:p>
          <a:p>
            <a:pPr marL="995363" lvl="1" indent="-457200" algn="just">
              <a:buFont typeface="+mj-lt"/>
              <a:buAutoNum type="arabicPeriod"/>
            </a:pPr>
            <a:r>
              <a:rPr lang="fr-CH" sz="2400" dirty="0" smtClean="0"/>
              <a:t>Le plan pour la mise en place de la composante IFC dans le pays (</a:t>
            </a:r>
            <a:r>
              <a:rPr lang="fr-CH" sz="2400" dirty="0" err="1" smtClean="0"/>
              <a:t>e.g</a:t>
            </a:r>
            <a:r>
              <a:rPr lang="fr-CH" sz="2400" dirty="0" smtClean="0"/>
              <a:t>. la sélection des sites d’intervention, le passage a plus grande échelle) ; </a:t>
            </a:r>
          </a:p>
          <a:p>
            <a:pPr marL="995363" lvl="1" indent="-457200" algn="just">
              <a:buFont typeface="+mj-lt"/>
              <a:buAutoNum type="arabicPeriod"/>
            </a:pPr>
            <a:r>
              <a:rPr lang="fr-CH" sz="2400" dirty="0" smtClean="0"/>
              <a:t>Des actions dans les cinq domaines de renforcement des systèmes de santé ;</a:t>
            </a:r>
          </a:p>
          <a:p>
            <a:pPr marL="995363" lvl="1" indent="-457200" algn="just">
              <a:buFont typeface="+mj-lt"/>
              <a:buAutoNum type="arabicPeriod"/>
            </a:pPr>
            <a:r>
              <a:rPr lang="fr-CH" sz="2400" dirty="0" smtClean="0"/>
              <a:t>Des interventions centralisées (</a:t>
            </a:r>
            <a:r>
              <a:rPr lang="fr-CH" sz="2400" dirty="0" err="1" smtClean="0"/>
              <a:t>e.g</a:t>
            </a:r>
            <a:r>
              <a:rPr lang="fr-CH" sz="2400" dirty="0" smtClean="0"/>
              <a:t>.: développement des manuels de formation et des outils de communication). </a:t>
            </a:r>
            <a:endParaRPr lang="fr-CH" sz="2400" dirty="0"/>
          </a:p>
        </p:txBody>
      </p:sp>
    </p:spTree>
    <p:extLst>
      <p:ext uri="{BB962C8B-B14F-4D97-AF65-F5344CB8AC3E}">
        <p14:creationId xmlns:p14="http://schemas.microsoft.com/office/powerpoint/2010/main" xmlns="" val="176273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Outils de planification</a:t>
            </a:r>
            <a:endParaRPr lang="fr-CH" dirty="0"/>
          </a:p>
        </p:txBody>
      </p:sp>
      <p:sp>
        <p:nvSpPr>
          <p:cNvPr id="3" name="Espace réservé du contenu 2"/>
          <p:cNvSpPr>
            <a:spLocks noGrp="1"/>
          </p:cNvSpPr>
          <p:nvPr>
            <p:ph idx="1"/>
          </p:nvPr>
        </p:nvSpPr>
        <p:spPr>
          <a:xfrm>
            <a:off x="251520" y="1197074"/>
            <a:ext cx="8496944" cy="5184254"/>
          </a:xfrm>
        </p:spPr>
        <p:txBody>
          <a:bodyPr/>
          <a:lstStyle/>
          <a:p>
            <a:pPr algn="just">
              <a:buFont typeface="Wingdings" panose="05000000000000000000" pitchFamily="2" charset="2"/>
              <a:buChar char="Ø"/>
            </a:pPr>
            <a:r>
              <a:rPr lang="fr-CH" sz="2200" b="0" dirty="0" smtClean="0"/>
              <a:t>Afin de faciliter la mise en œuvre des actions, il est important d’élaborer des outils qui contiennent les détails de ce qui est planifié: le cadre logique et le plan d’activités. </a:t>
            </a:r>
          </a:p>
          <a:p>
            <a:pPr marL="0" indent="0" algn="just"/>
            <a:endParaRPr lang="fr-CH" sz="900" b="0" dirty="0" smtClean="0"/>
          </a:p>
          <a:p>
            <a:pPr algn="just">
              <a:buFont typeface="Wingdings" panose="05000000000000000000" pitchFamily="2" charset="2"/>
              <a:buChar char="Ø"/>
            </a:pPr>
            <a:r>
              <a:rPr lang="fr-CH" sz="2200" b="0" dirty="0" smtClean="0"/>
              <a:t>Chaque pays utilise déjà ses propres outils de planification, donc idéalement le plan IFC devrait simplement être inclut dans les PA local et national du pays. Le pays ne devrait pas adopter des nouveaux formats. </a:t>
            </a:r>
          </a:p>
          <a:p>
            <a:pPr marL="0" indent="0" algn="just"/>
            <a:endParaRPr lang="fr-CH" sz="900" b="0" dirty="0" smtClean="0"/>
          </a:p>
          <a:p>
            <a:pPr algn="just">
              <a:buFont typeface="Wingdings" panose="05000000000000000000" pitchFamily="2" charset="2"/>
              <a:buChar char="Ø"/>
            </a:pPr>
            <a:r>
              <a:rPr lang="fr-CH" sz="2200" b="0" dirty="0" smtClean="0"/>
              <a:t>Ces </a:t>
            </a:r>
            <a:r>
              <a:rPr lang="fr-CH" sz="2200" b="0" dirty="0"/>
              <a:t>outils </a:t>
            </a:r>
            <a:r>
              <a:rPr lang="fr-CH" sz="2200" b="0" dirty="0" smtClean="0"/>
              <a:t>sont importants pour aider les acteurs à planifier les actions, pour allouer les ressources, </a:t>
            </a:r>
            <a:r>
              <a:rPr lang="fr-CH" sz="2200" b="0" dirty="0"/>
              <a:t>pour faciliter le suivi et l’évaluation des actions, pour promouvoir le </a:t>
            </a:r>
            <a:r>
              <a:rPr lang="fr-CH" sz="2200" b="0" dirty="0" smtClean="0"/>
              <a:t>redevabilité. </a:t>
            </a:r>
            <a:endParaRPr lang="fr-CH" sz="2200" b="0" dirty="0"/>
          </a:p>
          <a:p>
            <a:pPr marL="0" indent="0" algn="just"/>
            <a:endParaRPr lang="fr-CH" sz="900" b="0" dirty="0"/>
          </a:p>
          <a:p>
            <a:pPr algn="just">
              <a:buFont typeface="Wingdings" panose="05000000000000000000" pitchFamily="2" charset="2"/>
              <a:buChar char="Ø"/>
            </a:pPr>
            <a:r>
              <a:rPr lang="fr-CH" sz="2200" b="0" dirty="0"/>
              <a:t>Les prochaines diapos montrent </a:t>
            </a:r>
            <a:r>
              <a:rPr lang="fr-CH" sz="2200" b="0" dirty="0" smtClean="0"/>
              <a:t>des exemples d’outils </a:t>
            </a:r>
            <a:r>
              <a:rPr lang="fr-CH" sz="2200" b="0" dirty="0"/>
              <a:t>de </a:t>
            </a:r>
            <a:r>
              <a:rPr lang="fr-CH" sz="2200" b="0" dirty="0" smtClean="0"/>
              <a:t>planification</a:t>
            </a:r>
            <a:r>
              <a:rPr lang="fr-CH" b="0" dirty="0" smtClean="0"/>
              <a:t>. </a:t>
            </a:r>
            <a:endParaRPr lang="fr-CH" b="0" dirty="0"/>
          </a:p>
          <a:p>
            <a:pPr marL="0" indent="0"/>
            <a:endParaRPr lang="fr-CH" dirty="0" smtClean="0"/>
          </a:p>
        </p:txBody>
      </p:sp>
    </p:spTree>
    <p:extLst>
      <p:ext uri="{BB962C8B-B14F-4D97-AF65-F5344CB8AC3E}">
        <p14:creationId xmlns:p14="http://schemas.microsoft.com/office/powerpoint/2010/main" xmlns="" val="2235744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p:txBody>
          <a:bodyPr/>
          <a:lstStyle/>
          <a:p>
            <a:r>
              <a:rPr lang="fr-CH" dirty="0" smtClean="0"/>
              <a:t>Exemple du cadre logique</a:t>
            </a:r>
          </a:p>
        </p:txBody>
      </p:sp>
      <p:sp>
        <p:nvSpPr>
          <p:cNvPr id="9219" name="Espace réservé du contenu 2"/>
          <p:cNvSpPr>
            <a:spLocks noGrp="1"/>
          </p:cNvSpPr>
          <p:nvPr>
            <p:ph idx="1"/>
          </p:nvPr>
        </p:nvSpPr>
        <p:spPr>
          <a:xfrm>
            <a:off x="552450" y="1268413"/>
            <a:ext cx="8064500" cy="1081087"/>
          </a:xfrm>
        </p:spPr>
        <p:txBody>
          <a:bodyPr/>
          <a:lstStyle/>
          <a:p>
            <a:pPr marL="0" indent="0" algn="just"/>
            <a:r>
              <a:rPr lang="fr-CH" altLang="fr-FR" b="0" dirty="0" smtClean="0"/>
              <a:t>Un cadre logique, ou cadre des résultats, décrit la «logique» du programme ; il montre la façon dont les interventions menées doivent aboutir à certains résultats afin de contribuer aux objectifs. </a:t>
            </a:r>
          </a:p>
        </p:txBody>
      </p:sp>
      <p:sp>
        <p:nvSpPr>
          <p:cNvPr id="9220" name="Espace réservé du numéro de diapositive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17E2C05-9BC6-44B1-958F-339A4B4E47EB}" type="slidenum">
              <a:rPr lang="fr-FR"/>
              <a:pPr/>
              <a:t>8</a:t>
            </a:fld>
            <a:endParaRPr lang="fr-FR"/>
          </a:p>
        </p:txBody>
      </p:sp>
      <p:pic>
        <p:nvPicPr>
          <p:cNvPr id="3" name="Image 2"/>
          <p:cNvPicPr>
            <a:picLocks noChangeAspect="1"/>
          </p:cNvPicPr>
          <p:nvPr/>
        </p:nvPicPr>
        <p:blipFill>
          <a:blip r:embed="rId2"/>
          <a:stretch>
            <a:fillRect/>
          </a:stretch>
        </p:blipFill>
        <p:spPr>
          <a:xfrm>
            <a:off x="132379" y="2780928"/>
            <a:ext cx="8904117" cy="350968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fr-FR" dirty="0" smtClean="0">
                <a:solidFill>
                  <a:schemeClr val="tx1"/>
                </a:solidFill>
              </a:rPr>
              <a:t>Example du plan d’action</a:t>
            </a:r>
          </a:p>
        </p:txBody>
      </p:sp>
      <p:sp>
        <p:nvSpPr>
          <p:cNvPr id="11267" name="Espace réservé du numéro de diapositive 1"/>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defRPr sz="2000" b="1">
                <a:solidFill>
                  <a:schemeClr val="tx1"/>
                </a:solidFill>
                <a:latin typeface="Arial" panose="020B0604020202020204" pitchFamily="34" charset="0"/>
              </a:defRPr>
            </a:lvl1pPr>
            <a:lvl2pPr marL="742950" indent="-285750">
              <a:spcBef>
                <a:spcPct val="20000"/>
              </a:spcBef>
              <a:buChar char="–"/>
              <a:defRPr sz="16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pPr>
            <a:fld id="{21662963-9491-48F9-B281-23806606B0F5}" type="slidenum">
              <a:rPr lang="fr-FR" altLang="fr-FR" sz="900" b="0"/>
              <a:pPr>
                <a:spcBef>
                  <a:spcPct val="0"/>
                </a:spcBef>
              </a:pPr>
              <a:t>9</a:t>
            </a:fld>
            <a:endParaRPr lang="fr-FR" altLang="fr-FR" sz="900" b="0"/>
          </a:p>
        </p:txBody>
      </p:sp>
      <p:sp>
        <p:nvSpPr>
          <p:cNvPr id="11269" name="ZoneTexte 4"/>
          <p:cNvSpPr txBox="1">
            <a:spLocks noChangeArrowheads="1"/>
          </p:cNvSpPr>
          <p:nvPr/>
        </p:nvSpPr>
        <p:spPr bwMode="auto">
          <a:xfrm>
            <a:off x="755650" y="1268760"/>
            <a:ext cx="7419975"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indent="0" algn="just" eaLnBrk="1" hangingPunct="1"/>
            <a:r>
              <a:rPr lang="fr-FR" dirty="0"/>
              <a:t>Le plan d’activités </a:t>
            </a:r>
            <a:r>
              <a:rPr lang="fr-FR" dirty="0" smtClean="0"/>
              <a:t>contient </a:t>
            </a:r>
            <a:r>
              <a:rPr lang="fr-FR" dirty="0"/>
              <a:t>les détails </a:t>
            </a:r>
            <a:r>
              <a:rPr lang="fr-FR" dirty="0" smtClean="0"/>
              <a:t>de mise en ouvre des interventions, en terme </a:t>
            </a:r>
            <a:r>
              <a:rPr lang="fr-FR" dirty="0"/>
              <a:t>de calendrier, de ressources et d’acteurs </a:t>
            </a:r>
            <a:r>
              <a:rPr lang="fr-FR" dirty="0" smtClean="0"/>
              <a:t>responsables, pour faciliter la mise en œuvre. </a:t>
            </a:r>
            <a:endParaRPr lang="fr-CH" dirty="0"/>
          </a:p>
        </p:txBody>
      </p:sp>
      <p:pic>
        <p:nvPicPr>
          <p:cNvPr id="2" name="Image 1"/>
          <p:cNvPicPr>
            <a:picLocks noChangeAspect="1"/>
          </p:cNvPicPr>
          <p:nvPr/>
        </p:nvPicPr>
        <p:blipFill>
          <a:blip r:embed="rId2"/>
          <a:stretch>
            <a:fillRect/>
          </a:stretch>
        </p:blipFill>
        <p:spPr>
          <a:xfrm>
            <a:off x="107504" y="2800525"/>
            <a:ext cx="8968107" cy="3364779"/>
          </a:xfrm>
          <a:prstGeom prst="rect">
            <a:avLst/>
          </a:prstGeom>
          <a:ln w="3175">
            <a:solidFill>
              <a:schemeClr val="tx1"/>
            </a:solid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27438</TotalTime>
  <Words>584</Words>
  <Application>Microsoft Office PowerPoint</Application>
  <PresentationFormat>Affichage à l'écran (4:3)</PresentationFormat>
  <Paragraphs>51</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Modèle par défaut</vt:lpstr>
      <vt:lpstr>La planification du programme IFC </vt:lpstr>
      <vt:lpstr>Qu’est-ce la planification ?</vt:lpstr>
      <vt:lpstr>Pourquoi planifier ?</vt:lpstr>
      <vt:lpstr>Comment la communauté est impliquée dans la planification ?</vt:lpstr>
      <vt:lpstr>Planification au niveau local</vt:lpstr>
      <vt:lpstr>Planification au niveau national </vt:lpstr>
      <vt:lpstr>Outils de planification</vt:lpstr>
      <vt:lpstr>Exemple du cadre logique</vt:lpstr>
      <vt:lpstr>Example du plan d’action</vt:lpstr>
    </vt:vector>
  </TitlesOfParts>
  <Company>Enfants du Monde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Enfants du Monde  40 years of engagement for education and health   www.edm.ch</dc:title>
  <dc:creator>Susanne Fluckiger</dc:creator>
  <cp:lastModifiedBy>acer</cp:lastModifiedBy>
  <cp:revision>287</cp:revision>
  <dcterms:created xsi:type="dcterms:W3CDTF">2009-08-19T13:27:49Z</dcterms:created>
  <dcterms:modified xsi:type="dcterms:W3CDTF">2018-09-25T12:11:50Z</dcterms:modified>
</cp:coreProperties>
</file>