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7" r:id="rId3"/>
    <p:sldId id="286" r:id="rId4"/>
    <p:sldId id="288" r:id="rId5"/>
    <p:sldId id="284" r:id="rId6"/>
    <p:sldId id="272" r:id="rId7"/>
    <p:sldId id="274" r:id="rId8"/>
    <p:sldId id="275" r:id="rId9"/>
    <p:sldId id="273" r:id="rId10"/>
    <p:sldId id="276" r:id="rId11"/>
    <p:sldId id="277" r:id="rId12"/>
    <p:sldId id="281" r:id="rId13"/>
    <p:sldId id="282" r:id="rId14"/>
    <p:sldId id="283" r:id="rId15"/>
    <p:sldId id="292" r:id="rId16"/>
    <p:sldId id="258" r:id="rId17"/>
    <p:sldId id="293" r:id="rId18"/>
    <p:sldId id="294" r:id="rId19"/>
    <p:sldId id="295" r:id="rId20"/>
    <p:sldId id="301" r:id="rId21"/>
    <p:sldId id="296" r:id="rId22"/>
    <p:sldId id="297" r:id="rId23"/>
    <p:sldId id="298" r:id="rId24"/>
    <p:sldId id="299" r:id="rId25"/>
    <p:sldId id="266" r:id="rId26"/>
    <p:sldId id="267" r:id="rId27"/>
    <p:sldId id="289" r:id="rId28"/>
    <p:sldId id="290" r:id="rId29"/>
    <p:sldId id="291" r:id="rId30"/>
    <p:sldId id="300"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3" d="100"/>
          <a:sy n="73" d="100"/>
        </p:scale>
        <p:origin x="55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AB82962-DDBD-4053-93F1-F1ECF62B6860}" type="datetimeFigureOut">
              <a:rPr lang="it-IT" smtClean="0"/>
              <a:pPr/>
              <a:t>25/05/2022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04F389-8CE6-4D0A-94F1-7CA0BCAD5D6E}" type="slidenum">
              <a:rPr lang="it-IT" smtClean="0"/>
              <a:pPr/>
              <a:t>‹N°›</a:t>
            </a:fld>
            <a:endParaRPr lang="it-IT"/>
          </a:p>
        </p:txBody>
      </p:sp>
    </p:spTree>
    <p:extLst>
      <p:ext uri="{BB962C8B-B14F-4D97-AF65-F5344CB8AC3E}">
        <p14:creationId xmlns:p14="http://schemas.microsoft.com/office/powerpoint/2010/main" val="64011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B82962-DDBD-4053-93F1-F1ECF62B6860}" type="datetimeFigureOut">
              <a:rPr lang="it-IT" smtClean="0"/>
              <a:pPr/>
              <a:t>25/05/2022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04F389-8CE6-4D0A-94F1-7CA0BCAD5D6E}" type="slidenum">
              <a:rPr lang="it-IT" smtClean="0"/>
              <a:pPr/>
              <a:t>‹N°›</a:t>
            </a:fld>
            <a:endParaRPr lang="it-IT"/>
          </a:p>
        </p:txBody>
      </p:sp>
    </p:spTree>
    <p:extLst>
      <p:ext uri="{BB962C8B-B14F-4D97-AF65-F5344CB8AC3E}">
        <p14:creationId xmlns:p14="http://schemas.microsoft.com/office/powerpoint/2010/main" val="352806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B82962-DDBD-4053-93F1-F1ECF62B6860}" type="datetimeFigureOut">
              <a:rPr lang="it-IT" smtClean="0"/>
              <a:pPr/>
              <a:t>25/05/2022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04F389-8CE6-4D0A-94F1-7CA0BCAD5D6E}" type="slidenum">
              <a:rPr lang="it-IT" smtClean="0"/>
              <a:pPr/>
              <a:t>‹N°›</a:t>
            </a:fld>
            <a:endParaRPr lang="it-IT"/>
          </a:p>
        </p:txBody>
      </p:sp>
    </p:spTree>
    <p:extLst>
      <p:ext uri="{BB962C8B-B14F-4D97-AF65-F5344CB8AC3E}">
        <p14:creationId xmlns:p14="http://schemas.microsoft.com/office/powerpoint/2010/main" val="357618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B82962-DDBD-4053-93F1-F1ECF62B6860}" type="datetimeFigureOut">
              <a:rPr lang="it-IT" smtClean="0"/>
              <a:pPr/>
              <a:t>25/05/2022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04F389-8CE6-4D0A-94F1-7CA0BCAD5D6E}" type="slidenum">
              <a:rPr lang="it-IT" smtClean="0"/>
              <a:pPr/>
              <a:t>‹N°›</a:t>
            </a:fld>
            <a:endParaRPr lang="it-IT"/>
          </a:p>
        </p:txBody>
      </p:sp>
    </p:spTree>
    <p:extLst>
      <p:ext uri="{BB962C8B-B14F-4D97-AF65-F5344CB8AC3E}">
        <p14:creationId xmlns:p14="http://schemas.microsoft.com/office/powerpoint/2010/main" val="397048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AB82962-DDBD-4053-93F1-F1ECF62B6860}" type="datetimeFigureOut">
              <a:rPr lang="it-IT" smtClean="0"/>
              <a:pPr/>
              <a:t>25/05/2022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04F389-8CE6-4D0A-94F1-7CA0BCAD5D6E}" type="slidenum">
              <a:rPr lang="it-IT" smtClean="0"/>
              <a:pPr/>
              <a:t>‹N°›</a:t>
            </a:fld>
            <a:endParaRPr lang="it-IT"/>
          </a:p>
        </p:txBody>
      </p:sp>
    </p:spTree>
    <p:extLst>
      <p:ext uri="{BB962C8B-B14F-4D97-AF65-F5344CB8AC3E}">
        <p14:creationId xmlns:p14="http://schemas.microsoft.com/office/powerpoint/2010/main" val="340658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AB82962-DDBD-4053-93F1-F1ECF62B6860}" type="datetimeFigureOut">
              <a:rPr lang="it-IT" smtClean="0"/>
              <a:pPr/>
              <a:t>25/05/2022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304F389-8CE6-4D0A-94F1-7CA0BCAD5D6E}" type="slidenum">
              <a:rPr lang="it-IT" smtClean="0"/>
              <a:pPr/>
              <a:t>‹N°›</a:t>
            </a:fld>
            <a:endParaRPr lang="it-IT"/>
          </a:p>
        </p:txBody>
      </p:sp>
    </p:spTree>
    <p:extLst>
      <p:ext uri="{BB962C8B-B14F-4D97-AF65-F5344CB8AC3E}">
        <p14:creationId xmlns:p14="http://schemas.microsoft.com/office/powerpoint/2010/main" val="396301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AB82962-DDBD-4053-93F1-F1ECF62B6860}" type="datetimeFigureOut">
              <a:rPr lang="it-IT" smtClean="0"/>
              <a:pPr/>
              <a:t>25/05/2022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304F389-8CE6-4D0A-94F1-7CA0BCAD5D6E}" type="slidenum">
              <a:rPr lang="it-IT" smtClean="0"/>
              <a:pPr/>
              <a:t>‹N°›</a:t>
            </a:fld>
            <a:endParaRPr lang="it-IT"/>
          </a:p>
        </p:txBody>
      </p:sp>
    </p:spTree>
    <p:extLst>
      <p:ext uri="{BB962C8B-B14F-4D97-AF65-F5344CB8AC3E}">
        <p14:creationId xmlns:p14="http://schemas.microsoft.com/office/powerpoint/2010/main" val="98441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AB82962-DDBD-4053-93F1-F1ECF62B6860}" type="datetimeFigureOut">
              <a:rPr lang="it-IT" smtClean="0"/>
              <a:pPr/>
              <a:t>25/05/2022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304F389-8CE6-4D0A-94F1-7CA0BCAD5D6E}" type="slidenum">
              <a:rPr lang="it-IT" smtClean="0"/>
              <a:pPr/>
              <a:t>‹N°›</a:t>
            </a:fld>
            <a:endParaRPr lang="it-IT"/>
          </a:p>
        </p:txBody>
      </p:sp>
    </p:spTree>
    <p:extLst>
      <p:ext uri="{BB962C8B-B14F-4D97-AF65-F5344CB8AC3E}">
        <p14:creationId xmlns:p14="http://schemas.microsoft.com/office/powerpoint/2010/main" val="350587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AB82962-DDBD-4053-93F1-F1ECF62B6860}" type="datetimeFigureOut">
              <a:rPr lang="it-IT" smtClean="0"/>
              <a:pPr/>
              <a:t>25/05/2022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304F389-8CE6-4D0A-94F1-7CA0BCAD5D6E}" type="slidenum">
              <a:rPr lang="it-IT" smtClean="0"/>
              <a:pPr/>
              <a:t>‹N°›</a:t>
            </a:fld>
            <a:endParaRPr lang="it-IT"/>
          </a:p>
        </p:txBody>
      </p:sp>
    </p:spTree>
    <p:extLst>
      <p:ext uri="{BB962C8B-B14F-4D97-AF65-F5344CB8AC3E}">
        <p14:creationId xmlns:p14="http://schemas.microsoft.com/office/powerpoint/2010/main" val="121455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AB82962-DDBD-4053-93F1-F1ECF62B6860}" type="datetimeFigureOut">
              <a:rPr lang="it-IT" smtClean="0"/>
              <a:pPr/>
              <a:t>25/05/2022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304F389-8CE6-4D0A-94F1-7CA0BCAD5D6E}" type="slidenum">
              <a:rPr lang="it-IT" smtClean="0"/>
              <a:pPr/>
              <a:t>‹N°›</a:t>
            </a:fld>
            <a:endParaRPr lang="it-IT"/>
          </a:p>
        </p:txBody>
      </p:sp>
    </p:spTree>
    <p:extLst>
      <p:ext uri="{BB962C8B-B14F-4D97-AF65-F5344CB8AC3E}">
        <p14:creationId xmlns:p14="http://schemas.microsoft.com/office/powerpoint/2010/main" val="159738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AB82962-DDBD-4053-93F1-F1ECF62B6860}" type="datetimeFigureOut">
              <a:rPr lang="it-IT" smtClean="0"/>
              <a:pPr/>
              <a:t>25/05/2022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304F389-8CE6-4D0A-94F1-7CA0BCAD5D6E}" type="slidenum">
              <a:rPr lang="it-IT" smtClean="0"/>
              <a:pPr/>
              <a:t>‹N°›</a:t>
            </a:fld>
            <a:endParaRPr lang="it-IT"/>
          </a:p>
        </p:txBody>
      </p:sp>
    </p:spTree>
    <p:extLst>
      <p:ext uri="{BB962C8B-B14F-4D97-AF65-F5344CB8AC3E}">
        <p14:creationId xmlns:p14="http://schemas.microsoft.com/office/powerpoint/2010/main" val="239426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82962-DDBD-4053-93F1-F1ECF62B6860}" type="datetimeFigureOut">
              <a:rPr lang="it-IT" smtClean="0"/>
              <a:pPr/>
              <a:t>25/05/2022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4F389-8CE6-4D0A-94F1-7CA0BCAD5D6E}" type="slidenum">
              <a:rPr lang="it-IT" smtClean="0"/>
              <a:pPr/>
              <a:t>‹N°›</a:t>
            </a:fld>
            <a:endParaRPr lang="it-IT"/>
          </a:p>
        </p:txBody>
      </p:sp>
    </p:spTree>
    <p:extLst>
      <p:ext uri="{BB962C8B-B14F-4D97-AF65-F5344CB8AC3E}">
        <p14:creationId xmlns:p14="http://schemas.microsoft.com/office/powerpoint/2010/main" val="389209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19315"/>
            <a:ext cx="10515600" cy="507999"/>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fr-FR" dirty="0" smtClean="0"/>
              <a:t>Histoire de Mariam</a:t>
            </a:r>
            <a:endParaRPr lang="fr-FR" dirty="0"/>
          </a:p>
        </p:txBody>
      </p:sp>
      <p:sp>
        <p:nvSpPr>
          <p:cNvPr id="3" name="Espace réservé du contenu 2"/>
          <p:cNvSpPr>
            <a:spLocks noGrp="1"/>
          </p:cNvSpPr>
          <p:nvPr>
            <p:ph idx="1"/>
          </p:nvPr>
        </p:nvSpPr>
        <p:spPr>
          <a:xfrm>
            <a:off x="838200" y="1001486"/>
            <a:ext cx="10515600" cy="5175477"/>
          </a:xfrm>
        </p:spPr>
        <p:txBody>
          <a:bodyPr>
            <a:normAutofit/>
          </a:bodyPr>
          <a:lstStyle/>
          <a:p>
            <a:r>
              <a:rPr lang="fr-CH" dirty="0"/>
              <a:t>Mariam est décédée durant son accouchement au CMA de </a:t>
            </a:r>
            <a:r>
              <a:rPr lang="fr-CH" dirty="0" err="1"/>
              <a:t>Kongoussi</a:t>
            </a:r>
            <a:r>
              <a:rPr lang="fr-CH" dirty="0"/>
              <a:t>. Le médecin chargé de ses soins n’a aucun doute quant au décès de Mariam. Elle est décédée à cause d’une perte trop importante de sang (hémorragie) qui a été causée par un problème pendant la grossesse.  Le placenta se trouvait trop bas dans l’utérus (placenta prævia). Une femme dans cet état souffre inévitablement de saignements dans le dernier trimestre de sa grossesse ou juste avant la naissance. L’hôpital a un petit comité d’audit, des prestataires qui recherchent à comprendre les causes et les facteurs contributifs de chaque décès maternel. Le comité a demandé le dossier hospitalier complet de Mariam et l’a examiné plus en détails. </a:t>
            </a:r>
            <a:endParaRPr lang="fr-FR" dirty="0"/>
          </a:p>
          <a:p>
            <a:pPr marL="0" indent="0">
              <a:buNone/>
            </a:pPr>
            <a:r>
              <a:rPr lang="fr-CH" dirty="0"/>
              <a:t> </a:t>
            </a:r>
            <a:endParaRPr lang="fr-FR" dirty="0"/>
          </a:p>
          <a:p>
            <a:endParaRPr lang="fr-FR" dirty="0"/>
          </a:p>
        </p:txBody>
      </p:sp>
    </p:spTree>
    <p:extLst>
      <p:ext uri="{BB962C8B-B14F-4D97-AF65-F5344CB8AC3E}">
        <p14:creationId xmlns:p14="http://schemas.microsoft.com/office/powerpoint/2010/main" val="130910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49776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dirty="0" smtClean="0"/>
              <a:t>Expérience dans la promotion des droits en SMN</a:t>
            </a:r>
            <a:endParaRPr lang="fr-FR" dirty="0"/>
          </a:p>
        </p:txBody>
      </p:sp>
      <p:sp>
        <p:nvSpPr>
          <p:cNvPr id="3" name="Espace réservé du contenu 2"/>
          <p:cNvSpPr>
            <a:spLocks noGrp="1"/>
          </p:cNvSpPr>
          <p:nvPr>
            <p:ph idx="1"/>
          </p:nvPr>
        </p:nvSpPr>
        <p:spPr>
          <a:xfrm>
            <a:off x="838200" y="1043189"/>
            <a:ext cx="10515600" cy="5133775"/>
          </a:xfrm>
          <a:ln>
            <a:solidFill>
              <a:schemeClr val="accent2"/>
            </a:solidFill>
          </a:ln>
        </p:spPr>
        <p:txBody>
          <a:bodyPr>
            <a:normAutofit/>
          </a:bodyPr>
          <a:lstStyle/>
          <a:p>
            <a:pPr>
              <a:buFont typeface="Wingdings" panose="05000000000000000000" pitchFamily="2" charset="2"/>
              <a:buChar char="q"/>
            </a:pPr>
            <a:r>
              <a:rPr lang="fr-FR" dirty="0" smtClean="0"/>
              <a:t>Formation des formateurs au niveau national</a:t>
            </a:r>
          </a:p>
          <a:p>
            <a:pPr>
              <a:buFont typeface="Wingdings" panose="05000000000000000000" pitchFamily="2" charset="2"/>
              <a:buChar char="q"/>
            </a:pPr>
            <a:r>
              <a:rPr lang="fr-FR" dirty="0" smtClean="0"/>
              <a:t>Formation de facilitateurs dans les districts de Tenkodogo et </a:t>
            </a:r>
            <a:r>
              <a:rPr lang="fr-FR" dirty="0" err="1" smtClean="0"/>
              <a:t>Sindou</a:t>
            </a:r>
            <a:endParaRPr lang="fr-FR" dirty="0" smtClean="0"/>
          </a:p>
          <a:p>
            <a:pPr>
              <a:buFont typeface="Wingdings" panose="05000000000000000000" pitchFamily="2" charset="2"/>
              <a:buChar char="q"/>
            </a:pPr>
            <a:r>
              <a:rPr lang="fr-FR" dirty="0" smtClean="0"/>
              <a:t>Réalisation de discussions communautaires:</a:t>
            </a:r>
          </a:p>
          <a:p>
            <a:pPr lvl="1">
              <a:buFont typeface="Wingdings" panose="05000000000000000000" pitchFamily="2" charset="2"/>
              <a:buChar char="§"/>
            </a:pPr>
            <a:r>
              <a:rPr lang="fr-FR" sz="2800" dirty="0" smtClean="0"/>
              <a:t>Cibles: leaders communautaires, hommes et femmes</a:t>
            </a:r>
          </a:p>
          <a:p>
            <a:pPr lvl="1">
              <a:buFont typeface="Wingdings" panose="05000000000000000000" pitchFamily="2" charset="2"/>
              <a:buChar char="§"/>
            </a:pPr>
            <a:r>
              <a:rPr lang="fr-FR" sz="2800" dirty="0" smtClean="0"/>
              <a:t>Discussion de 2 heures pour chaque séance</a:t>
            </a:r>
          </a:p>
          <a:p>
            <a:pPr lvl="1">
              <a:buFont typeface="Wingdings" panose="05000000000000000000" pitchFamily="2" charset="2"/>
              <a:buChar char="§"/>
            </a:pPr>
            <a:r>
              <a:rPr lang="fr-FR" sz="2800" dirty="0" smtClean="0"/>
              <a:t>Elaboration de plan d’action</a:t>
            </a:r>
          </a:p>
          <a:p>
            <a:pPr lvl="1">
              <a:buFont typeface="Wingdings" panose="05000000000000000000" pitchFamily="2" charset="2"/>
              <a:buChar char="§"/>
            </a:pPr>
            <a:r>
              <a:rPr lang="fr-FR" sz="2800" dirty="0" smtClean="0"/>
              <a:t>Suivi de la mise en œuvre des plans d’action</a:t>
            </a:r>
          </a:p>
          <a:p>
            <a:pPr lvl="1">
              <a:buFont typeface="Wingdings" panose="05000000000000000000" pitchFamily="2" charset="2"/>
              <a:buChar char="§"/>
            </a:pPr>
            <a:r>
              <a:rPr lang="fr-FR" sz="2800" dirty="0" smtClean="0"/>
              <a:t>Résultats: engagements des leaders, réalisation d’actions de sensibilisation, meilleure implication des époux dans la SMN</a:t>
            </a:r>
          </a:p>
          <a:p>
            <a:pPr marL="0" indent="0">
              <a:buNone/>
            </a:pPr>
            <a:endParaRPr lang="fr-FR" dirty="0"/>
          </a:p>
          <a:p>
            <a:pPr marL="0" indent="0">
              <a:buNone/>
            </a:pPr>
            <a:endParaRPr lang="fr-FR" dirty="0"/>
          </a:p>
        </p:txBody>
      </p:sp>
      <p:sp>
        <p:nvSpPr>
          <p:cNvPr id="4" name="Rectangle à coins arrondis 3"/>
          <p:cNvSpPr/>
          <p:nvPr/>
        </p:nvSpPr>
        <p:spPr>
          <a:xfrm>
            <a:off x="1364344" y="5314500"/>
            <a:ext cx="9550400" cy="636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Promotion des droits faite depuis le DCP, lors des rencontres et échanges sur le cadre IFC</a:t>
            </a:r>
            <a:endParaRPr lang="fr-FR" sz="2400" dirty="0"/>
          </a:p>
        </p:txBody>
      </p:sp>
    </p:spTree>
    <p:extLst>
      <p:ext uri="{BB962C8B-B14F-4D97-AF65-F5344CB8AC3E}">
        <p14:creationId xmlns:p14="http://schemas.microsoft.com/office/powerpoint/2010/main" val="289664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3857" y="1326524"/>
            <a:ext cx="5586340" cy="4482510"/>
          </a:xfrm>
          <a:ln>
            <a:solidFill>
              <a:schemeClr val="tx1"/>
            </a:solidFill>
          </a:ln>
        </p:spPr>
        <p:txBody>
          <a:bodyPr>
            <a:normAutofit/>
          </a:bodyPr>
          <a:lstStyle/>
          <a:p>
            <a:pPr marL="0" indent="0">
              <a:buNone/>
            </a:pPr>
            <a:r>
              <a:rPr lang="fr-CH" b="1" dirty="0"/>
              <a:t>Recommandation </a:t>
            </a:r>
            <a:r>
              <a:rPr lang="fr-CH" b="1" dirty="0" smtClean="0"/>
              <a:t>forte de l’OMS</a:t>
            </a:r>
            <a:endParaRPr lang="fr-CH" b="1" dirty="0"/>
          </a:p>
          <a:p>
            <a:pPr marL="342900" indent="-342900"/>
            <a:r>
              <a:rPr lang="fr-CH" sz="2200" dirty="0" smtClean="0"/>
              <a:t>Recommandée </a:t>
            </a:r>
            <a:r>
              <a:rPr lang="fr-CH" sz="2200" dirty="0"/>
              <a:t>pour améliorer les soins des femmes et des nouveau-nés au niveau des foyers, augmenter l’utilisation des services de santé qualifiés lors de la grossesse, l’accouchement, et la période postnatale et en cas de complications obstétriques et néonatales. </a:t>
            </a:r>
          </a:p>
          <a:p>
            <a:pPr marL="342900" indent="-342900"/>
            <a:r>
              <a:rPr lang="fr-CH" sz="2200" dirty="0"/>
              <a:t>Attention : Il faut veiller à ce que la mise en œuvre soit faite dans une façon qui respecte, promeut et facilite le choix des femmes ainsi que leur autonomie et leur pouvoir décisionnel.</a:t>
            </a:r>
          </a:p>
          <a:p>
            <a:pPr marL="342900" indent="-342900"/>
            <a:endParaRPr lang="fr-CH" sz="1900" dirty="0"/>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11</a:t>
            </a:fld>
            <a:endParaRPr lang="fr-FR" altLang="fr-FR"/>
          </a:p>
        </p:txBody>
      </p:sp>
      <p:sp>
        <p:nvSpPr>
          <p:cNvPr id="5" name="ZoneTexte 4"/>
          <p:cNvSpPr txBox="1"/>
          <p:nvPr/>
        </p:nvSpPr>
        <p:spPr>
          <a:xfrm>
            <a:off x="978795" y="388301"/>
            <a:ext cx="10097035" cy="461665"/>
          </a:xfrm>
          <a:prstGeom prst="rect">
            <a:avLst/>
          </a:prstGeom>
          <a:solidFill>
            <a:schemeClr val="accent5"/>
          </a:solidFill>
          <a:ln>
            <a:solidFill>
              <a:schemeClr val="accent1"/>
            </a:solidFill>
          </a:ln>
        </p:spPr>
        <p:txBody>
          <a:bodyPr wrap="square" rtlCol="0">
            <a:spAutoFit/>
          </a:bodyPr>
          <a:lstStyle/>
          <a:p>
            <a:r>
              <a:rPr lang="fr-CH" sz="2400" b="1" dirty="0"/>
              <a:t>Implication des hommes dans la santé maternelle et néonatale</a:t>
            </a:r>
          </a:p>
        </p:txBody>
      </p:sp>
      <p:pic>
        <p:nvPicPr>
          <p:cNvPr id="7" name="Image 6" descr="C:\Users\USer\Desktop\Photos  IFC Tenkodogo\Mme bargo\SAM_0693.JPG"/>
          <p:cNvPicPr/>
          <p:nvPr/>
        </p:nvPicPr>
        <p:blipFill rotWithShape="1">
          <a:blip r:embed="rId2" cstate="print"/>
          <a:srcRect l="5608" r="7536"/>
          <a:stretch/>
        </p:blipFill>
        <p:spPr bwMode="auto">
          <a:xfrm>
            <a:off x="7032103" y="1326524"/>
            <a:ext cx="4043727" cy="4365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7071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587912"/>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fr-CH" dirty="0"/>
              <a:t>L</a:t>
            </a:r>
            <a:r>
              <a:rPr lang="fr-CH" dirty="0" smtClean="0"/>
              <a:t>e drame de Aicha </a:t>
            </a:r>
            <a:endParaRPr lang="it-IT" dirty="0"/>
          </a:p>
        </p:txBody>
      </p:sp>
      <p:sp>
        <p:nvSpPr>
          <p:cNvPr id="3" name="Segnaposto contenuto 2"/>
          <p:cNvSpPr>
            <a:spLocks noGrp="1"/>
          </p:cNvSpPr>
          <p:nvPr>
            <p:ph idx="1"/>
          </p:nvPr>
        </p:nvSpPr>
        <p:spPr>
          <a:xfrm>
            <a:off x="838200" y="1056068"/>
            <a:ext cx="10515600" cy="5120895"/>
          </a:xfrm>
        </p:spPr>
        <p:txBody>
          <a:bodyPr>
            <a:normAutofit fontScale="92500" lnSpcReduction="10000"/>
          </a:bodyPr>
          <a:lstStyle/>
          <a:p>
            <a:pPr marL="0" indent="0">
              <a:buNone/>
            </a:pPr>
            <a:r>
              <a:rPr lang="fr-CH" dirty="0" smtClean="0"/>
              <a:t>Aicha </a:t>
            </a:r>
            <a:r>
              <a:rPr lang="fr-CH" dirty="0"/>
              <a:t>habite dans les mornes, 1 heure à pied du centre de santé de  </a:t>
            </a:r>
            <a:r>
              <a:rPr lang="fr-CH" dirty="0" err="1"/>
              <a:t>Tinakoff</a:t>
            </a:r>
            <a:r>
              <a:rPr lang="fr-CH" dirty="0"/>
              <a:t>. Elle est enceinte pour la deuxième fois. Un peu plus d’une année auparavant, elle avait déjà donné naissance à une petite fille en bonne santé, et elle est maintenant au sixième mois de sa deuxième grossesse. Pendant sa première grossesse, elle a recouru deux fois à des visites prénatales au centre de santé de </a:t>
            </a:r>
            <a:r>
              <a:rPr lang="fr-CH" dirty="0" err="1"/>
              <a:t>Tinakoff</a:t>
            </a:r>
            <a:r>
              <a:rPr lang="fr-CH" dirty="0"/>
              <a:t> et elle a accouché à la maison. Pendant cette grossesse, elle n’a pas encore bénéficié de soins prénatals, car son mari, Ibrahim, ne veut pas qu’elle utilise les faibles ressources financières familiales pour ce type de soins. Aicha et son mari n’ont pas beaucoup d’argent et elle doit travailler dur avec lui dans les champs pour aider la famille. </a:t>
            </a:r>
            <a:endParaRPr lang="it-IT" dirty="0"/>
          </a:p>
          <a:p>
            <a:pPr marL="0" indent="0">
              <a:buNone/>
            </a:pPr>
            <a:r>
              <a:rPr lang="fr-CH" dirty="0"/>
              <a:t>Un jour, après une longue journée de travail sous le soleil, elle remarque d’avoir du sang sur son pagne. Lorsqu’elle réalise que cela n’est pas normal, elle commence à être nerveuse. Elle pense qu’elle devrait se rendre dans un centre de santé, mais elle n’est pas sûre que son mari lui donne la permission. Elle décide de lui en parler. </a:t>
            </a:r>
            <a:endParaRPr lang="it-IT" dirty="0"/>
          </a:p>
        </p:txBody>
      </p:sp>
    </p:spTree>
    <p:extLst>
      <p:ext uri="{BB962C8B-B14F-4D97-AF65-F5344CB8AC3E}">
        <p14:creationId xmlns:p14="http://schemas.microsoft.com/office/powerpoint/2010/main" val="90522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472002"/>
          </a:xfrm>
          <a:solidFill>
            <a:schemeClr val="accent6"/>
          </a:solidFill>
        </p:spPr>
        <p:txBody>
          <a:bodyPr>
            <a:normAutofit fontScale="90000"/>
          </a:bodyPr>
          <a:lstStyle/>
          <a:p>
            <a:r>
              <a:rPr lang="fr-CH" dirty="0" smtClean="0"/>
              <a:t>Exercice: le drame </a:t>
            </a:r>
            <a:r>
              <a:rPr lang="fr-CH" smtClean="0"/>
              <a:t>de Aicha </a:t>
            </a:r>
            <a:r>
              <a:rPr lang="fr-CH" dirty="0" smtClean="0"/>
              <a:t>(suite) </a:t>
            </a:r>
            <a:endParaRPr lang="it-IT" dirty="0"/>
          </a:p>
        </p:txBody>
      </p:sp>
      <p:sp>
        <p:nvSpPr>
          <p:cNvPr id="3" name="Segnaposto contenuto 2"/>
          <p:cNvSpPr>
            <a:spLocks noGrp="1"/>
          </p:cNvSpPr>
          <p:nvPr>
            <p:ph idx="1"/>
          </p:nvPr>
        </p:nvSpPr>
        <p:spPr>
          <a:xfrm>
            <a:off x="838200" y="1004552"/>
            <a:ext cx="10515600" cy="5172412"/>
          </a:xfrm>
          <a:ln>
            <a:solidFill>
              <a:schemeClr val="accent2"/>
            </a:solidFill>
          </a:ln>
        </p:spPr>
        <p:txBody>
          <a:bodyPr>
            <a:normAutofit fontScale="85000" lnSpcReduction="20000"/>
          </a:bodyPr>
          <a:lstStyle/>
          <a:p>
            <a:pPr marL="0" indent="0">
              <a:buNone/>
            </a:pPr>
            <a:r>
              <a:rPr lang="fr-CH" dirty="0"/>
              <a:t>De suite, le dialogue entre Aicha et Ibrahim :</a:t>
            </a:r>
            <a:endParaRPr lang="it-IT" dirty="0"/>
          </a:p>
          <a:p>
            <a:pPr marL="0" indent="0">
              <a:buNone/>
            </a:pPr>
            <a:r>
              <a:rPr lang="fr-CH" dirty="0"/>
              <a:t>Aicha : Ibrahim, aujourd’hui j’ai remarqué d’avoir quelques saignements</a:t>
            </a:r>
            <a:endParaRPr lang="it-IT" dirty="0"/>
          </a:p>
          <a:p>
            <a:pPr marL="0" indent="0">
              <a:buNone/>
            </a:pPr>
            <a:r>
              <a:rPr lang="fr-CH" dirty="0"/>
              <a:t>Ibrahim : Tu veux dire quoi ? Je suis sûr que ce n’est rien de grave.</a:t>
            </a:r>
            <a:endParaRPr lang="it-IT" dirty="0"/>
          </a:p>
          <a:p>
            <a:pPr marL="0" indent="0">
              <a:buNone/>
            </a:pPr>
            <a:r>
              <a:rPr lang="fr-CH" dirty="0"/>
              <a:t>Aicha : Enfin, lorsque j’avais parlé avec l’accoucheuse pendant la première grossesse, elle m’avait dit que je ne devrais pas du tout saigner lorsque je suis enceinte.</a:t>
            </a:r>
            <a:endParaRPr lang="it-IT" dirty="0"/>
          </a:p>
          <a:p>
            <a:pPr marL="0" indent="0">
              <a:buNone/>
            </a:pPr>
            <a:r>
              <a:rPr lang="fr-CH" dirty="0" smtClean="0"/>
              <a:t>Ibrahim</a:t>
            </a:r>
            <a:r>
              <a:rPr lang="fr-CH" dirty="0"/>
              <a:t> : Faut-il payer pour aller au centre de santé ? Comment vas-tu payer pour cela ?</a:t>
            </a:r>
            <a:endParaRPr lang="it-IT" dirty="0"/>
          </a:p>
          <a:p>
            <a:pPr marL="0" indent="0">
              <a:buNone/>
            </a:pPr>
            <a:r>
              <a:rPr lang="fr-CH" dirty="0"/>
              <a:t>Aicha : Je ne sais pas. J’ai pensé que tu pourrais le faire.</a:t>
            </a:r>
            <a:endParaRPr lang="it-IT" dirty="0"/>
          </a:p>
          <a:p>
            <a:pPr marL="0" indent="0">
              <a:buNone/>
            </a:pPr>
            <a:r>
              <a:rPr lang="fr-CH" dirty="0"/>
              <a:t>Ibrahim : Maintenant nous avons trop peu d’argent. Je suis sûr que tu iras bien. Saignes-tu beaucoup ?</a:t>
            </a:r>
            <a:endParaRPr lang="it-IT" dirty="0"/>
          </a:p>
          <a:p>
            <a:pPr marL="0" indent="0">
              <a:buNone/>
            </a:pPr>
            <a:r>
              <a:rPr lang="fr-CH" dirty="0"/>
              <a:t>Aicha : Un peu</a:t>
            </a:r>
            <a:endParaRPr lang="it-IT" dirty="0"/>
          </a:p>
          <a:p>
            <a:pPr marL="0" indent="0">
              <a:buNone/>
            </a:pPr>
            <a:r>
              <a:rPr lang="fr-CH" dirty="0"/>
              <a:t>Ibrahim : Oui, tu iras bien. Tu n’as pas besoin d’aller au centre de santé. A la limite tu vas chez ma grand-mère. Elle sait quoi faire. </a:t>
            </a:r>
            <a:endParaRPr lang="it-IT" dirty="0"/>
          </a:p>
          <a:p>
            <a:pPr marL="0" indent="0">
              <a:buNone/>
            </a:pPr>
            <a:r>
              <a:rPr lang="fr-CH" dirty="0"/>
              <a:t>Aicha ne partage pas la décision de son mari, mais elle la respecte. </a:t>
            </a:r>
            <a:endParaRPr lang="it-IT" dirty="0"/>
          </a:p>
          <a:p>
            <a:pPr marL="0" indent="0">
              <a:buNone/>
            </a:pPr>
            <a:endParaRPr lang="it-IT" dirty="0"/>
          </a:p>
        </p:txBody>
      </p:sp>
    </p:spTree>
    <p:extLst>
      <p:ext uri="{BB962C8B-B14F-4D97-AF65-F5344CB8AC3E}">
        <p14:creationId xmlns:p14="http://schemas.microsoft.com/office/powerpoint/2010/main" val="312670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563787"/>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fr-FR" dirty="0" smtClean="0"/>
              <a:t>TRAVAIL DE GROUPE :  </a:t>
            </a:r>
            <a:r>
              <a:rPr lang="fr-FR" dirty="0"/>
              <a:t>L</a:t>
            </a:r>
            <a:r>
              <a:rPr lang="fr-FR" dirty="0" smtClean="0"/>
              <a:t>e drame d’Aicha</a:t>
            </a:r>
            <a:endParaRPr lang="fr-FR" dirty="0"/>
          </a:p>
        </p:txBody>
      </p:sp>
      <p:sp>
        <p:nvSpPr>
          <p:cNvPr id="3" name="Espace réservé du contenu 2"/>
          <p:cNvSpPr>
            <a:spLocks noGrp="1"/>
          </p:cNvSpPr>
          <p:nvPr>
            <p:ph idx="1"/>
          </p:nvPr>
        </p:nvSpPr>
        <p:spPr>
          <a:xfrm>
            <a:off x="669701" y="1030514"/>
            <a:ext cx="10684099" cy="5146450"/>
          </a:xfrm>
          <a:ln>
            <a:solidFill>
              <a:schemeClr val="accent2"/>
            </a:solidFill>
          </a:ln>
        </p:spPr>
        <p:txBody>
          <a:bodyPr>
            <a:normAutofit/>
          </a:bodyPr>
          <a:lstStyle/>
          <a:p>
            <a:r>
              <a:rPr lang="fr-CH" sz="3600" dirty="0" smtClean="0"/>
              <a:t>Quels sont les droits d’Aicha qui ne sont pas respectés?</a:t>
            </a:r>
          </a:p>
          <a:p>
            <a:r>
              <a:rPr lang="fr-CH" sz="3600" dirty="0" smtClean="0"/>
              <a:t>Quel rôle le mari d’Aicha pouvait-il jouer dans cette situation?</a:t>
            </a:r>
          </a:p>
          <a:p>
            <a:r>
              <a:rPr lang="fr-CH" sz="3600" dirty="0" smtClean="0"/>
              <a:t>Identifier </a:t>
            </a:r>
            <a:r>
              <a:rPr lang="fr-CH" sz="3600" dirty="0"/>
              <a:t>les rôles que les époux peuvent jouer dans la </a:t>
            </a:r>
            <a:r>
              <a:rPr lang="fr-CH" sz="3600" dirty="0" smtClean="0"/>
              <a:t>SMN </a:t>
            </a:r>
          </a:p>
          <a:p>
            <a:r>
              <a:rPr lang="fr-CH" sz="3600" dirty="0" smtClean="0"/>
              <a:t>Quelles </a:t>
            </a:r>
            <a:r>
              <a:rPr lang="fr-CH" sz="3600" dirty="0"/>
              <a:t>stratégies </a:t>
            </a:r>
            <a:r>
              <a:rPr lang="fr-CH" sz="3600" dirty="0" smtClean="0"/>
              <a:t>connaissez-vous </a:t>
            </a:r>
            <a:r>
              <a:rPr lang="fr-CH" sz="3600" dirty="0"/>
              <a:t>pour impliquer les </a:t>
            </a:r>
            <a:r>
              <a:rPr lang="fr-CH" sz="3600" dirty="0" smtClean="0"/>
              <a:t>hommes? </a:t>
            </a:r>
            <a:endParaRPr lang="fr-FR" sz="3600" dirty="0"/>
          </a:p>
          <a:p>
            <a:endParaRPr lang="fr-FR" dirty="0"/>
          </a:p>
        </p:txBody>
      </p:sp>
    </p:spTree>
    <p:extLst>
      <p:ext uri="{BB962C8B-B14F-4D97-AF65-F5344CB8AC3E}">
        <p14:creationId xmlns:p14="http://schemas.microsoft.com/office/powerpoint/2010/main" val="78411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2707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smtClean="0"/>
              <a:t>Stratégies d’implication des hommes dans la SMN</a:t>
            </a:r>
            <a:endParaRPr lang="fr-FR" dirty="0"/>
          </a:p>
        </p:txBody>
      </p:sp>
      <p:sp>
        <p:nvSpPr>
          <p:cNvPr id="3" name="Espace réservé du contenu 2"/>
          <p:cNvSpPr>
            <a:spLocks noGrp="1"/>
          </p:cNvSpPr>
          <p:nvPr>
            <p:ph idx="1"/>
          </p:nvPr>
        </p:nvSpPr>
        <p:spPr>
          <a:xfrm>
            <a:off x="838200" y="1282700"/>
            <a:ext cx="10515600" cy="4894263"/>
          </a:xfrm>
        </p:spPr>
        <p:txBody>
          <a:bodyPr>
            <a:normAutofit/>
          </a:bodyPr>
          <a:lstStyle/>
          <a:p>
            <a:r>
              <a:rPr lang="fr-FR" sz="3200" dirty="0" err="1" smtClean="0"/>
              <a:t>Pugsid</a:t>
            </a:r>
            <a:r>
              <a:rPr lang="fr-FR" sz="3200" dirty="0" smtClean="0"/>
              <a:t> </a:t>
            </a:r>
            <a:r>
              <a:rPr lang="fr-FR" sz="3200" dirty="0" err="1" smtClean="0"/>
              <a:t>songo</a:t>
            </a:r>
            <a:r>
              <a:rPr lang="fr-FR" sz="3200" dirty="0" smtClean="0"/>
              <a:t> (Epoux modèle) dans le DS de Tenkodogo par FDC/</a:t>
            </a:r>
            <a:r>
              <a:rPr lang="fr-FR" sz="3200" dirty="0" err="1" smtClean="0"/>
              <a:t>EdM</a:t>
            </a:r>
            <a:r>
              <a:rPr lang="fr-FR" sz="3200" dirty="0" smtClean="0"/>
              <a:t> dans le cadre de la mise en œuvre de l’approche IFC</a:t>
            </a:r>
          </a:p>
          <a:p>
            <a:r>
              <a:rPr lang="fr-FR" sz="3200" dirty="0" smtClean="0"/>
              <a:t>Ecole des maris, école des épouses développé par IPC/BF dans le district de Tenkodogo</a:t>
            </a:r>
          </a:p>
          <a:p>
            <a:r>
              <a:rPr lang="fr-FR" sz="3200" dirty="0" smtClean="0"/>
              <a:t>Ecole des maris par </a:t>
            </a:r>
            <a:r>
              <a:rPr lang="fr-FR" sz="3200" dirty="0" err="1" smtClean="0"/>
              <a:t>Mwangaza</a:t>
            </a:r>
            <a:r>
              <a:rPr lang="fr-FR" sz="3200" dirty="0" smtClean="0"/>
              <a:t> dans les DS de </a:t>
            </a:r>
            <a:r>
              <a:rPr lang="fr-FR" sz="3200" dirty="0" err="1" smtClean="0"/>
              <a:t>Boussouma</a:t>
            </a:r>
            <a:r>
              <a:rPr lang="fr-FR" sz="3200" dirty="0" smtClean="0"/>
              <a:t> et Kaya</a:t>
            </a:r>
          </a:p>
          <a:p>
            <a:r>
              <a:rPr lang="fr-FR" sz="3200" b="1" dirty="0" smtClean="0">
                <a:effectLst>
                  <a:outerShdw blurRad="38100" dist="38100" dir="2700000" algn="tl">
                    <a:srgbClr val="000000">
                      <a:alpha val="43137"/>
                    </a:srgbClr>
                  </a:outerShdw>
                </a:effectLst>
              </a:rPr>
              <a:t>En cours</a:t>
            </a:r>
            <a:r>
              <a:rPr lang="fr-FR" sz="3200" dirty="0" smtClean="0"/>
              <a:t>: Ecole des maris et futurs époux dans le cadre du projet SWEDD dans les DS de </a:t>
            </a:r>
            <a:r>
              <a:rPr lang="fr-FR" sz="3200" dirty="0" err="1" smtClean="0"/>
              <a:t>Gorom</a:t>
            </a:r>
            <a:r>
              <a:rPr lang="fr-FR" sz="3200" dirty="0" smtClean="0"/>
              <a:t>, </a:t>
            </a:r>
            <a:r>
              <a:rPr lang="fr-FR" sz="3200" dirty="0" err="1" smtClean="0"/>
              <a:t>Houndé</a:t>
            </a:r>
            <a:r>
              <a:rPr lang="fr-FR" sz="3200" dirty="0" smtClean="0"/>
              <a:t> et </a:t>
            </a:r>
            <a:r>
              <a:rPr lang="fr-FR" sz="3200" dirty="0" err="1" smtClean="0"/>
              <a:t>Yako</a:t>
            </a:r>
            <a:r>
              <a:rPr lang="fr-FR" sz="3200" dirty="0" smtClean="0"/>
              <a:t>.</a:t>
            </a:r>
            <a:endParaRPr lang="fr-FR" sz="3200" dirty="0"/>
          </a:p>
        </p:txBody>
      </p:sp>
    </p:spTree>
    <p:extLst>
      <p:ext uri="{BB962C8B-B14F-4D97-AF65-F5344CB8AC3E}">
        <p14:creationId xmlns:p14="http://schemas.microsoft.com/office/powerpoint/2010/main" val="2018052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Les époux modèles </a:t>
            </a:r>
            <a:endParaRPr lang="fr-FR" dirty="0"/>
          </a:p>
        </p:txBody>
      </p:sp>
      <p:sp>
        <p:nvSpPr>
          <p:cNvPr id="3" name="Espace réservé du contenu 2"/>
          <p:cNvSpPr>
            <a:spLocks noGrp="1"/>
          </p:cNvSpPr>
          <p:nvPr>
            <p:ph idx="1"/>
          </p:nvPr>
        </p:nvSpPr>
        <p:spPr/>
        <p:txBody>
          <a:bodyPr/>
          <a:lstStyle/>
          <a:p>
            <a:endParaRPr lang="fr-FR"/>
          </a:p>
        </p:txBody>
      </p:sp>
      <p:pic>
        <p:nvPicPr>
          <p:cNvPr id="4" name="Picture 2" descr="D:\IFC 2012 DS TNK\PROJET MOAGA\Photo formation époux SMN\100PHOTO\SAM_1536.JPG"/>
          <p:cNvPicPr>
            <a:picLocks noChangeAspect="1" noChangeArrowheads="1"/>
          </p:cNvPicPr>
          <p:nvPr/>
        </p:nvPicPr>
        <p:blipFill>
          <a:blip r:embed="rId2" cstate="print"/>
          <a:srcRect/>
          <a:stretch>
            <a:fillRect/>
          </a:stretch>
        </p:blipFill>
        <p:spPr bwMode="auto">
          <a:xfrm>
            <a:off x="652272" y="1530733"/>
            <a:ext cx="7216564" cy="475252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W:\Programmes ANCIEN\Santé\éducation santé\Boîte à Image FDC\Image 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2012" y="0"/>
            <a:ext cx="3386502" cy="31409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W:\Programmes ANCIEN\Santé\éducation santé\Boîte à Image FDC\Image 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0154" y="3429000"/>
            <a:ext cx="348835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44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618272"/>
          </a:xfrm>
        </p:spPr>
        <p:style>
          <a:lnRef idx="3">
            <a:schemeClr val="lt1"/>
          </a:lnRef>
          <a:fillRef idx="1">
            <a:schemeClr val="accent5"/>
          </a:fillRef>
          <a:effectRef idx="1">
            <a:schemeClr val="accent5"/>
          </a:effectRef>
          <a:fontRef idx="minor">
            <a:schemeClr val="lt1"/>
          </a:fontRef>
        </p:style>
        <p:txBody>
          <a:bodyPr>
            <a:normAutofit fontScale="90000"/>
          </a:bodyPr>
          <a:lstStyle/>
          <a:p>
            <a:pPr lvl="0"/>
            <a:r>
              <a:rPr lang="fr-FR" dirty="0" smtClean="0"/>
              <a:t>Processus de mise en œuvre</a:t>
            </a:r>
            <a:endParaRPr lang="fr-FR" dirty="0"/>
          </a:p>
        </p:txBody>
      </p:sp>
      <p:sp>
        <p:nvSpPr>
          <p:cNvPr id="3" name="Espace réservé du contenu 2"/>
          <p:cNvSpPr>
            <a:spLocks noGrp="1"/>
          </p:cNvSpPr>
          <p:nvPr>
            <p:ph idx="1"/>
          </p:nvPr>
        </p:nvSpPr>
        <p:spPr>
          <a:xfrm>
            <a:off x="1097280" y="1371600"/>
            <a:ext cx="10058400" cy="4497494"/>
          </a:xfrm>
        </p:spPr>
        <p:style>
          <a:lnRef idx="2">
            <a:schemeClr val="accent1"/>
          </a:lnRef>
          <a:fillRef idx="1">
            <a:schemeClr val="lt1"/>
          </a:fillRef>
          <a:effectRef idx="0">
            <a:schemeClr val="accent1"/>
          </a:effectRef>
          <a:fontRef idx="minor">
            <a:schemeClr val="dk1"/>
          </a:fontRef>
        </p:style>
        <p:txBody>
          <a:bodyPr>
            <a:normAutofit/>
          </a:bodyPr>
          <a:lstStyle/>
          <a:p>
            <a:pPr fontAlgn="base" hangingPunct="0">
              <a:buFont typeface="Wingdings" pitchFamily="2" charset="2"/>
              <a:buChar char="q"/>
            </a:pPr>
            <a:r>
              <a:rPr lang="fr-CH" sz="3600" dirty="0" smtClean="0"/>
              <a:t>Lors d’une animation sur la SMN, les femmes ont souhaité l’implication des hommes  </a:t>
            </a:r>
          </a:p>
          <a:p>
            <a:pPr fontAlgn="base" hangingPunct="0">
              <a:buFont typeface="Wingdings" pitchFamily="2" charset="2"/>
              <a:buChar char="q"/>
            </a:pPr>
            <a:r>
              <a:rPr lang="fr-CH" sz="3600" dirty="0" smtClean="0"/>
              <a:t>Concertation avec les leaders villageois, et prise de décision d’instituer une stratégie « époux modèles » a été  validée par la communauté qui définit à l’occasion les critères de choix desdits époux.  </a:t>
            </a:r>
          </a:p>
          <a:p>
            <a:pPr fontAlgn="base" hangingPunct="0">
              <a:buFont typeface="Wingdings" pitchFamily="2" charset="2"/>
              <a:buChar char="q"/>
            </a:pPr>
            <a:r>
              <a:rPr lang="fr-CH" sz="3600" dirty="0" smtClean="0"/>
              <a:t>Séances d’information des époux identifiés</a:t>
            </a:r>
          </a:p>
          <a:p>
            <a:pPr fontAlgn="base" hangingPunct="0"/>
            <a:endParaRPr lang="fr-CH" sz="3600" dirty="0" smtClean="0"/>
          </a:p>
          <a:p>
            <a:endParaRPr lang="fr-FR" dirty="0"/>
          </a:p>
        </p:txBody>
      </p:sp>
    </p:spTree>
    <p:extLst>
      <p:ext uri="{BB962C8B-B14F-4D97-AF65-F5344CB8AC3E}">
        <p14:creationId xmlns:p14="http://schemas.microsoft.com/office/powerpoint/2010/main" val="3880042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1895" y="1"/>
            <a:ext cx="10433785" cy="800100"/>
          </a:xfrm>
        </p:spPr>
        <p:style>
          <a:lnRef idx="2">
            <a:schemeClr val="dk1"/>
          </a:lnRef>
          <a:fillRef idx="1">
            <a:schemeClr val="lt1"/>
          </a:fillRef>
          <a:effectRef idx="0">
            <a:schemeClr val="dk1"/>
          </a:effectRef>
          <a:fontRef idx="minor">
            <a:schemeClr val="dk1"/>
          </a:fontRef>
        </p:style>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866274" y="1086703"/>
            <a:ext cx="10289406" cy="4782391"/>
          </a:xfrm>
        </p:spPr>
        <p:style>
          <a:lnRef idx="2">
            <a:schemeClr val="accent1"/>
          </a:lnRef>
          <a:fillRef idx="1">
            <a:schemeClr val="lt1"/>
          </a:fillRef>
          <a:effectRef idx="0">
            <a:schemeClr val="accent1"/>
          </a:effectRef>
          <a:fontRef idx="minor">
            <a:schemeClr val="dk1"/>
          </a:fontRef>
        </p:style>
        <p:txBody>
          <a:bodyPr>
            <a:normAutofit/>
          </a:bodyPr>
          <a:lstStyle/>
          <a:p>
            <a:pPr fontAlgn="base" hangingPunct="0">
              <a:buFont typeface="Wingdings" pitchFamily="2" charset="2"/>
              <a:buChar char="q"/>
            </a:pPr>
            <a:r>
              <a:rPr lang="fr-CH" sz="3600" dirty="0" smtClean="0"/>
              <a:t>De 2012 à 2015, 160 époux dans 10 villages ont été formés avant de s’engager à accompagner leurs épouses lors des prestations SMN et à promouvoir cette pratique suite à des plans  d’action approuvés par  leur communauté. </a:t>
            </a:r>
          </a:p>
          <a:p>
            <a:pPr fontAlgn="base" hangingPunct="0">
              <a:buFont typeface="Wingdings" pitchFamily="2" charset="2"/>
              <a:buChar char="q"/>
            </a:pPr>
            <a:r>
              <a:rPr lang="fr-CH" sz="3600" dirty="0" smtClean="0"/>
              <a:t>Réalisation de causeries et de visites à domicile</a:t>
            </a:r>
          </a:p>
          <a:p>
            <a:pPr fontAlgn="base" hangingPunct="0">
              <a:buFont typeface="Wingdings" pitchFamily="2" charset="2"/>
              <a:buChar char="q"/>
            </a:pPr>
            <a:r>
              <a:rPr lang="fr-CH" sz="3600" dirty="0" smtClean="0"/>
              <a:t>Rencontres d’échanges entre époux une fois/2 mois et tous les 6 mois avec le personnel de santé</a:t>
            </a:r>
          </a:p>
          <a:p>
            <a:pPr fontAlgn="base" hangingPunct="0">
              <a:buNone/>
            </a:pPr>
            <a:endParaRPr lang="fr-CH" sz="3600" dirty="0" smtClean="0"/>
          </a:p>
          <a:p>
            <a:endParaRPr lang="fr-FR" dirty="0"/>
          </a:p>
        </p:txBody>
      </p:sp>
      <p:sp>
        <p:nvSpPr>
          <p:cNvPr id="4" name="Titre 1"/>
          <p:cNvSpPr txBox="1">
            <a:spLocks/>
          </p:cNvSpPr>
          <p:nvPr/>
        </p:nvSpPr>
        <p:spPr>
          <a:xfrm>
            <a:off x="1097280" y="286604"/>
            <a:ext cx="10058400" cy="513496"/>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dirty="0" smtClean="0"/>
              <a:t>Processus de mise en œuvre</a:t>
            </a:r>
            <a:endParaRPr lang="fr-FR" dirty="0"/>
          </a:p>
        </p:txBody>
      </p:sp>
    </p:spTree>
    <p:extLst>
      <p:ext uri="{BB962C8B-B14F-4D97-AF65-F5344CB8AC3E}">
        <p14:creationId xmlns:p14="http://schemas.microsoft.com/office/powerpoint/2010/main" val="65953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516" y="950495"/>
            <a:ext cx="10578164" cy="4918600"/>
          </a:xfrm>
        </p:spPr>
        <p:style>
          <a:lnRef idx="2">
            <a:schemeClr val="accent1"/>
          </a:lnRef>
          <a:fillRef idx="1">
            <a:schemeClr val="lt1"/>
          </a:fillRef>
          <a:effectRef idx="0">
            <a:schemeClr val="accent1"/>
          </a:effectRef>
          <a:fontRef idx="minor">
            <a:schemeClr val="dk1"/>
          </a:fontRef>
        </p:style>
        <p:txBody>
          <a:bodyPr>
            <a:normAutofit/>
          </a:bodyPr>
          <a:lstStyle/>
          <a:p>
            <a:pPr fontAlgn="base" hangingPunct="0">
              <a:buFont typeface="Wingdings" pitchFamily="2" charset="2"/>
              <a:buChar char="q"/>
            </a:pPr>
            <a:r>
              <a:rPr lang="fr-CH" sz="3200" dirty="0" smtClean="0"/>
              <a:t>Suivi par le CSPS de </a:t>
            </a:r>
            <a:r>
              <a:rPr lang="fr-CH" sz="3200" dirty="0" err="1" smtClean="0"/>
              <a:t>Moaga</a:t>
            </a:r>
            <a:r>
              <a:rPr lang="fr-CH" sz="3200" dirty="0" smtClean="0"/>
              <a:t> et par l’ECD de Tenkodogo</a:t>
            </a:r>
          </a:p>
          <a:p>
            <a:pPr fontAlgn="base" hangingPunct="0">
              <a:buFont typeface="Wingdings" pitchFamily="2" charset="2"/>
              <a:buChar char="q"/>
            </a:pPr>
            <a:r>
              <a:rPr lang="fr-CH" sz="3200" dirty="0" smtClean="0"/>
              <a:t>Suivi conjoint FDC, EdM, DSF et DPS</a:t>
            </a:r>
          </a:p>
          <a:p>
            <a:pPr fontAlgn="base" hangingPunct="0">
              <a:buFont typeface="Wingdings" pitchFamily="2" charset="2"/>
              <a:buChar char="q"/>
            </a:pPr>
            <a:r>
              <a:rPr lang="fr-CH" sz="3200" dirty="0" smtClean="0"/>
              <a:t>Visite terrain de l’OMS, UNFPA et UNICEF</a:t>
            </a:r>
          </a:p>
          <a:p>
            <a:pPr fontAlgn="base" hangingPunct="0">
              <a:buFont typeface="Wingdings" pitchFamily="2" charset="2"/>
              <a:buChar char="q"/>
            </a:pPr>
            <a:r>
              <a:rPr lang="fr-CH" sz="3200" dirty="0" smtClean="0"/>
              <a:t>Evaluation qualitative du programme IFC en 2013 a inclus celle des époux modèles</a:t>
            </a:r>
            <a:endParaRPr lang="fr-FR" sz="3200" dirty="0" smtClean="0"/>
          </a:p>
          <a:p>
            <a:pPr fontAlgn="base" hangingPunct="0">
              <a:buFont typeface="Wingdings" pitchFamily="2" charset="2"/>
              <a:buChar char="q"/>
            </a:pPr>
            <a:r>
              <a:rPr lang="fr-CH" sz="3200" dirty="0" smtClean="0"/>
              <a:t>Des groupes de discussion et des entretiens individuels pour apprécier les résultats qualitatifs</a:t>
            </a:r>
            <a:endParaRPr lang="fr-FR" sz="3200" dirty="0" smtClean="0"/>
          </a:p>
          <a:p>
            <a:endParaRPr lang="fr-FR" dirty="0"/>
          </a:p>
        </p:txBody>
      </p:sp>
      <p:sp>
        <p:nvSpPr>
          <p:cNvPr id="5" name="Titre 1"/>
          <p:cNvSpPr txBox="1">
            <a:spLocks/>
          </p:cNvSpPr>
          <p:nvPr/>
        </p:nvSpPr>
        <p:spPr>
          <a:xfrm>
            <a:off x="697832" y="286604"/>
            <a:ext cx="10457848" cy="513496"/>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dirty="0" smtClean="0"/>
              <a:t>Processus de mise en œuvre</a:t>
            </a:r>
            <a:endParaRPr lang="fr-FR" dirty="0"/>
          </a:p>
        </p:txBody>
      </p:sp>
    </p:spTree>
    <p:extLst>
      <p:ext uri="{BB962C8B-B14F-4D97-AF65-F5344CB8AC3E}">
        <p14:creationId xmlns:p14="http://schemas.microsoft.com/office/powerpoint/2010/main" val="3071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8686"/>
            <a:ext cx="10515600" cy="508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fr-FR" dirty="0" smtClean="0"/>
              <a:t>Histoire de Mariam</a:t>
            </a:r>
            <a:endParaRPr lang="fr-FR" dirty="0"/>
          </a:p>
        </p:txBody>
      </p:sp>
      <p:sp>
        <p:nvSpPr>
          <p:cNvPr id="3" name="Espace réservé du contenu 2"/>
          <p:cNvSpPr>
            <a:spLocks noGrp="1"/>
          </p:cNvSpPr>
          <p:nvPr>
            <p:ph idx="1"/>
          </p:nvPr>
        </p:nvSpPr>
        <p:spPr>
          <a:xfrm>
            <a:off x="838200" y="696686"/>
            <a:ext cx="10515600" cy="5480277"/>
          </a:xfrm>
        </p:spPr>
        <p:txBody>
          <a:bodyPr>
            <a:normAutofit fontScale="85000" lnSpcReduction="10000"/>
          </a:bodyPr>
          <a:lstStyle/>
          <a:p>
            <a:pPr marL="0" indent="0">
              <a:buNone/>
            </a:pPr>
            <a:r>
              <a:rPr lang="fr-CH" dirty="0" smtClean="0"/>
              <a:t>En </a:t>
            </a:r>
            <a:r>
              <a:rPr lang="fr-CH" dirty="0"/>
              <a:t>lisant le dossier de Mariam, le comité a découvert deux éléments frappants : </a:t>
            </a:r>
            <a:endParaRPr lang="fr-FR" dirty="0"/>
          </a:p>
          <a:p>
            <a:pPr lvl="0"/>
            <a:r>
              <a:rPr lang="fr-CH" dirty="0"/>
              <a:t>Le premier point concernait le fait que même si elle avait été admise à l’hôpital pour un grave saignement, elle aurait reçu une transfusion sanguine insuffisante. Il s’agissait de la seule quantité de sang dont l’hôpital disposait pour cette patiente et cette quantité était à peine suffisante pour compenser l’importante perte de sang subie. </a:t>
            </a:r>
            <a:endParaRPr lang="fr-FR" dirty="0"/>
          </a:p>
          <a:p>
            <a:pPr lvl="0"/>
            <a:r>
              <a:rPr lang="fr-CH" dirty="0"/>
              <a:t>Le second point était que Mariam </a:t>
            </a:r>
            <a:r>
              <a:rPr lang="fr-CH" dirty="0" smtClean="0"/>
              <a:t>aurait </a:t>
            </a:r>
            <a:r>
              <a:rPr lang="fr-CH" dirty="0"/>
              <a:t>dû subir une césarienne. Cette opération a été réalisée trois heures après son admission. Mariam est décédée durant l’intervention.</a:t>
            </a:r>
            <a:endParaRPr lang="fr-FR" dirty="0"/>
          </a:p>
          <a:p>
            <a:r>
              <a:rPr lang="fr-CH" dirty="0"/>
              <a:t> </a:t>
            </a:r>
            <a:r>
              <a:rPr lang="fr-CH" dirty="0" smtClean="0"/>
              <a:t>Le </a:t>
            </a:r>
            <a:r>
              <a:rPr lang="fr-CH" dirty="0"/>
              <a:t>comité a déclaré que, si Mariam n’avait pas dû atteindre aussi longtemps (3 heures d’attente sont très longues pour un problème de ce type), si une transfusion sanguine avait été plus facilement disponible, et si le service avait été mieux préparé à gérer des urgences, Mariam aurait pu être sauvée. </a:t>
            </a:r>
            <a:endParaRPr lang="fr-FR" dirty="0"/>
          </a:p>
          <a:p>
            <a:r>
              <a:rPr lang="fr-CH" dirty="0"/>
              <a:t> </a:t>
            </a:r>
            <a:r>
              <a:rPr lang="fr-CH" dirty="0" smtClean="0"/>
              <a:t>Il </a:t>
            </a:r>
            <a:r>
              <a:rPr lang="fr-CH" dirty="0"/>
              <a:t>a fallu quatre heures à Mariam pour rejoindre l’hôpital à partir du moment où son saignement a commencé. En raison des difficultés de transport, elle a dû être amenée à l’hôpital par des membres de la famille.</a:t>
            </a:r>
            <a:endParaRPr lang="fr-FR" dirty="0"/>
          </a:p>
          <a:p>
            <a:endParaRPr lang="fr-FR" dirty="0"/>
          </a:p>
        </p:txBody>
      </p:sp>
    </p:spTree>
    <p:extLst>
      <p:ext uri="{BB962C8B-B14F-4D97-AF65-F5344CB8AC3E}">
        <p14:creationId xmlns:p14="http://schemas.microsoft.com/office/powerpoint/2010/main" val="2343940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1895" y="286604"/>
            <a:ext cx="10900609" cy="892492"/>
          </a:xfrm>
        </p:spPr>
        <p:style>
          <a:lnRef idx="3">
            <a:schemeClr val="lt1"/>
          </a:lnRef>
          <a:fillRef idx="1">
            <a:schemeClr val="accent5"/>
          </a:fillRef>
          <a:effectRef idx="1">
            <a:schemeClr val="accent5"/>
          </a:effectRef>
          <a:fontRef idx="minor">
            <a:schemeClr val="lt1"/>
          </a:fontRef>
        </p:style>
        <p:txBody>
          <a:bodyPr/>
          <a:lstStyle/>
          <a:p>
            <a:r>
              <a:rPr lang="fr-FR" dirty="0" smtClean="0"/>
              <a:t>Résultats </a:t>
            </a:r>
            <a:r>
              <a:rPr lang="fr-FR" sz="2000" dirty="0" smtClean="0"/>
              <a:t>1/4</a:t>
            </a:r>
            <a:endParaRPr lang="fr-FR" sz="2000" dirty="0"/>
          </a:p>
        </p:txBody>
      </p:sp>
      <p:sp>
        <p:nvSpPr>
          <p:cNvPr id="3" name="Espace réservé du contenu 2"/>
          <p:cNvSpPr>
            <a:spLocks noGrp="1"/>
          </p:cNvSpPr>
          <p:nvPr>
            <p:ph idx="1"/>
          </p:nvPr>
        </p:nvSpPr>
        <p:spPr>
          <a:xfrm>
            <a:off x="770021" y="1203157"/>
            <a:ext cx="10804358" cy="4812631"/>
          </a:xfrm>
          <a:ln>
            <a:solidFill>
              <a:srgbClr val="7030A0"/>
            </a:solidFill>
          </a:ln>
        </p:spPr>
        <p:txBody>
          <a:bodyPr>
            <a:noAutofit/>
          </a:bodyPr>
          <a:lstStyle/>
          <a:p>
            <a:pPr>
              <a:buFont typeface="Wingdings" pitchFamily="2" charset="2"/>
              <a:buChar char="q"/>
            </a:pPr>
            <a:r>
              <a:rPr lang="fr-CH" sz="2800" dirty="0" smtClean="0"/>
              <a:t>Le nombre de femmes accompagnées par leur époux pour les prestations de SMN est passé de 279 en 2012 à </a:t>
            </a:r>
            <a:r>
              <a:rPr lang="fr-CH" dirty="0" smtClean="0"/>
              <a:t>39254</a:t>
            </a:r>
            <a:r>
              <a:rPr lang="fr-CH" sz="2800" dirty="0" smtClean="0"/>
              <a:t> en 2016</a:t>
            </a:r>
          </a:p>
          <a:p>
            <a:pPr>
              <a:buFont typeface="Wingdings" pitchFamily="2" charset="2"/>
              <a:buChar char="q"/>
            </a:pPr>
            <a:r>
              <a:rPr lang="fr-CH" sz="2800" dirty="0" smtClean="0"/>
              <a:t>l’utilisation des services de SMN a augmenté:</a:t>
            </a:r>
          </a:p>
          <a:p>
            <a:pPr lvl="1">
              <a:buFont typeface="Wingdings" pitchFamily="2" charset="2"/>
              <a:buChar char="§"/>
            </a:pPr>
            <a:r>
              <a:rPr lang="fr-CH" sz="2800" dirty="0" smtClean="0"/>
              <a:t>  % de femmes enceintes ayant bénéficié de soins prénataux au premier trimestre est passé de 35% en 2011 à 63% en 2016 ;</a:t>
            </a:r>
          </a:p>
          <a:p>
            <a:pPr lvl="1">
              <a:buFont typeface="Wingdings" pitchFamily="2" charset="2"/>
              <a:buChar char="§"/>
            </a:pPr>
            <a:r>
              <a:rPr lang="fr-CH" sz="2800" dirty="0" smtClean="0"/>
              <a:t> % de femmes ayant bénéficié des soins postnatals au 6ème jour est passé de 38% en 2011 à 56% en 2016. </a:t>
            </a:r>
          </a:p>
          <a:p>
            <a:pPr lvl="1">
              <a:buFont typeface="Wingdings" pitchFamily="2" charset="2"/>
              <a:buChar char="§"/>
            </a:pPr>
            <a:r>
              <a:rPr lang="fr-CH" sz="2800" dirty="0" smtClean="0"/>
              <a:t>Le nombre d’accouchements à domicile a diminué  de 37 en 2012 à 1 en 2016</a:t>
            </a:r>
          </a:p>
          <a:p>
            <a:pPr lvl="1">
              <a:buFont typeface="Wingdings" pitchFamily="2" charset="2"/>
              <a:buChar char="§"/>
            </a:pPr>
            <a:r>
              <a:rPr lang="fr-CH" sz="2800" dirty="0" smtClean="0"/>
              <a:t>Le taux d’utilisation des méthodes contraceptives a augmenté de 35% en 2012 à 62,5% en 2016 </a:t>
            </a:r>
          </a:p>
        </p:txBody>
      </p:sp>
    </p:spTree>
    <p:extLst>
      <p:ext uri="{BB962C8B-B14F-4D97-AF65-F5344CB8AC3E}">
        <p14:creationId xmlns:p14="http://schemas.microsoft.com/office/powerpoint/2010/main" val="1968243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4"/>
            <a:ext cx="10058400" cy="435292"/>
          </a:xfrm>
        </p:spPr>
        <p:txBody>
          <a:bodyPr>
            <a:noAutofit/>
          </a:bodyPr>
          <a:lstStyle/>
          <a:p>
            <a:pPr defTabSz="457200"/>
            <a:r>
              <a:rPr lang="fr-FR" sz="2000" b="1" i="1" dirty="0" smtClean="0">
                <a:solidFill>
                  <a:schemeClr val="dk1"/>
                </a:solidFill>
                <a:latin typeface="Arial Narrow" panose="020B0606020202030204" pitchFamily="34" charset="0"/>
              </a:rPr>
              <a:t> </a:t>
            </a:r>
            <a:endParaRPr lang="fr-FR" sz="2000" dirty="0"/>
          </a:p>
        </p:txBody>
      </p:sp>
      <p:pic>
        <p:nvPicPr>
          <p:cNvPr id="5" name="Espace réservé du contenu 4" descr="C:\Users\USer\Documents\PHOTOS MOAGA\SAM_0812.JPG"/>
          <p:cNvPicPr>
            <a:picLocks noGrp="1"/>
          </p:cNvPicPr>
          <p:nvPr>
            <p:ph sz="half" idx="1"/>
          </p:nvPr>
        </p:nvPicPr>
        <p:blipFill>
          <a:blip r:embed="rId2" cstate="print"/>
          <a:srcRect/>
          <a:stretch>
            <a:fillRect/>
          </a:stretch>
        </p:blipFill>
        <p:spPr bwMode="auto">
          <a:xfrm>
            <a:off x="914399" y="1323473"/>
            <a:ext cx="4475748" cy="4283242"/>
          </a:xfrm>
          <a:prstGeom prst="rect">
            <a:avLst/>
          </a:prstGeom>
          <a:noFill/>
          <a:ln w="9525">
            <a:noFill/>
            <a:miter lim="800000"/>
            <a:headEnd/>
            <a:tailEnd/>
          </a:ln>
        </p:spPr>
      </p:pic>
      <p:pic>
        <p:nvPicPr>
          <p:cNvPr id="6" name="Espace réservé du contenu 5" descr="C:\Users\USer\Pictures\Photos IFC Burkina\formation époux et théâtres fora\059.JPG"/>
          <p:cNvPicPr>
            <a:picLocks noGrp="1"/>
          </p:cNvPicPr>
          <p:nvPr>
            <p:ph sz="half" idx="2"/>
          </p:nvPr>
        </p:nvPicPr>
        <p:blipFill>
          <a:blip r:embed="rId3" cstate="print"/>
          <a:srcRect/>
          <a:stretch>
            <a:fillRect/>
          </a:stretch>
        </p:blipFill>
        <p:spPr bwMode="auto">
          <a:xfrm>
            <a:off x="6015789" y="1106905"/>
            <a:ext cx="5125453" cy="3441032"/>
          </a:xfrm>
          <a:prstGeom prst="rect">
            <a:avLst/>
          </a:prstGeom>
          <a:noFill/>
          <a:ln w="9525">
            <a:noFill/>
            <a:miter lim="800000"/>
            <a:headEnd/>
            <a:tailEnd/>
          </a:ln>
        </p:spPr>
      </p:pic>
      <p:sp>
        <p:nvSpPr>
          <p:cNvPr id="7" name="Rectangle 6"/>
          <p:cNvSpPr/>
          <p:nvPr/>
        </p:nvSpPr>
        <p:spPr>
          <a:xfrm>
            <a:off x="6136105" y="4547936"/>
            <a:ext cx="5678906" cy="1754326"/>
          </a:xfrm>
          <a:prstGeom prst="rect">
            <a:avLst/>
          </a:prstGeom>
        </p:spPr>
        <p:txBody>
          <a:bodyPr wrap="square">
            <a:spAutoFit/>
          </a:bodyPr>
          <a:lstStyle/>
          <a:p>
            <a:r>
              <a:rPr lang="fr-FR" i="1" dirty="0" smtClean="0">
                <a:solidFill>
                  <a:schemeClr val="dk1"/>
                </a:solidFill>
                <a:latin typeface="Arial Narrow" panose="020B0606020202030204" pitchFamily="34" charset="0"/>
              </a:rPr>
              <a:t>« je  suis très content d’accompagner</a:t>
            </a:r>
            <a:br>
              <a:rPr lang="fr-FR" i="1" dirty="0" smtClean="0">
                <a:solidFill>
                  <a:schemeClr val="dk1"/>
                </a:solidFill>
                <a:latin typeface="Arial Narrow" panose="020B0606020202030204" pitchFamily="34" charset="0"/>
              </a:rPr>
            </a:br>
            <a:r>
              <a:rPr lang="fr-FR" i="1" dirty="0" smtClean="0">
                <a:solidFill>
                  <a:schemeClr val="dk1"/>
                </a:solidFill>
                <a:latin typeface="Arial Narrow" panose="020B0606020202030204" pitchFamily="34" charset="0"/>
              </a:rPr>
              <a:t> ma femme, avant j’avais peur des agents, </a:t>
            </a:r>
            <a:br>
              <a:rPr lang="fr-FR" i="1" dirty="0" smtClean="0">
                <a:solidFill>
                  <a:schemeClr val="dk1"/>
                </a:solidFill>
                <a:latin typeface="Arial Narrow" panose="020B0606020202030204" pitchFamily="34" charset="0"/>
              </a:rPr>
            </a:br>
            <a:r>
              <a:rPr lang="fr-FR" i="1" dirty="0" smtClean="0">
                <a:solidFill>
                  <a:schemeClr val="dk1"/>
                </a:solidFill>
                <a:latin typeface="Arial Narrow" panose="020B0606020202030204" pitchFamily="34" charset="0"/>
              </a:rPr>
              <a:t>maintenant  ce n’est plus le cas, je suis prêt </a:t>
            </a:r>
            <a:br>
              <a:rPr lang="fr-FR" i="1" dirty="0" smtClean="0">
                <a:solidFill>
                  <a:schemeClr val="dk1"/>
                </a:solidFill>
                <a:latin typeface="Arial Narrow" panose="020B0606020202030204" pitchFamily="34" charset="0"/>
              </a:rPr>
            </a:br>
            <a:r>
              <a:rPr lang="fr-FR" i="1" dirty="0" smtClean="0">
                <a:solidFill>
                  <a:schemeClr val="dk1"/>
                </a:solidFill>
                <a:latin typeface="Arial Narrow" panose="020B0606020202030204" pitchFamily="34" charset="0"/>
              </a:rPr>
              <a:t>à revenir si cela est nécessaire parce </a:t>
            </a:r>
            <a:br>
              <a:rPr lang="fr-FR" i="1" dirty="0" smtClean="0">
                <a:solidFill>
                  <a:schemeClr val="dk1"/>
                </a:solidFill>
                <a:latin typeface="Arial Narrow" panose="020B0606020202030204" pitchFamily="34" charset="0"/>
              </a:rPr>
            </a:br>
            <a:r>
              <a:rPr lang="fr-FR" i="1" dirty="0" smtClean="0">
                <a:solidFill>
                  <a:schemeClr val="dk1"/>
                </a:solidFill>
                <a:latin typeface="Arial Narrow" panose="020B0606020202030204" pitchFamily="34" charset="0"/>
              </a:rPr>
              <a:t>que je suis rassuré </a:t>
            </a:r>
            <a:r>
              <a:rPr lang="fr-FR" b="1" i="1" dirty="0" smtClean="0">
                <a:solidFill>
                  <a:schemeClr val="dk1"/>
                </a:solidFill>
                <a:latin typeface="Arial Narrow" panose="020B0606020202030204" pitchFamily="34" charset="0"/>
              </a:rPr>
              <a:t> « </a:t>
            </a:r>
            <a:r>
              <a:rPr lang="fr-FR" i="1" dirty="0" smtClean="0">
                <a:solidFill>
                  <a:schemeClr val="dk1"/>
                </a:solidFill>
                <a:latin typeface="Arial Narrow" panose="020B0606020202030204" pitchFamily="34" charset="0"/>
              </a:rPr>
              <a:t/>
            </a:r>
            <a:br>
              <a:rPr lang="fr-FR" i="1" dirty="0" smtClean="0">
                <a:solidFill>
                  <a:schemeClr val="dk1"/>
                </a:solidFill>
                <a:latin typeface="Arial Narrow" panose="020B0606020202030204" pitchFamily="34" charset="0"/>
              </a:rPr>
            </a:br>
            <a:endParaRPr lang="fr-FR" dirty="0"/>
          </a:p>
        </p:txBody>
      </p:sp>
      <p:sp>
        <p:nvSpPr>
          <p:cNvPr id="8" name="Titre 1"/>
          <p:cNvSpPr txBox="1">
            <a:spLocks/>
          </p:cNvSpPr>
          <p:nvPr/>
        </p:nvSpPr>
        <p:spPr>
          <a:xfrm>
            <a:off x="1097280" y="286604"/>
            <a:ext cx="10380846" cy="675922"/>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rmAutofit lnSpcReduction="10000"/>
          </a:bodyPr>
          <a:lstStyle/>
          <a:p>
            <a:pPr lvl="0" defTabSz="914400">
              <a:lnSpc>
                <a:spcPct val="85000"/>
              </a:lnSpc>
              <a:spcBef>
                <a:spcPct val="0"/>
              </a:spcBef>
            </a:pPr>
            <a:r>
              <a:rPr kumimoji="0" lang="fr-FR" sz="4800" b="0" i="0" u="none" strike="noStrike" kern="1200" cap="none" spc="-50" normalizeH="0" baseline="0" noProof="0" dirty="0" smtClean="0">
                <a:ln>
                  <a:noFill/>
                </a:ln>
                <a:solidFill>
                  <a:schemeClr val="lt1"/>
                </a:solidFill>
                <a:effectLst/>
                <a:uLnTx/>
                <a:uFillTx/>
                <a:latin typeface="+mn-lt"/>
                <a:ea typeface="+mn-ea"/>
                <a:cs typeface="+mn-cs"/>
              </a:rPr>
              <a:t>Résultats </a:t>
            </a:r>
            <a:r>
              <a:rPr lang="fr-FR" sz="2000" noProof="0" dirty="0" smtClean="0"/>
              <a:t>2</a:t>
            </a:r>
            <a:r>
              <a:rPr lang="fr-FR" sz="2000" dirty="0" smtClean="0"/>
              <a:t>/4</a:t>
            </a:r>
            <a:endParaRPr kumimoji="0" lang="fr-FR" sz="2000" b="0" i="0" u="none" strike="noStrike" kern="1200" cap="none" spc="-5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280874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8147" y="0"/>
            <a:ext cx="10635916" cy="1130968"/>
          </a:xfrm>
        </p:spPr>
        <p:style>
          <a:lnRef idx="3">
            <a:schemeClr val="lt1"/>
          </a:lnRef>
          <a:fillRef idx="1">
            <a:schemeClr val="accent5"/>
          </a:fillRef>
          <a:effectRef idx="1">
            <a:schemeClr val="accent5"/>
          </a:effectRef>
          <a:fontRef idx="minor">
            <a:schemeClr val="lt1"/>
          </a:fontRef>
        </p:style>
        <p:txBody>
          <a:bodyPr/>
          <a:lstStyle/>
          <a:p>
            <a:r>
              <a:rPr lang="fr-FR" dirty="0" smtClean="0"/>
              <a:t>Résultats </a:t>
            </a:r>
            <a:r>
              <a:rPr lang="fr-FR" sz="2000" dirty="0" smtClean="0"/>
              <a:t>4/4</a:t>
            </a:r>
            <a:endParaRPr lang="fr-FR" sz="2000" dirty="0"/>
          </a:p>
        </p:txBody>
      </p:sp>
      <p:sp>
        <p:nvSpPr>
          <p:cNvPr id="3" name="Espace réservé du contenu 2"/>
          <p:cNvSpPr>
            <a:spLocks noGrp="1"/>
          </p:cNvSpPr>
          <p:nvPr>
            <p:ph idx="1"/>
          </p:nvPr>
        </p:nvSpPr>
        <p:spPr>
          <a:xfrm>
            <a:off x="794084" y="1371601"/>
            <a:ext cx="10684042" cy="4497494"/>
          </a:xfrm>
          <a:ln>
            <a:solidFill>
              <a:srgbClr val="7030A0"/>
            </a:solidFill>
          </a:ln>
        </p:spPr>
        <p:txBody>
          <a:bodyPr>
            <a:noAutofit/>
          </a:bodyPr>
          <a:lstStyle/>
          <a:p>
            <a:r>
              <a:rPr lang="fr-CH" sz="3200" dirty="0" smtClean="0"/>
              <a:t>Les diverses activités menées par les époux modèles ont permis un renforcement de la cohésion sociale et une mobilisation communautaire ayant abouti à la construction d’un foyer d’accueil pour les femmes enceintes et la mise à disposition de moyens de transports pour les urgences maternelles. </a:t>
            </a:r>
          </a:p>
          <a:p>
            <a:r>
              <a:rPr lang="fr-CH" sz="3200" dirty="0" smtClean="0"/>
              <a:t>Les relations </a:t>
            </a:r>
            <a:r>
              <a:rPr lang="fr-FR" sz="3200" dirty="0" smtClean="0"/>
              <a:t>prestataires-usagers des services de santé se sont améliorées grâce une implication accrue des agents de santé aux réunions communautaires.</a:t>
            </a:r>
          </a:p>
        </p:txBody>
      </p:sp>
    </p:spTree>
    <p:extLst>
      <p:ext uri="{BB962C8B-B14F-4D97-AF65-F5344CB8AC3E}">
        <p14:creationId xmlns:p14="http://schemas.microsoft.com/office/powerpoint/2010/main" val="2707408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0021" y="2"/>
            <a:ext cx="10780295" cy="589546"/>
          </a:xfrm>
        </p:spPr>
        <p:style>
          <a:lnRef idx="1">
            <a:schemeClr val="accent1"/>
          </a:lnRef>
          <a:fillRef idx="3">
            <a:schemeClr val="accent1"/>
          </a:fillRef>
          <a:effectRef idx="2">
            <a:schemeClr val="accent1"/>
          </a:effectRef>
          <a:fontRef idx="minor">
            <a:schemeClr val="lt1"/>
          </a:fontRef>
        </p:style>
        <p:txBody>
          <a:bodyPr>
            <a:normAutofit fontScale="90000"/>
          </a:bodyPr>
          <a:lstStyle/>
          <a:p>
            <a:pPr lvl="0"/>
            <a:r>
              <a:rPr lang="fr-FR" dirty="0" smtClean="0"/>
              <a:t>CONCLUSION</a:t>
            </a:r>
            <a:endParaRPr lang="fr-FR" sz="2200" dirty="0"/>
          </a:p>
        </p:txBody>
      </p:sp>
      <p:sp>
        <p:nvSpPr>
          <p:cNvPr id="3" name="Espace réservé du contenu 2"/>
          <p:cNvSpPr>
            <a:spLocks noGrp="1"/>
          </p:cNvSpPr>
          <p:nvPr>
            <p:ph idx="1"/>
          </p:nvPr>
        </p:nvSpPr>
        <p:spPr>
          <a:xfrm>
            <a:off x="745958" y="794084"/>
            <a:ext cx="10852484" cy="5075013"/>
          </a:xfrm>
          <a:ln>
            <a:solidFill>
              <a:srgbClr val="7030A0"/>
            </a:solidFill>
          </a:ln>
        </p:spPr>
        <p:txBody>
          <a:bodyPr>
            <a:noAutofit/>
          </a:bodyPr>
          <a:lstStyle/>
          <a:p>
            <a:r>
              <a:rPr lang="fr-CH" sz="3600" dirty="0" smtClean="0"/>
              <a:t>Les résultats attestent  que les hommes s’engagent pleinement dans la SMN quand on les implique dans un domaine qui a été longtemps considéré comme étant réservé aux femmes comme le témoigne cet adage mossi « Le mal de bas-ventre n’est pas l’apanage des hommes ! ». </a:t>
            </a:r>
          </a:p>
          <a:p>
            <a:r>
              <a:rPr lang="fr-CH" sz="3600" dirty="0" smtClean="0"/>
              <a:t>En comprenant l’importance de leur rôle, ils soutiennent leurs épouses dans le maintien et la recherche de la SMN et à tous les niveaux. </a:t>
            </a:r>
            <a:endParaRPr lang="fr-FR" sz="3600" dirty="0"/>
          </a:p>
        </p:txBody>
      </p:sp>
    </p:spTree>
    <p:extLst>
      <p:ext uri="{BB962C8B-B14F-4D97-AF65-F5344CB8AC3E}">
        <p14:creationId xmlns:p14="http://schemas.microsoft.com/office/powerpoint/2010/main" val="3274192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4084" y="1"/>
            <a:ext cx="10876548" cy="577515"/>
          </a:xfrm>
        </p:spPr>
        <p:style>
          <a:lnRef idx="1">
            <a:schemeClr val="accent1"/>
          </a:lnRef>
          <a:fillRef idx="3">
            <a:schemeClr val="accent1"/>
          </a:fillRef>
          <a:effectRef idx="2">
            <a:schemeClr val="accent1"/>
          </a:effectRef>
          <a:fontRef idx="minor">
            <a:schemeClr val="lt1"/>
          </a:fontRef>
        </p:style>
        <p:txBody>
          <a:bodyPr>
            <a:normAutofit fontScale="90000"/>
          </a:bodyPr>
          <a:lstStyle/>
          <a:p>
            <a:pPr lvl="0"/>
            <a:r>
              <a:rPr lang="fr-FR" dirty="0" smtClean="0"/>
              <a:t/>
            </a:r>
            <a:br>
              <a:rPr lang="fr-FR" dirty="0" smtClean="0"/>
            </a:br>
            <a:r>
              <a:rPr lang="fr-FR" dirty="0" smtClean="0"/>
              <a:t>CONCLUSION</a:t>
            </a:r>
            <a:br>
              <a:rPr lang="fr-FR" dirty="0" smtClean="0"/>
            </a:br>
            <a:r>
              <a:rPr lang="fr-FR" sz="3600" dirty="0" smtClean="0"/>
              <a:t> </a:t>
            </a:r>
            <a:r>
              <a:rPr lang="fr-FR" sz="2200" dirty="0" smtClean="0"/>
              <a:t> </a:t>
            </a:r>
            <a:br>
              <a:rPr lang="fr-FR" sz="2200" dirty="0" smtClean="0"/>
            </a:br>
            <a:endParaRPr lang="fr-FR" sz="2200" dirty="0"/>
          </a:p>
        </p:txBody>
      </p:sp>
      <p:sp>
        <p:nvSpPr>
          <p:cNvPr id="3" name="Espace réservé du contenu 2"/>
          <p:cNvSpPr>
            <a:spLocks noGrp="1"/>
          </p:cNvSpPr>
          <p:nvPr>
            <p:ph idx="1"/>
          </p:nvPr>
        </p:nvSpPr>
        <p:spPr>
          <a:xfrm>
            <a:off x="577516" y="1155032"/>
            <a:ext cx="6304547" cy="4714063"/>
          </a:xfrm>
          <a:ln>
            <a:solidFill>
              <a:srgbClr val="7030A0"/>
            </a:solidFill>
          </a:ln>
        </p:spPr>
        <p:txBody>
          <a:bodyPr>
            <a:noAutofit/>
          </a:bodyPr>
          <a:lstStyle/>
          <a:p>
            <a:r>
              <a:rPr lang="fr-CH" sz="3600" dirty="0" smtClean="0"/>
              <a:t> La mise en œuvre de cette démarche a été facilitée non seulement par son intégration dans le programme IFC qui parallèlement mobilise la communauté et les services sanitaires mais aussi par le fort engagement des ICP</a:t>
            </a:r>
            <a:endParaRPr lang="fr-FR" sz="3600" dirty="0"/>
          </a:p>
        </p:txBody>
      </p:sp>
      <p:pic>
        <p:nvPicPr>
          <p:cNvPr id="4" name="Picture 2" descr="C:\Users\CCapello\AppData\Local\Temp\focus-Harouna San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1031" y="1239253"/>
            <a:ext cx="3860800" cy="420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48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6816" y="1937084"/>
            <a:ext cx="9674352" cy="2383361"/>
          </a:xfrm>
        </p:spPr>
        <p:txBody>
          <a:bodyPr>
            <a:normAutofit fontScale="92500"/>
          </a:bodyPr>
          <a:lstStyle/>
          <a:p>
            <a:pPr marL="342900" indent="-342900" algn="just">
              <a:buFont typeface="Wingdings" panose="05000000000000000000" pitchFamily="2" charset="2"/>
              <a:buChar char="Ø"/>
            </a:pPr>
            <a:r>
              <a:rPr lang="fr-CH" b="0" dirty="0" smtClean="0"/>
              <a:t>Recommandée </a:t>
            </a:r>
            <a:r>
              <a:rPr lang="fr-CH" b="0" dirty="0"/>
              <a:t>pour améliorer la santé de la mère et du nouveau-né, notamment dans les régions reculées qui ont un accès limité aux services de santé</a:t>
            </a:r>
          </a:p>
          <a:p>
            <a:pPr marL="342900" indent="-342900" algn="just">
              <a:buFont typeface="Wingdings" panose="05000000000000000000" pitchFamily="2" charset="2"/>
              <a:buChar char="Ø"/>
            </a:pPr>
            <a:r>
              <a:rPr lang="fr-CH" b="0" dirty="0"/>
              <a:t>L’intervention devrait se focaliser sur la création d’un </a:t>
            </a:r>
            <a:r>
              <a:rPr lang="fr-CH" dirty="0"/>
              <a:t>espace de discussion où les femmes peuvent identifier les problèmes prioritaires en SMN, ainsi que les solutions, </a:t>
            </a:r>
            <a:r>
              <a:rPr lang="fr-CH" b="0" dirty="0"/>
              <a:t>et en faire le </a:t>
            </a:r>
            <a:r>
              <a:rPr lang="fr-CH" b="0" dirty="0" smtClean="0"/>
              <a:t>plaidoyer</a:t>
            </a:r>
            <a:endParaRPr lang="fr-CH" b="0" dirty="0"/>
          </a:p>
          <a:p>
            <a:endParaRPr lang="fr-CH" b="0" dirty="0"/>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25</a:t>
            </a:fld>
            <a:endParaRPr lang="fr-FR" altLang="fr-FR"/>
          </a:p>
        </p:txBody>
      </p:sp>
      <p:sp>
        <p:nvSpPr>
          <p:cNvPr id="5" name="ZoneTexte 4"/>
          <p:cNvSpPr txBox="1"/>
          <p:nvPr/>
        </p:nvSpPr>
        <p:spPr>
          <a:xfrm>
            <a:off x="938463" y="576353"/>
            <a:ext cx="9213867" cy="461665"/>
          </a:xfrm>
          <a:prstGeom prst="rect">
            <a:avLst/>
          </a:prstGeom>
          <a:solidFill>
            <a:schemeClr val="accent5"/>
          </a:solidFill>
          <a:ln>
            <a:solidFill>
              <a:schemeClr val="accent1"/>
            </a:solidFill>
          </a:ln>
        </p:spPr>
        <p:txBody>
          <a:bodyPr wrap="square" rtlCol="0">
            <a:spAutoFit/>
          </a:bodyPr>
          <a:lstStyle/>
          <a:p>
            <a:r>
              <a:rPr lang="fr-CH" sz="2400" b="1" dirty="0"/>
              <a:t>Mobilisation communautaire à travers les associations féminines</a:t>
            </a: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2517" b="7374"/>
          <a:stretch/>
        </p:blipFill>
        <p:spPr bwMode="auto">
          <a:xfrm>
            <a:off x="3646601" y="4320446"/>
            <a:ext cx="4535488" cy="242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674348" y="1396202"/>
            <a:ext cx="3554243" cy="523220"/>
          </a:xfrm>
          <a:prstGeom prst="rect">
            <a:avLst/>
          </a:prstGeom>
        </p:spPr>
        <p:txBody>
          <a:bodyPr wrap="none">
            <a:spAutoFit/>
          </a:bodyPr>
          <a:lstStyle/>
          <a:p>
            <a:r>
              <a:rPr lang="fr-CH" sz="2800" dirty="0"/>
              <a:t>Recommandation forte</a:t>
            </a:r>
          </a:p>
        </p:txBody>
      </p:sp>
    </p:spTree>
    <p:extLst>
      <p:ext uri="{BB962C8B-B14F-4D97-AF65-F5344CB8AC3E}">
        <p14:creationId xmlns:p14="http://schemas.microsoft.com/office/powerpoint/2010/main" val="983731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423358" cy="565558"/>
          </a:xfrm>
        </p:spPr>
        <p:txBody>
          <a:bodyPr>
            <a:normAutofit fontScale="90000"/>
          </a:bodyPr>
          <a:lstStyle/>
          <a:p>
            <a:r>
              <a:rPr lang="fr-CH" dirty="0" smtClean="0"/>
              <a:t>Associations Féminines</a:t>
            </a:r>
            <a:endParaRPr lang="fr-CH" dirty="0"/>
          </a:p>
        </p:txBody>
      </p:sp>
      <p:pic>
        <p:nvPicPr>
          <p:cNvPr id="5" name="Espace réservé du contenu 4"/>
          <p:cNvPicPr>
            <a:picLocks noGrp="1" noChangeAspect="1"/>
          </p:cNvPicPr>
          <p:nvPr>
            <p:ph idx="1"/>
          </p:nvPr>
        </p:nvPicPr>
        <p:blipFill rotWithShape="1">
          <a:blip r:embed="rId2"/>
          <a:srcRect l="33335" t="16552" r="34912" b="8145"/>
          <a:stretch/>
        </p:blipFill>
        <p:spPr>
          <a:xfrm rot="624609">
            <a:off x="7065044" y="969379"/>
            <a:ext cx="3343732" cy="4458309"/>
          </a:xfrm>
          <a:prstGeom prst="rect">
            <a:avLst/>
          </a:prstGeom>
        </p:spPr>
      </p:pic>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26</a:t>
            </a:fld>
            <a:endParaRPr lang="fr-FR" altLang="fr-FR"/>
          </a:p>
        </p:txBody>
      </p:sp>
      <p:sp>
        <p:nvSpPr>
          <p:cNvPr id="3" name="ZoneTexte 2"/>
          <p:cNvSpPr txBox="1"/>
          <p:nvPr/>
        </p:nvSpPr>
        <p:spPr>
          <a:xfrm>
            <a:off x="594360" y="1427525"/>
            <a:ext cx="6095410" cy="4431983"/>
          </a:xfrm>
          <a:prstGeom prst="rect">
            <a:avLst/>
          </a:prstGeom>
          <a:noFill/>
        </p:spPr>
        <p:txBody>
          <a:bodyPr wrap="square" rtlCol="0">
            <a:spAutoFit/>
          </a:bodyPr>
          <a:lstStyle/>
          <a:p>
            <a:pPr marL="285750" indent="-285750">
              <a:buFont typeface="Wingdings" panose="05000000000000000000" pitchFamily="2" charset="2"/>
              <a:buChar char="Ø"/>
            </a:pPr>
            <a:r>
              <a:rPr lang="fr-CH" sz="2200" dirty="0"/>
              <a:t>La mobilisation communautaire au moyen de </a:t>
            </a:r>
            <a:r>
              <a:rPr lang="fr-CH" sz="2200" b="1" dirty="0"/>
              <a:t>cycles d’apprentissage et d’actions participatives avec les associations féminines, sous la conduite d’animateurs, </a:t>
            </a:r>
            <a:r>
              <a:rPr lang="fr-CH" sz="2200" dirty="0"/>
              <a:t>est recommandée pour améliorer la santé de la mère et du nouveau-né, en particulier en milieu rural où l’accès aux services de santé est limité</a:t>
            </a:r>
          </a:p>
          <a:p>
            <a:endParaRPr lang="fr-CH" sz="2200" dirty="0"/>
          </a:p>
          <a:p>
            <a:pPr marL="285750" indent="-285750">
              <a:buFont typeface="Wingdings" panose="05000000000000000000" pitchFamily="2" charset="2"/>
              <a:buChar char="Ø"/>
            </a:pPr>
            <a:r>
              <a:rPr lang="fr-CH" sz="2200" dirty="0"/>
              <a:t>Elle devrait viser à créer un </a:t>
            </a:r>
            <a:r>
              <a:rPr lang="fr-CH" sz="2200" b="1" dirty="0"/>
              <a:t>espace de discussion </a:t>
            </a:r>
            <a:r>
              <a:rPr lang="fr-CH" sz="2200" dirty="0"/>
              <a:t>où les femmes peuvent identifier les problèmes prioritaires et préconiser des solutions locales pour la santé de la mère et du nouveau-né.</a:t>
            </a:r>
          </a:p>
          <a:p>
            <a:endParaRPr lang="fr-CH" dirty="0"/>
          </a:p>
        </p:txBody>
      </p:sp>
    </p:spTree>
    <p:extLst>
      <p:ext uri="{BB962C8B-B14F-4D97-AF65-F5344CB8AC3E}">
        <p14:creationId xmlns:p14="http://schemas.microsoft.com/office/powerpoint/2010/main" val="2313430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1133341"/>
            <a:ext cx="10116845" cy="5158221"/>
          </a:xfrm>
        </p:spPr>
        <p:txBody>
          <a:bodyPr>
            <a:normAutofit/>
          </a:bodyPr>
          <a:lstStyle/>
          <a:p>
            <a:pPr marL="0" indent="0">
              <a:buNone/>
            </a:pPr>
            <a:r>
              <a:rPr lang="fr-CH" dirty="0">
                <a:solidFill>
                  <a:srgbClr val="FF0000"/>
                </a:solidFill>
              </a:rPr>
              <a:t>Recommandation </a:t>
            </a:r>
            <a:r>
              <a:rPr lang="fr-CH" dirty="0" smtClean="0">
                <a:solidFill>
                  <a:srgbClr val="FF0000"/>
                </a:solidFill>
              </a:rPr>
              <a:t>conditionnelle de l’OMS</a:t>
            </a:r>
            <a:endParaRPr lang="en-US" dirty="0" smtClean="0">
              <a:solidFill>
                <a:srgbClr val="FF0000"/>
              </a:solidFill>
            </a:endParaRPr>
          </a:p>
          <a:p>
            <a:r>
              <a:rPr lang="en-US" dirty="0" smtClean="0"/>
              <a:t>Le</a:t>
            </a:r>
            <a:r>
              <a:rPr lang="fr-CH" dirty="0" smtClean="0"/>
              <a:t> comité technique </a:t>
            </a:r>
            <a:r>
              <a:rPr lang="en-US" dirty="0" err="1" smtClean="0"/>
              <a:t>souligne</a:t>
            </a:r>
            <a:r>
              <a:rPr lang="en-US" dirty="0" smtClean="0"/>
              <a:t> </a:t>
            </a:r>
            <a:r>
              <a:rPr lang="en-US" dirty="0" err="1" smtClean="0"/>
              <a:t>l’importance</a:t>
            </a:r>
            <a:r>
              <a:rPr lang="en-US" dirty="0" smtClean="0"/>
              <a:t> de la participation </a:t>
            </a:r>
            <a:r>
              <a:rPr lang="en-US" dirty="0" err="1" smtClean="0"/>
              <a:t>communautaire</a:t>
            </a:r>
            <a:r>
              <a:rPr lang="en-US" dirty="0" smtClean="0"/>
              <a:t> </a:t>
            </a:r>
            <a:r>
              <a:rPr lang="en-US" dirty="0" err="1" smtClean="0"/>
              <a:t>dans</a:t>
            </a:r>
            <a:r>
              <a:rPr lang="en-US" dirty="0" smtClean="0"/>
              <a:t> le SDMR pour </a:t>
            </a:r>
            <a:r>
              <a:rPr lang="en-US" dirty="0" err="1" smtClean="0"/>
              <a:t>faciliter</a:t>
            </a:r>
            <a:r>
              <a:rPr lang="en-US" dirty="0" smtClean="0"/>
              <a:t> le </a:t>
            </a:r>
            <a:r>
              <a:rPr lang="en-US" dirty="0" err="1" smtClean="0"/>
              <a:t>partage</a:t>
            </a:r>
            <a:r>
              <a:rPr lang="en-US" dirty="0" smtClean="0"/>
              <a:t> </a:t>
            </a:r>
            <a:r>
              <a:rPr lang="en-US" dirty="0" err="1" smtClean="0"/>
              <a:t>d’informations</a:t>
            </a:r>
            <a:r>
              <a:rPr lang="en-US" dirty="0" smtClean="0"/>
              <a:t> </a:t>
            </a:r>
            <a:r>
              <a:rPr lang="en-US" dirty="0" err="1" smtClean="0"/>
              <a:t>concernant</a:t>
            </a:r>
            <a:r>
              <a:rPr lang="en-US" dirty="0" smtClean="0"/>
              <a:t> les </a:t>
            </a:r>
            <a:r>
              <a:rPr lang="en-US" dirty="0" err="1" smtClean="0"/>
              <a:t>décès</a:t>
            </a:r>
            <a:r>
              <a:rPr lang="en-US" dirty="0" smtClean="0"/>
              <a:t> </a:t>
            </a:r>
            <a:r>
              <a:rPr lang="en-US" dirty="0" err="1" smtClean="0"/>
              <a:t>maternels</a:t>
            </a:r>
            <a:r>
              <a:rPr lang="en-US" dirty="0" smtClean="0"/>
              <a:t>, </a:t>
            </a:r>
            <a:r>
              <a:rPr lang="en-US" dirty="0" err="1" smtClean="0"/>
              <a:t>ainsi</a:t>
            </a:r>
            <a:r>
              <a:rPr lang="en-US" dirty="0" smtClean="0"/>
              <a:t> que les discussions sur les </a:t>
            </a:r>
            <a:r>
              <a:rPr lang="en-US" dirty="0" err="1" smtClean="0"/>
              <a:t>différentes</a:t>
            </a:r>
            <a:r>
              <a:rPr lang="en-US" dirty="0" smtClean="0"/>
              <a:t> causes des </a:t>
            </a:r>
            <a:r>
              <a:rPr lang="en-US" dirty="0" err="1" smtClean="0"/>
              <a:t>decès</a:t>
            </a:r>
            <a:r>
              <a:rPr lang="en-US" dirty="0" smtClean="0"/>
              <a:t> et sur les </a:t>
            </a:r>
            <a:r>
              <a:rPr lang="en-US" dirty="0" err="1" smtClean="0"/>
              <a:t>facteurs</a:t>
            </a:r>
            <a:r>
              <a:rPr lang="en-US" dirty="0" smtClean="0"/>
              <a:t> qui </a:t>
            </a:r>
            <a:r>
              <a:rPr lang="en-US" dirty="0" err="1" smtClean="0"/>
              <a:t>influencent</a:t>
            </a:r>
            <a:r>
              <a:rPr lang="en-US" dirty="0" smtClean="0"/>
              <a:t> </a:t>
            </a:r>
            <a:r>
              <a:rPr lang="en-US" dirty="0" err="1" smtClean="0"/>
              <a:t>l’accès</a:t>
            </a:r>
            <a:r>
              <a:rPr lang="en-US" dirty="0" smtClean="0"/>
              <a:t> à des </a:t>
            </a:r>
            <a:r>
              <a:rPr lang="en-US" dirty="0" err="1" smtClean="0"/>
              <a:t>soins</a:t>
            </a:r>
            <a:r>
              <a:rPr lang="en-US" dirty="0" smtClean="0"/>
              <a:t> de </a:t>
            </a:r>
            <a:r>
              <a:rPr lang="en-US" dirty="0" err="1" smtClean="0"/>
              <a:t>qualité</a:t>
            </a:r>
            <a:r>
              <a:rPr lang="en-US" dirty="0" smtClean="0"/>
              <a:t> </a:t>
            </a:r>
            <a:r>
              <a:rPr lang="fr-CH" dirty="0" smtClean="0"/>
              <a:t>dispensés par un personnel qualifié. </a:t>
            </a:r>
          </a:p>
          <a:p>
            <a:r>
              <a:rPr lang="fr-CH" dirty="0" smtClean="0"/>
              <a:t>Les </a:t>
            </a:r>
            <a:r>
              <a:rPr lang="fr-CH" dirty="0"/>
              <a:t>ASBC et les prestataires devraient être formés sur ces aspects. </a:t>
            </a:r>
            <a:endParaRPr lang="fr-CH" dirty="0" smtClean="0"/>
          </a:p>
          <a:p>
            <a:r>
              <a:rPr lang="fr-CH" dirty="0" smtClean="0"/>
              <a:t>En raison de la faiblesse des preuves scientifiques disponibles, il est recommandé  par l’OMS d’effectuer des recherches additionnelles sur la participation de la communauté à la SDMR.</a:t>
            </a:r>
            <a:endParaRPr lang="it-IT" dirty="0" smtClean="0"/>
          </a:p>
          <a:p>
            <a:endParaRPr lang="fr-CH" dirty="0"/>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27</a:t>
            </a:fld>
            <a:endParaRPr lang="fr-FR" altLang="fr-FR" dirty="0"/>
          </a:p>
        </p:txBody>
      </p:sp>
      <p:sp>
        <p:nvSpPr>
          <p:cNvPr id="5" name="ZoneTexte 4"/>
          <p:cNvSpPr txBox="1"/>
          <p:nvPr/>
        </p:nvSpPr>
        <p:spPr>
          <a:xfrm>
            <a:off x="632138" y="465867"/>
            <a:ext cx="10322906" cy="461665"/>
          </a:xfrm>
          <a:prstGeom prst="rect">
            <a:avLst/>
          </a:prstGeom>
          <a:solidFill>
            <a:schemeClr val="accent5"/>
          </a:solidFill>
          <a:ln>
            <a:solidFill>
              <a:schemeClr val="accent1"/>
            </a:solidFill>
          </a:ln>
        </p:spPr>
        <p:txBody>
          <a:bodyPr wrap="square" rtlCol="0">
            <a:spAutoFit/>
          </a:bodyPr>
          <a:lstStyle/>
          <a:p>
            <a:r>
              <a:rPr lang="fr-CH" sz="2400" b="1" dirty="0"/>
              <a:t>Participation communautaire à la surveillance des décès maternels et riposte </a:t>
            </a:r>
          </a:p>
        </p:txBody>
      </p:sp>
    </p:spTree>
    <p:extLst>
      <p:ext uri="{BB962C8B-B14F-4D97-AF65-F5344CB8AC3E}">
        <p14:creationId xmlns:p14="http://schemas.microsoft.com/office/powerpoint/2010/main" val="1437830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41375"/>
          </a:xfrm>
        </p:spPr>
        <p:txBody>
          <a:bodyPr>
            <a:normAutofit/>
          </a:bodyPr>
          <a:lstStyle/>
          <a:p>
            <a:r>
              <a:rPr lang="fr-CH" b="1" dirty="0" smtClean="0"/>
              <a:t>La surveillance des décès maternels et riposte </a:t>
            </a:r>
            <a:endParaRPr lang="it-IT" b="1" dirty="0"/>
          </a:p>
        </p:txBody>
      </p:sp>
      <p:sp>
        <p:nvSpPr>
          <p:cNvPr id="3" name="Segnaposto contenuto 2"/>
          <p:cNvSpPr>
            <a:spLocks noGrp="1"/>
          </p:cNvSpPr>
          <p:nvPr>
            <p:ph idx="1"/>
          </p:nvPr>
        </p:nvSpPr>
        <p:spPr>
          <a:xfrm>
            <a:off x="838200" y="1536700"/>
            <a:ext cx="10515600" cy="4640263"/>
          </a:xfrm>
        </p:spPr>
        <p:txBody>
          <a:bodyPr>
            <a:normAutofit/>
          </a:bodyPr>
          <a:lstStyle/>
          <a:p>
            <a:pPr marL="514350" indent="-514350">
              <a:buFont typeface="+mj-lt"/>
              <a:buAutoNum type="arabicPeriod"/>
            </a:pPr>
            <a:r>
              <a:rPr lang="fr-CH" dirty="0" smtClean="0"/>
              <a:t>Identification </a:t>
            </a:r>
            <a:r>
              <a:rPr lang="fr-CH" dirty="0"/>
              <a:t>de routine des décès maternels présumés dans </a:t>
            </a:r>
            <a:r>
              <a:rPr lang="fr-CH" dirty="0" smtClean="0"/>
              <a:t>les </a:t>
            </a:r>
            <a:r>
              <a:rPr lang="fr-CH" dirty="0"/>
              <a:t>établissements de santé et au sein des </a:t>
            </a:r>
            <a:r>
              <a:rPr lang="fr-CH" dirty="0" smtClean="0"/>
              <a:t>communautés</a:t>
            </a:r>
            <a:r>
              <a:rPr lang="fr-CH" dirty="0"/>
              <a:t>;</a:t>
            </a:r>
          </a:p>
          <a:p>
            <a:pPr marL="514350" indent="-514350">
              <a:buFont typeface="+mj-lt"/>
              <a:buAutoNum type="arabicPeriod"/>
            </a:pPr>
            <a:r>
              <a:rPr lang="fr-CH" dirty="0" smtClean="0"/>
              <a:t>la </a:t>
            </a:r>
            <a:r>
              <a:rPr lang="fr-CH" dirty="0"/>
              <a:t>notification </a:t>
            </a:r>
            <a:r>
              <a:rPr lang="fr-CH" dirty="0" smtClean="0"/>
              <a:t>immédiate </a:t>
            </a:r>
            <a:r>
              <a:rPr lang="fr-CH" dirty="0"/>
              <a:t>des ceux-ci aux autorités </a:t>
            </a:r>
            <a:r>
              <a:rPr lang="fr-CH" dirty="0" smtClean="0"/>
              <a:t>compétentes</a:t>
            </a:r>
            <a:r>
              <a:rPr lang="fr-CH" dirty="0"/>
              <a:t>;</a:t>
            </a:r>
            <a:endParaRPr lang="fr-CH" dirty="0" smtClean="0"/>
          </a:p>
          <a:p>
            <a:pPr marL="514350" indent="-514350">
              <a:buFont typeface="+mj-lt"/>
              <a:buAutoNum type="arabicPeriod"/>
            </a:pPr>
            <a:r>
              <a:rPr lang="fr-CH" dirty="0" smtClean="0"/>
              <a:t>la </a:t>
            </a:r>
            <a:r>
              <a:rPr lang="fr-CH" dirty="0"/>
              <a:t>revue des décès maternels par des comités locaux afin d’évaluer les facteurs qui ont conduit à la </a:t>
            </a:r>
            <a:r>
              <a:rPr lang="fr-CH" dirty="0" smtClean="0"/>
              <a:t>mort</a:t>
            </a:r>
            <a:r>
              <a:rPr lang="fr-CH" dirty="0"/>
              <a:t>;</a:t>
            </a:r>
            <a:endParaRPr lang="fr-CH" dirty="0" smtClean="0"/>
          </a:p>
          <a:p>
            <a:pPr marL="514350" indent="-514350">
              <a:buFont typeface="+mj-lt"/>
              <a:buAutoNum type="arabicPeriod"/>
            </a:pPr>
            <a:r>
              <a:rPr lang="fr-CH" dirty="0" smtClean="0"/>
              <a:t>la mise en œuvre des recommandations pour empêcher des décès similaires dans l’avenir;</a:t>
            </a:r>
          </a:p>
          <a:p>
            <a:pPr marL="514350" indent="-514350">
              <a:buFont typeface="+mj-lt"/>
              <a:buAutoNum type="arabicPeriod"/>
            </a:pPr>
            <a:r>
              <a:rPr lang="fr-CH" dirty="0" smtClean="0"/>
              <a:t>le suivi du dites recommandations.</a:t>
            </a:r>
          </a:p>
        </p:txBody>
      </p:sp>
    </p:spTree>
    <p:extLst>
      <p:ext uri="{BB962C8B-B14F-4D97-AF65-F5344CB8AC3E}">
        <p14:creationId xmlns:p14="http://schemas.microsoft.com/office/powerpoint/2010/main" val="3848504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H" b="1" dirty="0" smtClean="0"/>
              <a:t>La </a:t>
            </a:r>
            <a:r>
              <a:rPr lang="fr-CH" b="1" dirty="0"/>
              <a:t>p</a:t>
            </a:r>
            <a:r>
              <a:rPr lang="fr-CH" b="1" dirty="0" smtClean="0"/>
              <a:t>articipation communautaire à la surveillance des décès maternels et riposte </a:t>
            </a:r>
            <a:endParaRPr lang="it-IT" b="1" dirty="0"/>
          </a:p>
        </p:txBody>
      </p:sp>
      <p:sp>
        <p:nvSpPr>
          <p:cNvPr id="3" name="Segnaposto contenuto 2"/>
          <p:cNvSpPr>
            <a:spLocks noGrp="1"/>
          </p:cNvSpPr>
          <p:nvPr>
            <p:ph idx="1"/>
          </p:nvPr>
        </p:nvSpPr>
        <p:spPr/>
        <p:txBody>
          <a:bodyPr>
            <a:normAutofit/>
          </a:bodyPr>
          <a:lstStyle/>
          <a:p>
            <a:r>
              <a:rPr lang="fr-CH" dirty="0" smtClean="0"/>
              <a:t>Dans la notification des décès au niveau communautaire pour avoir une idée plus précise du nombre de décès au niveau communautaire, </a:t>
            </a:r>
          </a:p>
          <a:p>
            <a:r>
              <a:rPr lang="fr-CH" dirty="0" smtClean="0"/>
              <a:t>Dans les discussions et l’analyse sur les informations sur le décès de la femme, pour mieux connaitre les facteurs qui ont conduit à la mort de la femme. </a:t>
            </a:r>
          </a:p>
          <a:p>
            <a:r>
              <a:rPr lang="fr-CH" dirty="0" smtClean="0"/>
              <a:t>Dans l’identification de solutions possibles pour travailler sur les déterminants sociaux, à répondre aux besoins de la communauté et à incorporer des acteurs dans la réponse</a:t>
            </a:r>
          </a:p>
          <a:p>
            <a:r>
              <a:rPr lang="fr-CH" dirty="0" smtClean="0"/>
              <a:t>Dans le partage des informations sur les décès liés à la grossesse avec la communauté</a:t>
            </a:r>
            <a:endParaRPr lang="it-IT" dirty="0"/>
          </a:p>
        </p:txBody>
      </p:sp>
    </p:spTree>
    <p:extLst>
      <p:ext uri="{BB962C8B-B14F-4D97-AF65-F5344CB8AC3E}">
        <p14:creationId xmlns:p14="http://schemas.microsoft.com/office/powerpoint/2010/main" val="138416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37961"/>
          </a:xfrm>
        </p:spPr>
        <p:style>
          <a:lnRef idx="0">
            <a:schemeClr val="accent2"/>
          </a:lnRef>
          <a:fillRef idx="3">
            <a:schemeClr val="accent2"/>
          </a:fillRef>
          <a:effectRef idx="3">
            <a:schemeClr val="accent2"/>
          </a:effectRef>
          <a:fontRef idx="minor">
            <a:schemeClr val="lt1"/>
          </a:fontRef>
        </p:style>
        <p:txBody>
          <a:bodyPr/>
          <a:lstStyle/>
          <a:p>
            <a:r>
              <a:rPr lang="fr-FR" dirty="0" smtClean="0"/>
              <a:t>Histoire de Mariam</a:t>
            </a:r>
            <a:endParaRPr lang="fr-FR" dirty="0"/>
          </a:p>
        </p:txBody>
      </p:sp>
      <p:sp>
        <p:nvSpPr>
          <p:cNvPr id="3" name="Espace réservé du contenu 2"/>
          <p:cNvSpPr>
            <a:spLocks noGrp="1"/>
          </p:cNvSpPr>
          <p:nvPr>
            <p:ph idx="1"/>
          </p:nvPr>
        </p:nvSpPr>
        <p:spPr>
          <a:xfrm>
            <a:off x="838200" y="1103086"/>
            <a:ext cx="10515600" cy="5073877"/>
          </a:xfrm>
        </p:spPr>
        <p:txBody>
          <a:bodyPr>
            <a:normAutofit fontScale="85000" lnSpcReduction="20000"/>
          </a:bodyPr>
          <a:lstStyle/>
          <a:p>
            <a:r>
              <a:rPr lang="fr-CH" dirty="0"/>
              <a:t>On a également découvert que ce n’était pas la première fois qu’elle souffrait de saignements. En réalité, elle a eu deux épisodes mineurs de saignement au cours du même mois et à ces deux occasions, les saignements se sont arrêtés spontanément. Ceci est un signe de danger en fin de grossesse.</a:t>
            </a:r>
            <a:endParaRPr lang="fr-FR" dirty="0"/>
          </a:p>
          <a:p>
            <a:r>
              <a:rPr lang="fr-CH" dirty="0"/>
              <a:t>Ce signe indique toujours qu’un épisode grave de saignements est imminent. Pourtant, Mariam n’a jamais été informée de la dangerosité de ces saignements. Lorsqu’elle avait saigné pour la deuxième fois, elle en avait parlé avec sa famille, qui ne lui avait pas donné la permission de se rendre au centre de santé en raison des coûts des soins qui sont trop élevés. Lorsqu’elle a commencé à saigner pour la dernière fois, sa famille a attendu longtemps avant de décider d’aller à l’hôpital.</a:t>
            </a:r>
            <a:endParaRPr lang="fr-FR" dirty="0"/>
          </a:p>
          <a:p>
            <a:r>
              <a:rPr lang="fr-CH" dirty="0"/>
              <a:t>Mariam n’était pas en très bonne santé. Même avant sa grossesse, elle avait une carence en fer résultant d’une malnutrition. Lorsqu’elle était enceinte, elle n’a pas changé son alimentation puisqu’elle ne savait pas qu’il fallait manger davantage et de manière saine. Comme d’habitude, elle a mangé très peu pour laisser plus de nourriture pour sa famille. Cette carence en fer a dû contribuer au fait qu’elle n’a pas pu supporter cette dernière importante perte de sang. </a:t>
            </a: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4009895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5400" dirty="0" smtClean="0"/>
              <a:t>MERCI</a:t>
            </a:r>
            <a:endParaRPr lang="fr-FR" sz="5400" dirty="0"/>
          </a:p>
        </p:txBody>
      </p:sp>
    </p:spTree>
    <p:extLst>
      <p:ext uri="{BB962C8B-B14F-4D97-AF65-F5344CB8AC3E}">
        <p14:creationId xmlns:p14="http://schemas.microsoft.com/office/powerpoint/2010/main" val="238450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0954"/>
            <a:ext cx="10515600" cy="534761"/>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fr-FR" dirty="0" smtClean="0"/>
              <a:t>Histoire de Mariam</a:t>
            </a:r>
            <a:endParaRPr lang="fr-FR" dirty="0"/>
          </a:p>
        </p:txBody>
      </p:sp>
      <p:sp>
        <p:nvSpPr>
          <p:cNvPr id="3" name="Espace réservé du contenu 2"/>
          <p:cNvSpPr>
            <a:spLocks noGrp="1"/>
          </p:cNvSpPr>
          <p:nvPr>
            <p:ph idx="1"/>
          </p:nvPr>
        </p:nvSpPr>
        <p:spPr>
          <a:xfrm>
            <a:off x="838200" y="899886"/>
            <a:ext cx="10668990" cy="5277077"/>
          </a:xfrm>
        </p:spPr>
        <p:txBody>
          <a:bodyPr>
            <a:normAutofit fontScale="85000" lnSpcReduction="10000"/>
          </a:bodyPr>
          <a:lstStyle/>
          <a:p>
            <a:r>
              <a:rPr lang="fr-CH" dirty="0" smtClean="0"/>
              <a:t>Mariam </a:t>
            </a:r>
            <a:r>
              <a:rPr lang="fr-CH" dirty="0"/>
              <a:t>n’a pas eu accès à des soins prénatals pendant sa grossesse. De temps en temps, pendant les grossesses précédentes, elle avait été au centre de santé, mais elle avait eu l’impression de ne pas être bien traitée par les prestataires de santé en raison de sa pauvreté. Par conséquent, elle n’avait plus voulu y retourner.</a:t>
            </a:r>
            <a:endParaRPr lang="fr-FR" dirty="0"/>
          </a:p>
          <a:p>
            <a:r>
              <a:rPr lang="fr-CH" dirty="0"/>
              <a:t>Mariam avait 39 ans, cinq de ses enfants sont encore vivants, dont trois garçons, et elle ne souhaitait pas d’autres enfants.</a:t>
            </a:r>
            <a:endParaRPr lang="fr-FR" dirty="0"/>
          </a:p>
          <a:p>
            <a:r>
              <a:rPr lang="fr-CH" dirty="0"/>
              <a:t>En raison de son âge et du nombre d’enfants qu’elle avait déjà eu, sa grossesse présentait un risque nettement supérieur à ses précédentes grossesses.</a:t>
            </a:r>
            <a:endParaRPr lang="fr-FR" dirty="0"/>
          </a:p>
          <a:p>
            <a:r>
              <a:rPr lang="fr-CH" dirty="0"/>
              <a:t>Mariam n’a jamais eu accès à des informations, à une éducation ou à des services de planification familiale et n’a, par conséquent, jamais eu l’opportunité d’utiliser la moindre méthode de contraception de toute sa vie.</a:t>
            </a:r>
            <a:endParaRPr lang="fr-FR" dirty="0"/>
          </a:p>
          <a:p>
            <a:r>
              <a:rPr lang="fr-CH" dirty="0"/>
              <a:t> </a:t>
            </a:r>
            <a:r>
              <a:rPr lang="fr-CH" dirty="0" smtClean="0"/>
              <a:t>Tel </a:t>
            </a:r>
            <a:r>
              <a:rPr lang="fr-CH" dirty="0"/>
              <a:t>fut le parcours malheureux de Mariam vers le décès maternel. Ce parcours nous a donné une vue d’ensemble de la façon dont certaines femmes meurent et de quelle manière il serait possible de les sauver. </a:t>
            </a:r>
            <a:endParaRPr lang="fr-FR" dirty="0"/>
          </a:p>
          <a:p>
            <a:r>
              <a:rPr lang="fr-CH" dirty="0" smtClean="0"/>
              <a:t>Mariam </a:t>
            </a:r>
            <a:r>
              <a:rPr lang="fr-CH" dirty="0"/>
              <a:t>est décédée</a:t>
            </a:r>
            <a:r>
              <a:rPr lang="fr-CH" dirty="0" smtClean="0"/>
              <a:t>.</a:t>
            </a:r>
            <a:endParaRPr lang="fr-FR" dirty="0"/>
          </a:p>
          <a:p>
            <a:endParaRPr lang="fr-FR" dirty="0"/>
          </a:p>
        </p:txBody>
      </p:sp>
    </p:spTree>
    <p:extLst>
      <p:ext uri="{BB962C8B-B14F-4D97-AF65-F5344CB8AC3E}">
        <p14:creationId xmlns:p14="http://schemas.microsoft.com/office/powerpoint/2010/main" val="388903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52475"/>
          </a:xfrm>
        </p:spPr>
        <p:style>
          <a:lnRef idx="0">
            <a:schemeClr val="accent2"/>
          </a:lnRef>
          <a:fillRef idx="3">
            <a:schemeClr val="accent2"/>
          </a:fillRef>
          <a:effectRef idx="3">
            <a:schemeClr val="accent2"/>
          </a:effectRef>
          <a:fontRef idx="minor">
            <a:schemeClr val="lt1"/>
          </a:fontRef>
        </p:style>
        <p:txBody>
          <a:bodyPr/>
          <a:lstStyle/>
          <a:p>
            <a:r>
              <a:rPr lang="fr-FR" dirty="0" smtClean="0"/>
              <a:t>TRAVAIL DE GROUPE : Histoire de Mariam</a:t>
            </a:r>
            <a:endParaRPr lang="fr-FR" dirty="0"/>
          </a:p>
        </p:txBody>
      </p:sp>
      <p:sp>
        <p:nvSpPr>
          <p:cNvPr id="3" name="Espace réservé du contenu 2"/>
          <p:cNvSpPr>
            <a:spLocks noGrp="1"/>
          </p:cNvSpPr>
          <p:nvPr>
            <p:ph idx="1"/>
          </p:nvPr>
        </p:nvSpPr>
        <p:spPr>
          <a:xfrm>
            <a:off x="838200" y="1335314"/>
            <a:ext cx="10515600" cy="4841649"/>
          </a:xfrm>
        </p:spPr>
        <p:txBody>
          <a:bodyPr/>
          <a:lstStyle/>
          <a:p>
            <a:r>
              <a:rPr lang="fr-CH" sz="3400" dirty="0" smtClean="0"/>
              <a:t>Quels sont les droits de Mariam qui ne sont pas respectés.</a:t>
            </a:r>
          </a:p>
          <a:p>
            <a:r>
              <a:rPr lang="fr-FR" sz="3400" dirty="0" smtClean="0"/>
              <a:t>Quelles sont les </a:t>
            </a:r>
            <a:r>
              <a:rPr lang="fr-FR" sz="3400" dirty="0"/>
              <a:t>solutions qui devraient être mises en place pour que </a:t>
            </a:r>
            <a:r>
              <a:rPr lang="fr-CH" sz="3400" dirty="0"/>
              <a:t>les droits à la SMN et à la vie de </a:t>
            </a:r>
            <a:r>
              <a:rPr lang="fr-FR" sz="3400" dirty="0"/>
              <a:t>Mariam et </a:t>
            </a:r>
            <a:r>
              <a:rPr lang="fr-FR" sz="3400" dirty="0" smtClean="0"/>
              <a:t>des soins au </a:t>
            </a:r>
            <a:r>
              <a:rPr lang="fr-FR" sz="3400" dirty="0"/>
              <a:t>bébé soient respectés</a:t>
            </a:r>
            <a:endParaRPr lang="fr-CH" sz="3400" dirty="0"/>
          </a:p>
          <a:p>
            <a:r>
              <a:rPr lang="fr-CH" sz="3400" dirty="0" smtClean="0"/>
              <a:t>Quels sont les outils à utiliser pour </a:t>
            </a:r>
            <a:r>
              <a:rPr lang="fr-CH" sz="3400" dirty="0"/>
              <a:t>informer </a:t>
            </a:r>
            <a:r>
              <a:rPr lang="fr-CH" sz="3400" dirty="0" smtClean="0"/>
              <a:t>Mariam, </a:t>
            </a:r>
            <a:r>
              <a:rPr lang="fr-CH" sz="3400" dirty="0"/>
              <a:t>son mari, et son entourage sur les droits à la SMN? </a:t>
            </a:r>
          </a:p>
          <a:p>
            <a:r>
              <a:rPr lang="fr-CH" sz="3400" dirty="0"/>
              <a:t>Est-ce que </a:t>
            </a:r>
            <a:r>
              <a:rPr lang="fr-CH" sz="3400" dirty="0" smtClean="0"/>
              <a:t>vous connaissez </a:t>
            </a:r>
            <a:r>
              <a:rPr lang="fr-CH" sz="3400" dirty="0"/>
              <a:t>des outils pour informer les femmes, les époux sur les droits à la SMN ? </a:t>
            </a:r>
          </a:p>
          <a:p>
            <a:endParaRPr lang="fr-FR" dirty="0"/>
          </a:p>
        </p:txBody>
      </p:sp>
      <p:sp>
        <p:nvSpPr>
          <p:cNvPr id="4" name="Rectangle 3"/>
          <p:cNvSpPr/>
          <p:nvPr/>
        </p:nvSpPr>
        <p:spPr>
          <a:xfrm>
            <a:off x="5771231" y="3244334"/>
            <a:ext cx="649537" cy="369332"/>
          </a:xfrm>
          <a:prstGeom prst="rect">
            <a:avLst/>
          </a:prstGeom>
        </p:spPr>
        <p:txBody>
          <a:bodyPr wrap="none">
            <a:spAutoFit/>
          </a:bodyPr>
          <a:lstStyle/>
          <a:p>
            <a:r>
              <a:rPr lang="fr-FR" dirty="0" smtClean="0"/>
              <a:t>(1/4)</a:t>
            </a:r>
            <a:endParaRPr lang="fr-FR" dirty="0"/>
          </a:p>
        </p:txBody>
      </p:sp>
    </p:spTree>
    <p:extLst>
      <p:ext uri="{BB962C8B-B14F-4D97-AF65-F5344CB8AC3E}">
        <p14:creationId xmlns:p14="http://schemas.microsoft.com/office/powerpoint/2010/main" val="1873096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703820"/>
          </a:xfrm>
        </p:spPr>
        <p:style>
          <a:lnRef idx="2">
            <a:schemeClr val="accent6">
              <a:shade val="50000"/>
            </a:schemeClr>
          </a:lnRef>
          <a:fillRef idx="1">
            <a:schemeClr val="accent6"/>
          </a:fillRef>
          <a:effectRef idx="0">
            <a:schemeClr val="accent6"/>
          </a:effectRef>
          <a:fontRef idx="minor">
            <a:schemeClr val="lt1"/>
          </a:fontRef>
        </p:style>
        <p:txBody>
          <a:bodyPr/>
          <a:lstStyle/>
          <a:p>
            <a:r>
              <a:rPr lang="fr-FR" dirty="0" smtClean="0"/>
              <a:t>Interventions du champ 2</a:t>
            </a:r>
            <a:endParaRPr lang="fr-FR" dirty="0"/>
          </a:p>
        </p:txBody>
      </p:sp>
      <p:sp>
        <p:nvSpPr>
          <p:cNvPr id="3" name="Espace réservé du contenu 2"/>
          <p:cNvSpPr>
            <a:spLocks noGrp="1"/>
          </p:cNvSpPr>
          <p:nvPr>
            <p:ph idx="1"/>
          </p:nvPr>
        </p:nvSpPr>
        <p:spPr>
          <a:xfrm>
            <a:off x="838200" y="1236372"/>
            <a:ext cx="10515600" cy="4940591"/>
          </a:xfrm>
          <a:ln>
            <a:solidFill>
              <a:srgbClr val="FF0000"/>
            </a:solidFill>
          </a:ln>
        </p:spPr>
        <p:txBody>
          <a:bodyPr>
            <a:normAutofit/>
          </a:bodyPr>
          <a:lstStyle/>
          <a:p>
            <a:r>
              <a:rPr lang="fr-FR" sz="3200" dirty="0" smtClean="0"/>
              <a:t>Connaissances sur les droits en santé sexuelle et reproductive</a:t>
            </a:r>
          </a:p>
          <a:p>
            <a:r>
              <a:rPr lang="fr-FR" sz="3200" dirty="0" smtClean="0"/>
              <a:t>Implication des hommes et des personnes influentes dans la SMN</a:t>
            </a:r>
          </a:p>
          <a:p>
            <a:r>
              <a:rPr lang="fr-FR" sz="3200" dirty="0" smtClean="0"/>
              <a:t>Participation communautaire dans la surveillance des décès maternels et la riposte</a:t>
            </a:r>
            <a:endParaRPr lang="fr-FR" sz="3200" dirty="0"/>
          </a:p>
        </p:txBody>
      </p:sp>
    </p:spTree>
    <p:extLst>
      <p:ext uri="{BB962C8B-B14F-4D97-AF65-F5344CB8AC3E}">
        <p14:creationId xmlns:p14="http://schemas.microsoft.com/office/powerpoint/2010/main" val="18291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613668"/>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fr-FR" dirty="0" smtClean="0">
                <a:solidFill>
                  <a:srgbClr val="FF0000"/>
                </a:solidFill>
              </a:rPr>
              <a:t>Connaissances sur les droits en SSR</a:t>
            </a:r>
            <a:endParaRPr lang="fr-FR" dirty="0">
              <a:solidFill>
                <a:srgbClr val="FF0000"/>
              </a:solidFill>
            </a:endParaRPr>
          </a:p>
        </p:txBody>
      </p:sp>
      <p:sp>
        <p:nvSpPr>
          <p:cNvPr id="3" name="Espace réservé du contenu 2"/>
          <p:cNvSpPr>
            <a:spLocks noGrp="1"/>
          </p:cNvSpPr>
          <p:nvPr>
            <p:ph idx="1"/>
          </p:nvPr>
        </p:nvSpPr>
        <p:spPr>
          <a:xfrm>
            <a:off x="838200" y="1120462"/>
            <a:ext cx="10515600" cy="5056501"/>
          </a:xfrm>
        </p:spPr>
        <p:txBody>
          <a:bodyPr>
            <a:normAutofit/>
          </a:bodyPr>
          <a:lstStyle/>
          <a:p>
            <a:r>
              <a:rPr lang="fr-FR" dirty="0"/>
              <a:t>Les femmes conscientes de leurs droits sexuels et reproductifs sont dans une meilleure position pour exercer leurs choix reproductifs et pour déterminer comment elles négocient les dynamiques familiales et communautaires, comment elles accèdent aux soins de santé et comment elles sont traitées par les services de santé. </a:t>
            </a:r>
            <a:endParaRPr lang="fr-FR" dirty="0" smtClean="0"/>
          </a:p>
          <a:p>
            <a:r>
              <a:rPr lang="fr-FR" dirty="0" smtClean="0"/>
              <a:t>Les </a:t>
            </a:r>
            <a:r>
              <a:rPr lang="fr-FR" dirty="0"/>
              <a:t>familles, les communautés, les prestataires de soins et les autres parties prenantes qui connaissent et respectent les droits de l’Homme, en particulier les droits sexuels et en lien avec la santé reproductive, soutiendront les femmes pour qu’elles puissent mieux prendre soin d’elles-mêmes et de leurs enfants. </a:t>
            </a:r>
          </a:p>
        </p:txBody>
      </p:sp>
    </p:spTree>
    <p:extLst>
      <p:ext uri="{BB962C8B-B14F-4D97-AF65-F5344CB8AC3E}">
        <p14:creationId xmlns:p14="http://schemas.microsoft.com/office/powerpoint/2010/main" val="315506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93973"/>
          </a:xfrm>
        </p:spPr>
        <p:style>
          <a:lnRef idx="3">
            <a:schemeClr val="lt1"/>
          </a:lnRef>
          <a:fillRef idx="1">
            <a:schemeClr val="accent3"/>
          </a:fillRef>
          <a:effectRef idx="1">
            <a:schemeClr val="accent3"/>
          </a:effectRef>
          <a:fontRef idx="minor">
            <a:schemeClr val="lt1"/>
          </a:fontRef>
        </p:style>
        <p:txBody>
          <a:bodyPr/>
          <a:lstStyle/>
          <a:p>
            <a:r>
              <a:rPr lang="fr-FR" dirty="0" smtClean="0">
                <a:solidFill>
                  <a:srgbClr val="FF0000"/>
                </a:solidFill>
              </a:rPr>
              <a:t>Connaissances sur les droits en SSR</a:t>
            </a:r>
            <a:endParaRPr lang="fr-FR" dirty="0">
              <a:solidFill>
                <a:srgbClr val="FF0000"/>
              </a:solidFill>
            </a:endParaRPr>
          </a:p>
        </p:txBody>
      </p:sp>
      <p:sp>
        <p:nvSpPr>
          <p:cNvPr id="3" name="Espace réservé du contenu 2"/>
          <p:cNvSpPr>
            <a:spLocks noGrp="1"/>
          </p:cNvSpPr>
          <p:nvPr>
            <p:ph idx="1"/>
          </p:nvPr>
        </p:nvSpPr>
        <p:spPr>
          <a:xfrm>
            <a:off x="838200" y="1300766"/>
            <a:ext cx="10515600" cy="4876197"/>
          </a:xfrm>
        </p:spPr>
        <p:txBody>
          <a:bodyPr>
            <a:normAutofit lnSpcReduction="10000"/>
          </a:bodyPr>
          <a:lstStyle/>
          <a:p>
            <a:r>
              <a:rPr lang="fr-FR" sz="3600" dirty="0" smtClean="0"/>
              <a:t>En </a:t>
            </a:r>
            <a:r>
              <a:rPr lang="fr-FR" sz="3600" dirty="0"/>
              <a:t>plus de travailler avec les femmes individuellement, il est important de travailler avec leurs familles, la communauté, les prestataires de soins, les gestionnaires et les autres parties prenantes du système de santé afin de les sensibiliser au droit à la santé et à l’accès à des soins de qualité. </a:t>
            </a:r>
            <a:endParaRPr lang="fr-FR" sz="3600" dirty="0" smtClean="0"/>
          </a:p>
          <a:p>
            <a:r>
              <a:rPr lang="fr-FR" sz="3600" dirty="0" smtClean="0"/>
              <a:t>Cela </a:t>
            </a:r>
            <a:r>
              <a:rPr lang="fr-FR" sz="3600" dirty="0"/>
              <a:t>est fait par le biais de matériel d’éducation et d’autres aides visuelles, des campagnes dans les médias et du travail de groupe ou des réunions publiques.</a:t>
            </a:r>
          </a:p>
          <a:p>
            <a:pPr marL="0" indent="0">
              <a:buNone/>
            </a:pPr>
            <a:endParaRPr lang="fr-FR" sz="3600" dirty="0"/>
          </a:p>
          <a:p>
            <a:pPr marL="0" indent="0">
              <a:buNone/>
            </a:pPr>
            <a:endParaRPr lang="fr-FR" dirty="0"/>
          </a:p>
        </p:txBody>
      </p:sp>
    </p:spTree>
    <p:extLst>
      <p:ext uri="{BB962C8B-B14F-4D97-AF65-F5344CB8AC3E}">
        <p14:creationId xmlns:p14="http://schemas.microsoft.com/office/powerpoint/2010/main" val="87736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49776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r-FR" dirty="0" smtClean="0"/>
              <a:t>Expérience dans la promotion des droits en SMN</a:t>
            </a:r>
            <a:endParaRPr lang="fr-FR" dirty="0"/>
          </a:p>
        </p:txBody>
      </p:sp>
      <p:sp>
        <p:nvSpPr>
          <p:cNvPr id="3" name="Espace réservé du contenu 2"/>
          <p:cNvSpPr>
            <a:spLocks noGrp="1"/>
          </p:cNvSpPr>
          <p:nvPr>
            <p:ph idx="1"/>
          </p:nvPr>
        </p:nvSpPr>
        <p:spPr>
          <a:xfrm>
            <a:off x="838200" y="1043189"/>
            <a:ext cx="10515600" cy="5133775"/>
          </a:xfrm>
          <a:ln>
            <a:solidFill>
              <a:schemeClr val="accent2"/>
            </a:solidFill>
          </a:ln>
        </p:spPr>
        <p:txBody>
          <a:bodyPr>
            <a:normAutofit fontScale="92500" lnSpcReduction="10000"/>
          </a:bodyPr>
          <a:lstStyle/>
          <a:p>
            <a:pPr marL="0" indent="0">
              <a:buNone/>
            </a:pPr>
            <a:r>
              <a:rPr lang="fr-FR" dirty="0" smtClean="0"/>
              <a:t>Elaboration d’un module de formation et d’un guide d’orientation communautaire</a:t>
            </a:r>
          </a:p>
          <a:p>
            <a:pPr marL="0" indent="0">
              <a:buNone/>
            </a:pPr>
            <a:r>
              <a:rPr lang="fr-FR" dirty="0" smtClean="0"/>
              <a:t>Ce guide de discussion comporte:</a:t>
            </a:r>
          </a:p>
          <a:p>
            <a:r>
              <a:rPr lang="fr-CH" dirty="0"/>
              <a:t>Séance 1 : Les droits et la santé maternelle et </a:t>
            </a:r>
            <a:r>
              <a:rPr lang="fr-CH" dirty="0" smtClean="0"/>
              <a:t>néonatale</a:t>
            </a:r>
          </a:p>
          <a:p>
            <a:r>
              <a:rPr lang="fr-CH" dirty="0" smtClean="0"/>
              <a:t>Séance </a:t>
            </a:r>
            <a:r>
              <a:rPr lang="fr-CH" dirty="0"/>
              <a:t>2 : Le droit aux services de santé maternelle et </a:t>
            </a:r>
            <a:r>
              <a:rPr lang="fr-CH" dirty="0" smtClean="0"/>
              <a:t>néonatale</a:t>
            </a:r>
          </a:p>
          <a:p>
            <a:r>
              <a:rPr lang="fr-CH" dirty="0"/>
              <a:t>Séance 3 : Les droits et la prise de décision en matière de santé maternelle et néonatale</a:t>
            </a:r>
            <a:endParaRPr lang="fr-FR" dirty="0"/>
          </a:p>
          <a:p>
            <a:r>
              <a:rPr lang="fr-CH" dirty="0"/>
              <a:t>Séance 4 : Le droit à des soins de santé respectueux dans les établissements sanitaires</a:t>
            </a:r>
            <a:endParaRPr lang="fr-FR" dirty="0"/>
          </a:p>
          <a:p>
            <a:r>
              <a:rPr lang="fr-CH" dirty="0"/>
              <a:t>Séance 5 : Le droit à l’information concernant la santé maternelle et néonatale</a:t>
            </a:r>
            <a:endParaRPr lang="fr-FR" dirty="0"/>
          </a:p>
          <a:p>
            <a:r>
              <a:rPr lang="fr-CH" dirty="0"/>
              <a:t>Séance 6 : Le droit à la planification familiale</a:t>
            </a:r>
            <a:endParaRPr lang="fr-FR" dirty="0"/>
          </a:p>
          <a:p>
            <a:pPr marL="0" indent="0">
              <a:buNone/>
            </a:pPr>
            <a:endParaRPr lang="fr-FR" dirty="0"/>
          </a:p>
        </p:txBody>
      </p:sp>
    </p:spTree>
    <p:extLst>
      <p:ext uri="{BB962C8B-B14F-4D97-AF65-F5344CB8AC3E}">
        <p14:creationId xmlns:p14="http://schemas.microsoft.com/office/powerpoint/2010/main" val="16573612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2239</Words>
  <Application>Microsoft Office PowerPoint</Application>
  <PresentationFormat>Grand écran</PresentationFormat>
  <Paragraphs>146</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Arial Narrow</vt:lpstr>
      <vt:lpstr>Calibri</vt:lpstr>
      <vt:lpstr>Calibri Light</vt:lpstr>
      <vt:lpstr>Wingdings</vt:lpstr>
      <vt:lpstr>Tema di Office</vt:lpstr>
      <vt:lpstr>Histoire de Mariam</vt:lpstr>
      <vt:lpstr>Histoire de Mariam</vt:lpstr>
      <vt:lpstr>Histoire de Mariam</vt:lpstr>
      <vt:lpstr>Histoire de Mariam</vt:lpstr>
      <vt:lpstr>TRAVAIL DE GROUPE : Histoire de Mariam</vt:lpstr>
      <vt:lpstr>Interventions du champ 2</vt:lpstr>
      <vt:lpstr>Connaissances sur les droits en SSR</vt:lpstr>
      <vt:lpstr>Connaissances sur les droits en SSR</vt:lpstr>
      <vt:lpstr>Expérience dans la promotion des droits en SMN</vt:lpstr>
      <vt:lpstr>Expérience dans la promotion des droits en SMN</vt:lpstr>
      <vt:lpstr>Présentation PowerPoint</vt:lpstr>
      <vt:lpstr>Le drame de Aicha </vt:lpstr>
      <vt:lpstr>Exercice: le drame de Aicha (suite) </vt:lpstr>
      <vt:lpstr>TRAVAIL DE GROUPE :  Le drame d’Aicha</vt:lpstr>
      <vt:lpstr>Stratégies d’implication des hommes dans la SMN</vt:lpstr>
      <vt:lpstr>Les époux modèles </vt:lpstr>
      <vt:lpstr>Processus de mise en œuvre</vt:lpstr>
      <vt:lpstr>   </vt:lpstr>
      <vt:lpstr>Présentation PowerPoint</vt:lpstr>
      <vt:lpstr>Résultats 1/4</vt:lpstr>
      <vt:lpstr> </vt:lpstr>
      <vt:lpstr>Résultats 4/4</vt:lpstr>
      <vt:lpstr>CONCLUSION</vt:lpstr>
      <vt:lpstr> CONCLUSION    </vt:lpstr>
      <vt:lpstr>Présentation PowerPoint</vt:lpstr>
      <vt:lpstr>Associations Féminines</vt:lpstr>
      <vt:lpstr>Présentation PowerPoint</vt:lpstr>
      <vt:lpstr>La surveillance des décès maternels et riposte </vt:lpstr>
      <vt:lpstr>La participation communautaire à la surveillance des décès maternels et riposte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 cadre stratégique « Collaborer avec les individus, les familles et les communautés pour améliorer la SMN » au Burkina Faso - Session 1</dc:title>
  <dc:creator>cecilia capello</dc:creator>
  <cp:lastModifiedBy>DELL</cp:lastModifiedBy>
  <cp:revision>42</cp:revision>
  <cp:lastPrinted>2018-09-13T10:06:46Z</cp:lastPrinted>
  <dcterms:created xsi:type="dcterms:W3CDTF">2018-02-14T10:29:17Z</dcterms:created>
  <dcterms:modified xsi:type="dcterms:W3CDTF">2022-05-25T18:08:08Z</dcterms:modified>
</cp:coreProperties>
</file>