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301" r:id="rId3"/>
    <p:sldId id="296" r:id="rId4"/>
    <p:sldId id="308" r:id="rId5"/>
    <p:sldId id="297" r:id="rId6"/>
    <p:sldId id="302" r:id="rId7"/>
    <p:sldId id="303" r:id="rId8"/>
    <p:sldId id="291" r:id="rId9"/>
    <p:sldId id="304" r:id="rId10"/>
    <p:sldId id="292" r:id="rId11"/>
    <p:sldId id="305" r:id="rId12"/>
    <p:sldId id="306" r:id="rId13"/>
    <p:sldId id="299" r:id="rId14"/>
    <p:sldId id="307" r:id="rId15"/>
    <p:sldId id="293" r:id="rId16"/>
    <p:sldId id="294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300" r:id="rId27"/>
    <p:sldId id="290" r:id="rId28"/>
    <p:sldId id="298" r:id="rId2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2500D4-42B7-4F2D-9141-0CC75C27B515}" type="datetimeFigureOut">
              <a:rPr lang="fr-FR" smtClean="0"/>
              <a:pPr/>
              <a:t>16/11/2019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75B152-1FFC-4457-820A-01795272930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651664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CH" sz="1200" dirty="0" smtClean="0"/>
              <a:t>Conçu par les partenaires locaux avec les groupements communautaires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CH" sz="1200" dirty="0" smtClean="0"/>
              <a:t>Approuvé par le Ministère de la santé du district,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CH" sz="1200" dirty="0" smtClean="0"/>
              <a:t>Illustre les choix que les femmes ont besoin de faire dans la préparation à la naissance et le risque de complications qu'il contient avec des pictogrammes décrivant</a:t>
            </a:r>
            <a:r>
              <a:rPr lang="fr-CH" sz="1200" baseline="0" dirty="0" smtClean="0"/>
              <a:t> </a:t>
            </a:r>
            <a:r>
              <a:rPr lang="fr-CH" sz="1200" dirty="0" smtClean="0"/>
              <a:t>des signes de danger communs chez les femmes enceintes</a:t>
            </a:r>
            <a:r>
              <a:rPr lang="fr-CH" sz="1200" baseline="0" dirty="0" smtClean="0"/>
              <a:t> </a:t>
            </a:r>
            <a:r>
              <a:rPr lang="fr-CH" sz="1200" dirty="0" smtClean="0"/>
              <a:t>et les nouveau-nés</a:t>
            </a:r>
            <a:endParaRPr lang="en-US" sz="1200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568AF7-EB68-45B4-A864-CC3ACF63A94B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724795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16/11/2019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16/11/2019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16/11/2019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16/11/2019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16/11/2019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16/11/2019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16/11/2019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16/11/2019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16/11/2019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16/11/2019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16/11/2019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16/11/2019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ctrTitle"/>
          </p:nvPr>
        </p:nvSpPr>
        <p:spPr>
          <a:xfrm>
            <a:off x="467544" y="1916832"/>
            <a:ext cx="7917504" cy="2376264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fr-FR" sz="4000" b="1" dirty="0" smtClean="0">
                <a:latin typeface="Tahoma" pitchFamily="34" charset="0"/>
                <a:cs typeface="Tahoma" pitchFamily="34" charset="0"/>
              </a:rPr>
              <a:t>INTERVENTIONS DU CHAMP1:PREPARATION A L’ACCOUCHEMENT ET AUX URGENCES (PAU)</a:t>
            </a:r>
          </a:p>
        </p:txBody>
      </p:sp>
      <p:sp>
        <p:nvSpPr>
          <p:cNvPr id="3075" name="Sous-titr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FR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FR" dirty="0" smtClean="0"/>
          </a:p>
        </p:txBody>
      </p:sp>
    </p:spTree>
    <p:extLst>
      <p:ext uri="{BB962C8B-B14F-4D97-AF65-F5344CB8AC3E}">
        <p14:creationId xmlns="" xmlns:p14="http://schemas.microsoft.com/office/powerpoint/2010/main" val="293491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08912" cy="864096"/>
          </a:xfrm>
        </p:spPr>
        <p:txBody>
          <a:bodyPr>
            <a:noAutofit/>
          </a:bodyPr>
          <a:lstStyle/>
          <a:p>
            <a:r>
              <a:rPr lang="fr-FR" sz="3200" b="1" dirty="0"/>
              <a:t>Préparation à l’accouchement et aux urgences obstétricales et néonatales </a:t>
            </a:r>
            <a:endParaRPr lang="en-US" sz="3200" b="1" dirty="0"/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323528" y="1524000"/>
            <a:ext cx="4419922" cy="5075584"/>
          </a:xfrm>
        </p:spPr>
        <p:txBody>
          <a:bodyPr>
            <a:normAutofit fontScale="92500" lnSpcReduction="20000"/>
          </a:bodyPr>
          <a:lstStyle/>
          <a:p>
            <a:pPr marL="0" indent="0"/>
            <a:r>
              <a:rPr lang="fr-FR" b="0" dirty="0" smtClean="0"/>
              <a:t>Ensemble de dispositions </a:t>
            </a:r>
            <a:r>
              <a:rPr lang="fr-FR" b="0" dirty="0"/>
              <a:t>prises par la femme, son partenaire, la famille et la communauté pour préparer l’arrivée du nouveau-né et </a:t>
            </a:r>
            <a:r>
              <a:rPr lang="fr-FR" b="0" dirty="0" smtClean="0"/>
              <a:t>répondre </a:t>
            </a:r>
            <a:r>
              <a:rPr lang="fr-FR" b="0" dirty="0"/>
              <a:t>rapidement aux </a:t>
            </a:r>
            <a:r>
              <a:rPr lang="fr-FR" b="0" dirty="0" smtClean="0"/>
              <a:t>urgences pendant la grossesse et après la naissance. </a:t>
            </a:r>
          </a:p>
          <a:p>
            <a:pPr marL="0" indent="0"/>
            <a:r>
              <a:rPr lang="fr-FR" b="0" dirty="0" smtClean="0"/>
              <a:t>L’objectif est d’assurer des accouchements assistés par du personnel qualifié. </a:t>
            </a:r>
            <a:endParaRPr lang="fr-CH" b="0" dirty="0"/>
          </a:p>
        </p:txBody>
      </p:sp>
      <p:pic>
        <p:nvPicPr>
          <p:cNvPr id="5122" name="Picture 2" descr="W:\Programmes ANCIEN\Santé\éducation santé\Boîte à Image FDC\Image 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30942"/>
            <a:ext cx="3572966" cy="55780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2" name="Rectangle 1"/>
          <p:cNvSpPr/>
          <p:nvPr/>
        </p:nvSpPr>
        <p:spPr>
          <a:xfrm>
            <a:off x="4514850" y="5638800"/>
            <a:ext cx="3257550" cy="838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58490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Composante/volet 3 des soins prénatals recentrés</a:t>
            </a:r>
          </a:p>
          <a:p>
            <a:pPr marL="0" indent="0">
              <a:buNone/>
            </a:pPr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L’un des objectifs est d’assurer des accouchements assistés par du personnel qualifié</a:t>
            </a:r>
          </a:p>
          <a:p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dirty="0"/>
              <a:t>Préparation à l’accouchement et aux </a:t>
            </a:r>
            <a:r>
              <a:rPr lang="fr-FR" dirty="0" smtClean="0"/>
              <a:t>urgences</a:t>
            </a:r>
            <a:endParaRPr lang="fr-F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Préparation à l’accouchement et aux urgences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 smtClean="0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Justification</a:t>
            </a:r>
          </a:p>
          <a:p>
            <a:pPr>
              <a:buFontTx/>
              <a:buChar char="-"/>
            </a:pPr>
            <a:r>
              <a:rPr lang="fr-FR" dirty="0" smtClean="0">
                <a:latin typeface="Tahoma" pitchFamily="34" charset="0"/>
                <a:cs typeface="Tahoma" pitchFamily="34" charset="0"/>
              </a:rPr>
              <a:t>Réduire les 3 retards</a:t>
            </a:r>
          </a:p>
          <a:p>
            <a:pPr>
              <a:buFontTx/>
              <a:buChar char="-"/>
            </a:pPr>
            <a:r>
              <a:rPr lang="fr-FR" dirty="0" smtClean="0">
                <a:latin typeface="Tahoma" pitchFamily="34" charset="0"/>
                <a:cs typeface="Tahoma" pitchFamily="34" charset="0"/>
              </a:rPr>
              <a:t>Chaque femme enceinte peut présenter une complication (15% des grossesses)</a:t>
            </a:r>
          </a:p>
          <a:p>
            <a:pPr>
              <a:buFontTx/>
              <a:buChar char="-"/>
            </a:pPr>
            <a:r>
              <a:rPr lang="fr-FR" dirty="0" smtClean="0">
                <a:latin typeface="Tahoma" pitchFamily="34" charset="0"/>
                <a:cs typeface="Tahoma" pitchFamily="34" charset="0"/>
              </a:rPr>
              <a:t>Les complications ne sont pas prévisibles</a:t>
            </a:r>
          </a:p>
          <a:p>
            <a:pPr>
              <a:buNone/>
            </a:pPr>
            <a:r>
              <a:rPr lang="fr-FR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-  Réduit la désorganisation au moment de l'accouchement ou en cas d'urgence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endParaRPr lang="fr-F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116632"/>
            <a:ext cx="8215370" cy="1812170"/>
          </a:xfrm>
        </p:spPr>
        <p:txBody>
          <a:bodyPr>
            <a:noAutofit/>
          </a:bodyPr>
          <a:lstStyle/>
          <a:p>
            <a:pPr algn="l" eaLnBrk="1" hangingPunct="1"/>
            <a:r>
              <a:rPr lang="fr-FR" sz="3600" b="1" dirty="0" smtClean="0">
                <a:latin typeface="Tahoma" pitchFamily="34" charset="0"/>
                <a:cs typeface="Tahoma" pitchFamily="34" charset="0"/>
              </a:rPr>
              <a:t>Eléments du plan de  préparation à l’accouchement et aux complications (1/2)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00240"/>
            <a:ext cx="8229600" cy="4643470"/>
          </a:xfrm>
        </p:spPr>
        <p:txBody>
          <a:bodyPr>
            <a:noAutofit/>
          </a:bodyPr>
          <a:lstStyle/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fr-FR" sz="3600" dirty="0" smtClean="0">
                <a:latin typeface="Tahoma" pitchFamily="34" charset="0"/>
                <a:cs typeface="Tahoma" pitchFamily="34" charset="0"/>
              </a:rPr>
              <a:t>Identification d’un prestataire qualifié pour l’accouchement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fr-FR" sz="3600" dirty="0" smtClean="0">
                <a:latin typeface="Tahoma" pitchFamily="34" charset="0"/>
                <a:cs typeface="Tahoma" pitchFamily="34" charset="0"/>
              </a:rPr>
              <a:t>Le lieu de l’accouchement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fr-FR" sz="3600" dirty="0" smtClean="0">
                <a:latin typeface="Tahoma" pitchFamily="34" charset="0"/>
                <a:cs typeface="Tahoma" pitchFamily="34" charset="0"/>
              </a:rPr>
              <a:t>Le moyen de transport pour se rendre au lieu de l’accouchement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fr-FR" sz="3600" dirty="0" smtClean="0">
                <a:latin typeface="Tahoma" pitchFamily="34" charset="0"/>
                <a:cs typeface="Tahoma" pitchFamily="34" charset="0"/>
              </a:rPr>
              <a:t>Les moyens financiers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fr-FR" sz="3600" dirty="0" smtClean="0">
                <a:latin typeface="Tahoma" pitchFamily="34" charset="0"/>
                <a:cs typeface="Tahoma" pitchFamily="34" charset="0"/>
              </a:rPr>
              <a:t>Le système de prise de décision en cas d’urgence</a:t>
            </a:r>
          </a:p>
        </p:txBody>
      </p:sp>
    </p:spTree>
    <p:extLst>
      <p:ext uri="{BB962C8B-B14F-4D97-AF65-F5344CB8AC3E}">
        <p14:creationId xmlns="" xmlns:p14="http://schemas.microsoft.com/office/powerpoint/2010/main" val="16847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Autofit/>
          </a:bodyPr>
          <a:lstStyle/>
          <a:p>
            <a:r>
              <a:rPr lang="fr-FR" sz="3600" b="1" dirty="0" smtClean="0">
                <a:latin typeface="Tahoma" pitchFamily="34" charset="0"/>
                <a:cs typeface="Tahoma" pitchFamily="34" charset="0"/>
              </a:rPr>
              <a:t>Eléments du plan de  préparation à l’accouchement et aux complications (2/2)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>
            <a:noAutofit/>
          </a:bodyPr>
          <a:lstStyle/>
          <a:p>
            <a:pPr marL="609600" indent="-609600">
              <a:lnSpc>
                <a:spcPct val="80000"/>
              </a:lnSpc>
              <a:buNone/>
            </a:pPr>
            <a:r>
              <a:rPr lang="fr-FR" sz="4000" dirty="0" smtClean="0">
                <a:latin typeface="Tahoma" pitchFamily="34" charset="0"/>
                <a:cs typeface="Tahoma" pitchFamily="34" charset="0"/>
              </a:rPr>
              <a:t>6.Identification de donneurs de sang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fr-FR" sz="4000" dirty="0" smtClean="0">
                <a:latin typeface="Tahoma" pitchFamily="34" charset="0"/>
                <a:cs typeface="Tahoma" pitchFamily="34" charset="0"/>
              </a:rPr>
              <a:t>7.Reconnaissance et la réaction appropriée aux signes de danger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fr-FR" sz="4000" dirty="0" smtClean="0">
                <a:latin typeface="Tahoma" pitchFamily="34" charset="0"/>
                <a:cs typeface="Tahoma" pitchFamily="34" charset="0"/>
              </a:rPr>
              <a:t>8.Soutien familial pendant le séjour en maternité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fr-FR" sz="4000" dirty="0" smtClean="0">
                <a:latin typeface="Tahoma" pitchFamily="34" charset="0"/>
                <a:cs typeface="Tahoma" pitchFamily="34" charset="0"/>
              </a:rPr>
              <a:t>9.Les articles nécessaires le jour de l’accouchement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304800"/>
            <a:ext cx="8715436" cy="6404718"/>
          </a:xfr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65225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285728"/>
            <a:ext cx="8715436" cy="6379029"/>
          </a:xfrm>
        </p:spPr>
      </p:pic>
    </p:spTree>
    <p:extLst>
      <p:ext uri="{BB962C8B-B14F-4D97-AF65-F5344CB8AC3E}">
        <p14:creationId xmlns="" xmlns:p14="http://schemas.microsoft.com/office/powerpoint/2010/main" val="386933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fr-FR" sz="4000" b="1" dirty="0" smtClean="0">
                <a:latin typeface="Tahoma" pitchFamily="34" charset="0"/>
                <a:cs typeface="Tahoma" pitchFamily="34" charset="0"/>
              </a:rPr>
              <a:t>1.Identification d’un prestataire qualifié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fr-FR" sz="3600" dirty="0" smtClean="0">
                <a:latin typeface="Tahoma" pitchFamily="34" charset="0"/>
                <a:cs typeface="Tahoma" pitchFamily="34" charset="0"/>
              </a:rPr>
              <a:t>Définition: une personne qui a reçu une formation pour dépister , prendre en charge et/ou référer une complication pendant la grossesse, l’accouchement et les suites de couches</a:t>
            </a:r>
          </a:p>
          <a:p>
            <a:pPr eaLnBrk="1" hangingPunct="1"/>
            <a:r>
              <a:rPr lang="fr-FR" sz="3600" dirty="0" smtClean="0">
                <a:latin typeface="Tahoma" pitchFamily="34" charset="0"/>
                <a:cs typeface="Tahoma" pitchFamily="34" charset="0"/>
              </a:rPr>
              <a:t>Profil: médecin, sage-femme </a:t>
            </a:r>
            <a:r>
              <a:rPr lang="fr-FR" sz="3600" smtClean="0">
                <a:latin typeface="Tahoma" pitchFamily="34" charset="0"/>
                <a:cs typeface="Tahoma" pitchFamily="34" charset="0"/>
              </a:rPr>
              <a:t>ou infirmier/ère</a:t>
            </a:r>
            <a:endParaRPr lang="fr-FR" sz="3600" dirty="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589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fr-FR" sz="4000" b="1" dirty="0" smtClean="0">
                <a:latin typeface="Tahoma" pitchFamily="34" charset="0"/>
                <a:cs typeface="Tahoma" pitchFamily="34" charset="0"/>
              </a:rPr>
              <a:t>2. Identification du lieu de l’accouchement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Autofit/>
          </a:bodyPr>
          <a:lstStyle/>
          <a:p>
            <a:pPr eaLnBrk="1" hangingPunct="1"/>
            <a:r>
              <a:rPr lang="fr-FR" sz="3600" dirty="0" smtClean="0">
                <a:latin typeface="Tahoma" pitchFamily="34" charset="0"/>
                <a:cs typeface="Tahoma" pitchFamily="34" charset="0"/>
              </a:rPr>
              <a:t>Il peut s’agir de:</a:t>
            </a:r>
          </a:p>
          <a:p>
            <a:pPr eaLnBrk="1" hangingPunct="1">
              <a:buFontTx/>
              <a:buChar char="-"/>
            </a:pPr>
            <a:r>
              <a:rPr lang="fr-FR" sz="3600" dirty="0" smtClean="0">
                <a:latin typeface="Tahoma" pitchFamily="34" charset="0"/>
                <a:cs typeface="Tahoma" pitchFamily="34" charset="0"/>
              </a:rPr>
              <a:t>CHU ou CHR</a:t>
            </a:r>
          </a:p>
          <a:p>
            <a:pPr eaLnBrk="1" hangingPunct="1">
              <a:buFontTx/>
              <a:buChar char="-"/>
            </a:pPr>
            <a:r>
              <a:rPr lang="fr-FR" sz="3600" dirty="0" smtClean="0">
                <a:latin typeface="Tahoma" pitchFamily="34" charset="0"/>
                <a:cs typeface="Tahoma" pitchFamily="34" charset="0"/>
              </a:rPr>
              <a:t>Hôpital de district</a:t>
            </a:r>
          </a:p>
          <a:p>
            <a:pPr eaLnBrk="1" hangingPunct="1">
              <a:buFontTx/>
              <a:buChar char="-"/>
            </a:pPr>
            <a:r>
              <a:rPr lang="fr-FR" sz="3600" dirty="0" smtClean="0">
                <a:latin typeface="Tahoma" pitchFamily="34" charset="0"/>
                <a:cs typeface="Tahoma" pitchFamily="34" charset="0"/>
              </a:rPr>
              <a:t>Centre de santé</a:t>
            </a:r>
          </a:p>
          <a:p>
            <a:pPr eaLnBrk="1" hangingPunct="1">
              <a:buFontTx/>
              <a:buChar char="-"/>
            </a:pPr>
            <a:r>
              <a:rPr lang="fr-FR" sz="3600" dirty="0" smtClean="0">
                <a:latin typeface="Tahoma" pitchFamily="34" charset="0"/>
                <a:cs typeface="Tahoma" pitchFamily="34" charset="0"/>
              </a:rPr>
              <a:t>Maison d’accouchements</a:t>
            </a:r>
          </a:p>
          <a:p>
            <a:pPr eaLnBrk="1" hangingPunct="1">
              <a:buFontTx/>
              <a:buChar char="-"/>
            </a:pPr>
            <a:r>
              <a:rPr lang="fr-FR" sz="3600" dirty="0" smtClean="0">
                <a:latin typeface="Tahoma" pitchFamily="34" charset="0"/>
                <a:cs typeface="Tahoma" pitchFamily="34" charset="0"/>
              </a:rPr>
              <a:t>Clinique privée</a:t>
            </a:r>
          </a:p>
          <a:p>
            <a:pPr eaLnBrk="1" hangingPunct="1"/>
            <a:r>
              <a:rPr lang="fr-FR" sz="3600" dirty="0" smtClean="0">
                <a:latin typeface="Tahoma" pitchFamily="34" charset="0"/>
                <a:cs typeface="Tahoma" pitchFamily="34" charset="0"/>
              </a:rPr>
              <a:t>Se familiariser avec le lieu avant le jour J</a:t>
            </a:r>
          </a:p>
        </p:txBody>
      </p:sp>
    </p:spTree>
    <p:extLst>
      <p:ext uri="{BB962C8B-B14F-4D97-AF65-F5344CB8AC3E}">
        <p14:creationId xmlns="" xmlns:p14="http://schemas.microsoft.com/office/powerpoint/2010/main" val="299730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792088"/>
          </a:xfrm>
        </p:spPr>
        <p:txBody>
          <a:bodyPr>
            <a:normAutofit/>
          </a:bodyPr>
          <a:lstStyle/>
          <a:p>
            <a:pPr eaLnBrk="1" hangingPunct="1"/>
            <a:r>
              <a:rPr lang="fr-FR" sz="3600" b="1" dirty="0" smtClean="0">
                <a:latin typeface="Tahoma" pitchFamily="34" charset="0"/>
                <a:cs typeface="Tahoma" pitchFamily="34" charset="0"/>
              </a:rPr>
              <a:t>3. Prévoir le moyen de transport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fr-FR" sz="3600" dirty="0" smtClean="0">
                <a:latin typeface="Tahoma" pitchFamily="34" charset="0"/>
                <a:cs typeface="Tahoma" pitchFamily="34" charset="0"/>
              </a:rPr>
              <a:t>Véhicule personnel</a:t>
            </a:r>
          </a:p>
          <a:p>
            <a:pPr eaLnBrk="1" hangingPunct="1"/>
            <a:r>
              <a:rPr lang="fr-FR" sz="3600" dirty="0" smtClean="0">
                <a:latin typeface="Tahoma" pitchFamily="34" charset="0"/>
                <a:cs typeface="Tahoma" pitchFamily="34" charset="0"/>
              </a:rPr>
              <a:t>Système communautaire de transport</a:t>
            </a:r>
          </a:p>
          <a:p>
            <a:pPr eaLnBrk="1" hangingPunct="1"/>
            <a:r>
              <a:rPr lang="fr-FR" sz="3600" dirty="0" smtClean="0">
                <a:latin typeface="Tahoma" pitchFamily="34" charset="0"/>
                <a:cs typeface="Tahoma" pitchFamily="34" charset="0"/>
              </a:rPr>
              <a:t>Ambulance</a:t>
            </a:r>
          </a:p>
          <a:p>
            <a:pPr eaLnBrk="1" hangingPunct="1"/>
            <a:r>
              <a:rPr lang="fr-FR" sz="3600" dirty="0" smtClean="0">
                <a:latin typeface="Tahoma" pitchFamily="34" charset="0"/>
                <a:cs typeface="Tahoma" pitchFamily="34" charset="0"/>
              </a:rPr>
              <a:t>taxi</a:t>
            </a:r>
          </a:p>
        </p:txBody>
      </p:sp>
    </p:spTree>
    <p:extLst>
      <p:ext uri="{BB962C8B-B14F-4D97-AF65-F5344CB8AC3E}">
        <p14:creationId xmlns="" xmlns:p14="http://schemas.microsoft.com/office/powerpoint/2010/main" val="416912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/>
              <a:t>Objectifs de la séance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fr-FR" sz="3600" dirty="0" smtClean="0"/>
              <a:t>Identifier les insuffisances de l’éducation à la santé telle qu’elle est réalisée actuellement</a:t>
            </a:r>
          </a:p>
          <a:p>
            <a:r>
              <a:rPr lang="fr-FR" sz="3600" dirty="0" smtClean="0"/>
              <a:t>Proposer des actions pour combler ces insuffisances</a:t>
            </a:r>
          </a:p>
          <a:p>
            <a:r>
              <a:rPr lang="fr-FR" sz="3600" dirty="0" smtClean="0"/>
              <a:t>Expliquer les raisons de la PAU</a:t>
            </a:r>
          </a:p>
          <a:p>
            <a:r>
              <a:rPr lang="fr-FR" sz="3600" dirty="0" smtClean="0"/>
              <a:t>Décrire les éléments du plan PAU</a:t>
            </a:r>
            <a:endParaRPr lang="fr-FR" sz="3600" dirty="0"/>
          </a:p>
        </p:txBody>
      </p:sp>
    </p:spTree>
    <p:extLst>
      <p:ext uri="{BB962C8B-B14F-4D97-AF65-F5344CB8AC3E}">
        <p14:creationId xmlns="" xmlns:p14="http://schemas.microsoft.com/office/powerpoint/2010/main" val="16503036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864096"/>
          </a:xfrm>
        </p:spPr>
        <p:txBody>
          <a:bodyPr>
            <a:normAutofit/>
          </a:bodyPr>
          <a:lstStyle/>
          <a:p>
            <a:pPr eaLnBrk="1" hangingPunct="1"/>
            <a:r>
              <a:rPr lang="fr-FR" sz="3600" b="1" dirty="0" smtClean="0">
                <a:latin typeface="Tahoma" pitchFamily="34" charset="0"/>
                <a:cs typeface="Tahoma" pitchFamily="34" charset="0"/>
              </a:rPr>
              <a:t>4. Moyens financiers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>
            <a:noAutofit/>
          </a:bodyPr>
          <a:lstStyle/>
          <a:p>
            <a:pPr eaLnBrk="1" hangingPunct="1">
              <a:buFontTx/>
              <a:buNone/>
            </a:pPr>
            <a:r>
              <a:rPr lang="fr-FR" sz="3600" dirty="0" smtClean="0">
                <a:latin typeface="Tahoma" pitchFamily="34" charset="0"/>
                <a:cs typeface="Tahoma" pitchFamily="34" charset="0"/>
              </a:rPr>
              <a:t>Plusieurs possibilités:</a:t>
            </a:r>
          </a:p>
          <a:p>
            <a:pPr eaLnBrk="1" hangingPunct="1"/>
            <a:r>
              <a:rPr lang="fr-FR" sz="3600" dirty="0" smtClean="0">
                <a:latin typeface="Tahoma" pitchFamily="34" charset="0"/>
                <a:cs typeface="Tahoma" pitchFamily="34" charset="0"/>
              </a:rPr>
              <a:t>Epargne personnelle ( banque, tontine,etc)</a:t>
            </a:r>
          </a:p>
          <a:p>
            <a:pPr eaLnBrk="1" hangingPunct="1"/>
            <a:r>
              <a:rPr lang="fr-FR" sz="3600" dirty="0" smtClean="0">
                <a:latin typeface="Tahoma" pitchFamily="34" charset="0"/>
                <a:cs typeface="Tahoma" pitchFamily="34" charset="0"/>
              </a:rPr>
              <a:t>Assurance maladie</a:t>
            </a:r>
          </a:p>
          <a:p>
            <a:pPr eaLnBrk="1" hangingPunct="1"/>
            <a:r>
              <a:rPr lang="fr-FR" sz="3600" dirty="0" smtClean="0">
                <a:latin typeface="Tahoma" pitchFamily="34" charset="0"/>
                <a:cs typeface="Tahoma" pitchFamily="34" charset="0"/>
              </a:rPr>
              <a:t>Mutuelle de santé</a:t>
            </a:r>
          </a:p>
          <a:p>
            <a:pPr eaLnBrk="1" hangingPunct="1"/>
            <a:r>
              <a:rPr lang="fr-FR" sz="3600" dirty="0" smtClean="0">
                <a:latin typeface="Tahoma" pitchFamily="34" charset="0"/>
                <a:cs typeface="Tahoma" pitchFamily="34" charset="0"/>
              </a:rPr>
              <a:t>Système de partage des coûts dans une région ou district sanitaire</a:t>
            </a:r>
          </a:p>
          <a:p>
            <a:pPr eaLnBrk="1" hangingPunct="1"/>
            <a:r>
              <a:rPr lang="fr-FR" sz="3600" dirty="0" smtClean="0">
                <a:latin typeface="Tahoma" pitchFamily="34" charset="0"/>
                <a:cs typeface="Tahoma" pitchFamily="34" charset="0"/>
              </a:rPr>
              <a:t>Solidarité familiale</a:t>
            </a:r>
          </a:p>
        </p:txBody>
      </p:sp>
    </p:spTree>
    <p:extLst>
      <p:ext uri="{BB962C8B-B14F-4D97-AF65-F5344CB8AC3E}">
        <p14:creationId xmlns="" xmlns:p14="http://schemas.microsoft.com/office/powerpoint/2010/main" val="126773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sz="4000" b="1" dirty="0" smtClean="0">
                <a:latin typeface="Tahoma" pitchFamily="34" charset="0"/>
                <a:cs typeface="Tahoma" pitchFamily="34" charset="0"/>
              </a:rPr>
              <a:t>5. Mécanisme de prise de décision en cas d’urgence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13520"/>
            <a:ext cx="8229600" cy="5127848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sz="3200" dirty="0" smtClean="0">
                <a:latin typeface="Tahoma" pitchFamily="34" charset="0"/>
                <a:cs typeface="Tahoma" pitchFamily="34" charset="0"/>
              </a:rPr>
              <a:t>Il faut discuter avec la femme enceinte, son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sz="3200" dirty="0" smtClean="0">
                <a:latin typeface="Tahoma" pitchFamily="34" charset="0"/>
                <a:cs typeface="Tahoma" pitchFamily="34" charset="0"/>
              </a:rPr>
              <a:t>partenaire et sa famille sur les mécanismes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sz="3200" dirty="0" smtClean="0">
                <a:latin typeface="Tahoma" pitchFamily="34" charset="0"/>
                <a:cs typeface="Tahoma" pitchFamily="34" charset="0"/>
              </a:rPr>
              <a:t>de prise de décision en ce qui concerne le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sz="3200" dirty="0" smtClean="0">
                <a:latin typeface="Tahoma" pitchFamily="34" charset="0"/>
                <a:cs typeface="Tahoma" pitchFamily="34" charset="0"/>
              </a:rPr>
              <a:t>recours aux soins notamment en cas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sz="3200" dirty="0" smtClean="0">
                <a:latin typeface="Tahoma" pitchFamily="34" charset="0"/>
                <a:cs typeface="Tahoma" pitchFamily="34" charset="0"/>
              </a:rPr>
              <a:t>d’urgence.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sz="3200" dirty="0" smtClean="0">
                <a:latin typeface="Tahoma" pitchFamily="34" charset="0"/>
                <a:cs typeface="Tahoma" pitchFamily="34" charset="0"/>
              </a:rPr>
              <a:t>Envisager la possibilité de déléguer le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sz="3200" dirty="0" smtClean="0">
                <a:latin typeface="Tahoma" pitchFamily="34" charset="0"/>
                <a:cs typeface="Tahoma" pitchFamily="34" charset="0"/>
              </a:rPr>
              <a:t>pouvoir de décision en cas d’absence du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sz="3200" dirty="0" smtClean="0">
                <a:latin typeface="Tahoma" pitchFamily="34" charset="0"/>
                <a:cs typeface="Tahoma" pitchFamily="34" charset="0"/>
              </a:rPr>
              <a:t>décideur principal.</a:t>
            </a:r>
          </a:p>
        </p:txBody>
      </p:sp>
    </p:spTree>
    <p:extLst>
      <p:ext uri="{BB962C8B-B14F-4D97-AF65-F5344CB8AC3E}">
        <p14:creationId xmlns="" xmlns:p14="http://schemas.microsoft.com/office/powerpoint/2010/main" val="103608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sz="4000" b="1" dirty="0" smtClean="0">
                <a:latin typeface="Tahoma" pitchFamily="34" charset="0"/>
                <a:cs typeface="Tahoma" pitchFamily="34" charset="0"/>
              </a:rPr>
              <a:t>6. Identification de donneurs potentiels de sang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1469504"/>
            <a:ext cx="8429684" cy="505584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fr-FR" sz="3600" dirty="0" smtClean="0">
                <a:latin typeface="Tahoma" pitchFamily="34" charset="0"/>
                <a:cs typeface="Tahoma" pitchFamily="34" charset="0"/>
              </a:rPr>
              <a:t>La disponibilité de sang est critique pour les urgences obstétricales.</a:t>
            </a:r>
          </a:p>
          <a:p>
            <a:pPr eaLnBrk="1" hangingPunct="1">
              <a:buFontTx/>
              <a:buNone/>
            </a:pPr>
            <a:r>
              <a:rPr lang="fr-FR" sz="3600" dirty="0" smtClean="0">
                <a:latin typeface="Tahoma" pitchFamily="34" charset="0"/>
                <a:cs typeface="Tahoma" pitchFamily="34" charset="0"/>
              </a:rPr>
              <a:t>En cas d’hémorragie du post </a:t>
            </a:r>
            <a:r>
              <a:rPr lang="fr-FR" sz="3600" dirty="0" err="1" smtClean="0">
                <a:latin typeface="Tahoma" pitchFamily="34" charset="0"/>
                <a:cs typeface="Tahoma" pitchFamily="34" charset="0"/>
              </a:rPr>
              <a:t>partum</a:t>
            </a:r>
            <a:r>
              <a:rPr lang="fr-FR" sz="3600" dirty="0" smtClean="0">
                <a:latin typeface="Tahoma" pitchFamily="34" charset="0"/>
                <a:cs typeface="Tahoma" pitchFamily="34" charset="0"/>
              </a:rPr>
              <a:t>, le </a:t>
            </a:r>
          </a:p>
          <a:p>
            <a:pPr eaLnBrk="1" hangingPunct="1">
              <a:buFontTx/>
              <a:buNone/>
            </a:pPr>
            <a:r>
              <a:rPr lang="fr-FR" sz="3600" dirty="0" smtClean="0">
                <a:latin typeface="Tahoma" pitchFamily="34" charset="0"/>
                <a:cs typeface="Tahoma" pitchFamily="34" charset="0"/>
              </a:rPr>
              <a:t>décès peut survenir en moins de 2 heures.</a:t>
            </a:r>
          </a:p>
          <a:p>
            <a:pPr eaLnBrk="1" hangingPunct="1">
              <a:buFontTx/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="" xmlns:p14="http://schemas.microsoft.com/office/powerpoint/2010/main" val="261340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87424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fr-FR" sz="3600" b="1" dirty="0" smtClean="0">
                <a:latin typeface="Tahoma" pitchFamily="34" charset="0"/>
                <a:cs typeface="Tahoma" pitchFamily="34" charset="0"/>
              </a:rPr>
              <a:t>7.Articles pour l’accouchement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80728"/>
            <a:ext cx="8229600" cy="5343872"/>
          </a:xfrm>
        </p:spPr>
        <p:txBody>
          <a:bodyPr>
            <a:noAutofit/>
          </a:bodyPr>
          <a:lstStyle/>
          <a:p>
            <a:pPr eaLnBrk="1" hangingPunct="1"/>
            <a:r>
              <a:rPr lang="fr-FR" sz="3600" dirty="0" smtClean="0">
                <a:latin typeface="Tahoma" pitchFamily="34" charset="0"/>
                <a:cs typeface="Tahoma" pitchFamily="34" charset="0"/>
              </a:rPr>
              <a:t>Pagnes propres</a:t>
            </a:r>
          </a:p>
          <a:p>
            <a:pPr eaLnBrk="1" hangingPunct="1"/>
            <a:r>
              <a:rPr lang="fr-FR" sz="3600" dirty="0" smtClean="0">
                <a:latin typeface="Tahoma" pitchFamily="34" charset="0"/>
                <a:cs typeface="Tahoma" pitchFamily="34" charset="0"/>
              </a:rPr>
              <a:t>Linge pour le bébé</a:t>
            </a:r>
          </a:p>
          <a:p>
            <a:pPr eaLnBrk="1" hangingPunct="1"/>
            <a:r>
              <a:rPr lang="fr-FR" sz="3600" dirty="0" smtClean="0">
                <a:latin typeface="Tahoma" pitchFamily="34" charset="0"/>
                <a:cs typeface="Tahoma" pitchFamily="34" charset="0"/>
              </a:rPr>
              <a:t>Boissons</a:t>
            </a:r>
          </a:p>
          <a:p>
            <a:pPr eaLnBrk="1" hangingPunct="1"/>
            <a:r>
              <a:rPr lang="fr-FR" sz="3600" dirty="0" smtClean="0">
                <a:latin typeface="Tahoma" pitchFamily="34" charset="0"/>
                <a:cs typeface="Tahoma" pitchFamily="34" charset="0"/>
              </a:rPr>
              <a:t>Articles de toilettes</a:t>
            </a:r>
          </a:p>
          <a:p>
            <a:pPr eaLnBrk="1" hangingPunct="1"/>
            <a:r>
              <a:rPr lang="fr-FR" sz="3600" dirty="0" smtClean="0">
                <a:latin typeface="Tahoma" pitchFamily="34" charset="0"/>
                <a:cs typeface="Tahoma" pitchFamily="34" charset="0"/>
              </a:rPr>
              <a:t>Kit d’accouchement</a:t>
            </a:r>
          </a:p>
          <a:p>
            <a:pPr eaLnBrk="1" hangingPunct="1"/>
            <a:r>
              <a:rPr lang="fr-FR" sz="3600" dirty="0" smtClean="0">
                <a:latin typeface="Tahoma" pitchFamily="34" charset="0"/>
                <a:cs typeface="Tahoma" pitchFamily="34" charset="0"/>
              </a:rPr>
              <a:t>Garnitures propres</a:t>
            </a:r>
          </a:p>
          <a:p>
            <a:pPr eaLnBrk="1" hangingPunct="1"/>
            <a:r>
              <a:rPr lang="fr-FR" sz="3600" dirty="0" smtClean="0">
                <a:latin typeface="Tahoma" pitchFamily="34" charset="0"/>
                <a:cs typeface="Tahoma" pitchFamily="34" charset="0"/>
              </a:rPr>
              <a:t>Pot pour recueillir le placenta</a:t>
            </a:r>
          </a:p>
        </p:txBody>
      </p:sp>
    </p:spTree>
    <p:extLst>
      <p:ext uri="{BB962C8B-B14F-4D97-AF65-F5344CB8AC3E}">
        <p14:creationId xmlns="" xmlns:p14="http://schemas.microsoft.com/office/powerpoint/2010/main" val="228703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sz="4000" b="1" dirty="0" smtClean="0">
                <a:latin typeface="Tahoma" pitchFamily="34" charset="0"/>
                <a:cs typeface="Tahoma" pitchFamily="34" charset="0"/>
              </a:rPr>
              <a:t>8.Soutien pendant le séjour à la maternité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fr-FR" sz="3600" dirty="0" smtClean="0">
                <a:latin typeface="Tahoma" pitchFamily="34" charset="0"/>
                <a:cs typeface="Tahoma" pitchFamily="34" charset="0"/>
              </a:rPr>
              <a:t>La femme doit identifier:</a:t>
            </a:r>
          </a:p>
          <a:p>
            <a:pPr eaLnBrk="1" hangingPunct="1"/>
            <a:r>
              <a:rPr lang="fr-FR" sz="3600" dirty="0" smtClean="0">
                <a:latin typeface="Tahoma" pitchFamily="34" charset="0"/>
                <a:cs typeface="Tahoma" pitchFamily="34" charset="0"/>
              </a:rPr>
              <a:t>Une personne de soutien pour l’assister pendant son séjour à la maternité</a:t>
            </a:r>
          </a:p>
          <a:p>
            <a:pPr eaLnBrk="1" hangingPunct="1"/>
            <a:r>
              <a:rPr lang="fr-FR" sz="3600" dirty="0" smtClean="0">
                <a:latin typeface="Tahoma" pitchFamily="34" charset="0"/>
                <a:cs typeface="Tahoma" pitchFamily="34" charset="0"/>
              </a:rPr>
              <a:t>Une personne qui va s’occuper de sa famille pendant son absence</a:t>
            </a:r>
          </a:p>
        </p:txBody>
      </p:sp>
    </p:spTree>
    <p:extLst>
      <p:ext uri="{BB962C8B-B14F-4D97-AF65-F5344CB8AC3E}">
        <p14:creationId xmlns="" xmlns:p14="http://schemas.microsoft.com/office/powerpoint/2010/main" val="354213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sz="4000" b="1" dirty="0" smtClean="0">
                <a:latin typeface="Tahoma" pitchFamily="34" charset="0"/>
                <a:cs typeface="Tahoma" pitchFamily="34" charset="0"/>
              </a:rPr>
              <a:t>9.Reconnaissance et réaction appropriée aux signes de danger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/>
          </a:bodyPr>
          <a:lstStyle/>
          <a:p>
            <a:pPr eaLnBrk="1" hangingPunct="1"/>
            <a:r>
              <a:rPr lang="fr-FR" sz="3200" dirty="0" smtClean="0">
                <a:latin typeface="Tahoma" pitchFamily="34" charset="0"/>
                <a:cs typeface="Tahoma" pitchFamily="34" charset="0"/>
              </a:rPr>
              <a:t>Saignement vaginal</a:t>
            </a:r>
          </a:p>
          <a:p>
            <a:pPr eaLnBrk="1" hangingPunct="1"/>
            <a:r>
              <a:rPr lang="fr-FR" sz="3200" dirty="0" smtClean="0">
                <a:latin typeface="Tahoma" pitchFamily="34" charset="0"/>
                <a:cs typeface="Tahoma" pitchFamily="34" charset="0"/>
              </a:rPr>
              <a:t>Fièvre</a:t>
            </a:r>
          </a:p>
          <a:p>
            <a:pPr eaLnBrk="1" hangingPunct="1"/>
            <a:r>
              <a:rPr lang="fr-FR" sz="3200" dirty="0" smtClean="0">
                <a:latin typeface="Tahoma" pitchFamily="34" charset="0"/>
                <a:cs typeface="Tahoma" pitchFamily="34" charset="0"/>
              </a:rPr>
              <a:t>Céphalées intenses rebelles</a:t>
            </a:r>
          </a:p>
          <a:p>
            <a:pPr eaLnBrk="1" hangingPunct="1"/>
            <a:r>
              <a:rPr lang="fr-FR" sz="3200" dirty="0" smtClean="0">
                <a:latin typeface="Tahoma" pitchFamily="34" charset="0"/>
                <a:cs typeface="Tahoma" pitchFamily="34" charset="0"/>
              </a:rPr>
              <a:t>Difficulté respiratoire</a:t>
            </a:r>
          </a:p>
          <a:p>
            <a:pPr eaLnBrk="1" hangingPunct="1"/>
            <a:r>
              <a:rPr lang="fr-FR" sz="3200" dirty="0" smtClean="0">
                <a:latin typeface="Tahoma" pitchFamily="34" charset="0"/>
                <a:cs typeface="Tahoma" pitchFamily="34" charset="0"/>
              </a:rPr>
              <a:t>Convulsions et/ou perte de connaissance</a:t>
            </a:r>
          </a:p>
          <a:p>
            <a:pPr eaLnBrk="1" hangingPunct="1"/>
            <a:r>
              <a:rPr lang="fr-FR" sz="3200" dirty="0" smtClean="0">
                <a:latin typeface="Tahoma" pitchFamily="34" charset="0"/>
                <a:cs typeface="Tahoma" pitchFamily="34" charset="0"/>
              </a:rPr>
              <a:t>Douleur abdominal intense</a:t>
            </a:r>
          </a:p>
          <a:p>
            <a:pPr eaLnBrk="1" hangingPunct="1"/>
            <a:r>
              <a:rPr lang="fr-FR" sz="3200" dirty="0" smtClean="0">
                <a:latin typeface="Tahoma" pitchFamily="34" charset="0"/>
                <a:cs typeface="Tahoma" pitchFamily="34" charset="0"/>
              </a:rPr>
              <a:t>Ecoulement vaginal non sanglant</a:t>
            </a:r>
          </a:p>
        </p:txBody>
      </p:sp>
    </p:spTree>
    <p:extLst>
      <p:ext uri="{BB962C8B-B14F-4D97-AF65-F5344CB8AC3E}">
        <p14:creationId xmlns="" xmlns:p14="http://schemas.microsoft.com/office/powerpoint/2010/main" val="47137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/>
          <p:cNvGrpSpPr/>
          <p:nvPr/>
        </p:nvGrpSpPr>
        <p:grpSpPr>
          <a:xfrm>
            <a:off x="1214414" y="76200"/>
            <a:ext cx="6731616" cy="6781800"/>
            <a:chOff x="179388" y="1413864"/>
            <a:chExt cx="8572088" cy="5287676"/>
          </a:xfrm>
        </p:grpSpPr>
        <p:sp>
          <p:nvSpPr>
            <p:cNvPr id="20" name="Rounded Rectangle 19"/>
            <p:cNvSpPr/>
            <p:nvPr/>
          </p:nvSpPr>
          <p:spPr>
            <a:xfrm>
              <a:off x="179388" y="1413864"/>
              <a:ext cx="8572088" cy="5287676"/>
            </a:xfrm>
            <a:prstGeom prst="round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grpSp>
          <p:nvGrpSpPr>
            <p:cNvPr id="2" name="Groupe 1"/>
            <p:cNvGrpSpPr/>
            <p:nvPr/>
          </p:nvGrpSpPr>
          <p:grpSpPr>
            <a:xfrm>
              <a:off x="320033" y="1557340"/>
              <a:ext cx="8284415" cy="2173596"/>
              <a:chOff x="320033" y="1557340"/>
              <a:chExt cx="8284415" cy="2173596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320033" y="1568617"/>
                <a:ext cx="1616027" cy="2102907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fr-CH" sz="1600" dirty="0"/>
                  <a:t>La femme reçoit les infos sur la SMN et la carte de PAU par </a:t>
                </a:r>
              </a:p>
              <a:p>
                <a:pPr algn="ctr">
                  <a:defRPr/>
                </a:pPr>
                <a:r>
                  <a:rPr lang="fr-CH" sz="1600" dirty="0"/>
                  <a:t>le fournisseur de soins lors du CPN</a:t>
                </a:r>
                <a:endParaRPr lang="en-US" sz="1600" dirty="0"/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>
                <a:off x="2362660" y="1568617"/>
                <a:ext cx="1751522" cy="2102906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fr-CH" sz="1600" dirty="0"/>
                  <a:t>La femme est assistée par l’agent de santé dans l’élaboration du plan PAU</a:t>
                </a:r>
                <a:endParaRPr lang="en-US" sz="1600" dirty="0"/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4860032" y="1557340"/>
                <a:ext cx="1368425" cy="2173596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fr-FR" sz="1600" dirty="0"/>
                  <a:t>La femme parle du plan au sein de la famille</a:t>
                </a:r>
              </a:p>
            </p:txBody>
          </p:sp>
          <p:sp>
            <p:nvSpPr>
              <p:cNvPr id="11" name="Right Arrow 10"/>
              <p:cNvSpPr/>
              <p:nvPr/>
            </p:nvSpPr>
            <p:spPr>
              <a:xfrm>
                <a:off x="4091083" y="2452857"/>
                <a:ext cx="818727" cy="484187"/>
              </a:xfrm>
              <a:prstGeom prst="rightArrow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>
                <a:off x="7020123" y="1594751"/>
                <a:ext cx="1584325" cy="2076772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fr-FR" sz="1600" dirty="0">
                    <a:solidFill>
                      <a:srgbClr val="FFFFFF"/>
                    </a:solidFill>
                    <a:ea typeface="ＭＳ Ｐゴシック" pitchFamily="34" charset="-128"/>
                  </a:rPr>
                  <a:t>Le plan est actualisé lors de chaque contact avec l’agent de santé </a:t>
                </a:r>
              </a:p>
            </p:txBody>
          </p:sp>
          <p:sp>
            <p:nvSpPr>
              <p:cNvPr id="7" name="Right Arrow 6"/>
              <p:cNvSpPr/>
              <p:nvPr/>
            </p:nvSpPr>
            <p:spPr>
              <a:xfrm>
                <a:off x="1907811" y="2452857"/>
                <a:ext cx="545818" cy="484187"/>
              </a:xfrm>
              <a:prstGeom prst="rightArrow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13" name="Right Arrow 12"/>
              <p:cNvSpPr/>
              <p:nvPr/>
            </p:nvSpPr>
            <p:spPr>
              <a:xfrm>
                <a:off x="6183385" y="2467713"/>
                <a:ext cx="909697" cy="484187"/>
              </a:xfrm>
              <a:prstGeom prst="rightArrow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</p:grpSp>
      </p:grpSp>
      <p:sp>
        <p:nvSpPr>
          <p:cNvPr id="16" name="Rounded Rectangle 9"/>
          <p:cNvSpPr/>
          <p:nvPr/>
        </p:nvSpPr>
        <p:spPr>
          <a:xfrm>
            <a:off x="1269385" y="3514710"/>
            <a:ext cx="2045316" cy="110400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H" sz="1600" dirty="0"/>
              <a:t>Les maris reçoivent des information sur la SMN et sur le plan par les ASC</a:t>
            </a:r>
            <a:endParaRPr lang="en-US" sz="1600" dirty="0"/>
          </a:p>
        </p:txBody>
      </p:sp>
      <p:sp>
        <p:nvSpPr>
          <p:cNvPr id="17" name="Rounded Rectangle 9"/>
          <p:cNvSpPr/>
          <p:nvPr/>
        </p:nvSpPr>
        <p:spPr>
          <a:xfrm>
            <a:off x="6119666" y="3500438"/>
            <a:ext cx="1938485" cy="185738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H" sz="1600" dirty="0"/>
              <a:t>La femme reçoit le soutien pour la mise en œuvre du plan au sein de la famille, de la </a:t>
            </a:r>
            <a:r>
              <a:rPr lang="fr-CH" sz="1600" dirty="0" smtClean="0"/>
              <a:t>communauté</a:t>
            </a:r>
            <a:endParaRPr lang="en-US" sz="1600" dirty="0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058841" y="6027005"/>
            <a:ext cx="3942159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fr-CH" sz="1600" b="1" dirty="0"/>
              <a:t>Résultat: Les femmes et les familles prennent des décisions favorables à la SMN avant, pendant et après la naissance</a:t>
            </a:r>
            <a:endParaRPr lang="en-US" sz="1600" b="1" dirty="0"/>
          </a:p>
        </p:txBody>
      </p:sp>
      <p:sp>
        <p:nvSpPr>
          <p:cNvPr id="21" name="Right Arrow 12"/>
          <p:cNvSpPr/>
          <p:nvPr/>
        </p:nvSpPr>
        <p:spPr>
          <a:xfrm rot="5400000">
            <a:off x="6807974" y="3021822"/>
            <a:ext cx="714382" cy="385731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22" name="Right Arrow 6"/>
          <p:cNvSpPr/>
          <p:nvPr/>
        </p:nvSpPr>
        <p:spPr>
          <a:xfrm>
            <a:off x="3257551" y="4438692"/>
            <a:ext cx="442937" cy="514308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23" name="Rounded Rectangle 9"/>
          <p:cNvSpPr/>
          <p:nvPr/>
        </p:nvSpPr>
        <p:spPr>
          <a:xfrm>
            <a:off x="3714751" y="3357562"/>
            <a:ext cx="1938485" cy="258603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H" sz="1600" dirty="0"/>
              <a:t>Les communautés organisent des systèmes de transport qui facilitent le déplacement de la femme au centre de santé ou mettent en place les foyers pour les femmes enceintes </a:t>
            </a:r>
            <a:endParaRPr lang="en-US" sz="1600" dirty="0"/>
          </a:p>
        </p:txBody>
      </p:sp>
      <p:sp>
        <p:nvSpPr>
          <p:cNvPr id="25" name="Rounded Rectangle 9"/>
          <p:cNvSpPr/>
          <p:nvPr/>
        </p:nvSpPr>
        <p:spPr>
          <a:xfrm>
            <a:off x="1269384" y="4762500"/>
            <a:ext cx="2045316" cy="130970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H" sz="1600" dirty="0"/>
              <a:t>Les membres de la communauté et les AT  sont sensibilisés sur la SMN et sur la PAU par les ASC</a:t>
            </a:r>
            <a:endParaRPr lang="en-US" sz="1600" dirty="0"/>
          </a:p>
        </p:txBody>
      </p:sp>
      <p:sp>
        <p:nvSpPr>
          <p:cNvPr id="26" name="Right Arrow 6"/>
          <p:cNvSpPr/>
          <p:nvPr/>
        </p:nvSpPr>
        <p:spPr>
          <a:xfrm>
            <a:off x="5643570" y="4409201"/>
            <a:ext cx="500066" cy="514308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27" name="Right Arrow 12"/>
          <p:cNvSpPr/>
          <p:nvPr/>
        </p:nvSpPr>
        <p:spPr>
          <a:xfrm rot="5400000">
            <a:off x="6761332" y="5472462"/>
            <a:ext cx="670883" cy="385731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</p:spTree>
    <p:extLst>
      <p:ext uri="{BB962C8B-B14F-4D97-AF65-F5344CB8AC3E}">
        <p14:creationId xmlns="" xmlns:p14="http://schemas.microsoft.com/office/powerpoint/2010/main" val="60759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9727" y="87630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 smtClean="0">
                <a:solidFill>
                  <a:srgbClr val="0070C0"/>
                </a:solidFill>
              </a:rPr>
              <a:t>MERCI POUR VOTRE AIMABLE ATTENTION!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ABC4D65-941E-4DD0-B707-2FAA0C027F11}" type="slidenum">
              <a:rPr lang="fr-FR" smtClean="0"/>
              <a:pPr/>
              <a:t>27</a:t>
            </a:fld>
            <a:endParaRPr lang="fr-FR"/>
          </a:p>
        </p:txBody>
      </p:sp>
      <p:pic>
        <p:nvPicPr>
          <p:cNvPr id="4" name="Picture 4" descr="Pictures progr 0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120" y="1657451"/>
            <a:ext cx="4828403" cy="5027555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0368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2 3"/>
          <p:cNvSpPr/>
          <p:nvPr/>
        </p:nvSpPr>
        <p:spPr>
          <a:xfrm>
            <a:off x="-324544" y="620688"/>
            <a:ext cx="4802832" cy="3600400"/>
          </a:xfrm>
          <a:prstGeom prst="irregularSeal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/>
              <a:t>Questions?</a:t>
            </a:r>
            <a:endParaRPr lang="fr-FR" sz="3200" dirty="0"/>
          </a:p>
        </p:txBody>
      </p:sp>
      <p:sp>
        <p:nvSpPr>
          <p:cNvPr id="7" name="Pensées 6"/>
          <p:cNvSpPr/>
          <p:nvPr/>
        </p:nvSpPr>
        <p:spPr>
          <a:xfrm>
            <a:off x="4283968" y="548680"/>
            <a:ext cx="3672408" cy="2160240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COMMENTAIRES?</a:t>
            </a:r>
            <a:endParaRPr lang="fr-FR" dirty="0"/>
          </a:p>
        </p:txBody>
      </p:sp>
      <p:sp>
        <p:nvSpPr>
          <p:cNvPr id="8" name="Organigramme : Stockage à accès séquentiel 7"/>
          <p:cNvSpPr/>
          <p:nvPr/>
        </p:nvSpPr>
        <p:spPr>
          <a:xfrm>
            <a:off x="3203849" y="3284984"/>
            <a:ext cx="4032448" cy="2016224"/>
          </a:xfrm>
          <a:prstGeom prst="flowChartMagneticTap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/>
              <a:t>Témoignages?</a:t>
            </a:r>
            <a:endParaRPr lang="fr-FR" sz="3600" dirty="0"/>
          </a:p>
        </p:txBody>
      </p:sp>
    </p:spTree>
    <p:extLst>
      <p:ext uri="{BB962C8B-B14F-4D97-AF65-F5344CB8AC3E}">
        <p14:creationId xmlns="" xmlns:p14="http://schemas.microsoft.com/office/powerpoint/2010/main" val="113365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52704"/>
          </a:xfrm>
        </p:spPr>
        <p:txBody>
          <a:bodyPr>
            <a:normAutofit/>
          </a:bodyPr>
          <a:lstStyle/>
          <a:p>
            <a:pPr eaLnBrk="1" hangingPunct="1"/>
            <a:r>
              <a:rPr lang="fr-FR" sz="3600" b="1" dirty="0" smtClean="0">
                <a:latin typeface="Tahoma" pitchFamily="34" charset="0"/>
                <a:cs typeface="Tahoma" pitchFamily="34" charset="0"/>
              </a:rPr>
              <a:t>PLAN DE PRESENTATION</a:t>
            </a: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>
            <a:normAutofit/>
          </a:bodyPr>
          <a:lstStyle/>
          <a:p>
            <a:pPr eaLnBrk="1" hangingPunct="1"/>
            <a:r>
              <a:rPr lang="fr-FR" sz="3600" dirty="0" smtClean="0">
                <a:latin typeface="Tahoma" pitchFamily="34" charset="0"/>
                <a:cs typeface="Tahoma" pitchFamily="34" charset="0"/>
              </a:rPr>
              <a:t>Introduction</a:t>
            </a:r>
          </a:p>
          <a:p>
            <a:r>
              <a:rPr lang="fr-FR" sz="3600" dirty="0">
                <a:latin typeface="Tahoma" pitchFamily="34" charset="0"/>
                <a:cs typeface="Tahoma" pitchFamily="34" charset="0"/>
              </a:rPr>
              <a:t>Préparation à l’accouchement et aux urgences obstétricales et </a:t>
            </a:r>
            <a:r>
              <a:rPr lang="fr-FR" sz="3600" dirty="0" smtClean="0">
                <a:latin typeface="Tahoma" pitchFamily="34" charset="0"/>
                <a:cs typeface="Tahoma" pitchFamily="34" charset="0"/>
              </a:rPr>
              <a:t>néonatales</a:t>
            </a:r>
          </a:p>
          <a:p>
            <a:r>
              <a:rPr lang="fr-FR" sz="3600" dirty="0">
                <a:latin typeface="Tahoma" pitchFamily="34" charset="0"/>
                <a:cs typeface="Tahoma" pitchFamily="34" charset="0"/>
              </a:rPr>
              <a:t>Eléments du plan de  préparation à l’accouchement et aux complications </a:t>
            </a:r>
          </a:p>
          <a:p>
            <a:pPr eaLnBrk="1" hangingPunct="1">
              <a:buFont typeface="Arial" charset="0"/>
              <a:buNone/>
            </a:pPr>
            <a:endParaRPr lang="fr-FR" sz="3600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463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fr-FR" sz="3300" b="1" dirty="0" smtClean="0">
                <a:latin typeface="Trebuchet MS" pitchFamily="34" charset="0"/>
              </a:rPr>
              <a:t>CHAMPS PRIORITAIRES D’INTERVENTION</a:t>
            </a:r>
          </a:p>
        </p:txBody>
      </p:sp>
      <p:graphicFrame>
        <p:nvGraphicFramePr>
          <p:cNvPr id="5" name="Group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333383951"/>
              </p:ext>
            </p:extLst>
          </p:nvPr>
        </p:nvGraphicFramePr>
        <p:xfrm>
          <a:off x="251520" y="1484784"/>
          <a:ext cx="8712966" cy="4323735"/>
        </p:xfrm>
        <a:graphic>
          <a:graphicData uri="http://schemas.openxmlformats.org/drawingml/2006/table">
            <a:tbl>
              <a:tblPr/>
              <a:tblGrid>
                <a:gridCol w="1282839"/>
                <a:gridCol w="1856698"/>
                <a:gridCol w="1858366"/>
                <a:gridCol w="1856697"/>
                <a:gridCol w="1858366"/>
              </a:tblGrid>
              <a:tr h="1728192">
                <a:tc>
                  <a:txBody>
                    <a:bodyPr/>
                    <a:lstStyle>
                      <a:lvl1pPr algn="l">
                        <a:spcBef>
                          <a:spcPct val="15000"/>
                        </a:spcBef>
                        <a:buClr>
                          <a:srgbClr val="1E7FB8"/>
                        </a:buClr>
                        <a:buFont typeface="Wingdings" pitchFamily="2" charset="2"/>
                        <a:defRPr sz="1900">
                          <a:solidFill>
                            <a:srgbClr val="000066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>
                        <a:spcBef>
                          <a:spcPct val="15000"/>
                        </a:spcBef>
                        <a:buClr>
                          <a:srgbClr val="1E7FB8"/>
                        </a:buClr>
                        <a:buFont typeface="Arial" charset="0"/>
                        <a:defRPr sz="1900">
                          <a:solidFill>
                            <a:srgbClr val="000066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>
                        <a:spcBef>
                          <a:spcPct val="15000"/>
                        </a:spcBef>
                        <a:buClr>
                          <a:srgbClr val="1E7FB8"/>
                        </a:buClr>
                        <a:defRPr sz="2000">
                          <a:solidFill>
                            <a:srgbClr val="000066"/>
                          </a:solidFill>
                          <a:latin typeface="Arial Narrow" pitchFamily="34" charset="0"/>
                          <a:cs typeface="Arial" charset="0"/>
                        </a:defRPr>
                      </a:lvl3pPr>
                      <a:lvl4pPr algn="l">
                        <a:spcBef>
                          <a:spcPct val="15000"/>
                        </a:spcBef>
                        <a:buClr>
                          <a:srgbClr val="1E7FB8"/>
                        </a:buClr>
                        <a:defRPr>
                          <a:solidFill>
                            <a:srgbClr val="000066"/>
                          </a:solidFill>
                          <a:latin typeface="Arial Narrow" pitchFamily="34" charset="0"/>
                          <a:cs typeface="Arial" charset="0"/>
                        </a:defRPr>
                      </a:lvl4pPr>
                      <a:lvl5pPr algn="r" rtl="1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charset="0"/>
                          <a:cs typeface="Arial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charset="0"/>
                          <a:cs typeface="Arial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charset="0"/>
                          <a:cs typeface="Arial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charset="0"/>
                          <a:cs typeface="Arial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Champs prioritaires d’intervention</a:t>
                      </a:r>
                      <a:endParaRPr kumimoji="0" lang="fr-FR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15000"/>
                        </a:spcBef>
                        <a:buClr>
                          <a:srgbClr val="1E7FB8"/>
                        </a:buClr>
                        <a:buFont typeface="Wingdings" pitchFamily="2" charset="2"/>
                        <a:defRPr sz="1900">
                          <a:solidFill>
                            <a:srgbClr val="000066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>
                        <a:spcBef>
                          <a:spcPct val="15000"/>
                        </a:spcBef>
                        <a:buClr>
                          <a:srgbClr val="1E7FB8"/>
                        </a:buClr>
                        <a:buFont typeface="Arial" charset="0"/>
                        <a:defRPr sz="1900">
                          <a:solidFill>
                            <a:srgbClr val="000066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>
                        <a:spcBef>
                          <a:spcPct val="15000"/>
                        </a:spcBef>
                        <a:buClr>
                          <a:srgbClr val="1E7FB8"/>
                        </a:buClr>
                        <a:defRPr sz="2000">
                          <a:solidFill>
                            <a:srgbClr val="000066"/>
                          </a:solidFill>
                          <a:latin typeface="Arial Narrow" pitchFamily="34" charset="0"/>
                          <a:cs typeface="Arial" charset="0"/>
                        </a:defRPr>
                      </a:lvl3pPr>
                      <a:lvl4pPr algn="l">
                        <a:spcBef>
                          <a:spcPct val="15000"/>
                        </a:spcBef>
                        <a:buClr>
                          <a:srgbClr val="1E7FB8"/>
                        </a:buClr>
                        <a:defRPr>
                          <a:solidFill>
                            <a:srgbClr val="000066"/>
                          </a:solidFill>
                          <a:latin typeface="Arial Narrow" pitchFamily="34" charset="0"/>
                          <a:cs typeface="Arial" charset="0"/>
                        </a:defRPr>
                      </a:lvl4pPr>
                      <a:lvl5pPr algn="r" rtl="1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charset="0"/>
                          <a:cs typeface="Arial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charset="0"/>
                          <a:cs typeface="Arial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charset="0"/>
                          <a:cs typeface="Arial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charset="0"/>
                          <a:cs typeface="Arial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Développement des APTITUDES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ja-JP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à rester en bonne santé, à prendre des décisions favorables à la santé et à réagir </a:t>
                      </a:r>
                      <a:r>
                        <a:rPr kumimoji="0" lang="fr-FR" altLang="ja-JP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de manière adéquate</a:t>
                      </a:r>
                      <a:r>
                        <a:rPr kumimoji="0" lang="fr-FR" altLang="ja-JP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 aux urgences obstétriques et néonatales</a:t>
                      </a:r>
                      <a:endParaRPr kumimoji="0" lang="fr-FR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15000"/>
                        </a:spcBef>
                        <a:buClr>
                          <a:srgbClr val="1E7FB8"/>
                        </a:buClr>
                        <a:buFont typeface="Wingdings" pitchFamily="2" charset="2"/>
                        <a:defRPr sz="1900">
                          <a:solidFill>
                            <a:srgbClr val="000066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>
                        <a:spcBef>
                          <a:spcPct val="15000"/>
                        </a:spcBef>
                        <a:buClr>
                          <a:srgbClr val="1E7FB8"/>
                        </a:buClr>
                        <a:buFont typeface="Arial" charset="0"/>
                        <a:defRPr sz="1900">
                          <a:solidFill>
                            <a:srgbClr val="000066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>
                        <a:spcBef>
                          <a:spcPct val="15000"/>
                        </a:spcBef>
                        <a:buClr>
                          <a:srgbClr val="1E7FB8"/>
                        </a:buClr>
                        <a:defRPr sz="2000">
                          <a:solidFill>
                            <a:srgbClr val="000066"/>
                          </a:solidFill>
                          <a:latin typeface="Arial Narrow" pitchFamily="34" charset="0"/>
                          <a:cs typeface="Arial" charset="0"/>
                        </a:defRPr>
                      </a:lvl3pPr>
                      <a:lvl4pPr algn="l">
                        <a:spcBef>
                          <a:spcPct val="15000"/>
                        </a:spcBef>
                        <a:buClr>
                          <a:srgbClr val="1E7FB8"/>
                        </a:buClr>
                        <a:defRPr>
                          <a:solidFill>
                            <a:srgbClr val="000066"/>
                          </a:solidFill>
                          <a:latin typeface="Arial Narrow" pitchFamily="34" charset="0"/>
                          <a:cs typeface="Arial" charset="0"/>
                        </a:defRPr>
                      </a:lvl4pPr>
                      <a:lvl5pPr algn="r" rtl="1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charset="0"/>
                          <a:cs typeface="Arial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charset="0"/>
                          <a:cs typeface="Arial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charset="0"/>
                          <a:cs typeface="Arial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charset="0"/>
                          <a:cs typeface="Arial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Renforcement des CONNAISSANCES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ja-JP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sur les droits, ainsi que sur les besoins et problèmes potentiels liés à la santé maternelle et néonatale</a:t>
                      </a:r>
                      <a:endParaRPr kumimoji="0" lang="fr-FR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15000"/>
                        </a:spcBef>
                        <a:buClr>
                          <a:srgbClr val="1E7FB8"/>
                        </a:buClr>
                        <a:buFont typeface="Wingdings" pitchFamily="2" charset="2"/>
                        <a:defRPr sz="1900">
                          <a:solidFill>
                            <a:srgbClr val="000066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>
                        <a:spcBef>
                          <a:spcPct val="15000"/>
                        </a:spcBef>
                        <a:buClr>
                          <a:srgbClr val="1E7FB8"/>
                        </a:buClr>
                        <a:buFont typeface="Arial" charset="0"/>
                        <a:defRPr sz="1900">
                          <a:solidFill>
                            <a:srgbClr val="000066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>
                        <a:spcBef>
                          <a:spcPct val="15000"/>
                        </a:spcBef>
                        <a:buClr>
                          <a:srgbClr val="1E7FB8"/>
                        </a:buClr>
                        <a:defRPr sz="2000">
                          <a:solidFill>
                            <a:srgbClr val="000066"/>
                          </a:solidFill>
                          <a:latin typeface="Arial Narrow" pitchFamily="34" charset="0"/>
                          <a:cs typeface="Arial" charset="0"/>
                        </a:defRPr>
                      </a:lvl3pPr>
                      <a:lvl4pPr algn="l">
                        <a:spcBef>
                          <a:spcPct val="15000"/>
                        </a:spcBef>
                        <a:buClr>
                          <a:srgbClr val="1E7FB8"/>
                        </a:buClr>
                        <a:defRPr>
                          <a:solidFill>
                            <a:srgbClr val="000066"/>
                          </a:solidFill>
                          <a:latin typeface="Arial Narrow" pitchFamily="34" charset="0"/>
                          <a:cs typeface="Arial" charset="0"/>
                        </a:defRPr>
                      </a:lvl4pPr>
                      <a:lvl5pPr algn="r" rtl="1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charset="0"/>
                          <a:cs typeface="Arial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charset="0"/>
                          <a:cs typeface="Arial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charset="0"/>
                          <a:cs typeface="Arial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charset="0"/>
                          <a:cs typeface="Arial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Renforcement des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LIENS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ja-JP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favorisant le soutien social entre les femmes, les hommes, les familles et les communautés, ainsi qu’entre ceux-ci et les services de santé</a:t>
                      </a:r>
                      <a:endParaRPr kumimoji="0" lang="fr-FR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15000"/>
                        </a:spcBef>
                        <a:buClr>
                          <a:srgbClr val="1E7FB8"/>
                        </a:buClr>
                        <a:buFont typeface="Wingdings" pitchFamily="2" charset="2"/>
                        <a:defRPr sz="1900">
                          <a:solidFill>
                            <a:srgbClr val="000066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>
                        <a:spcBef>
                          <a:spcPct val="15000"/>
                        </a:spcBef>
                        <a:buClr>
                          <a:srgbClr val="1E7FB8"/>
                        </a:buClr>
                        <a:buFont typeface="Arial" charset="0"/>
                        <a:defRPr sz="1900">
                          <a:solidFill>
                            <a:srgbClr val="000066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>
                        <a:spcBef>
                          <a:spcPct val="15000"/>
                        </a:spcBef>
                        <a:buClr>
                          <a:srgbClr val="1E7FB8"/>
                        </a:buClr>
                        <a:defRPr sz="2000">
                          <a:solidFill>
                            <a:srgbClr val="000066"/>
                          </a:solidFill>
                          <a:latin typeface="Arial Narrow" pitchFamily="34" charset="0"/>
                          <a:cs typeface="Arial" charset="0"/>
                        </a:defRPr>
                      </a:lvl3pPr>
                      <a:lvl4pPr algn="l">
                        <a:spcBef>
                          <a:spcPct val="15000"/>
                        </a:spcBef>
                        <a:buClr>
                          <a:srgbClr val="1E7FB8"/>
                        </a:buClr>
                        <a:defRPr>
                          <a:solidFill>
                            <a:srgbClr val="000066"/>
                          </a:solidFill>
                          <a:latin typeface="Arial Narrow" pitchFamily="34" charset="0"/>
                          <a:cs typeface="Arial" charset="0"/>
                        </a:defRPr>
                      </a:lvl4pPr>
                      <a:lvl5pPr algn="r" rtl="1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charset="0"/>
                          <a:cs typeface="Arial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charset="0"/>
                          <a:cs typeface="Arial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charset="0"/>
                          <a:cs typeface="Arial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charset="0"/>
                          <a:cs typeface="Arial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Amélioration de la QUALITÉ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ja-JP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des soins, des services de santé et de leurs interactions avec les femmes, les hommes, les familles et les communautés</a:t>
                      </a:r>
                      <a:endParaRPr kumimoji="0" lang="fr-FR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2936">
                <a:tc rowSpan="3">
                  <a:txBody>
                    <a:bodyPr/>
                    <a:lstStyle>
                      <a:lvl1pPr algn="l">
                        <a:spcBef>
                          <a:spcPct val="15000"/>
                        </a:spcBef>
                        <a:buClr>
                          <a:srgbClr val="1E7FB8"/>
                        </a:buClr>
                        <a:buFont typeface="Wingdings" pitchFamily="2" charset="2"/>
                        <a:defRPr sz="1900">
                          <a:solidFill>
                            <a:srgbClr val="000066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>
                        <a:spcBef>
                          <a:spcPct val="15000"/>
                        </a:spcBef>
                        <a:buClr>
                          <a:srgbClr val="1E7FB8"/>
                        </a:buClr>
                        <a:buFont typeface="Arial" charset="0"/>
                        <a:defRPr sz="1900">
                          <a:solidFill>
                            <a:srgbClr val="000066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>
                        <a:spcBef>
                          <a:spcPct val="15000"/>
                        </a:spcBef>
                        <a:buClr>
                          <a:srgbClr val="1E7FB8"/>
                        </a:buClr>
                        <a:defRPr sz="2000">
                          <a:solidFill>
                            <a:srgbClr val="000066"/>
                          </a:solidFill>
                          <a:latin typeface="Arial Narrow" pitchFamily="34" charset="0"/>
                          <a:cs typeface="Arial" charset="0"/>
                        </a:defRPr>
                      </a:lvl3pPr>
                      <a:lvl4pPr algn="l">
                        <a:spcBef>
                          <a:spcPct val="15000"/>
                        </a:spcBef>
                        <a:buClr>
                          <a:srgbClr val="1E7FB8"/>
                        </a:buClr>
                        <a:defRPr>
                          <a:solidFill>
                            <a:srgbClr val="000066"/>
                          </a:solidFill>
                          <a:latin typeface="Arial Narrow" pitchFamily="34" charset="0"/>
                          <a:cs typeface="Arial" charset="0"/>
                        </a:defRPr>
                      </a:lvl4pPr>
                      <a:lvl5pPr algn="r" rtl="1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charset="0"/>
                          <a:cs typeface="Arial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charset="0"/>
                          <a:cs typeface="Arial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charset="0"/>
                          <a:cs typeface="Arial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charset="0"/>
                          <a:cs typeface="Arial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Interventions</a:t>
                      </a:r>
                      <a:endParaRPr kumimoji="0" lang="fr-FR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15000"/>
                        </a:spcBef>
                        <a:buClr>
                          <a:srgbClr val="1E7FB8"/>
                        </a:buClr>
                        <a:buFont typeface="Wingdings" pitchFamily="2" charset="2"/>
                        <a:defRPr sz="1900">
                          <a:solidFill>
                            <a:srgbClr val="000066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>
                        <a:spcBef>
                          <a:spcPct val="15000"/>
                        </a:spcBef>
                        <a:buClr>
                          <a:srgbClr val="1E7FB8"/>
                        </a:buClr>
                        <a:buFont typeface="Arial" charset="0"/>
                        <a:defRPr sz="1900">
                          <a:solidFill>
                            <a:srgbClr val="000066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>
                        <a:spcBef>
                          <a:spcPct val="15000"/>
                        </a:spcBef>
                        <a:buClr>
                          <a:srgbClr val="1E7FB8"/>
                        </a:buClr>
                        <a:defRPr sz="2000">
                          <a:solidFill>
                            <a:srgbClr val="000066"/>
                          </a:solidFill>
                          <a:latin typeface="Arial Narrow" pitchFamily="34" charset="0"/>
                          <a:cs typeface="Arial" charset="0"/>
                        </a:defRPr>
                      </a:lvl3pPr>
                      <a:lvl4pPr algn="l">
                        <a:spcBef>
                          <a:spcPct val="15000"/>
                        </a:spcBef>
                        <a:buClr>
                          <a:srgbClr val="1E7FB8"/>
                        </a:buClr>
                        <a:defRPr>
                          <a:solidFill>
                            <a:srgbClr val="000066"/>
                          </a:solidFill>
                          <a:latin typeface="Arial Narrow" pitchFamily="34" charset="0"/>
                          <a:cs typeface="Arial" charset="0"/>
                        </a:defRPr>
                      </a:lvl4pPr>
                      <a:lvl5pPr algn="r" rtl="1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charset="0"/>
                          <a:cs typeface="Arial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charset="0"/>
                          <a:cs typeface="Arial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charset="0"/>
                          <a:cs typeface="Arial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charset="0"/>
                          <a:cs typeface="Arial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Prendre soin de soi</a:t>
                      </a:r>
                      <a:endParaRPr kumimoji="0" lang="fr-FR" altLang="ja-JP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15000"/>
                        </a:spcBef>
                        <a:buClr>
                          <a:srgbClr val="1E7FB8"/>
                        </a:buClr>
                        <a:buFont typeface="Wingdings" pitchFamily="2" charset="2"/>
                        <a:defRPr sz="1900">
                          <a:solidFill>
                            <a:srgbClr val="000066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>
                        <a:spcBef>
                          <a:spcPct val="15000"/>
                        </a:spcBef>
                        <a:buClr>
                          <a:srgbClr val="1E7FB8"/>
                        </a:buClr>
                        <a:buFont typeface="Arial" charset="0"/>
                        <a:defRPr sz="1900">
                          <a:solidFill>
                            <a:srgbClr val="000066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>
                        <a:spcBef>
                          <a:spcPct val="15000"/>
                        </a:spcBef>
                        <a:buClr>
                          <a:srgbClr val="1E7FB8"/>
                        </a:buClr>
                        <a:defRPr sz="2000">
                          <a:solidFill>
                            <a:srgbClr val="000066"/>
                          </a:solidFill>
                          <a:latin typeface="Arial Narrow" pitchFamily="34" charset="0"/>
                          <a:cs typeface="Arial" charset="0"/>
                        </a:defRPr>
                      </a:lvl3pPr>
                      <a:lvl4pPr algn="l">
                        <a:spcBef>
                          <a:spcPct val="15000"/>
                        </a:spcBef>
                        <a:buClr>
                          <a:srgbClr val="1E7FB8"/>
                        </a:buClr>
                        <a:defRPr>
                          <a:solidFill>
                            <a:srgbClr val="000066"/>
                          </a:solidFill>
                          <a:latin typeface="Arial Narrow" pitchFamily="34" charset="0"/>
                          <a:cs typeface="Arial" charset="0"/>
                        </a:defRPr>
                      </a:lvl4pPr>
                      <a:lvl5pPr algn="r" rtl="1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charset="0"/>
                          <a:cs typeface="Arial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charset="0"/>
                          <a:cs typeface="Arial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charset="0"/>
                          <a:cs typeface="Arial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charset="0"/>
                          <a:cs typeface="Arial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Droits humains et droits génésiques</a:t>
                      </a:r>
                      <a:endParaRPr kumimoji="0" lang="fr-FR" altLang="ja-JP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15000"/>
                        </a:spcBef>
                        <a:buClr>
                          <a:srgbClr val="1E7FB8"/>
                        </a:buClr>
                        <a:buFont typeface="Wingdings" pitchFamily="2" charset="2"/>
                        <a:defRPr sz="1900">
                          <a:solidFill>
                            <a:srgbClr val="000066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>
                        <a:spcBef>
                          <a:spcPct val="15000"/>
                        </a:spcBef>
                        <a:buClr>
                          <a:srgbClr val="1E7FB8"/>
                        </a:buClr>
                        <a:buFont typeface="Arial" charset="0"/>
                        <a:defRPr sz="1900">
                          <a:solidFill>
                            <a:srgbClr val="000066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>
                        <a:spcBef>
                          <a:spcPct val="15000"/>
                        </a:spcBef>
                        <a:buClr>
                          <a:srgbClr val="1E7FB8"/>
                        </a:buClr>
                        <a:defRPr sz="2000">
                          <a:solidFill>
                            <a:srgbClr val="000066"/>
                          </a:solidFill>
                          <a:latin typeface="Arial Narrow" pitchFamily="34" charset="0"/>
                          <a:cs typeface="Arial" charset="0"/>
                        </a:defRPr>
                      </a:lvl3pPr>
                      <a:lvl4pPr algn="l">
                        <a:spcBef>
                          <a:spcPct val="15000"/>
                        </a:spcBef>
                        <a:buClr>
                          <a:srgbClr val="1E7FB8"/>
                        </a:buClr>
                        <a:defRPr>
                          <a:solidFill>
                            <a:srgbClr val="000066"/>
                          </a:solidFill>
                          <a:latin typeface="Arial Narrow" pitchFamily="34" charset="0"/>
                          <a:cs typeface="Arial" charset="0"/>
                        </a:defRPr>
                      </a:lvl4pPr>
                      <a:lvl5pPr algn="r" rtl="1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charset="0"/>
                          <a:cs typeface="Arial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charset="0"/>
                          <a:cs typeface="Arial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charset="0"/>
                          <a:cs typeface="Arial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charset="0"/>
                          <a:cs typeface="Arial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Systèmes de financement et de transport communautaires</a:t>
                      </a:r>
                      <a:endParaRPr kumimoji="0" lang="fr-FR" altLang="ja-JP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15000"/>
                        </a:spcBef>
                        <a:buClr>
                          <a:srgbClr val="1E7FB8"/>
                        </a:buClr>
                        <a:buFont typeface="Wingdings" pitchFamily="2" charset="2"/>
                        <a:defRPr sz="1900">
                          <a:solidFill>
                            <a:srgbClr val="000066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>
                        <a:spcBef>
                          <a:spcPct val="15000"/>
                        </a:spcBef>
                        <a:buClr>
                          <a:srgbClr val="1E7FB8"/>
                        </a:buClr>
                        <a:buFont typeface="Arial" charset="0"/>
                        <a:defRPr sz="1900">
                          <a:solidFill>
                            <a:srgbClr val="000066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>
                        <a:spcBef>
                          <a:spcPct val="15000"/>
                        </a:spcBef>
                        <a:buClr>
                          <a:srgbClr val="1E7FB8"/>
                        </a:buClr>
                        <a:defRPr sz="2000">
                          <a:solidFill>
                            <a:srgbClr val="000066"/>
                          </a:solidFill>
                          <a:latin typeface="Arial Narrow" pitchFamily="34" charset="0"/>
                          <a:cs typeface="Arial" charset="0"/>
                        </a:defRPr>
                      </a:lvl3pPr>
                      <a:lvl4pPr algn="l">
                        <a:spcBef>
                          <a:spcPct val="15000"/>
                        </a:spcBef>
                        <a:buClr>
                          <a:srgbClr val="1E7FB8"/>
                        </a:buClr>
                        <a:defRPr>
                          <a:solidFill>
                            <a:srgbClr val="000066"/>
                          </a:solidFill>
                          <a:latin typeface="Arial Narrow" pitchFamily="34" charset="0"/>
                          <a:cs typeface="Arial" charset="0"/>
                        </a:defRPr>
                      </a:lvl4pPr>
                      <a:lvl5pPr algn="r" rtl="1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charset="0"/>
                          <a:cs typeface="Arial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charset="0"/>
                          <a:cs typeface="Arial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charset="0"/>
                          <a:cs typeface="Arial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charset="0"/>
                          <a:cs typeface="Arial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Participation de la communauté dans la qualité des soins</a:t>
                      </a:r>
                      <a:endParaRPr kumimoji="0" lang="fr-FR" altLang="ja-JP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806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15000"/>
                        </a:spcBef>
                        <a:buClr>
                          <a:srgbClr val="1E7FB8"/>
                        </a:buClr>
                        <a:buFont typeface="Wingdings" pitchFamily="2" charset="2"/>
                        <a:defRPr sz="1900">
                          <a:solidFill>
                            <a:srgbClr val="000066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>
                        <a:spcBef>
                          <a:spcPct val="15000"/>
                        </a:spcBef>
                        <a:buClr>
                          <a:srgbClr val="1E7FB8"/>
                        </a:buClr>
                        <a:buFont typeface="Arial" charset="0"/>
                        <a:defRPr sz="1900">
                          <a:solidFill>
                            <a:srgbClr val="000066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>
                        <a:spcBef>
                          <a:spcPct val="15000"/>
                        </a:spcBef>
                        <a:buClr>
                          <a:srgbClr val="1E7FB8"/>
                        </a:buClr>
                        <a:defRPr sz="2000">
                          <a:solidFill>
                            <a:srgbClr val="000066"/>
                          </a:solidFill>
                          <a:latin typeface="Arial Narrow" pitchFamily="34" charset="0"/>
                          <a:cs typeface="Arial" charset="0"/>
                        </a:defRPr>
                      </a:lvl3pPr>
                      <a:lvl4pPr algn="l">
                        <a:spcBef>
                          <a:spcPct val="15000"/>
                        </a:spcBef>
                        <a:buClr>
                          <a:srgbClr val="1E7FB8"/>
                        </a:buClr>
                        <a:defRPr>
                          <a:solidFill>
                            <a:srgbClr val="000066"/>
                          </a:solidFill>
                          <a:latin typeface="Arial Narrow" pitchFamily="34" charset="0"/>
                          <a:cs typeface="Arial" charset="0"/>
                        </a:defRPr>
                      </a:lvl4pPr>
                      <a:lvl5pPr algn="r" rtl="1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charset="0"/>
                          <a:cs typeface="Arial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charset="0"/>
                          <a:cs typeface="Arial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charset="0"/>
                          <a:cs typeface="Arial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charset="0"/>
                          <a:cs typeface="Arial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Comportement de recherche de soins</a:t>
                      </a:r>
                      <a:endParaRPr kumimoji="0" lang="fr-FR" altLang="ja-JP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15000"/>
                        </a:spcBef>
                        <a:buClr>
                          <a:srgbClr val="1E7FB8"/>
                        </a:buClr>
                        <a:buFont typeface="Wingdings" pitchFamily="2" charset="2"/>
                        <a:defRPr sz="1900">
                          <a:solidFill>
                            <a:srgbClr val="000066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>
                        <a:spcBef>
                          <a:spcPct val="15000"/>
                        </a:spcBef>
                        <a:buClr>
                          <a:srgbClr val="1E7FB8"/>
                        </a:buClr>
                        <a:buFont typeface="Arial" charset="0"/>
                        <a:defRPr sz="1900">
                          <a:solidFill>
                            <a:srgbClr val="000066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>
                        <a:spcBef>
                          <a:spcPct val="15000"/>
                        </a:spcBef>
                        <a:buClr>
                          <a:srgbClr val="1E7FB8"/>
                        </a:buClr>
                        <a:defRPr sz="2000">
                          <a:solidFill>
                            <a:srgbClr val="000066"/>
                          </a:solidFill>
                          <a:latin typeface="Arial Narrow" pitchFamily="34" charset="0"/>
                          <a:cs typeface="Arial" charset="0"/>
                        </a:defRPr>
                      </a:lvl3pPr>
                      <a:lvl4pPr algn="l">
                        <a:spcBef>
                          <a:spcPct val="15000"/>
                        </a:spcBef>
                        <a:buClr>
                          <a:srgbClr val="1E7FB8"/>
                        </a:buClr>
                        <a:defRPr>
                          <a:solidFill>
                            <a:srgbClr val="000066"/>
                          </a:solidFill>
                          <a:latin typeface="Arial Narrow" pitchFamily="34" charset="0"/>
                          <a:cs typeface="Arial" charset="0"/>
                        </a:defRPr>
                      </a:lvl4pPr>
                      <a:lvl5pPr algn="r" rtl="1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charset="0"/>
                          <a:cs typeface="Arial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charset="0"/>
                          <a:cs typeface="Arial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charset="0"/>
                          <a:cs typeface="Arial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charset="0"/>
                          <a:cs typeface="Arial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Rôles des hommes et des autres personnes influentes</a:t>
                      </a:r>
                      <a:endParaRPr kumimoji="0" lang="fr-FR" altLang="ja-JP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15000"/>
                        </a:spcBef>
                        <a:buClr>
                          <a:srgbClr val="1E7FB8"/>
                        </a:buClr>
                        <a:buFont typeface="Wingdings" pitchFamily="2" charset="2"/>
                        <a:defRPr sz="1900">
                          <a:solidFill>
                            <a:srgbClr val="000066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>
                        <a:spcBef>
                          <a:spcPct val="15000"/>
                        </a:spcBef>
                        <a:buClr>
                          <a:srgbClr val="1E7FB8"/>
                        </a:buClr>
                        <a:buFont typeface="Arial" charset="0"/>
                        <a:defRPr sz="1900">
                          <a:solidFill>
                            <a:srgbClr val="000066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>
                        <a:spcBef>
                          <a:spcPct val="15000"/>
                        </a:spcBef>
                        <a:buClr>
                          <a:srgbClr val="1E7FB8"/>
                        </a:buClr>
                        <a:defRPr sz="2000">
                          <a:solidFill>
                            <a:srgbClr val="000066"/>
                          </a:solidFill>
                          <a:latin typeface="Arial Narrow" pitchFamily="34" charset="0"/>
                          <a:cs typeface="Arial" charset="0"/>
                        </a:defRPr>
                      </a:lvl3pPr>
                      <a:lvl4pPr algn="l">
                        <a:spcBef>
                          <a:spcPct val="15000"/>
                        </a:spcBef>
                        <a:buClr>
                          <a:srgbClr val="1E7FB8"/>
                        </a:buClr>
                        <a:defRPr>
                          <a:solidFill>
                            <a:srgbClr val="000066"/>
                          </a:solidFill>
                          <a:latin typeface="Arial Narrow" pitchFamily="34" charset="0"/>
                          <a:cs typeface="Arial" charset="0"/>
                        </a:defRPr>
                      </a:lvl4pPr>
                      <a:lvl5pPr algn="r" rtl="1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charset="0"/>
                          <a:cs typeface="Arial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charset="0"/>
                          <a:cs typeface="Arial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charset="0"/>
                          <a:cs typeface="Arial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charset="0"/>
                          <a:cs typeface="Arial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Foyers pour les femmes enceintes</a:t>
                      </a:r>
                      <a:endParaRPr kumimoji="0" lang="fr-FR" altLang="ja-JP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15000"/>
                        </a:spcBef>
                        <a:buClr>
                          <a:srgbClr val="1E7FB8"/>
                        </a:buClr>
                        <a:buFont typeface="Wingdings" pitchFamily="2" charset="2"/>
                        <a:defRPr sz="1900">
                          <a:solidFill>
                            <a:srgbClr val="000066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>
                        <a:spcBef>
                          <a:spcPct val="15000"/>
                        </a:spcBef>
                        <a:buClr>
                          <a:srgbClr val="1E7FB8"/>
                        </a:buClr>
                        <a:buFont typeface="Arial" charset="0"/>
                        <a:defRPr sz="1900">
                          <a:solidFill>
                            <a:srgbClr val="000066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>
                        <a:spcBef>
                          <a:spcPct val="15000"/>
                        </a:spcBef>
                        <a:buClr>
                          <a:srgbClr val="1E7FB8"/>
                        </a:buClr>
                        <a:defRPr sz="2000">
                          <a:solidFill>
                            <a:srgbClr val="000066"/>
                          </a:solidFill>
                          <a:latin typeface="Arial Narrow" pitchFamily="34" charset="0"/>
                          <a:cs typeface="Arial" charset="0"/>
                        </a:defRPr>
                      </a:lvl3pPr>
                      <a:lvl4pPr algn="l">
                        <a:spcBef>
                          <a:spcPct val="15000"/>
                        </a:spcBef>
                        <a:buClr>
                          <a:srgbClr val="1E7FB8"/>
                        </a:buClr>
                        <a:defRPr>
                          <a:solidFill>
                            <a:srgbClr val="000066"/>
                          </a:solidFill>
                          <a:latin typeface="Arial Narrow" pitchFamily="34" charset="0"/>
                          <a:cs typeface="Arial" charset="0"/>
                        </a:defRPr>
                      </a:lvl4pPr>
                      <a:lvl5pPr algn="r" rtl="1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charset="0"/>
                          <a:cs typeface="Arial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charset="0"/>
                          <a:cs typeface="Arial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charset="0"/>
                          <a:cs typeface="Arial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charset="0"/>
                          <a:cs typeface="Arial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Soutien social durant l’accouchement</a:t>
                      </a:r>
                      <a:endParaRPr kumimoji="0" lang="fr-FR" altLang="ja-JP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338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15000"/>
                        </a:spcBef>
                        <a:buClr>
                          <a:srgbClr val="1E7FB8"/>
                        </a:buClr>
                        <a:buFont typeface="Wingdings" pitchFamily="2" charset="2"/>
                        <a:defRPr sz="1900">
                          <a:solidFill>
                            <a:srgbClr val="000066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>
                        <a:spcBef>
                          <a:spcPct val="15000"/>
                        </a:spcBef>
                        <a:buClr>
                          <a:srgbClr val="1E7FB8"/>
                        </a:buClr>
                        <a:buFont typeface="Arial" charset="0"/>
                        <a:defRPr sz="1900">
                          <a:solidFill>
                            <a:srgbClr val="000066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>
                        <a:spcBef>
                          <a:spcPct val="15000"/>
                        </a:spcBef>
                        <a:buClr>
                          <a:srgbClr val="1E7FB8"/>
                        </a:buClr>
                        <a:defRPr sz="2000">
                          <a:solidFill>
                            <a:srgbClr val="000066"/>
                          </a:solidFill>
                          <a:latin typeface="Arial Narrow" pitchFamily="34" charset="0"/>
                          <a:cs typeface="Arial" charset="0"/>
                        </a:defRPr>
                      </a:lvl3pPr>
                      <a:lvl4pPr algn="l">
                        <a:spcBef>
                          <a:spcPct val="15000"/>
                        </a:spcBef>
                        <a:buClr>
                          <a:srgbClr val="1E7FB8"/>
                        </a:buClr>
                        <a:defRPr>
                          <a:solidFill>
                            <a:srgbClr val="000066"/>
                          </a:solidFill>
                          <a:latin typeface="Arial Narrow" pitchFamily="34" charset="0"/>
                          <a:cs typeface="Arial" charset="0"/>
                        </a:defRPr>
                      </a:lvl4pPr>
                      <a:lvl5pPr algn="r" rtl="1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charset="0"/>
                          <a:cs typeface="Arial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charset="0"/>
                          <a:cs typeface="Arial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charset="0"/>
                          <a:cs typeface="Arial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charset="0"/>
                          <a:cs typeface="Arial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Préparation à l’accouchement et aux situations d’urgence</a:t>
                      </a:r>
                      <a:endParaRPr kumimoji="0" lang="fr-FR" altLang="ja-JP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15000"/>
                        </a:spcBef>
                        <a:buClr>
                          <a:srgbClr val="1E7FB8"/>
                        </a:buClr>
                        <a:buFont typeface="Wingdings" pitchFamily="2" charset="2"/>
                        <a:defRPr sz="1900">
                          <a:solidFill>
                            <a:srgbClr val="000066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>
                        <a:spcBef>
                          <a:spcPct val="15000"/>
                        </a:spcBef>
                        <a:buClr>
                          <a:srgbClr val="1E7FB8"/>
                        </a:buClr>
                        <a:buFont typeface="Arial" charset="0"/>
                        <a:defRPr sz="1900">
                          <a:solidFill>
                            <a:srgbClr val="000066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>
                        <a:spcBef>
                          <a:spcPct val="15000"/>
                        </a:spcBef>
                        <a:buClr>
                          <a:srgbClr val="1E7FB8"/>
                        </a:buClr>
                        <a:defRPr sz="2000">
                          <a:solidFill>
                            <a:srgbClr val="000066"/>
                          </a:solidFill>
                          <a:latin typeface="Arial Narrow" pitchFamily="34" charset="0"/>
                          <a:cs typeface="Arial" charset="0"/>
                        </a:defRPr>
                      </a:lvl3pPr>
                      <a:lvl4pPr algn="l">
                        <a:spcBef>
                          <a:spcPct val="15000"/>
                        </a:spcBef>
                        <a:buClr>
                          <a:srgbClr val="1E7FB8"/>
                        </a:buClr>
                        <a:defRPr>
                          <a:solidFill>
                            <a:srgbClr val="000066"/>
                          </a:solidFill>
                          <a:latin typeface="Arial Narrow" pitchFamily="34" charset="0"/>
                          <a:cs typeface="Arial" charset="0"/>
                        </a:defRPr>
                      </a:lvl4pPr>
                      <a:lvl5pPr algn="r" rtl="1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charset="0"/>
                          <a:cs typeface="Arial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charset="0"/>
                          <a:cs typeface="Arial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charset="0"/>
                          <a:cs typeface="Arial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charset="0"/>
                          <a:cs typeface="Arial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Surveillance épidémiologique communautaire et audits des décès maternels et périnatals</a:t>
                      </a:r>
                      <a:endParaRPr kumimoji="0" lang="fr-FR" altLang="ja-JP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15000"/>
                        </a:spcBef>
                        <a:buClr>
                          <a:srgbClr val="1E7FB8"/>
                        </a:buClr>
                        <a:buFont typeface="Wingdings" pitchFamily="2" charset="2"/>
                        <a:defRPr sz="1900">
                          <a:solidFill>
                            <a:srgbClr val="000066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>
                        <a:spcBef>
                          <a:spcPct val="15000"/>
                        </a:spcBef>
                        <a:buClr>
                          <a:srgbClr val="1E7FB8"/>
                        </a:buClr>
                        <a:buFont typeface="Arial" charset="0"/>
                        <a:defRPr sz="1900">
                          <a:solidFill>
                            <a:srgbClr val="000066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>
                        <a:spcBef>
                          <a:spcPct val="15000"/>
                        </a:spcBef>
                        <a:buClr>
                          <a:srgbClr val="1E7FB8"/>
                        </a:buClr>
                        <a:defRPr sz="2000">
                          <a:solidFill>
                            <a:srgbClr val="000066"/>
                          </a:solidFill>
                          <a:latin typeface="Arial Narrow" pitchFamily="34" charset="0"/>
                          <a:cs typeface="Arial" charset="0"/>
                        </a:defRPr>
                      </a:lvl3pPr>
                      <a:lvl4pPr algn="l">
                        <a:spcBef>
                          <a:spcPct val="15000"/>
                        </a:spcBef>
                        <a:buClr>
                          <a:srgbClr val="1E7FB8"/>
                        </a:buClr>
                        <a:defRPr>
                          <a:solidFill>
                            <a:srgbClr val="000066"/>
                          </a:solidFill>
                          <a:latin typeface="Arial Narrow" pitchFamily="34" charset="0"/>
                          <a:cs typeface="Arial" charset="0"/>
                        </a:defRPr>
                      </a:lvl4pPr>
                      <a:lvl5pPr algn="r" rtl="1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charset="0"/>
                          <a:cs typeface="Arial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charset="0"/>
                          <a:cs typeface="Arial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charset="0"/>
                          <a:cs typeface="Arial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charset="0"/>
                          <a:cs typeface="Arial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Rôle des accoucheuses traditionnelles au sein du système de santé</a:t>
                      </a:r>
                      <a:endParaRPr kumimoji="0" lang="fr-FR" altLang="ja-JP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15000"/>
                        </a:spcBef>
                        <a:buClr>
                          <a:srgbClr val="1E7FB8"/>
                        </a:buClr>
                        <a:buFont typeface="Wingdings" pitchFamily="2" charset="2"/>
                        <a:defRPr sz="1900">
                          <a:solidFill>
                            <a:srgbClr val="000066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>
                        <a:spcBef>
                          <a:spcPct val="15000"/>
                        </a:spcBef>
                        <a:buClr>
                          <a:srgbClr val="1E7FB8"/>
                        </a:buClr>
                        <a:buFont typeface="Arial" charset="0"/>
                        <a:defRPr sz="1900">
                          <a:solidFill>
                            <a:srgbClr val="000066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>
                        <a:spcBef>
                          <a:spcPct val="15000"/>
                        </a:spcBef>
                        <a:buClr>
                          <a:srgbClr val="1E7FB8"/>
                        </a:buClr>
                        <a:defRPr sz="2000">
                          <a:solidFill>
                            <a:srgbClr val="000066"/>
                          </a:solidFill>
                          <a:latin typeface="Arial Narrow" pitchFamily="34" charset="0"/>
                          <a:cs typeface="Arial" charset="0"/>
                        </a:defRPr>
                      </a:lvl3pPr>
                      <a:lvl4pPr algn="l">
                        <a:spcBef>
                          <a:spcPct val="15000"/>
                        </a:spcBef>
                        <a:buClr>
                          <a:srgbClr val="1E7FB8"/>
                        </a:buClr>
                        <a:defRPr>
                          <a:solidFill>
                            <a:srgbClr val="000066"/>
                          </a:solidFill>
                          <a:latin typeface="Arial Narrow" pitchFamily="34" charset="0"/>
                          <a:cs typeface="Arial" charset="0"/>
                        </a:defRPr>
                      </a:lvl4pPr>
                      <a:lvl5pPr algn="r" rtl="1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Arial" charset="0"/>
                          <a:cs typeface="Arial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charset="0"/>
                          <a:cs typeface="Arial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charset="0"/>
                          <a:cs typeface="Arial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charset="0"/>
                          <a:cs typeface="Arial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Compétences interpersonnelles et interculturelles des fournisseurs de soins en santé</a:t>
                      </a:r>
                      <a:endParaRPr kumimoji="0" lang="fr-FR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91495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836712"/>
            <a:ext cx="8219256" cy="580926"/>
          </a:xfrm>
        </p:spPr>
        <p:txBody>
          <a:bodyPr>
            <a:noAutofit/>
          </a:bodyPr>
          <a:lstStyle/>
          <a:p>
            <a:pPr algn="ctr" eaLnBrk="1" hangingPunct="1"/>
            <a:r>
              <a:rPr lang="fr-FR" sz="2800" dirty="0" smtClean="0">
                <a:latin typeface="Tahoma" pitchFamily="34" charset="0"/>
                <a:cs typeface="Tahoma" pitchFamily="34" charset="0"/>
              </a:rPr>
              <a:t>COMPOSANTE 3 DES SPNR</a:t>
            </a:r>
            <a:br>
              <a:rPr lang="fr-FR" sz="2800" dirty="0" smtClean="0">
                <a:latin typeface="Tahoma" pitchFamily="34" charset="0"/>
                <a:cs typeface="Tahoma" pitchFamily="34" charset="0"/>
              </a:rPr>
            </a:br>
            <a:r>
              <a:rPr lang="fr-FR" sz="2800" dirty="0" smtClean="0">
                <a:latin typeface="Tahoma" pitchFamily="34" charset="0"/>
                <a:cs typeface="Tahoma" pitchFamily="34" charset="0"/>
              </a:rPr>
              <a:t>Préparation à l’accouchement et aux complications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FR" sz="3200" dirty="0" smtClean="0">
                <a:latin typeface="Tahoma" pitchFamily="34" charset="0"/>
                <a:cs typeface="Tahoma" pitchFamily="34" charset="0"/>
              </a:rPr>
              <a:t>Justification </a:t>
            </a:r>
          </a:p>
          <a:p>
            <a:pPr eaLnBrk="1" hangingPunct="1">
              <a:buFontTx/>
              <a:buChar char="-"/>
            </a:pPr>
            <a:r>
              <a:rPr lang="fr-FR" sz="3200" dirty="0" smtClean="0">
                <a:latin typeface="Tahoma" pitchFamily="34" charset="0"/>
                <a:cs typeface="Tahoma" pitchFamily="34" charset="0"/>
              </a:rPr>
              <a:t>Réduire les 3 retards</a:t>
            </a:r>
          </a:p>
          <a:p>
            <a:pPr eaLnBrk="1" hangingPunct="1">
              <a:buFontTx/>
              <a:buChar char="-"/>
            </a:pPr>
            <a:r>
              <a:rPr lang="fr-FR" sz="3200" dirty="0" smtClean="0">
                <a:latin typeface="Tahoma" pitchFamily="34" charset="0"/>
                <a:cs typeface="Tahoma" pitchFamily="34" charset="0"/>
              </a:rPr>
              <a:t>Chaque femme enceinte peut présenter une complication</a:t>
            </a:r>
          </a:p>
          <a:p>
            <a:pPr eaLnBrk="1" hangingPunct="1">
              <a:buFontTx/>
              <a:buChar char="-"/>
            </a:pPr>
            <a:r>
              <a:rPr lang="fr-FR" sz="3200" dirty="0" smtClean="0">
                <a:latin typeface="Tahoma" pitchFamily="34" charset="0"/>
                <a:cs typeface="Tahoma" pitchFamily="34" charset="0"/>
              </a:rPr>
              <a:t>Les complications ne sont pas prévisibles</a:t>
            </a:r>
          </a:p>
          <a:p>
            <a:pPr eaLnBrk="1" hangingPunct="1">
              <a:buFontTx/>
              <a:buNone/>
            </a:pPr>
            <a:r>
              <a:rPr lang="fr-FR" sz="32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-  Réduit la désorganisation au moment de l'accouchement ou en cas d'urgence</a:t>
            </a:r>
            <a:endParaRPr lang="en-US" sz="3200" dirty="0" smtClean="0">
              <a:latin typeface="Tahoma" pitchFamily="34" charset="0"/>
              <a:cs typeface="Tahoma" pitchFamily="34" charset="0"/>
            </a:endParaRPr>
          </a:p>
          <a:p>
            <a:pPr eaLnBrk="1" hangingPunct="1">
              <a:buFontTx/>
              <a:buNone/>
            </a:pPr>
            <a:endParaRPr lang="fr-FR" dirty="0" smtClean="0"/>
          </a:p>
          <a:p>
            <a:pPr eaLnBrk="1" hangingPunct="1">
              <a:buFontTx/>
              <a:buNone/>
            </a:pPr>
            <a:endParaRPr lang="fr-FR" dirty="0" smtClean="0"/>
          </a:p>
          <a:p>
            <a:pPr eaLnBrk="1" hangingPunct="1">
              <a:buFontTx/>
              <a:buNone/>
            </a:pPr>
            <a:endParaRPr lang="fr-FR" dirty="0" smtClean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323528" y="0"/>
            <a:ext cx="8712968" cy="620688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400" b="1" smtClean="0"/>
              <a:t>INTRODUCTION</a:t>
            </a:r>
            <a:endParaRPr lang="fr-FR" sz="5400" b="1" dirty="0"/>
          </a:p>
        </p:txBody>
      </p:sp>
    </p:spTree>
    <p:extLst>
      <p:ext uri="{BB962C8B-B14F-4D97-AF65-F5344CB8AC3E}">
        <p14:creationId xmlns="" xmlns:p14="http://schemas.microsoft.com/office/powerpoint/2010/main" val="140919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/>
              <a:t>Travaux de groupe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1412776"/>
            <a:ext cx="8572560" cy="4713387"/>
          </a:xfrm>
        </p:spPr>
        <p:txBody>
          <a:bodyPr>
            <a:normAutofit fontScale="55000" lnSpcReduction="20000"/>
          </a:bodyPr>
          <a:lstStyle/>
          <a:p>
            <a:pPr lvl="0">
              <a:buNone/>
            </a:pPr>
            <a:r>
              <a:rPr lang="fr-CH" sz="5100" dirty="0" smtClean="0"/>
              <a:t>1- Comment les prestataires de soins et les ASBC éduquent les femmes dans le domaine de la SMN ? </a:t>
            </a:r>
            <a:endParaRPr lang="fr-FR" sz="5100" dirty="0" smtClean="0"/>
          </a:p>
          <a:p>
            <a:pPr lvl="0">
              <a:buNone/>
            </a:pPr>
            <a:r>
              <a:rPr lang="fr-CH" sz="5100" dirty="0" smtClean="0"/>
              <a:t>2- Comment dialoguent-ils avec les hommes ?  </a:t>
            </a:r>
            <a:endParaRPr lang="fr-FR" sz="5100" dirty="0" smtClean="0"/>
          </a:p>
          <a:p>
            <a:pPr lvl="0">
              <a:buNone/>
            </a:pPr>
            <a:r>
              <a:rPr lang="fr-CH" sz="5100" dirty="0" smtClean="0"/>
              <a:t>3- L’éducation à la santé  telle qu’elle est faite actuellement (par les prestataires de soins et les ASBC) produit-elle les résultats voulus (en termes de changement de comportement pour améliorer la SMN)? Dites pourquoi ?</a:t>
            </a:r>
          </a:p>
          <a:p>
            <a:pPr>
              <a:buNone/>
            </a:pPr>
            <a:r>
              <a:rPr lang="fr-CH" sz="5100" dirty="0" smtClean="0"/>
              <a:t>4- Est-ce que les prestataires de soins et les ASBC ont reçu une formation sur les principes de l’éducation des adultes ?  </a:t>
            </a:r>
          </a:p>
          <a:p>
            <a:pPr lvl="0">
              <a:buNone/>
            </a:pPr>
            <a:endParaRPr lang="fr-CH" sz="4600" dirty="0" smtClean="0"/>
          </a:p>
          <a:p>
            <a:pPr marL="0" lvl="0" indent="0">
              <a:buNone/>
            </a:pPr>
            <a:endParaRPr lang="fr-FR" dirty="0" smtClean="0"/>
          </a:p>
          <a:p>
            <a:pPr lvl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66650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/>
              <a:t>Travaux de groupe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fr-CH" dirty="0" smtClean="0"/>
              <a:t>5- Que devrait être fait de façon différente pour avoir un impact plus important sur les pratiques des agents de santé et des ASBC dans le domaine de la SMN? </a:t>
            </a:r>
          </a:p>
          <a:p>
            <a:pPr lvl="0">
              <a:buNone/>
            </a:pPr>
            <a:r>
              <a:rPr lang="fr-CH" dirty="0" smtClean="0"/>
              <a:t>6- Est-ce que les équipes qui mènent les  supervisions apportent-elles un appui dans le domaine de l’éducation des adultes  ? </a:t>
            </a:r>
            <a:endParaRPr lang="fr-FR" dirty="0" smtClean="0"/>
          </a:p>
          <a:p>
            <a:pPr>
              <a:buNone/>
            </a:pPr>
            <a:r>
              <a:rPr lang="fr-CH" dirty="0" smtClean="0"/>
              <a:t>7- Que devrait être fait de façon différente dans la supervision de l’éducation à la santé ?</a:t>
            </a:r>
            <a:endParaRPr lang="fr-FR" dirty="0" smtClean="0"/>
          </a:p>
          <a:p>
            <a:endParaRPr lang="fr-FR" dirty="0" smtClean="0"/>
          </a:p>
          <a:p>
            <a:pPr lvl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4105977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272808" cy="706439"/>
          </a:xfrm>
        </p:spPr>
        <p:txBody>
          <a:bodyPr>
            <a:noAutofit/>
          </a:bodyPr>
          <a:lstStyle/>
          <a:p>
            <a:r>
              <a:rPr lang="fr-CH" sz="5400" dirty="0" smtClean="0"/>
              <a:t>Recommandation forte</a:t>
            </a:r>
            <a:endParaRPr lang="fr-CH" sz="5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2492897"/>
            <a:ext cx="4752528" cy="343505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CH" sz="2800" dirty="0"/>
              <a:t>Recommandée pour l’augmentation de l’utilisation des services de santé qualifiés lors de l’accouchement et dans le cas de complications obstétriques et néonatales</a:t>
            </a:r>
          </a:p>
          <a:p>
            <a:pPr marL="1166813" lvl="1" indent="-342900">
              <a:buFont typeface="Wingdings" panose="05000000000000000000" pitchFamily="2" charset="2"/>
              <a:buChar char="Ø"/>
            </a:pPr>
            <a:endParaRPr lang="fr-CH" sz="3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AAD8CB-33AC-4896-8289-82D73DB5E5E4}" type="slidenum">
              <a:rPr lang="fr-FR" altLang="fr-FR" smtClean="0"/>
              <a:pPr>
                <a:defRPr/>
              </a:pPr>
              <a:t>8</a:t>
            </a:fld>
            <a:endParaRPr lang="fr-FR" altLang="fr-F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2090" y="1345367"/>
            <a:ext cx="3150350" cy="45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323528" y="1402639"/>
            <a:ext cx="5058562" cy="954107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H" sz="2800" b="1" dirty="0"/>
              <a:t>Préparation à l’accouchement et aux urgences</a:t>
            </a:r>
          </a:p>
        </p:txBody>
      </p:sp>
    </p:spTree>
    <p:extLst>
      <p:ext uri="{BB962C8B-B14F-4D97-AF65-F5344CB8AC3E}">
        <p14:creationId xmlns="" xmlns:p14="http://schemas.microsoft.com/office/powerpoint/2010/main" val="393058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Interventions clés du champ 1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4000" dirty="0" smtClean="0"/>
              <a:t>Prendre soin de soi</a:t>
            </a:r>
          </a:p>
          <a:p>
            <a:r>
              <a:rPr lang="fr-FR" sz="4000" dirty="0" smtClean="0"/>
              <a:t>Comportement de recherche de soins</a:t>
            </a:r>
          </a:p>
          <a:p>
            <a:r>
              <a:rPr lang="fr-FR" sz="4000" dirty="0" smtClean="0">
                <a:solidFill>
                  <a:srgbClr val="FF0000"/>
                </a:solidFill>
              </a:rPr>
              <a:t>Préparation à l’accouchement et aux urgences (PAU)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1134</Words>
  <Application>Microsoft Office PowerPoint</Application>
  <PresentationFormat>Affichage à l'écran (4:3)</PresentationFormat>
  <Paragraphs>160</Paragraphs>
  <Slides>28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29" baseType="lpstr">
      <vt:lpstr>Thème Office</vt:lpstr>
      <vt:lpstr>INTERVENTIONS DU CHAMP1:PREPARATION A L’ACCOUCHEMENT ET AUX URGENCES (PAU)</vt:lpstr>
      <vt:lpstr>Objectifs de la séance</vt:lpstr>
      <vt:lpstr>PLAN DE PRESENTATION</vt:lpstr>
      <vt:lpstr>CHAMPS PRIORITAIRES D’INTERVENTION</vt:lpstr>
      <vt:lpstr>COMPOSANTE 3 DES SPNR Préparation à l’accouchement et aux complications</vt:lpstr>
      <vt:lpstr>Travaux de groupe</vt:lpstr>
      <vt:lpstr>Travaux de groupe</vt:lpstr>
      <vt:lpstr>Recommandation forte</vt:lpstr>
      <vt:lpstr>Interventions clés du champ 1</vt:lpstr>
      <vt:lpstr>Préparation à l’accouchement et aux urgences obstétricales et néonatales </vt:lpstr>
      <vt:lpstr>Préparation à l’accouchement et aux urgences</vt:lpstr>
      <vt:lpstr>Préparation à l’accouchement et aux urgences</vt:lpstr>
      <vt:lpstr>Eléments du plan de  préparation à l’accouchement et aux complications (1/2)</vt:lpstr>
      <vt:lpstr>Eléments du plan de  préparation à l’accouchement et aux complications (2/2)</vt:lpstr>
      <vt:lpstr>Diapositive 15</vt:lpstr>
      <vt:lpstr>Diapositive 16</vt:lpstr>
      <vt:lpstr>1.Identification d’un prestataire qualifié</vt:lpstr>
      <vt:lpstr>2. Identification du lieu de l’accouchement</vt:lpstr>
      <vt:lpstr>3. Prévoir le moyen de transport</vt:lpstr>
      <vt:lpstr>4. Moyens financiers</vt:lpstr>
      <vt:lpstr>5. Mécanisme de prise de décision en cas d’urgence</vt:lpstr>
      <vt:lpstr>6. Identification de donneurs potentiels de sang</vt:lpstr>
      <vt:lpstr>7.Articles pour l’accouchement</vt:lpstr>
      <vt:lpstr>8.Soutien pendant le séjour à la maternité</vt:lpstr>
      <vt:lpstr>9.Reconnaissance et réaction appropriée aux signes de danger</vt:lpstr>
      <vt:lpstr>Diapositive 26</vt:lpstr>
      <vt:lpstr>MERCI POUR VOTRE AIMABLE ATTENTION!</vt:lpstr>
      <vt:lpstr>Diapositive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INTERVENTIONS DU CHAMP1</dc:title>
  <dc:creator>Rama SAWADOGO</dc:creator>
  <cp:lastModifiedBy>acer</cp:lastModifiedBy>
  <cp:revision>18</cp:revision>
  <dcterms:created xsi:type="dcterms:W3CDTF">2018-02-21T22:53:18Z</dcterms:created>
  <dcterms:modified xsi:type="dcterms:W3CDTF">2019-11-16T08:24:25Z</dcterms:modified>
</cp:coreProperties>
</file>