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ADBD95-BA71-4A0F-9D73-97427505414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C128DA6-F2F3-49EA-B192-ADFFA96709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94429AA-1771-4525-ACF2-7585905D46C5}"/>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5" name="Espace réservé du pied de page 4">
            <a:extLst>
              <a:ext uri="{FF2B5EF4-FFF2-40B4-BE49-F238E27FC236}">
                <a16:creationId xmlns:a16="http://schemas.microsoft.com/office/drawing/2014/main" id="{2D9F46CC-98A3-48C8-9BF6-DF376D9226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C1361D6-7969-4EF2-9108-6113BC425AFF}"/>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3246115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902DE-E6C1-4A04-A4C5-FCB980DD0625}"/>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E0577FD-BB39-47A2-89C3-9AB41C74129A}"/>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139BC90-9EAC-4F2D-B25D-5E9815A04FE8}"/>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5" name="Espace réservé du pied de page 4">
            <a:extLst>
              <a:ext uri="{FF2B5EF4-FFF2-40B4-BE49-F238E27FC236}">
                <a16:creationId xmlns:a16="http://schemas.microsoft.com/office/drawing/2014/main" id="{2C8423E0-27C1-4111-9223-FE237A2693E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6FCA728-1756-472F-A028-A242CEF3F527}"/>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3185054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063A92A5-2B7A-409F-BC9D-1F9A88DE63B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27C0907-9D15-44B4-ACF2-2529BF6BEA5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CDA015F-9448-46E9-A86F-133ABBDBE673}"/>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5" name="Espace réservé du pied de page 4">
            <a:extLst>
              <a:ext uri="{FF2B5EF4-FFF2-40B4-BE49-F238E27FC236}">
                <a16:creationId xmlns:a16="http://schemas.microsoft.com/office/drawing/2014/main" id="{A1C69073-D33A-4D1F-8532-DF832C98E59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C61BD33-6F84-4BD0-9491-99652A9862FA}"/>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85559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6B90E1-E556-41A5-BD62-E7BDD9B5832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B9ACE6BA-9DD3-4B7E-AE4E-333C0E76A95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34746D8-754B-43A7-AE66-83BC47EEC31C}"/>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5" name="Espace réservé du pied de page 4">
            <a:extLst>
              <a:ext uri="{FF2B5EF4-FFF2-40B4-BE49-F238E27FC236}">
                <a16:creationId xmlns:a16="http://schemas.microsoft.com/office/drawing/2014/main" id="{8160DA16-542D-4C6C-B427-4B8CB22D43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0BB21B7-3D2E-4A2C-8AD8-0D8BC0009730}"/>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1298471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74FA105-AB5C-4895-8AA9-1B43C99F2AE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46071342-26F7-4F21-8F67-F240852DED9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0A506CEF-D168-4A4D-9E3F-E339D6A611D5}"/>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5" name="Espace réservé du pied de page 4">
            <a:extLst>
              <a:ext uri="{FF2B5EF4-FFF2-40B4-BE49-F238E27FC236}">
                <a16:creationId xmlns:a16="http://schemas.microsoft.com/office/drawing/2014/main" id="{0C65E6E8-A8CC-4D9C-925B-2264520283A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68683F4-9D9C-4E01-8CE6-72B18EC46828}"/>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2915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0B87C-D0AB-4387-9E12-C63E7385E9BE}"/>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C3145AA-7FB1-463D-855B-818EEFED5B71}"/>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1C4BC8D-F935-449A-81F4-EF9F3B69741A}"/>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D8C40C8-5EBF-4EA8-BC0F-65C4E33C5C0B}"/>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6" name="Espace réservé du pied de page 5">
            <a:extLst>
              <a:ext uri="{FF2B5EF4-FFF2-40B4-BE49-F238E27FC236}">
                <a16:creationId xmlns:a16="http://schemas.microsoft.com/office/drawing/2014/main" id="{31A3BC52-73C4-4A8B-8995-DFD0F7B4ECC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741679E-D9E8-4B5E-839F-14949F8AAFC8}"/>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81562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B7223B-6BF2-4DE5-AEBD-05E97567D87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37A3DE9-935B-4075-B398-C2E6985E08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39707A2-1C14-4C29-BDCE-7850F3478B74}"/>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F90C505E-6591-4348-ACC3-F90AE0DDC51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B7950A4-1589-4B46-921F-A6B61CCDEC9E}"/>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6645055-AB12-4074-B9BD-FF14602BAC07}"/>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8" name="Espace réservé du pied de page 7">
            <a:extLst>
              <a:ext uri="{FF2B5EF4-FFF2-40B4-BE49-F238E27FC236}">
                <a16:creationId xmlns:a16="http://schemas.microsoft.com/office/drawing/2014/main" id="{39BA5DEB-9211-4159-8990-2E7A142320BA}"/>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3A569A1-56C4-4D4F-A593-899835B1F795}"/>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654983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7F7334-57C4-441A-B3B3-EDFC201EE57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0147D74-E9EE-491B-9A66-D927BFC40442}"/>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4" name="Espace réservé du pied de page 3">
            <a:extLst>
              <a:ext uri="{FF2B5EF4-FFF2-40B4-BE49-F238E27FC236}">
                <a16:creationId xmlns:a16="http://schemas.microsoft.com/office/drawing/2014/main" id="{FA75CA6C-D969-4102-ABAA-2973B9CDA29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F3DB6891-5023-44B7-BE9E-4700EB0E7C6E}"/>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1092492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F76E126-A406-43FD-B1FA-032683D5ED35}"/>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3" name="Espace réservé du pied de page 2">
            <a:extLst>
              <a:ext uri="{FF2B5EF4-FFF2-40B4-BE49-F238E27FC236}">
                <a16:creationId xmlns:a16="http://schemas.microsoft.com/office/drawing/2014/main" id="{841BF6F0-276E-49FA-B319-2BD5FFEB3FD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DA02137-9513-4D9B-9336-E868D5577C8A}"/>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3698591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D102EB-FC65-4060-AD16-ECA63DCFD04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9348130-FE27-408E-A75B-BD7A6F84EA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B3B3346-2F0E-4450-A511-DCC8B94232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AB59498-471B-4809-8215-4BA3F979749C}"/>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6" name="Espace réservé du pied de page 5">
            <a:extLst>
              <a:ext uri="{FF2B5EF4-FFF2-40B4-BE49-F238E27FC236}">
                <a16:creationId xmlns:a16="http://schemas.microsoft.com/office/drawing/2014/main" id="{41808BC5-F569-4BF8-AD86-247D1B75932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8D1C09B3-2B05-4D5A-889C-E76422915D79}"/>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4107526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18D195-4040-43C1-B5EB-0F192185D22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F09BA50-497D-4551-BEC8-3502BB91FA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6E32C4E-CAC2-4337-9D9A-6BD1171BD3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7B65C6D-B298-4888-96E9-FBEF951F0402}"/>
              </a:ext>
            </a:extLst>
          </p:cNvPr>
          <p:cNvSpPr>
            <a:spLocks noGrp="1"/>
          </p:cNvSpPr>
          <p:nvPr>
            <p:ph type="dt" sz="half" idx="10"/>
          </p:nvPr>
        </p:nvSpPr>
        <p:spPr/>
        <p:txBody>
          <a:bodyPr/>
          <a:lstStyle/>
          <a:p>
            <a:fld id="{B2FB4C8F-B602-4A26-B291-B028BFFCBDF6}" type="datetimeFigureOut">
              <a:rPr lang="fr-FR" smtClean="0"/>
              <a:t>29/09/2021</a:t>
            </a:fld>
            <a:endParaRPr lang="fr-FR"/>
          </a:p>
        </p:txBody>
      </p:sp>
      <p:sp>
        <p:nvSpPr>
          <p:cNvPr id="6" name="Espace réservé du pied de page 5">
            <a:extLst>
              <a:ext uri="{FF2B5EF4-FFF2-40B4-BE49-F238E27FC236}">
                <a16:creationId xmlns:a16="http://schemas.microsoft.com/office/drawing/2014/main" id="{069EDB81-BA67-42C2-A678-1E41DB892B6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6700CE3-513F-4C8D-9A1C-1EB7FB776C76}"/>
              </a:ext>
            </a:extLst>
          </p:cNvPr>
          <p:cNvSpPr>
            <a:spLocks noGrp="1"/>
          </p:cNvSpPr>
          <p:nvPr>
            <p:ph type="sldNum" sz="quarter" idx="12"/>
          </p:nvPr>
        </p:nvSpPr>
        <p:spPr/>
        <p:txBody>
          <a:bodyPr/>
          <a:lstStyle/>
          <a:p>
            <a:fld id="{0BFD90CF-AE59-4BF5-98FB-A2BB61998BEB}" type="slidenum">
              <a:rPr lang="fr-FR" smtClean="0"/>
              <a:t>‹N°›</a:t>
            </a:fld>
            <a:endParaRPr lang="fr-FR"/>
          </a:p>
        </p:txBody>
      </p:sp>
    </p:spTree>
    <p:extLst>
      <p:ext uri="{BB962C8B-B14F-4D97-AF65-F5344CB8AC3E}">
        <p14:creationId xmlns:p14="http://schemas.microsoft.com/office/powerpoint/2010/main" val="1302509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64FFE41-7207-43D6-A2FE-EACF27A492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1515855-878F-4881-9FB5-CA8B6D1CA2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C61C2F4-7168-4AE2-9E14-C35E37A885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FB4C8F-B602-4A26-B291-B028BFFCBDF6}" type="datetimeFigureOut">
              <a:rPr lang="fr-FR" smtClean="0"/>
              <a:t>29/09/2021</a:t>
            </a:fld>
            <a:endParaRPr lang="fr-FR"/>
          </a:p>
        </p:txBody>
      </p:sp>
      <p:sp>
        <p:nvSpPr>
          <p:cNvPr id="5" name="Espace réservé du pied de page 4">
            <a:extLst>
              <a:ext uri="{FF2B5EF4-FFF2-40B4-BE49-F238E27FC236}">
                <a16:creationId xmlns:a16="http://schemas.microsoft.com/office/drawing/2014/main" id="{841CCEC5-CFBA-4425-B502-EEB91C250B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23A82E9-DB07-4A4D-9B6F-2371FBF6FE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FD90CF-AE59-4BF5-98FB-A2BB61998BEB}" type="slidenum">
              <a:rPr lang="fr-FR" smtClean="0"/>
              <a:t>‹N°›</a:t>
            </a:fld>
            <a:endParaRPr lang="fr-FR"/>
          </a:p>
        </p:txBody>
      </p:sp>
    </p:spTree>
    <p:extLst>
      <p:ext uri="{BB962C8B-B14F-4D97-AF65-F5344CB8AC3E}">
        <p14:creationId xmlns:p14="http://schemas.microsoft.com/office/powerpoint/2010/main" val="1567718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8E76329-915D-41B5-A3A1-A5DEE19E352C}"/>
              </a:ext>
            </a:extLst>
          </p:cNvPr>
          <p:cNvSpPr txBox="1"/>
          <p:nvPr/>
        </p:nvSpPr>
        <p:spPr>
          <a:xfrm>
            <a:off x="2014330" y="1487008"/>
            <a:ext cx="8163339" cy="141417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pPr>
              <a:spcBef>
                <a:spcPts val="2000"/>
              </a:spcBef>
              <a:spcAft>
                <a:spcPts val="200"/>
              </a:spcAft>
            </a:pPr>
            <a:r>
              <a:rPr lang="it-IT" sz="3600" b="1" kern="0" dirty="0">
                <a:solidFill>
                  <a:schemeClr val="bg1"/>
                </a:solidFill>
                <a:effectLst/>
                <a:latin typeface="Algerian" panose="04020705040A02060702" pitchFamily="82" charset="0"/>
                <a:ea typeface="Times New Roman" panose="02020603050405020304" pitchFamily="18" charset="0"/>
                <a:cs typeface="Times New Roman" panose="02020603050405020304" pitchFamily="18" charset="0"/>
              </a:rPr>
              <a:t>CHAPITRE 5 : RÔLES DES ACTEURS</a:t>
            </a:r>
            <a:endParaRPr lang="fr-FR" sz="3600" b="1" kern="0" dirty="0">
              <a:solidFill>
                <a:schemeClr val="bg1"/>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457200" algn="just">
              <a:lnSpc>
                <a:spcPct val="150000"/>
              </a:lnSpc>
              <a:spcAft>
                <a:spcPts val="800"/>
              </a:spcAft>
            </a:pPr>
            <a:r>
              <a:rPr lang="fr-FR" sz="3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3600" dirty="0">
              <a:solidFill>
                <a:schemeClr val="bg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2161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337930" y="1825625"/>
            <a:ext cx="11516139" cy="4351338"/>
          </a:xfrm>
        </p:spPr>
        <p:style>
          <a:lnRef idx="2">
            <a:schemeClr val="dk1"/>
          </a:lnRef>
          <a:fillRef idx="1">
            <a:schemeClr val="lt1"/>
          </a:fillRef>
          <a:effectRef idx="0">
            <a:schemeClr val="dk1"/>
          </a:effectRef>
          <a:fontRef idx="minor">
            <a:schemeClr val="dk1"/>
          </a:fontRef>
        </p:style>
        <p:txBody>
          <a:bodyPr>
            <a:noAutofit/>
          </a:bodyPr>
          <a:lstStyle/>
          <a:p>
            <a:pPr marL="0" lvl="0" indent="0">
              <a:lnSpc>
                <a:spcPct val="100000"/>
              </a:lnSpc>
              <a:spcBef>
                <a:spcPts val="1000"/>
              </a:spcBef>
              <a:buNone/>
            </a:pPr>
            <a:r>
              <a:rPr lang="fr-CH" sz="3200" b="1" dirty="0">
                <a:solidFill>
                  <a:srgbClr val="4472C4"/>
                </a:solidFill>
                <a:effectLst/>
                <a:latin typeface="Times New Roman" panose="02020603050405020304" pitchFamily="18" charset="0"/>
                <a:ea typeface="Times New Roman" panose="02020603050405020304" pitchFamily="18" charset="0"/>
                <a:cs typeface="Times New Roman" panose="02020603050405020304" pitchFamily="18" charset="0"/>
              </a:rPr>
              <a:t>Diffusion des résultats des interventions IFC</a:t>
            </a:r>
          </a:p>
          <a:p>
            <a:pPr algn="just">
              <a:lnSpc>
                <a:spcPct val="100000"/>
              </a:lnSpc>
              <a:spcAft>
                <a:spcPts val="800"/>
              </a:spcAft>
              <a:tabLst>
                <a:tab pos="1360805" algn="l"/>
              </a:tabLst>
            </a:pPr>
            <a:r>
              <a:rPr lang="fr-FR" sz="3200" dirty="0">
                <a:effectLst/>
                <a:latin typeface="Times New Roman" panose="02020603050405020304" pitchFamily="18" charset="0"/>
                <a:ea typeface="Times New Roman" panose="02020603050405020304" pitchFamily="18" charset="0"/>
                <a:cs typeface="Times New Roman" panose="02020603050405020304" pitchFamily="18" charset="0"/>
              </a:rPr>
              <a:t>La diffusion des résultats à la communauté présente les objectifs suivants :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Calibri" panose="020F0502020204030204" pitchFamily="34" charset="0"/>
              <a:buChar char="-"/>
              <a:tabLst>
                <a:tab pos="1360805" algn="l"/>
              </a:tabLst>
            </a:pPr>
            <a:r>
              <a:rPr lang="fr-FR" sz="3200" dirty="0">
                <a:effectLst/>
                <a:latin typeface="Times New Roman" panose="02020603050405020304" pitchFamily="18" charset="0"/>
                <a:ea typeface="Times New Roman" panose="02020603050405020304" pitchFamily="18" charset="0"/>
                <a:cs typeface="Times New Roman" panose="02020603050405020304" pitchFamily="18" charset="0"/>
              </a:rPr>
              <a:t>Augmenter la redevabilité envers la communauté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Calibri" panose="020F0502020204030204" pitchFamily="34" charset="0"/>
              <a:buChar char="-"/>
              <a:tabLst>
                <a:tab pos="1360805" algn="l"/>
              </a:tabLst>
            </a:pPr>
            <a:r>
              <a:rPr lang="fr-FR" sz="3200" dirty="0">
                <a:effectLst/>
                <a:latin typeface="Times New Roman" panose="02020603050405020304" pitchFamily="18" charset="0"/>
                <a:ea typeface="Times New Roman" panose="02020603050405020304" pitchFamily="18" charset="0"/>
                <a:cs typeface="Times New Roman" panose="02020603050405020304" pitchFamily="18" charset="0"/>
              </a:rPr>
              <a:t>Accroître la sensibilisation des communautés aux composantes IFC afin d’augmenter leur motivation à y participer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244787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337930" y="1825625"/>
            <a:ext cx="11516139" cy="4351338"/>
          </a:xfrm>
        </p:spPr>
        <p:style>
          <a:lnRef idx="2">
            <a:schemeClr val="dk1"/>
          </a:lnRef>
          <a:fillRef idx="1">
            <a:schemeClr val="lt1"/>
          </a:fillRef>
          <a:effectRef idx="0">
            <a:schemeClr val="dk1"/>
          </a:effectRef>
          <a:fontRef idx="minor">
            <a:schemeClr val="dk1"/>
          </a:fontRef>
        </p:style>
        <p:txBody>
          <a:bodyPr>
            <a:noAutofit/>
          </a:bodyPr>
          <a:lstStyle/>
          <a:p>
            <a:pPr marL="0" lvl="0" indent="0">
              <a:lnSpc>
                <a:spcPct val="100000"/>
              </a:lnSpc>
              <a:spcBef>
                <a:spcPts val="1000"/>
              </a:spcBef>
              <a:buNone/>
            </a:pPr>
            <a:r>
              <a:rPr lang="fr-CH" sz="3200" b="1" dirty="0">
                <a:solidFill>
                  <a:srgbClr val="4472C4"/>
                </a:solidFill>
                <a:effectLst/>
                <a:latin typeface="Times New Roman" panose="02020603050405020304" pitchFamily="18" charset="0"/>
                <a:ea typeface="Times New Roman" panose="02020603050405020304" pitchFamily="18" charset="0"/>
                <a:cs typeface="Times New Roman" panose="02020603050405020304" pitchFamily="18" charset="0"/>
              </a:rPr>
              <a:t>Diffusion des résultats des interventions IFC</a:t>
            </a:r>
          </a:p>
          <a:p>
            <a:pPr marL="342900" lvl="0" indent="-342900" algn="just">
              <a:lnSpc>
                <a:spcPct val="100000"/>
              </a:lnSpc>
              <a:spcAft>
                <a:spcPts val="800"/>
              </a:spcAft>
              <a:buFont typeface="Calibri" panose="020F0502020204030204" pitchFamily="34" charset="0"/>
              <a:buChar char="-"/>
              <a:tabLst>
                <a:tab pos="1360805" algn="l"/>
              </a:tabLst>
            </a:pPr>
            <a:r>
              <a:rPr lang="fr-FR" sz="3200" dirty="0">
                <a:effectLst/>
                <a:latin typeface="Times New Roman" panose="02020603050405020304" pitchFamily="18" charset="0"/>
                <a:ea typeface="Times New Roman" panose="02020603050405020304" pitchFamily="18" charset="0"/>
                <a:cs typeface="Times New Roman" panose="02020603050405020304" pitchFamily="18" charset="0"/>
              </a:rPr>
              <a:t>Contribuer au processus de renforcement des moyens d’agir et s’assurer que les interventions soient effectuées en collaboration avec la communauté et non sans sa participation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Calibri" panose="020F0502020204030204" pitchFamily="34" charset="0"/>
              <a:buChar char="-"/>
              <a:tabLst>
                <a:tab pos="1360805" algn="l"/>
              </a:tabLst>
            </a:pPr>
            <a:r>
              <a:rPr lang="fr-FR" sz="3200" dirty="0">
                <a:effectLst/>
                <a:latin typeface="Times New Roman" panose="02020603050405020304" pitchFamily="18" charset="0"/>
                <a:ea typeface="Times New Roman" panose="02020603050405020304" pitchFamily="18" charset="0"/>
                <a:cs typeface="Times New Roman" panose="02020603050405020304" pitchFamily="18" charset="0"/>
              </a:rPr>
              <a:t>Fournir l’opportunité aux communautés de commenter les résultats et contribuer à élaborer une stratégie pour utiliser les résultats afin d’améliorer les interventions.</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0000"/>
              </a:lnSpc>
              <a:spcBef>
                <a:spcPts val="1000"/>
              </a:spcBef>
              <a:buNone/>
            </a:pPr>
            <a:endParaRPr lang="fr-FR" sz="3200" b="1" dirty="0">
              <a:solidFill>
                <a:srgbClr val="4472C4"/>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a:lnSpc>
                <a:spcPct val="100000"/>
              </a:lnSpc>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071534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159026" y="1825625"/>
            <a:ext cx="11695043" cy="4351338"/>
          </a:xfrm>
        </p:spPr>
        <p:style>
          <a:lnRef idx="2">
            <a:schemeClr val="dk1"/>
          </a:lnRef>
          <a:fillRef idx="1">
            <a:schemeClr val="lt1"/>
          </a:fillRef>
          <a:effectRef idx="0">
            <a:schemeClr val="dk1"/>
          </a:effectRef>
          <a:fontRef idx="minor">
            <a:schemeClr val="dk1"/>
          </a:fontRef>
        </p:style>
        <p:txBody>
          <a:bodyPr>
            <a:noAutofit/>
          </a:bodyPr>
          <a:lstStyle/>
          <a:p>
            <a:pPr marL="0" lvl="0" indent="0">
              <a:lnSpc>
                <a:spcPct val="100000"/>
              </a:lnSpc>
              <a:spcBef>
                <a:spcPts val="1000"/>
              </a:spcBef>
              <a:buNone/>
            </a:pPr>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Diffusion des résultats des interventions IFC</a:t>
            </a:r>
          </a:p>
          <a:p>
            <a:pPr algn="just">
              <a:lnSpc>
                <a:spcPct val="100000"/>
              </a:lnSpc>
              <a:spcAft>
                <a:spcPts val="800"/>
              </a:spcAft>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Cela peut se faire à travers : </a:t>
            </a:r>
          </a:p>
          <a:p>
            <a:pPr marL="342900" lvl="0" indent="-342900" algn="just">
              <a:lnSpc>
                <a:spcPct val="100000"/>
              </a:lnSpc>
              <a:spcAft>
                <a:spcPts val="800"/>
              </a:spcAft>
              <a:buFont typeface="Calibri" panose="020F0502020204030204" pitchFamily="34" charset="0"/>
              <a:buChar char="-"/>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Les réunions communautaires avec le coordinateur de district, représentants communautaires et évaluateurs pour permettre aux membres de la communauté de poser des questions et présenter des suggestions basées sur les résultats, tout en utilisant des méthodes visuelles pour présenter les données ; </a:t>
            </a:r>
          </a:p>
          <a:p>
            <a:pPr marL="0" indent="0">
              <a:lnSpc>
                <a:spcPct val="100000"/>
              </a:lnSpc>
              <a:buNone/>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37723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159026" y="1825625"/>
            <a:ext cx="11695043" cy="4351338"/>
          </a:xfrm>
        </p:spPr>
        <p:style>
          <a:lnRef idx="2">
            <a:schemeClr val="dk1"/>
          </a:lnRef>
          <a:fillRef idx="1">
            <a:schemeClr val="lt1"/>
          </a:fillRef>
          <a:effectRef idx="0">
            <a:schemeClr val="dk1"/>
          </a:effectRef>
          <a:fontRef idx="minor">
            <a:schemeClr val="dk1"/>
          </a:fontRef>
        </p:style>
        <p:txBody>
          <a:bodyPr>
            <a:noAutofit/>
          </a:bodyPr>
          <a:lstStyle/>
          <a:p>
            <a:pPr marL="0" lvl="0" indent="0">
              <a:lnSpc>
                <a:spcPct val="100000"/>
              </a:lnSpc>
              <a:spcBef>
                <a:spcPts val="1000"/>
              </a:spcBef>
              <a:buNone/>
            </a:pPr>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Diffusion des résultats des interventions IFC</a:t>
            </a:r>
          </a:p>
          <a:p>
            <a:pPr marL="342900" lvl="0" indent="-342900" algn="just">
              <a:lnSpc>
                <a:spcPct val="100000"/>
              </a:lnSpc>
              <a:spcAft>
                <a:spcPts val="800"/>
              </a:spcAft>
              <a:buFont typeface="Calibri" panose="020F0502020204030204" pitchFamily="34" charset="0"/>
              <a:buChar char="-"/>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Les centres de santé/agents de santé ;</a:t>
            </a:r>
          </a:p>
          <a:p>
            <a:pPr marL="342900" lvl="0" indent="-342900" algn="just">
              <a:lnSpc>
                <a:spcPct val="100000"/>
              </a:lnSpc>
              <a:spcAft>
                <a:spcPts val="800"/>
              </a:spcAft>
              <a:buFont typeface="Calibri" panose="020F0502020204030204" pitchFamily="34" charset="0"/>
              <a:buChar char="-"/>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L’impression du matériel (prendre en compte le niveau d’instruction et les langues locales du public cible).</a:t>
            </a:r>
          </a:p>
          <a:p>
            <a:pPr marL="0" lvl="0" indent="0">
              <a:lnSpc>
                <a:spcPct val="100000"/>
              </a:lnSpc>
              <a:spcBef>
                <a:spcPts val="1000"/>
              </a:spcBef>
              <a:buNone/>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76658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159026" y="1825625"/>
            <a:ext cx="11695043" cy="4351338"/>
          </a:xfrm>
        </p:spPr>
        <p:style>
          <a:lnRef idx="2">
            <a:schemeClr val="dk1"/>
          </a:lnRef>
          <a:fillRef idx="1">
            <a:schemeClr val="lt1"/>
          </a:fillRef>
          <a:effectRef idx="0">
            <a:schemeClr val="dk1"/>
          </a:effectRef>
          <a:fontRef idx="minor">
            <a:schemeClr val="dk1"/>
          </a:fontRef>
        </p:style>
        <p:txBody>
          <a:bodyPr>
            <a:noAutofit/>
          </a:bodyPr>
          <a:lstStyle/>
          <a:p>
            <a:pPr marL="0" lvl="0" indent="0">
              <a:lnSpc>
                <a:spcPct val="100000"/>
              </a:lnSpc>
              <a:spcBef>
                <a:spcPts val="1000"/>
              </a:spcBef>
              <a:buNone/>
            </a:pPr>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Diffusion des résultats des interventions IFC</a:t>
            </a:r>
          </a:p>
          <a:p>
            <a:pPr marL="342900" lvl="0" indent="-342900" algn="just">
              <a:lnSpc>
                <a:spcPct val="100000"/>
              </a:lnSpc>
              <a:spcAft>
                <a:spcPts val="800"/>
              </a:spcAft>
              <a:buFont typeface="Calibri" panose="020F0502020204030204" pitchFamily="34" charset="0"/>
              <a:buChar char="-"/>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Les technologies de l’information et de la communication, avec par exemple un site développé pour la composante IFC, les réseaux d’information pour la gestion du savoir, les réseaux sociaux, les communautés d’apprentissage (tenir compte du niveau d’instruction, des langues locales et des possibilités d’accès aux technologies du public cible).</a:t>
            </a:r>
          </a:p>
          <a:p>
            <a:pPr marL="0" lvl="0" indent="0">
              <a:lnSpc>
                <a:spcPct val="100000"/>
              </a:lnSpc>
              <a:spcBef>
                <a:spcPts val="1000"/>
              </a:spcBef>
              <a:buNone/>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87527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248478" y="1825625"/>
            <a:ext cx="11695043" cy="4351338"/>
          </a:xfrm>
        </p:spPr>
        <p:style>
          <a:lnRef idx="2">
            <a:schemeClr val="dk1"/>
          </a:lnRef>
          <a:fillRef idx="1">
            <a:schemeClr val="lt1"/>
          </a:fillRef>
          <a:effectRef idx="0">
            <a:schemeClr val="dk1"/>
          </a:effectRef>
          <a:fontRef idx="minor">
            <a:schemeClr val="dk1"/>
          </a:fontRef>
        </p:style>
        <p:txBody>
          <a:bodyPr>
            <a:noAutofit/>
          </a:bodyPr>
          <a:lstStyle/>
          <a:p>
            <a:pPr marL="0" lvl="0" indent="0">
              <a:lnSpc>
                <a:spcPct val="100000"/>
              </a:lnSpc>
              <a:spcBef>
                <a:spcPts val="1000"/>
              </a:spcBef>
              <a:buNone/>
            </a:pPr>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Diffusion des résultats des interventions IFC</a:t>
            </a:r>
          </a:p>
          <a:p>
            <a:pPr algn="just">
              <a:lnSpc>
                <a:spcPct val="100000"/>
              </a:lnSpc>
              <a:spcAft>
                <a:spcPts val="800"/>
              </a:spcAft>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Il est conseillé lors de la diffusion des résultats de souligner les points forts et faibles afin que les différents publics puissent prendre connaissance des leçons importantes en ce qui concerne les réussites et les échecs. En effet, présenter les points forts et faibles renforce la redevabilité et accroît la crédibilité. </a:t>
            </a:r>
          </a:p>
          <a:p>
            <a:pPr marL="0" lvl="0" indent="0">
              <a:lnSpc>
                <a:spcPct val="100000"/>
              </a:lnSpc>
              <a:spcBef>
                <a:spcPts val="1000"/>
              </a:spcBef>
              <a:buNone/>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3514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248478" y="1825625"/>
            <a:ext cx="11695043" cy="4351338"/>
          </a:xfrm>
        </p:spPr>
        <p:style>
          <a:lnRef idx="2">
            <a:schemeClr val="dk1"/>
          </a:lnRef>
          <a:fillRef idx="1">
            <a:schemeClr val="lt1"/>
          </a:fillRef>
          <a:effectRef idx="0">
            <a:schemeClr val="dk1"/>
          </a:effectRef>
          <a:fontRef idx="minor">
            <a:schemeClr val="dk1"/>
          </a:fontRef>
        </p:style>
        <p:txBody>
          <a:bodyPr>
            <a:noAutofit/>
          </a:bodyPr>
          <a:lstStyle/>
          <a:p>
            <a:pPr marL="0" lvl="0" indent="0">
              <a:lnSpc>
                <a:spcPct val="100000"/>
              </a:lnSpc>
              <a:spcBef>
                <a:spcPts val="1000"/>
              </a:spcBef>
              <a:buNone/>
            </a:pPr>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Diffusion des résultats des interventions IFC</a:t>
            </a:r>
          </a:p>
          <a:p>
            <a:pPr algn="just">
              <a:lnSpc>
                <a:spcPct val="100000"/>
              </a:lnSpc>
              <a:spcAft>
                <a:spcPts val="800"/>
              </a:spcAft>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La diffusion des résultats du suivi au niveau du CSPS se fait lors des assemblées générales deux fois par an des centres de santé. </a:t>
            </a:r>
          </a:p>
          <a:p>
            <a:pPr algn="just">
              <a:lnSpc>
                <a:spcPct val="100000"/>
              </a:lnSpc>
              <a:spcAft>
                <a:spcPts val="800"/>
              </a:spcAft>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L’ICP donne un aperçu des avancées de la mise en œuvre des interventions IFC au niveau de la formation sanitaire et au niveau communautaire. </a:t>
            </a:r>
          </a:p>
          <a:p>
            <a:pPr marL="0" lvl="0" indent="0">
              <a:lnSpc>
                <a:spcPct val="100000"/>
              </a:lnSpc>
              <a:spcBef>
                <a:spcPts val="1000"/>
              </a:spcBef>
              <a:buNone/>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192972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248478" y="1825625"/>
            <a:ext cx="11695043" cy="4351338"/>
          </a:xfrm>
        </p:spPr>
        <p:style>
          <a:lnRef idx="2">
            <a:schemeClr val="dk1"/>
          </a:lnRef>
          <a:fillRef idx="1">
            <a:schemeClr val="lt1"/>
          </a:fillRef>
          <a:effectRef idx="0">
            <a:schemeClr val="dk1"/>
          </a:effectRef>
          <a:fontRef idx="minor">
            <a:schemeClr val="dk1"/>
          </a:fontRef>
        </p:style>
        <p:txBody>
          <a:bodyPr>
            <a:noAutofit/>
          </a:bodyPr>
          <a:lstStyle/>
          <a:p>
            <a:pPr marL="0" lvl="0" indent="0">
              <a:lnSpc>
                <a:spcPct val="100000"/>
              </a:lnSpc>
              <a:spcBef>
                <a:spcPts val="1000"/>
              </a:spcBef>
              <a:buNone/>
            </a:pPr>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Diffusion des résultats des interventions IFC</a:t>
            </a:r>
          </a:p>
          <a:p>
            <a:pPr algn="just">
              <a:lnSpc>
                <a:spcPct val="100000"/>
              </a:lnSpc>
              <a:spcAft>
                <a:spcPts val="800"/>
              </a:spcAft>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Par la suite, l’ICP peut donner la parole au prestataire en charge de la SMN pour que celui-ci présente les données dans le domaine de la promotion de la santé à la communauté. Pour cette tâche, le prestataire peut se servir d’outils visuels simples, tels que des histogrammes ou des diagrammes. </a:t>
            </a:r>
          </a:p>
          <a:p>
            <a:pPr marL="0" lvl="0" indent="0">
              <a:lnSpc>
                <a:spcPct val="100000"/>
              </a:lnSpc>
              <a:spcBef>
                <a:spcPts val="1000"/>
              </a:spcBef>
              <a:buNone/>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504945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248478" y="1825625"/>
            <a:ext cx="11695043" cy="4351338"/>
          </a:xfrm>
        </p:spPr>
        <p:style>
          <a:lnRef idx="2">
            <a:schemeClr val="dk1"/>
          </a:lnRef>
          <a:fillRef idx="1">
            <a:schemeClr val="lt1"/>
          </a:fillRef>
          <a:effectRef idx="0">
            <a:schemeClr val="dk1"/>
          </a:effectRef>
          <a:fontRef idx="minor">
            <a:schemeClr val="dk1"/>
          </a:fontRef>
        </p:style>
        <p:txBody>
          <a:bodyPr>
            <a:noAutofit/>
          </a:bodyPr>
          <a:lstStyle/>
          <a:p>
            <a:pPr marL="0" lvl="0" indent="0">
              <a:lnSpc>
                <a:spcPct val="100000"/>
              </a:lnSpc>
              <a:spcBef>
                <a:spcPts val="1000"/>
              </a:spcBef>
              <a:buNone/>
            </a:pPr>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Diffusion des résultats des interventions IFC</a:t>
            </a:r>
          </a:p>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En outre, l’ICP et le prestataire en charge de la SMN présentent les données en lien avec les interventions IFC au niveau du CSPS par le biais d’affiches, en présentant les données mensuelles ou trimestrielles et en utilisant de nouveau des outils visuels simples.</a:t>
            </a:r>
          </a:p>
          <a:p>
            <a:pPr marL="0" lvl="0" indent="0">
              <a:lnSpc>
                <a:spcPct val="100000"/>
              </a:lnSpc>
              <a:spcBef>
                <a:spcPts val="1000"/>
              </a:spcBef>
              <a:buNone/>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549040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2F57F5-62C4-472B-BE39-DE5FA8ACA147}"/>
              </a:ext>
            </a:extLst>
          </p:cNvPr>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 LA COMMUNAUTÉ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46BDF267-BC9F-4F4A-A835-4F8D00B806ED}"/>
              </a:ext>
            </a:extLst>
          </p:cNvPr>
          <p:cNvSpPr>
            <a:spLocks noGrp="1"/>
          </p:cNvSpPr>
          <p:nvPr>
            <p:ph idx="1"/>
          </p:nvPr>
        </p:nvSpPr>
        <p:spPr>
          <a:xfrm>
            <a:off x="371061" y="1825625"/>
            <a:ext cx="10982739" cy="4351338"/>
          </a:xfrm>
        </p:spPr>
        <p:style>
          <a:lnRef idx="2">
            <a:schemeClr val="accent2"/>
          </a:lnRef>
          <a:fillRef idx="1">
            <a:schemeClr val="lt1"/>
          </a:fillRef>
          <a:effectRef idx="0">
            <a:schemeClr val="accent2"/>
          </a:effectRef>
          <a:fontRef idx="minor">
            <a:schemeClr val="dk1"/>
          </a:fontRef>
        </p:style>
        <p:txBody>
          <a:bodyPr>
            <a:noAutofit/>
          </a:bodyPr>
          <a:lstStyle/>
          <a:p>
            <a:pPr marL="342900" lvl="0" indent="-342900" algn="just">
              <a:lnSpc>
                <a:spcPct val="100000"/>
              </a:lnSpc>
              <a:buFont typeface="Calibri" panose="020F0502020204030204" pitchFamily="34" charset="0"/>
              <a:buChar char="-"/>
            </a:pPr>
            <a:r>
              <a:rPr lang="fr-CH" sz="3200" dirty="0">
                <a:effectLst/>
                <a:latin typeface="Verdana" panose="020B0604030504040204" pitchFamily="34" charset="0"/>
                <a:ea typeface="Verdana" panose="020B0604030504040204" pitchFamily="34" charset="0"/>
                <a:cs typeface="Times New Roman" panose="02020603050405020304" pitchFamily="18" charset="0"/>
              </a:rPr>
              <a:t>Promouvoir la santé pour tous à travers les organisations à base communautaire, particulièrement pour les personnes les plus vulnérables notamment les femmes et les enfants.</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Calibri" panose="020F0502020204030204" pitchFamily="34" charset="0"/>
              <a:buChar char="-"/>
            </a:pPr>
            <a:r>
              <a:rPr lang="fr-CH" sz="3200" dirty="0">
                <a:effectLst/>
                <a:latin typeface="Verdana" panose="020B0604030504040204" pitchFamily="34" charset="0"/>
                <a:ea typeface="Verdana" panose="020B0604030504040204" pitchFamily="34" charset="0"/>
                <a:cs typeface="Times New Roman" panose="02020603050405020304" pitchFamily="18" charset="0"/>
              </a:rPr>
              <a:t>C</a:t>
            </a:r>
            <a:r>
              <a:rPr lang="it-IT" sz="3200" dirty="0">
                <a:effectLst/>
                <a:latin typeface="Verdana" panose="020B0604030504040204" pitchFamily="34" charset="0"/>
                <a:ea typeface="Verdana" panose="020B0604030504040204" pitchFamily="34" charset="0"/>
                <a:cs typeface="Times New Roman" panose="02020603050405020304" pitchFamily="18" charset="0"/>
              </a:rPr>
              <a:t>ollecter les données de façon routinière à travers les ASBC.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Calibri" panose="020F0502020204030204" pitchFamily="34" charset="0"/>
              <a:buChar char="-"/>
            </a:pPr>
            <a:r>
              <a:rPr lang="fr-CH" sz="3200" dirty="0">
                <a:effectLst/>
                <a:latin typeface="Verdana" panose="020B0604030504040204" pitchFamily="34" charset="0"/>
                <a:ea typeface="Verdana" panose="020B0604030504040204" pitchFamily="34" charset="0"/>
                <a:cs typeface="Times New Roman" panose="02020603050405020304" pitchFamily="18" charset="0"/>
              </a:rPr>
              <a:t>Participer aux différentes réunions sur les activités en matière de SMN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784435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91C8FA-8E4E-4620-BDA9-5001F96EBB58}"/>
              </a:ext>
            </a:extLst>
          </p:cNvPr>
          <p:cNvSpPr>
            <a:spLocks noGrp="1"/>
          </p:cNvSpPr>
          <p:nvPr>
            <p:ph type="ctrTitle"/>
          </p:nvPr>
        </p:nvSpPr>
        <p:spPr>
          <a:xfrm>
            <a:off x="0" y="0"/>
            <a:ext cx="12192000" cy="2387600"/>
          </a:xfrm>
        </p:spPr>
        <p:style>
          <a:lnRef idx="2">
            <a:schemeClr val="accent1"/>
          </a:lnRef>
          <a:fillRef idx="1">
            <a:schemeClr val="lt1"/>
          </a:fillRef>
          <a:effectRef idx="0">
            <a:schemeClr val="accent1"/>
          </a:effectRef>
          <a:fontRef idx="minor">
            <a:schemeClr val="dk1"/>
          </a:fontRef>
        </p:style>
        <p:txBody>
          <a:bodyPr>
            <a:noAutofit/>
          </a:bodyPr>
          <a:lstStyle/>
          <a:p>
            <a:pPr marL="457200">
              <a:lnSpc>
                <a:spcPct val="10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Objectif Général</a:t>
            </a:r>
            <a:br>
              <a:rPr lang="fr-FR" sz="3200" dirty="0">
                <a:effectLst/>
                <a:latin typeface="Verdana" panose="020B0604030504040204" pitchFamily="34" charset="0"/>
                <a:ea typeface="Verdana" panose="020B0604030504040204" pitchFamily="34" charset="0"/>
                <a:cs typeface="Times New Roman" panose="02020603050405020304" pitchFamily="18" charset="0"/>
              </a:rPr>
            </a:br>
            <a:r>
              <a:rPr lang="fr-FR" sz="3200" dirty="0">
                <a:effectLst/>
                <a:latin typeface="Verdana" panose="020B0604030504040204" pitchFamily="34" charset="0"/>
                <a:ea typeface="Verdana" panose="020B0604030504040204" pitchFamily="34" charset="0"/>
                <a:cs typeface="Times New Roman" panose="02020603050405020304" pitchFamily="18" charset="0"/>
              </a:rPr>
              <a:t>Après avoir suivi la session, l’apprenant sera capable d’impliquer les différents acteurs dans la planification, la mise en œuvre, le suivi et l’évaluation des interventions du cadre stratégique IFC.</a:t>
            </a:r>
            <a:endParaRPr lang="fr-FR" sz="3200" dirty="0">
              <a:latin typeface="Verdana" panose="020B0604030504040204" pitchFamily="34" charset="0"/>
              <a:ea typeface="Verdana" panose="020B0604030504040204" pitchFamily="34" charset="0"/>
            </a:endParaRPr>
          </a:p>
        </p:txBody>
      </p:sp>
      <p:sp>
        <p:nvSpPr>
          <p:cNvPr id="3" name="Sous-titre 2">
            <a:extLst>
              <a:ext uri="{FF2B5EF4-FFF2-40B4-BE49-F238E27FC236}">
                <a16:creationId xmlns:a16="http://schemas.microsoft.com/office/drawing/2014/main" id="{CA0A110A-E187-41E5-9BEC-40A5D03B39D5}"/>
              </a:ext>
            </a:extLst>
          </p:cNvPr>
          <p:cNvSpPr>
            <a:spLocks noGrp="1"/>
          </p:cNvSpPr>
          <p:nvPr>
            <p:ph type="subTitle" idx="1"/>
          </p:nvPr>
        </p:nvSpPr>
        <p:spPr>
          <a:xfrm>
            <a:off x="-2" y="2542210"/>
            <a:ext cx="12191999" cy="4315790"/>
          </a:xfrm>
        </p:spPr>
        <p:style>
          <a:lnRef idx="2">
            <a:schemeClr val="accent1"/>
          </a:lnRef>
          <a:fillRef idx="1">
            <a:schemeClr val="lt1"/>
          </a:fillRef>
          <a:effectRef idx="0">
            <a:schemeClr val="accent1"/>
          </a:effectRef>
          <a:fontRef idx="minor">
            <a:schemeClr val="dk1"/>
          </a:fontRef>
        </p:style>
        <p:txBody>
          <a:bodyPr>
            <a:noAutofit/>
          </a:bodyPr>
          <a:lstStyle/>
          <a:p>
            <a:pPr algn="just">
              <a:lnSpc>
                <a:spcPct val="100000"/>
              </a:lnSpc>
              <a:spcAft>
                <a:spcPts val="800"/>
              </a:spcAft>
            </a:pPr>
            <a:r>
              <a:rPr lang="fr-FR" sz="3200" b="1" dirty="0">
                <a:effectLst/>
                <a:latin typeface="Verdana" panose="020B0604030504040204" pitchFamily="34" charset="0"/>
                <a:ea typeface="Verdana" panose="020B0604030504040204" pitchFamily="34" charset="0"/>
                <a:cs typeface="Times New Roman" panose="02020603050405020304" pitchFamily="18" charset="0"/>
              </a:rPr>
              <a:t>Objectifs spécifiques</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mj-lt"/>
              <a:buAutoNum type="arabicPeriod"/>
            </a:pPr>
            <a:r>
              <a:rPr lang="it-IT" sz="3200" dirty="0">
                <a:effectLst/>
                <a:latin typeface="Verdana" panose="020B0604030504040204" pitchFamily="34" charset="0"/>
                <a:ea typeface="Verdana" panose="020B0604030504040204" pitchFamily="34" charset="0"/>
                <a:cs typeface="Times New Roman" panose="02020603050405020304" pitchFamily="18" charset="0"/>
              </a:rPr>
              <a:t>Décrire les rôles des acteurs dans la mise en œuvre du cadre IFC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mj-lt"/>
              <a:buAutoNum type="arabicPeriod"/>
            </a:pPr>
            <a:r>
              <a:rPr lang="it-IT" sz="3200" dirty="0">
                <a:effectLst/>
                <a:latin typeface="Verdana" panose="020B0604030504040204" pitchFamily="34" charset="0"/>
                <a:ea typeface="Verdana" panose="020B0604030504040204" pitchFamily="34" charset="0"/>
                <a:cs typeface="Times New Roman" panose="02020603050405020304" pitchFamily="18" charset="0"/>
              </a:rPr>
              <a:t>Décrire les rôles des acteurs dans le suivi et l’évaluation des interventions IFC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mj-lt"/>
              <a:buAutoNum type="arabicPeriod"/>
            </a:pPr>
            <a:r>
              <a:rPr lang="it-IT" sz="3200" dirty="0">
                <a:effectLst/>
                <a:latin typeface="Verdana" panose="020B0604030504040204" pitchFamily="34" charset="0"/>
                <a:ea typeface="Verdana" panose="020B0604030504040204" pitchFamily="34" charset="0"/>
                <a:cs typeface="Times New Roman" panose="02020603050405020304" pitchFamily="18" charset="0"/>
              </a:rPr>
              <a:t>Décrire le mécanisme de suivi et d’évaluation des interventions de promotion de la santé dans le domaine de la SMN.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366886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2F57F5-62C4-472B-BE39-DE5FA8ACA147}"/>
              </a:ext>
            </a:extLst>
          </p:cNvPr>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 LA COMMUNAUTÉ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46BDF267-BC9F-4F4A-A835-4F8D00B806ED}"/>
              </a:ext>
            </a:extLst>
          </p:cNvPr>
          <p:cNvSpPr>
            <a:spLocks noGrp="1"/>
          </p:cNvSpPr>
          <p:nvPr>
            <p:ph idx="1"/>
          </p:nvPr>
        </p:nvSpPr>
        <p:spPr>
          <a:xfrm>
            <a:off x="371061" y="1825625"/>
            <a:ext cx="11370365" cy="4522166"/>
          </a:xfrm>
        </p:spPr>
        <p:style>
          <a:lnRef idx="2">
            <a:schemeClr val="accent2"/>
          </a:lnRef>
          <a:fillRef idx="1">
            <a:schemeClr val="lt1"/>
          </a:fillRef>
          <a:effectRef idx="0">
            <a:schemeClr val="accent2"/>
          </a:effectRef>
          <a:fontRef idx="minor">
            <a:schemeClr val="dk1"/>
          </a:fontRef>
        </p:style>
        <p:txBody>
          <a:bodyPr>
            <a:noAutofit/>
          </a:bodyPr>
          <a:lstStyle/>
          <a:p>
            <a:pPr marL="342900" lvl="0" indent="-342900" algn="just">
              <a:lnSpc>
                <a:spcPct val="100000"/>
              </a:lnSpc>
              <a:buFont typeface="Calibri" panose="020F0502020204030204" pitchFamily="34" charset="0"/>
              <a:buChar char="-"/>
            </a:pPr>
            <a:r>
              <a:rPr lang="fr-CH" sz="3200" dirty="0">
                <a:effectLst/>
                <a:latin typeface="Verdana" panose="020B0604030504040204" pitchFamily="34" charset="0"/>
                <a:ea typeface="Verdana" panose="020B0604030504040204" pitchFamily="34" charset="0"/>
                <a:cs typeface="Times New Roman" panose="02020603050405020304" pitchFamily="18" charset="0"/>
              </a:rPr>
              <a:t>Assumer une coresponsabilité dans le processus de planification des activités de SMN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Calibri" panose="020F0502020204030204" pitchFamily="34" charset="0"/>
              <a:buChar char="-"/>
            </a:pPr>
            <a:r>
              <a:rPr lang="fr-CH" sz="3200" dirty="0">
                <a:effectLst/>
                <a:latin typeface="Verdana" panose="020B0604030504040204" pitchFamily="34" charset="0"/>
                <a:ea typeface="Verdana" panose="020B0604030504040204" pitchFamily="34" charset="0"/>
                <a:cs typeface="Times New Roman" panose="02020603050405020304" pitchFamily="18" charset="0"/>
              </a:rPr>
              <a:t>S’impliquer dans l’organisation des activités en matière de SMN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Calibri" panose="020F0502020204030204" pitchFamily="34" charset="0"/>
              <a:buChar char="-"/>
            </a:pPr>
            <a:r>
              <a:rPr lang="fr-CH" sz="3200" dirty="0">
                <a:effectLst/>
                <a:latin typeface="Verdana" panose="020B0604030504040204" pitchFamily="34" charset="0"/>
                <a:ea typeface="Verdana" panose="020B0604030504040204" pitchFamily="34" charset="0"/>
                <a:cs typeface="Times New Roman" panose="02020603050405020304" pitchFamily="18" charset="0"/>
              </a:rPr>
              <a:t>Participer au suivi-évaluation des activités de SMN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Calibri" panose="020F0502020204030204" pitchFamily="34" charset="0"/>
              <a:buChar char="-"/>
            </a:pPr>
            <a:r>
              <a:rPr lang="fr-CH" sz="3200" dirty="0">
                <a:effectLst/>
                <a:latin typeface="Verdana" panose="020B0604030504040204" pitchFamily="34" charset="0"/>
                <a:ea typeface="Verdana" panose="020B0604030504040204" pitchFamily="34" charset="0"/>
                <a:cs typeface="Times New Roman" panose="02020603050405020304" pitchFamily="18" charset="0"/>
              </a:rPr>
              <a:t>Contribuer au financement des activités de SMN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Calibri" panose="020F0502020204030204" pitchFamily="34" charset="0"/>
              <a:buChar char="-"/>
            </a:pPr>
            <a:r>
              <a:rPr lang="fr-CH" sz="3200" dirty="0">
                <a:effectLst/>
                <a:latin typeface="Verdana" panose="020B0604030504040204" pitchFamily="34" charset="0"/>
                <a:ea typeface="Verdana" panose="020B0604030504040204" pitchFamily="34" charset="0"/>
                <a:cs typeface="Times New Roman" panose="02020603050405020304" pitchFamily="18" charset="0"/>
              </a:rPr>
              <a:t>P</a:t>
            </a:r>
            <a:r>
              <a:rPr lang="it-IT" sz="3200" dirty="0">
                <a:effectLst/>
                <a:latin typeface="Verdana" panose="020B0604030504040204" pitchFamily="34" charset="0"/>
                <a:ea typeface="Verdana" panose="020B0604030504040204" pitchFamily="34" charset="0"/>
                <a:cs typeface="Times New Roman" panose="02020603050405020304" pitchFamily="18" charset="0"/>
              </a:rPr>
              <a:t>articiper à l’élaboration/ selection des outils pour le suivi et l’évaluation,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401333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2F57F5-62C4-472B-BE39-DE5FA8ACA147}"/>
              </a:ext>
            </a:extLst>
          </p:cNvPr>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 LA COMMUNAUTÉ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46BDF267-BC9F-4F4A-A835-4F8D00B806ED}"/>
              </a:ext>
            </a:extLst>
          </p:cNvPr>
          <p:cNvSpPr>
            <a:spLocks noGrp="1"/>
          </p:cNvSpPr>
          <p:nvPr>
            <p:ph idx="1"/>
          </p:nvPr>
        </p:nvSpPr>
        <p:spPr>
          <a:xfrm>
            <a:off x="410817" y="1825625"/>
            <a:ext cx="11370365" cy="4522166"/>
          </a:xfrm>
        </p:spPr>
        <p:style>
          <a:lnRef idx="2">
            <a:schemeClr val="accent2"/>
          </a:lnRef>
          <a:fillRef idx="1">
            <a:schemeClr val="lt1"/>
          </a:fillRef>
          <a:effectRef idx="0">
            <a:schemeClr val="accent2"/>
          </a:effectRef>
          <a:fontRef idx="minor">
            <a:schemeClr val="dk1"/>
          </a:fontRef>
        </p:style>
        <p:txBody>
          <a:bodyPr>
            <a:noAutofit/>
          </a:bodyPr>
          <a:lstStyle/>
          <a:p>
            <a:pPr marL="342900" lvl="0" indent="-342900" algn="just">
              <a:lnSpc>
                <a:spcPct val="100000"/>
              </a:lnSpc>
              <a:buFont typeface="Calibri" panose="020F0502020204030204" pitchFamily="34" charset="0"/>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Participer à l’empowerment des femmes en matière de SMN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Calibri" panose="020F0502020204030204" pitchFamily="34" charset="0"/>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Contribuer à la pérennisation des activités SMN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buFont typeface="Calibri" panose="020F0502020204030204" pitchFamily="34" charset="0"/>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Participer à la diffusion des résultats des activités de SMN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Calibri" panose="020F0502020204030204" pitchFamily="34" charset="0"/>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Développer le partenariat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858933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838200" y="18255"/>
            <a:ext cx="10515600" cy="1325563"/>
          </a:xfrm>
        </p:spPr>
        <p:style>
          <a:lnRef idx="1">
            <a:schemeClr val="accent1"/>
          </a:lnRef>
          <a:fillRef idx="3">
            <a:schemeClr val="accent1"/>
          </a:fillRef>
          <a:effectRef idx="2">
            <a:schemeClr val="accent1"/>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 L’ETAT ET DES AUTRES PARTENAIRES</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342900" lvl="0" indent="-342900" algn="just">
              <a:lnSpc>
                <a:spcPct val="150000"/>
              </a:lnSpc>
              <a:buFont typeface="Wingdings" panose="05000000000000000000" pitchFamily="2" charset="2"/>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Contribuer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Au financement des activités de SMN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buFont typeface="Symbol" panose="05050102010706020507" pitchFamily="18" charset="2"/>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A la documentation sur les activités de SMN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spcAft>
                <a:spcPts val="800"/>
              </a:spcAft>
              <a:buFont typeface="Symbol" panose="05050102010706020507" pitchFamily="18" charset="2"/>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A la recherche en matière de SMN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8370032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838200" y="18255"/>
            <a:ext cx="10515600" cy="1325563"/>
          </a:xfrm>
        </p:spPr>
        <p:style>
          <a:lnRef idx="1">
            <a:schemeClr val="accent1"/>
          </a:lnRef>
          <a:fillRef idx="3">
            <a:schemeClr val="accent1"/>
          </a:fillRef>
          <a:effectRef idx="2">
            <a:schemeClr val="accent1"/>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 L’ETAT ET DES AUTRES PARTENAIRES</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342900" lvl="0" indent="-342900" algn="just">
              <a:lnSpc>
                <a:spcPct val="150000"/>
              </a:lnSpc>
              <a:buFont typeface="Wingdings" panose="05000000000000000000" pitchFamily="2" charset="2"/>
              <a:buChar char=""/>
            </a:pPr>
            <a:r>
              <a:rPr lang="it-IT" sz="3200" dirty="0">
                <a:effectLst/>
                <a:latin typeface="Verdana" panose="020B0604030504040204" pitchFamily="34" charset="0"/>
                <a:ea typeface="Verdana" panose="020B0604030504040204" pitchFamily="34" charset="0"/>
                <a:cs typeface="Times New Roman" panose="02020603050405020304" pitchFamily="18" charset="0"/>
              </a:rPr>
              <a:t>Assurer l’appui technique des activités de SMN</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50000"/>
              </a:lnSpc>
              <a:buFont typeface="Wingdings" panose="05000000000000000000" pitchFamily="2" charset="2"/>
              <a:buChar char=""/>
            </a:pPr>
            <a:r>
              <a:rPr lang="fr-FR" sz="3200" dirty="0">
                <a:effectLst/>
                <a:latin typeface="Verdana" panose="020B0604030504040204" pitchFamily="34" charset="0"/>
                <a:ea typeface="Verdana" panose="020B0604030504040204" pitchFamily="34" charset="0"/>
                <a:cs typeface="Times New Roman" panose="02020603050405020304" pitchFamily="18" charset="0"/>
              </a:rPr>
              <a:t>Favoriser l’</a:t>
            </a:r>
            <a:r>
              <a:rPr lang="fr-FR" sz="3200" dirty="0" err="1">
                <a:effectLst/>
                <a:latin typeface="Verdana" panose="020B0604030504040204" pitchFamily="34" charset="0"/>
                <a:ea typeface="Verdana" panose="020B0604030504040204" pitchFamily="34" charset="0"/>
                <a:cs typeface="Times New Roman" panose="02020603050405020304" pitchFamily="18" charset="0"/>
              </a:rPr>
              <a:t>empowerment</a:t>
            </a:r>
            <a:r>
              <a:rPr lang="fr-FR" sz="3200" dirty="0">
                <a:effectLst/>
                <a:latin typeface="Verdana" panose="020B0604030504040204" pitchFamily="34" charset="0"/>
                <a:ea typeface="Verdana" panose="020B0604030504040204" pitchFamily="34" charset="0"/>
                <a:cs typeface="Times New Roman" panose="02020603050405020304" pitchFamily="18" charset="0"/>
              </a:rPr>
              <a:t> des femmes en matière de SMN</a:t>
            </a:r>
          </a:p>
          <a:p>
            <a:pPr marL="342900" lvl="0" indent="-342900" algn="just">
              <a:lnSpc>
                <a:spcPct val="150000"/>
              </a:lnSpc>
              <a:spcAft>
                <a:spcPts val="800"/>
              </a:spcAft>
              <a:buFont typeface="Wingdings" panose="05000000000000000000" pitchFamily="2" charset="2"/>
              <a:buChar char=""/>
            </a:pPr>
            <a:r>
              <a:rPr lang="fr-FR" sz="3200" dirty="0">
                <a:effectLst/>
                <a:latin typeface="Verdana" panose="020B0604030504040204" pitchFamily="34" charset="0"/>
                <a:ea typeface="Verdana" panose="020B0604030504040204" pitchFamily="34" charset="0"/>
                <a:cs typeface="Times New Roman" panose="02020603050405020304" pitchFamily="18" charset="0"/>
              </a:rPr>
              <a:t>Améliorer l’environnement juridique pour favoriser la mise en œuvre des activités de SMN</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781664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0" y="18255"/>
            <a:ext cx="12192000" cy="1325563"/>
          </a:xfrm>
        </p:spPr>
        <p:style>
          <a:lnRef idx="3">
            <a:schemeClr val="lt1"/>
          </a:lnRef>
          <a:fillRef idx="1">
            <a:schemeClr val="accent3"/>
          </a:fillRef>
          <a:effectRef idx="1">
            <a:schemeClr val="accent3"/>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MÉCANISME DE SUIVI ET D’ÉVALUATION DE LA COMPOSANTE IFC</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a:xfrm>
            <a:off x="99391" y="1825624"/>
            <a:ext cx="11993218" cy="4561923"/>
          </a:xfrm>
        </p:spPr>
        <p:style>
          <a:lnRef idx="2">
            <a:schemeClr val="accent3"/>
          </a:lnRef>
          <a:fillRef idx="1">
            <a:schemeClr val="lt1"/>
          </a:fillRef>
          <a:effectRef idx="0">
            <a:schemeClr val="accent3"/>
          </a:effectRef>
          <a:fontRef idx="minor">
            <a:schemeClr val="dk1"/>
          </a:fontRef>
        </p:style>
        <p:txBody>
          <a:bodyPr>
            <a:noAutofit/>
          </a:bodyPr>
          <a:lstStyle/>
          <a:p>
            <a:r>
              <a:rPr lang="fr-FR" sz="3200" dirty="0">
                <a:effectLst/>
                <a:latin typeface="Verdana" panose="020B0604030504040204" pitchFamily="34" charset="0"/>
                <a:ea typeface="Verdana" panose="020B0604030504040204" pitchFamily="34" charset="0"/>
                <a:cs typeface="Times New Roman" panose="02020603050405020304" pitchFamily="18" charset="0"/>
              </a:rPr>
              <a:t>. Il doit notamment permettre de mesurer le processus de mise en œuvre et les progrès dans les quatre champs prioritaires d’intervention de l’IFC et par rapport à l’institutionnalisation au niveau du système de santé.  </a:t>
            </a:r>
          </a:p>
          <a:p>
            <a:r>
              <a:rPr lang="fr-FR" sz="3200" dirty="0">
                <a:effectLst/>
                <a:latin typeface="Verdana" panose="020B0604030504040204" pitchFamily="34" charset="0"/>
                <a:ea typeface="Verdana" panose="020B0604030504040204" pitchFamily="34" charset="0"/>
                <a:cs typeface="Times New Roman" panose="02020603050405020304" pitchFamily="18" charset="0"/>
              </a:rPr>
              <a:t>Le suivi du cadre stratégique IFC est réalisé à tous les niveaux du système de santé et permet ainsi de suivre les progrès de la mise en œuvre du cadre IFC dans le pays. Ce suivi se veut être intégré aux mécanismes existants.</a:t>
            </a: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276745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0" y="18255"/>
            <a:ext cx="12192000" cy="1325563"/>
          </a:xfrm>
        </p:spPr>
        <p:style>
          <a:lnRef idx="3">
            <a:schemeClr val="lt1"/>
          </a:lnRef>
          <a:fillRef idx="1">
            <a:schemeClr val="accent3"/>
          </a:fillRef>
          <a:effectRef idx="1">
            <a:schemeClr val="accent3"/>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MÉCANISME DE SUIVI ET D’ÉVALUATION DE LA COMPOSANTE IFC</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a:xfrm>
            <a:off x="198782" y="1547329"/>
            <a:ext cx="11993218" cy="4561923"/>
          </a:xfrm>
        </p:spPr>
        <p:style>
          <a:lnRef idx="2">
            <a:schemeClr val="accent3"/>
          </a:lnRef>
          <a:fillRef idx="1">
            <a:schemeClr val="lt1"/>
          </a:fillRef>
          <a:effectRef idx="0">
            <a:schemeClr val="accent3"/>
          </a:effectRef>
          <a:fontRef idx="minor">
            <a:schemeClr val="dk1"/>
          </a:fontRef>
        </p:style>
        <p:txBody>
          <a:bodyPr>
            <a:noAutofit/>
          </a:bodyPr>
          <a:lstStyle/>
          <a:p>
            <a:r>
              <a:rPr lang="fr-FR" sz="3200" dirty="0">
                <a:effectLst/>
                <a:latin typeface="Verdana" panose="020B0604030504040204" pitchFamily="34" charset="0"/>
                <a:ea typeface="Verdana" panose="020B0604030504040204" pitchFamily="34" charset="0"/>
                <a:cs typeface="Times New Roman" panose="02020603050405020304" pitchFamily="18" charset="0"/>
              </a:rPr>
              <a:t>Les données sont collectées par les ASBC et par les prestataires de soins, traitées, analysées et transmises au SISSE du DS par l’ICP selon les normes du Ministère de la Santé.</a:t>
            </a:r>
          </a:p>
          <a:p>
            <a:r>
              <a:rPr lang="fr-FR" sz="3200" dirty="0">
                <a:effectLst/>
                <a:latin typeface="Verdana" panose="020B0604030504040204" pitchFamily="34" charset="0"/>
                <a:ea typeface="Verdana" panose="020B0604030504040204" pitchFamily="34" charset="0"/>
              </a:rPr>
              <a:t>l’ICP mettra en place un système de collecte des données qui lui permettra de suivre les interventions spécifiques que la communauté a choisies de mettre en œuvre dans le domaine de la promotion de la santé en SMN. </a:t>
            </a:r>
          </a:p>
        </p:txBody>
      </p:sp>
    </p:spTree>
    <p:extLst>
      <p:ext uri="{BB962C8B-B14F-4D97-AF65-F5344CB8AC3E}">
        <p14:creationId xmlns:p14="http://schemas.microsoft.com/office/powerpoint/2010/main" val="1353999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0" y="18255"/>
            <a:ext cx="12192000" cy="1325563"/>
          </a:xfrm>
        </p:spPr>
        <p:style>
          <a:lnRef idx="3">
            <a:schemeClr val="lt1"/>
          </a:lnRef>
          <a:fillRef idx="1">
            <a:schemeClr val="accent3"/>
          </a:fillRef>
          <a:effectRef idx="1">
            <a:schemeClr val="accent3"/>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MÉCANISME DE SUIVI ET D’ÉVALUATION DE LA COMPOSANTE IFC</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a:xfrm>
            <a:off x="198782" y="1547329"/>
            <a:ext cx="11993218" cy="4561923"/>
          </a:xfrm>
        </p:spPr>
        <p:style>
          <a:lnRef idx="2">
            <a:schemeClr val="accent3"/>
          </a:lnRef>
          <a:fillRef idx="1">
            <a:schemeClr val="lt1"/>
          </a:fillRef>
          <a:effectRef idx="0">
            <a:schemeClr val="accent3"/>
          </a:effectRef>
          <a:fontRef idx="minor">
            <a:schemeClr val="dk1"/>
          </a:fontRef>
        </p:style>
        <p:txBody>
          <a:bodyPr>
            <a:noAutofit/>
          </a:bodyPr>
          <a:lstStyle/>
          <a:p>
            <a:r>
              <a:rPr lang="fr-FR" sz="3200" dirty="0">
                <a:effectLst/>
                <a:latin typeface="Verdana" panose="020B0604030504040204" pitchFamily="34" charset="0"/>
                <a:ea typeface="Verdana" panose="020B0604030504040204" pitchFamily="34" charset="0"/>
              </a:rPr>
              <a:t>Il pourrait donc s’agir de données qui permettent de mesurer le bon fonctionnement et l’utilisation des foyers d’attente pour les femmes enceintes ; ou de données pour mesurer le fonctionnement et la gestion d’un moyen de transport local qui a été mis à disposition ; ou encore l’implication des époux ou d’autres membres du foyer dans la SMN ; ou les réunions portant sur des sujets de SMN organisées par les leaders communautaires. </a:t>
            </a: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656358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0" y="18255"/>
            <a:ext cx="12192000" cy="1325563"/>
          </a:xfrm>
        </p:spPr>
        <p:style>
          <a:lnRef idx="3">
            <a:schemeClr val="lt1"/>
          </a:lnRef>
          <a:fillRef idx="1">
            <a:schemeClr val="accent3"/>
          </a:fillRef>
          <a:effectRef idx="1">
            <a:schemeClr val="accent3"/>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MÉCANISME DE SUIVI ET D’ÉVALUATION DE LA COMPOSANTE IFC</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a:xfrm>
            <a:off x="198782" y="1547329"/>
            <a:ext cx="11993218" cy="4561923"/>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00000"/>
              </a:lnSpc>
              <a:spcAft>
                <a:spcPts val="800"/>
              </a:spcAft>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Ces données sont collectées à l’occasion de</a:t>
            </a:r>
            <a:r>
              <a:rPr lang="en-US" sz="3200" dirty="0">
                <a:effectLst/>
                <a:latin typeface="Verdana" panose="020B0604030504040204" pitchFamily="34" charset="0"/>
                <a:ea typeface="Verdana" panose="020B0604030504040204" pitchFamily="34" charset="0"/>
                <a:cs typeface="Times New Roman" panose="02020603050405020304" pitchFamily="18" charset="0"/>
              </a:rPr>
              <a:t> :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SzPts val="900"/>
              <a:buFont typeface="Calibri" panose="020F0502020204030204" pitchFamily="34" charset="0"/>
              <a:buChar char="-"/>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Réunions avec le COGES </a:t>
            </a:r>
          </a:p>
          <a:p>
            <a:pPr marL="342900" lvl="0" indent="-342900" algn="just">
              <a:lnSpc>
                <a:spcPct val="100000"/>
              </a:lnSpc>
              <a:spcAft>
                <a:spcPts val="800"/>
              </a:spcAft>
              <a:buSzPts val="900"/>
              <a:buFont typeface="Calibri" panose="020F0502020204030204" pitchFamily="34" charset="0"/>
              <a:buChar char="-"/>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Sorties trimestrielles de l’ICP pour la supervision des ASBC ainsi que les réunions avec les leaders ;</a:t>
            </a:r>
          </a:p>
          <a:p>
            <a:pPr marL="342900" lvl="0" indent="-342900" algn="just">
              <a:lnSpc>
                <a:spcPct val="100000"/>
              </a:lnSpc>
              <a:spcAft>
                <a:spcPts val="800"/>
              </a:spcAft>
              <a:buSzPts val="900"/>
              <a:buFont typeface="Calibri" panose="020F0502020204030204" pitchFamily="34" charset="0"/>
              <a:buChar char="-"/>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Réunions mensuelles dans le CSPS de l’ICP, le COGES et les ASBC.</a:t>
            </a:r>
          </a:p>
        </p:txBody>
      </p:sp>
    </p:spTree>
    <p:extLst>
      <p:ext uri="{BB962C8B-B14F-4D97-AF65-F5344CB8AC3E}">
        <p14:creationId xmlns:p14="http://schemas.microsoft.com/office/powerpoint/2010/main" val="17017984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0" y="18255"/>
            <a:ext cx="12192000" cy="1325563"/>
          </a:xfrm>
        </p:spPr>
        <p:style>
          <a:lnRef idx="3">
            <a:schemeClr val="lt1"/>
          </a:lnRef>
          <a:fillRef idx="1">
            <a:schemeClr val="accent3"/>
          </a:fillRef>
          <a:effectRef idx="1">
            <a:schemeClr val="accent3"/>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MÉCANISME DE SUIVI ET D’ÉVALUATION DE LA COMPOSANTE IFC</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a:xfrm>
            <a:off x="198782" y="1547329"/>
            <a:ext cx="11993218" cy="4561923"/>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00000"/>
              </a:lnSpc>
              <a:spcAft>
                <a:spcPts val="800"/>
              </a:spcAft>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Les données récoltées seront également issues de l’analyse des rapports des ASBC et des données sur les accouchements et les décès maternels survenus au niveau communautaire qui sont systématiquement rapportées au CSPS. </a:t>
            </a:r>
          </a:p>
          <a:p>
            <a:pPr algn="just">
              <a:lnSpc>
                <a:spcPct val="100000"/>
              </a:lnSpc>
              <a:spcAft>
                <a:spcPts val="800"/>
              </a:spcAft>
              <a:tabLst>
                <a:tab pos="1360805" algn="l"/>
              </a:tabLst>
            </a:pPr>
            <a:r>
              <a:rPr lang="fr-FR" sz="3200" dirty="0">
                <a:effectLst/>
                <a:latin typeface="Verdana" panose="020B0604030504040204" pitchFamily="34" charset="0"/>
                <a:ea typeface="Verdana" panose="020B0604030504040204" pitchFamily="34" charset="0"/>
                <a:cs typeface="Times New Roman" panose="02020603050405020304" pitchFamily="18" charset="0"/>
              </a:rPr>
              <a:t>Les ASBC transmettent leurs données mensuellement à l’ICP qui fait la compilation et les intègre dans le RMA qui est transmis au district. </a:t>
            </a:r>
          </a:p>
        </p:txBody>
      </p:sp>
    </p:spTree>
    <p:extLst>
      <p:ext uri="{BB962C8B-B14F-4D97-AF65-F5344CB8AC3E}">
        <p14:creationId xmlns:p14="http://schemas.microsoft.com/office/powerpoint/2010/main" val="3533974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0" y="18255"/>
            <a:ext cx="12192000" cy="1325563"/>
          </a:xfrm>
        </p:spPr>
        <p:style>
          <a:lnRef idx="3">
            <a:schemeClr val="lt1"/>
          </a:lnRef>
          <a:fillRef idx="1">
            <a:schemeClr val="accent3"/>
          </a:fillRef>
          <a:effectRef idx="1">
            <a:schemeClr val="accent3"/>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MÉCANISME DE SUIVI ET D’ÉVALUATION DE LA COMPOSANTE IFC</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a:xfrm>
            <a:off x="198782" y="1547329"/>
            <a:ext cx="11993218" cy="4561923"/>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l’évaluation est une analyse plus approfondie et détaillée qui est généralement menée par des acteurs indépendants. </a:t>
            </a:r>
          </a:p>
        </p:txBody>
      </p:sp>
    </p:spTree>
    <p:extLst>
      <p:ext uri="{BB962C8B-B14F-4D97-AF65-F5344CB8AC3E}">
        <p14:creationId xmlns:p14="http://schemas.microsoft.com/office/powerpoint/2010/main" val="1393745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Dans la mise en œuvre</a:t>
            </a:r>
          </a:p>
          <a:p>
            <a:pPr marL="342900" lvl="0" indent="-342900" algn="just">
              <a:lnSpc>
                <a:spcPct val="150000"/>
              </a:lnSpc>
              <a:buFont typeface="Calibri" panose="020F0502020204030204" pitchFamily="34" charset="0"/>
              <a:buChar char="-"/>
            </a:pPr>
            <a:r>
              <a:rPr lang="fr-CH" sz="3200" dirty="0">
                <a:effectLst/>
                <a:latin typeface="Verdana" panose="020B0604030504040204" pitchFamily="34" charset="0"/>
                <a:ea typeface="Verdana" panose="020B0604030504040204" pitchFamily="34" charset="0"/>
                <a:cs typeface="Times New Roman" panose="02020603050405020304" pitchFamily="18" charset="0"/>
              </a:rPr>
              <a:t>Sensibiliser la communauté sur l’importance d’être en bonne santé, les styles de vie sains et le droit à la santé y compris à des services de soins de santé de qualité ;</a:t>
            </a:r>
            <a:endParaRPr lang="fr-FR" sz="3200" dirty="0">
              <a:effectLst/>
              <a:latin typeface="Verdana" panose="020B0604030504040204" pitchFamily="34" charset="0"/>
              <a:ea typeface="Verdana" panose="020B0604030504040204" pitchFamily="34" charset="0"/>
              <a:cs typeface="Times New Roman" panose="02020603050405020304" pitchFamily="18" charset="0"/>
            </a:endParaRPr>
          </a:p>
          <a:p>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537640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0" y="18255"/>
            <a:ext cx="12192000" cy="1325563"/>
          </a:xfrm>
        </p:spPr>
        <p:style>
          <a:lnRef idx="3">
            <a:schemeClr val="lt1"/>
          </a:lnRef>
          <a:fillRef idx="1">
            <a:schemeClr val="accent3"/>
          </a:fillRef>
          <a:effectRef idx="1">
            <a:schemeClr val="accent3"/>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MÉCANISME DE SUIVI ET D’ÉVALUATION DE LA COMPOSANTE IFC</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a:xfrm>
            <a:off x="0" y="1547329"/>
            <a:ext cx="12192000" cy="5065506"/>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Évaluer dans quelle mesure la mise en œuvre de la composante IFC contribue aux effets dans les quatre domaines prioritaires d’interventions et dans les domaines prioritaires de renforcement des systèmes de santé ainsi qu’à l'amélioration de la SMN ; et à analyser le fonctionnement général du processus de mise en œuvre. </a:t>
            </a:r>
          </a:p>
        </p:txBody>
      </p:sp>
    </p:spTree>
    <p:extLst>
      <p:ext uri="{BB962C8B-B14F-4D97-AF65-F5344CB8AC3E}">
        <p14:creationId xmlns:p14="http://schemas.microsoft.com/office/powerpoint/2010/main" val="1138629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0" y="18255"/>
            <a:ext cx="12192000" cy="1325563"/>
          </a:xfrm>
        </p:spPr>
        <p:style>
          <a:lnRef idx="3">
            <a:schemeClr val="lt1"/>
          </a:lnRef>
          <a:fillRef idx="1">
            <a:schemeClr val="accent3"/>
          </a:fillRef>
          <a:effectRef idx="1">
            <a:schemeClr val="accent3"/>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MÉCANISME DE SUIVI ET D’ÉVALUATION DE LA COMPOSANTE IFC</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a:xfrm>
            <a:off x="0" y="1547329"/>
            <a:ext cx="12192000" cy="4561923"/>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Elle fournit des informations sur ce qui fonctionne et sur ce qui ne fonctionne pas dans la mise en œuvre et fournit des informations objectives permettant aux coordinateurs IFC de prendre des décisions éclairées sur les prochaines étapes et l’expansion à d’autres sites.</a:t>
            </a:r>
          </a:p>
        </p:txBody>
      </p:sp>
    </p:spTree>
    <p:extLst>
      <p:ext uri="{BB962C8B-B14F-4D97-AF65-F5344CB8AC3E}">
        <p14:creationId xmlns:p14="http://schemas.microsoft.com/office/powerpoint/2010/main" val="36985088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0" y="18255"/>
            <a:ext cx="12192000" cy="1325563"/>
          </a:xfrm>
        </p:spPr>
        <p:style>
          <a:lnRef idx="3">
            <a:schemeClr val="lt1"/>
          </a:lnRef>
          <a:fillRef idx="1">
            <a:schemeClr val="accent3"/>
          </a:fillRef>
          <a:effectRef idx="1">
            <a:schemeClr val="accent3"/>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MÉCANISME DE SUIVI ET D’ÉVALUATION DE LA COMPOSANTE IFC</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a:xfrm>
            <a:off x="0" y="1547329"/>
            <a:ext cx="12192000" cy="4561923"/>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dirty="0">
                <a:effectLst/>
                <a:latin typeface="Verdana" panose="020B0604030504040204" pitchFamily="34" charset="0"/>
                <a:ea typeface="Verdana" panose="020B0604030504040204" pitchFamily="34" charset="0"/>
                <a:cs typeface="Times New Roman" panose="02020603050405020304" pitchFamily="18" charset="0"/>
              </a:rPr>
              <a:t>Dans le(s) site(s) initial (aux) de mise en œuvre, il est fortement conseillé au comité IFC de mener une évaluation d’impact ou une recherche opérationnelle. Dans ce cas, une méthodologie spécifique sera utilisée, et un appui sera donné par le comité IFC national. </a:t>
            </a:r>
          </a:p>
        </p:txBody>
      </p:sp>
    </p:spTree>
    <p:extLst>
      <p:ext uri="{BB962C8B-B14F-4D97-AF65-F5344CB8AC3E}">
        <p14:creationId xmlns:p14="http://schemas.microsoft.com/office/powerpoint/2010/main" val="36620375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E05C16-7B78-4592-9700-7C1A97E0BD0A}"/>
              </a:ext>
            </a:extLst>
          </p:cNvPr>
          <p:cNvSpPr>
            <a:spLocks noGrp="1"/>
          </p:cNvSpPr>
          <p:nvPr>
            <p:ph type="title"/>
          </p:nvPr>
        </p:nvSpPr>
        <p:spPr>
          <a:xfrm>
            <a:off x="0" y="18255"/>
            <a:ext cx="12192000" cy="1325563"/>
          </a:xfrm>
        </p:spPr>
        <p:style>
          <a:lnRef idx="3">
            <a:schemeClr val="lt1"/>
          </a:lnRef>
          <a:fillRef idx="1">
            <a:schemeClr val="accent3"/>
          </a:fillRef>
          <a:effectRef idx="1">
            <a:schemeClr val="accent3"/>
          </a:effectRef>
          <a:fontRef idx="minor">
            <a:schemeClr val="lt1"/>
          </a:fontRef>
        </p:style>
        <p:txBody>
          <a:bodyPr>
            <a:no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MÉCANISME DE SUIVI ET D’ÉVALUATION DE LA COMPOSANTE IFC</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1C572D44-FF9A-4B34-A25B-494D3D4CF6AD}"/>
              </a:ext>
            </a:extLst>
          </p:cNvPr>
          <p:cNvSpPr>
            <a:spLocks noGrp="1"/>
          </p:cNvSpPr>
          <p:nvPr>
            <p:ph idx="1"/>
          </p:nvPr>
        </p:nvSpPr>
        <p:spPr>
          <a:xfrm>
            <a:off x="0" y="1547329"/>
            <a:ext cx="12192000" cy="4561923"/>
          </a:xfrm>
        </p:spPr>
        <p:style>
          <a:lnRef idx="2">
            <a:schemeClr val="accent3"/>
          </a:lnRef>
          <a:fillRef idx="1">
            <a:schemeClr val="lt1"/>
          </a:fillRef>
          <a:effectRef idx="0">
            <a:schemeClr val="accent3"/>
          </a:effectRef>
          <a:fontRef idx="minor">
            <a:schemeClr val="dk1"/>
          </a:fontRef>
        </p:style>
        <p:txBody>
          <a:bodyPr>
            <a:noAutofit/>
          </a:bodyPr>
          <a:lstStyle/>
          <a:p>
            <a:pPr algn="just">
              <a:lnSpc>
                <a:spcPct val="150000"/>
              </a:lnSpc>
              <a:spcAft>
                <a:spcPts val="800"/>
              </a:spcAft>
            </a:pPr>
            <a:r>
              <a:rPr lang="fr-FR" sz="3200">
                <a:effectLst/>
                <a:latin typeface="Verdana" panose="020B0604030504040204" pitchFamily="34" charset="0"/>
                <a:ea typeface="Verdana" panose="020B0604030504040204" pitchFamily="34" charset="0"/>
                <a:cs typeface="Times New Roman" panose="02020603050405020304" pitchFamily="18" charset="0"/>
              </a:rPr>
              <a:t>Dans </a:t>
            </a:r>
            <a:r>
              <a:rPr lang="fr-FR" sz="3200" dirty="0">
                <a:effectLst/>
                <a:latin typeface="Verdana" panose="020B0604030504040204" pitchFamily="34" charset="0"/>
                <a:ea typeface="Verdana" panose="020B0604030504040204" pitchFamily="34" charset="0"/>
                <a:cs typeface="Times New Roman" panose="02020603050405020304" pitchFamily="18" charset="0"/>
              </a:rPr>
              <a:t>les autres sites, le suivi sera généralement suffisant notamment si les informations sont complémentées par des données qualitatives, récoltées par le biais d’entretiens et groupes de discussion.</a:t>
            </a:r>
          </a:p>
        </p:txBody>
      </p:sp>
    </p:spTree>
    <p:extLst>
      <p:ext uri="{BB962C8B-B14F-4D97-AF65-F5344CB8AC3E}">
        <p14:creationId xmlns:p14="http://schemas.microsoft.com/office/powerpoint/2010/main" val="1760879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a:lnSpc>
                <a:spcPct val="100000"/>
              </a:lnSpc>
            </a:pPr>
            <a:r>
              <a:rPr lang="fr-CH" sz="30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Dans la mise en œuvre</a:t>
            </a:r>
          </a:p>
          <a:p>
            <a:pPr marL="342900" lvl="0" indent="-342900" algn="just">
              <a:lnSpc>
                <a:spcPct val="100000"/>
              </a:lnSpc>
              <a:buFont typeface="Calibri" panose="020F0502020204030204" pitchFamily="34" charset="0"/>
              <a:buChar char="-"/>
            </a:pPr>
            <a:r>
              <a:rPr lang="fr-CH" sz="3000" dirty="0">
                <a:effectLst/>
                <a:latin typeface="Verdana" panose="020B0604030504040204" pitchFamily="34" charset="0"/>
                <a:ea typeface="Verdana" panose="020B0604030504040204" pitchFamily="34" charset="0"/>
                <a:cs typeface="Times New Roman" panose="02020603050405020304" pitchFamily="18" charset="0"/>
              </a:rPr>
              <a:t>Fournir une éducation à la santé de qualité tenant compte des spécificités socioculturelles ainsi que des services de conseil en contraception au bénéfice de toutes les femmes, de tous les nouveau-nés et de toutes les familles, quel que soit l’environnement, afin de promouvoir la santé sexuelle et reproductive et les droits qui s’y rapportent ainsi qu’une vie familiale saine ;</a:t>
            </a:r>
            <a:endParaRPr lang="fr-FR" sz="30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987123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a:lnSpc>
                <a:spcPct val="100000"/>
              </a:lnSpc>
            </a:pPr>
            <a:r>
              <a:rPr lang="fr-CH" sz="30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Dans la mise en œuvre</a:t>
            </a:r>
          </a:p>
          <a:p>
            <a:pPr marL="342900" lvl="0" indent="-342900" algn="just">
              <a:lnSpc>
                <a:spcPct val="100000"/>
              </a:lnSpc>
              <a:buFont typeface="Calibri" panose="020F0502020204030204" pitchFamily="34" charset="0"/>
              <a:buChar char="-"/>
            </a:pPr>
            <a:r>
              <a:rPr lang="fr-CH" sz="3000" dirty="0">
                <a:effectLst/>
                <a:latin typeface="Verdana" panose="020B0604030504040204" pitchFamily="34" charset="0"/>
                <a:ea typeface="Verdana" panose="020B0604030504040204" pitchFamily="34" charset="0"/>
                <a:cs typeface="Times New Roman" panose="02020603050405020304" pitchFamily="18" charset="0"/>
              </a:rPr>
              <a:t>Fournir une éducation à la santé aux jeunes et aux membres des communautés dans les écoles, les associations et les organisations à base communautaire pour promouvoir une meilleure santé pour tous, particulièrement pour les personnes les plus vulnérables comme les femmes et les enfants ;</a:t>
            </a:r>
            <a:endParaRPr lang="fr-FR" sz="30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02268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a:lnSpc>
                <a:spcPct val="100000"/>
              </a:lnSpc>
            </a:pPr>
            <a:r>
              <a:rPr lang="fr-CH" sz="30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Dans la mise en œuvre</a:t>
            </a:r>
          </a:p>
          <a:p>
            <a:pPr marL="342900" lvl="0" indent="-342900" algn="just">
              <a:lnSpc>
                <a:spcPct val="100000"/>
              </a:lnSpc>
              <a:buFont typeface="Calibri" panose="020F0502020204030204" pitchFamily="34" charset="0"/>
              <a:buChar char="-"/>
            </a:pPr>
            <a:r>
              <a:rPr lang="fr-CH" sz="3000" dirty="0">
                <a:effectLst/>
                <a:latin typeface="Verdana" panose="020B0604030504040204" pitchFamily="34" charset="0"/>
                <a:ea typeface="Verdana" panose="020B0604030504040204" pitchFamily="34" charset="0"/>
                <a:cs typeface="Times New Roman" panose="02020603050405020304" pitchFamily="18" charset="0"/>
              </a:rPr>
              <a:t>Offrir des soins de qualité adaptés aux femmes, aux nouveau-nés et à leurs familles ;</a:t>
            </a:r>
            <a:endParaRPr lang="fr-FR" sz="3000" dirty="0">
              <a:effectLst/>
              <a:latin typeface="Verdana" panose="020B0604030504040204" pitchFamily="34" charset="0"/>
              <a:ea typeface="Verdana" panose="020B0604030504040204" pitchFamily="34" charset="0"/>
              <a:cs typeface="Times New Roman" panose="02020603050405020304" pitchFamily="18" charset="0"/>
            </a:endParaRPr>
          </a:p>
          <a:p>
            <a:pPr marL="342900" lvl="0" indent="-342900" algn="just">
              <a:lnSpc>
                <a:spcPct val="100000"/>
              </a:lnSpc>
              <a:spcAft>
                <a:spcPts val="800"/>
              </a:spcAft>
              <a:buFont typeface="Calibri" panose="020F0502020204030204" pitchFamily="34" charset="0"/>
              <a:buChar char="-"/>
            </a:pPr>
            <a:r>
              <a:rPr lang="fr-CH" sz="3000" dirty="0">
                <a:effectLst/>
                <a:latin typeface="Verdana" panose="020B0604030504040204" pitchFamily="34" charset="0"/>
                <a:ea typeface="Verdana" panose="020B0604030504040204" pitchFamily="34" charset="0"/>
                <a:cs typeface="Times New Roman" panose="02020603050405020304" pitchFamily="18" charset="0"/>
              </a:rPr>
              <a:t>Fournir une prise en charge avant la grossesse et des soins prénatals de qualité, notamment un dépistage et un traitement précoces des complications, ou l’orientation en cas de complications, afin d’optimiser la santé pendant la grossesse ;</a:t>
            </a:r>
            <a:endParaRPr lang="fr-FR" sz="3000" dirty="0">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0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636327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p:style>
          <a:lnRef idx="2">
            <a:schemeClr val="dk1"/>
          </a:lnRef>
          <a:fillRef idx="1">
            <a:schemeClr val="lt1"/>
          </a:fillRef>
          <a:effectRef idx="0">
            <a:schemeClr val="dk1"/>
          </a:effectRef>
          <a:fontRef idx="minor">
            <a:schemeClr val="dk1"/>
          </a:fontRef>
        </p:style>
        <p:txBody>
          <a:bodyPr>
            <a:noAutofit/>
          </a:bodyPr>
          <a:lstStyle/>
          <a:p>
            <a:pPr>
              <a:lnSpc>
                <a:spcPct val="100000"/>
              </a:lnSpc>
            </a:pPr>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Dans la mise en œuvre</a:t>
            </a:r>
          </a:p>
          <a:p>
            <a:pPr marL="342900" lvl="0" indent="-342900" algn="just">
              <a:lnSpc>
                <a:spcPct val="100000"/>
              </a:lnSpc>
              <a:spcAft>
                <a:spcPts val="800"/>
              </a:spcAft>
              <a:buFont typeface="Calibri" panose="020F0502020204030204" pitchFamily="34" charset="0"/>
              <a:buChar char="-"/>
            </a:pPr>
            <a:r>
              <a:rPr lang="fr-CH" sz="3200" dirty="0">
                <a:effectLst/>
                <a:latin typeface="Times New Roman" panose="02020603050405020304" pitchFamily="18" charset="0"/>
                <a:ea typeface="Calibri" panose="020F0502020204030204" pitchFamily="34" charset="0"/>
                <a:cs typeface="Times New Roman" panose="02020603050405020304" pitchFamily="18" charset="0"/>
              </a:rPr>
              <a:t>Dispenser et promouvoir des soins pendant le travail qui soient de qualité, tiennent compte des spécificités socioculturelles et respectent la dignité de la personne : faciliter un accouchement propre et sûr et, en cas d’urgence, assurer l’ensemble des fonctions essentielles associées aux soins obstétricaux de base, dans le but d’optimiser la santé et le bien-être des femmes et des nouveau-nés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66862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371061" y="1825625"/>
            <a:ext cx="11516139" cy="4351338"/>
          </a:xfrm>
        </p:spPr>
        <p:style>
          <a:lnRef idx="2">
            <a:schemeClr val="dk1"/>
          </a:lnRef>
          <a:fillRef idx="1">
            <a:schemeClr val="lt1"/>
          </a:fillRef>
          <a:effectRef idx="0">
            <a:schemeClr val="dk1"/>
          </a:effectRef>
          <a:fontRef idx="minor">
            <a:schemeClr val="dk1"/>
          </a:fontRef>
        </p:style>
        <p:txBody>
          <a:bodyPr>
            <a:noAutofit/>
          </a:bodyPr>
          <a:lstStyle/>
          <a:p>
            <a:pPr>
              <a:lnSpc>
                <a:spcPct val="100000"/>
              </a:lnSpc>
            </a:pPr>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Dans la mise en œuvre</a:t>
            </a:r>
          </a:p>
          <a:p>
            <a:pPr marL="342900" lvl="0" indent="-342900" algn="just">
              <a:lnSpc>
                <a:spcPct val="100000"/>
              </a:lnSpc>
              <a:buFont typeface="Calibri" panose="020F0502020204030204" pitchFamily="34" charset="0"/>
              <a:buChar char="-"/>
            </a:pPr>
            <a:r>
              <a:rPr lang="fr-CH" sz="3200" dirty="0">
                <a:effectLst/>
                <a:latin typeface="Times New Roman" panose="02020603050405020304" pitchFamily="18" charset="0"/>
                <a:ea typeface="Calibri" panose="020F0502020204030204" pitchFamily="34" charset="0"/>
                <a:cs typeface="Times New Roman" panose="02020603050405020304" pitchFamily="18" charset="0"/>
              </a:rPr>
              <a:t>Prodiguer aux femmes des soins postnatals complets, de qualité et adaptés aux spécificités socioculturelles et sociales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Calibri" panose="020F0502020204030204" pitchFamily="34" charset="0"/>
              <a:buChar char="-"/>
            </a:pPr>
            <a:r>
              <a:rPr lang="fr-CH" sz="3200" dirty="0">
                <a:effectLst/>
                <a:latin typeface="Times New Roman" panose="02020603050405020304" pitchFamily="18" charset="0"/>
                <a:ea typeface="Calibri" panose="020F0502020204030204" pitchFamily="34" charset="0"/>
                <a:cs typeface="Times New Roman" panose="02020603050405020304" pitchFamily="18" charset="0"/>
              </a:rPr>
              <a:t>Fournir, en matière d’avortement, toute une gamme de services individualisés et adaptés aux spécificités socioculturelles aux femmes qui vont subir ou subissent une interruption de grossesse, ou qui connaissent une fausse-couche. Ces services sont conformes aux lois et règlements en vigueur et aux protocoles nationaux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72728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92425D-7F3F-4944-B42F-7DE8917A9A99}"/>
              </a:ext>
            </a:extLst>
          </p:cNvPr>
          <p:cNvSpPr>
            <a:spLocks noGrp="1"/>
          </p:cNvSpPr>
          <p:nvPr>
            <p:ph type="title"/>
          </p:nvPr>
        </p:nvSpPr>
        <p:spPr/>
        <p:style>
          <a:lnRef idx="0">
            <a:schemeClr val="dk1"/>
          </a:lnRef>
          <a:fillRef idx="3">
            <a:schemeClr val="dk1"/>
          </a:fillRef>
          <a:effectRef idx="3">
            <a:schemeClr val="dk1"/>
          </a:effectRef>
          <a:fontRef idx="minor">
            <a:schemeClr val="lt1"/>
          </a:fontRef>
        </p:style>
        <p:txBody>
          <a:bodyPr>
            <a:normAutofit/>
          </a:bodyPr>
          <a:lstStyle/>
          <a:p>
            <a:pPr algn="ctr"/>
            <a:r>
              <a:rPr lang="fr-CH"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t>RÔLES DES AGENTS DE SANTÉ</a:t>
            </a:r>
            <a:br>
              <a:rPr lang="fr-FR" sz="3200" b="1" dirty="0">
                <a:solidFill>
                  <a:schemeClr val="bg1"/>
                </a:solidFill>
                <a:effectLst/>
                <a:latin typeface="Verdana" panose="020B0604030504040204" pitchFamily="34" charset="0"/>
                <a:ea typeface="Verdana" panose="020B0604030504040204" pitchFamily="34" charset="0"/>
                <a:cs typeface="Times New Roman" panose="02020603050405020304" pitchFamily="18" charset="0"/>
              </a:rPr>
            </a:br>
            <a:endParaRPr lang="fr-FR" sz="3200" dirty="0">
              <a:solidFill>
                <a:schemeClr val="bg1"/>
              </a:solidFill>
              <a:latin typeface="Verdana" panose="020B0604030504040204" pitchFamily="34" charset="0"/>
              <a:ea typeface="Verdana" panose="020B0604030504040204" pitchFamily="34" charset="0"/>
            </a:endParaRPr>
          </a:p>
        </p:txBody>
      </p:sp>
      <p:sp>
        <p:nvSpPr>
          <p:cNvPr id="3" name="Espace réservé du contenu 2">
            <a:extLst>
              <a:ext uri="{FF2B5EF4-FFF2-40B4-BE49-F238E27FC236}">
                <a16:creationId xmlns:a16="http://schemas.microsoft.com/office/drawing/2014/main" id="{713562D0-4543-49C3-BEE4-017BD2013D1E}"/>
              </a:ext>
            </a:extLst>
          </p:cNvPr>
          <p:cNvSpPr>
            <a:spLocks noGrp="1"/>
          </p:cNvSpPr>
          <p:nvPr>
            <p:ph idx="1"/>
          </p:nvPr>
        </p:nvSpPr>
        <p:spPr>
          <a:xfrm>
            <a:off x="371061" y="1825625"/>
            <a:ext cx="11516139" cy="4351338"/>
          </a:xfrm>
        </p:spPr>
        <p:style>
          <a:lnRef idx="2">
            <a:schemeClr val="dk1"/>
          </a:lnRef>
          <a:fillRef idx="1">
            <a:schemeClr val="lt1"/>
          </a:fillRef>
          <a:effectRef idx="0">
            <a:schemeClr val="dk1"/>
          </a:effectRef>
          <a:fontRef idx="minor">
            <a:schemeClr val="dk1"/>
          </a:fontRef>
        </p:style>
        <p:txBody>
          <a:bodyPr>
            <a:noAutofit/>
          </a:bodyPr>
          <a:lstStyle/>
          <a:p>
            <a:pPr>
              <a:lnSpc>
                <a:spcPct val="100000"/>
              </a:lnSpc>
            </a:pPr>
            <a:r>
              <a:rPr lang="fr-CH"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rPr>
              <a:t>Dans la mise en œuvre</a:t>
            </a:r>
          </a:p>
          <a:p>
            <a:pPr marL="342900" lvl="0" indent="-342900" algn="just">
              <a:lnSpc>
                <a:spcPct val="100000"/>
              </a:lnSpc>
              <a:buFont typeface="Calibri" panose="020F0502020204030204" pitchFamily="34" charset="0"/>
              <a:buChar char="-"/>
            </a:pPr>
            <a:r>
              <a:rPr lang="fr-CH" sz="3200" dirty="0">
                <a:effectLst/>
                <a:latin typeface="Times New Roman" panose="02020603050405020304" pitchFamily="18" charset="0"/>
                <a:ea typeface="Calibri" panose="020F0502020204030204" pitchFamily="34" charset="0"/>
                <a:cs typeface="Times New Roman" panose="02020603050405020304" pitchFamily="18" charset="0"/>
              </a:rPr>
              <a:t>Adopter un comportement non discriminant et respectueux à l’égard de toutes les femmes afin de les inciter à fréquenter les centres de santé ; </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0000"/>
              </a:lnSpc>
              <a:spcAft>
                <a:spcPts val="800"/>
              </a:spcAft>
              <a:buFont typeface="Calibri" panose="020F0502020204030204" pitchFamily="34" charset="0"/>
              <a:buChar char="-"/>
            </a:pPr>
            <a:r>
              <a:rPr lang="fr-CH" sz="3200" dirty="0">
                <a:effectLst/>
                <a:latin typeface="Times New Roman" panose="02020603050405020304" pitchFamily="18" charset="0"/>
                <a:ea typeface="Calibri" panose="020F0502020204030204" pitchFamily="34" charset="0"/>
                <a:cs typeface="Times New Roman" panose="02020603050405020304" pitchFamily="18" charset="0"/>
              </a:rPr>
              <a:t>Plaider pour que les dirigeants locaux et les autres décideurs rendent compte de leurs engagements visant à améliorer l’accès à la santé et aux soins de santé de la population.</a:t>
            </a:r>
            <a:endParaRPr lang="fr-FR" sz="3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endParaRPr lang="fr-FR" sz="3200" b="1" dirty="0">
              <a:solidFill>
                <a:srgbClr val="4472C4"/>
              </a:solidFill>
              <a:effectLst/>
              <a:latin typeface="Verdana" panose="020B0604030504040204" pitchFamily="34" charset="0"/>
              <a:ea typeface="Verdana" panose="020B0604030504040204" pitchFamily="34" charset="0"/>
              <a:cs typeface="Times New Roman" panose="02020603050405020304" pitchFamily="18" charset="0"/>
            </a:endParaRPr>
          </a:p>
          <a:p>
            <a:pPr>
              <a:lnSpc>
                <a:spcPct val="100000"/>
              </a:lnSpc>
            </a:pPr>
            <a:endParaRPr lang="fr-FR" sz="32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16268607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1929</Words>
  <Application>Microsoft Office PowerPoint</Application>
  <PresentationFormat>Grand écran</PresentationFormat>
  <Paragraphs>121</Paragraphs>
  <Slides>33</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33</vt:i4>
      </vt:variant>
    </vt:vector>
  </HeadingPairs>
  <TitlesOfParts>
    <vt:vector size="42" baseType="lpstr">
      <vt:lpstr>Algerian</vt:lpstr>
      <vt:lpstr>Arial</vt:lpstr>
      <vt:lpstr>Calibri</vt:lpstr>
      <vt:lpstr>Calibri Light</vt:lpstr>
      <vt:lpstr>Symbol</vt:lpstr>
      <vt:lpstr>Times New Roman</vt:lpstr>
      <vt:lpstr>Verdana</vt:lpstr>
      <vt:lpstr>Wingdings</vt:lpstr>
      <vt:lpstr>Thème Office</vt:lpstr>
      <vt:lpstr>Présentation PowerPoint</vt:lpstr>
      <vt:lpstr>Objectif Général Après avoir suivi la session, l’apprenant sera capable d’impliquer les différents acteurs dans la planification, la mise en œuvre, le suivi et l’évaluation des interventions du cadre stratégique IFC.</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DES AGENTS DE SANTÉ </vt:lpstr>
      <vt:lpstr>RÔLES DE LA COMMUNAUTÉ </vt:lpstr>
      <vt:lpstr>RÔLES DE LA COMMUNAUTÉ </vt:lpstr>
      <vt:lpstr>RÔLES DE LA COMMUNAUTÉ </vt:lpstr>
      <vt:lpstr>RÔLES DE L’ETAT ET DES AUTRES PARTENAIRES </vt:lpstr>
      <vt:lpstr>RÔLES DE L’ETAT ET DES AUTRES PARTENAIRES </vt:lpstr>
      <vt:lpstr>MÉCANISME DE SUIVI ET D’ÉVALUATION DE LA COMPOSANTE IFC </vt:lpstr>
      <vt:lpstr>MÉCANISME DE SUIVI ET D’ÉVALUATION DE LA COMPOSANTE IFC </vt:lpstr>
      <vt:lpstr>MÉCANISME DE SUIVI ET D’ÉVALUATION DE LA COMPOSANTE IFC </vt:lpstr>
      <vt:lpstr>MÉCANISME DE SUIVI ET D’ÉVALUATION DE LA COMPOSANTE IFC </vt:lpstr>
      <vt:lpstr>MÉCANISME DE SUIVI ET D’ÉVALUATION DE LA COMPOSANTE IFC </vt:lpstr>
      <vt:lpstr>MÉCANISME DE SUIVI ET D’ÉVALUATION DE LA COMPOSANTE IFC </vt:lpstr>
      <vt:lpstr>MÉCANISME DE SUIVI ET D’ÉVALUATION DE LA COMPOSANTE IFC </vt:lpstr>
      <vt:lpstr>MÉCANISME DE SUIVI ET D’ÉVALUATION DE LA COMPOSANTE IFC </vt:lpstr>
      <vt:lpstr>MÉCANISME DE SUIVI ET D’ÉVALUATION DE LA COMPOSANTE IFC </vt:lpstr>
      <vt:lpstr>MÉCANISME DE SUIVI ET D’ÉVALUATION DE LA COMPOSANTE IFC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YOUGBARE Emmanuel</dc:creator>
  <cp:lastModifiedBy>YOUGBARE Emmanuel</cp:lastModifiedBy>
  <cp:revision>4</cp:revision>
  <dcterms:created xsi:type="dcterms:W3CDTF">2021-09-29T21:54:57Z</dcterms:created>
  <dcterms:modified xsi:type="dcterms:W3CDTF">2021-09-29T22:58:38Z</dcterms:modified>
</cp:coreProperties>
</file>