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72" r:id="rId6"/>
    <p:sldId id="273" r:id="rId7"/>
    <p:sldId id="264" r:id="rId8"/>
    <p:sldId id="274" r:id="rId9"/>
    <p:sldId id="268" r:id="rId10"/>
    <p:sldId id="271" r:id="rId11"/>
    <p:sldId id="278" r:id="rId12"/>
    <p:sldId id="261" r:id="rId13"/>
    <p:sldId id="276" r:id="rId14"/>
    <p:sldId id="275" r:id="rId15"/>
    <p:sldId id="277" r:id="rId16"/>
    <p:sldId id="279" r:id="rId17"/>
    <p:sldId id="280" r:id="rId18"/>
    <p:sldId id="281" r:id="rId19"/>
    <p:sldId id="282" r:id="rId20"/>
    <p:sldId id="283" r:id="rId21"/>
    <p:sldId id="28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0E2DAE-FE6A-47EF-8549-837D116CE72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A3A0A75-FA07-4F56-98C7-92FD825D9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A8D87F0-52EC-4915-A55A-8A1B5F1CE253}"/>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5" name="Espace réservé du pied de page 4">
            <a:extLst>
              <a:ext uri="{FF2B5EF4-FFF2-40B4-BE49-F238E27FC236}">
                <a16:creationId xmlns:a16="http://schemas.microsoft.com/office/drawing/2014/main" id="{2FC5F348-792E-4DAD-AD40-7557027E23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8F57AB-1485-400D-9A06-1F3D744D1AE9}"/>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12730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AD7ABB-F3C6-47AF-8C00-8088533A8A4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0181B89-7B15-4FE6-9530-341B7BCFF76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96F838-80EE-4D0A-A2E5-CEB07546DDAA}"/>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5" name="Espace réservé du pied de page 4">
            <a:extLst>
              <a:ext uri="{FF2B5EF4-FFF2-40B4-BE49-F238E27FC236}">
                <a16:creationId xmlns:a16="http://schemas.microsoft.com/office/drawing/2014/main" id="{5A2CE921-34D2-41DE-82C6-578600910D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2C12D0-187E-4302-B1EC-CC0C32A93068}"/>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140635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E02B730-232B-4221-A1D8-392A20FAAE9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018A4E9-290B-4CD7-A17A-AADEEA5F26F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D5EAAC-A57B-4EF7-BA04-D70D1BC38DB1}"/>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5" name="Espace réservé du pied de page 4">
            <a:extLst>
              <a:ext uri="{FF2B5EF4-FFF2-40B4-BE49-F238E27FC236}">
                <a16:creationId xmlns:a16="http://schemas.microsoft.com/office/drawing/2014/main" id="{FFEC45F5-0CB9-4D92-9B4D-CE7E6A8FCC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A6A817-5303-4A91-A49E-B231A4E8E4E0}"/>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223151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2C0C8-C98C-448E-BA58-978ED16156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7099D0-1E41-4950-9266-FC88B98A10B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EEE632-85BF-4F42-9E43-4373533331E6}"/>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5" name="Espace réservé du pied de page 4">
            <a:extLst>
              <a:ext uri="{FF2B5EF4-FFF2-40B4-BE49-F238E27FC236}">
                <a16:creationId xmlns:a16="http://schemas.microsoft.com/office/drawing/2014/main" id="{7907DA08-BFE0-4E94-B821-631A378960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B3A723-7BDA-4733-BD06-31B556CA6399}"/>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244136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0C4722-7B74-4F3A-8E91-3C91829163F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64333DB-129A-4FA7-9500-D53C001DCC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327F341-377B-4239-ABBA-D5BD4CCEB587}"/>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5" name="Espace réservé du pied de page 4">
            <a:extLst>
              <a:ext uri="{FF2B5EF4-FFF2-40B4-BE49-F238E27FC236}">
                <a16:creationId xmlns:a16="http://schemas.microsoft.com/office/drawing/2014/main" id="{BC34EDBC-9210-4A1C-9F49-AB4C369E4B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C33421-5DA3-48A7-9DA7-D2363AF29349}"/>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403976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23BC8-4601-4A04-B5C0-D3410DC167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AD9D5B-07CF-490D-A0E1-2830F692CC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04AF687-A8D4-43E3-948B-2F0F2F13F0F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4FC9B16-6911-47DB-8263-885B0579DE56}"/>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6" name="Espace réservé du pied de page 5">
            <a:extLst>
              <a:ext uri="{FF2B5EF4-FFF2-40B4-BE49-F238E27FC236}">
                <a16:creationId xmlns:a16="http://schemas.microsoft.com/office/drawing/2014/main" id="{0B0CB1D3-AE63-4560-A827-84DCDBE43F5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FBE520-F042-4C7F-89AD-4E6F8355933B}"/>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186375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B6FDD-0545-45EC-A807-463B935B120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0A4E39-87DA-4223-A655-E6440F170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8A3D363-D706-4010-BF3E-1998E0EDB48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24AF247-3352-464C-8B4C-48E8B62EE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A73CCD6-9D12-48A2-BE2F-3D54E7F26C8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36027A2-8888-49E3-85B9-D3998DC0254B}"/>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8" name="Espace réservé du pied de page 7">
            <a:extLst>
              <a:ext uri="{FF2B5EF4-FFF2-40B4-BE49-F238E27FC236}">
                <a16:creationId xmlns:a16="http://schemas.microsoft.com/office/drawing/2014/main" id="{CDF5B672-A711-4FA7-A6A6-CFD21778977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1A1C608-86F3-40C0-B62F-C01A45FF7567}"/>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189751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BC44CD-47AF-4A80-BB58-2A5B227C6EA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11A485A-B892-49EC-9110-1F5CF5427A19}"/>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4" name="Espace réservé du pied de page 3">
            <a:extLst>
              <a:ext uri="{FF2B5EF4-FFF2-40B4-BE49-F238E27FC236}">
                <a16:creationId xmlns:a16="http://schemas.microsoft.com/office/drawing/2014/main" id="{E790F315-EE0A-4243-A557-740B333CDE0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6174716-AD7E-4600-B715-D8791D5FDC16}"/>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401958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FDE1680-ED77-4F73-ADFC-54EF9A5C962D}"/>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3" name="Espace réservé du pied de page 2">
            <a:extLst>
              <a:ext uri="{FF2B5EF4-FFF2-40B4-BE49-F238E27FC236}">
                <a16:creationId xmlns:a16="http://schemas.microsoft.com/office/drawing/2014/main" id="{C3035561-4BFD-484F-ABDA-BF1ACA623A4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5D415DF-BB4A-403C-970E-4D63730D07B8}"/>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325709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194CA-A249-4D82-8916-13C149EAF9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7EDD511-EB2A-4D4D-803B-B3F442C54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C90D1CC-EC78-4503-8887-7E107C469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2D626AA-6693-4916-A97C-50C552F03A98}"/>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6" name="Espace réservé du pied de page 5">
            <a:extLst>
              <a:ext uri="{FF2B5EF4-FFF2-40B4-BE49-F238E27FC236}">
                <a16:creationId xmlns:a16="http://schemas.microsoft.com/office/drawing/2014/main" id="{6B9585A6-2383-4595-891D-E377671007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4011E56-3864-419B-8D39-BF143F49FA8F}"/>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34159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CF429-F65B-408A-96BA-8FF372837E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955B11C-2CF3-4343-BC92-51B85F76E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41327CE-F0B8-464D-901F-A5313FBD3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2BC43B-779C-4FFC-8CAA-C5B2789408D9}"/>
              </a:ext>
            </a:extLst>
          </p:cNvPr>
          <p:cNvSpPr>
            <a:spLocks noGrp="1"/>
          </p:cNvSpPr>
          <p:nvPr>
            <p:ph type="dt" sz="half" idx="10"/>
          </p:nvPr>
        </p:nvSpPr>
        <p:spPr/>
        <p:txBody>
          <a:bodyPr/>
          <a:lstStyle/>
          <a:p>
            <a:fld id="{96AFEEEF-3EE0-495D-B616-D31BDDEDC09F}" type="datetimeFigureOut">
              <a:rPr lang="fr-FR" smtClean="0"/>
              <a:t>30/09/2021</a:t>
            </a:fld>
            <a:endParaRPr lang="fr-FR"/>
          </a:p>
        </p:txBody>
      </p:sp>
      <p:sp>
        <p:nvSpPr>
          <p:cNvPr id="6" name="Espace réservé du pied de page 5">
            <a:extLst>
              <a:ext uri="{FF2B5EF4-FFF2-40B4-BE49-F238E27FC236}">
                <a16:creationId xmlns:a16="http://schemas.microsoft.com/office/drawing/2014/main" id="{E2083EA9-B43A-4FE7-AD83-3343FD1055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6ABBD8-5991-439B-9397-48AD8B71A4BB}"/>
              </a:ext>
            </a:extLst>
          </p:cNvPr>
          <p:cNvSpPr>
            <a:spLocks noGrp="1"/>
          </p:cNvSpPr>
          <p:nvPr>
            <p:ph type="sldNum" sz="quarter" idx="12"/>
          </p:nvPr>
        </p:nvSpPr>
        <p:spPr/>
        <p:txBody>
          <a:bodyPr/>
          <a:lstStyle/>
          <a:p>
            <a:fld id="{6CF56898-0127-4088-AE57-87F7F65333B8}" type="slidenum">
              <a:rPr lang="fr-FR" smtClean="0"/>
              <a:t>‹N°›</a:t>
            </a:fld>
            <a:endParaRPr lang="fr-FR"/>
          </a:p>
        </p:txBody>
      </p:sp>
    </p:spTree>
    <p:extLst>
      <p:ext uri="{BB962C8B-B14F-4D97-AF65-F5344CB8AC3E}">
        <p14:creationId xmlns:p14="http://schemas.microsoft.com/office/powerpoint/2010/main" val="407488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8F651A-8737-46F5-9A65-CAB4650A5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2650990-AE9A-4760-B513-63208E1BBA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F598BB-5F5B-4EE9-BFEA-77B082933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FEEEF-3EE0-495D-B616-D31BDDEDC09F}" type="datetimeFigureOut">
              <a:rPr lang="fr-FR" smtClean="0"/>
              <a:t>30/09/2021</a:t>
            </a:fld>
            <a:endParaRPr lang="fr-FR"/>
          </a:p>
        </p:txBody>
      </p:sp>
      <p:sp>
        <p:nvSpPr>
          <p:cNvPr id="5" name="Espace réservé du pied de page 4">
            <a:extLst>
              <a:ext uri="{FF2B5EF4-FFF2-40B4-BE49-F238E27FC236}">
                <a16:creationId xmlns:a16="http://schemas.microsoft.com/office/drawing/2014/main" id="{C911DF29-7B93-4457-AE08-7F87D67F7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F3A65EF-2D85-4E05-8741-9EA9BE57A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56898-0127-4088-AE57-87F7F65333B8}" type="slidenum">
              <a:rPr lang="fr-FR" smtClean="0"/>
              <a:t>‹N°›</a:t>
            </a:fld>
            <a:endParaRPr lang="fr-FR"/>
          </a:p>
        </p:txBody>
      </p:sp>
    </p:spTree>
    <p:extLst>
      <p:ext uri="{BB962C8B-B14F-4D97-AF65-F5344CB8AC3E}">
        <p14:creationId xmlns:p14="http://schemas.microsoft.com/office/powerpoint/2010/main" val="2644954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17F581A1-647A-4EA4-94C8-3C89D3970724}"/>
              </a:ext>
            </a:extLst>
          </p:cNvPr>
          <p:cNvSpPr/>
          <p:nvPr/>
        </p:nvSpPr>
        <p:spPr>
          <a:xfrm>
            <a:off x="2398644" y="781879"/>
            <a:ext cx="6771859" cy="4277138"/>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kern="0" dirty="0">
                <a:solidFill>
                  <a:srgbClr val="1F3864"/>
                </a:solidFill>
                <a:effectLst/>
                <a:latin typeface="Algerian" panose="04020705040A02060702" pitchFamily="82" charset="0"/>
                <a:ea typeface="Times New Roman" panose="02020603050405020304" pitchFamily="18" charset="0"/>
                <a:cs typeface="Times New Roman" panose="02020603050405020304" pitchFamily="18" charset="0"/>
              </a:rPr>
              <a:t>CHAPITRE 4 : MOBILISATION DE LA COMMUNAUTE POUR LA REDUCTION DES BARRIERES D’ACCES A LA SMN</a:t>
            </a:r>
            <a:endParaRPr lang="fr-FR" sz="3200" b="1" kern="0" dirty="0">
              <a:solidFill>
                <a:srgbClr val="1F3864"/>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a:endParaRPr lang="fr-FR" sz="3200" dirty="0"/>
          </a:p>
        </p:txBody>
      </p:sp>
    </p:spTree>
    <p:extLst>
      <p:ext uri="{BB962C8B-B14F-4D97-AF65-F5344CB8AC3E}">
        <p14:creationId xmlns:p14="http://schemas.microsoft.com/office/powerpoint/2010/main" val="541225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1468192"/>
            <a:ext cx="10515599" cy="4708771"/>
          </a:xfrm>
        </p:spPr>
        <p:txBody>
          <a:bodyPr>
            <a:normAutofit/>
          </a:bodyPr>
          <a:lstStyle/>
          <a:p>
            <a:pPr marL="0" indent="0">
              <a:buNone/>
            </a:pPr>
            <a:r>
              <a:rPr lang="fr-FR" sz="3200" b="1" dirty="0">
                <a:solidFill>
                  <a:srgbClr val="FF0000"/>
                </a:solidFill>
                <a:latin typeface="Verdana" panose="020B0604030504040204" pitchFamily="34" charset="0"/>
                <a:ea typeface="Verdana" panose="020B0604030504040204" pitchFamily="34" charset="0"/>
              </a:rPr>
              <a:t>Au Burkina Faso:</a:t>
            </a:r>
          </a:p>
          <a:p>
            <a:r>
              <a:rPr lang="fr-FR" sz="3200" dirty="0">
                <a:latin typeface="Verdana" panose="020B0604030504040204" pitchFamily="34" charset="0"/>
                <a:ea typeface="Verdana" panose="020B0604030504040204" pitchFamily="34" charset="0"/>
              </a:rPr>
              <a:t>Mise en place de pirogues dans le district de </a:t>
            </a:r>
            <a:r>
              <a:rPr lang="fr-FR" sz="3200" dirty="0" err="1">
                <a:latin typeface="Verdana" panose="020B0604030504040204" pitchFamily="34" charset="0"/>
                <a:ea typeface="Verdana" panose="020B0604030504040204" pitchFamily="34" charset="0"/>
              </a:rPr>
              <a:t>Kongoussi</a:t>
            </a:r>
            <a:r>
              <a:rPr lang="fr-FR" sz="3200" dirty="0">
                <a:latin typeface="Verdana" panose="020B0604030504040204" pitchFamily="34" charset="0"/>
                <a:ea typeface="Verdana" panose="020B0604030504040204" pitchFamily="34" charset="0"/>
              </a:rPr>
              <a:t> pour faire passer les femmes enceintes et les enfants</a:t>
            </a:r>
          </a:p>
          <a:p>
            <a:r>
              <a:rPr lang="fr-FR" sz="3200" dirty="0" err="1">
                <a:latin typeface="Verdana" panose="020B0604030504040204" pitchFamily="34" charset="0"/>
                <a:ea typeface="Verdana" panose="020B0604030504040204" pitchFamily="34" charset="0"/>
              </a:rPr>
              <a:t>Ambucettes</a:t>
            </a:r>
            <a:r>
              <a:rPr lang="fr-FR" sz="3200" dirty="0">
                <a:latin typeface="Verdana" panose="020B0604030504040204" pitchFamily="34" charset="0"/>
                <a:ea typeface="Verdana" panose="020B0604030504040204" pitchFamily="34" charset="0"/>
              </a:rPr>
              <a:t> </a:t>
            </a:r>
            <a:r>
              <a:rPr lang="fr-FR" sz="3200" dirty="0" err="1">
                <a:latin typeface="Verdana" panose="020B0604030504040204" pitchFamily="34" charset="0"/>
                <a:ea typeface="Verdana" panose="020B0604030504040204" pitchFamily="34" charset="0"/>
              </a:rPr>
              <a:t>achétées</a:t>
            </a:r>
            <a:r>
              <a:rPr lang="fr-FR" sz="3200" dirty="0">
                <a:latin typeface="Verdana" panose="020B0604030504040204" pitchFamily="34" charset="0"/>
                <a:ea typeface="Verdana" panose="020B0604030504040204" pitchFamily="34" charset="0"/>
              </a:rPr>
              <a:t> par la communauté et sur la base de cotisations lancées par Mme le Haut-commissaire de la Léraba</a:t>
            </a:r>
          </a:p>
          <a:p>
            <a:pPr marL="0" indent="0">
              <a:buNone/>
            </a:pPr>
            <a:endParaRPr lang="fr-FR" sz="3200" dirty="0">
              <a:latin typeface="Verdana" panose="020B0604030504040204" pitchFamily="34" charset="0"/>
              <a:ea typeface="Verdana" panose="020B0604030504040204" pitchFamily="34" charset="0"/>
            </a:endParaRPr>
          </a:p>
          <a:p>
            <a:pPr marL="0" indent="0">
              <a:buNone/>
            </a:pPr>
            <a:endParaRPr lang="fr-FR" sz="3200" dirty="0">
              <a:latin typeface="Verdana" panose="020B0604030504040204" pitchFamily="34" charset="0"/>
              <a:ea typeface="Verdana" panose="020B0604030504040204" pitchFamily="34" charset="0"/>
            </a:endParaRPr>
          </a:p>
          <a:p>
            <a:pPr marL="0" indent="0">
              <a:buNone/>
            </a:pPr>
            <a:endParaRPr lang="fr-FR" sz="3200" dirty="0">
              <a:latin typeface="Verdana" panose="020B0604030504040204" pitchFamily="34" charset="0"/>
              <a:ea typeface="Verdana" panose="020B0604030504040204" pitchFamily="34" charset="0"/>
            </a:endParaRPr>
          </a:p>
        </p:txBody>
      </p:sp>
      <p:sp>
        <p:nvSpPr>
          <p:cNvPr id="4" name="Titre 1"/>
          <p:cNvSpPr>
            <a:spLocks noGrp="1"/>
          </p:cNvSpPr>
          <p:nvPr>
            <p:ph type="title"/>
          </p:nvPr>
        </p:nvSpPr>
        <p:spPr>
          <a:xfrm>
            <a:off x="838200" y="365126"/>
            <a:ext cx="10515600" cy="793974"/>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fr-FR" altLang="ja-JP" dirty="0">
                <a:solidFill>
                  <a:srgbClr val="000000"/>
                </a:solidFill>
                <a:latin typeface="Arial" charset="0"/>
                <a:cs typeface="Times New Roman" pitchFamily="18" charset="0"/>
              </a:rPr>
            </a:br>
            <a:r>
              <a:rPr lang="fr-FR" altLang="ja-JP" sz="4000" dirty="0">
                <a:solidFill>
                  <a:srgbClr val="000000"/>
                </a:solidFill>
                <a:latin typeface="Arial" charset="0"/>
                <a:cs typeface="Times New Roman" pitchFamily="18" charset="0"/>
              </a:rPr>
              <a:t>Systèmes de financement et de transport communautaires</a:t>
            </a:r>
            <a:br>
              <a:rPr lang="fr-FR" altLang="ja-JP" sz="4000" dirty="0">
                <a:latin typeface="Arial" charset="0"/>
                <a:cs typeface="Times New Roman" pitchFamily="18" charset="0"/>
              </a:rPr>
            </a:br>
            <a:endParaRPr lang="fr-FR" sz="4000" dirty="0"/>
          </a:p>
        </p:txBody>
      </p:sp>
    </p:spTree>
    <p:extLst>
      <p:ext uri="{BB962C8B-B14F-4D97-AF65-F5344CB8AC3E}">
        <p14:creationId xmlns:p14="http://schemas.microsoft.com/office/powerpoint/2010/main" val="21081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6"/>
            <a:ext cx="10515600" cy="793974"/>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fr-FR" altLang="ja-JP" dirty="0">
                <a:solidFill>
                  <a:srgbClr val="000000"/>
                </a:solidFill>
                <a:latin typeface="Arial" charset="0"/>
                <a:cs typeface="Times New Roman" pitchFamily="18" charset="0"/>
              </a:rPr>
            </a:br>
            <a:r>
              <a:rPr lang="fr-FR" altLang="ja-JP" sz="4000" dirty="0">
                <a:solidFill>
                  <a:srgbClr val="000000"/>
                </a:solidFill>
                <a:latin typeface="Arial" charset="0"/>
                <a:cs typeface="Times New Roman" pitchFamily="18" charset="0"/>
              </a:rPr>
              <a:t>Systèmes de financement et de transport communautaires</a:t>
            </a:r>
            <a:br>
              <a:rPr lang="fr-FR" altLang="ja-JP" sz="4000" dirty="0">
                <a:latin typeface="Arial" charset="0"/>
                <a:cs typeface="Times New Roman" pitchFamily="18" charset="0"/>
              </a:rPr>
            </a:br>
            <a:endParaRPr lang="fr-FR" sz="4000"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1351722"/>
            <a:ext cx="10515600" cy="4803725"/>
          </a:xfrm>
          <a:prstGeom prst="rect">
            <a:avLst/>
          </a:prstGeom>
        </p:spPr>
      </p:pic>
      <p:sp>
        <p:nvSpPr>
          <p:cNvPr id="6" name="Espace réservé du contenu 5">
            <a:extLst>
              <a:ext uri="{FF2B5EF4-FFF2-40B4-BE49-F238E27FC236}">
                <a16:creationId xmlns:a16="http://schemas.microsoft.com/office/drawing/2014/main" id="{BFED2343-B006-4B65-9AA6-B6B4FD87658A}"/>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214132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287" y="1390918"/>
            <a:ext cx="11741426" cy="4965432"/>
          </a:xfrm>
        </p:spPr>
        <p:style>
          <a:lnRef idx="2">
            <a:schemeClr val="accent1"/>
          </a:lnRef>
          <a:fillRef idx="1">
            <a:schemeClr val="lt1"/>
          </a:fillRef>
          <a:effectRef idx="0">
            <a:schemeClr val="accent1"/>
          </a:effectRef>
          <a:fontRef idx="minor">
            <a:schemeClr val="dk1"/>
          </a:fontRef>
        </p:style>
        <p:txBody>
          <a:bodyPr>
            <a:noAutofit/>
          </a:bodyPr>
          <a:lstStyle/>
          <a:p>
            <a:pPr marL="342900" indent="-342900">
              <a:buFont typeface="Wingdings" panose="05000000000000000000" pitchFamily="2" charset="2"/>
              <a:buChar char="Ø"/>
            </a:pPr>
            <a:endParaRPr lang="fr-CH" sz="3200" b="0"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Ø"/>
            </a:pPr>
            <a:r>
              <a:rPr lang="fr-CH" sz="3200" b="0" dirty="0">
                <a:latin typeface="Verdana" panose="020B0604030504040204" pitchFamily="34" charset="0"/>
                <a:ea typeface="Verdana" panose="020B0604030504040204" pitchFamily="34" charset="0"/>
              </a:rPr>
              <a:t>Il devrait être établi proche d’un centre de santé où les principaux soins pour le nouveau-né sont disponibles et où les complications obstétriques et néonatales sont prises en charge.</a:t>
            </a:r>
          </a:p>
          <a:p>
            <a:pPr marL="342900" indent="-342900">
              <a:buFont typeface="Wingdings" panose="05000000000000000000" pitchFamily="2" charset="2"/>
              <a:buChar char="Ø"/>
            </a:pPr>
            <a:r>
              <a:rPr lang="fr-CH" sz="3200" b="0" dirty="0">
                <a:latin typeface="Verdana" panose="020B0604030504040204" pitchFamily="34" charset="0"/>
                <a:ea typeface="Verdana" panose="020B0604030504040204" pitchFamily="34" charset="0"/>
              </a:rPr>
              <a:t>Il est recommandé pour augmenter l’accès à des soins fournis par du personnel qualifié à des populations qui vivent dans des zones éloignées/barrières/obstacles avec un accès limité aux services.</a:t>
            </a:r>
            <a:endParaRPr lang="en-US" sz="3200" b="0" dirty="0">
              <a:latin typeface="Verdana" panose="020B0604030504040204" pitchFamily="34" charset="0"/>
              <a:ea typeface="Verdana" panose="020B0604030504040204" pitchFamily="34" charset="0"/>
            </a:endParaRPr>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12</a:t>
            </a:fld>
            <a:endParaRPr lang="fr-FR" altLang="fr-FR"/>
          </a:p>
        </p:txBody>
      </p:sp>
      <p:sp>
        <p:nvSpPr>
          <p:cNvPr id="6" name="ZoneTexte 5"/>
          <p:cNvSpPr txBox="1"/>
          <p:nvPr/>
        </p:nvSpPr>
        <p:spPr>
          <a:xfrm>
            <a:off x="838200" y="177176"/>
            <a:ext cx="10863470" cy="1077218"/>
          </a:xfrm>
          <a:prstGeom prst="rect">
            <a:avLst/>
          </a:prstGeom>
          <a:solidFill>
            <a:schemeClr val="accent5"/>
          </a:solidFill>
          <a:ln>
            <a:solidFill>
              <a:schemeClr val="accent1"/>
            </a:solidFill>
          </a:ln>
        </p:spPr>
        <p:txBody>
          <a:bodyPr wrap="square" rtlCol="0">
            <a:spAutoFit/>
          </a:bodyPr>
          <a:lstStyle/>
          <a:p>
            <a:pPr algn="ctr"/>
            <a:r>
              <a:rPr lang="fr-CH" sz="3200" b="1" dirty="0">
                <a:solidFill>
                  <a:schemeClr val="bg1"/>
                </a:solidFill>
                <a:latin typeface="Verdana" panose="020B0604030504040204" pitchFamily="34" charset="0"/>
                <a:ea typeface="Verdana" panose="020B0604030504040204" pitchFamily="34" charset="0"/>
              </a:rPr>
              <a:t>FOYER D’ATTENTE POUR LES FEMMES ENCEINTES</a:t>
            </a:r>
          </a:p>
        </p:txBody>
      </p:sp>
    </p:spTree>
    <p:extLst>
      <p:ext uri="{BB962C8B-B14F-4D97-AF65-F5344CB8AC3E}">
        <p14:creationId xmlns:p14="http://schemas.microsoft.com/office/powerpoint/2010/main" val="189837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287" y="1390918"/>
            <a:ext cx="11741426" cy="4965432"/>
          </a:xfrm>
        </p:spPr>
        <p:style>
          <a:lnRef idx="2">
            <a:schemeClr val="accent1"/>
          </a:lnRef>
          <a:fillRef idx="1">
            <a:schemeClr val="lt1"/>
          </a:fillRef>
          <a:effectRef idx="0">
            <a:schemeClr val="accent1"/>
          </a:effectRef>
          <a:fontRef idx="minor">
            <a:schemeClr val="dk1"/>
          </a:fontRef>
        </p:style>
        <p:txBody>
          <a:bodyPr>
            <a:noAutofit/>
          </a:bodyPr>
          <a:lstStyle/>
          <a:p>
            <a:pPr algn="just">
              <a:lnSpc>
                <a:spcPct val="150000"/>
              </a:lnSpc>
              <a:spcAft>
                <a:spcPts val="800"/>
              </a:spcAft>
            </a:pPr>
            <a:r>
              <a:rPr lang="fr-FR" sz="3200" dirty="0">
                <a:effectLst/>
                <a:latin typeface="Verdana" panose="020B0604030504040204" pitchFamily="34" charset="0"/>
                <a:ea typeface="Verdana" panose="020B0604030504040204" pitchFamily="34" charset="0"/>
                <a:cs typeface="Times New Roman" panose="02020603050405020304" pitchFamily="18" charset="0"/>
              </a:rPr>
              <a:t>Ces obstacles incluent la distance, la géographie, les obstacles saisonniers (p. ex. : les pluies) ou le moment dans la journée (p. ex. : la nuit), les infrastructures, les moyens de transport, le coût du transport ou la communication entre les maisons des femmes et le centre de santé, ou entre le centre de santé et le centre de référence. </a:t>
            </a:r>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13</a:t>
            </a:fld>
            <a:endParaRPr lang="fr-FR" altLang="fr-FR"/>
          </a:p>
        </p:txBody>
      </p:sp>
      <p:sp>
        <p:nvSpPr>
          <p:cNvPr id="6" name="ZoneTexte 5"/>
          <p:cNvSpPr txBox="1"/>
          <p:nvPr/>
        </p:nvSpPr>
        <p:spPr>
          <a:xfrm>
            <a:off x="838200" y="177176"/>
            <a:ext cx="10863470" cy="1077218"/>
          </a:xfrm>
          <a:prstGeom prst="rect">
            <a:avLst/>
          </a:prstGeom>
          <a:solidFill>
            <a:schemeClr val="accent5"/>
          </a:solidFill>
          <a:ln>
            <a:solidFill>
              <a:schemeClr val="accent1"/>
            </a:solidFill>
          </a:ln>
        </p:spPr>
        <p:txBody>
          <a:bodyPr wrap="square" rtlCol="0">
            <a:spAutoFit/>
          </a:bodyPr>
          <a:lstStyle/>
          <a:p>
            <a:pPr algn="ctr"/>
            <a:r>
              <a:rPr lang="fr-CH" sz="3200" b="1" dirty="0">
                <a:solidFill>
                  <a:schemeClr val="bg1"/>
                </a:solidFill>
                <a:latin typeface="Verdana" panose="020B0604030504040204" pitchFamily="34" charset="0"/>
                <a:ea typeface="Verdana" panose="020B0604030504040204" pitchFamily="34" charset="0"/>
              </a:rPr>
              <a:t>FOYER D’ATTENTE POUR LES FEMMES ENCEINTES</a:t>
            </a:r>
          </a:p>
        </p:txBody>
      </p:sp>
    </p:spTree>
    <p:extLst>
      <p:ext uri="{BB962C8B-B14F-4D97-AF65-F5344CB8AC3E}">
        <p14:creationId xmlns:p14="http://schemas.microsoft.com/office/powerpoint/2010/main" val="160815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14</a:t>
            </a:fld>
            <a:endParaRPr lang="fr-FR" altLang="fr-FR"/>
          </a:p>
        </p:txBody>
      </p:sp>
      <p:pic>
        <p:nvPicPr>
          <p:cNvPr id="5" name="Picture 2" descr="E:\DOC MAT\YANOGO\IFC 2012 DS TNK\PHOTOS\PHOTOS FOYER BISSIGA\SAM_2928.JPG"/>
          <p:cNvPicPr>
            <a:picLocks noChangeAspect="1" noChangeArrowheads="1"/>
          </p:cNvPicPr>
          <p:nvPr/>
        </p:nvPicPr>
        <p:blipFill rotWithShape="1">
          <a:blip r:embed="rId2"/>
          <a:srcRect b="13500"/>
          <a:stretch/>
        </p:blipFill>
        <p:spPr bwMode="auto">
          <a:xfrm>
            <a:off x="838200" y="1825625"/>
            <a:ext cx="10515599" cy="4351338"/>
          </a:xfrm>
          <a:prstGeom prst="rect">
            <a:avLst/>
          </a:prstGeom>
          <a:noFill/>
        </p:spPr>
      </p:pic>
      <p:sp>
        <p:nvSpPr>
          <p:cNvPr id="6" name="ZoneTexte 5"/>
          <p:cNvSpPr txBox="1"/>
          <p:nvPr/>
        </p:nvSpPr>
        <p:spPr>
          <a:xfrm>
            <a:off x="838200" y="177176"/>
            <a:ext cx="10863470" cy="1077218"/>
          </a:xfrm>
          <a:prstGeom prst="rect">
            <a:avLst/>
          </a:prstGeom>
          <a:solidFill>
            <a:schemeClr val="accent5"/>
          </a:solidFill>
          <a:ln>
            <a:solidFill>
              <a:schemeClr val="accent1"/>
            </a:solidFill>
          </a:ln>
        </p:spPr>
        <p:txBody>
          <a:bodyPr wrap="square" rtlCol="0">
            <a:spAutoFit/>
          </a:bodyPr>
          <a:lstStyle/>
          <a:p>
            <a:pPr algn="ctr"/>
            <a:r>
              <a:rPr lang="fr-CH" sz="3200" b="1" dirty="0">
                <a:solidFill>
                  <a:schemeClr val="bg1"/>
                </a:solidFill>
                <a:latin typeface="Verdana" panose="020B0604030504040204" pitchFamily="34" charset="0"/>
                <a:ea typeface="Verdana" panose="020B0604030504040204" pitchFamily="34" charset="0"/>
              </a:rPr>
              <a:t>FOYER D’ATTENTE POUR LES FEMMES ENCEINTES</a:t>
            </a:r>
          </a:p>
        </p:txBody>
      </p:sp>
      <p:sp>
        <p:nvSpPr>
          <p:cNvPr id="7" name="Espace réservé du contenu 6">
            <a:extLst>
              <a:ext uri="{FF2B5EF4-FFF2-40B4-BE49-F238E27FC236}">
                <a16:creationId xmlns:a16="http://schemas.microsoft.com/office/drawing/2014/main" id="{EBDD5370-5957-4969-BA62-7827054D1971}"/>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86347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287" y="1390918"/>
            <a:ext cx="11741426" cy="4965432"/>
          </a:xfrm>
        </p:spPr>
        <p:style>
          <a:lnRef idx="2">
            <a:schemeClr val="accent1"/>
          </a:lnRef>
          <a:fillRef idx="1">
            <a:schemeClr val="lt1"/>
          </a:fillRef>
          <a:effectRef idx="0">
            <a:schemeClr val="accent1"/>
          </a:effectRef>
          <a:fontRef idx="minor">
            <a:schemeClr val="dk1"/>
          </a:fontRef>
        </p:style>
        <p:txBody>
          <a:bodyPr>
            <a:noAutofit/>
          </a:bodyPr>
          <a:lstStyle/>
          <a:p>
            <a:pPr algn="just">
              <a:lnSpc>
                <a:spcPct val="100000"/>
              </a:lnSpc>
              <a:spcAft>
                <a:spcPts val="800"/>
              </a:spcAft>
            </a:pPr>
            <a:r>
              <a:rPr lang="fr-FR" sz="3200" dirty="0">
                <a:effectLst/>
                <a:latin typeface="Verdana" panose="020B0604030504040204" pitchFamily="34" charset="0"/>
                <a:ea typeface="Verdana" panose="020B0604030504040204" pitchFamily="34" charset="0"/>
                <a:cs typeface="Times New Roman" panose="02020603050405020304" pitchFamily="18" charset="0"/>
              </a:rPr>
              <a:t>Les maisons d’attente doivent être mises en place et gérées par des groupes communautaires avec l’appui du  gouvernement et des ONG. </a:t>
            </a:r>
          </a:p>
          <a:p>
            <a:pPr algn="just">
              <a:lnSpc>
                <a:spcPct val="100000"/>
              </a:lnSpc>
              <a:spcAft>
                <a:spcPts val="800"/>
              </a:spcAft>
            </a:pPr>
            <a:r>
              <a:rPr lang="fr-FR" sz="3200" dirty="0">
                <a:effectLst/>
                <a:latin typeface="Verdana" panose="020B0604030504040204" pitchFamily="34" charset="0"/>
                <a:ea typeface="Verdana" panose="020B0604030504040204" pitchFamily="34" charset="0"/>
                <a:cs typeface="Times New Roman" panose="02020603050405020304" pitchFamily="18" charset="0"/>
              </a:rPr>
              <a:t>Leur fréquentation est optimale quand l’initiative vient de la communauté qui joue le rôle de premier plan aussi bien dans la mobilisation des fonds que dans sa gestion.</a:t>
            </a:r>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15</a:t>
            </a:fld>
            <a:endParaRPr lang="fr-FR" altLang="fr-FR"/>
          </a:p>
        </p:txBody>
      </p:sp>
      <p:sp>
        <p:nvSpPr>
          <p:cNvPr id="6" name="ZoneTexte 5"/>
          <p:cNvSpPr txBox="1"/>
          <p:nvPr/>
        </p:nvSpPr>
        <p:spPr>
          <a:xfrm>
            <a:off x="838200" y="177176"/>
            <a:ext cx="10863470" cy="1077218"/>
          </a:xfrm>
          <a:prstGeom prst="rect">
            <a:avLst/>
          </a:prstGeom>
          <a:solidFill>
            <a:schemeClr val="accent5"/>
          </a:solidFill>
          <a:ln>
            <a:solidFill>
              <a:schemeClr val="accent1"/>
            </a:solidFill>
          </a:ln>
        </p:spPr>
        <p:txBody>
          <a:bodyPr wrap="square" rtlCol="0">
            <a:spAutoFit/>
          </a:bodyPr>
          <a:lstStyle/>
          <a:p>
            <a:pPr algn="ctr"/>
            <a:r>
              <a:rPr lang="fr-CH" sz="3200" b="1" dirty="0">
                <a:solidFill>
                  <a:schemeClr val="bg1"/>
                </a:solidFill>
                <a:latin typeface="Verdana" panose="020B0604030504040204" pitchFamily="34" charset="0"/>
                <a:ea typeface="Verdana" panose="020B0604030504040204" pitchFamily="34" charset="0"/>
              </a:rPr>
              <a:t>FOYER D’ATTENTE POUR LES FEMMES ENCEINTES</a:t>
            </a:r>
          </a:p>
        </p:txBody>
      </p:sp>
    </p:spTree>
    <p:extLst>
      <p:ext uri="{BB962C8B-B14F-4D97-AF65-F5344CB8AC3E}">
        <p14:creationId xmlns:p14="http://schemas.microsoft.com/office/powerpoint/2010/main" val="10008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287" y="1390918"/>
            <a:ext cx="11741426" cy="4965432"/>
          </a:xfrm>
        </p:spPr>
        <p:style>
          <a:lnRef idx="2">
            <a:schemeClr val="accent6"/>
          </a:lnRef>
          <a:fillRef idx="1">
            <a:schemeClr val="lt1"/>
          </a:fillRef>
          <a:effectRef idx="0">
            <a:schemeClr val="accent6"/>
          </a:effectRef>
          <a:fontRef idx="minor">
            <a:schemeClr val="dk1"/>
          </a:fontRef>
        </p:style>
        <p:txBody>
          <a:bodyPr>
            <a:noAutofit/>
          </a:bodyPr>
          <a:lstStyle/>
          <a:p>
            <a:pPr algn="just">
              <a:lnSpc>
                <a:spcPct val="100000"/>
              </a:lnSpc>
              <a:spcAft>
                <a:spcPts val="800"/>
              </a:spcAft>
            </a:pPr>
            <a:r>
              <a:rPr lang="fr-FR" sz="3200" dirty="0">
                <a:latin typeface="Verdana" panose="020B0604030504040204" pitchFamily="34" charset="0"/>
                <a:ea typeface="Verdana" panose="020B0604030504040204" pitchFamily="34" charset="0"/>
              </a:rPr>
              <a:t>A</a:t>
            </a:r>
            <a:r>
              <a:rPr lang="fr-FR" sz="3200" dirty="0">
                <a:effectLst/>
                <a:latin typeface="Verdana" panose="020B0604030504040204" pitchFamily="34" charset="0"/>
                <a:ea typeface="Verdana" panose="020B0604030504040204" pitchFamily="34" charset="0"/>
              </a:rPr>
              <a:t>u vu de leur acceptabilité culturelle et sociale, leur connaissance et leur expérience en SMN, les accoucheuses traditionnelles / villageoises sont des alliées importantes pour l’éducation à la santé, l’accompagnement et la référence pour les soins ainsi que le soutien lors de l’accouchement. </a:t>
            </a:r>
          </a:p>
          <a:p>
            <a:pPr algn="just">
              <a:lnSpc>
                <a:spcPct val="100000"/>
              </a:lnSpc>
              <a:spcAft>
                <a:spcPts val="800"/>
              </a:spcAft>
            </a:pPr>
            <a:r>
              <a:rPr lang="fr-FR" sz="3200" dirty="0">
                <a:effectLst/>
                <a:latin typeface="Verdana" panose="020B0604030504040204" pitchFamily="34" charset="0"/>
                <a:ea typeface="Verdana" panose="020B0604030504040204" pitchFamily="34" charset="0"/>
              </a:rPr>
              <a:t>Elles peuvent jouer un rôle important en liant les femmes, les familles, les communautés et le système formel de soins.</a:t>
            </a:r>
            <a:endParaRPr lang="fr-FR" sz="3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16</a:t>
            </a:fld>
            <a:endParaRPr lang="fr-FR" altLang="fr-FR"/>
          </a:p>
        </p:txBody>
      </p:sp>
      <p:sp>
        <p:nvSpPr>
          <p:cNvPr id="6" name="ZoneTexte 5"/>
          <p:cNvSpPr txBox="1"/>
          <p:nvPr/>
        </p:nvSpPr>
        <p:spPr>
          <a:xfrm>
            <a:off x="838200" y="136525"/>
            <a:ext cx="10863470" cy="10995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lnSpc>
                <a:spcPct val="107000"/>
              </a:lnSpc>
              <a:spcBef>
                <a:spcPts val="1000"/>
              </a:spcBef>
            </a:pPr>
            <a:r>
              <a:rPr lang="fr-FR" sz="32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P</a:t>
            </a:r>
            <a:r>
              <a:rPr lang="fr-FR" sz="32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ARTENARIAT AVEC LES ACCOUCHEUSES TRADITIONNELLES</a:t>
            </a:r>
          </a:p>
        </p:txBody>
      </p:sp>
    </p:spTree>
    <p:extLst>
      <p:ext uri="{BB962C8B-B14F-4D97-AF65-F5344CB8AC3E}">
        <p14:creationId xmlns:p14="http://schemas.microsoft.com/office/powerpoint/2010/main" val="61073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287" y="1390918"/>
            <a:ext cx="11741426" cy="4965432"/>
          </a:xfrm>
        </p:spPr>
        <p:style>
          <a:lnRef idx="2">
            <a:schemeClr val="accent6"/>
          </a:lnRef>
          <a:fillRef idx="1">
            <a:schemeClr val="lt1"/>
          </a:fillRef>
          <a:effectRef idx="0">
            <a:schemeClr val="accent6"/>
          </a:effectRef>
          <a:fontRef idx="minor">
            <a:schemeClr val="dk1"/>
          </a:fontRef>
        </p:style>
        <p:txBody>
          <a:bodyPr>
            <a:noAutofit/>
          </a:bodyPr>
          <a:lstStyle/>
          <a:p>
            <a:pPr marL="457200" algn="just">
              <a:lnSpc>
                <a:spcPct val="100000"/>
              </a:lnSpc>
            </a:pPr>
            <a:r>
              <a:rPr lang="fr-FR" sz="3200" dirty="0">
                <a:effectLst/>
                <a:latin typeface="Verdana" panose="020B0604030504040204" pitchFamily="34" charset="0"/>
                <a:ea typeface="Verdana" panose="020B0604030504040204" pitchFamily="34" charset="0"/>
                <a:cs typeface="Times New Roman" panose="02020603050405020304" pitchFamily="18" charset="0"/>
              </a:rPr>
              <a:t>Selon l’OMS, le recours aux accoucheuses traditionnelles formées est important pour : </a:t>
            </a:r>
          </a:p>
          <a:p>
            <a:pPr marL="342900" lvl="0" indent="-342900" algn="just">
              <a:lnSpc>
                <a:spcPct val="100000"/>
              </a:lnSpc>
              <a:buFont typeface="Arial" panose="020B0604020202020204" pitchFamily="34" charset="0"/>
              <a:buChar char="-"/>
            </a:pPr>
            <a:r>
              <a:rPr lang="fr-FR" sz="3200" dirty="0">
                <a:effectLst/>
                <a:latin typeface="Verdana" panose="020B0604030504040204" pitchFamily="34" charset="0"/>
                <a:ea typeface="Verdana" panose="020B0604030504040204" pitchFamily="34" charset="0"/>
                <a:cs typeface="Times New Roman" panose="02020603050405020304" pitchFamily="18" charset="0"/>
              </a:rPr>
              <a:t>le développement des aptitudes à rester en bonne santé, </a:t>
            </a:r>
          </a:p>
          <a:p>
            <a:pPr marL="342900" lvl="0" indent="-342900" algn="just">
              <a:lnSpc>
                <a:spcPct val="100000"/>
              </a:lnSpc>
              <a:buFont typeface="Arial" panose="020B0604020202020204" pitchFamily="34" charset="0"/>
              <a:buChar char="-"/>
            </a:pPr>
            <a:r>
              <a:rPr lang="fr-FR" sz="3200" dirty="0">
                <a:effectLst/>
                <a:latin typeface="Verdana" panose="020B0604030504040204" pitchFamily="34" charset="0"/>
                <a:ea typeface="Verdana" panose="020B0604030504040204" pitchFamily="34" charset="0"/>
                <a:cs typeface="Times New Roman" panose="02020603050405020304" pitchFamily="18" charset="0"/>
              </a:rPr>
              <a:t>la promotion d’un comportement de recherche de soins,</a:t>
            </a:r>
          </a:p>
          <a:p>
            <a:pPr marL="342900" lvl="0" indent="-342900" algn="just">
              <a:lnSpc>
                <a:spcPct val="100000"/>
              </a:lnSpc>
              <a:spcAft>
                <a:spcPts val="800"/>
              </a:spcAft>
              <a:buFont typeface="Arial" panose="020B0604020202020204" pitchFamily="34" charset="0"/>
              <a:buChar char="-"/>
            </a:pPr>
            <a:r>
              <a:rPr lang="fr-FR" sz="3200" dirty="0">
                <a:effectLst/>
                <a:latin typeface="Verdana" panose="020B0604030504040204" pitchFamily="34" charset="0"/>
                <a:ea typeface="Verdana" panose="020B0604030504040204" pitchFamily="34" charset="0"/>
                <a:cs typeface="Times New Roman" panose="02020603050405020304" pitchFamily="18" charset="0"/>
              </a:rPr>
              <a:t>le soutien continu de la femme pendant le travail,</a:t>
            </a:r>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17</a:t>
            </a:fld>
            <a:endParaRPr lang="fr-FR" altLang="fr-FR"/>
          </a:p>
        </p:txBody>
      </p:sp>
      <p:sp>
        <p:nvSpPr>
          <p:cNvPr id="6" name="ZoneTexte 5"/>
          <p:cNvSpPr txBox="1"/>
          <p:nvPr/>
        </p:nvSpPr>
        <p:spPr>
          <a:xfrm>
            <a:off x="838200" y="136525"/>
            <a:ext cx="10863470" cy="10995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lnSpc>
                <a:spcPct val="107000"/>
              </a:lnSpc>
              <a:spcBef>
                <a:spcPts val="1000"/>
              </a:spcBef>
            </a:pPr>
            <a:r>
              <a:rPr lang="fr-FR" sz="32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P</a:t>
            </a:r>
            <a:r>
              <a:rPr lang="fr-FR" sz="32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ARTENARIAT AVEC LES ACCOUCHEUSES TRADITIONNELLES</a:t>
            </a:r>
          </a:p>
        </p:txBody>
      </p:sp>
    </p:spTree>
    <p:extLst>
      <p:ext uri="{BB962C8B-B14F-4D97-AF65-F5344CB8AC3E}">
        <p14:creationId xmlns:p14="http://schemas.microsoft.com/office/powerpoint/2010/main" val="3049860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287" y="1390917"/>
            <a:ext cx="11741426" cy="5062891"/>
          </a:xfrm>
        </p:spPr>
        <p:style>
          <a:lnRef idx="2">
            <a:schemeClr val="accent6"/>
          </a:lnRef>
          <a:fillRef idx="1">
            <a:schemeClr val="lt1"/>
          </a:fillRef>
          <a:effectRef idx="0">
            <a:schemeClr val="accent6"/>
          </a:effectRef>
          <a:fontRef idx="minor">
            <a:schemeClr val="dk1"/>
          </a:fontRef>
        </p:style>
        <p:txBody>
          <a:bodyPr>
            <a:noAutofit/>
          </a:bodyPr>
          <a:lstStyle/>
          <a:p>
            <a:pPr marL="457200" algn="just">
              <a:lnSpc>
                <a:spcPct val="150000"/>
              </a:lnSpc>
              <a:spcAft>
                <a:spcPts val="800"/>
              </a:spcAft>
            </a:pPr>
            <a:r>
              <a:rPr lang="fr-FR" dirty="0">
                <a:effectLst/>
                <a:latin typeface="Verdana" panose="020B0604030504040204" pitchFamily="34" charset="0"/>
                <a:ea typeface="Verdana" panose="020B0604030504040204" pitchFamily="34" charset="0"/>
                <a:cs typeface="Times New Roman" panose="02020603050405020304" pitchFamily="18" charset="0"/>
              </a:rPr>
              <a:t>Dans les contextes où les accoucheuses traditionnelles/villageoises sont encore les fournisseuses principales de soins à la naissance, un dialogue avec les accoucheuses traditionnelles, les femmes, les familles, les communautés et les prestataires de soins est recommandé afin de définir et s’accorder sur les rôles des accoucheuses traditionnelles, tout en reconnaissant le rôle important qu’elles peuvent jouer pour la SMN.</a:t>
            </a:r>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18</a:t>
            </a:fld>
            <a:endParaRPr lang="fr-FR" altLang="fr-FR"/>
          </a:p>
        </p:txBody>
      </p:sp>
      <p:sp>
        <p:nvSpPr>
          <p:cNvPr id="6" name="ZoneTexte 5"/>
          <p:cNvSpPr txBox="1"/>
          <p:nvPr/>
        </p:nvSpPr>
        <p:spPr>
          <a:xfrm>
            <a:off x="838200" y="136525"/>
            <a:ext cx="10863470" cy="10995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lnSpc>
                <a:spcPct val="107000"/>
              </a:lnSpc>
              <a:spcBef>
                <a:spcPts val="1000"/>
              </a:spcBef>
            </a:pPr>
            <a:r>
              <a:rPr lang="fr-FR" sz="32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P</a:t>
            </a:r>
            <a:r>
              <a:rPr lang="fr-FR" sz="32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ARTENARIAT AVEC LES ACCOUCHEUSES TRADITIONNELLES</a:t>
            </a:r>
          </a:p>
        </p:txBody>
      </p:sp>
    </p:spTree>
    <p:extLst>
      <p:ext uri="{BB962C8B-B14F-4D97-AF65-F5344CB8AC3E}">
        <p14:creationId xmlns:p14="http://schemas.microsoft.com/office/powerpoint/2010/main" val="1211485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287" y="1430674"/>
            <a:ext cx="11741426" cy="5062891"/>
          </a:xfrm>
        </p:spPr>
        <p:style>
          <a:lnRef idx="2">
            <a:schemeClr val="accent3"/>
          </a:lnRef>
          <a:fillRef idx="1">
            <a:schemeClr val="lt1"/>
          </a:fillRef>
          <a:effectRef idx="0">
            <a:schemeClr val="accent3"/>
          </a:effectRef>
          <a:fontRef idx="minor">
            <a:schemeClr val="dk1"/>
          </a:fontRef>
        </p:style>
        <p:txBody>
          <a:bodyPr>
            <a:noAutofit/>
          </a:bodyPr>
          <a:lstStyle/>
          <a:p>
            <a:pPr marL="457200" algn="just">
              <a:lnSpc>
                <a:spcPct val="150000"/>
              </a:lnSpc>
              <a:spcAft>
                <a:spcPts val="800"/>
              </a:spcAft>
            </a:pPr>
            <a:r>
              <a:rPr lang="fr-FR" dirty="0">
                <a:effectLst/>
                <a:latin typeface="Verdana" panose="020B0604030504040204" pitchFamily="34" charset="0"/>
                <a:ea typeface="Verdana" panose="020B0604030504040204" pitchFamily="34" charset="0"/>
                <a:cs typeface="Times New Roman" panose="02020603050405020304" pitchFamily="18" charset="0"/>
              </a:rPr>
              <a:t>Dans les contextes où les accoucheuses traditionnelles/villageoises sont encore les fournisseuses principales de soins à la naissance, un dialogue avec les accoucheuses traditionnelles, les femmes, les familles, les communautés et les prestataires de soins est recommandé afin de définir et s’accorder sur les rôles des accoucheuses traditionnelles, tout en reconnaissant le rôle important qu’elles peuvent jouer pour la SMN.</a:t>
            </a:r>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19</a:t>
            </a:fld>
            <a:endParaRPr lang="fr-FR" altLang="fr-FR"/>
          </a:p>
        </p:txBody>
      </p:sp>
      <p:sp>
        <p:nvSpPr>
          <p:cNvPr id="5" name="ZoneTexte 4">
            <a:extLst>
              <a:ext uri="{FF2B5EF4-FFF2-40B4-BE49-F238E27FC236}">
                <a16:creationId xmlns:a16="http://schemas.microsoft.com/office/drawing/2014/main" id="{55A510EE-9E98-43FD-A96E-77D5B6738488}"/>
              </a:ext>
            </a:extLst>
          </p:cNvPr>
          <p:cNvSpPr txBox="1"/>
          <p:nvPr/>
        </p:nvSpPr>
        <p:spPr>
          <a:xfrm>
            <a:off x="838200" y="136525"/>
            <a:ext cx="10863470" cy="109959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lnSpc>
                <a:spcPct val="107000"/>
              </a:lnSpc>
              <a:spcBef>
                <a:spcPts val="1000"/>
              </a:spcBef>
            </a:pPr>
            <a:r>
              <a:rPr lang="fr-FR" sz="32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P</a:t>
            </a:r>
            <a:r>
              <a:rPr lang="fr-FR" sz="32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ARTENARIAT AVEC LES ACCOUCHEUSES TRADITIONNELLES</a:t>
            </a:r>
          </a:p>
        </p:txBody>
      </p:sp>
    </p:spTree>
    <p:extLst>
      <p:ext uri="{BB962C8B-B14F-4D97-AF65-F5344CB8AC3E}">
        <p14:creationId xmlns:p14="http://schemas.microsoft.com/office/powerpoint/2010/main" val="310522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7D1B1-2D26-465D-919B-38A562D5CFF7}"/>
              </a:ext>
            </a:extLst>
          </p:cNvPr>
          <p:cNvSpPr>
            <a:spLocks noGrp="1"/>
          </p:cNvSpPr>
          <p:nvPr>
            <p:ph type="ctrTitle"/>
          </p:nvPr>
        </p:nvSpPr>
        <p:spPr>
          <a:xfrm>
            <a:off x="1524000" y="0"/>
            <a:ext cx="9144000" cy="107418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sz="4000" b="1" dirty="0">
                <a:latin typeface="Verdana" panose="020B0604030504040204" pitchFamily="34" charset="0"/>
                <a:ea typeface="Verdana" panose="020B0604030504040204" pitchFamily="34" charset="0"/>
              </a:rPr>
              <a:t>OBJECTIFS</a:t>
            </a:r>
          </a:p>
        </p:txBody>
      </p:sp>
      <p:sp>
        <p:nvSpPr>
          <p:cNvPr id="3" name="Sous-titre 2">
            <a:extLst>
              <a:ext uri="{FF2B5EF4-FFF2-40B4-BE49-F238E27FC236}">
                <a16:creationId xmlns:a16="http://schemas.microsoft.com/office/drawing/2014/main" id="{C4B836E2-1404-46A4-8399-F97947FEB811}"/>
              </a:ext>
            </a:extLst>
          </p:cNvPr>
          <p:cNvSpPr>
            <a:spLocks noGrp="1"/>
          </p:cNvSpPr>
          <p:nvPr>
            <p:ph type="subTitle" idx="1"/>
          </p:nvPr>
        </p:nvSpPr>
        <p:spPr>
          <a:xfrm>
            <a:off x="516834" y="1298713"/>
            <a:ext cx="11158331" cy="4240695"/>
          </a:xfrm>
        </p:spPr>
        <p:style>
          <a:lnRef idx="2">
            <a:schemeClr val="accent2"/>
          </a:lnRef>
          <a:fillRef idx="1">
            <a:schemeClr val="lt1"/>
          </a:fillRef>
          <a:effectRef idx="0">
            <a:schemeClr val="accent2"/>
          </a:effectRef>
          <a:fontRef idx="minor">
            <a:schemeClr val="dk1"/>
          </a:fontRef>
        </p:style>
        <p:txBody>
          <a:bodyPr>
            <a:noAutofit/>
          </a:bodyPr>
          <a:lstStyle/>
          <a:p>
            <a:pPr marL="457200" algn="just">
              <a:lnSpc>
                <a:spcPct val="150000"/>
              </a:lnSpc>
            </a:pPr>
            <a:r>
              <a:rPr lang="fr-FR" sz="3200" b="1" dirty="0">
                <a:effectLst/>
                <a:latin typeface="Verdana" panose="020B0604030504040204" pitchFamily="34" charset="0"/>
                <a:ea typeface="Verdana" panose="020B0604030504040204" pitchFamily="34" charset="0"/>
                <a:cs typeface="Times New Roman" panose="02020603050405020304" pitchFamily="18" charset="0"/>
              </a:rPr>
              <a:t>Objectif Général:</a:t>
            </a:r>
            <a:endParaRPr lang="fr-FR" sz="3200" dirty="0">
              <a:effectLst/>
              <a:latin typeface="Verdana" panose="020B0604030504040204" pitchFamily="34" charset="0"/>
              <a:ea typeface="Verdana" panose="020B0604030504040204" pitchFamily="34" charset="0"/>
              <a:cs typeface="Times New Roman" panose="02020603050405020304" pitchFamily="18" charset="0"/>
            </a:endParaRPr>
          </a:p>
          <a:p>
            <a:pPr marL="457200" algn="just">
              <a:lnSpc>
                <a:spcPct val="150000"/>
              </a:lnSpc>
              <a:spcAft>
                <a:spcPts val="800"/>
              </a:spcAft>
            </a:pPr>
            <a:r>
              <a:rPr lang="fr-FR" sz="3200" dirty="0">
                <a:effectLst/>
                <a:latin typeface="Verdana" panose="020B0604030504040204" pitchFamily="34" charset="0"/>
                <a:ea typeface="Verdana" panose="020B0604030504040204" pitchFamily="34" charset="0"/>
                <a:cs typeface="Times New Roman" panose="02020603050405020304" pitchFamily="18" charset="0"/>
              </a:rPr>
              <a:t>Faciliter la participation communautaire dans la réduction des barrières d’accès aux soins de la mère et du nouveau-né. </a:t>
            </a:r>
          </a:p>
          <a:p>
            <a:endParaRPr 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4624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287" y="1430674"/>
            <a:ext cx="11741426" cy="5062891"/>
          </a:xfrm>
        </p:spPr>
        <p:style>
          <a:lnRef idx="2">
            <a:schemeClr val="accent3"/>
          </a:lnRef>
          <a:fillRef idx="1">
            <a:schemeClr val="lt1"/>
          </a:fillRef>
          <a:effectRef idx="0">
            <a:schemeClr val="accent3"/>
          </a:effectRef>
          <a:fontRef idx="minor">
            <a:schemeClr val="dk1"/>
          </a:fontRef>
        </p:style>
        <p:txBody>
          <a:bodyPr>
            <a:noAutofit/>
          </a:bodyPr>
          <a:lstStyle/>
          <a:p>
            <a:pPr marL="457200" algn="just">
              <a:lnSpc>
                <a:spcPct val="150000"/>
              </a:lnSpc>
              <a:spcAft>
                <a:spcPts val="800"/>
              </a:spcAft>
            </a:pPr>
            <a:r>
              <a:rPr lang="fr-FR" sz="3200" dirty="0">
                <a:effectLst/>
                <a:latin typeface="Verdana" panose="020B0604030504040204" pitchFamily="34" charset="0"/>
                <a:ea typeface="Verdana" panose="020B0604030504040204" pitchFamily="34" charset="0"/>
                <a:cs typeface="Times New Roman" panose="02020603050405020304" pitchFamily="18" charset="0"/>
              </a:rPr>
              <a:t>OMS: la mobilisation de la communauté par le biais d’un apprentissage participatif facilité et des cycles d’action avec les groupes de femmes améliore la SMN, particulièrement dans les contextes ruraux où la population recourt peu aux services de santé.</a:t>
            </a:r>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20</a:t>
            </a:fld>
            <a:endParaRPr lang="fr-FR" altLang="fr-FR"/>
          </a:p>
        </p:txBody>
      </p:sp>
      <p:sp>
        <p:nvSpPr>
          <p:cNvPr id="6" name="ZoneTexte 5"/>
          <p:cNvSpPr txBox="1"/>
          <p:nvPr/>
        </p:nvSpPr>
        <p:spPr>
          <a:xfrm>
            <a:off x="0" y="30508"/>
            <a:ext cx="12192000" cy="109959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lnSpc>
                <a:spcPct val="107000"/>
              </a:lnSpc>
              <a:spcBef>
                <a:spcPts val="1000"/>
              </a:spcBef>
            </a:pPr>
            <a:r>
              <a:rPr lang="fr-FR" sz="32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Mobilisation de la communauté à travers l’apprentissage participatif facilité</a:t>
            </a:r>
          </a:p>
        </p:txBody>
      </p:sp>
    </p:spTree>
    <p:extLst>
      <p:ext uri="{BB962C8B-B14F-4D97-AF65-F5344CB8AC3E}">
        <p14:creationId xmlns:p14="http://schemas.microsoft.com/office/powerpoint/2010/main" val="174448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287" y="1430674"/>
            <a:ext cx="11741426" cy="5062891"/>
          </a:xfrm>
        </p:spPr>
        <p:style>
          <a:lnRef idx="2">
            <a:schemeClr val="accent3"/>
          </a:lnRef>
          <a:fillRef idx="1">
            <a:schemeClr val="lt1"/>
          </a:fillRef>
          <a:effectRef idx="0">
            <a:schemeClr val="accent3"/>
          </a:effectRef>
          <a:fontRef idx="minor">
            <a:schemeClr val="dk1"/>
          </a:fontRef>
        </p:style>
        <p:txBody>
          <a:bodyPr>
            <a:noAutofit/>
          </a:bodyPr>
          <a:lstStyle/>
          <a:p>
            <a:pPr algn="just">
              <a:lnSpc>
                <a:spcPct val="150000"/>
              </a:lnSpc>
              <a:spcAft>
                <a:spcPts val="800"/>
              </a:spcAft>
            </a:pPr>
            <a:r>
              <a:rPr lang="fr-FR" sz="3200" dirty="0">
                <a:effectLst/>
                <a:latin typeface="Verdana" panose="020B0604030504040204" pitchFamily="34" charset="0"/>
                <a:ea typeface="Verdana" panose="020B0604030504040204" pitchFamily="34" charset="0"/>
                <a:cs typeface="Times New Roman" panose="02020603050405020304" pitchFamily="18" charset="0"/>
              </a:rPr>
              <a:t>L’implémentation de l’apprentissage participatif facilité et des cycles d’action avec les groupes de femmes doit se focaliser sur la création d’un espace de discussion où les femmes sont capables d’identifier les problèmes prioritaires et prôner des solutions locales pour la santé maternelle et néonatale.</a:t>
            </a:r>
          </a:p>
        </p:txBody>
      </p:sp>
      <p:sp>
        <p:nvSpPr>
          <p:cNvPr id="4" name="Espace réservé du numéro de diapositive 3"/>
          <p:cNvSpPr>
            <a:spLocks noGrp="1"/>
          </p:cNvSpPr>
          <p:nvPr>
            <p:ph type="sldNum" sz="quarter" idx="10"/>
          </p:nvPr>
        </p:nvSpPr>
        <p:spPr/>
        <p:txBody>
          <a:bodyPr/>
          <a:lstStyle/>
          <a:p>
            <a:pPr>
              <a:defRPr/>
            </a:pPr>
            <a:fld id="{62AAD8CB-33AC-4896-8289-82D73DB5E5E4}" type="slidenum">
              <a:rPr lang="fr-FR" altLang="fr-FR" smtClean="0"/>
              <a:pPr>
                <a:defRPr/>
              </a:pPr>
              <a:t>21</a:t>
            </a:fld>
            <a:endParaRPr lang="fr-FR" altLang="fr-FR"/>
          </a:p>
        </p:txBody>
      </p:sp>
      <p:sp>
        <p:nvSpPr>
          <p:cNvPr id="6" name="ZoneTexte 5"/>
          <p:cNvSpPr txBox="1"/>
          <p:nvPr/>
        </p:nvSpPr>
        <p:spPr>
          <a:xfrm>
            <a:off x="0" y="30508"/>
            <a:ext cx="12192000" cy="1099596"/>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lnSpc>
                <a:spcPct val="107000"/>
              </a:lnSpc>
              <a:spcBef>
                <a:spcPts val="1000"/>
              </a:spcBef>
            </a:pPr>
            <a:r>
              <a:rPr lang="fr-FR" sz="32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Mobilisation de la communauté à travers l’apprentissage participatif facilité</a:t>
            </a:r>
          </a:p>
        </p:txBody>
      </p:sp>
    </p:spTree>
    <p:extLst>
      <p:ext uri="{BB962C8B-B14F-4D97-AF65-F5344CB8AC3E}">
        <p14:creationId xmlns:p14="http://schemas.microsoft.com/office/powerpoint/2010/main" val="278023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D6F26-3C7B-4223-836B-49466D1C15B0}"/>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fr-FR" sz="4400" b="1" dirty="0">
                <a:latin typeface="Verdana" panose="020B0604030504040204" pitchFamily="34" charset="0"/>
                <a:ea typeface="Verdana" panose="020B0604030504040204" pitchFamily="34" charset="0"/>
              </a:rPr>
              <a:t>OBJECTIFS</a:t>
            </a:r>
            <a:endParaRPr lang="fr-FR" dirty="0"/>
          </a:p>
        </p:txBody>
      </p:sp>
      <p:sp>
        <p:nvSpPr>
          <p:cNvPr id="3" name="Espace réservé du contenu 2">
            <a:extLst>
              <a:ext uri="{FF2B5EF4-FFF2-40B4-BE49-F238E27FC236}">
                <a16:creationId xmlns:a16="http://schemas.microsoft.com/office/drawing/2014/main" id="{987D94E9-D2E4-4F80-A9C7-742A6732D3BE}"/>
              </a:ext>
            </a:extLst>
          </p:cNvPr>
          <p:cNvSpPr>
            <a:spLocks noGrp="1"/>
          </p:cNvSpPr>
          <p:nvPr>
            <p:ph idx="1"/>
          </p:nvPr>
        </p:nvSpPr>
        <p:spPr>
          <a:xfrm>
            <a:off x="92765" y="1825625"/>
            <a:ext cx="11741425" cy="4667250"/>
          </a:xfrm>
        </p:spPr>
        <p:txBody>
          <a:bodyPr>
            <a:noAutofit/>
          </a:bodyPr>
          <a:lstStyle/>
          <a:p>
            <a:pPr marL="342900" lvl="0" indent="-342900" algn="just">
              <a:lnSpc>
                <a:spcPct val="100000"/>
              </a:lnSpc>
              <a:buFont typeface="+mj-lt"/>
              <a:buAutoNum type="arabicPeriod"/>
            </a:pPr>
            <a:r>
              <a:rPr lang="fr-FR" dirty="0">
                <a:effectLst/>
                <a:latin typeface="Times New Roman" panose="02020603050405020304" pitchFamily="18" charset="0"/>
                <a:ea typeface="Times New Roman" panose="02020603050405020304" pitchFamily="18" charset="0"/>
                <a:cs typeface="Times New Roman" panose="02020603050405020304" pitchFamily="18" charset="0"/>
              </a:rPr>
              <a:t>Enumérer les types d’interventions communautaires pour la réduction des barrières d’accès aux soins de SMN ;</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0000"/>
              </a:lnSpc>
              <a:buFont typeface="+mj-lt"/>
              <a:buAutoNum type="arabicPeriod"/>
            </a:pPr>
            <a:r>
              <a:rPr lang="fr-FR" dirty="0">
                <a:effectLst/>
                <a:latin typeface="Times New Roman" panose="02020603050405020304" pitchFamily="18" charset="0"/>
                <a:ea typeface="Times New Roman" panose="02020603050405020304" pitchFamily="18" charset="0"/>
                <a:cs typeface="Times New Roman" panose="02020603050405020304" pitchFamily="18" charset="0"/>
              </a:rPr>
              <a:t>Expliquer le rôle de la communauté dans le système de transport communautaire;</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0000"/>
              </a:lnSpc>
              <a:buFont typeface="+mj-lt"/>
              <a:buAutoNum type="arabicPeriod"/>
            </a:pPr>
            <a:r>
              <a:rPr lang="fr-FR" dirty="0">
                <a:effectLst/>
                <a:latin typeface="Times New Roman" panose="02020603050405020304" pitchFamily="18" charset="0"/>
                <a:ea typeface="Times New Roman" panose="02020603050405020304" pitchFamily="18" charset="0"/>
                <a:cs typeface="Times New Roman" panose="02020603050405020304" pitchFamily="18" charset="0"/>
              </a:rPr>
              <a:t>Expliquer l’importance des foyers d’attente pour les femmes enceintes ;</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0000"/>
              </a:lnSpc>
              <a:buFont typeface="+mj-lt"/>
              <a:buAutoNum type="arabicPeriod"/>
            </a:pPr>
            <a:r>
              <a:rPr lang="fr-FR" dirty="0">
                <a:effectLst/>
                <a:latin typeface="Times New Roman" panose="02020603050405020304" pitchFamily="18" charset="0"/>
                <a:ea typeface="Times New Roman" panose="02020603050405020304" pitchFamily="18" charset="0"/>
                <a:cs typeface="Times New Roman" panose="02020603050405020304" pitchFamily="18" charset="0"/>
              </a:rPr>
              <a:t>Décrire le rôle des accoucheuses traditionnelles dans l’amélioration de la SMN ;</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Aft>
                <a:spcPts val="800"/>
              </a:spcAft>
              <a:buFont typeface="+mj-lt"/>
              <a:buAutoNum type="arabicPeriod"/>
            </a:pPr>
            <a:r>
              <a:rPr lang="fr-FR" dirty="0">
                <a:effectLst/>
                <a:latin typeface="Times New Roman" panose="02020603050405020304" pitchFamily="18" charset="0"/>
                <a:ea typeface="Times New Roman" panose="02020603050405020304" pitchFamily="18" charset="0"/>
                <a:cs typeface="Times New Roman" panose="02020603050405020304" pitchFamily="18" charset="0"/>
              </a:rPr>
              <a:t>Décrire le processus d’apprentissage participatif facilité et des cycles d’action avec des groupes de femmes.</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endParaRPr lang="fr-FR" dirty="0"/>
          </a:p>
        </p:txBody>
      </p:sp>
    </p:spTree>
    <p:extLst>
      <p:ext uri="{BB962C8B-B14F-4D97-AF65-F5344CB8AC3E}">
        <p14:creationId xmlns:p14="http://schemas.microsoft.com/office/powerpoint/2010/main" val="168310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D6F26-3C7B-4223-836B-49466D1C15B0}"/>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0" algn="ctr">
              <a:lnSpc>
                <a:spcPct val="107000"/>
              </a:lnSpc>
              <a:spcBef>
                <a:spcPts val="200"/>
              </a:spcBef>
            </a:pPr>
            <a:r>
              <a:rPr lang="fr-FR"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TYPES D’INTERVENTIONS COMMUNAUTAIRES</a:t>
            </a:r>
            <a:endParaRPr lang="fr-FR" sz="32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987D94E9-D2E4-4F80-A9C7-742A6732D3BE}"/>
              </a:ext>
            </a:extLst>
          </p:cNvPr>
          <p:cNvSpPr>
            <a:spLocks noGrp="1"/>
          </p:cNvSpPr>
          <p:nvPr>
            <p:ph idx="1"/>
          </p:nvPr>
        </p:nvSpPr>
        <p:spPr>
          <a:xfrm>
            <a:off x="92765" y="1825625"/>
            <a:ext cx="11741425" cy="4667250"/>
          </a:xfrm>
        </p:spPr>
        <p:txBody>
          <a:bodyPr>
            <a:noAutofit/>
          </a:bodyPr>
          <a:lstStyle/>
          <a:p>
            <a:pPr marL="342900" lvl="0" indent="-342900" algn="just">
              <a:lnSpc>
                <a:spcPct val="100000"/>
              </a:lnSpc>
              <a:buFont typeface="Arial" panose="020B0604020202020204" pitchFamily="34" charset="0"/>
              <a:buChar char="-"/>
            </a:pPr>
            <a:r>
              <a:rPr lang="fr-FR" sz="3200" dirty="0">
                <a:effectLst/>
                <a:latin typeface="Verdana" panose="020B0604030504040204" pitchFamily="34" charset="0"/>
                <a:ea typeface="Verdana" panose="020B0604030504040204" pitchFamily="34" charset="0"/>
                <a:cs typeface="Times New Roman" panose="02020603050405020304" pitchFamily="18" charset="0"/>
              </a:rPr>
              <a:t>Les systèmes de transport communautaire</a:t>
            </a:r>
          </a:p>
          <a:p>
            <a:pPr marL="342900" lvl="0" indent="-342900" algn="just">
              <a:lnSpc>
                <a:spcPct val="100000"/>
              </a:lnSpc>
              <a:buFont typeface="Arial" panose="020B0604020202020204" pitchFamily="34" charset="0"/>
              <a:buChar char="-"/>
            </a:pPr>
            <a:r>
              <a:rPr lang="fr-FR" sz="3200" dirty="0">
                <a:effectLst/>
                <a:latin typeface="Verdana" panose="020B0604030504040204" pitchFamily="34" charset="0"/>
                <a:ea typeface="Verdana" panose="020B0604030504040204" pitchFamily="34" charset="0"/>
                <a:cs typeface="Times New Roman" panose="02020603050405020304" pitchFamily="18" charset="0"/>
              </a:rPr>
              <a:t>Les foyers d’attente pour les femmes enceintes ;</a:t>
            </a:r>
          </a:p>
          <a:p>
            <a:pPr marL="342900" lvl="0" indent="-342900" algn="just">
              <a:lnSpc>
                <a:spcPct val="100000"/>
              </a:lnSpc>
              <a:buFont typeface="Arial" panose="020B0604020202020204" pitchFamily="34" charset="0"/>
              <a:buChar char="-"/>
            </a:pPr>
            <a:r>
              <a:rPr lang="fr-FR" sz="3200" dirty="0">
                <a:effectLst/>
                <a:latin typeface="Verdana" panose="020B0604030504040204" pitchFamily="34" charset="0"/>
                <a:ea typeface="Verdana" panose="020B0604030504040204" pitchFamily="34" charset="0"/>
                <a:cs typeface="Times New Roman" panose="02020603050405020304" pitchFamily="18" charset="0"/>
              </a:rPr>
              <a:t>Le partenariat avec les accoucheuses traditionnelles</a:t>
            </a:r>
          </a:p>
          <a:p>
            <a:pPr marL="342900" lvl="0" indent="-342900" algn="just">
              <a:lnSpc>
                <a:spcPct val="100000"/>
              </a:lnSpc>
              <a:spcAft>
                <a:spcPts val="800"/>
              </a:spcAft>
              <a:buFont typeface="Arial" panose="020B0604020202020204" pitchFamily="34" charset="0"/>
              <a:buChar char="-"/>
            </a:pPr>
            <a:r>
              <a:rPr lang="fr-FR" sz="3200" dirty="0">
                <a:effectLst/>
                <a:latin typeface="Verdana" panose="020B0604030504040204" pitchFamily="34" charset="0"/>
                <a:ea typeface="Verdana" panose="020B0604030504040204" pitchFamily="34" charset="0"/>
                <a:cs typeface="Times New Roman" panose="02020603050405020304" pitchFamily="18" charset="0"/>
              </a:rPr>
              <a:t>La mobilisation de la communauté à travers l’apprentissage participatif facilité et des cycles d’action avec des groupes de femmes.</a:t>
            </a:r>
          </a:p>
          <a:p>
            <a:pPr>
              <a:lnSpc>
                <a:spcPct val="100000"/>
              </a:lnSpc>
            </a:pPr>
            <a:endParaRPr 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3066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D6F26-3C7B-4223-836B-49466D1C15B0}"/>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0" algn="ctr">
              <a:lnSpc>
                <a:spcPct val="107000"/>
              </a:lnSpc>
              <a:spcBef>
                <a:spcPts val="200"/>
              </a:spcBef>
            </a:pPr>
            <a:r>
              <a:rPr lang="fr-FR" sz="3200" dirty="0">
                <a:effectLst/>
                <a:latin typeface="Verdana" panose="020B0604030504040204" pitchFamily="34" charset="0"/>
                <a:ea typeface="Verdana" panose="020B0604030504040204" pitchFamily="34" charset="0"/>
                <a:cs typeface="Times New Roman" panose="02020603050405020304" pitchFamily="18" charset="0"/>
              </a:rPr>
              <a:t>SYSTÈMES DE TRANSPORT COMMUNAUTAIRE</a:t>
            </a:r>
            <a:endParaRPr lang="fr-FR" sz="32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987D94E9-D2E4-4F80-A9C7-742A6732D3BE}"/>
              </a:ext>
            </a:extLst>
          </p:cNvPr>
          <p:cNvSpPr>
            <a:spLocks noGrp="1"/>
          </p:cNvSpPr>
          <p:nvPr>
            <p:ph idx="1"/>
          </p:nvPr>
        </p:nvSpPr>
        <p:spPr>
          <a:xfrm>
            <a:off x="92765" y="1825625"/>
            <a:ext cx="11741425" cy="4667250"/>
          </a:xfrm>
        </p:spPr>
        <p:style>
          <a:lnRef idx="2">
            <a:schemeClr val="accent2"/>
          </a:lnRef>
          <a:fillRef idx="1">
            <a:schemeClr val="lt1"/>
          </a:fillRef>
          <a:effectRef idx="0">
            <a:schemeClr val="accent2"/>
          </a:effectRef>
          <a:fontRef idx="minor">
            <a:schemeClr val="dk1"/>
          </a:fontRef>
        </p:style>
        <p:txBody>
          <a:bodyPr>
            <a:noAutofit/>
          </a:bodyPr>
          <a:lstStyle/>
          <a:p>
            <a:pPr algn="just">
              <a:lnSpc>
                <a:spcPct val="100000"/>
              </a:lnSpc>
              <a:spcAft>
                <a:spcPts val="800"/>
              </a:spcAft>
            </a:pPr>
            <a:r>
              <a:rPr lang="fr-FR" sz="3000" dirty="0">
                <a:effectLst/>
                <a:latin typeface="Verdana" panose="020B0604030504040204" pitchFamily="34" charset="0"/>
                <a:ea typeface="Verdana" panose="020B0604030504040204" pitchFamily="34" charset="0"/>
                <a:cs typeface="Times New Roman" panose="02020603050405020304" pitchFamily="18" charset="0"/>
              </a:rPr>
              <a:t>La disponibilité des moyens de transport facilite l’accès aux soins au moment opportun.  </a:t>
            </a:r>
          </a:p>
          <a:p>
            <a:pPr algn="just">
              <a:lnSpc>
                <a:spcPct val="100000"/>
              </a:lnSpc>
              <a:spcAft>
                <a:spcPts val="800"/>
              </a:spcAft>
            </a:pPr>
            <a:r>
              <a:rPr lang="fr-FR" sz="3000" dirty="0">
                <a:effectLst/>
                <a:latin typeface="Verdana" panose="020B0604030504040204" pitchFamily="34" charset="0"/>
                <a:ea typeface="Verdana" panose="020B0604030504040204" pitchFamily="34" charset="0"/>
                <a:cs typeface="Times New Roman" panose="02020603050405020304" pitchFamily="18" charset="0"/>
              </a:rPr>
              <a:t>OMS: des moyens de transport communautaires sont recommandés dans des zones d’accès difficile qui manquent d’autres moyens de transport, ou quand les moyens de transport disponibles </a:t>
            </a:r>
            <a:r>
              <a:rPr lang="fr-FR" sz="3000" b="1" dirty="0">
                <a:effectLst/>
                <a:latin typeface="Verdana" panose="020B0604030504040204" pitchFamily="34" charset="0"/>
                <a:ea typeface="Verdana" panose="020B0604030504040204" pitchFamily="34" charset="0"/>
                <a:cs typeface="Times New Roman" panose="02020603050405020304" pitchFamily="18" charset="0"/>
              </a:rPr>
              <a:t>ne sont pas sûrs</a:t>
            </a:r>
            <a:r>
              <a:rPr lang="fr-FR" sz="3000" dirty="0">
                <a:effectLst/>
                <a:latin typeface="Verdana" panose="020B0604030504040204" pitchFamily="34" charset="0"/>
                <a:ea typeface="Verdana" panose="020B0604030504040204" pitchFamily="34" charset="0"/>
                <a:cs typeface="Times New Roman" panose="02020603050405020304" pitchFamily="18" charset="0"/>
              </a:rPr>
              <a:t>. </a:t>
            </a:r>
          </a:p>
          <a:p>
            <a:pPr>
              <a:lnSpc>
                <a:spcPct val="100000"/>
              </a:lnSpc>
            </a:pPr>
            <a:r>
              <a:rPr lang="fr-FR" sz="3000" dirty="0">
                <a:effectLst/>
                <a:latin typeface="Verdana" panose="020B0604030504040204" pitchFamily="34" charset="0"/>
                <a:ea typeface="Verdana" panose="020B0604030504040204" pitchFamily="34" charset="0"/>
              </a:rPr>
              <a:t>Assurer la durabilité, l’efficacité et la fiabilité des moyens de transport locaux / communautaires, tout en plaidant auprès des institutions gouvernementales la mise en place</a:t>
            </a:r>
            <a:endParaRPr lang="fr-FR" sz="3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285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D6F26-3C7B-4223-836B-49466D1C15B0}"/>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0" algn="ctr">
              <a:lnSpc>
                <a:spcPct val="107000"/>
              </a:lnSpc>
              <a:spcBef>
                <a:spcPts val="200"/>
              </a:spcBef>
            </a:pPr>
            <a:r>
              <a:rPr lang="fr-FR" sz="3200" dirty="0">
                <a:effectLst/>
                <a:latin typeface="Verdana" panose="020B0604030504040204" pitchFamily="34" charset="0"/>
                <a:ea typeface="Verdana" panose="020B0604030504040204" pitchFamily="34" charset="0"/>
                <a:cs typeface="Times New Roman" panose="02020603050405020304" pitchFamily="18" charset="0"/>
              </a:rPr>
              <a:t>SYSTÈMES DE TRANSPORT COMMUNAUTAIRE</a:t>
            </a:r>
            <a:endParaRPr lang="fr-FR" sz="32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987D94E9-D2E4-4F80-A9C7-742A6732D3BE}"/>
              </a:ext>
            </a:extLst>
          </p:cNvPr>
          <p:cNvSpPr>
            <a:spLocks noGrp="1"/>
          </p:cNvSpPr>
          <p:nvPr>
            <p:ph idx="1"/>
          </p:nvPr>
        </p:nvSpPr>
        <p:spPr>
          <a:xfrm>
            <a:off x="92765" y="1825625"/>
            <a:ext cx="11741425" cy="4667250"/>
          </a:xfrm>
        </p:spPr>
        <p:style>
          <a:lnRef idx="2">
            <a:schemeClr val="accent2"/>
          </a:lnRef>
          <a:fillRef idx="1">
            <a:schemeClr val="lt1"/>
          </a:fillRef>
          <a:effectRef idx="0">
            <a:schemeClr val="accent2"/>
          </a:effectRef>
          <a:fontRef idx="minor">
            <a:schemeClr val="dk1"/>
          </a:fontRef>
        </p:style>
        <p:txBody>
          <a:bodyPr>
            <a:noAutofit/>
          </a:bodyPr>
          <a:lstStyle/>
          <a:p>
            <a:pPr>
              <a:lnSpc>
                <a:spcPct val="100000"/>
              </a:lnSpc>
            </a:pPr>
            <a:r>
              <a:rPr lang="fr-FR" sz="3000" dirty="0">
                <a:effectLst/>
                <a:latin typeface="Verdana" panose="020B0604030504040204" pitchFamily="34" charset="0"/>
                <a:ea typeface="Verdana" panose="020B0604030504040204" pitchFamily="34" charset="0"/>
              </a:rPr>
              <a:t>Assurer la durabilité, l’efficacité et la fiabilité des moyens de transport locaux / communautaires, tout en plaidant auprès des institutions gouvernementales la mise en place </a:t>
            </a:r>
            <a:r>
              <a:rPr lang="fr-FR" sz="3200" dirty="0">
                <a:effectLst/>
                <a:latin typeface="Verdana" panose="020B0604030504040204" pitchFamily="34" charset="0"/>
                <a:ea typeface="Verdana" panose="020B0604030504040204" pitchFamily="34" charset="0"/>
              </a:rPr>
              <a:t>de système de transport plus durables sur le long terme. </a:t>
            </a:r>
            <a:endParaRPr lang="fr-FR"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8822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45488"/>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fr-FR" altLang="ja-JP" dirty="0">
                <a:solidFill>
                  <a:srgbClr val="000000"/>
                </a:solidFill>
                <a:latin typeface="Arial" charset="0"/>
                <a:cs typeface="Times New Roman" pitchFamily="18" charset="0"/>
              </a:rPr>
            </a:br>
            <a:r>
              <a:rPr lang="fr-FR" altLang="ja-JP" sz="4000" dirty="0">
                <a:solidFill>
                  <a:srgbClr val="000000"/>
                </a:solidFill>
                <a:latin typeface="Arial" charset="0"/>
                <a:cs typeface="Times New Roman" pitchFamily="18" charset="0"/>
              </a:rPr>
              <a:t>Systèmes de financement et de transport communautaires</a:t>
            </a:r>
            <a:br>
              <a:rPr lang="fr-FR" altLang="ja-JP" sz="4000" dirty="0">
                <a:latin typeface="Arial" charset="0"/>
                <a:cs typeface="Times New Roman" pitchFamily="18" charset="0"/>
              </a:rPr>
            </a:br>
            <a:endParaRPr lang="fr-FR" sz="4000" dirty="0"/>
          </a:p>
        </p:txBody>
      </p:sp>
      <p:sp>
        <p:nvSpPr>
          <p:cNvPr id="3" name="Espace réservé du contenu 2"/>
          <p:cNvSpPr>
            <a:spLocks noGrp="1"/>
          </p:cNvSpPr>
          <p:nvPr>
            <p:ph idx="1"/>
          </p:nvPr>
        </p:nvSpPr>
        <p:spPr>
          <a:xfrm>
            <a:off x="838200" y="1403797"/>
            <a:ext cx="10515600" cy="4773166"/>
          </a:xfrm>
        </p:spPr>
        <p:txBody>
          <a:bodyPr>
            <a:normAutofit/>
          </a:bodyPr>
          <a:lstStyle/>
          <a:p>
            <a:pPr marL="342900" indent="-342900" algn="just">
              <a:buFont typeface="Wingdings" panose="05000000000000000000" pitchFamily="2" charset="2"/>
              <a:buChar char="Ø"/>
            </a:pPr>
            <a:endParaRPr lang="fr-FR" dirty="0"/>
          </a:p>
        </p:txBody>
      </p:sp>
      <p:pic>
        <p:nvPicPr>
          <p:cNvPr id="4" name="Picture 5" descr="F:\DCIM\100PHOTO\SAM_0038.JPG"/>
          <p:cNvPicPr>
            <a:picLocks noChangeAspect="1" noChangeArrowheads="1"/>
          </p:cNvPicPr>
          <p:nvPr/>
        </p:nvPicPr>
        <p:blipFill>
          <a:blip r:embed="rId2" cstate="print"/>
          <a:srcRect/>
          <a:stretch>
            <a:fillRect/>
          </a:stretch>
        </p:blipFill>
        <p:spPr bwMode="auto">
          <a:xfrm>
            <a:off x="1007165" y="1403797"/>
            <a:ext cx="10346635" cy="5083795"/>
          </a:xfrm>
          <a:prstGeom prst="rect">
            <a:avLst/>
          </a:prstGeom>
          <a:noFill/>
        </p:spPr>
      </p:pic>
    </p:spTree>
    <p:extLst>
      <p:ext uri="{BB962C8B-B14F-4D97-AF65-F5344CB8AC3E}">
        <p14:creationId xmlns:p14="http://schemas.microsoft.com/office/powerpoint/2010/main" val="392541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D6F26-3C7B-4223-836B-49466D1C15B0}"/>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0" algn="ctr">
              <a:lnSpc>
                <a:spcPct val="107000"/>
              </a:lnSpc>
              <a:spcBef>
                <a:spcPts val="200"/>
              </a:spcBef>
            </a:pPr>
            <a:r>
              <a:rPr lang="fr-FR" sz="3200" dirty="0">
                <a:effectLst/>
                <a:latin typeface="Verdana" panose="020B0604030504040204" pitchFamily="34" charset="0"/>
                <a:ea typeface="Verdana" panose="020B0604030504040204" pitchFamily="34" charset="0"/>
                <a:cs typeface="Times New Roman" panose="02020603050405020304" pitchFamily="18" charset="0"/>
              </a:rPr>
              <a:t>SYSTÈMES DE TRANSPORT COMMUNAUTAIRE</a:t>
            </a:r>
            <a:endParaRPr lang="fr-FR" sz="32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987D94E9-D2E4-4F80-A9C7-742A6732D3BE}"/>
              </a:ext>
            </a:extLst>
          </p:cNvPr>
          <p:cNvSpPr>
            <a:spLocks noGrp="1"/>
          </p:cNvSpPr>
          <p:nvPr>
            <p:ph idx="1"/>
          </p:nvPr>
        </p:nvSpPr>
        <p:spPr>
          <a:xfrm>
            <a:off x="92765" y="1825625"/>
            <a:ext cx="11741425" cy="4667250"/>
          </a:xfrm>
        </p:spPr>
        <p:style>
          <a:lnRef idx="2">
            <a:schemeClr val="accent2"/>
          </a:lnRef>
          <a:fillRef idx="1">
            <a:schemeClr val="lt1"/>
          </a:fillRef>
          <a:effectRef idx="0">
            <a:schemeClr val="accent2"/>
          </a:effectRef>
          <a:fontRef idx="minor">
            <a:schemeClr val="dk1"/>
          </a:fontRef>
        </p:style>
        <p:txBody>
          <a:bodyPr>
            <a:noAutofit/>
          </a:bodyPr>
          <a:lstStyle/>
          <a:p>
            <a:pPr algn="just">
              <a:lnSpc>
                <a:spcPct val="100000"/>
              </a:lnSpc>
              <a:spcAft>
                <a:spcPts val="800"/>
              </a:spcAft>
            </a:pPr>
            <a:r>
              <a:rPr lang="fr-FR" sz="3200" dirty="0">
                <a:effectLst/>
                <a:latin typeface="Verdana" panose="020B0604030504040204" pitchFamily="34" charset="0"/>
                <a:ea typeface="Verdana" panose="020B0604030504040204" pitchFamily="34" charset="0"/>
                <a:cs typeface="Times New Roman" panose="02020603050405020304" pitchFamily="18" charset="0"/>
              </a:rPr>
              <a:t>Pour ce faire, les agents de santé doivent aider les communautés à :</a:t>
            </a:r>
          </a:p>
          <a:p>
            <a:pPr marL="342900" lvl="0" indent="-342900" algn="just">
              <a:lnSpc>
                <a:spcPct val="100000"/>
              </a:lnSpc>
              <a:buFont typeface="Arial" panose="020B0604020202020204" pitchFamily="34" charset="0"/>
              <a:buChar char="-"/>
            </a:pPr>
            <a:r>
              <a:rPr lang="it-IT" sz="3200" dirty="0">
                <a:effectLst/>
                <a:latin typeface="Verdana" panose="020B0604030504040204" pitchFamily="34" charset="0"/>
                <a:ea typeface="Verdana" panose="020B0604030504040204" pitchFamily="34" charset="0"/>
                <a:cs typeface="Times New Roman" panose="02020603050405020304" pitchFamily="18" charset="0"/>
              </a:rPr>
              <a:t>identifier les actions de réduction de barrière </a:t>
            </a:r>
            <a:endParaRPr lang="fr-FR" sz="3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0000"/>
              </a:lnSpc>
              <a:buFont typeface="Arial" panose="020B0604020202020204" pitchFamily="34" charset="0"/>
              <a:buChar char="-"/>
            </a:pPr>
            <a:r>
              <a:rPr lang="it-IT" sz="3200" dirty="0">
                <a:effectLst/>
                <a:latin typeface="Verdana" panose="020B0604030504040204" pitchFamily="34" charset="0"/>
                <a:ea typeface="Verdana" panose="020B0604030504040204" pitchFamily="34" charset="0"/>
                <a:cs typeface="Times New Roman" panose="02020603050405020304" pitchFamily="18" charset="0"/>
              </a:rPr>
              <a:t>Choisir des actions prioritaires</a:t>
            </a:r>
            <a:endParaRPr lang="fr-FR" sz="3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0000"/>
              </a:lnSpc>
              <a:buFont typeface="Arial" panose="020B0604020202020204" pitchFamily="34" charset="0"/>
              <a:buChar char="-"/>
            </a:pPr>
            <a:r>
              <a:rPr lang="it-IT" sz="3200" dirty="0">
                <a:effectLst/>
                <a:latin typeface="Verdana" panose="020B0604030504040204" pitchFamily="34" charset="0"/>
                <a:ea typeface="Verdana" panose="020B0604030504040204" pitchFamily="34" charset="0"/>
                <a:cs typeface="Times New Roman" panose="02020603050405020304" pitchFamily="18" charset="0"/>
              </a:rPr>
              <a:t>mettre en place un comité de suivi</a:t>
            </a:r>
            <a:endParaRPr lang="fr-FR" sz="3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0000"/>
              </a:lnSpc>
              <a:spcAft>
                <a:spcPts val="800"/>
              </a:spcAft>
              <a:buFont typeface="Arial" panose="020B0604020202020204" pitchFamily="34" charset="0"/>
              <a:buChar char="-"/>
            </a:pPr>
            <a:r>
              <a:rPr lang="it-IT" sz="3200" dirty="0">
                <a:effectLst/>
                <a:latin typeface="Verdana" panose="020B0604030504040204" pitchFamily="34" charset="0"/>
                <a:ea typeface="Verdana" panose="020B0604030504040204" pitchFamily="34" charset="0"/>
                <a:cs typeface="Times New Roman" panose="02020603050405020304" pitchFamily="18" charset="0"/>
              </a:rPr>
              <a:t>assurer</a:t>
            </a:r>
            <a:r>
              <a:rPr lang="fr-FR" sz="3200" dirty="0">
                <a:effectLst/>
                <a:latin typeface="Verdana" panose="020B0604030504040204" pitchFamily="34" charset="0"/>
                <a:ea typeface="Verdana" panose="020B0604030504040204" pitchFamily="34" charset="0"/>
                <a:cs typeface="Times New Roman" panose="02020603050405020304" pitchFamily="18" charset="0"/>
              </a:rPr>
              <a:t> la mobilisation communautaire pour la réalisation de l’action</a:t>
            </a:r>
          </a:p>
        </p:txBody>
      </p:sp>
    </p:spTree>
    <p:extLst>
      <p:ext uri="{BB962C8B-B14F-4D97-AF65-F5344CB8AC3E}">
        <p14:creationId xmlns:p14="http://schemas.microsoft.com/office/powerpoint/2010/main" val="403524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468192"/>
            <a:ext cx="5626994" cy="4708771"/>
          </a:xfrm>
        </p:spPr>
        <p:txBody>
          <a:bodyPr/>
          <a:lstStyle/>
          <a:p>
            <a:pPr marL="0" indent="0">
              <a:buNone/>
            </a:pPr>
            <a:r>
              <a:rPr lang="fr-FR" b="1" dirty="0">
                <a:solidFill>
                  <a:srgbClr val="FF0000"/>
                </a:solidFill>
              </a:rPr>
              <a:t>Au Burkina Faso:</a:t>
            </a:r>
          </a:p>
          <a:p>
            <a:r>
              <a:rPr lang="fr-FR" dirty="0"/>
              <a:t>Rencontres d’identification des actions de réduction de barrière</a:t>
            </a:r>
          </a:p>
          <a:p>
            <a:r>
              <a:rPr lang="fr-FR" dirty="0"/>
              <a:t>Choix des actions prioritaires</a:t>
            </a:r>
          </a:p>
          <a:p>
            <a:r>
              <a:rPr lang="fr-FR" dirty="0"/>
              <a:t>Mise en place de comité de suivi</a:t>
            </a:r>
          </a:p>
          <a:p>
            <a:r>
              <a:rPr lang="fr-FR" dirty="0"/>
              <a:t>Mobilisation communautaire pour la réalisation de l’action</a:t>
            </a:r>
          </a:p>
          <a:p>
            <a:pPr marL="0" indent="0">
              <a:buNone/>
            </a:pPr>
            <a:endParaRPr lang="fr-FR" dirty="0"/>
          </a:p>
          <a:p>
            <a:pPr marL="0" indent="0">
              <a:buNone/>
            </a:pPr>
            <a:endParaRPr lang="fr-FR" dirty="0"/>
          </a:p>
          <a:p>
            <a:pPr marL="0" indent="0">
              <a:buNone/>
            </a:pPr>
            <a:endParaRPr lang="fr-FR" dirty="0"/>
          </a:p>
        </p:txBody>
      </p:sp>
      <p:sp>
        <p:nvSpPr>
          <p:cNvPr id="4" name="Titre 1"/>
          <p:cNvSpPr>
            <a:spLocks noGrp="1"/>
          </p:cNvSpPr>
          <p:nvPr>
            <p:ph type="title"/>
          </p:nvPr>
        </p:nvSpPr>
        <p:spPr>
          <a:xfrm>
            <a:off x="838200" y="365126"/>
            <a:ext cx="10515600" cy="793974"/>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fr-FR" altLang="ja-JP" dirty="0">
                <a:solidFill>
                  <a:srgbClr val="000000"/>
                </a:solidFill>
                <a:latin typeface="Arial" charset="0"/>
                <a:cs typeface="Times New Roman" pitchFamily="18" charset="0"/>
              </a:rPr>
            </a:br>
            <a:r>
              <a:rPr lang="fr-FR" altLang="ja-JP" sz="4000" dirty="0">
                <a:solidFill>
                  <a:srgbClr val="000000"/>
                </a:solidFill>
                <a:latin typeface="Arial" charset="0"/>
                <a:cs typeface="Times New Roman" pitchFamily="18" charset="0"/>
              </a:rPr>
              <a:t>Systèmes de financement et de transport communautaires</a:t>
            </a:r>
            <a:br>
              <a:rPr lang="fr-FR" altLang="ja-JP" sz="4000" dirty="0">
                <a:latin typeface="Arial" charset="0"/>
                <a:cs typeface="Times New Roman" pitchFamily="18" charset="0"/>
              </a:rPr>
            </a:br>
            <a:endParaRPr lang="fr-FR" sz="4000" dirty="0"/>
          </a:p>
        </p:txBody>
      </p:sp>
      <p:pic>
        <p:nvPicPr>
          <p:cNvPr id="5" name="Espace réservé du conten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5194" y="1468192"/>
            <a:ext cx="4476407" cy="4351338"/>
          </a:xfrm>
          <a:prstGeom prst="rect">
            <a:avLst/>
          </a:prstGeom>
        </p:spPr>
      </p:pic>
    </p:spTree>
    <p:extLst>
      <p:ext uri="{BB962C8B-B14F-4D97-AF65-F5344CB8AC3E}">
        <p14:creationId xmlns:p14="http://schemas.microsoft.com/office/powerpoint/2010/main" val="5505014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1016</Words>
  <Application>Microsoft Office PowerPoint</Application>
  <PresentationFormat>Grand écran</PresentationFormat>
  <Paragraphs>77</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Algerian</vt:lpstr>
      <vt:lpstr>Arial</vt:lpstr>
      <vt:lpstr>Calibri</vt:lpstr>
      <vt:lpstr>Calibri Light</vt:lpstr>
      <vt:lpstr>Times New Roman</vt:lpstr>
      <vt:lpstr>Verdana</vt:lpstr>
      <vt:lpstr>Wingdings</vt:lpstr>
      <vt:lpstr>Thème Office</vt:lpstr>
      <vt:lpstr>Présentation PowerPoint</vt:lpstr>
      <vt:lpstr>OBJECTIFS</vt:lpstr>
      <vt:lpstr>OBJECTIFS</vt:lpstr>
      <vt:lpstr>TYPES D’INTERVENTIONS COMMUNAUTAIRES</vt:lpstr>
      <vt:lpstr>SYSTÈMES DE TRANSPORT COMMUNAUTAIRE</vt:lpstr>
      <vt:lpstr>SYSTÈMES DE TRANSPORT COMMUNAUTAIRE</vt:lpstr>
      <vt:lpstr> Systèmes de financement et de transport communautaires </vt:lpstr>
      <vt:lpstr>SYSTÈMES DE TRANSPORT COMMUNAUTAIRE</vt:lpstr>
      <vt:lpstr> Systèmes de financement et de transport communautaires </vt:lpstr>
      <vt:lpstr> Systèmes de financement et de transport communautaires </vt:lpstr>
      <vt:lpstr> Systèmes de financement et de transport communautaires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YOUGBARE Emmanuel</dc:creator>
  <cp:lastModifiedBy>YOUGBARE Emmanuel</cp:lastModifiedBy>
  <cp:revision>2</cp:revision>
  <dcterms:created xsi:type="dcterms:W3CDTF">2021-09-29T21:03:24Z</dcterms:created>
  <dcterms:modified xsi:type="dcterms:W3CDTF">2021-09-30T10:56:51Z</dcterms:modified>
</cp:coreProperties>
</file>