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10" r:id="rId3"/>
    <p:sldId id="309" r:id="rId4"/>
    <p:sldId id="258"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8" r:id="rId25"/>
    <p:sldId id="277"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11" r:id="rId56"/>
    <p:sldId id="312" r:id="rId57"/>
    <p:sldId id="315" r:id="rId58"/>
    <p:sldId id="313" r:id="rId59"/>
    <p:sldId id="316" r:id="rId60"/>
    <p:sldId id="317" r:id="rId61"/>
    <p:sldId id="318" r:id="rId62"/>
    <p:sldId id="319" r:id="rId6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E0F5F1-4482-406B-BDC9-902B98171DF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E43D4FC-0BE8-4AFA-8CA6-BD0DB216B8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03F7F8F-36CC-4CF4-B906-7BC457A557DB}"/>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5" name="Espace réservé du pied de page 4">
            <a:extLst>
              <a:ext uri="{FF2B5EF4-FFF2-40B4-BE49-F238E27FC236}">
                <a16:creationId xmlns:a16="http://schemas.microsoft.com/office/drawing/2014/main" id="{803F49BD-EC1E-4A7B-88F9-E60508BBA8F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8104FC-6574-4919-B37C-A8AE70448E99}"/>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2835391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F724FA-1435-492C-B20B-D2371376086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695FE08-BCEA-4602-8BC3-29B8120CC6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CA3C02E-6AA8-4BD3-9A91-087B1674F65C}"/>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5" name="Espace réservé du pied de page 4">
            <a:extLst>
              <a:ext uri="{FF2B5EF4-FFF2-40B4-BE49-F238E27FC236}">
                <a16:creationId xmlns:a16="http://schemas.microsoft.com/office/drawing/2014/main" id="{B5F9E895-B32A-4E84-BDD1-683D6D51249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13E7F6-A4FD-4B9B-87D2-D6889809C4C3}"/>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394770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7AA15B3-5DFB-454F-901C-5F10484B55B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3B525B-4DCE-4432-8DFE-B1883934DED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2414D7-9193-4C72-9DBB-7AE8C9969FB2}"/>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5" name="Espace réservé du pied de page 4">
            <a:extLst>
              <a:ext uri="{FF2B5EF4-FFF2-40B4-BE49-F238E27FC236}">
                <a16:creationId xmlns:a16="http://schemas.microsoft.com/office/drawing/2014/main" id="{A72701AA-1727-4271-9BE6-E416559695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167437-5D10-40DD-93B0-8A6DEC43122D}"/>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315212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8667A2-16D6-4A59-8E85-48D1790807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E1BDC3E-229A-474E-8CB8-BD221CFDC6D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69F88A-BDD9-4A7E-9005-23A15349B0E3}"/>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5" name="Espace réservé du pied de page 4">
            <a:extLst>
              <a:ext uri="{FF2B5EF4-FFF2-40B4-BE49-F238E27FC236}">
                <a16:creationId xmlns:a16="http://schemas.microsoft.com/office/drawing/2014/main" id="{F7E608DE-76A2-42F7-A348-C2927270C6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869F8F9-FCA8-47D4-A662-FDE31E39DE00}"/>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2897448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6D3AFB-4B15-4119-B404-C5AA6A988C2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BA6D279-84D2-46E3-8E35-7A9117D233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2D08A08-D0CB-48F4-A206-3E6C9891D0F7}"/>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5" name="Espace réservé du pied de page 4">
            <a:extLst>
              <a:ext uri="{FF2B5EF4-FFF2-40B4-BE49-F238E27FC236}">
                <a16:creationId xmlns:a16="http://schemas.microsoft.com/office/drawing/2014/main" id="{88A4624F-C559-4570-A56B-0B8A512651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5A2DEB-38E4-4A8C-8420-1CD27D747AA2}"/>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3894480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213CC2-C7C2-4C9D-9F79-DBAED042BD9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E41EDC-4A99-42EF-A5EB-F08392E340F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C0FA09D-ECF5-4DA7-9B3E-BFBCCE5EC7D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B83C32B-5991-460E-956C-948C7F9CF788}"/>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6" name="Espace réservé du pied de page 5">
            <a:extLst>
              <a:ext uri="{FF2B5EF4-FFF2-40B4-BE49-F238E27FC236}">
                <a16:creationId xmlns:a16="http://schemas.microsoft.com/office/drawing/2014/main" id="{4C9EEA00-BD3F-4768-ABA0-EE2428D5FEA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D90A38-79C0-435D-A558-45320220C335}"/>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2234212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BAF960-9A68-48E3-8D41-E8E977B7FAA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7CE77B-3A03-4848-BE76-85A8184CE9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83F069E-5CD4-4122-B1DF-C6D3752BF31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997404F-CA0D-4B8E-8CC6-8993C84807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9F10800-D0A7-4959-A8E0-6AC307AD475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DDB3AD3-B871-4AF4-B298-1CA599078605}"/>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8" name="Espace réservé du pied de page 7">
            <a:extLst>
              <a:ext uri="{FF2B5EF4-FFF2-40B4-BE49-F238E27FC236}">
                <a16:creationId xmlns:a16="http://schemas.microsoft.com/office/drawing/2014/main" id="{F5A41CB5-6321-4D0F-A850-3A898D5580B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F495761-CF62-4F13-B4C1-2533DF8E044C}"/>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296187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D537A-9232-47B4-A599-CA1293D7945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063B8C4-5672-4F10-B93E-21D60BD017BE}"/>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4" name="Espace réservé du pied de page 3">
            <a:extLst>
              <a:ext uri="{FF2B5EF4-FFF2-40B4-BE49-F238E27FC236}">
                <a16:creationId xmlns:a16="http://schemas.microsoft.com/office/drawing/2014/main" id="{3CAB5B6A-93B7-4CFB-9A51-B1B9879BA8A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D47893E-1C49-4731-A64B-9276ACB60444}"/>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12802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764D277-37D4-4FF3-B431-521E5FB10471}"/>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3" name="Espace réservé du pied de page 2">
            <a:extLst>
              <a:ext uri="{FF2B5EF4-FFF2-40B4-BE49-F238E27FC236}">
                <a16:creationId xmlns:a16="http://schemas.microsoft.com/office/drawing/2014/main" id="{8DE8D4F2-5EF4-4DBE-950B-FD5C06B962C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FFDB419-4AB6-4E3A-8CE3-0213B6CA554E}"/>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1006835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153F94-DECD-4621-9744-980A15F794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BD160C3-5E10-4720-A25A-B0B629E141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896D55D-9DF2-4316-943B-406E646D9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C8DE8B2-2FBE-4578-82E2-02EB1274DC32}"/>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6" name="Espace réservé du pied de page 5">
            <a:extLst>
              <a:ext uri="{FF2B5EF4-FFF2-40B4-BE49-F238E27FC236}">
                <a16:creationId xmlns:a16="http://schemas.microsoft.com/office/drawing/2014/main" id="{CA2F60EF-3544-4B59-A5E2-F2AB701E09A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81BF6E8-8800-44C2-A603-D45D0B4BC02F}"/>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200756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1F6666-9AB2-4373-AC2D-FE61015C00D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7DBC11D-B73E-4625-B6DA-1FD33D2E0A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7F54C45-53B5-4F54-83E2-7867C52F2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787B5A4-9598-4389-9511-FEE1B4162873}"/>
              </a:ext>
            </a:extLst>
          </p:cNvPr>
          <p:cNvSpPr>
            <a:spLocks noGrp="1"/>
          </p:cNvSpPr>
          <p:nvPr>
            <p:ph type="dt" sz="half" idx="10"/>
          </p:nvPr>
        </p:nvSpPr>
        <p:spPr/>
        <p:txBody>
          <a:bodyPr/>
          <a:lstStyle/>
          <a:p>
            <a:fld id="{1C5642BE-A73E-4337-A8D1-EF3FF563BA56}" type="datetimeFigureOut">
              <a:rPr lang="fr-FR" smtClean="0"/>
              <a:t>22/10/2021</a:t>
            </a:fld>
            <a:endParaRPr lang="fr-FR"/>
          </a:p>
        </p:txBody>
      </p:sp>
      <p:sp>
        <p:nvSpPr>
          <p:cNvPr id="6" name="Espace réservé du pied de page 5">
            <a:extLst>
              <a:ext uri="{FF2B5EF4-FFF2-40B4-BE49-F238E27FC236}">
                <a16:creationId xmlns:a16="http://schemas.microsoft.com/office/drawing/2014/main" id="{6CC3E03C-7370-4628-8D36-552FC263058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7DA59E-7BC7-4973-935D-EEE0DFED9BB9}"/>
              </a:ext>
            </a:extLst>
          </p:cNvPr>
          <p:cNvSpPr>
            <a:spLocks noGrp="1"/>
          </p:cNvSpPr>
          <p:nvPr>
            <p:ph type="sldNum" sz="quarter" idx="12"/>
          </p:nvPr>
        </p:nvSpPr>
        <p:spPr/>
        <p:txBody>
          <a:bodyPr/>
          <a:lstStyle/>
          <a:p>
            <a:fld id="{F4F3C821-2E55-4F99-B461-23C9CD2A9570}" type="slidenum">
              <a:rPr lang="fr-FR" smtClean="0"/>
              <a:t>‹N°›</a:t>
            </a:fld>
            <a:endParaRPr lang="fr-FR"/>
          </a:p>
        </p:txBody>
      </p:sp>
    </p:spTree>
    <p:extLst>
      <p:ext uri="{BB962C8B-B14F-4D97-AF65-F5344CB8AC3E}">
        <p14:creationId xmlns:p14="http://schemas.microsoft.com/office/powerpoint/2010/main" val="302822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261B150-F4BB-478B-B2C9-291C66E23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1D3CE3B-70D7-4BDB-96C6-190AACC4E4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0FDF6B-88F0-4026-8B96-516475E4A7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642BE-A73E-4337-A8D1-EF3FF563BA56}" type="datetimeFigureOut">
              <a:rPr lang="fr-FR" smtClean="0"/>
              <a:t>22/10/2021</a:t>
            </a:fld>
            <a:endParaRPr lang="fr-FR"/>
          </a:p>
        </p:txBody>
      </p:sp>
      <p:sp>
        <p:nvSpPr>
          <p:cNvPr id="5" name="Espace réservé du pied de page 4">
            <a:extLst>
              <a:ext uri="{FF2B5EF4-FFF2-40B4-BE49-F238E27FC236}">
                <a16:creationId xmlns:a16="http://schemas.microsoft.com/office/drawing/2014/main" id="{C464B1C2-7F57-4F62-B0BC-0604EA7A70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DE61059-0F5F-4676-9DDE-01C3C84157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3C821-2E55-4F99-B461-23C9CD2A9570}" type="slidenum">
              <a:rPr lang="fr-FR" smtClean="0"/>
              <a:t>‹N°›</a:t>
            </a:fld>
            <a:endParaRPr lang="fr-FR"/>
          </a:p>
        </p:txBody>
      </p:sp>
    </p:spTree>
    <p:extLst>
      <p:ext uri="{BB962C8B-B14F-4D97-AF65-F5344CB8AC3E}">
        <p14:creationId xmlns:p14="http://schemas.microsoft.com/office/powerpoint/2010/main" val="294194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hchr.org/Documents/Publications/Human_rights_indicators_fr.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74E68D7-0F1F-4EB2-AA0B-C35F39206B67}"/>
              </a:ext>
            </a:extLst>
          </p:cNvPr>
          <p:cNvSpPr txBox="1"/>
          <p:nvPr/>
        </p:nvSpPr>
        <p:spPr>
          <a:xfrm>
            <a:off x="3445566" y="1810435"/>
            <a:ext cx="6096000" cy="2062103"/>
          </a:xfrm>
          <a:prstGeom prst="rect">
            <a:avLst/>
          </a:prstGeom>
          <a:noFill/>
        </p:spPr>
        <p:txBody>
          <a:bodyPr wrap="square">
            <a:spAutoFit/>
          </a:bodyPr>
          <a:lstStyle/>
          <a:p>
            <a:pPr algn="ctr">
              <a:spcBef>
                <a:spcPts val="2000"/>
              </a:spcBef>
              <a:spcAft>
                <a:spcPts val="200"/>
              </a:spcAft>
            </a:pPr>
            <a:r>
              <a:rPr lang="fr-FR" sz="3200" b="1" kern="0" dirty="0">
                <a:solidFill>
                  <a:srgbClr val="1F3864"/>
                </a:solidFill>
                <a:effectLst/>
                <a:latin typeface="Verdana" panose="020B0604030504040204" pitchFamily="34" charset="0"/>
                <a:ea typeface="Verdana" panose="020B0604030504040204" pitchFamily="34" charset="0"/>
                <a:cs typeface="Times New Roman" panose="02020603050405020304" pitchFamily="18" charset="0"/>
              </a:rPr>
              <a:t>CHAPITRE 3 : </a:t>
            </a:r>
            <a:r>
              <a:rPr lang="it-IT" sz="3200" b="1" kern="0" dirty="0">
                <a:solidFill>
                  <a:srgbClr val="1F3864"/>
                </a:solidFill>
                <a:effectLst/>
                <a:latin typeface="Verdana" panose="020B0604030504040204" pitchFamily="34" charset="0"/>
                <a:ea typeface="Verdana" panose="020B0604030504040204" pitchFamily="34" charset="0"/>
                <a:cs typeface="Times New Roman" panose="02020603050405020304" pitchFamily="18" charset="0"/>
              </a:rPr>
              <a:t>LES DROITS EN SMN ET L’APPROCHE BASÉE SUR LES DROITS DE L’HOMME</a:t>
            </a:r>
            <a:endParaRPr lang="fr-FR" sz="3200" b="1" kern="0" dirty="0">
              <a:solidFill>
                <a:srgbClr val="1F3864"/>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51961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767930"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Inaliénables: </a:t>
            </a:r>
            <a:r>
              <a:rPr lang="fr-FR" sz="3200" dirty="0">
                <a:effectLst/>
                <a:latin typeface="Verdana" panose="020B0604030504040204" pitchFamily="34" charset="0"/>
                <a:ea typeface="Verdana" panose="020B0604030504040204" pitchFamily="34" charset="0"/>
                <a:cs typeface="Times New Roman" panose="02020603050405020304" pitchFamily="18" charset="0"/>
              </a:rPr>
              <a:t>Ils ne peuvent être abrogés, retirés ou niés, sauf dans des circonstances particulières et conformément à une procédure spécifique. Le droit à la liberté peut, par exemple, être limité si un tribunal reconnaît la personne coupable d’un crime.</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27472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767930"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Interdépendants et indivisibles: </a:t>
            </a:r>
            <a:r>
              <a:rPr lang="fr-FR" sz="3200" dirty="0">
                <a:effectLst/>
                <a:latin typeface="Verdana" panose="020B0604030504040204" pitchFamily="34" charset="0"/>
                <a:ea typeface="Verdana" panose="020B0604030504040204" pitchFamily="34" charset="0"/>
                <a:cs typeface="Times New Roman" panose="02020603050405020304" pitchFamily="18" charset="0"/>
              </a:rPr>
              <a:t>Tous les droits de l’homme sont indivisibles. Qu’ils soient civils ou politiques, comme le droit à la vie, l’égalité devant la loi et la liberté d’expression ; économiques, sociaux et culturels, comme le droit au travail, à la sécurité sociale et à l’éducation ;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3708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767930"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Interdépendants et indivisibles: </a:t>
            </a:r>
            <a:r>
              <a:rPr lang="fr-FR" sz="3200" dirty="0">
                <a:effectLst/>
                <a:latin typeface="Verdana" panose="020B0604030504040204" pitchFamily="34" charset="0"/>
                <a:ea typeface="Verdana" panose="020B0604030504040204" pitchFamily="34" charset="0"/>
                <a:cs typeface="Times New Roman" panose="02020603050405020304" pitchFamily="18" charset="0"/>
              </a:rPr>
              <a:t>ou collectifs, comme le droit au développement et à l’autodétermination, les droits sont indivisibles, liés et interdépendants. L’amélioration d’un droit facilite le progrès des autres. Refuser un des droits compromet immanquablement la jouissance des autres droits. </a:t>
            </a: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0752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Interdépendants et indivisibles: </a:t>
            </a:r>
            <a:r>
              <a:rPr lang="fr-FR" dirty="0">
                <a:effectLst/>
                <a:latin typeface="Verdana" panose="020B0604030504040204" pitchFamily="34" charset="0"/>
                <a:ea typeface="Verdana" panose="020B0604030504040204" pitchFamily="34" charset="0"/>
                <a:cs typeface="Times New Roman" panose="02020603050405020304" pitchFamily="18" charset="0"/>
              </a:rPr>
              <a:t>De la même manière, la privation d’un droit a un effet négatif sur les autres.</a:t>
            </a:r>
          </a:p>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Etroitement liés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L’amélioration de la réalisation de tout droit dépend de la réalisation des autres droits de l’homme.</a:t>
            </a:r>
          </a:p>
          <a:p>
            <a:pPr algn="just">
              <a:lnSpc>
                <a:spcPct val="150000"/>
              </a:lnSpc>
              <a:spcAft>
                <a:spcPts val="800"/>
              </a:spcAft>
            </a:pP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0177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AA461FB0-CB8B-4A0F-8FD5-5A092DABFA51}"/>
              </a:ext>
            </a:extLst>
          </p:cNvPr>
          <p:cNvGrpSpPr>
            <a:grpSpLocks/>
          </p:cNvGrpSpPr>
          <p:nvPr/>
        </p:nvGrpSpPr>
        <p:grpSpPr bwMode="auto">
          <a:xfrm>
            <a:off x="424070" y="278296"/>
            <a:ext cx="11131826" cy="6241774"/>
            <a:chOff x="-481" y="0"/>
            <a:chExt cx="57671" cy="43153"/>
          </a:xfrm>
        </p:grpSpPr>
        <p:pic>
          <p:nvPicPr>
            <p:cNvPr id="3" name="Image 2">
              <a:extLst>
                <a:ext uri="{FF2B5EF4-FFF2-40B4-BE49-F238E27FC236}">
                  <a16:creationId xmlns:a16="http://schemas.microsoft.com/office/drawing/2014/main" id="{AEB01D88-0B40-4F82-90FE-2CB203014E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190" cy="38420"/>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4">
              <a:extLst>
                <a:ext uri="{FF2B5EF4-FFF2-40B4-BE49-F238E27FC236}">
                  <a16:creationId xmlns:a16="http://schemas.microsoft.com/office/drawing/2014/main" id="{03C98383-C904-4477-BF80-2E4ABD2CB89A}"/>
                </a:ext>
              </a:extLst>
            </p:cNvPr>
            <p:cNvSpPr txBox="1">
              <a:spLocks noChangeArrowheads="1"/>
            </p:cNvSpPr>
            <p:nvPr/>
          </p:nvSpPr>
          <p:spPr bwMode="auto">
            <a:xfrm>
              <a:off x="-481" y="39704"/>
              <a:ext cx="55664" cy="3449"/>
            </a:xfrm>
            <a:prstGeom prst="rect">
              <a:avLst/>
            </a:prstGeom>
            <a:solidFill>
              <a:srgbClr val="FFFFFF"/>
            </a:solidFill>
            <a:ln w="9525">
              <a:solidFill>
                <a:schemeClr val="bg1">
                  <a:lumMod val="100000"/>
                  <a:lumOff val="0"/>
                </a:schemeClr>
              </a:solidFill>
              <a:miter lim="800000"/>
              <a:headEnd/>
              <a:tailEnd/>
            </a:ln>
          </p:spPr>
          <p:txBody>
            <a:bodyPr rot="0" vert="horz" wrap="square" lIns="91440" tIns="45720" rIns="91440" bIns="45720" anchor="t" anchorCtr="0" upright="1">
              <a:noAutofit/>
            </a:bodyPr>
            <a:lstStyle/>
            <a:p>
              <a:pPr algn="just">
                <a:lnSpc>
                  <a:spcPct val="107000"/>
                </a:lnSpc>
                <a:spcAft>
                  <a:spcPts val="800"/>
                </a:spcAft>
              </a:pPr>
              <a:r>
                <a:rPr lang="fr-FR" sz="900">
                  <a:effectLst/>
                  <a:latin typeface="Calibri" panose="020F0502020204030204" pitchFamily="34" charset="0"/>
                  <a:ea typeface="Calibri" panose="020F0502020204030204" pitchFamily="34" charset="0"/>
                  <a:cs typeface="Times New Roman" panose="02020603050405020304" pitchFamily="18" charset="0"/>
                </a:rPr>
                <a:t>Source : (OHCHR, 2012)</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9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http://www.ohchr.org/Documents/Publications/Human_rights_indicators_fr.pdf</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100">
                  <a:effectLst/>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1222456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Egaux et non discriminatoires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La non-discrimination est un principe universel dans la législation internationale des droits de l’homme.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86225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Egaux et non discriminatoires: </a:t>
            </a:r>
            <a:r>
              <a:rPr lang="fr-FR" sz="3200" dirty="0">
                <a:effectLst/>
                <a:latin typeface="Verdana" panose="020B0604030504040204" pitchFamily="34" charset="0"/>
                <a:ea typeface="Verdana" panose="020B0604030504040204" pitchFamily="34" charset="0"/>
                <a:cs typeface="Times New Roman" panose="02020603050405020304" pitchFamily="18" charset="0"/>
              </a:rPr>
              <a:t>Le principe de la non-discrimination en matière de droits de l’homme et de libertés s’applique à toutes les personnes et interdit toute discrimination basée sur une liste non exhaustive comprenant le sexe, la race, la couleur, etc.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03986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Egaux et non discriminatoires</a:t>
            </a:r>
            <a:r>
              <a:rPr lang="fr-FR" sz="3200" b="1">
                <a:effectLst/>
                <a:latin typeface="Verdana" panose="020B0604030504040204" pitchFamily="34" charset="0"/>
                <a:ea typeface="Verdana" panose="020B0604030504040204" pitchFamily="34" charset="0"/>
                <a:cs typeface="Times New Roman" panose="02020603050405020304" pitchFamily="18" charset="0"/>
              </a:rPr>
              <a:t>: </a:t>
            </a:r>
            <a:r>
              <a:rPr lang="fr-FR" sz="3200">
                <a:effectLst/>
                <a:latin typeface="Verdana" panose="020B0604030504040204" pitchFamily="34" charset="0"/>
                <a:ea typeface="Verdana" panose="020B0604030504040204" pitchFamily="34" charset="0"/>
                <a:cs typeface="Times New Roman" panose="02020603050405020304" pitchFamily="18" charset="0"/>
              </a:rPr>
              <a:t>Ce </a:t>
            </a:r>
            <a:r>
              <a:rPr lang="fr-FR" sz="3200" dirty="0">
                <a:effectLst/>
                <a:latin typeface="Verdana" panose="020B0604030504040204" pitchFamily="34" charset="0"/>
                <a:ea typeface="Verdana" panose="020B0604030504040204" pitchFamily="34" charset="0"/>
                <a:cs typeface="Times New Roman" panose="02020603050405020304" pitchFamily="18" charset="0"/>
              </a:rPr>
              <a:t>principe s’accompagne du principe de l’égalité, qui figure dans l’Article premier de la Déclaration universelle des droits de l’homme : "Tous les êtres humains naissent libre et égaux en dignité et en droits".</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31850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Ils sont à la fois des droits et des obligations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droits de l’homme impliquent à la fois des droits et des obligations. Le droit international impose aux Etats l’obligation et le devoir de respecter, protéger et instaurer les droits de l’homme.</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28365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887200" cy="4667250"/>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Ils sont à la fois des droits et des obligations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Respecter les droits de l’homme signifie que les Etats évitent d’intervenir ou d’entraver l’exercice des droits de l’homme. Protéger signifie que les Etats doivent protéger les individus et les groupes contre les violations des droits de l’homme.</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3303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5E2BF96D-A29A-4DED-A722-C0A2964D41B2}"/>
              </a:ext>
            </a:extLst>
          </p:cNvPr>
          <p:cNvSpPr txBox="1">
            <a:spLocks/>
          </p:cNvSpPr>
          <p:nvPr/>
        </p:nvSpPr>
        <p:spPr>
          <a:xfrm>
            <a:off x="106017" y="116095"/>
            <a:ext cx="12085983" cy="608592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Aft>
                <a:spcPts val="800"/>
              </a:spcAft>
            </a:pPr>
            <a:r>
              <a:rPr lang="fr-FR" b="1">
                <a:latin typeface="Verdana" panose="020B0604030504040204" pitchFamily="34" charset="0"/>
                <a:ea typeface="Verdana" panose="020B0604030504040204" pitchFamily="34" charset="0"/>
                <a:cs typeface="Times New Roman" panose="02020603050405020304" pitchFamily="18" charset="0"/>
              </a:rPr>
              <a:t>Objectif Général</a:t>
            </a:r>
            <a:endParaRPr lang="fr-FR">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CH">
                <a:latin typeface="Verdana" panose="020B0604030504040204" pitchFamily="34" charset="0"/>
                <a:ea typeface="Verdana" panose="020B0604030504040204" pitchFamily="34" charset="0"/>
                <a:cs typeface="Times New Roman" panose="02020603050405020304" pitchFamily="18" charset="0"/>
              </a:rPr>
              <a:t>Connaitre les droits en santé maternelle et néonatale ainsi que l’approche basée sur les droits de l’homme</a:t>
            </a:r>
            <a:endParaRPr lang="fr-FR">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CH" b="1">
                <a:latin typeface="Verdana" panose="020B0604030504040204" pitchFamily="34" charset="0"/>
                <a:ea typeface="Verdana" panose="020B0604030504040204" pitchFamily="34" charset="0"/>
                <a:cs typeface="Times New Roman" panose="02020603050405020304" pitchFamily="18" charset="0"/>
              </a:rPr>
              <a:t>OBJECTIFS SPECIFIQUES</a:t>
            </a:r>
            <a:endParaRPr lang="fr-FR">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00000"/>
              </a:lnSpc>
              <a:buFont typeface="+mj-lt"/>
              <a:buAutoNum type="arabicPeriod"/>
            </a:pPr>
            <a:r>
              <a:rPr lang="it-IT">
                <a:latin typeface="Verdana" panose="020B0604030504040204" pitchFamily="34" charset="0"/>
                <a:ea typeface="Verdana" panose="020B0604030504040204" pitchFamily="34" charset="0"/>
                <a:cs typeface="Times New Roman" panose="02020603050405020304" pitchFamily="18" charset="0"/>
              </a:rPr>
              <a:t>Expliquer les droits de l’homme</a:t>
            </a:r>
            <a:endParaRPr lang="fr-FR">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00000"/>
              </a:lnSpc>
              <a:buFont typeface="+mj-lt"/>
              <a:buAutoNum type="arabicPeriod"/>
            </a:pPr>
            <a:r>
              <a:rPr lang="it-IT">
                <a:latin typeface="Verdana" panose="020B0604030504040204" pitchFamily="34" charset="0"/>
                <a:ea typeface="Verdana" panose="020B0604030504040204" pitchFamily="34" charset="0"/>
                <a:cs typeface="Times New Roman" panose="02020603050405020304" pitchFamily="18" charset="0"/>
              </a:rPr>
              <a:t>Expliquer les droits  en santé maternelle et néonatale</a:t>
            </a:r>
            <a:endParaRPr lang="fr-FR">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00000"/>
              </a:lnSpc>
              <a:buFont typeface="+mj-lt"/>
              <a:buAutoNum type="arabicPeriod"/>
            </a:pPr>
            <a:r>
              <a:rPr lang="it-IT">
                <a:latin typeface="Verdana" panose="020B0604030504040204" pitchFamily="34" charset="0"/>
                <a:ea typeface="Verdana" panose="020B0604030504040204" pitchFamily="34" charset="0"/>
                <a:cs typeface="Times New Roman" panose="02020603050405020304" pitchFamily="18" charset="0"/>
              </a:rPr>
              <a:t>Décrire l’approche fondée sur les droits de l’homme</a:t>
            </a:r>
            <a:endParaRPr lang="fr-FR">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00000"/>
              </a:lnSpc>
              <a:buFont typeface="+mj-lt"/>
              <a:buAutoNum type="arabicPeriod"/>
            </a:pPr>
            <a:r>
              <a:rPr lang="it-IT">
                <a:latin typeface="Verdana" panose="020B0604030504040204" pitchFamily="34" charset="0"/>
                <a:ea typeface="Verdana" panose="020B0604030504040204" pitchFamily="34" charset="0"/>
                <a:cs typeface="Times New Roman" panose="02020603050405020304" pitchFamily="18" charset="0"/>
              </a:rPr>
              <a:t>Décrire l’approche basée sur les droits de l’homme en santé maternelle et néonatale</a:t>
            </a:r>
            <a:endParaRPr lang="fr-FR">
              <a:latin typeface="Verdana" panose="020B0604030504040204" pitchFamily="34" charset="0"/>
              <a:ea typeface="Verdana" panose="020B0604030504040204" pitchFamily="34" charset="0"/>
              <a:cs typeface="Times New Roman" panose="02020603050405020304" pitchFamily="18" charset="0"/>
            </a:endParaRPr>
          </a:p>
          <a:p>
            <a:pPr marL="342900" indent="-342900" algn="just">
              <a:lnSpc>
                <a:spcPct val="100000"/>
              </a:lnSpc>
              <a:spcAft>
                <a:spcPts val="800"/>
              </a:spcAft>
              <a:buFont typeface="+mj-lt"/>
              <a:buAutoNum type="arabicPeriod"/>
            </a:pPr>
            <a:r>
              <a:rPr lang="it-IT">
                <a:latin typeface="Verdana" panose="020B0604030504040204" pitchFamily="34" charset="0"/>
                <a:ea typeface="Verdana" panose="020B0604030504040204" pitchFamily="34" charset="0"/>
                <a:cs typeface="Times New Roman" panose="02020603050405020304" pitchFamily="18" charset="0"/>
              </a:rPr>
              <a:t>Identifier les titulaires de droit et les détenteurs d’obligation</a:t>
            </a:r>
            <a:endParaRPr lang="fr-FR">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a:latin typeface="Verdana" panose="020B0604030504040204" pitchFamily="34" charset="0"/>
                <a:ea typeface="Verdana" panose="020B0604030504040204" pitchFamily="34" charset="0"/>
                <a:cs typeface="Times New Roman" panose="02020603050405020304" pitchFamily="18" charset="0"/>
              </a:rPr>
              <a:t> </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69276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Ils sont à la fois des droits et des obligations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000" dirty="0">
                <a:effectLst/>
                <a:latin typeface="Verdana" panose="020B0604030504040204" pitchFamily="34" charset="0"/>
                <a:ea typeface="Verdana" panose="020B0604030504040204" pitchFamily="34" charset="0"/>
                <a:cs typeface="Times New Roman" panose="02020603050405020304" pitchFamily="18" charset="0"/>
              </a:rPr>
              <a:t>Instaurer signifie que les Etats doivent prendre des mesures positives pour faciliter l’exercice des droits fondamentaux de l’homme. Au niveau individuel, nous avons certes le droit d’exercer nos droits de l’homme, mais nous devons aussi respecter les droits des autres.</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67845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39148"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Ils nécessitent une participation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Toute personne a le droit de participer aux décisions qui affectent sa vie et d'avoir libre accès aux informations la concernant.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40980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39148"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Ils permettent de mettre en œuvre une redevabilité </a:t>
            </a:r>
            <a:r>
              <a:rPr lang="fr-FR" sz="3200" b="1" dirty="0">
                <a:latin typeface="Verdana" panose="020B0604030504040204" pitchFamily="34" charset="0"/>
                <a:ea typeface="Verdana" panose="020B0604030504040204" pitchFamily="34" charset="0"/>
                <a:cs typeface="Times New Roman" panose="02020603050405020304" pitchFamily="18" charset="0"/>
              </a:rPr>
              <a:t>: </a:t>
            </a:r>
            <a:r>
              <a:rPr lang="fr-FR" sz="3200" dirty="0">
                <a:effectLst/>
                <a:latin typeface="Verdana" panose="020B0604030504040204" pitchFamily="34" charset="0"/>
                <a:ea typeface="Verdana" panose="020B0604030504040204" pitchFamily="34" charset="0"/>
                <a:cs typeface="Times New Roman" panose="02020603050405020304" pitchFamily="18" charset="0"/>
              </a:rPr>
              <a:t>Les États et autres entités responsables sont garants de l'observation des droits de l'homme. Ils doivent se conformer aux normes juridiques telles que consacrées dans les instruments juridiques des droits de l'homme.</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93232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39148"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Ils sont protégés par la loi</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Les droits de l’homme universels sont souvent reflétés dans et garantis par la loi sous forme de traités, de droit coutumier international, de principes généraux et autres sources de droit international. </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97767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39148"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Ils sont protégés par la loi</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La législation internationale sur les droits de l’homme stipule que les gouvernements sont tenus d’agir d’une certaine manière ou de renoncer à certains actes afin de promouvoir et protéger les droits et les libertés fondamentales de certaines personnes ou groupes. </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75662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39148"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Ils sont protégés par la loi</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Tous les Etats ont ratifié au moins un des traités fondamentaux sur les droits de l’homme et 80 pour cent en ont ratifié quatre ou davantage, montrant ainsi que les Etats acceptent des textes qui leur imposent des obligations légales et donnent une forme concrète au principe d’universalité. </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34671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39148" y="1825625"/>
            <a:ext cx="11913704"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Ils sont protégés par la loi</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Certaines normes fondamentales des droits de l’homme jouissent de la protection universelle du droit coutumier international, qui ne connaît ni frontières, ni barrières de civilisations.</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21771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FBCEE105-9A4A-41CE-A112-B990DF0B1709}"/>
              </a:ext>
            </a:extLst>
          </p:cNvPr>
          <p:cNvGraphicFramePr>
            <a:graphicFrameLocks noGrp="1"/>
          </p:cNvGraphicFramePr>
          <p:nvPr>
            <p:extLst>
              <p:ext uri="{D42A27DB-BD31-4B8C-83A1-F6EECF244321}">
                <p14:modId xmlns:p14="http://schemas.microsoft.com/office/powerpoint/2010/main" val="3229727542"/>
              </p:ext>
            </p:extLst>
          </p:nvPr>
        </p:nvGraphicFramePr>
        <p:xfrm>
          <a:off x="278297" y="291548"/>
          <a:ext cx="11357112" cy="6228522"/>
        </p:xfrm>
        <a:graphic>
          <a:graphicData uri="http://schemas.openxmlformats.org/drawingml/2006/table">
            <a:tbl>
              <a:tblPr firstRow="1" firstCol="1" bandRow="1">
                <a:tableStyleId>{5C22544A-7EE6-4342-B048-85BDC9FD1C3A}</a:tableStyleId>
              </a:tblPr>
              <a:tblGrid>
                <a:gridCol w="11357112">
                  <a:extLst>
                    <a:ext uri="{9D8B030D-6E8A-4147-A177-3AD203B41FA5}">
                      <a16:colId xmlns:a16="http://schemas.microsoft.com/office/drawing/2014/main" val="2845142007"/>
                    </a:ext>
                  </a:extLst>
                </a:gridCol>
              </a:tblGrid>
              <a:tr h="6228522">
                <a:tc>
                  <a:txBody>
                    <a:bodyPr/>
                    <a:lstStyle/>
                    <a:p>
                      <a:pPr algn="just">
                        <a:lnSpc>
                          <a:spcPct val="100000"/>
                        </a:lnSpc>
                        <a:spcAft>
                          <a:spcPts val="800"/>
                        </a:spcAft>
                      </a:pPr>
                      <a:r>
                        <a:rPr lang="fr-FR" sz="2800" dirty="0">
                          <a:effectLst/>
                          <a:latin typeface="Verdana" panose="020B0604030504040204" pitchFamily="34" charset="0"/>
                          <a:ea typeface="Verdana" panose="020B0604030504040204" pitchFamily="34" charset="0"/>
                        </a:rPr>
                        <a:t>Les droits de l’homme incluent:  </a:t>
                      </a: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Liberté d’expression</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Liberté de religion </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à un jugement équitable </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à l’éducation </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à l’alimentation</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à la santé</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à un niveau de vie suffisant</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de ne pas subir des violences sexuelles </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de jouir des avantages du progrès scientifique et de ses applications. </a:t>
                      </a:r>
                      <a:endParaRPr lang="fr-FR" sz="28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800" dirty="0">
                          <a:effectLst/>
                          <a:latin typeface="Verdana" panose="020B0604030504040204" pitchFamily="34" charset="0"/>
                          <a:ea typeface="Verdana" panose="020B0604030504040204" pitchFamily="34" charset="0"/>
                        </a:rPr>
                        <a:t>Droit à la confidentialité</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5949407"/>
                  </a:ext>
                </a:extLst>
              </a:tr>
            </a:tbl>
          </a:graphicData>
        </a:graphic>
      </p:graphicFrame>
    </p:spTree>
    <p:extLst>
      <p:ext uri="{BB962C8B-B14F-4D97-AF65-F5344CB8AC3E}">
        <p14:creationId xmlns:p14="http://schemas.microsoft.com/office/powerpoint/2010/main" val="534442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92765" y="1825624"/>
            <a:ext cx="11926957" cy="4561923"/>
          </a:xfrm>
        </p:spPr>
        <p:style>
          <a:lnRef idx="2">
            <a:schemeClr val="accent2"/>
          </a:lnRef>
          <a:fillRef idx="1">
            <a:schemeClr val="lt1"/>
          </a:fillRef>
          <a:effectRef idx="0">
            <a:schemeClr val="accent2"/>
          </a:effectRef>
          <a:fontRef idx="minor">
            <a:schemeClr val="dk1"/>
          </a:fontRef>
        </p:style>
        <p:txBody>
          <a:bodyPr>
            <a:noAutofit/>
          </a:bodyPr>
          <a:lstStyle/>
          <a:p>
            <a:r>
              <a:rPr lang="fr-FR" sz="3200" dirty="0">
                <a:effectLst/>
                <a:latin typeface="Verdana" panose="020B0604030504040204" pitchFamily="34" charset="0"/>
                <a:ea typeface="Verdana" panose="020B0604030504040204" pitchFamily="34" charset="0"/>
                <a:cs typeface="Times New Roman" panose="02020603050405020304" pitchFamily="18" charset="0"/>
              </a:rPr>
              <a:t>La section suivante aborde les droits en lien avec la santé maternelle et néonatale de manière globale en donnant les bases historiques et les conventions en lien avec la SMN afin de permettre aux prestataires de mieux appréhender la place du droit dans la pratique professionnelle. </a:t>
            </a:r>
          </a:p>
          <a:p>
            <a:r>
              <a:rPr lang="fr-FR" sz="3200" dirty="0">
                <a:effectLst/>
                <a:latin typeface="Verdana" panose="020B0604030504040204" pitchFamily="34" charset="0"/>
                <a:ea typeface="Verdana" panose="020B0604030504040204" pitchFamily="34" charset="0"/>
                <a:cs typeface="Times New Roman" panose="02020603050405020304" pitchFamily="18" charset="0"/>
              </a:rPr>
              <a:t>Les interventions en lien avec la promotion des droits en SMN seront abordées dans une autre session, notamment en lien avec les champs prioritaires de l’IFC.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827766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92765"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r>
              <a:rPr lang="fr-FR" sz="3200" dirty="0">
                <a:effectLst/>
                <a:latin typeface="Verdana" panose="020B0604030504040204" pitchFamily="34" charset="0"/>
                <a:ea typeface="Verdana" panose="020B0604030504040204" pitchFamily="34" charset="0"/>
                <a:cs typeface="Times New Roman" panose="02020603050405020304" pitchFamily="18" charset="0"/>
              </a:rPr>
              <a:t>La majorité des décès maternels et néonatals pourraient être évités si les femmes et les nouveau-nés avaient des conditions de santé satisfaisantes et l’accès à des soins de qualité. </a:t>
            </a:r>
          </a:p>
          <a:p>
            <a:r>
              <a:rPr lang="fr-FR" sz="3200" dirty="0">
                <a:effectLst/>
                <a:latin typeface="Verdana" panose="020B0604030504040204" pitchFamily="34" charset="0"/>
                <a:ea typeface="Verdana" panose="020B0604030504040204" pitchFamily="34" charset="0"/>
                <a:cs typeface="Times New Roman" panose="02020603050405020304" pitchFamily="18" charset="0"/>
              </a:rPr>
              <a:t>Ces conditions et ces soins sont bien connus, et les femmes des pays développés peuvent en jouir.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1829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0E6B9B-B268-4A96-B994-FA79A53EDB71}"/>
              </a:ext>
            </a:extLst>
          </p:cNvPr>
          <p:cNvSpPr>
            <a:spLocks noGrp="1"/>
          </p:cNvSpPr>
          <p:nvPr>
            <p:ph type="title"/>
          </p:nvPr>
        </p:nvSpPr>
        <p:spPr/>
        <p:txBody>
          <a:bodyPr/>
          <a:lstStyle/>
          <a:p>
            <a:r>
              <a:rPr lang="fr-CH" sz="4400" b="1" dirty="0">
                <a:effectLst/>
                <a:latin typeface="Verdana" panose="020B0604030504040204" pitchFamily="34" charset="0"/>
                <a:ea typeface="Verdana" panose="020B0604030504040204" pitchFamily="34" charset="0"/>
                <a:cs typeface="Times New Roman" panose="02020603050405020304" pitchFamily="18" charset="0"/>
              </a:rPr>
              <a:t>OBJECTIFS SPECIFIQUES</a:t>
            </a:r>
            <a:endParaRPr lang="fr-FR" dirty="0"/>
          </a:p>
        </p:txBody>
      </p:sp>
      <p:sp>
        <p:nvSpPr>
          <p:cNvPr id="3" name="Espace réservé du contenu 2">
            <a:extLst>
              <a:ext uri="{FF2B5EF4-FFF2-40B4-BE49-F238E27FC236}">
                <a16:creationId xmlns:a16="http://schemas.microsoft.com/office/drawing/2014/main" id="{ACA656C8-D076-44AB-AFE1-253571CB6CA6}"/>
              </a:ext>
            </a:extLst>
          </p:cNvPr>
          <p:cNvSpPr>
            <a:spLocks noGrp="1"/>
          </p:cNvSpPr>
          <p:nvPr>
            <p:ph idx="1"/>
          </p:nvPr>
        </p:nvSpPr>
        <p:spPr>
          <a:xfrm>
            <a:off x="410817" y="1825625"/>
            <a:ext cx="11383618" cy="4469158"/>
          </a:xfrm>
        </p:spPr>
        <p:txBody>
          <a:bodyPr>
            <a:noAutofit/>
          </a:bodyPr>
          <a:lstStyle/>
          <a:p>
            <a:pPr marL="342900" lvl="0" indent="-342900" algn="just">
              <a:lnSpc>
                <a:spcPct val="100000"/>
              </a:lnSpc>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Expliquer les droits de l’homme</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Expliquer les droits  en santé maternelle et néonatale</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Décrire l’approche fondée sur les droits de l’homme</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Décrire l’approche basée sur les droits de l’homme en santé maternelle et néonatale</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Identifier les titulaires de droit et les détenteurs d’obligation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nSpc>
                <a:spcPct val="100000"/>
              </a:lnSpc>
              <a:buNone/>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911595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92765"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organes de traités de droits de l’homme ont clairement statué sur les obligations des Etats en ce qui concerne la mortalité et la morbidité maternelles et ont reconnu des violations des droits des femmes à la vie, au niveau de santé le plus élevé et à l’accès à ces droits dans l’égalité et la non-discrimination.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11336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92765"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droits de la femme peuvent également être violés à l’intérieur de la famille ou de la communauté.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671679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92765"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50000"/>
              </a:lnSpc>
              <a:spcAft>
                <a:spcPts val="800"/>
              </a:spcAft>
              <a:buFont typeface="Calibri" panose="020F0502020204030204" pitchFamily="34" charset="0"/>
              <a:buChar char="-"/>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 à la santé, y compris en matière de sexualité et de reproduction</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 droit signifie que tous les individus doivent être en mesure de profiter des plus hauts standards atteints au niveau de la santé et d’avoir accès aux moyens et aux services pour leur permettre de maintenir ou rétablir leur santé. </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60901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132521"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marL="457200" lvl="1" indent="0" algn="just">
              <a:lnSpc>
                <a:spcPct val="100000"/>
              </a:lnSpc>
              <a:spcAft>
                <a:spcPts val="800"/>
              </a:spcAft>
              <a:buNone/>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 à la santé, y compris en matière de sexualité et de reproduction</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 droit permet aux femmes de recevoir des soins en SMN au bon moment et de bonne qualité, y compris les soins prénatals et post-partum, l'assistance par une accoucheuse qualifiée lors de l'accouchement, et un accès aux soins obstétricaux d’urgence. Il permet aux femmes de recevoir une nutrition adéquate pendant la grossesse et l’allaitement. </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48413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132521"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marL="457200" lvl="1" indent="0" algn="just">
              <a:lnSpc>
                <a:spcPct val="100000"/>
              </a:lnSpc>
              <a:spcAft>
                <a:spcPts val="800"/>
              </a:spcAft>
              <a:buNone/>
            </a:pPr>
            <a:r>
              <a:rPr lang="it-IT" sz="3000" b="1" dirty="0">
                <a:effectLst/>
                <a:latin typeface="Verdana" panose="020B0604030504040204" pitchFamily="34" charset="0"/>
                <a:ea typeface="Verdana" panose="020B0604030504040204" pitchFamily="34" charset="0"/>
                <a:cs typeface="Times New Roman" panose="02020603050405020304" pitchFamily="18" charset="0"/>
              </a:rPr>
              <a:t>Droit de jouir des avantages du progrès scientifique</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sz="3000" dirty="0">
                <a:effectLst/>
                <a:latin typeface="Verdana" panose="020B0604030504040204" pitchFamily="34" charset="0"/>
                <a:ea typeface="Verdana" panose="020B0604030504040204" pitchFamily="34" charset="0"/>
                <a:cs typeface="Times New Roman" panose="02020603050405020304" pitchFamily="18" charset="0"/>
              </a:rPr>
              <a:t>Les stratégies pour éviter la mortalité maternelle et la morbidité ne sont pas méconnues. La grande majorité des décès résultant des causes liées à la grossesse et à l’accouchement, ainsi qu’une grande partie de la morbidité, sont entièrement évitables lorsque les femmes ont accès aux services de santé qui sont routiniers et largement disponibles dans les pays développés. </a:t>
            </a: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0112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132521"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marL="457200" lvl="1" indent="0" algn="just">
              <a:lnSpc>
                <a:spcPct val="100000"/>
              </a:lnSpc>
              <a:spcAft>
                <a:spcPts val="800"/>
              </a:spcAft>
              <a:buNone/>
            </a:pPr>
            <a:r>
              <a:rPr lang="it-IT" sz="3000" b="1" dirty="0">
                <a:effectLst/>
                <a:latin typeface="Verdana" panose="020B0604030504040204" pitchFamily="34" charset="0"/>
                <a:ea typeface="Verdana" panose="020B0604030504040204" pitchFamily="34" charset="0"/>
                <a:cs typeface="Times New Roman" panose="02020603050405020304" pitchFamily="18" charset="0"/>
              </a:rPr>
              <a:t>Droit de jouir des avantages du progrès scientifique</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sz="3000" dirty="0">
                <a:effectLst/>
                <a:latin typeface="Verdana" panose="020B0604030504040204" pitchFamily="34" charset="0"/>
                <a:ea typeface="Verdana" panose="020B0604030504040204" pitchFamily="34" charset="0"/>
                <a:cs typeface="Times New Roman" panose="02020603050405020304" pitchFamily="18" charset="0"/>
              </a:rPr>
              <a:t>Les femmes doivent avoir accès aux avantages du progrès scientifique indépendamment de l’endroit où elles vivent, de leur origine ethnique, de leur âge, de leur statut socio-économique, ou de tout autre facteur.</a:t>
            </a: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59524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132521" y="1825625"/>
            <a:ext cx="11926957" cy="4351338"/>
          </a:xfrm>
        </p:spPr>
        <p:style>
          <a:lnRef idx="2">
            <a:schemeClr val="accent2"/>
          </a:lnRef>
          <a:fillRef idx="1">
            <a:schemeClr val="lt1"/>
          </a:fillRef>
          <a:effectRef idx="0">
            <a:schemeClr val="accent2"/>
          </a:effectRef>
          <a:fontRef idx="minor">
            <a:schemeClr val="dk1"/>
          </a:fontRef>
        </p:style>
        <p:txBody>
          <a:bodyPr>
            <a:noAutofit/>
          </a:bodyPr>
          <a:lstStyle/>
          <a:p>
            <a:pPr marL="457200" lvl="1" indent="0" algn="just">
              <a:lnSpc>
                <a:spcPct val="150000"/>
              </a:lnSpc>
              <a:spcAft>
                <a:spcPts val="800"/>
              </a:spcAft>
              <a:buNone/>
            </a:pPr>
            <a:r>
              <a:rPr lang="it-IT" sz="3000" b="1" dirty="0">
                <a:effectLst/>
                <a:latin typeface="Verdana" panose="020B0604030504040204" pitchFamily="34" charset="0"/>
                <a:ea typeface="Verdana" panose="020B0604030504040204" pitchFamily="34" charset="0"/>
                <a:cs typeface="Times New Roman" panose="02020603050405020304" pitchFamily="18" charset="0"/>
              </a:rPr>
              <a:t>Droits liés à la vie privée, la liberté et la sécurité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Ces droits renforcent les moyens d’agir des femmes pour décider par elles-mêmes, prendre en toute indépendance la décision si et quand elles ont besoins de soins de maternité. </a:t>
            </a: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868884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1"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457200" lvl="1" indent="0" algn="just">
              <a:lnSpc>
                <a:spcPct val="150000"/>
              </a:lnSpc>
              <a:spcAft>
                <a:spcPts val="800"/>
              </a:spcAft>
              <a:buNone/>
            </a:pPr>
            <a:r>
              <a:rPr lang="it-IT" sz="3000" b="1" dirty="0">
                <a:effectLst/>
                <a:latin typeface="Verdana" panose="020B0604030504040204" pitchFamily="34" charset="0"/>
                <a:ea typeface="Verdana" panose="020B0604030504040204" pitchFamily="34" charset="0"/>
                <a:cs typeface="Times New Roman" panose="02020603050405020304" pitchFamily="18" charset="0"/>
              </a:rPr>
              <a:t>Droits liés à la vie privée, la liberté et la sécurité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Des exigences sociales ou légales pour que les femmes obtiennent le consentement d’une autre personne (comme un conjoint) pour obtenir des soins maternels amènent à les priver de cette autonomie et de la réalisation de ces droits. Cette autonomie est cruciale pour aider les femmes à avoir accès aux moyens pour maintenir ou rétablir la santé maternelle. </a:t>
            </a: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0034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1"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457200" lvl="1" indent="0" algn="just">
              <a:lnSpc>
                <a:spcPct val="150000"/>
              </a:lnSpc>
              <a:spcAft>
                <a:spcPts val="800"/>
              </a:spcAft>
              <a:buNone/>
            </a:pPr>
            <a:r>
              <a:rPr lang="it-IT" sz="3000" b="1" dirty="0">
                <a:effectLst/>
                <a:latin typeface="Verdana" panose="020B0604030504040204" pitchFamily="34" charset="0"/>
                <a:ea typeface="Verdana" panose="020B0604030504040204" pitchFamily="34" charset="0"/>
                <a:cs typeface="Times New Roman" panose="02020603050405020304" pitchFamily="18" charset="0"/>
              </a:rPr>
              <a:t>Droits liés à la vie privée, la liberté et la sécurité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En outre, l’incapacité à solliciter et à obtenir des soins de santé maternelle en raison des exigences de consentement, ou à cause d’un système de soins de santé inefficace, provoque des souffrances inutiles et va à l'encontre des droits des femmes de ne pas être soumises à des traitements inhumains ou dégradants.</a:t>
            </a: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03249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00000"/>
              </a:lnSpc>
              <a:spcAft>
                <a:spcPts val="800"/>
              </a:spcAft>
              <a:buFont typeface="Calibri" panose="020F0502020204030204" pitchFamily="34" charset="0"/>
              <a:buChar char="-"/>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 à l’égalité </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Ces droits incluent le droit de ne faire objet d’aucune discrimination sur la base de la race ou du genre ; ce droit implique aussi le droit à une protection égale par les lois. </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Ne pas fournir aux femmes les services de santé dont elles ont besoin constitue une discrimination inadmissible. Ainsi d’un point de vue juridique, les obstacles sociaux et économiques des femmes quant à l'accès aux soins de maternité constituent une discrimination contre ces dernières.</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188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1246AB-3121-44C7-B98D-802C3AD53577}"/>
              </a:ext>
            </a:extLst>
          </p:cNvPr>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Définition et historique</a:t>
            </a:r>
            <a:b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66601ED-2D52-490B-9148-093995DA6E1F}"/>
              </a:ext>
            </a:extLst>
          </p:cNvPr>
          <p:cNvSpPr>
            <a:spLocks noGrp="1"/>
          </p:cNvSpPr>
          <p:nvPr>
            <p:ph idx="1"/>
          </p:nvPr>
        </p:nvSpPr>
        <p:spPr>
          <a:xfrm>
            <a:off x="318051" y="1825625"/>
            <a:ext cx="11463131" cy="4351338"/>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droits de l’homme sont les droits inaliénables de tous les êtres humains, quels que soient leur nationalité, lieu de résidence, sexe, origine ethnique ou nationale, couleur, religion, langue ou toute autre condition. </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70374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00000"/>
              </a:lnSpc>
              <a:spcAft>
                <a:spcPts val="800"/>
              </a:spcAft>
              <a:buFont typeface="Calibri" panose="020F0502020204030204" pitchFamily="34" charset="0"/>
              <a:buChar char="-"/>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 à l’égalité </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Le droit de la femme à ne pas faire l’objet de discrimination est alors violé quand elle ne peut pas accéder aux soins de santé dont elle a besoin sur la base de l’égalité avec les hommes. Cela a lieu lorsqu’elle doit apporter la preuve requise de consentement de l’époux, alors que celui-ci n’a pas besoin de fournir de consentement d’une autre personne pour obtenir des soins de santé (lié au droit à l’intimité, à la liberté et à la sécurité).</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44751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00000"/>
              </a:lnSpc>
              <a:spcAft>
                <a:spcPts val="800"/>
              </a:spcAft>
              <a:buFont typeface="Calibri" panose="020F0502020204030204" pitchFamily="34" charset="0"/>
              <a:buChar char="-"/>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Droits à l’éducation et à l’information</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Ces droits incluent le droit à l’éducation et le droit de recevoir et de communiquer de l’information, y compris l’éducation et l’information en lien avec la santé, la sexualité et la reproduction sans discrimination. </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Une femme a le droit à l’éducation et à l’information qui lui permettent de rester en bonne santé. L’éducation et l’information sont cruciales dans les communautés pour sensibiliser les femmes aux risques en lien avec la maternité. </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75473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00000"/>
              </a:lnSpc>
              <a:spcAft>
                <a:spcPts val="800"/>
              </a:spcAft>
              <a:buFont typeface="Calibri" panose="020F0502020204030204" pitchFamily="34" charset="0"/>
              <a:buChar char="-"/>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Droits à l’éducation et à l’information</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L’information peut aider les familles et les communautés à fournir aux femmes une alimentation adéquate durant la grossesse et à identifier la nécessité d’obtenir des soins de maternité. </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078736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00000"/>
              </a:lnSpc>
              <a:spcAft>
                <a:spcPts val="800"/>
              </a:spcAft>
              <a:buFont typeface="Calibri" panose="020F0502020204030204" pitchFamily="34" charset="0"/>
              <a:buChar char="-"/>
            </a:pPr>
            <a:r>
              <a:rPr lang="it-IT" sz="2800" b="1" dirty="0">
                <a:effectLst/>
                <a:latin typeface="Verdana" panose="020B0604030504040204" pitchFamily="34" charset="0"/>
                <a:ea typeface="Verdana" panose="020B0604030504040204" pitchFamily="34" charset="0"/>
                <a:cs typeface="Times New Roman" panose="02020603050405020304" pitchFamily="18" charset="0"/>
              </a:rPr>
              <a:t>Droit à la liberté reproductive</a:t>
            </a:r>
            <a:endParaRPr lang="fr-FR" sz="2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La liberté de reproduction permet aux individus de planifier le nombre, le moment et l’espacement de leurs enfants. </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 droit appuie l’autonomie des femmes dans la décision de savoir quand et à quelle fréquence elles deviennent mères. </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Ce droit est critique pour améliorer la santé maternelle partout dans le monde, comme les besoins non satisfaits de planification familiale et les grossesses non désirées restent élevées.</a:t>
            </a:r>
          </a:p>
          <a:p>
            <a:pPr>
              <a:lnSpc>
                <a:spcPct val="100000"/>
              </a:lnSpc>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400280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365125"/>
            <a:ext cx="11115261" cy="1325563"/>
          </a:xfrm>
        </p:spPr>
        <p:style>
          <a:lnRef idx="2">
            <a:schemeClr val="accent2"/>
          </a:lnRef>
          <a:fillRef idx="1">
            <a:schemeClr val="lt1"/>
          </a:fillRef>
          <a:effectRef idx="0">
            <a:schemeClr val="accent2"/>
          </a:effectRef>
          <a:fontRef idx="minor">
            <a:schemeClr val="dk1"/>
          </a:fontRef>
        </p:style>
        <p:txBody>
          <a:bodyPr>
            <a:noAutofit/>
          </a:bodyPr>
          <a:lstStyle/>
          <a:p>
            <a:pPr algn="ctr"/>
            <a:r>
              <a:rPr lang="fr-FR" sz="3600" b="1" dirty="0">
                <a:solidFill>
                  <a:schemeClr val="tx1">
                    <a:lumMod val="95000"/>
                    <a:lumOff val="5000"/>
                  </a:schemeClr>
                </a:solidFill>
                <a:effectLst/>
                <a:latin typeface="Verdana" panose="020B0604030504040204" pitchFamily="34" charset="0"/>
                <a:ea typeface="Verdana" panose="020B0604030504040204" pitchFamily="34" charset="0"/>
                <a:cs typeface="Times New Roman" panose="02020603050405020304" pitchFamily="18" charset="0"/>
              </a:rPr>
              <a:t>DROITS EN SANTE MATERNELLE ET NEONATALE</a:t>
            </a:r>
            <a:endParaRPr lang="fr-FR" sz="3600" dirty="0">
              <a:solidFill>
                <a:schemeClr val="tx1">
                  <a:lumMod val="95000"/>
                  <a:lumOff val="5000"/>
                </a:schemeClr>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742950" lvl="1" indent="-285750" algn="just">
              <a:lnSpc>
                <a:spcPct val="150000"/>
              </a:lnSpc>
              <a:spcAft>
                <a:spcPts val="800"/>
              </a:spcAft>
              <a:buFont typeface="Calibri" panose="020F0502020204030204" pitchFamily="34" charset="0"/>
              <a:buChar char="-"/>
            </a:pPr>
            <a:r>
              <a:rPr lang="it-IT" sz="3200" b="1" dirty="0">
                <a:effectLst/>
                <a:latin typeface="Verdana" panose="020B0604030504040204" pitchFamily="34" charset="0"/>
                <a:ea typeface="Verdana" panose="020B0604030504040204" pitchFamily="34" charset="0"/>
                <a:cs typeface="Times New Roman" panose="02020603050405020304" pitchFamily="18" charset="0"/>
              </a:rPr>
              <a:t>Droit à la vie</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Ce droit oblige les gouvernements à prendre toutes les mesures nécessaires pour éviter les décès maternels évitables, qui violent les droits des femmes à la vie.</a:t>
            </a: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333340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342900" lvl="0" indent="-342900">
              <a:lnSpc>
                <a:spcPct val="100000"/>
              </a:lnSpc>
              <a:spcBef>
                <a:spcPts val="1000"/>
              </a:spcBef>
              <a:buFont typeface="+mj-lt"/>
              <a:buAutoNum type="arabicParenR"/>
            </a:pPr>
            <a:r>
              <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Titulaire de droits </a:t>
            </a:r>
          </a:p>
          <a:p>
            <a:pPr algn="just">
              <a:lnSpc>
                <a:spcPct val="10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Un titulaire de droits est une personne qui a la légitimité de revendiquer les droits de l’homme (cela s’applique aussi à un groupe). </a:t>
            </a:r>
          </a:p>
          <a:p>
            <a:pPr algn="just">
              <a:lnSpc>
                <a:spcPct val="10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Approximativement 7.9 milliards de titulaires de droits existent dans le monde. En effet, tout le monde dans le monde est un titulaire de droit. </a:t>
            </a: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110916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0" lvl="0" indent="0">
              <a:lnSpc>
                <a:spcPct val="100000"/>
              </a:lnSpc>
              <a:spcBef>
                <a:spcPts val="1000"/>
              </a:spcBef>
              <a:buNone/>
            </a:pPr>
            <a:endParaRPr lang="fr-FR"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Arial" panose="020B0604020202020204" pitchFamily="34" charset="0"/>
              <a:buChar char="-"/>
            </a:pPr>
            <a:r>
              <a:rPr lang="it-IT" b="1" dirty="0">
                <a:effectLst/>
                <a:latin typeface="Verdana" panose="020B0604030504040204" pitchFamily="34" charset="0"/>
                <a:ea typeface="Verdana" panose="020B0604030504040204" pitchFamily="34" charset="0"/>
                <a:cs typeface="Times New Roman" panose="02020603050405020304" pitchFamily="18" charset="0"/>
              </a:rPr>
              <a:t>Le premier détenteur d’obligation est l’Etat</a:t>
            </a:r>
            <a:r>
              <a:rPr lang="it-IT" dirty="0">
                <a:effectLst/>
                <a:latin typeface="Verdana" panose="020B0604030504040204" pitchFamily="34" charset="0"/>
                <a:ea typeface="Verdana" panose="020B0604030504040204" pitchFamily="34" charset="0"/>
                <a:cs typeface="Times New Roman" panose="02020603050405020304" pitchFamily="18" charset="0"/>
              </a:rPr>
              <a:t>:</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Respecter les droits signifie ne pas interférer avec l’exercice des droits.</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Protéger les droits signifie légiférer afin de prévenir la violation des droits. Cette protection doit être accordée à tous.  </a:t>
            </a: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Réaliser les droits signifie mettre en œuvre des mesures concrètes afin que les personnes puissent jouir de leurs droits.</a:t>
            </a:r>
          </a:p>
          <a:p>
            <a:pPr marL="342900" lvl="0" indent="-342900" algn="just">
              <a:lnSpc>
                <a:spcPct val="100000"/>
              </a:lnSpc>
              <a:spcAft>
                <a:spcPts val="800"/>
              </a:spcAft>
              <a:buFont typeface="Arial" panose="020B0604020202020204" pitchFamily="34" charset="0"/>
              <a:buChar char="-"/>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886487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342900" lvl="0" indent="-342900" algn="just">
              <a:lnSpc>
                <a:spcPct val="100000"/>
              </a:lnSpc>
              <a:spcAft>
                <a:spcPts val="800"/>
              </a:spcAft>
              <a:buFont typeface="Arial" panose="020B0604020202020204" pitchFamily="34" charset="0"/>
              <a:buChar char="-"/>
            </a:pPr>
            <a:r>
              <a:rPr lang="it-IT" sz="3200" b="1" dirty="0">
                <a:effectLst/>
                <a:latin typeface="Verdana" panose="020B0604030504040204" pitchFamily="34" charset="0"/>
                <a:ea typeface="Verdana" panose="020B0604030504040204" pitchFamily="34" charset="0"/>
                <a:cs typeface="Times New Roman" panose="02020603050405020304" pitchFamily="18" charset="0"/>
              </a:rPr>
              <a:t>D’autres détenteurs d’obligation </a:t>
            </a:r>
            <a:r>
              <a:rPr lang="it-IT" sz="3200" dirty="0">
                <a:effectLst/>
                <a:latin typeface="Verdana" panose="020B0604030504040204" pitchFamily="34" charset="0"/>
                <a:ea typeface="Verdana" panose="020B0604030504040204" pitchFamily="34" charset="0"/>
                <a:cs typeface="Times New Roman" panose="02020603050405020304" pitchFamily="18" charset="0"/>
              </a:rPr>
              <a:t>incluentles ménages, les décideurs/les membres de la famille, les membres de la communauté, les leaders, les prestataires de soins, les compagnies privées, les ONG et etc. </a:t>
            </a:r>
          </a:p>
          <a:p>
            <a:pPr marL="342900" lvl="0" indent="-342900" algn="just">
              <a:lnSpc>
                <a:spcPct val="100000"/>
              </a:lnSpc>
              <a:spcAft>
                <a:spcPts val="800"/>
              </a:spcAft>
              <a:buFont typeface="Arial" panose="020B0604020202020204" pitchFamily="34" charset="0"/>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Bien qu’ils ne soient pas sous l’obligation d’autres conventions, ces acteurs peuvent et doivent aussi jouer un rôle important en contribuant au respect, à la protection et à la réalisation des droits.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Arial" panose="020B0604020202020204" pitchFamily="34" charset="0"/>
              <a:buChar char="-"/>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62472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marL="0" lvl="0" indent="0" algn="just">
              <a:lnSpc>
                <a:spcPct val="100000"/>
              </a:lnSpc>
              <a:spcAft>
                <a:spcPts val="800"/>
              </a:spcAft>
              <a:buNone/>
            </a:pPr>
            <a:r>
              <a:rPr lang="it-IT" b="1" dirty="0">
                <a:effectLst/>
                <a:latin typeface="Verdana" panose="020B0604030504040204" pitchFamily="34" charset="0"/>
                <a:ea typeface="Verdana" panose="020B0604030504040204" pitchFamily="34" charset="0"/>
                <a:cs typeface="Times New Roman" panose="02020603050405020304" pitchFamily="18" charset="0"/>
              </a:rPr>
              <a:t>Qu’est-ce que les détenteurs d’obligations peuvent faire pour respecter, protéger et réaliser les droits des femmes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Respecter : </a:t>
            </a:r>
            <a:r>
              <a:rPr lang="it-IT" dirty="0">
                <a:effectLst/>
                <a:latin typeface="Verdana" panose="020B0604030504040204" pitchFamily="34" charset="0"/>
                <a:ea typeface="Verdana" panose="020B0604030504040204" pitchFamily="34" charset="0"/>
                <a:cs typeface="Times New Roman" panose="02020603050405020304" pitchFamily="18" charset="0"/>
              </a:rPr>
              <a:t>Créer des garanties constitutionnelles concernant les droits de l’homme.</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Donner les moyens aux victimes de violation des droits de l’homme d’effectuer des recours judiciaires auprès de la cour nationale et internationale.</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Ratifier les traités internationaux sur les droits de l’homme.</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S’abstenir de violer les droits de l’homme.</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Arial" panose="020B0604020202020204" pitchFamily="34" charset="0"/>
              <a:buChar char="-"/>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143827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algn="just">
              <a:lnSpc>
                <a:spcPct val="10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Protéger :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Poursuivre les auteurs de violations des droits de l’homme, telles que les crimes de violences domestiques.</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Eduquer les personnes à l’existence des droits de l’homme et l’importance de respecter les droits de chacun.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Coopérer avec la communauté internationale afin de prévenir et de poursuivre les crimes contre l’humanité et toutes autres violations.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0" lvl="0" indent="0" algn="just">
              <a:lnSpc>
                <a:spcPct val="100000"/>
              </a:lnSpc>
              <a:spcAft>
                <a:spcPts val="800"/>
              </a:spcAft>
              <a:buNone/>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352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1246AB-3121-44C7-B98D-802C3AD53577}"/>
              </a:ext>
            </a:extLst>
          </p:cNvPr>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Définition et historique</a:t>
            </a:r>
            <a:b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66601ED-2D52-490B-9148-093995DA6E1F}"/>
              </a:ext>
            </a:extLst>
          </p:cNvPr>
          <p:cNvSpPr>
            <a:spLocks noGrp="1"/>
          </p:cNvSpPr>
          <p:nvPr>
            <p:ph idx="1"/>
          </p:nvPr>
        </p:nvSpPr>
        <p:spPr>
          <a:xfrm>
            <a:off x="318051" y="1825625"/>
            <a:ext cx="11463131" cy="4535418"/>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50000"/>
              </a:lnSpc>
              <a:spcAft>
                <a:spcPts val="800"/>
              </a:spcAft>
            </a:pPr>
            <a:r>
              <a:rPr lang="fr-FR" sz="3200" dirty="0">
                <a:latin typeface="Verdana" panose="020B0604030504040204" pitchFamily="34" charset="0"/>
                <a:ea typeface="Verdana" panose="020B0604030504040204" pitchFamily="34" charset="0"/>
                <a:cs typeface="Times New Roman" panose="02020603050405020304" pitchFamily="18" charset="0"/>
              </a:rPr>
              <a:t>L</a:t>
            </a:r>
            <a:r>
              <a:rPr lang="fr-FR" sz="3200" dirty="0">
                <a:effectLst/>
                <a:latin typeface="Verdana" panose="020B0604030504040204" pitchFamily="34" charset="0"/>
                <a:ea typeface="Verdana" panose="020B0604030504040204" pitchFamily="34" charset="0"/>
                <a:cs typeface="Times New Roman" panose="02020603050405020304" pitchFamily="18" charset="0"/>
              </a:rPr>
              <a:t>a </a:t>
            </a:r>
            <a:r>
              <a:rPr lang="fr-FR" sz="3200" b="1" dirty="0">
                <a:effectLst/>
                <a:latin typeface="Verdana" panose="020B0604030504040204" pitchFamily="34" charset="0"/>
                <a:ea typeface="Verdana" panose="020B0604030504040204" pitchFamily="34" charset="0"/>
                <a:cs typeface="Times New Roman" panose="02020603050405020304" pitchFamily="18" charset="0"/>
              </a:rPr>
              <a:t>Déclaration universelle des droits de l’homme (DUDH) </a:t>
            </a:r>
            <a:r>
              <a:rPr lang="fr-FR" sz="3200" dirty="0">
                <a:effectLst/>
                <a:latin typeface="Verdana" panose="020B0604030504040204" pitchFamily="34" charset="0"/>
                <a:ea typeface="Verdana" panose="020B0604030504040204" pitchFamily="34" charset="0"/>
                <a:cs typeface="Times New Roman" panose="02020603050405020304" pitchFamily="18" charset="0"/>
              </a:rPr>
              <a:t>: </a:t>
            </a:r>
            <a:r>
              <a:rPr lang="it-IT" sz="3200" dirty="0">
                <a:effectLst/>
                <a:latin typeface="Verdana" panose="020B0604030504040204" pitchFamily="34" charset="0"/>
                <a:ea typeface="Verdana" panose="020B0604030504040204" pitchFamily="34" charset="0"/>
                <a:cs typeface="Times New Roman" panose="02020603050405020304" pitchFamily="18" charset="0"/>
              </a:rPr>
              <a:t>Elle a été adoptée en 1948</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Elle a été élaborée par la communauté internationale après la deuxième guerre mondiale pour s’assurer que les atrocités de cette guerre de ne se reproduisent jamais.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446188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algn="just">
              <a:lnSpc>
                <a:spcPct val="10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Réaliser :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Fournir une éducation gratuite et de haute qualité.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Etablir un système de défenseur public afin que chacun puisse accéder à un avocat.</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S’assurer que chacun ait accès à la nourriture, aux services de base, etc. à travers des programmes d’aide financés par des fonds publics.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Symbol" panose="05050102010706020507" pitchFamily="18" charset="2"/>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Subventionner une campagne d’éducation publique sur le droit de vote.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0" lvl="0" indent="0" algn="just">
              <a:lnSpc>
                <a:spcPct val="100000"/>
              </a:lnSpc>
              <a:spcAft>
                <a:spcPts val="800"/>
              </a:spcAft>
              <a:buNone/>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605341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algn="just">
              <a:lnSpc>
                <a:spcPct val="15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L’approche fondée sur les droits de l’homme reconnaît que les capacités des titulaires de droits et des détenteurs d’obligation ont besoin d’être développées afin que les droits puissent être réalisés.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0" lvl="0" indent="0" algn="just">
              <a:lnSpc>
                <a:spcPct val="100000"/>
              </a:lnSpc>
              <a:spcAft>
                <a:spcPts val="800"/>
              </a:spcAft>
              <a:buNone/>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18352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DC731B4-4660-4CF3-BCF7-0174413DB99B}"/>
              </a:ext>
            </a:extLst>
          </p:cNvPr>
          <p:cNvGraphicFramePr>
            <a:graphicFrameLocks noGrp="1"/>
          </p:cNvGraphicFramePr>
          <p:nvPr>
            <p:extLst>
              <p:ext uri="{D42A27DB-BD31-4B8C-83A1-F6EECF244321}">
                <p14:modId xmlns:p14="http://schemas.microsoft.com/office/powerpoint/2010/main" val="3088827148"/>
              </p:ext>
            </p:extLst>
          </p:nvPr>
        </p:nvGraphicFramePr>
        <p:xfrm>
          <a:off x="205408" y="215347"/>
          <a:ext cx="11781183" cy="6096000"/>
        </p:xfrm>
        <a:graphic>
          <a:graphicData uri="http://schemas.openxmlformats.org/drawingml/2006/table">
            <a:tbl>
              <a:tblPr firstRow="1" firstCol="1" bandRow="1">
                <a:tableStyleId>{5C22544A-7EE6-4342-B048-85BDC9FD1C3A}</a:tableStyleId>
              </a:tblPr>
              <a:tblGrid>
                <a:gridCol w="1679927">
                  <a:extLst>
                    <a:ext uri="{9D8B030D-6E8A-4147-A177-3AD203B41FA5}">
                      <a16:colId xmlns:a16="http://schemas.microsoft.com/office/drawing/2014/main" val="1419903082"/>
                    </a:ext>
                  </a:extLst>
                </a:gridCol>
                <a:gridCol w="3439392">
                  <a:extLst>
                    <a:ext uri="{9D8B030D-6E8A-4147-A177-3AD203B41FA5}">
                      <a16:colId xmlns:a16="http://schemas.microsoft.com/office/drawing/2014/main" val="826163134"/>
                    </a:ext>
                  </a:extLst>
                </a:gridCol>
                <a:gridCol w="6661864">
                  <a:extLst>
                    <a:ext uri="{9D8B030D-6E8A-4147-A177-3AD203B41FA5}">
                      <a16:colId xmlns:a16="http://schemas.microsoft.com/office/drawing/2014/main" val="2278222598"/>
                    </a:ext>
                  </a:extLst>
                </a:gridCol>
              </a:tblGrid>
              <a:tr h="424296">
                <a:tc>
                  <a:txBody>
                    <a:bodyPr/>
                    <a:lstStyle/>
                    <a:p>
                      <a:pPr algn="just">
                        <a:lnSpc>
                          <a:spcPct val="100000"/>
                        </a:lnSpc>
                        <a:spcAft>
                          <a:spcPts val="800"/>
                        </a:spcAft>
                      </a:pPr>
                      <a:r>
                        <a:rPr lang="fr-CH" sz="2000">
                          <a:effectLst/>
                          <a:latin typeface="Verdana" panose="020B0604030504040204" pitchFamily="34" charset="0"/>
                          <a:ea typeface="Verdana" panose="020B0604030504040204" pitchFamily="34" charset="0"/>
                        </a:rPr>
                        <a:t>Titulaires de droits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Rôles en SMN</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spcAft>
                          <a:spcPts val="800"/>
                        </a:spcAft>
                      </a:pPr>
                      <a:r>
                        <a:rPr lang="fr-CH" sz="2000">
                          <a:effectLst/>
                          <a:latin typeface="Verdana" panose="020B0604030504040204" pitchFamily="34" charset="0"/>
                          <a:ea typeface="Verdana" panose="020B0604030504040204" pitchFamily="34" charset="0"/>
                        </a:rPr>
                        <a:t>Capacités requises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extLst>
                  <a:ext uri="{0D108BD9-81ED-4DB2-BD59-A6C34878D82A}">
                    <a16:rowId xmlns:a16="http://schemas.microsoft.com/office/drawing/2014/main" val="1085978264"/>
                  </a:ext>
                </a:extLst>
              </a:tr>
              <a:tr h="4009977">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Femmes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Revendiquent et exercent leurs droits ; exercent les droits de leurs nouveau-nés. </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pPr>
                      <a:r>
                        <a:rPr lang="fr-CH" sz="2000" dirty="0">
                          <a:effectLst/>
                          <a:latin typeface="Verdana" panose="020B0604030504040204" pitchFamily="34" charset="0"/>
                          <a:ea typeface="Verdana" panose="020B0604030504040204" pitchFamily="34" charset="0"/>
                        </a:rPr>
                        <a:t>Pour que les femmes puissent exercer leurs droits en SMN :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Connaissances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Ressources  (humaines, techniques et financières)</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Aptitudes individuelles (renforcement des moyens d’agir) </a:t>
                      </a:r>
                      <a:endParaRPr lang="fr-FR" sz="2000" dirty="0">
                        <a:effectLst/>
                        <a:latin typeface="Verdana" panose="020B0604030504040204" pitchFamily="34" charset="0"/>
                        <a:ea typeface="Verdana" panose="020B0604030504040204" pitchFamily="34" charset="0"/>
                      </a:endParaRPr>
                    </a:p>
                    <a:p>
                      <a:pPr marL="457200" algn="just">
                        <a:lnSpc>
                          <a:spcPct val="100000"/>
                        </a:lnSpc>
                      </a:pPr>
                      <a:r>
                        <a:rPr lang="fr-CH" sz="2000" dirty="0">
                          <a:effectLst/>
                          <a:latin typeface="Verdana" panose="020B0604030504040204" pitchFamily="34" charset="0"/>
                          <a:ea typeface="Verdana" panose="020B0604030504040204" pitchFamily="34" charset="0"/>
                        </a:rPr>
                        <a:t>Pour que les femmes aient la volonté de revendiquer leurs droits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err="1">
                          <a:effectLst/>
                          <a:latin typeface="Verdana" panose="020B0604030504040204" pitchFamily="34" charset="0"/>
                          <a:ea typeface="Verdana" panose="020B0604030504040204" pitchFamily="34" charset="0"/>
                        </a:rPr>
                        <a:t>Etre</a:t>
                      </a:r>
                      <a:r>
                        <a:rPr lang="fr-CH" sz="2000" dirty="0">
                          <a:effectLst/>
                          <a:latin typeface="Verdana" panose="020B0604030504040204" pitchFamily="34" charset="0"/>
                          <a:ea typeface="Verdana" panose="020B0604030504040204" pitchFamily="34" charset="0"/>
                        </a:rPr>
                        <a:t> motivées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err="1">
                          <a:effectLst/>
                          <a:latin typeface="Verdana" panose="020B0604030504040204" pitchFamily="34" charset="0"/>
                          <a:ea typeface="Verdana" panose="020B0604030504040204" pitchFamily="34" charset="0"/>
                        </a:rPr>
                        <a:t>Etre</a:t>
                      </a:r>
                      <a:r>
                        <a:rPr lang="fr-CH" sz="2000" dirty="0">
                          <a:effectLst/>
                          <a:latin typeface="Verdana" panose="020B0604030504040204" pitchFamily="34" charset="0"/>
                          <a:ea typeface="Verdana" panose="020B0604030504040204" pitchFamily="34" charset="0"/>
                        </a:rPr>
                        <a:t> en sécurité </a:t>
                      </a:r>
                      <a:endParaRPr lang="fr-FR" sz="2000" dirty="0">
                        <a:effectLst/>
                        <a:latin typeface="Verdana" panose="020B0604030504040204" pitchFamily="34" charset="0"/>
                        <a:ea typeface="Verdana" panose="020B0604030504040204" pitchFamily="34" charset="0"/>
                      </a:endParaRPr>
                    </a:p>
                    <a:p>
                      <a:pPr marL="457200" algn="just">
                        <a:lnSpc>
                          <a:spcPct val="100000"/>
                        </a:lnSpc>
                      </a:pPr>
                      <a:r>
                        <a:rPr lang="fr-CH" sz="2000" dirty="0">
                          <a:effectLst/>
                          <a:latin typeface="Verdana" panose="020B0604030504040204" pitchFamily="34" charset="0"/>
                          <a:ea typeface="Verdana" panose="020B0604030504040204" pitchFamily="34" charset="0"/>
                        </a:rPr>
                        <a:t>Pour la création d’un environnement propice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Espace de participation</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Information</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Liberté d’association et d’expression</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spcAft>
                          <a:spcPts val="800"/>
                        </a:spcAft>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Système juste et transparent qui permet à tout individu de demander une réparation pour une obligation non réalisée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extLst>
                  <a:ext uri="{0D108BD9-81ED-4DB2-BD59-A6C34878D82A}">
                    <a16:rowId xmlns:a16="http://schemas.microsoft.com/office/drawing/2014/main" val="505387103"/>
                  </a:ext>
                </a:extLst>
              </a:tr>
            </a:tbl>
          </a:graphicData>
        </a:graphic>
      </p:graphicFrame>
    </p:spTree>
    <p:extLst>
      <p:ext uri="{BB962C8B-B14F-4D97-AF65-F5344CB8AC3E}">
        <p14:creationId xmlns:p14="http://schemas.microsoft.com/office/powerpoint/2010/main" val="3561221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EDC731B4-4660-4CF3-BCF7-0174413DB99B}"/>
              </a:ext>
            </a:extLst>
          </p:cNvPr>
          <p:cNvGraphicFramePr>
            <a:graphicFrameLocks noGrp="1"/>
          </p:cNvGraphicFramePr>
          <p:nvPr>
            <p:extLst>
              <p:ext uri="{D42A27DB-BD31-4B8C-83A1-F6EECF244321}">
                <p14:modId xmlns:p14="http://schemas.microsoft.com/office/powerpoint/2010/main" val="2703958018"/>
              </p:ext>
            </p:extLst>
          </p:nvPr>
        </p:nvGraphicFramePr>
        <p:xfrm>
          <a:off x="205408" y="215347"/>
          <a:ext cx="11781183" cy="3048000"/>
        </p:xfrm>
        <a:graphic>
          <a:graphicData uri="http://schemas.openxmlformats.org/drawingml/2006/table">
            <a:tbl>
              <a:tblPr firstRow="1" firstCol="1" bandRow="1">
                <a:tableStyleId>{5C22544A-7EE6-4342-B048-85BDC9FD1C3A}</a:tableStyleId>
              </a:tblPr>
              <a:tblGrid>
                <a:gridCol w="1679927">
                  <a:extLst>
                    <a:ext uri="{9D8B030D-6E8A-4147-A177-3AD203B41FA5}">
                      <a16:colId xmlns:a16="http://schemas.microsoft.com/office/drawing/2014/main" val="1419903082"/>
                    </a:ext>
                  </a:extLst>
                </a:gridCol>
                <a:gridCol w="3439392">
                  <a:extLst>
                    <a:ext uri="{9D8B030D-6E8A-4147-A177-3AD203B41FA5}">
                      <a16:colId xmlns:a16="http://schemas.microsoft.com/office/drawing/2014/main" val="826163134"/>
                    </a:ext>
                  </a:extLst>
                </a:gridCol>
                <a:gridCol w="6661864">
                  <a:extLst>
                    <a:ext uri="{9D8B030D-6E8A-4147-A177-3AD203B41FA5}">
                      <a16:colId xmlns:a16="http://schemas.microsoft.com/office/drawing/2014/main" val="2278222598"/>
                    </a:ext>
                  </a:extLst>
                </a:gridCol>
              </a:tblGrid>
              <a:tr h="424296">
                <a:tc>
                  <a:txBody>
                    <a:bodyPr/>
                    <a:lstStyle/>
                    <a:p>
                      <a:pPr algn="just">
                        <a:lnSpc>
                          <a:spcPct val="100000"/>
                        </a:lnSpc>
                        <a:spcAft>
                          <a:spcPts val="800"/>
                        </a:spcAft>
                      </a:pPr>
                      <a:r>
                        <a:rPr lang="fr-CH" sz="2000">
                          <a:effectLst/>
                          <a:latin typeface="Verdana" panose="020B0604030504040204" pitchFamily="34" charset="0"/>
                          <a:ea typeface="Verdana" panose="020B0604030504040204" pitchFamily="34" charset="0"/>
                        </a:rPr>
                        <a:t>Titulaires de droits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Rôles en SMN</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spcAft>
                          <a:spcPts val="800"/>
                        </a:spcAft>
                      </a:pPr>
                      <a:r>
                        <a:rPr lang="fr-CH" sz="2000">
                          <a:effectLst/>
                          <a:latin typeface="Verdana" panose="020B0604030504040204" pitchFamily="34" charset="0"/>
                          <a:ea typeface="Verdana" panose="020B0604030504040204" pitchFamily="34" charset="0"/>
                        </a:rPr>
                        <a:t>Capacités requises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extLst>
                  <a:ext uri="{0D108BD9-81ED-4DB2-BD59-A6C34878D82A}">
                    <a16:rowId xmlns:a16="http://schemas.microsoft.com/office/drawing/2014/main" val="1085978264"/>
                  </a:ext>
                </a:extLst>
              </a:tr>
              <a:tr h="1993032">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Nouveau-nés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Vu que les nouveau-nés sont limités dans leur capacité à revendiquer leurs droits, les droits des nouveau-nés sont exercés par la mère et le père. </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tc>
                  <a:txBody>
                    <a:bodyPr/>
                    <a:lstStyle/>
                    <a:p>
                      <a:pPr marL="457200" algn="just">
                        <a:lnSpc>
                          <a:spcPct val="100000"/>
                        </a:lnSpc>
                        <a:spcAft>
                          <a:spcPts val="800"/>
                        </a:spcAft>
                      </a:pPr>
                      <a:r>
                        <a:rPr lang="fr-CH" sz="2000" dirty="0">
                          <a:effectLst/>
                          <a:latin typeface="Verdana" panose="020B0604030504040204" pitchFamily="34" charset="0"/>
                          <a:ea typeface="Verdana" panose="020B0604030504040204" pitchFamily="34" charset="0"/>
                        </a:rPr>
                        <a:t>N/A</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37930" marR="37930" marT="0" marB="0"/>
                </a:tc>
                <a:extLst>
                  <a:ext uri="{0D108BD9-81ED-4DB2-BD59-A6C34878D82A}">
                    <a16:rowId xmlns:a16="http://schemas.microsoft.com/office/drawing/2014/main" val="3267700352"/>
                  </a:ext>
                </a:extLst>
              </a:tr>
            </a:tbl>
          </a:graphicData>
        </a:graphic>
      </p:graphicFrame>
    </p:spTree>
    <p:extLst>
      <p:ext uri="{BB962C8B-B14F-4D97-AF65-F5344CB8AC3E}">
        <p14:creationId xmlns:p14="http://schemas.microsoft.com/office/powerpoint/2010/main" val="27311012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BD429-8A15-41A5-88AA-821D4ED1AC97}"/>
              </a:ext>
            </a:extLst>
          </p:cNvPr>
          <p:cNvSpPr>
            <a:spLocks noGrp="1"/>
          </p:cNvSpPr>
          <p:nvPr>
            <p:ph type="title"/>
          </p:nvPr>
        </p:nvSpPr>
        <p:spPr>
          <a:xfrm>
            <a:off x="238539" y="1"/>
            <a:ext cx="11115261" cy="1690688"/>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pPr algn="ctr"/>
            <a: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TITULAIRES DE DROIT ET DETENTEURS D’OBLIGATION</a:t>
            </a:r>
            <a:br>
              <a:rPr lang="fr-FR" sz="40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40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0DAEA93-0226-4A0D-8F02-5034E64B700A}"/>
              </a:ext>
            </a:extLst>
          </p:cNvPr>
          <p:cNvSpPr>
            <a:spLocks noGrp="1"/>
          </p:cNvSpPr>
          <p:nvPr>
            <p:ph idx="1"/>
          </p:nvPr>
        </p:nvSpPr>
        <p:spPr>
          <a:xfrm>
            <a:off x="0" y="1825625"/>
            <a:ext cx="12192000" cy="4787210"/>
          </a:xfrm>
        </p:spPr>
        <p:style>
          <a:lnRef idx="2">
            <a:schemeClr val="accent2"/>
          </a:lnRef>
          <a:fillRef idx="1">
            <a:schemeClr val="lt1"/>
          </a:fillRef>
          <a:effectRef idx="0">
            <a:schemeClr val="accent2"/>
          </a:effectRef>
          <a:fontRef idx="minor">
            <a:schemeClr val="dk1"/>
          </a:fontRef>
        </p:style>
        <p:txBody>
          <a:bodyPr>
            <a:noAutofit/>
          </a:bodyPr>
          <a:lstStyle/>
          <a:p>
            <a:pPr algn="just">
              <a:lnSpc>
                <a:spcPct val="10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Détenteurs d’obligations</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Dans le contexte de la santé maternelle et néonatale, les détenteurs d’obligations incluent : </a:t>
            </a:r>
          </a:p>
          <a:p>
            <a:pPr marL="342900" lvl="0" indent="-342900" algn="just">
              <a:lnSpc>
                <a:spcPct val="100000"/>
              </a:lnSpc>
              <a:buFont typeface="Calibri" panose="020F0502020204030204" pitchFamily="34" charset="0"/>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Les détenteurs d’obligation primordiaux, tels que les Etats, les professionnels de la santé, etc. qui jouent un rôle primordial dans le respect, la protection et la réalisation des droits des femmes et nouveau-nés ;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it-IT" dirty="0">
                <a:effectLst/>
                <a:latin typeface="Verdana" panose="020B0604030504040204" pitchFamily="34" charset="0"/>
                <a:ea typeface="Verdana" panose="020B0604030504040204" pitchFamily="34" charset="0"/>
                <a:cs typeface="Times New Roman" panose="02020603050405020304" pitchFamily="18" charset="0"/>
              </a:rPr>
              <a:t>Les autres détenteurs d’obligations, qui assistent les femmes dans l’exercice de leur droit, et contribuent à respecter, protéger et réaliser les droits de la femme</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marL="0" lvl="0" indent="0" algn="just">
              <a:lnSpc>
                <a:spcPct val="100000"/>
              </a:lnSpc>
              <a:spcAft>
                <a:spcPts val="800"/>
              </a:spcAft>
              <a:buNone/>
            </a:pPr>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519577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7E22805F-5BE4-40AF-A39F-93CADAFBB980}"/>
              </a:ext>
            </a:extLst>
          </p:cNvPr>
          <p:cNvGraphicFramePr>
            <a:graphicFrameLocks noGrp="1"/>
          </p:cNvGraphicFramePr>
          <p:nvPr>
            <p:extLst>
              <p:ext uri="{D42A27DB-BD31-4B8C-83A1-F6EECF244321}">
                <p14:modId xmlns:p14="http://schemas.microsoft.com/office/powerpoint/2010/main" val="510676169"/>
              </p:ext>
            </p:extLst>
          </p:nvPr>
        </p:nvGraphicFramePr>
        <p:xfrm>
          <a:off x="430695" y="185530"/>
          <a:ext cx="11330609" cy="5949886"/>
        </p:xfrm>
        <a:graphic>
          <a:graphicData uri="http://schemas.openxmlformats.org/drawingml/2006/table">
            <a:tbl>
              <a:tblPr firstRow="1" firstCol="1" bandRow="1">
                <a:tableStyleId>{5C22544A-7EE6-4342-B048-85BDC9FD1C3A}</a:tableStyleId>
              </a:tblPr>
              <a:tblGrid>
                <a:gridCol w="3120845">
                  <a:extLst>
                    <a:ext uri="{9D8B030D-6E8A-4147-A177-3AD203B41FA5}">
                      <a16:colId xmlns:a16="http://schemas.microsoft.com/office/drawing/2014/main" val="1914960635"/>
                    </a:ext>
                  </a:extLst>
                </a:gridCol>
                <a:gridCol w="4154447">
                  <a:extLst>
                    <a:ext uri="{9D8B030D-6E8A-4147-A177-3AD203B41FA5}">
                      <a16:colId xmlns:a16="http://schemas.microsoft.com/office/drawing/2014/main" val="2713152715"/>
                    </a:ext>
                  </a:extLst>
                </a:gridCol>
                <a:gridCol w="4055317">
                  <a:extLst>
                    <a:ext uri="{9D8B030D-6E8A-4147-A177-3AD203B41FA5}">
                      <a16:colId xmlns:a16="http://schemas.microsoft.com/office/drawing/2014/main" val="4096173061"/>
                    </a:ext>
                  </a:extLst>
                </a:gridCol>
              </a:tblGrid>
              <a:tr h="636333">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Détenteurs d’obligations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Rôles en santé maternelle et néonatale</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a:txBody>
                    <a:bodyPr/>
                    <a:lstStyle/>
                    <a:p>
                      <a:pPr marL="457200" algn="just">
                        <a:lnSpc>
                          <a:spcPct val="100000"/>
                        </a:lnSpc>
                        <a:spcAft>
                          <a:spcPts val="800"/>
                        </a:spcAft>
                      </a:pPr>
                      <a:r>
                        <a:rPr lang="fr-CH" sz="2000">
                          <a:effectLst/>
                          <a:latin typeface="Verdana" panose="020B0604030504040204" pitchFamily="34" charset="0"/>
                          <a:ea typeface="Verdana" panose="020B0604030504040204" pitchFamily="34" charset="0"/>
                        </a:rPr>
                        <a:t>Capacités </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extLst>
                  <a:ext uri="{0D108BD9-81ED-4DB2-BD59-A6C34878D82A}">
                    <a16:rowId xmlns:a16="http://schemas.microsoft.com/office/drawing/2014/main" val="313684085"/>
                  </a:ext>
                </a:extLst>
              </a:tr>
              <a:tr h="307928">
                <a:tc gridSpan="3">
                  <a:txBody>
                    <a:bodyPr/>
                    <a:lstStyle/>
                    <a:p>
                      <a:pPr marL="457200" algn="just">
                        <a:lnSpc>
                          <a:spcPct val="100000"/>
                        </a:lnSpc>
                        <a:spcAft>
                          <a:spcPts val="800"/>
                        </a:spcAft>
                      </a:pPr>
                      <a:r>
                        <a:rPr lang="fr-CH" sz="2000">
                          <a:effectLst/>
                          <a:latin typeface="Verdana" panose="020B0604030504040204" pitchFamily="34" charset="0"/>
                          <a:ea typeface="Verdana" panose="020B0604030504040204" pitchFamily="34" charset="0"/>
                        </a:rPr>
                        <a:t>Détenteurs d’obligation primordiaux</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970971532"/>
                  </a:ext>
                </a:extLst>
              </a:tr>
              <a:tr h="5005625">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Autorités gouvernementales, telles que le Ministère de la Santé à tous les niveaux (y compris les prestataires de soins)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S’assurer que les droits liés à la SMN sont respectés, protégés et réalisés, au niveau normatif, organisationnel, etc.</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a:txBody>
                    <a:bodyPr/>
                    <a:lstStyle/>
                    <a:p>
                      <a:pPr marL="457200" algn="just">
                        <a:lnSpc>
                          <a:spcPct val="100000"/>
                        </a:lnSpc>
                      </a:pPr>
                      <a:r>
                        <a:rPr lang="fr-CH" sz="2000" dirty="0">
                          <a:effectLst/>
                          <a:latin typeface="Verdana" panose="020B0604030504040204" pitchFamily="34" charset="0"/>
                          <a:ea typeface="Verdana" panose="020B0604030504040204" pitchFamily="34" charset="0"/>
                        </a:rPr>
                        <a:t>Pour qu’elles aient les compétences pour exercer leurs rôles :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Connaissances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Ressources(humaines, techniques et financières)</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Symbol" panose="05050102010706020507" pitchFamily="18" charset="2"/>
                        <a:buChar char=""/>
                      </a:pPr>
                      <a:r>
                        <a:rPr lang="fr-CH" sz="2000" dirty="0">
                          <a:effectLst/>
                          <a:latin typeface="Verdana" panose="020B0604030504040204" pitchFamily="34" charset="0"/>
                          <a:ea typeface="Verdana" panose="020B0604030504040204" pitchFamily="34" charset="0"/>
                        </a:rPr>
                        <a:t>Aptitudes organisationnelles </a:t>
                      </a:r>
                      <a:endParaRPr lang="fr-FR" sz="2000" dirty="0">
                        <a:effectLst/>
                        <a:latin typeface="Verdana" panose="020B0604030504040204" pitchFamily="34" charset="0"/>
                        <a:ea typeface="Verdana" panose="020B0604030504040204" pitchFamily="34" charset="0"/>
                      </a:endParaRPr>
                    </a:p>
                    <a:p>
                      <a:pPr marL="457200" algn="just">
                        <a:lnSpc>
                          <a:spcPct val="100000"/>
                        </a:lnSpc>
                      </a:pPr>
                      <a:r>
                        <a:rPr lang="fr-CH" sz="2000" dirty="0">
                          <a:effectLst/>
                          <a:latin typeface="Verdana" panose="020B0604030504040204" pitchFamily="34" charset="0"/>
                          <a:ea typeface="Verdana" panose="020B0604030504040204" pitchFamily="34" charset="0"/>
                        </a:rPr>
                        <a:t>Pour qu’elles aient la volonté d’exercer leurs rôles :</a:t>
                      </a:r>
                      <a:endParaRPr lang="fr-FR" sz="2000" dirty="0">
                        <a:effectLst/>
                        <a:latin typeface="Verdana" panose="020B0604030504040204" pitchFamily="34" charset="0"/>
                        <a:ea typeface="Verdana" panose="020B0604030504040204" pitchFamily="34" charset="0"/>
                      </a:endParaRPr>
                    </a:p>
                    <a:p>
                      <a:pPr marL="342900" lvl="0" indent="-342900" algn="just">
                        <a:lnSpc>
                          <a:spcPct val="100000"/>
                        </a:lnSpc>
                        <a:buFont typeface="+mj-lt"/>
                        <a:buAutoNum type="arabicPeriod"/>
                      </a:pPr>
                      <a:r>
                        <a:rPr lang="fr-CH" sz="2000" dirty="0">
                          <a:effectLst/>
                          <a:latin typeface="Verdana" panose="020B0604030504040204" pitchFamily="34" charset="0"/>
                          <a:ea typeface="Verdana" panose="020B0604030504040204" pitchFamily="34" charset="0"/>
                        </a:rPr>
                        <a:t>Responsabilité/motivation/ leadership</a:t>
                      </a:r>
                      <a:endParaRPr lang="fr-FR" sz="2000" dirty="0">
                        <a:effectLst/>
                        <a:latin typeface="Verdana" panose="020B0604030504040204" pitchFamily="34" charset="0"/>
                        <a:ea typeface="Verdana" panose="020B0604030504040204" pitchFamily="34" charset="0"/>
                      </a:endParaRPr>
                    </a:p>
                    <a:p>
                      <a:pPr marL="457200" algn="just">
                        <a:lnSpc>
                          <a:spcPct val="100000"/>
                        </a:lnSpc>
                      </a:pPr>
                      <a:r>
                        <a:rPr lang="fr-CH" sz="2000" dirty="0">
                          <a:effectLst/>
                          <a:latin typeface="Verdana" panose="020B0604030504040204" pitchFamily="34" charset="0"/>
                          <a:ea typeface="Verdana" panose="020B0604030504040204" pitchFamily="34" charset="0"/>
                        </a:rPr>
                        <a:t>Pour qu’elles puissent exercer leurs rôles :  </a:t>
                      </a:r>
                      <a:endParaRPr lang="fr-FR" sz="2000" dirty="0">
                        <a:effectLst/>
                        <a:latin typeface="Verdana" panose="020B0604030504040204" pitchFamily="34" charset="0"/>
                        <a:ea typeface="Verdana" panose="020B0604030504040204" pitchFamily="34" charset="0"/>
                      </a:endParaRPr>
                    </a:p>
                    <a:p>
                      <a:pPr marL="0" lvl="0" indent="0" algn="just">
                        <a:lnSpc>
                          <a:spcPct val="100000"/>
                        </a:lnSpc>
                        <a:spcAft>
                          <a:spcPts val="800"/>
                        </a:spcAft>
                        <a:buFont typeface="+mj-lt"/>
                        <a:buNone/>
                      </a:pPr>
                      <a:r>
                        <a:rPr lang="fr-CH" sz="2000" dirty="0">
                          <a:effectLst/>
                          <a:latin typeface="Verdana" panose="020B0604030504040204" pitchFamily="34" charset="0"/>
                          <a:ea typeface="Verdana" panose="020B0604030504040204" pitchFamily="34" charset="0"/>
                        </a:rPr>
                        <a:t>2.Autorité</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extLst>
                  <a:ext uri="{0D108BD9-81ED-4DB2-BD59-A6C34878D82A}">
                    <a16:rowId xmlns:a16="http://schemas.microsoft.com/office/drawing/2014/main" val="449290013"/>
                  </a:ext>
                </a:extLst>
              </a:tr>
            </a:tbl>
          </a:graphicData>
        </a:graphic>
      </p:graphicFrame>
    </p:spTree>
    <p:extLst>
      <p:ext uri="{BB962C8B-B14F-4D97-AF65-F5344CB8AC3E}">
        <p14:creationId xmlns:p14="http://schemas.microsoft.com/office/powerpoint/2010/main" val="959751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7E22805F-5BE4-40AF-A39F-93CADAFBB980}"/>
              </a:ext>
            </a:extLst>
          </p:cNvPr>
          <p:cNvGraphicFramePr>
            <a:graphicFrameLocks noGrp="1"/>
          </p:cNvGraphicFramePr>
          <p:nvPr>
            <p:extLst>
              <p:ext uri="{D42A27DB-BD31-4B8C-83A1-F6EECF244321}">
                <p14:modId xmlns:p14="http://schemas.microsoft.com/office/powerpoint/2010/main" val="3045608602"/>
              </p:ext>
            </p:extLst>
          </p:nvPr>
        </p:nvGraphicFramePr>
        <p:xfrm>
          <a:off x="430695" y="185529"/>
          <a:ext cx="11330609" cy="6294783"/>
        </p:xfrm>
        <a:graphic>
          <a:graphicData uri="http://schemas.openxmlformats.org/drawingml/2006/table">
            <a:tbl>
              <a:tblPr firstRow="1" firstCol="1" bandRow="1">
                <a:tableStyleId>{5C22544A-7EE6-4342-B048-85BDC9FD1C3A}</a:tableStyleId>
              </a:tblPr>
              <a:tblGrid>
                <a:gridCol w="2471531">
                  <a:extLst>
                    <a:ext uri="{9D8B030D-6E8A-4147-A177-3AD203B41FA5}">
                      <a16:colId xmlns:a16="http://schemas.microsoft.com/office/drawing/2014/main" val="1914960635"/>
                    </a:ext>
                  </a:extLst>
                </a:gridCol>
                <a:gridCol w="3246783">
                  <a:extLst>
                    <a:ext uri="{9D8B030D-6E8A-4147-A177-3AD203B41FA5}">
                      <a16:colId xmlns:a16="http://schemas.microsoft.com/office/drawing/2014/main" val="2713152715"/>
                    </a:ext>
                  </a:extLst>
                </a:gridCol>
                <a:gridCol w="5612295">
                  <a:extLst>
                    <a:ext uri="{9D8B030D-6E8A-4147-A177-3AD203B41FA5}">
                      <a16:colId xmlns:a16="http://schemas.microsoft.com/office/drawing/2014/main" val="4096173061"/>
                    </a:ext>
                  </a:extLst>
                </a:gridCol>
              </a:tblGrid>
              <a:tr h="1195602">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Détenteurs d’obligations</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rPr>
                        <a:t>Rôles en santé maternelle et néonatale</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tc>
                  <a:txBody>
                    <a:bodyPr/>
                    <a:lstStyle/>
                    <a:p>
                      <a:pPr marL="457200" algn="just">
                        <a:lnSpc>
                          <a:spcPct val="100000"/>
                        </a:lnSpc>
                        <a:spcAft>
                          <a:spcPts val="800"/>
                        </a:spcAft>
                      </a:pPr>
                      <a:r>
                        <a:rPr lang="fr-CH" sz="2000">
                          <a:effectLst/>
                          <a:latin typeface="Verdana" panose="020B0604030504040204" pitchFamily="34" charset="0"/>
                          <a:ea typeface="Verdana" panose="020B0604030504040204" pitchFamily="34" charset="0"/>
                        </a:rPr>
                        <a:t>Capacités </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1530" marR="61530" marT="0" marB="0"/>
                </a:tc>
                <a:extLst>
                  <a:ext uri="{0D108BD9-81ED-4DB2-BD59-A6C34878D82A}">
                    <a16:rowId xmlns:a16="http://schemas.microsoft.com/office/drawing/2014/main" val="313684085"/>
                  </a:ext>
                </a:extLst>
              </a:tr>
              <a:tr h="5099181">
                <a:tc>
                  <a:txBody>
                    <a:bodyPr/>
                    <a:lstStyle/>
                    <a:p>
                      <a:pPr marL="457200" algn="just">
                        <a:lnSpc>
                          <a:spcPct val="100000"/>
                        </a:lnSpc>
                      </a:pPr>
                      <a:r>
                        <a:rPr lang="fr-CH" sz="2000" dirty="0">
                          <a:effectLst/>
                          <a:latin typeface="Verdana" panose="020B0604030504040204" pitchFamily="34" charset="0"/>
                          <a:ea typeface="Verdana" panose="020B0604030504040204" pitchFamily="34" charset="0"/>
                          <a:cs typeface="Times New Roman" panose="02020603050405020304" pitchFamily="18" charset="0"/>
                        </a:rPr>
                        <a:t>Professionnels de la santé</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marL="457200" algn="just">
                        <a:lnSpc>
                          <a:spcPct val="100000"/>
                        </a:lnSpc>
                      </a:pPr>
                      <a:r>
                        <a:rPr lang="fr-CH" sz="2000">
                          <a:effectLst/>
                          <a:latin typeface="Verdana" panose="020B0604030504040204" pitchFamily="34" charset="0"/>
                          <a:ea typeface="Verdana" panose="020B0604030504040204" pitchFamily="34" charset="0"/>
                          <a:cs typeface="Times New Roman" panose="02020603050405020304" pitchFamily="18" charset="0"/>
                        </a:rPr>
                        <a:t>S’assurer que les droits en lien avec la SMN sont respectés, protégés et réalisés, au niveau opérationnel. </a:t>
                      </a:r>
                      <a:endParaRPr lang="fr-FR" sz="200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tc>
                  <a:txBody>
                    <a:bodyPr/>
                    <a:lstStyle/>
                    <a:p>
                      <a:pPr marL="457200" algn="just">
                        <a:lnSpc>
                          <a:spcPct val="100000"/>
                        </a:lnSpc>
                      </a:pPr>
                      <a:r>
                        <a:rPr lang="fr-CH" sz="2000" dirty="0">
                          <a:effectLst/>
                          <a:latin typeface="Verdana" panose="020B0604030504040204" pitchFamily="34" charset="0"/>
                          <a:ea typeface="Verdana" panose="020B0604030504040204" pitchFamily="34" charset="0"/>
                          <a:cs typeface="Times New Roman" panose="02020603050405020304" pitchFamily="18" charset="0"/>
                        </a:rPr>
                        <a:t>Pour qu’ils aient les compétences pour exercer leurs rôles :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fr-CH" sz="2000" dirty="0">
                          <a:effectLst/>
                          <a:latin typeface="Verdana" panose="020B0604030504040204" pitchFamily="34" charset="0"/>
                          <a:ea typeface="Verdana" panose="020B0604030504040204" pitchFamily="34" charset="0"/>
                          <a:cs typeface="Times New Roman" panose="02020603050405020304" pitchFamily="18" charset="0"/>
                        </a:rPr>
                        <a:t>Connaissances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fr-CH" sz="2000" dirty="0">
                          <a:effectLst/>
                          <a:latin typeface="Verdana" panose="020B0604030504040204" pitchFamily="34" charset="0"/>
                          <a:ea typeface="Verdana" panose="020B0604030504040204" pitchFamily="34" charset="0"/>
                          <a:cs typeface="Times New Roman" panose="02020603050405020304" pitchFamily="18" charset="0"/>
                        </a:rPr>
                        <a:t>Disponibilité des ressources  (humaines, techniques et financières)</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fr-CH" sz="2000" dirty="0">
                          <a:effectLst/>
                          <a:latin typeface="Verdana" panose="020B0604030504040204" pitchFamily="34" charset="0"/>
                          <a:ea typeface="Verdana" panose="020B0604030504040204" pitchFamily="34" charset="0"/>
                          <a:cs typeface="Times New Roman" panose="02020603050405020304" pitchFamily="18" charset="0"/>
                        </a:rPr>
                        <a:t>Aptitudes organisationnelles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457200" algn="just">
                        <a:lnSpc>
                          <a:spcPct val="100000"/>
                        </a:lnSpc>
                      </a:pPr>
                      <a:r>
                        <a:rPr lang="fr-CH" sz="2000" dirty="0">
                          <a:effectLst/>
                          <a:latin typeface="Verdana" panose="020B0604030504040204" pitchFamily="34" charset="0"/>
                          <a:ea typeface="Verdana" panose="020B0604030504040204" pitchFamily="34" charset="0"/>
                          <a:cs typeface="Times New Roman" panose="02020603050405020304" pitchFamily="18" charset="0"/>
                        </a:rPr>
                        <a:t>Pour qu’ils aient la volonté d’exercer leurs rôles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fr-CH" sz="2000" dirty="0">
                          <a:effectLst/>
                          <a:latin typeface="Verdana" panose="020B0604030504040204" pitchFamily="34" charset="0"/>
                          <a:ea typeface="Verdana" panose="020B0604030504040204" pitchFamily="34" charset="0"/>
                          <a:cs typeface="Times New Roman" panose="02020603050405020304" pitchFamily="18" charset="0"/>
                        </a:rPr>
                        <a:t>Responsabilité/motivation/ leadership</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457200" algn="just">
                        <a:lnSpc>
                          <a:spcPct val="100000"/>
                        </a:lnSpc>
                      </a:pPr>
                      <a:r>
                        <a:rPr lang="fr-CH" sz="2000" dirty="0">
                          <a:effectLst/>
                          <a:latin typeface="Verdana" panose="020B0604030504040204" pitchFamily="34" charset="0"/>
                          <a:ea typeface="Verdana" panose="020B0604030504040204" pitchFamily="34" charset="0"/>
                          <a:cs typeface="Times New Roman" panose="02020603050405020304" pitchFamily="18" charset="0"/>
                        </a:rPr>
                        <a:t>Pour qu’ils puissent exercer leurs rôles :  </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p>
                      <a:pPr marL="457200" algn="just">
                        <a:lnSpc>
                          <a:spcPct val="100000"/>
                        </a:lnSpc>
                        <a:spcAft>
                          <a:spcPts val="800"/>
                        </a:spcAft>
                      </a:pPr>
                      <a:r>
                        <a:rPr lang="fr-CH" sz="2000" dirty="0">
                          <a:effectLst/>
                          <a:latin typeface="Verdana" panose="020B0604030504040204" pitchFamily="34" charset="0"/>
                          <a:ea typeface="Verdana" panose="020B0604030504040204" pitchFamily="34" charset="0"/>
                          <a:cs typeface="Times New Roman" panose="02020603050405020304" pitchFamily="18" charset="0"/>
                        </a:rPr>
                        <a:t>Autorité</a:t>
                      </a:r>
                      <a:endParaRPr lang="fr-FR" sz="20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0971532"/>
                  </a:ext>
                </a:extLst>
              </a:tr>
            </a:tbl>
          </a:graphicData>
        </a:graphic>
      </p:graphicFrame>
    </p:spTree>
    <p:extLst>
      <p:ext uri="{BB962C8B-B14F-4D97-AF65-F5344CB8AC3E}">
        <p14:creationId xmlns:p14="http://schemas.microsoft.com/office/powerpoint/2010/main" val="860411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C5D175-C117-470B-92B5-A6C3B384485B}"/>
              </a:ext>
            </a:extLst>
          </p:cNvPr>
          <p:cNvSpPr/>
          <p:nvPr/>
        </p:nvSpPr>
        <p:spPr>
          <a:xfrm>
            <a:off x="2743200" y="1855304"/>
            <a:ext cx="5247861" cy="16962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latin typeface="Verdana" panose="020B0604030504040204" pitchFamily="34" charset="0"/>
                <a:ea typeface="Verdana" panose="020B0604030504040204" pitchFamily="34" charset="0"/>
              </a:rPr>
              <a:t>EXERCICES  DE GROUPES</a:t>
            </a:r>
          </a:p>
        </p:txBody>
      </p:sp>
    </p:spTree>
    <p:extLst>
      <p:ext uri="{BB962C8B-B14F-4D97-AF65-F5344CB8AC3E}">
        <p14:creationId xmlns:p14="http://schemas.microsoft.com/office/powerpoint/2010/main" val="38170690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042C4F6-A04E-44B8-9CB3-B081E8B30AC0}"/>
              </a:ext>
            </a:extLst>
          </p:cNvPr>
          <p:cNvSpPr txBox="1"/>
          <p:nvPr/>
        </p:nvSpPr>
        <p:spPr>
          <a:xfrm>
            <a:off x="755373" y="583096"/>
            <a:ext cx="10416209" cy="3694409"/>
          </a:xfrm>
          <a:prstGeom prst="rect">
            <a:avLst/>
          </a:prstGeom>
          <a:noFill/>
        </p:spPr>
        <p:txBody>
          <a:bodyPr wrap="square">
            <a:spAutoFit/>
          </a:bodyPr>
          <a:lstStyle/>
          <a:p>
            <a:pPr>
              <a:lnSpc>
                <a:spcPct val="150000"/>
              </a:lnSpc>
            </a:pPr>
            <a:r>
              <a:rPr lang="fr-CH" sz="3200" dirty="0">
                <a:effectLst/>
                <a:latin typeface="Arial" panose="020B0604020202020204" pitchFamily="34" charset="0"/>
                <a:ea typeface="Times New Roman" panose="02020603050405020304" pitchFamily="18" charset="0"/>
              </a:rPr>
              <a:t>En se référant aux études de cas d’Aminata et Awa, identifiez à l’aide du tableau </a:t>
            </a:r>
            <a:r>
              <a:rPr lang="fr-CH" sz="3200" dirty="0">
                <a:latin typeface="Arial" panose="020B0604020202020204" pitchFamily="34" charset="0"/>
                <a:ea typeface="Times New Roman" panose="02020603050405020304" pitchFamily="18" charset="0"/>
              </a:rPr>
              <a:t>ci-dessous</a:t>
            </a:r>
            <a:r>
              <a:rPr lang="fr-CH" sz="3200" dirty="0">
                <a:latin typeface="Arial" panose="020B0604020202020204" pitchFamily="34" charset="0"/>
              </a:rPr>
              <a:t>,  identifiez le/s droit/s qui n’ont pas été respecté/s dans les cas de décès d’Aminata et Awa et justifiez votre choix.</a:t>
            </a:r>
            <a:endParaRPr lang="fr-FR" sz="3200" dirty="0">
              <a:latin typeface="Arial" panose="020B0604020202020204" pitchFamily="34" charset="0"/>
            </a:endParaRPr>
          </a:p>
          <a:p>
            <a:pPr>
              <a:lnSpc>
                <a:spcPct val="150000"/>
              </a:lnSpc>
            </a:pPr>
            <a:endParaRPr lang="fr-CH" sz="32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659852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615D2A41-141E-4F14-8512-80136D2A29AB}"/>
              </a:ext>
            </a:extLst>
          </p:cNvPr>
          <p:cNvGraphicFramePr>
            <a:graphicFrameLocks noGrp="1"/>
          </p:cNvGraphicFramePr>
          <p:nvPr>
            <p:extLst>
              <p:ext uri="{D42A27DB-BD31-4B8C-83A1-F6EECF244321}">
                <p14:modId xmlns:p14="http://schemas.microsoft.com/office/powerpoint/2010/main" val="1569088338"/>
              </p:ext>
            </p:extLst>
          </p:nvPr>
        </p:nvGraphicFramePr>
        <p:xfrm>
          <a:off x="0" y="0"/>
          <a:ext cx="12192000" cy="7096539"/>
        </p:xfrm>
        <a:graphic>
          <a:graphicData uri="http://schemas.openxmlformats.org/drawingml/2006/table">
            <a:tbl>
              <a:tblPr firstRow="1" firstCol="1" bandRow="1">
                <a:tableStyleId>{5940675A-B579-460E-94D1-54222C63F5DA}</a:tableStyleId>
              </a:tblPr>
              <a:tblGrid>
                <a:gridCol w="7321526">
                  <a:extLst>
                    <a:ext uri="{9D8B030D-6E8A-4147-A177-3AD203B41FA5}">
                      <a16:colId xmlns:a16="http://schemas.microsoft.com/office/drawing/2014/main" val="1733729461"/>
                    </a:ext>
                  </a:extLst>
                </a:gridCol>
                <a:gridCol w="2577556">
                  <a:extLst>
                    <a:ext uri="{9D8B030D-6E8A-4147-A177-3AD203B41FA5}">
                      <a16:colId xmlns:a16="http://schemas.microsoft.com/office/drawing/2014/main" val="4214365029"/>
                    </a:ext>
                  </a:extLst>
                </a:gridCol>
                <a:gridCol w="2292918">
                  <a:extLst>
                    <a:ext uri="{9D8B030D-6E8A-4147-A177-3AD203B41FA5}">
                      <a16:colId xmlns:a16="http://schemas.microsoft.com/office/drawing/2014/main" val="3271154350"/>
                    </a:ext>
                  </a:extLst>
                </a:gridCol>
              </a:tblGrid>
              <a:tr h="613415">
                <a:tc>
                  <a:txBody>
                    <a:bodyPr/>
                    <a:lstStyle/>
                    <a:p>
                      <a:pPr>
                        <a:lnSpc>
                          <a:spcPct val="150000"/>
                        </a:lnSpc>
                        <a:spcAft>
                          <a:spcPts val="800"/>
                        </a:spcAft>
                      </a:pPr>
                      <a:r>
                        <a:rPr lang="fr-CH" sz="1800" b="1" kern="1200" dirty="0">
                          <a:solidFill>
                            <a:schemeClr val="tx1"/>
                          </a:solidFill>
                          <a:effectLst/>
                        </a:rPr>
                        <a:t>Droits / Principes </a:t>
                      </a:r>
                      <a:endParaRPr lang="fr-FR" sz="18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a:lnSpc>
                          <a:spcPct val="150000"/>
                        </a:lnSpc>
                        <a:spcAft>
                          <a:spcPts val="800"/>
                        </a:spcAft>
                      </a:pPr>
                      <a:r>
                        <a:rPr lang="fr-CH" sz="1800" b="1" kern="1200" dirty="0">
                          <a:solidFill>
                            <a:schemeClr val="tx1"/>
                          </a:solidFill>
                          <a:effectLst/>
                        </a:rPr>
                        <a:t>Droit/s qui n’a/ont pas été respecté/s </a:t>
                      </a:r>
                      <a:endParaRPr lang="fr-FR" sz="18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a:lnSpc>
                          <a:spcPct val="150000"/>
                        </a:lnSpc>
                        <a:spcAft>
                          <a:spcPts val="800"/>
                        </a:spcAft>
                      </a:pPr>
                      <a:r>
                        <a:rPr lang="fr-FR" sz="1800" dirty="0">
                          <a:solidFill>
                            <a:schemeClr val="tx1"/>
                          </a:solidFill>
                          <a:effectLst/>
                        </a:rPr>
                        <a:t>Justification</a:t>
                      </a:r>
                      <a:endParaRPr lang="fr-FR"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2141369228"/>
                  </a:ext>
                </a:extLst>
              </a:tr>
              <a:tr h="374942">
                <a:tc>
                  <a:txBody>
                    <a:bodyPr/>
                    <a:lstStyle/>
                    <a:p>
                      <a:pPr>
                        <a:lnSpc>
                          <a:spcPct val="150000"/>
                        </a:lnSpc>
                        <a:spcAft>
                          <a:spcPts val="800"/>
                        </a:spcAft>
                      </a:pPr>
                      <a:r>
                        <a:rPr lang="fr-CH" sz="1600" b="1" kern="1200" dirty="0">
                          <a:solidFill>
                            <a:schemeClr val="tx1"/>
                          </a:solidFill>
                          <a:effectLst/>
                        </a:rPr>
                        <a:t>Droit à la vie</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FR"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625695788"/>
                  </a:ext>
                </a:extLst>
              </a:tr>
              <a:tr h="360191">
                <a:tc>
                  <a:txBody>
                    <a:bodyPr/>
                    <a:lstStyle/>
                    <a:p>
                      <a:pPr>
                        <a:lnSpc>
                          <a:spcPct val="150000"/>
                        </a:lnSpc>
                        <a:spcAft>
                          <a:spcPts val="800"/>
                        </a:spcAft>
                      </a:pPr>
                      <a:r>
                        <a:rPr lang="fr-CH" sz="1600" b="1" kern="1200" dirty="0">
                          <a:solidFill>
                            <a:schemeClr val="tx1"/>
                          </a:solidFill>
                          <a:effectLst/>
                        </a:rPr>
                        <a:t>Droit à la santé </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348759645"/>
                  </a:ext>
                </a:extLst>
              </a:tr>
              <a:tr h="360191">
                <a:tc>
                  <a:txBody>
                    <a:bodyPr/>
                    <a:lstStyle/>
                    <a:p>
                      <a:pPr>
                        <a:lnSpc>
                          <a:spcPct val="150000"/>
                        </a:lnSpc>
                        <a:spcAft>
                          <a:spcPts val="800"/>
                        </a:spcAft>
                      </a:pPr>
                      <a:r>
                        <a:rPr lang="fr-CH" sz="1600" b="1" kern="1200" dirty="0">
                          <a:solidFill>
                            <a:schemeClr val="tx1"/>
                          </a:solidFill>
                          <a:effectLst/>
                        </a:rPr>
                        <a:t>Droit de bénéficier des progrès scientifiques et de leurs applications</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3817378111"/>
                  </a:ext>
                </a:extLst>
              </a:tr>
              <a:tr h="360191">
                <a:tc>
                  <a:txBody>
                    <a:bodyPr/>
                    <a:lstStyle/>
                    <a:p>
                      <a:pPr>
                        <a:lnSpc>
                          <a:spcPct val="150000"/>
                        </a:lnSpc>
                        <a:spcAft>
                          <a:spcPts val="800"/>
                        </a:spcAft>
                      </a:pPr>
                      <a:r>
                        <a:rPr lang="fr-CH" sz="1600" b="1" kern="1200" dirty="0">
                          <a:solidFill>
                            <a:schemeClr val="tx1"/>
                          </a:solidFill>
                          <a:effectLst/>
                        </a:rPr>
                        <a:t>Droit à la vie privée, la liberté et la sécurité</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1038763169"/>
                  </a:ext>
                </a:extLst>
              </a:tr>
              <a:tr h="360191">
                <a:tc>
                  <a:txBody>
                    <a:bodyPr/>
                    <a:lstStyle/>
                    <a:p>
                      <a:pPr>
                        <a:lnSpc>
                          <a:spcPct val="150000"/>
                        </a:lnSpc>
                        <a:spcAft>
                          <a:spcPts val="800"/>
                        </a:spcAft>
                      </a:pPr>
                      <a:r>
                        <a:rPr lang="fr-CH" sz="1600" b="1" kern="1200" dirty="0">
                          <a:solidFill>
                            <a:schemeClr val="tx1"/>
                          </a:solidFill>
                          <a:effectLst/>
                        </a:rPr>
                        <a:t>Droit à l’égalité et à la non-discrimination</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1483961620"/>
                  </a:ext>
                </a:extLst>
              </a:tr>
              <a:tr h="360191">
                <a:tc>
                  <a:txBody>
                    <a:bodyPr/>
                    <a:lstStyle/>
                    <a:p>
                      <a:pPr>
                        <a:lnSpc>
                          <a:spcPct val="150000"/>
                        </a:lnSpc>
                        <a:spcAft>
                          <a:spcPts val="800"/>
                        </a:spcAft>
                      </a:pPr>
                      <a:r>
                        <a:rPr lang="fr-CH" sz="1600" b="1" kern="1200" dirty="0">
                          <a:solidFill>
                            <a:schemeClr val="tx1"/>
                          </a:solidFill>
                          <a:effectLst/>
                        </a:rPr>
                        <a:t>Droits à l’éducation et à l’information</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1012783630"/>
                  </a:ext>
                </a:extLst>
              </a:tr>
              <a:tr h="360191">
                <a:tc>
                  <a:txBody>
                    <a:bodyPr/>
                    <a:lstStyle/>
                    <a:p>
                      <a:pPr>
                        <a:lnSpc>
                          <a:spcPct val="150000"/>
                        </a:lnSpc>
                        <a:spcAft>
                          <a:spcPts val="800"/>
                        </a:spcAft>
                      </a:pPr>
                      <a:r>
                        <a:rPr lang="fr-CH" sz="1600" b="1" kern="1200" dirty="0">
                          <a:solidFill>
                            <a:schemeClr val="tx1"/>
                          </a:solidFill>
                          <a:effectLst/>
                        </a:rPr>
                        <a:t>Droit au consentement au mariage et à l’égalité dans le mariage</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1436456221"/>
                  </a:ext>
                </a:extLst>
              </a:tr>
              <a:tr h="613415">
                <a:tc>
                  <a:txBody>
                    <a:bodyPr/>
                    <a:lstStyle/>
                    <a:p>
                      <a:pPr>
                        <a:lnSpc>
                          <a:spcPct val="150000"/>
                        </a:lnSpc>
                        <a:spcAft>
                          <a:spcPts val="800"/>
                        </a:spcAft>
                      </a:pPr>
                      <a:r>
                        <a:rPr lang="fr-CH" sz="1600" b="1" kern="1200" dirty="0">
                          <a:solidFill>
                            <a:schemeClr val="tx1"/>
                          </a:solidFill>
                          <a:effectLst/>
                        </a:rPr>
                        <a:t>Droit de ne pas être soumise à la torture ni à des peines ou traitements cruels, inhumains ou dégradants</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3666452640"/>
                  </a:ext>
                </a:extLst>
              </a:tr>
              <a:tr h="415813">
                <a:tc>
                  <a:txBody>
                    <a:bodyPr/>
                    <a:lstStyle/>
                    <a:p>
                      <a:pPr>
                        <a:lnSpc>
                          <a:spcPct val="150000"/>
                        </a:lnSpc>
                        <a:spcAft>
                          <a:spcPts val="800"/>
                        </a:spcAft>
                      </a:pPr>
                      <a:r>
                        <a:rPr lang="fr-CH" sz="1600" b="1" kern="1200" dirty="0">
                          <a:solidFill>
                            <a:schemeClr val="tx1"/>
                          </a:solidFill>
                          <a:effectLst/>
                        </a:rPr>
                        <a:t>Droits relatifs à la grossesse et à l’accouchement </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2601846833"/>
                  </a:ext>
                </a:extLst>
              </a:tr>
              <a:tr h="360191">
                <a:tc>
                  <a:txBody>
                    <a:bodyPr/>
                    <a:lstStyle/>
                    <a:p>
                      <a:pPr>
                        <a:lnSpc>
                          <a:spcPct val="150000"/>
                        </a:lnSpc>
                        <a:spcAft>
                          <a:spcPts val="800"/>
                        </a:spcAft>
                      </a:pPr>
                      <a:r>
                        <a:rPr lang="fr-CH" sz="1600" b="1" kern="1200" dirty="0">
                          <a:solidFill>
                            <a:schemeClr val="tx1"/>
                          </a:solidFill>
                          <a:effectLst/>
                        </a:rPr>
                        <a:t>Principe de l’égalité et non-discrimination </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1561585080"/>
                  </a:ext>
                </a:extLst>
              </a:tr>
              <a:tr h="360191">
                <a:tc>
                  <a:txBody>
                    <a:bodyPr/>
                    <a:lstStyle/>
                    <a:p>
                      <a:pPr>
                        <a:lnSpc>
                          <a:spcPct val="150000"/>
                        </a:lnSpc>
                        <a:spcAft>
                          <a:spcPts val="800"/>
                        </a:spcAft>
                      </a:pPr>
                      <a:r>
                        <a:rPr lang="fr-FR" sz="1600" b="1" kern="1200" dirty="0">
                          <a:solidFill>
                            <a:schemeClr val="tx1"/>
                          </a:solidFill>
                          <a:effectLst/>
                        </a:rPr>
                        <a:t>Principe de la disponibilité</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3229588165"/>
                  </a:ext>
                </a:extLst>
              </a:tr>
              <a:tr h="360191">
                <a:tc>
                  <a:txBody>
                    <a:bodyPr/>
                    <a:lstStyle/>
                    <a:p>
                      <a:pPr>
                        <a:lnSpc>
                          <a:spcPct val="150000"/>
                        </a:lnSpc>
                        <a:spcAft>
                          <a:spcPts val="800"/>
                        </a:spcAft>
                      </a:pPr>
                      <a:r>
                        <a:rPr lang="fr-FR" sz="1600" b="1" kern="1200" dirty="0">
                          <a:solidFill>
                            <a:schemeClr val="tx1"/>
                          </a:solidFill>
                          <a:effectLst/>
                        </a:rPr>
                        <a:t>Principe de l’accessibilité</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838555443"/>
                  </a:ext>
                </a:extLst>
              </a:tr>
              <a:tr h="360191">
                <a:tc>
                  <a:txBody>
                    <a:bodyPr/>
                    <a:lstStyle/>
                    <a:p>
                      <a:pPr>
                        <a:lnSpc>
                          <a:spcPct val="150000"/>
                        </a:lnSpc>
                        <a:spcAft>
                          <a:spcPts val="800"/>
                        </a:spcAft>
                      </a:pPr>
                      <a:r>
                        <a:rPr lang="fr-FR" sz="1600" b="1" kern="1200" dirty="0">
                          <a:solidFill>
                            <a:schemeClr val="tx1"/>
                          </a:solidFill>
                          <a:effectLst/>
                        </a:rPr>
                        <a:t>Principe de la qualité</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2718135641"/>
                  </a:ext>
                </a:extLst>
              </a:tr>
              <a:tr h="360191">
                <a:tc>
                  <a:txBody>
                    <a:bodyPr/>
                    <a:lstStyle/>
                    <a:p>
                      <a:pPr>
                        <a:lnSpc>
                          <a:spcPct val="150000"/>
                        </a:lnSpc>
                        <a:spcAft>
                          <a:spcPts val="800"/>
                        </a:spcAft>
                      </a:pPr>
                      <a:r>
                        <a:rPr lang="fr-FR" sz="1600" b="1" kern="1200" dirty="0">
                          <a:solidFill>
                            <a:schemeClr val="tx1"/>
                          </a:solidFill>
                          <a:effectLst/>
                        </a:rPr>
                        <a:t>Principe de la responsabilisation</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a:solidFill>
                            <a:schemeClr val="tx1"/>
                          </a:solidFill>
                          <a:effectLst/>
                        </a:rPr>
                        <a:t> </a:t>
                      </a: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3005629364"/>
                  </a:ext>
                </a:extLst>
              </a:tr>
              <a:tr h="360191">
                <a:tc>
                  <a:txBody>
                    <a:bodyPr/>
                    <a:lstStyle/>
                    <a:p>
                      <a:pPr>
                        <a:lnSpc>
                          <a:spcPct val="150000"/>
                        </a:lnSpc>
                        <a:spcAft>
                          <a:spcPts val="800"/>
                        </a:spcAft>
                      </a:pPr>
                      <a:r>
                        <a:rPr lang="fr-FR" sz="1600" b="1" kern="1200" dirty="0">
                          <a:solidFill>
                            <a:schemeClr val="tx1"/>
                          </a:solidFill>
                          <a:effectLst/>
                        </a:rPr>
                        <a:t>Principe de la participation </a:t>
                      </a:r>
                      <a:endParaRPr lang="fr-FR" sz="1600" b="1" kern="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dirty="0">
                          <a:solidFill>
                            <a:schemeClr val="tx1"/>
                          </a:solidFill>
                          <a:effectLst/>
                        </a:rPr>
                        <a:t> </a:t>
                      </a:r>
                      <a:endParaRPr lang="fr-FR"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87325534"/>
                  </a:ext>
                </a:extLst>
              </a:tr>
              <a:tr h="385604">
                <a:tc>
                  <a:txBody>
                    <a:bodyPr/>
                    <a:lstStyle/>
                    <a:p>
                      <a:pPr marL="0" algn="l" defTabSz="914400" rtl="0" eaLnBrk="1" latinLnBrk="0" hangingPunct="1">
                        <a:lnSpc>
                          <a:spcPct val="150000"/>
                        </a:lnSpc>
                        <a:spcAft>
                          <a:spcPts val="800"/>
                        </a:spcAft>
                      </a:pPr>
                      <a:r>
                        <a:rPr lang="fr-FR" sz="1600" b="1" kern="1200" dirty="0">
                          <a:solidFill>
                            <a:schemeClr val="tx1"/>
                          </a:solidFill>
                          <a:effectLst/>
                        </a:rPr>
                        <a:t>Principe de la redevabilité  </a:t>
                      </a:r>
                      <a:endParaRPr lang="fr-FR" sz="1600" b="1" kern="1200" dirty="0">
                        <a:solidFill>
                          <a:schemeClr val="tx1"/>
                        </a:solidFill>
                        <a:effectLst/>
                        <a:latin typeface="Arial" panose="020B0604020202020204" pitchFamily="34" charset="0"/>
                        <a:ea typeface="+mn-ea"/>
                        <a:cs typeface="Arial" panose="020B0604020202020204" pitchFamily="34" charset="0"/>
                      </a:endParaRPr>
                    </a:p>
                  </a:txBody>
                  <a:tcPr marL="53716" marR="53716" marT="8664" marB="0"/>
                </a:tc>
                <a:tc>
                  <a:txBody>
                    <a:bodyPr/>
                    <a:lstStyle/>
                    <a:p>
                      <a:pPr marL="449580">
                        <a:lnSpc>
                          <a:spcPct val="150000"/>
                        </a:lnSpc>
                        <a:spcAft>
                          <a:spcPts val="800"/>
                        </a:spcAft>
                      </a:pPr>
                      <a:r>
                        <a:rPr lang="fr-CH" sz="1800" baseline="-25000" dirty="0">
                          <a:solidFill>
                            <a:schemeClr val="tx1"/>
                          </a:solidFill>
                          <a:effectLst/>
                        </a:rPr>
                        <a:t> </a:t>
                      </a:r>
                      <a:endParaRPr lang="fr-FR"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tc>
                  <a:txBody>
                    <a:bodyPr/>
                    <a:lstStyle/>
                    <a:p>
                      <a:pPr marL="449580">
                        <a:lnSpc>
                          <a:spcPct val="150000"/>
                        </a:lnSpc>
                        <a:spcAft>
                          <a:spcPts val="800"/>
                        </a:spcAft>
                      </a:pPr>
                      <a:endParaRPr lang="fr-FR"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3716" marR="53716" marT="8664" marB="0"/>
                </a:tc>
                <a:extLst>
                  <a:ext uri="{0D108BD9-81ED-4DB2-BD59-A6C34878D82A}">
                    <a16:rowId xmlns:a16="http://schemas.microsoft.com/office/drawing/2014/main" val="1989636770"/>
                  </a:ext>
                </a:extLst>
              </a:tr>
            </a:tbl>
          </a:graphicData>
        </a:graphic>
      </p:graphicFrame>
    </p:spTree>
    <p:extLst>
      <p:ext uri="{BB962C8B-B14F-4D97-AF65-F5344CB8AC3E}">
        <p14:creationId xmlns:p14="http://schemas.microsoft.com/office/powerpoint/2010/main" val="3228829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1246AB-3121-44C7-B98D-802C3AD53577}"/>
              </a:ext>
            </a:extLst>
          </p:cNvPr>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Définition et historique</a:t>
            </a:r>
            <a:b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66601ED-2D52-490B-9148-093995DA6E1F}"/>
              </a:ext>
            </a:extLst>
          </p:cNvPr>
          <p:cNvSpPr>
            <a:spLocks noGrp="1"/>
          </p:cNvSpPr>
          <p:nvPr>
            <p:ph idx="1"/>
          </p:nvPr>
        </p:nvSpPr>
        <p:spPr>
          <a:xfrm>
            <a:off x="318051" y="1825625"/>
            <a:ext cx="11622158" cy="4667250"/>
          </a:xfrm>
        </p:spPr>
        <p:style>
          <a:lnRef idx="2">
            <a:schemeClr val="accent1"/>
          </a:lnRef>
          <a:fillRef idx="1">
            <a:schemeClr val="lt1"/>
          </a:fillRef>
          <a:effectRef idx="0">
            <a:schemeClr val="accent1"/>
          </a:effectRef>
          <a:fontRef idx="minor">
            <a:schemeClr val="dk1"/>
          </a:fontRef>
        </p:style>
        <p:txBody>
          <a:bodyPr>
            <a:noAutofit/>
          </a:bodyPr>
          <a:lstStyle/>
          <a:p>
            <a:pPr marL="342900" lvl="0" indent="-342900" algn="just">
              <a:lnSpc>
                <a:spcPct val="150000"/>
              </a:lnSpc>
              <a:spcAft>
                <a:spcPts val="800"/>
              </a:spcAft>
              <a:buFont typeface="Symbol" panose="05050102010706020507" pitchFamily="18"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Il s’agit la première affirmation mondiale de la dignité et de l’égalité inhérentes de tous les êtres humains.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Tous les pays membres de l’ONU, dont le Burkina Faso, ont ratifié cette déclaration et sont obligés d’appliquer ces droits au plan national.</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646069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id="{A44B361C-DF37-43EE-B689-2E27D1CA4C07}"/>
              </a:ext>
            </a:extLst>
          </p:cNvPr>
          <p:cNvSpPr/>
          <p:nvPr/>
        </p:nvSpPr>
        <p:spPr>
          <a:xfrm>
            <a:off x="2835965" y="1991139"/>
            <a:ext cx="6202018" cy="287572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a:solidFill>
                  <a:schemeClr val="accent5">
                    <a:lumMod val="50000"/>
                  </a:schemeClr>
                </a:solidFill>
                <a:latin typeface="Verdana" panose="020B0604030504040204" pitchFamily="34" charset="0"/>
                <a:ea typeface="Verdana" panose="020B0604030504040204" pitchFamily="34" charset="0"/>
              </a:rPr>
              <a:t>QUESTIONS  </a:t>
            </a:r>
            <a:r>
              <a:rPr lang="fr-FR" sz="3200" b="1" dirty="0">
                <a:solidFill>
                  <a:schemeClr val="accent5">
                    <a:lumMod val="50000"/>
                  </a:schemeClr>
                </a:solidFill>
                <a:latin typeface="Verdana" panose="020B0604030504040204" pitchFamily="34" charset="0"/>
                <a:ea typeface="Verdana" panose="020B0604030504040204" pitchFamily="34" charset="0"/>
              </a:rPr>
              <a:t>ETUDES DE CAS  MARIAM ET AISHA</a:t>
            </a:r>
          </a:p>
        </p:txBody>
      </p:sp>
    </p:spTree>
    <p:extLst>
      <p:ext uri="{BB962C8B-B14F-4D97-AF65-F5344CB8AC3E}">
        <p14:creationId xmlns:p14="http://schemas.microsoft.com/office/powerpoint/2010/main" val="24016561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52475"/>
          </a:xfrm>
        </p:spPr>
        <p:style>
          <a:lnRef idx="0">
            <a:schemeClr val="accent2"/>
          </a:lnRef>
          <a:fillRef idx="3">
            <a:schemeClr val="accent2"/>
          </a:fillRef>
          <a:effectRef idx="3">
            <a:schemeClr val="accent2"/>
          </a:effectRef>
          <a:fontRef idx="minor">
            <a:schemeClr val="lt1"/>
          </a:fontRef>
        </p:style>
        <p:txBody>
          <a:bodyPr/>
          <a:lstStyle/>
          <a:p>
            <a:r>
              <a:rPr lang="fr-FR" dirty="0"/>
              <a:t>Histoire de Mariam</a:t>
            </a:r>
          </a:p>
        </p:txBody>
      </p:sp>
      <p:sp>
        <p:nvSpPr>
          <p:cNvPr id="3" name="Espace réservé du contenu 2"/>
          <p:cNvSpPr>
            <a:spLocks noGrp="1"/>
          </p:cNvSpPr>
          <p:nvPr>
            <p:ph idx="1"/>
          </p:nvPr>
        </p:nvSpPr>
        <p:spPr>
          <a:xfrm>
            <a:off x="0" y="1335314"/>
            <a:ext cx="12324521" cy="5330529"/>
          </a:xfrm>
        </p:spPr>
        <p:txBody>
          <a:bodyPr>
            <a:noAutofit/>
          </a:bodyPr>
          <a:lstStyle/>
          <a:p>
            <a:pPr marL="0" indent="0" algn="just">
              <a:lnSpc>
                <a:spcPct val="100000"/>
              </a:lnSpc>
              <a:spcAft>
                <a:spcPts val="800"/>
              </a:spcAft>
              <a:buNone/>
            </a:pPr>
            <a:r>
              <a:rPr lang="fr-CH" sz="3200" b="1" baseline="-25000" dirty="0">
                <a:effectLst/>
                <a:latin typeface="Verdana" panose="020B0604030504040204" pitchFamily="34" charset="0"/>
                <a:ea typeface="Verdana" panose="020B0604030504040204" pitchFamily="34" charset="0"/>
                <a:cs typeface="Times New Roman" panose="02020603050405020304" pitchFamily="18" charset="0"/>
              </a:rPr>
              <a:t>Pourquoi Mariam est-elle décédée, quels sont les facteurs qui ont contribué à son décès?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0000"/>
              </a:lnSpc>
              <a:spcAft>
                <a:spcPts val="800"/>
              </a:spcAft>
              <a:buNone/>
            </a:pPr>
            <a:r>
              <a:rPr lang="fr-CH" sz="3200" baseline="-25000" dirty="0">
                <a:effectLst/>
                <a:latin typeface="Verdana" panose="020B0604030504040204" pitchFamily="34" charset="0"/>
                <a:ea typeface="Verdana" panose="020B0604030504040204" pitchFamily="34" charset="0"/>
                <a:cs typeface="Times New Roman" panose="02020603050405020304" pitchFamily="18" charset="0"/>
              </a:rPr>
              <a:t>Sur la base du récit de Mariam, identifiez</a:t>
            </a:r>
            <a:r>
              <a:rPr lang="fr-CH" sz="3200" baseline="-250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 :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lvl="1" algn="just">
              <a:lnSpc>
                <a:spcPct val="100000"/>
              </a:lnSpc>
              <a:tabLst>
                <a:tab pos="2528570" algn="l"/>
              </a:tabLst>
            </a:pPr>
            <a:r>
              <a:rPr lang="fr-CH" sz="3200" baseline="-25000" dirty="0">
                <a:effectLst/>
                <a:latin typeface="Verdana" panose="020B0604030504040204" pitchFamily="34" charset="0"/>
                <a:ea typeface="Verdana" panose="020B0604030504040204" pitchFamily="34" charset="0"/>
                <a:cs typeface="Times New Roman" panose="02020603050405020304" pitchFamily="18" charset="0"/>
              </a:rPr>
              <a:t>les </a:t>
            </a:r>
            <a:r>
              <a:rPr lang="it-IT" sz="3200" baseline="-25000" dirty="0">
                <a:effectLst/>
                <a:latin typeface="Verdana" panose="020B0604030504040204" pitchFamily="34" charset="0"/>
                <a:ea typeface="Verdana" panose="020B0604030504040204" pitchFamily="34" charset="0"/>
                <a:cs typeface="Times New Roman" panose="02020603050405020304" pitchFamily="18" charset="0"/>
              </a:rPr>
              <a:t>droits</a:t>
            </a:r>
            <a:r>
              <a:rPr lang="fr-CH" sz="3200" baseline="-25000" dirty="0">
                <a:effectLst/>
                <a:latin typeface="Verdana" panose="020B0604030504040204" pitchFamily="34" charset="0"/>
                <a:ea typeface="Verdana" panose="020B0604030504040204" pitchFamily="34" charset="0"/>
                <a:cs typeface="Times New Roman" panose="02020603050405020304" pitchFamily="18" charset="0"/>
              </a:rPr>
              <a:t> à la SMN qui sont violés dans le cas de Mariam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lvl="1" algn="just">
              <a:lnSpc>
                <a:spcPct val="100000"/>
              </a:lnSpc>
              <a:tabLst>
                <a:tab pos="2528570" algn="l"/>
              </a:tabLst>
            </a:pPr>
            <a:r>
              <a:rPr lang="fr-CH" sz="3200" baseline="-25000" dirty="0">
                <a:effectLst/>
                <a:latin typeface="Verdana" panose="020B0604030504040204" pitchFamily="34" charset="0"/>
                <a:ea typeface="Verdana" panose="020B0604030504040204" pitchFamily="34" charset="0"/>
                <a:cs typeface="Times New Roman" panose="02020603050405020304" pitchFamily="18" charset="0"/>
              </a:rPr>
              <a:t>les titulaires de droits et les détenteurs d’obligations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lvl="1" algn="just">
              <a:lnSpc>
                <a:spcPct val="100000"/>
              </a:lnSpc>
              <a:spcAft>
                <a:spcPts val="800"/>
              </a:spcAft>
              <a:tabLst>
                <a:tab pos="2528570" algn="l"/>
              </a:tabLst>
            </a:pPr>
            <a:r>
              <a:rPr lang="it-IT" sz="3200" baseline="-25000" dirty="0">
                <a:effectLst/>
                <a:latin typeface="Verdana" panose="020B0604030504040204" pitchFamily="34" charset="0"/>
                <a:ea typeface="Verdana" panose="020B0604030504040204" pitchFamily="34" charset="0"/>
                <a:cs typeface="Times New Roman" panose="02020603050405020304" pitchFamily="18" charset="0"/>
              </a:rPr>
              <a:t>les solutions qui devraient être mises en place pour que </a:t>
            </a:r>
            <a:r>
              <a:rPr lang="fr-CH" sz="3200" baseline="-25000" dirty="0">
                <a:effectLst/>
                <a:latin typeface="Verdana" panose="020B0604030504040204" pitchFamily="34" charset="0"/>
                <a:ea typeface="Verdana" panose="020B0604030504040204" pitchFamily="34" charset="0"/>
                <a:cs typeface="Times New Roman" panose="02020603050405020304" pitchFamily="18" charset="0"/>
              </a:rPr>
              <a:t>les droits à la SMN et à la vie de </a:t>
            </a:r>
            <a:r>
              <a:rPr lang="it-IT" sz="3200" baseline="-25000" dirty="0">
                <a:effectLst/>
                <a:latin typeface="Verdana" panose="020B0604030504040204" pitchFamily="34" charset="0"/>
                <a:ea typeface="Verdana" panose="020B0604030504040204" pitchFamily="34" charset="0"/>
                <a:cs typeface="Times New Roman" panose="02020603050405020304" pitchFamily="18" charset="0"/>
              </a:rPr>
              <a:t>Mariam et de son bébé soient respectés.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510802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7"/>
            <a:ext cx="10515600" cy="563787"/>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fr-FR" dirty="0"/>
              <a:t>Discussions sur le drame d’</a:t>
            </a:r>
            <a:r>
              <a:rPr lang="fr-FR" dirty="0" err="1"/>
              <a:t>Aisha</a:t>
            </a:r>
            <a:endParaRPr lang="fr-FR" dirty="0"/>
          </a:p>
        </p:txBody>
      </p:sp>
      <p:sp>
        <p:nvSpPr>
          <p:cNvPr id="3" name="Espace réservé du contenu 2"/>
          <p:cNvSpPr>
            <a:spLocks noGrp="1"/>
          </p:cNvSpPr>
          <p:nvPr>
            <p:ph idx="1"/>
          </p:nvPr>
        </p:nvSpPr>
        <p:spPr>
          <a:xfrm>
            <a:off x="838200" y="1030514"/>
            <a:ext cx="10515600" cy="5146450"/>
          </a:xfrm>
          <a:ln>
            <a:solidFill>
              <a:schemeClr val="accent2"/>
            </a:solidFill>
          </a:ln>
        </p:spPr>
        <p:txBody>
          <a:bodyPr>
            <a:normAutofit/>
          </a:bodyPr>
          <a:lstStyle/>
          <a:p>
            <a:r>
              <a:rPr lang="fr-CH" sz="3600" dirty="0"/>
              <a:t>Quels sont les droits d’</a:t>
            </a:r>
            <a:r>
              <a:rPr lang="fr-CH" sz="3600" dirty="0" err="1"/>
              <a:t>Aisha</a:t>
            </a:r>
            <a:r>
              <a:rPr lang="fr-CH" sz="3600" dirty="0"/>
              <a:t> qui ne sont pas respectés?</a:t>
            </a:r>
          </a:p>
          <a:p>
            <a:r>
              <a:rPr lang="fr-CH" sz="3600" dirty="0"/>
              <a:t>Quel rôle le mari d’</a:t>
            </a:r>
            <a:r>
              <a:rPr lang="fr-CH" sz="3600" dirty="0" err="1"/>
              <a:t>Aisha</a:t>
            </a:r>
            <a:r>
              <a:rPr lang="fr-CH" sz="3600" dirty="0"/>
              <a:t> pouvait-il jouer dans cette situation?</a:t>
            </a:r>
          </a:p>
          <a:p>
            <a:r>
              <a:rPr lang="fr-CH" sz="3600" dirty="0"/>
              <a:t>Identifier les rôles que les époux peuvent jouer dans la SMN </a:t>
            </a:r>
          </a:p>
          <a:p>
            <a:r>
              <a:rPr lang="fr-CH" sz="3600" dirty="0"/>
              <a:t>Quelles stratégies connaissez-vous pour impliquer les hommes? </a:t>
            </a:r>
            <a:endParaRPr lang="fr-FR" sz="3600" dirty="0"/>
          </a:p>
          <a:p>
            <a:endParaRPr lang="fr-FR" dirty="0"/>
          </a:p>
        </p:txBody>
      </p:sp>
    </p:spTree>
    <p:extLst>
      <p:ext uri="{BB962C8B-B14F-4D97-AF65-F5344CB8AC3E}">
        <p14:creationId xmlns:p14="http://schemas.microsoft.com/office/powerpoint/2010/main" val="784112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1246AB-3121-44C7-B98D-802C3AD53577}"/>
              </a:ext>
            </a:extLst>
          </p:cNvPr>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Définition et historique</a:t>
            </a:r>
            <a:br>
              <a:rPr lang="fr-FR" sz="44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66601ED-2D52-490B-9148-093995DA6E1F}"/>
              </a:ext>
            </a:extLst>
          </p:cNvPr>
          <p:cNvSpPr>
            <a:spLocks noGrp="1"/>
          </p:cNvSpPr>
          <p:nvPr>
            <p:ph idx="1"/>
          </p:nvPr>
        </p:nvSpPr>
        <p:spPr>
          <a:xfrm>
            <a:off x="318051" y="1825625"/>
            <a:ext cx="11463131" cy="4351338"/>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50000"/>
              </a:lnSpc>
              <a:spcAft>
                <a:spcPts val="800"/>
              </a:spcAft>
            </a:pPr>
            <a:r>
              <a:rPr lang="fr-FR" sz="3200" i="1" spc="75">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Depuis </a:t>
            </a:r>
            <a:r>
              <a:rPr lang="fr-FR" sz="3200" i="1" spc="75"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la DUDH, d’autres conventions et documents sur les droits ont été développés mais tous font référence à la DUDH. </a:t>
            </a:r>
          </a:p>
          <a:p>
            <a:pPr>
              <a:lnSpc>
                <a:spcPct val="107000"/>
              </a:lnSpc>
              <a:spcAft>
                <a:spcPts val="800"/>
              </a:spcAft>
            </a:pPr>
            <a:br>
              <a:rPr lang="fr-FR" sz="3200" dirty="0">
                <a:effectLst/>
                <a:latin typeface="Verdana" panose="020B0604030504040204" pitchFamily="34" charset="0"/>
                <a:ea typeface="Verdana" panose="020B0604030504040204" pitchFamily="34" charset="0"/>
              </a:rPr>
            </a:br>
            <a:r>
              <a:rPr lang="fr-FR" sz="3200" i="1" spc="75" dirty="0">
                <a:effectLst/>
                <a:latin typeface="Verdana" panose="020B0604030504040204" pitchFamily="34" charset="0"/>
                <a:ea typeface="Verdana" panose="020B0604030504040204" pitchFamily="34" charset="0"/>
                <a:cs typeface="Times New Roman" panose="02020603050405020304" pitchFamily="18" charset="0"/>
              </a:rPr>
              <a:t>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8995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767930"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err="1">
                <a:effectLst/>
                <a:latin typeface="Verdana" panose="020B0604030504040204" pitchFamily="34" charset="0"/>
                <a:ea typeface="Verdana" panose="020B0604030504040204" pitchFamily="34" charset="0"/>
                <a:cs typeface="Times New Roman" panose="02020603050405020304" pitchFamily="18" charset="0"/>
              </a:rPr>
              <a:t>Universels:</a:t>
            </a:r>
            <a:r>
              <a:rPr lang="fr-FR" dirty="0" err="1">
                <a:effectLst/>
                <a:latin typeface="Verdana" panose="020B0604030504040204" pitchFamily="34" charset="0"/>
                <a:ea typeface="Verdana" panose="020B0604030504040204" pitchFamily="34" charset="0"/>
                <a:cs typeface="Times New Roman" panose="02020603050405020304" pitchFamily="18" charset="0"/>
              </a:rPr>
              <a:t>Le</a:t>
            </a:r>
            <a:r>
              <a:rPr lang="fr-FR" dirty="0">
                <a:effectLst/>
                <a:latin typeface="Verdana" panose="020B0604030504040204" pitchFamily="34" charset="0"/>
                <a:ea typeface="Verdana" panose="020B0604030504040204" pitchFamily="34" charset="0"/>
                <a:cs typeface="Times New Roman" panose="02020603050405020304" pitchFamily="18" charset="0"/>
              </a:rPr>
              <a:t> concept d’universalité des droits,  plus précisément des droits de l’homme, sous-entend qu’il s’agit de droits qui devraient s’appliquer à la totalité des êtres humains, à l’humanité toute entière. Ce concept d’universalité trouve son origine historique lors de la rédaction de la Déclaration des Droits de L’Homme et du Citoyen (texte de la Révolution Française, 1789). </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9639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86320-4F2B-4DD2-B501-7DB7A307B7F2}"/>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PRINCIPES DES DROITS DE L’HOMME </a:t>
            </a:r>
            <a:br>
              <a:rPr lang="fr-FR" sz="36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6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2AD535AB-316E-4A8D-B550-6077FCABC251}"/>
              </a:ext>
            </a:extLst>
          </p:cNvPr>
          <p:cNvSpPr>
            <a:spLocks noGrp="1"/>
          </p:cNvSpPr>
          <p:nvPr>
            <p:ph idx="1"/>
          </p:nvPr>
        </p:nvSpPr>
        <p:spPr>
          <a:xfrm>
            <a:off x="119270" y="1825625"/>
            <a:ext cx="11767930" cy="4351338"/>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b="1" dirty="0">
                <a:effectLst/>
                <a:latin typeface="Verdana" panose="020B0604030504040204" pitchFamily="34" charset="0"/>
                <a:ea typeface="Verdana" panose="020B0604030504040204" pitchFamily="34" charset="0"/>
                <a:cs typeface="Times New Roman" panose="02020603050405020304" pitchFamily="18" charset="0"/>
              </a:rPr>
              <a:t>Universels </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800"/>
              </a:spcAft>
            </a:pPr>
            <a:r>
              <a:rPr lang="fr-FR" dirty="0">
                <a:effectLst/>
                <a:latin typeface="Verdana" panose="020B0604030504040204" pitchFamily="34" charset="0"/>
                <a:ea typeface="Verdana" panose="020B0604030504040204" pitchFamily="34" charset="0"/>
                <a:cs typeface="Times New Roman" panose="02020603050405020304" pitchFamily="18" charset="0"/>
              </a:rPr>
              <a:t>Par la suite d’autres textes internationaux et régionaux s’inspireront de la DDHC pour proclamer officiellement l’universalité des droits de l’homme. « Tous les êtres humains naissent libres et égaux en dignité et en droits». </a:t>
            </a:r>
          </a:p>
          <a:p>
            <a:endParaRPr 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734736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3598</Words>
  <Application>Microsoft Office PowerPoint</Application>
  <PresentationFormat>Grand écran</PresentationFormat>
  <Paragraphs>278</Paragraphs>
  <Slides>62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62</vt:i4>
      </vt:variant>
    </vt:vector>
  </HeadingPairs>
  <TitlesOfParts>
    <vt:vector size="68" baseType="lpstr">
      <vt:lpstr>Arial</vt:lpstr>
      <vt:lpstr>Calibri</vt:lpstr>
      <vt:lpstr>Calibri Light</vt:lpstr>
      <vt:lpstr>Symbol</vt:lpstr>
      <vt:lpstr>Verdana</vt:lpstr>
      <vt:lpstr>Thème Office</vt:lpstr>
      <vt:lpstr>Présentation PowerPoint</vt:lpstr>
      <vt:lpstr>Présentation PowerPoint</vt:lpstr>
      <vt:lpstr>OBJECTIFS SPECIFIQUES</vt:lpstr>
      <vt:lpstr>Définition et historique </vt:lpstr>
      <vt:lpstr>Définition et historique </vt:lpstr>
      <vt:lpstr>Définition et historique </vt:lpstr>
      <vt:lpstr>Définition et historique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Présentation PowerPoint</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PRINCIPES DES DROITS DE L’HOMME  </vt:lpstr>
      <vt:lpstr>Présentation PowerPoint</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DROITS EN SANTE MATERNELLE ET NEONATALE</vt:lpstr>
      <vt:lpstr>TITULAIRES DE DROIT ET DETENTEURS D’OBLIGATION </vt:lpstr>
      <vt:lpstr>TITULAIRES DE DROIT ET DETENTEURS D’OBLIGATION </vt:lpstr>
      <vt:lpstr>TITULAIRES DE DROIT ET DETENTEURS D’OBLIGATION </vt:lpstr>
      <vt:lpstr>TITULAIRES DE DROIT ET DETENTEURS D’OBLIGATION </vt:lpstr>
      <vt:lpstr>TITULAIRES DE DROIT ET DETENTEURS D’OBLIGATION </vt:lpstr>
      <vt:lpstr>TITULAIRES DE DROIT ET DETENTEURS D’OBLIGATION </vt:lpstr>
      <vt:lpstr>TITULAIRES DE DROIT ET DETENTEURS D’OBLIGATION </vt:lpstr>
      <vt:lpstr>Présentation PowerPoint</vt:lpstr>
      <vt:lpstr>Présentation PowerPoint</vt:lpstr>
      <vt:lpstr>TITULAIRES DE DROIT ET DETENTEURS D’OBLIGATION </vt:lpstr>
      <vt:lpstr>Présentation PowerPoint</vt:lpstr>
      <vt:lpstr>Présentation PowerPoint</vt:lpstr>
      <vt:lpstr>Présentation PowerPoint</vt:lpstr>
      <vt:lpstr>Présentation PowerPoint</vt:lpstr>
      <vt:lpstr>Présentation PowerPoint</vt:lpstr>
      <vt:lpstr>Présentation PowerPoint</vt:lpstr>
      <vt:lpstr>Histoire de Mariam</vt:lpstr>
      <vt:lpstr>Discussions sur le drame d’Aisha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YOUGBARE Emmanuel</dc:creator>
  <cp:lastModifiedBy>YOUGBARE Emmanuel</cp:lastModifiedBy>
  <cp:revision>7</cp:revision>
  <dcterms:created xsi:type="dcterms:W3CDTF">2021-09-29T05:10:19Z</dcterms:created>
  <dcterms:modified xsi:type="dcterms:W3CDTF">2021-10-22T05:16:39Z</dcterms:modified>
</cp:coreProperties>
</file>