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58" r:id="rId4"/>
    <p:sldId id="259" r:id="rId5"/>
    <p:sldId id="265" r:id="rId6"/>
    <p:sldId id="262" r:id="rId7"/>
    <p:sldId id="266" r:id="rId8"/>
    <p:sldId id="264" r:id="rId9"/>
    <p:sldId id="267" r:id="rId10"/>
    <p:sldId id="268" r:id="rId11"/>
    <p:sldId id="269" r:id="rId12"/>
    <p:sldId id="270" r:id="rId13"/>
    <p:sldId id="260" r:id="rId14"/>
    <p:sldId id="273" r:id="rId15"/>
    <p:sldId id="285" r:id="rId16"/>
    <p:sldId id="286" r:id="rId17"/>
    <p:sldId id="287" r:id="rId18"/>
    <p:sldId id="288" r:id="rId19"/>
    <p:sldId id="289" r:id="rId20"/>
    <p:sldId id="290" r:id="rId21"/>
    <p:sldId id="261" r:id="rId22"/>
    <p:sldId id="272" r:id="rId23"/>
    <p:sldId id="291" r:id="rId24"/>
    <p:sldId id="282" r:id="rId25"/>
    <p:sldId id="292" r:id="rId26"/>
    <p:sldId id="280" r:id="rId27"/>
    <p:sldId id="293" r:id="rId28"/>
    <p:sldId id="281" r:id="rId29"/>
    <p:sldId id="294" r:id="rId30"/>
    <p:sldId id="284" r:id="rId31"/>
    <p:sldId id="278" r:id="rId32"/>
    <p:sldId id="295" r:id="rId33"/>
    <p:sldId id="279" r:id="rId34"/>
    <p:sldId id="274" r:id="rId35"/>
    <p:sldId id="283"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8F9F1-039B-495B-A3C4-20A884F136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FA6E1E0-1FBC-4A20-8352-780359A4A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5179AE7-640B-4F6C-8F48-6E50B1889E05}"/>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5" name="Espace réservé du pied de page 4">
            <a:extLst>
              <a:ext uri="{FF2B5EF4-FFF2-40B4-BE49-F238E27FC236}">
                <a16:creationId xmlns:a16="http://schemas.microsoft.com/office/drawing/2014/main" id="{882CAFA9-9AFA-4541-95DC-CEC0559A6F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712A87-3599-4D84-A53B-26A32317F9D6}"/>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307780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7313D-251D-4F4C-AC1D-ADC313BE48E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B1F41C-FCD4-4D67-8798-063AD8DF15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DA57B0-D68D-4B4A-ADCA-1A09B6E9E3F8}"/>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5" name="Espace réservé du pied de page 4">
            <a:extLst>
              <a:ext uri="{FF2B5EF4-FFF2-40B4-BE49-F238E27FC236}">
                <a16:creationId xmlns:a16="http://schemas.microsoft.com/office/drawing/2014/main" id="{F8AC282C-F1AC-4CE0-86E1-110D2C3BA7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FDD882-DC78-4730-B3E6-1540CF8D5916}"/>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16428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CE9946-8D04-4CBF-B64D-F365DC7CA48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A12EBC5-6D58-4538-9336-B580B1D0E55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84352C-2FE3-403B-897D-C7D66C520D34}"/>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5" name="Espace réservé du pied de page 4">
            <a:extLst>
              <a:ext uri="{FF2B5EF4-FFF2-40B4-BE49-F238E27FC236}">
                <a16:creationId xmlns:a16="http://schemas.microsoft.com/office/drawing/2014/main" id="{F4A1E19D-DE3A-4570-A2D0-FD0D67BC5D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548D53-862E-41D9-8133-638E3AF8202D}"/>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252460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0FD0D-0F36-44B2-B746-D3685761D4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137A40F-7D2C-4AF1-A857-CF0F52C45BC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D0EEB0-2EB6-44FD-96DD-9E587E617B4A}"/>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5" name="Espace réservé du pied de page 4">
            <a:extLst>
              <a:ext uri="{FF2B5EF4-FFF2-40B4-BE49-F238E27FC236}">
                <a16:creationId xmlns:a16="http://schemas.microsoft.com/office/drawing/2014/main" id="{794B3DDC-0850-496D-AFA5-E2426CF02D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3BDE51-167E-4C45-BDB7-23176AABA390}"/>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18007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70DF1-5FF5-4D87-96F6-375CC1BB544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D1E655F-1AA8-48E3-A653-E30F48CC1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A387454-66AE-44B8-8C0D-8F99A5404FDD}"/>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5" name="Espace réservé du pied de page 4">
            <a:extLst>
              <a:ext uri="{FF2B5EF4-FFF2-40B4-BE49-F238E27FC236}">
                <a16:creationId xmlns:a16="http://schemas.microsoft.com/office/drawing/2014/main" id="{02425945-F498-475D-9E43-1907A39737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69DBFA-3E58-4B6E-9E81-AF125665C37C}"/>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402320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10422A-2B66-4874-B859-23D8BB5A2C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E4D3CF-1F78-420B-93FA-F3E980C4996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EDFF9E-384E-4417-9BF6-C950B3F5EA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ABD2D3-03D8-41F5-AA7F-F9A0DC00326B}"/>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6" name="Espace réservé du pied de page 5">
            <a:extLst>
              <a:ext uri="{FF2B5EF4-FFF2-40B4-BE49-F238E27FC236}">
                <a16:creationId xmlns:a16="http://schemas.microsoft.com/office/drawing/2014/main" id="{6D0C17CA-A1AD-4969-B92F-ACE36F788E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642114-73A4-4657-AAC9-DAE1FD085DB3}"/>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25988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A4828-8BE7-4E06-BDB5-2906255D6B4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2A76C47-0429-4FAF-8045-339E13B6B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2009FC-F8CC-4644-B253-6FA400F57B0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4DAFEB-518B-4877-9769-BA2023D23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D5CE1D1-6B86-4819-B0DC-7E576058932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F99BB9-C307-42B4-9D6C-71B097E6FEF1}"/>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8" name="Espace réservé du pied de page 7">
            <a:extLst>
              <a:ext uri="{FF2B5EF4-FFF2-40B4-BE49-F238E27FC236}">
                <a16:creationId xmlns:a16="http://schemas.microsoft.com/office/drawing/2014/main" id="{69DC4F0A-D5B7-4F91-B0C0-7B10D281959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4493ED5-C29C-4E72-A064-EE6049C2486A}"/>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351969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48744-E9F9-400D-A3EF-31BDF3AD08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19C427-AB88-44AB-B8EB-BCB2AF3B0C1D}"/>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4" name="Espace réservé du pied de page 3">
            <a:extLst>
              <a:ext uri="{FF2B5EF4-FFF2-40B4-BE49-F238E27FC236}">
                <a16:creationId xmlns:a16="http://schemas.microsoft.com/office/drawing/2014/main" id="{319E384C-5CFC-4709-B135-20D420ACC3A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F9F6E87-8F1D-4EE7-A48F-229A29F3C865}"/>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148611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9AE794-0F9B-442A-ACAB-FC32593966BB}"/>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3" name="Espace réservé du pied de page 2">
            <a:extLst>
              <a:ext uri="{FF2B5EF4-FFF2-40B4-BE49-F238E27FC236}">
                <a16:creationId xmlns:a16="http://schemas.microsoft.com/office/drawing/2014/main" id="{CB0641AE-D38C-41CF-B819-403E4340BB0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94FA51B-C249-42E1-9327-AB99147CB52B}"/>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10793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90AD2-4457-444C-86A0-8309B07F96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F871B4-25A1-420D-8D74-4F68B11F4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7B76AA-F469-49D3-ADA5-65EFDA77E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168E9B1-69AE-4D82-9870-C33E1ACEBC27}"/>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6" name="Espace réservé du pied de page 5">
            <a:extLst>
              <a:ext uri="{FF2B5EF4-FFF2-40B4-BE49-F238E27FC236}">
                <a16:creationId xmlns:a16="http://schemas.microsoft.com/office/drawing/2014/main" id="{8F34DAE8-C9CC-423D-B756-C6654DAA4F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8549EA-C927-408B-A44C-6447431C8E34}"/>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157973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C143A-1C04-47AC-B735-25D144C78F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524ED4E-111C-41DA-8A76-BDC647001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516B167-AB00-4371-9285-E1A01E986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A48A57-E3F7-4191-B410-1BA8698CD140}"/>
              </a:ext>
            </a:extLst>
          </p:cNvPr>
          <p:cNvSpPr>
            <a:spLocks noGrp="1"/>
          </p:cNvSpPr>
          <p:nvPr>
            <p:ph type="dt" sz="half" idx="10"/>
          </p:nvPr>
        </p:nvSpPr>
        <p:spPr/>
        <p:txBody>
          <a:bodyPr/>
          <a:lstStyle/>
          <a:p>
            <a:fld id="{A4CCCC59-549F-429A-A52C-E242171CFED5}" type="datetimeFigureOut">
              <a:rPr lang="fr-FR" smtClean="0"/>
              <a:t>20/05/2022</a:t>
            </a:fld>
            <a:endParaRPr lang="fr-FR"/>
          </a:p>
        </p:txBody>
      </p:sp>
      <p:sp>
        <p:nvSpPr>
          <p:cNvPr id="6" name="Espace réservé du pied de page 5">
            <a:extLst>
              <a:ext uri="{FF2B5EF4-FFF2-40B4-BE49-F238E27FC236}">
                <a16:creationId xmlns:a16="http://schemas.microsoft.com/office/drawing/2014/main" id="{ADA1DDA0-3831-474B-BEDB-484DEBEB38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79D401-79FA-452A-98ED-D2AF0198871D}"/>
              </a:ext>
            </a:extLst>
          </p:cNvPr>
          <p:cNvSpPr>
            <a:spLocks noGrp="1"/>
          </p:cNvSpPr>
          <p:nvPr>
            <p:ph type="sldNum" sz="quarter" idx="12"/>
          </p:nvPr>
        </p:nvSpPr>
        <p:spPr/>
        <p:txBody>
          <a:bodyPr/>
          <a:lstStyle/>
          <a:p>
            <a:fld id="{2044273D-2315-4166-8EC2-630829CF840B}" type="slidenum">
              <a:rPr lang="fr-FR" smtClean="0"/>
              <a:t>‹N°›</a:t>
            </a:fld>
            <a:endParaRPr lang="fr-FR"/>
          </a:p>
        </p:txBody>
      </p:sp>
    </p:spTree>
    <p:extLst>
      <p:ext uri="{BB962C8B-B14F-4D97-AF65-F5344CB8AC3E}">
        <p14:creationId xmlns:p14="http://schemas.microsoft.com/office/powerpoint/2010/main" val="219678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503068-71A3-4AF0-8560-ED62A82A2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2A97DD-DE8B-4CA6-8E3D-6A235AD37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D3E03A-0817-4F1D-8B11-66F371458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CCC59-549F-429A-A52C-E242171CFED5}" type="datetimeFigureOut">
              <a:rPr lang="fr-FR" smtClean="0"/>
              <a:t>20/05/2022</a:t>
            </a:fld>
            <a:endParaRPr lang="fr-FR"/>
          </a:p>
        </p:txBody>
      </p:sp>
      <p:sp>
        <p:nvSpPr>
          <p:cNvPr id="5" name="Espace réservé du pied de page 4">
            <a:extLst>
              <a:ext uri="{FF2B5EF4-FFF2-40B4-BE49-F238E27FC236}">
                <a16:creationId xmlns:a16="http://schemas.microsoft.com/office/drawing/2014/main" id="{37E65BC7-6BEE-44E8-8349-FE4F2EB8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31C748-3456-4372-B9DB-E9C9B3FF0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273D-2315-4166-8EC2-630829CF840B}" type="slidenum">
              <a:rPr lang="fr-FR" smtClean="0"/>
              <a:t>‹N°›</a:t>
            </a:fld>
            <a:endParaRPr lang="fr-FR"/>
          </a:p>
        </p:txBody>
      </p:sp>
    </p:spTree>
    <p:extLst>
      <p:ext uri="{BB962C8B-B14F-4D97-AF65-F5344CB8AC3E}">
        <p14:creationId xmlns:p14="http://schemas.microsoft.com/office/powerpoint/2010/main" val="369033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560" y="2204864"/>
            <a:ext cx="8064896" cy="2808312"/>
          </a:xfrm>
          <a:solidFill>
            <a:schemeClr val="accent2">
              <a:lumMod val="40000"/>
              <a:lumOff val="60000"/>
            </a:schemeClr>
          </a:solidFill>
          <a:ln w="38100">
            <a:solidFill>
              <a:srgbClr val="92D050"/>
            </a:solidFill>
          </a:ln>
        </p:spPr>
        <p:txBody>
          <a:bodyPr>
            <a:noAutofit/>
          </a:bodyPr>
          <a:lstStyle/>
          <a:p>
            <a:r>
              <a:rPr lang="fr-CH" altLang="fr-FR" sz="3500" b="1" dirty="0">
                <a:latin typeface="Trebuchet MS" pitchFamily="34" charset="0"/>
              </a:rPr>
              <a:t>PRESENTATION DU CADRE </a:t>
            </a:r>
            <a:br>
              <a:rPr lang="fr-CH" altLang="fr-FR" sz="3500" b="1" dirty="0">
                <a:latin typeface="Trebuchet MS" pitchFamily="34" charset="0"/>
              </a:rPr>
            </a:br>
            <a:r>
              <a:rPr lang="fr-CH" altLang="fr-FR" sz="3500" b="1" dirty="0">
                <a:latin typeface="Trebuchet MS" pitchFamily="34" charset="0"/>
              </a:rPr>
              <a:t>« COLLABORER AVEC LES INDIVIDUS, FAMILLES, COMMUNAUTES POUR AMELIORER LA SANTE MATERNELLE ET NEONATALE »</a:t>
            </a:r>
            <a:endParaRPr lang="fr-FR" sz="3500" b="1" dirty="0">
              <a:latin typeface="Trebuchet MS" pitchFamily="34" charset="0"/>
            </a:endParaRPr>
          </a:p>
        </p:txBody>
      </p:sp>
    </p:spTree>
    <p:extLst>
      <p:ext uri="{BB962C8B-B14F-4D97-AF65-F5344CB8AC3E}">
        <p14:creationId xmlns:p14="http://schemas.microsoft.com/office/powerpoint/2010/main" val="224038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200" b="1" dirty="0">
                <a:latin typeface="Trebuchet MS" pitchFamily="34" charset="0"/>
              </a:rPr>
              <a:t>PRINCIPES DU CADRE IFC </a:t>
            </a:r>
            <a:r>
              <a:rPr lang="fr-FR" sz="3200" b="1" dirty="0">
                <a:solidFill>
                  <a:srgbClr val="FF0000"/>
                </a:solidFill>
                <a:latin typeface="Trebuchet MS" pitchFamily="34" charset="0"/>
              </a:rPr>
              <a:t>(3/5)</a:t>
            </a:r>
            <a:endParaRPr lang="fr-FR" sz="3200" b="1" dirty="0">
              <a:latin typeface="Trebuchet MS" pitchFamily="34" charset="0"/>
            </a:endParaRPr>
          </a:p>
        </p:txBody>
      </p:sp>
      <p:sp>
        <p:nvSpPr>
          <p:cNvPr id="6" name="Rectangle 3"/>
          <p:cNvSpPr>
            <a:spLocks noGrp="1" noChangeArrowheads="1"/>
          </p:cNvSpPr>
          <p:nvPr>
            <p:ph idx="1"/>
          </p:nvPr>
        </p:nvSpPr>
        <p:spPr bwMode="auto">
          <a:xfrm>
            <a:off x="1981200" y="1124745"/>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marL="0" indent="0">
              <a:lnSpc>
                <a:spcPct val="120000"/>
              </a:lnSpc>
              <a:buNone/>
            </a:pPr>
            <a:r>
              <a:rPr lang="fr-CH" altLang="fr-FR" sz="2400" b="1" dirty="0">
                <a:solidFill>
                  <a:srgbClr val="FF0000"/>
                </a:solidFill>
                <a:latin typeface="Trebuchet MS" pitchFamily="34" charset="0"/>
              </a:rPr>
              <a:t>Principe 3:</a:t>
            </a:r>
            <a:r>
              <a:rPr lang="fr-CH" altLang="fr-FR" sz="2400" b="1" dirty="0">
                <a:latin typeface="Trebuchet MS" pitchFamily="34" charset="0"/>
              </a:rPr>
              <a:t> Un Continuum d’attention</a:t>
            </a:r>
          </a:p>
        </p:txBody>
      </p:sp>
      <p:grpSp>
        <p:nvGrpSpPr>
          <p:cNvPr id="19" name="Group 17"/>
          <p:cNvGrpSpPr>
            <a:grpSpLocks/>
          </p:cNvGrpSpPr>
          <p:nvPr/>
        </p:nvGrpSpPr>
        <p:grpSpPr bwMode="auto">
          <a:xfrm>
            <a:off x="2035969" y="2532503"/>
            <a:ext cx="8291513" cy="1700213"/>
            <a:chOff x="204" y="875"/>
            <a:chExt cx="5223" cy="1523"/>
          </a:xfrm>
        </p:grpSpPr>
        <p:sp>
          <p:nvSpPr>
            <p:cNvPr id="20" name="Rectangle 18"/>
            <p:cNvSpPr>
              <a:spLocks noChangeArrowheads="1"/>
            </p:cNvSpPr>
            <p:nvPr/>
          </p:nvSpPr>
          <p:spPr bwMode="auto">
            <a:xfrm>
              <a:off x="204" y="875"/>
              <a:ext cx="15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altLang="fr-FR" sz="2400" b="1" dirty="0">
                  <a:solidFill>
                    <a:srgbClr val="FF0000"/>
                  </a:solidFill>
                </a:rPr>
                <a:t>  </a:t>
              </a:r>
              <a:r>
                <a:rPr lang="en-US" altLang="fr-FR" b="1" dirty="0" err="1"/>
                <a:t>Famille</a:t>
              </a:r>
              <a:r>
                <a:rPr lang="en-US" altLang="fr-FR" b="1" dirty="0"/>
                <a:t>/</a:t>
              </a:r>
              <a:r>
                <a:rPr lang="en-US" altLang="fr-FR" b="1" dirty="0" err="1"/>
                <a:t>Communauté</a:t>
              </a:r>
              <a:r>
                <a:rPr lang="en-US" altLang="fr-FR" b="1" dirty="0"/>
                <a:t> </a:t>
              </a:r>
            </a:p>
          </p:txBody>
        </p:sp>
        <p:sp>
          <p:nvSpPr>
            <p:cNvPr id="21" name="Rectangle 19"/>
            <p:cNvSpPr>
              <a:spLocks noChangeArrowheads="1"/>
            </p:cNvSpPr>
            <p:nvPr/>
          </p:nvSpPr>
          <p:spPr bwMode="auto">
            <a:xfrm>
              <a:off x="2154" y="890"/>
              <a:ext cx="139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fr-CH" altLang="fr-FR" b="1"/>
                <a:t>Premier niveau d’attention</a:t>
              </a:r>
              <a:r>
                <a:rPr lang="en-US" altLang="fr-FR" sz="2400" b="1"/>
                <a:t> </a:t>
              </a:r>
            </a:p>
          </p:txBody>
        </p:sp>
        <p:sp>
          <p:nvSpPr>
            <p:cNvPr id="22" name="Rectangle 20"/>
            <p:cNvSpPr>
              <a:spLocks noChangeArrowheads="1"/>
            </p:cNvSpPr>
            <p:nvPr/>
          </p:nvSpPr>
          <p:spPr bwMode="auto">
            <a:xfrm>
              <a:off x="4176" y="922"/>
              <a:ext cx="1008"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fr-CH" altLang="fr-FR" b="1"/>
                <a:t>Niveau de référence</a:t>
              </a:r>
            </a:p>
          </p:txBody>
        </p:sp>
        <p:graphicFrame>
          <p:nvGraphicFramePr>
            <p:cNvPr id="23" name="Object 21"/>
            <p:cNvGraphicFramePr>
              <a:graphicFrameLocks noChangeAspect="1"/>
            </p:cNvGraphicFramePr>
            <p:nvPr/>
          </p:nvGraphicFramePr>
          <p:xfrm>
            <a:off x="3934" y="1200"/>
            <a:ext cx="1493" cy="1198"/>
          </p:xfrm>
          <a:graphic>
            <a:graphicData uri="http://schemas.openxmlformats.org/presentationml/2006/ole">
              <mc:AlternateContent xmlns:mc="http://schemas.openxmlformats.org/markup-compatibility/2006">
                <mc:Choice xmlns:v="urn:schemas-microsoft-com:vml" Requires="v">
                  <p:oleObj spid="_x0000_s2052" name="Clip" r:id="rId3" imgW="2958084" imgH="2109521" progId="MS_ClipArt_Gallery.5">
                    <p:embed/>
                  </p:oleObj>
                </mc:Choice>
                <mc:Fallback>
                  <p:oleObj name="Clip" r:id="rId3" imgW="2958084" imgH="2109521" progId="MS_ClipArt_Gallery.5">
                    <p:embed/>
                    <p:pic>
                      <p:nvPicPr>
                        <p:cNvPr id="23"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 y="1200"/>
                          <a:ext cx="1493" cy="1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2"/>
            <p:cNvGraphicFramePr>
              <a:graphicFrameLocks noChangeAspect="1"/>
            </p:cNvGraphicFramePr>
            <p:nvPr/>
          </p:nvGraphicFramePr>
          <p:xfrm>
            <a:off x="2152" y="1200"/>
            <a:ext cx="1408" cy="1183"/>
          </p:xfrm>
          <a:graphic>
            <a:graphicData uri="http://schemas.openxmlformats.org/presentationml/2006/ole">
              <mc:AlternateContent xmlns:mc="http://schemas.openxmlformats.org/markup-compatibility/2006">
                <mc:Choice xmlns:v="urn:schemas-microsoft-com:vml" Requires="v">
                  <p:oleObj spid="_x0000_s2053" name="Clip" r:id="rId5" imgW="3124505" imgH="2334463" progId="MS_ClipArt_Gallery.5">
                    <p:embed/>
                  </p:oleObj>
                </mc:Choice>
                <mc:Fallback>
                  <p:oleObj name="Clip" r:id="rId5" imgW="3124505" imgH="2334463" progId="MS_ClipArt_Gallery.5">
                    <p:embed/>
                    <p:pic>
                      <p:nvPicPr>
                        <p:cNvPr id="24"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200"/>
                          <a:ext cx="1408" cy="1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5" name="Group 23"/>
            <p:cNvGrpSpPr>
              <a:grpSpLocks/>
            </p:cNvGrpSpPr>
            <p:nvPr/>
          </p:nvGrpSpPr>
          <p:grpSpPr bwMode="auto">
            <a:xfrm>
              <a:off x="387" y="1104"/>
              <a:ext cx="1005" cy="1051"/>
              <a:chOff x="2400" y="576"/>
              <a:chExt cx="1488" cy="1296"/>
            </a:xfrm>
          </p:grpSpPr>
          <p:sp>
            <p:nvSpPr>
              <p:cNvPr id="26" name="Rectangle 24"/>
              <p:cNvSpPr>
                <a:spLocks noChangeArrowheads="1"/>
              </p:cNvSpPr>
              <p:nvPr/>
            </p:nvSpPr>
            <p:spPr bwMode="auto">
              <a:xfrm>
                <a:off x="2544" y="1152"/>
                <a:ext cx="1152" cy="576"/>
              </a:xfrm>
              <a:prstGeom prst="rect">
                <a:avLst/>
              </a:prstGeom>
              <a:solidFill>
                <a:srgbClr val="00FFFF"/>
              </a:solidFill>
              <a:ln w="9525">
                <a:solidFill>
                  <a:schemeClr val="tx1"/>
                </a:solidFill>
                <a:miter lim="800000"/>
                <a:headEnd/>
                <a:tailEnd/>
              </a:ln>
            </p:spPr>
            <p:txBody>
              <a:bodyPr wrap="none" anchor="ctr"/>
              <a:lstStyle/>
              <a:p>
                <a:endParaRPr lang="fr-FR"/>
              </a:p>
            </p:txBody>
          </p:sp>
          <p:sp>
            <p:nvSpPr>
              <p:cNvPr id="27" name="AutoShape 25"/>
              <p:cNvSpPr>
                <a:spLocks noChangeArrowheads="1"/>
              </p:cNvSpPr>
              <p:nvPr/>
            </p:nvSpPr>
            <p:spPr bwMode="auto">
              <a:xfrm>
                <a:off x="2400" y="576"/>
                <a:ext cx="1488" cy="576"/>
              </a:xfrm>
              <a:prstGeom prst="triangle">
                <a:avLst>
                  <a:gd name="adj" fmla="val 50000"/>
                </a:avLst>
              </a:prstGeom>
              <a:solidFill>
                <a:srgbClr val="008000"/>
              </a:solidFill>
              <a:ln w="9525">
                <a:solidFill>
                  <a:schemeClr val="tx1"/>
                </a:solidFill>
                <a:miter lim="800000"/>
                <a:headEnd/>
                <a:tailEnd/>
              </a:ln>
            </p:spPr>
            <p:txBody>
              <a:bodyPr wrap="none" anchor="ctr"/>
              <a:lstStyle/>
              <a:p>
                <a:endParaRPr lang="fr-FR"/>
              </a:p>
            </p:txBody>
          </p:sp>
          <p:sp>
            <p:nvSpPr>
              <p:cNvPr id="28" name="Rectangle 26"/>
              <p:cNvSpPr>
                <a:spLocks noChangeArrowheads="1"/>
              </p:cNvSpPr>
              <p:nvPr/>
            </p:nvSpPr>
            <p:spPr bwMode="auto">
              <a:xfrm>
                <a:off x="3024" y="1200"/>
                <a:ext cx="288" cy="528"/>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29" name="Line 27"/>
              <p:cNvSpPr>
                <a:spLocks noChangeShapeType="1"/>
              </p:cNvSpPr>
              <p:nvPr/>
            </p:nvSpPr>
            <p:spPr bwMode="auto">
              <a:xfrm>
                <a:off x="3168" y="1200"/>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0" name="Group 28"/>
              <p:cNvGrpSpPr>
                <a:grpSpLocks/>
              </p:cNvGrpSpPr>
              <p:nvPr/>
            </p:nvGrpSpPr>
            <p:grpSpPr bwMode="auto">
              <a:xfrm>
                <a:off x="2640" y="1296"/>
                <a:ext cx="288" cy="240"/>
                <a:chOff x="1440" y="2160"/>
                <a:chExt cx="912" cy="816"/>
              </a:xfrm>
            </p:grpSpPr>
            <p:sp>
              <p:nvSpPr>
                <p:cNvPr id="32" name="Rectangle 29"/>
                <p:cNvSpPr>
                  <a:spLocks noChangeArrowheads="1"/>
                </p:cNvSpPr>
                <p:nvPr/>
              </p:nvSpPr>
              <p:spPr bwMode="auto">
                <a:xfrm>
                  <a:off x="1440" y="2160"/>
                  <a:ext cx="912" cy="816"/>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33" name="Line 30"/>
                <p:cNvSpPr>
                  <a:spLocks noChangeShapeType="1"/>
                </p:cNvSpPr>
                <p:nvPr/>
              </p:nvSpPr>
              <p:spPr bwMode="auto">
                <a:xfrm>
                  <a:off x="1920" y="2160"/>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31" name="Rectangle 31"/>
              <p:cNvSpPr>
                <a:spLocks noChangeArrowheads="1"/>
              </p:cNvSpPr>
              <p:nvPr/>
            </p:nvSpPr>
            <p:spPr bwMode="auto">
              <a:xfrm>
                <a:off x="2496" y="1728"/>
                <a:ext cx="1248" cy="144"/>
              </a:xfrm>
              <a:prstGeom prst="rect">
                <a:avLst/>
              </a:prstGeom>
              <a:solidFill>
                <a:srgbClr val="5BB4BB"/>
              </a:solidFill>
              <a:ln w="9525">
                <a:solidFill>
                  <a:schemeClr val="tx1"/>
                </a:solidFill>
                <a:miter lim="800000"/>
                <a:headEnd/>
                <a:tailEnd/>
              </a:ln>
            </p:spPr>
            <p:txBody>
              <a:bodyPr wrap="none" anchor="ctr"/>
              <a:lstStyle/>
              <a:p>
                <a:endParaRPr lang="fr-FR"/>
              </a:p>
            </p:txBody>
          </p:sp>
        </p:grpSp>
      </p:grpSp>
      <p:grpSp>
        <p:nvGrpSpPr>
          <p:cNvPr id="35" name="Group 33"/>
          <p:cNvGrpSpPr>
            <a:grpSpLocks/>
          </p:cNvGrpSpPr>
          <p:nvPr/>
        </p:nvGrpSpPr>
        <p:grpSpPr bwMode="auto">
          <a:xfrm>
            <a:off x="2833816" y="1972985"/>
            <a:ext cx="6697663" cy="576262"/>
            <a:chOff x="778" y="2614"/>
            <a:chExt cx="4219" cy="363"/>
          </a:xfrm>
        </p:grpSpPr>
        <p:sp>
          <p:nvSpPr>
            <p:cNvPr id="36" name="Line 34"/>
            <p:cNvSpPr>
              <a:spLocks noChangeShapeType="1"/>
            </p:cNvSpPr>
            <p:nvPr/>
          </p:nvSpPr>
          <p:spPr bwMode="auto">
            <a:xfrm>
              <a:off x="778" y="2614"/>
              <a:ext cx="421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37" name="AutoShape 35"/>
            <p:cNvCxnSpPr>
              <a:cxnSpLocks noChangeShapeType="1"/>
            </p:cNvCxnSpPr>
            <p:nvPr/>
          </p:nvCxnSpPr>
          <p:spPr bwMode="auto">
            <a:xfrm>
              <a:off x="824" y="2614"/>
              <a:ext cx="1" cy="363"/>
            </a:xfrm>
            <a:prstGeom prst="straightConnector1">
              <a:avLst/>
            </a:prstGeom>
            <a:noFill/>
            <a:ln w="9525">
              <a:solidFill>
                <a:schemeClr val="tx1"/>
              </a:solidFill>
              <a:round/>
              <a:headEnd type="oval" w="lg" len="lg"/>
              <a:tailEnd/>
            </a:ln>
            <a:extLst>
              <a:ext uri="{909E8E84-426E-40DD-AFC4-6F175D3DCCD1}">
                <a14:hiddenFill xmlns:a14="http://schemas.microsoft.com/office/drawing/2010/main">
                  <a:noFill/>
                </a14:hiddenFill>
              </a:ext>
            </a:extLst>
          </p:spPr>
        </p:cxnSp>
        <p:cxnSp>
          <p:nvCxnSpPr>
            <p:cNvPr id="38" name="AutoShape 36"/>
            <p:cNvCxnSpPr>
              <a:cxnSpLocks noChangeShapeType="1"/>
            </p:cNvCxnSpPr>
            <p:nvPr/>
          </p:nvCxnSpPr>
          <p:spPr bwMode="auto">
            <a:xfrm>
              <a:off x="2956" y="2614"/>
              <a:ext cx="1" cy="363"/>
            </a:xfrm>
            <a:prstGeom prst="straightConnector1">
              <a:avLst/>
            </a:prstGeom>
            <a:noFill/>
            <a:ln w="9525">
              <a:solidFill>
                <a:schemeClr val="tx1"/>
              </a:solidFill>
              <a:round/>
              <a:headEnd type="oval" w="lg" len="lg"/>
              <a:tailEnd/>
            </a:ln>
            <a:extLst>
              <a:ext uri="{909E8E84-426E-40DD-AFC4-6F175D3DCCD1}">
                <a14:hiddenFill xmlns:a14="http://schemas.microsoft.com/office/drawing/2010/main">
                  <a:noFill/>
                </a14:hiddenFill>
              </a:ext>
            </a:extLst>
          </p:spPr>
        </p:cxnSp>
        <p:cxnSp>
          <p:nvCxnSpPr>
            <p:cNvPr id="39" name="AutoShape 37"/>
            <p:cNvCxnSpPr>
              <a:cxnSpLocks noChangeShapeType="1"/>
            </p:cNvCxnSpPr>
            <p:nvPr/>
          </p:nvCxnSpPr>
          <p:spPr bwMode="auto">
            <a:xfrm>
              <a:off x="4966" y="2614"/>
              <a:ext cx="1" cy="363"/>
            </a:xfrm>
            <a:prstGeom prst="straightConnector1">
              <a:avLst/>
            </a:prstGeom>
            <a:noFill/>
            <a:ln w="9525">
              <a:solidFill>
                <a:schemeClr val="tx1"/>
              </a:solidFill>
              <a:round/>
              <a:headEnd type="oval" w="lg" len="lg"/>
              <a:tailEnd/>
            </a:ln>
            <a:extLst>
              <a:ext uri="{909E8E84-426E-40DD-AFC4-6F175D3DCCD1}">
                <a14:hiddenFill xmlns:a14="http://schemas.microsoft.com/office/drawing/2010/main">
                  <a:noFill/>
                </a14:hiddenFill>
              </a:ext>
            </a:extLst>
          </p:spPr>
        </p:cxnSp>
      </p:grpSp>
      <p:grpSp>
        <p:nvGrpSpPr>
          <p:cNvPr id="40" name="Group 12"/>
          <p:cNvGrpSpPr>
            <a:grpSpLocks/>
          </p:cNvGrpSpPr>
          <p:nvPr/>
        </p:nvGrpSpPr>
        <p:grpSpPr bwMode="auto">
          <a:xfrm>
            <a:off x="2711451" y="4543813"/>
            <a:ext cx="6697663" cy="576263"/>
            <a:chOff x="778" y="2614"/>
            <a:chExt cx="4219" cy="363"/>
          </a:xfrm>
        </p:grpSpPr>
        <p:sp>
          <p:nvSpPr>
            <p:cNvPr id="41" name="Line 13"/>
            <p:cNvSpPr>
              <a:spLocks noChangeShapeType="1"/>
            </p:cNvSpPr>
            <p:nvPr/>
          </p:nvSpPr>
          <p:spPr bwMode="auto">
            <a:xfrm>
              <a:off x="778" y="2614"/>
              <a:ext cx="421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42" name="AutoShape 14"/>
            <p:cNvCxnSpPr>
              <a:cxnSpLocks noChangeShapeType="1"/>
            </p:cNvCxnSpPr>
            <p:nvPr/>
          </p:nvCxnSpPr>
          <p:spPr bwMode="auto">
            <a:xfrm>
              <a:off x="824" y="2614"/>
              <a:ext cx="1" cy="363"/>
            </a:xfrm>
            <a:prstGeom prst="straightConnector1">
              <a:avLst/>
            </a:prstGeom>
            <a:noFill/>
            <a:ln w="9525">
              <a:solidFill>
                <a:schemeClr val="tx1"/>
              </a:solidFill>
              <a:round/>
              <a:headEnd type="oval" w="lg" len="lg"/>
              <a:tailEnd/>
            </a:ln>
            <a:extLst>
              <a:ext uri="{909E8E84-426E-40DD-AFC4-6F175D3DCCD1}">
                <a14:hiddenFill xmlns:a14="http://schemas.microsoft.com/office/drawing/2010/main">
                  <a:noFill/>
                </a14:hiddenFill>
              </a:ext>
            </a:extLst>
          </p:spPr>
        </p:cxnSp>
        <p:cxnSp>
          <p:nvCxnSpPr>
            <p:cNvPr id="43" name="AutoShape 15"/>
            <p:cNvCxnSpPr>
              <a:cxnSpLocks noChangeShapeType="1"/>
            </p:cNvCxnSpPr>
            <p:nvPr/>
          </p:nvCxnSpPr>
          <p:spPr bwMode="auto">
            <a:xfrm>
              <a:off x="2956" y="2614"/>
              <a:ext cx="1" cy="363"/>
            </a:xfrm>
            <a:prstGeom prst="straightConnector1">
              <a:avLst/>
            </a:prstGeom>
            <a:noFill/>
            <a:ln w="9525">
              <a:solidFill>
                <a:schemeClr val="tx1"/>
              </a:solidFill>
              <a:round/>
              <a:headEnd type="oval" w="lg" len="lg"/>
              <a:tailEnd/>
            </a:ln>
            <a:extLst>
              <a:ext uri="{909E8E84-426E-40DD-AFC4-6F175D3DCCD1}">
                <a14:hiddenFill xmlns:a14="http://schemas.microsoft.com/office/drawing/2010/main">
                  <a:noFill/>
                </a14:hiddenFill>
              </a:ext>
            </a:extLst>
          </p:spPr>
        </p:cxnSp>
        <p:cxnSp>
          <p:nvCxnSpPr>
            <p:cNvPr id="44" name="AutoShape 16"/>
            <p:cNvCxnSpPr>
              <a:cxnSpLocks noChangeShapeType="1"/>
            </p:cNvCxnSpPr>
            <p:nvPr/>
          </p:nvCxnSpPr>
          <p:spPr bwMode="auto">
            <a:xfrm>
              <a:off x="4966" y="2614"/>
              <a:ext cx="1" cy="363"/>
            </a:xfrm>
            <a:prstGeom prst="straightConnector1">
              <a:avLst/>
            </a:prstGeom>
            <a:noFill/>
            <a:ln w="9525">
              <a:solidFill>
                <a:schemeClr val="tx1"/>
              </a:solidFill>
              <a:round/>
              <a:headEnd type="oval" w="lg" len="lg"/>
              <a:tailEnd/>
            </a:ln>
            <a:extLst>
              <a:ext uri="{909E8E84-426E-40DD-AFC4-6F175D3DCCD1}">
                <a14:hiddenFill xmlns:a14="http://schemas.microsoft.com/office/drawing/2010/main">
                  <a:noFill/>
                </a14:hiddenFill>
              </a:ext>
            </a:extLst>
          </p:spPr>
        </p:cxnSp>
      </p:grpSp>
      <p:sp>
        <p:nvSpPr>
          <p:cNvPr id="45" name="AutoShape 4"/>
          <p:cNvSpPr>
            <a:spLocks noChangeArrowheads="1"/>
          </p:cNvSpPr>
          <p:nvPr/>
        </p:nvSpPr>
        <p:spPr bwMode="auto">
          <a:xfrm>
            <a:off x="2184401" y="5262454"/>
            <a:ext cx="1655763" cy="577850"/>
          </a:xfrm>
          <a:prstGeom prst="roundRect">
            <a:avLst>
              <a:gd name="adj" fmla="val 16667"/>
            </a:avLst>
          </a:prstGeom>
          <a:noFill/>
          <a:ln w="9525">
            <a:solidFill>
              <a:schemeClr val="tx1"/>
            </a:solidFill>
            <a:round/>
            <a:headEnd/>
            <a:tailEnd/>
          </a:ln>
        </p:spPr>
        <p:txBody>
          <a:bodyPr wrap="none" anchor="ctr"/>
          <a:lstStyle/>
          <a:p>
            <a:r>
              <a:rPr lang="fr-FR" b="1" dirty="0">
                <a:latin typeface="Trebuchet MS" pitchFamily="34" charset="0"/>
              </a:rPr>
              <a:t>Grossesse</a:t>
            </a:r>
          </a:p>
        </p:txBody>
      </p:sp>
      <p:grpSp>
        <p:nvGrpSpPr>
          <p:cNvPr id="46" name="Group 6"/>
          <p:cNvGrpSpPr>
            <a:grpSpLocks/>
          </p:cNvGrpSpPr>
          <p:nvPr/>
        </p:nvGrpSpPr>
        <p:grpSpPr bwMode="auto">
          <a:xfrm>
            <a:off x="5135563" y="5262454"/>
            <a:ext cx="2089150" cy="577850"/>
            <a:chOff x="2245" y="2205"/>
            <a:chExt cx="1180" cy="545"/>
          </a:xfrm>
          <a:noFill/>
        </p:grpSpPr>
        <p:sp>
          <p:nvSpPr>
            <p:cNvPr id="47" name="AutoShape 7"/>
            <p:cNvSpPr>
              <a:spLocks noChangeArrowheads="1"/>
            </p:cNvSpPr>
            <p:nvPr/>
          </p:nvSpPr>
          <p:spPr bwMode="auto">
            <a:xfrm>
              <a:off x="2245" y="2205"/>
              <a:ext cx="1134" cy="545"/>
            </a:xfrm>
            <a:prstGeom prst="roundRect">
              <a:avLst>
                <a:gd name="adj" fmla="val 16667"/>
              </a:avLst>
            </a:prstGeom>
            <a:grpFill/>
            <a:ln w="9525">
              <a:solidFill>
                <a:schemeClr val="tx1"/>
              </a:solidFill>
              <a:round/>
              <a:headEnd/>
              <a:tailEnd/>
            </a:ln>
          </p:spPr>
          <p:txBody>
            <a:bodyPr wrap="none" anchor="ctr"/>
            <a:lstStyle/>
            <a:p>
              <a:endParaRPr lang="fr-FR"/>
            </a:p>
          </p:txBody>
        </p:sp>
        <p:sp>
          <p:nvSpPr>
            <p:cNvPr id="48" name="Text Box 8"/>
            <p:cNvSpPr txBox="1">
              <a:spLocks noChangeArrowheads="1"/>
            </p:cNvSpPr>
            <p:nvPr/>
          </p:nvSpPr>
          <p:spPr bwMode="auto">
            <a:xfrm>
              <a:off x="2290" y="2251"/>
              <a:ext cx="1135" cy="3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ctr">
                <a:spcBef>
                  <a:spcPct val="50000"/>
                </a:spcBef>
              </a:pPr>
              <a:r>
                <a:rPr lang="en-GB" altLang="fr-FR" sz="1800" b="1" dirty="0"/>
                <a:t>Naissance</a:t>
              </a:r>
            </a:p>
          </p:txBody>
        </p:sp>
      </p:grpSp>
      <p:sp>
        <p:nvSpPr>
          <p:cNvPr id="49" name="AutoShape 9"/>
          <p:cNvSpPr>
            <a:spLocks noChangeArrowheads="1"/>
          </p:cNvSpPr>
          <p:nvPr/>
        </p:nvSpPr>
        <p:spPr bwMode="auto">
          <a:xfrm>
            <a:off x="8341518" y="5246579"/>
            <a:ext cx="2002954" cy="593725"/>
          </a:xfrm>
          <a:prstGeom prst="roundRect">
            <a:avLst>
              <a:gd name="adj" fmla="val 16667"/>
            </a:avLst>
          </a:prstGeom>
          <a:noFill/>
          <a:ln w="9525">
            <a:solidFill>
              <a:schemeClr val="tx1"/>
            </a:solidFill>
            <a:round/>
            <a:headEnd/>
            <a:tailEnd/>
          </a:ln>
        </p:spPr>
        <p:txBody>
          <a:bodyPr wrap="none" anchor="ctr"/>
          <a:lstStyle/>
          <a:p>
            <a:pPr algn="ctr"/>
            <a:r>
              <a:rPr lang="fr-FR" b="1" dirty="0">
                <a:latin typeface="Trebuchet MS" pitchFamily="34" charset="0"/>
              </a:rPr>
              <a:t>Post-natal</a:t>
            </a:r>
          </a:p>
        </p:txBody>
      </p:sp>
    </p:spTree>
    <p:extLst>
      <p:ext uri="{BB962C8B-B14F-4D97-AF65-F5344CB8AC3E}">
        <p14:creationId xmlns:p14="http://schemas.microsoft.com/office/powerpoint/2010/main" val="224872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200" b="1" dirty="0">
                <a:latin typeface="Trebuchet MS" pitchFamily="34" charset="0"/>
              </a:rPr>
              <a:t>PRINCIPES DU CADRE IFC </a:t>
            </a:r>
            <a:r>
              <a:rPr lang="fr-FR" sz="3200" b="1" dirty="0">
                <a:solidFill>
                  <a:srgbClr val="FF0000"/>
                </a:solidFill>
                <a:latin typeface="Trebuchet MS" pitchFamily="34" charset="0"/>
              </a:rPr>
              <a:t>(4/5)</a:t>
            </a:r>
            <a:endParaRPr lang="fr-FR" sz="3200" b="1" dirty="0">
              <a:latin typeface="Trebuchet MS" pitchFamily="34" charset="0"/>
            </a:endParaRPr>
          </a:p>
        </p:txBody>
      </p:sp>
      <p:sp>
        <p:nvSpPr>
          <p:cNvPr id="6" name="Rectangle 3"/>
          <p:cNvSpPr>
            <a:spLocks noGrp="1" noChangeArrowheads="1"/>
          </p:cNvSpPr>
          <p:nvPr>
            <p:ph idx="1"/>
          </p:nvPr>
        </p:nvSpPr>
        <p:spPr bwMode="auto">
          <a:xfrm>
            <a:off x="1981200" y="1124745"/>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marL="0" indent="0">
              <a:lnSpc>
                <a:spcPct val="120000"/>
              </a:lnSpc>
              <a:buNone/>
            </a:pPr>
            <a:r>
              <a:rPr lang="fr-CH" altLang="fr-FR" sz="2400" b="1" dirty="0">
                <a:solidFill>
                  <a:srgbClr val="FF0000"/>
                </a:solidFill>
                <a:latin typeface="Trebuchet MS" pitchFamily="34" charset="0"/>
              </a:rPr>
              <a:t>Principe 4: </a:t>
            </a:r>
            <a:r>
              <a:rPr lang="fr-CH" altLang="fr-FR" sz="2400" b="1" dirty="0">
                <a:solidFill>
                  <a:srgbClr val="000066"/>
                </a:solidFill>
                <a:latin typeface="Trebuchet MS" pitchFamily="34" charset="0"/>
              </a:rPr>
              <a:t>Au-delà des 3 retards</a:t>
            </a:r>
            <a:endParaRPr lang="fr-CH" altLang="fr-FR" sz="2400" b="1" dirty="0">
              <a:latin typeface="Trebuchet MS" pitchFamily="34" charset="0"/>
            </a:endParaRPr>
          </a:p>
        </p:txBody>
      </p:sp>
      <p:grpSp>
        <p:nvGrpSpPr>
          <p:cNvPr id="19" name="Group 2"/>
          <p:cNvGrpSpPr>
            <a:grpSpLocks/>
          </p:cNvGrpSpPr>
          <p:nvPr/>
        </p:nvGrpSpPr>
        <p:grpSpPr bwMode="auto">
          <a:xfrm>
            <a:off x="1991544" y="1988100"/>
            <a:ext cx="8352929" cy="4393228"/>
            <a:chOff x="657" y="597"/>
            <a:chExt cx="4353" cy="3196"/>
          </a:xfrm>
        </p:grpSpPr>
        <p:grpSp>
          <p:nvGrpSpPr>
            <p:cNvPr id="20" name="Group 3"/>
            <p:cNvGrpSpPr>
              <a:grpSpLocks/>
            </p:cNvGrpSpPr>
            <p:nvPr/>
          </p:nvGrpSpPr>
          <p:grpSpPr bwMode="auto">
            <a:xfrm>
              <a:off x="657" y="597"/>
              <a:ext cx="4353" cy="3196"/>
              <a:chOff x="657" y="572"/>
              <a:chExt cx="4353" cy="3196"/>
            </a:xfrm>
          </p:grpSpPr>
          <p:sp>
            <p:nvSpPr>
              <p:cNvPr id="46" name="AutoShape 4"/>
              <p:cNvSpPr>
                <a:spLocks noChangeAspect="1" noChangeArrowheads="1"/>
              </p:cNvSpPr>
              <p:nvPr/>
            </p:nvSpPr>
            <p:spPr bwMode="auto">
              <a:xfrm>
                <a:off x="657" y="572"/>
                <a:ext cx="4353" cy="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7" name="Text Box 5"/>
              <p:cNvSpPr txBox="1">
                <a:spLocks noChangeArrowheads="1"/>
              </p:cNvSpPr>
              <p:nvPr/>
            </p:nvSpPr>
            <p:spPr bwMode="auto">
              <a:xfrm>
                <a:off x="657" y="1004"/>
                <a:ext cx="1209" cy="43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defTabSz="1042988" eaLnBrk="0" hangingPunct="0">
                  <a:defRPr sz="1400">
                    <a:solidFill>
                      <a:schemeClr val="tx1"/>
                    </a:solidFill>
                    <a:latin typeface="Arial" pitchFamily="34" charset="0"/>
                    <a:cs typeface="Arial" pitchFamily="34" charset="0"/>
                  </a:defRPr>
                </a:lvl1pPr>
                <a:lvl2pPr marL="742950" indent="-285750" defTabSz="1042988" eaLnBrk="0" hangingPunct="0">
                  <a:defRPr sz="1400">
                    <a:solidFill>
                      <a:schemeClr val="tx1"/>
                    </a:solidFill>
                    <a:latin typeface="Arial" pitchFamily="34" charset="0"/>
                    <a:cs typeface="Arial" pitchFamily="34" charset="0"/>
                  </a:defRPr>
                </a:lvl2pPr>
                <a:lvl3pPr marL="1143000" indent="-228600" defTabSz="1042988" eaLnBrk="0" hangingPunct="0">
                  <a:defRPr sz="1400">
                    <a:solidFill>
                      <a:schemeClr val="tx1"/>
                    </a:solidFill>
                    <a:latin typeface="Arial" pitchFamily="34" charset="0"/>
                    <a:cs typeface="Arial" pitchFamily="34" charset="0"/>
                  </a:defRPr>
                </a:lvl3pPr>
                <a:lvl4pPr marL="1600200" indent="-228600" defTabSz="1042988" eaLnBrk="0" hangingPunct="0">
                  <a:defRPr sz="1400">
                    <a:solidFill>
                      <a:schemeClr val="tx1"/>
                    </a:solidFill>
                    <a:latin typeface="Arial" pitchFamily="34" charset="0"/>
                    <a:cs typeface="Arial" pitchFamily="34" charset="0"/>
                  </a:defRPr>
                </a:lvl4pPr>
                <a:lvl5pPr marL="2057400" indent="-228600" defTabSz="1042988" eaLnBrk="0" hangingPunct="0">
                  <a:defRPr sz="1400">
                    <a:solidFill>
                      <a:schemeClr val="tx1"/>
                    </a:solidFill>
                    <a:latin typeface="Arial" pitchFamily="34" charset="0"/>
                    <a:cs typeface="Arial" pitchFamily="34" charset="0"/>
                  </a:defRPr>
                </a:lvl5pPr>
                <a:lvl6pPr marL="25146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r>
                  <a:rPr lang="fr-CH" altLang="fr-FR" sz="1800" b="1">
                    <a:ea typeface="SimSun" pitchFamily="2" charset="-122"/>
                  </a:rPr>
                  <a:t>Attention dans le foyer</a:t>
                </a:r>
              </a:p>
            </p:txBody>
          </p:sp>
          <p:sp>
            <p:nvSpPr>
              <p:cNvPr id="48" name="Text Box 6"/>
              <p:cNvSpPr txBox="1">
                <a:spLocks noChangeArrowheads="1"/>
              </p:cNvSpPr>
              <p:nvPr/>
            </p:nvSpPr>
            <p:spPr bwMode="auto">
              <a:xfrm>
                <a:off x="2730" y="1868"/>
                <a:ext cx="1469" cy="43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defTabSz="1042988" eaLnBrk="0" hangingPunct="0">
                  <a:defRPr sz="1400">
                    <a:solidFill>
                      <a:schemeClr val="tx1"/>
                    </a:solidFill>
                    <a:latin typeface="Arial" pitchFamily="34" charset="0"/>
                    <a:cs typeface="Arial" pitchFamily="34" charset="0"/>
                  </a:defRPr>
                </a:lvl1pPr>
                <a:lvl2pPr marL="742950" indent="-285750" defTabSz="1042988" eaLnBrk="0" hangingPunct="0">
                  <a:defRPr sz="1400">
                    <a:solidFill>
                      <a:schemeClr val="tx1"/>
                    </a:solidFill>
                    <a:latin typeface="Arial" pitchFamily="34" charset="0"/>
                    <a:cs typeface="Arial" pitchFamily="34" charset="0"/>
                  </a:defRPr>
                </a:lvl2pPr>
                <a:lvl3pPr marL="1143000" indent="-228600" defTabSz="1042988" eaLnBrk="0" hangingPunct="0">
                  <a:defRPr sz="1400">
                    <a:solidFill>
                      <a:schemeClr val="tx1"/>
                    </a:solidFill>
                    <a:latin typeface="Arial" pitchFamily="34" charset="0"/>
                    <a:cs typeface="Arial" pitchFamily="34" charset="0"/>
                  </a:defRPr>
                </a:lvl3pPr>
                <a:lvl4pPr marL="1600200" indent="-228600" defTabSz="1042988" eaLnBrk="0" hangingPunct="0">
                  <a:defRPr sz="1400">
                    <a:solidFill>
                      <a:schemeClr val="tx1"/>
                    </a:solidFill>
                    <a:latin typeface="Arial" pitchFamily="34" charset="0"/>
                    <a:cs typeface="Arial" pitchFamily="34" charset="0"/>
                  </a:defRPr>
                </a:lvl4pPr>
                <a:lvl5pPr marL="2057400" indent="-228600" defTabSz="1042988" eaLnBrk="0" hangingPunct="0">
                  <a:defRPr sz="1400">
                    <a:solidFill>
                      <a:schemeClr val="tx1"/>
                    </a:solidFill>
                    <a:latin typeface="Arial" pitchFamily="34" charset="0"/>
                    <a:cs typeface="Arial" pitchFamily="34" charset="0"/>
                  </a:defRPr>
                </a:lvl5pPr>
                <a:lvl6pPr marL="25146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r>
                  <a:rPr lang="fr-CH" altLang="zh-CN" sz="1800" b="1">
                    <a:ea typeface="SimSun" pitchFamily="2" charset="-122"/>
                  </a:rPr>
                  <a:t>Appui de la communauté</a:t>
                </a:r>
                <a:endParaRPr lang="fr-CH" altLang="fr-FR" sz="1800" b="1">
                  <a:ea typeface="SimSun" pitchFamily="2" charset="-122"/>
                </a:endParaRPr>
              </a:p>
            </p:txBody>
          </p:sp>
          <p:grpSp>
            <p:nvGrpSpPr>
              <p:cNvPr id="49" name="Group 7"/>
              <p:cNvGrpSpPr>
                <a:grpSpLocks/>
              </p:cNvGrpSpPr>
              <p:nvPr/>
            </p:nvGrpSpPr>
            <p:grpSpPr bwMode="auto">
              <a:xfrm flipH="1">
                <a:off x="1327" y="1493"/>
                <a:ext cx="191" cy="618"/>
                <a:chOff x="1973" y="1026"/>
                <a:chExt cx="259" cy="768"/>
              </a:xfrm>
            </p:grpSpPr>
            <p:sp>
              <p:nvSpPr>
                <p:cNvPr id="71" name="Freeform 8"/>
                <p:cNvSpPr>
                  <a:spLocks/>
                </p:cNvSpPr>
                <p:nvPr/>
              </p:nvSpPr>
              <p:spPr bwMode="auto">
                <a:xfrm>
                  <a:off x="1973" y="1207"/>
                  <a:ext cx="165" cy="397"/>
                </a:xfrm>
                <a:custGeom>
                  <a:avLst/>
                  <a:gdLst>
                    <a:gd name="T0" fmla="*/ 50 w 250"/>
                    <a:gd name="T1" fmla="*/ 0 h 518"/>
                    <a:gd name="T2" fmla="*/ 46 w 250"/>
                    <a:gd name="T3" fmla="*/ 2 h 518"/>
                    <a:gd name="T4" fmla="*/ 40 w 250"/>
                    <a:gd name="T5" fmla="*/ 6 h 518"/>
                    <a:gd name="T6" fmla="*/ 33 w 250"/>
                    <a:gd name="T7" fmla="*/ 12 h 518"/>
                    <a:gd name="T8" fmla="*/ 26 w 250"/>
                    <a:gd name="T9" fmla="*/ 21 h 518"/>
                    <a:gd name="T10" fmla="*/ 19 w 250"/>
                    <a:gd name="T11" fmla="*/ 32 h 518"/>
                    <a:gd name="T12" fmla="*/ 14 w 250"/>
                    <a:gd name="T13" fmla="*/ 44 h 518"/>
                    <a:gd name="T14" fmla="*/ 9 w 250"/>
                    <a:gd name="T15" fmla="*/ 56 h 518"/>
                    <a:gd name="T16" fmla="*/ 6 w 250"/>
                    <a:gd name="T17" fmla="*/ 69 h 518"/>
                    <a:gd name="T18" fmla="*/ 4 w 250"/>
                    <a:gd name="T19" fmla="*/ 82 h 518"/>
                    <a:gd name="T20" fmla="*/ 3 w 250"/>
                    <a:gd name="T21" fmla="*/ 95 h 518"/>
                    <a:gd name="T22" fmla="*/ 1 w 250"/>
                    <a:gd name="T23" fmla="*/ 107 h 518"/>
                    <a:gd name="T24" fmla="*/ 0 w 250"/>
                    <a:gd name="T25" fmla="*/ 120 h 518"/>
                    <a:gd name="T26" fmla="*/ 0 w 250"/>
                    <a:gd name="T27" fmla="*/ 134 h 518"/>
                    <a:gd name="T28" fmla="*/ 1 w 250"/>
                    <a:gd name="T29" fmla="*/ 147 h 518"/>
                    <a:gd name="T30" fmla="*/ 4 w 250"/>
                    <a:gd name="T31" fmla="*/ 159 h 518"/>
                    <a:gd name="T32" fmla="*/ 9 w 250"/>
                    <a:gd name="T33" fmla="*/ 172 h 518"/>
                    <a:gd name="T34" fmla="*/ 12 w 250"/>
                    <a:gd name="T35" fmla="*/ 185 h 518"/>
                    <a:gd name="T36" fmla="*/ 18 w 250"/>
                    <a:gd name="T37" fmla="*/ 199 h 518"/>
                    <a:gd name="T38" fmla="*/ 24 w 250"/>
                    <a:gd name="T39" fmla="*/ 209 h 518"/>
                    <a:gd name="T40" fmla="*/ 29 w 250"/>
                    <a:gd name="T41" fmla="*/ 218 h 518"/>
                    <a:gd name="T42" fmla="*/ 36 w 250"/>
                    <a:gd name="T43" fmla="*/ 227 h 518"/>
                    <a:gd name="T44" fmla="*/ 43 w 250"/>
                    <a:gd name="T45" fmla="*/ 231 h 518"/>
                    <a:gd name="T46" fmla="*/ 50 w 250"/>
                    <a:gd name="T47" fmla="*/ 233 h 518"/>
                    <a:gd name="T48" fmla="*/ 58 w 250"/>
                    <a:gd name="T49" fmla="*/ 233 h 518"/>
                    <a:gd name="T50" fmla="*/ 61 w 250"/>
                    <a:gd name="T51" fmla="*/ 231 h 518"/>
                    <a:gd name="T52" fmla="*/ 63 w 250"/>
                    <a:gd name="T53" fmla="*/ 227 h 518"/>
                    <a:gd name="T54" fmla="*/ 66 w 250"/>
                    <a:gd name="T55" fmla="*/ 220 h 518"/>
                    <a:gd name="T56" fmla="*/ 67 w 250"/>
                    <a:gd name="T57" fmla="*/ 213 h 518"/>
                    <a:gd name="T58" fmla="*/ 71 w 250"/>
                    <a:gd name="T59" fmla="*/ 194 h 518"/>
                    <a:gd name="T60" fmla="*/ 72 w 250"/>
                    <a:gd name="T61" fmla="*/ 175 h 518"/>
                    <a:gd name="T62" fmla="*/ 72 w 250"/>
                    <a:gd name="T63" fmla="*/ 155 h 518"/>
                    <a:gd name="T64" fmla="*/ 72 w 250"/>
                    <a:gd name="T65" fmla="*/ 138 h 518"/>
                    <a:gd name="T66" fmla="*/ 72 w 250"/>
                    <a:gd name="T67" fmla="*/ 125 h 518"/>
                    <a:gd name="T68" fmla="*/ 72 w 250"/>
                    <a:gd name="T69" fmla="*/ 120 h 518"/>
                    <a:gd name="T70" fmla="*/ 72 w 250"/>
                    <a:gd name="T71" fmla="*/ 117 h 518"/>
                    <a:gd name="T72" fmla="*/ 71 w 250"/>
                    <a:gd name="T73" fmla="*/ 103 h 518"/>
                    <a:gd name="T74" fmla="*/ 67 w 250"/>
                    <a:gd name="T75" fmla="*/ 84 h 518"/>
                    <a:gd name="T76" fmla="*/ 65 w 250"/>
                    <a:gd name="T77" fmla="*/ 63 h 518"/>
                    <a:gd name="T78" fmla="*/ 62 w 250"/>
                    <a:gd name="T79" fmla="*/ 39 h 518"/>
                    <a:gd name="T80" fmla="*/ 58 w 250"/>
                    <a:gd name="T81" fmla="*/ 19 h 518"/>
                    <a:gd name="T82" fmla="*/ 57 w 250"/>
                    <a:gd name="T83" fmla="*/ 12 h 518"/>
                    <a:gd name="T84" fmla="*/ 53 w 250"/>
                    <a:gd name="T85" fmla="*/ 6 h 518"/>
                    <a:gd name="T86" fmla="*/ 51 w 250"/>
                    <a:gd name="T87" fmla="*/ 2 h 518"/>
                    <a:gd name="T88" fmla="*/ 50 w 250"/>
                    <a:gd name="T89" fmla="*/ 0 h 5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0"/>
                    <a:gd name="T136" fmla="*/ 0 h 518"/>
                    <a:gd name="T137" fmla="*/ 250 w 250"/>
                    <a:gd name="T138" fmla="*/ 518 h 5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0" h="518">
                      <a:moveTo>
                        <a:pt x="173" y="0"/>
                      </a:moveTo>
                      <a:lnTo>
                        <a:pt x="158" y="4"/>
                      </a:lnTo>
                      <a:lnTo>
                        <a:pt x="139" y="14"/>
                      </a:lnTo>
                      <a:lnTo>
                        <a:pt x="115" y="28"/>
                      </a:lnTo>
                      <a:lnTo>
                        <a:pt x="91" y="48"/>
                      </a:lnTo>
                      <a:lnTo>
                        <a:pt x="67" y="72"/>
                      </a:lnTo>
                      <a:lnTo>
                        <a:pt x="48" y="96"/>
                      </a:lnTo>
                      <a:lnTo>
                        <a:pt x="29" y="124"/>
                      </a:lnTo>
                      <a:lnTo>
                        <a:pt x="19" y="153"/>
                      </a:lnTo>
                      <a:lnTo>
                        <a:pt x="14" y="182"/>
                      </a:lnTo>
                      <a:lnTo>
                        <a:pt x="10" y="211"/>
                      </a:lnTo>
                      <a:lnTo>
                        <a:pt x="5" y="239"/>
                      </a:lnTo>
                      <a:lnTo>
                        <a:pt x="0" y="268"/>
                      </a:lnTo>
                      <a:lnTo>
                        <a:pt x="0" y="297"/>
                      </a:lnTo>
                      <a:lnTo>
                        <a:pt x="5" y="326"/>
                      </a:lnTo>
                      <a:lnTo>
                        <a:pt x="14" y="355"/>
                      </a:lnTo>
                      <a:lnTo>
                        <a:pt x="29" y="383"/>
                      </a:lnTo>
                      <a:lnTo>
                        <a:pt x="43" y="412"/>
                      </a:lnTo>
                      <a:lnTo>
                        <a:pt x="62" y="441"/>
                      </a:lnTo>
                      <a:lnTo>
                        <a:pt x="82" y="465"/>
                      </a:lnTo>
                      <a:lnTo>
                        <a:pt x="101" y="484"/>
                      </a:lnTo>
                      <a:lnTo>
                        <a:pt x="125" y="503"/>
                      </a:lnTo>
                      <a:lnTo>
                        <a:pt x="149" y="513"/>
                      </a:lnTo>
                      <a:lnTo>
                        <a:pt x="173" y="518"/>
                      </a:lnTo>
                      <a:lnTo>
                        <a:pt x="202" y="518"/>
                      </a:lnTo>
                      <a:lnTo>
                        <a:pt x="211" y="513"/>
                      </a:lnTo>
                      <a:lnTo>
                        <a:pt x="221" y="503"/>
                      </a:lnTo>
                      <a:lnTo>
                        <a:pt x="230" y="489"/>
                      </a:lnTo>
                      <a:lnTo>
                        <a:pt x="235" y="474"/>
                      </a:lnTo>
                      <a:lnTo>
                        <a:pt x="245" y="431"/>
                      </a:lnTo>
                      <a:lnTo>
                        <a:pt x="250" y="388"/>
                      </a:lnTo>
                      <a:lnTo>
                        <a:pt x="250" y="345"/>
                      </a:lnTo>
                      <a:lnTo>
                        <a:pt x="250" y="307"/>
                      </a:lnTo>
                      <a:lnTo>
                        <a:pt x="250" y="278"/>
                      </a:lnTo>
                      <a:lnTo>
                        <a:pt x="250" y="268"/>
                      </a:lnTo>
                      <a:lnTo>
                        <a:pt x="250" y="259"/>
                      </a:lnTo>
                      <a:lnTo>
                        <a:pt x="245" y="230"/>
                      </a:lnTo>
                      <a:lnTo>
                        <a:pt x="235" y="187"/>
                      </a:lnTo>
                      <a:lnTo>
                        <a:pt x="226" y="139"/>
                      </a:lnTo>
                      <a:lnTo>
                        <a:pt x="216" y="86"/>
                      </a:lnTo>
                      <a:lnTo>
                        <a:pt x="202" y="43"/>
                      </a:lnTo>
                      <a:lnTo>
                        <a:pt x="197" y="28"/>
                      </a:lnTo>
                      <a:lnTo>
                        <a:pt x="187" y="14"/>
                      </a:lnTo>
                      <a:lnTo>
                        <a:pt x="178" y="4"/>
                      </a:lnTo>
                      <a:lnTo>
                        <a:pt x="173"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 name="Freeform 9"/>
                <p:cNvSpPr>
                  <a:spLocks/>
                </p:cNvSpPr>
                <p:nvPr/>
              </p:nvSpPr>
              <p:spPr bwMode="auto">
                <a:xfrm>
                  <a:off x="2018" y="1026"/>
                  <a:ext cx="214" cy="768"/>
                </a:xfrm>
                <a:custGeom>
                  <a:avLst/>
                  <a:gdLst>
                    <a:gd name="T0" fmla="*/ 60 w 322"/>
                    <a:gd name="T1" fmla="*/ 2 h 1007"/>
                    <a:gd name="T2" fmla="*/ 72 w 322"/>
                    <a:gd name="T3" fmla="*/ 19 h 1007"/>
                    <a:gd name="T4" fmla="*/ 74 w 322"/>
                    <a:gd name="T5" fmla="*/ 47 h 1007"/>
                    <a:gd name="T6" fmla="*/ 74 w 322"/>
                    <a:gd name="T7" fmla="*/ 70 h 1007"/>
                    <a:gd name="T8" fmla="*/ 73 w 322"/>
                    <a:gd name="T9" fmla="*/ 81 h 1007"/>
                    <a:gd name="T10" fmla="*/ 72 w 322"/>
                    <a:gd name="T11" fmla="*/ 92 h 1007"/>
                    <a:gd name="T12" fmla="*/ 74 w 322"/>
                    <a:gd name="T13" fmla="*/ 111 h 1007"/>
                    <a:gd name="T14" fmla="*/ 74 w 322"/>
                    <a:gd name="T15" fmla="*/ 139 h 1007"/>
                    <a:gd name="T16" fmla="*/ 86 w 322"/>
                    <a:gd name="T17" fmla="*/ 217 h 1007"/>
                    <a:gd name="T18" fmla="*/ 90 w 322"/>
                    <a:gd name="T19" fmla="*/ 291 h 1007"/>
                    <a:gd name="T20" fmla="*/ 70 w 322"/>
                    <a:gd name="T21" fmla="*/ 349 h 1007"/>
                    <a:gd name="T22" fmla="*/ 65 w 322"/>
                    <a:gd name="T23" fmla="*/ 385 h 1007"/>
                    <a:gd name="T24" fmla="*/ 59 w 322"/>
                    <a:gd name="T25" fmla="*/ 423 h 1007"/>
                    <a:gd name="T26" fmla="*/ 60 w 322"/>
                    <a:gd name="T27" fmla="*/ 432 h 1007"/>
                    <a:gd name="T28" fmla="*/ 62 w 322"/>
                    <a:gd name="T29" fmla="*/ 440 h 1007"/>
                    <a:gd name="T30" fmla="*/ 38 w 322"/>
                    <a:gd name="T31" fmla="*/ 447 h 1007"/>
                    <a:gd name="T32" fmla="*/ 25 w 322"/>
                    <a:gd name="T33" fmla="*/ 442 h 1007"/>
                    <a:gd name="T34" fmla="*/ 30 w 322"/>
                    <a:gd name="T35" fmla="*/ 442 h 1007"/>
                    <a:gd name="T36" fmla="*/ 37 w 322"/>
                    <a:gd name="T37" fmla="*/ 436 h 1007"/>
                    <a:gd name="T38" fmla="*/ 44 w 322"/>
                    <a:gd name="T39" fmla="*/ 426 h 1007"/>
                    <a:gd name="T40" fmla="*/ 48 w 322"/>
                    <a:gd name="T41" fmla="*/ 419 h 1007"/>
                    <a:gd name="T42" fmla="*/ 47 w 322"/>
                    <a:gd name="T43" fmla="*/ 390 h 1007"/>
                    <a:gd name="T44" fmla="*/ 43 w 322"/>
                    <a:gd name="T45" fmla="*/ 352 h 1007"/>
                    <a:gd name="T46" fmla="*/ 11 w 322"/>
                    <a:gd name="T47" fmla="*/ 336 h 1007"/>
                    <a:gd name="T48" fmla="*/ 15 w 322"/>
                    <a:gd name="T49" fmla="*/ 290 h 1007"/>
                    <a:gd name="T50" fmla="*/ 10 w 322"/>
                    <a:gd name="T51" fmla="*/ 259 h 1007"/>
                    <a:gd name="T52" fmla="*/ 0 w 322"/>
                    <a:gd name="T53" fmla="*/ 232 h 1007"/>
                    <a:gd name="T54" fmla="*/ 7 w 322"/>
                    <a:gd name="T55" fmla="*/ 188 h 1007"/>
                    <a:gd name="T56" fmla="*/ 23 w 322"/>
                    <a:gd name="T57" fmla="*/ 160 h 1007"/>
                    <a:gd name="T58" fmla="*/ 20 w 322"/>
                    <a:gd name="T59" fmla="*/ 156 h 1007"/>
                    <a:gd name="T60" fmla="*/ 15 w 322"/>
                    <a:gd name="T61" fmla="*/ 145 h 1007"/>
                    <a:gd name="T62" fmla="*/ 18 w 322"/>
                    <a:gd name="T63" fmla="*/ 128 h 1007"/>
                    <a:gd name="T64" fmla="*/ 29 w 322"/>
                    <a:gd name="T65" fmla="*/ 115 h 1007"/>
                    <a:gd name="T66" fmla="*/ 39 w 322"/>
                    <a:gd name="T67" fmla="*/ 96 h 1007"/>
                    <a:gd name="T68" fmla="*/ 43 w 322"/>
                    <a:gd name="T69" fmla="*/ 85 h 1007"/>
                    <a:gd name="T70" fmla="*/ 45 w 322"/>
                    <a:gd name="T71" fmla="*/ 79 h 1007"/>
                    <a:gd name="T72" fmla="*/ 45 w 322"/>
                    <a:gd name="T73" fmla="*/ 70 h 1007"/>
                    <a:gd name="T74" fmla="*/ 39 w 322"/>
                    <a:gd name="T75" fmla="*/ 68 h 1007"/>
                    <a:gd name="T76" fmla="*/ 34 w 322"/>
                    <a:gd name="T77" fmla="*/ 68 h 1007"/>
                    <a:gd name="T78" fmla="*/ 31 w 322"/>
                    <a:gd name="T79" fmla="*/ 62 h 1007"/>
                    <a:gd name="T80" fmla="*/ 31 w 322"/>
                    <a:gd name="T81" fmla="*/ 53 h 1007"/>
                    <a:gd name="T82" fmla="*/ 31 w 322"/>
                    <a:gd name="T83" fmla="*/ 49 h 1007"/>
                    <a:gd name="T84" fmla="*/ 30 w 322"/>
                    <a:gd name="T85" fmla="*/ 49 h 1007"/>
                    <a:gd name="T86" fmla="*/ 29 w 322"/>
                    <a:gd name="T87" fmla="*/ 45 h 1007"/>
                    <a:gd name="T88" fmla="*/ 31 w 322"/>
                    <a:gd name="T89" fmla="*/ 43 h 1007"/>
                    <a:gd name="T90" fmla="*/ 33 w 322"/>
                    <a:gd name="T91" fmla="*/ 37 h 1007"/>
                    <a:gd name="T92" fmla="*/ 33 w 322"/>
                    <a:gd name="T93" fmla="*/ 26 h 1007"/>
                    <a:gd name="T94" fmla="*/ 31 w 322"/>
                    <a:gd name="T95" fmla="*/ 21 h 1007"/>
                    <a:gd name="T96" fmla="*/ 35 w 322"/>
                    <a:gd name="T97" fmla="*/ 8 h 1007"/>
                    <a:gd name="T98" fmla="*/ 43 w 322"/>
                    <a:gd name="T99" fmla="*/ 0 h 1007"/>
                    <a:gd name="T100" fmla="*/ 48 w 322"/>
                    <a:gd name="T101" fmla="*/ 0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2"/>
                    <a:gd name="T154" fmla="*/ 0 h 1007"/>
                    <a:gd name="T155" fmla="*/ 322 w 322"/>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2" h="1007">
                      <a:moveTo>
                        <a:pt x="168" y="0"/>
                      </a:moveTo>
                      <a:lnTo>
                        <a:pt x="178" y="0"/>
                      </a:lnTo>
                      <a:lnTo>
                        <a:pt x="192" y="0"/>
                      </a:lnTo>
                      <a:lnTo>
                        <a:pt x="206" y="5"/>
                      </a:lnTo>
                      <a:lnTo>
                        <a:pt x="216" y="10"/>
                      </a:lnTo>
                      <a:lnTo>
                        <a:pt x="226" y="19"/>
                      </a:lnTo>
                      <a:lnTo>
                        <a:pt x="235" y="29"/>
                      </a:lnTo>
                      <a:lnTo>
                        <a:pt x="245" y="43"/>
                      </a:lnTo>
                      <a:lnTo>
                        <a:pt x="254" y="62"/>
                      </a:lnTo>
                      <a:lnTo>
                        <a:pt x="254" y="77"/>
                      </a:lnTo>
                      <a:lnTo>
                        <a:pt x="254" y="91"/>
                      </a:lnTo>
                      <a:lnTo>
                        <a:pt x="254" y="106"/>
                      </a:lnTo>
                      <a:lnTo>
                        <a:pt x="254" y="120"/>
                      </a:lnTo>
                      <a:lnTo>
                        <a:pt x="254" y="134"/>
                      </a:lnTo>
                      <a:lnTo>
                        <a:pt x="254" y="149"/>
                      </a:lnTo>
                      <a:lnTo>
                        <a:pt x="254" y="158"/>
                      </a:lnTo>
                      <a:lnTo>
                        <a:pt x="254" y="163"/>
                      </a:lnTo>
                      <a:lnTo>
                        <a:pt x="250" y="168"/>
                      </a:lnTo>
                      <a:lnTo>
                        <a:pt x="250" y="173"/>
                      </a:lnTo>
                      <a:lnTo>
                        <a:pt x="250" y="182"/>
                      </a:lnTo>
                      <a:lnTo>
                        <a:pt x="250" y="192"/>
                      </a:lnTo>
                      <a:lnTo>
                        <a:pt x="250" y="197"/>
                      </a:lnTo>
                      <a:lnTo>
                        <a:pt x="245" y="202"/>
                      </a:lnTo>
                      <a:lnTo>
                        <a:pt x="245" y="206"/>
                      </a:lnTo>
                      <a:lnTo>
                        <a:pt x="245" y="211"/>
                      </a:lnTo>
                      <a:lnTo>
                        <a:pt x="245" y="221"/>
                      </a:lnTo>
                      <a:lnTo>
                        <a:pt x="250" y="235"/>
                      </a:lnTo>
                      <a:lnTo>
                        <a:pt x="254" y="250"/>
                      </a:lnTo>
                      <a:lnTo>
                        <a:pt x="254" y="264"/>
                      </a:lnTo>
                      <a:lnTo>
                        <a:pt x="259" y="278"/>
                      </a:lnTo>
                      <a:lnTo>
                        <a:pt x="259" y="298"/>
                      </a:lnTo>
                      <a:lnTo>
                        <a:pt x="254" y="312"/>
                      </a:lnTo>
                      <a:lnTo>
                        <a:pt x="250" y="331"/>
                      </a:lnTo>
                      <a:lnTo>
                        <a:pt x="250" y="369"/>
                      </a:lnTo>
                      <a:lnTo>
                        <a:pt x="283" y="461"/>
                      </a:lnTo>
                      <a:lnTo>
                        <a:pt x="293" y="489"/>
                      </a:lnTo>
                      <a:lnTo>
                        <a:pt x="298" y="528"/>
                      </a:lnTo>
                      <a:lnTo>
                        <a:pt x="302" y="571"/>
                      </a:lnTo>
                      <a:lnTo>
                        <a:pt x="302" y="614"/>
                      </a:lnTo>
                      <a:lnTo>
                        <a:pt x="307" y="657"/>
                      </a:lnTo>
                      <a:lnTo>
                        <a:pt x="312" y="705"/>
                      </a:lnTo>
                      <a:lnTo>
                        <a:pt x="317" y="748"/>
                      </a:lnTo>
                      <a:lnTo>
                        <a:pt x="322" y="787"/>
                      </a:lnTo>
                      <a:lnTo>
                        <a:pt x="240" y="787"/>
                      </a:lnTo>
                      <a:lnTo>
                        <a:pt x="235" y="811"/>
                      </a:lnTo>
                      <a:lnTo>
                        <a:pt x="235" y="830"/>
                      </a:lnTo>
                      <a:lnTo>
                        <a:pt x="230" y="849"/>
                      </a:lnTo>
                      <a:lnTo>
                        <a:pt x="221" y="868"/>
                      </a:lnTo>
                      <a:lnTo>
                        <a:pt x="216" y="888"/>
                      </a:lnTo>
                      <a:lnTo>
                        <a:pt x="211" y="907"/>
                      </a:lnTo>
                      <a:lnTo>
                        <a:pt x="206" y="931"/>
                      </a:lnTo>
                      <a:lnTo>
                        <a:pt x="202" y="955"/>
                      </a:lnTo>
                      <a:lnTo>
                        <a:pt x="206" y="960"/>
                      </a:lnTo>
                      <a:lnTo>
                        <a:pt x="206" y="964"/>
                      </a:lnTo>
                      <a:lnTo>
                        <a:pt x="206" y="969"/>
                      </a:lnTo>
                      <a:lnTo>
                        <a:pt x="206" y="974"/>
                      </a:lnTo>
                      <a:lnTo>
                        <a:pt x="206" y="979"/>
                      </a:lnTo>
                      <a:lnTo>
                        <a:pt x="206" y="983"/>
                      </a:lnTo>
                      <a:lnTo>
                        <a:pt x="211" y="988"/>
                      </a:lnTo>
                      <a:lnTo>
                        <a:pt x="211" y="993"/>
                      </a:lnTo>
                      <a:lnTo>
                        <a:pt x="192" y="993"/>
                      </a:lnTo>
                      <a:lnTo>
                        <a:pt x="173" y="998"/>
                      </a:lnTo>
                      <a:lnTo>
                        <a:pt x="154" y="1003"/>
                      </a:lnTo>
                      <a:lnTo>
                        <a:pt x="130" y="1007"/>
                      </a:lnTo>
                      <a:lnTo>
                        <a:pt x="110" y="1007"/>
                      </a:lnTo>
                      <a:lnTo>
                        <a:pt x="96" y="1007"/>
                      </a:lnTo>
                      <a:lnTo>
                        <a:pt x="86" y="1007"/>
                      </a:lnTo>
                      <a:lnTo>
                        <a:pt x="86" y="998"/>
                      </a:lnTo>
                      <a:lnTo>
                        <a:pt x="91" y="998"/>
                      </a:lnTo>
                      <a:lnTo>
                        <a:pt x="101" y="998"/>
                      </a:lnTo>
                      <a:lnTo>
                        <a:pt x="106" y="993"/>
                      </a:lnTo>
                      <a:lnTo>
                        <a:pt x="110" y="993"/>
                      </a:lnTo>
                      <a:lnTo>
                        <a:pt x="120" y="988"/>
                      </a:lnTo>
                      <a:lnTo>
                        <a:pt x="125" y="983"/>
                      </a:lnTo>
                      <a:lnTo>
                        <a:pt x="130" y="974"/>
                      </a:lnTo>
                      <a:lnTo>
                        <a:pt x="139" y="969"/>
                      </a:lnTo>
                      <a:lnTo>
                        <a:pt x="144" y="964"/>
                      </a:lnTo>
                      <a:lnTo>
                        <a:pt x="149" y="960"/>
                      </a:lnTo>
                      <a:lnTo>
                        <a:pt x="158" y="955"/>
                      </a:lnTo>
                      <a:lnTo>
                        <a:pt x="158" y="950"/>
                      </a:lnTo>
                      <a:lnTo>
                        <a:pt x="163" y="950"/>
                      </a:lnTo>
                      <a:lnTo>
                        <a:pt x="163" y="945"/>
                      </a:lnTo>
                      <a:lnTo>
                        <a:pt x="163" y="931"/>
                      </a:lnTo>
                      <a:lnTo>
                        <a:pt x="163" y="916"/>
                      </a:lnTo>
                      <a:lnTo>
                        <a:pt x="158" y="897"/>
                      </a:lnTo>
                      <a:lnTo>
                        <a:pt x="158" y="878"/>
                      </a:lnTo>
                      <a:lnTo>
                        <a:pt x="154" y="854"/>
                      </a:lnTo>
                      <a:lnTo>
                        <a:pt x="154" y="835"/>
                      </a:lnTo>
                      <a:lnTo>
                        <a:pt x="149" y="811"/>
                      </a:lnTo>
                      <a:lnTo>
                        <a:pt x="144" y="792"/>
                      </a:lnTo>
                      <a:lnTo>
                        <a:pt x="38" y="792"/>
                      </a:lnTo>
                      <a:lnTo>
                        <a:pt x="38" y="787"/>
                      </a:lnTo>
                      <a:lnTo>
                        <a:pt x="38" y="777"/>
                      </a:lnTo>
                      <a:lnTo>
                        <a:pt x="38" y="758"/>
                      </a:lnTo>
                      <a:lnTo>
                        <a:pt x="43" y="734"/>
                      </a:lnTo>
                      <a:lnTo>
                        <a:pt x="43" y="705"/>
                      </a:lnTo>
                      <a:lnTo>
                        <a:pt x="48" y="676"/>
                      </a:lnTo>
                      <a:lnTo>
                        <a:pt x="53" y="653"/>
                      </a:lnTo>
                      <a:lnTo>
                        <a:pt x="53" y="633"/>
                      </a:lnTo>
                      <a:lnTo>
                        <a:pt x="48" y="614"/>
                      </a:lnTo>
                      <a:lnTo>
                        <a:pt x="43" y="600"/>
                      </a:lnTo>
                      <a:lnTo>
                        <a:pt x="34" y="585"/>
                      </a:lnTo>
                      <a:lnTo>
                        <a:pt x="24" y="576"/>
                      </a:lnTo>
                      <a:lnTo>
                        <a:pt x="14" y="561"/>
                      </a:lnTo>
                      <a:lnTo>
                        <a:pt x="5" y="547"/>
                      </a:lnTo>
                      <a:lnTo>
                        <a:pt x="0" y="523"/>
                      </a:lnTo>
                      <a:lnTo>
                        <a:pt x="0" y="499"/>
                      </a:lnTo>
                      <a:lnTo>
                        <a:pt x="5" y="470"/>
                      </a:lnTo>
                      <a:lnTo>
                        <a:pt x="10" y="446"/>
                      </a:lnTo>
                      <a:lnTo>
                        <a:pt x="24" y="422"/>
                      </a:lnTo>
                      <a:lnTo>
                        <a:pt x="38" y="398"/>
                      </a:lnTo>
                      <a:lnTo>
                        <a:pt x="53" y="384"/>
                      </a:lnTo>
                      <a:lnTo>
                        <a:pt x="67" y="369"/>
                      </a:lnTo>
                      <a:lnTo>
                        <a:pt x="77" y="360"/>
                      </a:lnTo>
                      <a:lnTo>
                        <a:pt x="86" y="355"/>
                      </a:lnTo>
                      <a:lnTo>
                        <a:pt x="82" y="355"/>
                      </a:lnTo>
                      <a:lnTo>
                        <a:pt x="77" y="350"/>
                      </a:lnTo>
                      <a:lnTo>
                        <a:pt x="67" y="350"/>
                      </a:lnTo>
                      <a:lnTo>
                        <a:pt x="62" y="346"/>
                      </a:lnTo>
                      <a:lnTo>
                        <a:pt x="58" y="341"/>
                      </a:lnTo>
                      <a:lnTo>
                        <a:pt x="53" y="331"/>
                      </a:lnTo>
                      <a:lnTo>
                        <a:pt x="53" y="326"/>
                      </a:lnTo>
                      <a:lnTo>
                        <a:pt x="53" y="317"/>
                      </a:lnTo>
                      <a:lnTo>
                        <a:pt x="58" y="307"/>
                      </a:lnTo>
                      <a:lnTo>
                        <a:pt x="58" y="298"/>
                      </a:lnTo>
                      <a:lnTo>
                        <a:pt x="62" y="288"/>
                      </a:lnTo>
                      <a:lnTo>
                        <a:pt x="67" y="283"/>
                      </a:lnTo>
                      <a:lnTo>
                        <a:pt x="77" y="278"/>
                      </a:lnTo>
                      <a:lnTo>
                        <a:pt x="86" y="269"/>
                      </a:lnTo>
                      <a:lnTo>
                        <a:pt x="96" y="259"/>
                      </a:lnTo>
                      <a:lnTo>
                        <a:pt x="110" y="245"/>
                      </a:lnTo>
                      <a:lnTo>
                        <a:pt x="120" y="235"/>
                      </a:lnTo>
                      <a:lnTo>
                        <a:pt x="130" y="221"/>
                      </a:lnTo>
                      <a:lnTo>
                        <a:pt x="134" y="216"/>
                      </a:lnTo>
                      <a:lnTo>
                        <a:pt x="139" y="206"/>
                      </a:lnTo>
                      <a:lnTo>
                        <a:pt x="144" y="202"/>
                      </a:lnTo>
                      <a:lnTo>
                        <a:pt x="144" y="197"/>
                      </a:lnTo>
                      <a:lnTo>
                        <a:pt x="144" y="192"/>
                      </a:lnTo>
                      <a:lnTo>
                        <a:pt x="149" y="187"/>
                      </a:lnTo>
                      <a:lnTo>
                        <a:pt x="149" y="182"/>
                      </a:lnTo>
                      <a:lnTo>
                        <a:pt x="154" y="182"/>
                      </a:lnTo>
                      <a:lnTo>
                        <a:pt x="154" y="178"/>
                      </a:lnTo>
                      <a:lnTo>
                        <a:pt x="154" y="173"/>
                      </a:lnTo>
                      <a:lnTo>
                        <a:pt x="154" y="168"/>
                      </a:lnTo>
                      <a:lnTo>
                        <a:pt x="154" y="163"/>
                      </a:lnTo>
                      <a:lnTo>
                        <a:pt x="154" y="158"/>
                      </a:lnTo>
                      <a:lnTo>
                        <a:pt x="149" y="154"/>
                      </a:lnTo>
                      <a:lnTo>
                        <a:pt x="144" y="154"/>
                      </a:lnTo>
                      <a:lnTo>
                        <a:pt x="139" y="154"/>
                      </a:lnTo>
                      <a:lnTo>
                        <a:pt x="134" y="154"/>
                      </a:lnTo>
                      <a:lnTo>
                        <a:pt x="130" y="154"/>
                      </a:lnTo>
                      <a:lnTo>
                        <a:pt x="125" y="154"/>
                      </a:lnTo>
                      <a:lnTo>
                        <a:pt x="120" y="154"/>
                      </a:lnTo>
                      <a:lnTo>
                        <a:pt x="115" y="154"/>
                      </a:lnTo>
                      <a:lnTo>
                        <a:pt x="115" y="149"/>
                      </a:lnTo>
                      <a:lnTo>
                        <a:pt x="110" y="149"/>
                      </a:lnTo>
                      <a:lnTo>
                        <a:pt x="106" y="144"/>
                      </a:lnTo>
                      <a:lnTo>
                        <a:pt x="106" y="139"/>
                      </a:lnTo>
                      <a:lnTo>
                        <a:pt x="106" y="134"/>
                      </a:lnTo>
                      <a:lnTo>
                        <a:pt x="106" y="130"/>
                      </a:lnTo>
                      <a:lnTo>
                        <a:pt x="106" y="125"/>
                      </a:lnTo>
                      <a:lnTo>
                        <a:pt x="106" y="120"/>
                      </a:lnTo>
                      <a:lnTo>
                        <a:pt x="106" y="115"/>
                      </a:lnTo>
                      <a:lnTo>
                        <a:pt x="106" y="110"/>
                      </a:lnTo>
                      <a:lnTo>
                        <a:pt x="101" y="110"/>
                      </a:lnTo>
                      <a:lnTo>
                        <a:pt x="96" y="106"/>
                      </a:lnTo>
                      <a:lnTo>
                        <a:pt x="96" y="101"/>
                      </a:lnTo>
                      <a:lnTo>
                        <a:pt x="101" y="101"/>
                      </a:lnTo>
                      <a:lnTo>
                        <a:pt x="101" y="96"/>
                      </a:lnTo>
                      <a:lnTo>
                        <a:pt x="106" y="96"/>
                      </a:lnTo>
                      <a:lnTo>
                        <a:pt x="106" y="91"/>
                      </a:lnTo>
                      <a:lnTo>
                        <a:pt x="110" y="91"/>
                      </a:lnTo>
                      <a:lnTo>
                        <a:pt x="110" y="86"/>
                      </a:lnTo>
                      <a:lnTo>
                        <a:pt x="110" y="82"/>
                      </a:lnTo>
                      <a:lnTo>
                        <a:pt x="110" y="72"/>
                      </a:lnTo>
                      <a:lnTo>
                        <a:pt x="110" y="67"/>
                      </a:lnTo>
                      <a:lnTo>
                        <a:pt x="110" y="62"/>
                      </a:lnTo>
                      <a:lnTo>
                        <a:pt x="110" y="58"/>
                      </a:lnTo>
                      <a:lnTo>
                        <a:pt x="110" y="53"/>
                      </a:lnTo>
                      <a:lnTo>
                        <a:pt x="106" y="53"/>
                      </a:lnTo>
                      <a:lnTo>
                        <a:pt x="106" y="48"/>
                      </a:lnTo>
                      <a:lnTo>
                        <a:pt x="106" y="39"/>
                      </a:lnTo>
                      <a:lnTo>
                        <a:pt x="110" y="34"/>
                      </a:lnTo>
                      <a:lnTo>
                        <a:pt x="115" y="24"/>
                      </a:lnTo>
                      <a:lnTo>
                        <a:pt x="120" y="19"/>
                      </a:lnTo>
                      <a:lnTo>
                        <a:pt x="125" y="10"/>
                      </a:lnTo>
                      <a:lnTo>
                        <a:pt x="130" y="10"/>
                      </a:lnTo>
                      <a:lnTo>
                        <a:pt x="139" y="5"/>
                      </a:lnTo>
                      <a:lnTo>
                        <a:pt x="144" y="0"/>
                      </a:lnTo>
                      <a:lnTo>
                        <a:pt x="149" y="0"/>
                      </a:lnTo>
                      <a:lnTo>
                        <a:pt x="154" y="0"/>
                      </a:lnTo>
                      <a:lnTo>
                        <a:pt x="158" y="0"/>
                      </a:lnTo>
                      <a:lnTo>
                        <a:pt x="163" y="0"/>
                      </a:lnTo>
                      <a:lnTo>
                        <a:pt x="16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50" name="AutoShape 10"/>
              <p:cNvSpPr>
                <a:spLocks noChangeArrowheads="1"/>
              </p:cNvSpPr>
              <p:nvPr/>
            </p:nvSpPr>
            <p:spPr bwMode="auto">
              <a:xfrm rot="2088291">
                <a:off x="1375" y="2117"/>
                <a:ext cx="2056" cy="383"/>
              </a:xfrm>
              <a:prstGeom prst="wave">
                <a:avLst>
                  <a:gd name="adj1" fmla="val 20644"/>
                  <a:gd name="adj2" fmla="val 5389"/>
                </a:avLst>
              </a:prstGeom>
              <a:solidFill>
                <a:srgbClr val="DDDDDD"/>
              </a:solidFill>
              <a:ln w="9525">
                <a:solidFill>
                  <a:srgbClr val="000000"/>
                </a:solidFill>
                <a:prstDash val="sysDot"/>
                <a:round/>
                <a:headEnd/>
                <a:tailEnd/>
              </a:ln>
            </p:spPr>
            <p:txBody>
              <a:bodyPr anchor="ctr"/>
              <a:lstStyle/>
              <a:p>
                <a:endParaRPr lang="fr-FR"/>
              </a:p>
            </p:txBody>
          </p:sp>
          <p:grpSp>
            <p:nvGrpSpPr>
              <p:cNvPr id="51" name="Group 11"/>
              <p:cNvGrpSpPr>
                <a:grpSpLocks/>
              </p:cNvGrpSpPr>
              <p:nvPr/>
            </p:nvGrpSpPr>
            <p:grpSpPr bwMode="auto">
              <a:xfrm>
                <a:off x="1381" y="1202"/>
                <a:ext cx="1065" cy="718"/>
                <a:chOff x="982" y="798"/>
                <a:chExt cx="1010" cy="681"/>
              </a:xfrm>
            </p:grpSpPr>
            <p:sp>
              <p:nvSpPr>
                <p:cNvPr id="65" name="Rectangle 12"/>
                <p:cNvSpPr>
                  <a:spLocks noChangeArrowheads="1"/>
                </p:cNvSpPr>
                <p:nvPr/>
              </p:nvSpPr>
              <p:spPr bwMode="auto">
                <a:xfrm>
                  <a:off x="1191" y="1207"/>
                  <a:ext cx="544" cy="272"/>
                </a:xfrm>
                <a:prstGeom prst="rect">
                  <a:avLst/>
                </a:prstGeom>
                <a:solidFill>
                  <a:srgbClr val="FFFFFF"/>
                </a:solidFill>
                <a:ln w="9525">
                  <a:solidFill>
                    <a:srgbClr val="FFFFFF"/>
                  </a:solidFill>
                  <a:miter lim="800000"/>
                  <a:headEnd/>
                  <a:tailEnd/>
                </a:ln>
              </p:spPr>
              <p:txBody>
                <a:bodyPr anchor="ctr"/>
                <a:lstStyle/>
                <a:p>
                  <a:endParaRPr lang="fr-FR"/>
                </a:p>
              </p:txBody>
            </p:sp>
            <p:sp>
              <p:nvSpPr>
                <p:cNvPr id="66" name="Rectangle 13"/>
                <p:cNvSpPr>
                  <a:spLocks noChangeArrowheads="1"/>
                </p:cNvSpPr>
                <p:nvPr/>
              </p:nvSpPr>
              <p:spPr bwMode="auto">
                <a:xfrm>
                  <a:off x="1157" y="969"/>
                  <a:ext cx="648" cy="432"/>
                </a:xfrm>
                <a:prstGeom prst="rect">
                  <a:avLst/>
                </a:prstGeom>
                <a:solidFill>
                  <a:srgbClr val="FFFFFF"/>
                </a:solidFill>
                <a:ln w="9525">
                  <a:solidFill>
                    <a:srgbClr val="000000"/>
                  </a:solidFill>
                  <a:miter lim="800000"/>
                  <a:headEnd/>
                  <a:tailEnd/>
                </a:ln>
              </p:spPr>
              <p:txBody>
                <a:bodyPr/>
                <a:lstStyle/>
                <a:p>
                  <a:endParaRPr lang="fr-FR"/>
                </a:p>
              </p:txBody>
            </p:sp>
            <p:sp>
              <p:nvSpPr>
                <p:cNvPr id="67" name="AutoShape 14"/>
                <p:cNvSpPr>
                  <a:spLocks noChangeArrowheads="1"/>
                </p:cNvSpPr>
                <p:nvPr/>
              </p:nvSpPr>
              <p:spPr bwMode="auto">
                <a:xfrm>
                  <a:off x="982" y="798"/>
                  <a:ext cx="1010" cy="2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68" name="Rectangle 15"/>
                <p:cNvSpPr>
                  <a:spLocks noChangeArrowheads="1"/>
                </p:cNvSpPr>
                <p:nvPr/>
              </p:nvSpPr>
              <p:spPr bwMode="auto">
                <a:xfrm>
                  <a:off x="1630" y="1161"/>
                  <a:ext cx="72" cy="72"/>
                </a:xfrm>
                <a:prstGeom prst="rect">
                  <a:avLst/>
                </a:prstGeom>
                <a:solidFill>
                  <a:srgbClr val="FFFFFF"/>
                </a:solidFill>
                <a:ln w="9525">
                  <a:solidFill>
                    <a:srgbClr val="000000"/>
                  </a:solidFill>
                  <a:miter lim="800000"/>
                  <a:headEnd/>
                  <a:tailEnd/>
                </a:ln>
              </p:spPr>
              <p:txBody>
                <a:bodyPr/>
                <a:lstStyle/>
                <a:p>
                  <a:endParaRPr lang="fr-FR"/>
                </a:p>
              </p:txBody>
            </p:sp>
            <p:sp>
              <p:nvSpPr>
                <p:cNvPr id="69" name="Rectangle 16"/>
                <p:cNvSpPr>
                  <a:spLocks noChangeArrowheads="1"/>
                </p:cNvSpPr>
                <p:nvPr/>
              </p:nvSpPr>
              <p:spPr bwMode="auto">
                <a:xfrm>
                  <a:off x="1410" y="1185"/>
                  <a:ext cx="144" cy="216"/>
                </a:xfrm>
                <a:prstGeom prst="rect">
                  <a:avLst/>
                </a:prstGeom>
                <a:solidFill>
                  <a:srgbClr val="DDDDDD"/>
                </a:solidFill>
                <a:ln w="9525">
                  <a:solidFill>
                    <a:srgbClr val="000000"/>
                  </a:solidFill>
                  <a:miter lim="800000"/>
                  <a:headEnd/>
                  <a:tailEnd/>
                </a:ln>
              </p:spPr>
              <p:txBody>
                <a:bodyPr/>
                <a:lstStyle/>
                <a:p>
                  <a:endParaRPr lang="fr-FR"/>
                </a:p>
              </p:txBody>
            </p:sp>
            <p:sp>
              <p:nvSpPr>
                <p:cNvPr id="70" name="Rectangle 17"/>
                <p:cNvSpPr>
                  <a:spLocks noChangeArrowheads="1"/>
                </p:cNvSpPr>
                <p:nvPr/>
              </p:nvSpPr>
              <p:spPr bwMode="auto">
                <a:xfrm>
                  <a:off x="1245" y="1161"/>
                  <a:ext cx="72" cy="72"/>
                </a:xfrm>
                <a:prstGeom prst="rect">
                  <a:avLst/>
                </a:prstGeom>
                <a:solidFill>
                  <a:srgbClr val="FFFFFF"/>
                </a:solidFill>
                <a:ln w="9525">
                  <a:solidFill>
                    <a:srgbClr val="000000"/>
                  </a:solidFill>
                  <a:miter lim="800000"/>
                  <a:headEnd/>
                  <a:tailEnd/>
                </a:ln>
              </p:spPr>
              <p:txBody>
                <a:bodyPr/>
                <a:lstStyle/>
                <a:p>
                  <a:endParaRPr lang="fr-FR"/>
                </a:p>
              </p:txBody>
            </p:sp>
          </p:grpSp>
          <p:sp>
            <p:nvSpPr>
              <p:cNvPr id="52" name="AutoShape 18"/>
              <p:cNvSpPr>
                <a:spLocks noChangeArrowheads="1"/>
              </p:cNvSpPr>
              <p:nvPr/>
            </p:nvSpPr>
            <p:spPr bwMode="auto">
              <a:xfrm>
                <a:off x="3261" y="2637"/>
                <a:ext cx="1290" cy="431"/>
              </a:xfrm>
              <a:prstGeom prst="hexagon">
                <a:avLst>
                  <a:gd name="adj" fmla="val 36485"/>
                  <a:gd name="vf" fmla="val 115470"/>
                </a:avLst>
              </a:prstGeom>
              <a:solidFill>
                <a:srgbClr val="808080"/>
              </a:solidFill>
              <a:ln w="9525">
                <a:solidFill>
                  <a:srgbClr val="000000"/>
                </a:solidFill>
                <a:miter lim="800000"/>
                <a:headEnd/>
                <a:tailEnd/>
              </a:ln>
            </p:spPr>
            <p:txBody>
              <a:bodyPr anchor="ctr"/>
              <a:lstStyle/>
              <a:p>
                <a:endParaRPr lang="fr-FR"/>
              </a:p>
            </p:txBody>
          </p:sp>
          <p:sp>
            <p:nvSpPr>
              <p:cNvPr id="53" name="Rectangle 19"/>
              <p:cNvSpPr>
                <a:spLocks noChangeArrowheads="1"/>
              </p:cNvSpPr>
              <p:nvPr/>
            </p:nvSpPr>
            <p:spPr bwMode="auto">
              <a:xfrm>
                <a:off x="3193" y="2829"/>
                <a:ext cx="1673" cy="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fr-FR"/>
              </a:p>
            </p:txBody>
          </p:sp>
          <p:sp>
            <p:nvSpPr>
              <p:cNvPr id="54" name="Rectangle 20"/>
              <p:cNvSpPr>
                <a:spLocks noChangeArrowheads="1"/>
              </p:cNvSpPr>
              <p:nvPr/>
            </p:nvSpPr>
            <p:spPr bwMode="auto">
              <a:xfrm>
                <a:off x="3384" y="2829"/>
                <a:ext cx="1052" cy="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55" name="AutoShape 21"/>
              <p:cNvSpPr>
                <a:spLocks noChangeArrowheads="1"/>
              </p:cNvSpPr>
              <p:nvPr/>
            </p:nvSpPr>
            <p:spPr bwMode="auto">
              <a:xfrm>
                <a:off x="3784" y="2607"/>
                <a:ext cx="238" cy="238"/>
              </a:xfrm>
              <a:prstGeom prst="plus">
                <a:avLst>
                  <a:gd name="adj" fmla="val 32491"/>
                </a:avLst>
              </a:prstGeom>
              <a:solidFill>
                <a:srgbClr val="000000"/>
              </a:solidFill>
              <a:ln w="9525">
                <a:solidFill>
                  <a:srgbClr val="000000"/>
                </a:solidFill>
                <a:miter lim="800000"/>
                <a:headEnd/>
                <a:tailEnd/>
              </a:ln>
            </p:spPr>
            <p:txBody>
              <a:bodyPr anchor="ctr"/>
              <a:lstStyle/>
              <a:p>
                <a:endParaRPr lang="fr-FR"/>
              </a:p>
            </p:txBody>
          </p:sp>
          <p:sp>
            <p:nvSpPr>
              <p:cNvPr id="56" name="Rectangle 22"/>
              <p:cNvSpPr>
                <a:spLocks noChangeArrowheads="1"/>
              </p:cNvSpPr>
              <p:nvPr/>
            </p:nvSpPr>
            <p:spPr bwMode="auto">
              <a:xfrm>
                <a:off x="3419"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57" name="Rectangle 23"/>
              <p:cNvSpPr>
                <a:spLocks noChangeArrowheads="1"/>
              </p:cNvSpPr>
              <p:nvPr/>
            </p:nvSpPr>
            <p:spPr bwMode="auto">
              <a:xfrm>
                <a:off x="3563"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58" name="Rectangle 24"/>
              <p:cNvSpPr>
                <a:spLocks noChangeArrowheads="1"/>
              </p:cNvSpPr>
              <p:nvPr/>
            </p:nvSpPr>
            <p:spPr bwMode="auto">
              <a:xfrm>
                <a:off x="3706"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59" name="Rectangle 25"/>
              <p:cNvSpPr>
                <a:spLocks noChangeArrowheads="1"/>
              </p:cNvSpPr>
              <p:nvPr/>
            </p:nvSpPr>
            <p:spPr bwMode="auto">
              <a:xfrm>
                <a:off x="4006"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60" name="Rectangle 26"/>
              <p:cNvSpPr>
                <a:spLocks noChangeArrowheads="1"/>
              </p:cNvSpPr>
              <p:nvPr/>
            </p:nvSpPr>
            <p:spPr bwMode="auto">
              <a:xfrm>
                <a:off x="4149"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61" name="Rectangle 27"/>
              <p:cNvSpPr>
                <a:spLocks noChangeArrowheads="1"/>
              </p:cNvSpPr>
              <p:nvPr/>
            </p:nvSpPr>
            <p:spPr bwMode="auto">
              <a:xfrm>
                <a:off x="4293"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62" name="Rectangle 28"/>
              <p:cNvSpPr>
                <a:spLocks noChangeArrowheads="1"/>
              </p:cNvSpPr>
              <p:nvPr/>
            </p:nvSpPr>
            <p:spPr bwMode="auto">
              <a:xfrm>
                <a:off x="3845" y="2972"/>
                <a:ext cx="109" cy="239"/>
              </a:xfrm>
              <a:prstGeom prst="rect">
                <a:avLst/>
              </a:prstGeom>
              <a:solidFill>
                <a:srgbClr val="DDDDDD"/>
              </a:solidFill>
              <a:ln w="9525">
                <a:solidFill>
                  <a:srgbClr val="000000"/>
                </a:solidFill>
                <a:miter lim="800000"/>
                <a:headEnd/>
                <a:tailEnd/>
              </a:ln>
            </p:spPr>
            <p:txBody>
              <a:bodyPr anchor="ctr"/>
              <a:lstStyle/>
              <a:p>
                <a:endParaRPr lang="fr-FR"/>
              </a:p>
            </p:txBody>
          </p:sp>
          <p:sp>
            <p:nvSpPr>
              <p:cNvPr id="63" name="Text Box 29"/>
              <p:cNvSpPr txBox="1">
                <a:spLocks noChangeArrowheads="1"/>
              </p:cNvSpPr>
              <p:nvPr/>
            </p:nvSpPr>
            <p:spPr bwMode="auto">
              <a:xfrm>
                <a:off x="3767" y="3250"/>
                <a:ext cx="1243" cy="51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defTabSz="1042988" eaLnBrk="0" hangingPunct="0">
                  <a:defRPr sz="1400">
                    <a:solidFill>
                      <a:schemeClr val="tx1"/>
                    </a:solidFill>
                    <a:latin typeface="Arial" pitchFamily="34" charset="0"/>
                    <a:cs typeface="Arial" pitchFamily="34" charset="0"/>
                  </a:defRPr>
                </a:lvl1pPr>
                <a:lvl2pPr marL="742950" indent="-285750" defTabSz="1042988" eaLnBrk="0" hangingPunct="0">
                  <a:defRPr sz="1400">
                    <a:solidFill>
                      <a:schemeClr val="tx1"/>
                    </a:solidFill>
                    <a:latin typeface="Arial" pitchFamily="34" charset="0"/>
                    <a:cs typeface="Arial" pitchFamily="34" charset="0"/>
                  </a:defRPr>
                </a:lvl2pPr>
                <a:lvl3pPr marL="1143000" indent="-228600" defTabSz="1042988" eaLnBrk="0" hangingPunct="0">
                  <a:defRPr sz="1400">
                    <a:solidFill>
                      <a:schemeClr val="tx1"/>
                    </a:solidFill>
                    <a:latin typeface="Arial" pitchFamily="34" charset="0"/>
                    <a:cs typeface="Arial" pitchFamily="34" charset="0"/>
                  </a:defRPr>
                </a:lvl3pPr>
                <a:lvl4pPr marL="1600200" indent="-228600" defTabSz="1042988" eaLnBrk="0" hangingPunct="0">
                  <a:defRPr sz="1400">
                    <a:solidFill>
                      <a:schemeClr val="tx1"/>
                    </a:solidFill>
                    <a:latin typeface="Arial" pitchFamily="34" charset="0"/>
                    <a:cs typeface="Arial" pitchFamily="34" charset="0"/>
                  </a:defRPr>
                </a:lvl4pPr>
                <a:lvl5pPr marL="2057400" indent="-228600" defTabSz="1042988" eaLnBrk="0" hangingPunct="0">
                  <a:defRPr sz="1400">
                    <a:solidFill>
                      <a:schemeClr val="tx1"/>
                    </a:solidFill>
                    <a:latin typeface="Arial" pitchFamily="34" charset="0"/>
                    <a:cs typeface="Arial" pitchFamily="34" charset="0"/>
                  </a:defRPr>
                </a:lvl5pPr>
                <a:lvl6pPr marL="25146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defTabSz="1042988"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r>
                  <a:rPr lang="fr-CH" altLang="zh-CN" sz="1800" b="1">
                    <a:ea typeface="SimSun" pitchFamily="2" charset="-122"/>
                  </a:rPr>
                  <a:t>Attention dans les services de santé</a:t>
                </a:r>
                <a:endParaRPr lang="fr-CH" altLang="fr-FR" sz="1800" b="1">
                  <a:ea typeface="SimSun" pitchFamily="2" charset="-122"/>
                </a:endParaRPr>
              </a:p>
            </p:txBody>
          </p:sp>
          <p:pic>
            <p:nvPicPr>
              <p:cNvPr id="64" name="Picture 30" descr="WelcomeGreeting_ p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 y="2829"/>
                <a:ext cx="39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31"/>
            <p:cNvGrpSpPr>
              <a:grpSpLocks/>
            </p:cNvGrpSpPr>
            <p:nvPr/>
          </p:nvGrpSpPr>
          <p:grpSpPr bwMode="auto">
            <a:xfrm>
              <a:off x="3192" y="1149"/>
              <a:ext cx="1102" cy="724"/>
              <a:chOff x="3192" y="1149"/>
              <a:chExt cx="1102" cy="724"/>
            </a:xfrm>
          </p:grpSpPr>
          <p:grpSp>
            <p:nvGrpSpPr>
              <p:cNvPr id="22" name="Group 32"/>
              <p:cNvGrpSpPr>
                <a:grpSpLocks/>
              </p:cNvGrpSpPr>
              <p:nvPr/>
            </p:nvGrpSpPr>
            <p:grpSpPr bwMode="auto">
              <a:xfrm>
                <a:off x="3336" y="1149"/>
                <a:ext cx="528" cy="291"/>
                <a:chOff x="2835" y="436"/>
                <a:chExt cx="590" cy="321"/>
              </a:xfrm>
            </p:grpSpPr>
            <p:sp>
              <p:nvSpPr>
                <p:cNvPr id="41" name="Rectangle 33"/>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42" name="AutoShape 34"/>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43" name="Rectangle 35"/>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44" name="Rectangle 36"/>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45" name="Rectangle 37"/>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nvGrpSpPr>
              <p:cNvPr id="23" name="Group 38"/>
              <p:cNvGrpSpPr>
                <a:grpSpLocks/>
              </p:cNvGrpSpPr>
              <p:nvPr/>
            </p:nvGrpSpPr>
            <p:grpSpPr bwMode="auto">
              <a:xfrm>
                <a:off x="3767" y="1249"/>
                <a:ext cx="527" cy="289"/>
                <a:chOff x="2835" y="436"/>
                <a:chExt cx="590" cy="321"/>
              </a:xfrm>
            </p:grpSpPr>
            <p:sp>
              <p:nvSpPr>
                <p:cNvPr id="36" name="Rectangle 39"/>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37" name="AutoShape 40"/>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38" name="Rectangle 41"/>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39" name="Rectangle 42"/>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40" name="Rectangle 43"/>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nvGrpSpPr>
              <p:cNvPr id="24" name="Group 44"/>
              <p:cNvGrpSpPr>
                <a:grpSpLocks/>
              </p:cNvGrpSpPr>
              <p:nvPr/>
            </p:nvGrpSpPr>
            <p:grpSpPr bwMode="auto">
              <a:xfrm>
                <a:off x="3192" y="1488"/>
                <a:ext cx="527" cy="290"/>
                <a:chOff x="2835" y="436"/>
                <a:chExt cx="590" cy="321"/>
              </a:xfrm>
            </p:grpSpPr>
            <p:sp>
              <p:nvSpPr>
                <p:cNvPr id="31" name="Rectangle 45"/>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32" name="AutoShape 46"/>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33" name="Rectangle 47"/>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34" name="Rectangle 48"/>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35" name="Rectangle 49"/>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nvGrpSpPr>
              <p:cNvPr id="25" name="Group 50"/>
              <p:cNvGrpSpPr>
                <a:grpSpLocks/>
              </p:cNvGrpSpPr>
              <p:nvPr/>
            </p:nvGrpSpPr>
            <p:grpSpPr bwMode="auto">
              <a:xfrm>
                <a:off x="3623" y="1583"/>
                <a:ext cx="528" cy="290"/>
                <a:chOff x="2835" y="436"/>
                <a:chExt cx="590" cy="321"/>
              </a:xfrm>
            </p:grpSpPr>
            <p:sp>
              <p:nvSpPr>
                <p:cNvPr id="26" name="Rectangle 51"/>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27" name="AutoShape 52"/>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28" name="Rectangle 53"/>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29" name="Rectangle 54"/>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30" name="Rectangle 55"/>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grpSp>
    </p:spTree>
    <p:extLst>
      <p:ext uri="{BB962C8B-B14F-4D97-AF65-F5344CB8AC3E}">
        <p14:creationId xmlns:p14="http://schemas.microsoft.com/office/powerpoint/2010/main" val="330935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200" b="1" dirty="0">
                <a:latin typeface="Trebuchet MS" pitchFamily="34" charset="0"/>
              </a:rPr>
              <a:t>PRINCIPES DU CADRE IFC </a:t>
            </a:r>
            <a:r>
              <a:rPr lang="fr-FR" sz="3200" b="1" dirty="0">
                <a:solidFill>
                  <a:srgbClr val="FF0000"/>
                </a:solidFill>
                <a:latin typeface="Trebuchet MS" pitchFamily="34" charset="0"/>
              </a:rPr>
              <a:t>(5/5)</a:t>
            </a:r>
            <a:endParaRPr lang="fr-FR" sz="3200" b="1" dirty="0">
              <a:latin typeface="Trebuchet MS" pitchFamily="34" charset="0"/>
            </a:endParaRPr>
          </a:p>
        </p:txBody>
      </p:sp>
      <p:sp>
        <p:nvSpPr>
          <p:cNvPr id="6" name="Rectangle 3"/>
          <p:cNvSpPr>
            <a:spLocks noGrp="1" noChangeArrowheads="1"/>
          </p:cNvSpPr>
          <p:nvPr>
            <p:ph idx="1"/>
          </p:nvPr>
        </p:nvSpPr>
        <p:spPr bwMode="auto">
          <a:xfrm>
            <a:off x="1981200" y="1124745"/>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marL="0" indent="0">
              <a:lnSpc>
                <a:spcPct val="120000"/>
              </a:lnSpc>
              <a:buNone/>
            </a:pPr>
            <a:r>
              <a:rPr lang="fr-CH" altLang="fr-FR" sz="2400" b="1" dirty="0">
                <a:solidFill>
                  <a:srgbClr val="FF0000"/>
                </a:solidFill>
                <a:latin typeface="Trebuchet MS" pitchFamily="34" charset="0"/>
              </a:rPr>
              <a:t>Principe 4: </a:t>
            </a:r>
            <a:r>
              <a:rPr lang="fr-CH" altLang="fr-FR" sz="2400" b="1" dirty="0">
                <a:solidFill>
                  <a:srgbClr val="000066"/>
                </a:solidFill>
                <a:latin typeface="Trebuchet MS" pitchFamily="34" charset="0"/>
              </a:rPr>
              <a:t>Au-delà des 3 retards</a:t>
            </a:r>
            <a:endParaRPr lang="fr-CH" altLang="fr-FR" sz="2400" b="1" dirty="0">
              <a:latin typeface="Trebuchet MS" pitchFamily="34" charset="0"/>
            </a:endParaRPr>
          </a:p>
        </p:txBody>
      </p:sp>
      <p:graphicFrame>
        <p:nvGraphicFramePr>
          <p:cNvPr id="73" name="Group 70"/>
          <p:cNvGraphicFramePr>
            <a:graphicFrameLocks/>
          </p:cNvGraphicFramePr>
          <p:nvPr/>
        </p:nvGraphicFramePr>
        <p:xfrm>
          <a:off x="1703512" y="1844824"/>
          <a:ext cx="8784976" cy="4608512"/>
        </p:xfrm>
        <a:graphic>
          <a:graphicData uri="http://schemas.openxmlformats.org/drawingml/2006/table">
            <a:tbl>
              <a:tblPr/>
              <a:tblGrid>
                <a:gridCol w="4393330">
                  <a:extLst>
                    <a:ext uri="{9D8B030D-6E8A-4147-A177-3AD203B41FA5}">
                      <a16:colId xmlns:a16="http://schemas.microsoft.com/office/drawing/2014/main" val="20000"/>
                    </a:ext>
                  </a:extLst>
                </a:gridCol>
                <a:gridCol w="4391646">
                  <a:extLst>
                    <a:ext uri="{9D8B030D-6E8A-4147-A177-3AD203B41FA5}">
                      <a16:colId xmlns:a16="http://schemas.microsoft.com/office/drawing/2014/main" val="20001"/>
                    </a:ext>
                  </a:extLst>
                </a:gridCol>
              </a:tblGrid>
              <a:tr h="2238362">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indent="66675" algn="l">
                        <a:spcBef>
                          <a:spcPct val="15000"/>
                        </a:spcBef>
                        <a:buClr>
                          <a:srgbClr val="1E7FB8"/>
                        </a:buClr>
                        <a:buFont typeface="Arial" charset="0"/>
                        <a:defRPr sz="1900">
                          <a:solidFill>
                            <a:srgbClr val="000066"/>
                          </a:solidFill>
                          <a:latin typeface="Arial" charset="0"/>
                          <a:cs typeface="Arial" charset="0"/>
                        </a:defRPr>
                      </a:lvl2pPr>
                      <a:lvl3pPr indent="71438" algn="l">
                        <a:spcBef>
                          <a:spcPct val="15000"/>
                        </a:spcBef>
                        <a:buClr>
                          <a:srgbClr val="1E7FB8"/>
                        </a:buClr>
                        <a:defRPr sz="2000">
                          <a:solidFill>
                            <a:srgbClr val="000066"/>
                          </a:solidFill>
                          <a:latin typeface="Arial Narrow" pitchFamily="34" charset="0"/>
                          <a:cs typeface="Arial" charset="0"/>
                        </a:defRPr>
                      </a:lvl3pPr>
                      <a:lvl4pPr indent="65088" algn="l">
                        <a:spcBef>
                          <a:spcPct val="15000"/>
                        </a:spcBef>
                        <a:buClr>
                          <a:srgbClr val="1E7FB8"/>
                        </a:buClr>
                        <a:defRPr>
                          <a:solidFill>
                            <a:srgbClr val="000066"/>
                          </a:solidFill>
                          <a:latin typeface="Arial Narrow" pitchFamily="34" charset="0"/>
                          <a:cs typeface="Arial" charset="0"/>
                        </a:defRPr>
                      </a:lvl4pPr>
                      <a:lvl5pPr indent="12700" algn="r" rtl="1">
                        <a:spcBef>
                          <a:spcPct val="20000"/>
                        </a:spcBef>
                        <a:defRPr>
                          <a:solidFill>
                            <a:srgbClr val="000066"/>
                          </a:solidFill>
                          <a:latin typeface="Arial" charset="0"/>
                          <a:cs typeface="Arial" charset="0"/>
                        </a:defRPr>
                      </a:lvl5pPr>
                      <a:lvl6pPr indent="12700" algn="r" rtl="1" fontAlgn="base">
                        <a:spcBef>
                          <a:spcPct val="20000"/>
                        </a:spcBef>
                        <a:spcAft>
                          <a:spcPct val="0"/>
                        </a:spcAft>
                        <a:defRPr>
                          <a:solidFill>
                            <a:srgbClr val="000066"/>
                          </a:solidFill>
                          <a:latin typeface="Arial" charset="0"/>
                          <a:cs typeface="Arial" charset="0"/>
                        </a:defRPr>
                      </a:lvl6pPr>
                      <a:lvl7pPr indent="12700" algn="r" rtl="1" fontAlgn="base">
                        <a:spcBef>
                          <a:spcPct val="20000"/>
                        </a:spcBef>
                        <a:spcAft>
                          <a:spcPct val="0"/>
                        </a:spcAft>
                        <a:defRPr>
                          <a:solidFill>
                            <a:srgbClr val="000066"/>
                          </a:solidFill>
                          <a:latin typeface="Arial" charset="0"/>
                          <a:cs typeface="Arial" charset="0"/>
                        </a:defRPr>
                      </a:lvl7pPr>
                      <a:lvl8pPr indent="12700" algn="r" rtl="1" fontAlgn="base">
                        <a:spcBef>
                          <a:spcPct val="20000"/>
                        </a:spcBef>
                        <a:spcAft>
                          <a:spcPct val="0"/>
                        </a:spcAft>
                        <a:defRPr>
                          <a:solidFill>
                            <a:srgbClr val="000066"/>
                          </a:solidFill>
                          <a:latin typeface="Arial" charset="0"/>
                          <a:cs typeface="Arial" charset="0"/>
                        </a:defRPr>
                      </a:lvl8pPr>
                      <a:lvl9pPr indent="12700" algn="r" rtl="1" fontAlgn="base">
                        <a:spcBef>
                          <a:spcPct val="20000"/>
                        </a:spcBef>
                        <a:spcAft>
                          <a:spcPct val="0"/>
                        </a:spcAft>
                        <a:defRPr>
                          <a:solidFill>
                            <a:srgbClr val="000066"/>
                          </a:solidFill>
                          <a:latin typeface="Arial" charset="0"/>
                          <a:cs typeface="Arial" charset="0"/>
                        </a:defRPr>
                      </a:lvl9pPr>
                    </a:lstStyle>
                    <a:p>
                      <a:pPr marL="0" marR="0" lvl="0" indent="0" algn="just" defTabSz="914400" rtl="0" eaLnBrk="0" fontAlgn="base" latinLnBrk="0" hangingPunct="0">
                        <a:lnSpc>
                          <a:spcPct val="100000"/>
                        </a:lnSpc>
                        <a:spcBef>
                          <a:spcPct val="0"/>
                        </a:spcBef>
                        <a:spcAft>
                          <a:spcPct val="0"/>
                        </a:spcAft>
                        <a:buClr>
                          <a:schemeClr val="bg1"/>
                        </a:buClr>
                        <a:buSzTx/>
                        <a:buFontTx/>
                        <a:buNone/>
                        <a:tabLst/>
                      </a:pPr>
                      <a:r>
                        <a:rPr kumimoji="0" lang="fr-FR" altLang="ja-JP" sz="1600" b="1" i="0" u="none" strike="noStrike" cap="none" normalizeH="0" baseline="0" dirty="0">
                          <a:ln>
                            <a:noFill/>
                          </a:ln>
                          <a:solidFill>
                            <a:schemeClr val="tx1"/>
                          </a:solidFill>
                          <a:effectLst/>
                          <a:latin typeface="Arial" charset="0"/>
                          <a:ea typeface="ＭＳ Ｐゴシック" pitchFamily="34" charset="-128"/>
                          <a:cs typeface="Arial" charset="0"/>
                        </a:rPr>
                        <a:t>Développement</a:t>
                      </a:r>
                      <a:r>
                        <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rPr>
                        <a:t> </a:t>
                      </a:r>
                      <a:r>
                        <a:rPr kumimoji="0" lang="fr-FR" altLang="ja-JP" sz="1600" b="1" i="0" u="none" strike="noStrike" cap="none" normalizeH="0" baseline="0" dirty="0">
                          <a:ln>
                            <a:noFill/>
                          </a:ln>
                          <a:solidFill>
                            <a:schemeClr val="tx1"/>
                          </a:solidFill>
                          <a:effectLst/>
                          <a:latin typeface="Arial" charset="0"/>
                          <a:ea typeface="ＭＳ Ｐゴシック" pitchFamily="34" charset="-128"/>
                          <a:cs typeface="Arial" charset="0"/>
                        </a:rPr>
                        <a:t>des</a:t>
                      </a:r>
                      <a:r>
                        <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rPr>
                        <a:t> </a:t>
                      </a:r>
                      <a:r>
                        <a:rPr kumimoji="0" lang="fr-FR" altLang="ja-JP" sz="1600" b="1" i="0" u="sng" strike="noStrike" cap="none" normalizeH="0" baseline="0" dirty="0">
                          <a:ln>
                            <a:noFill/>
                          </a:ln>
                          <a:solidFill>
                            <a:schemeClr val="tx1"/>
                          </a:solidFill>
                          <a:effectLst/>
                          <a:latin typeface="Arial" charset="0"/>
                          <a:ea typeface="ＭＳ Ｐゴシック" pitchFamily="34" charset="-128"/>
                          <a:cs typeface="Arial" charset="0"/>
                        </a:rPr>
                        <a:t>APTITUDES</a:t>
                      </a:r>
                      <a:r>
                        <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rPr>
                        <a:t> à rester en bonne santé, à prendre des décisions favorables à la santé et à réagir à des urgences obstétriques et néonatales</a:t>
                      </a:r>
                    </a:p>
                    <a:p>
                      <a:pPr marL="0" marR="0" lvl="0" indent="0" algn="l" defTabSz="914400" rtl="0" eaLnBrk="1" fontAlgn="base" latinLnBrk="0" hangingPunct="1">
                        <a:lnSpc>
                          <a:spcPct val="100000"/>
                        </a:lnSpc>
                        <a:spcBef>
                          <a:spcPct val="15000"/>
                        </a:spcBef>
                        <a:spcAft>
                          <a:spcPct val="0"/>
                        </a:spcAft>
                        <a:buClr>
                          <a:srgbClr val="1E7FB8"/>
                        </a:buClr>
                        <a:buSzTx/>
                        <a:buFont typeface="Wingdings" pitchFamily="2" charset="2"/>
                        <a:buNone/>
                        <a:tabLst/>
                      </a:pPr>
                      <a:endParaRPr kumimoji="0" lang="en-GB" altLang="fr-FR" sz="1600" b="0" i="0" u="none" strike="noStrike" cap="none" normalizeH="0" baseline="0" dirty="0">
                        <a:ln>
                          <a:noFill/>
                        </a:ln>
                        <a:solidFill>
                          <a:schemeClr val="tx1"/>
                        </a:solidFill>
                        <a:effectLst/>
                        <a:latin typeface="Arial" charset="0"/>
                        <a:ea typeface="ＭＳ Ｐゴシック" pitchFamily="34" charset="-128"/>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indent="66675" algn="l">
                        <a:spcBef>
                          <a:spcPct val="15000"/>
                        </a:spcBef>
                        <a:buClr>
                          <a:srgbClr val="1E7FB8"/>
                        </a:buClr>
                        <a:buFont typeface="Arial" charset="0"/>
                        <a:defRPr sz="1900">
                          <a:solidFill>
                            <a:srgbClr val="000066"/>
                          </a:solidFill>
                          <a:latin typeface="Arial" charset="0"/>
                          <a:cs typeface="Arial" charset="0"/>
                        </a:defRPr>
                      </a:lvl2pPr>
                      <a:lvl3pPr indent="71438" algn="l">
                        <a:spcBef>
                          <a:spcPct val="15000"/>
                        </a:spcBef>
                        <a:buClr>
                          <a:srgbClr val="1E7FB8"/>
                        </a:buClr>
                        <a:defRPr sz="2000">
                          <a:solidFill>
                            <a:srgbClr val="000066"/>
                          </a:solidFill>
                          <a:latin typeface="Arial Narrow" pitchFamily="34" charset="0"/>
                          <a:cs typeface="Arial" charset="0"/>
                        </a:defRPr>
                      </a:lvl3pPr>
                      <a:lvl4pPr indent="65088" algn="l">
                        <a:spcBef>
                          <a:spcPct val="15000"/>
                        </a:spcBef>
                        <a:buClr>
                          <a:srgbClr val="1E7FB8"/>
                        </a:buClr>
                        <a:defRPr>
                          <a:solidFill>
                            <a:srgbClr val="000066"/>
                          </a:solidFill>
                          <a:latin typeface="Arial Narrow" pitchFamily="34" charset="0"/>
                          <a:cs typeface="Arial" charset="0"/>
                        </a:defRPr>
                      </a:lvl4pPr>
                      <a:lvl5pPr indent="12700" algn="r" rtl="1">
                        <a:spcBef>
                          <a:spcPct val="20000"/>
                        </a:spcBef>
                        <a:defRPr>
                          <a:solidFill>
                            <a:srgbClr val="000066"/>
                          </a:solidFill>
                          <a:latin typeface="Arial" charset="0"/>
                          <a:cs typeface="Arial" charset="0"/>
                        </a:defRPr>
                      </a:lvl5pPr>
                      <a:lvl6pPr indent="12700" algn="r" rtl="1" fontAlgn="base">
                        <a:spcBef>
                          <a:spcPct val="20000"/>
                        </a:spcBef>
                        <a:spcAft>
                          <a:spcPct val="0"/>
                        </a:spcAft>
                        <a:defRPr>
                          <a:solidFill>
                            <a:srgbClr val="000066"/>
                          </a:solidFill>
                          <a:latin typeface="Arial" charset="0"/>
                          <a:cs typeface="Arial" charset="0"/>
                        </a:defRPr>
                      </a:lvl6pPr>
                      <a:lvl7pPr indent="12700" algn="r" rtl="1" fontAlgn="base">
                        <a:spcBef>
                          <a:spcPct val="20000"/>
                        </a:spcBef>
                        <a:spcAft>
                          <a:spcPct val="0"/>
                        </a:spcAft>
                        <a:defRPr>
                          <a:solidFill>
                            <a:srgbClr val="000066"/>
                          </a:solidFill>
                          <a:latin typeface="Arial" charset="0"/>
                          <a:cs typeface="Arial" charset="0"/>
                        </a:defRPr>
                      </a:lvl7pPr>
                      <a:lvl8pPr indent="12700" algn="r" rtl="1" fontAlgn="base">
                        <a:spcBef>
                          <a:spcPct val="20000"/>
                        </a:spcBef>
                        <a:spcAft>
                          <a:spcPct val="0"/>
                        </a:spcAft>
                        <a:defRPr>
                          <a:solidFill>
                            <a:srgbClr val="000066"/>
                          </a:solidFill>
                          <a:latin typeface="Arial" charset="0"/>
                          <a:cs typeface="Arial" charset="0"/>
                        </a:defRPr>
                      </a:lvl8pPr>
                      <a:lvl9pPr indent="12700" algn="r" rtl="1" fontAlgn="base">
                        <a:spcBef>
                          <a:spcPct val="20000"/>
                        </a:spcBef>
                        <a:spcAft>
                          <a:spcPct val="0"/>
                        </a:spcAft>
                        <a:defRPr>
                          <a:solidFill>
                            <a:srgbClr val="000066"/>
                          </a:solidFill>
                          <a:latin typeface="Arial" charset="0"/>
                          <a:cs typeface="Arial" charset="0"/>
                        </a:defRPr>
                      </a:lvl9pPr>
                    </a:lstStyle>
                    <a:p>
                      <a:pPr marL="0" marR="0" lvl="0" indent="0" algn="just" defTabSz="914400" rtl="0" eaLnBrk="0" fontAlgn="base" latinLnBrk="0" hangingPunct="0">
                        <a:lnSpc>
                          <a:spcPct val="100000"/>
                        </a:lnSpc>
                        <a:spcBef>
                          <a:spcPct val="0"/>
                        </a:spcBef>
                        <a:spcAft>
                          <a:spcPct val="0"/>
                        </a:spcAft>
                        <a:buClr>
                          <a:schemeClr val="bg1"/>
                        </a:buClr>
                        <a:buSzTx/>
                        <a:buFontTx/>
                        <a:buNone/>
                        <a:tabLst/>
                      </a:pPr>
                      <a:r>
                        <a:rPr kumimoji="0" lang="fr-FR" altLang="ja-JP" sz="1600" b="1" i="0" u="none" strike="noStrike" cap="none" normalizeH="0" baseline="0" dirty="0">
                          <a:ln>
                            <a:noFill/>
                          </a:ln>
                          <a:solidFill>
                            <a:schemeClr val="tx1"/>
                          </a:solidFill>
                          <a:effectLst/>
                          <a:latin typeface="Arial" charset="0"/>
                          <a:ea typeface="ＭＳ Ｐゴシック" pitchFamily="34" charset="-128"/>
                          <a:cs typeface="Arial" charset="0"/>
                        </a:rPr>
                        <a:t>Renforcement des </a:t>
                      </a:r>
                      <a:r>
                        <a:rPr kumimoji="0" lang="fr-FR" altLang="ja-JP" sz="1600" b="1" i="0" u="sng" strike="noStrike" cap="none" normalizeH="0" baseline="0" dirty="0">
                          <a:ln>
                            <a:noFill/>
                          </a:ln>
                          <a:solidFill>
                            <a:schemeClr val="tx1"/>
                          </a:solidFill>
                          <a:effectLst/>
                          <a:latin typeface="Arial" charset="0"/>
                          <a:ea typeface="ＭＳ Ｐゴシック" pitchFamily="34" charset="-128"/>
                          <a:cs typeface="Arial" charset="0"/>
                        </a:rPr>
                        <a:t>LIENS</a:t>
                      </a:r>
                      <a:r>
                        <a:rPr kumimoji="0" lang="fr-FR" altLang="ja-JP" sz="1600" b="1" i="0" u="none" strike="noStrike" cap="none" normalizeH="0" baseline="0" dirty="0">
                          <a:ln>
                            <a:noFill/>
                          </a:ln>
                          <a:solidFill>
                            <a:schemeClr val="tx1"/>
                          </a:solidFill>
                          <a:effectLst/>
                          <a:latin typeface="Arial" charset="0"/>
                          <a:ea typeface="ＭＳ Ｐゴシック" pitchFamily="34" charset="-128"/>
                          <a:cs typeface="Arial" charset="0"/>
                        </a:rPr>
                        <a:t> </a:t>
                      </a:r>
                      <a:r>
                        <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rPr>
                        <a:t>pour le soutien social entre les femmes, les hommes, les familles et les communautés ainsi qu’avec les services de santé </a:t>
                      </a:r>
                      <a:endParaRPr kumimoji="0" lang="fr-FR" altLang="ja-JP" sz="1600" b="0" i="0" u="none" strike="noStrike" cap="none" normalizeH="0" baseline="0" dirty="0">
                        <a:ln>
                          <a:noFill/>
                        </a:ln>
                        <a:solidFill>
                          <a:schemeClr val="tx1"/>
                        </a:solidFill>
                        <a:effectLst/>
                        <a:latin typeface="Times New Roman" pitchFamily="18" charset="0"/>
                        <a:ea typeface="ＭＳ Ｐゴシック" pitchFamily="34" charset="-128"/>
                        <a:cs typeface="Arial" charset="0"/>
                      </a:endParaRPr>
                    </a:p>
                    <a:p>
                      <a:pPr marL="0" marR="0" lvl="0" indent="0" algn="l" defTabSz="914400" rtl="0" eaLnBrk="1" fontAlgn="base" latinLnBrk="0" hangingPunct="1">
                        <a:lnSpc>
                          <a:spcPct val="100000"/>
                        </a:lnSpc>
                        <a:spcBef>
                          <a:spcPct val="15000"/>
                        </a:spcBef>
                        <a:spcAft>
                          <a:spcPct val="0"/>
                        </a:spcAft>
                        <a:buClr>
                          <a:srgbClr val="1E7FB8"/>
                        </a:buClr>
                        <a:buSzTx/>
                        <a:buFont typeface="Wingdings" pitchFamily="2" charset="2"/>
                        <a:buNone/>
                        <a:tabLst/>
                      </a:pPr>
                      <a:endParaRPr kumimoji="0" lang="en-GB" altLang="fr-FR" sz="1600" b="0" i="0" u="none" strike="noStrike" cap="none" normalizeH="0" baseline="0" dirty="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370150">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indent="66675" algn="l">
                        <a:spcBef>
                          <a:spcPct val="15000"/>
                        </a:spcBef>
                        <a:buClr>
                          <a:srgbClr val="1E7FB8"/>
                        </a:buClr>
                        <a:buFont typeface="Arial" charset="0"/>
                        <a:defRPr sz="1900">
                          <a:solidFill>
                            <a:srgbClr val="000066"/>
                          </a:solidFill>
                          <a:latin typeface="Arial" charset="0"/>
                          <a:cs typeface="Arial" charset="0"/>
                        </a:defRPr>
                      </a:lvl2pPr>
                      <a:lvl3pPr indent="71438" algn="l">
                        <a:spcBef>
                          <a:spcPct val="15000"/>
                        </a:spcBef>
                        <a:buClr>
                          <a:srgbClr val="1E7FB8"/>
                        </a:buClr>
                        <a:defRPr sz="2000">
                          <a:solidFill>
                            <a:srgbClr val="000066"/>
                          </a:solidFill>
                          <a:latin typeface="Arial Narrow" pitchFamily="34" charset="0"/>
                          <a:cs typeface="Arial" charset="0"/>
                        </a:defRPr>
                      </a:lvl3pPr>
                      <a:lvl4pPr indent="65088" algn="l">
                        <a:spcBef>
                          <a:spcPct val="15000"/>
                        </a:spcBef>
                        <a:buClr>
                          <a:srgbClr val="1E7FB8"/>
                        </a:buClr>
                        <a:defRPr>
                          <a:solidFill>
                            <a:srgbClr val="000066"/>
                          </a:solidFill>
                          <a:latin typeface="Arial Narrow" pitchFamily="34" charset="0"/>
                          <a:cs typeface="Arial" charset="0"/>
                        </a:defRPr>
                      </a:lvl4pPr>
                      <a:lvl5pPr indent="12700" algn="r" rtl="1">
                        <a:spcBef>
                          <a:spcPct val="20000"/>
                        </a:spcBef>
                        <a:defRPr>
                          <a:solidFill>
                            <a:srgbClr val="000066"/>
                          </a:solidFill>
                          <a:latin typeface="Arial" charset="0"/>
                          <a:cs typeface="Arial" charset="0"/>
                        </a:defRPr>
                      </a:lvl5pPr>
                      <a:lvl6pPr indent="12700" algn="r" rtl="1" fontAlgn="base">
                        <a:spcBef>
                          <a:spcPct val="20000"/>
                        </a:spcBef>
                        <a:spcAft>
                          <a:spcPct val="0"/>
                        </a:spcAft>
                        <a:defRPr>
                          <a:solidFill>
                            <a:srgbClr val="000066"/>
                          </a:solidFill>
                          <a:latin typeface="Arial" charset="0"/>
                          <a:cs typeface="Arial" charset="0"/>
                        </a:defRPr>
                      </a:lvl6pPr>
                      <a:lvl7pPr indent="12700" algn="r" rtl="1" fontAlgn="base">
                        <a:spcBef>
                          <a:spcPct val="20000"/>
                        </a:spcBef>
                        <a:spcAft>
                          <a:spcPct val="0"/>
                        </a:spcAft>
                        <a:defRPr>
                          <a:solidFill>
                            <a:srgbClr val="000066"/>
                          </a:solidFill>
                          <a:latin typeface="Arial" charset="0"/>
                          <a:cs typeface="Arial" charset="0"/>
                        </a:defRPr>
                      </a:lvl7pPr>
                      <a:lvl8pPr indent="12700" algn="r" rtl="1" fontAlgn="base">
                        <a:spcBef>
                          <a:spcPct val="20000"/>
                        </a:spcBef>
                        <a:spcAft>
                          <a:spcPct val="0"/>
                        </a:spcAft>
                        <a:defRPr>
                          <a:solidFill>
                            <a:srgbClr val="000066"/>
                          </a:solidFill>
                          <a:latin typeface="Arial" charset="0"/>
                          <a:cs typeface="Arial" charset="0"/>
                        </a:defRPr>
                      </a:lvl8pPr>
                      <a:lvl9pPr indent="12700"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endParaRPr>
                    </a:p>
                    <a:p>
                      <a:pPr marL="0" marR="0" lvl="0" indent="0" algn="just" defTabSz="914400" rtl="0" eaLnBrk="0" fontAlgn="base" latinLnBrk="0" hangingPunct="0">
                        <a:lnSpc>
                          <a:spcPct val="100000"/>
                        </a:lnSpc>
                        <a:spcBef>
                          <a:spcPct val="0"/>
                        </a:spcBef>
                        <a:spcAft>
                          <a:spcPct val="0"/>
                        </a:spcAft>
                        <a:buClr>
                          <a:schemeClr val="bg1"/>
                        </a:buClr>
                        <a:buSzTx/>
                        <a:buFontTx/>
                        <a:buNone/>
                        <a:tabLst/>
                      </a:pPr>
                      <a:r>
                        <a:rPr kumimoji="0" lang="fr-FR" altLang="ja-JP" sz="1600" b="1" i="0" u="none" strike="noStrike" cap="none" normalizeH="0" baseline="0" dirty="0">
                          <a:ln>
                            <a:noFill/>
                          </a:ln>
                          <a:solidFill>
                            <a:schemeClr val="tx1"/>
                          </a:solidFill>
                          <a:effectLst/>
                          <a:latin typeface="Arial" charset="0"/>
                          <a:ea typeface="ＭＳ Ｐゴシック" pitchFamily="34" charset="-128"/>
                          <a:cs typeface="Arial" charset="0"/>
                        </a:rPr>
                        <a:t>Augmentation des </a:t>
                      </a:r>
                      <a:r>
                        <a:rPr kumimoji="0" lang="fr-FR" altLang="ja-JP" sz="1600" b="1" i="0" u="sng" strike="noStrike" cap="none" normalizeH="0" baseline="0" dirty="0">
                          <a:ln>
                            <a:noFill/>
                          </a:ln>
                          <a:solidFill>
                            <a:schemeClr val="tx1"/>
                          </a:solidFill>
                          <a:effectLst/>
                          <a:latin typeface="Arial" charset="0"/>
                          <a:ea typeface="ＭＳ Ｐゴシック" pitchFamily="34" charset="-128"/>
                          <a:cs typeface="Arial" charset="0"/>
                        </a:rPr>
                        <a:t>CONNAISSANCES</a:t>
                      </a:r>
                      <a:r>
                        <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rPr>
                        <a:t> sur les droits, les besoins et les problèmes potentiels liés à la santé maternelle et néonatale</a:t>
                      </a:r>
                      <a:endParaRPr kumimoji="0" lang="fr-FR" altLang="ja-JP" sz="1600" b="0" i="0" u="none" strike="noStrike" cap="none" normalizeH="0" baseline="0" dirty="0">
                        <a:ln>
                          <a:noFill/>
                        </a:ln>
                        <a:solidFill>
                          <a:schemeClr val="tx1"/>
                        </a:solidFill>
                        <a:effectLst/>
                        <a:latin typeface="Times New Roman" pitchFamily="18" charset="0"/>
                        <a:ea typeface="ＭＳ Ｐゴシック" pitchFamily="34" charset="-128"/>
                        <a:cs typeface="Arial" charset="0"/>
                      </a:endParaRPr>
                    </a:p>
                    <a:p>
                      <a:pPr marL="0" marR="0" lvl="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pPr>
                      <a:endParaRPr kumimoji="0" lang="en-GB" altLang="fr-FR" sz="1600" b="0" i="0" u="none" strike="noStrike" cap="none" normalizeH="0" baseline="0" dirty="0">
                        <a:ln>
                          <a:noFill/>
                        </a:ln>
                        <a:solidFill>
                          <a:schemeClr val="tx1"/>
                        </a:solidFill>
                        <a:effectLst/>
                        <a:latin typeface="Arial" charset="0"/>
                        <a:ea typeface="ＭＳ Ｐゴシック" pitchFamily="34" charset="-128"/>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indent="66675" algn="l">
                        <a:spcBef>
                          <a:spcPct val="15000"/>
                        </a:spcBef>
                        <a:buClr>
                          <a:srgbClr val="1E7FB8"/>
                        </a:buClr>
                        <a:buFont typeface="Arial" charset="0"/>
                        <a:defRPr sz="1900">
                          <a:solidFill>
                            <a:srgbClr val="000066"/>
                          </a:solidFill>
                          <a:latin typeface="Arial" charset="0"/>
                          <a:cs typeface="Arial" charset="0"/>
                        </a:defRPr>
                      </a:lvl2pPr>
                      <a:lvl3pPr indent="71438" algn="l">
                        <a:spcBef>
                          <a:spcPct val="15000"/>
                        </a:spcBef>
                        <a:buClr>
                          <a:srgbClr val="1E7FB8"/>
                        </a:buClr>
                        <a:defRPr sz="2000">
                          <a:solidFill>
                            <a:srgbClr val="000066"/>
                          </a:solidFill>
                          <a:latin typeface="Arial Narrow" pitchFamily="34" charset="0"/>
                          <a:cs typeface="Arial" charset="0"/>
                        </a:defRPr>
                      </a:lvl3pPr>
                      <a:lvl4pPr indent="65088" algn="l">
                        <a:spcBef>
                          <a:spcPct val="15000"/>
                        </a:spcBef>
                        <a:buClr>
                          <a:srgbClr val="1E7FB8"/>
                        </a:buClr>
                        <a:defRPr>
                          <a:solidFill>
                            <a:srgbClr val="000066"/>
                          </a:solidFill>
                          <a:latin typeface="Arial Narrow" pitchFamily="34" charset="0"/>
                          <a:cs typeface="Arial" charset="0"/>
                        </a:defRPr>
                      </a:lvl4pPr>
                      <a:lvl5pPr indent="12700" algn="r" rtl="1">
                        <a:spcBef>
                          <a:spcPct val="20000"/>
                        </a:spcBef>
                        <a:defRPr>
                          <a:solidFill>
                            <a:srgbClr val="000066"/>
                          </a:solidFill>
                          <a:latin typeface="Arial" charset="0"/>
                          <a:cs typeface="Arial" charset="0"/>
                        </a:defRPr>
                      </a:lvl5pPr>
                      <a:lvl6pPr indent="12700" algn="r" rtl="1" fontAlgn="base">
                        <a:spcBef>
                          <a:spcPct val="20000"/>
                        </a:spcBef>
                        <a:spcAft>
                          <a:spcPct val="0"/>
                        </a:spcAft>
                        <a:defRPr>
                          <a:solidFill>
                            <a:srgbClr val="000066"/>
                          </a:solidFill>
                          <a:latin typeface="Arial" charset="0"/>
                          <a:cs typeface="Arial" charset="0"/>
                        </a:defRPr>
                      </a:lvl6pPr>
                      <a:lvl7pPr indent="12700" algn="r" rtl="1" fontAlgn="base">
                        <a:spcBef>
                          <a:spcPct val="20000"/>
                        </a:spcBef>
                        <a:spcAft>
                          <a:spcPct val="0"/>
                        </a:spcAft>
                        <a:defRPr>
                          <a:solidFill>
                            <a:srgbClr val="000066"/>
                          </a:solidFill>
                          <a:latin typeface="Arial" charset="0"/>
                          <a:cs typeface="Arial" charset="0"/>
                        </a:defRPr>
                      </a:lvl7pPr>
                      <a:lvl8pPr indent="12700" algn="r" rtl="1" fontAlgn="base">
                        <a:spcBef>
                          <a:spcPct val="20000"/>
                        </a:spcBef>
                        <a:spcAft>
                          <a:spcPct val="0"/>
                        </a:spcAft>
                        <a:defRPr>
                          <a:solidFill>
                            <a:srgbClr val="000066"/>
                          </a:solidFill>
                          <a:latin typeface="Arial" charset="0"/>
                          <a:cs typeface="Arial" charset="0"/>
                        </a:defRPr>
                      </a:lvl8pPr>
                      <a:lvl9pPr indent="12700"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endParaRPr>
                    </a:p>
                    <a:p>
                      <a:pPr marL="0" marR="0" lvl="0" indent="0" algn="just" defTabSz="914400" rtl="0" eaLnBrk="0" fontAlgn="base" latinLnBrk="0" hangingPunct="0">
                        <a:lnSpc>
                          <a:spcPct val="100000"/>
                        </a:lnSpc>
                        <a:spcBef>
                          <a:spcPct val="0"/>
                        </a:spcBef>
                        <a:spcAft>
                          <a:spcPct val="0"/>
                        </a:spcAft>
                        <a:buClr>
                          <a:schemeClr val="bg1"/>
                        </a:buClr>
                        <a:buSzTx/>
                        <a:buFontTx/>
                        <a:buNone/>
                        <a:tabLst/>
                      </a:pPr>
                      <a:r>
                        <a:rPr kumimoji="0" lang="fr-FR" altLang="ja-JP" sz="1600" b="1" i="0" u="none" strike="noStrike" cap="none" normalizeH="0" baseline="0" dirty="0">
                          <a:ln>
                            <a:noFill/>
                          </a:ln>
                          <a:solidFill>
                            <a:schemeClr val="tx1"/>
                          </a:solidFill>
                          <a:effectLst/>
                          <a:latin typeface="Arial" charset="0"/>
                          <a:ea typeface="ＭＳ Ｐゴシック" pitchFamily="34" charset="-128"/>
                          <a:cs typeface="Arial" charset="0"/>
                        </a:rPr>
                        <a:t>Amélioration de la </a:t>
                      </a:r>
                      <a:r>
                        <a:rPr kumimoji="0" lang="fr-FR" altLang="ja-JP" sz="1600" b="1" i="0" u="sng" strike="noStrike" cap="none" normalizeH="0" baseline="0" dirty="0">
                          <a:ln>
                            <a:noFill/>
                          </a:ln>
                          <a:solidFill>
                            <a:schemeClr val="tx1"/>
                          </a:solidFill>
                          <a:effectLst/>
                          <a:latin typeface="Arial" charset="0"/>
                          <a:ea typeface="ＭＳ Ｐゴシック" pitchFamily="34" charset="-128"/>
                          <a:cs typeface="Arial" charset="0"/>
                        </a:rPr>
                        <a:t>QUALITE</a:t>
                      </a:r>
                      <a:r>
                        <a:rPr kumimoji="0" lang="fr-FR" altLang="ja-JP" sz="1600" b="1" i="0" u="none" strike="noStrike" cap="none" normalizeH="0" baseline="0" dirty="0">
                          <a:ln>
                            <a:noFill/>
                          </a:ln>
                          <a:solidFill>
                            <a:schemeClr val="tx1"/>
                          </a:solidFill>
                          <a:effectLst/>
                          <a:latin typeface="Arial" charset="0"/>
                          <a:ea typeface="ＭＳ Ｐゴシック" pitchFamily="34" charset="-128"/>
                          <a:cs typeface="Arial" charset="0"/>
                        </a:rPr>
                        <a:t> </a:t>
                      </a:r>
                      <a:r>
                        <a:rPr kumimoji="0" lang="fr-FR" altLang="ja-JP" sz="1600" b="0" i="0" u="none" strike="noStrike" cap="none" normalizeH="0" baseline="0" dirty="0">
                          <a:ln>
                            <a:noFill/>
                          </a:ln>
                          <a:solidFill>
                            <a:schemeClr val="tx1"/>
                          </a:solidFill>
                          <a:effectLst/>
                          <a:latin typeface="Arial" charset="0"/>
                          <a:ea typeface="ＭＳ Ｐゴシック" pitchFamily="34" charset="-128"/>
                          <a:cs typeface="Arial" charset="0"/>
                        </a:rPr>
                        <a:t>des soins, des services de santé et des relations entre ceux-ci et les femmes, les hommes, les familles et les communautés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74" name="Group 34"/>
          <p:cNvGrpSpPr>
            <a:grpSpLocks/>
          </p:cNvGrpSpPr>
          <p:nvPr/>
        </p:nvGrpSpPr>
        <p:grpSpPr bwMode="auto">
          <a:xfrm>
            <a:off x="1919289" y="2986914"/>
            <a:ext cx="1260482" cy="729247"/>
            <a:chOff x="982" y="798"/>
            <a:chExt cx="1010" cy="681"/>
          </a:xfrm>
        </p:grpSpPr>
        <p:sp>
          <p:nvSpPr>
            <p:cNvPr id="75" name="Rectangle 35"/>
            <p:cNvSpPr>
              <a:spLocks noChangeArrowheads="1"/>
            </p:cNvSpPr>
            <p:nvPr/>
          </p:nvSpPr>
          <p:spPr bwMode="auto">
            <a:xfrm>
              <a:off x="1191" y="1207"/>
              <a:ext cx="544" cy="272"/>
            </a:xfrm>
            <a:prstGeom prst="rect">
              <a:avLst/>
            </a:prstGeom>
            <a:solidFill>
              <a:srgbClr val="FFFFFF"/>
            </a:solidFill>
            <a:ln w="9525">
              <a:solidFill>
                <a:srgbClr val="FFFFFF"/>
              </a:solidFill>
              <a:miter lim="800000"/>
              <a:headEnd/>
              <a:tailEnd/>
            </a:ln>
          </p:spPr>
          <p:txBody>
            <a:bodyPr anchor="ctr"/>
            <a:lstStyle/>
            <a:p>
              <a:endParaRPr lang="fr-FR"/>
            </a:p>
          </p:txBody>
        </p:sp>
        <p:sp>
          <p:nvSpPr>
            <p:cNvPr id="76" name="Rectangle 36"/>
            <p:cNvSpPr>
              <a:spLocks noChangeArrowheads="1"/>
            </p:cNvSpPr>
            <p:nvPr/>
          </p:nvSpPr>
          <p:spPr bwMode="auto">
            <a:xfrm>
              <a:off x="1157" y="969"/>
              <a:ext cx="648" cy="432"/>
            </a:xfrm>
            <a:prstGeom prst="rect">
              <a:avLst/>
            </a:prstGeom>
            <a:solidFill>
              <a:srgbClr val="FFFFFF"/>
            </a:solidFill>
            <a:ln w="9525">
              <a:solidFill>
                <a:srgbClr val="000000"/>
              </a:solidFill>
              <a:miter lim="800000"/>
              <a:headEnd/>
              <a:tailEnd/>
            </a:ln>
          </p:spPr>
          <p:txBody>
            <a:bodyPr/>
            <a:lstStyle/>
            <a:p>
              <a:endParaRPr lang="fr-FR"/>
            </a:p>
          </p:txBody>
        </p:sp>
        <p:sp>
          <p:nvSpPr>
            <p:cNvPr id="77" name="AutoShape 37"/>
            <p:cNvSpPr>
              <a:spLocks noChangeArrowheads="1"/>
            </p:cNvSpPr>
            <p:nvPr/>
          </p:nvSpPr>
          <p:spPr bwMode="auto">
            <a:xfrm>
              <a:off x="982" y="798"/>
              <a:ext cx="1010" cy="2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78" name="Rectangle 38"/>
            <p:cNvSpPr>
              <a:spLocks noChangeArrowheads="1"/>
            </p:cNvSpPr>
            <p:nvPr/>
          </p:nvSpPr>
          <p:spPr bwMode="auto">
            <a:xfrm>
              <a:off x="1630" y="1161"/>
              <a:ext cx="72" cy="72"/>
            </a:xfrm>
            <a:prstGeom prst="rect">
              <a:avLst/>
            </a:prstGeom>
            <a:solidFill>
              <a:srgbClr val="FFFFFF"/>
            </a:solidFill>
            <a:ln w="9525">
              <a:solidFill>
                <a:srgbClr val="000000"/>
              </a:solidFill>
              <a:miter lim="800000"/>
              <a:headEnd/>
              <a:tailEnd/>
            </a:ln>
          </p:spPr>
          <p:txBody>
            <a:bodyPr/>
            <a:lstStyle/>
            <a:p>
              <a:endParaRPr lang="fr-FR"/>
            </a:p>
          </p:txBody>
        </p:sp>
        <p:sp>
          <p:nvSpPr>
            <p:cNvPr id="79" name="Rectangle 39"/>
            <p:cNvSpPr>
              <a:spLocks noChangeArrowheads="1"/>
            </p:cNvSpPr>
            <p:nvPr/>
          </p:nvSpPr>
          <p:spPr bwMode="auto">
            <a:xfrm>
              <a:off x="1410" y="1185"/>
              <a:ext cx="144" cy="216"/>
            </a:xfrm>
            <a:prstGeom prst="rect">
              <a:avLst/>
            </a:prstGeom>
            <a:solidFill>
              <a:srgbClr val="DDDDDD"/>
            </a:solidFill>
            <a:ln w="9525">
              <a:solidFill>
                <a:srgbClr val="000000"/>
              </a:solidFill>
              <a:miter lim="800000"/>
              <a:headEnd/>
              <a:tailEnd/>
            </a:ln>
          </p:spPr>
          <p:txBody>
            <a:bodyPr/>
            <a:lstStyle/>
            <a:p>
              <a:endParaRPr lang="fr-FR"/>
            </a:p>
          </p:txBody>
        </p:sp>
        <p:sp>
          <p:nvSpPr>
            <p:cNvPr id="80" name="Rectangle 40"/>
            <p:cNvSpPr>
              <a:spLocks noChangeArrowheads="1"/>
            </p:cNvSpPr>
            <p:nvPr/>
          </p:nvSpPr>
          <p:spPr bwMode="auto">
            <a:xfrm>
              <a:off x="1245" y="1161"/>
              <a:ext cx="72" cy="72"/>
            </a:xfrm>
            <a:prstGeom prst="rect">
              <a:avLst/>
            </a:prstGeom>
            <a:solidFill>
              <a:srgbClr val="FFFFFF"/>
            </a:solidFill>
            <a:ln w="9525">
              <a:solidFill>
                <a:srgbClr val="000000"/>
              </a:solidFill>
              <a:miter lim="800000"/>
              <a:headEnd/>
              <a:tailEnd/>
            </a:ln>
          </p:spPr>
          <p:txBody>
            <a:bodyPr/>
            <a:lstStyle/>
            <a:p>
              <a:endParaRPr lang="fr-FR"/>
            </a:p>
          </p:txBody>
        </p:sp>
      </p:grpSp>
      <p:grpSp>
        <p:nvGrpSpPr>
          <p:cNvPr id="81" name="Group 41"/>
          <p:cNvGrpSpPr>
            <a:grpSpLocks/>
          </p:cNvGrpSpPr>
          <p:nvPr/>
        </p:nvGrpSpPr>
        <p:grpSpPr bwMode="auto">
          <a:xfrm>
            <a:off x="4102944" y="5331411"/>
            <a:ext cx="1749425" cy="870895"/>
            <a:chOff x="3192" y="1149"/>
            <a:chExt cx="1102" cy="724"/>
          </a:xfrm>
        </p:grpSpPr>
        <p:grpSp>
          <p:nvGrpSpPr>
            <p:cNvPr id="82" name="Group 42"/>
            <p:cNvGrpSpPr>
              <a:grpSpLocks/>
            </p:cNvGrpSpPr>
            <p:nvPr/>
          </p:nvGrpSpPr>
          <p:grpSpPr bwMode="auto">
            <a:xfrm>
              <a:off x="3336" y="1149"/>
              <a:ext cx="528" cy="291"/>
              <a:chOff x="2835" y="436"/>
              <a:chExt cx="590" cy="321"/>
            </a:xfrm>
          </p:grpSpPr>
          <p:sp>
            <p:nvSpPr>
              <p:cNvPr id="101" name="Rectangle 43"/>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102" name="AutoShape 44"/>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103" name="Rectangle 45"/>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104" name="Rectangle 46"/>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105" name="Rectangle 47"/>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nvGrpSpPr>
            <p:cNvPr id="83" name="Group 48"/>
            <p:cNvGrpSpPr>
              <a:grpSpLocks/>
            </p:cNvGrpSpPr>
            <p:nvPr/>
          </p:nvGrpSpPr>
          <p:grpSpPr bwMode="auto">
            <a:xfrm>
              <a:off x="3767" y="1249"/>
              <a:ext cx="527" cy="289"/>
              <a:chOff x="2835" y="436"/>
              <a:chExt cx="590" cy="321"/>
            </a:xfrm>
          </p:grpSpPr>
          <p:sp>
            <p:nvSpPr>
              <p:cNvPr id="96" name="Rectangle 49"/>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97" name="AutoShape 50"/>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98" name="Rectangle 51"/>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99" name="Rectangle 52"/>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100" name="Rectangle 53"/>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nvGrpSpPr>
            <p:cNvPr id="84" name="Group 54"/>
            <p:cNvGrpSpPr>
              <a:grpSpLocks/>
            </p:cNvGrpSpPr>
            <p:nvPr/>
          </p:nvGrpSpPr>
          <p:grpSpPr bwMode="auto">
            <a:xfrm>
              <a:off x="3192" y="1488"/>
              <a:ext cx="527" cy="290"/>
              <a:chOff x="2835" y="436"/>
              <a:chExt cx="590" cy="321"/>
            </a:xfrm>
          </p:grpSpPr>
          <p:sp>
            <p:nvSpPr>
              <p:cNvPr id="91" name="Rectangle 55"/>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92" name="AutoShape 56"/>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93" name="Rectangle 57"/>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94" name="Rectangle 58"/>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95" name="Rectangle 59"/>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nvGrpSpPr>
            <p:cNvPr id="85" name="Group 60"/>
            <p:cNvGrpSpPr>
              <a:grpSpLocks/>
            </p:cNvGrpSpPr>
            <p:nvPr/>
          </p:nvGrpSpPr>
          <p:grpSpPr bwMode="auto">
            <a:xfrm>
              <a:off x="3623" y="1583"/>
              <a:ext cx="528" cy="290"/>
              <a:chOff x="2835" y="436"/>
              <a:chExt cx="590" cy="321"/>
            </a:xfrm>
          </p:grpSpPr>
          <p:sp>
            <p:nvSpPr>
              <p:cNvPr id="86" name="Rectangle 61"/>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p>
                <a:endParaRPr lang="fr-FR"/>
              </a:p>
            </p:txBody>
          </p:sp>
          <p:sp>
            <p:nvSpPr>
              <p:cNvPr id="87" name="AutoShape 62"/>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88" name="Rectangle 63"/>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p>
                <a:endParaRPr lang="fr-FR"/>
              </a:p>
            </p:txBody>
          </p:sp>
          <p:sp>
            <p:nvSpPr>
              <p:cNvPr id="89" name="Rectangle 64"/>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p>
                <a:endParaRPr lang="fr-FR"/>
              </a:p>
            </p:txBody>
          </p:sp>
          <p:sp>
            <p:nvSpPr>
              <p:cNvPr id="90" name="Rectangle 65"/>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p>
                <a:endParaRPr lang="fr-FR"/>
              </a:p>
            </p:txBody>
          </p:sp>
        </p:grpSp>
      </p:grpSp>
      <p:pic>
        <p:nvPicPr>
          <p:cNvPr id="106" name="Picture 66" descr="WelcomeGreeting_ p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313" y="5507360"/>
            <a:ext cx="9096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AutoShape 67"/>
          <p:cNvSpPr>
            <a:spLocks noChangeArrowheads="1"/>
          </p:cNvSpPr>
          <p:nvPr/>
        </p:nvSpPr>
        <p:spPr bwMode="auto">
          <a:xfrm>
            <a:off x="7608888" y="2997200"/>
            <a:ext cx="1727200" cy="287338"/>
          </a:xfrm>
          <a:prstGeom prst="leftRightArrow">
            <a:avLst>
              <a:gd name="adj1" fmla="val 50000"/>
              <a:gd name="adj2" fmla="val 120221"/>
            </a:avLst>
          </a:prstGeom>
          <a:solidFill>
            <a:schemeClr val="tx2">
              <a:lumMod val="60000"/>
              <a:lumOff val="40000"/>
            </a:schemeClr>
          </a:solidFill>
          <a:ln>
            <a:noFill/>
          </a:ln>
        </p:spPr>
        <p:txBody>
          <a:bodyPr wrap="none" anchor="ctr"/>
          <a:lstStyle/>
          <a:p>
            <a:endParaRPr lang="fr-FR"/>
          </a:p>
        </p:txBody>
      </p:sp>
      <p:sp>
        <p:nvSpPr>
          <p:cNvPr id="108" name="Text Box 71"/>
          <p:cNvSpPr txBox="1">
            <a:spLocks noChangeArrowheads="1"/>
          </p:cNvSpPr>
          <p:nvPr/>
        </p:nvSpPr>
        <p:spPr bwMode="auto">
          <a:xfrm>
            <a:off x="3179770" y="3357564"/>
            <a:ext cx="7200900" cy="346075"/>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fr-CH" altLang="fr-FR" sz="1600" b="1">
                <a:solidFill>
                  <a:srgbClr val="FF0000"/>
                </a:solidFill>
              </a:rPr>
              <a:t>Augmentation des moyens d’agir et de l’utilisation des soins de santé</a:t>
            </a:r>
            <a:endParaRPr lang="fr-FR" altLang="fr-FR" sz="1600" b="1">
              <a:solidFill>
                <a:srgbClr val="FF0000"/>
              </a:solidFill>
            </a:endParaRPr>
          </a:p>
        </p:txBody>
      </p:sp>
    </p:spTree>
    <p:extLst>
      <p:ext uri="{BB962C8B-B14F-4D97-AF65-F5344CB8AC3E}">
        <p14:creationId xmlns:p14="http://schemas.microsoft.com/office/powerpoint/2010/main" val="184227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300" b="1" dirty="0">
                <a:latin typeface="Trebuchet MS" pitchFamily="34" charset="0"/>
              </a:rPr>
              <a:t>CADRE STRATEGIQUE IFC</a:t>
            </a:r>
          </a:p>
        </p:txBody>
      </p:sp>
      <p:sp>
        <p:nvSpPr>
          <p:cNvPr id="35" name="Rectangle 4"/>
          <p:cNvSpPr>
            <a:spLocks noChangeArrowheads="1"/>
          </p:cNvSpPr>
          <p:nvPr/>
        </p:nvSpPr>
        <p:spPr bwMode="auto">
          <a:xfrm>
            <a:off x="2383369" y="3536234"/>
            <a:ext cx="13081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
        <p:nvSpPr>
          <p:cNvPr id="36" name="Text Box 21"/>
          <p:cNvSpPr txBox="1">
            <a:spLocks noChangeArrowheads="1"/>
          </p:cNvSpPr>
          <p:nvPr/>
        </p:nvSpPr>
        <p:spPr bwMode="auto">
          <a:xfrm>
            <a:off x="1703919" y="5552362"/>
            <a:ext cx="8298790" cy="53860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fr-CH" altLang="fr-FR" sz="1600" b="1" dirty="0">
                <a:solidFill>
                  <a:srgbClr val="000000"/>
                </a:solidFill>
              </a:rPr>
              <a:t>Stratégies</a:t>
            </a:r>
            <a:r>
              <a:rPr lang="es-AR" altLang="fr-FR" sz="1400" b="1" dirty="0">
                <a:solidFill>
                  <a:srgbClr val="000000"/>
                </a:solidFill>
              </a:rPr>
              <a:t>: </a:t>
            </a:r>
            <a:r>
              <a:rPr lang="fr-CH" altLang="fr-FR" sz="1300" b="1" dirty="0">
                <a:solidFill>
                  <a:srgbClr val="003399"/>
                </a:solidFill>
              </a:rPr>
              <a:t>Education / Actions communautaire / Partenariats et Alliances / Renforcement institutionnel / Plaidoyer</a:t>
            </a:r>
            <a:r>
              <a:rPr lang="es-AR" altLang="fr-FR" sz="1300" b="1" dirty="0">
                <a:solidFill>
                  <a:srgbClr val="003399"/>
                </a:solidFill>
              </a:rPr>
              <a:t> </a:t>
            </a:r>
          </a:p>
        </p:txBody>
      </p:sp>
      <p:sp>
        <p:nvSpPr>
          <p:cNvPr id="37" name="Text Box 22"/>
          <p:cNvSpPr txBox="1">
            <a:spLocks noChangeArrowheads="1"/>
          </p:cNvSpPr>
          <p:nvPr/>
        </p:nvSpPr>
        <p:spPr bwMode="auto">
          <a:xfrm>
            <a:off x="3359697" y="2343268"/>
            <a:ext cx="1464189" cy="28931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marL="92075" indent="-92075"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0"/>
              </a:spcBef>
              <a:spcAft>
                <a:spcPct val="0"/>
              </a:spcAft>
              <a:buClrTx/>
              <a:buFont typeface="Wingdings" pitchFamily="2" charset="2"/>
              <a:buChar char="Ø"/>
            </a:pPr>
            <a:endParaRPr lang="fr-CH" altLang="fr-FR" sz="1300" b="1" dirty="0">
              <a:solidFill>
                <a:srgbClr val="003399"/>
              </a:solidFill>
            </a:endParaRPr>
          </a:p>
          <a:p>
            <a:pPr fontAlgn="base">
              <a:spcBef>
                <a:spcPct val="0"/>
              </a:spcBef>
              <a:spcAft>
                <a:spcPct val="0"/>
              </a:spcAft>
              <a:buClrTx/>
              <a:buFont typeface="Wingdings" pitchFamily="2" charset="2"/>
              <a:buChar char="Ø"/>
            </a:pPr>
            <a:r>
              <a:rPr lang="fr-CH" altLang="fr-FR" sz="1300" b="1" dirty="0">
                <a:solidFill>
                  <a:srgbClr val="003399"/>
                </a:solidFill>
              </a:rPr>
              <a:t> Renforcer les aptitudes et les connaissances au niveau IFC</a:t>
            </a:r>
          </a:p>
          <a:p>
            <a:pPr fontAlgn="base">
              <a:spcBef>
                <a:spcPct val="0"/>
              </a:spcBef>
              <a:spcAft>
                <a:spcPct val="0"/>
              </a:spcAft>
              <a:buClrTx/>
              <a:buFont typeface="Wingdings" pitchFamily="2" charset="2"/>
              <a:buChar char="Ø"/>
            </a:pPr>
            <a:endParaRPr lang="fr-CH" altLang="fr-FR" sz="1300" b="1" dirty="0">
              <a:solidFill>
                <a:srgbClr val="003399"/>
              </a:solidFill>
            </a:endParaRPr>
          </a:p>
          <a:p>
            <a:pPr fontAlgn="base">
              <a:spcBef>
                <a:spcPct val="0"/>
              </a:spcBef>
              <a:spcAft>
                <a:spcPct val="0"/>
              </a:spcAft>
              <a:buClrTx/>
              <a:buFont typeface="Wingdings" pitchFamily="2" charset="2"/>
              <a:buChar char="Ø"/>
            </a:pPr>
            <a:r>
              <a:rPr lang="fr-CH" altLang="fr-FR" sz="1300" b="1" dirty="0">
                <a:solidFill>
                  <a:srgbClr val="003399"/>
                </a:solidFill>
              </a:rPr>
              <a:t> Améliorer l’accès et l’utilisation de services de santé de qualité</a:t>
            </a:r>
          </a:p>
          <a:p>
            <a:pPr fontAlgn="base">
              <a:spcBef>
                <a:spcPct val="0"/>
              </a:spcBef>
              <a:spcAft>
                <a:spcPct val="0"/>
              </a:spcAft>
              <a:buClrTx/>
              <a:buFont typeface="Wingdings" pitchFamily="2" charset="2"/>
              <a:buNone/>
            </a:pPr>
            <a:endParaRPr lang="fr-CH" altLang="fr-FR" sz="1300" b="1" dirty="0">
              <a:solidFill>
                <a:srgbClr val="003399"/>
              </a:solidFill>
            </a:endParaRPr>
          </a:p>
        </p:txBody>
      </p:sp>
      <p:grpSp>
        <p:nvGrpSpPr>
          <p:cNvPr id="38" name="Group 23"/>
          <p:cNvGrpSpPr>
            <a:grpSpLocks/>
          </p:cNvGrpSpPr>
          <p:nvPr/>
        </p:nvGrpSpPr>
        <p:grpSpPr bwMode="auto">
          <a:xfrm>
            <a:off x="5175031" y="2792490"/>
            <a:ext cx="2128309" cy="1730375"/>
            <a:chOff x="2400" y="1689"/>
            <a:chExt cx="1387" cy="1197"/>
          </a:xfrm>
        </p:grpSpPr>
        <p:sp>
          <p:nvSpPr>
            <p:cNvPr id="39" name="AutoShape 24"/>
            <p:cNvSpPr>
              <a:spLocks noChangeAspect="1" noChangeArrowheads="1"/>
            </p:cNvSpPr>
            <p:nvPr/>
          </p:nvSpPr>
          <p:spPr bwMode="auto">
            <a:xfrm>
              <a:off x="2400" y="1689"/>
              <a:ext cx="1368" cy="1197"/>
            </a:xfrm>
            <a:prstGeom prst="flowChartSummingJunction">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0"/>
                </a:spcBef>
                <a:spcAft>
                  <a:spcPct val="0"/>
                </a:spcAft>
                <a:buClrTx/>
                <a:buFontTx/>
                <a:buNone/>
              </a:pPr>
              <a:endParaRPr lang="en-US" altLang="fr-FR" sz="1700">
                <a:solidFill>
                  <a:srgbClr val="FFFF00"/>
                </a:solidFill>
                <a:latin typeface="Times New Roman" pitchFamily="18" charset="0"/>
              </a:endParaRPr>
            </a:p>
          </p:txBody>
        </p:sp>
        <p:sp>
          <p:nvSpPr>
            <p:cNvPr id="40" name="Text Box 25"/>
            <p:cNvSpPr txBox="1">
              <a:spLocks noChangeAspect="1" noChangeArrowheads="1"/>
            </p:cNvSpPr>
            <p:nvPr/>
          </p:nvSpPr>
          <p:spPr bwMode="auto">
            <a:xfrm>
              <a:off x="2672" y="1796"/>
              <a:ext cx="8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es-AR" altLang="fr-FR" sz="1400" b="1">
                  <a:solidFill>
                    <a:srgbClr val="003399"/>
                  </a:solidFill>
                </a:rPr>
                <a:t>  Aptitudes</a:t>
              </a:r>
            </a:p>
          </p:txBody>
        </p:sp>
        <p:sp>
          <p:nvSpPr>
            <p:cNvPr id="41" name="Text Box 26"/>
            <p:cNvSpPr txBox="1">
              <a:spLocks noChangeAspect="1" noChangeArrowheads="1"/>
            </p:cNvSpPr>
            <p:nvPr/>
          </p:nvSpPr>
          <p:spPr bwMode="auto">
            <a:xfrm>
              <a:off x="2432" y="2169"/>
              <a:ext cx="5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es-AR" altLang="fr-FR" sz="1200" b="1">
                  <a:solidFill>
                    <a:srgbClr val="003399"/>
                  </a:solidFill>
                </a:rPr>
                <a:t> </a:t>
              </a:r>
              <a:r>
                <a:rPr lang="fr-CH" altLang="fr-FR" sz="1400" b="1">
                  <a:solidFill>
                    <a:srgbClr val="003399"/>
                  </a:solidFill>
                </a:rPr>
                <a:t>Liens</a:t>
              </a:r>
            </a:p>
          </p:txBody>
        </p:sp>
        <p:sp>
          <p:nvSpPr>
            <p:cNvPr id="42" name="Text Box 27"/>
            <p:cNvSpPr txBox="1">
              <a:spLocks noChangeAspect="1" noChangeArrowheads="1"/>
            </p:cNvSpPr>
            <p:nvPr/>
          </p:nvSpPr>
          <p:spPr bwMode="auto">
            <a:xfrm>
              <a:off x="3168" y="2169"/>
              <a:ext cx="61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es-AR" altLang="fr-FR" sz="1400" b="1">
                  <a:solidFill>
                    <a:srgbClr val="FFFFFF"/>
                  </a:solidFill>
                </a:rPr>
                <a:t>  </a:t>
              </a:r>
              <a:r>
                <a:rPr lang="fr-CH" altLang="fr-FR" sz="1400" b="1">
                  <a:solidFill>
                    <a:srgbClr val="003399"/>
                  </a:solidFill>
                </a:rPr>
                <a:t>Qualité</a:t>
              </a:r>
            </a:p>
          </p:txBody>
        </p:sp>
        <p:sp>
          <p:nvSpPr>
            <p:cNvPr id="43" name="Text Box 28"/>
            <p:cNvSpPr txBox="1">
              <a:spLocks noChangeAspect="1" noChangeArrowheads="1"/>
            </p:cNvSpPr>
            <p:nvPr/>
          </p:nvSpPr>
          <p:spPr bwMode="auto">
            <a:xfrm>
              <a:off x="2608" y="2603"/>
              <a:ext cx="9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fr-CH" altLang="fr-FR" sz="1200" b="1" dirty="0">
                  <a:solidFill>
                    <a:srgbClr val="003399"/>
                  </a:solidFill>
                </a:rPr>
                <a:t>Connaissances</a:t>
              </a:r>
            </a:p>
          </p:txBody>
        </p:sp>
      </p:grpSp>
      <p:sp>
        <p:nvSpPr>
          <p:cNvPr id="44" name="Text Box 29"/>
          <p:cNvSpPr txBox="1">
            <a:spLocks noChangeArrowheads="1"/>
          </p:cNvSpPr>
          <p:nvPr/>
        </p:nvSpPr>
        <p:spPr bwMode="auto">
          <a:xfrm>
            <a:off x="7594761" y="2785888"/>
            <a:ext cx="1439282" cy="17927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marL="92075" indent="-92075"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Char char="•"/>
            </a:pPr>
            <a:r>
              <a:rPr lang="fr-CH" altLang="fr-FR" sz="1300" b="1" dirty="0">
                <a:solidFill>
                  <a:srgbClr val="003399"/>
                </a:solidFill>
              </a:rPr>
              <a:t>Ménage</a:t>
            </a:r>
          </a:p>
          <a:p>
            <a:pPr fontAlgn="base">
              <a:spcBef>
                <a:spcPct val="50000"/>
              </a:spcBef>
              <a:spcAft>
                <a:spcPct val="0"/>
              </a:spcAft>
              <a:buClrTx/>
              <a:buFontTx/>
              <a:buChar char="•"/>
            </a:pPr>
            <a:r>
              <a:rPr lang="fr-CH" altLang="fr-FR" sz="1300" b="1" dirty="0">
                <a:solidFill>
                  <a:srgbClr val="003399"/>
                </a:solidFill>
              </a:rPr>
              <a:t>Communauté</a:t>
            </a:r>
          </a:p>
          <a:p>
            <a:pPr fontAlgn="base">
              <a:spcBef>
                <a:spcPct val="50000"/>
              </a:spcBef>
              <a:spcAft>
                <a:spcPct val="0"/>
              </a:spcAft>
              <a:buClrTx/>
              <a:buFontTx/>
              <a:buChar char="•"/>
            </a:pPr>
            <a:r>
              <a:rPr lang="fr-CH" altLang="fr-FR" sz="1300" b="1" dirty="0">
                <a:solidFill>
                  <a:srgbClr val="003399"/>
                </a:solidFill>
              </a:rPr>
              <a:t>Services de</a:t>
            </a:r>
          </a:p>
          <a:p>
            <a:pPr fontAlgn="base">
              <a:spcBef>
                <a:spcPct val="0"/>
              </a:spcBef>
              <a:spcAft>
                <a:spcPct val="0"/>
              </a:spcAft>
              <a:buClrTx/>
              <a:buFontTx/>
              <a:buNone/>
            </a:pPr>
            <a:r>
              <a:rPr lang="fr-CH" altLang="fr-FR" sz="1300" b="1" dirty="0">
                <a:solidFill>
                  <a:srgbClr val="003399"/>
                </a:solidFill>
              </a:rPr>
              <a:t>  Santé</a:t>
            </a:r>
          </a:p>
          <a:p>
            <a:pPr fontAlgn="base">
              <a:spcBef>
                <a:spcPct val="50000"/>
              </a:spcBef>
              <a:spcAft>
                <a:spcPct val="0"/>
              </a:spcAft>
              <a:buClrTx/>
              <a:buFontTx/>
              <a:buChar char="•"/>
            </a:pPr>
            <a:r>
              <a:rPr lang="fr-CH" altLang="fr-FR" sz="1300" b="1" dirty="0">
                <a:solidFill>
                  <a:srgbClr val="003399"/>
                </a:solidFill>
              </a:rPr>
              <a:t>Autres: écoles, lieu de travail</a:t>
            </a:r>
          </a:p>
        </p:txBody>
      </p:sp>
      <p:sp>
        <p:nvSpPr>
          <p:cNvPr id="45" name="Rectangle 30"/>
          <p:cNvSpPr>
            <a:spLocks noChangeArrowheads="1"/>
          </p:cNvSpPr>
          <p:nvPr/>
        </p:nvSpPr>
        <p:spPr bwMode="auto">
          <a:xfrm>
            <a:off x="1695450" y="1196752"/>
            <a:ext cx="8721030" cy="4860432"/>
          </a:xfrm>
          <a:prstGeom prst="rect">
            <a:avLst/>
          </a:prstGeom>
          <a:noFill/>
          <a:ln w="12700" cap="sq">
            <a:solidFill>
              <a:schemeClr val="tx1"/>
            </a:solidFill>
            <a:miter lim="800000"/>
            <a:headEnd type="none" w="sm" len="sm"/>
            <a:tailEnd type="none" w="sm" len="sm"/>
          </a:ln>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
        <p:nvSpPr>
          <p:cNvPr id="46" name="AutoShape 31"/>
          <p:cNvSpPr>
            <a:spLocks noChangeArrowheads="1"/>
          </p:cNvSpPr>
          <p:nvPr/>
        </p:nvSpPr>
        <p:spPr bwMode="auto">
          <a:xfrm>
            <a:off x="9036416" y="3537825"/>
            <a:ext cx="287867"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99"/>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fr-CH">
              <a:solidFill>
                <a:srgbClr val="000000"/>
              </a:solidFill>
              <a:cs typeface="Arial" charset="0"/>
            </a:endParaRPr>
          </a:p>
        </p:txBody>
      </p:sp>
      <p:sp>
        <p:nvSpPr>
          <p:cNvPr id="47" name="AutoShape 32"/>
          <p:cNvSpPr>
            <a:spLocks noChangeArrowheads="1"/>
          </p:cNvSpPr>
          <p:nvPr/>
        </p:nvSpPr>
        <p:spPr bwMode="auto">
          <a:xfrm>
            <a:off x="2550585" y="4379276"/>
            <a:ext cx="287867" cy="647700"/>
          </a:xfrm>
          <a:prstGeom prst="downArrow">
            <a:avLst>
              <a:gd name="adj1" fmla="val 50000"/>
              <a:gd name="adj2" fmla="val 7500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
        <p:nvSpPr>
          <p:cNvPr id="48" name="AutoShape 33"/>
          <p:cNvSpPr>
            <a:spLocks noChangeArrowheads="1"/>
          </p:cNvSpPr>
          <p:nvPr/>
        </p:nvSpPr>
        <p:spPr bwMode="auto">
          <a:xfrm>
            <a:off x="8400339" y="4703127"/>
            <a:ext cx="287867" cy="576263"/>
          </a:xfrm>
          <a:prstGeom prst="upArrow">
            <a:avLst>
              <a:gd name="adj1" fmla="val 50000"/>
              <a:gd name="adj2" fmla="val 66728"/>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
        <p:nvSpPr>
          <p:cNvPr id="49" name="AutoShape 34"/>
          <p:cNvSpPr>
            <a:spLocks noChangeArrowheads="1"/>
          </p:cNvSpPr>
          <p:nvPr/>
        </p:nvSpPr>
        <p:spPr bwMode="auto">
          <a:xfrm>
            <a:off x="7274185" y="3486374"/>
            <a:ext cx="287867" cy="215900"/>
          </a:xfrm>
          <a:prstGeom prst="leftArrow">
            <a:avLst>
              <a:gd name="adj1" fmla="val 50000"/>
              <a:gd name="adj2" fmla="val 2500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
        <p:nvSpPr>
          <p:cNvPr id="50" name="AutoShape 35"/>
          <p:cNvSpPr>
            <a:spLocks noChangeArrowheads="1"/>
          </p:cNvSpPr>
          <p:nvPr/>
        </p:nvSpPr>
        <p:spPr bwMode="auto">
          <a:xfrm>
            <a:off x="4887164" y="3481813"/>
            <a:ext cx="287867" cy="215900"/>
          </a:xfrm>
          <a:prstGeom prst="leftArrow">
            <a:avLst>
              <a:gd name="adj1" fmla="val 50000"/>
              <a:gd name="adj2" fmla="val 2500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grpSp>
        <p:nvGrpSpPr>
          <p:cNvPr id="51" name="Group 36"/>
          <p:cNvGrpSpPr>
            <a:grpSpLocks/>
          </p:cNvGrpSpPr>
          <p:nvPr/>
        </p:nvGrpSpPr>
        <p:grpSpPr bwMode="auto">
          <a:xfrm>
            <a:off x="4887164" y="4666616"/>
            <a:ext cx="2959815" cy="715964"/>
            <a:chOff x="2099" y="2899"/>
            <a:chExt cx="1689" cy="451"/>
          </a:xfrm>
        </p:grpSpPr>
        <p:sp>
          <p:nvSpPr>
            <p:cNvPr id="52" name="Text Box 37"/>
            <p:cNvSpPr txBox="1">
              <a:spLocks noChangeArrowheads="1"/>
            </p:cNvSpPr>
            <p:nvPr/>
          </p:nvSpPr>
          <p:spPr bwMode="auto">
            <a:xfrm>
              <a:off x="2217" y="2954"/>
              <a:ext cx="6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fr-CH" altLang="fr-FR" sz="1300" b="1" dirty="0">
                  <a:solidFill>
                    <a:srgbClr val="003399"/>
                  </a:solidFill>
                </a:rPr>
                <a:t>Réplication</a:t>
              </a:r>
            </a:p>
          </p:txBody>
        </p:sp>
        <p:grpSp>
          <p:nvGrpSpPr>
            <p:cNvPr id="53" name="Group 38"/>
            <p:cNvGrpSpPr>
              <a:grpSpLocks/>
            </p:cNvGrpSpPr>
            <p:nvPr/>
          </p:nvGrpSpPr>
          <p:grpSpPr bwMode="auto">
            <a:xfrm>
              <a:off x="2099" y="2899"/>
              <a:ext cx="1689" cy="451"/>
              <a:chOff x="2189" y="2895"/>
              <a:chExt cx="1689" cy="451"/>
            </a:xfrm>
          </p:grpSpPr>
          <p:sp>
            <p:nvSpPr>
              <p:cNvPr id="54" name="Text Box 39"/>
              <p:cNvSpPr txBox="1">
                <a:spLocks noChangeArrowheads="1"/>
              </p:cNvSpPr>
              <p:nvPr/>
            </p:nvSpPr>
            <p:spPr bwMode="auto">
              <a:xfrm>
                <a:off x="2304" y="3155"/>
                <a:ext cx="1452" cy="1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fontAlgn="base">
                  <a:spcBef>
                    <a:spcPct val="50000"/>
                  </a:spcBef>
                  <a:spcAft>
                    <a:spcPct val="0"/>
                  </a:spcAft>
                  <a:buClrTx/>
                  <a:buFontTx/>
                  <a:buNone/>
                </a:pPr>
                <a:r>
                  <a:rPr lang="fr-CH" altLang="fr-FR" sz="1300" b="1" dirty="0">
                    <a:solidFill>
                      <a:srgbClr val="003399"/>
                    </a:solidFill>
                  </a:rPr>
                  <a:t>Système de santé</a:t>
                </a:r>
              </a:p>
            </p:txBody>
          </p:sp>
          <p:sp>
            <p:nvSpPr>
              <p:cNvPr id="55" name="AutoShape 40"/>
              <p:cNvSpPr>
                <a:spLocks noChangeArrowheads="1"/>
              </p:cNvSpPr>
              <p:nvPr/>
            </p:nvSpPr>
            <p:spPr bwMode="auto">
              <a:xfrm>
                <a:off x="2189" y="2895"/>
                <a:ext cx="747" cy="226"/>
              </a:xfrm>
              <a:prstGeom prst="upArrowCallout">
                <a:avLst>
                  <a:gd name="adj1" fmla="val 72788"/>
                  <a:gd name="adj2" fmla="val 72788"/>
                  <a:gd name="adj3" fmla="val 16667"/>
                  <a:gd name="adj4" fmla="val 6666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
            <p:nvSpPr>
              <p:cNvPr id="56" name="AutoShape 41"/>
              <p:cNvSpPr>
                <a:spLocks noChangeArrowheads="1"/>
              </p:cNvSpPr>
              <p:nvPr/>
            </p:nvSpPr>
            <p:spPr bwMode="auto">
              <a:xfrm>
                <a:off x="3084" y="2928"/>
                <a:ext cx="794" cy="226"/>
              </a:xfrm>
              <a:prstGeom prst="upArrowCallout">
                <a:avLst>
                  <a:gd name="adj1" fmla="val 87832"/>
                  <a:gd name="adj2" fmla="val 87832"/>
                  <a:gd name="adj3" fmla="val 16667"/>
                  <a:gd name="adj4" fmla="val 6666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
            <p:nvSpPr>
              <p:cNvPr id="57" name="Text Box 42"/>
              <p:cNvSpPr txBox="1">
                <a:spLocks noChangeArrowheads="1"/>
              </p:cNvSpPr>
              <p:nvPr/>
            </p:nvSpPr>
            <p:spPr bwMode="auto">
              <a:xfrm>
                <a:off x="2991" y="2976"/>
                <a:ext cx="85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es-AR" altLang="fr-FR" sz="1300" b="1" dirty="0">
                    <a:solidFill>
                      <a:srgbClr val="FFFFFF"/>
                    </a:solidFill>
                  </a:rPr>
                  <a:t>     </a:t>
                </a:r>
                <a:r>
                  <a:rPr lang="fr-CH" altLang="fr-FR" sz="1300" b="1" dirty="0">
                    <a:solidFill>
                      <a:srgbClr val="003399"/>
                    </a:solidFill>
                  </a:rPr>
                  <a:t>Viabilité</a:t>
                </a:r>
              </a:p>
            </p:txBody>
          </p:sp>
        </p:grpSp>
      </p:grpSp>
      <p:pic>
        <p:nvPicPr>
          <p:cNvPr id="58" name="Picture 43" descr="health promotion,2"/>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45480" y="3172196"/>
            <a:ext cx="1675778" cy="970961"/>
          </a:xfrm>
          <a:solidFill>
            <a:srgbClr val="0066FF">
              <a:alpha val="1961"/>
            </a:srgbClr>
          </a:solidFill>
        </p:spPr>
      </p:pic>
      <p:sp>
        <p:nvSpPr>
          <p:cNvPr id="59" name="Text Box 45"/>
          <p:cNvSpPr txBox="1">
            <a:spLocks noChangeArrowheads="1"/>
          </p:cNvSpPr>
          <p:nvPr/>
        </p:nvSpPr>
        <p:spPr bwMode="auto">
          <a:xfrm>
            <a:off x="1901878" y="1664833"/>
            <a:ext cx="14108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0"/>
              </a:spcBef>
              <a:spcAft>
                <a:spcPct val="0"/>
              </a:spcAft>
              <a:buClrTx/>
              <a:buFontTx/>
              <a:buNone/>
            </a:pPr>
            <a:r>
              <a:rPr lang="fr-CH" altLang="fr-FR" sz="1600" b="1" dirty="0">
                <a:solidFill>
                  <a:srgbClr val="000000"/>
                </a:solidFill>
              </a:rPr>
              <a:t>Approche</a:t>
            </a:r>
          </a:p>
        </p:txBody>
      </p:sp>
      <p:sp>
        <p:nvSpPr>
          <p:cNvPr id="60" name="Text Box 46"/>
          <p:cNvSpPr txBox="1">
            <a:spLocks noChangeArrowheads="1"/>
          </p:cNvSpPr>
          <p:nvPr/>
        </p:nvSpPr>
        <p:spPr bwMode="auto">
          <a:xfrm>
            <a:off x="3914028" y="1648957"/>
            <a:ext cx="1407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fr-CH" altLang="fr-FR" sz="1600" b="1" dirty="0">
                <a:solidFill>
                  <a:srgbClr val="000000"/>
                </a:solidFill>
              </a:rPr>
              <a:t>Finalités</a:t>
            </a:r>
          </a:p>
        </p:txBody>
      </p:sp>
      <p:sp>
        <p:nvSpPr>
          <p:cNvPr id="61" name="Text Box 47"/>
          <p:cNvSpPr txBox="1">
            <a:spLocks noChangeArrowheads="1"/>
          </p:cNvSpPr>
          <p:nvPr/>
        </p:nvSpPr>
        <p:spPr bwMode="auto">
          <a:xfrm>
            <a:off x="6321904" y="1628319"/>
            <a:ext cx="2222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fr-CH" altLang="fr-FR" sz="1600" b="1" dirty="0">
                <a:solidFill>
                  <a:srgbClr val="000000"/>
                </a:solidFill>
              </a:rPr>
              <a:t>Champs d’actions prioritaires</a:t>
            </a:r>
            <a:r>
              <a:rPr lang="fr-CH" altLang="fr-FR" sz="1600" dirty="0">
                <a:solidFill>
                  <a:srgbClr val="000000"/>
                </a:solidFill>
              </a:rPr>
              <a:t> </a:t>
            </a:r>
            <a:endParaRPr lang="fr-FR" altLang="fr-FR" sz="1600" dirty="0">
              <a:solidFill>
                <a:srgbClr val="000000"/>
              </a:solidFill>
            </a:endParaRPr>
          </a:p>
        </p:txBody>
      </p:sp>
      <p:sp>
        <p:nvSpPr>
          <p:cNvPr id="62" name="Text Box 48"/>
          <p:cNvSpPr txBox="1">
            <a:spLocks noChangeArrowheads="1"/>
          </p:cNvSpPr>
          <p:nvPr/>
        </p:nvSpPr>
        <p:spPr bwMode="auto">
          <a:xfrm>
            <a:off x="8587847" y="1620381"/>
            <a:ext cx="14728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fr-CH" altLang="fr-FR" sz="1600" b="1" dirty="0">
                <a:solidFill>
                  <a:srgbClr val="000000"/>
                </a:solidFill>
              </a:rPr>
              <a:t>Milieux favorables</a:t>
            </a:r>
          </a:p>
        </p:txBody>
      </p:sp>
      <p:sp>
        <p:nvSpPr>
          <p:cNvPr id="63" name="Text Box 49"/>
          <p:cNvSpPr txBox="1">
            <a:spLocks noChangeArrowheads="1"/>
          </p:cNvSpPr>
          <p:nvPr/>
        </p:nvSpPr>
        <p:spPr bwMode="auto">
          <a:xfrm>
            <a:off x="9366866" y="3250233"/>
            <a:ext cx="10496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Bef>
                <a:spcPct val="50000"/>
              </a:spcBef>
              <a:spcAft>
                <a:spcPct val="0"/>
              </a:spcAft>
              <a:buClrTx/>
              <a:buFontTx/>
              <a:buNone/>
            </a:pPr>
            <a:r>
              <a:rPr lang="fr-CH" altLang="fr-FR" sz="1000" b="1" dirty="0">
                <a:solidFill>
                  <a:srgbClr val="003399"/>
                </a:solidFill>
              </a:rPr>
              <a:t>Amélioration</a:t>
            </a:r>
          </a:p>
          <a:p>
            <a:pPr fontAlgn="base">
              <a:spcBef>
                <a:spcPct val="50000"/>
              </a:spcBef>
              <a:spcAft>
                <a:spcPct val="0"/>
              </a:spcAft>
              <a:buClrTx/>
              <a:buFontTx/>
              <a:buNone/>
            </a:pPr>
            <a:r>
              <a:rPr lang="fr-CH" altLang="fr-FR" sz="1000" b="1" dirty="0">
                <a:solidFill>
                  <a:srgbClr val="003399"/>
                </a:solidFill>
              </a:rPr>
              <a:t>de la santé</a:t>
            </a:r>
          </a:p>
          <a:p>
            <a:pPr fontAlgn="base">
              <a:spcBef>
                <a:spcPct val="50000"/>
              </a:spcBef>
              <a:spcAft>
                <a:spcPct val="0"/>
              </a:spcAft>
              <a:buClrTx/>
              <a:buFontTx/>
              <a:buNone/>
            </a:pPr>
            <a:r>
              <a:rPr lang="fr-CH" altLang="fr-FR" sz="1000" b="1" dirty="0">
                <a:solidFill>
                  <a:srgbClr val="003399"/>
                </a:solidFill>
              </a:rPr>
              <a:t>maternelle et </a:t>
            </a:r>
          </a:p>
          <a:p>
            <a:pPr fontAlgn="base">
              <a:spcBef>
                <a:spcPct val="50000"/>
              </a:spcBef>
              <a:spcAft>
                <a:spcPct val="0"/>
              </a:spcAft>
              <a:buClrTx/>
              <a:buFontTx/>
              <a:buNone/>
            </a:pPr>
            <a:r>
              <a:rPr lang="fr-CH" altLang="fr-FR" sz="1000" b="1" dirty="0">
                <a:solidFill>
                  <a:srgbClr val="003399"/>
                </a:solidFill>
              </a:rPr>
              <a:t>infantile</a:t>
            </a:r>
          </a:p>
        </p:txBody>
      </p:sp>
      <p:sp>
        <p:nvSpPr>
          <p:cNvPr id="64" name="AutoShape 44"/>
          <p:cNvSpPr>
            <a:spLocks noChangeArrowheads="1"/>
          </p:cNvSpPr>
          <p:nvPr/>
        </p:nvSpPr>
        <p:spPr bwMode="auto">
          <a:xfrm>
            <a:off x="3178177" y="3612437"/>
            <a:ext cx="192617" cy="214313"/>
          </a:xfrm>
          <a:prstGeom prst="rightArrow">
            <a:avLst>
              <a:gd name="adj1" fmla="val 50000"/>
              <a:gd name="adj2" fmla="val 2500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400">
              <a:solidFill>
                <a:srgbClr val="000000"/>
              </a:solidFill>
            </a:endParaRPr>
          </a:p>
        </p:txBody>
      </p:sp>
    </p:spTree>
    <p:extLst>
      <p:ext uri="{BB962C8B-B14F-4D97-AF65-F5344CB8AC3E}">
        <p14:creationId xmlns:p14="http://schemas.microsoft.com/office/powerpoint/2010/main" val="4248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fill="hold"/>
                                        <p:tgtEl>
                                          <p:spTgt spid="58"/>
                                        </p:tgtEl>
                                        <p:attrNameLst>
                                          <p:attrName>ppt_x</p:attrName>
                                        </p:attrNameLst>
                                      </p:cBhvr>
                                      <p:tavLst>
                                        <p:tav tm="0">
                                          <p:val>
                                            <p:strVal val="0-#ppt_w/2"/>
                                          </p:val>
                                        </p:tav>
                                        <p:tav tm="100000">
                                          <p:val>
                                            <p:strVal val="#ppt_x"/>
                                          </p:val>
                                        </p:tav>
                                      </p:tavLst>
                                    </p:anim>
                                    <p:anim calcmode="lin" valueType="num">
                                      <p:cBhvr additive="base">
                                        <p:cTn id="8" dur="10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fill="hold"/>
                                        <p:tgtEl>
                                          <p:spTgt spid="59"/>
                                        </p:tgtEl>
                                        <p:attrNameLst>
                                          <p:attrName>ppt_x</p:attrName>
                                        </p:attrNameLst>
                                      </p:cBhvr>
                                      <p:tavLst>
                                        <p:tav tm="0">
                                          <p:val>
                                            <p:strVal val="0-#ppt_w/2"/>
                                          </p:val>
                                        </p:tav>
                                        <p:tav tm="100000">
                                          <p:val>
                                            <p:strVal val="#ppt_x"/>
                                          </p:val>
                                        </p:tav>
                                      </p:tavLst>
                                    </p:anim>
                                    <p:anim calcmode="lin" valueType="num">
                                      <p:cBhvr additive="base">
                                        <p:cTn id="12"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2000" fill="hold"/>
                                        <p:tgtEl>
                                          <p:spTgt spid="60"/>
                                        </p:tgtEl>
                                        <p:attrNameLst>
                                          <p:attrName>ppt_x</p:attrName>
                                        </p:attrNameLst>
                                      </p:cBhvr>
                                      <p:tavLst>
                                        <p:tav tm="0">
                                          <p:val>
                                            <p:strVal val="#ppt_x"/>
                                          </p:val>
                                        </p:tav>
                                        <p:tav tm="100000">
                                          <p:val>
                                            <p:strVal val="#ppt_x"/>
                                          </p:val>
                                        </p:tav>
                                      </p:tavLst>
                                    </p:anim>
                                    <p:anim calcmode="lin" valueType="num">
                                      <p:cBhvr additive="base">
                                        <p:cTn id="18" dur="2000" fill="hold"/>
                                        <p:tgtEl>
                                          <p:spTgt spid="6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2000" fill="hold"/>
                                        <p:tgtEl>
                                          <p:spTgt spid="37"/>
                                        </p:tgtEl>
                                        <p:attrNameLst>
                                          <p:attrName>ppt_x</p:attrName>
                                        </p:attrNameLst>
                                      </p:cBhvr>
                                      <p:tavLst>
                                        <p:tav tm="0">
                                          <p:val>
                                            <p:strVal val="#ppt_x"/>
                                          </p:val>
                                        </p:tav>
                                        <p:tav tm="100000">
                                          <p:val>
                                            <p:strVal val="#ppt_x"/>
                                          </p:val>
                                        </p:tav>
                                      </p:tavLst>
                                    </p:anim>
                                    <p:anim calcmode="lin" valueType="num">
                                      <p:cBhvr additive="base">
                                        <p:cTn id="22" dur="2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1000" fill="hold"/>
                                        <p:tgtEl>
                                          <p:spTgt spid="36"/>
                                        </p:tgtEl>
                                        <p:attrNameLst>
                                          <p:attrName>ppt_x</p:attrName>
                                        </p:attrNameLst>
                                      </p:cBhvr>
                                      <p:tavLst>
                                        <p:tav tm="0">
                                          <p:val>
                                            <p:strVal val="#ppt_x"/>
                                          </p:val>
                                        </p:tav>
                                        <p:tav tm="100000">
                                          <p:val>
                                            <p:strVal val="#ppt_x"/>
                                          </p:val>
                                        </p:tav>
                                      </p:tavLst>
                                    </p:anim>
                                    <p:anim calcmode="lin" valueType="num">
                                      <p:cBhvr additive="base">
                                        <p:cTn id="32"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1000" fill="hold"/>
                                        <p:tgtEl>
                                          <p:spTgt spid="48"/>
                                        </p:tgtEl>
                                        <p:attrNameLst>
                                          <p:attrName>ppt_x</p:attrName>
                                        </p:attrNameLst>
                                      </p:cBhvr>
                                      <p:tavLst>
                                        <p:tav tm="0">
                                          <p:val>
                                            <p:strVal val="#ppt_x"/>
                                          </p:val>
                                        </p:tav>
                                        <p:tav tm="100000">
                                          <p:val>
                                            <p:strVal val="#ppt_x"/>
                                          </p:val>
                                        </p:tav>
                                      </p:tavLst>
                                    </p:anim>
                                    <p:anim calcmode="lin" valueType="num">
                                      <p:cBhvr additive="base">
                                        <p:cTn id="38" dur="10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1000" fill="hold"/>
                                        <p:tgtEl>
                                          <p:spTgt spid="62"/>
                                        </p:tgtEl>
                                        <p:attrNameLst>
                                          <p:attrName>ppt_x</p:attrName>
                                        </p:attrNameLst>
                                      </p:cBhvr>
                                      <p:tavLst>
                                        <p:tav tm="0">
                                          <p:val>
                                            <p:strVal val="#ppt_x"/>
                                          </p:val>
                                        </p:tav>
                                        <p:tav tm="100000">
                                          <p:val>
                                            <p:strVal val="#ppt_x"/>
                                          </p:val>
                                        </p:tav>
                                      </p:tavLst>
                                    </p:anim>
                                    <p:anim calcmode="lin" valueType="num">
                                      <p:cBhvr additive="base">
                                        <p:cTn id="42" dur="1000" fill="hold"/>
                                        <p:tgtEl>
                                          <p:spTgt spid="6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1000" fill="hold"/>
                                        <p:tgtEl>
                                          <p:spTgt spid="44"/>
                                        </p:tgtEl>
                                        <p:attrNameLst>
                                          <p:attrName>ppt_x</p:attrName>
                                        </p:attrNameLst>
                                      </p:cBhvr>
                                      <p:tavLst>
                                        <p:tav tm="0">
                                          <p:val>
                                            <p:strVal val="#ppt_x"/>
                                          </p:val>
                                        </p:tav>
                                        <p:tav tm="100000">
                                          <p:val>
                                            <p:strVal val="#ppt_x"/>
                                          </p:val>
                                        </p:tav>
                                      </p:tavLst>
                                    </p:anim>
                                    <p:anim calcmode="lin" valueType="num">
                                      <p:cBhvr additive="base">
                                        <p:cTn id="46" dur="1000" fill="hold"/>
                                        <p:tgtEl>
                                          <p:spTgt spid="4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1000" fill="hold"/>
                                        <p:tgtEl>
                                          <p:spTgt spid="49"/>
                                        </p:tgtEl>
                                        <p:attrNameLst>
                                          <p:attrName>ppt_x</p:attrName>
                                        </p:attrNameLst>
                                      </p:cBhvr>
                                      <p:tavLst>
                                        <p:tav tm="0">
                                          <p:val>
                                            <p:strVal val="#ppt_x"/>
                                          </p:val>
                                        </p:tav>
                                        <p:tav tm="100000">
                                          <p:val>
                                            <p:strVal val="#ppt_x"/>
                                          </p:val>
                                        </p:tav>
                                      </p:tavLst>
                                    </p:anim>
                                    <p:anim calcmode="lin" valueType="num">
                                      <p:cBhvr additive="base">
                                        <p:cTn id="50"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1000" fill="hold"/>
                                        <p:tgtEl>
                                          <p:spTgt spid="61"/>
                                        </p:tgtEl>
                                        <p:attrNameLst>
                                          <p:attrName>ppt_x</p:attrName>
                                        </p:attrNameLst>
                                      </p:cBhvr>
                                      <p:tavLst>
                                        <p:tav tm="0">
                                          <p:val>
                                            <p:strVal val="1+#ppt_w/2"/>
                                          </p:val>
                                        </p:tav>
                                        <p:tav tm="100000">
                                          <p:val>
                                            <p:strVal val="#ppt_x"/>
                                          </p:val>
                                        </p:tav>
                                      </p:tavLst>
                                    </p:anim>
                                    <p:anim calcmode="lin" valueType="num">
                                      <p:cBhvr additive="base">
                                        <p:cTn id="56" dur="1000" fill="hold"/>
                                        <p:tgtEl>
                                          <p:spTgt spid="61"/>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1000" fill="hold"/>
                                        <p:tgtEl>
                                          <p:spTgt spid="50"/>
                                        </p:tgtEl>
                                        <p:attrNameLst>
                                          <p:attrName>ppt_x</p:attrName>
                                        </p:attrNameLst>
                                      </p:cBhvr>
                                      <p:tavLst>
                                        <p:tav tm="0">
                                          <p:val>
                                            <p:strVal val="1+#ppt_w/2"/>
                                          </p:val>
                                        </p:tav>
                                        <p:tav tm="100000">
                                          <p:val>
                                            <p:strVal val="#ppt_x"/>
                                          </p:val>
                                        </p:tav>
                                      </p:tavLst>
                                    </p:anim>
                                    <p:anim calcmode="lin" valueType="num">
                                      <p:cBhvr additive="base">
                                        <p:cTn id="64" dur="1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1000" fill="hold"/>
                                        <p:tgtEl>
                                          <p:spTgt spid="51"/>
                                        </p:tgtEl>
                                        <p:attrNameLst>
                                          <p:attrName>ppt_x</p:attrName>
                                        </p:attrNameLst>
                                      </p:cBhvr>
                                      <p:tavLst>
                                        <p:tav tm="0">
                                          <p:val>
                                            <p:strVal val="#ppt_x"/>
                                          </p:val>
                                        </p:tav>
                                        <p:tav tm="100000">
                                          <p:val>
                                            <p:strVal val="#ppt_x"/>
                                          </p:val>
                                        </p:tav>
                                      </p:tavLst>
                                    </p:anim>
                                    <p:anim calcmode="lin" valueType="num">
                                      <p:cBhvr additive="base">
                                        <p:cTn id="70"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2000" fill="hold"/>
                                        <p:tgtEl>
                                          <p:spTgt spid="63"/>
                                        </p:tgtEl>
                                        <p:attrNameLst>
                                          <p:attrName>ppt_x</p:attrName>
                                        </p:attrNameLst>
                                      </p:cBhvr>
                                      <p:tavLst>
                                        <p:tav tm="0">
                                          <p:val>
                                            <p:strVal val="0-#ppt_w/2"/>
                                          </p:val>
                                        </p:tav>
                                        <p:tav tm="100000">
                                          <p:val>
                                            <p:strVal val="#ppt_x"/>
                                          </p:val>
                                        </p:tav>
                                      </p:tavLst>
                                    </p:anim>
                                    <p:anim calcmode="lin" valueType="num">
                                      <p:cBhvr additive="base">
                                        <p:cTn id="76" dur="2000" fill="hold"/>
                                        <p:tgtEl>
                                          <p:spTgt spid="6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2000" fill="hold"/>
                                        <p:tgtEl>
                                          <p:spTgt spid="46"/>
                                        </p:tgtEl>
                                        <p:attrNameLst>
                                          <p:attrName>ppt_x</p:attrName>
                                        </p:attrNameLst>
                                      </p:cBhvr>
                                      <p:tavLst>
                                        <p:tav tm="0">
                                          <p:val>
                                            <p:strVal val="0-#ppt_w/2"/>
                                          </p:val>
                                        </p:tav>
                                        <p:tav tm="100000">
                                          <p:val>
                                            <p:strVal val="#ppt_x"/>
                                          </p:val>
                                        </p:tav>
                                      </p:tavLst>
                                    </p:anim>
                                    <p:anim calcmode="lin" valueType="num">
                                      <p:cBhvr additive="base">
                                        <p:cTn id="80" dur="20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0-#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4" grpId="0" animBg="1"/>
      <p:bldP spid="46" grpId="0" animBg="1"/>
      <p:bldP spid="47" grpId="0" animBg="1"/>
      <p:bldP spid="48" grpId="0" animBg="1"/>
      <p:bldP spid="49" grpId="0" animBg="1"/>
      <p:bldP spid="50" grpId="0" animBg="1"/>
      <p:bldP spid="59" grpId="0"/>
      <p:bldP spid="60" grpId="0"/>
      <p:bldP spid="61" grpId="0"/>
      <p:bldP spid="62" grpId="0"/>
      <p:bldP spid="63" grpId="0"/>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300" b="1" dirty="0">
                <a:latin typeface="Trebuchet MS" pitchFamily="34" charset="0"/>
              </a:rPr>
              <a:t>CHAMPS PRIORITAIRES D’INTERVENTION</a:t>
            </a:r>
          </a:p>
        </p:txBody>
      </p:sp>
      <p:graphicFrame>
        <p:nvGraphicFramePr>
          <p:cNvPr id="5" name="Group 3"/>
          <p:cNvGraphicFramePr>
            <a:graphicFrameLocks/>
          </p:cNvGraphicFramePr>
          <p:nvPr/>
        </p:nvGraphicFramePr>
        <p:xfrm>
          <a:off x="1775520" y="1484785"/>
          <a:ext cx="8712966" cy="4323735"/>
        </p:xfrm>
        <a:graphic>
          <a:graphicData uri="http://schemas.openxmlformats.org/drawingml/2006/table">
            <a:tbl>
              <a:tblPr/>
              <a:tblGrid>
                <a:gridCol w="1282839">
                  <a:extLst>
                    <a:ext uri="{9D8B030D-6E8A-4147-A177-3AD203B41FA5}">
                      <a16:colId xmlns:a16="http://schemas.microsoft.com/office/drawing/2014/main" val="20000"/>
                    </a:ext>
                  </a:extLst>
                </a:gridCol>
                <a:gridCol w="1856698">
                  <a:extLst>
                    <a:ext uri="{9D8B030D-6E8A-4147-A177-3AD203B41FA5}">
                      <a16:colId xmlns:a16="http://schemas.microsoft.com/office/drawing/2014/main" val="20001"/>
                    </a:ext>
                  </a:extLst>
                </a:gridCol>
                <a:gridCol w="1858366">
                  <a:extLst>
                    <a:ext uri="{9D8B030D-6E8A-4147-A177-3AD203B41FA5}">
                      <a16:colId xmlns:a16="http://schemas.microsoft.com/office/drawing/2014/main" val="20002"/>
                    </a:ext>
                  </a:extLst>
                </a:gridCol>
                <a:gridCol w="1856697">
                  <a:extLst>
                    <a:ext uri="{9D8B030D-6E8A-4147-A177-3AD203B41FA5}">
                      <a16:colId xmlns:a16="http://schemas.microsoft.com/office/drawing/2014/main" val="20003"/>
                    </a:ext>
                  </a:extLst>
                </a:gridCol>
                <a:gridCol w="1858366">
                  <a:extLst>
                    <a:ext uri="{9D8B030D-6E8A-4147-A177-3AD203B41FA5}">
                      <a16:colId xmlns:a16="http://schemas.microsoft.com/office/drawing/2014/main" val="20004"/>
                    </a:ext>
                  </a:extLst>
                </a:gridCol>
              </a:tblGrid>
              <a:tr h="1728192">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1" i="0" u="none" strike="noStrike" cap="none" normalizeH="0" baseline="0" dirty="0">
                          <a:ln>
                            <a:noFill/>
                          </a:ln>
                          <a:solidFill>
                            <a:srgbClr val="000000"/>
                          </a:solidFill>
                          <a:effectLst/>
                          <a:latin typeface="Arial" charset="0"/>
                          <a:ea typeface="ＭＳ Ｐゴシック" pitchFamily="34" charset="-128"/>
                          <a:cs typeface="Times New Roman" pitchFamily="18" charset="0"/>
                        </a:rPr>
                        <a:t>Champs prioritaires d’intervention</a:t>
                      </a:r>
                      <a:endParaRPr kumimoji="0" lang="fr-FR" altLang="ja-JP" sz="1200" b="0" i="0" u="none" strike="noStrike" cap="none" normalizeH="0" baseline="0" dirty="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ja-JP" sz="1200" b="1" i="0" u="none" strike="noStrike" cap="none" normalizeH="0" baseline="0" dirty="0">
                          <a:ln>
                            <a:noFill/>
                          </a:ln>
                          <a:solidFill>
                            <a:srgbClr val="FF0000"/>
                          </a:solidFill>
                          <a:effectLst/>
                          <a:latin typeface="Arial" charset="0"/>
                          <a:ea typeface="ＭＳ Ｐゴシック" pitchFamily="34" charset="-128"/>
                          <a:cs typeface="Times New Roman" pitchFamily="18" charset="0"/>
                        </a:rPr>
                        <a:t>Développement des APTITUDES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ja-JP" sz="1200" b="0" i="1" u="none" strike="noStrike" cap="none" normalizeH="0" baseline="0" dirty="0">
                          <a:ln>
                            <a:noFill/>
                          </a:ln>
                          <a:solidFill>
                            <a:srgbClr val="000000"/>
                          </a:solidFill>
                          <a:effectLst/>
                          <a:latin typeface="Arial" charset="0"/>
                          <a:ea typeface="ＭＳ Ｐゴシック" pitchFamily="34" charset="-128"/>
                          <a:cs typeface="Times New Roman" pitchFamily="18" charset="0"/>
                        </a:rPr>
                        <a:t>à rester en bonne santé, à prendre des décisions favorables à la santé et à réagir </a:t>
                      </a:r>
                      <a:r>
                        <a:rPr kumimoji="0" lang="fr-FR" altLang="ja-JP" sz="1200" b="0" i="1" u="none" strike="noStrike" cap="none" normalizeH="0" baseline="0" dirty="0">
                          <a:ln>
                            <a:noFill/>
                          </a:ln>
                          <a:solidFill>
                            <a:srgbClr val="000000"/>
                          </a:solidFill>
                          <a:effectLst/>
                          <a:latin typeface="Arial" charset="0"/>
                          <a:ea typeface="Times New Roman" pitchFamily="18" charset="0"/>
                          <a:cs typeface="Tahoma" pitchFamily="34" charset="0"/>
                        </a:rPr>
                        <a:t>de manière adéquate</a:t>
                      </a:r>
                      <a:r>
                        <a:rPr kumimoji="0" lang="fr-FR" altLang="ja-JP" sz="1200" b="0" i="1" u="none" strike="noStrike" cap="none" normalizeH="0" baseline="0" dirty="0">
                          <a:ln>
                            <a:noFill/>
                          </a:ln>
                          <a:solidFill>
                            <a:srgbClr val="000000"/>
                          </a:solidFill>
                          <a:effectLst/>
                          <a:latin typeface="Arial" charset="0"/>
                          <a:ea typeface="ＭＳ Ｐゴシック" pitchFamily="34" charset="-128"/>
                          <a:cs typeface="Times New Roman" pitchFamily="18" charset="0"/>
                        </a:rPr>
                        <a:t> aux urgences obstétriques et néonatales</a:t>
                      </a:r>
                      <a:endParaRPr kumimoji="0" lang="fr-FR" altLang="ja-JP" sz="1200" b="0" i="0" u="none" strike="noStrike" cap="none" normalizeH="0" baseline="0" dirty="0">
                        <a:ln>
                          <a:noFill/>
                        </a:ln>
                        <a:solidFill>
                          <a:schemeClr val="tx1"/>
                        </a:solidFill>
                        <a:effectLst/>
                        <a:latin typeface="Arial" charset="0"/>
                        <a:ea typeface="ＭＳ Ｐゴシック" pitchFamily="34" charset="-128"/>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ja-JP" sz="1200" b="1" i="0" u="none" strike="noStrike" cap="none" normalizeH="0" baseline="0" dirty="0">
                          <a:ln>
                            <a:noFill/>
                          </a:ln>
                          <a:solidFill>
                            <a:srgbClr val="FF0000"/>
                          </a:solidFill>
                          <a:effectLst/>
                          <a:latin typeface="Arial" charset="0"/>
                          <a:ea typeface="ＭＳ Ｐゴシック" pitchFamily="34" charset="-128"/>
                          <a:cs typeface="Times New Roman" pitchFamily="18" charset="0"/>
                        </a:rPr>
                        <a:t>Renforcement des CONNAISSANCES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ja-JP" sz="1200" b="0" i="1" u="none" strike="noStrike" cap="none" normalizeH="0" baseline="0" dirty="0">
                          <a:ln>
                            <a:noFill/>
                          </a:ln>
                          <a:solidFill>
                            <a:srgbClr val="000000"/>
                          </a:solidFill>
                          <a:effectLst/>
                          <a:latin typeface="Arial" charset="0"/>
                          <a:ea typeface="ＭＳ Ｐゴシック" pitchFamily="34" charset="-128"/>
                          <a:cs typeface="Times New Roman" pitchFamily="18" charset="0"/>
                        </a:rPr>
                        <a:t>sur les droits, ainsi que sur les besoins et problèmes potentiels liés à la santé maternelle et néonatale</a:t>
                      </a:r>
                      <a:endParaRPr kumimoji="0" lang="fr-FR" altLang="ja-JP" sz="1200" b="0" i="0" u="none" strike="noStrike" cap="none" normalizeH="0" baseline="0" dirty="0">
                        <a:ln>
                          <a:noFill/>
                        </a:ln>
                        <a:solidFill>
                          <a:schemeClr val="tx1"/>
                        </a:solidFill>
                        <a:effectLst/>
                        <a:latin typeface="Arial" charset="0"/>
                        <a:ea typeface="ＭＳ Ｐゴシック" pitchFamily="34" charset="-128"/>
                        <a:cs typeface="Times New Roman"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ja-JP" sz="1200" b="1" i="0" u="none" strike="noStrike" cap="none" normalizeH="0" baseline="0" dirty="0">
                          <a:ln>
                            <a:noFill/>
                          </a:ln>
                          <a:solidFill>
                            <a:srgbClr val="FF0000"/>
                          </a:solidFill>
                          <a:effectLst/>
                          <a:latin typeface="Arial" charset="0"/>
                          <a:ea typeface="ＭＳ Ｐゴシック" pitchFamily="34" charset="-128"/>
                          <a:cs typeface="Times New Roman" pitchFamily="18" charset="0"/>
                        </a:rPr>
                        <a:t>Renforcement 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ja-JP" sz="1200" b="1" i="0" u="none" strike="noStrike" cap="none" normalizeH="0" baseline="0" dirty="0">
                          <a:ln>
                            <a:noFill/>
                          </a:ln>
                          <a:solidFill>
                            <a:srgbClr val="FF0000"/>
                          </a:solidFill>
                          <a:effectLst/>
                          <a:latin typeface="Arial" charset="0"/>
                          <a:ea typeface="ＭＳ Ｐゴシック" pitchFamily="34" charset="-128"/>
                          <a:cs typeface="Times New Roman" pitchFamily="18" charset="0"/>
                        </a:rPr>
                        <a:t>LIENS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ja-JP" sz="1200" b="0" i="1" u="none" strike="noStrike" cap="none" normalizeH="0" baseline="0" dirty="0">
                          <a:ln>
                            <a:noFill/>
                          </a:ln>
                          <a:solidFill>
                            <a:srgbClr val="000000"/>
                          </a:solidFill>
                          <a:effectLst/>
                          <a:latin typeface="Arial" charset="0"/>
                          <a:ea typeface="ＭＳ Ｐゴシック" pitchFamily="34" charset="-128"/>
                          <a:cs typeface="Times New Roman" pitchFamily="18" charset="0"/>
                        </a:rPr>
                        <a:t>favorisant le soutien social entre les femmes, les hommes, les familles et les communautés, ainsi qu’entre ceux-ci et les services de santé</a:t>
                      </a:r>
                      <a:endParaRPr kumimoji="0" lang="fr-FR" altLang="ja-JP" sz="1200" b="0" i="0" u="none" strike="noStrike" cap="none" normalizeH="0" baseline="0" dirty="0">
                        <a:ln>
                          <a:noFill/>
                        </a:ln>
                        <a:solidFill>
                          <a:schemeClr val="tx1"/>
                        </a:solidFill>
                        <a:effectLst/>
                        <a:latin typeface="Arial" charset="0"/>
                        <a:ea typeface="ＭＳ Ｐゴシック" pitchFamily="34" charset="-128"/>
                        <a:cs typeface="Times New Roman"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ja-JP" sz="1200" b="1" i="0" u="none" strike="noStrike" cap="none" normalizeH="0" baseline="0" dirty="0">
                          <a:ln>
                            <a:noFill/>
                          </a:ln>
                          <a:solidFill>
                            <a:srgbClr val="FF0000"/>
                          </a:solidFill>
                          <a:effectLst/>
                          <a:latin typeface="Arial" charset="0"/>
                          <a:ea typeface="ＭＳ Ｐゴシック" pitchFamily="34" charset="-128"/>
                          <a:cs typeface="Times New Roman" pitchFamily="18" charset="0"/>
                        </a:rPr>
                        <a:t>Amélioration de la QUALITÉ</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ja-JP" sz="1200" b="0" i="1" u="none" strike="noStrike" cap="none" normalizeH="0" baseline="0" dirty="0">
                          <a:ln>
                            <a:noFill/>
                          </a:ln>
                          <a:solidFill>
                            <a:srgbClr val="000000"/>
                          </a:solidFill>
                          <a:effectLst/>
                          <a:latin typeface="Arial" charset="0"/>
                          <a:ea typeface="ＭＳ Ｐゴシック" pitchFamily="34" charset="-128"/>
                          <a:cs typeface="Times New Roman" pitchFamily="18" charset="0"/>
                        </a:rPr>
                        <a:t>des soins, des services de santé et de leurs interactions avec les femmes, les hommes, les familles et les communautés</a:t>
                      </a:r>
                      <a:endParaRPr kumimoji="0" lang="fr-FR" altLang="ja-JP" sz="1200" b="0" i="0" u="none" strike="noStrike" cap="none" normalizeH="0" baseline="0" dirty="0">
                        <a:ln>
                          <a:noFill/>
                        </a:ln>
                        <a:solidFill>
                          <a:schemeClr val="tx1"/>
                        </a:solidFill>
                        <a:effectLst/>
                        <a:latin typeface="Arial" charset="0"/>
                        <a:ea typeface="ＭＳ Ｐゴシック" pitchFamily="34" charset="-128"/>
                        <a:cs typeface="Times New Roman"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2936">
                <a:tc rowSpan="3">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1" i="0" u="none" strike="noStrike" cap="none" normalizeH="0" baseline="0" dirty="0">
                          <a:ln>
                            <a:noFill/>
                          </a:ln>
                          <a:solidFill>
                            <a:srgbClr val="000000"/>
                          </a:solidFill>
                          <a:effectLst/>
                          <a:latin typeface="Arial" charset="0"/>
                          <a:ea typeface="ＭＳ Ｐゴシック" pitchFamily="34" charset="-128"/>
                          <a:cs typeface="Times New Roman" pitchFamily="18" charset="0"/>
                        </a:rPr>
                        <a:t>Interventions</a:t>
                      </a:r>
                      <a:endParaRPr kumimoji="0" lang="fr-FR" altLang="ja-JP" sz="1200" b="0" i="0" u="none" strike="noStrike" cap="none" normalizeH="0" baseline="0" dirty="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Prendre soin de soi</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Droits humains et droits génésiques</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Systèmes de financement et de transport communautaires</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Participation de la communauté dans la qualité des soins</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064">
                <a:tc vMerge="1">
                  <a:txBody>
                    <a:bodyPr/>
                    <a:lstStyle/>
                    <a:p>
                      <a:endParaRPr lang="fr-FR"/>
                    </a:p>
                  </a:txBody>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Comportement de recherche de soins</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Rôles des hommes et des autres personnes influentes</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Foyers pour les femmes enceintes</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Soutien social durant l’accouchement</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3383">
                <a:tc vMerge="1">
                  <a:txBody>
                    <a:bodyPr/>
                    <a:lstStyle/>
                    <a:p>
                      <a:endParaRPr lang="fr-FR"/>
                    </a:p>
                  </a:txBody>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Préparation à l’accouchement et aux situations d’urgence</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Surveillance épidémiologique communautaire et audits des décès maternels et périnatals</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a:ln>
                            <a:noFill/>
                          </a:ln>
                          <a:solidFill>
                            <a:srgbClr val="000000"/>
                          </a:solidFill>
                          <a:effectLst/>
                          <a:latin typeface="Arial" charset="0"/>
                          <a:ea typeface="ＭＳ Ｐゴシック" pitchFamily="34" charset="-128"/>
                          <a:cs typeface="Times New Roman" pitchFamily="18" charset="0"/>
                        </a:rPr>
                        <a:t>Rôle des accoucheuses traditionnelles au sein du système de santé</a:t>
                      </a:r>
                      <a:endParaRPr kumimoji="0" lang="fr-FR" altLang="ja-JP" sz="1200" b="0" i="0" u="none" strike="noStrike" cap="none" normalizeH="0" baseline="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15000"/>
                        </a:spcBef>
                        <a:buClr>
                          <a:srgbClr val="1E7FB8"/>
                        </a:buClr>
                        <a:buFont typeface="Wingdings" pitchFamily="2" charset="2"/>
                        <a:defRPr sz="1900">
                          <a:solidFill>
                            <a:srgbClr val="000066"/>
                          </a:solidFill>
                          <a:latin typeface="Arial" charset="0"/>
                          <a:cs typeface="Arial" charset="0"/>
                        </a:defRPr>
                      </a:lvl1pPr>
                      <a:lvl2pPr algn="l">
                        <a:spcBef>
                          <a:spcPct val="15000"/>
                        </a:spcBef>
                        <a:buClr>
                          <a:srgbClr val="1E7FB8"/>
                        </a:buClr>
                        <a:buFont typeface="Arial" charset="0"/>
                        <a:defRPr sz="1900">
                          <a:solidFill>
                            <a:srgbClr val="000066"/>
                          </a:solidFill>
                          <a:latin typeface="Arial" charset="0"/>
                          <a:cs typeface="Arial" charset="0"/>
                        </a:defRPr>
                      </a:lvl2pPr>
                      <a:lvl3pPr algn="l">
                        <a:spcBef>
                          <a:spcPct val="15000"/>
                        </a:spcBef>
                        <a:buClr>
                          <a:srgbClr val="1E7FB8"/>
                        </a:buClr>
                        <a:defRPr sz="2000">
                          <a:solidFill>
                            <a:srgbClr val="000066"/>
                          </a:solidFill>
                          <a:latin typeface="Arial Narrow" pitchFamily="34" charset="0"/>
                          <a:cs typeface="Arial" charset="0"/>
                        </a:defRPr>
                      </a:lvl3pPr>
                      <a:lvl4pPr algn="l">
                        <a:spcBef>
                          <a:spcPct val="15000"/>
                        </a:spcBef>
                        <a:buClr>
                          <a:srgbClr val="1E7FB8"/>
                        </a:buClr>
                        <a:defRPr>
                          <a:solidFill>
                            <a:srgbClr val="000066"/>
                          </a:solidFill>
                          <a:latin typeface="Arial Narrow" pitchFamily="34" charset="0"/>
                          <a:cs typeface="Arial" charset="0"/>
                        </a:defRPr>
                      </a:lvl4pPr>
                      <a:lvl5pPr algn="r" rtl="1">
                        <a:spcBef>
                          <a:spcPct val="20000"/>
                        </a:spcBef>
                        <a:defRPr>
                          <a:solidFill>
                            <a:srgbClr val="000066"/>
                          </a:solidFill>
                          <a:latin typeface="Arial" charset="0"/>
                          <a:cs typeface="Arial" charset="0"/>
                        </a:defRPr>
                      </a:lvl5pPr>
                      <a:lvl6pPr algn="r" rtl="1" fontAlgn="base">
                        <a:spcBef>
                          <a:spcPct val="20000"/>
                        </a:spcBef>
                        <a:spcAft>
                          <a:spcPct val="0"/>
                        </a:spcAft>
                        <a:defRPr>
                          <a:solidFill>
                            <a:srgbClr val="000066"/>
                          </a:solidFill>
                          <a:latin typeface="Arial" charset="0"/>
                          <a:cs typeface="Arial" charset="0"/>
                        </a:defRPr>
                      </a:lvl6pPr>
                      <a:lvl7pPr algn="r" rtl="1" fontAlgn="base">
                        <a:spcBef>
                          <a:spcPct val="20000"/>
                        </a:spcBef>
                        <a:spcAft>
                          <a:spcPct val="0"/>
                        </a:spcAft>
                        <a:defRPr>
                          <a:solidFill>
                            <a:srgbClr val="000066"/>
                          </a:solidFill>
                          <a:latin typeface="Arial" charset="0"/>
                          <a:cs typeface="Arial" charset="0"/>
                        </a:defRPr>
                      </a:lvl7pPr>
                      <a:lvl8pPr algn="r" rtl="1" fontAlgn="base">
                        <a:spcBef>
                          <a:spcPct val="20000"/>
                        </a:spcBef>
                        <a:spcAft>
                          <a:spcPct val="0"/>
                        </a:spcAft>
                        <a:defRPr>
                          <a:solidFill>
                            <a:srgbClr val="000066"/>
                          </a:solidFill>
                          <a:latin typeface="Arial" charset="0"/>
                          <a:cs typeface="Arial" charset="0"/>
                        </a:defRPr>
                      </a:lvl8pPr>
                      <a:lvl9pPr algn="r" rtl="1" fontAlgn="base">
                        <a:spcBef>
                          <a:spcPct val="20000"/>
                        </a:spcBef>
                        <a:spcAft>
                          <a:spcPct val="0"/>
                        </a:spcAft>
                        <a:defRPr>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ja-JP" sz="1200" b="0" i="0" u="none" strike="noStrike" cap="none" normalizeH="0" baseline="0" dirty="0">
                          <a:ln>
                            <a:noFill/>
                          </a:ln>
                          <a:solidFill>
                            <a:srgbClr val="000000"/>
                          </a:solidFill>
                          <a:effectLst/>
                          <a:latin typeface="Arial" charset="0"/>
                          <a:ea typeface="ＭＳ Ｐゴシック" pitchFamily="34" charset="-128"/>
                          <a:cs typeface="Times New Roman" pitchFamily="18" charset="0"/>
                        </a:rPr>
                        <a:t>Compétences interpersonnelles et interculturelles des fournisseurs de soins en santé</a:t>
                      </a:r>
                      <a:endParaRPr kumimoji="0" lang="fr-FR" altLang="ja-JP" sz="1200" b="0" i="0" u="none" strike="noStrike" cap="none" normalizeH="0" baseline="0" dirty="0">
                        <a:ln>
                          <a:noFill/>
                        </a:ln>
                        <a:solidFill>
                          <a:schemeClr val="tx1"/>
                        </a:solidFill>
                        <a:effectLst/>
                        <a:latin typeface="Arial" charset="0"/>
                        <a:ea typeface="ＭＳ Ｐゴシック" pitchFamily="34" charset="-128"/>
                        <a:cs typeface="Times New Roman"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495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2B705-7D02-4958-9F38-06950BB9E0FD}"/>
              </a:ext>
            </a:extLst>
          </p:cNvPr>
          <p:cNvSpPr>
            <a:spLocks noGrp="1"/>
          </p:cNvSpPr>
          <p:nvPr>
            <p:ph type="title"/>
          </p:nvPr>
        </p:nvSpPr>
        <p:spPr/>
        <p:txBody>
          <a:bodyPr>
            <a:noAutofit/>
          </a:bodyPr>
          <a:lstStyle/>
          <a:p>
            <a:pPr algn="ctr"/>
            <a:r>
              <a:rPr lang="fr-FR" sz="3200" b="1" dirty="0">
                <a:effectLst/>
                <a:latin typeface="Verdana" panose="020B0604030504040204" pitchFamily="34" charset="0"/>
                <a:ea typeface="Verdana" panose="020B0604030504040204" pitchFamily="34" charset="0"/>
                <a:cs typeface="Times New Roman" panose="02020603050405020304" pitchFamily="18" charset="0"/>
              </a:rPr>
              <a:t> CHAMPS PRIORITAIRES DE RENFORCEMENT DU SYSTEME DE SANTE</a:t>
            </a:r>
            <a:br>
              <a:rPr lang="fr-FR" sz="3200" b="1" dirty="0">
                <a:effectLst/>
                <a:latin typeface="Verdana" panose="020B0604030504040204" pitchFamily="34" charset="0"/>
                <a:ea typeface="Verdana" panose="020B0604030504040204" pitchFamily="34" charset="0"/>
                <a:cs typeface="Times New Roman" panose="02020603050405020304" pitchFamily="18" charset="0"/>
              </a:rPr>
            </a:br>
            <a:endParaRPr lang="fr-FR" sz="3200" dirty="0">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E093F556-74D4-4FBE-BE52-420669BC01CA}"/>
              </a:ext>
            </a:extLst>
          </p:cNvPr>
          <p:cNvSpPr>
            <a:spLocks noGrp="1"/>
          </p:cNvSpPr>
          <p:nvPr>
            <p:ph idx="1"/>
          </p:nvPr>
        </p:nvSpPr>
        <p:spPr/>
        <p:txBody>
          <a:bodyPr>
            <a:normAutofit/>
          </a:bodyPr>
          <a:lstStyle/>
          <a:p>
            <a:pPr marL="342900" lvl="0" indent="-342900" algn="just">
              <a:lnSpc>
                <a:spcPct val="150000"/>
              </a:lnSpc>
              <a:spcAft>
                <a:spcPts val="800"/>
              </a:spcAft>
              <a:buFont typeface="+mj-lt"/>
              <a:buAutoNum type="arabicPeriod"/>
            </a:pPr>
            <a:r>
              <a:rPr lang="it-IT" sz="3200" dirty="0">
                <a:effectLst/>
                <a:latin typeface="Verdana" panose="020B0604030504040204" pitchFamily="34" charset="0"/>
                <a:ea typeface="Verdana" panose="020B0604030504040204" pitchFamily="34" charset="0"/>
                <a:cs typeface="Times New Roman" panose="02020603050405020304" pitchFamily="18" charset="0"/>
              </a:rPr>
              <a:t>Contribution aux </a:t>
            </a:r>
            <a:r>
              <a:rPr lang="it-IT" sz="3200" b="1" dirty="0">
                <a:effectLst/>
                <a:latin typeface="Verdana" panose="020B0604030504040204" pitchFamily="34" charset="0"/>
                <a:ea typeface="Verdana" panose="020B0604030504040204" pitchFamily="34" charset="0"/>
                <a:cs typeface="Times New Roman" panose="02020603050405020304" pitchFamily="18" charset="0"/>
              </a:rPr>
              <a:t>POLITIQUES PUBLIQUES</a:t>
            </a:r>
            <a:r>
              <a:rPr lang="it-IT" sz="3200" dirty="0">
                <a:effectLst/>
                <a:latin typeface="Verdana" panose="020B0604030504040204" pitchFamily="34" charset="0"/>
                <a:ea typeface="Verdana" panose="020B0604030504040204" pitchFamily="34" charset="0"/>
                <a:cs typeface="Times New Roman" panose="02020603050405020304" pitchFamily="18" charset="0"/>
              </a:rPr>
              <a:t> favorables à la SMN ;</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it-IT" sz="3200" dirty="0">
                <a:effectLst/>
                <a:latin typeface="Verdana" panose="020B0604030504040204" pitchFamily="34" charset="0"/>
                <a:ea typeface="Verdana" panose="020B0604030504040204" pitchFamily="34" charset="0"/>
                <a:cs typeface="Times New Roman" panose="02020603050405020304" pitchFamily="18" charset="0"/>
              </a:rPr>
              <a:t>Contribution à la </a:t>
            </a:r>
            <a:r>
              <a:rPr lang="it-IT" sz="3200" b="1" dirty="0">
                <a:effectLst/>
                <a:latin typeface="Verdana" panose="020B0604030504040204" pitchFamily="34" charset="0"/>
                <a:ea typeface="Verdana" panose="020B0604030504040204" pitchFamily="34" charset="0"/>
                <a:cs typeface="Times New Roman" panose="02020603050405020304" pitchFamily="18" charset="0"/>
              </a:rPr>
              <a:t>COORDINATION</a:t>
            </a:r>
            <a:r>
              <a:rPr lang="it-IT" sz="3200" dirty="0">
                <a:effectLst/>
                <a:latin typeface="Verdana" panose="020B0604030504040204" pitchFamily="34" charset="0"/>
                <a:ea typeface="Verdana" panose="020B0604030504040204" pitchFamily="34" charset="0"/>
                <a:cs typeface="Times New Roman" panose="02020603050405020304" pitchFamily="18" charset="0"/>
              </a:rPr>
              <a:t> d'actions au sein du secteur de la santé ainsi qu'entre ce secteur et d'autres ;</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114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2B705-7D02-4958-9F38-06950BB9E0FD}"/>
              </a:ext>
            </a:extLst>
          </p:cNvPr>
          <p:cNvSpPr>
            <a:spLocks noGrp="1"/>
          </p:cNvSpPr>
          <p:nvPr>
            <p:ph type="title"/>
          </p:nvPr>
        </p:nvSpPr>
        <p:spPr/>
        <p:txBody>
          <a:bodyPr>
            <a:noAutofit/>
          </a:bodyPr>
          <a:lstStyle/>
          <a:p>
            <a:pPr algn="ctr"/>
            <a:r>
              <a:rPr lang="fr-FR" sz="3200" b="1" dirty="0">
                <a:effectLst/>
                <a:latin typeface="Verdana" panose="020B0604030504040204" pitchFamily="34" charset="0"/>
                <a:ea typeface="Verdana" panose="020B0604030504040204" pitchFamily="34" charset="0"/>
                <a:cs typeface="Times New Roman" panose="02020603050405020304" pitchFamily="18" charset="0"/>
              </a:rPr>
              <a:t> CHAMPS PRIORITAIRES DE RENFORCEMENT DU SYSTEME DE SANTE</a:t>
            </a:r>
            <a:br>
              <a:rPr lang="fr-FR" sz="3200" b="1" dirty="0">
                <a:effectLst/>
                <a:latin typeface="Verdana" panose="020B0604030504040204" pitchFamily="34" charset="0"/>
                <a:ea typeface="Verdana" panose="020B0604030504040204" pitchFamily="34" charset="0"/>
                <a:cs typeface="Times New Roman" panose="02020603050405020304" pitchFamily="18" charset="0"/>
              </a:rPr>
            </a:br>
            <a:endParaRPr lang="fr-FR" sz="3200" dirty="0">
              <a:latin typeface="Verdana" panose="020B0604030504040204" pitchFamily="34" charset="0"/>
              <a:ea typeface="Verdana" panose="020B0604030504040204" pitchFamily="34" charset="0"/>
            </a:endParaRPr>
          </a:p>
        </p:txBody>
      </p:sp>
      <p:sp>
        <p:nvSpPr>
          <p:cNvPr id="5" name="Espace réservé du contenu 4">
            <a:extLst>
              <a:ext uri="{FF2B5EF4-FFF2-40B4-BE49-F238E27FC236}">
                <a16:creationId xmlns:a16="http://schemas.microsoft.com/office/drawing/2014/main" id="{E6ED0E5D-8753-418F-BEFF-203FD73D4071}"/>
              </a:ext>
            </a:extLst>
          </p:cNvPr>
          <p:cNvSpPr>
            <a:spLocks noGrp="1"/>
          </p:cNvSpPr>
          <p:nvPr>
            <p:ph idx="1"/>
          </p:nvPr>
        </p:nvSpPr>
        <p:spPr>
          <a:xfrm>
            <a:off x="728870" y="1444487"/>
            <a:ext cx="11131826" cy="4731026"/>
          </a:xfrm>
        </p:spPr>
        <p:style>
          <a:lnRef idx="2">
            <a:schemeClr val="accent2"/>
          </a:lnRef>
          <a:fillRef idx="1">
            <a:schemeClr val="lt1"/>
          </a:fillRef>
          <a:effectRef idx="0">
            <a:schemeClr val="accent2"/>
          </a:effectRef>
          <a:fontRef idx="minor">
            <a:schemeClr val="dk1"/>
          </a:fontRef>
        </p:style>
        <p:txBody>
          <a:bodyPr>
            <a:noAutofit/>
          </a:bodyPr>
          <a:lstStyle/>
          <a:p>
            <a:pPr marL="0" lvl="0" indent="0" algn="just">
              <a:lnSpc>
                <a:spcPct val="150000"/>
              </a:lnSpc>
              <a:spcAft>
                <a:spcPts val="800"/>
              </a:spcAft>
              <a:buNone/>
            </a:pPr>
            <a:r>
              <a:rPr lang="it-IT" sz="3200" dirty="0">
                <a:latin typeface="Verdana" panose="020B0604030504040204" pitchFamily="34" charset="0"/>
                <a:ea typeface="Verdana" panose="020B0604030504040204" pitchFamily="34" charset="0"/>
                <a:cs typeface="Times New Roman" panose="02020603050405020304" pitchFamily="18" charset="0"/>
              </a:rPr>
              <a:t>3. </a:t>
            </a:r>
            <a:r>
              <a:rPr lang="it-IT" sz="3200" dirty="0">
                <a:effectLst/>
                <a:latin typeface="Verdana" panose="020B0604030504040204" pitchFamily="34" charset="0"/>
                <a:ea typeface="Verdana" panose="020B0604030504040204" pitchFamily="34" charset="0"/>
                <a:cs typeface="Times New Roman" panose="02020603050405020304" pitchFamily="18" charset="0"/>
              </a:rPr>
              <a:t>Promotion de </a:t>
            </a:r>
            <a:r>
              <a:rPr lang="it-IT" sz="3200" b="1" dirty="0">
                <a:effectLst/>
                <a:latin typeface="Verdana" panose="020B0604030504040204" pitchFamily="34" charset="0"/>
                <a:ea typeface="Verdana" panose="020B0604030504040204" pitchFamily="34" charset="0"/>
                <a:cs typeface="Times New Roman" panose="02020603050405020304" pitchFamily="18" charset="0"/>
              </a:rPr>
              <a:t>PARTICIPATION COMMUNAUTAIRE</a:t>
            </a:r>
            <a:r>
              <a:rPr lang="it-IT" sz="3200" dirty="0">
                <a:effectLst/>
                <a:latin typeface="Verdana" panose="020B0604030504040204" pitchFamily="34" charset="0"/>
                <a:ea typeface="Verdana" panose="020B0604030504040204" pitchFamily="34" charset="0"/>
                <a:cs typeface="Times New Roman" panose="02020603050405020304" pitchFamily="18" charset="0"/>
              </a:rPr>
              <a:t> pour la gestion des problèmes liés à la SMN ;</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pPr marL="0" lvl="0" indent="0" algn="just">
              <a:lnSpc>
                <a:spcPct val="150000"/>
              </a:lnSpc>
              <a:spcAft>
                <a:spcPts val="800"/>
              </a:spcAft>
              <a:buNone/>
            </a:pPr>
            <a:r>
              <a:rPr lang="it-IT" sz="3200" dirty="0">
                <a:effectLst/>
                <a:latin typeface="Verdana" panose="020B0604030504040204" pitchFamily="34" charset="0"/>
                <a:ea typeface="Verdana" panose="020B0604030504040204" pitchFamily="34" charset="0"/>
                <a:cs typeface="Times New Roman" panose="02020603050405020304" pitchFamily="18" charset="0"/>
              </a:rPr>
              <a:t>4. Contribution au </a:t>
            </a:r>
            <a:r>
              <a:rPr lang="it-IT" sz="3200" b="1" dirty="0">
                <a:effectLst/>
                <a:latin typeface="Verdana" panose="020B0604030504040204" pitchFamily="34" charset="0"/>
                <a:ea typeface="Verdana" panose="020B0604030504040204" pitchFamily="34" charset="0"/>
                <a:cs typeface="Times New Roman" panose="02020603050405020304" pitchFamily="18" charset="0"/>
              </a:rPr>
              <a:t>RENFORCEMENT DES CAPACITES</a:t>
            </a:r>
            <a:r>
              <a:rPr lang="it-IT" sz="3200" dirty="0">
                <a:effectLst/>
                <a:latin typeface="Verdana" panose="020B0604030504040204" pitchFamily="34" charset="0"/>
                <a:ea typeface="Verdana" panose="020B0604030504040204" pitchFamily="34" charset="0"/>
                <a:cs typeface="Times New Roman" panose="02020603050405020304" pitchFamily="18" charset="0"/>
              </a:rPr>
              <a:t> des professionnels de santé sur le cadre stratégique IFC ; </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536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2B705-7D02-4958-9F38-06950BB9E0FD}"/>
              </a:ext>
            </a:extLst>
          </p:cNvPr>
          <p:cNvSpPr>
            <a:spLocks noGrp="1"/>
          </p:cNvSpPr>
          <p:nvPr>
            <p:ph type="title"/>
          </p:nvPr>
        </p:nvSpPr>
        <p:spPr/>
        <p:txBody>
          <a:bodyPr>
            <a:noAutofit/>
          </a:bodyPr>
          <a:lstStyle/>
          <a:p>
            <a:pPr algn="ctr"/>
            <a:r>
              <a:rPr lang="fr-FR" sz="3200" b="1" dirty="0">
                <a:effectLst/>
                <a:latin typeface="Verdana" panose="020B0604030504040204" pitchFamily="34" charset="0"/>
                <a:ea typeface="Verdana" panose="020B0604030504040204" pitchFamily="34" charset="0"/>
                <a:cs typeface="Times New Roman" panose="02020603050405020304" pitchFamily="18" charset="0"/>
              </a:rPr>
              <a:t> CHAMPS PRIORITAIRES DE RENFORCEMENT DU SYSTEME DE SANTE</a:t>
            </a:r>
            <a:br>
              <a:rPr lang="fr-FR" sz="3200" b="1" dirty="0">
                <a:effectLst/>
                <a:latin typeface="Verdana" panose="020B0604030504040204" pitchFamily="34" charset="0"/>
                <a:ea typeface="Verdana" panose="020B0604030504040204" pitchFamily="34" charset="0"/>
                <a:cs typeface="Times New Roman" panose="02020603050405020304" pitchFamily="18" charset="0"/>
              </a:rPr>
            </a:br>
            <a:endParaRPr lang="fr-FR" sz="3200" dirty="0">
              <a:latin typeface="Verdana" panose="020B0604030504040204" pitchFamily="34" charset="0"/>
              <a:ea typeface="Verdana" panose="020B0604030504040204" pitchFamily="34" charset="0"/>
            </a:endParaRPr>
          </a:p>
        </p:txBody>
      </p:sp>
      <p:sp>
        <p:nvSpPr>
          <p:cNvPr id="5" name="Espace réservé du contenu 4">
            <a:extLst>
              <a:ext uri="{FF2B5EF4-FFF2-40B4-BE49-F238E27FC236}">
                <a16:creationId xmlns:a16="http://schemas.microsoft.com/office/drawing/2014/main" id="{E6ED0E5D-8753-418F-BEFF-203FD73D4071}"/>
              </a:ext>
            </a:extLst>
          </p:cNvPr>
          <p:cNvSpPr>
            <a:spLocks noGrp="1"/>
          </p:cNvSpPr>
          <p:nvPr>
            <p:ph idx="1"/>
          </p:nvPr>
        </p:nvSpPr>
        <p:spPr>
          <a:xfrm>
            <a:off x="728870" y="1444487"/>
            <a:ext cx="11131826" cy="4731026"/>
          </a:xfrm>
        </p:spPr>
        <p:style>
          <a:lnRef idx="2">
            <a:schemeClr val="accent2"/>
          </a:lnRef>
          <a:fillRef idx="1">
            <a:schemeClr val="lt1"/>
          </a:fillRef>
          <a:effectRef idx="0">
            <a:schemeClr val="accent2"/>
          </a:effectRef>
          <a:fontRef idx="minor">
            <a:schemeClr val="dk1"/>
          </a:fontRef>
        </p:style>
        <p:txBody>
          <a:bodyPr>
            <a:noAutofit/>
          </a:bodyPr>
          <a:lstStyle/>
          <a:p>
            <a:pPr marL="0" lvl="0" indent="0" algn="just">
              <a:lnSpc>
                <a:spcPct val="150000"/>
              </a:lnSpc>
              <a:spcAft>
                <a:spcPts val="800"/>
              </a:spcAft>
              <a:buNone/>
            </a:pPr>
            <a:r>
              <a:rPr lang="it-IT" sz="3200" dirty="0">
                <a:latin typeface="Verdana" panose="020B0604030504040204" pitchFamily="34" charset="0"/>
                <a:ea typeface="Verdana" panose="020B0604030504040204" pitchFamily="34" charset="0"/>
                <a:cs typeface="Times New Roman" panose="02020603050405020304" pitchFamily="18" charset="0"/>
              </a:rPr>
              <a:t>5</a:t>
            </a:r>
            <a:r>
              <a:rPr lang="it-IT" sz="3200" dirty="0" smtClean="0">
                <a:latin typeface="Verdana" panose="020B0604030504040204" pitchFamily="34" charset="0"/>
                <a:ea typeface="Verdana" panose="020B0604030504040204" pitchFamily="34" charset="0"/>
                <a:cs typeface="Times New Roman" panose="02020603050405020304" pitchFamily="18" charset="0"/>
              </a:rPr>
              <a:t>. </a:t>
            </a:r>
            <a:r>
              <a:rPr lang="it-IT" sz="3200" dirty="0">
                <a:effectLst/>
                <a:latin typeface="Verdana" panose="020B0604030504040204" pitchFamily="34" charset="0"/>
                <a:ea typeface="Verdana" panose="020B0604030504040204" pitchFamily="34" charset="0"/>
                <a:cs typeface="Times New Roman" panose="02020603050405020304" pitchFamily="18" charset="0"/>
              </a:rPr>
              <a:t>Mise en œuvre d'un système interinstitutionnel de </a:t>
            </a:r>
            <a:r>
              <a:rPr lang="it-IT" sz="3200" b="1" dirty="0">
                <a:effectLst/>
                <a:latin typeface="Verdana" panose="020B0604030504040204" pitchFamily="34" charset="0"/>
                <a:ea typeface="Verdana" panose="020B0604030504040204" pitchFamily="34" charset="0"/>
                <a:cs typeface="Times New Roman" panose="02020603050405020304" pitchFamily="18" charset="0"/>
              </a:rPr>
              <a:t>SUIVI ET D'ÉVALUATION</a:t>
            </a:r>
            <a:r>
              <a:rPr lang="it-IT" sz="3200" dirty="0">
                <a:effectLst/>
                <a:latin typeface="Verdana" panose="020B0604030504040204" pitchFamily="34" charset="0"/>
                <a:ea typeface="Verdana" panose="020B0604030504040204" pitchFamily="34" charset="0"/>
                <a:cs typeface="Times New Roman" panose="02020603050405020304" pitchFamily="18" charset="0"/>
              </a:rPr>
              <a:t> de la composante IFC.</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090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2B705-7D02-4958-9F38-06950BB9E0FD}"/>
              </a:ext>
            </a:extLst>
          </p:cNvPr>
          <p:cNvSpPr>
            <a:spLocks noGrp="1"/>
          </p:cNvSpPr>
          <p:nvPr>
            <p:ph type="title"/>
          </p:nvPr>
        </p:nvSpPr>
        <p:spPr/>
        <p:txBody>
          <a:bodyPr>
            <a:noAutofit/>
          </a:bodyPr>
          <a:lstStyle/>
          <a:p>
            <a:pPr algn="ctr"/>
            <a:r>
              <a:rPr lang="fr-FR" sz="3200" b="1" dirty="0">
                <a:effectLst/>
                <a:latin typeface="Verdana" panose="020B0604030504040204" pitchFamily="34" charset="0"/>
                <a:ea typeface="Verdana" panose="020B0604030504040204" pitchFamily="34" charset="0"/>
                <a:cs typeface="Times New Roman" panose="02020603050405020304" pitchFamily="18" charset="0"/>
              </a:rPr>
              <a:t> CHAMPS PRIORITAIRES DE RENFORCEMENT DU SYSTEME DE SANTE</a:t>
            </a:r>
            <a:br>
              <a:rPr lang="fr-FR" sz="3200" b="1" dirty="0">
                <a:effectLst/>
                <a:latin typeface="Verdana" panose="020B0604030504040204" pitchFamily="34" charset="0"/>
                <a:ea typeface="Verdana" panose="020B0604030504040204" pitchFamily="34" charset="0"/>
                <a:cs typeface="Times New Roman" panose="02020603050405020304" pitchFamily="18" charset="0"/>
              </a:rPr>
            </a:br>
            <a:endParaRPr lang="fr-FR" sz="3200" dirty="0">
              <a:latin typeface="Verdana" panose="020B0604030504040204" pitchFamily="34" charset="0"/>
              <a:ea typeface="Verdana" panose="020B0604030504040204" pitchFamily="34" charset="0"/>
            </a:endParaRPr>
          </a:p>
        </p:txBody>
      </p:sp>
      <p:sp>
        <p:nvSpPr>
          <p:cNvPr id="5" name="Espace réservé du contenu 4">
            <a:extLst>
              <a:ext uri="{FF2B5EF4-FFF2-40B4-BE49-F238E27FC236}">
                <a16:creationId xmlns:a16="http://schemas.microsoft.com/office/drawing/2014/main" id="{E6ED0E5D-8753-418F-BEFF-203FD73D4071}"/>
              </a:ext>
            </a:extLst>
          </p:cNvPr>
          <p:cNvSpPr>
            <a:spLocks noGrp="1"/>
          </p:cNvSpPr>
          <p:nvPr>
            <p:ph idx="1"/>
          </p:nvPr>
        </p:nvSpPr>
        <p:spPr>
          <a:xfrm>
            <a:off x="728870" y="1444487"/>
            <a:ext cx="11131826" cy="4731026"/>
          </a:xfrm>
        </p:spPr>
        <p:style>
          <a:lnRef idx="2">
            <a:schemeClr val="accent1"/>
          </a:lnRef>
          <a:fillRef idx="1">
            <a:schemeClr val="lt1"/>
          </a:fillRef>
          <a:effectRef idx="0">
            <a:schemeClr val="accent1"/>
          </a:effectRef>
          <a:fontRef idx="minor">
            <a:schemeClr val="dk1"/>
          </a:fontRef>
        </p:style>
        <p:txBody>
          <a:bodyPr>
            <a:noAutofit/>
          </a:bodyPr>
          <a:lstStyle/>
          <a:p>
            <a:pPr marL="0" lvl="0" indent="0" algn="just">
              <a:lnSpc>
                <a:spcPct val="150000"/>
              </a:lnSpc>
              <a:spcAft>
                <a:spcPts val="800"/>
              </a:spcAft>
              <a:buNone/>
            </a:pPr>
            <a:r>
              <a:rPr lang="fr-FR" sz="3200" dirty="0">
                <a:effectLst/>
                <a:latin typeface="Verdana" panose="020B0604030504040204" pitchFamily="34" charset="0"/>
                <a:ea typeface="Verdana" panose="020B0604030504040204" pitchFamily="34" charset="0"/>
              </a:rPr>
              <a:t>L'expérience a montré que le renforcement du système de santé dans ces domaines permet d'optimiser la mise en œuvre des interventions en garantissant que les fondements de la mise en œuvre soient bien en place. </a:t>
            </a:r>
            <a:endParaRPr lang="it-IT" sz="3200" dirty="0">
              <a:effectLst/>
              <a:latin typeface="Verdana" panose="020B0604030504040204" pitchFamily="34" charset="0"/>
              <a:ea typeface="Verdana" panose="020B0604030504040204" pitchFamily="34" charset="0"/>
              <a:cs typeface="Times New Roman" panose="02020603050405020304" pitchFamily="18" charset="0"/>
            </a:endParaRPr>
          </a:p>
          <a:p>
            <a:pPr marL="0" lvl="0" indent="0" algn="just">
              <a:lnSpc>
                <a:spcPct val="150000"/>
              </a:lnSpc>
              <a:spcAft>
                <a:spcPts val="800"/>
              </a:spcAft>
              <a:buNone/>
            </a:pPr>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5104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2B705-7D02-4958-9F38-06950BB9E0FD}"/>
              </a:ext>
            </a:extLst>
          </p:cNvPr>
          <p:cNvSpPr>
            <a:spLocks noGrp="1"/>
          </p:cNvSpPr>
          <p:nvPr>
            <p:ph type="title"/>
          </p:nvPr>
        </p:nvSpPr>
        <p:spPr/>
        <p:txBody>
          <a:bodyPr>
            <a:noAutofit/>
          </a:bodyPr>
          <a:lstStyle/>
          <a:p>
            <a:pPr algn="ctr"/>
            <a:r>
              <a:rPr lang="fr-FR" sz="3200" b="1" dirty="0">
                <a:effectLst/>
                <a:latin typeface="Verdana" panose="020B0604030504040204" pitchFamily="34" charset="0"/>
                <a:ea typeface="Verdana" panose="020B0604030504040204" pitchFamily="34" charset="0"/>
                <a:cs typeface="Times New Roman" panose="02020603050405020304" pitchFamily="18" charset="0"/>
              </a:rPr>
              <a:t> CHAMPS PRIORITAIRES DE RENFORCEMENT DU SYSTEME DE SANTE</a:t>
            </a:r>
            <a:br>
              <a:rPr lang="fr-FR" sz="3200" b="1" dirty="0">
                <a:effectLst/>
                <a:latin typeface="Verdana" panose="020B0604030504040204" pitchFamily="34" charset="0"/>
                <a:ea typeface="Verdana" panose="020B0604030504040204" pitchFamily="34" charset="0"/>
                <a:cs typeface="Times New Roman" panose="02020603050405020304" pitchFamily="18" charset="0"/>
              </a:rPr>
            </a:br>
            <a:endParaRPr lang="fr-FR" sz="3200" dirty="0">
              <a:latin typeface="Verdana" panose="020B0604030504040204" pitchFamily="34" charset="0"/>
              <a:ea typeface="Verdana" panose="020B0604030504040204" pitchFamily="34" charset="0"/>
            </a:endParaRPr>
          </a:p>
        </p:txBody>
      </p:sp>
      <p:sp>
        <p:nvSpPr>
          <p:cNvPr id="5" name="Espace réservé du contenu 4">
            <a:extLst>
              <a:ext uri="{FF2B5EF4-FFF2-40B4-BE49-F238E27FC236}">
                <a16:creationId xmlns:a16="http://schemas.microsoft.com/office/drawing/2014/main" id="{E6ED0E5D-8753-418F-BEFF-203FD73D4071}"/>
              </a:ext>
            </a:extLst>
          </p:cNvPr>
          <p:cNvSpPr>
            <a:spLocks noGrp="1"/>
          </p:cNvSpPr>
          <p:nvPr>
            <p:ph idx="1"/>
          </p:nvPr>
        </p:nvSpPr>
        <p:spPr>
          <a:xfrm>
            <a:off x="728870" y="1444487"/>
            <a:ext cx="11131826" cy="4731026"/>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50000"/>
              </a:lnSpc>
              <a:spcAft>
                <a:spcPts val="800"/>
              </a:spcAft>
              <a:buNone/>
            </a:pPr>
            <a:r>
              <a:rPr lang="fr-FR" sz="3200" dirty="0">
                <a:effectLst/>
                <a:latin typeface="Verdana" panose="020B0604030504040204" pitchFamily="34" charset="0"/>
                <a:ea typeface="Verdana" panose="020B0604030504040204" pitchFamily="34" charset="0"/>
                <a:cs typeface="Times New Roman" panose="02020603050405020304" pitchFamily="18" charset="0"/>
              </a:rPr>
              <a:t>De plus, le renforcement du système de santé contribue directement aux objectifs du cadre stratégique IFC. </a:t>
            </a:r>
          </a:p>
          <a:p>
            <a:pPr marL="0" lvl="0" indent="0" algn="just">
              <a:lnSpc>
                <a:spcPct val="150000"/>
              </a:lnSpc>
              <a:spcAft>
                <a:spcPts val="800"/>
              </a:spcAft>
              <a:buNone/>
            </a:pPr>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518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fontScale="90000"/>
          </a:bodyPr>
          <a:lstStyle/>
          <a:p>
            <a:r>
              <a:rPr lang="fr-FR" b="1" dirty="0">
                <a:latin typeface="Trebuchet MS" pitchFamily="34" charset="0"/>
              </a:rPr>
              <a:t>OBJECTIFS</a:t>
            </a:r>
          </a:p>
        </p:txBody>
      </p:sp>
      <p:sp>
        <p:nvSpPr>
          <p:cNvPr id="3" name="Espace réservé du contenu 2"/>
          <p:cNvSpPr>
            <a:spLocks noGrp="1"/>
          </p:cNvSpPr>
          <p:nvPr>
            <p:ph idx="1"/>
          </p:nvPr>
        </p:nvSpPr>
        <p:spPr>
          <a:xfrm>
            <a:off x="1981200" y="1268761"/>
            <a:ext cx="8229600" cy="4857403"/>
          </a:xfrm>
        </p:spPr>
        <p:txBody>
          <a:bodyPr>
            <a:normAutofit/>
          </a:bodyPr>
          <a:lstStyle/>
          <a:p>
            <a:pPr lvl="0" algn="just">
              <a:buFont typeface="Wingdings" pitchFamily="2" charset="2"/>
              <a:buChar char="ü"/>
            </a:pPr>
            <a:r>
              <a:rPr lang="fr-CH" dirty="0">
                <a:latin typeface="Trebuchet MS" pitchFamily="34" charset="0"/>
              </a:rPr>
              <a:t>Décrire les éléments clés du cadre stratégique IFC; </a:t>
            </a:r>
          </a:p>
          <a:p>
            <a:pPr lvl="0" algn="just">
              <a:buFont typeface="Wingdings" pitchFamily="2" charset="2"/>
              <a:buChar char="ü"/>
            </a:pPr>
            <a:endParaRPr lang="fr-FR" dirty="0">
              <a:latin typeface="Trebuchet MS" pitchFamily="34" charset="0"/>
            </a:endParaRPr>
          </a:p>
          <a:p>
            <a:pPr lvl="0" algn="just">
              <a:buFont typeface="Wingdings" pitchFamily="2" charset="2"/>
              <a:buChar char="ü"/>
            </a:pPr>
            <a:r>
              <a:rPr lang="fr-CH" dirty="0">
                <a:latin typeface="Trebuchet MS" pitchFamily="34" charset="0"/>
              </a:rPr>
              <a:t>Comprendre les champs d’interventions, les interventions, les stratégies et les étapes de mise en œuvre du cadre stratégique IFC.</a:t>
            </a:r>
            <a:endParaRPr lang="fr-FR" dirty="0">
              <a:latin typeface="Trebuchet MS" pitchFamily="34" charset="0"/>
            </a:endParaRPr>
          </a:p>
          <a:p>
            <a:pPr algn="just">
              <a:buFont typeface="Wingdings" pitchFamily="2" charset="2"/>
              <a:buChar char="ü"/>
            </a:pPr>
            <a:endParaRPr lang="fr-FR" dirty="0">
              <a:latin typeface="Trebuchet MS" pitchFamily="34" charset="0"/>
            </a:endParaRPr>
          </a:p>
        </p:txBody>
      </p:sp>
    </p:spTree>
    <p:extLst>
      <p:ext uri="{BB962C8B-B14F-4D97-AF65-F5344CB8AC3E}">
        <p14:creationId xmlns:p14="http://schemas.microsoft.com/office/powerpoint/2010/main" val="287574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2B705-7D02-4958-9F38-06950BB9E0FD}"/>
              </a:ext>
            </a:extLst>
          </p:cNvPr>
          <p:cNvSpPr>
            <a:spLocks noGrp="1"/>
          </p:cNvSpPr>
          <p:nvPr>
            <p:ph type="title"/>
          </p:nvPr>
        </p:nvSpPr>
        <p:spPr/>
        <p:txBody>
          <a:bodyPr>
            <a:noAutofit/>
          </a:bodyPr>
          <a:lstStyle/>
          <a:p>
            <a:pPr algn="ctr"/>
            <a:r>
              <a:rPr lang="fr-FR" sz="3200" b="1" dirty="0">
                <a:effectLst/>
                <a:latin typeface="Verdana" panose="020B0604030504040204" pitchFamily="34" charset="0"/>
                <a:ea typeface="Verdana" panose="020B0604030504040204" pitchFamily="34" charset="0"/>
                <a:cs typeface="Times New Roman" panose="02020603050405020304" pitchFamily="18" charset="0"/>
              </a:rPr>
              <a:t> CHAMPS PRIORITAIRES DE RENFORCEMENT DU SYSTEME DE SANTE</a:t>
            </a:r>
            <a:br>
              <a:rPr lang="fr-FR" sz="3200" b="1" dirty="0">
                <a:effectLst/>
                <a:latin typeface="Verdana" panose="020B0604030504040204" pitchFamily="34" charset="0"/>
                <a:ea typeface="Verdana" panose="020B0604030504040204" pitchFamily="34" charset="0"/>
                <a:cs typeface="Times New Roman" panose="02020603050405020304" pitchFamily="18" charset="0"/>
              </a:rPr>
            </a:br>
            <a:endParaRPr lang="fr-FR" sz="3200" dirty="0">
              <a:latin typeface="Verdana" panose="020B0604030504040204" pitchFamily="34" charset="0"/>
              <a:ea typeface="Verdana" panose="020B0604030504040204" pitchFamily="34" charset="0"/>
            </a:endParaRPr>
          </a:p>
        </p:txBody>
      </p:sp>
      <p:sp>
        <p:nvSpPr>
          <p:cNvPr id="5" name="Espace réservé du contenu 4">
            <a:extLst>
              <a:ext uri="{FF2B5EF4-FFF2-40B4-BE49-F238E27FC236}">
                <a16:creationId xmlns:a16="http://schemas.microsoft.com/office/drawing/2014/main" id="{E6ED0E5D-8753-418F-BEFF-203FD73D4071}"/>
              </a:ext>
            </a:extLst>
          </p:cNvPr>
          <p:cNvSpPr>
            <a:spLocks noGrp="1"/>
          </p:cNvSpPr>
          <p:nvPr>
            <p:ph idx="1"/>
          </p:nvPr>
        </p:nvSpPr>
        <p:spPr>
          <a:xfrm>
            <a:off x="728870" y="1444487"/>
            <a:ext cx="11131826" cy="4731026"/>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50000"/>
              </a:lnSpc>
              <a:spcAft>
                <a:spcPts val="800"/>
              </a:spcAft>
              <a:buNone/>
            </a:pPr>
            <a:r>
              <a:rPr lang="fr-FR" sz="3200" dirty="0">
                <a:effectLst/>
                <a:latin typeface="Verdana" panose="020B0604030504040204" pitchFamily="34" charset="0"/>
                <a:ea typeface="Verdana" panose="020B0604030504040204" pitchFamily="34" charset="0"/>
                <a:cs typeface="Times New Roman" panose="02020603050405020304" pitchFamily="18" charset="0"/>
              </a:rPr>
              <a:t>Les actions dans ces domaines renforcent l’ensemble du système de santé, particulièrement au niveau des districts, ouvrent la voie au passage à une plus grande échelle et favorisent la durabilité des programmes IFC. </a:t>
            </a:r>
          </a:p>
          <a:p>
            <a:pPr marL="0" lvl="0" indent="0" algn="just">
              <a:lnSpc>
                <a:spcPct val="150000"/>
              </a:lnSpc>
              <a:spcAft>
                <a:spcPts val="800"/>
              </a:spcAft>
              <a:buNone/>
            </a:pPr>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981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070" y="234882"/>
            <a:ext cx="11277600" cy="778098"/>
          </a:xfrm>
          <a:solidFill>
            <a:schemeClr val="accent2">
              <a:lumMod val="40000"/>
              <a:lumOff val="60000"/>
            </a:schemeClr>
          </a:solidFill>
        </p:spPr>
        <p:txBody>
          <a:bodyPr>
            <a:normAutofit/>
          </a:bodyPr>
          <a:lstStyle/>
          <a:p>
            <a:r>
              <a:rPr lang="fr-FR" sz="3600" b="1" dirty="0">
                <a:latin typeface="Trebuchet MS" pitchFamily="34" charset="0"/>
              </a:rPr>
              <a:t>MISE EN ŒUVRE DU CADRE IFC: CONDITIONS</a:t>
            </a:r>
          </a:p>
        </p:txBody>
      </p:sp>
      <p:sp>
        <p:nvSpPr>
          <p:cNvPr id="4" name="Rectangle 3"/>
          <p:cNvSpPr txBox="1">
            <a:spLocks noChangeArrowheads="1"/>
          </p:cNvSpPr>
          <p:nvPr/>
        </p:nvSpPr>
        <p:spPr>
          <a:xfrm>
            <a:off x="238946" y="1412776"/>
            <a:ext cx="7646504" cy="521034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itchFamily="2" charset="2"/>
              <a:buChar char="ü"/>
            </a:pPr>
            <a:r>
              <a:rPr lang="fr-CH" altLang="fr-FR" sz="2800" b="1" dirty="0">
                <a:latin typeface="Trebuchet MS" pitchFamily="34" charset="0"/>
              </a:rPr>
              <a:t>Prendre en compte la </a:t>
            </a:r>
            <a:r>
              <a:rPr lang="fr-CH" altLang="fr-FR" sz="2800" b="1" dirty="0">
                <a:solidFill>
                  <a:srgbClr val="0000FF"/>
                </a:solidFill>
                <a:latin typeface="Trebuchet MS" pitchFamily="34" charset="0"/>
              </a:rPr>
              <a:t>situa</a:t>
            </a:r>
            <a:r>
              <a:rPr lang="fr-CH" altLang="fr-FR" sz="2800" b="1" dirty="0">
                <a:solidFill>
                  <a:srgbClr val="003399"/>
                </a:solidFill>
                <a:latin typeface="Trebuchet MS" pitchFamily="34" charset="0"/>
              </a:rPr>
              <a:t>tion locale, les ressources et le contexte </a:t>
            </a:r>
          </a:p>
          <a:p>
            <a:pPr>
              <a:buClr>
                <a:schemeClr val="tx1"/>
              </a:buClr>
              <a:buFont typeface="Wingdings" pitchFamily="2" charset="2"/>
              <a:buChar char="ü"/>
            </a:pPr>
            <a:r>
              <a:rPr lang="fr-CH" altLang="fr-FR" sz="2800" b="1" dirty="0">
                <a:latin typeface="Trebuchet MS" pitchFamily="34" charset="0"/>
              </a:rPr>
              <a:t>Démarche </a:t>
            </a:r>
            <a:r>
              <a:rPr lang="fr-CH" altLang="fr-FR" sz="2800" b="1" dirty="0">
                <a:solidFill>
                  <a:srgbClr val="0000FF"/>
                </a:solidFill>
                <a:latin typeface="Trebuchet MS" pitchFamily="34" charset="0"/>
              </a:rPr>
              <a:t>participative </a:t>
            </a:r>
          </a:p>
          <a:p>
            <a:pPr>
              <a:buClr>
                <a:schemeClr val="tx1"/>
              </a:buClr>
              <a:buFont typeface="Wingdings" pitchFamily="2" charset="2"/>
              <a:buChar char="ü"/>
            </a:pPr>
            <a:r>
              <a:rPr lang="fr-CH" altLang="fr-FR" sz="2800" b="1" dirty="0">
                <a:latin typeface="Trebuchet MS" pitchFamily="34" charset="0"/>
              </a:rPr>
              <a:t>Implication des différents acteurs, perspective </a:t>
            </a:r>
            <a:r>
              <a:rPr lang="fr-CH" altLang="fr-FR" sz="2800" b="1" dirty="0">
                <a:solidFill>
                  <a:srgbClr val="0000FF"/>
                </a:solidFill>
                <a:latin typeface="Trebuchet MS" pitchFamily="34" charset="0"/>
              </a:rPr>
              <a:t>intersectorielle</a:t>
            </a:r>
            <a:r>
              <a:rPr lang="fr-CH" altLang="fr-FR" sz="2800" b="1" dirty="0">
                <a:latin typeface="Trebuchet MS" pitchFamily="34" charset="0"/>
              </a:rPr>
              <a:t>, alliances</a:t>
            </a:r>
          </a:p>
          <a:p>
            <a:pPr>
              <a:buClr>
                <a:schemeClr val="tx1"/>
              </a:buClr>
              <a:buFont typeface="Wingdings" pitchFamily="2" charset="2"/>
              <a:buChar char="ü"/>
            </a:pPr>
            <a:r>
              <a:rPr lang="fr-CH" altLang="fr-FR" sz="2800" b="1" dirty="0">
                <a:latin typeface="Trebuchet MS" pitchFamily="34" charset="0"/>
              </a:rPr>
              <a:t>Actions simultanées dans les </a:t>
            </a:r>
            <a:r>
              <a:rPr lang="fr-CH" altLang="fr-FR" sz="2800" b="1" dirty="0">
                <a:solidFill>
                  <a:srgbClr val="0000FF"/>
                </a:solidFill>
                <a:latin typeface="Trebuchet MS" pitchFamily="34" charset="0"/>
              </a:rPr>
              <a:t>quatre champs d’action </a:t>
            </a:r>
            <a:r>
              <a:rPr lang="fr-CH" altLang="fr-FR" sz="2800" b="1" dirty="0">
                <a:latin typeface="Trebuchet MS" pitchFamily="34" charset="0"/>
              </a:rPr>
              <a:t>prioritaires</a:t>
            </a:r>
            <a:endParaRPr lang="fr-FR" altLang="fr-FR" sz="2800" b="1" dirty="0">
              <a:latin typeface="Trebuchet MS" pitchFamily="34" charset="0"/>
            </a:endParaRPr>
          </a:p>
          <a:p>
            <a:pPr>
              <a:buClr>
                <a:schemeClr val="tx1"/>
              </a:buClr>
              <a:buFont typeface="Wingdings" pitchFamily="2" charset="2"/>
              <a:buChar char="ü"/>
            </a:pPr>
            <a:r>
              <a:rPr lang="fr-CH" altLang="fr-FR" sz="2800" b="1" dirty="0">
                <a:latin typeface="Trebuchet MS" pitchFamily="34" charset="0"/>
              </a:rPr>
              <a:t>Prendre en compte dès le début les perspectives de </a:t>
            </a:r>
            <a:r>
              <a:rPr lang="fr-CH" altLang="fr-FR" sz="2800" b="1" dirty="0">
                <a:solidFill>
                  <a:srgbClr val="0000FF"/>
                </a:solidFill>
                <a:latin typeface="Trebuchet MS" pitchFamily="34" charset="0"/>
              </a:rPr>
              <a:t>diffusion</a:t>
            </a:r>
            <a:r>
              <a:rPr lang="fr-CH" altLang="fr-FR" sz="2800" b="1" dirty="0">
                <a:latin typeface="Trebuchet MS" pitchFamily="34" charset="0"/>
              </a:rPr>
              <a:t> et de </a:t>
            </a:r>
            <a:r>
              <a:rPr lang="fr-CH" altLang="fr-FR" sz="2800" b="1" dirty="0">
                <a:solidFill>
                  <a:srgbClr val="0000FF"/>
                </a:solidFill>
                <a:latin typeface="Trebuchet MS" pitchFamily="34" charset="0"/>
              </a:rPr>
              <a:t>durabilité</a:t>
            </a:r>
          </a:p>
          <a:p>
            <a:pPr>
              <a:buClr>
                <a:schemeClr val="tx1"/>
              </a:buClr>
              <a:buFont typeface="Wingdings" pitchFamily="2" charset="2"/>
              <a:buChar char="ü"/>
            </a:pPr>
            <a:r>
              <a:rPr lang="fr-CH" altLang="fr-FR" sz="2800" b="1" dirty="0">
                <a:latin typeface="Trebuchet MS" pitchFamily="34" charset="0"/>
              </a:rPr>
              <a:t>Identifier </a:t>
            </a:r>
            <a:r>
              <a:rPr lang="fr-CH" altLang="fr-FR" sz="2800" b="1" dirty="0">
                <a:solidFill>
                  <a:srgbClr val="0000FF"/>
                </a:solidFill>
                <a:latin typeface="Trebuchet MS" pitchFamily="34" charset="0"/>
              </a:rPr>
              <a:t>ce qui existe</a:t>
            </a:r>
            <a:r>
              <a:rPr lang="fr-CH" altLang="fr-FR" sz="2800" b="1" dirty="0">
                <a:latin typeface="Trebuchet MS" pitchFamily="34" charset="0"/>
              </a:rPr>
              <a:t>, construire sur ces bases, les développer et les améliorer</a:t>
            </a:r>
          </a:p>
          <a:p>
            <a:pPr>
              <a:buClr>
                <a:schemeClr val="tx1"/>
              </a:buClr>
              <a:buFont typeface="Wingdings" pitchFamily="2" charset="2"/>
              <a:buChar char="ü"/>
            </a:pPr>
            <a:endParaRPr lang="fr-CH" altLang="fr-FR" sz="2800" b="1" dirty="0">
              <a:latin typeface="Trebuchet MS" pitchFamily="34" charset="0"/>
            </a:endParaRPr>
          </a:p>
        </p:txBody>
      </p:sp>
      <p:pic>
        <p:nvPicPr>
          <p:cNvPr id="5" name="Picture 4" descr="DSCN1167.JPG"/>
          <p:cNvPicPr>
            <a:picLocks noChangeAspect="1"/>
          </p:cNvPicPr>
          <p:nvPr/>
        </p:nvPicPr>
        <p:blipFill>
          <a:blip r:embed="rId2" cstate="print">
            <a:lum bright="10000"/>
          </a:blip>
          <a:stretch>
            <a:fillRect/>
          </a:stretch>
        </p:blipFill>
        <p:spPr>
          <a:xfrm>
            <a:off x="8129803" y="1189972"/>
            <a:ext cx="3439617" cy="26883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4960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565" y="1268761"/>
            <a:ext cx="11542644"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800" dirty="0">
                <a:latin typeface="Verdana" panose="020B0604030504040204" pitchFamily="34" charset="0"/>
                <a:ea typeface="Verdana" panose="020B0604030504040204" pitchFamily="34" charset="0"/>
              </a:rPr>
              <a:t>Les étapes de la mise en œuvre du cadre IFC dans un pays peuvent être résumées de la manière suivante :</a:t>
            </a:r>
          </a:p>
          <a:p>
            <a:pPr algn="just"/>
            <a:endParaRPr lang="fr-CH" sz="2800" dirty="0">
              <a:latin typeface="Verdana" panose="020B0604030504040204" pitchFamily="34" charset="0"/>
              <a:ea typeface="Verdana" panose="020B0604030504040204" pitchFamily="34" charset="0"/>
            </a:endParaRPr>
          </a:p>
          <a:p>
            <a:pPr marL="342900" indent="-342900" algn="just">
              <a:buFont typeface="Wingdings" pitchFamily="2" charset="2"/>
              <a:buChar char="ü"/>
            </a:pPr>
            <a:r>
              <a:rPr lang="fr-FR" sz="2800" dirty="0">
                <a:latin typeface="Verdana" panose="020B0604030504040204" pitchFamily="34" charset="0"/>
                <a:ea typeface="Verdana" panose="020B0604030504040204" pitchFamily="34" charset="0"/>
              </a:rPr>
              <a:t>présentation du cadre IFC aux autorités nationales et décentralisées (de la région, du district et de la municipalité) ;</a:t>
            </a:r>
            <a:endParaRPr lang="fr-CH" sz="2800" dirty="0">
              <a:latin typeface="Verdana" panose="020B0604030504040204" pitchFamily="34" charset="0"/>
              <a:ea typeface="Verdana" panose="020B0604030504040204" pitchFamily="34" charset="0"/>
            </a:endParaRPr>
          </a:p>
          <a:p>
            <a:pPr marL="342900" indent="-342900" algn="just">
              <a:buFont typeface="Wingdings" pitchFamily="2" charset="2"/>
              <a:buChar char="ü"/>
            </a:pPr>
            <a:r>
              <a:rPr lang="fr-FR" sz="2800" dirty="0">
                <a:latin typeface="Verdana" panose="020B0604030504040204" pitchFamily="34" charset="0"/>
                <a:ea typeface="Verdana" panose="020B0604030504040204" pitchFamily="34" charset="0"/>
              </a:rPr>
              <a:t>mise sur pied du comité IFC au niveau national;</a:t>
            </a:r>
            <a:endParaRPr lang="fr-CH" sz="2800" dirty="0">
              <a:latin typeface="Verdana" panose="020B0604030504040204" pitchFamily="34" charset="0"/>
              <a:ea typeface="Verdana" panose="020B0604030504040204" pitchFamily="34" charset="0"/>
            </a:endParaRPr>
          </a:p>
          <a:p>
            <a:pPr marL="342900" indent="-342900" algn="just">
              <a:buFont typeface="Wingdings" pitchFamily="2" charset="2"/>
              <a:buChar char="ü"/>
            </a:pPr>
            <a:r>
              <a:rPr lang="fr-FR" sz="2800" dirty="0">
                <a:latin typeface="Verdana" panose="020B0604030504040204" pitchFamily="34" charset="0"/>
                <a:ea typeface="Verdana" panose="020B0604030504040204" pitchFamily="34" charset="0"/>
              </a:rPr>
              <a:t>élaboration d’une démarche stratégique nationale en IFC dans le cadre de la stratégie nationale de SMN ;</a:t>
            </a:r>
          </a:p>
          <a:p>
            <a:pPr algn="just"/>
            <a:endParaRPr lang="fr-CH" sz="2800" dirty="0">
              <a:latin typeface="Verdana" panose="020B0604030504040204" pitchFamily="34" charset="0"/>
              <a:ea typeface="Verdana" panose="020B0604030504040204" pitchFamily="34" charset="0"/>
            </a:endParaRPr>
          </a:p>
        </p:txBody>
      </p:sp>
      <p:sp>
        <p:nvSpPr>
          <p:cNvPr id="32" name="Titre 1"/>
          <p:cNvSpPr txBox="1">
            <a:spLocks/>
          </p:cNvSpPr>
          <p:nvPr/>
        </p:nvSpPr>
        <p:spPr>
          <a:xfrm>
            <a:off x="212035" y="387281"/>
            <a:ext cx="11542644" cy="562074"/>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latin typeface="Trebuchet MS" pitchFamily="34" charset="0"/>
              </a:rPr>
              <a:t>MISE EN ŒUVRE DU CADRE IFC AU NIVEAU NATIONAL </a:t>
            </a:r>
          </a:p>
        </p:txBody>
      </p:sp>
    </p:spTree>
    <p:extLst>
      <p:ext uri="{BB962C8B-B14F-4D97-AF65-F5344CB8AC3E}">
        <p14:creationId xmlns:p14="http://schemas.microsoft.com/office/powerpoint/2010/main" val="190616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547" y="1268761"/>
            <a:ext cx="11529391"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itchFamily="2" charset="2"/>
              <a:buChar char="ü"/>
            </a:pPr>
            <a:r>
              <a:rPr lang="fr-FR" sz="3200" dirty="0">
                <a:latin typeface="Verdana" panose="020B0604030504040204" pitchFamily="34" charset="0"/>
                <a:ea typeface="Verdana" panose="020B0604030504040204" pitchFamily="34" charset="0"/>
              </a:rPr>
              <a:t>développement d’un pool de personnes ressources IFC ; </a:t>
            </a:r>
            <a:endParaRPr lang="fr-CH" sz="3200" dirty="0">
              <a:latin typeface="Verdana" panose="020B0604030504040204" pitchFamily="34" charset="0"/>
              <a:ea typeface="Verdana" panose="020B0604030504040204" pitchFamily="34" charset="0"/>
            </a:endParaRPr>
          </a:p>
          <a:p>
            <a:pPr marL="342900" indent="-342900" algn="just">
              <a:buFont typeface="Wingdings" pitchFamily="2" charset="2"/>
              <a:buChar char="ü"/>
            </a:pPr>
            <a:r>
              <a:rPr lang="fr-FR" sz="3200" dirty="0">
                <a:latin typeface="Verdana" panose="020B0604030504040204" pitchFamily="34" charset="0"/>
                <a:ea typeface="Verdana" panose="020B0604030504040204" pitchFamily="34" charset="0"/>
              </a:rPr>
              <a:t>orientation en IFC des acteurs clés à tous les niveaux du système de santé ;</a:t>
            </a:r>
          </a:p>
          <a:p>
            <a:pPr marL="342900" indent="-342900" algn="just">
              <a:buFont typeface="Wingdings" pitchFamily="2" charset="2"/>
              <a:buChar char="ü"/>
            </a:pPr>
            <a:r>
              <a:rPr lang="fr-FR" sz="3200" dirty="0">
                <a:latin typeface="Verdana" panose="020B0604030504040204" pitchFamily="34" charset="0"/>
                <a:ea typeface="Verdana" panose="020B0604030504040204" pitchFamily="34" charset="0"/>
              </a:rPr>
              <a:t>renforcement des compétences à tous les niveaux du système de santé sur la conduite du DCP</a:t>
            </a:r>
          </a:p>
          <a:p>
            <a:pPr marL="342900" indent="-342900" algn="just">
              <a:buFont typeface="Wingdings" pitchFamily="2" charset="2"/>
              <a:buChar char="ü"/>
            </a:pPr>
            <a:r>
              <a:rPr lang="fr-FR" sz="3200" dirty="0">
                <a:latin typeface="Verdana" panose="020B0604030504040204" pitchFamily="34" charset="0"/>
                <a:ea typeface="Verdana" panose="020B0604030504040204" pitchFamily="34" charset="0"/>
              </a:rPr>
              <a:t>réalisation d’une étude de base</a:t>
            </a:r>
          </a:p>
          <a:p>
            <a:pPr marL="342900" indent="-342900" algn="just">
              <a:buFont typeface="Wingdings" pitchFamily="2" charset="2"/>
              <a:buChar char="ü"/>
            </a:pPr>
            <a:r>
              <a:rPr lang="fr-FR" sz="3200" dirty="0">
                <a:latin typeface="Verdana" panose="020B0604030504040204" pitchFamily="34" charset="0"/>
                <a:ea typeface="Verdana" panose="020B0604030504040204" pitchFamily="34" charset="0"/>
              </a:rPr>
              <a:t>mise en œuvre de IFC dans la région/DS</a:t>
            </a:r>
          </a:p>
          <a:p>
            <a:pPr marL="342900" indent="-342900" algn="just">
              <a:buFont typeface="Wingdings" pitchFamily="2" charset="2"/>
              <a:buChar char="ü"/>
            </a:pPr>
            <a:endParaRPr lang="fr-CH" sz="3200" dirty="0">
              <a:latin typeface="Verdana" panose="020B0604030504040204" pitchFamily="34" charset="0"/>
              <a:ea typeface="Verdana" panose="020B0604030504040204" pitchFamily="34" charset="0"/>
            </a:endParaRPr>
          </a:p>
        </p:txBody>
      </p:sp>
      <p:sp>
        <p:nvSpPr>
          <p:cNvPr id="32" name="Titre 1"/>
          <p:cNvSpPr txBox="1">
            <a:spLocks/>
          </p:cNvSpPr>
          <p:nvPr/>
        </p:nvSpPr>
        <p:spPr>
          <a:xfrm>
            <a:off x="291547" y="427038"/>
            <a:ext cx="11529391" cy="562074"/>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latin typeface="Trebuchet MS" pitchFamily="34" charset="0"/>
              </a:rPr>
              <a:t>MISE EN ŒUVRE DU CADRE IFC AU NIVEAU NATIONAL </a:t>
            </a:r>
          </a:p>
        </p:txBody>
      </p:sp>
    </p:spTree>
    <p:extLst>
      <p:ext uri="{BB962C8B-B14F-4D97-AF65-F5344CB8AC3E}">
        <p14:creationId xmlns:p14="http://schemas.microsoft.com/office/powerpoint/2010/main" val="2089755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p:cNvSpPr txBox="1">
            <a:spLocks/>
          </p:cNvSpPr>
          <p:nvPr/>
        </p:nvSpPr>
        <p:spPr>
          <a:xfrm>
            <a:off x="159026" y="387281"/>
            <a:ext cx="11628782" cy="562074"/>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latin typeface="Trebuchet MS" pitchFamily="34" charset="0"/>
              </a:rPr>
              <a:t>MISE EN ŒUVRE DU CADRE IFC AU NIVEAU NATIONAL</a:t>
            </a:r>
          </a:p>
        </p:txBody>
      </p:sp>
      <p:sp>
        <p:nvSpPr>
          <p:cNvPr id="2" name="Rectangle 1"/>
          <p:cNvSpPr/>
          <p:nvPr/>
        </p:nvSpPr>
        <p:spPr>
          <a:xfrm>
            <a:off x="404192" y="1340769"/>
            <a:ext cx="11383616" cy="44247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50000"/>
              </a:lnSpc>
              <a:buFont typeface="Wingdings" pitchFamily="2" charset="2"/>
              <a:buChar char="ü"/>
            </a:pPr>
            <a:r>
              <a:rPr lang="fr-FR" sz="3200" dirty="0">
                <a:latin typeface="Verdana" panose="020B0604030504040204" pitchFamily="34" charset="0"/>
                <a:ea typeface="Verdana" panose="020B0604030504040204" pitchFamily="34" charset="0"/>
              </a:rPr>
              <a:t>suivi continu au niveau national et local ;</a:t>
            </a:r>
            <a:endParaRPr lang="fr-CH" sz="3200" dirty="0">
              <a:latin typeface="Verdana" panose="020B0604030504040204" pitchFamily="34" charset="0"/>
              <a:ea typeface="Verdana" panose="020B0604030504040204" pitchFamily="34" charset="0"/>
            </a:endParaRPr>
          </a:p>
          <a:p>
            <a:pPr marL="342900" indent="-342900" algn="just">
              <a:lnSpc>
                <a:spcPct val="150000"/>
              </a:lnSpc>
              <a:buFont typeface="Wingdings" pitchFamily="2" charset="2"/>
              <a:buChar char="ü"/>
            </a:pPr>
            <a:r>
              <a:rPr lang="fr-FR" sz="3200" dirty="0">
                <a:latin typeface="Verdana" panose="020B0604030504040204" pitchFamily="34" charset="0"/>
                <a:ea typeface="Verdana" panose="020B0604030504040204" pitchFamily="34" charset="0"/>
              </a:rPr>
              <a:t>évaluation par rapport à l’étude de base, enseignements tirés, partage des résultats aux niveaux national et local ;</a:t>
            </a:r>
            <a:endParaRPr lang="fr-CH" sz="3200" dirty="0">
              <a:latin typeface="Verdana" panose="020B0604030504040204" pitchFamily="34" charset="0"/>
              <a:ea typeface="Verdana" panose="020B0604030504040204" pitchFamily="34" charset="0"/>
            </a:endParaRPr>
          </a:p>
          <a:p>
            <a:pPr marL="342900" indent="-342900" algn="just">
              <a:lnSpc>
                <a:spcPct val="150000"/>
              </a:lnSpc>
              <a:buFont typeface="Wingdings" pitchFamily="2" charset="2"/>
              <a:buChar char="ü"/>
            </a:pPr>
            <a:r>
              <a:rPr lang="fr-FR" sz="3200" dirty="0">
                <a:latin typeface="Verdana" panose="020B0604030504040204" pitchFamily="34" charset="0"/>
                <a:ea typeface="Verdana" panose="020B0604030504040204" pitchFamily="34" charset="0"/>
              </a:rPr>
              <a:t>passage à l’échelle « horizontale » : extension à d’autres districts et d’autres régions ;</a:t>
            </a:r>
            <a:endParaRPr lang="fr-CH"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0271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p:cNvSpPr txBox="1">
            <a:spLocks/>
          </p:cNvSpPr>
          <p:nvPr/>
        </p:nvSpPr>
        <p:spPr>
          <a:xfrm>
            <a:off x="344557" y="106017"/>
            <a:ext cx="11555895" cy="843338"/>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latin typeface="Trebuchet MS" pitchFamily="34" charset="0"/>
              </a:rPr>
              <a:t>MISE EN ŒUVRE DU CADRE IFC AU NIVEAU NATIONAL </a:t>
            </a:r>
          </a:p>
        </p:txBody>
      </p:sp>
      <p:sp>
        <p:nvSpPr>
          <p:cNvPr id="2" name="Rectangle 1"/>
          <p:cNvSpPr/>
          <p:nvPr/>
        </p:nvSpPr>
        <p:spPr>
          <a:xfrm>
            <a:off x="225287" y="1305342"/>
            <a:ext cx="11343861" cy="44247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50000"/>
              </a:lnSpc>
              <a:buFont typeface="Wingdings" pitchFamily="2" charset="2"/>
              <a:buChar char="ü"/>
            </a:pPr>
            <a:r>
              <a:rPr lang="fr-FR" sz="3200" dirty="0">
                <a:latin typeface="Verdana" panose="020B0604030504040204" pitchFamily="34" charset="0"/>
                <a:ea typeface="Verdana" panose="020B0604030504040204" pitchFamily="34" charset="0"/>
              </a:rPr>
              <a:t>passage à l’échelle «verticale» (institutionnalisation) : inclusion des démarches de promotion de la santé en SMN dans les politiques nationales, dans les outils de planification / mise en œuvre / suivi / évaluation, dans les activités de routine du système de santé, sur la base de l’expérience menée. </a:t>
            </a:r>
            <a:endParaRPr lang="fr-CH"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3109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524" y="274638"/>
            <a:ext cx="8399276" cy="562074"/>
          </a:xfrm>
          <a:solidFill>
            <a:srgbClr val="FFC000"/>
          </a:solidFill>
        </p:spPr>
        <p:txBody>
          <a:bodyPr>
            <a:normAutofit/>
          </a:bodyPr>
          <a:lstStyle/>
          <a:p>
            <a:r>
              <a:rPr lang="fr-FR" sz="2400" b="1" dirty="0">
                <a:latin typeface="Trebuchet MS" pitchFamily="34" charset="0"/>
              </a:rPr>
              <a:t>MISE EN ŒUVRE DU CADRE IFC AU NIVEAU REGIONAL</a:t>
            </a: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4" name="Rectangle 3"/>
          <p:cNvSpPr/>
          <p:nvPr/>
        </p:nvSpPr>
        <p:spPr>
          <a:xfrm>
            <a:off x="178904" y="1268760"/>
            <a:ext cx="11834192" cy="59020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nSpc>
                <a:spcPct val="150000"/>
              </a:lnSpc>
              <a:buFont typeface="Wingdings" pitchFamily="2" charset="2"/>
              <a:buChar char="ü"/>
              <a:defRPr/>
            </a:pPr>
            <a:r>
              <a:rPr lang="fr-CH" sz="3200" dirty="0">
                <a:latin typeface="Verdana" panose="020B0604030504040204" pitchFamily="34" charset="0"/>
                <a:ea typeface="Verdana" panose="020B0604030504040204" pitchFamily="34" charset="0"/>
              </a:rPr>
              <a:t>Rencontre de plaidoyer et d'information des responsables sanitaires</a:t>
            </a:r>
            <a:endParaRPr lang="fr-FR" sz="3200" dirty="0">
              <a:latin typeface="Verdana" panose="020B0604030504040204" pitchFamily="34" charset="0"/>
              <a:ea typeface="Verdana" panose="020B0604030504040204" pitchFamily="34" charset="0"/>
            </a:endParaRPr>
          </a:p>
          <a:p>
            <a:pPr marL="342900" indent="-342900">
              <a:lnSpc>
                <a:spcPct val="150000"/>
              </a:lnSpc>
              <a:buFont typeface="Wingdings" pitchFamily="2" charset="2"/>
              <a:buChar char="ü"/>
              <a:defRPr/>
            </a:pPr>
            <a:r>
              <a:rPr lang="fr-CH" sz="3200" dirty="0">
                <a:latin typeface="Verdana" panose="020B0604030504040204" pitchFamily="34" charset="0"/>
                <a:ea typeface="Verdana" panose="020B0604030504040204" pitchFamily="34" charset="0"/>
              </a:rPr>
              <a:t>Rencontre de plaidoyer et d'information d’autres acteurs</a:t>
            </a:r>
            <a:endParaRPr lang="fr-FR" sz="3200" dirty="0">
              <a:latin typeface="Verdana" panose="020B0604030504040204" pitchFamily="34" charset="0"/>
              <a:ea typeface="Verdana" panose="020B0604030504040204" pitchFamily="34" charset="0"/>
            </a:endParaRPr>
          </a:p>
          <a:p>
            <a:pPr marL="342900" indent="-342900">
              <a:lnSpc>
                <a:spcPct val="150000"/>
              </a:lnSpc>
              <a:buFont typeface="Wingdings" pitchFamily="2" charset="2"/>
              <a:buChar char="ü"/>
              <a:defRPr/>
            </a:pPr>
            <a:r>
              <a:rPr lang="fr-CH" sz="3200" dirty="0">
                <a:latin typeface="Verdana" panose="020B0604030504040204" pitchFamily="34" charset="0"/>
                <a:ea typeface="Verdana" panose="020B0604030504040204" pitchFamily="34" charset="0"/>
              </a:rPr>
              <a:t>Constitution du noyau IFC (et renforcement continue)</a:t>
            </a:r>
            <a:endParaRPr lang="fr-FR" sz="3200" dirty="0">
              <a:latin typeface="Verdana" panose="020B0604030504040204" pitchFamily="34" charset="0"/>
              <a:ea typeface="Verdana" panose="020B0604030504040204" pitchFamily="34" charset="0"/>
            </a:endParaRPr>
          </a:p>
          <a:p>
            <a:pPr marL="342900" indent="-342900" algn="just">
              <a:lnSpc>
                <a:spcPct val="150000"/>
              </a:lnSpc>
              <a:buFont typeface="Wingdings" pitchFamily="2" charset="2"/>
              <a:buChar char="ü"/>
              <a:defRPr/>
            </a:pPr>
            <a:r>
              <a:rPr lang="fr-CH" sz="3200" dirty="0">
                <a:latin typeface="Verdana" panose="020B0604030504040204" pitchFamily="34" charset="0"/>
                <a:ea typeface="Verdana" panose="020B0604030504040204" pitchFamily="34" charset="0"/>
              </a:rPr>
              <a:t>Renforcement des capacités des membres du noyau régional</a:t>
            </a:r>
          </a:p>
          <a:p>
            <a:pPr algn="just">
              <a:lnSpc>
                <a:spcPct val="150000"/>
              </a:lnSpc>
            </a:pPr>
            <a:endParaRPr lang="fr-CH"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11354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524" y="274638"/>
            <a:ext cx="8399276" cy="562074"/>
          </a:xfrm>
          <a:solidFill>
            <a:srgbClr val="FFC000"/>
          </a:solidFill>
        </p:spPr>
        <p:txBody>
          <a:bodyPr>
            <a:normAutofit/>
          </a:bodyPr>
          <a:lstStyle/>
          <a:p>
            <a:r>
              <a:rPr lang="fr-FR" sz="2400" b="1" dirty="0">
                <a:latin typeface="Trebuchet MS" pitchFamily="34" charset="0"/>
              </a:rPr>
              <a:t>MISE EN ŒUVRE DU CADRE IFC AU NIVEAU REGIONAL</a:t>
            </a: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4" name="Rectangle 3"/>
          <p:cNvSpPr/>
          <p:nvPr/>
        </p:nvSpPr>
        <p:spPr>
          <a:xfrm>
            <a:off x="178904" y="1268760"/>
            <a:ext cx="11834192" cy="280076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lnSpc>
                <a:spcPct val="150000"/>
              </a:lnSpc>
              <a:buFont typeface="Wingdings" pitchFamily="2" charset="2"/>
              <a:buChar char="ü"/>
              <a:defRPr/>
            </a:pPr>
            <a:r>
              <a:rPr lang="fr-CH" sz="3200" dirty="0">
                <a:latin typeface="Verdana" panose="020B0604030504040204" pitchFamily="34" charset="0"/>
                <a:ea typeface="Verdana" panose="020B0604030504040204" pitchFamily="34" charset="0"/>
              </a:rPr>
              <a:t>Planification de l’introduction dans les districts</a:t>
            </a:r>
          </a:p>
          <a:p>
            <a:pPr marL="342900" indent="-342900" algn="just">
              <a:buFont typeface="Wingdings" pitchFamily="2" charset="2"/>
              <a:buChar char="ü"/>
              <a:defRPr/>
            </a:pPr>
            <a:r>
              <a:rPr lang="fr-CH" sz="3200" dirty="0">
                <a:latin typeface="Verdana" panose="020B0604030504040204" pitchFamily="34" charset="0"/>
                <a:ea typeface="Verdana" panose="020B0604030504040204" pitchFamily="34" charset="0"/>
              </a:rPr>
              <a:t>Appui aux districts pour la mise en œuvre</a:t>
            </a:r>
            <a:endParaRPr lang="fr-FR" sz="3200" dirty="0">
              <a:latin typeface="Verdana" panose="020B0604030504040204" pitchFamily="34" charset="0"/>
              <a:ea typeface="Verdana" panose="020B0604030504040204" pitchFamily="34" charset="0"/>
            </a:endParaRPr>
          </a:p>
          <a:p>
            <a:pPr marL="342900" indent="-342900" algn="just">
              <a:buFont typeface="Wingdings" pitchFamily="2" charset="2"/>
              <a:buChar char="ü"/>
              <a:defRPr/>
            </a:pPr>
            <a:r>
              <a:rPr lang="fr-CH" sz="3200" dirty="0">
                <a:latin typeface="Verdana" panose="020B0604030504040204" pitchFamily="34" charset="0"/>
                <a:ea typeface="Verdana" panose="020B0604030504040204" pitchFamily="34" charset="0"/>
              </a:rPr>
              <a:t>Rencontres de suivi-bilan</a:t>
            </a:r>
            <a:endParaRPr lang="fr-FR" sz="3200" dirty="0">
              <a:latin typeface="Verdana" panose="020B0604030504040204" pitchFamily="34" charset="0"/>
              <a:ea typeface="Verdana" panose="020B0604030504040204" pitchFamily="34" charset="0"/>
            </a:endParaRPr>
          </a:p>
          <a:p>
            <a:pPr marL="342900" indent="-342900" algn="just">
              <a:buFont typeface="Wingdings" pitchFamily="2" charset="2"/>
              <a:buChar char="ü"/>
              <a:defRPr/>
            </a:pPr>
            <a:r>
              <a:rPr lang="fr-CH" sz="3200" dirty="0">
                <a:latin typeface="Verdana" panose="020B0604030504040204" pitchFamily="34" charset="0"/>
                <a:ea typeface="Verdana" panose="020B0604030504040204" pitchFamily="34" charset="0"/>
              </a:rPr>
              <a:t>Suivi des actions</a:t>
            </a:r>
            <a:endParaRPr lang="fr-FR" sz="3200" dirty="0">
              <a:latin typeface="Verdana" panose="020B0604030504040204" pitchFamily="34" charset="0"/>
              <a:ea typeface="Verdana" panose="020B0604030504040204" pitchFamily="34" charset="0"/>
            </a:endParaRPr>
          </a:p>
          <a:p>
            <a:pPr marL="342900" indent="-342900" algn="just">
              <a:buFont typeface="Wingdings" pitchFamily="2" charset="2"/>
              <a:buChar char="ü"/>
            </a:pPr>
            <a:endParaRPr lang="fr-CH"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3531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524" y="274638"/>
            <a:ext cx="8399276" cy="634082"/>
          </a:xfrm>
          <a:solidFill>
            <a:srgbClr val="92D050"/>
          </a:solidFill>
        </p:spPr>
        <p:txBody>
          <a:bodyPr>
            <a:normAutofit/>
          </a:bodyPr>
          <a:lstStyle/>
          <a:p>
            <a:r>
              <a:rPr lang="fr-FR" sz="2400" b="1" dirty="0">
                <a:latin typeface="Trebuchet MS" pitchFamily="34" charset="0"/>
              </a:rPr>
              <a:t>MISE EN ŒUVRE DU CADRE IFC AU NIVEAU DISTRICT </a:t>
            </a:r>
            <a:r>
              <a:rPr lang="fr-FR" sz="2400" b="1" dirty="0">
                <a:solidFill>
                  <a:srgbClr val="FF0000"/>
                </a:solidFill>
                <a:latin typeface="Trebuchet MS" pitchFamily="34" charset="0"/>
              </a:rPr>
              <a:t>(1/2)</a:t>
            </a:r>
            <a:endParaRPr lang="fr-FR" sz="2400" b="1" dirty="0">
              <a:latin typeface="Trebuchet MS" pitchFamily="34" charset="0"/>
            </a:endParaRP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4" name="Rectangle 3"/>
          <p:cNvSpPr/>
          <p:nvPr/>
        </p:nvSpPr>
        <p:spPr>
          <a:xfrm>
            <a:off x="450574" y="1268760"/>
            <a:ext cx="11463130" cy="3695242"/>
          </a:xfrm>
          <a:prstGeom prst="rect">
            <a:avLst/>
          </a:prstGeom>
        </p:spPr>
        <p:txBody>
          <a:bodyPr wrap="square">
            <a:spAutoFit/>
          </a:bodyPr>
          <a:lstStyle/>
          <a:p>
            <a:pPr marL="342900" indent="-342900" algn="just">
              <a:lnSpc>
                <a:spcPct val="150000"/>
              </a:lnSpc>
              <a:buFont typeface="Wingdings" pitchFamily="2" charset="2"/>
              <a:buChar char="ü"/>
              <a:defRPr/>
            </a:pPr>
            <a:r>
              <a:rPr lang="fr-CH" sz="3200" dirty="0">
                <a:latin typeface="Trebuchet MS" pitchFamily="34" charset="0"/>
              </a:rPr>
              <a:t>Rencontre d'information / introduction de l’approche aux responsable sanitaires (ECD)</a:t>
            </a:r>
            <a:endParaRPr lang="fr-FR" sz="3200" dirty="0">
              <a:latin typeface="Trebuchet MS" pitchFamily="34" charset="0"/>
            </a:endParaRPr>
          </a:p>
          <a:p>
            <a:pPr marL="342900" indent="-342900" algn="just">
              <a:lnSpc>
                <a:spcPct val="150000"/>
              </a:lnSpc>
              <a:buFont typeface="Wingdings" pitchFamily="2" charset="2"/>
              <a:buChar char="ü"/>
              <a:defRPr/>
            </a:pPr>
            <a:r>
              <a:rPr lang="fr-CH" sz="3200" dirty="0">
                <a:latin typeface="Trebuchet MS" pitchFamily="34" charset="0"/>
              </a:rPr>
              <a:t>Diagnostic communautaire participatif (DCP): analyse de la situation de la SMN, 5 fora communautaires, forum institutionnel, rapport du DCP</a:t>
            </a:r>
          </a:p>
        </p:txBody>
      </p:sp>
    </p:spTree>
    <p:extLst>
      <p:ext uri="{BB962C8B-B14F-4D97-AF65-F5344CB8AC3E}">
        <p14:creationId xmlns:p14="http://schemas.microsoft.com/office/powerpoint/2010/main" val="93145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524" y="274638"/>
            <a:ext cx="8399276" cy="634082"/>
          </a:xfrm>
          <a:solidFill>
            <a:srgbClr val="92D050"/>
          </a:solidFill>
        </p:spPr>
        <p:txBody>
          <a:bodyPr>
            <a:normAutofit/>
          </a:bodyPr>
          <a:lstStyle/>
          <a:p>
            <a:r>
              <a:rPr lang="fr-FR" sz="2400" b="1" dirty="0">
                <a:latin typeface="Trebuchet MS" pitchFamily="34" charset="0"/>
              </a:rPr>
              <a:t>MISE EN ŒUVRE DU CADRE IFC AU NIVEAU DISTRICT </a:t>
            </a:r>
            <a:r>
              <a:rPr lang="fr-FR" sz="2400" b="1" dirty="0">
                <a:solidFill>
                  <a:srgbClr val="FF0000"/>
                </a:solidFill>
                <a:latin typeface="Trebuchet MS" pitchFamily="34" charset="0"/>
              </a:rPr>
              <a:t>(1/2)</a:t>
            </a:r>
            <a:endParaRPr lang="fr-FR" sz="2400" b="1" dirty="0">
              <a:latin typeface="Trebuchet MS" pitchFamily="34" charset="0"/>
            </a:endParaRP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4" name="Rectangle 3"/>
          <p:cNvSpPr/>
          <p:nvPr/>
        </p:nvSpPr>
        <p:spPr>
          <a:xfrm>
            <a:off x="92765" y="1268760"/>
            <a:ext cx="11873948" cy="4433906"/>
          </a:xfrm>
          <a:prstGeom prst="rect">
            <a:avLst/>
          </a:prstGeom>
        </p:spPr>
        <p:txBody>
          <a:bodyPr wrap="square">
            <a:spAutoFit/>
          </a:bodyPr>
          <a:lstStyle/>
          <a:p>
            <a:pPr marL="342900" indent="-342900" algn="just">
              <a:lnSpc>
                <a:spcPct val="150000"/>
              </a:lnSpc>
              <a:buFont typeface="Wingdings" pitchFamily="2" charset="2"/>
              <a:buChar char="ü"/>
              <a:defRPr/>
            </a:pPr>
            <a:r>
              <a:rPr lang="fr-CH" sz="3200" dirty="0">
                <a:latin typeface="Trebuchet MS" pitchFamily="34" charset="0"/>
              </a:rPr>
              <a:t>Atelier de planification sur base des résultats du DCP</a:t>
            </a:r>
          </a:p>
          <a:p>
            <a:pPr marL="342900" indent="-342900">
              <a:lnSpc>
                <a:spcPct val="150000"/>
              </a:lnSpc>
              <a:buFont typeface="Wingdings" pitchFamily="2" charset="2"/>
              <a:buChar char="ü"/>
              <a:defRPr/>
            </a:pPr>
            <a:r>
              <a:rPr lang="fr-CH" sz="3200" dirty="0">
                <a:latin typeface="Trebuchet MS" pitchFamily="34" charset="0"/>
              </a:rPr>
              <a:t>Atelier de validation du plan d'action par les différentes partie prenantes</a:t>
            </a:r>
          </a:p>
          <a:p>
            <a:pPr marL="342900" indent="-342900">
              <a:lnSpc>
                <a:spcPct val="150000"/>
              </a:lnSpc>
              <a:buFont typeface="Wingdings" pitchFamily="2" charset="2"/>
              <a:buChar char="ü"/>
              <a:defRPr/>
            </a:pPr>
            <a:r>
              <a:rPr lang="fr-CH" sz="3200" dirty="0">
                <a:latin typeface="Trebuchet MS" pitchFamily="34" charset="0"/>
              </a:rPr>
              <a:t>Intégration du PA IFC dans le PA du district</a:t>
            </a:r>
            <a:endParaRPr lang="fr-FR" sz="3200" dirty="0">
              <a:latin typeface="Trebuchet MS" pitchFamily="34" charset="0"/>
            </a:endParaRPr>
          </a:p>
          <a:p>
            <a:pPr marL="342900" indent="-342900">
              <a:lnSpc>
                <a:spcPct val="150000"/>
              </a:lnSpc>
              <a:buFont typeface="Wingdings" pitchFamily="2" charset="2"/>
              <a:buChar char="ü"/>
              <a:defRPr/>
            </a:pPr>
            <a:r>
              <a:rPr lang="fr-CH" sz="3200" dirty="0">
                <a:latin typeface="Trebuchet MS" pitchFamily="34" charset="0"/>
              </a:rPr>
              <a:t>Mise en œuvre des activités</a:t>
            </a:r>
            <a:endParaRPr lang="fr-FR" sz="3200" dirty="0">
              <a:latin typeface="Trebuchet MS" pitchFamily="34" charset="0"/>
            </a:endParaRPr>
          </a:p>
          <a:p>
            <a:pPr marL="342900" indent="-342900">
              <a:lnSpc>
                <a:spcPct val="150000"/>
              </a:lnSpc>
              <a:buFont typeface="Wingdings" pitchFamily="2" charset="2"/>
              <a:buChar char="ü"/>
              <a:defRPr/>
            </a:pPr>
            <a:r>
              <a:rPr lang="fr-CH" sz="3200" dirty="0">
                <a:latin typeface="Trebuchet MS" pitchFamily="34" charset="0"/>
              </a:rPr>
              <a:t>Suivi des actions</a:t>
            </a:r>
            <a:endParaRPr lang="fr-FR" sz="3200" dirty="0">
              <a:latin typeface="Trebuchet MS" pitchFamily="34" charset="0"/>
            </a:endParaRPr>
          </a:p>
        </p:txBody>
      </p:sp>
    </p:spTree>
    <p:extLst>
      <p:ext uri="{BB962C8B-B14F-4D97-AF65-F5344CB8AC3E}">
        <p14:creationId xmlns:p14="http://schemas.microsoft.com/office/powerpoint/2010/main" val="84851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62074"/>
          </a:xfrm>
          <a:solidFill>
            <a:schemeClr val="accent2">
              <a:lumMod val="40000"/>
              <a:lumOff val="60000"/>
            </a:schemeClr>
          </a:solidFill>
        </p:spPr>
        <p:txBody>
          <a:bodyPr>
            <a:normAutofit fontScale="90000"/>
          </a:bodyPr>
          <a:lstStyle/>
          <a:p>
            <a:r>
              <a:rPr lang="fr-FR" b="1" dirty="0">
                <a:latin typeface="Trebuchet MS" pitchFamily="34" charset="0"/>
              </a:rPr>
              <a:t>PLAN DE PRESENTATION</a:t>
            </a:r>
          </a:p>
        </p:txBody>
      </p:sp>
      <p:sp>
        <p:nvSpPr>
          <p:cNvPr id="3" name="Espace réservé du contenu 2"/>
          <p:cNvSpPr>
            <a:spLocks noGrp="1"/>
          </p:cNvSpPr>
          <p:nvPr>
            <p:ph idx="1"/>
          </p:nvPr>
        </p:nvSpPr>
        <p:spPr>
          <a:xfrm>
            <a:off x="1981200" y="1268761"/>
            <a:ext cx="8229600" cy="4857403"/>
          </a:xfrm>
        </p:spPr>
        <p:txBody>
          <a:bodyPr>
            <a:normAutofit/>
          </a:bodyPr>
          <a:lstStyle/>
          <a:p>
            <a:pPr>
              <a:buFont typeface="Wingdings" pitchFamily="2" charset="2"/>
              <a:buChar char="ü"/>
            </a:pPr>
            <a:r>
              <a:rPr lang="fr-FR" dirty="0">
                <a:latin typeface="Trebuchet MS" pitchFamily="34" charset="0"/>
              </a:rPr>
              <a:t>Base conceptuelle, </a:t>
            </a:r>
          </a:p>
          <a:p>
            <a:pPr>
              <a:buFont typeface="Wingdings" pitchFamily="2" charset="2"/>
              <a:buChar char="ü"/>
            </a:pPr>
            <a:r>
              <a:rPr lang="fr-FR" dirty="0">
                <a:latin typeface="Trebuchet MS" pitchFamily="34" charset="0"/>
              </a:rPr>
              <a:t>Finalité</a:t>
            </a:r>
          </a:p>
          <a:p>
            <a:pPr>
              <a:buFont typeface="Wingdings" pitchFamily="2" charset="2"/>
              <a:buChar char="ü"/>
            </a:pPr>
            <a:r>
              <a:rPr lang="fr-FR" dirty="0">
                <a:latin typeface="Trebuchet MS" pitchFamily="34" charset="0"/>
              </a:rPr>
              <a:t>Principes</a:t>
            </a:r>
          </a:p>
          <a:p>
            <a:pPr>
              <a:buFont typeface="Wingdings" pitchFamily="2" charset="2"/>
              <a:buChar char="ü"/>
            </a:pPr>
            <a:r>
              <a:rPr lang="fr-FR" dirty="0">
                <a:latin typeface="Trebuchet MS" pitchFamily="34" charset="0"/>
              </a:rPr>
              <a:t>Cadre stratégique IFC</a:t>
            </a:r>
          </a:p>
          <a:p>
            <a:pPr>
              <a:buFont typeface="Wingdings" pitchFamily="2" charset="2"/>
              <a:buChar char="ü"/>
            </a:pPr>
            <a:r>
              <a:rPr lang="fr-FR" dirty="0">
                <a:latin typeface="Trebuchet MS" pitchFamily="34" charset="0"/>
              </a:rPr>
              <a:t>Champs prioritaires d’intervention</a:t>
            </a:r>
          </a:p>
          <a:p>
            <a:pPr>
              <a:buFont typeface="Wingdings" pitchFamily="2" charset="2"/>
              <a:buChar char="ü"/>
            </a:pPr>
            <a:r>
              <a:rPr lang="fr-FR" dirty="0">
                <a:latin typeface="Trebuchet MS" pitchFamily="34" charset="0"/>
              </a:rPr>
              <a:t>Mise en œuvre du cadre IFC (National, déconcentré)</a:t>
            </a:r>
          </a:p>
          <a:p>
            <a:pPr marL="0" indent="0">
              <a:buNone/>
            </a:pPr>
            <a:endParaRPr lang="fr-FR" dirty="0">
              <a:latin typeface="Trebuchet MS" pitchFamily="34" charset="0"/>
            </a:endParaRPr>
          </a:p>
        </p:txBody>
      </p:sp>
    </p:spTree>
    <p:extLst>
      <p:ext uri="{BB962C8B-B14F-4D97-AF65-F5344CB8AC3E}">
        <p14:creationId xmlns:p14="http://schemas.microsoft.com/office/powerpoint/2010/main" val="17470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524" y="274638"/>
            <a:ext cx="8604956" cy="634082"/>
          </a:xfrm>
          <a:solidFill>
            <a:srgbClr val="92D050"/>
          </a:solidFill>
        </p:spPr>
        <p:txBody>
          <a:bodyPr>
            <a:normAutofit/>
          </a:bodyPr>
          <a:lstStyle/>
          <a:p>
            <a:r>
              <a:rPr lang="fr-FR" sz="2400" b="1" dirty="0">
                <a:latin typeface="Trebuchet MS" pitchFamily="34" charset="0"/>
              </a:rPr>
              <a:t>MISE EN ŒUVRE DU CADRE IFC AU NIVEAU DISTRICT </a:t>
            </a:r>
            <a:r>
              <a:rPr lang="fr-FR" sz="2400" b="1" dirty="0">
                <a:solidFill>
                  <a:srgbClr val="FF0000"/>
                </a:solidFill>
                <a:latin typeface="Trebuchet MS" pitchFamily="34" charset="0"/>
              </a:rPr>
              <a:t>(2/2)</a:t>
            </a:r>
            <a:endParaRPr lang="fr-FR" sz="2400" b="1" dirty="0">
              <a:latin typeface="Trebuchet MS" pitchFamily="34" charset="0"/>
            </a:endParaRP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5" name="Rectangle 4"/>
          <p:cNvSpPr/>
          <p:nvPr/>
        </p:nvSpPr>
        <p:spPr>
          <a:xfrm>
            <a:off x="583096" y="1484784"/>
            <a:ext cx="11330608" cy="442473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fr-FR" sz="3200" dirty="0">
                <a:latin typeface="Verdana" panose="020B0604030504040204" pitchFamily="34" charset="0"/>
                <a:ea typeface="Verdana" panose="020B0604030504040204" pitchFamily="34" charset="0"/>
              </a:rPr>
              <a:t>5 phases clé sont à considérer au niveau DS, :  </a:t>
            </a:r>
          </a:p>
          <a:p>
            <a:pPr lvl="1" algn="just">
              <a:lnSpc>
                <a:spcPct val="150000"/>
              </a:lnSpc>
            </a:pPr>
            <a:r>
              <a:rPr lang="fr-FR" sz="3200" dirty="0">
                <a:latin typeface="Verdana" panose="020B0604030504040204" pitchFamily="34" charset="0"/>
                <a:ea typeface="Verdana" panose="020B0604030504040204" pitchFamily="34" charset="0"/>
              </a:rPr>
              <a:t>1. Préparation de la mise en œuvre de l’IFC</a:t>
            </a:r>
            <a:endParaRPr lang="fr-CH" sz="3200" dirty="0">
              <a:latin typeface="Verdana" panose="020B0604030504040204" pitchFamily="34" charset="0"/>
              <a:ea typeface="Verdana" panose="020B0604030504040204" pitchFamily="34" charset="0"/>
            </a:endParaRPr>
          </a:p>
          <a:p>
            <a:pPr lvl="1" algn="just">
              <a:lnSpc>
                <a:spcPct val="150000"/>
              </a:lnSpc>
            </a:pPr>
            <a:r>
              <a:rPr lang="fr-FR" sz="3200" dirty="0">
                <a:latin typeface="Verdana" panose="020B0604030504040204" pitchFamily="34" charset="0"/>
                <a:ea typeface="Verdana" panose="020B0604030504040204" pitchFamily="34" charset="0"/>
              </a:rPr>
              <a:t>2. Diagnostic Communautaire Participatif</a:t>
            </a:r>
            <a:endParaRPr lang="fr-CH" sz="3200" dirty="0">
              <a:latin typeface="Verdana" panose="020B0604030504040204" pitchFamily="34" charset="0"/>
              <a:ea typeface="Verdana" panose="020B0604030504040204" pitchFamily="34" charset="0"/>
            </a:endParaRPr>
          </a:p>
          <a:p>
            <a:pPr lvl="1" algn="just">
              <a:lnSpc>
                <a:spcPct val="150000"/>
              </a:lnSpc>
            </a:pPr>
            <a:r>
              <a:rPr lang="fr-FR" sz="3200" dirty="0">
                <a:latin typeface="Verdana" panose="020B0604030504040204" pitchFamily="34" charset="0"/>
                <a:ea typeface="Verdana" panose="020B0604030504040204" pitchFamily="34" charset="0"/>
              </a:rPr>
              <a:t>3. Processus conjoint de planification</a:t>
            </a:r>
            <a:endParaRPr lang="fr-CH" sz="3200" dirty="0">
              <a:latin typeface="Verdana" panose="020B0604030504040204" pitchFamily="34" charset="0"/>
              <a:ea typeface="Verdana" panose="020B0604030504040204" pitchFamily="34" charset="0"/>
            </a:endParaRPr>
          </a:p>
          <a:p>
            <a:pPr lvl="1" algn="just">
              <a:lnSpc>
                <a:spcPct val="150000"/>
              </a:lnSpc>
            </a:pPr>
            <a:r>
              <a:rPr lang="fr-FR" sz="3200" dirty="0">
                <a:latin typeface="Verdana" panose="020B0604030504040204" pitchFamily="34" charset="0"/>
                <a:ea typeface="Verdana" panose="020B0604030504040204" pitchFamily="34" charset="0"/>
              </a:rPr>
              <a:t>4. Mise en œuvre participative</a:t>
            </a:r>
            <a:endParaRPr lang="fr-CH" sz="3200" dirty="0">
              <a:latin typeface="Verdana" panose="020B0604030504040204" pitchFamily="34" charset="0"/>
              <a:ea typeface="Verdana" panose="020B0604030504040204" pitchFamily="34" charset="0"/>
            </a:endParaRPr>
          </a:p>
          <a:p>
            <a:pPr lvl="1" algn="just">
              <a:lnSpc>
                <a:spcPct val="150000"/>
              </a:lnSpc>
            </a:pPr>
            <a:r>
              <a:rPr lang="fr-FR" sz="3200" dirty="0">
                <a:latin typeface="Verdana" panose="020B0604030504040204" pitchFamily="34" charset="0"/>
                <a:ea typeface="Verdana" panose="020B0604030504040204" pitchFamily="34" charset="0"/>
              </a:rPr>
              <a:t>5. Evaluation du processus et de l’impact</a:t>
            </a:r>
            <a:endParaRPr lang="fr-CH"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19739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7950" y="188640"/>
            <a:ext cx="8676456" cy="720080"/>
          </a:xfrm>
          <a:solidFill>
            <a:schemeClr val="accent2">
              <a:lumMod val="40000"/>
              <a:lumOff val="60000"/>
            </a:schemeClr>
          </a:solidFill>
        </p:spPr>
        <p:txBody>
          <a:bodyPr>
            <a:noAutofit/>
          </a:bodyPr>
          <a:lstStyle/>
          <a:p>
            <a:r>
              <a:rPr lang="fr-FR" sz="2400" b="1" dirty="0">
                <a:latin typeface="Trebuchet MS" pitchFamily="34" charset="0"/>
              </a:rPr>
              <a:t>DESCRIPTION DES PHASES CLE DE MISE EN ŒUVRE DE IFC </a:t>
            </a:r>
            <a:r>
              <a:rPr lang="fr-FR" sz="2400" b="1" dirty="0">
                <a:solidFill>
                  <a:srgbClr val="FF0000"/>
                </a:solidFill>
                <a:latin typeface="Trebuchet MS" pitchFamily="34" charset="0"/>
              </a:rPr>
              <a:t>(1/2)</a:t>
            </a:r>
            <a:endParaRPr lang="fr-FR" sz="2400" b="1" dirty="0">
              <a:latin typeface="Trebuchet MS" pitchFamily="34" charset="0"/>
            </a:endParaRP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4" name="Rectangle 3"/>
          <p:cNvSpPr/>
          <p:nvPr/>
        </p:nvSpPr>
        <p:spPr>
          <a:xfrm>
            <a:off x="357809" y="1351508"/>
            <a:ext cx="11476382" cy="48320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CH" sz="2800" b="1" dirty="0">
                <a:solidFill>
                  <a:srgbClr val="FF0000"/>
                </a:solidFill>
                <a:latin typeface="Verdana" panose="020B0604030504040204" pitchFamily="34" charset="0"/>
                <a:ea typeface="Verdana" panose="020B0604030504040204" pitchFamily="34" charset="0"/>
              </a:rPr>
              <a:t>Phase 1 : </a:t>
            </a:r>
            <a:r>
              <a:rPr lang="fr-CH" sz="2800" dirty="0">
                <a:latin typeface="Verdana" panose="020B0604030504040204" pitchFamily="34" charset="0"/>
                <a:ea typeface="Verdana" panose="020B0604030504040204" pitchFamily="34" charset="0"/>
              </a:rPr>
              <a:t>La mise en œuvre au niveau local débute avec la présentation de l’IFC au niveau des autorités régionales de santé et des autorités sanitaires du district, ainsi qu’aux autres acteurs municipaux impliqués dans la SMN. </a:t>
            </a:r>
          </a:p>
          <a:p>
            <a:pPr algn="just"/>
            <a:endParaRPr lang="fr-CH" sz="2800" dirty="0">
              <a:latin typeface="Verdana" panose="020B0604030504040204" pitchFamily="34" charset="0"/>
              <a:ea typeface="Verdana" panose="020B0604030504040204" pitchFamily="34" charset="0"/>
            </a:endParaRPr>
          </a:p>
          <a:p>
            <a:pPr algn="just"/>
            <a:r>
              <a:rPr lang="fr-CH" sz="2800" b="1" dirty="0">
                <a:solidFill>
                  <a:srgbClr val="FF0000"/>
                </a:solidFill>
                <a:latin typeface="Verdana" panose="020B0604030504040204" pitchFamily="34" charset="0"/>
                <a:ea typeface="Verdana" panose="020B0604030504040204" pitchFamily="34" charset="0"/>
              </a:rPr>
              <a:t>Phase 2 : </a:t>
            </a:r>
            <a:r>
              <a:rPr lang="fr-CH" sz="2800" dirty="0">
                <a:latin typeface="Verdana" panose="020B0604030504040204" pitchFamily="34" charset="0"/>
                <a:ea typeface="Verdana" panose="020B0604030504040204" pitchFamily="34" charset="0"/>
              </a:rPr>
              <a:t>Le diagnostic communautaire participatif (DCP) </a:t>
            </a:r>
            <a:r>
              <a:rPr lang="fr-FR" sz="2800" dirty="0">
                <a:latin typeface="Verdana" panose="020B0604030504040204" pitchFamily="34" charset="0"/>
                <a:ea typeface="Verdana" panose="020B0604030504040204" pitchFamily="34" charset="0"/>
              </a:rPr>
              <a:t>est un outil destiné à appuyer les services de santé du district dans l’analyse participative de la situation et des besoins en matière de SMN, à travers une collaboration entre le secteur de la santé et les autres secteurs</a:t>
            </a:r>
          </a:p>
          <a:p>
            <a:pPr algn="just"/>
            <a:endParaRPr lang="fr-FR"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53126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7950" y="188640"/>
            <a:ext cx="8676456" cy="720080"/>
          </a:xfrm>
          <a:solidFill>
            <a:schemeClr val="accent2">
              <a:lumMod val="40000"/>
              <a:lumOff val="60000"/>
            </a:schemeClr>
          </a:solidFill>
        </p:spPr>
        <p:txBody>
          <a:bodyPr>
            <a:noAutofit/>
          </a:bodyPr>
          <a:lstStyle/>
          <a:p>
            <a:r>
              <a:rPr lang="fr-FR" sz="2400" b="1" dirty="0">
                <a:latin typeface="Trebuchet MS" pitchFamily="34" charset="0"/>
              </a:rPr>
              <a:t>DESCRIPTION DES PHASES CLE DE MISE EN ŒUVRE DE IFC </a:t>
            </a:r>
            <a:r>
              <a:rPr lang="fr-FR" sz="2400" b="1" dirty="0">
                <a:solidFill>
                  <a:srgbClr val="FF0000"/>
                </a:solidFill>
                <a:latin typeface="Trebuchet MS" pitchFamily="34" charset="0"/>
              </a:rPr>
              <a:t>(1/2)</a:t>
            </a:r>
            <a:endParaRPr lang="fr-FR" sz="2400" b="1" dirty="0">
              <a:latin typeface="Trebuchet MS" pitchFamily="34" charset="0"/>
            </a:endParaRP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4" name="Rectangle 3"/>
          <p:cNvSpPr/>
          <p:nvPr/>
        </p:nvSpPr>
        <p:spPr>
          <a:xfrm>
            <a:off x="357809" y="1351508"/>
            <a:ext cx="11476382"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endParaRPr lang="fr-FR" sz="2800" dirty="0">
              <a:latin typeface="Verdana" panose="020B0604030504040204" pitchFamily="34" charset="0"/>
              <a:ea typeface="Verdana" panose="020B0604030504040204" pitchFamily="34" charset="0"/>
            </a:endParaRPr>
          </a:p>
          <a:p>
            <a:pPr algn="just"/>
            <a:r>
              <a:rPr lang="fr-CH" sz="2800" b="1" dirty="0">
                <a:solidFill>
                  <a:srgbClr val="FF0000"/>
                </a:solidFill>
                <a:latin typeface="Verdana" panose="020B0604030504040204" pitchFamily="34" charset="0"/>
                <a:ea typeface="Verdana" panose="020B0604030504040204" pitchFamily="34" charset="0"/>
              </a:rPr>
              <a:t>Phase 3 : </a:t>
            </a:r>
            <a:r>
              <a:rPr lang="fr-CH" sz="2800" dirty="0">
                <a:latin typeface="Verdana" panose="020B0604030504040204" pitchFamily="34" charset="0"/>
                <a:ea typeface="Verdana" panose="020B0604030504040204" pitchFamily="34" charset="0"/>
              </a:rPr>
              <a:t>Suite au déroulement du DCP, un plan d’action en IFC est développé, et les interventions proposées sont intégrées au plan d’action du district ou au plan communal de développement. </a:t>
            </a:r>
          </a:p>
        </p:txBody>
      </p:sp>
    </p:spTree>
    <p:extLst>
      <p:ext uri="{BB962C8B-B14F-4D97-AF65-F5344CB8AC3E}">
        <p14:creationId xmlns:p14="http://schemas.microsoft.com/office/powerpoint/2010/main" val="171194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274638"/>
            <a:ext cx="8568952" cy="778098"/>
          </a:xfrm>
          <a:solidFill>
            <a:schemeClr val="accent2">
              <a:lumMod val="40000"/>
              <a:lumOff val="60000"/>
            </a:schemeClr>
          </a:solidFill>
        </p:spPr>
        <p:txBody>
          <a:bodyPr>
            <a:noAutofit/>
          </a:bodyPr>
          <a:lstStyle/>
          <a:p>
            <a:r>
              <a:rPr lang="fr-FR" sz="2400" b="1" dirty="0">
                <a:latin typeface="Trebuchet MS" pitchFamily="34" charset="0"/>
              </a:rPr>
              <a:t>DESCRIPTION DES PHASES CLE DE MISE EN ŒUVRE DE IFC </a:t>
            </a:r>
            <a:r>
              <a:rPr lang="fr-FR" sz="2400" b="1" dirty="0">
                <a:solidFill>
                  <a:srgbClr val="FF0000"/>
                </a:solidFill>
                <a:latin typeface="Trebuchet MS" pitchFamily="34" charset="0"/>
              </a:rPr>
              <a:t>(2/2)</a:t>
            </a:r>
            <a:endParaRPr lang="fr-FR" sz="2400" b="1" dirty="0">
              <a:latin typeface="Trebuchet MS" pitchFamily="34" charset="0"/>
            </a:endParaRPr>
          </a:p>
        </p:txBody>
      </p:sp>
      <p:sp>
        <p:nvSpPr>
          <p:cNvPr id="3" name="Rectangle 2"/>
          <p:cNvSpPr/>
          <p:nvPr/>
        </p:nvSpPr>
        <p:spPr>
          <a:xfrm>
            <a:off x="2063552" y="2060849"/>
            <a:ext cx="7848872" cy="461665"/>
          </a:xfrm>
          <a:prstGeom prst="rect">
            <a:avLst/>
          </a:prstGeom>
        </p:spPr>
        <p:txBody>
          <a:bodyPr wrap="square">
            <a:spAutoFit/>
          </a:bodyPr>
          <a:lstStyle/>
          <a:p>
            <a:pPr lvl="0" algn="just"/>
            <a:endParaRPr lang="fr-CH" sz="2400" dirty="0">
              <a:latin typeface="Trebuchet MS" pitchFamily="34" charset="0"/>
            </a:endParaRPr>
          </a:p>
        </p:txBody>
      </p:sp>
      <p:sp>
        <p:nvSpPr>
          <p:cNvPr id="4" name="Rectangle 3"/>
          <p:cNvSpPr/>
          <p:nvPr/>
        </p:nvSpPr>
        <p:spPr>
          <a:xfrm>
            <a:off x="291547" y="1268761"/>
            <a:ext cx="11489635" cy="48320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CH" sz="2800" b="1" dirty="0">
                <a:solidFill>
                  <a:srgbClr val="FF0000"/>
                </a:solidFill>
                <a:latin typeface="Verdana" panose="020B0604030504040204" pitchFamily="34" charset="0"/>
                <a:ea typeface="Verdana" panose="020B0604030504040204" pitchFamily="34" charset="0"/>
              </a:rPr>
              <a:t>Phase 4 : </a:t>
            </a:r>
            <a:r>
              <a:rPr lang="fr-CH" sz="2800" dirty="0">
                <a:latin typeface="Verdana" panose="020B0604030504040204" pitchFamily="34" charset="0"/>
                <a:ea typeface="Verdana" panose="020B0604030504040204" pitchFamily="34" charset="0"/>
              </a:rPr>
              <a:t>Les actions sont ainsi mises en œuvre par tous les partenaires, y compris les agents de santé communautaires, les prestataires de soins, les membres de la communauté, etc.</a:t>
            </a:r>
          </a:p>
          <a:p>
            <a:pPr algn="just"/>
            <a:endParaRPr lang="fr-CH" sz="2800" dirty="0">
              <a:latin typeface="Verdana" panose="020B0604030504040204" pitchFamily="34" charset="0"/>
              <a:ea typeface="Verdana" panose="020B0604030504040204" pitchFamily="34" charset="0"/>
            </a:endParaRPr>
          </a:p>
          <a:p>
            <a:pPr algn="just"/>
            <a:r>
              <a:rPr lang="fr-CH" sz="2800" b="1" dirty="0">
                <a:solidFill>
                  <a:srgbClr val="FF0000"/>
                </a:solidFill>
                <a:latin typeface="Verdana" panose="020B0604030504040204" pitchFamily="34" charset="0"/>
                <a:ea typeface="Verdana" panose="020B0604030504040204" pitchFamily="34" charset="0"/>
              </a:rPr>
              <a:t>Phase 5: </a:t>
            </a:r>
            <a:r>
              <a:rPr lang="fr-FR" sz="2800" dirty="0">
                <a:latin typeface="Verdana" panose="020B0604030504040204" pitchFamily="34" charset="0"/>
                <a:ea typeface="Verdana" panose="020B0604030504040204" pitchFamily="34" charset="0"/>
              </a:rPr>
              <a:t>Bien que le suivi soit mené tout au long du processus, une évaluation interne doit également être planifiée après un laps de temps prédéterminé pour mesurer les résultats du programme et son impact sur les indicateurs d’utilisation de soins et de changement de comportement</a:t>
            </a:r>
          </a:p>
          <a:p>
            <a:pPr algn="just"/>
            <a:endParaRPr lang="fr-FR" sz="2800" dirty="0">
              <a:latin typeface="Verdana" panose="020B0604030504040204" pitchFamily="34" charset="0"/>
              <a:ea typeface="Verdana" panose="020B0604030504040204" pitchFamily="34" charset="0"/>
            </a:endParaRPr>
          </a:p>
          <a:p>
            <a:pPr algn="just"/>
            <a:endParaRPr lang="fr-CH"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46059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435280" cy="922114"/>
          </a:xfrm>
          <a:solidFill>
            <a:schemeClr val="accent2">
              <a:lumMod val="40000"/>
              <a:lumOff val="60000"/>
            </a:schemeClr>
          </a:solidFill>
        </p:spPr>
        <p:txBody>
          <a:bodyPr>
            <a:normAutofit fontScale="90000"/>
          </a:bodyPr>
          <a:lstStyle/>
          <a:p>
            <a:r>
              <a:rPr lang="fr-FR" sz="3600" b="1" dirty="0">
                <a:latin typeface="Trebuchet MS" pitchFamily="34" charset="0"/>
              </a:rPr>
              <a:t>PRESENTATION DU CADRE GENERAL DE MISE EN ŒUVRE DU CADRE IFC</a:t>
            </a:r>
          </a:p>
        </p:txBody>
      </p:sp>
      <p:grpSp>
        <p:nvGrpSpPr>
          <p:cNvPr id="7" name="Group 5"/>
          <p:cNvGrpSpPr>
            <a:grpSpLocks noChangeAspect="1"/>
          </p:cNvGrpSpPr>
          <p:nvPr/>
        </p:nvGrpSpPr>
        <p:grpSpPr bwMode="auto">
          <a:xfrm>
            <a:off x="2043113" y="1347794"/>
            <a:ext cx="8013700" cy="5249857"/>
            <a:chOff x="5610" y="2380"/>
            <a:chExt cx="7054" cy="4947"/>
          </a:xfrm>
        </p:grpSpPr>
        <p:sp>
          <p:nvSpPr>
            <p:cNvPr id="8" name="AutoShape 6"/>
            <p:cNvSpPr>
              <a:spLocks noChangeAspect="1" noChangeArrowheads="1"/>
            </p:cNvSpPr>
            <p:nvPr/>
          </p:nvSpPr>
          <p:spPr bwMode="auto">
            <a:xfrm>
              <a:off x="5610" y="2380"/>
              <a:ext cx="7054" cy="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 name="AutoShape 7"/>
            <p:cNvSpPr>
              <a:spLocks noChangeArrowheads="1"/>
            </p:cNvSpPr>
            <p:nvPr/>
          </p:nvSpPr>
          <p:spPr bwMode="auto">
            <a:xfrm>
              <a:off x="6213" y="5300"/>
              <a:ext cx="5909" cy="1449"/>
            </a:xfrm>
            <a:prstGeom prst="roundRect">
              <a:avLst>
                <a:gd name="adj" fmla="val 16667"/>
              </a:avLst>
            </a:prstGeom>
            <a:solidFill>
              <a:srgbClr val="EAEAEA"/>
            </a:solidFill>
            <a:ln w="9525" algn="ctr">
              <a:solidFill>
                <a:srgbClr val="000000"/>
              </a:solidFill>
              <a:round/>
              <a:headEnd/>
              <a:tailEnd/>
            </a:ln>
          </p:spPr>
          <p:txBody>
            <a:bodyPr lIns="86868" tIns="43434" rIns="86868" bIns="43434"/>
            <a:lstStyle/>
            <a:p>
              <a:pPr lvl="1"/>
              <a:r>
                <a:rPr lang="fr-FR" altLang="zh-CN" sz="1100" b="1">
                  <a:solidFill>
                    <a:srgbClr val="000000"/>
                  </a:solidFill>
                  <a:ea typeface="SimSun" pitchFamily="2" charset="-122"/>
                </a:rPr>
                <a:t>Niveaux régional et  national:</a:t>
              </a:r>
            </a:p>
            <a:p>
              <a:endParaRPr lang="en-US" altLang="fr-FR"/>
            </a:p>
          </p:txBody>
        </p:sp>
        <p:sp>
          <p:nvSpPr>
            <p:cNvPr id="10" name="AutoShape 8"/>
            <p:cNvSpPr>
              <a:spLocks noChangeArrowheads="1"/>
            </p:cNvSpPr>
            <p:nvPr/>
          </p:nvSpPr>
          <p:spPr bwMode="auto">
            <a:xfrm>
              <a:off x="5610" y="2922"/>
              <a:ext cx="7054" cy="2050"/>
            </a:xfrm>
            <a:prstGeom prst="roundRect">
              <a:avLst>
                <a:gd name="adj" fmla="val 16667"/>
              </a:avLst>
            </a:prstGeom>
            <a:solidFill>
              <a:srgbClr val="EAEAEA"/>
            </a:solidFill>
            <a:ln w="9525">
              <a:solidFill>
                <a:srgbClr val="000000"/>
              </a:solidFill>
              <a:round/>
              <a:headEnd/>
              <a:tailEnd/>
            </a:ln>
          </p:spPr>
          <p:txBody>
            <a:bodyPr lIns="86868" tIns="43434" rIns="86868" bIns="43434"/>
            <a:lstStyle/>
            <a:p>
              <a:endParaRPr lang="fr-FR" altLang="fr-FR" dirty="0"/>
            </a:p>
          </p:txBody>
        </p:sp>
        <p:sp>
          <p:nvSpPr>
            <p:cNvPr id="11" name="AutoShape 9"/>
            <p:cNvSpPr>
              <a:spLocks noChangeArrowheads="1"/>
            </p:cNvSpPr>
            <p:nvPr/>
          </p:nvSpPr>
          <p:spPr bwMode="auto">
            <a:xfrm>
              <a:off x="8884" y="3392"/>
              <a:ext cx="1326" cy="1461"/>
            </a:xfrm>
            <a:prstGeom prst="roundRect">
              <a:avLst>
                <a:gd name="adj" fmla="val 16667"/>
              </a:avLst>
            </a:prstGeom>
            <a:solidFill>
              <a:srgbClr val="C0C0C0"/>
            </a:solidFill>
            <a:ln w="9525">
              <a:solidFill>
                <a:srgbClr val="000000"/>
              </a:solidFill>
              <a:round/>
              <a:headEnd/>
              <a:tailEnd/>
            </a:ln>
          </p:spPr>
          <p:txBody>
            <a:bodyPr lIns="86868" tIns="43434" rIns="86868" bIns="43434"/>
            <a:lstStyle/>
            <a:p>
              <a:pPr marL="0" lvl="1"/>
              <a:r>
                <a:rPr lang="fr-FR" altLang="zh-CN" sz="800" b="1">
                  <a:solidFill>
                    <a:srgbClr val="000000"/>
                  </a:solidFill>
                  <a:latin typeface="Times New Roman" pitchFamily="18" charset="0"/>
                  <a:ea typeface="SimSun" pitchFamily="2" charset="-122"/>
                  <a:cs typeface="Times New Roman" pitchFamily="18" charset="0"/>
                </a:rPr>
                <a:t>Phase 3: Processus de planification conjointe:</a:t>
              </a:r>
            </a:p>
            <a:p>
              <a:pPr marL="0" lvl="1"/>
              <a:endParaRPr lang="fr-FR" altLang="zh-CN" sz="800" b="1">
                <a:solidFill>
                  <a:srgbClr val="000000"/>
                </a:solidFill>
                <a:latin typeface="Times New Roman" pitchFamily="18" charset="0"/>
                <a:ea typeface="SimSun" pitchFamily="2" charset="-122"/>
                <a:cs typeface="Times New Roman" pitchFamily="18" charset="0"/>
              </a:endParaRP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Le comité de district élabore les interventions</a:t>
              </a: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Budget et plan d’action</a:t>
              </a: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Mobilisation des resources</a:t>
              </a: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Sélection des indicateurs</a:t>
              </a: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Evaluation de base evaluation</a:t>
              </a:r>
            </a:p>
          </p:txBody>
        </p:sp>
        <p:sp>
          <p:nvSpPr>
            <p:cNvPr id="12" name="AutoShape 10"/>
            <p:cNvSpPr>
              <a:spLocks noChangeArrowheads="1"/>
            </p:cNvSpPr>
            <p:nvPr/>
          </p:nvSpPr>
          <p:spPr bwMode="auto">
            <a:xfrm>
              <a:off x="5692" y="3392"/>
              <a:ext cx="1387" cy="1463"/>
            </a:xfrm>
            <a:prstGeom prst="roundRect">
              <a:avLst>
                <a:gd name="adj" fmla="val 16667"/>
              </a:avLst>
            </a:prstGeom>
            <a:solidFill>
              <a:srgbClr val="C0C0C0"/>
            </a:solidFill>
            <a:ln w="9525" algn="ctr">
              <a:solidFill>
                <a:srgbClr val="000000"/>
              </a:solidFill>
              <a:round/>
              <a:headEnd/>
              <a:tailEnd/>
            </a:ln>
          </p:spPr>
          <p:txBody>
            <a:bodyPr lIns="86868" tIns="43434" rIns="86868" bIns="43434"/>
            <a:lstStyle/>
            <a:p>
              <a:pPr marL="0" lvl="1"/>
              <a:r>
                <a:rPr lang="fr-FR" altLang="zh-CN" sz="900" b="1">
                  <a:solidFill>
                    <a:srgbClr val="000000"/>
                  </a:solidFill>
                  <a:latin typeface="Times New Roman" pitchFamily="18" charset="0"/>
                  <a:ea typeface="SimSun" pitchFamily="2" charset="-122"/>
                </a:rPr>
                <a:t>PHASE 1: Préparation d'IFC </a:t>
              </a:r>
              <a:br>
                <a:rPr lang="fr-FR" altLang="zh-CN" sz="900" b="1">
                  <a:solidFill>
                    <a:srgbClr val="000000"/>
                  </a:solidFill>
                  <a:latin typeface="Times New Roman" pitchFamily="18" charset="0"/>
                  <a:ea typeface="SimSun" pitchFamily="2" charset="-122"/>
                </a:rPr>
              </a:br>
              <a:endParaRPr lang="fr-FR" altLang="zh-CN" sz="900" b="1">
                <a:solidFill>
                  <a:srgbClr val="000000"/>
                </a:solidFill>
                <a:latin typeface="Times New Roman" pitchFamily="18" charset="0"/>
                <a:ea typeface="SimSun" pitchFamily="2" charset="-122"/>
              </a:endParaRPr>
            </a:p>
            <a:p>
              <a:pPr marL="87313" indent="-87313">
                <a:buSzPts val="900"/>
                <a:buFont typeface="Arial" pitchFamily="34" charset="0"/>
                <a:buChar char="•"/>
                <a:tabLst>
                  <a:tab pos="87313" algn="l"/>
                  <a:tab pos="357188" algn="l"/>
                </a:tabLst>
              </a:pPr>
              <a:r>
                <a:rPr lang="fr-FR" altLang="zh-CN" sz="900" b="1">
                  <a:solidFill>
                    <a:srgbClr val="000000"/>
                  </a:solidFill>
                  <a:latin typeface="Times New Roman" pitchFamily="18" charset="0"/>
                  <a:ea typeface="SimSun" pitchFamily="2" charset="-122"/>
                </a:rPr>
                <a:t>Atelier d’Orientation</a:t>
              </a:r>
            </a:p>
            <a:p>
              <a:pPr marL="87313" indent="-87313">
                <a:buSzPts val="900"/>
                <a:buFont typeface="Arial" pitchFamily="34" charset="0"/>
                <a:buChar char="•"/>
              </a:pPr>
              <a:r>
                <a:rPr lang="fr-FR" altLang="zh-CN" sz="900" b="1">
                  <a:solidFill>
                    <a:srgbClr val="000000"/>
                  </a:solidFill>
                  <a:latin typeface="Times New Roman" pitchFamily="18" charset="0"/>
                  <a:ea typeface="SimSun" pitchFamily="2" charset="-122"/>
                </a:rPr>
                <a:t>Coordination d'IFC </a:t>
              </a:r>
            </a:p>
            <a:p>
              <a:pPr marL="87313" indent="-87313">
                <a:buSzPts val="900"/>
                <a:buFont typeface="Arial" pitchFamily="34" charset="0"/>
                <a:buChar char="•"/>
              </a:pPr>
              <a:r>
                <a:rPr lang="fr-FR" altLang="zh-CN" sz="900" b="1">
                  <a:solidFill>
                    <a:srgbClr val="000000"/>
                  </a:solidFill>
                  <a:latin typeface="Times New Roman" pitchFamily="18" charset="0"/>
                  <a:ea typeface="SimSun" pitchFamily="2" charset="-122"/>
                </a:rPr>
                <a:t>Plaidoyer et renforcement du partenariat</a:t>
              </a:r>
            </a:p>
            <a:p>
              <a:pPr marL="87313" indent="-87313">
                <a:buSzPts val="900"/>
                <a:buFont typeface="Arial" pitchFamily="34" charset="0"/>
                <a:buChar char="•"/>
              </a:pPr>
              <a:r>
                <a:rPr lang="fr-FR" altLang="zh-CN" sz="900" b="1">
                  <a:solidFill>
                    <a:srgbClr val="000000"/>
                  </a:solidFill>
                  <a:latin typeface="Times New Roman" pitchFamily="18" charset="0"/>
                  <a:ea typeface="SimSun" pitchFamily="2" charset="-122"/>
                </a:rPr>
                <a:t>Préparation de DCP</a:t>
              </a:r>
              <a:endParaRPr lang="fr-FR" altLang="fr-FR" sz="900" b="1">
                <a:solidFill>
                  <a:srgbClr val="000000"/>
                </a:solidFill>
                <a:latin typeface="Times New Roman" pitchFamily="18" charset="0"/>
                <a:ea typeface="SimSun" pitchFamily="2" charset="-122"/>
              </a:endParaRPr>
            </a:p>
          </p:txBody>
        </p:sp>
        <p:sp>
          <p:nvSpPr>
            <p:cNvPr id="13" name="AutoShape 11"/>
            <p:cNvSpPr>
              <a:spLocks noChangeArrowheads="1"/>
            </p:cNvSpPr>
            <p:nvPr/>
          </p:nvSpPr>
          <p:spPr bwMode="auto">
            <a:xfrm>
              <a:off x="7317" y="3345"/>
              <a:ext cx="1446" cy="1471"/>
            </a:xfrm>
            <a:prstGeom prst="roundRect">
              <a:avLst>
                <a:gd name="adj" fmla="val 16667"/>
              </a:avLst>
            </a:prstGeom>
            <a:solidFill>
              <a:srgbClr val="C0C0C0"/>
            </a:solidFill>
            <a:ln w="57150">
              <a:solidFill>
                <a:srgbClr val="000000"/>
              </a:solidFill>
              <a:round/>
              <a:headEnd/>
              <a:tailEnd/>
            </a:ln>
          </p:spPr>
          <p:txBody>
            <a:bodyPr lIns="86868" tIns="10260" rIns="86868" bIns="43434"/>
            <a:lstStyle/>
            <a:p>
              <a:pPr marL="87313" lvl="1"/>
              <a:r>
                <a:rPr lang="fr-FR" altLang="zh-CN" sz="900" b="1" dirty="0">
                  <a:solidFill>
                    <a:srgbClr val="000000"/>
                  </a:solidFill>
                  <a:ea typeface="SimSun" pitchFamily="2" charset="-122"/>
                </a:rPr>
                <a:t>Phase 2:  </a:t>
              </a:r>
              <a:r>
                <a:rPr lang="fr-FR" altLang="zh-CN" sz="900" b="1" dirty="0">
                  <a:solidFill>
                    <a:srgbClr val="000000"/>
                  </a:solidFill>
                  <a:latin typeface="Times New Roman" pitchFamily="18" charset="0"/>
                  <a:ea typeface="SimSun" pitchFamily="2" charset="-122"/>
                </a:rPr>
                <a:t> (DCP)</a:t>
              </a:r>
              <a:br>
                <a:rPr lang="fr-FR" altLang="zh-CN" sz="900" b="1" dirty="0">
                  <a:solidFill>
                    <a:srgbClr val="000000"/>
                  </a:solidFill>
                  <a:latin typeface="Times New Roman" pitchFamily="18" charset="0"/>
                  <a:ea typeface="SimSun" pitchFamily="2" charset="-122"/>
                </a:rPr>
              </a:br>
              <a:r>
                <a:rPr lang="fr-FR" altLang="zh-CN" sz="900" b="1" i="1" dirty="0">
                  <a:solidFill>
                    <a:srgbClr val="000000"/>
                  </a:solidFill>
                  <a:latin typeface="Times New Roman" pitchFamily="18" charset="0"/>
                  <a:ea typeface="SimSun" pitchFamily="2" charset="-122"/>
                </a:rPr>
                <a:t>Analyser  les besoins en matière de santé et déterminer les priorités:</a:t>
              </a:r>
            </a:p>
            <a:p>
              <a:pPr marL="179388" lvl="1"/>
              <a:endParaRPr lang="fr-FR" altLang="zh-CN" sz="700" b="1" dirty="0">
                <a:solidFill>
                  <a:srgbClr val="000000"/>
                </a:solidFill>
                <a:latin typeface="Times New Roman" pitchFamily="18" charset="0"/>
                <a:ea typeface="SimSun" pitchFamily="2" charset="-122"/>
              </a:endParaRPr>
            </a:p>
            <a:p>
              <a:pPr marL="87313" lvl="1" indent="-87313">
                <a:buSzPts val="900"/>
                <a:buFont typeface="Arial" pitchFamily="34" charset="0"/>
                <a:buChar char="•"/>
                <a:tabLst>
                  <a:tab pos="87313" algn="l"/>
                </a:tabLst>
              </a:pPr>
              <a:r>
                <a:rPr lang="fr-FR" altLang="zh-CN" sz="900" dirty="0">
                  <a:solidFill>
                    <a:srgbClr val="000000"/>
                  </a:solidFill>
                  <a:latin typeface="Times New Roman" pitchFamily="18" charset="0"/>
                  <a:ea typeface="SimSun" pitchFamily="2" charset="-122"/>
                </a:rPr>
                <a:t>Analyse de </a:t>
              </a:r>
              <a:r>
                <a:rPr lang="fr-FR" altLang="zh-CN" sz="1000" dirty="0">
                  <a:solidFill>
                    <a:srgbClr val="000000"/>
                  </a:solidFill>
                  <a:latin typeface="Times New Roman" pitchFamily="18" charset="0"/>
                  <a:ea typeface="SimSun" pitchFamily="2" charset="-122"/>
                </a:rPr>
                <a:t>la</a:t>
              </a:r>
              <a:r>
                <a:rPr lang="fr-FR" altLang="zh-CN" sz="900" dirty="0">
                  <a:solidFill>
                    <a:srgbClr val="000000"/>
                  </a:solidFill>
                  <a:latin typeface="Times New Roman" pitchFamily="18" charset="0"/>
                  <a:ea typeface="SimSun" pitchFamily="2" charset="-122"/>
                </a:rPr>
                <a:t> situation </a:t>
              </a:r>
            </a:p>
            <a:p>
              <a:pPr marL="87313" lvl="1" indent="-87313">
                <a:buSzPts val="900"/>
                <a:buFont typeface="Arial" pitchFamily="34" charset="0"/>
                <a:buChar char="•"/>
              </a:pPr>
              <a:r>
                <a:rPr lang="fr-FR" altLang="zh-CN" sz="900" dirty="0">
                  <a:solidFill>
                    <a:srgbClr val="000000"/>
                  </a:solidFill>
                  <a:latin typeface="Times New Roman" pitchFamily="18" charset="0"/>
                  <a:ea typeface="SimSun" pitchFamily="2" charset="-122"/>
                </a:rPr>
                <a:t>Atelier de formation</a:t>
              </a:r>
            </a:p>
            <a:p>
              <a:pPr marL="87313" lvl="1" indent="-87313">
                <a:buSzPts val="900"/>
                <a:buFont typeface="Arial" pitchFamily="34" charset="0"/>
                <a:buChar char="•"/>
              </a:pPr>
              <a:r>
                <a:rPr lang="fr-FR" altLang="zh-CN" sz="900" dirty="0">
                  <a:solidFill>
                    <a:srgbClr val="000000"/>
                  </a:solidFill>
                  <a:latin typeface="Times New Roman" pitchFamily="18" charset="0"/>
                  <a:ea typeface="SimSun" pitchFamily="2" charset="-122"/>
                </a:rPr>
                <a:t>5 discussions table rondes</a:t>
              </a:r>
            </a:p>
            <a:p>
              <a:pPr marL="87313" lvl="1" indent="-87313">
                <a:buSzPts val="900"/>
                <a:buFont typeface="Arial" pitchFamily="34" charset="0"/>
                <a:buChar char="•"/>
              </a:pPr>
              <a:r>
                <a:rPr lang="fr-FR" altLang="zh-CN" sz="900" dirty="0">
                  <a:solidFill>
                    <a:srgbClr val="000000"/>
                  </a:solidFill>
                  <a:latin typeface="Times New Roman" pitchFamily="18" charset="0"/>
                  <a:ea typeface="SimSun" pitchFamily="2" charset="-122"/>
                </a:rPr>
                <a:t>Table ronde Institutionnelle</a:t>
              </a:r>
            </a:p>
            <a:p>
              <a:pPr marL="87313" lvl="1" indent="-87313">
                <a:buSzPts val="900"/>
                <a:buFont typeface="Arial" pitchFamily="34" charset="0"/>
                <a:buChar char="•"/>
              </a:pPr>
              <a:r>
                <a:rPr lang="fr-FR" altLang="zh-CN" sz="900" dirty="0">
                  <a:solidFill>
                    <a:srgbClr val="000000"/>
                  </a:solidFill>
                  <a:latin typeface="Times New Roman" pitchFamily="18" charset="0"/>
                  <a:ea typeface="SimSun" pitchFamily="2" charset="-122"/>
                </a:rPr>
                <a:t>Rapport final</a:t>
              </a:r>
              <a:endParaRPr lang="fr-FR" altLang="fr-FR" sz="900" dirty="0">
                <a:solidFill>
                  <a:srgbClr val="000000"/>
                </a:solidFill>
                <a:latin typeface="Times New Roman" pitchFamily="18" charset="0"/>
                <a:ea typeface="SimSun" pitchFamily="2" charset="-122"/>
              </a:endParaRPr>
            </a:p>
          </p:txBody>
        </p:sp>
        <p:sp>
          <p:nvSpPr>
            <p:cNvPr id="14" name="AutoShape 12"/>
            <p:cNvSpPr>
              <a:spLocks noChangeArrowheads="1"/>
            </p:cNvSpPr>
            <p:nvPr/>
          </p:nvSpPr>
          <p:spPr bwMode="auto">
            <a:xfrm>
              <a:off x="10331" y="3391"/>
              <a:ext cx="1026" cy="1461"/>
            </a:xfrm>
            <a:prstGeom prst="roundRect">
              <a:avLst>
                <a:gd name="adj" fmla="val 16667"/>
              </a:avLst>
            </a:prstGeom>
            <a:solidFill>
              <a:srgbClr val="C0C0C0"/>
            </a:solidFill>
            <a:ln w="9525">
              <a:solidFill>
                <a:srgbClr val="000000"/>
              </a:solidFill>
              <a:round/>
              <a:headEnd/>
              <a:tailEnd/>
            </a:ln>
          </p:spPr>
          <p:txBody>
            <a:bodyPr lIns="86868" tIns="43434" rIns="86868" bIns="43434"/>
            <a:lstStyle/>
            <a:p>
              <a:pPr marL="0" lvl="1"/>
              <a:r>
                <a:rPr lang="fr-FR" altLang="zh-CN" sz="800" b="1">
                  <a:solidFill>
                    <a:srgbClr val="000000"/>
                  </a:solidFill>
                  <a:latin typeface="Times New Roman" pitchFamily="18" charset="0"/>
                  <a:ea typeface="SimSun" pitchFamily="2" charset="-122"/>
                  <a:cs typeface="Times New Roman" pitchFamily="18" charset="0"/>
                </a:rPr>
                <a:t>Phase 4: Mise  en oeuvre participative</a:t>
              </a:r>
            </a:p>
            <a:p>
              <a:pPr marL="179388" lvl="1"/>
              <a:endParaRPr lang="fr-FR" altLang="zh-CN" sz="800" b="1">
                <a:solidFill>
                  <a:srgbClr val="000000"/>
                </a:solidFill>
                <a:latin typeface="Times New Roman" pitchFamily="18" charset="0"/>
                <a:ea typeface="SimSun" pitchFamily="2" charset="-122"/>
                <a:cs typeface="Times New Roman" pitchFamily="18" charset="0"/>
              </a:endParaRP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Coordination </a:t>
              </a: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Suivi</a:t>
              </a:r>
              <a:endParaRPr lang="fr-FR" altLang="fr-FR" sz="800">
                <a:solidFill>
                  <a:srgbClr val="000000"/>
                </a:solidFill>
                <a:latin typeface="Times New Roman" pitchFamily="18" charset="0"/>
                <a:ea typeface="SimSun" pitchFamily="2" charset="-122"/>
              </a:endParaRPr>
            </a:p>
          </p:txBody>
        </p:sp>
        <p:sp>
          <p:nvSpPr>
            <p:cNvPr id="15" name="AutoShape 13"/>
            <p:cNvSpPr>
              <a:spLocks noChangeArrowheads="1"/>
            </p:cNvSpPr>
            <p:nvPr/>
          </p:nvSpPr>
          <p:spPr bwMode="auto">
            <a:xfrm>
              <a:off x="11476" y="3391"/>
              <a:ext cx="974" cy="1461"/>
            </a:xfrm>
            <a:prstGeom prst="roundRect">
              <a:avLst>
                <a:gd name="adj" fmla="val 16667"/>
              </a:avLst>
            </a:prstGeom>
            <a:solidFill>
              <a:srgbClr val="C0C0C0"/>
            </a:solidFill>
            <a:ln w="9525">
              <a:solidFill>
                <a:srgbClr val="000000"/>
              </a:solidFill>
              <a:round/>
              <a:headEnd/>
              <a:tailEnd/>
            </a:ln>
          </p:spPr>
          <p:txBody>
            <a:bodyPr lIns="86868" tIns="10260" rIns="86868" bIns="43434"/>
            <a:lstStyle/>
            <a:p>
              <a:pPr marL="0" lvl="1"/>
              <a:r>
                <a:rPr lang="fr-FR" altLang="zh-CN" sz="800" b="1">
                  <a:solidFill>
                    <a:srgbClr val="000000"/>
                  </a:solidFill>
                  <a:latin typeface="Times New Roman" pitchFamily="18" charset="0"/>
                  <a:ea typeface="SimSun" pitchFamily="2" charset="-122"/>
                  <a:cs typeface="Times New Roman" pitchFamily="18" charset="0"/>
                </a:rPr>
                <a:t>Phase 5: </a:t>
              </a:r>
              <a:br>
                <a:rPr lang="fr-FR" altLang="zh-CN" sz="800" b="1">
                  <a:solidFill>
                    <a:srgbClr val="000000"/>
                  </a:solidFill>
                  <a:latin typeface="Times New Roman" pitchFamily="18" charset="0"/>
                  <a:ea typeface="SimSun" pitchFamily="2" charset="-122"/>
                  <a:cs typeface="Times New Roman" pitchFamily="18" charset="0"/>
                </a:rPr>
              </a:br>
              <a:r>
                <a:rPr lang="fr-FR" altLang="zh-CN" sz="800" b="1">
                  <a:solidFill>
                    <a:srgbClr val="000000"/>
                  </a:solidFill>
                  <a:latin typeface="Times New Roman" pitchFamily="18" charset="0"/>
                  <a:ea typeface="SimSun" pitchFamily="2" charset="-122"/>
                  <a:cs typeface="Times New Roman" pitchFamily="18" charset="0"/>
                </a:rPr>
                <a:t> Evaluation participative</a:t>
              </a:r>
            </a:p>
            <a:p>
              <a:pPr marL="179388" lvl="1"/>
              <a:endParaRPr lang="fr-FR" altLang="zh-CN" sz="800" b="1">
                <a:solidFill>
                  <a:srgbClr val="000000"/>
                </a:solidFill>
                <a:latin typeface="Times New Roman" pitchFamily="18" charset="0"/>
                <a:ea typeface="SimSun" pitchFamily="2" charset="-122"/>
                <a:cs typeface="Times New Roman" pitchFamily="18" charset="0"/>
              </a:endParaRPr>
            </a:p>
            <a:p>
              <a:pPr marL="87313" lvl="1" indent="-87313">
                <a:buSzPts val="900"/>
                <a:buFont typeface="Arial" pitchFamily="34" charset="0"/>
                <a:buChar char="•"/>
              </a:pPr>
              <a:r>
                <a:rPr lang="fr-FR" altLang="zh-CN" sz="800">
                  <a:solidFill>
                    <a:srgbClr val="000000"/>
                  </a:solidFill>
                  <a:latin typeface="Times New Roman" pitchFamily="18" charset="0"/>
                  <a:ea typeface="SimSun" pitchFamily="2" charset="-122"/>
                </a:rPr>
                <a:t>Processus et evaluation de l’impact </a:t>
              </a:r>
              <a:endParaRPr lang="fr-FR" altLang="fr-FR" sz="800">
                <a:solidFill>
                  <a:srgbClr val="000000"/>
                </a:solidFill>
                <a:latin typeface="Times New Roman" pitchFamily="18" charset="0"/>
                <a:ea typeface="SimSun" pitchFamily="2" charset="-122"/>
              </a:endParaRPr>
            </a:p>
          </p:txBody>
        </p:sp>
        <p:sp>
          <p:nvSpPr>
            <p:cNvPr id="16" name="Line 14"/>
            <p:cNvSpPr>
              <a:spLocks noChangeShapeType="1"/>
            </p:cNvSpPr>
            <p:nvPr/>
          </p:nvSpPr>
          <p:spPr bwMode="auto">
            <a:xfrm>
              <a:off x="5912" y="2929"/>
              <a:ext cx="6150" cy="0"/>
            </a:xfrm>
            <a:prstGeom prst="line">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 name="Text Box 15"/>
            <p:cNvSpPr txBox="1">
              <a:spLocks noChangeArrowheads="1"/>
            </p:cNvSpPr>
            <p:nvPr/>
          </p:nvSpPr>
          <p:spPr bwMode="auto">
            <a:xfrm>
              <a:off x="6901" y="2703"/>
              <a:ext cx="565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fr-FR" altLang="zh-CN" sz="1100" b="1" i="1">
                  <a:solidFill>
                    <a:srgbClr val="000000"/>
                  </a:solidFill>
                  <a:ea typeface="SimSun" pitchFamily="2" charset="-122"/>
                </a:rPr>
                <a:t>Conscientisation     Renforcement des capacités  Mobilisation des  Ressource</a:t>
              </a:r>
              <a:endParaRPr lang="en-US" altLang="fr-FR"/>
            </a:p>
          </p:txBody>
        </p:sp>
        <p:sp>
          <p:nvSpPr>
            <p:cNvPr id="18" name="AutoShape 16"/>
            <p:cNvSpPr>
              <a:spLocks noChangeArrowheads="1"/>
            </p:cNvSpPr>
            <p:nvPr/>
          </p:nvSpPr>
          <p:spPr bwMode="auto">
            <a:xfrm>
              <a:off x="7076" y="3767"/>
              <a:ext cx="241" cy="241"/>
            </a:xfrm>
            <a:prstGeom prst="rightArrow">
              <a:avLst>
                <a:gd name="adj1" fmla="val 50000"/>
                <a:gd name="adj2" fmla="val 25000"/>
              </a:avLst>
            </a:prstGeom>
            <a:solidFill>
              <a:srgbClr val="000000"/>
            </a:solidFill>
            <a:ln w="9525" algn="ctr">
              <a:solidFill>
                <a:srgbClr val="000000"/>
              </a:solidFill>
              <a:miter lim="800000"/>
              <a:headEnd/>
              <a:tailEnd/>
            </a:ln>
          </p:spPr>
          <p:txBody>
            <a:bodyPr lIns="86868" tIns="43434" rIns="86868" bIns="43434" anchor="ctr"/>
            <a:lstStyle/>
            <a:p>
              <a:endParaRPr lang="en-US" altLang="fr-FR"/>
            </a:p>
          </p:txBody>
        </p:sp>
        <p:sp>
          <p:nvSpPr>
            <p:cNvPr id="19" name="AutoShape 17"/>
            <p:cNvSpPr>
              <a:spLocks noChangeArrowheads="1"/>
            </p:cNvSpPr>
            <p:nvPr/>
          </p:nvSpPr>
          <p:spPr bwMode="auto">
            <a:xfrm>
              <a:off x="8756" y="3767"/>
              <a:ext cx="241" cy="241"/>
            </a:xfrm>
            <a:prstGeom prst="rightArrow">
              <a:avLst>
                <a:gd name="adj1" fmla="val 50000"/>
                <a:gd name="adj2" fmla="val 25000"/>
              </a:avLst>
            </a:prstGeom>
            <a:solidFill>
              <a:srgbClr val="000000"/>
            </a:solidFill>
            <a:ln w="9525" algn="ctr">
              <a:solidFill>
                <a:srgbClr val="000000"/>
              </a:solidFill>
              <a:miter lim="800000"/>
              <a:headEnd/>
              <a:tailEnd/>
            </a:ln>
          </p:spPr>
          <p:txBody>
            <a:bodyPr lIns="86868" tIns="43434" rIns="86868" bIns="43434" anchor="ctr"/>
            <a:lstStyle/>
            <a:p>
              <a:endParaRPr lang="en-US" altLang="fr-FR"/>
            </a:p>
          </p:txBody>
        </p:sp>
        <p:sp>
          <p:nvSpPr>
            <p:cNvPr id="20" name="AutoShape 18"/>
            <p:cNvSpPr>
              <a:spLocks noChangeArrowheads="1"/>
            </p:cNvSpPr>
            <p:nvPr/>
          </p:nvSpPr>
          <p:spPr bwMode="auto">
            <a:xfrm>
              <a:off x="10210" y="3773"/>
              <a:ext cx="241" cy="240"/>
            </a:xfrm>
            <a:prstGeom prst="rightArrow">
              <a:avLst>
                <a:gd name="adj1" fmla="val 50000"/>
                <a:gd name="adj2" fmla="val 25104"/>
              </a:avLst>
            </a:prstGeom>
            <a:solidFill>
              <a:srgbClr val="000000"/>
            </a:solidFill>
            <a:ln w="9525" algn="ctr">
              <a:solidFill>
                <a:srgbClr val="000000"/>
              </a:solidFill>
              <a:miter lim="800000"/>
              <a:headEnd/>
              <a:tailEnd/>
            </a:ln>
          </p:spPr>
          <p:txBody>
            <a:bodyPr lIns="86868" tIns="43434" rIns="86868" bIns="43434" anchor="ctr"/>
            <a:lstStyle/>
            <a:p>
              <a:endParaRPr lang="en-US" altLang="fr-FR"/>
            </a:p>
          </p:txBody>
        </p:sp>
        <p:sp>
          <p:nvSpPr>
            <p:cNvPr id="21" name="AutoShape 19"/>
            <p:cNvSpPr>
              <a:spLocks noChangeArrowheads="1"/>
            </p:cNvSpPr>
            <p:nvPr/>
          </p:nvSpPr>
          <p:spPr bwMode="auto">
            <a:xfrm>
              <a:off x="11356" y="3767"/>
              <a:ext cx="240" cy="241"/>
            </a:xfrm>
            <a:prstGeom prst="rightArrow">
              <a:avLst>
                <a:gd name="adj1" fmla="val 50000"/>
                <a:gd name="adj2" fmla="val 25000"/>
              </a:avLst>
            </a:prstGeom>
            <a:solidFill>
              <a:srgbClr val="000000"/>
            </a:solidFill>
            <a:ln w="9525" algn="ctr">
              <a:solidFill>
                <a:srgbClr val="000000"/>
              </a:solidFill>
              <a:miter lim="800000"/>
              <a:headEnd/>
              <a:tailEnd/>
            </a:ln>
          </p:spPr>
          <p:txBody>
            <a:bodyPr lIns="86868" tIns="43434" rIns="86868" bIns="43434" anchor="ctr"/>
            <a:lstStyle/>
            <a:p>
              <a:endParaRPr lang="en-US" altLang="fr-FR"/>
            </a:p>
          </p:txBody>
        </p:sp>
        <p:cxnSp>
          <p:nvCxnSpPr>
            <p:cNvPr id="22" name="AutoShape 20"/>
            <p:cNvCxnSpPr>
              <a:cxnSpLocks noChangeShapeType="1"/>
              <a:stCxn id="10" idx="1"/>
              <a:endCxn id="9" idx="1"/>
            </p:cNvCxnSpPr>
            <p:nvPr/>
          </p:nvCxnSpPr>
          <p:spPr bwMode="auto">
            <a:xfrm rot="10800000" flipH="1" flipV="1">
              <a:off x="5610" y="3947"/>
              <a:ext cx="603" cy="2078"/>
            </a:xfrm>
            <a:prstGeom prst="bentConnector3">
              <a:avLst>
                <a:gd name="adj1" fmla="val -33366"/>
              </a:avLst>
            </a:prstGeom>
            <a:noFill/>
            <a:ln w="38100">
              <a:solidFill>
                <a:srgbClr val="000000"/>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3" name="AutoShape 21"/>
            <p:cNvCxnSpPr>
              <a:cxnSpLocks noChangeShapeType="1"/>
              <a:stCxn id="10" idx="3"/>
              <a:endCxn id="9" idx="3"/>
            </p:cNvCxnSpPr>
            <p:nvPr/>
          </p:nvCxnSpPr>
          <p:spPr bwMode="auto">
            <a:xfrm flipH="1">
              <a:off x="12122" y="3947"/>
              <a:ext cx="542" cy="2078"/>
            </a:xfrm>
            <a:prstGeom prst="bentConnector3">
              <a:avLst>
                <a:gd name="adj1" fmla="val -37009"/>
              </a:avLst>
            </a:prstGeom>
            <a:noFill/>
            <a:ln w="38100">
              <a:solidFill>
                <a:srgbClr val="000000"/>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4" name="AutoShape 22"/>
            <p:cNvCxnSpPr>
              <a:cxnSpLocks noChangeShapeType="1"/>
              <a:stCxn id="15" idx="3"/>
              <a:endCxn id="11" idx="0"/>
            </p:cNvCxnSpPr>
            <p:nvPr/>
          </p:nvCxnSpPr>
          <p:spPr bwMode="auto">
            <a:xfrm flipH="1" flipV="1">
              <a:off x="9547" y="3392"/>
              <a:ext cx="2903" cy="730"/>
            </a:xfrm>
            <a:prstGeom prst="bentConnector4">
              <a:avLst>
                <a:gd name="adj1" fmla="val -6931"/>
                <a:gd name="adj2" fmla="val 127662"/>
              </a:avLst>
            </a:prstGeom>
            <a:noFill/>
            <a:ln w="2857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5" name="Text Box 23"/>
            <p:cNvSpPr txBox="1">
              <a:spLocks noChangeArrowheads="1"/>
            </p:cNvSpPr>
            <p:nvPr/>
          </p:nvSpPr>
          <p:spPr bwMode="auto">
            <a:xfrm>
              <a:off x="8203" y="3076"/>
              <a:ext cx="156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868" tIns="43434" rIns="86868" bIns="43434"/>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en-US" altLang="zh-CN" sz="1100" b="1">
                  <a:solidFill>
                    <a:srgbClr val="000000"/>
                  </a:solidFill>
                  <a:ea typeface="SimSun" pitchFamily="2" charset="-122"/>
                </a:rPr>
                <a:t>Niveau District:</a:t>
              </a:r>
              <a:endParaRPr lang="en-US" altLang="fr-FR"/>
            </a:p>
          </p:txBody>
        </p:sp>
        <p:sp>
          <p:nvSpPr>
            <p:cNvPr id="26" name="Text Box 24"/>
            <p:cNvSpPr txBox="1">
              <a:spLocks noChangeArrowheads="1"/>
            </p:cNvSpPr>
            <p:nvPr/>
          </p:nvSpPr>
          <p:spPr bwMode="auto">
            <a:xfrm>
              <a:off x="5671" y="2380"/>
              <a:ext cx="428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r>
                <a:rPr lang="fr-FR" altLang="zh-CN" sz="1200" b="1">
                  <a:solidFill>
                    <a:srgbClr val="000000"/>
                  </a:solidFill>
                  <a:ea typeface="SimSun" pitchFamily="2" charset="-122"/>
                </a:rPr>
                <a:t>Figure 2.1: Cadre de  mise en œuvre d'IFC </a:t>
              </a:r>
              <a:r>
                <a:rPr lang="fr-FR" altLang="zh-CN" sz="1200" b="1" baseline="30000">
                  <a:solidFill>
                    <a:srgbClr val="000000"/>
                  </a:solidFill>
                  <a:ea typeface="SimSun" pitchFamily="2" charset="-122"/>
                </a:rPr>
                <a:t>1</a:t>
              </a:r>
              <a:endParaRPr lang="en-US" altLang="fr-FR"/>
            </a:p>
          </p:txBody>
        </p:sp>
        <p:sp>
          <p:nvSpPr>
            <p:cNvPr id="27" name="AutoShape 25"/>
            <p:cNvSpPr>
              <a:spLocks noChangeArrowheads="1"/>
            </p:cNvSpPr>
            <p:nvPr/>
          </p:nvSpPr>
          <p:spPr bwMode="auto">
            <a:xfrm>
              <a:off x="6335" y="5602"/>
              <a:ext cx="1928" cy="1086"/>
            </a:xfrm>
            <a:prstGeom prst="roundRect">
              <a:avLst>
                <a:gd name="adj" fmla="val 16667"/>
              </a:avLst>
            </a:prstGeom>
            <a:solidFill>
              <a:srgbClr val="C0C0C0"/>
            </a:solidFill>
            <a:ln w="9525" algn="ctr">
              <a:solidFill>
                <a:srgbClr val="000000"/>
              </a:solidFill>
              <a:round/>
              <a:headEnd/>
              <a:tailEnd/>
            </a:ln>
          </p:spPr>
          <p:txBody>
            <a:bodyPr lIns="86868" tIns="43434" rIns="86868" bIns="43434"/>
            <a:lstStyle/>
            <a:p>
              <a:pPr lvl="1" indent="-369888"/>
              <a:r>
                <a:rPr lang="fr-FR" altLang="zh-CN" sz="800" b="1">
                  <a:solidFill>
                    <a:srgbClr val="000000"/>
                  </a:solidFill>
                  <a:latin typeface="Times New Roman" pitchFamily="18" charset="0"/>
                  <a:ea typeface="SimSun" pitchFamily="2" charset="-122"/>
                  <a:cs typeface="Times New Roman" pitchFamily="18" charset="0"/>
                </a:rPr>
                <a:t>Premières activités:</a:t>
              </a:r>
            </a:p>
            <a:p>
              <a:pPr lvl="1" indent="-369888"/>
              <a:endParaRPr lang="fr-FR" altLang="zh-CN" sz="700" b="1">
                <a:solidFill>
                  <a:srgbClr val="000000"/>
                </a:solidFill>
                <a:latin typeface="Times New Roman" pitchFamily="18" charset="0"/>
                <a:ea typeface="SimSun" pitchFamily="2" charset="-122"/>
                <a:cs typeface="Times New Roman" pitchFamily="18" charset="0"/>
              </a:endParaRP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Plaidoyer et renforcement du partenariat</a:t>
              </a: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Orientation vers l'IFC</a:t>
              </a: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Incorporation d'IFC dans les stratégies sanitaires au niveau national et du district</a:t>
              </a: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Sélection du Site pour la mise en œuvre locale</a:t>
              </a:r>
              <a:endParaRPr lang="fr-FR" altLang="fr-FR" sz="800" b="1">
                <a:solidFill>
                  <a:srgbClr val="000000"/>
                </a:solidFill>
                <a:latin typeface="Times New Roman" pitchFamily="18" charset="0"/>
                <a:ea typeface="SimSun" pitchFamily="2" charset="-122"/>
              </a:endParaRPr>
            </a:p>
          </p:txBody>
        </p:sp>
        <p:sp>
          <p:nvSpPr>
            <p:cNvPr id="28" name="AutoShape 26"/>
            <p:cNvSpPr>
              <a:spLocks noChangeArrowheads="1"/>
            </p:cNvSpPr>
            <p:nvPr/>
          </p:nvSpPr>
          <p:spPr bwMode="auto">
            <a:xfrm>
              <a:off x="8311" y="5602"/>
              <a:ext cx="1930" cy="1086"/>
            </a:xfrm>
            <a:prstGeom prst="roundRect">
              <a:avLst>
                <a:gd name="adj" fmla="val 16667"/>
              </a:avLst>
            </a:prstGeom>
            <a:solidFill>
              <a:srgbClr val="C0C0C0"/>
            </a:solidFill>
            <a:ln w="9525" algn="ctr">
              <a:solidFill>
                <a:srgbClr val="000000"/>
              </a:solidFill>
              <a:round/>
              <a:headEnd/>
              <a:tailEnd/>
            </a:ln>
          </p:spPr>
          <p:txBody>
            <a:bodyPr lIns="86868" tIns="43434" rIns="86868" bIns="43434"/>
            <a:lstStyle/>
            <a:p>
              <a:pPr marL="179388" lvl="1"/>
              <a:r>
                <a:rPr lang="fr-FR" altLang="zh-CN" sz="800" b="1">
                  <a:solidFill>
                    <a:srgbClr val="000000"/>
                  </a:solidFill>
                  <a:latin typeface="Times New Roman" pitchFamily="18" charset="0"/>
                  <a:ea typeface="SimSun" pitchFamily="2" charset="-122"/>
                  <a:cs typeface="Times New Roman" pitchFamily="18" charset="0"/>
                </a:rPr>
                <a:t>Les activités courantes:</a:t>
              </a:r>
            </a:p>
            <a:p>
              <a:pPr marL="179388" lvl="1"/>
              <a:endParaRPr lang="fr-FR" altLang="zh-CN" sz="800" b="1">
                <a:solidFill>
                  <a:srgbClr val="000000"/>
                </a:solidFill>
                <a:latin typeface="Times New Roman" pitchFamily="18" charset="0"/>
                <a:ea typeface="SimSun" pitchFamily="2" charset="-122"/>
                <a:cs typeface="Times New Roman" pitchFamily="18" charset="0"/>
              </a:endParaRP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Plaidoyer et renforcement du partenariat</a:t>
              </a: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Coordination du programme d' IFC </a:t>
              </a: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Appui actuel au niveau local</a:t>
              </a:r>
            </a:p>
            <a:p>
              <a:pPr marL="87313" indent="-87313">
                <a:buSzPts val="900"/>
                <a:buFont typeface="Wingdings" pitchFamily="2" charset="2"/>
                <a:buChar char="§"/>
              </a:pPr>
              <a:r>
                <a:rPr lang="fr-FR" altLang="zh-CN" sz="800" b="1">
                  <a:solidFill>
                    <a:srgbClr val="000000"/>
                  </a:solidFill>
                  <a:latin typeface="Times New Roman" pitchFamily="18" charset="0"/>
                  <a:ea typeface="SimSun" pitchFamily="2" charset="-122"/>
                </a:rPr>
                <a:t>Intégration de l’approche d'IFC et des méthodes participatives dans le processus de planification en cours</a:t>
              </a:r>
              <a:endParaRPr lang="fr-FR" altLang="fr-FR" sz="800" b="1">
                <a:solidFill>
                  <a:srgbClr val="000000"/>
                </a:solidFill>
                <a:latin typeface="Times New Roman" pitchFamily="18" charset="0"/>
                <a:ea typeface="SimSun" pitchFamily="2" charset="-122"/>
              </a:endParaRPr>
            </a:p>
          </p:txBody>
        </p:sp>
        <p:sp>
          <p:nvSpPr>
            <p:cNvPr id="29" name="AutoShape 27"/>
            <p:cNvSpPr>
              <a:spLocks noChangeArrowheads="1"/>
            </p:cNvSpPr>
            <p:nvPr/>
          </p:nvSpPr>
          <p:spPr bwMode="auto">
            <a:xfrm>
              <a:off x="10309" y="5602"/>
              <a:ext cx="1691" cy="1086"/>
            </a:xfrm>
            <a:prstGeom prst="roundRect">
              <a:avLst>
                <a:gd name="adj" fmla="val 16667"/>
              </a:avLst>
            </a:prstGeom>
            <a:solidFill>
              <a:srgbClr val="C0C0C0"/>
            </a:solidFill>
            <a:ln w="9525" algn="ctr">
              <a:solidFill>
                <a:srgbClr val="000000"/>
              </a:solidFill>
              <a:round/>
              <a:headEnd/>
              <a:tailEnd/>
            </a:ln>
          </p:spPr>
          <p:txBody>
            <a:bodyPr lIns="86868" tIns="43434" rIns="86868" bIns="43434"/>
            <a:lstStyle/>
            <a:p>
              <a:pPr marL="179388" lvl="1"/>
              <a:r>
                <a:rPr lang="fr-FR" altLang="zh-CN" sz="800" b="1">
                  <a:solidFill>
                    <a:srgbClr val="000000"/>
                  </a:solidFill>
                  <a:latin typeface="Times New Roman" pitchFamily="18" charset="0"/>
                  <a:ea typeface="SimSun" pitchFamily="2" charset="-122"/>
                  <a:cs typeface="Times New Roman" pitchFamily="18" charset="0"/>
                </a:rPr>
                <a:t>Activités de passage à l’échelle</a:t>
              </a:r>
            </a:p>
            <a:p>
              <a:pPr marL="171450" indent="-171450">
                <a:buSzPts val="900"/>
                <a:buFont typeface="Arial" pitchFamily="34" charset="0"/>
                <a:buChar char="•"/>
              </a:pPr>
              <a:r>
                <a:rPr lang="fr-FR" altLang="zh-CN" sz="800" b="1">
                  <a:solidFill>
                    <a:srgbClr val="000000"/>
                  </a:solidFill>
                  <a:latin typeface="Times New Roman" pitchFamily="18" charset="0"/>
                  <a:ea typeface="SimSun" pitchFamily="2" charset="-122"/>
                  <a:cs typeface="Times New Roman" pitchFamily="18" charset="0"/>
                </a:rPr>
                <a:t>Documenter des leçons apprises</a:t>
              </a:r>
            </a:p>
            <a:p>
              <a:pPr marL="171450" indent="-171450">
                <a:buSzPts val="900"/>
                <a:buFont typeface="Arial" pitchFamily="34" charset="0"/>
                <a:buChar char="•"/>
              </a:pPr>
              <a:r>
                <a:rPr lang="fr-FR" altLang="zh-CN" sz="800" b="1">
                  <a:solidFill>
                    <a:srgbClr val="000000"/>
                  </a:solidFill>
                  <a:latin typeface="Times New Roman" pitchFamily="18" charset="0"/>
                  <a:ea typeface="SimSun" pitchFamily="2" charset="-122"/>
                  <a:cs typeface="Times New Roman" pitchFamily="18" charset="0"/>
                </a:rPr>
                <a:t>Suivi et évaluation</a:t>
              </a:r>
            </a:p>
            <a:p>
              <a:pPr marL="171450" indent="-171450">
                <a:buSzPts val="900"/>
                <a:buFont typeface="Arial" pitchFamily="34" charset="0"/>
                <a:buChar char="•"/>
              </a:pPr>
              <a:r>
                <a:rPr lang="fr-FR" altLang="zh-CN" sz="800" b="1">
                  <a:solidFill>
                    <a:srgbClr val="000000"/>
                  </a:solidFill>
                  <a:latin typeface="Times New Roman" pitchFamily="18" charset="0"/>
                  <a:ea typeface="SimSun" pitchFamily="2" charset="-122"/>
                  <a:cs typeface="Times New Roman" pitchFamily="18" charset="0"/>
                </a:rPr>
                <a:t>Plan stratégique de passage à l’échelle</a:t>
              </a:r>
            </a:p>
            <a:p>
              <a:pPr marL="171450" indent="-171450">
                <a:buSzPts val="900"/>
                <a:buFont typeface="Arial" pitchFamily="34" charset="0"/>
                <a:buChar char="•"/>
              </a:pPr>
              <a:r>
                <a:rPr lang="fr-FR" altLang="zh-CN" sz="800" b="1">
                  <a:solidFill>
                    <a:srgbClr val="000000"/>
                  </a:solidFill>
                  <a:latin typeface="Times New Roman" pitchFamily="18" charset="0"/>
                  <a:ea typeface="SimSun" pitchFamily="2" charset="-122"/>
                  <a:cs typeface="Times New Roman" pitchFamily="18" charset="0"/>
                </a:rPr>
                <a:t> Mécanismes de communication et d’échanges (entre les niveaux local, district et international)</a:t>
              </a:r>
              <a:endParaRPr lang="fr-FR" altLang="fr-FR" sz="800" b="1">
                <a:solidFill>
                  <a:srgbClr val="000000"/>
                </a:solidFill>
                <a:latin typeface="Times New Roman" pitchFamily="18" charset="0"/>
                <a:ea typeface="SimSun" pitchFamily="2" charset="-122"/>
                <a:cs typeface="Times New Roman" pitchFamily="18" charset="0"/>
              </a:endParaRPr>
            </a:p>
          </p:txBody>
        </p:sp>
        <p:cxnSp>
          <p:nvCxnSpPr>
            <p:cNvPr id="30" name="AutoShape 28"/>
            <p:cNvCxnSpPr>
              <a:cxnSpLocks noChangeShapeType="1"/>
              <a:stCxn id="15" idx="2"/>
              <a:endCxn id="29" idx="0"/>
            </p:cNvCxnSpPr>
            <p:nvPr/>
          </p:nvCxnSpPr>
          <p:spPr bwMode="auto">
            <a:xfrm rot="5400000">
              <a:off x="11184" y="4823"/>
              <a:ext cx="750" cy="808"/>
            </a:xfrm>
            <a:prstGeom prst="bentConnector3">
              <a:avLst>
                <a:gd name="adj1" fmla="val 49963"/>
              </a:avLst>
            </a:prstGeom>
            <a:noFill/>
            <a:ln w="3810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31" name="Text Box 29"/>
            <p:cNvSpPr txBox="1">
              <a:spLocks noChangeArrowheads="1"/>
            </p:cNvSpPr>
            <p:nvPr/>
          </p:nvSpPr>
          <p:spPr bwMode="auto">
            <a:xfrm>
              <a:off x="5731" y="6968"/>
              <a:ext cx="669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r>
                <a:rPr lang="fr-FR" altLang="zh-CN" sz="1000">
                  <a:solidFill>
                    <a:srgbClr val="000000"/>
                  </a:solidFill>
                  <a:latin typeface="Arial Narrow" pitchFamily="34" charset="0"/>
                  <a:ea typeface="SimSun" pitchFamily="2" charset="-122"/>
                </a:rPr>
                <a:t>1. Note: cette image décrit le processus d’une première expérience de la mise en œuvre  d'IFC dans un district.  Pour les districts ultérieurs dans une région sélectionnée, un processus modifié  peut être souhaité</a:t>
              </a:r>
              <a:endParaRPr lang="en-US" altLang="fr-FR"/>
            </a:p>
          </p:txBody>
        </p:sp>
      </p:grpSp>
    </p:spTree>
    <p:extLst>
      <p:ext uri="{BB962C8B-B14F-4D97-AF65-F5344CB8AC3E}">
        <p14:creationId xmlns:p14="http://schemas.microsoft.com/office/powerpoint/2010/main" val="432296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1584" y="2708920"/>
            <a:ext cx="7560840" cy="1143000"/>
          </a:xfrm>
          <a:solidFill>
            <a:schemeClr val="accent1">
              <a:lumMod val="40000"/>
              <a:lumOff val="60000"/>
            </a:schemeClr>
          </a:solidFill>
          <a:ln w="38100">
            <a:solidFill>
              <a:schemeClr val="accent2">
                <a:lumMod val="75000"/>
              </a:schemeClr>
            </a:solidFill>
          </a:ln>
        </p:spPr>
        <p:txBody>
          <a:bodyPr>
            <a:normAutofit/>
          </a:bodyPr>
          <a:lstStyle/>
          <a:p>
            <a:r>
              <a:rPr lang="fr-FR" sz="5400" b="1" dirty="0">
                <a:latin typeface="Trebuchet MS" pitchFamily="34" charset="0"/>
              </a:rPr>
              <a:t>JE VOUS REMERCIE</a:t>
            </a:r>
          </a:p>
        </p:txBody>
      </p:sp>
    </p:spTree>
    <p:extLst>
      <p:ext uri="{BB962C8B-B14F-4D97-AF65-F5344CB8AC3E}">
        <p14:creationId xmlns:p14="http://schemas.microsoft.com/office/powerpoint/2010/main" val="168756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fontScale="90000"/>
          </a:bodyPr>
          <a:lstStyle/>
          <a:p>
            <a:r>
              <a:rPr lang="fr-FR" sz="3600" b="1" dirty="0">
                <a:latin typeface="Trebuchet MS" pitchFamily="34" charset="0"/>
              </a:rPr>
              <a:t>BASE CONCEPTUELLE DU CADRE IFC </a:t>
            </a:r>
            <a:r>
              <a:rPr lang="fr-FR" sz="3600" b="1" dirty="0">
                <a:solidFill>
                  <a:srgbClr val="FF0000"/>
                </a:solidFill>
                <a:latin typeface="Trebuchet MS" pitchFamily="34" charset="0"/>
              </a:rPr>
              <a:t>(1/2)</a:t>
            </a:r>
            <a:endParaRPr lang="fr-FR" sz="3600" b="1" dirty="0">
              <a:latin typeface="Trebuchet MS" pitchFamily="34" charset="0"/>
            </a:endParaRPr>
          </a:p>
        </p:txBody>
      </p:sp>
      <p:sp>
        <p:nvSpPr>
          <p:cNvPr id="3" name="Espace réservé du contenu 2"/>
          <p:cNvSpPr>
            <a:spLocks noGrp="1"/>
          </p:cNvSpPr>
          <p:nvPr>
            <p:ph idx="1"/>
          </p:nvPr>
        </p:nvSpPr>
        <p:spPr>
          <a:xfrm>
            <a:off x="1981200" y="1052737"/>
            <a:ext cx="8229600" cy="5073427"/>
          </a:xfrm>
        </p:spPr>
        <p:txBody>
          <a:bodyPr>
            <a:normAutofit/>
          </a:bodyPr>
          <a:lstStyle/>
          <a:p>
            <a:pPr algn="just" fontAlgn="base">
              <a:spcBef>
                <a:spcPct val="50000"/>
              </a:spcBef>
              <a:spcAft>
                <a:spcPct val="0"/>
              </a:spcAft>
              <a:buFont typeface="Wingdings" pitchFamily="2" charset="2"/>
              <a:buChar char="ü"/>
            </a:pPr>
            <a:r>
              <a:rPr lang="fr-CH" altLang="fr-FR" sz="2000" dirty="0">
                <a:latin typeface="Trebuchet MS" pitchFamily="34" charset="0"/>
              </a:rPr>
              <a:t>Promotion de la Santé, OMS, Charte d’Ottawa (1986): «Processus qui confère aux populations les moyens pour mieux contrôler et d’améliorer leur propre santé ainsi que leur qualité de vie»;</a:t>
            </a:r>
          </a:p>
          <a:p>
            <a:pPr marL="0" indent="0" algn="just" fontAlgn="base">
              <a:spcBef>
                <a:spcPct val="50000"/>
              </a:spcBef>
              <a:spcAft>
                <a:spcPct val="0"/>
              </a:spcAft>
              <a:buNone/>
            </a:pPr>
            <a:endParaRPr lang="fr-CH" altLang="fr-FR" sz="2400" dirty="0">
              <a:latin typeface="Trebuchet MS" pitchFamily="34" charset="0"/>
            </a:endParaRPr>
          </a:p>
          <a:p>
            <a:pPr algn="just" fontAlgn="base">
              <a:spcBef>
                <a:spcPct val="50000"/>
              </a:spcBef>
              <a:spcAft>
                <a:spcPct val="0"/>
              </a:spcAft>
              <a:buFont typeface="Wingdings" pitchFamily="2" charset="2"/>
              <a:buChar char="ü"/>
            </a:pPr>
            <a:endParaRPr lang="en-US" altLang="fr-FR" sz="2600" dirty="0">
              <a:solidFill>
                <a:srgbClr val="000000"/>
              </a:solidFill>
              <a:latin typeface="Trebuchet MS" pitchFamily="34" charset="0"/>
            </a:endParaRPr>
          </a:p>
          <a:p>
            <a:endParaRPr lang="fr-FR" dirty="0">
              <a:latin typeface="Trebuchet MS" pitchFamily="34" charset="0"/>
            </a:endParaRPr>
          </a:p>
        </p:txBody>
      </p:sp>
      <p:grpSp>
        <p:nvGrpSpPr>
          <p:cNvPr id="4" name="Groupe 3"/>
          <p:cNvGrpSpPr/>
          <p:nvPr/>
        </p:nvGrpSpPr>
        <p:grpSpPr>
          <a:xfrm>
            <a:off x="1847528" y="2276872"/>
            <a:ext cx="5904656" cy="4308078"/>
            <a:chOff x="323850" y="1412875"/>
            <a:chExt cx="6513513" cy="4584700"/>
          </a:xfrm>
        </p:grpSpPr>
        <p:graphicFrame>
          <p:nvGraphicFramePr>
            <p:cNvPr id="5" name="Object 3"/>
            <p:cNvGraphicFramePr>
              <a:graphicFrameLocks noGrp="1" noChangeAspect="1"/>
            </p:cNvGraphicFramePr>
            <p:nvPr>
              <p:ph idx="1"/>
            </p:nvPr>
          </p:nvGraphicFramePr>
          <p:xfrm>
            <a:off x="323850" y="1412875"/>
            <a:ext cx="6513513" cy="4252913"/>
          </p:xfrm>
          <a:graphic>
            <a:graphicData uri="http://schemas.openxmlformats.org/presentationml/2006/ole">
              <mc:AlternateContent xmlns:mc="http://schemas.openxmlformats.org/markup-compatibility/2006">
                <mc:Choice xmlns:v="urn:schemas-microsoft-com:vml" Requires="v">
                  <p:oleObj spid="_x0000_s1027" name="Picture" r:id="rId3" imgW="3871265" imgH="3583782" progId="Word.Picture.8">
                    <p:embed/>
                  </p:oleObj>
                </mc:Choice>
                <mc:Fallback>
                  <p:oleObj name="Picture" r:id="rId3" imgW="3871265" imgH="3583782" progId="Word.Picture.8">
                    <p:embed/>
                    <p:pic>
                      <p:nvPicPr>
                        <p:cNvPr id="5"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12875"/>
                          <a:ext cx="6513513" cy="4252913"/>
                        </a:xfrm>
                        <a:prstGeom prst="rect">
                          <a:avLst/>
                        </a:prstGeom>
                        <a:solidFill>
                          <a:srgbClr val="CCFFFF"/>
                        </a:solidFill>
                      </p:spPr>
                    </p:pic>
                  </p:oleObj>
                </mc:Fallback>
              </mc:AlternateContent>
            </a:graphicData>
          </a:graphic>
        </p:graphicFrame>
        <p:sp>
          <p:nvSpPr>
            <p:cNvPr id="6" name="Text Box 5"/>
            <p:cNvSpPr txBox="1">
              <a:spLocks noChangeArrowheads="1"/>
            </p:cNvSpPr>
            <p:nvPr/>
          </p:nvSpPr>
          <p:spPr bwMode="auto">
            <a:xfrm>
              <a:off x="2555875" y="3581400"/>
              <a:ext cx="2879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spcBef>
                  <a:spcPct val="0"/>
                </a:spcBef>
                <a:buClrTx/>
                <a:buFont typeface="Wingdings" pitchFamily="2" charset="2"/>
                <a:buNone/>
              </a:pPr>
              <a:endParaRPr lang="es-DO" altLang="fr-FR" sz="900" b="1">
                <a:solidFill>
                  <a:schemeClr val="bg1"/>
                </a:solidFill>
              </a:endParaRPr>
            </a:p>
          </p:txBody>
        </p:sp>
        <p:sp>
          <p:nvSpPr>
            <p:cNvPr id="7" name="Text Box 6"/>
            <p:cNvSpPr txBox="1">
              <a:spLocks noChangeArrowheads="1"/>
            </p:cNvSpPr>
            <p:nvPr/>
          </p:nvSpPr>
          <p:spPr bwMode="auto">
            <a:xfrm>
              <a:off x="3420269" y="2780506"/>
              <a:ext cx="20875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spcBef>
                  <a:spcPct val="0"/>
                </a:spcBef>
                <a:buClrTx/>
                <a:buFontTx/>
                <a:buNone/>
              </a:pPr>
              <a:r>
                <a:rPr lang="fr-CH" altLang="fr-FR" sz="1600" b="1" dirty="0">
                  <a:solidFill>
                    <a:schemeClr val="tx1"/>
                  </a:solidFill>
                </a:rPr>
                <a:t>Créer de milieux favorables</a:t>
              </a:r>
              <a:endParaRPr lang="fr-CH" altLang="fr-FR" sz="1000" b="1" dirty="0">
                <a:solidFill>
                  <a:schemeClr val="tx1"/>
                </a:solidFill>
              </a:endParaRPr>
            </a:p>
          </p:txBody>
        </p:sp>
        <p:sp>
          <p:nvSpPr>
            <p:cNvPr id="8" name="Text Box 7"/>
            <p:cNvSpPr txBox="1">
              <a:spLocks noChangeArrowheads="1"/>
            </p:cNvSpPr>
            <p:nvPr/>
          </p:nvSpPr>
          <p:spPr bwMode="auto">
            <a:xfrm>
              <a:off x="684213" y="5157788"/>
              <a:ext cx="22320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spcBef>
                  <a:spcPct val="0"/>
                </a:spcBef>
                <a:buClrTx/>
                <a:buFontTx/>
                <a:buNone/>
              </a:pPr>
              <a:r>
                <a:rPr lang="fr-CH" altLang="fr-FR" sz="1600" b="1" dirty="0">
                  <a:solidFill>
                    <a:schemeClr val="tx1"/>
                  </a:solidFill>
                </a:rPr>
                <a:t>Elaborer des politiques publiques saines</a:t>
              </a:r>
              <a:endParaRPr lang="fr-CH" altLang="fr-FR" sz="1000" b="1" dirty="0">
                <a:solidFill>
                  <a:schemeClr val="tx1"/>
                </a:solidFill>
              </a:endParaRPr>
            </a:p>
          </p:txBody>
        </p:sp>
        <p:sp>
          <p:nvSpPr>
            <p:cNvPr id="9" name="Text Box 8"/>
            <p:cNvSpPr txBox="1">
              <a:spLocks noChangeArrowheads="1"/>
            </p:cNvSpPr>
            <p:nvPr/>
          </p:nvSpPr>
          <p:spPr bwMode="auto">
            <a:xfrm>
              <a:off x="1835150" y="4292600"/>
              <a:ext cx="20875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spcBef>
                  <a:spcPct val="0"/>
                </a:spcBef>
                <a:buClrTx/>
                <a:buFontTx/>
                <a:buNone/>
              </a:pPr>
              <a:r>
                <a:rPr lang="fr-CH" altLang="fr-FR" sz="1600" b="1" dirty="0">
                  <a:solidFill>
                    <a:schemeClr val="tx1"/>
                  </a:solidFill>
                </a:rPr>
                <a:t>Réorienter les services de santé </a:t>
              </a:r>
            </a:p>
          </p:txBody>
        </p:sp>
        <p:sp>
          <p:nvSpPr>
            <p:cNvPr id="10" name="Text Box 9"/>
            <p:cNvSpPr txBox="1">
              <a:spLocks noChangeArrowheads="1"/>
            </p:cNvSpPr>
            <p:nvPr/>
          </p:nvSpPr>
          <p:spPr bwMode="auto">
            <a:xfrm>
              <a:off x="1620838" y="2311400"/>
              <a:ext cx="35988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a:spcBef>
                  <a:spcPct val="0"/>
                </a:spcBef>
                <a:buClrTx/>
                <a:buFontTx/>
                <a:buNone/>
              </a:pPr>
              <a:r>
                <a:rPr lang="fr-CH" altLang="fr-FR" sz="1600" b="1" dirty="0">
                  <a:solidFill>
                    <a:schemeClr val="tx1"/>
                  </a:solidFill>
                </a:rPr>
                <a:t>Renforcer l’action communautaire</a:t>
              </a:r>
              <a:endParaRPr lang="fr-CH" altLang="fr-FR" sz="1000" b="1" dirty="0">
                <a:solidFill>
                  <a:schemeClr val="tx1"/>
                </a:solidFill>
              </a:endParaRPr>
            </a:p>
          </p:txBody>
        </p:sp>
        <p:sp>
          <p:nvSpPr>
            <p:cNvPr id="11" name="Text Box 10"/>
            <p:cNvSpPr txBox="1">
              <a:spLocks noChangeArrowheads="1"/>
            </p:cNvSpPr>
            <p:nvPr/>
          </p:nvSpPr>
          <p:spPr bwMode="auto">
            <a:xfrm>
              <a:off x="1835150" y="3265283"/>
              <a:ext cx="20891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spcBef>
                  <a:spcPct val="0"/>
                </a:spcBef>
                <a:buClrTx/>
                <a:buFontTx/>
                <a:buNone/>
              </a:pPr>
              <a:r>
                <a:rPr lang="fr-CH" altLang="fr-FR" sz="1600" b="1" dirty="0">
                  <a:solidFill>
                    <a:srgbClr val="003399"/>
                  </a:solidFill>
                </a:rPr>
                <a:t>Renforcement des moyens d’agir (</a:t>
              </a:r>
              <a:r>
                <a:rPr lang="fr-CH" altLang="fr-FR" sz="1600" b="1" dirty="0" err="1">
                  <a:solidFill>
                    <a:srgbClr val="003399"/>
                  </a:solidFill>
                </a:rPr>
                <a:t>empowerment</a:t>
              </a:r>
              <a:r>
                <a:rPr lang="fr-CH" altLang="fr-FR" sz="1600" b="1" dirty="0">
                  <a:solidFill>
                    <a:srgbClr val="003399"/>
                  </a:solidFill>
                </a:rPr>
                <a:t>)</a:t>
              </a:r>
            </a:p>
          </p:txBody>
        </p:sp>
      </p:grpSp>
      <p:pic>
        <p:nvPicPr>
          <p:cNvPr id="13" name="Picture 13" descr="IFC Annie straight ladies"/>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9105" t="1947" r="42928" b="17630"/>
          <a:stretch>
            <a:fillRect/>
          </a:stretch>
        </p:blipFill>
        <p:spPr bwMode="auto">
          <a:xfrm rot="605869">
            <a:off x="7191619" y="2355305"/>
            <a:ext cx="3182937" cy="3981450"/>
          </a:xfrm>
          <a:prstGeom prst="rect">
            <a:avLst/>
          </a:prstGeom>
          <a:noFill/>
          <a:ln w="476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fontScale="90000"/>
          </a:bodyPr>
          <a:lstStyle/>
          <a:p>
            <a:r>
              <a:rPr lang="fr-FR" sz="3600" b="1" dirty="0">
                <a:latin typeface="Trebuchet MS" pitchFamily="34" charset="0"/>
              </a:rPr>
              <a:t>BASE CONCEPTUELLE DU CADRE IFC </a:t>
            </a:r>
            <a:r>
              <a:rPr lang="fr-FR" sz="3600" b="1" dirty="0">
                <a:solidFill>
                  <a:srgbClr val="FF0000"/>
                </a:solidFill>
                <a:latin typeface="Trebuchet MS" pitchFamily="34" charset="0"/>
              </a:rPr>
              <a:t>(2/2)</a:t>
            </a:r>
            <a:endParaRPr lang="fr-FR" sz="3600" b="1" dirty="0">
              <a:latin typeface="Trebuchet MS" pitchFamily="34" charset="0"/>
            </a:endParaRPr>
          </a:p>
        </p:txBody>
      </p:sp>
      <p:sp>
        <p:nvSpPr>
          <p:cNvPr id="3" name="Espace réservé du contenu 2"/>
          <p:cNvSpPr>
            <a:spLocks noGrp="1"/>
          </p:cNvSpPr>
          <p:nvPr>
            <p:ph idx="1"/>
          </p:nvPr>
        </p:nvSpPr>
        <p:spPr>
          <a:xfrm>
            <a:off x="1981200" y="1268761"/>
            <a:ext cx="8229600" cy="4857403"/>
          </a:xfrm>
          <a:noFill/>
        </p:spPr>
        <p:txBody>
          <a:bodyPr>
            <a:normAutofit/>
          </a:bodyPr>
          <a:lstStyle/>
          <a:p>
            <a:pPr algn="just" fontAlgn="base">
              <a:spcBef>
                <a:spcPct val="50000"/>
              </a:spcBef>
              <a:spcAft>
                <a:spcPct val="0"/>
              </a:spcAft>
              <a:buFont typeface="Wingdings" pitchFamily="2" charset="2"/>
              <a:buChar char="ü"/>
            </a:pPr>
            <a:r>
              <a:rPr lang="it-IT" altLang="fr-FR" sz="2600" dirty="0">
                <a:solidFill>
                  <a:srgbClr val="000000"/>
                </a:solidFill>
                <a:latin typeface="Trebuchet MS" pitchFamily="34" charset="0"/>
              </a:rPr>
              <a:t>Une stratégie pour l’operationalisation de la promotion de la santé dans le domaine de la SMN</a:t>
            </a:r>
            <a:endParaRPr lang="en-US" altLang="fr-FR" sz="2600" dirty="0">
              <a:solidFill>
                <a:srgbClr val="000000"/>
              </a:solidFill>
              <a:latin typeface="Trebuchet MS" pitchFamily="34" charset="0"/>
            </a:endParaRPr>
          </a:p>
          <a:p>
            <a:pPr algn="just" fontAlgn="base">
              <a:spcBef>
                <a:spcPct val="50000"/>
              </a:spcBef>
              <a:spcAft>
                <a:spcPct val="0"/>
              </a:spcAft>
              <a:buFont typeface="Wingdings" pitchFamily="2" charset="2"/>
              <a:buChar char="ü"/>
            </a:pPr>
            <a:r>
              <a:rPr lang="en-US" altLang="fr-FR" sz="2600" dirty="0">
                <a:solidFill>
                  <a:srgbClr val="000000"/>
                </a:solidFill>
                <a:latin typeface="Trebuchet MS" pitchFamily="34" charset="0"/>
              </a:rPr>
              <a:t>C</a:t>
            </a:r>
            <a:r>
              <a:rPr lang="fr-FR" altLang="fr-FR" sz="2600" dirty="0" err="1">
                <a:solidFill>
                  <a:srgbClr val="000000"/>
                </a:solidFill>
                <a:latin typeface="Trebuchet MS" pitchFamily="34" charset="0"/>
              </a:rPr>
              <a:t>onçue</a:t>
            </a:r>
            <a:r>
              <a:rPr lang="fr-CH" altLang="fr-FR" sz="2600" dirty="0">
                <a:solidFill>
                  <a:srgbClr val="000000"/>
                </a:solidFill>
                <a:latin typeface="Trebuchet MS" pitchFamily="34" charset="0"/>
              </a:rPr>
              <a:t> par l’OMS en 2003;</a:t>
            </a:r>
          </a:p>
          <a:p>
            <a:pPr algn="just" fontAlgn="base">
              <a:spcBef>
                <a:spcPct val="50000"/>
              </a:spcBef>
              <a:spcAft>
                <a:spcPct val="0"/>
              </a:spcAft>
              <a:buFont typeface="Wingdings" pitchFamily="2" charset="2"/>
              <a:buChar char="ü"/>
            </a:pPr>
            <a:r>
              <a:rPr lang="fr-CH" altLang="fr-FR" sz="2600" dirty="0">
                <a:solidFill>
                  <a:srgbClr val="000000"/>
                </a:solidFill>
                <a:latin typeface="Trebuchet MS" pitchFamily="34" charset="0"/>
              </a:rPr>
              <a:t>Issues du travail de recherche, et de documentation des principales expériences au niveau international en vue du développement du volet communautaire des stratégies d'amélioration de la santé maternelle et néonatale</a:t>
            </a:r>
            <a:endParaRPr lang="en-US" altLang="fr-FR" sz="2600" dirty="0">
              <a:solidFill>
                <a:srgbClr val="000000"/>
              </a:solidFill>
              <a:latin typeface="Trebuchet MS" pitchFamily="34" charset="0"/>
            </a:endParaRPr>
          </a:p>
          <a:p>
            <a:pPr algn="just" fontAlgn="base">
              <a:spcBef>
                <a:spcPct val="50000"/>
              </a:spcBef>
              <a:spcAft>
                <a:spcPct val="0"/>
              </a:spcAft>
              <a:buFont typeface="Wingdings" pitchFamily="2" charset="2"/>
              <a:buChar char="ü"/>
            </a:pPr>
            <a:endParaRPr lang="en-US" altLang="fr-FR" sz="2600" dirty="0">
              <a:solidFill>
                <a:srgbClr val="000000"/>
              </a:solidFill>
              <a:latin typeface="Trebuchet MS" pitchFamily="34" charset="0"/>
            </a:endParaRPr>
          </a:p>
          <a:p>
            <a:endParaRPr lang="fr-FR" dirty="0">
              <a:latin typeface="Trebuchet MS" pitchFamily="34" charset="0"/>
            </a:endParaRPr>
          </a:p>
        </p:txBody>
      </p:sp>
    </p:spTree>
    <p:extLst>
      <p:ext uri="{BB962C8B-B14F-4D97-AF65-F5344CB8AC3E}">
        <p14:creationId xmlns:p14="http://schemas.microsoft.com/office/powerpoint/2010/main" val="35753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62074"/>
          </a:xfrm>
          <a:solidFill>
            <a:schemeClr val="accent2">
              <a:lumMod val="40000"/>
              <a:lumOff val="60000"/>
            </a:schemeClr>
          </a:solidFill>
        </p:spPr>
        <p:txBody>
          <a:bodyPr>
            <a:normAutofit fontScale="90000"/>
          </a:bodyPr>
          <a:lstStyle/>
          <a:p>
            <a:r>
              <a:rPr lang="fr-FR" sz="3600" b="1" dirty="0">
                <a:latin typeface="Trebuchet MS" pitchFamily="34" charset="0"/>
              </a:rPr>
              <a:t>FINALITES DU CADRE IFC </a:t>
            </a:r>
            <a:r>
              <a:rPr lang="fr-FR" sz="3600" b="1" dirty="0">
                <a:solidFill>
                  <a:srgbClr val="FF0000"/>
                </a:solidFill>
                <a:latin typeface="Trebuchet MS" pitchFamily="34" charset="0"/>
              </a:rPr>
              <a:t>(1/2)</a:t>
            </a:r>
            <a:endParaRPr lang="fr-FR" sz="3600" b="1" dirty="0">
              <a:latin typeface="Trebuchet MS" pitchFamily="34" charset="0"/>
            </a:endParaRPr>
          </a:p>
        </p:txBody>
      </p:sp>
      <p:sp>
        <p:nvSpPr>
          <p:cNvPr id="7" name="Espace réservé du contenu 6"/>
          <p:cNvSpPr>
            <a:spLocks noGrp="1"/>
          </p:cNvSpPr>
          <p:nvPr>
            <p:ph idx="1"/>
          </p:nvPr>
        </p:nvSpPr>
        <p:spPr>
          <a:xfrm>
            <a:off x="1981200" y="1124745"/>
            <a:ext cx="8229600" cy="5001419"/>
          </a:xfrm>
        </p:spPr>
        <p:txBody>
          <a:bodyPr>
            <a:noAutofit/>
          </a:bodyPr>
          <a:lstStyle/>
          <a:p>
            <a:pPr lvl="0" algn="just">
              <a:buFont typeface="Wingdings" pitchFamily="2" charset="2"/>
              <a:buChar char="ü"/>
            </a:pPr>
            <a:r>
              <a:rPr lang="fr-CH" sz="2600" dirty="0">
                <a:latin typeface="Trebuchet MS" pitchFamily="34" charset="0"/>
              </a:rPr>
              <a:t>Le cadre IFC est une stratégie complémentaire aux autres stratégies de la SMN;</a:t>
            </a:r>
          </a:p>
          <a:p>
            <a:pPr>
              <a:spcBef>
                <a:spcPct val="50000"/>
              </a:spcBef>
              <a:buFont typeface="Wingdings" pitchFamily="2" charset="2"/>
              <a:buChar char="ü"/>
            </a:pPr>
            <a:r>
              <a:rPr lang="fr-CH" sz="2600" dirty="0">
                <a:latin typeface="Trebuchet MS" pitchFamily="34" charset="0"/>
                <a:cs typeface="Arial" charset="0"/>
              </a:rPr>
              <a:t>Son but: contribuer à améliorer la SMN;</a:t>
            </a:r>
          </a:p>
          <a:p>
            <a:pPr>
              <a:spcBef>
                <a:spcPct val="50000"/>
              </a:spcBef>
              <a:buFont typeface="Wingdings" pitchFamily="2" charset="2"/>
              <a:buChar char="ü"/>
            </a:pPr>
            <a:r>
              <a:rPr lang="fr-CH" altLang="fr-FR" sz="2600" dirty="0">
                <a:latin typeface="Trebuchet MS" pitchFamily="34" charset="0"/>
                <a:cs typeface="Arial" charset="0"/>
              </a:rPr>
              <a:t>Ses objectifs:</a:t>
            </a:r>
          </a:p>
          <a:p>
            <a:pPr lvl="1" algn="just">
              <a:buFont typeface="Wingdings" pitchFamily="2" charset="2"/>
              <a:buChar char="§"/>
            </a:pPr>
            <a:r>
              <a:rPr lang="fr-FR" altLang="fr-FR" dirty="0">
                <a:latin typeface="Trebuchet MS" pitchFamily="34" charset="0"/>
              </a:rPr>
              <a:t>au renforcement des </a:t>
            </a:r>
            <a:r>
              <a:rPr lang="fr-FR" altLang="fr-FR" dirty="0">
                <a:solidFill>
                  <a:srgbClr val="FF0000"/>
                </a:solidFill>
                <a:latin typeface="Trebuchet MS" pitchFamily="34" charset="0"/>
              </a:rPr>
              <a:t>moyens d’agir </a:t>
            </a:r>
            <a:r>
              <a:rPr lang="fr-FR" altLang="fr-FR" dirty="0">
                <a:latin typeface="Trebuchet MS" pitchFamily="34" charset="0"/>
              </a:rPr>
              <a:t>(</a:t>
            </a:r>
            <a:r>
              <a:rPr lang="fr-FR" altLang="fr-FR" dirty="0" err="1">
                <a:latin typeface="Trebuchet MS" pitchFamily="34" charset="0"/>
              </a:rPr>
              <a:t>empowerment</a:t>
            </a:r>
            <a:r>
              <a:rPr lang="fr-FR" altLang="fr-FR" dirty="0">
                <a:latin typeface="Trebuchet MS" pitchFamily="34" charset="0"/>
              </a:rPr>
              <a:t>) </a:t>
            </a:r>
            <a:r>
              <a:rPr lang="fr-FR" altLang="fr-FR" dirty="0">
                <a:solidFill>
                  <a:srgbClr val="FF0000"/>
                </a:solidFill>
                <a:latin typeface="Trebuchet MS" pitchFamily="34" charset="0"/>
              </a:rPr>
              <a:t>des individus, des familles et des communautés </a:t>
            </a:r>
            <a:r>
              <a:rPr lang="fr-FR" altLang="fr-FR" dirty="0">
                <a:latin typeface="Trebuchet MS" pitchFamily="34" charset="0"/>
              </a:rPr>
              <a:t>pour l’amélioration de la santé maternelle et néonatale;</a:t>
            </a:r>
          </a:p>
          <a:p>
            <a:pPr lvl="1" algn="just">
              <a:buFont typeface="Wingdings" pitchFamily="2" charset="2"/>
              <a:buChar char="§"/>
            </a:pPr>
            <a:endParaRPr lang="fr-FR" altLang="fr-FR" dirty="0">
              <a:latin typeface="Trebuchet MS" pitchFamily="34" charset="0"/>
            </a:endParaRPr>
          </a:p>
          <a:p>
            <a:pPr lvl="1" algn="just">
              <a:buFont typeface="Wingdings" pitchFamily="2" charset="2"/>
              <a:buChar char="§"/>
            </a:pPr>
            <a:r>
              <a:rPr lang="fr-FR" altLang="fr-FR" dirty="0">
                <a:latin typeface="Trebuchet MS" pitchFamily="34" charset="0"/>
              </a:rPr>
              <a:t> à l’amélioration de </a:t>
            </a:r>
            <a:r>
              <a:rPr lang="fr-FR" altLang="fr-FR" dirty="0">
                <a:solidFill>
                  <a:srgbClr val="FF0000"/>
                </a:solidFill>
                <a:latin typeface="Trebuchet MS" pitchFamily="34" charset="0"/>
              </a:rPr>
              <a:t>l’accessibilité</a:t>
            </a:r>
            <a:r>
              <a:rPr lang="fr-FR" altLang="fr-FR" dirty="0">
                <a:latin typeface="Trebuchet MS" pitchFamily="34" charset="0"/>
              </a:rPr>
              <a:t> et de </a:t>
            </a:r>
            <a:r>
              <a:rPr lang="fr-FR" altLang="fr-FR" dirty="0">
                <a:solidFill>
                  <a:srgbClr val="FF0000"/>
                </a:solidFill>
                <a:latin typeface="Trebuchet MS" pitchFamily="34" charset="0"/>
              </a:rPr>
              <a:t>l’utilisation</a:t>
            </a:r>
            <a:r>
              <a:rPr lang="fr-FR" altLang="fr-FR" dirty="0">
                <a:latin typeface="Trebuchet MS" pitchFamily="34" charset="0"/>
              </a:rPr>
              <a:t> de </a:t>
            </a:r>
            <a:r>
              <a:rPr lang="fr-FR" altLang="fr-FR" dirty="0">
                <a:solidFill>
                  <a:srgbClr val="FF0000"/>
                </a:solidFill>
                <a:latin typeface="Trebuchet MS" pitchFamily="34" charset="0"/>
              </a:rPr>
              <a:t>services de santé de qualité</a:t>
            </a:r>
            <a:r>
              <a:rPr lang="fr-FR" altLang="fr-FR" dirty="0">
                <a:latin typeface="Trebuchet MS" pitchFamily="34" charset="0"/>
              </a:rPr>
              <a:t>, fournis par un personnel qualifié;</a:t>
            </a:r>
          </a:p>
          <a:p>
            <a:pPr algn="just">
              <a:buFont typeface="Wingdings" pitchFamily="2" charset="2"/>
              <a:buChar char="ü"/>
            </a:pPr>
            <a:endParaRPr lang="fr-FR" sz="2600" dirty="0">
              <a:latin typeface="Trebuchet MS" pitchFamily="34" charset="0"/>
            </a:endParaRPr>
          </a:p>
        </p:txBody>
      </p:sp>
    </p:spTree>
    <p:extLst>
      <p:ext uri="{BB962C8B-B14F-4D97-AF65-F5344CB8AC3E}">
        <p14:creationId xmlns:p14="http://schemas.microsoft.com/office/powerpoint/2010/main" val="274257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600" b="1" dirty="0">
                <a:latin typeface="Trebuchet MS" pitchFamily="34" charset="0"/>
              </a:rPr>
              <a:t>FINALITES DU CADRE IFC </a:t>
            </a:r>
            <a:r>
              <a:rPr lang="fr-FR" sz="3600" b="1" dirty="0">
                <a:solidFill>
                  <a:srgbClr val="FF0000"/>
                </a:solidFill>
                <a:latin typeface="Trebuchet MS" pitchFamily="34" charset="0"/>
              </a:rPr>
              <a:t>(2/2)</a:t>
            </a:r>
            <a:endParaRPr lang="fr-FR" sz="3600" b="1" dirty="0">
              <a:latin typeface="Trebuchet MS" pitchFamily="34" charset="0"/>
            </a:endParaRPr>
          </a:p>
        </p:txBody>
      </p:sp>
      <p:sp>
        <p:nvSpPr>
          <p:cNvPr id="3" name="Espace réservé du contenu 2"/>
          <p:cNvSpPr>
            <a:spLocks noGrp="1"/>
          </p:cNvSpPr>
          <p:nvPr>
            <p:ph idx="1"/>
          </p:nvPr>
        </p:nvSpPr>
        <p:spPr>
          <a:xfrm>
            <a:off x="1981200" y="1268761"/>
            <a:ext cx="8229600" cy="4857403"/>
          </a:xfrm>
        </p:spPr>
        <p:txBody>
          <a:bodyPr>
            <a:normAutofit/>
          </a:bodyPr>
          <a:lstStyle/>
          <a:p>
            <a:pPr algn="just" fontAlgn="base">
              <a:spcBef>
                <a:spcPct val="50000"/>
              </a:spcBef>
              <a:spcAft>
                <a:spcPct val="0"/>
              </a:spcAft>
              <a:buFont typeface="Wingdings" pitchFamily="2" charset="2"/>
              <a:buChar char="ü"/>
            </a:pPr>
            <a:endParaRPr lang="en-US" altLang="fr-FR" sz="2600" dirty="0">
              <a:solidFill>
                <a:srgbClr val="000000"/>
              </a:solidFill>
              <a:latin typeface="Trebuchet MS" pitchFamily="34" charset="0"/>
            </a:endParaRPr>
          </a:p>
          <a:p>
            <a:endParaRPr lang="fr-FR" dirty="0">
              <a:latin typeface="Trebuchet MS" pitchFamily="34" charset="0"/>
            </a:endParaRPr>
          </a:p>
        </p:txBody>
      </p:sp>
      <p:sp>
        <p:nvSpPr>
          <p:cNvPr id="6" name="Rectangle 3"/>
          <p:cNvSpPr txBox="1">
            <a:spLocks noChangeArrowheads="1"/>
          </p:cNvSpPr>
          <p:nvPr/>
        </p:nvSpPr>
        <p:spPr>
          <a:xfrm>
            <a:off x="2055740" y="1268761"/>
            <a:ext cx="8196461" cy="4149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CH" altLang="fr-FR" sz="2800" dirty="0">
                <a:latin typeface="Trebuchet MS" pitchFamily="34" charset="0"/>
              </a:rPr>
              <a:t>Renforcement des moyens d’agir (</a:t>
            </a:r>
            <a:r>
              <a:rPr lang="fr-CH" altLang="fr-FR" sz="2800" dirty="0" err="1">
                <a:latin typeface="Trebuchet MS" pitchFamily="34" charset="0"/>
              </a:rPr>
              <a:t>empowerment</a:t>
            </a:r>
            <a:r>
              <a:rPr lang="fr-CH" altLang="fr-FR" sz="2800" dirty="0">
                <a:latin typeface="Trebuchet MS" pitchFamily="34" charset="0"/>
              </a:rPr>
              <a:t>), à deux niveaux, qui interagissent :</a:t>
            </a:r>
            <a:r>
              <a:rPr lang="en-GB" altLang="fr-FR" sz="2800" dirty="0">
                <a:latin typeface="Trebuchet MS" pitchFamily="34" charset="0"/>
              </a:rPr>
              <a:t> </a:t>
            </a:r>
          </a:p>
          <a:p>
            <a:pPr marL="0" indent="0" algn="just">
              <a:buNone/>
            </a:pPr>
            <a:endParaRPr lang="en-GB" altLang="fr-FR" sz="1600" dirty="0">
              <a:latin typeface="Trebuchet MS" pitchFamily="34" charset="0"/>
            </a:endParaRPr>
          </a:p>
          <a:p>
            <a:pPr algn="just">
              <a:buFont typeface="Wingdings" pitchFamily="2" charset="2"/>
              <a:buChar char="ü"/>
            </a:pPr>
            <a:r>
              <a:rPr lang="en-GB" altLang="fr-FR" sz="2800" dirty="0">
                <a:latin typeface="Trebuchet MS" pitchFamily="34" charset="0"/>
              </a:rPr>
              <a:t> </a:t>
            </a:r>
            <a:r>
              <a:rPr lang="fr-CH" altLang="fr-FR" sz="2800" u="sng" dirty="0">
                <a:solidFill>
                  <a:srgbClr val="FF0000"/>
                </a:solidFill>
                <a:latin typeface="Trebuchet MS" pitchFamily="34" charset="0"/>
              </a:rPr>
              <a:t>individuel</a:t>
            </a:r>
            <a:r>
              <a:rPr lang="en-GB" altLang="fr-FR" sz="2800" dirty="0">
                <a:solidFill>
                  <a:srgbClr val="FF0000"/>
                </a:solidFill>
                <a:latin typeface="Trebuchet MS" pitchFamily="34" charset="0"/>
              </a:rPr>
              <a:t>:</a:t>
            </a:r>
            <a:r>
              <a:rPr lang="en-GB" altLang="fr-FR" sz="2800" dirty="0">
                <a:latin typeface="Trebuchet MS" pitchFamily="34" charset="0"/>
              </a:rPr>
              <a:t> </a:t>
            </a:r>
          </a:p>
          <a:p>
            <a:pPr marL="0" indent="0" algn="just">
              <a:buNone/>
            </a:pPr>
            <a:r>
              <a:rPr lang="fr-FR" altLang="fr-FR" sz="2800" dirty="0">
                <a:latin typeface="Trebuchet MS" pitchFamily="34" charset="0"/>
                <a:cs typeface="Times New Roman" pitchFamily="18" charset="0"/>
              </a:rPr>
              <a:t>connaissances, capacités, compétences sanitaires et capacité de faire des « bons » choix de santé</a:t>
            </a:r>
            <a:r>
              <a:rPr lang="fr-FR" altLang="fr-FR" sz="2800" dirty="0">
                <a:latin typeface="Trebuchet MS" pitchFamily="34" charset="0"/>
              </a:rPr>
              <a:t> </a:t>
            </a:r>
          </a:p>
          <a:p>
            <a:pPr marL="0" indent="0" algn="just">
              <a:buNone/>
            </a:pPr>
            <a:endParaRPr lang="en-GB" altLang="fr-FR" sz="1600" dirty="0">
              <a:latin typeface="Trebuchet MS" pitchFamily="34" charset="0"/>
            </a:endParaRPr>
          </a:p>
          <a:p>
            <a:pPr algn="just">
              <a:buFont typeface="Wingdings" pitchFamily="2" charset="2"/>
              <a:buChar char="ü"/>
            </a:pPr>
            <a:r>
              <a:rPr lang="en-GB" altLang="fr-FR" sz="2800" dirty="0">
                <a:latin typeface="Trebuchet MS" pitchFamily="34" charset="0"/>
              </a:rPr>
              <a:t> </a:t>
            </a:r>
            <a:r>
              <a:rPr lang="fr-CH" altLang="fr-FR" sz="2800" u="sng" dirty="0">
                <a:solidFill>
                  <a:srgbClr val="FF0000"/>
                </a:solidFill>
                <a:latin typeface="Trebuchet MS" pitchFamily="34" charset="0"/>
              </a:rPr>
              <a:t>collectif</a:t>
            </a:r>
            <a:r>
              <a:rPr lang="en-GB" altLang="fr-FR" sz="2800" dirty="0">
                <a:solidFill>
                  <a:srgbClr val="FF0000"/>
                </a:solidFill>
                <a:latin typeface="Trebuchet MS" pitchFamily="34" charset="0"/>
              </a:rPr>
              <a:t>:</a:t>
            </a:r>
            <a:r>
              <a:rPr lang="en-GB" altLang="fr-FR" sz="2800" dirty="0">
                <a:latin typeface="Trebuchet MS" pitchFamily="34" charset="0"/>
              </a:rPr>
              <a:t> </a:t>
            </a:r>
          </a:p>
          <a:p>
            <a:pPr marL="0" indent="0" algn="just">
              <a:buNone/>
            </a:pPr>
            <a:r>
              <a:rPr lang="fr-FR" altLang="fr-FR" sz="2800" dirty="0">
                <a:latin typeface="Trebuchet MS" pitchFamily="34" charset="0"/>
                <a:cs typeface="Times New Roman" pitchFamily="18" charset="0"/>
              </a:rPr>
              <a:t>changements structurels et organisationnels dans l’environnement local et national pour améliorer les conditions</a:t>
            </a:r>
          </a:p>
        </p:txBody>
      </p:sp>
      <p:sp>
        <p:nvSpPr>
          <p:cNvPr id="7" name="AutoShape 5"/>
          <p:cNvSpPr>
            <a:spLocks noChangeArrowheads="1"/>
          </p:cNvSpPr>
          <p:nvPr/>
        </p:nvSpPr>
        <p:spPr bwMode="auto">
          <a:xfrm rot="498182">
            <a:off x="1636810" y="3596762"/>
            <a:ext cx="433388" cy="1439863"/>
          </a:xfrm>
          <a:prstGeom prst="curvedRightArrow">
            <a:avLst>
              <a:gd name="adj1" fmla="val 66447"/>
              <a:gd name="adj2" fmla="val 132894"/>
              <a:gd name="adj3" fmla="val 33333"/>
            </a:avLst>
          </a:prstGeom>
          <a:solidFill>
            <a:srgbClr val="FFFF99"/>
          </a:solidFill>
          <a:ln w="12700" cap="sq">
            <a:solidFill>
              <a:schemeClr val="tx1"/>
            </a:solidFill>
            <a:miter lim="800000"/>
            <a:headEnd type="none" w="sm" len="sm"/>
            <a:tailEnd type="none" w="sm" len="sm"/>
          </a:ln>
        </p:spPr>
        <p:txBody>
          <a:bodyPr wrap="none" anchor="ctr"/>
          <a:lstStyle/>
          <a:p>
            <a:endParaRPr lang="fr-FR"/>
          </a:p>
        </p:txBody>
      </p:sp>
      <p:sp>
        <p:nvSpPr>
          <p:cNvPr id="8" name="AutoShape 4"/>
          <p:cNvSpPr>
            <a:spLocks noChangeArrowheads="1"/>
          </p:cNvSpPr>
          <p:nvPr/>
        </p:nvSpPr>
        <p:spPr bwMode="auto">
          <a:xfrm rot="11038216">
            <a:off x="10115519" y="3284540"/>
            <a:ext cx="503238" cy="1439862"/>
          </a:xfrm>
          <a:prstGeom prst="curvedRightArrow">
            <a:avLst>
              <a:gd name="adj1" fmla="val 57224"/>
              <a:gd name="adj2" fmla="val 114448"/>
              <a:gd name="adj3" fmla="val 33333"/>
            </a:avLst>
          </a:prstGeom>
          <a:solidFill>
            <a:srgbClr val="FFFF99"/>
          </a:solidFill>
          <a:ln w="12700" cap="sq">
            <a:solidFill>
              <a:schemeClr val="tx1"/>
            </a:solidFill>
            <a:miter lim="800000"/>
            <a:headEnd type="none" w="sm" len="sm"/>
            <a:tailEnd type="none" w="sm" len="sm"/>
          </a:ln>
        </p:spPr>
        <p:txBody>
          <a:bodyPr wrap="none" anchor="ctr"/>
          <a:lstStyle/>
          <a:p>
            <a:endParaRPr lang="fr-FR"/>
          </a:p>
        </p:txBody>
      </p:sp>
    </p:spTree>
    <p:extLst>
      <p:ext uri="{BB962C8B-B14F-4D97-AF65-F5344CB8AC3E}">
        <p14:creationId xmlns:p14="http://schemas.microsoft.com/office/powerpoint/2010/main" val="39740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200" b="1" dirty="0">
                <a:latin typeface="Trebuchet MS" pitchFamily="34" charset="0"/>
              </a:rPr>
              <a:t>PRINCIPES DU CADRE IFC </a:t>
            </a:r>
            <a:r>
              <a:rPr lang="fr-FR" sz="3200" b="1" dirty="0">
                <a:solidFill>
                  <a:srgbClr val="FF0000"/>
                </a:solidFill>
                <a:latin typeface="Trebuchet MS" pitchFamily="34" charset="0"/>
              </a:rPr>
              <a:t>(1/5)</a:t>
            </a:r>
            <a:endParaRPr lang="fr-FR" sz="3200" b="1" dirty="0">
              <a:latin typeface="Trebuchet MS" pitchFamily="34" charset="0"/>
            </a:endParaRPr>
          </a:p>
        </p:txBody>
      </p:sp>
      <p:pic>
        <p:nvPicPr>
          <p:cNvPr id="4" name="Picture 2" descr="W03473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rot="21107086">
            <a:off x="1914391" y="2977488"/>
            <a:ext cx="2112846" cy="3103317"/>
          </a:xfrm>
          <a:prstGeom prst="rect">
            <a:avLst/>
          </a:prstGeom>
          <a:noFill/>
          <a:ln>
            <a:solidFill>
              <a:schemeClr val="tx1"/>
            </a:solidFill>
            <a:miter lim="800000"/>
            <a:headEnd/>
            <a:tailEnd/>
          </a:ln>
        </p:spPr>
      </p:pic>
      <p:pic>
        <p:nvPicPr>
          <p:cNvPr id="5" name="Picture 4" descr="Bounl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117" y="4953521"/>
            <a:ext cx="3175765" cy="189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bwMode="auto">
          <a:xfrm>
            <a:off x="1981200" y="1268414"/>
            <a:ext cx="8229600"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10000"/>
          </a:bodyPr>
          <a:lstStyle/>
          <a:p>
            <a:pPr marL="0" indent="0">
              <a:lnSpc>
                <a:spcPct val="120000"/>
              </a:lnSpc>
              <a:buNone/>
            </a:pPr>
            <a:r>
              <a:rPr lang="fr-CH" altLang="fr-FR" sz="2700" b="1" dirty="0">
                <a:solidFill>
                  <a:srgbClr val="FF0000"/>
                </a:solidFill>
                <a:latin typeface="Trebuchet MS" pitchFamily="34" charset="0"/>
              </a:rPr>
              <a:t>Principe 1:</a:t>
            </a:r>
            <a:r>
              <a:rPr lang="fr-CH" altLang="fr-FR" sz="2700" b="1" dirty="0">
                <a:latin typeface="Trebuchet MS" pitchFamily="34" charset="0"/>
              </a:rPr>
              <a:t> La mère et le nouveau-né : un duo inséparable</a:t>
            </a:r>
          </a:p>
        </p:txBody>
      </p:sp>
      <p:pic>
        <p:nvPicPr>
          <p:cNvPr id="8" name="Picture 4" descr="Women-in-Burkina-Faso-Wes-001.jpg"/>
          <p:cNvPicPr>
            <a:picLocks noChangeAspect="1"/>
          </p:cNvPicPr>
          <p:nvPr/>
        </p:nvPicPr>
        <p:blipFill>
          <a:blip r:embed="rId4" cstate="print"/>
          <a:srcRect/>
          <a:stretch>
            <a:fillRect/>
          </a:stretch>
        </p:blipFill>
        <p:spPr bwMode="auto">
          <a:xfrm>
            <a:off x="4583832" y="1844824"/>
            <a:ext cx="5832648" cy="2908398"/>
          </a:xfrm>
          <a:prstGeom prst="rect">
            <a:avLst/>
          </a:prstGeom>
          <a:noFill/>
          <a:ln w="9525">
            <a:noFill/>
            <a:miter lim="800000"/>
            <a:headEnd/>
            <a:tailEnd/>
          </a:ln>
        </p:spPr>
      </p:pic>
    </p:spTree>
    <p:extLst>
      <p:ext uri="{BB962C8B-B14F-4D97-AF65-F5344CB8AC3E}">
        <p14:creationId xmlns:p14="http://schemas.microsoft.com/office/powerpoint/2010/main" val="7920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a:solidFill>
            <a:schemeClr val="accent2">
              <a:lumMod val="40000"/>
              <a:lumOff val="60000"/>
            </a:schemeClr>
          </a:solidFill>
        </p:spPr>
        <p:txBody>
          <a:bodyPr>
            <a:normAutofit/>
          </a:bodyPr>
          <a:lstStyle/>
          <a:p>
            <a:r>
              <a:rPr lang="fr-FR" sz="3200" b="1" dirty="0">
                <a:latin typeface="Trebuchet MS" pitchFamily="34" charset="0"/>
              </a:rPr>
              <a:t>PRINCIPES DU CADRE IFC </a:t>
            </a:r>
            <a:r>
              <a:rPr lang="fr-FR" sz="3200" b="1" dirty="0">
                <a:solidFill>
                  <a:srgbClr val="FF0000"/>
                </a:solidFill>
                <a:latin typeface="Trebuchet MS" pitchFamily="34" charset="0"/>
              </a:rPr>
              <a:t>(2/5)</a:t>
            </a:r>
            <a:endParaRPr lang="fr-FR" sz="3200" b="1" dirty="0">
              <a:latin typeface="Trebuchet MS" pitchFamily="34" charset="0"/>
            </a:endParaRPr>
          </a:p>
        </p:txBody>
      </p:sp>
      <p:sp>
        <p:nvSpPr>
          <p:cNvPr id="6" name="Rectangle 3"/>
          <p:cNvSpPr>
            <a:spLocks noGrp="1" noChangeArrowheads="1"/>
          </p:cNvSpPr>
          <p:nvPr>
            <p:ph idx="1"/>
          </p:nvPr>
        </p:nvSpPr>
        <p:spPr bwMode="auto">
          <a:xfrm>
            <a:off x="1981200" y="1124745"/>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marL="0" indent="0">
              <a:lnSpc>
                <a:spcPct val="120000"/>
              </a:lnSpc>
              <a:buNone/>
            </a:pPr>
            <a:r>
              <a:rPr lang="fr-CH" altLang="fr-FR" sz="2000" b="1" dirty="0">
                <a:solidFill>
                  <a:srgbClr val="FF0000"/>
                </a:solidFill>
                <a:latin typeface="Trebuchet MS" pitchFamily="34" charset="0"/>
              </a:rPr>
              <a:t>Principe 2:</a:t>
            </a:r>
            <a:r>
              <a:rPr lang="fr-CH" altLang="fr-FR" sz="2000" b="1" dirty="0">
                <a:latin typeface="Trebuchet MS" pitchFamily="34" charset="0"/>
              </a:rPr>
              <a:t> </a:t>
            </a:r>
            <a:r>
              <a:rPr lang="en-GB" altLang="fr-FR" sz="2000" b="1" dirty="0">
                <a:latin typeface="Trebuchet MS" pitchFamily="34" charset="0"/>
              </a:rPr>
              <a:t>IFC et services de santé : </a:t>
            </a:r>
            <a:r>
              <a:rPr lang="fr-CH" altLang="fr-FR" sz="2000" b="1" dirty="0">
                <a:latin typeface="Trebuchet MS" pitchFamily="34" charset="0"/>
              </a:rPr>
              <a:t>un duo indispensable </a:t>
            </a:r>
          </a:p>
        </p:txBody>
      </p:sp>
      <p:grpSp>
        <p:nvGrpSpPr>
          <p:cNvPr id="7" name="Group 3"/>
          <p:cNvGrpSpPr>
            <a:grpSpLocks/>
          </p:cNvGrpSpPr>
          <p:nvPr/>
        </p:nvGrpSpPr>
        <p:grpSpPr bwMode="auto">
          <a:xfrm>
            <a:off x="2217739" y="2369334"/>
            <a:ext cx="7470775" cy="4359275"/>
            <a:chOff x="124" y="1026"/>
            <a:chExt cx="4706" cy="2746"/>
          </a:xfrm>
        </p:grpSpPr>
        <p:grpSp>
          <p:nvGrpSpPr>
            <p:cNvPr id="8" name="Group 4"/>
            <p:cNvGrpSpPr>
              <a:grpSpLocks/>
            </p:cNvGrpSpPr>
            <p:nvPr/>
          </p:nvGrpSpPr>
          <p:grpSpPr bwMode="auto">
            <a:xfrm>
              <a:off x="124" y="1026"/>
              <a:ext cx="4706" cy="2746"/>
              <a:chOff x="624" y="1200"/>
              <a:chExt cx="4706" cy="2746"/>
            </a:xfrm>
          </p:grpSpPr>
          <p:sp>
            <p:nvSpPr>
              <p:cNvPr id="14" name="Oval 5"/>
              <p:cNvSpPr>
                <a:spLocks noChangeAspect="1" noChangeArrowheads="1"/>
              </p:cNvSpPr>
              <p:nvPr/>
            </p:nvSpPr>
            <p:spPr bwMode="auto">
              <a:xfrm>
                <a:off x="624" y="1200"/>
                <a:ext cx="4706" cy="2746"/>
              </a:xfrm>
              <a:prstGeom prst="ellipse">
                <a:avLst/>
              </a:prstGeom>
              <a:solidFill>
                <a:srgbClr val="CCFFCC"/>
              </a:solidFill>
              <a:ln w="9525">
                <a:solidFill>
                  <a:srgbClr val="99CC00"/>
                </a:solidFill>
                <a:round/>
                <a:headEnd/>
                <a:tailEnd/>
              </a:ln>
            </p:spPr>
            <p:txBody>
              <a:bodyPr/>
              <a:lstStyle/>
              <a:p>
                <a:pPr algn="l" eaLnBrk="0" hangingPunct="0"/>
                <a:endParaRPr lang="en-US" altLang="fr-FR" sz="2000"/>
              </a:p>
            </p:txBody>
          </p:sp>
          <p:sp>
            <p:nvSpPr>
              <p:cNvPr id="15" name="Oval 6"/>
              <p:cNvSpPr>
                <a:spLocks noChangeAspect="1" noChangeArrowheads="1"/>
              </p:cNvSpPr>
              <p:nvPr/>
            </p:nvSpPr>
            <p:spPr bwMode="auto">
              <a:xfrm>
                <a:off x="1061" y="1776"/>
                <a:ext cx="2059" cy="1569"/>
              </a:xfrm>
              <a:prstGeom prst="ellipse">
                <a:avLst/>
              </a:prstGeom>
              <a:solidFill>
                <a:srgbClr val="EAEAEA"/>
              </a:solidFill>
              <a:ln w="9525">
                <a:solidFill>
                  <a:srgbClr val="99CC00"/>
                </a:solidFill>
                <a:round/>
                <a:headEnd/>
                <a:tailEnd/>
              </a:ln>
            </p:spPr>
            <p:txBody>
              <a:bodyPr/>
              <a:lstStyle/>
              <a:p>
                <a:endParaRPr lang="fr-FR"/>
              </a:p>
            </p:txBody>
          </p:sp>
          <p:sp>
            <p:nvSpPr>
              <p:cNvPr id="16" name="Text Box 7" descr="10%"/>
              <p:cNvSpPr txBox="1">
                <a:spLocks noChangeAspect="1" noChangeArrowheads="1"/>
              </p:cNvSpPr>
              <p:nvPr/>
            </p:nvSpPr>
            <p:spPr bwMode="auto">
              <a:xfrm>
                <a:off x="2160" y="1336"/>
                <a:ext cx="1763"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r>
                  <a:rPr lang="fr-CH" altLang="fr-FR" sz="2400" b="1" dirty="0">
                    <a:solidFill>
                      <a:srgbClr val="000000"/>
                    </a:solidFill>
                  </a:rPr>
                  <a:t>Système de santé</a:t>
                </a:r>
              </a:p>
            </p:txBody>
          </p:sp>
          <p:sp>
            <p:nvSpPr>
              <p:cNvPr id="17" name="AutoShape 8"/>
              <p:cNvSpPr>
                <a:spLocks noChangeAspect="1" noChangeArrowheads="1"/>
              </p:cNvSpPr>
              <p:nvPr/>
            </p:nvSpPr>
            <p:spPr bwMode="auto">
              <a:xfrm rot="5436912">
                <a:off x="2634" y="940"/>
                <a:ext cx="393" cy="1866"/>
              </a:xfrm>
              <a:prstGeom prst="curvedRightArrow">
                <a:avLst>
                  <a:gd name="adj1" fmla="val 94962"/>
                  <a:gd name="adj2" fmla="val 189924"/>
                  <a:gd name="adj3" fmla="val 33333"/>
                </a:avLst>
              </a:prstGeom>
              <a:solidFill>
                <a:srgbClr val="FFFFFF"/>
              </a:solidFill>
              <a:ln w="9525">
                <a:solidFill>
                  <a:srgbClr val="99CC00"/>
                </a:solidFill>
                <a:miter lim="800000"/>
                <a:headEnd/>
                <a:tailEnd/>
              </a:ln>
            </p:spPr>
            <p:txBody>
              <a:bodyPr/>
              <a:lstStyle/>
              <a:p>
                <a:endParaRPr lang="fr-FR"/>
              </a:p>
            </p:txBody>
          </p:sp>
          <p:sp>
            <p:nvSpPr>
              <p:cNvPr id="18" name="AutoShape 9"/>
              <p:cNvSpPr>
                <a:spLocks noChangeAspect="1" noChangeArrowheads="1"/>
              </p:cNvSpPr>
              <p:nvPr/>
            </p:nvSpPr>
            <p:spPr bwMode="auto">
              <a:xfrm rot="-5420182">
                <a:off x="2765" y="2522"/>
                <a:ext cx="394" cy="1866"/>
              </a:xfrm>
              <a:prstGeom prst="curvedRightArrow">
                <a:avLst>
                  <a:gd name="adj1" fmla="val 94721"/>
                  <a:gd name="adj2" fmla="val 189442"/>
                  <a:gd name="adj3" fmla="val 33333"/>
                </a:avLst>
              </a:prstGeom>
              <a:solidFill>
                <a:srgbClr val="FFFFFF"/>
              </a:solidFill>
              <a:ln w="9525">
                <a:solidFill>
                  <a:srgbClr val="99CC00"/>
                </a:solidFill>
                <a:miter lim="800000"/>
                <a:headEnd/>
                <a:tailEnd/>
              </a:ln>
            </p:spPr>
            <p:txBody>
              <a:bodyPr/>
              <a:lstStyle/>
              <a:p>
                <a:endParaRPr lang="fr-FR"/>
              </a:p>
            </p:txBody>
          </p:sp>
        </p:grpSp>
        <p:sp>
          <p:nvSpPr>
            <p:cNvPr id="9" name="Oval 10"/>
            <p:cNvSpPr>
              <a:spLocks noChangeAspect="1" noChangeArrowheads="1"/>
            </p:cNvSpPr>
            <p:nvPr/>
          </p:nvSpPr>
          <p:spPr bwMode="auto">
            <a:xfrm>
              <a:off x="2381" y="1661"/>
              <a:ext cx="2059" cy="1569"/>
            </a:xfrm>
            <a:prstGeom prst="ellipse">
              <a:avLst/>
            </a:prstGeom>
            <a:solidFill>
              <a:srgbClr val="EAEAEA"/>
            </a:solidFill>
            <a:ln w="9525">
              <a:solidFill>
                <a:srgbClr val="99CC00"/>
              </a:solidFill>
              <a:round/>
              <a:headEnd/>
              <a:tailEnd/>
            </a:ln>
          </p:spPr>
          <p:txBody>
            <a:bodyPr/>
            <a:lstStyle/>
            <a:p>
              <a:endParaRPr lang="fr-FR"/>
            </a:p>
          </p:txBody>
        </p:sp>
        <p:sp>
          <p:nvSpPr>
            <p:cNvPr id="10" name="Text Box 11"/>
            <p:cNvSpPr txBox="1">
              <a:spLocks noChangeAspect="1" noChangeArrowheads="1"/>
            </p:cNvSpPr>
            <p:nvPr/>
          </p:nvSpPr>
          <p:spPr bwMode="auto">
            <a:xfrm>
              <a:off x="703" y="2024"/>
              <a:ext cx="1291"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a:r>
                <a:rPr lang="fr-CH" altLang="fr-FR" sz="2000" b="1"/>
                <a:t>Individus, Familles,</a:t>
              </a:r>
              <a:r>
                <a:rPr lang="fr-CH" altLang="fr-FR" sz="2000" b="1">
                  <a:solidFill>
                    <a:srgbClr val="99CCFF"/>
                  </a:solidFill>
                </a:rPr>
                <a:t> </a:t>
              </a:r>
              <a:r>
                <a:rPr lang="fr-CH" altLang="fr-FR" sz="2000" b="1"/>
                <a:t>Communautés</a:t>
              </a:r>
              <a:endParaRPr lang="fr-CH" altLang="fr-FR" sz="1600" b="1">
                <a:latin typeface="Times New Roman" pitchFamily="18" charset="0"/>
              </a:endParaRPr>
            </a:p>
          </p:txBody>
        </p:sp>
        <p:sp>
          <p:nvSpPr>
            <p:cNvPr id="11" name="Text Box 12"/>
            <p:cNvSpPr txBox="1">
              <a:spLocks noChangeAspect="1" noChangeArrowheads="1"/>
            </p:cNvSpPr>
            <p:nvPr/>
          </p:nvSpPr>
          <p:spPr bwMode="auto">
            <a:xfrm>
              <a:off x="3152" y="2205"/>
              <a:ext cx="102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a:r>
                <a:rPr lang="fr-CH" altLang="fr-FR" sz="2000" b="1"/>
                <a:t>Services de santé</a:t>
              </a:r>
            </a:p>
          </p:txBody>
        </p:sp>
        <p:sp>
          <p:nvSpPr>
            <p:cNvPr id="12" name="Oval 13"/>
            <p:cNvSpPr>
              <a:spLocks noChangeAspect="1" noChangeArrowheads="1"/>
            </p:cNvSpPr>
            <p:nvPr/>
          </p:nvSpPr>
          <p:spPr bwMode="auto">
            <a:xfrm>
              <a:off x="1610" y="1842"/>
              <a:ext cx="1754" cy="1301"/>
            </a:xfrm>
            <a:prstGeom prst="ellipse">
              <a:avLst/>
            </a:prstGeom>
            <a:noFill/>
            <a:ln w="9525">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 name="Text Box 14"/>
            <p:cNvSpPr txBox="1">
              <a:spLocks noChangeAspect="1" noChangeArrowheads="1"/>
            </p:cNvSpPr>
            <p:nvPr/>
          </p:nvSpPr>
          <p:spPr bwMode="auto">
            <a:xfrm>
              <a:off x="1882" y="2115"/>
              <a:ext cx="1291"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a:r>
                <a:rPr lang="fr-CH" altLang="fr-FR" sz="2000" b="1">
                  <a:solidFill>
                    <a:srgbClr val="003399"/>
                  </a:solidFill>
                </a:rPr>
                <a:t>Programmes de santé maternelle et néonatale</a:t>
              </a:r>
              <a:endParaRPr lang="fr-CH" altLang="fr-FR" sz="1600" b="1">
                <a:solidFill>
                  <a:srgbClr val="003399"/>
                </a:solidFill>
                <a:latin typeface="Times New Roman" pitchFamily="18" charset="0"/>
              </a:endParaRPr>
            </a:p>
          </p:txBody>
        </p:sp>
      </p:grpSp>
    </p:spTree>
    <p:extLst>
      <p:ext uri="{BB962C8B-B14F-4D97-AF65-F5344CB8AC3E}">
        <p14:creationId xmlns:p14="http://schemas.microsoft.com/office/powerpoint/2010/main" val="31580663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1669</Words>
  <Application>Microsoft Office PowerPoint</Application>
  <PresentationFormat>Grand écran</PresentationFormat>
  <Paragraphs>245</Paragraphs>
  <Slides>35</Slides>
  <Notes>0</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2</vt:i4>
      </vt:variant>
      <vt:variant>
        <vt:lpstr>Titres des diapositives</vt:lpstr>
      </vt:variant>
      <vt:variant>
        <vt:i4>35</vt:i4>
      </vt:variant>
    </vt:vector>
  </HeadingPairs>
  <TitlesOfParts>
    <vt:vector size="49" baseType="lpstr">
      <vt:lpstr>ＭＳ Ｐゴシック</vt:lpstr>
      <vt:lpstr>SimSun</vt:lpstr>
      <vt:lpstr>Arial</vt:lpstr>
      <vt:lpstr>Arial Narrow</vt:lpstr>
      <vt:lpstr>Calibri</vt:lpstr>
      <vt:lpstr>Calibri Light</vt:lpstr>
      <vt:lpstr>Tahoma</vt:lpstr>
      <vt:lpstr>Times New Roman</vt:lpstr>
      <vt:lpstr>Trebuchet MS</vt:lpstr>
      <vt:lpstr>Verdana</vt:lpstr>
      <vt:lpstr>Wingdings</vt:lpstr>
      <vt:lpstr>Thème Office</vt:lpstr>
      <vt:lpstr>Picture</vt:lpstr>
      <vt:lpstr>Clip</vt:lpstr>
      <vt:lpstr>PRESENTATION DU CADRE  « COLLABORER AVEC LES INDIVIDUS, FAMILLES, COMMUNAUTES POUR AMELIORER LA SANTE MATERNELLE ET NEONATALE »</vt:lpstr>
      <vt:lpstr>OBJECTIFS</vt:lpstr>
      <vt:lpstr>PLAN DE PRESENTATION</vt:lpstr>
      <vt:lpstr>BASE CONCEPTUELLE DU CADRE IFC (1/2)</vt:lpstr>
      <vt:lpstr>BASE CONCEPTUELLE DU CADRE IFC (2/2)</vt:lpstr>
      <vt:lpstr>FINALITES DU CADRE IFC (1/2)</vt:lpstr>
      <vt:lpstr>FINALITES DU CADRE IFC (2/2)</vt:lpstr>
      <vt:lpstr>PRINCIPES DU CADRE IFC (1/5)</vt:lpstr>
      <vt:lpstr>PRINCIPES DU CADRE IFC (2/5)</vt:lpstr>
      <vt:lpstr>PRINCIPES DU CADRE IFC (3/5)</vt:lpstr>
      <vt:lpstr>PRINCIPES DU CADRE IFC (4/5)</vt:lpstr>
      <vt:lpstr>PRINCIPES DU CADRE IFC (5/5)</vt:lpstr>
      <vt:lpstr>CADRE STRATEGIQUE IFC</vt:lpstr>
      <vt:lpstr>CHAMPS PRIORITAIRES D’INTERVENTION</vt:lpstr>
      <vt:lpstr> CHAMPS PRIORITAIRES DE RENFORCEMENT DU SYSTEME DE SANTE </vt:lpstr>
      <vt:lpstr> CHAMPS PRIORITAIRES DE RENFORCEMENT DU SYSTEME DE SANTE </vt:lpstr>
      <vt:lpstr> CHAMPS PRIORITAIRES DE RENFORCEMENT DU SYSTEME DE SANTE </vt:lpstr>
      <vt:lpstr> CHAMPS PRIORITAIRES DE RENFORCEMENT DU SYSTEME DE SANTE </vt:lpstr>
      <vt:lpstr> CHAMPS PRIORITAIRES DE RENFORCEMENT DU SYSTEME DE SANTE </vt:lpstr>
      <vt:lpstr> CHAMPS PRIORITAIRES DE RENFORCEMENT DU SYSTEME DE SANTE </vt:lpstr>
      <vt:lpstr>MISE EN ŒUVRE DU CADRE IFC: CONDITIONS</vt:lpstr>
      <vt:lpstr>Présentation PowerPoint</vt:lpstr>
      <vt:lpstr>Présentation PowerPoint</vt:lpstr>
      <vt:lpstr>Présentation PowerPoint</vt:lpstr>
      <vt:lpstr>Présentation PowerPoint</vt:lpstr>
      <vt:lpstr>MISE EN ŒUVRE DU CADRE IFC AU NIVEAU REGIONAL</vt:lpstr>
      <vt:lpstr>MISE EN ŒUVRE DU CADRE IFC AU NIVEAU REGIONAL</vt:lpstr>
      <vt:lpstr>MISE EN ŒUVRE DU CADRE IFC AU NIVEAU DISTRICT (1/2)</vt:lpstr>
      <vt:lpstr>MISE EN ŒUVRE DU CADRE IFC AU NIVEAU DISTRICT (1/2)</vt:lpstr>
      <vt:lpstr>MISE EN ŒUVRE DU CADRE IFC AU NIVEAU DISTRICT (2/2)</vt:lpstr>
      <vt:lpstr>DESCRIPTION DES PHASES CLE DE MISE EN ŒUVRE DE IFC (1/2)</vt:lpstr>
      <vt:lpstr>DESCRIPTION DES PHASES CLE DE MISE EN ŒUVRE DE IFC (1/2)</vt:lpstr>
      <vt:lpstr>DESCRIPTION DES PHASES CLE DE MISE EN ŒUVRE DE IFC (2/2)</vt:lpstr>
      <vt:lpstr>PRESENTATION DU CADRE GENERAL DE MISE EN ŒUVRE DU CADRE IFC</vt:lpstr>
      <vt:lpstr>JE VOUS REMERCIE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DU CADRE  « COLLABORER AVEC LES INDIVIDUS, FAMILLES, COMMUNAUTES POUR AMELIORER LA SANTE MATERNELLE ET NEONATALE »</dc:title>
  <dc:creator>YOUGBARE Emmanuel</dc:creator>
  <cp:lastModifiedBy>DELL</cp:lastModifiedBy>
  <cp:revision>4</cp:revision>
  <dcterms:created xsi:type="dcterms:W3CDTF">2021-09-28T14:07:48Z</dcterms:created>
  <dcterms:modified xsi:type="dcterms:W3CDTF">2022-05-20T21:43:38Z</dcterms:modified>
</cp:coreProperties>
</file>