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8" r:id="rId2"/>
    <p:sldId id="329" r:id="rId3"/>
    <p:sldId id="278" r:id="rId4"/>
    <p:sldId id="280" r:id="rId5"/>
    <p:sldId id="330" r:id="rId6"/>
    <p:sldId id="293" r:id="rId7"/>
    <p:sldId id="294" r:id="rId8"/>
    <p:sldId id="295" r:id="rId9"/>
    <p:sldId id="258" r:id="rId10"/>
    <p:sldId id="301" r:id="rId11"/>
    <p:sldId id="302" r:id="rId12"/>
    <p:sldId id="303" r:id="rId13"/>
    <p:sldId id="304" r:id="rId14"/>
    <p:sldId id="296"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281" r:id="rId38"/>
    <p:sldId id="327" r:id="rId39"/>
    <p:sldId id="283" r:id="rId40"/>
    <p:sldId id="259"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339" r:id="rId54"/>
    <p:sldId id="338" r:id="rId55"/>
    <p:sldId id="272"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YAMEOGO" initials="P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11T04:48:28.397" idx="2">
    <p:pos x="6004" y="3232"/>
    <p:text>Decaler pour un point à part entière</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31306-8B1F-4BDE-A73B-54E022B7EA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25A11336-3768-468E-A661-4F0EA6BE77A6}" type="pres">
      <dgm:prSet presAssocID="{3FE31306-8B1F-4BDE-A73B-54E022B7EAD7}" presName="linear" presStyleCnt="0">
        <dgm:presLayoutVars>
          <dgm:animLvl val="lvl"/>
          <dgm:resizeHandles val="exact"/>
        </dgm:presLayoutVars>
      </dgm:prSet>
      <dgm:spPr/>
      <dgm:t>
        <a:bodyPr/>
        <a:lstStyle/>
        <a:p>
          <a:endParaRPr lang="fr-FR"/>
        </a:p>
      </dgm:t>
    </dgm:pt>
  </dgm:ptLst>
  <dgm:cxnLst>
    <dgm:cxn modelId="{CCE184E8-AF56-4F2C-AD92-CD6FD57B5E83}" type="presOf" srcId="{3FE31306-8B1F-4BDE-A73B-54E022B7EAD7}" destId="{25A11336-3768-468E-A661-4F0EA6BE77A6}"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001CB-B2DC-463C-BFB8-7BC389A741D2}" type="datetimeFigureOut">
              <a:rPr lang="fr-FR" smtClean="0"/>
              <a:t>18/05/2022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F10D9-522D-4589-989B-33528002AEE0}" type="slidenum">
              <a:rPr lang="fr-FR" smtClean="0"/>
              <a:t>‹N°›</a:t>
            </a:fld>
            <a:endParaRPr lang="fr-FR"/>
          </a:p>
        </p:txBody>
      </p:sp>
    </p:spTree>
    <p:extLst>
      <p:ext uri="{BB962C8B-B14F-4D97-AF65-F5344CB8AC3E}">
        <p14:creationId xmlns:p14="http://schemas.microsoft.com/office/powerpoint/2010/main" val="29846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50C15F-001A-4BDC-BDCA-A3A84E0BDD1D}" type="slidenum">
              <a:rPr lang="fr-FR" altLang="fr-FR" smtClean="0">
                <a:solidFill>
                  <a:prstClr val="black"/>
                </a:solidFill>
                <a:cs typeface="Arial" charset="0"/>
              </a:rPr>
              <a:pPr algn="r" eaLnBrk="1" hangingPunct="1">
                <a:spcBef>
                  <a:spcPct val="0"/>
                </a:spcBef>
              </a:pPr>
              <a:t>8</a:t>
            </a:fld>
            <a:endParaRPr lang="fr-FR" altLang="fr-FR">
              <a:solidFill>
                <a:prstClr val="black"/>
              </a:solidFill>
              <a:cs typeface="Arial" charset="0"/>
            </a:endParaRPr>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fr-FR"/>
              <a:t>Not just emergencies, routine care – what in the home</a:t>
            </a:r>
          </a:p>
          <a:p>
            <a:pPr eaLnBrk="1" hangingPunct="1"/>
            <a:r>
              <a:rPr lang="fr-CH" altLang="fr-FR"/>
              <a:t>Particularity of MNH: not all can be resolved in the home</a:t>
            </a:r>
            <a:endParaRPr lang="fr-FR" altLang="fr-FR"/>
          </a:p>
        </p:txBody>
      </p:sp>
    </p:spTree>
    <p:extLst>
      <p:ext uri="{BB962C8B-B14F-4D97-AF65-F5344CB8AC3E}">
        <p14:creationId xmlns:p14="http://schemas.microsoft.com/office/powerpoint/2010/main" val="379395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fld id="{B5FB438D-71BF-40C9-88DF-0D21F911BACB}" type="slidenum">
              <a:rPr kumimoji="0" lang="fr-FR" smtClean="0">
                <a:latin typeface="Arial" charset="0"/>
              </a:rPr>
              <a:pPr eaLnBrk="1" hangingPunct="1"/>
              <a:t>12</a:t>
            </a:fld>
            <a:endParaRPr kumimoji="0" lang="fr-FR">
              <a:latin typeface="Arial" charset="0"/>
            </a:endParaRPr>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algn="r" eaLnBrk="1" hangingPunct="1"/>
            <a:fld id="{80006041-67B7-4AAD-8784-9BBB51CF09CA}" type="slidenum">
              <a:rPr kumimoji="0" lang="fr-FR" sz="1200">
                <a:latin typeface="Arial" charset="0"/>
              </a:rPr>
              <a:pPr algn="r" eaLnBrk="1" hangingPunct="1"/>
              <a:t>12</a:t>
            </a:fld>
            <a:endParaRPr kumimoji="0" lang="fr-FR" sz="1200">
              <a:latin typeface="Arial" charset="0"/>
            </a:endParaRPr>
          </a:p>
        </p:txBody>
      </p:sp>
      <p:sp>
        <p:nvSpPr>
          <p:cNvPr id="21508" name="Rectangle 2"/>
          <p:cNvSpPr>
            <a:spLocks noGrp="1" noRot="1" noChangeAspect="1" noChangeArrowheads="1" noTextEdit="1"/>
          </p:cNvSpPr>
          <p:nvPr>
            <p:ph type="sldImg"/>
          </p:nvPr>
        </p:nvSpPr>
        <p:spPr>
          <a:xfrm>
            <a:off x="382588" y="685800"/>
            <a:ext cx="6096000" cy="3429000"/>
          </a:xfrm>
          <a:ln/>
        </p:spPr>
      </p:sp>
      <p:sp>
        <p:nvSpPr>
          <p:cNvPr id="21509"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5" tIns="45792" rIns="91585" bIns="45792"/>
          <a:lstStyle/>
          <a:p>
            <a:pPr eaLnBrk="1" hangingPunct="1"/>
            <a:endParaRPr lang="fr-FR"/>
          </a:p>
        </p:txBody>
      </p:sp>
    </p:spTree>
    <p:extLst>
      <p:ext uri="{BB962C8B-B14F-4D97-AF65-F5344CB8AC3E}">
        <p14:creationId xmlns:p14="http://schemas.microsoft.com/office/powerpoint/2010/main" val="215788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44B65D2-6383-4C18-BD38-BC8E02D329E4}" type="slidenum">
              <a:rPr lang="fr-FR" smtClean="0"/>
              <a:pPr/>
              <a:t>13</a:t>
            </a:fld>
            <a:endParaRPr lang="fr-FR"/>
          </a:p>
        </p:txBody>
      </p:sp>
    </p:spTree>
    <p:extLst>
      <p:ext uri="{BB962C8B-B14F-4D97-AF65-F5344CB8AC3E}">
        <p14:creationId xmlns:p14="http://schemas.microsoft.com/office/powerpoint/2010/main" val="407661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D7A222-E4F5-4762-AF1E-F77BB7B2D0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FCA47E-22C3-48CE-812B-06C599E0B5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E703359-15D0-4EBF-B494-88ECF7D0E418}"/>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58E8DF24-ACCA-4267-9035-4642350549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1B52EB-9A41-47F4-8907-B45FF1AB2865}"/>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228012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27205-2280-4F01-B5B6-C78D9BA5C6D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97347E5-F65A-4734-A327-8C273D48CE3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5D523B-D74C-4383-82B1-C9AD2BD2CC41}"/>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683C8FDE-847E-4359-A949-DD0C1EDE38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968DE5-DFCC-4821-B3B5-0D80B4606C75}"/>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174861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F535C8A-D7E8-4D6E-BACD-35D4A7E915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49B53D9-28B6-4948-8D00-37A7B3E033B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1A0E9F-9185-4ABF-9F96-441623139752}"/>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F44A2E38-6424-4FD9-B628-251A1F76D2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C887F4-0BD0-4632-A301-55D6F8A6A549}"/>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77943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197600" y="1600200"/>
            <a:ext cx="53848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197600" y="3938589"/>
            <a:ext cx="53848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r>
              <a:rPr lang="fr-FR"/>
              <a:t>Session 2009 comité de suivi</a:t>
            </a:r>
          </a:p>
        </p:txBody>
      </p:sp>
      <p:sp>
        <p:nvSpPr>
          <p:cNvPr id="8" name="Rectangle 6"/>
          <p:cNvSpPr>
            <a:spLocks noGrp="1" noChangeArrowheads="1"/>
          </p:cNvSpPr>
          <p:nvPr>
            <p:ph type="sldNum" sz="quarter" idx="12"/>
          </p:nvPr>
        </p:nvSpPr>
        <p:spPr>
          <a:ln/>
        </p:spPr>
        <p:txBody>
          <a:bodyPr/>
          <a:lstStyle>
            <a:lvl1pPr>
              <a:defRPr/>
            </a:lvl1pPr>
          </a:lstStyle>
          <a:p>
            <a:pPr>
              <a:defRPr/>
            </a:pPr>
            <a:fld id="{2B7A2E76-DC0A-48A4-B853-F927D56BDF23}" type="slidenum">
              <a:rPr lang="fr-FR"/>
              <a:pPr>
                <a:defRPr/>
              </a:pPr>
              <a:t>‹N°›</a:t>
            </a:fld>
            <a:endParaRPr lang="fr-FR"/>
          </a:p>
        </p:txBody>
      </p:sp>
    </p:spTree>
    <p:extLst>
      <p:ext uri="{BB962C8B-B14F-4D97-AF65-F5344CB8AC3E}">
        <p14:creationId xmlns:p14="http://schemas.microsoft.com/office/powerpoint/2010/main" val="356611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62F34-4F45-4196-AD1D-C54FE85D90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657A2D-7B0E-4D90-9058-EAE4ED7A737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CADCAB-36B6-475B-BFB9-59F6F485D4CF}"/>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4CF4B032-F290-4E41-9445-B2F7C09A66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25C72B-B346-4F0E-816E-10164E9825F5}"/>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181547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BFD5D-2FC9-4FC4-AFC1-27DC9979C22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3695108-7D92-4763-88DA-60BEE5533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3254E0-E64C-4C46-80A5-AD44F4DC8BE5}"/>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7E3DE846-BC48-4193-A889-954D23432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6B3E9E-AC15-4D18-853E-BCD609AE3452}"/>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127594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BE0EC-47B6-4892-AEC3-815F0A507F6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0D26E7-0D57-4679-8EEB-88181FD90A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3D05AE-0F25-4758-BCEE-9CEA97F67C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D10EBB2-8D18-449B-93C9-D179CC99DA71}"/>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6" name="Espace réservé du pied de page 5">
            <a:extLst>
              <a:ext uri="{FF2B5EF4-FFF2-40B4-BE49-F238E27FC236}">
                <a16:creationId xmlns:a16="http://schemas.microsoft.com/office/drawing/2014/main" id="{4A8FED37-143A-4B71-85A6-761226EE37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03BB01-60B8-4406-9E2B-EE315CB17443}"/>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107158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C757D-F410-4674-B765-46F3E61898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B3F4A07-4597-41DC-9397-287C2F43F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CB62D98-83A9-4EFD-8AD1-C672FFBFA4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9A4971-86EB-47F9-A08B-0B2C9EB4E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4D83C9-32A0-4318-83B5-6436054B65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03636C1-03AA-477E-B8DA-C5DEDA9CC016}"/>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8" name="Espace réservé du pied de page 7">
            <a:extLst>
              <a:ext uri="{FF2B5EF4-FFF2-40B4-BE49-F238E27FC236}">
                <a16:creationId xmlns:a16="http://schemas.microsoft.com/office/drawing/2014/main" id="{5562E582-7E92-4F4A-814A-E7945F891D8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4F75870-70A4-4D38-8623-66818DA709E1}"/>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142990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63518-F4F9-475D-B14F-AECB95CA0F1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1FC862-F3A7-4AAB-8DE6-663A70995A90}"/>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4" name="Espace réservé du pied de page 3">
            <a:extLst>
              <a:ext uri="{FF2B5EF4-FFF2-40B4-BE49-F238E27FC236}">
                <a16:creationId xmlns:a16="http://schemas.microsoft.com/office/drawing/2014/main" id="{21A3F461-92B6-41A1-AFE8-7AF5FA0D19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BB5AF70-06F6-4EB6-9848-531042AD33F5}"/>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205748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6EB081-53DD-4BC4-953F-480DC9D4E360}"/>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3" name="Espace réservé du pied de page 2">
            <a:extLst>
              <a:ext uri="{FF2B5EF4-FFF2-40B4-BE49-F238E27FC236}">
                <a16:creationId xmlns:a16="http://schemas.microsoft.com/office/drawing/2014/main" id="{56BF60F0-12F5-4090-A832-4FDFAB56D19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3B2B1D6-E461-4287-9BB4-A6FC153970AE}"/>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392185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38610-317B-4583-B723-7DDC0985F0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1ACA4F-AD0F-472A-92EB-2B6A9C8D9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D98B153-67FD-49D2-814E-4BDAAD0B1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0BBB34-1799-4245-BE92-E3193F99D367}"/>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6" name="Espace réservé du pied de page 5">
            <a:extLst>
              <a:ext uri="{FF2B5EF4-FFF2-40B4-BE49-F238E27FC236}">
                <a16:creationId xmlns:a16="http://schemas.microsoft.com/office/drawing/2014/main" id="{CBA9AB2A-E99C-479F-90C0-F7CC75A987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92CD07-371A-4A51-9B16-39F74E15679A}"/>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222380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8731A-82A4-417F-862E-4DAF126143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B268760-2852-46A3-9751-DA4E469A0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B0B4D8-3A80-4A2E-921E-5FAB9908F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603983-E87B-4B74-B40D-818268DADB77}"/>
              </a:ext>
            </a:extLst>
          </p:cNvPr>
          <p:cNvSpPr>
            <a:spLocks noGrp="1"/>
          </p:cNvSpPr>
          <p:nvPr>
            <p:ph type="dt" sz="half" idx="10"/>
          </p:nvPr>
        </p:nvSpPr>
        <p:spPr/>
        <p:txBody>
          <a:bodyPr/>
          <a:lstStyle/>
          <a:p>
            <a:fld id="{90C6951A-2565-4B58-A3D0-88DF1E394128}" type="datetimeFigureOut">
              <a:rPr lang="fr-FR" smtClean="0"/>
              <a:t>18/05/2022</a:t>
            </a:fld>
            <a:endParaRPr lang="fr-FR"/>
          </a:p>
        </p:txBody>
      </p:sp>
      <p:sp>
        <p:nvSpPr>
          <p:cNvPr id="6" name="Espace réservé du pied de page 5">
            <a:extLst>
              <a:ext uri="{FF2B5EF4-FFF2-40B4-BE49-F238E27FC236}">
                <a16:creationId xmlns:a16="http://schemas.microsoft.com/office/drawing/2014/main" id="{7F95D1F8-904B-4CC7-A222-D919FF303B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BF7BC5-D113-4DC7-A7B5-CDBB0B879402}"/>
              </a:ext>
            </a:extLst>
          </p:cNvPr>
          <p:cNvSpPr>
            <a:spLocks noGrp="1"/>
          </p:cNvSpPr>
          <p:nvPr>
            <p:ph type="sldNum" sz="quarter" idx="12"/>
          </p:nvPr>
        </p:nvSpPr>
        <p:spPr/>
        <p:txBody>
          <a:bodyPr/>
          <a:lstStyle/>
          <a:p>
            <a:fld id="{A9D3201A-22AA-46C9-BDA1-75316F177CA0}" type="slidenum">
              <a:rPr lang="fr-FR" smtClean="0"/>
              <a:t>‹N°›</a:t>
            </a:fld>
            <a:endParaRPr lang="fr-FR"/>
          </a:p>
        </p:txBody>
      </p:sp>
    </p:spTree>
    <p:extLst>
      <p:ext uri="{BB962C8B-B14F-4D97-AF65-F5344CB8AC3E}">
        <p14:creationId xmlns:p14="http://schemas.microsoft.com/office/powerpoint/2010/main" val="273915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418A051-D1C7-49BE-B442-716309553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9C50F30-C4AE-43F8-96C6-1D49DED80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03F0FC-0F2B-4603-8BE0-70BBB87978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951A-2565-4B58-A3D0-88DF1E394128}"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26D51244-10CD-4556-AA1C-D54EA4ECFD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6A31575-2EC8-4568-8867-F9653DD55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3201A-22AA-46C9-BDA1-75316F177CA0}" type="slidenum">
              <a:rPr lang="fr-FR" smtClean="0"/>
              <a:t>‹N°›</a:t>
            </a:fld>
            <a:endParaRPr lang="fr-FR"/>
          </a:p>
        </p:txBody>
      </p:sp>
    </p:spTree>
    <p:extLst>
      <p:ext uri="{BB962C8B-B14F-4D97-AF65-F5344CB8AC3E}">
        <p14:creationId xmlns:p14="http://schemas.microsoft.com/office/powerpoint/2010/main" val="415153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13A589D-14A2-409C-8369-2BA71D02F8F3}"/>
              </a:ext>
            </a:extLst>
          </p:cNvPr>
          <p:cNvSpPr>
            <a:spLocks noChangeArrowheads="1"/>
          </p:cNvSpPr>
          <p:nvPr/>
        </p:nvSpPr>
        <p:spPr bwMode="auto">
          <a:xfrm>
            <a:off x="427703" y="383458"/>
            <a:ext cx="11562736" cy="6209071"/>
          </a:xfrm>
          <a:prstGeom prst="roundRect">
            <a:avLst>
              <a:gd name="adj" fmla="val 0"/>
            </a:avLst>
          </a:prstGeom>
          <a:blipFill dpi="0" rotWithShape="0">
            <a:blip r:embed="rId2"/>
            <a:srcRect/>
            <a:tile tx="0" ty="0" sx="100000" sy="100000" flip="none" algn="tl"/>
          </a:blipFill>
          <a:ln w="38100">
            <a:solidFill>
              <a:srgbClr val="7030A0"/>
            </a:solidFill>
            <a:round/>
            <a:headEnd/>
            <a:tailEnd/>
          </a:ln>
        </p:spPr>
        <p:txBody>
          <a:bodyPr rot="0" vert="horz" wrap="square" lIns="91440" tIns="45720" rIns="91440" bIns="45720" anchor="ctr" anchorCtr="0" upright="1">
            <a:noAutofit/>
          </a:bodyPr>
          <a:lstStyle/>
          <a:p>
            <a:pPr algn="ctr">
              <a:lnSpc>
                <a:spcPct val="107000"/>
              </a:lnSpc>
              <a:spcAft>
                <a:spcPts val="800"/>
              </a:spcAft>
            </a:pPr>
            <a:r>
              <a:rPr lang="fr-FR" sz="4000" b="1" dirty="0" smtClean="0">
                <a:effectLst/>
                <a:latin typeface="Verdana" panose="020B0604030504040204" pitchFamily="34" charset="0"/>
                <a:ea typeface="Verdana" panose="020B0604030504040204" pitchFamily="34" charset="0"/>
                <a:cs typeface="Times New Roman" panose="02020603050405020304" pitchFamily="18" charset="0"/>
              </a:rPr>
              <a:t>CADRE </a:t>
            </a:r>
            <a:r>
              <a:rPr lang="fr-FR" sz="4000" b="1" dirty="0">
                <a:effectLst/>
                <a:latin typeface="Verdana" panose="020B0604030504040204" pitchFamily="34" charset="0"/>
                <a:ea typeface="Verdana" panose="020B0604030504040204" pitchFamily="34" charset="0"/>
                <a:cs typeface="Times New Roman" panose="02020603050405020304" pitchFamily="18" charset="0"/>
              </a:rPr>
              <a:t>STRATÉGIQUE IFC « COLLABORER AVEC LES INDIVIDUS FAMILLES COMMUNAUTES » POUR AMÉLIORER LA SMN</a:t>
            </a:r>
            <a:endParaRPr lang="fr-FR" sz="4000"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Aft>
                <a:spcPts val="800"/>
              </a:spcAft>
            </a:pPr>
            <a:endParaRPr lang="fr-FR" sz="4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1297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132856"/>
            <a:ext cx="9144000" cy="1467594"/>
          </a:xfrm>
          <a:solidFill>
            <a:schemeClr val="bg1"/>
          </a:solidFill>
          <a:ln w="28575">
            <a:solidFill>
              <a:schemeClr val="tx1"/>
            </a:solidFill>
          </a:ln>
        </p:spPr>
        <p:txBody>
          <a:bodyPr vert="horz" lIns="91440" tIns="45720" rIns="91440" bIns="45720" rtlCol="0" anchor="ctr">
            <a:noAutofit/>
          </a:bodyPr>
          <a:lstStyle/>
          <a:p>
            <a:pPr>
              <a:lnSpc>
                <a:spcPct val="150000"/>
              </a:lnSpc>
            </a:pPr>
            <a:r>
              <a:rPr lang="fr-FR" altLang="fr-FR" sz="3200" b="1" dirty="0">
                <a:latin typeface="Arial Narrow" pitchFamily="34" charset="0"/>
                <a:cs typeface="Aparajita" pitchFamily="34" charset="0"/>
              </a:rPr>
              <a:t>I. Mortalité maternelle et néonatale au BF</a:t>
            </a:r>
            <a:br>
              <a:rPr lang="fr-FR" altLang="fr-FR" sz="3200" b="1" dirty="0">
                <a:latin typeface="Arial Narrow" pitchFamily="34" charset="0"/>
                <a:cs typeface="Aparajita" pitchFamily="34" charset="0"/>
              </a:rPr>
            </a:br>
            <a:endParaRPr lang="fr-FR" sz="3200" b="1" dirty="0">
              <a:latin typeface="Arial Narrow" pitchFamily="34" charset="0"/>
              <a:cs typeface="Aparajita" pitchFamily="34" charset="0"/>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6993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30F1CD-99F2-42FA-B11E-8E0CE0297383}" type="slidenum">
              <a:rPr lang="fr-FR" smtClean="0"/>
              <a:pPr eaLnBrk="1" hangingPunct="1"/>
              <a:t>11</a:t>
            </a:fld>
            <a:endParaRPr lang="fr-FR"/>
          </a:p>
        </p:txBody>
      </p:sp>
      <p:sp>
        <p:nvSpPr>
          <p:cNvPr id="9218" name="Rectangle 2"/>
          <p:cNvSpPr>
            <a:spLocks noGrp="1" noChangeArrowheads="1"/>
          </p:cNvSpPr>
          <p:nvPr>
            <p:ph type="title" idx="4294967295"/>
          </p:nvPr>
        </p:nvSpPr>
        <p:spPr>
          <a:xfrm>
            <a:off x="1524000" y="68263"/>
            <a:ext cx="9144000" cy="844550"/>
          </a:xfrm>
          <a:ln w="38100">
            <a:solidFill>
              <a:schemeClr val="tx1"/>
            </a:solidFill>
          </a:ln>
        </p:spPr>
        <p:txBody>
          <a:bodyPr vert="horz">
            <a:normAutofit/>
          </a:bodyPr>
          <a:lstStyle/>
          <a:p>
            <a:pPr>
              <a:spcBef>
                <a:spcPts val="525"/>
              </a:spcBef>
              <a:buClr>
                <a:schemeClr val="accent2"/>
              </a:buClr>
              <a:buSzPct val="60000"/>
              <a:buFont typeface="Wingdings"/>
            </a:pPr>
            <a:r>
              <a:rPr lang="fr-FR" sz="4000" dirty="0">
                <a:latin typeface="Rockwell" pitchFamily="18" charset="0"/>
                <a:cs typeface="Calibri" pitchFamily="34" charset="0"/>
              </a:rPr>
              <a:t>Situation MMN au Burkina Faso</a:t>
            </a:r>
          </a:p>
        </p:txBody>
      </p:sp>
      <p:sp>
        <p:nvSpPr>
          <p:cNvPr id="11267" name="Rectangle 3"/>
          <p:cNvSpPr>
            <a:spLocks noGrp="1" noChangeArrowheads="1"/>
          </p:cNvSpPr>
          <p:nvPr>
            <p:ph type="body" idx="4294967295"/>
          </p:nvPr>
        </p:nvSpPr>
        <p:spPr>
          <a:xfrm>
            <a:off x="1401762" y="981076"/>
            <a:ext cx="9266238" cy="5472113"/>
          </a:xfrm>
          <a:ln w="38100">
            <a:solidFill>
              <a:schemeClr val="tx1"/>
            </a:solidFill>
          </a:ln>
        </p:spPr>
        <p:txBody>
          <a:bodyPr>
            <a:normAutofit/>
          </a:bodyPr>
          <a:lstStyle/>
          <a:p>
            <a:pPr marL="0" indent="0">
              <a:buNone/>
              <a:defRPr/>
            </a:pPr>
            <a:r>
              <a:rPr lang="fr-FR" sz="4000" dirty="0">
                <a:latin typeface="Rockwell" pitchFamily="18" charset="0"/>
                <a:cs typeface="Calibri" pitchFamily="34" charset="0"/>
              </a:rPr>
              <a:t>Selon l’Enquête démographique et de santé (EDS) 2010, </a:t>
            </a:r>
          </a:p>
          <a:p>
            <a:pPr marL="342900" lvl="1" indent="-342900">
              <a:buFontTx/>
              <a:buChar char="•"/>
              <a:defRPr/>
            </a:pPr>
            <a:r>
              <a:rPr lang="fr-FR" sz="2800" dirty="0">
                <a:latin typeface="Rockwell" pitchFamily="18" charset="0"/>
              </a:rPr>
              <a:t>341 décès maternels pour 100 000 naissances vivantes,</a:t>
            </a:r>
          </a:p>
          <a:p>
            <a:pPr lvl="1" eaLnBrk="1" hangingPunct="1">
              <a:defRPr/>
            </a:pPr>
            <a:r>
              <a:rPr lang="fr-FR" sz="2800" b="1" dirty="0">
                <a:solidFill>
                  <a:srgbClr val="FF3300"/>
                </a:solidFill>
                <a:latin typeface="Rockwell" pitchFamily="18" charset="0"/>
                <a:cs typeface="Calibri" pitchFamily="34" charset="0"/>
              </a:rPr>
              <a:t>28 meurent avant 1 mois de vie </a:t>
            </a:r>
            <a:r>
              <a:rPr lang="fr-FR" sz="2800" b="1" dirty="0">
                <a:latin typeface="Rockwell" pitchFamily="18" charset="0"/>
                <a:cs typeface="Calibri" pitchFamily="34" charset="0"/>
              </a:rPr>
              <a:t>(mortalité néonatale)</a:t>
            </a:r>
            <a:r>
              <a:rPr lang="fr-FR" sz="2800" dirty="0">
                <a:latin typeface="Rockwell" pitchFamily="18" charset="0"/>
                <a:cs typeface="Calibri" pitchFamily="34" charset="0"/>
              </a:rPr>
              <a:t>,</a:t>
            </a:r>
          </a:p>
          <a:p>
            <a:pPr lvl="1" eaLnBrk="1" hangingPunct="1">
              <a:defRPr/>
            </a:pPr>
            <a:r>
              <a:rPr lang="fr-FR" sz="2800" b="1" dirty="0">
                <a:solidFill>
                  <a:srgbClr val="006600"/>
                </a:solidFill>
                <a:latin typeface="Rockwell" pitchFamily="18" charset="0"/>
                <a:cs typeface="Calibri" pitchFamily="34" charset="0"/>
              </a:rPr>
              <a:t>65 meurent avant leur premier anniversaire</a:t>
            </a:r>
            <a:r>
              <a:rPr lang="fr-FR" sz="2800" b="1" dirty="0">
                <a:solidFill>
                  <a:srgbClr val="009900"/>
                </a:solidFill>
                <a:latin typeface="Rockwell" pitchFamily="18" charset="0"/>
                <a:cs typeface="Calibri" pitchFamily="34" charset="0"/>
              </a:rPr>
              <a:t> </a:t>
            </a:r>
            <a:r>
              <a:rPr lang="fr-FR" sz="2800" b="1" dirty="0">
                <a:latin typeface="Rockwell" pitchFamily="18" charset="0"/>
                <a:cs typeface="Calibri" pitchFamily="34" charset="0"/>
              </a:rPr>
              <a:t>(mortalité infantile)</a:t>
            </a:r>
            <a:r>
              <a:rPr lang="fr-FR" sz="2800" dirty="0">
                <a:latin typeface="Rockwell" pitchFamily="18" charset="0"/>
                <a:cs typeface="Calibri" pitchFamily="34" charset="0"/>
              </a:rPr>
              <a:t>,</a:t>
            </a:r>
          </a:p>
          <a:p>
            <a:pPr lvl="1" eaLnBrk="1" hangingPunct="1">
              <a:defRPr/>
            </a:pPr>
            <a:r>
              <a:rPr lang="fr-FR" sz="2800" b="1" dirty="0">
                <a:solidFill>
                  <a:srgbClr val="0000FF"/>
                </a:solidFill>
                <a:latin typeface="Rockwell" pitchFamily="18" charset="0"/>
                <a:cs typeface="Calibri" pitchFamily="34" charset="0"/>
              </a:rPr>
              <a:t>129 meurent avant leur cinquième anniversaire</a:t>
            </a:r>
            <a:r>
              <a:rPr lang="fr-FR" sz="2800" b="1" dirty="0">
                <a:solidFill>
                  <a:srgbClr val="CC66FF"/>
                </a:solidFill>
                <a:latin typeface="Rockwell" pitchFamily="18" charset="0"/>
                <a:cs typeface="Calibri" pitchFamily="34" charset="0"/>
              </a:rPr>
              <a:t> </a:t>
            </a:r>
            <a:r>
              <a:rPr lang="fr-FR" sz="2800" b="1" dirty="0">
                <a:latin typeface="Rockwell" pitchFamily="18" charset="0"/>
                <a:cs typeface="Calibri" pitchFamily="34" charset="0"/>
              </a:rPr>
              <a:t>(mortalité infanto-juvénile) </a:t>
            </a:r>
          </a:p>
        </p:txBody>
      </p:sp>
    </p:spTree>
    <p:extLst>
      <p:ext uri="{BB962C8B-B14F-4D97-AF65-F5344CB8AC3E}">
        <p14:creationId xmlns:p14="http://schemas.microsoft.com/office/powerpoint/2010/main" val="164182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pPr eaLnBrk="1" hangingPunct="1"/>
            <a:fld id="{1EDC5A7F-AB2B-48BB-90BE-46DE14DA7DD9}" type="slidenum">
              <a:rPr kumimoji="0" lang="fr-FR" smtClean="0"/>
              <a:pPr eaLnBrk="1" hangingPunct="1"/>
              <a:t>12</a:t>
            </a:fld>
            <a:endParaRPr kumimoji="0" lang="fr-FR"/>
          </a:p>
        </p:txBody>
      </p:sp>
      <p:sp>
        <p:nvSpPr>
          <p:cNvPr id="38916" name="Rectangle 4"/>
          <p:cNvSpPr>
            <a:spLocks noGrp="1" noChangeArrowheads="1"/>
          </p:cNvSpPr>
          <p:nvPr>
            <p:ph type="title" idx="4294967295"/>
          </p:nvPr>
        </p:nvSpPr>
        <p:spPr>
          <a:xfrm>
            <a:off x="1524000" y="116633"/>
            <a:ext cx="9078910" cy="597743"/>
          </a:xfrm>
          <a:ln w="38100">
            <a:solidFill>
              <a:schemeClr val="tx1"/>
            </a:solidFill>
          </a:ln>
        </p:spPr>
        <p:txBody>
          <a:bodyPr vert="horz" lIns="91440" tIns="45720" rIns="91440" bIns="45720" rtlCol="0" anchor="ctr">
            <a:noAutofit/>
          </a:bodyPr>
          <a:lstStyle/>
          <a:p>
            <a:pPr defTabSz="885825">
              <a:defRPr/>
            </a:pPr>
            <a:r>
              <a:rPr lang="fr-FR" sz="5400" b="1" dirty="0">
                <a:solidFill>
                  <a:srgbClr val="FF0000"/>
                </a:solidFill>
                <a:latin typeface="Rockwell" pitchFamily="18" charset="0"/>
                <a:cs typeface="Times New Roman" pitchFamily="18" charset="0"/>
              </a:rPr>
              <a:t>Au Burkina Faso</a:t>
            </a:r>
            <a:endParaRPr lang="en-US" sz="5400" b="1" dirty="0">
              <a:solidFill>
                <a:srgbClr val="FF0000"/>
              </a:solidFill>
              <a:effectLst>
                <a:outerShdw blurRad="38100" dist="38100" dir="2700000" algn="tl">
                  <a:srgbClr val="C0C0C0"/>
                </a:outerShdw>
              </a:effectLst>
              <a:latin typeface="Rockwell" pitchFamily="18" charset="0"/>
            </a:endParaRPr>
          </a:p>
        </p:txBody>
      </p:sp>
      <p:sp>
        <p:nvSpPr>
          <p:cNvPr id="6151" name="Rectangle 5"/>
          <p:cNvSpPr>
            <a:spLocks noGrp="1" noChangeArrowheads="1"/>
          </p:cNvSpPr>
          <p:nvPr>
            <p:ph type="body" idx="4294967295"/>
          </p:nvPr>
        </p:nvSpPr>
        <p:spPr>
          <a:xfrm>
            <a:off x="5896002" y="1285838"/>
            <a:ext cx="4706908" cy="4962563"/>
          </a:xfrm>
          <a:ln w="38100">
            <a:solidFill>
              <a:schemeClr val="tx1"/>
            </a:solidFill>
          </a:ln>
        </p:spPr>
        <p:txBody>
          <a:bodyPr vert="horz" lIns="91440" tIns="45720" rIns="91440" bIns="45720" rtlCol="0">
            <a:noAutofit/>
          </a:bodyPr>
          <a:lstStyle/>
          <a:p>
            <a:pPr marL="0" indent="0" defTabSz="885825">
              <a:buNone/>
            </a:pPr>
            <a:endParaRPr lang="fr-FR" sz="4800" dirty="0">
              <a:latin typeface="Rockwell" pitchFamily="18" charset="0"/>
              <a:cs typeface="Times New Roman" pitchFamily="18" charset="0"/>
            </a:endParaRPr>
          </a:p>
          <a:p>
            <a:pPr lvl="1" defTabSz="885825">
              <a:buNone/>
            </a:pPr>
            <a:r>
              <a:rPr lang="fr-FR" sz="3600" dirty="0">
                <a:latin typeface="Rockwell" pitchFamily="18" charset="0"/>
                <a:cs typeface="Times New Roman" pitchFamily="18" charset="0"/>
              </a:rPr>
              <a:t>-1 femme meurt suite à une complication liée à la grossesse</a:t>
            </a:r>
          </a:p>
          <a:p>
            <a:pPr lvl="1" defTabSz="885825">
              <a:buNone/>
            </a:pPr>
            <a:endParaRPr lang="fr-FR" sz="3600" dirty="0">
              <a:latin typeface="Rockwell" pitchFamily="18" charset="0"/>
              <a:cs typeface="Times New Roman" pitchFamily="18" charset="0"/>
            </a:endParaRPr>
          </a:p>
          <a:p>
            <a:pPr lvl="1" defTabSz="885825">
              <a:buNone/>
            </a:pPr>
            <a:r>
              <a:rPr lang="fr-FR" sz="3600" dirty="0">
                <a:latin typeface="Rockwell" pitchFamily="18" charset="0"/>
                <a:cs typeface="Times New Roman" pitchFamily="18" charset="0"/>
              </a:rPr>
              <a:t>- 8 nouveau-nés meurent</a:t>
            </a:r>
            <a:endParaRPr lang="en-US" sz="3600" dirty="0">
              <a:latin typeface="Rockwell" pitchFamily="18" charset="0"/>
              <a:cs typeface="Times New Roman" pitchFamily="18" charset="0"/>
            </a:endParaRPr>
          </a:p>
        </p:txBody>
      </p:sp>
      <p:pic>
        <p:nvPicPr>
          <p:cNvPr id="6148" name="Picture 2" descr="clocktower"/>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1524000" y="1266671"/>
            <a:ext cx="3857652" cy="497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3"/>
          <p:cNvSpPr txBox="1">
            <a:spLocks noChangeArrowheads="1"/>
          </p:cNvSpPr>
          <p:nvPr/>
        </p:nvSpPr>
        <p:spPr bwMode="auto">
          <a:xfrm>
            <a:off x="2279650" y="2205039"/>
            <a:ext cx="3289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cs typeface="Arial" charset="0"/>
              </a:defRPr>
            </a:lvl1pPr>
            <a:lvl2pPr marL="742950" indent="-285750" eaLnBrk="0" hangingPunct="0">
              <a:defRPr kumimoji="1">
                <a:solidFill>
                  <a:schemeClr val="tx1"/>
                </a:solidFill>
                <a:latin typeface="Times New Roman" pitchFamily="18" charset="0"/>
                <a:cs typeface="Arial" charset="0"/>
              </a:defRPr>
            </a:lvl2pPr>
            <a:lvl3pPr marL="1143000" indent="-228600" eaLnBrk="0" hangingPunct="0">
              <a:defRPr kumimoji="1">
                <a:solidFill>
                  <a:schemeClr val="tx1"/>
                </a:solidFill>
                <a:latin typeface="Times New Roman" pitchFamily="18" charset="0"/>
                <a:cs typeface="Arial" charset="0"/>
              </a:defRPr>
            </a:lvl3pPr>
            <a:lvl4pPr marL="1600200" indent="-228600" eaLnBrk="0" hangingPunct="0">
              <a:defRPr kumimoji="1">
                <a:solidFill>
                  <a:schemeClr val="tx1"/>
                </a:solidFill>
                <a:latin typeface="Times New Roman" pitchFamily="18" charset="0"/>
                <a:cs typeface="Arial" charset="0"/>
              </a:defRPr>
            </a:lvl4pPr>
            <a:lvl5pPr marL="2057400" indent="-228600" eaLnBrk="0" hangingPunct="0">
              <a:defRPr kumimoji="1">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a:solidFill>
                  <a:schemeClr val="tx1"/>
                </a:solidFill>
                <a:latin typeface="Times New Roman" pitchFamily="18" charset="0"/>
                <a:cs typeface="Arial" charset="0"/>
              </a:defRPr>
            </a:lvl9pPr>
          </a:lstStyle>
          <a:p>
            <a:r>
              <a:rPr kumimoji="0" lang="en-US" sz="2400" b="1" dirty="0">
                <a:solidFill>
                  <a:srgbClr val="FFCC00"/>
                </a:solidFill>
                <a:latin typeface="Arial" charset="0"/>
              </a:rPr>
              <a:t>Toutes </a:t>
            </a:r>
            <a:r>
              <a:rPr kumimoji="0" lang="fr-FR" sz="2400" b="1" dirty="0">
                <a:solidFill>
                  <a:srgbClr val="FFCC00"/>
                </a:solidFill>
                <a:latin typeface="Arial" charset="0"/>
              </a:rPr>
              <a:t>les 5 heures</a:t>
            </a:r>
            <a:r>
              <a:rPr kumimoji="0" lang="en-US" sz="2400" b="1" dirty="0">
                <a:solidFill>
                  <a:srgbClr val="FFCC00"/>
                </a:solidFill>
                <a:latin typeface="Arial" charset="0"/>
              </a:rPr>
              <a:t>...</a:t>
            </a:r>
          </a:p>
        </p:txBody>
      </p:sp>
      <p:sp>
        <p:nvSpPr>
          <p:cNvPr id="38918" name="Line 6"/>
          <p:cNvSpPr>
            <a:spLocks noChangeShapeType="1"/>
          </p:cNvSpPr>
          <p:nvPr/>
        </p:nvSpPr>
        <p:spPr bwMode="auto">
          <a:xfrm flipV="1">
            <a:off x="2952728" y="642918"/>
            <a:ext cx="6192838" cy="0"/>
          </a:xfrm>
          <a:prstGeom prst="line">
            <a:avLst/>
          </a:prstGeom>
          <a:noFill/>
          <a:ln w="57150">
            <a:solidFill>
              <a:schemeClr val="tx1"/>
            </a:solidFill>
            <a:round/>
            <a:headEnd/>
            <a:tailEnd/>
          </a:ln>
          <a:effectLst/>
        </p:spPr>
        <p:txBody>
          <a:bodyPr/>
          <a:lstStyle/>
          <a:p>
            <a:pPr algn="ctr">
              <a:defRPr/>
            </a:pPr>
            <a:endParaRPr lang="fr-FR" sz="440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9349659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EE68C2-6C9D-4DC4-95F1-05D7458C733E}" type="slidenum">
              <a:rPr lang="fr-FR" smtClean="0"/>
              <a:pPr/>
              <a:t>13</a:t>
            </a:fld>
            <a:endParaRPr lang="fr-FR"/>
          </a:p>
        </p:txBody>
      </p:sp>
      <p:sp>
        <p:nvSpPr>
          <p:cNvPr id="3" name="Espace réservé du contenu 2"/>
          <p:cNvSpPr>
            <a:spLocks noGrp="1"/>
          </p:cNvSpPr>
          <p:nvPr>
            <p:ph sz="quarter" idx="1"/>
          </p:nvPr>
        </p:nvSpPr>
        <p:spPr>
          <a:xfrm>
            <a:off x="1703513" y="1810654"/>
            <a:ext cx="8715375" cy="5014888"/>
          </a:xfrm>
          <a:ln w="38100">
            <a:solidFill>
              <a:srgbClr val="92D050"/>
            </a:solidFill>
          </a:ln>
        </p:spPr>
        <p:txBody>
          <a:bodyPr rtlCol="0">
            <a:normAutofit fontScale="85000" lnSpcReduction="20000"/>
          </a:bodyPr>
          <a:lstStyle/>
          <a:p>
            <a:pPr>
              <a:buNone/>
              <a:defRPr/>
            </a:pPr>
            <a:r>
              <a:rPr lang="fr-FR" sz="3100" b="1" dirty="0"/>
              <a:t>EDS 2010                                                              EMDS 2015</a:t>
            </a:r>
            <a:endParaRPr lang="fr-FR" sz="3300" b="1" dirty="0"/>
          </a:p>
          <a:p>
            <a:pPr>
              <a:defRPr/>
            </a:pPr>
            <a:r>
              <a:rPr lang="fr-FR" sz="3300" b="1" dirty="0"/>
              <a:t>DM</a:t>
            </a:r>
            <a:r>
              <a:rPr lang="fr-FR" sz="3300" dirty="0"/>
              <a:t>     : </a:t>
            </a:r>
            <a:r>
              <a:rPr lang="fr-FR" sz="3300" b="1" dirty="0"/>
              <a:t>341</a:t>
            </a:r>
            <a:r>
              <a:rPr lang="fr-FR" sz="3300" dirty="0"/>
              <a:t>/100 000 NV                        </a:t>
            </a:r>
            <a:r>
              <a:rPr lang="fr-FR" sz="3300" b="1" dirty="0"/>
              <a:t>330 (121 OMD)</a:t>
            </a:r>
            <a:endParaRPr lang="fr-FR" sz="3300" dirty="0"/>
          </a:p>
          <a:p>
            <a:pPr>
              <a:defRPr/>
            </a:pPr>
            <a:r>
              <a:rPr lang="fr-FR" sz="3300" b="1" dirty="0"/>
              <a:t>MNN</a:t>
            </a:r>
            <a:r>
              <a:rPr lang="fr-FR" sz="3300" dirty="0"/>
              <a:t>  : </a:t>
            </a:r>
            <a:r>
              <a:rPr lang="fr-FR" sz="3300" b="1" dirty="0"/>
              <a:t>28</a:t>
            </a:r>
            <a:r>
              <a:rPr lang="fr-FR" sz="3300" dirty="0"/>
              <a:t> /1000 NV                               </a:t>
            </a:r>
            <a:r>
              <a:rPr lang="fr-FR" sz="3300" b="1" dirty="0"/>
              <a:t>23,2</a:t>
            </a:r>
            <a:endParaRPr lang="fr-FR" sz="3300" dirty="0"/>
          </a:p>
          <a:p>
            <a:pPr>
              <a:defRPr/>
            </a:pPr>
            <a:r>
              <a:rPr lang="fr-FR" sz="3300" b="1" dirty="0"/>
              <a:t>MI</a:t>
            </a:r>
            <a:r>
              <a:rPr lang="fr-FR" sz="3300" dirty="0"/>
              <a:t>       : </a:t>
            </a:r>
            <a:r>
              <a:rPr lang="fr-FR" sz="3300" b="1" dirty="0"/>
              <a:t>65</a:t>
            </a:r>
            <a:r>
              <a:rPr lang="fr-FR" sz="3300" dirty="0"/>
              <a:t>/ 1000 NV                               </a:t>
            </a:r>
            <a:r>
              <a:rPr lang="fr-FR" sz="3300" b="1" dirty="0"/>
              <a:t>42,7</a:t>
            </a:r>
            <a:r>
              <a:rPr lang="fr-FR" sz="3300" dirty="0"/>
              <a:t>  </a:t>
            </a:r>
          </a:p>
          <a:p>
            <a:pPr>
              <a:defRPr/>
            </a:pPr>
            <a:r>
              <a:rPr lang="fr-FR" sz="3300" b="1" dirty="0"/>
              <a:t>MIJ</a:t>
            </a:r>
            <a:r>
              <a:rPr lang="fr-FR" sz="3300" dirty="0"/>
              <a:t>      : </a:t>
            </a:r>
            <a:r>
              <a:rPr lang="fr-FR" sz="3300" b="1" dirty="0"/>
              <a:t>129</a:t>
            </a:r>
            <a:r>
              <a:rPr lang="fr-FR" sz="3300" dirty="0"/>
              <a:t> /1000 NV                             </a:t>
            </a:r>
            <a:r>
              <a:rPr lang="fr-FR" sz="3300" b="1" dirty="0"/>
              <a:t>81,7</a:t>
            </a:r>
            <a:r>
              <a:rPr lang="fr-FR" sz="3300" dirty="0"/>
              <a:t> </a:t>
            </a:r>
            <a:r>
              <a:rPr lang="fr-FR" sz="3300" b="1" dirty="0"/>
              <a:t>(62,3 OMD) </a:t>
            </a:r>
          </a:p>
          <a:p>
            <a:pPr>
              <a:lnSpc>
                <a:spcPct val="170000"/>
              </a:lnSpc>
              <a:defRPr/>
            </a:pPr>
            <a:r>
              <a:rPr lang="fr-FR" sz="3300" dirty="0"/>
              <a:t>Environ </a:t>
            </a:r>
            <a:r>
              <a:rPr lang="fr-FR" sz="3300" b="1" dirty="0"/>
              <a:t>la moitié des décès maternels surviennent dans les 24 heures </a:t>
            </a:r>
            <a:r>
              <a:rPr lang="fr-FR" sz="3300" dirty="0"/>
              <a:t>après un accouchement</a:t>
            </a:r>
          </a:p>
          <a:p>
            <a:pPr>
              <a:defRPr/>
            </a:pPr>
            <a:r>
              <a:rPr lang="fr-FR" sz="3300" dirty="0"/>
              <a:t>Mortalité néonatale est plus importante </a:t>
            </a:r>
            <a:r>
              <a:rPr lang="fr-FR" sz="3300" b="1" u="sng" dirty="0"/>
              <a:t>dans les 24 heures</a:t>
            </a:r>
            <a:r>
              <a:rPr lang="fr-FR" sz="3300" b="1" dirty="0"/>
              <a:t> </a:t>
            </a:r>
            <a:r>
              <a:rPr lang="fr-FR" sz="3300" dirty="0"/>
              <a:t>suivant la naissance</a:t>
            </a:r>
          </a:p>
          <a:p>
            <a:pPr>
              <a:defRPr/>
            </a:pPr>
            <a:r>
              <a:rPr lang="fr-FR" sz="3300" dirty="0"/>
              <a:t>80% de causes directes et sur lesquelles, il y a des possibilités de réaction. </a:t>
            </a:r>
          </a:p>
          <a:p>
            <a:pPr>
              <a:buNone/>
              <a:defRPr/>
            </a:pPr>
            <a:endParaRPr lang="fr-FR" dirty="0"/>
          </a:p>
        </p:txBody>
      </p:sp>
      <p:sp>
        <p:nvSpPr>
          <p:cNvPr id="5" name="Flèche droite 4"/>
          <p:cNvSpPr/>
          <p:nvPr/>
        </p:nvSpPr>
        <p:spPr>
          <a:xfrm>
            <a:off x="5663287" y="2564905"/>
            <a:ext cx="64293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droite 5"/>
          <p:cNvSpPr/>
          <p:nvPr/>
        </p:nvSpPr>
        <p:spPr>
          <a:xfrm>
            <a:off x="5536704" y="3068961"/>
            <a:ext cx="64293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p:cNvSpPr/>
          <p:nvPr/>
        </p:nvSpPr>
        <p:spPr>
          <a:xfrm>
            <a:off x="5536703" y="3429001"/>
            <a:ext cx="486168"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a:xfrm>
            <a:off x="5984755" y="2132857"/>
            <a:ext cx="64293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Titre 1"/>
          <p:cNvSpPr txBox="1">
            <a:spLocks/>
          </p:cNvSpPr>
          <p:nvPr/>
        </p:nvSpPr>
        <p:spPr>
          <a:xfrm>
            <a:off x="1703512" y="233353"/>
            <a:ext cx="8712968" cy="792087"/>
          </a:xfrm>
          <a:prstGeom prst="rect">
            <a:avLst/>
          </a:prstGeom>
          <a:noFill/>
          <a:ln w="38100">
            <a:solidFill>
              <a:schemeClr val="tx1"/>
            </a:solidFill>
          </a:ln>
        </p:spPr>
        <p:txBody>
          <a:bodyPr vert="horz" lIns="91440" tIns="45720" rIns="91440" bIns="45720" rtlCol="0" anchor="ctr">
            <a:noAutofit/>
          </a:bodyPr>
          <a:lstStyle>
            <a:lvl1pPr algn="ctr">
              <a:lnSpc>
                <a:spcPct val="150000"/>
              </a:lnSpc>
              <a:spcBef>
                <a:spcPct val="0"/>
              </a:spcBef>
              <a:buNone/>
              <a:defRPr sz="3600" b="1">
                <a:latin typeface="Arial Narrow" pitchFamily="34" charset="0"/>
                <a:ea typeface="+mj-ea"/>
                <a:cs typeface="Aparajita" pitchFamily="34" charset="0"/>
              </a:defRPr>
            </a:lvl1pPr>
          </a:lstStyle>
          <a:p>
            <a:r>
              <a:rPr lang="fr-FR" sz="2400" dirty="0"/>
              <a:t>EVOLUTION DES INDICATEURS DE SANTE MATERNELLE ET NEONATALE DE 2010 A 2015 AU BURKINA </a:t>
            </a:r>
          </a:p>
        </p:txBody>
      </p:sp>
    </p:spTree>
    <p:extLst>
      <p:ext uri="{BB962C8B-B14F-4D97-AF65-F5344CB8AC3E}">
        <p14:creationId xmlns:p14="http://schemas.microsoft.com/office/powerpoint/2010/main" val="81004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52626" y="2071688"/>
            <a:ext cx="8340725" cy="2000250"/>
          </a:xfrm>
          <a:noFill/>
          <a:ln w="57150"/>
        </p:spPr>
        <p:style>
          <a:lnRef idx="3">
            <a:schemeClr val="lt1"/>
          </a:lnRef>
          <a:fillRef idx="1">
            <a:schemeClr val="accent3"/>
          </a:fillRef>
          <a:effectRef idx="1">
            <a:schemeClr val="accent3"/>
          </a:effectRef>
          <a:fontRef idx="minor">
            <a:schemeClr val="lt1"/>
          </a:fontRef>
        </p:style>
        <p:txBody>
          <a:bodyPr/>
          <a:lstStyle/>
          <a:p>
            <a:pPr algn="ctr"/>
            <a:r>
              <a:rPr lang="fr-FR" sz="4000" b="1" dirty="0">
                <a:solidFill>
                  <a:schemeClr val="tx1"/>
                </a:solidFill>
                <a:latin typeface="Rockwell" pitchFamily="18" charset="0"/>
              </a:rPr>
              <a:t>Situation des décès maternels 2015 à 2017</a:t>
            </a:r>
            <a:endParaRPr lang="fr-FR" sz="4000" b="1" dirty="0">
              <a:solidFill>
                <a:schemeClr val="tx1"/>
              </a:solidFill>
              <a:latin typeface="Rockwell" pitchFamily="18" charset="0"/>
              <a:cs typeface="Calibri" pitchFamily="34" charset="0"/>
            </a:endParaRPr>
          </a:p>
        </p:txBody>
      </p:sp>
      <p:sp>
        <p:nvSpPr>
          <p:cNvPr id="5123"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F9361E-D178-468D-ABD6-C6B091EC9AF4}" type="slidenum">
              <a:rPr lang="fr-FR" smtClean="0"/>
              <a:pPr eaLnBrk="1" hangingPunct="1"/>
              <a:t>14</a:t>
            </a:fld>
            <a:endParaRPr lang="fr-FR"/>
          </a:p>
        </p:txBody>
      </p:sp>
    </p:spTree>
    <p:extLst>
      <p:ext uri="{BB962C8B-B14F-4D97-AF65-F5344CB8AC3E}">
        <p14:creationId xmlns:p14="http://schemas.microsoft.com/office/powerpoint/2010/main" val="213563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4126" y="122831"/>
            <a:ext cx="8742355" cy="569865"/>
          </a:xfrm>
          <a:noFill/>
          <a:ln w="38100">
            <a:solidFill>
              <a:schemeClr val="tx1"/>
            </a:solidFill>
          </a:ln>
        </p:spPr>
        <p:txBody>
          <a:bodyPr>
            <a:noAutofit/>
          </a:bodyPr>
          <a:lstStyle/>
          <a:p>
            <a:r>
              <a:rPr lang="fr-FR" sz="3200" b="1" dirty="0"/>
              <a:t>Evolution  des décès maternels de  2015 à 2017</a:t>
            </a:r>
            <a:endParaRPr lang="fr-FR" sz="32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15</a:t>
            </a:fld>
            <a:endParaRPr lang="fr-BE">
              <a:solidFill>
                <a:prstClr val="black">
                  <a:tint val="75000"/>
                </a:prstClr>
              </a:solidFill>
            </a:endParaRPr>
          </a:p>
        </p:txBody>
      </p:sp>
      <p:graphicFrame>
        <p:nvGraphicFramePr>
          <p:cNvPr id="7" name="Tableau 6"/>
          <p:cNvGraphicFramePr>
            <a:graphicFrameLocks noGrp="1"/>
          </p:cNvGraphicFramePr>
          <p:nvPr/>
        </p:nvGraphicFramePr>
        <p:xfrm>
          <a:off x="1674126" y="836708"/>
          <a:ext cx="8742355" cy="5635259"/>
        </p:xfrm>
        <a:graphic>
          <a:graphicData uri="http://schemas.openxmlformats.org/drawingml/2006/table">
            <a:tbl>
              <a:tblPr firstRow="1" firstCol="1" bandRow="1">
                <a:tableStyleId>{793D81CF-94F2-401A-BA57-92F5A7B2D0C5}</a:tableStyleId>
              </a:tblPr>
              <a:tblGrid>
                <a:gridCol w="2723336">
                  <a:extLst>
                    <a:ext uri="{9D8B030D-6E8A-4147-A177-3AD203B41FA5}">
                      <a16:colId xmlns:a16="http://schemas.microsoft.com/office/drawing/2014/main" val="20000"/>
                    </a:ext>
                  </a:extLst>
                </a:gridCol>
                <a:gridCol w="2225802">
                  <a:extLst>
                    <a:ext uri="{9D8B030D-6E8A-4147-A177-3AD203B41FA5}">
                      <a16:colId xmlns:a16="http://schemas.microsoft.com/office/drawing/2014/main" val="20001"/>
                    </a:ext>
                  </a:extLst>
                </a:gridCol>
                <a:gridCol w="2360475">
                  <a:extLst>
                    <a:ext uri="{9D8B030D-6E8A-4147-A177-3AD203B41FA5}">
                      <a16:colId xmlns:a16="http://schemas.microsoft.com/office/drawing/2014/main" val="20002"/>
                    </a:ext>
                  </a:extLst>
                </a:gridCol>
                <a:gridCol w="1432742">
                  <a:extLst>
                    <a:ext uri="{9D8B030D-6E8A-4147-A177-3AD203B41FA5}">
                      <a16:colId xmlns:a16="http://schemas.microsoft.com/office/drawing/2014/main" val="20003"/>
                    </a:ext>
                  </a:extLst>
                </a:gridCol>
              </a:tblGrid>
              <a:tr h="511728">
                <a:tc>
                  <a:txBody>
                    <a:bodyPr/>
                    <a:lstStyle/>
                    <a:p>
                      <a:pPr>
                        <a:lnSpc>
                          <a:spcPct val="107000"/>
                        </a:lnSpc>
                        <a:spcAft>
                          <a:spcPts val="0"/>
                        </a:spcAft>
                      </a:pPr>
                      <a:r>
                        <a:rPr lang="fr-FR" sz="2800" dirty="0">
                          <a:effectLst/>
                        </a:rPr>
                        <a:t> DRS</a:t>
                      </a:r>
                      <a:endParaRPr lang="fr-FR" sz="3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800" dirty="0">
                          <a:effectLst/>
                        </a:rPr>
                        <a:t>2015</a:t>
                      </a:r>
                      <a:endParaRPr lang="fr-FR" sz="3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800" dirty="0">
                          <a:effectLst/>
                        </a:rPr>
                        <a:t>2016</a:t>
                      </a:r>
                      <a:endParaRPr lang="fr-FR" sz="3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800" dirty="0">
                          <a:effectLst/>
                        </a:rPr>
                        <a:t>2017</a:t>
                      </a:r>
                      <a:endParaRPr lang="fr-FR" sz="3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65541">
                <a:tc>
                  <a:txBody>
                    <a:bodyPr/>
                    <a:lstStyle/>
                    <a:p>
                      <a:pPr>
                        <a:lnSpc>
                          <a:spcPct val="107000"/>
                        </a:lnSpc>
                        <a:spcAft>
                          <a:spcPts val="0"/>
                        </a:spcAft>
                      </a:pPr>
                      <a:r>
                        <a:rPr lang="fr-FR" sz="2000" dirty="0">
                          <a:effectLst/>
                        </a:rPr>
                        <a:t>BMH</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76</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54</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62</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65541">
                <a:tc>
                  <a:txBody>
                    <a:bodyPr/>
                    <a:lstStyle/>
                    <a:p>
                      <a:pPr>
                        <a:lnSpc>
                          <a:spcPct val="107000"/>
                        </a:lnSpc>
                        <a:spcAft>
                          <a:spcPts val="0"/>
                        </a:spcAft>
                      </a:pPr>
                      <a:r>
                        <a:rPr lang="fr-FR" sz="2000" dirty="0">
                          <a:effectLst/>
                        </a:rPr>
                        <a:t>CASCADES</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34</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35</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26</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365541">
                <a:tc>
                  <a:txBody>
                    <a:bodyPr/>
                    <a:lstStyle/>
                    <a:p>
                      <a:pPr>
                        <a:lnSpc>
                          <a:spcPct val="107000"/>
                        </a:lnSpc>
                        <a:spcAft>
                          <a:spcPts val="0"/>
                        </a:spcAft>
                      </a:pPr>
                      <a:r>
                        <a:rPr lang="fr-FR" sz="2000">
                          <a:effectLst/>
                        </a:rPr>
                        <a:t>CENTRE</a:t>
                      </a:r>
                      <a:endParaRPr lang="fr-FR" sz="2800" b="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193 (27+166)</a:t>
                      </a:r>
                      <a:endParaRPr lang="fr-FR" sz="2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270 (75+195)</a:t>
                      </a:r>
                      <a:endParaRPr lang="fr-FR" sz="2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260</a:t>
                      </a:r>
                      <a:endParaRPr lang="fr-FR" sz="2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3"/>
                  </a:ext>
                </a:extLst>
              </a:tr>
              <a:tr h="365541">
                <a:tc>
                  <a:txBody>
                    <a:bodyPr/>
                    <a:lstStyle/>
                    <a:p>
                      <a:pPr>
                        <a:lnSpc>
                          <a:spcPct val="107000"/>
                        </a:lnSpc>
                        <a:spcAft>
                          <a:spcPts val="0"/>
                        </a:spcAft>
                      </a:pPr>
                      <a:r>
                        <a:rPr lang="fr-FR" sz="2000">
                          <a:effectLst/>
                        </a:rPr>
                        <a:t>EST</a:t>
                      </a:r>
                      <a:endParaRPr lang="fr-FR" sz="2800" b="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69</a:t>
                      </a:r>
                      <a:endParaRPr lang="fr-FR" sz="2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84</a:t>
                      </a:r>
                      <a:endParaRPr lang="fr-FR" sz="2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80</a:t>
                      </a:r>
                      <a:endParaRPr lang="fr-FR" sz="28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365541">
                <a:tc>
                  <a:txBody>
                    <a:bodyPr/>
                    <a:lstStyle/>
                    <a:p>
                      <a:pPr>
                        <a:lnSpc>
                          <a:spcPct val="107000"/>
                        </a:lnSpc>
                        <a:spcAft>
                          <a:spcPts val="0"/>
                        </a:spcAft>
                      </a:pPr>
                      <a:r>
                        <a:rPr lang="fr-FR" sz="2000">
                          <a:effectLst/>
                        </a:rPr>
                        <a:t>HBS</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26</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35</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28</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5"/>
                  </a:ext>
                </a:extLst>
              </a:tr>
              <a:tr h="365541">
                <a:tc>
                  <a:txBody>
                    <a:bodyPr/>
                    <a:lstStyle/>
                    <a:p>
                      <a:pPr>
                        <a:lnSpc>
                          <a:spcPct val="107000"/>
                        </a:lnSpc>
                        <a:spcAft>
                          <a:spcPts val="0"/>
                        </a:spcAft>
                      </a:pPr>
                      <a:r>
                        <a:rPr lang="fr-FR" sz="2000">
                          <a:effectLst/>
                        </a:rPr>
                        <a:t>CENTRE EST</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42</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43</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26</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6"/>
                  </a:ext>
                </a:extLst>
              </a:tr>
              <a:tr h="365541">
                <a:tc>
                  <a:txBody>
                    <a:bodyPr/>
                    <a:lstStyle/>
                    <a:p>
                      <a:pPr>
                        <a:lnSpc>
                          <a:spcPct val="107000"/>
                        </a:lnSpc>
                        <a:spcAft>
                          <a:spcPts val="0"/>
                        </a:spcAft>
                      </a:pPr>
                      <a:r>
                        <a:rPr lang="fr-FR" sz="2000">
                          <a:effectLst/>
                        </a:rPr>
                        <a:t>CENTRE NORD</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29</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40</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40</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7"/>
                  </a:ext>
                </a:extLst>
              </a:tr>
              <a:tr h="365541">
                <a:tc>
                  <a:txBody>
                    <a:bodyPr/>
                    <a:lstStyle/>
                    <a:p>
                      <a:pPr>
                        <a:lnSpc>
                          <a:spcPct val="107000"/>
                        </a:lnSpc>
                        <a:spcAft>
                          <a:spcPts val="0"/>
                        </a:spcAft>
                      </a:pPr>
                      <a:r>
                        <a:rPr lang="fr-FR" sz="2000">
                          <a:effectLst/>
                        </a:rPr>
                        <a:t>CENTRE OUEST</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25</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30</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21</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8"/>
                  </a:ext>
                </a:extLst>
              </a:tr>
              <a:tr h="365541">
                <a:tc>
                  <a:txBody>
                    <a:bodyPr/>
                    <a:lstStyle/>
                    <a:p>
                      <a:pPr>
                        <a:lnSpc>
                          <a:spcPct val="107000"/>
                        </a:lnSpc>
                        <a:spcAft>
                          <a:spcPts val="0"/>
                        </a:spcAft>
                      </a:pPr>
                      <a:r>
                        <a:rPr lang="fr-FR" sz="2000">
                          <a:effectLst/>
                        </a:rPr>
                        <a:t>CENTRE SUD</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18</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12</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9</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298404">
                <a:tc>
                  <a:txBody>
                    <a:bodyPr/>
                    <a:lstStyle/>
                    <a:p>
                      <a:pPr>
                        <a:lnSpc>
                          <a:spcPct val="107000"/>
                        </a:lnSpc>
                        <a:spcAft>
                          <a:spcPts val="0"/>
                        </a:spcAft>
                      </a:pPr>
                      <a:r>
                        <a:rPr lang="fr-FR" sz="1800" dirty="0">
                          <a:effectLst/>
                        </a:rPr>
                        <a:t>NORD</a:t>
                      </a:r>
                      <a:endParaRPr lang="fr-FR" sz="2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800" dirty="0">
                          <a:effectLst/>
                        </a:rPr>
                        <a:t>59</a:t>
                      </a:r>
                      <a:endParaRPr lang="fr-FR" sz="2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800" dirty="0">
                          <a:effectLst/>
                        </a:rPr>
                        <a:t>49</a:t>
                      </a:r>
                      <a:endParaRPr lang="fr-FR" sz="2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800" dirty="0">
                          <a:effectLst/>
                        </a:rPr>
                        <a:t>50</a:t>
                      </a:r>
                      <a:endParaRPr lang="fr-FR" sz="2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365541">
                <a:tc>
                  <a:txBody>
                    <a:bodyPr/>
                    <a:lstStyle/>
                    <a:p>
                      <a:pPr>
                        <a:lnSpc>
                          <a:spcPct val="107000"/>
                        </a:lnSpc>
                        <a:spcAft>
                          <a:spcPts val="0"/>
                        </a:spcAft>
                      </a:pPr>
                      <a:r>
                        <a:rPr lang="fr-FR" sz="2000">
                          <a:effectLst/>
                        </a:rPr>
                        <a:t>PCL</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15</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11</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17</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365541">
                <a:tc>
                  <a:txBody>
                    <a:bodyPr/>
                    <a:lstStyle/>
                    <a:p>
                      <a:pPr>
                        <a:lnSpc>
                          <a:spcPct val="107000"/>
                        </a:lnSpc>
                        <a:spcAft>
                          <a:spcPts val="0"/>
                        </a:spcAft>
                      </a:pPr>
                      <a:r>
                        <a:rPr lang="fr-FR" sz="2000">
                          <a:effectLst/>
                        </a:rPr>
                        <a:t>SAHEL</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78</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94</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117</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r h="365541">
                <a:tc>
                  <a:txBody>
                    <a:bodyPr/>
                    <a:lstStyle/>
                    <a:p>
                      <a:pPr>
                        <a:lnSpc>
                          <a:spcPct val="107000"/>
                        </a:lnSpc>
                        <a:spcAft>
                          <a:spcPts val="0"/>
                        </a:spcAft>
                      </a:pPr>
                      <a:r>
                        <a:rPr lang="fr-FR" sz="2000">
                          <a:effectLst/>
                        </a:rPr>
                        <a:t>SUD OUEST</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25</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38</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32</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3"/>
                  </a:ext>
                </a:extLst>
              </a:tr>
              <a:tr h="438635">
                <a:tc>
                  <a:txBody>
                    <a:bodyPr/>
                    <a:lstStyle/>
                    <a:p>
                      <a:pPr algn="ctr">
                        <a:lnSpc>
                          <a:spcPct val="107000"/>
                        </a:lnSpc>
                        <a:spcAft>
                          <a:spcPts val="0"/>
                        </a:spcAft>
                      </a:pPr>
                      <a:r>
                        <a:rPr lang="fr-FR" sz="2400" dirty="0">
                          <a:effectLst/>
                        </a:rPr>
                        <a:t>TOTAL</a:t>
                      </a:r>
                      <a:endParaRPr lang="fr-FR" sz="3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400" dirty="0">
                          <a:effectLst/>
                        </a:rPr>
                        <a:t>689</a:t>
                      </a:r>
                      <a:endParaRPr lang="fr-FR"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400" dirty="0">
                          <a:effectLst/>
                        </a:rPr>
                        <a:t>795</a:t>
                      </a:r>
                      <a:endParaRPr lang="fr-FR"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400" dirty="0">
                          <a:effectLst/>
                        </a:rPr>
                        <a:t>768</a:t>
                      </a:r>
                      <a:endParaRPr lang="fr-FR" sz="3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9089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3" y="116632"/>
            <a:ext cx="8765545" cy="504056"/>
          </a:xfrm>
          <a:noFill/>
          <a:ln w="38100">
            <a:solidFill>
              <a:schemeClr val="tx1"/>
            </a:solidFill>
          </a:ln>
        </p:spPr>
        <p:txBody>
          <a:bodyPr>
            <a:noAutofit/>
          </a:bodyPr>
          <a:lstStyle/>
          <a:p>
            <a:r>
              <a:rPr lang="fr-FR" sz="3600" b="1" dirty="0">
                <a:latin typeface="Arial Narrow" panose="020B0606020202030204" pitchFamily="34" charset="0"/>
              </a:rPr>
              <a:t>Evolution des décès néonatals de 2015 à 2017</a:t>
            </a:r>
            <a:endParaRPr lang="fr-FR" sz="3600" b="1"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16</a:t>
            </a:fld>
            <a:endParaRPr lang="fr-BE">
              <a:solidFill>
                <a:prstClr val="black">
                  <a:tint val="75000"/>
                </a:prstClr>
              </a:solidFill>
            </a:endParaRPr>
          </a:p>
        </p:txBody>
      </p:sp>
      <p:graphicFrame>
        <p:nvGraphicFramePr>
          <p:cNvPr id="5" name="Tableau 4"/>
          <p:cNvGraphicFramePr>
            <a:graphicFrameLocks noGrp="1"/>
          </p:cNvGraphicFramePr>
          <p:nvPr/>
        </p:nvGraphicFramePr>
        <p:xfrm>
          <a:off x="1703513" y="836704"/>
          <a:ext cx="8765545" cy="5884770"/>
        </p:xfrm>
        <a:graphic>
          <a:graphicData uri="http://schemas.openxmlformats.org/drawingml/2006/table">
            <a:tbl>
              <a:tblPr firstRow="1" firstCol="1" bandRow="1">
                <a:tableStyleId>{7E9639D4-E3E2-4D34-9284-5A2195B3D0D7}</a:tableStyleId>
              </a:tblPr>
              <a:tblGrid>
                <a:gridCol w="3609342">
                  <a:extLst>
                    <a:ext uri="{9D8B030D-6E8A-4147-A177-3AD203B41FA5}">
                      <a16:colId xmlns:a16="http://schemas.microsoft.com/office/drawing/2014/main" val="20000"/>
                    </a:ext>
                  </a:extLst>
                </a:gridCol>
                <a:gridCol w="1546861">
                  <a:extLst>
                    <a:ext uri="{9D8B030D-6E8A-4147-A177-3AD203B41FA5}">
                      <a16:colId xmlns:a16="http://schemas.microsoft.com/office/drawing/2014/main" val="20001"/>
                    </a:ext>
                  </a:extLst>
                </a:gridCol>
                <a:gridCol w="1530104">
                  <a:extLst>
                    <a:ext uri="{9D8B030D-6E8A-4147-A177-3AD203B41FA5}">
                      <a16:colId xmlns:a16="http://schemas.microsoft.com/office/drawing/2014/main" val="20002"/>
                    </a:ext>
                  </a:extLst>
                </a:gridCol>
                <a:gridCol w="2079238">
                  <a:extLst>
                    <a:ext uri="{9D8B030D-6E8A-4147-A177-3AD203B41FA5}">
                      <a16:colId xmlns:a16="http://schemas.microsoft.com/office/drawing/2014/main" val="20003"/>
                    </a:ext>
                  </a:extLst>
                </a:gridCol>
              </a:tblGrid>
              <a:tr h="392318">
                <a:tc>
                  <a:txBody>
                    <a:bodyPr/>
                    <a:lstStyle/>
                    <a:p>
                      <a:pPr>
                        <a:lnSpc>
                          <a:spcPct val="107000"/>
                        </a:lnSpc>
                        <a:spcAft>
                          <a:spcPts val="0"/>
                        </a:spcAft>
                      </a:pPr>
                      <a:r>
                        <a:rPr lang="fr-FR" sz="2000" dirty="0">
                          <a:effectLst/>
                        </a:rPr>
                        <a:t>DRS</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2015</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a:effectLst/>
                        </a:rPr>
                        <a:t>2016</a:t>
                      </a:r>
                      <a:endParaRPr lang="fr-FR" sz="2800" b="1">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2017</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0"/>
                  </a:ext>
                </a:extLst>
              </a:tr>
              <a:tr h="392318">
                <a:tc>
                  <a:txBody>
                    <a:bodyPr/>
                    <a:lstStyle/>
                    <a:p>
                      <a:pPr>
                        <a:lnSpc>
                          <a:spcPct val="107000"/>
                        </a:lnSpc>
                        <a:spcAft>
                          <a:spcPts val="0"/>
                        </a:spcAft>
                      </a:pPr>
                      <a:r>
                        <a:rPr lang="fr-FR" sz="2000" kern="1200" dirty="0">
                          <a:effectLst/>
                        </a:rPr>
                        <a:t>BDM</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155</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168</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197</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1"/>
                  </a:ext>
                </a:extLst>
              </a:tr>
              <a:tr h="392318">
                <a:tc>
                  <a:txBody>
                    <a:bodyPr/>
                    <a:lstStyle/>
                    <a:p>
                      <a:pPr>
                        <a:lnSpc>
                          <a:spcPct val="107000"/>
                        </a:lnSpc>
                        <a:spcAft>
                          <a:spcPts val="0"/>
                        </a:spcAft>
                      </a:pPr>
                      <a:r>
                        <a:rPr lang="fr-FR" sz="2000" kern="1200" dirty="0">
                          <a:effectLst/>
                        </a:rPr>
                        <a:t>CASCADES</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162</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199</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196</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2"/>
                  </a:ext>
                </a:extLst>
              </a:tr>
              <a:tr h="392318">
                <a:tc>
                  <a:txBody>
                    <a:bodyPr/>
                    <a:lstStyle/>
                    <a:p>
                      <a:pPr>
                        <a:lnSpc>
                          <a:spcPct val="107000"/>
                        </a:lnSpc>
                        <a:spcAft>
                          <a:spcPts val="0"/>
                        </a:spcAft>
                      </a:pPr>
                      <a:r>
                        <a:rPr lang="fr-FR" sz="2000" kern="1200" dirty="0">
                          <a:effectLst/>
                        </a:rPr>
                        <a:t>CENTRE</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807</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732</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1089</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3"/>
                  </a:ext>
                </a:extLst>
              </a:tr>
              <a:tr h="392318">
                <a:tc>
                  <a:txBody>
                    <a:bodyPr/>
                    <a:lstStyle/>
                    <a:p>
                      <a:pPr>
                        <a:lnSpc>
                          <a:spcPct val="107000"/>
                        </a:lnSpc>
                        <a:spcAft>
                          <a:spcPts val="0"/>
                        </a:spcAft>
                      </a:pPr>
                      <a:r>
                        <a:rPr lang="fr-FR" sz="2000" kern="1200" dirty="0">
                          <a:effectLst/>
                        </a:rPr>
                        <a:t>EST</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252</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258</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246</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4"/>
                  </a:ext>
                </a:extLst>
              </a:tr>
              <a:tr h="392318">
                <a:tc>
                  <a:txBody>
                    <a:bodyPr/>
                    <a:lstStyle/>
                    <a:p>
                      <a:pPr>
                        <a:lnSpc>
                          <a:spcPct val="107000"/>
                        </a:lnSpc>
                        <a:spcAft>
                          <a:spcPts val="0"/>
                        </a:spcAft>
                      </a:pPr>
                      <a:r>
                        <a:rPr lang="fr-FR" sz="2000" kern="1200" dirty="0">
                          <a:effectLst/>
                        </a:rPr>
                        <a:t>HBS</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111</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79</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76</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5"/>
                  </a:ext>
                </a:extLst>
              </a:tr>
              <a:tr h="392318">
                <a:tc>
                  <a:txBody>
                    <a:bodyPr/>
                    <a:lstStyle/>
                    <a:p>
                      <a:pPr>
                        <a:lnSpc>
                          <a:spcPct val="107000"/>
                        </a:lnSpc>
                        <a:spcAft>
                          <a:spcPts val="0"/>
                        </a:spcAft>
                      </a:pPr>
                      <a:r>
                        <a:rPr lang="fr-FR" sz="2000" kern="1200" dirty="0">
                          <a:effectLst/>
                        </a:rPr>
                        <a:t>CENTRE EST</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124</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145</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138</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6"/>
                  </a:ext>
                </a:extLst>
              </a:tr>
              <a:tr h="392318">
                <a:tc>
                  <a:txBody>
                    <a:bodyPr/>
                    <a:lstStyle/>
                    <a:p>
                      <a:pPr>
                        <a:lnSpc>
                          <a:spcPct val="107000"/>
                        </a:lnSpc>
                        <a:spcAft>
                          <a:spcPts val="0"/>
                        </a:spcAft>
                      </a:pPr>
                      <a:r>
                        <a:rPr lang="fr-FR" sz="2000" kern="1200" dirty="0">
                          <a:effectLst/>
                        </a:rPr>
                        <a:t>CENTRE NORD</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122</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223</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256</a:t>
                      </a:r>
                      <a:endParaRPr lang="fr-FR" sz="2000" kern="1200" dirty="0">
                        <a:solidFill>
                          <a:schemeClr val="dk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7"/>
                  </a:ext>
                </a:extLst>
              </a:tr>
              <a:tr h="392318">
                <a:tc>
                  <a:txBody>
                    <a:bodyPr/>
                    <a:lstStyle/>
                    <a:p>
                      <a:pPr>
                        <a:lnSpc>
                          <a:spcPct val="107000"/>
                        </a:lnSpc>
                        <a:spcAft>
                          <a:spcPts val="0"/>
                        </a:spcAft>
                      </a:pPr>
                      <a:r>
                        <a:rPr lang="fr-FR" sz="2000" kern="1200" dirty="0">
                          <a:effectLst/>
                        </a:rPr>
                        <a:t>CENTRE OUEST</a:t>
                      </a:r>
                      <a:endParaRPr lang="fr-FR" sz="2000" b="0" kern="1200" dirty="0">
                        <a:solidFill>
                          <a:schemeClr val="tx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125</a:t>
                      </a:r>
                      <a:endParaRPr lang="fr-FR" sz="2000" kern="1200" dirty="0">
                        <a:solidFill>
                          <a:schemeClr val="tx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193</a:t>
                      </a:r>
                      <a:endParaRPr lang="fr-FR" sz="2000" kern="1200" dirty="0">
                        <a:solidFill>
                          <a:schemeClr val="tx1"/>
                        </a:solidFill>
                        <a:effectLst/>
                        <a:latin typeface="Arial Narrow" panose="020B0606020202030204" pitchFamily="34" charset="0"/>
                        <a:ea typeface="+mn-ea"/>
                        <a:cs typeface="+mn-cs"/>
                      </a:endParaRPr>
                    </a:p>
                  </a:txBody>
                  <a:tcPr marL="44450" marR="44450" marT="0" marB="0" anchor="b"/>
                </a:tc>
                <a:tc>
                  <a:txBody>
                    <a:bodyPr/>
                    <a:lstStyle/>
                    <a:p>
                      <a:pPr marL="0" algn="ctr" defTabSz="914400" rtl="0" eaLnBrk="1" latinLnBrk="0" hangingPunct="1">
                        <a:lnSpc>
                          <a:spcPct val="107000"/>
                        </a:lnSpc>
                        <a:spcAft>
                          <a:spcPts val="0"/>
                        </a:spcAft>
                      </a:pPr>
                      <a:r>
                        <a:rPr lang="fr-FR" sz="2000" kern="1200" dirty="0">
                          <a:effectLst/>
                        </a:rPr>
                        <a:t>218</a:t>
                      </a:r>
                      <a:endParaRPr lang="fr-FR" sz="2000" kern="1200" dirty="0">
                        <a:solidFill>
                          <a:schemeClr val="tx1"/>
                        </a:solidFill>
                        <a:effectLst/>
                        <a:latin typeface="Arial Narrow" panose="020B0606020202030204" pitchFamily="34" charset="0"/>
                        <a:ea typeface="+mn-ea"/>
                        <a:cs typeface="+mn-cs"/>
                      </a:endParaRPr>
                    </a:p>
                  </a:txBody>
                  <a:tcPr marL="44450" marR="44450" marT="0" marB="0" anchor="b"/>
                </a:tc>
                <a:extLst>
                  <a:ext uri="{0D108BD9-81ED-4DB2-BD59-A6C34878D82A}">
                    <a16:rowId xmlns:a16="http://schemas.microsoft.com/office/drawing/2014/main" val="10008"/>
                  </a:ext>
                </a:extLst>
              </a:tr>
              <a:tr h="392318">
                <a:tc>
                  <a:txBody>
                    <a:bodyPr/>
                    <a:lstStyle/>
                    <a:p>
                      <a:pPr>
                        <a:lnSpc>
                          <a:spcPct val="107000"/>
                        </a:lnSpc>
                        <a:spcAft>
                          <a:spcPts val="0"/>
                        </a:spcAft>
                      </a:pPr>
                      <a:r>
                        <a:rPr lang="fr-FR" sz="2000" kern="1200" dirty="0">
                          <a:effectLst/>
                        </a:rPr>
                        <a:t>CENTRE SUD</a:t>
                      </a:r>
                      <a:endParaRPr lang="fr-FR" sz="2000" b="1" kern="1200" dirty="0">
                        <a:solidFill>
                          <a:schemeClr val="lt1"/>
                        </a:solidFill>
                        <a:effectLst/>
                        <a:latin typeface="Arial Narrow" panose="020B0606020202030204" pitchFamily="34" charset="0"/>
                        <a:ea typeface="+mn-ea"/>
                        <a:cs typeface="+mn-cs"/>
                      </a:endParaRPr>
                    </a:p>
                  </a:txBody>
                  <a:tcPr marL="44450" marR="44450" marT="0" marB="0" anchor="b"/>
                </a:tc>
                <a:tc>
                  <a:txBody>
                    <a:bodyPr/>
                    <a:lstStyle/>
                    <a:p>
                      <a:pPr algn="ctr">
                        <a:lnSpc>
                          <a:spcPct val="107000"/>
                        </a:lnSpc>
                        <a:spcAft>
                          <a:spcPts val="0"/>
                        </a:spcAft>
                      </a:pPr>
                      <a:r>
                        <a:rPr lang="fr-FR" sz="2000" dirty="0">
                          <a:effectLst/>
                        </a:rPr>
                        <a:t>42</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22</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11</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9"/>
                  </a:ext>
                </a:extLst>
              </a:tr>
              <a:tr h="392318">
                <a:tc>
                  <a:txBody>
                    <a:bodyPr/>
                    <a:lstStyle/>
                    <a:p>
                      <a:pPr>
                        <a:lnSpc>
                          <a:spcPct val="107000"/>
                        </a:lnSpc>
                        <a:spcAft>
                          <a:spcPts val="0"/>
                        </a:spcAft>
                      </a:pPr>
                      <a:r>
                        <a:rPr lang="fr-FR" sz="2400" dirty="0">
                          <a:effectLst/>
                        </a:rPr>
                        <a:t>NORD</a:t>
                      </a:r>
                      <a:endParaRPr lang="fr-FR" sz="2400" b="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127</a:t>
                      </a:r>
                      <a:endParaRPr lang="fr-FR" sz="2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187</a:t>
                      </a:r>
                      <a:endParaRPr lang="fr-FR" sz="2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168</a:t>
                      </a:r>
                      <a:endParaRPr lang="fr-FR" sz="2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0"/>
                  </a:ext>
                </a:extLst>
              </a:tr>
              <a:tr h="392318">
                <a:tc>
                  <a:txBody>
                    <a:bodyPr/>
                    <a:lstStyle/>
                    <a:p>
                      <a:pPr>
                        <a:lnSpc>
                          <a:spcPct val="107000"/>
                        </a:lnSpc>
                        <a:spcAft>
                          <a:spcPts val="0"/>
                        </a:spcAft>
                      </a:pPr>
                      <a:r>
                        <a:rPr lang="fr-FR" sz="2000">
                          <a:effectLst/>
                        </a:rPr>
                        <a:t>PCL</a:t>
                      </a:r>
                      <a:endParaRPr lang="fr-FR" sz="2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43</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33</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68</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1"/>
                  </a:ext>
                </a:extLst>
              </a:tr>
              <a:tr h="392318">
                <a:tc>
                  <a:txBody>
                    <a:bodyPr/>
                    <a:lstStyle/>
                    <a:p>
                      <a:pPr>
                        <a:lnSpc>
                          <a:spcPct val="107000"/>
                        </a:lnSpc>
                        <a:spcAft>
                          <a:spcPts val="0"/>
                        </a:spcAft>
                      </a:pPr>
                      <a:r>
                        <a:rPr lang="fr-FR" sz="2000">
                          <a:effectLst/>
                        </a:rPr>
                        <a:t>SAHEL</a:t>
                      </a:r>
                      <a:endParaRPr lang="fr-FR" sz="2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87</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84</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165</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2"/>
                  </a:ext>
                </a:extLst>
              </a:tr>
              <a:tr h="392318">
                <a:tc>
                  <a:txBody>
                    <a:bodyPr/>
                    <a:lstStyle/>
                    <a:p>
                      <a:pPr>
                        <a:lnSpc>
                          <a:spcPct val="107000"/>
                        </a:lnSpc>
                        <a:spcAft>
                          <a:spcPts val="0"/>
                        </a:spcAft>
                      </a:pPr>
                      <a:r>
                        <a:rPr lang="fr-FR" sz="2000" dirty="0">
                          <a:effectLst/>
                        </a:rPr>
                        <a:t>SUD OUEST</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107</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136</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179</a:t>
                      </a:r>
                      <a:endParaRPr lang="fr-FR"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3"/>
                  </a:ext>
                </a:extLst>
              </a:tr>
              <a:tr h="392318">
                <a:tc>
                  <a:txBody>
                    <a:bodyPr/>
                    <a:lstStyle/>
                    <a:p>
                      <a:pPr>
                        <a:lnSpc>
                          <a:spcPct val="107000"/>
                        </a:lnSpc>
                        <a:spcAft>
                          <a:spcPts val="0"/>
                        </a:spcAft>
                      </a:pPr>
                      <a:r>
                        <a:rPr lang="fr-FR" sz="2000">
                          <a:effectLst/>
                        </a:rPr>
                        <a:t>TOTAL</a:t>
                      </a:r>
                      <a:endParaRPr lang="fr-FR" sz="28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2264</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2459</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2000" dirty="0">
                          <a:effectLst/>
                        </a:rPr>
                        <a:t>3016</a:t>
                      </a:r>
                      <a:endParaRPr lang="fr-FR" sz="2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7209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785794"/>
          </a:xfrm>
          <a:ln w="38100">
            <a:solidFill>
              <a:schemeClr val="tx1"/>
            </a:solidFill>
          </a:ln>
        </p:spPr>
        <p:txBody>
          <a:bodyPr>
            <a:noAutofit/>
          </a:bodyPr>
          <a:lstStyle/>
          <a:p>
            <a:r>
              <a:rPr lang="fr-FR" sz="5400" b="1" dirty="0">
                <a:latin typeface="Rockwell" pitchFamily="18" charset="0"/>
              </a:rPr>
              <a:t>Commentaires </a:t>
            </a:r>
          </a:p>
        </p:txBody>
      </p:sp>
      <p:sp>
        <p:nvSpPr>
          <p:cNvPr id="4" name="Espace réservé du numéro de diapositive 3"/>
          <p:cNvSpPr>
            <a:spLocks noGrp="1"/>
          </p:cNvSpPr>
          <p:nvPr>
            <p:ph type="sldNum" sz="quarter" idx="12"/>
          </p:nvPr>
        </p:nvSpPr>
        <p:spPr/>
        <p:txBody>
          <a:bodyPr>
            <a:normAutofit/>
          </a:bodyPr>
          <a:lstStyle/>
          <a:p>
            <a:fld id="{3A15C44F-6AE1-4095-8140-29C55E78E824}" type="slidenum">
              <a:rPr lang="fr-FR" smtClean="0"/>
              <a:pPr/>
              <a:t>17</a:t>
            </a:fld>
            <a:endParaRPr lang="fr-FR"/>
          </a:p>
        </p:txBody>
      </p:sp>
      <p:sp>
        <p:nvSpPr>
          <p:cNvPr id="3" name="Espace réservé du contenu 2"/>
          <p:cNvSpPr>
            <a:spLocks noGrp="1"/>
          </p:cNvSpPr>
          <p:nvPr>
            <p:ph sz="quarter" idx="1"/>
          </p:nvPr>
        </p:nvSpPr>
        <p:spPr>
          <a:xfrm>
            <a:off x="1703512" y="1412776"/>
            <a:ext cx="8964488" cy="5159496"/>
          </a:xfrm>
          <a:ln w="38100">
            <a:solidFill>
              <a:schemeClr val="tx1"/>
            </a:solidFill>
          </a:ln>
        </p:spPr>
        <p:txBody>
          <a:bodyPr>
            <a:normAutofit/>
          </a:bodyPr>
          <a:lstStyle/>
          <a:p>
            <a:pPr algn="just"/>
            <a:r>
              <a:rPr lang="fr-FR" sz="3600" dirty="0">
                <a:latin typeface="Rockwell" pitchFamily="18" charset="0"/>
              </a:rPr>
              <a:t>Au regard du tableau, les régions qui ont enregistré un nombre élevé de décès maternels sont le Centre, le Sahel, l’Est, la Boucle du Mouhoun et le Nord.</a:t>
            </a:r>
          </a:p>
          <a:p>
            <a:pPr algn="just"/>
            <a:r>
              <a:rPr lang="fr-FR" sz="3600" dirty="0">
                <a:latin typeface="Rockwell" pitchFamily="18" charset="0"/>
              </a:rPr>
              <a:t>Pour ce qui est de la  mortalité néonatale et </a:t>
            </a:r>
            <a:r>
              <a:rPr lang="fr-FR" sz="3600" dirty="0" err="1">
                <a:latin typeface="Rockwell" pitchFamily="18" charset="0"/>
              </a:rPr>
              <a:t>intrapartum</a:t>
            </a:r>
            <a:r>
              <a:rPr lang="fr-FR" sz="3600" dirty="0">
                <a:latin typeface="Rockwell" pitchFamily="18" charset="0"/>
              </a:rPr>
              <a:t> en 2017, la région du Centre vient en tête suivi du Centre-nord, de l’Est, du Centre-ouest et de la Boucle du Mouhoun</a:t>
            </a:r>
            <a:endParaRPr lang="fr-FR" sz="3600" b="1" dirty="0">
              <a:latin typeface="Rockwell" pitchFamily="18" charset="0"/>
            </a:endParaRPr>
          </a:p>
        </p:txBody>
      </p:sp>
    </p:spTree>
    <p:extLst>
      <p:ext uri="{BB962C8B-B14F-4D97-AF65-F5344CB8AC3E}">
        <p14:creationId xmlns:p14="http://schemas.microsoft.com/office/powerpoint/2010/main" val="405622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036496" cy="831558"/>
          </a:xfrm>
          <a:ln w="38100">
            <a:solidFill>
              <a:schemeClr val="tx1"/>
            </a:solidFill>
          </a:ln>
        </p:spPr>
        <p:txBody>
          <a:bodyPr>
            <a:noAutofit/>
          </a:bodyPr>
          <a:lstStyle/>
          <a:p>
            <a:r>
              <a:rPr lang="fr-FR" sz="5400" b="1" dirty="0">
                <a:latin typeface="Rockwell" pitchFamily="18" charset="0"/>
              </a:rPr>
              <a:t>Synthèse des évaluations </a:t>
            </a:r>
          </a:p>
        </p:txBody>
      </p:sp>
      <p:sp>
        <p:nvSpPr>
          <p:cNvPr id="4" name="Espace réservé du numéro de diapositive 3"/>
          <p:cNvSpPr>
            <a:spLocks noGrp="1"/>
          </p:cNvSpPr>
          <p:nvPr>
            <p:ph type="sldNum" sz="quarter" idx="12"/>
          </p:nvPr>
        </p:nvSpPr>
        <p:spPr/>
        <p:txBody>
          <a:bodyPr>
            <a:normAutofit/>
          </a:bodyPr>
          <a:lstStyle/>
          <a:p>
            <a:fld id="{3A15C44F-6AE1-4095-8140-29C55E78E824}" type="slidenum">
              <a:rPr lang="fr-FR" smtClean="0"/>
              <a:pPr/>
              <a:t>18</a:t>
            </a:fld>
            <a:endParaRPr lang="fr-FR"/>
          </a:p>
        </p:txBody>
      </p:sp>
      <p:sp>
        <p:nvSpPr>
          <p:cNvPr id="3" name="Espace réservé du contenu 2"/>
          <p:cNvSpPr>
            <a:spLocks noGrp="1"/>
          </p:cNvSpPr>
          <p:nvPr>
            <p:ph sz="quarter" idx="1"/>
          </p:nvPr>
        </p:nvSpPr>
        <p:spPr>
          <a:xfrm>
            <a:off x="1703513" y="1394460"/>
            <a:ext cx="8458075" cy="4761368"/>
          </a:xfrm>
          <a:ln w="57150">
            <a:solidFill>
              <a:schemeClr val="tx1"/>
            </a:solidFill>
          </a:ln>
        </p:spPr>
        <p:txBody>
          <a:bodyPr>
            <a:noAutofit/>
          </a:bodyPr>
          <a:lstStyle/>
          <a:p>
            <a:pPr marL="0" indent="0">
              <a:buNone/>
            </a:pPr>
            <a:r>
              <a:rPr lang="fr-FR" sz="3600" dirty="0">
                <a:latin typeface="Rockwell" pitchFamily="18" charset="0"/>
              </a:rPr>
              <a:t> </a:t>
            </a:r>
            <a:r>
              <a:rPr lang="fr-FR" sz="4800" dirty="0">
                <a:latin typeface="Rockwell" pitchFamily="18" charset="0"/>
              </a:rPr>
              <a:t>Les évaluations des besoins en  SONU  2014 et 2016 de même que le monitoring SONU indiquent des  gaps en termes de disponibilité des fonctions SONU</a:t>
            </a:r>
          </a:p>
          <a:p>
            <a:pPr marL="0" indent="0">
              <a:buNone/>
            </a:pPr>
            <a:endParaRPr lang="fr-FR" sz="4800" dirty="0">
              <a:latin typeface="Rockwell" pitchFamily="18" charset="0"/>
            </a:endParaRPr>
          </a:p>
        </p:txBody>
      </p:sp>
    </p:spTree>
    <p:extLst>
      <p:ext uri="{BB962C8B-B14F-4D97-AF65-F5344CB8AC3E}">
        <p14:creationId xmlns:p14="http://schemas.microsoft.com/office/powerpoint/2010/main" val="136400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188640"/>
            <a:ext cx="8856984" cy="1083582"/>
          </a:xfrm>
          <a:ln w="38100">
            <a:solidFill>
              <a:schemeClr val="tx1"/>
            </a:solidFill>
          </a:ln>
        </p:spPr>
        <p:txBody>
          <a:bodyPr>
            <a:noAutofit/>
          </a:bodyPr>
          <a:lstStyle/>
          <a:p>
            <a:r>
              <a:rPr lang="fr-FR" sz="4800" b="1" dirty="0">
                <a:latin typeface="Rockwell" pitchFamily="18" charset="0"/>
              </a:rPr>
              <a:t>Synthèse des évaluations</a:t>
            </a:r>
          </a:p>
        </p:txBody>
      </p:sp>
      <p:sp>
        <p:nvSpPr>
          <p:cNvPr id="4" name="Espace réservé du numéro de diapositive 3"/>
          <p:cNvSpPr>
            <a:spLocks noGrp="1"/>
          </p:cNvSpPr>
          <p:nvPr>
            <p:ph type="sldNum" sz="quarter" idx="12"/>
          </p:nvPr>
        </p:nvSpPr>
        <p:spPr/>
        <p:txBody>
          <a:bodyPr>
            <a:normAutofit/>
          </a:bodyPr>
          <a:lstStyle/>
          <a:p>
            <a:fld id="{3A15C44F-6AE1-4095-8140-29C55E78E824}" type="slidenum">
              <a:rPr lang="fr-FR" smtClean="0"/>
              <a:pPr/>
              <a:t>19</a:t>
            </a:fld>
            <a:endParaRPr lang="fr-FR"/>
          </a:p>
        </p:txBody>
      </p:sp>
      <p:sp>
        <p:nvSpPr>
          <p:cNvPr id="3" name="Espace réservé du contenu 2"/>
          <p:cNvSpPr>
            <a:spLocks noGrp="1"/>
          </p:cNvSpPr>
          <p:nvPr>
            <p:ph sz="quarter" idx="1"/>
          </p:nvPr>
        </p:nvSpPr>
        <p:spPr>
          <a:xfrm>
            <a:off x="1524000" y="1542207"/>
            <a:ext cx="9036496" cy="5472608"/>
          </a:xfrm>
          <a:ln w="38100">
            <a:solidFill>
              <a:schemeClr val="tx1"/>
            </a:solidFill>
          </a:ln>
        </p:spPr>
        <p:txBody>
          <a:bodyPr>
            <a:noAutofit/>
          </a:bodyPr>
          <a:lstStyle/>
          <a:p>
            <a:pPr marL="0" indent="0">
              <a:buNone/>
            </a:pPr>
            <a:r>
              <a:rPr lang="fr-FR" sz="3600" b="1" dirty="0">
                <a:latin typeface="Rockwell" pitchFamily="18" charset="0"/>
              </a:rPr>
              <a:t>Des recommandations on peut retenir:</a:t>
            </a:r>
          </a:p>
          <a:p>
            <a:r>
              <a:rPr lang="fr-FR" sz="3600" dirty="0">
                <a:latin typeface="Rockwell" pitchFamily="18" charset="0"/>
                <a:cs typeface="Arial" charset="0"/>
              </a:rPr>
              <a:t>Organisation rapide de la prise en charge des complications (gestes qui sauvent)</a:t>
            </a:r>
          </a:p>
          <a:p>
            <a:r>
              <a:rPr lang="fr-FR" sz="3600" dirty="0">
                <a:latin typeface="Rockwell" pitchFamily="18" charset="0"/>
                <a:cs typeface="Arial" charset="0"/>
              </a:rPr>
              <a:t>Disponibilité des fonctions SONU en souffrance </a:t>
            </a:r>
            <a:r>
              <a:rPr lang="fr-FR" sz="3600" dirty="0">
                <a:solidFill>
                  <a:srgbClr val="FF0000"/>
                </a:solidFill>
                <a:latin typeface="Rockwell" pitchFamily="18" charset="0"/>
              </a:rPr>
              <a:t>(réanimation néonatale, accouchement instrumenté, AMIU, administration d’anticonvulsivants)</a:t>
            </a:r>
          </a:p>
          <a:p>
            <a:r>
              <a:rPr lang="fr-FR" sz="3600" dirty="0">
                <a:latin typeface="Rockwell" pitchFamily="18" charset="0"/>
                <a:cs typeface="Arial" charset="0"/>
              </a:rPr>
              <a:t>Équipements des structures de santé</a:t>
            </a:r>
          </a:p>
          <a:p>
            <a:pPr marL="0" indent="0">
              <a:buNone/>
            </a:pPr>
            <a:endParaRPr lang="fr-FR" sz="3600" dirty="0">
              <a:latin typeface="Rockwell" pitchFamily="18" charset="0"/>
            </a:endParaRPr>
          </a:p>
        </p:txBody>
      </p:sp>
    </p:spTree>
    <p:extLst>
      <p:ext uri="{BB962C8B-B14F-4D97-AF65-F5344CB8AC3E}">
        <p14:creationId xmlns:p14="http://schemas.microsoft.com/office/powerpoint/2010/main" val="40635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Bande perforée 1">
            <a:extLst>
              <a:ext uri="{FF2B5EF4-FFF2-40B4-BE49-F238E27FC236}">
                <a16:creationId xmlns:a16="http://schemas.microsoft.com/office/drawing/2014/main" id="{3C943CDB-BC7C-4FF5-BCFE-1E3C0134B273}"/>
              </a:ext>
            </a:extLst>
          </p:cNvPr>
          <p:cNvSpPr/>
          <p:nvPr/>
        </p:nvSpPr>
        <p:spPr>
          <a:xfrm>
            <a:off x="248264" y="147484"/>
            <a:ext cx="11695471" cy="6563032"/>
          </a:xfrm>
          <a:prstGeom prst="flowChartPunchedTap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4000" b="1" u="sng" dirty="0">
                <a:effectLst/>
                <a:latin typeface="Verdana" panose="020B0604030504040204" pitchFamily="34" charset="0"/>
                <a:ea typeface="Verdana" panose="020B0604030504040204" pitchFamily="34" charset="0"/>
                <a:cs typeface="Times New Roman" panose="02020603050405020304" pitchFamily="18" charset="0"/>
              </a:rPr>
              <a:t>ENSEIGNANT :</a:t>
            </a:r>
            <a:r>
              <a:rPr lang="fr-FR" sz="4000" dirty="0">
                <a:effectLst/>
                <a:latin typeface="Verdana" panose="020B0604030504040204" pitchFamily="34" charset="0"/>
                <a:ea typeface="Verdana" panose="020B0604030504040204" pitchFamily="34" charset="0"/>
                <a:cs typeface="Times New Roman" panose="02020603050405020304" pitchFamily="18" charset="0"/>
              </a:rPr>
              <a:t> YOUGBARE Emmanuel ; Infirmier ; Attaché de santé SIO, Conseiller de santé </a:t>
            </a:r>
            <a:r>
              <a:rPr lang="fr-FR" sz="4000" dirty="0" smtClean="0">
                <a:effectLst/>
                <a:latin typeface="Verdana" panose="020B0604030504040204" pitchFamily="34" charset="0"/>
                <a:ea typeface="Verdana" panose="020B0604030504040204" pitchFamily="34" charset="0"/>
                <a:cs typeface="Times New Roman" panose="02020603050405020304" pitchFamily="18" charset="0"/>
              </a:rPr>
              <a:t>MQSS, pédagogie des sciences de la santé. </a:t>
            </a:r>
            <a:r>
              <a:rPr lang="fr-FR" sz="4000" dirty="0">
                <a:effectLst/>
                <a:latin typeface="Verdana" panose="020B0604030504040204" pitchFamily="34" charset="0"/>
                <a:ea typeface="Verdana" panose="020B0604030504040204" pitchFamily="34" charset="0"/>
                <a:cs typeface="Times New Roman" panose="02020603050405020304" pitchFamily="18" charset="0"/>
              </a:rPr>
              <a:t>Courriel : </a:t>
            </a:r>
            <a:r>
              <a:rPr lang="fr-FR" sz="4000" dirty="0" smtClean="0">
                <a:effectLst/>
                <a:latin typeface="Verdana" panose="020B0604030504040204" pitchFamily="34" charset="0"/>
                <a:ea typeface="Verdana" panose="020B0604030504040204" pitchFamily="34" charset="0"/>
                <a:cs typeface="Times New Roman" panose="02020603050405020304" pitchFamily="18" charset="0"/>
              </a:rPr>
              <a:t>tuteur4ifrisbf@gmail.com- </a:t>
            </a:r>
            <a:r>
              <a:rPr lang="fr-FR" sz="4000" dirty="0">
                <a:effectLst/>
                <a:latin typeface="Verdana" panose="020B0604030504040204" pitchFamily="34" charset="0"/>
                <a:ea typeface="Verdana" panose="020B0604030504040204" pitchFamily="34" charset="0"/>
                <a:cs typeface="Times New Roman" panose="02020603050405020304" pitchFamily="18" charset="0"/>
              </a:rPr>
              <a:t>Wathsapp:72378602</a:t>
            </a:r>
          </a:p>
        </p:txBody>
      </p:sp>
    </p:spTree>
    <p:extLst>
      <p:ext uri="{BB962C8B-B14F-4D97-AF65-F5344CB8AC3E}">
        <p14:creationId xmlns:p14="http://schemas.microsoft.com/office/powerpoint/2010/main" val="1587035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524000" y="0"/>
            <a:ext cx="8964488" cy="785794"/>
          </a:xfrm>
          <a:ln w="28575">
            <a:solidFill>
              <a:schemeClr val="tx1"/>
            </a:solidFill>
          </a:ln>
        </p:spPr>
        <p:txBody>
          <a:bodyPr>
            <a:noAutofit/>
          </a:bodyPr>
          <a:lstStyle/>
          <a:p>
            <a:r>
              <a:rPr lang="fr-FR" sz="4800" b="1" dirty="0">
                <a:latin typeface="Rockwell" pitchFamily="18" charset="0"/>
              </a:rPr>
              <a:t>Synthèse des évaluations</a:t>
            </a:r>
          </a:p>
        </p:txBody>
      </p:sp>
      <p:sp>
        <p:nvSpPr>
          <p:cNvPr id="21506" name="Espace réservé du numéro de diapositive 5"/>
          <p:cNvSpPr>
            <a:spLocks noGrp="1"/>
          </p:cNvSpPr>
          <p:nvPr>
            <p:ph type="sldNum" sz="quarter" idx="12"/>
          </p:nvPr>
        </p:nvSpPr>
        <p:spPr>
          <a:noFill/>
        </p:spPr>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70109C-4F3F-45BA-B0C4-C599A39AF051}" type="slidenum">
              <a:rPr lang="fr-FR" altLang="en-US"/>
              <a:pPr eaLnBrk="1" hangingPunct="1"/>
              <a:t>20</a:t>
            </a:fld>
            <a:endParaRPr lang="fr-FR" altLang="en-US"/>
          </a:p>
        </p:txBody>
      </p:sp>
      <p:sp>
        <p:nvSpPr>
          <p:cNvPr id="21508" name="Rectangle 3"/>
          <p:cNvSpPr>
            <a:spLocks noGrp="1" noChangeArrowheads="1"/>
          </p:cNvSpPr>
          <p:nvPr>
            <p:ph sz="quarter" idx="1"/>
          </p:nvPr>
        </p:nvSpPr>
        <p:spPr>
          <a:xfrm>
            <a:off x="1775520" y="1844824"/>
            <a:ext cx="8568953" cy="4584572"/>
          </a:xfrm>
          <a:ln w="38100">
            <a:solidFill>
              <a:schemeClr val="tx1"/>
            </a:solidFill>
          </a:ln>
        </p:spPr>
        <p:txBody>
          <a:bodyPr>
            <a:normAutofit lnSpcReduction="10000"/>
          </a:bodyPr>
          <a:lstStyle/>
          <a:p>
            <a:pPr algn="just"/>
            <a:r>
              <a:rPr lang="fr-FR" sz="4000" dirty="0">
                <a:latin typeface="Rockwell" pitchFamily="18" charset="0"/>
                <a:cs typeface="Arial" charset="0"/>
              </a:rPr>
              <a:t>Intégration des meilleures pratiques dans </a:t>
            </a:r>
            <a:r>
              <a:rPr lang="fr-FR" sz="4000" dirty="0">
                <a:latin typeface="Rockwell" pitchFamily="18" charset="0"/>
              </a:rPr>
              <a:t>les curricula de formation des agents de santé </a:t>
            </a:r>
          </a:p>
          <a:p>
            <a:pPr algn="just"/>
            <a:r>
              <a:rPr lang="fr-FR" sz="4000" dirty="0">
                <a:latin typeface="Rockwell" pitchFamily="18" charset="0"/>
                <a:cs typeface="Arial" charset="0"/>
              </a:rPr>
              <a:t>La réalisation des travaux pratiques dans les écoles de santé</a:t>
            </a:r>
          </a:p>
          <a:p>
            <a:pPr algn="just"/>
            <a:r>
              <a:rPr lang="fr-FR" sz="4000" dirty="0">
                <a:latin typeface="Rockwell" pitchFamily="18" charset="0"/>
              </a:rPr>
              <a:t>Renforcement des compétences des prestataires  de soins de santé pour l’offre des SONU de qualité.</a:t>
            </a:r>
          </a:p>
        </p:txBody>
      </p:sp>
    </p:spTree>
    <p:extLst>
      <p:ext uri="{BB962C8B-B14F-4D97-AF65-F5344CB8AC3E}">
        <p14:creationId xmlns:p14="http://schemas.microsoft.com/office/powerpoint/2010/main" val="84682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636912"/>
            <a:ext cx="9144000" cy="1143000"/>
          </a:xfrm>
          <a:noFill/>
          <a:ln w="28575">
            <a:solidFill>
              <a:schemeClr val="tx1"/>
            </a:solidFill>
          </a:ln>
        </p:spPr>
        <p:txBody>
          <a:bodyPr vert="horz" lIns="91440" tIns="45720" rIns="91440" bIns="45720" rtlCol="0" anchor="ctr">
            <a:noAutofit/>
          </a:bodyPr>
          <a:lstStyle/>
          <a:p>
            <a:pPr algn="ctr">
              <a:lnSpc>
                <a:spcPct val="150000"/>
              </a:lnSpc>
            </a:pPr>
            <a:r>
              <a:rPr lang="fr-FR" altLang="fr-FR" sz="2400" b="1" dirty="0">
                <a:latin typeface="Arial Narrow" pitchFamily="34" charset="0"/>
                <a:cs typeface="Aparajita" pitchFamily="34" charset="0"/>
              </a:rPr>
              <a:t>III. CAUSES ET FACTEURS FAVORISANT LA MORTALITE MATERNELLE, NEONATALE ET INFANTO-JUVENILE</a:t>
            </a:r>
            <a:endParaRPr lang="fr-FR" sz="2400" b="1" dirty="0">
              <a:latin typeface="Arial Narrow" pitchFamily="34" charset="0"/>
              <a:cs typeface="Aparajita" pitchFamily="34" charset="0"/>
            </a:endParaRPr>
          </a:p>
        </p:txBody>
      </p:sp>
      <p:sp>
        <p:nvSpPr>
          <p:cNvPr id="3" name="Espace réservé du numéro de diapositive 2"/>
          <p:cNvSpPr>
            <a:spLocks noGrp="1"/>
          </p:cNvSpPr>
          <p:nvPr>
            <p:ph type="sldNum" sz="quarter" idx="12"/>
          </p:nvPr>
        </p:nvSpPr>
        <p:spPr/>
        <p:txBody>
          <a:bodyPr>
            <a:normAutofit/>
          </a:bodyPr>
          <a:lstStyle/>
          <a:p>
            <a:fld id="{1DB471AB-0F76-4021-A078-345AAB269A84}" type="slidenum">
              <a:rPr lang="fr-FR" smtClean="0"/>
              <a:pPr/>
              <a:t>21</a:t>
            </a:fld>
            <a:endParaRPr lang="fr-FR"/>
          </a:p>
        </p:txBody>
      </p:sp>
    </p:spTree>
    <p:extLst>
      <p:ext uri="{BB962C8B-B14F-4D97-AF65-F5344CB8AC3E}">
        <p14:creationId xmlns:p14="http://schemas.microsoft.com/office/powerpoint/2010/main" val="386533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8592" y="186994"/>
            <a:ext cx="8981905" cy="622422"/>
          </a:xfrm>
          <a:noFill/>
          <a:ln w="38100">
            <a:solidFill>
              <a:schemeClr val="tx1"/>
            </a:solidFill>
          </a:ln>
        </p:spPr>
        <p:txBody>
          <a:bodyPr vert="horz" lIns="91440" tIns="45720" rIns="91440" bIns="45720" rtlCol="0" anchor="ctr">
            <a:noAutofit/>
          </a:bodyPr>
          <a:lstStyle/>
          <a:p>
            <a:pPr>
              <a:lnSpc>
                <a:spcPct val="150000"/>
              </a:lnSpc>
            </a:pPr>
            <a:r>
              <a:rPr lang="fr-FR" sz="3600" b="1" dirty="0">
                <a:latin typeface="Arial Narrow" pitchFamily="34" charset="0"/>
                <a:cs typeface="Aparajita" pitchFamily="34" charset="0"/>
              </a:rPr>
              <a:t>DE QUOI MEURENT LES FEMMES?</a:t>
            </a:r>
          </a:p>
        </p:txBody>
      </p:sp>
      <p:sp>
        <p:nvSpPr>
          <p:cNvPr id="4" name="Espace réservé du numéro de diapositive 3"/>
          <p:cNvSpPr>
            <a:spLocks noGrp="1"/>
          </p:cNvSpPr>
          <p:nvPr>
            <p:ph type="sldNum" sz="quarter" idx="12"/>
          </p:nvPr>
        </p:nvSpPr>
        <p:spPr/>
        <p:txBody>
          <a:bodyPr>
            <a:normAutofit/>
          </a:bodyPr>
          <a:lstStyle/>
          <a:p>
            <a:fld id="{1DB471AB-0F76-4021-A078-345AAB269A84}" type="slidenum">
              <a:rPr lang="fr-FR" smtClean="0"/>
              <a:pPr/>
              <a:t>22</a:t>
            </a:fld>
            <a:endParaRPr lang="fr-FR"/>
          </a:p>
        </p:txBody>
      </p:sp>
      <p:graphicFrame>
        <p:nvGraphicFramePr>
          <p:cNvPr id="6" name="Group 139"/>
          <p:cNvGraphicFramePr>
            <a:graphicFrameLocks/>
          </p:cNvGraphicFramePr>
          <p:nvPr/>
        </p:nvGraphicFramePr>
        <p:xfrm>
          <a:off x="1551295" y="1388489"/>
          <a:ext cx="8937194" cy="5356746"/>
        </p:xfrm>
        <a:graphic>
          <a:graphicData uri="http://schemas.openxmlformats.org/drawingml/2006/table">
            <a:tbl>
              <a:tblPr/>
              <a:tblGrid>
                <a:gridCol w="4468597">
                  <a:extLst>
                    <a:ext uri="{9D8B030D-6E8A-4147-A177-3AD203B41FA5}">
                      <a16:colId xmlns:a16="http://schemas.microsoft.com/office/drawing/2014/main" val="20000"/>
                    </a:ext>
                  </a:extLst>
                </a:gridCol>
                <a:gridCol w="4468597">
                  <a:extLst>
                    <a:ext uri="{9D8B030D-6E8A-4147-A177-3AD203B41FA5}">
                      <a16:colId xmlns:a16="http://schemas.microsoft.com/office/drawing/2014/main" val="20001"/>
                    </a:ext>
                  </a:extLst>
                </a:gridCol>
              </a:tblGrid>
              <a:tr h="5191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Narrow" pitchFamily="34" charset="0"/>
                        </a:rPr>
                        <a:t>Causes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Narrow" pitchFamily="34" charset="0"/>
                        </a:rPr>
                        <a:t>Proportion des décès maternels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5481">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dirty="0">
                          <a:ln>
                            <a:noFill/>
                          </a:ln>
                          <a:solidFill>
                            <a:srgbClr val="0033CC"/>
                          </a:solidFill>
                          <a:effectLst/>
                          <a:latin typeface="Arial Narrow" pitchFamily="34" charset="0"/>
                        </a:rPr>
                        <a:t>Hémorragies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a:ln>
                            <a:noFill/>
                          </a:ln>
                          <a:solidFill>
                            <a:srgbClr val="0033CC"/>
                          </a:solidFill>
                          <a:effectLst/>
                          <a:latin typeface="Arial Narrow" pitchFamily="34"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481">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dirty="0">
                          <a:ln>
                            <a:noFill/>
                          </a:ln>
                          <a:solidFill>
                            <a:srgbClr val="CC3300"/>
                          </a:solidFill>
                          <a:effectLst/>
                          <a:latin typeface="Arial Narrow" pitchFamily="34" charset="0"/>
                        </a:rPr>
                        <a:t>Infections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a:ln>
                            <a:noFill/>
                          </a:ln>
                          <a:solidFill>
                            <a:srgbClr val="CC3300"/>
                          </a:solidFill>
                          <a:effectLst/>
                          <a:latin typeface="Arial Narrow"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481">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Narrow" pitchFamily="34" charset="0"/>
                        </a:rPr>
                        <a:t>Complications d’avortements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Narrow"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5481">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Narrow" pitchFamily="34" charset="0"/>
                        </a:rPr>
                        <a:t>Troubles hypertensifs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Narrow"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5481">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Narrow" pitchFamily="34" charset="0"/>
                        </a:rPr>
                        <a:t>Dystocies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Narrow"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0194">
                <a:tc>
                  <a:txBody>
                    <a:bodyPr/>
                    <a:lstStyle/>
                    <a:p>
                      <a:pPr marL="0" marR="0" lvl="0" indent="0" algn="l" defTabSz="914400" rtl="0" eaLnBrk="1" fontAlgn="base" latinLnBrk="0" hangingPunct="1">
                        <a:lnSpc>
                          <a:spcPct val="2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Narrow" pitchFamily="34" charset="0"/>
                        </a:rPr>
                        <a:t>Autres causes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Arial Narrow"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333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214290"/>
            <a:ext cx="8928992" cy="622422"/>
          </a:xfrm>
          <a:noFill/>
          <a:ln w="38100">
            <a:solidFill>
              <a:schemeClr val="tx1"/>
            </a:solidFill>
          </a:ln>
        </p:spPr>
        <p:txBody>
          <a:bodyPr vert="horz" lIns="91440" tIns="45720" rIns="91440" bIns="45720" rtlCol="0" anchor="ctr">
            <a:noAutofit/>
          </a:bodyPr>
          <a:lstStyle/>
          <a:p>
            <a:pPr>
              <a:lnSpc>
                <a:spcPct val="150000"/>
              </a:lnSpc>
            </a:pPr>
            <a:r>
              <a:rPr lang="fr-FR" sz="4000" b="1" dirty="0">
                <a:latin typeface="Arial Narrow" pitchFamily="34" charset="0"/>
                <a:cs typeface="Aparajita" pitchFamily="34" charset="0"/>
              </a:rPr>
              <a:t>DE QUOI MEURENT LES ENFANTS?</a:t>
            </a:r>
          </a:p>
        </p:txBody>
      </p:sp>
      <p:sp>
        <p:nvSpPr>
          <p:cNvPr id="4" name="Espace réservé du numéro de diapositive 3"/>
          <p:cNvSpPr>
            <a:spLocks noGrp="1"/>
          </p:cNvSpPr>
          <p:nvPr>
            <p:ph type="sldNum" sz="quarter" idx="12"/>
          </p:nvPr>
        </p:nvSpPr>
        <p:spPr/>
        <p:txBody>
          <a:bodyPr>
            <a:normAutofit/>
          </a:bodyPr>
          <a:lstStyle/>
          <a:p>
            <a:fld id="{1DB471AB-0F76-4021-A078-345AAB269A84}" type="slidenum">
              <a:rPr lang="fr-FR" smtClean="0"/>
              <a:pPr/>
              <a:t>23</a:t>
            </a:fld>
            <a:endParaRPr lang="fr-FR"/>
          </a:p>
        </p:txBody>
      </p:sp>
      <p:graphicFrame>
        <p:nvGraphicFramePr>
          <p:cNvPr id="5" name="Group 65"/>
          <p:cNvGraphicFramePr>
            <a:graphicFrameLocks noGrp="1"/>
          </p:cNvGraphicFramePr>
          <p:nvPr/>
        </p:nvGraphicFramePr>
        <p:xfrm>
          <a:off x="1775520" y="1196975"/>
          <a:ext cx="8712968" cy="3981774"/>
        </p:xfrm>
        <a:graphic>
          <a:graphicData uri="http://schemas.openxmlformats.org/drawingml/2006/table">
            <a:tbl>
              <a:tblPr/>
              <a:tblGrid>
                <a:gridCol w="4752528">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94502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dirty="0">
                          <a:ln>
                            <a:noFill/>
                          </a:ln>
                          <a:solidFill>
                            <a:schemeClr val="tx1"/>
                          </a:solidFill>
                          <a:effectLst/>
                          <a:latin typeface="Arial Narrow" pitchFamily="34" charset="0"/>
                        </a:rPr>
                        <a:t>Causes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a:ln>
                            <a:noFill/>
                          </a:ln>
                          <a:solidFill>
                            <a:schemeClr val="tx1"/>
                          </a:solidFill>
                          <a:effectLst/>
                          <a:latin typeface="Arial Narrow" pitchFamily="34" charset="0"/>
                        </a:rPr>
                        <a:t>Proportion des décès infanto-juvéniles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9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rgbClr val="0000FF"/>
                          </a:solidFill>
                          <a:effectLst/>
                          <a:latin typeface="Arial Narrow" pitchFamily="34" charset="0"/>
                        </a:rPr>
                        <a:t>Paludisme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a:ln>
                            <a:noFill/>
                          </a:ln>
                          <a:solidFill>
                            <a:srgbClr val="0000FF"/>
                          </a:solidFill>
                          <a:effectLst/>
                          <a:latin typeface="Arial Narrow" pitchFamily="34" charset="0"/>
                        </a:rPr>
                        <a:t>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76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rgbClr val="008000"/>
                          </a:solidFill>
                          <a:effectLst/>
                          <a:latin typeface="Arial Narrow" pitchFamily="34" charset="0"/>
                        </a:rPr>
                        <a:t>Maladies évitables par la vaccination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rgbClr val="008000"/>
                          </a:solidFill>
                          <a:effectLst/>
                          <a:latin typeface="Arial Narrow" pitchFamily="34" charset="0"/>
                        </a:rPr>
                        <a:t>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4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chemeClr val="tx1"/>
                          </a:solidFill>
                          <a:effectLst/>
                          <a:latin typeface="Arial Narrow" pitchFamily="34" charset="0"/>
                        </a:rPr>
                        <a:t>Diarrhées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chemeClr val="tx1"/>
                          </a:solidFill>
                          <a:effectLst/>
                          <a:latin typeface="Arial Narrow" pitchFamily="34" charset="0"/>
                        </a:rPr>
                        <a:t>15%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90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rgbClr val="CC0099"/>
                          </a:solidFill>
                          <a:effectLst/>
                          <a:latin typeface="Arial Narrow" pitchFamily="34" charset="0"/>
                        </a:rPr>
                        <a:t>Infections respiratoires aigues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rgbClr val="CC0099"/>
                          </a:solidFill>
                          <a:effectLst/>
                          <a:latin typeface="Arial Narrow" pitchFamily="34" charset="0"/>
                        </a:rPr>
                        <a:t>15%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6186">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a:ln>
                            <a:noFill/>
                          </a:ln>
                          <a:solidFill>
                            <a:schemeClr val="tx1"/>
                          </a:solidFill>
                          <a:effectLst/>
                          <a:latin typeface="Arial Narrow" pitchFamily="34" charset="0"/>
                        </a:rPr>
                        <a:t>Autres causes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fr-FR" altLang="fr-FR" sz="2400" b="1" i="0" u="none" strike="noStrike" cap="none" normalizeH="0" baseline="0" dirty="0">
                          <a:ln>
                            <a:noFill/>
                          </a:ln>
                          <a:solidFill>
                            <a:schemeClr val="tx1"/>
                          </a:solidFill>
                          <a:effectLst/>
                          <a:latin typeface="Arial Narrow" pitchFamily="34" charset="0"/>
                        </a:rPr>
                        <a:t>30%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32"/>
          <p:cNvSpPr>
            <a:spLocks noChangeArrowheads="1"/>
          </p:cNvSpPr>
          <p:nvPr/>
        </p:nvSpPr>
        <p:spPr bwMode="auto">
          <a:xfrm>
            <a:off x="1992313" y="5504458"/>
            <a:ext cx="80645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fr-FR" altLang="fr-FR" sz="2400" b="1" dirty="0">
                <a:solidFill>
                  <a:srgbClr val="008000"/>
                </a:solidFill>
                <a:latin typeface="Arial Narrow" pitchFamily="34" charset="0"/>
              </a:rPr>
              <a:t>Malnutrition </a:t>
            </a:r>
            <a:r>
              <a:rPr lang="fr-FR" altLang="fr-FR" sz="2400" b="1" dirty="0">
                <a:latin typeface="Arial Narrow" pitchFamily="34" charset="0"/>
              </a:rPr>
              <a:t>fait le lit de ces différentes pathologies et </a:t>
            </a:r>
            <a:r>
              <a:rPr lang="fr-FR" altLang="fr-FR" sz="2400" b="1" dirty="0">
                <a:solidFill>
                  <a:srgbClr val="0070C0"/>
                </a:solidFill>
                <a:latin typeface="Arial Narrow" pitchFamily="34" charset="0"/>
              </a:rPr>
              <a:t>34%</a:t>
            </a:r>
          </a:p>
          <a:p>
            <a:pPr algn="ctr"/>
            <a:r>
              <a:rPr lang="fr-FR" altLang="fr-FR" sz="2400" b="1" dirty="0">
                <a:latin typeface="Arial Narrow" pitchFamily="34" charset="0"/>
              </a:rPr>
              <a:t>des enfants décédés présentaient un état de malnutrition</a:t>
            </a:r>
          </a:p>
        </p:txBody>
      </p:sp>
    </p:spTree>
    <p:extLst>
      <p:ext uri="{BB962C8B-B14F-4D97-AF65-F5344CB8AC3E}">
        <p14:creationId xmlns:p14="http://schemas.microsoft.com/office/powerpoint/2010/main" val="266362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89046" y="-4762"/>
            <a:ext cx="9078954" cy="723900"/>
          </a:xfrm>
          <a:ln w="38100">
            <a:solidFill>
              <a:schemeClr val="tx1"/>
            </a:solidFill>
          </a:ln>
        </p:spPr>
        <p:txBody>
          <a:bodyPr>
            <a:noAutofit/>
          </a:bodyPr>
          <a:lstStyle/>
          <a:p>
            <a:pPr eaLnBrk="1" hangingPunct="1"/>
            <a:r>
              <a:rPr lang="en-US" sz="3600" b="1" dirty="0">
                <a:latin typeface="Rockwell" pitchFamily="18" charset="0"/>
                <a:cs typeface="Calibri" pitchFamily="34" charset="0"/>
              </a:rPr>
              <a:t> </a:t>
            </a:r>
            <a:r>
              <a:rPr lang="fr-FR" sz="3600" b="1" dirty="0">
                <a:latin typeface="Rockwell" pitchFamily="18" charset="0"/>
                <a:cs typeface="Calibri" pitchFamily="34" charset="0"/>
              </a:rPr>
              <a:t>Facteurs favorisants: les 3 retards</a:t>
            </a:r>
            <a:endParaRPr lang="en-US" sz="3600" b="1" dirty="0">
              <a:latin typeface="Rockwell" pitchFamily="18" charset="0"/>
              <a:cs typeface="Calibri" pitchFamily="34" charset="0"/>
            </a:endParaRPr>
          </a:p>
        </p:txBody>
      </p:sp>
      <p:pic>
        <p:nvPicPr>
          <p:cNvPr id="17411" name="Picture 3" descr="MVC-018S"/>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l="5455" t="4848" r="5455" b="5455"/>
          <a:stretch>
            <a:fillRect/>
          </a:stretch>
        </p:blipFill>
        <p:spPr>
          <a:xfrm>
            <a:off x="7461250" y="1338266"/>
            <a:ext cx="3200400" cy="2400300"/>
          </a:xfrm>
          <a:noFill/>
        </p:spPr>
      </p:pic>
      <p:sp>
        <p:nvSpPr>
          <p:cNvPr id="17413" name="Freeform 5"/>
          <p:cNvSpPr>
            <a:spLocks/>
          </p:cNvSpPr>
          <p:nvPr/>
        </p:nvSpPr>
        <p:spPr bwMode="auto">
          <a:xfrm>
            <a:off x="8680451" y="2236788"/>
            <a:ext cx="117475" cy="158750"/>
          </a:xfrm>
          <a:custGeom>
            <a:avLst/>
            <a:gdLst>
              <a:gd name="T0" fmla="*/ 2147483647 w 149"/>
              <a:gd name="T1" fmla="*/ 0 h 198"/>
              <a:gd name="T2" fmla="*/ 2147483647 w 149"/>
              <a:gd name="T3" fmla="*/ 2147483647 h 198"/>
              <a:gd name="T4" fmla="*/ 2147483647 w 149"/>
              <a:gd name="T5" fmla="*/ 2147483647 h 198"/>
              <a:gd name="T6" fmla="*/ 2147483647 w 149"/>
              <a:gd name="T7" fmla="*/ 2147483647 h 198"/>
              <a:gd name="T8" fmla="*/ 2147483647 w 149"/>
              <a:gd name="T9" fmla="*/ 2147483647 h 198"/>
              <a:gd name="T10" fmla="*/ 2147483647 w 149"/>
              <a:gd name="T11" fmla="*/ 2147483647 h 198"/>
              <a:gd name="T12" fmla="*/ 2147483647 w 149"/>
              <a:gd name="T13" fmla="*/ 2147483647 h 198"/>
              <a:gd name="T14" fmla="*/ 2147483647 w 149"/>
              <a:gd name="T15" fmla="*/ 2147483647 h 198"/>
              <a:gd name="T16" fmla="*/ 0 w 149"/>
              <a:gd name="T17" fmla="*/ 2147483647 h 198"/>
              <a:gd name="T18" fmla="*/ 0 w 149"/>
              <a:gd name="T19" fmla="*/ 2147483647 h 198"/>
              <a:gd name="T20" fmla="*/ 0 w 149"/>
              <a:gd name="T21" fmla="*/ 2147483647 h 198"/>
              <a:gd name="T22" fmla="*/ 0 w 149"/>
              <a:gd name="T23" fmla="*/ 2147483647 h 198"/>
              <a:gd name="T24" fmla="*/ 0 w 149"/>
              <a:gd name="T25" fmla="*/ 2147483647 h 198"/>
              <a:gd name="T26" fmla="*/ 2147483647 w 149"/>
              <a:gd name="T27" fmla="*/ 2147483647 h 198"/>
              <a:gd name="T28" fmla="*/ 2147483647 w 149"/>
              <a:gd name="T29" fmla="*/ 2147483647 h 198"/>
              <a:gd name="T30" fmla="*/ 2147483647 w 149"/>
              <a:gd name="T31" fmla="*/ 2147483647 h 198"/>
              <a:gd name="T32" fmla="*/ 2147483647 w 149"/>
              <a:gd name="T33" fmla="*/ 2147483647 h 198"/>
              <a:gd name="T34" fmla="*/ 2147483647 w 149"/>
              <a:gd name="T35" fmla="*/ 2147483647 h 198"/>
              <a:gd name="T36" fmla="*/ 2147483647 w 149"/>
              <a:gd name="T37" fmla="*/ 2147483647 h 198"/>
              <a:gd name="T38" fmla="*/ 2147483647 w 149"/>
              <a:gd name="T39" fmla="*/ 2147483647 h 198"/>
              <a:gd name="T40" fmla="*/ 2147483647 w 149"/>
              <a:gd name="T41" fmla="*/ 2147483647 h 198"/>
              <a:gd name="T42" fmla="*/ 2147483647 w 149"/>
              <a:gd name="T43" fmla="*/ 2147483647 h 198"/>
              <a:gd name="T44" fmla="*/ 2147483647 w 149"/>
              <a:gd name="T45" fmla="*/ 2147483647 h 198"/>
              <a:gd name="T46" fmla="*/ 2147483647 w 149"/>
              <a:gd name="T47" fmla="*/ 2147483647 h 198"/>
              <a:gd name="T48" fmla="*/ 2147483647 w 149"/>
              <a:gd name="T49" fmla="*/ 2147483647 h 198"/>
              <a:gd name="T50" fmla="*/ 2147483647 w 149"/>
              <a:gd name="T51" fmla="*/ 2147483647 h 198"/>
              <a:gd name="T52" fmla="*/ 2147483647 w 149"/>
              <a:gd name="T53" fmla="*/ 2147483647 h 198"/>
              <a:gd name="T54" fmla="*/ 2147483647 w 149"/>
              <a:gd name="T55" fmla="*/ 2147483647 h 198"/>
              <a:gd name="T56" fmla="*/ 2147483647 w 149"/>
              <a:gd name="T57" fmla="*/ 2147483647 h 198"/>
              <a:gd name="T58" fmla="*/ 2147483647 w 149"/>
              <a:gd name="T59" fmla="*/ 2147483647 h 198"/>
              <a:gd name="T60" fmla="*/ 2147483647 w 149"/>
              <a:gd name="T61" fmla="*/ 2147483647 h 198"/>
              <a:gd name="T62" fmla="*/ 2147483647 w 149"/>
              <a:gd name="T63" fmla="*/ 2147483647 h 198"/>
              <a:gd name="T64" fmla="*/ 2147483647 w 149"/>
              <a:gd name="T65" fmla="*/ 0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198"/>
              <a:gd name="T101" fmla="*/ 149 w 149"/>
              <a:gd name="T102" fmla="*/ 198 h 1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198">
                <a:moveTo>
                  <a:pt x="77" y="0"/>
                </a:moveTo>
                <a:lnTo>
                  <a:pt x="60" y="2"/>
                </a:lnTo>
                <a:lnTo>
                  <a:pt x="45" y="7"/>
                </a:lnTo>
                <a:lnTo>
                  <a:pt x="33" y="15"/>
                </a:lnTo>
                <a:lnTo>
                  <a:pt x="21" y="26"/>
                </a:lnTo>
                <a:lnTo>
                  <a:pt x="12" y="40"/>
                </a:lnTo>
                <a:lnTo>
                  <a:pt x="6" y="55"/>
                </a:lnTo>
                <a:lnTo>
                  <a:pt x="2" y="73"/>
                </a:lnTo>
                <a:lnTo>
                  <a:pt x="0" y="91"/>
                </a:lnTo>
                <a:lnTo>
                  <a:pt x="0" y="124"/>
                </a:lnTo>
                <a:lnTo>
                  <a:pt x="0" y="152"/>
                </a:lnTo>
                <a:lnTo>
                  <a:pt x="0" y="176"/>
                </a:lnTo>
                <a:lnTo>
                  <a:pt x="0" y="198"/>
                </a:lnTo>
                <a:lnTo>
                  <a:pt x="33" y="198"/>
                </a:lnTo>
                <a:lnTo>
                  <a:pt x="53" y="198"/>
                </a:lnTo>
                <a:lnTo>
                  <a:pt x="66" y="198"/>
                </a:lnTo>
                <a:lnTo>
                  <a:pt x="76" y="198"/>
                </a:lnTo>
                <a:lnTo>
                  <a:pt x="86" y="198"/>
                </a:lnTo>
                <a:lnTo>
                  <a:pt x="98" y="198"/>
                </a:lnTo>
                <a:lnTo>
                  <a:pt x="118" y="198"/>
                </a:lnTo>
                <a:lnTo>
                  <a:pt x="149" y="198"/>
                </a:lnTo>
                <a:lnTo>
                  <a:pt x="149" y="166"/>
                </a:lnTo>
                <a:lnTo>
                  <a:pt x="149" y="137"/>
                </a:lnTo>
                <a:lnTo>
                  <a:pt x="149" y="111"/>
                </a:lnTo>
                <a:lnTo>
                  <a:pt x="149" y="88"/>
                </a:lnTo>
                <a:lnTo>
                  <a:pt x="148" y="76"/>
                </a:lnTo>
                <a:lnTo>
                  <a:pt x="145" y="62"/>
                </a:lnTo>
                <a:lnTo>
                  <a:pt x="140" y="47"/>
                </a:lnTo>
                <a:lnTo>
                  <a:pt x="133" y="33"/>
                </a:lnTo>
                <a:lnTo>
                  <a:pt x="122" y="20"/>
                </a:lnTo>
                <a:lnTo>
                  <a:pt x="110" y="9"/>
                </a:lnTo>
                <a:lnTo>
                  <a:pt x="95" y="2"/>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14" name="Freeform 6"/>
          <p:cNvSpPr>
            <a:spLocks/>
          </p:cNvSpPr>
          <p:nvPr/>
        </p:nvSpPr>
        <p:spPr bwMode="auto">
          <a:xfrm>
            <a:off x="8978900" y="2362201"/>
            <a:ext cx="266700" cy="79375"/>
          </a:xfrm>
          <a:custGeom>
            <a:avLst/>
            <a:gdLst>
              <a:gd name="T0" fmla="*/ 2147483647 w 122"/>
              <a:gd name="T1" fmla="*/ 2147483647 h 35"/>
              <a:gd name="T2" fmla="*/ 2147483647 w 122"/>
              <a:gd name="T3" fmla="*/ 2147483647 h 35"/>
              <a:gd name="T4" fmla="*/ 2147483647 w 122"/>
              <a:gd name="T5" fmla="*/ 2147483647 h 35"/>
              <a:gd name="T6" fmla="*/ 2147483647 w 122"/>
              <a:gd name="T7" fmla="*/ 2147483647 h 35"/>
              <a:gd name="T8" fmla="*/ 2147483647 w 122"/>
              <a:gd name="T9" fmla="*/ 2147483647 h 35"/>
              <a:gd name="T10" fmla="*/ 2147483647 w 122"/>
              <a:gd name="T11" fmla="*/ 2147483647 h 35"/>
              <a:gd name="T12" fmla="*/ 2147483647 w 122"/>
              <a:gd name="T13" fmla="*/ 2147483647 h 35"/>
              <a:gd name="T14" fmla="*/ 2147483647 w 122"/>
              <a:gd name="T15" fmla="*/ 2147483647 h 35"/>
              <a:gd name="T16" fmla="*/ 2147483647 w 122"/>
              <a:gd name="T17" fmla="*/ 0 h 35"/>
              <a:gd name="T18" fmla="*/ 2147483647 w 122"/>
              <a:gd name="T19" fmla="*/ 2147483647 h 35"/>
              <a:gd name="T20" fmla="*/ 0 w 122"/>
              <a:gd name="T21" fmla="*/ 2147483647 h 35"/>
              <a:gd name="T22" fmla="*/ 2147483647 w 122"/>
              <a:gd name="T23" fmla="*/ 2147483647 h 35"/>
              <a:gd name="T24" fmla="*/ 2147483647 w 122"/>
              <a:gd name="T25" fmla="*/ 2147483647 h 35"/>
              <a:gd name="T26" fmla="*/ 2147483647 w 122"/>
              <a:gd name="T27" fmla="*/ 2147483647 h 35"/>
              <a:gd name="T28" fmla="*/ 2147483647 w 122"/>
              <a:gd name="T29" fmla="*/ 2147483647 h 35"/>
              <a:gd name="T30" fmla="*/ 2147483647 w 122"/>
              <a:gd name="T31" fmla="*/ 2147483647 h 35"/>
              <a:gd name="T32" fmla="*/ 2147483647 w 122"/>
              <a:gd name="T33" fmla="*/ 2147483647 h 35"/>
              <a:gd name="T34" fmla="*/ 2147483647 w 122"/>
              <a:gd name="T35" fmla="*/ 2147483647 h 35"/>
              <a:gd name="T36" fmla="*/ 2147483647 w 122"/>
              <a:gd name="T37" fmla="*/ 2147483647 h 35"/>
              <a:gd name="T38" fmla="*/ 2147483647 w 122"/>
              <a:gd name="T39" fmla="*/ 2147483647 h 35"/>
              <a:gd name="T40" fmla="*/ 2147483647 w 122"/>
              <a:gd name="T41" fmla="*/ 2147483647 h 35"/>
              <a:gd name="T42" fmla="*/ 2147483647 w 122"/>
              <a:gd name="T43" fmla="*/ 2147483647 h 35"/>
              <a:gd name="T44" fmla="*/ 2147483647 w 122"/>
              <a:gd name="T45" fmla="*/ 2147483647 h 35"/>
              <a:gd name="T46" fmla="*/ 2147483647 w 122"/>
              <a:gd name="T47" fmla="*/ 2147483647 h 35"/>
              <a:gd name="T48" fmla="*/ 2147483647 w 122"/>
              <a:gd name="T49" fmla="*/ 2147483647 h 35"/>
              <a:gd name="T50" fmla="*/ 2147483647 w 122"/>
              <a:gd name="T51" fmla="*/ 2147483647 h 35"/>
              <a:gd name="T52" fmla="*/ 2147483647 w 122"/>
              <a:gd name="T53" fmla="*/ 2147483647 h 35"/>
              <a:gd name="T54" fmla="*/ 2147483647 w 122"/>
              <a:gd name="T55" fmla="*/ 2147483647 h 35"/>
              <a:gd name="T56" fmla="*/ 2147483647 w 122"/>
              <a:gd name="T57" fmla="*/ 2147483647 h 35"/>
              <a:gd name="T58" fmla="*/ 2147483647 w 122"/>
              <a:gd name="T59" fmla="*/ 2147483647 h 35"/>
              <a:gd name="T60" fmla="*/ 2147483647 w 122"/>
              <a:gd name="T61" fmla="*/ 2147483647 h 35"/>
              <a:gd name="T62" fmla="*/ 2147483647 w 122"/>
              <a:gd name="T63" fmla="*/ 2147483647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35"/>
              <a:gd name="T98" fmla="*/ 122 w 122"/>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35">
                <a:moveTo>
                  <a:pt x="49" y="5"/>
                </a:moveTo>
                <a:lnTo>
                  <a:pt x="61" y="7"/>
                </a:lnTo>
                <a:lnTo>
                  <a:pt x="71" y="8"/>
                </a:lnTo>
                <a:lnTo>
                  <a:pt x="80" y="11"/>
                </a:lnTo>
                <a:lnTo>
                  <a:pt x="89" y="14"/>
                </a:lnTo>
                <a:lnTo>
                  <a:pt x="99" y="18"/>
                </a:lnTo>
                <a:lnTo>
                  <a:pt x="105" y="22"/>
                </a:lnTo>
                <a:lnTo>
                  <a:pt x="112" y="27"/>
                </a:lnTo>
                <a:lnTo>
                  <a:pt x="118" y="32"/>
                </a:lnTo>
                <a:lnTo>
                  <a:pt x="119" y="32"/>
                </a:lnTo>
                <a:lnTo>
                  <a:pt x="119" y="31"/>
                </a:lnTo>
                <a:lnTo>
                  <a:pt x="120" y="29"/>
                </a:lnTo>
                <a:lnTo>
                  <a:pt x="122" y="27"/>
                </a:lnTo>
                <a:lnTo>
                  <a:pt x="111" y="18"/>
                </a:lnTo>
                <a:lnTo>
                  <a:pt x="97" y="11"/>
                </a:lnTo>
                <a:lnTo>
                  <a:pt x="81" y="5"/>
                </a:lnTo>
                <a:lnTo>
                  <a:pt x="64" y="2"/>
                </a:lnTo>
                <a:lnTo>
                  <a:pt x="47" y="0"/>
                </a:lnTo>
                <a:lnTo>
                  <a:pt x="30" y="1"/>
                </a:lnTo>
                <a:lnTo>
                  <a:pt x="13" y="3"/>
                </a:lnTo>
                <a:lnTo>
                  <a:pt x="0" y="9"/>
                </a:lnTo>
                <a:lnTo>
                  <a:pt x="0" y="10"/>
                </a:lnTo>
                <a:lnTo>
                  <a:pt x="1" y="11"/>
                </a:lnTo>
                <a:lnTo>
                  <a:pt x="2" y="11"/>
                </a:lnTo>
                <a:lnTo>
                  <a:pt x="2" y="12"/>
                </a:lnTo>
                <a:lnTo>
                  <a:pt x="6" y="10"/>
                </a:lnTo>
                <a:lnTo>
                  <a:pt x="12" y="9"/>
                </a:lnTo>
                <a:lnTo>
                  <a:pt x="17" y="8"/>
                </a:lnTo>
                <a:lnTo>
                  <a:pt x="23" y="7"/>
                </a:lnTo>
                <a:lnTo>
                  <a:pt x="27" y="7"/>
                </a:lnTo>
                <a:lnTo>
                  <a:pt x="33" y="5"/>
                </a:lnTo>
                <a:lnTo>
                  <a:pt x="39" y="5"/>
                </a:lnTo>
                <a:lnTo>
                  <a:pt x="44" y="5"/>
                </a:lnTo>
                <a:lnTo>
                  <a:pt x="43" y="7"/>
                </a:lnTo>
                <a:lnTo>
                  <a:pt x="42" y="9"/>
                </a:lnTo>
                <a:lnTo>
                  <a:pt x="41" y="11"/>
                </a:lnTo>
                <a:lnTo>
                  <a:pt x="41" y="12"/>
                </a:lnTo>
                <a:lnTo>
                  <a:pt x="38" y="14"/>
                </a:lnTo>
                <a:lnTo>
                  <a:pt x="34" y="15"/>
                </a:lnTo>
                <a:lnTo>
                  <a:pt x="32" y="17"/>
                </a:lnTo>
                <a:lnTo>
                  <a:pt x="30" y="18"/>
                </a:lnTo>
                <a:lnTo>
                  <a:pt x="30" y="20"/>
                </a:lnTo>
                <a:lnTo>
                  <a:pt x="30" y="24"/>
                </a:lnTo>
                <a:lnTo>
                  <a:pt x="31" y="29"/>
                </a:lnTo>
                <a:lnTo>
                  <a:pt x="33" y="32"/>
                </a:lnTo>
                <a:lnTo>
                  <a:pt x="34" y="33"/>
                </a:lnTo>
                <a:lnTo>
                  <a:pt x="35" y="33"/>
                </a:lnTo>
                <a:lnTo>
                  <a:pt x="36" y="34"/>
                </a:lnTo>
                <a:lnTo>
                  <a:pt x="38" y="35"/>
                </a:lnTo>
                <a:lnTo>
                  <a:pt x="42" y="34"/>
                </a:lnTo>
                <a:lnTo>
                  <a:pt x="46" y="32"/>
                </a:lnTo>
                <a:lnTo>
                  <a:pt x="47" y="30"/>
                </a:lnTo>
                <a:lnTo>
                  <a:pt x="49" y="26"/>
                </a:lnTo>
                <a:lnTo>
                  <a:pt x="49" y="24"/>
                </a:lnTo>
                <a:lnTo>
                  <a:pt x="49" y="20"/>
                </a:lnTo>
                <a:lnTo>
                  <a:pt x="48" y="16"/>
                </a:lnTo>
                <a:lnTo>
                  <a:pt x="44" y="12"/>
                </a:lnTo>
                <a:lnTo>
                  <a:pt x="44" y="11"/>
                </a:lnTo>
                <a:lnTo>
                  <a:pt x="46" y="9"/>
                </a:lnTo>
                <a:lnTo>
                  <a:pt x="48" y="7"/>
                </a:ln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15" name="Freeform 7"/>
          <p:cNvSpPr>
            <a:spLocks/>
          </p:cNvSpPr>
          <p:nvPr/>
        </p:nvSpPr>
        <p:spPr bwMode="auto">
          <a:xfrm>
            <a:off x="9043988" y="2432051"/>
            <a:ext cx="17462" cy="22225"/>
          </a:xfrm>
          <a:custGeom>
            <a:avLst/>
            <a:gdLst>
              <a:gd name="T0" fmla="*/ 2147483647 w 7"/>
              <a:gd name="T1" fmla="*/ 0 h 9"/>
              <a:gd name="T2" fmla="*/ 2147483647 w 7"/>
              <a:gd name="T3" fmla="*/ 2147483647 h 9"/>
              <a:gd name="T4" fmla="*/ 2147483647 w 7"/>
              <a:gd name="T5" fmla="*/ 2147483647 h 9"/>
              <a:gd name="T6" fmla="*/ 2147483647 w 7"/>
              <a:gd name="T7" fmla="*/ 2147483647 h 9"/>
              <a:gd name="T8" fmla="*/ 2147483647 w 7"/>
              <a:gd name="T9" fmla="*/ 2147483647 h 9"/>
              <a:gd name="T10" fmla="*/ 2147483647 w 7"/>
              <a:gd name="T11" fmla="*/ 2147483647 h 9"/>
              <a:gd name="T12" fmla="*/ 2147483647 w 7"/>
              <a:gd name="T13" fmla="*/ 2147483647 h 9"/>
              <a:gd name="T14" fmla="*/ 2147483647 w 7"/>
              <a:gd name="T15" fmla="*/ 2147483647 h 9"/>
              <a:gd name="T16" fmla="*/ 2147483647 w 7"/>
              <a:gd name="T17" fmla="*/ 2147483647 h 9"/>
              <a:gd name="T18" fmla="*/ 2147483647 w 7"/>
              <a:gd name="T19" fmla="*/ 2147483647 h 9"/>
              <a:gd name="T20" fmla="*/ 2147483647 w 7"/>
              <a:gd name="T21" fmla="*/ 2147483647 h 9"/>
              <a:gd name="T22" fmla="*/ 2147483647 w 7"/>
              <a:gd name="T23" fmla="*/ 2147483647 h 9"/>
              <a:gd name="T24" fmla="*/ 2147483647 w 7"/>
              <a:gd name="T25" fmla="*/ 2147483647 h 9"/>
              <a:gd name="T26" fmla="*/ 2147483647 w 7"/>
              <a:gd name="T27" fmla="*/ 2147483647 h 9"/>
              <a:gd name="T28" fmla="*/ 2147483647 w 7"/>
              <a:gd name="T29" fmla="*/ 2147483647 h 9"/>
              <a:gd name="T30" fmla="*/ 2147483647 w 7"/>
              <a:gd name="T31" fmla="*/ 2147483647 h 9"/>
              <a:gd name="T32" fmla="*/ 0 w 7"/>
              <a:gd name="T33" fmla="*/ 2147483647 h 9"/>
              <a:gd name="T34" fmla="*/ 0 w 7"/>
              <a:gd name="T35" fmla="*/ 2147483647 h 9"/>
              <a:gd name="T36" fmla="*/ 0 w 7"/>
              <a:gd name="T37" fmla="*/ 2147483647 h 9"/>
              <a:gd name="T38" fmla="*/ 2147483647 w 7"/>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9"/>
              <a:gd name="T62" fmla="*/ 7 w 7"/>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9">
                <a:moveTo>
                  <a:pt x="2" y="0"/>
                </a:moveTo>
                <a:lnTo>
                  <a:pt x="3" y="1"/>
                </a:lnTo>
                <a:lnTo>
                  <a:pt x="4" y="1"/>
                </a:lnTo>
                <a:lnTo>
                  <a:pt x="5" y="2"/>
                </a:lnTo>
                <a:lnTo>
                  <a:pt x="7" y="3"/>
                </a:lnTo>
                <a:lnTo>
                  <a:pt x="7" y="5"/>
                </a:lnTo>
                <a:lnTo>
                  <a:pt x="7" y="6"/>
                </a:lnTo>
                <a:lnTo>
                  <a:pt x="5" y="7"/>
                </a:lnTo>
                <a:lnTo>
                  <a:pt x="3" y="7"/>
                </a:lnTo>
                <a:lnTo>
                  <a:pt x="3" y="9"/>
                </a:lnTo>
                <a:lnTo>
                  <a:pt x="2" y="9"/>
                </a:lnTo>
                <a:lnTo>
                  <a:pt x="2" y="7"/>
                </a:lnTo>
                <a:lnTo>
                  <a:pt x="0" y="6"/>
                </a:lnTo>
                <a:lnTo>
                  <a:pt x="0" y="5"/>
                </a:lnTo>
                <a:lnTo>
                  <a:pt x="0" y="2"/>
                </a:lnTo>
                <a:lnTo>
                  <a:pt x="2"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199" name="Freeform 8"/>
          <p:cNvSpPr>
            <a:spLocks/>
          </p:cNvSpPr>
          <p:nvPr/>
        </p:nvSpPr>
        <p:spPr bwMode="auto">
          <a:xfrm>
            <a:off x="1654175" y="5540375"/>
            <a:ext cx="50800" cy="26988"/>
          </a:xfrm>
          <a:custGeom>
            <a:avLst/>
            <a:gdLst>
              <a:gd name="T0" fmla="*/ 2147483647 w 64"/>
              <a:gd name="T1" fmla="*/ 0 h 34"/>
              <a:gd name="T2" fmla="*/ 2147483647 w 64"/>
              <a:gd name="T3" fmla="*/ 0 h 34"/>
              <a:gd name="T4" fmla="*/ 2147483647 w 64"/>
              <a:gd name="T5" fmla="*/ 0 h 34"/>
              <a:gd name="T6" fmla="*/ 2147483647 w 64"/>
              <a:gd name="T7" fmla="*/ 0 h 34"/>
              <a:gd name="T8" fmla="*/ 2147483647 w 64"/>
              <a:gd name="T9" fmla="*/ 2147483647 h 34"/>
              <a:gd name="T10" fmla="*/ 2147483647 w 64"/>
              <a:gd name="T11" fmla="*/ 2147483647 h 34"/>
              <a:gd name="T12" fmla="*/ 2147483647 w 64"/>
              <a:gd name="T13" fmla="*/ 2147483647 h 34"/>
              <a:gd name="T14" fmla="*/ 2147483647 w 64"/>
              <a:gd name="T15" fmla="*/ 2147483647 h 34"/>
              <a:gd name="T16" fmla="*/ 2147483647 w 64"/>
              <a:gd name="T17" fmla="*/ 2147483647 h 34"/>
              <a:gd name="T18" fmla="*/ 2147483647 w 64"/>
              <a:gd name="T19" fmla="*/ 2147483647 h 34"/>
              <a:gd name="T20" fmla="*/ 2147483647 w 64"/>
              <a:gd name="T21" fmla="*/ 2147483647 h 34"/>
              <a:gd name="T22" fmla="*/ 2147483647 w 64"/>
              <a:gd name="T23" fmla="*/ 2147483647 h 34"/>
              <a:gd name="T24" fmla="*/ 0 w 64"/>
              <a:gd name="T25" fmla="*/ 2147483647 h 34"/>
              <a:gd name="T26" fmla="*/ 0 w 64"/>
              <a:gd name="T27" fmla="*/ 2147483647 h 34"/>
              <a:gd name="T28" fmla="*/ 2147483647 w 64"/>
              <a:gd name="T29" fmla="*/ 2147483647 h 34"/>
              <a:gd name="T30" fmla="*/ 2147483647 w 64"/>
              <a:gd name="T31" fmla="*/ 2147483647 h 34"/>
              <a:gd name="T32" fmla="*/ 2147483647 w 64"/>
              <a:gd name="T33" fmla="*/ 0 h 34"/>
              <a:gd name="T34" fmla="*/ 2147483647 w 64"/>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4"/>
              <a:gd name="T56" fmla="*/ 64 w 64"/>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4">
                <a:moveTo>
                  <a:pt x="26" y="0"/>
                </a:moveTo>
                <a:lnTo>
                  <a:pt x="36" y="0"/>
                </a:lnTo>
                <a:lnTo>
                  <a:pt x="47" y="0"/>
                </a:lnTo>
                <a:lnTo>
                  <a:pt x="53" y="0"/>
                </a:lnTo>
                <a:lnTo>
                  <a:pt x="60" y="6"/>
                </a:lnTo>
                <a:lnTo>
                  <a:pt x="64" y="8"/>
                </a:lnTo>
                <a:lnTo>
                  <a:pt x="62" y="15"/>
                </a:lnTo>
                <a:lnTo>
                  <a:pt x="57" y="17"/>
                </a:lnTo>
                <a:lnTo>
                  <a:pt x="51" y="23"/>
                </a:lnTo>
                <a:lnTo>
                  <a:pt x="41" y="31"/>
                </a:lnTo>
                <a:lnTo>
                  <a:pt x="32" y="34"/>
                </a:lnTo>
                <a:lnTo>
                  <a:pt x="13" y="34"/>
                </a:lnTo>
                <a:lnTo>
                  <a:pt x="0" y="32"/>
                </a:lnTo>
                <a:lnTo>
                  <a:pt x="0" y="23"/>
                </a:lnTo>
                <a:lnTo>
                  <a:pt x="5" y="6"/>
                </a:lnTo>
                <a:lnTo>
                  <a:pt x="15" y="6"/>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17" name="Text Box 9"/>
          <p:cNvSpPr txBox="1">
            <a:spLocks noChangeArrowheads="1"/>
          </p:cNvSpPr>
          <p:nvPr/>
        </p:nvSpPr>
        <p:spPr bwMode="auto">
          <a:xfrm>
            <a:off x="8464520" y="3738566"/>
            <a:ext cx="2197130" cy="267457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5000"/>
              </a:lnSpc>
              <a:spcBef>
                <a:spcPct val="50000"/>
              </a:spcBef>
            </a:pPr>
            <a:r>
              <a:rPr lang="en-US" sz="2000" b="1" dirty="0">
                <a:solidFill>
                  <a:srgbClr val="E92617"/>
                </a:solidFill>
                <a:latin typeface="Rockwell" pitchFamily="18" charset="0"/>
                <a:cs typeface="Calibri" pitchFamily="34" charset="0"/>
              </a:rPr>
              <a:t>3</a:t>
            </a:r>
            <a:r>
              <a:rPr lang="en-US" sz="2000" b="1" baseline="30000" dirty="0">
                <a:solidFill>
                  <a:srgbClr val="E92617"/>
                </a:solidFill>
                <a:latin typeface="Rockwell" pitchFamily="18" charset="0"/>
                <a:cs typeface="Calibri" pitchFamily="34" charset="0"/>
              </a:rPr>
              <a:t>ème</a:t>
            </a:r>
            <a:r>
              <a:rPr lang="en-US" sz="2000" b="1" dirty="0">
                <a:solidFill>
                  <a:srgbClr val="E92617"/>
                </a:solidFill>
                <a:latin typeface="Rockwell" pitchFamily="18" charset="0"/>
                <a:cs typeface="Calibri" pitchFamily="34" charset="0"/>
              </a:rPr>
              <a:t> retard: </a:t>
            </a:r>
            <a:r>
              <a:rPr lang="en-US" sz="2000" b="1" dirty="0">
                <a:latin typeface="Rockwell" pitchFamily="18" charset="0"/>
                <a:cs typeface="Calibri" pitchFamily="34" charset="0"/>
              </a:rPr>
              <a:t>Retard </a:t>
            </a:r>
            <a:r>
              <a:rPr lang="en-US" sz="2000" b="1" dirty="0" err="1">
                <a:latin typeface="Rockwell" pitchFamily="18" charset="0"/>
                <a:cs typeface="Calibri" pitchFamily="34" charset="0"/>
              </a:rPr>
              <a:t>dans</a:t>
            </a:r>
            <a:r>
              <a:rPr lang="en-US" sz="2000" b="1" dirty="0">
                <a:latin typeface="Rockwell" pitchFamily="18" charset="0"/>
                <a:cs typeface="Calibri" pitchFamily="34" charset="0"/>
              </a:rPr>
              <a:t> </a:t>
            </a:r>
            <a:r>
              <a:rPr lang="en-US" sz="2000" b="1" dirty="0" err="1">
                <a:latin typeface="Rockwell" pitchFamily="18" charset="0"/>
                <a:cs typeface="Calibri" pitchFamily="34" charset="0"/>
              </a:rPr>
              <a:t>l’administration</a:t>
            </a:r>
            <a:r>
              <a:rPr lang="en-US" sz="2000" b="1" dirty="0">
                <a:latin typeface="Rockwell" pitchFamily="18" charset="0"/>
                <a:cs typeface="Calibri" pitchFamily="34" charset="0"/>
              </a:rPr>
              <a:t> des </a:t>
            </a:r>
            <a:r>
              <a:rPr lang="en-US" sz="2000" b="1" dirty="0" err="1">
                <a:latin typeface="Rockwell" pitchFamily="18" charset="0"/>
                <a:cs typeface="Calibri" pitchFamily="34" charset="0"/>
              </a:rPr>
              <a:t>soins</a:t>
            </a:r>
            <a:endParaRPr lang="en-US" sz="2000" b="1" dirty="0">
              <a:latin typeface="Rockwell" pitchFamily="18" charset="0"/>
              <a:cs typeface="Calibri" pitchFamily="34" charset="0"/>
            </a:endParaRPr>
          </a:p>
          <a:p>
            <a:pPr>
              <a:lnSpc>
                <a:spcPct val="70000"/>
              </a:lnSpc>
              <a:spcBef>
                <a:spcPct val="50000"/>
              </a:spcBef>
              <a:buFontTx/>
              <a:buChar char="-"/>
            </a:pPr>
            <a:r>
              <a:rPr lang="en-US" sz="1400" dirty="0" err="1">
                <a:latin typeface="Rockwell" pitchFamily="18" charset="0"/>
                <a:cs typeface="Calibri" pitchFamily="34" charset="0"/>
              </a:rPr>
              <a:t>Insuffisance</a:t>
            </a:r>
            <a:r>
              <a:rPr lang="en-US" sz="1400" dirty="0">
                <a:latin typeface="Rockwell" pitchFamily="18" charset="0"/>
                <a:cs typeface="Calibri" pitchFamily="34" charset="0"/>
              </a:rPr>
              <a:t> de personnel</a:t>
            </a:r>
          </a:p>
          <a:p>
            <a:pPr>
              <a:lnSpc>
                <a:spcPct val="70000"/>
              </a:lnSpc>
              <a:spcBef>
                <a:spcPct val="30000"/>
              </a:spcBef>
              <a:buFontTx/>
              <a:buChar char="-"/>
            </a:pPr>
            <a:r>
              <a:rPr lang="en-US" sz="1400" dirty="0" err="1">
                <a:latin typeface="Rockwell" pitchFamily="18" charset="0"/>
                <a:cs typeface="Calibri" pitchFamily="34" charset="0"/>
              </a:rPr>
              <a:t>Insuffisance</a:t>
            </a:r>
            <a:r>
              <a:rPr lang="en-US" sz="1400" dirty="0">
                <a:latin typeface="Rockwell" pitchFamily="18" charset="0"/>
                <a:cs typeface="Calibri" pitchFamily="34" charset="0"/>
              </a:rPr>
              <a:t> </a:t>
            </a:r>
            <a:r>
              <a:rPr lang="en-US" sz="1400" dirty="0" err="1">
                <a:latin typeface="Rockwell" pitchFamily="18" charset="0"/>
                <a:cs typeface="Calibri" pitchFamily="34" charset="0"/>
              </a:rPr>
              <a:t>d’équipements</a:t>
            </a:r>
            <a:endParaRPr lang="en-US" sz="1400" dirty="0">
              <a:latin typeface="Rockwell" pitchFamily="18" charset="0"/>
              <a:cs typeface="Calibri" pitchFamily="34" charset="0"/>
            </a:endParaRPr>
          </a:p>
          <a:p>
            <a:pPr>
              <a:lnSpc>
                <a:spcPct val="70000"/>
              </a:lnSpc>
              <a:spcBef>
                <a:spcPct val="30000"/>
              </a:spcBef>
              <a:buFontTx/>
              <a:buChar char="-"/>
            </a:pPr>
            <a:r>
              <a:rPr lang="en-US" sz="1400" dirty="0" err="1">
                <a:latin typeface="Rockwell" pitchFamily="18" charset="0"/>
                <a:cs typeface="Calibri" pitchFamily="34" charset="0"/>
              </a:rPr>
              <a:t>Insuffisance</a:t>
            </a:r>
            <a:r>
              <a:rPr lang="en-US" sz="1400" dirty="0">
                <a:latin typeface="Rockwell" pitchFamily="18" charset="0"/>
                <a:cs typeface="Calibri" pitchFamily="34" charset="0"/>
              </a:rPr>
              <a:t> de </a:t>
            </a:r>
            <a:r>
              <a:rPr lang="en-US" sz="1400" dirty="0" err="1">
                <a:latin typeface="Rockwell" pitchFamily="18" charset="0"/>
                <a:cs typeface="Calibri" pitchFamily="34" charset="0"/>
              </a:rPr>
              <a:t>compétence</a:t>
            </a:r>
            <a:endParaRPr lang="en-US" sz="1400" dirty="0">
              <a:latin typeface="Rockwell" pitchFamily="18" charset="0"/>
              <a:cs typeface="Calibri" pitchFamily="34" charset="0"/>
            </a:endParaRPr>
          </a:p>
          <a:p>
            <a:pPr>
              <a:lnSpc>
                <a:spcPct val="70000"/>
              </a:lnSpc>
              <a:spcBef>
                <a:spcPct val="30000"/>
              </a:spcBef>
              <a:buFontTx/>
              <a:buChar char="-"/>
            </a:pPr>
            <a:r>
              <a:rPr lang="en-US" sz="1400" dirty="0" err="1">
                <a:latin typeface="Rockwell" pitchFamily="18" charset="0"/>
                <a:cs typeface="Calibri" pitchFamily="34" charset="0"/>
              </a:rPr>
              <a:t>Insuffisance</a:t>
            </a:r>
            <a:r>
              <a:rPr lang="en-US" sz="1400" dirty="0">
                <a:latin typeface="Rockwell" pitchFamily="18" charset="0"/>
                <a:cs typeface="Calibri" pitchFamily="34" charset="0"/>
              </a:rPr>
              <a:t> </a:t>
            </a:r>
            <a:r>
              <a:rPr lang="en-US" sz="1400" dirty="0" err="1">
                <a:latin typeface="Rockwell" pitchFamily="18" charset="0"/>
                <a:cs typeface="Calibri" pitchFamily="34" charset="0"/>
              </a:rPr>
              <a:t>d’organisation</a:t>
            </a:r>
            <a:r>
              <a:rPr lang="en-US" sz="1400" dirty="0">
                <a:latin typeface="Rockwell" pitchFamily="18" charset="0"/>
                <a:cs typeface="Calibri" pitchFamily="34" charset="0"/>
              </a:rPr>
              <a:t> des services</a:t>
            </a:r>
          </a:p>
        </p:txBody>
      </p:sp>
      <p:sp>
        <p:nvSpPr>
          <p:cNvPr id="17418" name="Rectangle 10"/>
          <p:cNvSpPr>
            <a:spLocks noChangeArrowheads="1"/>
          </p:cNvSpPr>
          <p:nvPr/>
        </p:nvSpPr>
        <p:spPr bwMode="auto">
          <a:xfrm>
            <a:off x="1589045" y="992337"/>
            <a:ext cx="3143304" cy="146193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lnSpc>
                <a:spcPct val="75000"/>
              </a:lnSpc>
              <a:spcBef>
                <a:spcPct val="50000"/>
              </a:spcBef>
            </a:pPr>
            <a:r>
              <a:rPr lang="en-US" sz="2000" b="1" dirty="0">
                <a:solidFill>
                  <a:srgbClr val="E92617"/>
                </a:solidFill>
                <a:latin typeface="Rockwell" pitchFamily="18" charset="0"/>
                <a:cs typeface="Calibri" pitchFamily="34" charset="0"/>
              </a:rPr>
              <a:t>1</a:t>
            </a:r>
            <a:r>
              <a:rPr lang="en-US" sz="2000" b="1" baseline="30000" dirty="0">
                <a:solidFill>
                  <a:srgbClr val="E92617"/>
                </a:solidFill>
                <a:latin typeface="Rockwell" pitchFamily="18" charset="0"/>
                <a:cs typeface="Calibri" pitchFamily="34" charset="0"/>
              </a:rPr>
              <a:t>er</a:t>
            </a:r>
            <a:r>
              <a:rPr lang="en-US" sz="2000" b="1" dirty="0">
                <a:solidFill>
                  <a:srgbClr val="E92617"/>
                </a:solidFill>
                <a:latin typeface="Rockwell" pitchFamily="18" charset="0"/>
                <a:cs typeface="Calibri" pitchFamily="34" charset="0"/>
              </a:rPr>
              <a:t> retard: </a:t>
            </a:r>
            <a:r>
              <a:rPr lang="en-US" sz="2000" b="1" dirty="0">
                <a:latin typeface="Rockwell" pitchFamily="18" charset="0"/>
                <a:cs typeface="Calibri" pitchFamily="34" charset="0"/>
              </a:rPr>
              <a:t>Retard </a:t>
            </a:r>
            <a:r>
              <a:rPr lang="en-US" sz="2000" b="1" dirty="0" err="1">
                <a:latin typeface="Rockwell" pitchFamily="18" charset="0"/>
                <a:cs typeface="Calibri" pitchFamily="34" charset="0"/>
              </a:rPr>
              <a:t>dans</a:t>
            </a:r>
            <a:r>
              <a:rPr lang="en-US" sz="2000" b="1" dirty="0">
                <a:latin typeface="Rockwell" pitchFamily="18" charset="0"/>
                <a:cs typeface="Calibri" pitchFamily="34" charset="0"/>
              </a:rPr>
              <a:t> la </a:t>
            </a:r>
            <a:r>
              <a:rPr lang="en-US" sz="2000" b="1" dirty="0" err="1">
                <a:latin typeface="Rockwell" pitchFamily="18" charset="0"/>
                <a:cs typeface="Calibri" pitchFamily="34" charset="0"/>
              </a:rPr>
              <a:t>décision</a:t>
            </a:r>
            <a:r>
              <a:rPr lang="en-US" sz="2000" b="1" dirty="0">
                <a:latin typeface="Rockwell" pitchFamily="18" charset="0"/>
                <a:cs typeface="Calibri" pitchFamily="34" charset="0"/>
              </a:rPr>
              <a:t> </a:t>
            </a:r>
            <a:r>
              <a:rPr lang="en-US" sz="2000" b="1" dirty="0" err="1">
                <a:latin typeface="Rockwell" pitchFamily="18" charset="0"/>
                <a:cs typeface="Calibri" pitchFamily="34" charset="0"/>
              </a:rPr>
              <a:t>d’aller</a:t>
            </a:r>
            <a:r>
              <a:rPr lang="en-US" sz="2000" b="1" dirty="0">
                <a:latin typeface="Rockwell" pitchFamily="18" charset="0"/>
                <a:cs typeface="Calibri" pitchFamily="34" charset="0"/>
              </a:rPr>
              <a:t> consulter</a:t>
            </a:r>
          </a:p>
          <a:p>
            <a:pPr algn="ctr" eaLnBrk="0" hangingPunct="0">
              <a:lnSpc>
                <a:spcPct val="75000"/>
              </a:lnSpc>
              <a:spcBef>
                <a:spcPct val="50000"/>
              </a:spcBef>
            </a:pPr>
            <a:r>
              <a:rPr lang="en-US" sz="1600" dirty="0">
                <a:latin typeface="Rockwell" pitchFamily="18" charset="0"/>
                <a:cs typeface="Calibri" pitchFamily="34" charset="0"/>
              </a:rPr>
              <a:t>Retard </a:t>
            </a:r>
            <a:r>
              <a:rPr lang="en-US" sz="1600" dirty="0" err="1">
                <a:latin typeface="Rockwell" pitchFamily="18" charset="0"/>
                <a:cs typeface="Calibri" pitchFamily="34" charset="0"/>
              </a:rPr>
              <a:t>dans</a:t>
            </a:r>
            <a:r>
              <a:rPr lang="en-US" sz="1600" dirty="0">
                <a:latin typeface="Rockwell" pitchFamily="18" charset="0"/>
                <a:cs typeface="Calibri" pitchFamily="34" charset="0"/>
              </a:rPr>
              <a:t> la </a:t>
            </a:r>
            <a:r>
              <a:rPr lang="en-US" sz="1600" dirty="0" err="1">
                <a:latin typeface="Rockwell" pitchFamily="18" charset="0"/>
                <a:cs typeface="Calibri" pitchFamily="34" charset="0"/>
              </a:rPr>
              <a:t>prise</a:t>
            </a:r>
            <a:r>
              <a:rPr lang="en-US" sz="1600" dirty="0">
                <a:latin typeface="Rockwell" pitchFamily="18" charset="0"/>
                <a:cs typeface="Calibri" pitchFamily="34" charset="0"/>
              </a:rPr>
              <a:t> de </a:t>
            </a:r>
            <a:r>
              <a:rPr lang="en-US" sz="1600" dirty="0" err="1">
                <a:latin typeface="Rockwell" pitchFamily="18" charset="0"/>
                <a:cs typeface="Calibri" pitchFamily="34" charset="0"/>
              </a:rPr>
              <a:t>décision</a:t>
            </a:r>
            <a:r>
              <a:rPr lang="en-US" sz="1600" dirty="0">
                <a:latin typeface="Rockwell" pitchFamily="18" charset="0"/>
                <a:cs typeface="Calibri" pitchFamily="34" charset="0"/>
              </a:rPr>
              <a:t>: </a:t>
            </a:r>
            <a:r>
              <a:rPr lang="en-US" sz="1600" dirty="0" err="1">
                <a:latin typeface="Rockwell" pitchFamily="18" charset="0"/>
                <a:cs typeface="Calibri" pitchFamily="34" charset="0"/>
              </a:rPr>
              <a:t>barrières</a:t>
            </a:r>
            <a:r>
              <a:rPr lang="en-US" sz="1600" dirty="0">
                <a:latin typeface="Rockwell" pitchFamily="18" charset="0"/>
                <a:cs typeface="Calibri" pitchFamily="34" charset="0"/>
              </a:rPr>
              <a:t> </a:t>
            </a:r>
            <a:r>
              <a:rPr lang="en-US" sz="1600" dirty="0" err="1">
                <a:latin typeface="Rockwell" pitchFamily="18" charset="0"/>
                <a:cs typeface="Calibri" pitchFamily="34" charset="0"/>
              </a:rPr>
              <a:t>financières</a:t>
            </a:r>
            <a:r>
              <a:rPr lang="en-US" sz="1600" dirty="0">
                <a:latin typeface="Rockwell" pitchFamily="18" charset="0"/>
                <a:cs typeface="Calibri" pitchFamily="34" charset="0"/>
              </a:rPr>
              <a:t> et </a:t>
            </a:r>
            <a:r>
              <a:rPr lang="en-US" sz="1600" dirty="0" err="1">
                <a:latin typeface="Rockwell" pitchFamily="18" charset="0"/>
                <a:cs typeface="Calibri" pitchFamily="34" charset="0"/>
              </a:rPr>
              <a:t>soculturelles</a:t>
            </a:r>
            <a:endParaRPr lang="en-US" sz="1600" dirty="0">
              <a:latin typeface="Rockwell" pitchFamily="18" charset="0"/>
              <a:cs typeface="Calibri" pitchFamily="34" charset="0"/>
            </a:endParaRPr>
          </a:p>
        </p:txBody>
      </p:sp>
      <p:sp>
        <p:nvSpPr>
          <p:cNvPr id="17419" name="Rectangle 11"/>
          <p:cNvSpPr>
            <a:spLocks noChangeArrowheads="1"/>
          </p:cNvSpPr>
          <p:nvPr/>
        </p:nvSpPr>
        <p:spPr bwMode="auto">
          <a:xfrm>
            <a:off x="1932757" y="5402269"/>
            <a:ext cx="2844831" cy="13811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50000"/>
              </a:spcBef>
            </a:pPr>
            <a:r>
              <a:rPr lang="en-US" sz="2000" dirty="0">
                <a:solidFill>
                  <a:srgbClr val="E92617"/>
                </a:solidFill>
                <a:latin typeface="Rockwell" pitchFamily="18" charset="0"/>
                <a:cs typeface="Calibri" pitchFamily="34" charset="0"/>
              </a:rPr>
              <a:t>2</a:t>
            </a:r>
            <a:r>
              <a:rPr lang="en-US" sz="2000" baseline="30000" dirty="0">
                <a:solidFill>
                  <a:srgbClr val="E92617"/>
                </a:solidFill>
                <a:latin typeface="Rockwell" pitchFamily="18" charset="0"/>
                <a:cs typeface="Calibri" pitchFamily="34" charset="0"/>
              </a:rPr>
              <a:t>ème</a:t>
            </a:r>
            <a:r>
              <a:rPr lang="en-US" sz="1400" dirty="0">
                <a:solidFill>
                  <a:srgbClr val="E92617"/>
                </a:solidFill>
                <a:latin typeface="Rockwell" pitchFamily="18" charset="0"/>
                <a:cs typeface="Calibri" pitchFamily="34" charset="0"/>
              </a:rPr>
              <a:t> </a:t>
            </a:r>
            <a:r>
              <a:rPr lang="en-US" sz="2000" dirty="0">
                <a:solidFill>
                  <a:srgbClr val="E92617"/>
                </a:solidFill>
                <a:latin typeface="Rockwell" pitchFamily="18" charset="0"/>
                <a:cs typeface="Calibri" pitchFamily="34" charset="0"/>
              </a:rPr>
              <a:t>retard: </a:t>
            </a:r>
            <a:r>
              <a:rPr lang="en-US" sz="2000" dirty="0">
                <a:latin typeface="Rockwell" pitchFamily="18" charset="0"/>
                <a:cs typeface="Calibri" pitchFamily="34" charset="0"/>
              </a:rPr>
              <a:t>Retard </a:t>
            </a:r>
            <a:r>
              <a:rPr lang="en-US" sz="2000" dirty="0" err="1">
                <a:latin typeface="Rockwell" pitchFamily="18" charset="0"/>
                <a:cs typeface="Calibri" pitchFamily="34" charset="0"/>
              </a:rPr>
              <a:t>dans</a:t>
            </a:r>
            <a:r>
              <a:rPr lang="en-US" sz="2000" dirty="0">
                <a:latin typeface="Rockwell" pitchFamily="18" charset="0"/>
                <a:cs typeface="Calibri" pitchFamily="34" charset="0"/>
              </a:rPr>
              <a:t> le transport</a:t>
            </a:r>
          </a:p>
          <a:p>
            <a:pPr eaLnBrk="0" hangingPunct="0">
              <a:lnSpc>
                <a:spcPct val="55000"/>
              </a:lnSpc>
              <a:spcBef>
                <a:spcPct val="50000"/>
              </a:spcBef>
              <a:buFontTx/>
              <a:buChar char="-"/>
            </a:pPr>
            <a:r>
              <a:rPr lang="fr-FR" sz="1600" dirty="0">
                <a:latin typeface="Rockwell" pitchFamily="18" charset="0"/>
                <a:cs typeface="Calibri" pitchFamily="34" charset="0"/>
              </a:rPr>
              <a:t>Mauvais état des routes</a:t>
            </a:r>
          </a:p>
          <a:p>
            <a:pPr eaLnBrk="0" hangingPunct="0">
              <a:lnSpc>
                <a:spcPct val="55000"/>
              </a:lnSpc>
              <a:spcBef>
                <a:spcPct val="50000"/>
              </a:spcBef>
              <a:buFontTx/>
              <a:buChar char="-"/>
            </a:pPr>
            <a:r>
              <a:rPr lang="fr-FR" sz="1600" dirty="0">
                <a:latin typeface="Rockwell" pitchFamily="18" charset="0"/>
                <a:cs typeface="Calibri" pitchFamily="34" charset="0"/>
              </a:rPr>
              <a:t>Insuffisance de moyens de transports   </a:t>
            </a:r>
          </a:p>
        </p:txBody>
      </p:sp>
      <p:sp>
        <p:nvSpPr>
          <p:cNvPr id="17421" name="AutoShape 13"/>
          <p:cNvSpPr>
            <a:spLocks noChangeArrowheads="1"/>
          </p:cNvSpPr>
          <p:nvPr/>
        </p:nvSpPr>
        <p:spPr bwMode="auto">
          <a:xfrm rot="10800000" flipH="1">
            <a:off x="3667108" y="4357694"/>
            <a:ext cx="12192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7FD03"/>
          </a:solidFill>
          <a:ln w="9525">
            <a:solidFill>
              <a:srgbClr val="E92617"/>
            </a:solidFill>
            <a:miter lim="800000"/>
            <a:headEnd/>
            <a:tailEnd/>
          </a:ln>
        </p:spPr>
        <p:txBody>
          <a:bodyPr wrap="none" anchor="ctr"/>
          <a:lstStyle/>
          <a:p>
            <a:endParaRPr lang="fr-FR"/>
          </a:p>
        </p:txBody>
      </p:sp>
      <p:sp>
        <p:nvSpPr>
          <p:cNvPr id="17422" name="AutoShape 14"/>
          <p:cNvSpPr>
            <a:spLocks noChangeArrowheads="1"/>
          </p:cNvSpPr>
          <p:nvPr/>
        </p:nvSpPr>
        <p:spPr bwMode="auto">
          <a:xfrm rot="5400000" flipH="1">
            <a:off x="7180263" y="3929063"/>
            <a:ext cx="1143000"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7FD03"/>
          </a:solidFill>
          <a:ln w="9525">
            <a:solidFill>
              <a:srgbClr val="E92617"/>
            </a:solidFill>
            <a:miter lim="800000"/>
            <a:headEnd/>
            <a:tailEnd/>
          </a:ln>
        </p:spPr>
        <p:txBody>
          <a:bodyPr wrap="none" anchor="ctr"/>
          <a:lstStyle/>
          <a:p>
            <a:endParaRPr lang="fr-FR"/>
          </a:p>
        </p:txBody>
      </p:sp>
      <p:pic>
        <p:nvPicPr>
          <p:cNvPr id="8205" name="Picture 18" descr="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16" y="4714885"/>
            <a:ext cx="25717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9" descr="0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44" y="2500307"/>
            <a:ext cx="25717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317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41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41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7418"/>
                                        </p:tgtEl>
                                        <p:attrNameLst>
                                          <p:attrName>style.visibility</p:attrName>
                                        </p:attrNameLst>
                                      </p:cBhvr>
                                      <p:to>
                                        <p:strVal val="visible"/>
                                      </p:to>
                                    </p:set>
                                  </p:childTnLst>
                                </p:cTn>
                              </p:par>
                            </p:childTnLst>
                          </p:cTn>
                        </p:par>
                        <p:par>
                          <p:cTn id="16" fill="hold" nodeType="afterGroup">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wedge">
                                      <p:cBhvr>
                                        <p:cTn id="19" dur="500"/>
                                        <p:tgtEl>
                                          <p:spTgt spid="17421"/>
                                        </p:tgtEl>
                                      </p:cBhvr>
                                    </p:animEffec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17419"/>
                                        </p:tgtEl>
                                        <p:attrNameLst>
                                          <p:attrName>style.visibility</p:attrName>
                                        </p:attrNameLst>
                                      </p:cBhvr>
                                      <p:to>
                                        <p:strVal val="visible"/>
                                      </p:to>
                                    </p:set>
                                  </p:childTnLst>
                                </p:cTn>
                              </p:par>
                            </p:childTnLst>
                          </p:cTn>
                        </p:par>
                        <p:par>
                          <p:cTn id="23" fill="hold" nodeType="afterGroup">
                            <p:stCondLst>
                              <p:cond delay="3000"/>
                            </p:stCondLst>
                            <p:childTnLst>
                              <p:par>
                                <p:cTn id="24" presetID="22" presetClass="entr" presetSubtype="4"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wipe(down)">
                                      <p:cBhvr>
                                        <p:cTn id="26" dur="500"/>
                                        <p:tgtEl>
                                          <p:spTgt spid="17422"/>
                                        </p:tgtEl>
                                      </p:cBhvr>
                                    </p:animEffect>
                                  </p:childTnLst>
                                </p:cTn>
                              </p:par>
                            </p:childTnLst>
                          </p:cTn>
                        </p:par>
                        <p:par>
                          <p:cTn id="27" fill="hold" nodeType="afterGroup">
                            <p:stCondLst>
                              <p:cond delay="3500"/>
                            </p:stCondLst>
                            <p:childTnLst>
                              <p:par>
                                <p:cTn id="28" presetID="1" presetClass="entr" presetSubtype="0" fill="hold" nodeType="afterEffect">
                                  <p:stCondLst>
                                    <p:cond delay="0"/>
                                  </p:stCondLst>
                                  <p:childTnLst>
                                    <p:set>
                                      <p:cBhvr>
                                        <p:cTn id="29" dur="1" fill="hold">
                                          <p:stCondLst>
                                            <p:cond delay="499"/>
                                          </p:stCondLst>
                                        </p:cTn>
                                        <p:tgtEl>
                                          <p:spTgt spid="17411"/>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5" grpId="0" animBg="1"/>
      <p:bldP spid="17417" grpId="0" animBg="1" autoUpdateAnimBg="0"/>
      <p:bldP spid="17418" grpId="0" animBg="1" autoUpdateAnimBg="0"/>
      <p:bldP spid="17419" grpId="0" animBg="1" autoUpdateAnimBg="0"/>
      <p:bldP spid="17421" grpId="0" animBg="1"/>
      <p:bldP spid="174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80603ADC-92F3-403D-AB5D-D92D03CC3066}" type="slidenum">
              <a:rPr lang="fr-FR"/>
              <a:pPr>
                <a:defRPr/>
              </a:pPr>
              <a:t>25</a:t>
            </a:fld>
            <a:endParaRPr lang="fr-FR"/>
          </a:p>
        </p:txBody>
      </p:sp>
      <p:sp>
        <p:nvSpPr>
          <p:cNvPr id="12292" name="Rectangle 2"/>
          <p:cNvSpPr>
            <a:spLocks noGrp="1" noChangeArrowheads="1"/>
          </p:cNvSpPr>
          <p:nvPr>
            <p:ph type="title" idx="4294967295"/>
          </p:nvPr>
        </p:nvSpPr>
        <p:spPr>
          <a:xfrm>
            <a:off x="1524000" y="201614"/>
            <a:ext cx="8928100" cy="706437"/>
          </a:xfrm>
          <a:noFill/>
          <a:ln w="38100">
            <a:solidFill>
              <a:schemeClr val="tx1"/>
            </a:solidFill>
          </a:ln>
        </p:spPr>
        <p:txBody>
          <a:bodyPr vert="horz" lIns="91440" tIns="45720" rIns="91440" bIns="45720" rtlCol="0" anchor="ctr">
            <a:noAutofit/>
          </a:bodyPr>
          <a:lstStyle/>
          <a:p>
            <a:pPr>
              <a:lnSpc>
                <a:spcPct val="150000"/>
              </a:lnSpc>
            </a:pPr>
            <a:r>
              <a:rPr lang="fr-FR" altLang="fr-FR" sz="4000" b="1" dirty="0">
                <a:latin typeface="Arial Narrow" pitchFamily="34" charset="0"/>
                <a:cs typeface="Aparajita" pitchFamily="34" charset="0"/>
              </a:rPr>
              <a:t>FACTEURS SOUS JACENTS (1/2)</a:t>
            </a:r>
          </a:p>
        </p:txBody>
      </p:sp>
      <p:sp>
        <p:nvSpPr>
          <p:cNvPr id="12293" name="Rectangle 3"/>
          <p:cNvSpPr>
            <a:spLocks noGrp="1" noChangeArrowheads="1"/>
          </p:cNvSpPr>
          <p:nvPr>
            <p:ph type="body" idx="4294967295"/>
          </p:nvPr>
        </p:nvSpPr>
        <p:spPr>
          <a:xfrm>
            <a:off x="1496705" y="1052514"/>
            <a:ext cx="8883959" cy="5113337"/>
          </a:xfrm>
          <a:ln w="28575">
            <a:solidFill>
              <a:schemeClr val="tx1"/>
            </a:solidFill>
          </a:ln>
        </p:spPr>
        <p:txBody>
          <a:bodyPr>
            <a:normAutofit/>
          </a:bodyPr>
          <a:lstStyle/>
          <a:p>
            <a:pPr eaLnBrk="1" hangingPunct="1">
              <a:lnSpc>
                <a:spcPct val="90000"/>
              </a:lnSpc>
            </a:pPr>
            <a:r>
              <a:rPr lang="fr-FR" altLang="fr-FR" sz="4400" b="1" dirty="0">
                <a:solidFill>
                  <a:srgbClr val="0000FF"/>
                </a:solidFill>
                <a:latin typeface="Arial Narrow" pitchFamily="34" charset="0"/>
              </a:rPr>
              <a:t>Pauvreté du pays</a:t>
            </a:r>
          </a:p>
          <a:p>
            <a:pPr lvl="1" eaLnBrk="1" hangingPunct="1">
              <a:lnSpc>
                <a:spcPct val="90000"/>
              </a:lnSpc>
            </a:pPr>
            <a:r>
              <a:rPr lang="fr-FR" altLang="fr-FR" sz="3200" dirty="0">
                <a:latin typeface="Arial Narrow" pitchFamily="34" charset="0"/>
              </a:rPr>
              <a:t>financement de la santé confronté à des difficultés </a:t>
            </a:r>
          </a:p>
          <a:p>
            <a:pPr lvl="1" eaLnBrk="1" hangingPunct="1">
              <a:lnSpc>
                <a:spcPct val="90000"/>
              </a:lnSpc>
            </a:pPr>
            <a:r>
              <a:rPr lang="fr-FR" altLang="fr-FR" sz="3200" b="1" dirty="0">
                <a:latin typeface="Arial Narrow" pitchFamily="34" charset="0"/>
              </a:rPr>
              <a:t>Pauvreté à visage plus féminin</a:t>
            </a:r>
            <a:endParaRPr lang="fr-FR" altLang="fr-FR" sz="4400" b="1" dirty="0">
              <a:latin typeface="Arial Narrow" pitchFamily="34" charset="0"/>
            </a:endParaRPr>
          </a:p>
          <a:p>
            <a:pPr eaLnBrk="1" hangingPunct="1">
              <a:lnSpc>
                <a:spcPct val="90000"/>
              </a:lnSpc>
            </a:pPr>
            <a:r>
              <a:rPr lang="fr-FR" altLang="fr-FR" sz="4400" b="1" dirty="0">
                <a:latin typeface="Arial Narrow" pitchFamily="34" charset="0"/>
              </a:rPr>
              <a:t>Faible niveau d’instruction</a:t>
            </a:r>
          </a:p>
          <a:p>
            <a:pPr lvl="1" eaLnBrk="1" hangingPunct="1">
              <a:lnSpc>
                <a:spcPct val="90000"/>
              </a:lnSpc>
            </a:pPr>
            <a:r>
              <a:rPr lang="fr-FR" altLang="fr-FR" sz="3200" b="1" dirty="0">
                <a:solidFill>
                  <a:schemeClr val="tx2"/>
                </a:solidFill>
                <a:latin typeface="Arial Narrow" pitchFamily="34" charset="0"/>
              </a:rPr>
              <a:t>Inaccessibilité de la majorité de la population</a:t>
            </a:r>
            <a:r>
              <a:rPr lang="fr-FR" altLang="fr-FR" sz="3200" dirty="0">
                <a:latin typeface="Arial Narrow" pitchFamily="34" charset="0"/>
              </a:rPr>
              <a:t> à l’acquisition d’attitudes favorables à la santé de la mère et de l’enfant</a:t>
            </a:r>
            <a:endParaRPr lang="fr-FR" altLang="fr-FR" sz="4400" dirty="0">
              <a:latin typeface="Arial Narrow" pitchFamily="34" charset="0"/>
            </a:endParaRPr>
          </a:p>
          <a:p>
            <a:pPr lvl="1" eaLnBrk="1" hangingPunct="1">
              <a:lnSpc>
                <a:spcPct val="90000"/>
              </a:lnSpc>
            </a:pPr>
            <a:r>
              <a:rPr lang="fr-FR" altLang="fr-FR" sz="3200" b="1" dirty="0">
                <a:latin typeface="Arial Narrow" pitchFamily="34" charset="0"/>
              </a:rPr>
              <a:t>Existence de lien</a:t>
            </a:r>
            <a:r>
              <a:rPr lang="fr-FR" altLang="fr-FR" sz="3200" dirty="0">
                <a:latin typeface="Arial Narrow" pitchFamily="34" charset="0"/>
              </a:rPr>
              <a:t> entre le niveau d’instruction et les indicateurs santé maternelle et infantile</a:t>
            </a:r>
          </a:p>
        </p:txBody>
      </p:sp>
      <p:sp>
        <p:nvSpPr>
          <p:cNvPr id="5" name="Espace réservé du numéro de diapositive 5"/>
          <p:cNvSpPr txBox="1">
            <a:spLocks noGrp="1"/>
          </p:cNvSpPr>
          <p:nvPr/>
        </p:nvSpPr>
        <p:spPr bwMode="auto">
          <a:xfrm>
            <a:off x="8077200" y="6245225"/>
            <a:ext cx="2133600" cy="476250"/>
          </a:xfrm>
          <a:prstGeom prst="rect">
            <a:avLst/>
          </a:prstGeom>
          <a:noFill/>
          <a:ln>
            <a:miter lim="800000"/>
            <a:headEnd/>
            <a:tailEnd/>
          </a:ln>
        </p:spPr>
        <p:txBody>
          <a:bodyPr/>
          <a:lstStyle/>
          <a:p>
            <a:pPr algn="r">
              <a:defRPr/>
            </a:pPr>
            <a:fld id="{C9AA58BE-B59C-4A0C-A6E8-80C27922210E}" type="slidenum">
              <a:rPr lang="en-US" sz="1400"/>
              <a:pPr algn="r">
                <a:defRPr/>
              </a:pPr>
              <a:t>25</a:t>
            </a:fld>
            <a:endParaRPr lang="en-US" sz="1400"/>
          </a:p>
        </p:txBody>
      </p:sp>
    </p:spTree>
    <p:extLst>
      <p:ext uri="{BB962C8B-B14F-4D97-AF65-F5344CB8AC3E}">
        <p14:creationId xmlns:p14="http://schemas.microsoft.com/office/powerpoint/2010/main" val="2390688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BDCD9F12-11A1-49E8-84A4-6D0AA72BE8C3}" type="slidenum">
              <a:rPr lang="fr-FR"/>
              <a:pPr>
                <a:defRPr/>
              </a:pPr>
              <a:t>26</a:t>
            </a:fld>
            <a:endParaRPr lang="fr-FR"/>
          </a:p>
        </p:txBody>
      </p:sp>
      <p:sp>
        <p:nvSpPr>
          <p:cNvPr id="5" name="Espace réservé du numéro de diapositive 5"/>
          <p:cNvSpPr txBox="1">
            <a:spLocks noGrp="1"/>
          </p:cNvSpPr>
          <p:nvPr/>
        </p:nvSpPr>
        <p:spPr bwMode="auto">
          <a:xfrm>
            <a:off x="8077200" y="6245225"/>
            <a:ext cx="2133600" cy="476250"/>
          </a:xfrm>
          <a:prstGeom prst="rect">
            <a:avLst/>
          </a:prstGeom>
          <a:noFill/>
          <a:ln>
            <a:miter lim="800000"/>
            <a:headEnd/>
            <a:tailEnd/>
          </a:ln>
        </p:spPr>
        <p:txBody>
          <a:bodyPr/>
          <a:lstStyle/>
          <a:p>
            <a:pPr algn="r">
              <a:defRPr/>
            </a:pPr>
            <a:fld id="{4BF83BF8-FF71-4B2C-8B33-805C22F92148}" type="slidenum">
              <a:rPr lang="en-US" sz="1400"/>
              <a:pPr algn="r">
                <a:defRPr/>
              </a:pPr>
              <a:t>26</a:t>
            </a:fld>
            <a:endParaRPr lang="en-US" sz="1400"/>
          </a:p>
        </p:txBody>
      </p:sp>
      <p:sp>
        <p:nvSpPr>
          <p:cNvPr id="13316" name="Rectangle 2"/>
          <p:cNvSpPr>
            <a:spLocks noGrp="1" noChangeArrowheads="1"/>
          </p:cNvSpPr>
          <p:nvPr>
            <p:ph type="title" idx="4294967295"/>
          </p:nvPr>
        </p:nvSpPr>
        <p:spPr>
          <a:xfrm>
            <a:off x="1631504" y="188641"/>
            <a:ext cx="8928992" cy="706437"/>
          </a:xfrm>
          <a:noFill/>
          <a:ln w="38100">
            <a:solidFill>
              <a:schemeClr val="tx1"/>
            </a:solidFill>
          </a:ln>
        </p:spPr>
        <p:txBody>
          <a:bodyPr vert="horz" lIns="91440" tIns="45720" rIns="91440" bIns="45720" rtlCol="0" anchor="ctr">
            <a:noAutofit/>
          </a:bodyPr>
          <a:lstStyle/>
          <a:p>
            <a:pPr>
              <a:lnSpc>
                <a:spcPct val="150000"/>
              </a:lnSpc>
            </a:pPr>
            <a:r>
              <a:rPr lang="fr-FR" altLang="fr-FR" sz="4800" b="1" dirty="0">
                <a:latin typeface="Arial Narrow" pitchFamily="34" charset="0"/>
                <a:cs typeface="Aparajita" pitchFamily="34" charset="0"/>
              </a:rPr>
              <a:t>FACTEURS SOUS JACENTS (2/2)</a:t>
            </a:r>
          </a:p>
        </p:txBody>
      </p:sp>
      <p:sp>
        <p:nvSpPr>
          <p:cNvPr id="13317" name="Rectangle 3"/>
          <p:cNvSpPr>
            <a:spLocks noGrp="1" noChangeArrowheads="1"/>
          </p:cNvSpPr>
          <p:nvPr>
            <p:ph type="body" idx="4294967295"/>
          </p:nvPr>
        </p:nvSpPr>
        <p:spPr>
          <a:xfrm>
            <a:off x="1646830" y="1124744"/>
            <a:ext cx="8841658" cy="5328444"/>
          </a:xfrm>
          <a:ln w="38100">
            <a:solidFill>
              <a:schemeClr val="tx1"/>
            </a:solidFill>
          </a:ln>
        </p:spPr>
        <p:txBody>
          <a:bodyPr>
            <a:normAutofit/>
          </a:bodyPr>
          <a:lstStyle/>
          <a:p>
            <a:pPr eaLnBrk="1" hangingPunct="1">
              <a:lnSpc>
                <a:spcPct val="90000"/>
              </a:lnSpc>
            </a:pPr>
            <a:r>
              <a:rPr lang="fr-FR" altLang="fr-FR" b="1" dirty="0">
                <a:solidFill>
                  <a:srgbClr val="0000FF"/>
                </a:solidFill>
                <a:latin typeface="Arial Narrow" pitchFamily="34" charset="0"/>
              </a:rPr>
              <a:t>Pesanteurs socioculturelles</a:t>
            </a:r>
            <a:r>
              <a:rPr lang="fr-FR" altLang="fr-FR" dirty="0">
                <a:latin typeface="Arial Narrow" pitchFamily="34" charset="0"/>
              </a:rPr>
              <a:t>: base de comportements néfastes à la santé des mères et des enfants</a:t>
            </a:r>
          </a:p>
          <a:p>
            <a:pPr eaLnBrk="1" hangingPunct="1">
              <a:lnSpc>
                <a:spcPct val="90000"/>
              </a:lnSpc>
            </a:pPr>
            <a:endParaRPr lang="fr-FR" altLang="fr-FR" dirty="0">
              <a:latin typeface="Arial Narrow" pitchFamily="34" charset="0"/>
            </a:endParaRPr>
          </a:p>
          <a:p>
            <a:pPr eaLnBrk="1" hangingPunct="1">
              <a:lnSpc>
                <a:spcPct val="90000"/>
              </a:lnSpc>
            </a:pPr>
            <a:r>
              <a:rPr lang="fr-FR" altLang="fr-FR" b="1" dirty="0">
                <a:solidFill>
                  <a:srgbClr val="008000"/>
                </a:solidFill>
                <a:latin typeface="Arial Narrow" pitchFamily="34" charset="0"/>
              </a:rPr>
              <a:t>D’où persistance de certaines pratiques</a:t>
            </a:r>
            <a:r>
              <a:rPr lang="fr-FR" altLang="fr-FR" dirty="0">
                <a:latin typeface="Arial Narrow" pitchFamily="34" charset="0"/>
              </a:rPr>
              <a:t>:  </a:t>
            </a:r>
          </a:p>
          <a:p>
            <a:pPr lvl="1" eaLnBrk="1" hangingPunct="1">
              <a:lnSpc>
                <a:spcPct val="90000"/>
              </a:lnSpc>
            </a:pPr>
            <a:r>
              <a:rPr lang="fr-FR" altLang="fr-FR" sz="3200" dirty="0">
                <a:latin typeface="Arial Narrow" pitchFamily="34" charset="0"/>
              </a:rPr>
              <a:t>les tabous alimentaires, </a:t>
            </a:r>
          </a:p>
          <a:p>
            <a:pPr lvl="1" eaLnBrk="1" hangingPunct="1">
              <a:lnSpc>
                <a:spcPct val="90000"/>
              </a:lnSpc>
            </a:pPr>
            <a:r>
              <a:rPr lang="fr-FR" altLang="fr-FR" sz="3200" dirty="0">
                <a:latin typeface="Arial Narrow" pitchFamily="34" charset="0"/>
              </a:rPr>
              <a:t>l’excision, </a:t>
            </a:r>
          </a:p>
          <a:p>
            <a:pPr lvl="1" eaLnBrk="1" hangingPunct="1">
              <a:lnSpc>
                <a:spcPct val="90000"/>
              </a:lnSpc>
            </a:pPr>
            <a:r>
              <a:rPr lang="fr-FR" altLang="fr-FR" sz="3200" dirty="0">
                <a:latin typeface="Arial Narrow" pitchFamily="34" charset="0"/>
              </a:rPr>
              <a:t>les violences domestiques, </a:t>
            </a:r>
          </a:p>
          <a:p>
            <a:pPr lvl="1" eaLnBrk="1" hangingPunct="1">
              <a:lnSpc>
                <a:spcPct val="90000"/>
              </a:lnSpc>
            </a:pPr>
            <a:r>
              <a:rPr lang="fr-FR" altLang="fr-FR" sz="3200" dirty="0">
                <a:latin typeface="Arial Narrow" pitchFamily="34" charset="0"/>
              </a:rPr>
              <a:t>les mariages précoces et/ou forcés, </a:t>
            </a:r>
          </a:p>
          <a:p>
            <a:pPr lvl="1" eaLnBrk="1" hangingPunct="1">
              <a:lnSpc>
                <a:spcPct val="90000"/>
              </a:lnSpc>
            </a:pPr>
            <a:r>
              <a:rPr lang="fr-FR" altLang="fr-FR" sz="3200" dirty="0">
                <a:latin typeface="Arial Narrow" pitchFamily="34" charset="0"/>
              </a:rPr>
              <a:t>le lévirat.</a:t>
            </a:r>
          </a:p>
        </p:txBody>
      </p:sp>
    </p:spTree>
    <p:extLst>
      <p:ext uri="{BB962C8B-B14F-4D97-AF65-F5344CB8AC3E}">
        <p14:creationId xmlns:p14="http://schemas.microsoft.com/office/powerpoint/2010/main" val="31627740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84EB77B-B817-4A71-A5B6-39A552516B50}" type="slidenum">
              <a:rPr lang="fr-FR" altLang="fr-FR" sz="1400"/>
              <a:pPr>
                <a:spcBef>
                  <a:spcPct val="0"/>
                </a:spcBef>
                <a:buFontTx/>
                <a:buNone/>
              </a:pPr>
              <a:t>27</a:t>
            </a:fld>
            <a:endParaRPr lang="fr-FR" altLang="fr-FR" sz="1400"/>
          </a:p>
        </p:txBody>
      </p:sp>
      <p:sp>
        <p:nvSpPr>
          <p:cNvPr id="14340" name="Rectangle 2"/>
          <p:cNvSpPr>
            <a:spLocks noGrp="1" noChangeArrowheads="1"/>
          </p:cNvSpPr>
          <p:nvPr>
            <p:ph type="title" idx="4294967295"/>
          </p:nvPr>
        </p:nvSpPr>
        <p:spPr>
          <a:xfrm>
            <a:off x="1524000" y="2565403"/>
            <a:ext cx="9144000" cy="1439863"/>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altLang="fr-FR" sz="3600" b="1" dirty="0">
                <a:latin typeface="Arial Narrow" pitchFamily="34" charset="0"/>
                <a:cs typeface="Aparajita" pitchFamily="34" charset="0"/>
              </a:rPr>
              <a:t>IV. STRATEGIES/ACTIONS MISES EN ŒUVRE </a:t>
            </a:r>
          </a:p>
        </p:txBody>
      </p:sp>
      <p:sp>
        <p:nvSpPr>
          <p:cNvPr id="14339" name="Espace réservé du numéro de diapositive 4"/>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7879979-9314-41AF-9131-51A6854B00F4}" type="slidenum">
              <a:rPr lang="en-US" altLang="fr-FR" sz="1400"/>
              <a:pPr algn="r" eaLnBrk="1" hangingPunct="1">
                <a:spcBef>
                  <a:spcPct val="0"/>
                </a:spcBef>
                <a:buFontTx/>
                <a:buNone/>
              </a:pPr>
              <a:t>27</a:t>
            </a:fld>
            <a:endParaRPr lang="en-US" altLang="fr-FR" sz="1400"/>
          </a:p>
        </p:txBody>
      </p:sp>
    </p:spTree>
    <p:extLst>
      <p:ext uri="{BB962C8B-B14F-4D97-AF65-F5344CB8AC3E}">
        <p14:creationId xmlns:p14="http://schemas.microsoft.com/office/powerpoint/2010/main" val="1735290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4B98090-1E53-4C03-8351-FFA87324C274}" type="slidenum">
              <a:rPr lang="fr-FR" altLang="fr-FR" sz="1400"/>
              <a:pPr>
                <a:spcBef>
                  <a:spcPct val="0"/>
                </a:spcBef>
                <a:buFontTx/>
                <a:buNone/>
              </a:pPr>
              <a:t>28</a:t>
            </a:fld>
            <a:endParaRPr lang="fr-FR" altLang="fr-FR" sz="1400"/>
          </a:p>
        </p:txBody>
      </p:sp>
      <p:sp>
        <p:nvSpPr>
          <p:cNvPr id="17410" name="Rectangle 2"/>
          <p:cNvSpPr>
            <a:spLocks noGrp="1" noChangeArrowheads="1"/>
          </p:cNvSpPr>
          <p:nvPr>
            <p:ph type="title" idx="4294967295"/>
          </p:nvPr>
        </p:nvSpPr>
        <p:spPr>
          <a:xfrm>
            <a:off x="1524000" y="89336"/>
            <a:ext cx="9144000" cy="812056"/>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altLang="fr-FR" sz="6600" b="1" dirty="0">
                <a:latin typeface="Arial Narrow" pitchFamily="34" charset="0"/>
                <a:cs typeface="Aparajita" pitchFamily="34" charset="0"/>
              </a:rPr>
              <a:t>STRATEGIES  (1/4)</a:t>
            </a:r>
          </a:p>
        </p:txBody>
      </p:sp>
      <p:sp>
        <p:nvSpPr>
          <p:cNvPr id="17411" name="Rectangle 3"/>
          <p:cNvSpPr>
            <a:spLocks noGrp="1" noChangeArrowheads="1"/>
          </p:cNvSpPr>
          <p:nvPr>
            <p:ph type="body" idx="4294967295"/>
          </p:nvPr>
        </p:nvSpPr>
        <p:spPr>
          <a:xfrm>
            <a:off x="1524000" y="1052736"/>
            <a:ext cx="8892480" cy="5616624"/>
          </a:xfrm>
          <a:ln w="38100">
            <a:solidFill>
              <a:schemeClr val="tx1"/>
            </a:solidFill>
          </a:ln>
        </p:spPr>
        <p:txBody>
          <a:bodyPr>
            <a:noAutofit/>
          </a:bodyPr>
          <a:lstStyle/>
          <a:p>
            <a:pPr eaLnBrk="1" hangingPunct="1">
              <a:lnSpc>
                <a:spcPct val="90000"/>
              </a:lnSpc>
            </a:pPr>
            <a:r>
              <a:rPr lang="fr-FR" altLang="fr-FR" sz="3600" b="1" dirty="0">
                <a:latin typeface="Arial Narrow" pitchFamily="34" charset="0"/>
                <a:ea typeface="Calibri" pitchFamily="34" charset="0"/>
                <a:cs typeface="Calibri" pitchFamily="34" charset="0"/>
              </a:rPr>
              <a:t>Planification familiale</a:t>
            </a:r>
            <a:r>
              <a:rPr lang="fr-FR" altLang="fr-FR" sz="3600" dirty="0">
                <a:latin typeface="Arial Narrow" pitchFamily="34" charset="0"/>
                <a:ea typeface="Calibri" pitchFamily="34" charset="0"/>
                <a:cs typeface="Calibri" pitchFamily="34" charset="0"/>
              </a:rPr>
              <a:t>: 30% de réduction de la MM, subvention des produits contraceptifs de 69 à 97%</a:t>
            </a:r>
          </a:p>
          <a:p>
            <a:pPr eaLnBrk="1" hangingPunct="1">
              <a:lnSpc>
                <a:spcPct val="90000"/>
              </a:lnSpc>
            </a:pPr>
            <a:r>
              <a:rPr lang="fr-FR" altLang="fr-FR" sz="3600" b="1" dirty="0">
                <a:latin typeface="Arial Narrow" pitchFamily="34" charset="0"/>
                <a:ea typeface="Calibri" pitchFamily="34" charset="0"/>
                <a:cs typeface="Calibri" pitchFamily="34" charset="0"/>
              </a:rPr>
              <a:t>Suivi des grossesses</a:t>
            </a:r>
            <a:r>
              <a:rPr lang="fr-FR" altLang="fr-FR" sz="3600" dirty="0">
                <a:latin typeface="Arial Narrow" pitchFamily="34" charset="0"/>
                <a:ea typeface="Calibri" pitchFamily="34" charset="0"/>
                <a:cs typeface="Calibri" pitchFamily="34" charset="0"/>
              </a:rPr>
              <a:t>: Gratuité de la consultation prénatale depuis 2002</a:t>
            </a:r>
          </a:p>
          <a:p>
            <a:pPr eaLnBrk="1" hangingPunct="1">
              <a:lnSpc>
                <a:spcPct val="80000"/>
              </a:lnSpc>
            </a:pPr>
            <a:r>
              <a:rPr lang="fr-FR" altLang="fr-FR" sz="3600" b="1" dirty="0">
                <a:latin typeface="Arial Narrow" pitchFamily="34" charset="0"/>
                <a:ea typeface="Calibri" pitchFamily="34" charset="0"/>
                <a:cs typeface="Calibri" pitchFamily="34" charset="0"/>
              </a:rPr>
              <a:t>Prévention de la transmission mère enfant du VIH: </a:t>
            </a:r>
            <a:r>
              <a:rPr lang="fr-FR" altLang="fr-FR" sz="3600" dirty="0">
                <a:latin typeface="Arial Narrow" pitchFamily="34" charset="0"/>
                <a:ea typeface="Calibri" pitchFamily="34" charset="0"/>
                <a:cs typeface="Calibri" pitchFamily="34" charset="0"/>
              </a:rPr>
              <a:t>couverture de </a:t>
            </a:r>
            <a:r>
              <a:rPr lang="fr-FR" altLang="fr-FR" sz="3600" dirty="0">
                <a:solidFill>
                  <a:srgbClr val="FF0000"/>
                </a:solidFill>
                <a:latin typeface="Arial Narrow" pitchFamily="34" charset="0"/>
                <a:ea typeface="Calibri" pitchFamily="34" charset="0"/>
                <a:cs typeface="Calibri" pitchFamily="34" charset="0"/>
              </a:rPr>
              <a:t>98%, </a:t>
            </a:r>
            <a:r>
              <a:rPr lang="fr-FR" altLang="fr-FR" sz="3600" dirty="0">
                <a:latin typeface="Arial Narrow" pitchFamily="34" charset="0"/>
                <a:ea typeface="Calibri" pitchFamily="34" charset="0"/>
                <a:cs typeface="Calibri" pitchFamily="34" charset="0"/>
              </a:rPr>
              <a:t>prestations gratuites</a:t>
            </a:r>
            <a:endParaRPr lang="fr-FR" altLang="fr-FR" sz="3600" b="1" dirty="0">
              <a:latin typeface="Arial Narrow" pitchFamily="34" charset="0"/>
              <a:ea typeface="Calibri" pitchFamily="34" charset="0"/>
              <a:cs typeface="Calibri" pitchFamily="34" charset="0"/>
            </a:endParaRPr>
          </a:p>
          <a:p>
            <a:pPr eaLnBrk="1" hangingPunct="1">
              <a:lnSpc>
                <a:spcPct val="90000"/>
              </a:lnSpc>
            </a:pPr>
            <a:r>
              <a:rPr lang="fr-FR" altLang="fr-FR" sz="3600" b="1" dirty="0">
                <a:latin typeface="Arial Narrow" pitchFamily="34" charset="0"/>
                <a:ea typeface="Calibri" pitchFamily="34" charset="0"/>
                <a:cs typeface="Calibri" pitchFamily="34" charset="0"/>
              </a:rPr>
              <a:t>Assistance qualifiée à l’accouchement et soins obstétricaux et néonataux d’urgence</a:t>
            </a:r>
          </a:p>
          <a:p>
            <a:pPr marL="0" indent="0">
              <a:buNone/>
            </a:pPr>
            <a:endParaRPr lang="fr-FR" altLang="fr-FR" sz="3600" dirty="0">
              <a:latin typeface="Arial Narrow" pitchFamily="34" charset="0"/>
              <a:ea typeface="Calibri" pitchFamily="34" charset="0"/>
              <a:cs typeface="Calibri" pitchFamily="34" charset="0"/>
            </a:endParaRPr>
          </a:p>
        </p:txBody>
      </p:sp>
    </p:spTree>
    <p:extLst>
      <p:ext uri="{BB962C8B-B14F-4D97-AF65-F5344CB8AC3E}">
        <p14:creationId xmlns:p14="http://schemas.microsoft.com/office/powerpoint/2010/main" val="15469280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4B98090-1E53-4C03-8351-FFA87324C274}" type="slidenum">
              <a:rPr lang="fr-FR" altLang="fr-FR" sz="1400"/>
              <a:pPr>
                <a:spcBef>
                  <a:spcPct val="0"/>
                </a:spcBef>
                <a:buFontTx/>
                <a:buNone/>
              </a:pPr>
              <a:t>29</a:t>
            </a:fld>
            <a:endParaRPr lang="fr-FR" altLang="fr-FR" sz="1400"/>
          </a:p>
        </p:txBody>
      </p:sp>
      <p:sp>
        <p:nvSpPr>
          <p:cNvPr id="17410" name="Rectangle 2"/>
          <p:cNvSpPr>
            <a:spLocks noGrp="1" noChangeArrowheads="1"/>
          </p:cNvSpPr>
          <p:nvPr>
            <p:ph type="title" idx="4294967295"/>
          </p:nvPr>
        </p:nvSpPr>
        <p:spPr>
          <a:xfrm>
            <a:off x="1524000" y="0"/>
            <a:ext cx="9144000" cy="928688"/>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altLang="fr-FR" sz="6000" b="1" dirty="0">
                <a:latin typeface="Arial Narrow" pitchFamily="34" charset="0"/>
                <a:cs typeface="Aparajita" pitchFamily="34" charset="0"/>
              </a:rPr>
              <a:t>STRATEGIES  (2/4)</a:t>
            </a:r>
          </a:p>
        </p:txBody>
      </p:sp>
      <p:sp>
        <p:nvSpPr>
          <p:cNvPr id="17411" name="Rectangle 3"/>
          <p:cNvSpPr>
            <a:spLocks noGrp="1" noChangeArrowheads="1"/>
          </p:cNvSpPr>
          <p:nvPr>
            <p:ph type="body" idx="4294967295"/>
          </p:nvPr>
        </p:nvSpPr>
        <p:spPr>
          <a:xfrm>
            <a:off x="1537648" y="1050878"/>
            <a:ext cx="9130352" cy="5807122"/>
          </a:xfrm>
          <a:ln w="38100">
            <a:solidFill>
              <a:schemeClr val="tx1"/>
            </a:solidFill>
          </a:ln>
        </p:spPr>
        <p:txBody>
          <a:bodyPr>
            <a:noAutofit/>
          </a:bodyPr>
          <a:lstStyle/>
          <a:p>
            <a:pPr eaLnBrk="1" hangingPunct="1">
              <a:lnSpc>
                <a:spcPct val="90000"/>
              </a:lnSpc>
            </a:pPr>
            <a:r>
              <a:rPr lang="fr-FR" altLang="fr-FR" b="1" dirty="0">
                <a:latin typeface="Arial Narrow" pitchFamily="34" charset="0"/>
                <a:ea typeface="Calibri" pitchFamily="34" charset="0"/>
                <a:cs typeface="Calibri" pitchFamily="34" charset="0"/>
              </a:rPr>
              <a:t>Subvention des accouchements et des SONU de 2006 à 2015 </a:t>
            </a:r>
            <a:r>
              <a:rPr lang="fr-FR" altLang="fr-FR" dirty="0">
                <a:latin typeface="Arial Narrow" pitchFamily="34" charset="0"/>
                <a:ea typeface="Calibri" pitchFamily="34" charset="0"/>
                <a:cs typeface="Calibri" pitchFamily="34" charset="0"/>
              </a:rPr>
              <a:t>sur financement du budget de l’État : en moyenne deux milliards par an</a:t>
            </a:r>
          </a:p>
          <a:p>
            <a:pPr eaLnBrk="1" hangingPunct="1">
              <a:lnSpc>
                <a:spcPct val="90000"/>
              </a:lnSpc>
            </a:pPr>
            <a:r>
              <a:rPr lang="fr-FR" altLang="fr-FR" b="1" dirty="0">
                <a:latin typeface="Arial Narrow" pitchFamily="34" charset="0"/>
                <a:ea typeface="Calibri" pitchFamily="34" charset="0"/>
                <a:cs typeface="Calibri" pitchFamily="34" charset="0"/>
              </a:rPr>
              <a:t>Gratuité des soins </a:t>
            </a:r>
            <a:r>
              <a:rPr lang="fr-FR" altLang="fr-FR" dirty="0">
                <a:latin typeface="Arial Narrow" pitchFamily="34" charset="0"/>
                <a:ea typeface="Calibri" pitchFamily="34" charset="0"/>
                <a:cs typeface="Calibri" pitchFamily="34" charset="0"/>
              </a:rPr>
              <a:t>aux femmes enceintes et aux enfants de moins de cinq ans depuis 2016</a:t>
            </a:r>
          </a:p>
          <a:p>
            <a:pPr>
              <a:lnSpc>
                <a:spcPct val="90000"/>
              </a:lnSpc>
            </a:pPr>
            <a:r>
              <a:rPr lang="fr-FR" altLang="fr-FR" b="1" dirty="0">
                <a:latin typeface="Calibri" pitchFamily="34" charset="0"/>
                <a:ea typeface="Calibri" pitchFamily="34" charset="0"/>
                <a:cs typeface="Calibri" pitchFamily="34" charset="0"/>
              </a:rPr>
              <a:t>Prise en charge intégrée des maladies de l’enfant: </a:t>
            </a:r>
            <a:r>
              <a:rPr lang="fr-FR" altLang="fr-FR" dirty="0">
                <a:latin typeface="Calibri" pitchFamily="34" charset="0"/>
                <a:ea typeface="Calibri" pitchFamily="34" charset="0"/>
                <a:cs typeface="Calibri" pitchFamily="34" charset="0"/>
              </a:rPr>
              <a:t>5 maladies prioritaires  et </a:t>
            </a:r>
            <a:r>
              <a:rPr lang="fr-FR" altLang="fr-FR" dirty="0">
                <a:solidFill>
                  <a:srgbClr val="FF0000"/>
                </a:solidFill>
                <a:latin typeface="Calibri" pitchFamily="34" charset="0"/>
                <a:ea typeface="Calibri" pitchFamily="34" charset="0"/>
                <a:cs typeface="Calibri" pitchFamily="34" charset="0"/>
              </a:rPr>
              <a:t>85</a:t>
            </a:r>
            <a:r>
              <a:rPr lang="fr-FR" altLang="fr-FR" dirty="0">
                <a:latin typeface="Calibri" pitchFamily="34" charset="0"/>
                <a:ea typeface="Calibri" pitchFamily="34" charset="0"/>
                <a:cs typeface="Calibri" pitchFamily="34" charset="0"/>
              </a:rPr>
              <a:t>% des formations sanitaires</a:t>
            </a:r>
          </a:p>
          <a:p>
            <a:pPr>
              <a:lnSpc>
                <a:spcPct val="90000"/>
              </a:lnSpc>
            </a:pPr>
            <a:r>
              <a:rPr lang="fr-FR" altLang="fr-FR" b="1" dirty="0">
                <a:latin typeface="Calibri" pitchFamily="34" charset="0"/>
                <a:ea typeface="Calibri" pitchFamily="34" charset="0"/>
                <a:cs typeface="Calibri" pitchFamily="34" charset="0"/>
              </a:rPr>
              <a:t>TETU</a:t>
            </a:r>
            <a:r>
              <a:rPr lang="fr-FR" altLang="fr-FR" dirty="0">
                <a:latin typeface="Calibri" pitchFamily="34" charset="0"/>
                <a:ea typeface="Calibri" pitchFamily="34" charset="0"/>
                <a:cs typeface="Calibri" pitchFamily="34" charset="0"/>
              </a:rPr>
              <a:t>: </a:t>
            </a:r>
            <a:r>
              <a:rPr lang="fr-FR" altLang="fr-FR" dirty="0">
                <a:latin typeface="Arial Narrow" pitchFamily="34" charset="0"/>
                <a:ea typeface="Calibri" pitchFamily="34" charset="0"/>
                <a:cs typeface="Calibri" pitchFamily="34" charset="0"/>
              </a:rPr>
              <a:t>Trie Evaluation et Traitement d’Urgence dans les hôpitaux</a:t>
            </a:r>
          </a:p>
          <a:p>
            <a:pPr>
              <a:lnSpc>
                <a:spcPct val="90000"/>
              </a:lnSpc>
            </a:pPr>
            <a:r>
              <a:rPr lang="fr-FR" altLang="fr-FR" dirty="0">
                <a:latin typeface="Arial Narrow" pitchFamily="34" charset="0"/>
                <a:ea typeface="Calibri" pitchFamily="34" charset="0"/>
                <a:cs typeface="Calibri" pitchFamily="34" charset="0"/>
              </a:rPr>
              <a:t>Soins essentiels au nouveau-né (SEN)</a:t>
            </a:r>
          </a:p>
          <a:p>
            <a:pPr>
              <a:lnSpc>
                <a:spcPct val="90000"/>
              </a:lnSpc>
            </a:pPr>
            <a:r>
              <a:rPr lang="fr-FR" b="1" dirty="0">
                <a:latin typeface="Corbel" pitchFamily="34" charset="0"/>
              </a:rPr>
              <a:t>Surveillance des décès maternels, néonatals et Riposte (SDMNR) </a:t>
            </a:r>
            <a:r>
              <a:rPr lang="fr-FR" dirty="0">
                <a:latin typeface="Corbel" pitchFamily="34" charset="0"/>
              </a:rPr>
              <a:t>= une des interventions fondamentales</a:t>
            </a:r>
            <a:endParaRPr lang="fr-FR" altLang="fr-FR" dirty="0">
              <a:latin typeface="Arial Narrow" pitchFamily="34" charset="0"/>
              <a:ea typeface="Calibri" pitchFamily="34" charset="0"/>
              <a:cs typeface="Calibri" pitchFamily="34" charset="0"/>
            </a:endParaRPr>
          </a:p>
          <a:p>
            <a:pPr marL="0" indent="0">
              <a:buNone/>
            </a:pPr>
            <a:r>
              <a:rPr lang="fr-FR" altLang="fr-FR" dirty="0">
                <a:latin typeface="Arial Narrow" pitchFamily="34" charset="0"/>
                <a:ea typeface="Calibri" pitchFamily="34" charset="0"/>
                <a:cs typeface="Calibri" pitchFamily="34" charset="0"/>
              </a:rPr>
              <a:t> </a:t>
            </a:r>
          </a:p>
        </p:txBody>
      </p:sp>
    </p:spTree>
    <p:extLst>
      <p:ext uri="{BB962C8B-B14F-4D97-AF65-F5344CB8AC3E}">
        <p14:creationId xmlns:p14="http://schemas.microsoft.com/office/powerpoint/2010/main" val="14313133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49762" y="2204865"/>
            <a:ext cx="8925995" cy="2302801"/>
          </a:xfrm>
        </p:spPr>
        <p:style>
          <a:lnRef idx="1">
            <a:schemeClr val="accent1"/>
          </a:lnRef>
          <a:fillRef idx="3">
            <a:schemeClr val="accent1"/>
          </a:fillRef>
          <a:effectRef idx="2">
            <a:schemeClr val="accent1"/>
          </a:effectRef>
          <a:fontRef idx="minor">
            <a:schemeClr val="lt1"/>
          </a:fontRef>
        </p:style>
        <p:txBody>
          <a:bodyPr>
            <a:noAutofit/>
          </a:bodyPr>
          <a:lstStyle/>
          <a:p>
            <a:pPr algn="ctr">
              <a:defRPr/>
            </a:pPr>
            <a:r>
              <a:rPr lang="fr-FR" sz="4400" b="1" dirty="0">
                <a:solidFill>
                  <a:schemeClr val="bg1"/>
                </a:solidFill>
                <a:latin typeface="Calibri" pitchFamily="34" charset="0"/>
                <a:ea typeface="Calibri" pitchFamily="34" charset="0"/>
                <a:cs typeface="Calibri" pitchFamily="34" charset="0"/>
              </a:rPr>
              <a:t>SITUATION DE LA SANTE MATERNELLE ET NEONATALE DANS LE MONDE ET AU BURKINA FASO</a:t>
            </a:r>
          </a:p>
        </p:txBody>
      </p:sp>
      <p:sp>
        <p:nvSpPr>
          <p:cNvPr id="2" name="Espace réservé du numéro de diapositive 1"/>
          <p:cNvSpPr>
            <a:spLocks noGrp="1"/>
          </p:cNvSpPr>
          <p:nvPr>
            <p:ph type="sldNum" sz="quarter" idx="12"/>
          </p:nvPr>
        </p:nvSpPr>
        <p:spPr/>
        <p:txBody>
          <a:bodyPr/>
          <a:lstStyle/>
          <a:p>
            <a:fld id="{3A15C44F-6AE1-4095-8140-29C55E78E824}" type="slidenum">
              <a:rPr lang="fr-FR" smtClean="0"/>
              <a:pPr/>
              <a:t>3</a:t>
            </a:fld>
            <a:endParaRPr lang="fr-FR"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848" y="202253"/>
            <a:ext cx="2086456" cy="191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8731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1601869" y="747567"/>
            <a:ext cx="9066131" cy="5832648"/>
          </a:xfrm>
          <a:ln w="38100">
            <a:solidFill>
              <a:schemeClr val="tx1"/>
            </a:solidFill>
          </a:ln>
        </p:spPr>
        <p:txBody>
          <a:bodyPr>
            <a:noAutofit/>
          </a:bodyPr>
          <a:lstStyle/>
          <a:p>
            <a:pPr eaLnBrk="1" hangingPunct="1">
              <a:lnSpc>
                <a:spcPct val="90000"/>
              </a:lnSpc>
            </a:pPr>
            <a:endParaRPr lang="fr-FR" altLang="fr-FR" sz="1800" dirty="0">
              <a:latin typeface="Calibri" pitchFamily="34" charset="0"/>
              <a:ea typeface="Calibri" pitchFamily="34" charset="0"/>
              <a:cs typeface="Calibri" pitchFamily="34" charset="0"/>
            </a:endParaRPr>
          </a:p>
          <a:p>
            <a:pPr eaLnBrk="1" hangingPunct="1">
              <a:lnSpc>
                <a:spcPct val="90000"/>
              </a:lnSpc>
            </a:pPr>
            <a:r>
              <a:rPr lang="fr-FR" altLang="fr-FR" b="1" dirty="0">
                <a:latin typeface="Calibri" pitchFamily="34" charset="0"/>
                <a:ea typeface="Calibri" pitchFamily="34" charset="0"/>
                <a:cs typeface="Calibri" pitchFamily="34" charset="0"/>
              </a:rPr>
              <a:t>Vaccination</a:t>
            </a:r>
            <a:r>
              <a:rPr lang="fr-FR" altLang="fr-FR" dirty="0">
                <a:latin typeface="Calibri" pitchFamily="34" charset="0"/>
                <a:ea typeface="Calibri" pitchFamily="34" charset="0"/>
                <a:cs typeface="Calibri" pitchFamily="34" charset="0"/>
              </a:rPr>
              <a:t> des femmes enceintes et des enfants de moins d’un an: vaccination gratuite</a:t>
            </a:r>
          </a:p>
          <a:p>
            <a:pPr eaLnBrk="1" hangingPunct="1">
              <a:lnSpc>
                <a:spcPct val="90000"/>
              </a:lnSpc>
            </a:pPr>
            <a:endParaRPr lang="fr-FR" altLang="fr-FR" sz="1800" dirty="0">
              <a:latin typeface="Calibri" pitchFamily="34" charset="0"/>
              <a:ea typeface="Calibri" pitchFamily="34" charset="0"/>
              <a:cs typeface="Calibri" pitchFamily="34" charset="0"/>
            </a:endParaRPr>
          </a:p>
          <a:p>
            <a:pPr eaLnBrk="1" hangingPunct="1">
              <a:lnSpc>
                <a:spcPct val="90000"/>
              </a:lnSpc>
            </a:pPr>
            <a:r>
              <a:rPr lang="fr-FR" altLang="zh-CN" b="1" dirty="0">
                <a:latin typeface="Calibri" pitchFamily="34" charset="0"/>
                <a:ea typeface="宋体" pitchFamily="2" charset="-122"/>
                <a:cs typeface="Calibri" pitchFamily="34" charset="0"/>
              </a:rPr>
              <a:t>Supplémentation </a:t>
            </a:r>
            <a:r>
              <a:rPr lang="fr-FR" altLang="zh-CN" dirty="0">
                <a:latin typeface="Calibri" pitchFamily="34" charset="0"/>
                <a:ea typeface="宋体" pitchFamily="2" charset="-122"/>
                <a:cs typeface="Calibri" pitchFamily="34" charset="0"/>
              </a:rPr>
              <a:t>en vitamine A: enfants 6-59 mois et chez les femmes en post-partum</a:t>
            </a:r>
          </a:p>
          <a:p>
            <a:pPr eaLnBrk="1" hangingPunct="1">
              <a:lnSpc>
                <a:spcPct val="90000"/>
              </a:lnSpc>
            </a:pPr>
            <a:endParaRPr lang="fr-FR" altLang="zh-CN" sz="1800" dirty="0">
              <a:latin typeface="Calibri" pitchFamily="34" charset="0"/>
              <a:ea typeface="宋体" pitchFamily="2" charset="-122"/>
              <a:cs typeface="Calibri" pitchFamily="34" charset="0"/>
            </a:endParaRPr>
          </a:p>
          <a:p>
            <a:pPr eaLnBrk="1" hangingPunct="1"/>
            <a:r>
              <a:rPr lang="fr-FR" altLang="fr-FR" b="1" dirty="0">
                <a:latin typeface="Calibri" pitchFamily="34" charset="0"/>
                <a:ea typeface="Calibri" pitchFamily="34" charset="0"/>
                <a:cs typeface="Calibri" pitchFamily="34" charset="0"/>
              </a:rPr>
              <a:t>Lutte contre les fistules obstétricales: </a:t>
            </a:r>
            <a:r>
              <a:rPr lang="fr-FR" altLang="fr-FR" dirty="0">
                <a:latin typeface="Calibri" pitchFamily="34" charset="0"/>
                <a:ea typeface="Calibri" pitchFamily="34" charset="0"/>
                <a:cs typeface="Calibri" pitchFamily="34" charset="0"/>
              </a:rPr>
              <a:t>programme échu, évaluation en cours afin d’élaborer un nouveau </a:t>
            </a:r>
          </a:p>
          <a:p>
            <a:pPr eaLnBrk="1" hangingPunct="1"/>
            <a:endParaRPr lang="fr-FR" altLang="fr-FR" sz="1800" b="1" dirty="0">
              <a:solidFill>
                <a:srgbClr val="008000"/>
              </a:solidFill>
              <a:latin typeface="Calibri" pitchFamily="34" charset="0"/>
              <a:ea typeface="Calibri" pitchFamily="34" charset="0"/>
              <a:cs typeface="Calibri" pitchFamily="34" charset="0"/>
            </a:endParaRPr>
          </a:p>
          <a:p>
            <a:pPr eaLnBrk="1" hangingPunct="1"/>
            <a:r>
              <a:rPr lang="fr-FR" altLang="fr-FR" b="1" dirty="0">
                <a:latin typeface="Calibri" pitchFamily="34" charset="0"/>
                <a:ea typeface="Calibri" pitchFamily="34" charset="0"/>
                <a:cs typeface="Calibri" pitchFamily="34" charset="0"/>
              </a:rPr>
              <a:t>Renforcement </a:t>
            </a:r>
            <a:r>
              <a:rPr lang="fr-FR" altLang="fr-FR" dirty="0">
                <a:latin typeface="Calibri" pitchFamily="34" charset="0"/>
                <a:ea typeface="Calibri" pitchFamily="34" charset="0"/>
                <a:cs typeface="Calibri" pitchFamily="34" charset="0"/>
              </a:rPr>
              <a:t>des actions en faveur des adolescents et des jeunes</a:t>
            </a:r>
          </a:p>
        </p:txBody>
      </p:sp>
      <p:sp>
        <p:nvSpPr>
          <p:cNvPr id="1638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FEA71F-93A2-4610-BDA3-B1F4E1D25252}" type="slidenum">
              <a:rPr lang="fr-FR" altLang="fr-FR" smtClean="0"/>
              <a:pPr eaLnBrk="1" hangingPunct="1"/>
              <a:t>30</a:t>
            </a:fld>
            <a:endParaRPr lang="fr-FR" altLang="fr-FR"/>
          </a:p>
        </p:txBody>
      </p:sp>
      <p:sp>
        <p:nvSpPr>
          <p:cNvPr id="5" name="Rectangle 2"/>
          <p:cNvSpPr txBox="1">
            <a:spLocks noChangeArrowheads="1"/>
          </p:cNvSpPr>
          <p:nvPr/>
        </p:nvSpPr>
        <p:spPr bwMode="auto">
          <a:xfrm>
            <a:off x="1596009" y="0"/>
            <a:ext cx="9144000" cy="914698"/>
          </a:xfrm>
          <a:prstGeom prst="rect">
            <a:avLst/>
          </a:prstGeom>
          <a:solidFill>
            <a:schemeClr val="bg1"/>
          </a:solidFill>
          <a:ln w="38100">
            <a:solidFill>
              <a:schemeClr val="tx1"/>
            </a:solidFill>
          </a:ln>
        </p:spPr>
        <p:txBody>
          <a:bodyPr vert="horz" lIns="91440" tIns="45720" rIns="91440" bIns="45720" rtlCol="0" anchor="ctr">
            <a:noAutofit/>
          </a:bodyPr>
          <a:lstStyle>
            <a:lvl1pPr algn="ctr">
              <a:lnSpc>
                <a:spcPct val="150000"/>
              </a:lnSpc>
              <a:spcBef>
                <a:spcPct val="0"/>
              </a:spcBef>
              <a:buNone/>
              <a:defRPr sz="2800" b="1">
                <a:latin typeface="Arial Narrow" pitchFamily="34" charset="0"/>
                <a:ea typeface="+mj-ea"/>
                <a:cs typeface="Aparajita" pitchFamily="34" charset="0"/>
              </a:defRPr>
            </a:lvl1pPr>
          </a:lstStyle>
          <a:p>
            <a:r>
              <a:rPr lang="fr-FR" altLang="fr-FR" sz="6000" dirty="0"/>
              <a:t>STRATEGIES  (3/4)</a:t>
            </a:r>
          </a:p>
        </p:txBody>
      </p:sp>
    </p:spTree>
    <p:extLst>
      <p:ext uri="{BB962C8B-B14F-4D97-AF65-F5344CB8AC3E}">
        <p14:creationId xmlns:p14="http://schemas.microsoft.com/office/powerpoint/2010/main" val="28715737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0"/>
            <a:ext cx="9036496" cy="878756"/>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altLang="fr-FR" b="1" dirty="0">
                <a:latin typeface="Arial Narrow" pitchFamily="34" charset="0"/>
                <a:cs typeface="Aparajita" pitchFamily="34" charset="0"/>
              </a:rPr>
              <a:t>Contribution de la société civile (4/4)</a:t>
            </a:r>
          </a:p>
        </p:txBody>
      </p:sp>
      <p:sp>
        <p:nvSpPr>
          <p:cNvPr id="20483" name="Rectangle 3"/>
          <p:cNvSpPr>
            <a:spLocks noGrp="1" noChangeArrowheads="1"/>
          </p:cNvSpPr>
          <p:nvPr>
            <p:ph type="body" idx="1"/>
          </p:nvPr>
        </p:nvSpPr>
        <p:spPr>
          <a:xfrm>
            <a:off x="1631504" y="908720"/>
            <a:ext cx="8928992" cy="5812755"/>
          </a:xfrm>
          <a:ln w="38100">
            <a:solidFill>
              <a:schemeClr val="tx1"/>
            </a:solidFill>
          </a:ln>
        </p:spPr>
        <p:txBody>
          <a:bodyPr>
            <a:normAutofit/>
          </a:bodyPr>
          <a:lstStyle/>
          <a:p>
            <a:pPr>
              <a:spcBef>
                <a:spcPts val="600"/>
              </a:spcBef>
              <a:buFont typeface="Wingdings" panose="05000000000000000000" pitchFamily="2" charset="2"/>
              <a:buChar char="q"/>
            </a:pPr>
            <a:r>
              <a:rPr lang="fr-FR" altLang="fr-FR" b="1" dirty="0">
                <a:latin typeface="Calibri" pitchFamily="34" charset="0"/>
                <a:ea typeface="Calibri" pitchFamily="34" charset="0"/>
                <a:cs typeface="Calibri" pitchFamily="34" charset="0"/>
              </a:rPr>
              <a:t>ONG, associations et fondations</a:t>
            </a:r>
          </a:p>
          <a:p>
            <a:pPr>
              <a:spcBef>
                <a:spcPts val="600"/>
              </a:spcBef>
            </a:pPr>
            <a:r>
              <a:rPr lang="fr-FR" altLang="fr-FR" b="1" dirty="0">
                <a:latin typeface="Calibri" pitchFamily="34" charset="0"/>
                <a:ea typeface="Calibri" pitchFamily="34" charset="0"/>
                <a:cs typeface="Calibri" pitchFamily="34" charset="0"/>
              </a:rPr>
              <a:t>Actions menées</a:t>
            </a:r>
          </a:p>
          <a:p>
            <a:pPr marL="533400" lvl="1">
              <a:spcBef>
                <a:spcPts val="600"/>
              </a:spcBef>
            </a:pPr>
            <a:r>
              <a:rPr lang="fr-FR" altLang="fr-FR" dirty="0">
                <a:latin typeface="Calibri" pitchFamily="34" charset="0"/>
                <a:ea typeface="Calibri" pitchFamily="34" charset="0"/>
                <a:cs typeface="Calibri" pitchFamily="34" charset="0"/>
              </a:rPr>
              <a:t>Appui à la mise en œuvre des interventions</a:t>
            </a:r>
          </a:p>
          <a:p>
            <a:pPr marL="533400" lvl="1">
              <a:spcBef>
                <a:spcPts val="600"/>
              </a:spcBef>
            </a:pPr>
            <a:r>
              <a:rPr lang="fr-FR" altLang="fr-FR" dirty="0">
                <a:latin typeface="Calibri" pitchFamily="34" charset="0"/>
                <a:ea typeface="Calibri" pitchFamily="34" charset="0"/>
                <a:cs typeface="Calibri" pitchFamily="34" charset="0"/>
              </a:rPr>
              <a:t>Appui à l’équipement, formation</a:t>
            </a:r>
          </a:p>
          <a:p>
            <a:pPr marL="533400" lvl="1">
              <a:spcBef>
                <a:spcPts val="600"/>
              </a:spcBef>
            </a:pPr>
            <a:r>
              <a:rPr lang="fr-FR" altLang="fr-FR" dirty="0">
                <a:latin typeface="Calibri" pitchFamily="34" charset="0"/>
                <a:ea typeface="Calibri" pitchFamily="34" charset="0"/>
                <a:cs typeface="Calibri" pitchFamily="34" charset="0"/>
              </a:rPr>
              <a:t>Sensibilisation de la population</a:t>
            </a:r>
          </a:p>
          <a:p>
            <a:pPr marL="533400" lvl="1">
              <a:spcBef>
                <a:spcPts val="600"/>
              </a:spcBef>
            </a:pPr>
            <a:r>
              <a:rPr lang="fr-FR" altLang="fr-FR" dirty="0">
                <a:latin typeface="Calibri" pitchFamily="34" charset="0"/>
                <a:ea typeface="Calibri" pitchFamily="34" charset="0"/>
                <a:cs typeface="Calibri" pitchFamily="34" charset="0"/>
              </a:rPr>
              <a:t>Appui à la conception de documents normatifs</a:t>
            </a:r>
          </a:p>
          <a:p>
            <a:pPr marL="533400" lvl="1">
              <a:spcBef>
                <a:spcPts val="600"/>
              </a:spcBef>
            </a:pPr>
            <a:r>
              <a:rPr lang="fr-FR" altLang="fr-FR" dirty="0">
                <a:latin typeface="Calibri" pitchFamily="34" charset="0"/>
                <a:ea typeface="Calibri" pitchFamily="34" charset="0"/>
                <a:cs typeface="Calibri" pitchFamily="34" charset="0"/>
              </a:rPr>
              <a:t>Plaidoyers pour</a:t>
            </a:r>
          </a:p>
          <a:p>
            <a:pPr lvl="1">
              <a:spcBef>
                <a:spcPts val="600"/>
              </a:spcBef>
              <a:buFont typeface="Courier New" panose="02070309020205020404" pitchFamily="49" charset="0"/>
              <a:buChar char="o"/>
            </a:pPr>
            <a:r>
              <a:rPr lang="fr-FR" altLang="fr-FR" dirty="0">
                <a:latin typeface="Calibri" pitchFamily="34" charset="0"/>
                <a:ea typeface="Calibri" pitchFamily="34" charset="0"/>
                <a:cs typeface="Calibri" pitchFamily="34" charset="0"/>
              </a:rPr>
              <a:t>Protection des droits des femmes</a:t>
            </a:r>
          </a:p>
          <a:p>
            <a:pPr lvl="1">
              <a:spcBef>
                <a:spcPts val="600"/>
              </a:spcBef>
              <a:buFont typeface="Courier New" panose="02070309020205020404" pitchFamily="49" charset="0"/>
              <a:buChar char="o"/>
            </a:pPr>
            <a:r>
              <a:rPr lang="fr-FR" altLang="fr-FR" sz="3200" dirty="0">
                <a:latin typeface="Calibri" pitchFamily="34" charset="0"/>
                <a:ea typeface="Calibri" pitchFamily="34" charset="0"/>
                <a:cs typeface="Calibri" pitchFamily="34" charset="0"/>
              </a:rPr>
              <a:t>Adoption de textes réglementaires: </a:t>
            </a:r>
          </a:p>
          <a:p>
            <a:pPr marL="914400" lvl="2" indent="0">
              <a:spcBef>
                <a:spcPts val="600"/>
              </a:spcBef>
              <a:buNone/>
            </a:pPr>
            <a:r>
              <a:rPr lang="fr-FR" altLang="fr-FR" dirty="0">
                <a:latin typeface="Calibri" pitchFamily="34" charset="0"/>
                <a:ea typeface="Calibri" pitchFamily="34" charset="0"/>
                <a:cs typeface="Calibri" pitchFamily="34" charset="0"/>
              </a:rPr>
              <a:t>la </a:t>
            </a:r>
            <a:r>
              <a:rPr lang="fr-FR" altLang="fr-FR" b="1" dirty="0">
                <a:latin typeface="Calibri" pitchFamily="34" charset="0"/>
                <a:ea typeface="Calibri" pitchFamily="34" charset="0"/>
                <a:cs typeface="Calibri" pitchFamily="34" charset="0"/>
              </a:rPr>
              <a:t>loi SR</a:t>
            </a:r>
            <a:r>
              <a:rPr lang="fr-FR" altLang="fr-FR" dirty="0">
                <a:latin typeface="Calibri" pitchFamily="34" charset="0"/>
                <a:ea typeface="Calibri" pitchFamily="34" charset="0"/>
                <a:cs typeface="Calibri" pitchFamily="34" charset="0"/>
              </a:rPr>
              <a:t> en décembre 2005;la </a:t>
            </a:r>
            <a:r>
              <a:rPr lang="fr-FR" altLang="fr-FR" b="1" dirty="0">
                <a:latin typeface="Calibri" pitchFamily="34" charset="0"/>
                <a:ea typeface="Calibri" pitchFamily="34" charset="0"/>
                <a:cs typeface="Calibri" pitchFamily="34" charset="0"/>
              </a:rPr>
              <a:t>loi sur le VIH/SIDA</a:t>
            </a:r>
            <a:r>
              <a:rPr lang="fr-FR" altLang="fr-FR" dirty="0">
                <a:latin typeface="Calibri" pitchFamily="34" charset="0"/>
                <a:ea typeface="Calibri" pitchFamily="34" charset="0"/>
                <a:cs typeface="Calibri" pitchFamily="34" charset="0"/>
              </a:rPr>
              <a:t> en Mai 2008</a:t>
            </a:r>
          </a:p>
          <a:p>
            <a:pPr lvl="1" eaLnBrk="1" hangingPunct="1"/>
            <a:endParaRPr lang="fr-FR" altLang="fr-FR" dirty="0">
              <a:latin typeface="Calibri" pitchFamily="34" charset="0"/>
              <a:ea typeface="Calibri" pitchFamily="34" charset="0"/>
              <a:cs typeface="Calibri" pitchFamily="34" charset="0"/>
            </a:endParaRPr>
          </a:p>
        </p:txBody>
      </p:sp>
      <p:sp>
        <p:nvSpPr>
          <p:cNvPr id="2048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55214D-5BA3-49AA-9092-BBE1683B6BC6}" type="slidenum">
              <a:rPr lang="fr-FR" altLang="fr-FR" smtClean="0"/>
              <a:pPr eaLnBrk="1" hangingPunct="1"/>
              <a:t>31</a:t>
            </a:fld>
            <a:endParaRPr lang="fr-FR" altLang="fr-FR"/>
          </a:p>
        </p:txBody>
      </p:sp>
    </p:spTree>
    <p:extLst>
      <p:ext uri="{BB962C8B-B14F-4D97-AF65-F5344CB8AC3E}">
        <p14:creationId xmlns:p14="http://schemas.microsoft.com/office/powerpoint/2010/main" val="3930478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chemeClr val="bg1"/>
          </a:solidFill>
          <a:ln w="38100">
            <a:solidFill>
              <a:schemeClr val="tx1"/>
            </a:solidFill>
          </a:ln>
        </p:spPr>
        <p:txBody>
          <a:bodyPr>
            <a:noAutofit/>
          </a:bodyPr>
          <a:lstStyle/>
          <a:p>
            <a:r>
              <a:rPr lang="fr-FR" altLang="fr-FR" sz="5400" b="1" dirty="0">
                <a:latin typeface="Arial Narrow" pitchFamily="34" charset="0"/>
                <a:ea typeface="Calibri" pitchFamily="34" charset="0"/>
                <a:cs typeface="Calibri" pitchFamily="34" charset="0"/>
              </a:rPr>
              <a:t>IV. Difficultés/Perspectives</a:t>
            </a:r>
            <a:r>
              <a:rPr lang="fr-FR" altLang="fr-FR" sz="5400" dirty="0">
                <a:latin typeface="Arial Narrow" pitchFamily="34" charset="0"/>
                <a:ea typeface="Calibri" pitchFamily="34" charset="0"/>
                <a:cs typeface="Calibri" pitchFamily="34" charset="0"/>
              </a:rPr>
              <a:t/>
            </a:r>
            <a:br>
              <a:rPr lang="fr-FR" altLang="fr-FR" sz="5400" dirty="0">
                <a:latin typeface="Arial Narrow" pitchFamily="34" charset="0"/>
                <a:ea typeface="Calibri" pitchFamily="34" charset="0"/>
                <a:cs typeface="Calibri" pitchFamily="34" charset="0"/>
              </a:rPr>
            </a:br>
            <a:endParaRPr lang="fr-FR" sz="5400" b="1" dirty="0"/>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850513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31504" y="-27295"/>
            <a:ext cx="9036496" cy="981077"/>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altLang="fr-FR" sz="3600" b="1" dirty="0">
                <a:latin typeface="Arial Narrow" pitchFamily="34" charset="0"/>
                <a:cs typeface="Aparajita" pitchFamily="34" charset="0"/>
              </a:rPr>
              <a:t>PRINCIPALES DIFFICULTES</a:t>
            </a:r>
          </a:p>
        </p:txBody>
      </p:sp>
      <p:sp>
        <p:nvSpPr>
          <p:cNvPr id="29699" name="Rectangle 3"/>
          <p:cNvSpPr>
            <a:spLocks noGrp="1" noChangeArrowheads="1"/>
          </p:cNvSpPr>
          <p:nvPr>
            <p:ph idx="1"/>
          </p:nvPr>
        </p:nvSpPr>
        <p:spPr>
          <a:xfrm>
            <a:off x="1524000" y="1079809"/>
            <a:ext cx="9144000" cy="5805486"/>
          </a:xfrm>
          <a:ln w="38100">
            <a:solidFill>
              <a:schemeClr val="tx1"/>
            </a:solidFill>
          </a:ln>
        </p:spPr>
        <p:txBody>
          <a:bodyPr>
            <a:noAutofit/>
          </a:bodyPr>
          <a:lstStyle/>
          <a:p>
            <a:pPr algn="just" eaLnBrk="1" hangingPunct="1"/>
            <a:r>
              <a:rPr lang="fr-FR" altLang="fr-FR" sz="3200" b="1" dirty="0">
                <a:latin typeface="Arial Narrow" pitchFamily="34" charset="0"/>
                <a:ea typeface="Calibri" pitchFamily="34" charset="0"/>
                <a:cs typeface="Calibri" pitchFamily="34" charset="0"/>
              </a:rPr>
              <a:t>Insuffisance des ressources</a:t>
            </a:r>
            <a:r>
              <a:rPr lang="fr-FR" altLang="fr-FR" sz="3200" dirty="0">
                <a:latin typeface="Arial Narrow" pitchFamily="34" charset="0"/>
                <a:ea typeface="Calibri" pitchFamily="34" charset="0"/>
                <a:cs typeface="Calibri" pitchFamily="34" charset="0"/>
              </a:rPr>
              <a:t> (humaines, matérielles et financières) </a:t>
            </a:r>
          </a:p>
          <a:p>
            <a:pPr algn="just" eaLnBrk="1" hangingPunct="1"/>
            <a:r>
              <a:rPr lang="fr-FR" altLang="fr-FR" sz="3200" b="1" dirty="0">
                <a:latin typeface="Arial Narrow" pitchFamily="34" charset="0"/>
                <a:ea typeface="Calibri" pitchFamily="34" charset="0"/>
                <a:cs typeface="Calibri" pitchFamily="34" charset="0"/>
              </a:rPr>
              <a:t>Insuffisance d’activités </a:t>
            </a:r>
            <a:r>
              <a:rPr lang="fr-FR" altLang="fr-FR" sz="3200" dirty="0">
                <a:latin typeface="Arial Narrow" pitchFamily="34" charset="0"/>
                <a:ea typeface="Calibri" pitchFamily="34" charset="0"/>
                <a:cs typeface="Calibri" pitchFamily="34" charset="0"/>
              </a:rPr>
              <a:t>d’information, de sensibilisation en vue d’induire un changement de comportement positif durable au sein des populations</a:t>
            </a:r>
          </a:p>
          <a:p>
            <a:pPr algn="just" eaLnBrk="1" hangingPunct="1"/>
            <a:r>
              <a:rPr lang="fr-FR" altLang="fr-FR" sz="3200" b="1" dirty="0">
                <a:latin typeface="Arial Narrow" pitchFamily="34" charset="0"/>
                <a:ea typeface="Calibri" pitchFamily="34" charset="0"/>
                <a:cs typeface="Calibri" pitchFamily="34" charset="0"/>
              </a:rPr>
              <a:t>Existence de barrières socioculturelles</a:t>
            </a:r>
            <a:r>
              <a:rPr lang="fr-FR" altLang="fr-FR" sz="3200" dirty="0">
                <a:latin typeface="Arial Narrow" pitchFamily="34" charset="0"/>
                <a:ea typeface="Calibri" pitchFamily="34" charset="0"/>
                <a:cs typeface="Calibri" pitchFamily="34" charset="0"/>
              </a:rPr>
              <a:t> pour une vraie promotion de la santé de la mère et de l’enfant</a:t>
            </a:r>
          </a:p>
          <a:p>
            <a:pPr algn="just" eaLnBrk="1" hangingPunct="1"/>
            <a:r>
              <a:rPr lang="fr-FR" altLang="fr-FR" sz="3200" b="1" dirty="0">
                <a:latin typeface="Arial Narrow" pitchFamily="34" charset="0"/>
                <a:ea typeface="Calibri" pitchFamily="34" charset="0"/>
                <a:cs typeface="Calibri" pitchFamily="34" charset="0"/>
              </a:rPr>
              <a:t>Faible niveau de motivation</a:t>
            </a:r>
            <a:r>
              <a:rPr lang="fr-FR" altLang="fr-FR" sz="3200" dirty="0">
                <a:latin typeface="Arial Narrow" pitchFamily="34" charset="0"/>
                <a:ea typeface="Calibri" pitchFamily="34" charset="0"/>
                <a:cs typeface="Calibri" pitchFamily="34" charset="0"/>
              </a:rPr>
              <a:t> des prestataires</a:t>
            </a:r>
          </a:p>
        </p:txBody>
      </p:sp>
      <p:sp>
        <p:nvSpPr>
          <p:cNvPr id="2970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786A64E-2696-4C9A-AC8C-F7302CF16AF7}" type="slidenum">
              <a:rPr lang="fr-FR" altLang="fr-FR" sz="1400"/>
              <a:pPr>
                <a:spcBef>
                  <a:spcPct val="0"/>
                </a:spcBef>
                <a:buFontTx/>
                <a:buNone/>
              </a:pPr>
              <a:t>33</a:t>
            </a:fld>
            <a:endParaRPr lang="fr-FR" altLang="fr-FR" sz="1400"/>
          </a:p>
        </p:txBody>
      </p:sp>
    </p:spTree>
    <p:extLst>
      <p:ext uri="{BB962C8B-B14F-4D97-AF65-F5344CB8AC3E}">
        <p14:creationId xmlns:p14="http://schemas.microsoft.com/office/powerpoint/2010/main" val="38017230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89336"/>
            <a:ext cx="9144000" cy="804121"/>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altLang="fr-FR" sz="5400" b="1" dirty="0">
                <a:latin typeface="Arial Narrow" pitchFamily="34" charset="0"/>
                <a:cs typeface="Aparajita" pitchFamily="34" charset="0"/>
              </a:rPr>
              <a:t/>
            </a:r>
            <a:br>
              <a:rPr lang="fr-FR" altLang="fr-FR" sz="5400" b="1" dirty="0">
                <a:latin typeface="Arial Narrow" pitchFamily="34" charset="0"/>
                <a:cs typeface="Aparajita" pitchFamily="34" charset="0"/>
              </a:rPr>
            </a:br>
            <a:r>
              <a:rPr lang="fr-FR" altLang="fr-FR" sz="5400" b="1" dirty="0">
                <a:latin typeface="Arial Narrow" pitchFamily="34" charset="0"/>
                <a:cs typeface="Aparajita" pitchFamily="34" charset="0"/>
              </a:rPr>
              <a:t/>
            </a:r>
            <a:br>
              <a:rPr lang="fr-FR" altLang="fr-FR" sz="5400" b="1" dirty="0">
                <a:latin typeface="Arial Narrow" pitchFamily="34" charset="0"/>
                <a:cs typeface="Aparajita" pitchFamily="34" charset="0"/>
              </a:rPr>
            </a:br>
            <a:r>
              <a:rPr lang="fr-FR" altLang="fr-FR" sz="5400" b="1" dirty="0">
                <a:latin typeface="Arial Narrow" pitchFamily="34" charset="0"/>
                <a:cs typeface="Aparajita" pitchFamily="34" charset="0"/>
              </a:rPr>
              <a:t>PERSPECTIVES (1/2) </a:t>
            </a:r>
            <a:br>
              <a:rPr lang="fr-FR" altLang="fr-FR" sz="5400" b="1" dirty="0">
                <a:latin typeface="Arial Narrow" pitchFamily="34" charset="0"/>
                <a:cs typeface="Aparajita" pitchFamily="34" charset="0"/>
              </a:rPr>
            </a:br>
            <a:r>
              <a:rPr lang="fr-FR" altLang="fr-FR" sz="5400" b="1" dirty="0">
                <a:latin typeface="Arial Narrow" pitchFamily="34" charset="0"/>
                <a:cs typeface="Aparajita" pitchFamily="34" charset="0"/>
              </a:rPr>
              <a:t/>
            </a:r>
            <a:br>
              <a:rPr lang="fr-FR" altLang="fr-FR" sz="5400" b="1" dirty="0">
                <a:latin typeface="Arial Narrow" pitchFamily="34" charset="0"/>
                <a:cs typeface="Aparajita" pitchFamily="34" charset="0"/>
              </a:rPr>
            </a:br>
            <a:endParaRPr lang="fr-FR" altLang="fr-FR" sz="5400" b="1" dirty="0">
              <a:latin typeface="Arial Narrow" pitchFamily="34" charset="0"/>
              <a:cs typeface="Aparajita" pitchFamily="34" charset="0"/>
            </a:endParaRPr>
          </a:p>
        </p:txBody>
      </p:sp>
      <p:sp>
        <p:nvSpPr>
          <p:cNvPr id="27651" name="Rectangle 3"/>
          <p:cNvSpPr>
            <a:spLocks noGrp="1" noChangeArrowheads="1"/>
          </p:cNvSpPr>
          <p:nvPr>
            <p:ph idx="1"/>
          </p:nvPr>
        </p:nvSpPr>
        <p:spPr>
          <a:xfrm>
            <a:off x="1524001" y="920753"/>
            <a:ext cx="9144001" cy="5937247"/>
          </a:xfrm>
          <a:ln w="38100">
            <a:solidFill>
              <a:schemeClr val="tx1"/>
            </a:solidFill>
          </a:ln>
        </p:spPr>
        <p:txBody>
          <a:bodyPr>
            <a:normAutofit/>
          </a:bodyPr>
          <a:lstStyle/>
          <a:p>
            <a:pPr>
              <a:lnSpc>
                <a:spcPct val="90000"/>
              </a:lnSpc>
              <a:defRPr/>
            </a:pPr>
            <a:r>
              <a:rPr lang="fr-FR" altLang="fr-FR" sz="4400" b="1" dirty="0">
                <a:latin typeface="Arial Narrow" pitchFamily="34" charset="0"/>
                <a:cs typeface="Calibri" pitchFamily="34" charset="0"/>
              </a:rPr>
              <a:t>Renforcement</a:t>
            </a:r>
            <a:r>
              <a:rPr lang="fr-FR" altLang="fr-FR" sz="4400" dirty="0">
                <a:latin typeface="Arial Narrow" pitchFamily="34" charset="0"/>
                <a:cs typeface="Calibri" pitchFamily="34" charset="0"/>
              </a:rPr>
              <a:t> de</a:t>
            </a:r>
            <a:r>
              <a:rPr lang="fr-FR" sz="4400" dirty="0">
                <a:latin typeface="Arial Narrow" pitchFamily="34" charset="0"/>
                <a:cs typeface="Calibri" pitchFamily="34" charset="0"/>
              </a:rPr>
              <a:t> la multisectorialité</a:t>
            </a:r>
          </a:p>
          <a:p>
            <a:pPr eaLnBrk="1" hangingPunct="1">
              <a:lnSpc>
                <a:spcPct val="90000"/>
              </a:lnSpc>
              <a:defRPr/>
            </a:pPr>
            <a:r>
              <a:rPr lang="fr-FR" sz="4400" b="1" dirty="0">
                <a:latin typeface="Arial Narrow" pitchFamily="34" charset="0"/>
                <a:cs typeface="Calibri" pitchFamily="34" charset="0"/>
              </a:rPr>
              <a:t>Evaluation et élaboration </a:t>
            </a:r>
            <a:r>
              <a:rPr lang="fr-FR" sz="4400" dirty="0">
                <a:latin typeface="Arial Narrow" pitchFamily="34" charset="0"/>
                <a:cs typeface="Calibri" pitchFamily="34" charset="0"/>
              </a:rPr>
              <a:t>d’un nouveau plan stratégique MMR </a:t>
            </a:r>
          </a:p>
          <a:p>
            <a:pPr eaLnBrk="1" hangingPunct="1">
              <a:lnSpc>
                <a:spcPct val="90000"/>
              </a:lnSpc>
              <a:defRPr/>
            </a:pPr>
            <a:r>
              <a:rPr lang="fr-FR" sz="4400" dirty="0">
                <a:latin typeface="Arial Narrow" pitchFamily="34" charset="0"/>
                <a:cs typeface="Calibri" pitchFamily="34" charset="0"/>
              </a:rPr>
              <a:t>Mise en œuvre des meilleures pratiques</a:t>
            </a:r>
          </a:p>
          <a:p>
            <a:pPr eaLnBrk="1" hangingPunct="1">
              <a:lnSpc>
                <a:spcPct val="90000"/>
              </a:lnSpc>
              <a:defRPr/>
            </a:pPr>
            <a:r>
              <a:rPr lang="fr-FR" sz="4400" dirty="0">
                <a:latin typeface="Arial Narrow" pitchFamily="34" charset="0"/>
                <a:cs typeface="Calibri" pitchFamily="34" charset="0"/>
              </a:rPr>
              <a:t> </a:t>
            </a:r>
            <a:r>
              <a:rPr lang="fr-FR" sz="4400" b="1" dirty="0">
                <a:solidFill>
                  <a:srgbClr val="FF0000"/>
                </a:solidFill>
                <a:latin typeface="Arial Narrow" pitchFamily="34" charset="0"/>
                <a:cs typeface="Calibri" pitchFamily="34" charset="0"/>
              </a:rPr>
              <a:t>Plaidoyer</a:t>
            </a:r>
            <a:r>
              <a:rPr lang="fr-FR" sz="4400" dirty="0">
                <a:solidFill>
                  <a:srgbClr val="FF0000"/>
                </a:solidFill>
                <a:latin typeface="Arial Narrow" pitchFamily="34" charset="0"/>
                <a:cs typeface="Calibri" pitchFamily="34" charset="0"/>
              </a:rPr>
              <a:t> pour renforcer les ressources humaines qualifiées pour la SMI</a:t>
            </a:r>
          </a:p>
          <a:p>
            <a:pPr eaLnBrk="1" hangingPunct="1">
              <a:lnSpc>
                <a:spcPct val="90000"/>
              </a:lnSpc>
              <a:defRPr/>
            </a:pPr>
            <a:r>
              <a:rPr lang="fr-FR" sz="4400" b="1" dirty="0">
                <a:latin typeface="Arial Narrow" pitchFamily="34" charset="0"/>
                <a:cs typeface="Calibri" pitchFamily="34" charset="0"/>
              </a:rPr>
              <a:t>implication de la société civile</a:t>
            </a:r>
          </a:p>
        </p:txBody>
      </p:sp>
      <p:sp>
        <p:nvSpPr>
          <p:cNvPr id="317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4E4E0C3-4015-42F7-8262-5A266F5E6D1F}" type="slidenum">
              <a:rPr lang="fr-FR" altLang="fr-FR" sz="1400"/>
              <a:pPr>
                <a:spcBef>
                  <a:spcPct val="0"/>
                </a:spcBef>
                <a:buFontTx/>
                <a:buNone/>
              </a:pPr>
              <a:t>34</a:t>
            </a:fld>
            <a:endParaRPr lang="fr-FR" altLang="fr-FR" sz="1400"/>
          </a:p>
        </p:txBody>
      </p:sp>
    </p:spTree>
    <p:extLst>
      <p:ext uri="{BB962C8B-B14F-4D97-AF65-F5344CB8AC3E}">
        <p14:creationId xmlns:p14="http://schemas.microsoft.com/office/powerpoint/2010/main" val="7926496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16632"/>
            <a:ext cx="9144000" cy="804121"/>
          </a:xfrm>
          <a:solidFill>
            <a:schemeClr val="bg1"/>
          </a:solidFill>
          <a:ln w="28575">
            <a:solidFill>
              <a:schemeClr val="tx1"/>
            </a:solidFill>
          </a:ln>
        </p:spPr>
        <p:txBody>
          <a:bodyPr vert="horz" lIns="91440" tIns="45720" rIns="91440" bIns="45720" rtlCol="0" anchor="ctr">
            <a:noAutofit/>
          </a:bodyPr>
          <a:lstStyle/>
          <a:p>
            <a:pPr>
              <a:lnSpc>
                <a:spcPct val="150000"/>
              </a:lnSpc>
            </a:pPr>
            <a:r>
              <a:rPr lang="fr-FR" altLang="fr-FR" sz="6000" b="1" dirty="0">
                <a:latin typeface="Arial Narrow" pitchFamily="34" charset="0"/>
                <a:cs typeface="Aparajita" pitchFamily="34" charset="0"/>
              </a:rPr>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PERSPECTIVES(2/2)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 </a:t>
            </a:r>
            <a:br>
              <a:rPr lang="fr-FR" altLang="fr-FR" sz="6000" b="1" dirty="0">
                <a:latin typeface="Arial Narrow" pitchFamily="34" charset="0"/>
                <a:cs typeface="Aparajita" pitchFamily="34" charset="0"/>
              </a:rPr>
            </a:br>
            <a:r>
              <a:rPr lang="fr-FR" altLang="fr-FR" sz="6000" b="1" dirty="0">
                <a:latin typeface="Arial Narrow" pitchFamily="34" charset="0"/>
                <a:cs typeface="Aparajita" pitchFamily="34" charset="0"/>
              </a:rPr>
              <a:t/>
            </a:r>
            <a:br>
              <a:rPr lang="fr-FR" altLang="fr-FR" sz="6000" b="1" dirty="0">
                <a:latin typeface="Arial Narrow" pitchFamily="34" charset="0"/>
                <a:cs typeface="Aparajita" pitchFamily="34" charset="0"/>
              </a:rPr>
            </a:br>
            <a:endParaRPr lang="fr-FR" altLang="fr-FR" sz="6000" b="1" dirty="0">
              <a:latin typeface="Arial Narrow" pitchFamily="34" charset="0"/>
              <a:cs typeface="Aparajita" pitchFamily="34" charset="0"/>
            </a:endParaRPr>
          </a:p>
        </p:txBody>
      </p:sp>
      <p:sp>
        <p:nvSpPr>
          <p:cNvPr id="27651" name="Rectangle 3"/>
          <p:cNvSpPr>
            <a:spLocks noGrp="1" noChangeArrowheads="1"/>
          </p:cNvSpPr>
          <p:nvPr>
            <p:ph idx="1"/>
          </p:nvPr>
        </p:nvSpPr>
        <p:spPr>
          <a:xfrm>
            <a:off x="1524001" y="948048"/>
            <a:ext cx="9144000" cy="5937247"/>
          </a:xfrm>
          <a:ln w="38100">
            <a:solidFill>
              <a:schemeClr val="tx1"/>
            </a:solidFill>
          </a:ln>
        </p:spPr>
        <p:txBody>
          <a:bodyPr>
            <a:normAutofit/>
          </a:bodyPr>
          <a:lstStyle/>
          <a:p>
            <a:pPr eaLnBrk="1" hangingPunct="1">
              <a:lnSpc>
                <a:spcPct val="90000"/>
              </a:lnSpc>
              <a:defRPr/>
            </a:pPr>
            <a:r>
              <a:rPr lang="fr-FR" sz="4400" dirty="0">
                <a:latin typeface="Arial Narrow" pitchFamily="34" charset="0"/>
                <a:cs typeface="Calibri" pitchFamily="34" charset="0"/>
              </a:rPr>
              <a:t>Mise en œuvre du </a:t>
            </a:r>
            <a:r>
              <a:rPr lang="fr-FR" sz="4400" b="1" dirty="0">
                <a:latin typeface="Arial Narrow" pitchFamily="34" charset="0"/>
                <a:cs typeface="Calibri" pitchFamily="34" charset="0"/>
              </a:rPr>
              <a:t>PAGE </a:t>
            </a:r>
            <a:r>
              <a:rPr lang="fr-FR" sz="4400" dirty="0">
                <a:latin typeface="Arial Narrow" pitchFamily="34" charset="0"/>
                <a:cs typeface="Calibri" pitchFamily="34" charset="0"/>
              </a:rPr>
              <a:t>du cadre IFC</a:t>
            </a:r>
          </a:p>
          <a:p>
            <a:pPr eaLnBrk="1" hangingPunct="1">
              <a:lnSpc>
                <a:spcPct val="90000"/>
              </a:lnSpc>
              <a:defRPr/>
            </a:pPr>
            <a:r>
              <a:rPr lang="fr-FR" sz="4400" dirty="0">
                <a:latin typeface="Arial Narrow" pitchFamily="34" charset="0"/>
                <a:cs typeface="Calibri" pitchFamily="34" charset="0"/>
              </a:rPr>
              <a:t>Mise en œuvre du projet </a:t>
            </a:r>
            <a:r>
              <a:rPr lang="fr-FR" sz="4400" b="1" dirty="0" err="1">
                <a:latin typeface="Arial Narrow" pitchFamily="34" charset="0"/>
                <a:cs typeface="Calibri" pitchFamily="34" charset="0"/>
              </a:rPr>
              <a:t>Edmf</a:t>
            </a:r>
            <a:r>
              <a:rPr lang="fr-FR" sz="4400" dirty="0">
                <a:latin typeface="Arial Narrow" pitchFamily="34" charset="0"/>
                <a:cs typeface="Calibri" pitchFamily="34" charset="0"/>
              </a:rPr>
              <a:t> dans le cadre du </a:t>
            </a:r>
            <a:r>
              <a:rPr lang="fr-FR" sz="4400" b="1" dirty="0">
                <a:latin typeface="Arial Narrow" pitchFamily="34" charset="0"/>
                <a:cs typeface="Calibri" pitchFamily="34" charset="0"/>
              </a:rPr>
              <a:t>SWEDD</a:t>
            </a:r>
          </a:p>
          <a:p>
            <a:pPr eaLnBrk="1" hangingPunct="1">
              <a:lnSpc>
                <a:spcPct val="90000"/>
              </a:lnSpc>
              <a:defRPr/>
            </a:pPr>
            <a:r>
              <a:rPr lang="fr-FR" sz="4400" dirty="0">
                <a:latin typeface="Arial Narrow" pitchFamily="34" charset="0"/>
                <a:cs typeface="Calibri" pitchFamily="34" charset="0"/>
              </a:rPr>
              <a:t>Revue des plans et programmes de la DSF et élaboration d’un nouveau </a:t>
            </a:r>
            <a:r>
              <a:rPr lang="fr-FR" sz="4400" dirty="0" err="1">
                <a:latin typeface="Arial Narrow" pitchFamily="34" charset="0"/>
                <a:cs typeface="Calibri" pitchFamily="34" charset="0"/>
              </a:rPr>
              <a:t>plan:SRMNI</a:t>
            </a:r>
            <a:r>
              <a:rPr lang="fr-FR" sz="4400" dirty="0">
                <a:latin typeface="Arial Narrow" pitchFamily="34" charset="0"/>
                <a:cs typeface="Calibri" pitchFamily="34" charset="0"/>
              </a:rPr>
              <a:t>/AP</a:t>
            </a:r>
          </a:p>
          <a:p>
            <a:pPr eaLnBrk="1" hangingPunct="1">
              <a:lnSpc>
                <a:spcPct val="90000"/>
              </a:lnSpc>
              <a:defRPr/>
            </a:pPr>
            <a:r>
              <a:rPr lang="fr-FR" sz="4400" dirty="0">
                <a:latin typeface="Arial Narrow" pitchFamily="34" charset="0"/>
                <a:cs typeface="Calibri" pitchFamily="34" charset="0"/>
              </a:rPr>
              <a:t>Poursuite de la mise en œuvre du mentorat en SMN et en SNI</a:t>
            </a:r>
          </a:p>
          <a:p>
            <a:pPr marL="0" indent="0">
              <a:buNone/>
              <a:defRPr/>
            </a:pPr>
            <a:endParaRPr lang="fr-FR" sz="4400" dirty="0">
              <a:latin typeface="Arial Narrow" pitchFamily="34" charset="0"/>
              <a:cs typeface="Calibri" pitchFamily="34" charset="0"/>
            </a:endParaRPr>
          </a:p>
        </p:txBody>
      </p:sp>
      <p:sp>
        <p:nvSpPr>
          <p:cNvPr id="3174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4E4E0C3-4015-42F7-8262-5A266F5E6D1F}" type="slidenum">
              <a:rPr lang="fr-FR" altLang="fr-FR" sz="1400"/>
              <a:pPr>
                <a:spcBef>
                  <a:spcPct val="0"/>
                </a:spcBef>
                <a:buFontTx/>
                <a:buNone/>
              </a:pPr>
              <a:t>35</a:t>
            </a:fld>
            <a:endParaRPr lang="fr-FR" altLang="fr-FR" sz="1400"/>
          </a:p>
        </p:txBody>
      </p:sp>
    </p:spTree>
    <p:extLst>
      <p:ext uri="{BB962C8B-B14F-4D97-AF65-F5344CB8AC3E}">
        <p14:creationId xmlns:p14="http://schemas.microsoft.com/office/powerpoint/2010/main" val="13916183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0352" y="-27295"/>
            <a:ext cx="9157648" cy="1417638"/>
          </a:xfrm>
          <a:solidFill>
            <a:schemeClr val="bg1"/>
          </a:solidFill>
          <a:ln w="38100">
            <a:solidFill>
              <a:schemeClr val="tx1"/>
            </a:solidFill>
          </a:ln>
        </p:spPr>
        <p:txBody>
          <a:bodyPr vert="horz" lIns="91440" tIns="45720" rIns="91440" bIns="45720" rtlCol="0" anchor="ctr">
            <a:noAutofit/>
          </a:bodyPr>
          <a:lstStyle/>
          <a:p>
            <a:pPr>
              <a:lnSpc>
                <a:spcPct val="150000"/>
              </a:lnSpc>
            </a:pPr>
            <a:r>
              <a:rPr lang="fr-FR" sz="5400" b="1" dirty="0">
                <a:latin typeface="Arial Narrow" pitchFamily="34" charset="0"/>
                <a:cs typeface="Aparajita" pitchFamily="34" charset="0"/>
              </a:rPr>
              <a:t>CONCLUSION</a:t>
            </a:r>
          </a:p>
        </p:txBody>
      </p:sp>
      <p:sp>
        <p:nvSpPr>
          <p:cNvPr id="3" name="Espace réservé du contenu 2"/>
          <p:cNvSpPr>
            <a:spLocks noGrp="1"/>
          </p:cNvSpPr>
          <p:nvPr>
            <p:ph idx="1"/>
          </p:nvPr>
        </p:nvSpPr>
        <p:spPr>
          <a:xfrm>
            <a:off x="1483058" y="1484784"/>
            <a:ext cx="9184943" cy="5373216"/>
          </a:xfrm>
          <a:ln w="38100">
            <a:solidFill>
              <a:schemeClr val="tx1"/>
            </a:solidFill>
          </a:ln>
        </p:spPr>
        <p:txBody>
          <a:bodyPr>
            <a:normAutofit/>
          </a:bodyPr>
          <a:lstStyle/>
          <a:p>
            <a:pPr algn="just">
              <a:lnSpc>
                <a:spcPct val="90000"/>
              </a:lnSpc>
            </a:pPr>
            <a:r>
              <a:rPr lang="fr-FR" altLang="fr-FR" b="1" dirty="0">
                <a:latin typeface="Calibri" panose="020F0502020204030204" pitchFamily="34" charset="0"/>
                <a:ea typeface="Calibri" panose="020F0502020204030204" pitchFamily="34" charset="0"/>
                <a:cs typeface="Calibri" panose="020F0502020204030204" pitchFamily="34" charset="0"/>
              </a:rPr>
              <a:t>Amélioration des indicateurs</a:t>
            </a:r>
            <a:r>
              <a:rPr lang="fr-FR" altLang="fr-FR" dirty="0">
                <a:latin typeface="Calibri" panose="020F0502020204030204" pitchFamily="34" charset="0"/>
                <a:ea typeface="Calibri" panose="020F0502020204030204" pitchFamily="34" charset="0"/>
                <a:cs typeface="Calibri" panose="020F0502020204030204" pitchFamily="34" charset="0"/>
              </a:rPr>
              <a:t> de santé maternelle et infantile</a:t>
            </a:r>
          </a:p>
          <a:p>
            <a:pPr algn="just">
              <a:lnSpc>
                <a:spcPct val="90000"/>
              </a:lnSpc>
            </a:pPr>
            <a:r>
              <a:rPr lang="fr-FR" altLang="fr-FR" b="1" dirty="0">
                <a:latin typeface="Calibri" panose="020F0502020204030204" pitchFamily="34" charset="0"/>
                <a:ea typeface="Calibri" panose="020F0502020204030204" pitchFamily="34" charset="0"/>
                <a:cs typeface="Calibri" panose="020F0502020204030204" pitchFamily="34" charset="0"/>
              </a:rPr>
              <a:t>Cependant amélioration</a:t>
            </a:r>
            <a:r>
              <a:rPr lang="fr-FR" altLang="fr-FR" dirty="0">
                <a:latin typeface="Calibri" panose="020F0502020204030204" pitchFamily="34" charset="0"/>
                <a:ea typeface="Calibri" panose="020F0502020204030204" pitchFamily="34" charset="0"/>
                <a:cs typeface="Calibri" panose="020F0502020204030204" pitchFamily="34" charset="0"/>
              </a:rPr>
              <a:t> non suffisante pour atteindre les objectifs des différents engagements auxquels le pays a souscrit</a:t>
            </a:r>
          </a:p>
          <a:p>
            <a:pPr algn="just">
              <a:lnSpc>
                <a:spcPct val="90000"/>
              </a:lnSpc>
            </a:pPr>
            <a:r>
              <a:rPr lang="fr-FR" altLang="fr-FR" b="1" dirty="0">
                <a:latin typeface="Calibri" panose="020F0502020204030204" pitchFamily="34" charset="0"/>
                <a:ea typeface="Calibri" panose="020F0502020204030204" pitchFamily="34" charset="0"/>
                <a:cs typeface="Calibri" panose="020F0502020204030204" pitchFamily="34" charset="0"/>
              </a:rPr>
              <a:t>Nécessité d’une synergie d’actions</a:t>
            </a:r>
            <a:r>
              <a:rPr lang="fr-FR" altLang="fr-FR" dirty="0">
                <a:latin typeface="Calibri" panose="020F0502020204030204" pitchFamily="34" charset="0"/>
                <a:ea typeface="Calibri" panose="020F0502020204030204" pitchFamily="34" charset="0"/>
                <a:cs typeface="Calibri" panose="020F0502020204030204" pitchFamily="34" charset="0"/>
              </a:rPr>
              <a:t> et d’une </a:t>
            </a:r>
            <a:r>
              <a:rPr lang="fr-FR" dirty="0"/>
              <a:t>implication de tous les acteurs dans tout le processus, sont des solutions idoines de la marche vers les ODD et </a:t>
            </a:r>
            <a:r>
              <a:rPr lang="fr-FR" altLang="fr-FR" dirty="0">
                <a:latin typeface="Calibri" panose="020F0502020204030204" pitchFamily="34" charset="0"/>
                <a:ea typeface="Calibri" panose="020F0502020204030204" pitchFamily="34" charset="0"/>
                <a:cs typeface="Calibri" panose="020F0502020204030204" pitchFamily="34" charset="0"/>
              </a:rPr>
              <a:t>pour un meilleur avenir des femmes et des enfants.</a:t>
            </a:r>
          </a:p>
          <a:p>
            <a:pPr algn="just">
              <a:lnSpc>
                <a:spcPct val="90000"/>
              </a:lnSpc>
            </a:pPr>
            <a:endParaRPr lang="fr-FR" dirty="0"/>
          </a:p>
        </p:txBody>
      </p:sp>
      <p:sp>
        <p:nvSpPr>
          <p:cNvPr id="4" name="Espace réservé du numéro de diapositive 3"/>
          <p:cNvSpPr>
            <a:spLocks noGrp="1"/>
          </p:cNvSpPr>
          <p:nvPr>
            <p:ph type="sldNum" sz="quarter" idx="12"/>
          </p:nvPr>
        </p:nvSpPr>
        <p:spPr/>
        <p:txBody>
          <a:bodyPr/>
          <a:lstStyle/>
          <a:p>
            <a:fld id="{DA42D02F-D14D-4034-8406-173F1DE3EF6F}" type="slidenum">
              <a:rPr lang="fr-FR" smtClean="0"/>
              <a:pPr/>
              <a:t>36</a:t>
            </a:fld>
            <a:endParaRPr lang="fr-FR"/>
          </a:p>
        </p:txBody>
      </p:sp>
    </p:spTree>
    <p:extLst>
      <p:ext uri="{BB962C8B-B14F-4D97-AF65-F5344CB8AC3E}">
        <p14:creationId xmlns:p14="http://schemas.microsoft.com/office/powerpoint/2010/main" val="28083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7319" y="-171400"/>
            <a:ext cx="9021170" cy="1033090"/>
          </a:xfrm>
          <a:ln w="38100">
            <a:solidFill>
              <a:schemeClr val="tx1"/>
            </a:solidFill>
          </a:ln>
        </p:spPr>
        <p:txBody>
          <a:bodyPr>
            <a:noAutofit/>
          </a:bodyPr>
          <a:lstStyle/>
          <a:p>
            <a:r>
              <a:rPr lang="fr-FR" sz="4800" b="1" dirty="0">
                <a:latin typeface="Rockwell" pitchFamily="18" charset="0"/>
              </a:rPr>
              <a:t>CONCLUSION</a:t>
            </a:r>
          </a:p>
        </p:txBody>
      </p:sp>
      <p:sp>
        <p:nvSpPr>
          <p:cNvPr id="3" name="Espace réservé du contenu 2"/>
          <p:cNvSpPr>
            <a:spLocks noGrp="1"/>
          </p:cNvSpPr>
          <p:nvPr>
            <p:ph idx="1"/>
          </p:nvPr>
        </p:nvSpPr>
        <p:spPr>
          <a:xfrm>
            <a:off x="1524001" y="1052736"/>
            <a:ext cx="8964488" cy="5112568"/>
          </a:xfrm>
          <a:ln w="38100">
            <a:solidFill>
              <a:schemeClr val="tx1"/>
            </a:solidFill>
          </a:ln>
        </p:spPr>
        <p:txBody>
          <a:bodyPr>
            <a:noAutofit/>
          </a:bodyPr>
          <a:lstStyle/>
          <a:p>
            <a:pPr algn="just">
              <a:buNone/>
            </a:pPr>
            <a:endParaRPr lang="fr-FR" dirty="0">
              <a:latin typeface="Rockwell" pitchFamily="18" charset="0"/>
            </a:endParaRPr>
          </a:p>
          <a:p>
            <a:pPr algn="just">
              <a:buNone/>
            </a:pPr>
            <a:r>
              <a:rPr lang="fr-FR" dirty="0">
                <a:latin typeface="Rockwell" pitchFamily="18" charset="0"/>
              </a:rPr>
              <a:t>Le décès maternel n’est pas une fatalité car il peut</a:t>
            </a:r>
          </a:p>
          <a:p>
            <a:pPr algn="just">
              <a:buNone/>
            </a:pPr>
            <a:r>
              <a:rPr lang="fr-FR" dirty="0">
                <a:latin typeface="Rockwell" pitchFamily="18" charset="0"/>
              </a:rPr>
              <a:t>dans la majorité des cas être évité par des  mesures</a:t>
            </a:r>
          </a:p>
          <a:p>
            <a:pPr algn="just">
              <a:buNone/>
            </a:pPr>
            <a:r>
              <a:rPr lang="fr-FR" dirty="0">
                <a:latin typeface="Rockwell" pitchFamily="18" charset="0"/>
              </a:rPr>
              <a:t>simples et efficaces. Chacun devrait se sentir</a:t>
            </a:r>
          </a:p>
          <a:p>
            <a:pPr algn="just">
              <a:buNone/>
            </a:pPr>
            <a:r>
              <a:rPr lang="fr-FR" dirty="0">
                <a:latin typeface="Rockwell" pitchFamily="18" charset="0"/>
              </a:rPr>
              <a:t>concerné par les décès maternels et œuvrer à les</a:t>
            </a:r>
          </a:p>
          <a:p>
            <a:pPr algn="just">
              <a:buNone/>
            </a:pPr>
            <a:r>
              <a:rPr lang="fr-FR" dirty="0">
                <a:latin typeface="Rockwell" pitchFamily="18" charset="0"/>
              </a:rPr>
              <a:t>éviter.</a:t>
            </a:r>
          </a:p>
          <a:p>
            <a:pPr algn="just">
              <a:buNone/>
            </a:pPr>
            <a:r>
              <a:rPr lang="fr-FR" dirty="0">
                <a:latin typeface="Rockwell" pitchFamily="18" charset="0"/>
              </a:rPr>
              <a:t> Cette session de formation s’inscrit dans les</a:t>
            </a:r>
          </a:p>
          <a:p>
            <a:pPr algn="just">
              <a:buNone/>
            </a:pPr>
            <a:r>
              <a:rPr lang="fr-FR" dirty="0">
                <a:latin typeface="Rockwell" pitchFamily="18" charset="0"/>
              </a:rPr>
              <a:t>actions de réduction voire d’élimination des décès</a:t>
            </a:r>
          </a:p>
          <a:p>
            <a:pPr algn="just">
              <a:buNone/>
            </a:pPr>
            <a:r>
              <a:rPr lang="fr-FR" dirty="0">
                <a:latin typeface="Rockwell" pitchFamily="18" charset="0"/>
              </a:rPr>
              <a:t>maternels et néonatals évitables.</a:t>
            </a:r>
          </a:p>
          <a:p>
            <a:pPr algn="just">
              <a:buNone/>
            </a:pPr>
            <a:endParaRPr lang="fr-FR" dirty="0">
              <a:latin typeface="Rockwell" pitchFamily="18" charset="0"/>
            </a:endParaRPr>
          </a:p>
        </p:txBody>
      </p:sp>
      <p:sp>
        <p:nvSpPr>
          <p:cNvPr id="4" name="Espace réservé du numéro de diapositive 3"/>
          <p:cNvSpPr>
            <a:spLocks noGrp="1"/>
          </p:cNvSpPr>
          <p:nvPr>
            <p:ph type="sldNum" sz="quarter" idx="12"/>
          </p:nvPr>
        </p:nvSpPr>
        <p:spPr/>
        <p:txBody>
          <a:bodyPr/>
          <a:lstStyle/>
          <a:p>
            <a:fld id="{3A15C44F-6AE1-4095-8140-29C55E78E824}" type="slidenum">
              <a:rPr lang="fr-FR" smtClean="0"/>
              <a:pPr/>
              <a:t>37</a:t>
            </a:fld>
            <a:endParaRPr lang="fr-FR"/>
          </a:p>
        </p:txBody>
      </p:sp>
    </p:spTree>
    <p:extLst>
      <p:ext uri="{BB962C8B-B14F-4D97-AF65-F5344CB8AC3E}">
        <p14:creationId xmlns:p14="http://schemas.microsoft.com/office/powerpoint/2010/main" val="451535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2136775" y="228600"/>
            <a:ext cx="8153400" cy="990600"/>
          </a:xfrm>
        </p:spPr>
        <p:txBody>
          <a:bodyPr/>
          <a:lstStyle/>
          <a:p>
            <a:pPr algn="ctr" eaLnBrk="1" hangingPunct="1"/>
            <a:r>
              <a:rPr lang="fr-FR" altLang="fr-FR" b="1" dirty="0">
                <a:solidFill>
                  <a:srgbClr val="0070C0"/>
                </a:solidFill>
              </a:rPr>
              <a:t>Pr Mahmoud </a:t>
            </a:r>
            <a:r>
              <a:rPr lang="fr-FR" altLang="fr-FR" b="1" dirty="0" err="1">
                <a:solidFill>
                  <a:srgbClr val="0070C0"/>
                </a:solidFill>
              </a:rPr>
              <a:t>Fathalla</a:t>
            </a:r>
            <a:endParaRPr lang="fr-FR" altLang="fr-FR" b="1" dirty="0">
              <a:solidFill>
                <a:srgbClr val="0070C0"/>
              </a:solidFill>
            </a:endParaRPr>
          </a:p>
        </p:txBody>
      </p:sp>
      <p:sp>
        <p:nvSpPr>
          <p:cNvPr id="34819" name="Espace réservé du contenu 2"/>
          <p:cNvSpPr>
            <a:spLocks noGrp="1"/>
          </p:cNvSpPr>
          <p:nvPr>
            <p:ph idx="1"/>
          </p:nvPr>
        </p:nvSpPr>
        <p:spPr>
          <a:xfrm>
            <a:off x="2063553" y="1340768"/>
            <a:ext cx="8135689" cy="2548880"/>
          </a:xfrm>
          <a:ln w="57150">
            <a:solidFill>
              <a:schemeClr val="tx1"/>
            </a:solidFill>
          </a:ln>
        </p:spPr>
        <p:txBody>
          <a:bodyPr>
            <a:normAutofit fontScale="77500" lnSpcReduction="20000"/>
          </a:bodyPr>
          <a:lstStyle/>
          <a:p>
            <a:pPr>
              <a:lnSpc>
                <a:spcPct val="150000"/>
              </a:lnSpc>
              <a:buFont typeface="Wingdings" pitchFamily="2" charset="2"/>
              <a:buNone/>
            </a:pPr>
            <a:r>
              <a:rPr lang="fr-FR" altLang="fr-FR" sz="4000" dirty="0"/>
              <a:t>  « Les femmes ne meurent pas de </a:t>
            </a:r>
            <a:r>
              <a:rPr lang="fr-FR" altLang="fr-FR" sz="4000" b="1" dirty="0">
                <a:solidFill>
                  <a:srgbClr val="C00000"/>
                </a:solidFill>
              </a:rPr>
              <a:t>maladies </a:t>
            </a:r>
            <a:r>
              <a:rPr lang="fr-FR" altLang="fr-FR" sz="4000" dirty="0"/>
              <a:t>que nous ne pouvons pas traiter, elles meurent parce que la société n’a toujours pas décidé que </a:t>
            </a:r>
            <a:r>
              <a:rPr lang="fr-FR" altLang="fr-FR" sz="4000" b="1" dirty="0">
                <a:solidFill>
                  <a:srgbClr val="C00000"/>
                </a:solidFill>
              </a:rPr>
              <a:t>leurs vies méritent d’être sauvées</a:t>
            </a:r>
            <a:r>
              <a:rPr lang="fr-FR" altLang="fr-FR" sz="4000" dirty="0"/>
              <a:t> ».</a:t>
            </a:r>
          </a:p>
        </p:txBody>
      </p:sp>
      <p:sp>
        <p:nvSpPr>
          <p:cNvPr id="4" name="Espace réservé du contenu 2"/>
          <p:cNvSpPr txBox="1">
            <a:spLocks/>
          </p:cNvSpPr>
          <p:nvPr/>
        </p:nvSpPr>
        <p:spPr>
          <a:xfrm>
            <a:off x="2279577" y="4293097"/>
            <a:ext cx="8050287" cy="1799729"/>
          </a:xfrm>
          <a:prstGeom prst="rect">
            <a:avLst/>
          </a:prstGeom>
          <a:ln>
            <a:solidFill>
              <a:srgbClr val="00B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buNone/>
              <a:defRPr/>
            </a:pPr>
            <a:r>
              <a:rPr lang="de-DE" sz="3600" b="1" dirty="0">
                <a:solidFill>
                  <a:srgbClr val="FF0000"/>
                </a:solidFill>
              </a:rPr>
              <a:t>En </a:t>
            </a:r>
            <a:r>
              <a:rPr lang="de-DE" sz="3600" b="1" dirty="0" err="1">
                <a:solidFill>
                  <a:srgbClr val="FF0000"/>
                </a:solidFill>
              </a:rPr>
              <a:t>tant</a:t>
            </a:r>
            <a:r>
              <a:rPr lang="de-DE" sz="3600" b="1" dirty="0">
                <a:solidFill>
                  <a:srgbClr val="FF0000"/>
                </a:solidFill>
              </a:rPr>
              <a:t> </a:t>
            </a:r>
            <a:r>
              <a:rPr lang="de-DE" sz="3600" b="1" dirty="0" err="1">
                <a:solidFill>
                  <a:srgbClr val="FF0000"/>
                </a:solidFill>
              </a:rPr>
              <a:t>que</a:t>
            </a:r>
            <a:r>
              <a:rPr lang="de-DE" sz="3600" b="1" dirty="0">
                <a:solidFill>
                  <a:srgbClr val="FF0000"/>
                </a:solidFill>
              </a:rPr>
              <a:t> </a:t>
            </a:r>
            <a:r>
              <a:rPr lang="de-DE" sz="3600" b="1" dirty="0" err="1">
                <a:solidFill>
                  <a:srgbClr val="FF0000"/>
                </a:solidFill>
              </a:rPr>
              <a:t>formateur</a:t>
            </a:r>
            <a:r>
              <a:rPr lang="de-DE" sz="3600" b="1" dirty="0">
                <a:solidFill>
                  <a:srgbClr val="FF0000"/>
                </a:solidFill>
              </a:rPr>
              <a:t>, </a:t>
            </a:r>
            <a:r>
              <a:rPr lang="de-DE" sz="3600" b="1" dirty="0" err="1">
                <a:solidFill>
                  <a:srgbClr val="FF0000"/>
                </a:solidFill>
              </a:rPr>
              <a:t>votre</a:t>
            </a:r>
            <a:r>
              <a:rPr lang="de-DE" sz="3600" b="1" dirty="0">
                <a:solidFill>
                  <a:srgbClr val="FF0000"/>
                </a:solidFill>
              </a:rPr>
              <a:t> </a:t>
            </a:r>
            <a:r>
              <a:rPr lang="de-DE" sz="3600" b="1" dirty="0" err="1">
                <a:solidFill>
                  <a:srgbClr val="FF0000"/>
                </a:solidFill>
              </a:rPr>
              <a:t>engagement</a:t>
            </a:r>
            <a:r>
              <a:rPr lang="de-DE" sz="3600" b="1" dirty="0">
                <a:solidFill>
                  <a:srgbClr val="FF0000"/>
                </a:solidFill>
              </a:rPr>
              <a:t> </a:t>
            </a:r>
            <a:r>
              <a:rPr lang="de-DE" sz="3600" b="1" dirty="0" err="1">
                <a:solidFill>
                  <a:srgbClr val="FF0000"/>
                </a:solidFill>
              </a:rPr>
              <a:t>permettra</a:t>
            </a:r>
            <a:r>
              <a:rPr lang="de-DE" sz="3600" b="1" dirty="0">
                <a:solidFill>
                  <a:srgbClr val="FF0000"/>
                </a:solidFill>
              </a:rPr>
              <a:t> de </a:t>
            </a:r>
            <a:r>
              <a:rPr lang="de-DE" sz="3600" b="1" dirty="0" err="1">
                <a:solidFill>
                  <a:srgbClr val="FF0000"/>
                </a:solidFill>
              </a:rPr>
              <a:t>changer</a:t>
            </a:r>
            <a:r>
              <a:rPr lang="de-DE" sz="3600" b="1" dirty="0">
                <a:solidFill>
                  <a:srgbClr val="FF0000"/>
                </a:solidFill>
              </a:rPr>
              <a:t> </a:t>
            </a:r>
            <a:r>
              <a:rPr lang="de-DE" sz="3600" b="1" dirty="0" err="1">
                <a:solidFill>
                  <a:srgbClr val="FF0000"/>
                </a:solidFill>
              </a:rPr>
              <a:t>cet</a:t>
            </a:r>
            <a:r>
              <a:rPr lang="de-DE" sz="3600" b="1" dirty="0">
                <a:solidFill>
                  <a:srgbClr val="FF0000"/>
                </a:solidFill>
              </a:rPr>
              <a:t> état de </a:t>
            </a:r>
            <a:r>
              <a:rPr lang="de-DE" sz="3600" b="1" dirty="0" err="1">
                <a:solidFill>
                  <a:srgbClr val="FF0000"/>
                </a:solidFill>
              </a:rPr>
              <a:t>fait</a:t>
            </a:r>
            <a:endParaRPr lang="en-US" sz="3600" b="1" dirty="0">
              <a:solidFill>
                <a:srgbClr val="FF0000"/>
              </a:solidFill>
            </a:endParaRPr>
          </a:p>
          <a:p>
            <a:pPr marL="273050" indent="-273050">
              <a:defRPr/>
            </a:pPr>
            <a:endParaRPr lang="fr-FR" sz="3600" dirty="0"/>
          </a:p>
        </p:txBody>
      </p:sp>
      <p:sp>
        <p:nvSpPr>
          <p:cNvPr id="2" name="Espace réservé du numéro de diapositive 1"/>
          <p:cNvSpPr>
            <a:spLocks noGrp="1"/>
          </p:cNvSpPr>
          <p:nvPr>
            <p:ph type="sldNum" sz="quarter" idx="12"/>
          </p:nvPr>
        </p:nvSpPr>
        <p:spPr/>
        <p:txBody>
          <a:bodyPr/>
          <a:lstStyle/>
          <a:p>
            <a:fld id="{3A15C44F-6AE1-4095-8140-29C55E78E824}" type="slidenum">
              <a:rPr lang="fr-FR" smtClean="0"/>
              <a:pPr/>
              <a:t>38</a:t>
            </a:fld>
            <a:endParaRPr lang="fr-FR"/>
          </a:p>
        </p:txBody>
      </p:sp>
    </p:spTree>
    <p:extLst>
      <p:ext uri="{BB962C8B-B14F-4D97-AF65-F5344CB8AC3E}">
        <p14:creationId xmlns:p14="http://schemas.microsoft.com/office/powerpoint/2010/main" val="31208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703512" y="6165304"/>
          <a:ext cx="8856984"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Espace réservé pour une image  6"/>
          <p:cNvPicPr>
            <a:picLocks noGrp="1" noChangeAspect="1"/>
          </p:cNvPicPr>
          <p:nvPr>
            <p:ph type="pic" idx="1"/>
          </p:nvPr>
        </p:nvPicPr>
        <p:blipFill rotWithShape="1">
          <a:blip r:embed="rId7" cstate="print">
            <a:extLst>
              <a:ext uri="{28A0092B-C50C-407E-A947-70E740481C1C}">
                <a14:useLocalDpi xmlns:a14="http://schemas.microsoft.com/office/drawing/2010/main" val="0"/>
              </a:ext>
            </a:extLst>
          </a:blip>
          <a:srcRect l="12093" t="7193" r="38909" b="7059"/>
          <a:stretch/>
        </p:blipFill>
        <p:spPr>
          <a:xfrm>
            <a:off x="2911910" y="1412776"/>
            <a:ext cx="4567363" cy="5328592"/>
          </a:xfrm>
          <a:prstGeom prst="ellipse">
            <a:avLst/>
          </a:prstGeom>
          <a:ln>
            <a:noFill/>
          </a:ln>
          <a:effectLst>
            <a:softEdge rad="112500"/>
          </a:effectLst>
        </p:spPr>
      </p:pic>
      <p:pic>
        <p:nvPicPr>
          <p:cNvPr id="5" name="Picture 26" descr="Gif Animé Alphabet Gratui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98573" y="48154"/>
            <a:ext cx="1085850" cy="1295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0" descr="Gif Animé Alphabet Gratui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06942" y="48154"/>
            <a:ext cx="10810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Gif Animé Alphabet Gratui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697797" y="-114300"/>
            <a:ext cx="11572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Gif Animé Alphabet Gratui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244757" y="115788"/>
            <a:ext cx="11509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Gif Animé Alphabet Gratuit"/>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035407" y="1"/>
            <a:ext cx="11525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3A15C44F-6AE1-4095-8140-29C55E78E824}" type="slidenum">
              <a:rPr lang="fr-FR" smtClean="0"/>
              <a:pPr/>
              <a:t>39</a:t>
            </a:fld>
            <a:endParaRPr lang="fr-FR"/>
          </a:p>
        </p:txBody>
      </p:sp>
    </p:spTree>
    <p:extLst>
      <p:ext uri="{BB962C8B-B14F-4D97-AF65-F5344CB8AC3E}">
        <p14:creationId xmlns:p14="http://schemas.microsoft.com/office/powerpoint/2010/main" val="153767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4405" y="303631"/>
            <a:ext cx="6337300" cy="706437"/>
          </a:xfrm>
        </p:spPr>
        <p:txBody>
          <a:bodyPr>
            <a:normAutofit fontScale="90000"/>
          </a:bodyPr>
          <a:lstStyle/>
          <a:p>
            <a:r>
              <a:rPr lang="it-IT" dirty="0"/>
              <a:t>Situation de la </a:t>
            </a:r>
            <a:r>
              <a:rPr lang="it-IT" dirty="0" err="1"/>
              <a:t>santé</a:t>
            </a:r>
            <a:r>
              <a:rPr lang="it-IT" dirty="0"/>
              <a:t> </a:t>
            </a:r>
            <a:r>
              <a:rPr lang="it-IT" dirty="0" err="1"/>
              <a:t>maternelle</a:t>
            </a:r>
            <a:endParaRPr lang="it-IT" dirty="0"/>
          </a:p>
        </p:txBody>
      </p:sp>
      <p:sp>
        <p:nvSpPr>
          <p:cNvPr id="3" name="Segnaposto contenuto 2"/>
          <p:cNvSpPr>
            <a:spLocks noGrp="1"/>
          </p:cNvSpPr>
          <p:nvPr>
            <p:ph idx="1"/>
          </p:nvPr>
        </p:nvSpPr>
        <p:spPr>
          <a:xfrm>
            <a:off x="191729" y="1106906"/>
            <a:ext cx="11754465" cy="5293895"/>
          </a:xfrm>
        </p:spPr>
        <p:txBody>
          <a:bodyPr>
            <a:noAutofit/>
          </a:bodyPr>
          <a:lstStyle/>
          <a:p>
            <a:pPr marL="257162" indent="-257162"/>
            <a:r>
              <a:rPr lang="fr-FR" sz="3200" dirty="0">
                <a:latin typeface="Verdana" panose="020B0604030504040204" pitchFamily="34" charset="0"/>
                <a:ea typeface="Verdana" panose="020B0604030504040204" pitchFamily="34" charset="0"/>
              </a:rPr>
              <a:t>Depuis l’adoption des OMD, le ratio de mortalité maternelle a diminué de 44% entre 1990 et 2015 </a:t>
            </a:r>
          </a:p>
          <a:p>
            <a:pPr marL="257162" indent="-257162"/>
            <a:r>
              <a:rPr lang="fr-FR" sz="3200" dirty="0">
                <a:latin typeface="Verdana" panose="020B0604030504040204" pitchFamily="34" charset="0"/>
                <a:ea typeface="Verdana" panose="020B0604030504040204" pitchFamily="34" charset="0"/>
              </a:rPr>
              <a:t>290.000 femmes sont décédées en 2013 durant leur grossesse ou à la suite de complications liées à l’accouchement</a:t>
            </a:r>
          </a:p>
          <a:p>
            <a:pPr marL="257162" indent="-257162"/>
            <a:r>
              <a:rPr lang="fr-FR" sz="3200" dirty="0">
                <a:latin typeface="Verdana" panose="020B0604030504040204" pitchFamily="34" charset="0"/>
                <a:ea typeface="Verdana" panose="020B0604030504040204" pitchFamily="34" charset="0"/>
              </a:rPr>
              <a:t>99% d’entre elles vivent dans des pays du sud</a:t>
            </a:r>
          </a:p>
          <a:p>
            <a:pPr marL="257162" indent="-257162"/>
            <a:r>
              <a:rPr lang="fr-FR" sz="3200" dirty="0">
                <a:latin typeface="Verdana" panose="020B0604030504040204" pitchFamily="34" charset="0"/>
                <a:ea typeface="Verdana" panose="020B0604030504040204" pitchFamily="34" charset="0"/>
              </a:rPr>
              <a:t>50% des femmes enceintes bénéficie notamment du nombre recommandé de visites prénatales. </a:t>
            </a:r>
          </a:p>
        </p:txBody>
      </p:sp>
      <p:sp>
        <p:nvSpPr>
          <p:cNvPr id="4" name="Segnaposto numero diapositiva 3"/>
          <p:cNvSpPr>
            <a:spLocks noGrp="1"/>
          </p:cNvSpPr>
          <p:nvPr>
            <p:ph type="sldNum" sz="quarter" idx="10"/>
          </p:nvPr>
        </p:nvSpPr>
        <p:spPr/>
        <p:txBody>
          <a:bodyPr/>
          <a:lstStyle/>
          <a:p>
            <a:pPr>
              <a:defRPr/>
            </a:pPr>
            <a:fld id="{62AAD8CB-33AC-4896-8289-82D73DB5E5E4}" type="slidenum">
              <a:rPr lang="fr-FR" altLang="fr-FR" smtClean="0">
                <a:solidFill>
                  <a:srgbClr val="000000"/>
                </a:solidFill>
              </a:rPr>
              <a:pPr>
                <a:defRPr/>
              </a:pPr>
              <a:t>4</a:t>
            </a:fld>
            <a:endParaRPr lang="fr-FR" altLang="fr-FR">
              <a:solidFill>
                <a:srgbClr val="000000"/>
              </a:solidFill>
            </a:endParaRPr>
          </a:p>
        </p:txBody>
      </p:sp>
    </p:spTree>
    <p:extLst>
      <p:ext uri="{BB962C8B-B14F-4D97-AF65-F5344CB8AC3E}">
        <p14:creationId xmlns:p14="http://schemas.microsoft.com/office/powerpoint/2010/main" val="375192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CREATION DU CADRE IFC</a:t>
            </a:r>
          </a:p>
        </p:txBody>
      </p:sp>
      <p:sp>
        <p:nvSpPr>
          <p:cNvPr id="3" name="Espace réservé du contenu 2"/>
          <p:cNvSpPr>
            <a:spLocks noGrp="1"/>
          </p:cNvSpPr>
          <p:nvPr>
            <p:ph idx="1"/>
          </p:nvPr>
        </p:nvSpPr>
        <p:spPr>
          <a:xfrm>
            <a:off x="838200" y="1489166"/>
            <a:ext cx="10515600" cy="5199017"/>
          </a:xfrm>
        </p:spPr>
        <p:txBody>
          <a:bodyPr>
            <a:normAutofit/>
          </a:bodyPr>
          <a:lstStyle/>
          <a:p>
            <a:r>
              <a:rPr lang="fr-FR" dirty="0"/>
              <a:t>Le cadre stratégique IFC: créé en 2003 par l’OMS </a:t>
            </a:r>
          </a:p>
          <a:p>
            <a:r>
              <a:rPr lang="fr-FR" dirty="0"/>
              <a:t>Il vient en réponse au constat selon lequel une composante solide et systématique de Promotion de la Santé était absente dans la plupart des stratégies nationales en matière de santé maternelle et néonatale (SMN)</a:t>
            </a:r>
          </a:p>
          <a:p>
            <a:r>
              <a:rPr lang="fr-FR" dirty="0"/>
              <a:t>Il repose sur les principes fondateurs de la Promotion de la Santé tels que définis dans la Charte d'Ottawa</a:t>
            </a:r>
            <a:r>
              <a:rPr lang="fr-FR" b="1" dirty="0"/>
              <a:t> </a:t>
            </a:r>
          </a:p>
          <a:p>
            <a:r>
              <a:rPr lang="fr-FR" dirty="0"/>
              <a:t>Les interventions qu'il propose ont été formulées en s'appuyant sur un examen approfondi des preuves et des expériences couronnées de succès en matière de collaboration avec les individus, les familles et les communautés afin d'améliorer la SMN</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40</a:t>
            </a:fld>
            <a:endParaRPr lang="fr-FR"/>
          </a:p>
        </p:txBody>
      </p:sp>
    </p:spTree>
    <p:extLst>
      <p:ext uri="{BB962C8B-B14F-4D97-AF65-F5344CB8AC3E}">
        <p14:creationId xmlns:p14="http://schemas.microsoft.com/office/powerpoint/2010/main" val="16903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HISTORIQUE DE LA MISE EN ŒUVRE DU CADRE IFC AU BURKINA FASO</a:t>
            </a:r>
            <a:endParaRPr lang="fr-FR" sz="4000" dirty="0">
              <a:solidFill>
                <a:srgbClr val="0070C0"/>
              </a:solidFill>
            </a:endParaRPr>
          </a:p>
        </p:txBody>
      </p:sp>
      <p:sp>
        <p:nvSpPr>
          <p:cNvPr id="3" name="Espace réservé du contenu 2"/>
          <p:cNvSpPr>
            <a:spLocks noGrp="1"/>
          </p:cNvSpPr>
          <p:nvPr>
            <p:ph idx="1"/>
          </p:nvPr>
        </p:nvSpPr>
        <p:spPr>
          <a:xfrm>
            <a:off x="838200" y="2099945"/>
            <a:ext cx="10515600" cy="4351338"/>
          </a:xfrm>
        </p:spPr>
        <p:txBody>
          <a:bodyPr/>
          <a:lstStyle/>
          <a:p>
            <a:pPr marL="0" indent="0">
              <a:buNone/>
            </a:pPr>
            <a:r>
              <a:rPr lang="fr-FR" dirty="0"/>
              <a:t>L’histoire de mise en œuvre peut être découpée en quatre périodes sur la base de l’analyse des étapes de développement du programme :</a:t>
            </a:r>
          </a:p>
          <a:p>
            <a:r>
              <a:rPr lang="fr-FR" dirty="0"/>
              <a:t>Plaidoyer (2006-2007) </a:t>
            </a:r>
          </a:p>
          <a:p>
            <a:r>
              <a:rPr lang="fr-FR" dirty="0"/>
              <a:t>Premiers pas de mise en œuvre (2008-2009-2010) </a:t>
            </a:r>
          </a:p>
          <a:p>
            <a:r>
              <a:rPr lang="fr-FR" dirty="0"/>
              <a:t>Renforcement (2011-2012) </a:t>
            </a:r>
          </a:p>
          <a:p>
            <a:r>
              <a:rPr lang="fr-FR" dirty="0"/>
              <a:t>Passage à plus grande échelle (2013)</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41</a:t>
            </a:fld>
            <a:endParaRPr lang="fr-FR"/>
          </a:p>
        </p:txBody>
      </p:sp>
    </p:spTree>
    <p:extLst>
      <p:ext uri="{BB962C8B-B14F-4D97-AF65-F5344CB8AC3E}">
        <p14:creationId xmlns:p14="http://schemas.microsoft.com/office/powerpoint/2010/main" val="3447420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solidFill>
                  <a:srgbClr val="0070C0"/>
                </a:solidFill>
              </a:rPr>
              <a:t>PLAIDOYER</a:t>
            </a:r>
          </a:p>
        </p:txBody>
      </p:sp>
      <p:sp>
        <p:nvSpPr>
          <p:cNvPr id="3" name="Espace réservé du contenu 2"/>
          <p:cNvSpPr>
            <a:spLocks noGrp="1"/>
          </p:cNvSpPr>
          <p:nvPr>
            <p:ph idx="1"/>
          </p:nvPr>
        </p:nvSpPr>
        <p:spPr>
          <a:xfrm>
            <a:off x="838200" y="1541417"/>
            <a:ext cx="10515600" cy="5172892"/>
          </a:xfrm>
        </p:spPr>
        <p:txBody>
          <a:bodyPr>
            <a:normAutofit/>
          </a:bodyPr>
          <a:lstStyle/>
          <a:p>
            <a:r>
              <a:rPr lang="fr-FR" dirty="0"/>
              <a:t>Le Ministère de la santé du Burkina Faso (BF) se dote en 2006 d’une Feuille de route pour accélérer la réduction de la mortalité maternelle et néonatale et retient le cadre stratégique IFC comme l’une des stratégies clés </a:t>
            </a:r>
          </a:p>
          <a:p>
            <a:r>
              <a:rPr lang="fr-FR" dirty="0"/>
              <a:t>L’ONG Enfants du Monde (</a:t>
            </a:r>
            <a:r>
              <a:rPr lang="fr-FR" dirty="0" err="1"/>
              <a:t>EdM</a:t>
            </a:r>
            <a:r>
              <a:rPr lang="fr-FR" dirty="0"/>
              <a:t>), en collaboration avec le ministère de la santé et en lien avec OMS-BF, l’UNICEF et l’UNFPA, joue un rôle important pour convaincre les autorités nationales de la validité de l’approche IFC pour le pays et proposer les documents cadres pour son opérationnalisation : Cadre d’orientation IFC et plan d’action 2008-2010</a:t>
            </a:r>
          </a:p>
          <a:p>
            <a:r>
              <a:rPr lang="fr-FR" dirty="0"/>
              <a:t>Un comité national IFC, à l’existence éphémère, est mis sur pied mais disparaîtra</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42</a:t>
            </a:fld>
            <a:endParaRPr lang="fr-FR"/>
          </a:p>
        </p:txBody>
      </p:sp>
    </p:spTree>
    <p:extLst>
      <p:ext uri="{BB962C8B-B14F-4D97-AF65-F5344CB8AC3E}">
        <p14:creationId xmlns:p14="http://schemas.microsoft.com/office/powerpoint/2010/main" val="3871867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PREMIERS PAS</a:t>
            </a:r>
          </a:p>
        </p:txBody>
      </p:sp>
      <p:sp>
        <p:nvSpPr>
          <p:cNvPr id="3" name="Espace réservé du contenu 2"/>
          <p:cNvSpPr>
            <a:spLocks noGrp="1"/>
          </p:cNvSpPr>
          <p:nvPr>
            <p:ph idx="1"/>
          </p:nvPr>
        </p:nvSpPr>
        <p:spPr>
          <a:xfrm>
            <a:off x="838200" y="2282825"/>
            <a:ext cx="10515600" cy="4351338"/>
          </a:xfrm>
        </p:spPr>
        <p:txBody>
          <a:bodyPr/>
          <a:lstStyle/>
          <a:p>
            <a:r>
              <a:rPr lang="fr-FR" dirty="0"/>
              <a:t>Le cadre d’orientation IFC et le Plan d’action 2008-2010 sont finalisés et les régions qui débuteront la mise en œuvre désignées: Centre-est, Centre-nord et Cascades </a:t>
            </a:r>
          </a:p>
          <a:p>
            <a:endParaRPr lang="fr-FR" dirty="0"/>
          </a:p>
          <a:p>
            <a:r>
              <a:rPr lang="fr-FR" dirty="0"/>
              <a:t>L’approche est effectivement introduite au Centre-est (2008) et au Centre-nord (2010) et les premiers Diagnostics Communautaires Participatifs sont réalisés</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43</a:t>
            </a:fld>
            <a:endParaRPr lang="fr-FR"/>
          </a:p>
        </p:txBody>
      </p:sp>
    </p:spTree>
    <p:extLst>
      <p:ext uri="{BB962C8B-B14F-4D97-AF65-F5344CB8AC3E}">
        <p14:creationId xmlns:p14="http://schemas.microsoft.com/office/powerpoint/2010/main" val="3225272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RENFORCEMENT </a:t>
            </a:r>
            <a:r>
              <a:rPr lang="fr-FR" sz="2400" b="1" dirty="0">
                <a:solidFill>
                  <a:srgbClr val="0070C0"/>
                </a:solidFill>
              </a:rPr>
              <a:t>(1/2)</a:t>
            </a:r>
            <a:endParaRPr lang="fr-FR" sz="4000" b="1" dirty="0">
              <a:solidFill>
                <a:srgbClr val="0070C0"/>
              </a:solidFill>
            </a:endParaRPr>
          </a:p>
        </p:txBody>
      </p:sp>
      <p:sp>
        <p:nvSpPr>
          <p:cNvPr id="3" name="Espace réservé du contenu 2"/>
          <p:cNvSpPr>
            <a:spLocks noGrp="1"/>
          </p:cNvSpPr>
          <p:nvPr>
            <p:ph idx="1"/>
          </p:nvPr>
        </p:nvSpPr>
        <p:spPr/>
        <p:txBody>
          <a:bodyPr>
            <a:normAutofit/>
          </a:bodyPr>
          <a:lstStyle/>
          <a:p>
            <a:r>
              <a:rPr lang="fr-FR" dirty="0"/>
              <a:t>La mise en œuvre du plan d’action 2008-2010 est prolongée jusqu’en 2012</a:t>
            </a:r>
          </a:p>
          <a:p>
            <a:pPr marL="0" indent="0">
              <a:buNone/>
            </a:pPr>
            <a:r>
              <a:rPr lang="fr-FR" dirty="0"/>
              <a:t> </a:t>
            </a:r>
          </a:p>
          <a:p>
            <a:r>
              <a:rPr lang="fr-FR" dirty="0"/>
              <a:t>L’appui technique et financier à la mise en œuvre du programme IFC au BF a été renforcé, notamment grâce à l’opérationnalisation de l’accord entre Enfants du Monde et la Fondation pour le développement au Burkina Faso (FDC/BF)</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44</a:t>
            </a:fld>
            <a:endParaRPr lang="fr-FR"/>
          </a:p>
        </p:txBody>
      </p:sp>
    </p:spTree>
    <p:extLst>
      <p:ext uri="{BB962C8B-B14F-4D97-AF65-F5344CB8AC3E}">
        <p14:creationId xmlns:p14="http://schemas.microsoft.com/office/powerpoint/2010/main" val="1794978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RENFORCEMENT </a:t>
            </a:r>
            <a:r>
              <a:rPr lang="fr-FR" sz="2400" b="1" dirty="0">
                <a:solidFill>
                  <a:srgbClr val="0070C0"/>
                </a:solidFill>
              </a:rPr>
              <a:t>(2/2)</a:t>
            </a:r>
            <a:endParaRPr lang="fr-FR" sz="4000" b="1" dirty="0">
              <a:solidFill>
                <a:srgbClr val="0070C0"/>
              </a:solidFill>
            </a:endParaRPr>
          </a:p>
        </p:txBody>
      </p:sp>
      <p:sp>
        <p:nvSpPr>
          <p:cNvPr id="3" name="Espace réservé du contenu 2"/>
          <p:cNvSpPr>
            <a:spLocks noGrp="1"/>
          </p:cNvSpPr>
          <p:nvPr>
            <p:ph idx="1"/>
          </p:nvPr>
        </p:nvSpPr>
        <p:spPr/>
        <p:txBody>
          <a:bodyPr>
            <a:normAutofit fontScale="92500"/>
          </a:bodyPr>
          <a:lstStyle/>
          <a:p>
            <a:r>
              <a:rPr lang="fr-FR" dirty="0"/>
              <a:t>L’introduction du programme se poursuit dans les trois régions sanitaires</a:t>
            </a:r>
          </a:p>
          <a:p>
            <a:r>
              <a:rPr lang="fr-FR" dirty="0"/>
              <a:t>Le choix de l’IFC est confirmé par le MS lors de la revue de la feuille avec l’élaboration d’un plan 2012-2015 pour accélérer sa mise en œuvre. Le cadre IFC est de nouveau retenu et devient l’objectif 5 de ce plan</a:t>
            </a:r>
          </a:p>
          <a:p>
            <a:r>
              <a:rPr lang="fr-FR" dirty="0"/>
              <a:t>Par ailleurs, les conditions ainsi que le processus de passage à plus grande échelle du programme sont définis dans le cadre du Programme interinstitutionnel pour la période 2013-2016 d’</a:t>
            </a:r>
            <a:r>
              <a:rPr lang="fr-FR" dirty="0" err="1"/>
              <a:t>EdM</a:t>
            </a:r>
            <a:r>
              <a:rPr lang="fr-FR" dirty="0"/>
              <a:t> et pris en compte dans le 7</a:t>
            </a:r>
            <a:r>
              <a:rPr lang="fr-FR" baseline="30000" dirty="0"/>
              <a:t>ème</a:t>
            </a:r>
            <a:r>
              <a:rPr lang="fr-FR" dirty="0"/>
              <a:t> programme de coopération entre le Burkina Faso et l’UNFPA </a:t>
            </a:r>
          </a:p>
          <a:p>
            <a:r>
              <a:rPr lang="fr-FR" dirty="0"/>
              <a:t>Le processus reste cependant marqué par certaines faiblesses</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45</a:t>
            </a:fld>
            <a:endParaRPr lang="fr-FR"/>
          </a:p>
        </p:txBody>
      </p:sp>
    </p:spTree>
    <p:extLst>
      <p:ext uri="{BB962C8B-B14F-4D97-AF65-F5344CB8AC3E}">
        <p14:creationId xmlns:p14="http://schemas.microsoft.com/office/powerpoint/2010/main" val="3639252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PASSAGE A L’ECHELLE </a:t>
            </a:r>
            <a:r>
              <a:rPr lang="fr-FR" sz="2400" b="1" dirty="0">
                <a:solidFill>
                  <a:srgbClr val="0070C0"/>
                </a:solidFill>
              </a:rPr>
              <a:t>(1/2)</a:t>
            </a:r>
            <a:endParaRPr lang="fr-FR" sz="4000" b="1" dirty="0">
              <a:solidFill>
                <a:srgbClr val="0070C0"/>
              </a:solidFill>
            </a:endParaRPr>
          </a:p>
        </p:txBody>
      </p:sp>
      <p:sp>
        <p:nvSpPr>
          <p:cNvPr id="3" name="Espace réservé du contenu 2"/>
          <p:cNvSpPr>
            <a:spLocks noGrp="1"/>
          </p:cNvSpPr>
          <p:nvPr>
            <p:ph idx="1"/>
          </p:nvPr>
        </p:nvSpPr>
        <p:spPr>
          <a:xfrm>
            <a:off x="838200" y="2272937"/>
            <a:ext cx="10515600" cy="3904026"/>
          </a:xfrm>
        </p:spPr>
        <p:txBody>
          <a:bodyPr>
            <a:normAutofit/>
          </a:bodyPr>
          <a:lstStyle/>
          <a:p>
            <a:r>
              <a:rPr lang="fr-FR" dirty="0"/>
              <a:t>Fin 2013: six districts sanitaires mettent en œuvre un plan d’action IFC et un  autre district finalise le sien suite à la planification participative, dans les trois régions appuyées par FDC/</a:t>
            </a:r>
            <a:r>
              <a:rPr lang="fr-FR" dirty="0" err="1"/>
              <a:t>EdM</a:t>
            </a:r>
            <a:endParaRPr lang="fr-FR" dirty="0"/>
          </a:p>
          <a:p>
            <a:endParaRPr lang="fr-FR" dirty="0"/>
          </a:p>
          <a:p>
            <a:r>
              <a:rPr lang="fr-FR" dirty="0"/>
              <a:t>En outre, la FDC/BF appuie l’ONG </a:t>
            </a:r>
            <a:r>
              <a:rPr lang="fr-FR" dirty="0" err="1"/>
              <a:t>Family</a:t>
            </a:r>
            <a:r>
              <a:rPr lang="fr-FR" dirty="0"/>
              <a:t> care international (FCI) pour l’introduction de l’approche au Sahel et la planification participative dans un district de la même région </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46</a:t>
            </a:fld>
            <a:endParaRPr lang="fr-FR"/>
          </a:p>
        </p:txBody>
      </p:sp>
    </p:spTree>
    <p:extLst>
      <p:ext uri="{BB962C8B-B14F-4D97-AF65-F5344CB8AC3E}">
        <p14:creationId xmlns:p14="http://schemas.microsoft.com/office/powerpoint/2010/main" val="1908118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0070C0"/>
                </a:solidFill>
              </a:rPr>
              <a:t>PASSAGE A L’ECHELLE </a:t>
            </a:r>
            <a:r>
              <a:rPr lang="fr-FR" sz="2400" b="1" dirty="0">
                <a:solidFill>
                  <a:srgbClr val="0070C0"/>
                </a:solidFill>
              </a:rPr>
              <a:t>(2/2)</a:t>
            </a:r>
            <a:endParaRPr lang="fr-FR" sz="4000" b="1" dirty="0">
              <a:solidFill>
                <a:srgbClr val="0070C0"/>
              </a:solidFill>
            </a:endParaRPr>
          </a:p>
        </p:txBody>
      </p:sp>
      <p:sp>
        <p:nvSpPr>
          <p:cNvPr id="3" name="Espace réservé du contenu 2"/>
          <p:cNvSpPr>
            <a:spLocks noGrp="1"/>
          </p:cNvSpPr>
          <p:nvPr>
            <p:ph idx="1"/>
          </p:nvPr>
        </p:nvSpPr>
        <p:spPr/>
        <p:txBody>
          <a:bodyPr>
            <a:normAutofit/>
          </a:bodyPr>
          <a:lstStyle/>
          <a:p>
            <a:r>
              <a:rPr lang="fr-FR" dirty="0"/>
              <a:t>Au niveau national, l’ancrage institutionnel au niveau du MS est renforcé. A travers un financement du consortium H4+CANADA, deux districts (</a:t>
            </a:r>
            <a:r>
              <a:rPr lang="fr-FR" dirty="0" err="1"/>
              <a:t>Boulsa</a:t>
            </a:r>
            <a:r>
              <a:rPr lang="fr-FR" dirty="0"/>
              <a:t> au Centre-nord et </a:t>
            </a:r>
            <a:r>
              <a:rPr lang="fr-FR" dirty="0" err="1"/>
              <a:t>Yako</a:t>
            </a:r>
            <a:r>
              <a:rPr lang="fr-FR" dirty="0"/>
              <a:t> au Nord) disposent de plan d’action IFC</a:t>
            </a:r>
          </a:p>
          <a:p>
            <a:endParaRPr lang="fr-FR" dirty="0"/>
          </a:p>
          <a:p>
            <a:r>
              <a:rPr lang="fr-FR" dirty="0"/>
              <a:t>Ce passage à l’échelle a été concrétisé en 2014-2015 par l’élaboration d’une stratégie de PAGE et d’un plan pour son opérationnalisation (validé en 2016 et couvrant la période 2016-2020)</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47</a:t>
            </a:fld>
            <a:endParaRPr lang="fr-FR"/>
          </a:p>
        </p:txBody>
      </p:sp>
    </p:spTree>
    <p:extLst>
      <p:ext uri="{BB962C8B-B14F-4D97-AF65-F5344CB8AC3E}">
        <p14:creationId xmlns:p14="http://schemas.microsoft.com/office/powerpoint/2010/main" val="2147468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solidFill>
                  <a:srgbClr val="0070C0"/>
                </a:solidFill>
              </a:rPr>
              <a:t>PRÉSENTATION DU PROGRAMME IFC </a:t>
            </a:r>
            <a:br>
              <a:rPr lang="fr-FR" sz="4000" b="1" dirty="0">
                <a:solidFill>
                  <a:srgbClr val="0070C0"/>
                </a:solidFill>
              </a:rPr>
            </a:br>
            <a:r>
              <a:rPr lang="fr-FR" sz="4000" b="1" dirty="0">
                <a:solidFill>
                  <a:srgbClr val="0070C0"/>
                </a:solidFill>
              </a:rPr>
              <a:t>AU BURKINA FASO </a:t>
            </a:r>
            <a:r>
              <a:rPr lang="fr-FR" sz="2400" b="1" dirty="0">
                <a:solidFill>
                  <a:srgbClr val="0070C0"/>
                </a:solidFill>
              </a:rPr>
              <a:t>(1/5)</a:t>
            </a:r>
            <a:endParaRPr lang="fr-FR" sz="4000" dirty="0">
              <a:solidFill>
                <a:srgbClr val="0070C0"/>
              </a:solidFill>
            </a:endParaRPr>
          </a:p>
        </p:txBody>
      </p:sp>
      <p:sp>
        <p:nvSpPr>
          <p:cNvPr id="3" name="Espace réservé du contenu 2"/>
          <p:cNvSpPr>
            <a:spLocks noGrp="1"/>
          </p:cNvSpPr>
          <p:nvPr>
            <p:ph idx="1"/>
          </p:nvPr>
        </p:nvSpPr>
        <p:spPr/>
        <p:txBody>
          <a:bodyPr/>
          <a:lstStyle/>
          <a:p>
            <a:r>
              <a:rPr lang="fr-FR" dirty="0"/>
              <a:t>Document de référence: plan PAGE (ministère de la santé) 2016-2020</a:t>
            </a:r>
          </a:p>
          <a:p>
            <a:endParaRPr lang="fr-FR" dirty="0"/>
          </a:p>
          <a:p>
            <a:r>
              <a:rPr lang="fr-FR" b="1" dirty="0">
                <a:solidFill>
                  <a:srgbClr val="0070C0"/>
                </a:solidFill>
              </a:rPr>
              <a:t>Objectif général: </a:t>
            </a:r>
            <a:r>
              <a:rPr lang="fr-FR" dirty="0"/>
              <a:t>accroître la participation des individus, des familles et des communautés dans l’amélioration de la santé maternelle et néonatale</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48</a:t>
            </a:fld>
            <a:endParaRPr lang="fr-FR"/>
          </a:p>
        </p:txBody>
      </p:sp>
    </p:spTree>
    <p:extLst>
      <p:ext uri="{BB962C8B-B14F-4D97-AF65-F5344CB8AC3E}">
        <p14:creationId xmlns:p14="http://schemas.microsoft.com/office/powerpoint/2010/main" val="2044674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solidFill>
                  <a:srgbClr val="0070C0"/>
                </a:solidFill>
              </a:rPr>
              <a:t>PRÉSENTATION DU PROGRAMME IFC </a:t>
            </a:r>
            <a:br>
              <a:rPr lang="fr-FR" sz="4000" b="1" dirty="0">
                <a:solidFill>
                  <a:srgbClr val="0070C0"/>
                </a:solidFill>
              </a:rPr>
            </a:br>
            <a:r>
              <a:rPr lang="fr-FR" sz="4000" b="1" dirty="0">
                <a:solidFill>
                  <a:srgbClr val="0070C0"/>
                </a:solidFill>
              </a:rPr>
              <a:t>AU BURKINA FASO </a:t>
            </a:r>
            <a:r>
              <a:rPr lang="fr-FR" sz="2400" b="1" dirty="0">
                <a:solidFill>
                  <a:srgbClr val="0070C0"/>
                </a:solidFill>
              </a:rPr>
              <a:t>(2/5)</a:t>
            </a:r>
            <a:endParaRPr lang="fr-FR" sz="4000" dirty="0">
              <a:solidFill>
                <a:srgbClr val="0070C0"/>
              </a:solidFill>
            </a:endParaRPr>
          </a:p>
        </p:txBody>
      </p:sp>
      <p:sp>
        <p:nvSpPr>
          <p:cNvPr id="3" name="Espace réservé du contenu 2"/>
          <p:cNvSpPr>
            <a:spLocks noGrp="1"/>
          </p:cNvSpPr>
          <p:nvPr>
            <p:ph idx="1"/>
          </p:nvPr>
        </p:nvSpPr>
        <p:spPr>
          <a:xfrm>
            <a:off x="838200" y="1825624"/>
            <a:ext cx="10515600" cy="5032375"/>
          </a:xfrm>
        </p:spPr>
        <p:txBody>
          <a:bodyPr>
            <a:normAutofit/>
          </a:bodyPr>
          <a:lstStyle/>
          <a:p>
            <a:pPr marL="0" indent="0">
              <a:buNone/>
            </a:pPr>
            <a:r>
              <a:rPr lang="fr-FR" b="1" dirty="0">
                <a:solidFill>
                  <a:srgbClr val="0070C0"/>
                </a:solidFill>
              </a:rPr>
              <a:t>Objectifs spécifiques:</a:t>
            </a:r>
          </a:p>
          <a:p>
            <a:pPr lvl="0"/>
            <a:r>
              <a:rPr lang="fr-FR" dirty="0"/>
              <a:t>Etendre la mise en œuvre du cadre IFC dans vingt-six (26) nouveaux districts </a:t>
            </a:r>
          </a:p>
          <a:p>
            <a:pPr lvl="0"/>
            <a:r>
              <a:rPr lang="fr-FR" dirty="0"/>
              <a:t>Renforcer les capacités du MS et des structures d’appui pour le PAGE du cadre IFC</a:t>
            </a:r>
          </a:p>
          <a:p>
            <a:pPr lvl="0"/>
            <a:r>
              <a:rPr lang="fr-FR" dirty="0"/>
              <a:t>Améliorer la documentation et la visibilité des résultats du cadre IFC</a:t>
            </a:r>
          </a:p>
          <a:p>
            <a:pPr lvl="0"/>
            <a:r>
              <a:rPr lang="fr-FR" dirty="0"/>
              <a:t>Développer des actions pour l’institutionnalisation du cadre IFC </a:t>
            </a:r>
          </a:p>
          <a:p>
            <a:r>
              <a:rPr lang="fr-FR" dirty="0"/>
              <a:t>Renforcer les aptitudes et les connaissances des femmes, des hommes et des communautés sur les thématiques de SMN, les droits, les besoins et les problèmes liés à la santé maternelle et néonatale </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49</a:t>
            </a:fld>
            <a:endParaRPr lang="fr-FR"/>
          </a:p>
        </p:txBody>
      </p:sp>
    </p:spTree>
    <p:extLst>
      <p:ext uri="{BB962C8B-B14F-4D97-AF65-F5344CB8AC3E}">
        <p14:creationId xmlns:p14="http://schemas.microsoft.com/office/powerpoint/2010/main" val="52498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4405" y="303631"/>
            <a:ext cx="6337300" cy="706437"/>
          </a:xfrm>
        </p:spPr>
        <p:txBody>
          <a:bodyPr>
            <a:normAutofit fontScale="90000"/>
          </a:bodyPr>
          <a:lstStyle/>
          <a:p>
            <a:r>
              <a:rPr lang="it-IT" dirty="0"/>
              <a:t>Situation de la </a:t>
            </a:r>
            <a:r>
              <a:rPr lang="it-IT" dirty="0" err="1"/>
              <a:t>santé</a:t>
            </a:r>
            <a:r>
              <a:rPr lang="it-IT" dirty="0"/>
              <a:t> </a:t>
            </a:r>
            <a:r>
              <a:rPr lang="it-IT" dirty="0" err="1"/>
              <a:t>maternelle</a:t>
            </a:r>
            <a:endParaRPr lang="it-IT" dirty="0"/>
          </a:p>
        </p:txBody>
      </p:sp>
      <p:sp>
        <p:nvSpPr>
          <p:cNvPr id="3" name="Segnaposto contenuto 2"/>
          <p:cNvSpPr>
            <a:spLocks noGrp="1"/>
          </p:cNvSpPr>
          <p:nvPr>
            <p:ph idx="1"/>
          </p:nvPr>
        </p:nvSpPr>
        <p:spPr>
          <a:xfrm>
            <a:off x="191729" y="1062455"/>
            <a:ext cx="11636477" cy="5293895"/>
          </a:xfrm>
        </p:spPr>
        <p:txBody>
          <a:bodyPr>
            <a:noAutofit/>
          </a:bodyPr>
          <a:lstStyle/>
          <a:p>
            <a:pPr marL="257162" indent="-257162"/>
            <a:r>
              <a:rPr lang="fr-FR" sz="3200" dirty="0">
                <a:latin typeface="Verdana" panose="020B0604030504040204" pitchFamily="34" charset="0"/>
                <a:ea typeface="Verdana" panose="020B0604030504040204" pitchFamily="34" charset="0"/>
              </a:rPr>
              <a:t>Le personnel soignant qualifié a peu augmenté </a:t>
            </a:r>
          </a:p>
          <a:p>
            <a:pPr marL="257162" indent="-257162"/>
            <a:r>
              <a:rPr lang="fr-FR" sz="3200" dirty="0">
                <a:latin typeface="Verdana" panose="020B0604030504040204" pitchFamily="34" charset="0"/>
                <a:ea typeface="Verdana" panose="020B0604030504040204" pitchFamily="34" charset="0"/>
              </a:rPr>
              <a:t>Des inégalités profondes dans l’accès et l’utilisation des services de santé de la reproduction persistent au sein des régions et entre celles-ci. </a:t>
            </a:r>
          </a:p>
          <a:p>
            <a:pPr marL="257162" indent="-257162"/>
            <a:r>
              <a:rPr lang="fr-FR" sz="3200" dirty="0">
                <a:latin typeface="Verdana" panose="020B0604030504040204" pitchFamily="34" charset="0"/>
                <a:ea typeface="Verdana" panose="020B0604030504040204" pitchFamily="34" charset="0"/>
              </a:rPr>
              <a:t>La situation demeure particulièrement préoccupante en Afrique Subsaharienne et Asie du Sud qui ont connu des progrès trop limités dans la réduction de la MM</a:t>
            </a:r>
            <a:endParaRPr lang="it-IT" sz="3200" dirty="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10"/>
          </p:nvPr>
        </p:nvSpPr>
        <p:spPr/>
        <p:txBody>
          <a:bodyPr/>
          <a:lstStyle/>
          <a:p>
            <a:pPr>
              <a:defRPr/>
            </a:pPr>
            <a:fld id="{62AAD8CB-33AC-4896-8289-82D73DB5E5E4}" type="slidenum">
              <a:rPr lang="fr-FR" altLang="fr-FR" smtClean="0">
                <a:solidFill>
                  <a:srgbClr val="000000"/>
                </a:solidFill>
              </a:rPr>
              <a:pPr>
                <a:defRPr/>
              </a:pPr>
              <a:t>5</a:t>
            </a:fld>
            <a:endParaRPr lang="fr-FR" altLang="fr-FR">
              <a:solidFill>
                <a:srgbClr val="000000"/>
              </a:solidFill>
            </a:endParaRPr>
          </a:p>
        </p:txBody>
      </p:sp>
    </p:spTree>
    <p:extLst>
      <p:ext uri="{BB962C8B-B14F-4D97-AF65-F5344CB8AC3E}">
        <p14:creationId xmlns:p14="http://schemas.microsoft.com/office/powerpoint/2010/main" val="784867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solidFill>
                  <a:srgbClr val="0070C0"/>
                </a:solidFill>
              </a:rPr>
              <a:t>PRÉSENTATION DU PROGRAMME IFC </a:t>
            </a:r>
            <a:br>
              <a:rPr lang="fr-FR" sz="4000" b="1" dirty="0">
                <a:solidFill>
                  <a:srgbClr val="0070C0"/>
                </a:solidFill>
              </a:rPr>
            </a:br>
            <a:r>
              <a:rPr lang="fr-FR" sz="4000" b="1" dirty="0">
                <a:solidFill>
                  <a:srgbClr val="0070C0"/>
                </a:solidFill>
              </a:rPr>
              <a:t>AU BURKINA FASO </a:t>
            </a:r>
            <a:r>
              <a:rPr lang="fr-FR" sz="2400" b="1" dirty="0">
                <a:solidFill>
                  <a:srgbClr val="0070C0"/>
                </a:solidFill>
              </a:rPr>
              <a:t>(3/5)</a:t>
            </a:r>
            <a:endParaRPr lang="fr-FR" sz="4000" dirty="0">
              <a:solidFill>
                <a:srgbClr val="0070C0"/>
              </a:solidFill>
            </a:endParaRPr>
          </a:p>
        </p:txBody>
      </p:sp>
      <p:sp>
        <p:nvSpPr>
          <p:cNvPr id="3" name="Espace réservé du contenu 2"/>
          <p:cNvSpPr>
            <a:spLocks noGrp="1"/>
          </p:cNvSpPr>
          <p:nvPr>
            <p:ph idx="1"/>
          </p:nvPr>
        </p:nvSpPr>
        <p:spPr>
          <a:xfrm>
            <a:off x="838200" y="2220686"/>
            <a:ext cx="10515600" cy="4637313"/>
          </a:xfrm>
        </p:spPr>
        <p:txBody>
          <a:bodyPr>
            <a:normAutofit/>
          </a:bodyPr>
          <a:lstStyle/>
          <a:p>
            <a:pPr marL="0" indent="0">
              <a:buNone/>
            </a:pPr>
            <a:r>
              <a:rPr lang="fr-FR" b="1" dirty="0">
                <a:solidFill>
                  <a:srgbClr val="0070C0"/>
                </a:solidFill>
              </a:rPr>
              <a:t>Objectifs spécifiques (suite):</a:t>
            </a:r>
          </a:p>
          <a:p>
            <a:pPr lvl="0"/>
            <a:r>
              <a:rPr lang="fr-FR" dirty="0"/>
              <a:t>Renforcer la participation des communautés dans la réduction des barrières d’accès aux soins de SMN </a:t>
            </a:r>
          </a:p>
          <a:p>
            <a:pPr lvl="0"/>
            <a:r>
              <a:rPr lang="fr-FR" dirty="0"/>
              <a:t>Améliorer la qualité des soins offerts dans les formations sanitaires </a:t>
            </a:r>
          </a:p>
          <a:p>
            <a:pPr lvl="0"/>
            <a:r>
              <a:rPr lang="fr-FR" dirty="0"/>
              <a:t>Renforcer la participation communautaire dans l’évaluation de cette qualité </a:t>
            </a:r>
          </a:p>
          <a:p>
            <a:r>
              <a:rPr lang="fr-FR" dirty="0"/>
              <a:t>Renforcer la coordination, le suivi et l’évaluation de la mise en œuvre du cadre IFC </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50</a:t>
            </a:fld>
            <a:endParaRPr lang="fr-FR"/>
          </a:p>
        </p:txBody>
      </p:sp>
    </p:spTree>
    <p:extLst>
      <p:ext uri="{BB962C8B-B14F-4D97-AF65-F5344CB8AC3E}">
        <p14:creationId xmlns:p14="http://schemas.microsoft.com/office/powerpoint/2010/main" val="294390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solidFill>
                  <a:srgbClr val="0070C0"/>
                </a:solidFill>
              </a:rPr>
              <a:t>PRÉSENTATION DU PROGRAMME IFC </a:t>
            </a:r>
            <a:br>
              <a:rPr lang="fr-FR" sz="4000" b="1" dirty="0">
                <a:solidFill>
                  <a:srgbClr val="0070C0"/>
                </a:solidFill>
              </a:rPr>
            </a:br>
            <a:r>
              <a:rPr lang="fr-FR" sz="4000" b="1" dirty="0">
                <a:solidFill>
                  <a:srgbClr val="0070C0"/>
                </a:solidFill>
              </a:rPr>
              <a:t>AU BURKINA FASO </a:t>
            </a:r>
            <a:r>
              <a:rPr lang="fr-FR" sz="2400" b="1" dirty="0">
                <a:solidFill>
                  <a:srgbClr val="0070C0"/>
                </a:solidFill>
              </a:rPr>
              <a:t>(4/5)</a:t>
            </a:r>
            <a:endParaRPr lang="fr-FR" sz="4000" dirty="0">
              <a:solidFill>
                <a:srgbClr val="0070C0"/>
              </a:solidFill>
            </a:endParaRPr>
          </a:p>
        </p:txBody>
      </p:sp>
      <p:sp>
        <p:nvSpPr>
          <p:cNvPr id="3" name="Espace réservé du contenu 2"/>
          <p:cNvSpPr>
            <a:spLocks noGrp="1"/>
          </p:cNvSpPr>
          <p:nvPr>
            <p:ph idx="1"/>
          </p:nvPr>
        </p:nvSpPr>
        <p:spPr>
          <a:xfrm>
            <a:off x="838200" y="2220686"/>
            <a:ext cx="10515600" cy="4637313"/>
          </a:xfrm>
        </p:spPr>
        <p:txBody>
          <a:bodyPr>
            <a:normAutofit/>
          </a:bodyPr>
          <a:lstStyle/>
          <a:p>
            <a:pPr marL="0" indent="0">
              <a:buNone/>
            </a:pPr>
            <a:r>
              <a:rPr lang="fr-FR" b="1" dirty="0">
                <a:solidFill>
                  <a:srgbClr val="0070C0"/>
                </a:solidFill>
              </a:rPr>
              <a:t>Stratégies:</a:t>
            </a:r>
          </a:p>
          <a:p>
            <a:pPr lvl="0"/>
            <a:r>
              <a:rPr lang="fr-FR" dirty="0"/>
              <a:t>Développement d’une masse critique de personnes formées en IFC</a:t>
            </a:r>
          </a:p>
          <a:p>
            <a:pPr lvl="1"/>
            <a:r>
              <a:rPr lang="fr-FR" dirty="0"/>
              <a:t>Renforcement des compétences : formation continue (en cours d’emploi)</a:t>
            </a:r>
          </a:p>
          <a:p>
            <a:pPr lvl="1"/>
            <a:r>
              <a:rPr lang="fr-FR" dirty="0"/>
              <a:t>Formation de base (ENSP et UFR/SDR): formation des formateurs de l’ENSP en cours</a:t>
            </a:r>
          </a:p>
          <a:p>
            <a:pPr lvl="1"/>
            <a:r>
              <a:rPr lang="fr-FR" dirty="0"/>
              <a:t>Formation qualifiante : création d’une équipe de coordination pour  la mise en place d’une formation qualifiante en IFC</a:t>
            </a:r>
          </a:p>
          <a:p>
            <a:r>
              <a:rPr lang="fr-FR" dirty="0"/>
              <a:t>Plaidoyer</a:t>
            </a:r>
          </a:p>
          <a:p>
            <a:r>
              <a:rPr lang="fr-FR" dirty="0"/>
              <a:t>Mobilisation des ressources</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51</a:t>
            </a:fld>
            <a:endParaRPr lang="fr-FR"/>
          </a:p>
        </p:txBody>
      </p:sp>
    </p:spTree>
    <p:extLst>
      <p:ext uri="{BB962C8B-B14F-4D97-AF65-F5344CB8AC3E}">
        <p14:creationId xmlns:p14="http://schemas.microsoft.com/office/powerpoint/2010/main" val="3593869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solidFill>
                  <a:srgbClr val="0070C0"/>
                </a:solidFill>
              </a:rPr>
              <a:t>PRÉSENTATION DU PROGRAMME IFC </a:t>
            </a:r>
            <a:br>
              <a:rPr lang="fr-FR" sz="4000" b="1" dirty="0">
                <a:solidFill>
                  <a:srgbClr val="0070C0"/>
                </a:solidFill>
              </a:rPr>
            </a:br>
            <a:r>
              <a:rPr lang="fr-FR" sz="4000" b="1" dirty="0">
                <a:solidFill>
                  <a:srgbClr val="0070C0"/>
                </a:solidFill>
              </a:rPr>
              <a:t>AU BURKINA FASO </a:t>
            </a:r>
            <a:r>
              <a:rPr lang="fr-FR" sz="2400" b="1" dirty="0">
                <a:solidFill>
                  <a:srgbClr val="0070C0"/>
                </a:solidFill>
              </a:rPr>
              <a:t>(5/5)</a:t>
            </a:r>
            <a:endParaRPr lang="fr-FR" sz="4000" dirty="0">
              <a:solidFill>
                <a:srgbClr val="0070C0"/>
              </a:solidFill>
            </a:endParaRPr>
          </a:p>
        </p:txBody>
      </p:sp>
      <p:sp>
        <p:nvSpPr>
          <p:cNvPr id="3" name="Espace réservé du contenu 2"/>
          <p:cNvSpPr>
            <a:spLocks noGrp="1"/>
          </p:cNvSpPr>
          <p:nvPr>
            <p:ph idx="1"/>
          </p:nvPr>
        </p:nvSpPr>
        <p:spPr>
          <a:xfrm>
            <a:off x="838200" y="2220686"/>
            <a:ext cx="10515600" cy="4637313"/>
          </a:xfrm>
        </p:spPr>
        <p:txBody>
          <a:bodyPr>
            <a:normAutofit/>
          </a:bodyPr>
          <a:lstStyle/>
          <a:p>
            <a:pPr marL="0" indent="0">
              <a:buNone/>
            </a:pPr>
            <a:r>
              <a:rPr lang="fr-FR" b="1" dirty="0">
                <a:solidFill>
                  <a:srgbClr val="0070C0"/>
                </a:solidFill>
              </a:rPr>
              <a:t>Stratégies (suite):</a:t>
            </a:r>
          </a:p>
          <a:p>
            <a:pPr lvl="0"/>
            <a:r>
              <a:rPr lang="fr-FR" dirty="0"/>
              <a:t>Communication</a:t>
            </a:r>
          </a:p>
          <a:p>
            <a:pPr lvl="0"/>
            <a:r>
              <a:rPr lang="fr-FR" dirty="0"/>
              <a:t>Identification de nouveaux sites</a:t>
            </a:r>
          </a:p>
          <a:p>
            <a:pPr lvl="0"/>
            <a:r>
              <a:rPr lang="fr-FR" dirty="0"/>
              <a:t>Coordination et collaboration</a:t>
            </a:r>
          </a:p>
          <a:p>
            <a:pPr lvl="0"/>
            <a:r>
              <a:rPr lang="fr-FR" dirty="0"/>
              <a:t>Suivi et évaluation</a:t>
            </a:r>
          </a:p>
          <a:p>
            <a:pPr lvl="0"/>
            <a:r>
              <a:rPr lang="fr-FR" dirty="0"/>
              <a:t>Documentation et diffusion des bonnes pratiques</a:t>
            </a:r>
          </a:p>
        </p:txBody>
      </p:sp>
      <p:sp>
        <p:nvSpPr>
          <p:cNvPr id="4" name="Espace réservé du numéro de diapositive 3"/>
          <p:cNvSpPr>
            <a:spLocks noGrp="1"/>
          </p:cNvSpPr>
          <p:nvPr>
            <p:ph type="sldNum" sz="quarter" idx="12"/>
          </p:nvPr>
        </p:nvSpPr>
        <p:spPr/>
        <p:txBody>
          <a:bodyPr/>
          <a:lstStyle/>
          <a:p>
            <a:fld id="{79345107-8D48-4AB7-B45F-FB94DD7D7D41}" type="slidenum">
              <a:rPr lang="fr-FR" smtClean="0"/>
              <a:t>52</a:t>
            </a:fld>
            <a:endParaRPr lang="fr-FR"/>
          </a:p>
        </p:txBody>
      </p:sp>
    </p:spTree>
    <p:extLst>
      <p:ext uri="{BB962C8B-B14F-4D97-AF65-F5344CB8AC3E}">
        <p14:creationId xmlns:p14="http://schemas.microsoft.com/office/powerpoint/2010/main" val="2902982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CC86903-062D-4C80-8B26-95EF34FA55E1}"/>
              </a:ext>
            </a:extLst>
          </p:cNvPr>
          <p:cNvPicPr/>
          <p:nvPr/>
        </p:nvPicPr>
        <p:blipFill>
          <a:blip r:embed="rId2">
            <a:extLst>
              <a:ext uri="{28A0092B-C50C-407E-A947-70E740481C1C}">
                <a14:useLocalDpi xmlns:a14="http://schemas.microsoft.com/office/drawing/2010/main" val="0"/>
              </a:ext>
            </a:extLst>
          </a:blip>
          <a:stretch>
            <a:fillRect/>
          </a:stretch>
        </p:blipFill>
        <p:spPr>
          <a:xfrm>
            <a:off x="702365" y="344557"/>
            <a:ext cx="10813773" cy="6665843"/>
          </a:xfrm>
          <a:prstGeom prst="rect">
            <a:avLst/>
          </a:prstGeom>
        </p:spPr>
      </p:pic>
    </p:spTree>
    <p:extLst>
      <p:ext uri="{BB962C8B-B14F-4D97-AF65-F5344CB8AC3E}">
        <p14:creationId xmlns:p14="http://schemas.microsoft.com/office/powerpoint/2010/main" val="4028893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365126"/>
            <a:ext cx="10726003" cy="617513"/>
          </a:xfrm>
          <a:solidFill>
            <a:schemeClr val="accent6">
              <a:lumMod val="40000"/>
              <a:lumOff val="60000"/>
            </a:schemeClr>
          </a:solidFill>
        </p:spPr>
        <p:txBody>
          <a:bodyPr>
            <a:normAutofit/>
          </a:bodyPr>
          <a:lstStyle/>
          <a:p>
            <a:r>
              <a:rPr lang="fr-CH" sz="3600" b="1" dirty="0">
                <a:latin typeface="Trebuchet MS" panose="020B0603020202020204" pitchFamily="34" charset="0"/>
              </a:rPr>
              <a:t>LES DÉTERMINANTS DE LA SANTÉ</a:t>
            </a:r>
            <a:endParaRPr lang="it-IT" sz="3600" b="1" dirty="0">
              <a:latin typeface="Trebuchet MS" panose="020B0603020202020204" pitchFamily="34" charset="0"/>
            </a:endParaRPr>
          </a:p>
        </p:txBody>
      </p:sp>
      <p:sp>
        <p:nvSpPr>
          <p:cNvPr id="4" name="Espace réservé du contenu 2"/>
          <p:cNvSpPr>
            <a:spLocks noGrp="1"/>
          </p:cNvSpPr>
          <p:nvPr>
            <p:ph idx="1"/>
          </p:nvPr>
        </p:nvSpPr>
        <p:spPr>
          <a:xfrm>
            <a:off x="368490" y="1337480"/>
            <a:ext cx="11232107" cy="5227093"/>
          </a:xfrm>
        </p:spPr>
        <p:txBody>
          <a:bodyPr>
            <a:noAutofit/>
          </a:bodyPr>
          <a:lstStyle/>
          <a:p>
            <a:pPr marL="0" indent="0" algn="just">
              <a:lnSpc>
                <a:spcPct val="100000"/>
              </a:lnSpc>
              <a:buNone/>
            </a:pPr>
            <a:r>
              <a:rPr lang="fr-FR" sz="2600" dirty="0">
                <a:latin typeface="Trebuchet MS" pitchFamily="34" charset="0"/>
              </a:rPr>
              <a:t>Les déterminants de la santé sont les conditions qui influencent la santé; il existe différents types de déterminants:</a:t>
            </a:r>
          </a:p>
          <a:p>
            <a:pPr marL="0" indent="0" algn="just">
              <a:lnSpc>
                <a:spcPct val="100000"/>
              </a:lnSpc>
              <a:buNone/>
            </a:pPr>
            <a:endParaRPr lang="fr-FR" sz="800" dirty="0">
              <a:latin typeface="Trebuchet MS" pitchFamily="34" charset="0"/>
            </a:endParaRPr>
          </a:p>
          <a:p>
            <a:pPr algn="just">
              <a:lnSpc>
                <a:spcPct val="100000"/>
              </a:lnSpc>
              <a:buFont typeface="Wingdings" pitchFamily="2" charset="2"/>
              <a:buChar char="ü"/>
            </a:pPr>
            <a:r>
              <a:rPr lang="fr-CA" sz="2600" b="1" dirty="0">
                <a:solidFill>
                  <a:srgbClr val="FF0000"/>
                </a:solidFill>
                <a:latin typeface="Trebuchet MS" pitchFamily="34" charset="0"/>
              </a:rPr>
              <a:t>Biologiques</a:t>
            </a:r>
            <a:r>
              <a:rPr lang="fr-CA" sz="2600" dirty="0">
                <a:latin typeface="Trebuchet MS" pitchFamily="34" charset="0"/>
              </a:rPr>
              <a:t>: Patrimoine génétique, caractéristiques individuelles, la croissance, vieillissement , etc.</a:t>
            </a:r>
            <a:endParaRPr lang="fr-FR" sz="2600" dirty="0">
              <a:latin typeface="Trebuchet MS" pitchFamily="34" charset="0"/>
            </a:endParaRPr>
          </a:p>
          <a:p>
            <a:pPr algn="just">
              <a:lnSpc>
                <a:spcPct val="100000"/>
              </a:lnSpc>
              <a:buFont typeface="Wingdings" pitchFamily="2" charset="2"/>
              <a:buChar char="ü"/>
            </a:pPr>
            <a:endParaRPr lang="fr-CA" sz="800" dirty="0">
              <a:latin typeface="Trebuchet MS" pitchFamily="34" charset="0"/>
            </a:endParaRPr>
          </a:p>
          <a:p>
            <a:pPr algn="just">
              <a:lnSpc>
                <a:spcPct val="100000"/>
              </a:lnSpc>
              <a:buFont typeface="Wingdings" pitchFamily="2" charset="2"/>
              <a:buChar char="ü"/>
            </a:pPr>
            <a:r>
              <a:rPr lang="fr-CA" sz="2600" b="1" dirty="0">
                <a:solidFill>
                  <a:srgbClr val="FF0000"/>
                </a:solidFill>
                <a:latin typeface="Trebuchet MS" pitchFamily="34" charset="0"/>
              </a:rPr>
              <a:t>Comportementaux</a:t>
            </a:r>
            <a:r>
              <a:rPr lang="fr-CA" sz="2600" dirty="0">
                <a:latin typeface="Trebuchet MS" pitchFamily="34" charset="0"/>
              </a:rPr>
              <a:t>: Habitudes d’hygiène, habitudes alimentaires, consommation de drogues, sédentarité, comportements sexuels, etc.</a:t>
            </a:r>
            <a:endParaRPr lang="fr-FR" sz="2600" dirty="0">
              <a:latin typeface="Trebuchet MS" pitchFamily="34" charset="0"/>
            </a:endParaRPr>
          </a:p>
          <a:p>
            <a:pPr algn="just">
              <a:lnSpc>
                <a:spcPct val="100000"/>
              </a:lnSpc>
              <a:buNone/>
            </a:pPr>
            <a:endParaRPr lang="fr-CA" sz="800" dirty="0">
              <a:latin typeface="Trebuchet MS" pitchFamily="34" charset="0"/>
            </a:endParaRPr>
          </a:p>
          <a:p>
            <a:pPr algn="just">
              <a:lnSpc>
                <a:spcPct val="100000"/>
              </a:lnSpc>
              <a:buFont typeface="Wingdings" pitchFamily="2" charset="2"/>
              <a:buChar char="ü"/>
            </a:pPr>
            <a:r>
              <a:rPr lang="fr-CA" sz="2600" b="1" dirty="0">
                <a:solidFill>
                  <a:srgbClr val="FF0000"/>
                </a:solidFill>
                <a:latin typeface="Trebuchet MS" pitchFamily="34" charset="0"/>
              </a:rPr>
              <a:t>Environnementaux</a:t>
            </a:r>
            <a:r>
              <a:rPr lang="fr-CA" sz="2600" dirty="0">
                <a:latin typeface="Trebuchet MS" pitchFamily="34" charset="0"/>
              </a:rPr>
              <a:t>: Environnement physique, socioéconomique, etc.</a:t>
            </a:r>
          </a:p>
          <a:p>
            <a:pPr algn="just">
              <a:lnSpc>
                <a:spcPct val="100000"/>
              </a:lnSpc>
              <a:buNone/>
            </a:pPr>
            <a:endParaRPr lang="fr-CA" sz="800" dirty="0">
              <a:latin typeface="Trebuchet MS" pitchFamily="34" charset="0"/>
            </a:endParaRPr>
          </a:p>
          <a:p>
            <a:pPr algn="just">
              <a:lnSpc>
                <a:spcPct val="100000"/>
              </a:lnSpc>
              <a:buFont typeface="Wingdings" pitchFamily="2" charset="2"/>
              <a:buChar char="ü"/>
            </a:pPr>
            <a:r>
              <a:rPr lang="fr-CA" sz="2600" b="1" dirty="0">
                <a:solidFill>
                  <a:srgbClr val="FF0000"/>
                </a:solidFill>
                <a:latin typeface="Trebuchet MS" pitchFamily="34" charset="0"/>
              </a:rPr>
              <a:t>Médicaux</a:t>
            </a:r>
            <a:r>
              <a:rPr lang="fr-CA" sz="2600" dirty="0">
                <a:latin typeface="Trebuchet MS" pitchFamily="34" charset="0"/>
              </a:rPr>
              <a:t>: organisation et fonctionnement des systèmes mis en place.</a:t>
            </a:r>
          </a:p>
        </p:txBody>
      </p:sp>
    </p:spTree>
    <p:extLst>
      <p:ext uri="{BB962C8B-B14F-4D97-AF65-F5344CB8AC3E}">
        <p14:creationId xmlns:p14="http://schemas.microsoft.com/office/powerpoint/2010/main" val="2181882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326" y="1919605"/>
            <a:ext cx="10515600" cy="1325563"/>
          </a:xfrm>
        </p:spPr>
        <p:txBody>
          <a:bodyPr>
            <a:normAutofit/>
          </a:bodyPr>
          <a:lstStyle/>
          <a:p>
            <a:pPr algn="ctr"/>
            <a:r>
              <a:rPr lang="fr-FR" sz="4000" b="1" dirty="0">
                <a:solidFill>
                  <a:srgbClr val="0070C0"/>
                </a:solidFill>
              </a:rPr>
              <a:t>MERCI POUR VOTRE AIMABLE ATTENTION!</a:t>
            </a:r>
          </a:p>
        </p:txBody>
      </p:sp>
      <p:sp>
        <p:nvSpPr>
          <p:cNvPr id="3" name="Espace réservé du numéro de diapositive 2"/>
          <p:cNvSpPr>
            <a:spLocks noGrp="1"/>
          </p:cNvSpPr>
          <p:nvPr>
            <p:ph type="sldNum" sz="quarter" idx="12"/>
          </p:nvPr>
        </p:nvSpPr>
        <p:spPr/>
        <p:txBody>
          <a:bodyPr/>
          <a:lstStyle/>
          <a:p>
            <a:fld id="{79345107-8D48-4AB7-B45F-FB94DD7D7D41}" type="slidenum">
              <a:rPr lang="fr-FR" smtClean="0"/>
              <a:t>55</a:t>
            </a:fld>
            <a:endParaRPr lang="fr-FR"/>
          </a:p>
        </p:txBody>
      </p:sp>
    </p:spTree>
    <p:extLst>
      <p:ext uri="{BB962C8B-B14F-4D97-AF65-F5344CB8AC3E}">
        <p14:creationId xmlns:p14="http://schemas.microsoft.com/office/powerpoint/2010/main" val="42553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isultati immagini per santé maternelle inégalités entre les pays du Sud et les pays du Nor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3390" y="709863"/>
            <a:ext cx="7868653" cy="5486400"/>
          </a:xfrm>
          <a:prstGeom prst="rect">
            <a:avLst/>
          </a:prstGeom>
          <a:noFill/>
          <a:ln>
            <a:noFill/>
          </a:ln>
        </p:spPr>
      </p:pic>
    </p:spTree>
    <p:extLst>
      <p:ext uri="{BB962C8B-B14F-4D97-AF65-F5344CB8AC3E}">
        <p14:creationId xmlns:p14="http://schemas.microsoft.com/office/powerpoint/2010/main" val="131968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Risultati immagini per inegalité mortalité maternel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5264" y="637675"/>
            <a:ext cx="7928810" cy="5342021"/>
          </a:xfrm>
          <a:prstGeom prst="rect">
            <a:avLst/>
          </a:prstGeom>
          <a:noFill/>
          <a:ln>
            <a:noFill/>
          </a:ln>
        </p:spPr>
      </p:pic>
    </p:spTree>
    <p:extLst>
      <p:ext uri="{BB962C8B-B14F-4D97-AF65-F5344CB8AC3E}">
        <p14:creationId xmlns:p14="http://schemas.microsoft.com/office/powerpoint/2010/main" val="287940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1"/>
          <p:cNvGrpSpPr>
            <a:grpSpLocks/>
          </p:cNvGrpSpPr>
          <p:nvPr/>
        </p:nvGrpSpPr>
        <p:grpSpPr bwMode="auto">
          <a:xfrm>
            <a:off x="1561881" y="1119496"/>
            <a:ext cx="8985803" cy="5655011"/>
            <a:chOff x="543" y="256"/>
            <a:chExt cx="4467" cy="4299"/>
          </a:xfrm>
        </p:grpSpPr>
        <p:grpSp>
          <p:nvGrpSpPr>
            <p:cNvPr id="21510" name="Group 60"/>
            <p:cNvGrpSpPr>
              <a:grpSpLocks/>
            </p:cNvGrpSpPr>
            <p:nvPr/>
          </p:nvGrpSpPr>
          <p:grpSpPr bwMode="auto">
            <a:xfrm>
              <a:off x="543" y="256"/>
              <a:ext cx="4467" cy="4299"/>
              <a:chOff x="543" y="231"/>
              <a:chExt cx="4467" cy="4299"/>
            </a:xfrm>
          </p:grpSpPr>
          <p:sp>
            <p:nvSpPr>
              <p:cNvPr id="21536" name="AutoShape 3"/>
              <p:cNvSpPr>
                <a:spLocks noChangeAspect="1" noChangeArrowheads="1"/>
              </p:cNvSpPr>
              <p:nvPr/>
            </p:nvSpPr>
            <p:spPr bwMode="auto">
              <a:xfrm>
                <a:off x="657" y="572"/>
                <a:ext cx="4353" cy="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37" name="Text Box 4"/>
              <p:cNvSpPr txBox="1">
                <a:spLocks noChangeArrowheads="1"/>
              </p:cNvSpPr>
              <p:nvPr/>
            </p:nvSpPr>
            <p:spPr bwMode="auto">
              <a:xfrm>
                <a:off x="543" y="231"/>
                <a:ext cx="1058" cy="221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algn="l" defTabSz="1042988"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defTabSz="1042988"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defTabSz="1042988"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defTabSz="1042988"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0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Aft>
                    <a:spcPct val="0"/>
                  </a:spcAft>
                </a:pPr>
                <a:r>
                  <a:rPr lang="fr-CH" sz="2000" dirty="0"/>
                  <a:t>Retard dans la prise de décision de recourir à des soins de santé</a:t>
                </a:r>
              </a:p>
              <a:p>
                <a:pPr fontAlgn="base">
                  <a:spcAft>
                    <a:spcPct val="0"/>
                  </a:spcAft>
                </a:pPr>
                <a:r>
                  <a:rPr lang="fr-CH" sz="2000" dirty="0"/>
                  <a:t>Manque de soins pour les femmes et les nouveau-nés à la maison</a:t>
                </a:r>
                <a:endParaRPr lang="fr-CH" altLang="fr-FR" sz="2000" b="1" dirty="0">
                  <a:solidFill>
                    <a:srgbClr val="003399"/>
                  </a:solidFill>
                  <a:ea typeface="SimSun" pitchFamily="2" charset="-122"/>
                </a:endParaRPr>
              </a:p>
            </p:txBody>
          </p:sp>
          <p:sp>
            <p:nvSpPr>
              <p:cNvPr id="21538" name="Text Box 5"/>
              <p:cNvSpPr txBox="1">
                <a:spLocks noChangeArrowheads="1"/>
              </p:cNvSpPr>
              <p:nvPr/>
            </p:nvSpPr>
            <p:spPr bwMode="auto">
              <a:xfrm>
                <a:off x="2730" y="1868"/>
                <a:ext cx="1563" cy="72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algn="l" defTabSz="1042988"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defTabSz="1042988"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defTabSz="1042988"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defTabSz="1042988"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0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Aft>
                    <a:spcPct val="0"/>
                  </a:spcAft>
                  <a:buNone/>
                </a:pPr>
                <a:r>
                  <a:rPr lang="fr-CH" sz="2000" dirty="0"/>
                  <a:t>Retard lié à l'inaccessibilité aux services de santé</a:t>
                </a:r>
                <a:endParaRPr lang="fr-CH" altLang="fr-FR" sz="2000" dirty="0"/>
              </a:p>
            </p:txBody>
          </p:sp>
          <p:sp>
            <p:nvSpPr>
              <p:cNvPr id="21562" name="Freeform 8"/>
              <p:cNvSpPr>
                <a:spLocks/>
              </p:cNvSpPr>
              <p:nvPr/>
            </p:nvSpPr>
            <p:spPr bwMode="auto">
              <a:xfrm flipH="1">
                <a:off x="1887" y="2028"/>
                <a:ext cx="158" cy="618"/>
              </a:xfrm>
              <a:custGeom>
                <a:avLst/>
                <a:gdLst>
                  <a:gd name="T0" fmla="*/ 1 w 322"/>
                  <a:gd name="T1" fmla="*/ 2 h 1007"/>
                  <a:gd name="T2" fmla="*/ 1 w 322"/>
                  <a:gd name="T3" fmla="*/ 2 h 1007"/>
                  <a:gd name="T4" fmla="*/ 1 w 322"/>
                  <a:gd name="T5" fmla="*/ 3 h 1007"/>
                  <a:gd name="T6" fmla="*/ 1 w 322"/>
                  <a:gd name="T7" fmla="*/ 5 h 1007"/>
                  <a:gd name="T8" fmla="*/ 1 w 322"/>
                  <a:gd name="T9" fmla="*/ 5 h 1007"/>
                  <a:gd name="T10" fmla="*/ 1 w 322"/>
                  <a:gd name="T11" fmla="*/ 6 h 1007"/>
                  <a:gd name="T12" fmla="*/ 1 w 322"/>
                  <a:gd name="T13" fmla="*/ 8 h 1007"/>
                  <a:gd name="T14" fmla="*/ 1 w 322"/>
                  <a:gd name="T15" fmla="*/ 9 h 1007"/>
                  <a:gd name="T16" fmla="*/ 1 w 322"/>
                  <a:gd name="T17" fmla="*/ 14 h 1007"/>
                  <a:gd name="T18" fmla="*/ 1 w 322"/>
                  <a:gd name="T19" fmla="*/ 19 h 1007"/>
                  <a:gd name="T20" fmla="*/ 1 w 322"/>
                  <a:gd name="T21" fmla="*/ 24 h 1007"/>
                  <a:gd name="T22" fmla="*/ 1 w 322"/>
                  <a:gd name="T23" fmla="*/ 26 h 1007"/>
                  <a:gd name="T24" fmla="*/ 1 w 322"/>
                  <a:gd name="T25" fmla="*/ 28 h 1007"/>
                  <a:gd name="T26" fmla="*/ 1 w 322"/>
                  <a:gd name="T27" fmla="*/ 29 h 1007"/>
                  <a:gd name="T28" fmla="*/ 1 w 322"/>
                  <a:gd name="T29" fmla="*/ 29 h 1007"/>
                  <a:gd name="T30" fmla="*/ 1 w 322"/>
                  <a:gd name="T31" fmla="*/ 30 h 1007"/>
                  <a:gd name="T32" fmla="*/ 1 w 322"/>
                  <a:gd name="T33" fmla="*/ 29 h 1007"/>
                  <a:gd name="T34" fmla="*/ 1 w 322"/>
                  <a:gd name="T35" fmla="*/ 29 h 1007"/>
                  <a:gd name="T36" fmla="*/ 1 w 322"/>
                  <a:gd name="T37" fmla="*/ 29 h 1007"/>
                  <a:gd name="T38" fmla="*/ 1 w 322"/>
                  <a:gd name="T39" fmla="*/ 28 h 1007"/>
                  <a:gd name="T40" fmla="*/ 1 w 322"/>
                  <a:gd name="T41" fmla="*/ 28 h 1007"/>
                  <a:gd name="T42" fmla="*/ 1 w 322"/>
                  <a:gd name="T43" fmla="*/ 26 h 1007"/>
                  <a:gd name="T44" fmla="*/ 1 w 322"/>
                  <a:gd name="T45" fmla="*/ 24 h 1007"/>
                  <a:gd name="T46" fmla="*/ 1 w 322"/>
                  <a:gd name="T47" fmla="*/ 22 h 1007"/>
                  <a:gd name="T48" fmla="*/ 1 w 322"/>
                  <a:gd name="T49" fmla="*/ 19 h 1007"/>
                  <a:gd name="T50" fmla="*/ 1 w 322"/>
                  <a:gd name="T51" fmla="*/ 18 h 1007"/>
                  <a:gd name="T52" fmla="*/ 0 w 322"/>
                  <a:gd name="T53" fmla="*/ 16 h 1007"/>
                  <a:gd name="T54" fmla="*/ 1 w 322"/>
                  <a:gd name="T55" fmla="*/ 12 h 1007"/>
                  <a:gd name="T56" fmla="*/ 1 w 322"/>
                  <a:gd name="T57" fmla="*/ 11 h 1007"/>
                  <a:gd name="T58" fmla="*/ 1 w 322"/>
                  <a:gd name="T59" fmla="*/ 11 h 1007"/>
                  <a:gd name="T60" fmla="*/ 1 w 322"/>
                  <a:gd name="T61" fmla="*/ 10 h 1007"/>
                  <a:gd name="T62" fmla="*/ 1 w 322"/>
                  <a:gd name="T63" fmla="*/ 8 h 1007"/>
                  <a:gd name="T64" fmla="*/ 1 w 322"/>
                  <a:gd name="T65" fmla="*/ 8 h 1007"/>
                  <a:gd name="T66" fmla="*/ 1 w 322"/>
                  <a:gd name="T67" fmla="*/ 6 h 1007"/>
                  <a:gd name="T68" fmla="*/ 1 w 322"/>
                  <a:gd name="T69" fmla="*/ 6 h 1007"/>
                  <a:gd name="T70" fmla="*/ 1 w 322"/>
                  <a:gd name="T71" fmla="*/ 5 h 1007"/>
                  <a:gd name="T72" fmla="*/ 1 w 322"/>
                  <a:gd name="T73" fmla="*/ 5 h 1007"/>
                  <a:gd name="T74" fmla="*/ 1 w 322"/>
                  <a:gd name="T75" fmla="*/ 5 h 1007"/>
                  <a:gd name="T76" fmla="*/ 1 w 322"/>
                  <a:gd name="T77" fmla="*/ 5 h 1007"/>
                  <a:gd name="T78" fmla="*/ 1 w 322"/>
                  <a:gd name="T79" fmla="*/ 4 h 1007"/>
                  <a:gd name="T80" fmla="*/ 1 w 322"/>
                  <a:gd name="T81" fmla="*/ 4 h 1007"/>
                  <a:gd name="T82" fmla="*/ 1 w 322"/>
                  <a:gd name="T83" fmla="*/ 3 h 1007"/>
                  <a:gd name="T84" fmla="*/ 1 w 322"/>
                  <a:gd name="T85" fmla="*/ 3 h 1007"/>
                  <a:gd name="T86" fmla="*/ 1 w 322"/>
                  <a:gd name="T87" fmla="*/ 3 h 1007"/>
                  <a:gd name="T88" fmla="*/ 1 w 322"/>
                  <a:gd name="T89" fmla="*/ 3 h 1007"/>
                  <a:gd name="T90" fmla="*/ 1 w 322"/>
                  <a:gd name="T91" fmla="*/ 2 h 1007"/>
                  <a:gd name="T92" fmla="*/ 1 w 322"/>
                  <a:gd name="T93" fmla="*/ 2 h 1007"/>
                  <a:gd name="T94" fmla="*/ 1 w 322"/>
                  <a:gd name="T95" fmla="*/ 2 h 1007"/>
                  <a:gd name="T96" fmla="*/ 1 w 322"/>
                  <a:gd name="T97" fmla="*/ 2 h 1007"/>
                  <a:gd name="T98" fmla="*/ 1 w 322"/>
                  <a:gd name="T99" fmla="*/ 0 h 1007"/>
                  <a:gd name="T100" fmla="*/ 1 w 322"/>
                  <a:gd name="T101" fmla="*/ 0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2"/>
                  <a:gd name="T154" fmla="*/ 0 h 1007"/>
                  <a:gd name="T155" fmla="*/ 322 w 322"/>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2" h="1007">
                    <a:moveTo>
                      <a:pt x="168" y="0"/>
                    </a:moveTo>
                    <a:lnTo>
                      <a:pt x="178" y="0"/>
                    </a:lnTo>
                    <a:lnTo>
                      <a:pt x="192" y="0"/>
                    </a:lnTo>
                    <a:lnTo>
                      <a:pt x="206" y="5"/>
                    </a:lnTo>
                    <a:lnTo>
                      <a:pt x="216" y="10"/>
                    </a:lnTo>
                    <a:lnTo>
                      <a:pt x="226" y="19"/>
                    </a:lnTo>
                    <a:lnTo>
                      <a:pt x="235" y="29"/>
                    </a:lnTo>
                    <a:lnTo>
                      <a:pt x="245" y="43"/>
                    </a:lnTo>
                    <a:lnTo>
                      <a:pt x="254" y="62"/>
                    </a:lnTo>
                    <a:lnTo>
                      <a:pt x="254" y="77"/>
                    </a:lnTo>
                    <a:lnTo>
                      <a:pt x="254" y="91"/>
                    </a:lnTo>
                    <a:lnTo>
                      <a:pt x="254" y="106"/>
                    </a:lnTo>
                    <a:lnTo>
                      <a:pt x="254" y="120"/>
                    </a:lnTo>
                    <a:lnTo>
                      <a:pt x="254" y="134"/>
                    </a:lnTo>
                    <a:lnTo>
                      <a:pt x="254" y="149"/>
                    </a:lnTo>
                    <a:lnTo>
                      <a:pt x="254" y="158"/>
                    </a:lnTo>
                    <a:lnTo>
                      <a:pt x="254" y="163"/>
                    </a:lnTo>
                    <a:lnTo>
                      <a:pt x="250" y="168"/>
                    </a:lnTo>
                    <a:lnTo>
                      <a:pt x="250" y="173"/>
                    </a:lnTo>
                    <a:lnTo>
                      <a:pt x="250" y="182"/>
                    </a:lnTo>
                    <a:lnTo>
                      <a:pt x="250" y="192"/>
                    </a:lnTo>
                    <a:lnTo>
                      <a:pt x="250" y="197"/>
                    </a:lnTo>
                    <a:lnTo>
                      <a:pt x="245" y="202"/>
                    </a:lnTo>
                    <a:lnTo>
                      <a:pt x="245" y="206"/>
                    </a:lnTo>
                    <a:lnTo>
                      <a:pt x="245" y="211"/>
                    </a:lnTo>
                    <a:lnTo>
                      <a:pt x="245" y="221"/>
                    </a:lnTo>
                    <a:lnTo>
                      <a:pt x="250" y="235"/>
                    </a:lnTo>
                    <a:lnTo>
                      <a:pt x="254" y="250"/>
                    </a:lnTo>
                    <a:lnTo>
                      <a:pt x="254" y="264"/>
                    </a:lnTo>
                    <a:lnTo>
                      <a:pt x="259" y="278"/>
                    </a:lnTo>
                    <a:lnTo>
                      <a:pt x="259" y="298"/>
                    </a:lnTo>
                    <a:lnTo>
                      <a:pt x="254" y="312"/>
                    </a:lnTo>
                    <a:lnTo>
                      <a:pt x="250" y="331"/>
                    </a:lnTo>
                    <a:lnTo>
                      <a:pt x="250" y="369"/>
                    </a:lnTo>
                    <a:lnTo>
                      <a:pt x="283" y="461"/>
                    </a:lnTo>
                    <a:lnTo>
                      <a:pt x="293" y="489"/>
                    </a:lnTo>
                    <a:lnTo>
                      <a:pt x="298" y="528"/>
                    </a:lnTo>
                    <a:lnTo>
                      <a:pt x="302" y="571"/>
                    </a:lnTo>
                    <a:lnTo>
                      <a:pt x="302" y="614"/>
                    </a:lnTo>
                    <a:lnTo>
                      <a:pt x="307" y="657"/>
                    </a:lnTo>
                    <a:lnTo>
                      <a:pt x="312" y="705"/>
                    </a:lnTo>
                    <a:lnTo>
                      <a:pt x="317" y="748"/>
                    </a:lnTo>
                    <a:lnTo>
                      <a:pt x="322" y="787"/>
                    </a:lnTo>
                    <a:lnTo>
                      <a:pt x="240" y="787"/>
                    </a:lnTo>
                    <a:lnTo>
                      <a:pt x="235" y="811"/>
                    </a:lnTo>
                    <a:lnTo>
                      <a:pt x="235" y="830"/>
                    </a:lnTo>
                    <a:lnTo>
                      <a:pt x="230" y="849"/>
                    </a:lnTo>
                    <a:lnTo>
                      <a:pt x="221" y="868"/>
                    </a:lnTo>
                    <a:lnTo>
                      <a:pt x="216" y="888"/>
                    </a:lnTo>
                    <a:lnTo>
                      <a:pt x="211" y="907"/>
                    </a:lnTo>
                    <a:lnTo>
                      <a:pt x="206" y="931"/>
                    </a:lnTo>
                    <a:lnTo>
                      <a:pt x="202" y="955"/>
                    </a:lnTo>
                    <a:lnTo>
                      <a:pt x="206" y="960"/>
                    </a:lnTo>
                    <a:lnTo>
                      <a:pt x="206" y="964"/>
                    </a:lnTo>
                    <a:lnTo>
                      <a:pt x="206" y="969"/>
                    </a:lnTo>
                    <a:lnTo>
                      <a:pt x="206" y="974"/>
                    </a:lnTo>
                    <a:lnTo>
                      <a:pt x="206" y="979"/>
                    </a:lnTo>
                    <a:lnTo>
                      <a:pt x="206" y="983"/>
                    </a:lnTo>
                    <a:lnTo>
                      <a:pt x="211" y="988"/>
                    </a:lnTo>
                    <a:lnTo>
                      <a:pt x="211" y="993"/>
                    </a:lnTo>
                    <a:lnTo>
                      <a:pt x="192" y="993"/>
                    </a:lnTo>
                    <a:lnTo>
                      <a:pt x="173" y="998"/>
                    </a:lnTo>
                    <a:lnTo>
                      <a:pt x="154" y="1003"/>
                    </a:lnTo>
                    <a:lnTo>
                      <a:pt x="130" y="1007"/>
                    </a:lnTo>
                    <a:lnTo>
                      <a:pt x="110" y="1007"/>
                    </a:lnTo>
                    <a:lnTo>
                      <a:pt x="96" y="1007"/>
                    </a:lnTo>
                    <a:lnTo>
                      <a:pt x="86" y="1007"/>
                    </a:lnTo>
                    <a:lnTo>
                      <a:pt x="86" y="998"/>
                    </a:lnTo>
                    <a:lnTo>
                      <a:pt x="91" y="998"/>
                    </a:lnTo>
                    <a:lnTo>
                      <a:pt x="101" y="998"/>
                    </a:lnTo>
                    <a:lnTo>
                      <a:pt x="106" y="993"/>
                    </a:lnTo>
                    <a:lnTo>
                      <a:pt x="110" y="993"/>
                    </a:lnTo>
                    <a:lnTo>
                      <a:pt x="120" y="988"/>
                    </a:lnTo>
                    <a:lnTo>
                      <a:pt x="125" y="983"/>
                    </a:lnTo>
                    <a:lnTo>
                      <a:pt x="130" y="974"/>
                    </a:lnTo>
                    <a:lnTo>
                      <a:pt x="139" y="969"/>
                    </a:lnTo>
                    <a:lnTo>
                      <a:pt x="144" y="964"/>
                    </a:lnTo>
                    <a:lnTo>
                      <a:pt x="149" y="960"/>
                    </a:lnTo>
                    <a:lnTo>
                      <a:pt x="158" y="955"/>
                    </a:lnTo>
                    <a:lnTo>
                      <a:pt x="158" y="950"/>
                    </a:lnTo>
                    <a:lnTo>
                      <a:pt x="163" y="950"/>
                    </a:lnTo>
                    <a:lnTo>
                      <a:pt x="163" y="945"/>
                    </a:lnTo>
                    <a:lnTo>
                      <a:pt x="163" y="931"/>
                    </a:lnTo>
                    <a:lnTo>
                      <a:pt x="163" y="916"/>
                    </a:lnTo>
                    <a:lnTo>
                      <a:pt x="158" y="897"/>
                    </a:lnTo>
                    <a:lnTo>
                      <a:pt x="158" y="878"/>
                    </a:lnTo>
                    <a:lnTo>
                      <a:pt x="154" y="854"/>
                    </a:lnTo>
                    <a:lnTo>
                      <a:pt x="154" y="835"/>
                    </a:lnTo>
                    <a:lnTo>
                      <a:pt x="149" y="811"/>
                    </a:lnTo>
                    <a:lnTo>
                      <a:pt x="144" y="792"/>
                    </a:lnTo>
                    <a:lnTo>
                      <a:pt x="38" y="792"/>
                    </a:lnTo>
                    <a:lnTo>
                      <a:pt x="38" y="787"/>
                    </a:lnTo>
                    <a:lnTo>
                      <a:pt x="38" y="777"/>
                    </a:lnTo>
                    <a:lnTo>
                      <a:pt x="38" y="758"/>
                    </a:lnTo>
                    <a:lnTo>
                      <a:pt x="43" y="734"/>
                    </a:lnTo>
                    <a:lnTo>
                      <a:pt x="43" y="705"/>
                    </a:lnTo>
                    <a:lnTo>
                      <a:pt x="48" y="676"/>
                    </a:lnTo>
                    <a:lnTo>
                      <a:pt x="53" y="653"/>
                    </a:lnTo>
                    <a:lnTo>
                      <a:pt x="53" y="633"/>
                    </a:lnTo>
                    <a:lnTo>
                      <a:pt x="48" y="614"/>
                    </a:lnTo>
                    <a:lnTo>
                      <a:pt x="43" y="600"/>
                    </a:lnTo>
                    <a:lnTo>
                      <a:pt x="34" y="585"/>
                    </a:lnTo>
                    <a:lnTo>
                      <a:pt x="24" y="576"/>
                    </a:lnTo>
                    <a:lnTo>
                      <a:pt x="14" y="561"/>
                    </a:lnTo>
                    <a:lnTo>
                      <a:pt x="5" y="547"/>
                    </a:lnTo>
                    <a:lnTo>
                      <a:pt x="0" y="523"/>
                    </a:lnTo>
                    <a:lnTo>
                      <a:pt x="0" y="499"/>
                    </a:lnTo>
                    <a:lnTo>
                      <a:pt x="5" y="470"/>
                    </a:lnTo>
                    <a:lnTo>
                      <a:pt x="10" y="446"/>
                    </a:lnTo>
                    <a:lnTo>
                      <a:pt x="24" y="422"/>
                    </a:lnTo>
                    <a:lnTo>
                      <a:pt x="38" y="398"/>
                    </a:lnTo>
                    <a:lnTo>
                      <a:pt x="53" y="384"/>
                    </a:lnTo>
                    <a:lnTo>
                      <a:pt x="67" y="369"/>
                    </a:lnTo>
                    <a:lnTo>
                      <a:pt x="77" y="360"/>
                    </a:lnTo>
                    <a:lnTo>
                      <a:pt x="86" y="355"/>
                    </a:lnTo>
                    <a:lnTo>
                      <a:pt x="82" y="355"/>
                    </a:lnTo>
                    <a:lnTo>
                      <a:pt x="77" y="350"/>
                    </a:lnTo>
                    <a:lnTo>
                      <a:pt x="67" y="350"/>
                    </a:lnTo>
                    <a:lnTo>
                      <a:pt x="62" y="346"/>
                    </a:lnTo>
                    <a:lnTo>
                      <a:pt x="58" y="341"/>
                    </a:lnTo>
                    <a:lnTo>
                      <a:pt x="53" y="331"/>
                    </a:lnTo>
                    <a:lnTo>
                      <a:pt x="53" y="326"/>
                    </a:lnTo>
                    <a:lnTo>
                      <a:pt x="53" y="317"/>
                    </a:lnTo>
                    <a:lnTo>
                      <a:pt x="58" y="307"/>
                    </a:lnTo>
                    <a:lnTo>
                      <a:pt x="58" y="298"/>
                    </a:lnTo>
                    <a:lnTo>
                      <a:pt x="62" y="288"/>
                    </a:lnTo>
                    <a:lnTo>
                      <a:pt x="67" y="283"/>
                    </a:lnTo>
                    <a:lnTo>
                      <a:pt x="77" y="278"/>
                    </a:lnTo>
                    <a:lnTo>
                      <a:pt x="86" y="269"/>
                    </a:lnTo>
                    <a:lnTo>
                      <a:pt x="96" y="259"/>
                    </a:lnTo>
                    <a:lnTo>
                      <a:pt x="110" y="245"/>
                    </a:lnTo>
                    <a:lnTo>
                      <a:pt x="120" y="235"/>
                    </a:lnTo>
                    <a:lnTo>
                      <a:pt x="130" y="221"/>
                    </a:lnTo>
                    <a:lnTo>
                      <a:pt x="134" y="216"/>
                    </a:lnTo>
                    <a:lnTo>
                      <a:pt x="139" y="206"/>
                    </a:lnTo>
                    <a:lnTo>
                      <a:pt x="144" y="202"/>
                    </a:lnTo>
                    <a:lnTo>
                      <a:pt x="144" y="197"/>
                    </a:lnTo>
                    <a:lnTo>
                      <a:pt x="144" y="192"/>
                    </a:lnTo>
                    <a:lnTo>
                      <a:pt x="149" y="187"/>
                    </a:lnTo>
                    <a:lnTo>
                      <a:pt x="149" y="182"/>
                    </a:lnTo>
                    <a:lnTo>
                      <a:pt x="154" y="182"/>
                    </a:lnTo>
                    <a:lnTo>
                      <a:pt x="154" y="178"/>
                    </a:lnTo>
                    <a:lnTo>
                      <a:pt x="154" y="173"/>
                    </a:lnTo>
                    <a:lnTo>
                      <a:pt x="154" y="168"/>
                    </a:lnTo>
                    <a:lnTo>
                      <a:pt x="154" y="163"/>
                    </a:lnTo>
                    <a:lnTo>
                      <a:pt x="154" y="158"/>
                    </a:lnTo>
                    <a:lnTo>
                      <a:pt x="149" y="154"/>
                    </a:lnTo>
                    <a:lnTo>
                      <a:pt x="144" y="154"/>
                    </a:lnTo>
                    <a:lnTo>
                      <a:pt x="139" y="154"/>
                    </a:lnTo>
                    <a:lnTo>
                      <a:pt x="134" y="154"/>
                    </a:lnTo>
                    <a:lnTo>
                      <a:pt x="130" y="154"/>
                    </a:lnTo>
                    <a:lnTo>
                      <a:pt x="125" y="154"/>
                    </a:lnTo>
                    <a:lnTo>
                      <a:pt x="120" y="154"/>
                    </a:lnTo>
                    <a:lnTo>
                      <a:pt x="115" y="154"/>
                    </a:lnTo>
                    <a:lnTo>
                      <a:pt x="115" y="149"/>
                    </a:lnTo>
                    <a:lnTo>
                      <a:pt x="110" y="149"/>
                    </a:lnTo>
                    <a:lnTo>
                      <a:pt x="106" y="144"/>
                    </a:lnTo>
                    <a:lnTo>
                      <a:pt x="106" y="139"/>
                    </a:lnTo>
                    <a:lnTo>
                      <a:pt x="106" y="134"/>
                    </a:lnTo>
                    <a:lnTo>
                      <a:pt x="106" y="130"/>
                    </a:lnTo>
                    <a:lnTo>
                      <a:pt x="106" y="125"/>
                    </a:lnTo>
                    <a:lnTo>
                      <a:pt x="106" y="120"/>
                    </a:lnTo>
                    <a:lnTo>
                      <a:pt x="106" y="115"/>
                    </a:lnTo>
                    <a:lnTo>
                      <a:pt x="106" y="110"/>
                    </a:lnTo>
                    <a:lnTo>
                      <a:pt x="101" y="110"/>
                    </a:lnTo>
                    <a:lnTo>
                      <a:pt x="96" y="106"/>
                    </a:lnTo>
                    <a:lnTo>
                      <a:pt x="96" y="101"/>
                    </a:lnTo>
                    <a:lnTo>
                      <a:pt x="101" y="101"/>
                    </a:lnTo>
                    <a:lnTo>
                      <a:pt x="101" y="96"/>
                    </a:lnTo>
                    <a:lnTo>
                      <a:pt x="106" y="96"/>
                    </a:lnTo>
                    <a:lnTo>
                      <a:pt x="106" y="91"/>
                    </a:lnTo>
                    <a:lnTo>
                      <a:pt x="110" y="91"/>
                    </a:lnTo>
                    <a:lnTo>
                      <a:pt x="110" y="86"/>
                    </a:lnTo>
                    <a:lnTo>
                      <a:pt x="110" y="82"/>
                    </a:lnTo>
                    <a:lnTo>
                      <a:pt x="110" y="72"/>
                    </a:lnTo>
                    <a:lnTo>
                      <a:pt x="110" y="67"/>
                    </a:lnTo>
                    <a:lnTo>
                      <a:pt x="110" y="62"/>
                    </a:lnTo>
                    <a:lnTo>
                      <a:pt x="110" y="58"/>
                    </a:lnTo>
                    <a:lnTo>
                      <a:pt x="110" y="53"/>
                    </a:lnTo>
                    <a:lnTo>
                      <a:pt x="106" y="53"/>
                    </a:lnTo>
                    <a:lnTo>
                      <a:pt x="106" y="48"/>
                    </a:lnTo>
                    <a:lnTo>
                      <a:pt x="106" y="39"/>
                    </a:lnTo>
                    <a:lnTo>
                      <a:pt x="110" y="34"/>
                    </a:lnTo>
                    <a:lnTo>
                      <a:pt x="115" y="24"/>
                    </a:lnTo>
                    <a:lnTo>
                      <a:pt x="120" y="19"/>
                    </a:lnTo>
                    <a:lnTo>
                      <a:pt x="125" y="10"/>
                    </a:lnTo>
                    <a:lnTo>
                      <a:pt x="130" y="10"/>
                    </a:lnTo>
                    <a:lnTo>
                      <a:pt x="139" y="5"/>
                    </a:lnTo>
                    <a:lnTo>
                      <a:pt x="144" y="0"/>
                    </a:lnTo>
                    <a:lnTo>
                      <a:pt x="149" y="0"/>
                    </a:lnTo>
                    <a:lnTo>
                      <a:pt x="154" y="0"/>
                    </a:lnTo>
                    <a:lnTo>
                      <a:pt x="158" y="0"/>
                    </a:lnTo>
                    <a:lnTo>
                      <a:pt x="163" y="0"/>
                    </a:lnTo>
                    <a:lnTo>
                      <a:pt x="168" y="0"/>
                    </a:lnTo>
                    <a:close/>
                  </a:path>
                </a:pathLst>
              </a:custGeom>
              <a:solidFill>
                <a:srgbClr val="1214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fr-CH" sz="1350">
                  <a:solidFill>
                    <a:srgbClr val="000000"/>
                  </a:solidFill>
                </a:endParaRPr>
              </a:p>
            </p:txBody>
          </p:sp>
          <p:sp>
            <p:nvSpPr>
              <p:cNvPr id="21540" name="AutoShape 9"/>
              <p:cNvSpPr>
                <a:spLocks noChangeArrowheads="1"/>
              </p:cNvSpPr>
              <p:nvPr/>
            </p:nvSpPr>
            <p:spPr bwMode="auto">
              <a:xfrm rot="2088291">
                <a:off x="1368" y="2151"/>
                <a:ext cx="2134" cy="383"/>
              </a:xfrm>
              <a:prstGeom prst="wave">
                <a:avLst>
                  <a:gd name="adj1" fmla="val 20644"/>
                  <a:gd name="adj2" fmla="val 5389"/>
                </a:avLst>
              </a:prstGeom>
              <a:solidFill>
                <a:srgbClr val="DDDDDD"/>
              </a:solidFill>
              <a:ln w="9525">
                <a:solidFill>
                  <a:srgbClr val="000000"/>
                </a:solidFill>
                <a:prstDash val="sysDot"/>
                <a:round/>
                <a:headEnd/>
                <a:tailEnd/>
              </a:ln>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grpSp>
            <p:nvGrpSpPr>
              <p:cNvPr id="21541" name="Group 10"/>
              <p:cNvGrpSpPr>
                <a:grpSpLocks/>
              </p:cNvGrpSpPr>
              <p:nvPr/>
            </p:nvGrpSpPr>
            <p:grpSpPr bwMode="auto">
              <a:xfrm>
                <a:off x="1381" y="1286"/>
                <a:ext cx="1065" cy="658"/>
                <a:chOff x="982" y="877"/>
                <a:chExt cx="1010" cy="624"/>
              </a:xfrm>
            </p:grpSpPr>
            <p:sp>
              <p:nvSpPr>
                <p:cNvPr id="21555" name="Rectangle 11"/>
                <p:cNvSpPr>
                  <a:spLocks noChangeArrowheads="1"/>
                </p:cNvSpPr>
                <p:nvPr/>
              </p:nvSpPr>
              <p:spPr bwMode="auto">
                <a:xfrm>
                  <a:off x="1191" y="1207"/>
                  <a:ext cx="544" cy="272"/>
                </a:xfrm>
                <a:prstGeom prst="rect">
                  <a:avLst/>
                </a:prstGeom>
                <a:solidFill>
                  <a:srgbClr val="FFFFFF"/>
                </a:solidFill>
                <a:ln w="9525">
                  <a:solidFill>
                    <a:srgbClr val="FFFFFF"/>
                  </a:solidFill>
                  <a:miter lim="800000"/>
                  <a:headEnd/>
                  <a:tailEnd/>
                </a:ln>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6" name="Rectangle 12"/>
                <p:cNvSpPr>
                  <a:spLocks noChangeArrowheads="1"/>
                </p:cNvSpPr>
                <p:nvPr/>
              </p:nvSpPr>
              <p:spPr bwMode="auto">
                <a:xfrm>
                  <a:off x="1157" y="1069"/>
                  <a:ext cx="648" cy="432"/>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7" name="AutoShape 13"/>
                <p:cNvSpPr>
                  <a:spLocks noChangeArrowheads="1"/>
                </p:cNvSpPr>
                <p:nvPr/>
              </p:nvSpPr>
              <p:spPr bwMode="auto">
                <a:xfrm>
                  <a:off x="982" y="877"/>
                  <a:ext cx="1010" cy="214"/>
                </a:xfrm>
                <a:prstGeom prst="triangle">
                  <a:avLst>
                    <a:gd name="adj" fmla="val 50000"/>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8" name="Rectangle 14"/>
                <p:cNvSpPr>
                  <a:spLocks noChangeArrowheads="1"/>
                </p:cNvSpPr>
                <p:nvPr/>
              </p:nvSpPr>
              <p:spPr bwMode="auto">
                <a:xfrm>
                  <a:off x="1630" y="1161"/>
                  <a:ext cx="72" cy="72"/>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9" name="Rectangle 15"/>
                <p:cNvSpPr>
                  <a:spLocks noChangeArrowheads="1"/>
                </p:cNvSpPr>
                <p:nvPr/>
              </p:nvSpPr>
              <p:spPr bwMode="auto">
                <a:xfrm>
                  <a:off x="1410" y="1185"/>
                  <a:ext cx="144" cy="216"/>
                </a:xfrm>
                <a:prstGeom prst="rect">
                  <a:avLst/>
                </a:prstGeom>
                <a:solidFill>
                  <a:srgbClr val="DDDDDD"/>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60" name="Rectangle 16"/>
                <p:cNvSpPr>
                  <a:spLocks noChangeArrowheads="1"/>
                </p:cNvSpPr>
                <p:nvPr/>
              </p:nvSpPr>
              <p:spPr bwMode="auto">
                <a:xfrm>
                  <a:off x="1245" y="1161"/>
                  <a:ext cx="72" cy="72"/>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grpSp>
          <p:sp>
            <p:nvSpPr>
              <p:cNvPr id="21542" name="AutoShape 17"/>
              <p:cNvSpPr>
                <a:spLocks noChangeArrowheads="1"/>
              </p:cNvSpPr>
              <p:nvPr/>
            </p:nvSpPr>
            <p:spPr bwMode="auto">
              <a:xfrm>
                <a:off x="3261" y="2637"/>
                <a:ext cx="1290" cy="431"/>
              </a:xfrm>
              <a:prstGeom prst="hexagon">
                <a:avLst>
                  <a:gd name="adj" fmla="val 36485"/>
                  <a:gd name="vf" fmla="val 115470"/>
                </a:avLst>
              </a:prstGeom>
              <a:solidFill>
                <a:srgbClr val="808080"/>
              </a:solidFill>
              <a:ln w="9525">
                <a:solidFill>
                  <a:srgbClr val="000000"/>
                </a:solidFill>
                <a:miter lim="800000"/>
                <a:headEnd/>
                <a:tailEnd/>
              </a:ln>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3" name="Rectangle 18"/>
              <p:cNvSpPr>
                <a:spLocks noChangeArrowheads="1"/>
              </p:cNvSpPr>
              <p:nvPr/>
            </p:nvSpPr>
            <p:spPr bwMode="auto">
              <a:xfrm>
                <a:off x="3193" y="2829"/>
                <a:ext cx="1673" cy="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4" name="Rectangle 19"/>
              <p:cNvSpPr>
                <a:spLocks noChangeArrowheads="1"/>
              </p:cNvSpPr>
              <p:nvPr/>
            </p:nvSpPr>
            <p:spPr bwMode="auto">
              <a:xfrm>
                <a:off x="3384" y="2829"/>
                <a:ext cx="1052" cy="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5" name="AutoShape 20"/>
              <p:cNvSpPr>
                <a:spLocks noChangeArrowheads="1"/>
              </p:cNvSpPr>
              <p:nvPr/>
            </p:nvSpPr>
            <p:spPr bwMode="auto">
              <a:xfrm>
                <a:off x="3784" y="2607"/>
                <a:ext cx="238" cy="238"/>
              </a:xfrm>
              <a:prstGeom prst="plus">
                <a:avLst>
                  <a:gd name="adj" fmla="val 32491"/>
                </a:avLst>
              </a:prstGeom>
              <a:solidFill>
                <a:srgbClr val="000000"/>
              </a:solidFill>
              <a:ln w="9525">
                <a:solidFill>
                  <a:srgbClr val="000000"/>
                </a:solidFill>
                <a:miter lim="800000"/>
                <a:headEnd/>
                <a:tailEnd/>
              </a:ln>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6" name="Rectangle 21"/>
              <p:cNvSpPr>
                <a:spLocks noChangeArrowheads="1"/>
              </p:cNvSpPr>
              <p:nvPr/>
            </p:nvSpPr>
            <p:spPr bwMode="auto">
              <a:xfrm>
                <a:off x="3419"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7" name="Rectangle 22"/>
              <p:cNvSpPr>
                <a:spLocks noChangeArrowheads="1"/>
              </p:cNvSpPr>
              <p:nvPr/>
            </p:nvSpPr>
            <p:spPr bwMode="auto">
              <a:xfrm>
                <a:off x="3563"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8" name="Rectangle 23"/>
              <p:cNvSpPr>
                <a:spLocks noChangeArrowheads="1"/>
              </p:cNvSpPr>
              <p:nvPr/>
            </p:nvSpPr>
            <p:spPr bwMode="auto">
              <a:xfrm>
                <a:off x="3706"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49" name="Rectangle 24"/>
              <p:cNvSpPr>
                <a:spLocks noChangeArrowheads="1"/>
              </p:cNvSpPr>
              <p:nvPr/>
            </p:nvSpPr>
            <p:spPr bwMode="auto">
              <a:xfrm>
                <a:off x="4006"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0" name="Rectangle 25"/>
              <p:cNvSpPr>
                <a:spLocks noChangeArrowheads="1"/>
              </p:cNvSpPr>
              <p:nvPr/>
            </p:nvSpPr>
            <p:spPr bwMode="auto">
              <a:xfrm>
                <a:off x="4149"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1" name="Rectangle 26"/>
              <p:cNvSpPr>
                <a:spLocks noChangeArrowheads="1"/>
              </p:cNvSpPr>
              <p:nvPr/>
            </p:nvSpPr>
            <p:spPr bwMode="auto">
              <a:xfrm>
                <a:off x="4293" y="2965"/>
                <a:ext cx="96" cy="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2" name="Rectangle 27"/>
              <p:cNvSpPr>
                <a:spLocks noChangeArrowheads="1"/>
              </p:cNvSpPr>
              <p:nvPr/>
            </p:nvSpPr>
            <p:spPr bwMode="auto">
              <a:xfrm>
                <a:off x="3845" y="2972"/>
                <a:ext cx="109" cy="239"/>
              </a:xfrm>
              <a:prstGeom prst="rect">
                <a:avLst/>
              </a:prstGeom>
              <a:solidFill>
                <a:srgbClr val="DDDDDD"/>
              </a:solidFill>
              <a:ln w="9525">
                <a:solidFill>
                  <a:srgbClr val="000000"/>
                </a:solidFill>
                <a:miter lim="800000"/>
                <a:headEnd/>
                <a:tailEnd/>
              </a:ln>
            </p:spPr>
            <p:txBody>
              <a:bodyPr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53" name="Text Box 28"/>
              <p:cNvSpPr txBox="1">
                <a:spLocks noChangeArrowheads="1"/>
              </p:cNvSpPr>
              <p:nvPr/>
            </p:nvSpPr>
            <p:spPr bwMode="auto">
              <a:xfrm>
                <a:off x="3223" y="3681"/>
                <a:ext cx="1243" cy="849"/>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0350" tIns="30176" rIns="60350" bIns="30176"/>
              <a:lstStyle>
                <a:lvl1pPr algn="l" defTabSz="1042988"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defTabSz="1042988"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defTabSz="1042988"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defTabSz="1042988"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0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000">
                    <a:solidFill>
                      <a:srgbClr val="000066"/>
                    </a:solidFill>
                    <a:latin typeface="Arial" charset="0"/>
                    <a:cs typeface="Arial" charset="0"/>
                  </a:defRPr>
                </a:lvl9pPr>
              </a:lstStyle>
              <a:p>
                <a:pPr fontAlgn="base">
                  <a:spcAft>
                    <a:spcPct val="0"/>
                  </a:spcAft>
                </a:pPr>
                <a:r>
                  <a:rPr lang="fr-CH" sz="2000" dirty="0"/>
                  <a:t>Retard lié à la prise en charge dans les services de santé</a:t>
                </a:r>
                <a:endParaRPr lang="fr-CH" altLang="fr-FR" sz="2000" b="1" dirty="0">
                  <a:solidFill>
                    <a:srgbClr val="003399"/>
                  </a:solidFill>
                  <a:ea typeface="SimSun" pitchFamily="2" charset="-122"/>
                </a:endParaRPr>
              </a:p>
            </p:txBody>
          </p:sp>
          <p:pic>
            <p:nvPicPr>
              <p:cNvPr id="21554" name="Picture 29" descr="WelcomeGreeting_ p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 y="2829"/>
                <a:ext cx="39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1" name="Group 59"/>
            <p:cNvGrpSpPr>
              <a:grpSpLocks/>
            </p:cNvGrpSpPr>
            <p:nvPr/>
          </p:nvGrpSpPr>
          <p:grpSpPr bwMode="auto">
            <a:xfrm>
              <a:off x="3192" y="1149"/>
              <a:ext cx="1102" cy="724"/>
              <a:chOff x="3192" y="1149"/>
              <a:chExt cx="1102" cy="724"/>
            </a:xfrm>
          </p:grpSpPr>
          <p:grpSp>
            <p:nvGrpSpPr>
              <p:cNvPr id="21512" name="Group 30"/>
              <p:cNvGrpSpPr>
                <a:grpSpLocks/>
              </p:cNvGrpSpPr>
              <p:nvPr/>
            </p:nvGrpSpPr>
            <p:grpSpPr bwMode="auto">
              <a:xfrm>
                <a:off x="3336" y="1149"/>
                <a:ext cx="528" cy="291"/>
                <a:chOff x="2835" y="436"/>
                <a:chExt cx="590" cy="321"/>
              </a:xfrm>
            </p:grpSpPr>
            <p:sp>
              <p:nvSpPr>
                <p:cNvPr id="21531" name="Rectangle 31"/>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32" name="AutoShape 32"/>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33" name="Rectangle 33"/>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34" name="Rectangle 34"/>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35" name="Rectangle 35"/>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grpSp>
          <p:grpSp>
            <p:nvGrpSpPr>
              <p:cNvPr id="21513" name="Group 36"/>
              <p:cNvGrpSpPr>
                <a:grpSpLocks/>
              </p:cNvGrpSpPr>
              <p:nvPr/>
            </p:nvGrpSpPr>
            <p:grpSpPr bwMode="auto">
              <a:xfrm>
                <a:off x="3767" y="1249"/>
                <a:ext cx="527" cy="289"/>
                <a:chOff x="2835" y="436"/>
                <a:chExt cx="590" cy="321"/>
              </a:xfrm>
            </p:grpSpPr>
            <p:sp>
              <p:nvSpPr>
                <p:cNvPr id="21526" name="Rectangle 37"/>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7" name="AutoShape 38"/>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8" name="Rectangle 39"/>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9" name="Rectangle 40"/>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30" name="Rectangle 41"/>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grpSp>
          <p:grpSp>
            <p:nvGrpSpPr>
              <p:cNvPr id="21514" name="Group 42"/>
              <p:cNvGrpSpPr>
                <a:grpSpLocks/>
              </p:cNvGrpSpPr>
              <p:nvPr/>
            </p:nvGrpSpPr>
            <p:grpSpPr bwMode="auto">
              <a:xfrm>
                <a:off x="3192" y="1488"/>
                <a:ext cx="527" cy="290"/>
                <a:chOff x="2835" y="436"/>
                <a:chExt cx="590" cy="321"/>
              </a:xfrm>
            </p:grpSpPr>
            <p:sp>
              <p:nvSpPr>
                <p:cNvPr id="21521" name="Rectangle 43"/>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2" name="AutoShape 44"/>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3" name="Rectangle 45"/>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4" name="Rectangle 46"/>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5" name="Rectangle 47"/>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grpSp>
          <p:grpSp>
            <p:nvGrpSpPr>
              <p:cNvPr id="21515" name="Group 48"/>
              <p:cNvGrpSpPr>
                <a:grpSpLocks/>
              </p:cNvGrpSpPr>
              <p:nvPr/>
            </p:nvGrpSpPr>
            <p:grpSpPr bwMode="auto">
              <a:xfrm>
                <a:off x="3623" y="1583"/>
                <a:ext cx="528" cy="290"/>
                <a:chOff x="2835" y="436"/>
                <a:chExt cx="590" cy="321"/>
              </a:xfrm>
            </p:grpSpPr>
            <p:sp>
              <p:nvSpPr>
                <p:cNvPr id="21516" name="Rectangle 49"/>
                <p:cNvSpPr>
                  <a:spLocks noChangeArrowheads="1"/>
                </p:cNvSpPr>
                <p:nvPr/>
              </p:nvSpPr>
              <p:spPr bwMode="auto">
                <a:xfrm>
                  <a:off x="2937" y="527"/>
                  <a:ext cx="379" cy="230"/>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17" name="AutoShape 50"/>
                <p:cNvSpPr>
                  <a:spLocks noChangeArrowheads="1"/>
                </p:cNvSpPr>
                <p:nvPr/>
              </p:nvSpPr>
              <p:spPr bwMode="auto">
                <a:xfrm>
                  <a:off x="2835" y="436"/>
                  <a:ext cx="590" cy="114"/>
                </a:xfrm>
                <a:prstGeom prst="triangle">
                  <a:avLst>
                    <a:gd name="adj" fmla="val 50000"/>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18" name="Rectangle 51"/>
                <p:cNvSpPr>
                  <a:spLocks noChangeArrowheads="1"/>
                </p:cNvSpPr>
                <p:nvPr/>
              </p:nvSpPr>
              <p:spPr bwMode="auto">
                <a:xfrm>
                  <a:off x="3214"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19" name="Rectangle 52"/>
                <p:cNvSpPr>
                  <a:spLocks noChangeArrowheads="1"/>
                </p:cNvSpPr>
                <p:nvPr/>
              </p:nvSpPr>
              <p:spPr bwMode="auto">
                <a:xfrm>
                  <a:off x="3085" y="642"/>
                  <a:ext cx="84" cy="115"/>
                </a:xfrm>
                <a:prstGeom prst="rect">
                  <a:avLst/>
                </a:prstGeom>
                <a:solidFill>
                  <a:srgbClr val="DDDDDD"/>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21520" name="Rectangle 53"/>
                <p:cNvSpPr>
                  <a:spLocks noChangeArrowheads="1"/>
                </p:cNvSpPr>
                <p:nvPr/>
              </p:nvSpPr>
              <p:spPr bwMode="auto">
                <a:xfrm>
                  <a:off x="2989" y="629"/>
                  <a:ext cx="42" cy="39"/>
                </a:xfrm>
                <a:prstGeom prst="rect">
                  <a:avLst/>
                </a:prstGeom>
                <a:solidFill>
                  <a:srgbClr val="FFFFFF"/>
                </a:solidFill>
                <a:ln w="9525">
                  <a:solidFill>
                    <a:srgbClr val="000000"/>
                  </a:solidFill>
                  <a:miter lim="800000"/>
                  <a:headEnd/>
                  <a:tailEnd/>
                </a:ln>
              </p:spPr>
              <p:txBody>
                <a:bodyP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grpSp>
        </p:grpSp>
      </p:grpSp>
      <p:sp>
        <p:nvSpPr>
          <p:cNvPr id="21507" name="Rectangle 54"/>
          <p:cNvSpPr>
            <a:spLocks noChangeArrowheads="1"/>
          </p:cNvSpPr>
          <p:nvPr/>
        </p:nvSpPr>
        <p:spPr bwMode="auto">
          <a:xfrm>
            <a:off x="2814676" y="627511"/>
            <a:ext cx="6196012" cy="702469"/>
          </a:xfrm>
          <a:prstGeom prst="rect">
            <a:avLst/>
          </a:prstGeom>
          <a:noFill/>
          <a:ln>
            <a:noFill/>
          </a:ln>
        </p:spPr>
        <p:txBody>
          <a:bodyPr lIns="68568" tIns="34284" rIns="68568" bIns="34284"/>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r>
              <a:rPr lang="fr-CH" altLang="fr-FR" sz="1950" b="1" dirty="0">
                <a:solidFill>
                  <a:srgbClr val="000000"/>
                </a:solidFill>
                <a:effectLst>
                  <a:outerShdw blurRad="38100" dist="38100" dir="2700000" algn="tl">
                    <a:srgbClr val="000000">
                      <a:alpha val="43137"/>
                    </a:srgbClr>
                  </a:outerShdw>
                </a:effectLst>
                <a:latin typeface="Arial"/>
                <a:ea typeface="ＭＳ Ｐゴシック" pitchFamily="-60" charset="-128"/>
                <a:cs typeface="ＭＳ Ｐゴシック" pitchFamily="-60" charset="-128"/>
              </a:rPr>
              <a:t>Les trois retards (plus un…)</a:t>
            </a:r>
          </a:p>
        </p:txBody>
      </p:sp>
      <p:sp>
        <p:nvSpPr>
          <p:cNvPr id="441401" name="AutoShape 57"/>
          <p:cNvSpPr>
            <a:spLocks noChangeArrowheads="1"/>
          </p:cNvSpPr>
          <p:nvPr/>
        </p:nvSpPr>
        <p:spPr bwMode="auto">
          <a:xfrm>
            <a:off x="5232402" y="2619375"/>
            <a:ext cx="1214438" cy="201216"/>
          </a:xfrm>
          <a:prstGeom prst="leftRightArrow">
            <a:avLst>
              <a:gd name="adj1" fmla="val 50000"/>
              <a:gd name="adj2" fmla="val 90532"/>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
        <p:nvSpPr>
          <p:cNvPr id="441402" name="AutoShape 58"/>
          <p:cNvSpPr>
            <a:spLocks noChangeArrowheads="1"/>
          </p:cNvSpPr>
          <p:nvPr/>
        </p:nvSpPr>
        <p:spPr bwMode="auto">
          <a:xfrm rot="5400000">
            <a:off x="7799408" y="3655388"/>
            <a:ext cx="910829" cy="268288"/>
          </a:xfrm>
          <a:prstGeom prst="leftRightArrow">
            <a:avLst>
              <a:gd name="adj1" fmla="val 50000"/>
              <a:gd name="adj2" fmla="val 90532"/>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spcBef>
                <a:spcPct val="15000"/>
              </a:spcBef>
              <a:buClr>
                <a:srgbClr val="1E7FB8"/>
              </a:buClr>
              <a:buFont typeface="Wingdings" pitchFamily="2" charset="2"/>
              <a:buChar char="l"/>
              <a:defRPr sz="2100">
                <a:solidFill>
                  <a:srgbClr val="000066"/>
                </a:solidFill>
                <a:latin typeface="Arial" charset="0"/>
                <a:cs typeface="Arial" charset="0"/>
              </a:defRPr>
            </a:lvl1pPr>
            <a:lvl2pPr marL="742950" indent="-285750" algn="l" eaLnBrk="0" hangingPunct="0">
              <a:spcBef>
                <a:spcPct val="15000"/>
              </a:spcBef>
              <a:buClr>
                <a:srgbClr val="1E7FB8"/>
              </a:buClr>
              <a:buFont typeface="Arial" charset="0"/>
              <a:buChar char="–"/>
              <a:defRPr sz="2100">
                <a:solidFill>
                  <a:srgbClr val="000066"/>
                </a:solidFill>
                <a:latin typeface="Arial" charset="0"/>
                <a:cs typeface="Arial" charset="0"/>
              </a:defRPr>
            </a:lvl2pPr>
            <a:lvl3pPr marL="1143000" indent="-228600" algn="l" eaLnBrk="0" hangingPunct="0">
              <a:spcBef>
                <a:spcPct val="15000"/>
              </a:spcBef>
              <a:buClr>
                <a:srgbClr val="1E7FB8"/>
              </a:buClr>
              <a:buChar char="•"/>
              <a:defRPr sz="2400">
                <a:solidFill>
                  <a:srgbClr val="000066"/>
                </a:solidFill>
                <a:latin typeface="Arial Narrow" pitchFamily="34" charset="0"/>
                <a:cs typeface="Arial" charset="0"/>
              </a:defRPr>
            </a:lvl3pPr>
            <a:lvl4pPr marL="1600200" indent="-228600" algn="l" eaLnBrk="0" hangingPunct="0">
              <a:spcBef>
                <a:spcPct val="15000"/>
              </a:spcBef>
              <a:buClr>
                <a:srgbClr val="1E7FB8"/>
              </a:buClr>
              <a:buChar char="–"/>
              <a:defRPr sz="2000">
                <a:solidFill>
                  <a:srgbClr val="000066"/>
                </a:solidFill>
                <a:latin typeface="Arial Narrow" pitchFamily="34" charset="0"/>
                <a:cs typeface="Arial" charset="0"/>
              </a:defRPr>
            </a:lvl4pPr>
            <a:lvl5pPr marL="2057400" indent="-228600" algn="r" rtl="1" eaLnBrk="0" hangingPunct="0">
              <a:spcBef>
                <a:spcPct val="20000"/>
              </a:spcBef>
              <a:buChar char="»"/>
              <a:defRPr sz="20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0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0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0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000">
                <a:solidFill>
                  <a:srgbClr val="000066"/>
                </a:solidFill>
                <a:latin typeface="Arial" charset="0"/>
                <a:cs typeface="Arial" charset="0"/>
              </a:defRPr>
            </a:lvl9pPr>
          </a:lstStyle>
          <a:p>
            <a:pPr algn="ctr" eaLnBrk="1" fontAlgn="base" hangingPunct="1">
              <a:spcBef>
                <a:spcPct val="0"/>
              </a:spcBef>
              <a:spcAft>
                <a:spcPct val="0"/>
              </a:spcAft>
              <a:buClrTx/>
              <a:buFontTx/>
              <a:buNone/>
            </a:pPr>
            <a:endParaRPr lang="fr-CH" altLang="fr-FR" sz="1050">
              <a:solidFill>
                <a:srgbClr val="000000"/>
              </a:solidFill>
            </a:endParaRPr>
          </a:p>
        </p:txBody>
      </p:sp>
    </p:spTree>
    <p:extLst>
      <p:ext uri="{BB962C8B-B14F-4D97-AF65-F5344CB8AC3E}">
        <p14:creationId xmlns:p14="http://schemas.microsoft.com/office/powerpoint/2010/main" val="21041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819264-EEA8-4483-A172-7F36B3E72C53}" type="slidenum">
              <a:rPr lang="fr-FR" smtClean="0"/>
              <a:pPr eaLnBrk="1" hangingPunct="1"/>
              <a:t>9</a:t>
            </a:fld>
            <a:endParaRPr lang="fr-FR"/>
          </a:p>
        </p:txBody>
      </p:sp>
      <p:sp>
        <p:nvSpPr>
          <p:cNvPr id="4100" name="Rectangle 3"/>
          <p:cNvSpPr>
            <a:spLocks noGrp="1" noChangeArrowheads="1"/>
          </p:cNvSpPr>
          <p:nvPr>
            <p:ph sz="quarter" idx="1"/>
          </p:nvPr>
        </p:nvSpPr>
        <p:spPr>
          <a:xfrm>
            <a:off x="1775521" y="1772816"/>
            <a:ext cx="8446393" cy="4896544"/>
          </a:xfrm>
          <a:ln w="28575">
            <a:solidFill>
              <a:schemeClr val="tx1"/>
            </a:solidFill>
          </a:ln>
        </p:spPr>
        <p:txBody>
          <a:bodyPr>
            <a:noAutofit/>
          </a:bodyPr>
          <a:lstStyle/>
          <a:p>
            <a:pPr algn="just" eaLnBrk="1" hangingPunct="1"/>
            <a:r>
              <a:rPr lang="fr-FR" sz="3200" b="1" dirty="0">
                <a:latin typeface="Arial" pitchFamily="34" charset="0"/>
                <a:cs typeface="Arial" pitchFamily="34" charset="0"/>
              </a:rPr>
              <a:t>Situation de la santé de la mère, du nouveau-né et de l’enfant</a:t>
            </a:r>
            <a:r>
              <a:rPr lang="fr-FR" sz="3200" dirty="0">
                <a:latin typeface="Arial" pitchFamily="34" charset="0"/>
                <a:cs typeface="Arial" pitchFamily="34" charset="0"/>
              </a:rPr>
              <a:t> reste un réel défi pour le Burkina Faso</a:t>
            </a:r>
          </a:p>
          <a:p>
            <a:r>
              <a:rPr lang="fr-FR" altLang="fr-FR" sz="3200" b="1" dirty="0">
                <a:latin typeface="Arial" pitchFamily="34" charset="0"/>
                <a:ea typeface="Calibri" pitchFamily="34" charset="0"/>
                <a:cs typeface="Arial" pitchFamily="34" charset="0"/>
              </a:rPr>
              <a:t>Développement d’interventions</a:t>
            </a:r>
            <a:r>
              <a:rPr lang="fr-FR" altLang="fr-FR" sz="3200" dirty="0">
                <a:latin typeface="Arial" pitchFamily="34" charset="0"/>
                <a:ea typeface="Calibri" pitchFamily="34" charset="0"/>
                <a:cs typeface="Arial" pitchFamily="34" charset="0"/>
              </a:rPr>
              <a:t> pour accélérer la réduction de la mortalité maternelle et infantile</a:t>
            </a:r>
          </a:p>
          <a:p>
            <a:r>
              <a:rPr lang="fr-FR" sz="3200" dirty="0">
                <a:latin typeface="Arial" pitchFamily="34" charset="0"/>
                <a:cs typeface="Arial" pitchFamily="34" charset="0"/>
              </a:rPr>
              <a:t>Mesures simples et efficaces permettent de réduire la mortalité maternelle et néonatale</a:t>
            </a:r>
          </a:p>
        </p:txBody>
      </p:sp>
      <p:sp>
        <p:nvSpPr>
          <p:cNvPr id="4" name="Titre 3">
            <a:extLst>
              <a:ext uri="{FF2B5EF4-FFF2-40B4-BE49-F238E27FC236}">
                <a16:creationId xmlns:a16="http://schemas.microsoft.com/office/drawing/2014/main" id="{8733EE9E-B34E-4A4B-A691-D100E048C5B5}"/>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5959089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2461</Words>
  <Application>Microsoft Office PowerPoint</Application>
  <PresentationFormat>Grand écran</PresentationFormat>
  <Paragraphs>438</Paragraphs>
  <Slides>55</Slides>
  <Notes>3</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55</vt:i4>
      </vt:variant>
    </vt:vector>
  </HeadingPairs>
  <TitlesOfParts>
    <vt:vector size="71" baseType="lpstr">
      <vt:lpstr>ＭＳ Ｐゴシック</vt:lpstr>
      <vt:lpstr>SimSun</vt:lpstr>
      <vt:lpstr>SimSun</vt:lpstr>
      <vt:lpstr>Aparajita</vt:lpstr>
      <vt:lpstr>Arial</vt:lpstr>
      <vt:lpstr>Arial Narrow</vt:lpstr>
      <vt:lpstr>Calibri</vt:lpstr>
      <vt:lpstr>Calibri Light</vt:lpstr>
      <vt:lpstr>Corbel</vt:lpstr>
      <vt:lpstr>Courier New</vt:lpstr>
      <vt:lpstr>Rockwell</vt:lpstr>
      <vt:lpstr>Times New Roman</vt:lpstr>
      <vt:lpstr>Trebuchet MS</vt:lpstr>
      <vt:lpstr>Verdana</vt:lpstr>
      <vt:lpstr>Wingdings</vt:lpstr>
      <vt:lpstr>Thème Office</vt:lpstr>
      <vt:lpstr>Présentation PowerPoint</vt:lpstr>
      <vt:lpstr>Présentation PowerPoint</vt:lpstr>
      <vt:lpstr>SITUATION DE LA SANTE MATERNELLE ET NEONATALE DANS LE MONDE ET AU BURKINA FASO</vt:lpstr>
      <vt:lpstr>Situation de la santé maternelle</vt:lpstr>
      <vt:lpstr>Situation de la santé maternelle</vt:lpstr>
      <vt:lpstr>Présentation PowerPoint</vt:lpstr>
      <vt:lpstr>Présentation PowerPoint</vt:lpstr>
      <vt:lpstr>Présentation PowerPoint</vt:lpstr>
      <vt:lpstr>Présentation PowerPoint</vt:lpstr>
      <vt:lpstr>I. Mortalité maternelle et néonatale au BF </vt:lpstr>
      <vt:lpstr>Situation MMN au Burkina Faso</vt:lpstr>
      <vt:lpstr>Au Burkina Faso</vt:lpstr>
      <vt:lpstr>Présentation PowerPoint</vt:lpstr>
      <vt:lpstr>Situation des décès maternels 2015 à 2017</vt:lpstr>
      <vt:lpstr>Evolution  des décès maternels de  2015 à 2017</vt:lpstr>
      <vt:lpstr>Evolution des décès néonatals de 2015 à 2017</vt:lpstr>
      <vt:lpstr>Commentaires </vt:lpstr>
      <vt:lpstr>Synthèse des évaluations </vt:lpstr>
      <vt:lpstr>Synthèse des évaluations</vt:lpstr>
      <vt:lpstr>Synthèse des évaluations</vt:lpstr>
      <vt:lpstr>III. CAUSES ET FACTEURS FAVORISANT LA MORTALITE MATERNELLE, NEONATALE ET INFANTO-JUVENILE</vt:lpstr>
      <vt:lpstr>DE QUOI MEURENT LES FEMMES?</vt:lpstr>
      <vt:lpstr>DE QUOI MEURENT LES ENFANTS?</vt:lpstr>
      <vt:lpstr> Facteurs favorisants: les 3 retards</vt:lpstr>
      <vt:lpstr>FACTEURS SOUS JACENTS (1/2)</vt:lpstr>
      <vt:lpstr>FACTEURS SOUS JACENTS (2/2)</vt:lpstr>
      <vt:lpstr>IV. STRATEGIES/ACTIONS MISES EN ŒUVRE </vt:lpstr>
      <vt:lpstr>STRATEGIES  (1/4)</vt:lpstr>
      <vt:lpstr>STRATEGIES  (2/4)</vt:lpstr>
      <vt:lpstr>Présentation PowerPoint</vt:lpstr>
      <vt:lpstr>Contribution de la société civile (4/4)</vt:lpstr>
      <vt:lpstr>IV. Difficultés/Perspectives </vt:lpstr>
      <vt:lpstr>PRINCIPALES DIFFICULTES</vt:lpstr>
      <vt:lpstr>  PERSPECTIVES (1/2)   </vt:lpstr>
      <vt:lpstr>    PERSPECTIVES(2/2)      </vt:lpstr>
      <vt:lpstr>CONCLUSION</vt:lpstr>
      <vt:lpstr>CONCLUSION</vt:lpstr>
      <vt:lpstr>Pr Mahmoud Fathalla</vt:lpstr>
      <vt:lpstr>Présentation PowerPoint</vt:lpstr>
      <vt:lpstr>CREATION DU CADRE IFC</vt:lpstr>
      <vt:lpstr>HISTORIQUE DE LA MISE EN ŒUVRE DU CADRE IFC AU BURKINA FASO</vt:lpstr>
      <vt:lpstr>PLAIDOYER</vt:lpstr>
      <vt:lpstr>PREMIERS PAS</vt:lpstr>
      <vt:lpstr>RENFORCEMENT (1/2)</vt:lpstr>
      <vt:lpstr>RENFORCEMENT (2/2)</vt:lpstr>
      <vt:lpstr>PASSAGE A L’ECHELLE (1/2)</vt:lpstr>
      <vt:lpstr>PASSAGE A L’ECHELLE (2/2)</vt:lpstr>
      <vt:lpstr>PRÉSENTATION DU PROGRAMME IFC  AU BURKINA FASO (1/5)</vt:lpstr>
      <vt:lpstr>PRÉSENTATION DU PROGRAMME IFC  AU BURKINA FASO (2/5)</vt:lpstr>
      <vt:lpstr>PRÉSENTATION DU PROGRAMME IFC  AU BURKINA FASO (3/5)</vt:lpstr>
      <vt:lpstr>PRÉSENTATION DU PROGRAMME IFC  AU BURKINA FASO (4/5)</vt:lpstr>
      <vt:lpstr>PRÉSENTATION DU PROGRAMME IFC  AU BURKINA FASO (5/5)</vt:lpstr>
      <vt:lpstr>Présentation PowerPoint</vt:lpstr>
      <vt:lpstr>LES DÉTERMINANTS DE LA SANTÉ</vt:lpstr>
      <vt:lpstr>MERCI POUR VOTRE AIMABLE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YOUGBARE Emmanuel</dc:creator>
  <cp:lastModifiedBy>DELL</cp:lastModifiedBy>
  <cp:revision>4</cp:revision>
  <dcterms:created xsi:type="dcterms:W3CDTF">2021-09-28T06:57:40Z</dcterms:created>
  <dcterms:modified xsi:type="dcterms:W3CDTF">2022-05-18T19:12:34Z</dcterms:modified>
</cp:coreProperties>
</file>