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89" r:id="rId3"/>
    <p:sldId id="290" r:id="rId4"/>
    <p:sldId id="291" r:id="rId5"/>
    <p:sldId id="293" r:id="rId6"/>
    <p:sldId id="259" r:id="rId7"/>
    <p:sldId id="260" r:id="rId8"/>
    <p:sldId id="261" r:id="rId9"/>
    <p:sldId id="256" r:id="rId10"/>
    <p:sldId id="257" r:id="rId11"/>
    <p:sldId id="302" r:id="rId12"/>
    <p:sldId id="299" r:id="rId13"/>
    <p:sldId id="300" r:id="rId14"/>
    <p:sldId id="301" r:id="rId15"/>
    <p:sldId id="278" r:id="rId16"/>
    <p:sldId id="279" r:id="rId17"/>
    <p:sldId id="280" r:id="rId18"/>
    <p:sldId id="282"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35" autoAdjust="0"/>
    <p:restoredTop sz="94660"/>
  </p:normalViewPr>
  <p:slideViewPr>
    <p:cSldViewPr snapToGrid="0">
      <p:cViewPr varScale="1">
        <p:scale>
          <a:sx n="72" d="100"/>
          <a:sy n="72" d="100"/>
        </p:scale>
        <p:origin x="6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964D754E-46DA-432D-A96A-F74C573EB3E4}" type="datetimeFigureOut">
              <a:rPr lang="fr-FR" smtClean="0"/>
              <a:t>25/04/2022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2356755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4D754E-46DA-432D-A96A-F74C573EB3E4}" type="datetimeFigureOut">
              <a:rPr lang="fr-FR" smtClean="0"/>
              <a:t>25/04/2022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4218286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4D754E-46DA-432D-A96A-F74C573EB3E4}" type="datetimeFigureOut">
              <a:rPr lang="fr-FR" smtClean="0"/>
              <a:t>25/04/2022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1123966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4D754E-46DA-432D-A96A-F74C573EB3E4}" type="datetimeFigureOut">
              <a:rPr lang="fr-FR" smtClean="0"/>
              <a:t>25/04/2022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420234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964D754E-46DA-432D-A96A-F74C573EB3E4}" type="datetimeFigureOut">
              <a:rPr lang="fr-FR" smtClean="0"/>
              <a:t>25/04/2022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404442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64D754E-46DA-432D-A96A-F74C573EB3E4}" type="datetimeFigureOut">
              <a:rPr lang="fr-FR" smtClean="0"/>
              <a:t>25/04/2022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2735558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64D754E-46DA-432D-A96A-F74C573EB3E4}" type="datetimeFigureOut">
              <a:rPr lang="fr-FR" smtClean="0"/>
              <a:t>25/04/2022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1835062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964D754E-46DA-432D-A96A-F74C573EB3E4}" type="datetimeFigureOut">
              <a:rPr lang="fr-FR" smtClean="0"/>
              <a:t>25/04/2022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1095999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64D754E-46DA-432D-A96A-F74C573EB3E4}" type="datetimeFigureOut">
              <a:rPr lang="fr-FR" smtClean="0"/>
              <a:t>25/04/2022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2168065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64D754E-46DA-432D-A96A-F74C573EB3E4}" type="datetimeFigureOut">
              <a:rPr lang="fr-FR" smtClean="0"/>
              <a:t>25/04/2022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1396468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64D754E-46DA-432D-A96A-F74C573EB3E4}" type="datetimeFigureOut">
              <a:rPr lang="fr-FR" smtClean="0"/>
              <a:t>25/04/2022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1606139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4D754E-46DA-432D-A96A-F74C573EB3E4}" type="datetimeFigureOut">
              <a:rPr lang="fr-FR" smtClean="0"/>
              <a:t>25/04/2022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DEB4CD-AC93-44A6-BF0A-DD50E4028BF3}" type="slidenum">
              <a:rPr lang="fr-FR" smtClean="0"/>
              <a:t>‹N°›</a:t>
            </a:fld>
            <a:endParaRPr lang="fr-FR"/>
          </a:p>
        </p:txBody>
      </p:sp>
    </p:spTree>
    <p:extLst>
      <p:ext uri="{BB962C8B-B14F-4D97-AF65-F5344CB8AC3E}">
        <p14:creationId xmlns:p14="http://schemas.microsoft.com/office/powerpoint/2010/main" val="3286340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23999" y="3161211"/>
            <a:ext cx="9187543" cy="2096589"/>
          </a:xfrm>
        </p:spPr>
        <p:txBody>
          <a:bodyPr>
            <a:normAutofit/>
          </a:bodyPr>
          <a:lstStyle/>
          <a:p>
            <a:r>
              <a:rPr lang="fr-FR" sz="4400" b="1" dirty="0" err="1"/>
              <a:t>Past</a:t>
            </a:r>
            <a:r>
              <a:rPr lang="fr-FR" sz="4400" b="1" dirty="0"/>
              <a:t> </a:t>
            </a:r>
            <a:r>
              <a:rPr lang="fr-FR" sz="4400" b="1" dirty="0" err="1"/>
              <a:t>is</a:t>
            </a:r>
            <a:r>
              <a:rPr lang="fr-FR" sz="4400" b="1" dirty="0"/>
              <a:t> a place to </a:t>
            </a:r>
            <a:r>
              <a:rPr lang="fr-FR" sz="4400" b="1" dirty="0" err="1"/>
              <a:t>visit</a:t>
            </a:r>
            <a:r>
              <a:rPr lang="fr-FR" sz="4400" b="1" dirty="0"/>
              <a:t> , but </a:t>
            </a:r>
            <a:r>
              <a:rPr lang="fr-FR" sz="4400" b="1" dirty="0" err="1"/>
              <a:t>certainly</a:t>
            </a:r>
            <a:r>
              <a:rPr lang="fr-FR" sz="4400" b="1" dirty="0"/>
              <a:t> not a good place to </a:t>
            </a:r>
            <a:r>
              <a:rPr lang="fr-FR" sz="4400" b="1" dirty="0" err="1"/>
              <a:t>stay</a:t>
            </a:r>
            <a:r>
              <a:rPr lang="fr-FR" sz="4400" b="1" dirty="0"/>
              <a:t>.</a:t>
            </a:r>
          </a:p>
          <a:p>
            <a:endParaRPr lang="fr-FR" sz="4400" b="1" dirty="0"/>
          </a:p>
        </p:txBody>
      </p:sp>
    </p:spTree>
    <p:extLst>
      <p:ext uri="{BB962C8B-B14F-4D97-AF65-F5344CB8AC3E}">
        <p14:creationId xmlns:p14="http://schemas.microsoft.com/office/powerpoint/2010/main" val="3628079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space réservé du contenu 3">
            <a:extLst>
              <a:ext uri="{FF2B5EF4-FFF2-40B4-BE49-F238E27FC236}">
                <a16:creationId xmlns:a16="http://schemas.microsoft.com/office/drawing/2014/main" id="{C4CA1AB2-8532-449D-80DE-83A30C105B88}"/>
              </a:ext>
            </a:extLst>
          </p:cNvPr>
          <p:cNvPicPr>
            <a:picLocks noGrp="1" noChangeAspect="1"/>
          </p:cNvPicPr>
          <p:nvPr>
            <p:ph idx="1"/>
          </p:nvPr>
        </p:nvPicPr>
        <p:blipFill>
          <a:blip r:embed="rId2"/>
          <a:srcRect/>
          <a:stretch>
            <a:fillRect/>
          </a:stretch>
        </p:blipFill>
        <p:spPr>
          <a:xfrm>
            <a:off x="0" y="-520505"/>
            <a:ext cx="12192000" cy="7378505"/>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a:extLst>
              <a:ext uri="{FF2B5EF4-FFF2-40B4-BE49-F238E27FC236}">
                <a16:creationId xmlns:a16="http://schemas.microsoft.com/office/drawing/2014/main" id="{03668C8C-F369-4B65-8218-6E5EA739C146}"/>
              </a:ext>
            </a:extLst>
          </p:cNvPr>
          <p:cNvSpPr txBox="1">
            <a:spLocks noGrp="1"/>
          </p:cNvSpPr>
          <p:nvPr>
            <p:ph idx="1"/>
          </p:nvPr>
        </p:nvSpPr>
        <p:spPr>
          <a:xfrm>
            <a:off x="0" y="10076"/>
            <a:ext cx="12191996" cy="6847923"/>
          </a:xfrm>
        </p:spPr>
        <p:txBody>
          <a:bodyPr>
            <a:noAutofit/>
          </a:bodyPr>
          <a:lstStyle/>
          <a:p>
            <a:pPr marL="0" lvl="0" indent="0">
              <a:lnSpc>
                <a:spcPct val="87000"/>
              </a:lnSpc>
              <a:spcAft>
                <a:spcPts val="800"/>
              </a:spcAft>
              <a:buNone/>
            </a:pPr>
            <a:r>
              <a:rPr lang="en-US" sz="2400" b="1" u="sng" dirty="0">
                <a:solidFill>
                  <a:schemeClr val="tx1"/>
                </a:solidFill>
                <a:latin typeface="Arial" pitchFamily="34"/>
                <a:cs typeface="Times New Roman" pitchFamily="18"/>
              </a:rPr>
              <a:t>Activity 1</a:t>
            </a:r>
            <a:r>
              <a:rPr lang="en-US" sz="2400" dirty="0">
                <a:solidFill>
                  <a:srgbClr val="4B4747"/>
                </a:solidFill>
                <a:latin typeface="Arial" pitchFamily="34"/>
                <a:cs typeface="Times New Roman" pitchFamily="18"/>
              </a:rPr>
              <a:t>: Read the schedule of events for a public health fair</a:t>
            </a:r>
            <a:r>
              <a:rPr lang="en-US" sz="2400" dirty="0">
                <a:solidFill>
                  <a:srgbClr val="6E6C6C"/>
                </a:solidFill>
                <a:latin typeface="Arial" pitchFamily="34"/>
                <a:cs typeface="Times New Roman" pitchFamily="18"/>
              </a:rPr>
              <a:t>. </a:t>
            </a:r>
            <a:r>
              <a:rPr lang="en-US" sz="2400" dirty="0">
                <a:solidFill>
                  <a:srgbClr val="4B4747"/>
                </a:solidFill>
                <a:latin typeface="Arial" pitchFamily="34"/>
                <a:cs typeface="Times New Roman" pitchFamily="18"/>
              </a:rPr>
              <a:t>Then</a:t>
            </a:r>
            <a:r>
              <a:rPr lang="en-US" sz="2400" dirty="0">
                <a:solidFill>
                  <a:srgbClr val="6E6C6C"/>
                </a:solidFill>
                <a:latin typeface="Arial" pitchFamily="34"/>
                <a:cs typeface="Times New Roman" pitchFamily="18"/>
              </a:rPr>
              <a:t>, </a:t>
            </a:r>
            <a:r>
              <a:rPr lang="en-US" sz="2400" dirty="0">
                <a:solidFill>
                  <a:srgbClr val="4B4747"/>
                </a:solidFill>
                <a:latin typeface="Arial" pitchFamily="34"/>
                <a:cs typeface="Times New Roman" pitchFamily="18"/>
              </a:rPr>
              <a:t>choose the correct</a:t>
            </a:r>
            <a:r>
              <a:rPr lang="fr-FR" sz="2400" dirty="0">
                <a:latin typeface="Calibri" pitchFamily="34"/>
                <a:cs typeface="Times New Roman" pitchFamily="18"/>
              </a:rPr>
              <a:t> </a:t>
            </a:r>
            <a:r>
              <a:rPr lang="en-US" sz="2400" dirty="0">
                <a:solidFill>
                  <a:srgbClr val="4B4747"/>
                </a:solidFill>
                <a:latin typeface="Arial" pitchFamily="34"/>
                <a:cs typeface="Times New Roman" pitchFamily="18"/>
              </a:rPr>
              <a:t>answers</a:t>
            </a:r>
            <a:r>
              <a:rPr lang="en-US" sz="2400" dirty="0">
                <a:solidFill>
                  <a:srgbClr val="6E6C6C"/>
                </a:solidFill>
                <a:latin typeface="Arial" pitchFamily="34"/>
                <a:cs typeface="Times New Roman" pitchFamily="18"/>
              </a:rPr>
              <a:t>.</a:t>
            </a:r>
            <a:endParaRPr lang="fr-FR" sz="2400" dirty="0">
              <a:latin typeface="Calibri" pitchFamily="34"/>
              <a:cs typeface="Times New Roman" pitchFamily="18"/>
            </a:endParaRPr>
          </a:p>
          <a:p>
            <a:pPr marL="0" lvl="0" indent="0">
              <a:lnSpc>
                <a:spcPct val="87000"/>
              </a:lnSpc>
              <a:spcAft>
                <a:spcPts val="800"/>
              </a:spcAft>
              <a:buNone/>
            </a:pPr>
            <a:r>
              <a:rPr lang="en-US" sz="2400" dirty="0">
                <a:solidFill>
                  <a:srgbClr val="4B4747"/>
                </a:solidFill>
                <a:latin typeface="Arial" pitchFamily="34"/>
                <a:cs typeface="Times New Roman" pitchFamily="18"/>
              </a:rPr>
              <a:t>1)  </a:t>
            </a:r>
            <a:r>
              <a:rPr lang="en-US" sz="2400" dirty="0">
                <a:solidFill>
                  <a:srgbClr val="6E6C6C"/>
                </a:solidFill>
                <a:latin typeface="Arial" pitchFamily="34"/>
                <a:cs typeface="Times New Roman" pitchFamily="18"/>
              </a:rPr>
              <a:t>What do all of the talks add</a:t>
            </a:r>
            <a:r>
              <a:rPr lang="en-US" sz="2400" dirty="0">
                <a:solidFill>
                  <a:srgbClr val="4B4747"/>
                </a:solidFill>
                <a:latin typeface="Arial" pitchFamily="34"/>
                <a:cs typeface="Times New Roman" pitchFamily="18"/>
              </a:rPr>
              <a:t>r</a:t>
            </a:r>
            <a:r>
              <a:rPr lang="en-US" sz="2400" dirty="0">
                <a:solidFill>
                  <a:srgbClr val="6E6C6C"/>
                </a:solidFill>
                <a:latin typeface="Arial" pitchFamily="34"/>
                <a:cs typeface="Times New Roman" pitchFamily="18"/>
              </a:rPr>
              <a:t>ess?</a:t>
            </a:r>
            <a:endParaRPr lang="fr-FR" sz="2400" dirty="0">
              <a:latin typeface="Calibri" pitchFamily="34"/>
              <a:cs typeface="Times New Roman" pitchFamily="18"/>
            </a:endParaRPr>
          </a:p>
          <a:p>
            <a:pPr marL="0" lvl="0" indent="0">
              <a:lnSpc>
                <a:spcPct val="87000"/>
              </a:lnSpc>
              <a:spcAft>
                <a:spcPts val="800"/>
              </a:spcAft>
              <a:buNone/>
            </a:pPr>
            <a:r>
              <a:rPr lang="en-US" sz="2400" dirty="0">
                <a:solidFill>
                  <a:srgbClr val="4B4747"/>
                </a:solidFill>
                <a:latin typeface="Arial" pitchFamily="34"/>
                <a:cs typeface="Times New Roman" pitchFamily="18"/>
              </a:rPr>
              <a:t>a- </a:t>
            </a:r>
            <a:r>
              <a:rPr lang="en-US" sz="2400" dirty="0">
                <a:solidFill>
                  <a:srgbClr val="6E6C6C"/>
                </a:solidFill>
                <a:latin typeface="Arial" pitchFamily="34"/>
                <a:cs typeface="Times New Roman" pitchFamily="18"/>
              </a:rPr>
              <a:t>treating spreading diseases</a:t>
            </a:r>
            <a:r>
              <a:rPr lang="fr-FR" sz="2400" dirty="0">
                <a:latin typeface="Calibri" pitchFamily="34"/>
                <a:cs typeface="Times New Roman" pitchFamily="18"/>
              </a:rPr>
              <a:t>                b-</a:t>
            </a:r>
            <a:r>
              <a:rPr lang="en-US" sz="2400" dirty="0">
                <a:solidFill>
                  <a:srgbClr val="6E6C6C"/>
                </a:solidFill>
                <a:latin typeface="Arial" pitchFamily="34"/>
                <a:cs typeface="Times New Roman" pitchFamily="18"/>
              </a:rPr>
              <a:t>preven</a:t>
            </a:r>
            <a:r>
              <a:rPr lang="en-US" sz="2400" dirty="0">
                <a:solidFill>
                  <a:srgbClr val="4B4747"/>
                </a:solidFill>
                <a:latin typeface="Arial" pitchFamily="34"/>
                <a:cs typeface="Times New Roman" pitchFamily="18"/>
              </a:rPr>
              <a:t>t</a:t>
            </a:r>
            <a:r>
              <a:rPr lang="en-US" sz="2400" dirty="0">
                <a:solidFill>
                  <a:srgbClr val="6E6C6C"/>
                </a:solidFill>
                <a:latin typeface="Arial" pitchFamily="34"/>
                <a:cs typeface="Times New Roman" pitchFamily="18"/>
              </a:rPr>
              <a:t>ing d</a:t>
            </a:r>
            <a:r>
              <a:rPr lang="en-US" sz="2400" dirty="0">
                <a:solidFill>
                  <a:srgbClr val="4B4747"/>
                </a:solidFill>
                <a:latin typeface="Arial" pitchFamily="34"/>
                <a:cs typeface="Times New Roman" pitchFamily="18"/>
              </a:rPr>
              <a:t>i</a:t>
            </a:r>
            <a:r>
              <a:rPr lang="en-US" sz="2400" dirty="0">
                <a:solidFill>
                  <a:srgbClr val="6E6C6C"/>
                </a:solidFill>
                <a:latin typeface="Arial" pitchFamily="34"/>
                <a:cs typeface="Times New Roman" pitchFamily="18"/>
              </a:rPr>
              <a:t>sease outbreaks*</a:t>
            </a:r>
            <a:endParaRPr lang="fr-FR" sz="2400" dirty="0">
              <a:latin typeface="Calibri" pitchFamily="34"/>
              <a:cs typeface="Times New Roman" pitchFamily="18"/>
            </a:endParaRPr>
          </a:p>
          <a:p>
            <a:pPr marL="0" lvl="0" indent="0">
              <a:lnSpc>
                <a:spcPct val="87000"/>
              </a:lnSpc>
              <a:spcAft>
                <a:spcPts val="800"/>
              </a:spcAft>
              <a:buNone/>
            </a:pPr>
            <a:r>
              <a:rPr lang="en-US" sz="2400" dirty="0">
                <a:solidFill>
                  <a:srgbClr val="4B4747"/>
                </a:solidFill>
                <a:latin typeface="Arial" pitchFamily="34"/>
                <a:cs typeface="Times New Roman" pitchFamily="18"/>
              </a:rPr>
              <a:t>C-  </a:t>
            </a:r>
            <a:r>
              <a:rPr lang="en-US" sz="2400" dirty="0">
                <a:solidFill>
                  <a:srgbClr val="6E6C6C"/>
                </a:solidFill>
                <a:latin typeface="Arial" pitchFamily="34"/>
                <a:cs typeface="Times New Roman" pitchFamily="18"/>
              </a:rPr>
              <a:t>managing the health of groups</a:t>
            </a:r>
            <a:r>
              <a:rPr lang="fr-FR" sz="2400" dirty="0">
                <a:latin typeface="Calibri" pitchFamily="34"/>
                <a:cs typeface="Times New Roman" pitchFamily="18"/>
              </a:rPr>
              <a:t>          d-</a:t>
            </a:r>
            <a:r>
              <a:rPr lang="en-US" sz="2400" dirty="0">
                <a:solidFill>
                  <a:srgbClr val="6E6C6C"/>
                </a:solidFill>
                <a:latin typeface="Arial" pitchFamily="34"/>
                <a:cs typeface="Times New Roman" pitchFamily="18"/>
              </a:rPr>
              <a:t>affecting government dec</a:t>
            </a:r>
            <a:r>
              <a:rPr lang="en-US" sz="2400" dirty="0">
                <a:solidFill>
                  <a:srgbClr val="8A8888"/>
                </a:solidFill>
                <a:latin typeface="Arial" pitchFamily="34"/>
                <a:cs typeface="Times New Roman" pitchFamily="18"/>
              </a:rPr>
              <a:t>i</a:t>
            </a:r>
            <a:r>
              <a:rPr lang="en-US" sz="2400" dirty="0">
                <a:solidFill>
                  <a:srgbClr val="6E6C6C"/>
                </a:solidFill>
                <a:latin typeface="Arial" pitchFamily="34"/>
                <a:cs typeface="Times New Roman" pitchFamily="18"/>
              </a:rPr>
              <a:t>sio</a:t>
            </a:r>
            <a:r>
              <a:rPr lang="en-US" sz="2400" dirty="0">
                <a:solidFill>
                  <a:srgbClr val="4B4747"/>
                </a:solidFill>
                <a:latin typeface="Arial" pitchFamily="34"/>
                <a:cs typeface="Times New Roman" pitchFamily="18"/>
              </a:rPr>
              <a:t>n</a:t>
            </a:r>
            <a:r>
              <a:rPr lang="en-US" sz="2400" dirty="0">
                <a:solidFill>
                  <a:srgbClr val="6E6C6C"/>
                </a:solidFill>
                <a:latin typeface="Arial" pitchFamily="34"/>
                <a:cs typeface="Times New Roman" pitchFamily="18"/>
              </a:rPr>
              <a:t>s</a:t>
            </a:r>
            <a:endParaRPr lang="fr-FR" sz="2400" dirty="0">
              <a:latin typeface="Calibri" pitchFamily="34"/>
              <a:cs typeface="Times New Roman" pitchFamily="18"/>
            </a:endParaRPr>
          </a:p>
          <a:p>
            <a:pPr marL="0" lvl="0" indent="0">
              <a:lnSpc>
                <a:spcPct val="87000"/>
              </a:lnSpc>
              <a:spcAft>
                <a:spcPts val="800"/>
              </a:spcAft>
              <a:buNone/>
            </a:pPr>
            <a:r>
              <a:rPr lang="en-US" sz="2400" dirty="0">
                <a:solidFill>
                  <a:srgbClr val="4B4747"/>
                </a:solidFill>
                <a:latin typeface="Arial" pitchFamily="34"/>
                <a:cs typeface="Times New Roman" pitchFamily="18"/>
              </a:rPr>
              <a:t>2 ) </a:t>
            </a:r>
            <a:r>
              <a:rPr lang="en-US" sz="2400" b="1" dirty="0">
                <a:solidFill>
                  <a:srgbClr val="6E6C6C"/>
                </a:solidFill>
                <a:latin typeface="Arial" pitchFamily="34"/>
                <a:cs typeface="Times New Roman" pitchFamily="18"/>
              </a:rPr>
              <a:t>What will not be discussed in Barba</a:t>
            </a:r>
            <a:r>
              <a:rPr lang="en-US" sz="2400" b="1" dirty="0">
                <a:solidFill>
                  <a:srgbClr val="4B4747"/>
                </a:solidFill>
                <a:latin typeface="Arial" pitchFamily="34"/>
                <a:cs typeface="Times New Roman" pitchFamily="18"/>
              </a:rPr>
              <a:t>r</a:t>
            </a:r>
            <a:r>
              <a:rPr lang="en-US" sz="2400" b="1" dirty="0">
                <a:solidFill>
                  <a:srgbClr val="6E6C6C"/>
                </a:solidFill>
                <a:latin typeface="Arial" pitchFamily="34"/>
                <a:cs typeface="Times New Roman" pitchFamily="18"/>
              </a:rPr>
              <a:t>a</a:t>
            </a:r>
            <a:r>
              <a:rPr lang="fr-FR" sz="2400" b="1" dirty="0">
                <a:latin typeface="Calibri" pitchFamily="34"/>
                <a:cs typeface="Times New Roman" pitchFamily="18"/>
              </a:rPr>
              <a:t> </a:t>
            </a:r>
            <a:r>
              <a:rPr lang="en-US" sz="2400" b="1" dirty="0">
                <a:solidFill>
                  <a:srgbClr val="6E6C6C"/>
                </a:solidFill>
                <a:latin typeface="Arial" pitchFamily="34"/>
                <a:cs typeface="Times New Roman" pitchFamily="18"/>
              </a:rPr>
              <a:t>Johnson</a:t>
            </a:r>
            <a:r>
              <a:rPr lang="en-US" sz="2400" b="1" dirty="0">
                <a:solidFill>
                  <a:srgbClr val="8A8888"/>
                </a:solidFill>
                <a:latin typeface="Arial" pitchFamily="34"/>
                <a:cs typeface="Times New Roman" pitchFamily="18"/>
              </a:rPr>
              <a:t>'</a:t>
            </a:r>
            <a:r>
              <a:rPr lang="en-US" sz="2400" b="1" dirty="0">
                <a:solidFill>
                  <a:srgbClr val="6E6C6C"/>
                </a:solidFill>
                <a:latin typeface="Arial" pitchFamily="34"/>
                <a:cs typeface="Times New Roman" pitchFamily="18"/>
              </a:rPr>
              <a:t>s talk?</a:t>
            </a:r>
            <a:endParaRPr lang="fr-FR" sz="2400" b="1" dirty="0">
              <a:latin typeface="Calibri" pitchFamily="34"/>
              <a:cs typeface="Times New Roman" pitchFamily="18"/>
            </a:endParaRPr>
          </a:p>
          <a:p>
            <a:pPr marL="0" lvl="0" indent="0">
              <a:lnSpc>
                <a:spcPct val="87000"/>
              </a:lnSpc>
              <a:spcAft>
                <a:spcPts val="800"/>
              </a:spcAft>
              <a:buNone/>
            </a:pPr>
            <a:r>
              <a:rPr lang="en-US" sz="2400" dirty="0">
                <a:solidFill>
                  <a:srgbClr val="4B4747"/>
                </a:solidFill>
                <a:latin typeface="Arial" pitchFamily="34"/>
                <a:cs typeface="Times New Roman" pitchFamily="18"/>
              </a:rPr>
              <a:t>a-</a:t>
            </a:r>
            <a:r>
              <a:rPr lang="en-US" sz="2400" dirty="0">
                <a:solidFill>
                  <a:srgbClr val="6E6C6C"/>
                </a:solidFill>
                <a:latin typeface="Arial" pitchFamily="34"/>
                <a:cs typeface="Times New Roman" pitchFamily="18"/>
              </a:rPr>
              <a:t>data from the CDC</a:t>
            </a:r>
            <a:r>
              <a:rPr lang="fr-FR" sz="2400" dirty="0">
                <a:latin typeface="Calibri" pitchFamily="34"/>
                <a:cs typeface="Times New Roman" pitchFamily="18"/>
              </a:rPr>
              <a:t>        </a:t>
            </a:r>
            <a:r>
              <a:rPr lang="en-US" sz="2400" dirty="0">
                <a:solidFill>
                  <a:srgbClr val="4B4747"/>
                </a:solidFill>
                <a:latin typeface="Arial" pitchFamily="34"/>
                <a:cs typeface="Times New Roman" pitchFamily="18"/>
              </a:rPr>
              <a:t>b- </a:t>
            </a:r>
            <a:r>
              <a:rPr lang="en-US" sz="2400" dirty="0">
                <a:solidFill>
                  <a:srgbClr val="6E6C6C"/>
                </a:solidFill>
                <a:latin typeface="Arial" pitchFamily="34"/>
                <a:cs typeface="Times New Roman" pitchFamily="18"/>
              </a:rPr>
              <a:t>d</a:t>
            </a:r>
            <a:r>
              <a:rPr lang="en-US" sz="2400" dirty="0">
                <a:solidFill>
                  <a:srgbClr val="8A8888"/>
                </a:solidFill>
                <a:latin typeface="Arial" pitchFamily="34"/>
                <a:cs typeface="Times New Roman" pitchFamily="18"/>
              </a:rPr>
              <a:t>i</a:t>
            </a:r>
            <a:r>
              <a:rPr lang="en-US" sz="2400" dirty="0">
                <a:solidFill>
                  <a:srgbClr val="6E6C6C"/>
                </a:solidFill>
                <a:latin typeface="Arial" pitchFamily="34"/>
                <a:cs typeface="Times New Roman" pitchFamily="18"/>
              </a:rPr>
              <a:t>seases that spread easily</a:t>
            </a:r>
            <a:endParaRPr lang="fr-FR" sz="2400" dirty="0">
              <a:latin typeface="Calibri" pitchFamily="34"/>
              <a:cs typeface="Times New Roman" pitchFamily="18"/>
            </a:endParaRPr>
          </a:p>
          <a:p>
            <a:pPr marL="0" lvl="0" indent="0">
              <a:lnSpc>
                <a:spcPct val="87000"/>
              </a:lnSpc>
              <a:spcAft>
                <a:spcPts val="800"/>
              </a:spcAft>
              <a:buNone/>
            </a:pPr>
            <a:r>
              <a:rPr lang="en-US" sz="2400" dirty="0">
                <a:solidFill>
                  <a:srgbClr val="4B4747"/>
                </a:solidFill>
                <a:latin typeface="Arial" pitchFamily="34"/>
                <a:cs typeface="Times New Roman" pitchFamily="18"/>
              </a:rPr>
              <a:t>c- </a:t>
            </a:r>
            <a:r>
              <a:rPr lang="en-US" sz="2400" dirty="0">
                <a:solidFill>
                  <a:srgbClr val="6E6C6C"/>
                </a:solidFill>
                <a:latin typeface="Arial" pitchFamily="34"/>
                <a:cs typeface="Times New Roman" pitchFamily="18"/>
              </a:rPr>
              <a:t>stopping diseases from spreading in cities</a:t>
            </a:r>
            <a:r>
              <a:rPr lang="fr-FR" sz="2400" dirty="0">
                <a:latin typeface="Calibri" pitchFamily="34"/>
                <a:cs typeface="Times New Roman" pitchFamily="18"/>
              </a:rPr>
              <a:t>    d-</a:t>
            </a:r>
            <a:r>
              <a:rPr lang="en-US" sz="2400" dirty="0">
                <a:solidFill>
                  <a:srgbClr val="6E6C6C"/>
                </a:solidFill>
                <a:latin typeface="Arial" pitchFamily="34"/>
                <a:cs typeface="Times New Roman" pitchFamily="18"/>
              </a:rPr>
              <a:t>effects of diseases in densely populated</a:t>
            </a:r>
            <a:r>
              <a:rPr lang="fr-FR" sz="2400" dirty="0">
                <a:latin typeface="Calibri" pitchFamily="34"/>
                <a:cs typeface="Times New Roman" pitchFamily="18"/>
              </a:rPr>
              <a:t> </a:t>
            </a:r>
            <a:r>
              <a:rPr lang="en-US" sz="2400" dirty="0">
                <a:solidFill>
                  <a:srgbClr val="6E6C6C"/>
                </a:solidFill>
                <a:latin typeface="Arial" pitchFamily="34"/>
                <a:cs typeface="Times New Roman" pitchFamily="18"/>
              </a:rPr>
              <a:t>urban areas</a:t>
            </a:r>
            <a:endParaRPr lang="fr-FR" sz="2400" dirty="0">
              <a:latin typeface="Calibri" pitchFamily="34"/>
              <a:cs typeface="Times New Roman" pitchFamily="18"/>
            </a:endParaRPr>
          </a:p>
          <a:p>
            <a:pPr marL="0" lvl="0" indent="0">
              <a:lnSpc>
                <a:spcPct val="87000"/>
              </a:lnSpc>
              <a:spcAft>
                <a:spcPts val="800"/>
              </a:spcAft>
              <a:buNone/>
            </a:pPr>
            <a:r>
              <a:rPr lang="en-US" sz="2400" dirty="0">
                <a:solidFill>
                  <a:srgbClr val="4B4747"/>
                </a:solidFill>
                <a:latin typeface="Arial" pitchFamily="34"/>
                <a:cs typeface="Times New Roman" pitchFamily="18"/>
              </a:rPr>
              <a:t>3 ) </a:t>
            </a:r>
            <a:r>
              <a:rPr lang="en-US" sz="2400" b="1" dirty="0">
                <a:solidFill>
                  <a:srgbClr val="6E6C6C"/>
                </a:solidFill>
                <a:latin typeface="Arial" pitchFamily="34"/>
                <a:cs typeface="Times New Roman" pitchFamily="18"/>
              </a:rPr>
              <a:t>What can you infer about the fair?</a:t>
            </a:r>
            <a:endParaRPr lang="fr-FR" sz="2400" b="1" dirty="0">
              <a:latin typeface="Calibri" pitchFamily="34"/>
              <a:cs typeface="Times New Roman" pitchFamily="18"/>
            </a:endParaRPr>
          </a:p>
          <a:p>
            <a:pPr marL="0" lvl="0" indent="0">
              <a:lnSpc>
                <a:spcPct val="87000"/>
              </a:lnSpc>
              <a:spcAft>
                <a:spcPts val="800"/>
              </a:spcAft>
              <a:buNone/>
            </a:pPr>
            <a:r>
              <a:rPr lang="en-US" sz="2400" dirty="0">
                <a:solidFill>
                  <a:srgbClr val="4B4747"/>
                </a:solidFill>
                <a:latin typeface="Arial" pitchFamily="34"/>
                <a:cs typeface="Times New Roman" pitchFamily="18"/>
              </a:rPr>
              <a:t>a-</a:t>
            </a:r>
            <a:r>
              <a:rPr lang="en-US" sz="2400" dirty="0">
                <a:solidFill>
                  <a:srgbClr val="6E6C6C"/>
                </a:solidFill>
                <a:latin typeface="Arial" pitchFamily="34"/>
                <a:cs typeface="Times New Roman" pitchFamily="18"/>
              </a:rPr>
              <a:t>All of the speakers are nurses.</a:t>
            </a:r>
            <a:r>
              <a:rPr lang="fr-FR" sz="2400" dirty="0">
                <a:latin typeface="Calibri" pitchFamily="34"/>
                <a:cs typeface="Times New Roman" pitchFamily="18"/>
              </a:rPr>
              <a:t>       b-</a:t>
            </a:r>
            <a:r>
              <a:rPr lang="en-US" sz="2400" dirty="0">
                <a:solidFill>
                  <a:srgbClr val="4B4747"/>
                </a:solidFill>
                <a:latin typeface="Arial" pitchFamily="34"/>
                <a:cs typeface="Times New Roman" pitchFamily="18"/>
              </a:rPr>
              <a:t> </a:t>
            </a:r>
            <a:r>
              <a:rPr lang="en-US" sz="2400" dirty="0">
                <a:solidFill>
                  <a:srgbClr val="6E6C6C"/>
                </a:solidFill>
                <a:latin typeface="Arial" pitchFamily="34"/>
                <a:cs typeface="Times New Roman" pitchFamily="18"/>
              </a:rPr>
              <a:t>Nurses must purchase tickets </a:t>
            </a:r>
            <a:r>
              <a:rPr lang="en-US" sz="2400" dirty="0">
                <a:solidFill>
                  <a:srgbClr val="4B4747"/>
                </a:solidFill>
                <a:latin typeface="Arial" pitchFamily="34"/>
                <a:cs typeface="Times New Roman" pitchFamily="18"/>
              </a:rPr>
              <a:t>t</a:t>
            </a:r>
            <a:r>
              <a:rPr lang="en-US" sz="2400" dirty="0">
                <a:solidFill>
                  <a:srgbClr val="6E6C6C"/>
                </a:solidFill>
                <a:latin typeface="Arial" pitchFamily="34"/>
                <a:cs typeface="Times New Roman" pitchFamily="18"/>
              </a:rPr>
              <a:t>o eac</a:t>
            </a:r>
            <a:r>
              <a:rPr lang="en-US" sz="2400" dirty="0">
                <a:solidFill>
                  <a:srgbClr val="4B4747"/>
                </a:solidFill>
                <a:latin typeface="Arial" pitchFamily="34"/>
                <a:cs typeface="Times New Roman" pitchFamily="18"/>
              </a:rPr>
              <a:t>h </a:t>
            </a:r>
            <a:r>
              <a:rPr lang="en-US" sz="2400" dirty="0">
                <a:solidFill>
                  <a:srgbClr val="6E6C6C"/>
                </a:solidFill>
                <a:latin typeface="Arial" pitchFamily="34"/>
                <a:cs typeface="Times New Roman" pitchFamily="18"/>
              </a:rPr>
              <a:t>talk</a:t>
            </a:r>
            <a:r>
              <a:rPr lang="en-US" sz="2400" dirty="0">
                <a:solidFill>
                  <a:srgbClr val="4B4747"/>
                </a:solidFill>
                <a:latin typeface="Arial" pitchFamily="34"/>
                <a:cs typeface="Times New Roman" pitchFamily="18"/>
              </a:rPr>
              <a:t>.</a:t>
            </a:r>
            <a:endParaRPr lang="fr-FR" sz="2400" dirty="0">
              <a:latin typeface="Calibri" pitchFamily="34"/>
              <a:cs typeface="Times New Roman" pitchFamily="18"/>
            </a:endParaRPr>
          </a:p>
          <a:p>
            <a:pPr marL="0" lvl="0" indent="0">
              <a:lnSpc>
                <a:spcPct val="87000"/>
              </a:lnSpc>
              <a:spcAft>
                <a:spcPts val="800"/>
              </a:spcAft>
              <a:buNone/>
            </a:pPr>
            <a:r>
              <a:rPr lang="en-US" sz="2400" dirty="0">
                <a:solidFill>
                  <a:srgbClr val="4B4747"/>
                </a:solidFill>
                <a:latin typeface="Times New Roman" pitchFamily="18"/>
                <a:cs typeface="Times New Roman" pitchFamily="18"/>
              </a:rPr>
              <a:t>c-</a:t>
            </a:r>
            <a:r>
              <a:rPr lang="en-US" sz="2400" dirty="0">
                <a:solidFill>
                  <a:srgbClr val="6E6C6C"/>
                </a:solidFill>
                <a:latin typeface="Arial" pitchFamily="34"/>
                <a:cs typeface="Times New Roman" pitchFamily="18"/>
              </a:rPr>
              <a:t>The talks will focus on eliminating</a:t>
            </a:r>
            <a:r>
              <a:rPr lang="fr-FR" sz="2400" dirty="0">
                <a:latin typeface="Calibri" pitchFamily="34"/>
                <a:cs typeface="Times New Roman" pitchFamily="18"/>
              </a:rPr>
              <a:t> </a:t>
            </a:r>
            <a:r>
              <a:rPr lang="en-US" sz="2400" dirty="0">
                <a:solidFill>
                  <a:srgbClr val="6E6C6C"/>
                </a:solidFill>
                <a:latin typeface="Arial" pitchFamily="34"/>
                <a:cs typeface="Times New Roman" pitchFamily="18"/>
              </a:rPr>
              <a:t>communicable diseases.</a:t>
            </a:r>
            <a:endParaRPr lang="fr-FR" sz="2400" dirty="0">
              <a:latin typeface="Calibri" pitchFamily="34"/>
              <a:cs typeface="Times New Roman" pitchFamily="18"/>
            </a:endParaRPr>
          </a:p>
          <a:p>
            <a:pPr marL="0" lvl="0" indent="0">
              <a:lnSpc>
                <a:spcPct val="70000"/>
              </a:lnSpc>
              <a:buNone/>
            </a:pPr>
            <a:r>
              <a:rPr lang="en-US" sz="2400" dirty="0">
                <a:solidFill>
                  <a:srgbClr val="4B4747"/>
                </a:solidFill>
                <a:latin typeface="Arial" pitchFamily="34"/>
              </a:rPr>
              <a:t>d- </a:t>
            </a:r>
            <a:r>
              <a:rPr lang="en-US" sz="2400" dirty="0">
                <a:solidFill>
                  <a:srgbClr val="6E6C6C"/>
                </a:solidFill>
                <a:latin typeface="Arial" pitchFamily="34"/>
              </a:rPr>
              <a:t>Public health nursing and government will be discussed last</a:t>
            </a:r>
            <a:endParaRPr lang="fr-FR" sz="2400" dirty="0"/>
          </a:p>
        </p:txBody>
      </p:sp>
    </p:spTree>
    <p:extLst>
      <p:ext uri="{BB962C8B-B14F-4D97-AF65-F5344CB8AC3E}">
        <p14:creationId xmlns:p14="http://schemas.microsoft.com/office/powerpoint/2010/main" val="2264027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a:extLst>
              <a:ext uri="{FF2B5EF4-FFF2-40B4-BE49-F238E27FC236}">
                <a16:creationId xmlns:a16="http://schemas.microsoft.com/office/drawing/2014/main" id="{A1734483-6DBA-48E6-BE1B-141DADAC22CC}"/>
              </a:ext>
            </a:extLst>
          </p:cNvPr>
          <p:cNvSpPr txBox="1">
            <a:spLocks noGrp="1"/>
          </p:cNvSpPr>
          <p:nvPr>
            <p:ph idx="1"/>
          </p:nvPr>
        </p:nvSpPr>
        <p:spPr>
          <a:xfrm>
            <a:off x="0" y="0"/>
            <a:ext cx="12191996" cy="6858000"/>
          </a:xfrm>
        </p:spPr>
        <p:txBody>
          <a:bodyPr/>
          <a:lstStyle/>
          <a:p>
            <a:pPr marL="0" lvl="0" indent="0">
              <a:lnSpc>
                <a:spcPct val="87000"/>
              </a:lnSpc>
              <a:spcAft>
                <a:spcPts val="800"/>
              </a:spcAft>
              <a:buNone/>
            </a:pPr>
            <a:r>
              <a:rPr lang="en-US" sz="2400" b="1" u="sng" dirty="0">
                <a:solidFill>
                  <a:srgbClr val="4B4747"/>
                </a:solidFill>
                <a:latin typeface="Arial" pitchFamily="34"/>
                <a:cs typeface="Times New Roman" pitchFamily="18"/>
              </a:rPr>
              <a:t>Activity 2</a:t>
            </a:r>
            <a:r>
              <a:rPr lang="en-US" sz="2400" dirty="0">
                <a:solidFill>
                  <a:srgbClr val="4B4747"/>
                </a:solidFill>
                <a:latin typeface="Arial" pitchFamily="34"/>
                <a:cs typeface="Times New Roman" pitchFamily="18"/>
              </a:rPr>
              <a:t>: Read the sentence pair. Choose</a:t>
            </a:r>
            <a:r>
              <a:rPr lang="fr-FR" sz="2400" dirty="0">
                <a:latin typeface="Calibri" pitchFamily="34"/>
                <a:cs typeface="Times New Roman" pitchFamily="18"/>
              </a:rPr>
              <a:t> </a:t>
            </a:r>
            <a:r>
              <a:rPr lang="en-US" sz="2400" dirty="0">
                <a:solidFill>
                  <a:srgbClr val="4B4747"/>
                </a:solidFill>
                <a:latin typeface="Arial" pitchFamily="34"/>
                <a:cs typeface="Times New Roman" pitchFamily="18"/>
              </a:rPr>
              <a:t>where the words best fit the blanks.</a:t>
            </a:r>
            <a:endParaRPr lang="fr-FR" sz="2400" dirty="0">
              <a:latin typeface="Calibri" pitchFamily="34"/>
              <a:cs typeface="Times New Roman" pitchFamily="18"/>
            </a:endParaRPr>
          </a:p>
          <a:p>
            <a:pPr marL="0" lvl="0" indent="0">
              <a:lnSpc>
                <a:spcPct val="87000"/>
              </a:lnSpc>
              <a:spcAft>
                <a:spcPts val="800"/>
              </a:spcAft>
              <a:buNone/>
            </a:pPr>
            <a:endParaRPr lang="en-US" sz="2400" dirty="0">
              <a:solidFill>
                <a:srgbClr val="4B4747"/>
              </a:solidFill>
              <a:latin typeface="Arial" pitchFamily="34"/>
              <a:cs typeface="Times New Roman" pitchFamily="18"/>
            </a:endParaRPr>
          </a:p>
          <a:p>
            <a:pPr marL="0" lvl="0" indent="0">
              <a:lnSpc>
                <a:spcPct val="87000"/>
              </a:lnSpc>
              <a:spcAft>
                <a:spcPts val="800"/>
              </a:spcAft>
              <a:buNone/>
            </a:pPr>
            <a:r>
              <a:rPr lang="en-US" sz="2400" dirty="0">
                <a:solidFill>
                  <a:srgbClr val="4B4747"/>
                </a:solidFill>
                <a:latin typeface="Arial" pitchFamily="34"/>
                <a:cs typeface="Times New Roman" pitchFamily="18"/>
              </a:rPr>
              <a:t>1)  infectious </a:t>
            </a:r>
            <a:r>
              <a:rPr lang="en-US" sz="2400" i="1" dirty="0">
                <a:solidFill>
                  <a:srgbClr val="6E6C6C"/>
                </a:solidFill>
                <a:latin typeface="Arial" pitchFamily="34"/>
                <a:cs typeface="Times New Roman" pitchFamily="18"/>
              </a:rPr>
              <a:t>I </a:t>
            </a:r>
            <a:r>
              <a:rPr lang="en-US" sz="2400" dirty="0">
                <a:solidFill>
                  <a:srgbClr val="4B4747"/>
                </a:solidFill>
                <a:latin typeface="Arial" pitchFamily="34"/>
                <a:cs typeface="Times New Roman" pitchFamily="18"/>
              </a:rPr>
              <a:t>preventative</a:t>
            </a:r>
            <a:endParaRPr lang="fr-FR" sz="2400" dirty="0">
              <a:latin typeface="Calibri" pitchFamily="34"/>
              <a:cs typeface="Times New Roman" pitchFamily="18"/>
            </a:endParaRPr>
          </a:p>
          <a:p>
            <a:pPr lvl="0">
              <a:lnSpc>
                <a:spcPct val="87000"/>
              </a:lnSpc>
              <a:spcAft>
                <a:spcPts val="800"/>
              </a:spcAft>
            </a:pPr>
            <a:r>
              <a:rPr lang="en-US" sz="2400" dirty="0">
                <a:solidFill>
                  <a:srgbClr val="6E6C6C"/>
                </a:solidFill>
                <a:latin typeface="Arial" pitchFamily="34"/>
                <a:cs typeface="Times New Roman" pitchFamily="18"/>
              </a:rPr>
              <a:t>Taking,,,,,,,,,,,,,,,,,,,,,, action will pr</a:t>
            </a:r>
            <a:r>
              <a:rPr lang="en-US" sz="2400" dirty="0">
                <a:solidFill>
                  <a:srgbClr val="4B4747"/>
                </a:solidFill>
                <a:latin typeface="Arial" pitchFamily="34"/>
                <a:cs typeface="Times New Roman" pitchFamily="18"/>
              </a:rPr>
              <a:t>e</a:t>
            </a:r>
            <a:r>
              <a:rPr lang="en-US" sz="2400" dirty="0">
                <a:solidFill>
                  <a:srgbClr val="6E6C6C"/>
                </a:solidFill>
                <a:latin typeface="Arial" pitchFamily="34"/>
                <a:cs typeface="Times New Roman" pitchFamily="18"/>
              </a:rPr>
              <a:t>vent the</a:t>
            </a:r>
            <a:r>
              <a:rPr lang="fr-FR" sz="2400" dirty="0">
                <a:latin typeface="Calibri" pitchFamily="34"/>
                <a:cs typeface="Times New Roman" pitchFamily="18"/>
              </a:rPr>
              <a:t> </a:t>
            </a:r>
            <a:r>
              <a:rPr lang="en-US" sz="2400" dirty="0">
                <a:solidFill>
                  <a:srgbClr val="6E6C6C"/>
                </a:solidFill>
                <a:latin typeface="Arial" pitchFamily="34"/>
                <a:cs typeface="Times New Roman" pitchFamily="18"/>
              </a:rPr>
              <a:t>spread of the disease</a:t>
            </a:r>
            <a:r>
              <a:rPr lang="en-US" sz="2400" dirty="0">
                <a:solidFill>
                  <a:srgbClr val="8A8888"/>
                </a:solidFill>
                <a:latin typeface="Arial" pitchFamily="34"/>
                <a:cs typeface="Times New Roman" pitchFamily="18"/>
              </a:rPr>
              <a:t>.</a:t>
            </a:r>
            <a:endParaRPr lang="fr-FR" sz="2400" dirty="0">
              <a:latin typeface="Calibri" pitchFamily="34"/>
              <a:cs typeface="Times New Roman" pitchFamily="18"/>
            </a:endParaRPr>
          </a:p>
          <a:p>
            <a:pPr lvl="0">
              <a:lnSpc>
                <a:spcPct val="87000"/>
              </a:lnSpc>
              <a:spcAft>
                <a:spcPts val="800"/>
              </a:spcAft>
            </a:pPr>
            <a:r>
              <a:rPr lang="en-US" sz="2400" dirty="0">
                <a:solidFill>
                  <a:srgbClr val="8A8888"/>
                </a:solidFill>
                <a:latin typeface="Arial" pitchFamily="34"/>
                <a:cs typeface="Times New Roman" pitchFamily="18"/>
              </a:rPr>
              <a:t>,,,,,,,,,,,,,,,,,,,,,,,,,,,,,,,,,</a:t>
            </a:r>
            <a:r>
              <a:rPr lang="en-US" sz="2400" dirty="0">
                <a:solidFill>
                  <a:srgbClr val="6E6C6C"/>
                </a:solidFill>
                <a:latin typeface="Arial" pitchFamily="34"/>
                <a:cs typeface="Times New Roman" pitchFamily="18"/>
              </a:rPr>
              <a:t>diseases spr</a:t>
            </a:r>
            <a:r>
              <a:rPr lang="en-US" sz="2400" dirty="0">
                <a:solidFill>
                  <a:srgbClr val="4B4747"/>
                </a:solidFill>
                <a:latin typeface="Arial" pitchFamily="34"/>
                <a:cs typeface="Times New Roman" pitchFamily="18"/>
              </a:rPr>
              <a:t>e</a:t>
            </a:r>
            <a:r>
              <a:rPr lang="en-US" sz="2400" dirty="0">
                <a:solidFill>
                  <a:srgbClr val="6E6C6C"/>
                </a:solidFill>
                <a:latin typeface="Arial" pitchFamily="34"/>
                <a:cs typeface="Times New Roman" pitchFamily="18"/>
              </a:rPr>
              <a:t>ad quickly.</a:t>
            </a:r>
            <a:endParaRPr lang="fr-FR" sz="2400" dirty="0">
              <a:latin typeface="Calibri" pitchFamily="34"/>
              <a:cs typeface="Times New Roman" pitchFamily="18"/>
            </a:endParaRPr>
          </a:p>
          <a:p>
            <a:pPr marL="0" lvl="0" indent="0">
              <a:lnSpc>
                <a:spcPct val="87000"/>
              </a:lnSpc>
              <a:spcAft>
                <a:spcPts val="800"/>
              </a:spcAft>
              <a:buNone/>
            </a:pPr>
            <a:r>
              <a:rPr lang="en-US" sz="2400" dirty="0">
                <a:solidFill>
                  <a:srgbClr val="4B4747"/>
                </a:solidFill>
                <a:latin typeface="Arial" pitchFamily="34"/>
                <a:cs typeface="Times New Roman" pitchFamily="18"/>
              </a:rPr>
              <a:t>2 )outreach </a:t>
            </a:r>
            <a:r>
              <a:rPr lang="en-US" sz="2400" i="1" dirty="0">
                <a:solidFill>
                  <a:srgbClr val="6E6C6C"/>
                </a:solidFill>
                <a:latin typeface="Arial" pitchFamily="34"/>
                <a:cs typeface="Times New Roman" pitchFamily="18"/>
              </a:rPr>
              <a:t>I </a:t>
            </a:r>
            <a:r>
              <a:rPr lang="en-US" sz="2400" dirty="0">
                <a:solidFill>
                  <a:srgbClr val="4B4747"/>
                </a:solidFill>
                <a:latin typeface="Arial" pitchFamily="34"/>
                <a:cs typeface="Times New Roman" pitchFamily="18"/>
              </a:rPr>
              <a:t>epidemics</a:t>
            </a:r>
            <a:endParaRPr lang="fr-FR" sz="2400" dirty="0">
              <a:latin typeface="Calibri" pitchFamily="34"/>
              <a:cs typeface="Times New Roman" pitchFamily="18"/>
            </a:endParaRPr>
          </a:p>
          <a:p>
            <a:pPr lvl="0">
              <a:lnSpc>
                <a:spcPct val="87000"/>
              </a:lnSpc>
              <a:spcAft>
                <a:spcPts val="800"/>
              </a:spcAft>
            </a:pPr>
            <a:r>
              <a:rPr lang="en-US" sz="2400" dirty="0">
                <a:solidFill>
                  <a:srgbClr val="4B4747"/>
                </a:solidFill>
                <a:latin typeface="Arial" pitchFamily="34"/>
                <a:cs typeface="Times New Roman" pitchFamily="18"/>
              </a:rPr>
              <a:t>T</a:t>
            </a:r>
            <a:r>
              <a:rPr lang="en-US" sz="2400" dirty="0">
                <a:solidFill>
                  <a:srgbClr val="6E6C6C"/>
                </a:solidFill>
                <a:latin typeface="Arial" pitchFamily="34"/>
                <a:cs typeface="Times New Roman" pitchFamily="18"/>
              </a:rPr>
              <a:t>he nurses hope tha</a:t>
            </a:r>
            <a:r>
              <a:rPr lang="en-US" sz="2400" dirty="0">
                <a:solidFill>
                  <a:srgbClr val="4B4747"/>
                </a:solidFill>
                <a:latin typeface="Arial" pitchFamily="34"/>
                <a:cs typeface="Times New Roman" pitchFamily="18"/>
              </a:rPr>
              <a:t>t </a:t>
            </a:r>
            <a:r>
              <a:rPr lang="en-US" sz="2400" dirty="0">
                <a:solidFill>
                  <a:srgbClr val="6E6C6C"/>
                </a:solidFill>
                <a:latin typeface="Arial" pitchFamily="34"/>
                <a:cs typeface="Times New Roman" pitchFamily="18"/>
              </a:rPr>
              <a:t>the ,,,,,,,,,,,,,,,,,,,,,,,,,,,,,program will improve local hea</a:t>
            </a:r>
            <a:r>
              <a:rPr lang="en-US" sz="2400" dirty="0">
                <a:solidFill>
                  <a:srgbClr val="4B4747"/>
                </a:solidFill>
                <a:latin typeface="Arial" pitchFamily="34"/>
                <a:cs typeface="Times New Roman" pitchFamily="18"/>
              </a:rPr>
              <a:t>l</a:t>
            </a:r>
            <a:r>
              <a:rPr lang="en-US" sz="2400" dirty="0">
                <a:solidFill>
                  <a:srgbClr val="6E6C6C"/>
                </a:solidFill>
                <a:latin typeface="Arial" pitchFamily="34"/>
                <a:cs typeface="Times New Roman" pitchFamily="18"/>
              </a:rPr>
              <a:t>th.</a:t>
            </a:r>
            <a:endParaRPr lang="fr-FR" sz="2400" dirty="0">
              <a:latin typeface="Calibri" pitchFamily="34"/>
              <a:cs typeface="Times New Roman" pitchFamily="18"/>
            </a:endParaRPr>
          </a:p>
          <a:p>
            <a:pPr lvl="0">
              <a:lnSpc>
                <a:spcPct val="87000"/>
              </a:lnSpc>
              <a:spcAft>
                <a:spcPts val="800"/>
              </a:spcAft>
            </a:pPr>
            <a:r>
              <a:rPr lang="en-US" sz="2400" dirty="0">
                <a:solidFill>
                  <a:srgbClr val="8A8888"/>
                </a:solidFill>
                <a:latin typeface="Arial" pitchFamily="34"/>
                <a:cs typeface="Times New Roman" pitchFamily="18"/>
              </a:rPr>
              <a:t>,,,,,,,,,,,,,,,,,,,,,,,,,,,,, </a:t>
            </a:r>
            <a:r>
              <a:rPr lang="en-US" sz="2400" dirty="0">
                <a:solidFill>
                  <a:srgbClr val="4B4747"/>
                </a:solidFill>
                <a:latin typeface="Arial" pitchFamily="34"/>
                <a:cs typeface="Times New Roman" pitchFamily="18"/>
              </a:rPr>
              <a:t>f</a:t>
            </a:r>
            <a:r>
              <a:rPr lang="en-US" sz="2400" dirty="0">
                <a:solidFill>
                  <a:srgbClr val="6E6C6C"/>
                </a:solidFill>
                <a:latin typeface="Arial" pitchFamily="34"/>
                <a:cs typeface="Times New Roman" pitchFamily="18"/>
              </a:rPr>
              <a:t>ade with vaccine use.</a:t>
            </a:r>
            <a:endParaRPr lang="fr-FR" sz="2400" dirty="0">
              <a:latin typeface="Calibri" pitchFamily="34"/>
              <a:cs typeface="Times New Roman" pitchFamily="18"/>
            </a:endParaRPr>
          </a:p>
          <a:p>
            <a:pPr marL="0" lvl="0" indent="0">
              <a:lnSpc>
                <a:spcPct val="87000"/>
              </a:lnSpc>
              <a:spcAft>
                <a:spcPts val="800"/>
              </a:spcAft>
              <a:buNone/>
            </a:pPr>
            <a:r>
              <a:rPr lang="en-US" sz="2400" dirty="0">
                <a:solidFill>
                  <a:srgbClr val="4B4747"/>
                </a:solidFill>
                <a:latin typeface="Arial" pitchFamily="34"/>
                <a:cs typeface="Times New Roman" pitchFamily="18"/>
              </a:rPr>
              <a:t>3) MSN </a:t>
            </a:r>
            <a:r>
              <a:rPr lang="en-US" sz="2400" i="1" dirty="0">
                <a:solidFill>
                  <a:srgbClr val="6E6C6C"/>
                </a:solidFill>
                <a:latin typeface="Arial" pitchFamily="34"/>
                <a:cs typeface="Times New Roman" pitchFamily="18"/>
              </a:rPr>
              <a:t>I </a:t>
            </a:r>
            <a:r>
              <a:rPr lang="en-US" sz="2400" dirty="0">
                <a:solidFill>
                  <a:srgbClr val="4B4747"/>
                </a:solidFill>
                <a:latin typeface="Arial" pitchFamily="34"/>
                <a:cs typeface="Times New Roman" pitchFamily="18"/>
              </a:rPr>
              <a:t>CDC</a:t>
            </a:r>
            <a:endParaRPr lang="fr-FR" sz="2400" dirty="0">
              <a:latin typeface="Calibri" pitchFamily="34"/>
              <a:cs typeface="Times New Roman" pitchFamily="18"/>
            </a:endParaRPr>
          </a:p>
          <a:p>
            <a:pPr lvl="0">
              <a:lnSpc>
                <a:spcPct val="87000"/>
              </a:lnSpc>
              <a:spcAft>
                <a:spcPts val="800"/>
              </a:spcAft>
            </a:pPr>
            <a:r>
              <a:rPr lang="en-US" sz="2400" dirty="0">
                <a:solidFill>
                  <a:srgbClr val="4B4747"/>
                </a:solidFill>
                <a:latin typeface="Arial" pitchFamily="34"/>
                <a:cs typeface="Times New Roman" pitchFamily="18"/>
              </a:rPr>
              <a:t>N</a:t>
            </a:r>
            <a:r>
              <a:rPr lang="en-US" sz="2400" dirty="0">
                <a:solidFill>
                  <a:srgbClr val="6E6C6C"/>
                </a:solidFill>
                <a:latin typeface="Arial" pitchFamily="34"/>
                <a:cs typeface="Times New Roman" pitchFamily="18"/>
              </a:rPr>
              <a:t>urses at the,,,,,,,,,,,,,,,,,,,,,, can </a:t>
            </a:r>
            <a:r>
              <a:rPr lang="en-US" sz="2400" dirty="0">
                <a:solidFill>
                  <a:srgbClr val="4B4747"/>
                </a:solidFill>
                <a:latin typeface="Arial" pitchFamily="34"/>
                <a:cs typeface="Times New Roman" pitchFamily="18"/>
              </a:rPr>
              <a:t>r</a:t>
            </a:r>
            <a:r>
              <a:rPr lang="en-US" sz="2400" dirty="0">
                <a:solidFill>
                  <a:srgbClr val="6E6C6C"/>
                </a:solidFill>
                <a:latin typeface="Arial" pitchFamily="34"/>
                <a:cs typeface="Times New Roman" pitchFamily="18"/>
              </a:rPr>
              <a:t>ecog</a:t>
            </a:r>
            <a:r>
              <a:rPr lang="en-US" sz="2400" dirty="0">
                <a:solidFill>
                  <a:srgbClr val="4B4747"/>
                </a:solidFill>
                <a:latin typeface="Arial" pitchFamily="34"/>
                <a:cs typeface="Times New Roman" pitchFamily="18"/>
              </a:rPr>
              <a:t>n</a:t>
            </a:r>
            <a:r>
              <a:rPr lang="en-US" sz="2400" dirty="0">
                <a:solidFill>
                  <a:srgbClr val="6E6C6C"/>
                </a:solidFill>
                <a:latin typeface="Arial" pitchFamily="34"/>
                <a:cs typeface="Times New Roman" pitchFamily="18"/>
              </a:rPr>
              <a:t>ize</a:t>
            </a:r>
            <a:r>
              <a:rPr lang="fr-FR" sz="2400" dirty="0">
                <a:latin typeface="Calibri" pitchFamily="34"/>
                <a:cs typeface="Times New Roman" pitchFamily="18"/>
              </a:rPr>
              <a:t> </a:t>
            </a:r>
            <a:r>
              <a:rPr lang="en-US" sz="2400" dirty="0">
                <a:solidFill>
                  <a:srgbClr val="6E6C6C"/>
                </a:solidFill>
                <a:latin typeface="Arial" pitchFamily="34"/>
                <a:cs typeface="Times New Roman" pitchFamily="18"/>
              </a:rPr>
              <a:t>the symptoms of many dise</a:t>
            </a:r>
            <a:r>
              <a:rPr lang="en-US" sz="2400" dirty="0">
                <a:solidFill>
                  <a:srgbClr val="4B4747"/>
                </a:solidFill>
                <a:latin typeface="Arial" pitchFamily="34"/>
                <a:cs typeface="Times New Roman" pitchFamily="18"/>
              </a:rPr>
              <a:t>a</a:t>
            </a:r>
            <a:r>
              <a:rPr lang="en-US" sz="2400" dirty="0">
                <a:solidFill>
                  <a:srgbClr val="6E6C6C"/>
                </a:solidFill>
                <a:latin typeface="Arial" pitchFamily="34"/>
                <a:cs typeface="Times New Roman" pitchFamily="18"/>
              </a:rPr>
              <a:t>ses</a:t>
            </a:r>
            <a:r>
              <a:rPr lang="en-US" sz="2400" dirty="0">
                <a:solidFill>
                  <a:srgbClr val="4B4747"/>
                </a:solidFill>
                <a:latin typeface="Arial" pitchFamily="34"/>
                <a:cs typeface="Times New Roman" pitchFamily="18"/>
              </a:rPr>
              <a:t>.</a:t>
            </a:r>
            <a:endParaRPr lang="fr-FR" sz="2400" dirty="0">
              <a:latin typeface="Calibri" pitchFamily="34"/>
              <a:cs typeface="Times New Roman" pitchFamily="18"/>
            </a:endParaRPr>
          </a:p>
          <a:p>
            <a:pPr lvl="0">
              <a:lnSpc>
                <a:spcPct val="87000"/>
              </a:lnSpc>
              <a:spcAft>
                <a:spcPts val="800"/>
              </a:spcAft>
            </a:pPr>
            <a:r>
              <a:rPr lang="en-US" sz="2400" dirty="0">
                <a:solidFill>
                  <a:srgbClr val="6E6C6C"/>
                </a:solidFill>
                <a:latin typeface="Arial" pitchFamily="34"/>
                <a:cs typeface="Times New Roman" pitchFamily="18"/>
              </a:rPr>
              <a:t>Nurses with a </a:t>
            </a:r>
            <a:r>
              <a:rPr lang="en-US" sz="2400" dirty="0">
                <a:solidFill>
                  <a:srgbClr val="8A8888"/>
                </a:solidFill>
                <a:latin typeface="Arial" pitchFamily="34"/>
                <a:cs typeface="Times New Roman" pitchFamily="18"/>
              </a:rPr>
              <a:t>_ </a:t>
            </a:r>
            <a:r>
              <a:rPr lang="en-US" sz="2400" dirty="0">
                <a:solidFill>
                  <a:srgbClr val="6E6C6C"/>
                </a:solidFill>
                <a:latin typeface="Arial" pitchFamily="34"/>
                <a:cs typeface="Times New Roman" pitchFamily="18"/>
              </a:rPr>
              <a:t>_____ </a:t>
            </a:r>
            <a:r>
              <a:rPr lang="en-US" sz="2400" dirty="0">
                <a:solidFill>
                  <a:srgbClr val="4B4747"/>
                </a:solidFill>
                <a:latin typeface="Arial" pitchFamily="34"/>
                <a:cs typeface="Times New Roman" pitchFamily="18"/>
              </a:rPr>
              <a:t>are </a:t>
            </a:r>
            <a:r>
              <a:rPr lang="en-US" sz="2400" dirty="0">
                <a:solidFill>
                  <a:srgbClr val="6E6C6C"/>
                </a:solidFill>
                <a:latin typeface="Arial" pitchFamily="34"/>
                <a:cs typeface="Times New Roman" pitchFamily="18"/>
              </a:rPr>
              <a:t>quali</a:t>
            </a:r>
            <a:r>
              <a:rPr lang="en-US" sz="2400" dirty="0">
                <a:solidFill>
                  <a:srgbClr val="4B4747"/>
                </a:solidFill>
                <a:latin typeface="Arial" pitchFamily="34"/>
                <a:cs typeface="Times New Roman" pitchFamily="18"/>
              </a:rPr>
              <a:t>f</a:t>
            </a:r>
            <a:r>
              <a:rPr lang="en-US" sz="2400" dirty="0">
                <a:solidFill>
                  <a:srgbClr val="6E6C6C"/>
                </a:solidFill>
                <a:latin typeface="Arial" pitchFamily="34"/>
                <a:cs typeface="Times New Roman" pitchFamily="18"/>
              </a:rPr>
              <a:t>ied to </a:t>
            </a:r>
            <a:r>
              <a:rPr lang="fr-FR" sz="2400" dirty="0" err="1">
                <a:solidFill>
                  <a:srgbClr val="6E6C6C"/>
                </a:solidFill>
                <a:latin typeface="Arial" pitchFamily="34"/>
                <a:cs typeface="Times New Roman" pitchFamily="18"/>
              </a:rPr>
              <a:t>operate</a:t>
            </a:r>
            <a:r>
              <a:rPr lang="fr-FR" sz="2400" dirty="0">
                <a:solidFill>
                  <a:srgbClr val="6E6C6C"/>
                </a:solidFill>
                <a:latin typeface="Arial" pitchFamily="34"/>
                <a:cs typeface="Times New Roman" pitchFamily="18"/>
              </a:rPr>
              <a:t> independently</a:t>
            </a:r>
            <a:r>
              <a:rPr lang="fr-FR" sz="2400" dirty="0">
                <a:solidFill>
                  <a:srgbClr val="8A8888"/>
                </a:solidFill>
                <a:latin typeface="Arial" pitchFamily="34"/>
                <a:cs typeface="Times New Roman" pitchFamily="18"/>
              </a:rPr>
              <a:t>.</a:t>
            </a:r>
            <a:endParaRPr lang="fr-FR" sz="2400" dirty="0">
              <a:latin typeface="Calibri" pitchFamily="34"/>
              <a:cs typeface="Times New Roman" pitchFamily="18"/>
            </a:endParaRPr>
          </a:p>
          <a:p>
            <a:pPr marL="0" lvl="0" indent="0">
              <a:lnSpc>
                <a:spcPct val="87000"/>
              </a:lnSpc>
              <a:spcAft>
                <a:spcPts val="800"/>
              </a:spcAft>
              <a:buNone/>
            </a:pPr>
            <a:r>
              <a:rPr lang="fr-FR" sz="2400" dirty="0">
                <a:solidFill>
                  <a:srgbClr val="8A8888"/>
                </a:solidFill>
                <a:latin typeface="Arial" pitchFamily="34"/>
                <a:cs typeface="Times New Roman" pitchFamily="18"/>
              </a:rPr>
              <a:t> </a:t>
            </a:r>
            <a:endParaRPr lang="fr-FR" sz="2400" dirty="0">
              <a:latin typeface="Calibri" pitchFamily="34"/>
              <a:cs typeface="Times New Roman" pitchFamily="18"/>
            </a:endParaRPr>
          </a:p>
          <a:p>
            <a:pPr marL="0" lvl="0" indent="0">
              <a:lnSpc>
                <a:spcPct val="70000"/>
              </a:lnSpc>
              <a:buNone/>
            </a:pPr>
            <a:endParaRPr lang="fr-F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a:extLst>
              <a:ext uri="{FF2B5EF4-FFF2-40B4-BE49-F238E27FC236}">
                <a16:creationId xmlns:a16="http://schemas.microsoft.com/office/drawing/2014/main" id="{ADD918B4-E1D9-4764-A4E0-0CDA5607D7D5}"/>
              </a:ext>
            </a:extLst>
          </p:cNvPr>
          <p:cNvSpPr txBox="1">
            <a:spLocks noGrp="1"/>
          </p:cNvSpPr>
          <p:nvPr>
            <p:ph idx="1"/>
          </p:nvPr>
        </p:nvSpPr>
        <p:spPr>
          <a:xfrm>
            <a:off x="0" y="23326"/>
            <a:ext cx="12191996" cy="6834673"/>
          </a:xfrm>
        </p:spPr>
        <p:txBody>
          <a:bodyPr/>
          <a:lstStyle/>
          <a:p>
            <a:pPr marL="0" lvl="0" indent="0">
              <a:lnSpc>
                <a:spcPct val="97000"/>
              </a:lnSpc>
              <a:spcAft>
                <a:spcPts val="800"/>
              </a:spcAft>
              <a:buNone/>
            </a:pPr>
            <a:r>
              <a:rPr lang="en-US" sz="2400" b="1" u="sng" dirty="0">
                <a:solidFill>
                  <a:srgbClr val="728A46"/>
                </a:solidFill>
                <a:latin typeface="Times New Roman" pitchFamily="18"/>
                <a:cs typeface="Times New Roman" pitchFamily="18"/>
              </a:rPr>
              <a:t>Activity</a:t>
            </a:r>
            <a:r>
              <a:rPr lang="en-US" sz="2400" dirty="0">
                <a:solidFill>
                  <a:srgbClr val="728A46"/>
                </a:solidFill>
                <a:latin typeface="Times New Roman" pitchFamily="18"/>
                <a:cs typeface="Times New Roman" pitchFamily="18"/>
              </a:rPr>
              <a:t>:  </a:t>
            </a:r>
            <a:r>
              <a:rPr lang="en-US" sz="2400" dirty="0">
                <a:solidFill>
                  <a:srgbClr val="34302F"/>
                </a:solidFill>
                <a:latin typeface="Arial" pitchFamily="34"/>
                <a:cs typeface="Times New Roman" pitchFamily="18"/>
              </a:rPr>
              <a:t>Fill </a:t>
            </a:r>
            <a:r>
              <a:rPr lang="en-US" sz="2400" dirty="0">
                <a:solidFill>
                  <a:srgbClr val="221F20"/>
                </a:solidFill>
                <a:latin typeface="Arial" pitchFamily="34"/>
                <a:cs typeface="Times New Roman" pitchFamily="18"/>
              </a:rPr>
              <a:t>in </a:t>
            </a:r>
            <a:r>
              <a:rPr lang="en-US" sz="2400" dirty="0">
                <a:solidFill>
                  <a:srgbClr val="34302F"/>
                </a:solidFill>
                <a:latin typeface="Arial" pitchFamily="34"/>
                <a:cs typeface="Times New Roman" pitchFamily="18"/>
              </a:rPr>
              <a:t>the blanks </a:t>
            </a:r>
            <a:r>
              <a:rPr lang="en-US" sz="2400" dirty="0">
                <a:solidFill>
                  <a:srgbClr val="44413E"/>
                </a:solidFill>
                <a:latin typeface="Arial" pitchFamily="34"/>
                <a:cs typeface="Times New Roman" pitchFamily="18"/>
              </a:rPr>
              <a:t>with the </a:t>
            </a:r>
            <a:r>
              <a:rPr lang="en-US" sz="2400" dirty="0">
                <a:solidFill>
                  <a:srgbClr val="34302F"/>
                </a:solidFill>
                <a:latin typeface="Arial" pitchFamily="34"/>
                <a:cs typeface="Times New Roman" pitchFamily="18"/>
              </a:rPr>
              <a:t>correct words</a:t>
            </a:r>
            <a:r>
              <a:rPr lang="en-US" sz="2400" dirty="0">
                <a:solidFill>
                  <a:srgbClr val="5D5952"/>
                </a:solidFill>
                <a:latin typeface="Arial" pitchFamily="34"/>
                <a:cs typeface="Times New Roman" pitchFamily="18"/>
              </a:rPr>
              <a:t>: </a:t>
            </a:r>
            <a:r>
              <a:rPr lang="en-US" sz="2400" b="1" i="1" dirty="0">
                <a:solidFill>
                  <a:srgbClr val="5D5952"/>
                </a:solidFill>
                <a:latin typeface="Arial" pitchFamily="34"/>
                <a:cs typeface="Times New Roman" pitchFamily="18"/>
              </a:rPr>
              <a:t>keynote</a:t>
            </a:r>
            <a:r>
              <a:rPr lang="fr-FR" sz="2400" b="1" i="1" dirty="0">
                <a:solidFill>
                  <a:srgbClr val="5D5952"/>
                </a:solidFill>
                <a:latin typeface="Calibri" pitchFamily="34"/>
                <a:cs typeface="Times New Roman" pitchFamily="18"/>
              </a:rPr>
              <a:t> </a:t>
            </a:r>
            <a:r>
              <a:rPr lang="en-US" sz="2400" b="1" i="1" dirty="0">
                <a:solidFill>
                  <a:srgbClr val="5D5952"/>
                </a:solidFill>
                <a:latin typeface="Arial" pitchFamily="34"/>
                <a:cs typeface="Times New Roman" pitchFamily="18"/>
              </a:rPr>
              <a:t>speaker, pub</a:t>
            </a:r>
            <a:r>
              <a:rPr lang="en-US" sz="2400" b="1" i="1" dirty="0">
                <a:solidFill>
                  <a:srgbClr val="74716C"/>
                </a:solidFill>
                <a:latin typeface="Arial" pitchFamily="34"/>
                <a:cs typeface="Times New Roman" pitchFamily="18"/>
              </a:rPr>
              <a:t>lic </a:t>
            </a:r>
            <a:r>
              <a:rPr lang="en-US" sz="2400" b="1" i="1" dirty="0">
                <a:solidFill>
                  <a:srgbClr val="5D5952"/>
                </a:solidFill>
                <a:latin typeface="Arial" pitchFamily="34"/>
                <a:cs typeface="Times New Roman" pitchFamily="18"/>
              </a:rPr>
              <a:t>hea</a:t>
            </a:r>
            <a:r>
              <a:rPr lang="en-US" sz="2400" b="1" i="1" dirty="0">
                <a:solidFill>
                  <a:srgbClr val="74716C"/>
                </a:solidFill>
                <a:latin typeface="Arial" pitchFamily="34"/>
                <a:cs typeface="Times New Roman" pitchFamily="18"/>
              </a:rPr>
              <a:t>l</a:t>
            </a:r>
            <a:r>
              <a:rPr lang="en-US" sz="2400" b="1" i="1" dirty="0">
                <a:solidFill>
                  <a:srgbClr val="5D5952"/>
                </a:solidFill>
                <a:latin typeface="Arial" pitchFamily="34"/>
                <a:cs typeface="Times New Roman" pitchFamily="18"/>
              </a:rPr>
              <a:t>th </a:t>
            </a:r>
            <a:r>
              <a:rPr lang="en-US" sz="2400" b="1" i="1" dirty="0">
                <a:solidFill>
                  <a:srgbClr val="74716C"/>
                </a:solidFill>
                <a:latin typeface="Arial" pitchFamily="34"/>
                <a:cs typeface="Times New Roman" pitchFamily="18"/>
              </a:rPr>
              <a:t>n</a:t>
            </a:r>
            <a:r>
              <a:rPr lang="en-US" sz="2400" b="1" i="1" dirty="0">
                <a:solidFill>
                  <a:srgbClr val="5D5952"/>
                </a:solidFill>
                <a:latin typeface="Arial" pitchFamily="34"/>
                <a:cs typeface="Times New Roman" pitchFamily="18"/>
              </a:rPr>
              <a:t>ur</a:t>
            </a:r>
            <a:r>
              <a:rPr lang="en-US" sz="2400" b="1" i="1" dirty="0">
                <a:solidFill>
                  <a:srgbClr val="74716C"/>
                </a:solidFill>
                <a:latin typeface="Arial" pitchFamily="34"/>
                <a:cs typeface="Times New Roman" pitchFamily="18"/>
              </a:rPr>
              <a:t>si</a:t>
            </a:r>
            <a:r>
              <a:rPr lang="en-US" sz="2400" b="1" i="1" dirty="0">
                <a:solidFill>
                  <a:srgbClr val="5D5952"/>
                </a:solidFill>
                <a:latin typeface="Arial" pitchFamily="34"/>
                <a:cs typeface="Times New Roman" pitchFamily="18"/>
              </a:rPr>
              <a:t>ng</a:t>
            </a:r>
            <a:r>
              <a:rPr lang="en-US" sz="2400" i="1" dirty="0">
                <a:solidFill>
                  <a:srgbClr val="74716C"/>
                </a:solidFill>
                <a:latin typeface="Arial" pitchFamily="34"/>
                <a:cs typeface="Times New Roman" pitchFamily="18"/>
              </a:rPr>
              <a:t>, </a:t>
            </a:r>
            <a:r>
              <a:rPr lang="en-US" sz="2400" b="1" i="1" dirty="0">
                <a:solidFill>
                  <a:srgbClr val="5D5952"/>
                </a:solidFill>
                <a:latin typeface="Arial" pitchFamily="34"/>
                <a:cs typeface="Times New Roman" pitchFamily="18"/>
              </a:rPr>
              <a:t>stat</a:t>
            </a:r>
            <a:r>
              <a:rPr lang="en-US" sz="2400" b="1" i="1" dirty="0">
                <a:solidFill>
                  <a:srgbClr val="74716C"/>
                </a:solidFill>
                <a:latin typeface="Arial" pitchFamily="34"/>
                <a:cs typeface="Times New Roman" pitchFamily="18"/>
              </a:rPr>
              <a:t>i</a:t>
            </a:r>
            <a:r>
              <a:rPr lang="en-US" sz="2400" b="1" i="1" dirty="0">
                <a:solidFill>
                  <a:srgbClr val="5D5952"/>
                </a:solidFill>
                <a:latin typeface="Arial" pitchFamily="34"/>
                <a:cs typeface="Times New Roman" pitchFamily="18"/>
              </a:rPr>
              <a:t>st</a:t>
            </a:r>
            <a:r>
              <a:rPr lang="en-US" sz="2400" b="1" i="1" dirty="0">
                <a:solidFill>
                  <a:srgbClr val="74716C"/>
                </a:solidFill>
                <a:latin typeface="Arial" pitchFamily="34"/>
                <a:cs typeface="Times New Roman" pitchFamily="18"/>
              </a:rPr>
              <a:t>i</a:t>
            </a:r>
            <a:r>
              <a:rPr lang="en-US" sz="2400" b="1" i="1" dirty="0">
                <a:solidFill>
                  <a:srgbClr val="5D5952"/>
                </a:solidFill>
                <a:latin typeface="Arial" pitchFamily="34"/>
                <a:cs typeface="Times New Roman" pitchFamily="18"/>
              </a:rPr>
              <a:t>cs, communicable, workshop</a:t>
            </a:r>
            <a:r>
              <a:rPr lang="en-US" sz="2400" i="1" dirty="0">
                <a:solidFill>
                  <a:srgbClr val="5D5952"/>
                </a:solidFill>
                <a:latin typeface="Arial" pitchFamily="34"/>
                <a:cs typeface="Times New Roman" pitchFamily="18"/>
              </a:rPr>
              <a:t>, </a:t>
            </a:r>
            <a:r>
              <a:rPr lang="en-US" sz="2400" b="1" i="1" dirty="0">
                <a:solidFill>
                  <a:srgbClr val="5D5952"/>
                </a:solidFill>
                <a:latin typeface="Arial" pitchFamily="34"/>
                <a:cs typeface="Times New Roman" pitchFamily="18"/>
              </a:rPr>
              <a:t>moderate, outbreak</a:t>
            </a:r>
            <a:r>
              <a:rPr lang="en-US" sz="2400" b="1" i="1" dirty="0">
                <a:solidFill>
                  <a:srgbClr val="34302F"/>
                </a:solidFill>
                <a:latin typeface="Arial" pitchFamily="34"/>
                <a:cs typeface="Times New Roman" pitchFamily="18"/>
              </a:rPr>
              <a:t>.</a:t>
            </a:r>
            <a:endParaRPr lang="fr-FR" sz="2400" b="1" dirty="0">
              <a:latin typeface="Calibri" pitchFamily="34"/>
              <a:cs typeface="Times New Roman" pitchFamily="18"/>
            </a:endParaRPr>
          </a:p>
          <a:p>
            <a:pPr marL="0" lvl="0" indent="0">
              <a:lnSpc>
                <a:spcPct val="97000"/>
              </a:lnSpc>
              <a:spcAft>
                <a:spcPts val="800"/>
              </a:spcAft>
              <a:buNone/>
            </a:pPr>
            <a:r>
              <a:rPr lang="en-US" sz="2400" dirty="0">
                <a:solidFill>
                  <a:srgbClr val="34302F"/>
                </a:solidFill>
                <a:latin typeface="Arial" pitchFamily="34"/>
                <a:cs typeface="Times New Roman" pitchFamily="18"/>
              </a:rPr>
              <a:t>1) </a:t>
            </a:r>
            <a:r>
              <a:rPr lang="en-US" sz="2400" dirty="0">
                <a:solidFill>
                  <a:srgbClr val="5D5952"/>
                </a:solidFill>
                <a:latin typeface="Arial" pitchFamily="34"/>
                <a:cs typeface="Times New Roman" pitchFamily="18"/>
              </a:rPr>
              <a:t>All nurses at th</a:t>
            </a:r>
            <a:r>
              <a:rPr lang="en-US" sz="2400" dirty="0">
                <a:solidFill>
                  <a:srgbClr val="74716C"/>
                </a:solidFill>
                <a:latin typeface="Arial" pitchFamily="34"/>
                <a:cs typeface="Times New Roman" pitchFamily="18"/>
              </a:rPr>
              <a:t>is </a:t>
            </a:r>
            <a:r>
              <a:rPr lang="en-US" sz="2400" dirty="0">
                <a:solidFill>
                  <a:srgbClr val="5D5952"/>
                </a:solidFill>
                <a:latin typeface="Arial" pitchFamily="34"/>
                <a:cs typeface="Times New Roman" pitchFamily="18"/>
              </a:rPr>
              <a:t>hos</a:t>
            </a:r>
            <a:r>
              <a:rPr lang="en-US" sz="2400" dirty="0">
                <a:solidFill>
                  <a:srgbClr val="74716C"/>
                </a:solidFill>
                <a:latin typeface="Arial" pitchFamily="34"/>
                <a:cs typeface="Times New Roman" pitchFamily="18"/>
              </a:rPr>
              <a:t>pita</a:t>
            </a:r>
            <a:r>
              <a:rPr lang="en-US" sz="2400" dirty="0">
                <a:solidFill>
                  <a:srgbClr val="5D5952"/>
                </a:solidFill>
                <a:latin typeface="Arial" pitchFamily="34"/>
                <a:cs typeface="Times New Roman" pitchFamily="18"/>
              </a:rPr>
              <a:t>l m</a:t>
            </a:r>
            <a:r>
              <a:rPr lang="en-US" sz="2400" dirty="0">
                <a:solidFill>
                  <a:srgbClr val="74716C"/>
                </a:solidFill>
                <a:latin typeface="Arial" pitchFamily="34"/>
                <a:cs typeface="Times New Roman" pitchFamily="18"/>
              </a:rPr>
              <a:t>us</a:t>
            </a:r>
            <a:r>
              <a:rPr lang="en-US" sz="2400" dirty="0">
                <a:solidFill>
                  <a:srgbClr val="5D5952"/>
                </a:solidFill>
                <a:latin typeface="Arial" pitchFamily="34"/>
                <a:cs typeface="Times New Roman" pitchFamily="18"/>
              </a:rPr>
              <a:t>t attend a</a:t>
            </a:r>
            <a:r>
              <a:rPr lang="en-US" sz="2400" dirty="0">
                <a:solidFill>
                  <a:srgbClr val="74716C"/>
                </a:solidFill>
                <a:latin typeface="Arial" pitchFamily="34"/>
                <a:cs typeface="Times New Roman" pitchFamily="18"/>
              </a:rPr>
              <a:t> </a:t>
            </a:r>
            <a:r>
              <a:rPr lang="en-US" sz="2400" dirty="0">
                <a:solidFill>
                  <a:srgbClr val="5D5952"/>
                </a:solidFill>
                <a:latin typeface="Arial" pitchFamily="34"/>
                <a:cs typeface="Times New Roman" pitchFamily="18"/>
              </a:rPr>
              <a:t>………………………on</a:t>
            </a:r>
            <a:r>
              <a:rPr lang="fr-FR" sz="2400" dirty="0">
                <a:latin typeface="Calibri" pitchFamily="34"/>
                <a:cs typeface="Times New Roman" pitchFamily="18"/>
              </a:rPr>
              <a:t> </a:t>
            </a:r>
            <a:r>
              <a:rPr lang="en-US" sz="2400" dirty="0">
                <a:solidFill>
                  <a:srgbClr val="5D5952"/>
                </a:solidFill>
                <a:latin typeface="Arial" pitchFamily="34"/>
                <a:cs typeface="Times New Roman" pitchFamily="18"/>
              </a:rPr>
              <a:t>preventing infect</a:t>
            </a:r>
            <a:r>
              <a:rPr lang="en-US" sz="2400" dirty="0">
                <a:solidFill>
                  <a:srgbClr val="74716C"/>
                </a:solidFill>
                <a:latin typeface="Arial" pitchFamily="34"/>
                <a:cs typeface="Times New Roman" pitchFamily="18"/>
              </a:rPr>
              <a:t>i</a:t>
            </a:r>
            <a:r>
              <a:rPr lang="en-US" sz="2400" dirty="0">
                <a:solidFill>
                  <a:srgbClr val="5D5952"/>
                </a:solidFill>
                <a:latin typeface="Arial" pitchFamily="34"/>
                <a:cs typeface="Times New Roman" pitchFamily="18"/>
              </a:rPr>
              <a:t>on</a:t>
            </a:r>
            <a:r>
              <a:rPr lang="en-US" sz="2400" dirty="0">
                <a:solidFill>
                  <a:srgbClr val="74716C"/>
                </a:solidFill>
                <a:latin typeface="Arial" pitchFamily="34"/>
                <a:cs typeface="Times New Roman" pitchFamily="18"/>
              </a:rPr>
              <a:t>.</a:t>
            </a:r>
            <a:endParaRPr lang="fr-FR" sz="2400" dirty="0">
              <a:latin typeface="Calibri" pitchFamily="34"/>
              <a:cs typeface="Times New Roman" pitchFamily="18"/>
            </a:endParaRPr>
          </a:p>
          <a:p>
            <a:pPr marL="0" lvl="0" indent="0">
              <a:lnSpc>
                <a:spcPct val="97000"/>
              </a:lnSpc>
              <a:spcAft>
                <a:spcPts val="800"/>
              </a:spcAft>
              <a:buNone/>
            </a:pPr>
            <a:r>
              <a:rPr lang="en-US" sz="2400" dirty="0">
                <a:solidFill>
                  <a:srgbClr val="34302F"/>
                </a:solidFill>
                <a:latin typeface="Arial" pitchFamily="34"/>
                <a:cs typeface="Times New Roman" pitchFamily="18"/>
              </a:rPr>
              <a:t>2) ………………………………..</a:t>
            </a:r>
            <a:r>
              <a:rPr lang="en-US" sz="2400" dirty="0">
                <a:solidFill>
                  <a:srgbClr val="5D5952"/>
                </a:solidFill>
                <a:latin typeface="Arial" pitchFamily="34"/>
                <a:cs typeface="Times New Roman" pitchFamily="18"/>
              </a:rPr>
              <a:t>dise</a:t>
            </a:r>
            <a:r>
              <a:rPr lang="en-US" sz="2400" dirty="0">
                <a:solidFill>
                  <a:srgbClr val="74716C"/>
                </a:solidFill>
                <a:latin typeface="Arial" pitchFamily="34"/>
                <a:cs typeface="Times New Roman" pitchFamily="18"/>
              </a:rPr>
              <a:t>as</a:t>
            </a:r>
            <a:r>
              <a:rPr lang="en-US" sz="2400" dirty="0">
                <a:solidFill>
                  <a:srgbClr val="5D5952"/>
                </a:solidFill>
                <a:latin typeface="Arial" pitchFamily="34"/>
                <a:cs typeface="Times New Roman" pitchFamily="18"/>
              </a:rPr>
              <a:t>e</a:t>
            </a:r>
            <a:r>
              <a:rPr lang="en-US" sz="2400" dirty="0">
                <a:solidFill>
                  <a:srgbClr val="74716C"/>
                </a:solidFill>
                <a:latin typeface="Arial" pitchFamily="34"/>
                <a:cs typeface="Times New Roman" pitchFamily="18"/>
              </a:rPr>
              <a:t>s sp</a:t>
            </a:r>
            <a:r>
              <a:rPr lang="en-US" sz="2400" dirty="0">
                <a:solidFill>
                  <a:srgbClr val="5D5952"/>
                </a:solidFill>
                <a:latin typeface="Arial" pitchFamily="34"/>
                <a:cs typeface="Times New Roman" pitchFamily="18"/>
              </a:rPr>
              <a:t>read rapidly.</a:t>
            </a:r>
            <a:endParaRPr lang="fr-FR" sz="2400" dirty="0">
              <a:latin typeface="Calibri" pitchFamily="34"/>
              <a:cs typeface="Times New Roman" pitchFamily="18"/>
            </a:endParaRPr>
          </a:p>
          <a:p>
            <a:pPr marL="0" lvl="0" indent="0">
              <a:lnSpc>
                <a:spcPct val="97000"/>
              </a:lnSpc>
              <a:spcAft>
                <a:spcPts val="800"/>
              </a:spcAft>
              <a:buNone/>
            </a:pPr>
            <a:r>
              <a:rPr lang="en-US" sz="2400" dirty="0">
                <a:solidFill>
                  <a:srgbClr val="34302F"/>
                </a:solidFill>
                <a:latin typeface="Arial" pitchFamily="34"/>
                <a:cs typeface="Times New Roman" pitchFamily="18"/>
              </a:rPr>
              <a:t>3) </a:t>
            </a:r>
            <a:r>
              <a:rPr lang="en-US" sz="2400" dirty="0">
                <a:solidFill>
                  <a:srgbClr val="44413E"/>
                </a:solidFill>
                <a:latin typeface="Arial" pitchFamily="34"/>
                <a:cs typeface="Times New Roman" pitchFamily="18"/>
              </a:rPr>
              <a:t>T</a:t>
            </a:r>
            <a:r>
              <a:rPr lang="en-US" sz="2400" dirty="0">
                <a:solidFill>
                  <a:srgbClr val="5D5952"/>
                </a:solidFill>
                <a:latin typeface="Arial" pitchFamily="34"/>
                <a:cs typeface="Times New Roman" pitchFamily="18"/>
              </a:rPr>
              <a:t>he ………………….. </a:t>
            </a:r>
            <a:r>
              <a:rPr lang="en-US" sz="2400" dirty="0">
                <a:solidFill>
                  <a:srgbClr val="74716C"/>
                </a:solidFill>
                <a:latin typeface="Arial" pitchFamily="34"/>
                <a:cs typeface="Times New Roman" pitchFamily="18"/>
              </a:rPr>
              <a:t> </a:t>
            </a:r>
            <a:r>
              <a:rPr lang="en-US" sz="2400" dirty="0">
                <a:solidFill>
                  <a:srgbClr val="5D5952"/>
                </a:solidFill>
                <a:latin typeface="Arial" pitchFamily="34"/>
                <a:cs typeface="Times New Roman" pitchFamily="18"/>
              </a:rPr>
              <a:t>gave </a:t>
            </a:r>
            <a:r>
              <a:rPr lang="en-US" sz="2400" dirty="0">
                <a:solidFill>
                  <a:srgbClr val="74716C"/>
                </a:solidFill>
                <a:latin typeface="Arial" pitchFamily="34"/>
                <a:cs typeface="Times New Roman" pitchFamily="18"/>
              </a:rPr>
              <a:t>a </a:t>
            </a:r>
            <a:r>
              <a:rPr lang="en-US" sz="2400" dirty="0">
                <a:solidFill>
                  <a:srgbClr val="5D5952"/>
                </a:solidFill>
                <a:latin typeface="Arial" pitchFamily="34"/>
                <a:cs typeface="Times New Roman" pitchFamily="18"/>
              </a:rPr>
              <a:t>terrific speech</a:t>
            </a:r>
            <a:r>
              <a:rPr lang="en-US" sz="2400" dirty="0">
                <a:solidFill>
                  <a:srgbClr val="74716C"/>
                </a:solidFill>
                <a:latin typeface="Arial" pitchFamily="34"/>
                <a:cs typeface="Times New Roman" pitchFamily="18"/>
              </a:rPr>
              <a:t>.</a:t>
            </a:r>
            <a:endParaRPr lang="fr-FR" sz="2400" dirty="0">
              <a:latin typeface="Calibri" pitchFamily="34"/>
              <a:cs typeface="Times New Roman" pitchFamily="18"/>
            </a:endParaRPr>
          </a:p>
          <a:p>
            <a:pPr marL="0" lvl="0" indent="0">
              <a:lnSpc>
                <a:spcPct val="97000"/>
              </a:lnSpc>
              <a:spcAft>
                <a:spcPts val="800"/>
              </a:spcAft>
              <a:buNone/>
            </a:pPr>
            <a:r>
              <a:rPr lang="en-US" sz="2400" dirty="0">
                <a:solidFill>
                  <a:srgbClr val="34302F"/>
                </a:solidFill>
                <a:latin typeface="Arial" pitchFamily="34"/>
                <a:cs typeface="Times New Roman" pitchFamily="18"/>
              </a:rPr>
              <a:t>4)  </a:t>
            </a:r>
            <a:r>
              <a:rPr lang="en-US" sz="2400" dirty="0">
                <a:solidFill>
                  <a:srgbClr val="44413E"/>
                </a:solidFill>
                <a:latin typeface="Arial" pitchFamily="34"/>
                <a:cs typeface="Times New Roman" pitchFamily="18"/>
              </a:rPr>
              <a:t>Du</a:t>
            </a:r>
            <a:r>
              <a:rPr lang="en-US" sz="2400" dirty="0">
                <a:solidFill>
                  <a:srgbClr val="5D5952"/>
                </a:solidFill>
                <a:latin typeface="Arial" pitchFamily="34"/>
                <a:cs typeface="Times New Roman" pitchFamily="18"/>
              </a:rPr>
              <a:t>ring a serious …………………………of t</a:t>
            </a:r>
            <a:r>
              <a:rPr lang="en-US" sz="2400" dirty="0">
                <a:solidFill>
                  <a:srgbClr val="34302F"/>
                </a:solidFill>
                <a:latin typeface="Arial" pitchFamily="34"/>
                <a:cs typeface="Times New Roman" pitchFamily="18"/>
              </a:rPr>
              <a:t>h</a:t>
            </a:r>
            <a:r>
              <a:rPr lang="en-US" sz="2400" dirty="0">
                <a:solidFill>
                  <a:srgbClr val="5D5952"/>
                </a:solidFill>
                <a:latin typeface="Arial" pitchFamily="34"/>
                <a:cs typeface="Times New Roman" pitchFamily="18"/>
              </a:rPr>
              <a:t>e flu, </a:t>
            </a:r>
            <a:r>
              <a:rPr lang="en-US" sz="2400" dirty="0">
                <a:solidFill>
                  <a:srgbClr val="34302F"/>
                </a:solidFill>
                <a:latin typeface="Arial" pitchFamily="34"/>
                <a:cs typeface="Times New Roman" pitchFamily="18"/>
              </a:rPr>
              <a:t>t</a:t>
            </a:r>
            <a:r>
              <a:rPr lang="en-US" sz="2400" dirty="0">
                <a:solidFill>
                  <a:srgbClr val="5D5952"/>
                </a:solidFill>
                <a:latin typeface="Arial" pitchFamily="34"/>
                <a:cs typeface="Times New Roman" pitchFamily="18"/>
              </a:rPr>
              <a:t>housands of</a:t>
            </a:r>
            <a:r>
              <a:rPr lang="fr-FR" sz="2400" dirty="0">
                <a:latin typeface="Calibri" pitchFamily="34"/>
                <a:cs typeface="Times New Roman" pitchFamily="18"/>
              </a:rPr>
              <a:t> </a:t>
            </a:r>
            <a:r>
              <a:rPr lang="en-US" sz="2400" dirty="0">
                <a:solidFill>
                  <a:srgbClr val="5D5952"/>
                </a:solidFill>
                <a:latin typeface="Arial" pitchFamily="34"/>
                <a:cs typeface="Times New Roman" pitchFamily="18"/>
              </a:rPr>
              <a:t>people became ill.</a:t>
            </a:r>
            <a:endParaRPr lang="fr-FR" sz="2400" dirty="0">
              <a:latin typeface="Calibri" pitchFamily="34"/>
              <a:cs typeface="Times New Roman" pitchFamily="18"/>
            </a:endParaRPr>
          </a:p>
          <a:p>
            <a:pPr marL="0" lvl="0" indent="0">
              <a:lnSpc>
                <a:spcPct val="97000"/>
              </a:lnSpc>
              <a:spcAft>
                <a:spcPts val="800"/>
              </a:spcAft>
              <a:buNone/>
            </a:pPr>
            <a:r>
              <a:rPr lang="en-US" sz="2400" dirty="0">
                <a:solidFill>
                  <a:srgbClr val="34302F"/>
                </a:solidFill>
                <a:latin typeface="Arial" pitchFamily="34"/>
                <a:cs typeface="Times New Roman" pitchFamily="18"/>
              </a:rPr>
              <a:t>5) </a:t>
            </a:r>
            <a:r>
              <a:rPr lang="en-US" sz="2400" dirty="0">
                <a:solidFill>
                  <a:srgbClr val="44413E"/>
                </a:solidFill>
                <a:latin typeface="Arial" pitchFamily="34"/>
                <a:cs typeface="Times New Roman" pitchFamily="18"/>
              </a:rPr>
              <a:t>Dr</a:t>
            </a:r>
            <a:r>
              <a:rPr lang="en-US" sz="2400" dirty="0">
                <a:solidFill>
                  <a:srgbClr val="5D5952"/>
                </a:solidFill>
                <a:latin typeface="Arial" pitchFamily="34"/>
                <a:cs typeface="Times New Roman" pitchFamily="18"/>
              </a:rPr>
              <a:t>. Stephenson was asked to e,……………………t</a:t>
            </a:r>
            <a:r>
              <a:rPr lang="en-US" sz="2400" dirty="0">
                <a:solidFill>
                  <a:srgbClr val="44413E"/>
                </a:solidFill>
                <a:latin typeface="Arial" pitchFamily="34"/>
                <a:cs typeface="Times New Roman" pitchFamily="18"/>
              </a:rPr>
              <a:t>h</a:t>
            </a:r>
            <a:r>
              <a:rPr lang="en-US" sz="2400" dirty="0">
                <a:solidFill>
                  <a:srgbClr val="5D5952"/>
                </a:solidFill>
                <a:latin typeface="Arial" pitchFamily="34"/>
                <a:cs typeface="Times New Roman" pitchFamily="18"/>
              </a:rPr>
              <a:t>e discussion</a:t>
            </a:r>
            <a:r>
              <a:rPr lang="fr-FR" sz="2400" dirty="0">
                <a:latin typeface="Calibri" pitchFamily="34"/>
                <a:cs typeface="Times New Roman" pitchFamily="18"/>
              </a:rPr>
              <a:t> </a:t>
            </a:r>
            <a:r>
              <a:rPr lang="en-US" sz="2400" dirty="0">
                <a:solidFill>
                  <a:srgbClr val="5D5952"/>
                </a:solidFill>
                <a:latin typeface="Arial" pitchFamily="34"/>
                <a:cs typeface="Times New Roman" pitchFamily="18"/>
              </a:rPr>
              <a:t>o</a:t>
            </a:r>
            <a:r>
              <a:rPr lang="en-US" sz="2400" dirty="0">
                <a:solidFill>
                  <a:srgbClr val="44413E"/>
                </a:solidFill>
                <a:latin typeface="Arial" pitchFamily="34"/>
                <a:cs typeface="Times New Roman" pitchFamily="18"/>
              </a:rPr>
              <a:t>f </a:t>
            </a:r>
            <a:r>
              <a:rPr lang="en-US" sz="2400" dirty="0">
                <a:solidFill>
                  <a:srgbClr val="5D5952"/>
                </a:solidFill>
                <a:latin typeface="Arial" pitchFamily="34"/>
                <a:cs typeface="Times New Roman" pitchFamily="18"/>
              </a:rPr>
              <a:t>admittance p</a:t>
            </a:r>
            <a:r>
              <a:rPr lang="en-US" sz="2400" dirty="0">
                <a:solidFill>
                  <a:srgbClr val="44413E"/>
                </a:solidFill>
                <a:latin typeface="Arial" pitchFamily="34"/>
                <a:cs typeface="Times New Roman" pitchFamily="18"/>
              </a:rPr>
              <a:t>r</a:t>
            </a:r>
            <a:r>
              <a:rPr lang="en-US" sz="2400" dirty="0">
                <a:solidFill>
                  <a:srgbClr val="5D5952"/>
                </a:solidFill>
                <a:latin typeface="Arial" pitchFamily="34"/>
                <a:cs typeface="Times New Roman" pitchFamily="18"/>
              </a:rPr>
              <a:t>ocedures</a:t>
            </a:r>
            <a:r>
              <a:rPr lang="en-US" sz="2400" dirty="0">
                <a:solidFill>
                  <a:srgbClr val="74716C"/>
                </a:solidFill>
                <a:latin typeface="Arial" pitchFamily="34"/>
                <a:cs typeface="Times New Roman" pitchFamily="18"/>
              </a:rPr>
              <a:t>.</a:t>
            </a:r>
            <a:endParaRPr lang="fr-FR" sz="2400" dirty="0">
              <a:latin typeface="Calibri" pitchFamily="34"/>
              <a:cs typeface="Times New Roman" pitchFamily="18"/>
            </a:endParaRPr>
          </a:p>
          <a:p>
            <a:pPr marL="0" lvl="0" indent="0">
              <a:lnSpc>
                <a:spcPct val="97000"/>
              </a:lnSpc>
              <a:spcAft>
                <a:spcPts val="800"/>
              </a:spcAft>
              <a:buNone/>
            </a:pPr>
            <a:r>
              <a:rPr lang="en-US" sz="2400" dirty="0">
                <a:solidFill>
                  <a:srgbClr val="34302F"/>
                </a:solidFill>
                <a:latin typeface="Arial" pitchFamily="34"/>
                <a:cs typeface="Times New Roman" pitchFamily="18"/>
              </a:rPr>
              <a:t>6) </a:t>
            </a:r>
            <a:r>
              <a:rPr lang="en-US" sz="2400" dirty="0">
                <a:solidFill>
                  <a:srgbClr val="5D5952"/>
                </a:solidFill>
                <a:latin typeface="Arial" pitchFamily="34"/>
                <a:cs typeface="Times New Roman" pitchFamily="18"/>
              </a:rPr>
              <a:t>Once a relatively small fie</a:t>
            </a:r>
            <a:r>
              <a:rPr lang="en-US" sz="2400" dirty="0">
                <a:solidFill>
                  <a:srgbClr val="34302F"/>
                </a:solidFill>
                <a:latin typeface="Arial" pitchFamily="34"/>
                <a:cs typeface="Times New Roman" pitchFamily="18"/>
              </a:rPr>
              <a:t>l</a:t>
            </a:r>
            <a:r>
              <a:rPr lang="en-US" sz="2400" dirty="0">
                <a:solidFill>
                  <a:srgbClr val="5D5952"/>
                </a:solidFill>
                <a:latin typeface="Arial" pitchFamily="34"/>
                <a:cs typeface="Times New Roman" pitchFamily="18"/>
              </a:rPr>
              <a:t>d</a:t>
            </a:r>
            <a:r>
              <a:rPr lang="en-US" sz="2400" dirty="0">
                <a:solidFill>
                  <a:srgbClr val="74716C"/>
                </a:solidFill>
                <a:latin typeface="Arial" pitchFamily="34"/>
                <a:cs typeface="Times New Roman" pitchFamily="18"/>
              </a:rPr>
              <a:t>, …………….</a:t>
            </a:r>
            <a:r>
              <a:rPr lang="en-US" sz="2400" dirty="0">
                <a:solidFill>
                  <a:srgbClr val="5D5952"/>
                </a:solidFill>
                <a:latin typeface="Arial" pitchFamily="34"/>
                <a:cs typeface="Times New Roman" pitchFamily="18"/>
              </a:rPr>
              <a:t> is now a major</a:t>
            </a:r>
            <a:r>
              <a:rPr lang="fr-FR" sz="2400" dirty="0">
                <a:latin typeface="Calibri" pitchFamily="34"/>
                <a:cs typeface="Times New Roman" pitchFamily="18"/>
              </a:rPr>
              <a:t> </a:t>
            </a:r>
            <a:r>
              <a:rPr lang="en-US" sz="2400" dirty="0">
                <a:solidFill>
                  <a:srgbClr val="5D5952"/>
                </a:solidFill>
                <a:latin typeface="Arial" pitchFamily="34"/>
                <a:cs typeface="Times New Roman" pitchFamily="18"/>
              </a:rPr>
              <a:t>part of </a:t>
            </a:r>
            <a:r>
              <a:rPr lang="en-US" sz="2400" dirty="0">
                <a:solidFill>
                  <a:srgbClr val="44413E"/>
                </a:solidFill>
                <a:latin typeface="Arial" pitchFamily="34"/>
                <a:cs typeface="Times New Roman" pitchFamily="18"/>
              </a:rPr>
              <a:t>t</a:t>
            </a:r>
            <a:r>
              <a:rPr lang="en-US" sz="2400" dirty="0">
                <a:solidFill>
                  <a:srgbClr val="5D5952"/>
                </a:solidFill>
                <a:latin typeface="Arial" pitchFamily="34"/>
                <a:cs typeface="Times New Roman" pitchFamily="18"/>
              </a:rPr>
              <a:t>he nu</a:t>
            </a:r>
            <a:r>
              <a:rPr lang="en-US" sz="2400" dirty="0">
                <a:solidFill>
                  <a:srgbClr val="44413E"/>
                </a:solidFill>
                <a:latin typeface="Arial" pitchFamily="34"/>
                <a:cs typeface="Times New Roman" pitchFamily="18"/>
              </a:rPr>
              <a:t>r</a:t>
            </a:r>
            <a:r>
              <a:rPr lang="en-US" sz="2400" dirty="0">
                <a:solidFill>
                  <a:srgbClr val="5D5952"/>
                </a:solidFill>
                <a:latin typeface="Arial" pitchFamily="34"/>
                <a:cs typeface="Times New Roman" pitchFamily="18"/>
              </a:rPr>
              <a:t>sing world.</a:t>
            </a:r>
            <a:endParaRPr lang="fr-FR" sz="2400" dirty="0">
              <a:latin typeface="Calibri" pitchFamily="34"/>
              <a:cs typeface="Times New Roman" pitchFamily="18"/>
            </a:endParaRPr>
          </a:p>
          <a:p>
            <a:pPr marL="0" lvl="0" indent="0">
              <a:lnSpc>
                <a:spcPct val="97000"/>
              </a:lnSpc>
              <a:spcAft>
                <a:spcPts val="800"/>
              </a:spcAft>
              <a:buNone/>
            </a:pPr>
            <a:r>
              <a:rPr lang="en-US" sz="2400" dirty="0">
                <a:solidFill>
                  <a:srgbClr val="34302F"/>
                </a:solidFill>
                <a:latin typeface="Arial" pitchFamily="34"/>
                <a:cs typeface="Times New Roman" pitchFamily="18"/>
              </a:rPr>
              <a:t>7) ………………… </a:t>
            </a:r>
            <a:r>
              <a:rPr lang="en-US" sz="2400" dirty="0">
                <a:solidFill>
                  <a:srgbClr val="5D5952"/>
                </a:solidFill>
                <a:latin typeface="Arial" pitchFamily="34"/>
                <a:cs typeface="Times New Roman" pitchFamily="18"/>
              </a:rPr>
              <a:t>on recovery times show that </a:t>
            </a:r>
            <a:r>
              <a:rPr lang="en-US" sz="2400" dirty="0">
                <a:solidFill>
                  <a:srgbClr val="44413E"/>
                </a:solidFill>
                <a:latin typeface="Arial" pitchFamily="34"/>
                <a:cs typeface="Times New Roman" pitchFamily="18"/>
              </a:rPr>
              <a:t>r</a:t>
            </a:r>
            <a:r>
              <a:rPr lang="en-US" sz="2400" dirty="0">
                <a:solidFill>
                  <a:srgbClr val="5D5952"/>
                </a:solidFill>
                <a:latin typeface="Arial" pitchFamily="34"/>
                <a:cs typeface="Times New Roman" pitchFamily="18"/>
              </a:rPr>
              <a:t>est speeds are healing</a:t>
            </a:r>
            <a:r>
              <a:rPr lang="en-US" sz="2400" dirty="0">
                <a:solidFill>
                  <a:srgbClr val="74716C"/>
                </a:solidFill>
                <a:latin typeface="Arial" pitchFamily="34"/>
                <a:cs typeface="Times New Roman" pitchFamily="18"/>
              </a:rPr>
              <a:t>.</a:t>
            </a:r>
            <a:endParaRPr lang="fr-FR" sz="2400" dirty="0">
              <a:latin typeface="Calibri" pitchFamily="34"/>
              <a:cs typeface="Times New Roman" pitchFamily="18"/>
            </a:endParaRPr>
          </a:p>
          <a:p>
            <a:pPr marL="0" lvl="0" indent="0">
              <a:lnSpc>
                <a:spcPct val="80000"/>
              </a:lnSpc>
              <a:buNone/>
            </a:pPr>
            <a:endParaRPr lang="fr-FR"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a:extLst>
              <a:ext uri="{FF2B5EF4-FFF2-40B4-BE49-F238E27FC236}">
                <a16:creationId xmlns:a16="http://schemas.microsoft.com/office/drawing/2014/main" id="{687B0046-355A-4C21-A059-E9FE7F037C4C}"/>
              </a:ext>
            </a:extLst>
          </p:cNvPr>
          <p:cNvSpPr txBox="1">
            <a:spLocks noGrp="1"/>
          </p:cNvSpPr>
          <p:nvPr>
            <p:ph idx="1"/>
          </p:nvPr>
        </p:nvSpPr>
        <p:spPr>
          <a:xfrm>
            <a:off x="0" y="0"/>
            <a:ext cx="12191996" cy="6858000"/>
          </a:xfrm>
        </p:spPr>
        <p:txBody>
          <a:bodyPr>
            <a:normAutofit fontScale="62500" lnSpcReduction="20000"/>
          </a:bodyPr>
          <a:lstStyle/>
          <a:p>
            <a:pPr marL="0" lvl="0" indent="0">
              <a:lnSpc>
                <a:spcPct val="87000"/>
              </a:lnSpc>
              <a:spcAft>
                <a:spcPts val="800"/>
              </a:spcAft>
              <a:buNone/>
            </a:pPr>
            <a:r>
              <a:rPr lang="en-US" sz="3700" b="1" u="sng" dirty="0">
                <a:solidFill>
                  <a:srgbClr val="34302F"/>
                </a:solidFill>
                <a:latin typeface="Arial" pitchFamily="34"/>
                <a:cs typeface="Times New Roman" pitchFamily="18"/>
              </a:rPr>
              <a:t>Activity</a:t>
            </a:r>
            <a:r>
              <a:rPr lang="en-US" sz="3700" dirty="0">
                <a:solidFill>
                  <a:srgbClr val="34302F"/>
                </a:solidFill>
                <a:latin typeface="Arial" pitchFamily="34"/>
                <a:cs typeface="Times New Roman" pitchFamily="18"/>
              </a:rPr>
              <a:t>: Complete with: </a:t>
            </a:r>
            <a:r>
              <a:rPr lang="en-US" sz="3700" b="1" dirty="0">
                <a:solidFill>
                  <a:srgbClr val="34302F"/>
                </a:solidFill>
                <a:latin typeface="Arial" pitchFamily="34"/>
                <a:cs typeface="Times New Roman" pitchFamily="18"/>
              </a:rPr>
              <a:t>public areas, isolation, educate, to ask; few outbreaks, communicable diseases</a:t>
            </a:r>
          </a:p>
          <a:p>
            <a:pPr marL="0" lvl="0" indent="0">
              <a:lnSpc>
                <a:spcPct val="87000"/>
              </a:lnSpc>
              <a:spcAft>
                <a:spcPts val="800"/>
              </a:spcAft>
              <a:buNone/>
            </a:pPr>
            <a:r>
              <a:rPr lang="en-US" sz="3700" dirty="0">
                <a:solidFill>
                  <a:srgbClr val="34302F"/>
                </a:solidFill>
                <a:latin typeface="Arial" pitchFamily="34"/>
                <a:cs typeface="Times New Roman" pitchFamily="18"/>
              </a:rPr>
              <a:t>N: H</a:t>
            </a:r>
            <a:r>
              <a:rPr lang="en-US" sz="3700" dirty="0">
                <a:solidFill>
                  <a:srgbClr val="5D5952"/>
                </a:solidFill>
                <a:latin typeface="Arial" pitchFamily="34"/>
                <a:cs typeface="Times New Roman" pitchFamily="18"/>
              </a:rPr>
              <a:t>i, </a:t>
            </a:r>
            <a:r>
              <a:rPr lang="en-US" sz="3700" dirty="0">
                <a:solidFill>
                  <a:srgbClr val="44413E"/>
                </a:solidFill>
                <a:latin typeface="Arial" pitchFamily="34"/>
                <a:cs typeface="Times New Roman" pitchFamily="18"/>
              </a:rPr>
              <a:t>D</a:t>
            </a:r>
            <a:r>
              <a:rPr lang="en-US" sz="3700" dirty="0">
                <a:solidFill>
                  <a:srgbClr val="5D5952"/>
                </a:solidFill>
                <a:latin typeface="Arial" pitchFamily="34"/>
                <a:cs typeface="Times New Roman" pitchFamily="18"/>
              </a:rPr>
              <a:t>r. Landers. </a:t>
            </a:r>
            <a:r>
              <a:rPr lang="en-US" sz="3700" dirty="0">
                <a:solidFill>
                  <a:srgbClr val="34302F"/>
                </a:solidFill>
                <a:latin typeface="Arial" pitchFamily="34"/>
                <a:cs typeface="Times New Roman" pitchFamily="18"/>
              </a:rPr>
              <a:t>I </a:t>
            </a:r>
            <a:r>
              <a:rPr lang="en-US" sz="3700" dirty="0">
                <a:solidFill>
                  <a:srgbClr val="5D5952"/>
                </a:solidFill>
                <a:latin typeface="Arial" pitchFamily="34"/>
                <a:cs typeface="Times New Roman" pitchFamily="18"/>
              </a:rPr>
              <a:t>was in yo</a:t>
            </a:r>
            <a:r>
              <a:rPr lang="en-US" sz="3700" dirty="0">
                <a:solidFill>
                  <a:srgbClr val="34302F"/>
                </a:solidFill>
                <a:latin typeface="Arial" pitchFamily="34"/>
                <a:cs typeface="Times New Roman" pitchFamily="18"/>
              </a:rPr>
              <a:t>u</a:t>
            </a:r>
            <a:r>
              <a:rPr lang="en-US" sz="3700" dirty="0">
                <a:solidFill>
                  <a:srgbClr val="5D5952"/>
                </a:solidFill>
                <a:latin typeface="Arial" pitchFamily="34"/>
                <a:cs typeface="Times New Roman" pitchFamily="18"/>
              </a:rPr>
              <a:t>r talk on epidemics this morning</a:t>
            </a:r>
            <a:r>
              <a:rPr lang="en-US" sz="3700" dirty="0">
                <a:solidFill>
                  <a:srgbClr val="74716C"/>
                </a:solidFill>
                <a:latin typeface="Arial" pitchFamily="34"/>
                <a:cs typeface="Times New Roman" pitchFamily="18"/>
              </a:rPr>
              <a:t>.</a:t>
            </a:r>
            <a:endParaRPr lang="fr-FR" sz="3700" dirty="0">
              <a:latin typeface="Calibri" pitchFamily="34"/>
              <a:cs typeface="Times New Roman" pitchFamily="18"/>
            </a:endParaRPr>
          </a:p>
          <a:p>
            <a:pPr marL="0" lvl="0" indent="0">
              <a:lnSpc>
                <a:spcPct val="87000"/>
              </a:lnSpc>
              <a:spcAft>
                <a:spcPts val="800"/>
              </a:spcAft>
              <a:buNone/>
            </a:pPr>
            <a:r>
              <a:rPr lang="en-US" sz="3700" dirty="0">
                <a:solidFill>
                  <a:srgbClr val="34302F"/>
                </a:solidFill>
                <a:latin typeface="Times New Roman" pitchFamily="18"/>
                <a:cs typeface="Times New Roman" pitchFamily="18"/>
              </a:rPr>
              <a:t>Dr</a:t>
            </a:r>
            <a:r>
              <a:rPr lang="en-US" sz="3700" dirty="0">
                <a:solidFill>
                  <a:srgbClr val="5D5952"/>
                </a:solidFill>
                <a:latin typeface="Times New Roman" pitchFamily="18"/>
                <a:cs typeface="Times New Roman" pitchFamily="18"/>
              </a:rPr>
              <a:t>: </a:t>
            </a:r>
            <a:r>
              <a:rPr lang="en-US" sz="3700" dirty="0">
                <a:solidFill>
                  <a:srgbClr val="5D5952"/>
                </a:solidFill>
                <a:latin typeface="Arial" pitchFamily="34"/>
                <a:cs typeface="Times New Roman" pitchFamily="18"/>
              </a:rPr>
              <a:t>Oh</a:t>
            </a:r>
            <a:r>
              <a:rPr lang="en-US" sz="3700" dirty="0">
                <a:solidFill>
                  <a:srgbClr val="74716C"/>
                </a:solidFill>
                <a:latin typeface="Arial" pitchFamily="34"/>
                <a:cs typeface="Times New Roman" pitchFamily="18"/>
              </a:rPr>
              <a:t>, </a:t>
            </a:r>
            <a:r>
              <a:rPr lang="en-US" sz="3700" dirty="0">
                <a:solidFill>
                  <a:srgbClr val="5D5952"/>
                </a:solidFill>
                <a:latin typeface="Arial" pitchFamily="34"/>
                <a:cs typeface="Times New Roman" pitchFamily="18"/>
              </a:rPr>
              <a:t>good. What d</a:t>
            </a:r>
            <a:r>
              <a:rPr lang="en-US" sz="3700" dirty="0">
                <a:solidFill>
                  <a:srgbClr val="34302F"/>
                </a:solidFill>
                <a:latin typeface="Arial" pitchFamily="34"/>
                <a:cs typeface="Times New Roman" pitchFamily="18"/>
              </a:rPr>
              <a:t>i</a:t>
            </a:r>
            <a:r>
              <a:rPr lang="en-US" sz="3700" dirty="0">
                <a:solidFill>
                  <a:srgbClr val="5D5952"/>
                </a:solidFill>
                <a:latin typeface="Arial" pitchFamily="34"/>
                <a:cs typeface="Times New Roman" pitchFamily="18"/>
              </a:rPr>
              <a:t>d you think?</a:t>
            </a:r>
            <a:endParaRPr lang="fr-FR" sz="3700" dirty="0">
              <a:latin typeface="Calibri" pitchFamily="34"/>
              <a:cs typeface="Times New Roman" pitchFamily="18"/>
            </a:endParaRPr>
          </a:p>
          <a:p>
            <a:pPr marL="0" lvl="0" indent="0">
              <a:lnSpc>
                <a:spcPct val="87000"/>
              </a:lnSpc>
              <a:spcAft>
                <a:spcPts val="800"/>
              </a:spcAft>
              <a:buNone/>
            </a:pPr>
            <a:r>
              <a:rPr lang="en-US" sz="3700" dirty="0">
                <a:solidFill>
                  <a:srgbClr val="34302F"/>
                </a:solidFill>
                <a:latin typeface="Arial" pitchFamily="34"/>
                <a:cs typeface="Times New Roman" pitchFamily="18"/>
              </a:rPr>
              <a:t>N</a:t>
            </a:r>
            <a:r>
              <a:rPr lang="en-US" sz="3700" dirty="0">
                <a:solidFill>
                  <a:srgbClr val="5D5952"/>
                </a:solidFill>
                <a:latin typeface="Arial" pitchFamily="34"/>
                <a:cs typeface="Times New Roman" pitchFamily="18"/>
              </a:rPr>
              <a:t>: </a:t>
            </a:r>
            <a:r>
              <a:rPr lang="en-US" sz="3700" dirty="0">
                <a:solidFill>
                  <a:srgbClr val="44413E"/>
                </a:solidFill>
                <a:latin typeface="Arial" pitchFamily="34"/>
                <a:cs typeface="Times New Roman" pitchFamily="18"/>
              </a:rPr>
              <a:t>I</a:t>
            </a:r>
            <a:r>
              <a:rPr lang="en-US" sz="3700" dirty="0">
                <a:solidFill>
                  <a:srgbClr val="5D5952"/>
                </a:solidFill>
                <a:latin typeface="Arial" pitchFamily="34"/>
                <a:cs typeface="Times New Roman" pitchFamily="18"/>
              </a:rPr>
              <a:t>t was really informative</a:t>
            </a:r>
            <a:r>
              <a:rPr lang="en-US" sz="3700" dirty="0">
                <a:solidFill>
                  <a:srgbClr val="74716C"/>
                </a:solidFill>
                <a:latin typeface="Arial" pitchFamily="34"/>
                <a:cs typeface="Times New Roman" pitchFamily="18"/>
              </a:rPr>
              <a:t>, </a:t>
            </a:r>
            <a:r>
              <a:rPr lang="en-US" sz="3700" dirty="0">
                <a:solidFill>
                  <a:srgbClr val="5D5952"/>
                </a:solidFill>
                <a:latin typeface="Arial" pitchFamily="34"/>
                <a:cs typeface="Times New Roman" pitchFamily="18"/>
              </a:rPr>
              <a:t>thanks</a:t>
            </a:r>
            <a:r>
              <a:rPr lang="en-US" sz="3700" dirty="0">
                <a:solidFill>
                  <a:srgbClr val="74716C"/>
                </a:solidFill>
                <a:latin typeface="Arial" pitchFamily="34"/>
                <a:cs typeface="Times New Roman" pitchFamily="18"/>
              </a:rPr>
              <a:t>. </a:t>
            </a:r>
            <a:r>
              <a:rPr lang="en-US" sz="3700" dirty="0">
                <a:solidFill>
                  <a:srgbClr val="44413E"/>
                </a:solidFill>
                <a:latin typeface="Arial" pitchFamily="34"/>
                <a:cs typeface="Times New Roman" pitchFamily="18"/>
              </a:rPr>
              <a:t>B</a:t>
            </a:r>
            <a:r>
              <a:rPr lang="en-US" sz="3700" dirty="0">
                <a:solidFill>
                  <a:srgbClr val="5D5952"/>
                </a:solidFill>
                <a:latin typeface="Arial" pitchFamily="34"/>
                <a:cs typeface="Times New Roman" pitchFamily="18"/>
              </a:rPr>
              <a:t>ut I do have a couple of questions</a:t>
            </a:r>
            <a:r>
              <a:rPr lang="en-US" sz="3700" b="1" dirty="0">
                <a:solidFill>
                  <a:srgbClr val="5D5952"/>
                </a:solidFill>
                <a:latin typeface="Arial" pitchFamily="34"/>
                <a:cs typeface="Times New Roman" pitchFamily="18"/>
              </a:rPr>
              <a:t>1</a:t>
            </a:r>
            <a:r>
              <a:rPr lang="en-US" sz="3700" dirty="0">
                <a:solidFill>
                  <a:srgbClr val="5D5952"/>
                </a:solidFill>
                <a:latin typeface="Arial" pitchFamily="34"/>
                <a:cs typeface="Times New Roman" pitchFamily="18"/>
              </a:rPr>
              <a:t>……if you have time</a:t>
            </a:r>
            <a:endParaRPr lang="fr-FR" sz="3700" dirty="0">
              <a:latin typeface="Calibri" pitchFamily="34"/>
              <a:cs typeface="Times New Roman" pitchFamily="18"/>
            </a:endParaRPr>
          </a:p>
          <a:p>
            <a:pPr marL="0" lvl="0" indent="0">
              <a:lnSpc>
                <a:spcPct val="87000"/>
              </a:lnSpc>
              <a:spcAft>
                <a:spcPts val="800"/>
              </a:spcAft>
              <a:buNone/>
            </a:pPr>
            <a:r>
              <a:rPr lang="en-US" sz="3700" dirty="0">
                <a:solidFill>
                  <a:srgbClr val="34302F"/>
                </a:solidFill>
                <a:latin typeface="Arial" pitchFamily="34"/>
                <a:cs typeface="Times New Roman" pitchFamily="18"/>
              </a:rPr>
              <a:t>Dr</a:t>
            </a:r>
            <a:r>
              <a:rPr lang="en-US" sz="3700" dirty="0">
                <a:solidFill>
                  <a:srgbClr val="5D5952"/>
                </a:solidFill>
                <a:latin typeface="Arial" pitchFamily="34"/>
                <a:cs typeface="Times New Roman" pitchFamily="18"/>
              </a:rPr>
              <a:t>: Sure</a:t>
            </a:r>
            <a:r>
              <a:rPr lang="en-US" sz="3700" dirty="0">
                <a:solidFill>
                  <a:srgbClr val="74716C"/>
                </a:solidFill>
                <a:latin typeface="Arial" pitchFamily="34"/>
                <a:cs typeface="Times New Roman" pitchFamily="18"/>
              </a:rPr>
              <a:t>. </a:t>
            </a:r>
            <a:r>
              <a:rPr lang="en-US" sz="3700" dirty="0">
                <a:solidFill>
                  <a:srgbClr val="5D5952"/>
                </a:solidFill>
                <a:latin typeface="Arial" pitchFamily="34"/>
                <a:cs typeface="Times New Roman" pitchFamily="18"/>
              </a:rPr>
              <a:t>What would you like to know?</a:t>
            </a:r>
            <a:endParaRPr lang="fr-FR" sz="3700" dirty="0">
              <a:latin typeface="Calibri" pitchFamily="34"/>
              <a:cs typeface="Times New Roman" pitchFamily="18"/>
            </a:endParaRPr>
          </a:p>
          <a:p>
            <a:pPr marL="0" lvl="0" indent="0">
              <a:lnSpc>
                <a:spcPct val="87000"/>
              </a:lnSpc>
              <a:spcAft>
                <a:spcPts val="800"/>
              </a:spcAft>
              <a:buNone/>
            </a:pPr>
            <a:r>
              <a:rPr lang="en-US" sz="3700" dirty="0">
                <a:solidFill>
                  <a:srgbClr val="5D5952"/>
                </a:solidFill>
                <a:latin typeface="Arial" pitchFamily="34"/>
                <a:cs typeface="Times New Roman" pitchFamily="18"/>
              </a:rPr>
              <a:t>N: Well</a:t>
            </a:r>
            <a:r>
              <a:rPr lang="en-US" sz="3700" dirty="0">
                <a:solidFill>
                  <a:srgbClr val="74716C"/>
                </a:solidFill>
                <a:latin typeface="Arial" pitchFamily="34"/>
                <a:cs typeface="Times New Roman" pitchFamily="18"/>
              </a:rPr>
              <a:t>, </a:t>
            </a:r>
            <a:r>
              <a:rPr lang="en-US" sz="3700" dirty="0">
                <a:solidFill>
                  <a:srgbClr val="5D5952"/>
                </a:solidFill>
                <a:latin typeface="Arial" pitchFamily="34"/>
                <a:cs typeface="Times New Roman" pitchFamily="18"/>
              </a:rPr>
              <a:t>you said that </a:t>
            </a:r>
            <a:r>
              <a:rPr lang="en-US" sz="3700" dirty="0">
                <a:solidFill>
                  <a:srgbClr val="5D5952"/>
                </a:solidFill>
                <a:latin typeface="Times New Roman" pitchFamily="18"/>
                <a:cs typeface="Times New Roman" pitchFamily="18"/>
              </a:rPr>
              <a:t>the </a:t>
            </a:r>
            <a:r>
              <a:rPr lang="en-US" sz="3700" dirty="0">
                <a:solidFill>
                  <a:srgbClr val="5D5952"/>
                </a:solidFill>
                <a:latin typeface="Arial" pitchFamily="34"/>
                <a:cs typeface="Times New Roman" pitchFamily="18"/>
              </a:rPr>
              <a:t>most important part of responding to</a:t>
            </a:r>
            <a:r>
              <a:rPr lang="fr-FR" sz="3700" dirty="0">
                <a:latin typeface="Calibri" pitchFamily="34"/>
                <a:cs typeface="Times New Roman" pitchFamily="18"/>
              </a:rPr>
              <a:t> </a:t>
            </a:r>
            <a:r>
              <a:rPr lang="en-US" sz="3700" dirty="0">
                <a:solidFill>
                  <a:srgbClr val="5D5952"/>
                </a:solidFill>
                <a:latin typeface="Arial" pitchFamily="34"/>
                <a:cs typeface="Times New Roman" pitchFamily="18"/>
              </a:rPr>
              <a:t>an epidemic </a:t>
            </a:r>
            <a:r>
              <a:rPr lang="en-US" sz="3700" dirty="0">
                <a:solidFill>
                  <a:srgbClr val="74716C"/>
                </a:solidFill>
                <a:latin typeface="Arial" pitchFamily="34"/>
                <a:cs typeface="Times New Roman" pitchFamily="18"/>
              </a:rPr>
              <a:t>i</a:t>
            </a:r>
            <a:r>
              <a:rPr lang="en-US" sz="3700" dirty="0">
                <a:solidFill>
                  <a:srgbClr val="5D5952"/>
                </a:solidFill>
                <a:latin typeface="Arial" pitchFamily="34"/>
                <a:cs typeface="Times New Roman" pitchFamily="18"/>
              </a:rPr>
              <a:t>s </a:t>
            </a:r>
            <a:r>
              <a:rPr lang="en-US" sz="3700" b="1" dirty="0">
                <a:solidFill>
                  <a:srgbClr val="34302F"/>
                </a:solidFill>
                <a:latin typeface="Arial" pitchFamily="34"/>
                <a:cs typeface="Times New Roman" pitchFamily="18"/>
              </a:rPr>
              <a:t>2</a:t>
            </a:r>
            <a:r>
              <a:rPr lang="en-US" sz="3700" dirty="0">
                <a:solidFill>
                  <a:srgbClr val="34302F"/>
                </a:solidFill>
                <a:latin typeface="Arial" pitchFamily="34"/>
                <a:cs typeface="Times New Roman" pitchFamily="18"/>
              </a:rPr>
              <a:t>………</a:t>
            </a:r>
            <a:r>
              <a:rPr lang="en-US" sz="3700" dirty="0">
                <a:solidFill>
                  <a:srgbClr val="5D5952"/>
                </a:solidFill>
                <a:latin typeface="Arial" pitchFamily="34"/>
                <a:cs typeface="Times New Roman" pitchFamily="18"/>
              </a:rPr>
              <a:t>right?</a:t>
            </a:r>
            <a:endParaRPr lang="fr-FR" sz="3700" dirty="0">
              <a:latin typeface="Calibri" pitchFamily="34"/>
              <a:cs typeface="Times New Roman" pitchFamily="18"/>
            </a:endParaRPr>
          </a:p>
          <a:p>
            <a:pPr marL="0" lvl="0" indent="0">
              <a:lnSpc>
                <a:spcPct val="87000"/>
              </a:lnSpc>
              <a:spcAft>
                <a:spcPts val="800"/>
              </a:spcAft>
              <a:buNone/>
            </a:pPr>
            <a:r>
              <a:rPr lang="en-US" sz="3700" dirty="0">
                <a:solidFill>
                  <a:srgbClr val="34302F"/>
                </a:solidFill>
                <a:latin typeface="Arial" pitchFamily="34"/>
                <a:cs typeface="Times New Roman" pitchFamily="18"/>
              </a:rPr>
              <a:t>Dr</a:t>
            </a:r>
            <a:r>
              <a:rPr lang="en-US" sz="3700" dirty="0">
                <a:solidFill>
                  <a:srgbClr val="5D5952"/>
                </a:solidFill>
                <a:latin typeface="Arial" pitchFamily="34"/>
                <a:cs typeface="Times New Roman" pitchFamily="18"/>
              </a:rPr>
              <a:t>: Yes</a:t>
            </a:r>
            <a:r>
              <a:rPr lang="en-US" sz="3700" dirty="0">
                <a:solidFill>
                  <a:srgbClr val="74716C"/>
                </a:solidFill>
                <a:latin typeface="Arial" pitchFamily="34"/>
                <a:cs typeface="Times New Roman" pitchFamily="18"/>
              </a:rPr>
              <a:t>. </a:t>
            </a:r>
            <a:r>
              <a:rPr lang="en-US" sz="3700" dirty="0">
                <a:solidFill>
                  <a:srgbClr val="5D5952"/>
                </a:solidFill>
                <a:latin typeface="Arial" pitchFamily="34"/>
                <a:cs typeface="Times New Roman" pitchFamily="18"/>
              </a:rPr>
              <a:t>Isolating </a:t>
            </a:r>
            <a:r>
              <a:rPr lang="en-US" sz="3700" dirty="0">
                <a:solidFill>
                  <a:srgbClr val="74716C"/>
                </a:solidFill>
                <a:latin typeface="Arial" pitchFamily="34"/>
                <a:cs typeface="Times New Roman" pitchFamily="18"/>
              </a:rPr>
              <a:t>i</a:t>
            </a:r>
            <a:r>
              <a:rPr lang="en-US" sz="3700" dirty="0">
                <a:solidFill>
                  <a:srgbClr val="5D5952"/>
                </a:solidFill>
                <a:latin typeface="Arial" pitchFamily="34"/>
                <a:cs typeface="Times New Roman" pitchFamily="18"/>
              </a:rPr>
              <a:t>nfected people stops them from spr</a:t>
            </a:r>
            <a:r>
              <a:rPr lang="en-US" sz="3700" dirty="0">
                <a:solidFill>
                  <a:srgbClr val="44413E"/>
                </a:solidFill>
                <a:latin typeface="Arial" pitchFamily="34"/>
                <a:cs typeface="Times New Roman" pitchFamily="18"/>
              </a:rPr>
              <a:t>e</a:t>
            </a:r>
            <a:r>
              <a:rPr lang="en-US" sz="3700" dirty="0">
                <a:solidFill>
                  <a:srgbClr val="5D5952"/>
                </a:solidFill>
                <a:latin typeface="Arial" pitchFamily="34"/>
                <a:cs typeface="Times New Roman" pitchFamily="18"/>
              </a:rPr>
              <a:t>ading the disease</a:t>
            </a:r>
            <a:r>
              <a:rPr lang="en-US" sz="3700" dirty="0">
                <a:solidFill>
                  <a:srgbClr val="74716C"/>
                </a:solidFill>
                <a:latin typeface="Arial" pitchFamily="34"/>
                <a:cs typeface="Times New Roman" pitchFamily="18"/>
              </a:rPr>
              <a:t>.</a:t>
            </a:r>
            <a:endParaRPr lang="fr-FR" sz="3700" dirty="0">
              <a:latin typeface="Calibri" pitchFamily="34"/>
              <a:cs typeface="Times New Roman" pitchFamily="18"/>
            </a:endParaRPr>
          </a:p>
          <a:p>
            <a:pPr marL="0" lvl="0" indent="0">
              <a:lnSpc>
                <a:spcPct val="87000"/>
              </a:lnSpc>
              <a:spcAft>
                <a:spcPts val="800"/>
              </a:spcAft>
              <a:buNone/>
            </a:pPr>
            <a:r>
              <a:rPr lang="en-US" sz="3700" dirty="0">
                <a:solidFill>
                  <a:srgbClr val="34302F"/>
                </a:solidFill>
                <a:latin typeface="Arial" pitchFamily="34"/>
                <a:cs typeface="Times New Roman" pitchFamily="18"/>
              </a:rPr>
              <a:t>N</a:t>
            </a:r>
            <a:r>
              <a:rPr lang="en-US" sz="3700" dirty="0">
                <a:solidFill>
                  <a:srgbClr val="5D5952"/>
                </a:solidFill>
                <a:latin typeface="Arial" pitchFamily="34"/>
                <a:cs typeface="Times New Roman" pitchFamily="18"/>
              </a:rPr>
              <a:t>: But people can still spread </a:t>
            </a:r>
            <a:r>
              <a:rPr lang="en-US" sz="3700" b="1" dirty="0">
                <a:solidFill>
                  <a:srgbClr val="34302F"/>
                </a:solidFill>
                <a:latin typeface="Arial" pitchFamily="34"/>
                <a:cs typeface="Times New Roman" pitchFamily="18"/>
              </a:rPr>
              <a:t>3</a:t>
            </a:r>
            <a:r>
              <a:rPr lang="en-US" sz="3700" dirty="0">
                <a:solidFill>
                  <a:srgbClr val="34302F"/>
                </a:solidFill>
                <a:latin typeface="Arial" pitchFamily="34"/>
                <a:cs typeface="Times New Roman" pitchFamily="18"/>
              </a:rPr>
              <a:t> ……………………………. </a:t>
            </a:r>
            <a:r>
              <a:rPr lang="en-US" sz="3700" dirty="0">
                <a:solidFill>
                  <a:srgbClr val="5D5952"/>
                </a:solidFill>
                <a:latin typeface="Arial" pitchFamily="34"/>
                <a:cs typeface="Times New Roman" pitchFamily="18"/>
              </a:rPr>
              <a:t>be</a:t>
            </a:r>
            <a:r>
              <a:rPr lang="en-US" sz="3700" dirty="0">
                <a:solidFill>
                  <a:srgbClr val="34302F"/>
                </a:solidFill>
                <a:latin typeface="Arial" pitchFamily="34"/>
                <a:cs typeface="Times New Roman" pitchFamily="18"/>
              </a:rPr>
              <a:t>f</a:t>
            </a:r>
            <a:r>
              <a:rPr lang="en-US" sz="3700" dirty="0">
                <a:solidFill>
                  <a:srgbClr val="5D5952"/>
                </a:solidFill>
                <a:latin typeface="Arial" pitchFamily="34"/>
                <a:cs typeface="Times New Roman" pitchFamily="18"/>
              </a:rPr>
              <a:t>ore they show symptoms</a:t>
            </a:r>
            <a:r>
              <a:rPr lang="en-US" sz="3700" dirty="0">
                <a:solidFill>
                  <a:srgbClr val="74716C"/>
                </a:solidFill>
                <a:latin typeface="Arial" pitchFamily="34"/>
                <a:cs typeface="Times New Roman" pitchFamily="18"/>
              </a:rPr>
              <a:t>.</a:t>
            </a:r>
            <a:endParaRPr lang="fr-FR" sz="3700" dirty="0">
              <a:latin typeface="Calibri" pitchFamily="34"/>
              <a:cs typeface="Times New Roman" pitchFamily="18"/>
            </a:endParaRPr>
          </a:p>
          <a:p>
            <a:pPr marL="0" lvl="0" indent="0">
              <a:lnSpc>
                <a:spcPct val="87000"/>
              </a:lnSpc>
              <a:spcAft>
                <a:spcPts val="800"/>
              </a:spcAft>
              <a:buNone/>
            </a:pPr>
            <a:r>
              <a:rPr lang="en-US" sz="3700" dirty="0">
                <a:solidFill>
                  <a:srgbClr val="34302F"/>
                </a:solidFill>
                <a:latin typeface="Arial" pitchFamily="34"/>
                <a:cs typeface="Times New Roman" pitchFamily="18"/>
              </a:rPr>
              <a:t>Dr</a:t>
            </a:r>
            <a:r>
              <a:rPr lang="en-US" sz="3700" dirty="0">
                <a:solidFill>
                  <a:srgbClr val="5D5952"/>
                </a:solidFill>
                <a:latin typeface="Arial" pitchFamily="34"/>
                <a:cs typeface="Times New Roman" pitchFamily="18"/>
              </a:rPr>
              <a:t>: That's true. It's a definite challenge in stopping epidemics.</a:t>
            </a:r>
            <a:endParaRPr lang="fr-FR" sz="3700" dirty="0">
              <a:latin typeface="Calibri" pitchFamily="34"/>
              <a:cs typeface="Times New Roman" pitchFamily="18"/>
            </a:endParaRPr>
          </a:p>
          <a:p>
            <a:pPr marL="0" lvl="0" indent="0">
              <a:lnSpc>
                <a:spcPct val="87000"/>
              </a:lnSpc>
              <a:spcAft>
                <a:spcPts val="800"/>
              </a:spcAft>
              <a:buNone/>
            </a:pPr>
            <a:r>
              <a:rPr lang="en-US" sz="3700" dirty="0">
                <a:solidFill>
                  <a:srgbClr val="34302F"/>
                </a:solidFill>
                <a:latin typeface="Arial" pitchFamily="34"/>
                <a:cs typeface="Times New Roman" pitchFamily="18"/>
              </a:rPr>
              <a:t>N</a:t>
            </a:r>
            <a:r>
              <a:rPr lang="en-US" sz="3700" dirty="0">
                <a:solidFill>
                  <a:srgbClr val="5D5952"/>
                </a:solidFill>
                <a:latin typeface="Arial" pitchFamily="34"/>
                <a:cs typeface="Times New Roman" pitchFamily="18"/>
              </a:rPr>
              <a:t>: So, wouldn</a:t>
            </a:r>
            <a:r>
              <a:rPr lang="en-US" sz="3700" dirty="0">
                <a:solidFill>
                  <a:srgbClr val="74716C"/>
                </a:solidFill>
                <a:latin typeface="Arial" pitchFamily="34"/>
                <a:cs typeface="Times New Roman" pitchFamily="18"/>
              </a:rPr>
              <a:t>'</a:t>
            </a:r>
            <a:r>
              <a:rPr lang="en-US" sz="3700" dirty="0">
                <a:solidFill>
                  <a:srgbClr val="5D5952"/>
                </a:solidFill>
                <a:latin typeface="Arial" pitchFamily="34"/>
                <a:cs typeface="Times New Roman" pitchFamily="18"/>
              </a:rPr>
              <a:t>t </a:t>
            </a:r>
            <a:r>
              <a:rPr lang="en-US" sz="3700" dirty="0">
                <a:solidFill>
                  <a:srgbClr val="34302F"/>
                </a:solidFill>
                <a:latin typeface="Arial" pitchFamily="34"/>
                <a:cs typeface="Times New Roman" pitchFamily="18"/>
              </a:rPr>
              <a:t>i</a:t>
            </a:r>
            <a:r>
              <a:rPr lang="en-US" sz="3700" dirty="0">
                <a:solidFill>
                  <a:srgbClr val="5D5952"/>
                </a:solidFill>
                <a:latin typeface="Arial" pitchFamily="34"/>
                <a:cs typeface="Times New Roman" pitchFamily="18"/>
              </a:rPr>
              <a:t>t </a:t>
            </a:r>
            <a:r>
              <a:rPr lang="en-US" sz="3700" dirty="0">
                <a:solidFill>
                  <a:srgbClr val="5D5952"/>
                </a:solidFill>
                <a:latin typeface="Times New Roman" pitchFamily="18"/>
                <a:cs typeface="Times New Roman" pitchFamily="18"/>
              </a:rPr>
              <a:t>be </a:t>
            </a:r>
            <a:r>
              <a:rPr lang="en-US" sz="3700" dirty="0">
                <a:solidFill>
                  <a:srgbClr val="5D5952"/>
                </a:solidFill>
                <a:latin typeface="Arial" pitchFamily="34"/>
                <a:cs typeface="Times New Roman" pitchFamily="18"/>
              </a:rPr>
              <a:t>better </a:t>
            </a:r>
            <a:r>
              <a:rPr lang="en-US" sz="3700" dirty="0">
                <a:solidFill>
                  <a:srgbClr val="34302F"/>
                </a:solidFill>
                <a:latin typeface="Arial" pitchFamily="34"/>
                <a:cs typeface="Times New Roman" pitchFamily="18"/>
              </a:rPr>
              <a:t>t</a:t>
            </a:r>
            <a:r>
              <a:rPr lang="en-US" sz="3700" dirty="0">
                <a:solidFill>
                  <a:srgbClr val="5D5952"/>
                </a:solidFill>
                <a:latin typeface="Arial" pitchFamily="34"/>
                <a:cs typeface="Times New Roman" pitchFamily="18"/>
              </a:rPr>
              <a:t>o shut down </a:t>
            </a:r>
            <a:r>
              <a:rPr lang="en-US" sz="3700" b="1" dirty="0">
                <a:solidFill>
                  <a:srgbClr val="34302F"/>
                </a:solidFill>
                <a:latin typeface="Arial" pitchFamily="34"/>
                <a:cs typeface="Times New Roman" pitchFamily="18"/>
              </a:rPr>
              <a:t>4 </a:t>
            </a:r>
            <a:r>
              <a:rPr lang="en-US" sz="3700" dirty="0">
                <a:solidFill>
                  <a:srgbClr val="74716C"/>
                </a:solidFill>
                <a:latin typeface="Arial" pitchFamily="34"/>
                <a:cs typeface="Times New Roman" pitchFamily="18"/>
              </a:rPr>
              <a:t>……………. </a:t>
            </a:r>
            <a:r>
              <a:rPr lang="en-US" sz="3700" dirty="0">
                <a:solidFill>
                  <a:srgbClr val="5D5952"/>
                </a:solidFill>
                <a:latin typeface="Arial" pitchFamily="34"/>
                <a:cs typeface="Times New Roman" pitchFamily="18"/>
              </a:rPr>
              <a:t>where people get sick? Like movie theaters?</a:t>
            </a:r>
            <a:endParaRPr lang="fr-FR" sz="3700" dirty="0">
              <a:latin typeface="Calibri" pitchFamily="34"/>
              <a:cs typeface="Times New Roman" pitchFamily="18"/>
            </a:endParaRPr>
          </a:p>
          <a:p>
            <a:pPr marL="0" lvl="0" indent="0">
              <a:lnSpc>
                <a:spcPct val="87000"/>
              </a:lnSpc>
              <a:spcAft>
                <a:spcPts val="800"/>
              </a:spcAft>
              <a:buNone/>
            </a:pPr>
            <a:r>
              <a:rPr lang="en-US" sz="3700" dirty="0">
                <a:solidFill>
                  <a:srgbClr val="34302F"/>
                </a:solidFill>
                <a:latin typeface="Arial" pitchFamily="34"/>
                <a:cs typeface="Times New Roman" pitchFamily="18"/>
              </a:rPr>
              <a:t>Dr</a:t>
            </a:r>
            <a:r>
              <a:rPr lang="en-US" sz="3700" dirty="0">
                <a:solidFill>
                  <a:srgbClr val="5D5952"/>
                </a:solidFill>
                <a:latin typeface="Arial" pitchFamily="34"/>
                <a:cs typeface="Times New Roman" pitchFamily="18"/>
              </a:rPr>
              <a:t>: Act</a:t>
            </a:r>
            <a:r>
              <a:rPr lang="en-US" sz="3700" dirty="0">
                <a:solidFill>
                  <a:srgbClr val="44413E"/>
                </a:solidFill>
                <a:latin typeface="Arial" pitchFamily="34"/>
                <a:cs typeface="Times New Roman" pitchFamily="18"/>
              </a:rPr>
              <a:t>u</a:t>
            </a:r>
            <a:r>
              <a:rPr lang="en-US" sz="3700" dirty="0">
                <a:solidFill>
                  <a:srgbClr val="5D5952"/>
                </a:solidFill>
                <a:latin typeface="Arial" pitchFamily="34"/>
                <a:cs typeface="Times New Roman" pitchFamily="18"/>
              </a:rPr>
              <a:t>ally, </a:t>
            </a:r>
            <a:r>
              <a:rPr lang="en-US" sz="3700" b="1" dirty="0">
                <a:solidFill>
                  <a:srgbClr val="34302F"/>
                </a:solidFill>
                <a:latin typeface="Arial" pitchFamily="34"/>
                <a:cs typeface="Times New Roman" pitchFamily="18"/>
              </a:rPr>
              <a:t>5</a:t>
            </a:r>
            <a:r>
              <a:rPr lang="en-US" sz="3700" dirty="0">
                <a:solidFill>
                  <a:srgbClr val="34302F"/>
                </a:solidFill>
                <a:latin typeface="Arial" pitchFamily="34"/>
                <a:cs typeface="Times New Roman" pitchFamily="18"/>
              </a:rPr>
              <a:t> …………</a:t>
            </a:r>
            <a:r>
              <a:rPr lang="en-US" sz="3700" dirty="0">
                <a:solidFill>
                  <a:srgbClr val="5D5952"/>
                </a:solidFill>
                <a:latin typeface="Arial" pitchFamily="34"/>
                <a:cs typeface="Times New Roman" pitchFamily="18"/>
              </a:rPr>
              <a:t>spread in those </a:t>
            </a:r>
            <a:r>
              <a:rPr lang="en-US" sz="3700" dirty="0">
                <a:solidFill>
                  <a:srgbClr val="44413E"/>
                </a:solidFill>
                <a:latin typeface="Arial" pitchFamily="34"/>
                <a:cs typeface="Times New Roman" pitchFamily="18"/>
              </a:rPr>
              <a:t>pla</a:t>
            </a:r>
            <a:r>
              <a:rPr lang="en-US" sz="3700" dirty="0">
                <a:solidFill>
                  <a:srgbClr val="5D5952"/>
                </a:solidFill>
                <a:latin typeface="Arial" pitchFamily="34"/>
                <a:cs typeface="Times New Roman" pitchFamily="18"/>
              </a:rPr>
              <a:t>ces.</a:t>
            </a:r>
            <a:endParaRPr lang="fr-FR" sz="3700" dirty="0">
              <a:latin typeface="Calibri" pitchFamily="34"/>
              <a:cs typeface="Times New Roman" pitchFamily="18"/>
            </a:endParaRPr>
          </a:p>
          <a:p>
            <a:pPr marL="0" lvl="0" indent="0">
              <a:lnSpc>
                <a:spcPct val="87000"/>
              </a:lnSpc>
              <a:spcAft>
                <a:spcPts val="800"/>
              </a:spcAft>
              <a:buNone/>
            </a:pPr>
            <a:r>
              <a:rPr lang="en-US" sz="3700" dirty="0">
                <a:solidFill>
                  <a:srgbClr val="34302F"/>
                </a:solidFill>
                <a:latin typeface="Arial" pitchFamily="34"/>
                <a:cs typeface="Times New Roman" pitchFamily="18"/>
              </a:rPr>
              <a:t>N: </a:t>
            </a:r>
            <a:r>
              <a:rPr lang="en-US" sz="3700" dirty="0">
                <a:solidFill>
                  <a:srgbClr val="5D5952"/>
                </a:solidFill>
                <a:latin typeface="Arial" pitchFamily="34"/>
                <a:cs typeface="Times New Roman" pitchFamily="18"/>
              </a:rPr>
              <a:t>Really? So what do you do instead?</a:t>
            </a:r>
            <a:endParaRPr lang="fr-FR" sz="3700" dirty="0">
              <a:latin typeface="Calibri" pitchFamily="34"/>
              <a:cs typeface="Times New Roman" pitchFamily="18"/>
            </a:endParaRPr>
          </a:p>
          <a:p>
            <a:pPr marL="0" lvl="0" indent="0">
              <a:lnSpc>
                <a:spcPct val="87000"/>
              </a:lnSpc>
              <a:spcAft>
                <a:spcPts val="800"/>
              </a:spcAft>
              <a:buNone/>
            </a:pPr>
            <a:r>
              <a:rPr lang="en-US" sz="3700" dirty="0">
                <a:solidFill>
                  <a:srgbClr val="34302F"/>
                </a:solidFill>
                <a:latin typeface="Arial" pitchFamily="34"/>
                <a:cs typeface="Times New Roman" pitchFamily="18"/>
              </a:rPr>
              <a:t>Dr: </a:t>
            </a:r>
            <a:r>
              <a:rPr lang="en-US" sz="3700" dirty="0">
                <a:solidFill>
                  <a:srgbClr val="5D5952"/>
                </a:solidFill>
                <a:latin typeface="Arial" pitchFamily="34"/>
                <a:cs typeface="Times New Roman" pitchFamily="18"/>
              </a:rPr>
              <a:t>We </a:t>
            </a:r>
            <a:r>
              <a:rPr lang="en-US" sz="3700" b="1" dirty="0">
                <a:solidFill>
                  <a:srgbClr val="34302F"/>
                </a:solidFill>
                <a:latin typeface="Arial" pitchFamily="34"/>
                <a:cs typeface="Times New Roman" pitchFamily="18"/>
              </a:rPr>
              <a:t>6 </a:t>
            </a:r>
            <a:r>
              <a:rPr lang="en-US" sz="3700" dirty="0">
                <a:solidFill>
                  <a:srgbClr val="34302F"/>
                </a:solidFill>
                <a:latin typeface="Arial" pitchFamily="34"/>
                <a:cs typeface="Times New Roman" pitchFamily="18"/>
              </a:rPr>
              <a:t>…………</a:t>
            </a:r>
            <a:r>
              <a:rPr lang="en-US" sz="3700" dirty="0">
                <a:solidFill>
                  <a:srgbClr val="5D5952"/>
                </a:solidFill>
                <a:latin typeface="Arial" pitchFamily="34"/>
                <a:cs typeface="Times New Roman" pitchFamily="18"/>
              </a:rPr>
              <a:t>peop</a:t>
            </a:r>
            <a:r>
              <a:rPr lang="en-US" sz="3700" dirty="0">
                <a:solidFill>
                  <a:srgbClr val="34302F"/>
                </a:solidFill>
                <a:latin typeface="Arial" pitchFamily="34"/>
                <a:cs typeface="Times New Roman" pitchFamily="18"/>
              </a:rPr>
              <a:t>l</a:t>
            </a:r>
            <a:r>
              <a:rPr lang="en-US" sz="3700" dirty="0">
                <a:solidFill>
                  <a:srgbClr val="5D5952"/>
                </a:solidFill>
                <a:latin typeface="Arial" pitchFamily="34"/>
                <a:cs typeface="Times New Roman" pitchFamily="18"/>
              </a:rPr>
              <a:t>e about preventative m</a:t>
            </a:r>
            <a:r>
              <a:rPr lang="en-US" sz="3700" dirty="0">
                <a:solidFill>
                  <a:srgbClr val="44413E"/>
                </a:solidFill>
                <a:latin typeface="Arial" pitchFamily="34"/>
                <a:cs typeface="Times New Roman" pitchFamily="18"/>
              </a:rPr>
              <a:t>e</a:t>
            </a:r>
            <a:r>
              <a:rPr lang="en-US" sz="3700" dirty="0">
                <a:solidFill>
                  <a:srgbClr val="5D5952"/>
                </a:solidFill>
                <a:latin typeface="Arial" pitchFamily="34"/>
                <a:cs typeface="Times New Roman" pitchFamily="18"/>
              </a:rPr>
              <a:t>as</a:t>
            </a:r>
            <a:r>
              <a:rPr lang="en-US" sz="3700" dirty="0">
                <a:solidFill>
                  <a:srgbClr val="44413E"/>
                </a:solidFill>
                <a:latin typeface="Arial" pitchFamily="34"/>
                <a:cs typeface="Times New Roman" pitchFamily="18"/>
              </a:rPr>
              <a:t>u</a:t>
            </a:r>
            <a:r>
              <a:rPr lang="en-US" sz="3700" dirty="0">
                <a:solidFill>
                  <a:srgbClr val="5D5952"/>
                </a:solidFill>
                <a:latin typeface="Arial" pitchFamily="34"/>
                <a:cs typeface="Times New Roman" pitchFamily="18"/>
              </a:rPr>
              <a:t>res, like hand  washing</a:t>
            </a:r>
            <a:endParaRPr lang="fr-FR" sz="3700" dirty="0">
              <a:latin typeface="Calibri" pitchFamily="34"/>
              <a:cs typeface="Times New Roman" pitchFamily="18"/>
            </a:endParaRPr>
          </a:p>
          <a:p>
            <a:pPr marL="0" lvl="0" indent="0">
              <a:lnSpc>
                <a:spcPct val="70000"/>
              </a:lnSpc>
              <a:buNone/>
            </a:pPr>
            <a:endParaRPr lang="fr-FR" sz="9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952" y="9704"/>
            <a:ext cx="12178048" cy="6848296"/>
          </a:xfrm>
        </p:spPr>
        <p:txBody>
          <a:bodyPr/>
          <a:lstStyle/>
          <a:p>
            <a:pPr marL="0" indent="0" algn="ctr">
              <a:buNone/>
            </a:pPr>
            <a:r>
              <a:rPr lang="fr-FR" sz="5400" b="1" dirty="0">
                <a:solidFill>
                  <a:srgbClr val="FF0000"/>
                </a:solidFill>
              </a:rPr>
              <a:t>SPEAKING</a:t>
            </a:r>
          </a:p>
          <a:p>
            <a:pPr marL="0" indent="0">
              <a:buNone/>
            </a:pPr>
            <a:r>
              <a:rPr lang="fr-FR" sz="3200" dirty="0"/>
              <a:t>  This section </a:t>
            </a:r>
            <a:r>
              <a:rPr lang="fr-FR" sz="3200" dirty="0" err="1"/>
              <a:t>measures</a:t>
            </a:r>
            <a:r>
              <a:rPr lang="fr-FR" sz="3200" dirty="0"/>
              <a:t> your ability to </a:t>
            </a:r>
            <a:r>
              <a:rPr lang="fr-FR" sz="3200" dirty="0" err="1"/>
              <a:t>speak</a:t>
            </a:r>
            <a:r>
              <a:rPr lang="fr-FR" sz="3200" dirty="0"/>
              <a:t> about </a:t>
            </a:r>
            <a:r>
              <a:rPr lang="fr-FR" sz="3200" dirty="0" err="1"/>
              <a:t>different</a:t>
            </a:r>
            <a:r>
              <a:rPr lang="fr-FR" sz="3200" dirty="0"/>
              <a:t> topics. You will answer questions. Answer each one as </a:t>
            </a:r>
            <a:r>
              <a:rPr lang="fr-FR" sz="3200" dirty="0" err="1"/>
              <a:t>completely</a:t>
            </a:r>
            <a:r>
              <a:rPr lang="fr-FR" sz="3200" dirty="0"/>
              <a:t> as you can.</a:t>
            </a:r>
          </a:p>
          <a:p>
            <a:pPr marL="0" indent="0">
              <a:buNone/>
            </a:pPr>
            <a:r>
              <a:rPr lang="fr-FR" sz="3200" dirty="0"/>
              <a:t>Questions will be about </a:t>
            </a:r>
            <a:r>
              <a:rPr lang="fr-FR" sz="3200" dirty="0" err="1"/>
              <a:t>familiar</a:t>
            </a:r>
            <a:r>
              <a:rPr lang="fr-FR" sz="3200" dirty="0"/>
              <a:t> topics. Try to </a:t>
            </a:r>
            <a:r>
              <a:rPr lang="fr-FR" sz="3200" dirty="0" err="1"/>
              <a:t>speak</a:t>
            </a:r>
            <a:r>
              <a:rPr lang="fr-FR" sz="3200" dirty="0"/>
              <a:t> about the topics </a:t>
            </a:r>
            <a:r>
              <a:rPr lang="fr-FR" sz="3200" dirty="0" err="1"/>
              <a:t>clearly</a:t>
            </a:r>
            <a:r>
              <a:rPr lang="fr-FR" sz="3200" dirty="0"/>
              <a:t> and correctly.</a:t>
            </a:r>
            <a:endParaRPr lang="fr-FR" sz="3200" b="1" dirty="0">
              <a:solidFill>
                <a:srgbClr val="FF0000"/>
              </a:solidFill>
            </a:endParaRPr>
          </a:p>
        </p:txBody>
      </p:sp>
    </p:spTree>
    <p:extLst>
      <p:ext uri="{BB962C8B-B14F-4D97-AF65-F5344CB8AC3E}">
        <p14:creationId xmlns:p14="http://schemas.microsoft.com/office/powerpoint/2010/main" val="2372263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lnSpcReduction="10000"/>
          </a:bodyPr>
          <a:lstStyle/>
          <a:p>
            <a:pPr marL="0" indent="0">
              <a:buNone/>
            </a:pPr>
            <a:r>
              <a:rPr lang="fr-FR" dirty="0"/>
              <a:t> For each of the following questions, prepare a plan that shows the type of information you will include in your  response.</a:t>
            </a:r>
          </a:p>
          <a:p>
            <a:pPr marL="0" indent="0">
              <a:buNone/>
            </a:pPr>
            <a:r>
              <a:rPr lang="fr-FR" sz="3600" b="1" dirty="0"/>
              <a:t>         What are the characteristics of a good teacher?</a:t>
            </a:r>
          </a:p>
          <a:p>
            <a:pPr marL="0" indent="0">
              <a:buNone/>
            </a:pPr>
            <a:r>
              <a:rPr lang="fr-FR" b="1" dirty="0"/>
              <a:t>INTRODUCTION</a:t>
            </a:r>
            <a:r>
              <a:rPr lang="fr-FR" dirty="0"/>
              <a:t>: The two most important characteristics of a good teacher are patience and tolerance.</a:t>
            </a:r>
          </a:p>
          <a:p>
            <a:pPr marL="0" indent="0">
              <a:buNone/>
            </a:pPr>
            <a:r>
              <a:rPr lang="fr-FR" b="1" dirty="0"/>
              <a:t>SUPPORTING IDEA 1</a:t>
            </a:r>
            <a:r>
              <a:rPr lang="fr-FR" dirty="0"/>
              <a:t>: </a:t>
            </a:r>
            <a:r>
              <a:rPr lang="fr-FR" u="sng" dirty="0">
                <a:solidFill>
                  <a:srgbClr val="FF0000"/>
                </a:solidFill>
              </a:rPr>
              <a:t>first reason</a:t>
            </a:r>
          </a:p>
          <a:p>
            <a:pPr marL="0" indent="0">
              <a:buNone/>
            </a:pPr>
            <a:r>
              <a:rPr lang="fr-FR" i="1" dirty="0"/>
              <a:t>Patience because he must teach the course to students who don’t have the same level.</a:t>
            </a:r>
          </a:p>
          <a:p>
            <a:pPr marL="0" indent="0">
              <a:buNone/>
            </a:pPr>
            <a:r>
              <a:rPr lang="fr-FR" b="1" i="1" dirty="0"/>
              <a:t>SUPPORTING IDEA 2</a:t>
            </a:r>
            <a:r>
              <a:rPr lang="fr-FR" i="1" dirty="0"/>
              <a:t>: </a:t>
            </a:r>
            <a:r>
              <a:rPr lang="fr-FR" i="1" u="sng" dirty="0">
                <a:solidFill>
                  <a:srgbClr val="FF0000"/>
                </a:solidFill>
              </a:rPr>
              <a:t>second reason </a:t>
            </a:r>
          </a:p>
          <a:p>
            <a:pPr marL="0" indent="0">
              <a:buNone/>
            </a:pPr>
            <a:r>
              <a:rPr lang="fr-FR" i="1" dirty="0"/>
              <a:t>Tolerance because students are making many mistakes.</a:t>
            </a:r>
          </a:p>
          <a:p>
            <a:pPr marL="0" indent="0">
              <a:buNone/>
            </a:pPr>
            <a:r>
              <a:rPr lang="fr-FR" b="1" i="1" dirty="0"/>
              <a:t>CONCLUSION</a:t>
            </a:r>
            <a:r>
              <a:rPr lang="fr-FR" i="1" dirty="0"/>
              <a:t>: Patience and tolerance are important </a:t>
            </a:r>
            <a:r>
              <a:rPr lang="fr-FR" i="1" dirty="0" err="1"/>
              <a:t>characteristics</a:t>
            </a:r>
            <a:r>
              <a:rPr lang="fr-FR" i="1" dirty="0"/>
              <a:t>.</a:t>
            </a:r>
          </a:p>
          <a:p>
            <a:pPr marL="0" indent="0">
              <a:buNone/>
            </a:pPr>
            <a:r>
              <a:rPr lang="fr-FR" dirty="0"/>
              <a:t>       The two </a:t>
            </a:r>
            <a:r>
              <a:rPr lang="fr-FR" dirty="0" err="1"/>
              <a:t>most</a:t>
            </a:r>
            <a:r>
              <a:rPr lang="fr-FR" dirty="0"/>
              <a:t> important </a:t>
            </a:r>
            <a:r>
              <a:rPr lang="fr-FR" dirty="0" err="1"/>
              <a:t>characteristics</a:t>
            </a:r>
            <a:r>
              <a:rPr lang="fr-FR" dirty="0"/>
              <a:t> of a good </a:t>
            </a:r>
            <a:r>
              <a:rPr lang="fr-FR" dirty="0" err="1"/>
              <a:t>teacher</a:t>
            </a:r>
            <a:r>
              <a:rPr lang="fr-FR" dirty="0"/>
              <a:t> are patience and </a:t>
            </a:r>
            <a:r>
              <a:rPr lang="fr-FR" dirty="0" err="1"/>
              <a:t>tolerance</a:t>
            </a:r>
            <a:r>
              <a:rPr lang="fr-FR" dirty="0"/>
              <a:t>. Patience because he must </a:t>
            </a:r>
            <a:r>
              <a:rPr lang="fr-FR" dirty="0" err="1"/>
              <a:t>teach</a:t>
            </a:r>
            <a:r>
              <a:rPr lang="fr-FR" dirty="0"/>
              <a:t> the course to students who </a:t>
            </a:r>
            <a:r>
              <a:rPr lang="fr-FR" dirty="0" err="1"/>
              <a:t>don’t</a:t>
            </a:r>
            <a:r>
              <a:rPr lang="fr-FR" dirty="0"/>
              <a:t> have the same </a:t>
            </a:r>
            <a:r>
              <a:rPr lang="fr-FR" dirty="0" err="1"/>
              <a:t>level</a:t>
            </a:r>
            <a:r>
              <a:rPr lang="fr-FR" dirty="0"/>
              <a:t>. </a:t>
            </a:r>
            <a:r>
              <a:rPr lang="fr-FR" dirty="0" err="1"/>
              <a:t>Tolerance</a:t>
            </a:r>
            <a:r>
              <a:rPr lang="fr-FR" dirty="0"/>
              <a:t> because students are </a:t>
            </a:r>
            <a:r>
              <a:rPr lang="fr-FR" dirty="0" err="1"/>
              <a:t>making</a:t>
            </a:r>
            <a:r>
              <a:rPr lang="fr-FR" dirty="0"/>
              <a:t> many </a:t>
            </a:r>
            <a:r>
              <a:rPr lang="fr-FR" dirty="0" err="1"/>
              <a:t>mistakes</a:t>
            </a:r>
            <a:r>
              <a:rPr lang="fr-FR" dirty="0"/>
              <a:t>. Patience and </a:t>
            </a:r>
            <a:r>
              <a:rPr lang="fr-FR" dirty="0" err="1"/>
              <a:t>tolerance</a:t>
            </a:r>
            <a:r>
              <a:rPr lang="fr-FR" dirty="0"/>
              <a:t> are important </a:t>
            </a:r>
            <a:r>
              <a:rPr lang="fr-FR" dirty="0" err="1"/>
              <a:t>characteristics</a:t>
            </a:r>
            <a:r>
              <a:rPr lang="fr-FR" dirty="0"/>
              <a:t>.</a:t>
            </a:r>
          </a:p>
        </p:txBody>
      </p:sp>
    </p:spTree>
    <p:extLst>
      <p:ext uri="{BB962C8B-B14F-4D97-AF65-F5344CB8AC3E}">
        <p14:creationId xmlns:p14="http://schemas.microsoft.com/office/powerpoint/2010/main" val="277198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27606" cy="6980349"/>
          </a:xfrm>
        </p:spPr>
        <p:txBody>
          <a:bodyPr>
            <a:normAutofit/>
          </a:bodyPr>
          <a:lstStyle/>
          <a:p>
            <a:pPr marL="0" indent="0">
              <a:buNone/>
            </a:pPr>
            <a:r>
              <a:rPr lang="fr-FR" b="1" u="sng" dirty="0"/>
              <a:t>Questions</a:t>
            </a:r>
            <a:r>
              <a:rPr lang="fr-FR" dirty="0"/>
              <a:t>: Read the questions. On a piece of paper, take notes on the main points of a </a:t>
            </a:r>
            <a:r>
              <a:rPr lang="fr-FR" dirty="0" err="1"/>
              <a:t>response</a:t>
            </a:r>
            <a:r>
              <a:rPr lang="fr-FR" dirty="0"/>
              <a:t>. Then respond to the questions </a:t>
            </a:r>
            <a:r>
              <a:rPr lang="fr-FR" dirty="0" err="1"/>
              <a:t>using</a:t>
            </a:r>
            <a:r>
              <a:rPr lang="fr-FR" dirty="0"/>
              <a:t> reasons , </a:t>
            </a:r>
            <a:r>
              <a:rPr lang="fr-FR" dirty="0" err="1"/>
              <a:t>details</a:t>
            </a:r>
            <a:r>
              <a:rPr lang="fr-FR" dirty="0"/>
              <a:t> and </a:t>
            </a:r>
            <a:r>
              <a:rPr lang="fr-FR" dirty="0" err="1"/>
              <a:t>examples</a:t>
            </a:r>
            <a:r>
              <a:rPr lang="fr-FR" dirty="0"/>
              <a:t> to support </a:t>
            </a:r>
            <a:r>
              <a:rPr lang="fr-FR" dirty="0" err="1"/>
              <a:t>your</a:t>
            </a:r>
            <a:r>
              <a:rPr lang="fr-FR" dirty="0"/>
              <a:t> </a:t>
            </a:r>
            <a:r>
              <a:rPr lang="fr-FR" dirty="0" err="1"/>
              <a:t>response</a:t>
            </a:r>
            <a:r>
              <a:rPr lang="fr-FR" dirty="0">
                <a:solidFill>
                  <a:srgbClr val="92D050"/>
                </a:solidFill>
              </a:rPr>
              <a:t>.</a:t>
            </a:r>
          </a:p>
          <a:p>
            <a:pPr marL="0" indent="0">
              <a:buNone/>
            </a:pPr>
            <a:endParaRPr lang="fr-FR" dirty="0">
              <a:solidFill>
                <a:srgbClr val="92D050"/>
              </a:solidFill>
            </a:endParaRPr>
          </a:p>
          <a:p>
            <a:pPr marL="0" indent="0">
              <a:buNone/>
            </a:pPr>
            <a:r>
              <a:rPr lang="fr-FR" dirty="0"/>
              <a:t>1) What are the characteristics of a good </a:t>
            </a:r>
            <a:r>
              <a:rPr lang="fr-FR" dirty="0" err="1"/>
              <a:t>wife</a:t>
            </a:r>
            <a:r>
              <a:rPr lang="fr-FR" dirty="0"/>
              <a:t>/</a:t>
            </a:r>
            <a:r>
              <a:rPr lang="fr-FR" dirty="0" err="1"/>
              <a:t>husband</a:t>
            </a:r>
            <a:r>
              <a:rPr lang="fr-FR" dirty="0"/>
              <a:t>? </a:t>
            </a:r>
          </a:p>
          <a:p>
            <a:pPr marL="0" indent="0">
              <a:buNone/>
            </a:pPr>
            <a:r>
              <a:rPr lang="fr-FR" dirty="0"/>
              <a:t>2) </a:t>
            </a:r>
            <a:r>
              <a:rPr lang="fr-FR" dirty="0" err="1"/>
              <a:t>Would</a:t>
            </a:r>
            <a:r>
              <a:rPr lang="fr-FR" dirty="0"/>
              <a:t>  you prefer </a:t>
            </a:r>
            <a:r>
              <a:rPr lang="fr-FR" dirty="0" err="1"/>
              <a:t>taking</a:t>
            </a:r>
            <a:r>
              <a:rPr lang="fr-FR" dirty="0"/>
              <a:t> a trip by train or by plane ? </a:t>
            </a:r>
          </a:p>
          <a:p>
            <a:pPr marL="0" indent="0">
              <a:buNone/>
            </a:pPr>
            <a:r>
              <a:rPr lang="fr-FR" dirty="0"/>
              <a:t>3) Do </a:t>
            </a:r>
            <a:r>
              <a:rPr lang="fr-FR" dirty="0" err="1"/>
              <a:t>you</a:t>
            </a:r>
            <a:r>
              <a:rPr lang="fr-FR" dirty="0"/>
              <a:t> </a:t>
            </a:r>
            <a:r>
              <a:rPr lang="fr-FR" dirty="0" err="1"/>
              <a:t>think</a:t>
            </a:r>
            <a:r>
              <a:rPr lang="fr-FR" dirty="0"/>
              <a:t> </a:t>
            </a:r>
            <a:r>
              <a:rPr lang="fr-FR" dirty="0" err="1"/>
              <a:t>it</a:t>
            </a:r>
            <a:r>
              <a:rPr lang="fr-FR" dirty="0"/>
              <a:t> </a:t>
            </a:r>
            <a:r>
              <a:rPr lang="fr-FR" dirty="0" err="1"/>
              <a:t>is</a:t>
            </a:r>
            <a:r>
              <a:rPr lang="fr-FR" dirty="0"/>
              <a:t> </a:t>
            </a:r>
            <a:r>
              <a:rPr lang="fr-FR" dirty="0" err="1"/>
              <a:t>better</a:t>
            </a:r>
            <a:r>
              <a:rPr lang="fr-FR" dirty="0"/>
              <a:t> to </a:t>
            </a:r>
            <a:r>
              <a:rPr lang="fr-FR" dirty="0" err="1"/>
              <a:t>study</a:t>
            </a:r>
            <a:r>
              <a:rPr lang="fr-FR" dirty="0"/>
              <a:t> </a:t>
            </a:r>
            <a:r>
              <a:rPr lang="fr-FR" dirty="0" err="1"/>
              <a:t>alone</a:t>
            </a:r>
            <a:r>
              <a:rPr lang="fr-FR" dirty="0"/>
              <a:t> or </a:t>
            </a:r>
            <a:r>
              <a:rPr lang="fr-FR" dirty="0" err="1"/>
              <a:t>study</a:t>
            </a:r>
            <a:r>
              <a:rPr lang="fr-FR" dirty="0"/>
              <a:t> </a:t>
            </a:r>
            <a:r>
              <a:rPr lang="fr-FR" dirty="0" err="1"/>
              <a:t>with</a:t>
            </a:r>
            <a:r>
              <a:rPr lang="fr-FR" dirty="0"/>
              <a:t> </a:t>
            </a:r>
            <a:r>
              <a:rPr lang="fr-FR" dirty="0" err="1"/>
              <a:t>friends</a:t>
            </a:r>
            <a:r>
              <a:rPr lang="fr-FR" dirty="0"/>
              <a:t>? </a:t>
            </a:r>
          </a:p>
          <a:p>
            <a:pPr marL="0" indent="0">
              <a:buNone/>
            </a:pPr>
            <a:r>
              <a:rPr lang="fr-FR" dirty="0"/>
              <a:t>4) If </a:t>
            </a:r>
            <a:r>
              <a:rPr lang="fr-FR" dirty="0" err="1"/>
              <a:t>you</a:t>
            </a:r>
            <a:r>
              <a:rPr lang="fr-FR" dirty="0"/>
              <a:t> </a:t>
            </a:r>
            <a:r>
              <a:rPr lang="fr-FR" dirty="0" err="1"/>
              <a:t>suddenly</a:t>
            </a:r>
            <a:r>
              <a:rPr lang="fr-FR" dirty="0"/>
              <a:t> </a:t>
            </a:r>
            <a:r>
              <a:rPr lang="fr-FR" dirty="0" err="1"/>
              <a:t>get</a:t>
            </a:r>
            <a:r>
              <a:rPr lang="fr-FR" dirty="0"/>
              <a:t> 10,000,000 </a:t>
            </a:r>
            <a:r>
              <a:rPr lang="fr-FR" dirty="0" err="1"/>
              <a:t>what</a:t>
            </a:r>
            <a:r>
              <a:rPr lang="fr-FR" dirty="0"/>
              <a:t> </a:t>
            </a:r>
            <a:r>
              <a:rPr lang="fr-FR" dirty="0" err="1"/>
              <a:t>would</a:t>
            </a:r>
            <a:r>
              <a:rPr lang="fr-FR" dirty="0"/>
              <a:t> </a:t>
            </a:r>
            <a:r>
              <a:rPr lang="fr-FR" dirty="0" err="1"/>
              <a:t>you</a:t>
            </a:r>
            <a:r>
              <a:rPr lang="fr-FR" dirty="0"/>
              <a:t> </a:t>
            </a:r>
            <a:r>
              <a:rPr lang="fr-FR" dirty="0" err="1"/>
              <a:t>spend</a:t>
            </a:r>
            <a:r>
              <a:rPr lang="fr-FR" dirty="0"/>
              <a:t> </a:t>
            </a:r>
            <a:r>
              <a:rPr lang="fr-FR" dirty="0" err="1"/>
              <a:t>it</a:t>
            </a:r>
            <a:r>
              <a:rPr lang="fr-FR" dirty="0"/>
              <a:t> on? </a:t>
            </a:r>
          </a:p>
          <a:p>
            <a:pPr marL="0" indent="0">
              <a:buNone/>
            </a:pPr>
            <a:r>
              <a:rPr lang="fr-FR" dirty="0"/>
              <a:t>5) Do </a:t>
            </a:r>
            <a:r>
              <a:rPr lang="fr-FR" dirty="0" err="1"/>
              <a:t>you</a:t>
            </a:r>
            <a:r>
              <a:rPr lang="fr-FR" dirty="0"/>
              <a:t> like to go out for </a:t>
            </a:r>
            <a:r>
              <a:rPr lang="fr-FR" dirty="0" err="1"/>
              <a:t>dinner</a:t>
            </a:r>
            <a:r>
              <a:rPr lang="fr-FR" dirty="0"/>
              <a:t> or </a:t>
            </a:r>
            <a:r>
              <a:rPr lang="fr-FR" dirty="0" err="1"/>
              <a:t>stay</a:t>
            </a:r>
            <a:r>
              <a:rPr lang="fr-FR" dirty="0"/>
              <a:t> home and </a:t>
            </a:r>
            <a:r>
              <a:rPr lang="fr-FR" dirty="0" err="1"/>
              <a:t>cook</a:t>
            </a:r>
            <a:r>
              <a:rPr lang="fr-FR" dirty="0"/>
              <a:t> a </a:t>
            </a:r>
            <a:r>
              <a:rPr lang="fr-FR" dirty="0" err="1"/>
              <a:t>meal</a:t>
            </a:r>
            <a:r>
              <a:rPr lang="fr-FR" dirty="0"/>
              <a:t>? </a:t>
            </a:r>
          </a:p>
          <a:p>
            <a:pPr marL="0" indent="0">
              <a:buNone/>
            </a:pPr>
            <a:r>
              <a:rPr lang="fr-FR" dirty="0"/>
              <a:t>6) Do </a:t>
            </a:r>
            <a:r>
              <a:rPr lang="fr-FR" dirty="0" err="1"/>
              <a:t>you</a:t>
            </a:r>
            <a:r>
              <a:rPr lang="fr-FR" dirty="0"/>
              <a:t> </a:t>
            </a:r>
            <a:r>
              <a:rPr lang="fr-FR" dirty="0" err="1"/>
              <a:t>think</a:t>
            </a:r>
            <a:r>
              <a:rPr lang="fr-FR" dirty="0"/>
              <a:t> </a:t>
            </a:r>
            <a:r>
              <a:rPr lang="fr-FR" dirty="0" err="1"/>
              <a:t>it</a:t>
            </a:r>
            <a:r>
              <a:rPr lang="fr-FR" dirty="0"/>
              <a:t> </a:t>
            </a:r>
            <a:r>
              <a:rPr lang="fr-FR" dirty="0" err="1"/>
              <a:t>is</a:t>
            </a:r>
            <a:r>
              <a:rPr lang="fr-FR" dirty="0"/>
              <a:t> </a:t>
            </a:r>
            <a:r>
              <a:rPr lang="fr-FR" dirty="0" err="1"/>
              <a:t>better</a:t>
            </a:r>
            <a:r>
              <a:rPr lang="fr-FR" dirty="0"/>
              <a:t> to </a:t>
            </a:r>
            <a:r>
              <a:rPr lang="fr-FR" dirty="0" err="1"/>
              <a:t>marry</a:t>
            </a:r>
            <a:r>
              <a:rPr lang="fr-FR" dirty="0"/>
              <a:t> </a:t>
            </a:r>
            <a:r>
              <a:rPr lang="fr-FR" dirty="0" err="1"/>
              <a:t>before</a:t>
            </a:r>
            <a:r>
              <a:rPr lang="fr-FR" dirty="0"/>
              <a:t> or </a:t>
            </a:r>
            <a:r>
              <a:rPr lang="fr-FR" dirty="0" err="1"/>
              <a:t>after</a:t>
            </a:r>
            <a:r>
              <a:rPr lang="fr-FR" dirty="0"/>
              <a:t> the </a:t>
            </a:r>
            <a:r>
              <a:rPr lang="fr-FR" dirty="0" err="1"/>
              <a:t>age</a:t>
            </a:r>
            <a:r>
              <a:rPr lang="fr-FR" dirty="0"/>
              <a:t> of 30s?</a:t>
            </a:r>
          </a:p>
          <a:p>
            <a:pPr marL="0" indent="0">
              <a:buNone/>
            </a:pPr>
            <a:r>
              <a:rPr lang="fr-FR" dirty="0"/>
              <a:t>7) Are </a:t>
            </a:r>
            <a:r>
              <a:rPr lang="fr-FR" dirty="0" err="1"/>
              <a:t>you</a:t>
            </a:r>
            <a:r>
              <a:rPr lang="fr-FR" dirty="0"/>
              <a:t> for or </a:t>
            </a:r>
            <a:r>
              <a:rPr lang="fr-FR" dirty="0" err="1"/>
              <a:t>against</a:t>
            </a:r>
            <a:r>
              <a:rPr lang="fr-FR" dirty="0"/>
              <a:t> </a:t>
            </a:r>
            <a:r>
              <a:rPr lang="fr-FR" dirty="0" err="1"/>
              <a:t>polygamy</a:t>
            </a:r>
            <a:r>
              <a:rPr lang="fr-FR" dirty="0"/>
              <a:t>?</a:t>
            </a:r>
          </a:p>
          <a:p>
            <a:pPr marL="0" indent="0">
              <a:buNone/>
            </a:pPr>
            <a:r>
              <a:rPr lang="fr-FR" dirty="0"/>
              <a:t>8) </a:t>
            </a:r>
            <a:r>
              <a:rPr lang="fr-FR" dirty="0" err="1"/>
              <a:t>Would</a:t>
            </a:r>
            <a:r>
              <a:rPr lang="fr-FR" dirty="0"/>
              <a:t> </a:t>
            </a:r>
            <a:r>
              <a:rPr lang="fr-FR" dirty="0" err="1"/>
              <a:t>you</a:t>
            </a:r>
            <a:r>
              <a:rPr lang="fr-FR" dirty="0"/>
              <a:t> </a:t>
            </a:r>
            <a:r>
              <a:rPr lang="fr-FR" dirty="0" err="1"/>
              <a:t>accept</a:t>
            </a:r>
            <a:r>
              <a:rPr lang="fr-FR" dirty="0"/>
              <a:t> </a:t>
            </a:r>
            <a:r>
              <a:rPr lang="fr-FR" dirty="0" err="1"/>
              <a:t>that</a:t>
            </a:r>
            <a:r>
              <a:rPr lang="fr-FR" dirty="0"/>
              <a:t> </a:t>
            </a:r>
            <a:r>
              <a:rPr lang="fr-FR" dirty="0" err="1"/>
              <a:t>your</a:t>
            </a:r>
            <a:r>
              <a:rPr lang="fr-FR" dirty="0"/>
              <a:t> </a:t>
            </a:r>
            <a:r>
              <a:rPr lang="fr-FR" dirty="0" err="1"/>
              <a:t>wife</a:t>
            </a:r>
            <a:r>
              <a:rPr lang="fr-FR" dirty="0"/>
              <a:t> </a:t>
            </a:r>
            <a:r>
              <a:rPr lang="fr-FR" dirty="0" err="1"/>
              <a:t>buy</a:t>
            </a:r>
            <a:r>
              <a:rPr lang="fr-FR" dirty="0"/>
              <a:t> </a:t>
            </a:r>
            <a:r>
              <a:rPr lang="fr-FR" dirty="0" err="1"/>
              <a:t>you</a:t>
            </a:r>
            <a:r>
              <a:rPr lang="fr-FR" dirty="0"/>
              <a:t> a car?</a:t>
            </a:r>
          </a:p>
          <a:p>
            <a:pPr>
              <a:buFontTx/>
              <a:buChar char="-"/>
            </a:pPr>
            <a:endParaRPr lang="fr-FR" dirty="0"/>
          </a:p>
          <a:p>
            <a:pPr marL="0" indent="0">
              <a:buNone/>
            </a:pPr>
            <a:endParaRPr lang="fr-FR" dirty="0"/>
          </a:p>
        </p:txBody>
      </p:sp>
    </p:spTree>
    <p:extLst>
      <p:ext uri="{BB962C8B-B14F-4D97-AF65-F5344CB8AC3E}">
        <p14:creationId xmlns:p14="http://schemas.microsoft.com/office/powerpoint/2010/main" val="2566734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indent="0">
              <a:buNone/>
            </a:pPr>
            <a:r>
              <a:rPr lang="fr-FR"/>
              <a:t> Example</a:t>
            </a:r>
            <a:r>
              <a:rPr lang="fr-FR" dirty="0"/>
              <a:t>: </a:t>
            </a:r>
            <a:r>
              <a:rPr lang="fr-FR" b="1" dirty="0"/>
              <a:t>Do you like to </a:t>
            </a:r>
            <a:r>
              <a:rPr lang="fr-FR" b="1" dirty="0" err="1"/>
              <a:t>try</a:t>
            </a:r>
            <a:r>
              <a:rPr lang="fr-FR" b="1" dirty="0"/>
              <a:t> new </a:t>
            </a:r>
            <a:r>
              <a:rPr lang="fr-FR" b="1" dirty="0" err="1"/>
              <a:t>food</a:t>
            </a:r>
            <a:r>
              <a:rPr lang="fr-FR" b="1" dirty="0"/>
              <a:t> or eat the same </a:t>
            </a:r>
            <a:r>
              <a:rPr lang="fr-FR" b="1" dirty="0" err="1"/>
              <a:t>kind</a:t>
            </a:r>
            <a:r>
              <a:rPr lang="fr-FR" b="1" dirty="0"/>
              <a:t> of </a:t>
            </a:r>
            <a:r>
              <a:rPr lang="fr-FR" b="1" dirty="0" err="1"/>
              <a:t>food</a:t>
            </a:r>
            <a:r>
              <a:rPr lang="fr-FR" b="1" dirty="0"/>
              <a:t> all the time ? </a:t>
            </a:r>
          </a:p>
          <a:p>
            <a:pPr marL="0" indent="0">
              <a:buNone/>
            </a:pPr>
            <a:endParaRPr lang="fr-FR" b="1" dirty="0"/>
          </a:p>
          <a:p>
            <a:pPr marL="0" indent="0">
              <a:buNone/>
            </a:pPr>
            <a:r>
              <a:rPr lang="fr-FR" dirty="0"/>
              <a:t>         I like to </a:t>
            </a:r>
            <a:r>
              <a:rPr lang="fr-FR" dirty="0" err="1"/>
              <a:t>think</a:t>
            </a:r>
            <a:r>
              <a:rPr lang="fr-FR" dirty="0"/>
              <a:t> about the </a:t>
            </a:r>
            <a:r>
              <a:rPr lang="fr-FR" dirty="0" err="1"/>
              <a:t>different</a:t>
            </a:r>
            <a:r>
              <a:rPr lang="fr-FR" dirty="0"/>
              <a:t> </a:t>
            </a:r>
            <a:r>
              <a:rPr lang="fr-FR" dirty="0" err="1"/>
              <a:t>kinds</a:t>
            </a:r>
            <a:r>
              <a:rPr lang="fr-FR" dirty="0"/>
              <a:t> of </a:t>
            </a:r>
            <a:r>
              <a:rPr lang="fr-FR" dirty="0" err="1"/>
              <a:t>delicious</a:t>
            </a:r>
            <a:r>
              <a:rPr lang="fr-FR" dirty="0"/>
              <a:t> </a:t>
            </a:r>
            <a:r>
              <a:rPr lang="fr-FR" dirty="0" err="1"/>
              <a:t>foods</a:t>
            </a:r>
            <a:r>
              <a:rPr lang="fr-FR" dirty="0"/>
              <a:t> , but in </a:t>
            </a:r>
            <a:r>
              <a:rPr lang="fr-FR" dirty="0" err="1"/>
              <a:t>fact</a:t>
            </a:r>
            <a:r>
              <a:rPr lang="fr-FR" dirty="0"/>
              <a:t> I </a:t>
            </a:r>
            <a:r>
              <a:rPr lang="fr-FR" dirty="0" err="1"/>
              <a:t>remain</a:t>
            </a:r>
            <a:r>
              <a:rPr lang="fr-FR" dirty="0"/>
              <a:t> </a:t>
            </a:r>
            <a:r>
              <a:rPr lang="fr-FR" dirty="0" err="1"/>
              <a:t>familiar</a:t>
            </a:r>
            <a:r>
              <a:rPr lang="fr-FR" dirty="0"/>
              <a:t> to the </a:t>
            </a:r>
            <a:r>
              <a:rPr lang="fr-FR" dirty="0" err="1"/>
              <a:t>foods</a:t>
            </a:r>
            <a:r>
              <a:rPr lang="fr-FR" dirty="0"/>
              <a:t> I used to .</a:t>
            </a:r>
          </a:p>
          <a:p>
            <a:pPr marL="0" indent="0">
              <a:buNone/>
            </a:pPr>
            <a:r>
              <a:rPr lang="fr-FR" dirty="0"/>
              <a:t>   I </a:t>
            </a:r>
            <a:r>
              <a:rPr lang="fr-FR" dirty="0" err="1"/>
              <a:t>think</a:t>
            </a:r>
            <a:r>
              <a:rPr lang="fr-FR" dirty="0"/>
              <a:t> of </a:t>
            </a:r>
            <a:r>
              <a:rPr lang="fr-FR" dirty="0" err="1"/>
              <a:t>myself</a:t>
            </a:r>
            <a:r>
              <a:rPr lang="fr-FR" dirty="0"/>
              <a:t> as an </a:t>
            </a:r>
            <a:r>
              <a:rPr lang="fr-FR" dirty="0" err="1"/>
              <a:t>adventurous</a:t>
            </a:r>
            <a:r>
              <a:rPr lang="fr-FR" dirty="0"/>
              <a:t> person. I like to meet new people , go to new places and </a:t>
            </a:r>
            <a:r>
              <a:rPr lang="fr-FR" dirty="0" err="1"/>
              <a:t>try</a:t>
            </a:r>
            <a:r>
              <a:rPr lang="fr-FR" dirty="0"/>
              <a:t> new things. However, </a:t>
            </a:r>
            <a:r>
              <a:rPr lang="fr-FR" dirty="0" err="1"/>
              <a:t>whenever</a:t>
            </a:r>
            <a:r>
              <a:rPr lang="fr-FR" dirty="0"/>
              <a:t> I am </a:t>
            </a:r>
            <a:r>
              <a:rPr lang="fr-FR" dirty="0" err="1"/>
              <a:t>given</a:t>
            </a:r>
            <a:r>
              <a:rPr lang="fr-FR" dirty="0"/>
              <a:t> the choice of trying new </a:t>
            </a:r>
            <a:r>
              <a:rPr lang="fr-FR" dirty="0" err="1"/>
              <a:t>food</a:t>
            </a:r>
            <a:r>
              <a:rPr lang="fr-FR" dirty="0"/>
              <a:t> or </a:t>
            </a:r>
            <a:r>
              <a:rPr lang="fr-FR" dirty="0" err="1"/>
              <a:t>sticking</a:t>
            </a:r>
            <a:r>
              <a:rPr lang="fr-FR" dirty="0"/>
              <a:t> with the </a:t>
            </a:r>
            <a:r>
              <a:rPr lang="fr-FR" dirty="0" err="1"/>
              <a:t>regular</a:t>
            </a:r>
            <a:r>
              <a:rPr lang="fr-FR" dirty="0"/>
              <a:t> </a:t>
            </a:r>
            <a:r>
              <a:rPr lang="fr-FR" dirty="0" err="1"/>
              <a:t>food</a:t>
            </a:r>
            <a:r>
              <a:rPr lang="fr-FR" dirty="0"/>
              <a:t> i am </a:t>
            </a:r>
            <a:r>
              <a:rPr lang="fr-FR" dirty="0" err="1"/>
              <a:t>familiar</a:t>
            </a:r>
            <a:r>
              <a:rPr lang="fr-FR" dirty="0"/>
              <a:t> with, I </a:t>
            </a:r>
            <a:r>
              <a:rPr lang="fr-FR" dirty="0" err="1"/>
              <a:t>seem</a:t>
            </a:r>
            <a:r>
              <a:rPr lang="fr-FR" dirty="0"/>
              <a:t> to avoid new </a:t>
            </a:r>
            <a:r>
              <a:rPr lang="fr-FR" dirty="0" err="1"/>
              <a:t>kinds</a:t>
            </a:r>
            <a:r>
              <a:rPr lang="fr-FR" dirty="0"/>
              <a:t> of </a:t>
            </a:r>
            <a:r>
              <a:rPr lang="fr-FR" dirty="0" err="1"/>
              <a:t>food</a:t>
            </a:r>
            <a:r>
              <a:rPr lang="fr-FR" dirty="0"/>
              <a:t>. Last </a:t>
            </a:r>
            <a:r>
              <a:rPr lang="fr-FR" dirty="0" err="1"/>
              <a:t>week</a:t>
            </a:r>
            <a:r>
              <a:rPr lang="fr-FR" dirty="0"/>
              <a:t> , for instance, my friends </a:t>
            </a:r>
            <a:r>
              <a:rPr lang="fr-FR" dirty="0" err="1"/>
              <a:t>wanted</a:t>
            </a:r>
            <a:r>
              <a:rPr lang="fr-FR" dirty="0"/>
              <a:t> to </a:t>
            </a:r>
            <a:r>
              <a:rPr lang="fr-FR" dirty="0" err="1"/>
              <a:t>try</a:t>
            </a:r>
            <a:r>
              <a:rPr lang="fr-FR" dirty="0"/>
              <a:t>  a new restaurant, and they </a:t>
            </a:r>
            <a:r>
              <a:rPr lang="fr-FR" dirty="0" err="1"/>
              <a:t>ordered</a:t>
            </a:r>
            <a:r>
              <a:rPr lang="fr-FR" dirty="0"/>
              <a:t> new things </a:t>
            </a:r>
            <a:r>
              <a:rPr lang="fr-FR" dirty="0" err="1"/>
              <a:t>while</a:t>
            </a:r>
            <a:r>
              <a:rPr lang="fr-FR" dirty="0"/>
              <a:t> I </a:t>
            </a:r>
            <a:r>
              <a:rPr lang="fr-FR" dirty="0" err="1"/>
              <a:t>ordered</a:t>
            </a:r>
            <a:r>
              <a:rPr lang="fr-FR" dirty="0"/>
              <a:t> the same </a:t>
            </a:r>
            <a:r>
              <a:rPr lang="fr-FR" dirty="0" err="1"/>
              <a:t>fries</a:t>
            </a:r>
            <a:r>
              <a:rPr lang="fr-FR" dirty="0"/>
              <a:t>  and steak .</a:t>
            </a:r>
          </a:p>
          <a:p>
            <a:pPr marL="0" indent="0">
              <a:buNone/>
            </a:pPr>
            <a:r>
              <a:rPr lang="fr-FR" dirty="0"/>
              <a:t>  You can see from this </a:t>
            </a:r>
            <a:r>
              <a:rPr lang="fr-FR" dirty="0" err="1"/>
              <a:t>that</a:t>
            </a:r>
            <a:r>
              <a:rPr lang="fr-FR" dirty="0"/>
              <a:t> I am not </a:t>
            </a:r>
            <a:r>
              <a:rPr lang="fr-FR" dirty="0" err="1"/>
              <a:t>really</a:t>
            </a:r>
            <a:r>
              <a:rPr lang="fr-FR" dirty="0"/>
              <a:t> </a:t>
            </a:r>
            <a:r>
              <a:rPr lang="fr-FR" dirty="0" err="1"/>
              <a:t>adventurous</a:t>
            </a:r>
            <a:r>
              <a:rPr lang="fr-FR" dirty="0"/>
              <a:t> with </a:t>
            </a:r>
            <a:r>
              <a:rPr lang="fr-FR" dirty="0" err="1"/>
              <a:t>food</a:t>
            </a:r>
            <a:r>
              <a:rPr lang="fr-FR" dirty="0"/>
              <a:t>.</a:t>
            </a:r>
          </a:p>
        </p:txBody>
      </p:sp>
    </p:spTree>
    <p:extLst>
      <p:ext uri="{BB962C8B-B14F-4D97-AF65-F5344CB8AC3E}">
        <p14:creationId xmlns:p14="http://schemas.microsoft.com/office/powerpoint/2010/main" val="395182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12191999" cy="7024255"/>
          </a:xfrm>
        </p:spPr>
        <p:txBody>
          <a:bodyPr/>
          <a:lstStyle/>
          <a:p>
            <a:pPr algn="l"/>
            <a:endParaRPr lang="fr-FR" dirty="0"/>
          </a:p>
          <a:p>
            <a:r>
              <a:rPr lang="fr-FR" sz="2800" b="1" dirty="0">
                <a:latin typeface="Arial" panose="020B0604020202020204" pitchFamily="34" charset="0"/>
                <a:cs typeface="Arial" panose="020B0604020202020204" pitchFamily="34" charset="0"/>
              </a:rPr>
              <a:t>READING TECHNIQUE</a:t>
            </a:r>
            <a:r>
              <a:rPr lang="fr-FR" sz="2800" dirty="0">
                <a:latin typeface="Arial" panose="020B0604020202020204" pitchFamily="34" charset="0"/>
                <a:cs typeface="Arial" panose="020B0604020202020204" pitchFamily="34" charset="0"/>
              </a:rPr>
              <a:t>:  </a:t>
            </a:r>
            <a:r>
              <a:rPr lang="fr-FR" sz="2800" b="1" dirty="0">
                <a:solidFill>
                  <a:srgbClr val="FF0000"/>
                </a:solidFill>
                <a:latin typeface="Arial" panose="020B0604020202020204" pitchFamily="34" charset="0"/>
                <a:cs typeface="Arial" panose="020B0604020202020204" pitchFamily="34" charset="0"/>
              </a:rPr>
              <a:t>READING FOR MAIN IDEA</a:t>
            </a:r>
          </a:p>
          <a:p>
            <a:endParaRPr lang="fr-FR" sz="2800" b="1" dirty="0">
              <a:solidFill>
                <a:srgbClr val="FF0000"/>
              </a:solidFill>
              <a:latin typeface="Arial" panose="020B0604020202020204" pitchFamily="34" charset="0"/>
              <a:cs typeface="Arial" panose="020B0604020202020204" pitchFamily="34" charset="0"/>
            </a:endParaRPr>
          </a:p>
          <a:p>
            <a:pPr algn="l"/>
            <a:r>
              <a:rPr lang="fr-FR" sz="2800" dirty="0">
                <a:latin typeface="Arial" panose="020B0604020202020204" pitchFamily="34" charset="0"/>
                <a:cs typeface="Arial" panose="020B0604020202020204" pitchFamily="34" charset="0"/>
              </a:rPr>
              <a:t>  By reading for the main ideas, you identify the point of </a:t>
            </a:r>
            <a:r>
              <a:rPr lang="fr-FR" sz="2800" dirty="0" err="1">
                <a:latin typeface="Arial" panose="020B0604020202020204" pitchFamily="34" charset="0"/>
                <a:cs typeface="Arial" panose="020B0604020202020204" pitchFamily="34" charset="0"/>
              </a:rPr>
              <a:t>view</a:t>
            </a:r>
            <a:r>
              <a:rPr lang="fr-FR" sz="2800" dirty="0">
                <a:latin typeface="Arial" panose="020B0604020202020204" pitchFamily="34" charset="0"/>
                <a:cs typeface="Arial" panose="020B0604020202020204" pitchFamily="34" charset="0"/>
              </a:rPr>
              <a:t> of the author, that is what the author’s thesis is. Specifically , what does the author propose to write about the topic? If you </a:t>
            </a:r>
            <a:r>
              <a:rPr lang="fr-FR" sz="2800" dirty="0" err="1">
                <a:latin typeface="Arial" panose="020B0604020202020204" pitchFamily="34" charset="0"/>
                <a:cs typeface="Arial" panose="020B0604020202020204" pitchFamily="34" charset="0"/>
              </a:rPr>
              <a:t>could</a:t>
            </a:r>
            <a:r>
              <a:rPr lang="fr-FR" sz="2800" dirty="0">
                <a:latin typeface="Arial" panose="020B0604020202020204" pitchFamily="34" charset="0"/>
                <a:cs typeface="Arial" panose="020B0604020202020204" pitchFamily="34" charset="0"/>
              </a:rPr>
              <a:t> reduce the reading to one sentence, what would it be?</a:t>
            </a:r>
          </a:p>
          <a:p>
            <a:pPr algn="l"/>
            <a:r>
              <a:rPr lang="fr-FR" sz="2800" dirty="0">
                <a:latin typeface="Arial" panose="020B0604020202020204" pitchFamily="34" charset="0"/>
                <a:cs typeface="Arial" panose="020B0604020202020204" pitchFamily="34" charset="0"/>
              </a:rPr>
              <a:t>Questions about main </a:t>
            </a:r>
            <a:r>
              <a:rPr lang="fr-FR" sz="2800" dirty="0" err="1">
                <a:latin typeface="Arial" panose="020B0604020202020204" pitchFamily="34" charset="0"/>
                <a:cs typeface="Arial" panose="020B0604020202020204" pitchFamily="34" charset="0"/>
              </a:rPr>
              <a:t>ideas</a:t>
            </a:r>
            <a:r>
              <a:rPr lang="fr-FR" sz="2800" dirty="0">
                <a:latin typeface="Arial" panose="020B0604020202020204" pitchFamily="34" charset="0"/>
                <a:cs typeface="Arial" panose="020B0604020202020204" pitchFamily="34" charset="0"/>
              </a:rPr>
              <a:t> can be </a:t>
            </a:r>
            <a:r>
              <a:rPr lang="fr-FR" sz="2800" dirty="0" err="1">
                <a:latin typeface="Arial" panose="020B0604020202020204" pitchFamily="34" charset="0"/>
                <a:cs typeface="Arial" panose="020B0604020202020204" pitchFamily="34" charset="0"/>
              </a:rPr>
              <a:t>worded</a:t>
            </a:r>
            <a:r>
              <a:rPr lang="fr-FR" sz="2800" dirty="0">
                <a:latin typeface="Arial" panose="020B0604020202020204" pitchFamily="34" charset="0"/>
                <a:cs typeface="Arial" panose="020B0604020202020204" pitchFamily="34" charset="0"/>
              </a:rPr>
              <a:t> in many </a:t>
            </a:r>
            <a:r>
              <a:rPr lang="fr-FR" sz="2800" dirty="0" err="1">
                <a:latin typeface="Arial" panose="020B0604020202020204" pitchFamily="34" charset="0"/>
                <a:cs typeface="Arial" panose="020B0604020202020204" pitchFamily="34" charset="0"/>
              </a:rPr>
              <a:t>ways</a:t>
            </a:r>
            <a:r>
              <a:rPr lang="fr-FR" sz="2800" dirty="0">
                <a:latin typeface="Arial" panose="020B0604020202020204" pitchFamily="34" charset="0"/>
                <a:cs typeface="Arial" panose="020B0604020202020204" pitchFamily="34" charset="0"/>
              </a:rPr>
              <a:t>. For example, the following questions are all asking for the same information:  </a:t>
            </a:r>
          </a:p>
          <a:p>
            <a:pPr algn="l"/>
            <a:r>
              <a:rPr lang="fr-FR" sz="2800" dirty="0">
                <a:latin typeface="Arial" panose="020B0604020202020204" pitchFamily="34" charset="0"/>
                <a:cs typeface="Arial" panose="020B0604020202020204" pitchFamily="34" charset="0"/>
              </a:rPr>
              <a:t>1)what is the main idea? </a:t>
            </a:r>
          </a:p>
          <a:p>
            <a:pPr algn="l"/>
            <a:r>
              <a:rPr lang="fr-FR" sz="2800" dirty="0">
                <a:latin typeface="Arial" panose="020B0604020202020204" pitchFamily="34" charset="0"/>
                <a:cs typeface="Arial" panose="020B0604020202020204" pitchFamily="34" charset="0"/>
              </a:rPr>
              <a:t>2)What is the subject? </a:t>
            </a:r>
          </a:p>
          <a:p>
            <a:pPr algn="l"/>
            <a:r>
              <a:rPr lang="fr-FR" sz="2800" dirty="0">
                <a:latin typeface="Arial" panose="020B0604020202020204" pitchFamily="34" charset="0"/>
                <a:cs typeface="Arial" panose="020B0604020202020204" pitchFamily="34" charset="0"/>
              </a:rPr>
              <a:t>3)What would be a good title? </a:t>
            </a:r>
          </a:p>
          <a:p>
            <a:pPr algn="l"/>
            <a:endParaRPr lang="fr-FR" dirty="0"/>
          </a:p>
          <a:p>
            <a:pPr algn="l"/>
            <a:endParaRPr lang="fr-FR" dirty="0"/>
          </a:p>
        </p:txBody>
      </p:sp>
    </p:spTree>
    <p:extLst>
      <p:ext uri="{BB962C8B-B14F-4D97-AF65-F5344CB8AC3E}">
        <p14:creationId xmlns:p14="http://schemas.microsoft.com/office/powerpoint/2010/main" val="642485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 y="1"/>
            <a:ext cx="12192000" cy="6858000"/>
          </a:xfrm>
        </p:spPr>
        <p:txBody>
          <a:bodyPr/>
          <a:lstStyle/>
          <a:p>
            <a:pPr marL="0" indent="0">
              <a:buNone/>
            </a:pPr>
            <a:r>
              <a:rPr lang="fr-FR" sz="2800" b="1" dirty="0">
                <a:latin typeface="Calibri" panose="020F0502020204030204" pitchFamily="34" charset="0"/>
                <a:cs typeface="Calibri" panose="020F0502020204030204" pitchFamily="34" charset="0"/>
              </a:rPr>
              <a:t>Directions</a:t>
            </a:r>
            <a:r>
              <a:rPr lang="fr-FR" sz="2800" dirty="0">
                <a:latin typeface="Calibri" panose="020F0502020204030204" pitchFamily="34" charset="0"/>
                <a:cs typeface="Calibri" panose="020F0502020204030204" pitchFamily="34" charset="0"/>
              </a:rPr>
              <a:t>: The main </a:t>
            </a:r>
            <a:r>
              <a:rPr lang="fr-FR" sz="2800" dirty="0" err="1">
                <a:latin typeface="Calibri" panose="020F0502020204030204" pitchFamily="34" charset="0"/>
                <a:cs typeface="Calibri" panose="020F0502020204030204" pitchFamily="34" charset="0"/>
              </a:rPr>
              <a:t>idea</a:t>
            </a:r>
            <a:r>
              <a:rPr lang="fr-FR" sz="2800" dirty="0">
                <a:latin typeface="Calibri" panose="020F0502020204030204" pitchFamily="34" charset="0"/>
                <a:cs typeface="Calibri" panose="020F0502020204030204" pitchFamily="34" charset="0"/>
              </a:rPr>
              <a:t> </a:t>
            </a:r>
            <a:r>
              <a:rPr lang="fr-FR" sz="2800" dirty="0" err="1">
                <a:latin typeface="Calibri" panose="020F0502020204030204" pitchFamily="34" charset="0"/>
                <a:cs typeface="Calibri" panose="020F0502020204030204" pitchFamily="34" charset="0"/>
              </a:rPr>
              <a:t>usually</a:t>
            </a:r>
            <a:r>
              <a:rPr lang="fr-FR" sz="2800" dirty="0">
                <a:latin typeface="Calibri" panose="020F0502020204030204" pitchFamily="34" charset="0"/>
                <a:cs typeface="Calibri" panose="020F0502020204030204" pitchFamily="34" charset="0"/>
              </a:rPr>
              <a:t> </a:t>
            </a:r>
            <a:r>
              <a:rPr lang="fr-FR" sz="2800" dirty="0" err="1">
                <a:latin typeface="Calibri" panose="020F0502020204030204" pitchFamily="34" charset="0"/>
                <a:cs typeface="Calibri" panose="020F0502020204030204" pitchFamily="34" charset="0"/>
              </a:rPr>
              <a:t>occurs</a:t>
            </a:r>
            <a:r>
              <a:rPr lang="fr-FR" sz="2800" dirty="0">
                <a:latin typeface="Calibri" panose="020F0502020204030204" pitchFamily="34" charset="0"/>
                <a:cs typeface="Calibri" panose="020F0502020204030204" pitchFamily="34" charset="0"/>
              </a:rPr>
              <a:t> at the </a:t>
            </a:r>
            <a:r>
              <a:rPr lang="fr-FR" sz="2800" dirty="0" err="1">
                <a:latin typeface="Calibri" panose="020F0502020204030204" pitchFamily="34" charset="0"/>
                <a:cs typeface="Calibri" panose="020F0502020204030204" pitchFamily="34" charset="0"/>
              </a:rPr>
              <a:t>beginning</a:t>
            </a:r>
            <a:r>
              <a:rPr lang="fr-FR" sz="2800" dirty="0">
                <a:latin typeface="Calibri" panose="020F0502020204030204" pitchFamily="34" charset="0"/>
                <a:cs typeface="Calibri" panose="020F0502020204030204" pitchFamily="34" charset="0"/>
              </a:rPr>
              <a:t> of a </a:t>
            </a:r>
            <a:r>
              <a:rPr lang="fr-FR" sz="2800" dirty="0" err="1">
                <a:latin typeface="Calibri" panose="020F0502020204030204" pitchFamily="34" charset="0"/>
                <a:cs typeface="Calibri" panose="020F0502020204030204" pitchFamily="34" charset="0"/>
              </a:rPr>
              <a:t>reading</a:t>
            </a:r>
            <a:r>
              <a:rPr lang="fr-FR" sz="2800" dirty="0">
                <a:latin typeface="Calibri" panose="020F0502020204030204" pitchFamily="34" charset="0"/>
                <a:cs typeface="Calibri" panose="020F0502020204030204" pitchFamily="34" charset="0"/>
              </a:rPr>
              <a:t> passage. Look at the first </a:t>
            </a:r>
            <a:r>
              <a:rPr lang="fr-FR" sz="2800" dirty="0" err="1">
                <a:latin typeface="Calibri" panose="020F0502020204030204" pitchFamily="34" charset="0"/>
                <a:cs typeface="Calibri" panose="020F0502020204030204" pitchFamily="34" charset="0"/>
              </a:rPr>
              <a:t>two</a:t>
            </a:r>
            <a:r>
              <a:rPr lang="fr-FR" sz="2800" dirty="0">
                <a:latin typeface="Calibri" panose="020F0502020204030204" pitchFamily="34" charset="0"/>
                <a:cs typeface="Calibri" panose="020F0502020204030204" pitchFamily="34" charset="0"/>
              </a:rPr>
              <a:t> sentences in the </a:t>
            </a:r>
            <a:r>
              <a:rPr lang="fr-FR" sz="2800" dirty="0" err="1">
                <a:latin typeface="Calibri" panose="020F0502020204030204" pitchFamily="34" charset="0"/>
                <a:cs typeface="Calibri" panose="020F0502020204030204" pitchFamily="34" charset="0"/>
              </a:rPr>
              <a:t>following</a:t>
            </a:r>
            <a:r>
              <a:rPr lang="fr-FR" sz="2800" dirty="0">
                <a:latin typeface="Calibri" panose="020F0502020204030204" pitchFamily="34" charset="0"/>
                <a:cs typeface="Calibri" panose="020F0502020204030204" pitchFamily="34" charset="0"/>
              </a:rPr>
              <a:t> passage. Can </a:t>
            </a:r>
            <a:r>
              <a:rPr lang="fr-FR" sz="2800" dirty="0" err="1">
                <a:latin typeface="Calibri" panose="020F0502020204030204" pitchFamily="34" charset="0"/>
                <a:cs typeface="Calibri" panose="020F0502020204030204" pitchFamily="34" charset="0"/>
              </a:rPr>
              <a:t>you</a:t>
            </a:r>
            <a:r>
              <a:rPr lang="fr-FR" sz="2800" dirty="0">
                <a:latin typeface="Calibri" panose="020F0502020204030204" pitchFamily="34" charset="0"/>
                <a:cs typeface="Calibri" panose="020F0502020204030204" pitchFamily="34" charset="0"/>
              </a:rPr>
              <a:t> </a:t>
            </a:r>
            <a:r>
              <a:rPr lang="fr-FR" sz="2800" dirty="0" err="1">
                <a:latin typeface="Calibri" panose="020F0502020204030204" pitchFamily="34" charset="0"/>
                <a:cs typeface="Calibri" panose="020F0502020204030204" pitchFamily="34" charset="0"/>
              </a:rPr>
              <a:t>identify</a:t>
            </a:r>
            <a:r>
              <a:rPr lang="fr-FR" sz="2800" dirty="0">
                <a:latin typeface="Calibri" panose="020F0502020204030204" pitchFamily="34" charset="0"/>
                <a:cs typeface="Calibri" panose="020F0502020204030204" pitchFamily="34" charset="0"/>
              </a:rPr>
              <a:t> the main </a:t>
            </a:r>
            <a:r>
              <a:rPr lang="fr-FR" sz="2800" dirty="0" err="1">
                <a:latin typeface="Calibri" panose="020F0502020204030204" pitchFamily="34" charset="0"/>
                <a:cs typeface="Calibri" panose="020F0502020204030204" pitchFamily="34" charset="0"/>
              </a:rPr>
              <a:t>idea</a:t>
            </a:r>
            <a:r>
              <a:rPr lang="fr-FR" sz="2800" dirty="0">
                <a:latin typeface="Calibri" panose="020F0502020204030204" pitchFamily="34" charset="0"/>
                <a:cs typeface="Calibri" panose="020F0502020204030204" pitchFamily="34" charset="0"/>
              </a:rPr>
              <a:t>? </a:t>
            </a:r>
            <a:r>
              <a:rPr lang="fr-FR" sz="2800" dirty="0" err="1">
                <a:latin typeface="Calibri" panose="020F0502020204030204" pitchFamily="34" charset="0"/>
                <a:cs typeface="Calibri" panose="020F0502020204030204" pitchFamily="34" charset="0"/>
              </a:rPr>
              <a:t>What</a:t>
            </a:r>
            <a:r>
              <a:rPr lang="fr-FR" sz="2800" dirty="0">
                <a:latin typeface="Calibri" panose="020F0502020204030204" pitchFamily="34" charset="0"/>
                <a:cs typeface="Calibri" panose="020F0502020204030204" pitchFamily="34" charset="0"/>
              </a:rPr>
              <a:t> </a:t>
            </a:r>
            <a:r>
              <a:rPr lang="fr-FR" sz="2800" dirty="0" err="1">
                <a:latin typeface="Calibri" panose="020F0502020204030204" pitchFamily="34" charset="0"/>
                <a:cs typeface="Calibri" panose="020F0502020204030204" pitchFamily="34" charset="0"/>
              </a:rPr>
              <a:t>would</a:t>
            </a:r>
            <a:r>
              <a:rPr lang="fr-FR" sz="2800" dirty="0">
                <a:latin typeface="Calibri" panose="020F0502020204030204" pitchFamily="34" charset="0"/>
                <a:cs typeface="Calibri" panose="020F0502020204030204" pitchFamily="34" charset="0"/>
              </a:rPr>
              <a:t> </a:t>
            </a:r>
            <a:r>
              <a:rPr lang="fr-FR" sz="2800" dirty="0" err="1">
                <a:latin typeface="Calibri" panose="020F0502020204030204" pitchFamily="34" charset="0"/>
                <a:cs typeface="Calibri" panose="020F0502020204030204" pitchFamily="34" charset="0"/>
              </a:rPr>
              <a:t>be</a:t>
            </a:r>
            <a:r>
              <a:rPr lang="fr-FR" sz="2800" dirty="0">
                <a:latin typeface="Calibri" panose="020F0502020204030204" pitchFamily="34" charset="0"/>
                <a:cs typeface="Calibri" panose="020F0502020204030204" pitchFamily="34" charset="0"/>
              </a:rPr>
              <a:t> a good </a:t>
            </a:r>
            <a:r>
              <a:rPr lang="fr-FR" sz="2800" dirty="0" err="1">
                <a:latin typeface="Calibri" panose="020F0502020204030204" pitchFamily="34" charset="0"/>
                <a:cs typeface="Calibri" panose="020F0502020204030204" pitchFamily="34" charset="0"/>
              </a:rPr>
              <a:t>title</a:t>
            </a:r>
            <a:r>
              <a:rPr lang="fr-FR" sz="2800" dirty="0">
                <a:latin typeface="Calibri" panose="020F0502020204030204" pitchFamily="34" charset="0"/>
                <a:cs typeface="Calibri" panose="020F0502020204030204" pitchFamily="34" charset="0"/>
              </a:rPr>
              <a:t> for </a:t>
            </a:r>
            <a:r>
              <a:rPr lang="fr-FR" sz="2800" dirty="0" err="1">
                <a:latin typeface="Calibri" panose="020F0502020204030204" pitchFamily="34" charset="0"/>
                <a:cs typeface="Calibri" panose="020F0502020204030204" pitchFamily="34" charset="0"/>
              </a:rPr>
              <a:t>this</a:t>
            </a:r>
            <a:r>
              <a:rPr lang="fr-FR" sz="2800" dirty="0">
                <a:latin typeface="Calibri" panose="020F0502020204030204" pitchFamily="34" charset="0"/>
                <a:cs typeface="Calibri" panose="020F0502020204030204" pitchFamily="34" charset="0"/>
              </a:rPr>
              <a:t> passage?</a:t>
            </a:r>
            <a:br>
              <a:rPr lang="fr-FR" sz="1050" dirty="0"/>
            </a:br>
            <a:endParaRPr lang="fr-FR" dirty="0"/>
          </a:p>
          <a:p>
            <a:pPr marL="0" indent="0">
              <a:buNone/>
            </a:pPr>
            <a:r>
              <a:rPr lang="fr-FR" sz="3200" b="1" u="sng" dirty="0" err="1"/>
              <a:t>Text</a:t>
            </a:r>
            <a:r>
              <a:rPr lang="fr-FR" sz="3200" b="1" u="sng" dirty="0"/>
              <a:t> 1</a:t>
            </a:r>
            <a:r>
              <a:rPr lang="fr-FR" sz="3200" dirty="0"/>
              <a:t>:         </a:t>
            </a:r>
          </a:p>
          <a:p>
            <a:pPr marL="0" indent="0">
              <a:buNone/>
            </a:pPr>
            <a:r>
              <a:rPr lang="fr-FR" sz="3200" dirty="0"/>
              <a:t>     For more than a century, despite attacks by a few opposing scientists, Charles Darwin’s theory of </a:t>
            </a:r>
            <a:r>
              <a:rPr lang="fr-FR" sz="3200" dirty="0" err="1"/>
              <a:t>evoluttion</a:t>
            </a:r>
            <a:r>
              <a:rPr lang="fr-FR" sz="3200" dirty="0"/>
              <a:t> by natural selection has stood firm. Now, </a:t>
            </a:r>
            <a:r>
              <a:rPr lang="fr-FR" sz="3200" dirty="0" err="1"/>
              <a:t>however</a:t>
            </a:r>
            <a:r>
              <a:rPr lang="fr-FR" sz="3200" dirty="0"/>
              <a:t>, some </a:t>
            </a:r>
            <a:r>
              <a:rPr lang="fr-FR" sz="3200" dirty="0" err="1"/>
              <a:t>respected</a:t>
            </a:r>
            <a:r>
              <a:rPr lang="fr-FR" sz="3200" dirty="0"/>
              <a:t> </a:t>
            </a:r>
            <a:r>
              <a:rPr lang="fr-FR" sz="3200" dirty="0" err="1"/>
              <a:t>biologists</a:t>
            </a:r>
            <a:r>
              <a:rPr lang="fr-FR" sz="3200" dirty="0"/>
              <a:t> are </a:t>
            </a:r>
            <a:r>
              <a:rPr lang="fr-FR" sz="3200" dirty="0" err="1"/>
              <a:t>beginning</a:t>
            </a:r>
            <a:r>
              <a:rPr lang="fr-FR" sz="3200" dirty="0"/>
              <a:t> to question </a:t>
            </a:r>
            <a:r>
              <a:rPr lang="fr-FR" sz="3200" dirty="0" err="1"/>
              <a:t>whether</a:t>
            </a:r>
            <a:r>
              <a:rPr lang="fr-FR" sz="3200" dirty="0"/>
              <a:t> the </a:t>
            </a:r>
            <a:r>
              <a:rPr lang="fr-FR" sz="3200" dirty="0" err="1"/>
              <a:t>theory</a:t>
            </a:r>
            <a:r>
              <a:rPr lang="fr-FR" sz="3200" dirty="0"/>
              <a:t> </a:t>
            </a:r>
            <a:r>
              <a:rPr lang="fr-FR" sz="3200" dirty="0" err="1"/>
              <a:t>accounts</a:t>
            </a:r>
            <a:r>
              <a:rPr lang="fr-FR" sz="3200" dirty="0"/>
              <a:t> for major </a:t>
            </a:r>
            <a:r>
              <a:rPr lang="fr-FR" sz="3200" dirty="0" err="1"/>
              <a:t>development</a:t>
            </a:r>
            <a:r>
              <a:rPr lang="fr-FR" sz="3200" dirty="0"/>
              <a:t> </a:t>
            </a:r>
            <a:r>
              <a:rPr lang="fr-FR" sz="3200" dirty="0" err="1"/>
              <a:t>such</a:t>
            </a:r>
            <a:r>
              <a:rPr lang="fr-FR" sz="3200" dirty="0"/>
              <a:t> as the shift from water to land habitation. </a:t>
            </a:r>
            <a:r>
              <a:rPr lang="fr-FR" sz="3200" dirty="0" err="1"/>
              <a:t>Clearly</a:t>
            </a:r>
            <a:r>
              <a:rPr lang="fr-FR" sz="3200" dirty="0"/>
              <a:t>, </a:t>
            </a:r>
            <a:r>
              <a:rPr lang="fr-FR" sz="3200" dirty="0" err="1"/>
              <a:t>evolution</a:t>
            </a:r>
            <a:r>
              <a:rPr lang="fr-FR" sz="3200" dirty="0"/>
              <a:t> has not </a:t>
            </a:r>
            <a:r>
              <a:rPr lang="fr-FR" sz="3200" dirty="0" err="1"/>
              <a:t>proceeded</a:t>
            </a:r>
            <a:r>
              <a:rPr lang="fr-FR" sz="3200" dirty="0"/>
              <a:t> </a:t>
            </a:r>
            <a:r>
              <a:rPr lang="fr-FR" sz="3200" dirty="0" err="1"/>
              <a:t>steadily</a:t>
            </a:r>
            <a:r>
              <a:rPr lang="fr-FR" sz="3200" dirty="0"/>
              <a:t> but has </a:t>
            </a:r>
            <a:r>
              <a:rPr lang="fr-FR" sz="3200" dirty="0" err="1"/>
              <a:t>progressed</a:t>
            </a:r>
            <a:r>
              <a:rPr lang="fr-FR" sz="3200" dirty="0"/>
              <a:t> by radical advanced. </a:t>
            </a:r>
            <a:r>
              <a:rPr lang="fr-FR" sz="3200" dirty="0" err="1"/>
              <a:t>Recent</a:t>
            </a:r>
            <a:r>
              <a:rPr lang="fr-FR" sz="3200" dirty="0"/>
              <a:t> </a:t>
            </a:r>
            <a:r>
              <a:rPr lang="fr-FR" sz="3200" dirty="0" err="1"/>
              <a:t>research</a:t>
            </a:r>
            <a:r>
              <a:rPr lang="fr-FR" sz="3200" dirty="0"/>
              <a:t> in </a:t>
            </a:r>
            <a:r>
              <a:rPr lang="fr-FR" sz="3200" dirty="0" err="1"/>
              <a:t>molecular</a:t>
            </a:r>
            <a:r>
              <a:rPr lang="fr-FR" sz="3200" dirty="0"/>
              <a:t> biology, </a:t>
            </a:r>
            <a:r>
              <a:rPr lang="fr-FR" sz="3200" dirty="0" err="1"/>
              <a:t>particularly</a:t>
            </a:r>
            <a:r>
              <a:rPr lang="fr-FR" sz="3200" dirty="0"/>
              <a:t> in the </a:t>
            </a:r>
            <a:r>
              <a:rPr lang="fr-FR" sz="3200" dirty="0" err="1"/>
              <a:t>study</a:t>
            </a:r>
            <a:r>
              <a:rPr lang="fr-FR" sz="3200" dirty="0"/>
              <a:t> of DNA, </a:t>
            </a:r>
            <a:r>
              <a:rPr lang="fr-FR" sz="3200" dirty="0" err="1"/>
              <a:t>provides</a:t>
            </a:r>
            <a:r>
              <a:rPr lang="fr-FR" sz="3200" dirty="0"/>
              <a:t> us with a new </a:t>
            </a:r>
            <a:r>
              <a:rPr lang="fr-FR" sz="3200" dirty="0" err="1"/>
              <a:t>possibility</a:t>
            </a:r>
            <a:r>
              <a:rPr lang="fr-FR" sz="3200" dirty="0"/>
              <a:t>. Not only </a:t>
            </a:r>
            <a:r>
              <a:rPr lang="fr-FR" sz="3200" dirty="0" err="1"/>
              <a:t>environmental</a:t>
            </a:r>
            <a:r>
              <a:rPr lang="fr-FR" sz="3200" dirty="0"/>
              <a:t> change but also </a:t>
            </a:r>
            <a:r>
              <a:rPr lang="fr-FR" sz="3200" dirty="0" err="1"/>
              <a:t>genetic</a:t>
            </a:r>
            <a:r>
              <a:rPr lang="fr-FR" sz="3200" dirty="0"/>
              <a:t> codes in the </a:t>
            </a:r>
            <a:r>
              <a:rPr lang="fr-FR" sz="3200" dirty="0" err="1"/>
              <a:t>underlying</a:t>
            </a:r>
            <a:r>
              <a:rPr lang="fr-FR" sz="3200" dirty="0"/>
              <a:t> structure of DNA could </a:t>
            </a:r>
            <a:r>
              <a:rPr lang="fr-FR" sz="3200" dirty="0" err="1"/>
              <a:t>govern</a:t>
            </a:r>
            <a:r>
              <a:rPr lang="fr-FR" sz="3200" dirty="0"/>
              <a:t> </a:t>
            </a:r>
            <a:r>
              <a:rPr lang="fr-FR" sz="3200" dirty="0" err="1"/>
              <a:t>evolution</a:t>
            </a:r>
            <a:r>
              <a:rPr lang="fr-FR" dirty="0"/>
              <a:t>.</a:t>
            </a:r>
          </a:p>
        </p:txBody>
      </p:sp>
    </p:spTree>
    <p:extLst>
      <p:ext uri="{BB962C8B-B14F-4D97-AF65-F5344CB8AC3E}">
        <p14:creationId xmlns:p14="http://schemas.microsoft.com/office/powerpoint/2010/main" val="3862577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indent="0">
              <a:buNone/>
            </a:pPr>
            <a:endParaRPr lang="en-US" dirty="0"/>
          </a:p>
          <a:p>
            <a:pPr marL="0" indent="0">
              <a:buNone/>
            </a:pPr>
            <a:r>
              <a:rPr lang="en-US" b="1" u="sng" dirty="0"/>
              <a:t>Text 2</a:t>
            </a:r>
          </a:p>
          <a:p>
            <a:pPr marL="0" indent="0">
              <a:buNone/>
            </a:pPr>
            <a:endParaRPr lang="en-US" b="1" u="sng" dirty="0"/>
          </a:p>
          <a:p>
            <a:pPr marL="0" indent="0">
              <a:buNone/>
            </a:pPr>
            <a:r>
              <a:rPr lang="en-US" dirty="0"/>
              <a:t>     </a:t>
            </a:r>
            <a:r>
              <a:rPr lang="en-US" sz="3200" dirty="0"/>
              <a:t>Half of the population in Burkina Faso is under the age of 15. Many of these young people will become sexually experienced in their teens and, thus, will be at risk of or experience an unplanned pregnancy or a sexually transmitted infection (STI), including HIV/AIDS. To minimize these risks and secure a healthy future for adolescents, it is necessary that policymakers, journalists, service providers and advocates have solid evidence regarding the sexual and reproductive health needs of </a:t>
            </a:r>
            <a:r>
              <a:rPr lang="en-US" sz="3200" dirty="0" err="1"/>
              <a:t>Burkinabè</a:t>
            </a:r>
            <a:r>
              <a:rPr lang="en-US" sz="3200" dirty="0"/>
              <a:t> youth. This Research in Brief documents what is known about </a:t>
            </a:r>
            <a:r>
              <a:rPr lang="en-US" sz="3200" dirty="0" err="1"/>
              <a:t>Burkinabè</a:t>
            </a:r>
            <a:r>
              <a:rPr lang="en-US" sz="3200" dirty="0"/>
              <a:t> adolescents’ sexual and reproductive health behaviors and needs, with particular emphasis on HIV/AIDS, and points the way forward toward improving policies and programs</a:t>
            </a:r>
            <a:r>
              <a:rPr lang="en-US" sz="3200" i="1" dirty="0"/>
              <a:t>.</a:t>
            </a:r>
            <a:endParaRPr lang="fr-FR" sz="3200" dirty="0"/>
          </a:p>
          <a:p>
            <a:pPr marL="0" indent="0">
              <a:buNone/>
            </a:pPr>
            <a:endParaRPr lang="fr-FR" dirty="0"/>
          </a:p>
        </p:txBody>
      </p:sp>
    </p:spTree>
    <p:extLst>
      <p:ext uri="{BB962C8B-B14F-4D97-AF65-F5344CB8AC3E}">
        <p14:creationId xmlns:p14="http://schemas.microsoft.com/office/powerpoint/2010/main" val="1183430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2192000" cy="805218"/>
          </a:xfrm>
        </p:spPr>
        <p:txBody>
          <a:bodyPr>
            <a:normAutofit fontScale="90000"/>
          </a:bodyPr>
          <a:lstStyle/>
          <a:p>
            <a:r>
              <a:rPr lang="fr-FR" b="1" dirty="0"/>
              <a:t>PUBLIC HEALTH</a:t>
            </a:r>
          </a:p>
        </p:txBody>
      </p:sp>
      <p:sp>
        <p:nvSpPr>
          <p:cNvPr id="3" name="Sous-titre 2"/>
          <p:cNvSpPr>
            <a:spLocks noGrp="1"/>
          </p:cNvSpPr>
          <p:nvPr>
            <p:ph type="subTitle" idx="1"/>
          </p:nvPr>
        </p:nvSpPr>
        <p:spPr>
          <a:xfrm>
            <a:off x="0" y="1364777"/>
            <a:ext cx="12192000" cy="5493223"/>
          </a:xfrm>
        </p:spPr>
        <p:txBody>
          <a:bodyPr>
            <a:normAutofit/>
          </a:bodyPr>
          <a:lstStyle/>
          <a:p>
            <a:pPr algn="l"/>
            <a:r>
              <a:rPr lang="fr-FR" dirty="0"/>
              <a:t> </a:t>
            </a:r>
            <a:r>
              <a:rPr lang="fr-FR" sz="3600" dirty="0"/>
              <a:t>1) What is health?</a:t>
            </a:r>
          </a:p>
          <a:p>
            <a:pPr lvl="0" algn="l"/>
            <a:r>
              <a:rPr lang="fr-FR" sz="3600" dirty="0"/>
              <a:t> 2) </a:t>
            </a:r>
            <a:r>
              <a:rPr lang="fr-FR" sz="3600" dirty="0">
                <a:solidFill>
                  <a:prstClr val="black"/>
                </a:solidFill>
              </a:rPr>
              <a:t>What is public health?</a:t>
            </a:r>
          </a:p>
          <a:p>
            <a:pPr lvl="0" algn="l"/>
            <a:r>
              <a:rPr lang="fr-FR" sz="3600" dirty="0">
                <a:solidFill>
                  <a:prstClr val="black"/>
                </a:solidFill>
              </a:rPr>
              <a:t> </a:t>
            </a:r>
            <a:endParaRPr lang="fr-FR" sz="3600" dirty="0"/>
          </a:p>
        </p:txBody>
      </p:sp>
    </p:spTree>
    <p:extLst>
      <p:ext uri="{BB962C8B-B14F-4D97-AF65-F5344CB8AC3E}">
        <p14:creationId xmlns:p14="http://schemas.microsoft.com/office/powerpoint/2010/main" val="2811559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91478" y="1"/>
            <a:ext cx="9263270" cy="1099930"/>
          </a:xfrm>
        </p:spPr>
        <p:txBody>
          <a:bodyPr/>
          <a:lstStyle/>
          <a:p>
            <a:pPr marL="0" indent="0" algn="ctr"/>
            <a:r>
              <a:rPr lang="fr-FR" b="1" dirty="0"/>
              <a:t>Medical definition of public health</a:t>
            </a:r>
          </a:p>
        </p:txBody>
      </p:sp>
      <p:sp>
        <p:nvSpPr>
          <p:cNvPr id="3" name="Espace réservé du contenu 2"/>
          <p:cNvSpPr>
            <a:spLocks noGrp="1"/>
          </p:cNvSpPr>
          <p:nvPr>
            <p:ph idx="1"/>
          </p:nvPr>
        </p:nvSpPr>
        <p:spPr>
          <a:xfrm>
            <a:off x="0" y="980661"/>
            <a:ext cx="12192000" cy="5877339"/>
          </a:xfrm>
        </p:spPr>
        <p:txBody>
          <a:bodyPr/>
          <a:lstStyle/>
          <a:p>
            <a:pPr marL="0" indent="0">
              <a:buNone/>
            </a:pPr>
            <a:r>
              <a:rPr lang="fr-FR" dirty="0"/>
              <a:t>        </a:t>
            </a:r>
            <a:r>
              <a:rPr lang="fr-FR" sz="3200" dirty="0"/>
              <a:t>The approach to </a:t>
            </a:r>
            <a:r>
              <a:rPr lang="fr-FR" sz="3200" dirty="0" err="1"/>
              <a:t>medecine</a:t>
            </a:r>
            <a:r>
              <a:rPr lang="fr-FR" sz="3200" dirty="0"/>
              <a:t> that is concerned with the health of the </a:t>
            </a:r>
            <a:r>
              <a:rPr lang="fr-FR" sz="3200" b="1" dirty="0" err="1"/>
              <a:t>community</a:t>
            </a:r>
            <a:r>
              <a:rPr lang="fr-FR" sz="3200" dirty="0"/>
              <a:t> as a </a:t>
            </a:r>
            <a:r>
              <a:rPr lang="fr-FR" sz="3200" dirty="0" err="1"/>
              <a:t>whole</a:t>
            </a:r>
            <a:r>
              <a:rPr lang="fr-FR" sz="3200" dirty="0"/>
              <a:t> . Public health is the </a:t>
            </a:r>
            <a:r>
              <a:rPr lang="fr-FR" sz="3200" dirty="0" err="1"/>
              <a:t>community</a:t>
            </a:r>
            <a:r>
              <a:rPr lang="fr-FR" sz="3200" dirty="0"/>
              <a:t> health. It has been </a:t>
            </a:r>
            <a:r>
              <a:rPr lang="fr-FR" sz="3200" dirty="0" err="1"/>
              <a:t>said</a:t>
            </a:r>
            <a:r>
              <a:rPr lang="fr-FR" sz="3200" dirty="0"/>
              <a:t> that : « </a:t>
            </a:r>
            <a:r>
              <a:rPr lang="fr-FR" sz="3200" b="1" dirty="0"/>
              <a:t>Health care </a:t>
            </a:r>
            <a:r>
              <a:rPr lang="fr-FR" sz="3200" dirty="0"/>
              <a:t>is vital to all of us </a:t>
            </a:r>
            <a:r>
              <a:rPr lang="fr-FR" sz="3200" b="1" dirty="0"/>
              <a:t>some of the time</a:t>
            </a:r>
            <a:r>
              <a:rPr lang="fr-FR" sz="3200" dirty="0"/>
              <a:t>, but </a:t>
            </a:r>
            <a:r>
              <a:rPr lang="fr-FR" sz="3200" b="1" dirty="0"/>
              <a:t>public health </a:t>
            </a:r>
            <a:r>
              <a:rPr lang="fr-FR" sz="3200" dirty="0"/>
              <a:t>is vital to all of us </a:t>
            </a:r>
            <a:r>
              <a:rPr lang="fr-FR" sz="3200" b="1" dirty="0"/>
              <a:t>all the time</a:t>
            </a:r>
            <a:r>
              <a:rPr lang="fr-FR" sz="3200" dirty="0"/>
              <a:t> ».</a:t>
            </a:r>
          </a:p>
          <a:p>
            <a:pPr marL="0" indent="0">
              <a:buNone/>
            </a:pPr>
            <a:r>
              <a:rPr lang="fr-FR" sz="3200" dirty="0"/>
              <a:t>  The mission of public health is «  to </a:t>
            </a:r>
            <a:r>
              <a:rPr lang="fr-FR" sz="3200" dirty="0" err="1"/>
              <a:t>fulfill</a:t>
            </a:r>
            <a:r>
              <a:rPr lang="fr-FR" sz="3200" dirty="0"/>
              <a:t> </a:t>
            </a:r>
            <a:r>
              <a:rPr lang="fr-FR" sz="3200" b="1" dirty="0" err="1"/>
              <a:t>society’s</a:t>
            </a:r>
            <a:r>
              <a:rPr lang="fr-FR" sz="3200" b="1" dirty="0"/>
              <a:t> </a:t>
            </a:r>
            <a:r>
              <a:rPr lang="fr-FR" sz="3200" b="1" dirty="0" err="1"/>
              <a:t>interest</a:t>
            </a:r>
            <a:r>
              <a:rPr lang="fr-FR" sz="3200" b="1" dirty="0"/>
              <a:t> </a:t>
            </a:r>
            <a:r>
              <a:rPr lang="fr-FR" sz="3200" dirty="0"/>
              <a:t>in </a:t>
            </a:r>
            <a:r>
              <a:rPr lang="fr-FR" sz="3200" dirty="0" err="1"/>
              <a:t>assuring</a:t>
            </a:r>
            <a:r>
              <a:rPr lang="fr-FR" sz="3200" dirty="0"/>
              <a:t> conditions in which people can </a:t>
            </a:r>
            <a:r>
              <a:rPr lang="fr-FR" sz="3200" b="1" dirty="0"/>
              <a:t>be </a:t>
            </a:r>
            <a:r>
              <a:rPr lang="fr-FR" sz="3200" b="1" dirty="0" err="1"/>
              <a:t>healthy</a:t>
            </a:r>
            <a:r>
              <a:rPr lang="fr-FR" sz="3200" dirty="0"/>
              <a:t> »</a:t>
            </a:r>
          </a:p>
          <a:p>
            <a:pPr marL="0" indent="0">
              <a:buNone/>
            </a:pPr>
            <a:r>
              <a:rPr lang="fr-FR" sz="3200" dirty="0"/>
              <a:t>  The </a:t>
            </a:r>
            <a:r>
              <a:rPr lang="fr-FR" sz="3200" dirty="0" err="1"/>
              <a:t>professional</a:t>
            </a:r>
            <a:r>
              <a:rPr lang="fr-FR" sz="3200" dirty="0"/>
              <a:t> disciplines of public health are: </a:t>
            </a:r>
            <a:r>
              <a:rPr lang="fr-FR" sz="3200" dirty="0" err="1"/>
              <a:t>medicine</a:t>
            </a:r>
            <a:r>
              <a:rPr lang="fr-FR" sz="3200" dirty="0"/>
              <a:t>, </a:t>
            </a:r>
            <a:r>
              <a:rPr lang="fr-FR" sz="3200" dirty="0" err="1"/>
              <a:t>dentistry</a:t>
            </a:r>
            <a:r>
              <a:rPr lang="fr-FR" sz="3200" dirty="0"/>
              <a:t>, nursing, </a:t>
            </a:r>
            <a:r>
              <a:rPr lang="fr-FR" sz="3200" dirty="0" err="1"/>
              <a:t>optometry</a:t>
            </a:r>
            <a:r>
              <a:rPr lang="fr-FR" sz="3200" dirty="0"/>
              <a:t>, nutrition, social work, </a:t>
            </a:r>
            <a:r>
              <a:rPr lang="fr-FR" sz="3200" dirty="0" err="1"/>
              <a:t>environmental</a:t>
            </a:r>
            <a:r>
              <a:rPr lang="fr-FR" sz="3200" dirty="0"/>
              <a:t> science, health education, health service administration and </a:t>
            </a:r>
            <a:r>
              <a:rPr lang="fr-FR" sz="3200" dirty="0" err="1"/>
              <a:t>behavioral</a:t>
            </a:r>
            <a:r>
              <a:rPr lang="fr-FR" sz="3200" dirty="0"/>
              <a:t> sciences.</a:t>
            </a:r>
          </a:p>
        </p:txBody>
      </p:sp>
    </p:spTree>
    <p:extLst>
      <p:ext uri="{BB962C8B-B14F-4D97-AF65-F5344CB8AC3E}">
        <p14:creationId xmlns:p14="http://schemas.microsoft.com/office/powerpoint/2010/main" val="2058936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 y="0"/>
            <a:ext cx="12192000" cy="6857999"/>
          </a:xfrm>
        </p:spPr>
        <p:txBody>
          <a:bodyPr/>
          <a:lstStyle/>
          <a:p>
            <a:pPr marL="0" indent="0">
              <a:buNone/>
            </a:pPr>
            <a:r>
              <a:rPr lang="fr-FR" sz="3200" b="1" u="sng" dirty="0"/>
              <a:t>Activity 1</a:t>
            </a:r>
            <a:r>
              <a:rPr lang="fr-FR" sz="3200" b="1" dirty="0"/>
              <a:t>:  </a:t>
            </a:r>
            <a:r>
              <a:rPr lang="fr-FR" sz="3200" b="1" dirty="0" err="1"/>
              <a:t>Matching</a:t>
            </a:r>
            <a:r>
              <a:rPr lang="fr-FR" sz="3200" b="1" dirty="0"/>
              <a:t> </a:t>
            </a:r>
          </a:p>
          <a:p>
            <a:pPr marL="0" indent="0">
              <a:buNone/>
            </a:pPr>
            <a:r>
              <a:rPr lang="fr-FR" sz="3200" dirty="0"/>
              <a:t>a- </a:t>
            </a:r>
            <a:r>
              <a:rPr lang="fr-FR" sz="3200" dirty="0" err="1"/>
              <a:t>doctors</a:t>
            </a:r>
            <a:r>
              <a:rPr lang="fr-FR" sz="3200" dirty="0"/>
              <a:t>;  b- public health function ;  c- public health </a:t>
            </a:r>
            <a:r>
              <a:rPr lang="fr-FR" sz="3200" dirty="0" err="1"/>
              <a:t>professional</a:t>
            </a:r>
            <a:endParaRPr lang="fr-FR" sz="3200" dirty="0"/>
          </a:p>
          <a:p>
            <a:pPr marL="0" indent="0">
              <a:buNone/>
            </a:pPr>
            <a:endParaRPr lang="fr-FR" sz="3200" dirty="0"/>
          </a:p>
          <a:p>
            <a:pPr marL="0" indent="0">
              <a:buNone/>
            </a:pPr>
            <a:r>
              <a:rPr lang="fr-FR" sz="3200" dirty="0"/>
              <a:t>1- Formulation of public policies </a:t>
            </a:r>
            <a:r>
              <a:rPr lang="fr-FR" sz="3200" dirty="0" err="1"/>
              <a:t>designed</a:t>
            </a:r>
            <a:r>
              <a:rPr lang="fr-FR" sz="3200" dirty="0"/>
              <a:t> to solve </a:t>
            </a:r>
            <a:r>
              <a:rPr lang="fr-FR" sz="3200" dirty="0" err="1"/>
              <a:t>identified</a:t>
            </a:r>
            <a:r>
              <a:rPr lang="fr-FR" sz="3200" dirty="0"/>
              <a:t> local and national health </a:t>
            </a:r>
            <a:r>
              <a:rPr lang="fr-FR" sz="3200" dirty="0" err="1"/>
              <a:t>problems</a:t>
            </a:r>
            <a:r>
              <a:rPr lang="fr-FR" sz="3200" dirty="0"/>
              <a:t> and </a:t>
            </a:r>
            <a:r>
              <a:rPr lang="fr-FR" sz="3200" dirty="0" err="1"/>
              <a:t>priorities</a:t>
            </a:r>
            <a:r>
              <a:rPr lang="fr-FR" sz="3200" dirty="0"/>
              <a:t> .</a:t>
            </a:r>
          </a:p>
          <a:p>
            <a:pPr marL="0" indent="0">
              <a:buNone/>
            </a:pPr>
            <a:endParaRPr lang="fr-FR" sz="3200" dirty="0"/>
          </a:p>
          <a:p>
            <a:pPr marL="0" indent="0">
              <a:buNone/>
            </a:pPr>
            <a:r>
              <a:rPr lang="fr-FR" sz="3200" dirty="0"/>
              <a:t>2- Monitors and diagnoses </a:t>
            </a:r>
            <a:r>
              <a:rPr lang="fr-FR" sz="3200" dirty="0" err="1"/>
              <a:t>everybody</a:t>
            </a:r>
            <a:r>
              <a:rPr lang="fr-FR" sz="3200" dirty="0"/>
              <a:t> health </a:t>
            </a:r>
            <a:r>
              <a:rPr lang="fr-FR" sz="3200" dirty="0" err="1"/>
              <a:t>concerns</a:t>
            </a:r>
            <a:r>
              <a:rPr lang="fr-FR" sz="3200" dirty="0"/>
              <a:t>.</a:t>
            </a:r>
          </a:p>
          <a:p>
            <a:pPr marL="0" indent="0">
              <a:buNone/>
            </a:pPr>
            <a:endParaRPr lang="fr-FR" sz="3200" dirty="0"/>
          </a:p>
          <a:p>
            <a:pPr marL="0" indent="0">
              <a:buNone/>
            </a:pPr>
            <a:r>
              <a:rPr lang="fr-FR" sz="3200" dirty="0"/>
              <a:t>3- Treat </a:t>
            </a:r>
            <a:r>
              <a:rPr lang="fr-FR" sz="3200" dirty="0" err="1"/>
              <a:t>individual</a:t>
            </a:r>
            <a:r>
              <a:rPr lang="fr-FR" sz="3200" dirty="0"/>
              <a:t> patient one by one for a specific disease or injury</a:t>
            </a:r>
            <a:r>
              <a:rPr lang="fr-FR" dirty="0"/>
              <a:t>.</a:t>
            </a:r>
          </a:p>
        </p:txBody>
      </p:sp>
    </p:spTree>
    <p:extLst>
      <p:ext uri="{BB962C8B-B14F-4D97-AF65-F5344CB8AC3E}">
        <p14:creationId xmlns:p14="http://schemas.microsoft.com/office/powerpoint/2010/main" val="2241395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200" y="0"/>
            <a:ext cx="12226199" cy="6858000"/>
          </a:xfrm>
        </p:spPr>
        <p:txBody>
          <a:bodyPr>
            <a:normAutofit/>
          </a:bodyPr>
          <a:lstStyle/>
          <a:p>
            <a:pPr marL="0" indent="0">
              <a:buNone/>
            </a:pPr>
            <a:r>
              <a:rPr lang="fr-FR" b="1" u="sng" dirty="0"/>
              <a:t>Activity 2</a:t>
            </a:r>
            <a:r>
              <a:rPr lang="fr-FR" b="1" dirty="0"/>
              <a:t>:</a:t>
            </a:r>
            <a:r>
              <a:rPr lang="fr-FR" dirty="0"/>
              <a:t>  Choose the </a:t>
            </a:r>
            <a:r>
              <a:rPr lang="fr-FR" dirty="0" err="1"/>
              <a:t>intruders</a:t>
            </a:r>
            <a:r>
              <a:rPr lang="fr-FR" dirty="0"/>
              <a:t> </a:t>
            </a:r>
            <a:r>
              <a:rPr lang="fr-FR" dirty="0" err="1"/>
              <a:t>achievement</a:t>
            </a:r>
            <a:r>
              <a:rPr lang="fr-FR" dirty="0"/>
              <a:t> </a:t>
            </a:r>
            <a:r>
              <a:rPr lang="fr-FR" dirty="0" err="1"/>
              <a:t>among</a:t>
            </a:r>
            <a:r>
              <a:rPr lang="fr-FR" dirty="0"/>
              <a:t> the public health </a:t>
            </a:r>
            <a:r>
              <a:rPr lang="fr-FR" dirty="0" err="1"/>
              <a:t>great</a:t>
            </a:r>
            <a:r>
              <a:rPr lang="fr-FR" dirty="0"/>
              <a:t> achievements</a:t>
            </a:r>
          </a:p>
          <a:p>
            <a:pPr marL="0" indent="0">
              <a:buNone/>
            </a:pPr>
            <a:endParaRPr lang="fr-FR" dirty="0"/>
          </a:p>
          <a:p>
            <a:pPr marL="0" indent="0">
              <a:buNone/>
            </a:pPr>
            <a:r>
              <a:rPr lang="fr-FR" dirty="0"/>
              <a:t>- </a:t>
            </a:r>
            <a:r>
              <a:rPr lang="fr-FR" dirty="0" err="1"/>
              <a:t>motor</a:t>
            </a:r>
            <a:r>
              <a:rPr lang="fr-FR" dirty="0"/>
              <a:t> vehicule </a:t>
            </a:r>
            <a:r>
              <a:rPr lang="fr-FR" dirty="0" err="1"/>
              <a:t>safety</a:t>
            </a:r>
            <a:r>
              <a:rPr lang="fr-FR" dirty="0"/>
              <a:t>                                     - </a:t>
            </a:r>
            <a:r>
              <a:rPr lang="fr-FR" dirty="0" err="1"/>
              <a:t>safe</a:t>
            </a:r>
            <a:r>
              <a:rPr lang="fr-FR" dirty="0"/>
              <a:t> and </a:t>
            </a:r>
            <a:r>
              <a:rPr lang="fr-FR" dirty="0" err="1"/>
              <a:t>healthier</a:t>
            </a:r>
            <a:r>
              <a:rPr lang="fr-FR" dirty="0"/>
              <a:t> </a:t>
            </a:r>
            <a:r>
              <a:rPr lang="fr-FR" dirty="0" err="1"/>
              <a:t>food</a:t>
            </a:r>
            <a:endParaRPr lang="fr-FR" dirty="0"/>
          </a:p>
          <a:p>
            <a:pPr>
              <a:buFontTx/>
              <a:buChar char="-"/>
            </a:pPr>
            <a:r>
              <a:rPr lang="fr-FR" dirty="0"/>
              <a:t>Vaccination                                                       - </a:t>
            </a:r>
            <a:r>
              <a:rPr lang="fr-FR" dirty="0" err="1"/>
              <a:t>healthier</a:t>
            </a:r>
            <a:r>
              <a:rPr lang="fr-FR" dirty="0"/>
              <a:t> </a:t>
            </a:r>
            <a:r>
              <a:rPr lang="fr-FR" dirty="0" err="1"/>
              <a:t>mothers</a:t>
            </a:r>
            <a:r>
              <a:rPr lang="fr-FR" dirty="0"/>
              <a:t> and babies</a:t>
            </a:r>
          </a:p>
          <a:p>
            <a:pPr>
              <a:buFontTx/>
              <a:buChar char="-"/>
            </a:pPr>
            <a:r>
              <a:rPr lang="fr-FR" dirty="0" err="1"/>
              <a:t>Safer</a:t>
            </a:r>
            <a:r>
              <a:rPr lang="fr-FR" dirty="0"/>
              <a:t> workplaces                                               </a:t>
            </a:r>
          </a:p>
          <a:p>
            <a:pPr>
              <a:buFontTx/>
              <a:buChar char="-"/>
            </a:pPr>
            <a:r>
              <a:rPr lang="fr-FR" dirty="0"/>
              <a:t> control of infectious diseases                        - </a:t>
            </a:r>
            <a:r>
              <a:rPr lang="fr-FR" dirty="0" err="1"/>
              <a:t>economic</a:t>
            </a:r>
            <a:r>
              <a:rPr lang="fr-FR" dirty="0"/>
              <a:t> development</a:t>
            </a:r>
          </a:p>
          <a:p>
            <a:pPr>
              <a:buFontTx/>
              <a:buChar char="-"/>
            </a:pPr>
            <a:r>
              <a:rPr lang="fr-FR" dirty="0"/>
              <a:t>Planning a good </a:t>
            </a:r>
            <a:r>
              <a:rPr lang="fr-FR" dirty="0" err="1"/>
              <a:t>educational</a:t>
            </a:r>
            <a:r>
              <a:rPr lang="fr-FR" dirty="0"/>
              <a:t> system             - family planning</a:t>
            </a:r>
          </a:p>
          <a:p>
            <a:pPr>
              <a:buFontTx/>
              <a:buChar char="-"/>
            </a:pPr>
            <a:r>
              <a:rPr lang="fr-FR" dirty="0" err="1"/>
              <a:t>Fluoridation</a:t>
            </a:r>
            <a:r>
              <a:rPr lang="fr-FR" dirty="0"/>
              <a:t> of </a:t>
            </a:r>
            <a:r>
              <a:rPr lang="fr-FR" dirty="0" err="1"/>
              <a:t>drinking</a:t>
            </a:r>
            <a:r>
              <a:rPr lang="fr-FR" dirty="0"/>
              <a:t> water                        </a:t>
            </a:r>
          </a:p>
          <a:p>
            <a:pPr>
              <a:buFontTx/>
              <a:buChar char="-"/>
            </a:pPr>
            <a:r>
              <a:rPr lang="fr-FR" dirty="0" err="1"/>
              <a:t>Decline</a:t>
            </a:r>
            <a:r>
              <a:rPr lang="fr-FR" dirty="0"/>
              <a:t> in </a:t>
            </a:r>
            <a:r>
              <a:rPr lang="fr-FR" dirty="0" err="1"/>
              <a:t>deaths</a:t>
            </a:r>
            <a:r>
              <a:rPr lang="fr-FR" dirty="0"/>
              <a:t> from </a:t>
            </a:r>
            <a:r>
              <a:rPr lang="fr-FR" dirty="0" err="1"/>
              <a:t>coronary</a:t>
            </a:r>
            <a:r>
              <a:rPr lang="fr-FR" dirty="0"/>
              <a:t> heart disease and stroke</a:t>
            </a:r>
          </a:p>
          <a:p>
            <a:pPr>
              <a:buFontTx/>
              <a:buChar char="-"/>
            </a:pPr>
            <a:r>
              <a:rPr lang="fr-FR" dirty="0"/>
              <a:t>recognition of </a:t>
            </a:r>
            <a:r>
              <a:rPr lang="fr-FR" dirty="0" err="1"/>
              <a:t>tobacco</a:t>
            </a:r>
            <a:r>
              <a:rPr lang="fr-FR" dirty="0"/>
              <a:t> use as a health </a:t>
            </a:r>
            <a:r>
              <a:rPr lang="fr-FR" dirty="0" err="1"/>
              <a:t>hazards</a:t>
            </a:r>
            <a:endParaRPr lang="fr-FR" dirty="0"/>
          </a:p>
          <a:p>
            <a:pPr>
              <a:buFontTx/>
              <a:buChar char="-"/>
            </a:pPr>
            <a:r>
              <a:rPr lang="fr-FR" dirty="0" err="1"/>
              <a:t>Voting</a:t>
            </a:r>
            <a:r>
              <a:rPr lang="fr-FR" dirty="0"/>
              <a:t> the state </a:t>
            </a:r>
            <a:r>
              <a:rPr lang="fr-FR" dirty="0" err="1"/>
              <a:t>functionning</a:t>
            </a:r>
            <a:r>
              <a:rPr lang="fr-FR" dirty="0"/>
              <a:t> budget</a:t>
            </a:r>
          </a:p>
        </p:txBody>
      </p:sp>
    </p:spTree>
    <p:extLst>
      <p:ext uri="{BB962C8B-B14F-4D97-AF65-F5344CB8AC3E}">
        <p14:creationId xmlns:p14="http://schemas.microsoft.com/office/powerpoint/2010/main" val="50837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2">
            <a:extLst>
              <a:ext uri="{FF2B5EF4-FFF2-40B4-BE49-F238E27FC236}">
                <a16:creationId xmlns:a16="http://schemas.microsoft.com/office/drawing/2014/main" id="{124E7D91-AE63-460C-9CF4-F9806D9A867A}"/>
              </a:ext>
            </a:extLst>
          </p:cNvPr>
          <p:cNvSpPr txBox="1">
            <a:spLocks noGrp="1"/>
          </p:cNvSpPr>
          <p:nvPr>
            <p:ph type="subTitle" idx="1"/>
          </p:nvPr>
        </p:nvSpPr>
        <p:spPr>
          <a:xfrm>
            <a:off x="0" y="0"/>
            <a:ext cx="12191996" cy="6858000"/>
          </a:xfrm>
        </p:spPr>
        <p:txBody>
          <a:bodyPr/>
          <a:lstStyle/>
          <a:p>
            <a:pPr lvl="0"/>
            <a:r>
              <a:rPr lang="fr-FR" sz="3200" b="1" dirty="0">
                <a:solidFill>
                  <a:srgbClr val="FF0000"/>
                </a:solidFill>
                <a:latin typeface="Calibri" pitchFamily="34"/>
                <a:cs typeface="Times New Roman" pitchFamily="18"/>
              </a:rPr>
              <a:t>PUBLIC HEALTH NURSING</a:t>
            </a:r>
          </a:p>
          <a:p>
            <a:pPr lvl="0" algn="l"/>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Welcome</a:t>
            </a:r>
            <a:r>
              <a:rPr lang="fr-FR" sz="3200" dirty="0">
                <a:solidFill>
                  <a:schemeClr val="tx1"/>
                </a:solidFill>
                <a:latin typeface="Calibri" pitchFamily="34"/>
                <a:cs typeface="Times New Roman" pitchFamily="18"/>
              </a:rPr>
              <a:t> to the </a:t>
            </a:r>
            <a:r>
              <a:rPr lang="fr-FR" sz="3200" dirty="0" err="1">
                <a:solidFill>
                  <a:schemeClr val="tx1"/>
                </a:solidFill>
                <a:latin typeface="Calibri" pitchFamily="34"/>
                <a:cs typeface="Times New Roman" pitchFamily="18"/>
              </a:rPr>
              <a:t>annual</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Lamont</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University</a:t>
            </a:r>
            <a:r>
              <a:rPr lang="fr-FR" sz="3200" dirty="0">
                <a:solidFill>
                  <a:schemeClr val="tx1"/>
                </a:solidFill>
                <a:latin typeface="Calibri" pitchFamily="34"/>
                <a:cs typeface="Times New Roman" pitchFamily="18"/>
              </a:rPr>
              <a:t> Public </a:t>
            </a:r>
            <a:r>
              <a:rPr lang="fr-FR" sz="3200" dirty="0" err="1">
                <a:solidFill>
                  <a:schemeClr val="tx1"/>
                </a:solidFill>
                <a:latin typeface="Calibri" pitchFamily="34"/>
                <a:cs typeface="Times New Roman" pitchFamily="18"/>
              </a:rPr>
              <a:t>Health</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Fair</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Today’s</a:t>
            </a:r>
            <a:r>
              <a:rPr lang="fr-FR" sz="3200" dirty="0">
                <a:solidFill>
                  <a:schemeClr val="tx1"/>
                </a:solidFill>
                <a:latin typeface="Calibri" pitchFamily="34"/>
                <a:cs typeface="Times New Roman" pitchFamily="18"/>
              </a:rPr>
              <a:t> key notes speaker </a:t>
            </a:r>
            <a:r>
              <a:rPr lang="fr-FR" sz="3200" dirty="0" err="1">
                <a:solidFill>
                  <a:schemeClr val="tx1"/>
                </a:solidFill>
                <a:latin typeface="Calibri" pitchFamily="34"/>
                <a:cs typeface="Times New Roman" pitchFamily="18"/>
              </a:rPr>
              <a:t>will</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be</a:t>
            </a:r>
            <a:r>
              <a:rPr lang="fr-FR" sz="3200" dirty="0">
                <a:solidFill>
                  <a:schemeClr val="tx1"/>
                </a:solidFill>
                <a:latin typeface="Calibri" pitchFamily="34"/>
                <a:cs typeface="Times New Roman" pitchFamily="18"/>
              </a:rPr>
              <a:t> Karen </a:t>
            </a:r>
            <a:r>
              <a:rPr lang="fr-FR" sz="3200" dirty="0" err="1">
                <a:solidFill>
                  <a:schemeClr val="tx1"/>
                </a:solidFill>
                <a:latin typeface="Calibri" pitchFamily="34"/>
                <a:cs typeface="Times New Roman" pitchFamily="18"/>
              </a:rPr>
              <a:t>Netherwood</a:t>
            </a:r>
            <a:r>
              <a:rPr lang="fr-FR" sz="3200" dirty="0">
                <a:solidFill>
                  <a:schemeClr val="tx1"/>
                </a:solidFill>
                <a:latin typeface="Calibri" pitchFamily="34"/>
                <a:cs typeface="Times New Roman" pitchFamily="18"/>
              </a:rPr>
              <a:t>. MSN Miss Karen </a:t>
            </a:r>
            <a:r>
              <a:rPr lang="fr-FR" sz="3200" dirty="0" err="1">
                <a:solidFill>
                  <a:schemeClr val="tx1"/>
                </a:solidFill>
                <a:latin typeface="Calibri" pitchFamily="34"/>
                <a:cs typeface="Times New Roman" pitchFamily="18"/>
              </a:rPr>
              <a:t>will</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address</a:t>
            </a:r>
            <a:r>
              <a:rPr lang="fr-FR" sz="3200" dirty="0">
                <a:solidFill>
                  <a:schemeClr val="tx1"/>
                </a:solidFill>
                <a:latin typeface="Calibri" pitchFamily="34"/>
                <a:cs typeface="Times New Roman" pitchFamily="18"/>
              </a:rPr>
              <a:t> the </a:t>
            </a:r>
            <a:r>
              <a:rPr lang="fr-FR" sz="3200" dirty="0" err="1">
                <a:solidFill>
                  <a:schemeClr val="tx1"/>
                </a:solidFill>
                <a:latin typeface="Calibri" pitchFamily="34"/>
                <a:cs typeface="Times New Roman" pitchFamily="18"/>
              </a:rPr>
              <a:t>role</a:t>
            </a:r>
            <a:r>
              <a:rPr lang="fr-FR" sz="3200" dirty="0">
                <a:solidFill>
                  <a:schemeClr val="tx1"/>
                </a:solidFill>
                <a:latin typeface="Calibri" pitchFamily="34"/>
                <a:cs typeface="Times New Roman" pitchFamily="18"/>
              </a:rPr>
              <a:t> of public </a:t>
            </a:r>
            <a:r>
              <a:rPr lang="fr-FR" sz="3200" dirty="0" err="1">
                <a:solidFill>
                  <a:schemeClr val="tx1"/>
                </a:solidFill>
                <a:latin typeface="Calibri" pitchFamily="34"/>
                <a:cs typeface="Times New Roman" pitchFamily="18"/>
              </a:rPr>
              <a:t>health</a:t>
            </a:r>
            <a:r>
              <a:rPr lang="fr-FR" sz="3200" dirty="0">
                <a:solidFill>
                  <a:schemeClr val="tx1"/>
                </a:solidFill>
                <a:latin typeface="Calibri" pitchFamily="34"/>
                <a:cs typeface="Times New Roman" pitchFamily="18"/>
              </a:rPr>
              <a:t> nurses in </a:t>
            </a:r>
            <a:r>
              <a:rPr lang="fr-FR" sz="3200" dirty="0" err="1">
                <a:solidFill>
                  <a:schemeClr val="tx1"/>
                </a:solidFill>
                <a:latin typeface="Calibri" pitchFamily="34"/>
                <a:cs typeface="Times New Roman" pitchFamily="18"/>
              </a:rPr>
              <a:t>shaping</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government</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policies</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We</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will</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also</a:t>
            </a:r>
            <a:r>
              <a:rPr lang="fr-FR" sz="3200" dirty="0">
                <a:solidFill>
                  <a:schemeClr val="tx1"/>
                </a:solidFill>
                <a:latin typeface="Calibri" pitchFamily="34"/>
                <a:cs typeface="Times New Roman" pitchFamily="18"/>
              </a:rPr>
              <a:t> have </a:t>
            </a:r>
            <a:r>
              <a:rPr lang="fr-FR" sz="3200" dirty="0" err="1">
                <a:solidFill>
                  <a:schemeClr val="tx1"/>
                </a:solidFill>
                <a:latin typeface="Calibri" pitchFamily="34"/>
                <a:cs typeface="Times New Roman" pitchFamily="18"/>
              </a:rPr>
              <a:t>several</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other</a:t>
            </a:r>
            <a:r>
              <a:rPr lang="fr-FR" sz="3200" dirty="0">
                <a:solidFill>
                  <a:schemeClr val="tx1"/>
                </a:solidFill>
                <a:latin typeface="Calibri" pitchFamily="34"/>
                <a:cs typeface="Times New Roman" pitchFamily="18"/>
              </a:rPr>
              <a:t> speakers </a:t>
            </a:r>
            <a:r>
              <a:rPr lang="fr-FR" sz="3200" dirty="0" err="1">
                <a:solidFill>
                  <a:schemeClr val="tx1"/>
                </a:solidFill>
                <a:latin typeface="Calibri" pitchFamily="34"/>
                <a:cs typeface="Times New Roman" pitchFamily="18"/>
              </a:rPr>
              <a:t>from</a:t>
            </a:r>
            <a:r>
              <a:rPr lang="fr-FR" sz="3200" dirty="0">
                <a:solidFill>
                  <a:schemeClr val="tx1"/>
                </a:solidFill>
                <a:latin typeface="Calibri" pitchFamily="34"/>
                <a:cs typeface="Times New Roman" pitchFamily="18"/>
              </a:rPr>
              <a:t> the </a:t>
            </a:r>
            <a:r>
              <a:rPr lang="fr-FR" sz="3200" dirty="0" err="1">
                <a:solidFill>
                  <a:schemeClr val="tx1"/>
                </a:solidFill>
                <a:latin typeface="Calibri" pitchFamily="34"/>
                <a:cs typeface="Times New Roman" pitchFamily="18"/>
              </a:rPr>
              <a:t>field</a:t>
            </a:r>
            <a:r>
              <a:rPr lang="fr-FR" sz="3200" dirty="0">
                <a:solidFill>
                  <a:schemeClr val="tx1"/>
                </a:solidFill>
                <a:latin typeface="Calibri" pitchFamily="34"/>
                <a:cs typeface="Times New Roman" pitchFamily="18"/>
              </a:rPr>
              <a:t> of public </a:t>
            </a:r>
            <a:r>
              <a:rPr lang="fr-FR" sz="3200" dirty="0" err="1">
                <a:solidFill>
                  <a:schemeClr val="tx1"/>
                </a:solidFill>
                <a:latin typeface="Calibri" pitchFamily="34"/>
                <a:cs typeface="Times New Roman" pitchFamily="18"/>
              </a:rPr>
              <a:t>health</a:t>
            </a:r>
            <a:r>
              <a:rPr lang="fr-FR" sz="3200" dirty="0">
                <a:solidFill>
                  <a:schemeClr val="tx1"/>
                </a:solidFill>
                <a:latin typeface="Calibri" pitchFamily="34"/>
                <a:cs typeface="Times New Roman" pitchFamily="18"/>
              </a:rPr>
              <a:t> nursing. </a:t>
            </a:r>
            <a:r>
              <a:rPr lang="fr-FR" sz="3200" dirty="0" err="1">
                <a:solidFill>
                  <a:schemeClr val="tx1"/>
                </a:solidFill>
                <a:latin typeface="Calibri" pitchFamily="34"/>
                <a:cs typeface="Times New Roman" pitchFamily="18"/>
              </a:rPr>
              <a:t>We</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hope</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you</a:t>
            </a:r>
            <a:r>
              <a:rPr lang="fr-FR" sz="3200" dirty="0">
                <a:solidFill>
                  <a:schemeClr val="tx1"/>
                </a:solidFill>
                <a:latin typeface="Calibri" pitchFamily="34"/>
                <a:cs typeface="Times New Roman" pitchFamily="18"/>
              </a:rPr>
              <a:t> can </a:t>
            </a:r>
            <a:r>
              <a:rPr lang="fr-FR" sz="3200" dirty="0" err="1">
                <a:solidFill>
                  <a:schemeClr val="tx1"/>
                </a:solidFill>
                <a:latin typeface="Calibri" pitchFamily="34"/>
                <a:cs typeface="Times New Roman" pitchFamily="18"/>
              </a:rPr>
              <a:t>join</a:t>
            </a:r>
            <a:r>
              <a:rPr lang="fr-FR" sz="3200" dirty="0">
                <a:solidFill>
                  <a:schemeClr val="tx1"/>
                </a:solidFill>
                <a:latin typeface="Calibri" pitchFamily="34"/>
                <a:cs typeface="Times New Roman" pitchFamily="18"/>
              </a:rPr>
              <a:t> us for all </a:t>
            </a:r>
            <a:r>
              <a:rPr lang="fr-FR" sz="3200" dirty="0" err="1">
                <a:solidFill>
                  <a:schemeClr val="tx1"/>
                </a:solidFill>
                <a:latin typeface="Calibri" pitchFamily="34"/>
                <a:cs typeface="Times New Roman" pitchFamily="18"/>
              </a:rPr>
              <a:t>these</a:t>
            </a:r>
            <a:r>
              <a:rPr lang="fr-FR" sz="3200" dirty="0">
                <a:solidFill>
                  <a:schemeClr val="tx1"/>
                </a:solidFill>
                <a:latin typeface="Calibri" pitchFamily="34"/>
                <a:cs typeface="Times New Roman" pitchFamily="18"/>
              </a:rPr>
              <a:t> information discussions</a:t>
            </a:r>
          </a:p>
          <a:p>
            <a:pPr lvl="0"/>
            <a:endParaRPr lang="fr-FR" sz="3200" b="1" dirty="0">
              <a:solidFill>
                <a:srgbClr val="FF0000"/>
              </a:solidFill>
              <a:latin typeface="Calibri" pitchFamily="34"/>
              <a:cs typeface="Times New Roman" pitchFamily="18"/>
            </a:endParaRPr>
          </a:p>
          <a:p>
            <a:pPr lvl="0" algn="l"/>
            <a:r>
              <a:rPr lang="fr-FR" sz="3200" b="1" dirty="0">
                <a:solidFill>
                  <a:schemeClr val="tx1"/>
                </a:solidFill>
                <a:latin typeface="Calibri" pitchFamily="34"/>
                <a:cs typeface="Times New Roman" pitchFamily="18"/>
              </a:rPr>
              <a:t>MSN</a:t>
            </a:r>
            <a:r>
              <a:rPr lang="fr-FR" sz="3200" dirty="0">
                <a:solidFill>
                  <a:schemeClr val="tx1"/>
                </a:solidFill>
                <a:latin typeface="Calibri" pitchFamily="34"/>
                <a:cs typeface="Times New Roman" pitchFamily="18"/>
              </a:rPr>
              <a:t>: Master of Science in Nursing  </a:t>
            </a:r>
            <a:r>
              <a:rPr lang="fr-FR" sz="3200" dirty="0" err="1">
                <a:solidFill>
                  <a:schemeClr val="tx1"/>
                </a:solidFill>
                <a:latin typeface="Calibri" pitchFamily="34"/>
                <a:cs typeface="Times New Roman" pitchFamily="18"/>
              </a:rPr>
              <a:t>is</a:t>
            </a:r>
            <a:r>
              <a:rPr lang="fr-FR" sz="3200" dirty="0">
                <a:solidFill>
                  <a:schemeClr val="tx1"/>
                </a:solidFill>
                <a:latin typeface="Calibri" pitchFamily="34"/>
                <a:cs typeface="Times New Roman" pitchFamily="18"/>
              </a:rPr>
              <a:t> a </a:t>
            </a:r>
            <a:r>
              <a:rPr lang="fr-FR" sz="3200" dirty="0" err="1">
                <a:solidFill>
                  <a:schemeClr val="tx1"/>
                </a:solidFill>
                <a:latin typeface="Calibri" pitchFamily="34"/>
                <a:cs typeface="Times New Roman" pitchFamily="18"/>
              </a:rPr>
              <a:t>graduate</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level</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degree</a:t>
            </a:r>
            <a:r>
              <a:rPr lang="fr-FR" sz="3200" dirty="0">
                <a:solidFill>
                  <a:schemeClr val="tx1"/>
                </a:solidFill>
                <a:latin typeface="Calibri" pitchFamily="34"/>
                <a:cs typeface="Times New Roman" pitchFamily="18"/>
              </a:rPr>
              <a:t> for </a:t>
            </a:r>
            <a:r>
              <a:rPr lang="fr-FR" sz="3200" dirty="0" err="1">
                <a:solidFill>
                  <a:schemeClr val="tx1"/>
                </a:solidFill>
                <a:latin typeface="Calibri" pitchFamily="34"/>
                <a:cs typeface="Times New Roman" pitchFamily="18"/>
              </a:rPr>
              <a:t>individuals</a:t>
            </a:r>
            <a:r>
              <a:rPr lang="fr-FR" sz="3200" dirty="0">
                <a:solidFill>
                  <a:schemeClr val="tx1"/>
                </a:solidFill>
                <a:latin typeface="Calibri" pitchFamily="34"/>
                <a:cs typeface="Times New Roman" pitchFamily="18"/>
              </a:rPr>
              <a:t> in the nursing </a:t>
            </a:r>
            <a:r>
              <a:rPr lang="fr-FR" sz="3200" dirty="0" err="1">
                <a:solidFill>
                  <a:schemeClr val="tx1"/>
                </a:solidFill>
                <a:latin typeface="Calibri" pitchFamily="34"/>
                <a:cs typeface="Times New Roman" pitchFamily="18"/>
              </a:rPr>
              <a:t>field</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who</a:t>
            </a:r>
            <a:r>
              <a:rPr lang="fr-FR" sz="3200" dirty="0">
                <a:solidFill>
                  <a:schemeClr val="tx1"/>
                </a:solidFill>
                <a:latin typeface="Calibri" pitchFamily="34"/>
                <a:cs typeface="Times New Roman" pitchFamily="18"/>
              </a:rPr>
              <a:t> are </a:t>
            </a:r>
            <a:r>
              <a:rPr lang="fr-FR" sz="3200" dirty="0" err="1">
                <a:solidFill>
                  <a:schemeClr val="tx1"/>
                </a:solidFill>
                <a:latin typeface="Calibri" pitchFamily="34"/>
                <a:cs typeface="Times New Roman" pitchFamily="18"/>
              </a:rPr>
              <a:t>looking</a:t>
            </a:r>
            <a:r>
              <a:rPr lang="fr-FR" sz="3200" dirty="0">
                <a:solidFill>
                  <a:schemeClr val="tx1"/>
                </a:solidFill>
                <a:latin typeface="Calibri" pitchFamily="34"/>
                <a:cs typeface="Times New Roman" pitchFamily="18"/>
              </a:rPr>
              <a:t> to expand </a:t>
            </a:r>
            <a:r>
              <a:rPr lang="fr-FR" sz="3200" dirty="0" err="1">
                <a:solidFill>
                  <a:schemeClr val="tx1"/>
                </a:solidFill>
                <a:latin typeface="Calibri" pitchFamily="34"/>
                <a:cs typeface="Times New Roman" pitchFamily="18"/>
              </a:rPr>
              <a:t>their</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career</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opportunities</a:t>
            </a:r>
            <a:r>
              <a:rPr lang="fr-FR" sz="3200" dirty="0">
                <a:solidFill>
                  <a:schemeClr val="tx1"/>
                </a:solidFill>
                <a:latin typeface="Calibri" pitchFamily="34"/>
                <a:cs typeface="Times New Roman" pitchFamily="18"/>
              </a:rPr>
              <a:t> and </a:t>
            </a:r>
            <a:r>
              <a:rPr lang="fr-FR" sz="3200" dirty="0" err="1">
                <a:solidFill>
                  <a:schemeClr val="tx1"/>
                </a:solidFill>
                <a:latin typeface="Calibri" pitchFamily="34"/>
                <a:cs typeface="Times New Roman" pitchFamily="18"/>
              </a:rPr>
              <a:t>seek</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advanced</a:t>
            </a:r>
            <a:r>
              <a:rPr lang="fr-FR" sz="3200" dirty="0">
                <a:solidFill>
                  <a:schemeClr val="tx1"/>
                </a:solidFill>
                <a:latin typeface="Calibri" pitchFamily="34"/>
                <a:cs typeface="Times New Roman" pitchFamily="18"/>
              </a:rPr>
              <a:t> </a:t>
            </a:r>
            <a:r>
              <a:rPr lang="fr-FR" sz="3200" dirty="0" err="1">
                <a:solidFill>
                  <a:schemeClr val="tx1"/>
                </a:solidFill>
                <a:latin typeface="Calibri" pitchFamily="34"/>
                <a:cs typeface="Times New Roman" pitchFamily="18"/>
              </a:rPr>
              <a:t>licensured</a:t>
            </a:r>
            <a:r>
              <a:rPr lang="fr-FR" sz="3200" dirty="0">
                <a:solidFill>
                  <a:schemeClr val="tx1"/>
                </a:solidFill>
                <a:latin typeface="Calibri" pitchFamily="34"/>
                <a:cs typeface="Times New Roman" pitchFamily="18"/>
              </a:rPr>
              <a:t>.</a:t>
            </a:r>
          </a:p>
          <a:p>
            <a:pPr lvl="0" algn="l"/>
            <a:endParaRPr lang="fr-FR" sz="3200" dirty="0">
              <a:solidFill>
                <a:schemeClr val="tx1"/>
              </a:solidFill>
              <a:latin typeface="Calibri" pitchFamily="34"/>
              <a:cs typeface="Times New Roman" pitchFamily="18"/>
            </a:endParaRPr>
          </a:p>
          <a:p>
            <a:pPr lvl="0" algn="l"/>
            <a:r>
              <a:rPr lang="fr-FR" sz="3200" b="1" dirty="0">
                <a:solidFill>
                  <a:schemeClr val="tx1"/>
                </a:solidFill>
                <a:latin typeface="Calibri" pitchFamily="34"/>
                <a:cs typeface="Times New Roman" pitchFamily="18"/>
              </a:rPr>
              <a:t>CDC: </a:t>
            </a:r>
            <a:r>
              <a:rPr lang="fr-FR" sz="3200" dirty="0">
                <a:solidFill>
                  <a:schemeClr val="tx1"/>
                </a:solidFill>
                <a:latin typeface="Calibri" pitchFamily="34"/>
                <a:cs typeface="Times New Roman" pitchFamily="18"/>
              </a:rPr>
              <a:t>Center for </a:t>
            </a:r>
            <a:r>
              <a:rPr lang="fr-FR" sz="3200" dirty="0" err="1">
                <a:solidFill>
                  <a:schemeClr val="tx1"/>
                </a:solidFill>
                <a:latin typeface="Calibri" pitchFamily="34"/>
                <a:cs typeface="Times New Roman" pitchFamily="18"/>
              </a:rPr>
              <a:t>Disease</a:t>
            </a:r>
            <a:r>
              <a:rPr lang="fr-FR" sz="3200" dirty="0">
                <a:solidFill>
                  <a:schemeClr val="tx1"/>
                </a:solidFill>
                <a:latin typeface="Calibri" pitchFamily="34"/>
                <a:cs typeface="Times New Roman" pitchFamily="18"/>
              </a:rPr>
              <a:t> Control</a:t>
            </a:r>
            <a:endParaRPr lang="fr-FR" sz="32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832</TotalTime>
  <Words>1814</Words>
  <Application>Microsoft Office PowerPoint</Application>
  <PresentationFormat>Grand écran</PresentationFormat>
  <Paragraphs>120</Paragraphs>
  <Slides>18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Arial</vt:lpstr>
      <vt:lpstr>Calibri</vt:lpstr>
      <vt:lpstr>Calibri Light</vt:lpstr>
      <vt:lpstr>Times New Roman</vt:lpstr>
      <vt:lpstr>Thème Office</vt:lpstr>
      <vt:lpstr>Présentation PowerPoint</vt:lpstr>
      <vt:lpstr>Présentation PowerPoint</vt:lpstr>
      <vt:lpstr>Présentation PowerPoint</vt:lpstr>
      <vt:lpstr>Présentation PowerPoint</vt:lpstr>
      <vt:lpstr>PUBLIC HEALTH</vt:lpstr>
      <vt:lpstr>Medical definition of public health</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Unit3:Review of structure and reading compehension</dc:title>
  <dc:creator>user</dc:creator>
  <cp:lastModifiedBy>HP</cp:lastModifiedBy>
  <cp:revision>73</cp:revision>
  <dcterms:created xsi:type="dcterms:W3CDTF">2019-06-25T13:15:55Z</dcterms:created>
  <dcterms:modified xsi:type="dcterms:W3CDTF">2022-04-25T17:03:59Z</dcterms:modified>
</cp:coreProperties>
</file>