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3"/>
  </p:notesMasterIdLst>
  <p:sldIdLst>
    <p:sldId id="257" r:id="rId2"/>
    <p:sldId id="407" r:id="rId3"/>
    <p:sldId id="532" r:id="rId4"/>
    <p:sldId id="533" r:id="rId5"/>
    <p:sldId id="663" r:id="rId6"/>
    <p:sldId id="534" r:id="rId7"/>
    <p:sldId id="535" r:id="rId8"/>
    <p:sldId id="537" r:id="rId9"/>
    <p:sldId id="538" r:id="rId10"/>
    <p:sldId id="540" r:id="rId11"/>
    <p:sldId id="541" r:id="rId12"/>
    <p:sldId id="542" r:id="rId13"/>
    <p:sldId id="543" r:id="rId14"/>
    <p:sldId id="544" r:id="rId15"/>
    <p:sldId id="545" r:id="rId16"/>
    <p:sldId id="546" r:id="rId17"/>
    <p:sldId id="547" r:id="rId18"/>
    <p:sldId id="664" r:id="rId19"/>
    <p:sldId id="549" r:id="rId20"/>
    <p:sldId id="550" r:id="rId21"/>
    <p:sldId id="551" r:id="rId22"/>
    <p:sldId id="552" r:id="rId23"/>
    <p:sldId id="553" r:id="rId24"/>
    <p:sldId id="554" r:id="rId25"/>
    <p:sldId id="555" r:id="rId26"/>
    <p:sldId id="662" r:id="rId27"/>
    <p:sldId id="655" r:id="rId28"/>
    <p:sldId id="350" r:id="rId29"/>
    <p:sldId id="351" r:id="rId30"/>
    <p:sldId id="352" r:id="rId31"/>
    <p:sldId id="353" r:id="rId32"/>
    <p:sldId id="354" r:id="rId33"/>
    <p:sldId id="355" r:id="rId34"/>
    <p:sldId id="356" r:id="rId35"/>
    <p:sldId id="357" r:id="rId36"/>
    <p:sldId id="359" r:id="rId37"/>
    <p:sldId id="360" r:id="rId38"/>
    <p:sldId id="361" r:id="rId39"/>
    <p:sldId id="362" r:id="rId40"/>
    <p:sldId id="363" r:id="rId41"/>
    <p:sldId id="364" r:id="rId42"/>
    <p:sldId id="366" r:id="rId43"/>
    <p:sldId id="367" r:id="rId44"/>
    <p:sldId id="368" r:id="rId45"/>
    <p:sldId id="369" r:id="rId46"/>
    <p:sldId id="370" r:id="rId47"/>
    <p:sldId id="371" r:id="rId48"/>
    <p:sldId id="656" r:id="rId49"/>
    <p:sldId id="373" r:id="rId50"/>
    <p:sldId id="657" r:id="rId51"/>
    <p:sldId id="376" r:id="rId52"/>
    <p:sldId id="658" r:id="rId53"/>
    <p:sldId id="659" r:id="rId54"/>
    <p:sldId id="379" r:id="rId55"/>
    <p:sldId id="380" r:id="rId56"/>
    <p:sldId id="381" r:id="rId57"/>
    <p:sldId id="382" r:id="rId58"/>
    <p:sldId id="383" r:id="rId59"/>
    <p:sldId id="384" r:id="rId60"/>
    <p:sldId id="385" r:id="rId61"/>
    <p:sldId id="387" r:id="rId62"/>
    <p:sldId id="388" r:id="rId63"/>
    <p:sldId id="389" r:id="rId64"/>
    <p:sldId id="390" r:id="rId65"/>
    <p:sldId id="391" r:id="rId66"/>
    <p:sldId id="392" r:id="rId67"/>
    <p:sldId id="393" r:id="rId68"/>
    <p:sldId id="394" r:id="rId69"/>
    <p:sldId id="395" r:id="rId70"/>
    <p:sldId id="396" r:id="rId71"/>
    <p:sldId id="397" r:id="rId72"/>
    <p:sldId id="398" r:id="rId73"/>
    <p:sldId id="399" r:id="rId74"/>
    <p:sldId id="402" r:id="rId75"/>
    <p:sldId id="403" r:id="rId76"/>
    <p:sldId id="404" r:id="rId77"/>
    <p:sldId id="405" r:id="rId78"/>
    <p:sldId id="406" r:id="rId79"/>
    <p:sldId id="408" r:id="rId80"/>
    <p:sldId id="410" r:id="rId81"/>
    <p:sldId id="411" r:id="rId82"/>
    <p:sldId id="412" r:id="rId83"/>
    <p:sldId id="413" r:id="rId84"/>
    <p:sldId id="414" r:id="rId85"/>
    <p:sldId id="415" r:id="rId86"/>
    <p:sldId id="416" r:id="rId87"/>
    <p:sldId id="417" r:id="rId88"/>
    <p:sldId id="418" r:id="rId89"/>
    <p:sldId id="660" r:id="rId90"/>
    <p:sldId id="661" r:id="rId91"/>
    <p:sldId id="419" r:id="rId92"/>
    <p:sldId id="420" r:id="rId93"/>
    <p:sldId id="421" r:id="rId94"/>
    <p:sldId id="422" r:id="rId95"/>
    <p:sldId id="423" r:id="rId96"/>
    <p:sldId id="424" r:id="rId97"/>
    <p:sldId id="425" r:id="rId98"/>
    <p:sldId id="426" r:id="rId99"/>
    <p:sldId id="427" r:id="rId100"/>
    <p:sldId id="428" r:id="rId101"/>
    <p:sldId id="429" r:id="rId102"/>
    <p:sldId id="430" r:id="rId103"/>
    <p:sldId id="431" r:id="rId104"/>
    <p:sldId id="432" r:id="rId105"/>
    <p:sldId id="433" r:id="rId106"/>
    <p:sldId id="434" r:id="rId107"/>
    <p:sldId id="435" r:id="rId108"/>
    <p:sldId id="436" r:id="rId109"/>
    <p:sldId id="437" r:id="rId110"/>
    <p:sldId id="438" r:id="rId111"/>
    <p:sldId id="439" r:id="rId112"/>
    <p:sldId id="440" r:id="rId113"/>
    <p:sldId id="556" r:id="rId114"/>
    <p:sldId id="557" r:id="rId115"/>
    <p:sldId id="558" r:id="rId116"/>
    <p:sldId id="559" r:id="rId117"/>
    <p:sldId id="560" r:id="rId118"/>
    <p:sldId id="561" r:id="rId119"/>
    <p:sldId id="562" r:id="rId120"/>
    <p:sldId id="563" r:id="rId121"/>
    <p:sldId id="564" r:id="rId122"/>
    <p:sldId id="565" r:id="rId123"/>
    <p:sldId id="566" r:id="rId124"/>
    <p:sldId id="567" r:id="rId125"/>
    <p:sldId id="568" r:id="rId126"/>
    <p:sldId id="569" r:id="rId127"/>
    <p:sldId id="570" r:id="rId128"/>
    <p:sldId id="571" r:id="rId129"/>
    <p:sldId id="459" r:id="rId130"/>
    <p:sldId id="460" r:id="rId131"/>
    <p:sldId id="461" r:id="rId132"/>
    <p:sldId id="462" r:id="rId133"/>
    <p:sldId id="463" r:id="rId134"/>
    <p:sldId id="464" r:id="rId135"/>
    <p:sldId id="590" r:id="rId136"/>
    <p:sldId id="572" r:id="rId137"/>
    <p:sldId id="573" r:id="rId138"/>
    <p:sldId id="574" r:id="rId139"/>
    <p:sldId id="575" r:id="rId140"/>
    <p:sldId id="576" r:id="rId141"/>
    <p:sldId id="577" r:id="rId142"/>
    <p:sldId id="578" r:id="rId143"/>
    <p:sldId id="580" r:id="rId144"/>
    <p:sldId id="581" r:id="rId145"/>
    <p:sldId id="582" r:id="rId146"/>
    <p:sldId id="583" r:id="rId147"/>
    <p:sldId id="584" r:id="rId148"/>
    <p:sldId id="585" r:id="rId149"/>
    <p:sldId id="586" r:id="rId150"/>
    <p:sldId id="587" r:id="rId151"/>
    <p:sldId id="588" r:id="rId1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12" autoAdjust="0"/>
    <p:restoredTop sz="94660"/>
  </p:normalViewPr>
  <p:slideViewPr>
    <p:cSldViewPr snapToGrid="0">
      <p:cViewPr varScale="1">
        <p:scale>
          <a:sx n="46" d="100"/>
          <a:sy n="46" d="100"/>
        </p:scale>
        <p:origin x="34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53578-7020-48C9-BAE1-9DC7D66DEE4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CA"/>
        </a:p>
      </dgm:t>
    </dgm:pt>
    <dgm:pt modelId="{B3D9DD0B-2A70-4AF8-9163-19EC2AEFB793}">
      <dgm:prSet phldrT="[Texte]" custT="1"/>
      <dgm:spPr/>
      <dgm:t>
        <a:bodyPr/>
        <a:lstStyle/>
        <a:p>
          <a:r>
            <a:rPr lang="fr-CA" sz="2400" b="1" dirty="0" smtClean="0">
              <a:solidFill>
                <a:schemeClr val="tx1"/>
              </a:solidFill>
              <a:latin typeface="Sylfaen" pitchFamily="18" charset="0"/>
            </a:rPr>
            <a:t>PLANIFICATION </a:t>
          </a:r>
          <a:r>
            <a:rPr lang="fr-CA" sz="2400" b="1" dirty="0">
              <a:solidFill>
                <a:schemeClr val="tx1"/>
              </a:solidFill>
              <a:latin typeface="Sylfaen" pitchFamily="18" charset="0"/>
            </a:rPr>
            <a:t>(stratégique et opérationnelle)</a:t>
          </a:r>
        </a:p>
      </dgm:t>
    </dgm:pt>
    <dgm:pt modelId="{EFFF820C-EBC2-45A7-A6A8-EAC310402A08}" type="parTrans" cxnId="{390A9B2B-8E1D-4A78-92CB-DFF58EF1D85C}">
      <dgm:prSet/>
      <dgm:spPr/>
      <dgm:t>
        <a:bodyPr/>
        <a:lstStyle/>
        <a:p>
          <a:endParaRPr lang="fr-CA" sz="2000"/>
        </a:p>
      </dgm:t>
    </dgm:pt>
    <dgm:pt modelId="{B054AF57-DAE2-4717-BD02-51E39B05F966}" type="sibTrans" cxnId="{390A9B2B-8E1D-4A78-92CB-DFF58EF1D85C}">
      <dgm:prSet/>
      <dgm:spPr>
        <a:solidFill>
          <a:schemeClr val="accent3"/>
        </a:solidFill>
      </dgm:spPr>
      <dgm:t>
        <a:bodyPr/>
        <a:lstStyle/>
        <a:p>
          <a:endParaRPr lang="fr-CA" sz="2000" dirty="0"/>
        </a:p>
      </dgm:t>
    </dgm:pt>
    <dgm:pt modelId="{77DD7E8D-6236-4764-AE22-609AF3E0F8D2}">
      <dgm:prSet phldrT="[Texte]" custT="1"/>
      <dgm:spPr/>
      <dgm:t>
        <a:bodyPr/>
        <a:lstStyle/>
        <a:p>
          <a:r>
            <a:rPr lang="fr-CA" sz="2400" b="1" dirty="0">
              <a:latin typeface="Sylfaen" pitchFamily="18" charset="0"/>
            </a:rPr>
            <a:t>MISE EN OEUVRE</a:t>
          </a:r>
        </a:p>
      </dgm:t>
    </dgm:pt>
    <dgm:pt modelId="{CFB18B8A-B244-41B0-885B-66816EF02A80}" type="parTrans" cxnId="{3A4EF686-604C-4A19-AC44-206C112662CE}">
      <dgm:prSet/>
      <dgm:spPr/>
      <dgm:t>
        <a:bodyPr/>
        <a:lstStyle/>
        <a:p>
          <a:endParaRPr lang="fr-CA" sz="2000"/>
        </a:p>
      </dgm:t>
    </dgm:pt>
    <dgm:pt modelId="{11E8736B-2296-4A3F-8E43-63E59D4E8670}" type="sibTrans" cxnId="{3A4EF686-604C-4A19-AC44-206C112662CE}">
      <dgm:prSet/>
      <dgm:spPr>
        <a:solidFill>
          <a:schemeClr val="accent3"/>
        </a:solidFill>
      </dgm:spPr>
      <dgm:t>
        <a:bodyPr/>
        <a:lstStyle/>
        <a:p>
          <a:endParaRPr lang="fr-CA" sz="2000" dirty="0"/>
        </a:p>
      </dgm:t>
    </dgm:pt>
    <dgm:pt modelId="{DE5DA0F7-914C-4BFC-A3C2-90B9D334DEA0}">
      <dgm:prSet phldrT="[Texte]" custT="1"/>
      <dgm:spPr/>
      <dgm:t>
        <a:bodyPr/>
        <a:lstStyle/>
        <a:p>
          <a:r>
            <a:rPr lang="fr-CA" sz="2400" b="1" dirty="0">
              <a:latin typeface="Sylfaen" pitchFamily="18" charset="0"/>
            </a:rPr>
            <a:t>SUIVI</a:t>
          </a:r>
        </a:p>
      </dgm:t>
    </dgm:pt>
    <dgm:pt modelId="{6087276C-89DE-4A75-ABE5-82F729595344}" type="parTrans" cxnId="{D3DC0191-B804-4B8F-8ADD-EF3596C1C351}">
      <dgm:prSet/>
      <dgm:spPr/>
      <dgm:t>
        <a:bodyPr/>
        <a:lstStyle/>
        <a:p>
          <a:endParaRPr lang="fr-CA" sz="2000"/>
        </a:p>
      </dgm:t>
    </dgm:pt>
    <dgm:pt modelId="{E11D31A3-84D7-4CC1-8628-E1E34DEB2A77}" type="sibTrans" cxnId="{D3DC0191-B804-4B8F-8ADD-EF3596C1C351}">
      <dgm:prSet/>
      <dgm:spPr>
        <a:solidFill>
          <a:schemeClr val="accent3"/>
        </a:solidFill>
      </dgm:spPr>
      <dgm:t>
        <a:bodyPr/>
        <a:lstStyle/>
        <a:p>
          <a:endParaRPr lang="fr-CA" sz="2000" dirty="0"/>
        </a:p>
      </dgm:t>
    </dgm:pt>
    <dgm:pt modelId="{AB05B2AC-827F-428C-9AB2-51427FFD5203}">
      <dgm:prSet phldrT="[Texte]" custT="1"/>
      <dgm:spPr/>
      <dgm:t>
        <a:bodyPr/>
        <a:lstStyle/>
        <a:p>
          <a:r>
            <a:rPr lang="fr-CA" sz="2400" b="1" dirty="0">
              <a:latin typeface="Sylfaen" pitchFamily="18" charset="0"/>
            </a:rPr>
            <a:t>EVALUATION</a:t>
          </a:r>
        </a:p>
      </dgm:t>
    </dgm:pt>
    <dgm:pt modelId="{DB9B8276-76C9-447F-BC55-ADEB99BB6806}" type="parTrans" cxnId="{24AC0EA2-5303-4F64-99ED-CB5926CFFC79}">
      <dgm:prSet/>
      <dgm:spPr/>
      <dgm:t>
        <a:bodyPr/>
        <a:lstStyle/>
        <a:p>
          <a:endParaRPr lang="fr-CA" sz="2000"/>
        </a:p>
      </dgm:t>
    </dgm:pt>
    <dgm:pt modelId="{97A69AB5-DD18-4F0D-829D-8EAD8A84088E}" type="sibTrans" cxnId="{24AC0EA2-5303-4F64-99ED-CB5926CFFC79}">
      <dgm:prSet/>
      <dgm:spPr>
        <a:solidFill>
          <a:schemeClr val="accent3"/>
        </a:solidFill>
      </dgm:spPr>
      <dgm:t>
        <a:bodyPr/>
        <a:lstStyle/>
        <a:p>
          <a:endParaRPr lang="fr-CA" sz="2000" dirty="0"/>
        </a:p>
      </dgm:t>
    </dgm:pt>
    <dgm:pt modelId="{5E2185D1-E413-47A1-A19C-018304AC2AE5}">
      <dgm:prSet phldrT="[Texte]" custT="1"/>
      <dgm:spPr/>
      <dgm:t>
        <a:bodyPr/>
        <a:lstStyle/>
        <a:p>
          <a:r>
            <a:rPr lang="fr-CA" sz="2400" b="1" dirty="0">
              <a:latin typeface="Sylfaen" pitchFamily="18" charset="0"/>
            </a:rPr>
            <a:t>RETRO ACTION</a:t>
          </a:r>
        </a:p>
      </dgm:t>
    </dgm:pt>
    <dgm:pt modelId="{B06D1524-20A6-432D-8AE8-41E02501D622}" type="parTrans" cxnId="{516E7EE4-F4CC-41E8-A73E-2E0BE5FAEF69}">
      <dgm:prSet/>
      <dgm:spPr/>
      <dgm:t>
        <a:bodyPr/>
        <a:lstStyle/>
        <a:p>
          <a:endParaRPr lang="fr-CA" sz="2000"/>
        </a:p>
      </dgm:t>
    </dgm:pt>
    <dgm:pt modelId="{FB242CE2-0338-431B-A483-818A295655E6}" type="sibTrans" cxnId="{516E7EE4-F4CC-41E8-A73E-2E0BE5FAEF69}">
      <dgm:prSet/>
      <dgm:spPr>
        <a:solidFill>
          <a:schemeClr val="accent3"/>
        </a:solidFill>
      </dgm:spPr>
      <dgm:t>
        <a:bodyPr/>
        <a:lstStyle/>
        <a:p>
          <a:endParaRPr lang="fr-CA" sz="2000" dirty="0"/>
        </a:p>
      </dgm:t>
    </dgm:pt>
    <dgm:pt modelId="{BD89A0D1-A6CF-4795-B8BD-8A2AC672297B}" type="pres">
      <dgm:prSet presAssocID="{84153578-7020-48C9-BAE1-9DC7D66DEE4B}" presName="cycle" presStyleCnt="0">
        <dgm:presLayoutVars>
          <dgm:dir/>
          <dgm:resizeHandles val="exact"/>
        </dgm:presLayoutVars>
      </dgm:prSet>
      <dgm:spPr/>
      <dgm:t>
        <a:bodyPr/>
        <a:lstStyle/>
        <a:p>
          <a:endParaRPr lang="fr-FR"/>
        </a:p>
      </dgm:t>
    </dgm:pt>
    <dgm:pt modelId="{EA00638F-BBF5-4272-BB14-741C7A9D9F46}" type="pres">
      <dgm:prSet presAssocID="{B3D9DD0B-2A70-4AF8-9163-19EC2AEFB793}" presName="dummy" presStyleCnt="0"/>
      <dgm:spPr/>
    </dgm:pt>
    <dgm:pt modelId="{0201D9AE-3366-4EAE-9D41-93F3C49A4BAF}" type="pres">
      <dgm:prSet presAssocID="{B3D9DD0B-2A70-4AF8-9163-19EC2AEFB793}" presName="node" presStyleLbl="revTx" presStyleIdx="0" presStyleCnt="5" custScaleX="190497" custScaleY="91845" custRadScaleRad="107609" custRadScaleInc="32154">
        <dgm:presLayoutVars>
          <dgm:bulletEnabled val="1"/>
        </dgm:presLayoutVars>
      </dgm:prSet>
      <dgm:spPr/>
      <dgm:t>
        <a:bodyPr/>
        <a:lstStyle/>
        <a:p>
          <a:endParaRPr lang="fr-FR"/>
        </a:p>
      </dgm:t>
    </dgm:pt>
    <dgm:pt modelId="{49BCD664-E836-4C88-A637-BE19675D78F0}" type="pres">
      <dgm:prSet presAssocID="{B054AF57-DAE2-4717-BD02-51E39B05F966}" presName="sibTrans" presStyleLbl="node1" presStyleIdx="0" presStyleCnt="5" custScaleX="86108" custLinFactNeighborX="6004" custLinFactNeighborY="-3576"/>
      <dgm:spPr/>
      <dgm:t>
        <a:bodyPr/>
        <a:lstStyle/>
        <a:p>
          <a:endParaRPr lang="fr-FR"/>
        </a:p>
      </dgm:t>
    </dgm:pt>
    <dgm:pt modelId="{9AB30470-E4E4-4028-B506-B10E20F70DBA}" type="pres">
      <dgm:prSet presAssocID="{77DD7E8D-6236-4764-AE22-609AF3E0F8D2}" presName="dummy" presStyleCnt="0"/>
      <dgm:spPr/>
    </dgm:pt>
    <dgm:pt modelId="{4CA4B455-CF0E-44EE-8542-A3ADEB4F3CFF}" type="pres">
      <dgm:prSet presAssocID="{77DD7E8D-6236-4764-AE22-609AF3E0F8D2}" presName="node" presStyleLbl="revTx" presStyleIdx="1" presStyleCnt="5" custScaleX="192225" custScaleY="73507" custRadScaleRad="106497" custRadScaleInc="4147">
        <dgm:presLayoutVars>
          <dgm:bulletEnabled val="1"/>
        </dgm:presLayoutVars>
      </dgm:prSet>
      <dgm:spPr/>
      <dgm:t>
        <a:bodyPr/>
        <a:lstStyle/>
        <a:p>
          <a:endParaRPr lang="fr-FR"/>
        </a:p>
      </dgm:t>
    </dgm:pt>
    <dgm:pt modelId="{BB73BB82-F5F4-4D9C-B86B-4A39FBB04E06}" type="pres">
      <dgm:prSet presAssocID="{11E8736B-2296-4A3F-8E43-63E59D4E8670}" presName="sibTrans" presStyleLbl="node1" presStyleIdx="1" presStyleCnt="5" custLinFactNeighborX="-1803" custLinFactNeighborY="2134"/>
      <dgm:spPr/>
      <dgm:t>
        <a:bodyPr/>
        <a:lstStyle/>
        <a:p>
          <a:endParaRPr lang="fr-FR"/>
        </a:p>
      </dgm:t>
    </dgm:pt>
    <dgm:pt modelId="{E22CB4E8-3DAD-4697-82B4-97791077D571}" type="pres">
      <dgm:prSet presAssocID="{DE5DA0F7-914C-4BFC-A3C2-90B9D334DEA0}" presName="dummy" presStyleCnt="0"/>
      <dgm:spPr/>
    </dgm:pt>
    <dgm:pt modelId="{6C4C0450-D386-4481-A0F5-453C71C65C43}" type="pres">
      <dgm:prSet presAssocID="{DE5DA0F7-914C-4BFC-A3C2-90B9D334DEA0}" presName="node" presStyleLbl="revTx" presStyleIdx="2" presStyleCnt="5">
        <dgm:presLayoutVars>
          <dgm:bulletEnabled val="1"/>
        </dgm:presLayoutVars>
      </dgm:prSet>
      <dgm:spPr/>
      <dgm:t>
        <a:bodyPr/>
        <a:lstStyle/>
        <a:p>
          <a:endParaRPr lang="fr-FR"/>
        </a:p>
      </dgm:t>
    </dgm:pt>
    <dgm:pt modelId="{DE6392A1-76EA-4974-8AC4-ACE37DFB4BD6}" type="pres">
      <dgm:prSet presAssocID="{E11D31A3-84D7-4CC1-8628-E1E34DEB2A77}" presName="sibTrans" presStyleLbl="node1" presStyleIdx="2" presStyleCnt="5" custScaleX="130874" custLinFactNeighborX="-446" custLinFactNeighborY="-2034"/>
      <dgm:spPr/>
      <dgm:t>
        <a:bodyPr/>
        <a:lstStyle/>
        <a:p>
          <a:endParaRPr lang="fr-FR"/>
        </a:p>
      </dgm:t>
    </dgm:pt>
    <dgm:pt modelId="{E8F15F90-2E1F-49CB-BCA3-9B0C72CEB4BD}" type="pres">
      <dgm:prSet presAssocID="{AB05B2AC-827F-428C-9AB2-51427FFD5203}" presName="dummy" presStyleCnt="0"/>
      <dgm:spPr/>
    </dgm:pt>
    <dgm:pt modelId="{F7AB9758-0B05-41F4-9261-C7797F487A00}" type="pres">
      <dgm:prSet presAssocID="{AB05B2AC-827F-428C-9AB2-51427FFD5203}" presName="node" presStyleLbl="revTx" presStyleIdx="3" presStyleCnt="5" custScaleX="189752" custScaleY="48025" custRadScaleRad="89873" custRadScaleInc="-29502">
        <dgm:presLayoutVars>
          <dgm:bulletEnabled val="1"/>
        </dgm:presLayoutVars>
      </dgm:prSet>
      <dgm:spPr/>
      <dgm:t>
        <a:bodyPr/>
        <a:lstStyle/>
        <a:p>
          <a:endParaRPr lang="fr-FR"/>
        </a:p>
      </dgm:t>
    </dgm:pt>
    <dgm:pt modelId="{06EAEE6A-3C75-4C4B-84E0-7D3941E55ABA}" type="pres">
      <dgm:prSet presAssocID="{97A69AB5-DD18-4F0D-829D-8EAD8A84088E}" presName="sibTrans" presStyleLbl="node1" presStyleIdx="3" presStyleCnt="5" custLinFactNeighborX="-11997" custLinFactNeighborY="1004"/>
      <dgm:spPr/>
      <dgm:t>
        <a:bodyPr/>
        <a:lstStyle/>
        <a:p>
          <a:endParaRPr lang="fr-FR"/>
        </a:p>
      </dgm:t>
    </dgm:pt>
    <dgm:pt modelId="{FB587513-9817-4D18-966B-7317DF8E19A1}" type="pres">
      <dgm:prSet presAssocID="{5E2185D1-E413-47A1-A19C-018304AC2AE5}" presName="dummy" presStyleCnt="0"/>
      <dgm:spPr/>
    </dgm:pt>
    <dgm:pt modelId="{B44B9DAF-9210-4D8E-A6AE-81EF004BD36B}" type="pres">
      <dgm:prSet presAssocID="{5E2185D1-E413-47A1-A19C-018304AC2AE5}" presName="node" presStyleLbl="revTx" presStyleIdx="4" presStyleCnt="5" custScaleX="202331" custScaleY="47284" custRadScaleRad="94095" custRadScaleInc="-30200">
        <dgm:presLayoutVars>
          <dgm:bulletEnabled val="1"/>
        </dgm:presLayoutVars>
      </dgm:prSet>
      <dgm:spPr/>
      <dgm:t>
        <a:bodyPr/>
        <a:lstStyle/>
        <a:p>
          <a:endParaRPr lang="fr-FR"/>
        </a:p>
      </dgm:t>
    </dgm:pt>
    <dgm:pt modelId="{9CC9729D-4FFB-41A7-8A1A-E75E939B7C15}" type="pres">
      <dgm:prSet presAssocID="{FB242CE2-0338-431B-A483-818A295655E6}" presName="sibTrans" presStyleLbl="node1" presStyleIdx="4" presStyleCnt="5" custScaleX="140681" custLinFactNeighborX="-8735" custLinFactNeighborY="4115"/>
      <dgm:spPr/>
      <dgm:t>
        <a:bodyPr/>
        <a:lstStyle/>
        <a:p>
          <a:endParaRPr lang="fr-FR"/>
        </a:p>
      </dgm:t>
    </dgm:pt>
  </dgm:ptLst>
  <dgm:cxnLst>
    <dgm:cxn modelId="{4FFF730F-CA0F-4CC5-9E33-6C4E38B04451}" type="presOf" srcId="{B054AF57-DAE2-4717-BD02-51E39B05F966}" destId="{49BCD664-E836-4C88-A637-BE19675D78F0}" srcOrd="0" destOrd="0" presId="urn:microsoft.com/office/officeart/2005/8/layout/cycle1"/>
    <dgm:cxn modelId="{390A9B2B-8E1D-4A78-92CB-DFF58EF1D85C}" srcId="{84153578-7020-48C9-BAE1-9DC7D66DEE4B}" destId="{B3D9DD0B-2A70-4AF8-9163-19EC2AEFB793}" srcOrd="0" destOrd="0" parTransId="{EFFF820C-EBC2-45A7-A6A8-EAC310402A08}" sibTransId="{B054AF57-DAE2-4717-BD02-51E39B05F966}"/>
    <dgm:cxn modelId="{3A4EF686-604C-4A19-AC44-206C112662CE}" srcId="{84153578-7020-48C9-BAE1-9DC7D66DEE4B}" destId="{77DD7E8D-6236-4764-AE22-609AF3E0F8D2}" srcOrd="1" destOrd="0" parTransId="{CFB18B8A-B244-41B0-885B-66816EF02A80}" sibTransId="{11E8736B-2296-4A3F-8E43-63E59D4E8670}"/>
    <dgm:cxn modelId="{E94D996C-413E-4D2C-BE77-4B38C18B7E5C}" type="presOf" srcId="{5E2185D1-E413-47A1-A19C-018304AC2AE5}" destId="{B44B9DAF-9210-4D8E-A6AE-81EF004BD36B}" srcOrd="0" destOrd="0" presId="urn:microsoft.com/office/officeart/2005/8/layout/cycle1"/>
    <dgm:cxn modelId="{11617900-0731-4027-B2EC-868F5E259E9C}" type="presOf" srcId="{11E8736B-2296-4A3F-8E43-63E59D4E8670}" destId="{BB73BB82-F5F4-4D9C-B86B-4A39FBB04E06}" srcOrd="0" destOrd="0" presId="urn:microsoft.com/office/officeart/2005/8/layout/cycle1"/>
    <dgm:cxn modelId="{F882F9FE-E389-46FC-96FF-653BF300C41C}" type="presOf" srcId="{DE5DA0F7-914C-4BFC-A3C2-90B9D334DEA0}" destId="{6C4C0450-D386-4481-A0F5-453C71C65C43}" srcOrd="0" destOrd="0" presId="urn:microsoft.com/office/officeart/2005/8/layout/cycle1"/>
    <dgm:cxn modelId="{24AC0EA2-5303-4F64-99ED-CB5926CFFC79}" srcId="{84153578-7020-48C9-BAE1-9DC7D66DEE4B}" destId="{AB05B2AC-827F-428C-9AB2-51427FFD5203}" srcOrd="3" destOrd="0" parTransId="{DB9B8276-76C9-447F-BC55-ADEB99BB6806}" sibTransId="{97A69AB5-DD18-4F0D-829D-8EAD8A84088E}"/>
    <dgm:cxn modelId="{4F18CB91-1234-49CF-9ECC-93737D866AB6}" type="presOf" srcId="{84153578-7020-48C9-BAE1-9DC7D66DEE4B}" destId="{BD89A0D1-A6CF-4795-B8BD-8A2AC672297B}" srcOrd="0" destOrd="0" presId="urn:microsoft.com/office/officeart/2005/8/layout/cycle1"/>
    <dgm:cxn modelId="{24B59186-9C1C-4F78-ABAE-92FCE7A239CA}" type="presOf" srcId="{B3D9DD0B-2A70-4AF8-9163-19EC2AEFB793}" destId="{0201D9AE-3366-4EAE-9D41-93F3C49A4BAF}" srcOrd="0" destOrd="0" presId="urn:microsoft.com/office/officeart/2005/8/layout/cycle1"/>
    <dgm:cxn modelId="{D3DC0191-B804-4B8F-8ADD-EF3596C1C351}" srcId="{84153578-7020-48C9-BAE1-9DC7D66DEE4B}" destId="{DE5DA0F7-914C-4BFC-A3C2-90B9D334DEA0}" srcOrd="2" destOrd="0" parTransId="{6087276C-89DE-4A75-ABE5-82F729595344}" sibTransId="{E11D31A3-84D7-4CC1-8628-E1E34DEB2A77}"/>
    <dgm:cxn modelId="{1064ABB5-F7C2-4D1D-AD07-D39C4E0589E8}" type="presOf" srcId="{AB05B2AC-827F-428C-9AB2-51427FFD5203}" destId="{F7AB9758-0B05-41F4-9261-C7797F487A00}" srcOrd="0" destOrd="0" presId="urn:microsoft.com/office/officeart/2005/8/layout/cycle1"/>
    <dgm:cxn modelId="{D8039BCA-6ACF-4F67-8EB2-47FAC6316858}" type="presOf" srcId="{77DD7E8D-6236-4764-AE22-609AF3E0F8D2}" destId="{4CA4B455-CF0E-44EE-8542-A3ADEB4F3CFF}" srcOrd="0" destOrd="0" presId="urn:microsoft.com/office/officeart/2005/8/layout/cycle1"/>
    <dgm:cxn modelId="{516E7EE4-F4CC-41E8-A73E-2E0BE5FAEF69}" srcId="{84153578-7020-48C9-BAE1-9DC7D66DEE4B}" destId="{5E2185D1-E413-47A1-A19C-018304AC2AE5}" srcOrd="4" destOrd="0" parTransId="{B06D1524-20A6-432D-8AE8-41E02501D622}" sibTransId="{FB242CE2-0338-431B-A483-818A295655E6}"/>
    <dgm:cxn modelId="{0135F48D-4135-4A76-AD72-E67637C747CB}" type="presOf" srcId="{E11D31A3-84D7-4CC1-8628-E1E34DEB2A77}" destId="{DE6392A1-76EA-4974-8AC4-ACE37DFB4BD6}" srcOrd="0" destOrd="0" presId="urn:microsoft.com/office/officeart/2005/8/layout/cycle1"/>
    <dgm:cxn modelId="{52C189E6-E409-4004-A901-8EBB14F1A3B8}" type="presOf" srcId="{FB242CE2-0338-431B-A483-818A295655E6}" destId="{9CC9729D-4FFB-41A7-8A1A-E75E939B7C15}" srcOrd="0" destOrd="0" presId="urn:microsoft.com/office/officeart/2005/8/layout/cycle1"/>
    <dgm:cxn modelId="{8BB2BE53-2032-452B-9F1D-B962A632248A}" type="presOf" srcId="{97A69AB5-DD18-4F0D-829D-8EAD8A84088E}" destId="{06EAEE6A-3C75-4C4B-84E0-7D3941E55ABA}" srcOrd="0" destOrd="0" presId="urn:microsoft.com/office/officeart/2005/8/layout/cycle1"/>
    <dgm:cxn modelId="{CEFE9B54-B285-4F8E-BC60-77DF71C6EF80}" type="presParOf" srcId="{BD89A0D1-A6CF-4795-B8BD-8A2AC672297B}" destId="{EA00638F-BBF5-4272-BB14-741C7A9D9F46}" srcOrd="0" destOrd="0" presId="urn:microsoft.com/office/officeart/2005/8/layout/cycle1"/>
    <dgm:cxn modelId="{F18C31CD-FF9E-4089-AF90-0F7CFE291C00}" type="presParOf" srcId="{BD89A0D1-A6CF-4795-B8BD-8A2AC672297B}" destId="{0201D9AE-3366-4EAE-9D41-93F3C49A4BAF}" srcOrd="1" destOrd="0" presId="urn:microsoft.com/office/officeart/2005/8/layout/cycle1"/>
    <dgm:cxn modelId="{1ADC501D-90D3-4341-B740-E335A8245AB8}" type="presParOf" srcId="{BD89A0D1-A6CF-4795-B8BD-8A2AC672297B}" destId="{49BCD664-E836-4C88-A637-BE19675D78F0}" srcOrd="2" destOrd="0" presId="urn:microsoft.com/office/officeart/2005/8/layout/cycle1"/>
    <dgm:cxn modelId="{758721CC-D68B-4E66-B177-3C8DA1A5E5B7}" type="presParOf" srcId="{BD89A0D1-A6CF-4795-B8BD-8A2AC672297B}" destId="{9AB30470-E4E4-4028-B506-B10E20F70DBA}" srcOrd="3" destOrd="0" presId="urn:microsoft.com/office/officeart/2005/8/layout/cycle1"/>
    <dgm:cxn modelId="{32BF57C2-D06C-4E1C-98DB-1B6A833A9C78}" type="presParOf" srcId="{BD89A0D1-A6CF-4795-B8BD-8A2AC672297B}" destId="{4CA4B455-CF0E-44EE-8542-A3ADEB4F3CFF}" srcOrd="4" destOrd="0" presId="urn:microsoft.com/office/officeart/2005/8/layout/cycle1"/>
    <dgm:cxn modelId="{294AEB6A-3C61-4FF0-8A77-E1727C1D779A}" type="presParOf" srcId="{BD89A0D1-A6CF-4795-B8BD-8A2AC672297B}" destId="{BB73BB82-F5F4-4D9C-B86B-4A39FBB04E06}" srcOrd="5" destOrd="0" presId="urn:microsoft.com/office/officeart/2005/8/layout/cycle1"/>
    <dgm:cxn modelId="{F106FB74-1D00-4A98-A0F2-61602905BE58}" type="presParOf" srcId="{BD89A0D1-A6CF-4795-B8BD-8A2AC672297B}" destId="{E22CB4E8-3DAD-4697-82B4-97791077D571}" srcOrd="6" destOrd="0" presId="urn:microsoft.com/office/officeart/2005/8/layout/cycle1"/>
    <dgm:cxn modelId="{1D3279D9-472A-4E29-9D85-F24A1DA87F2A}" type="presParOf" srcId="{BD89A0D1-A6CF-4795-B8BD-8A2AC672297B}" destId="{6C4C0450-D386-4481-A0F5-453C71C65C43}" srcOrd="7" destOrd="0" presId="urn:microsoft.com/office/officeart/2005/8/layout/cycle1"/>
    <dgm:cxn modelId="{914995DE-680C-4375-B830-E2587EA53675}" type="presParOf" srcId="{BD89A0D1-A6CF-4795-B8BD-8A2AC672297B}" destId="{DE6392A1-76EA-4974-8AC4-ACE37DFB4BD6}" srcOrd="8" destOrd="0" presId="urn:microsoft.com/office/officeart/2005/8/layout/cycle1"/>
    <dgm:cxn modelId="{32A232C1-41B6-4C4D-BD98-ABF70031545E}" type="presParOf" srcId="{BD89A0D1-A6CF-4795-B8BD-8A2AC672297B}" destId="{E8F15F90-2E1F-49CB-BCA3-9B0C72CEB4BD}" srcOrd="9" destOrd="0" presId="urn:microsoft.com/office/officeart/2005/8/layout/cycle1"/>
    <dgm:cxn modelId="{BDF38D39-51D5-41A1-A2FF-BBA92A13BC2D}" type="presParOf" srcId="{BD89A0D1-A6CF-4795-B8BD-8A2AC672297B}" destId="{F7AB9758-0B05-41F4-9261-C7797F487A00}" srcOrd="10" destOrd="0" presId="urn:microsoft.com/office/officeart/2005/8/layout/cycle1"/>
    <dgm:cxn modelId="{F3CBDDE2-DC51-45A3-A386-9B4B59134A47}" type="presParOf" srcId="{BD89A0D1-A6CF-4795-B8BD-8A2AC672297B}" destId="{06EAEE6A-3C75-4C4B-84E0-7D3941E55ABA}" srcOrd="11" destOrd="0" presId="urn:microsoft.com/office/officeart/2005/8/layout/cycle1"/>
    <dgm:cxn modelId="{4DFA5907-F00C-4DEB-86BD-8570D881B74A}" type="presParOf" srcId="{BD89A0D1-A6CF-4795-B8BD-8A2AC672297B}" destId="{FB587513-9817-4D18-966B-7317DF8E19A1}" srcOrd="12" destOrd="0" presId="urn:microsoft.com/office/officeart/2005/8/layout/cycle1"/>
    <dgm:cxn modelId="{156C13AE-2CB4-4179-9390-9C8EFC833358}" type="presParOf" srcId="{BD89A0D1-A6CF-4795-B8BD-8A2AC672297B}" destId="{B44B9DAF-9210-4D8E-A6AE-81EF004BD36B}" srcOrd="13" destOrd="0" presId="urn:microsoft.com/office/officeart/2005/8/layout/cycle1"/>
    <dgm:cxn modelId="{0ACB96A4-447C-4F1A-9BE3-89DC87FF3252}" type="presParOf" srcId="{BD89A0D1-A6CF-4795-B8BD-8A2AC672297B}" destId="{9CC9729D-4FFB-41A7-8A1A-E75E939B7C1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3F390-290D-4918-A19C-F162020F4BD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fr-CA"/>
        </a:p>
      </dgm:t>
    </dgm:pt>
    <dgm:pt modelId="{FA18D799-D29F-40F1-A129-18969DF70100}">
      <dgm:prSet phldrT="[Texte]" custT="1"/>
      <dgm:spPr/>
      <dgm:t>
        <a:bodyPr/>
        <a:lstStyle/>
        <a:p>
          <a:r>
            <a:rPr lang="fr-CA" sz="1600" b="1" dirty="0">
              <a:latin typeface="Garamond" pitchFamily="18" charset="0"/>
            </a:rPr>
            <a:t>MEILLEURE PROGRAMMATION DES ACTIVITES</a:t>
          </a:r>
        </a:p>
      </dgm:t>
    </dgm:pt>
    <dgm:pt modelId="{F33007AC-2F11-410C-B332-84C3B925567C}" type="parTrans" cxnId="{DDA5F66C-B3E6-4748-8E32-CCCA1C0BD95F}">
      <dgm:prSet/>
      <dgm:spPr/>
      <dgm:t>
        <a:bodyPr/>
        <a:lstStyle/>
        <a:p>
          <a:endParaRPr lang="fr-CA"/>
        </a:p>
      </dgm:t>
    </dgm:pt>
    <dgm:pt modelId="{011BDDE0-D4A7-416C-84C2-E9B33209812F}" type="sibTrans" cxnId="{DDA5F66C-B3E6-4748-8E32-CCCA1C0BD95F}">
      <dgm:prSet/>
      <dgm:spPr/>
      <dgm:t>
        <a:bodyPr/>
        <a:lstStyle/>
        <a:p>
          <a:endParaRPr lang="fr-CA"/>
        </a:p>
      </dgm:t>
    </dgm:pt>
    <dgm:pt modelId="{EBE92454-20EA-48DD-B986-F87EDC3D2857}">
      <dgm:prSet phldrT="[Texte]" custT="1"/>
      <dgm:spPr/>
      <dgm:t>
        <a:bodyPr/>
        <a:lstStyle/>
        <a:p>
          <a:r>
            <a:rPr lang="fr-CA" sz="1600" b="1" dirty="0">
              <a:solidFill>
                <a:schemeClr val="tx1"/>
              </a:solidFill>
              <a:latin typeface="Garamond" pitchFamily="18" charset="0"/>
            </a:rPr>
            <a:t>AMELIORATION  DE  LA QUALITE DES SERVICES RENDUS</a:t>
          </a:r>
        </a:p>
      </dgm:t>
    </dgm:pt>
    <dgm:pt modelId="{55D0BA54-EA43-459A-9832-704D0943E5A2}" type="parTrans" cxnId="{FFE9E7C8-3129-4CC5-8333-EF0053B1E61B}">
      <dgm:prSet/>
      <dgm:spPr/>
      <dgm:t>
        <a:bodyPr/>
        <a:lstStyle/>
        <a:p>
          <a:endParaRPr lang="fr-FR"/>
        </a:p>
      </dgm:t>
    </dgm:pt>
    <dgm:pt modelId="{B3F59047-2E44-423D-8F46-D15441771CA0}" type="sibTrans" cxnId="{FFE9E7C8-3129-4CC5-8333-EF0053B1E61B}">
      <dgm:prSet/>
      <dgm:spPr/>
      <dgm:t>
        <a:bodyPr/>
        <a:lstStyle/>
        <a:p>
          <a:endParaRPr lang="fr-FR"/>
        </a:p>
      </dgm:t>
    </dgm:pt>
    <dgm:pt modelId="{19958C7B-4995-4939-B059-979287B4E4D9}">
      <dgm:prSet phldrT="[Texte]" custT="1"/>
      <dgm:spPr/>
      <dgm:t>
        <a:bodyPr/>
        <a:lstStyle/>
        <a:p>
          <a:r>
            <a:rPr lang="fr-CA" sz="1600" b="1" dirty="0">
              <a:latin typeface="Garamond" pitchFamily="18" charset="0"/>
            </a:rPr>
            <a:t>20 ACTEURS SONT FORMES</a:t>
          </a:r>
        </a:p>
      </dgm:t>
    </dgm:pt>
    <dgm:pt modelId="{CF7FA0A9-5F92-4322-9856-C039CF8F3B04}" type="parTrans" cxnId="{9C586B22-D89B-4725-B4AE-D38771FE9799}">
      <dgm:prSet/>
      <dgm:spPr/>
      <dgm:t>
        <a:bodyPr/>
        <a:lstStyle/>
        <a:p>
          <a:endParaRPr lang="fr-FR"/>
        </a:p>
      </dgm:t>
    </dgm:pt>
    <dgm:pt modelId="{8D00BB7C-C416-4298-952E-D54A8C036A82}" type="sibTrans" cxnId="{9C586B22-D89B-4725-B4AE-D38771FE9799}">
      <dgm:prSet/>
      <dgm:spPr/>
      <dgm:t>
        <a:bodyPr/>
        <a:lstStyle/>
        <a:p>
          <a:endParaRPr lang="fr-FR"/>
        </a:p>
      </dgm:t>
    </dgm:pt>
    <dgm:pt modelId="{967B4D3A-70D3-4D88-B01A-0E21E9CF2BEA}">
      <dgm:prSet phldrT="[Texte]" custT="1"/>
      <dgm:spPr/>
      <dgm:t>
        <a:bodyPr/>
        <a:lstStyle/>
        <a:p>
          <a:r>
            <a:rPr lang="fr-CA" sz="1600" b="1" dirty="0">
              <a:latin typeface="Garamond" pitchFamily="18" charset="0"/>
            </a:rPr>
            <a:t>FORMATION DES ACTEURS SUR LE BP</a:t>
          </a:r>
        </a:p>
      </dgm:t>
    </dgm:pt>
    <dgm:pt modelId="{29931C54-D77B-4CA2-B29C-F1D831504966}" type="parTrans" cxnId="{A1A2CB0B-BDA5-4041-8825-7D7F00AC4A9A}">
      <dgm:prSet/>
      <dgm:spPr/>
      <dgm:t>
        <a:bodyPr/>
        <a:lstStyle/>
        <a:p>
          <a:endParaRPr lang="fr-FR"/>
        </a:p>
      </dgm:t>
    </dgm:pt>
    <dgm:pt modelId="{4EB3DDBA-F8E5-4765-92D6-E69E39568712}" type="sibTrans" cxnId="{A1A2CB0B-BDA5-4041-8825-7D7F00AC4A9A}">
      <dgm:prSet/>
      <dgm:spPr/>
      <dgm:t>
        <a:bodyPr/>
        <a:lstStyle/>
        <a:p>
          <a:endParaRPr lang="fr-FR"/>
        </a:p>
      </dgm:t>
    </dgm:pt>
    <dgm:pt modelId="{9246DFA8-49DC-4434-BF14-D5F1A1C8B452}">
      <dgm:prSet phldrT="[Texte]" custT="1"/>
      <dgm:spPr/>
      <dgm:t>
        <a:bodyPr/>
        <a:lstStyle/>
        <a:p>
          <a:r>
            <a:rPr lang="fr-CA" sz="1600" b="1" dirty="0">
              <a:latin typeface="Garamond" pitchFamily="18" charset="0"/>
            </a:rPr>
            <a:t>RESSOURCES HUMAINES, MATERIELLES  ET FINANCIERES</a:t>
          </a:r>
        </a:p>
      </dgm:t>
    </dgm:pt>
    <dgm:pt modelId="{9EA00A88-31F9-42CE-99E8-93783E158418}" type="parTrans" cxnId="{CF79374B-DA8A-4489-BFD9-1D14BB5949B3}">
      <dgm:prSet/>
      <dgm:spPr/>
      <dgm:t>
        <a:bodyPr/>
        <a:lstStyle/>
        <a:p>
          <a:endParaRPr lang="fr-FR"/>
        </a:p>
      </dgm:t>
    </dgm:pt>
    <dgm:pt modelId="{064E9099-C126-4BCC-8554-5076FE49593D}" type="sibTrans" cxnId="{CF79374B-DA8A-4489-BFD9-1D14BB5949B3}">
      <dgm:prSet/>
      <dgm:spPr/>
      <dgm:t>
        <a:bodyPr/>
        <a:lstStyle/>
        <a:p>
          <a:endParaRPr lang="fr-FR"/>
        </a:p>
      </dgm:t>
    </dgm:pt>
    <dgm:pt modelId="{BEC1B75A-E2C8-4B54-B1FB-51F67AE32D26}">
      <dgm:prSet phldrT="[Texte]" custT="1"/>
      <dgm:spPr/>
      <dgm:t>
        <a:bodyPr/>
        <a:lstStyle/>
        <a:p>
          <a:r>
            <a:rPr lang="fr-CA" sz="2000" b="1" dirty="0">
              <a:latin typeface="Garamond" pitchFamily="18" charset="0"/>
            </a:rPr>
            <a:t>ACTIVITES</a:t>
          </a:r>
        </a:p>
      </dgm:t>
    </dgm:pt>
    <dgm:pt modelId="{194E11BC-F1CF-4905-87E6-EC8847C77CB8}" type="parTrans" cxnId="{885BF331-6480-45E7-B952-D08A89C45221}">
      <dgm:prSet/>
      <dgm:spPr/>
      <dgm:t>
        <a:bodyPr/>
        <a:lstStyle/>
        <a:p>
          <a:endParaRPr lang="fr-FR"/>
        </a:p>
      </dgm:t>
    </dgm:pt>
    <dgm:pt modelId="{FAE15141-4483-4DE6-8CC0-87A6856BA792}" type="sibTrans" cxnId="{885BF331-6480-45E7-B952-D08A89C45221}">
      <dgm:prSet/>
      <dgm:spPr/>
      <dgm:t>
        <a:bodyPr/>
        <a:lstStyle/>
        <a:p>
          <a:endParaRPr lang="fr-FR"/>
        </a:p>
      </dgm:t>
    </dgm:pt>
    <dgm:pt modelId="{0193BC5C-346B-43AE-9986-3D5AA5C9BA99}">
      <dgm:prSet phldrT="[Texte]"/>
      <dgm:spPr/>
      <dgm:t>
        <a:bodyPr/>
        <a:lstStyle/>
        <a:p>
          <a:r>
            <a:rPr lang="fr-CA" b="1" dirty="0">
              <a:latin typeface="Garamond" pitchFamily="18" charset="0"/>
            </a:rPr>
            <a:t>INTRANTS</a:t>
          </a:r>
        </a:p>
      </dgm:t>
    </dgm:pt>
    <dgm:pt modelId="{A3F7447C-0C2A-4E3F-AAF0-33AF5B0C9791}" type="parTrans" cxnId="{0984A8FC-EBBA-4B2A-B0D2-D25003DA6393}">
      <dgm:prSet/>
      <dgm:spPr/>
      <dgm:t>
        <a:bodyPr/>
        <a:lstStyle/>
        <a:p>
          <a:endParaRPr lang="fr-FR"/>
        </a:p>
      </dgm:t>
    </dgm:pt>
    <dgm:pt modelId="{60F16876-745B-45EC-BDDF-889921911A26}" type="sibTrans" cxnId="{0984A8FC-EBBA-4B2A-B0D2-D25003DA6393}">
      <dgm:prSet/>
      <dgm:spPr/>
      <dgm:t>
        <a:bodyPr/>
        <a:lstStyle/>
        <a:p>
          <a:endParaRPr lang="fr-FR"/>
        </a:p>
      </dgm:t>
    </dgm:pt>
    <dgm:pt modelId="{EE6D916B-EFA6-4602-84F0-2CB2BDFCE92C}">
      <dgm:prSet phldrT="[Texte]"/>
      <dgm:spPr/>
      <dgm:t>
        <a:bodyPr/>
        <a:lstStyle/>
        <a:p>
          <a:r>
            <a:rPr lang="fr-CA" b="1" dirty="0">
              <a:latin typeface="Garamond" pitchFamily="18" charset="0"/>
            </a:rPr>
            <a:t>EXTRANTS</a:t>
          </a:r>
        </a:p>
      </dgm:t>
    </dgm:pt>
    <dgm:pt modelId="{F5E7B49C-9682-4948-BA4C-90A4B8517482}" type="parTrans" cxnId="{12D361B3-BDAA-4EEE-BAFB-C25F6235DE7F}">
      <dgm:prSet/>
      <dgm:spPr/>
      <dgm:t>
        <a:bodyPr/>
        <a:lstStyle/>
        <a:p>
          <a:endParaRPr lang="fr-FR"/>
        </a:p>
      </dgm:t>
    </dgm:pt>
    <dgm:pt modelId="{0CA97E8E-2672-403A-A23C-6BE85FAA44CC}" type="sibTrans" cxnId="{12D361B3-BDAA-4EEE-BAFB-C25F6235DE7F}">
      <dgm:prSet/>
      <dgm:spPr/>
      <dgm:t>
        <a:bodyPr/>
        <a:lstStyle/>
        <a:p>
          <a:endParaRPr lang="fr-FR"/>
        </a:p>
      </dgm:t>
    </dgm:pt>
    <dgm:pt modelId="{1AD60118-4F60-4700-9371-47B55971A682}">
      <dgm:prSet phldrT="[Texte]"/>
      <dgm:spPr/>
      <dgm:t>
        <a:bodyPr/>
        <a:lstStyle/>
        <a:p>
          <a:r>
            <a:rPr lang="fr-CA" b="1" dirty="0">
              <a:latin typeface="Garamond" pitchFamily="18" charset="0"/>
            </a:rPr>
            <a:t>EFFETS</a:t>
          </a:r>
        </a:p>
      </dgm:t>
    </dgm:pt>
    <dgm:pt modelId="{9C8C69EC-AEF9-43E9-B9A8-1B5E324FE700}" type="parTrans" cxnId="{0CC50045-8C93-4060-BF26-56AF6C50AF31}">
      <dgm:prSet/>
      <dgm:spPr/>
      <dgm:t>
        <a:bodyPr/>
        <a:lstStyle/>
        <a:p>
          <a:endParaRPr lang="fr-FR"/>
        </a:p>
      </dgm:t>
    </dgm:pt>
    <dgm:pt modelId="{99C88F63-15A1-4DE2-81C8-B00B7C5E32D3}" type="sibTrans" cxnId="{0CC50045-8C93-4060-BF26-56AF6C50AF31}">
      <dgm:prSet/>
      <dgm:spPr/>
      <dgm:t>
        <a:bodyPr/>
        <a:lstStyle/>
        <a:p>
          <a:endParaRPr lang="fr-FR"/>
        </a:p>
      </dgm:t>
    </dgm:pt>
    <dgm:pt modelId="{4075BA68-5383-481C-BC59-5F75531596F4}">
      <dgm:prSet phldrT="[Texte]"/>
      <dgm:spPr/>
      <dgm:t>
        <a:bodyPr/>
        <a:lstStyle/>
        <a:p>
          <a:r>
            <a:rPr lang="fr-CA" b="1" dirty="0">
              <a:latin typeface="Garamond" pitchFamily="18" charset="0"/>
            </a:rPr>
            <a:t>IMPACTS</a:t>
          </a:r>
        </a:p>
      </dgm:t>
    </dgm:pt>
    <dgm:pt modelId="{5F4B1D1C-DB92-4C16-9DEA-A7FC63DDEA0C}" type="parTrans" cxnId="{329F9BF3-A018-4576-88DE-E16F2C28CFFD}">
      <dgm:prSet/>
      <dgm:spPr/>
      <dgm:t>
        <a:bodyPr/>
        <a:lstStyle/>
        <a:p>
          <a:endParaRPr lang="fr-FR"/>
        </a:p>
      </dgm:t>
    </dgm:pt>
    <dgm:pt modelId="{FE48A020-AC8A-4E67-ACF5-C5C56F462609}" type="sibTrans" cxnId="{329F9BF3-A018-4576-88DE-E16F2C28CFFD}">
      <dgm:prSet/>
      <dgm:spPr/>
      <dgm:t>
        <a:bodyPr/>
        <a:lstStyle/>
        <a:p>
          <a:endParaRPr lang="fr-FR"/>
        </a:p>
      </dgm:t>
    </dgm:pt>
    <dgm:pt modelId="{6C4FE837-B656-44B3-AEE6-68464E500D48}" type="pres">
      <dgm:prSet presAssocID="{5583F390-290D-4918-A19C-F162020F4BD4}" presName="Name0" presStyleCnt="0">
        <dgm:presLayoutVars>
          <dgm:dir/>
          <dgm:animLvl val="lvl"/>
          <dgm:resizeHandles val="exact"/>
        </dgm:presLayoutVars>
      </dgm:prSet>
      <dgm:spPr/>
      <dgm:t>
        <a:bodyPr/>
        <a:lstStyle/>
        <a:p>
          <a:endParaRPr lang="fr-FR"/>
        </a:p>
      </dgm:t>
    </dgm:pt>
    <dgm:pt modelId="{40011284-C968-425F-998D-08C66BEE8370}" type="pres">
      <dgm:prSet presAssocID="{FA18D799-D29F-40F1-A129-18969DF70100}" presName="linNode" presStyleCnt="0"/>
      <dgm:spPr/>
    </dgm:pt>
    <dgm:pt modelId="{D4A9F045-23D5-4CBC-8979-219783F1EB98}" type="pres">
      <dgm:prSet presAssocID="{FA18D799-D29F-40F1-A129-18969DF70100}" presName="parentText" presStyleLbl="node1" presStyleIdx="0" presStyleCnt="10" custScaleX="136770" custScaleY="282699" custLinFactY="200000" custLinFactNeighborX="55102" custLinFactNeighborY="229135">
        <dgm:presLayoutVars>
          <dgm:chMax val="1"/>
          <dgm:bulletEnabled val="1"/>
        </dgm:presLayoutVars>
      </dgm:prSet>
      <dgm:spPr/>
      <dgm:t>
        <a:bodyPr/>
        <a:lstStyle/>
        <a:p>
          <a:endParaRPr lang="fr-FR"/>
        </a:p>
      </dgm:t>
    </dgm:pt>
    <dgm:pt modelId="{E9EC4729-C8A2-443F-9255-E2E5A0966531}" type="pres">
      <dgm:prSet presAssocID="{011BDDE0-D4A7-416C-84C2-E9B33209812F}" presName="sp" presStyleCnt="0"/>
      <dgm:spPr/>
    </dgm:pt>
    <dgm:pt modelId="{9FB519A7-BD1D-4064-B6D8-7E072904B0D5}" type="pres">
      <dgm:prSet presAssocID="{EBE92454-20EA-48DD-B986-F87EDC3D2857}" presName="linNode" presStyleCnt="0"/>
      <dgm:spPr/>
    </dgm:pt>
    <dgm:pt modelId="{F7FDB2E0-1965-4A5C-9DB0-36070575414E}" type="pres">
      <dgm:prSet presAssocID="{EBE92454-20EA-48DD-B986-F87EDC3D2857}" presName="parentText" presStyleLbl="node1" presStyleIdx="1" presStyleCnt="10" custScaleX="136770" custScaleY="263456" custLinFactY="-100000" custLinFactNeighborX="55448" custLinFactNeighborY="-128050">
        <dgm:presLayoutVars>
          <dgm:chMax val="1"/>
          <dgm:bulletEnabled val="1"/>
        </dgm:presLayoutVars>
      </dgm:prSet>
      <dgm:spPr/>
      <dgm:t>
        <a:bodyPr/>
        <a:lstStyle/>
        <a:p>
          <a:endParaRPr lang="fr-FR"/>
        </a:p>
      </dgm:t>
    </dgm:pt>
    <dgm:pt modelId="{0B324706-017D-4FC5-8648-2BA7BDC5D1EB}" type="pres">
      <dgm:prSet presAssocID="{B3F59047-2E44-423D-8F46-D15441771CA0}" presName="sp" presStyleCnt="0"/>
      <dgm:spPr/>
    </dgm:pt>
    <dgm:pt modelId="{2BF9322D-AE80-4B1A-97E7-126BAFD967C3}" type="pres">
      <dgm:prSet presAssocID="{19958C7B-4995-4939-B059-979287B4E4D9}" presName="linNode" presStyleCnt="0"/>
      <dgm:spPr/>
    </dgm:pt>
    <dgm:pt modelId="{922BA609-7C78-47D8-B829-BEAB014DC540}" type="pres">
      <dgm:prSet presAssocID="{19958C7B-4995-4939-B059-979287B4E4D9}" presName="parentText" presStyleLbl="node1" presStyleIdx="2" presStyleCnt="10" custScaleX="136770" custScaleY="223469" custLinFactY="100000" custLinFactNeighborX="55207" custLinFactNeighborY="198543">
        <dgm:presLayoutVars>
          <dgm:chMax val="1"/>
          <dgm:bulletEnabled val="1"/>
        </dgm:presLayoutVars>
      </dgm:prSet>
      <dgm:spPr/>
      <dgm:t>
        <a:bodyPr/>
        <a:lstStyle/>
        <a:p>
          <a:endParaRPr lang="fr-FR"/>
        </a:p>
      </dgm:t>
    </dgm:pt>
    <dgm:pt modelId="{3782FDE3-9420-473C-8EFB-0C6243551F16}" type="pres">
      <dgm:prSet presAssocID="{8D00BB7C-C416-4298-952E-D54A8C036A82}" presName="sp" presStyleCnt="0"/>
      <dgm:spPr/>
    </dgm:pt>
    <dgm:pt modelId="{E77B0044-1B29-407E-989A-262419D7B209}" type="pres">
      <dgm:prSet presAssocID="{967B4D3A-70D3-4D88-B01A-0E21E9CF2BEA}" presName="linNode" presStyleCnt="0"/>
      <dgm:spPr/>
    </dgm:pt>
    <dgm:pt modelId="{110EC49C-BDD6-4974-9572-43B7320E0F48}" type="pres">
      <dgm:prSet presAssocID="{967B4D3A-70D3-4D88-B01A-0E21E9CF2BEA}" presName="parentText" presStyleLbl="node1" presStyleIdx="3" presStyleCnt="10" custScaleX="136770" custScaleY="201462" custLinFactY="200000" custLinFactNeighborX="55501" custLinFactNeighborY="238215">
        <dgm:presLayoutVars>
          <dgm:chMax val="1"/>
          <dgm:bulletEnabled val="1"/>
        </dgm:presLayoutVars>
      </dgm:prSet>
      <dgm:spPr/>
      <dgm:t>
        <a:bodyPr/>
        <a:lstStyle/>
        <a:p>
          <a:endParaRPr lang="fr-FR"/>
        </a:p>
      </dgm:t>
    </dgm:pt>
    <dgm:pt modelId="{2ADF8100-97F1-4D5F-A953-60856085F138}" type="pres">
      <dgm:prSet presAssocID="{4EB3DDBA-F8E5-4765-92D6-E69E39568712}" presName="sp" presStyleCnt="0"/>
      <dgm:spPr/>
    </dgm:pt>
    <dgm:pt modelId="{C391D504-07BF-4986-875F-DF3CCCBE9998}" type="pres">
      <dgm:prSet presAssocID="{9246DFA8-49DC-4434-BF14-D5F1A1C8B452}" presName="linNode" presStyleCnt="0"/>
      <dgm:spPr/>
    </dgm:pt>
    <dgm:pt modelId="{AF5E4194-51DD-40DC-A69D-8C7AC2790F09}" type="pres">
      <dgm:prSet presAssocID="{9246DFA8-49DC-4434-BF14-D5F1A1C8B452}" presName="parentText" presStyleLbl="node1" presStyleIdx="4" presStyleCnt="10" custScaleX="136770" custScaleY="255594" custLinFactY="266690" custLinFactNeighborX="55636" custLinFactNeighborY="300000">
        <dgm:presLayoutVars>
          <dgm:chMax val="1"/>
          <dgm:bulletEnabled val="1"/>
        </dgm:presLayoutVars>
      </dgm:prSet>
      <dgm:spPr/>
      <dgm:t>
        <a:bodyPr/>
        <a:lstStyle/>
        <a:p>
          <a:endParaRPr lang="fr-FR"/>
        </a:p>
      </dgm:t>
    </dgm:pt>
    <dgm:pt modelId="{007E0A88-0CA6-40E3-8A56-8E1302F8D270}" type="pres">
      <dgm:prSet presAssocID="{064E9099-C126-4BCC-8554-5076FE49593D}" presName="sp" presStyleCnt="0"/>
      <dgm:spPr/>
    </dgm:pt>
    <dgm:pt modelId="{28E519E5-97C5-49CD-AFA0-2711DD020209}" type="pres">
      <dgm:prSet presAssocID="{BEC1B75A-E2C8-4B54-B1FB-51F67AE32D26}" presName="linNode" presStyleCnt="0"/>
      <dgm:spPr/>
    </dgm:pt>
    <dgm:pt modelId="{2929EB4F-5CCA-4BA2-91E3-FA48F12A29C5}" type="pres">
      <dgm:prSet presAssocID="{BEC1B75A-E2C8-4B54-B1FB-51F67AE32D26}" presName="parentText" presStyleLbl="node1" presStyleIdx="5" presStyleCnt="10" custScaleX="94391" custScaleY="120117" custLinFactNeighborX="-67034" custLinFactNeighborY="6112">
        <dgm:presLayoutVars>
          <dgm:chMax val="1"/>
          <dgm:bulletEnabled val="1"/>
        </dgm:presLayoutVars>
      </dgm:prSet>
      <dgm:spPr/>
      <dgm:t>
        <a:bodyPr/>
        <a:lstStyle/>
        <a:p>
          <a:endParaRPr lang="fr-FR"/>
        </a:p>
      </dgm:t>
    </dgm:pt>
    <dgm:pt modelId="{9F381AC8-0815-45A6-9DA7-7BCDD3F95739}" type="pres">
      <dgm:prSet presAssocID="{FAE15141-4483-4DE6-8CC0-87A6856BA792}" presName="sp" presStyleCnt="0"/>
      <dgm:spPr/>
    </dgm:pt>
    <dgm:pt modelId="{B6C18FBD-0D1D-4A9C-ABD1-D098CE672400}" type="pres">
      <dgm:prSet presAssocID="{0193BC5C-346B-43AE-9986-3D5AA5C9BA99}" presName="linNode" presStyleCnt="0"/>
      <dgm:spPr/>
    </dgm:pt>
    <dgm:pt modelId="{48CA9D2C-F7E1-48DA-BDCA-A56D611A7272}" type="pres">
      <dgm:prSet presAssocID="{0193BC5C-346B-43AE-9986-3D5AA5C9BA99}" presName="parentText" presStyleLbl="node1" presStyleIdx="6" presStyleCnt="10" custScaleX="94391" custScaleY="120117" custLinFactY="89947" custLinFactNeighborX="-66793" custLinFactNeighborY="100000">
        <dgm:presLayoutVars>
          <dgm:chMax val="1"/>
          <dgm:bulletEnabled val="1"/>
        </dgm:presLayoutVars>
      </dgm:prSet>
      <dgm:spPr/>
      <dgm:t>
        <a:bodyPr/>
        <a:lstStyle/>
        <a:p>
          <a:endParaRPr lang="fr-FR"/>
        </a:p>
      </dgm:t>
    </dgm:pt>
    <dgm:pt modelId="{4BC7B70C-EB09-43F7-899A-6BEE83098EAD}" type="pres">
      <dgm:prSet presAssocID="{60F16876-745B-45EC-BDDF-889921911A26}" presName="sp" presStyleCnt="0"/>
      <dgm:spPr/>
    </dgm:pt>
    <dgm:pt modelId="{D9AF9E64-BA47-4BF2-8DBD-8E344168331A}" type="pres">
      <dgm:prSet presAssocID="{EE6D916B-EFA6-4602-84F0-2CB2BDFCE92C}" presName="linNode" presStyleCnt="0"/>
      <dgm:spPr/>
    </dgm:pt>
    <dgm:pt modelId="{C763520D-85CF-4DE3-8DE6-A7053A48980A}" type="pres">
      <dgm:prSet presAssocID="{EE6D916B-EFA6-4602-84F0-2CB2BDFCE92C}" presName="parentText" presStyleLbl="node1" presStyleIdx="7" presStyleCnt="10" custScaleX="94391" custScaleY="120117" custLinFactY="-291155" custLinFactNeighborX="-66849" custLinFactNeighborY="-300000">
        <dgm:presLayoutVars>
          <dgm:chMax val="1"/>
          <dgm:bulletEnabled val="1"/>
        </dgm:presLayoutVars>
      </dgm:prSet>
      <dgm:spPr/>
      <dgm:t>
        <a:bodyPr/>
        <a:lstStyle/>
        <a:p>
          <a:endParaRPr lang="fr-FR"/>
        </a:p>
      </dgm:t>
    </dgm:pt>
    <dgm:pt modelId="{DC775DEF-E1D3-440C-994C-2349E601DB53}" type="pres">
      <dgm:prSet presAssocID="{0CA97E8E-2672-403A-A23C-6BE85FAA44CC}" presName="sp" presStyleCnt="0"/>
      <dgm:spPr/>
    </dgm:pt>
    <dgm:pt modelId="{C55904CB-6CE1-4A1B-8955-5CB26136B35B}" type="pres">
      <dgm:prSet presAssocID="{1AD60118-4F60-4700-9371-47B55971A682}" presName="linNode" presStyleCnt="0"/>
      <dgm:spPr/>
    </dgm:pt>
    <dgm:pt modelId="{518ABA56-3E16-43D7-844E-F2D97C3112E7}" type="pres">
      <dgm:prSet presAssocID="{1AD60118-4F60-4700-9371-47B55971A682}" presName="parentText" presStyleLbl="node1" presStyleIdx="8" presStyleCnt="10" custScaleX="94391" custScaleY="120117" custLinFactY="-500000" custLinFactNeighborX="-66849" custLinFactNeighborY="-597331">
        <dgm:presLayoutVars>
          <dgm:chMax val="1"/>
          <dgm:bulletEnabled val="1"/>
        </dgm:presLayoutVars>
      </dgm:prSet>
      <dgm:spPr/>
      <dgm:t>
        <a:bodyPr/>
        <a:lstStyle/>
        <a:p>
          <a:endParaRPr lang="fr-FR"/>
        </a:p>
      </dgm:t>
    </dgm:pt>
    <dgm:pt modelId="{AA14FCCD-DB9F-4F73-B338-C9E04717076D}" type="pres">
      <dgm:prSet presAssocID="{99C88F63-15A1-4DE2-81C8-B00B7C5E32D3}" presName="sp" presStyleCnt="0"/>
      <dgm:spPr/>
    </dgm:pt>
    <dgm:pt modelId="{F99A915C-596F-4561-A4BD-A43255741B3A}" type="pres">
      <dgm:prSet presAssocID="{4075BA68-5383-481C-BC59-5F75531596F4}" presName="linNode" presStyleCnt="0"/>
      <dgm:spPr/>
    </dgm:pt>
    <dgm:pt modelId="{1622C8FA-DDD2-46BD-9703-D60A85433CEB}" type="pres">
      <dgm:prSet presAssocID="{4075BA68-5383-481C-BC59-5F75531596F4}" presName="parentText" presStyleLbl="node1" presStyleIdx="9" presStyleCnt="10" custScaleX="94391" custScaleY="120117" custLinFactY="-780349" custLinFactNeighborX="-67038" custLinFactNeighborY="-800000">
        <dgm:presLayoutVars>
          <dgm:chMax val="1"/>
          <dgm:bulletEnabled val="1"/>
        </dgm:presLayoutVars>
      </dgm:prSet>
      <dgm:spPr/>
      <dgm:t>
        <a:bodyPr/>
        <a:lstStyle/>
        <a:p>
          <a:endParaRPr lang="fr-FR"/>
        </a:p>
      </dgm:t>
    </dgm:pt>
  </dgm:ptLst>
  <dgm:cxnLst>
    <dgm:cxn modelId="{DDA5F66C-B3E6-4748-8E32-CCCA1C0BD95F}" srcId="{5583F390-290D-4918-A19C-F162020F4BD4}" destId="{FA18D799-D29F-40F1-A129-18969DF70100}" srcOrd="0" destOrd="0" parTransId="{F33007AC-2F11-410C-B332-84C3B925567C}" sibTransId="{011BDDE0-D4A7-416C-84C2-E9B33209812F}"/>
    <dgm:cxn modelId="{E838F7B7-53D0-4BCF-BBA3-D331FE84A0CA}" type="presOf" srcId="{9246DFA8-49DC-4434-BF14-D5F1A1C8B452}" destId="{AF5E4194-51DD-40DC-A69D-8C7AC2790F09}" srcOrd="0" destOrd="0" presId="urn:microsoft.com/office/officeart/2005/8/layout/vList5"/>
    <dgm:cxn modelId="{5EDE0D49-0AA6-4D1F-9F22-5B7A659E5E15}" type="presOf" srcId="{967B4D3A-70D3-4D88-B01A-0E21E9CF2BEA}" destId="{110EC49C-BDD6-4974-9572-43B7320E0F48}" srcOrd="0" destOrd="0" presId="urn:microsoft.com/office/officeart/2005/8/layout/vList5"/>
    <dgm:cxn modelId="{0CC50045-8C93-4060-BF26-56AF6C50AF31}" srcId="{5583F390-290D-4918-A19C-F162020F4BD4}" destId="{1AD60118-4F60-4700-9371-47B55971A682}" srcOrd="8" destOrd="0" parTransId="{9C8C69EC-AEF9-43E9-B9A8-1B5E324FE700}" sibTransId="{99C88F63-15A1-4DE2-81C8-B00B7C5E32D3}"/>
    <dgm:cxn modelId="{59176560-D4BD-4A05-868C-C60763A5CC65}" type="presOf" srcId="{FA18D799-D29F-40F1-A129-18969DF70100}" destId="{D4A9F045-23D5-4CBC-8979-219783F1EB98}" srcOrd="0" destOrd="0" presId="urn:microsoft.com/office/officeart/2005/8/layout/vList5"/>
    <dgm:cxn modelId="{0984A8FC-EBBA-4B2A-B0D2-D25003DA6393}" srcId="{5583F390-290D-4918-A19C-F162020F4BD4}" destId="{0193BC5C-346B-43AE-9986-3D5AA5C9BA99}" srcOrd="6" destOrd="0" parTransId="{A3F7447C-0C2A-4E3F-AAF0-33AF5B0C9791}" sibTransId="{60F16876-745B-45EC-BDDF-889921911A26}"/>
    <dgm:cxn modelId="{88669CF8-4B80-416B-B44B-E16D626A118B}" type="presOf" srcId="{EE6D916B-EFA6-4602-84F0-2CB2BDFCE92C}" destId="{C763520D-85CF-4DE3-8DE6-A7053A48980A}" srcOrd="0" destOrd="0" presId="urn:microsoft.com/office/officeart/2005/8/layout/vList5"/>
    <dgm:cxn modelId="{3AD17516-8DDD-48FA-8B07-4CB37417468C}" type="presOf" srcId="{0193BC5C-346B-43AE-9986-3D5AA5C9BA99}" destId="{48CA9D2C-F7E1-48DA-BDCA-A56D611A7272}" srcOrd="0" destOrd="0" presId="urn:microsoft.com/office/officeart/2005/8/layout/vList5"/>
    <dgm:cxn modelId="{B70C99C2-FED9-4266-B9CE-CB9376C4BDCD}" type="presOf" srcId="{EBE92454-20EA-48DD-B986-F87EDC3D2857}" destId="{F7FDB2E0-1965-4A5C-9DB0-36070575414E}" srcOrd="0" destOrd="0" presId="urn:microsoft.com/office/officeart/2005/8/layout/vList5"/>
    <dgm:cxn modelId="{9C586B22-D89B-4725-B4AE-D38771FE9799}" srcId="{5583F390-290D-4918-A19C-F162020F4BD4}" destId="{19958C7B-4995-4939-B059-979287B4E4D9}" srcOrd="2" destOrd="0" parTransId="{CF7FA0A9-5F92-4322-9856-C039CF8F3B04}" sibTransId="{8D00BB7C-C416-4298-952E-D54A8C036A82}"/>
    <dgm:cxn modelId="{A1A2CB0B-BDA5-4041-8825-7D7F00AC4A9A}" srcId="{5583F390-290D-4918-A19C-F162020F4BD4}" destId="{967B4D3A-70D3-4D88-B01A-0E21E9CF2BEA}" srcOrd="3" destOrd="0" parTransId="{29931C54-D77B-4CA2-B29C-F1D831504966}" sibTransId="{4EB3DDBA-F8E5-4765-92D6-E69E39568712}"/>
    <dgm:cxn modelId="{CF79374B-DA8A-4489-BFD9-1D14BB5949B3}" srcId="{5583F390-290D-4918-A19C-F162020F4BD4}" destId="{9246DFA8-49DC-4434-BF14-D5F1A1C8B452}" srcOrd="4" destOrd="0" parTransId="{9EA00A88-31F9-42CE-99E8-93783E158418}" sibTransId="{064E9099-C126-4BCC-8554-5076FE49593D}"/>
    <dgm:cxn modelId="{EB2CA087-166B-4CD8-8772-575488658BB0}" type="presOf" srcId="{19958C7B-4995-4939-B059-979287B4E4D9}" destId="{922BA609-7C78-47D8-B829-BEAB014DC540}" srcOrd="0" destOrd="0" presId="urn:microsoft.com/office/officeart/2005/8/layout/vList5"/>
    <dgm:cxn modelId="{4FB3C869-2EDD-40BE-ACF2-287252C6B3B7}" type="presOf" srcId="{1AD60118-4F60-4700-9371-47B55971A682}" destId="{518ABA56-3E16-43D7-844E-F2D97C3112E7}" srcOrd="0" destOrd="0" presId="urn:microsoft.com/office/officeart/2005/8/layout/vList5"/>
    <dgm:cxn modelId="{885BF331-6480-45E7-B952-D08A89C45221}" srcId="{5583F390-290D-4918-A19C-F162020F4BD4}" destId="{BEC1B75A-E2C8-4B54-B1FB-51F67AE32D26}" srcOrd="5" destOrd="0" parTransId="{194E11BC-F1CF-4905-87E6-EC8847C77CB8}" sibTransId="{FAE15141-4483-4DE6-8CC0-87A6856BA792}"/>
    <dgm:cxn modelId="{329F9BF3-A018-4576-88DE-E16F2C28CFFD}" srcId="{5583F390-290D-4918-A19C-F162020F4BD4}" destId="{4075BA68-5383-481C-BC59-5F75531596F4}" srcOrd="9" destOrd="0" parTransId="{5F4B1D1C-DB92-4C16-9DEA-A7FC63DDEA0C}" sibTransId="{FE48A020-AC8A-4E67-ACF5-C5C56F462609}"/>
    <dgm:cxn modelId="{FFE9E7C8-3129-4CC5-8333-EF0053B1E61B}" srcId="{5583F390-290D-4918-A19C-F162020F4BD4}" destId="{EBE92454-20EA-48DD-B986-F87EDC3D2857}" srcOrd="1" destOrd="0" parTransId="{55D0BA54-EA43-459A-9832-704D0943E5A2}" sibTransId="{B3F59047-2E44-423D-8F46-D15441771CA0}"/>
    <dgm:cxn modelId="{12D361B3-BDAA-4EEE-BAFB-C25F6235DE7F}" srcId="{5583F390-290D-4918-A19C-F162020F4BD4}" destId="{EE6D916B-EFA6-4602-84F0-2CB2BDFCE92C}" srcOrd="7" destOrd="0" parTransId="{F5E7B49C-9682-4948-BA4C-90A4B8517482}" sibTransId="{0CA97E8E-2672-403A-A23C-6BE85FAA44CC}"/>
    <dgm:cxn modelId="{2269A918-4F61-4892-A4B9-C59DBA408972}" type="presOf" srcId="{BEC1B75A-E2C8-4B54-B1FB-51F67AE32D26}" destId="{2929EB4F-5CCA-4BA2-91E3-FA48F12A29C5}" srcOrd="0" destOrd="0" presId="urn:microsoft.com/office/officeart/2005/8/layout/vList5"/>
    <dgm:cxn modelId="{88164C86-28C3-40AD-9785-221714517F59}" type="presOf" srcId="{4075BA68-5383-481C-BC59-5F75531596F4}" destId="{1622C8FA-DDD2-46BD-9703-D60A85433CEB}" srcOrd="0" destOrd="0" presId="urn:microsoft.com/office/officeart/2005/8/layout/vList5"/>
    <dgm:cxn modelId="{EF4D90E6-3984-4965-AC84-26E6940EC58B}" type="presOf" srcId="{5583F390-290D-4918-A19C-F162020F4BD4}" destId="{6C4FE837-B656-44B3-AEE6-68464E500D48}" srcOrd="0" destOrd="0" presId="urn:microsoft.com/office/officeart/2005/8/layout/vList5"/>
    <dgm:cxn modelId="{15E18C22-6F92-4CFF-8CEE-0A00632DC155}" type="presParOf" srcId="{6C4FE837-B656-44B3-AEE6-68464E500D48}" destId="{40011284-C968-425F-998D-08C66BEE8370}" srcOrd="0" destOrd="0" presId="urn:microsoft.com/office/officeart/2005/8/layout/vList5"/>
    <dgm:cxn modelId="{1630A429-20A8-4BFA-81C7-904EF4D9B2F2}" type="presParOf" srcId="{40011284-C968-425F-998D-08C66BEE8370}" destId="{D4A9F045-23D5-4CBC-8979-219783F1EB98}" srcOrd="0" destOrd="0" presId="urn:microsoft.com/office/officeart/2005/8/layout/vList5"/>
    <dgm:cxn modelId="{41DFB942-CDA9-4501-BAF3-33139DF6EEA9}" type="presParOf" srcId="{6C4FE837-B656-44B3-AEE6-68464E500D48}" destId="{E9EC4729-C8A2-443F-9255-E2E5A0966531}" srcOrd="1" destOrd="0" presId="urn:microsoft.com/office/officeart/2005/8/layout/vList5"/>
    <dgm:cxn modelId="{C0000AA7-54A9-46EC-8119-B1F73D07C58B}" type="presParOf" srcId="{6C4FE837-B656-44B3-AEE6-68464E500D48}" destId="{9FB519A7-BD1D-4064-B6D8-7E072904B0D5}" srcOrd="2" destOrd="0" presId="urn:microsoft.com/office/officeart/2005/8/layout/vList5"/>
    <dgm:cxn modelId="{79F3ED70-3747-4209-BA7F-978DC606F7F4}" type="presParOf" srcId="{9FB519A7-BD1D-4064-B6D8-7E072904B0D5}" destId="{F7FDB2E0-1965-4A5C-9DB0-36070575414E}" srcOrd="0" destOrd="0" presId="urn:microsoft.com/office/officeart/2005/8/layout/vList5"/>
    <dgm:cxn modelId="{0D073756-EC63-4DD5-A354-46952C1FA67C}" type="presParOf" srcId="{6C4FE837-B656-44B3-AEE6-68464E500D48}" destId="{0B324706-017D-4FC5-8648-2BA7BDC5D1EB}" srcOrd="3" destOrd="0" presId="urn:microsoft.com/office/officeart/2005/8/layout/vList5"/>
    <dgm:cxn modelId="{A7BBC965-DF21-4CA4-A776-7FF38B4716E0}" type="presParOf" srcId="{6C4FE837-B656-44B3-AEE6-68464E500D48}" destId="{2BF9322D-AE80-4B1A-97E7-126BAFD967C3}" srcOrd="4" destOrd="0" presId="urn:microsoft.com/office/officeart/2005/8/layout/vList5"/>
    <dgm:cxn modelId="{D4778C56-5CD9-4B73-A854-6FC0E4241BDC}" type="presParOf" srcId="{2BF9322D-AE80-4B1A-97E7-126BAFD967C3}" destId="{922BA609-7C78-47D8-B829-BEAB014DC540}" srcOrd="0" destOrd="0" presId="urn:microsoft.com/office/officeart/2005/8/layout/vList5"/>
    <dgm:cxn modelId="{DE6FBBE0-2C3F-481C-95F7-8A49671AFA9F}" type="presParOf" srcId="{6C4FE837-B656-44B3-AEE6-68464E500D48}" destId="{3782FDE3-9420-473C-8EFB-0C6243551F16}" srcOrd="5" destOrd="0" presId="urn:microsoft.com/office/officeart/2005/8/layout/vList5"/>
    <dgm:cxn modelId="{0931E2B6-B14A-40C7-8BF4-C7C96DF6B549}" type="presParOf" srcId="{6C4FE837-B656-44B3-AEE6-68464E500D48}" destId="{E77B0044-1B29-407E-989A-262419D7B209}" srcOrd="6" destOrd="0" presId="urn:microsoft.com/office/officeart/2005/8/layout/vList5"/>
    <dgm:cxn modelId="{F3EA4CD1-01F1-4555-B3D9-1A7216081C11}" type="presParOf" srcId="{E77B0044-1B29-407E-989A-262419D7B209}" destId="{110EC49C-BDD6-4974-9572-43B7320E0F48}" srcOrd="0" destOrd="0" presId="urn:microsoft.com/office/officeart/2005/8/layout/vList5"/>
    <dgm:cxn modelId="{4B1516A8-3432-4366-9D8F-9CCC87E53AAD}" type="presParOf" srcId="{6C4FE837-B656-44B3-AEE6-68464E500D48}" destId="{2ADF8100-97F1-4D5F-A953-60856085F138}" srcOrd="7" destOrd="0" presId="urn:microsoft.com/office/officeart/2005/8/layout/vList5"/>
    <dgm:cxn modelId="{9C65F252-708E-427E-B5F3-984AF474919D}" type="presParOf" srcId="{6C4FE837-B656-44B3-AEE6-68464E500D48}" destId="{C391D504-07BF-4986-875F-DF3CCCBE9998}" srcOrd="8" destOrd="0" presId="urn:microsoft.com/office/officeart/2005/8/layout/vList5"/>
    <dgm:cxn modelId="{7023E76D-C677-42E3-A15D-BCBD726E1909}" type="presParOf" srcId="{C391D504-07BF-4986-875F-DF3CCCBE9998}" destId="{AF5E4194-51DD-40DC-A69D-8C7AC2790F09}" srcOrd="0" destOrd="0" presId="urn:microsoft.com/office/officeart/2005/8/layout/vList5"/>
    <dgm:cxn modelId="{D16973E4-766A-4F40-9447-9CF67780B028}" type="presParOf" srcId="{6C4FE837-B656-44B3-AEE6-68464E500D48}" destId="{007E0A88-0CA6-40E3-8A56-8E1302F8D270}" srcOrd="9" destOrd="0" presId="urn:microsoft.com/office/officeart/2005/8/layout/vList5"/>
    <dgm:cxn modelId="{822ACB61-5FB7-452C-85E0-04620B074DB6}" type="presParOf" srcId="{6C4FE837-B656-44B3-AEE6-68464E500D48}" destId="{28E519E5-97C5-49CD-AFA0-2711DD020209}" srcOrd="10" destOrd="0" presId="urn:microsoft.com/office/officeart/2005/8/layout/vList5"/>
    <dgm:cxn modelId="{7604EAB3-5405-493E-9E8C-CF0CF42EAC16}" type="presParOf" srcId="{28E519E5-97C5-49CD-AFA0-2711DD020209}" destId="{2929EB4F-5CCA-4BA2-91E3-FA48F12A29C5}" srcOrd="0" destOrd="0" presId="urn:microsoft.com/office/officeart/2005/8/layout/vList5"/>
    <dgm:cxn modelId="{5305493B-E68B-4634-9573-E6BB15B410B9}" type="presParOf" srcId="{6C4FE837-B656-44B3-AEE6-68464E500D48}" destId="{9F381AC8-0815-45A6-9DA7-7BCDD3F95739}" srcOrd="11" destOrd="0" presId="urn:microsoft.com/office/officeart/2005/8/layout/vList5"/>
    <dgm:cxn modelId="{8A1CC6ED-EB45-46DF-8DD2-A24C534F2A81}" type="presParOf" srcId="{6C4FE837-B656-44B3-AEE6-68464E500D48}" destId="{B6C18FBD-0D1D-4A9C-ABD1-D098CE672400}" srcOrd="12" destOrd="0" presId="urn:microsoft.com/office/officeart/2005/8/layout/vList5"/>
    <dgm:cxn modelId="{99543CFB-334B-4B23-832B-84FCB9015D95}" type="presParOf" srcId="{B6C18FBD-0D1D-4A9C-ABD1-D098CE672400}" destId="{48CA9D2C-F7E1-48DA-BDCA-A56D611A7272}" srcOrd="0" destOrd="0" presId="urn:microsoft.com/office/officeart/2005/8/layout/vList5"/>
    <dgm:cxn modelId="{69747C6E-EFB8-48CF-A076-D23BD2B790C5}" type="presParOf" srcId="{6C4FE837-B656-44B3-AEE6-68464E500D48}" destId="{4BC7B70C-EB09-43F7-899A-6BEE83098EAD}" srcOrd="13" destOrd="0" presId="urn:microsoft.com/office/officeart/2005/8/layout/vList5"/>
    <dgm:cxn modelId="{A034C378-850D-456C-B1CB-3C6EB15CFE0D}" type="presParOf" srcId="{6C4FE837-B656-44B3-AEE6-68464E500D48}" destId="{D9AF9E64-BA47-4BF2-8DBD-8E344168331A}" srcOrd="14" destOrd="0" presId="urn:microsoft.com/office/officeart/2005/8/layout/vList5"/>
    <dgm:cxn modelId="{FC04ACAA-5746-4238-8D60-530B9288AB46}" type="presParOf" srcId="{D9AF9E64-BA47-4BF2-8DBD-8E344168331A}" destId="{C763520D-85CF-4DE3-8DE6-A7053A48980A}" srcOrd="0" destOrd="0" presId="urn:microsoft.com/office/officeart/2005/8/layout/vList5"/>
    <dgm:cxn modelId="{28DD4642-B7EE-4214-BCBC-832DDF1D0165}" type="presParOf" srcId="{6C4FE837-B656-44B3-AEE6-68464E500D48}" destId="{DC775DEF-E1D3-440C-994C-2349E601DB53}" srcOrd="15" destOrd="0" presId="urn:microsoft.com/office/officeart/2005/8/layout/vList5"/>
    <dgm:cxn modelId="{FB55A99C-EABB-419F-A7AD-4C958E59E71F}" type="presParOf" srcId="{6C4FE837-B656-44B3-AEE6-68464E500D48}" destId="{C55904CB-6CE1-4A1B-8955-5CB26136B35B}" srcOrd="16" destOrd="0" presId="urn:microsoft.com/office/officeart/2005/8/layout/vList5"/>
    <dgm:cxn modelId="{D7748F20-6009-406A-9DF7-23E622FD3EA1}" type="presParOf" srcId="{C55904CB-6CE1-4A1B-8955-5CB26136B35B}" destId="{518ABA56-3E16-43D7-844E-F2D97C3112E7}" srcOrd="0" destOrd="0" presId="urn:microsoft.com/office/officeart/2005/8/layout/vList5"/>
    <dgm:cxn modelId="{9AF67034-9A32-4BB7-BC77-CAF5C213E2B7}" type="presParOf" srcId="{6C4FE837-B656-44B3-AEE6-68464E500D48}" destId="{AA14FCCD-DB9F-4F73-B338-C9E04717076D}" srcOrd="17" destOrd="0" presId="urn:microsoft.com/office/officeart/2005/8/layout/vList5"/>
    <dgm:cxn modelId="{17699528-C8A9-4690-A15D-8B0B37F69BDD}" type="presParOf" srcId="{6C4FE837-B656-44B3-AEE6-68464E500D48}" destId="{F99A915C-596F-4561-A4BD-A43255741B3A}" srcOrd="18" destOrd="0" presId="urn:microsoft.com/office/officeart/2005/8/layout/vList5"/>
    <dgm:cxn modelId="{15DA4844-5FFF-41DD-AB0B-4CC19E8D3EF1}" type="presParOf" srcId="{F99A915C-596F-4561-A4BD-A43255741B3A}" destId="{1622C8FA-DDD2-46BD-9703-D60A85433CEB}" srcOrd="0" destOrd="0" presId="urn:microsoft.com/office/officeart/2005/8/layout/vList5"/>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77AF0-B95A-43CF-BA2F-C76E483D8859}" type="doc">
      <dgm:prSet loTypeId="urn:microsoft.com/office/officeart/2005/8/layout/vList4#1" loCatId="list" qsTypeId="urn:microsoft.com/office/officeart/2005/8/quickstyle/simple1" qsCatId="simple" csTypeId="urn:microsoft.com/office/officeart/2005/8/colors/accent1_2" csCatId="accent1" phldr="0"/>
      <dgm:spPr/>
      <dgm:t>
        <a:bodyPr/>
        <a:lstStyle/>
        <a:p>
          <a:endParaRPr lang="fr-FR"/>
        </a:p>
      </dgm:t>
    </dgm:pt>
    <dgm:pt modelId="{51985090-8B0A-4AD6-B203-CD48D71CEF74}" type="pres">
      <dgm:prSet presAssocID="{EA377AF0-B95A-43CF-BA2F-C76E483D8859}" presName="linear" presStyleCnt="0">
        <dgm:presLayoutVars>
          <dgm:dir/>
          <dgm:resizeHandles val="exact"/>
        </dgm:presLayoutVars>
      </dgm:prSet>
      <dgm:spPr/>
      <dgm:t>
        <a:bodyPr/>
        <a:lstStyle/>
        <a:p>
          <a:endParaRPr lang="fr-FR"/>
        </a:p>
      </dgm:t>
    </dgm:pt>
  </dgm:ptLst>
  <dgm:cxnLst>
    <dgm:cxn modelId="{AD6AA60C-10FE-43E9-8F4B-1CECAFBF521C}" type="presOf" srcId="{EA377AF0-B95A-43CF-BA2F-C76E483D8859}" destId="{51985090-8B0A-4AD6-B203-CD48D71CEF74}" srcOrd="0" destOrd="0" presId="urn:microsoft.com/office/officeart/2005/8/layout/vList4#1"/>
  </dgm:cxnLst>
  <dgm:bg/>
  <dgm:whole>
    <a:ln w="76200"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1D9AE-3366-4EAE-9D41-93F3C49A4BAF}">
      <dsp:nvSpPr>
        <dsp:cNvPr id="0" name=""/>
        <dsp:cNvSpPr/>
      </dsp:nvSpPr>
      <dsp:spPr>
        <a:xfrm>
          <a:off x="5116896" y="153482"/>
          <a:ext cx="2382167" cy="114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kern="1200" dirty="0" smtClean="0">
              <a:solidFill>
                <a:schemeClr val="tx1"/>
              </a:solidFill>
              <a:latin typeface="Sylfaen" pitchFamily="18" charset="0"/>
            </a:rPr>
            <a:t>PLANIFICATION </a:t>
          </a:r>
          <a:r>
            <a:rPr lang="fr-CA" sz="2400" b="1" kern="1200" dirty="0">
              <a:solidFill>
                <a:schemeClr val="tx1"/>
              </a:solidFill>
              <a:latin typeface="Sylfaen" pitchFamily="18" charset="0"/>
            </a:rPr>
            <a:t>(stratégique et opérationnelle)</a:t>
          </a:r>
        </a:p>
      </dsp:txBody>
      <dsp:txXfrm>
        <a:off x="5116896" y="153482"/>
        <a:ext cx="2382167" cy="1148522"/>
      </dsp:txXfrm>
    </dsp:sp>
    <dsp:sp modelId="{49BCD664-E836-4C88-A637-BE19675D78F0}">
      <dsp:nvSpPr>
        <dsp:cNvPr id="0" name=""/>
        <dsp:cNvSpPr/>
      </dsp:nvSpPr>
      <dsp:spPr>
        <a:xfrm>
          <a:off x="3169885" y="-230127"/>
          <a:ext cx="4036376" cy="4687573"/>
        </a:xfrm>
        <a:prstGeom prst="circularArrow">
          <a:avLst>
            <a:gd name="adj1" fmla="val 5202"/>
            <a:gd name="adj2" fmla="val 336047"/>
            <a:gd name="adj3" fmla="val 203690"/>
            <a:gd name="adj4" fmla="val 19914457"/>
            <a:gd name="adj5" fmla="val 6069"/>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4B455-CF0E-44EE-8542-A3ADEB4F3CFF}">
      <dsp:nvSpPr>
        <dsp:cNvPr id="0" name=""/>
        <dsp:cNvSpPr/>
      </dsp:nvSpPr>
      <dsp:spPr>
        <a:xfrm>
          <a:off x="5653646" y="2606453"/>
          <a:ext cx="2403775" cy="91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kern="1200" dirty="0">
              <a:latin typeface="Sylfaen" pitchFamily="18" charset="0"/>
            </a:rPr>
            <a:t>MISE EN OEUVRE</a:t>
          </a:r>
        </a:p>
      </dsp:txBody>
      <dsp:txXfrm>
        <a:off x="5653646" y="2606453"/>
        <a:ext cx="2403775" cy="919205"/>
      </dsp:txXfrm>
    </dsp:sp>
    <dsp:sp modelId="{BB73BB82-F5F4-4D9C-B86B-4A39FBB04E06}">
      <dsp:nvSpPr>
        <dsp:cNvPr id="0" name=""/>
        <dsp:cNvSpPr/>
      </dsp:nvSpPr>
      <dsp:spPr>
        <a:xfrm>
          <a:off x="2531976" y="49388"/>
          <a:ext cx="4687573" cy="4687573"/>
        </a:xfrm>
        <a:prstGeom prst="circularArrow">
          <a:avLst>
            <a:gd name="adj1" fmla="val 5202"/>
            <a:gd name="adj2" fmla="val 336047"/>
            <a:gd name="adj3" fmla="val 4354093"/>
            <a:gd name="adj4" fmla="val 2180781"/>
            <a:gd name="adj5" fmla="val 6069"/>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C0450-D386-4481-A0F5-453C71C65C43}">
      <dsp:nvSpPr>
        <dsp:cNvPr id="0" name=""/>
        <dsp:cNvSpPr/>
      </dsp:nvSpPr>
      <dsp:spPr>
        <a:xfrm>
          <a:off x="4136154" y="3799551"/>
          <a:ext cx="1250501" cy="125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kern="1200" dirty="0">
              <a:latin typeface="Sylfaen" pitchFamily="18" charset="0"/>
            </a:rPr>
            <a:t>SUIVI</a:t>
          </a:r>
        </a:p>
      </dsp:txBody>
      <dsp:txXfrm>
        <a:off x="4136154" y="3799551"/>
        <a:ext cx="1250501" cy="1250501"/>
      </dsp:txXfrm>
    </dsp:sp>
    <dsp:sp modelId="{DE6392A1-76EA-4974-8AC4-ACE37DFB4BD6}">
      <dsp:nvSpPr>
        <dsp:cNvPr id="0" name=""/>
        <dsp:cNvSpPr/>
      </dsp:nvSpPr>
      <dsp:spPr>
        <a:xfrm>
          <a:off x="2003393" y="42363"/>
          <a:ext cx="6134815" cy="4687573"/>
        </a:xfrm>
        <a:prstGeom prst="circularArrow">
          <a:avLst>
            <a:gd name="adj1" fmla="val 5202"/>
            <a:gd name="adj2" fmla="val 336047"/>
            <a:gd name="adj3" fmla="val 8821474"/>
            <a:gd name="adj4" fmla="val 7041231"/>
            <a:gd name="adj5" fmla="val 6069"/>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B9758-0B05-41F4-9261-C7797F487A00}">
      <dsp:nvSpPr>
        <dsp:cNvPr id="0" name=""/>
        <dsp:cNvSpPr/>
      </dsp:nvSpPr>
      <dsp:spPr>
        <a:xfrm>
          <a:off x="1882187" y="2837165"/>
          <a:ext cx="2372850" cy="60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kern="1200" dirty="0">
              <a:latin typeface="Sylfaen" pitchFamily="18" charset="0"/>
            </a:rPr>
            <a:t>EVALUATION</a:t>
          </a:r>
        </a:p>
      </dsp:txBody>
      <dsp:txXfrm>
        <a:off x="1882187" y="2837165"/>
        <a:ext cx="2372850" cy="600553"/>
      </dsp:txXfrm>
    </dsp:sp>
    <dsp:sp modelId="{06EAEE6A-3C75-4C4B-84E0-7D3941E55ABA}">
      <dsp:nvSpPr>
        <dsp:cNvPr id="0" name=""/>
        <dsp:cNvSpPr/>
      </dsp:nvSpPr>
      <dsp:spPr>
        <a:xfrm>
          <a:off x="2051942" y="-30208"/>
          <a:ext cx="4687573" cy="4687573"/>
        </a:xfrm>
        <a:prstGeom prst="circularArrow">
          <a:avLst>
            <a:gd name="adj1" fmla="val 5202"/>
            <a:gd name="adj2" fmla="val 336047"/>
            <a:gd name="adj3" fmla="val 12285398"/>
            <a:gd name="adj4" fmla="val 9844420"/>
            <a:gd name="adj5" fmla="val 6069"/>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B9DAF-9210-4D8E-A6AE-81EF004BD36B}">
      <dsp:nvSpPr>
        <dsp:cNvPr id="0" name=""/>
        <dsp:cNvSpPr/>
      </dsp:nvSpPr>
      <dsp:spPr>
        <a:xfrm>
          <a:off x="2155601" y="624204"/>
          <a:ext cx="2530151" cy="59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kern="1200" dirty="0">
              <a:latin typeface="Sylfaen" pitchFamily="18" charset="0"/>
            </a:rPr>
            <a:t>RETRO ACTION</a:t>
          </a:r>
        </a:p>
      </dsp:txBody>
      <dsp:txXfrm>
        <a:off x="2155601" y="624204"/>
        <a:ext cx="2530151" cy="591286"/>
      </dsp:txXfrm>
    </dsp:sp>
    <dsp:sp modelId="{9CC9729D-4FFB-41A7-8A1A-E75E939B7C15}">
      <dsp:nvSpPr>
        <dsp:cNvPr id="0" name=""/>
        <dsp:cNvSpPr/>
      </dsp:nvSpPr>
      <dsp:spPr>
        <a:xfrm>
          <a:off x="1442256" y="81204"/>
          <a:ext cx="6594525" cy="4687573"/>
        </a:xfrm>
        <a:prstGeom prst="circularArrow">
          <a:avLst>
            <a:gd name="adj1" fmla="val 5202"/>
            <a:gd name="adj2" fmla="val 336047"/>
            <a:gd name="adj3" fmla="val 15970740"/>
            <a:gd name="adj4" fmla="val 13838352"/>
            <a:gd name="adj5" fmla="val 6069"/>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9F045-23D5-4CBC-8979-219783F1EB98}">
      <dsp:nvSpPr>
        <dsp:cNvPr id="0" name=""/>
        <dsp:cNvSpPr/>
      </dsp:nvSpPr>
      <dsp:spPr>
        <a:xfrm>
          <a:off x="4553205" y="1196900"/>
          <a:ext cx="4952551" cy="78829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dirty="0">
              <a:latin typeface="Garamond" pitchFamily="18" charset="0"/>
            </a:rPr>
            <a:t>MEILLEURE PROGRAMMATION DES ACTIVITES</a:t>
          </a:r>
        </a:p>
      </dsp:txBody>
      <dsp:txXfrm>
        <a:off x="4591687" y="1235382"/>
        <a:ext cx="4875587" cy="711335"/>
      </dsp:txXfrm>
    </dsp:sp>
    <dsp:sp modelId="{F7FDB2E0-1965-4A5C-9DB0-36070575414E}">
      <dsp:nvSpPr>
        <dsp:cNvPr id="0" name=""/>
        <dsp:cNvSpPr/>
      </dsp:nvSpPr>
      <dsp:spPr>
        <a:xfrm>
          <a:off x="4565734" y="166597"/>
          <a:ext cx="4952551" cy="7346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dirty="0">
              <a:solidFill>
                <a:schemeClr val="tx1"/>
              </a:solidFill>
              <a:latin typeface="Garamond" pitchFamily="18" charset="0"/>
            </a:rPr>
            <a:t>AMELIORATION  DE  LA QUALITE DES SERVICES RENDUS</a:t>
          </a:r>
        </a:p>
      </dsp:txBody>
      <dsp:txXfrm>
        <a:off x="4601596" y="202459"/>
        <a:ext cx="4880827" cy="662916"/>
      </dsp:txXfrm>
    </dsp:sp>
    <dsp:sp modelId="{922BA609-7C78-47D8-B829-BEAB014DC540}">
      <dsp:nvSpPr>
        <dsp:cNvPr id="0" name=""/>
        <dsp:cNvSpPr/>
      </dsp:nvSpPr>
      <dsp:spPr>
        <a:xfrm>
          <a:off x="4557008" y="2383572"/>
          <a:ext cx="4952551" cy="62313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dirty="0">
              <a:latin typeface="Garamond" pitchFamily="18" charset="0"/>
            </a:rPr>
            <a:t>20 ACTEURS SONT FORMES</a:t>
          </a:r>
        </a:p>
      </dsp:txBody>
      <dsp:txXfrm>
        <a:off x="4587427" y="2413991"/>
        <a:ext cx="4891713" cy="562299"/>
      </dsp:txXfrm>
    </dsp:sp>
    <dsp:sp modelId="{110EC49C-BDD6-4974-9572-43B7320E0F48}">
      <dsp:nvSpPr>
        <dsp:cNvPr id="0" name=""/>
        <dsp:cNvSpPr/>
      </dsp:nvSpPr>
      <dsp:spPr>
        <a:xfrm>
          <a:off x="4567654" y="3410124"/>
          <a:ext cx="4952551" cy="56177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dirty="0">
              <a:latin typeface="Garamond" pitchFamily="18" charset="0"/>
            </a:rPr>
            <a:t>FORMATION DES ACTEURS SUR LE BP</a:t>
          </a:r>
        </a:p>
      </dsp:txBody>
      <dsp:txXfrm>
        <a:off x="4595077" y="3437547"/>
        <a:ext cx="4897705" cy="506925"/>
      </dsp:txXfrm>
    </dsp:sp>
    <dsp:sp modelId="{AF5E4194-51DD-40DC-A69D-8C7AC2790F09}">
      <dsp:nvSpPr>
        <dsp:cNvPr id="0" name=""/>
        <dsp:cNvSpPr/>
      </dsp:nvSpPr>
      <dsp:spPr>
        <a:xfrm>
          <a:off x="4572542" y="4344088"/>
          <a:ext cx="4952551" cy="71271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b="1" kern="1200" dirty="0">
              <a:latin typeface="Garamond" pitchFamily="18" charset="0"/>
            </a:rPr>
            <a:t>RESSOURCES HUMAINES, MATERIELLES  ET FINANCIERES</a:t>
          </a:r>
        </a:p>
      </dsp:txBody>
      <dsp:txXfrm>
        <a:off x="4607334" y="4378880"/>
        <a:ext cx="4882967" cy="643133"/>
      </dsp:txXfrm>
    </dsp:sp>
    <dsp:sp modelId="{2929EB4F-5CCA-4BA2-91E3-FA48F12A29C5}">
      <dsp:nvSpPr>
        <dsp:cNvPr id="0" name=""/>
        <dsp:cNvSpPr/>
      </dsp:nvSpPr>
      <dsp:spPr>
        <a:xfrm>
          <a:off x="130563" y="3507590"/>
          <a:ext cx="3417973" cy="33494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CA" sz="2000" b="1" kern="1200" dirty="0">
              <a:latin typeface="Garamond" pitchFamily="18" charset="0"/>
            </a:rPr>
            <a:t>ACTIVITES</a:t>
          </a:r>
        </a:p>
      </dsp:txBody>
      <dsp:txXfrm>
        <a:off x="146914" y="3523941"/>
        <a:ext cx="3385271" cy="302241"/>
      </dsp:txXfrm>
    </dsp:sp>
    <dsp:sp modelId="{48CA9D2C-F7E1-48DA-BDCA-A56D611A7272}">
      <dsp:nvSpPr>
        <dsp:cNvPr id="0" name=""/>
        <dsp:cNvSpPr/>
      </dsp:nvSpPr>
      <dsp:spPr>
        <a:xfrm>
          <a:off x="141652" y="4369095"/>
          <a:ext cx="3414635" cy="33494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CA" sz="1700" b="1" kern="1200" dirty="0">
              <a:latin typeface="Garamond" pitchFamily="18" charset="0"/>
            </a:rPr>
            <a:t>INTRANTS</a:t>
          </a:r>
        </a:p>
      </dsp:txBody>
      <dsp:txXfrm>
        <a:off x="158003" y="4385446"/>
        <a:ext cx="3381933" cy="302241"/>
      </dsp:txXfrm>
    </dsp:sp>
    <dsp:sp modelId="{C763520D-85CF-4DE3-8DE6-A7053A48980A}">
      <dsp:nvSpPr>
        <dsp:cNvPr id="0" name=""/>
        <dsp:cNvSpPr/>
      </dsp:nvSpPr>
      <dsp:spPr>
        <a:xfrm>
          <a:off x="137262" y="2539897"/>
          <a:ext cx="3417973" cy="33494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CA" sz="1700" b="1" kern="1200" dirty="0">
              <a:latin typeface="Garamond" pitchFamily="18" charset="0"/>
            </a:rPr>
            <a:t>EXTRANTS</a:t>
          </a:r>
        </a:p>
      </dsp:txBody>
      <dsp:txXfrm>
        <a:off x="153613" y="2556248"/>
        <a:ext cx="3385271" cy="302241"/>
      </dsp:txXfrm>
    </dsp:sp>
    <dsp:sp modelId="{518ABA56-3E16-43D7-844E-F2D97C3112E7}">
      <dsp:nvSpPr>
        <dsp:cNvPr id="0" name=""/>
        <dsp:cNvSpPr/>
      </dsp:nvSpPr>
      <dsp:spPr>
        <a:xfrm>
          <a:off x="137262" y="1477323"/>
          <a:ext cx="3417973" cy="33494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CA" sz="1700" b="1" kern="1200" dirty="0">
              <a:latin typeface="Garamond" pitchFamily="18" charset="0"/>
            </a:rPr>
            <a:t>EFFETS</a:t>
          </a:r>
        </a:p>
      </dsp:txBody>
      <dsp:txXfrm>
        <a:off x="153613" y="1493674"/>
        <a:ext cx="3385271" cy="302241"/>
      </dsp:txXfrm>
    </dsp:sp>
    <dsp:sp modelId="{1622C8FA-DDD2-46BD-9703-D60A85433CEB}">
      <dsp:nvSpPr>
        <dsp:cNvPr id="0" name=""/>
        <dsp:cNvSpPr/>
      </dsp:nvSpPr>
      <dsp:spPr>
        <a:xfrm>
          <a:off x="130418" y="479325"/>
          <a:ext cx="3417973" cy="33494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CA" sz="1700" b="1" kern="1200" dirty="0">
              <a:latin typeface="Garamond" pitchFamily="18" charset="0"/>
            </a:rPr>
            <a:t>IMPACTS</a:t>
          </a:r>
        </a:p>
      </dsp:txBody>
      <dsp:txXfrm>
        <a:off x="146769" y="495676"/>
        <a:ext cx="3385271" cy="302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4A2A4-6030-4DBB-B308-C0DF3057B016}" type="datetimeFigureOut">
              <a:rPr lang="fr-FR" smtClean="0"/>
              <a:t>26/04/2022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C3CB-CAE4-4952-98A5-080CAFA7563F}" type="slidenum">
              <a:rPr lang="fr-FR" smtClean="0"/>
              <a:t>‹N°›</a:t>
            </a:fld>
            <a:endParaRPr lang="fr-FR"/>
          </a:p>
        </p:txBody>
      </p:sp>
    </p:spTree>
    <p:extLst>
      <p:ext uri="{BB962C8B-B14F-4D97-AF65-F5344CB8AC3E}">
        <p14:creationId xmlns:p14="http://schemas.microsoft.com/office/powerpoint/2010/main" val="29893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0805F-08D8-4937-86A2-DD6FD0F5E685}"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altLang="fr-FR" dirty="0"/>
              <a:t>Le nouveau CHFP  au sein de l’UEMOA repose sur 6 Directives, qui rénovent celles adoptées en 1997-1998 et 2000.</a:t>
            </a:r>
          </a:p>
          <a:p>
            <a:r>
              <a:rPr lang="fr-FR" altLang="fr-FR" dirty="0"/>
              <a:t>La 01: le </a:t>
            </a:r>
            <a:r>
              <a:rPr lang="fr-FR" altLang="fr-FR" dirty="0" err="1"/>
              <a:t>yaaba</a:t>
            </a:r>
            <a:endParaRPr lang="fr-FR" altLang="fr-FR" dirty="0"/>
          </a:p>
          <a:p>
            <a:r>
              <a:rPr lang="fr-FR" altLang="fr-FR" sz="1400" dirty="0">
                <a:latin typeface="Berlin Sans FB" panose="020E0602020502020306" pitchFamily="34" charset="0"/>
              </a:rPr>
              <a:t>La 06: fixe les règles relatives au contenu, à la présentation, à l’élaboration, à l’adoption, à l’exécution et au contrôle des lois de finances</a:t>
            </a:r>
          </a:p>
          <a:p>
            <a:r>
              <a:rPr lang="fr-FR" altLang="fr-FR" sz="1400" dirty="0">
                <a:latin typeface="Berlin Sans FB" panose="020E0602020502020306" pitchFamily="34" charset="0"/>
              </a:rPr>
              <a:t>constitue une « Constitution financière » d’où son appellation « LOLF »  </a:t>
            </a:r>
          </a:p>
          <a:p>
            <a:r>
              <a:rPr lang="fr-FR" altLang="fr-FR" sz="1400" dirty="0">
                <a:latin typeface="Berlin Sans FB" panose="020E0602020502020306" pitchFamily="34" charset="0"/>
              </a:rPr>
              <a:t>transposition loi organique.</a:t>
            </a:r>
          </a:p>
          <a:p>
            <a:r>
              <a:rPr lang="fr-FR" altLang="fr-FR" sz="1400" dirty="0">
                <a:latin typeface="Berlin Sans FB" panose="020E0602020502020306" pitchFamily="34" charset="0"/>
              </a:rPr>
              <a:t>La 07: complète le volet juridique du cadre harmonisé </a:t>
            </a:r>
          </a:p>
          <a:p>
            <a:r>
              <a:rPr lang="fr-FR" altLang="fr-FR" sz="1400" dirty="0">
                <a:latin typeface="Berlin Sans FB" panose="020E0602020502020306" pitchFamily="34" charset="0"/>
              </a:rPr>
              <a:t>La 08: fixe les principes fondamentaux de présentation du budget général, des budgets annexes et des Comptes spéciaux du trésor et fournit une nomenclature commune à tous les Etats membres</a:t>
            </a:r>
          </a:p>
          <a:p>
            <a:r>
              <a:rPr lang="fr-FR" altLang="fr-FR" dirty="0"/>
              <a:t>La 09: </a:t>
            </a:r>
            <a:r>
              <a:rPr lang="fr-FR" altLang="fr-FR" sz="1400" dirty="0">
                <a:latin typeface="Berlin Sans FB" panose="020E0602020502020306" pitchFamily="34" charset="0"/>
              </a:rPr>
              <a:t>détermine l’objet de la Comptabilité générale de l’Etat et les normes, règles et procédures relatives à sa tenue et à la production des comptes et états financiers</a:t>
            </a:r>
          </a:p>
          <a:p>
            <a:pPr defTabSz="1073480">
              <a:defRPr/>
            </a:pPr>
            <a:r>
              <a:rPr lang="fr-FR" altLang="fr-FR" sz="1400" dirty="0">
                <a:latin typeface="Berlin Sans FB" panose="020E0602020502020306" pitchFamily="34" charset="0"/>
              </a:rPr>
              <a:t>La 10: porte sur le volet statistique et qui fixe les principes généraux relatifs à l’élaboration et à la présentation commune des statistiques sur les opérations financières des Etats membres.</a:t>
            </a:r>
          </a:p>
          <a:p>
            <a:r>
              <a:rPr lang="fr-FR" altLang="fr-FR" dirty="0"/>
              <a:t>La 01/11: </a:t>
            </a:r>
            <a:r>
              <a:rPr lang="fr-FR" altLang="fr-FR" sz="1400" dirty="0">
                <a:latin typeface="Berlin Sans FB" panose="020E0602020502020306" pitchFamily="34" charset="0"/>
              </a:rPr>
              <a:t>fixe les règles et principes fondamentaux régissant le cadre budgétaire et comptable des CT</a:t>
            </a:r>
          </a:p>
          <a:p>
            <a:r>
              <a:rPr lang="fr-FR" altLang="fr-FR" sz="1400" dirty="0">
                <a:latin typeface="Berlin Sans FB" panose="020E0602020502020306" pitchFamily="34" charset="0"/>
              </a:rPr>
              <a:t>La 03/12: fixer les règles d’organisation, de gestion et de contrôle de la comptabilité des matières </a:t>
            </a:r>
            <a:r>
              <a:rPr lang="fr-FR" sz="1400" dirty="0">
                <a:latin typeface="Berlin Sans FB" panose="020E0602020502020306" pitchFamily="34" charset="0"/>
              </a:rPr>
              <a:t>de l’Etat et des autres organismes publics</a:t>
            </a:r>
            <a:endParaRPr lang="fr-FR" alt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2A955-8D1B-4423-8EDB-74BDDB451FA5}"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72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B4B1D-BA8B-45C2-BFC3-F644F415AB39}"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47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a:ln/>
        </p:spPr>
      </p:sp>
      <p:sp>
        <p:nvSpPr>
          <p:cNvPr id="163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latin typeface="Arial" panose="020B0604020202020204" pitchFamily="34" charset="0"/>
            </a:endParaRPr>
          </a:p>
        </p:txBody>
      </p:sp>
    </p:spTree>
    <p:extLst>
      <p:ext uri="{BB962C8B-B14F-4D97-AF65-F5344CB8AC3E}">
        <p14:creationId xmlns:p14="http://schemas.microsoft.com/office/powerpoint/2010/main" val="153138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4" name="Espace réservé de la date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83D29-26CA-4CEB-9640-57CD14F68D71}" type="datetime1">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26/04/2022</a:t>
            </a:fld>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LUCOP/PHASE I</a:t>
            </a:r>
          </a:p>
        </p:txBody>
      </p:sp>
      <p:sp>
        <p:nvSpPr>
          <p:cNvPr id="73734" name="Espace réservé du numéro de diapositive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872202" indent="-335462">
              <a:defRPr sz="2000">
                <a:solidFill>
                  <a:schemeClr val="tx1"/>
                </a:solidFill>
                <a:latin typeface="Arial" panose="020B0604020202020204" pitchFamily="34" charset="0"/>
                <a:cs typeface="Arial" panose="020B0604020202020204" pitchFamily="34" charset="0"/>
              </a:defRPr>
            </a:lvl2pPr>
            <a:lvl3pPr marL="1341851" indent="-268370">
              <a:defRPr sz="2000">
                <a:solidFill>
                  <a:schemeClr val="tx1"/>
                </a:solidFill>
                <a:latin typeface="Arial" panose="020B0604020202020204" pitchFamily="34" charset="0"/>
                <a:cs typeface="Arial" panose="020B0604020202020204" pitchFamily="34" charset="0"/>
              </a:defRPr>
            </a:lvl3pPr>
            <a:lvl4pPr marL="1878591" indent="-268370">
              <a:defRPr sz="2000">
                <a:solidFill>
                  <a:schemeClr val="tx1"/>
                </a:solidFill>
                <a:latin typeface="Arial" panose="020B0604020202020204" pitchFamily="34" charset="0"/>
                <a:cs typeface="Arial" panose="020B0604020202020204" pitchFamily="34" charset="0"/>
              </a:defRPr>
            </a:lvl4pPr>
            <a:lvl5pPr marL="2415331" indent="-268370">
              <a:defRPr sz="2000">
                <a:solidFill>
                  <a:schemeClr val="tx1"/>
                </a:solidFill>
                <a:latin typeface="Arial" panose="020B0604020202020204" pitchFamily="34" charset="0"/>
                <a:cs typeface="Arial" panose="020B0604020202020204" pitchFamily="34" charset="0"/>
              </a:defRPr>
            </a:lvl5pPr>
            <a:lvl6pPr marL="2952071" indent="-26837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3488810" indent="-26837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4025551" indent="-26837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4562291" indent="-26837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7D40DFB-F486-4470-8974-91ECFFC84FC5}" type="slidenum">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568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altLang="fr-FR" dirty="0"/>
              <a:t>Le nouveau CHFP  au sein de l’UEMOA repose sur 6 Directives, qui rénovent celles adoptées en 1997-1998 et 2000.</a:t>
            </a:r>
          </a:p>
          <a:p>
            <a:r>
              <a:rPr lang="fr-FR" altLang="fr-FR" dirty="0"/>
              <a:t>La 01: le </a:t>
            </a:r>
            <a:r>
              <a:rPr lang="fr-FR" altLang="fr-FR" dirty="0" err="1"/>
              <a:t>yaaba</a:t>
            </a:r>
            <a:endParaRPr lang="fr-FR" altLang="fr-FR" dirty="0"/>
          </a:p>
          <a:p>
            <a:r>
              <a:rPr lang="fr-FR" altLang="fr-FR" sz="1400" dirty="0">
                <a:latin typeface="Berlin Sans FB" panose="020E0602020502020306" pitchFamily="34" charset="0"/>
              </a:rPr>
              <a:t>La 06: fixe les règles relatives au contenu, à la présentation, à l’élaboration, à l’adoption, à l’exécution et au contrôle des lois de finances</a:t>
            </a:r>
          </a:p>
          <a:p>
            <a:r>
              <a:rPr lang="fr-FR" altLang="fr-FR" sz="1400" dirty="0">
                <a:latin typeface="Berlin Sans FB" panose="020E0602020502020306" pitchFamily="34" charset="0"/>
              </a:rPr>
              <a:t>constitue une « Constitution financière » d’où son appellation « LOLF »  </a:t>
            </a:r>
          </a:p>
          <a:p>
            <a:r>
              <a:rPr lang="fr-FR" altLang="fr-FR" sz="1400" dirty="0">
                <a:latin typeface="Berlin Sans FB" panose="020E0602020502020306" pitchFamily="34" charset="0"/>
              </a:rPr>
              <a:t>transposition loi organique.</a:t>
            </a:r>
          </a:p>
          <a:p>
            <a:r>
              <a:rPr lang="fr-FR" altLang="fr-FR" sz="1400" dirty="0">
                <a:latin typeface="Berlin Sans FB" panose="020E0602020502020306" pitchFamily="34" charset="0"/>
              </a:rPr>
              <a:t>La 07: complète le volet juridique du cadre harmonisé </a:t>
            </a:r>
          </a:p>
          <a:p>
            <a:r>
              <a:rPr lang="fr-FR" altLang="fr-FR" sz="1400" dirty="0">
                <a:latin typeface="Berlin Sans FB" panose="020E0602020502020306" pitchFamily="34" charset="0"/>
              </a:rPr>
              <a:t>La 08: fixe les principes fondamentaux de présentation du budget général, des budgets annexes et des Comptes spéciaux du trésor et fournit une nomenclature commune à tous les Etats membres</a:t>
            </a:r>
          </a:p>
          <a:p>
            <a:r>
              <a:rPr lang="fr-FR" altLang="fr-FR" dirty="0"/>
              <a:t>La 09: </a:t>
            </a:r>
            <a:r>
              <a:rPr lang="fr-FR" altLang="fr-FR" sz="1400" dirty="0">
                <a:latin typeface="Berlin Sans FB" panose="020E0602020502020306" pitchFamily="34" charset="0"/>
              </a:rPr>
              <a:t>détermine l’objet de la Comptabilité générale de l’Etat et les normes, règles et procédures relatives à sa tenue et à la production des comptes et états financiers</a:t>
            </a:r>
          </a:p>
          <a:p>
            <a:pPr defTabSz="1073480">
              <a:defRPr/>
            </a:pPr>
            <a:r>
              <a:rPr lang="fr-FR" altLang="fr-FR" sz="1400" dirty="0">
                <a:latin typeface="Berlin Sans FB" panose="020E0602020502020306" pitchFamily="34" charset="0"/>
              </a:rPr>
              <a:t>La 10: porte sur le volet statistique et qui fixe les principes généraux relatifs à l’élaboration et à la présentation commune des statistiques sur les opérations financières des Etats membres.</a:t>
            </a:r>
          </a:p>
          <a:p>
            <a:r>
              <a:rPr lang="fr-FR" altLang="fr-FR" dirty="0"/>
              <a:t>La 01/11: </a:t>
            </a:r>
            <a:r>
              <a:rPr lang="fr-FR" altLang="fr-FR" sz="1400" dirty="0">
                <a:latin typeface="Berlin Sans FB" panose="020E0602020502020306" pitchFamily="34" charset="0"/>
              </a:rPr>
              <a:t>fixe les règles et principes fondamentaux régissant le cadre budgétaire et comptable des CT</a:t>
            </a:r>
          </a:p>
          <a:p>
            <a:r>
              <a:rPr lang="fr-FR" altLang="fr-FR" sz="1400" dirty="0">
                <a:latin typeface="Berlin Sans FB" panose="020E0602020502020306" pitchFamily="34" charset="0"/>
              </a:rPr>
              <a:t>La 03/12: fixer les règles d’organisation, de gestion et de contrôle de la comptabilité des matières </a:t>
            </a:r>
            <a:r>
              <a:rPr lang="fr-FR" sz="1400" dirty="0">
                <a:latin typeface="Berlin Sans FB" panose="020E0602020502020306" pitchFamily="34" charset="0"/>
              </a:rPr>
              <a:t>de l’Etat et des autres organismes publics</a:t>
            </a:r>
            <a:endParaRPr lang="fr-FR" alt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2A955-8D1B-4423-8EDB-74BDDB451FA5}"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3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altLang="fr-FR" dirty="0"/>
              <a:t>Le nouveau CHFP  au sein de l’UEMOA repose sur 6 Directives, qui rénovent celles adoptées en 1997-1998 et 2000.</a:t>
            </a:r>
          </a:p>
          <a:p>
            <a:r>
              <a:rPr lang="fr-FR" altLang="fr-FR" dirty="0"/>
              <a:t>La 01: le </a:t>
            </a:r>
            <a:r>
              <a:rPr lang="fr-FR" altLang="fr-FR" dirty="0" err="1"/>
              <a:t>yaaba</a:t>
            </a:r>
            <a:endParaRPr lang="fr-FR" altLang="fr-FR" dirty="0"/>
          </a:p>
          <a:p>
            <a:r>
              <a:rPr lang="fr-FR" altLang="fr-FR" sz="1400" dirty="0">
                <a:latin typeface="Berlin Sans FB" panose="020E0602020502020306" pitchFamily="34" charset="0"/>
              </a:rPr>
              <a:t>La 06: fixe les règles relatives au contenu, à la présentation, à l’élaboration, à l’adoption, à l’exécution et au contrôle des lois de finances</a:t>
            </a:r>
          </a:p>
          <a:p>
            <a:r>
              <a:rPr lang="fr-FR" altLang="fr-FR" sz="1400" dirty="0">
                <a:latin typeface="Berlin Sans FB" panose="020E0602020502020306" pitchFamily="34" charset="0"/>
              </a:rPr>
              <a:t>constitue une « Constitution financière » d’où son appellation « LOLF »  </a:t>
            </a:r>
          </a:p>
          <a:p>
            <a:r>
              <a:rPr lang="fr-FR" altLang="fr-FR" sz="1400" dirty="0">
                <a:latin typeface="Berlin Sans FB" panose="020E0602020502020306" pitchFamily="34" charset="0"/>
              </a:rPr>
              <a:t>transposition loi organique.</a:t>
            </a:r>
          </a:p>
          <a:p>
            <a:r>
              <a:rPr lang="fr-FR" altLang="fr-FR" sz="1400" dirty="0">
                <a:latin typeface="Berlin Sans FB" panose="020E0602020502020306" pitchFamily="34" charset="0"/>
              </a:rPr>
              <a:t>La 07: complète le volet juridique du cadre harmonisé </a:t>
            </a:r>
          </a:p>
          <a:p>
            <a:r>
              <a:rPr lang="fr-FR" altLang="fr-FR" sz="1400" dirty="0">
                <a:latin typeface="Berlin Sans FB" panose="020E0602020502020306" pitchFamily="34" charset="0"/>
              </a:rPr>
              <a:t>La 08: fixe les principes fondamentaux de présentation du budget général, des budgets annexes et des Comptes spéciaux du trésor et fournit une nomenclature commune à tous les Etats membres</a:t>
            </a:r>
          </a:p>
          <a:p>
            <a:r>
              <a:rPr lang="fr-FR" altLang="fr-FR" dirty="0"/>
              <a:t>La 09: </a:t>
            </a:r>
            <a:r>
              <a:rPr lang="fr-FR" altLang="fr-FR" sz="1400" dirty="0">
                <a:latin typeface="Berlin Sans FB" panose="020E0602020502020306" pitchFamily="34" charset="0"/>
              </a:rPr>
              <a:t>détermine l’objet de la Comptabilité générale de l’Etat et les normes, règles et procédures relatives à sa tenue et à la production des comptes et états financiers</a:t>
            </a:r>
          </a:p>
          <a:p>
            <a:pPr defTabSz="1073480">
              <a:defRPr/>
            </a:pPr>
            <a:r>
              <a:rPr lang="fr-FR" altLang="fr-FR" sz="1400" dirty="0">
                <a:latin typeface="Berlin Sans FB" panose="020E0602020502020306" pitchFamily="34" charset="0"/>
              </a:rPr>
              <a:t>La 10: porte sur le volet statistique et qui fixe les principes généraux relatifs à l’élaboration et à la présentation commune des statistiques sur les opérations financières des Etats membres.</a:t>
            </a:r>
          </a:p>
          <a:p>
            <a:r>
              <a:rPr lang="fr-FR" altLang="fr-FR" dirty="0"/>
              <a:t>La 01/11: </a:t>
            </a:r>
            <a:r>
              <a:rPr lang="fr-FR" altLang="fr-FR" sz="1400" dirty="0">
                <a:latin typeface="Berlin Sans FB" panose="020E0602020502020306" pitchFamily="34" charset="0"/>
              </a:rPr>
              <a:t>fixe les règles et principes fondamentaux régissant le cadre budgétaire et comptable des CT</a:t>
            </a:r>
          </a:p>
          <a:p>
            <a:r>
              <a:rPr lang="fr-FR" altLang="fr-FR" sz="1400" dirty="0">
                <a:latin typeface="Berlin Sans FB" panose="020E0602020502020306" pitchFamily="34" charset="0"/>
              </a:rPr>
              <a:t>La 03/12: fixer les règles d’organisation, de gestion et de contrôle de la comptabilité des matières </a:t>
            </a:r>
            <a:r>
              <a:rPr lang="fr-FR" sz="1400" dirty="0">
                <a:latin typeface="Berlin Sans FB" panose="020E0602020502020306" pitchFamily="34" charset="0"/>
              </a:rPr>
              <a:t>de l’Etat et des autres organismes publics</a:t>
            </a:r>
            <a:endParaRPr lang="fr-FR" alt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2A955-8D1B-4423-8EDB-74BDDB451FA5}"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34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a:latin typeface="Arial" panose="020B0604020202020204" pitchFamily="34" charset="0"/>
            </a:endParaRPr>
          </a:p>
        </p:txBody>
      </p:sp>
      <p:sp>
        <p:nvSpPr>
          <p:cNvPr id="96260" name="Espace réservé de la date 3"/>
          <p:cNvSpPr txBox="1">
            <a:spLocks noGrp="1"/>
          </p:cNvSpPr>
          <p:nvPr/>
        </p:nvSpPr>
        <p:spPr bwMode="auto">
          <a:xfrm>
            <a:off x="3987814" y="0"/>
            <a:ext cx="3052116" cy="5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51" tIns="51776" rIns="103551" bIns="51776"/>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A"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31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a:latin typeface="Arial" panose="020B0604020202020204" pitchFamily="34" charset="0"/>
            </a:endParaRPr>
          </a:p>
        </p:txBody>
      </p:sp>
      <p:sp>
        <p:nvSpPr>
          <p:cNvPr id="96260" name="Espace réservé de la date 3"/>
          <p:cNvSpPr txBox="1">
            <a:spLocks noGrp="1"/>
          </p:cNvSpPr>
          <p:nvPr/>
        </p:nvSpPr>
        <p:spPr bwMode="auto">
          <a:xfrm>
            <a:off x="3987814" y="0"/>
            <a:ext cx="3052116" cy="5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51" tIns="51776" rIns="103551" bIns="51776"/>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A"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637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a:latin typeface="Arial" panose="020B0604020202020204" pitchFamily="34" charset="0"/>
            </a:endParaRPr>
          </a:p>
        </p:txBody>
      </p:sp>
      <p:sp>
        <p:nvSpPr>
          <p:cNvPr id="96260" name="Espace réservé de la date 3"/>
          <p:cNvSpPr txBox="1">
            <a:spLocks noGrp="1"/>
          </p:cNvSpPr>
          <p:nvPr/>
        </p:nvSpPr>
        <p:spPr bwMode="auto">
          <a:xfrm>
            <a:off x="3987814" y="0"/>
            <a:ext cx="3052116" cy="5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51" tIns="51776" rIns="103551" bIns="51776"/>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A"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825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a:latin typeface="Arial" panose="020B0604020202020204" pitchFamily="34" charset="0"/>
            </a:endParaRPr>
          </a:p>
        </p:txBody>
      </p:sp>
      <p:sp>
        <p:nvSpPr>
          <p:cNvPr id="96260" name="Espace réservé de la date 3"/>
          <p:cNvSpPr txBox="1">
            <a:spLocks noGrp="1"/>
          </p:cNvSpPr>
          <p:nvPr/>
        </p:nvSpPr>
        <p:spPr bwMode="auto">
          <a:xfrm>
            <a:off x="3987814" y="0"/>
            <a:ext cx="3052116" cy="5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51" tIns="51776" rIns="103551" bIns="51776"/>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A"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215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3F5145-28F9-4801-A525-065D77DD9400}" type="datetime1">
              <a:rPr kumimoji="0" lang="zh-TW" altLang="fr-FR" sz="1300" b="0" i="0" u="none" strike="noStrike" kern="1200" cap="none" spc="0" normalizeH="0" baseline="0" noProof="0" smtClean="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2022/4/26</a:t>
            </a:fld>
            <a:endParaRPr kumimoji="0" lang="en-US" altLang="zh-TW" sz="13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522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452B34-ABBE-4A23-A249-88E73F368E4E}"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2228" name="Espace réservé de l'image des diapositives 1"/>
          <p:cNvSpPr>
            <a:spLocks noGrp="1" noRot="1" noChangeAspect="1" noTextEdit="1"/>
          </p:cNvSpPr>
          <p:nvPr>
            <p:ph type="sldImg"/>
          </p:nvPr>
        </p:nvSpPr>
        <p:spPr>
          <a:ln/>
        </p:spPr>
      </p:sp>
      <p:sp>
        <p:nvSpPr>
          <p:cNvPr id="52229" name="Espace réservé des commentaires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ts val="400"/>
              </a:spcBef>
              <a:spcAft>
                <a:spcPct val="0"/>
              </a:spcAft>
              <a:defRPr sz="1200">
                <a:solidFill>
                  <a:srgbClr val="000000"/>
                </a:solidFill>
                <a:latin typeface="Calibri" pitchFamily="34" charset="0"/>
              </a:defRPr>
            </a:lvl6pPr>
            <a:lvl7pPr marL="2971800" indent="-228600" eaLnBrk="0" fontAlgn="base" hangingPunct="0">
              <a:spcBef>
                <a:spcPts val="400"/>
              </a:spcBef>
              <a:spcAft>
                <a:spcPct val="0"/>
              </a:spcAft>
              <a:defRPr sz="1200">
                <a:solidFill>
                  <a:srgbClr val="000000"/>
                </a:solidFill>
                <a:latin typeface="Calibri" pitchFamily="34" charset="0"/>
              </a:defRPr>
            </a:lvl7pPr>
            <a:lvl8pPr marL="3429000" indent="-228600" eaLnBrk="0" fontAlgn="base" hangingPunct="0">
              <a:spcBef>
                <a:spcPts val="400"/>
              </a:spcBef>
              <a:spcAft>
                <a:spcPct val="0"/>
              </a:spcAft>
              <a:defRPr sz="1200">
                <a:solidFill>
                  <a:srgbClr val="000000"/>
                </a:solidFill>
                <a:latin typeface="Calibri" pitchFamily="34" charset="0"/>
              </a:defRPr>
            </a:lvl8pPr>
            <a:lvl9pPr marL="3886200" indent="-228600" eaLnBrk="0" fontAlgn="base" hangingPunct="0">
              <a:spcBef>
                <a:spcPts val="400"/>
              </a:spcBef>
              <a:spcAft>
                <a:spcPct val="0"/>
              </a:spcAft>
              <a:defRPr sz="1200">
                <a:solidFill>
                  <a:srgbClr val="000000"/>
                </a:solidFill>
                <a:latin typeface="Calibri" pitchFamily="34" charset="0"/>
              </a:defRPr>
            </a:lvl9pPr>
          </a:lstStyle>
          <a:p>
            <a:endParaRPr lang="zh-TW" altLang="en-US">
              <a:ea typeface="PMingLiU" pitchFamily="18" charset="-120"/>
            </a:endParaRPr>
          </a:p>
        </p:txBody>
      </p:sp>
      <p:sp>
        <p:nvSpPr>
          <p:cNvPr id="52230" name="Espace réservé du numéro de diapositive 3"/>
          <p:cNvSpPr txBox="1">
            <a:spLocks noGrp="1"/>
          </p:cNvSpPr>
          <p:nvPr/>
        </p:nvSpPr>
        <p:spPr bwMode="auto">
          <a:xfrm>
            <a:off x="4168372" y="10880551"/>
            <a:ext cx="3188880" cy="5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48" tIns="53674" rIns="107348" bIns="5367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CCE866-B642-44E8-9BE0-17F776FDBC06}" type="slidenum">
              <a:rPr kumimoji="0" lang="zh-TW" altLang="fr-FR"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altLang="zh-TW"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4123208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83C4-1414-410B-AB7C-BE36C71DABC4}"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44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sp>
        <p:nvSpPr>
          <p:cNvPr id="61444"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10DD7D-B092-4738-80B0-9455C9869B32}" type="datetime1">
              <a:rPr kumimoji="0" lang="fr-FR"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26/04/2022</a:t>
            </a:fld>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1445"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6426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a:latin typeface="Arial" panose="020B0604020202020204" pitchFamily="34" charset="0"/>
            </a:endParaRPr>
          </a:p>
        </p:txBody>
      </p:sp>
      <p:sp>
        <p:nvSpPr>
          <p:cNvPr id="2355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CA9057-A0E2-4B11-8A92-60C3C2B7A4C6}" type="datetime1">
              <a:rPr kumimoji="0" lang="fr-FR" altLang="fr-FR"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26/04/2022</a:t>
            </a:fld>
            <a:endParaRPr kumimoji="0" lang="fr-FR" alt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358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a:latin typeface="Arial" panose="020B0604020202020204" pitchFamily="34" charset="0"/>
            </a:endParaRPr>
          </a:p>
        </p:txBody>
      </p:sp>
      <p:sp>
        <p:nvSpPr>
          <p:cNvPr id="2355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CA9057-A0E2-4B11-8A92-60C3C2B7A4C6}" type="datetime1">
              <a:rPr kumimoji="0" lang="fr-FR" altLang="fr-FR"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26/04/2022</a:t>
            </a:fld>
            <a:endParaRPr kumimoji="0" lang="fr-FR" alt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35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0805F-08D8-4937-86A2-DD6FD0F5E685}"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93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AED1EE-4DE3-4324-9E08-A32F725D9DDF}" type="datetime1">
              <a:rPr kumimoji="0" lang="zh-TW" altLang="fr-FR" sz="1300" b="0" i="0" u="none" strike="noStrike" kern="1200" cap="none" spc="0" normalizeH="0" baseline="0" noProof="0" smtClean="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2022/4/26</a:t>
            </a:fld>
            <a:endParaRPr kumimoji="0" lang="en-US" altLang="zh-TW" sz="13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593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1D1761-E825-410C-AFD7-A005BD57FC19}"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9396" name="Espace réservé de l'image des diapositives 1"/>
          <p:cNvSpPr>
            <a:spLocks noGrp="1" noRot="1" noChangeAspect="1" noTextEdit="1"/>
          </p:cNvSpPr>
          <p:nvPr>
            <p:ph type="sldImg"/>
          </p:nvPr>
        </p:nvSpPr>
        <p:spPr>
          <a:ln/>
        </p:spPr>
      </p:sp>
      <p:sp>
        <p:nvSpPr>
          <p:cNvPr id="59397" name="Espace réservé des commentaires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ts val="400"/>
              </a:spcBef>
              <a:spcAft>
                <a:spcPct val="0"/>
              </a:spcAft>
              <a:defRPr sz="1200">
                <a:solidFill>
                  <a:srgbClr val="000000"/>
                </a:solidFill>
                <a:latin typeface="Calibri" pitchFamily="34" charset="0"/>
              </a:defRPr>
            </a:lvl6pPr>
            <a:lvl7pPr marL="2971800" indent="-228600" eaLnBrk="0" fontAlgn="base" hangingPunct="0">
              <a:spcBef>
                <a:spcPts val="400"/>
              </a:spcBef>
              <a:spcAft>
                <a:spcPct val="0"/>
              </a:spcAft>
              <a:defRPr sz="1200">
                <a:solidFill>
                  <a:srgbClr val="000000"/>
                </a:solidFill>
                <a:latin typeface="Calibri" pitchFamily="34" charset="0"/>
              </a:defRPr>
            </a:lvl7pPr>
            <a:lvl8pPr marL="3429000" indent="-228600" eaLnBrk="0" fontAlgn="base" hangingPunct="0">
              <a:spcBef>
                <a:spcPts val="400"/>
              </a:spcBef>
              <a:spcAft>
                <a:spcPct val="0"/>
              </a:spcAft>
              <a:defRPr sz="1200">
                <a:solidFill>
                  <a:srgbClr val="000000"/>
                </a:solidFill>
                <a:latin typeface="Calibri" pitchFamily="34" charset="0"/>
              </a:defRPr>
            </a:lvl8pPr>
            <a:lvl9pPr marL="3886200" indent="-228600" eaLnBrk="0" fontAlgn="base" hangingPunct="0">
              <a:spcBef>
                <a:spcPts val="400"/>
              </a:spcBef>
              <a:spcAft>
                <a:spcPct val="0"/>
              </a:spcAft>
              <a:defRPr sz="1200">
                <a:solidFill>
                  <a:srgbClr val="000000"/>
                </a:solidFill>
                <a:latin typeface="Calibri" pitchFamily="34" charset="0"/>
              </a:defRPr>
            </a:lvl9pPr>
          </a:lstStyle>
          <a:p>
            <a:r>
              <a:rPr lang="fr-FR" sz="1400" dirty="0"/>
              <a:t>Selon l’Agence Canadienne de Développement International (ACDI) , la GAR est : </a:t>
            </a:r>
          </a:p>
          <a:p>
            <a:r>
              <a:rPr lang="fr-FR" sz="1400" dirty="0"/>
              <a:t>« un moyen d’améliorer </a:t>
            </a:r>
            <a:r>
              <a:rPr lang="fr-FR" sz="1400" dirty="0">
                <a:solidFill>
                  <a:srgbClr val="FF0000"/>
                </a:solidFill>
              </a:rPr>
              <a:t>l’efficacité</a:t>
            </a:r>
            <a:r>
              <a:rPr lang="fr-FR" sz="1400" dirty="0"/>
              <a:t> et la </a:t>
            </a:r>
            <a:r>
              <a:rPr lang="fr-FR" sz="1400" dirty="0">
                <a:solidFill>
                  <a:srgbClr val="FF0000"/>
                </a:solidFill>
              </a:rPr>
              <a:t>responsabilité</a:t>
            </a:r>
            <a:r>
              <a:rPr lang="fr-FR" sz="1400" dirty="0"/>
              <a:t> de la gestion en faisant participer les </a:t>
            </a:r>
            <a:r>
              <a:rPr lang="fr-FR" sz="1400" dirty="0">
                <a:solidFill>
                  <a:srgbClr val="FF0000"/>
                </a:solidFill>
              </a:rPr>
              <a:t>principaux intervenants </a:t>
            </a:r>
            <a:r>
              <a:rPr lang="fr-FR" sz="1400" dirty="0"/>
              <a:t>à la définition des </a:t>
            </a:r>
            <a:r>
              <a:rPr lang="fr-FR" sz="1400" dirty="0">
                <a:solidFill>
                  <a:srgbClr val="FF0000"/>
                </a:solidFill>
              </a:rPr>
              <a:t>résultats</a:t>
            </a:r>
            <a:r>
              <a:rPr lang="fr-FR" sz="1400" dirty="0"/>
              <a:t> escomptés, en évaluant les </a:t>
            </a:r>
            <a:r>
              <a:rPr lang="fr-FR" sz="1400" dirty="0">
                <a:solidFill>
                  <a:srgbClr val="FF0000"/>
                </a:solidFill>
              </a:rPr>
              <a:t>risques</a:t>
            </a:r>
            <a:r>
              <a:rPr lang="fr-FR" sz="1400" dirty="0"/>
              <a:t>, en suivant les progrès vers ces résultats, en intégrant </a:t>
            </a:r>
            <a:r>
              <a:rPr lang="fr-FR" sz="1400" dirty="0">
                <a:solidFill>
                  <a:srgbClr val="FF0000"/>
                </a:solidFill>
              </a:rPr>
              <a:t>les leçons </a:t>
            </a:r>
            <a:r>
              <a:rPr lang="fr-FR" sz="1400" dirty="0"/>
              <a:t>apprises dans les décisions de gestion et les rapports sur le rendement » </a:t>
            </a:r>
          </a:p>
          <a:p>
            <a:endParaRPr lang="zh-TW" altLang="en-US" dirty="0">
              <a:ea typeface="PMingLiU" pitchFamily="18" charset="-120"/>
            </a:endParaRPr>
          </a:p>
        </p:txBody>
      </p:sp>
      <p:sp>
        <p:nvSpPr>
          <p:cNvPr id="59398" name="Espace réservé du numéro de diapositive 3"/>
          <p:cNvSpPr txBox="1">
            <a:spLocks noGrp="1"/>
          </p:cNvSpPr>
          <p:nvPr/>
        </p:nvSpPr>
        <p:spPr bwMode="auto">
          <a:xfrm>
            <a:off x="4168372" y="10880551"/>
            <a:ext cx="3188880" cy="5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48" tIns="53674" rIns="107348" bIns="5367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D4ECED-E3BA-484A-BCA0-D738451586F3}" type="slidenum">
              <a:rPr kumimoji="0" lang="zh-TW" altLang="fr-FR"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altLang="zh-TW"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323331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AED1EE-4DE3-4324-9E08-A32F725D9DDF}" type="datetime1">
              <a:rPr kumimoji="0" lang="zh-TW" altLang="fr-FR" sz="1300" b="0" i="0" u="none" strike="noStrike" kern="1200" cap="none" spc="0" normalizeH="0" baseline="0" noProof="0" smtClean="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2022/4/26</a:t>
            </a:fld>
            <a:endParaRPr kumimoji="0" lang="en-US" altLang="zh-TW" sz="13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593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1D1761-E825-410C-AFD7-A005BD57FC19}"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9396" name="Espace réservé de l'image des diapositives 1"/>
          <p:cNvSpPr>
            <a:spLocks noGrp="1" noRot="1" noChangeAspect="1" noTextEdit="1"/>
          </p:cNvSpPr>
          <p:nvPr>
            <p:ph type="sldImg"/>
          </p:nvPr>
        </p:nvSpPr>
        <p:spPr>
          <a:ln/>
        </p:spPr>
      </p:sp>
      <p:sp>
        <p:nvSpPr>
          <p:cNvPr id="59397" name="Espace réservé des commentaires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ts val="400"/>
              </a:spcBef>
              <a:spcAft>
                <a:spcPct val="0"/>
              </a:spcAft>
              <a:defRPr sz="1200">
                <a:solidFill>
                  <a:srgbClr val="000000"/>
                </a:solidFill>
                <a:latin typeface="Calibri" pitchFamily="34" charset="0"/>
              </a:defRPr>
            </a:lvl6pPr>
            <a:lvl7pPr marL="2971800" indent="-228600" eaLnBrk="0" fontAlgn="base" hangingPunct="0">
              <a:spcBef>
                <a:spcPts val="400"/>
              </a:spcBef>
              <a:spcAft>
                <a:spcPct val="0"/>
              </a:spcAft>
              <a:defRPr sz="1200">
                <a:solidFill>
                  <a:srgbClr val="000000"/>
                </a:solidFill>
                <a:latin typeface="Calibri" pitchFamily="34" charset="0"/>
              </a:defRPr>
            </a:lvl7pPr>
            <a:lvl8pPr marL="3429000" indent="-228600" eaLnBrk="0" fontAlgn="base" hangingPunct="0">
              <a:spcBef>
                <a:spcPts val="400"/>
              </a:spcBef>
              <a:spcAft>
                <a:spcPct val="0"/>
              </a:spcAft>
              <a:defRPr sz="1200">
                <a:solidFill>
                  <a:srgbClr val="000000"/>
                </a:solidFill>
                <a:latin typeface="Calibri" pitchFamily="34" charset="0"/>
              </a:defRPr>
            </a:lvl8pPr>
            <a:lvl9pPr marL="3886200" indent="-228600" eaLnBrk="0" fontAlgn="base" hangingPunct="0">
              <a:spcBef>
                <a:spcPts val="400"/>
              </a:spcBef>
              <a:spcAft>
                <a:spcPct val="0"/>
              </a:spcAft>
              <a:defRPr sz="1200">
                <a:solidFill>
                  <a:srgbClr val="000000"/>
                </a:solidFill>
                <a:latin typeface="Calibri" pitchFamily="34" charset="0"/>
              </a:defRPr>
            </a:lvl9pPr>
          </a:lstStyle>
          <a:p>
            <a:endParaRPr lang="zh-TW" altLang="en-US">
              <a:ea typeface="PMingLiU" pitchFamily="18" charset="-120"/>
            </a:endParaRPr>
          </a:p>
        </p:txBody>
      </p:sp>
      <p:sp>
        <p:nvSpPr>
          <p:cNvPr id="59398" name="Espace réservé du numéro de diapositive 3"/>
          <p:cNvSpPr txBox="1">
            <a:spLocks noGrp="1"/>
          </p:cNvSpPr>
          <p:nvPr/>
        </p:nvSpPr>
        <p:spPr bwMode="auto">
          <a:xfrm>
            <a:off x="4168372" y="10880551"/>
            <a:ext cx="3188880" cy="5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48" tIns="53674" rIns="107348" bIns="5367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D4ECED-E3BA-484A-BCA0-D738451586F3}" type="slidenum">
              <a:rPr kumimoji="0" lang="zh-TW" altLang="fr-FR"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altLang="zh-TW"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362953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AED1EE-4DE3-4324-9E08-A32F725D9DDF}" type="datetime1">
              <a:rPr kumimoji="0" lang="zh-TW" altLang="fr-FR" sz="1300" b="0" i="0" u="none" strike="noStrike" kern="1200" cap="none" spc="0" normalizeH="0" baseline="0" noProof="0" smtClean="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2022/4/26</a:t>
            </a:fld>
            <a:endParaRPr kumimoji="0" lang="en-US" altLang="zh-TW" sz="13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593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1D1761-E825-410C-AFD7-A005BD57FC19}"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9396" name="Espace réservé de l'image des diapositives 1"/>
          <p:cNvSpPr>
            <a:spLocks noGrp="1" noRot="1" noChangeAspect="1" noTextEdit="1"/>
          </p:cNvSpPr>
          <p:nvPr>
            <p:ph type="sldImg"/>
          </p:nvPr>
        </p:nvSpPr>
        <p:spPr>
          <a:ln/>
        </p:spPr>
      </p:sp>
      <p:sp>
        <p:nvSpPr>
          <p:cNvPr id="59397" name="Espace réservé des commentaires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ts val="400"/>
              </a:spcBef>
              <a:spcAft>
                <a:spcPct val="0"/>
              </a:spcAft>
              <a:defRPr sz="1200">
                <a:solidFill>
                  <a:srgbClr val="000000"/>
                </a:solidFill>
                <a:latin typeface="Calibri" pitchFamily="34" charset="0"/>
              </a:defRPr>
            </a:lvl6pPr>
            <a:lvl7pPr marL="2971800" indent="-228600" eaLnBrk="0" fontAlgn="base" hangingPunct="0">
              <a:spcBef>
                <a:spcPts val="400"/>
              </a:spcBef>
              <a:spcAft>
                <a:spcPct val="0"/>
              </a:spcAft>
              <a:defRPr sz="1200">
                <a:solidFill>
                  <a:srgbClr val="000000"/>
                </a:solidFill>
                <a:latin typeface="Calibri" pitchFamily="34" charset="0"/>
              </a:defRPr>
            </a:lvl7pPr>
            <a:lvl8pPr marL="3429000" indent="-228600" eaLnBrk="0" fontAlgn="base" hangingPunct="0">
              <a:spcBef>
                <a:spcPts val="400"/>
              </a:spcBef>
              <a:spcAft>
                <a:spcPct val="0"/>
              </a:spcAft>
              <a:defRPr sz="1200">
                <a:solidFill>
                  <a:srgbClr val="000000"/>
                </a:solidFill>
                <a:latin typeface="Calibri" pitchFamily="34" charset="0"/>
              </a:defRPr>
            </a:lvl8pPr>
            <a:lvl9pPr marL="3886200" indent="-228600" eaLnBrk="0" fontAlgn="base" hangingPunct="0">
              <a:spcBef>
                <a:spcPts val="400"/>
              </a:spcBef>
              <a:spcAft>
                <a:spcPct val="0"/>
              </a:spcAft>
              <a:defRPr sz="1200">
                <a:solidFill>
                  <a:srgbClr val="000000"/>
                </a:solidFill>
                <a:latin typeface="Calibri" pitchFamily="34" charset="0"/>
              </a:defRPr>
            </a:lvl9pPr>
          </a:lstStyle>
          <a:p>
            <a:endParaRPr lang="zh-TW" altLang="en-US">
              <a:ea typeface="PMingLiU" pitchFamily="18" charset="-120"/>
            </a:endParaRPr>
          </a:p>
        </p:txBody>
      </p:sp>
      <p:sp>
        <p:nvSpPr>
          <p:cNvPr id="59398" name="Espace réservé du numéro de diapositive 3"/>
          <p:cNvSpPr txBox="1">
            <a:spLocks noGrp="1"/>
          </p:cNvSpPr>
          <p:nvPr/>
        </p:nvSpPr>
        <p:spPr bwMode="auto">
          <a:xfrm>
            <a:off x="4168372" y="10880551"/>
            <a:ext cx="3188880" cy="5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48" tIns="53674" rIns="107348" bIns="5367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D4ECED-E3BA-484A-BCA0-D738451586F3}" type="slidenum">
              <a:rPr kumimoji="0" lang="zh-TW" altLang="fr-FR"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altLang="zh-TW"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206431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8A15D6-ACBE-4460-8C92-CB0105A65EED}" type="datetime1">
              <a:rPr kumimoji="0" lang="zh-TW" altLang="fr-FR" sz="1300" b="0" i="0" u="none" strike="noStrike" kern="1200" cap="none" spc="0" normalizeH="0" baseline="0" noProof="0" smtClean="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2022/4/26</a:t>
            </a:fld>
            <a:endParaRPr kumimoji="0" lang="en-US" altLang="zh-TW" sz="13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532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C6F805E-6471-4C19-8053-DFABB8ECDC34}"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3252" name="Espace réservé de l'image des diapositives 1"/>
          <p:cNvSpPr>
            <a:spLocks noGrp="1" noRot="1" noChangeAspect="1" noTextEdit="1"/>
          </p:cNvSpPr>
          <p:nvPr>
            <p:ph type="sldImg"/>
          </p:nvPr>
        </p:nvSpPr>
        <p:spPr>
          <a:ln/>
        </p:spPr>
      </p:sp>
      <p:sp>
        <p:nvSpPr>
          <p:cNvPr id="53253" name="Espace réservé des commentaires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ts val="400"/>
              </a:spcBef>
              <a:spcAft>
                <a:spcPct val="0"/>
              </a:spcAft>
              <a:defRPr sz="1200">
                <a:solidFill>
                  <a:srgbClr val="000000"/>
                </a:solidFill>
                <a:latin typeface="Calibri" pitchFamily="34" charset="0"/>
              </a:defRPr>
            </a:lvl6pPr>
            <a:lvl7pPr marL="2971800" indent="-228600" eaLnBrk="0" fontAlgn="base" hangingPunct="0">
              <a:spcBef>
                <a:spcPts val="400"/>
              </a:spcBef>
              <a:spcAft>
                <a:spcPct val="0"/>
              </a:spcAft>
              <a:defRPr sz="1200">
                <a:solidFill>
                  <a:srgbClr val="000000"/>
                </a:solidFill>
                <a:latin typeface="Calibri" pitchFamily="34" charset="0"/>
              </a:defRPr>
            </a:lvl7pPr>
            <a:lvl8pPr marL="3429000" indent="-228600" eaLnBrk="0" fontAlgn="base" hangingPunct="0">
              <a:spcBef>
                <a:spcPts val="400"/>
              </a:spcBef>
              <a:spcAft>
                <a:spcPct val="0"/>
              </a:spcAft>
              <a:defRPr sz="1200">
                <a:solidFill>
                  <a:srgbClr val="000000"/>
                </a:solidFill>
                <a:latin typeface="Calibri" pitchFamily="34" charset="0"/>
              </a:defRPr>
            </a:lvl8pPr>
            <a:lvl9pPr marL="3886200" indent="-228600" eaLnBrk="0" fontAlgn="base" hangingPunct="0">
              <a:spcBef>
                <a:spcPts val="400"/>
              </a:spcBef>
              <a:spcAft>
                <a:spcPct val="0"/>
              </a:spcAft>
              <a:defRPr sz="1200">
                <a:solidFill>
                  <a:srgbClr val="000000"/>
                </a:solidFill>
                <a:latin typeface="Calibri" pitchFamily="34" charset="0"/>
              </a:defRPr>
            </a:lvl9pPr>
          </a:lstStyle>
          <a:p>
            <a:endParaRPr lang="zh-TW" altLang="en-US">
              <a:ea typeface="PMingLiU" pitchFamily="18" charset="-120"/>
            </a:endParaRPr>
          </a:p>
        </p:txBody>
      </p:sp>
      <p:sp>
        <p:nvSpPr>
          <p:cNvPr id="53254" name="Espace réservé du numéro de diapositive 3"/>
          <p:cNvSpPr txBox="1">
            <a:spLocks noGrp="1"/>
          </p:cNvSpPr>
          <p:nvPr/>
        </p:nvSpPr>
        <p:spPr bwMode="auto">
          <a:xfrm>
            <a:off x="4168372" y="10880551"/>
            <a:ext cx="3188880" cy="5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48" tIns="53674" rIns="107348" bIns="5367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DF9C7AC-5ABB-40B7-B3B4-6A59A8502582}" type="slidenum">
              <a:rPr kumimoji="0" lang="zh-TW" altLang="fr-FR"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altLang="zh-TW"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324332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EB72B2-624A-4320-B631-1C0C7DB10D78}" type="datetime1">
              <a:rPr kumimoji="0" lang="zh-TW" altLang="fr-FR" sz="1300" b="0" i="0" u="none" strike="noStrike" kern="1200" cap="none" spc="0" normalizeH="0" baseline="0" noProof="0" smtClean="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2022/4/26</a:t>
            </a:fld>
            <a:endParaRPr kumimoji="0" lang="en-US" altLang="zh-TW" sz="13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686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A2D87F-A3A4-43E2-B347-9D34A5E01E80}"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8612" name="Espace réservé de l'image des diapositives 1"/>
          <p:cNvSpPr>
            <a:spLocks noGrp="1" noRot="1" noChangeAspect="1" noTextEdit="1"/>
          </p:cNvSpPr>
          <p:nvPr>
            <p:ph type="sldImg"/>
          </p:nvPr>
        </p:nvSpPr>
        <p:spPr>
          <a:ln/>
        </p:spPr>
      </p:sp>
      <p:sp>
        <p:nvSpPr>
          <p:cNvPr id="68613" name="Espace réservé des commentaires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ts val="400"/>
              </a:spcBef>
              <a:spcAft>
                <a:spcPct val="0"/>
              </a:spcAft>
              <a:defRPr sz="1200">
                <a:solidFill>
                  <a:srgbClr val="000000"/>
                </a:solidFill>
                <a:latin typeface="Calibri" pitchFamily="34" charset="0"/>
              </a:defRPr>
            </a:lvl6pPr>
            <a:lvl7pPr marL="2971800" indent="-228600" eaLnBrk="0" fontAlgn="base" hangingPunct="0">
              <a:spcBef>
                <a:spcPts val="400"/>
              </a:spcBef>
              <a:spcAft>
                <a:spcPct val="0"/>
              </a:spcAft>
              <a:defRPr sz="1200">
                <a:solidFill>
                  <a:srgbClr val="000000"/>
                </a:solidFill>
                <a:latin typeface="Calibri" pitchFamily="34" charset="0"/>
              </a:defRPr>
            </a:lvl7pPr>
            <a:lvl8pPr marL="3429000" indent="-228600" eaLnBrk="0" fontAlgn="base" hangingPunct="0">
              <a:spcBef>
                <a:spcPts val="400"/>
              </a:spcBef>
              <a:spcAft>
                <a:spcPct val="0"/>
              </a:spcAft>
              <a:defRPr sz="1200">
                <a:solidFill>
                  <a:srgbClr val="000000"/>
                </a:solidFill>
                <a:latin typeface="Calibri" pitchFamily="34" charset="0"/>
              </a:defRPr>
            </a:lvl8pPr>
            <a:lvl9pPr marL="3886200" indent="-228600" eaLnBrk="0" fontAlgn="base" hangingPunct="0">
              <a:spcBef>
                <a:spcPts val="400"/>
              </a:spcBef>
              <a:spcAft>
                <a:spcPct val="0"/>
              </a:spcAft>
              <a:defRPr sz="1200">
                <a:solidFill>
                  <a:srgbClr val="000000"/>
                </a:solidFill>
                <a:latin typeface="Calibri" pitchFamily="34" charset="0"/>
              </a:defRPr>
            </a:lvl9pPr>
          </a:lstStyle>
          <a:p>
            <a:endParaRPr lang="zh-TW" altLang="en-US">
              <a:ea typeface="PMingLiU" pitchFamily="18" charset="-120"/>
            </a:endParaRPr>
          </a:p>
        </p:txBody>
      </p:sp>
      <p:sp>
        <p:nvSpPr>
          <p:cNvPr id="68614" name="Espace réservé du numéro de diapositive 3"/>
          <p:cNvSpPr txBox="1">
            <a:spLocks noGrp="1"/>
          </p:cNvSpPr>
          <p:nvPr/>
        </p:nvSpPr>
        <p:spPr bwMode="auto">
          <a:xfrm>
            <a:off x="4168372" y="10880551"/>
            <a:ext cx="3188880" cy="5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48" tIns="53674" rIns="107348" bIns="5367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D46F4E-FF2C-43B6-8AE8-B703E7D20C16}" type="slidenum">
              <a:rPr kumimoji="0" lang="zh-TW" altLang="fr-FR"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altLang="zh-TW"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291128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3D186B-16F8-43F9-BE28-7B856C436249}" type="datetime1">
              <a:rPr kumimoji="0" lang="zh-TW" altLang="fr-FR" sz="1300" b="0" i="0" u="none" strike="noStrike" kern="1200" cap="none" spc="0" normalizeH="0" baseline="0" noProof="0" smtClean="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2022/4/26</a:t>
            </a:fld>
            <a:endParaRPr kumimoji="0" lang="en-US" altLang="zh-TW" sz="13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737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872202" indent="-335462">
              <a:defRPr>
                <a:solidFill>
                  <a:schemeClr val="tx1"/>
                </a:solidFill>
                <a:latin typeface="Arial" pitchFamily="34" charset="0"/>
              </a:defRPr>
            </a:lvl2pPr>
            <a:lvl3pPr marL="1341851" indent="-268370">
              <a:defRPr>
                <a:solidFill>
                  <a:schemeClr val="tx1"/>
                </a:solidFill>
                <a:latin typeface="Arial" pitchFamily="34" charset="0"/>
              </a:defRPr>
            </a:lvl3pPr>
            <a:lvl4pPr marL="1878591" indent="-268370">
              <a:defRPr>
                <a:solidFill>
                  <a:schemeClr val="tx1"/>
                </a:solidFill>
                <a:latin typeface="Arial" pitchFamily="34" charset="0"/>
              </a:defRPr>
            </a:lvl4pPr>
            <a:lvl5pPr marL="2415331" indent="-268370">
              <a:defRPr>
                <a:solidFill>
                  <a:schemeClr val="tx1"/>
                </a:solidFill>
                <a:latin typeface="Arial" pitchFamily="34" charset="0"/>
              </a:defRPr>
            </a:lvl5pPr>
            <a:lvl6pPr marL="2952071" indent="-268370" eaLnBrk="0" fontAlgn="base" hangingPunct="0">
              <a:spcBef>
                <a:spcPct val="0"/>
              </a:spcBef>
              <a:spcAft>
                <a:spcPct val="0"/>
              </a:spcAft>
              <a:defRPr>
                <a:solidFill>
                  <a:schemeClr val="tx1"/>
                </a:solidFill>
                <a:latin typeface="Arial" pitchFamily="34" charset="0"/>
              </a:defRPr>
            </a:lvl6pPr>
            <a:lvl7pPr marL="3488810" indent="-268370" eaLnBrk="0" fontAlgn="base" hangingPunct="0">
              <a:spcBef>
                <a:spcPct val="0"/>
              </a:spcBef>
              <a:spcAft>
                <a:spcPct val="0"/>
              </a:spcAft>
              <a:defRPr>
                <a:solidFill>
                  <a:schemeClr val="tx1"/>
                </a:solidFill>
                <a:latin typeface="Arial" pitchFamily="34" charset="0"/>
              </a:defRPr>
            </a:lvl7pPr>
            <a:lvl8pPr marL="4025551" indent="-268370" eaLnBrk="0" fontAlgn="base" hangingPunct="0">
              <a:spcBef>
                <a:spcPct val="0"/>
              </a:spcBef>
              <a:spcAft>
                <a:spcPct val="0"/>
              </a:spcAft>
              <a:defRPr>
                <a:solidFill>
                  <a:schemeClr val="tx1"/>
                </a:solidFill>
                <a:latin typeface="Arial" pitchFamily="34" charset="0"/>
              </a:defRPr>
            </a:lvl8pPr>
            <a:lvl9pPr marL="4562291" indent="-26837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086533-4759-48BF-B6CD-847CA8B67E6E}" type="slidenum">
              <a:rPr kumimoji="0" lang="fr-F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3732" name="Espace réservé de l'image des diapositives 1"/>
          <p:cNvSpPr>
            <a:spLocks noGrp="1" noRot="1" noChangeAspect="1" noTextEdit="1"/>
          </p:cNvSpPr>
          <p:nvPr>
            <p:ph type="sldImg"/>
          </p:nvPr>
        </p:nvSpPr>
        <p:spPr>
          <a:ln/>
        </p:spPr>
      </p:sp>
      <p:sp>
        <p:nvSpPr>
          <p:cNvPr id="73733" name="Espace réservé des commentaires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ts val="400"/>
              </a:spcBef>
              <a:spcAft>
                <a:spcPct val="0"/>
              </a:spcAft>
              <a:defRPr sz="1200">
                <a:solidFill>
                  <a:srgbClr val="000000"/>
                </a:solidFill>
                <a:latin typeface="Calibri" pitchFamily="34" charset="0"/>
              </a:defRPr>
            </a:lvl6pPr>
            <a:lvl7pPr marL="2971800" indent="-228600" eaLnBrk="0" fontAlgn="base" hangingPunct="0">
              <a:spcBef>
                <a:spcPts val="400"/>
              </a:spcBef>
              <a:spcAft>
                <a:spcPct val="0"/>
              </a:spcAft>
              <a:defRPr sz="1200">
                <a:solidFill>
                  <a:srgbClr val="000000"/>
                </a:solidFill>
                <a:latin typeface="Calibri" pitchFamily="34" charset="0"/>
              </a:defRPr>
            </a:lvl7pPr>
            <a:lvl8pPr marL="3429000" indent="-228600" eaLnBrk="0" fontAlgn="base" hangingPunct="0">
              <a:spcBef>
                <a:spcPts val="400"/>
              </a:spcBef>
              <a:spcAft>
                <a:spcPct val="0"/>
              </a:spcAft>
              <a:defRPr sz="1200">
                <a:solidFill>
                  <a:srgbClr val="000000"/>
                </a:solidFill>
                <a:latin typeface="Calibri" pitchFamily="34" charset="0"/>
              </a:defRPr>
            </a:lvl8pPr>
            <a:lvl9pPr marL="3886200" indent="-228600" eaLnBrk="0" fontAlgn="base" hangingPunct="0">
              <a:spcBef>
                <a:spcPts val="400"/>
              </a:spcBef>
              <a:spcAft>
                <a:spcPct val="0"/>
              </a:spcAft>
              <a:defRPr sz="1200">
                <a:solidFill>
                  <a:srgbClr val="000000"/>
                </a:solidFill>
                <a:latin typeface="Calibri" pitchFamily="34" charset="0"/>
              </a:defRPr>
            </a:lvl9pPr>
          </a:lstStyle>
          <a:p>
            <a:endParaRPr lang="zh-TW" altLang="en-US">
              <a:ea typeface="PMingLiU" pitchFamily="18" charset="-120"/>
            </a:endParaRPr>
          </a:p>
        </p:txBody>
      </p:sp>
      <p:sp>
        <p:nvSpPr>
          <p:cNvPr id="73734" name="Espace réservé du numéro de diapositive 3"/>
          <p:cNvSpPr txBox="1">
            <a:spLocks noGrp="1"/>
          </p:cNvSpPr>
          <p:nvPr/>
        </p:nvSpPr>
        <p:spPr bwMode="auto">
          <a:xfrm>
            <a:off x="4168372" y="10880551"/>
            <a:ext cx="3188880" cy="5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48" tIns="53674" rIns="107348" bIns="5367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A6CF8F-E19B-4159-814E-1C8CA29DB489}" type="slidenum">
              <a:rPr kumimoji="0" lang="zh-TW" altLang="fr-FR"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altLang="zh-TW" sz="14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Tree>
    <p:extLst>
      <p:ext uri="{BB962C8B-B14F-4D97-AF65-F5344CB8AC3E}">
        <p14:creationId xmlns:p14="http://schemas.microsoft.com/office/powerpoint/2010/main" val="78912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a:latin typeface="Arial" panose="020B0604020202020204" pitchFamily="34" charset="0"/>
            </a:endParaRPr>
          </a:p>
        </p:txBody>
      </p:sp>
      <p:sp>
        <p:nvSpPr>
          <p:cNvPr id="96260" name="Espace réservé de la date 3"/>
          <p:cNvSpPr txBox="1">
            <a:spLocks noGrp="1"/>
          </p:cNvSpPr>
          <p:nvPr/>
        </p:nvSpPr>
        <p:spPr bwMode="auto">
          <a:xfrm>
            <a:off x="4130896" y="0"/>
            <a:ext cx="3161625" cy="6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2198" tIns="56099" rIns="112198" bIns="56099"/>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A" altLang="fr-FR"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7825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61038" y="3602038"/>
            <a:ext cx="7306962"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2" name="Titre 1"/>
          <p:cNvSpPr>
            <a:spLocks noGrp="1"/>
          </p:cNvSpPr>
          <p:nvPr>
            <p:ph type="ctrTitle"/>
          </p:nvPr>
        </p:nvSpPr>
        <p:spPr>
          <a:xfrm>
            <a:off x="3361038" y="1122363"/>
            <a:ext cx="7306962" cy="2387600"/>
          </a:xfrm>
        </p:spPr>
        <p:txBody>
          <a:bodyPr anchor="b"/>
          <a:lstStyle>
            <a:lvl1pPr algn="ctr">
              <a:defRPr sz="6000" b="1">
                <a:solidFill>
                  <a:schemeClr val="bg1"/>
                </a:solidFill>
              </a:defRPr>
            </a:lvl1pPr>
          </a:lstStyle>
          <a:p>
            <a:r>
              <a:rPr lang="fr-FR" dirty="0"/>
              <a:t>Modifiez le style du titre</a:t>
            </a:r>
            <a:endParaRPr lang="en-US" dirty="0"/>
          </a:p>
        </p:txBody>
      </p:sp>
      <p:sp>
        <p:nvSpPr>
          <p:cNvPr id="5" name="Espace réservé du pied de page 4"/>
          <p:cNvSpPr>
            <a:spLocks noGrp="1"/>
          </p:cNvSpPr>
          <p:nvPr>
            <p:ph type="ftr" sz="quarter" idx="11"/>
          </p:nvPr>
        </p:nvSpPr>
        <p:spPr>
          <a:xfrm>
            <a:off x="4957119" y="5466523"/>
            <a:ext cx="4114800" cy="739202"/>
          </a:xfrm>
        </p:spPr>
        <p:txBody>
          <a:bodyPr/>
          <a:lstStyle>
            <a:lvl1pPr>
              <a:defRPr sz="1800"/>
            </a:lvl1pPr>
          </a:lstStyle>
          <a:p>
            <a:endParaRPr lang="fr-FR"/>
          </a:p>
        </p:txBody>
      </p:sp>
      <p:sp>
        <p:nvSpPr>
          <p:cNvPr id="4" name="Rectangle 3"/>
          <p:cNvSpPr/>
          <p:nvPr/>
        </p:nvSpPr>
        <p:spPr>
          <a:xfrm>
            <a:off x="-110836" y="-375228"/>
            <a:ext cx="12372109" cy="7423727"/>
          </a:xfrm>
          <a:prstGeom prst="rect">
            <a:avLst/>
          </a:prstGeom>
          <a:gradFill flip="none" rotWithShape="1">
            <a:gsLst>
              <a:gs pos="3226">
                <a:srgbClr val="5A84C3"/>
              </a:gs>
              <a:gs pos="100000">
                <a:srgbClr val="0080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15292" y="296112"/>
            <a:ext cx="2154928" cy="4289503"/>
          </a:xfrm>
          <a:prstGeom prst="rect">
            <a:avLst/>
          </a:prstGeom>
        </p:spPr>
      </p:pic>
      <p:sp>
        <p:nvSpPr>
          <p:cNvPr id="7" name="Titre 1"/>
          <p:cNvSpPr txBox="1">
            <a:spLocks/>
          </p:cNvSpPr>
          <p:nvPr/>
        </p:nvSpPr>
        <p:spPr>
          <a:xfrm>
            <a:off x="2257425" y="866775"/>
            <a:ext cx="9023350" cy="21812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Cambria" panose="02040503050406030204" pitchFamily="18" charset="0"/>
                <a:ea typeface="+mj-ea"/>
                <a:cs typeface="+mj-cs"/>
              </a:defRPr>
            </a:lvl1pPr>
          </a:lstStyle>
          <a:p>
            <a:endParaRPr lang="en-US" dirty="0">
              <a:solidFill>
                <a:schemeClr val="bg1"/>
              </a:solidFill>
              <a:latin typeface="+mn-lt"/>
            </a:endParaRPr>
          </a:p>
        </p:txBody>
      </p:sp>
      <p:sp>
        <p:nvSpPr>
          <p:cNvPr id="8" name="Espace réservé du texte 2"/>
          <p:cNvSpPr>
            <a:spLocks noGrp="1"/>
          </p:cNvSpPr>
          <p:nvPr>
            <p:ph type="body" idx="12"/>
          </p:nvPr>
        </p:nvSpPr>
        <p:spPr>
          <a:xfrm>
            <a:off x="2257425" y="3536951"/>
            <a:ext cx="90233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5406" y="5102225"/>
            <a:ext cx="3384037" cy="1614487"/>
          </a:xfrm>
          <a:prstGeom prst="rect">
            <a:avLst/>
          </a:prstGeom>
        </p:spPr>
      </p:pic>
    </p:spTree>
    <p:custDataLst>
      <p:tags r:id="rId1"/>
    </p:custDataLst>
    <p:extLst>
      <p:ext uri="{BB962C8B-B14F-4D97-AF65-F5344CB8AC3E}">
        <p14:creationId xmlns:p14="http://schemas.microsoft.com/office/powerpoint/2010/main" val="52198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78000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503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4B28201E-61FD-49D4-8E5D-B3AAB475FEE3}" type="slidenum">
              <a:rPr lang="fr-FR" smtClean="0"/>
              <a:t>‹N°›</a:t>
            </a:fld>
            <a:endParaRPr lang="fr-FR"/>
          </a:p>
        </p:txBody>
      </p:sp>
    </p:spTree>
    <p:extLst>
      <p:ext uri="{BB962C8B-B14F-4D97-AF65-F5344CB8AC3E}">
        <p14:creationId xmlns:p14="http://schemas.microsoft.com/office/powerpoint/2010/main" val="28628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1534585" y="214314"/>
            <a:ext cx="10390716" cy="1462087"/>
          </a:xfrm>
        </p:spPr>
        <p:txBody>
          <a:bodyPr/>
          <a:lstStyle/>
          <a:p>
            <a:r>
              <a:rPr lang="fr-FR"/>
              <a:t>Cliquez pour modifier le style du titre</a:t>
            </a:r>
          </a:p>
        </p:txBody>
      </p:sp>
      <p:sp>
        <p:nvSpPr>
          <p:cNvPr id="3" name="Espace réservé du graphique SmartArt 2"/>
          <p:cNvSpPr>
            <a:spLocks noGrp="1"/>
          </p:cNvSpPr>
          <p:nvPr>
            <p:ph type="dgm" idx="1"/>
          </p:nvPr>
        </p:nvSpPr>
        <p:spPr>
          <a:xfrm>
            <a:off x="1576917" y="2017713"/>
            <a:ext cx="10363200" cy="4114800"/>
          </a:xfrm>
        </p:spPr>
        <p:txBody>
          <a:bodyPr/>
          <a:lstStyle/>
          <a:p>
            <a:pPr lvl="0"/>
            <a:endParaRPr lang="fr-FR" noProof="0"/>
          </a:p>
        </p:txBody>
      </p:sp>
      <p:sp>
        <p:nvSpPr>
          <p:cNvPr id="4" name="Rectangle 11"/>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E38532A9-8CE0-4618-9F61-B9A40D43647E}" type="slidenum">
              <a:rPr lang="fr-FR" altLang="fr-FR"/>
              <a:pPr/>
              <a:t>‹N°›</a:t>
            </a:fld>
            <a:endParaRPr lang="fr-FR" altLang="fr-FR"/>
          </a:p>
        </p:txBody>
      </p:sp>
    </p:spTree>
    <p:extLst>
      <p:ext uri="{BB962C8B-B14F-4D97-AF65-F5344CB8AC3E}">
        <p14:creationId xmlns:p14="http://schemas.microsoft.com/office/powerpoint/2010/main" val="1698001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70984" y="76200"/>
            <a:ext cx="11216216" cy="990600"/>
          </a:xfrm>
        </p:spPr>
        <p:txBody>
          <a:bodyPr/>
          <a:lstStyle/>
          <a:p>
            <a:r>
              <a:rPr lang="fr-FR"/>
              <a:t>Cliquez pour modifier le style du titre</a:t>
            </a:r>
          </a:p>
        </p:txBody>
      </p:sp>
      <p:sp>
        <p:nvSpPr>
          <p:cNvPr id="3" name="Espace réservé du texte 2"/>
          <p:cNvSpPr>
            <a:spLocks noGrp="1"/>
          </p:cNvSpPr>
          <p:nvPr>
            <p:ph type="body" sz="half" idx="1"/>
          </p:nvPr>
        </p:nvSpPr>
        <p:spPr>
          <a:xfrm>
            <a:off x="711200" y="1295400"/>
            <a:ext cx="5486400" cy="5181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400800" y="1295400"/>
            <a:ext cx="5486400" cy="5181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31825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Diapositive de titre">
    <p:spTree>
      <p:nvGrpSpPr>
        <p:cNvPr id="1" name=""/>
        <p:cNvGrpSpPr/>
        <p:nvPr/>
      </p:nvGrpSpPr>
      <p:grpSpPr>
        <a:xfrm>
          <a:off x="0" y="0"/>
          <a:ext cx="0" cy="0"/>
          <a:chOff x="0" y="0"/>
          <a:chExt cx="0" cy="0"/>
        </a:xfrm>
      </p:grpSpPr>
      <p:pic>
        <p:nvPicPr>
          <p:cNvPr id="2" name="Picture 2053" descr="background pour présentations 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2058"/>
          <p:cNvSpPr>
            <a:spLocks noChangeShapeType="1"/>
          </p:cNvSpPr>
          <p:nvPr userDrawn="1"/>
        </p:nvSpPr>
        <p:spPr bwMode="auto">
          <a:xfrm flipV="1">
            <a:off x="1346200" y="6134100"/>
            <a:ext cx="10871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 name="Picture 7" descr="C:\Documents and Settings\HP_Propriétaire\Mes documents\Mes images\bmZ.bm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4800" y="6172200"/>
            <a:ext cx="2336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Documents and Settings\HP_Propriétaire\Mes documents\Mes images\armoirie du Niger.gif"/>
          <p:cNvPicPr>
            <a:picLocks noChangeAspect="1" noChangeArrowheads="1"/>
          </p:cNvPicPr>
          <p:nvPr userDrawn="1"/>
        </p:nvPicPr>
        <p:blipFill>
          <a:blip r:embed="rId4" cstate="hqprint">
            <a:clrChange>
              <a:clrFrom>
                <a:srgbClr val="99CC99"/>
              </a:clrFrom>
              <a:clrTo>
                <a:srgbClr val="99CC99">
                  <a:alpha val="0"/>
                </a:srgbClr>
              </a:clrTo>
            </a:clrChange>
            <a:extLst>
              <a:ext uri="{28A0092B-C50C-407E-A947-70E740481C1C}">
                <a14:useLocalDpi xmlns:a14="http://schemas.microsoft.com/office/drawing/2010/main" val="0"/>
              </a:ext>
            </a:extLst>
          </a:blip>
          <a:srcRect/>
          <a:stretch>
            <a:fillRect/>
          </a:stretch>
        </p:blipFill>
        <p:spPr bwMode="auto">
          <a:xfrm>
            <a:off x="5609167" y="61722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userDrawn="1"/>
        </p:nvSpPr>
        <p:spPr bwMode="auto">
          <a:xfrm>
            <a:off x="5410924" y="6489700"/>
            <a:ext cx="1075936"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fr-FR" sz="700"/>
              <a:t>Ministère de l’Economie</a:t>
            </a:r>
            <a:br>
              <a:rPr lang="fr-FR" sz="700"/>
            </a:br>
            <a:r>
              <a:rPr lang="fr-FR" sz="700"/>
              <a:t>et des finances</a:t>
            </a:r>
          </a:p>
        </p:txBody>
      </p:sp>
      <p:pic>
        <p:nvPicPr>
          <p:cNvPr id="7" name="Image 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67751" y="6161088"/>
            <a:ext cx="35136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ctangle 1"/>
          <p:cNvSpPr/>
          <p:nvPr userDrawn="1"/>
        </p:nvSpPr>
        <p:spPr>
          <a:xfrm>
            <a:off x="1625600" y="6477000"/>
            <a:ext cx="10058400" cy="304800"/>
          </a:xfrm>
          <a:prstGeom prst="rect">
            <a:avLst/>
          </a:prstGeom>
          <a:solidFill>
            <a:srgbClr val="FFCD2F"/>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Rectangle 2"/>
          <p:cNvSpPr/>
          <p:nvPr userDrawn="1"/>
        </p:nvSpPr>
        <p:spPr>
          <a:xfrm>
            <a:off x="203200" y="6477000"/>
            <a:ext cx="1422400" cy="304800"/>
          </a:xfrm>
          <a:prstGeom prst="rect">
            <a:avLst/>
          </a:prstGeom>
          <a:solidFill>
            <a:srgbClr val="00964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75952" y="609600"/>
            <a:ext cx="88264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5"/>
          <p:cNvGraphicFramePr>
            <a:graphicFrameLocks noChangeAspect="1"/>
          </p:cNvGraphicFramePr>
          <p:nvPr userDrawn="1"/>
        </p:nvGraphicFramePr>
        <p:xfrm>
          <a:off x="609600" y="609601"/>
          <a:ext cx="812800" cy="620713"/>
        </p:xfrm>
        <a:graphic>
          <a:graphicData uri="http://schemas.openxmlformats.org/presentationml/2006/ole">
            <mc:AlternateContent xmlns:mc="http://schemas.openxmlformats.org/markup-compatibility/2006">
              <mc:Choice xmlns:v="urn:schemas-microsoft-com:vml" Requires="v">
                <p:oleObj spid="_x0000_s1048" r:id="rId4" imgW="2580952" imgH="2600000" progId="">
                  <p:embed/>
                </p:oleObj>
              </mc:Choice>
              <mc:Fallback>
                <p:oleObj r:id="rId4" imgW="2580952" imgH="2600000" progId="">
                  <p:embed/>
                  <p:pic>
                    <p:nvPicPr>
                      <p:cNvPr id="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09601"/>
                        <a:ext cx="812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13"/>
          <p:cNvGrpSpPr>
            <a:grpSpLocks/>
          </p:cNvGrpSpPr>
          <p:nvPr userDrawn="1"/>
        </p:nvGrpSpPr>
        <p:grpSpPr bwMode="auto">
          <a:xfrm>
            <a:off x="203200" y="152400"/>
            <a:ext cx="11480800" cy="304800"/>
            <a:chOff x="152400" y="152400"/>
            <a:chExt cx="8610600" cy="304800"/>
          </a:xfrm>
        </p:grpSpPr>
        <p:sp>
          <p:nvSpPr>
            <p:cNvPr id="7" name="Rectangle 6"/>
            <p:cNvSpPr/>
            <p:nvPr/>
          </p:nvSpPr>
          <p:spPr>
            <a:xfrm>
              <a:off x="152400" y="152400"/>
              <a:ext cx="6553200" cy="304800"/>
            </a:xfrm>
            <a:prstGeom prst="rect">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Rectangle 7"/>
            <p:cNvSpPr/>
            <p:nvPr/>
          </p:nvSpPr>
          <p:spPr>
            <a:xfrm>
              <a:off x="6705600" y="152400"/>
              <a:ext cx="2057400" cy="304800"/>
            </a:xfrm>
            <a:prstGeom prst="rect">
              <a:avLst/>
            </a:prstGeom>
            <a:solidFill>
              <a:srgbClr val="FFCD2F"/>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sp>
        <p:nvSpPr>
          <p:cNvPr id="9" name="Date Placeholder 3"/>
          <p:cNvSpPr>
            <a:spLocks noGrp="1"/>
          </p:cNvSpPr>
          <p:nvPr>
            <p:ph type="dt" sz="half" idx="10"/>
          </p:nvPr>
        </p:nvSpPr>
        <p:spPr>
          <a:xfrm>
            <a:off x="203200" y="6477000"/>
            <a:ext cx="2844800" cy="381000"/>
          </a:xfrm>
          <a:prstGeom prst="rect">
            <a:avLst/>
          </a:prstGeom>
        </p:spPr>
        <p:txBody>
          <a:bodyPr/>
          <a:lstStyle>
            <a:lvl1pPr>
              <a:defRPr b="1">
                <a:solidFill>
                  <a:schemeClr val="bg1"/>
                </a:solidFill>
              </a:defRPr>
            </a:lvl1pPr>
          </a:lstStyle>
          <a:p>
            <a:pPr>
              <a:defRPr/>
            </a:pPr>
            <a:endParaRPr lang="en-US"/>
          </a:p>
        </p:txBody>
      </p:sp>
      <p:sp>
        <p:nvSpPr>
          <p:cNvPr id="10" name="Footer Placeholder 4"/>
          <p:cNvSpPr>
            <a:spLocks noGrp="1"/>
          </p:cNvSpPr>
          <p:nvPr>
            <p:ph type="ftr" sz="quarter" idx="11"/>
          </p:nvPr>
        </p:nvSpPr>
        <p:spPr>
          <a:xfrm>
            <a:off x="4165600" y="6477001"/>
            <a:ext cx="3860800" cy="244475"/>
          </a:xfrm>
        </p:spPr>
        <p:txBody>
          <a:bodyPr/>
          <a:lstStyle>
            <a:lvl1pPr>
              <a:defRPr b="1">
                <a:solidFill>
                  <a:srgbClr val="009644"/>
                </a:solidFill>
              </a:defRPr>
            </a:lvl1pPr>
          </a:lstStyle>
          <a:p>
            <a:pPr>
              <a:defRPr/>
            </a:pPr>
            <a:endParaRPr lang="en-US"/>
          </a:p>
        </p:txBody>
      </p:sp>
      <p:sp>
        <p:nvSpPr>
          <p:cNvPr id="11" name="Slide Number Placeholder 5"/>
          <p:cNvSpPr>
            <a:spLocks noGrp="1"/>
          </p:cNvSpPr>
          <p:nvPr>
            <p:ph type="sldNum" sz="quarter" idx="12"/>
          </p:nvPr>
        </p:nvSpPr>
        <p:spPr>
          <a:xfrm>
            <a:off x="8737600" y="6477001"/>
            <a:ext cx="2844800" cy="244475"/>
          </a:xfrm>
          <a:prstGeom prst="rect">
            <a:avLst/>
          </a:prstGeom>
        </p:spPr>
        <p:txBody>
          <a:bodyPr/>
          <a:lstStyle>
            <a:lvl1pPr>
              <a:defRPr b="1" smtClean="0">
                <a:solidFill>
                  <a:srgbClr val="009644"/>
                </a:solidFill>
              </a:defRPr>
            </a:lvl1pPr>
          </a:lstStyle>
          <a:p>
            <a:pPr>
              <a:defRPr/>
            </a:pPr>
            <a:fld id="{617F3572-BCA1-4E1E-A54E-0988FF562986}" type="slidenum">
              <a:rPr lang="en-US" altLang="fr-FR"/>
              <a:pPr>
                <a:defRPr/>
              </a:pPr>
              <a:t>‹N°›</a:t>
            </a:fld>
            <a:endParaRPr lang="en-US" altLang="fr-FR"/>
          </a:p>
        </p:txBody>
      </p:sp>
    </p:spTree>
    <p:extLst>
      <p:ext uri="{BB962C8B-B14F-4D97-AF65-F5344CB8AC3E}">
        <p14:creationId xmlns:p14="http://schemas.microsoft.com/office/powerpoint/2010/main" val="285324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mn-lt"/>
              </a:defRPr>
            </a:lvl1pPr>
          </a:lstStyle>
          <a:p>
            <a:r>
              <a:rPr lang="fr-FR" dirty="0"/>
              <a:t>Modifiez le style du titre</a:t>
            </a:r>
            <a:endParaRPr lang="en-US" dirty="0"/>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pied de page 4"/>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420225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309816" y="1709738"/>
            <a:ext cx="10037634"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1309816" y="4589463"/>
            <a:ext cx="1003763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5" name="Espace réservé du pied de page 4"/>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218752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1408670" y="1825625"/>
            <a:ext cx="4611129"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7231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97458" y="365125"/>
            <a:ext cx="10057929" cy="1325563"/>
          </a:xfrm>
        </p:spPr>
        <p:txBody>
          <a:bodyPr/>
          <a:lstStyle/>
          <a:p>
            <a:r>
              <a:rPr lang="fr-FR" dirty="0"/>
              <a:t>Modifiez le style du titre</a:t>
            </a:r>
            <a:endParaRPr lang="en-US" dirty="0"/>
          </a:p>
        </p:txBody>
      </p:sp>
      <p:sp>
        <p:nvSpPr>
          <p:cNvPr id="3" name="Espace réservé du texte 2"/>
          <p:cNvSpPr>
            <a:spLocks noGrp="1"/>
          </p:cNvSpPr>
          <p:nvPr>
            <p:ph type="body" idx="1"/>
          </p:nvPr>
        </p:nvSpPr>
        <p:spPr>
          <a:xfrm>
            <a:off x="1297457" y="1681163"/>
            <a:ext cx="470011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1297457" y="2505075"/>
            <a:ext cx="4700118" cy="368458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pied de page 7"/>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29567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4" name="Espace réservé du pied de page 3"/>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307869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277430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85103" y="457200"/>
            <a:ext cx="3486922"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1285103" y="2057400"/>
            <a:ext cx="34869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9982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7459" y="457200"/>
            <a:ext cx="3474566" cy="1600200"/>
          </a:xfrm>
        </p:spPr>
        <p:txBody>
          <a:bodyPr anchor="b"/>
          <a:lstStyle>
            <a:lvl1pPr>
              <a:defRPr sz="3200"/>
            </a:lvl1pPr>
          </a:lstStyle>
          <a:p>
            <a:r>
              <a:rPr lang="fr-FR" dirty="0"/>
              <a:t>Modifiez le style du titre</a:t>
            </a:r>
            <a:endParaRPr lang="en-US" dirty="0"/>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297459" y="2057400"/>
            <a:ext cx="347456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9893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0" name="Rectangle 9"/>
          <p:cNvSpPr/>
          <p:nvPr/>
        </p:nvSpPr>
        <p:spPr>
          <a:xfrm>
            <a:off x="-98854" y="-135924"/>
            <a:ext cx="1161535" cy="7179275"/>
          </a:xfrm>
          <a:prstGeom prst="rect">
            <a:avLst/>
          </a:prstGeom>
          <a:solidFill>
            <a:srgbClr val="5A8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08676" y="-249324"/>
            <a:ext cx="36000" cy="6180567"/>
          </a:xfrm>
          <a:prstGeom prst="rect">
            <a:avLst/>
          </a:prstGeom>
          <a:gradFill>
            <a:gsLst>
              <a:gs pos="100000">
                <a:srgbClr val="5A84C3"/>
              </a:gs>
              <a:gs pos="0">
                <a:srgbClr val="00808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titre 1"/>
          <p:cNvSpPr>
            <a:spLocks noGrp="1"/>
          </p:cNvSpPr>
          <p:nvPr>
            <p:ph type="title"/>
          </p:nvPr>
        </p:nvSpPr>
        <p:spPr>
          <a:xfrm>
            <a:off x="1408671" y="410368"/>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1408671" y="1899271"/>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35092" y="366242"/>
            <a:ext cx="201168" cy="2412497"/>
          </a:xfrm>
          <a:prstGeom prst="rect">
            <a:avLst/>
          </a:prstGeom>
        </p:spPr>
      </p:pic>
    </p:spTree>
    <p:custDataLst>
      <p:tags r:id="rId18"/>
    </p:custDataLst>
    <p:extLst>
      <p:ext uri="{BB962C8B-B14F-4D97-AF65-F5344CB8AC3E}">
        <p14:creationId xmlns:p14="http://schemas.microsoft.com/office/powerpoint/2010/main" val="3301292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3997" y="3315767"/>
            <a:ext cx="10482841" cy="1290415"/>
          </a:xfrm>
        </p:spPr>
        <p:txBody>
          <a:bodyPr>
            <a:noAutofit/>
          </a:bodyPr>
          <a:lstStyle/>
          <a:p>
            <a:pPr>
              <a:lnSpc>
                <a:spcPct val="100000"/>
              </a:lnSpc>
            </a:pPr>
            <a:r>
              <a:rPr lang="fr-FR" sz="4400" b="1" dirty="0"/>
              <a:t>Cours de planification </a:t>
            </a:r>
            <a:r>
              <a:rPr lang="fr-FR" sz="4400" b="1" dirty="0" smtClean="0"/>
              <a:t>budgétaire et financement de l’éducation</a:t>
            </a:r>
            <a:endParaRPr lang="fr-FR" sz="4400" b="1" dirty="0"/>
          </a:p>
        </p:txBody>
      </p:sp>
      <p:pic>
        <p:nvPicPr>
          <p:cNvPr id="4" name="Image 3" descr="C:\Users\hp\Desktop\IFRIS 2016-2017\Entête courrier\ENTETE IFRISSE FIX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153" y="275340"/>
            <a:ext cx="4204531" cy="2126027"/>
          </a:xfrm>
          <a:prstGeom prst="rect">
            <a:avLst/>
          </a:prstGeom>
          <a:noFill/>
          <a:ln>
            <a:noFill/>
          </a:ln>
        </p:spPr>
      </p:pic>
      <p:sp>
        <p:nvSpPr>
          <p:cNvPr id="5" name="Rectangle 4"/>
          <p:cNvSpPr/>
          <p:nvPr/>
        </p:nvSpPr>
        <p:spPr>
          <a:xfrm>
            <a:off x="3302664" y="2683591"/>
            <a:ext cx="6441252" cy="469809"/>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rPr>
              <a:t>MASTER SCIENCES DE L’EDUCATION</a:t>
            </a:r>
            <a:endParaRPr kumimoji="0" lang="fr-FR"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Sous-titre 2">
            <a:extLst>
              <a:ext uri="{FF2B5EF4-FFF2-40B4-BE49-F238E27FC236}">
                <a16:creationId xmlns:a16="http://schemas.microsoft.com/office/drawing/2014/main" id="{BCEC33DC-3924-4881-96D3-CB422BDF6F56}"/>
              </a:ext>
            </a:extLst>
          </p:cNvPr>
          <p:cNvSpPr>
            <a:spLocks noGrp="1"/>
          </p:cNvSpPr>
          <p:nvPr>
            <p:ph type="subTitle" idx="1"/>
          </p:nvPr>
        </p:nvSpPr>
        <p:spPr>
          <a:xfrm>
            <a:off x="1951289" y="4704446"/>
            <a:ext cx="4326681" cy="1655762"/>
          </a:xfrm>
        </p:spPr>
        <p:txBody>
          <a:bodyPr>
            <a:normAutofit fontScale="55000" lnSpcReduction="20000"/>
          </a:bodyPr>
          <a:lstStyle/>
          <a:p>
            <a:r>
              <a:rPr lang="fr-FR" sz="2900" b="1" u="sng" dirty="0"/>
              <a:t>Chargé principal de cours</a:t>
            </a:r>
            <a:r>
              <a:rPr lang="fr-FR" sz="2500" dirty="0"/>
              <a:t>:</a:t>
            </a:r>
            <a:endParaRPr lang="fr-FR" dirty="0"/>
          </a:p>
          <a:p>
            <a:r>
              <a:rPr lang="fr-FR" sz="3600" b="1" u="sng" dirty="0"/>
              <a:t>BAGRE W. Olivier</a:t>
            </a:r>
          </a:p>
          <a:p>
            <a:r>
              <a:rPr lang="fr-FR" sz="2700" dirty="0"/>
              <a:t>Economiste planificateur</a:t>
            </a:r>
          </a:p>
          <a:p>
            <a:r>
              <a:rPr lang="fr-FR" sz="2700" dirty="0"/>
              <a:t>Conseiller d’administration scolaire et Universitaire</a:t>
            </a:r>
          </a:p>
          <a:p>
            <a:r>
              <a:rPr lang="fr-FR" sz="2700" dirty="0"/>
              <a:t>Directeur général des Etudes et des Statistiques sectorielles/DGESS-MENAPLN</a:t>
            </a:r>
          </a:p>
        </p:txBody>
      </p:sp>
      <p:sp>
        <p:nvSpPr>
          <p:cNvPr id="9" name="Sous-titre 2">
            <a:extLst>
              <a:ext uri="{FF2B5EF4-FFF2-40B4-BE49-F238E27FC236}">
                <a16:creationId xmlns:a16="http://schemas.microsoft.com/office/drawing/2014/main" id="{2C4456F6-8FE3-49A6-B4E9-9F9D86EAA62F}"/>
              </a:ext>
            </a:extLst>
          </p:cNvPr>
          <p:cNvSpPr txBox="1">
            <a:spLocks/>
          </p:cNvSpPr>
          <p:nvPr/>
        </p:nvSpPr>
        <p:spPr>
          <a:xfrm>
            <a:off x="7028597" y="4704446"/>
            <a:ext cx="432668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1600" b="1" u="sng" dirty="0"/>
              <a:t>Collaborateur</a:t>
            </a:r>
            <a:r>
              <a:rPr lang="en-US" sz="1500" dirty="0"/>
              <a:t> :</a:t>
            </a:r>
            <a:endParaRPr lang="fr-BF" sz="1500" dirty="0"/>
          </a:p>
          <a:p>
            <a:pPr>
              <a:lnSpc>
                <a:spcPct val="100000"/>
              </a:lnSpc>
              <a:spcBef>
                <a:spcPts val="0"/>
              </a:spcBef>
            </a:pPr>
            <a:r>
              <a:rPr lang="en-US" sz="2000" b="1" u="sng" dirty="0"/>
              <a:t>SOMDA Kpèonbar</a:t>
            </a:r>
            <a:endParaRPr lang="fr-BF" sz="2000" b="1" u="sng" dirty="0"/>
          </a:p>
          <a:p>
            <a:pPr>
              <a:lnSpc>
                <a:spcPct val="100000"/>
              </a:lnSpc>
              <a:spcBef>
                <a:spcPts val="0"/>
              </a:spcBef>
            </a:pPr>
            <a:r>
              <a:rPr lang="fr-FR" sz="1500" dirty="0"/>
              <a:t>Conseiller d’administration scolaire et Universitaire</a:t>
            </a:r>
            <a:endParaRPr lang="fr-BF" sz="1500" dirty="0"/>
          </a:p>
          <a:p>
            <a:pPr>
              <a:lnSpc>
                <a:spcPct val="100000"/>
              </a:lnSpc>
              <a:spcBef>
                <a:spcPts val="0"/>
              </a:spcBef>
            </a:pPr>
            <a:r>
              <a:rPr lang="fr-FR" sz="1500" dirty="0"/>
              <a:t>Planificateur et Analyste</a:t>
            </a:r>
            <a:r>
              <a:rPr lang="en-US" sz="1500" dirty="0"/>
              <a:t> des politiques </a:t>
            </a:r>
            <a:r>
              <a:rPr lang="en-US" sz="1500" dirty="0" smtClean="0"/>
              <a:t>éducatives</a:t>
            </a:r>
            <a:endParaRPr lang="fr-BF" sz="1500" dirty="0"/>
          </a:p>
        </p:txBody>
      </p:sp>
    </p:spTree>
    <p:extLst>
      <p:ext uri="{BB962C8B-B14F-4D97-AF65-F5344CB8AC3E}">
        <p14:creationId xmlns:p14="http://schemas.microsoft.com/office/powerpoint/2010/main" val="204144601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9443" y="1034681"/>
            <a:ext cx="10515600" cy="5584037"/>
          </a:xfrm>
        </p:spPr>
        <p:txBody>
          <a:bodyPr>
            <a:noAutofit/>
          </a:bodyPr>
          <a:lstStyle/>
          <a:p>
            <a:r>
              <a:rPr lang="fr-FR" sz="3200" dirty="0"/>
              <a:t>Les dépenses budgétaires de l'Etat comprennent:</a:t>
            </a:r>
          </a:p>
          <a:p>
            <a:pPr lvl="1"/>
            <a:r>
              <a:rPr lang="fr-FR" sz="2800" dirty="0"/>
              <a:t>- les dépenses ordinaires ;</a:t>
            </a:r>
          </a:p>
          <a:p>
            <a:pPr lvl="1"/>
            <a:r>
              <a:rPr lang="fr-FR" sz="2800" dirty="0"/>
              <a:t>- les dépenses en capital.</a:t>
            </a:r>
          </a:p>
          <a:p>
            <a:r>
              <a:rPr lang="fr-FR" sz="3200" dirty="0"/>
              <a:t>Les dépenses ordinaires sont constituées des :</a:t>
            </a:r>
          </a:p>
          <a:p>
            <a:pPr lvl="1"/>
            <a:r>
              <a:rPr lang="fr-FR" sz="2800" dirty="0"/>
              <a:t>- dépenses de personnel ;</a:t>
            </a:r>
          </a:p>
          <a:p>
            <a:pPr lvl="1"/>
            <a:r>
              <a:rPr lang="fr-FR" sz="2800" dirty="0"/>
              <a:t>- charges financières de la dette ;</a:t>
            </a:r>
          </a:p>
          <a:p>
            <a:pPr lvl="1"/>
            <a:r>
              <a:rPr lang="fr-FR" sz="2800" dirty="0"/>
              <a:t>- dépenses d'acquisitions de biens et services;</a:t>
            </a:r>
          </a:p>
          <a:p>
            <a:pPr lvl="1"/>
            <a:r>
              <a:rPr lang="fr-FR" sz="2800" dirty="0"/>
              <a:t>- dépenses de transfert courant;</a:t>
            </a:r>
          </a:p>
          <a:p>
            <a:pPr lvl="1"/>
            <a:r>
              <a:rPr lang="fr-FR" sz="2800" dirty="0"/>
              <a:t>- dépenses en atténuation de recettes.</a:t>
            </a:r>
          </a:p>
          <a:p>
            <a:r>
              <a:rPr lang="fr-FR" sz="3200" dirty="0"/>
              <a:t>Les dépenses en capital comprennent :</a:t>
            </a:r>
          </a:p>
          <a:p>
            <a:pPr lvl="1"/>
            <a:r>
              <a:rPr lang="fr-FR" sz="2800" dirty="0"/>
              <a:t>- les dépenses d'investissements exécutés par l'Etat;</a:t>
            </a:r>
          </a:p>
          <a:p>
            <a:pPr lvl="1"/>
            <a:r>
              <a:rPr lang="fr-FR" sz="2800" dirty="0"/>
              <a:t>- les dépenses de transferts en capital.</a:t>
            </a:r>
          </a:p>
        </p:txBody>
      </p:sp>
      <p:sp>
        <p:nvSpPr>
          <p:cNvPr id="6" name="Titre 1">
            <a:extLst>
              <a:ext uri="{FF2B5EF4-FFF2-40B4-BE49-F238E27FC236}">
                <a16:creationId xmlns:a16="http://schemas.microsoft.com/office/drawing/2014/main" id="{BFBF0789-74FD-4F46-8884-54A87046DB68}"/>
              </a:ext>
            </a:extLst>
          </p:cNvPr>
          <p:cNvSpPr>
            <a:spLocks noGrp="1"/>
          </p:cNvSpPr>
          <p:nvPr>
            <p:ph type="title"/>
          </p:nvPr>
        </p:nvSpPr>
        <p:spPr>
          <a:xfrm>
            <a:off x="1674975" y="239282"/>
            <a:ext cx="9964537" cy="520373"/>
          </a:xfrm>
        </p:spPr>
        <p:txBody>
          <a:bodyPr>
            <a:noAutofit/>
          </a:bodyPr>
          <a:lstStyle/>
          <a:p>
            <a:r>
              <a:rPr lang="fr-FR" sz="3200" b="1" dirty="0">
                <a:solidFill>
                  <a:srgbClr val="FF0000"/>
                </a:solidFill>
              </a:rPr>
              <a:t>1.2. DU CONTENU DES LOIS DE FINANCES DE L'ANNEE</a:t>
            </a:r>
          </a:p>
        </p:txBody>
      </p:sp>
    </p:spTree>
    <p:extLst>
      <p:ext uri="{BB962C8B-B14F-4D97-AF65-F5344CB8AC3E}">
        <p14:creationId xmlns:p14="http://schemas.microsoft.com/office/powerpoint/2010/main" val="2058257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847850" y="1700808"/>
            <a:ext cx="8515350" cy="208823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Programme 061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 Pilotage et soutien aux services de l’éducation formelle et non formelle</a:t>
            </a:r>
            <a:endParaRPr kumimoji="0" lang="fr-FR" sz="3200" b="0" i="0" u="none" strike="noStrike" kern="1200" cap="none" spc="0" normalizeH="0" baseline="0" noProof="0" dirty="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38491988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063552" y="260648"/>
            <a:ext cx="82089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all"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Pilotage et soutien aux services de l’éducation formelle et non formelle</a:t>
            </a:r>
          </a:p>
        </p:txBody>
      </p:sp>
      <p:sp>
        <p:nvSpPr>
          <p:cNvPr id="4" name="Rectangle 3"/>
          <p:cNvSpPr/>
          <p:nvPr/>
        </p:nvSpPr>
        <p:spPr>
          <a:xfrm>
            <a:off x="3071664" y="1340768"/>
            <a:ext cx="720364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Objectif stratégique : </a:t>
            </a:r>
            <a:r>
              <a:rPr kumimoji="0" lang="fr-FR" sz="18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Renforcer les capacités stratégiques et opérationnelles du ministère</a:t>
            </a:r>
          </a:p>
        </p:txBody>
      </p:sp>
      <p:sp>
        <p:nvSpPr>
          <p:cNvPr id="5" name="Rectangle 4"/>
          <p:cNvSpPr/>
          <p:nvPr/>
        </p:nvSpPr>
        <p:spPr>
          <a:xfrm>
            <a:off x="4727848" y="2348880"/>
            <a:ext cx="5472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Pilotage et coordination du secteur</a:t>
            </a:r>
          </a:p>
        </p:txBody>
      </p:sp>
      <p:sp>
        <p:nvSpPr>
          <p:cNvPr id="6" name="Rectangle 5"/>
          <p:cNvSpPr/>
          <p:nvPr/>
        </p:nvSpPr>
        <p:spPr>
          <a:xfrm>
            <a:off x="4799856" y="3068960"/>
            <a:ext cx="5472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Planification et suivi évaluation des activités</a:t>
            </a:r>
          </a:p>
        </p:txBody>
      </p:sp>
      <p:sp>
        <p:nvSpPr>
          <p:cNvPr id="7" name="Rectangle 6"/>
          <p:cNvSpPr/>
          <p:nvPr/>
        </p:nvSpPr>
        <p:spPr>
          <a:xfrm>
            <a:off x="4799856" y="3717032"/>
            <a:ext cx="5472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Gestion des ressources humaines</a:t>
            </a:r>
          </a:p>
        </p:txBody>
      </p:sp>
      <p:sp>
        <p:nvSpPr>
          <p:cNvPr id="8" name="Rectangle 7"/>
          <p:cNvSpPr/>
          <p:nvPr/>
        </p:nvSpPr>
        <p:spPr>
          <a:xfrm>
            <a:off x="4799856" y="4437112"/>
            <a:ext cx="547545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Gestion des ressources financières et matérielles</a:t>
            </a:r>
          </a:p>
        </p:txBody>
      </p:sp>
      <p:sp>
        <p:nvSpPr>
          <p:cNvPr id="9" name="Rectangle 8"/>
          <p:cNvSpPr/>
          <p:nvPr/>
        </p:nvSpPr>
        <p:spPr>
          <a:xfrm>
            <a:off x="4799856" y="5301017"/>
            <a:ext cx="547545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Renforcement  des capacités institutionnelles</a:t>
            </a:r>
          </a:p>
        </p:txBody>
      </p:sp>
      <p:sp>
        <p:nvSpPr>
          <p:cNvPr id="10" name="Rectangle 9"/>
          <p:cNvSpPr/>
          <p:nvPr/>
        </p:nvSpPr>
        <p:spPr>
          <a:xfrm>
            <a:off x="4799856" y="6093296"/>
            <a:ext cx="547545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Communication et information</a:t>
            </a:r>
          </a:p>
        </p:txBody>
      </p:sp>
      <p:sp>
        <p:nvSpPr>
          <p:cNvPr id="11" name="Rectangle 10"/>
          <p:cNvSpPr/>
          <p:nvPr/>
        </p:nvSpPr>
        <p:spPr>
          <a:xfrm>
            <a:off x="1703512" y="2873163"/>
            <a:ext cx="1152128" cy="2880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 avec le PNDES : </a:t>
            </a:r>
            <a:r>
              <a:rPr kumimoji="0" lang="fr-FR" sz="1800" b="0" i="1" u="none" strike="noStrike" kern="1200" cap="none" spc="0" normalizeH="0" baseline="0" noProof="0" dirty="0">
                <a:ln>
                  <a:noFill/>
                </a:ln>
                <a:solidFill>
                  <a:prstClr val="white"/>
                </a:solidFill>
                <a:effectLst/>
                <a:uLnTx/>
                <a:uFillTx/>
                <a:latin typeface="Calibri"/>
                <a:ea typeface="+mn-ea"/>
                <a:cs typeface="+mn-cs"/>
              </a:rPr>
              <a:t>Développer le capital humain</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3071664" y="2852936"/>
            <a:ext cx="1152128" cy="2880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Six (06) actions</a:t>
            </a:r>
          </a:p>
        </p:txBody>
      </p:sp>
      <p:cxnSp>
        <p:nvCxnSpPr>
          <p:cNvPr id="14" name="Connecteur droit 13"/>
          <p:cNvCxnSpPr>
            <a:endCxn id="5" idx="1"/>
          </p:cNvCxnSpPr>
          <p:nvPr/>
        </p:nvCxnSpPr>
        <p:spPr>
          <a:xfrm flipV="1">
            <a:off x="4151784" y="2564905"/>
            <a:ext cx="576064" cy="2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6" idx="1"/>
          </p:cNvCxnSpPr>
          <p:nvPr/>
        </p:nvCxnSpPr>
        <p:spPr>
          <a:xfrm flipV="1">
            <a:off x="3863752" y="3284984"/>
            <a:ext cx="93610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7" idx="1"/>
          </p:cNvCxnSpPr>
          <p:nvPr/>
        </p:nvCxnSpPr>
        <p:spPr>
          <a:xfrm>
            <a:off x="3863752" y="3933056"/>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endCxn id="8" idx="1"/>
          </p:cNvCxnSpPr>
          <p:nvPr/>
        </p:nvCxnSpPr>
        <p:spPr>
          <a:xfrm flipV="1">
            <a:off x="3863752" y="4725144"/>
            <a:ext cx="936104"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a:endCxn id="9" idx="1"/>
          </p:cNvCxnSpPr>
          <p:nvPr/>
        </p:nvCxnSpPr>
        <p:spPr>
          <a:xfrm>
            <a:off x="3863752" y="5517041"/>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a:endCxn id="10" idx="1"/>
          </p:cNvCxnSpPr>
          <p:nvPr/>
        </p:nvCxnSpPr>
        <p:spPr>
          <a:xfrm>
            <a:off x="3863752" y="5733066"/>
            <a:ext cx="936104" cy="612259"/>
          </a:xfrm>
          <a:prstGeom prst="line">
            <a:avLst/>
          </a:prstGeom>
        </p:spPr>
        <p:style>
          <a:lnRef idx="1">
            <a:schemeClr val="accent1"/>
          </a:lnRef>
          <a:fillRef idx="0">
            <a:schemeClr val="accent1"/>
          </a:fillRef>
          <a:effectRef idx="0">
            <a:schemeClr val="accent1"/>
          </a:effectRef>
          <a:fontRef idx="minor">
            <a:schemeClr val="tx1"/>
          </a:fontRef>
        </p:style>
      </p:cxnSp>
      <p:sp>
        <p:nvSpPr>
          <p:cNvPr id="31" name="Flèche vers le bas 30"/>
          <p:cNvSpPr/>
          <p:nvPr/>
        </p:nvSpPr>
        <p:spPr>
          <a:xfrm>
            <a:off x="2063552" y="1052737"/>
            <a:ext cx="432048" cy="1800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Flèche vers le bas 31"/>
          <p:cNvSpPr/>
          <p:nvPr/>
        </p:nvSpPr>
        <p:spPr>
          <a:xfrm>
            <a:off x="3431704" y="1916833"/>
            <a:ext cx="432048" cy="936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vers le bas 12"/>
          <p:cNvSpPr/>
          <p:nvPr/>
        </p:nvSpPr>
        <p:spPr>
          <a:xfrm>
            <a:off x="5519936" y="105273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4799856" y="3068960"/>
            <a:ext cx="5472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Planification et suivi évaluation des activités</a:t>
            </a:r>
          </a:p>
        </p:txBody>
      </p:sp>
      <p:sp>
        <p:nvSpPr>
          <p:cNvPr id="24" name="Rectangle 23"/>
          <p:cNvSpPr/>
          <p:nvPr/>
        </p:nvSpPr>
        <p:spPr>
          <a:xfrm>
            <a:off x="4871864" y="3717032"/>
            <a:ext cx="5472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Gestion des ressources humaines</a:t>
            </a:r>
          </a:p>
        </p:txBody>
      </p:sp>
    </p:spTree>
    <p:extLst>
      <p:ext uri="{BB962C8B-B14F-4D97-AF65-F5344CB8AC3E}">
        <p14:creationId xmlns:p14="http://schemas.microsoft.com/office/powerpoint/2010/main" val="30636124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2078" y="260648"/>
            <a:ext cx="799288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all"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Les intervenants au programme </a:t>
            </a:r>
            <a:r>
              <a:rPr kumimoji="0" lang="fr-FR" sz="2000" b="0" i="0" u="none" strike="noStrike" kern="1200" cap="all"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Pilotage et soutien aux services de l’éducation formelle et non formelle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ZoneTexte 3"/>
          <p:cNvSpPr txBox="1"/>
          <p:nvPr/>
        </p:nvSpPr>
        <p:spPr>
          <a:xfrm>
            <a:off x="1524681" y="1528727"/>
            <a:ext cx="2922628"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sng" strike="noStrike" kern="1200" cap="none" spc="0" normalizeH="0" baseline="0" noProof="0" dirty="0">
                <a:ln>
                  <a:noFill/>
                </a:ln>
                <a:solidFill>
                  <a:prstClr val="black"/>
                </a:solidFill>
                <a:effectLst/>
                <a:uLnTx/>
                <a:uFillTx/>
                <a:latin typeface="Calibri"/>
                <a:ea typeface="+mn-ea"/>
                <a:cs typeface="+mn-cs"/>
              </a:rPr>
              <a:t>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Cabinet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Secrétariat Général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DGESS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DCPM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DAJC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DDII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DREPPS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DREPPNF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SP/ST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p:cNvSpPr txBox="1"/>
          <p:nvPr/>
        </p:nvSpPr>
        <p:spPr>
          <a:xfrm>
            <a:off x="5231904" y="1528727"/>
            <a:ext cx="32403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prstClr val="black"/>
                </a:solidFill>
                <a:effectLst/>
                <a:uLnTx/>
                <a:uFillTx/>
                <a:latin typeface="Calibri"/>
                <a:ea typeface="+mn-ea"/>
                <a:cs typeface="+mn-cs"/>
              </a:rPr>
              <a:t>Projets</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299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063552" y="404664"/>
            <a:ext cx="82809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a:noFill/>
                </a:ln>
                <a:solidFill>
                  <a:prstClr val="white"/>
                </a:solidFill>
                <a:effectLst/>
                <a:uLnTx/>
                <a:uFillTx/>
                <a:latin typeface="Calibri"/>
                <a:ea typeface="+mn-ea"/>
                <a:cs typeface="+mn-cs"/>
              </a:rPr>
              <a:t>Soutien au développement de l’éducation de base</a:t>
            </a:r>
          </a:p>
        </p:txBody>
      </p:sp>
      <p:sp>
        <p:nvSpPr>
          <p:cNvPr id="4" name="Rectangle 3"/>
          <p:cNvSpPr/>
          <p:nvPr/>
        </p:nvSpPr>
        <p:spPr>
          <a:xfrm>
            <a:off x="3143672" y="1556792"/>
            <a:ext cx="72008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Objectif stratégique </a:t>
            </a:r>
            <a:r>
              <a:rPr kumimoji="0" lang="fr-FR" sz="1800" b="0" i="0" u="none" strike="noStrike" kern="1200" cap="none" spc="0" normalizeH="0" baseline="0" noProof="0" dirty="0">
                <a:ln>
                  <a:noFill/>
                </a:ln>
                <a:solidFill>
                  <a:prstClr val="white"/>
                </a:solidFill>
                <a:effectLst/>
                <a:uLnTx/>
                <a:uFillTx/>
                <a:latin typeface="Calibri"/>
                <a:ea typeface="+mn-ea"/>
                <a:cs typeface="+mn-cs"/>
              </a:rPr>
              <a:t>: </a:t>
            </a:r>
            <a:r>
              <a:rPr kumimoji="0" lang="fr-FR" sz="1800" b="0" i="1" u="none" strike="noStrike" kern="1200" cap="none" spc="0" normalizeH="0" baseline="0" noProof="0" dirty="0">
                <a:ln>
                  <a:noFill/>
                </a:ln>
                <a:solidFill>
                  <a:prstClr val="white"/>
                </a:solidFill>
                <a:effectLst/>
                <a:uLnTx/>
                <a:uFillTx/>
                <a:latin typeface="Calibri"/>
                <a:ea typeface="+mn-ea"/>
                <a:cs typeface="+mn-cs"/>
              </a:rPr>
              <a:t>Assurer une gestion efficiente du CAST/FSDEB</a:t>
            </a:r>
          </a:p>
        </p:txBody>
      </p:sp>
      <p:sp>
        <p:nvSpPr>
          <p:cNvPr id="5" name="Rectangle 4"/>
          <p:cNvSpPr/>
          <p:nvPr/>
        </p:nvSpPr>
        <p:spPr>
          <a:xfrm>
            <a:off x="5087888" y="2924944"/>
            <a:ext cx="52565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Soutien à l’accès de l’éducation formelle</a:t>
            </a:r>
          </a:p>
        </p:txBody>
      </p:sp>
      <p:sp>
        <p:nvSpPr>
          <p:cNvPr id="6" name="Rectangle 5"/>
          <p:cNvSpPr/>
          <p:nvPr/>
        </p:nvSpPr>
        <p:spPr>
          <a:xfrm>
            <a:off x="5087888" y="3825044"/>
            <a:ext cx="52565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Soutien à la qualité de l’éducation formelle</a:t>
            </a:r>
          </a:p>
        </p:txBody>
      </p:sp>
      <p:sp>
        <p:nvSpPr>
          <p:cNvPr id="7" name="Rectangle 6"/>
          <p:cNvSpPr/>
          <p:nvPr/>
        </p:nvSpPr>
        <p:spPr>
          <a:xfrm>
            <a:off x="5087888" y="4725144"/>
            <a:ext cx="52565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Soutien à l’accès et la qualité de l’éducation non formelle</a:t>
            </a:r>
          </a:p>
        </p:txBody>
      </p:sp>
      <p:sp>
        <p:nvSpPr>
          <p:cNvPr id="8" name="Rectangle 7"/>
          <p:cNvSpPr/>
          <p:nvPr/>
        </p:nvSpPr>
        <p:spPr>
          <a:xfrm>
            <a:off x="5087888" y="5769260"/>
            <a:ext cx="5256584"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Soutien au pilotage des services de l’éducation formelle et non formelle</a:t>
            </a:r>
          </a:p>
        </p:txBody>
      </p:sp>
      <p:sp>
        <p:nvSpPr>
          <p:cNvPr id="9" name="Rectangle 8"/>
          <p:cNvSpPr/>
          <p:nvPr/>
        </p:nvSpPr>
        <p:spPr>
          <a:xfrm>
            <a:off x="1847528" y="3212976"/>
            <a:ext cx="1296144" cy="2556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 avec le PNDES : </a:t>
            </a:r>
            <a:r>
              <a:rPr kumimoji="0" lang="fr-FR" sz="1800" b="0" i="1" u="none" strike="noStrike" kern="1200" cap="none" spc="0" normalizeH="0" baseline="0" noProof="0" dirty="0">
                <a:ln>
                  <a:noFill/>
                </a:ln>
                <a:solidFill>
                  <a:prstClr val="white"/>
                </a:solidFill>
                <a:effectLst/>
                <a:uLnTx/>
                <a:uFillTx/>
                <a:latin typeface="Calibri"/>
                <a:ea typeface="+mn-ea"/>
                <a:cs typeface="+mn-cs"/>
              </a:rPr>
              <a:t>Développer le capital humain</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3359696" y="3212976"/>
            <a:ext cx="1224136" cy="2556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Quatre (04) Actions</a:t>
            </a:r>
          </a:p>
        </p:txBody>
      </p:sp>
      <p:cxnSp>
        <p:nvCxnSpPr>
          <p:cNvPr id="12" name="Connecteur droit avec flèche 11"/>
          <p:cNvCxnSpPr>
            <a:endCxn id="5" idx="1"/>
          </p:cNvCxnSpPr>
          <p:nvPr/>
        </p:nvCxnSpPr>
        <p:spPr>
          <a:xfrm flipV="1">
            <a:off x="4583832" y="321297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6" idx="1"/>
          </p:cNvCxnSpPr>
          <p:nvPr/>
        </p:nvCxnSpPr>
        <p:spPr>
          <a:xfrm flipV="1">
            <a:off x="4583832" y="4077072"/>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endCxn id="7" idx="1"/>
          </p:cNvCxnSpPr>
          <p:nvPr/>
        </p:nvCxnSpPr>
        <p:spPr>
          <a:xfrm>
            <a:off x="4583832" y="501317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223792" y="5769260"/>
            <a:ext cx="864096"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lèche vers le bas 18"/>
          <p:cNvSpPr/>
          <p:nvPr/>
        </p:nvSpPr>
        <p:spPr>
          <a:xfrm>
            <a:off x="2063552" y="1196752"/>
            <a:ext cx="288032"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lèche vers le bas 19"/>
          <p:cNvSpPr/>
          <p:nvPr/>
        </p:nvSpPr>
        <p:spPr>
          <a:xfrm>
            <a:off x="5447928" y="119675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lèche vers le bas 20"/>
          <p:cNvSpPr/>
          <p:nvPr/>
        </p:nvSpPr>
        <p:spPr>
          <a:xfrm>
            <a:off x="3791744" y="2420888"/>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98781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135560" y="548680"/>
            <a:ext cx="756084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Cantine scolaire du secondaire </a:t>
            </a:r>
          </a:p>
        </p:txBody>
      </p:sp>
      <p:sp>
        <p:nvSpPr>
          <p:cNvPr id="4" name="Rectangle 3"/>
          <p:cNvSpPr/>
          <p:nvPr/>
        </p:nvSpPr>
        <p:spPr>
          <a:xfrm>
            <a:off x="3791744" y="1772816"/>
            <a:ext cx="59046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Objectif stratégique </a:t>
            </a:r>
            <a:r>
              <a:rPr kumimoji="0" lang="fr-FR" sz="1800" b="0" i="0" u="none" strike="noStrike" kern="1200" cap="none" spc="0" normalizeH="0" baseline="0" noProof="0" dirty="0">
                <a:ln>
                  <a:noFill/>
                </a:ln>
                <a:solidFill>
                  <a:prstClr val="white"/>
                </a:solidFill>
                <a:effectLst/>
                <a:uLnTx/>
                <a:uFillTx/>
                <a:latin typeface="Calibri"/>
                <a:ea typeface="+mn-ea"/>
                <a:cs typeface="+mn-cs"/>
              </a:rPr>
              <a:t>: Assurer une gestion efficiente du CAST cantine scolaire du secondaire</a:t>
            </a:r>
          </a:p>
        </p:txBody>
      </p:sp>
      <p:sp>
        <p:nvSpPr>
          <p:cNvPr id="5" name="Rectangle 4"/>
          <p:cNvSpPr/>
          <p:nvPr/>
        </p:nvSpPr>
        <p:spPr>
          <a:xfrm>
            <a:off x="5303912" y="4077072"/>
            <a:ext cx="439248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Soutien à l'amélioration de la cantine au post primaire et au secondaire</a:t>
            </a:r>
          </a:p>
        </p:txBody>
      </p:sp>
      <p:sp>
        <p:nvSpPr>
          <p:cNvPr id="6" name="Rectangle 5"/>
          <p:cNvSpPr/>
          <p:nvPr/>
        </p:nvSpPr>
        <p:spPr>
          <a:xfrm>
            <a:off x="1919536" y="3212976"/>
            <a:ext cx="1296144"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 avec le PNDES : </a:t>
            </a:r>
            <a:r>
              <a:rPr kumimoji="0" lang="fr-FR" sz="1800" b="0" i="1" u="none" strike="noStrike" kern="1200" cap="none" spc="0" normalizeH="0" baseline="0" noProof="0" dirty="0">
                <a:ln>
                  <a:noFill/>
                </a:ln>
                <a:solidFill>
                  <a:prstClr val="white"/>
                </a:solidFill>
                <a:effectLst/>
                <a:uLnTx/>
                <a:uFillTx/>
                <a:latin typeface="Calibri"/>
                <a:ea typeface="+mn-ea"/>
                <a:cs typeface="+mn-cs"/>
              </a:rPr>
              <a:t>Développer le capital humain</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3791744" y="3212976"/>
            <a:ext cx="108012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Une (01) action</a:t>
            </a:r>
          </a:p>
        </p:txBody>
      </p:sp>
      <p:sp>
        <p:nvSpPr>
          <p:cNvPr id="8" name="Flèche vers le bas 7"/>
          <p:cNvSpPr/>
          <p:nvPr/>
        </p:nvSpPr>
        <p:spPr>
          <a:xfrm>
            <a:off x="2135560" y="1412776"/>
            <a:ext cx="504056"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vers le bas 8"/>
          <p:cNvSpPr/>
          <p:nvPr/>
        </p:nvSpPr>
        <p:spPr>
          <a:xfrm>
            <a:off x="5519936" y="1412776"/>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vers le bas 9"/>
          <p:cNvSpPr/>
          <p:nvPr/>
        </p:nvSpPr>
        <p:spPr>
          <a:xfrm>
            <a:off x="4223792" y="2492896"/>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Connecteur droit avec flèche 11"/>
          <p:cNvCxnSpPr>
            <a:stCxn id="7" idx="3"/>
            <a:endCxn id="5" idx="1"/>
          </p:cNvCxnSpPr>
          <p:nvPr/>
        </p:nvCxnSpPr>
        <p:spPr>
          <a:xfrm>
            <a:off x="4871864" y="443711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7806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0856" y="198782"/>
            <a:ext cx="9144000" cy="768626"/>
          </a:xfrm>
        </p:spPr>
        <p:txBody>
          <a:bodyPr>
            <a:noAutofit/>
          </a:bodyPr>
          <a:lstStyle/>
          <a:p>
            <a:r>
              <a:rPr lang="fr-FR" sz="3600" b="1" dirty="0"/>
              <a:t>3.7. La gouvernance ou dialogue de gestion</a:t>
            </a:r>
          </a:p>
        </p:txBody>
      </p:sp>
      <p:sp>
        <p:nvSpPr>
          <p:cNvPr id="3" name="Espace réservé du contenu 2"/>
          <p:cNvSpPr>
            <a:spLocks noGrp="1"/>
          </p:cNvSpPr>
          <p:nvPr>
            <p:ph idx="1"/>
          </p:nvPr>
        </p:nvSpPr>
        <p:spPr>
          <a:xfrm>
            <a:off x="1524000" y="1124745"/>
            <a:ext cx="10668000" cy="5733255"/>
          </a:xfrm>
        </p:spPr>
        <p:txBody>
          <a:bodyPr>
            <a:normAutofit/>
          </a:bodyPr>
          <a:lstStyle/>
          <a:p>
            <a:pPr algn="just"/>
            <a:r>
              <a:rPr lang="fr-FR" sz="3600" dirty="0">
                <a:latin typeface="+mj-lt"/>
              </a:rPr>
              <a:t>La gouvernance dans le budget-programme </a:t>
            </a:r>
            <a:r>
              <a:rPr lang="fr-FR" altLang="fr-FR" sz="3600" dirty="0">
                <a:latin typeface="+mj-lt"/>
              </a:rPr>
              <a:t>est animée par plusieurs acteurs :</a:t>
            </a:r>
          </a:p>
          <a:p>
            <a:pPr lvl="1" algn="just">
              <a:buFont typeface="Wingdings" pitchFamily="2" charset="2"/>
              <a:buChar char="ü"/>
            </a:pPr>
            <a:r>
              <a:rPr lang="fr-FR" altLang="fr-FR" sz="4000" dirty="0">
                <a:latin typeface="+mj-lt"/>
              </a:rPr>
              <a:t>le Ministre ou Président  d’Institution;</a:t>
            </a:r>
          </a:p>
          <a:p>
            <a:pPr lvl="1" algn="just">
              <a:buFont typeface="Wingdings" pitchFamily="2" charset="2"/>
              <a:buChar char="ü"/>
            </a:pPr>
            <a:r>
              <a:rPr lang="fr-FR" altLang="fr-FR" sz="4000" dirty="0">
                <a:latin typeface="+mj-lt"/>
              </a:rPr>
              <a:t>le responsable de programme (RP);</a:t>
            </a:r>
          </a:p>
          <a:p>
            <a:pPr lvl="1" algn="just">
              <a:buFont typeface="Wingdings" pitchFamily="2" charset="2"/>
              <a:buChar char="ü"/>
            </a:pPr>
            <a:r>
              <a:rPr lang="fr-FR" altLang="fr-FR" sz="4000" dirty="0">
                <a:latin typeface="+mj-lt"/>
              </a:rPr>
              <a:t>le responsable de budget opérationnel de programme (RBOP);</a:t>
            </a:r>
          </a:p>
          <a:p>
            <a:pPr lvl="1" algn="just">
              <a:buFont typeface="Wingdings" pitchFamily="2" charset="2"/>
              <a:buChar char="ü"/>
            </a:pPr>
            <a:r>
              <a:rPr lang="fr-FR" altLang="fr-FR" sz="4000" dirty="0">
                <a:latin typeface="+mj-lt"/>
              </a:rPr>
              <a:t>le responsable d’unité opérationnel de programme (RUOP);</a:t>
            </a:r>
          </a:p>
          <a:p>
            <a:pPr lvl="1" algn="just">
              <a:buFont typeface="Wingdings" pitchFamily="2" charset="2"/>
              <a:buChar char="ü"/>
            </a:pPr>
            <a:r>
              <a:rPr lang="fr-FR" altLang="fr-FR" sz="4000" dirty="0">
                <a:latin typeface="+mj-lt"/>
              </a:rPr>
              <a:t>les agents.</a:t>
            </a:r>
          </a:p>
          <a:p>
            <a:endParaRPr lang="fr-CA" sz="3200" dirty="0">
              <a:latin typeface="Garamond" pitchFamily="18" charset="0"/>
              <a:cs typeface="Arial" panose="020B0604020202020204" pitchFamily="34" charset="0"/>
            </a:endParaRPr>
          </a:p>
          <a:p>
            <a:endParaRPr lang="fr-FR" sz="3600" dirty="0">
              <a:latin typeface="Arial Rounded MT Bold" panose="020F0704030504030204" pitchFamily="34" charset="0"/>
            </a:endParaRPr>
          </a:p>
          <a:p>
            <a:endParaRPr lang="fr-FR" sz="3600" dirty="0"/>
          </a:p>
        </p:txBody>
      </p:sp>
    </p:spTree>
    <p:extLst>
      <p:ext uri="{BB962C8B-B14F-4D97-AF65-F5344CB8AC3E}">
        <p14:creationId xmlns:p14="http://schemas.microsoft.com/office/powerpoint/2010/main" val="4142018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908720"/>
            <a:ext cx="10668000" cy="5949280"/>
          </a:xfrm>
        </p:spPr>
        <p:txBody>
          <a:bodyPr>
            <a:noAutofit/>
          </a:bodyPr>
          <a:lstStyle/>
          <a:p>
            <a:pPr algn="just">
              <a:lnSpc>
                <a:spcPct val="150000"/>
              </a:lnSpc>
              <a:spcBef>
                <a:spcPts val="0"/>
              </a:spcBef>
              <a:buFont typeface="Wingdings" panose="05000000000000000000" pitchFamily="2" charset="2"/>
              <a:buChar char="q"/>
            </a:pPr>
            <a:r>
              <a:rPr lang="fr-FR" altLang="fr-FR" sz="3300" dirty="0">
                <a:solidFill>
                  <a:srgbClr val="FF0000"/>
                </a:solidFill>
                <a:effectLst>
                  <a:outerShdw blurRad="38100" dist="38100" dir="2700000" algn="tl">
                    <a:srgbClr val="000000">
                      <a:alpha val="43137"/>
                    </a:srgbClr>
                  </a:outerShdw>
                </a:effectLst>
                <a:latin typeface="Arial Rounded MT Bold" panose="020F0704030504030204" pitchFamily="34" charset="0"/>
              </a:rPr>
              <a:t>Le Ministre ou Président  d’Institution</a:t>
            </a:r>
          </a:p>
          <a:p>
            <a:pPr algn="just">
              <a:lnSpc>
                <a:spcPct val="150000"/>
              </a:lnSpc>
              <a:spcBef>
                <a:spcPts val="0"/>
              </a:spcBef>
            </a:pPr>
            <a:r>
              <a:rPr lang="fr-FR" altLang="fr-FR" sz="3600" b="1" dirty="0">
                <a:latin typeface="Garamond" pitchFamily="18" charset="0"/>
              </a:rPr>
              <a:t>Le Ministre ou le Président d’institution est le premier responsable de la conduite de la politique du Ministère ou de l’institution, </a:t>
            </a:r>
          </a:p>
          <a:p>
            <a:pPr algn="just">
              <a:lnSpc>
                <a:spcPct val="150000"/>
              </a:lnSpc>
              <a:spcBef>
                <a:spcPts val="0"/>
              </a:spcBef>
            </a:pPr>
            <a:r>
              <a:rPr lang="fr-FR" altLang="fr-FR" sz="3600" b="1" dirty="0">
                <a:latin typeface="Garamond" pitchFamily="18" charset="0"/>
              </a:rPr>
              <a:t>Il coordonne la mise en œuvre des programmes. </a:t>
            </a:r>
          </a:p>
          <a:p>
            <a:pPr algn="just">
              <a:lnSpc>
                <a:spcPct val="150000"/>
              </a:lnSpc>
              <a:spcBef>
                <a:spcPts val="0"/>
              </a:spcBef>
            </a:pPr>
            <a:r>
              <a:rPr lang="fr-FR" altLang="fr-FR" sz="3600" b="1" dirty="0">
                <a:latin typeface="Garamond" pitchFamily="18" charset="0"/>
              </a:rPr>
              <a:t>Il anime un dialogue de gestion entre lui et les différents responsables de programmes.</a:t>
            </a:r>
          </a:p>
          <a:p>
            <a:pPr marL="0" indent="0" algn="just">
              <a:lnSpc>
                <a:spcPct val="150000"/>
              </a:lnSpc>
              <a:spcBef>
                <a:spcPts val="0"/>
              </a:spcBef>
              <a:buNone/>
            </a:pPr>
            <a:endParaRPr lang="fr-FR" altLang="fr-FR" sz="3300" dirty="0">
              <a:solidFill>
                <a:schemeClr val="bg1"/>
              </a:solidFill>
              <a:latin typeface="Arial Rounded MT Bold" panose="020F0704030504030204" pitchFamily="34" charset="0"/>
            </a:endParaRPr>
          </a:p>
          <a:p>
            <a:endParaRPr lang="fr-FR" sz="3300" dirty="0"/>
          </a:p>
        </p:txBody>
      </p:sp>
      <p:sp>
        <p:nvSpPr>
          <p:cNvPr id="6" name="Titre 1">
            <a:extLst>
              <a:ext uri="{FF2B5EF4-FFF2-40B4-BE49-F238E27FC236}">
                <a16:creationId xmlns:a16="http://schemas.microsoft.com/office/drawing/2014/main" id="{07B5C6CA-2133-4EB7-B0AB-9218EB17A8BC}"/>
              </a:ext>
            </a:extLst>
          </p:cNvPr>
          <p:cNvSpPr>
            <a:spLocks noGrp="1"/>
          </p:cNvSpPr>
          <p:nvPr>
            <p:ph type="title"/>
          </p:nvPr>
        </p:nvSpPr>
        <p:spPr>
          <a:xfrm>
            <a:off x="1490856" y="198782"/>
            <a:ext cx="9144000" cy="768626"/>
          </a:xfrm>
        </p:spPr>
        <p:txBody>
          <a:bodyPr>
            <a:noAutofit/>
          </a:bodyPr>
          <a:lstStyle/>
          <a:p>
            <a:r>
              <a:rPr lang="fr-FR" sz="3600" b="1" dirty="0"/>
              <a:t>3.7. La gouvernance ou dialogue de gestion</a:t>
            </a:r>
          </a:p>
        </p:txBody>
      </p:sp>
    </p:spTree>
    <p:extLst>
      <p:ext uri="{BB962C8B-B14F-4D97-AF65-F5344CB8AC3E}">
        <p14:creationId xmlns:p14="http://schemas.microsoft.com/office/powerpoint/2010/main" val="2079667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671" y="0"/>
            <a:ext cx="10515600" cy="1325563"/>
          </a:xfrm>
        </p:spPr>
        <p:txBody>
          <a:bodyPr/>
          <a:lstStyle/>
          <a:p>
            <a:r>
              <a:rPr lang="fr-FR" dirty="0"/>
              <a:t>Les acteurs de la gouvernance</a:t>
            </a:r>
          </a:p>
        </p:txBody>
      </p:sp>
      <p:sp>
        <p:nvSpPr>
          <p:cNvPr id="3" name="Espace réservé du contenu 2"/>
          <p:cNvSpPr>
            <a:spLocks noGrp="1"/>
          </p:cNvSpPr>
          <p:nvPr>
            <p:ph idx="1"/>
          </p:nvPr>
        </p:nvSpPr>
        <p:spPr>
          <a:xfrm>
            <a:off x="1408670" y="1622280"/>
            <a:ext cx="10783329" cy="4351338"/>
          </a:xfrm>
        </p:spPr>
        <p:txBody>
          <a:bodyPr>
            <a:noAutofit/>
          </a:bodyPr>
          <a:lstStyle/>
          <a:p>
            <a:pPr algn="just">
              <a:lnSpc>
                <a:spcPct val="150000"/>
              </a:lnSpc>
              <a:spcBef>
                <a:spcPts val="0"/>
              </a:spcBef>
              <a:buFont typeface="Wingdings" panose="05000000000000000000" pitchFamily="2" charset="2"/>
              <a:buChar char="q"/>
            </a:pPr>
            <a:r>
              <a:rPr lang="fr-FR" altLang="fr-FR" sz="3200" b="1" dirty="0">
                <a:solidFill>
                  <a:srgbClr val="FF0000"/>
                </a:solidFill>
                <a:effectLst>
                  <a:outerShdw blurRad="38100" dist="38100" dir="2700000" algn="tl">
                    <a:srgbClr val="000000">
                      <a:alpha val="43137"/>
                    </a:srgbClr>
                  </a:outerShdw>
                </a:effectLst>
                <a:latin typeface="Arial Rounded MT Bold" panose="020F0704030504030204" pitchFamily="34" charset="0"/>
              </a:rPr>
              <a:t>Le responsable de programme (RP)</a:t>
            </a:r>
          </a:p>
          <a:p>
            <a:pPr algn="just">
              <a:lnSpc>
                <a:spcPct val="100000"/>
              </a:lnSpc>
              <a:spcBef>
                <a:spcPts val="0"/>
              </a:spcBef>
            </a:pPr>
            <a:r>
              <a:rPr lang="fr-FR" altLang="fr-FR" sz="3200" dirty="0">
                <a:latin typeface="Garamond" pitchFamily="18" charset="0"/>
              </a:rPr>
              <a:t>Il est nommé par décret pris en Conseil des ministres sur proposition du ministre de tutelle</a:t>
            </a:r>
          </a:p>
          <a:p>
            <a:pPr algn="just">
              <a:lnSpc>
                <a:spcPct val="100000"/>
              </a:lnSpc>
              <a:spcBef>
                <a:spcPts val="0"/>
              </a:spcBef>
            </a:pPr>
            <a:r>
              <a:rPr lang="fr-FR" altLang="fr-FR" sz="3200" dirty="0">
                <a:latin typeface="Garamond" pitchFamily="18" charset="0"/>
              </a:rPr>
              <a:t>Le RP est l’acteur central dans la gestion du programme budgétaire. </a:t>
            </a:r>
          </a:p>
          <a:p>
            <a:pPr algn="just">
              <a:lnSpc>
                <a:spcPct val="100000"/>
              </a:lnSpc>
              <a:spcBef>
                <a:spcPts val="0"/>
              </a:spcBef>
            </a:pPr>
            <a:r>
              <a:rPr lang="fr-FR" altLang="fr-FR" sz="3200" dirty="0">
                <a:latin typeface="Garamond" pitchFamily="18" charset="0"/>
              </a:rPr>
              <a:t>Il élabore la stratégie du programme;</a:t>
            </a:r>
          </a:p>
          <a:p>
            <a:pPr algn="just">
              <a:lnSpc>
                <a:spcPct val="100000"/>
              </a:lnSpc>
              <a:spcBef>
                <a:spcPts val="0"/>
              </a:spcBef>
            </a:pPr>
            <a:r>
              <a:rPr lang="fr-FR" altLang="fr-FR" sz="3200" dirty="0">
                <a:latin typeface="Garamond" pitchFamily="18" charset="0"/>
              </a:rPr>
              <a:t>Il définit ou révise le cadre de performance de son programme;</a:t>
            </a:r>
          </a:p>
          <a:p>
            <a:pPr algn="just">
              <a:lnSpc>
                <a:spcPct val="100000"/>
              </a:lnSpc>
              <a:spcBef>
                <a:spcPts val="0"/>
              </a:spcBef>
            </a:pPr>
            <a:r>
              <a:rPr lang="fr-FR" altLang="fr-FR" sz="3200" dirty="0">
                <a:latin typeface="Garamond" pitchFamily="18" charset="0"/>
              </a:rPr>
              <a:t>Il anime un dialogue de gestion entre lui et les différents RBOP.</a:t>
            </a:r>
          </a:p>
          <a:p>
            <a:pPr marL="0" indent="0">
              <a:buNone/>
            </a:pPr>
            <a:endParaRPr lang="fr-FR" sz="2400" dirty="0"/>
          </a:p>
        </p:txBody>
      </p:sp>
    </p:spTree>
    <p:extLst>
      <p:ext uri="{BB962C8B-B14F-4D97-AF65-F5344CB8AC3E}">
        <p14:creationId xmlns:p14="http://schemas.microsoft.com/office/powerpoint/2010/main" val="201320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671" y="410369"/>
            <a:ext cx="10515600" cy="418574"/>
          </a:xfrm>
        </p:spPr>
        <p:txBody>
          <a:bodyPr>
            <a:normAutofit fontScale="90000"/>
          </a:bodyPr>
          <a:lstStyle/>
          <a:p>
            <a:r>
              <a:rPr lang="fr-FR" dirty="0"/>
              <a:t>Les acteurs de la gouvernance</a:t>
            </a:r>
          </a:p>
        </p:txBody>
      </p:sp>
      <p:sp>
        <p:nvSpPr>
          <p:cNvPr id="3" name="Espace réservé du contenu 2"/>
          <p:cNvSpPr>
            <a:spLocks noGrp="1"/>
          </p:cNvSpPr>
          <p:nvPr>
            <p:ph idx="1"/>
          </p:nvPr>
        </p:nvSpPr>
        <p:spPr>
          <a:xfrm>
            <a:off x="1408670" y="957129"/>
            <a:ext cx="10783329" cy="5293480"/>
          </a:xfrm>
        </p:spPr>
        <p:txBody>
          <a:bodyPr>
            <a:noAutofit/>
          </a:bodyPr>
          <a:lstStyle/>
          <a:p>
            <a:pPr algn="just">
              <a:lnSpc>
                <a:spcPct val="150000"/>
              </a:lnSpc>
              <a:spcBef>
                <a:spcPts val="0"/>
              </a:spcBef>
              <a:buFont typeface="Wingdings" panose="05000000000000000000" pitchFamily="2" charset="2"/>
              <a:buChar char="q"/>
            </a:pPr>
            <a:r>
              <a:rPr lang="fr-FR" altLang="fr-FR" sz="2500" b="1" dirty="0">
                <a:solidFill>
                  <a:srgbClr val="FF0000"/>
                </a:solidFill>
                <a:effectLst>
                  <a:outerShdw blurRad="38100" dist="38100" dir="2700000" algn="tl">
                    <a:srgbClr val="000000">
                      <a:alpha val="43137"/>
                    </a:srgbClr>
                  </a:outerShdw>
                </a:effectLst>
                <a:latin typeface="Arial Rounded MT Bold" panose="020F0704030504030204" pitchFamily="34" charset="0"/>
              </a:rPr>
              <a:t>Le responsable du budget opérationnel de programme (RBOP)</a:t>
            </a:r>
          </a:p>
          <a:p>
            <a:pPr algn="just">
              <a:lnSpc>
                <a:spcPct val="150000"/>
              </a:lnSpc>
              <a:spcBef>
                <a:spcPts val="0"/>
              </a:spcBef>
            </a:pPr>
            <a:r>
              <a:rPr lang="fr-FR" sz="2500" dirty="0">
                <a:latin typeface="Arial Rounded MT Bold" panose="020F0704030504030204" pitchFamily="34" charset="0"/>
              </a:rPr>
              <a:t>Le budget opérationnel de programme BOP regroupe un ensemble globalisé de moyens associés à des objectifs mesurés par des indicateurs de résultats. </a:t>
            </a:r>
          </a:p>
          <a:p>
            <a:pPr algn="just">
              <a:lnSpc>
                <a:spcPct val="150000"/>
              </a:lnSpc>
              <a:spcBef>
                <a:spcPts val="0"/>
              </a:spcBef>
            </a:pPr>
            <a:r>
              <a:rPr lang="fr-FR" altLang="fr-FR" sz="2500" dirty="0">
                <a:latin typeface="Arial Rounded MT Bold" panose="020F0704030504030204" pitchFamily="34" charset="0"/>
              </a:rPr>
              <a:t>Le RBOP est le premier interlocuteur direct du RP. </a:t>
            </a:r>
          </a:p>
          <a:p>
            <a:pPr algn="just">
              <a:lnSpc>
                <a:spcPct val="150000"/>
              </a:lnSpc>
              <a:spcBef>
                <a:spcPts val="0"/>
              </a:spcBef>
            </a:pPr>
            <a:r>
              <a:rPr lang="fr-FR" altLang="fr-FR" sz="2500" dirty="0">
                <a:latin typeface="Arial Rounded MT Bold" panose="020F0704030504030204" pitchFamily="34" charset="0"/>
              </a:rPr>
              <a:t>Le RBOP anime les structures opérationnelles du programme dont il a la charge (directions techniques centrales et régionales, des projets et programmes de développement et des opérateurs de l’Etat) qui interviennent aussi bien dans la préparation, dans l’exécution que dans la reddition des comptes du programme. </a:t>
            </a:r>
          </a:p>
          <a:p>
            <a:endParaRPr lang="fr-FR" sz="2500" dirty="0"/>
          </a:p>
        </p:txBody>
      </p:sp>
    </p:spTree>
    <p:extLst>
      <p:ext uri="{BB962C8B-B14F-4D97-AF65-F5344CB8AC3E}">
        <p14:creationId xmlns:p14="http://schemas.microsoft.com/office/powerpoint/2010/main" val="19723511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3347" y="311727"/>
            <a:ext cx="10515600" cy="512578"/>
          </a:xfrm>
        </p:spPr>
        <p:txBody>
          <a:bodyPr>
            <a:noAutofit/>
          </a:bodyPr>
          <a:lstStyle/>
          <a:p>
            <a:r>
              <a:rPr lang="fr-FR" sz="3600" dirty="0"/>
              <a:t>Les acteurs de la gouvernance</a:t>
            </a:r>
          </a:p>
        </p:txBody>
      </p:sp>
      <p:sp>
        <p:nvSpPr>
          <p:cNvPr id="3" name="Espace réservé du contenu 2"/>
          <p:cNvSpPr>
            <a:spLocks noGrp="1"/>
          </p:cNvSpPr>
          <p:nvPr>
            <p:ph idx="1"/>
          </p:nvPr>
        </p:nvSpPr>
        <p:spPr>
          <a:xfrm>
            <a:off x="1304762" y="972279"/>
            <a:ext cx="10515600" cy="5652403"/>
          </a:xfrm>
        </p:spPr>
        <p:txBody>
          <a:bodyPr>
            <a:normAutofit/>
          </a:bodyPr>
          <a:lstStyle/>
          <a:p>
            <a:pPr algn="just">
              <a:buFont typeface="Wingdings" panose="05000000000000000000" pitchFamily="2" charset="2"/>
              <a:buChar char="q"/>
            </a:pPr>
            <a:r>
              <a:rPr lang="fr-FR" sz="4000" b="1" dirty="0">
                <a:solidFill>
                  <a:srgbClr val="FF0000"/>
                </a:solidFill>
                <a:effectLst>
                  <a:outerShdw blurRad="38100" dist="38100" dir="2700000" algn="tl">
                    <a:srgbClr val="000000">
                      <a:alpha val="43137"/>
                    </a:srgbClr>
                  </a:outerShdw>
                </a:effectLst>
                <a:latin typeface="Garamond" pitchFamily="18" charset="0"/>
              </a:rPr>
              <a:t>Les Responsables d’unités opérationnelles de programme (RUOP)</a:t>
            </a:r>
            <a:endParaRPr lang="fr-FR" sz="4000" dirty="0">
              <a:solidFill>
                <a:schemeClr val="bg1"/>
              </a:solidFill>
              <a:latin typeface="Garamond" pitchFamily="18" charset="0"/>
            </a:endParaRPr>
          </a:p>
          <a:p>
            <a:pPr algn="just"/>
            <a:r>
              <a:rPr lang="fr-FR" sz="4000" dirty="0">
                <a:latin typeface="Garamond" pitchFamily="18" charset="0"/>
              </a:rPr>
              <a:t>Les unités opérationnelles de programme sont les niveaux inférieurs de mise en œuvre opérationnelle des programmes.</a:t>
            </a:r>
          </a:p>
          <a:p>
            <a:pPr algn="just"/>
            <a:r>
              <a:rPr lang="fr-FR" sz="4000" dirty="0">
                <a:latin typeface="Garamond" pitchFamily="18" charset="0"/>
              </a:rPr>
              <a:t>Les RUOP participent au dialogue de gestion au sein des BOP.</a:t>
            </a:r>
            <a:endParaRPr lang="fr-FR" altLang="fr-FR" sz="4000" dirty="0">
              <a:latin typeface="Garamond" pitchFamily="18" charset="0"/>
            </a:endParaRPr>
          </a:p>
          <a:p>
            <a:pPr marL="0" indent="0">
              <a:buNone/>
            </a:pPr>
            <a:endParaRPr lang="fr-FR" sz="4400" dirty="0"/>
          </a:p>
        </p:txBody>
      </p:sp>
    </p:spTree>
    <p:extLst>
      <p:ext uri="{BB962C8B-B14F-4D97-AF65-F5344CB8AC3E}">
        <p14:creationId xmlns:p14="http://schemas.microsoft.com/office/powerpoint/2010/main" val="224783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794759"/>
            <a:ext cx="10515600" cy="5455850"/>
          </a:xfrm>
        </p:spPr>
        <p:txBody>
          <a:bodyPr>
            <a:normAutofit/>
          </a:bodyPr>
          <a:lstStyle/>
          <a:p>
            <a:pPr algn="just"/>
            <a:r>
              <a:rPr lang="fr-FR" sz="4000" dirty="0"/>
              <a:t>Les lois de finances répartissent les crédits budgétaires qu'elles ouvrent entre les différents ministères et institutions constitutionnelles.</a:t>
            </a:r>
          </a:p>
          <a:p>
            <a:pPr marL="0" indent="0">
              <a:buNone/>
            </a:pPr>
            <a:endParaRPr lang="fr-FR" sz="4000" dirty="0"/>
          </a:p>
          <a:p>
            <a:pPr algn="just"/>
            <a:r>
              <a:rPr lang="fr-FR" sz="4000" i="1" dirty="0"/>
              <a:t>A </a:t>
            </a:r>
            <a:r>
              <a:rPr lang="fr-FR" sz="4000" dirty="0"/>
              <a:t>l'intérieur des ministères, ces crédits sont décomposés en programmes, sous réserve des dispositions de l'article 16 ci-dessous.</a:t>
            </a:r>
          </a:p>
        </p:txBody>
      </p:sp>
      <p:sp>
        <p:nvSpPr>
          <p:cNvPr id="6" name="Titre 1">
            <a:extLst>
              <a:ext uri="{FF2B5EF4-FFF2-40B4-BE49-F238E27FC236}">
                <a16:creationId xmlns:a16="http://schemas.microsoft.com/office/drawing/2014/main" id="{8319E2B3-67C4-4219-915D-BF53AFBD9DCE}"/>
              </a:ext>
            </a:extLst>
          </p:cNvPr>
          <p:cNvSpPr>
            <a:spLocks noGrp="1"/>
          </p:cNvSpPr>
          <p:nvPr>
            <p:ph type="title"/>
          </p:nvPr>
        </p:nvSpPr>
        <p:spPr>
          <a:xfrm>
            <a:off x="1674975" y="239282"/>
            <a:ext cx="9964537" cy="520373"/>
          </a:xfrm>
        </p:spPr>
        <p:txBody>
          <a:bodyPr>
            <a:noAutofit/>
          </a:bodyPr>
          <a:lstStyle/>
          <a:p>
            <a:r>
              <a:rPr lang="fr-FR" sz="3200" b="1" dirty="0">
                <a:solidFill>
                  <a:srgbClr val="FF0000"/>
                </a:solidFill>
              </a:rPr>
              <a:t>1.2. DU CONTENU DES LOIS DE FINANCES DE L'ANNEE</a:t>
            </a:r>
          </a:p>
        </p:txBody>
      </p:sp>
    </p:spTree>
    <p:extLst>
      <p:ext uri="{BB962C8B-B14F-4D97-AF65-F5344CB8AC3E}">
        <p14:creationId xmlns:p14="http://schemas.microsoft.com/office/powerpoint/2010/main" val="4853448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671" y="162928"/>
            <a:ext cx="10515600" cy="939867"/>
          </a:xfrm>
        </p:spPr>
        <p:txBody>
          <a:bodyPr>
            <a:normAutofit/>
          </a:bodyPr>
          <a:lstStyle/>
          <a:p>
            <a:r>
              <a:rPr lang="fr-FR" sz="3200" dirty="0"/>
              <a:t>MECANISMES DE DIALOGUE</a:t>
            </a:r>
          </a:p>
        </p:txBody>
      </p:sp>
      <p:sp>
        <p:nvSpPr>
          <p:cNvPr id="3" name="Espace réservé du contenu 2"/>
          <p:cNvSpPr>
            <a:spLocks noGrp="1"/>
          </p:cNvSpPr>
          <p:nvPr>
            <p:ph idx="1"/>
          </p:nvPr>
        </p:nvSpPr>
        <p:spPr>
          <a:xfrm>
            <a:off x="1408671" y="1248268"/>
            <a:ext cx="10515600" cy="5438759"/>
          </a:xfrm>
        </p:spPr>
        <p:txBody>
          <a:bodyPr>
            <a:normAutofit/>
          </a:bodyPr>
          <a:lstStyle/>
          <a:p>
            <a:pPr marL="0" indent="0" algn="just">
              <a:buNone/>
            </a:pPr>
            <a:r>
              <a:rPr lang="fr-FR" sz="3200" b="1" dirty="0">
                <a:latin typeface="Garamond" pitchFamily="18" charset="0"/>
              </a:rPr>
              <a:t>Le dialogue de gestion s’établit à la fois selon un axe horizontal et selon un axe vertical:</a:t>
            </a:r>
          </a:p>
          <a:p>
            <a:pPr lvl="1">
              <a:buFont typeface="Wingdings" panose="05000000000000000000" pitchFamily="2" charset="2"/>
              <a:buChar char="q"/>
            </a:pPr>
            <a:r>
              <a:rPr lang="fr-FR" sz="3200" dirty="0">
                <a:latin typeface="Garamond" pitchFamily="18" charset="0"/>
              </a:rPr>
              <a:t>entre Ministres/Présidents d’institution, et Responsables de programmes ;</a:t>
            </a:r>
          </a:p>
          <a:p>
            <a:pPr lvl="1">
              <a:buFont typeface="Wingdings" panose="05000000000000000000" pitchFamily="2" charset="2"/>
              <a:buChar char="q"/>
            </a:pPr>
            <a:r>
              <a:rPr lang="fr-FR" sz="3200" dirty="0">
                <a:latin typeface="Garamond" pitchFamily="18" charset="0"/>
              </a:rPr>
              <a:t>entre les RP ;</a:t>
            </a:r>
          </a:p>
          <a:p>
            <a:pPr lvl="1">
              <a:buFont typeface="Wingdings" panose="05000000000000000000" pitchFamily="2" charset="2"/>
              <a:buChar char="q"/>
            </a:pPr>
            <a:r>
              <a:rPr lang="fr-FR" sz="3200" dirty="0">
                <a:latin typeface="Garamond" pitchFamily="18" charset="0"/>
              </a:rPr>
              <a:t>entre le RP et les RBOP ;</a:t>
            </a:r>
          </a:p>
          <a:p>
            <a:pPr lvl="1">
              <a:buFont typeface="Wingdings" panose="05000000000000000000" pitchFamily="2" charset="2"/>
              <a:buChar char="q"/>
            </a:pPr>
            <a:r>
              <a:rPr lang="fr-FR" sz="3200" dirty="0">
                <a:latin typeface="Garamond" pitchFamily="18" charset="0"/>
              </a:rPr>
              <a:t>entre les RBOP ;</a:t>
            </a:r>
          </a:p>
          <a:p>
            <a:pPr lvl="1">
              <a:buFont typeface="Wingdings" panose="05000000000000000000" pitchFamily="2" charset="2"/>
              <a:buChar char="q"/>
            </a:pPr>
            <a:r>
              <a:rPr lang="fr-FR" sz="3200" dirty="0">
                <a:latin typeface="Garamond" pitchFamily="18" charset="0"/>
              </a:rPr>
              <a:t>entre le RBOP et les RUOP ;</a:t>
            </a:r>
          </a:p>
          <a:p>
            <a:pPr lvl="1">
              <a:buFont typeface="Wingdings" panose="05000000000000000000" pitchFamily="2" charset="2"/>
              <a:buChar char="q"/>
            </a:pPr>
            <a:r>
              <a:rPr lang="fr-FR" sz="3200" dirty="0">
                <a:latin typeface="Garamond" pitchFamily="18" charset="0"/>
              </a:rPr>
              <a:t>entre les RUOP ;</a:t>
            </a:r>
          </a:p>
          <a:p>
            <a:pPr lvl="1">
              <a:buFont typeface="Wingdings" panose="05000000000000000000" pitchFamily="2" charset="2"/>
              <a:buChar char="q"/>
            </a:pPr>
            <a:r>
              <a:rPr lang="fr-FR" sz="3200" dirty="0">
                <a:latin typeface="Garamond" pitchFamily="18" charset="0"/>
              </a:rPr>
              <a:t>entre le RUOP et agents.</a:t>
            </a:r>
          </a:p>
          <a:p>
            <a:endParaRPr lang="fr-FR" sz="3600" dirty="0"/>
          </a:p>
        </p:txBody>
      </p:sp>
    </p:spTree>
    <p:extLst>
      <p:ext uri="{BB962C8B-B14F-4D97-AF65-F5344CB8AC3E}">
        <p14:creationId xmlns:p14="http://schemas.microsoft.com/office/powerpoint/2010/main" val="12483740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82826"/>
            <a:ext cx="10321636" cy="58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1524000" y="0"/>
            <a:ext cx="9144000" cy="792088"/>
          </a:xfrm>
          <a:prstGeom prst="rect">
            <a:avLst/>
          </a:prstGeom>
          <a:solidFill>
            <a:srgbClr val="002060"/>
          </a:solidFill>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40000"/>
              </a:lnSpc>
              <a:spcBef>
                <a:spcPct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t>LE RESPONSABLE DE PROGRAMME </a:t>
            </a:r>
            <a:br>
              <a:rPr kumimoji="0" lang="fr-FR" sz="2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br>
            <a:r>
              <a:rPr kumimoji="0" lang="fr-FR" sz="2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t>DANS L’EXÉCUTION DU BUDGET PROGRAMME</a:t>
            </a:r>
          </a:p>
        </p:txBody>
      </p:sp>
    </p:spTree>
    <p:extLst>
      <p:ext uri="{BB962C8B-B14F-4D97-AF65-F5344CB8AC3E}">
        <p14:creationId xmlns:p14="http://schemas.microsoft.com/office/powerpoint/2010/main" val="12875180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9739312" y="1196977"/>
            <a:ext cx="1940069" cy="5582782"/>
          </a:xfrm>
          <a:prstGeom prst="rect">
            <a:avLst/>
          </a:prstGeom>
          <a:gradFill rotWithShape="1">
            <a:gsLst>
              <a:gs pos="0">
                <a:srgbClr val="FEED9A"/>
              </a:gs>
              <a:gs pos="100000">
                <a:srgbClr val="FFFFFF"/>
              </a:gs>
            </a:gsLst>
            <a:lin ang="5400000" scaled="1"/>
          </a:gradFill>
          <a:ln w="28575" algn="ctr">
            <a:solidFill>
              <a:srgbClr val="FF9900"/>
            </a:solidFill>
            <a:miter lim="800000"/>
            <a:headEnd/>
            <a:tailEnd/>
          </a:ln>
        </p:spPr>
        <p:txBody>
          <a:bodyPr wrap="none" lIns="72000" tIns="72000" rIns="72000" bIns="720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17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58371" name="Rectangle 3"/>
          <p:cNvSpPr>
            <a:spLocks noChangeArrowheads="1"/>
          </p:cNvSpPr>
          <p:nvPr/>
        </p:nvSpPr>
        <p:spPr bwMode="auto">
          <a:xfrm>
            <a:off x="1535113" y="5584827"/>
            <a:ext cx="8121506" cy="1194932"/>
          </a:xfrm>
          <a:prstGeom prst="rect">
            <a:avLst/>
          </a:prstGeom>
          <a:gradFill rotWithShape="1">
            <a:gsLst>
              <a:gs pos="0">
                <a:srgbClr val="FEED9A"/>
              </a:gs>
              <a:gs pos="100000">
                <a:srgbClr val="FFFFFF"/>
              </a:gs>
            </a:gsLst>
            <a:lin ang="5400000" scaled="1"/>
          </a:gradFill>
          <a:ln w="28575">
            <a:solidFill>
              <a:srgbClr val="FF9900"/>
            </a:solidFill>
            <a:miter lim="800000"/>
            <a:headEnd/>
            <a:tailEnd/>
          </a:ln>
        </p:spPr>
        <p:txBody>
          <a:bodyPr wrap="none" lIns="72000" tIns="72000" rIns="72000" bIns="720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48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58372" name="Rectangle 4"/>
          <p:cNvSpPr>
            <a:spLocks noChangeArrowheads="1"/>
          </p:cNvSpPr>
          <p:nvPr/>
        </p:nvSpPr>
        <p:spPr bwMode="auto">
          <a:xfrm>
            <a:off x="1524001" y="3429001"/>
            <a:ext cx="8132618" cy="2373313"/>
          </a:xfrm>
          <a:prstGeom prst="rect">
            <a:avLst/>
          </a:prstGeom>
          <a:gradFill rotWithShape="1">
            <a:gsLst>
              <a:gs pos="0">
                <a:srgbClr val="FEED9A"/>
              </a:gs>
              <a:gs pos="100000">
                <a:srgbClr val="FFFFFF"/>
              </a:gs>
            </a:gsLst>
            <a:lin ang="5400000" scaled="1"/>
          </a:gradFill>
          <a:ln w="28575">
            <a:solidFill>
              <a:srgbClr val="FF9900"/>
            </a:solidFill>
            <a:miter lim="800000"/>
            <a:headEnd/>
            <a:tailEnd/>
          </a:ln>
        </p:spPr>
        <p:txBody>
          <a:bodyPr wrap="none" lIns="72000" tIns="72000" rIns="72000" bIns="720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17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58373" name="Rectangle 5"/>
          <p:cNvSpPr>
            <a:spLocks noChangeArrowheads="1"/>
          </p:cNvSpPr>
          <p:nvPr/>
        </p:nvSpPr>
        <p:spPr bwMode="auto">
          <a:xfrm>
            <a:off x="1558925" y="1196977"/>
            <a:ext cx="8097694" cy="2317748"/>
          </a:xfrm>
          <a:prstGeom prst="rect">
            <a:avLst/>
          </a:prstGeom>
          <a:gradFill rotWithShape="1">
            <a:gsLst>
              <a:gs pos="0">
                <a:srgbClr val="FEED9A"/>
              </a:gs>
              <a:gs pos="100000">
                <a:srgbClr val="FFFFFF"/>
              </a:gs>
            </a:gsLst>
            <a:lin ang="5400000" scaled="1"/>
          </a:gradFill>
          <a:ln w="28575">
            <a:solidFill>
              <a:srgbClr val="FF9900"/>
            </a:solidFill>
            <a:miter lim="800000"/>
            <a:headEnd/>
            <a:tailEnd/>
          </a:ln>
        </p:spPr>
        <p:txBody>
          <a:bodyPr wrap="none" lIns="72000" tIns="72000" rIns="72000" bIns="720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17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58374" name="Rectangle 6"/>
          <p:cNvSpPr>
            <a:spLocks noChangeArrowheads="1"/>
          </p:cNvSpPr>
          <p:nvPr/>
        </p:nvSpPr>
        <p:spPr bwMode="auto">
          <a:xfrm>
            <a:off x="1595438" y="2565401"/>
            <a:ext cx="1714500" cy="561975"/>
          </a:xfrm>
          <a:prstGeom prst="rect">
            <a:avLst/>
          </a:prstGeom>
          <a:solidFill>
            <a:srgbClr val="0099FF"/>
          </a:solidFill>
          <a:ln>
            <a:noFill/>
          </a:ln>
          <a:extLst>
            <a:ext uri="{91240B29-F687-4F45-9708-019B960494DF}">
              <a14:hiddenLine xmlns:a14="http://schemas.microsoft.com/office/drawing/2010/main" w="31750">
                <a:solidFill>
                  <a:srgbClr val="000000"/>
                </a:solidFill>
                <a:miter lim="800000"/>
                <a:headEnd/>
                <a:tailEnd/>
              </a14:hiddenLine>
            </a:ext>
          </a:extLst>
        </p:spPr>
        <p:txBody>
          <a:bodyPr lIns="0" tIns="36000" rIns="0" bIns="3600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600" b="1" i="0" u="none" strike="noStrike" kern="1200" cap="none" spc="0" normalizeH="0" baseline="0" noProof="0">
                <a:ln>
                  <a:noFill/>
                </a:ln>
                <a:solidFill>
                  <a:prstClr val="white"/>
                </a:solidFill>
                <a:effectLst/>
                <a:uLnTx/>
                <a:uFillTx/>
                <a:latin typeface="Arial" panose="020B0604020202020204" pitchFamily="34" charset="0"/>
                <a:ea typeface="+mn-ea"/>
                <a:cs typeface="+mn-cs"/>
              </a:rPr>
              <a:t>Responsable de programme</a:t>
            </a:r>
          </a:p>
        </p:txBody>
      </p:sp>
      <p:cxnSp>
        <p:nvCxnSpPr>
          <p:cNvPr id="58375" name="AutoShape 7"/>
          <p:cNvCxnSpPr>
            <a:cxnSpLocks noChangeShapeType="1"/>
            <a:stCxn id="58374" idx="2"/>
            <a:endCxn id="58377" idx="0"/>
          </p:cNvCxnSpPr>
          <p:nvPr/>
        </p:nvCxnSpPr>
        <p:spPr bwMode="auto">
          <a:xfrm rot="5400000">
            <a:off x="1803091" y="3502334"/>
            <a:ext cx="1024556" cy="274638"/>
          </a:xfrm>
          <a:prstGeom prst="bentConnector3">
            <a:avLst>
              <a:gd name="adj1" fmla="val 50000"/>
            </a:avLst>
          </a:prstGeom>
          <a:noFill/>
          <a:ln w="38100">
            <a:solidFill>
              <a:srgbClr val="0099FF"/>
            </a:solidFill>
            <a:miter lim="800000"/>
            <a:headEnd/>
            <a:tailEnd/>
          </a:ln>
          <a:extLst>
            <a:ext uri="{909E8E84-426E-40DD-AFC4-6F175D3DCCD1}">
              <a14:hiddenFill xmlns:a14="http://schemas.microsoft.com/office/drawing/2010/main">
                <a:noFill/>
              </a14:hiddenFill>
            </a:ext>
          </a:extLst>
        </p:spPr>
      </p:cxnSp>
      <p:cxnSp>
        <p:nvCxnSpPr>
          <p:cNvPr id="58376" name="AutoShape 8"/>
          <p:cNvCxnSpPr>
            <a:cxnSpLocks noChangeShapeType="1"/>
            <a:stCxn id="58374" idx="2"/>
            <a:endCxn id="58385" idx="0"/>
          </p:cNvCxnSpPr>
          <p:nvPr/>
        </p:nvCxnSpPr>
        <p:spPr bwMode="auto">
          <a:xfrm rot="16200000" flipH="1">
            <a:off x="1918185" y="3661878"/>
            <a:ext cx="1621456" cy="552450"/>
          </a:xfrm>
          <a:prstGeom prst="bentConnector3">
            <a:avLst>
              <a:gd name="adj1" fmla="val 50000"/>
            </a:avLst>
          </a:prstGeom>
          <a:noFill/>
          <a:ln w="38100">
            <a:solidFill>
              <a:srgbClr val="0099FF"/>
            </a:solidFill>
            <a:miter lim="800000"/>
            <a:headEnd/>
            <a:tailEnd/>
          </a:ln>
          <a:extLst>
            <a:ext uri="{909E8E84-426E-40DD-AFC4-6F175D3DCCD1}">
              <a14:hiddenFill xmlns:a14="http://schemas.microsoft.com/office/drawing/2010/main">
                <a:noFill/>
              </a14:hiddenFill>
            </a:ext>
          </a:extLst>
        </p:spPr>
      </p:cxnSp>
      <p:sp>
        <p:nvSpPr>
          <p:cNvPr id="58377" name="Rectangle 9"/>
          <p:cNvSpPr>
            <a:spLocks noChangeArrowheads="1"/>
          </p:cNvSpPr>
          <p:nvPr/>
        </p:nvSpPr>
        <p:spPr bwMode="auto">
          <a:xfrm>
            <a:off x="1606550" y="4151931"/>
            <a:ext cx="1143000" cy="503590"/>
          </a:xfrm>
          <a:prstGeom prst="rect">
            <a:avLst/>
          </a:prstGeom>
          <a:solidFill>
            <a:srgbClr val="0099FF"/>
          </a:solidFill>
          <a:ln>
            <a:noFill/>
          </a:ln>
          <a:extLst>
            <a:ext uri="{91240B29-F687-4F45-9708-019B960494DF}">
              <a14:hiddenLine xmlns:a14="http://schemas.microsoft.com/office/drawing/2010/main" w="31750">
                <a:solidFill>
                  <a:srgbClr val="000000"/>
                </a:solidFill>
                <a:miter lim="800000"/>
                <a:headEnd/>
                <a:tailEnd/>
              </a14:hiddenLine>
            </a:ext>
          </a:extLst>
        </p:spPr>
        <p:txBody>
          <a:bodyPr lIns="0" tIns="36000" rIns="0" bIns="3600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Responsable de BOP</a:t>
            </a:r>
          </a:p>
        </p:txBody>
      </p:sp>
      <p:sp>
        <p:nvSpPr>
          <p:cNvPr id="58378" name="Rectangle 10"/>
          <p:cNvSpPr>
            <a:spLocks noChangeArrowheads="1"/>
          </p:cNvSpPr>
          <p:nvPr/>
        </p:nvSpPr>
        <p:spPr bwMode="auto">
          <a:xfrm>
            <a:off x="1606551" y="5855158"/>
            <a:ext cx="1190625" cy="430887"/>
          </a:xfrm>
          <a:prstGeom prst="rect">
            <a:avLst/>
          </a:prstGeom>
          <a:solidFill>
            <a:srgbClr val="0099FF"/>
          </a:solidFill>
          <a:ln>
            <a:noFill/>
          </a:ln>
          <a:extLs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Responsable d’UO</a:t>
            </a:r>
          </a:p>
        </p:txBody>
      </p:sp>
      <p:sp>
        <p:nvSpPr>
          <p:cNvPr id="58379" name="Rectangle 11"/>
          <p:cNvSpPr>
            <a:spLocks noChangeArrowheads="1"/>
          </p:cNvSpPr>
          <p:nvPr/>
        </p:nvSpPr>
        <p:spPr bwMode="auto">
          <a:xfrm>
            <a:off x="3432175" y="1571626"/>
            <a:ext cx="5759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2000" tIns="72000" rIns="72000" bIns="720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
                <a:srgbClr val="0099FF"/>
              </a:buClr>
              <a:buSzTx/>
              <a:buFont typeface="Wingdings" panose="05000000000000000000" pitchFamily="2" charset="2"/>
              <a:buChar char="§"/>
              <a:tabLst/>
              <a:defRPr/>
            </a:pPr>
            <a:r>
              <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fr-FR" altLang="fr-FR" sz="17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Le responsable de programme </a:t>
            </a:r>
            <a:r>
              <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dispose des crédits et les répartit pour les besoins de la gestion interne, dans un cadre ministériel défini avec : SG, DAF, DRH.  </a:t>
            </a:r>
          </a:p>
          <a:p>
            <a:pPr marL="0" marR="0" lvl="0" indent="0" algn="just" defTabSz="914400" rtl="0" eaLnBrk="1" fontAlgn="auto" latinLnBrk="0" hangingPunct="1">
              <a:lnSpc>
                <a:spcPct val="100000"/>
              </a:lnSpc>
              <a:spcBef>
                <a:spcPct val="0"/>
              </a:spcBef>
              <a:spcAft>
                <a:spcPts val="0"/>
              </a:spcAft>
              <a:buClr>
                <a:srgbClr val="0099FF"/>
              </a:buClr>
              <a:buSzTx/>
              <a:buFontTx/>
              <a:buNone/>
              <a:tabLst/>
              <a:defRPr/>
            </a:pPr>
            <a:endPar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ct val="0"/>
              </a:spcBef>
              <a:spcAft>
                <a:spcPts val="0"/>
              </a:spcAft>
              <a:buClr>
                <a:srgbClr val="0099FF"/>
              </a:buClr>
              <a:buSzTx/>
              <a:buFont typeface="Wingdings" panose="05000000000000000000" pitchFamily="2" charset="2"/>
              <a:buChar char="§"/>
              <a:tabLst/>
              <a:defRPr/>
            </a:pPr>
            <a:r>
              <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Il s’engage sur la performance (PAP) devant le Parlement et en rend compte (RAP).</a:t>
            </a:r>
          </a:p>
        </p:txBody>
      </p:sp>
      <p:sp>
        <p:nvSpPr>
          <p:cNvPr id="58380" name="Rectangle 12"/>
          <p:cNvSpPr>
            <a:spLocks noChangeArrowheads="1"/>
          </p:cNvSpPr>
          <p:nvPr/>
        </p:nvSpPr>
        <p:spPr bwMode="auto">
          <a:xfrm>
            <a:off x="3667125" y="3763963"/>
            <a:ext cx="5524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2000" tIns="72000" rIns="72000" bIns="720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
                <a:srgbClr val="0099FF"/>
              </a:buClr>
              <a:buSzTx/>
              <a:buFont typeface="Wingdings" panose="05000000000000000000" pitchFamily="2" charset="2"/>
              <a:buNone/>
              <a:tabLst/>
              <a:defRPr/>
            </a:pPr>
            <a:r>
              <a:rPr kumimoji="0" lang="fr-FR" altLang="fr-FR" sz="17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kumimoji="0" lang="fr-FR" altLang="fr-FR" sz="17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Le BOP</a:t>
            </a:r>
            <a:r>
              <a:rPr kumimoji="0" lang="fr-FR" altLang="fr-FR" sz="17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est la déclinaison d’un programme sur le terrain.     </a:t>
            </a:r>
          </a:p>
          <a:p>
            <a:pPr marL="0" marR="0" lvl="0" indent="0" algn="just" defTabSz="914400" rtl="0" eaLnBrk="1" fontAlgn="auto" latinLnBrk="0" hangingPunct="1">
              <a:lnSpc>
                <a:spcPct val="100000"/>
              </a:lnSpc>
              <a:spcBef>
                <a:spcPct val="0"/>
              </a:spcBef>
              <a:spcAft>
                <a:spcPts val="0"/>
              </a:spcAft>
              <a:buClr>
                <a:srgbClr val="0099FF"/>
              </a:buClr>
              <a:buSzTx/>
              <a:buFont typeface="Wingdings" panose="05000000000000000000" pitchFamily="2" charset="2"/>
              <a:buChar char="§"/>
              <a:tabLst/>
              <a:defRPr/>
            </a:pPr>
            <a:r>
              <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le responsable de BOP dispose d’un budget global ;</a:t>
            </a:r>
          </a:p>
          <a:p>
            <a:pPr marL="0" marR="0" lvl="0" indent="0" algn="just" defTabSz="914400" rtl="0" eaLnBrk="1" fontAlgn="auto" latinLnBrk="0" hangingPunct="1">
              <a:lnSpc>
                <a:spcPct val="100000"/>
              </a:lnSpc>
              <a:spcBef>
                <a:spcPct val="0"/>
              </a:spcBef>
              <a:spcAft>
                <a:spcPts val="0"/>
              </a:spcAft>
              <a:buClr>
                <a:srgbClr val="0099FF"/>
              </a:buClr>
              <a:buSzTx/>
              <a:buFontTx/>
              <a:buNone/>
              <a:tabLst/>
              <a:defRPr/>
            </a:pPr>
            <a:endPar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ct val="0"/>
              </a:spcBef>
              <a:spcAft>
                <a:spcPts val="0"/>
              </a:spcAft>
              <a:buClr>
                <a:srgbClr val="0099FF"/>
              </a:buClr>
              <a:buSzTx/>
              <a:buFont typeface="Wingdings" panose="05000000000000000000" pitchFamily="2" charset="2"/>
              <a:buChar char="§"/>
              <a:tabLst/>
              <a:defRPr/>
            </a:pPr>
            <a:r>
              <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Il s’engage et rend compte dans le cadre du</a:t>
            </a:r>
            <a:r>
              <a:rPr kumimoji="0" lang="fr-FR" altLang="fr-FR" sz="1700" b="0" i="0" u="sng" strike="noStrike" kern="1200" cap="none" spc="0" normalizeH="0" baseline="0" noProof="0" dirty="0">
                <a:ln>
                  <a:noFill/>
                </a:ln>
                <a:solidFill>
                  <a:srgbClr val="0099FF"/>
                </a:solidFill>
                <a:effectLst/>
                <a:uLnTx/>
                <a:uFillTx/>
                <a:latin typeface="Arial" panose="020B0604020202020204" pitchFamily="34" charset="0"/>
                <a:ea typeface="+mn-ea"/>
                <a:cs typeface="+mn-cs"/>
              </a:rPr>
              <a:t> dialogue de gestion</a:t>
            </a:r>
            <a:r>
              <a:rPr kumimoji="0" lang="fr-FR" altLang="fr-FR" sz="1700" b="0"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au responsable de programme.</a:t>
            </a:r>
          </a:p>
        </p:txBody>
      </p:sp>
      <p:sp>
        <p:nvSpPr>
          <p:cNvPr id="58381" name="Rectangle 13"/>
          <p:cNvSpPr>
            <a:spLocks noChangeArrowheads="1"/>
          </p:cNvSpPr>
          <p:nvPr/>
        </p:nvSpPr>
        <p:spPr bwMode="auto">
          <a:xfrm>
            <a:off x="3752851" y="6124576"/>
            <a:ext cx="6143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2000" tIns="72000" rIns="72000" bIns="720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altLang="fr-FR" sz="1700" b="1" i="0" u="none" strike="noStrike" kern="1200" cap="none" spc="0" normalizeH="0" baseline="0" noProof="0">
                <a:ln>
                  <a:noFill/>
                </a:ln>
                <a:solidFill>
                  <a:srgbClr val="FF0000"/>
                </a:solidFill>
                <a:effectLst/>
                <a:uLnTx/>
                <a:uFillTx/>
                <a:latin typeface="Arial" panose="020B0604020202020204" pitchFamily="34" charset="0"/>
                <a:ea typeface="+mn-ea"/>
                <a:cs typeface="+mn-cs"/>
              </a:rPr>
              <a:t>L’UO</a:t>
            </a:r>
            <a:r>
              <a:rPr kumimoji="0" lang="fr-FR" altLang="fr-FR" sz="1700" b="1" i="0" u="none" strike="noStrike" kern="1200" cap="none" spc="0" normalizeH="0" baseline="0" noProof="0">
                <a:ln>
                  <a:noFill/>
                </a:ln>
                <a:solidFill>
                  <a:srgbClr val="000099"/>
                </a:solidFill>
                <a:effectLst/>
                <a:uLnTx/>
                <a:uFillTx/>
                <a:latin typeface="Arial" panose="020B0604020202020204" pitchFamily="34" charset="0"/>
                <a:ea typeface="+mn-ea"/>
                <a:cs typeface="+mn-cs"/>
              </a:rPr>
              <a:t> est le </a:t>
            </a:r>
            <a:r>
              <a:rPr kumimoji="0" lang="fr-FR" altLang="fr-FR" sz="1700" b="1" i="0" u="sng" strike="noStrike" kern="1200" cap="none" spc="0" normalizeH="0" baseline="0" noProof="0">
                <a:ln>
                  <a:noFill/>
                </a:ln>
                <a:solidFill>
                  <a:srgbClr val="0099FF"/>
                </a:solidFill>
                <a:effectLst/>
                <a:uLnTx/>
                <a:uFillTx/>
                <a:latin typeface="Arial" panose="020B0604020202020204" pitchFamily="34" charset="0"/>
                <a:ea typeface="+mn-ea"/>
                <a:cs typeface="+mn-cs"/>
              </a:rPr>
              <a:t>niveau d’exécution</a:t>
            </a:r>
            <a:r>
              <a:rPr kumimoji="0" lang="fr-FR" altLang="fr-FR" sz="17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a:t>
            </a:r>
            <a:r>
              <a:rPr kumimoji="0" lang="fr-FR" altLang="fr-FR" sz="1700" b="1" i="0" u="none" strike="noStrike" kern="1200" cap="none" spc="0" normalizeH="0" baseline="0" noProof="0">
                <a:ln>
                  <a:noFill/>
                </a:ln>
                <a:solidFill>
                  <a:srgbClr val="000099"/>
                </a:solidFill>
                <a:effectLst/>
                <a:uLnTx/>
                <a:uFillTx/>
                <a:latin typeface="Arial" panose="020B0604020202020204" pitchFamily="34" charset="0"/>
                <a:ea typeface="+mn-ea"/>
                <a:cs typeface="+mn-cs"/>
              </a:rPr>
              <a:t>de la dépense du BOP.</a:t>
            </a:r>
          </a:p>
        </p:txBody>
      </p:sp>
      <p:sp>
        <p:nvSpPr>
          <p:cNvPr id="58382" name="Text Box 14"/>
          <p:cNvSpPr txBox="1">
            <a:spLocks noChangeArrowheads="1"/>
          </p:cNvSpPr>
          <p:nvPr/>
        </p:nvSpPr>
        <p:spPr bwMode="auto">
          <a:xfrm>
            <a:off x="10038556" y="2128839"/>
            <a:ext cx="12588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2000" tIns="72000" rIns="72000" bIns="720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1700" b="1" i="0" u="none" strike="noStrike" kern="1200" cap="none" spc="0" normalizeH="0" baseline="0" noProof="0">
                <a:ln>
                  <a:noFill/>
                </a:ln>
                <a:solidFill>
                  <a:srgbClr val="0099FF"/>
                </a:solidFill>
                <a:effectLst/>
                <a:uLnTx/>
                <a:uFillTx/>
                <a:latin typeface="Arial Narrow" panose="020B0606020202030204" pitchFamily="34" charset="0"/>
                <a:ea typeface="+mn-ea"/>
                <a:cs typeface="+mn-cs"/>
              </a:rPr>
              <a:t>CENTRAL</a:t>
            </a:r>
          </a:p>
        </p:txBody>
      </p:sp>
      <p:sp>
        <p:nvSpPr>
          <p:cNvPr id="58383" name="Text Box 15"/>
          <p:cNvSpPr txBox="1">
            <a:spLocks noChangeArrowheads="1"/>
          </p:cNvSpPr>
          <p:nvPr/>
        </p:nvSpPr>
        <p:spPr bwMode="auto">
          <a:xfrm>
            <a:off x="9746455" y="4484335"/>
            <a:ext cx="1692275" cy="119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2000" tIns="72000" rIns="72000" bIns="720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700" b="1" i="0" u="none" strike="noStrike" kern="1200" cap="none" spc="0" normalizeH="0" baseline="0" noProof="0" dirty="0">
                <a:ln>
                  <a:noFill/>
                </a:ln>
                <a:solidFill>
                  <a:srgbClr val="0099FF"/>
                </a:solidFill>
                <a:effectLst/>
                <a:uLnTx/>
                <a:uFillTx/>
                <a:latin typeface="Arial Narrow" panose="020B0606020202030204" pitchFamily="34" charset="0"/>
                <a:ea typeface="+mn-ea"/>
                <a:cs typeface="+mn-cs"/>
              </a:rPr>
              <a:t>CENTRAL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700" b="1" i="0" u="none" strike="noStrike" kern="1200" cap="none" spc="0" normalizeH="0" baseline="0" noProof="0" dirty="0">
                <a:ln>
                  <a:noFill/>
                </a:ln>
                <a:solidFill>
                  <a:srgbClr val="0099FF"/>
                </a:solidFill>
                <a:effectLst/>
                <a:uLnTx/>
                <a:uFillTx/>
                <a:latin typeface="Arial Narrow" panose="020B0606020202030204" pitchFamily="34" charset="0"/>
                <a:ea typeface="+mn-ea"/>
                <a:cs typeface="+mn-cs"/>
              </a:rPr>
              <a:t>OU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700" b="1" i="0" u="none" strike="noStrike" kern="1200" cap="none" spc="0" normalizeH="0" baseline="0" noProof="0" dirty="0">
                <a:ln>
                  <a:noFill/>
                </a:ln>
                <a:solidFill>
                  <a:srgbClr val="0099FF"/>
                </a:solidFill>
                <a:effectLst/>
                <a:uLnTx/>
                <a:uFillTx/>
                <a:latin typeface="Arial Narrow" panose="020B0606020202030204" pitchFamily="34" charset="0"/>
                <a:ea typeface="+mn-ea"/>
                <a:cs typeface="+mn-cs"/>
              </a:rPr>
              <a:t>DÉCONCENTRÉ</a:t>
            </a:r>
          </a:p>
        </p:txBody>
      </p:sp>
      <p:sp>
        <p:nvSpPr>
          <p:cNvPr id="58384" name="Line 16"/>
          <p:cNvSpPr>
            <a:spLocks noChangeShapeType="1"/>
          </p:cNvSpPr>
          <p:nvPr/>
        </p:nvSpPr>
        <p:spPr bwMode="auto">
          <a:xfrm>
            <a:off x="9858376" y="3514725"/>
            <a:ext cx="1619250" cy="0"/>
          </a:xfrm>
          <a:prstGeom prst="line">
            <a:avLst/>
          </a:prstGeom>
          <a:noFill/>
          <a:ln w="28575">
            <a:solidFill>
              <a:srgbClr val="FB9C3D"/>
            </a:solidFill>
            <a:round/>
            <a:headEnd/>
            <a:tailEnd/>
          </a:ln>
          <a:extLst>
            <a:ext uri="{909E8E84-426E-40DD-AFC4-6F175D3DCCD1}">
              <a14:hiddenFill xmlns:a14="http://schemas.microsoft.com/office/drawing/2010/main">
                <a:noFill/>
              </a14:hiddenFill>
            </a:ext>
          </a:extLst>
        </p:spPr>
        <p:txBody>
          <a:bodyPr lIns="72000" tIns="72000" rIns="72000" bIns="72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sp>
        <p:nvSpPr>
          <p:cNvPr id="58385" name="Rectangle 17"/>
          <p:cNvSpPr>
            <a:spLocks noChangeArrowheads="1"/>
          </p:cNvSpPr>
          <p:nvPr/>
        </p:nvSpPr>
        <p:spPr bwMode="auto">
          <a:xfrm>
            <a:off x="2433638" y="4748831"/>
            <a:ext cx="1143000" cy="503590"/>
          </a:xfrm>
          <a:prstGeom prst="rect">
            <a:avLst/>
          </a:prstGeom>
          <a:solidFill>
            <a:srgbClr val="0099FF"/>
          </a:solidFill>
          <a:ln>
            <a:noFill/>
          </a:ln>
          <a:extLst>
            <a:ext uri="{91240B29-F687-4F45-9708-019B960494DF}">
              <a14:hiddenLine xmlns:a14="http://schemas.microsoft.com/office/drawing/2010/main" w="31750">
                <a:solidFill>
                  <a:srgbClr val="000000"/>
                </a:solidFill>
                <a:miter lim="800000"/>
                <a:headEnd/>
                <a:tailEnd/>
              </a14:hiddenLine>
            </a:ext>
          </a:extLst>
        </p:spPr>
        <p:txBody>
          <a:bodyPr lIns="0" tIns="36000" rIns="0" bIns="3600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Responsable de BOP</a:t>
            </a:r>
          </a:p>
        </p:txBody>
      </p:sp>
      <p:sp>
        <p:nvSpPr>
          <p:cNvPr id="58386" name="Rectangle 18"/>
          <p:cNvSpPr>
            <a:spLocks noChangeArrowheads="1"/>
          </p:cNvSpPr>
          <p:nvPr/>
        </p:nvSpPr>
        <p:spPr bwMode="auto">
          <a:xfrm>
            <a:off x="2409826" y="6348871"/>
            <a:ext cx="1190625" cy="430887"/>
          </a:xfrm>
          <a:prstGeom prst="rect">
            <a:avLst/>
          </a:prstGeom>
          <a:solidFill>
            <a:srgbClr val="0099FF"/>
          </a:solidFill>
          <a:ln>
            <a:noFill/>
          </a:ln>
          <a:extLs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Responsable d’UO</a:t>
            </a:r>
          </a:p>
        </p:txBody>
      </p:sp>
      <p:cxnSp>
        <p:nvCxnSpPr>
          <p:cNvPr id="58387" name="AutoShape 19"/>
          <p:cNvCxnSpPr>
            <a:cxnSpLocks noChangeShapeType="1"/>
            <a:stCxn id="58385" idx="2"/>
            <a:endCxn id="58378" idx="0"/>
          </p:cNvCxnSpPr>
          <p:nvPr/>
        </p:nvCxnSpPr>
        <p:spPr bwMode="auto">
          <a:xfrm rot="5400000">
            <a:off x="2302133" y="5152153"/>
            <a:ext cx="602736" cy="803275"/>
          </a:xfrm>
          <a:prstGeom prst="bentConnector3">
            <a:avLst>
              <a:gd name="adj1" fmla="val 50000"/>
            </a:avLst>
          </a:prstGeom>
          <a:noFill/>
          <a:ln w="38100">
            <a:solidFill>
              <a:srgbClr val="0099FF"/>
            </a:solidFill>
            <a:miter lim="800000"/>
            <a:headEnd/>
            <a:tailEnd/>
          </a:ln>
          <a:extLst>
            <a:ext uri="{909E8E84-426E-40DD-AFC4-6F175D3DCCD1}">
              <a14:hiddenFill xmlns:a14="http://schemas.microsoft.com/office/drawing/2010/main">
                <a:noFill/>
              </a14:hiddenFill>
            </a:ext>
          </a:extLst>
        </p:spPr>
      </p:cxnSp>
      <p:cxnSp>
        <p:nvCxnSpPr>
          <p:cNvPr id="58388" name="AutoShape 20"/>
          <p:cNvCxnSpPr>
            <a:cxnSpLocks noChangeShapeType="1"/>
            <a:stCxn id="58385" idx="2"/>
            <a:endCxn id="58386" idx="0"/>
          </p:cNvCxnSpPr>
          <p:nvPr/>
        </p:nvCxnSpPr>
        <p:spPr bwMode="auto">
          <a:xfrm>
            <a:off x="3005138" y="5252422"/>
            <a:ext cx="0" cy="1096449"/>
          </a:xfrm>
          <a:prstGeom prst="straightConnector1">
            <a:avLst/>
          </a:prstGeom>
          <a:noFill/>
          <a:ln w="38100">
            <a:solidFill>
              <a:srgbClr val="0099FF"/>
            </a:solidFill>
            <a:round/>
            <a:headEnd/>
            <a:tailEnd/>
          </a:ln>
          <a:extLst>
            <a:ext uri="{909E8E84-426E-40DD-AFC4-6F175D3DCCD1}">
              <a14:hiddenFill xmlns:a14="http://schemas.microsoft.com/office/drawing/2010/main">
                <a:noFill/>
              </a14:hiddenFill>
            </a:ext>
          </a:extLst>
        </p:spPr>
      </p:cxnSp>
      <p:sp>
        <p:nvSpPr>
          <p:cNvPr id="49173" name="Rectangle 22"/>
          <p:cNvSpPr>
            <a:spLocks noGrp="1" noChangeArrowheads="1"/>
          </p:cNvSpPr>
          <p:nvPr>
            <p:ph type="title"/>
          </p:nvPr>
        </p:nvSpPr>
        <p:spPr>
          <a:xfrm>
            <a:off x="1666876" y="76200"/>
            <a:ext cx="9001125" cy="990600"/>
          </a:xfrm>
          <a:solidFill>
            <a:schemeClr val="accent1"/>
          </a:solidFill>
        </p:spPr>
        <p:txBody>
          <a:bodyPr/>
          <a:lstStyle/>
          <a:p>
            <a:pPr eaLnBrk="1" hangingPunct="1">
              <a:defRPr/>
            </a:pPr>
            <a:r>
              <a:rPr lang="fr-FR" altLang="fr-FR" sz="2400" b="1" dirty="0">
                <a:latin typeface="Arial" pitchFamily="34" charset="0"/>
                <a:cs typeface="Arial" pitchFamily="34" charset="0"/>
              </a:rPr>
              <a:t>La déclinaison opérationnelle de la chaîne de responsabilité</a:t>
            </a:r>
          </a:p>
        </p:txBody>
      </p:sp>
    </p:spTree>
    <p:extLst>
      <p:ext uri="{BB962C8B-B14F-4D97-AF65-F5344CB8AC3E}">
        <p14:creationId xmlns:p14="http://schemas.microsoft.com/office/powerpoint/2010/main" val="3524474756"/>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40767" y="1196752"/>
            <a:ext cx="10491905" cy="3312368"/>
          </a:xfrm>
        </p:spPr>
        <p:txBody>
          <a:bodyPr>
            <a:normAutofit/>
          </a:bodyPr>
          <a:lstStyle/>
          <a:p>
            <a:pPr algn="ctr"/>
            <a:r>
              <a:rPr lang="fr-FR" sz="4000" b="1" dirty="0">
                <a:latin typeface="Aharoni" panose="02010803020104030203" pitchFamily="2" charset="-79"/>
                <a:cs typeface="Aharoni" panose="02010803020104030203" pitchFamily="2" charset="-79"/>
              </a:rPr>
              <a:t>IV. PRINCIPALES ETAPES D’ELABORATION DU BUDGET PROGRAMME</a:t>
            </a:r>
          </a:p>
        </p:txBody>
      </p:sp>
    </p:spTree>
    <p:extLst>
      <p:ext uri="{BB962C8B-B14F-4D97-AF65-F5344CB8AC3E}">
        <p14:creationId xmlns:p14="http://schemas.microsoft.com/office/powerpoint/2010/main" val="37956334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10668000" cy="764704"/>
          </a:xfrm>
        </p:spPr>
        <p:txBody>
          <a:bodyPr>
            <a:noAutofit/>
          </a:bodyPr>
          <a:lstStyle/>
          <a:p>
            <a:r>
              <a:rPr lang="fr-FR" sz="3200" b="1" dirty="0">
                <a:latin typeface="Arial Narrow" panose="020B0606020202030204" pitchFamily="34" charset="0"/>
              </a:rPr>
              <a:t>4.1. Acteurs clés dans l’élaboration du budget programme</a:t>
            </a:r>
            <a:endParaRPr lang="fr-FR" sz="3200" dirty="0">
              <a:latin typeface="Arial Narrow" panose="020B0606020202030204" pitchFamily="34" charset="0"/>
            </a:endParaRPr>
          </a:p>
        </p:txBody>
      </p:sp>
      <p:sp>
        <p:nvSpPr>
          <p:cNvPr id="3" name="Espace réservé du contenu 2"/>
          <p:cNvSpPr>
            <a:spLocks noGrp="1"/>
          </p:cNvSpPr>
          <p:nvPr>
            <p:ph idx="1"/>
          </p:nvPr>
        </p:nvSpPr>
        <p:spPr>
          <a:xfrm>
            <a:off x="1524000" y="692696"/>
            <a:ext cx="10668000" cy="6165304"/>
          </a:xfrm>
        </p:spPr>
        <p:txBody>
          <a:bodyPr>
            <a:normAutofit/>
          </a:bodyPr>
          <a:lstStyle/>
          <a:p>
            <a:pPr lvl="0" algn="just">
              <a:buFont typeface="Wingdings" panose="05000000000000000000" pitchFamily="2" charset="2"/>
              <a:buChar char="§"/>
            </a:pPr>
            <a:r>
              <a:rPr lang="fr-FR" sz="3600" b="1" dirty="0">
                <a:latin typeface="Arial Narrow" panose="020B0606020202030204" pitchFamily="34" charset="0"/>
              </a:rPr>
              <a:t>Le chef de l’Etat</a:t>
            </a:r>
            <a:r>
              <a:rPr lang="fr-FR" sz="3600" dirty="0">
                <a:latin typeface="Arial Narrow" panose="020B0606020202030204" pitchFamily="34" charset="0"/>
              </a:rPr>
              <a:t>: premier responsable du Gouvernement</a:t>
            </a:r>
          </a:p>
          <a:p>
            <a:pPr lvl="1" algn="just">
              <a:buFont typeface="Symbol" panose="05050102010706020507" pitchFamily="18" charset="2"/>
              <a:buChar char=""/>
            </a:pPr>
            <a:r>
              <a:rPr lang="fr-FR" sz="3200" dirty="0">
                <a:latin typeface="Arial Narrow" panose="020B0606020202030204" pitchFamily="34" charset="0"/>
              </a:rPr>
              <a:t>définit la politique à suivre</a:t>
            </a:r>
          </a:p>
          <a:p>
            <a:pPr lvl="1" algn="just">
              <a:buFont typeface="Symbol" panose="05050102010706020507" pitchFamily="18" charset="2"/>
              <a:buChar char="®"/>
            </a:pPr>
            <a:r>
              <a:rPr lang="fr-FR" sz="3200" dirty="0">
                <a:latin typeface="Arial Narrow" panose="020B0606020202030204" pitchFamily="34" charset="0"/>
              </a:rPr>
              <a:t>donne les instructions pouvant permettre d’atteindre les objectifs de cette politique</a:t>
            </a:r>
          </a:p>
          <a:p>
            <a:pPr lvl="1" algn="just">
              <a:buFont typeface="Symbol" panose="05050102010706020507" pitchFamily="18" charset="2"/>
              <a:buChar char="®"/>
            </a:pPr>
            <a:r>
              <a:rPr lang="fr-FR" sz="3200" dirty="0">
                <a:latin typeface="Arial Narrow" panose="020B0606020202030204" pitchFamily="34" charset="0"/>
              </a:rPr>
              <a:t>dans la circulaire budgétaire </a:t>
            </a:r>
          </a:p>
          <a:p>
            <a:pPr lvl="0" algn="just">
              <a:buFont typeface="Wingdings" panose="05000000000000000000" pitchFamily="2" charset="2"/>
              <a:buChar char="§"/>
            </a:pPr>
            <a:r>
              <a:rPr lang="fr-FR" sz="3600" b="1" dirty="0">
                <a:latin typeface="Arial Narrow" panose="020B0606020202030204" pitchFamily="34" charset="0"/>
              </a:rPr>
              <a:t>Le Premier Ministre</a:t>
            </a:r>
            <a:r>
              <a:rPr lang="fr-FR" sz="3600" dirty="0">
                <a:latin typeface="Arial Narrow" panose="020B0606020202030204" pitchFamily="34" charset="0"/>
              </a:rPr>
              <a:t>, chef du Gouvernement</a:t>
            </a:r>
          </a:p>
          <a:p>
            <a:pPr lvl="1" algn="just">
              <a:buFont typeface="Symbol" panose="05050102010706020507" pitchFamily="18" charset="2"/>
              <a:buChar char="®"/>
            </a:pPr>
            <a:r>
              <a:rPr lang="fr-FR" sz="3200" dirty="0">
                <a:latin typeface="Arial Narrow" panose="020B0606020202030204" pitchFamily="34" charset="0"/>
              </a:rPr>
              <a:t>devant assurer la mise en œuvre de la politique du Président du Faso ;</a:t>
            </a:r>
          </a:p>
          <a:p>
            <a:pPr lvl="0" algn="just">
              <a:buFont typeface="Wingdings" panose="05000000000000000000" pitchFamily="2" charset="2"/>
              <a:buChar char="§"/>
            </a:pPr>
            <a:r>
              <a:rPr lang="fr-FR" sz="3600" b="1" dirty="0">
                <a:latin typeface="Arial Narrow" panose="020B0606020202030204" pitchFamily="34" charset="0"/>
              </a:rPr>
              <a:t>Le Gouvernement</a:t>
            </a:r>
            <a:endParaRPr lang="fr-FR" sz="3600" dirty="0">
              <a:latin typeface="Arial Narrow" panose="020B0606020202030204" pitchFamily="34" charset="0"/>
            </a:endParaRPr>
          </a:p>
          <a:p>
            <a:pPr lvl="1" algn="just">
              <a:buFont typeface="Symbol" panose="05050102010706020507" pitchFamily="18" charset="2"/>
              <a:buChar char="®"/>
            </a:pPr>
            <a:r>
              <a:rPr lang="fr-FR" sz="3200" dirty="0">
                <a:latin typeface="Arial Narrow" panose="020B0606020202030204" pitchFamily="34" charset="0"/>
              </a:rPr>
              <a:t>en tant qu’instance suprême de prise de décisions au niveau de l’exécutif ;</a:t>
            </a:r>
          </a:p>
          <a:p>
            <a:endParaRPr lang="fr-FR" sz="3600" dirty="0"/>
          </a:p>
        </p:txBody>
      </p:sp>
    </p:spTree>
    <p:extLst>
      <p:ext uri="{BB962C8B-B14F-4D97-AF65-F5344CB8AC3E}">
        <p14:creationId xmlns:p14="http://schemas.microsoft.com/office/powerpoint/2010/main" val="4811856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764704"/>
            <a:ext cx="10668000" cy="6093296"/>
          </a:xfrm>
        </p:spPr>
        <p:txBody>
          <a:bodyPr>
            <a:normAutofit/>
          </a:bodyPr>
          <a:lstStyle/>
          <a:p>
            <a:pPr lvl="0" algn="just">
              <a:buFont typeface="Wingdings" panose="05000000000000000000" pitchFamily="2" charset="2"/>
              <a:buChar char="§"/>
            </a:pPr>
            <a:r>
              <a:rPr lang="fr-FR" sz="4000" b="1" dirty="0">
                <a:latin typeface="Arial Narrow" panose="020B0606020202030204" pitchFamily="34" charset="0"/>
              </a:rPr>
              <a:t>Le ministre en charge des Finances </a:t>
            </a:r>
            <a:endParaRPr lang="fr-FR" sz="4000" dirty="0">
              <a:latin typeface="Arial Narrow" panose="020B0606020202030204" pitchFamily="34" charset="0"/>
            </a:endParaRPr>
          </a:p>
          <a:p>
            <a:pPr lvl="1" algn="just">
              <a:buFont typeface="Symbol" panose="05050102010706020507" pitchFamily="18" charset="2"/>
              <a:buChar char="®"/>
            </a:pPr>
            <a:r>
              <a:rPr lang="fr-FR" sz="4000" dirty="0">
                <a:latin typeface="Arial Narrow" panose="020B0606020202030204" pitchFamily="34" charset="0"/>
              </a:rPr>
              <a:t>responsable de la conduite du processus d’élaboration et d’exécution du budget de l’Etat ;</a:t>
            </a:r>
          </a:p>
          <a:p>
            <a:pPr lvl="0" algn="just">
              <a:buFont typeface="Wingdings" panose="05000000000000000000" pitchFamily="2" charset="2"/>
              <a:buChar char="§"/>
            </a:pPr>
            <a:r>
              <a:rPr lang="fr-FR" sz="4000" b="1" dirty="0">
                <a:latin typeface="Arial Narrow" panose="020B0606020202030204" pitchFamily="34" charset="0"/>
              </a:rPr>
              <a:t>Les acteurs des différents ministères et institutions</a:t>
            </a:r>
            <a:endParaRPr lang="fr-FR" sz="4000" dirty="0">
              <a:latin typeface="Arial Narrow" panose="020B0606020202030204" pitchFamily="34" charset="0"/>
            </a:endParaRPr>
          </a:p>
          <a:p>
            <a:pPr lvl="1" algn="just">
              <a:buFont typeface="Symbol" panose="05050102010706020507" pitchFamily="18" charset="2"/>
              <a:buChar char="®"/>
            </a:pPr>
            <a:r>
              <a:rPr lang="fr-FR" sz="4000" dirty="0">
                <a:latin typeface="Arial Narrow" panose="020B0606020202030204" pitchFamily="34" charset="0"/>
              </a:rPr>
              <a:t>le ministre</a:t>
            </a:r>
          </a:p>
          <a:p>
            <a:pPr lvl="1" algn="just">
              <a:buFont typeface="Symbol" panose="05050102010706020507" pitchFamily="18" charset="2"/>
              <a:buChar char="®"/>
            </a:pPr>
            <a:r>
              <a:rPr lang="fr-FR" sz="4000" dirty="0">
                <a:latin typeface="Arial Narrow" panose="020B0606020202030204" pitchFamily="34" charset="0"/>
              </a:rPr>
              <a:t>les responsables de programme budgétaire</a:t>
            </a:r>
          </a:p>
          <a:p>
            <a:pPr lvl="1" algn="just">
              <a:buFont typeface="Symbol" panose="05050102010706020507" pitchFamily="18" charset="2"/>
              <a:buChar char="®"/>
            </a:pPr>
            <a:r>
              <a:rPr lang="fr-FR" sz="4000" dirty="0">
                <a:latin typeface="Arial Narrow" panose="020B0606020202030204" pitchFamily="34" charset="0"/>
              </a:rPr>
              <a:t>les responsables des budgets opérationnels (RBOP)</a:t>
            </a:r>
          </a:p>
          <a:p>
            <a:pPr lvl="1" algn="just">
              <a:buFont typeface="Symbol" panose="05050102010706020507" pitchFamily="18" charset="2"/>
              <a:buChar char="®"/>
            </a:pPr>
            <a:r>
              <a:rPr lang="fr-FR" sz="4000" dirty="0">
                <a:latin typeface="Arial Narrow" panose="020B0606020202030204" pitchFamily="34" charset="0"/>
              </a:rPr>
              <a:t>les responsables des unités opérationnelles de programme (RUOP)</a:t>
            </a:r>
          </a:p>
          <a:p>
            <a:pPr>
              <a:buFont typeface="Symbol" panose="05050102010706020507" pitchFamily="18" charset="2"/>
              <a:buChar char="®"/>
            </a:pPr>
            <a:endParaRPr lang="fr-FR" dirty="0"/>
          </a:p>
        </p:txBody>
      </p:sp>
      <p:sp>
        <p:nvSpPr>
          <p:cNvPr id="4" name="Titre 1"/>
          <p:cNvSpPr>
            <a:spLocks noGrp="1"/>
          </p:cNvSpPr>
          <p:nvPr>
            <p:ph type="title"/>
          </p:nvPr>
        </p:nvSpPr>
        <p:spPr>
          <a:xfrm>
            <a:off x="1524000" y="0"/>
            <a:ext cx="8579296" cy="764704"/>
          </a:xfrm>
        </p:spPr>
        <p:txBody>
          <a:bodyPr>
            <a:noAutofit/>
          </a:bodyPr>
          <a:lstStyle/>
          <a:p>
            <a:r>
              <a:rPr lang="fr-FR" sz="2800" b="1" dirty="0">
                <a:latin typeface="Arial Narrow" panose="020B0606020202030204" pitchFamily="34" charset="0"/>
              </a:rPr>
              <a:t>4.1. Acteurs clés dans l’élaboration du budget programme</a:t>
            </a:r>
            <a:endParaRPr lang="fr-FR" sz="2800" dirty="0">
              <a:latin typeface="Arial Narrow" panose="020B0606020202030204" pitchFamily="34" charset="0"/>
            </a:endParaRPr>
          </a:p>
        </p:txBody>
      </p:sp>
    </p:spTree>
    <p:extLst>
      <p:ext uri="{BB962C8B-B14F-4D97-AF65-F5344CB8AC3E}">
        <p14:creationId xmlns:p14="http://schemas.microsoft.com/office/powerpoint/2010/main" val="19274169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3999" y="888763"/>
            <a:ext cx="10461171" cy="4556462"/>
          </a:xfrm>
        </p:spPr>
        <p:txBody>
          <a:bodyPr>
            <a:normAutofit/>
          </a:bodyPr>
          <a:lstStyle/>
          <a:p>
            <a:pPr lvl="1" algn="just">
              <a:buFont typeface="Symbol" panose="05050102010706020507" pitchFamily="18" charset="2"/>
              <a:buChar char="®"/>
            </a:pPr>
            <a:r>
              <a:rPr lang="fr-FR" sz="4400" dirty="0">
                <a:latin typeface="Arial Narrow" panose="020B0606020202030204" pitchFamily="34" charset="0"/>
              </a:rPr>
              <a:t>la Direction de l’Administration et des Finances (DAF), responsable financière (RFI) </a:t>
            </a:r>
          </a:p>
          <a:p>
            <a:pPr lvl="1" algn="just">
              <a:buFont typeface="Symbol" panose="05050102010706020507" pitchFamily="18" charset="2"/>
              <a:buChar char="®"/>
            </a:pPr>
            <a:r>
              <a:rPr lang="fr-FR" sz="4400" dirty="0">
                <a:latin typeface="Arial Narrow" panose="020B0606020202030204" pitchFamily="34" charset="0"/>
              </a:rPr>
              <a:t>la Direction Générale des Etudes et des Statistiques Sectorielles</a:t>
            </a:r>
          </a:p>
          <a:p>
            <a:pPr lvl="1" algn="just">
              <a:buFont typeface="Symbol" panose="05050102010706020507" pitchFamily="18" charset="2"/>
              <a:buChar char="®"/>
            </a:pPr>
            <a:r>
              <a:rPr lang="fr-FR" sz="4400" dirty="0">
                <a:latin typeface="Arial Narrow" panose="020B0606020202030204" pitchFamily="34" charset="0"/>
              </a:rPr>
              <a:t>la Direction des Ressources Humaines (DRH)</a:t>
            </a:r>
            <a:endParaRPr lang="fr-FR" sz="4000" dirty="0">
              <a:latin typeface="Arial Narrow" panose="020B0606020202030204" pitchFamily="34" charset="0"/>
            </a:endParaRPr>
          </a:p>
          <a:p>
            <a:pPr marL="0" indent="0">
              <a:buNone/>
            </a:pPr>
            <a:endParaRPr lang="fr-FR" sz="3600" dirty="0"/>
          </a:p>
        </p:txBody>
      </p:sp>
      <p:sp>
        <p:nvSpPr>
          <p:cNvPr id="4" name="Titre 1"/>
          <p:cNvSpPr>
            <a:spLocks noGrp="1"/>
          </p:cNvSpPr>
          <p:nvPr>
            <p:ph type="title"/>
          </p:nvPr>
        </p:nvSpPr>
        <p:spPr>
          <a:xfrm>
            <a:off x="1524000" y="0"/>
            <a:ext cx="10668000" cy="764704"/>
          </a:xfrm>
        </p:spPr>
        <p:txBody>
          <a:bodyPr>
            <a:noAutofit/>
          </a:bodyPr>
          <a:lstStyle/>
          <a:p>
            <a:r>
              <a:rPr lang="fr-FR" sz="3200" b="1" dirty="0">
                <a:latin typeface="Arial Narrow" panose="020B0606020202030204" pitchFamily="34" charset="0"/>
              </a:rPr>
              <a:t>4.1. Acteurs clés dans l’élaboration du budget programme</a:t>
            </a:r>
            <a:endParaRPr lang="fr-FR" sz="3200" dirty="0">
              <a:latin typeface="Arial Narrow" panose="020B0606020202030204" pitchFamily="34" charset="0"/>
            </a:endParaRPr>
          </a:p>
        </p:txBody>
      </p:sp>
    </p:spTree>
    <p:extLst>
      <p:ext uri="{BB962C8B-B14F-4D97-AF65-F5344CB8AC3E}">
        <p14:creationId xmlns:p14="http://schemas.microsoft.com/office/powerpoint/2010/main" val="11933606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0840" y="-7456"/>
            <a:ext cx="9144000" cy="648072"/>
          </a:xfrm>
        </p:spPr>
        <p:txBody>
          <a:bodyPr>
            <a:noAutofit/>
          </a:bodyPr>
          <a:lstStyle/>
          <a:p>
            <a:r>
              <a:rPr lang="fr-FR" sz="3200" b="1" dirty="0">
                <a:latin typeface="Arial Narrow" panose="020B0606020202030204" pitchFamily="34" charset="0"/>
              </a:rPr>
              <a:t>4.2. cadrage de la programmation budgétaire</a:t>
            </a:r>
          </a:p>
        </p:txBody>
      </p:sp>
      <p:sp>
        <p:nvSpPr>
          <p:cNvPr id="3" name="Espace réservé du contenu 2"/>
          <p:cNvSpPr>
            <a:spLocks noGrp="1"/>
          </p:cNvSpPr>
          <p:nvPr>
            <p:ph idx="1"/>
          </p:nvPr>
        </p:nvSpPr>
        <p:spPr>
          <a:xfrm>
            <a:off x="1524000" y="620688"/>
            <a:ext cx="10412186" cy="5904656"/>
          </a:xfrm>
        </p:spPr>
        <p:txBody>
          <a:bodyPr>
            <a:noAutofit/>
          </a:bodyPr>
          <a:lstStyle/>
          <a:p>
            <a:pPr marL="0" indent="0">
              <a:buNone/>
            </a:pPr>
            <a:r>
              <a:rPr lang="fr-FR" sz="2700" b="1" u="sng" dirty="0">
                <a:solidFill>
                  <a:srgbClr val="00B0F0"/>
                </a:solidFill>
              </a:rPr>
              <a:t>Le DPBEP est le principal document de cadrage</a:t>
            </a:r>
            <a:endParaRPr lang="fr-FR" sz="2700" u="sng" dirty="0">
              <a:solidFill>
                <a:srgbClr val="00B0F0"/>
              </a:solidFill>
            </a:endParaRPr>
          </a:p>
          <a:p>
            <a:pPr marL="0" indent="0" algn="just">
              <a:buNone/>
            </a:pPr>
            <a:r>
              <a:rPr lang="fr-FR" sz="2700" i="1" dirty="0">
                <a:latin typeface="Arial Narrow" panose="020B0606020202030204" pitchFamily="34" charset="0"/>
              </a:rPr>
              <a:t>Le Document de Programmation Budgétaire et Economique Pluriannuel (DPBEP) est annoncé à </a:t>
            </a:r>
            <a:r>
              <a:rPr lang="fr-FR" sz="2700" b="1" i="1" dirty="0">
                <a:latin typeface="Arial Narrow" panose="020B0606020202030204" pitchFamily="34" charset="0"/>
              </a:rPr>
              <a:t>l’article 54 de la LOLF </a:t>
            </a:r>
            <a:r>
              <a:rPr lang="fr-FR" sz="2700" i="1" dirty="0">
                <a:latin typeface="Arial Narrow" panose="020B0606020202030204" pitchFamily="34" charset="0"/>
              </a:rPr>
              <a:t>qui stipule en son alinéa 1 «  le projet de loi de finances de l’année est élaboré par référence à </a:t>
            </a:r>
            <a:r>
              <a:rPr lang="fr-FR" sz="2700" b="1" i="1" dirty="0">
                <a:latin typeface="Arial Narrow" panose="020B0606020202030204" pitchFamily="34" charset="0"/>
              </a:rPr>
              <a:t>un DPBEP couvrant une période minimale de trois</a:t>
            </a:r>
            <a:r>
              <a:rPr lang="fr-FR" sz="2700" i="1" dirty="0">
                <a:latin typeface="Arial Narrow" panose="020B0606020202030204" pitchFamily="34" charset="0"/>
              </a:rPr>
              <a:t> ».</a:t>
            </a:r>
            <a:endParaRPr lang="fr-FR" sz="2700" dirty="0">
              <a:latin typeface="Arial Narrow" panose="020B0606020202030204" pitchFamily="34" charset="0"/>
            </a:endParaRPr>
          </a:p>
          <a:p>
            <a:pPr marL="0" indent="0" algn="just">
              <a:buNone/>
            </a:pPr>
            <a:r>
              <a:rPr lang="fr-FR" sz="2700" b="1" dirty="0">
                <a:latin typeface="Arial Narrow" panose="020B0606020202030204" pitchFamily="34" charset="0"/>
              </a:rPr>
              <a:t>	</a:t>
            </a:r>
            <a:r>
              <a:rPr lang="fr-FR" sz="2700" b="1" dirty="0">
                <a:solidFill>
                  <a:srgbClr val="FF0000"/>
                </a:solidFill>
                <a:latin typeface="Arial Narrow" panose="020B0606020202030204" pitchFamily="34" charset="0"/>
              </a:rPr>
              <a:t>Rôle</a:t>
            </a:r>
            <a:r>
              <a:rPr lang="fr-FR" sz="2700" b="1" dirty="0">
                <a:latin typeface="Arial Narrow" panose="020B0606020202030204" pitchFamily="34" charset="0"/>
              </a:rPr>
              <a:t>: </a:t>
            </a:r>
            <a:endParaRPr lang="fr-FR" sz="2700" dirty="0">
              <a:latin typeface="Arial Narrow" panose="020B0606020202030204" pitchFamily="34" charset="0"/>
            </a:endParaRPr>
          </a:p>
          <a:p>
            <a:pPr lvl="1" algn="just"/>
            <a:r>
              <a:rPr lang="fr-FR" sz="2700" dirty="0">
                <a:latin typeface="Arial" panose="020B0604020202020204" pitchFamily="34" charset="0"/>
                <a:cs typeface="Arial" panose="020B0604020202020204" pitchFamily="34" charset="0"/>
              </a:rPr>
              <a:t>évalue le niveau global des recettes attendues de l’Etat, décomposées par grande catégorie d’impôts et de taxes ; </a:t>
            </a:r>
          </a:p>
          <a:p>
            <a:pPr lvl="1" algn="just"/>
            <a:r>
              <a:rPr lang="fr-FR" sz="2700" dirty="0">
                <a:latin typeface="Arial" panose="020B0604020202020204" pitchFamily="34" charset="0"/>
                <a:cs typeface="Arial" panose="020B0604020202020204" pitchFamily="34" charset="0"/>
              </a:rPr>
              <a:t>évalue les dépenses budgétaires décomposées par grande catégorie de dépenses ; </a:t>
            </a:r>
          </a:p>
          <a:p>
            <a:pPr lvl="1" algn="just"/>
            <a:r>
              <a:rPr lang="fr-FR" sz="2700" dirty="0">
                <a:latin typeface="Arial" panose="020B0604020202020204" pitchFamily="34" charset="0"/>
                <a:cs typeface="Arial" panose="020B0604020202020204" pitchFamily="34" charset="0"/>
              </a:rPr>
              <a:t>Détermine les enveloppes de références par type de dépenses et par ministère sur les trois ans; la première année correspondant aux enveloppes qui seront notifiées aux ministères</a:t>
            </a:r>
          </a:p>
          <a:p>
            <a:pPr marL="0" indent="0">
              <a:buNone/>
            </a:pPr>
            <a:endParaRPr lang="fr-FR" sz="2700" dirty="0"/>
          </a:p>
        </p:txBody>
      </p:sp>
    </p:spTree>
    <p:extLst>
      <p:ext uri="{BB962C8B-B14F-4D97-AF65-F5344CB8AC3E}">
        <p14:creationId xmlns:p14="http://schemas.microsoft.com/office/powerpoint/2010/main" val="19860793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640616"/>
            <a:ext cx="10380292" cy="6217383"/>
          </a:xfrm>
        </p:spPr>
        <p:txBody>
          <a:bodyPr>
            <a:normAutofit/>
          </a:bodyPr>
          <a:lstStyle/>
          <a:p>
            <a:pPr marL="0" indent="0">
              <a:buNone/>
            </a:pPr>
            <a:r>
              <a:rPr lang="fr-FR" sz="3000" dirty="0">
                <a:solidFill>
                  <a:srgbClr val="FF0000"/>
                </a:solidFill>
              </a:rPr>
              <a:t>Période d’élaboration: </a:t>
            </a:r>
            <a:r>
              <a:rPr lang="fr-FR" sz="3000" dirty="0"/>
              <a:t>avril, la loi organique 73, dispose qu’il doit faire l’objet d’un débat d’orientation budgétaire avant fin juin</a:t>
            </a:r>
          </a:p>
          <a:p>
            <a:pPr marL="0" indent="0">
              <a:buNone/>
            </a:pPr>
            <a:r>
              <a:rPr lang="fr-FR" sz="3000" dirty="0">
                <a:solidFill>
                  <a:srgbClr val="FF0000"/>
                </a:solidFill>
              </a:rPr>
              <a:t>Référentiel</a:t>
            </a:r>
            <a:r>
              <a:rPr lang="fr-FR" sz="3000" dirty="0"/>
              <a:t>: Documents d’analyse macro économique des finances, référentiels des politiques (ex: PNDES)</a:t>
            </a:r>
          </a:p>
          <a:p>
            <a:pPr marL="0" indent="0">
              <a:buNone/>
            </a:pPr>
            <a:r>
              <a:rPr lang="fr-FR" sz="3000" dirty="0">
                <a:solidFill>
                  <a:srgbClr val="FF0000"/>
                </a:solidFill>
              </a:rPr>
              <a:t>Acteurs clés</a:t>
            </a:r>
            <a:r>
              <a:rPr lang="fr-FR" sz="3000" dirty="0"/>
              <a:t>: MINEFID, DGESS-DAF des ministères</a:t>
            </a:r>
          </a:p>
          <a:p>
            <a:pPr marL="0" indent="0">
              <a:buNone/>
            </a:pPr>
            <a:r>
              <a:rPr lang="fr-FR" sz="3000" dirty="0"/>
              <a:t>Processus: 1) envoie de canevas aux ministères et autres structures, 2) remplissage des canevas, 3) échanges sur les données collectées, arbitrages interne aux finances et propositions des enveloppes de références, débats autours des propositions en CM.</a:t>
            </a:r>
          </a:p>
          <a:p>
            <a:pPr marL="0" indent="0">
              <a:buNone/>
            </a:pPr>
            <a:endParaRPr lang="fr-FR" sz="3000" dirty="0"/>
          </a:p>
          <a:p>
            <a:pPr marL="0" indent="0">
              <a:buNone/>
            </a:pPr>
            <a:r>
              <a:rPr lang="fr-FR" sz="3000" dirty="0"/>
              <a:t>Dans la pratique, il peut arriver que la collecte se limite à quelques structures (DGESS-DAF-DRH-Directions générales)</a:t>
            </a:r>
          </a:p>
        </p:txBody>
      </p:sp>
      <p:sp>
        <p:nvSpPr>
          <p:cNvPr id="4" name="Titre 1"/>
          <p:cNvSpPr>
            <a:spLocks noGrp="1"/>
          </p:cNvSpPr>
          <p:nvPr>
            <p:ph type="title"/>
          </p:nvPr>
        </p:nvSpPr>
        <p:spPr>
          <a:xfrm>
            <a:off x="1520840" y="-7456"/>
            <a:ext cx="9144000" cy="648072"/>
          </a:xfrm>
        </p:spPr>
        <p:txBody>
          <a:bodyPr>
            <a:noAutofit/>
          </a:bodyPr>
          <a:lstStyle/>
          <a:p>
            <a:r>
              <a:rPr lang="fr-FR" sz="3200" b="1" dirty="0">
                <a:latin typeface="Arial Narrow" panose="020B0606020202030204" pitchFamily="34" charset="0"/>
              </a:rPr>
              <a:t>4.2- cadrage de la programmation budgétaire</a:t>
            </a:r>
          </a:p>
        </p:txBody>
      </p:sp>
    </p:spTree>
    <p:extLst>
      <p:ext uri="{BB962C8B-B14F-4D97-AF65-F5344CB8AC3E}">
        <p14:creationId xmlns:p14="http://schemas.microsoft.com/office/powerpoint/2010/main" val="33543375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1503" y="948582"/>
            <a:ext cx="10402653" cy="5720777"/>
          </a:xfrm>
        </p:spPr>
        <p:txBody>
          <a:bodyPr>
            <a:normAutofit/>
          </a:bodyPr>
          <a:lstStyle/>
          <a:p>
            <a:pPr marL="0" indent="0">
              <a:buNone/>
            </a:pPr>
            <a:r>
              <a:rPr lang="fr-FR" sz="3200" b="1" u="sng" dirty="0">
                <a:solidFill>
                  <a:srgbClr val="00B0F0"/>
                </a:solidFill>
              </a:rPr>
              <a:t>La circulaire budgétaire</a:t>
            </a:r>
          </a:p>
          <a:p>
            <a:pPr marL="0" indent="0">
              <a:buNone/>
            </a:pPr>
            <a:endParaRPr lang="fr-FR" sz="1000" u="sng" dirty="0"/>
          </a:p>
          <a:p>
            <a:pPr marL="0" indent="0" algn="just">
              <a:buNone/>
            </a:pPr>
            <a:r>
              <a:rPr lang="fr-FR" sz="3200" i="1" dirty="0">
                <a:latin typeface="Arial Narrow" panose="020B0606020202030204" pitchFamily="34" charset="0"/>
              </a:rPr>
              <a:t>Signée par le Président du Faso, la Circulaire budgétaire est relative à l’élaboration de la loi de finances de l’année à venir et est adressée aux Ministres et Présidents d’Institution.</a:t>
            </a:r>
          </a:p>
          <a:p>
            <a:pPr marL="0" indent="0" algn="just">
              <a:buNone/>
            </a:pPr>
            <a:endParaRPr lang="fr-FR" sz="1800" dirty="0">
              <a:latin typeface="Arial Narrow" panose="020B0606020202030204" pitchFamily="34" charset="0"/>
            </a:endParaRPr>
          </a:p>
          <a:p>
            <a:pPr marL="0" indent="0" algn="just">
              <a:buNone/>
            </a:pPr>
            <a:r>
              <a:rPr lang="fr-FR" sz="3200" i="1" dirty="0">
                <a:latin typeface="Arial Narrow" panose="020B0606020202030204" pitchFamily="34" charset="0"/>
              </a:rPr>
              <a:t>Elle parait  au plus tard, le 1er Mai de l’année précédant celle donnant son nom au budget et contient les instructions du Président du Faso sur les modalités de préparation du budget pour l’année à venir, les orientations du gouvernement en matière de politique économique et sociale et les modalités de présentation des propositions budgétaires notamment les recettes et les dépenses.</a:t>
            </a:r>
            <a:endParaRPr lang="fr-FR" sz="3200" dirty="0">
              <a:latin typeface="Arial Narrow" panose="020B0606020202030204" pitchFamily="34" charset="0"/>
            </a:endParaRPr>
          </a:p>
        </p:txBody>
      </p:sp>
      <p:sp>
        <p:nvSpPr>
          <p:cNvPr id="4" name="Titre 1"/>
          <p:cNvSpPr>
            <a:spLocks noGrp="1"/>
          </p:cNvSpPr>
          <p:nvPr>
            <p:ph type="title"/>
          </p:nvPr>
        </p:nvSpPr>
        <p:spPr>
          <a:xfrm>
            <a:off x="1520840" y="-7456"/>
            <a:ext cx="9144000" cy="648072"/>
          </a:xfrm>
        </p:spPr>
        <p:txBody>
          <a:bodyPr>
            <a:noAutofit/>
          </a:bodyPr>
          <a:lstStyle/>
          <a:p>
            <a:r>
              <a:rPr lang="fr-FR" sz="3200" b="1" dirty="0">
                <a:latin typeface="Arial Narrow" panose="020B0606020202030204" pitchFamily="34" charset="0"/>
              </a:rPr>
              <a:t>4.2- cadrage de la programmation budgétaire</a:t>
            </a:r>
          </a:p>
        </p:txBody>
      </p:sp>
    </p:spTree>
    <p:extLst>
      <p:ext uri="{BB962C8B-B14F-4D97-AF65-F5344CB8AC3E}">
        <p14:creationId xmlns:p14="http://schemas.microsoft.com/office/powerpoint/2010/main" val="172257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692209"/>
            <a:ext cx="10515600" cy="5558400"/>
          </a:xfrm>
        </p:spPr>
        <p:txBody>
          <a:bodyPr>
            <a:normAutofit/>
          </a:bodyPr>
          <a:lstStyle/>
          <a:p>
            <a:r>
              <a:rPr lang="fr-FR" sz="3600" dirty="0"/>
              <a:t>Des ressources et des charges de trésorerie</a:t>
            </a:r>
          </a:p>
          <a:p>
            <a:r>
              <a:rPr lang="fr-FR" sz="3600" dirty="0"/>
              <a:t>Les ressources de trésorerie de l'Etat comprennent:</a:t>
            </a:r>
          </a:p>
          <a:p>
            <a:pPr lvl="1"/>
            <a:r>
              <a:rPr lang="fr-FR" sz="3200" dirty="0"/>
              <a:t>- les produits provenant de la cession des actifs;</a:t>
            </a:r>
          </a:p>
          <a:p>
            <a:pPr lvl="1"/>
            <a:r>
              <a:rPr lang="fr-FR" sz="3200" dirty="0"/>
              <a:t>- les produits des emprunts à court, moyen et long termes ;</a:t>
            </a:r>
          </a:p>
          <a:p>
            <a:pPr lvl="1"/>
            <a:r>
              <a:rPr lang="fr-FR" sz="3200" dirty="0"/>
              <a:t>- les dépôts sur les comptes des correspondants;</a:t>
            </a:r>
          </a:p>
          <a:p>
            <a:pPr lvl="1"/>
            <a:r>
              <a:rPr lang="fr-FR" sz="3200" dirty="0"/>
              <a:t>- les remboursements de prêts et avances.</a:t>
            </a:r>
          </a:p>
          <a:p>
            <a:pPr algn="just"/>
            <a:r>
              <a:rPr lang="fr-FR" sz="3600" i="1" dirty="0"/>
              <a:t>Ces </a:t>
            </a:r>
            <a:r>
              <a:rPr lang="fr-FR" sz="3600" dirty="0"/>
              <a:t>ressources de trésorerie sont évaluées et, s'agissant des emprunts à moyen et à long termes, autorisées par une loi de finances.</a:t>
            </a:r>
          </a:p>
        </p:txBody>
      </p:sp>
      <p:sp>
        <p:nvSpPr>
          <p:cNvPr id="6" name="Titre 1">
            <a:extLst>
              <a:ext uri="{FF2B5EF4-FFF2-40B4-BE49-F238E27FC236}">
                <a16:creationId xmlns:a16="http://schemas.microsoft.com/office/drawing/2014/main" id="{87B59598-162C-4E14-B5BB-49D6447C5D5E}"/>
              </a:ext>
            </a:extLst>
          </p:cNvPr>
          <p:cNvSpPr>
            <a:spLocks noGrp="1"/>
          </p:cNvSpPr>
          <p:nvPr>
            <p:ph type="title"/>
          </p:nvPr>
        </p:nvSpPr>
        <p:spPr>
          <a:xfrm>
            <a:off x="1674975" y="239282"/>
            <a:ext cx="9964537" cy="520373"/>
          </a:xfrm>
        </p:spPr>
        <p:txBody>
          <a:bodyPr>
            <a:noAutofit/>
          </a:bodyPr>
          <a:lstStyle/>
          <a:p>
            <a:r>
              <a:rPr lang="fr-FR" sz="3200" b="1" dirty="0">
                <a:solidFill>
                  <a:srgbClr val="FF0000"/>
                </a:solidFill>
              </a:rPr>
              <a:t>1.2. DU CONTENU DES LOIS DE FINANCES DE L'ANNEE</a:t>
            </a:r>
          </a:p>
        </p:txBody>
      </p:sp>
    </p:spTree>
    <p:extLst>
      <p:ext uri="{BB962C8B-B14F-4D97-AF65-F5344CB8AC3E}">
        <p14:creationId xmlns:p14="http://schemas.microsoft.com/office/powerpoint/2010/main" val="23741538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0840" y="1035012"/>
            <a:ext cx="10671160" cy="5635951"/>
          </a:xfrm>
        </p:spPr>
        <p:txBody>
          <a:bodyPr>
            <a:normAutofit/>
          </a:bodyPr>
          <a:lstStyle/>
          <a:p>
            <a:pPr marL="0" indent="0">
              <a:buNone/>
            </a:pPr>
            <a:r>
              <a:rPr lang="fr-FR" sz="3200" dirty="0">
                <a:solidFill>
                  <a:srgbClr val="FF0000"/>
                </a:solidFill>
              </a:rPr>
              <a:t>Rôle: </a:t>
            </a:r>
            <a:r>
              <a:rPr lang="fr-FR" sz="3200" dirty="0">
                <a:solidFill>
                  <a:schemeClr val="tx1"/>
                </a:solidFill>
              </a:rPr>
              <a:t>donne les directives pour l’élaboration des budgets</a:t>
            </a:r>
          </a:p>
          <a:p>
            <a:pPr marL="0" indent="0">
              <a:buNone/>
            </a:pPr>
            <a:endParaRPr lang="fr-FR" sz="3200" dirty="0">
              <a:solidFill>
                <a:srgbClr val="FF0000"/>
              </a:solidFill>
            </a:endParaRPr>
          </a:p>
          <a:p>
            <a:pPr marL="0" indent="0">
              <a:buNone/>
            </a:pPr>
            <a:r>
              <a:rPr lang="fr-FR" sz="3200" dirty="0">
                <a:solidFill>
                  <a:srgbClr val="FF0000"/>
                </a:solidFill>
              </a:rPr>
              <a:t>Période d’élaboration: </a:t>
            </a:r>
            <a:r>
              <a:rPr lang="fr-FR" sz="3200" dirty="0"/>
              <a:t>en principe avant la fin du mois de mai</a:t>
            </a:r>
          </a:p>
          <a:p>
            <a:pPr marL="0" indent="0">
              <a:buNone/>
            </a:pPr>
            <a:endParaRPr lang="fr-FR" sz="3200" dirty="0"/>
          </a:p>
          <a:p>
            <a:pPr marL="0" indent="0">
              <a:buNone/>
            </a:pPr>
            <a:r>
              <a:rPr lang="fr-FR" sz="3200" dirty="0">
                <a:solidFill>
                  <a:srgbClr val="FF0000"/>
                </a:solidFill>
              </a:rPr>
              <a:t>Référentiel</a:t>
            </a:r>
            <a:r>
              <a:rPr lang="fr-FR" sz="3200" dirty="0"/>
              <a:t>: DPBEP</a:t>
            </a:r>
          </a:p>
          <a:p>
            <a:pPr marL="0" indent="0">
              <a:buNone/>
            </a:pPr>
            <a:endParaRPr lang="fr-FR" sz="3200" dirty="0"/>
          </a:p>
          <a:p>
            <a:pPr marL="0" indent="0">
              <a:buNone/>
            </a:pPr>
            <a:r>
              <a:rPr lang="fr-FR" sz="3200" dirty="0">
                <a:solidFill>
                  <a:srgbClr val="FF0000"/>
                </a:solidFill>
              </a:rPr>
              <a:t>Acteurs clés</a:t>
            </a:r>
            <a:r>
              <a:rPr lang="fr-FR" sz="3200" dirty="0"/>
              <a:t>: Président du Faso</a:t>
            </a:r>
          </a:p>
          <a:p>
            <a:pPr marL="0" indent="0">
              <a:buNone/>
            </a:pPr>
            <a:endParaRPr lang="fr-FR" sz="3200" dirty="0">
              <a:solidFill>
                <a:srgbClr val="FF0000"/>
              </a:solidFill>
            </a:endParaRPr>
          </a:p>
          <a:p>
            <a:pPr marL="0" indent="0">
              <a:buNone/>
            </a:pPr>
            <a:endParaRPr lang="fr-FR" sz="3200" dirty="0"/>
          </a:p>
        </p:txBody>
      </p:sp>
      <p:sp>
        <p:nvSpPr>
          <p:cNvPr id="4" name="Titre 1"/>
          <p:cNvSpPr>
            <a:spLocks noGrp="1"/>
          </p:cNvSpPr>
          <p:nvPr>
            <p:ph type="title"/>
          </p:nvPr>
        </p:nvSpPr>
        <p:spPr>
          <a:xfrm>
            <a:off x="1520840" y="-7456"/>
            <a:ext cx="9144000" cy="648072"/>
          </a:xfrm>
        </p:spPr>
        <p:txBody>
          <a:bodyPr>
            <a:noAutofit/>
          </a:bodyPr>
          <a:lstStyle/>
          <a:p>
            <a:r>
              <a:rPr lang="fr-FR" sz="3200" b="1" dirty="0">
                <a:latin typeface="Arial Narrow" panose="020B0606020202030204" pitchFamily="34" charset="0"/>
              </a:rPr>
              <a:t>4.2- cadrage de la programmation budgétaire</a:t>
            </a:r>
          </a:p>
        </p:txBody>
      </p:sp>
    </p:spTree>
    <p:extLst>
      <p:ext uri="{BB962C8B-B14F-4D97-AF65-F5344CB8AC3E}">
        <p14:creationId xmlns:p14="http://schemas.microsoft.com/office/powerpoint/2010/main" val="8512956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0840" y="640616"/>
            <a:ext cx="10457204" cy="5541948"/>
          </a:xfrm>
        </p:spPr>
        <p:txBody>
          <a:bodyPr>
            <a:noAutofit/>
          </a:bodyPr>
          <a:lstStyle/>
          <a:p>
            <a:pPr marL="0" indent="0">
              <a:buNone/>
            </a:pPr>
            <a:r>
              <a:rPr lang="fr-FR" sz="3000" b="1" dirty="0">
                <a:solidFill>
                  <a:srgbClr val="00B0F0"/>
                </a:solidFill>
                <a:latin typeface="Arial Narrow" panose="020B0606020202030204" pitchFamily="34" charset="0"/>
              </a:rPr>
              <a:t>Circulaire budgétaire interne</a:t>
            </a:r>
          </a:p>
          <a:p>
            <a:pPr marL="0" indent="0">
              <a:buNone/>
            </a:pPr>
            <a:endParaRPr lang="fr-FR" sz="1800" dirty="0">
              <a:solidFill>
                <a:srgbClr val="FF0000"/>
              </a:solidFill>
            </a:endParaRPr>
          </a:p>
          <a:p>
            <a:pPr marL="0" indent="0" algn="just">
              <a:buNone/>
            </a:pPr>
            <a:r>
              <a:rPr lang="fr-FR" sz="3000" dirty="0">
                <a:solidFill>
                  <a:srgbClr val="FF0000"/>
                </a:solidFill>
              </a:rPr>
              <a:t>Rôle: </a:t>
            </a:r>
            <a:r>
              <a:rPr lang="fr-FR" sz="3000" dirty="0">
                <a:solidFill>
                  <a:schemeClr val="tx1"/>
                </a:solidFill>
              </a:rPr>
              <a:t>donne les directives pour l’élaboration des budgets à l’intérieur du MENAPLN</a:t>
            </a:r>
          </a:p>
          <a:p>
            <a:pPr marL="0" indent="0" algn="just">
              <a:buNone/>
            </a:pPr>
            <a:endParaRPr lang="fr-FR" sz="1800" dirty="0">
              <a:solidFill>
                <a:srgbClr val="FF0000"/>
              </a:solidFill>
            </a:endParaRPr>
          </a:p>
          <a:p>
            <a:pPr marL="0" indent="0" algn="just">
              <a:buNone/>
            </a:pPr>
            <a:r>
              <a:rPr lang="fr-FR" sz="3000" dirty="0">
                <a:solidFill>
                  <a:srgbClr val="FF0000"/>
                </a:solidFill>
              </a:rPr>
              <a:t>Période d’élaboration: </a:t>
            </a:r>
            <a:r>
              <a:rPr lang="fr-FR" sz="3000" dirty="0"/>
              <a:t>en principe après la parution de la circulaire budgétaire, mais peut se faire par anticipation pour gagner en temps (mai)</a:t>
            </a:r>
          </a:p>
          <a:p>
            <a:pPr marL="0" indent="0" algn="just">
              <a:buNone/>
            </a:pPr>
            <a:endParaRPr lang="fr-FR" sz="1800" dirty="0"/>
          </a:p>
          <a:p>
            <a:pPr marL="0" indent="0" algn="just">
              <a:buNone/>
            </a:pPr>
            <a:r>
              <a:rPr lang="fr-FR" sz="3000" dirty="0">
                <a:solidFill>
                  <a:srgbClr val="FF0000"/>
                </a:solidFill>
              </a:rPr>
              <a:t>Référentiels</a:t>
            </a:r>
            <a:r>
              <a:rPr lang="fr-FR" sz="3000" dirty="0"/>
              <a:t>: Les orientations des autorités du MENAPLN, les priorités du ministères telles que définies dans les documents de planification comme le PAT, Enveloppe de référence du DPBEP</a:t>
            </a:r>
          </a:p>
          <a:p>
            <a:pPr marL="0" indent="0" algn="just">
              <a:buNone/>
            </a:pPr>
            <a:r>
              <a:rPr lang="fr-FR" sz="3000" dirty="0">
                <a:solidFill>
                  <a:srgbClr val="FF0000"/>
                </a:solidFill>
              </a:rPr>
              <a:t>Acteurs clés</a:t>
            </a:r>
            <a:r>
              <a:rPr lang="fr-FR" sz="3000" dirty="0"/>
              <a:t>: DAF-DGESS</a:t>
            </a:r>
          </a:p>
          <a:p>
            <a:pPr marL="0" indent="0">
              <a:buNone/>
            </a:pPr>
            <a:endParaRPr lang="fr-FR" sz="3000" dirty="0">
              <a:solidFill>
                <a:srgbClr val="FF0000"/>
              </a:solidFill>
            </a:endParaRPr>
          </a:p>
          <a:p>
            <a:pPr marL="0" indent="0">
              <a:buNone/>
            </a:pPr>
            <a:endParaRPr lang="fr-FR" sz="3000" dirty="0"/>
          </a:p>
        </p:txBody>
      </p:sp>
      <p:sp>
        <p:nvSpPr>
          <p:cNvPr id="4" name="Titre 1"/>
          <p:cNvSpPr>
            <a:spLocks noGrp="1"/>
          </p:cNvSpPr>
          <p:nvPr>
            <p:ph type="title"/>
          </p:nvPr>
        </p:nvSpPr>
        <p:spPr>
          <a:xfrm>
            <a:off x="1520840" y="-7456"/>
            <a:ext cx="9144000" cy="648072"/>
          </a:xfrm>
        </p:spPr>
        <p:txBody>
          <a:bodyPr>
            <a:noAutofit/>
          </a:bodyPr>
          <a:lstStyle/>
          <a:p>
            <a:r>
              <a:rPr lang="fr-FR" sz="3200" b="1" dirty="0">
                <a:latin typeface="Arial Narrow" panose="020B0606020202030204" pitchFamily="34" charset="0"/>
              </a:rPr>
              <a:t>4.2. cadrage de la programmation budgétaire</a:t>
            </a:r>
          </a:p>
        </p:txBody>
      </p:sp>
    </p:spTree>
    <p:extLst>
      <p:ext uri="{BB962C8B-B14F-4D97-AF65-F5344CB8AC3E}">
        <p14:creationId xmlns:p14="http://schemas.microsoft.com/office/powerpoint/2010/main" val="3882858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6127" y="116632"/>
            <a:ext cx="10775373" cy="6552728"/>
          </a:xfrm>
        </p:spPr>
        <p:txBody>
          <a:bodyPr>
            <a:noAutofit/>
          </a:bodyPr>
          <a:lstStyle/>
          <a:p>
            <a:pPr marL="0" indent="0" algn="just">
              <a:buNone/>
            </a:pPr>
            <a:r>
              <a:rPr lang="fr-FR" sz="3200" b="1" dirty="0" smtClean="0">
                <a:latin typeface="Arial Narrow" panose="020B0606020202030204" pitchFamily="34" charset="0"/>
              </a:rPr>
              <a:t>4.3- </a:t>
            </a:r>
            <a:r>
              <a:rPr lang="fr-FR" sz="3200" b="1" dirty="0">
                <a:latin typeface="Arial Narrow" panose="020B0606020202030204" pitchFamily="34" charset="0"/>
              </a:rPr>
              <a:t>Elaboration et examen des avant-projets de budget</a:t>
            </a:r>
          </a:p>
          <a:p>
            <a:pPr algn="just">
              <a:buFont typeface="Wingdings" panose="05000000000000000000" pitchFamily="2" charset="2"/>
              <a:buChar char="ü"/>
            </a:pPr>
            <a:r>
              <a:rPr lang="fr-FR" b="1" dirty="0">
                <a:solidFill>
                  <a:srgbClr val="00B0F0"/>
                </a:solidFill>
              </a:rPr>
              <a:t>ELABORATION</a:t>
            </a:r>
          </a:p>
          <a:p>
            <a:pPr marL="0" indent="0" algn="just">
              <a:lnSpc>
                <a:spcPct val="100000"/>
              </a:lnSpc>
              <a:buNone/>
            </a:pPr>
            <a:r>
              <a:rPr lang="fr-FR" sz="2600" dirty="0">
                <a:solidFill>
                  <a:srgbClr val="FF0000"/>
                </a:solidFill>
              </a:rPr>
              <a:t>Période d’élaboration: </a:t>
            </a:r>
            <a:r>
              <a:rPr lang="fr-FR" sz="2600" dirty="0"/>
              <a:t>juin-juillet de l’année précédente </a:t>
            </a:r>
          </a:p>
          <a:p>
            <a:pPr marL="0" indent="0" algn="just">
              <a:lnSpc>
                <a:spcPct val="100000"/>
              </a:lnSpc>
              <a:buNone/>
            </a:pPr>
            <a:r>
              <a:rPr lang="fr-FR" sz="2600" dirty="0" smtClean="0">
                <a:solidFill>
                  <a:srgbClr val="FF0000"/>
                </a:solidFill>
              </a:rPr>
              <a:t>Référentiels</a:t>
            </a:r>
            <a:r>
              <a:rPr lang="fr-FR" sz="2600" dirty="0"/>
              <a:t>:  Circulaire budgétaire, priorités du MENAPLN, DPBEP</a:t>
            </a:r>
          </a:p>
          <a:p>
            <a:pPr marL="0" indent="0" algn="just">
              <a:lnSpc>
                <a:spcPct val="100000"/>
              </a:lnSpc>
              <a:buNone/>
            </a:pPr>
            <a:r>
              <a:rPr lang="fr-FR" sz="2600" dirty="0" smtClean="0">
                <a:solidFill>
                  <a:srgbClr val="FF0000"/>
                </a:solidFill>
              </a:rPr>
              <a:t>Acteurs </a:t>
            </a:r>
            <a:r>
              <a:rPr lang="fr-FR" sz="2600" dirty="0">
                <a:solidFill>
                  <a:srgbClr val="FF0000"/>
                </a:solidFill>
              </a:rPr>
              <a:t>clés</a:t>
            </a:r>
            <a:r>
              <a:rPr lang="fr-FR" sz="2600" dirty="0"/>
              <a:t>: Responsables de structures, comité d’arbitrage interne</a:t>
            </a:r>
            <a:endParaRPr lang="fr-FR" sz="2600" dirty="0">
              <a:solidFill>
                <a:srgbClr val="FF0000"/>
              </a:solidFill>
            </a:endParaRPr>
          </a:p>
          <a:p>
            <a:pPr marL="0" indent="0" algn="just">
              <a:buNone/>
            </a:pPr>
            <a:r>
              <a:rPr lang="fr-FR" sz="2600" dirty="0">
                <a:solidFill>
                  <a:srgbClr val="FF0000"/>
                </a:solidFill>
              </a:rPr>
              <a:t>Procédure: </a:t>
            </a:r>
          </a:p>
          <a:p>
            <a:pPr marL="0" indent="0" algn="just">
              <a:buNone/>
            </a:pPr>
            <a:r>
              <a:rPr lang="fr-FR" sz="2600" dirty="0"/>
              <a:t>1) Elaboration du PAP, </a:t>
            </a:r>
          </a:p>
          <a:p>
            <a:pPr marL="0" indent="0" algn="just">
              <a:buNone/>
            </a:pPr>
            <a:r>
              <a:rPr lang="fr-FR" sz="2600" dirty="0"/>
              <a:t>2) élaboration des avant projets de budget des structures sur la base des besoins des structures et dans les limites des enveloppes notifiées, </a:t>
            </a:r>
          </a:p>
          <a:p>
            <a:pPr marL="0" indent="0" algn="just">
              <a:buNone/>
            </a:pPr>
            <a:r>
              <a:rPr lang="fr-FR" sz="2600" dirty="0"/>
              <a:t>3) arbitrages des budget des structures </a:t>
            </a:r>
          </a:p>
          <a:p>
            <a:pPr marL="0" indent="0" algn="just">
              <a:buNone/>
            </a:pPr>
            <a:r>
              <a:rPr lang="fr-FR" sz="2600" dirty="0"/>
              <a:t>4) Saisie sur le circuit intégré de la dépense , </a:t>
            </a:r>
          </a:p>
          <a:p>
            <a:pPr marL="0" indent="0" algn="just">
              <a:buNone/>
            </a:pPr>
            <a:r>
              <a:rPr lang="fr-FR" sz="2600" dirty="0"/>
              <a:t>5) Rédaction de la note de synthèse, </a:t>
            </a:r>
          </a:p>
          <a:p>
            <a:pPr marL="0" indent="0" algn="just">
              <a:buNone/>
            </a:pPr>
            <a:r>
              <a:rPr lang="fr-FR" sz="2600" dirty="0"/>
              <a:t>6) Reproduction et transmission de l’avant-projet de budget du ministère en charge des finances</a:t>
            </a:r>
          </a:p>
          <a:p>
            <a:pPr marL="0" indent="0" algn="just">
              <a:buNone/>
            </a:pPr>
            <a:endParaRPr lang="fr-FR" sz="1600" dirty="0"/>
          </a:p>
          <a:p>
            <a:pPr marL="0" indent="0" algn="just">
              <a:buNone/>
            </a:pPr>
            <a:endParaRPr lang="fr-FR" sz="1400" dirty="0">
              <a:solidFill>
                <a:srgbClr val="FF0000"/>
              </a:solidFill>
            </a:endParaRPr>
          </a:p>
          <a:p>
            <a:pPr marL="0" indent="0" algn="just">
              <a:buNone/>
            </a:pPr>
            <a:endParaRPr lang="fr-FR" sz="900" dirty="0">
              <a:latin typeface="Arial Narrow" panose="020B0606020202030204" pitchFamily="34" charset="0"/>
            </a:endParaRPr>
          </a:p>
          <a:p>
            <a:pPr marL="0" indent="0">
              <a:buNone/>
            </a:pPr>
            <a:endParaRPr lang="fr-FR" sz="1000" dirty="0"/>
          </a:p>
        </p:txBody>
      </p:sp>
    </p:spTree>
    <p:extLst>
      <p:ext uri="{BB962C8B-B14F-4D97-AF65-F5344CB8AC3E}">
        <p14:creationId xmlns:p14="http://schemas.microsoft.com/office/powerpoint/2010/main" val="35332229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46910" y="116632"/>
            <a:ext cx="10804064" cy="6480720"/>
          </a:xfrm>
        </p:spPr>
        <p:txBody>
          <a:bodyPr>
            <a:noAutofit/>
          </a:bodyPr>
          <a:lstStyle/>
          <a:p>
            <a:pPr algn="just">
              <a:buFont typeface="Wingdings" panose="05000000000000000000" pitchFamily="2" charset="2"/>
              <a:buChar char="ü"/>
            </a:pPr>
            <a:r>
              <a:rPr lang="fr-FR" sz="3200" b="1" dirty="0">
                <a:solidFill>
                  <a:srgbClr val="00B0F0"/>
                </a:solidFill>
                <a:latin typeface="Arial Narrow" panose="020B0606020202030204" pitchFamily="34" charset="0"/>
              </a:rPr>
              <a:t>Examen des avants projets</a:t>
            </a:r>
            <a:endParaRPr lang="fr-FR" sz="3200" i="1" dirty="0">
              <a:latin typeface="Arial Narrow" panose="020B0606020202030204" pitchFamily="34" charset="0"/>
            </a:endParaRPr>
          </a:p>
          <a:p>
            <a:pPr marL="0" indent="0" algn="just">
              <a:buNone/>
            </a:pPr>
            <a:r>
              <a:rPr lang="fr-FR" sz="3200" i="1" dirty="0">
                <a:latin typeface="Arial Narrow" panose="020B0606020202030204" pitchFamily="34" charset="0"/>
              </a:rPr>
              <a:t>Les avants projets des ministères et institutions déposés au Cabinet du Ministre en charge des Finances sont transmis pour centralisation et vérification à la Direction Générale du Budget (DGB). </a:t>
            </a:r>
            <a:endParaRPr lang="fr-FR" sz="3200" dirty="0">
              <a:latin typeface="Arial Narrow" panose="020B0606020202030204" pitchFamily="34" charset="0"/>
            </a:endParaRPr>
          </a:p>
          <a:p>
            <a:pPr marL="0" indent="0" algn="just">
              <a:buNone/>
            </a:pPr>
            <a:r>
              <a:rPr lang="fr-FR" sz="3200" i="1" dirty="0">
                <a:latin typeface="Arial Narrow" panose="020B0606020202030204" pitchFamily="34" charset="0"/>
              </a:rPr>
              <a:t>A cet effet, des équipes de vérifications composées des agents de cette direction examinent ces documents en vue de s’assurer du respect des instructions de la circulaire budgétaire, de la conformité des inscriptions d’avec la nomenclature budgétaire, du mode d’évaluation des dépenses etc. </a:t>
            </a:r>
          </a:p>
          <a:p>
            <a:pPr marL="0" indent="0" algn="just">
              <a:buNone/>
            </a:pPr>
            <a:r>
              <a:rPr lang="fr-FR" sz="3200" i="1" dirty="0">
                <a:latin typeface="Arial Narrow" panose="020B0606020202030204" pitchFamily="34" charset="0"/>
              </a:rPr>
              <a:t>Les travaux de ces équipes sont sanctionnés par des rapports de synthèse qui seront soumis à l’appréciation de la Commission Budgétaire. </a:t>
            </a:r>
          </a:p>
          <a:p>
            <a:pPr marL="0" indent="0" algn="just">
              <a:buNone/>
            </a:pPr>
            <a:r>
              <a:rPr lang="fr-FR" sz="3200" i="1" dirty="0">
                <a:latin typeface="Arial Narrow" panose="020B0606020202030204" pitchFamily="34" charset="0"/>
              </a:rPr>
              <a:t>Depuis, 2006, il a été institué une sous-commission technique chargée d’examiner les avant-projets de budgets des ministères.</a:t>
            </a:r>
            <a:endParaRPr lang="fr-FR" sz="3200" dirty="0">
              <a:latin typeface="Arial Narrow" panose="020B0606020202030204" pitchFamily="34" charset="0"/>
            </a:endParaRPr>
          </a:p>
          <a:p>
            <a:pPr marL="0" indent="0">
              <a:buNone/>
            </a:pPr>
            <a:endParaRPr lang="fr-FR" sz="3200" dirty="0"/>
          </a:p>
        </p:txBody>
      </p:sp>
    </p:spTree>
    <p:extLst>
      <p:ext uri="{BB962C8B-B14F-4D97-AF65-F5344CB8AC3E}">
        <p14:creationId xmlns:p14="http://schemas.microsoft.com/office/powerpoint/2010/main" val="35659396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2382" y="161364"/>
            <a:ext cx="10696524" cy="6507995"/>
          </a:xfrm>
        </p:spPr>
        <p:txBody>
          <a:bodyPr>
            <a:normAutofit lnSpcReduction="10000"/>
          </a:bodyPr>
          <a:lstStyle/>
          <a:p>
            <a:pPr marL="0" indent="0" algn="just">
              <a:buNone/>
            </a:pPr>
            <a:endParaRPr lang="fr-FR" sz="1000" i="1" dirty="0">
              <a:latin typeface="Arial Narrow" panose="020B0606020202030204" pitchFamily="34" charset="0"/>
            </a:endParaRPr>
          </a:p>
          <a:p>
            <a:pPr marL="0" indent="0" algn="just">
              <a:buNone/>
            </a:pPr>
            <a:r>
              <a:rPr lang="fr-FR" i="1" dirty="0">
                <a:latin typeface="Arial Narrow" panose="020B0606020202030204" pitchFamily="34" charset="0"/>
              </a:rPr>
              <a:t>Devant cette sous-commission passent les délégations des ministères et institutions composées du Directeur de l’Administration et des Finances, du Directeur des Ressources Humaines, du Directeur Générale des Etudes et des Statistiques Sectorielles (DGESS) des structures rattachées ainsi que de toutes autres personnes ressources.</a:t>
            </a:r>
          </a:p>
          <a:p>
            <a:pPr marL="0" indent="0" algn="just">
              <a:buNone/>
            </a:pPr>
            <a:endParaRPr lang="fr-FR" sz="1800" dirty="0">
              <a:latin typeface="Arial Narrow" panose="020B0606020202030204" pitchFamily="34" charset="0"/>
            </a:endParaRPr>
          </a:p>
          <a:p>
            <a:pPr marL="0" indent="0" algn="just">
              <a:buNone/>
            </a:pPr>
            <a:r>
              <a:rPr lang="fr-FR" i="1" dirty="0">
                <a:latin typeface="Arial Narrow" panose="020B0606020202030204" pitchFamily="34" charset="0"/>
              </a:rPr>
              <a:t>Les résultats de ces discussions font l’objet d’un rapport au Ministre en charge des Finances qui recevra à son tour ses collègues ministres et présidents d’institution. </a:t>
            </a:r>
          </a:p>
          <a:p>
            <a:pPr marL="0" indent="0" algn="just">
              <a:buNone/>
            </a:pPr>
            <a:endParaRPr lang="fr-FR" sz="1800" dirty="0">
              <a:latin typeface="Arial Narrow" panose="020B0606020202030204" pitchFamily="34" charset="0"/>
            </a:endParaRPr>
          </a:p>
          <a:p>
            <a:pPr marL="0" indent="0" algn="just">
              <a:buNone/>
            </a:pPr>
            <a:r>
              <a:rPr lang="fr-FR" i="1" dirty="0">
                <a:latin typeface="Arial Narrow" panose="020B0606020202030204" pitchFamily="34" charset="0"/>
              </a:rPr>
              <a:t>A ce niveau, il est débattu les points restés en suspens au niveau de la sous-commission technique ainsi que les questions devant faire l’objet de prise de décision.</a:t>
            </a:r>
          </a:p>
          <a:p>
            <a:pPr marL="0" indent="0" algn="just">
              <a:buNone/>
            </a:pPr>
            <a:endParaRPr lang="fr-FR" sz="1800" dirty="0">
              <a:latin typeface="Arial Narrow" panose="020B0606020202030204" pitchFamily="34" charset="0"/>
            </a:endParaRPr>
          </a:p>
          <a:p>
            <a:pPr marL="0" indent="0" algn="just">
              <a:buNone/>
            </a:pPr>
            <a:r>
              <a:rPr lang="fr-FR" i="1" dirty="0">
                <a:latin typeface="Arial Narrow" panose="020B0606020202030204" pitchFamily="34" charset="0"/>
              </a:rPr>
              <a:t>C’est à l’issue de ces arbitrages que sera finalisé l’avant-projet de budget de l’Etat qui sera soumis à la sanction du Conseil des Ministres. </a:t>
            </a:r>
            <a:endParaRPr lang="fr-FR" dirty="0">
              <a:latin typeface="Arial Narrow" panose="020B0606020202030204" pitchFamily="34" charset="0"/>
            </a:endParaRPr>
          </a:p>
          <a:p>
            <a:pPr marL="0" indent="0">
              <a:buNone/>
            </a:pPr>
            <a:endParaRPr lang="fr-FR" dirty="0"/>
          </a:p>
        </p:txBody>
      </p:sp>
    </p:spTree>
    <p:extLst>
      <p:ext uri="{BB962C8B-B14F-4D97-AF65-F5344CB8AC3E}">
        <p14:creationId xmlns:p14="http://schemas.microsoft.com/office/powerpoint/2010/main" val="31085150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188258"/>
            <a:ext cx="10255624" cy="6669741"/>
          </a:xfrm>
        </p:spPr>
        <p:txBody>
          <a:bodyPr>
            <a:normAutofit/>
          </a:bodyPr>
          <a:lstStyle/>
          <a:p>
            <a:pPr marL="0" indent="0" algn="just">
              <a:buNone/>
            </a:pPr>
            <a:r>
              <a:rPr lang="fr-FR" i="1" dirty="0">
                <a:latin typeface="Arial Narrow" panose="020B0606020202030204" pitchFamily="34" charset="0"/>
              </a:rPr>
              <a:t>Instance délibérante  du Gouvernement, le Conseil des Ministres arrête,  les grandes lignes du budget notamment :</a:t>
            </a:r>
            <a:endParaRPr lang="fr-FR" dirty="0">
              <a:latin typeface="Arial Narrow" panose="020B0606020202030204" pitchFamily="34" charset="0"/>
            </a:endParaRPr>
          </a:p>
          <a:p>
            <a:pPr marL="0" indent="0" algn="just">
              <a:buNone/>
            </a:pPr>
            <a:r>
              <a:rPr lang="fr-FR" i="1" dirty="0">
                <a:latin typeface="Arial Narrow" panose="020B0606020202030204" pitchFamily="34" charset="0"/>
              </a:rPr>
              <a:t>- l’épargne budgétaire, le niveau du besoin de financement, le niveau d’endettement ;</a:t>
            </a:r>
            <a:endParaRPr lang="fr-FR" dirty="0">
              <a:latin typeface="Arial Narrow" panose="020B0606020202030204" pitchFamily="34" charset="0"/>
            </a:endParaRPr>
          </a:p>
          <a:p>
            <a:pPr marL="0" indent="0" algn="just">
              <a:buNone/>
            </a:pPr>
            <a:r>
              <a:rPr lang="fr-FR" i="1" dirty="0">
                <a:latin typeface="Arial Narrow" panose="020B0606020202030204" pitchFamily="34" charset="0"/>
              </a:rPr>
              <a:t>- les plafonds définitifs de crédits par ministère et institution dans le cadre du projet de loi de finances qui sera soumis à l'Assemblée Nationale.</a:t>
            </a:r>
            <a:endParaRPr lang="fr-FR" dirty="0">
              <a:latin typeface="Arial Narrow" panose="020B0606020202030204" pitchFamily="34" charset="0"/>
            </a:endParaRPr>
          </a:p>
          <a:p>
            <a:pPr marL="0" indent="0" algn="just">
              <a:buNone/>
            </a:pPr>
            <a:r>
              <a:rPr lang="fr-FR" i="1" dirty="0">
                <a:latin typeface="Arial Narrow" panose="020B0606020202030204" pitchFamily="34" charset="0"/>
              </a:rPr>
              <a:t>Après avoir pris en compte les observations du Conseil des ministres, </a:t>
            </a:r>
            <a:r>
              <a:rPr lang="fr-FR" i="1" dirty="0">
                <a:solidFill>
                  <a:srgbClr val="00B0F0"/>
                </a:solidFill>
                <a:latin typeface="Arial Narrow" panose="020B0606020202030204" pitchFamily="34" charset="0"/>
              </a:rPr>
              <a:t>le projet de Loi de finances </a:t>
            </a:r>
            <a:r>
              <a:rPr lang="fr-FR" i="1" dirty="0">
                <a:latin typeface="Arial Narrow" panose="020B0606020202030204" pitchFamily="34" charset="0"/>
              </a:rPr>
              <a:t>est déposé à l’Assemblée nationale.</a:t>
            </a:r>
            <a:endParaRPr lang="fr-FR" dirty="0">
              <a:latin typeface="Arial Narrow" panose="020B0606020202030204" pitchFamily="34" charset="0"/>
            </a:endParaRPr>
          </a:p>
          <a:p>
            <a:pPr marL="0" indent="0" algn="just">
              <a:buNone/>
            </a:pPr>
            <a:r>
              <a:rPr lang="fr-FR" i="1" dirty="0">
                <a:latin typeface="Arial Narrow" panose="020B0606020202030204" pitchFamily="34" charset="0"/>
              </a:rPr>
              <a:t>En rappel, le projet de Loi de finances doit être déposé sur le bureau de l’Assemblée Nationale au plus tard le jour de l’ouverture de la deuxième session ordinaire qui est consacrée principalement à l’examen du projet de budget de l’Etat.</a:t>
            </a:r>
            <a:endParaRPr lang="fr-FR" dirty="0">
              <a:latin typeface="Arial Narrow" panose="020B0606020202030204" pitchFamily="34" charset="0"/>
            </a:endParaRPr>
          </a:p>
        </p:txBody>
      </p:sp>
    </p:spTree>
    <p:extLst>
      <p:ext uri="{BB962C8B-B14F-4D97-AF65-F5344CB8AC3E}">
        <p14:creationId xmlns:p14="http://schemas.microsoft.com/office/powerpoint/2010/main" val="42152007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3999" y="116632"/>
            <a:ext cx="10457329" cy="6741368"/>
          </a:xfrm>
        </p:spPr>
        <p:txBody>
          <a:bodyPr>
            <a:normAutofit/>
          </a:bodyPr>
          <a:lstStyle/>
          <a:p>
            <a:pPr marL="0" indent="0" algn="just">
              <a:buNone/>
            </a:pPr>
            <a:endParaRPr lang="fr-FR" sz="1050" i="1" dirty="0">
              <a:latin typeface="Arial Narrow" panose="020B0606020202030204" pitchFamily="34" charset="0"/>
            </a:endParaRPr>
          </a:p>
          <a:p>
            <a:pPr marL="0" indent="0" algn="just">
              <a:buNone/>
            </a:pPr>
            <a:r>
              <a:rPr lang="fr-FR" sz="3600" b="1" dirty="0">
                <a:latin typeface="Arial Narrow" panose="020B0606020202030204" pitchFamily="34" charset="0"/>
              </a:rPr>
              <a:t>4.4. Adoption du Budget programme</a:t>
            </a:r>
          </a:p>
          <a:p>
            <a:pPr marL="0" indent="0" algn="just">
              <a:buNone/>
            </a:pPr>
            <a:r>
              <a:rPr lang="fr-FR" sz="3600" i="1" dirty="0">
                <a:latin typeface="Arial Narrow" panose="020B0606020202030204" pitchFamily="34" charset="0"/>
              </a:rPr>
              <a:t>Une fois déposé, le projet de Loi de finances est affecté à la Commission des Finances et du Budget (COMFIB) pour examen.</a:t>
            </a:r>
          </a:p>
          <a:p>
            <a:pPr marL="0" indent="0" algn="just">
              <a:buNone/>
            </a:pPr>
            <a:endParaRPr lang="fr-FR" sz="3600" i="1" dirty="0">
              <a:latin typeface="Arial Narrow" panose="020B0606020202030204" pitchFamily="34" charset="0"/>
            </a:endParaRPr>
          </a:p>
          <a:p>
            <a:pPr marL="0" indent="0" algn="just">
              <a:buNone/>
            </a:pPr>
            <a:r>
              <a:rPr lang="fr-FR" sz="3600" i="1" dirty="0">
                <a:latin typeface="Arial Narrow" panose="020B0606020202030204" pitchFamily="34" charset="0"/>
              </a:rPr>
              <a:t>Les travaux de cette commission se déroulent dans un premier temps en sous-commissions où les députés échangent avec les techniciens des ministères et institutions. </a:t>
            </a:r>
          </a:p>
          <a:p>
            <a:pPr marL="0" indent="0" algn="just">
              <a:buNone/>
            </a:pPr>
            <a:r>
              <a:rPr lang="fr-FR" sz="3600" i="1" dirty="0">
                <a:latin typeface="Arial Narrow" panose="020B0606020202030204" pitchFamily="34" charset="0"/>
              </a:rPr>
              <a:t>A l’issue des travaux, chaque sous-commission rédige un rapport spécial qui sera présenté en plénière de la COMFIB.</a:t>
            </a:r>
            <a:endParaRPr lang="fr-FR" sz="3600" dirty="0">
              <a:latin typeface="Arial Narrow" panose="020B0606020202030204" pitchFamily="34" charset="0"/>
            </a:endParaRPr>
          </a:p>
          <a:p>
            <a:pPr marL="0" indent="0">
              <a:buNone/>
            </a:pPr>
            <a:endParaRPr lang="fr-FR" sz="3600" dirty="0"/>
          </a:p>
        </p:txBody>
      </p:sp>
    </p:spTree>
    <p:extLst>
      <p:ext uri="{BB962C8B-B14F-4D97-AF65-F5344CB8AC3E}">
        <p14:creationId xmlns:p14="http://schemas.microsoft.com/office/powerpoint/2010/main" val="36069126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5520" y="94129"/>
            <a:ext cx="10138574" cy="6431215"/>
          </a:xfrm>
        </p:spPr>
        <p:txBody>
          <a:bodyPr>
            <a:normAutofit/>
          </a:bodyPr>
          <a:lstStyle/>
          <a:p>
            <a:pPr marL="0" indent="0" algn="just">
              <a:buNone/>
            </a:pPr>
            <a:r>
              <a:rPr lang="fr-FR" sz="3600" i="1" dirty="0">
                <a:latin typeface="Arial Narrow" panose="020B0606020202030204" pitchFamily="34" charset="0"/>
              </a:rPr>
              <a:t>La plénière auditionne à tour de rôle les délégations ministérielles conduites par les ministres ou  présidents d’institution accompagnés de quelques collaborateurs. </a:t>
            </a:r>
          </a:p>
          <a:p>
            <a:pPr marL="0" indent="0" algn="just">
              <a:buNone/>
            </a:pPr>
            <a:endParaRPr lang="fr-FR" sz="1800" dirty="0">
              <a:latin typeface="Arial Narrow" panose="020B0606020202030204" pitchFamily="34" charset="0"/>
            </a:endParaRPr>
          </a:p>
          <a:p>
            <a:pPr marL="0" indent="0" algn="just">
              <a:buNone/>
            </a:pPr>
            <a:r>
              <a:rPr lang="fr-FR" sz="3600" i="1" dirty="0">
                <a:latin typeface="Arial Narrow" panose="020B0606020202030204" pitchFamily="34" charset="0"/>
              </a:rPr>
              <a:t>Après audition des ministres et présidents d’institution, interviennent les arbitrages définitifs et la rédaction du rapport général de la COMFIB qui sera présenté en plénière de l’Assemblée Nationale pour examen et adoption. </a:t>
            </a:r>
          </a:p>
          <a:p>
            <a:pPr marL="0" indent="0" algn="just">
              <a:buNone/>
            </a:pPr>
            <a:endParaRPr lang="fr-FR" sz="1800" dirty="0">
              <a:latin typeface="Arial Narrow" panose="020B0606020202030204" pitchFamily="34" charset="0"/>
            </a:endParaRPr>
          </a:p>
          <a:p>
            <a:pPr marL="0" indent="0">
              <a:buNone/>
            </a:pPr>
            <a:endParaRPr lang="fr-FR" sz="3600" dirty="0"/>
          </a:p>
        </p:txBody>
      </p:sp>
    </p:spTree>
    <p:extLst>
      <p:ext uri="{BB962C8B-B14F-4D97-AF65-F5344CB8AC3E}">
        <p14:creationId xmlns:p14="http://schemas.microsoft.com/office/powerpoint/2010/main" val="16098760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34082"/>
          </a:xfrm>
        </p:spPr>
        <p:txBody>
          <a:bodyPr>
            <a:normAutofit/>
          </a:bodyPr>
          <a:lstStyle/>
          <a:p>
            <a:pPr algn="just"/>
            <a:r>
              <a:rPr lang="fr-FR" sz="2800" b="1" dirty="0">
                <a:solidFill>
                  <a:prstClr val="black"/>
                </a:solidFill>
                <a:latin typeface="Maiandra GD" panose="020E0502030308020204" pitchFamily="34" charset="0"/>
              </a:rPr>
              <a:t>4.5.Promulgation de la LFI</a:t>
            </a:r>
            <a:endParaRPr lang="fr-FR" sz="3200" b="1" dirty="0"/>
          </a:p>
        </p:txBody>
      </p:sp>
      <p:sp>
        <p:nvSpPr>
          <p:cNvPr id="3" name="Espace réservé du contenu 2"/>
          <p:cNvSpPr>
            <a:spLocks noGrp="1"/>
          </p:cNvSpPr>
          <p:nvPr>
            <p:ph idx="1"/>
          </p:nvPr>
        </p:nvSpPr>
        <p:spPr>
          <a:xfrm>
            <a:off x="1392382" y="1124744"/>
            <a:ext cx="10799618" cy="5400600"/>
          </a:xfrm>
        </p:spPr>
        <p:txBody>
          <a:bodyPr>
            <a:normAutofit/>
          </a:bodyPr>
          <a:lstStyle/>
          <a:p>
            <a:pPr marL="0" indent="0" eaLnBrk="0" fontAlgn="base" hangingPunct="0">
              <a:spcAft>
                <a:spcPct val="0"/>
              </a:spcAft>
              <a:buClr>
                <a:srgbClr val="F0A22E"/>
              </a:buClr>
              <a:buNone/>
            </a:pPr>
            <a:r>
              <a:rPr lang="fr-FR" sz="3200" dirty="0">
                <a:solidFill>
                  <a:srgbClr val="4E3B30"/>
                </a:solidFill>
              </a:rPr>
              <a:t>La loi de finances de l’année ainsi élaborée est promulguée par le Président de la République et rendue exécutoire. </a:t>
            </a:r>
          </a:p>
          <a:p>
            <a:pPr marL="0" indent="0" eaLnBrk="0" fontAlgn="base" hangingPunct="0">
              <a:spcAft>
                <a:spcPct val="0"/>
              </a:spcAft>
              <a:buClr>
                <a:srgbClr val="F0A22E"/>
              </a:buClr>
              <a:buNone/>
            </a:pPr>
            <a:r>
              <a:rPr lang="fr-FR" sz="3200" dirty="0">
                <a:solidFill>
                  <a:srgbClr val="4E3B30"/>
                </a:solidFill>
              </a:rPr>
              <a:t>Elle peut être modifiée par une Loi de Finances Rectificative.</a:t>
            </a:r>
          </a:p>
          <a:p>
            <a:pPr marL="0" indent="0">
              <a:buNone/>
            </a:pPr>
            <a:endParaRPr lang="fr-FR" sz="3200" dirty="0"/>
          </a:p>
          <a:p>
            <a:pPr marL="0" indent="0">
              <a:buNone/>
            </a:pPr>
            <a:r>
              <a:rPr lang="fr-FR" sz="3200" dirty="0"/>
              <a:t>Répartition du temps entre l’exécutif et le parlement</a:t>
            </a:r>
          </a:p>
          <a:p>
            <a:pPr marL="0" indent="0">
              <a:buNone/>
            </a:pPr>
            <a:endParaRPr lang="fr-FR" sz="3200" dirty="0"/>
          </a:p>
          <a:p>
            <a:pPr marL="0" indent="0">
              <a:buNone/>
            </a:pPr>
            <a:endParaRPr lang="fr-FR" sz="3200" dirty="0"/>
          </a:p>
          <a:p>
            <a:pPr marL="0" indent="0">
              <a:buNone/>
            </a:pPr>
            <a:endParaRPr lang="fr-FR" sz="3200" dirty="0"/>
          </a:p>
          <a:p>
            <a:pPr marL="0" indent="0">
              <a:buNone/>
            </a:pPr>
            <a:endParaRPr lang="fr-FR" sz="3200" dirty="0"/>
          </a:p>
        </p:txBody>
      </p:sp>
      <p:graphicFrame>
        <p:nvGraphicFramePr>
          <p:cNvPr id="6" name="Tableau 5">
            <a:extLst>
              <a:ext uri="{FF2B5EF4-FFF2-40B4-BE49-F238E27FC236}">
                <a16:creationId xmlns:a16="http://schemas.microsoft.com/office/drawing/2014/main" id="{3B987DB7-4D1B-44B9-B854-529B7B83C92A}"/>
              </a:ext>
            </a:extLst>
          </p:cNvPr>
          <p:cNvGraphicFramePr>
            <a:graphicFrameLocks noGrp="1"/>
          </p:cNvGraphicFramePr>
          <p:nvPr>
            <p:extLst>
              <p:ext uri="{D42A27DB-BD31-4B8C-83A1-F6EECF244321}">
                <p14:modId xmlns:p14="http://schemas.microsoft.com/office/powerpoint/2010/main" val="51918033"/>
              </p:ext>
            </p:extLst>
          </p:nvPr>
        </p:nvGraphicFramePr>
        <p:xfrm>
          <a:off x="1392384" y="4286838"/>
          <a:ext cx="10799616" cy="2240280"/>
        </p:xfrm>
        <a:graphic>
          <a:graphicData uri="http://schemas.openxmlformats.org/drawingml/2006/table">
            <a:tbl>
              <a:tblPr/>
              <a:tblGrid>
                <a:gridCol w="1175391">
                  <a:extLst>
                    <a:ext uri="{9D8B030D-6E8A-4147-A177-3AD203B41FA5}">
                      <a16:colId xmlns:a16="http://schemas.microsoft.com/office/drawing/2014/main" val="4205787198"/>
                    </a:ext>
                  </a:extLst>
                </a:gridCol>
                <a:gridCol w="3442702">
                  <a:extLst>
                    <a:ext uri="{9D8B030D-6E8A-4147-A177-3AD203B41FA5}">
                      <a16:colId xmlns:a16="http://schemas.microsoft.com/office/drawing/2014/main" val="4249513948"/>
                    </a:ext>
                  </a:extLst>
                </a:gridCol>
                <a:gridCol w="3193411">
                  <a:extLst>
                    <a:ext uri="{9D8B030D-6E8A-4147-A177-3AD203B41FA5}">
                      <a16:colId xmlns:a16="http://schemas.microsoft.com/office/drawing/2014/main" val="1241699991"/>
                    </a:ext>
                  </a:extLst>
                </a:gridCol>
                <a:gridCol w="2988112">
                  <a:extLst>
                    <a:ext uri="{9D8B030D-6E8A-4147-A177-3AD203B41FA5}">
                      <a16:colId xmlns:a16="http://schemas.microsoft.com/office/drawing/2014/main" val="3689325770"/>
                    </a:ext>
                  </a:extLst>
                </a:gridCol>
              </a:tblGrid>
              <a:tr h="211455">
                <a:tc>
                  <a:txBody>
                    <a:bodyPr/>
                    <a:lstStyle/>
                    <a:p>
                      <a:pPr algn="ctr">
                        <a:spcAft>
                          <a:spcPts val="0"/>
                        </a:spcAft>
                      </a:pPr>
                      <a:r>
                        <a:rPr lang="fr-FR" sz="2100" dirty="0">
                          <a:effectLst/>
                          <a:latin typeface="Cambria" panose="02040503050406030204" pitchFamily="18" charset="0"/>
                          <a:ea typeface="Times New Roman" panose="02020603050405020304" pitchFamily="18" charset="0"/>
                          <a:cs typeface="Arial" panose="020B0604020202020204" pitchFamily="34" charset="0"/>
                        </a:rPr>
                        <a:t> </a:t>
                      </a:r>
                      <a:endParaRPr lang="fr-FR" sz="2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100" b="1" dirty="0">
                          <a:effectLst/>
                          <a:latin typeface="Cambria" panose="02040503050406030204" pitchFamily="18" charset="0"/>
                          <a:ea typeface="Times New Roman" panose="02020603050405020304" pitchFamily="18" charset="0"/>
                          <a:cs typeface="Arial" panose="020B0604020202020204" pitchFamily="34" charset="0"/>
                        </a:rPr>
                        <a:t>EXECUTIF</a:t>
                      </a:r>
                      <a:endParaRPr lang="fr-FR" sz="2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100" b="1">
                          <a:effectLst/>
                          <a:latin typeface="Cambria" panose="02040503050406030204" pitchFamily="18" charset="0"/>
                          <a:ea typeface="Times New Roman" panose="02020603050405020304" pitchFamily="18" charset="0"/>
                          <a:cs typeface="Arial" panose="020B0604020202020204" pitchFamily="34" charset="0"/>
                        </a:rPr>
                        <a:t>PARLEMENT</a:t>
                      </a:r>
                      <a:endParaRPr lang="fr-FR" sz="2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100" b="1">
                          <a:effectLst/>
                          <a:latin typeface="Cambria" panose="02040503050406030204" pitchFamily="18" charset="0"/>
                          <a:ea typeface="Times New Roman" panose="02020603050405020304" pitchFamily="18" charset="0"/>
                          <a:cs typeface="Arial" panose="020B0604020202020204" pitchFamily="34" charset="0"/>
                        </a:rPr>
                        <a:t>PRESIDENT DU FASO</a:t>
                      </a:r>
                      <a:endParaRPr lang="fr-FR" sz="2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079171"/>
                  </a:ext>
                </a:extLst>
              </a:tr>
              <a:tr h="211455">
                <a:tc>
                  <a:txBody>
                    <a:bodyPr/>
                    <a:lstStyle/>
                    <a:p>
                      <a:pPr>
                        <a:spcAft>
                          <a:spcPts val="0"/>
                        </a:spcAft>
                      </a:pPr>
                      <a:r>
                        <a:rPr lang="fr-FR" sz="2100" b="1">
                          <a:effectLst/>
                          <a:latin typeface="Cambria" panose="02040503050406030204" pitchFamily="18" charset="0"/>
                          <a:ea typeface="Times New Roman" panose="02020603050405020304" pitchFamily="18" charset="0"/>
                          <a:cs typeface="Arial" panose="020B0604020202020204" pitchFamily="34" charset="0"/>
                        </a:rPr>
                        <a:t>Période</a:t>
                      </a:r>
                      <a:endParaRPr lang="fr-FR" sz="2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100" dirty="0">
                          <a:effectLst/>
                          <a:latin typeface="Cambria" panose="02040503050406030204" pitchFamily="18" charset="0"/>
                          <a:ea typeface="Times New Roman" panose="02020603050405020304" pitchFamily="18" charset="0"/>
                          <a:cs typeface="Arial" panose="020B0604020202020204" pitchFamily="34" charset="0"/>
                        </a:rPr>
                        <a:t>1</a:t>
                      </a:r>
                      <a:r>
                        <a:rPr lang="fr-FR" sz="2100" baseline="30000" dirty="0">
                          <a:effectLst/>
                          <a:latin typeface="Cambria" panose="02040503050406030204" pitchFamily="18" charset="0"/>
                          <a:ea typeface="Times New Roman" panose="02020603050405020304" pitchFamily="18" charset="0"/>
                          <a:cs typeface="Arial" panose="020B0604020202020204" pitchFamily="34" charset="0"/>
                        </a:rPr>
                        <a:t>er</a:t>
                      </a:r>
                      <a:r>
                        <a:rPr lang="fr-FR" sz="2100" dirty="0">
                          <a:effectLst/>
                          <a:latin typeface="Cambria" panose="02040503050406030204" pitchFamily="18" charset="0"/>
                          <a:ea typeface="Times New Roman" panose="02020603050405020304" pitchFamily="18" charset="0"/>
                          <a:cs typeface="Arial" panose="020B0604020202020204" pitchFamily="34" charset="0"/>
                        </a:rPr>
                        <a:t>/1/année n au dernier mercredi du mois de septembre année n</a:t>
                      </a:r>
                      <a:endParaRPr lang="fr-FR" sz="2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100" dirty="0">
                          <a:effectLst/>
                          <a:latin typeface="Cambria" panose="02040503050406030204" pitchFamily="18" charset="0"/>
                          <a:ea typeface="Times New Roman" panose="02020603050405020304" pitchFamily="18" charset="0"/>
                          <a:cs typeface="Arial" panose="020B0604020202020204" pitchFamily="34" charset="0"/>
                        </a:rPr>
                        <a:t>Dernier mercredi septembre au 31/12/année n</a:t>
                      </a:r>
                      <a:endParaRPr lang="fr-FR" sz="2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100" dirty="0">
                          <a:effectLst/>
                          <a:latin typeface="Cambria" panose="02040503050406030204" pitchFamily="18" charset="0"/>
                          <a:ea typeface="Times New Roman" panose="02020603050405020304" pitchFamily="18" charset="0"/>
                          <a:cs typeface="Arial" panose="020B0604020202020204" pitchFamily="34" charset="0"/>
                        </a:rPr>
                        <a:t>Mois de décembre (délais de 21 jours)</a:t>
                      </a:r>
                      <a:endParaRPr lang="fr-FR" sz="2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754807"/>
                  </a:ext>
                </a:extLst>
              </a:tr>
              <a:tr h="198755">
                <a:tc>
                  <a:txBody>
                    <a:bodyPr/>
                    <a:lstStyle/>
                    <a:p>
                      <a:pPr>
                        <a:spcAft>
                          <a:spcPts val="0"/>
                        </a:spcAft>
                      </a:pPr>
                      <a:r>
                        <a:rPr lang="fr-FR" sz="2100" b="1">
                          <a:effectLst/>
                          <a:latin typeface="Cambria" panose="02040503050406030204" pitchFamily="18" charset="0"/>
                          <a:ea typeface="Times New Roman" panose="02020603050405020304" pitchFamily="18" charset="0"/>
                          <a:cs typeface="Arial" panose="020B0604020202020204" pitchFamily="34" charset="0"/>
                        </a:rPr>
                        <a:t>Tâches</a:t>
                      </a:r>
                      <a:endParaRPr lang="fr-FR" sz="2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a:spcAft>
                          <a:spcPts val="0"/>
                        </a:spcAft>
                      </a:pPr>
                      <a:r>
                        <a:rPr lang="fr-FR" sz="2100">
                          <a:effectLst/>
                          <a:latin typeface="Cambria" panose="02040503050406030204" pitchFamily="18" charset="0"/>
                          <a:ea typeface="Times New Roman" panose="02020603050405020304" pitchFamily="18" charset="0"/>
                          <a:cs typeface="Arial" panose="020B0604020202020204" pitchFamily="34" charset="0"/>
                        </a:rPr>
                        <a:t>Elaboration du projet de loi de finances de l’année n+1</a:t>
                      </a:r>
                      <a:endParaRPr lang="fr-FR" sz="2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100">
                          <a:effectLst/>
                          <a:latin typeface="Cambria" panose="02040503050406030204" pitchFamily="18" charset="0"/>
                          <a:ea typeface="Times New Roman" panose="02020603050405020304" pitchFamily="18" charset="0"/>
                          <a:cs typeface="Arial" panose="020B0604020202020204" pitchFamily="34" charset="0"/>
                        </a:rPr>
                        <a:t>Examen et vote du projet de loi de finances de l’année n+1</a:t>
                      </a:r>
                      <a:endParaRPr lang="fr-FR" sz="2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100" dirty="0">
                          <a:effectLst/>
                          <a:latin typeface="Cambria" panose="02040503050406030204" pitchFamily="18" charset="0"/>
                          <a:ea typeface="Times New Roman" panose="02020603050405020304" pitchFamily="18" charset="0"/>
                          <a:cs typeface="Arial" panose="020B0604020202020204" pitchFamily="34" charset="0"/>
                        </a:rPr>
                        <a:t> Promulgation</a:t>
                      </a:r>
                      <a:endParaRPr lang="fr-FR" sz="2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425891"/>
                  </a:ext>
                </a:extLst>
              </a:tr>
            </a:tbl>
          </a:graphicData>
        </a:graphic>
      </p:graphicFrame>
    </p:spTree>
    <p:extLst>
      <p:ext uri="{BB962C8B-B14F-4D97-AF65-F5344CB8AC3E}">
        <p14:creationId xmlns:p14="http://schemas.microsoft.com/office/powerpoint/2010/main" val="309965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91544" y="2636912"/>
            <a:ext cx="8229600" cy="1296144"/>
          </a:xfrm>
          <a:prstGeom prst="rect">
            <a:avLst/>
          </a:prstGeom>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ea typeface="+mn-ea"/>
                <a:cs typeface="+mn-cs"/>
              </a:rPr>
              <a:t>V. Dispositif de performance dans le budget programme</a:t>
            </a:r>
          </a:p>
        </p:txBody>
      </p:sp>
    </p:spTree>
    <p:extLst>
      <p:ext uri="{BB962C8B-B14F-4D97-AF65-F5344CB8AC3E}">
        <p14:creationId xmlns:p14="http://schemas.microsoft.com/office/powerpoint/2010/main" val="205512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965675"/>
            <a:ext cx="10515600" cy="5284934"/>
          </a:xfrm>
        </p:spPr>
        <p:txBody>
          <a:bodyPr>
            <a:normAutofit/>
          </a:bodyPr>
          <a:lstStyle/>
          <a:p>
            <a:r>
              <a:rPr lang="fr-FR" sz="4000" dirty="0"/>
              <a:t>Les charges de trésorerie de l'Etat comprennent :</a:t>
            </a:r>
          </a:p>
          <a:p>
            <a:pPr lvl="1"/>
            <a:r>
              <a:rPr lang="fr-FR" sz="3600" dirty="0"/>
              <a:t>- le remboursement des produits des emprunts à court, moyen et long termes;</a:t>
            </a:r>
          </a:p>
          <a:p>
            <a:pPr lvl="1"/>
            <a:r>
              <a:rPr lang="fr-FR" sz="3600" dirty="0"/>
              <a:t>- les retraits sur les comptes des correspondants;</a:t>
            </a:r>
          </a:p>
          <a:p>
            <a:pPr lvl="1"/>
            <a:r>
              <a:rPr lang="fr-FR" sz="3600" dirty="0"/>
              <a:t>- les prêts et avances.</a:t>
            </a:r>
          </a:p>
          <a:p>
            <a:r>
              <a:rPr lang="fr-FR" sz="4000" dirty="0"/>
              <a:t>Ces charges de trésorerie sont évaluées par une loi de finances.</a:t>
            </a:r>
          </a:p>
        </p:txBody>
      </p:sp>
      <p:sp>
        <p:nvSpPr>
          <p:cNvPr id="6" name="Titre 1">
            <a:extLst>
              <a:ext uri="{FF2B5EF4-FFF2-40B4-BE49-F238E27FC236}">
                <a16:creationId xmlns:a16="http://schemas.microsoft.com/office/drawing/2014/main" id="{EEA186AF-F576-449E-9703-76CBB07EAAB4}"/>
              </a:ext>
            </a:extLst>
          </p:cNvPr>
          <p:cNvSpPr>
            <a:spLocks noGrp="1"/>
          </p:cNvSpPr>
          <p:nvPr>
            <p:ph type="title"/>
          </p:nvPr>
        </p:nvSpPr>
        <p:spPr>
          <a:xfrm>
            <a:off x="1674975" y="239282"/>
            <a:ext cx="9964537" cy="520373"/>
          </a:xfrm>
        </p:spPr>
        <p:txBody>
          <a:bodyPr>
            <a:noAutofit/>
          </a:bodyPr>
          <a:lstStyle/>
          <a:p>
            <a:r>
              <a:rPr lang="fr-FR" sz="3200" b="1" dirty="0">
                <a:solidFill>
                  <a:srgbClr val="FF0000"/>
                </a:solidFill>
              </a:rPr>
              <a:t>1.2. DU CONTENU DES LOIS DE FINANCES DE L'ANNEE</a:t>
            </a:r>
          </a:p>
        </p:txBody>
      </p:sp>
    </p:spTree>
    <p:extLst>
      <p:ext uri="{BB962C8B-B14F-4D97-AF65-F5344CB8AC3E}">
        <p14:creationId xmlns:p14="http://schemas.microsoft.com/office/powerpoint/2010/main" val="36898461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326" y="188640"/>
            <a:ext cx="10571018" cy="864096"/>
          </a:xfrm>
        </p:spPr>
        <p:style>
          <a:lnRef idx="0">
            <a:schemeClr val="accent1"/>
          </a:lnRef>
          <a:fillRef idx="3">
            <a:schemeClr val="accent1"/>
          </a:fillRef>
          <a:effectRef idx="3">
            <a:schemeClr val="accent1"/>
          </a:effectRef>
          <a:fontRef idx="minor">
            <a:schemeClr val="lt1"/>
          </a:fontRef>
        </p:style>
        <p:txBody>
          <a:bodyPr>
            <a:normAutofit/>
          </a:bodyPr>
          <a:lstStyle/>
          <a:p>
            <a:r>
              <a:rPr lang="fr-FR" sz="4000" b="1" i="1" dirty="0">
                <a:solidFill>
                  <a:schemeClr val="tx1"/>
                </a:solidFill>
                <a:latin typeface="Arial Narrow" pitchFamily="34" charset="0"/>
              </a:rPr>
              <a:t>Objectifs pédagogiques</a:t>
            </a:r>
            <a:endParaRPr lang="fr-FR" sz="4000" i="1" dirty="0">
              <a:solidFill>
                <a:schemeClr val="tx1"/>
              </a:solidFill>
              <a:latin typeface="Arial Narrow" pitchFamily="34" charset="0"/>
            </a:endParaRPr>
          </a:p>
        </p:txBody>
      </p:sp>
      <p:sp>
        <p:nvSpPr>
          <p:cNvPr id="3" name="Espace réservé du contenu 2"/>
          <p:cNvSpPr>
            <a:spLocks noGrp="1"/>
          </p:cNvSpPr>
          <p:nvPr>
            <p:ph idx="1"/>
          </p:nvPr>
        </p:nvSpPr>
        <p:spPr>
          <a:xfrm>
            <a:off x="1620982" y="1556792"/>
            <a:ext cx="10571018" cy="4896544"/>
          </a:xfrm>
        </p:spPr>
        <p:txBody>
          <a:bodyPr>
            <a:normAutofit/>
          </a:bodyPr>
          <a:lstStyle/>
          <a:p>
            <a:pPr lvl="0" algn="just"/>
            <a:r>
              <a:rPr lang="fr-FR" sz="4000" dirty="0"/>
              <a:t>connaître les outils de mesure de la performance dans le budget programme ; </a:t>
            </a:r>
          </a:p>
          <a:p>
            <a:pPr lvl="0" algn="just"/>
            <a:r>
              <a:rPr lang="fr-FR" sz="4000" dirty="0"/>
              <a:t>être outillé à la formulation d’un objectif et la définition d’un indicateur de mesure de la performance</a:t>
            </a:r>
          </a:p>
        </p:txBody>
      </p:sp>
    </p:spTree>
    <p:extLst>
      <p:ext uri="{BB962C8B-B14F-4D97-AF65-F5344CB8AC3E}">
        <p14:creationId xmlns:p14="http://schemas.microsoft.com/office/powerpoint/2010/main" val="35475448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524001" y="1008703"/>
            <a:ext cx="10425544" cy="5712773"/>
          </a:xfrm>
        </p:spPr>
        <p:txBody>
          <a:bodyPr>
            <a:noAutofit/>
          </a:bodyPr>
          <a:lstStyle/>
          <a:p>
            <a:pPr algn="just">
              <a:buFont typeface="Wingdings" panose="05000000000000000000" pitchFamily="2" charset="2"/>
              <a:buChar char="v"/>
            </a:pPr>
            <a:r>
              <a:rPr lang="fr-FR" sz="3200" dirty="0">
                <a:latin typeface="Arial" panose="020B0604020202020204" pitchFamily="34" charset="0"/>
                <a:cs typeface="Arial" panose="020B0604020202020204" pitchFamily="34" charset="0"/>
              </a:rPr>
              <a:t>Article 14, </a:t>
            </a:r>
            <a:r>
              <a:rPr lang="fr-FR" altLang="fr-FR" sz="3200" dirty="0">
                <a:latin typeface="Arial" panose="020B0604020202020204" pitchFamily="34" charset="0"/>
                <a:cs typeface="Arial" panose="020B0604020202020204" pitchFamily="34" charset="0"/>
              </a:rPr>
              <a:t>loi N°073-2015/CNT</a:t>
            </a:r>
            <a:r>
              <a:rPr lang="fr-FR" sz="3200" dirty="0">
                <a:latin typeface="Arial" panose="020B0604020202020204" pitchFamily="34" charset="0"/>
                <a:cs typeface="Arial" panose="020B0604020202020204" pitchFamily="34" charset="0"/>
              </a:rPr>
              <a:t> : « A ces programmes sont associés des objectifs précis, arrêtés en fonction de finalités d’intérêt général et des résultats attendus. </a:t>
            </a:r>
          </a:p>
          <a:p>
            <a:pPr algn="just">
              <a:buFont typeface="Wingdings" panose="05000000000000000000" pitchFamily="2" charset="2"/>
              <a:buChar char="v"/>
            </a:pPr>
            <a:r>
              <a:rPr lang="fr-FR" sz="3200" dirty="0">
                <a:latin typeface="Arial" panose="020B0604020202020204" pitchFamily="34" charset="0"/>
                <a:cs typeface="Arial" panose="020B0604020202020204" pitchFamily="34" charset="0"/>
              </a:rPr>
              <a:t>Ces résultats, mesurés notamment par des indicateurs de performance, font l’objet d’évaluations régulières et donnent lieu à un rapport de performance élaboré en fin de gestion par les ministères (…) concernés ». </a:t>
            </a:r>
          </a:p>
          <a:p>
            <a:pPr algn="just">
              <a:buFont typeface="Wingdings" panose="05000000000000000000" pitchFamily="2" charset="2"/>
              <a:buChar char="v"/>
            </a:pPr>
            <a:r>
              <a:rPr lang="fr-FR" sz="3200" dirty="0">
                <a:latin typeface="Arial" panose="020B0604020202020204" pitchFamily="34" charset="0"/>
                <a:cs typeface="Arial" panose="020B0604020202020204" pitchFamily="34" charset="0"/>
              </a:rPr>
              <a:t>Cet extrait signifie que le dispositif de performance d’un programme comprend des objectifs, des indicateurs et des cibles.</a:t>
            </a:r>
            <a:r>
              <a:rPr lang="fr-FR" altLang="fr-FR" sz="3200" dirty="0">
                <a:latin typeface="Arial" panose="020B0604020202020204" pitchFamily="34" charset="0"/>
                <a:cs typeface="Arial" panose="020B0604020202020204" pitchFamily="34" charset="0"/>
              </a:rPr>
              <a:t> </a:t>
            </a:r>
          </a:p>
        </p:txBody>
      </p:sp>
      <p:sp>
        <p:nvSpPr>
          <p:cNvPr id="6" name="Titre 1"/>
          <p:cNvSpPr txBox="1">
            <a:spLocks/>
          </p:cNvSpPr>
          <p:nvPr/>
        </p:nvSpPr>
        <p:spPr>
          <a:xfrm>
            <a:off x="1524000" y="0"/>
            <a:ext cx="9144000" cy="928688"/>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Introduction</a:t>
            </a:r>
          </a:p>
        </p:txBody>
      </p:sp>
    </p:spTree>
    <p:extLst>
      <p:ext uri="{BB962C8B-B14F-4D97-AF65-F5344CB8AC3E}">
        <p14:creationId xmlns:p14="http://schemas.microsoft.com/office/powerpoint/2010/main" val="26442775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4" y="1008703"/>
            <a:ext cx="10489406" cy="5712773"/>
          </a:xfrm>
        </p:spPr>
        <p:txBody>
          <a:bodyPr>
            <a:noAutofit/>
          </a:bodyPr>
          <a:lstStyle/>
          <a:p>
            <a:pPr marL="0" indent="0" algn="ctr">
              <a:buFont typeface="Wingdings" pitchFamily="2" charset="2"/>
              <a:buChar char="q"/>
            </a:pPr>
            <a:r>
              <a:rPr lang="fr-FR" altLang="fr-FR" sz="4000" b="1" dirty="0"/>
              <a:t>LA TRIADE OBJECTIF –INDICATEUR – CIBLE</a:t>
            </a:r>
          </a:p>
          <a:p>
            <a:pPr marL="0" indent="0" algn="just">
              <a:buNone/>
            </a:pPr>
            <a:r>
              <a:rPr lang="fr-FR" altLang="fr-FR" sz="4800" dirty="0">
                <a:latin typeface="Garamond" panose="02020404030301010803" pitchFamily="18" charset="0"/>
              </a:rPr>
              <a:t>Ces trois éléments sont à la base de la mesure des résultats. C’est par la combinaison de l’objectif, de l’indicateur et de la cible qu’on exprime le </a:t>
            </a:r>
            <a:r>
              <a:rPr lang="fr-FR" altLang="fr-FR" sz="4800" b="1" dirty="0">
                <a:latin typeface="Garamond" panose="02020404030301010803" pitchFamily="18" charset="0"/>
              </a:rPr>
              <a:t>résultat attendu</a:t>
            </a:r>
            <a:r>
              <a:rPr lang="fr-FR" altLang="fr-FR" sz="4800" dirty="0">
                <a:latin typeface="Garamond" panose="02020404030301010803" pitchFamily="18" charset="0"/>
              </a:rPr>
              <a:t>.</a:t>
            </a:r>
          </a:p>
          <a:p>
            <a:pPr marL="0" indent="0" algn="just">
              <a:buNone/>
            </a:pPr>
            <a:endParaRPr lang="fr-FR" altLang="fr-FR" sz="4800" dirty="0">
              <a:latin typeface="Garamond" pitchFamily="18" charset="0"/>
              <a:cs typeface="Arial" panose="020B0604020202020204" pitchFamily="34" charset="0"/>
            </a:endParaRPr>
          </a:p>
        </p:txBody>
      </p:sp>
      <p:sp>
        <p:nvSpPr>
          <p:cNvPr id="6" name="Titre 1"/>
          <p:cNvSpPr txBox="1">
            <a:spLocks/>
          </p:cNvSpPr>
          <p:nvPr/>
        </p:nvSpPr>
        <p:spPr>
          <a:xfrm>
            <a:off x="1524000" y="0"/>
            <a:ext cx="9144000" cy="928688"/>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Introduction</a:t>
            </a:r>
          </a:p>
        </p:txBody>
      </p:sp>
    </p:spTree>
    <p:extLst>
      <p:ext uri="{BB962C8B-B14F-4D97-AF65-F5344CB8AC3E}">
        <p14:creationId xmlns:p14="http://schemas.microsoft.com/office/powerpoint/2010/main" val="29449404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4" y="836713"/>
            <a:ext cx="10287156" cy="5884763"/>
          </a:xfrm>
        </p:spPr>
        <p:txBody>
          <a:bodyPr>
            <a:noAutofit/>
          </a:bodyPr>
          <a:lstStyle/>
          <a:p>
            <a:pPr marL="0" indent="0" algn="just">
              <a:buNone/>
            </a:pPr>
            <a:r>
              <a:rPr lang="fr-FR" sz="3200" b="1" dirty="0">
                <a:latin typeface="Arial" panose="020B0604020202020204" pitchFamily="34" charset="0"/>
                <a:cs typeface="Arial" panose="020B0604020202020204" pitchFamily="34" charset="0"/>
              </a:rPr>
              <a:t>La notion d’objectif   </a:t>
            </a:r>
            <a:endParaRPr lang="fr-CA" sz="3200" b="1"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L’objectif caractérise la politique publique réalisée à travers le programme. Il doit répondre au problème central que le programme se propose de résoudre, par exemple : « </a:t>
            </a:r>
            <a:r>
              <a:rPr lang="fr-FR" sz="3200" b="1" i="1" dirty="0">
                <a:latin typeface="Arial" panose="020B0604020202020204" pitchFamily="34" charset="0"/>
                <a:cs typeface="Arial" panose="020B0604020202020204" pitchFamily="34" charset="0"/>
              </a:rPr>
              <a:t>Améliorer le niveau d’accès aux latrines</a:t>
            </a:r>
            <a:r>
              <a:rPr lang="fr-FR" sz="3200" i="1" dirty="0">
                <a:latin typeface="Arial" panose="020B0604020202020204" pitchFamily="34" charset="0"/>
                <a:cs typeface="Arial" panose="020B0604020202020204" pitchFamily="34" charset="0"/>
              </a:rPr>
              <a:t>».</a:t>
            </a:r>
            <a:r>
              <a:rPr lang="fr-FR" sz="3200" dirty="0">
                <a:latin typeface="Arial" panose="020B0604020202020204" pitchFamily="34" charset="0"/>
                <a:cs typeface="Arial" panose="020B0604020202020204" pitchFamily="34" charset="0"/>
              </a:rPr>
              <a:t> </a:t>
            </a:r>
          </a:p>
          <a:p>
            <a:pPr marL="0" indent="0" algn="just">
              <a:buNone/>
            </a:pPr>
            <a:r>
              <a:rPr lang="fr-FR" sz="3200" dirty="0">
                <a:latin typeface="Arial" panose="020B0604020202020204" pitchFamily="34" charset="0"/>
                <a:cs typeface="Arial" panose="020B0604020202020204" pitchFamily="34" charset="0"/>
              </a:rPr>
              <a:t>La définition d’objectifs doit se faire dans une démarche de résolution de problèmes.</a:t>
            </a:r>
            <a:endParaRPr lang="fr-CA" sz="32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Les objectifs doivent rester en nombre limité pour garantir la lisibilité globale du budget et l’efficacité de la conduite des politiques. (un programme = un objectif stratégique ; une action = un objectif opérationnel)</a:t>
            </a:r>
          </a:p>
          <a:p>
            <a:pPr marL="0" indent="0" algn="just">
              <a:buNone/>
            </a:pPr>
            <a:endParaRPr lang="fr-CA" sz="3200" dirty="0">
              <a:latin typeface="Arial" panose="020B0604020202020204" pitchFamily="34" charset="0"/>
              <a:cs typeface="Arial" panose="020B0604020202020204" pitchFamily="34" charset="0"/>
            </a:endParaRPr>
          </a:p>
        </p:txBody>
      </p:sp>
      <p:sp>
        <p:nvSpPr>
          <p:cNvPr id="6" name="Titre 1"/>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129479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4" y="1008703"/>
            <a:ext cx="10184606" cy="5712773"/>
          </a:xfrm>
        </p:spPr>
        <p:txBody>
          <a:bodyPr>
            <a:noAutofit/>
          </a:bodyPr>
          <a:lstStyle/>
          <a:p>
            <a:pPr marL="0" indent="0" algn="just">
              <a:buNone/>
            </a:pPr>
            <a:r>
              <a:rPr lang="fr-FR" sz="3200" b="1" dirty="0">
                <a:latin typeface="Arial" panose="020B0604020202020204" pitchFamily="34" charset="0"/>
                <a:cs typeface="Arial" panose="020B0604020202020204" pitchFamily="34" charset="0"/>
              </a:rPr>
              <a:t>Notion d’objectif : Les niveaux d’objectifs   </a:t>
            </a:r>
            <a:endParaRPr lang="fr-CA" sz="3200" b="1" dirty="0">
              <a:latin typeface="Arial" panose="020B0604020202020204" pitchFamily="34" charset="0"/>
              <a:cs typeface="Arial" panose="020B0604020202020204" pitchFamily="34" charset="0"/>
            </a:endParaRPr>
          </a:p>
          <a:p>
            <a:pPr algn="just">
              <a:buFont typeface="Wingdings" pitchFamily="2" charset="2"/>
              <a:buChar char="q"/>
            </a:pPr>
            <a:r>
              <a:rPr lang="fr-FR" sz="3200" dirty="0">
                <a:latin typeface="Arial" panose="020B0604020202020204" pitchFamily="34" charset="0"/>
                <a:cs typeface="Arial" panose="020B0604020202020204" pitchFamily="34" charset="0"/>
              </a:rPr>
              <a:t>On distingue les objectifs stratégiques ou généraux ou globaux qui sont ceux que se fixe l’échelon supérieur (gouvernement, ministères, etc.) qui ont vocation à être déclinés en objectifs opérationnels ou spécifiques qui sont fixés au niveau des services de terrain.</a:t>
            </a:r>
          </a:p>
          <a:p>
            <a:pPr algn="just">
              <a:buFont typeface="Wingdings" pitchFamily="2" charset="2"/>
              <a:buChar char="q"/>
            </a:pPr>
            <a:r>
              <a:rPr lang="fr-FR" sz="3200" dirty="0">
                <a:latin typeface="Arial" panose="020B0604020202020204" pitchFamily="34" charset="0"/>
                <a:cs typeface="Arial" panose="020B0604020202020204" pitchFamily="34" charset="0"/>
              </a:rPr>
              <a:t>L’articulation objectifs stratégiques et objectifs opérationnels est importante dans le sens où ça permet de concilier la cohérence des buts poursuivis et la liberté des moyens utilisés.</a:t>
            </a:r>
          </a:p>
        </p:txBody>
      </p:sp>
      <p:sp>
        <p:nvSpPr>
          <p:cNvPr id="4" name="Titre 1">
            <a:extLst>
              <a:ext uri="{FF2B5EF4-FFF2-40B4-BE49-F238E27FC236}">
                <a16:creationId xmlns:a16="http://schemas.microsoft.com/office/drawing/2014/main" id="{1047B797-B49B-45AE-8E8F-D3F863BD5553}"/>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074161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3" y="1008703"/>
            <a:ext cx="10329885" cy="5712773"/>
          </a:xfrm>
        </p:spPr>
        <p:txBody>
          <a:bodyPr>
            <a:noAutofit/>
          </a:bodyPr>
          <a:lstStyle/>
          <a:p>
            <a:pPr marL="0" indent="0" algn="just">
              <a:buNone/>
            </a:pPr>
            <a:r>
              <a:rPr lang="fr-FR" sz="3200" b="1" dirty="0">
                <a:latin typeface="Arial" panose="020B0604020202020204" pitchFamily="34" charset="0"/>
                <a:cs typeface="Arial" panose="020B0604020202020204" pitchFamily="34" charset="0"/>
              </a:rPr>
              <a:t>La notion d’objectif : la formulation  </a:t>
            </a:r>
            <a:endParaRPr lang="fr-CA" sz="3200" b="1"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Il existe principalement deux méthodes de formulation des objectifs: </a:t>
            </a:r>
          </a:p>
          <a:p>
            <a:pPr algn="just">
              <a:buFont typeface="Wingdings" panose="05000000000000000000" pitchFamily="2" charset="2"/>
              <a:buChar char="v"/>
            </a:pPr>
            <a:r>
              <a:rPr lang="fr-FR" sz="3200" dirty="0">
                <a:latin typeface="Arial" panose="020B0604020202020204" pitchFamily="34" charset="0"/>
                <a:cs typeface="Arial" panose="020B0604020202020204" pitchFamily="34" charset="0"/>
              </a:rPr>
              <a:t>« directes » (ex : Augmenter de 15% le nombre d’habitants ayant accès aux latrines d’ici 2020) </a:t>
            </a:r>
          </a:p>
          <a:p>
            <a:pPr algn="just">
              <a:buFont typeface="Wingdings" panose="05000000000000000000" pitchFamily="2" charset="2"/>
              <a:buChar char="v"/>
            </a:pPr>
            <a:r>
              <a:rPr lang="fr-FR" sz="3200" dirty="0">
                <a:latin typeface="Arial" panose="020B0604020202020204" pitchFamily="34" charset="0"/>
                <a:cs typeface="Arial" panose="020B0604020202020204" pitchFamily="34" charset="0"/>
              </a:rPr>
              <a:t>« indirectes » (ex : Augmenter l’accessibilité des populations aux latrines).</a:t>
            </a:r>
            <a:endParaRPr lang="fr-CA" sz="32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Quelque soit le style de formulation retenu, les objectifs doivent être explicites (signification commune pour tous les intervenants), réalistes (Tenir compte des ressources disponibles, de l'environnement, </a:t>
            </a:r>
            <a:r>
              <a:rPr lang="fr-FR" sz="3200" dirty="0" err="1">
                <a:latin typeface="Arial" panose="020B0604020202020204" pitchFamily="34" charset="0"/>
                <a:cs typeface="Arial" panose="020B0604020202020204" pitchFamily="34" charset="0"/>
              </a:rPr>
              <a:t>etc</a:t>
            </a:r>
            <a:r>
              <a:rPr lang="fr-FR" sz="3200" dirty="0">
                <a:latin typeface="Arial" panose="020B0604020202020204" pitchFamily="34" charset="0"/>
                <a:cs typeface="Arial" panose="020B0604020202020204" pitchFamily="34" charset="0"/>
              </a:rPr>
              <a:t>) et mesurables.</a:t>
            </a:r>
            <a:endParaRPr lang="fr-CA" sz="3200"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A00D541A-27BC-4401-B040-3238A6E6EBCE}"/>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332430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4" y="1008703"/>
            <a:ext cx="10167514" cy="5712773"/>
          </a:xfrm>
        </p:spPr>
        <p:txBody>
          <a:bodyPr>
            <a:noAutofit/>
          </a:bodyPr>
          <a:lstStyle/>
          <a:p>
            <a:pPr marL="0" indent="0" algn="ctr">
              <a:buNone/>
            </a:pPr>
            <a:r>
              <a:rPr lang="fr-FR" sz="3600" b="1" dirty="0">
                <a:latin typeface="Arial" panose="020B0604020202020204" pitchFamily="34" charset="0"/>
                <a:cs typeface="Arial" panose="020B0604020202020204" pitchFamily="34" charset="0"/>
              </a:rPr>
              <a:t>La notion d’objectif : la formulation</a:t>
            </a:r>
            <a:r>
              <a:rPr lang="fr-FR" sz="4400" b="1" dirty="0">
                <a:latin typeface="Arial" panose="020B0604020202020204" pitchFamily="34" charset="0"/>
                <a:cs typeface="Arial" panose="020B0604020202020204" pitchFamily="34" charset="0"/>
              </a:rPr>
              <a:t>   </a:t>
            </a:r>
            <a:endParaRPr lang="fr-CA" sz="4400" b="1" dirty="0">
              <a:latin typeface="Arial" pitchFamily="34" charset="0"/>
              <a:cs typeface="Arial" pitchFamily="34" charset="0"/>
            </a:endParaRPr>
          </a:p>
          <a:p>
            <a:pPr marL="0" indent="0" algn="just">
              <a:buNone/>
            </a:pPr>
            <a:r>
              <a:rPr lang="fr-FR" sz="4400" dirty="0">
                <a:latin typeface="Arial" pitchFamily="34" charset="0"/>
                <a:cs typeface="Arial" pitchFamily="34" charset="0"/>
              </a:rPr>
              <a:t>Dans le cas de la formulation indirecte, un tableau des indicateurs et des cibles annuelles est nécessaire. </a:t>
            </a:r>
          </a:p>
          <a:p>
            <a:pPr marL="0" indent="0" algn="just">
              <a:buNone/>
            </a:pPr>
            <a:r>
              <a:rPr lang="fr-FR" sz="4400" b="1" u="sng" dirty="0">
                <a:latin typeface="Arial" pitchFamily="34" charset="0"/>
                <a:cs typeface="Arial" pitchFamily="34" charset="0"/>
              </a:rPr>
              <a:t>NB</a:t>
            </a:r>
            <a:r>
              <a:rPr lang="fr-FR" sz="4400" dirty="0">
                <a:latin typeface="Arial" pitchFamily="34" charset="0"/>
                <a:cs typeface="Arial" pitchFamily="34" charset="0"/>
              </a:rPr>
              <a:t> : Dans le cadre de l’élaboration des budgets programmes au BF, la formulation indirecte a été adoptée. </a:t>
            </a:r>
            <a:endParaRPr lang="fr-CA" sz="4400" dirty="0">
              <a:latin typeface="Arial" pitchFamily="34" charset="0"/>
              <a:cs typeface="Arial" pitchFamily="34" charset="0"/>
            </a:endParaRPr>
          </a:p>
        </p:txBody>
      </p:sp>
      <p:sp>
        <p:nvSpPr>
          <p:cNvPr id="4" name="Titre 1">
            <a:extLst>
              <a:ext uri="{FF2B5EF4-FFF2-40B4-BE49-F238E27FC236}">
                <a16:creationId xmlns:a16="http://schemas.microsoft.com/office/drawing/2014/main" id="{6708E614-8236-4FA3-A1FE-7562265166C8}"/>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900269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330036" y="1008703"/>
            <a:ext cx="10861964" cy="5712773"/>
          </a:xfrm>
        </p:spPr>
        <p:txBody>
          <a:bodyPr>
            <a:noAutofit/>
          </a:bodyPr>
          <a:lstStyle/>
          <a:p>
            <a:pPr marL="0" indent="0" algn="just">
              <a:buNone/>
            </a:pPr>
            <a:r>
              <a:rPr lang="fr-FR" b="1" u="sng" dirty="0">
                <a:latin typeface="Arial" panose="020B0604020202020204" pitchFamily="34" charset="0"/>
                <a:cs typeface="Arial" panose="020B0604020202020204" pitchFamily="34" charset="0"/>
              </a:rPr>
              <a:t>La notion d’objectif : Les objectifs à privilégier dans le budget programme </a:t>
            </a:r>
            <a:endParaRPr lang="fr-FR" dirty="0">
              <a:latin typeface="Arial" panose="020B0604020202020204" pitchFamily="34" charset="0"/>
              <a:cs typeface="Arial" panose="020B0604020202020204" pitchFamily="34" charset="0"/>
            </a:endParaRPr>
          </a:p>
          <a:p>
            <a:pPr marL="0" indent="0" algn="just">
              <a:buNone/>
            </a:pPr>
            <a:r>
              <a:rPr lang="fr-FR" altLang="fr-FR" sz="3200" dirty="0">
                <a:latin typeface="Arial" panose="020B0604020202020204" pitchFamily="34" charset="0"/>
                <a:cs typeface="Arial" panose="020B0604020202020204" pitchFamily="34" charset="0"/>
              </a:rPr>
              <a:t>Les dispositions de l’article 14 de la loi N°73-2015/CNT précise que les </a:t>
            </a:r>
            <a:r>
              <a:rPr lang="fr-FR" sz="3200" dirty="0">
                <a:latin typeface="Arial" panose="020B0604020202020204" pitchFamily="34" charset="0"/>
                <a:cs typeface="Arial" panose="020B0604020202020204" pitchFamily="34" charset="0"/>
              </a:rPr>
              <a:t>objectifs sont arrêtés en fonction de finalités d’intérêt général et des résultats attendus. Cette extrait renseigne sur la nature des objectifs : ce sont des objectifs en termes de résultats pour les populations. </a:t>
            </a:r>
          </a:p>
          <a:p>
            <a:pPr marL="0" indent="0" algn="just">
              <a:buNone/>
            </a:pPr>
            <a:r>
              <a:rPr lang="fr-FR" sz="3200" dirty="0">
                <a:latin typeface="Arial" panose="020B0604020202020204" pitchFamily="34" charset="0"/>
                <a:cs typeface="Arial" panose="020B0604020202020204" pitchFamily="34" charset="0"/>
              </a:rPr>
              <a:t>Aussi, les objectifs à privilégier dans le budget programme doivent-ils viser la satisfaction des attentes des citoyens, des usagers du service public, et des contribuables.</a:t>
            </a:r>
            <a:endParaRPr lang="fr-CA" sz="3200"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52D4113D-E782-48C7-B589-538772837324}"/>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295078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3" y="1008703"/>
            <a:ext cx="10073511" cy="5712773"/>
          </a:xfrm>
        </p:spPr>
        <p:txBody>
          <a:bodyPr>
            <a:noAutofit/>
          </a:bodyPr>
          <a:lstStyle/>
          <a:p>
            <a:pPr marL="0" indent="0" algn="just">
              <a:buNone/>
            </a:pPr>
            <a:r>
              <a:rPr lang="fr-FR" sz="3200" b="1" u="sng" dirty="0">
                <a:latin typeface="Arial" panose="020B0604020202020204" pitchFamily="34" charset="0"/>
                <a:cs typeface="Arial" panose="020B0604020202020204" pitchFamily="34" charset="0"/>
              </a:rPr>
              <a:t>La notion d’objectif : Les principes à observer  </a:t>
            </a:r>
          </a:p>
          <a:p>
            <a:pPr algn="just">
              <a:spcBef>
                <a:spcPts val="1200"/>
              </a:spcBef>
              <a:buFont typeface="Wingdings" pitchFamily="2" charset="2"/>
              <a:buChar char="q"/>
            </a:pPr>
            <a:r>
              <a:rPr lang="fr-FR" sz="3200" dirty="0">
                <a:latin typeface="Arial" pitchFamily="34" charset="0"/>
                <a:cs typeface="Arial" pitchFamily="34" charset="0"/>
              </a:rPr>
              <a:t>Ils doivent être en nombre limité ;</a:t>
            </a:r>
          </a:p>
          <a:p>
            <a:pPr algn="just">
              <a:spcBef>
                <a:spcPts val="1200"/>
              </a:spcBef>
              <a:buFont typeface="Wingdings" pitchFamily="2" charset="2"/>
              <a:buChar char="q"/>
            </a:pPr>
            <a:r>
              <a:rPr lang="fr-FR" sz="3200" dirty="0">
                <a:latin typeface="Arial" pitchFamily="34" charset="0"/>
                <a:cs typeface="Arial" pitchFamily="34" charset="0"/>
              </a:rPr>
              <a:t>Ils doivent être représentatifs des aspects essentiels du programme ;</a:t>
            </a:r>
          </a:p>
          <a:p>
            <a:pPr algn="just">
              <a:spcBef>
                <a:spcPts val="1200"/>
              </a:spcBef>
              <a:buFont typeface="Wingdings" pitchFamily="2" charset="2"/>
              <a:buChar char="q"/>
            </a:pPr>
            <a:r>
              <a:rPr lang="fr-FR" sz="3200" dirty="0">
                <a:latin typeface="Arial" pitchFamily="34" charset="0"/>
                <a:cs typeface="Arial" pitchFamily="34" charset="0"/>
              </a:rPr>
              <a:t>Ils doivent être énoncés en termes claires, précis, simples et faciles à comprendre par tous ;</a:t>
            </a:r>
          </a:p>
          <a:p>
            <a:pPr algn="just">
              <a:spcBef>
                <a:spcPts val="1200"/>
              </a:spcBef>
              <a:buFont typeface="Wingdings" pitchFamily="2" charset="2"/>
              <a:buChar char="q"/>
            </a:pPr>
            <a:r>
              <a:rPr lang="fr-FR" sz="3200" dirty="0">
                <a:latin typeface="Arial" pitchFamily="34" charset="0"/>
                <a:cs typeface="Arial" pitchFamily="34" charset="0"/>
              </a:rPr>
              <a:t>Ils ne doivent pas viser un impact trop éloigné ; </a:t>
            </a:r>
          </a:p>
          <a:p>
            <a:pPr algn="just">
              <a:spcBef>
                <a:spcPts val="1200"/>
              </a:spcBef>
              <a:buFont typeface="Wingdings" pitchFamily="2" charset="2"/>
              <a:buChar char="q"/>
            </a:pPr>
            <a:r>
              <a:rPr lang="fr-FR" sz="3200" dirty="0">
                <a:latin typeface="Arial" pitchFamily="34" charset="0"/>
                <a:cs typeface="Arial" pitchFamily="34" charset="0"/>
              </a:rPr>
              <a:t>Ils ne doivent pas être trop difficiles ou trop faciles à atteindre ;</a:t>
            </a:r>
          </a:p>
          <a:p>
            <a:pPr marL="0" indent="0" algn="just">
              <a:buNone/>
            </a:pPr>
            <a:endParaRPr lang="fr-CA" sz="3200" dirty="0">
              <a:latin typeface="Arial" panose="020B0604020202020204" pitchFamily="34" charset="0"/>
              <a:cs typeface="Arial" panose="020B0604020202020204" pitchFamily="34" charset="0"/>
            </a:endParaRPr>
          </a:p>
          <a:p>
            <a:pPr marL="0" indent="0" algn="just">
              <a:buNone/>
            </a:pPr>
            <a:endParaRPr lang="fr-CA" sz="3200"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F2B094E1-FE82-4C50-95C5-9E5F1A988E97}"/>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919123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3" y="1008703"/>
            <a:ext cx="10150423" cy="5712773"/>
          </a:xfrm>
        </p:spPr>
        <p:txBody>
          <a:bodyPr>
            <a:noAutofit/>
          </a:bodyPr>
          <a:lstStyle/>
          <a:p>
            <a:pPr marL="0" indent="0" algn="just">
              <a:buNone/>
            </a:pPr>
            <a:r>
              <a:rPr lang="fr-FR" sz="3200" b="1" u="sng" dirty="0">
                <a:latin typeface="Arial" panose="020B0604020202020204" pitchFamily="34" charset="0"/>
                <a:cs typeface="Arial" panose="020B0604020202020204" pitchFamily="34" charset="0"/>
              </a:rPr>
              <a:t>La notion d’objectif : Les principes à observer  </a:t>
            </a:r>
          </a:p>
          <a:p>
            <a:pPr algn="just">
              <a:spcBef>
                <a:spcPts val="1200"/>
              </a:spcBef>
              <a:buFont typeface="Wingdings" pitchFamily="2" charset="2"/>
              <a:buChar char="q"/>
            </a:pPr>
            <a:r>
              <a:rPr lang="fr-FR" sz="3600" dirty="0">
                <a:latin typeface="Arial" pitchFamily="34" charset="0"/>
                <a:cs typeface="Arial" pitchFamily="34" charset="0"/>
              </a:rPr>
              <a:t>Leurs réalisations ne doivent pas dépendre fortement de l’environnement socio-économique ; </a:t>
            </a:r>
          </a:p>
          <a:p>
            <a:pPr algn="just">
              <a:spcBef>
                <a:spcPts val="1200"/>
              </a:spcBef>
              <a:buFont typeface="Wingdings" pitchFamily="2" charset="2"/>
              <a:buChar char="q"/>
            </a:pPr>
            <a:r>
              <a:rPr lang="fr-FR" sz="3600" dirty="0">
                <a:latin typeface="Arial" pitchFamily="34" charset="0"/>
                <a:cs typeface="Arial" pitchFamily="34" charset="0"/>
              </a:rPr>
              <a:t>Ils doivent être traduits par des leviers d’action (les moyens nécessaires à leurs réalisations doivent être imputables au ministère en question et non pas relever de la compétence d’autres organismes) ;</a:t>
            </a:r>
          </a:p>
          <a:p>
            <a:pPr algn="just">
              <a:spcBef>
                <a:spcPts val="1200"/>
              </a:spcBef>
              <a:buFont typeface="Wingdings" pitchFamily="2" charset="2"/>
              <a:buChar char="q"/>
            </a:pPr>
            <a:r>
              <a:rPr lang="fr-FR" sz="3600" dirty="0">
                <a:latin typeface="Arial" pitchFamily="34" charset="0"/>
                <a:cs typeface="Arial" pitchFamily="34" charset="0"/>
              </a:rPr>
              <a:t>Ils doivent être mesurables par des indicateurs.</a:t>
            </a:r>
          </a:p>
          <a:p>
            <a:pPr marL="0" indent="0" algn="just">
              <a:buNone/>
            </a:pPr>
            <a:endParaRPr lang="fr-CA" sz="3200" dirty="0">
              <a:latin typeface="Arial" panose="020B0604020202020204" pitchFamily="34" charset="0"/>
              <a:cs typeface="Arial" panose="020B0604020202020204" pitchFamily="34" charset="0"/>
            </a:endParaRPr>
          </a:p>
          <a:p>
            <a:pPr marL="0" indent="0" algn="just">
              <a:buNone/>
            </a:pPr>
            <a:endParaRPr lang="fr-CA" sz="3600"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C8509354-20D4-4D2F-8835-7D8D443F1F4F}"/>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2179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
        <p:nvSpPr>
          <p:cNvPr id="3" name="Espace réservé du contenu 2"/>
          <p:cNvSpPr>
            <a:spLocks noGrp="1"/>
          </p:cNvSpPr>
          <p:nvPr>
            <p:ph idx="1"/>
          </p:nvPr>
        </p:nvSpPr>
        <p:spPr>
          <a:xfrm>
            <a:off x="1314667" y="1017214"/>
            <a:ext cx="10515600" cy="5669494"/>
          </a:xfrm>
        </p:spPr>
        <p:txBody>
          <a:bodyPr>
            <a:normAutofit/>
          </a:bodyPr>
          <a:lstStyle/>
          <a:p>
            <a:pPr algn="just"/>
            <a:r>
              <a:rPr lang="fr-FR" sz="3600" b="1" dirty="0"/>
              <a:t> </a:t>
            </a:r>
            <a:r>
              <a:rPr lang="fr-FR" sz="3600" dirty="0"/>
              <a:t>La gestion du budget est régie par un certain nombre de principes. On peut retenir à ce titre un principe fondamental qui est celui de l’autorisation et les principes classiques qui sont les principes de l’équilibre, de l'annualité, de l'unité, de l'universalité et de la spécialité budgétaire. Ces différents principes traduisent une volonté de contrôle de l’exécution des dépenses publiques par les autorités politique, parlementaire et juridictionnelle.</a:t>
            </a:r>
          </a:p>
          <a:p>
            <a:endParaRPr lang="fr-FR" sz="3600" dirty="0"/>
          </a:p>
        </p:txBody>
      </p:sp>
    </p:spTree>
    <p:extLst>
      <p:ext uri="{BB962C8B-B14F-4D97-AF65-F5344CB8AC3E}">
        <p14:creationId xmlns:p14="http://schemas.microsoft.com/office/powerpoint/2010/main" val="41463321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4" y="1008703"/>
            <a:ext cx="10287156" cy="5712773"/>
          </a:xfrm>
        </p:spPr>
        <p:txBody>
          <a:bodyPr>
            <a:noAutofit/>
          </a:bodyPr>
          <a:lstStyle/>
          <a:p>
            <a:pPr marL="0" indent="0" algn="just">
              <a:buNone/>
            </a:pPr>
            <a:r>
              <a:rPr lang="fr-FR" sz="3500" b="1" dirty="0">
                <a:latin typeface="Arial" panose="020B0604020202020204" pitchFamily="34" charset="0"/>
                <a:cs typeface="Arial" panose="020B0604020202020204" pitchFamily="34" charset="0"/>
              </a:rPr>
              <a:t>La notion d’indicateur  </a:t>
            </a:r>
          </a:p>
          <a:p>
            <a:pPr marL="0" indent="0" algn="just">
              <a:spcBef>
                <a:spcPts val="1200"/>
              </a:spcBef>
              <a:buNone/>
            </a:pPr>
            <a:r>
              <a:rPr lang="fr-FR" sz="3500" dirty="0">
                <a:latin typeface="Arial" pitchFamily="34" charset="0"/>
                <a:cs typeface="Arial" pitchFamily="34" charset="0"/>
              </a:rPr>
              <a:t>A chaque objectif doivent être associés un ou plusieurs indicateurs permettant d’apprécier les résultats de l’action ou du programme considéré. </a:t>
            </a:r>
          </a:p>
          <a:p>
            <a:pPr marL="0" indent="0" algn="just">
              <a:spcBef>
                <a:spcPts val="1200"/>
              </a:spcBef>
              <a:buNone/>
            </a:pPr>
            <a:r>
              <a:rPr lang="fr-FR" sz="3500" dirty="0">
                <a:latin typeface="Arial" pitchFamily="34" charset="0"/>
                <a:cs typeface="Arial" pitchFamily="34" charset="0"/>
              </a:rPr>
              <a:t>Un indicateur se définit comme une variable ayant pour objet de mesurer, de décrire ou d’apprécier totalement ou partiellement un état, une situation et/ou l’évolution d’une action ou d’un programme.</a:t>
            </a:r>
          </a:p>
          <a:p>
            <a:pPr marL="0" indent="0" algn="just">
              <a:spcBef>
                <a:spcPts val="1200"/>
              </a:spcBef>
              <a:buNone/>
            </a:pPr>
            <a:r>
              <a:rPr lang="fr-FR" sz="3500" dirty="0">
                <a:latin typeface="Arial" pitchFamily="34" charset="0"/>
                <a:cs typeface="Arial" pitchFamily="34" charset="0"/>
              </a:rPr>
              <a:t>Il peut être exprimé en valeur absolue, en ratio, en pourcentage, en taux, en proportion, etc.</a:t>
            </a:r>
          </a:p>
        </p:txBody>
      </p:sp>
      <p:sp>
        <p:nvSpPr>
          <p:cNvPr id="4" name="Titre 1">
            <a:extLst>
              <a:ext uri="{FF2B5EF4-FFF2-40B4-BE49-F238E27FC236}">
                <a16:creationId xmlns:a16="http://schemas.microsoft.com/office/drawing/2014/main" id="{102F1C15-5E4C-4312-B28E-E38605841DF4}"/>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460421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524000" y="1008703"/>
            <a:ext cx="10363200" cy="5712773"/>
          </a:xfrm>
        </p:spPr>
        <p:txBody>
          <a:bodyPr>
            <a:noAutofit/>
          </a:bodyPr>
          <a:lstStyle/>
          <a:p>
            <a:pPr marL="0" indent="0" algn="just">
              <a:buNone/>
            </a:pPr>
            <a:r>
              <a:rPr lang="fr-FR" sz="3200" b="1" dirty="0">
                <a:latin typeface="Arial" panose="020B0604020202020204" pitchFamily="34" charset="0"/>
                <a:cs typeface="Arial" panose="020B0604020202020204" pitchFamily="34" charset="0"/>
              </a:rPr>
              <a:t>La notion d’indicateur  </a:t>
            </a:r>
          </a:p>
          <a:p>
            <a:pPr marL="0" indent="0" algn="just">
              <a:spcBef>
                <a:spcPts val="1200"/>
              </a:spcBef>
              <a:buNone/>
            </a:pPr>
            <a:r>
              <a:rPr lang="fr-FR" sz="3200" dirty="0">
                <a:latin typeface="Arial" pitchFamily="34" charset="0"/>
                <a:cs typeface="Arial" pitchFamily="34" charset="0"/>
              </a:rPr>
              <a:t>Comme il est impossible de tout suivre dans les détails, il faut être très sélectif dans le choix des indicateurs, et ne retenir que ceux qui représentent un enjeu important pour l’atteinte de l’objectif visé. </a:t>
            </a:r>
          </a:p>
          <a:p>
            <a:pPr marL="0" indent="0" algn="just">
              <a:spcBef>
                <a:spcPts val="1200"/>
              </a:spcBef>
              <a:buNone/>
            </a:pPr>
            <a:endParaRPr lang="fr-FR" sz="3200" dirty="0">
              <a:latin typeface="Arial" pitchFamily="34" charset="0"/>
              <a:cs typeface="Arial" pitchFamily="34" charset="0"/>
            </a:endParaRPr>
          </a:p>
          <a:p>
            <a:pPr marL="0" indent="0" algn="just">
              <a:spcBef>
                <a:spcPts val="1200"/>
              </a:spcBef>
              <a:buNone/>
            </a:pPr>
            <a:r>
              <a:rPr lang="fr-FR" sz="3200" dirty="0">
                <a:latin typeface="Arial" pitchFamily="34" charset="0"/>
                <a:cs typeface="Arial" pitchFamily="34" charset="0"/>
              </a:rPr>
              <a:t>On peut avoir des indicateurs quantitatifs et des indicateurs qualitatifs</a:t>
            </a:r>
            <a:endParaRPr lang="fr-CA" sz="3200"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97654C6E-6EE7-46E5-9909-6D4E84E5C912}"/>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165483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Group 2"/>
          <p:cNvGrpSpPr>
            <a:grpSpLocks/>
          </p:cNvGrpSpPr>
          <p:nvPr/>
        </p:nvGrpSpPr>
        <p:grpSpPr bwMode="auto">
          <a:xfrm>
            <a:off x="1703513" y="2786063"/>
            <a:ext cx="9975869" cy="3733800"/>
            <a:chOff x="1086" y="8849"/>
            <a:chExt cx="8703" cy="4242"/>
          </a:xfrm>
        </p:grpSpPr>
        <p:grpSp>
          <p:nvGrpSpPr>
            <p:cNvPr id="40966" name="Group 3"/>
            <p:cNvGrpSpPr>
              <a:grpSpLocks/>
            </p:cNvGrpSpPr>
            <p:nvPr/>
          </p:nvGrpSpPr>
          <p:grpSpPr bwMode="auto">
            <a:xfrm>
              <a:off x="3321" y="8937"/>
              <a:ext cx="3879" cy="3725"/>
              <a:chOff x="3009" y="8976"/>
              <a:chExt cx="3879" cy="3725"/>
            </a:xfrm>
          </p:grpSpPr>
          <p:grpSp>
            <p:nvGrpSpPr>
              <p:cNvPr id="40974" name="Group 4"/>
              <p:cNvGrpSpPr>
                <a:grpSpLocks/>
              </p:cNvGrpSpPr>
              <p:nvPr/>
            </p:nvGrpSpPr>
            <p:grpSpPr bwMode="auto">
              <a:xfrm>
                <a:off x="3009" y="8976"/>
                <a:ext cx="3879" cy="3725"/>
                <a:chOff x="3983" y="9237"/>
                <a:chExt cx="3892" cy="3969"/>
              </a:xfrm>
            </p:grpSpPr>
            <p:sp>
              <p:nvSpPr>
                <p:cNvPr id="40985" name="AutoShape 5"/>
                <p:cNvSpPr>
                  <a:spLocks noChangeArrowheads="1"/>
                </p:cNvSpPr>
                <p:nvPr/>
              </p:nvSpPr>
              <p:spPr bwMode="auto">
                <a:xfrm>
                  <a:off x="3983" y="9237"/>
                  <a:ext cx="3892" cy="3969"/>
                </a:xfrm>
                <a:prstGeom prst="flowChartExtra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40986" name="AutoShape 6"/>
                <p:cNvCxnSpPr>
                  <a:cxnSpLocks noChangeShapeType="1"/>
                </p:cNvCxnSpPr>
                <p:nvPr/>
              </p:nvCxnSpPr>
              <p:spPr bwMode="auto">
                <a:xfrm>
                  <a:off x="5475" y="10171"/>
                  <a:ext cx="921" cy="2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87" name="AutoShape 7"/>
                <p:cNvCxnSpPr>
                  <a:cxnSpLocks noChangeShapeType="1"/>
                </p:cNvCxnSpPr>
                <p:nvPr/>
              </p:nvCxnSpPr>
              <p:spPr bwMode="auto">
                <a:xfrm>
                  <a:off x="5085" y="10949"/>
                  <a:ext cx="1713" cy="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88" name="AutoShape 8"/>
                <p:cNvCxnSpPr>
                  <a:cxnSpLocks noChangeShapeType="1"/>
                </p:cNvCxnSpPr>
                <p:nvPr/>
              </p:nvCxnSpPr>
              <p:spPr bwMode="auto">
                <a:xfrm>
                  <a:off x="4748" y="11637"/>
                  <a:ext cx="2387" cy="7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89" name="AutoShape 9"/>
                <p:cNvCxnSpPr>
                  <a:cxnSpLocks noChangeShapeType="1"/>
                </p:cNvCxnSpPr>
                <p:nvPr/>
              </p:nvCxnSpPr>
              <p:spPr bwMode="auto">
                <a:xfrm>
                  <a:off x="4385" y="12402"/>
                  <a:ext cx="3126" cy="9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40975" name="Text Box 10"/>
              <p:cNvSpPr txBox="1">
                <a:spLocks noChangeArrowheads="1"/>
              </p:cNvSpPr>
              <p:nvPr/>
            </p:nvSpPr>
            <p:spPr bwMode="auto">
              <a:xfrm>
                <a:off x="4227" y="9185"/>
                <a:ext cx="1536"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IMPACTS</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976" name="Text Box 11"/>
              <p:cNvSpPr txBox="1">
                <a:spLocks noChangeArrowheads="1"/>
              </p:cNvSpPr>
              <p:nvPr/>
            </p:nvSpPr>
            <p:spPr bwMode="auto">
              <a:xfrm>
                <a:off x="4253" y="9958"/>
                <a:ext cx="1360"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EFFETS</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977" name="Text Box 12"/>
              <p:cNvSpPr txBox="1">
                <a:spLocks noChangeArrowheads="1"/>
              </p:cNvSpPr>
              <p:nvPr/>
            </p:nvSpPr>
            <p:spPr bwMode="auto">
              <a:xfrm>
                <a:off x="4047" y="11409"/>
                <a:ext cx="1713"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ACTIVITES</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978" name="Text Box 13"/>
              <p:cNvSpPr txBox="1">
                <a:spLocks noChangeArrowheads="1"/>
              </p:cNvSpPr>
              <p:nvPr/>
            </p:nvSpPr>
            <p:spPr bwMode="auto">
              <a:xfrm>
                <a:off x="4093" y="12264"/>
                <a:ext cx="1824"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INTRANTS</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979" name="Text Box 14"/>
              <p:cNvSpPr txBox="1">
                <a:spLocks noChangeArrowheads="1"/>
              </p:cNvSpPr>
              <p:nvPr/>
            </p:nvSpPr>
            <p:spPr bwMode="auto">
              <a:xfrm>
                <a:off x="3995" y="10690"/>
                <a:ext cx="1876"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EXTRANTS</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40980" name="Group 15"/>
              <p:cNvGrpSpPr>
                <a:grpSpLocks/>
              </p:cNvGrpSpPr>
              <p:nvPr/>
            </p:nvGrpSpPr>
            <p:grpSpPr bwMode="auto">
              <a:xfrm>
                <a:off x="4904" y="9509"/>
                <a:ext cx="1" cy="2750"/>
                <a:chOff x="4982" y="9509"/>
                <a:chExt cx="1" cy="2750"/>
              </a:xfrm>
            </p:grpSpPr>
            <p:cxnSp>
              <p:nvCxnSpPr>
                <p:cNvPr id="40981" name="AutoShape 16"/>
                <p:cNvCxnSpPr>
                  <a:cxnSpLocks noChangeShapeType="1"/>
                </p:cNvCxnSpPr>
                <p:nvPr/>
              </p:nvCxnSpPr>
              <p:spPr bwMode="auto">
                <a:xfrm flipV="1">
                  <a:off x="4983" y="9509"/>
                  <a:ext cx="0" cy="462"/>
                </a:xfrm>
                <a:prstGeom prst="straightConnector1">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0982" name="AutoShape 17"/>
                <p:cNvCxnSpPr>
                  <a:cxnSpLocks noChangeShapeType="1"/>
                </p:cNvCxnSpPr>
                <p:nvPr/>
              </p:nvCxnSpPr>
              <p:spPr bwMode="auto">
                <a:xfrm flipV="1">
                  <a:off x="4983" y="10282"/>
                  <a:ext cx="0" cy="462"/>
                </a:xfrm>
                <a:prstGeom prst="straightConnector1">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0983" name="AutoShape 18"/>
                <p:cNvCxnSpPr>
                  <a:cxnSpLocks noChangeShapeType="1"/>
                </p:cNvCxnSpPr>
                <p:nvPr/>
              </p:nvCxnSpPr>
              <p:spPr bwMode="auto">
                <a:xfrm flipV="1">
                  <a:off x="4982" y="11001"/>
                  <a:ext cx="0" cy="46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984" name="AutoShape 19"/>
                <p:cNvCxnSpPr>
                  <a:cxnSpLocks noChangeShapeType="1"/>
                </p:cNvCxnSpPr>
                <p:nvPr/>
              </p:nvCxnSpPr>
              <p:spPr bwMode="auto">
                <a:xfrm flipV="1">
                  <a:off x="4982" y="11797"/>
                  <a:ext cx="0" cy="46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40967" name="AutoShape 20"/>
            <p:cNvSpPr>
              <a:spLocks/>
            </p:cNvSpPr>
            <p:nvPr/>
          </p:nvSpPr>
          <p:spPr bwMode="auto">
            <a:xfrm>
              <a:off x="3063" y="10456"/>
              <a:ext cx="181" cy="2245"/>
            </a:xfrm>
            <a:prstGeom prst="leftBrace">
              <a:avLst>
                <a:gd name="adj1" fmla="val 10336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68" name="AutoShape 21"/>
            <p:cNvSpPr>
              <a:spLocks/>
            </p:cNvSpPr>
            <p:nvPr/>
          </p:nvSpPr>
          <p:spPr bwMode="auto">
            <a:xfrm>
              <a:off x="2997" y="8861"/>
              <a:ext cx="324" cy="1421"/>
            </a:xfrm>
            <a:prstGeom prst="leftBrace">
              <a:avLst>
                <a:gd name="adj1" fmla="val 3654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69" name="AutoShape 22"/>
            <p:cNvSpPr>
              <a:spLocks noChangeArrowheads="1"/>
            </p:cNvSpPr>
            <p:nvPr/>
          </p:nvSpPr>
          <p:spPr bwMode="auto">
            <a:xfrm rot="-5400000">
              <a:off x="5510" y="10536"/>
              <a:ext cx="4242" cy="8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6 w 21600"/>
                <a:gd name="T13" fmla="*/ 5400 h 21600"/>
                <a:gd name="T14" fmla="*/ 18901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sp>
          <p:nvSpPr>
            <p:cNvPr id="40970" name="Text Box 23"/>
            <p:cNvSpPr txBox="1">
              <a:spLocks noChangeArrowheads="1"/>
            </p:cNvSpPr>
            <p:nvPr/>
          </p:nvSpPr>
          <p:spPr bwMode="auto">
            <a:xfrm>
              <a:off x="8128" y="9017"/>
              <a:ext cx="1661" cy="3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Contrôle faible</a:t>
              </a:r>
              <a:endParaRPr kumimoji="0" lang="fr-FR" altLang="fr-FR"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71" name="Text Box 24"/>
            <p:cNvSpPr txBox="1">
              <a:spLocks noChangeArrowheads="1"/>
            </p:cNvSpPr>
            <p:nvPr/>
          </p:nvSpPr>
          <p:spPr bwMode="auto">
            <a:xfrm>
              <a:off x="8128" y="11428"/>
              <a:ext cx="1661" cy="3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Contrôle élevé</a:t>
              </a:r>
              <a:endParaRPr kumimoji="0" lang="fr-FR" altLang="fr-FR"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72" name="Text Box 25"/>
            <p:cNvSpPr txBox="1">
              <a:spLocks noChangeArrowheads="1"/>
            </p:cNvSpPr>
            <p:nvPr/>
          </p:nvSpPr>
          <p:spPr bwMode="auto">
            <a:xfrm>
              <a:off x="1285" y="9328"/>
              <a:ext cx="1661" cy="7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Indicateurs finaux</a:t>
              </a:r>
              <a:endParaRPr kumimoji="0" lang="fr-FR" altLang="fr-FR"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73" name="Text Box 26"/>
            <p:cNvSpPr txBox="1">
              <a:spLocks noChangeArrowheads="1"/>
            </p:cNvSpPr>
            <p:nvPr/>
          </p:nvSpPr>
          <p:spPr bwMode="auto">
            <a:xfrm>
              <a:off x="1086" y="11263"/>
              <a:ext cx="2057" cy="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fr-FR" altLang="fr-FR" sz="2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Indicateurs intermédiaires</a:t>
              </a:r>
              <a:endParaRPr kumimoji="0" lang="fr-FR" altLang="fr-FR"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0964" name="ZoneTexte 29"/>
          <p:cNvSpPr txBox="1">
            <a:spLocks noChangeArrowheads="1"/>
          </p:cNvSpPr>
          <p:nvPr/>
        </p:nvSpPr>
        <p:spPr bwMode="auto">
          <a:xfrm>
            <a:off x="1703513" y="1127126"/>
            <a:ext cx="8607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notion d’indicateur </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 schéma ci-dessous montre le niveau de contrôle des indicateurs.</a:t>
            </a:r>
          </a:p>
        </p:txBody>
      </p:sp>
      <p:sp>
        <p:nvSpPr>
          <p:cNvPr id="29" name="Titre 1">
            <a:extLst>
              <a:ext uri="{FF2B5EF4-FFF2-40B4-BE49-F238E27FC236}">
                <a16:creationId xmlns:a16="http://schemas.microsoft.com/office/drawing/2014/main" id="{32817085-27FF-4B84-BCE3-A4B43A558FA0}"/>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10451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524000" y="1008703"/>
            <a:ext cx="10668000" cy="5712773"/>
          </a:xfrm>
        </p:spPr>
        <p:txBody>
          <a:bodyPr>
            <a:noAutofit/>
          </a:bodyPr>
          <a:lstStyle/>
          <a:p>
            <a:pPr marL="0" indent="0" algn="just">
              <a:buNone/>
            </a:pPr>
            <a:r>
              <a:rPr lang="fr-FR" sz="3200" b="1" dirty="0">
                <a:latin typeface="Arial" panose="020B0604020202020204" pitchFamily="34" charset="0"/>
                <a:cs typeface="Arial" panose="020B0604020202020204" pitchFamily="34" charset="0"/>
              </a:rPr>
              <a:t>La notion de cible</a:t>
            </a:r>
          </a:p>
          <a:p>
            <a:pPr marL="0" indent="0" algn="just">
              <a:buNone/>
            </a:pPr>
            <a:r>
              <a:rPr lang="fr-CA" sz="3200" dirty="0">
                <a:latin typeface="Arial" panose="020B0604020202020204" pitchFamily="34" charset="0"/>
                <a:cs typeface="Arial" panose="020B0604020202020204" pitchFamily="34" charset="0"/>
              </a:rPr>
              <a:t>C’est la valeur (</a:t>
            </a:r>
            <a:r>
              <a:rPr lang="fr-FR" sz="3200" dirty="0">
                <a:latin typeface="Arial" panose="020B0604020202020204" pitchFamily="34" charset="0"/>
                <a:cs typeface="Arial" panose="020B0604020202020204" pitchFamily="34" charset="0"/>
              </a:rPr>
              <a:t>chiffre brut, ratio, pourcentage) </a:t>
            </a:r>
            <a:r>
              <a:rPr lang="fr-CA" sz="3200" dirty="0">
                <a:latin typeface="Arial" panose="020B0604020202020204" pitchFamily="34" charset="0"/>
                <a:cs typeface="Arial" panose="020B0604020202020204" pitchFamily="34" charset="0"/>
              </a:rPr>
              <a:t>prise par l’indicateur à une date donnée.</a:t>
            </a:r>
            <a:r>
              <a:rPr lang="fr-FR" sz="3200" dirty="0">
                <a:latin typeface="Arial" panose="020B0604020202020204" pitchFamily="34" charset="0"/>
                <a:cs typeface="Arial" panose="020B0604020202020204" pitchFamily="34" charset="0"/>
              </a:rPr>
              <a:t> Elle doit marquer une progression de l’indicateur pour traduire une performance. </a:t>
            </a:r>
            <a:endParaRPr lang="fr-CA" sz="32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Une bonne cible répond aux critères suivants :</a:t>
            </a:r>
            <a:endParaRPr lang="fr-CA" sz="3200" dirty="0">
              <a:latin typeface="Arial" panose="020B0604020202020204" pitchFamily="34" charset="0"/>
              <a:cs typeface="Arial" panose="020B0604020202020204" pitchFamily="34" charset="0"/>
            </a:endParaRPr>
          </a:p>
          <a:p>
            <a:pPr lvl="0" algn="just"/>
            <a:r>
              <a:rPr lang="en-US" sz="3200" b="1" dirty="0">
                <a:latin typeface="Arial" panose="020B0604020202020204" pitchFamily="34" charset="0"/>
                <a:cs typeface="Arial" panose="020B0604020202020204" pitchFamily="34" charset="0"/>
              </a:rPr>
              <a:t>S </a:t>
            </a:r>
            <a:r>
              <a:rPr lang="en-US" sz="3200" dirty="0">
                <a:latin typeface="Arial" panose="020B0604020202020204" pitchFamily="34" charset="0"/>
                <a:cs typeface="Arial" panose="020B0604020202020204" pitchFamily="34" charset="0"/>
              </a:rPr>
              <a:t>= « Specific » (</a:t>
            </a:r>
            <a:r>
              <a:rPr lang="en-US" sz="3200" dirty="0" err="1">
                <a:latin typeface="Arial" panose="020B0604020202020204" pitchFamily="34" charset="0"/>
                <a:cs typeface="Arial" panose="020B0604020202020204" pitchFamily="34" charset="0"/>
              </a:rPr>
              <a:t>spécifique</a:t>
            </a:r>
            <a:r>
              <a:rPr lang="en-US" sz="3200" dirty="0">
                <a:latin typeface="Arial" panose="020B0604020202020204" pitchFamily="34" charset="0"/>
                <a:cs typeface="Arial" panose="020B0604020202020204" pitchFamily="34" charset="0"/>
              </a:rPr>
              <a:t>)</a:t>
            </a:r>
            <a:endParaRPr lang="fr-CA" sz="3200" dirty="0">
              <a:latin typeface="Arial" panose="020B0604020202020204" pitchFamily="34" charset="0"/>
              <a:cs typeface="Arial" panose="020B0604020202020204" pitchFamily="34" charset="0"/>
            </a:endParaRPr>
          </a:p>
          <a:p>
            <a:pPr lvl="0" algn="just"/>
            <a:r>
              <a:rPr lang="en-US" sz="3200" b="1" dirty="0">
                <a:latin typeface="Arial" panose="020B0604020202020204" pitchFamily="34" charset="0"/>
                <a:cs typeface="Arial" panose="020B0604020202020204" pitchFamily="34" charset="0"/>
              </a:rPr>
              <a:t>M</a:t>
            </a:r>
            <a:r>
              <a:rPr lang="en-US" sz="3200" dirty="0">
                <a:latin typeface="Arial" panose="020B0604020202020204" pitchFamily="34" charset="0"/>
                <a:cs typeface="Arial" panose="020B0604020202020204" pitchFamily="34" charset="0"/>
              </a:rPr>
              <a:t>= « Measurable » (</a:t>
            </a:r>
            <a:r>
              <a:rPr lang="en-US" sz="3200" dirty="0" err="1">
                <a:latin typeface="Arial" panose="020B0604020202020204" pitchFamily="34" charset="0"/>
                <a:cs typeface="Arial" panose="020B0604020202020204" pitchFamily="34" charset="0"/>
              </a:rPr>
              <a:t>mesurable</a:t>
            </a:r>
            <a:r>
              <a:rPr lang="en-US" sz="3200" dirty="0">
                <a:latin typeface="Arial" panose="020B0604020202020204" pitchFamily="34" charset="0"/>
                <a:cs typeface="Arial" panose="020B0604020202020204" pitchFamily="34" charset="0"/>
              </a:rPr>
              <a:t>)</a:t>
            </a:r>
            <a:endParaRPr lang="fr-CA" sz="3200" dirty="0">
              <a:latin typeface="Arial" panose="020B0604020202020204" pitchFamily="34" charset="0"/>
              <a:cs typeface="Arial" panose="020B0604020202020204" pitchFamily="34" charset="0"/>
            </a:endParaRPr>
          </a:p>
          <a:p>
            <a:pPr lvl="0" algn="just"/>
            <a:r>
              <a:rPr lang="en-US" sz="3200" b="1"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 « Agreed upon » (</a:t>
            </a:r>
            <a:r>
              <a:rPr lang="en-US" sz="3200" dirty="0" err="1">
                <a:latin typeface="Arial" panose="020B0604020202020204" pitchFamily="34" charset="0"/>
                <a:cs typeface="Arial" panose="020B0604020202020204" pitchFamily="34" charset="0"/>
              </a:rPr>
              <a:t>accordée</a:t>
            </a:r>
            <a:r>
              <a:rPr lang="en-US" sz="3200" dirty="0">
                <a:latin typeface="Arial" panose="020B0604020202020204" pitchFamily="34" charset="0"/>
                <a:cs typeface="Arial" panose="020B0604020202020204" pitchFamily="34" charset="0"/>
              </a:rPr>
              <a:t>)</a:t>
            </a:r>
            <a:endParaRPr lang="fr-CA" sz="3200" dirty="0">
              <a:latin typeface="Arial" panose="020B0604020202020204" pitchFamily="34" charset="0"/>
              <a:cs typeface="Arial" panose="020B0604020202020204" pitchFamily="34" charset="0"/>
            </a:endParaRPr>
          </a:p>
          <a:p>
            <a:pPr lvl="0" algn="just"/>
            <a:r>
              <a:rPr lang="fr-FR" sz="3200" b="1" dirty="0">
                <a:latin typeface="Arial" panose="020B0604020202020204" pitchFamily="34" charset="0"/>
                <a:cs typeface="Arial" panose="020B0604020202020204" pitchFamily="34" charset="0"/>
              </a:rPr>
              <a:t>R</a:t>
            </a:r>
            <a:r>
              <a:rPr lang="fr-FR" sz="3200" dirty="0">
                <a:latin typeface="Arial" panose="020B0604020202020204" pitchFamily="34" charset="0"/>
                <a:cs typeface="Arial" panose="020B0604020202020204" pitchFamily="34" charset="0"/>
              </a:rPr>
              <a:t> = « </a:t>
            </a:r>
            <a:r>
              <a:rPr lang="fr-FR" sz="3200" dirty="0" err="1">
                <a:latin typeface="Arial" panose="020B0604020202020204" pitchFamily="34" charset="0"/>
                <a:cs typeface="Arial" panose="020B0604020202020204" pitchFamily="34" charset="0"/>
              </a:rPr>
              <a:t>Realistic</a:t>
            </a:r>
            <a:r>
              <a:rPr lang="fr-FR" sz="3200" dirty="0">
                <a:latin typeface="Arial" panose="020B0604020202020204" pitchFamily="34" charset="0"/>
                <a:cs typeface="Arial" panose="020B0604020202020204" pitchFamily="34" charset="0"/>
              </a:rPr>
              <a:t> » (réaliste)</a:t>
            </a:r>
            <a:endParaRPr lang="fr-CA" sz="3200" dirty="0">
              <a:latin typeface="Arial" panose="020B0604020202020204" pitchFamily="34" charset="0"/>
              <a:cs typeface="Arial" panose="020B0604020202020204" pitchFamily="34" charset="0"/>
            </a:endParaRPr>
          </a:p>
          <a:p>
            <a:pPr lvl="0" algn="just"/>
            <a:r>
              <a:rPr lang="fr-FR" sz="3200" b="1" dirty="0">
                <a:latin typeface="Arial" panose="020B0604020202020204" pitchFamily="34" charset="0"/>
                <a:cs typeface="Arial" panose="020B0604020202020204" pitchFamily="34" charset="0"/>
              </a:rPr>
              <a:t>T </a:t>
            </a:r>
            <a:r>
              <a:rPr lang="fr-FR" sz="3200" dirty="0">
                <a:latin typeface="Arial" panose="020B0604020202020204" pitchFamily="34" charset="0"/>
                <a:cs typeface="Arial" panose="020B0604020202020204" pitchFamily="34" charset="0"/>
              </a:rPr>
              <a:t>= « Time-</a:t>
            </a:r>
            <a:r>
              <a:rPr lang="fr-FR" sz="3200" dirty="0" err="1">
                <a:latin typeface="Arial" panose="020B0604020202020204" pitchFamily="34" charset="0"/>
                <a:cs typeface="Arial" panose="020B0604020202020204" pitchFamily="34" charset="0"/>
              </a:rPr>
              <a:t>related</a:t>
            </a:r>
            <a:r>
              <a:rPr lang="fr-FR" sz="3200" dirty="0">
                <a:latin typeface="Arial" panose="020B0604020202020204" pitchFamily="34" charset="0"/>
                <a:cs typeface="Arial" panose="020B0604020202020204" pitchFamily="34" charset="0"/>
              </a:rPr>
              <a:t> » (fixée dans le temps)</a:t>
            </a:r>
            <a:r>
              <a:rPr lang="fr-FR" sz="3200" b="1" dirty="0">
                <a:latin typeface="Arial" panose="020B0604020202020204" pitchFamily="34" charset="0"/>
                <a:cs typeface="Arial" panose="020B0604020202020204" pitchFamily="34" charset="0"/>
              </a:rPr>
              <a:t> </a:t>
            </a:r>
            <a:endParaRPr lang="fr-CA" sz="3200" b="1"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17F5AAA1-6939-4601-92DB-BB8EA646D513}"/>
              </a:ext>
            </a:extLst>
          </p:cNvPr>
          <p:cNvSpPr txBox="1">
            <a:spLocks/>
          </p:cNvSpPr>
          <p:nvPr/>
        </p:nvSpPr>
        <p:spPr>
          <a:xfrm>
            <a:off x="1524000" y="0"/>
            <a:ext cx="9144000" cy="764704"/>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a:t>
            </a:r>
            <a:r>
              <a:rPr kumimoji="0" lang="fr-FR" sz="3200" b="1" i="0" u="none" strike="noStrike" kern="1200" cap="none" spc="0" normalizeH="0" baseline="0" noProof="0" dirty="0">
                <a:ln>
                  <a:noFill/>
                </a:ln>
                <a:solidFill>
                  <a:prstClr val="black"/>
                </a:solidFill>
                <a:effectLst/>
                <a:uLnTx/>
                <a:uFillTx/>
                <a:latin typeface="Calibri"/>
                <a:ea typeface="+mn-ea"/>
                <a:cs typeface="+mn-cs"/>
              </a:rPr>
              <a:t>Définition des concepts</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069973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a:xfrm>
            <a:off x="1702593" y="1008703"/>
            <a:ext cx="10267733" cy="5712773"/>
          </a:xfrm>
        </p:spPr>
        <p:txBody>
          <a:bodyPr>
            <a:noAutofit/>
          </a:bodyPr>
          <a:lstStyle/>
          <a:p>
            <a:pPr marL="0" indent="0" algn="just">
              <a:buNone/>
            </a:pPr>
            <a:r>
              <a:rPr lang="fr-FR" altLang="fr-FR" dirty="0">
                <a:latin typeface="Arial" panose="020B0604020202020204" pitchFamily="34" charset="0"/>
                <a:cs typeface="Arial" panose="020B0604020202020204" pitchFamily="34" charset="0"/>
              </a:rPr>
              <a:t>Le dispositif de performance dans le budget programme est constitué du Projet annuel de performance (PAP) et du Rapport annuel de performance (RAP).</a:t>
            </a:r>
          </a:p>
          <a:p>
            <a:pPr marL="0" indent="0" algn="just">
              <a:buNone/>
            </a:pPr>
            <a:endParaRPr lang="fr-FR" altLang="fr-FR" dirty="0">
              <a:latin typeface="Arial" panose="020B0604020202020204" pitchFamily="34" charset="0"/>
              <a:cs typeface="Arial" panose="020B0604020202020204" pitchFamily="34" charset="0"/>
            </a:endParaRPr>
          </a:p>
          <a:p>
            <a:pPr marL="0" indent="0" algn="just">
              <a:buNone/>
            </a:pPr>
            <a:endParaRPr lang="fr-FR" altLang="fr-FR" dirty="0">
              <a:latin typeface="Arial" panose="020B0604020202020204" pitchFamily="34" charset="0"/>
              <a:cs typeface="Arial" panose="020B0604020202020204" pitchFamily="34" charset="0"/>
            </a:endParaRPr>
          </a:p>
          <a:p>
            <a:pPr marL="0" indent="0" algn="just">
              <a:buNone/>
            </a:pPr>
            <a:endParaRPr lang="fr-FR" altLang="fr-FR" dirty="0">
              <a:latin typeface="Arial" panose="020B0604020202020204" pitchFamily="34" charset="0"/>
              <a:cs typeface="Arial" panose="020B0604020202020204" pitchFamily="34" charset="0"/>
            </a:endParaRPr>
          </a:p>
        </p:txBody>
      </p:sp>
      <p:sp>
        <p:nvSpPr>
          <p:cNvPr id="6" name="Titre 1"/>
          <p:cNvSpPr txBox="1">
            <a:spLocks/>
          </p:cNvSpPr>
          <p:nvPr/>
        </p:nvSpPr>
        <p:spPr>
          <a:xfrm>
            <a:off x="1524000" y="0"/>
            <a:ext cx="9144000" cy="928688"/>
          </a:xfrm>
          <a:prstGeom prst="rect">
            <a:avLst/>
          </a:prstGeom>
          <a:solidFill>
            <a:schemeClr val="accent1"/>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fr-FR" sz="3000" b="1" dirty="0">
                <a:solidFill>
                  <a:prstClr val="black"/>
                </a:solidFill>
                <a:latin typeface="Arial" pitchFamily="34" charset="0"/>
                <a:cs typeface="Arial" pitchFamily="34" charset="0"/>
              </a:rPr>
              <a:t>5</a:t>
            </a:r>
            <a:r>
              <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kumimoji="0" lang="fr-FR" sz="3200" b="1" i="0" u="none" strike="noStrike" kern="1200" cap="none" spc="0" normalizeH="0" baseline="0" noProof="0" dirty="0">
                <a:ln>
                  <a:noFill/>
                </a:ln>
                <a:solidFill>
                  <a:prstClr val="black"/>
                </a:solidFill>
                <a:effectLst/>
                <a:uLnTx/>
                <a:uFillTx/>
                <a:latin typeface="Calibri"/>
                <a:ea typeface="+mn-ea"/>
                <a:cs typeface="+mn-cs"/>
              </a:rPr>
              <a:t>Le dispositif de performance du programme</a:t>
            </a:r>
            <a:endParaRPr kumimoji="0" lang="fr-FR" sz="3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AutoShape 4"/>
          <p:cNvSpPr>
            <a:spLocks noChangeArrowheads="1"/>
          </p:cNvSpPr>
          <p:nvPr/>
        </p:nvSpPr>
        <p:spPr bwMode="auto">
          <a:xfrm>
            <a:off x="4511825" y="3068960"/>
            <a:ext cx="3362325" cy="432048"/>
          </a:xfrm>
          <a:prstGeom prst="flowChartAlternateProcess">
            <a:avLst/>
          </a:prstGeom>
          <a:solidFill>
            <a:srgbClr val="669900"/>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itchFamily="34" charset="0"/>
                <a:ea typeface="+mn-ea"/>
                <a:cs typeface="+mn-cs"/>
              </a:rPr>
              <a:t>UN PROGRAMME</a:t>
            </a:r>
          </a:p>
        </p:txBody>
      </p:sp>
      <p:sp>
        <p:nvSpPr>
          <p:cNvPr id="8" name="AutoShape 6"/>
          <p:cNvSpPr>
            <a:spLocks noChangeArrowheads="1"/>
          </p:cNvSpPr>
          <p:nvPr/>
        </p:nvSpPr>
        <p:spPr bwMode="auto">
          <a:xfrm>
            <a:off x="2783633" y="4043958"/>
            <a:ext cx="7286625" cy="711523"/>
          </a:xfrm>
          <a:prstGeom prst="flowChartAlternateProcess">
            <a:avLst/>
          </a:prstGeom>
          <a:solidFill>
            <a:srgbClr val="669900"/>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itchFamily="34" charset="0"/>
                <a:ea typeface="+mn-ea"/>
                <a:cs typeface="+mn-cs"/>
              </a:rPr>
              <a:t>UN ENGAGEMENT SUR LES RESULTATS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itchFamily="34" charset="0"/>
                <a:ea typeface="+mn-ea"/>
                <a:cs typeface="+mn-cs"/>
              </a:rPr>
              <a:t>( le Projet Annuel de Performance)</a:t>
            </a:r>
          </a:p>
        </p:txBody>
      </p:sp>
      <p:sp>
        <p:nvSpPr>
          <p:cNvPr id="9" name="AutoShape 7"/>
          <p:cNvSpPr>
            <a:spLocks noChangeArrowheads="1"/>
          </p:cNvSpPr>
          <p:nvPr/>
        </p:nvSpPr>
        <p:spPr bwMode="auto">
          <a:xfrm>
            <a:off x="2817087" y="5340665"/>
            <a:ext cx="7215187" cy="847086"/>
          </a:xfrm>
          <a:prstGeom prst="flowChartAlternateProcess">
            <a:avLst/>
          </a:prstGeom>
          <a:solidFill>
            <a:srgbClr val="669900"/>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itchFamily="34" charset="0"/>
                <a:ea typeface="+mn-ea"/>
                <a:cs typeface="+mn-cs"/>
              </a:rPr>
              <a:t>LE COMPTE RENDU DES RESULTATS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itchFamily="34" charset="0"/>
                <a:ea typeface="+mn-ea"/>
                <a:cs typeface="+mn-cs"/>
              </a:rPr>
              <a:t>(le Rapport Annuel de Performance)</a:t>
            </a:r>
          </a:p>
        </p:txBody>
      </p:sp>
      <p:sp>
        <p:nvSpPr>
          <p:cNvPr id="10" name="AutoShape 8"/>
          <p:cNvSpPr>
            <a:spLocks noChangeArrowheads="1"/>
          </p:cNvSpPr>
          <p:nvPr/>
        </p:nvSpPr>
        <p:spPr bwMode="auto">
          <a:xfrm>
            <a:off x="6063496" y="3496271"/>
            <a:ext cx="558800" cy="547687"/>
          </a:xfrm>
          <a:prstGeom prst="downArrow">
            <a:avLst>
              <a:gd name="adj1" fmla="val 50000"/>
              <a:gd name="adj2" fmla="val 37010"/>
            </a:avLst>
          </a:prstGeom>
          <a:solidFill>
            <a:srgbClr val="669900"/>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1" name="AutoShape 9"/>
          <p:cNvSpPr>
            <a:spLocks noChangeArrowheads="1"/>
          </p:cNvSpPr>
          <p:nvPr/>
        </p:nvSpPr>
        <p:spPr bwMode="auto">
          <a:xfrm>
            <a:off x="6063496" y="4697704"/>
            <a:ext cx="558800" cy="706438"/>
          </a:xfrm>
          <a:prstGeom prst="downArrow">
            <a:avLst>
              <a:gd name="adj1" fmla="val 50000"/>
              <a:gd name="adj2" fmla="val 44444"/>
            </a:avLst>
          </a:prstGeom>
          <a:solidFill>
            <a:srgbClr val="669900"/>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38290814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1537856" y="1143572"/>
            <a:ext cx="10654144" cy="5669805"/>
          </a:xfrm>
        </p:spPr>
        <p:txBody>
          <a:bodyPr>
            <a:noAutofit/>
          </a:bodyPr>
          <a:lstStyle/>
          <a:p>
            <a:pPr marL="0" indent="0" algn="just">
              <a:spcBef>
                <a:spcPts val="0"/>
              </a:spcBef>
              <a:buNone/>
            </a:pPr>
            <a:r>
              <a:rPr lang="fr-FR" altLang="fr-FR" sz="3200" dirty="0">
                <a:latin typeface="Arial" panose="020B0604020202020204" pitchFamily="34" charset="0"/>
                <a:cs typeface="Arial" panose="020B0604020202020204" pitchFamily="34" charset="0"/>
              </a:rPr>
              <a:t> </a:t>
            </a:r>
            <a:r>
              <a:rPr lang="fr-FR" altLang="fr-FR" sz="3200" b="1" u="sng" dirty="0">
                <a:latin typeface="Arial" panose="020B0604020202020204" pitchFamily="34" charset="0"/>
                <a:cs typeface="Arial" panose="020B0604020202020204" pitchFamily="34" charset="0"/>
              </a:rPr>
              <a:t>Le PAP</a:t>
            </a:r>
            <a:r>
              <a:rPr lang="fr-FR" altLang="fr-FR" sz="3200" dirty="0">
                <a:latin typeface="Arial" panose="020B0604020202020204" pitchFamily="34" charset="0"/>
                <a:cs typeface="Arial" panose="020B0604020202020204" pitchFamily="34" charset="0"/>
              </a:rPr>
              <a:t> : Ce sont des annexes obligatoires de la loi de finances. Ils présentent la stratégie, les objectifs et les indicateurs de performance de chacun des programmes. </a:t>
            </a:r>
          </a:p>
          <a:p>
            <a:pPr marL="0" indent="0" algn="just">
              <a:spcBef>
                <a:spcPts val="0"/>
              </a:spcBef>
              <a:buNone/>
            </a:pPr>
            <a:r>
              <a:rPr lang="fr-FR" altLang="fr-FR" sz="3200" dirty="0">
                <a:latin typeface="Arial" panose="020B0604020202020204" pitchFamily="34" charset="0"/>
                <a:cs typeface="Arial" panose="020B0604020202020204" pitchFamily="34" charset="0"/>
              </a:rPr>
              <a:t>Le dispositif de performance pour chaque programme, comprend : </a:t>
            </a:r>
          </a:p>
          <a:p>
            <a:pPr marL="457200" lvl="1" indent="-457200" algn="just">
              <a:buFont typeface="Wingdings" panose="05000000000000000000" pitchFamily="2" charset="2"/>
              <a:buChar char="v"/>
            </a:pPr>
            <a:r>
              <a:rPr lang="fr-FR" sz="2800" dirty="0">
                <a:latin typeface="Arial" panose="020B0604020202020204" pitchFamily="34" charset="0"/>
                <a:cs typeface="Arial" panose="020B0604020202020204" pitchFamily="34" charset="0"/>
              </a:rPr>
              <a:t>les projets et les actions du programme et les coûts qui leurs sont associés ;</a:t>
            </a:r>
          </a:p>
          <a:p>
            <a:pPr marL="457200" lvl="1" indent="-457200" algn="just">
              <a:buFont typeface="Wingdings" panose="05000000000000000000" pitchFamily="2" charset="2"/>
              <a:buChar char="v"/>
            </a:pPr>
            <a:r>
              <a:rPr lang="fr-FR" altLang="fr-FR" sz="2800" dirty="0">
                <a:latin typeface="Arial" panose="020B0604020202020204" pitchFamily="34" charset="0"/>
                <a:cs typeface="Arial" panose="020B0604020202020204" pitchFamily="34" charset="0"/>
              </a:rPr>
              <a:t>les objectifs;</a:t>
            </a:r>
          </a:p>
          <a:p>
            <a:pPr marL="457200" lvl="1" indent="-457200" algn="just">
              <a:buFont typeface="Wingdings" panose="05000000000000000000" pitchFamily="2" charset="2"/>
              <a:buChar char="v"/>
            </a:pPr>
            <a:r>
              <a:rPr lang="fr-FR" sz="2800" dirty="0">
                <a:latin typeface="Arial" panose="020B0604020202020204" pitchFamily="34" charset="0"/>
                <a:cs typeface="Arial" panose="020B0604020202020204" pitchFamily="34" charset="0"/>
              </a:rPr>
              <a:t>les indicateurs;</a:t>
            </a:r>
          </a:p>
          <a:p>
            <a:pPr marL="457200" lvl="1" indent="-457200" algn="just">
              <a:buFont typeface="Wingdings" panose="05000000000000000000" pitchFamily="2" charset="2"/>
              <a:buChar char="v"/>
            </a:pPr>
            <a:r>
              <a:rPr lang="fr-ML" sz="2800" dirty="0">
                <a:latin typeface="Arial" panose="020B0604020202020204" pitchFamily="34" charset="0"/>
                <a:cs typeface="Arial" panose="020B0604020202020204" pitchFamily="34" charset="0"/>
              </a:rPr>
              <a:t>les résultats attendus en lien avec les crédits sollicités.</a:t>
            </a:r>
            <a:endParaRPr lang="fr-FR" altLang="fr-FR" sz="2800" dirty="0">
              <a:latin typeface="Arial" panose="020B0604020202020204" pitchFamily="34" charset="0"/>
              <a:cs typeface="Arial" panose="020B0604020202020204" pitchFamily="34" charset="0"/>
            </a:endParaRPr>
          </a:p>
        </p:txBody>
      </p:sp>
      <p:sp>
        <p:nvSpPr>
          <p:cNvPr id="5" name="Titre 1"/>
          <p:cNvSpPr txBox="1">
            <a:spLocks/>
          </p:cNvSpPr>
          <p:nvPr/>
        </p:nvSpPr>
        <p:spPr>
          <a:xfrm>
            <a:off x="1952626" y="214313"/>
            <a:ext cx="8429625" cy="785812"/>
          </a:xfrm>
          <a:prstGeom prst="rect">
            <a:avLst/>
          </a:prstGeom>
          <a:solidFill>
            <a:schemeClr val="accent1"/>
          </a:solid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prstClr val="black"/>
                </a:solidFill>
                <a:latin typeface="Arial" pitchFamily="34" charset="0"/>
                <a:cs typeface="Arial" pitchFamily="34" charset="0"/>
              </a:rPr>
              <a:t>5</a:t>
            </a:r>
            <a:r>
              <a:rPr kumimoji="0" lang="fr-FR"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kumimoji="0" lang="fr-FR" sz="2800" b="1" i="0" u="none" strike="noStrike" kern="1200" cap="none" spc="0" normalizeH="0" baseline="0" noProof="0" dirty="0">
                <a:ln>
                  <a:noFill/>
                </a:ln>
                <a:solidFill>
                  <a:prstClr val="black"/>
                </a:solidFill>
                <a:effectLst/>
                <a:uLnTx/>
                <a:uFillTx/>
                <a:latin typeface="Calibri"/>
                <a:ea typeface="+mn-ea"/>
                <a:cs typeface="+mn-cs"/>
              </a:rPr>
              <a:t>Le dispositif de performance du programme</a:t>
            </a:r>
            <a:endParaRPr kumimoji="0" lang="fr-FR" sz="2800" b="1" i="0" u="none" strike="noStrike" kern="1200" cap="none" spc="0" normalizeH="0" baseline="0" noProof="0" dirty="0">
              <a:ln>
                <a:noFill/>
              </a:ln>
              <a:solidFill>
                <a:srgbClr val="1F497D">
                  <a:satMod val="130000"/>
                </a:srgbClr>
              </a:solidFill>
              <a:effectLst/>
              <a:uLnTx/>
              <a:uFillTx/>
              <a:latin typeface="Garamond" pitchFamily="18" charset="0"/>
              <a:ea typeface="+mn-ea"/>
              <a:cs typeface="+mn-cs"/>
            </a:endParaRPr>
          </a:p>
        </p:txBody>
      </p:sp>
    </p:spTree>
    <p:extLst>
      <p:ext uri="{BB962C8B-B14F-4D97-AF65-F5344CB8AC3E}">
        <p14:creationId xmlns:p14="http://schemas.microsoft.com/office/powerpoint/2010/main" val="33174159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53189" y="3571875"/>
            <a:ext cx="3857625" cy="220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6248400" y="3505200"/>
            <a:ext cx="38481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p:nvCxnSpPr>
        <p:spPr>
          <a:xfrm>
            <a:off x="2133600" y="1071563"/>
            <a:ext cx="8077200" cy="0"/>
          </a:xfrm>
          <a:prstGeom prst="line">
            <a:avLst/>
          </a:prstGeom>
          <a:ln>
            <a:solidFill>
              <a:srgbClr val="009644"/>
            </a:solidFill>
          </a:ln>
        </p:spPr>
        <p:style>
          <a:lnRef idx="1">
            <a:schemeClr val="accent1"/>
          </a:lnRef>
          <a:fillRef idx="0">
            <a:schemeClr val="accent1"/>
          </a:fillRef>
          <a:effectRef idx="0">
            <a:schemeClr val="accent1"/>
          </a:effectRef>
          <a:fontRef idx="minor">
            <a:schemeClr val="tx1"/>
          </a:fontRef>
        </p:style>
      </p:cxnSp>
      <p:sp>
        <p:nvSpPr>
          <p:cNvPr id="45061" name="Rectangle 7"/>
          <p:cNvSpPr>
            <a:spLocks noChangeArrowheads="1"/>
          </p:cNvSpPr>
          <p:nvPr/>
        </p:nvSpPr>
        <p:spPr bwMode="auto">
          <a:xfrm>
            <a:off x="2133600" y="1214438"/>
            <a:ext cx="2667000" cy="453970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MINISTERE X</a:t>
            </a:r>
            <a:endParaRPr kumimoji="0" lang="fr-FR"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Budget-programme du Ministère 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5063" name="TextBox 10"/>
          <p:cNvSpPr txBox="1">
            <a:spLocks noChangeArrowheads="1"/>
          </p:cNvSpPr>
          <p:nvPr/>
        </p:nvSpPr>
        <p:spPr bwMode="auto">
          <a:xfrm>
            <a:off x="4953001" y="2928938"/>
            <a:ext cx="4786313" cy="3478212"/>
          </a:xfrm>
          <a:prstGeom prst="rect">
            <a:avLst/>
          </a:prstGeom>
          <a:solidFill>
            <a:schemeClr val="bg1"/>
          </a:solidFill>
          <a:ln w="9525">
            <a:solidFill>
              <a:schemeClr val="tx1"/>
            </a:solidFill>
            <a:miter lim="800000"/>
            <a:headEnd/>
            <a:tailEnd/>
          </a:ln>
        </p:spPr>
        <p:txBody>
          <a:bodyPr>
            <a:spAutoFit/>
          </a:bodyPr>
          <a:lstStyle>
            <a:lvl1pPr defTabSz="449263" eaLnBrk="0" hangingPunct="0">
              <a:defRPr>
                <a:solidFill>
                  <a:schemeClr val="tx1"/>
                </a:solidFill>
                <a:latin typeface="Arial" charset="0"/>
                <a:cs typeface="Arial" charset="0"/>
              </a:defRPr>
            </a:lvl1pPr>
            <a:lvl2pPr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Programme A</a:t>
            </a:r>
          </a:p>
          <a:p>
            <a:pPr marL="0" marR="0" lvl="0" indent="0" algn="l" defTabSz="449263"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 Présentation du programme  (nom du responsable de programme)</a:t>
            </a:r>
            <a:endPar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Description du programme</a:t>
            </a: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Cadre logique (objectifs, cibles et indicateurs de performance)</a:t>
            </a: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Tableau  des indicateurs</a:t>
            </a: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2. Ressources du programme</a:t>
            </a:r>
            <a:endPar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Présentation des crédits </a:t>
            </a: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Répartition des emplois  du programme par catégories et justification des écarts d’une année  à l’autre</a:t>
            </a: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Justification des couts et des écarts</a:t>
            </a: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Echéanciers des AE/CP</a:t>
            </a: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Partenaires du programme</a:t>
            </a:r>
            <a:endPar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Opérateurs </a:t>
            </a:r>
          </a:p>
          <a:p>
            <a:pPr marL="457200" marR="0" lvl="1" indent="0" algn="l" defTabSz="44926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ONG</a:t>
            </a:r>
          </a:p>
        </p:txBody>
      </p:sp>
      <p:sp>
        <p:nvSpPr>
          <p:cNvPr id="45064" name="TextBox 28"/>
          <p:cNvSpPr txBox="1">
            <a:spLocks noChangeArrowheads="1"/>
          </p:cNvSpPr>
          <p:nvPr/>
        </p:nvSpPr>
        <p:spPr bwMode="auto">
          <a:xfrm>
            <a:off x="4953000" y="1214439"/>
            <a:ext cx="5429250"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Introduction ( Brève présentation du ministère)</a:t>
            </a:r>
            <a:endParaRPr kumimoji="0" lang="fr-FR"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 Contexte du ministère (analyse du secteur, défis, priorités, etc.)</a:t>
            </a: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 Analyse des missions, objectifs, politiques et stratégies  du ministère</a:t>
            </a: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Récapitulation des emplois par programme </a:t>
            </a:r>
          </a:p>
          <a:p>
            <a:pPr marL="0" marR="0" lvl="0" indent="0" algn="l" defTabSz="44926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Présentation des programmes du  Ministère</a:t>
            </a:r>
          </a:p>
          <a:p>
            <a:pPr marL="0" marR="0" lvl="0" indent="0" algn="l" defTabSz="449263"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Présentation des crédits par programme (s) et par nature pour l’année à venir</a:t>
            </a:r>
            <a:endParaRPr kumimoji="0" lang="fr-FR"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4" name="Oval 13"/>
          <p:cNvSpPr/>
          <p:nvPr/>
        </p:nvSpPr>
        <p:spPr>
          <a:xfrm>
            <a:off x="4267200" y="3124200"/>
            <a:ext cx="6186488" cy="32004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00"/>
                </a:solidFill>
              </a:ln>
              <a:solidFill>
                <a:prstClr val="black"/>
              </a:solidFill>
              <a:effectLst/>
              <a:uLnTx/>
              <a:uFillTx/>
              <a:latin typeface="Calibri"/>
              <a:ea typeface="+mn-ea"/>
              <a:cs typeface="+mn-cs"/>
            </a:endParaRPr>
          </a:p>
        </p:txBody>
      </p:sp>
      <p:sp>
        <p:nvSpPr>
          <p:cNvPr id="12" name="Titre 1"/>
          <p:cNvSpPr txBox="1">
            <a:spLocks/>
          </p:cNvSpPr>
          <p:nvPr/>
        </p:nvSpPr>
        <p:spPr>
          <a:xfrm>
            <a:off x="1524000" y="28978"/>
            <a:ext cx="9144000" cy="804460"/>
          </a:xfrm>
          <a:prstGeom prst="rect">
            <a:avLst/>
          </a:prstGeom>
          <a:solidFill>
            <a:schemeClr val="tx2">
              <a:lumMod val="60000"/>
              <a:lumOff val="40000"/>
            </a:schemeClr>
          </a:solidFill>
        </p:spPr>
        <p: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fr-FR" sz="3200" b="1" dirty="0">
                <a:solidFill>
                  <a:prstClr val="black"/>
                </a:solidFill>
                <a:latin typeface="Arial" pitchFamily="34" charset="0"/>
                <a:cs typeface="Arial" pitchFamily="34" charset="0"/>
              </a:rPr>
              <a:t>5</a:t>
            </a:r>
            <a:r>
              <a:rPr kumimoji="0" lang="fr-FR"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kumimoji="0" lang="fr-FR" sz="3200" b="1" i="0" u="none" strike="noStrike" kern="1200" cap="none" spc="0" normalizeH="0" baseline="0" noProof="0" dirty="0">
                <a:ln>
                  <a:noFill/>
                </a:ln>
                <a:solidFill>
                  <a:prstClr val="black"/>
                </a:solidFill>
                <a:effectLst/>
                <a:uLnTx/>
                <a:uFillTx/>
                <a:latin typeface="Calibri"/>
                <a:ea typeface="+mn-ea"/>
                <a:cs typeface="+mn-cs"/>
              </a:rPr>
              <a:t>Le dispositif de performance du programme</a:t>
            </a:r>
            <a:endParaRPr kumimoji="0" lang="fr-FR" sz="3200" b="1" i="0" u="none" strike="noStrike" kern="1200" cap="none" spc="0" normalizeH="0" baseline="0" noProof="0" dirty="0">
              <a:ln>
                <a:noFill/>
              </a:ln>
              <a:solidFill>
                <a:srgbClr val="1F497D">
                  <a:satMod val="130000"/>
                </a:srgbClr>
              </a:solidFill>
              <a:effectLst/>
              <a:uLnTx/>
              <a:uFillTx/>
              <a:latin typeface="Garamond" pitchFamily="18" charset="0"/>
              <a:ea typeface="+mn-ea"/>
              <a:cs typeface="+mn-cs"/>
            </a:endParaRPr>
          </a:p>
        </p:txBody>
      </p:sp>
    </p:spTree>
    <p:extLst>
      <p:ext uri="{BB962C8B-B14F-4D97-AF65-F5344CB8AC3E}">
        <p14:creationId xmlns:p14="http://schemas.microsoft.com/office/powerpoint/2010/main" val="35240154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95564" y="1214438"/>
            <a:ext cx="6715125" cy="5000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Objectifs, actions et indicateurs de performance</a:t>
            </a:r>
            <a:endParaRPr kumimoji="0" lang="fr-ML" sz="2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704114055"/>
              </p:ext>
            </p:extLst>
          </p:nvPr>
        </p:nvGraphicFramePr>
        <p:xfrm>
          <a:off x="1809751" y="1979614"/>
          <a:ext cx="9931978" cy="4062413"/>
        </p:xfrm>
        <a:graphic>
          <a:graphicData uri="http://schemas.openxmlformats.org/drawingml/2006/table">
            <a:tbl>
              <a:tblPr/>
              <a:tblGrid>
                <a:gridCol w="931426">
                  <a:extLst>
                    <a:ext uri="{9D8B030D-6E8A-4147-A177-3AD203B41FA5}">
                      <a16:colId xmlns:a16="http://schemas.microsoft.com/office/drawing/2014/main" val="20000"/>
                    </a:ext>
                  </a:extLst>
                </a:gridCol>
                <a:gridCol w="1285793">
                  <a:extLst>
                    <a:ext uri="{9D8B030D-6E8A-4147-A177-3AD203B41FA5}">
                      <a16:colId xmlns:a16="http://schemas.microsoft.com/office/drawing/2014/main" val="20001"/>
                    </a:ext>
                  </a:extLst>
                </a:gridCol>
                <a:gridCol w="1285793">
                  <a:extLst>
                    <a:ext uri="{9D8B030D-6E8A-4147-A177-3AD203B41FA5}">
                      <a16:colId xmlns:a16="http://schemas.microsoft.com/office/drawing/2014/main" val="20002"/>
                    </a:ext>
                  </a:extLst>
                </a:gridCol>
                <a:gridCol w="1285793">
                  <a:extLst>
                    <a:ext uri="{9D8B030D-6E8A-4147-A177-3AD203B41FA5}">
                      <a16:colId xmlns:a16="http://schemas.microsoft.com/office/drawing/2014/main" val="20003"/>
                    </a:ext>
                  </a:extLst>
                </a:gridCol>
                <a:gridCol w="1285793">
                  <a:extLst>
                    <a:ext uri="{9D8B030D-6E8A-4147-A177-3AD203B41FA5}">
                      <a16:colId xmlns:a16="http://schemas.microsoft.com/office/drawing/2014/main" val="20004"/>
                    </a:ext>
                  </a:extLst>
                </a:gridCol>
                <a:gridCol w="1285793">
                  <a:extLst>
                    <a:ext uri="{9D8B030D-6E8A-4147-A177-3AD203B41FA5}">
                      <a16:colId xmlns:a16="http://schemas.microsoft.com/office/drawing/2014/main" val="20005"/>
                    </a:ext>
                  </a:extLst>
                </a:gridCol>
                <a:gridCol w="1285794">
                  <a:extLst>
                    <a:ext uri="{9D8B030D-6E8A-4147-A177-3AD203B41FA5}">
                      <a16:colId xmlns:a16="http://schemas.microsoft.com/office/drawing/2014/main" val="20006"/>
                    </a:ext>
                  </a:extLst>
                </a:gridCol>
                <a:gridCol w="1285793">
                  <a:extLst>
                    <a:ext uri="{9D8B030D-6E8A-4147-A177-3AD203B41FA5}">
                      <a16:colId xmlns:a16="http://schemas.microsoft.com/office/drawing/2014/main" val="20007"/>
                    </a:ext>
                  </a:extLst>
                </a:gridCol>
              </a:tblGrid>
              <a:tr h="268159">
                <a:tc rowSpan="4" gridSpan="2">
                  <a:txBody>
                    <a:bodyPr/>
                    <a:lstStyle/>
                    <a:p>
                      <a:pPr algn="l" fontAlgn="ctr"/>
                      <a:r>
                        <a:rPr lang="fr-ML" sz="1400" b="0" i="0" u="none" strike="noStrike" noProof="0" dirty="0">
                          <a:solidFill>
                            <a:srgbClr val="000000"/>
                          </a:solidFill>
                          <a:latin typeface="Times New Roman"/>
                        </a:rPr>
                        <a:t>Objectif stratégique</a:t>
                      </a:r>
                    </a:p>
                  </a:txBody>
                  <a:tcPr marL="91439"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rowSpan="2">
                  <a:txBody>
                    <a:bodyPr/>
                    <a:lstStyle/>
                    <a:p>
                      <a:pPr algn="l" fontAlgn="t"/>
                      <a:r>
                        <a:rPr lang="fr-ML" sz="1400" b="1" i="0" u="none" strike="noStrike" noProof="0" dirty="0">
                          <a:solidFill>
                            <a:srgbClr val="000000"/>
                          </a:solidFill>
                          <a:latin typeface="Arial"/>
                        </a:rPr>
                        <a:t>Indicateurs d’impact</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r>
                        <a:rPr lang="fr-ML" sz="1400" b="1" i="0" u="none" strike="noStrike" noProof="0">
                          <a:solidFill>
                            <a:srgbClr val="000000"/>
                          </a:solidFill>
                          <a:latin typeface="Arial"/>
                        </a:rPr>
                        <a:t>Unité</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a:solidFill>
                            <a:srgbClr val="000000"/>
                          </a:solidFill>
                          <a:latin typeface="Arial"/>
                        </a:rPr>
                        <a:t>N-1</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fr-ML" sz="1400" b="1" i="0" u="none" strike="noStrike" noProof="0" dirty="0">
                          <a:solidFill>
                            <a:srgbClr val="000000"/>
                          </a:solidFill>
                          <a:latin typeface="Arial"/>
                        </a:rPr>
                        <a:t>N</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fr-ML" sz="1400" b="1" i="0" u="none" strike="noStrike" noProof="0" dirty="0">
                          <a:solidFill>
                            <a:srgbClr val="000000"/>
                          </a:solidFill>
                          <a:latin typeface="Arial"/>
                        </a:rPr>
                        <a:t>N+1</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fr-ML" sz="1400" b="1" i="0" u="none" strike="noStrike" noProof="0" dirty="0">
                          <a:solidFill>
                            <a:srgbClr val="000000"/>
                          </a:solidFill>
                          <a:latin typeface="Arial"/>
                        </a:rPr>
                        <a:t>N+2</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81568">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fr-ML" sz="1400" b="1" i="0" u="none" strike="noStrike" noProof="0" dirty="0">
                          <a:solidFill>
                            <a:srgbClr val="000000"/>
                          </a:solidFill>
                          <a:latin typeface="Arial"/>
                        </a:rPr>
                        <a:t>Observé</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a:solidFill>
                            <a:srgbClr val="000000"/>
                          </a:solidFill>
                          <a:latin typeface="Arial"/>
                        </a:rPr>
                        <a:t>Cible</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a:solidFill>
                            <a:srgbClr val="000000"/>
                          </a:solidFill>
                          <a:latin typeface="Arial"/>
                        </a:rPr>
                        <a:t>Cible</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dirty="0">
                          <a:solidFill>
                            <a:srgbClr val="000000"/>
                          </a:solidFill>
                          <a:latin typeface="Arial"/>
                        </a:rPr>
                        <a:t>Cible</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6243">
                <a:tc gridSpan="2" vMerge="1">
                  <a:txBody>
                    <a:bodyPr/>
                    <a:lstStyle/>
                    <a:p>
                      <a:endParaRPr lang="en-US"/>
                    </a:p>
                  </a:txBody>
                  <a:tcPr/>
                </a:tc>
                <a:tc hMerge="1" vMerge="1">
                  <a:txBody>
                    <a:bodyPr/>
                    <a:lstStyle/>
                    <a:p>
                      <a:endParaRPr lang="en-US"/>
                    </a:p>
                  </a:txBody>
                  <a:tcPr/>
                </a:tc>
                <a:tc>
                  <a:txBody>
                    <a:bodyPr/>
                    <a:lstStyle/>
                    <a:p>
                      <a:pPr algn="just" fontAlgn="t"/>
                      <a:r>
                        <a:rPr lang="fr-ML" sz="1400" b="0" i="0" u="none" strike="noStrike" noProof="0" dirty="0">
                          <a:solidFill>
                            <a:srgbClr val="000000"/>
                          </a:solidFill>
                          <a:latin typeface="Times New Roman"/>
                        </a:rPr>
                        <a:t>Indicateur 1</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1" i="0" u="none" strike="noStrike" noProof="0" dirty="0">
                          <a:solidFill>
                            <a:srgbClr val="000000"/>
                          </a:solidFill>
                          <a:latin typeface="Arial"/>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1" i="0" u="none" strike="noStrike" noProof="0" dirty="0">
                          <a:solidFill>
                            <a:srgbClr val="000000"/>
                          </a:solidFill>
                          <a:latin typeface="Arial"/>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fr-ML" sz="1400" b="1" i="0" u="none" strike="noStrike" noProof="0" dirty="0">
                          <a:solidFill>
                            <a:srgbClr val="000000"/>
                          </a:solidFill>
                          <a:latin typeface="Arial"/>
                        </a:rPr>
                        <a:t> </a:t>
                      </a:r>
                    </a:p>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endParaRPr lang="fr-ML" sz="1400" b="0" i="0" u="none" strike="noStrike" noProof="0" dirty="0">
                        <a:solidFill>
                          <a:srgbClr val="000000"/>
                        </a:solidFill>
                        <a:latin typeface="Times New Roman"/>
                      </a:endParaRPr>
                    </a:p>
                  </a:txBody>
                  <a:tcPr marL="9525" marR="9525" marT="9523"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endParaRPr lang="fr-ML" sz="1400" b="0" i="0" u="none" strike="noStrike" noProof="0" dirty="0">
                        <a:solidFill>
                          <a:schemeClr val="bg1"/>
                        </a:solidFill>
                        <a:latin typeface="Times New Roman"/>
                      </a:endParaRP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4975">
                <a:tc gridSpan="2" vMerge="1">
                  <a:txBody>
                    <a:bodyPr/>
                    <a:lstStyle/>
                    <a:p>
                      <a:endParaRPr lang="en-US"/>
                    </a:p>
                  </a:txBody>
                  <a:tcPr/>
                </a:tc>
                <a:tc hMerge="1" vMerge="1">
                  <a:txBody>
                    <a:bodyPr/>
                    <a:lstStyle/>
                    <a:p>
                      <a:endParaRPr lang="en-US"/>
                    </a:p>
                  </a:txBody>
                  <a:tcPr/>
                </a:tc>
                <a:tc>
                  <a:txBody>
                    <a:bodyPr/>
                    <a:lstStyle/>
                    <a:p>
                      <a:pPr algn="just" fontAlgn="t"/>
                      <a:r>
                        <a:rPr lang="fr-ML" sz="1400" b="0" i="0" u="none" strike="noStrike" noProof="0" dirty="0">
                          <a:solidFill>
                            <a:srgbClr val="000000"/>
                          </a:solidFill>
                          <a:latin typeface="Times New Roman"/>
                        </a:rPr>
                        <a:t>Indicateur 2</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1" i="0" u="none" strike="noStrike" noProof="0">
                          <a:solidFill>
                            <a:srgbClr val="000000"/>
                          </a:solidFill>
                          <a:latin typeface="Arial"/>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1" i="0" u="none" strike="noStrike" noProof="0" dirty="0">
                          <a:solidFill>
                            <a:srgbClr val="000000"/>
                          </a:solidFill>
                          <a:latin typeface="Arial"/>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fr-ML" sz="1400" b="0" i="0" u="none" strike="noStrike" noProof="0" dirty="0">
                        <a:solidFill>
                          <a:srgbClr val="000000"/>
                        </a:solidFill>
                        <a:latin typeface="Times New Roman"/>
                      </a:endParaRPr>
                    </a:p>
                  </a:txBody>
                  <a:tcPr marL="9525" marR="9525" marT="9523"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endParaRPr lang="fr-ML" sz="1400" b="0" i="0" u="none" strike="noStrike" noProof="0" dirty="0">
                        <a:solidFill>
                          <a:srgbClr val="000000"/>
                        </a:solidFill>
                        <a:latin typeface="Times New Roman"/>
                      </a:endParaRPr>
                    </a:p>
                  </a:txBody>
                  <a:tcPr marL="9525" marR="9525" marT="9523"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endParaRPr lang="fr-ML" sz="1400" b="0" i="0" u="none" strike="noStrike" noProof="0" dirty="0">
                        <a:solidFill>
                          <a:srgbClr val="000000"/>
                        </a:solidFill>
                        <a:latin typeface="Times New Roman"/>
                      </a:endParaRP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8384">
                <a:tc gridSpan="2">
                  <a:txBody>
                    <a:bodyPr/>
                    <a:lstStyle/>
                    <a:p>
                      <a:pPr algn="l" fontAlgn="t"/>
                      <a:r>
                        <a:rPr lang="fr-ML" sz="1400" b="0" i="0" u="none" strike="noStrike" noProof="0" dirty="0">
                          <a:solidFill>
                            <a:srgbClr val="000000"/>
                          </a:solidFill>
                          <a:latin typeface="Times New Roman"/>
                        </a:rPr>
                        <a:t> </a:t>
                      </a:r>
                    </a:p>
                  </a:txBody>
                  <a:tcPr marL="91439" marR="9525" marT="952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fr-ML" sz="1400" b="1" i="0" u="none" strike="noStrike" noProof="0">
                          <a:solidFill>
                            <a:srgbClr val="000000"/>
                          </a:solidFill>
                          <a:latin typeface="Arial"/>
                        </a:rPr>
                        <a:t> </a:t>
                      </a:r>
                    </a:p>
                  </a:txBody>
                  <a:tcPr marL="91439" marR="9525" marT="952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a:solidFill>
                            <a:srgbClr val="000000"/>
                          </a:solidFill>
                          <a:latin typeface="Arial"/>
                        </a:rPr>
                        <a:t> </a:t>
                      </a:r>
                    </a:p>
                  </a:txBody>
                  <a:tcPr marL="9525" marR="9525" marT="952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a:solidFill>
                            <a:srgbClr val="000000"/>
                          </a:solidFill>
                          <a:latin typeface="Arial"/>
                        </a:rPr>
                        <a:t> </a:t>
                      </a:r>
                    </a:p>
                  </a:txBody>
                  <a:tcPr marL="9525" marR="9525" marT="952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dirty="0">
                          <a:solidFill>
                            <a:srgbClr val="000000"/>
                          </a:solidFill>
                          <a:latin typeface="Arial"/>
                        </a:rPr>
                        <a:t> </a:t>
                      </a:r>
                    </a:p>
                  </a:txBody>
                  <a:tcPr marL="9525" marR="9525" marT="9523"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dirty="0">
                          <a:solidFill>
                            <a:srgbClr val="000000"/>
                          </a:solidFill>
                          <a:latin typeface="Arial"/>
                        </a:rPr>
                        <a:t> </a:t>
                      </a:r>
                    </a:p>
                  </a:txBody>
                  <a:tcPr marL="9525" marR="9525" marT="9523"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dirty="0">
                          <a:solidFill>
                            <a:srgbClr val="000000"/>
                          </a:solidFill>
                          <a:latin typeface="Arial"/>
                        </a:rPr>
                        <a:t> </a:t>
                      </a:r>
                    </a:p>
                  </a:txBody>
                  <a:tcPr marL="9525" marR="9525" marT="9523"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159">
                <a:tc rowSpan="2" gridSpan="2">
                  <a:txBody>
                    <a:bodyPr/>
                    <a:lstStyle/>
                    <a:p>
                      <a:pPr algn="l" fontAlgn="t"/>
                      <a:r>
                        <a:rPr lang="fr-ML" sz="1400" b="0" i="0" u="none" strike="noStrike" noProof="0">
                          <a:solidFill>
                            <a:srgbClr val="000000"/>
                          </a:solidFill>
                          <a:latin typeface="Times New Roman"/>
                        </a:rPr>
                        <a:t> </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a:txBody>
                    <a:bodyPr/>
                    <a:lstStyle/>
                    <a:p>
                      <a:pPr algn="l" fontAlgn="t"/>
                      <a:r>
                        <a:rPr lang="fr-ML" sz="1400" b="1" i="0" u="none" strike="noStrike" noProof="0" dirty="0">
                          <a:solidFill>
                            <a:srgbClr val="000000"/>
                          </a:solidFill>
                          <a:latin typeface="Arial"/>
                        </a:rPr>
                        <a:t>Indicateurs d’effet </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r>
                        <a:rPr lang="fr-ML" sz="1400" b="1" i="0" u="none" strike="noStrike" noProof="0" dirty="0">
                          <a:solidFill>
                            <a:srgbClr val="000000"/>
                          </a:solidFill>
                          <a:latin typeface="Arial"/>
                        </a:rPr>
                        <a:t>Unité</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a:solidFill>
                            <a:srgbClr val="000000"/>
                          </a:solidFill>
                          <a:latin typeface="Arial"/>
                        </a:rPr>
                        <a:t>N-1</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fr-ML" sz="1400" b="1" i="0" u="none" strike="noStrike" noProof="0">
                          <a:solidFill>
                            <a:srgbClr val="000000"/>
                          </a:solidFill>
                          <a:latin typeface="Arial"/>
                        </a:rPr>
                        <a:t>N</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fr-ML" sz="1400" b="1" i="0" u="none" strike="noStrike" noProof="0">
                          <a:solidFill>
                            <a:srgbClr val="000000"/>
                          </a:solidFill>
                          <a:latin typeface="Arial"/>
                        </a:rPr>
                        <a:t>N+1</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fr-ML" sz="1400" b="1" i="0" u="none" strike="noStrike" noProof="0" dirty="0">
                          <a:solidFill>
                            <a:srgbClr val="000000"/>
                          </a:solidFill>
                          <a:latin typeface="Arial"/>
                        </a:rPr>
                        <a:t>N+2</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375422">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fr-ML" sz="1400" b="1" i="0" u="none" strike="noStrike" noProof="0">
                          <a:solidFill>
                            <a:srgbClr val="000000"/>
                          </a:solidFill>
                          <a:latin typeface="Arial"/>
                        </a:rPr>
                        <a:t>Observé</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a:solidFill>
                            <a:srgbClr val="000000"/>
                          </a:solidFill>
                          <a:latin typeface="Arial"/>
                        </a:rPr>
                        <a:t>Cible</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dirty="0">
                          <a:solidFill>
                            <a:srgbClr val="000000"/>
                          </a:solidFill>
                          <a:latin typeface="Arial"/>
                        </a:rPr>
                        <a:t>Cible</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fr-ML" sz="1400" b="1" i="0" u="none" strike="noStrike" noProof="0" dirty="0">
                          <a:solidFill>
                            <a:srgbClr val="000000"/>
                          </a:solidFill>
                          <a:latin typeface="Arial"/>
                        </a:rPr>
                        <a:t>Cible</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975">
                <a:tc rowSpan="2">
                  <a:txBody>
                    <a:bodyPr/>
                    <a:lstStyle/>
                    <a:p>
                      <a:pPr algn="l" fontAlgn="ctr"/>
                      <a:r>
                        <a:rPr lang="fr-ML" sz="1400" b="0" i="0" u="none" strike="noStrike" noProof="0">
                          <a:solidFill>
                            <a:srgbClr val="000000"/>
                          </a:solidFill>
                          <a:latin typeface="Times New Roman"/>
                        </a:rPr>
                        <a:t>Action 1</a:t>
                      </a:r>
                      <a:endParaRPr lang="fr-ML" sz="1400" b="0" i="0" u="none" strike="noStrike" noProof="0" dirty="0">
                        <a:solidFill>
                          <a:srgbClr val="000000"/>
                        </a:solidFill>
                        <a:latin typeface="Times New Roman"/>
                      </a:endParaRPr>
                    </a:p>
                  </a:txBody>
                  <a:tcPr marL="91439"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ML" sz="1400" b="0" i="0" u="none" strike="noStrike" noProof="0">
                          <a:solidFill>
                            <a:srgbClr val="000000"/>
                          </a:solidFill>
                          <a:latin typeface="Times New Roman"/>
                        </a:rPr>
                        <a:t>Objectif opérationnel </a:t>
                      </a:r>
                    </a:p>
                    <a:p>
                      <a:pPr algn="l" fontAlgn="ctr"/>
                      <a:endParaRPr lang="fr-ML" sz="1400" b="0" i="0" u="none" strike="noStrike" noProof="0" dirty="0">
                        <a:solidFill>
                          <a:srgbClr val="000000"/>
                        </a:solidFill>
                        <a:latin typeface="Times New Roman"/>
                      </a:endParaRPr>
                    </a:p>
                  </a:txBody>
                  <a:tcPr marL="182879"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ML" sz="1400" b="0" i="0" u="none" strike="noStrike" noProof="0">
                          <a:solidFill>
                            <a:srgbClr val="000000"/>
                          </a:solidFill>
                          <a:latin typeface="Times New Roman"/>
                        </a:rPr>
                        <a:t>Indicateur 1</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4628">
                <a:tc vMerge="1">
                  <a:txBody>
                    <a:bodyPr/>
                    <a:lstStyle/>
                    <a:p>
                      <a:endParaRPr lang="en-US"/>
                    </a:p>
                  </a:txBody>
                  <a:tcPr/>
                </a:tc>
                <a:tc vMerge="1">
                  <a:txBody>
                    <a:bodyPr/>
                    <a:lstStyle/>
                    <a:p>
                      <a:endParaRPr lang="en-US"/>
                    </a:p>
                  </a:txBody>
                  <a:tcPr/>
                </a:tc>
                <a:tc>
                  <a:txBody>
                    <a:bodyPr/>
                    <a:lstStyle/>
                    <a:p>
                      <a:pPr algn="l" fontAlgn="t"/>
                      <a:r>
                        <a:rPr lang="fr-ML" sz="1400" b="0" i="0" u="none" strike="noStrike" noProof="0">
                          <a:solidFill>
                            <a:srgbClr val="000000"/>
                          </a:solidFill>
                          <a:latin typeface="Times New Roman"/>
                        </a:rPr>
                        <a:t>Indicateur 2</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4975">
                <a:tc rowSpan="2">
                  <a:txBody>
                    <a:bodyPr/>
                    <a:lstStyle/>
                    <a:p>
                      <a:pPr algn="l" fontAlgn="ctr"/>
                      <a:r>
                        <a:rPr lang="fr-ML" sz="1400" b="0" i="0" u="none" strike="noStrike" noProof="0" dirty="0">
                          <a:solidFill>
                            <a:srgbClr val="000000"/>
                          </a:solidFill>
                          <a:latin typeface="Times New Roman"/>
                        </a:rPr>
                        <a:t>Action 2</a:t>
                      </a:r>
                    </a:p>
                  </a:txBody>
                  <a:tcPr marL="182879"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ML" sz="1400" b="0" i="0" u="none" strike="noStrike" noProof="0" dirty="0">
                          <a:solidFill>
                            <a:srgbClr val="000000"/>
                          </a:solidFill>
                          <a:latin typeface="Times New Roman"/>
                        </a:rPr>
                        <a:t>Objectif opérationnel</a:t>
                      </a:r>
                    </a:p>
                  </a:txBody>
                  <a:tcPr marL="182879"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ML" sz="1400" b="0" i="0" u="none" strike="noStrike" noProof="0">
                          <a:solidFill>
                            <a:srgbClr val="000000"/>
                          </a:solidFill>
                          <a:latin typeface="Times New Roman"/>
                        </a:rPr>
                        <a:t>Indicateur 1</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4975">
                <a:tc vMerge="1">
                  <a:txBody>
                    <a:bodyPr/>
                    <a:lstStyle/>
                    <a:p>
                      <a:endParaRPr lang="en-US"/>
                    </a:p>
                  </a:txBody>
                  <a:tcPr/>
                </a:tc>
                <a:tc vMerge="1">
                  <a:txBody>
                    <a:bodyPr/>
                    <a:lstStyle/>
                    <a:p>
                      <a:endParaRPr lang="en-US"/>
                    </a:p>
                  </a:txBody>
                  <a:tcPr/>
                </a:tc>
                <a:tc>
                  <a:txBody>
                    <a:bodyPr/>
                    <a:lstStyle/>
                    <a:p>
                      <a:pPr algn="l" fontAlgn="t"/>
                      <a:r>
                        <a:rPr lang="fr-ML" sz="1400" b="0" i="0" u="none" strike="noStrike" noProof="0">
                          <a:solidFill>
                            <a:srgbClr val="000000"/>
                          </a:solidFill>
                          <a:latin typeface="Times New Roman"/>
                        </a:rPr>
                        <a:t>Indicateur 2</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4975">
                <a:tc rowSpan="2">
                  <a:txBody>
                    <a:bodyPr/>
                    <a:lstStyle/>
                    <a:p>
                      <a:pPr algn="l" fontAlgn="ctr"/>
                      <a:r>
                        <a:rPr lang="fr-ML" sz="1400" b="0" i="0" u="none" strike="noStrike" noProof="0" dirty="0">
                          <a:solidFill>
                            <a:srgbClr val="000000"/>
                          </a:solidFill>
                          <a:latin typeface="Times New Roman"/>
                        </a:rPr>
                        <a:t>Projet 1</a:t>
                      </a:r>
                    </a:p>
                  </a:txBody>
                  <a:tcPr marL="182879"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ML" sz="1400" b="0" i="0" u="none" strike="noStrike" noProof="0" dirty="0">
                          <a:solidFill>
                            <a:srgbClr val="000000"/>
                          </a:solidFill>
                          <a:latin typeface="Times New Roman"/>
                        </a:rPr>
                        <a:t>Objectif opérationnel </a:t>
                      </a:r>
                    </a:p>
                  </a:txBody>
                  <a:tcPr marL="182879"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ML" sz="1400" b="0" i="0" u="none" strike="noStrike" noProof="0">
                          <a:solidFill>
                            <a:srgbClr val="000000"/>
                          </a:solidFill>
                          <a:latin typeface="Times New Roman"/>
                        </a:rPr>
                        <a:t>Indicateur 1</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4975">
                <a:tc vMerge="1">
                  <a:txBody>
                    <a:bodyPr/>
                    <a:lstStyle/>
                    <a:p>
                      <a:endParaRPr lang="en-US"/>
                    </a:p>
                  </a:txBody>
                  <a:tcPr/>
                </a:tc>
                <a:tc vMerge="1">
                  <a:txBody>
                    <a:bodyPr/>
                    <a:lstStyle/>
                    <a:p>
                      <a:endParaRPr lang="en-US"/>
                    </a:p>
                  </a:txBody>
                  <a:tcPr/>
                </a:tc>
                <a:tc>
                  <a:txBody>
                    <a:bodyPr/>
                    <a:lstStyle/>
                    <a:p>
                      <a:pPr algn="l" fontAlgn="t"/>
                      <a:r>
                        <a:rPr lang="fr-ML" sz="1400" b="0" i="0" u="none" strike="noStrike" noProof="0">
                          <a:solidFill>
                            <a:srgbClr val="000000"/>
                          </a:solidFill>
                          <a:latin typeface="Times New Roman"/>
                        </a:rPr>
                        <a:t>Indicateur 2</a:t>
                      </a:r>
                    </a:p>
                  </a:txBody>
                  <a:tcPr marL="91439"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ML" sz="1400" b="0" i="0" u="none" strike="noStrike" noProof="0" dirty="0">
                          <a:solidFill>
                            <a:srgbClr val="000000"/>
                          </a:solidFill>
                          <a:latin typeface="Times New Roman"/>
                        </a:rPr>
                        <a:t> </a:t>
                      </a:r>
                    </a:p>
                  </a:txBody>
                  <a:tcPr marL="9525" marR="9525" marT="9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9" name="Titre 1"/>
          <p:cNvSpPr txBox="1">
            <a:spLocks/>
          </p:cNvSpPr>
          <p:nvPr/>
        </p:nvSpPr>
        <p:spPr>
          <a:xfrm>
            <a:off x="1524001" y="116632"/>
            <a:ext cx="9036495" cy="1097806"/>
          </a:xfrm>
          <a:prstGeom prst="rect">
            <a:avLst/>
          </a:prstGeom>
          <a:solidFill>
            <a:schemeClr val="accent1"/>
          </a:solid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prstClr val="black"/>
                </a:solidFill>
                <a:latin typeface="Arial" pitchFamily="34" charset="0"/>
                <a:cs typeface="Arial" pitchFamily="34" charset="0"/>
              </a:rPr>
              <a:t>5</a:t>
            </a:r>
            <a:r>
              <a:rPr kumimoji="0" lang="fr-FR"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kumimoji="0" lang="fr-FR" sz="2800" b="1" i="0" u="none" strike="noStrike" kern="1200" cap="none" spc="0" normalizeH="0" baseline="0" noProof="0" dirty="0">
                <a:ln>
                  <a:noFill/>
                </a:ln>
                <a:solidFill>
                  <a:prstClr val="black"/>
                </a:solidFill>
                <a:effectLst/>
                <a:uLnTx/>
                <a:uFillTx/>
                <a:latin typeface="Calibri"/>
                <a:ea typeface="+mn-ea"/>
                <a:cs typeface="+mn-cs"/>
              </a:rPr>
              <a:t>Le dispositif de performance du programme</a:t>
            </a:r>
            <a:endParaRPr kumimoji="0" lang="fr-FR" sz="2800" b="1" i="0" u="none" strike="noStrike" kern="1200" cap="none" spc="0" normalizeH="0" baseline="0" noProof="0" dirty="0">
              <a:ln>
                <a:noFill/>
              </a:ln>
              <a:solidFill>
                <a:srgbClr val="1F497D">
                  <a:satMod val="130000"/>
                </a:srgbClr>
              </a:solidFill>
              <a:effectLst/>
              <a:uLnTx/>
              <a:uFillTx/>
              <a:latin typeface="Garamond" pitchFamily="18" charset="0"/>
              <a:ea typeface="+mn-ea"/>
              <a:cs typeface="+mn-cs"/>
            </a:endParaRPr>
          </a:p>
        </p:txBody>
      </p:sp>
    </p:spTree>
    <p:extLst>
      <p:ext uri="{BB962C8B-B14F-4D97-AF65-F5344CB8AC3E}">
        <p14:creationId xmlns:p14="http://schemas.microsoft.com/office/powerpoint/2010/main" val="9379070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95564" y="1214438"/>
            <a:ext cx="6715125" cy="5000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Répartition des ressources</a:t>
            </a:r>
            <a:endParaRPr kumimoji="0" lang="fr-ML"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re 1"/>
          <p:cNvSpPr txBox="1">
            <a:spLocks/>
          </p:cNvSpPr>
          <p:nvPr/>
        </p:nvSpPr>
        <p:spPr>
          <a:xfrm>
            <a:off x="1524001" y="116632"/>
            <a:ext cx="9036495" cy="1097806"/>
          </a:xfrm>
          <a:prstGeom prst="rect">
            <a:avLst/>
          </a:prstGeom>
          <a:solidFill>
            <a:schemeClr val="accent1"/>
          </a:solid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prstClr val="black"/>
                </a:solidFill>
                <a:latin typeface="Arial" pitchFamily="34" charset="0"/>
                <a:cs typeface="Arial" pitchFamily="34" charset="0"/>
              </a:rPr>
              <a:t>5</a:t>
            </a:r>
            <a:r>
              <a:rPr kumimoji="0" lang="fr-FR"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kumimoji="0" lang="fr-FR" sz="2800" b="1" i="0" u="none" strike="noStrike" kern="1200" cap="none" spc="0" normalizeH="0" baseline="0" noProof="0" dirty="0">
                <a:ln>
                  <a:noFill/>
                </a:ln>
                <a:solidFill>
                  <a:prstClr val="black"/>
                </a:solidFill>
                <a:effectLst/>
                <a:uLnTx/>
                <a:uFillTx/>
                <a:latin typeface="Calibri"/>
                <a:ea typeface="+mn-ea"/>
                <a:cs typeface="+mn-cs"/>
              </a:rPr>
              <a:t>Le dispositif de performance du programme</a:t>
            </a:r>
            <a:endParaRPr kumimoji="0" lang="fr-FR" sz="2800" b="1" i="0" u="none" strike="noStrike" kern="1200" cap="none" spc="0" normalizeH="0" baseline="0" noProof="0" dirty="0">
              <a:ln>
                <a:noFill/>
              </a:ln>
              <a:solidFill>
                <a:srgbClr val="1F497D">
                  <a:satMod val="130000"/>
                </a:srgbClr>
              </a:solidFill>
              <a:effectLst/>
              <a:uLnTx/>
              <a:uFillTx/>
              <a:latin typeface="Garamond" pitchFamily="18" charset="0"/>
              <a:ea typeface="+mn-ea"/>
              <a:cs typeface="+mn-cs"/>
            </a:endParaRPr>
          </a:p>
        </p:txBody>
      </p:sp>
      <p:graphicFrame>
        <p:nvGraphicFramePr>
          <p:cNvPr id="7" name="Table 9"/>
          <p:cNvGraphicFramePr>
            <a:graphicFrameLocks noGrp="1"/>
          </p:cNvGraphicFramePr>
          <p:nvPr>
            <p:extLst>
              <p:ext uri="{D42A27DB-BD31-4B8C-83A1-F6EECF244321}">
                <p14:modId xmlns:p14="http://schemas.microsoft.com/office/powerpoint/2010/main" val="3035449609"/>
              </p:ext>
            </p:extLst>
          </p:nvPr>
        </p:nvGraphicFramePr>
        <p:xfrm>
          <a:off x="1524001" y="1793875"/>
          <a:ext cx="10280071" cy="4663403"/>
        </p:xfrm>
        <a:graphic>
          <a:graphicData uri="http://schemas.openxmlformats.org/drawingml/2006/table">
            <a:tbl>
              <a:tblPr/>
              <a:tblGrid>
                <a:gridCol w="1188305">
                  <a:extLst>
                    <a:ext uri="{9D8B030D-6E8A-4147-A177-3AD203B41FA5}">
                      <a16:colId xmlns:a16="http://schemas.microsoft.com/office/drawing/2014/main" val="20000"/>
                    </a:ext>
                  </a:extLst>
                </a:gridCol>
                <a:gridCol w="731188">
                  <a:extLst>
                    <a:ext uri="{9D8B030D-6E8A-4147-A177-3AD203B41FA5}">
                      <a16:colId xmlns:a16="http://schemas.microsoft.com/office/drawing/2014/main" val="20001"/>
                    </a:ext>
                  </a:extLst>
                </a:gridCol>
                <a:gridCol w="731387">
                  <a:extLst>
                    <a:ext uri="{9D8B030D-6E8A-4147-A177-3AD203B41FA5}">
                      <a16:colId xmlns:a16="http://schemas.microsoft.com/office/drawing/2014/main" val="20002"/>
                    </a:ext>
                  </a:extLst>
                </a:gridCol>
                <a:gridCol w="729506">
                  <a:extLst>
                    <a:ext uri="{9D8B030D-6E8A-4147-A177-3AD203B41FA5}">
                      <a16:colId xmlns:a16="http://schemas.microsoft.com/office/drawing/2014/main" val="20003"/>
                    </a:ext>
                  </a:extLst>
                </a:gridCol>
                <a:gridCol w="824515">
                  <a:extLst>
                    <a:ext uri="{9D8B030D-6E8A-4147-A177-3AD203B41FA5}">
                      <a16:colId xmlns:a16="http://schemas.microsoft.com/office/drawing/2014/main" val="20004"/>
                    </a:ext>
                  </a:extLst>
                </a:gridCol>
                <a:gridCol w="457055">
                  <a:extLst>
                    <a:ext uri="{9D8B030D-6E8A-4147-A177-3AD203B41FA5}">
                      <a16:colId xmlns:a16="http://schemas.microsoft.com/office/drawing/2014/main" val="20005"/>
                    </a:ext>
                  </a:extLst>
                </a:gridCol>
                <a:gridCol w="731287">
                  <a:extLst>
                    <a:ext uri="{9D8B030D-6E8A-4147-A177-3AD203B41FA5}">
                      <a16:colId xmlns:a16="http://schemas.microsoft.com/office/drawing/2014/main" val="20006"/>
                    </a:ext>
                  </a:extLst>
                </a:gridCol>
                <a:gridCol w="639876">
                  <a:extLst>
                    <a:ext uri="{9D8B030D-6E8A-4147-A177-3AD203B41FA5}">
                      <a16:colId xmlns:a16="http://schemas.microsoft.com/office/drawing/2014/main" val="20007"/>
                    </a:ext>
                  </a:extLst>
                </a:gridCol>
                <a:gridCol w="639876">
                  <a:extLst>
                    <a:ext uri="{9D8B030D-6E8A-4147-A177-3AD203B41FA5}">
                      <a16:colId xmlns:a16="http://schemas.microsoft.com/office/drawing/2014/main" val="20008"/>
                    </a:ext>
                  </a:extLst>
                </a:gridCol>
                <a:gridCol w="548465">
                  <a:extLst>
                    <a:ext uri="{9D8B030D-6E8A-4147-A177-3AD203B41FA5}">
                      <a16:colId xmlns:a16="http://schemas.microsoft.com/office/drawing/2014/main" val="20009"/>
                    </a:ext>
                  </a:extLst>
                </a:gridCol>
                <a:gridCol w="731287">
                  <a:extLst>
                    <a:ext uri="{9D8B030D-6E8A-4147-A177-3AD203B41FA5}">
                      <a16:colId xmlns:a16="http://schemas.microsoft.com/office/drawing/2014/main" val="20010"/>
                    </a:ext>
                  </a:extLst>
                </a:gridCol>
                <a:gridCol w="548465">
                  <a:extLst>
                    <a:ext uri="{9D8B030D-6E8A-4147-A177-3AD203B41FA5}">
                      <a16:colId xmlns:a16="http://schemas.microsoft.com/office/drawing/2014/main" val="20011"/>
                    </a:ext>
                  </a:extLst>
                </a:gridCol>
                <a:gridCol w="639876">
                  <a:extLst>
                    <a:ext uri="{9D8B030D-6E8A-4147-A177-3AD203B41FA5}">
                      <a16:colId xmlns:a16="http://schemas.microsoft.com/office/drawing/2014/main" val="20012"/>
                    </a:ext>
                  </a:extLst>
                </a:gridCol>
                <a:gridCol w="482272">
                  <a:extLst>
                    <a:ext uri="{9D8B030D-6E8A-4147-A177-3AD203B41FA5}">
                      <a16:colId xmlns:a16="http://schemas.microsoft.com/office/drawing/2014/main" val="20013"/>
                    </a:ext>
                  </a:extLst>
                </a:gridCol>
                <a:gridCol w="656711">
                  <a:extLst>
                    <a:ext uri="{9D8B030D-6E8A-4147-A177-3AD203B41FA5}">
                      <a16:colId xmlns:a16="http://schemas.microsoft.com/office/drawing/2014/main" val="20014"/>
                    </a:ext>
                  </a:extLst>
                </a:gridCol>
              </a:tblGrid>
              <a:tr h="1112483">
                <a:tc rowSpan="2">
                  <a:txBody>
                    <a:bodyPr/>
                    <a:lstStyle/>
                    <a:p>
                      <a:pPr algn="ctr" fontAlgn="t"/>
                      <a:r>
                        <a:rPr lang="en-US" sz="1400" b="0" i="0" u="none" strike="noStrike" dirty="0">
                          <a:solidFill>
                            <a:srgbClr val="000000"/>
                          </a:solidFill>
                          <a:latin typeface="Arial"/>
                        </a:rPr>
                        <a:t>Action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n-US" sz="1300" b="0" i="0" u="none" strike="noStrike" dirty="0">
                          <a:solidFill>
                            <a:srgbClr val="000000"/>
                          </a:solidFill>
                          <a:latin typeface="Arial"/>
                        </a:rPr>
                        <a:t>Dépenses de personnel</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t"/>
                      <a:r>
                        <a:rPr lang="fr-FR" sz="1300" b="0" i="0" u="none" strike="noStrike" dirty="0">
                          <a:solidFill>
                            <a:srgbClr val="000000"/>
                          </a:solidFill>
                          <a:latin typeface="Arial"/>
                        </a:rPr>
                        <a:t>Dépenses d’acquisitions de biens et services</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t"/>
                      <a:r>
                        <a:rPr lang="fr-FR" sz="1300" b="0" i="0" u="none" strike="noStrike" dirty="0">
                          <a:solidFill>
                            <a:srgbClr val="000000"/>
                          </a:solidFill>
                          <a:latin typeface="Arial"/>
                        </a:rPr>
                        <a:t>Dépenses de transfert courant</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t"/>
                      <a:r>
                        <a:rPr lang="fr-FR" sz="1300" b="0" i="0" u="none" strike="noStrike" dirty="0">
                          <a:solidFill>
                            <a:srgbClr val="000000"/>
                          </a:solidFill>
                          <a:latin typeface="Arial"/>
                        </a:rPr>
                        <a:t>dépenses d’investissements exécutés par l’Etat et dépenses de transferts en capital</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300" b="0" i="0" u="none" strike="noStrike" dirty="0">
                          <a:solidFill>
                            <a:srgbClr val="000000"/>
                          </a:solidFill>
                          <a:latin typeface="Arial"/>
                        </a:rPr>
                        <a:t>Total</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1196">
                <a:tc vMerge="1">
                  <a:txBody>
                    <a:bodyPr/>
                    <a:lstStyle/>
                    <a:p>
                      <a:endParaRPr lang="en-US"/>
                    </a:p>
                  </a:txBody>
                  <a:tcPr/>
                </a:tc>
                <a:tc gridSpan="2">
                  <a:txBody>
                    <a:bodyPr/>
                    <a:lstStyle/>
                    <a:p>
                      <a:pPr algn="ctr" fontAlgn="t"/>
                      <a:r>
                        <a:rPr lang="en-US" sz="1300" b="0" i="0" u="none" strike="noStrike" dirty="0">
                          <a:solidFill>
                            <a:srgbClr val="000000"/>
                          </a:solidFill>
                          <a:latin typeface="Arial"/>
                        </a:rPr>
                        <a:t>CP</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t"/>
                      <a:r>
                        <a:rPr lang="fr-FR" sz="1300" b="0" i="0" u="none" strike="noStrike" dirty="0">
                          <a:solidFill>
                            <a:srgbClr val="000000"/>
                          </a:solidFill>
                          <a:latin typeface="Arial"/>
                        </a:rPr>
                        <a:t>CP</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1300" b="0" i="0" u="none" strike="noStrike" dirty="0">
                          <a:solidFill>
                            <a:srgbClr val="000000"/>
                          </a:solidFill>
                          <a:latin typeface="Arial"/>
                        </a:rPr>
                        <a:t>CP</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1300" b="0" i="0" u="none" strike="noStrike" dirty="0">
                          <a:solidFill>
                            <a:srgbClr val="000000"/>
                          </a:solidFill>
                          <a:latin typeface="Arial"/>
                        </a:rPr>
                        <a:t>AE</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1300" b="0" i="0" u="none" strike="noStrike" dirty="0">
                          <a:solidFill>
                            <a:srgbClr val="000000"/>
                          </a:solidFill>
                          <a:latin typeface="Arial"/>
                        </a:rPr>
                        <a:t>CP</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1300" b="0" i="0" u="none" strike="noStrike" dirty="0">
                          <a:solidFill>
                            <a:srgbClr val="000000"/>
                          </a:solidFill>
                          <a:latin typeface="Arial"/>
                        </a:rPr>
                        <a:t>AE</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1300" b="0" i="0" u="none" strike="noStrike" dirty="0">
                          <a:solidFill>
                            <a:srgbClr val="000000"/>
                          </a:solidFill>
                          <a:latin typeface="Arial"/>
                        </a:rPr>
                        <a:t>CP</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91481">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Arial"/>
                        </a:rPr>
                        <a:t>N+1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481">
                <a:tc>
                  <a:txBody>
                    <a:bodyPr/>
                    <a:lstStyle/>
                    <a:p>
                      <a:pPr algn="l" fontAlgn="t"/>
                      <a:r>
                        <a:rPr lang="en-US" sz="1400" b="0" i="0" u="none" strike="noStrike" dirty="0">
                          <a:solidFill>
                            <a:srgbClr val="000000"/>
                          </a:solidFill>
                          <a:latin typeface="Arial"/>
                        </a:rPr>
                        <a:t>Progr</a:t>
                      </a:r>
                      <a:r>
                        <a:rPr lang="en-US" sz="1400" b="0" i="0" u="none" strike="noStrike" baseline="0" dirty="0">
                          <a:solidFill>
                            <a:srgbClr val="000000"/>
                          </a:solidFill>
                          <a:latin typeface="Arial"/>
                        </a:rPr>
                        <a:t> 1</a:t>
                      </a:r>
                      <a:endParaRPr lang="en-US" sz="1400" b="0" i="0" u="none" strike="noStrike" dirty="0">
                        <a:solidFill>
                          <a:srgbClr val="000000"/>
                        </a:solidFill>
                        <a:latin typeface="Arial"/>
                      </a:endParaRP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481">
                <a:tc>
                  <a:txBody>
                    <a:bodyPr/>
                    <a:lstStyle/>
                    <a:p>
                      <a:pPr algn="l" fontAlgn="t"/>
                      <a:r>
                        <a:rPr lang="en-US" sz="1400" b="0" i="0" u="none" strike="noStrike" dirty="0">
                          <a:solidFill>
                            <a:srgbClr val="000000"/>
                          </a:solidFill>
                          <a:latin typeface="Arial"/>
                        </a:rPr>
                        <a:t>Action 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1481">
                <a:tc>
                  <a:txBody>
                    <a:bodyPr/>
                    <a:lstStyle/>
                    <a:p>
                      <a:pPr algn="l" fontAlgn="t"/>
                      <a:r>
                        <a:rPr lang="en-US" sz="1400" b="0" i="0" u="none" strike="noStrike" dirty="0">
                          <a:solidFill>
                            <a:srgbClr val="000000"/>
                          </a:solidFill>
                          <a:latin typeface="Arial"/>
                        </a:rPr>
                        <a:t>Action 2</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1481">
                <a:tc>
                  <a:txBody>
                    <a:bodyPr/>
                    <a:lstStyle/>
                    <a:p>
                      <a:pPr algn="l" fontAlgn="t"/>
                      <a:r>
                        <a:rPr lang="en-US" sz="1400" b="0" i="0" u="none" strike="noStrike" dirty="0" err="1">
                          <a:solidFill>
                            <a:srgbClr val="000000"/>
                          </a:solidFill>
                          <a:latin typeface="Arial"/>
                        </a:rPr>
                        <a:t>Projet</a:t>
                      </a:r>
                      <a:r>
                        <a:rPr lang="en-US" sz="1400" b="0" i="0" u="none" strike="noStrike" dirty="0">
                          <a:solidFill>
                            <a:srgbClr val="000000"/>
                          </a:solidFill>
                          <a:latin typeface="Arial"/>
                        </a:rPr>
                        <a:t> 1</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1481">
                <a:tc>
                  <a:txBody>
                    <a:bodyPr/>
                    <a:lstStyle/>
                    <a:p>
                      <a:pPr algn="l" fontAlgn="t"/>
                      <a:r>
                        <a:rPr lang="en-US" sz="1400" b="0" i="0" u="none" strike="noStrike" dirty="0" err="1">
                          <a:solidFill>
                            <a:srgbClr val="000000"/>
                          </a:solidFill>
                          <a:latin typeface="Arial"/>
                        </a:rPr>
                        <a:t>Projet</a:t>
                      </a:r>
                      <a:r>
                        <a:rPr lang="en-US" sz="1400" b="0" i="0" u="none" strike="noStrike" dirty="0">
                          <a:solidFill>
                            <a:srgbClr val="000000"/>
                          </a:solidFill>
                          <a:latin typeface="Arial"/>
                        </a:rPr>
                        <a:t> 2</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644">
                <a:tc>
                  <a:txBody>
                    <a:bodyPr/>
                    <a:lstStyle/>
                    <a:p>
                      <a:pPr algn="l" fontAlgn="t"/>
                      <a:r>
                        <a:rPr lang="en-US" sz="1400" b="0" i="0" u="none" strike="noStrike" dirty="0" err="1">
                          <a:solidFill>
                            <a:srgbClr val="000000"/>
                          </a:solidFill>
                          <a:latin typeface="Arial"/>
                        </a:rPr>
                        <a:t>Prog</a:t>
                      </a:r>
                      <a:r>
                        <a:rPr lang="en-US" sz="1400" b="0" i="0" u="none" strike="noStrike" dirty="0">
                          <a:solidFill>
                            <a:srgbClr val="000000"/>
                          </a:solidFill>
                          <a:latin typeface="Arial"/>
                        </a:rPr>
                        <a:t> 2</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1481">
                <a:tc>
                  <a:txBody>
                    <a:bodyPr/>
                    <a:lstStyle/>
                    <a:p>
                      <a:pPr algn="l" fontAlgn="t"/>
                      <a:r>
                        <a:rPr lang="en-US" sz="1400" b="0" i="0" u="none" strike="noStrike" dirty="0">
                          <a:solidFill>
                            <a:srgbClr val="000000"/>
                          </a:solidFill>
                          <a:latin typeface="Arial"/>
                        </a:rPr>
                        <a:t>Total</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Arial"/>
                        </a:rPr>
                        <a:t> </a:t>
                      </a:r>
                    </a:p>
                  </a:txBody>
                  <a:tcPr marL="91444" marR="91444"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293534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4"/>
          <p:cNvSpPr txBox="1">
            <a:spLocks noChangeArrowheads="1"/>
          </p:cNvSpPr>
          <p:nvPr/>
        </p:nvSpPr>
        <p:spPr bwMode="auto">
          <a:xfrm>
            <a:off x="1246908" y="0"/>
            <a:ext cx="10945092" cy="1138773"/>
          </a:xfrm>
          <a:prstGeom prst="rect">
            <a:avLst/>
          </a:prstGeom>
          <a:solidFill>
            <a:schemeClr val="accent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ML"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PAP d’un programme « </a:t>
            </a:r>
            <a:r>
              <a:rPr kumimoji="0" lang="fr-ML" altLang="fr-FR"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Pilotage et soutien aux services de l’éducation formelle et non formelle</a:t>
            </a:r>
            <a:r>
              <a:rPr kumimoji="0" lang="fr-ML"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4152779909"/>
              </p:ext>
            </p:extLst>
          </p:nvPr>
        </p:nvGraphicFramePr>
        <p:xfrm>
          <a:off x="1246908" y="912317"/>
          <a:ext cx="10945092" cy="5844415"/>
        </p:xfrm>
        <a:graphic>
          <a:graphicData uri="http://schemas.openxmlformats.org/drawingml/2006/table">
            <a:tbl>
              <a:tblPr firstRow="1" firstCol="1" bandRow="1"/>
              <a:tblGrid>
                <a:gridCol w="3776056">
                  <a:extLst>
                    <a:ext uri="{9D8B030D-6E8A-4147-A177-3AD203B41FA5}">
                      <a16:colId xmlns:a16="http://schemas.microsoft.com/office/drawing/2014/main" val="537352080"/>
                    </a:ext>
                  </a:extLst>
                </a:gridCol>
                <a:gridCol w="2309415">
                  <a:extLst>
                    <a:ext uri="{9D8B030D-6E8A-4147-A177-3AD203B41FA5}">
                      <a16:colId xmlns:a16="http://schemas.microsoft.com/office/drawing/2014/main" val="1212925966"/>
                    </a:ext>
                  </a:extLst>
                </a:gridCol>
                <a:gridCol w="612925">
                  <a:extLst>
                    <a:ext uri="{9D8B030D-6E8A-4147-A177-3AD203B41FA5}">
                      <a16:colId xmlns:a16="http://schemas.microsoft.com/office/drawing/2014/main" val="3204660649"/>
                    </a:ext>
                  </a:extLst>
                </a:gridCol>
                <a:gridCol w="505663">
                  <a:extLst>
                    <a:ext uri="{9D8B030D-6E8A-4147-A177-3AD203B41FA5}">
                      <a16:colId xmlns:a16="http://schemas.microsoft.com/office/drawing/2014/main" val="2417598838"/>
                    </a:ext>
                  </a:extLst>
                </a:gridCol>
                <a:gridCol w="864663">
                  <a:extLst>
                    <a:ext uri="{9D8B030D-6E8A-4147-A177-3AD203B41FA5}">
                      <a16:colId xmlns:a16="http://schemas.microsoft.com/office/drawing/2014/main" val="2724570794"/>
                    </a:ext>
                  </a:extLst>
                </a:gridCol>
                <a:gridCol w="864663">
                  <a:extLst>
                    <a:ext uri="{9D8B030D-6E8A-4147-A177-3AD203B41FA5}">
                      <a16:colId xmlns:a16="http://schemas.microsoft.com/office/drawing/2014/main" val="3486256106"/>
                    </a:ext>
                  </a:extLst>
                </a:gridCol>
                <a:gridCol w="849339">
                  <a:extLst>
                    <a:ext uri="{9D8B030D-6E8A-4147-A177-3AD203B41FA5}">
                      <a16:colId xmlns:a16="http://schemas.microsoft.com/office/drawing/2014/main" val="3670839857"/>
                    </a:ext>
                  </a:extLst>
                </a:gridCol>
                <a:gridCol w="640837">
                  <a:extLst>
                    <a:ext uri="{9D8B030D-6E8A-4147-A177-3AD203B41FA5}">
                      <a16:colId xmlns:a16="http://schemas.microsoft.com/office/drawing/2014/main" val="1000833255"/>
                    </a:ext>
                  </a:extLst>
                </a:gridCol>
                <a:gridCol w="521531">
                  <a:extLst>
                    <a:ext uri="{9D8B030D-6E8A-4147-A177-3AD203B41FA5}">
                      <a16:colId xmlns:a16="http://schemas.microsoft.com/office/drawing/2014/main" val="2640996115"/>
                    </a:ext>
                  </a:extLst>
                </a:gridCol>
              </a:tblGrid>
              <a:tr h="225996">
                <a:tc rowSpan="2">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Objectifs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Indicateurs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Référence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Valeurs cibles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rowSpan="2">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Responsables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04075486"/>
                  </a:ext>
                </a:extLst>
              </a:tr>
              <a:tr h="395906">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Unité</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2020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2021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2024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614950131"/>
                  </a:ext>
                </a:extLst>
              </a:tr>
              <a:tr h="185251">
                <a:tc gridSpan="9">
                  <a:txBody>
                    <a:bodyPr/>
                    <a:lstStyle/>
                    <a:p>
                      <a:pPr>
                        <a:lnSpc>
                          <a:spcPct val="107000"/>
                        </a:lnSpc>
                        <a:spcAft>
                          <a:spcPts val="0"/>
                        </a:spcAft>
                      </a:pPr>
                      <a:r>
                        <a:rPr lang="fr-FR" sz="1200" b="1">
                          <a:effectLst/>
                          <a:latin typeface="Garamond" panose="02020404030301010803" pitchFamily="18" charset="0"/>
                          <a:ea typeface="Calibri" panose="020F0502020204030204" pitchFamily="34" charset="0"/>
                          <a:cs typeface="Calibri" panose="020F0502020204030204" pitchFamily="34" charset="0"/>
                        </a:rPr>
                        <a:t>Programme 061: pilotage et soutien aux services de l'éducation formelle et non formelle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184297"/>
                  </a:ext>
                </a:extLst>
              </a:tr>
              <a:tr h="773809">
                <a:tc>
                  <a:txBody>
                    <a:bodyPr/>
                    <a:lstStyle/>
                    <a:p>
                      <a:pP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Objectif stratégique : Renforcer les capacités stratégiques et opérationnelles du ministère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Indice de satisfaction globale des partenaires du MENAPLN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200" i="1">
                          <a:solidFill>
                            <a:srgbClr val="FF0000"/>
                          </a:solidFill>
                          <a:effectLst/>
                          <a:latin typeface="Garamond" panose="02020404030301010803" pitchFamily="18" charset="0"/>
                          <a:ea typeface="Times New Roman" panose="02020603050405020304" pitchFamily="18" charset="0"/>
                          <a:cs typeface="Arial" panose="020B0604020202020204" pitchFamily="34" charset="0"/>
                        </a:rPr>
                        <a:t>Nombre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FF0000"/>
                          </a:solidFill>
                          <a:effectLst/>
                          <a:latin typeface="Garamond" panose="02020404030301010803" pitchFamily="18" charset="0"/>
                          <a:ea typeface="Times New Roman" panose="02020603050405020304" pitchFamily="18" charset="0"/>
                          <a:cs typeface="Arial" panose="020B0604020202020204" pitchFamily="34" charset="0"/>
                        </a:rPr>
                        <a:t>0,73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FF0000"/>
                          </a:solidFill>
                          <a:effectLst/>
                          <a:latin typeface="Garamond" panose="02020404030301010803" pitchFamily="18" charset="0"/>
                          <a:ea typeface="Times New Roman" panose="02020603050405020304" pitchFamily="18" charset="0"/>
                          <a:cs typeface="Arial" panose="020B060402020202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i="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SP/PDSEB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888453"/>
                  </a:ext>
                </a:extLst>
              </a:tr>
              <a:tr h="225996">
                <a:tc gridSpan="8">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Action 06101 : Pilotage et coordination du secteur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9894474"/>
                  </a:ext>
                </a:extLst>
              </a:tr>
              <a:tr h="392479">
                <a:tc>
                  <a:txBody>
                    <a:bodyPr/>
                    <a:lstStyle/>
                    <a:p>
                      <a:pPr algn="just">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Objectif Opérationnel : Améliorer le pilotage stratégique des structures du MENAPLN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Proportion des cadres de concertation statutaires tenus dans l'année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i="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SG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105664"/>
                  </a:ext>
                </a:extLst>
              </a:tr>
              <a:tr h="225996">
                <a:tc gridSpan="8">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Action 06102 : Planification et suivi évaluation des activités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0147109"/>
                  </a:ext>
                </a:extLst>
              </a:tr>
              <a:tr h="580356">
                <a:tc>
                  <a:txBody>
                    <a:bodyPr/>
                    <a:lstStyle/>
                    <a:p>
                      <a:pPr algn="just">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Objectif Opérationnel : Améliorer la planification et le suivi évaluation des activités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Taux d'exécution physique du plan d'action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82,52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i="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DGESS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75205"/>
                  </a:ext>
                </a:extLst>
              </a:tr>
              <a:tr h="225996">
                <a:tc gridSpan="8">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Action 06103 : Gestion des ressources humaines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43997086"/>
                  </a:ext>
                </a:extLst>
              </a:tr>
              <a:tr h="386905">
                <a:tc>
                  <a:txBody>
                    <a:bodyPr/>
                    <a:lstStyle/>
                    <a:p>
                      <a:pPr algn="just">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Objectif Opérationnel : Assurer une gestion efficace et efficiente des ressources humaines du ministère.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Proportion des agents dont les avancements autorisés sont à jour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82,47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1200" i="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DRH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039007"/>
                  </a:ext>
                </a:extLst>
              </a:tr>
              <a:tr h="225996">
                <a:tc gridSpan="8">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Action 06105 : Gestion des ressources financières et matérielles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3713527"/>
                  </a:ext>
                </a:extLst>
              </a:tr>
              <a:tr h="388712">
                <a:tc>
                  <a:txBody>
                    <a:bodyPr/>
                    <a:lstStyle/>
                    <a:p>
                      <a:pPr algn="just">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Objectif Opérationnel Assurer une gestion efficace des ressources financières et matérielles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Taux d'exécution du budget (hors dépenses du personnel)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97,93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 DAF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91087"/>
                  </a:ext>
                </a:extLst>
              </a:tr>
              <a:tr h="225996">
                <a:tc gridSpan="8">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Action 06106 : Renforcement des capacités institutionnelles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0836132"/>
                  </a:ext>
                </a:extLst>
              </a:tr>
              <a:tr h="580356">
                <a:tc>
                  <a:txBody>
                    <a:bodyPr/>
                    <a:lstStyle/>
                    <a:p>
                      <a:pPr algn="just">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Objectif opérationnel : Assurer le renforcement des capacités institutionnelles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200">
                          <a:solidFill>
                            <a:srgbClr val="FF0000"/>
                          </a:solidFill>
                          <a:effectLst/>
                          <a:latin typeface="Garamond" panose="02020404030301010803" pitchFamily="18" charset="0"/>
                          <a:ea typeface="Times New Roman" panose="02020603050405020304" pitchFamily="18" charset="0"/>
                          <a:cs typeface="Calibri" panose="020F0502020204030204" pitchFamily="34" charset="0"/>
                        </a:rPr>
                        <a:t>Niveau de performance globale des structures du MENAPLN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1200" i="1">
                          <a:solidFill>
                            <a:srgbClr val="FF0000"/>
                          </a:solidFill>
                          <a:effectLst/>
                          <a:latin typeface="Garamond" panose="02020404030301010803" pitchFamily="18"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65,05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DDII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721938"/>
                  </a:ext>
                </a:extLst>
              </a:tr>
              <a:tr h="225996">
                <a:tc gridSpan="8">
                  <a:txBody>
                    <a:bodyPr/>
                    <a:lstStyle/>
                    <a:p>
                      <a:pPr algn="ctr">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Action 06107 : Communication et information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a:lnSpc>
                          <a:spcPct val="107000"/>
                        </a:lnSpc>
                        <a:spcAft>
                          <a:spcPts val="0"/>
                        </a:spcAft>
                      </a:pPr>
                      <a:r>
                        <a:rPr lang="fr-FR" sz="1200" b="1">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37418507"/>
                  </a:ext>
                </a:extLst>
              </a:tr>
              <a:tr h="386905">
                <a:tc>
                  <a:txBody>
                    <a:bodyPr/>
                    <a:lstStyle/>
                    <a:p>
                      <a:pPr algn="just">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Objectif Opérationnel : Améliorer la visibilité des actions du Ministère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Taux de couverture médiatique des activités « phares » du ministère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DCPM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282" marR="572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431695"/>
                  </a:ext>
                </a:extLst>
              </a:tr>
            </a:tbl>
          </a:graphicData>
        </a:graphic>
      </p:graphicFrame>
    </p:spTree>
    <p:extLst>
      <p:ext uri="{BB962C8B-B14F-4D97-AF65-F5344CB8AC3E}">
        <p14:creationId xmlns:p14="http://schemas.microsoft.com/office/powerpoint/2010/main" val="296359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846034"/>
            <a:ext cx="10783329" cy="5404575"/>
          </a:xfrm>
        </p:spPr>
        <p:txBody>
          <a:bodyPr>
            <a:noAutofit/>
          </a:bodyPr>
          <a:lstStyle/>
          <a:p>
            <a:pPr algn="just"/>
            <a:r>
              <a:rPr lang="fr-FR" sz="3200" b="1" dirty="0"/>
              <a:t>1 - Le principe de l'autorisation budgétaire</a:t>
            </a:r>
            <a:r>
              <a:rPr lang="fr-FR" sz="3200" dirty="0"/>
              <a:t> découle de celui du consentement à l’impôt, qui est, à l’origine, une règle coutumière anglaise. </a:t>
            </a:r>
          </a:p>
          <a:p>
            <a:pPr algn="just"/>
            <a:r>
              <a:rPr lang="fr-FR" sz="3200" dirty="0"/>
              <a:t>Selon celle-ci, le Roi ne peut imposer de taxes sans le consentement du Parlement, représentant les contribuables. </a:t>
            </a:r>
          </a:p>
          <a:p>
            <a:pPr algn="just"/>
            <a:r>
              <a:rPr lang="fr-FR" sz="3200" dirty="0"/>
              <a:t>Avec l’avènement du régime parlementaire et de la souveraineté financière du parlement, cette règle s’est transformée en un principe de droit reconnu aux représentants du peuple de donner son autorisation de percevoir les recettes et d’effectuer les dépenses. </a:t>
            </a:r>
          </a:p>
          <a:p>
            <a:pPr algn="just"/>
            <a:r>
              <a:rPr lang="fr-FR" sz="3200" dirty="0"/>
              <a:t>C’est ce principe d’autorisation qui se trouve au centre de la définition classique du budget et qui constitue le fondement principal du droit budgétaire.</a:t>
            </a:r>
          </a:p>
          <a:p>
            <a:endParaRPr lang="fr-FR" sz="3200" dirty="0"/>
          </a:p>
        </p:txBody>
      </p:sp>
      <p:sp>
        <p:nvSpPr>
          <p:cNvPr id="6" name="Titre 1">
            <a:extLst>
              <a:ext uri="{FF2B5EF4-FFF2-40B4-BE49-F238E27FC236}">
                <a16:creationId xmlns:a16="http://schemas.microsoft.com/office/drawing/2014/main" id="{D5B25642-9516-4549-9EED-724AE5CB600D}"/>
              </a:ext>
            </a:extLst>
          </p:cNvPr>
          <p:cNvSpPr>
            <a:spLocks noGrp="1"/>
          </p:cNvSpPr>
          <p:nvPr>
            <p:ph type="title"/>
          </p:nvPr>
        </p:nvSpPr>
        <p:spPr>
          <a:xfrm>
            <a:off x="1314667" y="171292"/>
            <a:ext cx="10515600" cy="683494"/>
          </a:xfrm>
        </p:spPr>
        <p:txBody>
          <a:bodyPr>
            <a:normAutofit/>
          </a:bodyPr>
          <a:lstStyle/>
          <a:p>
            <a:r>
              <a:rPr lang="fr-FR" sz="3600" b="1" dirty="0">
                <a:solidFill>
                  <a:srgbClr val="FF0000"/>
                </a:solidFill>
              </a:rPr>
              <a:t>1.3. RAPPEL SUR LES PRINCIPES BUDGETAIRES </a:t>
            </a:r>
            <a:endParaRPr lang="fr-FR" sz="3600" dirty="0">
              <a:solidFill>
                <a:srgbClr val="FF0000"/>
              </a:solidFill>
            </a:endParaRPr>
          </a:p>
        </p:txBody>
      </p:sp>
    </p:spTree>
    <p:extLst>
      <p:ext uri="{BB962C8B-B14F-4D97-AF65-F5344CB8AC3E}">
        <p14:creationId xmlns:p14="http://schemas.microsoft.com/office/powerpoint/2010/main" val="11027581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noGrp="1"/>
          </p:cNvSpPr>
          <p:nvPr>
            <p:ph idx="1"/>
          </p:nvPr>
        </p:nvSpPr>
        <p:spPr>
          <a:xfrm>
            <a:off x="1413164" y="1000125"/>
            <a:ext cx="10778836" cy="5429250"/>
          </a:xfrm>
        </p:spPr>
        <p:txBody>
          <a:bodyPr>
            <a:normAutofit/>
          </a:bodyPr>
          <a:lstStyle/>
          <a:p>
            <a:pPr algn="just">
              <a:buFont typeface="Arial" panose="020B0604020202020204" pitchFamily="34" charset="0"/>
              <a:buNone/>
            </a:pPr>
            <a:r>
              <a:rPr lang="fr-FR" altLang="fr-FR" sz="3600" b="1" u="sng" dirty="0">
                <a:latin typeface="Garamond" panose="02020404030301010803" pitchFamily="18" charset="0"/>
              </a:rPr>
              <a:t>Les RAP</a:t>
            </a:r>
          </a:p>
          <a:p>
            <a:pPr marL="0" indent="0" algn="just">
              <a:buNone/>
            </a:pPr>
            <a:r>
              <a:rPr lang="fr-FR" altLang="fr-FR" sz="3600" dirty="0">
                <a:latin typeface="Garamond" panose="02020404030301010803" pitchFamily="18" charset="0"/>
              </a:rPr>
              <a:t>Les rapports annuels de performance (RAP) constituent les instruments clefs pour apprécier la qualité de l’action publique ; </a:t>
            </a:r>
          </a:p>
          <a:p>
            <a:pPr marL="0" indent="0" algn="just">
              <a:buNone/>
            </a:pPr>
            <a:r>
              <a:rPr lang="fr-FR" altLang="fr-FR" sz="3600" dirty="0">
                <a:latin typeface="Garamond" panose="02020404030301010803" pitchFamily="18" charset="0"/>
              </a:rPr>
              <a:t>Annexés au projet de loi de règlement, ils permettent : </a:t>
            </a:r>
          </a:p>
          <a:p>
            <a:pPr lvl="1" algn="just">
              <a:buFont typeface="Wingdings" panose="05000000000000000000" pitchFamily="2" charset="2"/>
              <a:buChar char="ü"/>
            </a:pPr>
            <a:r>
              <a:rPr lang="fr-FR" altLang="fr-FR" sz="4000" dirty="0">
                <a:latin typeface="Garamond" panose="02020404030301010803" pitchFamily="18" charset="0"/>
              </a:rPr>
              <a:t>d’évaluer l’atteinte des objectifs initialement fixés dans les projets annuels de performance ; </a:t>
            </a:r>
          </a:p>
          <a:p>
            <a:pPr lvl="1" algn="just">
              <a:buFont typeface="Wingdings" panose="05000000000000000000" pitchFamily="2" charset="2"/>
              <a:buChar char="ü"/>
            </a:pPr>
            <a:r>
              <a:rPr lang="fr-FR" altLang="fr-FR" sz="4000" dirty="0">
                <a:latin typeface="Garamond" panose="02020404030301010803" pitchFamily="18" charset="0"/>
              </a:rPr>
              <a:t> les comparaisons, avec le PAP.</a:t>
            </a:r>
          </a:p>
          <a:p>
            <a:pPr>
              <a:buFont typeface="Arial" panose="020B0604020202020204" pitchFamily="34" charset="0"/>
              <a:buNone/>
            </a:pPr>
            <a:endParaRPr lang="fr-FR" altLang="fr-FR" sz="3600" dirty="0">
              <a:latin typeface="Garamond" panose="02020404030301010803" pitchFamily="18" charset="0"/>
            </a:endParaRPr>
          </a:p>
        </p:txBody>
      </p:sp>
      <p:sp>
        <p:nvSpPr>
          <p:cNvPr id="5" name="Titre 1"/>
          <p:cNvSpPr txBox="1">
            <a:spLocks/>
          </p:cNvSpPr>
          <p:nvPr/>
        </p:nvSpPr>
        <p:spPr>
          <a:xfrm>
            <a:off x="1952626" y="214313"/>
            <a:ext cx="8429625" cy="785812"/>
          </a:xfrm>
          <a:prstGeom prst="rect">
            <a:avLst/>
          </a:prstGeom>
          <a:solidFill>
            <a:schemeClr val="accent1"/>
          </a:solid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prstClr val="black"/>
                </a:solidFill>
                <a:latin typeface="Calibri"/>
              </a:rPr>
              <a:t>5</a:t>
            </a:r>
            <a:r>
              <a:rPr kumimoji="0" lang="fr-FR" sz="2800" b="1" i="0" u="none" strike="noStrike" kern="1200" cap="none" spc="0" normalizeH="0" baseline="0" noProof="0" dirty="0">
                <a:ln>
                  <a:noFill/>
                </a:ln>
                <a:solidFill>
                  <a:prstClr val="black"/>
                </a:solidFill>
                <a:effectLst/>
                <a:uLnTx/>
                <a:uFillTx/>
                <a:latin typeface="Calibri"/>
                <a:ea typeface="+mn-ea"/>
                <a:cs typeface="+mn-cs"/>
              </a:rPr>
              <a:t>.2. Le dispositif de performance du programme</a:t>
            </a:r>
            <a:endParaRPr kumimoji="0" lang="fr-FR" sz="2800" b="1" i="0" u="none" strike="noStrike" kern="1200" cap="none" spc="0" normalizeH="0" baseline="0" noProof="0" dirty="0">
              <a:ln>
                <a:noFill/>
              </a:ln>
              <a:solidFill>
                <a:srgbClr val="1F497D">
                  <a:satMod val="130000"/>
                </a:srgbClr>
              </a:solidFill>
              <a:effectLst/>
              <a:uLnTx/>
              <a:uFillTx/>
              <a:latin typeface="Garamond" pitchFamily="18" charset="0"/>
              <a:ea typeface="+mn-ea"/>
              <a:cs typeface="+mn-cs"/>
            </a:endParaRPr>
          </a:p>
        </p:txBody>
      </p:sp>
    </p:spTree>
    <p:extLst>
      <p:ext uri="{BB962C8B-B14F-4D97-AF65-F5344CB8AC3E}">
        <p14:creationId xmlns:p14="http://schemas.microsoft.com/office/powerpoint/2010/main" val="20665206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noGrp="1"/>
          </p:cNvSpPr>
          <p:nvPr>
            <p:ph idx="1"/>
          </p:nvPr>
        </p:nvSpPr>
        <p:spPr>
          <a:xfrm>
            <a:off x="1454727" y="1000126"/>
            <a:ext cx="10737273" cy="5572125"/>
          </a:xfrm>
        </p:spPr>
        <p:txBody>
          <a:bodyPr>
            <a:normAutofit/>
          </a:bodyPr>
          <a:lstStyle/>
          <a:p>
            <a:pPr algn="just">
              <a:buFont typeface="Wingdings" panose="05000000000000000000" pitchFamily="2" charset="2"/>
              <a:buChar char="q"/>
            </a:pPr>
            <a:r>
              <a:rPr lang="fr-FR" altLang="fr-FR" sz="3200" dirty="0">
                <a:latin typeface="Garamond" panose="02020404030301010803" pitchFamily="18" charset="0"/>
              </a:rPr>
              <a:t> Les RAP ont deux fonctions : </a:t>
            </a:r>
          </a:p>
          <a:p>
            <a:pPr lvl="1" algn="just">
              <a:buFont typeface="Wingdings" panose="05000000000000000000" pitchFamily="2" charset="2"/>
              <a:buChar char="ü"/>
            </a:pPr>
            <a:r>
              <a:rPr lang="fr-FR" altLang="fr-FR" sz="2800" dirty="0">
                <a:latin typeface="Garamond" panose="02020404030301010803" pitchFamily="18" charset="0"/>
              </a:rPr>
              <a:t>	</a:t>
            </a:r>
            <a:r>
              <a:rPr lang="fr-FR" altLang="fr-FR" sz="3600" dirty="0">
                <a:latin typeface="Garamond" panose="02020404030301010803" pitchFamily="18" charset="0"/>
              </a:rPr>
              <a:t>du côté de l’Exécutif, ils permettent de tirer les leçons de l’exécution du budget de l’année n-1 pour la préparation du budget de l’année n+1 ; </a:t>
            </a:r>
          </a:p>
          <a:p>
            <a:pPr lvl="1" algn="just">
              <a:buFont typeface="Wingdings" panose="05000000000000000000" pitchFamily="2" charset="2"/>
              <a:buChar char="ü"/>
            </a:pPr>
            <a:endParaRPr lang="fr-FR" altLang="fr-FR" sz="2000" dirty="0">
              <a:latin typeface="Garamond" panose="02020404030301010803" pitchFamily="18" charset="0"/>
            </a:endParaRPr>
          </a:p>
          <a:p>
            <a:pPr lvl="1" algn="just">
              <a:buFont typeface="Wingdings" panose="05000000000000000000" pitchFamily="2" charset="2"/>
              <a:buChar char="ü"/>
            </a:pPr>
            <a:r>
              <a:rPr lang="fr-FR" altLang="fr-FR" sz="3600" dirty="0">
                <a:latin typeface="Garamond" panose="02020404030301010803" pitchFamily="18" charset="0"/>
              </a:rPr>
              <a:t> du côté du Parlement, ils répondent aux obligations de redevabilité. L’Exécutif rendant des comptes sur les résultats atteints en matière de performance.</a:t>
            </a:r>
          </a:p>
          <a:p>
            <a:pPr algn="just">
              <a:buFont typeface="Wingdings" panose="05000000000000000000" pitchFamily="2" charset="2"/>
              <a:buChar char="q"/>
            </a:pPr>
            <a:r>
              <a:rPr lang="fr-FR" altLang="fr-FR" sz="3200" dirty="0">
                <a:latin typeface="Garamond" panose="02020404030301010803" pitchFamily="18" charset="0"/>
              </a:rPr>
              <a:t> Les formats retenus pour les PAP et les RAP doivent  être similaires.</a:t>
            </a:r>
          </a:p>
        </p:txBody>
      </p:sp>
      <p:sp>
        <p:nvSpPr>
          <p:cNvPr id="5" name="Titre 1"/>
          <p:cNvSpPr txBox="1">
            <a:spLocks/>
          </p:cNvSpPr>
          <p:nvPr/>
        </p:nvSpPr>
        <p:spPr>
          <a:xfrm>
            <a:off x="1952626" y="214313"/>
            <a:ext cx="8429625" cy="785812"/>
          </a:xfrm>
          <a:prstGeom prst="rect">
            <a:avLst/>
          </a:prstGeom>
          <a:solidFill>
            <a:schemeClr val="accent1"/>
          </a:solid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prstClr val="black"/>
                </a:solidFill>
                <a:latin typeface="Calibri"/>
              </a:rPr>
              <a:t>5</a:t>
            </a:r>
            <a:r>
              <a:rPr kumimoji="0" lang="fr-FR" sz="2800" b="1" i="0" u="none" strike="noStrike" kern="1200" cap="none" spc="0" normalizeH="0" baseline="0" noProof="0" dirty="0">
                <a:ln>
                  <a:noFill/>
                </a:ln>
                <a:solidFill>
                  <a:prstClr val="black"/>
                </a:solidFill>
                <a:effectLst/>
                <a:uLnTx/>
                <a:uFillTx/>
                <a:latin typeface="Calibri"/>
                <a:ea typeface="+mn-ea"/>
                <a:cs typeface="+mn-cs"/>
              </a:rPr>
              <a:t>.2. Le dispositif de performance du programme</a:t>
            </a:r>
            <a:endParaRPr kumimoji="0" lang="fr-FR" sz="2800" b="1" i="0" u="none" strike="noStrike" kern="1200" cap="none" spc="0" normalizeH="0" baseline="0" noProof="0" dirty="0">
              <a:ln>
                <a:noFill/>
              </a:ln>
              <a:solidFill>
                <a:srgbClr val="1F497D">
                  <a:satMod val="130000"/>
                </a:srgbClr>
              </a:solidFill>
              <a:effectLst/>
              <a:uLnTx/>
              <a:uFillTx/>
              <a:latin typeface="Garamond" pitchFamily="18" charset="0"/>
              <a:ea typeface="+mn-ea"/>
              <a:cs typeface="+mn-cs"/>
            </a:endParaRPr>
          </a:p>
        </p:txBody>
      </p:sp>
    </p:spTree>
    <p:extLst>
      <p:ext uri="{BB962C8B-B14F-4D97-AF65-F5344CB8AC3E}">
        <p14:creationId xmlns:p14="http://schemas.microsoft.com/office/powerpoint/2010/main" val="143289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905854"/>
            <a:ext cx="10615262" cy="5952145"/>
          </a:xfrm>
        </p:spPr>
        <p:txBody>
          <a:bodyPr>
            <a:normAutofit fontScale="85000" lnSpcReduction="20000"/>
          </a:bodyPr>
          <a:lstStyle/>
          <a:p>
            <a:r>
              <a:rPr lang="fr-FR" sz="2900" b="1" dirty="0"/>
              <a:t>2 – </a:t>
            </a:r>
            <a:r>
              <a:rPr lang="fr-FR" sz="2900" b="1" dirty="0">
                <a:solidFill>
                  <a:srgbClr val="FF0000"/>
                </a:solidFill>
              </a:rPr>
              <a:t>Le principe de l'annualité budgétaire</a:t>
            </a:r>
            <a:r>
              <a:rPr lang="fr-FR" sz="2900" dirty="0">
                <a:solidFill>
                  <a:srgbClr val="FF0000"/>
                </a:solidFill>
              </a:rPr>
              <a:t> </a:t>
            </a:r>
            <a:r>
              <a:rPr lang="fr-FR" sz="2900" dirty="0"/>
              <a:t>signifie que l'autorisation de percevoir les recettes et d'effectuer les dépenses est annuelle.</a:t>
            </a:r>
          </a:p>
          <a:p>
            <a:pPr marL="0" indent="0">
              <a:buNone/>
            </a:pPr>
            <a:endParaRPr lang="fr-FR" sz="2900" dirty="0"/>
          </a:p>
          <a:p>
            <a:pPr algn="just"/>
            <a:r>
              <a:rPr lang="fr-FR" sz="2900" dirty="0"/>
              <a:t>Le caractère annuel du budget vise à permettre un contrôle périodique de l'activité du Gouvernement par le Parlement. Par ailleurs, on estime que les prévisions sur une période plus longue que l'année seraient moins maîtrisées. L'année est par conséquent jugée comme une période ni trop longue ni trop courte pour permettre au gouvernement de réaliser sa politique et pour que le parlement ne soit pas longtemps dessaisi de ses pouvoirs de contrôle sur le gouvernement.</a:t>
            </a:r>
          </a:p>
          <a:p>
            <a:pPr marL="0" indent="0">
              <a:buNone/>
            </a:pPr>
            <a:endParaRPr lang="fr-FR" sz="2900" dirty="0"/>
          </a:p>
          <a:p>
            <a:pPr algn="just"/>
            <a:r>
              <a:rPr lang="fr-FR" sz="2900" dirty="0"/>
              <a:t>En effet, des périodes budgétaires inférieures à l'année pourraient conduire le parlement à des débats budgétaires quasi - permanents, le détournant de sa première mission, à savoir voter les lois pour réglementer la vie de la cité et rendant pratiquement impossible l'exécution des programmes d'investissement. </a:t>
            </a:r>
          </a:p>
          <a:p>
            <a:r>
              <a:rPr lang="fr-FR" sz="2900" dirty="0">
                <a:solidFill>
                  <a:srgbClr val="FF0000"/>
                </a:solidFill>
              </a:rPr>
              <a:t>En revanche, des périodes budgétaires supérieures à l'année donneraient trop de latitude à l'exécutif qui serait moins contrôlé par le législateur. </a:t>
            </a:r>
          </a:p>
          <a:p>
            <a:r>
              <a:rPr lang="fr-FR" sz="2900" dirty="0">
                <a:solidFill>
                  <a:srgbClr val="FF0000"/>
                </a:solidFill>
              </a:rPr>
              <a:t>Les prévisions budgétaires seraient également très aléatoires. </a:t>
            </a:r>
          </a:p>
          <a:p>
            <a:endParaRPr lang="fr-FR" dirty="0"/>
          </a:p>
        </p:txBody>
      </p:sp>
      <p:sp>
        <p:nvSpPr>
          <p:cNvPr id="6" name="Titre 1">
            <a:extLst>
              <a:ext uri="{FF2B5EF4-FFF2-40B4-BE49-F238E27FC236}">
                <a16:creationId xmlns:a16="http://schemas.microsoft.com/office/drawing/2014/main" id="{F0243E79-566E-4FDE-9559-5E1D10C79413}"/>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343429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854785"/>
            <a:ext cx="10783329" cy="5831923"/>
          </a:xfrm>
        </p:spPr>
        <p:txBody>
          <a:bodyPr>
            <a:noAutofit/>
          </a:bodyPr>
          <a:lstStyle/>
          <a:p>
            <a:pPr marL="0" indent="0" algn="just">
              <a:buNone/>
            </a:pPr>
            <a:r>
              <a:rPr lang="fr-FR" sz="2600" dirty="0"/>
              <a:t>Le principe de l'annualité budgétaire pose le problème du choix du début et de la fin de l'année budgétaire et surtout le problème de rattachement des opérations budgétaires à l'année budgétaire. On distingue ainsi deux systèmes :</a:t>
            </a:r>
          </a:p>
          <a:p>
            <a:pPr algn="just"/>
            <a:r>
              <a:rPr lang="fr-FR" sz="2600" b="1" i="1" dirty="0"/>
              <a:t>-	le système de l'exercice,</a:t>
            </a:r>
            <a:r>
              <a:rPr lang="fr-FR" sz="2600" dirty="0"/>
              <a:t> rattache les opérations de recettes et de dépenses à l'année pour laquelle, elles ont été autorisées sans tenir compte de la date ultérieure à laquelle elles seront effectivement exécutées.</a:t>
            </a:r>
          </a:p>
          <a:p>
            <a:pPr algn="just"/>
            <a:r>
              <a:rPr lang="fr-FR" sz="2600" u="sng" dirty="0" smtClean="0"/>
              <a:t>Exemple</a:t>
            </a:r>
            <a:r>
              <a:rPr lang="fr-FR" sz="2600" u="sng" dirty="0"/>
              <a:t> </a:t>
            </a:r>
            <a:r>
              <a:rPr lang="fr-FR" sz="2600" dirty="0"/>
              <a:t>: Les recettes et dépenses prévues en 2004 sont rattachées à 2004 même si elles sont réalisées au cours de l’année 2005.</a:t>
            </a:r>
          </a:p>
          <a:p>
            <a:pPr marL="0" indent="0" algn="just">
              <a:buNone/>
            </a:pPr>
            <a:r>
              <a:rPr lang="fr-FR" sz="2600" dirty="0" smtClean="0"/>
              <a:t>L'exercice </a:t>
            </a:r>
            <a:r>
              <a:rPr lang="fr-FR" sz="2600" dirty="0"/>
              <a:t>comporte donc l'ensemble des recettes et dépenses prévues et autorisées pour une année et effectuées pendant et après les 12 mois de cette année budgétaire. Ce système rend difficile l’arrêt des écritures comptables, mais permet de s’assurer de l’exécution effective de toutes les recettes pour une année donnée et d’effectuer de bonnes comparaisons d’une année à l’autre</a:t>
            </a:r>
            <a:r>
              <a:rPr lang="fr-FR" sz="2600" dirty="0" smtClean="0"/>
              <a:t>.</a:t>
            </a:r>
            <a:endParaRPr lang="fr-FR" sz="2600" dirty="0"/>
          </a:p>
          <a:p>
            <a:endParaRPr lang="fr-FR" sz="1400" dirty="0"/>
          </a:p>
        </p:txBody>
      </p:sp>
      <p:sp>
        <p:nvSpPr>
          <p:cNvPr id="6" name="Titre 1">
            <a:extLst>
              <a:ext uri="{FF2B5EF4-FFF2-40B4-BE49-F238E27FC236}">
                <a16:creationId xmlns:a16="http://schemas.microsoft.com/office/drawing/2014/main" id="{1501AEBF-3F85-4AAC-AA12-ABCBFC1FCC3B}"/>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300684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854785"/>
            <a:ext cx="10515600" cy="5831923"/>
          </a:xfrm>
        </p:spPr>
        <p:txBody>
          <a:bodyPr>
            <a:normAutofit fontScale="85000" lnSpcReduction="20000"/>
          </a:bodyPr>
          <a:lstStyle/>
          <a:p>
            <a:pPr marL="0" indent="0" algn="just">
              <a:buNone/>
            </a:pPr>
            <a:r>
              <a:rPr lang="fr-FR" sz="5000" b="1" i="1" dirty="0"/>
              <a:t> </a:t>
            </a:r>
            <a:endParaRPr lang="fr-FR" sz="5000" dirty="0"/>
          </a:p>
          <a:p>
            <a:pPr algn="just"/>
            <a:r>
              <a:rPr lang="fr-FR" sz="5000" b="1" i="1" dirty="0"/>
              <a:t>- le système de la gestion</a:t>
            </a:r>
            <a:r>
              <a:rPr lang="fr-FR" sz="5000" dirty="0"/>
              <a:t>, rattache les opérations de recettes et de dépenses à l'année au cours de laquelle elles sont effectivement réalisées. On enregistre les opérations budgétaires de manière à ce que les autorisations et les exécutions prennent fin au dernier jour de l'année budgétaire. Ce système est jugé très rigoureux mais permet l’arrêt des opérations budgétaires à un temps donné. De ce fait il permet le règlement définitif des comptes du budget. </a:t>
            </a:r>
          </a:p>
          <a:p>
            <a:endParaRPr lang="fr-FR" dirty="0"/>
          </a:p>
        </p:txBody>
      </p:sp>
      <p:sp>
        <p:nvSpPr>
          <p:cNvPr id="6" name="Titre 1">
            <a:extLst>
              <a:ext uri="{FF2B5EF4-FFF2-40B4-BE49-F238E27FC236}">
                <a16:creationId xmlns:a16="http://schemas.microsoft.com/office/drawing/2014/main" id="{1501AEBF-3F85-4AAC-AA12-ABCBFC1FCC3B}"/>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2661370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914400"/>
            <a:ext cx="10783329" cy="5943600"/>
          </a:xfrm>
        </p:spPr>
        <p:txBody>
          <a:bodyPr>
            <a:normAutofit fontScale="92500" lnSpcReduction="10000"/>
          </a:bodyPr>
          <a:lstStyle/>
          <a:p>
            <a:pPr marL="0" indent="0">
              <a:buNone/>
            </a:pPr>
            <a:r>
              <a:rPr lang="fr-FR" dirty="0"/>
              <a:t>D’autres aménagements de nature dérogatoire sont dictés par des considérations d'ordre technique, pratique, politique et économique. Il s’agit :</a:t>
            </a:r>
          </a:p>
          <a:p>
            <a:pPr algn="just"/>
            <a:r>
              <a:rPr lang="fr-FR" b="1" dirty="0"/>
              <a:t>a</a:t>
            </a:r>
            <a:r>
              <a:rPr lang="fr-FR" dirty="0"/>
              <a:t>) de la reconduction des crédits pour les services votés permettant d'assurer la continuité et la permanence des services au cas où le budget ne serait pas adopté avant le 1er janvier. C'est la pratique de la technique des douzièmes provisoires. Cette disposition est prévue par l'article 103 de la constitution du 2 juin 1991 ;</a:t>
            </a:r>
          </a:p>
          <a:p>
            <a:r>
              <a:rPr lang="fr-FR" b="1" dirty="0"/>
              <a:t>b</a:t>
            </a:r>
            <a:r>
              <a:rPr lang="fr-FR" dirty="0"/>
              <a:t>) de la possibilité de report des crédits de paiement disponibles sur opérations en capital ;</a:t>
            </a:r>
          </a:p>
          <a:p>
            <a:pPr algn="just"/>
            <a:r>
              <a:rPr lang="fr-FR" b="1" dirty="0"/>
              <a:t>c</a:t>
            </a:r>
            <a:r>
              <a:rPr lang="fr-FR" dirty="0"/>
              <a:t>) des autorisations de programme qui constituent la limite supérieure des dépenses en capital dont l’engagement est autorisé pour la réalisation des investissements prévus par la loi. Ces autorisations peuvent être révisées pour tenir compte des modifications techniques ou de la variation des prix. Elles sont pluriannuelles et demeurent valables pour une durée maximale de six (6) ans. Les dépenses prévues sur autorisation de programme ne peuvent faire l’objet d’ordonnancement que dans la mesure où elles sont assorties de crédits de paiement correspondants. </a:t>
            </a:r>
          </a:p>
          <a:p>
            <a:endParaRPr lang="fr-FR" dirty="0"/>
          </a:p>
        </p:txBody>
      </p:sp>
      <p:sp>
        <p:nvSpPr>
          <p:cNvPr id="6" name="Titre 1">
            <a:extLst>
              <a:ext uri="{FF2B5EF4-FFF2-40B4-BE49-F238E27FC236}">
                <a16:creationId xmlns:a16="http://schemas.microsoft.com/office/drawing/2014/main" id="{1FB8163B-6A66-4F1F-9D43-27C197C63C7E}"/>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313056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457200" lvl="1" indent="0">
              <a:buNone/>
            </a:pPr>
            <a:r>
              <a:rPr lang="fr-FR" sz="4000" b="1" dirty="0"/>
              <a:t>Deuxième Partie: Le Processus budgétaire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993" y="2746716"/>
            <a:ext cx="6680009" cy="2919146"/>
          </a:xfrm>
          <a:prstGeom prst="rect">
            <a:avLst/>
          </a:prstGeom>
        </p:spPr>
      </p:pic>
    </p:spTree>
    <p:extLst>
      <p:ext uri="{BB962C8B-B14F-4D97-AF65-F5344CB8AC3E}">
        <p14:creationId xmlns:p14="http://schemas.microsoft.com/office/powerpoint/2010/main" val="380738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854786"/>
            <a:ext cx="10515600" cy="5395823"/>
          </a:xfrm>
        </p:spPr>
        <p:txBody>
          <a:bodyPr>
            <a:normAutofit/>
          </a:bodyPr>
          <a:lstStyle/>
          <a:p>
            <a:r>
              <a:rPr lang="fr-FR" b="1" dirty="0"/>
              <a:t>3 – Le principe de l'unité budgétaire</a:t>
            </a:r>
            <a:endParaRPr lang="fr-FR" dirty="0"/>
          </a:p>
          <a:p>
            <a:r>
              <a:rPr lang="fr-FR" dirty="0"/>
              <a:t>Traditionnellement, ce principe signifie que l'ensemble des recettes et des dépenses de l'Etat doit être présenté dans un document unique.</a:t>
            </a:r>
          </a:p>
          <a:p>
            <a:r>
              <a:rPr lang="fr-FR" dirty="0"/>
              <a:t> </a:t>
            </a:r>
          </a:p>
          <a:p>
            <a:pPr algn="just"/>
            <a:r>
              <a:rPr lang="fr-FR" dirty="0"/>
              <a:t>Ce principe  devrait permettre un contrôle efficace du parlement sur le gouvernement. Cette règle a subi des aménagements à partir du moment où le gouvernement va diversifier ses interventions et ses fonctions et prendre en charge des actes à caractère industriel et commercial et des dépenses de reconstruction et de modernisation.</a:t>
            </a:r>
          </a:p>
          <a:p>
            <a:r>
              <a:rPr lang="fr-FR" b="1" dirty="0"/>
              <a:t> </a:t>
            </a:r>
            <a:endParaRPr lang="fr-FR" dirty="0"/>
          </a:p>
          <a:p>
            <a:endParaRPr lang="fr-FR" dirty="0"/>
          </a:p>
        </p:txBody>
      </p:sp>
      <p:sp>
        <p:nvSpPr>
          <p:cNvPr id="6" name="Titre 1">
            <a:extLst>
              <a:ext uri="{FF2B5EF4-FFF2-40B4-BE49-F238E27FC236}">
                <a16:creationId xmlns:a16="http://schemas.microsoft.com/office/drawing/2014/main" id="{5B404EEC-73F0-4336-A5A5-7E2B62BEA0FA}"/>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219188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1162228"/>
            <a:ext cx="10515600" cy="5088381"/>
          </a:xfrm>
        </p:spPr>
        <p:txBody>
          <a:bodyPr>
            <a:normAutofit/>
          </a:bodyPr>
          <a:lstStyle/>
          <a:p>
            <a:pPr marL="0" indent="0">
              <a:buNone/>
            </a:pPr>
            <a:r>
              <a:rPr lang="fr-FR" b="1" i="1" dirty="0"/>
              <a:t>Les aménagements dérogatoires</a:t>
            </a:r>
            <a:r>
              <a:rPr lang="fr-FR" dirty="0"/>
              <a:t> à la règle de l'unité :</a:t>
            </a:r>
          </a:p>
          <a:p>
            <a:pPr algn="just"/>
            <a:r>
              <a:rPr lang="fr-FR" dirty="0"/>
              <a:t>Les budgets des Sociétés d'Etat, et des Etablissements publics ne figurent pas dans la loi de finances. Ces Etablissements sont dotés de la personnalité morale et de l'autonomie financière. Les budgets de ces Etablissements qui sont qualifiés de "budgets autonomes" ne sont pas soumis au vote de l'Assemblée Nationale, mais sont adoptés par des organes délibérants comme les Conseils d'Administration.</a:t>
            </a:r>
          </a:p>
          <a:p>
            <a:pPr marL="0" indent="0" algn="just">
              <a:buNone/>
            </a:pPr>
            <a:endParaRPr lang="fr-FR" dirty="0"/>
          </a:p>
          <a:p>
            <a:pPr algn="just"/>
            <a:r>
              <a:rPr lang="fr-FR" dirty="0"/>
              <a:t>Les budgets des collectivités locales (régions, provinces et communes) et des EPE ne figurent également pas dans la loi de finances.</a:t>
            </a:r>
          </a:p>
          <a:p>
            <a:endParaRPr lang="fr-FR" dirty="0"/>
          </a:p>
        </p:txBody>
      </p:sp>
      <p:sp>
        <p:nvSpPr>
          <p:cNvPr id="6" name="Titre 1">
            <a:extLst>
              <a:ext uri="{FF2B5EF4-FFF2-40B4-BE49-F238E27FC236}">
                <a16:creationId xmlns:a16="http://schemas.microsoft.com/office/drawing/2014/main" id="{6F1CC1DC-1071-4168-8EEA-F77E6D9FB143}"/>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310247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914401"/>
            <a:ext cx="10783329" cy="5768410"/>
          </a:xfrm>
        </p:spPr>
        <p:txBody>
          <a:bodyPr>
            <a:normAutofit fontScale="85000" lnSpcReduction="20000"/>
          </a:bodyPr>
          <a:lstStyle/>
          <a:p>
            <a:pPr marL="0" indent="0">
              <a:buNone/>
            </a:pPr>
            <a:r>
              <a:rPr lang="fr-FR" sz="3300" b="1" dirty="0"/>
              <a:t>4 -  Le principe de l'universalité budgétaire</a:t>
            </a:r>
            <a:endParaRPr lang="fr-FR" sz="3300" dirty="0"/>
          </a:p>
          <a:p>
            <a:r>
              <a:rPr lang="fr-FR" sz="2900" dirty="0"/>
              <a:t>Elle précise le principe de l'unité et consiste à fondre dans une même masse l'ensemble des ressources et à imputer l'ensemble des dépenses à l'ensemble des recettes.</a:t>
            </a:r>
          </a:p>
          <a:p>
            <a:r>
              <a:rPr lang="fr-FR" sz="2900" dirty="0"/>
              <a:t>Ce principe comporte deux (2) règles:</a:t>
            </a:r>
          </a:p>
          <a:p>
            <a:pPr marL="0" indent="0">
              <a:buNone/>
            </a:pPr>
            <a:endParaRPr lang="fr-FR" sz="2900" dirty="0"/>
          </a:p>
          <a:p>
            <a:pPr algn="just"/>
            <a:r>
              <a:rPr lang="fr-FR" sz="2900" dirty="0"/>
              <a:t>- </a:t>
            </a:r>
            <a:r>
              <a:rPr lang="fr-FR" sz="2900" b="1" i="1" dirty="0"/>
              <a:t>La règle de la non contraction ou du produit brut</a:t>
            </a:r>
            <a:r>
              <a:rPr lang="fr-FR" sz="2900" b="1" dirty="0"/>
              <a:t> </a:t>
            </a:r>
            <a:r>
              <a:rPr lang="fr-FR" sz="2900" dirty="0"/>
              <a:t>qui signifie que les recettes et les dépenses doivent figurer au budget pour leur montant intégral. Des compensations sont cependant autorisées pour certains comptes spéciaux (commerce, règlement avec les gouvernements étrangers). </a:t>
            </a:r>
          </a:p>
          <a:p>
            <a:pPr marL="0" indent="0">
              <a:buNone/>
            </a:pPr>
            <a:endParaRPr lang="fr-FR" sz="2900" dirty="0"/>
          </a:p>
          <a:p>
            <a:pPr algn="just"/>
            <a:r>
              <a:rPr lang="fr-FR" sz="2900" dirty="0"/>
              <a:t>- </a:t>
            </a:r>
            <a:r>
              <a:rPr lang="fr-FR" sz="2900" b="1" i="1" dirty="0"/>
              <a:t>La règle de la non affectation</a:t>
            </a:r>
            <a:r>
              <a:rPr lang="fr-FR" sz="2900" dirty="0"/>
              <a:t> interdit l'affectation de recettes déterminées à la couverture de dépenses précises. L'ensemble des dépenses est couvert par toutes les recettes prévues au budget sans distinction de leur origine.</a:t>
            </a:r>
          </a:p>
          <a:p>
            <a:pPr algn="just"/>
            <a:r>
              <a:rPr lang="fr-FR" sz="2900" dirty="0"/>
              <a:t>Des dérogations sont autorisées au principe de la non affectation. Ainsi les budgets annexes et les comptes spéciaux permettent une affectation de ressources à des dépenses précises.</a:t>
            </a:r>
          </a:p>
          <a:p>
            <a:endParaRPr lang="fr-FR" dirty="0"/>
          </a:p>
        </p:txBody>
      </p:sp>
      <p:sp>
        <p:nvSpPr>
          <p:cNvPr id="6" name="Titre 1">
            <a:extLst>
              <a:ext uri="{FF2B5EF4-FFF2-40B4-BE49-F238E27FC236}">
                <a16:creationId xmlns:a16="http://schemas.microsoft.com/office/drawing/2014/main" id="{98676039-EBF8-491E-BB27-7D4DF57530C1}"/>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393712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745588"/>
            <a:ext cx="10783329" cy="5966939"/>
          </a:xfrm>
        </p:spPr>
        <p:txBody>
          <a:bodyPr>
            <a:normAutofit fontScale="77500" lnSpcReduction="20000"/>
          </a:bodyPr>
          <a:lstStyle/>
          <a:p>
            <a:pPr marL="0" indent="0">
              <a:buNone/>
            </a:pPr>
            <a:r>
              <a:rPr lang="fr-FR" sz="3600" b="1" dirty="0"/>
              <a:t>5 – Le principe de la spécialité budgétaire</a:t>
            </a:r>
            <a:endParaRPr lang="fr-FR" sz="3600" dirty="0"/>
          </a:p>
          <a:p>
            <a:pPr algn="just"/>
            <a:r>
              <a:rPr lang="fr-FR" sz="3600" dirty="0"/>
              <a:t>Elle signifie que les crédits sont subdivisés en unités spécifiquement précises et affectées à des dépenses données selon la nomenclature budgétaire.</a:t>
            </a:r>
          </a:p>
          <a:p>
            <a:pPr algn="just"/>
            <a:r>
              <a:rPr lang="fr-FR" sz="3600" dirty="0"/>
              <a:t>C'est une règle de bonne gestion qui se fonde sur le fait que si les crédits budgétaires étaient présentés de manière globale, le parlement ne pourrait pas donner une autorisation précise et exercer un contrôle efficace. Cette règle vise donc à assurer un contrôle efficace et une bonne gestion budgétaire. </a:t>
            </a:r>
          </a:p>
          <a:p>
            <a:pPr algn="just"/>
            <a:r>
              <a:rPr lang="fr-FR" sz="3600" dirty="0"/>
              <a:t>Le principe de la spécialité budgétaire a connu également des aménagements :</a:t>
            </a:r>
          </a:p>
          <a:p>
            <a:pPr algn="just"/>
            <a:r>
              <a:rPr lang="fr-FR" sz="3600" dirty="0"/>
              <a:t>- les réaménagements budgétaires sont possibles par décret ou par arrêté ministériel pour le budget de l’Etat ;</a:t>
            </a:r>
          </a:p>
          <a:p>
            <a:pPr algn="just"/>
            <a:r>
              <a:rPr lang="fr-FR" sz="3600" dirty="0"/>
              <a:t>- l’existence de crédits globaux et des fonds spéciaux du Président, du Premier Ministre, du Président de l'Assemblée Nationale, du Président du Conseil Constitutionnel, constitue également un aménagement.</a:t>
            </a:r>
          </a:p>
          <a:p>
            <a:endParaRPr lang="fr-FR" dirty="0"/>
          </a:p>
        </p:txBody>
      </p:sp>
      <p:sp>
        <p:nvSpPr>
          <p:cNvPr id="6" name="Titre 1">
            <a:extLst>
              <a:ext uri="{FF2B5EF4-FFF2-40B4-BE49-F238E27FC236}">
                <a16:creationId xmlns:a16="http://schemas.microsoft.com/office/drawing/2014/main" id="{39ABE002-5AF6-4BE5-9841-C82D0E5D57D5}"/>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84345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14666" y="854787"/>
            <a:ext cx="10877333" cy="5831922"/>
          </a:xfrm>
        </p:spPr>
        <p:txBody>
          <a:bodyPr>
            <a:normAutofit lnSpcReduction="10000"/>
          </a:bodyPr>
          <a:lstStyle/>
          <a:p>
            <a:pPr marL="0" indent="0" algn="just">
              <a:buNone/>
            </a:pPr>
            <a:r>
              <a:rPr lang="fr-FR" b="1" dirty="0"/>
              <a:t>6- Le principe de l’équilibre budgétaire</a:t>
            </a:r>
            <a:r>
              <a:rPr lang="fr-FR" dirty="0"/>
              <a:t> était considéré comme la règle fondamentale des finances publiques classiques. Dans sa conception traditionnelle, elle signifie que les dépenses totales sont égales aux recettes totales.</a:t>
            </a:r>
          </a:p>
          <a:p>
            <a:pPr marL="0" indent="0" algn="just">
              <a:buNone/>
            </a:pPr>
            <a:endParaRPr lang="fr-FR" dirty="0"/>
          </a:p>
          <a:p>
            <a:pPr algn="just"/>
            <a:r>
              <a:rPr lang="fr-FR" dirty="0"/>
              <a:t>Cependant, dans les finances publiques modernes, ce principe n’a plus son caractère sacré d’antan. </a:t>
            </a:r>
          </a:p>
          <a:p>
            <a:pPr algn="just"/>
            <a:r>
              <a:rPr lang="fr-FR" dirty="0"/>
              <a:t>A l’équilibre purement financier, les théories modernes des finances publiques substituent un équilibre économique global. Cette conception autorise des déficits, pourvu qu’ils soient contrôlés, d’où les notions de « déficits », « d’impasse » ou « d’excédent » budgétaire qui sont apparues dans le lexique budgétaire. </a:t>
            </a:r>
          </a:p>
          <a:p>
            <a:pPr algn="just"/>
            <a:r>
              <a:rPr lang="fr-FR" dirty="0"/>
              <a:t>Le déficit budgétaire est un excédent de dépenses sur les recettes budgétaires après exécution. </a:t>
            </a:r>
          </a:p>
        </p:txBody>
      </p:sp>
      <p:sp>
        <p:nvSpPr>
          <p:cNvPr id="6" name="Titre 1">
            <a:extLst>
              <a:ext uri="{FF2B5EF4-FFF2-40B4-BE49-F238E27FC236}">
                <a16:creationId xmlns:a16="http://schemas.microsoft.com/office/drawing/2014/main" id="{698BC83A-C1EA-485E-8E9C-BC771D2CDA46}"/>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74178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956603"/>
            <a:ext cx="10783329" cy="5901397"/>
          </a:xfrm>
        </p:spPr>
        <p:txBody>
          <a:bodyPr>
            <a:normAutofit fontScale="92500" lnSpcReduction="20000"/>
          </a:bodyPr>
          <a:lstStyle/>
          <a:p>
            <a:r>
              <a:rPr lang="fr-FR" b="1" dirty="0"/>
              <a:t>7: Du principe de sincérité</a:t>
            </a:r>
          </a:p>
          <a:p>
            <a:r>
              <a:rPr lang="fr-FR" sz="3200" dirty="0"/>
              <a:t>Les prévisions de ressources et de charges de l'Etat doivent être sincères.</a:t>
            </a:r>
          </a:p>
          <a:p>
            <a:pPr algn="just"/>
            <a:r>
              <a:rPr lang="fr-FR" sz="3200" dirty="0"/>
              <a:t>Elles doivent être effectuées avec réalisme et prudence, compte tenu des informations disponibles au moment où le projet de loi de finances est élaboré.</a:t>
            </a:r>
          </a:p>
          <a:p>
            <a:pPr algn="just"/>
            <a:r>
              <a:rPr lang="fr-FR" sz="3200" dirty="0"/>
              <a:t>Ce principe exige des acteurs une certaine précaution dans les évaluations et la présentation des propositions qui devrait contribuer à une amélioration de la qualité des documents budgétaires. La sincérité budgétaire implique l’exhaustivité, la cohérence et l’exactitude des informations fournies par les autorités budgétaires de l’Etat.  </a:t>
            </a:r>
          </a:p>
          <a:p>
            <a:r>
              <a:rPr lang="fr-FR" sz="3200" dirty="0"/>
              <a:t> </a:t>
            </a:r>
          </a:p>
          <a:p>
            <a:pPr algn="just"/>
            <a:r>
              <a:rPr lang="fr-FR" sz="3200" dirty="0"/>
              <a:t>C’est l’ensemble de ces principes et règles budgétaires qui encadrent les processus d’élaboration des budgets de l’Etat et des autres organismes publiques.</a:t>
            </a:r>
          </a:p>
          <a:p>
            <a:endParaRPr lang="fr-FR" dirty="0"/>
          </a:p>
        </p:txBody>
      </p:sp>
      <p:sp>
        <p:nvSpPr>
          <p:cNvPr id="6" name="Titre 1">
            <a:extLst>
              <a:ext uri="{FF2B5EF4-FFF2-40B4-BE49-F238E27FC236}">
                <a16:creationId xmlns:a16="http://schemas.microsoft.com/office/drawing/2014/main" id="{032A677A-5A07-4E13-8D0C-493127B3418F}"/>
              </a:ext>
            </a:extLst>
          </p:cNvPr>
          <p:cNvSpPr>
            <a:spLocks noGrp="1"/>
          </p:cNvSpPr>
          <p:nvPr>
            <p:ph type="title"/>
          </p:nvPr>
        </p:nvSpPr>
        <p:spPr>
          <a:xfrm>
            <a:off x="1314667" y="171292"/>
            <a:ext cx="10515600" cy="683494"/>
          </a:xfrm>
        </p:spPr>
        <p:txBody>
          <a:bodyPr>
            <a:normAutofit fontScale="90000"/>
          </a:bodyPr>
          <a:lstStyle/>
          <a:p>
            <a:r>
              <a:rPr lang="fr-FR" b="1" dirty="0">
                <a:solidFill>
                  <a:srgbClr val="FF0000"/>
                </a:solidFill>
              </a:rPr>
              <a:t>1.3. RAPPEL SUR LES PRINCIPES BUDGETAIRES </a:t>
            </a:r>
            <a:endParaRPr lang="fr-FR" dirty="0">
              <a:solidFill>
                <a:srgbClr val="FF0000"/>
              </a:solidFill>
            </a:endParaRPr>
          </a:p>
        </p:txBody>
      </p:sp>
    </p:spTree>
    <p:extLst>
      <p:ext uri="{BB962C8B-B14F-4D97-AF65-F5344CB8AC3E}">
        <p14:creationId xmlns:p14="http://schemas.microsoft.com/office/powerpoint/2010/main" val="1136911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981200" y="2348880"/>
            <a:ext cx="8229600" cy="1296144"/>
          </a:xfrm>
          <a:prstGeom prst="rect">
            <a:avLst/>
          </a:prstGeom>
          <a:solidFill>
            <a:schemeClr val="accent1">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II. GAR, fondements et innovations du Budget Programme</a:t>
            </a:r>
            <a:endParaRPr kumimoji="0" lang="fr-FR"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ea typeface="+mn-ea"/>
              <a:cs typeface="+mn-cs"/>
            </a:endParaRPr>
          </a:p>
        </p:txBody>
      </p:sp>
    </p:spTree>
    <p:extLst>
      <p:ext uri="{BB962C8B-B14F-4D97-AF65-F5344CB8AC3E}">
        <p14:creationId xmlns:p14="http://schemas.microsoft.com/office/powerpoint/2010/main" val="389306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981200" y="2348880"/>
            <a:ext cx="10078278" cy="1296144"/>
          </a:xfrm>
          <a:prstGeom prst="rect">
            <a:avLst/>
          </a:prstGeom>
          <a:solidFill>
            <a:schemeClr val="accent1">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a:solidFill>
                  <a:srgbClr val="FF0000"/>
                </a:solidFill>
                <a:latin typeface="Arial" pitchFamily="34" charset="0"/>
                <a:cs typeface="Arial" pitchFamily="34" charset="0"/>
              </a:rPr>
              <a:t>2.1. la Gestion axée sur les résultats (</a:t>
            </a:r>
            <a:r>
              <a:rPr kumimoji="0" lang="fr-FR" sz="4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GAR) </a:t>
            </a:r>
            <a:endParaRPr kumimoji="0" lang="fr-FR" sz="4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ea typeface="+mn-ea"/>
              <a:cs typeface="+mn-cs"/>
            </a:endParaRPr>
          </a:p>
        </p:txBody>
      </p:sp>
    </p:spTree>
    <p:extLst>
      <p:ext uri="{BB962C8B-B14F-4D97-AF65-F5344CB8AC3E}">
        <p14:creationId xmlns:p14="http://schemas.microsoft.com/office/powerpoint/2010/main" val="1099593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1504" y="606225"/>
            <a:ext cx="10358246" cy="6115251"/>
          </a:xfrm>
        </p:spPr>
        <p:txBody>
          <a:bodyPr>
            <a:normAutofit fontScale="25000" lnSpcReduction="20000"/>
          </a:bodyPr>
          <a:lstStyle/>
          <a:p>
            <a:pPr marL="0" indent="0">
              <a:spcBef>
                <a:spcPts val="1200"/>
              </a:spcBef>
              <a:buClr>
                <a:srgbClr val="00FF00"/>
              </a:buClr>
              <a:buSzPct val="75000"/>
              <a:buNone/>
              <a:defRPr/>
            </a:pPr>
            <a:r>
              <a:rPr lang="en-US" altLang="zh-TW" sz="10800" b="1" u="sng" kern="0" dirty="0" err="1">
                <a:latin typeface="Arial"/>
              </a:rPr>
              <a:t>Origine</a:t>
            </a:r>
            <a:r>
              <a:rPr lang="en-US" altLang="zh-TW" sz="10800" b="1" u="sng" kern="0" dirty="0">
                <a:latin typeface="Arial"/>
              </a:rPr>
              <a:t> de la GAR</a:t>
            </a:r>
          </a:p>
          <a:p>
            <a:pPr algn="just">
              <a:spcBef>
                <a:spcPts val="1200"/>
              </a:spcBef>
              <a:buClr>
                <a:srgbClr val="00FF00"/>
              </a:buClr>
              <a:buSzPct val="75000"/>
              <a:buFont typeface="Wingdings" pitchFamily="2" charset="2"/>
              <a:buChar char="q"/>
              <a:defRPr/>
            </a:pPr>
            <a:r>
              <a:rPr lang="fr-CA" altLang="fr-FR" sz="10800" kern="0" dirty="0">
                <a:latin typeface="Berlin Sans FB" panose="020E0602020502020306" pitchFamily="34" charset="0"/>
                <a:ea typeface="新細明體" pitchFamily="18" charset="-120"/>
                <a:cs typeface="Arial" pitchFamily="34" charset="0"/>
              </a:rPr>
              <a:t>Le concept de GAR est attribué à Peter Drucker (1909-2005), gourou du management, qui publie en 1964 l’ouvrage “</a:t>
            </a:r>
            <a:r>
              <a:rPr lang="fr-CA" altLang="fr-FR" sz="10800" kern="0" dirty="0" err="1">
                <a:latin typeface="Berlin Sans FB" panose="020E0602020502020306" pitchFamily="34" charset="0"/>
                <a:ea typeface="新細明體" pitchFamily="18" charset="-120"/>
                <a:cs typeface="Arial" pitchFamily="34" charset="0"/>
              </a:rPr>
              <a:t>Managing</a:t>
            </a:r>
            <a:r>
              <a:rPr lang="fr-CA" altLang="fr-FR" sz="10800" kern="0" dirty="0">
                <a:latin typeface="Berlin Sans FB" panose="020E0602020502020306" pitchFamily="34" charset="0"/>
                <a:ea typeface="新細明體" pitchFamily="18" charset="-120"/>
                <a:cs typeface="Arial" pitchFamily="34" charset="0"/>
              </a:rPr>
              <a:t> for </a:t>
            </a:r>
            <a:r>
              <a:rPr lang="fr-CA" altLang="fr-FR" sz="10800" kern="0" dirty="0" err="1">
                <a:latin typeface="Berlin Sans FB" panose="020E0602020502020306" pitchFamily="34" charset="0"/>
                <a:ea typeface="新細明體" pitchFamily="18" charset="-120"/>
                <a:cs typeface="Arial" pitchFamily="34" charset="0"/>
              </a:rPr>
              <a:t>results</a:t>
            </a:r>
            <a:r>
              <a:rPr lang="fr-CA" altLang="fr-FR" sz="10800" kern="0" dirty="0">
                <a:latin typeface="Berlin Sans FB" panose="020E0602020502020306" pitchFamily="34" charset="0"/>
                <a:ea typeface="新細明體" pitchFamily="18" charset="-120"/>
                <a:cs typeface="Arial" pitchFamily="34" charset="0"/>
              </a:rPr>
              <a:t>”. </a:t>
            </a:r>
          </a:p>
          <a:p>
            <a:pPr algn="just">
              <a:spcBef>
                <a:spcPts val="600"/>
              </a:spcBef>
              <a:buClr>
                <a:srgbClr val="00FF00"/>
              </a:buClr>
              <a:buSzPct val="75000"/>
              <a:buFont typeface="Wingdings" pitchFamily="2" charset="2"/>
              <a:buChar char="q"/>
              <a:defRPr/>
            </a:pPr>
            <a:r>
              <a:rPr lang="fr-CA" altLang="fr-FR" sz="10800" kern="0" dirty="0">
                <a:latin typeface="Berlin Sans FB" panose="020E0602020502020306" pitchFamily="34" charset="0"/>
                <a:ea typeface="新細明體" pitchFamily="18" charset="-120"/>
                <a:cs typeface="Arial" pitchFamily="34" charset="0"/>
              </a:rPr>
              <a:t>Quelque peu éclipsé jusqu’à la fin des années 80, ce principe de gestion revient à l’avant plan dans les années 90. </a:t>
            </a:r>
            <a:endParaRPr lang="en-US" altLang="zh-TW" sz="10800" kern="0" dirty="0">
              <a:effectLst>
                <a:outerShdw blurRad="38100" dist="38100" dir="2700000" algn="tl">
                  <a:srgbClr val="000000"/>
                </a:outerShdw>
              </a:effectLst>
              <a:latin typeface="Berlin Sans FB" panose="020E0602020502020306" pitchFamily="34" charset="0"/>
              <a:cs typeface="Arial" pitchFamily="34" charset="0"/>
            </a:endParaRPr>
          </a:p>
          <a:p>
            <a:pPr algn="just">
              <a:buClr>
                <a:schemeClr val="tx1"/>
              </a:buClr>
              <a:buSzPct val="75000"/>
              <a:buFont typeface="Monotype Sorts" pitchFamily="2" charset="2"/>
              <a:buChar char="n"/>
              <a:defRPr/>
            </a:pPr>
            <a:r>
              <a:rPr lang="fr-FR" altLang="zh-TW" sz="10800" kern="0" dirty="0">
                <a:latin typeface="Berlin Sans FB" panose="020E0602020502020306" pitchFamily="34" charset="0"/>
                <a:cs typeface="Arial" pitchFamily="34" charset="0"/>
              </a:rPr>
              <a:t>Décennie </a:t>
            </a:r>
            <a:r>
              <a:rPr lang="fr-FR" altLang="zh-TW" sz="10800" b="1" kern="0" dirty="0">
                <a:latin typeface="Berlin Sans FB" panose="020E0602020502020306" pitchFamily="34" charset="0"/>
                <a:cs typeface="Arial" pitchFamily="34" charset="0"/>
              </a:rPr>
              <a:t>80-90</a:t>
            </a:r>
            <a:r>
              <a:rPr lang="fr-FR" altLang="zh-TW" sz="10800" kern="0" dirty="0">
                <a:latin typeface="Berlin Sans FB" panose="020E0602020502020306" pitchFamily="34" charset="0"/>
                <a:cs typeface="Arial" pitchFamily="34" charset="0"/>
              </a:rPr>
              <a:t> : Retour en force de la GAR à cause :</a:t>
            </a:r>
          </a:p>
          <a:p>
            <a:pPr marL="800100" lvl="1" indent="-342900" algn="just">
              <a:buClr>
                <a:schemeClr val="tx1"/>
              </a:buClr>
              <a:buSzPct val="75000"/>
              <a:buFont typeface="Courier New" pitchFamily="49" charset="0"/>
              <a:buChar char="o"/>
              <a:defRPr/>
            </a:pPr>
            <a:r>
              <a:rPr lang="fr-FR" altLang="zh-TW" sz="10800" kern="0" dirty="0">
                <a:latin typeface="Berlin Sans FB" panose="020E0602020502020306" pitchFamily="34" charset="0"/>
                <a:cs typeface="Arial" pitchFamily="34" charset="0"/>
              </a:rPr>
              <a:t>des exigences de bonne gouvernance dans le secteur public </a:t>
            </a:r>
          </a:p>
          <a:p>
            <a:pPr marL="800100" lvl="1" indent="-342900" algn="just">
              <a:buClr>
                <a:schemeClr val="tx1"/>
              </a:buClr>
              <a:buSzPct val="75000"/>
              <a:buFont typeface="Courier New" pitchFamily="49" charset="0"/>
              <a:buChar char="o"/>
              <a:defRPr/>
            </a:pPr>
            <a:r>
              <a:rPr lang="fr-FR" altLang="zh-TW" sz="10800" kern="0" dirty="0">
                <a:latin typeface="Berlin Sans FB" panose="020E0602020502020306" pitchFamily="34" charset="0"/>
                <a:cs typeface="Arial" pitchFamily="34" charset="0"/>
              </a:rPr>
              <a:t>du nouveau rôle de l’État dans la gestion publique</a:t>
            </a:r>
          </a:p>
          <a:p>
            <a:pPr marL="457200" indent="-457200" algn="just">
              <a:buSzPct val="75000"/>
              <a:buFont typeface="Wingdings" pitchFamily="2" charset="2"/>
              <a:buChar char="q"/>
              <a:defRPr/>
            </a:pPr>
            <a:r>
              <a:rPr lang="fr-FR" altLang="zh-TW" sz="10800" kern="0" dirty="0">
                <a:latin typeface="Berlin Sans FB" panose="020E0602020502020306" pitchFamily="34" charset="0"/>
                <a:cs typeface="Arial" pitchFamily="34" charset="0"/>
              </a:rPr>
              <a:t>des différentes pressions pour une plus grande transparence, efficacité et équité dans la production et l’accès à des services publics  de qualité par les populations la recherche d’une plus grande responsabilité des acteurs dans la gestion publique à travers l’obligation de rendre compte</a:t>
            </a:r>
          </a:p>
          <a:p>
            <a:pPr marL="457200" indent="-457200" algn="just">
              <a:buSzPct val="75000"/>
              <a:buFont typeface="Wingdings" pitchFamily="2" charset="2"/>
              <a:buChar char="q"/>
              <a:defRPr/>
            </a:pPr>
            <a:r>
              <a:rPr lang="fr-FR" altLang="zh-TW" sz="10800" kern="0" dirty="0">
                <a:latin typeface="Berlin Sans FB" panose="020E0602020502020306" pitchFamily="34" charset="0"/>
                <a:cs typeface="Arial" pitchFamily="34" charset="0"/>
              </a:rPr>
              <a:t>la nécessité de « faire plus avec moins » tout en maintenant la qualité</a:t>
            </a:r>
          </a:p>
          <a:p>
            <a:pPr marL="457200" indent="-457200" algn="just">
              <a:buSzPct val="75000"/>
              <a:buFont typeface="Wingdings" pitchFamily="2" charset="2"/>
              <a:buChar char="q"/>
              <a:defRPr/>
            </a:pPr>
            <a:r>
              <a:rPr lang="fr-FR" altLang="zh-TW" sz="10800" kern="0" dirty="0">
                <a:latin typeface="Berlin Sans FB" panose="020E0602020502020306" pitchFamily="34" charset="0"/>
                <a:cs typeface="Arial" pitchFamily="34" charset="0"/>
              </a:rPr>
              <a:t>la nécessité de démontrer des résultats tangibles et valables pour les citoyens</a:t>
            </a:r>
          </a:p>
          <a:p>
            <a:pPr marL="800100" lvl="1" indent="-342900" algn="just">
              <a:buClr>
                <a:schemeClr val="tx1"/>
              </a:buClr>
              <a:buSzPct val="75000"/>
              <a:buFont typeface="Courier New" pitchFamily="49" charset="0"/>
              <a:buChar char="o"/>
              <a:defRPr/>
            </a:pPr>
            <a:endParaRPr lang="fr-FR" altLang="zh-TW" kern="0" dirty="0">
              <a:latin typeface="Berlin Sans FB" panose="020E0602020502020306" pitchFamily="34" charset="0"/>
              <a:cs typeface="Arial" pitchFamily="34" charset="0"/>
            </a:endParaRPr>
          </a:p>
          <a:p>
            <a:endParaRPr lang="fr-FR" dirty="0">
              <a:latin typeface="Berlin Sans FB" panose="020E0602020502020306" pitchFamily="34" charset="0"/>
            </a:endParaRPr>
          </a:p>
        </p:txBody>
      </p:sp>
      <p:sp>
        <p:nvSpPr>
          <p:cNvPr id="5" name="AutoShape 18" descr="Marbre vert"/>
          <p:cNvSpPr>
            <a:spLocks noChangeArrowheads="1"/>
          </p:cNvSpPr>
          <p:nvPr/>
        </p:nvSpPr>
        <p:spPr bwMode="auto">
          <a:xfrm>
            <a:off x="1631504" y="-16076"/>
            <a:ext cx="9937644"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1"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Contexte de la GAR</a:t>
            </a:r>
          </a:p>
        </p:txBody>
      </p:sp>
    </p:spTree>
    <p:extLst>
      <p:ext uri="{BB962C8B-B14F-4D97-AF65-F5344CB8AC3E}">
        <p14:creationId xmlns:p14="http://schemas.microsoft.com/office/powerpoint/2010/main" val="28095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AutoShape 18" descr="Marbre vert"/>
          <p:cNvSpPr>
            <a:spLocks noChangeArrowheads="1"/>
          </p:cNvSpPr>
          <p:nvPr/>
        </p:nvSpPr>
        <p:spPr bwMode="auto">
          <a:xfrm>
            <a:off x="1847851" y="49213"/>
            <a:ext cx="8424863"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1"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Contexte</a:t>
            </a: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de la GAR</a:t>
            </a:r>
          </a:p>
        </p:txBody>
      </p:sp>
      <p:sp>
        <p:nvSpPr>
          <p:cNvPr id="11267" name="Rectangle 41"/>
          <p:cNvSpPr>
            <a:spLocks noChangeArrowheads="1"/>
          </p:cNvSpPr>
          <p:nvPr/>
        </p:nvSpPr>
        <p:spPr bwMode="auto">
          <a:xfrm>
            <a:off x="1524000" y="5724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1268" name="Text Box 42"/>
          <p:cNvSpPr txBox="1">
            <a:spLocks noChangeArrowheads="1"/>
          </p:cNvSpPr>
          <p:nvPr/>
        </p:nvSpPr>
        <p:spPr bwMode="auto">
          <a:xfrm>
            <a:off x="6167439" y="1125538"/>
            <a:ext cx="4105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TW" altLang="en-US" sz="4800" b="0" i="0" u="none" strike="noStrike" kern="1200" cap="none" spc="0" normalizeH="0" baseline="0" noProof="0">
              <a:ln>
                <a:noFill/>
              </a:ln>
              <a:solidFill>
                <a:srgbClr val="0000FF"/>
              </a:solidFill>
              <a:effectLst/>
              <a:uLnTx/>
              <a:uFillTx/>
              <a:latin typeface="Arial" pitchFamily="34" charset="0"/>
              <a:ea typeface="新細明體" panose="02020500000000000000" pitchFamily="18" charset="-120"/>
              <a:cs typeface="+mn-cs"/>
            </a:endParaRPr>
          </a:p>
        </p:txBody>
      </p:sp>
      <p:sp>
        <p:nvSpPr>
          <p:cNvPr id="13" name="Rectangle 3"/>
          <p:cNvSpPr txBox="1">
            <a:spLocks noChangeArrowheads="1"/>
          </p:cNvSpPr>
          <p:nvPr/>
        </p:nvSpPr>
        <p:spPr bwMode="auto">
          <a:xfrm>
            <a:off x="1524001" y="714375"/>
            <a:ext cx="10667999" cy="5900738"/>
          </a:xfrm>
          <a:prstGeom prst="rect">
            <a:avLst/>
          </a:prstGeom>
          <a:noFill/>
          <a:ln w="9525">
            <a:noFill/>
            <a:miter lim="800000"/>
            <a:headEnd/>
            <a:tailEnd/>
          </a:ln>
          <a:effectLst/>
        </p:spPr>
        <p:txBody>
          <a:bodyPr lIns="92075" tIns="46038" rIns="92075" bIns="46038"/>
          <a:lstStyle/>
          <a:p>
            <a:pPr marL="342900" marR="0" lvl="0" indent="-342900" algn="l" defTabSz="914400" rtl="0" eaLnBrk="1" fontAlgn="auto" latinLnBrk="0" hangingPunct="1">
              <a:lnSpc>
                <a:spcPct val="100000"/>
              </a:lnSpc>
              <a:spcBef>
                <a:spcPct val="20000"/>
              </a:spcBef>
              <a:spcAft>
                <a:spcPts val="0"/>
              </a:spcAft>
              <a:buClr>
                <a:srgbClr val="00FF00"/>
              </a:buClr>
              <a:buSzPct val="75000"/>
              <a:buFontTx/>
              <a:buNone/>
              <a:tabLst/>
              <a:defRPr/>
            </a:pPr>
            <a:r>
              <a:rPr kumimoji="0" lang="en-US" altLang="zh-TW" sz="2800" b="1" i="0" u="sng" strike="noStrike" kern="0" cap="none" spc="0" normalizeH="0" baseline="0" noProof="0" dirty="0">
                <a:ln>
                  <a:noFill/>
                </a:ln>
                <a:solidFill>
                  <a:prstClr val="black"/>
                </a:solidFill>
                <a:effectLst/>
                <a:uLnTx/>
                <a:uFillTx/>
                <a:latin typeface="Arial"/>
                <a:ea typeface="新細明體" panose="02020500000000000000" pitchFamily="18" charset="-120"/>
                <a:cs typeface="+mn-cs"/>
              </a:rPr>
              <a:t>Origine de la GAR</a:t>
            </a:r>
          </a:p>
          <a:p>
            <a:pPr marL="342900" marR="0" lvl="0" indent="-342900" algn="l" defTabSz="914400" rtl="0" eaLnBrk="1" fontAlgn="auto" latinLnBrk="0" hangingPunct="1">
              <a:lnSpc>
                <a:spcPct val="100000"/>
              </a:lnSpc>
              <a:spcBef>
                <a:spcPct val="20000"/>
              </a:spcBef>
              <a:spcAft>
                <a:spcPts val="0"/>
              </a:spcAft>
              <a:buClr>
                <a:srgbClr val="00FF00"/>
              </a:buClr>
              <a:buSzPct val="75000"/>
              <a:buFontTx/>
              <a:buNone/>
              <a:tabLst/>
              <a:defRPr/>
            </a:pPr>
            <a:endParaRPr kumimoji="0" lang="en-US" altLang="zh-TW" sz="400" b="1" i="0" u="sng" strike="noStrike" kern="0" cap="none" spc="0" normalizeH="0" baseline="0" noProof="0" dirty="0">
              <a:ln>
                <a:noFill/>
              </a:ln>
              <a:solidFill>
                <a:prstClr val="black"/>
              </a:solidFill>
              <a:effectLst>
                <a:outerShdw blurRad="38100" dist="38100" dir="2700000" algn="tl">
                  <a:srgbClr val="000000"/>
                </a:outerShdw>
              </a:effectLst>
              <a:uLnTx/>
              <a:uFillTx/>
              <a:latin typeface="Garamond" pitchFamily="18" charset="0"/>
              <a:ea typeface="新細明體" panose="02020500000000000000" pitchFamily="18" charset="-120"/>
              <a:cs typeface="+mn-cs"/>
            </a:endParaRPr>
          </a:p>
          <a:p>
            <a:pPr marL="457200" marR="0" lvl="0" indent="-457200" algn="just" defTabSz="914400" rtl="0" eaLnBrk="1" fontAlgn="auto" latinLnBrk="0" hangingPunct="1">
              <a:lnSpc>
                <a:spcPct val="100000"/>
              </a:lnSpc>
              <a:spcBef>
                <a:spcPct val="20000"/>
              </a:spcBef>
              <a:spcAft>
                <a:spcPts val="0"/>
              </a:spcAft>
              <a:buClr>
                <a:prstClr val="black"/>
              </a:buClr>
              <a:buSzPct val="75000"/>
              <a:buFont typeface="Wingdings" pitchFamily="2" charset="2"/>
              <a:buChar char="q"/>
              <a:tabLst/>
              <a:defRPr/>
            </a:pPr>
            <a:r>
              <a:rPr kumimoji="0" lang="fr-FR" altLang="zh-TW" sz="28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A partir des années 1990 commence l’application de la GAR avec le gouvernement canadien dans le cadre des réformes du secteur public.</a:t>
            </a:r>
          </a:p>
          <a:p>
            <a:pPr marL="457200" marR="0" lvl="0" indent="-457200" algn="just" defTabSz="914400" rtl="0" eaLnBrk="1" fontAlgn="auto" latinLnBrk="0" hangingPunct="1">
              <a:lnSpc>
                <a:spcPct val="100000"/>
              </a:lnSpc>
              <a:spcBef>
                <a:spcPct val="20000"/>
              </a:spcBef>
              <a:spcAft>
                <a:spcPts val="0"/>
              </a:spcAft>
              <a:buClr>
                <a:prstClr val="black"/>
              </a:buClr>
              <a:buSzPct val="75000"/>
              <a:buFont typeface="Wingdings" pitchFamily="2" charset="2"/>
              <a:buChar char="q"/>
              <a:tabLst/>
              <a:defRPr/>
            </a:pPr>
            <a:r>
              <a:rPr kumimoji="0" lang="fr-FR" altLang="zh-TW" sz="28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Ensuite les organisations internationales (Banque Mondiale, ONU, OCDE, etc.) optent pour cette méthode de gestion.</a:t>
            </a:r>
          </a:p>
          <a:p>
            <a:pPr marL="457200" marR="0" lvl="0" indent="-457200" algn="just" defTabSz="914400" rtl="0" eaLnBrk="1" fontAlgn="auto" latinLnBrk="0" hangingPunct="1">
              <a:lnSpc>
                <a:spcPct val="100000"/>
              </a:lnSpc>
              <a:spcBef>
                <a:spcPct val="20000"/>
              </a:spcBef>
              <a:spcAft>
                <a:spcPts val="0"/>
              </a:spcAft>
              <a:buClr>
                <a:prstClr val="black"/>
              </a:buClr>
              <a:buSzPct val="75000"/>
              <a:buFont typeface="Wingdings" pitchFamily="2" charset="2"/>
              <a:buChar char="q"/>
              <a:tabLst/>
              <a:defRPr/>
            </a:pPr>
            <a:r>
              <a:rPr kumimoji="0" lang="fr-FR" altLang="zh-TW" sz="28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En 2005, la communauté de développement (donateurs et partenaires) adopte la déclaration de Paris sur l’efficacité de l’aide et la GAR a été recommandée comme méthode de gestion en matière de développement</a:t>
            </a:r>
            <a:r>
              <a:rPr kumimoji="0" lang="fr-FR" altLang="zh-TW" sz="30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a:t>
            </a:r>
          </a:p>
        </p:txBody>
      </p:sp>
    </p:spTree>
    <p:extLst>
      <p:ext uri="{BB962C8B-B14F-4D97-AF65-F5344CB8AC3E}">
        <p14:creationId xmlns:p14="http://schemas.microsoft.com/office/powerpoint/2010/main" val="3086608519"/>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8601" y="1142983"/>
            <a:ext cx="10627625" cy="2736807"/>
          </a:xfrm>
        </p:spPr>
        <p:txBody>
          <a:bodyPr>
            <a:normAutofit/>
          </a:bodyPr>
          <a:lstStyle/>
          <a:p>
            <a:r>
              <a:rPr lang="fr-FR" sz="6600" dirty="0">
                <a:solidFill>
                  <a:srgbClr val="FF0000"/>
                </a:solidFill>
              </a:rPr>
              <a:t>I. GENERALITES SUR LE BUDGET DE L’ETAT</a:t>
            </a:r>
          </a:p>
        </p:txBody>
      </p:sp>
    </p:spTree>
    <p:extLst>
      <p:ext uri="{BB962C8B-B14F-4D97-AF65-F5344CB8AC3E}">
        <p14:creationId xmlns:p14="http://schemas.microsoft.com/office/powerpoint/2010/main" val="3802614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18" descr="Marbre vert"/>
          <p:cNvSpPr>
            <a:spLocks noChangeArrowheads="1"/>
          </p:cNvSpPr>
          <p:nvPr/>
        </p:nvSpPr>
        <p:spPr bwMode="auto">
          <a:xfrm>
            <a:off x="1847851" y="49213"/>
            <a:ext cx="8424863"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Définitions</a:t>
            </a: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459" name="Rectangle 41"/>
          <p:cNvSpPr>
            <a:spLocks noChangeArrowheads="1"/>
          </p:cNvSpPr>
          <p:nvPr/>
        </p:nvSpPr>
        <p:spPr bwMode="auto">
          <a:xfrm>
            <a:off x="1524000" y="5724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9460" name="Text Box 42"/>
          <p:cNvSpPr txBox="1">
            <a:spLocks noChangeArrowheads="1"/>
          </p:cNvSpPr>
          <p:nvPr/>
        </p:nvSpPr>
        <p:spPr bwMode="auto">
          <a:xfrm>
            <a:off x="6167439" y="1125538"/>
            <a:ext cx="4105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TW" altLang="en-US" sz="4800" b="0" i="0" u="none" strike="noStrike" kern="1200" cap="none" spc="0" normalizeH="0" baseline="0" noProof="0">
              <a:ln>
                <a:noFill/>
              </a:ln>
              <a:solidFill>
                <a:srgbClr val="0000FF"/>
              </a:solidFill>
              <a:effectLst/>
              <a:uLnTx/>
              <a:uFillTx/>
              <a:latin typeface="Arial" pitchFamily="34" charset="0"/>
              <a:ea typeface="新細明體" panose="02020500000000000000" pitchFamily="18" charset="-120"/>
              <a:cs typeface="+mn-cs"/>
            </a:endParaRPr>
          </a:p>
        </p:txBody>
      </p:sp>
      <p:sp>
        <p:nvSpPr>
          <p:cNvPr id="10" name="Rectangle 3"/>
          <p:cNvSpPr txBox="1">
            <a:spLocks noChangeArrowheads="1"/>
          </p:cNvSpPr>
          <p:nvPr/>
        </p:nvSpPr>
        <p:spPr bwMode="auto">
          <a:xfrm>
            <a:off x="1524001" y="671514"/>
            <a:ext cx="10576844" cy="6069855"/>
          </a:xfrm>
          <a:prstGeom prst="rect">
            <a:avLst/>
          </a:prstGeom>
          <a:noFill/>
          <a:ln w="9525">
            <a:noFill/>
            <a:miter lim="800000"/>
            <a:headEnd/>
            <a:tailEnd/>
          </a:ln>
          <a:effectLst/>
        </p:spPr>
        <p:txBody>
          <a:bodyPr lIns="92075" tIns="46038" rIns="92075" bIns="46038"/>
          <a:lstStyle/>
          <a:p>
            <a:pPr marL="457200" marR="0" lvl="0" indent="-457200" algn="l" defTabSz="914400" rtl="0" eaLnBrk="1" fontAlgn="auto" latinLnBrk="0" hangingPunct="1">
              <a:lnSpc>
                <a:spcPct val="90000"/>
              </a:lnSpc>
              <a:spcBef>
                <a:spcPct val="20000"/>
              </a:spcBef>
              <a:spcAft>
                <a:spcPts val="0"/>
              </a:spcAft>
              <a:buClr>
                <a:prstClr val="black"/>
              </a:buClr>
              <a:buSzPct val="75000"/>
              <a:buFont typeface="Wingdings" pitchFamily="2" charset="2"/>
              <a:buChar char="q"/>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Selon le PNUD</a:t>
            </a:r>
          </a:p>
          <a:p>
            <a:pPr marL="800100" marR="0" lvl="1" indent="-342900" algn="just" defTabSz="914400" rtl="0" eaLnBrk="1" fontAlgn="auto" latinLnBrk="0" hangingPunct="1">
              <a:lnSpc>
                <a:spcPct val="90000"/>
              </a:lnSpc>
              <a:spcBef>
                <a:spcPct val="20000"/>
              </a:spcBef>
              <a:spcAft>
                <a:spcPts val="0"/>
              </a:spcAft>
              <a:buClr>
                <a:srgbClr val="00FF00"/>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Une stratégie ou méthode de gestion appliquée à une organisation pour veiller à ce que ses procédures, produits et services contribuent à la réalisation des</a:t>
            </a:r>
            <a:r>
              <a:rPr kumimoji="0" lang="fr-FR" altLang="zh-TW" sz="2700" b="0" i="0" u="none" strike="noStrike" kern="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700" b="1"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résultats clairement définis.</a:t>
            </a:r>
          </a:p>
          <a:p>
            <a:pPr marL="800100" marR="0" lvl="1" indent="-342900" algn="just" defTabSz="914400" rtl="0" eaLnBrk="1" fontAlgn="auto" latinLnBrk="0" hangingPunct="1">
              <a:lnSpc>
                <a:spcPct val="90000"/>
              </a:lnSpc>
              <a:spcBef>
                <a:spcPct val="20000"/>
              </a:spcBef>
              <a:spcAft>
                <a:spcPts val="0"/>
              </a:spcAft>
              <a:buClr>
                <a:srgbClr val="00FF00"/>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Ce qui requiert une définition de résultats réalistes, un suivi du progrès dans la réalisation des résultats escomptés, l’intégration des enseignements tirés dans les décisions de gestion et la communication d’information au sujet de la performance</a:t>
            </a:r>
            <a:r>
              <a:rPr kumimoji="0" lang="fr-FR" altLang="zh-TW" sz="27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rPr>
              <a:t>.</a:t>
            </a:r>
          </a:p>
          <a:p>
            <a:pPr marL="457200" marR="0" lvl="0" indent="-457200" algn="l" defTabSz="914400" rtl="0" eaLnBrk="1" fontAlgn="auto" latinLnBrk="0" hangingPunct="1">
              <a:lnSpc>
                <a:spcPct val="90000"/>
              </a:lnSpc>
              <a:spcBef>
                <a:spcPct val="20000"/>
              </a:spcBef>
              <a:spcAft>
                <a:spcPts val="0"/>
              </a:spcAft>
              <a:buClr>
                <a:prstClr val="black"/>
              </a:buClr>
              <a:buSzPct val="75000"/>
              <a:buFont typeface="Wingdings" pitchFamily="2" charset="2"/>
              <a:buChar char="q"/>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Selon la déclaration de Paris :</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itchFamily="49" charset="0"/>
              <a:buChar char="o"/>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cs typeface="Arial" pitchFamily="34" charset="0"/>
              </a:rPr>
              <a:t> </a:t>
            </a:r>
            <a:r>
              <a:rPr kumimoji="0" lang="fr-FR"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itchFamily="18" charset="-120"/>
                <a:cs typeface="Arial" pitchFamily="34" charset="0"/>
              </a:rPr>
              <a:t>« </a:t>
            </a: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axer la gestion sur les résultats signifie mettre en œuvre l’aide en se concentrant sur</a:t>
            </a:r>
            <a:r>
              <a:rPr kumimoji="0" lang="fr-FR" altLang="zh-TW" sz="2700" b="0" i="0" u="none" strike="noStrike" kern="0" cap="none" spc="0" normalizeH="0" baseline="0" noProof="0" dirty="0">
                <a:ln>
                  <a:noFill/>
                </a:ln>
                <a:solidFill>
                  <a:srgbClr val="FFFFFF"/>
                </a:solidFill>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700" b="0"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les résultats souhaités </a:t>
            </a: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et en utilisant les</a:t>
            </a:r>
            <a:r>
              <a:rPr kumimoji="0" lang="fr-FR" altLang="zh-TW" sz="2700" b="0" i="0" u="none" strike="noStrike" kern="0" cap="none" spc="0" normalizeH="0" baseline="0" noProof="0" dirty="0">
                <a:ln>
                  <a:noFill/>
                </a:ln>
                <a:solidFill>
                  <a:srgbClr val="FFFFFF"/>
                </a:solidFill>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700" b="0"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données disponibles </a:t>
            </a: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en vue d’améliorer le processus de décision ».</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La GAR est une approche qui se concentre de façon systématique sur</a:t>
            </a:r>
            <a:r>
              <a:rPr kumimoji="0" lang="fr-FR" altLang="zh-TW" sz="2700" b="0" i="0" u="none" strike="noStrike" kern="0" cap="none" spc="0" normalizeH="0" baseline="0" noProof="0" dirty="0">
                <a:ln>
                  <a:noFill/>
                </a:ln>
                <a:solidFill>
                  <a:srgbClr val="FFFFFF"/>
                </a:solidFill>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700" b="0"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les résultats</a:t>
            </a:r>
            <a:r>
              <a:rPr kumimoji="0" lang="fr-FR" altLang="zh-TW" sz="2700" b="0" i="0" u="none" strike="noStrike" kern="0" cap="none" spc="0" normalizeH="0" baseline="0" noProof="0" dirty="0">
                <a:ln>
                  <a:noFill/>
                </a:ln>
                <a:solidFill>
                  <a:srgbClr val="FFFFFF"/>
                </a:solidFill>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plutôt que vers la </a:t>
            </a:r>
            <a:r>
              <a:rPr kumimoji="0" lang="fr-FR" altLang="zh-TW" sz="2700" b="0"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réalisation d’activités </a:t>
            </a: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déterminées, en </a:t>
            </a:r>
            <a:r>
              <a:rPr kumimoji="0" lang="fr-FR" altLang="zh-TW" sz="2700" b="0"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optimisant </a:t>
            </a: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l’utilisation des </a:t>
            </a:r>
            <a:r>
              <a:rPr kumimoji="0" lang="fr-FR" altLang="zh-TW" sz="2700" b="0"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ressources. </a:t>
            </a:r>
            <a:endParaRPr kumimoji="0" lang="en-US" altLang="zh-TW" sz="2700" b="0"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endParaRPr>
          </a:p>
          <a:p>
            <a:pPr marL="800100" marR="0" lvl="1" indent="-342900" algn="just" defTabSz="914400" rtl="0" eaLnBrk="1" fontAlgn="auto" latinLnBrk="0" hangingPunct="1">
              <a:lnSpc>
                <a:spcPct val="90000"/>
              </a:lnSpc>
              <a:spcBef>
                <a:spcPct val="20000"/>
              </a:spcBef>
              <a:spcAft>
                <a:spcPts val="0"/>
              </a:spcAft>
              <a:buClr>
                <a:srgbClr val="00FF00"/>
              </a:buClr>
              <a:buSzPct val="75000"/>
              <a:buFont typeface="Courier New" pitchFamily="49" charset="0"/>
              <a:buChar char="o"/>
              <a:tabLst/>
              <a:defRPr/>
            </a:pPr>
            <a:endParaRPr kumimoji="0" lang="fr-FR" altLang="zh-TW" sz="30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endParaRPr>
          </a:p>
          <a:p>
            <a:pPr marL="285750" marR="0" lvl="0" indent="-285750" algn="l" defTabSz="914400" rtl="0" eaLnBrk="1" fontAlgn="auto" latinLnBrk="0" hangingPunct="1">
              <a:lnSpc>
                <a:spcPct val="90000"/>
              </a:lnSpc>
              <a:spcBef>
                <a:spcPct val="20000"/>
              </a:spcBef>
              <a:spcAft>
                <a:spcPts val="0"/>
              </a:spcAft>
              <a:buClr>
                <a:srgbClr val="FAFD00"/>
              </a:buClr>
              <a:buSzPct val="75000"/>
              <a:buFont typeface="Monotype Sorts" pitchFamily="2" charset="2"/>
              <a:buChar char="n"/>
              <a:tabLst/>
              <a:defRPr/>
            </a:pPr>
            <a:endParaRPr kumimoji="0" lang="en-US" altLang="zh-TW"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新細明體" panose="02020500000000000000" pitchFamily="18" charset="-120"/>
              <a:cs typeface="+mn-cs"/>
            </a:endParaRPr>
          </a:p>
        </p:txBody>
      </p:sp>
    </p:spTree>
    <p:extLst>
      <p:ext uri="{BB962C8B-B14F-4D97-AF65-F5344CB8AC3E}">
        <p14:creationId xmlns:p14="http://schemas.microsoft.com/office/powerpoint/2010/main" val="15264504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18" descr="Marbre vert"/>
          <p:cNvSpPr>
            <a:spLocks noChangeArrowheads="1"/>
          </p:cNvSpPr>
          <p:nvPr/>
        </p:nvSpPr>
        <p:spPr bwMode="auto">
          <a:xfrm>
            <a:off x="1847851" y="49213"/>
            <a:ext cx="8424863"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Définitions</a:t>
            </a: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459" name="Rectangle 41"/>
          <p:cNvSpPr>
            <a:spLocks noChangeArrowheads="1"/>
          </p:cNvSpPr>
          <p:nvPr/>
        </p:nvSpPr>
        <p:spPr bwMode="auto">
          <a:xfrm>
            <a:off x="1524000" y="5724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9460" name="Text Box 42"/>
          <p:cNvSpPr txBox="1">
            <a:spLocks noChangeArrowheads="1"/>
          </p:cNvSpPr>
          <p:nvPr/>
        </p:nvSpPr>
        <p:spPr bwMode="auto">
          <a:xfrm>
            <a:off x="6167439" y="1125538"/>
            <a:ext cx="4105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TW" altLang="en-US" sz="4800" b="0" i="0" u="none" strike="noStrike" kern="1200" cap="none" spc="0" normalizeH="0" baseline="0" noProof="0">
              <a:ln>
                <a:noFill/>
              </a:ln>
              <a:solidFill>
                <a:srgbClr val="0000FF"/>
              </a:solidFill>
              <a:effectLst/>
              <a:uLnTx/>
              <a:uFillTx/>
              <a:latin typeface="Arial" pitchFamily="34" charset="0"/>
              <a:ea typeface="新細明體" panose="02020500000000000000" pitchFamily="18" charset="-120"/>
              <a:cs typeface="+mn-cs"/>
            </a:endParaRPr>
          </a:p>
        </p:txBody>
      </p:sp>
      <p:sp>
        <p:nvSpPr>
          <p:cNvPr id="10" name="Rectangle 3"/>
          <p:cNvSpPr txBox="1">
            <a:spLocks noChangeArrowheads="1"/>
          </p:cNvSpPr>
          <p:nvPr/>
        </p:nvSpPr>
        <p:spPr bwMode="auto">
          <a:xfrm>
            <a:off x="1524001" y="671514"/>
            <a:ext cx="10576844" cy="6069855"/>
          </a:xfrm>
          <a:prstGeom prst="rect">
            <a:avLst/>
          </a:prstGeom>
          <a:noFill/>
          <a:ln w="9525">
            <a:noFill/>
            <a:miter lim="800000"/>
            <a:headEnd/>
            <a:tailEnd/>
          </a:ln>
          <a:effectLst/>
        </p:spPr>
        <p:txBody>
          <a:bodyPr lIns="92075" tIns="46038" rIns="92075" bIns="46038"/>
          <a:lstStyle/>
          <a:p>
            <a:pPr marL="457200" marR="0" lvl="1" indent="0" algn="just" defTabSz="914400" rtl="0" eaLnBrk="1" fontAlgn="auto" latinLnBrk="0" hangingPunct="1">
              <a:lnSpc>
                <a:spcPct val="90000"/>
              </a:lnSpc>
              <a:spcBef>
                <a:spcPct val="20000"/>
              </a:spcBef>
              <a:spcAft>
                <a:spcPts val="0"/>
              </a:spcAft>
              <a:buClr>
                <a:prstClr val="black"/>
              </a:buClr>
              <a:buSzPct val="75000"/>
              <a:buFontTx/>
              <a:buNone/>
              <a:tabLst/>
              <a:defRPr/>
            </a:pPr>
            <a:r>
              <a:rPr kumimoji="0" lang="fr-FR" altLang="zh-TW" sz="2600" b="1" i="0" u="sng"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mn-cs"/>
              </a:rPr>
              <a:t>Objectifs de la GAR</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altLang="zh-TW" sz="2600" b="0" i="0" u="none" strike="noStrike" kern="120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mn-cs"/>
              </a:rPr>
              <a:t> </a:t>
            </a: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Clarifier les priorités, aligner les projets et les programmes en fonction de ces priorités et allouer les ressources en conséquence;</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Fournir une approche de management qui précise le rôle des uns et des autres dans l’organisation du travail pour atteindre les cibles retenues ; </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Accroître la transparence et l’imputabilité de la gestionnaires envers les acteurs ; </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Ajuster les politiques et les programmes ainsi que les mécanismes institutionnels en fonction des résultats ( utilisation des résultats du suivi – évaluation pour la prise de décision). </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Faire l’évaluation des programmes pour améliorer : </a:t>
            </a:r>
          </a:p>
          <a:p>
            <a:pPr marL="1257300" marR="0" lvl="2"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l’efficacité dans la conduite des programmes </a:t>
            </a:r>
          </a:p>
          <a:p>
            <a:pPr marL="1257300" marR="0" lvl="2"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l’efficience dans la conduite des programmes </a:t>
            </a:r>
          </a:p>
          <a:p>
            <a:pPr marL="1257300" marR="0" lvl="2"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cs typeface="+mn-cs"/>
              </a:rPr>
              <a:t>l’impact des programmes sur les groupes cibles. </a:t>
            </a:r>
          </a:p>
          <a:p>
            <a:pPr marL="285750" marR="0" lvl="0" indent="-285750" algn="l" defTabSz="914400" rtl="0" eaLnBrk="1" fontAlgn="auto" latinLnBrk="0" hangingPunct="1">
              <a:lnSpc>
                <a:spcPct val="90000"/>
              </a:lnSpc>
              <a:spcBef>
                <a:spcPct val="20000"/>
              </a:spcBef>
              <a:spcAft>
                <a:spcPts val="0"/>
              </a:spcAft>
              <a:buClr>
                <a:srgbClr val="FAFD00"/>
              </a:buClr>
              <a:buSzPct val="75000"/>
              <a:buFont typeface="Monotype Sorts" pitchFamily="2" charset="2"/>
              <a:buChar char="n"/>
              <a:tabLst/>
              <a:defRPr/>
            </a:pPr>
            <a:endParaRPr kumimoji="0" lang="en-US" altLang="zh-TW"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新細明體" panose="02020500000000000000" pitchFamily="18" charset="-120"/>
              <a:cs typeface="+mn-cs"/>
            </a:endParaRPr>
          </a:p>
        </p:txBody>
      </p:sp>
    </p:spTree>
    <p:extLst>
      <p:ext uri="{BB962C8B-B14F-4D97-AF65-F5344CB8AC3E}">
        <p14:creationId xmlns:p14="http://schemas.microsoft.com/office/powerpoint/2010/main" val="13703907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18" descr="Marbre vert"/>
          <p:cNvSpPr>
            <a:spLocks noChangeArrowheads="1"/>
          </p:cNvSpPr>
          <p:nvPr/>
        </p:nvSpPr>
        <p:spPr bwMode="auto">
          <a:xfrm>
            <a:off x="1847851" y="49213"/>
            <a:ext cx="8424863"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Définitions</a:t>
            </a: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459" name="Rectangle 41"/>
          <p:cNvSpPr>
            <a:spLocks noChangeArrowheads="1"/>
          </p:cNvSpPr>
          <p:nvPr/>
        </p:nvSpPr>
        <p:spPr bwMode="auto">
          <a:xfrm>
            <a:off x="1524000" y="5724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9460" name="Text Box 42"/>
          <p:cNvSpPr txBox="1">
            <a:spLocks noChangeArrowheads="1"/>
          </p:cNvSpPr>
          <p:nvPr/>
        </p:nvSpPr>
        <p:spPr bwMode="auto">
          <a:xfrm>
            <a:off x="6167439" y="1125538"/>
            <a:ext cx="4105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TW" altLang="en-US" sz="4800" b="0" i="0" u="none" strike="noStrike" kern="1200" cap="none" spc="0" normalizeH="0" baseline="0" noProof="0">
              <a:ln>
                <a:noFill/>
              </a:ln>
              <a:solidFill>
                <a:srgbClr val="0000FF"/>
              </a:solidFill>
              <a:effectLst/>
              <a:uLnTx/>
              <a:uFillTx/>
              <a:latin typeface="Arial" pitchFamily="34" charset="0"/>
              <a:ea typeface="新細明體" panose="02020500000000000000" pitchFamily="18" charset="-120"/>
              <a:cs typeface="+mn-cs"/>
            </a:endParaRPr>
          </a:p>
        </p:txBody>
      </p:sp>
      <p:sp>
        <p:nvSpPr>
          <p:cNvPr id="10" name="Rectangle 3"/>
          <p:cNvSpPr txBox="1">
            <a:spLocks noChangeArrowheads="1"/>
          </p:cNvSpPr>
          <p:nvPr/>
        </p:nvSpPr>
        <p:spPr bwMode="auto">
          <a:xfrm>
            <a:off x="1524001" y="671514"/>
            <a:ext cx="8958263" cy="6069855"/>
          </a:xfrm>
          <a:prstGeom prst="rect">
            <a:avLst/>
          </a:prstGeom>
          <a:noFill/>
          <a:ln w="9525">
            <a:noFill/>
            <a:miter lim="800000"/>
            <a:headEnd/>
            <a:tailEnd/>
          </a:ln>
          <a:effectLst/>
        </p:spPr>
        <p:txBody>
          <a:bodyPr lIns="92075" tIns="46038" rIns="92075" bIns="46038"/>
          <a:lstStyle/>
          <a:p>
            <a:pPr marL="457200" marR="0" lvl="1" indent="0" algn="just" defTabSz="914400" rtl="0" eaLnBrk="1" fontAlgn="auto" latinLnBrk="0" hangingPunct="1">
              <a:lnSpc>
                <a:spcPct val="90000"/>
              </a:lnSpc>
              <a:spcBef>
                <a:spcPct val="20000"/>
              </a:spcBef>
              <a:spcAft>
                <a:spcPts val="0"/>
              </a:spcAft>
              <a:buClr>
                <a:prstClr val="black"/>
              </a:buClr>
              <a:buSzPct val="75000"/>
              <a:buFontTx/>
              <a:buNone/>
              <a:tabLst/>
              <a:defRPr/>
            </a:pPr>
            <a:r>
              <a:rPr kumimoji="0" lang="fr-FR" altLang="zh-TW" sz="3200" b="1" i="0" u="sng"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mn-cs"/>
              </a:rPr>
              <a:t>Objectifs de la GAR</a:t>
            </a:r>
          </a:p>
          <a:p>
            <a:pPr marL="800100" marR="0" lvl="1" indent="-342900" algn="just" defTabSz="914400" rtl="0" eaLnBrk="1" fontAlgn="auto" latinLnBrk="0" hangingPunct="1">
              <a:lnSpc>
                <a:spcPct val="90000"/>
              </a:lnSpc>
              <a:spcBef>
                <a:spcPct val="20000"/>
              </a:spcBef>
              <a:spcAft>
                <a:spcPts val="0"/>
              </a:spcAft>
              <a:buClr>
                <a:prstClr val="black"/>
              </a:buClr>
              <a:buSzPct val="75000"/>
              <a:buFont typeface="Courier New" panose="02070309020205020404" pitchFamily="49" charset="0"/>
              <a:buChar char="o"/>
              <a:tabLst/>
              <a:defRPr/>
            </a:pPr>
            <a:r>
              <a:rPr kumimoji="0" lang="fr-FR" altLang="zh-TW" sz="3200" b="0" i="0" u="none" strike="noStrike" kern="120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mn-cs"/>
              </a:rPr>
              <a:t> </a:t>
            </a:r>
            <a:endParaRPr kumimoji="0" lang="en-US" altLang="zh-TW"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新細明體" panose="02020500000000000000" pitchFamily="18" charset="-120"/>
              <a:cs typeface="+mn-cs"/>
            </a:endParaRPr>
          </a:p>
        </p:txBody>
      </p:sp>
      <p:pic>
        <p:nvPicPr>
          <p:cNvPr id="3" name="Image 2"/>
          <p:cNvPicPr>
            <a:picLocks noChangeAspect="1"/>
          </p:cNvPicPr>
          <p:nvPr/>
        </p:nvPicPr>
        <p:blipFill>
          <a:blip r:embed="rId3"/>
          <a:stretch>
            <a:fillRect/>
          </a:stretch>
        </p:blipFill>
        <p:spPr>
          <a:xfrm>
            <a:off x="1309256" y="1293813"/>
            <a:ext cx="10882744" cy="5447556"/>
          </a:xfrm>
          <a:prstGeom prst="rect">
            <a:avLst/>
          </a:prstGeom>
        </p:spPr>
      </p:pic>
    </p:spTree>
    <p:extLst>
      <p:ext uri="{BB962C8B-B14F-4D97-AF65-F5344CB8AC3E}">
        <p14:creationId xmlns:p14="http://schemas.microsoft.com/office/powerpoint/2010/main" val="32929416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18" descr="Marbre vert"/>
          <p:cNvSpPr>
            <a:spLocks noChangeArrowheads="1"/>
          </p:cNvSpPr>
          <p:nvPr/>
        </p:nvSpPr>
        <p:spPr bwMode="auto">
          <a:xfrm>
            <a:off x="1952625" y="0"/>
            <a:ext cx="8104188"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Définitions</a:t>
            </a: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291" name="Rectangle 41"/>
          <p:cNvSpPr>
            <a:spLocks noChangeArrowheads="1"/>
          </p:cNvSpPr>
          <p:nvPr/>
        </p:nvSpPr>
        <p:spPr bwMode="auto">
          <a:xfrm>
            <a:off x="1524000" y="5724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2292" name="Text Box 42"/>
          <p:cNvSpPr txBox="1">
            <a:spLocks noChangeArrowheads="1"/>
          </p:cNvSpPr>
          <p:nvPr/>
        </p:nvSpPr>
        <p:spPr bwMode="auto">
          <a:xfrm>
            <a:off x="6167439" y="1125538"/>
            <a:ext cx="4105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TW" altLang="en-US" sz="4800" b="0" i="0" u="none" strike="noStrike" kern="1200" cap="none" spc="0" normalizeH="0" baseline="0" noProof="0">
              <a:ln>
                <a:noFill/>
              </a:ln>
              <a:solidFill>
                <a:srgbClr val="0000FF"/>
              </a:solidFill>
              <a:effectLst/>
              <a:uLnTx/>
              <a:uFillTx/>
              <a:latin typeface="Arial" pitchFamily="34" charset="0"/>
              <a:ea typeface="新細明體" panose="02020500000000000000" pitchFamily="18" charset="-120"/>
              <a:cs typeface="+mn-cs"/>
            </a:endParaRPr>
          </a:p>
        </p:txBody>
      </p:sp>
      <p:sp>
        <p:nvSpPr>
          <p:cNvPr id="13" name="Rectangle 3"/>
          <p:cNvSpPr txBox="1">
            <a:spLocks noChangeArrowheads="1"/>
          </p:cNvSpPr>
          <p:nvPr/>
        </p:nvSpPr>
        <p:spPr bwMode="auto">
          <a:xfrm>
            <a:off x="1309256" y="785813"/>
            <a:ext cx="10882744" cy="5905932"/>
          </a:xfrm>
          <a:prstGeom prst="rect">
            <a:avLst/>
          </a:prstGeom>
          <a:noFill/>
          <a:ln w="9525">
            <a:noFill/>
            <a:miter lim="800000"/>
            <a:headEnd/>
            <a:tailEnd/>
          </a:ln>
          <a:effectLst/>
        </p:spPr>
        <p:txBody>
          <a:bodyPr lIns="92075" tIns="46038" rIns="92075" bIns="46038"/>
          <a:lstStyle/>
          <a:p>
            <a:pPr marL="342900" marR="0" lvl="0" indent="-342900" algn="ctr" defTabSz="914400" rtl="0" eaLnBrk="1" fontAlgn="auto" latinLnBrk="0" hangingPunct="1">
              <a:lnSpc>
                <a:spcPct val="100000"/>
              </a:lnSpc>
              <a:spcBef>
                <a:spcPct val="20000"/>
              </a:spcBef>
              <a:spcAft>
                <a:spcPts val="0"/>
              </a:spcAft>
              <a:buClr>
                <a:srgbClr val="00FF00"/>
              </a:buClr>
              <a:buSzPct val="75000"/>
              <a:buFontTx/>
              <a:buNone/>
              <a:tabLst/>
              <a:defRPr/>
            </a:pPr>
            <a:r>
              <a:rPr kumimoji="0" lang="fr-FR" altLang="zh-TW" sz="3200" b="1" i="0" u="sng"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mn-cs"/>
              </a:rPr>
              <a:t>Caractéristiques</a:t>
            </a:r>
            <a:r>
              <a:rPr kumimoji="0" lang="en-US" altLang="zh-TW" sz="3200" b="1" i="0" u="sng"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mn-cs"/>
              </a:rPr>
              <a:t> de  la GAR</a:t>
            </a:r>
          </a:p>
          <a:p>
            <a:pPr marL="342900" marR="0" lvl="0" indent="-342900" algn="l" defTabSz="914400" rtl="0" eaLnBrk="1" fontAlgn="auto" latinLnBrk="0" hangingPunct="1">
              <a:lnSpc>
                <a:spcPct val="100000"/>
              </a:lnSpc>
              <a:spcBef>
                <a:spcPct val="20000"/>
              </a:spcBef>
              <a:spcAft>
                <a:spcPts val="0"/>
              </a:spcAft>
              <a:buClr>
                <a:srgbClr val="00FF00"/>
              </a:buClr>
              <a:buSzPct val="75000"/>
              <a:buFontTx/>
              <a:buNone/>
              <a:tabLst/>
              <a:defRPr/>
            </a:pPr>
            <a:endParaRPr kumimoji="0" lang="en-US" altLang="zh-TW" sz="1050" b="0" i="0" u="none" strike="noStrike" kern="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新細明體" panose="02020500000000000000" pitchFamily="18" charset="-120"/>
              <a:cs typeface="+mn-cs"/>
            </a:endParaRPr>
          </a:p>
          <a:p>
            <a:pPr marL="457200" marR="0" lvl="0" indent="-457200" algn="just" defTabSz="914400" rtl="0" eaLnBrk="1" fontAlgn="auto" latinLnBrk="0" hangingPunct="1">
              <a:lnSpc>
                <a:spcPct val="100000"/>
              </a:lnSpc>
              <a:spcBef>
                <a:spcPct val="20000"/>
              </a:spcBef>
              <a:spcAft>
                <a:spcPts val="0"/>
              </a:spcAft>
              <a:buClr>
                <a:srgbClr val="000000"/>
              </a:buClr>
              <a:buSzPct val="75000"/>
              <a:buFont typeface="Wingdings" pitchFamily="2" charset="2"/>
              <a:buChar char="q"/>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La Gestion axée sur les résultats se caractérise par :</a:t>
            </a:r>
          </a:p>
          <a:p>
            <a:pPr marL="800100" marR="0" lvl="1" indent="-342900" algn="just" defTabSz="914400" rtl="0" eaLnBrk="1" fontAlgn="auto" latinLnBrk="0" hangingPunct="1">
              <a:lnSpc>
                <a:spcPct val="100000"/>
              </a:lnSpc>
              <a:spcBef>
                <a:spcPct val="20000"/>
              </a:spcBef>
              <a:spcAft>
                <a:spcPts val="0"/>
              </a:spcAft>
              <a:buClr>
                <a:srgbClr val="000000"/>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la définition des résultats anticipés en fonction d'analyses appropriées </a:t>
            </a:r>
          </a:p>
          <a:p>
            <a:pPr marL="800100" marR="0" lvl="1" indent="-342900" algn="just" defTabSz="914400" rtl="0" eaLnBrk="1" fontAlgn="auto" latinLnBrk="0" hangingPunct="1">
              <a:lnSpc>
                <a:spcPct val="100000"/>
              </a:lnSpc>
              <a:spcBef>
                <a:spcPct val="20000"/>
              </a:spcBef>
              <a:spcAft>
                <a:spcPts val="0"/>
              </a:spcAft>
              <a:buClr>
                <a:srgbClr val="000000"/>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la participation des intervenants et la conception de programmes adaptés aux besoins des groupes cibles</a:t>
            </a:r>
          </a:p>
          <a:p>
            <a:pPr marL="800100" marR="0" lvl="1" indent="-342900" algn="just" defTabSz="914400" rtl="0" eaLnBrk="1" fontAlgn="auto" latinLnBrk="0" hangingPunct="1">
              <a:lnSpc>
                <a:spcPct val="100000"/>
              </a:lnSpc>
              <a:spcBef>
                <a:spcPct val="20000"/>
              </a:spcBef>
              <a:spcAft>
                <a:spcPts val="0"/>
              </a:spcAft>
              <a:buClr>
                <a:prstClr val="black"/>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le suivi des résultats en fonction d'indicateurs appropriés</a:t>
            </a:r>
          </a:p>
          <a:p>
            <a:pPr marL="800100" marR="0" lvl="1" indent="-342900" algn="just" defTabSz="914400" rtl="0" eaLnBrk="1" fontAlgn="auto" latinLnBrk="0" hangingPunct="1">
              <a:lnSpc>
                <a:spcPct val="100000"/>
              </a:lnSpc>
              <a:spcBef>
                <a:spcPct val="20000"/>
              </a:spcBef>
              <a:spcAft>
                <a:spcPts val="0"/>
              </a:spcAft>
              <a:buClr>
                <a:prstClr val="black"/>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l’identification et la gestion des risques.</a:t>
            </a:r>
          </a:p>
          <a:p>
            <a:pPr marL="800100" marR="0" lvl="1" indent="-342900" algn="just" defTabSz="914400" rtl="0" eaLnBrk="1" fontAlgn="auto" latinLnBrk="0" hangingPunct="1">
              <a:lnSpc>
                <a:spcPct val="100000"/>
              </a:lnSpc>
              <a:spcBef>
                <a:spcPct val="20000"/>
              </a:spcBef>
              <a:spcAft>
                <a:spcPts val="0"/>
              </a:spcAft>
              <a:buClr>
                <a:prstClr val="black"/>
              </a:buClr>
              <a:buSzPct val="75000"/>
              <a:buFont typeface="Courier New" pitchFamily="49" charset="0"/>
              <a:buChar char="o"/>
              <a:tabLst/>
              <a:defRPr/>
            </a:pPr>
            <a:r>
              <a:rPr kumimoji="0" lang="fr-FR" altLang="zh-TW" sz="27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la prise en compte, dans la prise de décision, des leçons tirées des expériences menées dans la mise en œuvre des projets / programmes.</a:t>
            </a:r>
          </a:p>
          <a:p>
            <a:pPr marL="342900" marR="0" lvl="0" indent="-342900" algn="l" defTabSz="914400" rtl="0" eaLnBrk="1" fontAlgn="auto" latinLnBrk="0" hangingPunct="1">
              <a:lnSpc>
                <a:spcPct val="100000"/>
              </a:lnSpc>
              <a:spcBef>
                <a:spcPct val="20000"/>
              </a:spcBef>
              <a:spcAft>
                <a:spcPts val="0"/>
              </a:spcAft>
              <a:buClr>
                <a:srgbClr val="00FF00"/>
              </a:buClr>
              <a:buSzPct val="75000"/>
              <a:buFontTx/>
              <a:buNone/>
              <a:tabLst/>
              <a:defRPr/>
            </a:pPr>
            <a:r>
              <a:rPr kumimoji="0" lang="en-US" altLang="zh-TW" sz="2700" b="1" i="0" u="sng"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NB</a:t>
            </a:r>
            <a:r>
              <a:rPr kumimoji="0" lang="en-US" altLang="zh-TW" sz="2700" b="1" i="0" u="sng"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 </a:t>
            </a:r>
            <a:r>
              <a:rPr kumimoji="0" lang="en-US"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La GAR </a:t>
            </a:r>
            <a:r>
              <a:rPr kumimoji="0" lang="fr-FR"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peut</a:t>
            </a:r>
            <a:r>
              <a:rPr kumimoji="0" lang="en-US"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s’appliquer</a:t>
            </a:r>
            <a:r>
              <a:rPr kumimoji="0" lang="en-US"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à </a:t>
            </a:r>
            <a:r>
              <a:rPr kumimoji="0" lang="en-US" altLang="zh-TW" sz="2700" b="1" i="0" u="none" strike="noStrike" kern="0" cap="none" spc="0" normalizeH="0" baseline="0" noProof="0" dirty="0" err="1">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l’échelle</a:t>
            </a:r>
            <a:r>
              <a:rPr kumimoji="0" lang="en-US"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d’un  pays, d’un </a:t>
            </a:r>
            <a:r>
              <a:rPr kumimoji="0" lang="en-US" altLang="zh-TW" sz="2700" b="1" i="0" u="none" strike="noStrike" kern="0" cap="none" spc="0" normalizeH="0" baseline="0" noProof="0" dirty="0" err="1">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ministère</a:t>
            </a:r>
            <a:r>
              <a:rPr kumimoji="0" lang="en-US"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a:t>
            </a:r>
            <a:r>
              <a:rPr kumimoji="0" lang="en-US" altLang="zh-TW" sz="2700" b="1" i="0" u="none" strike="noStrike" kern="0" cap="none" spc="0" normalizeH="0" baseline="0" noProof="0" dirty="0" err="1">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ou</a:t>
            </a:r>
            <a:r>
              <a:rPr kumimoji="0" lang="en-US"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d’un </a:t>
            </a:r>
            <a:r>
              <a:rPr kumimoji="0" lang="en-US" altLang="zh-TW" sz="2700" b="1" i="0" u="none" strike="noStrike" kern="0" cap="none" spc="0" normalizeH="0" baseline="0" noProof="0" dirty="0" err="1">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projet</a:t>
            </a:r>
            <a:endParaRPr kumimoji="0" lang="fr-FR" altLang="zh-TW" sz="27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endParaRPr>
          </a:p>
          <a:p>
            <a:pPr marL="800100" marR="0" lvl="1" indent="-342900" algn="just" defTabSz="914400" rtl="0" eaLnBrk="1" fontAlgn="auto" latinLnBrk="0" hangingPunct="1">
              <a:lnSpc>
                <a:spcPct val="100000"/>
              </a:lnSpc>
              <a:spcBef>
                <a:spcPct val="20000"/>
              </a:spcBef>
              <a:spcAft>
                <a:spcPts val="0"/>
              </a:spcAft>
              <a:buClr>
                <a:srgbClr val="000000"/>
              </a:buClr>
              <a:buSzPct val="75000"/>
              <a:buFont typeface="Courier New" pitchFamily="49" charset="0"/>
              <a:buChar char="o"/>
              <a:tabLst/>
              <a:defRPr/>
            </a:pPr>
            <a:endParaRPr kumimoji="0" lang="fr-FR" altLang="zh-TW" sz="28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endParaRPr>
          </a:p>
          <a:p>
            <a:pPr marL="800100" marR="0" lvl="1" indent="-342900" algn="just" defTabSz="914400" rtl="0" eaLnBrk="1" fontAlgn="auto" latinLnBrk="0" hangingPunct="1">
              <a:lnSpc>
                <a:spcPct val="100000"/>
              </a:lnSpc>
              <a:spcBef>
                <a:spcPct val="20000"/>
              </a:spcBef>
              <a:spcAft>
                <a:spcPts val="0"/>
              </a:spcAft>
              <a:buClr>
                <a:srgbClr val="000000"/>
              </a:buClr>
              <a:buSzPct val="75000"/>
              <a:buFont typeface="Courier New" pitchFamily="49" charset="0"/>
              <a:buChar char="o"/>
              <a:tabLst/>
              <a:defRPr/>
            </a:pPr>
            <a:endParaRPr kumimoji="0" lang="fr-FR" altLang="zh-TW" sz="3200" b="0" i="0" u="none" strike="noStrike" kern="0" cap="none" spc="0" normalizeH="0" baseline="0" noProof="0" dirty="0">
              <a:ln>
                <a:noFill/>
              </a:ln>
              <a:solidFill>
                <a:prstClr val="black"/>
              </a:solidFill>
              <a:effectLst/>
              <a:uLnTx/>
              <a:uFillTx/>
              <a:latin typeface="Calibri"/>
              <a:ea typeface="新細明體" panose="02020500000000000000" pitchFamily="18" charset="-120"/>
              <a:cs typeface="Arial" pitchFamily="34" charset="0"/>
            </a:endParaRPr>
          </a:p>
        </p:txBody>
      </p:sp>
    </p:spTree>
    <p:extLst>
      <p:ext uri="{BB962C8B-B14F-4D97-AF65-F5344CB8AC3E}">
        <p14:creationId xmlns:p14="http://schemas.microsoft.com/office/powerpoint/2010/main" val="4101138580"/>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512306269"/>
              </p:ext>
            </p:extLst>
          </p:nvPr>
        </p:nvGraphicFramePr>
        <p:xfrm>
          <a:off x="2307362" y="1565884"/>
          <a:ext cx="9538273" cy="505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AutoShape 18" descr="Marbre vert"/>
          <p:cNvSpPr>
            <a:spLocks noChangeArrowheads="1"/>
          </p:cNvSpPr>
          <p:nvPr/>
        </p:nvSpPr>
        <p:spPr bwMode="auto">
          <a:xfrm>
            <a:off x="1919288" y="-100013"/>
            <a:ext cx="8424862" cy="957263"/>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Définitions</a:t>
            </a:r>
            <a:endPar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Rectangle 5"/>
          <p:cNvSpPr/>
          <p:nvPr/>
        </p:nvSpPr>
        <p:spPr>
          <a:xfrm>
            <a:off x="1919288" y="811864"/>
            <a:ext cx="7786688" cy="523875"/>
          </a:xfrm>
          <a:prstGeom prst="rect">
            <a:avLst/>
          </a:prstGeom>
        </p:spPr>
        <p:txBody>
          <a:bodyPr>
            <a:spAutoFit/>
          </a:bodyPr>
          <a:lstStyle/>
          <a:p>
            <a:pPr marL="342900" marR="0" lvl="0" indent="-342900" algn="ctr" defTabSz="914400" rtl="0" eaLnBrk="1" fontAlgn="auto" latinLnBrk="0" hangingPunct="1">
              <a:lnSpc>
                <a:spcPct val="100000"/>
              </a:lnSpc>
              <a:spcBef>
                <a:spcPct val="20000"/>
              </a:spcBef>
              <a:spcAft>
                <a:spcPts val="0"/>
              </a:spcAft>
              <a:buClr>
                <a:srgbClr val="00FF00"/>
              </a:buClr>
              <a:buSzPct val="75000"/>
              <a:buFontTx/>
              <a:buNone/>
              <a:tabLst/>
              <a:defRPr/>
            </a:pPr>
            <a:r>
              <a:rPr kumimoji="0" lang="en-US" altLang="zh-TW" sz="2800" b="1" i="0" u="sng" strike="noStrike" kern="0" cap="none" spc="0" normalizeH="0" baseline="0" noProof="0" dirty="0">
                <a:ln>
                  <a:noFill/>
                </a:ln>
                <a:solidFill>
                  <a:prstClr val="black"/>
                </a:solidFill>
                <a:effectLst/>
                <a:uLnTx/>
                <a:uFillTx/>
                <a:latin typeface="Arial"/>
                <a:ea typeface="新細明體" panose="02020500000000000000" pitchFamily="18" charset="-120"/>
                <a:cs typeface="+mn-cs"/>
              </a:rPr>
              <a:t>Composantes de  la GAR</a:t>
            </a:r>
          </a:p>
        </p:txBody>
      </p:sp>
    </p:spTree>
    <p:extLst>
      <p:ext uri="{BB962C8B-B14F-4D97-AF65-F5344CB8AC3E}">
        <p14:creationId xmlns:p14="http://schemas.microsoft.com/office/powerpoint/2010/main" val="1635087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18" descr="Marbre vert"/>
          <p:cNvSpPr>
            <a:spLocks noChangeArrowheads="1"/>
          </p:cNvSpPr>
          <p:nvPr/>
        </p:nvSpPr>
        <p:spPr bwMode="auto">
          <a:xfrm>
            <a:off x="1847850" y="0"/>
            <a:ext cx="8496300"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Principes</a:t>
            </a: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directeurs de la GAR</a:t>
            </a:r>
          </a:p>
        </p:txBody>
      </p:sp>
      <p:sp>
        <p:nvSpPr>
          <p:cNvPr id="28675" name="Rectangle 41"/>
          <p:cNvSpPr>
            <a:spLocks noChangeArrowheads="1"/>
          </p:cNvSpPr>
          <p:nvPr/>
        </p:nvSpPr>
        <p:spPr bwMode="auto">
          <a:xfrm>
            <a:off x="1524000" y="5724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8676" name="Text Box 42"/>
          <p:cNvSpPr txBox="1">
            <a:spLocks noChangeArrowheads="1"/>
          </p:cNvSpPr>
          <p:nvPr/>
        </p:nvSpPr>
        <p:spPr bwMode="auto">
          <a:xfrm>
            <a:off x="6167439" y="1125538"/>
            <a:ext cx="4105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TW" altLang="en-US" sz="4800" b="0" i="0" u="none" strike="noStrike" kern="1200" cap="none" spc="0" normalizeH="0" baseline="0" noProof="0">
              <a:ln>
                <a:noFill/>
              </a:ln>
              <a:solidFill>
                <a:srgbClr val="0000FF"/>
              </a:solidFill>
              <a:effectLst/>
              <a:uLnTx/>
              <a:uFillTx/>
              <a:latin typeface="Arial" pitchFamily="34" charset="0"/>
              <a:ea typeface="新細明體" panose="02020500000000000000" pitchFamily="18" charset="-120"/>
              <a:cs typeface="+mn-cs"/>
            </a:endParaRPr>
          </a:p>
        </p:txBody>
      </p:sp>
      <p:sp>
        <p:nvSpPr>
          <p:cNvPr id="13" name="Rectangle 4"/>
          <p:cNvSpPr txBox="1">
            <a:spLocks noChangeArrowheads="1"/>
          </p:cNvSpPr>
          <p:nvPr/>
        </p:nvSpPr>
        <p:spPr bwMode="auto">
          <a:xfrm>
            <a:off x="1288473" y="622300"/>
            <a:ext cx="10820917" cy="6127060"/>
          </a:xfrm>
          <a:prstGeom prst="rect">
            <a:avLst/>
          </a:prstGeom>
          <a:noFill/>
          <a:ln w="9525">
            <a:noFill/>
            <a:miter lim="800000"/>
            <a:headEnd/>
            <a:tailEnd/>
          </a:ln>
          <a:effectLst/>
        </p:spPr>
        <p:txBody>
          <a:bodyPr lIns="92075" tIns="46038" rIns="92075" bIns="46038"/>
          <a:lstStyle/>
          <a:p>
            <a:pPr marL="457200" marR="0" lvl="0" indent="-457200" algn="l" defTabSz="914400" rtl="0" eaLnBrk="1" fontAlgn="auto" latinLnBrk="0" hangingPunct="1">
              <a:lnSpc>
                <a:spcPct val="100000"/>
              </a:lnSpc>
              <a:spcBef>
                <a:spcPct val="20000"/>
              </a:spcBef>
              <a:spcAft>
                <a:spcPts val="0"/>
              </a:spcAft>
              <a:buClr>
                <a:srgbClr val="3333CC"/>
              </a:buClr>
              <a:buSzPct val="75000"/>
              <a:buFont typeface="Wingdings" pitchFamily="2" charset="2"/>
              <a:buChar char="q"/>
              <a:tabLst/>
              <a:defRPr/>
            </a:pPr>
            <a:r>
              <a:rPr kumimoji="0" lang="en-US" altLang="zh-TW" sz="23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Principe 1 : </a:t>
            </a:r>
            <a:r>
              <a:rPr kumimoji="0" lang="en-US" altLang="zh-TW" sz="2300" b="1" i="0" u="none" strike="noStrike" kern="0" cap="none" spc="0" normalizeH="0" baseline="0" noProof="0" dirty="0" err="1">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Partenariat</a:t>
            </a:r>
            <a:r>
              <a:rPr kumimoji="0" lang="en-US" altLang="zh-TW" sz="23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a:t>
            </a:r>
            <a:r>
              <a:rPr kumimoji="0" lang="fr-FR" sz="2300" b="0" i="0" u="none" strike="noStrike" kern="0" cap="none" spc="0" normalizeH="0" baseline="0" noProof="0" dirty="0">
                <a:ln>
                  <a:noFill/>
                </a:ln>
                <a:solidFill>
                  <a:prstClr val="black"/>
                </a:solidFill>
                <a:effectLst/>
                <a:uLnTx/>
                <a:uFillTx/>
                <a:latin typeface="Berlin Sans FB" panose="020E0602020502020306" pitchFamily="34" charset="0"/>
                <a:cs typeface="Arial" pitchFamily="34" charset="0"/>
              </a:rPr>
              <a:t>la participation des partenaires et des parties prenantes pendant tout le processus: élaboration du projet, exécution, suivi et évaluation du projet. </a:t>
            </a:r>
          </a:p>
          <a:p>
            <a:pPr marL="457200" marR="0" lvl="0" indent="-457200" algn="l" defTabSz="914400" rtl="0" eaLnBrk="1" fontAlgn="auto" latinLnBrk="0" hangingPunct="1">
              <a:lnSpc>
                <a:spcPct val="100000"/>
              </a:lnSpc>
              <a:spcBef>
                <a:spcPct val="20000"/>
              </a:spcBef>
              <a:spcAft>
                <a:spcPts val="0"/>
              </a:spcAft>
              <a:buClr>
                <a:srgbClr val="3333CC"/>
              </a:buClr>
              <a:buSzPct val="75000"/>
              <a:buFont typeface="Wingdings" pitchFamily="2" charset="2"/>
              <a:buChar char="q"/>
              <a:tabLst/>
              <a:defRPr/>
            </a:pPr>
            <a:r>
              <a:rPr kumimoji="0" lang="en-US" altLang="zh-TW" sz="23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Principe 2 : </a:t>
            </a:r>
            <a:r>
              <a:rPr kumimoji="0" lang="en-US" altLang="zh-TW" sz="2300" b="1" i="0" u="none" strike="noStrike" kern="0" cap="none" spc="0" normalizeH="0" baseline="0" noProof="0" dirty="0" err="1">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Responsabilité</a:t>
            </a:r>
            <a:r>
              <a:rPr kumimoji="0" lang="en-US" altLang="zh-TW" sz="23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3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La responsabilisation des partenaires </a:t>
            </a:r>
            <a:r>
              <a:rPr kumimoji="0" lang="fr-FR" sz="2300" b="0" i="0" u="none" strike="noStrike" kern="0" cap="none" spc="0" normalizeH="0" baseline="0" noProof="0" dirty="0">
                <a:ln>
                  <a:noFill/>
                </a:ln>
                <a:solidFill>
                  <a:srgbClr val="FF0000"/>
                </a:solidFill>
                <a:effectLst/>
                <a:uLnTx/>
                <a:uFillTx/>
                <a:latin typeface="Berlin Sans FB" panose="020E0602020502020306" pitchFamily="34" charset="0"/>
                <a:cs typeface="Arial" pitchFamily="34" charset="0"/>
              </a:rPr>
              <a:t>ou le partage des responsabilités entre les partenaires</a:t>
            </a:r>
            <a:r>
              <a:rPr kumimoji="0" lang="fr-FR" altLang="zh-TW" sz="23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 constitue un élément clé dans la mise en œuvre et la réussite d'un projet ou d’un programme.</a:t>
            </a:r>
          </a:p>
          <a:p>
            <a:pPr marL="457200" marR="0" lvl="1" indent="-457200" algn="l" defTabSz="914400" rtl="0" eaLnBrk="1" fontAlgn="auto" latinLnBrk="0" hangingPunct="1">
              <a:lnSpc>
                <a:spcPct val="130000"/>
              </a:lnSpc>
              <a:spcBef>
                <a:spcPct val="20000"/>
              </a:spcBef>
              <a:spcAft>
                <a:spcPts val="0"/>
              </a:spcAft>
              <a:buClr>
                <a:srgbClr val="3333CC"/>
              </a:buClr>
              <a:buSzPct val="75000"/>
              <a:buFont typeface="Wingdings" pitchFamily="2" charset="2"/>
              <a:buChar char="q"/>
              <a:tabLst/>
              <a:defRPr/>
            </a:pPr>
            <a:r>
              <a:rPr kumimoji="0" lang="fr-FR" altLang="zh-TW" sz="2300" b="1"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Principe 3 : Transparence: </a:t>
            </a:r>
            <a:r>
              <a:rPr kumimoji="0" lang="fr-FR" altLang="zh-TW" sz="2300" b="1"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et </a:t>
            </a:r>
            <a:r>
              <a:rPr kumimoji="0" lang="fr-FR" sz="2300" b="0" i="0" u="none" strike="noStrike" kern="1200" cap="none" spc="0" normalizeH="0" baseline="0" noProof="0" dirty="0">
                <a:ln>
                  <a:noFill/>
                </a:ln>
                <a:solidFill>
                  <a:srgbClr val="FF0000"/>
                </a:solidFill>
                <a:effectLst/>
                <a:uLnTx/>
                <a:uFillTx/>
                <a:latin typeface="Calibri"/>
              </a:rPr>
              <a:t>obligation de reddition des comptes</a:t>
            </a:r>
            <a:r>
              <a:rPr kumimoji="0" lang="fr-FR" altLang="zh-TW" sz="2300" b="1" i="0" u="none" strike="noStrike" kern="0" cap="none" spc="0" normalizeH="0" baseline="0" noProof="0" dirty="0">
                <a:ln>
                  <a:noFill/>
                </a:ln>
                <a:solidFill>
                  <a:srgbClr val="FF0000"/>
                </a:solidFill>
                <a:effectLst/>
                <a:uLnTx/>
                <a:uFillTx/>
                <a:latin typeface="Berlin Sans FB" panose="020E0602020502020306" pitchFamily="34" charset="0"/>
                <a:ea typeface="新細明體" panose="02020500000000000000" pitchFamily="18" charset="-120"/>
                <a:cs typeface="Arial" pitchFamily="34" charset="0"/>
              </a:rPr>
              <a:t> </a:t>
            </a:r>
            <a:r>
              <a:rPr kumimoji="0" lang="fr-FR" altLang="zh-TW" sz="23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rPr>
              <a:t>par la définition claire des résultats et les indicateurs correspondants, de façon à ce que les résultats soient « facilement mesurables ».</a:t>
            </a:r>
          </a:p>
          <a:p>
            <a:pPr marL="457200" lvl="0" indent="-457200">
              <a:spcBef>
                <a:spcPct val="20000"/>
              </a:spcBef>
              <a:buClr>
                <a:prstClr val="black"/>
              </a:buClr>
              <a:buSzPct val="75000"/>
              <a:buFont typeface="Wingdings" pitchFamily="2" charset="2"/>
              <a:buChar char="q"/>
              <a:defRPr/>
            </a:pPr>
            <a:r>
              <a:rPr lang="en-US" altLang="zh-TW" sz="2300" b="1" kern="0" dirty="0">
                <a:solidFill>
                  <a:prstClr val="black"/>
                </a:solidFill>
                <a:latin typeface="Berlin Sans FB" panose="020E0602020502020306" pitchFamily="34" charset="0"/>
              </a:rPr>
              <a:t>Principe 4 : </a:t>
            </a:r>
            <a:r>
              <a:rPr lang="en-US" altLang="zh-TW" sz="2300" b="1" kern="0" dirty="0" err="1">
                <a:solidFill>
                  <a:prstClr val="black"/>
                </a:solidFill>
                <a:latin typeface="Berlin Sans FB" panose="020E0602020502020306" pitchFamily="34" charset="0"/>
              </a:rPr>
              <a:t>Simplicité</a:t>
            </a:r>
            <a:r>
              <a:rPr lang="en-US" altLang="zh-TW" sz="2300" b="1" kern="0" dirty="0">
                <a:solidFill>
                  <a:prstClr val="black"/>
                </a:solidFill>
                <a:latin typeface="Berlin Sans FB" panose="020E0602020502020306" pitchFamily="34" charset="0"/>
              </a:rPr>
              <a:t>: </a:t>
            </a:r>
            <a:r>
              <a:rPr lang="en-US" altLang="zh-TW" sz="2300" dirty="0" err="1">
                <a:solidFill>
                  <a:prstClr val="black"/>
                </a:solidFill>
              </a:rPr>
              <a:t>i</a:t>
            </a:r>
            <a:r>
              <a:rPr lang="fr-FR" sz="2300" dirty="0">
                <a:solidFill>
                  <a:prstClr val="black"/>
                </a:solidFill>
              </a:rPr>
              <a:t>dentification d’une stratégie qui est facile à comprendre et facile à mettre en pratique, </a:t>
            </a:r>
            <a:r>
              <a:rPr lang="fr-FR" altLang="zh-TW" sz="2300" kern="0" dirty="0">
                <a:solidFill>
                  <a:prstClr val="black"/>
                </a:solidFill>
                <a:latin typeface="Berlin Sans FB" panose="020E0602020502020306" pitchFamily="34" charset="0"/>
              </a:rPr>
              <a:t> </a:t>
            </a:r>
          </a:p>
          <a:p>
            <a:pPr marL="628650" lvl="1" indent="-355600" algn="just">
              <a:spcBef>
                <a:spcPct val="20000"/>
              </a:spcBef>
              <a:buClr>
                <a:prstClr val="black"/>
              </a:buClr>
              <a:buSzPct val="75000"/>
              <a:buFont typeface="Courier New" pitchFamily="49" charset="0"/>
              <a:buChar char="o"/>
              <a:defRPr/>
            </a:pPr>
            <a:r>
              <a:rPr lang="fr-FR" altLang="zh-TW" sz="2300" kern="0" dirty="0">
                <a:solidFill>
                  <a:prstClr val="black"/>
                </a:solidFill>
                <a:latin typeface="Berlin Sans FB" panose="020E0602020502020306" pitchFamily="34" charset="0"/>
              </a:rPr>
              <a:t>limitation au départ le nombre d'énoncés de résultats et d'indicateurs pour mesurer et suivre les résultats.</a:t>
            </a:r>
          </a:p>
          <a:p>
            <a:pPr marL="342900" lvl="1" indent="-342900" algn="just">
              <a:lnSpc>
                <a:spcPct val="130000"/>
              </a:lnSpc>
              <a:spcBef>
                <a:spcPct val="20000"/>
              </a:spcBef>
              <a:buClr>
                <a:prstClr val="black"/>
              </a:buClr>
              <a:buSzPct val="75000"/>
              <a:buFont typeface="Wingdings" pitchFamily="2" charset="2"/>
              <a:buChar char="q"/>
              <a:defRPr/>
            </a:pPr>
            <a:r>
              <a:rPr lang="fr-FR" altLang="zh-TW" sz="2300" b="1" kern="0" dirty="0">
                <a:solidFill>
                  <a:prstClr val="black"/>
                </a:solidFill>
                <a:latin typeface="Berlin Sans FB" panose="020E0602020502020306" pitchFamily="34" charset="0"/>
              </a:rPr>
              <a:t>Principe 5 : Souplesse et apprentissage sur le tas: </a:t>
            </a:r>
            <a:r>
              <a:rPr lang="fr-FR" altLang="zh-TW" sz="2300" kern="0" dirty="0">
                <a:solidFill>
                  <a:prstClr val="black"/>
                </a:solidFill>
                <a:latin typeface="Arial"/>
              </a:rPr>
              <a:t>La mise en œuvre doit suivre un processus itératif d’apprentissage et de perfectionnements graduels.</a:t>
            </a:r>
          </a:p>
          <a:p>
            <a:pPr marL="457200" marR="0" lvl="0" indent="-457200" algn="l" defTabSz="914400" rtl="0" eaLnBrk="1" fontAlgn="auto" latinLnBrk="0" hangingPunct="1">
              <a:lnSpc>
                <a:spcPct val="100000"/>
              </a:lnSpc>
              <a:spcBef>
                <a:spcPct val="20000"/>
              </a:spcBef>
              <a:spcAft>
                <a:spcPts val="0"/>
              </a:spcAft>
              <a:buClr>
                <a:srgbClr val="3333CC"/>
              </a:buClr>
              <a:buSzPct val="75000"/>
              <a:buFont typeface="Wingdings" pitchFamily="2" charset="2"/>
              <a:buChar char="q"/>
              <a:tabLst/>
              <a:defRPr/>
            </a:pPr>
            <a:endParaRPr kumimoji="0" lang="fr-FR" sz="24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pitchFamily="34" charset="0"/>
            </a:endParaRPr>
          </a:p>
          <a:p>
            <a:pPr marL="742950" marR="0" lvl="1" indent="-285750" algn="just" defTabSz="914400" rtl="0" eaLnBrk="1" fontAlgn="auto" latinLnBrk="0" hangingPunct="1">
              <a:lnSpc>
                <a:spcPct val="130000"/>
              </a:lnSpc>
              <a:spcBef>
                <a:spcPct val="20000"/>
              </a:spcBef>
              <a:spcAft>
                <a:spcPts val="0"/>
              </a:spcAft>
              <a:buClr>
                <a:srgbClr val="FF0000"/>
              </a:buClr>
              <a:buSzPct val="75000"/>
              <a:buFont typeface="Courier New" pitchFamily="49" charset="0"/>
              <a:buChar char="o"/>
              <a:tabLst/>
              <a:defRPr/>
            </a:pPr>
            <a:endParaRPr kumimoji="0" lang="fr-FR" altLang="zh-TW" sz="2400" b="0" i="0" u="none" strike="noStrike" kern="0" cap="none" spc="0" normalizeH="0" baseline="0" noProof="0" dirty="0">
              <a:ln>
                <a:noFill/>
              </a:ln>
              <a:solidFill>
                <a:prstClr val="black"/>
              </a:solidFill>
              <a:effectLst/>
              <a:uLnTx/>
              <a:uFillTx/>
              <a:latin typeface="Berlin Sans FB" panose="020E0602020502020306"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3234097917"/>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AutoShape 18" descr="Marbre vert"/>
          <p:cNvSpPr>
            <a:spLocks noChangeArrowheads="1"/>
          </p:cNvSpPr>
          <p:nvPr/>
        </p:nvSpPr>
        <p:spPr bwMode="auto">
          <a:xfrm>
            <a:off x="1992313" y="49213"/>
            <a:ext cx="8280400"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Cadre </a:t>
            </a: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d’analyse</a:t>
            </a: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3795" name="Rectangle 41"/>
          <p:cNvSpPr>
            <a:spLocks noChangeArrowheads="1"/>
          </p:cNvSpPr>
          <p:nvPr/>
        </p:nvSpPr>
        <p:spPr bwMode="auto">
          <a:xfrm>
            <a:off x="1524000" y="5724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3796" name="Text Box 42"/>
          <p:cNvSpPr txBox="1">
            <a:spLocks noChangeArrowheads="1"/>
          </p:cNvSpPr>
          <p:nvPr/>
        </p:nvSpPr>
        <p:spPr bwMode="auto">
          <a:xfrm>
            <a:off x="6167439" y="1125538"/>
            <a:ext cx="4105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TW" altLang="en-US" sz="4800" b="0" i="0" u="none" strike="noStrike" kern="1200" cap="none" spc="0" normalizeH="0" baseline="0" noProof="0">
              <a:ln>
                <a:noFill/>
              </a:ln>
              <a:solidFill>
                <a:srgbClr val="0000FF"/>
              </a:solidFill>
              <a:effectLst/>
              <a:uLnTx/>
              <a:uFillTx/>
              <a:latin typeface="Arial" pitchFamily="34" charset="0"/>
              <a:ea typeface="新細明體" panose="02020500000000000000" pitchFamily="18" charset="-120"/>
              <a:cs typeface="+mn-cs"/>
            </a:endParaRPr>
          </a:p>
        </p:txBody>
      </p:sp>
      <p:sp>
        <p:nvSpPr>
          <p:cNvPr id="3079" name="ZoneTexte 8"/>
          <p:cNvSpPr txBox="1">
            <a:spLocks noChangeArrowheads="1"/>
          </p:cNvSpPr>
          <p:nvPr/>
        </p:nvSpPr>
        <p:spPr bwMode="auto">
          <a:xfrm>
            <a:off x="1708149" y="785814"/>
            <a:ext cx="10384149" cy="3933384"/>
          </a:xfrm>
          <a:prstGeom prst="rect">
            <a:avLst/>
          </a:prstGeom>
          <a:noFill/>
          <a:ln w="9525">
            <a:noFill/>
            <a:miter lim="800000"/>
            <a:headEnd/>
            <a:tailEnd/>
          </a:ln>
        </p:spPr>
        <p:txBody>
          <a:bodyPr wrap="square">
            <a:spAutoFit/>
          </a:bodyPr>
          <a:lstStyle/>
          <a:p>
            <a:pPr marL="457200" marR="0" lvl="0" indent="-457200" algn="just" defTabSz="914400" rtl="0" eaLnBrk="1" fontAlgn="auto" latinLnBrk="0" hangingPunct="1">
              <a:lnSpc>
                <a:spcPct val="100000"/>
              </a:lnSpc>
              <a:spcBef>
                <a:spcPct val="20000"/>
              </a:spcBef>
              <a:spcAft>
                <a:spcPts val="0"/>
              </a:spcAft>
              <a:buClrTx/>
              <a:buSzPct val="75000"/>
              <a:buFont typeface="Wingdings" pitchFamily="2" charset="2"/>
              <a:buChar char="q"/>
              <a:tabLst/>
              <a:defRPr/>
            </a:pPr>
            <a:r>
              <a:rPr kumimoji="0" lang="fr-FR" altLang="zh-TW" sz="26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rPr>
              <a:t>Ce qui fait la particularité de l’approche GAR par rapport aux autres méthodes de gestion, c’est l’importance des résultats. </a:t>
            </a:r>
          </a:p>
          <a:p>
            <a:pPr marL="457200" marR="0" lvl="0" indent="-457200" algn="just" defTabSz="914400" rtl="0" eaLnBrk="1" fontAlgn="auto" latinLnBrk="0" hangingPunct="1">
              <a:lnSpc>
                <a:spcPct val="100000"/>
              </a:lnSpc>
              <a:spcBef>
                <a:spcPct val="20000"/>
              </a:spcBef>
              <a:spcAft>
                <a:spcPts val="0"/>
              </a:spcAft>
              <a:buClrTx/>
              <a:buSzPct val="75000"/>
              <a:buFont typeface="Wingdings" pitchFamily="2" charset="2"/>
              <a:buChar char="q"/>
              <a:tabLst/>
              <a:defRPr/>
            </a:pPr>
            <a:r>
              <a:rPr kumimoji="0" lang="fr-FR" altLang="zh-TW" sz="26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rPr>
              <a:t>Tout est mis en œuvre pour atteindre les résultats escomptés que l’on a fixés de façon participative. </a:t>
            </a:r>
          </a:p>
          <a:p>
            <a:pPr marL="457200" marR="0" lvl="0" indent="-457200" algn="just" defTabSz="914400" rtl="0" eaLnBrk="1" fontAlgn="auto" latinLnBrk="0" hangingPunct="1">
              <a:lnSpc>
                <a:spcPct val="100000"/>
              </a:lnSpc>
              <a:spcBef>
                <a:spcPct val="20000"/>
              </a:spcBef>
              <a:spcAft>
                <a:spcPts val="0"/>
              </a:spcAft>
              <a:buClrTx/>
              <a:buSzPct val="75000"/>
              <a:buFont typeface="Wingdings" pitchFamily="2" charset="2"/>
              <a:buChar char="q"/>
              <a:tabLst/>
              <a:defRPr/>
            </a:pPr>
            <a:r>
              <a:rPr kumimoji="0" lang="fr-FR" altLang="zh-TW" sz="26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rPr>
              <a:t>L’aboutissement à ses résultats suit un certain enchaînement appelé « cycle des résultats » ou « chaîne des résultats ». </a:t>
            </a:r>
            <a:r>
              <a:rPr kumimoji="0" lang="en-US" altLang="zh-TW" sz="26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rPr>
              <a:t> </a:t>
            </a:r>
          </a:p>
          <a:p>
            <a:pPr marL="457200" marR="0" lvl="0" indent="-457200" algn="just" defTabSz="914400" rtl="0" eaLnBrk="1" fontAlgn="auto" latinLnBrk="0" hangingPunct="1">
              <a:lnSpc>
                <a:spcPct val="100000"/>
              </a:lnSpc>
              <a:spcBef>
                <a:spcPct val="20000"/>
              </a:spcBef>
              <a:spcAft>
                <a:spcPts val="0"/>
              </a:spcAft>
              <a:buClrTx/>
              <a:buSzPct val="75000"/>
              <a:buFont typeface="Wingdings" pitchFamily="2" charset="2"/>
              <a:buChar char="q"/>
              <a:tabLst/>
              <a:defRPr/>
            </a:pPr>
            <a:r>
              <a:rPr kumimoji="0" lang="fr-FR" altLang="zh-TW" sz="2600" b="0" i="0" u="none" strike="noStrike" kern="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rPr>
              <a:t>La chaîne des résultats désigne la relation déterminante ou logique entre les intrants, les activités, les extrants et les résultats d'une politique, d'un programme ou d'une initiative donnée. </a:t>
            </a:r>
            <a:endParaRPr kumimoji="0" lang="fr-FR" sz="2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70491897"/>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1052736"/>
            <a:ext cx="9144000" cy="5949280"/>
          </a:xfrm>
        </p:spPr>
        <p:txBody>
          <a:bodyPr>
            <a:normAutofit/>
          </a:bodyPr>
          <a:lstStyle/>
          <a:p>
            <a:pPr algn="just">
              <a:lnSpc>
                <a:spcPct val="80000"/>
              </a:lnSpc>
              <a:buNone/>
            </a:pPr>
            <a:endParaRPr lang="fr-FR" sz="3600" b="1" dirty="0"/>
          </a:p>
          <a:p>
            <a:pPr>
              <a:buNone/>
            </a:pPr>
            <a:endParaRPr lang="fr-FR" sz="3600" dirty="0"/>
          </a:p>
          <a:p>
            <a:pPr>
              <a:buFontTx/>
              <a:buChar char="-"/>
            </a:pPr>
            <a:endParaRPr lang="fr-FR" sz="2500" dirty="0"/>
          </a:p>
          <a:p>
            <a:pPr>
              <a:buFontTx/>
              <a:buChar char="-"/>
            </a:pPr>
            <a:endParaRPr lang="fr-FR" sz="2500" dirty="0"/>
          </a:p>
          <a:p>
            <a:pPr>
              <a:buFontTx/>
              <a:buChar char="-"/>
            </a:pPr>
            <a:endParaRPr lang="fr-FR" sz="2500" dirty="0"/>
          </a:p>
          <a:p>
            <a:pPr>
              <a:buNone/>
            </a:pPr>
            <a:endParaRPr lang="fr-FR" sz="2500" dirty="0"/>
          </a:p>
          <a:p>
            <a:pPr>
              <a:buNone/>
            </a:pPr>
            <a:endParaRPr lang="fr-FR" dirty="0"/>
          </a:p>
        </p:txBody>
      </p:sp>
      <p:pic>
        <p:nvPicPr>
          <p:cNvPr id="4" name="Image 3"/>
          <p:cNvPicPr>
            <a:picLocks noChangeAspect="1"/>
          </p:cNvPicPr>
          <p:nvPr/>
        </p:nvPicPr>
        <p:blipFill>
          <a:blip r:embed="rId2"/>
          <a:stretch>
            <a:fillRect/>
          </a:stretch>
        </p:blipFill>
        <p:spPr>
          <a:xfrm>
            <a:off x="1472188" y="782042"/>
            <a:ext cx="10394230" cy="6075958"/>
          </a:xfrm>
          <a:prstGeom prst="rect">
            <a:avLst/>
          </a:prstGeom>
        </p:spPr>
      </p:pic>
      <p:pic>
        <p:nvPicPr>
          <p:cNvPr id="5" name="Image 4"/>
          <p:cNvPicPr>
            <a:picLocks noChangeAspect="1"/>
          </p:cNvPicPr>
          <p:nvPr/>
        </p:nvPicPr>
        <p:blipFill>
          <a:blip r:embed="rId3"/>
          <a:stretch>
            <a:fillRect/>
          </a:stretch>
        </p:blipFill>
        <p:spPr>
          <a:xfrm>
            <a:off x="7464153" y="159742"/>
            <a:ext cx="3024336" cy="2621187"/>
          </a:xfrm>
          <a:prstGeom prst="rect">
            <a:avLst/>
          </a:prstGeom>
        </p:spPr>
      </p:pic>
      <p:sp>
        <p:nvSpPr>
          <p:cNvPr id="6" name="AutoShape 18" descr="Marbre vert"/>
          <p:cNvSpPr>
            <a:spLocks noChangeArrowheads="1"/>
          </p:cNvSpPr>
          <p:nvPr/>
        </p:nvSpPr>
        <p:spPr bwMode="auto">
          <a:xfrm>
            <a:off x="1703512" y="43716"/>
            <a:ext cx="8424862" cy="622300"/>
          </a:xfrm>
          <a:prstGeom prst="horizontalScroll">
            <a:avLst>
              <a:gd name="adj" fmla="val 12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457200" marR="0" lvl="1" indent="-45720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Cadre </a:t>
            </a:r>
            <a:r>
              <a:rPr kumimoji="0" lang="en-US" sz="32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d’analyse</a:t>
            </a:r>
            <a:endPar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9405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63" y="1000126"/>
            <a:ext cx="7499350" cy="428625"/>
          </a:xfrm>
          <a:solidFill>
            <a:schemeClr val="bg2">
              <a:lumMod val="75000"/>
            </a:schemeClr>
          </a:solidFill>
        </p:spPr>
        <p:txBody>
          <a:bodyPr>
            <a:normAutofit/>
          </a:bodyPr>
          <a:lstStyle/>
          <a:p>
            <a:pPr eaLnBrk="1" hangingPunct="1">
              <a:defRPr/>
            </a:pPr>
            <a:r>
              <a:rPr lang="fr-CA" sz="2400" b="1" dirty="0">
                <a:latin typeface="Sylfaen" pitchFamily="18" charset="0"/>
              </a:rPr>
              <a:t>EXEMPLE D’UNE CHAÎNE DE RÉSULTATS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33854703"/>
              </p:ext>
            </p:extLst>
          </p:nvPr>
        </p:nvGraphicFramePr>
        <p:xfrm>
          <a:off x="1881157" y="1500173"/>
          <a:ext cx="10068388" cy="5221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Espace réservé du numéro de diapositive 11"/>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F70B12-0A7A-41FC-8F60-3C688A02F2C3}" type="slidenum">
              <a:rPr kumimoji="0" lang="fr-FR" sz="1800" b="0" i="0" u="none" strike="noStrike" kern="1200" cap="none" spc="0" normalizeH="0" baseline="0" noProof="0" smtClean="0">
                <a:ln>
                  <a:noFill/>
                </a:ln>
                <a:solidFill>
                  <a:srgbClr val="FEFEFE"/>
                </a:solidFill>
                <a:effectLst/>
                <a:uLnTx/>
                <a:uFillTx/>
                <a:latin typeface="Arial"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fr-FR" sz="1800" b="0" i="0" u="none" strike="noStrike" kern="1200" cap="none" spc="0" normalizeH="0" baseline="0" noProof="0">
              <a:ln>
                <a:noFill/>
              </a:ln>
              <a:solidFill>
                <a:srgbClr val="FEFEFE"/>
              </a:solidFill>
              <a:effectLst/>
              <a:uLnTx/>
              <a:uFillTx/>
              <a:latin typeface="Arial" pitchFamily="34" charset="0"/>
              <a:ea typeface="+mn-ea"/>
              <a:cs typeface="+mn-cs"/>
            </a:endParaRPr>
          </a:p>
        </p:txBody>
      </p:sp>
      <p:sp>
        <p:nvSpPr>
          <p:cNvPr id="8" name="Flèche vers le haut 7"/>
          <p:cNvSpPr/>
          <p:nvPr/>
        </p:nvSpPr>
        <p:spPr>
          <a:xfrm>
            <a:off x="3479801" y="4379112"/>
            <a:ext cx="214313" cy="50006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lèche vers le haut 8"/>
          <p:cNvSpPr/>
          <p:nvPr/>
        </p:nvSpPr>
        <p:spPr>
          <a:xfrm>
            <a:off x="3452813" y="3300420"/>
            <a:ext cx="214312" cy="65760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lèche vers le haut 9"/>
          <p:cNvSpPr/>
          <p:nvPr/>
        </p:nvSpPr>
        <p:spPr>
          <a:xfrm>
            <a:off x="3452813" y="2333417"/>
            <a:ext cx="214312" cy="500063"/>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895" name="AutoShape 18" descr="Marbre vert"/>
          <p:cNvSpPr>
            <a:spLocks noChangeArrowheads="1"/>
          </p:cNvSpPr>
          <p:nvPr/>
        </p:nvSpPr>
        <p:spPr bwMode="auto">
          <a:xfrm>
            <a:off x="1992314" y="49213"/>
            <a:ext cx="7991475" cy="622300"/>
          </a:xfrm>
          <a:prstGeom prst="horizontalScroll">
            <a:avLst>
              <a:gd name="adj" fmla="val 12500"/>
            </a:avLst>
          </a:prstGeom>
          <a:solidFill>
            <a:schemeClr val="tx2">
              <a:lumMod val="60000"/>
              <a:lumOff val="40000"/>
            </a:schemeClr>
          </a:solidFill>
          <a:ln w="76200">
            <a:solidFill>
              <a:schemeClr val="tx1"/>
            </a:solidFill>
            <a:round/>
            <a:headEnd/>
            <a:tailEnd/>
          </a:ln>
        </p:spPr>
        <p:txBody>
          <a:bodyPr wrap="none" anchor="ctr"/>
          <a:lstStyle/>
          <a:p>
            <a:pPr marL="457200" marR="0" lvl="1" indent="-45720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Arial" pitchFamily="34" charset="0"/>
              </a:rPr>
              <a:t>Cadre </a:t>
            </a:r>
            <a:r>
              <a:rPr kumimoji="0" lang="en-US" sz="3200" b="1" i="0" u="none" strike="noStrike" kern="1200" cap="none" spc="0" normalizeH="0" baseline="0" noProof="0" dirty="0" err="1">
                <a:ln>
                  <a:noFill/>
                </a:ln>
                <a:solidFill>
                  <a:prstClr val="black"/>
                </a:solidFill>
                <a:effectLst/>
                <a:uLnTx/>
                <a:uFillTx/>
                <a:latin typeface="Calibri"/>
                <a:ea typeface="+mn-ea"/>
                <a:cs typeface="Arial" pitchFamily="34" charset="0"/>
              </a:rPr>
              <a:t>d’analyse</a:t>
            </a:r>
            <a:endParaRPr kumimoji="0" lang="en-US" sz="32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11" name="Flèche vers le haut 10"/>
          <p:cNvSpPr/>
          <p:nvPr/>
        </p:nvSpPr>
        <p:spPr>
          <a:xfrm>
            <a:off x="3479801" y="5300262"/>
            <a:ext cx="214313" cy="50006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7635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51722" y="1916832"/>
            <a:ext cx="10668000" cy="187220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2.2	Les fondements du Budget Programme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35388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671" y="178936"/>
            <a:ext cx="10515600" cy="777667"/>
          </a:xfrm>
        </p:spPr>
        <p:txBody>
          <a:bodyPr>
            <a:normAutofit/>
          </a:bodyPr>
          <a:lstStyle/>
          <a:p>
            <a:r>
              <a:rPr lang="fr-FR" b="1" dirty="0">
                <a:solidFill>
                  <a:srgbClr val="FF0000"/>
                </a:solidFill>
              </a:rPr>
              <a:t>1.1. Définition</a:t>
            </a:r>
          </a:p>
        </p:txBody>
      </p:sp>
      <p:sp>
        <p:nvSpPr>
          <p:cNvPr id="3" name="Espace réservé du contenu 2"/>
          <p:cNvSpPr>
            <a:spLocks noGrp="1"/>
          </p:cNvSpPr>
          <p:nvPr>
            <p:ph idx="1"/>
          </p:nvPr>
        </p:nvSpPr>
        <p:spPr>
          <a:xfrm>
            <a:off x="1408671" y="956603"/>
            <a:ext cx="10515600" cy="5563466"/>
          </a:xfrm>
        </p:spPr>
        <p:txBody>
          <a:bodyPr>
            <a:normAutofit fontScale="92500" lnSpcReduction="10000"/>
          </a:bodyPr>
          <a:lstStyle/>
          <a:p>
            <a:r>
              <a:rPr lang="fr-FR" dirty="0"/>
              <a:t>Le </a:t>
            </a:r>
            <a:r>
              <a:rPr lang="fr-FR" b="1" dirty="0"/>
              <a:t>budget de l'Etat</a:t>
            </a:r>
            <a:r>
              <a:rPr lang="fr-FR" dirty="0"/>
              <a:t> est l'acte par lequel sont prévues et autorisées les recettes et les dépenses de l'Etat pour une année civile. Il est constitué d'un ensemble des comptes qui décrivent toutes les ressources et toutes les charges de l'Etat et des ministères.</a:t>
            </a:r>
          </a:p>
          <a:p>
            <a:r>
              <a:rPr lang="fr-FR" dirty="0"/>
              <a:t>Le budget de l'Etat est fixé par les lois de finances qui font l'objet d'un vote du Parlement</a:t>
            </a:r>
            <a:br>
              <a:rPr lang="fr-FR" dirty="0"/>
            </a:br>
            <a:endParaRPr lang="fr-FR" dirty="0"/>
          </a:p>
          <a:p>
            <a:r>
              <a:rPr lang="fr-FR" dirty="0"/>
              <a:t>Le budget peut être défini comme la traduction chiffrée de toutes les activités de l'Etat ou de ses démembrements (collectivités locales, Etablissements Publics et sociétés d’Etat) au cours d'une période donnée (en général annuelle). </a:t>
            </a:r>
          </a:p>
          <a:p>
            <a:r>
              <a:rPr lang="fr-FR" dirty="0"/>
              <a:t>C'est un acte de prévision et d'autorisation.</a:t>
            </a:r>
          </a:p>
          <a:p>
            <a:r>
              <a:rPr lang="fr-FR" dirty="0"/>
              <a:t>Le budget apparaît donc comme un tableau évaluatif et comparatif des dépenses à effectuer et des recettes à recouvrer au cours d’une année.</a:t>
            </a:r>
          </a:p>
          <a:p>
            <a:endParaRPr lang="fr-FR" dirty="0"/>
          </a:p>
        </p:txBody>
      </p:sp>
    </p:spTree>
    <p:extLst>
      <p:ext uri="{BB962C8B-B14F-4D97-AF65-F5344CB8AC3E}">
        <p14:creationId xmlns:p14="http://schemas.microsoft.com/office/powerpoint/2010/main" val="2236716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88185" y="882774"/>
            <a:ext cx="10330496" cy="5562100"/>
          </a:xfrm>
          <a:prstGeom prst="rect">
            <a:avLst/>
          </a:prstGeom>
        </p:spPr>
        <p:txBody>
          <a:bodyPr wrap="square">
            <a:spAutoFit/>
          </a:bodyPr>
          <a:lstStyle/>
          <a:p>
            <a:pPr marL="257175" marR="0" lvl="0" indent="-257175" algn="just" defTabSz="914400" rtl="0" eaLnBrk="1" fontAlgn="auto" latinLnBrk="0" hangingPunct="1">
              <a:lnSpc>
                <a:spcPct val="150000"/>
              </a:lnSpc>
              <a:spcBef>
                <a:spcPts val="0"/>
              </a:spcBef>
              <a:spcAft>
                <a:spcPts val="0"/>
              </a:spcAft>
              <a:buClrTx/>
              <a:buSzPct val="150000"/>
              <a:buFont typeface="Wingdings" panose="05000000000000000000" pitchFamily="2" charset="2"/>
              <a:buChar char="q"/>
              <a:tabLst/>
              <a:defRPr/>
            </a:pPr>
            <a:r>
              <a:rPr kumimoji="0" lang="fr-FR" alt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Décision du CM de l’UEMOA </a:t>
            </a:r>
            <a:r>
              <a:rPr kumimoji="0" 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les 28 et 29 février 1992 d’harmoniser les politiques économiques et financières des Etats membres d</a:t>
            </a: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ans le cadre de la mise en œuvre de sa politique d’intégration économique</a:t>
            </a:r>
          </a:p>
          <a:p>
            <a:pPr marL="257175" marR="0" lvl="0" indent="-257175" algn="just" defTabSz="914400" rtl="0" eaLnBrk="1" fontAlgn="auto" latinLnBrk="0" hangingPunct="1">
              <a:lnSpc>
                <a:spcPct val="150000"/>
              </a:lnSpc>
              <a:spcBef>
                <a:spcPts val="0"/>
              </a:spcBef>
              <a:spcAft>
                <a:spcPts val="0"/>
              </a:spcAft>
              <a:buClrTx/>
              <a:buSzPct val="150000"/>
              <a:buFont typeface="Wingdings" panose="05000000000000000000" pitchFamily="2" charset="2"/>
              <a:buChar char="q"/>
              <a:tabLst/>
              <a:defRPr/>
            </a:pP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 </a:t>
            </a:r>
            <a:r>
              <a:rPr kumimoji="0" 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Six (06) directives ont été adoptées entre 1997 et 2000 à cet effet.</a:t>
            </a:r>
          </a:p>
          <a:p>
            <a:pPr marL="342900" marR="0" lvl="0" indent="-342900" algn="just" defTabSz="914400" rtl="0" eaLnBrk="1" fontAlgn="auto" latinLnBrk="0" hangingPunct="1">
              <a:lnSpc>
                <a:spcPct val="150000"/>
              </a:lnSpc>
              <a:spcBef>
                <a:spcPts val="0"/>
              </a:spcBef>
              <a:spcAft>
                <a:spcPts val="0"/>
              </a:spcAft>
              <a:buClrTx/>
              <a:buSzPct val="150000"/>
              <a:buFont typeface="Wingdings" panose="05000000000000000000" pitchFamily="2" charset="2"/>
              <a:buChar char="q"/>
              <a:tabLst/>
              <a:defRPr/>
            </a:pP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itchFamily="34" charset="0"/>
              </a:rPr>
              <a:t>Réécriture des six directives en vue de l’amélioration et la modernisation des instruments de gestion des finances publiques au sein des Etats membres suite à une mission d’évaluation conduite en 2004 </a:t>
            </a:r>
          </a:p>
        </p:txBody>
      </p:sp>
      <p:sp>
        <p:nvSpPr>
          <p:cNvPr id="8" name="Titre 1"/>
          <p:cNvSpPr txBox="1">
            <a:spLocks/>
          </p:cNvSpPr>
          <p:nvPr/>
        </p:nvSpPr>
        <p:spPr>
          <a:xfrm>
            <a:off x="2552701" y="69113"/>
            <a:ext cx="7560000" cy="813661"/>
          </a:xfrm>
          <a:prstGeom prst="rect">
            <a:avLst/>
          </a:prstGeom>
          <a:solidFill>
            <a:srgbClr val="005A8B"/>
          </a:solidFill>
        </p:spPr>
        <p:txBody>
          <a:bodyPr vert="horz" lIns="68580" tIns="34290" rIns="68580" bIns="34290" rtlCol="0" anchor="ctr">
            <a:no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Cadre législatif et règlementaire</a:t>
            </a:r>
            <a:endParaRPr kumimoji="0" lang="fr-FR" sz="2100" b="1" i="0" u="none" strike="noStrike" kern="1200" cap="none" spc="0" normalizeH="0" baseline="0" noProof="0" dirty="0">
              <a:ln>
                <a:noFill/>
              </a:ln>
              <a:solidFill>
                <a:srgbClr val="FFFFFF"/>
              </a:solidFill>
              <a:effectLst/>
              <a:uLnTx/>
              <a:uFillTx/>
              <a:latin typeface="Century Gothic"/>
              <a:ea typeface="+mj-ea"/>
              <a:cs typeface="+mj-cs"/>
              <a:sym typeface="+mn-ea"/>
            </a:endParaRPr>
          </a:p>
        </p:txBody>
      </p:sp>
      <p:sp>
        <p:nvSpPr>
          <p:cNvPr id="5" name="ZoneTexte 4"/>
          <p:cNvSpPr txBox="1"/>
          <p:nvPr/>
        </p:nvSpPr>
        <p:spPr>
          <a:xfrm>
            <a:off x="1667798" y="5259645"/>
            <a:ext cx="884903" cy="71558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416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8532A9-8CE0-4618-9F61-B9A40D43647E}" type="slidenum">
              <a:rPr kumimoji="0" lang="fr-FR" alt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à coins arrondis 4"/>
          <p:cNvSpPr/>
          <p:nvPr/>
        </p:nvSpPr>
        <p:spPr>
          <a:xfrm>
            <a:off x="1919537" y="1556792"/>
            <a:ext cx="8291264" cy="867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DIRECTIVE N°01/2009/CM/UEMOA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PORTANT CODE DE TRANSPARENCE DANS LA GESTION DES FINANCES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PUBLIQUES AU SEIN DE L’UEMOA </a:t>
            </a:r>
            <a:endParaRPr kumimoji="0" lang="fr-FR" sz="1800" b="0" i="0" u="none" strike="noStrike" kern="1200" cap="none" spc="0" normalizeH="0" baseline="0" noProof="0" dirty="0">
              <a:ln w="0">
                <a:solidFill>
                  <a:prstClr val="black"/>
                </a:solidFill>
              </a:ln>
              <a:noFill/>
              <a:effectLst>
                <a:outerShdw blurRad="38100" dist="19050" dir="2700000" algn="tl" rotWithShape="0">
                  <a:prstClr val="black">
                    <a:alpha val="40000"/>
                  </a:prstClr>
                </a:outerShdw>
              </a:effectLst>
              <a:uLnTx/>
              <a:uFillTx/>
              <a:latin typeface="Calibri"/>
              <a:ea typeface="+mn-ea"/>
              <a:cs typeface="+mn-cs"/>
            </a:endParaRPr>
          </a:p>
        </p:txBody>
      </p:sp>
      <p:sp>
        <p:nvSpPr>
          <p:cNvPr id="6" name="Rectangle à coins arrondis 5"/>
          <p:cNvSpPr/>
          <p:nvPr/>
        </p:nvSpPr>
        <p:spPr>
          <a:xfrm>
            <a:off x="2955103" y="2951878"/>
            <a:ext cx="6052090" cy="7200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DIRECTIVE N°06/2009/CM/UEMOA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PORTANT LOIS DE FINANCES</a:t>
            </a:r>
            <a:endParaRPr kumimoji="0" lang="fr-FR" sz="1800" b="0" i="0" u="none" strike="noStrike" kern="1200" cap="none" spc="0" normalizeH="0" baseline="0" noProof="0" dirty="0">
              <a:ln w="0">
                <a:solidFill>
                  <a:prstClr val="black"/>
                </a:solidFill>
              </a:ln>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7" name="Rectangle à coins arrondis 6"/>
          <p:cNvSpPr/>
          <p:nvPr/>
        </p:nvSpPr>
        <p:spPr>
          <a:xfrm>
            <a:off x="2955103" y="4086554"/>
            <a:ext cx="6093576" cy="76110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DIRECTIVE N°07/2009/CM/UEMOA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PORTANT REGLEMENT GENERAL SUR LA COMPTABILITE PUBLIQUE</a:t>
            </a:r>
            <a:endParaRPr kumimoji="0" lang="fr-FR" sz="1800" b="0" i="0" u="none" strike="noStrike" kern="1200" cap="none" spc="0" normalizeH="0" baseline="0" noProof="0" dirty="0">
              <a:ln w="0">
                <a:solidFill>
                  <a:prstClr val="black"/>
                </a:solidFill>
              </a:ln>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8" name="AutoShape 2"/>
          <p:cNvSpPr txBox="1">
            <a:spLocks noChangeArrowheads="1"/>
          </p:cNvSpPr>
          <p:nvPr/>
        </p:nvSpPr>
        <p:spPr>
          <a:xfrm>
            <a:off x="1631504" y="44626"/>
            <a:ext cx="8893620" cy="396168"/>
          </a:xfrm>
          <a:prstGeom prst="rect">
            <a:avLst/>
          </a:prstGeom>
          <a:solidFill>
            <a:schemeClr val="tx2">
              <a:lumMod val="60000"/>
              <a:lumOff val="40000"/>
            </a:schemeClr>
          </a:solidFill>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Cadre législatif et règlementaire</a:t>
            </a:r>
            <a:endParaRPr kumimoji="0" lang="fr-FR" sz="2400" b="1" i="0" u="none" strike="noStrike" kern="1200" cap="none" spc="0" normalizeH="0" baseline="0" noProof="0" dirty="0">
              <a:ln>
                <a:noFill/>
              </a:ln>
              <a:solidFill>
                <a:prstClr val="black"/>
              </a:solidFill>
              <a:effectLst/>
              <a:uLnTx/>
              <a:uFillTx/>
              <a:latin typeface="Century Gothic"/>
              <a:ea typeface="+mn-ea"/>
              <a:cs typeface="+mn-cs"/>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 name="ZoneTexte 8"/>
          <p:cNvSpPr txBox="1"/>
          <p:nvPr/>
        </p:nvSpPr>
        <p:spPr>
          <a:xfrm>
            <a:off x="1775520" y="805537"/>
            <a:ext cx="820891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aramond" pitchFamily="18" charset="0"/>
                <a:ea typeface="+mn-ea"/>
                <a:cs typeface="+mn-cs"/>
              </a:rPr>
              <a:t> </a:t>
            </a:r>
            <a:r>
              <a:rPr kumimoji="0" lang="fr-FR"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Les Etats membres de l’UEMOA ont adopté en 2009, 2011 et 2012 une série de directives portant CHFP.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à coins arrondis 14"/>
          <p:cNvSpPr/>
          <p:nvPr/>
        </p:nvSpPr>
        <p:spPr>
          <a:xfrm>
            <a:off x="7130583" y="5608883"/>
            <a:ext cx="1692000" cy="11125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DIRECTIVE N° 01/2011/CM/UEMOA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PORTANT REGIME FINANCIER DES COLLECTIVITES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TERRITORIALES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à coins arrondis 15"/>
          <p:cNvSpPr/>
          <p:nvPr/>
        </p:nvSpPr>
        <p:spPr>
          <a:xfrm>
            <a:off x="1524000" y="5567736"/>
            <a:ext cx="1836000" cy="111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DI</a:t>
            </a:r>
            <a:r>
              <a:rPr kumimoji="0" lang="fr-FR" sz="1200" b="1" i="0" u="none" strike="noStrike" kern="1200" cap="none" spc="0" normalizeH="0" baseline="0" noProof="0" dirty="0">
                <a:ln>
                  <a:noFill/>
                </a:ln>
                <a:solidFill>
                  <a:prstClr val="black"/>
                </a:solidFill>
                <a:effectLst/>
                <a:uLnTx/>
                <a:uFillTx/>
                <a:latin typeface="Calibri"/>
                <a:ea typeface="+mn-ea"/>
                <a:cs typeface="+mn-cs"/>
              </a:rPr>
              <a:t>DIRECTIVE  N°08/2009/CM/UEMOA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PORTANT NOMENCLATURE BUDGETAIRE DE L’ETAT</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à coins arrondis 16"/>
          <p:cNvSpPr/>
          <p:nvPr/>
        </p:nvSpPr>
        <p:spPr>
          <a:xfrm>
            <a:off x="5232330" y="5581205"/>
            <a:ext cx="1872000" cy="111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DIRECTIVE N°10/2009/CM/UEMOA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PORTANT TABLEAU DES OPERATIONS FINANCIERES DE L’ETAT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(TOFE)</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à coins arrondis 17"/>
          <p:cNvSpPr/>
          <p:nvPr/>
        </p:nvSpPr>
        <p:spPr>
          <a:xfrm>
            <a:off x="3360000" y="5581205"/>
            <a:ext cx="1836000" cy="1116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DIRECTIVE N°09/2009/CM/UEMOA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PORTANT PLAN COMPTABLE DE L’ETAT (PCE)</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à coins arrondis 18"/>
          <p:cNvSpPr/>
          <p:nvPr/>
        </p:nvSpPr>
        <p:spPr>
          <a:xfrm>
            <a:off x="8854628" y="5602555"/>
            <a:ext cx="1692000" cy="11038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DIRECTIVE N° 03/2012/CM/UEMOA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PORTANT COMPTABILITE DES MATIERES</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 name="Connecteur droit 20"/>
          <p:cNvCxnSpPr/>
          <p:nvPr/>
        </p:nvCxnSpPr>
        <p:spPr>
          <a:xfrm>
            <a:off x="6018144" y="2434454"/>
            <a:ext cx="9839" cy="517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H="1">
            <a:off x="6037782" y="3682349"/>
            <a:ext cx="388" cy="383800"/>
          </a:xfrm>
          <a:prstGeom prst="line">
            <a:avLst/>
          </a:prstGeom>
        </p:spPr>
        <p:style>
          <a:lnRef idx="2">
            <a:schemeClr val="accent1"/>
          </a:lnRef>
          <a:fillRef idx="0">
            <a:schemeClr val="accent1"/>
          </a:fillRef>
          <a:effectRef idx="1">
            <a:schemeClr val="accent1"/>
          </a:effectRef>
          <a:fontRef idx="minor">
            <a:schemeClr val="tx1"/>
          </a:fontRef>
        </p:style>
      </p:cxnSp>
      <p:sp>
        <p:nvSpPr>
          <p:cNvPr id="26" name="Flèche vers le bas 25"/>
          <p:cNvSpPr/>
          <p:nvPr/>
        </p:nvSpPr>
        <p:spPr>
          <a:xfrm>
            <a:off x="2293567" y="5027066"/>
            <a:ext cx="144016" cy="540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lèche vers le bas 26"/>
          <p:cNvSpPr/>
          <p:nvPr/>
        </p:nvSpPr>
        <p:spPr>
          <a:xfrm>
            <a:off x="4331080" y="4988338"/>
            <a:ext cx="144016" cy="540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lèche vers le bas 27"/>
          <p:cNvSpPr/>
          <p:nvPr/>
        </p:nvSpPr>
        <p:spPr>
          <a:xfrm>
            <a:off x="6008692" y="5016675"/>
            <a:ext cx="144016" cy="540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lèche vers le bas 28"/>
          <p:cNvSpPr/>
          <p:nvPr/>
        </p:nvSpPr>
        <p:spPr>
          <a:xfrm>
            <a:off x="7978939" y="4988338"/>
            <a:ext cx="144016" cy="540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lèche vers le bas 29"/>
          <p:cNvSpPr/>
          <p:nvPr/>
        </p:nvSpPr>
        <p:spPr>
          <a:xfrm>
            <a:off x="9625184" y="4976562"/>
            <a:ext cx="144016" cy="540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391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2552701" y="69138"/>
            <a:ext cx="7560000" cy="813661"/>
          </a:xfrm>
          <a:prstGeom prst="rect">
            <a:avLst/>
          </a:prstGeom>
          <a:solidFill>
            <a:srgbClr val="005A8B"/>
          </a:solidFill>
        </p:spPr>
        <p:txBody>
          <a:bodyPr vert="horz" lIns="68580" tIns="34290" rIns="68580" bIns="34290" rtlCol="0" anchor="ctr">
            <a:no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Cadre législatif et règlementaire</a:t>
            </a:r>
            <a:endParaRPr kumimoji="0" lang="fr-FR" sz="2100" b="1" i="0" u="none" strike="noStrike" kern="1200" cap="none" spc="0" normalizeH="0" baseline="0" noProof="0" dirty="0">
              <a:ln>
                <a:noFill/>
              </a:ln>
              <a:solidFill>
                <a:srgbClr val="FFFFFF"/>
              </a:solidFill>
              <a:effectLst/>
              <a:uLnTx/>
              <a:uFillTx/>
              <a:latin typeface="Century Gothic"/>
              <a:ea typeface="+mj-ea"/>
              <a:cs typeface="+mj-cs"/>
              <a:sym typeface="+mn-ea"/>
            </a:endParaRPr>
          </a:p>
        </p:txBody>
      </p:sp>
      <p:sp>
        <p:nvSpPr>
          <p:cNvPr id="15" name="Rectangle 14"/>
          <p:cNvSpPr/>
          <p:nvPr/>
        </p:nvSpPr>
        <p:spPr>
          <a:xfrm>
            <a:off x="1734796" y="1769385"/>
            <a:ext cx="10160950" cy="4470198"/>
          </a:xfrm>
          <a:prstGeom prst="rect">
            <a:avLst/>
          </a:prstGeom>
        </p:spPr>
        <p:txBody>
          <a:bodyPr wrap="square">
            <a:spAutoFit/>
          </a:bodyPr>
          <a:lstStyle/>
          <a:p>
            <a:pPr marL="257175" marR="0" lvl="0" indent="-257175" algn="just"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fr-FR"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La Directive n°01/2009/CM/UEMOA a été transposée dans notre législation par la</a:t>
            </a:r>
            <a:r>
              <a:rPr kumimoji="0" lang="fr-FR" sz="2800" b="0" i="0" u="none" strike="noStrike" kern="1200" cap="none" spc="0" normalizeH="0" baseline="0" noProof="0" dirty="0">
                <a:ln>
                  <a:noFill/>
                </a:ln>
                <a:solidFill>
                  <a:prstClr val="black"/>
                </a:solidFill>
                <a:effectLst/>
                <a:uLnTx/>
                <a:uFillTx/>
                <a:latin typeface="Century Gothic" pitchFamily="34" charset="0"/>
                <a:ea typeface="+mn-ea"/>
                <a:cs typeface="+mn-cs"/>
              </a:rPr>
              <a:t> loi n°008-2013 /AN du 23 avril 2013 portant code de transparence dans la gestion des finances publiques. Elle constitue la pierre angulaire du nouveau cadre harmonisé des Finances publiques.</a:t>
            </a:r>
          </a:p>
          <a:p>
            <a:pPr marL="257175" marR="0" lvl="0" indent="-257175" algn="just"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fr-FR" sz="2800" b="0" i="0" u="none" strike="noStrike" kern="1200" cap="none" spc="0" normalizeH="0" baseline="0" noProof="0" dirty="0">
                <a:ln>
                  <a:noFill/>
                </a:ln>
                <a:solidFill>
                  <a:prstClr val="black"/>
                </a:solidFill>
                <a:effectLst/>
                <a:uLnTx/>
                <a:uFillTx/>
                <a:latin typeface="Century Gothic" pitchFamily="34" charset="0"/>
                <a:ea typeface="+mn-ea"/>
                <a:cs typeface="+mn-cs"/>
              </a:rPr>
              <a:t>Elle est située en amont du dispositif global. Elle a inspiré et guidé la rédaction de toutes les autres directives ;  </a:t>
            </a:r>
          </a:p>
          <a:p>
            <a:pPr marL="257175" marR="0" lvl="1" indent="-257175" algn="just"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fr-FR" sz="2800" b="0" i="0" u="none" strike="noStrike" kern="1200" cap="none" spc="0" normalizeH="0" baseline="0" noProof="0" dirty="0">
                <a:ln>
                  <a:noFill/>
                </a:ln>
                <a:solidFill>
                  <a:prstClr val="black"/>
                </a:solidFill>
                <a:effectLst/>
                <a:uLnTx/>
                <a:uFillTx/>
                <a:latin typeface="Century Gothic" pitchFamily="34" charset="0"/>
                <a:ea typeface="+mn-ea"/>
                <a:cs typeface="+mn-cs"/>
              </a:rPr>
              <a:t>Les autres directives sont soumises aux règles et principes posés par le Code de transparence. </a:t>
            </a:r>
          </a:p>
        </p:txBody>
      </p:sp>
    </p:spTree>
    <p:extLst>
      <p:ext uri="{BB962C8B-B14F-4D97-AF65-F5344CB8AC3E}">
        <p14:creationId xmlns:p14="http://schemas.microsoft.com/office/powerpoint/2010/main" val="4221128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9252" y="1075269"/>
            <a:ext cx="10321951" cy="5095369"/>
          </a:xfrm>
          <a:prstGeom prst="rect">
            <a:avLst/>
          </a:prstGeom>
        </p:spPr>
        <p:txBody>
          <a:bodyPr wrap="square">
            <a:spAutoFit/>
          </a:bodyPr>
          <a:lstStyle/>
          <a:p>
            <a:pPr marL="257175" marR="0" lvl="1" indent="-257175" algn="just" defTabSz="914400" rtl="0" eaLnBrk="1" fontAlgn="auto" latinLnBrk="0" hangingPunct="1">
              <a:lnSpc>
                <a:spcPct val="114000"/>
              </a:lnSpc>
              <a:spcBef>
                <a:spcPts val="0"/>
              </a:spcBef>
              <a:spcAft>
                <a:spcPts val="0"/>
              </a:spcAft>
              <a:buClrTx/>
              <a:buSzPct val="150000"/>
              <a:buFont typeface="Wingdings" panose="05000000000000000000" pitchFamily="2" charset="2"/>
              <a:buChar char="q"/>
              <a:tabLst/>
              <a:defRPr/>
            </a:pPr>
            <a:r>
              <a:rPr kumimoji="0" lang="fr-FR"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La Directive n°06/2009/CM/UEMOA a été transposée dans notre législation par la </a:t>
            </a:r>
            <a:r>
              <a:rPr kumimoji="0" lang="fr-FR" altLang="fr-FR"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loi N°73-2015/CNT </a:t>
            </a:r>
            <a:r>
              <a:rPr kumimoji="0" lang="fr-FR"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portant lois de finances </a:t>
            </a:r>
          </a:p>
          <a:p>
            <a:pPr marL="257175" marR="0" lvl="1" indent="-257175" algn="just" defTabSz="914400" rtl="0" eaLnBrk="1" fontAlgn="auto" latinLnBrk="0" hangingPunct="1">
              <a:lnSpc>
                <a:spcPct val="114000"/>
              </a:lnSpc>
              <a:spcBef>
                <a:spcPts val="0"/>
              </a:spcBef>
              <a:spcAft>
                <a:spcPts val="0"/>
              </a:spcAft>
              <a:buClrTx/>
              <a:buSzPct val="150000"/>
              <a:buFont typeface="Wingdings" panose="05000000000000000000" pitchFamily="2" charset="2"/>
              <a:buChar char="q"/>
              <a:tabLst/>
              <a:defRPr/>
            </a:pPr>
            <a:r>
              <a:rPr kumimoji="0" lang="fr-FR" altLang="fr-FR"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Elle fixe les règles relatives au contenu, à la présentation, à l’élaboration, à l’adoption, à l’exécution et au contrôle des lois de finances. </a:t>
            </a:r>
          </a:p>
          <a:p>
            <a:pPr marL="257175" marR="0" lvl="1" indent="-257175" algn="just" defTabSz="914400" rtl="0" eaLnBrk="1" fontAlgn="auto" latinLnBrk="0" hangingPunct="1">
              <a:lnSpc>
                <a:spcPct val="114000"/>
              </a:lnSpc>
              <a:spcBef>
                <a:spcPts val="0"/>
              </a:spcBef>
              <a:spcAft>
                <a:spcPts val="0"/>
              </a:spcAft>
              <a:buClrTx/>
              <a:buSzPct val="150000"/>
              <a:buFont typeface="Wingdings" panose="05000000000000000000" pitchFamily="2" charset="2"/>
              <a:buChar char="q"/>
              <a:tabLst/>
              <a:defRPr/>
            </a:pPr>
            <a:r>
              <a:rPr kumimoji="0" lang="fr-FR" altLang="fr-FR"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Elle couvre donc un champ très large et les modalités d’application de ses dispositions sont développées dans les autres Directives.</a:t>
            </a:r>
          </a:p>
        </p:txBody>
      </p:sp>
      <p:sp>
        <p:nvSpPr>
          <p:cNvPr id="8" name="Titre 1"/>
          <p:cNvSpPr txBox="1">
            <a:spLocks/>
          </p:cNvSpPr>
          <p:nvPr/>
        </p:nvSpPr>
        <p:spPr>
          <a:xfrm>
            <a:off x="2979814" y="103320"/>
            <a:ext cx="7560000" cy="790414"/>
          </a:xfrm>
          <a:prstGeom prst="rect">
            <a:avLst/>
          </a:prstGeom>
          <a:solidFill>
            <a:srgbClr val="005A8B"/>
          </a:solidFill>
        </p:spPr>
        <p:txBody>
          <a:bodyPr vert="horz" lIns="68580" tIns="34290" rIns="68580" bIns="34290" rtlCol="0" anchor="ctr">
            <a:no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Cadre législatif et règlementaire</a:t>
            </a:r>
            <a:endParaRPr kumimoji="0" lang="fr-FR" sz="2100" b="1" i="0" u="none" strike="noStrike" kern="1200" cap="none" spc="0" normalizeH="0" baseline="0" noProof="0" dirty="0">
              <a:ln>
                <a:noFill/>
              </a:ln>
              <a:solidFill>
                <a:srgbClr val="FFFFFF"/>
              </a:solidFill>
              <a:effectLst/>
              <a:uLnTx/>
              <a:uFillTx/>
              <a:latin typeface="Century Gothic"/>
              <a:ea typeface="+mj-ea"/>
              <a:cs typeface="+mj-cs"/>
              <a:sym typeface="+mn-ea"/>
            </a:endParaRPr>
          </a:p>
        </p:txBody>
      </p:sp>
    </p:spTree>
    <p:extLst>
      <p:ext uri="{BB962C8B-B14F-4D97-AF65-F5344CB8AC3E}">
        <p14:creationId xmlns:p14="http://schemas.microsoft.com/office/powerpoint/2010/main" val="4191690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2962722" y="201394"/>
            <a:ext cx="7560000" cy="741452"/>
          </a:xfrm>
          <a:prstGeom prst="rect">
            <a:avLst/>
          </a:prstGeom>
          <a:solidFill>
            <a:srgbClr val="005A8B"/>
          </a:solidFill>
        </p:spPr>
        <p:txBody>
          <a:bodyPr vert="horz" lIns="68580" tIns="34290" rIns="68580" bIns="34290" rtlCol="0" anchor="ctr">
            <a:no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Cadre législatif et règlementaire</a:t>
            </a:r>
            <a:endParaRPr kumimoji="0" lang="fr-FR" sz="2100" b="1" i="0" u="none" strike="noStrike" kern="1200" cap="none" spc="0" normalizeH="0" baseline="0" noProof="0" dirty="0">
              <a:ln>
                <a:noFill/>
              </a:ln>
              <a:solidFill>
                <a:srgbClr val="FFFFFF"/>
              </a:solidFill>
              <a:effectLst/>
              <a:uLnTx/>
              <a:uFillTx/>
              <a:latin typeface="Century Gothic"/>
              <a:ea typeface="+mj-ea"/>
              <a:cs typeface="+mj-cs"/>
              <a:sym typeface="+mn-ea"/>
            </a:endParaRPr>
          </a:p>
        </p:txBody>
      </p:sp>
      <p:sp>
        <p:nvSpPr>
          <p:cNvPr id="15" name="Rectangle 14"/>
          <p:cNvSpPr/>
          <p:nvPr/>
        </p:nvSpPr>
        <p:spPr>
          <a:xfrm>
            <a:off x="1267692" y="942846"/>
            <a:ext cx="10924308" cy="5741828"/>
          </a:xfrm>
          <a:prstGeom prst="rect">
            <a:avLst/>
          </a:prstGeom>
        </p:spPr>
        <p:txBody>
          <a:bodyPr wrap="square">
            <a:spAutoFit/>
          </a:bodyPr>
          <a:lstStyle/>
          <a:p>
            <a:pPr marL="257175" marR="0" lvl="1" indent="-257175" algn="just" defTabSz="914400" rtl="0" eaLnBrk="1" fontAlgn="auto" latinLnBrk="0" hangingPunct="1">
              <a:lnSpc>
                <a:spcPct val="150000"/>
              </a:lnSpc>
              <a:spcBef>
                <a:spcPts val="0"/>
              </a:spcBef>
              <a:spcAft>
                <a:spcPts val="0"/>
              </a:spcAft>
              <a:buClrTx/>
              <a:buSzPct val="150000"/>
              <a:buFont typeface="Wingdings" panose="05000000000000000000" pitchFamily="2" charset="2"/>
              <a:buChar char="q"/>
              <a:tabLst/>
              <a:defRPr/>
            </a:pPr>
            <a:r>
              <a:rPr kumimoji="0" lang="fr-FR" altLang="fr-FR"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La directive </a:t>
            </a:r>
            <a:r>
              <a:rPr kumimoji="0" lang="fr-FR"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n°07/2009/CM/UEMOA portant RGCP transposée par décret n°2016-598/PRES/PM/MINEFID du 08 juillet 2016 portant RGCP. </a:t>
            </a:r>
            <a:r>
              <a:rPr kumimoji="0" lang="fr-FR" altLang="fr-FR"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Elle fixe les règles fondamentales régissant l’exécution des budgets publics, la comptabilité, le contrôle des opérations financières, la gestion des deniers, valeurs et biens appartenant ou confiés à l’Etat et ses EPA. </a:t>
            </a:r>
          </a:p>
          <a:p>
            <a:pPr marL="257175" marR="0" lvl="1" indent="-257175" algn="just" defTabSz="914400" rtl="0" eaLnBrk="1" fontAlgn="auto" latinLnBrk="0" hangingPunct="1">
              <a:lnSpc>
                <a:spcPct val="128000"/>
              </a:lnSpc>
              <a:spcBef>
                <a:spcPts val="0"/>
              </a:spcBef>
              <a:spcAft>
                <a:spcPts val="0"/>
              </a:spcAft>
              <a:buClrTx/>
              <a:buSzPct val="150000"/>
              <a:buFont typeface="Wingdings" panose="05000000000000000000" pitchFamily="2" charset="2"/>
              <a:buChar char="q"/>
              <a:tabLst/>
              <a:defRPr/>
            </a:pPr>
            <a:r>
              <a:rPr kumimoji="0" lang="fr-FR" altLang="fr-FR"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Le </a:t>
            </a:r>
            <a:r>
              <a:rPr kumimoji="0" lang="fr-FR"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décret n°2016-600/PRES/PM/MINEFID du 08 juillet 2016 portant </a:t>
            </a:r>
            <a:r>
              <a:rPr kumimoji="0" lang="fr-FR" altLang="fr-FR"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NBE donne les dispositions générales de la classification des recettes et des dépenses du budget général, des budgets annexes et des comptes spéciaux du Trésor.</a:t>
            </a:r>
          </a:p>
        </p:txBody>
      </p:sp>
    </p:spTree>
    <p:extLst>
      <p:ext uri="{BB962C8B-B14F-4D97-AF65-F5344CB8AC3E}">
        <p14:creationId xmlns:p14="http://schemas.microsoft.com/office/powerpoint/2010/main" val="2792185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2606" y="970292"/>
            <a:ext cx="10511326" cy="5562100"/>
          </a:xfrm>
          <a:prstGeom prst="rect">
            <a:avLst/>
          </a:prstGeom>
        </p:spPr>
        <p:txBody>
          <a:bodyPr wrap="square">
            <a:spAutoFit/>
          </a:bodyPr>
          <a:lstStyle/>
          <a:p>
            <a:pPr marL="257175" marR="0" lvl="0" indent="-257175" algn="just" defTabSz="914400" rtl="0" eaLnBrk="1" fontAlgn="auto" latinLnBrk="0" hangingPunct="1">
              <a:lnSpc>
                <a:spcPct val="150000"/>
              </a:lnSpc>
              <a:spcBef>
                <a:spcPts val="0"/>
              </a:spcBef>
              <a:spcAft>
                <a:spcPts val="0"/>
              </a:spcAft>
              <a:buClrTx/>
              <a:buSzPct val="150000"/>
              <a:buFont typeface="Wingdings" panose="05000000000000000000" pitchFamily="2" charset="2"/>
              <a:buChar char="q"/>
              <a:tabLst/>
              <a:defRPr/>
            </a:pP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Le</a:t>
            </a:r>
            <a:r>
              <a:rPr kumimoji="0" 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décret n°2016-601/PRES/PM/MINEFID du 08 juillet 2016 portant cadre conceptuel de la comptabilité de l’Etat</a:t>
            </a: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détermine l’objet de la comptabilité générale de l’Etat et les normes, règles et procédures relatives à sa tenue et à la production des comptes et états financiers de l’Etat.</a:t>
            </a:r>
          </a:p>
          <a:p>
            <a:pPr marL="257175" marR="0" lvl="0" indent="-257175" algn="just" defTabSz="914400" rtl="0" eaLnBrk="1" fontAlgn="auto" latinLnBrk="0" hangingPunct="1">
              <a:lnSpc>
                <a:spcPct val="150000"/>
              </a:lnSpc>
              <a:spcBef>
                <a:spcPts val="0"/>
              </a:spcBef>
              <a:spcAft>
                <a:spcPts val="0"/>
              </a:spcAft>
              <a:buClrTx/>
              <a:buSzPct val="150000"/>
              <a:buFont typeface="Wingdings" panose="05000000000000000000" pitchFamily="2" charset="2"/>
              <a:buChar char="q"/>
              <a:tabLst/>
              <a:defRPr/>
            </a:pP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Le </a:t>
            </a:r>
            <a:r>
              <a:rPr kumimoji="0" 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décret n°2016-602/PRES/PM/MINEFID du 08 juillet 2016 portant TOFE </a:t>
            </a:r>
            <a:r>
              <a:rPr kumimoji="0" lang="fr-FR" altLang="fr-FR"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fixe les principes généraux relatifs à l’élaboration et à la présentation des statistiques sur les opérations financières selon les normes internationales en matière de finances publiques. (MSFP 2001)</a:t>
            </a:r>
          </a:p>
        </p:txBody>
      </p:sp>
      <p:sp>
        <p:nvSpPr>
          <p:cNvPr id="8" name="Titre 1"/>
          <p:cNvSpPr txBox="1">
            <a:spLocks/>
          </p:cNvSpPr>
          <p:nvPr/>
        </p:nvSpPr>
        <p:spPr>
          <a:xfrm>
            <a:off x="2689256" y="156631"/>
            <a:ext cx="7560000" cy="813661"/>
          </a:xfrm>
          <a:prstGeom prst="rect">
            <a:avLst/>
          </a:prstGeom>
          <a:solidFill>
            <a:srgbClr val="005A8B"/>
          </a:solidFill>
        </p:spPr>
        <p:txBody>
          <a:bodyPr vert="horz" lIns="68580" tIns="34290" rIns="68580" bIns="34290" rtlCol="0" anchor="ctr">
            <a:noAutofit/>
          </a:bodyPr>
          <a:lstStyle>
            <a:lvl1pPr algn="ctr" defTabSz="914400" rtl="0" eaLnBrk="1" latinLnBrk="0" hangingPunct="1">
              <a:spcBef>
                <a:spcPct val="0"/>
              </a:spcBef>
              <a:buNone/>
              <a:defRPr sz="38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Cadre législatif et règlementaire</a:t>
            </a:r>
            <a:endParaRPr kumimoji="0" lang="fr-FR" sz="2100" b="1" i="0" u="none" strike="noStrike" kern="1200" cap="none" spc="0" normalizeH="0" baseline="0" noProof="0" dirty="0">
              <a:ln>
                <a:noFill/>
              </a:ln>
              <a:solidFill>
                <a:srgbClr val="FFFFFF"/>
              </a:solidFill>
              <a:effectLst/>
              <a:uLnTx/>
              <a:uFillTx/>
              <a:latin typeface="Century Gothic"/>
              <a:ea typeface="+mj-ea"/>
              <a:cs typeface="+mj-cs"/>
              <a:sym typeface="+mn-ea"/>
            </a:endParaRPr>
          </a:p>
        </p:txBody>
      </p:sp>
    </p:spTree>
    <p:extLst>
      <p:ext uri="{BB962C8B-B14F-4D97-AF65-F5344CB8AC3E}">
        <p14:creationId xmlns:p14="http://schemas.microsoft.com/office/powerpoint/2010/main" val="3885686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3"/>
          <p:cNvSpPr>
            <a:spLocks noGrp="1"/>
          </p:cNvSpPr>
          <p:nvPr>
            <p:ph idx="4294967295"/>
          </p:nvPr>
        </p:nvSpPr>
        <p:spPr>
          <a:xfrm>
            <a:off x="1649412" y="981075"/>
            <a:ext cx="10220696" cy="5876925"/>
          </a:xfrm>
        </p:spPr>
        <p:txBody>
          <a:bodyPr>
            <a:normAutofit/>
          </a:bodyPr>
          <a:lstStyle/>
          <a:p>
            <a:pPr marL="0" indent="0" algn="just">
              <a:buNone/>
              <a:defRPr/>
            </a:pPr>
            <a:r>
              <a:rPr lang="fr-FR" sz="3600" dirty="0"/>
              <a:t>La loi organique n°073-2015/CNT du 06 novembre 2015, relative aux lois de finances instaure de nouvelles règles relatives à la nature, au contenu, à la présentation, à l'élaboration et à l'adoption des lois de finances, ainsi qu'aux opérations d'exécution et de contrôle du budget de l'Etat et des autres organismes publics. </a:t>
            </a:r>
          </a:p>
          <a:p>
            <a:pPr marL="0" indent="0" algn="just">
              <a:buNone/>
              <a:defRPr/>
            </a:pPr>
            <a:r>
              <a:rPr lang="fr-FR" sz="3600" dirty="0"/>
              <a:t>Elle institue en son article 14, la budgétisation par programme ou « budget programme » comme outil de mise en œuvre des politiques publiques. </a:t>
            </a:r>
            <a:endParaRPr lang="fr-CA" sz="3600" dirty="0"/>
          </a:p>
        </p:txBody>
      </p:sp>
      <p:sp>
        <p:nvSpPr>
          <p:cNvPr id="15364" name="AutoShape 2"/>
          <p:cNvSpPr txBox="1">
            <a:spLocks noChangeArrowheads="1"/>
          </p:cNvSpPr>
          <p:nvPr/>
        </p:nvSpPr>
        <p:spPr bwMode="auto">
          <a:xfrm>
            <a:off x="1524000" y="1"/>
            <a:ext cx="9144000" cy="765175"/>
          </a:xfrm>
          <a:prstGeom prst="rect">
            <a:avLst/>
          </a:prstGeom>
          <a:solidFill>
            <a:schemeClr val="tx2">
              <a:lumMod val="60000"/>
              <a:lumOff val="40000"/>
            </a:schemeClr>
          </a:solidFill>
          <a:ln>
            <a:noFill/>
          </a:ln>
        </p:spPr>
        <p:txBody>
          <a:bodyPr lIns="0" tIns="0" rIns="0" bIns="0"/>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Pourquoi le budget programme ?</a:t>
            </a:r>
            <a:endParaRPr kumimoji="0" lang="fr-FR" sz="3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42035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82551"/>
            <a:ext cx="8219256" cy="631825"/>
          </a:xfrm>
          <a:solidFill>
            <a:schemeClr val="tx2">
              <a:lumMod val="60000"/>
              <a:lumOff val="40000"/>
            </a:schemeClr>
          </a:solidFill>
        </p:spPr>
        <p:txBody>
          <a:bodyPr>
            <a:normAutofit fontScale="90000"/>
          </a:bodyPr>
          <a:lstStyle/>
          <a:p>
            <a:pPr algn="ctr">
              <a:defRPr/>
            </a:pPr>
            <a:r>
              <a:rPr lang="fr-FR" sz="3200" b="1" dirty="0">
                <a:latin typeface="Arial" pitchFamily="34" charset="0"/>
                <a:cs typeface="Arial" pitchFamily="34" charset="0"/>
              </a:rPr>
              <a:t/>
            </a:r>
            <a:br>
              <a:rPr lang="fr-FR" sz="3200" b="1" dirty="0">
                <a:latin typeface="Arial" pitchFamily="34" charset="0"/>
                <a:cs typeface="Arial" pitchFamily="34" charset="0"/>
              </a:rPr>
            </a:br>
            <a:r>
              <a:rPr lang="fr-FR" sz="3200" b="1" dirty="0">
                <a:latin typeface="Arial" pitchFamily="34" charset="0"/>
                <a:cs typeface="Arial" pitchFamily="34" charset="0"/>
              </a:rPr>
              <a:t>Pourquoi le budget programme ?</a:t>
            </a:r>
            <a:br>
              <a:rPr lang="fr-FR" sz="3200" b="1" dirty="0">
                <a:latin typeface="Arial" pitchFamily="34" charset="0"/>
                <a:cs typeface="Arial" pitchFamily="34" charset="0"/>
              </a:rPr>
            </a:br>
            <a:endParaRPr lang="fr-FR" sz="2000" b="1" dirty="0">
              <a:latin typeface="Arial" pitchFamily="34" charset="0"/>
              <a:cs typeface="Arial" pitchFamily="34" charset="0"/>
            </a:endParaRPr>
          </a:p>
        </p:txBody>
      </p:sp>
      <p:sp>
        <p:nvSpPr>
          <p:cNvPr id="14339" name="Espace réservé du contenu 2"/>
          <p:cNvSpPr>
            <a:spLocks noGrp="1"/>
          </p:cNvSpPr>
          <p:nvPr>
            <p:ph idx="1"/>
          </p:nvPr>
        </p:nvSpPr>
        <p:spPr>
          <a:xfrm>
            <a:off x="1350818" y="1052512"/>
            <a:ext cx="10841182" cy="5805487"/>
          </a:xfrm>
        </p:spPr>
        <p:txBody>
          <a:bodyPr>
            <a:normAutofit lnSpcReduction="10000"/>
          </a:bodyPr>
          <a:lstStyle/>
          <a:p>
            <a:pPr algn="just">
              <a:buFont typeface="Wingdings" pitchFamily="2" charset="2"/>
              <a:buChar char="q"/>
            </a:pPr>
            <a:r>
              <a:rPr lang="fr-FR" dirty="0">
                <a:latin typeface="Arial" panose="020B0604020202020204" pitchFamily="34" charset="0"/>
                <a:cs typeface="Arial" panose="020B0604020202020204" pitchFamily="34" charset="0"/>
              </a:rPr>
              <a:t>Le budget programme est un outil de programmation, de budgétisation et d’évaluation des programmes d’une organisation dont la particularité est de mettre l’accent sur la relation entre les crédits allouées et les résultats attendus et l’introduction de la notion de performance.</a:t>
            </a:r>
          </a:p>
          <a:p>
            <a:pPr lvl="0" algn="just">
              <a:buFont typeface="Wingdings" pitchFamily="2" charset="2"/>
              <a:buChar char="q"/>
            </a:pPr>
            <a:r>
              <a:rPr lang="fr-FR" dirty="0">
                <a:latin typeface="Arial" panose="020B0604020202020204" pitchFamily="34" charset="0"/>
                <a:cs typeface="Arial" panose="020B0604020202020204" pitchFamily="34" charset="0"/>
              </a:rPr>
              <a:t>Le budget programme diffuse donc la culture de résultat dans l’administration en transformant le budget de moyens en un budget axé sur les résultats.</a:t>
            </a:r>
          </a:p>
          <a:p>
            <a:pPr algn="just">
              <a:buFont typeface="Wingdings" pitchFamily="2" charset="2"/>
              <a:buChar char="q"/>
            </a:pPr>
            <a:r>
              <a:rPr lang="fr-CA" dirty="0">
                <a:latin typeface="Arial" panose="020B0604020202020204" pitchFamily="34" charset="0"/>
                <a:cs typeface="Arial" panose="020B0604020202020204" pitchFamily="34" charset="0"/>
              </a:rPr>
              <a:t>Le budget programme est présentée comme l’outil par excellence pour opérationnaliser le principe de la gestion axée sur les résultats dans l’administration publique </a:t>
            </a:r>
            <a:endParaRPr lang="fr-FR" dirty="0">
              <a:latin typeface="Arial" panose="020B0604020202020204" pitchFamily="34" charset="0"/>
              <a:cs typeface="Arial" panose="020B0604020202020204" pitchFamily="34" charset="0"/>
            </a:endParaRPr>
          </a:p>
          <a:p>
            <a:pPr lvl="0" algn="just">
              <a:buFont typeface="Wingdings" pitchFamily="2" charset="2"/>
              <a:buChar char="q"/>
            </a:pPr>
            <a:endParaRPr lang="fr-FR" altLang="fr-FR" sz="2000" b="1" dirty="0"/>
          </a:p>
          <a:p>
            <a:pPr marL="444500" lvl="1" indent="-457200" algn="just">
              <a:spcBef>
                <a:spcPts val="600"/>
              </a:spcBef>
              <a:buSzPct val="70000"/>
              <a:buFont typeface="Wingdings" pitchFamily="2" charset="2"/>
              <a:buChar char="q"/>
            </a:pPr>
            <a:r>
              <a:rPr lang="fr-FR" altLang="fr-FR" sz="2600" dirty="0">
                <a:solidFill>
                  <a:srgbClr val="FF0000"/>
                </a:solidFill>
                <a:latin typeface="Arial" panose="020B0604020202020204" pitchFamily="34" charset="0"/>
                <a:cs typeface="Arial" panose="020B0604020202020204" pitchFamily="34" charset="0"/>
              </a:rPr>
              <a:t>Parmi les raisons utilisées pour justifier l’élaboration et la mise en œuvre des BP, on distingue des raisons techniques d’une part, mais aussi des pressions internes et externes d’autre part.</a:t>
            </a:r>
          </a:p>
          <a:p>
            <a:pPr marL="273050" lvl="1" algn="just">
              <a:spcBef>
                <a:spcPts val="600"/>
              </a:spcBef>
              <a:buSzPct val="70000"/>
              <a:buFont typeface="Wingdings" panose="05000000000000000000" pitchFamily="2" charset="2"/>
              <a:buChar char=""/>
            </a:pPr>
            <a:endParaRPr lang="fr-FR" altLang="fr-FR" sz="2000" b="1" dirty="0"/>
          </a:p>
          <a:p>
            <a:pPr marL="273050" lvl="1" algn="just">
              <a:spcBef>
                <a:spcPts val="600"/>
              </a:spcBef>
              <a:buSzPct val="70000"/>
              <a:buFont typeface="Wingdings" panose="05000000000000000000" pitchFamily="2" charset="2"/>
              <a:buChar char=""/>
            </a:pPr>
            <a:endParaRPr lang="fr-FR" altLang="fr-FR" dirty="0"/>
          </a:p>
        </p:txBody>
      </p:sp>
      <p:sp>
        <p:nvSpPr>
          <p:cNvPr id="14340" name="Espace réservé du numéro de diapositive 3"/>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30F8AA8-A2EF-41CB-A024-78E22074C993}" type="slidenum">
              <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9717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re 1"/>
          <p:cNvSpPr>
            <a:spLocks noGrp="1"/>
          </p:cNvSpPr>
          <p:nvPr>
            <p:ph type="title"/>
          </p:nvPr>
        </p:nvSpPr>
        <p:spPr>
          <a:xfrm>
            <a:off x="1919536" y="188640"/>
            <a:ext cx="8229600" cy="647700"/>
          </a:xfrm>
          <a:solidFill>
            <a:schemeClr val="accent1"/>
          </a:solidFill>
        </p:spPr>
        <p:txBody>
          <a:bodyPr>
            <a:normAutofit/>
          </a:bodyPr>
          <a:lstStyle/>
          <a:p>
            <a:pPr>
              <a:defRPr/>
            </a:pPr>
            <a:r>
              <a:rPr lang="fr-FR" sz="3600" b="1" dirty="0">
                <a:latin typeface="Arial" pitchFamily="34" charset="0"/>
                <a:cs typeface="Arial" pitchFamily="34" charset="0"/>
              </a:rPr>
              <a:t>Pourquoi le budget programme ?</a:t>
            </a:r>
          </a:p>
        </p:txBody>
      </p:sp>
      <p:sp>
        <p:nvSpPr>
          <p:cNvPr id="3" name="Espace réservé du contenu 2"/>
          <p:cNvSpPr>
            <a:spLocks noGrp="1"/>
          </p:cNvSpPr>
          <p:nvPr>
            <p:ph idx="1"/>
          </p:nvPr>
        </p:nvSpPr>
        <p:spPr>
          <a:xfrm>
            <a:off x="1371600" y="1052736"/>
            <a:ext cx="10820400" cy="5805264"/>
          </a:xfrm>
        </p:spPr>
        <p:txBody>
          <a:bodyPr>
            <a:normAutofit fontScale="92500" lnSpcReduction="10000"/>
          </a:bodyPr>
          <a:lstStyle/>
          <a:p>
            <a:pPr marL="0" indent="0" algn="just">
              <a:buNone/>
              <a:defRPr/>
            </a:pPr>
            <a:r>
              <a:rPr lang="fr-FR" b="1" dirty="0">
                <a:latin typeface="Berlin Sans FB" panose="020E0602020502020306" pitchFamily="34" charset="0"/>
                <a:cs typeface="Arial" panose="020B0604020202020204" pitchFamily="34" charset="0"/>
              </a:rPr>
              <a:t>Un consensus technique :</a:t>
            </a:r>
          </a:p>
          <a:p>
            <a:pPr marL="0" indent="0" algn="just">
              <a:buNone/>
            </a:pPr>
            <a:r>
              <a:rPr lang="fr-FR" u="sng" dirty="0">
                <a:latin typeface="Berlin Sans FB" panose="020E0602020502020306" pitchFamily="34" charset="0"/>
                <a:cs typeface="Arial" panose="020B0604020202020204" pitchFamily="34" charset="0"/>
              </a:rPr>
              <a:t>Les caractéristiques du budget classique</a:t>
            </a:r>
            <a:r>
              <a:rPr lang="fr-FR" dirty="0">
                <a:latin typeface="Berlin Sans FB" panose="020E0602020502020306" pitchFamily="34" charset="0"/>
                <a:cs typeface="Arial" panose="020B0604020202020204" pitchFamily="34" charset="0"/>
              </a:rPr>
              <a:t> :</a:t>
            </a:r>
          </a:p>
          <a:p>
            <a:pPr algn="just">
              <a:buFont typeface="Wingdings" panose="05000000000000000000" pitchFamily="2" charset="2"/>
              <a:buChar char="q"/>
            </a:pPr>
            <a:r>
              <a:rPr lang="fr-FR" dirty="0">
                <a:latin typeface="Berlin Sans FB" panose="020E0602020502020306" pitchFamily="34" charset="0"/>
                <a:cs typeface="Arial" panose="020B0604020202020204" pitchFamily="34" charset="0"/>
              </a:rPr>
              <a:t>Présenté par centre de responsabilité (destination) et par nature des dépenses </a:t>
            </a:r>
          </a:p>
          <a:p>
            <a:pPr algn="just">
              <a:buFont typeface="Wingdings" panose="05000000000000000000" pitchFamily="2" charset="2"/>
              <a:buChar char="q"/>
            </a:pPr>
            <a:r>
              <a:rPr lang="fr-FR" dirty="0">
                <a:latin typeface="Berlin Sans FB" panose="020E0602020502020306" pitchFamily="34" charset="0"/>
                <a:cs typeface="Arial" panose="020B0604020202020204" pitchFamily="34" charset="0"/>
              </a:rPr>
              <a:t>Identifie clairement l’objet d’une dépense</a:t>
            </a:r>
          </a:p>
          <a:p>
            <a:pPr algn="just">
              <a:buFont typeface="Wingdings" panose="05000000000000000000" pitchFamily="2" charset="2"/>
              <a:buChar char="q"/>
            </a:pPr>
            <a:r>
              <a:rPr lang="fr-FR" dirty="0">
                <a:latin typeface="Berlin Sans FB" panose="020E0602020502020306" pitchFamily="34" charset="0"/>
                <a:cs typeface="Arial" panose="020B0604020202020204" pitchFamily="34" charset="0"/>
              </a:rPr>
              <a:t>Facilite le contrôle comptable et l’exécution budgétaire</a:t>
            </a:r>
          </a:p>
          <a:p>
            <a:pPr algn="just">
              <a:buFont typeface="Wingdings" panose="05000000000000000000" pitchFamily="2" charset="2"/>
              <a:buChar char="q"/>
            </a:pPr>
            <a:r>
              <a:rPr lang="fr-FR" dirty="0">
                <a:latin typeface="Berlin Sans FB" panose="020E0602020502020306" pitchFamily="34" charset="0"/>
                <a:cs typeface="Arial" panose="020B0604020202020204" pitchFamily="34" charset="0"/>
              </a:rPr>
              <a:t>Facile à comprendre et à mettre en place</a:t>
            </a:r>
          </a:p>
          <a:p>
            <a:pPr algn="just">
              <a:buFont typeface="Wingdings" panose="05000000000000000000" pitchFamily="2" charset="2"/>
              <a:buChar char="q"/>
            </a:pPr>
            <a:r>
              <a:rPr lang="fr-FR" dirty="0">
                <a:latin typeface="Berlin Sans FB" panose="020E0602020502020306" pitchFamily="34" charset="0"/>
                <a:cs typeface="Arial" panose="020B0604020202020204" pitchFamily="34" charset="0"/>
              </a:rPr>
              <a:t>Absence de liens apparent entre le budget classique et les politiques publiques</a:t>
            </a:r>
            <a:endParaRPr lang="fr-CA" dirty="0">
              <a:latin typeface="Berlin Sans FB" panose="020E0602020502020306" pitchFamily="34" charset="0"/>
              <a:cs typeface="Arial" pitchFamily="34" charset="0"/>
            </a:endParaRPr>
          </a:p>
          <a:p>
            <a:pPr algn="just">
              <a:buFont typeface="Wingdings" panose="05000000000000000000" pitchFamily="2" charset="2"/>
              <a:buChar char="q"/>
            </a:pPr>
            <a:r>
              <a:rPr lang="fr-FR" dirty="0">
                <a:latin typeface="Berlin Sans FB" panose="020E0602020502020306" pitchFamily="34" charset="0"/>
                <a:cs typeface="Arial" pitchFamily="34" charset="0"/>
              </a:rPr>
              <a:t>Ne donne pas d’indication sur les objectifs poursuivis, ni les résultats attendus</a:t>
            </a:r>
          </a:p>
          <a:p>
            <a:pPr algn="just">
              <a:buFont typeface="Wingdings" panose="05000000000000000000" pitchFamily="2" charset="2"/>
              <a:buChar char="q"/>
            </a:pPr>
            <a:r>
              <a:rPr lang="fr-FR" dirty="0">
                <a:latin typeface="Berlin Sans FB" panose="020E0602020502020306" pitchFamily="34" charset="0"/>
                <a:cs typeface="Arial" pitchFamily="34" charset="0"/>
              </a:rPr>
              <a:t>Les dotations sont basées sur l’historique des dépenses</a:t>
            </a:r>
            <a:endParaRPr lang="fr-CA" dirty="0">
              <a:latin typeface="Berlin Sans FB" panose="020E0602020502020306" pitchFamily="34" charset="0"/>
              <a:cs typeface="Arial" pitchFamily="34" charset="0"/>
            </a:endParaRPr>
          </a:p>
          <a:p>
            <a:pPr algn="just">
              <a:buFont typeface="Wingdings" panose="05000000000000000000" pitchFamily="2" charset="2"/>
              <a:buChar char="q"/>
            </a:pPr>
            <a:r>
              <a:rPr lang="fr-CA" dirty="0">
                <a:latin typeface="Berlin Sans FB" panose="020E0602020502020306" pitchFamily="34" charset="0"/>
                <a:cs typeface="Arial" pitchFamily="34" charset="0"/>
              </a:rPr>
              <a:t>Les moyens justifient les fins : Les </a:t>
            </a:r>
            <a:r>
              <a:rPr lang="fr-FR" dirty="0">
                <a:latin typeface="Berlin Sans FB" panose="020E0602020502020306" pitchFamily="34" charset="0"/>
                <a:cs typeface="Arial" pitchFamily="34" charset="0"/>
              </a:rPr>
              <a:t>crédits sont alloués sans lien véritable avec les résultats attendus (services votés).</a:t>
            </a:r>
            <a:endParaRPr lang="fr-CA" dirty="0">
              <a:latin typeface="Berlin Sans FB" panose="020E0602020502020306" pitchFamily="34" charset="0"/>
              <a:cs typeface="Arial" pitchFamily="34" charset="0"/>
            </a:endParaRPr>
          </a:p>
          <a:p>
            <a:pPr algn="just">
              <a:buFont typeface="Wingdings" panose="05000000000000000000" pitchFamily="2" charset="2"/>
              <a:buChar char="q"/>
            </a:pPr>
            <a:endParaRPr lang="fr-FR" sz="2400" dirty="0">
              <a:latin typeface="Berlin Sans FB" panose="020E0602020502020306" pitchFamily="34" charset="0"/>
              <a:cs typeface="Arial" pitchFamily="34" charset="0"/>
            </a:endParaRPr>
          </a:p>
        </p:txBody>
      </p:sp>
    </p:spTree>
    <p:extLst>
      <p:ext uri="{BB962C8B-B14F-4D97-AF65-F5344CB8AC3E}">
        <p14:creationId xmlns:p14="http://schemas.microsoft.com/office/powerpoint/2010/main" val="2971477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re 1"/>
          <p:cNvSpPr>
            <a:spLocks noGrp="1"/>
          </p:cNvSpPr>
          <p:nvPr>
            <p:ph type="title"/>
          </p:nvPr>
        </p:nvSpPr>
        <p:spPr>
          <a:xfrm>
            <a:off x="1991544" y="188640"/>
            <a:ext cx="8229600" cy="647700"/>
          </a:xfrm>
          <a:solidFill>
            <a:schemeClr val="accent1"/>
          </a:solidFill>
        </p:spPr>
        <p:txBody>
          <a:bodyPr>
            <a:normAutofit/>
          </a:bodyPr>
          <a:lstStyle/>
          <a:p>
            <a:pPr>
              <a:defRPr/>
            </a:pPr>
            <a:r>
              <a:rPr lang="fr-FR" sz="3600" b="1" dirty="0">
                <a:latin typeface="Arial" pitchFamily="34" charset="0"/>
                <a:cs typeface="Arial" pitchFamily="34" charset="0"/>
              </a:rPr>
              <a:t>Pourquoi le budget programme ?</a:t>
            </a:r>
          </a:p>
        </p:txBody>
      </p:sp>
      <p:sp>
        <p:nvSpPr>
          <p:cNvPr id="3" name="Espace réservé du contenu 2"/>
          <p:cNvSpPr>
            <a:spLocks noGrp="1"/>
          </p:cNvSpPr>
          <p:nvPr>
            <p:ph idx="1"/>
          </p:nvPr>
        </p:nvSpPr>
        <p:spPr>
          <a:xfrm>
            <a:off x="1777526" y="1052735"/>
            <a:ext cx="10414474" cy="5659791"/>
          </a:xfrm>
        </p:spPr>
        <p:txBody>
          <a:bodyPr>
            <a:normAutofit lnSpcReduction="10000"/>
          </a:bodyPr>
          <a:lstStyle/>
          <a:p>
            <a:pPr marL="0" indent="0" algn="just">
              <a:buNone/>
              <a:defRPr/>
            </a:pPr>
            <a:r>
              <a:rPr lang="fr-FR" sz="3000" dirty="0">
                <a:latin typeface="Berlin Sans FB" panose="020E0602020502020306" pitchFamily="34" charset="0"/>
                <a:cs typeface="Arial" panose="020B0604020202020204" pitchFamily="34" charset="0"/>
              </a:rPr>
              <a:t> </a:t>
            </a:r>
            <a:r>
              <a:rPr lang="fr-FR" sz="3000" b="1" dirty="0">
                <a:latin typeface="Berlin Sans FB" panose="020E0602020502020306" pitchFamily="34" charset="0"/>
                <a:cs typeface="Arial" panose="020B0604020202020204" pitchFamily="34" charset="0"/>
              </a:rPr>
              <a:t>Les raisons internes et externes: </a:t>
            </a:r>
            <a:r>
              <a:rPr lang="fr-FR" sz="3000" dirty="0">
                <a:latin typeface="Berlin Sans FB" panose="020E0602020502020306" pitchFamily="34" charset="0"/>
                <a:cs typeface="Arial" panose="020B0604020202020204" pitchFamily="34" charset="0"/>
              </a:rPr>
              <a:t>Les mêmes que ceux de la GAR: </a:t>
            </a:r>
          </a:p>
          <a:p>
            <a:pPr algn="just">
              <a:defRPr/>
            </a:pPr>
            <a:r>
              <a:rPr lang="fr-FR" sz="3000" dirty="0">
                <a:latin typeface="Berlin Sans FB" panose="020E0602020502020306" pitchFamily="34" charset="0"/>
                <a:cs typeface="Arial" panose="020B0604020202020204" pitchFamily="34" charset="0"/>
              </a:rPr>
              <a:t>quête de résultats</a:t>
            </a:r>
          </a:p>
          <a:p>
            <a:pPr algn="just">
              <a:defRPr/>
            </a:pPr>
            <a:r>
              <a:rPr lang="fr-FR" sz="3000" dirty="0">
                <a:latin typeface="Berlin Sans FB" panose="020E0602020502020306" pitchFamily="34" charset="0"/>
                <a:cs typeface="Arial" panose="020B0604020202020204" pitchFamily="34" charset="0"/>
              </a:rPr>
              <a:t>Exigences de résultats et de transparence des populations dans l’utilisation des ressources publiques, </a:t>
            </a:r>
          </a:p>
          <a:p>
            <a:pPr algn="just">
              <a:defRPr/>
            </a:pPr>
            <a:r>
              <a:rPr lang="fr-CA" sz="3000" dirty="0">
                <a:latin typeface="Berlin Sans FB" panose="020E0602020502020306" pitchFamily="34" charset="0"/>
                <a:cs typeface="Arial" panose="020B0604020202020204" pitchFamily="34" charset="0"/>
              </a:rPr>
              <a:t>Mise en œuvre de la déclaration de Paris</a:t>
            </a:r>
          </a:p>
          <a:p>
            <a:pPr algn="just">
              <a:defRPr/>
            </a:pPr>
            <a:r>
              <a:rPr lang="fr-FR" sz="3000" dirty="0">
                <a:latin typeface="Berlin Sans FB" panose="020E0602020502020306" pitchFamily="34" charset="0"/>
                <a:cs typeface="Arial" panose="020B0604020202020204" pitchFamily="34" charset="0"/>
              </a:rPr>
              <a:t>Processus d’intégration économique en cours dans l’UEMOA qui nécessite d’assurer la convergence des politiques budgétaires des États membres et de les mettre en cohérence avec la politique monétaire commune</a:t>
            </a:r>
          </a:p>
          <a:p>
            <a:pPr algn="just"/>
            <a:r>
              <a:rPr lang="fr-FR" sz="3000" dirty="0">
                <a:latin typeface="Berlin Sans FB" panose="020E0602020502020306" pitchFamily="34" charset="0"/>
                <a:cs typeface="Arial" panose="020B0604020202020204" pitchFamily="34" charset="0"/>
              </a:rPr>
              <a:t>Les institutions internationales ont optées pour la gestion axée sur les résultats</a:t>
            </a:r>
          </a:p>
          <a:p>
            <a:pPr algn="just">
              <a:buFont typeface="Wingdings" panose="05000000000000000000" pitchFamily="2" charset="2"/>
              <a:buChar char="q"/>
              <a:defRPr/>
            </a:pPr>
            <a:endParaRPr lang="fr-FR" dirty="0">
              <a:latin typeface="Garamond" pitchFamily="18" charset="0"/>
            </a:endParaRPr>
          </a:p>
        </p:txBody>
      </p:sp>
      <p:sp>
        <p:nvSpPr>
          <p:cNvPr id="31747" name="Espace réservé du numéro de diapositive 3"/>
          <p:cNvSpPr>
            <a:spLocks noGrp="1"/>
          </p:cNvSpPr>
          <p:nvPr>
            <p:ph type="sldNum" sz="quarter" idx="4294967295"/>
          </p:nvPr>
        </p:nvSpPr>
        <p:spPr bwMode="auto">
          <a:xfrm rot="5400000">
            <a:off x="8991600" y="3736975"/>
            <a:ext cx="3200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anose="05000000000000000000"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anose="05000000000000000000"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840644F0-C757-4316-9F85-32CB24180F73}" type="slidenum">
              <a:rPr kumimoji="0" lang="en-US" altLang="fr-FR" sz="1200" b="0" i="0" u="none" strike="noStrike" kern="1200" cap="none" spc="0" normalizeH="0" baseline="0" noProof="0">
                <a:ln>
                  <a:noFill/>
                </a:ln>
                <a:solidFill>
                  <a:srgbClr val="1F497D"/>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49</a:t>
            </a:fld>
            <a:endParaRPr kumimoji="0" lang="en-US" altLang="fr-FR" sz="1200" b="0" i="0" u="none" strike="noStrike" kern="1200" cap="none" spc="0" normalizeH="0" baseline="0" noProof="0">
              <a:ln>
                <a:noFill/>
              </a:ln>
              <a:solidFill>
                <a:srgbClr val="1F497D"/>
              </a:solidFill>
              <a:effectLst/>
              <a:uLnTx/>
              <a:uFillTx/>
              <a:latin typeface="Arial" panose="020B0604020202020204" pitchFamily="34" charset="0"/>
              <a:ea typeface="+mn-ea"/>
              <a:cs typeface="+mn-cs"/>
            </a:endParaRPr>
          </a:p>
        </p:txBody>
      </p:sp>
      <p:sp>
        <p:nvSpPr>
          <p:cNvPr id="4" name="Accolade ouvrante 3"/>
          <p:cNvSpPr/>
          <p:nvPr/>
        </p:nvSpPr>
        <p:spPr>
          <a:xfrm>
            <a:off x="1434150" y="1868339"/>
            <a:ext cx="658416" cy="122413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prstClr val="black"/>
              </a:solidFill>
              <a:effectLst/>
              <a:uLnTx/>
              <a:uFillTx/>
              <a:latin typeface="Calibri"/>
              <a:ea typeface="+mn-ea"/>
              <a:cs typeface="+mn-cs"/>
            </a:endParaRPr>
          </a:p>
        </p:txBody>
      </p:sp>
      <p:sp>
        <p:nvSpPr>
          <p:cNvPr id="5" name="Accolade ouvrante 4"/>
          <p:cNvSpPr/>
          <p:nvPr/>
        </p:nvSpPr>
        <p:spPr>
          <a:xfrm>
            <a:off x="1451143" y="3212976"/>
            <a:ext cx="714400" cy="266429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21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7F981C-5DAF-4B56-8BEA-9D59A217267D}"/>
              </a:ext>
            </a:extLst>
          </p:cNvPr>
          <p:cNvSpPr>
            <a:spLocks noGrp="1"/>
          </p:cNvSpPr>
          <p:nvPr>
            <p:ph idx="1"/>
          </p:nvPr>
        </p:nvSpPr>
        <p:spPr>
          <a:xfrm>
            <a:off x="1394603" y="1212302"/>
            <a:ext cx="10515600" cy="5645698"/>
          </a:xfrm>
        </p:spPr>
        <p:txBody>
          <a:bodyPr>
            <a:normAutofit/>
          </a:bodyPr>
          <a:lstStyle/>
          <a:p>
            <a:pPr algn="just"/>
            <a:r>
              <a:rPr lang="fr-FR" dirty="0"/>
              <a:t>Une </a:t>
            </a:r>
            <a:r>
              <a:rPr lang="fr-FR" b="1" dirty="0"/>
              <a:t>loi de finances</a:t>
            </a:r>
            <a:r>
              <a:rPr lang="fr-FR" dirty="0"/>
              <a:t> est une loi ordinaire, mais adoptée avec une procédure de vote spéciale, qui fixe, pour une année donnée (l'exercice budgétaire) la nature, le montant et l'affectation des ressources et des dépenses de l'Etat. Elle est obligatoirement votée par le Parlement avant le début de l'année budgétaire de référence.</a:t>
            </a:r>
            <a:br>
              <a:rPr lang="fr-FR" dirty="0"/>
            </a:br>
            <a:r>
              <a:rPr lang="fr-FR" dirty="0"/>
              <a:t/>
            </a:r>
            <a:br>
              <a:rPr lang="fr-FR" dirty="0"/>
            </a:br>
            <a:r>
              <a:rPr lang="fr-FR" dirty="0"/>
              <a:t>Les lois de finances sont décrites par la loi organique relative aux lois de finances</a:t>
            </a:r>
          </a:p>
          <a:p>
            <a:pPr algn="just"/>
            <a:r>
              <a:rPr lang="fr-FR" dirty="0"/>
              <a:t>Une loi organique est une loi relative à l'organisation et au fonctionnement des pouvoirs publics. Votée par le parlement, elle précise ou complète les dispositions de la Constitution qui a fixé les principes généraux.</a:t>
            </a:r>
          </a:p>
        </p:txBody>
      </p:sp>
      <p:sp>
        <p:nvSpPr>
          <p:cNvPr id="6" name="Titre 1">
            <a:extLst>
              <a:ext uri="{FF2B5EF4-FFF2-40B4-BE49-F238E27FC236}">
                <a16:creationId xmlns:a16="http://schemas.microsoft.com/office/drawing/2014/main" id="{C4826CFA-089C-42D1-9262-1811D703C50F}"/>
              </a:ext>
            </a:extLst>
          </p:cNvPr>
          <p:cNvSpPr>
            <a:spLocks noGrp="1"/>
          </p:cNvSpPr>
          <p:nvPr>
            <p:ph type="title"/>
          </p:nvPr>
        </p:nvSpPr>
        <p:spPr>
          <a:xfrm>
            <a:off x="1408671" y="178936"/>
            <a:ext cx="10515600" cy="777667"/>
          </a:xfrm>
        </p:spPr>
        <p:txBody>
          <a:bodyPr>
            <a:normAutofit/>
          </a:bodyPr>
          <a:lstStyle/>
          <a:p>
            <a:r>
              <a:rPr lang="fr-FR" b="1" dirty="0">
                <a:solidFill>
                  <a:srgbClr val="FF0000"/>
                </a:solidFill>
              </a:rPr>
              <a:t>1.1. Définition</a:t>
            </a:r>
          </a:p>
        </p:txBody>
      </p:sp>
    </p:spTree>
    <p:extLst>
      <p:ext uri="{BB962C8B-B14F-4D97-AF65-F5344CB8AC3E}">
        <p14:creationId xmlns:p14="http://schemas.microsoft.com/office/powerpoint/2010/main" val="4136249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47851" y="2348880"/>
            <a:ext cx="10132114" cy="1872208"/>
          </a:xfr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a:noAutofit/>
          </a:bodyPr>
          <a:lstStyle/>
          <a:p>
            <a:pPr algn="ctr"/>
            <a:r>
              <a:rPr lang="fr-FR" sz="3600" b="1" dirty="0">
                <a:solidFill>
                  <a:schemeClr val="tx1"/>
                </a:solidFill>
                <a:latin typeface="Berlin Sans FB" panose="020E0602020502020306" pitchFamily="34" charset="0"/>
              </a:rPr>
              <a:t>2.3. </a:t>
            </a:r>
            <a:r>
              <a:rPr lang="fr-FR" sz="3600" b="1" dirty="0">
                <a:solidFill>
                  <a:srgbClr val="FF0000"/>
                </a:solidFill>
                <a:latin typeface="Berlin Sans FB" panose="020E0602020502020306" pitchFamily="34" charset="0"/>
              </a:rPr>
              <a:t>LES PRINCIPALES INNOVATIONS INDUITES PAR LA LOI ORGANIQUE RELATIVE AUX LOIS DE FINANCES</a:t>
            </a:r>
          </a:p>
        </p:txBody>
      </p:sp>
    </p:spTree>
    <p:extLst>
      <p:ext uri="{BB962C8B-B14F-4D97-AF65-F5344CB8AC3E}">
        <p14:creationId xmlns:p14="http://schemas.microsoft.com/office/powerpoint/2010/main" val="27857435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5454" y="0"/>
            <a:ext cx="10610695" cy="5940088"/>
          </a:xfrm>
          <a:prstGeom prst="rect">
            <a:avLst/>
          </a:prstGeom>
        </p:spPr>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Introduction</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3200" i="0" u="none" strike="noStrike" kern="1200" cap="none" spc="0" normalizeH="0" baseline="0" noProof="0" dirty="0">
                <a:ln>
                  <a:noFill/>
                </a:ln>
                <a:solidFill>
                  <a:prstClr val="black"/>
                </a:solidFill>
                <a:effectLst/>
                <a:uLnTx/>
                <a:uFillTx/>
                <a:latin typeface="Berlin Sans FB" panose="020E0602020502020306" pitchFamily="34" charset="0"/>
              </a:rPr>
              <a:t>Les innovations induites par la loi organique n° 073-2015/CNT du 06 novembre 2015 portant Lois de finances sont assez importantes et se retrouvent pratiquement à tous les niveaux de la gestion budgétaire. </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3200" i="0" u="none" strike="noStrike" kern="1200" cap="none" spc="0" normalizeH="0" baseline="0" noProof="0" dirty="0">
                <a:ln>
                  <a:noFill/>
                </a:ln>
                <a:solidFill>
                  <a:prstClr val="black"/>
                </a:solidFill>
                <a:effectLst/>
                <a:uLnTx/>
                <a:uFillTx/>
                <a:latin typeface="Berlin Sans FB" panose="020E0602020502020306" pitchFamily="34" charset="0"/>
              </a:rPr>
              <a:t>Par ailleurs, le champs de la gestion budgétaire couvre désormais toute la sphère de l’Administration publique, des collectivités territoriales et des autres entités qui lui sont rattachées pour une meilleure appréciation des résultats de la gestion.</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fr-FR" alt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538925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34764" y="2492896"/>
            <a:ext cx="9133237" cy="1440160"/>
          </a:xfrm>
          <a:prstGeom prst="rect">
            <a:avLst/>
          </a:prstGeom>
          <a:solidFill>
            <a:schemeClr val="bg1">
              <a:lumMod val="85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200" b="1" dirty="0">
                <a:solidFill>
                  <a:prstClr val="black"/>
                </a:solidFill>
                <a:latin typeface="Arial Black" panose="020B0A04020102020204" pitchFamily="34" charset="0"/>
              </a:rPr>
              <a:t>1. </a:t>
            </a:r>
            <a:r>
              <a:rPr kumimoji="0" lang="fr-FR" sz="32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Arial Black" panose="020B0A04020102020204" pitchFamily="34" charset="0"/>
                <a:ea typeface="+mj-ea"/>
                <a:cs typeface="+mj-cs"/>
              </a:rPr>
              <a:t>Les innovations en matière </a:t>
            </a:r>
            <a:r>
              <a:rPr kumimoji="0" lang="fr-FR" sz="3200" b="1" i="0" u="none" strike="noStrike" kern="1200" cap="all" spc="0" normalizeH="0" baseline="0" noProof="0" dirty="0" err="1">
                <a:ln>
                  <a:noFill/>
                </a:ln>
                <a:solidFill>
                  <a:prstClr val="black"/>
                </a:solidFill>
                <a:effectLst>
                  <a:reflection blurRad="12700" stA="48000" endA="300" endPos="55000" dir="5400000" sy="-90000" algn="bl" rotWithShape="0"/>
                </a:effectLst>
                <a:uLnTx/>
                <a:uFillTx/>
                <a:latin typeface="Arial Black" panose="020B0A04020102020204" pitchFamily="34" charset="0"/>
                <a:ea typeface="+mj-ea"/>
                <a:cs typeface="+mj-cs"/>
              </a:rPr>
              <a:t>dE</a:t>
            </a:r>
            <a:r>
              <a:rPr kumimoji="0" lang="fr-FR" sz="32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Arial Black" panose="020B0A04020102020204" pitchFamily="34" charset="0"/>
                <a:ea typeface="+mj-ea"/>
                <a:cs typeface="+mj-cs"/>
              </a:rPr>
              <a:t> préparation  des budgets publics</a:t>
            </a:r>
          </a:p>
        </p:txBody>
      </p:sp>
    </p:spTree>
    <p:extLst>
      <p:ext uri="{BB962C8B-B14F-4D97-AF65-F5344CB8AC3E}">
        <p14:creationId xmlns:p14="http://schemas.microsoft.com/office/powerpoint/2010/main" val="33613634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15706" y="1"/>
            <a:ext cx="10525318" cy="836711"/>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Berlin Sans FB" panose="020E0602020502020306" pitchFamily="34" charset="0"/>
                <a:ea typeface="+mj-ea"/>
                <a:cs typeface="+mj-cs"/>
              </a:rPr>
              <a:t>une programmation pluriannuelle des ressources et des charges </a:t>
            </a:r>
          </a:p>
        </p:txBody>
      </p:sp>
      <p:sp>
        <p:nvSpPr>
          <p:cNvPr id="3" name="Rectangle 2"/>
          <p:cNvSpPr/>
          <p:nvPr/>
        </p:nvSpPr>
        <p:spPr>
          <a:xfrm>
            <a:off x="1712341" y="1129846"/>
            <a:ext cx="8748972" cy="523220"/>
          </a:xfrm>
          <a:prstGeom prst="rect">
            <a:avLst/>
          </a:prstGeom>
        </p:spPr>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fr-FR" altLang="fr-FR"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4" name="Rectangle 3"/>
          <p:cNvSpPr/>
          <p:nvPr/>
        </p:nvSpPr>
        <p:spPr>
          <a:xfrm>
            <a:off x="1712342" y="1129846"/>
            <a:ext cx="10328682" cy="532453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sng"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Le Document de Programmation  Budgétaire et Economique Pluriannuelle (DPBEP)</a:t>
            </a:r>
            <a:r>
              <a:rPr kumimoji="0" lang="fr-FR" sz="2400" b="0"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 DPBEP est annoncé à </a:t>
            </a:r>
            <a:r>
              <a:rPr kumimoji="0" lang="fr-FR" sz="2400" b="1" i="1"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l’article 54 de la LOLF </a:t>
            </a:r>
            <a:r>
              <a:rPr kumimoji="0" lang="fr-FR"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qui dispose en son alinéa 1 «  le projet de loi de finances de l’année est élaboré par référence à </a:t>
            </a:r>
            <a:r>
              <a:rPr kumimoji="0" lang="fr-FR" sz="24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 DPBEP couvrant une période minimale de trois ans</a:t>
            </a:r>
            <a:r>
              <a:rPr kumimoji="0" lang="fr-FR"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 </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évalue le niveau global des recettes attendues de l’Etat, décomposées par grande catégorie d’impôts et de taxes ; </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évalue les dépenses budgétaires décomposées par grande catégorie de dépenses. </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prend en compte l’évolution de l’ensemble des ressources,  des charges et de la dette du secteur public,</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prend en compte la situation financière des entreprises publiques et enfin fixe les objectifs d’équilibre budgétaire et financier sur le Moyen terme.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8870215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9" y="1045181"/>
            <a:ext cx="10508479" cy="5693866"/>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800" b="1" i="0" u="sng"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le Document de Programmation Pluriannuelle des Dépenses (DPPD)</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L’article 55 énonce les Documents de Programmation Pluriannuelle des Dépenses comme suit: « ……Les Documents de programmation pluriannuelle des dépenses prévoient, pour une période minimale de trois ans, à titre indicatif, </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l’évolution des crédits sur chaque programme en fonction des objectifs poursuivis.</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l’évolution des résultats attendus sur chaque programme en fonction des objectifs poursuivis.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4" name="Titre 1"/>
          <p:cNvSpPr txBox="1">
            <a:spLocks/>
          </p:cNvSpPr>
          <p:nvPr/>
        </p:nvSpPr>
        <p:spPr>
          <a:xfrm>
            <a:off x="1515706" y="1"/>
            <a:ext cx="10358242" cy="836711"/>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Berlin Sans FB" panose="020E0602020502020306" pitchFamily="34" charset="0"/>
                <a:ea typeface="+mj-ea"/>
                <a:cs typeface="+mj-cs"/>
              </a:rPr>
              <a:t>une programmation pluriannuelle des ressources et des charges </a:t>
            </a:r>
          </a:p>
        </p:txBody>
      </p:sp>
    </p:spTree>
    <p:extLst>
      <p:ext uri="{BB962C8B-B14F-4D97-AF65-F5344CB8AC3E}">
        <p14:creationId xmlns:p14="http://schemas.microsoft.com/office/powerpoint/2010/main" val="2031380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981" y="2526503"/>
            <a:ext cx="8229600" cy="1143000"/>
          </a:xfrm>
        </p:spPr>
        <p:txBody>
          <a:bodyPr>
            <a:normAutofit fontScale="90000"/>
          </a:bodyPr>
          <a:lstStyle/>
          <a:p>
            <a:r>
              <a:rPr lang="fr-FR" dirty="0"/>
              <a:t/>
            </a:r>
            <a:br>
              <a:rPr lang="fr-FR" dirty="0"/>
            </a:br>
            <a:r>
              <a:rPr lang="fr-FR" dirty="0"/>
              <a:t/>
            </a:r>
            <a:br>
              <a:rPr lang="fr-FR" dirty="0"/>
            </a:br>
            <a:endParaRPr lang="fr-FR" dirty="0"/>
          </a:p>
        </p:txBody>
      </p:sp>
      <p:sp>
        <p:nvSpPr>
          <p:cNvPr id="20484" name="Rectangle 7"/>
          <p:cNvSpPr>
            <a:spLocks noChangeArrowheads="1"/>
          </p:cNvSpPr>
          <p:nvPr/>
        </p:nvSpPr>
        <p:spPr bwMode="auto">
          <a:xfrm>
            <a:off x="1601769" y="980729"/>
            <a:ext cx="10370889" cy="61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2857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fr-FR" altLang="fr-FR" sz="3200" b="1" i="0" u="none" strike="noStrike" kern="1200" cap="none" spc="0" normalizeH="0" baseline="0" noProof="0" dirty="0">
                <a:ln>
                  <a:noFill/>
                </a:ln>
                <a:solidFill>
                  <a:srgbClr val="00B050"/>
                </a:solidFill>
                <a:effectLst/>
                <a:uLnTx/>
                <a:uFillTx/>
                <a:latin typeface="Berlin Sans FB" panose="020E0602020502020306" pitchFamily="34" charset="0"/>
                <a:ea typeface="+mn-ea"/>
                <a:cs typeface="Arial" panose="020B0604020202020204" pitchFamily="34" charset="0"/>
              </a:rPr>
              <a:t>Le Débat d’orientation Budgétaire (DOB) </a:t>
            </a: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panose="020B0604020202020204" pitchFamily="34" charset="0"/>
              </a:rPr>
              <a:t>Selon l’article 59 de la LOLF, le Document budgétaire et économique pluriannuelle (DPBEP……éventuellement ….les Documents de programmation pluriannuelles des dépenses (DPPD)…… sont soumis à un débat d’orientation budgétaire au Parlement au plus tard à la fin du mois de juin  » </a:t>
            </a: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panose="020B0604020202020204" pitchFamily="34" charset="0"/>
              </a:rPr>
              <a:t>Le débat d’orientation budgétaire ne donne pas lieu à un vote </a:t>
            </a: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panose="020B0604020202020204" pitchFamily="34" charset="0"/>
              </a:rPr>
              <a:t>Cette disposition consacre l’intervention prématurée du Parlement dans le processus budgétaire. </a:t>
            </a:r>
          </a:p>
          <a:p>
            <a:pPr marL="285750" marR="0" lvl="1"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fr-FR" altLang="fr-FR"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panose="020B0604020202020204" pitchFamily="34" charset="0"/>
            </a:endParaRPr>
          </a:p>
        </p:txBody>
      </p:sp>
      <p:sp>
        <p:nvSpPr>
          <p:cNvPr id="7" name="Titre 1"/>
          <p:cNvSpPr txBox="1">
            <a:spLocks/>
          </p:cNvSpPr>
          <p:nvPr/>
        </p:nvSpPr>
        <p:spPr>
          <a:xfrm>
            <a:off x="1515706" y="1"/>
            <a:ext cx="10456952" cy="836711"/>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Berlin Sans FB" panose="020E0602020502020306" pitchFamily="34" charset="0"/>
                <a:ea typeface="+mj-ea"/>
                <a:cs typeface="+mj-cs"/>
              </a:rPr>
              <a:t>une programmation pluriannuelle des ressources et des charges </a:t>
            </a:r>
          </a:p>
        </p:txBody>
      </p:sp>
    </p:spTree>
    <p:extLst>
      <p:ext uri="{BB962C8B-B14F-4D97-AF65-F5344CB8AC3E}">
        <p14:creationId xmlns:p14="http://schemas.microsoft.com/office/powerpoint/2010/main" val="513609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691" y="980729"/>
            <a:ext cx="10924309" cy="6186309"/>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3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Le principe de la sincérité budgétaire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C’est la Directive portant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Code de transparence</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qui introduit ce principe dans le CHFP sous sa dimension à la fois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comptable</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et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budgétaire</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(origine comptable)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Mais c’est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l’article 7</a:t>
            </a:r>
            <a:r>
              <a:rPr kumimoji="0" lang="fr-FR" sz="2700" b="0" i="1"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de la loi organique 073</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portant loi de finances qui le consacre comme </a:t>
            </a:r>
            <a:r>
              <a:rPr kumimoji="0" lang="fr-FR" sz="27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règle budgétaire</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 « Les prévisions de ressources et de charges doivent être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sincères. </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Elles doivent être effectuées avec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réalisme</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et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prudence</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compte tenu des informations disponibles au moment où le projet de loi de finances est établi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dimension comptable de la sincérité est consacrée par l’</a:t>
            </a:r>
            <a:r>
              <a:rPr kumimoji="0" lang="fr-FR" sz="2700" b="0" i="1"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alinéa 2, article 80 de la loi organique 073-2015/CNT </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 La comptabilité générale de l’Etat a pour objet de décrire le patrimoine de l’Etat et son évolution. Elle doit être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sincère</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et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refléter une image fidèle de la situation financière de l’Etat…. ». </a:t>
            </a:r>
          </a:p>
        </p:txBody>
      </p:sp>
      <p:sp>
        <p:nvSpPr>
          <p:cNvPr id="5" name="Titre 1"/>
          <p:cNvSpPr txBox="1">
            <a:spLocks/>
          </p:cNvSpPr>
          <p:nvPr/>
        </p:nvSpPr>
        <p:spPr>
          <a:xfrm>
            <a:off x="1515706" y="144018"/>
            <a:ext cx="10491134" cy="836711"/>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Berlin Sans FB" panose="020E0602020502020306" pitchFamily="34" charset="0"/>
                <a:ea typeface="+mj-ea"/>
                <a:cs typeface="+mj-cs"/>
              </a:rPr>
              <a:t>une programmation pluriannuelle des ressources et des charges </a:t>
            </a:r>
          </a:p>
        </p:txBody>
      </p:sp>
    </p:spTree>
    <p:extLst>
      <p:ext uri="{BB962C8B-B14F-4D97-AF65-F5344CB8AC3E}">
        <p14:creationId xmlns:p14="http://schemas.microsoft.com/office/powerpoint/2010/main" val="9156513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8961" y="726393"/>
            <a:ext cx="10724971" cy="6229884"/>
          </a:xfrm>
        </p:spPr>
        <p:txBody>
          <a:bodyPr>
            <a:noAutofit/>
          </a:bodyPr>
          <a:lstStyle/>
          <a:p>
            <a:pPr marL="257175" indent="-257175" algn="just">
              <a:lnSpc>
                <a:spcPct val="150000"/>
              </a:lnSpc>
              <a:buFont typeface="Wingdings" panose="05000000000000000000" pitchFamily="2" charset="2"/>
              <a:buChar char="q"/>
              <a:defRPr/>
            </a:pPr>
            <a:r>
              <a:rPr lang="fr-FR" sz="2000" b="1" dirty="0">
                <a:solidFill>
                  <a:srgbClr val="00B050"/>
                </a:solidFill>
                <a:latin typeface="Berlin Sans FB" panose="020E0602020502020306" pitchFamily="34" charset="0"/>
                <a:cs typeface="Arial" charset="0"/>
              </a:rPr>
              <a:t>La présentation </a:t>
            </a:r>
            <a:r>
              <a:rPr lang="fr-FR" altLang="fr-FR" sz="2000" b="1" dirty="0">
                <a:solidFill>
                  <a:srgbClr val="00B050"/>
                </a:solidFill>
                <a:latin typeface="Berlin Sans FB" panose="020E0602020502020306" pitchFamily="34" charset="0"/>
                <a:cs typeface="Arial" charset="0"/>
              </a:rPr>
              <a:t>du budget de l’Etat par politiques publiques et dotation</a:t>
            </a:r>
          </a:p>
          <a:p>
            <a:pPr marL="214313" indent="-214313" algn="just">
              <a:lnSpc>
                <a:spcPct val="100000"/>
              </a:lnSpc>
              <a:buFont typeface="Wingdings" pitchFamily="2" charset="2"/>
              <a:buChar char="§"/>
              <a:defRPr/>
            </a:pPr>
            <a:r>
              <a:rPr lang="fr-FR" altLang="zh-TW" sz="2400" b="1" kern="0" dirty="0">
                <a:latin typeface="Berlin Sans FB" panose="020E0602020502020306" pitchFamily="34" charset="0"/>
                <a:cs typeface="Arial" charset="0"/>
              </a:rPr>
              <a:t>Politique publique : </a:t>
            </a:r>
            <a:r>
              <a:rPr lang="fr-FR" altLang="zh-TW" sz="2400" kern="0" dirty="0">
                <a:latin typeface="Berlin Sans FB" panose="020E0602020502020306" pitchFamily="34" charset="0"/>
                <a:cs typeface="Arial" charset="0"/>
              </a:rPr>
              <a:t>ensemble d’actions, d’activités coordonnées, mises en œuvre dont la finalité est, la modification ou l’évolution positive d’une situation donnée dans un domaine spécifique </a:t>
            </a:r>
          </a:p>
          <a:p>
            <a:pPr marL="214313" indent="-214313" algn="just">
              <a:lnSpc>
                <a:spcPct val="100000"/>
              </a:lnSpc>
              <a:buFont typeface="Wingdings" pitchFamily="2" charset="2"/>
              <a:buChar char="§"/>
              <a:defRPr/>
            </a:pPr>
            <a:r>
              <a:rPr lang="fr-FR" sz="2400" dirty="0">
                <a:latin typeface="Berlin Sans FB" panose="020E0602020502020306" pitchFamily="34" charset="0"/>
                <a:cs typeface="Arial" charset="0"/>
              </a:rPr>
              <a:t>La LOLF met en relation étroite « politique publique » et « programmes » </a:t>
            </a:r>
          </a:p>
          <a:p>
            <a:pPr marL="214313" indent="-214313" algn="just">
              <a:lnSpc>
                <a:spcPct val="100000"/>
              </a:lnSpc>
              <a:buFont typeface="Wingdings" pitchFamily="2" charset="2"/>
              <a:buChar char="§"/>
              <a:defRPr/>
            </a:pPr>
            <a:r>
              <a:rPr lang="fr-FR" sz="2400" dirty="0">
                <a:latin typeface="Berlin Sans FB" panose="020E0602020502020306" pitchFamily="34" charset="0"/>
                <a:cs typeface="Arial" charset="0"/>
              </a:rPr>
              <a:t>Selon l’article 14 de la LOLF, « les lois de finances repartissent les crédits budgétaires entre les ministères et institutions. A l’intérieur des ministères, ces crédits sont décomposés en programmes… ». </a:t>
            </a:r>
          </a:p>
          <a:p>
            <a:pPr algn="just">
              <a:lnSpc>
                <a:spcPct val="100000"/>
              </a:lnSpc>
            </a:pPr>
            <a:r>
              <a:rPr lang="fr-FR" sz="2400" dirty="0">
                <a:latin typeface="Berlin Sans FB" panose="020E0602020502020306" pitchFamily="34" charset="0"/>
              </a:rPr>
              <a:t>Ainsi, le programme devient l’unité de spécialisation et de vote de la Loi de finances.</a:t>
            </a:r>
          </a:p>
          <a:p>
            <a:pPr algn="just">
              <a:lnSpc>
                <a:spcPct val="100000"/>
              </a:lnSpc>
            </a:pPr>
            <a:r>
              <a:rPr lang="fr-FR" sz="2400" dirty="0">
                <a:latin typeface="Berlin Sans FB" panose="020E0602020502020306" pitchFamily="34" charset="0"/>
              </a:rPr>
              <a:t>L’article 16 précise en son alinéa 1 que « les crédits budgétaires non repartis en programme sont repartis en </a:t>
            </a:r>
            <a:r>
              <a:rPr lang="fr-FR" sz="2400" b="1" dirty="0">
                <a:latin typeface="Berlin Sans FB" panose="020E0602020502020306" pitchFamily="34" charset="0"/>
              </a:rPr>
              <a:t>dotation. </a:t>
            </a:r>
            <a:r>
              <a:rPr lang="fr-FR" sz="2400" dirty="0">
                <a:latin typeface="Berlin Sans FB" panose="020E0602020502020306" pitchFamily="34" charset="0"/>
              </a:rPr>
              <a:t>Chaque</a:t>
            </a:r>
            <a:r>
              <a:rPr lang="fr-FR" sz="2400" b="1" dirty="0">
                <a:latin typeface="Berlin Sans FB" panose="020E0602020502020306" pitchFamily="34" charset="0"/>
              </a:rPr>
              <a:t> </a:t>
            </a:r>
            <a:r>
              <a:rPr lang="fr-FR" sz="2400" dirty="0">
                <a:latin typeface="Berlin Sans FB" panose="020E0602020502020306" pitchFamily="34" charset="0"/>
              </a:rPr>
              <a:t>dotation regroupe un ensemble de crédits globalisés destinés à couvrir des dépenses spécifiques auxquelles ne peuvent être directement associés des objectifs de politiques publiques ou des critères de performance</a:t>
            </a:r>
            <a:endParaRPr lang="fr-FR" sz="2400" dirty="0"/>
          </a:p>
        </p:txBody>
      </p:sp>
      <p:sp>
        <p:nvSpPr>
          <p:cNvPr id="5" name="Titre 1"/>
          <p:cNvSpPr txBox="1">
            <a:spLocks/>
          </p:cNvSpPr>
          <p:nvPr/>
        </p:nvSpPr>
        <p:spPr>
          <a:xfrm>
            <a:off x="1515706" y="1"/>
            <a:ext cx="10508226" cy="836711"/>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Berlin Sans FB" panose="020E0602020502020306" pitchFamily="34" charset="0"/>
                <a:ea typeface="+mj-ea"/>
                <a:cs typeface="+mj-cs"/>
              </a:rPr>
              <a:t>une programmation pluriannuelle des ressources et des charges </a:t>
            </a:r>
          </a:p>
        </p:txBody>
      </p:sp>
    </p:spTree>
    <p:extLst>
      <p:ext uri="{BB962C8B-B14F-4D97-AF65-F5344CB8AC3E}">
        <p14:creationId xmlns:p14="http://schemas.microsoft.com/office/powerpoint/2010/main" val="2790543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1846" y="1196753"/>
            <a:ext cx="10559654" cy="5509200"/>
          </a:xfrm>
          <a:prstGeom prst="rect">
            <a:avLst/>
          </a:prstGeom>
        </p:spPr>
        <p:txBody>
          <a:bodyPr wrap="square">
            <a:spAutoFit/>
          </a:bodyPr>
          <a:lstStyle/>
          <a:p>
            <a:pPr marL="257175" marR="0" lvl="0" indent="-257175" algn="just" defTabSz="914400" rtl="0" eaLnBrk="1" fontAlgn="auto" latinLnBrk="0" hangingPunct="1">
              <a:spcBef>
                <a:spcPts val="0"/>
              </a:spcBef>
              <a:spcAft>
                <a:spcPts val="0"/>
              </a:spcAft>
              <a:buClrTx/>
              <a:buSzTx/>
              <a:buFont typeface="Wingdings" panose="05000000000000000000" pitchFamily="2" charset="2"/>
              <a:buChar char="q"/>
              <a:tabLst/>
              <a:defRPr/>
            </a:pPr>
            <a:r>
              <a:rPr kumimoji="0" lang="fr-FR" sz="3200" b="1" i="0" u="none" strike="noStrike" kern="1200" cap="none" spc="0" normalizeH="0" baseline="0" noProof="0" dirty="0">
                <a:ln>
                  <a:noFill/>
                </a:ln>
                <a:solidFill>
                  <a:srgbClr val="00B050"/>
                </a:solidFill>
                <a:effectLst/>
                <a:uLnTx/>
                <a:uFillTx/>
                <a:latin typeface="Berlin Sans FB" panose="020E0602020502020306" pitchFamily="34" charset="0"/>
                <a:ea typeface="+mn-ea"/>
                <a:cs typeface="Arial" charset="0"/>
              </a:rPr>
              <a:t>La présentation </a:t>
            </a:r>
            <a:r>
              <a:rPr kumimoji="0" lang="fr-FR" altLang="fr-FR" sz="3200" b="1" i="0" u="none" strike="noStrike" kern="1200" cap="none" spc="0" normalizeH="0" baseline="0" noProof="0" dirty="0">
                <a:ln>
                  <a:noFill/>
                </a:ln>
                <a:solidFill>
                  <a:srgbClr val="00B050"/>
                </a:solidFill>
                <a:effectLst/>
                <a:uLnTx/>
                <a:uFillTx/>
                <a:latin typeface="Berlin Sans FB" panose="020E0602020502020306" pitchFamily="34" charset="0"/>
                <a:ea typeface="+mn-ea"/>
                <a:cs typeface="Arial" charset="0"/>
              </a:rPr>
              <a:t>du budget de l’Etat par politiques publiques et dotation</a:t>
            </a:r>
          </a:p>
          <a:p>
            <a:pPr marL="214313" marR="0" lvl="0" indent="-214313" algn="just" defTabSz="914400" rtl="0" eaLnBrk="1" fontAlgn="auto" latinLnBrk="0" hangingPunct="1">
              <a:spcBef>
                <a:spcPts val="0"/>
              </a:spcBef>
              <a:spcAft>
                <a:spcPts val="0"/>
              </a:spcAft>
              <a:buClrTx/>
              <a:buSzTx/>
              <a:buFont typeface="Wingdings" pitchFamily="2" charset="2"/>
              <a:buChar char="§"/>
              <a:tabLst/>
              <a:defRPr/>
            </a:pPr>
            <a:r>
              <a:rPr kumimoji="0" lang="fr-FR" sz="32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Que renferme la notion de programme : </a:t>
            </a:r>
          </a:p>
          <a:p>
            <a:pPr marL="600075" marR="0" lvl="1" indent="-257175"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Le programme est une portion de la politique d’un ministère</a:t>
            </a:r>
          </a:p>
          <a:p>
            <a:pPr marL="600075" marR="0" lvl="1" indent="-257175"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Il est intimement lié à la mission assignée au ministère </a:t>
            </a:r>
          </a:p>
          <a:p>
            <a:pPr marL="600075" marR="0" lvl="1" indent="-257175"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Le programme demeure pérenne et épouse le périmètre ministériel</a:t>
            </a:r>
          </a:p>
          <a:p>
            <a:pPr marL="600075" marR="0" lvl="1" indent="-257175"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Le programme est l’unité de spécialisation (regroupement ) des crédits ainsi que l’unité de vote parlementaire</a:t>
            </a:r>
          </a:p>
          <a:p>
            <a:pPr marL="600075" marR="0" lvl="1" indent="-257175"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charset="0"/>
              </a:rPr>
              <a:t>Le programme est structuré en actions</a:t>
            </a:r>
          </a:p>
        </p:txBody>
      </p:sp>
      <p:sp>
        <p:nvSpPr>
          <p:cNvPr id="7" name="Titre 1"/>
          <p:cNvSpPr txBox="1">
            <a:spLocks/>
          </p:cNvSpPr>
          <p:nvPr/>
        </p:nvSpPr>
        <p:spPr>
          <a:xfrm>
            <a:off x="1515706" y="1"/>
            <a:ext cx="10559654" cy="836711"/>
          </a:xfrm>
          <a:prstGeom prst="rect">
            <a:avLst/>
          </a:prstGeom>
          <a:solidFill>
            <a:schemeClr val="bg1">
              <a:lumMod val="9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reflection blurRad="12700" stA="48000" endA="300" endPos="55000" dir="5400000" sy="-90000" algn="bl" rotWithShape="0"/>
                </a:effectLst>
                <a:uLnTx/>
                <a:uFillTx/>
                <a:latin typeface="Berlin Sans FB" panose="020E0602020502020306" pitchFamily="34" charset="0"/>
                <a:ea typeface="+mj-ea"/>
                <a:cs typeface="+mj-cs"/>
              </a:rPr>
              <a:t>une programmation pluriannuelle des ressources et des charges </a:t>
            </a:r>
          </a:p>
        </p:txBody>
      </p:sp>
    </p:spTree>
    <p:extLst>
      <p:ext uri="{BB962C8B-B14F-4D97-AF65-F5344CB8AC3E}">
        <p14:creationId xmlns:p14="http://schemas.microsoft.com/office/powerpoint/2010/main" val="3274716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473" y="980728"/>
            <a:ext cx="10701277" cy="607858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Une nouvelle classification des dépenses et des recettes :</a:t>
            </a:r>
            <a:r>
              <a:rPr kumimoji="0" lang="fr-FR"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 </a:t>
            </a:r>
            <a:r>
              <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article 8</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suppression des titres budgétaires</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 recettes et des charges budgétaires</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 ressources et des charges de trésorerie</a:t>
            </a:r>
            <a:r>
              <a:rPr kumimoji="0" lang="fr-FR" sz="2800" b="1" i="1"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art 29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ressources de trésorerie </a:t>
            </a:r>
            <a:r>
              <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 l’Etat comprennent les produits provenant de la cession des actifs, les produits des emprunts à court, moyen et long termes, les dépôts sur les comptes des correspondants, les remboursements de prêts et avances.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charges de trésorerie comprennent </a:t>
            </a:r>
            <a:r>
              <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remboursements des produit des emprunts à court, moyen et long termes, les retraits sur les comptes des correspondants, les prêts et avances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p>
        </p:txBody>
      </p:sp>
      <p:sp>
        <p:nvSpPr>
          <p:cNvPr id="4" name="Titre 1"/>
          <p:cNvSpPr txBox="1">
            <a:spLocks/>
          </p:cNvSpPr>
          <p:nvPr/>
        </p:nvSpPr>
        <p:spPr>
          <a:xfrm>
            <a:off x="1524000" y="782"/>
            <a:ext cx="10358246" cy="840432"/>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nouvelle  présentation de la loi de finances</a:t>
            </a:r>
          </a:p>
        </p:txBody>
      </p:sp>
    </p:spTree>
    <p:extLst>
      <p:ext uri="{BB962C8B-B14F-4D97-AF65-F5344CB8AC3E}">
        <p14:creationId xmlns:p14="http://schemas.microsoft.com/office/powerpoint/2010/main" val="8942252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1059678"/>
            <a:ext cx="10783329" cy="5569721"/>
          </a:xfrm>
        </p:spPr>
        <p:txBody>
          <a:bodyPr>
            <a:noAutofit/>
          </a:bodyPr>
          <a:lstStyle/>
          <a:p>
            <a:r>
              <a:rPr lang="fr-FR" sz="3000" dirty="0"/>
              <a:t>LOI ORGANIQUE N° 073-2015/CNT RELATIVE AUX LOIS DE FINANCES</a:t>
            </a:r>
          </a:p>
          <a:p>
            <a:pPr algn="just"/>
            <a:r>
              <a:rPr lang="fr-FR" sz="3000" dirty="0"/>
              <a:t>La loi organique fixe les règles fondamentales relatives à la nature, au contenu, à la présentation, à l'élaboration et à l'adoption des lois de finances, ainsi qu'aux opérations d'exécution et de contrôle du budget de l'Etat et des autres organismes publics.</a:t>
            </a:r>
          </a:p>
          <a:p>
            <a:pPr algn="just"/>
            <a:r>
              <a:rPr lang="fr-FR" sz="3000" dirty="0"/>
              <a:t>Elle détermine les conditions dans lesquelles est arrêtée la politique budgétaire de l'Etat à moyen terme pour l'ensemble des finances publiques.</a:t>
            </a:r>
          </a:p>
          <a:p>
            <a:pPr algn="just"/>
            <a:r>
              <a:rPr lang="fr-FR" sz="3000" dirty="0"/>
              <a:t>Elle énonce les principes relatifs à l'exécution des budgets publics, à la comptabilité publique et aux responsabilités des agents publics intervenant  dans la gestion des finances publiques</a:t>
            </a:r>
          </a:p>
        </p:txBody>
      </p:sp>
      <p:sp>
        <p:nvSpPr>
          <p:cNvPr id="6" name="Titre 1">
            <a:extLst>
              <a:ext uri="{FF2B5EF4-FFF2-40B4-BE49-F238E27FC236}">
                <a16:creationId xmlns:a16="http://schemas.microsoft.com/office/drawing/2014/main" id="{1776D870-EFBF-4425-93E4-D1C351889E7B}"/>
              </a:ext>
            </a:extLst>
          </p:cNvPr>
          <p:cNvSpPr>
            <a:spLocks noGrp="1"/>
          </p:cNvSpPr>
          <p:nvPr>
            <p:ph type="title"/>
          </p:nvPr>
        </p:nvSpPr>
        <p:spPr>
          <a:xfrm>
            <a:off x="1408671" y="178936"/>
            <a:ext cx="10515600" cy="777667"/>
          </a:xfrm>
        </p:spPr>
        <p:txBody>
          <a:bodyPr>
            <a:normAutofit/>
          </a:bodyPr>
          <a:lstStyle/>
          <a:p>
            <a:r>
              <a:rPr lang="fr-FR" b="1" dirty="0">
                <a:solidFill>
                  <a:srgbClr val="FF0000"/>
                </a:solidFill>
              </a:rPr>
              <a:t>1.1. Définition</a:t>
            </a:r>
          </a:p>
        </p:txBody>
      </p:sp>
    </p:spTree>
    <p:extLst>
      <p:ext uri="{BB962C8B-B14F-4D97-AF65-F5344CB8AC3E}">
        <p14:creationId xmlns:p14="http://schemas.microsoft.com/office/powerpoint/2010/main" val="32713213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96752"/>
            <a:ext cx="10423021" cy="5924699"/>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7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Les Autorisations d’engagement (AE) et les crédits de paiement (CP) : art 19-20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Les crédits ouverts par les lois de finances sont constitués: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crédits de paiement </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pour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dépenses de personnel, les acquisitions de biens et services et les dépenses de transfert</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autorisation d’engagement et de crédits de paiement </a:t>
            </a: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pour les </a:t>
            </a:r>
            <a:r>
              <a:rPr kumimoji="0" lang="fr-FR" sz="27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dépenses d’investissement et les contrats de partenariats publics-privés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AE constituent la limite supérieure des dépenses pouvant être juridiquement engagées au cours de l’exercice pour la réalisation des investissements prévus par la loi de finances.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7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CP constituent la limite supérieure des dépenses pouvant être ordonnancées ou payées au cours de l’exercice.</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3" name="Titre 1"/>
          <p:cNvSpPr txBox="1">
            <a:spLocks/>
          </p:cNvSpPr>
          <p:nvPr/>
        </p:nvSpPr>
        <p:spPr>
          <a:xfrm>
            <a:off x="1524000" y="-27383"/>
            <a:ext cx="9144000" cy="720080"/>
          </a:xfrm>
          <a:prstGeom prst="rect">
            <a:avLst/>
          </a:prstGeom>
          <a:solidFill>
            <a:schemeClr val="bg1">
              <a:lumMod val="85000"/>
            </a:schemeClr>
          </a:solidFill>
        </p:spPr>
        <p:txBody>
          <a:bodyP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 nouveau mode de budgétisation</a:t>
            </a:r>
          </a:p>
        </p:txBody>
      </p:sp>
    </p:spTree>
    <p:extLst>
      <p:ext uri="{BB962C8B-B14F-4D97-AF65-F5344CB8AC3E}">
        <p14:creationId xmlns:p14="http://schemas.microsoft.com/office/powerpoint/2010/main" val="32442885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24000" y="8526"/>
            <a:ext cx="9144000" cy="828187"/>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4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allocation des ressources basée sur des résultats attendus</a:t>
            </a:r>
            <a:endParaRPr kumimoji="0" lang="fr-FR" sz="24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
        <p:nvSpPr>
          <p:cNvPr id="3" name="Rectangle 2"/>
          <p:cNvSpPr/>
          <p:nvPr/>
        </p:nvSpPr>
        <p:spPr>
          <a:xfrm>
            <a:off x="1330036" y="836712"/>
            <a:ext cx="10861963" cy="6555641"/>
          </a:xfrm>
          <a:prstGeom prst="rect">
            <a:avLst/>
          </a:prstGeom>
        </p:spPr>
        <p:txBody>
          <a:bodyPr wrap="square">
            <a:spAutoFit/>
          </a:bodyPr>
          <a:lstStyle/>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30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Les Projets annuels de performance et les Rapports annuels de performance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performance est introduite par l’article 14 qui dispose que: « les lois de finances repartissent les crédits budgétaires qu’elles ouvrent entre les différents ministères et institutions constitutionnelles. A l’intérieur des ministères, ces crédits sont décomposés en programmes ….. A ces programmes sont associés des objectifs précis, arrêtés en fonction de finalités d’intérêt général et de résultats attendus.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Ces résultats, mesurés notamment par des indicateurs de performance, font l’objet d’évaluations régulières et donnent lieu à un </a:t>
            </a:r>
            <a:r>
              <a:rPr kumimoji="0" lang="fr-CA"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rapport annuel de performance</a:t>
            </a:r>
            <a:r>
              <a:rPr kumimoji="0" lang="fr-CA"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élaboré en fin de gestion par les ministères et institutions constitutionnelles </a:t>
            </a:r>
            <a:r>
              <a:rPr kumimoji="0" lang="fr-CA" sz="3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concernés.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673989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24000" y="8527"/>
            <a:ext cx="9144000" cy="601074"/>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responsabilisation entière des acteurs</a:t>
            </a:r>
            <a:endPar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
        <p:nvSpPr>
          <p:cNvPr id="3" name="Rectangle 2"/>
          <p:cNvSpPr/>
          <p:nvPr/>
        </p:nvSpPr>
        <p:spPr>
          <a:xfrm>
            <a:off x="1309256" y="789151"/>
            <a:ext cx="10882744" cy="6124754"/>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8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Un dispositif managérial de la préparation  du budget : le Responsable de programme</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Acteur principal de la préparation et de l’exécution du budget du programme, le RP est annoncé par l’article 15 de la LOLF qui dispose que « Les responsables de programme sont nommés par décret pris en conseil des ministres sur proposition du ministre sectoriel dont ils relèvent.…</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Sur la base des objectifs généraux fixés par le ministre sectoriel, le responsable de programme détermine les objectifs spécifiques, affecte les moyens et contrôle les résultats des services chargés de la mise en œuvre du programme. </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Il s’assure du respect des dispositifs de contrôle interne et de contrôle de gestion.</a:t>
            </a:r>
            <a:endParaRPr kumimoji="0" 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99780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25309"/>
            <a:ext cx="10420139" cy="5632311"/>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La justification des crédits au premier franc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justification des crédits au premier franc consiste en ce que chaque crédit budgétaire soit évalué, justifié, discuté avant d’être voté.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Il s’agit donc pour chaque acteur sollicitant des ressources de justifier ce qui sera fait de ces ressources et également les résultats attendus.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Elle tranche avec le système de reconduction automatique des crédits à travers le mécanisme de services votés et de mesures nouvelles. </a:t>
            </a:r>
          </a:p>
        </p:txBody>
      </p:sp>
      <p:sp>
        <p:nvSpPr>
          <p:cNvPr id="3" name="Titre 1"/>
          <p:cNvSpPr txBox="1">
            <a:spLocks/>
          </p:cNvSpPr>
          <p:nvPr/>
        </p:nvSpPr>
        <p:spPr>
          <a:xfrm>
            <a:off x="1524000" y="834"/>
            <a:ext cx="9144000" cy="924475"/>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responsabilisation entière des acteurs</a:t>
            </a:r>
            <a:endPar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10956343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24000" y="2060848"/>
            <a:ext cx="10336696" cy="2376264"/>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all" spc="0" normalizeH="0" baseline="0" noProof="0" dirty="0">
                <a:ln>
                  <a:noFill/>
                </a:ln>
                <a:solidFill>
                  <a:srgbClr val="FF0000"/>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2. </a:t>
            </a:r>
            <a:r>
              <a:rPr kumimoji="0" lang="fr-FR" sz="4000" b="1" i="0" u="none" strike="noStrike" kern="1200" cap="all" spc="0" normalizeH="0" baseline="0" noProof="0" dirty="0">
                <a:ln>
                  <a:noFill/>
                </a:ln>
                <a:solidFill>
                  <a:srgbClr val="FF0000"/>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Les innovations en matière d’EXECUTION des budgets publics</a:t>
            </a:r>
            <a:endParaRPr kumimoji="0" lang="fr-FR" sz="4800" b="1" i="0" u="none" strike="noStrike" kern="1200" cap="all" spc="0" normalizeH="0" baseline="0" noProof="0" dirty="0">
              <a:ln>
                <a:noFill/>
              </a:ln>
              <a:solidFill>
                <a:srgbClr val="FF0000"/>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3140493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24000" y="-27384"/>
            <a:ext cx="10392428" cy="924475"/>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responsabilisation entière des acteurs: </a:t>
            </a:r>
            <a:r>
              <a:rPr kumimoji="0" lang="fr-FR" alt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LA LIBERTE DE GESTION</a:t>
            </a:r>
            <a:endPar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
        <p:nvSpPr>
          <p:cNvPr id="3" name="Rectangle 2"/>
          <p:cNvSpPr/>
          <p:nvPr/>
        </p:nvSpPr>
        <p:spPr>
          <a:xfrm>
            <a:off x="1350819" y="1129524"/>
            <a:ext cx="10673114" cy="60016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le principe d’ordonnateurs multiples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concentration entre les mains du seul ministre chargé des finances de tous les pouvoirs d’ordonnancement n’est pas compatible avec la responsabilisation accrue des gestionnaires liée à la mise en œuvre de la gestion axée sur les résultats.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Ainsi, la LOLF en son article 70 dispose que « les ministres sont ordonnateurs principaux des crédits, des programmes et des budgets annexes de leur ministère.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présidents d’institutions constitutionnelles sont ordonnateurs principaux des crédits, des programmes et des budgets annexes de leur institution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41645926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0818" y="1129524"/>
            <a:ext cx="10715844" cy="609397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La fongibilité des crédits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Il signifie que dans les programmes, l’affectation des crédits par nature n’est que indicative. Les responsables de programmes peuvent les redéployer par nature dans le respect de certaines limites.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a:t>
            </a:r>
            <a:r>
              <a:rPr kumimoji="0" lang="fr-FR" sz="26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crédits de personnel </a:t>
            </a: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peuvent abonder les crédits de bien et services, de transfert et d’investissement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a:t>
            </a:r>
            <a:r>
              <a:rPr kumimoji="0" lang="fr-FR" sz="26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crédits de biens et services et de transfert </a:t>
            </a: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peuvent abonder les crédits d’investissement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crédits d’investissement </a:t>
            </a: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ne peuvent abonder  aucune des autres natures de dépense</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crédits de personnel </a:t>
            </a: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ne peuvent être abondés par aucune des autres natures de dépense</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On dit que </a:t>
            </a:r>
            <a:r>
              <a:rPr kumimoji="0" lang="fr-FR" sz="26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fongibilité des crédits est asymétrique</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4" name="Titre 1"/>
          <p:cNvSpPr txBox="1">
            <a:spLocks/>
          </p:cNvSpPr>
          <p:nvPr/>
        </p:nvSpPr>
        <p:spPr>
          <a:xfrm>
            <a:off x="1524000" y="56254"/>
            <a:ext cx="10435158" cy="924475"/>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responsabilisation entière des acteurs: </a:t>
            </a:r>
            <a:r>
              <a:rPr kumimoji="0" lang="fr-FR" alt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LA LIBERTE DE GESTION</a:t>
            </a:r>
            <a:endPar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1570167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238375" y="1285875"/>
            <a:ext cx="771525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Crédits de personnel</a:t>
            </a:r>
          </a:p>
        </p:txBody>
      </p:sp>
      <p:sp>
        <p:nvSpPr>
          <p:cNvPr id="6" name="Rectangle à coins arrondis 5"/>
          <p:cNvSpPr/>
          <p:nvPr/>
        </p:nvSpPr>
        <p:spPr>
          <a:xfrm>
            <a:off x="3381376" y="2786063"/>
            <a:ext cx="6429375" cy="914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Crédits de biens et services et de transfert</a:t>
            </a:r>
          </a:p>
        </p:txBody>
      </p:sp>
      <p:cxnSp>
        <p:nvCxnSpPr>
          <p:cNvPr id="7" name="Connecteur droit avec flèche 6"/>
          <p:cNvCxnSpPr/>
          <p:nvPr/>
        </p:nvCxnSpPr>
        <p:spPr>
          <a:xfrm rot="5400000" flipH="1" flipV="1">
            <a:off x="1558132" y="3536157"/>
            <a:ext cx="2787650" cy="158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a:off x="8704263" y="2463801"/>
            <a:ext cx="642938" cy="158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a:off x="8668545" y="4071145"/>
            <a:ext cx="714375" cy="1587"/>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6846888" y="4108450"/>
            <a:ext cx="78581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flipH="1" flipV="1">
            <a:off x="6918325" y="2463800"/>
            <a:ext cx="642938"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16200000" flipH="1">
            <a:off x="800101" y="3724276"/>
            <a:ext cx="3179763" cy="1746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16200000" flipH="1">
            <a:off x="2595564" y="3143251"/>
            <a:ext cx="714375" cy="714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2595564" y="3143250"/>
            <a:ext cx="714375" cy="642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024689" y="2500314"/>
            <a:ext cx="428625"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7096125" y="2428875"/>
            <a:ext cx="285750" cy="285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Espace réservé du contenu 6"/>
          <p:cNvGraphicFramePr>
            <a:graphicFrameLocks/>
          </p:cNvGraphicFramePr>
          <p:nvPr>
            <p:extLst>
              <p:ext uri="{D42A27DB-BD31-4B8C-83A1-F6EECF244321}">
                <p14:modId xmlns:p14="http://schemas.microsoft.com/office/powerpoint/2010/main" val="3336573991"/>
              </p:ext>
            </p:extLst>
          </p:nvPr>
        </p:nvGraphicFramePr>
        <p:xfrm>
          <a:off x="1667508" y="1072339"/>
          <a:ext cx="9949528" cy="503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Flèche droite à entaille 17"/>
          <p:cNvSpPr/>
          <p:nvPr/>
        </p:nvSpPr>
        <p:spPr>
          <a:xfrm>
            <a:off x="2381250" y="5286375"/>
            <a:ext cx="2071688" cy="71438"/>
          </a:xfrm>
          <a:prstGeom prst="notched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Connecteur droit 18"/>
          <p:cNvCxnSpPr/>
          <p:nvPr/>
        </p:nvCxnSpPr>
        <p:spPr>
          <a:xfrm rot="10800000">
            <a:off x="2952750" y="4929189"/>
            <a:ext cx="1500188" cy="285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4488657" y="4502150"/>
            <a:ext cx="5572125" cy="914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Crédits d’investissement</a:t>
            </a:r>
          </a:p>
        </p:txBody>
      </p:sp>
      <p:cxnSp>
        <p:nvCxnSpPr>
          <p:cNvPr id="21" name="Connecteur droit 20"/>
          <p:cNvCxnSpPr/>
          <p:nvPr/>
        </p:nvCxnSpPr>
        <p:spPr>
          <a:xfrm>
            <a:off x="7024689" y="4000500"/>
            <a:ext cx="357187" cy="285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7024688" y="4071938"/>
            <a:ext cx="500062" cy="214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re 1"/>
          <p:cNvSpPr txBox="1">
            <a:spLocks/>
          </p:cNvSpPr>
          <p:nvPr/>
        </p:nvSpPr>
        <p:spPr>
          <a:xfrm>
            <a:off x="1524000" y="56254"/>
            <a:ext cx="9886122" cy="924475"/>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responsabilisation entière des acteurs: </a:t>
            </a:r>
            <a:r>
              <a:rPr kumimoji="0" lang="fr-FR" alt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LA LIBERTE DE GESTION</a:t>
            </a:r>
            <a:endPar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30762652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504" y="1335604"/>
            <a:ext cx="8856984" cy="523220"/>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800" b="1" i="0" u="none" strike="noStrike" kern="1200" cap="none" spc="0" normalizeH="0" baseline="0" noProof="0" dirty="0">
              <a:ln>
                <a:noFill/>
              </a:ln>
              <a:solidFill>
                <a:prstClr val="black"/>
              </a:solidFill>
              <a:effectLst/>
              <a:uLnTx/>
              <a:uFillTx/>
              <a:latin typeface="Garamond" pitchFamily="18" charset="0"/>
              <a:ea typeface="+mn-ea"/>
              <a:cs typeface="+mn-cs"/>
            </a:endParaRPr>
          </a:p>
        </p:txBody>
      </p:sp>
      <p:sp>
        <p:nvSpPr>
          <p:cNvPr id="4" name="Rectangle 3"/>
          <p:cNvSpPr/>
          <p:nvPr/>
        </p:nvSpPr>
        <p:spPr>
          <a:xfrm>
            <a:off x="1288473" y="980132"/>
            <a:ext cx="10903527" cy="6093976"/>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altLang="fr-F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Le dialogue de gestion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 dialogue de gestion est un élément essentiel dans l’approche de gestion budgétaire orienté vers la performance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Rounded MT Bold" pitchFamily="34" charset="0"/>
                <a:ea typeface="+mn-ea"/>
                <a:cs typeface="+mn-cs"/>
              </a:rPr>
              <a:t>Il s’agit d’un dispositif de concertation permanente mis en place dans le cadre du pilotage de l’action publique. Dans le champ d’un programme il porte sur :  </a:t>
            </a:r>
          </a:p>
          <a:p>
            <a:pPr marL="788988"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mn-cs"/>
              </a:rPr>
              <a:t>la définition et l’actualisation éventuelle de la stratégie d’exécution du programme ; </a:t>
            </a:r>
          </a:p>
          <a:p>
            <a:pPr marL="788988"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mn-cs"/>
              </a:rPr>
              <a:t>l’acte contractuel sur la performance ;</a:t>
            </a:r>
          </a:p>
          <a:p>
            <a:pPr marL="788988"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mn-cs"/>
              </a:rPr>
              <a:t>la répartition des moyens  du programme; </a:t>
            </a:r>
          </a:p>
          <a:p>
            <a:pPr marL="788988"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mn-cs"/>
              </a:rPr>
              <a:t>les éventuelles difficultés rencontrées dans la mise en œuvre des actions du programme ;</a:t>
            </a:r>
          </a:p>
          <a:p>
            <a:pPr marL="788988"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mn-cs"/>
              </a:rPr>
              <a:t>le point sur les résultats trimestriels et les actions correctives nécessaires en cas d’écart par rapport à la trajectoire.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CA" altLang="fr-FR" sz="26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5" name="Titre 1"/>
          <p:cNvSpPr txBox="1">
            <a:spLocks/>
          </p:cNvSpPr>
          <p:nvPr/>
        </p:nvSpPr>
        <p:spPr>
          <a:xfrm>
            <a:off x="1524000" y="8526"/>
            <a:ext cx="9144000" cy="924475"/>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responsabilisation entière des acteurs: </a:t>
            </a:r>
            <a:r>
              <a:rPr kumimoji="0" lang="fr-FR" alt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LA LIBERTE DE GESTION</a:t>
            </a:r>
            <a:endPar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5397503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82826"/>
            <a:ext cx="10363200" cy="58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1"/>
          <p:cNvSpPr txBox="1">
            <a:spLocks/>
          </p:cNvSpPr>
          <p:nvPr/>
        </p:nvSpPr>
        <p:spPr>
          <a:xfrm>
            <a:off x="1524000" y="8526"/>
            <a:ext cx="9144000" cy="924475"/>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Une </a:t>
            </a:r>
            <a:r>
              <a:rPr kumimoji="0" lang="fr-CA"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responsabilisation entière des acteurs: </a:t>
            </a:r>
            <a:r>
              <a:rPr kumimoji="0" lang="fr-FR" alt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LA LIBERTE DE GESTION</a:t>
            </a:r>
            <a:endPar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81690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0" y="773723"/>
            <a:ext cx="10783329" cy="5476885"/>
          </a:xfrm>
        </p:spPr>
        <p:txBody>
          <a:bodyPr>
            <a:noAutofit/>
          </a:bodyPr>
          <a:lstStyle/>
          <a:p>
            <a:r>
              <a:rPr lang="fr-FR" sz="3200" dirty="0"/>
              <a:t>Ont le caractère de lois de finances :</a:t>
            </a:r>
          </a:p>
          <a:p>
            <a:r>
              <a:rPr lang="fr-FR" sz="3200" dirty="0"/>
              <a:t>- la loi de finances de l'année;</a:t>
            </a:r>
          </a:p>
          <a:p>
            <a:r>
              <a:rPr lang="fr-FR" sz="3200" dirty="0"/>
              <a:t>- les lois de finances rectificatives ;</a:t>
            </a:r>
          </a:p>
          <a:p>
            <a:r>
              <a:rPr lang="fr-FR" sz="3200" dirty="0"/>
              <a:t>- la loi de règlement.</a:t>
            </a:r>
          </a:p>
          <a:p>
            <a:r>
              <a:rPr lang="fr-FR" sz="3200" dirty="0"/>
              <a:t>La loi de finances de l'année prévoit et autorise, pour chaque année civile l'ensemble des ressources et des charges de l'Etat.</a:t>
            </a:r>
          </a:p>
          <a:p>
            <a:r>
              <a:rPr lang="fr-FR" sz="3200" dirty="0"/>
              <a:t>Les lois de finances rectificatives modifient en cours d'année, les dispositions de la loi de finances de l'année.</a:t>
            </a:r>
          </a:p>
          <a:p>
            <a:r>
              <a:rPr lang="fr-FR" sz="3200" dirty="0"/>
              <a:t>La loi de règlement constate les résultats financiers de chaque année civile et approuve les différences entre les résultats et les prévisions de la loi de finances correspondante, complétée le cas échéant, par les lois de finances rectificatives.</a:t>
            </a:r>
          </a:p>
          <a:p>
            <a:pPr marL="0" indent="0">
              <a:buNone/>
            </a:pPr>
            <a:endParaRPr lang="fr-FR" sz="3200" dirty="0"/>
          </a:p>
        </p:txBody>
      </p:sp>
      <p:sp>
        <p:nvSpPr>
          <p:cNvPr id="6" name="Titre 1">
            <a:extLst>
              <a:ext uri="{FF2B5EF4-FFF2-40B4-BE49-F238E27FC236}">
                <a16:creationId xmlns:a16="http://schemas.microsoft.com/office/drawing/2014/main" id="{384D189E-840C-43B1-A7C9-34B247CCD686}"/>
              </a:ext>
            </a:extLst>
          </p:cNvPr>
          <p:cNvSpPr>
            <a:spLocks noGrp="1"/>
          </p:cNvSpPr>
          <p:nvPr>
            <p:ph type="title"/>
          </p:nvPr>
        </p:nvSpPr>
        <p:spPr>
          <a:xfrm>
            <a:off x="1408671" y="178936"/>
            <a:ext cx="10515600" cy="777667"/>
          </a:xfrm>
        </p:spPr>
        <p:txBody>
          <a:bodyPr>
            <a:normAutofit/>
          </a:bodyPr>
          <a:lstStyle/>
          <a:p>
            <a:r>
              <a:rPr lang="fr-FR" b="1" dirty="0">
                <a:solidFill>
                  <a:srgbClr val="FF0000"/>
                </a:solidFill>
              </a:rPr>
              <a:t>1.1. Définition</a:t>
            </a:r>
          </a:p>
        </p:txBody>
      </p:sp>
    </p:spTree>
    <p:extLst>
      <p:ext uri="{BB962C8B-B14F-4D97-AF65-F5344CB8AC3E}">
        <p14:creationId xmlns:p14="http://schemas.microsoft.com/office/powerpoint/2010/main" val="1444753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24000" y="0"/>
            <a:ext cx="9144000" cy="548680"/>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De nouvelles règles de comptabilité</a:t>
            </a:r>
            <a:endParaRPr kumimoji="0" lang="fr-FR" sz="2800" b="1" i="0" u="none" strike="noStrike" kern="1200" cap="all" spc="0" normalizeH="0" baseline="0" noProof="0" dirty="0">
              <a:ln>
                <a:noFill/>
              </a:ln>
              <a:solidFill>
                <a:srgbClr val="1F497D"/>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
        <p:nvSpPr>
          <p:cNvPr id="3" name="Rectangle 2"/>
          <p:cNvSpPr/>
          <p:nvPr/>
        </p:nvSpPr>
        <p:spPr>
          <a:xfrm>
            <a:off x="1267692" y="548680"/>
            <a:ext cx="10770808" cy="6309420"/>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Une comptabilité à trois dimensions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réforme introduit une vision comptable élargie avec le passage </a:t>
            </a:r>
            <a:r>
              <a:rPr kumimoji="0" lang="fr-CA" sz="2800" b="1" i="1"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d’une comptabilité de caisse à une comptabilité d’exercice fondée sur la constatation des droits et obligations</a:t>
            </a: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et avec la prise en compte de </a:t>
            </a:r>
            <a:r>
              <a:rPr kumimoji="0" lang="fr-CA" sz="2800" b="1" i="1"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dimension patrimoniale</a:t>
            </a: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Ces innovations majeures dans la modernisation des comptes s’accompagnent de la mise en œuvre d’un nouveau plan comptable de l’</a:t>
            </a:r>
            <a:r>
              <a:rPr kumimoji="0" lang="fr-CA" sz="28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Etat</a:t>
            </a:r>
            <a:r>
              <a:rPr kumimoji="0" lang="fr-CA"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et d’une harmonisation entre la nomenclature budgétaire économique et ce plan comptable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On distingue ainsi une comptabilité à trois dimensions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altLang="fr-FR"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fr-FR" alt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comptabilité générale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comptabilité budgétaire ;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comptabilité des coûts</a:t>
            </a:r>
            <a:endParaRPr kumimoji="0" lang="fr-CA" sz="28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0339122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919288" y="1668464"/>
            <a:ext cx="2736850" cy="16033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Suivre l’autorisation et l’exécution budgétaire </a:t>
            </a:r>
          </a:p>
        </p:txBody>
      </p:sp>
      <p:sp>
        <p:nvSpPr>
          <p:cNvPr id="3" name="Ellipse 2"/>
          <p:cNvSpPr/>
          <p:nvPr/>
        </p:nvSpPr>
        <p:spPr>
          <a:xfrm>
            <a:off x="2166938" y="4857750"/>
            <a:ext cx="2000250" cy="857250"/>
          </a:xfrm>
          <a:prstGeom prst="ellipse">
            <a:avLst/>
          </a:prstGeom>
          <a:solidFill>
            <a:srgbClr val="F5F7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Comptabilité budgétaire</a:t>
            </a:r>
          </a:p>
        </p:txBody>
      </p:sp>
      <p:sp>
        <p:nvSpPr>
          <p:cNvPr id="4" name="Ellipse 3"/>
          <p:cNvSpPr/>
          <p:nvPr/>
        </p:nvSpPr>
        <p:spPr>
          <a:xfrm>
            <a:off x="4846638" y="1906588"/>
            <a:ext cx="2286000" cy="13652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Etablir la situation financière de l’Etat</a:t>
            </a:r>
          </a:p>
        </p:txBody>
      </p:sp>
      <p:sp>
        <p:nvSpPr>
          <p:cNvPr id="5" name="Ellipse 4"/>
          <p:cNvSpPr/>
          <p:nvPr/>
        </p:nvSpPr>
        <p:spPr>
          <a:xfrm>
            <a:off x="7524751" y="1906588"/>
            <a:ext cx="2532063" cy="136366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Mesurer le coût de chaque politique publique</a:t>
            </a:r>
          </a:p>
        </p:txBody>
      </p:sp>
      <p:sp>
        <p:nvSpPr>
          <p:cNvPr id="6" name="Ellipse 5"/>
          <p:cNvSpPr/>
          <p:nvPr/>
        </p:nvSpPr>
        <p:spPr>
          <a:xfrm>
            <a:off x="4953000" y="4857750"/>
            <a:ext cx="2000250" cy="857250"/>
          </a:xfrm>
          <a:prstGeom prst="ellipse">
            <a:avLst/>
          </a:prstGeom>
          <a:solidFill>
            <a:srgbClr val="F5F7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Comptabilité générale</a:t>
            </a:r>
          </a:p>
        </p:txBody>
      </p:sp>
      <p:sp>
        <p:nvSpPr>
          <p:cNvPr id="7" name="Ellipse 6"/>
          <p:cNvSpPr/>
          <p:nvPr/>
        </p:nvSpPr>
        <p:spPr>
          <a:xfrm>
            <a:off x="7667625" y="4857750"/>
            <a:ext cx="2000250" cy="857250"/>
          </a:xfrm>
          <a:prstGeom prst="ellipse">
            <a:avLst/>
          </a:prstGeom>
          <a:solidFill>
            <a:srgbClr val="F5F7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Comptabilité d’analyse des coûts</a:t>
            </a:r>
          </a:p>
        </p:txBody>
      </p:sp>
      <p:sp>
        <p:nvSpPr>
          <p:cNvPr id="8" name="Flèche vers le bas 7"/>
          <p:cNvSpPr/>
          <p:nvPr/>
        </p:nvSpPr>
        <p:spPr>
          <a:xfrm>
            <a:off x="3024189" y="3429000"/>
            <a:ext cx="357187" cy="1428750"/>
          </a:xfrm>
          <a:prstGeom prst="downArrow">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vers le bas 8"/>
          <p:cNvSpPr/>
          <p:nvPr/>
        </p:nvSpPr>
        <p:spPr>
          <a:xfrm>
            <a:off x="5810250" y="3429000"/>
            <a:ext cx="357188" cy="1428750"/>
          </a:xfrm>
          <a:prstGeom prst="downArrow">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vers le bas 9"/>
          <p:cNvSpPr/>
          <p:nvPr/>
        </p:nvSpPr>
        <p:spPr>
          <a:xfrm>
            <a:off x="8524875" y="3429000"/>
            <a:ext cx="357188" cy="1428750"/>
          </a:xfrm>
          <a:prstGeom prst="downArrow">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droite 10"/>
          <p:cNvSpPr/>
          <p:nvPr/>
        </p:nvSpPr>
        <p:spPr>
          <a:xfrm>
            <a:off x="4238625" y="5072063"/>
            <a:ext cx="642938" cy="412750"/>
          </a:xfrm>
          <a:prstGeom prst="rightArrow">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droite 11"/>
          <p:cNvSpPr/>
          <p:nvPr/>
        </p:nvSpPr>
        <p:spPr>
          <a:xfrm>
            <a:off x="7024688" y="5072063"/>
            <a:ext cx="571500" cy="412750"/>
          </a:xfrm>
          <a:prstGeom prst="rightArrow">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095751" y="4357689"/>
            <a:ext cx="1000125" cy="541337"/>
          </a:xfrm>
          <a:prstGeom prst="wedgeRoundRectCallout">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s’articule avec</a:t>
            </a:r>
          </a:p>
        </p:txBody>
      </p:sp>
      <p:sp>
        <p:nvSpPr>
          <p:cNvPr id="14" name="Rectangle à coins arrondis 13"/>
          <p:cNvSpPr/>
          <p:nvPr/>
        </p:nvSpPr>
        <p:spPr>
          <a:xfrm>
            <a:off x="6881814" y="4357689"/>
            <a:ext cx="1000125" cy="541337"/>
          </a:xfrm>
          <a:prstGeom prst="wedgeRoundRectCallout">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alimente</a:t>
            </a:r>
          </a:p>
        </p:txBody>
      </p:sp>
      <p:sp>
        <p:nvSpPr>
          <p:cNvPr id="15" name="Forme en L 14"/>
          <p:cNvSpPr/>
          <p:nvPr/>
        </p:nvSpPr>
        <p:spPr>
          <a:xfrm>
            <a:off x="3095626" y="5786439"/>
            <a:ext cx="214313" cy="428625"/>
          </a:xfrm>
          <a:prstGeom prst="corner">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à coins arrondis 15"/>
          <p:cNvSpPr/>
          <p:nvPr/>
        </p:nvSpPr>
        <p:spPr>
          <a:xfrm>
            <a:off x="5480951" y="5857875"/>
            <a:ext cx="1000125" cy="541338"/>
          </a:xfrm>
          <a:prstGeom prst="wedgeRoundRectCallout">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alimente</a:t>
            </a:r>
          </a:p>
        </p:txBody>
      </p:sp>
      <p:sp>
        <p:nvSpPr>
          <p:cNvPr id="18" name="Ellipse 17"/>
          <p:cNvSpPr/>
          <p:nvPr/>
        </p:nvSpPr>
        <p:spPr>
          <a:xfrm>
            <a:off x="4953000" y="4857750"/>
            <a:ext cx="2000250" cy="857250"/>
          </a:xfrm>
          <a:prstGeom prst="ellipse">
            <a:avLst/>
          </a:prstGeom>
          <a:solidFill>
            <a:srgbClr val="F5F7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Comptabilité générale</a:t>
            </a:r>
          </a:p>
        </p:txBody>
      </p:sp>
      <p:sp>
        <p:nvSpPr>
          <p:cNvPr id="19" name="Flèche à angle droit 18"/>
          <p:cNvSpPr/>
          <p:nvPr/>
        </p:nvSpPr>
        <p:spPr>
          <a:xfrm>
            <a:off x="3238501" y="5786439"/>
            <a:ext cx="5643563" cy="428625"/>
          </a:xfrm>
          <a:prstGeom prst="bentUpArrow">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à coins arrondis 19"/>
          <p:cNvSpPr/>
          <p:nvPr/>
        </p:nvSpPr>
        <p:spPr>
          <a:xfrm>
            <a:off x="5453064" y="5857875"/>
            <a:ext cx="1000125" cy="541338"/>
          </a:xfrm>
          <a:prstGeom prst="wedgeRoundRectCallout">
            <a:avLst/>
          </a:prstGeom>
          <a:solidFill>
            <a:srgbClr val="3F9F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alimente</a:t>
            </a:r>
          </a:p>
        </p:txBody>
      </p:sp>
      <p:sp>
        <p:nvSpPr>
          <p:cNvPr id="22" name="Titre 1"/>
          <p:cNvSpPr txBox="1">
            <a:spLocks/>
          </p:cNvSpPr>
          <p:nvPr/>
        </p:nvSpPr>
        <p:spPr>
          <a:xfrm>
            <a:off x="1524000" y="0"/>
            <a:ext cx="9144000" cy="548680"/>
          </a:xfrm>
          <a:prstGeom prst="rect">
            <a:avLst/>
          </a:prstGeom>
          <a:solidFill>
            <a:schemeClr val="bg1">
              <a:lumMod val="7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De nouvelles règles de comptabilité</a:t>
            </a:r>
            <a:endParaRPr kumimoji="0" lang="fr-FR" sz="2800" b="1" i="0" u="none" strike="noStrike" kern="1200" cap="all" spc="0" normalizeH="0" baseline="0" noProof="0" dirty="0">
              <a:ln>
                <a:noFill/>
              </a:ln>
              <a:solidFill>
                <a:srgbClr val="1F497D"/>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23492734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9255" y="764704"/>
            <a:ext cx="10882745" cy="609397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sz="30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Une  journée complémentaire raccourcie et uniquement comptable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Selon l’art 73 de la directive 07 portant RGCP </a:t>
            </a: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comptabilité budgétaire tenue par les ordonnateurs couvre la phase administrative des opérations de recettes et de dépenses. Elle est tenue en partie simple.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L’article 74 </a:t>
            </a: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précise que </a:t>
            </a:r>
            <a:r>
              <a:rPr kumimoji="0" lang="fr-FR" sz="3000" b="1" i="1"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période couverte par la comptabilité budgétaire est la gestion couvrant l’année civile, sans période complémentaire</a:t>
            </a: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C’est l’article 78 de la directive 07 portant RGCP qui donne l’exclusivité de la période complémentaire au comptable pour la régularisation de ses opérations.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0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4" name="Titre 1"/>
          <p:cNvSpPr txBox="1">
            <a:spLocks/>
          </p:cNvSpPr>
          <p:nvPr/>
        </p:nvSpPr>
        <p:spPr>
          <a:xfrm>
            <a:off x="1524000" y="0"/>
            <a:ext cx="9144000" cy="548680"/>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De nouvelles règles de comptabilité</a:t>
            </a:r>
            <a:endParaRPr kumimoji="0" lang="fr-FR" sz="2800" b="1" i="0" u="none" strike="noStrike" kern="1200" cap="all" spc="0" normalizeH="0" baseline="0" noProof="0" dirty="0">
              <a:ln>
                <a:noFill/>
              </a:ln>
              <a:solidFill>
                <a:srgbClr val="1F497D"/>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23113018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0818" y="772910"/>
            <a:ext cx="10841182" cy="64940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Une  journée complémentaire raccourcie et uniquement comptable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Cet article énonce que « La comptabilité générale de l’Etat est tenue exclusivement par les comptables directs du Trésor et les comptables des administrations financières par année civile.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Elle peut être assortie d’une période complémentaire d’une durée maximum d’un mois à compter de la fin de l’exercice budgétaire.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Seules des opérations de régularisation d’ordre comptable peuvent être effectuées au cours de la période complémentaire. Aucune opération budgétaire ne peut être effectuée au cours de cette période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4" name="Titre 1"/>
          <p:cNvSpPr txBox="1">
            <a:spLocks/>
          </p:cNvSpPr>
          <p:nvPr/>
        </p:nvSpPr>
        <p:spPr>
          <a:xfrm>
            <a:off x="1524000" y="0"/>
            <a:ext cx="9144000" cy="548680"/>
          </a:xfrm>
          <a:prstGeom prst="rect">
            <a:avLst/>
          </a:prstGeom>
          <a:solidFill>
            <a:schemeClr val="bg1">
              <a:lumMod val="9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De nouvelles règles de comptabilité</a:t>
            </a:r>
            <a:endParaRPr kumimoji="0" lang="fr-FR" sz="2800" b="1" i="0" u="none" strike="noStrike" kern="1200" cap="all" spc="0" normalizeH="0" baseline="0" noProof="0" dirty="0">
              <a:ln>
                <a:noFill/>
              </a:ln>
              <a:solidFill>
                <a:srgbClr val="1F497D"/>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endParaRPr>
          </a:p>
        </p:txBody>
      </p:sp>
    </p:spTree>
    <p:extLst>
      <p:ext uri="{BB962C8B-B14F-4D97-AF65-F5344CB8AC3E}">
        <p14:creationId xmlns:p14="http://schemas.microsoft.com/office/powerpoint/2010/main" val="1181158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43325" y="2204864"/>
            <a:ext cx="10260748" cy="2232248"/>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3. Les innovations en matière de contrôle de l’EXECUTION des budgets publics</a:t>
            </a:r>
          </a:p>
        </p:txBody>
      </p:sp>
    </p:spTree>
    <p:extLst>
      <p:ext uri="{BB962C8B-B14F-4D97-AF65-F5344CB8AC3E}">
        <p14:creationId xmlns:p14="http://schemas.microsoft.com/office/powerpoint/2010/main" val="20690530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524000" y="0"/>
            <a:ext cx="9144000" cy="620688"/>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La rénovation du contrôle financier</a:t>
            </a:r>
          </a:p>
        </p:txBody>
      </p:sp>
      <p:sp>
        <p:nvSpPr>
          <p:cNvPr id="4" name="Rectangle 3"/>
          <p:cNvSpPr/>
          <p:nvPr/>
        </p:nvSpPr>
        <p:spPr>
          <a:xfrm>
            <a:off x="1350818" y="782122"/>
            <a:ext cx="10841181" cy="6093976"/>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altLang="fr-FR"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Un renforcement des attributions du contrôleur financier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 rôle du contrôle financier a été rénové pour tenir compte des exigences de résultats et de la performance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Ainsi, ils  : </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alt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relèvent du ministre des finances et sont nommés par décret à son initiative auprès des ordonnateurs. Ils sont chargés des contrôles a priori des opérations budgétaires.</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alt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Ils donnent des avis sur la qualité de la gestion des ordonnateurs et sur la performance des programmes</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alt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fr-CA" altLang="fr-FR" sz="3000" b="1"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art 72 de la LOLF</a:t>
            </a:r>
            <a:r>
              <a:rPr kumimoji="0" lang="fr-CA" alt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altLang="fr-FR" sz="3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évaluent a posteriori les résultats des performances des programmes ( art 90 Directive portant RGCP)  </a:t>
            </a:r>
          </a:p>
        </p:txBody>
      </p:sp>
    </p:spTree>
    <p:extLst>
      <p:ext uri="{BB962C8B-B14F-4D97-AF65-F5344CB8AC3E}">
        <p14:creationId xmlns:p14="http://schemas.microsoft.com/office/powerpoint/2010/main" val="34365905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542813" y="0"/>
            <a:ext cx="9125187" cy="792088"/>
          </a:xfrm>
          <a:prstGeom prst="rect">
            <a:avLst/>
          </a:prstGeom>
          <a:solidFill>
            <a:schemeClr val="bg1">
              <a:lumMod val="9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Le renforcement du contrôle du Parlement et de la cour des comptes</a:t>
            </a:r>
          </a:p>
        </p:txBody>
      </p:sp>
      <p:sp>
        <p:nvSpPr>
          <p:cNvPr id="4" name="Rectangle 3"/>
          <p:cNvSpPr/>
          <p:nvPr/>
        </p:nvSpPr>
        <p:spPr>
          <a:xfrm>
            <a:off x="1392382" y="1121830"/>
            <a:ext cx="10799618" cy="5509200"/>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altLang="fr-F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anose="020E0602020502020306" pitchFamily="34" charset="0"/>
                <a:ea typeface="+mn-ea"/>
                <a:cs typeface="+mn-cs"/>
              </a:rPr>
              <a:t>Un suivi trimestriel de la mise en œuvre de la loi de finances de l’année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Selon l’art 94 de la LOLF, « … la commission des finances veille au cours de la gestion annuelle, à la bonne exécution des lois de finances.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 cette fin, le Gouvernement transmet trimestriellement au Parlement, à titre d’information, des rapports sur l’exécution du budget et l’application du texte de la loi, de finances. Ces rapports sont mis à la disposition du public ».</a:t>
            </a:r>
          </a:p>
        </p:txBody>
      </p:sp>
    </p:spTree>
    <p:extLst>
      <p:ext uri="{BB962C8B-B14F-4D97-AF65-F5344CB8AC3E}">
        <p14:creationId xmlns:p14="http://schemas.microsoft.com/office/powerpoint/2010/main" val="4197595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24000" y="44624"/>
            <a:ext cx="9144000" cy="792088"/>
          </a:xfrm>
          <a:prstGeom prst="rect">
            <a:avLst/>
          </a:prstGeom>
          <a:solidFill>
            <a:schemeClr val="bg1">
              <a:lumMod val="9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Le renforcement du contrôle du Parlement et de la cour des comptes</a:t>
            </a:r>
          </a:p>
        </p:txBody>
      </p:sp>
      <p:sp>
        <p:nvSpPr>
          <p:cNvPr id="3" name="Rectangle 2"/>
          <p:cNvSpPr/>
          <p:nvPr/>
        </p:nvSpPr>
        <p:spPr>
          <a:xfrm>
            <a:off x="1350818" y="980728"/>
            <a:ext cx="10604747" cy="5509200"/>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altLang="fr-FR" sz="32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Le contrôle des rapports annuels de performance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 rôle de la Cour des comptes est également renforcé, notamment en matière de contrôle et d’évaluation, ainsi qu’en matière de sanction des fautes de gestion ( qualité de la gestion et bonne exécution des programmes des ordonnateurs); art 97 LOLF</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CA" altLang="fr-FR" sz="32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La certification des comptes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Selon l’article 100 de la LOLF « la Cour des comptes est investie de la mission de certification des comptes de l’état. L’acte de certification doit être annexé au projet de loi de règlement.</a:t>
            </a:r>
          </a:p>
        </p:txBody>
      </p:sp>
    </p:spTree>
    <p:extLst>
      <p:ext uri="{BB962C8B-B14F-4D97-AF65-F5344CB8AC3E}">
        <p14:creationId xmlns:p14="http://schemas.microsoft.com/office/powerpoint/2010/main" val="31149706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6" y="1184553"/>
            <a:ext cx="10566986"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Cour des compte doit formuler sa position au sujet des comptes annuels publiés par le ministère en charge des finances, au regard des règles et principes de la comptabilité de l’</a:t>
            </a:r>
            <a:r>
              <a:rPr kumimoji="0" lang="fr-CA" altLang="fr-FR" sz="36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Etat</a:t>
            </a:r>
            <a:r>
              <a:rPr kumimoji="0" lang="fr-CA" altLang="fr-FR"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burkinabè.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altLang="fr-FR"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Les principes comptables visés par la régularité, la sincérité et l’image fidèle du résultat des opérations de l’exercice écoulé ainsi que de la situation financière et du patrimoine de l’</a:t>
            </a:r>
            <a:r>
              <a:rPr kumimoji="0" lang="fr-CA" altLang="fr-FR" sz="36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Etat</a:t>
            </a:r>
            <a:r>
              <a:rPr kumimoji="0" lang="fr-CA" altLang="fr-FR"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à la fin de l’exercice.</a:t>
            </a:r>
          </a:p>
        </p:txBody>
      </p:sp>
      <p:sp>
        <p:nvSpPr>
          <p:cNvPr id="4" name="Titre 1"/>
          <p:cNvSpPr txBox="1">
            <a:spLocks/>
          </p:cNvSpPr>
          <p:nvPr/>
        </p:nvSpPr>
        <p:spPr>
          <a:xfrm>
            <a:off x="1524000" y="0"/>
            <a:ext cx="9144000" cy="792088"/>
          </a:xfrm>
          <a:prstGeom prst="rect">
            <a:avLst/>
          </a:prstGeom>
          <a:solidFill>
            <a:schemeClr val="bg1">
              <a:lumMod val="85000"/>
            </a:schemeClr>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all" spc="0" normalizeH="0" baseline="0" noProof="0" dirty="0">
                <a:ln>
                  <a:noFill/>
                </a:ln>
                <a:solidFill>
                  <a:prstClr val="black"/>
                </a:solidFill>
                <a:effectLst>
                  <a:outerShdw blurRad="38100" dist="38100" dir="2700000" algn="tl">
                    <a:srgbClr val="000000">
                      <a:alpha val="43137"/>
                    </a:srgbClr>
                  </a:outerShdw>
                  <a:reflection blurRad="12700" stA="48000" endA="300" endPos="55000" dir="5400000" sy="-90000" algn="bl" rotWithShape="0"/>
                </a:effectLst>
                <a:uLnTx/>
                <a:uFillTx/>
                <a:latin typeface="Berlin Sans FB" panose="020E0602020502020306" pitchFamily="34" charset="0"/>
                <a:ea typeface="+mj-ea"/>
                <a:cs typeface="+mj-cs"/>
              </a:rPr>
              <a:t>Le renforcement du contrôle du Parlement et de la cour des comptes</a:t>
            </a:r>
          </a:p>
        </p:txBody>
      </p:sp>
    </p:spTree>
    <p:extLst>
      <p:ext uri="{BB962C8B-B14F-4D97-AF65-F5344CB8AC3E}">
        <p14:creationId xmlns:p14="http://schemas.microsoft.com/office/powerpoint/2010/main" val="6283975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016755" y="1988840"/>
            <a:ext cx="9777680" cy="1296144"/>
          </a:xfrm>
          <a:prstGeom prst="rect">
            <a:avLst/>
          </a:prstGeom>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Calibri"/>
                <a:ea typeface="+mn-ea"/>
                <a:cs typeface="+mn-cs"/>
              </a:rPr>
              <a:t>III. ARCHITECTURE DU BUDGET PROGRAMME</a:t>
            </a:r>
          </a:p>
        </p:txBody>
      </p:sp>
    </p:spTree>
    <p:extLst>
      <p:ext uri="{BB962C8B-B14F-4D97-AF65-F5344CB8AC3E}">
        <p14:creationId xmlns:p14="http://schemas.microsoft.com/office/powerpoint/2010/main" val="189107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4975" y="239282"/>
            <a:ext cx="9964537" cy="520373"/>
          </a:xfrm>
        </p:spPr>
        <p:txBody>
          <a:bodyPr>
            <a:noAutofit/>
          </a:bodyPr>
          <a:lstStyle/>
          <a:p>
            <a:r>
              <a:rPr lang="fr-FR" sz="3200" b="1" dirty="0">
                <a:solidFill>
                  <a:srgbClr val="FF0000"/>
                </a:solidFill>
              </a:rPr>
              <a:t>1.2. DU CONTENU DES LOIS DE FINANCES DE L'ANNEE</a:t>
            </a:r>
          </a:p>
        </p:txBody>
      </p:sp>
      <p:sp>
        <p:nvSpPr>
          <p:cNvPr id="3" name="Espace réservé du contenu 2"/>
          <p:cNvSpPr>
            <a:spLocks noGrp="1"/>
          </p:cNvSpPr>
          <p:nvPr>
            <p:ph idx="1"/>
          </p:nvPr>
        </p:nvSpPr>
        <p:spPr>
          <a:xfrm>
            <a:off x="1408671" y="759656"/>
            <a:ext cx="10515600" cy="5508046"/>
          </a:xfrm>
        </p:spPr>
        <p:txBody>
          <a:bodyPr>
            <a:normAutofit/>
          </a:bodyPr>
          <a:lstStyle/>
          <a:p>
            <a:r>
              <a:rPr lang="fr-FR" sz="4000" dirty="0"/>
              <a:t>DES RESSOURCES ET DES CHARGES DE L'ETAT</a:t>
            </a:r>
          </a:p>
          <a:p>
            <a:r>
              <a:rPr lang="fr-FR" sz="4000" dirty="0"/>
              <a:t>Les ressources et les charges de l'Etat sont constituées de recettes et de dépenses budgétaires ainsi que de ressources et de charges de trésorerie.</a:t>
            </a:r>
          </a:p>
          <a:p>
            <a:r>
              <a:rPr lang="fr-FR" sz="4000" dirty="0"/>
              <a:t>La loi de finances de l'année contient le budget de l'Etat pour l'année civile.</a:t>
            </a:r>
          </a:p>
          <a:p>
            <a:r>
              <a:rPr lang="fr-FR" sz="4000" dirty="0"/>
              <a:t>Le budget décrit les recettes et les dépenses budgétaires autorisées par la loi de finances.</a:t>
            </a:r>
          </a:p>
        </p:txBody>
      </p:sp>
    </p:spTree>
    <p:extLst>
      <p:ext uri="{BB962C8B-B14F-4D97-AF65-F5344CB8AC3E}">
        <p14:creationId xmlns:p14="http://schemas.microsoft.com/office/powerpoint/2010/main" val="132107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1"/>
            <a:ext cx="8229600" cy="490067"/>
          </a:xfrm>
        </p:spPr>
        <p:txBody>
          <a:bodyPr>
            <a:normAutofit fontScale="90000"/>
          </a:bodyPr>
          <a:lstStyle/>
          <a:p>
            <a:r>
              <a:rPr lang="fr-FR" sz="4000" b="1" dirty="0">
                <a:latin typeface="Arial" panose="020B0604020202020204" pitchFamily="34" charset="0"/>
                <a:cs typeface="Arial" panose="020B0604020202020204" pitchFamily="34" charset="0"/>
              </a:rPr>
              <a:t>3.1. Clarification conceptuelle</a:t>
            </a:r>
          </a:p>
        </p:txBody>
      </p:sp>
      <p:sp>
        <p:nvSpPr>
          <p:cNvPr id="3" name="Espace réservé du contenu 2"/>
          <p:cNvSpPr>
            <a:spLocks noGrp="1"/>
          </p:cNvSpPr>
          <p:nvPr>
            <p:ph idx="1"/>
          </p:nvPr>
        </p:nvSpPr>
        <p:spPr>
          <a:xfrm>
            <a:off x="1523999" y="404664"/>
            <a:ext cx="10499933" cy="6624736"/>
          </a:xfrm>
        </p:spPr>
        <p:txBody>
          <a:bodyPr>
            <a:noAutofit/>
          </a:bodyPr>
          <a:lstStyle/>
          <a:p>
            <a:pPr algn="just">
              <a:spcBef>
                <a:spcPts val="580"/>
              </a:spcBef>
              <a:buFont typeface="Wingdings" panose="05000000000000000000" pitchFamily="2" charset="2"/>
              <a:buChar char="Ø"/>
              <a:defRPr/>
            </a:pPr>
            <a:r>
              <a:rPr lang="fr-FR" dirty="0">
                <a:solidFill>
                  <a:srgbClr val="FF0000"/>
                </a:solidFill>
                <a:latin typeface="Arial" panose="020B0604020202020204" pitchFamily="34" charset="0"/>
                <a:cs typeface="Arial" panose="020B0604020202020204" pitchFamily="34" charset="0"/>
              </a:rPr>
              <a:t>La mission</a:t>
            </a:r>
          </a:p>
          <a:p>
            <a:pPr algn="just">
              <a:spcBef>
                <a:spcPts val="580"/>
              </a:spcBef>
              <a:defRPr/>
            </a:pPr>
            <a:r>
              <a:rPr lang="fr-FR" dirty="0">
                <a:latin typeface="Arial" panose="020B0604020202020204" pitchFamily="34" charset="0"/>
                <a:cs typeface="Arial" panose="020B0604020202020204" pitchFamily="34" charset="0"/>
              </a:rPr>
              <a:t>Le BP s’articule autour de la mission d’un ministère ou institution;</a:t>
            </a:r>
          </a:p>
          <a:p>
            <a:pPr algn="just">
              <a:spcBef>
                <a:spcPts val="580"/>
              </a:spcBef>
              <a:defRPr/>
            </a:pPr>
            <a:r>
              <a:rPr lang="fr-FR" dirty="0">
                <a:latin typeface="Arial" panose="020B0604020202020204" pitchFamily="34" charset="0"/>
                <a:cs typeface="Arial" panose="020B0604020202020204" pitchFamily="34" charset="0"/>
              </a:rPr>
              <a:t>La mission </a:t>
            </a:r>
            <a:r>
              <a:rPr lang="fr-CA" dirty="0">
                <a:latin typeface="Arial" panose="020B0604020202020204" pitchFamily="34" charset="0"/>
                <a:cs typeface="Arial" panose="020B0604020202020204" pitchFamily="34" charset="0"/>
              </a:rPr>
              <a:t>découle généralement de textes juridiques, tels que les décrets fixant les attributions et l’organisation des institutions/ministères </a:t>
            </a:r>
          </a:p>
          <a:p>
            <a:pPr algn="just">
              <a:spcBef>
                <a:spcPts val="580"/>
              </a:spcBef>
              <a:defRPr/>
            </a:pPr>
            <a:r>
              <a:rPr lang="fr-FR" dirty="0">
                <a:latin typeface="Arial" panose="020B0604020202020204" pitchFamily="34" charset="0"/>
                <a:cs typeface="Arial" panose="020B0604020202020204" pitchFamily="34" charset="0"/>
              </a:rPr>
              <a:t>La mission répond à des finalités d’ordre public; </a:t>
            </a:r>
          </a:p>
          <a:p>
            <a:pPr algn="just">
              <a:spcBef>
                <a:spcPts val="580"/>
              </a:spcBef>
              <a:defRPr/>
            </a:pPr>
            <a:r>
              <a:rPr lang="fr-FR" dirty="0">
                <a:latin typeface="Arial" panose="020B0604020202020204" pitchFamily="34" charset="0"/>
                <a:cs typeface="Arial" panose="020B0604020202020204" pitchFamily="34" charset="0"/>
              </a:rPr>
              <a:t>La mission est pérenne  : raison d’être d’une organisation (ministère);</a:t>
            </a:r>
          </a:p>
          <a:p>
            <a:r>
              <a:rPr lang="fr-FR" dirty="0">
                <a:latin typeface="Arial" panose="020B0604020202020204" pitchFamily="34" charset="0"/>
                <a:cs typeface="Arial" panose="020B0604020202020204" pitchFamily="34" charset="0"/>
              </a:rPr>
              <a:t>Mission du MENAPLN: </a:t>
            </a:r>
            <a:r>
              <a:rPr lang="fr-FR" sz="2400" b="1" dirty="0"/>
              <a:t>«</a:t>
            </a:r>
            <a:r>
              <a:rPr lang="fr-FR" dirty="0">
                <a:solidFill>
                  <a:srgbClr val="0070C0"/>
                </a:solidFill>
                <a:latin typeface="Arial" panose="020B0604020202020204" pitchFamily="34" charset="0"/>
                <a:cs typeface="Arial" panose="020B0604020202020204" pitchFamily="34" charset="0"/>
              </a:rPr>
              <a:t> </a:t>
            </a:r>
            <a:r>
              <a:rPr lang="fr-FR" sz="2400" i="1" dirty="0"/>
              <a:t>Le Ministre de I 'Education Nationale, de l'Alphabétisation et de la Promotion, des langues nationales assure la mise en œuvre et le suivi de la politique du Gouvernement en matière d’éducation préscolaire, d'enseignements primaire et secondaire, d'enseignement et de formation techniques et professionnels </a:t>
            </a:r>
            <a:r>
              <a:rPr lang="fr-FR" sz="2000" i="1" dirty="0"/>
              <a:t>(</a:t>
            </a:r>
            <a:r>
              <a:rPr lang="fr-FR" sz="2400" i="1" dirty="0"/>
              <a:t>EFTP), d'éducation non formelle et de la promotion des langues nationales</a:t>
            </a:r>
            <a:r>
              <a:rPr lang="fr-FR" sz="2400" b="1" dirty="0"/>
              <a:t>»</a:t>
            </a:r>
          </a:p>
        </p:txBody>
      </p:sp>
      <p:sp>
        <p:nvSpPr>
          <p:cNvPr id="4" name="Titre 1"/>
          <p:cNvSpPr txBox="1">
            <a:spLocks/>
          </p:cNvSpPr>
          <p:nvPr/>
        </p:nvSpPr>
        <p:spPr>
          <a:xfrm>
            <a:off x="1991544" y="260649"/>
            <a:ext cx="8229600" cy="778099"/>
          </a:xfrm>
          <a:prstGeom prst="rect">
            <a:avLst/>
          </a:prstGeom>
        </p:spPr>
        <p:txBody>
          <a:bodyPr vert="horz" lIns="91394" tIns="45718" rIns="91394" bIns="45718" rtlCol="0" anchor="ctr">
            <a:normAutofit/>
          </a:bodyPr>
          <a:lstStyle>
            <a:lvl1pPr algn="ctr" defTabSz="913878" rtl="0" eaLnBrk="1" latinLnBrk="0" hangingPunct="1">
              <a:spcBef>
                <a:spcPct val="0"/>
              </a:spcBef>
              <a:buNone/>
              <a:defRPr sz="4400" kern="1200">
                <a:solidFill>
                  <a:schemeClr val="tx1"/>
                </a:solidFill>
                <a:latin typeface="+mj-lt"/>
                <a:ea typeface="+mj-ea"/>
                <a:cs typeface="+mj-cs"/>
              </a:defRPr>
            </a:lvl1pPr>
          </a:lstStyle>
          <a:p>
            <a:pPr marL="0" marR="0" lvl="0" indent="0" algn="ctr" defTabSz="913878"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581004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19536" y="1"/>
            <a:ext cx="8229600" cy="490067"/>
          </a:xfrm>
        </p:spPr>
        <p:txBody>
          <a:bodyPr>
            <a:normAutofit fontScale="90000"/>
          </a:bodyPr>
          <a:lstStyle/>
          <a:p>
            <a:r>
              <a:rPr lang="fr-FR" sz="4000" b="1" dirty="0">
                <a:latin typeface="Arial" panose="020B0604020202020204" pitchFamily="34" charset="0"/>
                <a:cs typeface="Arial" panose="020B0604020202020204" pitchFamily="34" charset="0"/>
              </a:rPr>
              <a:t>3.1. Clarification conceptuelle</a:t>
            </a:r>
          </a:p>
        </p:txBody>
      </p:sp>
      <p:sp>
        <p:nvSpPr>
          <p:cNvPr id="3" name="Espace réservé du contenu 2"/>
          <p:cNvSpPr>
            <a:spLocks noGrp="1"/>
          </p:cNvSpPr>
          <p:nvPr>
            <p:ph idx="1"/>
          </p:nvPr>
        </p:nvSpPr>
        <p:spPr>
          <a:xfrm>
            <a:off x="1330036" y="490068"/>
            <a:ext cx="10544977" cy="5662195"/>
          </a:xfrm>
        </p:spPr>
        <p:txBody>
          <a:bodyPr>
            <a:normAutofit/>
          </a:bodyPr>
          <a:lstStyle/>
          <a:p>
            <a:pPr marL="0" indent="0" algn="just">
              <a:buNone/>
            </a:pPr>
            <a:endParaRPr lang="fr-FR" sz="3600" dirty="0"/>
          </a:p>
          <a:p>
            <a:pPr marL="0" indent="0" algn="just">
              <a:buNone/>
            </a:pPr>
            <a:r>
              <a:rPr lang="fr-FR" sz="3600" dirty="0"/>
              <a:t>La mission s’exécute à travers une politique sectorielle</a:t>
            </a:r>
          </a:p>
          <a:p>
            <a:pPr algn="just"/>
            <a:r>
              <a:rPr lang="fr-FR" sz="3600" dirty="0">
                <a:latin typeface="Garamond" panose="02020404030301010803" pitchFamily="18" charset="0"/>
              </a:rPr>
              <a:t>Une politique sectorielle est un ensemble </a:t>
            </a:r>
            <a:r>
              <a:rPr lang="fr-FR" sz="3600" dirty="0">
                <a:solidFill>
                  <a:srgbClr val="FF0000"/>
                </a:solidFill>
                <a:latin typeface="Garamond" panose="02020404030301010803" pitchFamily="18" charset="0"/>
              </a:rPr>
              <a:t>d’actions</a:t>
            </a:r>
            <a:r>
              <a:rPr lang="fr-FR" sz="3600" dirty="0">
                <a:latin typeface="Garamond" panose="02020404030301010803" pitchFamily="18" charset="0"/>
              </a:rPr>
              <a:t> </a:t>
            </a:r>
            <a:r>
              <a:rPr lang="fr-FR" sz="3600" dirty="0"/>
              <a:t>menées par des </a:t>
            </a:r>
            <a:r>
              <a:rPr lang="fr-FR" sz="3600" dirty="0">
                <a:solidFill>
                  <a:srgbClr val="FF0000"/>
                </a:solidFill>
              </a:rPr>
              <a:t>acteurs politiques </a:t>
            </a:r>
            <a:r>
              <a:rPr lang="fr-FR" sz="3600" dirty="0"/>
              <a:t>ayant des relations structurées, orientées pour résoudre des </a:t>
            </a:r>
            <a:r>
              <a:rPr lang="fr-FR" sz="3600" dirty="0">
                <a:solidFill>
                  <a:srgbClr val="FF0000"/>
                </a:solidFill>
              </a:rPr>
              <a:t>problèmes publics </a:t>
            </a:r>
            <a:r>
              <a:rPr lang="fr-FR" sz="3600" dirty="0"/>
              <a:t>dans un </a:t>
            </a:r>
            <a:r>
              <a:rPr lang="fr-FR" sz="3600" dirty="0">
                <a:solidFill>
                  <a:srgbClr val="FF0000"/>
                </a:solidFill>
              </a:rPr>
              <a:t>secteur</a:t>
            </a:r>
            <a:r>
              <a:rPr lang="fr-FR" sz="3600" dirty="0"/>
              <a:t> de développement précis, le tout évoluant dans le </a:t>
            </a:r>
            <a:r>
              <a:rPr lang="fr-FR" sz="3600" dirty="0">
                <a:solidFill>
                  <a:srgbClr val="FF0000"/>
                </a:solidFill>
              </a:rPr>
              <a:t>temps</a:t>
            </a:r>
            <a:r>
              <a:rPr lang="fr-FR" sz="3600" dirty="0"/>
              <a:t>. </a:t>
            </a:r>
          </a:p>
          <a:p>
            <a:pPr algn="just"/>
            <a:r>
              <a:rPr lang="fr-FR" sz="3600" dirty="0">
                <a:latin typeface="Garamond" panose="02020404030301010803" pitchFamily="18" charset="0"/>
              </a:rPr>
              <a:t>L’existence de la politique sectorielle est le préalable à la définition/détermination de programmes. </a:t>
            </a:r>
          </a:p>
          <a:p>
            <a:endParaRPr lang="fr-FR" sz="3600" dirty="0"/>
          </a:p>
        </p:txBody>
      </p:sp>
    </p:spTree>
    <p:extLst>
      <p:ext uri="{BB962C8B-B14F-4D97-AF65-F5344CB8AC3E}">
        <p14:creationId xmlns:p14="http://schemas.microsoft.com/office/powerpoint/2010/main" val="2492828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4200" y="25689"/>
            <a:ext cx="10451506" cy="706091"/>
          </a:xfrm>
        </p:spPr>
        <p:txBody>
          <a:bodyPr>
            <a:noAutofit/>
          </a:bodyPr>
          <a:lstStyle/>
          <a:p>
            <a:r>
              <a:rPr lang="fr-FR" sz="3600" b="1" dirty="0"/>
              <a:t>3.2.Le découpage  de la politique en programmes</a:t>
            </a:r>
          </a:p>
        </p:txBody>
      </p:sp>
      <p:sp>
        <p:nvSpPr>
          <p:cNvPr id="3" name="Espace réservé du contenu 2"/>
          <p:cNvSpPr>
            <a:spLocks noGrp="1"/>
          </p:cNvSpPr>
          <p:nvPr>
            <p:ph idx="1"/>
          </p:nvPr>
        </p:nvSpPr>
        <p:spPr>
          <a:xfrm>
            <a:off x="1418602" y="836714"/>
            <a:ext cx="10451506" cy="5688631"/>
          </a:xfrm>
        </p:spPr>
        <p:txBody>
          <a:bodyPr>
            <a:normAutofit fontScale="92500" lnSpcReduction="10000"/>
          </a:bodyPr>
          <a:lstStyle/>
          <a:p>
            <a:pPr algn="just">
              <a:spcBef>
                <a:spcPts val="580"/>
              </a:spcBef>
              <a:defRPr/>
            </a:pPr>
            <a:r>
              <a:rPr lang="fr-FR" altLang="fr-FR" sz="3600" dirty="0">
                <a:latin typeface="Garamond" pitchFamily="18" charset="0"/>
                <a:ea typeface="MS PGothic" pitchFamily="34" charset="-128"/>
              </a:rPr>
              <a:t>L’approche programme vise à a</a:t>
            </a:r>
            <a:r>
              <a:rPr lang="fr-FR" sz="3600" dirty="0">
                <a:latin typeface="Garamond" pitchFamily="18" charset="0"/>
                <a:ea typeface="MS PGothic" pitchFamily="34" charset="-128"/>
              </a:rPr>
              <a:t>ssurer la pertinence, la cohérence et la complémentarité des interventions des différents acteurs pour atteindre un </a:t>
            </a:r>
            <a:r>
              <a:rPr lang="fr-FR" sz="3600" b="1" dirty="0">
                <a:latin typeface="Garamond" pitchFamily="18" charset="0"/>
                <a:ea typeface="MS PGothic" pitchFamily="34" charset="-128"/>
              </a:rPr>
              <a:t>OS</a:t>
            </a:r>
            <a:r>
              <a:rPr lang="fr-FR" sz="3600" dirty="0">
                <a:latin typeface="Garamond" pitchFamily="18" charset="0"/>
                <a:ea typeface="MS PGothic" pitchFamily="34" charset="-128"/>
              </a:rPr>
              <a:t> au sein d’un ministère;</a:t>
            </a:r>
          </a:p>
          <a:p>
            <a:pPr algn="just">
              <a:spcBef>
                <a:spcPts val="580"/>
              </a:spcBef>
              <a:defRPr/>
            </a:pPr>
            <a:r>
              <a:rPr lang="fr-FR" sz="3600" dirty="0">
                <a:latin typeface="Garamond" pitchFamily="18" charset="0"/>
                <a:ea typeface="MS PGothic" pitchFamily="34" charset="-128"/>
              </a:rPr>
              <a:t>Dans le contexte du BP, c’est une technique d’allocation budgétaire consistant à rapprocher les crédits alloués aux résultats attendus;</a:t>
            </a:r>
          </a:p>
          <a:p>
            <a:pPr algn="just">
              <a:spcBef>
                <a:spcPts val="580"/>
              </a:spcBef>
              <a:defRPr/>
            </a:pPr>
            <a:r>
              <a:rPr lang="fr-FR" sz="3600" dirty="0">
                <a:latin typeface="Garamond" pitchFamily="18" charset="0"/>
                <a:ea typeface="MS PGothic" pitchFamily="34" charset="-128"/>
              </a:rPr>
              <a:t>Le programme est l’unité de spécialisation des crédits et d’autorisation parlementaire</a:t>
            </a:r>
          </a:p>
          <a:p>
            <a:pPr algn="just">
              <a:spcBef>
                <a:spcPts val="580"/>
              </a:spcBef>
              <a:defRPr/>
            </a:pPr>
            <a:r>
              <a:rPr lang="fr-FR" sz="3600" dirty="0">
                <a:latin typeface="Garamond" pitchFamily="18" charset="0"/>
                <a:ea typeface="MS PGothic" pitchFamily="34" charset="-128"/>
              </a:rPr>
              <a:t>Le programme relève d’un seul ministère et regroupe un ensemble cohérent d’actions</a:t>
            </a:r>
            <a:r>
              <a:rPr lang="fr-FR" sz="3600" dirty="0">
                <a:latin typeface="Garamond" panose="02020404030301010803" pitchFamily="18" charset="0"/>
              </a:rPr>
              <a:t>, </a:t>
            </a:r>
          </a:p>
          <a:p>
            <a:pPr algn="just">
              <a:spcBef>
                <a:spcPts val="580"/>
              </a:spcBef>
              <a:defRPr/>
            </a:pPr>
            <a:r>
              <a:rPr lang="fr-FR" sz="3600" dirty="0">
                <a:latin typeface="Garamond" pitchFamily="18" charset="0"/>
                <a:ea typeface="MS PGothic" pitchFamily="34" charset="-128"/>
              </a:rPr>
              <a:t>Il est confié à un responsable, désigné par le ministre concerné</a:t>
            </a:r>
            <a:endParaRPr lang="fr-FR" sz="3600" dirty="0">
              <a:latin typeface="Garamond" panose="02020404030301010803" pitchFamily="18" charset="0"/>
            </a:endParaRPr>
          </a:p>
          <a:p>
            <a:pPr algn="just">
              <a:spcBef>
                <a:spcPts val="580"/>
              </a:spcBef>
              <a:defRPr/>
            </a:pPr>
            <a:endParaRPr lang="fr-FR" altLang="fr-FR" dirty="0">
              <a:latin typeface="Garamond" panose="02020404030301010803" pitchFamily="18" charset="0"/>
              <a:cs typeface="Arial" panose="020B0604020202020204" pitchFamily="34" charset="0"/>
            </a:endParaRPr>
          </a:p>
          <a:p>
            <a:endParaRPr lang="fr-FR" dirty="0"/>
          </a:p>
          <a:p>
            <a:endParaRPr lang="fr-FR" dirty="0"/>
          </a:p>
        </p:txBody>
      </p:sp>
    </p:spTree>
    <p:extLst>
      <p:ext uri="{BB962C8B-B14F-4D97-AF65-F5344CB8AC3E}">
        <p14:creationId xmlns:p14="http://schemas.microsoft.com/office/powerpoint/2010/main" val="2293705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5369"/>
            <a:ext cx="9144000" cy="634081"/>
          </a:xfrm>
        </p:spPr>
        <p:txBody>
          <a:bodyPr>
            <a:normAutofit/>
          </a:bodyPr>
          <a:lstStyle/>
          <a:p>
            <a:r>
              <a:rPr lang="fr-FR" sz="3200" b="1" dirty="0"/>
              <a:t>3.2. Le découpage de la mission en programmes</a:t>
            </a:r>
          </a:p>
        </p:txBody>
      </p:sp>
      <p:sp>
        <p:nvSpPr>
          <p:cNvPr id="3" name="Espace réservé du contenu 2"/>
          <p:cNvSpPr>
            <a:spLocks noGrp="1"/>
          </p:cNvSpPr>
          <p:nvPr>
            <p:ph idx="1"/>
          </p:nvPr>
        </p:nvSpPr>
        <p:spPr>
          <a:xfrm>
            <a:off x="1523999" y="476673"/>
            <a:ext cx="10508479" cy="6381328"/>
          </a:xfrm>
        </p:spPr>
        <p:txBody>
          <a:bodyPr>
            <a:normAutofit/>
          </a:bodyPr>
          <a:lstStyle/>
          <a:p>
            <a:r>
              <a:rPr lang="fr-FR" sz="4000" b="1" dirty="0">
                <a:latin typeface="+mj-lt"/>
              </a:rPr>
              <a:t>Modes de découpage de la politique sectorielle en programmes </a:t>
            </a:r>
            <a:endParaRPr lang="fr-FR" sz="4000" dirty="0">
              <a:latin typeface="+mj-lt"/>
            </a:endParaRPr>
          </a:p>
          <a:p>
            <a:pPr algn="just">
              <a:buFont typeface="Wingdings" pitchFamily="2" charset="2"/>
              <a:buChar char="ü"/>
            </a:pPr>
            <a:r>
              <a:rPr lang="fr-FR" sz="4000" dirty="0">
                <a:latin typeface="+mj-lt"/>
                <a:ea typeface="MS PGothic" pitchFamily="34" charset="-128"/>
              </a:rPr>
              <a:t>Découpage orienté par les missions</a:t>
            </a:r>
          </a:p>
          <a:p>
            <a:pPr algn="just">
              <a:buFont typeface="Wingdings" pitchFamily="2" charset="2"/>
              <a:buChar char="ü"/>
            </a:pPr>
            <a:r>
              <a:rPr lang="fr-FR" sz="4000" dirty="0">
                <a:latin typeface="+mj-lt"/>
                <a:ea typeface="MS PGothic" pitchFamily="34" charset="-128"/>
              </a:rPr>
              <a:t>Découpage orienté par le budget et les enjeux</a:t>
            </a:r>
          </a:p>
          <a:p>
            <a:pPr algn="just">
              <a:buFont typeface="Wingdings" pitchFamily="2" charset="2"/>
              <a:buChar char="ü"/>
            </a:pPr>
            <a:r>
              <a:rPr lang="fr-FR" sz="4000" dirty="0">
                <a:latin typeface="+mj-lt"/>
                <a:ea typeface="MS PGothic" pitchFamily="34" charset="-128"/>
              </a:rPr>
              <a:t>Découpage orienté prenant en considération l’organigramme</a:t>
            </a:r>
            <a:endParaRPr lang="fr-CA" sz="4000" dirty="0">
              <a:latin typeface="+mj-lt"/>
              <a:ea typeface="MS PGothic" pitchFamily="34" charset="-128"/>
            </a:endParaRPr>
          </a:p>
          <a:p>
            <a:r>
              <a:rPr lang="fr-FR" sz="4000" dirty="0">
                <a:latin typeface="+mj-lt"/>
              </a:rPr>
              <a:t>Le nombre de programmes pour un ministère est limité à 7.</a:t>
            </a:r>
          </a:p>
          <a:p>
            <a:endParaRPr lang="fr-FR" dirty="0"/>
          </a:p>
        </p:txBody>
      </p:sp>
    </p:spTree>
    <p:extLst>
      <p:ext uri="{BB962C8B-B14F-4D97-AF65-F5344CB8AC3E}">
        <p14:creationId xmlns:p14="http://schemas.microsoft.com/office/powerpoint/2010/main" val="1863164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9456" y="1"/>
            <a:ext cx="9144000" cy="634081"/>
          </a:xfrm>
        </p:spPr>
        <p:txBody>
          <a:bodyPr>
            <a:noAutofit/>
          </a:bodyPr>
          <a:lstStyle/>
          <a:p>
            <a:r>
              <a:rPr lang="fr-FR" sz="3600" b="1" dirty="0"/>
              <a:t>3.3. La structuration du programme en actions</a:t>
            </a:r>
          </a:p>
        </p:txBody>
      </p:sp>
      <p:sp>
        <p:nvSpPr>
          <p:cNvPr id="3" name="Espace réservé du contenu 2"/>
          <p:cNvSpPr>
            <a:spLocks noGrp="1"/>
          </p:cNvSpPr>
          <p:nvPr>
            <p:ph idx="1"/>
          </p:nvPr>
        </p:nvSpPr>
        <p:spPr>
          <a:xfrm>
            <a:off x="1524000" y="548681"/>
            <a:ext cx="9144000" cy="6309319"/>
          </a:xfrm>
        </p:spPr>
        <p:txBody>
          <a:bodyPr>
            <a:noAutofit/>
          </a:bodyPr>
          <a:lstStyle/>
          <a:p>
            <a:pPr marL="274166" indent="-274166" algn="just">
              <a:spcBef>
                <a:spcPts val="580"/>
              </a:spcBef>
              <a:defRPr/>
            </a:pPr>
            <a:r>
              <a:rPr lang="fr-FR" sz="3000" dirty="0">
                <a:latin typeface="+mj-lt"/>
              </a:rPr>
              <a:t>L'action rassemble les crédits visant un mode particulier d'intervention de l'administration. </a:t>
            </a:r>
          </a:p>
          <a:p>
            <a:pPr marL="274166" indent="-274166" algn="just">
              <a:spcBef>
                <a:spcPts val="580"/>
              </a:spcBef>
              <a:defRPr/>
            </a:pPr>
            <a:r>
              <a:rPr lang="fr-FR" sz="3000" dirty="0">
                <a:latin typeface="+mj-lt"/>
              </a:rPr>
              <a:t>Les actions sont limitées à 10 par programme. </a:t>
            </a:r>
          </a:p>
          <a:p>
            <a:pPr marL="274166" indent="-274166" algn="just">
              <a:spcBef>
                <a:spcPts val="580"/>
              </a:spcBef>
              <a:defRPr/>
            </a:pPr>
            <a:r>
              <a:rPr lang="fr-FR" sz="3000" dirty="0">
                <a:latin typeface="+mj-lt"/>
              </a:rPr>
              <a:t>Plusieurs approches existent en matière de structuration du programme en actions:</a:t>
            </a:r>
          </a:p>
          <a:p>
            <a:pPr algn="just">
              <a:spcBef>
                <a:spcPts val="580"/>
              </a:spcBef>
              <a:buFont typeface="Wingdings" pitchFamily="2" charset="2"/>
              <a:buChar char="Ø"/>
              <a:defRPr/>
            </a:pPr>
            <a:r>
              <a:rPr lang="fr-FR" sz="3000" b="1" dirty="0">
                <a:latin typeface="+mj-lt"/>
              </a:rPr>
              <a:t> Un sens en analyse de coûts : </a:t>
            </a:r>
            <a:r>
              <a:rPr lang="fr-FR" sz="3000" dirty="0">
                <a:latin typeface="+mj-lt"/>
              </a:rPr>
              <a:t>la première qualité recherchée est de donner du sens au contenu de l’action ; </a:t>
            </a:r>
          </a:p>
          <a:p>
            <a:pPr algn="just">
              <a:spcBef>
                <a:spcPts val="580"/>
              </a:spcBef>
              <a:defRPr/>
            </a:pPr>
            <a:r>
              <a:rPr lang="fr-FR" sz="3000" b="1" dirty="0">
                <a:latin typeface="+mj-lt"/>
              </a:rPr>
              <a:t>Exemple</a:t>
            </a:r>
            <a:r>
              <a:rPr lang="fr-FR" sz="3000" dirty="0">
                <a:latin typeface="+mj-lt"/>
              </a:rPr>
              <a:t> </a:t>
            </a:r>
            <a:r>
              <a:rPr lang="fr-FR" sz="3000" b="1" dirty="0">
                <a:latin typeface="+mj-lt"/>
              </a:rPr>
              <a:t>d’action</a:t>
            </a:r>
            <a:r>
              <a:rPr lang="fr-FR" sz="3000" dirty="0">
                <a:latin typeface="+mj-lt"/>
              </a:rPr>
              <a:t> « Développement et gestion des infrastructures d’accueil »</a:t>
            </a:r>
          </a:p>
          <a:p>
            <a:pPr algn="just">
              <a:spcBef>
                <a:spcPts val="580"/>
              </a:spcBef>
              <a:buFont typeface="Wingdings" pitchFamily="2" charset="2"/>
              <a:buChar char="Ø"/>
              <a:defRPr/>
            </a:pPr>
            <a:r>
              <a:rPr lang="fr-FR" sz="3000" dirty="0">
                <a:latin typeface="+mj-lt"/>
              </a:rPr>
              <a:t>  </a:t>
            </a:r>
            <a:r>
              <a:rPr lang="fr-FR" sz="3000" b="1" dirty="0">
                <a:latin typeface="+mj-lt"/>
              </a:rPr>
              <a:t>Approche publics identifiables </a:t>
            </a:r>
            <a:r>
              <a:rPr lang="fr-FR" sz="3000" dirty="0">
                <a:latin typeface="+mj-lt"/>
              </a:rPr>
              <a:t>: il s’agit de s’interroger sur les « publics/populations » visés par le programme. </a:t>
            </a:r>
          </a:p>
          <a:p>
            <a:pPr marL="274166" indent="-274166" algn="just">
              <a:spcBef>
                <a:spcPts val="580"/>
              </a:spcBef>
              <a:defRPr/>
            </a:pPr>
            <a:r>
              <a:rPr lang="fr-FR" sz="3000" b="1" dirty="0">
                <a:latin typeface="+mj-lt"/>
              </a:rPr>
              <a:t>Exemple: Action « Développement de l’éducation inclusive ».</a:t>
            </a:r>
            <a:endParaRPr lang="fr-FR" sz="3000" dirty="0">
              <a:latin typeface="+mj-lt"/>
            </a:endParaRPr>
          </a:p>
        </p:txBody>
      </p:sp>
    </p:spTree>
    <p:extLst>
      <p:ext uri="{BB962C8B-B14F-4D97-AF65-F5344CB8AC3E}">
        <p14:creationId xmlns:p14="http://schemas.microsoft.com/office/powerpoint/2010/main" val="2764227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4641"/>
            <a:ext cx="9144000" cy="634081"/>
          </a:xfrm>
        </p:spPr>
        <p:txBody>
          <a:bodyPr>
            <a:normAutofit/>
          </a:bodyPr>
          <a:lstStyle/>
          <a:p>
            <a:r>
              <a:rPr lang="fr-FR" sz="3600" b="1" dirty="0"/>
              <a:t>3.3. La structuration du programme en actions</a:t>
            </a:r>
          </a:p>
        </p:txBody>
      </p:sp>
      <p:sp>
        <p:nvSpPr>
          <p:cNvPr id="3" name="Espace réservé du contenu 2"/>
          <p:cNvSpPr>
            <a:spLocks noGrp="1"/>
          </p:cNvSpPr>
          <p:nvPr>
            <p:ph idx="1"/>
          </p:nvPr>
        </p:nvSpPr>
        <p:spPr>
          <a:xfrm>
            <a:off x="1415480" y="692696"/>
            <a:ext cx="9252520" cy="6165304"/>
          </a:xfrm>
        </p:spPr>
        <p:txBody>
          <a:bodyPr>
            <a:normAutofit/>
          </a:bodyPr>
          <a:lstStyle/>
          <a:p>
            <a:pPr algn="just">
              <a:buFont typeface="Wingdings" pitchFamily="2" charset="2"/>
              <a:buChar char="q"/>
            </a:pPr>
            <a:r>
              <a:rPr lang="fr-FR" altLang="fr-FR" sz="4000" dirty="0">
                <a:latin typeface="Garamond" pitchFamily="18" charset="0"/>
              </a:rPr>
              <a:t>La structuration du programme en actions nécessite la détermination de la cartographie administrative du programme ; </a:t>
            </a:r>
          </a:p>
          <a:p>
            <a:pPr algn="just"/>
            <a:r>
              <a:rPr lang="fr-FR" altLang="fr-FR" sz="4000" dirty="0">
                <a:solidFill>
                  <a:srgbClr val="FF0000"/>
                </a:solidFill>
                <a:latin typeface="Garamond" pitchFamily="18" charset="0"/>
              </a:rPr>
              <a:t>Une démarche en deux (02) étapes </a:t>
            </a:r>
            <a:r>
              <a:rPr lang="fr-FR" altLang="fr-FR" sz="4000" dirty="0">
                <a:latin typeface="Garamond" pitchFamily="18" charset="0"/>
              </a:rPr>
              <a:t>: </a:t>
            </a:r>
          </a:p>
          <a:p>
            <a:pPr marL="456927" indent="-456927" algn="just">
              <a:buFont typeface="Wingdings" panose="05000000000000000000" pitchFamily="2" charset="2"/>
              <a:buChar char="Ø"/>
            </a:pPr>
            <a:r>
              <a:rPr lang="fr-FR" altLang="fr-FR" sz="4000" dirty="0">
                <a:latin typeface="Garamond" pitchFamily="18" charset="0"/>
              </a:rPr>
              <a:t>Déterminer les structures intervenant dans chaque programme sur la base de l’organigramme ; </a:t>
            </a:r>
          </a:p>
          <a:p>
            <a:pPr marL="456927" indent="-456927" algn="just">
              <a:buFont typeface="Wingdings" panose="05000000000000000000" pitchFamily="2" charset="2"/>
              <a:buChar char="Ø"/>
            </a:pPr>
            <a:r>
              <a:rPr lang="fr-FR" altLang="fr-FR" sz="4000" dirty="0">
                <a:latin typeface="Garamond" pitchFamily="18" charset="0"/>
              </a:rPr>
              <a:t>Partir du programme pour relier chaque action à une structure administrative.</a:t>
            </a:r>
          </a:p>
          <a:p>
            <a:endParaRPr lang="fr-FR" dirty="0"/>
          </a:p>
        </p:txBody>
      </p:sp>
    </p:spTree>
    <p:extLst>
      <p:ext uri="{BB962C8B-B14F-4D97-AF65-F5344CB8AC3E}">
        <p14:creationId xmlns:p14="http://schemas.microsoft.com/office/powerpoint/2010/main" val="985697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40"/>
            <a:ext cx="8229600" cy="490065"/>
          </a:xfrm>
        </p:spPr>
        <p:txBody>
          <a:bodyPr>
            <a:noAutofit/>
          </a:bodyPr>
          <a:lstStyle/>
          <a:p>
            <a:r>
              <a:rPr lang="fr-FR" sz="3600" b="1" dirty="0"/>
              <a:t>3.4. Le découpage de l’action en activités</a:t>
            </a:r>
          </a:p>
        </p:txBody>
      </p:sp>
      <p:sp>
        <p:nvSpPr>
          <p:cNvPr id="3" name="Espace réservé du contenu 2"/>
          <p:cNvSpPr>
            <a:spLocks noGrp="1"/>
          </p:cNvSpPr>
          <p:nvPr>
            <p:ph idx="1"/>
          </p:nvPr>
        </p:nvSpPr>
        <p:spPr>
          <a:xfrm>
            <a:off x="1524000" y="764705"/>
            <a:ext cx="9144000" cy="6093296"/>
          </a:xfrm>
        </p:spPr>
        <p:txBody>
          <a:bodyPr>
            <a:noAutofit/>
          </a:bodyPr>
          <a:lstStyle/>
          <a:p>
            <a:pPr algn="just"/>
            <a:r>
              <a:rPr lang="fr-FR" sz="3600" dirty="0">
                <a:latin typeface="+mj-lt"/>
                <a:cs typeface="Arial" panose="020B0604020202020204" pitchFamily="34" charset="0"/>
              </a:rPr>
              <a:t>Les activités sont les détails d’une action ; </a:t>
            </a:r>
          </a:p>
          <a:p>
            <a:pPr algn="just"/>
            <a:r>
              <a:rPr lang="fr-FR" sz="3600" dirty="0">
                <a:latin typeface="+mj-lt"/>
                <a:cs typeface="Arial" panose="020B0604020202020204" pitchFamily="34" charset="0"/>
              </a:rPr>
              <a:t>ce sont des ensembles de tâches à mener en vue de produire des résultats spécifiques. </a:t>
            </a:r>
          </a:p>
          <a:p>
            <a:pPr algn="just"/>
            <a:r>
              <a:rPr lang="fr-FR" sz="3600" dirty="0">
                <a:latin typeface="+mj-lt"/>
                <a:cs typeface="Arial" panose="020B0604020202020204" pitchFamily="34" charset="0"/>
              </a:rPr>
              <a:t>L’activité mobilise des ressources (fonds, assistance technique, et autres types de moyens);</a:t>
            </a:r>
          </a:p>
          <a:p>
            <a:pPr algn="just"/>
            <a:r>
              <a:rPr lang="fr-FR" sz="3600" dirty="0">
                <a:latin typeface="+mj-lt"/>
                <a:cs typeface="Arial" panose="020B0604020202020204" pitchFamily="34" charset="0"/>
              </a:rPr>
              <a:t>Le nombre d’activités ne doit pas dépasser 40 par action</a:t>
            </a:r>
          </a:p>
          <a:p>
            <a:pPr marL="0" indent="0" algn="just">
              <a:buNone/>
            </a:pPr>
            <a:r>
              <a:rPr lang="fr-FR" sz="3600" b="1" u="sng" dirty="0">
                <a:latin typeface="+mj-lt"/>
                <a:cs typeface="Arial" panose="020B0604020202020204" pitchFamily="34" charset="0"/>
              </a:rPr>
              <a:t>Ex </a:t>
            </a:r>
            <a:r>
              <a:rPr lang="fr-FR" sz="3600" dirty="0">
                <a:latin typeface="+mj-lt"/>
                <a:cs typeface="Arial" panose="020B0604020202020204" pitchFamily="34" charset="0"/>
              </a:rPr>
              <a:t>: Construire des salles de classe </a:t>
            </a:r>
            <a:endParaRPr lang="fr-CA" sz="3600" dirty="0">
              <a:latin typeface="+mj-lt"/>
              <a:cs typeface="Arial" panose="020B0604020202020204" pitchFamily="34" charset="0"/>
            </a:endParaRPr>
          </a:p>
        </p:txBody>
      </p:sp>
    </p:spTree>
    <p:extLst>
      <p:ext uri="{BB962C8B-B14F-4D97-AF65-F5344CB8AC3E}">
        <p14:creationId xmlns:p14="http://schemas.microsoft.com/office/powerpoint/2010/main" val="6411020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dirty="0">
                <a:latin typeface="Garamond" pitchFamily="18" charset="0"/>
              </a:rPr>
              <a:t/>
            </a:r>
            <a:br>
              <a:rPr lang="fr-FR" sz="2700" b="1" dirty="0">
                <a:latin typeface="Garamond" pitchFamily="18" charset="0"/>
              </a:rPr>
            </a:br>
            <a:r>
              <a:rPr lang="fr-FR" sz="2700" b="1" dirty="0">
                <a:latin typeface="Garamond" pitchFamily="18" charset="0"/>
              </a:rPr>
              <a:t/>
            </a:r>
            <a:br>
              <a:rPr lang="fr-FR" sz="2700" b="1" dirty="0">
                <a:latin typeface="Garamond" pitchFamily="18" charset="0"/>
              </a:rPr>
            </a:br>
            <a:r>
              <a:rPr lang="fr-FR" sz="2700" b="1" dirty="0">
                <a:latin typeface="Garamond" pitchFamily="18" charset="0"/>
              </a:rPr>
              <a:t/>
            </a:r>
            <a:br>
              <a:rPr lang="fr-FR" sz="2700" b="1" dirty="0">
                <a:latin typeface="Garamond" pitchFamily="18" charset="0"/>
              </a:rPr>
            </a:br>
            <a:r>
              <a:rPr lang="fr-FR" sz="2700" b="1" dirty="0">
                <a:latin typeface="Garamond" pitchFamily="18" charset="0"/>
              </a:rPr>
              <a:t>Exemple: cartographie du programme « Pilotage et soutien  aux services de l’éducation formelle et non formelle »</a:t>
            </a:r>
            <a:r>
              <a:rPr lang="fr-FR" b="1" dirty="0">
                <a:ea typeface="Calibri"/>
                <a:cs typeface="Times New Roman"/>
              </a:rPr>
              <a:t/>
            </a:r>
            <a:br>
              <a:rPr lang="fr-FR" b="1" dirty="0">
                <a:ea typeface="Calibri"/>
                <a:cs typeface="Times New Roman"/>
              </a:rPr>
            </a:b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39301904"/>
              </p:ext>
            </p:extLst>
          </p:nvPr>
        </p:nvGraphicFramePr>
        <p:xfrm>
          <a:off x="1408671" y="1600200"/>
          <a:ext cx="10783329" cy="5257799"/>
        </p:xfrm>
        <a:graphic>
          <a:graphicData uri="http://schemas.openxmlformats.org/drawingml/2006/table">
            <a:tbl>
              <a:tblPr firstRow="1" bandRow="1">
                <a:tableStyleId>{5C22544A-7EE6-4342-B048-85BDC9FD1C3A}</a:tableStyleId>
              </a:tblPr>
              <a:tblGrid>
                <a:gridCol w="1711905">
                  <a:extLst>
                    <a:ext uri="{9D8B030D-6E8A-4147-A177-3AD203B41FA5}">
                      <a16:colId xmlns:a16="http://schemas.microsoft.com/office/drawing/2014/main" val="20000"/>
                    </a:ext>
                  </a:extLst>
                </a:gridCol>
                <a:gridCol w="9071424">
                  <a:extLst>
                    <a:ext uri="{9D8B030D-6E8A-4147-A177-3AD203B41FA5}">
                      <a16:colId xmlns:a16="http://schemas.microsoft.com/office/drawing/2014/main" val="20001"/>
                    </a:ext>
                  </a:extLst>
                </a:gridCol>
              </a:tblGrid>
              <a:tr h="1752600">
                <a:tc>
                  <a:txBody>
                    <a:bodyPr/>
                    <a:lstStyle/>
                    <a:p>
                      <a:pPr algn="ctr" fontAlgn="ctr"/>
                      <a:r>
                        <a:rPr lang="fr-FR" sz="3200" u="none" strike="noStrike" dirty="0">
                          <a:latin typeface="Garamond" pitchFamily="18" charset="0"/>
                        </a:rPr>
                        <a:t>CAB MENAPLN</a:t>
                      </a:r>
                      <a:endParaRPr lang="fr-FR" sz="3200" b="0" i="0" u="none" strike="noStrike" dirty="0">
                        <a:solidFill>
                          <a:srgbClr val="000000"/>
                        </a:solidFill>
                        <a:latin typeface="Garamond" pitchFamily="18" charset="0"/>
                      </a:endParaRPr>
                    </a:p>
                  </a:txBody>
                  <a:tcPr marL="0" marR="0" marT="0" marB="0" anchor="ctr"/>
                </a:tc>
                <a:tc>
                  <a:txBody>
                    <a:bodyPr/>
                    <a:lstStyle/>
                    <a:p>
                      <a:pPr algn="just" fontAlgn="ctr"/>
                      <a:r>
                        <a:rPr lang="fr-FR" sz="3200" u="none" strike="noStrike" dirty="0">
                          <a:latin typeface="Garamond" pitchFamily="18" charset="0"/>
                        </a:rPr>
                        <a:t>Pilotage du département ministériel et de ses programmes</a:t>
                      </a:r>
                      <a:endParaRPr lang="fr-FR" sz="3200" b="0" i="0" u="none" strike="noStrike" dirty="0">
                        <a:solidFill>
                          <a:srgbClr val="000000"/>
                        </a:solidFill>
                        <a:latin typeface="Garamond" pitchFamily="18" charset="0"/>
                      </a:endParaRPr>
                    </a:p>
                  </a:txBody>
                  <a:tcPr marL="0" marR="0" marT="0" marB="0" anchor="ctr"/>
                </a:tc>
                <a:extLst>
                  <a:ext uri="{0D108BD9-81ED-4DB2-BD59-A6C34878D82A}">
                    <a16:rowId xmlns:a16="http://schemas.microsoft.com/office/drawing/2014/main" val="10000"/>
                  </a:ext>
                </a:extLst>
              </a:tr>
              <a:tr h="1168399">
                <a:tc>
                  <a:txBody>
                    <a:bodyPr/>
                    <a:lstStyle/>
                    <a:p>
                      <a:pPr algn="ctr" fontAlgn="ctr"/>
                      <a:r>
                        <a:rPr lang="fr-FR" sz="3200" u="none" strike="noStrike" dirty="0">
                          <a:latin typeface="Garamond" pitchFamily="18" charset="0"/>
                        </a:rPr>
                        <a:t>DAF</a:t>
                      </a:r>
                    </a:p>
                    <a:p>
                      <a:pPr algn="ctr" fontAlgn="ctr"/>
                      <a:r>
                        <a:rPr lang="fr-FR" sz="3200" b="0" i="0" u="none" strike="noStrike" dirty="0">
                          <a:solidFill>
                            <a:srgbClr val="000000"/>
                          </a:solidFill>
                          <a:latin typeface="Garamond" pitchFamily="18" charset="0"/>
                        </a:rPr>
                        <a:t>DMP</a:t>
                      </a:r>
                    </a:p>
                  </a:txBody>
                  <a:tcPr marL="0" marR="0" marT="0" marB="0" anchor="ctr"/>
                </a:tc>
                <a:tc>
                  <a:txBody>
                    <a:bodyPr/>
                    <a:lstStyle/>
                    <a:p>
                      <a:pPr algn="just" fontAlgn="ctr"/>
                      <a:r>
                        <a:rPr lang="fr-FR" sz="3200" u="none" strike="noStrike" dirty="0">
                          <a:latin typeface="Garamond" pitchFamily="18" charset="0"/>
                        </a:rPr>
                        <a:t>Coordination de la gestion des  moyens matériels et financiers</a:t>
                      </a:r>
                      <a:endParaRPr lang="fr-FR" sz="3200" b="0" i="0" u="none" strike="noStrike" dirty="0">
                        <a:solidFill>
                          <a:srgbClr val="000000"/>
                        </a:solidFill>
                        <a:latin typeface="Garamond" pitchFamily="18" charset="0"/>
                      </a:endParaRPr>
                    </a:p>
                  </a:txBody>
                  <a:tcPr marL="0" marR="0" marT="0" marB="0" anchor="ctr"/>
                </a:tc>
                <a:extLst>
                  <a:ext uri="{0D108BD9-81ED-4DB2-BD59-A6C34878D82A}">
                    <a16:rowId xmlns:a16="http://schemas.microsoft.com/office/drawing/2014/main" val="10001"/>
                  </a:ext>
                </a:extLst>
              </a:tr>
              <a:tr h="584200">
                <a:tc>
                  <a:txBody>
                    <a:bodyPr/>
                    <a:lstStyle/>
                    <a:p>
                      <a:pPr algn="ctr" fontAlgn="ctr"/>
                      <a:r>
                        <a:rPr lang="fr-FR" sz="3200" u="none" strike="noStrike" dirty="0">
                          <a:latin typeface="Garamond" pitchFamily="18" charset="0"/>
                        </a:rPr>
                        <a:t>DGESS</a:t>
                      </a:r>
                      <a:endParaRPr lang="fr-FR" sz="3200" b="0" i="0" u="none" strike="noStrike" dirty="0">
                        <a:solidFill>
                          <a:srgbClr val="000000"/>
                        </a:solidFill>
                        <a:latin typeface="Garamond" pitchFamily="18" charset="0"/>
                      </a:endParaRPr>
                    </a:p>
                  </a:txBody>
                  <a:tcPr marL="0" marR="0" marT="0" marB="0" anchor="ctr"/>
                </a:tc>
                <a:tc>
                  <a:txBody>
                    <a:bodyPr/>
                    <a:lstStyle/>
                    <a:p>
                      <a:pPr algn="just" fontAlgn="ctr"/>
                      <a:r>
                        <a:rPr lang="fr-FR" sz="3200" u="none" strike="noStrike" dirty="0">
                          <a:latin typeface="Garamond" pitchFamily="18" charset="0"/>
                        </a:rPr>
                        <a:t>Planification, programmation et suivi-évaluation </a:t>
                      </a:r>
                      <a:endParaRPr lang="fr-FR" sz="3200" b="0" i="0" u="none" strike="noStrike" dirty="0">
                        <a:solidFill>
                          <a:srgbClr val="000000"/>
                        </a:solidFill>
                        <a:latin typeface="Garamond" pitchFamily="18" charset="0"/>
                      </a:endParaRPr>
                    </a:p>
                  </a:txBody>
                  <a:tcPr marL="0" marR="0" marT="0" marB="0" anchor="ctr"/>
                </a:tc>
                <a:extLst>
                  <a:ext uri="{0D108BD9-81ED-4DB2-BD59-A6C34878D82A}">
                    <a16:rowId xmlns:a16="http://schemas.microsoft.com/office/drawing/2014/main" val="10002"/>
                  </a:ext>
                </a:extLst>
              </a:tr>
              <a:tr h="584200">
                <a:tc>
                  <a:txBody>
                    <a:bodyPr/>
                    <a:lstStyle/>
                    <a:p>
                      <a:pPr algn="ctr" fontAlgn="ctr"/>
                      <a:r>
                        <a:rPr lang="fr-FR" sz="3200" u="none" strike="noStrike" dirty="0">
                          <a:latin typeface="Garamond" pitchFamily="18" charset="0"/>
                        </a:rPr>
                        <a:t>DAJC</a:t>
                      </a:r>
                      <a:endParaRPr lang="fr-FR" sz="3200" b="0" i="0" u="none" strike="noStrike" dirty="0">
                        <a:solidFill>
                          <a:srgbClr val="000000"/>
                        </a:solidFill>
                        <a:latin typeface="Garamond" pitchFamily="18" charset="0"/>
                      </a:endParaRPr>
                    </a:p>
                  </a:txBody>
                  <a:tcPr marL="0" marR="0" marT="0" marB="0" anchor="ctr"/>
                </a:tc>
                <a:tc>
                  <a:txBody>
                    <a:bodyPr/>
                    <a:lstStyle/>
                    <a:p>
                      <a:pPr algn="just" fontAlgn="ctr"/>
                      <a:r>
                        <a:rPr lang="fr-FR" sz="3200" u="none" strike="noStrike" dirty="0">
                          <a:latin typeface="Garamond" pitchFamily="18" charset="0"/>
                        </a:rPr>
                        <a:t>Assurer l’encadrement juridique </a:t>
                      </a:r>
                      <a:endParaRPr lang="fr-FR" sz="3200" b="0" i="0" u="none" strike="noStrike" dirty="0">
                        <a:solidFill>
                          <a:srgbClr val="000000"/>
                        </a:solidFill>
                        <a:latin typeface="Garamond" pitchFamily="18" charset="0"/>
                      </a:endParaRPr>
                    </a:p>
                  </a:txBody>
                  <a:tcPr marL="0" marR="0" marT="0" marB="0" anchor="ctr"/>
                </a:tc>
                <a:extLst>
                  <a:ext uri="{0D108BD9-81ED-4DB2-BD59-A6C34878D82A}">
                    <a16:rowId xmlns:a16="http://schemas.microsoft.com/office/drawing/2014/main" val="10003"/>
                  </a:ext>
                </a:extLst>
              </a:tr>
              <a:tr h="584200">
                <a:tc>
                  <a:txBody>
                    <a:bodyPr/>
                    <a:lstStyle/>
                    <a:p>
                      <a:pPr algn="ctr" fontAlgn="ctr"/>
                      <a:r>
                        <a:rPr lang="fr-FR" sz="3200" u="none" strike="noStrike" dirty="0">
                          <a:latin typeface="Garamond" pitchFamily="18" charset="0"/>
                        </a:rPr>
                        <a:t>DRH</a:t>
                      </a:r>
                      <a:endParaRPr lang="fr-FR" sz="3200" b="0" i="0" u="none" strike="noStrike" dirty="0">
                        <a:solidFill>
                          <a:srgbClr val="000000"/>
                        </a:solidFill>
                        <a:latin typeface="Garamond" pitchFamily="18" charset="0"/>
                      </a:endParaRPr>
                    </a:p>
                  </a:txBody>
                  <a:tcPr marL="0" marR="0" marT="0" marB="0" anchor="ctr"/>
                </a:tc>
                <a:tc>
                  <a:txBody>
                    <a:bodyPr/>
                    <a:lstStyle/>
                    <a:p>
                      <a:pPr algn="just" fontAlgn="ctr"/>
                      <a:r>
                        <a:rPr lang="fr-FR" sz="3200" u="none" strike="noStrike" dirty="0">
                          <a:latin typeface="Garamond" pitchFamily="18" charset="0"/>
                        </a:rPr>
                        <a:t>Management des ressources humaines</a:t>
                      </a:r>
                      <a:endParaRPr lang="fr-FR" sz="3200" b="0" i="0" u="none" strike="noStrike" dirty="0">
                        <a:solidFill>
                          <a:srgbClr val="000000"/>
                        </a:solidFill>
                        <a:latin typeface="Garamond" pitchFamily="18" charset="0"/>
                      </a:endParaRPr>
                    </a:p>
                  </a:txBody>
                  <a:tcPr marL="0" marR="0" marT="0" marB="0" anchor="ctr"/>
                </a:tc>
                <a:extLst>
                  <a:ext uri="{0D108BD9-81ED-4DB2-BD59-A6C34878D82A}">
                    <a16:rowId xmlns:a16="http://schemas.microsoft.com/office/drawing/2014/main" val="10004"/>
                  </a:ext>
                </a:extLst>
              </a:tr>
              <a:tr h="584200">
                <a:tc>
                  <a:txBody>
                    <a:bodyPr/>
                    <a:lstStyle/>
                    <a:p>
                      <a:pPr algn="ctr" fontAlgn="ctr"/>
                      <a:r>
                        <a:rPr lang="fr-FR" sz="3200" b="0" i="0" u="none" strike="noStrike" dirty="0">
                          <a:solidFill>
                            <a:schemeClr val="tx1"/>
                          </a:solidFill>
                          <a:latin typeface="Garamond" pitchFamily="18" charset="0"/>
                        </a:rPr>
                        <a:t>DCPM</a:t>
                      </a:r>
                      <a:endParaRPr lang="fr-FR" sz="3200" b="0" i="0" u="none" strike="noStrike" dirty="0">
                        <a:solidFill>
                          <a:srgbClr val="000000"/>
                        </a:solidFill>
                        <a:latin typeface="Garamond" pitchFamily="18" charset="0"/>
                      </a:endParaRPr>
                    </a:p>
                  </a:txBody>
                  <a:tcPr marL="0" marR="0" marT="0" marB="0" anchor="ctr"/>
                </a:tc>
                <a:tc>
                  <a:txBody>
                    <a:bodyPr/>
                    <a:lstStyle/>
                    <a:p>
                      <a:pPr algn="just" fontAlgn="ctr"/>
                      <a:r>
                        <a:rPr lang="fr-FR" sz="3200" u="none" strike="noStrike" dirty="0">
                          <a:latin typeface="Garamond" pitchFamily="18" charset="0"/>
                        </a:rPr>
                        <a:t>Communication</a:t>
                      </a:r>
                      <a:endParaRPr lang="fr-FR" sz="3200" b="0" i="0" u="none" strike="noStrike" dirty="0">
                        <a:solidFill>
                          <a:srgbClr val="000000"/>
                        </a:solidFill>
                        <a:latin typeface="Garamond" pitchFamily="18" charset="0"/>
                      </a:endParaRPr>
                    </a:p>
                  </a:txBody>
                  <a:tcPr marL="0" marR="0" marT="0" marB="0" anchor="ctr"/>
                </a:tc>
                <a:extLst>
                  <a:ext uri="{0D108BD9-81ED-4DB2-BD59-A6C34878D82A}">
                    <a16:rowId xmlns:a16="http://schemas.microsoft.com/office/drawing/2014/main" val="10005"/>
                  </a:ext>
                </a:extLst>
              </a:tr>
            </a:tbl>
          </a:graphicData>
        </a:graphic>
      </p:graphicFrame>
      <p:sp>
        <p:nvSpPr>
          <p:cNvPr id="5" name="Titre 1">
            <a:extLst>
              <a:ext uri="{FF2B5EF4-FFF2-40B4-BE49-F238E27FC236}">
                <a16:creationId xmlns:a16="http://schemas.microsoft.com/office/drawing/2014/main" id="{9E0E47B7-5F6A-4C9F-BE1C-F911CC583ED9}"/>
              </a:ext>
            </a:extLst>
          </p:cNvPr>
          <p:cNvSpPr txBox="1">
            <a:spLocks/>
          </p:cNvSpPr>
          <p:nvPr/>
        </p:nvSpPr>
        <p:spPr>
          <a:xfrm>
            <a:off x="1981200" y="0"/>
            <a:ext cx="8229600" cy="49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fr-FR" sz="3600" b="1"/>
              <a:t>3.4. Le découpage de l’action en activités</a:t>
            </a:r>
            <a:endParaRPr lang="fr-FR" sz="3600" b="1" dirty="0"/>
          </a:p>
        </p:txBody>
      </p:sp>
    </p:spTree>
    <p:extLst>
      <p:ext uri="{BB962C8B-B14F-4D97-AF65-F5344CB8AC3E}">
        <p14:creationId xmlns:p14="http://schemas.microsoft.com/office/powerpoint/2010/main" val="423132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74665"/>
            <a:ext cx="9144000" cy="634081"/>
          </a:xfrm>
        </p:spPr>
        <p:txBody>
          <a:bodyPr>
            <a:normAutofit fontScale="90000"/>
          </a:bodyPr>
          <a:lstStyle/>
          <a:p>
            <a:r>
              <a:rPr lang="fr-FR" sz="3100" b="1" dirty="0">
                <a:latin typeface="Aharoni" panose="02010803020104030203" pitchFamily="2" charset="-79"/>
                <a:cs typeface="Aharoni" panose="02010803020104030203" pitchFamily="2" charset="-79"/>
              </a:rPr>
              <a:t/>
            </a:r>
            <a:br>
              <a:rPr lang="fr-FR" sz="3100" b="1" dirty="0">
                <a:latin typeface="Aharoni" panose="02010803020104030203" pitchFamily="2" charset="-79"/>
                <a:cs typeface="Aharoni" panose="02010803020104030203" pitchFamily="2" charset="-79"/>
              </a:rPr>
            </a:br>
            <a:r>
              <a:rPr lang="fr-FR" b="1" dirty="0">
                <a:latin typeface="Aharoni" panose="02010803020104030203" pitchFamily="2" charset="-79"/>
                <a:cs typeface="Aharoni" panose="02010803020104030203" pitchFamily="2" charset="-79"/>
              </a:rPr>
              <a:t>3.5. </a:t>
            </a:r>
            <a:r>
              <a:rPr lang="fr-FR" sz="3100" b="1" dirty="0">
                <a:latin typeface="Aharoni" panose="02010803020104030203" pitchFamily="2" charset="-79"/>
                <a:cs typeface="Aharoni" panose="02010803020104030203" pitchFamily="2" charset="-79"/>
              </a:rPr>
              <a:t>Structuration du budget programme</a:t>
            </a:r>
            <a:r>
              <a:rPr lang="fr-FR" dirty="0">
                <a:latin typeface="Aharoni" panose="02010803020104030203" pitchFamily="2" charset="-79"/>
                <a:cs typeface="Aharoni" panose="02010803020104030203" pitchFamily="2" charset="-79"/>
              </a:rPr>
              <a:t/>
            </a:r>
            <a:br>
              <a:rPr lang="fr-FR" dirty="0">
                <a:latin typeface="Aharoni" panose="02010803020104030203" pitchFamily="2" charset="-79"/>
                <a:cs typeface="Aharoni" panose="02010803020104030203" pitchFamily="2" charset="-79"/>
              </a:rPr>
            </a:br>
            <a:endParaRPr lang="fr-FR" dirty="0"/>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641" t="28999" r="30608" b="15350"/>
          <a:stretch>
            <a:fillRect/>
          </a:stretch>
        </p:blipFill>
        <p:spPr bwMode="auto">
          <a:xfrm>
            <a:off x="1523999" y="825406"/>
            <a:ext cx="10467109" cy="613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5292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8532A9-8CE0-4618-9F61-B9A40D43647E}" type="slidenum">
              <a:rPr kumimoji="0" lang="fr-FR" alt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à coins arrondis 4"/>
          <p:cNvSpPr/>
          <p:nvPr/>
        </p:nvSpPr>
        <p:spPr>
          <a:xfrm>
            <a:off x="1170948" y="868421"/>
            <a:ext cx="10899297" cy="11169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ln>
              <a:noFill/>
              <a:effectLst>
                <a:outerShdw blurRad="38100" dist="19050" dir="2700000" algn="tl" rotWithShape="0">
                  <a:prstClr val="black">
                    <a:alpha val="40000"/>
                  </a:prstClr>
                </a:outerShdw>
              </a:effectLst>
              <a:uLnTx/>
              <a:uFillTx/>
              <a:latin typeface="Calibri"/>
              <a:ea typeface="+mn-ea"/>
              <a:cs typeface="+mn-cs"/>
            </a:endParaRPr>
          </a:p>
        </p:txBody>
      </p:sp>
      <p:sp>
        <p:nvSpPr>
          <p:cNvPr id="15" name="Rectangle à coins arrondis 14"/>
          <p:cNvSpPr/>
          <p:nvPr/>
        </p:nvSpPr>
        <p:spPr>
          <a:xfrm>
            <a:off x="10206404" y="3459794"/>
            <a:ext cx="1692000" cy="24634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066: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Valorisation des résultats de la recherche et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l'innovation</a:t>
            </a:r>
          </a:p>
        </p:txBody>
      </p:sp>
      <p:sp>
        <p:nvSpPr>
          <p:cNvPr id="16" name="Rectangle à coins arrondis 15"/>
          <p:cNvSpPr/>
          <p:nvPr/>
        </p:nvSpPr>
        <p:spPr>
          <a:xfrm>
            <a:off x="1165079" y="3527248"/>
            <a:ext cx="1836000" cy="24634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062: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Enseignement supérieur</a:t>
            </a:r>
          </a:p>
        </p:txBody>
      </p:sp>
      <p:sp>
        <p:nvSpPr>
          <p:cNvPr id="17" name="Rectangle à coins arrondis 16"/>
          <p:cNvSpPr/>
          <p:nvPr/>
        </p:nvSpPr>
        <p:spPr>
          <a:xfrm>
            <a:off x="7965506" y="3426432"/>
            <a:ext cx="1872000" cy="24260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065: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Pilotage et soutien aux services du MESRSI</a:t>
            </a:r>
          </a:p>
        </p:txBody>
      </p:sp>
      <p:sp>
        <p:nvSpPr>
          <p:cNvPr id="18" name="Rectangle à coins arrondis 17"/>
          <p:cNvSpPr/>
          <p:nvPr/>
        </p:nvSpPr>
        <p:spPr>
          <a:xfrm>
            <a:off x="5662602" y="3491000"/>
            <a:ext cx="1836000" cy="24634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Recherche scientifique et technologique</a:t>
            </a:r>
          </a:p>
        </p:txBody>
      </p:sp>
      <p:sp>
        <p:nvSpPr>
          <p:cNvPr id="26" name="Flèche vers le bas 25"/>
          <p:cNvSpPr/>
          <p:nvPr/>
        </p:nvSpPr>
        <p:spPr>
          <a:xfrm>
            <a:off x="1946887" y="2022388"/>
            <a:ext cx="110513" cy="14686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lèche vers le bas 26"/>
          <p:cNvSpPr/>
          <p:nvPr/>
        </p:nvSpPr>
        <p:spPr>
          <a:xfrm>
            <a:off x="4197364" y="2013986"/>
            <a:ext cx="144016" cy="14458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lèche vers le bas 27"/>
          <p:cNvSpPr/>
          <p:nvPr/>
        </p:nvSpPr>
        <p:spPr>
          <a:xfrm>
            <a:off x="6559228" y="2022388"/>
            <a:ext cx="88619" cy="144580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lèche vers le bas 28"/>
          <p:cNvSpPr/>
          <p:nvPr/>
        </p:nvSpPr>
        <p:spPr>
          <a:xfrm>
            <a:off x="8844895" y="2022388"/>
            <a:ext cx="88618" cy="141703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à coins arrondis 15">
            <a:extLst>
              <a:ext uri="{FF2B5EF4-FFF2-40B4-BE49-F238E27FC236}">
                <a16:creationId xmlns:a16="http://schemas.microsoft.com/office/drawing/2014/main" id="{50192159-24CF-45F3-BD21-62BC62E0F55A}"/>
              </a:ext>
            </a:extLst>
          </p:cNvPr>
          <p:cNvSpPr/>
          <p:nvPr/>
        </p:nvSpPr>
        <p:spPr>
          <a:xfrm>
            <a:off x="3276410" y="3491000"/>
            <a:ext cx="1909488" cy="24634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063: Fourniture des services sociaux aux étudiants</a:t>
            </a:r>
          </a:p>
        </p:txBody>
      </p:sp>
      <p:sp>
        <p:nvSpPr>
          <p:cNvPr id="22" name="Flèche vers le bas 29">
            <a:extLst>
              <a:ext uri="{FF2B5EF4-FFF2-40B4-BE49-F238E27FC236}">
                <a16:creationId xmlns:a16="http://schemas.microsoft.com/office/drawing/2014/main" id="{53FC7737-DFA0-4BCC-B740-D0C9729676CA}"/>
              </a:ext>
            </a:extLst>
          </p:cNvPr>
          <p:cNvSpPr/>
          <p:nvPr/>
        </p:nvSpPr>
        <p:spPr>
          <a:xfrm>
            <a:off x="11036908" y="2022389"/>
            <a:ext cx="173128" cy="141703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11B0C59-1E67-404E-8D4F-89CC217785E6}"/>
              </a:ext>
            </a:extLst>
          </p:cNvPr>
          <p:cNvSpPr/>
          <p:nvPr/>
        </p:nvSpPr>
        <p:spPr>
          <a:xfrm>
            <a:off x="1128158" y="961950"/>
            <a:ext cx="1045979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Section 24: Ministère de l'Enseignement Supérieur, de la Recherche Scientifique et de l'Innovation</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itre 1">
            <a:extLst>
              <a:ext uri="{FF2B5EF4-FFF2-40B4-BE49-F238E27FC236}">
                <a16:creationId xmlns:a16="http://schemas.microsoft.com/office/drawing/2014/main" id="{D40A9F75-6275-4E17-B360-3E209FBC93C6}"/>
              </a:ext>
            </a:extLst>
          </p:cNvPr>
          <p:cNvSpPr>
            <a:spLocks noGrp="1"/>
          </p:cNvSpPr>
          <p:nvPr>
            <p:ph type="title"/>
          </p:nvPr>
        </p:nvSpPr>
        <p:spPr>
          <a:xfrm>
            <a:off x="1265849" y="58917"/>
            <a:ext cx="10637737" cy="634081"/>
          </a:xfrm>
        </p:spPr>
        <p:txBody>
          <a:bodyPr>
            <a:normAutofit fontScale="90000"/>
          </a:bodyPr>
          <a:lstStyle/>
          <a:p>
            <a:r>
              <a:rPr lang="fr-FR" sz="3100" b="1" dirty="0">
                <a:latin typeface="Aharoni" panose="02010803020104030203" pitchFamily="2" charset="-79"/>
                <a:cs typeface="Aharoni" panose="02010803020104030203" pitchFamily="2" charset="-79"/>
              </a:rPr>
              <a:t/>
            </a:r>
            <a:br>
              <a:rPr lang="fr-FR" sz="3100" b="1" dirty="0">
                <a:latin typeface="Aharoni" panose="02010803020104030203" pitchFamily="2" charset="-79"/>
                <a:cs typeface="Aharoni" panose="02010803020104030203" pitchFamily="2" charset="-79"/>
              </a:rPr>
            </a:br>
            <a:r>
              <a:rPr lang="fr-FR" b="1" dirty="0">
                <a:latin typeface="Aharoni" panose="02010803020104030203" pitchFamily="2" charset="-79"/>
                <a:cs typeface="Aharoni" panose="02010803020104030203" pitchFamily="2" charset="-79"/>
              </a:rPr>
              <a:t>3.6. </a:t>
            </a:r>
            <a:r>
              <a:rPr lang="fr-FR" sz="2400" b="1" dirty="0">
                <a:latin typeface="Aharoni" panose="02010803020104030203" pitchFamily="2" charset="-79"/>
                <a:cs typeface="Aharoni" panose="02010803020104030203" pitchFamily="2" charset="-79"/>
              </a:rPr>
              <a:t>Présentation de la Structuration du budget programme des ministères d’éducation, le cas du MESRSI</a:t>
            </a:r>
            <a:r>
              <a:rPr lang="fr-FR" dirty="0">
                <a:latin typeface="Aharoni" panose="02010803020104030203" pitchFamily="2" charset="-79"/>
                <a:cs typeface="Aharoni" panose="02010803020104030203" pitchFamily="2" charset="-79"/>
              </a:rPr>
              <a:t/>
            </a:r>
            <a:br>
              <a:rPr lang="fr-FR" dirty="0">
                <a:latin typeface="Aharoni" panose="02010803020104030203" pitchFamily="2" charset="-79"/>
                <a:cs typeface="Aharoni" panose="02010803020104030203" pitchFamily="2" charset="-79"/>
              </a:rPr>
            </a:br>
            <a:endParaRPr lang="fr-FR" dirty="0"/>
          </a:p>
        </p:txBody>
      </p:sp>
    </p:spTree>
    <p:extLst>
      <p:ext uri="{BB962C8B-B14F-4D97-AF65-F5344CB8AC3E}">
        <p14:creationId xmlns:p14="http://schemas.microsoft.com/office/powerpoint/2010/main" val="164771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9443" y="1105020"/>
            <a:ext cx="10515600" cy="5584036"/>
          </a:xfrm>
        </p:spPr>
        <p:txBody>
          <a:bodyPr>
            <a:normAutofit/>
          </a:bodyPr>
          <a:lstStyle/>
          <a:p>
            <a:r>
              <a:rPr lang="fr-FR" sz="3600" dirty="0"/>
              <a:t>Des recettes et des dépenses budgétaires de l'Etat</a:t>
            </a:r>
          </a:p>
          <a:p>
            <a:r>
              <a:rPr lang="fr-FR" sz="3600" dirty="0"/>
              <a:t>Les recettes budgétaires de l'Etat comprennent:</a:t>
            </a:r>
          </a:p>
          <a:p>
            <a:pPr lvl="1"/>
            <a:r>
              <a:rPr lang="fr-FR" sz="3200" dirty="0"/>
              <a:t>- les impôts, les taxes ainsi que le produit des amendes;</a:t>
            </a:r>
          </a:p>
          <a:p>
            <a:pPr lvl="1"/>
            <a:r>
              <a:rPr lang="fr-FR" sz="3200" dirty="0"/>
              <a:t>- les rémunérations des services rendus et redevances;</a:t>
            </a:r>
          </a:p>
          <a:p>
            <a:pPr lvl="1"/>
            <a:r>
              <a:rPr lang="fr-FR" sz="3200" dirty="0"/>
              <a:t>- les fonds de concours, dons et legs;</a:t>
            </a:r>
          </a:p>
          <a:p>
            <a:pPr lvl="1"/>
            <a:r>
              <a:rPr lang="fr-FR" sz="3200" dirty="0"/>
              <a:t>- </a:t>
            </a:r>
            <a:r>
              <a:rPr lang="fr-FR" sz="3200" i="1" dirty="0"/>
              <a:t>les </a:t>
            </a:r>
            <a:r>
              <a:rPr lang="fr-FR" sz="3200" dirty="0"/>
              <a:t>revenus des domaines et des participations financières;</a:t>
            </a:r>
          </a:p>
          <a:p>
            <a:pPr lvl="1"/>
            <a:r>
              <a:rPr lang="fr-FR" sz="3200" dirty="0"/>
              <a:t>- les revenus de ses activités industrielles et commerciales;</a:t>
            </a:r>
          </a:p>
          <a:p>
            <a:pPr lvl="1"/>
            <a:r>
              <a:rPr lang="fr-FR" sz="3200" dirty="0"/>
              <a:t>- les produits divers.</a:t>
            </a:r>
          </a:p>
        </p:txBody>
      </p:sp>
      <p:sp>
        <p:nvSpPr>
          <p:cNvPr id="6" name="Titre 1">
            <a:extLst>
              <a:ext uri="{FF2B5EF4-FFF2-40B4-BE49-F238E27FC236}">
                <a16:creationId xmlns:a16="http://schemas.microsoft.com/office/drawing/2014/main" id="{2920F39A-BB34-452C-A1B9-A544DACEFEF7}"/>
              </a:ext>
            </a:extLst>
          </p:cNvPr>
          <p:cNvSpPr>
            <a:spLocks noGrp="1"/>
          </p:cNvSpPr>
          <p:nvPr>
            <p:ph type="title"/>
          </p:nvPr>
        </p:nvSpPr>
        <p:spPr>
          <a:xfrm>
            <a:off x="1674975" y="239282"/>
            <a:ext cx="9964537" cy="520373"/>
          </a:xfrm>
        </p:spPr>
        <p:txBody>
          <a:bodyPr>
            <a:noAutofit/>
          </a:bodyPr>
          <a:lstStyle/>
          <a:p>
            <a:r>
              <a:rPr lang="fr-FR" sz="3200" b="1" dirty="0">
                <a:solidFill>
                  <a:srgbClr val="FF0000"/>
                </a:solidFill>
              </a:rPr>
              <a:t>1.2. DU CONTENU DES LOIS DE FINANCES DE L'ANNEE</a:t>
            </a:r>
          </a:p>
        </p:txBody>
      </p:sp>
    </p:spTree>
    <p:extLst>
      <p:ext uri="{BB962C8B-B14F-4D97-AF65-F5344CB8AC3E}">
        <p14:creationId xmlns:p14="http://schemas.microsoft.com/office/powerpoint/2010/main" val="12459209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8532A9-8CE0-4618-9F61-B9A40D43647E}" type="slidenum">
              <a:rPr kumimoji="0" lang="fr-FR" alt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fr-FR" alt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à coins arrondis 4"/>
          <p:cNvSpPr/>
          <p:nvPr/>
        </p:nvSpPr>
        <p:spPr>
          <a:xfrm>
            <a:off x="411185" y="810536"/>
            <a:ext cx="11369998" cy="11169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ln>
              <a:noFill/>
              <a:effectLst>
                <a:outerShdw blurRad="38100" dist="19050" dir="2700000" algn="tl" rotWithShape="0">
                  <a:prstClr val="black">
                    <a:alpha val="40000"/>
                  </a:prstClr>
                </a:outerShdw>
              </a:effectLst>
              <a:uLnTx/>
              <a:uFillTx/>
              <a:latin typeface="Calibri"/>
              <a:ea typeface="+mn-ea"/>
              <a:cs typeface="+mn-cs"/>
            </a:endParaRPr>
          </a:p>
        </p:txBody>
      </p:sp>
      <p:sp>
        <p:nvSpPr>
          <p:cNvPr id="15" name="Rectangle à coins arrondis 14"/>
          <p:cNvSpPr/>
          <p:nvPr/>
        </p:nvSpPr>
        <p:spPr>
          <a:xfrm>
            <a:off x="8416199" y="3454704"/>
            <a:ext cx="1692000" cy="24634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126: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Soutien au développement de l’éducation de base</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à coins arrondis 15"/>
          <p:cNvSpPr/>
          <p:nvPr/>
        </p:nvSpPr>
        <p:spPr>
          <a:xfrm>
            <a:off x="124125" y="3422773"/>
            <a:ext cx="1836000" cy="24634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058: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Accès à l'éducation formelle: Accès à l'éducation formelle</a:t>
            </a:r>
          </a:p>
        </p:txBody>
      </p:sp>
      <p:sp>
        <p:nvSpPr>
          <p:cNvPr id="17" name="Rectangle à coins arrondis 16"/>
          <p:cNvSpPr/>
          <p:nvPr/>
        </p:nvSpPr>
        <p:spPr>
          <a:xfrm>
            <a:off x="6367936" y="3422773"/>
            <a:ext cx="1872000" cy="242604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061: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Pilotage et soutien aux services de l'éducation formelle et non formelle</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à coins arrondis 17"/>
          <p:cNvSpPr/>
          <p:nvPr/>
        </p:nvSpPr>
        <p:spPr>
          <a:xfrm>
            <a:off x="4355673" y="3422773"/>
            <a:ext cx="1836000" cy="24634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060: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Accès et qualité de l'éducation non formelle</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à coins arrondis 18"/>
          <p:cNvSpPr/>
          <p:nvPr/>
        </p:nvSpPr>
        <p:spPr>
          <a:xfrm>
            <a:off x="10257702" y="3385390"/>
            <a:ext cx="1692000" cy="24634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127: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Cantine scolaire du secondaire </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lèche vers le bas 25"/>
          <p:cNvSpPr/>
          <p:nvPr/>
        </p:nvSpPr>
        <p:spPr>
          <a:xfrm>
            <a:off x="1016423" y="2009302"/>
            <a:ext cx="136192" cy="133824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lèche vers le bas 26"/>
          <p:cNvSpPr/>
          <p:nvPr/>
        </p:nvSpPr>
        <p:spPr>
          <a:xfrm>
            <a:off x="3016922" y="2008896"/>
            <a:ext cx="144016" cy="14458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lèche vers le bas 27"/>
          <p:cNvSpPr/>
          <p:nvPr/>
        </p:nvSpPr>
        <p:spPr>
          <a:xfrm>
            <a:off x="5322064" y="1927477"/>
            <a:ext cx="88619" cy="144580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lèche vers le bas 28"/>
          <p:cNvSpPr/>
          <p:nvPr/>
        </p:nvSpPr>
        <p:spPr>
          <a:xfrm>
            <a:off x="7286078" y="1927477"/>
            <a:ext cx="88618" cy="141703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lèche vers le bas 29"/>
          <p:cNvSpPr/>
          <p:nvPr/>
        </p:nvSpPr>
        <p:spPr>
          <a:xfrm>
            <a:off x="9073304" y="1927477"/>
            <a:ext cx="144016" cy="141703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à coins arrondis 15">
            <a:extLst>
              <a:ext uri="{FF2B5EF4-FFF2-40B4-BE49-F238E27FC236}">
                <a16:creationId xmlns:a16="http://schemas.microsoft.com/office/drawing/2014/main" id="{50192159-24CF-45F3-BD21-62BC62E0F55A}"/>
              </a:ext>
            </a:extLst>
          </p:cNvPr>
          <p:cNvSpPr/>
          <p:nvPr/>
        </p:nvSpPr>
        <p:spPr>
          <a:xfrm>
            <a:off x="2203155" y="3502619"/>
            <a:ext cx="1909488" cy="24634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059: Qualité de l'éducation formelle</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lèche vers le bas 29">
            <a:extLst>
              <a:ext uri="{FF2B5EF4-FFF2-40B4-BE49-F238E27FC236}">
                <a16:creationId xmlns:a16="http://schemas.microsoft.com/office/drawing/2014/main" id="{53FC7737-DFA0-4BCC-B740-D0C9729676CA}"/>
              </a:ext>
            </a:extLst>
          </p:cNvPr>
          <p:cNvSpPr/>
          <p:nvPr/>
        </p:nvSpPr>
        <p:spPr>
          <a:xfrm>
            <a:off x="10915928" y="1927478"/>
            <a:ext cx="173128" cy="141703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11B0C59-1E67-404E-8D4F-89CC217785E6}"/>
              </a:ext>
            </a:extLst>
          </p:cNvPr>
          <p:cNvSpPr/>
          <p:nvPr/>
        </p:nvSpPr>
        <p:spPr>
          <a:xfrm>
            <a:off x="625760" y="891953"/>
            <a:ext cx="1113182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Section  23: Ministère Education Nationale, de l' Alphabétisation et de la  Promotion Langues Nationales</a:t>
            </a:r>
          </a:p>
        </p:txBody>
      </p:sp>
      <p:sp>
        <p:nvSpPr>
          <p:cNvPr id="21" name="Titre 1">
            <a:extLst>
              <a:ext uri="{FF2B5EF4-FFF2-40B4-BE49-F238E27FC236}">
                <a16:creationId xmlns:a16="http://schemas.microsoft.com/office/drawing/2014/main" id="{752173D6-DB52-4865-88B4-7EFF27867970}"/>
              </a:ext>
            </a:extLst>
          </p:cNvPr>
          <p:cNvSpPr>
            <a:spLocks noGrp="1"/>
          </p:cNvSpPr>
          <p:nvPr>
            <p:ph type="title"/>
          </p:nvPr>
        </p:nvSpPr>
        <p:spPr>
          <a:xfrm>
            <a:off x="1311965" y="202775"/>
            <a:ext cx="10637737" cy="634081"/>
          </a:xfrm>
        </p:spPr>
        <p:txBody>
          <a:bodyPr>
            <a:normAutofit fontScale="90000"/>
          </a:bodyPr>
          <a:lstStyle/>
          <a:p>
            <a:r>
              <a:rPr lang="fr-FR" sz="3100" b="1" dirty="0">
                <a:latin typeface="Aharoni" panose="02010803020104030203" pitchFamily="2" charset="-79"/>
                <a:cs typeface="Aharoni" panose="02010803020104030203" pitchFamily="2" charset="-79"/>
              </a:rPr>
              <a:t/>
            </a:r>
            <a:br>
              <a:rPr lang="fr-FR" sz="3100" b="1" dirty="0">
                <a:latin typeface="Aharoni" panose="02010803020104030203" pitchFamily="2" charset="-79"/>
                <a:cs typeface="Aharoni" panose="02010803020104030203" pitchFamily="2" charset="-79"/>
              </a:rPr>
            </a:br>
            <a:r>
              <a:rPr lang="fr-FR" b="1" dirty="0">
                <a:latin typeface="Aharoni" panose="02010803020104030203" pitchFamily="2" charset="-79"/>
                <a:cs typeface="Aharoni" panose="02010803020104030203" pitchFamily="2" charset="-79"/>
              </a:rPr>
              <a:t>3.6. </a:t>
            </a:r>
            <a:r>
              <a:rPr lang="fr-FR" sz="2400" b="1" dirty="0">
                <a:latin typeface="Aharoni" panose="02010803020104030203" pitchFamily="2" charset="-79"/>
                <a:cs typeface="Aharoni" panose="02010803020104030203" pitchFamily="2" charset="-79"/>
              </a:rPr>
              <a:t>Présentation de la Structuration du budget programme des ministères d’éducation, le cas du MENAPLN</a:t>
            </a:r>
            <a:r>
              <a:rPr lang="fr-FR" dirty="0">
                <a:latin typeface="Aharoni" panose="02010803020104030203" pitchFamily="2" charset="-79"/>
                <a:cs typeface="Aharoni" panose="02010803020104030203" pitchFamily="2" charset="-79"/>
              </a:rPr>
              <a:t/>
            </a:r>
            <a:br>
              <a:rPr lang="fr-FR" dirty="0">
                <a:latin typeface="Aharoni" panose="02010803020104030203" pitchFamily="2" charset="-79"/>
                <a:cs typeface="Aharoni" panose="02010803020104030203" pitchFamily="2" charset="-79"/>
              </a:rPr>
            </a:br>
            <a:endParaRPr lang="fr-FR" dirty="0"/>
          </a:p>
        </p:txBody>
      </p:sp>
    </p:spTree>
    <p:extLst>
      <p:ext uri="{BB962C8B-B14F-4D97-AF65-F5344CB8AC3E}">
        <p14:creationId xmlns:p14="http://schemas.microsoft.com/office/powerpoint/2010/main" val="15352329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847850" y="1700808"/>
            <a:ext cx="8515350" cy="208823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Programme 058 « Accès à l’éducation formelle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36191107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94488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AC15EB-055B-40AC-AF22-598DE5552E8E}"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à coins arrondis 2"/>
          <p:cNvSpPr/>
          <p:nvPr/>
        </p:nvSpPr>
        <p:spPr>
          <a:xfrm>
            <a:off x="1775520" y="116632"/>
            <a:ext cx="856895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all" spc="0" normalizeH="0" baseline="0" noProof="0" dirty="0">
                <a:ln>
                  <a:noFill/>
                </a:ln>
                <a:solidFill>
                  <a:prstClr val="white"/>
                </a:solidFill>
                <a:effectLst/>
                <a:uLnTx/>
                <a:uFillTx/>
                <a:latin typeface="Calibri"/>
                <a:ea typeface="+mn-ea"/>
                <a:cs typeface="+mn-cs"/>
              </a:rPr>
              <a:t>Accès à l’éducation formelle</a:t>
            </a:r>
          </a:p>
        </p:txBody>
      </p:sp>
      <p:sp>
        <p:nvSpPr>
          <p:cNvPr id="4" name="Rectangle 3"/>
          <p:cNvSpPr/>
          <p:nvPr/>
        </p:nvSpPr>
        <p:spPr>
          <a:xfrm>
            <a:off x="2333150" y="1018038"/>
            <a:ext cx="7992888" cy="754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Objectif stratégique : Accélérer le développement quantitatif de l’offre d’éducation formelle et réduire les inégalités</a:t>
            </a:r>
            <a:r>
              <a:rPr kumimoji="0" lang="fr-FR" sz="1800" b="0" i="1" u="none" strike="noStrike" kern="1200" cap="none" spc="0" normalizeH="0" baseline="0" noProof="0" dirty="0">
                <a:ln>
                  <a:noFill/>
                </a:ln>
                <a:solidFill>
                  <a:prstClr val="white"/>
                </a:solidFill>
                <a:effectLst/>
                <a:uLnTx/>
                <a:uFillTx/>
                <a:latin typeface="Calibri"/>
                <a:ea typeface="+mn-ea"/>
                <a:cs typeface="+mn-cs"/>
              </a:rPr>
              <a:t>.</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1602173" y="2434498"/>
            <a:ext cx="1668553" cy="1790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 avec le PNDES : </a:t>
            </a:r>
            <a:r>
              <a:rPr kumimoji="0" lang="fr-FR" sz="1800" b="0" i="1" u="none" strike="noStrike" kern="1200" cap="none" spc="0" normalizeH="0" baseline="0" noProof="0" dirty="0">
                <a:ln>
                  <a:noFill/>
                </a:ln>
                <a:solidFill>
                  <a:prstClr val="white"/>
                </a:solidFill>
                <a:effectLst/>
                <a:uLnTx/>
                <a:uFillTx/>
                <a:latin typeface="Calibri"/>
                <a:ea typeface="+mn-ea"/>
                <a:cs typeface="+mn-cs"/>
              </a:rPr>
              <a:t>Développer le capital humain</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3652900" y="2466896"/>
            <a:ext cx="1440160" cy="1725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Huit (08) actions</a:t>
            </a:r>
          </a:p>
        </p:txBody>
      </p:sp>
      <p:sp>
        <p:nvSpPr>
          <p:cNvPr id="8" name="Flèche vers le bas 7"/>
          <p:cNvSpPr/>
          <p:nvPr/>
        </p:nvSpPr>
        <p:spPr>
          <a:xfrm>
            <a:off x="3258344" y="692697"/>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ZoneTexte 11"/>
          <p:cNvSpPr txBox="1"/>
          <p:nvPr/>
        </p:nvSpPr>
        <p:spPr>
          <a:xfrm>
            <a:off x="6888089" y="16288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lèche vers le bas 12"/>
          <p:cNvSpPr/>
          <p:nvPr/>
        </p:nvSpPr>
        <p:spPr>
          <a:xfrm>
            <a:off x="1823894" y="692697"/>
            <a:ext cx="311667" cy="1688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vers le bas 13"/>
          <p:cNvSpPr/>
          <p:nvPr/>
        </p:nvSpPr>
        <p:spPr>
          <a:xfrm>
            <a:off x="4012940" y="1864759"/>
            <a:ext cx="720080" cy="588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rganigramme : Processus 14"/>
          <p:cNvSpPr/>
          <p:nvPr/>
        </p:nvSpPr>
        <p:spPr>
          <a:xfrm>
            <a:off x="5401606" y="2132857"/>
            <a:ext cx="4902550" cy="497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Développement et gestion des infrastructures d'accueil</a:t>
            </a:r>
          </a:p>
        </p:txBody>
      </p:sp>
      <p:sp>
        <p:nvSpPr>
          <p:cNvPr id="16" name="Organigramme : Processus 15"/>
          <p:cNvSpPr/>
          <p:nvPr/>
        </p:nvSpPr>
        <p:spPr>
          <a:xfrm>
            <a:off x="5401606" y="2740435"/>
            <a:ext cx="4924432" cy="4005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Offre d’enseignants</a:t>
            </a:r>
          </a:p>
        </p:txBody>
      </p:sp>
      <p:sp>
        <p:nvSpPr>
          <p:cNvPr id="17" name="Organigramme : Processus 16"/>
          <p:cNvSpPr/>
          <p:nvPr/>
        </p:nvSpPr>
        <p:spPr>
          <a:xfrm>
            <a:off x="5441922" y="3242629"/>
            <a:ext cx="4902550" cy="67367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Santé-hygiène-nutrition et prévention contre le VIH/SIDA en milieu scolaire</a:t>
            </a:r>
          </a:p>
        </p:txBody>
      </p:sp>
      <p:sp>
        <p:nvSpPr>
          <p:cNvPr id="18" name="Organigramme : Processus 17"/>
          <p:cNvSpPr/>
          <p:nvPr/>
        </p:nvSpPr>
        <p:spPr>
          <a:xfrm>
            <a:off x="5412013" y="4077072"/>
            <a:ext cx="4902550" cy="3600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Maintien dans l'éducation formelle</a:t>
            </a:r>
          </a:p>
        </p:txBody>
      </p:sp>
      <p:sp>
        <p:nvSpPr>
          <p:cNvPr id="19" name="Organigramme : Processus 18"/>
          <p:cNvSpPr/>
          <p:nvPr/>
        </p:nvSpPr>
        <p:spPr>
          <a:xfrm>
            <a:off x="5401606" y="4552137"/>
            <a:ext cx="4902550" cy="4911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Egalité et équité d’accès pour tous</a:t>
            </a:r>
          </a:p>
        </p:txBody>
      </p:sp>
      <p:sp>
        <p:nvSpPr>
          <p:cNvPr id="20" name="Organigramme : Processus 19"/>
          <p:cNvSpPr/>
          <p:nvPr/>
        </p:nvSpPr>
        <p:spPr>
          <a:xfrm>
            <a:off x="5412013" y="5205552"/>
            <a:ext cx="4824536" cy="5078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Mobilisation sociale et implication des parties prenantes</a:t>
            </a:r>
          </a:p>
        </p:txBody>
      </p:sp>
      <p:sp>
        <p:nvSpPr>
          <p:cNvPr id="21" name="Organigramme : Processus 20"/>
          <p:cNvSpPr/>
          <p:nvPr/>
        </p:nvSpPr>
        <p:spPr>
          <a:xfrm>
            <a:off x="5412014" y="5877272"/>
            <a:ext cx="4892143" cy="432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Développement de l'éducation inclusive</a:t>
            </a:r>
          </a:p>
        </p:txBody>
      </p:sp>
      <p:sp>
        <p:nvSpPr>
          <p:cNvPr id="22" name="Organigramme : Processus 21"/>
          <p:cNvSpPr/>
          <p:nvPr/>
        </p:nvSpPr>
        <p:spPr>
          <a:xfrm>
            <a:off x="5479620" y="6381328"/>
            <a:ext cx="4802654" cy="4766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Appui à l'enseignement privé</a:t>
            </a:r>
          </a:p>
        </p:txBody>
      </p:sp>
      <p:cxnSp>
        <p:nvCxnSpPr>
          <p:cNvPr id="25" name="Connecteur droit avec flèche 24"/>
          <p:cNvCxnSpPr>
            <a:endCxn id="16" idx="1"/>
          </p:cNvCxnSpPr>
          <p:nvPr/>
        </p:nvCxnSpPr>
        <p:spPr>
          <a:xfrm>
            <a:off x="5093060" y="2940701"/>
            <a:ext cx="30854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17" idx="1"/>
          </p:cNvCxnSpPr>
          <p:nvPr/>
        </p:nvCxnSpPr>
        <p:spPr>
          <a:xfrm>
            <a:off x="5093060" y="3579466"/>
            <a:ext cx="3488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endCxn id="15" idx="1"/>
          </p:cNvCxnSpPr>
          <p:nvPr/>
        </p:nvCxnSpPr>
        <p:spPr>
          <a:xfrm flipV="1">
            <a:off x="5093060" y="2381659"/>
            <a:ext cx="308546" cy="85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endCxn id="18" idx="1"/>
          </p:cNvCxnSpPr>
          <p:nvPr/>
        </p:nvCxnSpPr>
        <p:spPr>
          <a:xfrm>
            <a:off x="5093061" y="4077072"/>
            <a:ext cx="318953"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endCxn id="19" idx="1"/>
          </p:cNvCxnSpPr>
          <p:nvPr/>
        </p:nvCxnSpPr>
        <p:spPr>
          <a:xfrm>
            <a:off x="4583832" y="4224692"/>
            <a:ext cx="817774" cy="573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6" idx="2"/>
          </p:cNvCxnSpPr>
          <p:nvPr/>
        </p:nvCxnSpPr>
        <p:spPr>
          <a:xfrm>
            <a:off x="4372980" y="4192294"/>
            <a:ext cx="1028626" cy="1267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endCxn id="21" idx="1"/>
          </p:cNvCxnSpPr>
          <p:nvPr/>
        </p:nvCxnSpPr>
        <p:spPr>
          <a:xfrm>
            <a:off x="4012941" y="4224692"/>
            <a:ext cx="1399073" cy="1868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22" idx="1"/>
          </p:cNvCxnSpPr>
          <p:nvPr/>
        </p:nvCxnSpPr>
        <p:spPr>
          <a:xfrm>
            <a:off x="3791744" y="4224692"/>
            <a:ext cx="1687876" cy="2394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251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Processus 2"/>
          <p:cNvSpPr/>
          <p:nvPr/>
        </p:nvSpPr>
        <p:spPr>
          <a:xfrm>
            <a:off x="2341534" y="260648"/>
            <a:ext cx="8064896" cy="8640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a:noFill/>
                </a:ln>
                <a:solidFill>
                  <a:prstClr val="white"/>
                </a:solidFill>
                <a:effectLst/>
                <a:uLnTx/>
                <a:uFillTx/>
                <a:latin typeface="Calibri"/>
                <a:ea typeface="+mn-ea"/>
                <a:cs typeface="+mn-cs"/>
              </a:rPr>
              <a:t>Les structures intervenant au programme accès à l’éducation formelle</a:t>
            </a:r>
          </a:p>
        </p:txBody>
      </p:sp>
      <p:sp>
        <p:nvSpPr>
          <p:cNvPr id="4" name="ZoneTexte 3"/>
          <p:cNvSpPr txBox="1"/>
          <p:nvPr/>
        </p:nvSpPr>
        <p:spPr>
          <a:xfrm>
            <a:off x="2063551" y="1340768"/>
            <a:ext cx="19265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DGEFG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DGEFTP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DAMSSE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DIOSPB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CMLS-IST</a:t>
            </a:r>
          </a:p>
          <a:p>
            <a:pPr marL="285750" indent="-285750">
              <a:buFont typeface="Arial" panose="020B0604020202020204" pitchFamily="34" charset="0"/>
              <a:buChar char="•"/>
              <a:defRPr/>
            </a:pPr>
            <a:r>
              <a:rPr lang="fr-FR" sz="2400" b="1" dirty="0">
                <a:solidFill>
                  <a:prstClr val="black"/>
                </a:solidFill>
                <a:latin typeface="Arial Rounded MT Bold" panose="020F0704030504030204" pitchFamily="34" charset="0"/>
              </a:rPr>
              <a:t>DPEIEFG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p:cNvSpPr txBox="1"/>
          <p:nvPr/>
        </p:nvSpPr>
        <p:spPr>
          <a:xfrm>
            <a:off x="9144000" y="1412777"/>
            <a:ext cx="205739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Calibri"/>
                <a:ea typeface="+mn-ea"/>
                <a:cs typeface="+mn-cs"/>
              </a:rPr>
              <a:t>Opérateurs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CNBS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CEP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CNPVE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Collectivités territoriales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p:cNvSpPr txBox="1"/>
          <p:nvPr/>
        </p:nvSpPr>
        <p:spPr>
          <a:xfrm>
            <a:off x="4423508" y="1412777"/>
            <a:ext cx="4287091"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Calibri"/>
                <a:ea typeface="+mn-ea"/>
                <a:cs typeface="+mn-cs"/>
              </a:rPr>
              <a:t>Projets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sng"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Projet d’Amélioration de l’Accès et de la Qualité de l’Education </a:t>
            </a:r>
            <a:r>
              <a:rPr kumimoji="0" lang="fr-FR" sz="2400" b="1" i="0" u="none" strike="noStrike" kern="1200" cap="none" spc="0" normalizeH="0" baseline="0" noProof="0" dirty="0">
                <a:ln>
                  <a:noFill/>
                </a:ln>
                <a:solidFill>
                  <a:prstClr val="black"/>
                </a:solidFill>
                <a:effectLst/>
                <a:uLnTx/>
                <a:uFillTx/>
                <a:latin typeface="Calibri"/>
                <a:ea typeface="+mn-ea"/>
                <a:cs typeface="+mn-cs"/>
              </a:rPr>
              <a:t>(PAAQE</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Projet d’Appui au PDSEB (</a:t>
            </a:r>
            <a:r>
              <a:rPr kumimoji="0" lang="fr-FR" sz="2400" b="1" i="0" u="none" strike="noStrike" kern="1200" cap="none" spc="0" normalizeH="0" baseline="0" noProof="0" dirty="0">
                <a:ln>
                  <a:noFill/>
                </a:ln>
                <a:solidFill>
                  <a:prstClr val="black"/>
                </a:solidFill>
                <a:effectLst/>
                <a:uLnTx/>
                <a:uFillTx/>
                <a:latin typeface="Calibri"/>
                <a:ea typeface="+mn-ea"/>
                <a:cs typeface="+mn-cs"/>
              </a:rPr>
              <a:t>PA/PDSEB)</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Projet de construction d'infrastructures Educatives </a:t>
            </a:r>
            <a:r>
              <a:rPr kumimoji="0" lang="fr-FR" sz="2400" b="1" i="0" u="none" strike="noStrike" kern="1200" cap="none" spc="0" normalizeH="0" baseline="0" noProof="0" dirty="0">
                <a:ln>
                  <a:noFill/>
                </a:ln>
                <a:solidFill>
                  <a:prstClr val="black"/>
                </a:solidFill>
                <a:effectLst/>
                <a:uLnTx/>
                <a:uFillTx/>
                <a:latin typeface="Calibri"/>
                <a:ea typeface="+mn-ea"/>
                <a:cs typeface="+mn-cs"/>
              </a:rPr>
              <a:t>(PCIE)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Programme Emploi-jeunes pour l’éducation nationale (PEJEN)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Projet</a:t>
            </a:r>
            <a:r>
              <a:rPr kumimoji="0" lang="fr-FR" sz="2400" b="1" i="0" u="none" strike="noStrike" kern="1200" cap="none" spc="0" normalizeH="0" baseline="0" noProof="0" dirty="0">
                <a:ln>
                  <a:noFill/>
                </a:ln>
                <a:solidFill>
                  <a:prstClr val="black"/>
                </a:solidFill>
                <a:effectLst/>
                <a:uLnTx/>
                <a:uFillTx/>
                <a:latin typeface="Calibri"/>
                <a:ea typeface="+mn-ea"/>
                <a:cs typeface="+mn-cs"/>
              </a:rPr>
              <a:t> FECOP/EFTP</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106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847850" y="1700808"/>
            <a:ext cx="8515350" cy="208823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Programme 059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 Qualité de l’éducation formelle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8173118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991544" y="116632"/>
            <a:ext cx="84969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all"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Qualité de l’éducation formelle</a:t>
            </a:r>
          </a:p>
        </p:txBody>
      </p:sp>
      <p:sp>
        <p:nvSpPr>
          <p:cNvPr id="4" name="Rectangle 3"/>
          <p:cNvSpPr/>
          <p:nvPr/>
        </p:nvSpPr>
        <p:spPr>
          <a:xfrm>
            <a:off x="2822638" y="980728"/>
            <a:ext cx="76328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Objectif stratégique : </a:t>
            </a:r>
            <a:r>
              <a:rPr kumimoji="0" lang="fr-FR" sz="18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Améliorer la qualité, la pertinence et l’efficacité du système éducatif</a:t>
            </a:r>
          </a:p>
        </p:txBody>
      </p:sp>
      <p:sp>
        <p:nvSpPr>
          <p:cNvPr id="5" name="Rectangle 4"/>
          <p:cNvSpPr/>
          <p:nvPr/>
        </p:nvSpPr>
        <p:spPr>
          <a:xfrm>
            <a:off x="1631504" y="2420888"/>
            <a:ext cx="122413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 avec le PNDES : </a:t>
            </a:r>
            <a:r>
              <a:rPr kumimoji="0" lang="fr-FR" sz="1800" b="0" i="1" u="none" strike="noStrike" kern="1200" cap="none" spc="0" normalizeH="0" baseline="0" noProof="0" dirty="0">
                <a:ln>
                  <a:noFill/>
                </a:ln>
                <a:solidFill>
                  <a:prstClr val="white"/>
                </a:solidFill>
                <a:effectLst/>
                <a:uLnTx/>
                <a:uFillTx/>
                <a:latin typeface="Calibri"/>
                <a:ea typeface="+mn-ea"/>
                <a:cs typeface="+mn-cs"/>
              </a:rPr>
              <a:t>Développer le capital humain</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3143672" y="2420888"/>
            <a:ext cx="100811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Huit (08) actions</a:t>
            </a:r>
          </a:p>
        </p:txBody>
      </p:sp>
      <p:sp>
        <p:nvSpPr>
          <p:cNvPr id="7" name="Rectangle 6"/>
          <p:cNvSpPr/>
          <p:nvPr/>
        </p:nvSpPr>
        <p:spPr>
          <a:xfrm>
            <a:off x="4310010" y="1785927"/>
            <a:ext cx="61206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Formation du personnel enseignant et d’encadrement</a:t>
            </a:r>
          </a:p>
        </p:txBody>
      </p:sp>
      <p:sp>
        <p:nvSpPr>
          <p:cNvPr id="8" name="Rectangle 7"/>
          <p:cNvSpPr/>
          <p:nvPr/>
        </p:nvSpPr>
        <p:spPr>
          <a:xfrm>
            <a:off x="4310010" y="2350604"/>
            <a:ext cx="61206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Suivi et encadrement pédagogique</a:t>
            </a:r>
          </a:p>
        </p:txBody>
      </p:sp>
      <p:sp>
        <p:nvSpPr>
          <p:cNvPr id="9" name="Rectangle 8"/>
          <p:cNvSpPr/>
          <p:nvPr/>
        </p:nvSpPr>
        <p:spPr>
          <a:xfrm>
            <a:off x="4310010" y="2924944"/>
            <a:ext cx="61206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Curricula et programmes d’enseignement /formation</a:t>
            </a:r>
          </a:p>
        </p:txBody>
      </p:sp>
      <p:sp>
        <p:nvSpPr>
          <p:cNvPr id="10" name="Rectangle 9"/>
          <p:cNvSpPr/>
          <p:nvPr/>
        </p:nvSpPr>
        <p:spPr>
          <a:xfrm>
            <a:off x="4310010" y="3518698"/>
            <a:ext cx="609261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Matériels pédagogiques et didactiques</a:t>
            </a:r>
          </a:p>
        </p:txBody>
      </p:sp>
      <p:sp>
        <p:nvSpPr>
          <p:cNvPr id="11" name="Rectangle 10"/>
          <p:cNvSpPr/>
          <p:nvPr/>
        </p:nvSpPr>
        <p:spPr>
          <a:xfrm>
            <a:off x="4287951" y="4075081"/>
            <a:ext cx="609261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Introduction des langues nationales, la culture et le sport dans l’enseignement</a:t>
            </a:r>
          </a:p>
        </p:txBody>
      </p:sp>
      <p:sp>
        <p:nvSpPr>
          <p:cNvPr id="12" name="Rectangle 11"/>
          <p:cNvSpPr/>
          <p:nvPr/>
        </p:nvSpPr>
        <p:spPr>
          <a:xfrm>
            <a:off x="4279210" y="4869161"/>
            <a:ext cx="6120680" cy="348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Opérationnalisation des passerelles</a:t>
            </a:r>
          </a:p>
        </p:txBody>
      </p:sp>
      <p:sp>
        <p:nvSpPr>
          <p:cNvPr id="13" name="Rectangle 12"/>
          <p:cNvSpPr/>
          <p:nvPr/>
        </p:nvSpPr>
        <p:spPr>
          <a:xfrm>
            <a:off x="4301984" y="5373216"/>
            <a:ext cx="609790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Recherche-action et recherche développement</a:t>
            </a:r>
          </a:p>
        </p:txBody>
      </p:sp>
      <p:sp>
        <p:nvSpPr>
          <p:cNvPr id="14" name="Rectangle 13"/>
          <p:cNvSpPr/>
          <p:nvPr/>
        </p:nvSpPr>
        <p:spPr>
          <a:xfrm>
            <a:off x="4310010" y="6021288"/>
            <a:ext cx="61206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Evaluation des connaissances et des compétences</a:t>
            </a:r>
          </a:p>
        </p:txBody>
      </p:sp>
      <p:sp>
        <p:nvSpPr>
          <p:cNvPr id="15" name="Flèche vers le bas 14"/>
          <p:cNvSpPr/>
          <p:nvPr/>
        </p:nvSpPr>
        <p:spPr>
          <a:xfrm>
            <a:off x="1991544" y="764704"/>
            <a:ext cx="252028"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vers le bas 15"/>
          <p:cNvSpPr/>
          <p:nvPr/>
        </p:nvSpPr>
        <p:spPr>
          <a:xfrm>
            <a:off x="3287688" y="764704"/>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vers le bas 16"/>
          <p:cNvSpPr/>
          <p:nvPr/>
        </p:nvSpPr>
        <p:spPr>
          <a:xfrm>
            <a:off x="3557718" y="1628800"/>
            <a:ext cx="18002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Connecteur droit 18"/>
          <p:cNvCxnSpPr>
            <a:endCxn id="7" idx="1"/>
          </p:cNvCxnSpPr>
          <p:nvPr/>
        </p:nvCxnSpPr>
        <p:spPr>
          <a:xfrm flipV="1">
            <a:off x="4007768" y="2001952"/>
            <a:ext cx="302242" cy="3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endCxn id="8" idx="1"/>
          </p:cNvCxnSpPr>
          <p:nvPr/>
        </p:nvCxnSpPr>
        <p:spPr>
          <a:xfrm>
            <a:off x="4151784" y="2566628"/>
            <a:ext cx="1582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6" idx="3"/>
            <a:endCxn id="9" idx="1"/>
          </p:cNvCxnSpPr>
          <p:nvPr/>
        </p:nvCxnSpPr>
        <p:spPr>
          <a:xfrm>
            <a:off x="4151784" y="3104964"/>
            <a:ext cx="158226"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a:endCxn id="10" idx="1"/>
          </p:cNvCxnSpPr>
          <p:nvPr/>
        </p:nvCxnSpPr>
        <p:spPr>
          <a:xfrm>
            <a:off x="4158890" y="3734722"/>
            <a:ext cx="1511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4007768" y="3789040"/>
            <a:ext cx="271442"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6" idx="2"/>
            <a:endCxn id="12" idx="1"/>
          </p:cNvCxnSpPr>
          <p:nvPr/>
        </p:nvCxnSpPr>
        <p:spPr>
          <a:xfrm>
            <a:off x="3647728" y="3789041"/>
            <a:ext cx="631482" cy="1254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endCxn id="13" idx="1"/>
          </p:cNvCxnSpPr>
          <p:nvPr/>
        </p:nvCxnSpPr>
        <p:spPr>
          <a:xfrm>
            <a:off x="3467709" y="3789040"/>
            <a:ext cx="834275"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a:endCxn id="14" idx="1"/>
          </p:cNvCxnSpPr>
          <p:nvPr/>
        </p:nvCxnSpPr>
        <p:spPr>
          <a:xfrm>
            <a:off x="3287688" y="3789040"/>
            <a:ext cx="1022322" cy="2484276"/>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367808" y="2350604"/>
            <a:ext cx="61206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Suivi et encadrement pédagogique</a:t>
            </a:r>
          </a:p>
        </p:txBody>
      </p:sp>
      <p:sp>
        <p:nvSpPr>
          <p:cNvPr id="30" name="Rectangle 29"/>
          <p:cNvSpPr/>
          <p:nvPr/>
        </p:nvSpPr>
        <p:spPr>
          <a:xfrm>
            <a:off x="4367808" y="2924944"/>
            <a:ext cx="61206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Curricula et programmes d’enseignement /formation</a:t>
            </a:r>
          </a:p>
        </p:txBody>
      </p:sp>
      <p:sp>
        <p:nvSpPr>
          <p:cNvPr id="32" name="Rectangle 31"/>
          <p:cNvSpPr/>
          <p:nvPr/>
        </p:nvSpPr>
        <p:spPr>
          <a:xfrm>
            <a:off x="4317860" y="3520689"/>
            <a:ext cx="609261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Matériels pédagogiques et didactiques</a:t>
            </a:r>
          </a:p>
        </p:txBody>
      </p:sp>
      <p:sp>
        <p:nvSpPr>
          <p:cNvPr id="33" name="Rectangle 32"/>
          <p:cNvSpPr/>
          <p:nvPr/>
        </p:nvSpPr>
        <p:spPr>
          <a:xfrm>
            <a:off x="4295801" y="4077072"/>
            <a:ext cx="609261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Introduction des langues nationales, la culture et le sport dans l’enseignement</a:t>
            </a:r>
          </a:p>
        </p:txBody>
      </p:sp>
    </p:spTree>
    <p:extLst>
      <p:ext uri="{BB962C8B-B14F-4D97-AF65-F5344CB8AC3E}">
        <p14:creationId xmlns:p14="http://schemas.microsoft.com/office/powerpoint/2010/main" val="34231213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1664" y="998730"/>
            <a:ext cx="6156684" cy="702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100" b="1" i="0" u="none" strike="noStrike" kern="1200" cap="all"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Les intervenants au programme Qualité de l’éducation formelle</a:t>
            </a:r>
          </a:p>
        </p:txBody>
      </p:sp>
      <p:sp>
        <p:nvSpPr>
          <p:cNvPr id="7" name="ZoneTexte 6"/>
          <p:cNvSpPr txBox="1"/>
          <p:nvPr/>
        </p:nvSpPr>
        <p:spPr>
          <a:xfrm>
            <a:off x="2119746" y="2240870"/>
            <a:ext cx="164176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Calibri"/>
                <a:ea typeface="+mn-ea"/>
                <a:cs typeface="+mn-cs"/>
              </a:rPr>
              <a:t>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DGREIP</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DGEPFIC</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DGEC</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DASCLE</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DREPPNF</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DPEPPNF</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DREPS</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DPEPS</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srgbClr val="FF0000"/>
                </a:solidFill>
                <a:effectLst/>
                <a:uLnTx/>
                <a:uFillTx/>
                <a:latin typeface="Calibri"/>
                <a:ea typeface="+mn-ea"/>
                <a:cs typeface="+mn-cs"/>
              </a:rPr>
              <a:t>DAMSSE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p:cNvSpPr txBox="1"/>
          <p:nvPr/>
        </p:nvSpPr>
        <p:spPr>
          <a:xfrm>
            <a:off x="4073236" y="2312222"/>
            <a:ext cx="331891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Calibri"/>
                <a:ea typeface="+mn-ea"/>
                <a:cs typeface="+mn-cs"/>
              </a:rPr>
              <a:t>Projets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Projet d'appui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L'enseignement primaire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Bilingue franco arabe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(PREFA)</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ZoneTexte 8"/>
          <p:cNvSpPr txBox="1"/>
          <p:nvPr/>
        </p:nvSpPr>
        <p:spPr>
          <a:xfrm>
            <a:off x="7554161" y="2240870"/>
            <a:ext cx="3751147"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sng" strike="noStrike" kern="1200" cap="none" spc="0" normalizeH="0" baseline="0" noProof="0" dirty="0">
                <a:ln>
                  <a:noFill/>
                </a:ln>
                <a:solidFill>
                  <a:prstClr val="black"/>
                </a:solidFill>
                <a:effectLst/>
                <a:uLnTx/>
                <a:uFillTx/>
                <a:latin typeface="Calibri"/>
                <a:ea typeface="+mn-ea"/>
                <a:cs typeface="+mn-cs"/>
              </a:rPr>
              <a:t>Opérateurs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Centre National des Manuels et Fournitures Scolaires(</a:t>
            </a:r>
            <a:r>
              <a:rPr kumimoji="0" lang="fr-FR" sz="2800" b="1" i="0" u="none" strike="noStrike" kern="1200" cap="none" spc="0" normalizeH="0" baseline="0" noProof="0" dirty="0">
                <a:ln>
                  <a:noFill/>
                </a:ln>
                <a:solidFill>
                  <a:prstClr val="black"/>
                </a:solidFill>
                <a:effectLst/>
                <a:uLnTx/>
                <a:uFillTx/>
                <a:latin typeface="Calibri"/>
                <a:ea typeface="+mn-ea"/>
                <a:cs typeface="+mn-cs"/>
              </a:rPr>
              <a:t>CENAMAFS</a:t>
            </a:r>
            <a:r>
              <a:rPr kumimoji="0" lang="fr-FR" sz="2800" b="0" i="0" u="none" strike="noStrike" kern="1200" cap="none" spc="0" normalizeH="0" baseline="0" noProof="0" dirty="0">
                <a:ln>
                  <a:noFill/>
                </a:ln>
                <a:solidFill>
                  <a:prstClr val="black"/>
                </a:solidFill>
                <a:effectLst/>
                <a:uLnTx/>
                <a:uFillTx/>
                <a:latin typeface="Calibri"/>
                <a:ea typeface="+mn-ea"/>
                <a:cs typeface="+mn-cs"/>
              </a:rPr>
              <a: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prstClr val="black"/>
                </a:solidFill>
                <a:effectLst/>
                <a:uLnTx/>
                <a:uFillTx/>
                <a:latin typeface="Calibri"/>
                <a:ea typeface="+mn-ea"/>
                <a:cs typeface="+mn-cs"/>
              </a:rPr>
              <a:t>Institut national de Formation des</a:t>
            </a:r>
            <a:r>
              <a:rPr kumimoji="0" lang="fr-FR" sz="2800" b="0" i="0" u="none" strike="noStrike" kern="1200" cap="none" spc="0" normalizeH="0" noProof="0" dirty="0" smtClean="0">
                <a:ln>
                  <a:noFill/>
                </a:ln>
                <a:solidFill>
                  <a:prstClr val="black"/>
                </a:solidFill>
                <a:effectLst/>
                <a:uLnTx/>
                <a:uFillTx/>
                <a:latin typeface="Calibri"/>
                <a:ea typeface="+mn-ea"/>
                <a:cs typeface="+mn-cs"/>
              </a:rPr>
              <a:t> Personnels de l’Education (INFPE)</a:t>
            </a:r>
            <a:endParaRPr kumimoji="0" lang="fr-FR"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8951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847850" y="1700808"/>
            <a:ext cx="8515350" cy="208823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Programme 060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 </a:t>
            </a:r>
            <a:r>
              <a:rPr kumimoji="0" lang="fr-FR" sz="40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Accès et Qualité de l’éducation non formelle</a:t>
            </a:r>
            <a:r>
              <a:rPr kumimoji="0" lang="fr-FR"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1871714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063552" y="349748"/>
            <a:ext cx="82089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all" spc="0" normalizeH="0" baseline="0" noProof="0" dirty="0">
                <a:ln>
                  <a:noFill/>
                </a:ln>
                <a:solidFill>
                  <a:prstClr val="white"/>
                </a:solidFill>
                <a:effectLst/>
                <a:uLnTx/>
                <a:uFillTx/>
                <a:latin typeface="Calibri"/>
                <a:ea typeface="+mn-ea"/>
                <a:cs typeface="+mn-cs"/>
              </a:rPr>
              <a:t>ACCES ET QUALITE DE L’EDUCATION  NON FORMELLE</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2855640" y="1196752"/>
            <a:ext cx="73448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Objectif stratégique : </a:t>
            </a:r>
            <a:r>
              <a:rPr kumimoji="0" lang="fr-FR" sz="1800" b="0" i="1"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Réduire l’analphabétisme</a:t>
            </a:r>
          </a:p>
        </p:txBody>
      </p:sp>
      <p:sp>
        <p:nvSpPr>
          <p:cNvPr id="5" name="Rectangle 4"/>
          <p:cNvSpPr/>
          <p:nvPr/>
        </p:nvSpPr>
        <p:spPr>
          <a:xfrm>
            <a:off x="1775520" y="2708920"/>
            <a:ext cx="1512168"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Lien avec le PNDES : </a:t>
            </a:r>
            <a:r>
              <a:rPr kumimoji="0" lang="fr-FR" sz="1800" b="0" i="1" u="none" strike="noStrike" kern="1200" cap="none" spc="0" normalizeH="0" baseline="0" noProof="0" dirty="0">
                <a:ln>
                  <a:noFill/>
                </a:ln>
                <a:solidFill>
                  <a:prstClr val="white"/>
                </a:solidFill>
                <a:effectLst/>
                <a:uLnTx/>
                <a:uFillTx/>
                <a:latin typeface="Calibri"/>
                <a:ea typeface="+mn-ea"/>
                <a:cs typeface="+mn-cs"/>
              </a:rPr>
              <a:t>Développer le capital humain</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3503712" y="2708920"/>
            <a:ext cx="1224136"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Trois (03) actions</a:t>
            </a:r>
          </a:p>
        </p:txBody>
      </p:sp>
      <p:sp>
        <p:nvSpPr>
          <p:cNvPr id="7" name="Rectangle 6"/>
          <p:cNvSpPr/>
          <p:nvPr/>
        </p:nvSpPr>
        <p:spPr>
          <a:xfrm>
            <a:off x="5375920" y="2312876"/>
            <a:ext cx="50405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Offre et demande en éducation non formelle</a:t>
            </a:r>
          </a:p>
        </p:txBody>
      </p:sp>
      <p:sp>
        <p:nvSpPr>
          <p:cNvPr id="8" name="Rectangle 7"/>
          <p:cNvSpPr/>
          <p:nvPr/>
        </p:nvSpPr>
        <p:spPr>
          <a:xfrm>
            <a:off x="5392688" y="3668185"/>
            <a:ext cx="50405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Qualité de l’éducation non formelle</a:t>
            </a:r>
          </a:p>
        </p:txBody>
      </p:sp>
      <p:sp>
        <p:nvSpPr>
          <p:cNvPr id="9" name="Rectangle 8"/>
          <p:cNvSpPr/>
          <p:nvPr/>
        </p:nvSpPr>
        <p:spPr>
          <a:xfrm>
            <a:off x="5375920" y="5121188"/>
            <a:ext cx="50405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Evaluation et certification des acquis et des apprentissages</a:t>
            </a:r>
          </a:p>
        </p:txBody>
      </p:sp>
      <p:sp>
        <p:nvSpPr>
          <p:cNvPr id="11" name="Flèche droite 10"/>
          <p:cNvSpPr/>
          <p:nvPr/>
        </p:nvSpPr>
        <p:spPr>
          <a:xfrm flipV="1">
            <a:off x="4727848" y="2780929"/>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droite 11"/>
          <p:cNvSpPr/>
          <p:nvPr/>
        </p:nvSpPr>
        <p:spPr>
          <a:xfrm>
            <a:off x="4727848" y="3993785"/>
            <a:ext cx="664840" cy="212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droite 13"/>
          <p:cNvSpPr/>
          <p:nvPr/>
        </p:nvSpPr>
        <p:spPr>
          <a:xfrm>
            <a:off x="4727848" y="5373216"/>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vers le bas 14"/>
          <p:cNvSpPr/>
          <p:nvPr/>
        </p:nvSpPr>
        <p:spPr>
          <a:xfrm>
            <a:off x="2279576" y="836712"/>
            <a:ext cx="252028"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vers le bas 15"/>
          <p:cNvSpPr/>
          <p:nvPr/>
        </p:nvSpPr>
        <p:spPr>
          <a:xfrm>
            <a:off x="4115780" y="1916832"/>
            <a:ext cx="18002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vers le bas 16"/>
          <p:cNvSpPr/>
          <p:nvPr/>
        </p:nvSpPr>
        <p:spPr>
          <a:xfrm>
            <a:off x="5519936" y="836712"/>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15874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8628" y="350378"/>
            <a:ext cx="8064896" cy="1316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all"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Les intervenants au programme accès et Qualité de l’éducation non formelle</a:t>
            </a:r>
          </a:p>
        </p:txBody>
      </p:sp>
      <p:sp>
        <p:nvSpPr>
          <p:cNvPr id="4" name="ZoneTexte 3"/>
          <p:cNvSpPr txBox="1"/>
          <p:nvPr/>
        </p:nvSpPr>
        <p:spPr>
          <a:xfrm>
            <a:off x="2207568" y="2204864"/>
            <a:ext cx="240599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sng" strike="noStrike" kern="1200" cap="none" spc="0" normalizeH="0" baseline="0" noProof="0" dirty="0" smtClean="0">
                <a:ln>
                  <a:noFill/>
                </a:ln>
                <a:solidFill>
                  <a:prstClr val="black"/>
                </a:solidFill>
                <a:effectLst/>
                <a:uLnTx/>
                <a:uFillTx/>
                <a:latin typeface="Calibri"/>
                <a:ea typeface="+mn-ea"/>
                <a:cs typeface="+mn-cs"/>
              </a:rPr>
              <a:t>Directions</a:t>
            </a:r>
            <a:endParaRPr kumimoji="0" lang="fr-FR" sz="36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3600" b="1" i="0" u="none" strike="noStrike" kern="1200" cap="none" spc="0" normalizeH="0" baseline="0" noProof="0" dirty="0">
                <a:ln>
                  <a:noFill/>
                </a:ln>
                <a:solidFill>
                  <a:prstClr val="black"/>
                </a:solidFill>
                <a:effectLst/>
                <a:uLnTx/>
                <a:uFillTx/>
                <a:latin typeface="Calibri"/>
                <a:ea typeface="+mn-ea"/>
                <a:cs typeface="+mn-cs"/>
              </a:rPr>
              <a:t>DREPPNF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3600" b="1" i="0" u="none" strike="noStrike" kern="1200" cap="none" spc="0" normalizeH="0" baseline="0" noProof="0" dirty="0">
                <a:ln>
                  <a:noFill/>
                </a:ln>
                <a:solidFill>
                  <a:prstClr val="black"/>
                </a:solidFill>
                <a:effectLst/>
                <a:uLnTx/>
                <a:uFillTx/>
                <a:latin typeface="Calibri"/>
                <a:ea typeface="+mn-ea"/>
                <a:cs typeface="+mn-cs"/>
              </a:rPr>
              <a:t>DPEPPNF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3600" b="1" i="0" u="none" strike="noStrike" kern="1200" cap="none" spc="0" normalizeH="0" baseline="0" noProof="0" dirty="0">
                <a:ln>
                  <a:noFill/>
                </a:ln>
                <a:solidFill>
                  <a:prstClr val="black"/>
                </a:solidFill>
                <a:effectLst/>
                <a:uLnTx/>
                <a:uFillTx/>
                <a:latin typeface="Calibri"/>
                <a:ea typeface="+mn-ea"/>
                <a:cs typeface="+mn-cs"/>
              </a:rPr>
              <a:t>DGENF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p:cNvSpPr txBox="1"/>
          <p:nvPr/>
        </p:nvSpPr>
        <p:spPr>
          <a:xfrm>
            <a:off x="7377220" y="2198471"/>
            <a:ext cx="273630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sng" strike="noStrike" kern="1200" cap="none" spc="0" normalizeH="0" baseline="0" noProof="0" dirty="0">
                <a:ln>
                  <a:noFill/>
                </a:ln>
                <a:solidFill>
                  <a:prstClr val="black"/>
                </a:solidFill>
                <a:effectLst/>
                <a:uLnTx/>
                <a:uFillTx/>
                <a:latin typeface="Calibri"/>
                <a:ea typeface="+mn-ea"/>
                <a:cs typeface="+mn-cs"/>
              </a:rPr>
              <a:t>Opérateur</a:t>
            </a:r>
            <a:endParaRPr kumimoji="0" lang="fr-FR" sz="36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Calibri"/>
                <a:ea typeface="+mn-ea"/>
                <a:cs typeface="+mn-cs"/>
              </a:rPr>
              <a:t>FONAENF</a:t>
            </a:r>
          </a:p>
        </p:txBody>
      </p:sp>
    </p:spTree>
    <p:extLst>
      <p:ext uri="{BB962C8B-B14F-4D97-AF65-F5344CB8AC3E}">
        <p14:creationId xmlns:p14="http://schemas.microsoft.com/office/powerpoint/2010/main" val="214932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hèm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1870</TotalTime>
  <Words>8769</Words>
  <Application>Microsoft Office PowerPoint</Application>
  <PresentationFormat>Grand écran</PresentationFormat>
  <Paragraphs>1392</Paragraphs>
  <Slides>151</Slides>
  <Notes>24</Notes>
  <HiddenSlides>0</HiddenSlides>
  <MMClips>0</MMClips>
  <ScaleCrop>false</ScaleCrop>
  <HeadingPairs>
    <vt:vector size="8" baseType="variant">
      <vt:variant>
        <vt:lpstr>Polices utilisées</vt:lpstr>
      </vt:variant>
      <vt:variant>
        <vt:i4>21</vt:i4>
      </vt:variant>
      <vt:variant>
        <vt:lpstr>Thème</vt:lpstr>
      </vt:variant>
      <vt:variant>
        <vt:i4>1</vt:i4>
      </vt:variant>
      <vt:variant>
        <vt:lpstr>Serveurs OLE incorporés</vt:lpstr>
      </vt:variant>
      <vt:variant>
        <vt:i4>0</vt:i4>
      </vt:variant>
      <vt:variant>
        <vt:lpstr>Titres des diapositives</vt:lpstr>
      </vt:variant>
      <vt:variant>
        <vt:i4>151</vt:i4>
      </vt:variant>
    </vt:vector>
  </HeadingPairs>
  <TitlesOfParts>
    <vt:vector size="173" baseType="lpstr">
      <vt:lpstr>MS PGothic</vt:lpstr>
      <vt:lpstr>Aharoni</vt:lpstr>
      <vt:lpstr>Arial</vt:lpstr>
      <vt:lpstr>Arial Black</vt:lpstr>
      <vt:lpstr>Arial Narrow</vt:lpstr>
      <vt:lpstr>Arial Rounded MT Bold</vt:lpstr>
      <vt:lpstr>Berlin Sans FB</vt:lpstr>
      <vt:lpstr>Calibri</vt:lpstr>
      <vt:lpstr>Calibri Light</vt:lpstr>
      <vt:lpstr>Cambria</vt:lpstr>
      <vt:lpstr>Century Gothic</vt:lpstr>
      <vt:lpstr>Courier New</vt:lpstr>
      <vt:lpstr>Garamond</vt:lpstr>
      <vt:lpstr>Maiandra GD</vt:lpstr>
      <vt:lpstr>Monotype Sorts</vt:lpstr>
      <vt:lpstr>新細明體</vt:lpstr>
      <vt:lpstr>新細明體</vt:lpstr>
      <vt:lpstr>Sylfaen</vt:lpstr>
      <vt:lpstr>Symbol</vt:lpstr>
      <vt:lpstr>Times New Roman</vt:lpstr>
      <vt:lpstr>Wingdings</vt:lpstr>
      <vt:lpstr>1_Thème Office</vt:lpstr>
      <vt:lpstr>Cours de planification budgétaire et financement de l’éducation</vt:lpstr>
      <vt:lpstr>Présentation PowerPoint</vt:lpstr>
      <vt:lpstr>I. GENERALITES SUR LE BUDGET DE L’ETAT</vt:lpstr>
      <vt:lpstr>1.1. Définition</vt:lpstr>
      <vt:lpstr>1.1. Définition</vt:lpstr>
      <vt:lpstr>1.1. Définition</vt:lpstr>
      <vt:lpstr>1.1. Définition</vt:lpstr>
      <vt:lpstr>1.2. DU CONTENU DES LOIS DE FINANCES DE L'ANNEE</vt:lpstr>
      <vt:lpstr>1.2. DU CONTENU DES LOIS DE FINANCES DE L'ANNEE</vt:lpstr>
      <vt:lpstr>1.2. DU CONTENU DES LOIS DE FINANCES DE L'ANNEE</vt:lpstr>
      <vt:lpstr>1.2. DU CONTENU DES LOIS DE FINANCES DE L'ANNEE</vt:lpstr>
      <vt:lpstr>1.2. DU CONTENU DES LOIS DE FINANCES DE L'ANNEE</vt:lpstr>
      <vt:lpstr>1.2. DU CONTENU DES LOIS DE FINANCES DE L'ANNEE</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1.3. RAPPEL SUR LES PRINCIPES BUDGETAIRES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D’UNE CHAÎNE DE RÉSULTATS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Pourquoi le budget programme ? </vt:lpstr>
      <vt:lpstr>Pourquoi le budget programme ?</vt:lpstr>
      <vt:lpstr>Pourquoi le budget programme ?</vt:lpstr>
      <vt:lpstr>2.3. LES PRINCIPALES INNOVATIONS INDUITES PAR LA LOI ORGANIQUE RELATIVE AUX LOIS DE FINANCES</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3.1. Clarification conceptuelle</vt:lpstr>
      <vt:lpstr>3.1. Clarification conceptuelle</vt:lpstr>
      <vt:lpstr>3.2.Le découpage  de la politique en programmes</vt:lpstr>
      <vt:lpstr>3.2. Le découpage de la mission en programmes</vt:lpstr>
      <vt:lpstr>3.3. La structuration du programme en actions</vt:lpstr>
      <vt:lpstr>3.3. La structuration du programme en actions</vt:lpstr>
      <vt:lpstr>3.4. Le découpage de l’action en activités</vt:lpstr>
      <vt:lpstr>   Exemple: cartographie du programme « Pilotage et soutien  aux services de l’éducation formelle et non formelle »  </vt:lpstr>
      <vt:lpstr> 3.5. Structuration du budget programme </vt:lpstr>
      <vt:lpstr> 3.6. Présentation de la Structuration du budget programme des ministères d’éducation, le cas du MESRSI </vt:lpstr>
      <vt:lpstr> 3.6. Présentation de la Structuration du budget programme des ministères d’éducation, le cas du MENAPLN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3.7. La gouvernance ou dialogue de gestion</vt:lpstr>
      <vt:lpstr>3.7. La gouvernance ou dialogue de gestion</vt:lpstr>
      <vt:lpstr>Les acteurs de la gouvernance</vt:lpstr>
      <vt:lpstr>Les acteurs de la gouvernance</vt:lpstr>
      <vt:lpstr>Les acteurs de la gouvernance</vt:lpstr>
      <vt:lpstr>MECANISMES DE DIALOGUE</vt:lpstr>
      <vt:lpstr>Présentation PowerPoint</vt:lpstr>
      <vt:lpstr>La déclinaison opérationnelle de la chaîne de responsabilité</vt:lpstr>
      <vt:lpstr>Présentation PowerPoint</vt:lpstr>
      <vt:lpstr>4.1. Acteurs clés dans l’élaboration du budget programme</vt:lpstr>
      <vt:lpstr>4.1. Acteurs clés dans l’élaboration du budget programme</vt:lpstr>
      <vt:lpstr>4.1. Acteurs clés dans l’élaboration du budget programme</vt:lpstr>
      <vt:lpstr>4.2. cadrage de la programmation budgétaire</vt:lpstr>
      <vt:lpstr>4.2- cadrage de la programmation budgétaire</vt:lpstr>
      <vt:lpstr>4.2- cadrage de la programmation budgétaire</vt:lpstr>
      <vt:lpstr>4.2- cadrage de la programmation budgétaire</vt:lpstr>
      <vt:lpstr>4.2. cadrage de la programmation budgétaire</vt:lpstr>
      <vt:lpstr>Présentation PowerPoint</vt:lpstr>
      <vt:lpstr>Présentation PowerPoint</vt:lpstr>
      <vt:lpstr>Présentation PowerPoint</vt:lpstr>
      <vt:lpstr>Présentation PowerPoint</vt:lpstr>
      <vt:lpstr>Présentation PowerPoint</vt:lpstr>
      <vt:lpstr>Présentation PowerPoint</vt:lpstr>
      <vt:lpstr>4.5.Promulgation de la LFI</vt:lpstr>
      <vt:lpstr>Présentation PowerPoint</vt:lpstr>
      <vt:lpstr>Objectifs pédagogiques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planification et gestion budgétaire en éducation</dc:title>
  <dc:creator>O</dc:creator>
  <cp:lastModifiedBy>Kpèonbar</cp:lastModifiedBy>
  <cp:revision>58</cp:revision>
  <dcterms:created xsi:type="dcterms:W3CDTF">2020-05-04T14:03:16Z</dcterms:created>
  <dcterms:modified xsi:type="dcterms:W3CDTF">2022-04-26T13:38:01Z</dcterms:modified>
</cp:coreProperties>
</file>