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59" r:id="rId7"/>
    <p:sldId id="260"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4EE59EA5-E146-471B-80AD-09B30E90B88F}" type="datetimeFigureOut">
              <a:rPr lang="fr-FR" smtClean="0"/>
              <a:t>27/09/2021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2280204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EE59EA5-E146-471B-80AD-09B30E90B88F}" type="datetimeFigureOut">
              <a:rPr lang="fr-FR" smtClean="0"/>
              <a:t>27/09/2021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1932764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EE59EA5-E146-471B-80AD-09B30E90B88F}" type="datetimeFigureOut">
              <a:rPr lang="fr-FR" smtClean="0"/>
              <a:t>27/09/2021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1968945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EE59EA5-E146-471B-80AD-09B30E90B88F}" type="datetimeFigureOut">
              <a:rPr lang="fr-FR" smtClean="0"/>
              <a:t>27/09/2021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3796005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4EE59EA5-E146-471B-80AD-09B30E90B88F}" type="datetimeFigureOut">
              <a:rPr lang="fr-FR" smtClean="0"/>
              <a:t>27/09/2021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283880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EE59EA5-E146-471B-80AD-09B30E90B88F}" type="datetimeFigureOut">
              <a:rPr lang="fr-FR" smtClean="0"/>
              <a:t>27/09/2021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377090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EE59EA5-E146-471B-80AD-09B30E90B88F}" type="datetimeFigureOut">
              <a:rPr lang="fr-FR" smtClean="0"/>
              <a:t>27/09/2021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408838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EE59EA5-E146-471B-80AD-09B30E90B88F}" type="datetimeFigureOut">
              <a:rPr lang="fr-FR" smtClean="0"/>
              <a:t>27/09/2021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196496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E59EA5-E146-471B-80AD-09B30E90B88F}" type="datetimeFigureOut">
              <a:rPr lang="fr-FR" smtClean="0"/>
              <a:t>27/09/2021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4186696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4EE59EA5-E146-471B-80AD-09B30E90B88F}" type="datetimeFigureOut">
              <a:rPr lang="fr-FR" smtClean="0"/>
              <a:t>27/09/2021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404468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4EE59EA5-E146-471B-80AD-09B30E90B88F}" type="datetimeFigureOut">
              <a:rPr lang="fr-FR" smtClean="0"/>
              <a:t>27/09/2021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00B540A-DF95-4BC2-83AA-DD2E3723C425}" type="slidenum">
              <a:rPr lang="fr-FR" smtClean="0"/>
              <a:t>‹N°›</a:t>
            </a:fld>
            <a:endParaRPr lang="fr-FR"/>
          </a:p>
        </p:txBody>
      </p:sp>
    </p:spTree>
    <p:extLst>
      <p:ext uri="{BB962C8B-B14F-4D97-AF65-F5344CB8AC3E}">
        <p14:creationId xmlns:p14="http://schemas.microsoft.com/office/powerpoint/2010/main" val="2050376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59EA5-E146-471B-80AD-09B30E90B88F}" type="datetimeFigureOut">
              <a:rPr lang="fr-FR" smtClean="0"/>
              <a:t>27/09/2021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B540A-DF95-4BC2-83AA-DD2E3723C425}" type="slidenum">
              <a:rPr lang="fr-FR" smtClean="0"/>
              <a:t>‹N°›</a:t>
            </a:fld>
            <a:endParaRPr lang="fr-FR"/>
          </a:p>
        </p:txBody>
      </p:sp>
    </p:spTree>
    <p:extLst>
      <p:ext uri="{BB962C8B-B14F-4D97-AF65-F5344CB8AC3E}">
        <p14:creationId xmlns:p14="http://schemas.microsoft.com/office/powerpoint/2010/main" val="3990387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latin typeface="+mn-lt"/>
              </a:rPr>
              <a:t>Gestion des services de planification familiale</a:t>
            </a: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2963607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mn-lt"/>
              </a:rPr>
              <a:t>les synergies entre les composantes</a:t>
            </a:r>
            <a:endParaRPr lang="fr-FR" dirty="0">
              <a:latin typeface="+mn-lt"/>
            </a:endParaRPr>
          </a:p>
        </p:txBody>
      </p:sp>
      <p:sp>
        <p:nvSpPr>
          <p:cNvPr id="3" name="Espace réservé du contenu 2"/>
          <p:cNvSpPr>
            <a:spLocks noGrp="1"/>
          </p:cNvSpPr>
          <p:nvPr>
            <p:ph idx="1"/>
          </p:nvPr>
        </p:nvSpPr>
        <p:spPr>
          <a:xfrm>
            <a:off x="838200" y="1797916"/>
            <a:ext cx="10515600" cy="4371975"/>
          </a:xfrm>
        </p:spPr>
        <p:txBody>
          <a:bodyPr>
            <a:normAutofit fontScale="92500" lnSpcReduction="10000"/>
          </a:bodyPr>
          <a:lstStyle/>
          <a:p>
            <a:r>
              <a:rPr lang="fr-FR" dirty="0"/>
              <a:t>Les interventions au sein de l’une des trois composantes du programme — offre, environnement favorable et demande — ne fonctionnent pas en vase</a:t>
            </a:r>
            <a:br>
              <a:rPr lang="fr-FR" dirty="0"/>
            </a:br>
            <a:r>
              <a:rPr lang="fr-FR" dirty="0"/>
              <a:t>clos, tel que représenté dans le modèle visuel par les flèches de transition reliant ces trois domaines. </a:t>
            </a:r>
          </a:p>
          <a:p>
            <a:r>
              <a:rPr lang="fr-FR" dirty="0"/>
              <a:t>L’ investissement dans l’une des composantes peut avoir et aura un impact sur les autres composantes, et les activités qui sont bien coordonnées et qui se renforcent mutuellement produiront un impact optimal. </a:t>
            </a:r>
          </a:p>
          <a:p>
            <a:r>
              <a:rPr lang="fr-FR" dirty="0"/>
              <a:t>Le Modèle de programmation SEED met en évidence trois domaines de synergie entre</a:t>
            </a:r>
            <a:br>
              <a:rPr lang="fr-FR" dirty="0"/>
            </a:br>
            <a:r>
              <a:rPr lang="fr-FR" dirty="0"/>
              <a:t>les composantes du programme — la qualité de l’interaction client-prestataire, le renforcement des systèmes et la transformation des normes sociales.</a:t>
            </a:r>
          </a:p>
        </p:txBody>
      </p:sp>
    </p:spTree>
    <p:extLst>
      <p:ext uri="{BB962C8B-B14F-4D97-AF65-F5344CB8AC3E}">
        <p14:creationId xmlns:p14="http://schemas.microsoft.com/office/powerpoint/2010/main" val="2503814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mn-lt"/>
              </a:rPr>
              <a:t>Définition de PF</a:t>
            </a:r>
          </a:p>
        </p:txBody>
      </p:sp>
      <p:sp>
        <p:nvSpPr>
          <p:cNvPr id="3" name="Espace réservé du contenu 2"/>
          <p:cNvSpPr>
            <a:spLocks noGrp="1"/>
          </p:cNvSpPr>
          <p:nvPr>
            <p:ph idx="1"/>
          </p:nvPr>
        </p:nvSpPr>
        <p:spPr/>
        <p:txBody>
          <a:bodyPr>
            <a:normAutofit/>
          </a:bodyPr>
          <a:lstStyle/>
          <a:p>
            <a:r>
              <a:rPr lang="fr-FR" sz="3200" dirty="0"/>
              <a:t>La planification familiale est l’ensemble de mesures techniques, psychosociales et éducatives offertes aux couples et aux individus en vue de leur permettre d’avoir des enfants quand ils veulent ; d’éviter les grossesses non désirés et d’espacer les naissances de leurs enfants. Elle prend également en charge les problèmes de stérilité et contribue à la lutte contre les IST et le SIDA (Art. 85 du code de la santé burkinabé). </a:t>
            </a:r>
          </a:p>
        </p:txBody>
      </p:sp>
    </p:spTree>
    <p:extLst>
      <p:ext uri="{BB962C8B-B14F-4D97-AF65-F5344CB8AC3E}">
        <p14:creationId xmlns:p14="http://schemas.microsoft.com/office/powerpoint/2010/main" val="35027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mn-lt"/>
              </a:rPr>
              <a:t>Composante de la PF au Burkina Faso</a:t>
            </a:r>
          </a:p>
        </p:txBody>
      </p:sp>
      <p:sp>
        <p:nvSpPr>
          <p:cNvPr id="3" name="Espace réservé du contenu 2"/>
          <p:cNvSpPr>
            <a:spLocks noGrp="1"/>
          </p:cNvSpPr>
          <p:nvPr>
            <p:ph idx="1"/>
          </p:nvPr>
        </p:nvSpPr>
        <p:spPr/>
        <p:txBody>
          <a:bodyPr>
            <a:normAutofit fontScale="92500" lnSpcReduction="20000"/>
          </a:bodyPr>
          <a:lstStyle/>
          <a:p>
            <a:r>
              <a:rPr lang="fr-FR" dirty="0"/>
              <a:t>l’éducation en matière de population, </a:t>
            </a:r>
          </a:p>
          <a:p>
            <a:r>
              <a:rPr lang="fr-FR" dirty="0"/>
              <a:t>l’éducation à la vie familiale, </a:t>
            </a:r>
          </a:p>
          <a:p>
            <a:r>
              <a:rPr lang="fr-FR" dirty="0"/>
              <a:t>la lutte contre l’infécondité/ la stérilité, </a:t>
            </a:r>
          </a:p>
          <a:p>
            <a:r>
              <a:rPr lang="fr-FR" dirty="0"/>
              <a:t>la contraception,</a:t>
            </a:r>
          </a:p>
          <a:p>
            <a:r>
              <a:rPr lang="fr-FR" dirty="0"/>
              <a:t>la lutte contre les IST et le SIDA, </a:t>
            </a:r>
          </a:p>
          <a:p>
            <a:r>
              <a:rPr lang="fr-FR" dirty="0"/>
              <a:t>soins post </a:t>
            </a:r>
            <a:r>
              <a:rPr lang="fr-FR" dirty="0" err="1"/>
              <a:t>partum</a:t>
            </a:r>
            <a:r>
              <a:rPr lang="fr-FR" dirty="0"/>
              <a:t>  et </a:t>
            </a:r>
            <a:r>
              <a:rPr lang="fr-FR" dirty="0" err="1"/>
              <a:t>abortum</a:t>
            </a:r>
            <a:r>
              <a:rPr lang="fr-FR" dirty="0"/>
              <a:t> (avant accouchement), </a:t>
            </a:r>
          </a:p>
          <a:p>
            <a:r>
              <a:rPr lang="fr-FR" dirty="0"/>
              <a:t>la recherche, </a:t>
            </a:r>
          </a:p>
          <a:p>
            <a:r>
              <a:rPr lang="fr-FR" dirty="0"/>
              <a:t>la supervision, </a:t>
            </a:r>
          </a:p>
          <a:p>
            <a:r>
              <a:rPr lang="fr-FR" dirty="0"/>
              <a:t>la formation, </a:t>
            </a:r>
          </a:p>
          <a:p>
            <a:r>
              <a:rPr lang="fr-FR" dirty="0"/>
              <a:t>la sécurisation des produits contraceptifs. </a:t>
            </a:r>
          </a:p>
        </p:txBody>
      </p:sp>
    </p:spTree>
    <p:extLst>
      <p:ext uri="{BB962C8B-B14F-4D97-AF65-F5344CB8AC3E}">
        <p14:creationId xmlns:p14="http://schemas.microsoft.com/office/powerpoint/2010/main" val="391586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mn-lt"/>
              </a:rPr>
              <a:t>Outil de gestion efficace des services de PF</a:t>
            </a:r>
          </a:p>
        </p:txBody>
      </p:sp>
      <p:sp>
        <p:nvSpPr>
          <p:cNvPr id="3" name="Espace réservé du contenu 2"/>
          <p:cNvSpPr>
            <a:spLocks noGrp="1"/>
          </p:cNvSpPr>
          <p:nvPr>
            <p:ph idx="1"/>
          </p:nvPr>
        </p:nvSpPr>
        <p:spPr/>
        <p:txBody>
          <a:bodyPr/>
          <a:lstStyle/>
          <a:p>
            <a:pPr marL="0" indent="0" algn="ctr">
              <a:buNone/>
            </a:pPr>
            <a:endParaRPr lang="fr-FR" sz="3600" dirty="0"/>
          </a:p>
          <a:p>
            <a:pPr marL="0" indent="0" algn="ctr">
              <a:buNone/>
            </a:pPr>
            <a:r>
              <a:rPr lang="fr-FR" sz="3600" dirty="0"/>
              <a:t>Modèle SEED (offre–Environnement favorable–Demande) de </a:t>
            </a:r>
            <a:r>
              <a:rPr lang="fr-FR" sz="3600" dirty="0" err="1"/>
              <a:t>EngenderHealth</a:t>
            </a:r>
            <a:r>
              <a:rPr lang="fr-FR" sz="3600" dirty="0"/>
              <a:t> comme </a:t>
            </a:r>
            <a:r>
              <a:rPr lang="fr-FR" sz="3600"/>
              <a:t>cadre de  </a:t>
            </a:r>
            <a:r>
              <a:rPr lang="fr-FR" sz="3600" dirty="0"/>
              <a:t>programmation de la planification familiale</a:t>
            </a:r>
            <a:br>
              <a:rPr lang="fr-FR" dirty="0"/>
            </a:br>
            <a:endParaRPr lang="fr-FR" dirty="0"/>
          </a:p>
        </p:txBody>
      </p:sp>
    </p:spTree>
    <p:extLst>
      <p:ext uri="{BB962C8B-B14F-4D97-AF65-F5344CB8AC3E}">
        <p14:creationId xmlns:p14="http://schemas.microsoft.com/office/powerpoint/2010/main" val="72206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latin typeface="+mn-lt"/>
              </a:rPr>
              <a:t>le modèle de programmation SEED de </a:t>
            </a:r>
            <a:r>
              <a:rPr lang="fr-FR" b="1" dirty="0" err="1">
                <a:latin typeface="+mn-lt"/>
              </a:rPr>
              <a:t>EngenderHealth</a:t>
            </a:r>
            <a:endParaRPr lang="fr-FR" dirty="0">
              <a:latin typeface="+mn-lt"/>
            </a:endParaRPr>
          </a:p>
        </p:txBody>
      </p:sp>
      <p:sp>
        <p:nvSpPr>
          <p:cNvPr id="3" name="Espace réservé du contenu 2"/>
          <p:cNvSpPr>
            <a:spLocks noGrp="1"/>
          </p:cNvSpPr>
          <p:nvPr>
            <p:ph idx="1"/>
          </p:nvPr>
        </p:nvSpPr>
        <p:spPr>
          <a:xfrm>
            <a:off x="838200" y="1862570"/>
            <a:ext cx="10515600" cy="4833794"/>
          </a:xfrm>
        </p:spPr>
        <p:txBody>
          <a:bodyPr>
            <a:normAutofit lnSpcReduction="10000"/>
          </a:bodyPr>
          <a:lstStyle/>
          <a:p>
            <a:r>
              <a:rPr lang="fr-FR" dirty="0"/>
              <a:t>Le Modèle de programmation SEED de </a:t>
            </a:r>
            <a:r>
              <a:rPr lang="fr-FR" dirty="0" err="1"/>
              <a:t>EngenderHealth</a:t>
            </a:r>
            <a:r>
              <a:rPr lang="fr-FR" dirty="0"/>
              <a:t> repose sur le principe que les programmes de PF/SSR seront plus efficaces et durables s’ils abordent globalement les facteurs déterminants de la santé et s’ils comprennent des interventions synergiques qui :</a:t>
            </a:r>
            <a:br>
              <a:rPr lang="fr-FR" dirty="0"/>
            </a:br>
            <a:endParaRPr lang="fr-FR" dirty="0"/>
          </a:p>
          <a:p>
            <a:pPr lvl="1"/>
            <a:r>
              <a:rPr lang="fr-FR" dirty="0"/>
              <a:t>Tiennent compte de l’accessibilité et de la qualité  des services ainsi que des autres questions relatives à l’offre ;</a:t>
            </a:r>
            <a:br>
              <a:rPr lang="fr-FR" dirty="0"/>
            </a:br>
            <a:endParaRPr lang="fr-FR" dirty="0"/>
          </a:p>
          <a:p>
            <a:pPr lvl="1"/>
            <a:r>
              <a:rPr lang="fr-FR" dirty="0"/>
              <a:t>Renforcent les systèmes de santé et favorisent un environnement favorable pour les comportements de recherche de PF/SSR ;</a:t>
            </a:r>
            <a:br>
              <a:rPr lang="fr-FR" dirty="0"/>
            </a:br>
            <a:endParaRPr lang="fr-FR" dirty="0"/>
          </a:p>
          <a:p>
            <a:pPr lvl="1"/>
            <a:r>
              <a:rPr lang="fr-FR" dirty="0"/>
              <a:t>Améliorent la connaissance de la PF/SSR et encouragent la demande pour ces services.</a:t>
            </a:r>
            <a:br>
              <a:rPr lang="fr-FR" dirty="0"/>
            </a:br>
            <a:endParaRPr lang="fr-FR" dirty="0"/>
          </a:p>
        </p:txBody>
      </p:sp>
    </p:spTree>
    <p:extLst>
      <p:ext uri="{BB962C8B-B14F-4D97-AF65-F5344CB8AC3E}">
        <p14:creationId xmlns:p14="http://schemas.microsoft.com/office/powerpoint/2010/main" val="3886249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9" name="Espace réservé du contenu 8"/>
          <p:cNvPicPr>
            <a:picLocks noGrp="1" noChangeAspect="1"/>
          </p:cNvPicPr>
          <p:nvPr>
            <p:ph idx="1"/>
          </p:nvPr>
        </p:nvPicPr>
        <p:blipFill>
          <a:blip r:embed="rId2"/>
          <a:stretch>
            <a:fillRect/>
          </a:stretch>
        </p:blipFill>
        <p:spPr>
          <a:xfrm>
            <a:off x="1651248" y="80752"/>
            <a:ext cx="8682360" cy="6721388"/>
          </a:xfrm>
          <a:prstGeom prst="rect">
            <a:avLst/>
          </a:prstGeom>
        </p:spPr>
      </p:pic>
    </p:spTree>
    <p:extLst>
      <p:ext uri="{BB962C8B-B14F-4D97-AF65-F5344CB8AC3E}">
        <p14:creationId xmlns:p14="http://schemas.microsoft.com/office/powerpoint/2010/main" val="321193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493857"/>
          </a:xfrm>
        </p:spPr>
        <p:txBody>
          <a:bodyPr>
            <a:normAutofit fontScale="90000"/>
          </a:bodyPr>
          <a:lstStyle/>
          <a:p>
            <a:r>
              <a:rPr lang="fr-FR" b="1" dirty="0">
                <a:latin typeface="+mn-lt"/>
              </a:rPr>
              <a:t>Composante 1 — offre</a:t>
            </a:r>
            <a:endParaRPr lang="fr-FR" dirty="0">
              <a:latin typeface="+mn-lt"/>
            </a:endParaRPr>
          </a:p>
        </p:txBody>
      </p:sp>
      <p:sp>
        <p:nvSpPr>
          <p:cNvPr id="3" name="Espace réservé du contenu 2"/>
          <p:cNvSpPr>
            <a:spLocks noGrp="1"/>
          </p:cNvSpPr>
          <p:nvPr>
            <p:ph idx="1"/>
          </p:nvPr>
        </p:nvSpPr>
        <p:spPr/>
        <p:txBody>
          <a:bodyPr>
            <a:normAutofit/>
          </a:bodyPr>
          <a:lstStyle/>
          <a:p>
            <a:r>
              <a:rPr lang="fr-FR" dirty="0"/>
              <a:t>Les améliorations en PF/SSR ne peuvent être obtenues sans des services de qualité. On considère que la qualité est bonne lorsque des infrastructures, des fournitures et des équipements adéquats sont en place. En plus de cela, un critère essentiel à la fourniture de soins de haute qualité est la présence de personnel bien formé, expert, motivé et bien encadré qui exécute ses tâches selon des normes établies et fournit des services qui sont accessibles, acceptables et pour lesquels leurs clients et les communautés qu’ils servent peuvent leur demander des comptes.</a:t>
            </a:r>
          </a:p>
        </p:txBody>
      </p:sp>
    </p:spTree>
    <p:extLst>
      <p:ext uri="{BB962C8B-B14F-4D97-AF65-F5344CB8AC3E}">
        <p14:creationId xmlns:p14="http://schemas.microsoft.com/office/powerpoint/2010/main" val="3160081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mn-lt"/>
              </a:rPr>
              <a:t>Composante 2 — l’environnement favorable</a:t>
            </a:r>
          </a:p>
        </p:txBody>
      </p:sp>
      <p:sp>
        <p:nvSpPr>
          <p:cNvPr id="3" name="Espace réservé du contenu 2"/>
          <p:cNvSpPr>
            <a:spLocks noGrp="1"/>
          </p:cNvSpPr>
          <p:nvPr>
            <p:ph idx="1"/>
          </p:nvPr>
        </p:nvSpPr>
        <p:spPr/>
        <p:txBody>
          <a:bodyPr>
            <a:normAutofit fontScale="92500" lnSpcReduction="10000"/>
          </a:bodyPr>
          <a:lstStyle/>
          <a:p>
            <a:r>
              <a:rPr lang="fr-FR" dirty="0"/>
              <a:t>Un éventail de facteurs interdépendants socioculturels, économiques et politiques influence à la fois le fonctionnement et la viabilité des services </a:t>
            </a:r>
            <a:br>
              <a:rPr lang="fr-FR" dirty="0"/>
            </a:br>
            <a:r>
              <a:rPr lang="fr-FR" dirty="0"/>
              <a:t>de santé, ainsi que les normes et pratiques sociales liées à la santé, y compris la PF. </a:t>
            </a:r>
          </a:p>
          <a:p>
            <a:r>
              <a:rPr lang="fr-FR" dirty="0"/>
              <a:t>Un environnement favorable pour la PF exige des politiques équitables ;</a:t>
            </a:r>
            <a:br>
              <a:rPr lang="fr-FR" dirty="0"/>
            </a:br>
            <a:r>
              <a:rPr lang="fr-FR" dirty="0"/>
              <a:t>des ressources adéquates, une bonne gouvernance, de la gestion, de la responsabilisation et des normes sociales porteuses, y compris la transformation des normes inéquitables entre les sexes.</a:t>
            </a:r>
          </a:p>
          <a:p>
            <a:r>
              <a:rPr lang="fr-FR" dirty="0"/>
              <a:t> Si ces besoins ne sont pas abordés lors de la conception et mise en œuvre des programmes, les investissements dans les interventions sur l’offre et la demande risquent de ne pas être efficaces à court terme ou durables</a:t>
            </a:r>
            <a:br>
              <a:rPr lang="fr-FR" dirty="0"/>
            </a:br>
            <a:r>
              <a:rPr lang="fr-FR" dirty="0"/>
              <a:t>dans le temps.</a:t>
            </a:r>
          </a:p>
        </p:txBody>
      </p:sp>
    </p:spTree>
    <p:extLst>
      <p:ext uri="{BB962C8B-B14F-4D97-AF65-F5344CB8AC3E}">
        <p14:creationId xmlns:p14="http://schemas.microsoft.com/office/powerpoint/2010/main" val="3726946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23166"/>
          </a:xfrm>
        </p:spPr>
        <p:txBody>
          <a:bodyPr>
            <a:normAutofit fontScale="90000"/>
          </a:bodyPr>
          <a:lstStyle/>
          <a:p>
            <a:r>
              <a:rPr lang="fr-FR" b="1" dirty="0">
                <a:latin typeface="+mn-lt"/>
              </a:rPr>
              <a:t>Composante 3 — la demande</a:t>
            </a:r>
            <a:endParaRPr lang="fr-FR" dirty="0">
              <a:latin typeface="+mn-lt"/>
            </a:endParaRPr>
          </a:p>
        </p:txBody>
      </p:sp>
      <p:sp>
        <p:nvSpPr>
          <p:cNvPr id="3" name="Espace réservé du contenu 2"/>
          <p:cNvSpPr>
            <a:spLocks noGrp="1"/>
          </p:cNvSpPr>
          <p:nvPr>
            <p:ph idx="1"/>
          </p:nvPr>
        </p:nvSpPr>
        <p:spPr>
          <a:xfrm>
            <a:off x="838200" y="1825625"/>
            <a:ext cx="10515600" cy="4750666"/>
          </a:xfrm>
        </p:spPr>
        <p:txBody>
          <a:bodyPr>
            <a:normAutofit fontScale="85000" lnSpcReduction="10000"/>
          </a:bodyPr>
          <a:lstStyle/>
          <a:p>
            <a:r>
              <a:rPr lang="fr-FR" dirty="0"/>
              <a:t>La demande en PF existe sous différentes formes et </a:t>
            </a:r>
            <a:r>
              <a:rPr lang="fr-FR" i="1" dirty="0"/>
              <a:t>l’utilisation </a:t>
            </a:r>
            <a:r>
              <a:rPr lang="fr-FR" dirty="0"/>
              <a:t>effective des méthodes ne représente qu’une estimation minimale de la demande totale.</a:t>
            </a:r>
            <a:br>
              <a:rPr lang="fr-FR" dirty="0"/>
            </a:br>
            <a:endParaRPr lang="fr-FR" dirty="0"/>
          </a:p>
          <a:p>
            <a:r>
              <a:rPr lang="fr-FR" dirty="0"/>
              <a:t>Une demande latente existe chez deux types de non-utilisateurs : celles et ceux qui souhaitent éviter une grossesse mais n’utilisent pas actuellement de</a:t>
            </a:r>
            <a:br>
              <a:rPr lang="fr-FR" dirty="0"/>
            </a:br>
            <a:r>
              <a:rPr lang="fr-FR" dirty="0"/>
              <a:t>PF (qui ont un besoin non satisfait en matière de PF), et celles et ceux qui pourraient vouloir éviter une grossesse si elles/ils avaient plus d’informations</a:t>
            </a:r>
            <a:br>
              <a:rPr lang="fr-FR" dirty="0"/>
            </a:br>
            <a:r>
              <a:rPr lang="fr-FR" dirty="0"/>
              <a:t>sur les avantages de l’espacement ou de la limitation des naissances. </a:t>
            </a:r>
          </a:p>
          <a:p>
            <a:r>
              <a:rPr lang="fr-FR" dirty="0"/>
              <a:t>Pour beaucoup, la demande latente peut être transformée en utilisation réelle lorsque les programmes favorisent des attitudes positives envers la PF/SSR, abordent les mythes et les idées fausses, fournissent des informations factuelles sur  les questions et les risques liés à la PF/SSR et font la promotion des services disponibles</a:t>
            </a:r>
          </a:p>
        </p:txBody>
      </p:sp>
    </p:spTree>
    <p:extLst>
      <p:ext uri="{BB962C8B-B14F-4D97-AF65-F5344CB8AC3E}">
        <p14:creationId xmlns:p14="http://schemas.microsoft.com/office/powerpoint/2010/main" val="57508855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793</Words>
  <Application>Microsoft Office PowerPoint</Application>
  <PresentationFormat>Grand écran</PresentationFormat>
  <Paragraphs>36</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Gestion des services de planification familiale</vt:lpstr>
      <vt:lpstr>Définition de PF</vt:lpstr>
      <vt:lpstr>Composante de la PF au Burkina Faso</vt:lpstr>
      <vt:lpstr>Outil de gestion efficace des services de PF</vt:lpstr>
      <vt:lpstr>le modèle de programmation SEED de EngenderHealth</vt:lpstr>
      <vt:lpstr>Présentation PowerPoint</vt:lpstr>
      <vt:lpstr>Composante 1 — offre</vt:lpstr>
      <vt:lpstr>Composante 2 — l’environnement favorable</vt:lpstr>
      <vt:lpstr>Composante 3 — la demande</vt:lpstr>
      <vt:lpstr>les synergies entre les composantes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des services de planification familiale</dc:title>
  <dc:creator>LENOVO</dc:creator>
  <cp:lastModifiedBy>Yobi Alexis SAWADOGO</cp:lastModifiedBy>
  <cp:revision>7</cp:revision>
  <dcterms:created xsi:type="dcterms:W3CDTF">2021-09-21T16:23:53Z</dcterms:created>
  <dcterms:modified xsi:type="dcterms:W3CDTF">2021-09-27T18:01:15Z</dcterms:modified>
</cp:coreProperties>
</file>