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63" r:id="rId6"/>
    <p:sldId id="259" r:id="rId7"/>
    <p:sldId id="264" r:id="rId8"/>
    <p:sldId id="265" r:id="rId9"/>
    <p:sldId id="266" r:id="rId10"/>
    <p:sldId id="267" r:id="rId11"/>
    <p:sldId id="260" r:id="rId12"/>
    <p:sldId id="261" r:id="rId13"/>
    <p:sldId id="26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8" autoAdjust="0"/>
    <p:restoredTop sz="94660"/>
  </p:normalViewPr>
  <p:slideViewPr>
    <p:cSldViewPr snapToGrid="0">
      <p:cViewPr varScale="1">
        <p:scale>
          <a:sx n="86" d="100"/>
          <a:sy n="86" d="100"/>
        </p:scale>
        <p:origin x="113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633673A-FADA-499B-8726-4480C1EA3F9A}" type="datetimeFigureOut">
              <a:rPr lang="fr-CI" smtClean="0"/>
              <a:t>10/04/2022</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CBFEA66F-2B92-4ADE-B63A-C19DC560FB63}" type="slidenum">
              <a:rPr lang="fr-CI" smtClean="0"/>
              <a:t>‹N°›</a:t>
            </a:fld>
            <a:endParaRPr lang="fr-CI"/>
          </a:p>
        </p:txBody>
      </p:sp>
    </p:spTree>
    <p:extLst>
      <p:ext uri="{BB962C8B-B14F-4D97-AF65-F5344CB8AC3E}">
        <p14:creationId xmlns:p14="http://schemas.microsoft.com/office/powerpoint/2010/main" val="71655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633673A-FADA-499B-8726-4480C1EA3F9A}" type="datetimeFigureOut">
              <a:rPr lang="fr-CI" smtClean="0"/>
              <a:t>10/04/2022</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CBFEA66F-2B92-4ADE-B63A-C19DC560FB63}" type="slidenum">
              <a:rPr lang="fr-CI" smtClean="0"/>
              <a:t>‹N°›</a:t>
            </a:fld>
            <a:endParaRPr lang="fr-CI"/>
          </a:p>
        </p:txBody>
      </p:sp>
    </p:spTree>
    <p:extLst>
      <p:ext uri="{BB962C8B-B14F-4D97-AF65-F5344CB8AC3E}">
        <p14:creationId xmlns:p14="http://schemas.microsoft.com/office/powerpoint/2010/main" val="38540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633673A-FADA-499B-8726-4480C1EA3F9A}" type="datetimeFigureOut">
              <a:rPr lang="fr-CI" smtClean="0"/>
              <a:t>10/04/2022</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CBFEA66F-2B92-4ADE-B63A-C19DC560FB63}" type="slidenum">
              <a:rPr lang="fr-CI" smtClean="0"/>
              <a:t>‹N°›</a:t>
            </a:fld>
            <a:endParaRPr lang="fr-CI"/>
          </a:p>
        </p:txBody>
      </p:sp>
    </p:spTree>
    <p:extLst>
      <p:ext uri="{BB962C8B-B14F-4D97-AF65-F5344CB8AC3E}">
        <p14:creationId xmlns:p14="http://schemas.microsoft.com/office/powerpoint/2010/main" val="2131422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633673A-FADA-499B-8726-4480C1EA3F9A}" type="datetimeFigureOut">
              <a:rPr lang="fr-CI" smtClean="0"/>
              <a:t>10/04/2022</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CBFEA66F-2B92-4ADE-B63A-C19DC560FB63}" type="slidenum">
              <a:rPr lang="fr-CI" smtClean="0"/>
              <a:t>‹N°›</a:t>
            </a:fld>
            <a:endParaRPr lang="fr-CI"/>
          </a:p>
        </p:txBody>
      </p:sp>
    </p:spTree>
    <p:extLst>
      <p:ext uri="{BB962C8B-B14F-4D97-AF65-F5344CB8AC3E}">
        <p14:creationId xmlns:p14="http://schemas.microsoft.com/office/powerpoint/2010/main" val="84655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633673A-FADA-499B-8726-4480C1EA3F9A}" type="datetimeFigureOut">
              <a:rPr lang="fr-CI" smtClean="0"/>
              <a:t>10/04/2022</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CBFEA66F-2B92-4ADE-B63A-C19DC560FB63}" type="slidenum">
              <a:rPr lang="fr-CI" smtClean="0"/>
              <a:t>‹N°›</a:t>
            </a:fld>
            <a:endParaRPr lang="fr-CI"/>
          </a:p>
        </p:txBody>
      </p:sp>
    </p:spTree>
    <p:extLst>
      <p:ext uri="{BB962C8B-B14F-4D97-AF65-F5344CB8AC3E}">
        <p14:creationId xmlns:p14="http://schemas.microsoft.com/office/powerpoint/2010/main" val="1756879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633673A-FADA-499B-8726-4480C1EA3F9A}" type="datetimeFigureOut">
              <a:rPr lang="fr-CI" smtClean="0"/>
              <a:t>10/04/2022</a:t>
            </a:fld>
            <a:endParaRPr lang="fr-CI"/>
          </a:p>
        </p:txBody>
      </p:sp>
      <p:sp>
        <p:nvSpPr>
          <p:cNvPr id="6" name="Footer Placeholder 5"/>
          <p:cNvSpPr>
            <a:spLocks noGrp="1"/>
          </p:cNvSpPr>
          <p:nvPr>
            <p:ph type="ftr" sz="quarter" idx="11"/>
          </p:nvPr>
        </p:nvSpPr>
        <p:spPr/>
        <p:txBody>
          <a:bodyPr/>
          <a:lstStyle/>
          <a:p>
            <a:endParaRPr lang="fr-CI"/>
          </a:p>
        </p:txBody>
      </p:sp>
      <p:sp>
        <p:nvSpPr>
          <p:cNvPr id="7" name="Slide Number Placeholder 6"/>
          <p:cNvSpPr>
            <a:spLocks noGrp="1"/>
          </p:cNvSpPr>
          <p:nvPr>
            <p:ph type="sldNum" sz="quarter" idx="12"/>
          </p:nvPr>
        </p:nvSpPr>
        <p:spPr/>
        <p:txBody>
          <a:bodyPr/>
          <a:lstStyle/>
          <a:p>
            <a:fld id="{CBFEA66F-2B92-4ADE-B63A-C19DC560FB63}" type="slidenum">
              <a:rPr lang="fr-CI" smtClean="0"/>
              <a:t>‹N°›</a:t>
            </a:fld>
            <a:endParaRPr lang="fr-CI"/>
          </a:p>
        </p:txBody>
      </p:sp>
    </p:spTree>
    <p:extLst>
      <p:ext uri="{BB962C8B-B14F-4D97-AF65-F5344CB8AC3E}">
        <p14:creationId xmlns:p14="http://schemas.microsoft.com/office/powerpoint/2010/main" val="219653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633673A-FADA-499B-8726-4480C1EA3F9A}" type="datetimeFigureOut">
              <a:rPr lang="fr-CI" smtClean="0"/>
              <a:t>10/04/2022</a:t>
            </a:fld>
            <a:endParaRPr lang="fr-CI"/>
          </a:p>
        </p:txBody>
      </p:sp>
      <p:sp>
        <p:nvSpPr>
          <p:cNvPr id="8" name="Footer Placeholder 7"/>
          <p:cNvSpPr>
            <a:spLocks noGrp="1"/>
          </p:cNvSpPr>
          <p:nvPr>
            <p:ph type="ftr" sz="quarter" idx="11"/>
          </p:nvPr>
        </p:nvSpPr>
        <p:spPr/>
        <p:txBody>
          <a:bodyPr/>
          <a:lstStyle/>
          <a:p>
            <a:endParaRPr lang="fr-CI"/>
          </a:p>
        </p:txBody>
      </p:sp>
      <p:sp>
        <p:nvSpPr>
          <p:cNvPr id="9" name="Slide Number Placeholder 8"/>
          <p:cNvSpPr>
            <a:spLocks noGrp="1"/>
          </p:cNvSpPr>
          <p:nvPr>
            <p:ph type="sldNum" sz="quarter" idx="12"/>
          </p:nvPr>
        </p:nvSpPr>
        <p:spPr/>
        <p:txBody>
          <a:bodyPr/>
          <a:lstStyle/>
          <a:p>
            <a:fld id="{CBFEA66F-2B92-4ADE-B63A-C19DC560FB63}" type="slidenum">
              <a:rPr lang="fr-CI" smtClean="0"/>
              <a:t>‹N°›</a:t>
            </a:fld>
            <a:endParaRPr lang="fr-CI"/>
          </a:p>
        </p:txBody>
      </p:sp>
    </p:spTree>
    <p:extLst>
      <p:ext uri="{BB962C8B-B14F-4D97-AF65-F5344CB8AC3E}">
        <p14:creationId xmlns:p14="http://schemas.microsoft.com/office/powerpoint/2010/main" val="249444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633673A-FADA-499B-8726-4480C1EA3F9A}" type="datetimeFigureOut">
              <a:rPr lang="fr-CI" smtClean="0"/>
              <a:t>10/04/2022</a:t>
            </a:fld>
            <a:endParaRPr lang="fr-CI"/>
          </a:p>
        </p:txBody>
      </p:sp>
      <p:sp>
        <p:nvSpPr>
          <p:cNvPr id="4" name="Footer Placeholder 3"/>
          <p:cNvSpPr>
            <a:spLocks noGrp="1"/>
          </p:cNvSpPr>
          <p:nvPr>
            <p:ph type="ftr" sz="quarter" idx="11"/>
          </p:nvPr>
        </p:nvSpPr>
        <p:spPr/>
        <p:txBody>
          <a:bodyPr/>
          <a:lstStyle/>
          <a:p>
            <a:endParaRPr lang="fr-CI"/>
          </a:p>
        </p:txBody>
      </p:sp>
      <p:sp>
        <p:nvSpPr>
          <p:cNvPr id="5" name="Slide Number Placeholder 4"/>
          <p:cNvSpPr>
            <a:spLocks noGrp="1"/>
          </p:cNvSpPr>
          <p:nvPr>
            <p:ph type="sldNum" sz="quarter" idx="12"/>
          </p:nvPr>
        </p:nvSpPr>
        <p:spPr/>
        <p:txBody>
          <a:bodyPr/>
          <a:lstStyle/>
          <a:p>
            <a:fld id="{CBFEA66F-2B92-4ADE-B63A-C19DC560FB63}" type="slidenum">
              <a:rPr lang="fr-CI" smtClean="0"/>
              <a:t>‹N°›</a:t>
            </a:fld>
            <a:endParaRPr lang="fr-CI"/>
          </a:p>
        </p:txBody>
      </p:sp>
    </p:spTree>
    <p:extLst>
      <p:ext uri="{BB962C8B-B14F-4D97-AF65-F5344CB8AC3E}">
        <p14:creationId xmlns:p14="http://schemas.microsoft.com/office/powerpoint/2010/main" val="3405571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3673A-FADA-499B-8726-4480C1EA3F9A}" type="datetimeFigureOut">
              <a:rPr lang="fr-CI" smtClean="0"/>
              <a:t>10/04/2022</a:t>
            </a:fld>
            <a:endParaRPr lang="fr-CI"/>
          </a:p>
        </p:txBody>
      </p:sp>
      <p:sp>
        <p:nvSpPr>
          <p:cNvPr id="3" name="Footer Placeholder 2"/>
          <p:cNvSpPr>
            <a:spLocks noGrp="1"/>
          </p:cNvSpPr>
          <p:nvPr>
            <p:ph type="ftr" sz="quarter" idx="11"/>
          </p:nvPr>
        </p:nvSpPr>
        <p:spPr/>
        <p:txBody>
          <a:bodyPr/>
          <a:lstStyle/>
          <a:p>
            <a:endParaRPr lang="fr-CI"/>
          </a:p>
        </p:txBody>
      </p:sp>
      <p:sp>
        <p:nvSpPr>
          <p:cNvPr id="4" name="Slide Number Placeholder 3"/>
          <p:cNvSpPr>
            <a:spLocks noGrp="1"/>
          </p:cNvSpPr>
          <p:nvPr>
            <p:ph type="sldNum" sz="quarter" idx="12"/>
          </p:nvPr>
        </p:nvSpPr>
        <p:spPr/>
        <p:txBody>
          <a:bodyPr/>
          <a:lstStyle/>
          <a:p>
            <a:fld id="{CBFEA66F-2B92-4ADE-B63A-C19DC560FB63}" type="slidenum">
              <a:rPr lang="fr-CI" smtClean="0"/>
              <a:t>‹N°›</a:t>
            </a:fld>
            <a:endParaRPr lang="fr-CI"/>
          </a:p>
        </p:txBody>
      </p:sp>
    </p:spTree>
    <p:extLst>
      <p:ext uri="{BB962C8B-B14F-4D97-AF65-F5344CB8AC3E}">
        <p14:creationId xmlns:p14="http://schemas.microsoft.com/office/powerpoint/2010/main" val="53397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633673A-FADA-499B-8726-4480C1EA3F9A}" type="datetimeFigureOut">
              <a:rPr lang="fr-CI" smtClean="0"/>
              <a:t>10/04/2022</a:t>
            </a:fld>
            <a:endParaRPr lang="fr-CI"/>
          </a:p>
        </p:txBody>
      </p:sp>
      <p:sp>
        <p:nvSpPr>
          <p:cNvPr id="6" name="Footer Placeholder 5"/>
          <p:cNvSpPr>
            <a:spLocks noGrp="1"/>
          </p:cNvSpPr>
          <p:nvPr>
            <p:ph type="ftr" sz="quarter" idx="11"/>
          </p:nvPr>
        </p:nvSpPr>
        <p:spPr/>
        <p:txBody>
          <a:bodyPr/>
          <a:lstStyle/>
          <a:p>
            <a:endParaRPr lang="fr-CI"/>
          </a:p>
        </p:txBody>
      </p:sp>
      <p:sp>
        <p:nvSpPr>
          <p:cNvPr id="7" name="Slide Number Placeholder 6"/>
          <p:cNvSpPr>
            <a:spLocks noGrp="1"/>
          </p:cNvSpPr>
          <p:nvPr>
            <p:ph type="sldNum" sz="quarter" idx="12"/>
          </p:nvPr>
        </p:nvSpPr>
        <p:spPr/>
        <p:txBody>
          <a:bodyPr/>
          <a:lstStyle/>
          <a:p>
            <a:fld id="{CBFEA66F-2B92-4ADE-B63A-C19DC560FB63}" type="slidenum">
              <a:rPr lang="fr-CI" smtClean="0"/>
              <a:t>‹N°›</a:t>
            </a:fld>
            <a:endParaRPr lang="fr-CI"/>
          </a:p>
        </p:txBody>
      </p:sp>
    </p:spTree>
    <p:extLst>
      <p:ext uri="{BB962C8B-B14F-4D97-AF65-F5344CB8AC3E}">
        <p14:creationId xmlns:p14="http://schemas.microsoft.com/office/powerpoint/2010/main" val="1831133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633673A-FADA-499B-8726-4480C1EA3F9A}" type="datetimeFigureOut">
              <a:rPr lang="fr-CI" smtClean="0"/>
              <a:t>10/04/2022</a:t>
            </a:fld>
            <a:endParaRPr lang="fr-CI"/>
          </a:p>
        </p:txBody>
      </p:sp>
      <p:sp>
        <p:nvSpPr>
          <p:cNvPr id="6" name="Footer Placeholder 5"/>
          <p:cNvSpPr>
            <a:spLocks noGrp="1"/>
          </p:cNvSpPr>
          <p:nvPr>
            <p:ph type="ftr" sz="quarter" idx="11"/>
          </p:nvPr>
        </p:nvSpPr>
        <p:spPr/>
        <p:txBody>
          <a:bodyPr/>
          <a:lstStyle/>
          <a:p>
            <a:endParaRPr lang="fr-CI"/>
          </a:p>
        </p:txBody>
      </p:sp>
      <p:sp>
        <p:nvSpPr>
          <p:cNvPr id="7" name="Slide Number Placeholder 6"/>
          <p:cNvSpPr>
            <a:spLocks noGrp="1"/>
          </p:cNvSpPr>
          <p:nvPr>
            <p:ph type="sldNum" sz="quarter" idx="12"/>
          </p:nvPr>
        </p:nvSpPr>
        <p:spPr/>
        <p:txBody>
          <a:bodyPr/>
          <a:lstStyle/>
          <a:p>
            <a:fld id="{CBFEA66F-2B92-4ADE-B63A-C19DC560FB63}" type="slidenum">
              <a:rPr lang="fr-CI" smtClean="0"/>
              <a:t>‹N°›</a:t>
            </a:fld>
            <a:endParaRPr lang="fr-CI"/>
          </a:p>
        </p:txBody>
      </p:sp>
    </p:spTree>
    <p:extLst>
      <p:ext uri="{BB962C8B-B14F-4D97-AF65-F5344CB8AC3E}">
        <p14:creationId xmlns:p14="http://schemas.microsoft.com/office/powerpoint/2010/main" val="213277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33673A-FADA-499B-8726-4480C1EA3F9A}" type="datetimeFigureOut">
              <a:rPr lang="fr-CI" smtClean="0"/>
              <a:t>10/04/2022</a:t>
            </a:fld>
            <a:endParaRPr lang="fr-C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I"/>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FEA66F-2B92-4ADE-B63A-C19DC560FB63}" type="slidenum">
              <a:rPr lang="fr-CI" smtClean="0"/>
              <a:t>‹N°›</a:t>
            </a:fld>
            <a:endParaRPr lang="fr-CI"/>
          </a:p>
        </p:txBody>
      </p:sp>
    </p:spTree>
    <p:extLst>
      <p:ext uri="{BB962C8B-B14F-4D97-AF65-F5344CB8AC3E}">
        <p14:creationId xmlns:p14="http://schemas.microsoft.com/office/powerpoint/2010/main" val="3374147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8DDD3B-636A-421A-AF37-AB3614E1F329}"/>
              </a:ext>
            </a:extLst>
          </p:cNvPr>
          <p:cNvSpPr>
            <a:spLocks noGrp="1"/>
          </p:cNvSpPr>
          <p:nvPr>
            <p:ph type="ctrTitle"/>
          </p:nvPr>
        </p:nvSpPr>
        <p:spPr/>
        <p:txBody>
          <a:bodyPr/>
          <a:lstStyle/>
          <a:p>
            <a:r>
              <a:rPr lang="fr-FR" dirty="0"/>
              <a:t>COORDINATION DES SERVICES DE SR/PF </a:t>
            </a:r>
            <a:endParaRPr lang="fr-CI" dirty="0"/>
          </a:p>
        </p:txBody>
      </p:sp>
      <p:sp>
        <p:nvSpPr>
          <p:cNvPr id="3" name="Sous-titre 2">
            <a:extLst>
              <a:ext uri="{FF2B5EF4-FFF2-40B4-BE49-F238E27FC236}">
                <a16:creationId xmlns:a16="http://schemas.microsoft.com/office/drawing/2014/main" id="{CAF8CDB4-32EB-43D0-A9D7-4041567019BA}"/>
              </a:ext>
            </a:extLst>
          </p:cNvPr>
          <p:cNvSpPr>
            <a:spLocks noGrp="1"/>
          </p:cNvSpPr>
          <p:nvPr>
            <p:ph type="subTitle" idx="1"/>
          </p:nvPr>
        </p:nvSpPr>
        <p:spPr/>
        <p:txBody>
          <a:bodyPr/>
          <a:lstStyle/>
          <a:p>
            <a:endParaRPr lang="fr-CI"/>
          </a:p>
        </p:txBody>
      </p:sp>
    </p:spTree>
    <p:extLst>
      <p:ext uri="{BB962C8B-B14F-4D97-AF65-F5344CB8AC3E}">
        <p14:creationId xmlns:p14="http://schemas.microsoft.com/office/powerpoint/2010/main" val="1340516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4BA9B1-7A03-46FA-A14C-36E9ED9C2FA7}"/>
              </a:ext>
            </a:extLst>
          </p:cNvPr>
          <p:cNvSpPr>
            <a:spLocks noGrp="1"/>
          </p:cNvSpPr>
          <p:nvPr>
            <p:ph type="title"/>
          </p:nvPr>
        </p:nvSpPr>
        <p:spPr/>
        <p:txBody>
          <a:bodyPr/>
          <a:lstStyle/>
          <a:p>
            <a:pPr algn="ctr"/>
            <a:r>
              <a:rPr lang="fr-FR" b="1" dirty="0"/>
              <a:t>Modes de coordination</a:t>
            </a:r>
            <a:endParaRPr lang="fr-CI" b="1" dirty="0"/>
          </a:p>
        </p:txBody>
      </p:sp>
      <p:sp>
        <p:nvSpPr>
          <p:cNvPr id="3" name="Espace réservé du contenu 2">
            <a:extLst>
              <a:ext uri="{FF2B5EF4-FFF2-40B4-BE49-F238E27FC236}">
                <a16:creationId xmlns:a16="http://schemas.microsoft.com/office/drawing/2014/main" id="{2F188D3D-B1B2-4F58-9A83-7101D1D197F5}"/>
              </a:ext>
            </a:extLst>
          </p:cNvPr>
          <p:cNvSpPr>
            <a:spLocks noGrp="1"/>
          </p:cNvSpPr>
          <p:nvPr>
            <p:ph idx="1"/>
          </p:nvPr>
        </p:nvSpPr>
        <p:spPr/>
        <p:txBody>
          <a:bodyPr>
            <a:normAutofit/>
          </a:bodyPr>
          <a:lstStyle/>
          <a:p>
            <a:pPr marL="0" indent="0" algn="l">
              <a:lnSpc>
                <a:spcPct val="120000"/>
              </a:lnSpc>
              <a:buNone/>
            </a:pPr>
            <a:r>
              <a:rPr lang="fr-FR" b="1" i="0" u="none" strike="noStrike" dirty="0">
                <a:solidFill>
                  <a:srgbClr val="242C5E"/>
                </a:solidFill>
                <a:effectLst/>
                <a:cs typeface="Calibri" panose="020F0502020204030204" pitchFamily="34" charset="0"/>
              </a:rPr>
              <a:t>5. La standardisation des qualifications</a:t>
            </a:r>
          </a:p>
          <a:p>
            <a:pPr algn="l">
              <a:buFont typeface="Arial" panose="020B0604020202020204" pitchFamily="34" charset="0"/>
              <a:buChar char="•"/>
            </a:pPr>
            <a:r>
              <a:rPr lang="fr-FR" sz="2400" b="0" i="0" dirty="0">
                <a:solidFill>
                  <a:srgbClr val="202122"/>
                </a:solidFill>
                <a:effectLst/>
              </a:rPr>
              <a:t>Méthode utile lorsque le travail nécessite une forte dose d'autonomie ou quand il n'est pas possible ou souhaitable de fixer par avance ni les procédés, ni les résultats. Définir </a:t>
            </a:r>
            <a:r>
              <a:rPr lang="fr-FR" sz="2400" b="0" i="1" dirty="0">
                <a:solidFill>
                  <a:srgbClr val="202122"/>
                </a:solidFill>
                <a:effectLst/>
              </a:rPr>
              <a:t>a priori</a:t>
            </a:r>
            <a:r>
              <a:rPr lang="fr-FR" sz="2400" b="0" i="0" dirty="0">
                <a:solidFill>
                  <a:srgbClr val="202122"/>
                </a:solidFill>
                <a:effectLst/>
              </a:rPr>
              <a:t> les savoirs, les savoir-faire, et les comportements attestés par des diplômes ou niveaux de compétence permet de s'assurer </a:t>
            </a:r>
            <a:r>
              <a:rPr lang="fr-FR" sz="2400" b="0" i="1" dirty="0">
                <a:solidFill>
                  <a:srgbClr val="202122"/>
                </a:solidFill>
                <a:effectLst/>
              </a:rPr>
              <a:t>a priori</a:t>
            </a:r>
            <a:r>
              <a:rPr lang="fr-FR" sz="2400" b="0" i="0" dirty="0">
                <a:solidFill>
                  <a:srgbClr val="202122"/>
                </a:solidFill>
                <a:effectLst/>
              </a:rPr>
              <a:t> que les personnes feront correctement les tâches nécessaires.</a:t>
            </a:r>
          </a:p>
          <a:p>
            <a:pPr marL="0" indent="0" algn="l">
              <a:buNone/>
            </a:pPr>
            <a:r>
              <a:rPr lang="fr-FR" b="1" i="0" dirty="0">
                <a:solidFill>
                  <a:srgbClr val="202122"/>
                </a:solidFill>
                <a:effectLst/>
              </a:rPr>
              <a:t>6. La standardisation par les normes</a:t>
            </a:r>
          </a:p>
          <a:p>
            <a:r>
              <a:rPr lang="fr-FR" sz="2400" b="0" i="0" dirty="0">
                <a:solidFill>
                  <a:srgbClr val="202122"/>
                </a:solidFill>
                <a:effectLst/>
              </a:rPr>
              <a:t>coordination imposée à tous les membres de l'organisation</a:t>
            </a:r>
          </a:p>
          <a:p>
            <a:pPr algn="l">
              <a:lnSpc>
                <a:spcPct val="120000"/>
              </a:lnSpc>
            </a:pPr>
            <a:endParaRPr lang="fr-FR" sz="2400" b="0" i="0" dirty="0">
              <a:solidFill>
                <a:srgbClr val="1F011C"/>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80565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761D48-76D9-4DA9-844F-09E7804740AF}"/>
              </a:ext>
            </a:extLst>
          </p:cNvPr>
          <p:cNvSpPr>
            <a:spLocks noGrp="1"/>
          </p:cNvSpPr>
          <p:nvPr>
            <p:ph type="title"/>
          </p:nvPr>
        </p:nvSpPr>
        <p:spPr>
          <a:xfrm>
            <a:off x="628650" y="365127"/>
            <a:ext cx="7886700" cy="655806"/>
          </a:xfrm>
        </p:spPr>
        <p:txBody>
          <a:bodyPr>
            <a:normAutofit fontScale="90000"/>
          </a:bodyPr>
          <a:lstStyle/>
          <a:p>
            <a:pPr algn="ctr"/>
            <a:r>
              <a:rPr lang="fr-FR" b="1" dirty="0">
                <a:solidFill>
                  <a:srgbClr val="000000"/>
                </a:solidFill>
              </a:rPr>
              <a:t>Niveaux de coordination et responsabilités</a:t>
            </a:r>
            <a:endParaRPr lang="fr-CI" b="1" dirty="0"/>
          </a:p>
        </p:txBody>
      </p:sp>
      <p:sp>
        <p:nvSpPr>
          <p:cNvPr id="3" name="Espace réservé du contenu 2">
            <a:extLst>
              <a:ext uri="{FF2B5EF4-FFF2-40B4-BE49-F238E27FC236}">
                <a16:creationId xmlns:a16="http://schemas.microsoft.com/office/drawing/2014/main" id="{CED0454B-CD50-48AD-B2BB-342A9E02F264}"/>
              </a:ext>
            </a:extLst>
          </p:cNvPr>
          <p:cNvSpPr>
            <a:spLocks noGrp="1"/>
          </p:cNvSpPr>
          <p:nvPr>
            <p:ph idx="1"/>
          </p:nvPr>
        </p:nvSpPr>
        <p:spPr>
          <a:xfrm>
            <a:off x="628650" y="1296140"/>
            <a:ext cx="7886700" cy="5415378"/>
          </a:xfrm>
        </p:spPr>
        <p:txBody>
          <a:bodyPr>
            <a:normAutofit/>
          </a:bodyPr>
          <a:lstStyle/>
          <a:p>
            <a:r>
              <a:rPr lang="fr-FR" i="0" dirty="0">
                <a:solidFill>
                  <a:srgbClr val="000000"/>
                </a:solidFill>
                <a:effectLst/>
              </a:rPr>
              <a:t>La coordination des activités de SR se fait à tous les niveaux de la pyramide sanitaire et suivant des responsabilités bien définies.</a:t>
            </a:r>
            <a:br>
              <a:rPr lang="fr-FR" i="0" dirty="0">
                <a:solidFill>
                  <a:srgbClr val="000000"/>
                </a:solidFill>
                <a:effectLst/>
              </a:rPr>
            </a:br>
            <a:endParaRPr lang="fr-FR" dirty="0">
              <a:solidFill>
                <a:srgbClr val="000000"/>
              </a:solidFill>
            </a:endParaRPr>
          </a:p>
          <a:p>
            <a:pPr lvl="1"/>
            <a:r>
              <a:rPr lang="fr-FR" sz="2000" i="1" dirty="0">
                <a:solidFill>
                  <a:srgbClr val="000000"/>
                </a:solidFill>
                <a:effectLst/>
              </a:rPr>
              <a:t>Au niveau national :</a:t>
            </a:r>
            <a:br>
              <a:rPr lang="fr-FR" sz="2000" i="0" dirty="0">
                <a:solidFill>
                  <a:srgbClr val="000000"/>
                </a:solidFill>
                <a:effectLst/>
              </a:rPr>
            </a:br>
            <a:r>
              <a:rPr lang="fr-FR" sz="2000" i="0" dirty="0">
                <a:solidFill>
                  <a:srgbClr val="000000"/>
                </a:solidFill>
                <a:effectLst/>
              </a:rPr>
              <a:t>Le Ministère de la Santé/la structure de gestion en collaboration avec les directions </a:t>
            </a:r>
            <a:r>
              <a:rPr lang="fr-FR" sz="2000" dirty="0">
                <a:solidFill>
                  <a:srgbClr val="000000"/>
                </a:solidFill>
              </a:rPr>
              <a:t>centrales des </a:t>
            </a:r>
            <a:r>
              <a:rPr lang="fr-FR" sz="2000" i="0" dirty="0">
                <a:solidFill>
                  <a:srgbClr val="000000"/>
                </a:solidFill>
                <a:effectLst/>
              </a:rPr>
              <a:t>Ministères chargés de l’action sociale, de la </a:t>
            </a:r>
            <a:r>
              <a:rPr lang="fr-FR" sz="2000" dirty="0">
                <a:solidFill>
                  <a:srgbClr val="000000"/>
                </a:solidFill>
              </a:rPr>
              <a:t>solidarité, de l’éducation nationale etc. </a:t>
            </a:r>
            <a:br>
              <a:rPr lang="fr-FR" sz="2000" i="0" dirty="0">
                <a:solidFill>
                  <a:srgbClr val="000000"/>
                </a:solidFill>
                <a:effectLst/>
              </a:rPr>
            </a:br>
            <a:endParaRPr lang="fr-FR" sz="2000" i="0" dirty="0">
              <a:solidFill>
                <a:srgbClr val="000000"/>
              </a:solidFill>
              <a:effectLst/>
            </a:endParaRPr>
          </a:p>
          <a:p>
            <a:pPr lvl="1"/>
            <a:r>
              <a:rPr lang="fr-FR" sz="2000" i="0" dirty="0">
                <a:solidFill>
                  <a:srgbClr val="000000"/>
                </a:solidFill>
                <a:effectLst/>
              </a:rPr>
              <a:t>La direction nationale de la santé coordonne les interventions des différents partenaires au niveau national. Elle veille particulièrement à la synergie et la complémentarité des interventions, et à l’harmonisation des modes d’interventions.</a:t>
            </a:r>
            <a:br>
              <a:rPr lang="fr-FR" sz="2000" i="0" dirty="0">
                <a:solidFill>
                  <a:srgbClr val="000000"/>
                </a:solidFill>
                <a:effectLst/>
              </a:rPr>
            </a:br>
            <a:endParaRPr lang="fr-FR" sz="2000" dirty="0">
              <a:solidFill>
                <a:srgbClr val="000000"/>
              </a:solidFill>
            </a:endParaRPr>
          </a:p>
        </p:txBody>
      </p:sp>
    </p:spTree>
    <p:extLst>
      <p:ext uri="{BB962C8B-B14F-4D97-AF65-F5344CB8AC3E}">
        <p14:creationId xmlns:p14="http://schemas.microsoft.com/office/powerpoint/2010/main" val="372416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761D48-76D9-4DA9-844F-09E7804740AF}"/>
              </a:ext>
            </a:extLst>
          </p:cNvPr>
          <p:cNvSpPr>
            <a:spLocks noGrp="1"/>
          </p:cNvSpPr>
          <p:nvPr>
            <p:ph type="title"/>
          </p:nvPr>
        </p:nvSpPr>
        <p:spPr>
          <a:xfrm>
            <a:off x="628650" y="365127"/>
            <a:ext cx="7886700" cy="655806"/>
          </a:xfrm>
        </p:spPr>
        <p:txBody>
          <a:bodyPr>
            <a:normAutofit fontScale="90000"/>
          </a:bodyPr>
          <a:lstStyle/>
          <a:p>
            <a:pPr algn="ctr"/>
            <a:r>
              <a:rPr lang="fr-FR" b="1" dirty="0">
                <a:solidFill>
                  <a:srgbClr val="000000"/>
                </a:solidFill>
              </a:rPr>
              <a:t>Niveaux de coordination et responsabilités</a:t>
            </a:r>
            <a:endParaRPr lang="fr-CI" dirty="0"/>
          </a:p>
        </p:txBody>
      </p:sp>
      <p:sp>
        <p:nvSpPr>
          <p:cNvPr id="3" name="Espace réservé du contenu 2">
            <a:extLst>
              <a:ext uri="{FF2B5EF4-FFF2-40B4-BE49-F238E27FC236}">
                <a16:creationId xmlns:a16="http://schemas.microsoft.com/office/drawing/2014/main" id="{CED0454B-CD50-48AD-B2BB-342A9E02F264}"/>
              </a:ext>
            </a:extLst>
          </p:cNvPr>
          <p:cNvSpPr>
            <a:spLocks noGrp="1"/>
          </p:cNvSpPr>
          <p:nvPr>
            <p:ph idx="1"/>
          </p:nvPr>
        </p:nvSpPr>
        <p:spPr>
          <a:xfrm>
            <a:off x="628650" y="1296140"/>
            <a:ext cx="7886700" cy="4880823"/>
          </a:xfrm>
        </p:spPr>
        <p:txBody>
          <a:bodyPr>
            <a:normAutofit fontScale="92500" lnSpcReduction="10000"/>
          </a:bodyPr>
          <a:lstStyle/>
          <a:p>
            <a:pPr lvl="1"/>
            <a:r>
              <a:rPr lang="fr-FR" sz="3600" i="1" dirty="0">
                <a:solidFill>
                  <a:srgbClr val="000000"/>
                </a:solidFill>
                <a:effectLst/>
              </a:rPr>
              <a:t>Au niveau régional :</a:t>
            </a:r>
            <a:br>
              <a:rPr lang="fr-FR" sz="3600" i="0" dirty="0">
                <a:solidFill>
                  <a:srgbClr val="000000"/>
                </a:solidFill>
                <a:effectLst/>
              </a:rPr>
            </a:br>
            <a:endParaRPr lang="fr-FR" sz="3600" i="0" dirty="0">
              <a:solidFill>
                <a:srgbClr val="000000"/>
              </a:solidFill>
              <a:effectLst/>
            </a:endParaRPr>
          </a:p>
          <a:p>
            <a:pPr lvl="2"/>
            <a:r>
              <a:rPr lang="fr-FR" sz="3200" i="0" dirty="0">
                <a:solidFill>
                  <a:srgbClr val="000000"/>
                </a:solidFill>
                <a:effectLst/>
              </a:rPr>
              <a:t>La Direction Régionale (départementale ou provinciale) de la Santé en collaboration avec les Directions Régionales </a:t>
            </a:r>
            <a:r>
              <a:rPr lang="fr-FR" sz="3200" dirty="0">
                <a:solidFill>
                  <a:srgbClr val="000000"/>
                </a:solidFill>
              </a:rPr>
              <a:t>en charge des affaires sociales, de l’économie, de l’éducation etc. et </a:t>
            </a:r>
            <a:r>
              <a:rPr lang="fr-FR" sz="3200" i="0" dirty="0">
                <a:solidFill>
                  <a:srgbClr val="000000"/>
                </a:solidFill>
                <a:effectLst/>
              </a:rPr>
              <a:t>les autres partenaires.</a:t>
            </a:r>
            <a:br>
              <a:rPr lang="fr-FR" sz="3200" i="0" dirty="0">
                <a:solidFill>
                  <a:srgbClr val="000000"/>
                </a:solidFill>
                <a:effectLst/>
              </a:rPr>
            </a:br>
            <a:endParaRPr lang="fr-FR" sz="3200" i="0" dirty="0">
              <a:solidFill>
                <a:srgbClr val="000000"/>
              </a:solidFill>
              <a:effectLst/>
            </a:endParaRPr>
          </a:p>
          <a:p>
            <a:pPr lvl="2"/>
            <a:r>
              <a:rPr lang="fr-FR" sz="3200" i="0" dirty="0">
                <a:solidFill>
                  <a:srgbClr val="000000"/>
                </a:solidFill>
                <a:effectLst/>
              </a:rPr>
              <a:t>La Direction Régionale de la Santé assure la coordination des interventions au niveau régional</a:t>
            </a:r>
            <a:endParaRPr lang="fr-CI" sz="2800" dirty="0"/>
          </a:p>
        </p:txBody>
      </p:sp>
    </p:spTree>
    <p:extLst>
      <p:ext uri="{BB962C8B-B14F-4D97-AF65-F5344CB8AC3E}">
        <p14:creationId xmlns:p14="http://schemas.microsoft.com/office/powerpoint/2010/main" val="3004481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F82F0F-E7CC-4AD4-86E1-A269414AE8B8}"/>
              </a:ext>
            </a:extLst>
          </p:cNvPr>
          <p:cNvSpPr>
            <a:spLocks noGrp="1"/>
          </p:cNvSpPr>
          <p:nvPr>
            <p:ph type="title"/>
          </p:nvPr>
        </p:nvSpPr>
        <p:spPr>
          <a:xfrm>
            <a:off x="628650" y="365127"/>
            <a:ext cx="7886700" cy="762338"/>
          </a:xfrm>
        </p:spPr>
        <p:txBody>
          <a:bodyPr/>
          <a:lstStyle/>
          <a:p>
            <a:endParaRPr lang="fr-CI"/>
          </a:p>
        </p:txBody>
      </p:sp>
      <p:sp>
        <p:nvSpPr>
          <p:cNvPr id="3" name="Espace réservé du contenu 2">
            <a:extLst>
              <a:ext uri="{FF2B5EF4-FFF2-40B4-BE49-F238E27FC236}">
                <a16:creationId xmlns:a16="http://schemas.microsoft.com/office/drawing/2014/main" id="{6163B1CD-AA6B-4417-8CBE-7F4E91B823C5}"/>
              </a:ext>
            </a:extLst>
          </p:cNvPr>
          <p:cNvSpPr>
            <a:spLocks noGrp="1"/>
          </p:cNvSpPr>
          <p:nvPr>
            <p:ph idx="1"/>
          </p:nvPr>
        </p:nvSpPr>
        <p:spPr>
          <a:xfrm>
            <a:off x="628650" y="1376039"/>
            <a:ext cx="7886700" cy="4800924"/>
          </a:xfrm>
        </p:spPr>
        <p:txBody>
          <a:bodyPr>
            <a:normAutofit/>
          </a:bodyPr>
          <a:lstStyle/>
          <a:p>
            <a:r>
              <a:rPr lang="fr-FR" dirty="0"/>
              <a:t>Au niveau périphérique (DS) :</a:t>
            </a:r>
          </a:p>
          <a:p>
            <a:pPr lvl="1"/>
            <a:r>
              <a:rPr lang="fr-FR" dirty="0"/>
              <a:t>Chaque année le district sanitaire élabore un plan opérationnel en collaboration avec tous les acteurs (ECD, ONG, collectivités locales  y compris la communauté). </a:t>
            </a:r>
          </a:p>
          <a:p>
            <a:pPr lvl="1"/>
            <a:endParaRPr lang="fr-FR" dirty="0"/>
          </a:p>
          <a:p>
            <a:pPr lvl="1"/>
            <a:r>
              <a:rPr lang="fr-FR" dirty="0"/>
              <a:t>C’est l’occasion d’assurer une coordination et le l’évaluation de la planification des activités qui seront menées au district. Des rencontres mensuelles de coordination permettront de coordonner et de suivre l’exécution des activités dans le temps. .</a:t>
            </a:r>
            <a:endParaRPr lang="fr-CI" dirty="0"/>
          </a:p>
        </p:txBody>
      </p:sp>
    </p:spTree>
    <p:extLst>
      <p:ext uri="{BB962C8B-B14F-4D97-AF65-F5344CB8AC3E}">
        <p14:creationId xmlns:p14="http://schemas.microsoft.com/office/powerpoint/2010/main" val="3585872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F2BD0F-3901-422C-A46D-B95D6113E491}"/>
              </a:ext>
            </a:extLst>
          </p:cNvPr>
          <p:cNvSpPr>
            <a:spLocks noGrp="1"/>
          </p:cNvSpPr>
          <p:nvPr>
            <p:ph type="title"/>
          </p:nvPr>
        </p:nvSpPr>
        <p:spPr>
          <a:xfrm>
            <a:off x="628650" y="365127"/>
            <a:ext cx="7886700" cy="678814"/>
          </a:xfrm>
        </p:spPr>
        <p:txBody>
          <a:bodyPr>
            <a:normAutofit fontScale="90000"/>
          </a:bodyPr>
          <a:lstStyle/>
          <a:p>
            <a:pPr algn="ctr"/>
            <a:r>
              <a:rPr lang="fr-FR" b="1" dirty="0"/>
              <a:t>Introduction</a:t>
            </a:r>
            <a:endParaRPr lang="fr-CI" b="1" dirty="0"/>
          </a:p>
        </p:txBody>
      </p:sp>
      <p:sp>
        <p:nvSpPr>
          <p:cNvPr id="3" name="Espace réservé du contenu 2">
            <a:extLst>
              <a:ext uri="{FF2B5EF4-FFF2-40B4-BE49-F238E27FC236}">
                <a16:creationId xmlns:a16="http://schemas.microsoft.com/office/drawing/2014/main" id="{8956201D-A37B-4313-ACC0-18CFCBD52777}"/>
              </a:ext>
            </a:extLst>
          </p:cNvPr>
          <p:cNvSpPr>
            <a:spLocks noGrp="1"/>
          </p:cNvSpPr>
          <p:nvPr>
            <p:ph idx="1"/>
          </p:nvPr>
        </p:nvSpPr>
        <p:spPr>
          <a:xfrm>
            <a:off x="628650" y="1295400"/>
            <a:ext cx="7886700" cy="5123155"/>
          </a:xfrm>
        </p:spPr>
        <p:txBody>
          <a:bodyPr>
            <a:normAutofit/>
          </a:bodyPr>
          <a:lstStyle/>
          <a:p>
            <a:r>
              <a:rPr lang="fr-FR" b="0" i="0" dirty="0">
                <a:effectLst/>
              </a:rPr>
              <a:t>La </a:t>
            </a:r>
            <a:r>
              <a:rPr lang="fr-FR" b="1" i="0" dirty="0">
                <a:effectLst/>
              </a:rPr>
              <a:t>coordination</a:t>
            </a:r>
            <a:r>
              <a:rPr lang="fr-FR" b="0" i="0" dirty="0">
                <a:effectLst/>
              </a:rPr>
              <a:t> est, au sein d'une </a:t>
            </a:r>
            <a:r>
              <a:rPr lang="fr-FR" b="0" i="0" u="none" strike="noStrike" dirty="0">
                <a:effectLst/>
              </a:rPr>
              <a:t>organisation</a:t>
            </a:r>
            <a:r>
              <a:rPr lang="fr-FR" b="0" i="0" dirty="0">
                <a:effectLst/>
              </a:rPr>
              <a:t>, l'une des fonctions-clés du </a:t>
            </a:r>
            <a:r>
              <a:rPr lang="fr-FR" b="0" i="0" u="none" strike="noStrike" dirty="0">
                <a:effectLst/>
              </a:rPr>
              <a:t>management</a:t>
            </a:r>
            <a:r>
              <a:rPr lang="fr-FR" b="0" i="0" dirty="0">
                <a:effectLst/>
              </a:rPr>
              <a:t> qui consiste à assurer pour un ensemble de personnes et de tâches, d'une conjonction des efforts en vue d'un objectif commun.</a:t>
            </a:r>
          </a:p>
          <a:p>
            <a:pPr marL="0" indent="0">
              <a:buNone/>
            </a:pPr>
            <a:endParaRPr lang="fr-FR" dirty="0"/>
          </a:p>
          <a:p>
            <a:r>
              <a:rPr lang="fr-FR" dirty="0"/>
              <a:t>La coordination des services de SR vise à optimiser les r</a:t>
            </a:r>
            <a:r>
              <a:rPr lang="fr-FR" dirty="0">
                <a:solidFill>
                  <a:srgbClr val="000000"/>
                </a:solidFill>
              </a:rPr>
              <a:t>ésultats dans toutes les interventions et à assurer une utilisation rationnelle des différentes contributions, la cohérence des interventions et un meilleur suivi/évaluation des activités en matière de SR</a:t>
            </a:r>
          </a:p>
        </p:txBody>
      </p:sp>
    </p:spTree>
    <p:extLst>
      <p:ext uri="{BB962C8B-B14F-4D97-AF65-F5344CB8AC3E}">
        <p14:creationId xmlns:p14="http://schemas.microsoft.com/office/powerpoint/2010/main" val="3513511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F2BD0F-3901-422C-A46D-B95D6113E491}"/>
              </a:ext>
            </a:extLst>
          </p:cNvPr>
          <p:cNvSpPr>
            <a:spLocks noGrp="1"/>
          </p:cNvSpPr>
          <p:nvPr>
            <p:ph type="title"/>
          </p:nvPr>
        </p:nvSpPr>
        <p:spPr>
          <a:xfrm>
            <a:off x="628650" y="365127"/>
            <a:ext cx="7886700" cy="678814"/>
          </a:xfrm>
        </p:spPr>
        <p:txBody>
          <a:bodyPr>
            <a:normAutofit fontScale="90000"/>
          </a:bodyPr>
          <a:lstStyle/>
          <a:p>
            <a:pPr algn="ctr"/>
            <a:r>
              <a:rPr lang="fr-FR" b="1" dirty="0"/>
              <a:t>Introduction</a:t>
            </a:r>
            <a:endParaRPr lang="fr-CI" b="1" dirty="0"/>
          </a:p>
        </p:txBody>
      </p:sp>
      <p:sp>
        <p:nvSpPr>
          <p:cNvPr id="3" name="Espace réservé du contenu 2">
            <a:extLst>
              <a:ext uri="{FF2B5EF4-FFF2-40B4-BE49-F238E27FC236}">
                <a16:creationId xmlns:a16="http://schemas.microsoft.com/office/drawing/2014/main" id="{8956201D-A37B-4313-ACC0-18CFCBD52777}"/>
              </a:ext>
            </a:extLst>
          </p:cNvPr>
          <p:cNvSpPr>
            <a:spLocks noGrp="1"/>
          </p:cNvSpPr>
          <p:nvPr>
            <p:ph idx="1"/>
          </p:nvPr>
        </p:nvSpPr>
        <p:spPr>
          <a:xfrm>
            <a:off x="628650" y="1295400"/>
            <a:ext cx="7886700" cy="4881563"/>
          </a:xfrm>
        </p:spPr>
        <p:txBody>
          <a:bodyPr>
            <a:normAutofit/>
          </a:bodyPr>
          <a:lstStyle/>
          <a:p>
            <a:r>
              <a:rPr lang="fr-FR" sz="2800" b="0" i="0" dirty="0">
                <a:solidFill>
                  <a:srgbClr val="1F011C"/>
                </a:solidFill>
                <a:effectLst/>
                <a:latin typeface="Maven Pro"/>
              </a:rPr>
              <a:t>L’</a:t>
            </a:r>
            <a:r>
              <a:rPr lang="fr-FR" sz="2800" b="1" i="0" dirty="0">
                <a:solidFill>
                  <a:srgbClr val="1F011C"/>
                </a:solidFill>
                <a:effectLst/>
                <a:latin typeface="Maven Pro"/>
              </a:rPr>
              <a:t>action collective </a:t>
            </a:r>
            <a:r>
              <a:rPr lang="fr-FR" sz="2800" b="0" i="0" dirty="0">
                <a:solidFill>
                  <a:srgbClr val="1F011C"/>
                </a:solidFill>
                <a:effectLst/>
                <a:latin typeface="Maven Pro"/>
              </a:rPr>
              <a:t>nécessite la mise en place d’une organisation avec une </a:t>
            </a:r>
            <a:r>
              <a:rPr lang="fr-FR" sz="2800" b="1" i="0" dirty="0">
                <a:solidFill>
                  <a:srgbClr val="1F011C"/>
                </a:solidFill>
                <a:effectLst/>
                <a:latin typeface="Maven Pro"/>
              </a:rPr>
              <a:t>division du travail</a:t>
            </a:r>
          </a:p>
          <a:p>
            <a:endParaRPr lang="fr-FR" b="1" dirty="0">
              <a:solidFill>
                <a:srgbClr val="1F011C"/>
              </a:solidFill>
              <a:latin typeface="Maven Pro"/>
            </a:endParaRPr>
          </a:p>
          <a:p>
            <a:r>
              <a:rPr lang="fr-FR" b="0" i="0" dirty="0">
                <a:solidFill>
                  <a:srgbClr val="202124"/>
                </a:solidFill>
                <a:effectLst/>
                <a:latin typeface="arial" panose="020B0604020202020204" pitchFamily="34" charset="0"/>
              </a:rPr>
              <a:t>Une fois la répartition des rôles et des responsabilités faites, </a:t>
            </a:r>
            <a:r>
              <a:rPr lang="fr-FR" b="1" i="0" dirty="0">
                <a:solidFill>
                  <a:srgbClr val="202124"/>
                </a:solidFill>
                <a:effectLst/>
                <a:latin typeface="arial" panose="020B0604020202020204" pitchFamily="34" charset="0"/>
              </a:rPr>
              <a:t>la coordination apporte un gain de temps important, de la sécurité dans la mise en œuvre et, en fin de compte, de la sérénité pour les acteurs</a:t>
            </a:r>
            <a:r>
              <a:rPr lang="fr-FR" b="0" i="0" dirty="0">
                <a:solidFill>
                  <a:srgbClr val="202124"/>
                </a:solidFill>
                <a:effectLst/>
                <a:latin typeface="arial" panose="020B0604020202020204" pitchFamily="34" charset="0"/>
              </a:rPr>
              <a:t>.</a:t>
            </a:r>
            <a:endParaRPr lang="fr-FR" sz="2800" b="0" i="0" dirty="0">
              <a:solidFill>
                <a:srgbClr val="1F011C"/>
              </a:solidFill>
              <a:effectLst/>
              <a:latin typeface="Maven Pro"/>
            </a:endParaRPr>
          </a:p>
        </p:txBody>
      </p:sp>
    </p:spTree>
    <p:extLst>
      <p:ext uri="{BB962C8B-B14F-4D97-AF65-F5344CB8AC3E}">
        <p14:creationId xmlns:p14="http://schemas.microsoft.com/office/powerpoint/2010/main" val="4145862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1C4BD4-F7B5-4850-A532-6499F44C5DEA}"/>
              </a:ext>
            </a:extLst>
          </p:cNvPr>
          <p:cNvSpPr>
            <a:spLocks noGrp="1"/>
          </p:cNvSpPr>
          <p:nvPr>
            <p:ph type="title"/>
          </p:nvPr>
        </p:nvSpPr>
        <p:spPr>
          <a:xfrm>
            <a:off x="628650" y="365127"/>
            <a:ext cx="7886700" cy="442742"/>
          </a:xfrm>
        </p:spPr>
        <p:txBody>
          <a:bodyPr>
            <a:normAutofit fontScale="90000"/>
          </a:bodyPr>
          <a:lstStyle/>
          <a:p>
            <a:pPr algn="ctr"/>
            <a:r>
              <a:rPr lang="fr-FR" b="1" dirty="0"/>
              <a:t>COORDINATION</a:t>
            </a:r>
            <a:endParaRPr lang="fr-CI" b="1" dirty="0"/>
          </a:p>
        </p:txBody>
      </p:sp>
      <p:sp>
        <p:nvSpPr>
          <p:cNvPr id="3" name="Espace réservé du contenu 2">
            <a:extLst>
              <a:ext uri="{FF2B5EF4-FFF2-40B4-BE49-F238E27FC236}">
                <a16:creationId xmlns:a16="http://schemas.microsoft.com/office/drawing/2014/main" id="{245C1BA6-FFF0-4DFF-8ACC-FD479226830C}"/>
              </a:ext>
            </a:extLst>
          </p:cNvPr>
          <p:cNvSpPr>
            <a:spLocks noGrp="1"/>
          </p:cNvSpPr>
          <p:nvPr>
            <p:ph idx="1"/>
          </p:nvPr>
        </p:nvSpPr>
        <p:spPr>
          <a:xfrm>
            <a:off x="628650" y="1253331"/>
            <a:ext cx="7886700" cy="4351338"/>
          </a:xfrm>
        </p:spPr>
        <p:txBody>
          <a:bodyPr>
            <a:normAutofit lnSpcReduction="10000"/>
          </a:bodyPr>
          <a:lstStyle/>
          <a:p>
            <a:r>
              <a:rPr lang="fr-FR" sz="3200" b="1" i="0" dirty="0">
                <a:solidFill>
                  <a:srgbClr val="000000"/>
                </a:solidFill>
                <a:effectLst/>
              </a:rPr>
              <a:t>Définition 1</a:t>
            </a:r>
            <a:br>
              <a:rPr lang="fr-FR" sz="3200" i="0" dirty="0">
                <a:solidFill>
                  <a:srgbClr val="000000"/>
                </a:solidFill>
                <a:effectLst/>
              </a:rPr>
            </a:br>
            <a:r>
              <a:rPr lang="fr-FR" sz="3200" i="0" dirty="0">
                <a:solidFill>
                  <a:srgbClr val="000000"/>
                </a:solidFill>
                <a:effectLst/>
              </a:rPr>
              <a:t>La coordination est la collaboration planifiée et concertée d’au moins deux personnes, deux départements, deux programmes ou deux organisations qui visent un but commun. Elle permet à chaque partenaire de se concentrer sur ses points forts, à toutes les parties impliquées de fournir une vaste gamme de services de qualité à tous ceux qui en ont besoin et qui le demandent.</a:t>
            </a:r>
            <a:endParaRPr lang="fr-CI" sz="4400" dirty="0"/>
          </a:p>
        </p:txBody>
      </p:sp>
    </p:spTree>
    <p:extLst>
      <p:ext uri="{BB962C8B-B14F-4D97-AF65-F5344CB8AC3E}">
        <p14:creationId xmlns:p14="http://schemas.microsoft.com/office/powerpoint/2010/main" val="605940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D637A4-21C5-45EE-BF30-F82C14930750}"/>
              </a:ext>
            </a:extLst>
          </p:cNvPr>
          <p:cNvSpPr>
            <a:spLocks noGrp="1"/>
          </p:cNvSpPr>
          <p:nvPr>
            <p:ph type="title"/>
          </p:nvPr>
        </p:nvSpPr>
        <p:spPr>
          <a:xfrm>
            <a:off x="628650" y="195309"/>
            <a:ext cx="7886700" cy="763480"/>
          </a:xfrm>
        </p:spPr>
        <p:txBody>
          <a:bodyPr>
            <a:normAutofit/>
          </a:bodyPr>
          <a:lstStyle/>
          <a:p>
            <a:pPr algn="ctr"/>
            <a:r>
              <a:rPr lang="fr-FR" b="1" dirty="0"/>
              <a:t>COORDINATION</a:t>
            </a:r>
            <a:endParaRPr lang="fr-CI" b="1" dirty="0"/>
          </a:p>
        </p:txBody>
      </p:sp>
      <p:sp>
        <p:nvSpPr>
          <p:cNvPr id="3" name="Espace réservé du contenu 2">
            <a:extLst>
              <a:ext uri="{FF2B5EF4-FFF2-40B4-BE49-F238E27FC236}">
                <a16:creationId xmlns:a16="http://schemas.microsoft.com/office/drawing/2014/main" id="{6021A81C-F9B2-4410-BFB8-170BC73D75B7}"/>
              </a:ext>
            </a:extLst>
          </p:cNvPr>
          <p:cNvSpPr>
            <a:spLocks noGrp="1"/>
          </p:cNvSpPr>
          <p:nvPr>
            <p:ph idx="1"/>
          </p:nvPr>
        </p:nvSpPr>
        <p:spPr>
          <a:xfrm>
            <a:off x="435005" y="1251752"/>
            <a:ext cx="8362765" cy="5241122"/>
          </a:xfrm>
        </p:spPr>
        <p:txBody>
          <a:bodyPr>
            <a:normAutofit/>
          </a:bodyPr>
          <a:lstStyle/>
          <a:p>
            <a:r>
              <a:rPr lang="fr-FR" b="1" dirty="0">
                <a:solidFill>
                  <a:srgbClr val="202124"/>
                </a:solidFill>
                <a:latin typeface="arial" panose="020B0604020202020204" pitchFamily="34" charset="0"/>
              </a:rPr>
              <a:t>Définition 2</a:t>
            </a:r>
            <a:endParaRPr lang="fr-FR" b="1" i="0" dirty="0">
              <a:solidFill>
                <a:srgbClr val="202124"/>
              </a:solidFill>
              <a:effectLst/>
              <a:latin typeface="arial" panose="020B0604020202020204" pitchFamily="34" charset="0"/>
            </a:endParaRPr>
          </a:p>
          <a:p>
            <a:pPr lvl="1"/>
            <a:r>
              <a:rPr lang="fr-FR" sz="2800" b="0" i="0" dirty="0">
                <a:solidFill>
                  <a:srgbClr val="202124"/>
                </a:solidFill>
                <a:effectLst/>
                <a:latin typeface="arial" panose="020B0604020202020204" pitchFamily="34" charset="0"/>
              </a:rPr>
              <a:t>La </a:t>
            </a:r>
            <a:r>
              <a:rPr lang="fr-FR" sz="2800" b="1" i="0" dirty="0">
                <a:solidFill>
                  <a:srgbClr val="202124"/>
                </a:solidFill>
                <a:effectLst/>
                <a:latin typeface="arial" panose="020B0604020202020204" pitchFamily="34" charset="0"/>
              </a:rPr>
              <a:t>coordination</a:t>
            </a:r>
            <a:r>
              <a:rPr lang="fr-FR" sz="2800" b="0" i="0" dirty="0">
                <a:solidFill>
                  <a:srgbClr val="202124"/>
                </a:solidFill>
                <a:effectLst/>
                <a:latin typeface="arial" panose="020B0604020202020204" pitchFamily="34" charset="0"/>
              </a:rPr>
              <a:t> consiste à définir le meilleur agencement de tâches préalablement réparties en vue d'élaborer un ensemble cohérent. </a:t>
            </a:r>
          </a:p>
          <a:p>
            <a:pPr lvl="1"/>
            <a:endParaRPr lang="fr-FR" sz="2800" b="0" i="0" dirty="0">
              <a:solidFill>
                <a:srgbClr val="202124"/>
              </a:solidFill>
              <a:effectLst/>
              <a:latin typeface="arial" panose="020B0604020202020204" pitchFamily="34" charset="0"/>
            </a:endParaRPr>
          </a:p>
          <a:p>
            <a:pPr lvl="1"/>
            <a:r>
              <a:rPr lang="fr-FR" sz="2800" b="0" i="0" dirty="0">
                <a:solidFill>
                  <a:srgbClr val="202124"/>
                </a:solidFill>
                <a:effectLst/>
                <a:latin typeface="arial" panose="020B0604020202020204" pitchFamily="34" charset="0"/>
              </a:rPr>
              <a:t>La coordination peut être explicite, </a:t>
            </a:r>
            <a:r>
              <a:rPr lang="fr-FR" sz="2800" b="1" i="0" dirty="0">
                <a:solidFill>
                  <a:srgbClr val="202124"/>
                </a:solidFill>
                <a:effectLst/>
                <a:latin typeface="arial" panose="020B0604020202020204" pitchFamily="34" charset="0"/>
              </a:rPr>
              <a:t>grâce à une communication active ou à une planification </a:t>
            </a:r>
            <a:r>
              <a:rPr lang="fr-FR" sz="2800" b="1" i="0" dirty="0" err="1">
                <a:solidFill>
                  <a:srgbClr val="202124"/>
                </a:solidFill>
                <a:effectLst/>
                <a:latin typeface="arial" panose="020B0604020202020204" pitchFamily="34" charset="0"/>
              </a:rPr>
              <a:t>pré-établie</a:t>
            </a:r>
            <a:r>
              <a:rPr lang="fr-FR" sz="2800" b="0" i="0" dirty="0">
                <a:solidFill>
                  <a:srgbClr val="202124"/>
                </a:solidFill>
                <a:effectLst/>
                <a:latin typeface="arial" panose="020B0604020202020204" pitchFamily="34" charset="0"/>
              </a:rPr>
              <a:t>; elle peut aussi être implicite dans le cas où l'équipe anticipe et ajuste de manière dynamique son comportement collectif, sans être dirigée.</a:t>
            </a:r>
            <a:endParaRPr lang="fr-CI" sz="2800" dirty="0"/>
          </a:p>
        </p:txBody>
      </p:sp>
    </p:spTree>
    <p:extLst>
      <p:ext uri="{BB962C8B-B14F-4D97-AF65-F5344CB8AC3E}">
        <p14:creationId xmlns:p14="http://schemas.microsoft.com/office/powerpoint/2010/main" val="2783514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00CFB4-272D-4823-93C5-1B759F001F10}"/>
              </a:ext>
            </a:extLst>
          </p:cNvPr>
          <p:cNvSpPr>
            <a:spLocks noGrp="1"/>
          </p:cNvSpPr>
          <p:nvPr>
            <p:ph type="title"/>
          </p:nvPr>
        </p:nvSpPr>
        <p:spPr/>
        <p:txBody>
          <a:bodyPr/>
          <a:lstStyle/>
          <a:p>
            <a:pPr algn="ctr"/>
            <a:r>
              <a:rPr lang="fr-FR" b="1" dirty="0"/>
              <a:t>TYPES DE COORDINATION</a:t>
            </a:r>
            <a:endParaRPr lang="fr-CI" b="1" dirty="0"/>
          </a:p>
        </p:txBody>
      </p:sp>
      <p:sp>
        <p:nvSpPr>
          <p:cNvPr id="3" name="Espace réservé du contenu 2">
            <a:extLst>
              <a:ext uri="{FF2B5EF4-FFF2-40B4-BE49-F238E27FC236}">
                <a16:creationId xmlns:a16="http://schemas.microsoft.com/office/drawing/2014/main" id="{25AD7B3B-2029-42F3-AB04-E4F14B8B3C79}"/>
              </a:ext>
            </a:extLst>
          </p:cNvPr>
          <p:cNvSpPr>
            <a:spLocks noGrp="1"/>
          </p:cNvSpPr>
          <p:nvPr>
            <p:ph idx="1"/>
          </p:nvPr>
        </p:nvSpPr>
        <p:spPr>
          <a:xfrm>
            <a:off x="628650" y="1825625"/>
            <a:ext cx="8098100" cy="4351338"/>
          </a:xfrm>
        </p:spPr>
        <p:txBody>
          <a:bodyPr>
            <a:normAutofit/>
          </a:bodyPr>
          <a:lstStyle/>
          <a:p>
            <a:r>
              <a:rPr lang="fr-FR" sz="3600" i="0" dirty="0">
                <a:solidFill>
                  <a:srgbClr val="000000"/>
                </a:solidFill>
                <a:effectLst/>
              </a:rPr>
              <a:t>Il existe deux types :</a:t>
            </a:r>
            <a:br>
              <a:rPr lang="fr-FR" sz="3600" i="0" dirty="0">
                <a:solidFill>
                  <a:srgbClr val="000000"/>
                </a:solidFill>
                <a:effectLst/>
              </a:rPr>
            </a:br>
            <a:endParaRPr lang="fr-FR" sz="3600" i="0" dirty="0">
              <a:solidFill>
                <a:srgbClr val="000000"/>
              </a:solidFill>
              <a:effectLst/>
            </a:endParaRPr>
          </a:p>
          <a:p>
            <a:pPr lvl="1"/>
            <a:r>
              <a:rPr lang="fr-FR" sz="3200" i="0" dirty="0">
                <a:solidFill>
                  <a:srgbClr val="000000"/>
                </a:solidFill>
                <a:effectLst/>
              </a:rPr>
              <a:t>La coordination interne au sein de la structure de gestion ;</a:t>
            </a:r>
            <a:br>
              <a:rPr lang="fr-FR" sz="3200" i="0" dirty="0">
                <a:solidFill>
                  <a:srgbClr val="000000"/>
                </a:solidFill>
                <a:effectLst/>
              </a:rPr>
            </a:br>
            <a:endParaRPr lang="fr-FR" sz="3200" i="0" dirty="0">
              <a:solidFill>
                <a:srgbClr val="000000"/>
              </a:solidFill>
              <a:effectLst/>
            </a:endParaRPr>
          </a:p>
          <a:p>
            <a:pPr lvl="1"/>
            <a:r>
              <a:rPr lang="fr-FR" sz="3200" i="0" dirty="0">
                <a:solidFill>
                  <a:srgbClr val="000000"/>
                </a:solidFill>
                <a:effectLst/>
              </a:rPr>
              <a:t>La coordination externe entre la structure de gestion et ses partenaires.</a:t>
            </a:r>
            <a:endParaRPr lang="fr-CI" sz="4400" dirty="0"/>
          </a:p>
        </p:txBody>
      </p:sp>
    </p:spTree>
    <p:extLst>
      <p:ext uri="{BB962C8B-B14F-4D97-AF65-F5344CB8AC3E}">
        <p14:creationId xmlns:p14="http://schemas.microsoft.com/office/powerpoint/2010/main" val="3400405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4BA9B1-7A03-46FA-A14C-36E9ED9C2FA7}"/>
              </a:ext>
            </a:extLst>
          </p:cNvPr>
          <p:cNvSpPr>
            <a:spLocks noGrp="1"/>
          </p:cNvSpPr>
          <p:nvPr>
            <p:ph type="title"/>
          </p:nvPr>
        </p:nvSpPr>
        <p:spPr/>
        <p:txBody>
          <a:bodyPr/>
          <a:lstStyle/>
          <a:p>
            <a:pPr algn="ctr"/>
            <a:r>
              <a:rPr lang="fr-FR" b="1" dirty="0"/>
              <a:t>Modes de coordination</a:t>
            </a:r>
            <a:endParaRPr lang="fr-CI" b="1" dirty="0"/>
          </a:p>
        </p:txBody>
      </p:sp>
      <p:sp>
        <p:nvSpPr>
          <p:cNvPr id="3" name="Espace réservé du contenu 2">
            <a:extLst>
              <a:ext uri="{FF2B5EF4-FFF2-40B4-BE49-F238E27FC236}">
                <a16:creationId xmlns:a16="http://schemas.microsoft.com/office/drawing/2014/main" id="{2F188D3D-B1B2-4F58-9A83-7101D1D197F5}"/>
              </a:ext>
            </a:extLst>
          </p:cNvPr>
          <p:cNvSpPr>
            <a:spLocks noGrp="1"/>
          </p:cNvSpPr>
          <p:nvPr>
            <p:ph idx="1"/>
          </p:nvPr>
        </p:nvSpPr>
        <p:spPr/>
        <p:txBody>
          <a:bodyPr>
            <a:normAutofit lnSpcReduction="10000"/>
          </a:bodyPr>
          <a:lstStyle/>
          <a:p>
            <a:pPr algn="l">
              <a:lnSpc>
                <a:spcPct val="100000"/>
              </a:lnSpc>
            </a:pPr>
            <a:r>
              <a:rPr lang="fr-FR" sz="3600" i="0" dirty="0">
                <a:effectLst/>
              </a:rPr>
              <a:t>La coordination, une action nécessaire</a:t>
            </a:r>
          </a:p>
          <a:p>
            <a:pPr>
              <a:lnSpc>
                <a:spcPct val="100000"/>
              </a:lnSpc>
            </a:pPr>
            <a:r>
              <a:rPr lang="fr-FR" sz="3600" b="0" i="0" dirty="0">
                <a:solidFill>
                  <a:srgbClr val="1F011C"/>
                </a:solidFill>
                <a:effectLst/>
              </a:rPr>
              <a:t>Le mode de coordination peut changer en fonction de l’évolution de l’organisation. Avec la complexification des tâches, il est logique qu’une organisation passe d’un mode à l’autre. </a:t>
            </a:r>
          </a:p>
          <a:p>
            <a:pPr>
              <a:lnSpc>
                <a:spcPct val="100000"/>
              </a:lnSpc>
            </a:pPr>
            <a:r>
              <a:rPr lang="fr-FR" sz="3600" b="0" i="0" dirty="0">
                <a:solidFill>
                  <a:srgbClr val="1F011C"/>
                </a:solidFill>
                <a:effectLst/>
              </a:rPr>
              <a:t>Plusieurs modes de coordination peuvent coexister.</a:t>
            </a:r>
            <a:endParaRPr lang="fr-CI" sz="3600" dirty="0"/>
          </a:p>
        </p:txBody>
      </p:sp>
    </p:spTree>
    <p:extLst>
      <p:ext uri="{BB962C8B-B14F-4D97-AF65-F5344CB8AC3E}">
        <p14:creationId xmlns:p14="http://schemas.microsoft.com/office/powerpoint/2010/main" val="1490314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4BA9B1-7A03-46FA-A14C-36E9ED9C2FA7}"/>
              </a:ext>
            </a:extLst>
          </p:cNvPr>
          <p:cNvSpPr>
            <a:spLocks noGrp="1"/>
          </p:cNvSpPr>
          <p:nvPr>
            <p:ph type="title"/>
          </p:nvPr>
        </p:nvSpPr>
        <p:spPr>
          <a:xfrm>
            <a:off x="628650" y="186432"/>
            <a:ext cx="7886700" cy="692458"/>
          </a:xfrm>
        </p:spPr>
        <p:txBody>
          <a:bodyPr>
            <a:normAutofit fontScale="90000"/>
          </a:bodyPr>
          <a:lstStyle/>
          <a:p>
            <a:pPr algn="ctr"/>
            <a:r>
              <a:rPr lang="fr-FR" b="1" dirty="0"/>
              <a:t>Modes de coordination</a:t>
            </a:r>
            <a:endParaRPr lang="fr-CI" b="1" dirty="0"/>
          </a:p>
        </p:txBody>
      </p:sp>
      <p:sp>
        <p:nvSpPr>
          <p:cNvPr id="3" name="Espace réservé du contenu 2">
            <a:extLst>
              <a:ext uri="{FF2B5EF4-FFF2-40B4-BE49-F238E27FC236}">
                <a16:creationId xmlns:a16="http://schemas.microsoft.com/office/drawing/2014/main" id="{2F188D3D-B1B2-4F58-9A83-7101D1D197F5}"/>
              </a:ext>
            </a:extLst>
          </p:cNvPr>
          <p:cNvSpPr>
            <a:spLocks noGrp="1"/>
          </p:cNvSpPr>
          <p:nvPr>
            <p:ph idx="1"/>
          </p:nvPr>
        </p:nvSpPr>
        <p:spPr>
          <a:xfrm>
            <a:off x="310719" y="1029810"/>
            <a:ext cx="8549196" cy="5828190"/>
          </a:xfrm>
        </p:spPr>
        <p:txBody>
          <a:bodyPr>
            <a:normAutofit fontScale="25000" lnSpcReduction="20000"/>
          </a:bodyPr>
          <a:lstStyle/>
          <a:p>
            <a:pPr marL="0" indent="0" algn="l">
              <a:lnSpc>
                <a:spcPct val="100000"/>
              </a:lnSpc>
              <a:buNone/>
            </a:pPr>
            <a:r>
              <a:rPr lang="fr-FR" sz="9600" b="0" i="0" dirty="0">
                <a:solidFill>
                  <a:srgbClr val="1F011C"/>
                </a:solidFill>
                <a:effectLst/>
                <a:latin typeface="Maven Pro"/>
              </a:rPr>
              <a:t>Henry </a:t>
            </a:r>
            <a:r>
              <a:rPr lang="fr-FR" sz="9600" b="1" i="0" dirty="0">
                <a:solidFill>
                  <a:srgbClr val="1F011C"/>
                </a:solidFill>
                <a:effectLst/>
                <a:latin typeface="Maven Pro"/>
              </a:rPr>
              <a:t>Mintzberg</a:t>
            </a:r>
            <a:r>
              <a:rPr lang="fr-FR" sz="9600" b="0" i="0" dirty="0">
                <a:solidFill>
                  <a:srgbClr val="1F011C"/>
                </a:solidFill>
                <a:effectLst/>
                <a:latin typeface="Maven Pro"/>
              </a:rPr>
              <a:t> est à l’origine des modes de coordination.</a:t>
            </a:r>
          </a:p>
          <a:p>
            <a:pPr marL="0" indent="0" algn="l">
              <a:lnSpc>
                <a:spcPct val="120000"/>
              </a:lnSpc>
              <a:buNone/>
            </a:pPr>
            <a:r>
              <a:rPr lang="fr-FR" sz="11200" b="1" dirty="0">
                <a:solidFill>
                  <a:srgbClr val="242C5E"/>
                </a:solidFill>
                <a:latin typeface="Calibri" panose="020F0502020204030204" pitchFamily="34" charset="0"/>
                <a:cs typeface="Calibri" panose="020F0502020204030204" pitchFamily="34" charset="0"/>
              </a:rPr>
              <a:t>1-</a:t>
            </a:r>
            <a:r>
              <a:rPr lang="fr-FR" sz="3300" b="1" dirty="0">
                <a:solidFill>
                  <a:srgbClr val="242C5E"/>
                </a:solidFill>
                <a:latin typeface="Calibri" panose="020F0502020204030204" pitchFamily="34" charset="0"/>
                <a:cs typeface="Calibri" panose="020F0502020204030204" pitchFamily="34" charset="0"/>
              </a:rPr>
              <a:t>- </a:t>
            </a:r>
            <a:r>
              <a:rPr lang="fr-FR" sz="9600" b="1" i="0" u="none" strike="noStrike" dirty="0">
                <a:solidFill>
                  <a:srgbClr val="242C5E"/>
                </a:solidFill>
                <a:effectLst/>
                <a:latin typeface="Calibri" panose="020F0502020204030204" pitchFamily="34" charset="0"/>
                <a:cs typeface="Calibri" panose="020F0502020204030204" pitchFamily="34" charset="0"/>
              </a:rPr>
              <a:t>L'ajustement mutuel</a:t>
            </a:r>
          </a:p>
          <a:p>
            <a:pPr algn="l">
              <a:lnSpc>
                <a:spcPct val="120000"/>
              </a:lnSpc>
            </a:pPr>
            <a:r>
              <a:rPr lang="fr-FR" sz="9600" b="0" i="0" dirty="0">
                <a:solidFill>
                  <a:srgbClr val="1F011C"/>
                </a:solidFill>
                <a:effectLst/>
                <a:latin typeface="Calibri" panose="020F0502020204030204" pitchFamily="34" charset="0"/>
                <a:cs typeface="Calibri" panose="020F0502020204030204" pitchFamily="34" charset="0"/>
              </a:rPr>
              <a:t>L’ajustement mutuel consiste à coordonner les tâches par de </a:t>
            </a:r>
            <a:r>
              <a:rPr lang="fr-FR" sz="9600" b="1" i="0" dirty="0">
                <a:solidFill>
                  <a:srgbClr val="1F011C"/>
                </a:solidFill>
                <a:effectLst/>
                <a:latin typeface="Calibri" panose="020F0502020204030204" pitchFamily="34" charset="0"/>
                <a:cs typeface="Calibri" panose="020F0502020204030204" pitchFamily="34" charset="0"/>
              </a:rPr>
              <a:t>simples discussions informelles</a:t>
            </a:r>
            <a:r>
              <a:rPr lang="fr-FR" sz="9600" b="0" i="0" dirty="0">
                <a:solidFill>
                  <a:srgbClr val="1F011C"/>
                </a:solidFill>
                <a:effectLst/>
                <a:latin typeface="Calibri" panose="020F0502020204030204" pitchFamily="34" charset="0"/>
                <a:cs typeface="Calibri" panose="020F0502020204030204" pitchFamily="34" charset="0"/>
              </a:rPr>
              <a:t> basées sur la négociation et le compromis. Chacun, dans la discussion, est sur le même plan. Il n’existe pas de rapport hiérarchique dans ce mode de coordination. Il convient pour un petit nombre d’individus dans l’organisation.</a:t>
            </a:r>
            <a:br>
              <a:rPr lang="fr-FR" sz="9600" b="0" i="0" dirty="0">
                <a:solidFill>
                  <a:srgbClr val="1F011C"/>
                </a:solidFill>
                <a:effectLst/>
                <a:latin typeface="Calibri" panose="020F0502020204030204" pitchFamily="34" charset="0"/>
                <a:cs typeface="Calibri" panose="020F0502020204030204" pitchFamily="34" charset="0"/>
              </a:rPr>
            </a:br>
            <a:r>
              <a:rPr lang="fr-FR" sz="9600" b="1" dirty="0">
                <a:solidFill>
                  <a:srgbClr val="242C5E"/>
                </a:solidFill>
                <a:latin typeface="Calibri" panose="020F0502020204030204" pitchFamily="34" charset="0"/>
                <a:cs typeface="Calibri" panose="020F0502020204030204" pitchFamily="34" charset="0"/>
              </a:rPr>
              <a:t>2- </a:t>
            </a:r>
            <a:r>
              <a:rPr lang="fr-FR" sz="9600" b="1" i="0" u="none" strike="noStrike" dirty="0">
                <a:solidFill>
                  <a:srgbClr val="242C5E"/>
                </a:solidFill>
                <a:effectLst/>
                <a:latin typeface="Calibri" panose="020F0502020204030204" pitchFamily="34" charset="0"/>
                <a:cs typeface="Calibri" panose="020F0502020204030204" pitchFamily="34" charset="0"/>
              </a:rPr>
              <a:t> La supervision directe</a:t>
            </a:r>
          </a:p>
          <a:p>
            <a:pPr algn="l">
              <a:lnSpc>
                <a:spcPct val="120000"/>
              </a:lnSpc>
            </a:pPr>
            <a:r>
              <a:rPr lang="fr-FR" sz="9600" b="0" i="0" dirty="0">
                <a:solidFill>
                  <a:srgbClr val="1F011C"/>
                </a:solidFill>
                <a:effectLst/>
                <a:latin typeface="Calibri" panose="020F0502020204030204" pitchFamily="34" charset="0"/>
                <a:cs typeface="Calibri" panose="020F0502020204030204" pitchFamily="34" charset="0"/>
              </a:rPr>
              <a:t>La supervision directe consiste à coordonner les tâches par des </a:t>
            </a:r>
            <a:r>
              <a:rPr lang="fr-FR" sz="9600" b="1" i="0" dirty="0">
                <a:solidFill>
                  <a:srgbClr val="1F011C"/>
                </a:solidFill>
                <a:effectLst/>
                <a:latin typeface="Calibri" panose="020F0502020204030204" pitchFamily="34" charset="0"/>
                <a:cs typeface="Calibri" panose="020F0502020204030204" pitchFamily="34" charset="0"/>
              </a:rPr>
              <a:t>ordres donnés par un supérieur hiérarchique</a:t>
            </a:r>
            <a:r>
              <a:rPr lang="fr-FR" sz="9600" b="0" i="0" dirty="0">
                <a:solidFill>
                  <a:srgbClr val="1F011C"/>
                </a:solidFill>
                <a:effectLst/>
                <a:latin typeface="Calibri" panose="020F0502020204030204" pitchFamily="34" charset="0"/>
                <a:cs typeface="Calibri" panose="020F0502020204030204" pitchFamily="34" charset="0"/>
              </a:rPr>
              <a:t> à des subordonnés. Ce mode de coordination convient pour des tâches simples. Le sommet hiérarchique est la base de ce mode de coordination.</a:t>
            </a:r>
          </a:p>
        </p:txBody>
      </p:sp>
    </p:spTree>
    <p:extLst>
      <p:ext uri="{BB962C8B-B14F-4D97-AF65-F5344CB8AC3E}">
        <p14:creationId xmlns:p14="http://schemas.microsoft.com/office/powerpoint/2010/main" val="3740646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4BA9B1-7A03-46FA-A14C-36E9ED9C2FA7}"/>
              </a:ext>
            </a:extLst>
          </p:cNvPr>
          <p:cNvSpPr>
            <a:spLocks noGrp="1"/>
          </p:cNvSpPr>
          <p:nvPr>
            <p:ph type="title"/>
          </p:nvPr>
        </p:nvSpPr>
        <p:spPr>
          <a:xfrm>
            <a:off x="628650" y="115410"/>
            <a:ext cx="7886700" cy="648071"/>
          </a:xfrm>
        </p:spPr>
        <p:txBody>
          <a:bodyPr>
            <a:normAutofit fontScale="90000"/>
          </a:bodyPr>
          <a:lstStyle/>
          <a:p>
            <a:pPr algn="ctr"/>
            <a:r>
              <a:rPr lang="fr-FR" b="1" dirty="0"/>
              <a:t>Modes de coordination</a:t>
            </a:r>
            <a:endParaRPr lang="fr-CI" b="1" dirty="0"/>
          </a:p>
        </p:txBody>
      </p:sp>
      <p:sp>
        <p:nvSpPr>
          <p:cNvPr id="3" name="Espace réservé du contenu 2">
            <a:extLst>
              <a:ext uri="{FF2B5EF4-FFF2-40B4-BE49-F238E27FC236}">
                <a16:creationId xmlns:a16="http://schemas.microsoft.com/office/drawing/2014/main" id="{2F188D3D-B1B2-4F58-9A83-7101D1D197F5}"/>
              </a:ext>
            </a:extLst>
          </p:cNvPr>
          <p:cNvSpPr>
            <a:spLocks noGrp="1"/>
          </p:cNvSpPr>
          <p:nvPr>
            <p:ph idx="1"/>
          </p:nvPr>
        </p:nvSpPr>
        <p:spPr>
          <a:xfrm>
            <a:off x="628650" y="887767"/>
            <a:ext cx="7886700" cy="5743852"/>
          </a:xfrm>
        </p:spPr>
        <p:txBody>
          <a:bodyPr>
            <a:normAutofit lnSpcReduction="10000"/>
          </a:bodyPr>
          <a:lstStyle/>
          <a:p>
            <a:pPr marL="0" indent="0" algn="l">
              <a:lnSpc>
                <a:spcPct val="100000"/>
              </a:lnSpc>
              <a:buNone/>
            </a:pPr>
            <a:r>
              <a:rPr lang="fr-FR" sz="2400" b="1" i="0" u="none" strike="noStrike" dirty="0">
                <a:solidFill>
                  <a:srgbClr val="242C5E"/>
                </a:solidFill>
                <a:effectLst/>
                <a:latin typeface="Calibri" panose="020F0502020204030204" pitchFamily="34" charset="0"/>
                <a:cs typeface="Calibri" panose="020F0502020204030204" pitchFamily="34" charset="0"/>
              </a:rPr>
              <a:t>3-  La standardisation des procédés de travail</a:t>
            </a:r>
          </a:p>
          <a:p>
            <a:pPr algn="l">
              <a:lnSpc>
                <a:spcPct val="100000"/>
              </a:lnSpc>
            </a:pPr>
            <a:r>
              <a:rPr lang="fr-FR" sz="2400" b="0" i="0" dirty="0">
                <a:solidFill>
                  <a:srgbClr val="1F011C"/>
                </a:solidFill>
                <a:effectLst/>
                <a:latin typeface="Calibri" panose="020F0502020204030204" pitchFamily="34" charset="0"/>
                <a:cs typeface="Calibri" panose="020F0502020204030204" pitchFamily="34" charset="0"/>
              </a:rPr>
              <a:t>La standardisation des procédés de travail consiste à </a:t>
            </a:r>
            <a:r>
              <a:rPr lang="fr-FR" sz="2400" b="1" i="0" dirty="0">
                <a:solidFill>
                  <a:srgbClr val="1F011C"/>
                </a:solidFill>
                <a:effectLst/>
                <a:latin typeface="Calibri" panose="020F0502020204030204" pitchFamily="34" charset="0"/>
                <a:cs typeface="Calibri" panose="020F0502020204030204" pitchFamily="34" charset="0"/>
              </a:rPr>
              <a:t>spécifier le contenu du travail dans des manuels de procédure</a:t>
            </a:r>
            <a:r>
              <a:rPr lang="fr-FR" sz="2400" b="0" i="0" dirty="0">
                <a:solidFill>
                  <a:srgbClr val="1F011C"/>
                </a:solidFill>
                <a:effectLst/>
                <a:latin typeface="Calibri" panose="020F0502020204030204" pitchFamily="34" charset="0"/>
                <a:cs typeface="Calibri" panose="020F0502020204030204" pitchFamily="34" charset="0"/>
              </a:rPr>
              <a:t>.</a:t>
            </a:r>
            <a:br>
              <a:rPr lang="fr-FR" sz="2400" b="0" i="0" dirty="0">
                <a:solidFill>
                  <a:srgbClr val="1F011C"/>
                </a:solidFill>
                <a:effectLst/>
                <a:latin typeface="Calibri" panose="020F0502020204030204" pitchFamily="34" charset="0"/>
                <a:cs typeface="Calibri" panose="020F0502020204030204" pitchFamily="34" charset="0"/>
              </a:rPr>
            </a:br>
            <a:r>
              <a:rPr lang="fr-FR" sz="2400" b="0" i="0" dirty="0">
                <a:solidFill>
                  <a:srgbClr val="1F011C"/>
                </a:solidFill>
                <a:effectLst/>
                <a:latin typeface="Calibri" panose="020F0502020204030204" pitchFamily="34" charset="0"/>
                <a:cs typeface="Calibri" panose="020F0502020204030204" pitchFamily="34" charset="0"/>
              </a:rPr>
              <a:t>Le </a:t>
            </a:r>
            <a:r>
              <a:rPr lang="fr-FR" sz="2400" b="1" i="0" dirty="0">
                <a:solidFill>
                  <a:srgbClr val="1F011C"/>
                </a:solidFill>
                <a:effectLst/>
                <a:latin typeface="Calibri" panose="020F0502020204030204" pitchFamily="34" charset="0"/>
                <a:cs typeface="Calibri" panose="020F0502020204030204" pitchFamily="34" charset="0"/>
              </a:rPr>
              <a:t>travail à la chaine</a:t>
            </a:r>
            <a:r>
              <a:rPr lang="fr-FR" sz="2400" b="0" i="0" dirty="0">
                <a:solidFill>
                  <a:srgbClr val="1F011C"/>
                </a:solidFill>
                <a:effectLst/>
                <a:latin typeface="Calibri" panose="020F0502020204030204" pitchFamily="34" charset="0"/>
                <a:cs typeface="Calibri" panose="020F0502020204030204" pitchFamily="34" charset="0"/>
              </a:rPr>
              <a:t> est un exemple de standardisation des procédés de travail. Les ingénieurs, dans les bureaux des méthodes, définissent, pour chaque poste de travail, les tâches que l’opérateur doit effectuer. Les opérateurs doivent suivre ces instructions.</a:t>
            </a:r>
            <a:br>
              <a:rPr lang="fr-FR" sz="2400" b="0" i="0" dirty="0">
                <a:solidFill>
                  <a:srgbClr val="1F011C"/>
                </a:solidFill>
                <a:effectLst/>
                <a:latin typeface="Calibri" panose="020F0502020204030204" pitchFamily="34" charset="0"/>
                <a:cs typeface="Calibri" panose="020F0502020204030204" pitchFamily="34" charset="0"/>
              </a:rPr>
            </a:br>
            <a:endParaRPr lang="fr-FR" sz="2400" b="0" i="0" dirty="0">
              <a:solidFill>
                <a:srgbClr val="1F011C"/>
              </a:solidFill>
              <a:effectLst/>
              <a:latin typeface="Calibri" panose="020F0502020204030204" pitchFamily="34" charset="0"/>
              <a:cs typeface="Calibri" panose="020F0502020204030204" pitchFamily="34" charset="0"/>
            </a:endParaRPr>
          </a:p>
          <a:p>
            <a:pPr marL="0" indent="0" algn="l">
              <a:lnSpc>
                <a:spcPct val="100000"/>
              </a:lnSpc>
              <a:buNone/>
            </a:pPr>
            <a:r>
              <a:rPr lang="fr-FR" sz="2400" b="1" dirty="0">
                <a:solidFill>
                  <a:srgbClr val="242C5E"/>
                </a:solidFill>
                <a:latin typeface="Calibri" panose="020F0502020204030204" pitchFamily="34" charset="0"/>
                <a:cs typeface="Calibri" panose="020F0502020204030204" pitchFamily="34" charset="0"/>
              </a:rPr>
              <a:t>4</a:t>
            </a:r>
            <a:r>
              <a:rPr lang="fr-FR" sz="2400" b="1" i="0" u="none" strike="noStrike" dirty="0">
                <a:solidFill>
                  <a:srgbClr val="242C5E"/>
                </a:solidFill>
                <a:effectLst/>
                <a:latin typeface="Calibri" panose="020F0502020204030204" pitchFamily="34" charset="0"/>
                <a:cs typeface="Calibri" panose="020F0502020204030204" pitchFamily="34" charset="0"/>
              </a:rPr>
              <a:t>. La standardisation des résultats</a:t>
            </a:r>
          </a:p>
          <a:p>
            <a:pPr algn="l">
              <a:lnSpc>
                <a:spcPct val="100000"/>
              </a:lnSpc>
            </a:pPr>
            <a:r>
              <a:rPr lang="fr-FR" sz="2400" b="0" i="0" dirty="0">
                <a:solidFill>
                  <a:srgbClr val="1F011C"/>
                </a:solidFill>
                <a:effectLst/>
                <a:latin typeface="Calibri" panose="020F0502020204030204" pitchFamily="34" charset="0"/>
                <a:cs typeface="Calibri" panose="020F0502020204030204" pitchFamily="34" charset="0"/>
              </a:rPr>
              <a:t>La standardisation des résultats repose sur les </a:t>
            </a:r>
            <a:r>
              <a:rPr lang="fr-FR" sz="2400" b="1" i="0" dirty="0">
                <a:solidFill>
                  <a:srgbClr val="1F011C"/>
                </a:solidFill>
                <a:effectLst/>
                <a:latin typeface="Calibri" panose="020F0502020204030204" pitchFamily="34" charset="0"/>
                <a:cs typeface="Calibri" panose="020F0502020204030204" pitchFamily="34" charset="0"/>
              </a:rPr>
              <a:t>résultats à obtenir et non sur la façon de travailler</a:t>
            </a:r>
            <a:r>
              <a:rPr lang="fr-FR" sz="2400" b="0" i="0" dirty="0">
                <a:solidFill>
                  <a:srgbClr val="1F011C"/>
                </a:solidFill>
                <a:effectLst/>
                <a:latin typeface="Calibri" panose="020F0502020204030204" pitchFamily="34" charset="0"/>
                <a:cs typeface="Calibri" panose="020F0502020204030204" pitchFamily="34" charset="0"/>
              </a:rPr>
              <a:t>. Les objectifs à atteindre sont souvent commerciaux (</a:t>
            </a:r>
            <a:r>
              <a:rPr lang="fr-FR" sz="2400" b="1" i="0" dirty="0">
                <a:solidFill>
                  <a:srgbClr val="1F011C"/>
                </a:solidFill>
                <a:effectLst/>
                <a:latin typeface="Calibri" panose="020F0502020204030204" pitchFamily="34" charset="0"/>
                <a:cs typeface="Calibri" panose="020F0502020204030204" pitchFamily="34" charset="0"/>
              </a:rPr>
              <a:t>exemple</a:t>
            </a:r>
            <a:r>
              <a:rPr lang="fr-FR" sz="2400" b="0" i="0" dirty="0">
                <a:solidFill>
                  <a:srgbClr val="1F011C"/>
                </a:solidFill>
                <a:effectLst/>
                <a:latin typeface="Calibri" panose="020F0502020204030204" pitchFamily="34" charset="0"/>
                <a:cs typeface="Calibri" panose="020F0502020204030204" pitchFamily="34" charset="0"/>
              </a:rPr>
              <a:t> : chiffre d’affaires) ou financiers (</a:t>
            </a:r>
            <a:r>
              <a:rPr lang="fr-FR" sz="2400" b="1" i="0" dirty="0">
                <a:solidFill>
                  <a:srgbClr val="1F011C"/>
                </a:solidFill>
                <a:effectLst/>
                <a:latin typeface="Calibri" panose="020F0502020204030204" pitchFamily="34" charset="0"/>
                <a:cs typeface="Calibri" panose="020F0502020204030204" pitchFamily="34" charset="0"/>
              </a:rPr>
              <a:t>exemple</a:t>
            </a:r>
            <a:r>
              <a:rPr lang="fr-FR" sz="2400" b="0" i="0" dirty="0">
                <a:solidFill>
                  <a:srgbClr val="1F011C"/>
                </a:solidFill>
                <a:effectLst/>
                <a:latin typeface="Calibri" panose="020F0502020204030204" pitchFamily="34" charset="0"/>
                <a:cs typeface="Calibri" panose="020F0502020204030204" pitchFamily="34" charset="0"/>
              </a:rPr>
              <a:t> : rentabilité, bénéfice).</a:t>
            </a:r>
          </a:p>
        </p:txBody>
      </p:sp>
    </p:spTree>
    <p:extLst>
      <p:ext uri="{BB962C8B-B14F-4D97-AF65-F5344CB8AC3E}">
        <p14:creationId xmlns:p14="http://schemas.microsoft.com/office/powerpoint/2010/main" val="396487136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TotalTime>
  <Words>919</Words>
  <Application>Microsoft Office PowerPoint</Application>
  <PresentationFormat>Affichage à l'écran (4:3)</PresentationFormat>
  <Paragraphs>51</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arial</vt:lpstr>
      <vt:lpstr>Calibri</vt:lpstr>
      <vt:lpstr>Calibri Light</vt:lpstr>
      <vt:lpstr>Maven Pro</vt:lpstr>
      <vt:lpstr>Thème Office</vt:lpstr>
      <vt:lpstr>COORDINATION DES SERVICES DE SR/PF </vt:lpstr>
      <vt:lpstr>Introduction</vt:lpstr>
      <vt:lpstr>Introduction</vt:lpstr>
      <vt:lpstr>COORDINATION</vt:lpstr>
      <vt:lpstr>COORDINATION</vt:lpstr>
      <vt:lpstr>TYPES DE COORDINATION</vt:lpstr>
      <vt:lpstr>Modes de coordination</vt:lpstr>
      <vt:lpstr>Modes de coordination</vt:lpstr>
      <vt:lpstr>Modes de coordination</vt:lpstr>
      <vt:lpstr>Modes de coordination</vt:lpstr>
      <vt:lpstr>Niveaux de coordination et responsabilités</vt:lpstr>
      <vt:lpstr>Niveaux de coordination et responsabilités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dc:title>
  <dc:creator>Yobi Alexis SAWADOGO</dc:creator>
  <cp:lastModifiedBy>Yobi Alexis SAWADOGO</cp:lastModifiedBy>
  <cp:revision>6</cp:revision>
  <dcterms:created xsi:type="dcterms:W3CDTF">2021-08-24T15:08:51Z</dcterms:created>
  <dcterms:modified xsi:type="dcterms:W3CDTF">2022-04-10T22:14:15Z</dcterms:modified>
</cp:coreProperties>
</file>