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57" r:id="rId5"/>
    <p:sldId id="258" r:id="rId6"/>
    <p:sldId id="259" r:id="rId7"/>
    <p:sldId id="293" r:id="rId8"/>
    <p:sldId id="294" r:id="rId9"/>
    <p:sldId id="295" r:id="rId10"/>
    <p:sldId id="296" r:id="rId11"/>
    <p:sldId id="297" r:id="rId12"/>
    <p:sldId id="298" r:id="rId13"/>
    <p:sldId id="308" r:id="rId14"/>
    <p:sldId id="277" r:id="rId15"/>
    <p:sldId id="278" r:id="rId16"/>
    <p:sldId id="279" r:id="rId17"/>
    <p:sldId id="285" r:id="rId18"/>
    <p:sldId id="286" r:id="rId19"/>
    <p:sldId id="287" r:id="rId20"/>
    <p:sldId id="288" r:id="rId21"/>
    <p:sldId id="289" r:id="rId22"/>
    <p:sldId id="290" r:id="rId23"/>
    <p:sldId id="291" r:id="rId24"/>
    <p:sldId id="262" r:id="rId25"/>
    <p:sldId id="263" r:id="rId26"/>
    <p:sldId id="264" r:id="rId27"/>
    <p:sldId id="265" r:id="rId28"/>
    <p:sldId id="266" r:id="rId29"/>
    <p:sldId id="267" r:id="rId30"/>
    <p:sldId id="268" r:id="rId31"/>
    <p:sldId id="269" r:id="rId32"/>
    <p:sldId id="270" r:id="rId33"/>
    <p:sldId id="271" r:id="rId34"/>
    <p:sldId id="272" r:id="rId35"/>
    <p:sldId id="273" r:id="rId36"/>
    <p:sldId id="274" r:id="rId37"/>
    <p:sldId id="275" r:id="rId38"/>
    <p:sldId id="276"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 id="323" r:id="rId54"/>
    <p:sldId id="332" r:id="rId55"/>
    <p:sldId id="324" r:id="rId56"/>
    <p:sldId id="325" r:id="rId57"/>
    <p:sldId id="326" r:id="rId58"/>
    <p:sldId id="327" r:id="rId59"/>
    <p:sldId id="330" r:id="rId60"/>
    <p:sldId id="331" r:id="rId61"/>
    <p:sldId id="333" r:id="rId62"/>
    <p:sldId id="334" r:id="rId63"/>
    <p:sldId id="335" r:id="rId64"/>
    <p:sldId id="336" r:id="rId65"/>
    <p:sldId id="337" r:id="rId66"/>
    <p:sldId id="338" r:id="rId67"/>
    <p:sldId id="339" r:id="rId68"/>
    <p:sldId id="340" r:id="rId69"/>
    <p:sldId id="342" r:id="rId70"/>
    <p:sldId id="343" r:id="rId71"/>
    <p:sldId id="344" r:id="rId72"/>
    <p:sldId id="345" r:id="rId73"/>
    <p:sldId id="346" r:id="rId74"/>
    <p:sldId id="347" r:id="rId75"/>
    <p:sldId id="348" r:id="rId7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E697613-FE27-4184-95B7-5F2E99A1F5FF}" type="datetimeFigureOut">
              <a:rPr lang="fr-CI" smtClean="0"/>
              <a:t>19/09/2021</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1716314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E697613-FE27-4184-95B7-5F2E99A1F5FF}" type="datetimeFigureOut">
              <a:rPr lang="fr-CI" smtClean="0"/>
              <a:t>19/09/2021</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2038130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E697613-FE27-4184-95B7-5F2E99A1F5FF}" type="datetimeFigureOut">
              <a:rPr lang="fr-CI" smtClean="0"/>
              <a:t>19/09/2021</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278634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E697613-FE27-4184-95B7-5F2E99A1F5FF}" type="datetimeFigureOut">
              <a:rPr lang="fr-CI" smtClean="0"/>
              <a:t>19/09/2021</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402145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E697613-FE27-4184-95B7-5F2E99A1F5FF}" type="datetimeFigureOut">
              <a:rPr lang="fr-CI" smtClean="0"/>
              <a:t>19/09/2021</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67244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E697613-FE27-4184-95B7-5F2E99A1F5FF}" type="datetimeFigureOut">
              <a:rPr lang="fr-CI" smtClean="0"/>
              <a:t>19/09/2021</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390530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E697613-FE27-4184-95B7-5F2E99A1F5FF}" type="datetimeFigureOut">
              <a:rPr lang="fr-CI" smtClean="0"/>
              <a:t>19/09/2021</a:t>
            </a:fld>
            <a:endParaRPr lang="fr-CI"/>
          </a:p>
        </p:txBody>
      </p:sp>
      <p:sp>
        <p:nvSpPr>
          <p:cNvPr id="8" name="Footer Placeholder 7"/>
          <p:cNvSpPr>
            <a:spLocks noGrp="1"/>
          </p:cNvSpPr>
          <p:nvPr>
            <p:ph type="ftr" sz="quarter" idx="11"/>
          </p:nvPr>
        </p:nvSpPr>
        <p:spPr/>
        <p:txBody>
          <a:bodyPr/>
          <a:lstStyle/>
          <a:p>
            <a:endParaRPr lang="fr-CI"/>
          </a:p>
        </p:txBody>
      </p:sp>
      <p:sp>
        <p:nvSpPr>
          <p:cNvPr id="9" name="Slide Number Placeholder 8"/>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908254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E697613-FE27-4184-95B7-5F2E99A1F5FF}" type="datetimeFigureOut">
              <a:rPr lang="fr-CI" smtClean="0"/>
              <a:t>19/09/2021</a:t>
            </a:fld>
            <a:endParaRPr lang="fr-CI"/>
          </a:p>
        </p:txBody>
      </p:sp>
      <p:sp>
        <p:nvSpPr>
          <p:cNvPr id="4" name="Footer Placeholder 3"/>
          <p:cNvSpPr>
            <a:spLocks noGrp="1"/>
          </p:cNvSpPr>
          <p:nvPr>
            <p:ph type="ftr" sz="quarter" idx="11"/>
          </p:nvPr>
        </p:nvSpPr>
        <p:spPr/>
        <p:txBody>
          <a:bodyPr/>
          <a:lstStyle/>
          <a:p>
            <a:endParaRPr lang="fr-CI"/>
          </a:p>
        </p:txBody>
      </p:sp>
      <p:sp>
        <p:nvSpPr>
          <p:cNvPr id="5" name="Slide Number Placeholder 4"/>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3606203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97613-FE27-4184-95B7-5F2E99A1F5FF}" type="datetimeFigureOut">
              <a:rPr lang="fr-CI" smtClean="0"/>
              <a:t>19/09/2021</a:t>
            </a:fld>
            <a:endParaRPr lang="fr-CI"/>
          </a:p>
        </p:txBody>
      </p:sp>
      <p:sp>
        <p:nvSpPr>
          <p:cNvPr id="3" name="Footer Placeholder 2"/>
          <p:cNvSpPr>
            <a:spLocks noGrp="1"/>
          </p:cNvSpPr>
          <p:nvPr>
            <p:ph type="ftr" sz="quarter" idx="11"/>
          </p:nvPr>
        </p:nvSpPr>
        <p:spPr/>
        <p:txBody>
          <a:bodyPr/>
          <a:lstStyle/>
          <a:p>
            <a:endParaRPr lang="fr-CI"/>
          </a:p>
        </p:txBody>
      </p:sp>
      <p:sp>
        <p:nvSpPr>
          <p:cNvPr id="4" name="Slide Number Placeholder 3"/>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88663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E697613-FE27-4184-95B7-5F2E99A1F5FF}" type="datetimeFigureOut">
              <a:rPr lang="fr-CI" smtClean="0"/>
              <a:t>19/09/2021</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223928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E697613-FE27-4184-95B7-5F2E99A1F5FF}" type="datetimeFigureOut">
              <a:rPr lang="fr-CI" smtClean="0"/>
              <a:t>19/09/2021</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3569BABC-80E5-4C14-A3D7-BDF0F993552E}" type="slidenum">
              <a:rPr lang="fr-CI" smtClean="0"/>
              <a:t>‹N°›</a:t>
            </a:fld>
            <a:endParaRPr lang="fr-CI"/>
          </a:p>
        </p:txBody>
      </p:sp>
    </p:spTree>
    <p:extLst>
      <p:ext uri="{BB962C8B-B14F-4D97-AF65-F5344CB8AC3E}">
        <p14:creationId xmlns:p14="http://schemas.microsoft.com/office/powerpoint/2010/main" val="1354069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97613-FE27-4184-95B7-5F2E99A1F5FF}" type="datetimeFigureOut">
              <a:rPr lang="fr-CI" smtClean="0"/>
              <a:t>19/09/2021</a:t>
            </a:fld>
            <a:endParaRPr lang="fr-C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9BABC-80E5-4C14-A3D7-BDF0F993552E}" type="slidenum">
              <a:rPr lang="fr-CI" smtClean="0"/>
              <a:t>‹N°›</a:t>
            </a:fld>
            <a:endParaRPr lang="fr-CI"/>
          </a:p>
        </p:txBody>
      </p:sp>
    </p:spTree>
    <p:extLst>
      <p:ext uri="{BB962C8B-B14F-4D97-AF65-F5344CB8AC3E}">
        <p14:creationId xmlns:p14="http://schemas.microsoft.com/office/powerpoint/2010/main" val="429186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6BEBD8-34FF-46A8-ADCB-6DD244A27A53}"/>
              </a:ext>
            </a:extLst>
          </p:cNvPr>
          <p:cNvSpPr>
            <a:spLocks noGrp="1"/>
          </p:cNvSpPr>
          <p:nvPr>
            <p:ph type="ctrTitle"/>
          </p:nvPr>
        </p:nvSpPr>
        <p:spPr/>
        <p:txBody>
          <a:bodyPr/>
          <a:lstStyle/>
          <a:p>
            <a:r>
              <a:rPr lang="fr-FR" dirty="0"/>
              <a:t>Gestion des ressources humaines</a:t>
            </a:r>
            <a:endParaRPr lang="fr-CI" dirty="0"/>
          </a:p>
        </p:txBody>
      </p:sp>
      <p:sp>
        <p:nvSpPr>
          <p:cNvPr id="3" name="Sous-titre 2">
            <a:extLst>
              <a:ext uri="{FF2B5EF4-FFF2-40B4-BE49-F238E27FC236}">
                <a16:creationId xmlns:a16="http://schemas.microsoft.com/office/drawing/2014/main" id="{5AD7AB0F-704A-477E-ABE7-172224B97E53}"/>
              </a:ext>
            </a:extLst>
          </p:cNvPr>
          <p:cNvSpPr>
            <a:spLocks noGrp="1"/>
          </p:cNvSpPr>
          <p:nvPr>
            <p:ph type="subTitle" idx="1"/>
          </p:nvPr>
        </p:nvSpPr>
        <p:spPr/>
        <p:txBody>
          <a:bodyPr/>
          <a:lstStyle/>
          <a:p>
            <a:endParaRPr lang="fr-CI"/>
          </a:p>
        </p:txBody>
      </p:sp>
    </p:spTree>
    <p:extLst>
      <p:ext uri="{BB962C8B-B14F-4D97-AF65-F5344CB8AC3E}">
        <p14:creationId xmlns:p14="http://schemas.microsoft.com/office/powerpoint/2010/main" val="1965091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5">
            <a:extLst>
              <a:ext uri="{FF2B5EF4-FFF2-40B4-BE49-F238E27FC236}">
                <a16:creationId xmlns:a16="http://schemas.microsoft.com/office/drawing/2014/main" id="{67359C3E-49DD-4FF2-B53E-49D44BA63A5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E8FF1C-5C9B-4C6A-A0D0-6B8E993C2C6C}" type="slidenum">
              <a:rPr lang="fr-FR" altLang="fr-FR"/>
              <a:pPr eaLnBrk="1" hangingPunct="1"/>
              <a:t>10</a:t>
            </a:fld>
            <a:endParaRPr lang="fr-FR" altLang="fr-FR"/>
          </a:p>
        </p:txBody>
      </p:sp>
      <p:sp>
        <p:nvSpPr>
          <p:cNvPr id="5123" name="Rectangle 2">
            <a:extLst>
              <a:ext uri="{FF2B5EF4-FFF2-40B4-BE49-F238E27FC236}">
                <a16:creationId xmlns:a16="http://schemas.microsoft.com/office/drawing/2014/main" id="{D9922E48-50D8-4698-B9AD-2D6F14981323}"/>
              </a:ext>
            </a:extLst>
          </p:cNvPr>
          <p:cNvSpPr>
            <a:spLocks noGrp="1" noChangeArrowheads="1"/>
          </p:cNvSpPr>
          <p:nvPr>
            <p:ph type="title"/>
          </p:nvPr>
        </p:nvSpPr>
        <p:spPr>
          <a:xfrm>
            <a:off x="457200" y="274638"/>
            <a:ext cx="8229600" cy="850900"/>
          </a:xfrm>
        </p:spPr>
        <p:txBody>
          <a:bodyPr/>
          <a:lstStyle/>
          <a:p>
            <a:pPr eaLnBrk="1" hangingPunct="1"/>
            <a:r>
              <a:rPr lang="fr-FR" altLang="fr-FR" b="1">
                <a:solidFill>
                  <a:schemeClr val="accent2"/>
                </a:solidFill>
              </a:rPr>
              <a:t>Concept de leader </a:t>
            </a:r>
            <a:r>
              <a:rPr lang="fr-FR" altLang="fr-FR" sz="3000" b="1">
                <a:solidFill>
                  <a:schemeClr val="accent2"/>
                </a:solidFill>
              </a:rPr>
              <a:t>(2/4)</a:t>
            </a:r>
          </a:p>
        </p:txBody>
      </p:sp>
      <p:sp>
        <p:nvSpPr>
          <p:cNvPr id="5124" name="Rectangle 3">
            <a:extLst>
              <a:ext uri="{FF2B5EF4-FFF2-40B4-BE49-F238E27FC236}">
                <a16:creationId xmlns:a16="http://schemas.microsoft.com/office/drawing/2014/main" id="{9D235F86-EE92-4368-A37E-C6960D300611}"/>
              </a:ext>
            </a:extLst>
          </p:cNvPr>
          <p:cNvSpPr>
            <a:spLocks noGrp="1" noChangeArrowheads="1"/>
          </p:cNvSpPr>
          <p:nvPr>
            <p:ph type="body" idx="1"/>
          </p:nvPr>
        </p:nvSpPr>
        <p:spPr>
          <a:xfrm>
            <a:off x="457200" y="1052513"/>
            <a:ext cx="8229600" cy="5256212"/>
          </a:xfrm>
        </p:spPr>
        <p:txBody>
          <a:bodyPr>
            <a:normAutofit lnSpcReduction="10000"/>
          </a:bodyPr>
          <a:lstStyle/>
          <a:p>
            <a:pPr eaLnBrk="1" hangingPunct="1">
              <a:lnSpc>
                <a:spcPct val="90000"/>
              </a:lnSpc>
              <a:buFontTx/>
              <a:buNone/>
            </a:pPr>
            <a:r>
              <a:rPr lang="fr-FR" altLang="fr-FR" sz="2800" b="1" u="sng">
                <a:solidFill>
                  <a:schemeClr val="folHlink"/>
                </a:solidFill>
              </a:rPr>
              <a:t>Faire faire</a:t>
            </a:r>
            <a:r>
              <a:rPr lang="fr-FR" altLang="fr-FR" sz="2800"/>
              <a:t> :</a:t>
            </a:r>
          </a:p>
          <a:p>
            <a:pPr eaLnBrk="1" hangingPunct="1">
              <a:lnSpc>
                <a:spcPct val="90000"/>
              </a:lnSpc>
            </a:pPr>
            <a:r>
              <a:rPr lang="fr-FR" altLang="fr-FR" sz="2800"/>
              <a:t>Le leader doit déterminer ce qu'il y a à faire : vision / mission;</a:t>
            </a:r>
          </a:p>
          <a:p>
            <a:pPr eaLnBrk="1" hangingPunct="1">
              <a:lnSpc>
                <a:spcPct val="90000"/>
              </a:lnSpc>
            </a:pPr>
            <a:r>
              <a:rPr lang="fr-FR" altLang="fr-FR" sz="2800"/>
              <a:t>Le leader doit dire aux autres ce qu'il faut faire : communiquer; </a:t>
            </a:r>
          </a:p>
          <a:p>
            <a:pPr eaLnBrk="1" hangingPunct="1">
              <a:lnSpc>
                <a:spcPct val="90000"/>
              </a:lnSpc>
              <a:buFontTx/>
              <a:buNone/>
            </a:pPr>
            <a:r>
              <a:rPr lang="fr-FR" altLang="fr-FR" sz="2800" b="1" u="sng">
                <a:solidFill>
                  <a:schemeClr val="folHlink"/>
                </a:solidFill>
              </a:rPr>
              <a:t>Par les autres</a:t>
            </a:r>
            <a:r>
              <a:rPr lang="fr-FR" altLang="fr-FR" sz="2800"/>
              <a:t> :</a:t>
            </a:r>
          </a:p>
          <a:p>
            <a:pPr eaLnBrk="1" hangingPunct="1">
              <a:lnSpc>
                <a:spcPct val="90000"/>
              </a:lnSpc>
            </a:pPr>
            <a:r>
              <a:rPr lang="fr-FR" altLang="fr-FR" sz="2800"/>
              <a:t>Le leader doit donner aux autres les moyens de faire : allocation des ressources;</a:t>
            </a:r>
          </a:p>
          <a:p>
            <a:pPr eaLnBrk="1" hangingPunct="1">
              <a:lnSpc>
                <a:spcPct val="90000"/>
              </a:lnSpc>
            </a:pPr>
            <a:r>
              <a:rPr lang="fr-FR" altLang="fr-FR" sz="2800"/>
              <a:t>Le leader doit motiver les autres à faire : donner le désir; </a:t>
            </a:r>
          </a:p>
          <a:p>
            <a:pPr eaLnBrk="1" hangingPunct="1">
              <a:lnSpc>
                <a:spcPct val="90000"/>
              </a:lnSpc>
            </a:pPr>
            <a:r>
              <a:rPr lang="fr-FR" altLang="fr-FR" sz="2800"/>
              <a:t>Ces commentaires permettent de définir l'essence du leadership.</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5">
            <a:extLst>
              <a:ext uri="{FF2B5EF4-FFF2-40B4-BE49-F238E27FC236}">
                <a16:creationId xmlns:a16="http://schemas.microsoft.com/office/drawing/2014/main" id="{E78C241D-501C-4CFF-A782-84AB186C24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1BD37C-7B87-4211-959B-7A5A07F2D180}" type="slidenum">
              <a:rPr lang="fr-FR" altLang="fr-FR"/>
              <a:pPr eaLnBrk="1" hangingPunct="1"/>
              <a:t>11</a:t>
            </a:fld>
            <a:endParaRPr lang="fr-FR" altLang="fr-FR"/>
          </a:p>
        </p:txBody>
      </p:sp>
      <p:sp>
        <p:nvSpPr>
          <p:cNvPr id="6147" name="Rectangle 2">
            <a:extLst>
              <a:ext uri="{FF2B5EF4-FFF2-40B4-BE49-F238E27FC236}">
                <a16:creationId xmlns:a16="http://schemas.microsoft.com/office/drawing/2014/main" id="{4FBF12B3-B06F-419F-847A-D93E7DC03BB6}"/>
              </a:ext>
            </a:extLst>
          </p:cNvPr>
          <p:cNvSpPr>
            <a:spLocks noGrp="1" noChangeArrowheads="1"/>
          </p:cNvSpPr>
          <p:nvPr>
            <p:ph type="title"/>
          </p:nvPr>
        </p:nvSpPr>
        <p:spPr/>
        <p:txBody>
          <a:bodyPr/>
          <a:lstStyle/>
          <a:p>
            <a:pPr eaLnBrk="1" hangingPunct="1"/>
            <a:r>
              <a:rPr lang="fr-FR" altLang="fr-FR" b="1">
                <a:solidFill>
                  <a:schemeClr val="accent2"/>
                </a:solidFill>
              </a:rPr>
              <a:t>Concept de leader </a:t>
            </a:r>
            <a:r>
              <a:rPr lang="fr-FR" altLang="fr-FR" sz="2900" b="1">
                <a:solidFill>
                  <a:schemeClr val="accent2"/>
                </a:solidFill>
              </a:rPr>
              <a:t>(3/4)</a:t>
            </a:r>
          </a:p>
        </p:txBody>
      </p:sp>
      <p:sp>
        <p:nvSpPr>
          <p:cNvPr id="6148" name="Rectangle 3">
            <a:extLst>
              <a:ext uri="{FF2B5EF4-FFF2-40B4-BE49-F238E27FC236}">
                <a16:creationId xmlns:a16="http://schemas.microsoft.com/office/drawing/2014/main" id="{B5BA90C6-3884-4BF4-95CC-DDA8874DC40C}"/>
              </a:ext>
            </a:extLst>
          </p:cNvPr>
          <p:cNvSpPr>
            <a:spLocks noGrp="1" noChangeArrowheads="1"/>
          </p:cNvSpPr>
          <p:nvPr>
            <p:ph type="body" idx="1"/>
          </p:nvPr>
        </p:nvSpPr>
        <p:spPr/>
        <p:txBody>
          <a:bodyPr/>
          <a:lstStyle/>
          <a:p>
            <a:pPr eaLnBrk="1" hangingPunct="1">
              <a:buFontTx/>
              <a:buNone/>
            </a:pPr>
            <a:r>
              <a:rPr lang="fr-FR" altLang="fr-FR" b="1" u="sng"/>
              <a:t>Essence du leadership </a:t>
            </a:r>
            <a:r>
              <a:rPr lang="fr-FR" altLang="fr-FR" b="1"/>
              <a:t>:</a:t>
            </a:r>
          </a:p>
          <a:p>
            <a:pPr eaLnBrk="1" hangingPunct="1"/>
            <a:r>
              <a:rPr lang="fr-FR" altLang="fr-FR"/>
              <a:t>Concevoir une vision, mission, objectifs;</a:t>
            </a:r>
          </a:p>
          <a:p>
            <a:pPr eaLnBrk="1" hangingPunct="1"/>
            <a:r>
              <a:rPr lang="fr-FR" altLang="fr-FR"/>
              <a:t>Mobiliser des personnes stratégiques autour de cette vision; </a:t>
            </a:r>
          </a:p>
          <a:p>
            <a:pPr eaLnBrk="1" hangingPunct="1"/>
            <a:r>
              <a:rPr lang="fr-FR" altLang="fr-FR"/>
              <a:t>Diriger c'est avoir une vision et le pouvoir de la réaliser.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5">
            <a:extLst>
              <a:ext uri="{FF2B5EF4-FFF2-40B4-BE49-F238E27FC236}">
                <a16:creationId xmlns:a16="http://schemas.microsoft.com/office/drawing/2014/main" id="{713EB8CF-1BD5-47FF-93A9-5A2899CAB5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C1CA93-1CED-4181-B9DD-3EFDCFC02D46}" type="slidenum">
              <a:rPr lang="fr-FR" altLang="fr-FR"/>
              <a:pPr eaLnBrk="1" hangingPunct="1"/>
              <a:t>12</a:t>
            </a:fld>
            <a:endParaRPr lang="fr-FR" altLang="fr-FR"/>
          </a:p>
        </p:txBody>
      </p:sp>
      <p:sp>
        <p:nvSpPr>
          <p:cNvPr id="7171" name="Rectangle 2">
            <a:extLst>
              <a:ext uri="{FF2B5EF4-FFF2-40B4-BE49-F238E27FC236}">
                <a16:creationId xmlns:a16="http://schemas.microsoft.com/office/drawing/2014/main" id="{6DDB103C-DF06-4D6C-88DF-432202AFCCE6}"/>
              </a:ext>
            </a:extLst>
          </p:cNvPr>
          <p:cNvSpPr>
            <a:spLocks noGrp="1" noChangeArrowheads="1"/>
          </p:cNvSpPr>
          <p:nvPr>
            <p:ph type="title"/>
          </p:nvPr>
        </p:nvSpPr>
        <p:spPr>
          <a:xfrm>
            <a:off x="457200" y="274638"/>
            <a:ext cx="8229600" cy="850900"/>
          </a:xfrm>
        </p:spPr>
        <p:txBody>
          <a:bodyPr/>
          <a:lstStyle/>
          <a:p>
            <a:pPr eaLnBrk="1" hangingPunct="1"/>
            <a:r>
              <a:rPr lang="fr-FR" altLang="fr-FR" b="1">
                <a:solidFill>
                  <a:schemeClr val="accent2"/>
                </a:solidFill>
              </a:rPr>
              <a:t>Concept de leader </a:t>
            </a:r>
            <a:r>
              <a:rPr lang="fr-FR" altLang="fr-FR" sz="2900" b="1">
                <a:solidFill>
                  <a:schemeClr val="accent2"/>
                </a:solidFill>
              </a:rPr>
              <a:t>(4/4)</a:t>
            </a:r>
          </a:p>
        </p:txBody>
      </p:sp>
      <p:sp>
        <p:nvSpPr>
          <p:cNvPr id="7172" name="Rectangle 3">
            <a:extLst>
              <a:ext uri="{FF2B5EF4-FFF2-40B4-BE49-F238E27FC236}">
                <a16:creationId xmlns:a16="http://schemas.microsoft.com/office/drawing/2014/main" id="{5C479233-6909-4E70-9324-60D5097C6D75}"/>
              </a:ext>
            </a:extLst>
          </p:cNvPr>
          <p:cNvSpPr>
            <a:spLocks noGrp="1" noChangeArrowheads="1"/>
          </p:cNvSpPr>
          <p:nvPr>
            <p:ph type="body" idx="1"/>
          </p:nvPr>
        </p:nvSpPr>
        <p:spPr>
          <a:xfrm>
            <a:off x="457200" y="1196975"/>
            <a:ext cx="8229600" cy="5111750"/>
          </a:xfrm>
        </p:spPr>
        <p:txBody>
          <a:bodyPr/>
          <a:lstStyle/>
          <a:p>
            <a:pPr eaLnBrk="1" hangingPunct="1">
              <a:buFontTx/>
              <a:buNone/>
            </a:pPr>
            <a:r>
              <a:rPr lang="fr-FR" altLang="fr-FR" b="1" u="sng"/>
              <a:t>Responsabilités du leader</a:t>
            </a:r>
            <a:r>
              <a:rPr lang="fr-FR" altLang="fr-FR" b="1"/>
              <a:t>:</a:t>
            </a:r>
          </a:p>
          <a:p>
            <a:pPr eaLnBrk="1" hangingPunct="1">
              <a:buFontTx/>
              <a:buNone/>
            </a:pPr>
            <a:r>
              <a:rPr lang="fr-FR" altLang="fr-FR"/>
              <a:t>Concevoir la vision de l'organisation</a:t>
            </a:r>
          </a:p>
          <a:p>
            <a:pPr eaLnBrk="1" hangingPunct="1">
              <a:buFontTx/>
              <a:buNone/>
            </a:pPr>
            <a:r>
              <a:rPr lang="fr-FR" altLang="fr-FR"/>
              <a:t>Définir la mission de l'organisation</a:t>
            </a:r>
          </a:p>
          <a:p>
            <a:pPr eaLnBrk="1" hangingPunct="1">
              <a:buFontTx/>
              <a:buNone/>
            </a:pPr>
            <a:r>
              <a:rPr lang="fr-FR" altLang="fr-FR"/>
              <a:t>Bâtir une équipe</a:t>
            </a:r>
          </a:p>
          <a:p>
            <a:pPr eaLnBrk="1" hangingPunct="1">
              <a:buFontTx/>
              <a:buNone/>
            </a:pPr>
            <a:r>
              <a:rPr lang="fr-FR" altLang="fr-FR"/>
              <a:t>Créer la culture de l'organisation</a:t>
            </a:r>
          </a:p>
          <a:p>
            <a:pPr eaLnBrk="1" hangingPunct="1">
              <a:buFontTx/>
              <a:buNone/>
            </a:pPr>
            <a:r>
              <a:rPr lang="fr-FR" altLang="fr-FR"/>
              <a:t>Allouer les ressources</a:t>
            </a:r>
          </a:p>
          <a:p>
            <a:pPr eaLnBrk="1" hangingPunct="1">
              <a:buFontTx/>
              <a:buNone/>
            </a:pPr>
            <a:r>
              <a:rPr lang="fr-FR" altLang="fr-FR"/>
              <a:t>Motiver son équipe</a:t>
            </a:r>
          </a:p>
          <a:p>
            <a:pPr eaLnBrk="1" hangingPunct="1">
              <a:buFontTx/>
              <a:buNone/>
            </a:pPr>
            <a:r>
              <a:rPr lang="fr-FR" altLang="fr-FR"/>
              <a:t>Evaluer les progrès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5">
            <a:extLst>
              <a:ext uri="{FF2B5EF4-FFF2-40B4-BE49-F238E27FC236}">
                <a16:creationId xmlns:a16="http://schemas.microsoft.com/office/drawing/2014/main" id="{C7D49FCD-DBE9-4035-B214-52EB96E9AB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A61FF4-CC2E-4553-8BA6-1FCA5DEE2C40}" type="slidenum">
              <a:rPr lang="fr-FR" altLang="fr-FR"/>
              <a:pPr eaLnBrk="1" hangingPunct="1"/>
              <a:t>13</a:t>
            </a:fld>
            <a:endParaRPr lang="fr-FR" altLang="fr-FR"/>
          </a:p>
        </p:txBody>
      </p:sp>
      <p:sp>
        <p:nvSpPr>
          <p:cNvPr id="17411" name="Rectangle 2">
            <a:extLst>
              <a:ext uri="{FF2B5EF4-FFF2-40B4-BE49-F238E27FC236}">
                <a16:creationId xmlns:a16="http://schemas.microsoft.com/office/drawing/2014/main" id="{59214F90-0362-48FF-89CE-226BE191FF85}"/>
              </a:ext>
            </a:extLst>
          </p:cNvPr>
          <p:cNvSpPr>
            <a:spLocks noGrp="1" noChangeArrowheads="1"/>
          </p:cNvSpPr>
          <p:nvPr>
            <p:ph type="title"/>
          </p:nvPr>
        </p:nvSpPr>
        <p:spPr>
          <a:xfrm>
            <a:off x="457200" y="274638"/>
            <a:ext cx="8229600" cy="850900"/>
          </a:xfrm>
        </p:spPr>
        <p:txBody>
          <a:bodyPr/>
          <a:lstStyle/>
          <a:p>
            <a:pPr eaLnBrk="1" hangingPunct="1"/>
            <a:r>
              <a:rPr lang="fr-FR" altLang="fr-FR" b="1">
                <a:solidFill>
                  <a:schemeClr val="accent2"/>
                </a:solidFill>
              </a:rPr>
              <a:t>Styles de leadership</a:t>
            </a:r>
            <a:r>
              <a:rPr lang="fr-FR" altLang="fr-FR">
                <a:solidFill>
                  <a:schemeClr val="accent2"/>
                </a:solidFill>
              </a:rPr>
              <a:t> </a:t>
            </a:r>
            <a:r>
              <a:rPr lang="fr-FR" altLang="fr-FR" sz="2300">
                <a:solidFill>
                  <a:schemeClr val="accent2"/>
                </a:solidFill>
              </a:rPr>
              <a:t>(1/4)</a:t>
            </a:r>
          </a:p>
        </p:txBody>
      </p:sp>
      <p:sp>
        <p:nvSpPr>
          <p:cNvPr id="17412" name="Rectangle 3">
            <a:extLst>
              <a:ext uri="{FF2B5EF4-FFF2-40B4-BE49-F238E27FC236}">
                <a16:creationId xmlns:a16="http://schemas.microsoft.com/office/drawing/2014/main" id="{63F5FA92-F828-4608-A335-F25B446136E3}"/>
              </a:ext>
            </a:extLst>
          </p:cNvPr>
          <p:cNvSpPr>
            <a:spLocks noGrp="1" noChangeArrowheads="1"/>
          </p:cNvSpPr>
          <p:nvPr>
            <p:ph type="body" idx="1"/>
          </p:nvPr>
        </p:nvSpPr>
        <p:spPr>
          <a:xfrm>
            <a:off x="457200" y="1196975"/>
            <a:ext cx="8229600" cy="4929188"/>
          </a:xfrm>
        </p:spPr>
        <p:txBody>
          <a:bodyPr>
            <a:normAutofit fontScale="92500" lnSpcReduction="10000"/>
          </a:bodyPr>
          <a:lstStyle/>
          <a:p>
            <a:pPr eaLnBrk="1" hangingPunct="1">
              <a:lnSpc>
                <a:spcPct val="150000"/>
              </a:lnSpc>
              <a:buFontTx/>
              <a:buNone/>
            </a:pPr>
            <a:r>
              <a:rPr lang="fr-FR" altLang="fr-FR" b="1" u="sng" dirty="0"/>
              <a:t>Le style autocratique</a:t>
            </a:r>
            <a:r>
              <a:rPr lang="fr-FR" altLang="fr-FR" u="sng" dirty="0"/>
              <a:t> </a:t>
            </a:r>
            <a:r>
              <a:rPr lang="fr-FR" altLang="fr-FR" dirty="0"/>
              <a:t>: </a:t>
            </a:r>
          </a:p>
          <a:p>
            <a:pPr eaLnBrk="1" hangingPunct="1">
              <a:lnSpc>
                <a:spcPct val="150000"/>
              </a:lnSpc>
              <a:buFontTx/>
              <a:buNone/>
            </a:pPr>
            <a:r>
              <a:rPr lang="fr-FR" altLang="fr-FR" dirty="0"/>
              <a:t>Il recherche une obéissance totale de la part de ses partisans. Il prend toutes les décisions, détermine les règles, assume l'entière responsabilité de toutes les actions entreprises et centralise le pouvoir. </a:t>
            </a:r>
          </a:p>
          <a:p>
            <a:pPr eaLnBrk="1" hangingPunct="1">
              <a:lnSpc>
                <a:spcPct val="150000"/>
              </a:lnSpc>
              <a:buFontTx/>
              <a:buNone/>
            </a:pPr>
            <a:r>
              <a:rPr lang="fr-FR" altLang="fr-FR" dirty="0"/>
              <a:t>Ce style est souvent utilisé lorsque le facteur temps est très important et que les décisions doivent être prises sans délais.</a:t>
            </a:r>
            <a:endParaRPr lang="fr-FR" altLang="fr-FR"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5">
            <a:extLst>
              <a:ext uri="{FF2B5EF4-FFF2-40B4-BE49-F238E27FC236}">
                <a16:creationId xmlns:a16="http://schemas.microsoft.com/office/drawing/2014/main" id="{579BA5FE-CE3E-4A28-8216-01C4FDE528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F8A3AA-29A9-4BBA-9595-B2A9452D6585}" type="slidenum">
              <a:rPr lang="fr-FR" altLang="fr-FR"/>
              <a:pPr eaLnBrk="1" hangingPunct="1"/>
              <a:t>14</a:t>
            </a:fld>
            <a:endParaRPr lang="fr-FR" altLang="fr-FR"/>
          </a:p>
        </p:txBody>
      </p:sp>
      <p:sp>
        <p:nvSpPr>
          <p:cNvPr id="18435" name="Rectangle 2">
            <a:extLst>
              <a:ext uri="{FF2B5EF4-FFF2-40B4-BE49-F238E27FC236}">
                <a16:creationId xmlns:a16="http://schemas.microsoft.com/office/drawing/2014/main" id="{A2818C56-76E7-4AEE-A8DC-22211C5EBBC9}"/>
              </a:ext>
            </a:extLst>
          </p:cNvPr>
          <p:cNvSpPr>
            <a:spLocks noGrp="1" noChangeArrowheads="1"/>
          </p:cNvSpPr>
          <p:nvPr>
            <p:ph type="title"/>
          </p:nvPr>
        </p:nvSpPr>
        <p:spPr>
          <a:xfrm>
            <a:off x="457200" y="274638"/>
            <a:ext cx="8229600" cy="922337"/>
          </a:xfrm>
        </p:spPr>
        <p:txBody>
          <a:bodyPr/>
          <a:lstStyle/>
          <a:p>
            <a:pPr eaLnBrk="1" hangingPunct="1"/>
            <a:r>
              <a:rPr lang="fr-FR" altLang="fr-FR" b="1" dirty="0">
                <a:solidFill>
                  <a:schemeClr val="accent2"/>
                </a:solidFill>
              </a:rPr>
              <a:t>Styles de leadership</a:t>
            </a:r>
            <a:r>
              <a:rPr lang="fr-FR" altLang="fr-FR" sz="3600" b="1" dirty="0">
                <a:solidFill>
                  <a:schemeClr val="accent2"/>
                </a:solidFill>
              </a:rPr>
              <a:t> </a:t>
            </a:r>
            <a:r>
              <a:rPr lang="fr-FR" altLang="fr-FR" sz="2500" b="1" dirty="0">
                <a:solidFill>
                  <a:schemeClr val="accent2"/>
                </a:solidFill>
              </a:rPr>
              <a:t>(2/4)</a:t>
            </a:r>
          </a:p>
        </p:txBody>
      </p:sp>
      <p:sp>
        <p:nvSpPr>
          <p:cNvPr id="18436" name="Rectangle 3">
            <a:extLst>
              <a:ext uri="{FF2B5EF4-FFF2-40B4-BE49-F238E27FC236}">
                <a16:creationId xmlns:a16="http://schemas.microsoft.com/office/drawing/2014/main" id="{29966E0B-BF81-45D7-B5A0-ADA032868CEF}"/>
              </a:ext>
            </a:extLst>
          </p:cNvPr>
          <p:cNvSpPr>
            <a:spLocks noGrp="1" noChangeArrowheads="1"/>
          </p:cNvSpPr>
          <p:nvPr>
            <p:ph type="body" idx="1"/>
          </p:nvPr>
        </p:nvSpPr>
        <p:spPr>
          <a:xfrm>
            <a:off x="457200" y="1196975"/>
            <a:ext cx="8229600" cy="4929188"/>
          </a:xfrm>
        </p:spPr>
        <p:txBody>
          <a:bodyPr/>
          <a:lstStyle/>
          <a:p>
            <a:pPr eaLnBrk="1" hangingPunct="1"/>
            <a:r>
              <a:rPr lang="fr-FR" altLang="fr-FR" sz="2800" b="1" u="sng" dirty="0"/>
              <a:t>Le style démocratique</a:t>
            </a:r>
            <a:r>
              <a:rPr lang="fr-FR" altLang="fr-FR" sz="2800" u="sng" dirty="0"/>
              <a:t> </a:t>
            </a:r>
            <a:r>
              <a:rPr lang="fr-FR" altLang="fr-FR" sz="2800" dirty="0"/>
              <a:t>: il encourage la participation et puise des idées au sein du groupe. La discussion et le débat sont des éléments essentiels. Mais ce style de leadership ne signifie pas nécessairement que toutes les décisions donnent lieu à un vote.</a:t>
            </a:r>
          </a:p>
          <a:p>
            <a:pPr eaLnBrk="1" hangingPunct="1"/>
            <a:endParaRPr lang="fr-FR" altLang="fr-FR" sz="2800" b="1" u="sng" dirty="0"/>
          </a:p>
          <a:p>
            <a:pPr eaLnBrk="1" hangingPunct="1"/>
            <a:r>
              <a:rPr lang="fr-FR" altLang="fr-FR" sz="2800" b="1" u="sng" dirty="0"/>
              <a:t>Le style laisser-faire</a:t>
            </a:r>
            <a:r>
              <a:rPr lang="fr-FR" altLang="fr-FR" sz="2800" u="sng" dirty="0"/>
              <a:t> </a:t>
            </a:r>
            <a:r>
              <a:rPr lang="fr-FR" altLang="fr-FR" sz="2800" dirty="0"/>
              <a:t>: il exerce un minimum d'autorité. Il apporte des informations ou des suggestions et laisse les membres prendre les décisions basées sur les informations et suggestions fournies par lui.</a:t>
            </a:r>
            <a:endParaRPr lang="fr-FR" altLang="fr-FR" sz="2800" u="sng" dirty="0"/>
          </a:p>
          <a:p>
            <a:pPr eaLnBrk="1" hangingPunct="1">
              <a:buFontTx/>
              <a:buNone/>
            </a:pPr>
            <a:endParaRPr lang="fr-FR" altLang="fr-F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5">
            <a:extLst>
              <a:ext uri="{FF2B5EF4-FFF2-40B4-BE49-F238E27FC236}">
                <a16:creationId xmlns:a16="http://schemas.microsoft.com/office/drawing/2014/main" id="{8AB2F64A-E2A7-4FDA-B8A8-86E6543FE17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B56D64-CB89-4D92-9D52-F7408BBBDDA7}" type="slidenum">
              <a:rPr lang="fr-FR" altLang="fr-FR"/>
              <a:pPr eaLnBrk="1" hangingPunct="1"/>
              <a:t>15</a:t>
            </a:fld>
            <a:endParaRPr lang="fr-FR" altLang="fr-FR"/>
          </a:p>
        </p:txBody>
      </p:sp>
      <p:sp>
        <p:nvSpPr>
          <p:cNvPr id="19459" name="Rectangle 2">
            <a:extLst>
              <a:ext uri="{FF2B5EF4-FFF2-40B4-BE49-F238E27FC236}">
                <a16:creationId xmlns:a16="http://schemas.microsoft.com/office/drawing/2014/main" id="{C8D09F9D-D6BD-48A0-8F06-BF1F62051783}"/>
              </a:ext>
            </a:extLst>
          </p:cNvPr>
          <p:cNvSpPr>
            <a:spLocks noGrp="1" noChangeArrowheads="1"/>
          </p:cNvSpPr>
          <p:nvPr>
            <p:ph type="title"/>
          </p:nvPr>
        </p:nvSpPr>
        <p:spPr>
          <a:xfrm>
            <a:off x="457200" y="274638"/>
            <a:ext cx="8229600" cy="790681"/>
          </a:xfrm>
        </p:spPr>
        <p:txBody>
          <a:bodyPr>
            <a:normAutofit/>
          </a:bodyPr>
          <a:lstStyle/>
          <a:p>
            <a:pPr eaLnBrk="1" hangingPunct="1"/>
            <a:r>
              <a:rPr lang="fr-FR" altLang="fr-FR" sz="3600" b="1" dirty="0">
                <a:solidFill>
                  <a:schemeClr val="accent2"/>
                </a:solidFill>
              </a:rPr>
              <a:t>Styles de leadership</a:t>
            </a:r>
            <a:r>
              <a:rPr lang="fr-FR" altLang="fr-FR" sz="2800" b="1" dirty="0">
                <a:solidFill>
                  <a:schemeClr val="accent2"/>
                </a:solidFill>
              </a:rPr>
              <a:t> </a:t>
            </a:r>
            <a:r>
              <a:rPr lang="fr-FR" altLang="fr-FR" sz="2000" b="1" dirty="0">
                <a:solidFill>
                  <a:schemeClr val="accent2"/>
                </a:solidFill>
              </a:rPr>
              <a:t>(3/4)</a:t>
            </a:r>
            <a:endParaRPr lang="fr-FR" altLang="fr-FR" sz="3600" b="1" dirty="0"/>
          </a:p>
        </p:txBody>
      </p:sp>
      <p:sp>
        <p:nvSpPr>
          <p:cNvPr id="19460" name="Rectangle 3">
            <a:extLst>
              <a:ext uri="{FF2B5EF4-FFF2-40B4-BE49-F238E27FC236}">
                <a16:creationId xmlns:a16="http://schemas.microsoft.com/office/drawing/2014/main" id="{FB1DA166-12C9-47D0-ABAB-18FBA6B783C5}"/>
              </a:ext>
            </a:extLst>
          </p:cNvPr>
          <p:cNvSpPr>
            <a:spLocks noGrp="1" noChangeArrowheads="1"/>
          </p:cNvSpPr>
          <p:nvPr>
            <p:ph type="body" idx="1"/>
          </p:nvPr>
        </p:nvSpPr>
        <p:spPr>
          <a:xfrm>
            <a:off x="179388" y="1287262"/>
            <a:ext cx="8713787" cy="5237362"/>
          </a:xfrm>
        </p:spPr>
        <p:txBody>
          <a:bodyPr/>
          <a:lstStyle/>
          <a:p>
            <a:pPr eaLnBrk="1" hangingPunct="1">
              <a:lnSpc>
                <a:spcPct val="150000"/>
              </a:lnSpc>
            </a:pPr>
            <a:r>
              <a:rPr lang="fr-FR" altLang="fr-FR" sz="2800" b="1" u="sng" dirty="0"/>
              <a:t>Le style charismatique</a:t>
            </a:r>
            <a:r>
              <a:rPr lang="fr-FR" altLang="fr-FR" sz="2800" u="sng" dirty="0"/>
              <a:t> (ou inspirateur) </a:t>
            </a:r>
            <a:r>
              <a:rPr lang="fr-FR" altLang="fr-FR" sz="2800" dirty="0"/>
              <a:t>: il éveille la conscience des membres et les motive à aller au-delà de leurs cadres de référence actuelle. Les leaders charismatiques créent une atmosphère de changement et sont parfois obsédés par des idées visionnaires qui passionnent, stimulent les autres et les amènent à se dépasser.</a:t>
            </a:r>
          </a:p>
          <a:p>
            <a:pPr eaLnBrk="1" hangingPunct="1">
              <a:lnSpc>
                <a:spcPct val="80000"/>
              </a:lnSpc>
              <a:buFontTx/>
              <a:buNone/>
            </a:pPr>
            <a:endParaRPr lang="fr-FR" altLang="fr-F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5">
            <a:extLst>
              <a:ext uri="{FF2B5EF4-FFF2-40B4-BE49-F238E27FC236}">
                <a16:creationId xmlns:a16="http://schemas.microsoft.com/office/drawing/2014/main" id="{3B680F1E-2FDE-4E86-9C61-ED192537AF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CFA674-2BF6-418D-8F4C-D33076234FFB}" type="slidenum">
              <a:rPr lang="fr-FR" altLang="fr-FR"/>
              <a:pPr eaLnBrk="1" hangingPunct="1"/>
              <a:t>16</a:t>
            </a:fld>
            <a:endParaRPr lang="fr-FR" altLang="fr-FR"/>
          </a:p>
        </p:txBody>
      </p:sp>
      <p:sp>
        <p:nvSpPr>
          <p:cNvPr id="20483" name="Rectangle 2">
            <a:extLst>
              <a:ext uri="{FF2B5EF4-FFF2-40B4-BE49-F238E27FC236}">
                <a16:creationId xmlns:a16="http://schemas.microsoft.com/office/drawing/2014/main" id="{17966F2D-D24E-4B45-BC85-63F6254AF0EA}"/>
              </a:ext>
            </a:extLst>
          </p:cNvPr>
          <p:cNvSpPr>
            <a:spLocks noGrp="1" noChangeArrowheads="1"/>
          </p:cNvSpPr>
          <p:nvPr>
            <p:ph type="title"/>
          </p:nvPr>
        </p:nvSpPr>
        <p:spPr>
          <a:xfrm>
            <a:off x="457200" y="274638"/>
            <a:ext cx="8229600" cy="777875"/>
          </a:xfrm>
        </p:spPr>
        <p:txBody>
          <a:bodyPr/>
          <a:lstStyle/>
          <a:p>
            <a:pPr eaLnBrk="1" hangingPunct="1"/>
            <a:r>
              <a:rPr lang="fr-FR" altLang="fr-FR" b="1">
                <a:solidFill>
                  <a:schemeClr val="accent2"/>
                </a:solidFill>
              </a:rPr>
              <a:t>Styles de leadership</a:t>
            </a:r>
            <a:r>
              <a:rPr lang="fr-FR" altLang="fr-FR" sz="3600" b="1">
                <a:solidFill>
                  <a:schemeClr val="accent2"/>
                </a:solidFill>
              </a:rPr>
              <a:t> </a:t>
            </a:r>
            <a:r>
              <a:rPr lang="fr-FR" altLang="fr-FR" sz="2500" b="1">
                <a:solidFill>
                  <a:schemeClr val="accent2"/>
                </a:solidFill>
              </a:rPr>
              <a:t>(4/4)</a:t>
            </a:r>
          </a:p>
        </p:txBody>
      </p:sp>
      <p:sp>
        <p:nvSpPr>
          <p:cNvPr id="20484" name="Rectangle 3">
            <a:extLst>
              <a:ext uri="{FF2B5EF4-FFF2-40B4-BE49-F238E27FC236}">
                <a16:creationId xmlns:a16="http://schemas.microsoft.com/office/drawing/2014/main" id="{31F24C20-EB8F-4644-B1CD-9424CDF63E2F}"/>
              </a:ext>
            </a:extLst>
          </p:cNvPr>
          <p:cNvSpPr>
            <a:spLocks noGrp="1" noChangeArrowheads="1"/>
          </p:cNvSpPr>
          <p:nvPr>
            <p:ph type="body" idx="1"/>
          </p:nvPr>
        </p:nvSpPr>
        <p:spPr>
          <a:xfrm>
            <a:off x="250825" y="1052513"/>
            <a:ext cx="8642350" cy="5256212"/>
          </a:xfrm>
        </p:spPr>
        <p:txBody>
          <a:bodyPr>
            <a:normAutofit lnSpcReduction="10000"/>
          </a:bodyPr>
          <a:lstStyle/>
          <a:p>
            <a:pPr eaLnBrk="1" hangingPunct="1">
              <a:lnSpc>
                <a:spcPct val="90000"/>
              </a:lnSpc>
            </a:pPr>
            <a:r>
              <a:rPr lang="fr-FR" altLang="fr-FR" b="1" u="sng"/>
              <a:t>Le leadership transformationnel</a:t>
            </a:r>
            <a:r>
              <a:rPr lang="fr-FR" altLang="fr-FR" u="sng"/>
              <a:t> </a:t>
            </a:r>
            <a:r>
              <a:rPr lang="fr-FR" altLang="fr-FR"/>
              <a:t>: </a:t>
            </a:r>
          </a:p>
          <a:p>
            <a:pPr eaLnBrk="1" hangingPunct="1">
              <a:lnSpc>
                <a:spcPct val="90000"/>
              </a:lnSpc>
              <a:buFontTx/>
              <a:buNone/>
            </a:pPr>
            <a:r>
              <a:rPr lang="fr-FR" altLang="fr-FR" sz="2800"/>
              <a:t>Le leader transformationnel incite ses subordonnés à transcender leurs intérêts personnels pour le bien de l’entreprise, et possède la capacité d’exercer sur eux une influence durable et profonde.</a:t>
            </a:r>
          </a:p>
          <a:p>
            <a:pPr eaLnBrk="1" hangingPunct="1">
              <a:lnSpc>
                <a:spcPct val="90000"/>
              </a:lnSpc>
              <a:buFontTx/>
              <a:buNone/>
            </a:pPr>
            <a:endParaRPr lang="fr-FR" altLang="fr-FR" sz="2800"/>
          </a:p>
          <a:p>
            <a:pPr eaLnBrk="1" hangingPunct="1">
              <a:lnSpc>
                <a:spcPct val="90000"/>
              </a:lnSpc>
              <a:buFontTx/>
              <a:buNone/>
            </a:pPr>
            <a:r>
              <a:rPr lang="fr-FR" altLang="fr-FR" sz="2800"/>
              <a:t>Il prête attention aux préoccupations et aux besoins de développement de chaque subordonné.</a:t>
            </a:r>
          </a:p>
          <a:p>
            <a:pPr eaLnBrk="1" hangingPunct="1">
              <a:lnSpc>
                <a:spcPct val="90000"/>
              </a:lnSpc>
              <a:buFontTx/>
              <a:buNone/>
            </a:pPr>
            <a:endParaRPr lang="fr-FR" altLang="fr-FR" sz="2800"/>
          </a:p>
          <a:p>
            <a:pPr eaLnBrk="1" hangingPunct="1">
              <a:lnSpc>
                <a:spcPct val="90000"/>
              </a:lnSpc>
              <a:buFontTx/>
              <a:buNone/>
            </a:pPr>
            <a:r>
              <a:rPr lang="fr-FR" altLang="fr-FR" sz="2800"/>
              <a:t>Il est capable de les motiver, de les galvaniser et de les amener à redoubler d’efforts pour atteindre les objectifs du groupe.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numéro de diapositive 5">
            <a:extLst>
              <a:ext uri="{FF2B5EF4-FFF2-40B4-BE49-F238E27FC236}">
                <a16:creationId xmlns:a16="http://schemas.microsoft.com/office/drawing/2014/main" id="{B9DC1630-47F5-4E16-B35B-32C27AFC162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70C0EA-3B49-4E6C-9AF1-E811680D1D84}" type="slidenum">
              <a:rPr lang="fr-FR" altLang="fr-FR"/>
              <a:pPr eaLnBrk="1" hangingPunct="1"/>
              <a:t>17</a:t>
            </a:fld>
            <a:endParaRPr lang="fr-FR" altLang="fr-FR"/>
          </a:p>
        </p:txBody>
      </p:sp>
      <p:sp>
        <p:nvSpPr>
          <p:cNvPr id="26627" name="Rectangle 2">
            <a:extLst>
              <a:ext uri="{FF2B5EF4-FFF2-40B4-BE49-F238E27FC236}">
                <a16:creationId xmlns:a16="http://schemas.microsoft.com/office/drawing/2014/main" id="{B088D9ED-A7F6-4F30-AB7B-A1A3A2A9BC57}"/>
              </a:ext>
            </a:extLst>
          </p:cNvPr>
          <p:cNvSpPr>
            <a:spLocks noGrp="1" noChangeArrowheads="1"/>
          </p:cNvSpPr>
          <p:nvPr>
            <p:ph type="title"/>
          </p:nvPr>
        </p:nvSpPr>
        <p:spPr>
          <a:xfrm>
            <a:off x="457200" y="274638"/>
            <a:ext cx="8229600" cy="633412"/>
          </a:xfrm>
        </p:spPr>
        <p:txBody>
          <a:bodyPr>
            <a:normAutofit fontScale="90000"/>
          </a:bodyPr>
          <a:lstStyle/>
          <a:p>
            <a:pPr eaLnBrk="1" hangingPunct="1"/>
            <a:r>
              <a:rPr lang="fr-FR" altLang="fr-FR" sz="3600" b="1">
                <a:solidFill>
                  <a:schemeClr val="accent2"/>
                </a:solidFill>
              </a:rPr>
              <a:t>Les sept (7) piliers du leadership</a:t>
            </a:r>
            <a:r>
              <a:rPr lang="fr-FR" altLang="fr-FR" b="1">
                <a:solidFill>
                  <a:schemeClr val="accent2"/>
                </a:solidFill>
              </a:rPr>
              <a:t> </a:t>
            </a:r>
            <a:r>
              <a:rPr lang="fr-FR" altLang="fr-FR" sz="2500" b="1">
                <a:solidFill>
                  <a:schemeClr val="accent2"/>
                </a:solidFill>
              </a:rPr>
              <a:t>(1/7)</a:t>
            </a:r>
          </a:p>
        </p:txBody>
      </p:sp>
      <p:sp>
        <p:nvSpPr>
          <p:cNvPr id="26628" name="Rectangle 3">
            <a:extLst>
              <a:ext uri="{FF2B5EF4-FFF2-40B4-BE49-F238E27FC236}">
                <a16:creationId xmlns:a16="http://schemas.microsoft.com/office/drawing/2014/main" id="{0B683A66-C0C9-4D46-8107-1281129A24FC}"/>
              </a:ext>
            </a:extLst>
          </p:cNvPr>
          <p:cNvSpPr>
            <a:spLocks noGrp="1" noChangeArrowheads="1"/>
          </p:cNvSpPr>
          <p:nvPr>
            <p:ph type="body" idx="1"/>
          </p:nvPr>
        </p:nvSpPr>
        <p:spPr>
          <a:xfrm>
            <a:off x="468313" y="908050"/>
            <a:ext cx="8229600" cy="5400675"/>
          </a:xfrm>
        </p:spPr>
        <p:txBody>
          <a:bodyPr/>
          <a:lstStyle/>
          <a:p>
            <a:pPr eaLnBrk="1" hangingPunct="1">
              <a:lnSpc>
                <a:spcPct val="90000"/>
              </a:lnSpc>
              <a:buFontTx/>
              <a:buNone/>
            </a:pPr>
            <a:r>
              <a:rPr lang="fr-FR" altLang="fr-FR" sz="2800" b="1" u="sng" dirty="0"/>
              <a:t>Qualité N°1</a:t>
            </a:r>
            <a:r>
              <a:rPr lang="fr-FR" altLang="fr-FR" sz="2800" b="1" dirty="0"/>
              <a:t>. La hauteur de vue (Karajan)</a:t>
            </a:r>
            <a:endParaRPr lang="fr-FR" altLang="fr-FR" sz="2800" dirty="0"/>
          </a:p>
          <a:p>
            <a:pPr eaLnBrk="1" hangingPunct="1">
              <a:lnSpc>
                <a:spcPct val="90000"/>
              </a:lnSpc>
            </a:pPr>
            <a:r>
              <a:rPr lang="fr-FR" altLang="fr-FR" sz="2800" dirty="0"/>
              <a:t> « La première chose que l'on demande à un dirigeant, c'est de savoir qu'il est là pour exercer son métier de patron, et pas un autre, souligne </a:t>
            </a:r>
            <a:r>
              <a:rPr lang="fr-FR" altLang="fr-FR" sz="2800" b="1" dirty="0"/>
              <a:t>Christiane Maréchal</a:t>
            </a:r>
            <a:r>
              <a:rPr lang="fr-FR" altLang="fr-FR" sz="2800" dirty="0"/>
              <a:t>;</a:t>
            </a:r>
          </a:p>
          <a:p>
            <a:pPr eaLnBrk="1" hangingPunct="1">
              <a:lnSpc>
                <a:spcPct val="90000"/>
              </a:lnSpc>
            </a:pPr>
            <a:r>
              <a:rPr lang="fr-FR" altLang="fr-FR" sz="2800" dirty="0"/>
              <a:t> Un patron doit être un excellent généraliste, mais pas le meilleur technicien, le meilleur financier ou le meilleur commercial de son entreprise ! »</a:t>
            </a:r>
          </a:p>
          <a:p>
            <a:pPr eaLnBrk="1" hangingPunct="1">
              <a:lnSpc>
                <a:spcPct val="90000"/>
              </a:lnSpc>
            </a:pPr>
            <a:r>
              <a:rPr lang="fr-FR" altLang="fr-FR" sz="2800" dirty="0"/>
              <a:t>Endosser ce costume de généraliste suppose d'acquérir les connaissances de base dans les domaines que l'on ne maîtrise pas et de conserver une vision d'ensemble.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numéro de diapositive 5">
            <a:extLst>
              <a:ext uri="{FF2B5EF4-FFF2-40B4-BE49-F238E27FC236}">
                <a16:creationId xmlns:a16="http://schemas.microsoft.com/office/drawing/2014/main" id="{743F62DD-88D5-47D6-9228-EDB94BE5F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5AAC60-3E32-4342-B314-B02BDFAB3A18}" type="slidenum">
              <a:rPr lang="fr-FR" altLang="fr-FR"/>
              <a:pPr eaLnBrk="1" hangingPunct="1"/>
              <a:t>18</a:t>
            </a:fld>
            <a:endParaRPr lang="fr-FR" altLang="fr-FR"/>
          </a:p>
        </p:txBody>
      </p:sp>
      <p:sp>
        <p:nvSpPr>
          <p:cNvPr id="27651" name="Rectangle 2">
            <a:extLst>
              <a:ext uri="{FF2B5EF4-FFF2-40B4-BE49-F238E27FC236}">
                <a16:creationId xmlns:a16="http://schemas.microsoft.com/office/drawing/2014/main" id="{DB581CD0-BF4D-402F-A09B-BBFB3B25A174}"/>
              </a:ext>
            </a:extLst>
          </p:cNvPr>
          <p:cNvSpPr>
            <a:spLocks noGrp="1" noChangeArrowheads="1"/>
          </p:cNvSpPr>
          <p:nvPr>
            <p:ph type="title"/>
          </p:nvPr>
        </p:nvSpPr>
        <p:spPr>
          <a:xfrm>
            <a:off x="250825" y="274638"/>
            <a:ext cx="8435975" cy="706437"/>
          </a:xfrm>
        </p:spPr>
        <p:txBody>
          <a:bodyPr/>
          <a:lstStyle/>
          <a:p>
            <a:pPr eaLnBrk="1" hangingPunct="1"/>
            <a:r>
              <a:rPr lang="fr-FR" altLang="fr-FR" sz="3600" b="1">
                <a:solidFill>
                  <a:schemeClr val="accent2"/>
                </a:solidFill>
              </a:rPr>
              <a:t>Les sept (7) piliers du leadership</a:t>
            </a:r>
            <a:r>
              <a:rPr lang="fr-FR" altLang="fr-FR" b="1">
                <a:solidFill>
                  <a:schemeClr val="accent2"/>
                </a:solidFill>
              </a:rPr>
              <a:t> </a:t>
            </a:r>
            <a:r>
              <a:rPr lang="fr-FR" altLang="fr-FR" sz="2900" b="1">
                <a:solidFill>
                  <a:schemeClr val="accent2"/>
                </a:solidFill>
              </a:rPr>
              <a:t>(2/7)</a:t>
            </a:r>
          </a:p>
        </p:txBody>
      </p:sp>
      <p:sp>
        <p:nvSpPr>
          <p:cNvPr id="27652" name="Rectangle 3">
            <a:extLst>
              <a:ext uri="{FF2B5EF4-FFF2-40B4-BE49-F238E27FC236}">
                <a16:creationId xmlns:a16="http://schemas.microsoft.com/office/drawing/2014/main" id="{AD80D3CA-FD63-47F2-961F-DB9F972DC6B5}"/>
              </a:ext>
            </a:extLst>
          </p:cNvPr>
          <p:cNvSpPr>
            <a:spLocks noGrp="1" noChangeArrowheads="1"/>
          </p:cNvSpPr>
          <p:nvPr>
            <p:ph type="body" idx="1"/>
          </p:nvPr>
        </p:nvSpPr>
        <p:spPr>
          <a:xfrm>
            <a:off x="468313" y="1196975"/>
            <a:ext cx="8229600" cy="4957763"/>
          </a:xfrm>
        </p:spPr>
        <p:txBody>
          <a:bodyPr/>
          <a:lstStyle/>
          <a:p>
            <a:pPr eaLnBrk="1" hangingPunct="1">
              <a:lnSpc>
                <a:spcPct val="80000"/>
              </a:lnSpc>
              <a:buFontTx/>
              <a:buNone/>
            </a:pPr>
            <a:r>
              <a:rPr lang="fr-FR" altLang="fr-FR" sz="2800" b="1" u="sng"/>
              <a:t>Qualité n°2</a:t>
            </a:r>
            <a:r>
              <a:rPr lang="fr-FR" altLang="fr-FR" sz="2800" b="1"/>
              <a:t>: La vision stratégique (Kasparov)</a:t>
            </a:r>
          </a:p>
          <a:p>
            <a:pPr eaLnBrk="1" hangingPunct="1">
              <a:lnSpc>
                <a:spcPct val="80000"/>
              </a:lnSpc>
            </a:pPr>
            <a:r>
              <a:rPr lang="fr-FR" altLang="fr-FR" sz="2800"/>
              <a:t>« Il est capital pour un patron d'être porteur d'une vision pour son entreprise, de formuler les objectifs à moyen et long termes et d'anticiper les étapes à prévoir pour les atteindre. Un bon dirigeant est un grand stratège »;</a:t>
            </a:r>
          </a:p>
          <a:p>
            <a:pPr eaLnBrk="1" hangingPunct="1">
              <a:lnSpc>
                <a:spcPct val="80000"/>
              </a:lnSpc>
              <a:buFontTx/>
              <a:buNone/>
            </a:pPr>
            <a:endParaRPr lang="fr-FR" altLang="fr-FR" sz="2800"/>
          </a:p>
          <a:p>
            <a:pPr eaLnBrk="1" hangingPunct="1">
              <a:lnSpc>
                <a:spcPct val="80000"/>
              </a:lnSpc>
            </a:pPr>
            <a:r>
              <a:rPr lang="fr-FR" altLang="fr-FR" sz="2800"/>
              <a:t>« Les patrons les plus compétents possèdent la science rare de l'articulation entre tactique et stratégie ». Jean-Claude Thoenig.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numéro de diapositive 5">
            <a:extLst>
              <a:ext uri="{FF2B5EF4-FFF2-40B4-BE49-F238E27FC236}">
                <a16:creationId xmlns:a16="http://schemas.microsoft.com/office/drawing/2014/main" id="{A9652435-EA51-4D46-B474-E0E4FA9C312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85DB0E7-F7B1-4B13-9469-D0FD5323C013}" type="slidenum">
              <a:rPr lang="fr-FR" altLang="fr-FR"/>
              <a:pPr eaLnBrk="1" hangingPunct="1"/>
              <a:t>19</a:t>
            </a:fld>
            <a:endParaRPr lang="fr-FR" altLang="fr-FR"/>
          </a:p>
        </p:txBody>
      </p:sp>
      <p:sp>
        <p:nvSpPr>
          <p:cNvPr id="28675" name="Rectangle 2">
            <a:extLst>
              <a:ext uri="{FF2B5EF4-FFF2-40B4-BE49-F238E27FC236}">
                <a16:creationId xmlns:a16="http://schemas.microsoft.com/office/drawing/2014/main" id="{8F30F861-9DC5-4773-9773-117955647AFB}"/>
              </a:ext>
            </a:extLst>
          </p:cNvPr>
          <p:cNvSpPr>
            <a:spLocks noGrp="1" noChangeArrowheads="1"/>
          </p:cNvSpPr>
          <p:nvPr>
            <p:ph type="title"/>
          </p:nvPr>
        </p:nvSpPr>
        <p:spPr>
          <a:xfrm>
            <a:off x="179388" y="188913"/>
            <a:ext cx="8507412" cy="588962"/>
          </a:xfrm>
        </p:spPr>
        <p:txBody>
          <a:bodyPr/>
          <a:lstStyle/>
          <a:p>
            <a:pPr eaLnBrk="1" hangingPunct="1"/>
            <a:r>
              <a:rPr lang="fr-FR" altLang="fr-FR" sz="3600" b="1">
                <a:solidFill>
                  <a:schemeClr val="accent2"/>
                </a:solidFill>
              </a:rPr>
              <a:t>Les sept (7) piliers du leadership (3/7)</a:t>
            </a:r>
          </a:p>
        </p:txBody>
      </p:sp>
      <p:sp>
        <p:nvSpPr>
          <p:cNvPr id="28676" name="Rectangle 3">
            <a:extLst>
              <a:ext uri="{FF2B5EF4-FFF2-40B4-BE49-F238E27FC236}">
                <a16:creationId xmlns:a16="http://schemas.microsoft.com/office/drawing/2014/main" id="{3D906025-2F6F-48F9-A5DD-287D402AB105}"/>
              </a:ext>
            </a:extLst>
          </p:cNvPr>
          <p:cNvSpPr>
            <a:spLocks noGrp="1" noChangeArrowheads="1"/>
          </p:cNvSpPr>
          <p:nvPr>
            <p:ph type="body" idx="1"/>
          </p:nvPr>
        </p:nvSpPr>
        <p:spPr>
          <a:xfrm>
            <a:off x="250825" y="836613"/>
            <a:ext cx="8642350" cy="5832475"/>
          </a:xfrm>
        </p:spPr>
        <p:txBody>
          <a:bodyPr/>
          <a:lstStyle/>
          <a:p>
            <a:pPr eaLnBrk="1" hangingPunct="1">
              <a:buFontTx/>
              <a:buNone/>
            </a:pPr>
            <a:r>
              <a:rPr lang="fr-FR" altLang="fr-FR" sz="2800" b="1" u="sng"/>
              <a:t>Qualité n°3</a:t>
            </a:r>
            <a:r>
              <a:rPr lang="fr-FR" altLang="fr-FR" sz="2800" b="1"/>
              <a:t>: La force d'entraînement (Jeanne d'Arc</a:t>
            </a:r>
            <a:r>
              <a:rPr lang="fr-FR" altLang="fr-FR" sz="2800"/>
              <a:t> )</a:t>
            </a:r>
            <a:endParaRPr lang="fr-FR" altLang="fr-FR" sz="2800" b="1"/>
          </a:p>
          <a:p>
            <a:pPr eaLnBrk="1" hangingPunct="1"/>
            <a:r>
              <a:rPr lang="fr-FR" altLang="fr-FR" sz="2800"/>
              <a:t>Cette capacité d'entraînement (appelée aussi charisme) fait partie des qualités requises de tout responsable d'équipe. Mais dans le cas d'un patron, la difficulté de l'exercice est décuplée</a:t>
            </a:r>
            <a:r>
              <a:rPr lang="fr-FR" altLang="fr-FR" sz="2800" b="1"/>
              <a:t>.</a:t>
            </a:r>
          </a:p>
          <a:p>
            <a:pPr eaLnBrk="1" hangingPunct="1"/>
            <a:r>
              <a:rPr lang="fr-FR" altLang="fr-FR" sz="2800"/>
              <a:t> Le PDG est le seul dans la structure à devoir gérer en direct une équipe complètement hétérogène. C'est-à-dire de personnalités dont les formations, les préoccupations et les approches n'ont rien à voir les unes avec les autres. </a:t>
            </a:r>
          </a:p>
          <a:p>
            <a:pPr eaLnBrk="1" hangingPunct="1"/>
            <a:r>
              <a:rPr lang="fr-FR" altLang="fr-FR" sz="2800"/>
              <a:t>Entre autres qualités, un PDG doit savoir diriger une équipe théoriquement "in dirigeable"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F2E69C-C61D-496A-BBEB-91459494850C}"/>
              </a:ext>
            </a:extLst>
          </p:cNvPr>
          <p:cNvSpPr>
            <a:spLocks noGrp="1"/>
          </p:cNvSpPr>
          <p:nvPr>
            <p:ph type="title"/>
          </p:nvPr>
        </p:nvSpPr>
        <p:spPr>
          <a:xfrm>
            <a:off x="628650" y="365127"/>
            <a:ext cx="7886700" cy="700194"/>
          </a:xfrm>
        </p:spPr>
        <p:txBody>
          <a:bodyPr/>
          <a:lstStyle/>
          <a:p>
            <a:r>
              <a:rPr lang="fr-CI" b="1" dirty="0">
                <a:latin typeface="Arial" panose="020B0604020202020204" pitchFamily="34" charset="0"/>
              </a:rPr>
              <a:t>Management  du personnel</a:t>
            </a:r>
            <a:r>
              <a:rPr lang="fr-CI" dirty="0">
                <a:latin typeface="Arial" panose="020B0604020202020204" pitchFamily="34" charset="0"/>
              </a:rPr>
              <a:t>:</a:t>
            </a:r>
            <a:endParaRPr lang="fr-CI" dirty="0"/>
          </a:p>
        </p:txBody>
      </p:sp>
      <p:sp>
        <p:nvSpPr>
          <p:cNvPr id="3" name="Espace réservé du contenu 2">
            <a:extLst>
              <a:ext uri="{FF2B5EF4-FFF2-40B4-BE49-F238E27FC236}">
                <a16:creationId xmlns:a16="http://schemas.microsoft.com/office/drawing/2014/main" id="{8D11B477-7D19-4FF1-8680-27D69304E66F}"/>
              </a:ext>
            </a:extLst>
          </p:cNvPr>
          <p:cNvSpPr>
            <a:spLocks noGrp="1"/>
          </p:cNvSpPr>
          <p:nvPr>
            <p:ph idx="1"/>
          </p:nvPr>
        </p:nvSpPr>
        <p:spPr>
          <a:xfrm>
            <a:off x="628650" y="1340528"/>
            <a:ext cx="7886700" cy="5291091"/>
          </a:xfrm>
        </p:spPr>
        <p:txBody>
          <a:bodyPr>
            <a:normAutofit/>
          </a:bodyPr>
          <a:lstStyle/>
          <a:p>
            <a:pPr algn="l">
              <a:lnSpc>
                <a:spcPct val="170000"/>
              </a:lnSpc>
            </a:pPr>
            <a:r>
              <a:rPr lang="fr-FR" b="0" i="0" u="none" strike="noStrike" baseline="0" dirty="0">
                <a:latin typeface="Arial" panose="020B0604020202020204" pitchFamily="34" charset="0"/>
              </a:rPr>
              <a:t>Le management regroupe l’administration, la gestion avec un certain art. La différence essentielle étant le leadership ; Il évoque également l’idée de changement, d’adaptation. Ce qui rend le management plus dynamique que la simple gestion.</a:t>
            </a:r>
          </a:p>
        </p:txBody>
      </p:sp>
    </p:spTree>
    <p:extLst>
      <p:ext uri="{BB962C8B-B14F-4D97-AF65-F5344CB8AC3E}">
        <p14:creationId xmlns:p14="http://schemas.microsoft.com/office/powerpoint/2010/main" val="2125657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numéro de diapositive 5">
            <a:extLst>
              <a:ext uri="{FF2B5EF4-FFF2-40B4-BE49-F238E27FC236}">
                <a16:creationId xmlns:a16="http://schemas.microsoft.com/office/drawing/2014/main" id="{9F022F67-766C-4DF3-83F7-5BAFA77F09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E40414-AC57-4AE8-9947-4BFD839EAC4E}" type="slidenum">
              <a:rPr lang="fr-FR" altLang="fr-FR"/>
              <a:pPr eaLnBrk="1" hangingPunct="1"/>
              <a:t>20</a:t>
            </a:fld>
            <a:endParaRPr lang="fr-FR" altLang="fr-FR"/>
          </a:p>
        </p:txBody>
      </p:sp>
      <p:sp>
        <p:nvSpPr>
          <p:cNvPr id="29699" name="Rectangle 2">
            <a:extLst>
              <a:ext uri="{FF2B5EF4-FFF2-40B4-BE49-F238E27FC236}">
                <a16:creationId xmlns:a16="http://schemas.microsoft.com/office/drawing/2014/main" id="{0E824B3C-11F4-43E4-883B-3078207778D4}"/>
              </a:ext>
            </a:extLst>
          </p:cNvPr>
          <p:cNvSpPr>
            <a:spLocks noGrp="1" noChangeArrowheads="1"/>
          </p:cNvSpPr>
          <p:nvPr>
            <p:ph type="title"/>
          </p:nvPr>
        </p:nvSpPr>
        <p:spPr>
          <a:xfrm>
            <a:off x="250825" y="274638"/>
            <a:ext cx="8435975" cy="633412"/>
          </a:xfrm>
        </p:spPr>
        <p:txBody>
          <a:bodyPr/>
          <a:lstStyle/>
          <a:p>
            <a:pPr eaLnBrk="1" hangingPunct="1"/>
            <a:r>
              <a:rPr lang="fr-FR" altLang="fr-FR" sz="3600" b="1">
                <a:solidFill>
                  <a:schemeClr val="accent2"/>
                </a:solidFill>
              </a:rPr>
              <a:t>Les sept (7) piliers du leadership (4/7)</a:t>
            </a:r>
          </a:p>
        </p:txBody>
      </p:sp>
      <p:sp>
        <p:nvSpPr>
          <p:cNvPr id="29700" name="Rectangle 3">
            <a:extLst>
              <a:ext uri="{FF2B5EF4-FFF2-40B4-BE49-F238E27FC236}">
                <a16:creationId xmlns:a16="http://schemas.microsoft.com/office/drawing/2014/main" id="{A287ED17-CC50-434E-B80D-C03D92B6FB55}"/>
              </a:ext>
            </a:extLst>
          </p:cNvPr>
          <p:cNvSpPr>
            <a:spLocks noGrp="1" noChangeArrowheads="1"/>
          </p:cNvSpPr>
          <p:nvPr>
            <p:ph type="body" idx="1"/>
          </p:nvPr>
        </p:nvSpPr>
        <p:spPr>
          <a:xfrm>
            <a:off x="395288" y="981075"/>
            <a:ext cx="8459787" cy="5327650"/>
          </a:xfrm>
        </p:spPr>
        <p:txBody>
          <a:bodyPr/>
          <a:lstStyle/>
          <a:p>
            <a:pPr eaLnBrk="1" hangingPunct="1">
              <a:buFontTx/>
              <a:buNone/>
            </a:pPr>
            <a:r>
              <a:rPr lang="fr-FR" altLang="fr-FR" sz="2800" b="1" u="sng"/>
              <a:t>Qualité n°4</a:t>
            </a:r>
            <a:r>
              <a:rPr lang="fr-FR" altLang="fr-FR" sz="2800" b="1"/>
              <a:t>: L'intelligence pratique, concrète et intuitive</a:t>
            </a:r>
            <a:r>
              <a:rPr lang="fr-FR" altLang="fr-FR" sz="2400" b="1"/>
              <a:t> (Colombo) </a:t>
            </a:r>
          </a:p>
          <a:p>
            <a:pPr eaLnBrk="1" hangingPunct="1">
              <a:buFont typeface="Wingdings" panose="05000000000000000000" pitchFamily="2" charset="2"/>
              <a:buChar char="Ø"/>
            </a:pPr>
            <a:r>
              <a:rPr lang="fr-FR" altLang="fr-FR" sz="2800"/>
              <a:t>Quelqu'un doté d'une grande intelligence abstraite ne fait pas forcément un bon dirigeant; </a:t>
            </a:r>
          </a:p>
          <a:p>
            <a:pPr eaLnBrk="1" hangingPunct="1">
              <a:buFont typeface="Wingdings" panose="05000000000000000000" pitchFamily="2" charset="2"/>
              <a:buChar char="Ø"/>
            </a:pPr>
            <a:r>
              <a:rPr lang="fr-FR" altLang="fr-FR" sz="2800"/>
              <a:t>Un bon dirigeant doit aussi être doté d'une intelligence pratique, au plus près du terrain;  </a:t>
            </a:r>
          </a:p>
          <a:p>
            <a:pPr eaLnBrk="1" hangingPunct="1">
              <a:buFont typeface="Wingdings" panose="05000000000000000000" pitchFamily="2" charset="2"/>
              <a:buChar char="Ø"/>
            </a:pPr>
            <a:r>
              <a:rPr lang="fr-FR" altLang="fr-FR" sz="2800"/>
              <a:t>Au lieu de se satisfaire d'une vision pyramidale de son entreprise, il s'attache à comprendre ce qui s'y passe réellement, à tous les échelons; </a:t>
            </a:r>
          </a:p>
          <a:p>
            <a:pPr eaLnBrk="1" hangingPunct="1">
              <a:buFont typeface="Wingdings" panose="05000000000000000000" pitchFamily="2" charset="2"/>
              <a:buChar char="Ø"/>
            </a:pPr>
            <a:r>
              <a:rPr lang="fr-FR" altLang="fr-FR" sz="2800"/>
              <a:t>Les structures pilotées par ce type de dirigeants ont généralement plusieurs coups d'avance sur leurs concurrentes.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u numéro de diapositive 5">
            <a:extLst>
              <a:ext uri="{FF2B5EF4-FFF2-40B4-BE49-F238E27FC236}">
                <a16:creationId xmlns:a16="http://schemas.microsoft.com/office/drawing/2014/main" id="{34EBED25-AC27-4D46-851E-1E66A85927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91A965E-BAFC-4D5D-8508-33A0ED767F59}" type="slidenum">
              <a:rPr lang="fr-FR" altLang="fr-FR"/>
              <a:pPr eaLnBrk="1" hangingPunct="1"/>
              <a:t>21</a:t>
            </a:fld>
            <a:endParaRPr lang="fr-FR" altLang="fr-FR"/>
          </a:p>
        </p:txBody>
      </p:sp>
      <p:sp>
        <p:nvSpPr>
          <p:cNvPr id="30723" name="Rectangle 2">
            <a:extLst>
              <a:ext uri="{FF2B5EF4-FFF2-40B4-BE49-F238E27FC236}">
                <a16:creationId xmlns:a16="http://schemas.microsoft.com/office/drawing/2014/main" id="{5CF94414-D20B-456E-AC3C-D239DDF82397}"/>
              </a:ext>
            </a:extLst>
          </p:cNvPr>
          <p:cNvSpPr>
            <a:spLocks noGrp="1" noChangeArrowheads="1"/>
          </p:cNvSpPr>
          <p:nvPr>
            <p:ph type="title"/>
          </p:nvPr>
        </p:nvSpPr>
        <p:spPr>
          <a:xfrm>
            <a:off x="468313" y="188913"/>
            <a:ext cx="8362950" cy="490537"/>
          </a:xfrm>
        </p:spPr>
        <p:txBody>
          <a:bodyPr>
            <a:normAutofit fontScale="90000"/>
          </a:bodyPr>
          <a:lstStyle/>
          <a:p>
            <a:pPr eaLnBrk="1" hangingPunct="1"/>
            <a:r>
              <a:rPr lang="fr-FR" altLang="fr-FR" sz="3600" b="1">
                <a:solidFill>
                  <a:schemeClr val="accent2"/>
                </a:solidFill>
              </a:rPr>
              <a:t>Les sept (7) piliers du leadership (5/7)</a:t>
            </a:r>
            <a:r>
              <a:rPr lang="fr-FR" altLang="fr-FR"/>
              <a:t> </a:t>
            </a:r>
          </a:p>
        </p:txBody>
      </p:sp>
      <p:sp>
        <p:nvSpPr>
          <p:cNvPr id="30724" name="Rectangle 3">
            <a:extLst>
              <a:ext uri="{FF2B5EF4-FFF2-40B4-BE49-F238E27FC236}">
                <a16:creationId xmlns:a16="http://schemas.microsoft.com/office/drawing/2014/main" id="{93E759ED-4C65-4D16-8B40-C60E920893E9}"/>
              </a:ext>
            </a:extLst>
          </p:cNvPr>
          <p:cNvSpPr>
            <a:spLocks noGrp="1" noChangeArrowheads="1"/>
          </p:cNvSpPr>
          <p:nvPr>
            <p:ph type="body" idx="1"/>
          </p:nvPr>
        </p:nvSpPr>
        <p:spPr>
          <a:xfrm>
            <a:off x="323850" y="765175"/>
            <a:ext cx="8459788" cy="6092825"/>
          </a:xfrm>
        </p:spPr>
        <p:txBody>
          <a:bodyPr/>
          <a:lstStyle/>
          <a:p>
            <a:pPr eaLnBrk="1" hangingPunct="1">
              <a:lnSpc>
                <a:spcPct val="90000"/>
              </a:lnSpc>
              <a:buFontTx/>
              <a:buNone/>
            </a:pPr>
            <a:r>
              <a:rPr lang="fr-FR" altLang="fr-FR" sz="2400" b="1" u="sng"/>
              <a:t>Qualité n°5</a:t>
            </a:r>
            <a:r>
              <a:rPr lang="fr-FR" altLang="fr-FR" sz="2400" b="1"/>
              <a:t>: La capacité d'écoute et de communication (Mireille Dumas) </a:t>
            </a:r>
          </a:p>
          <a:p>
            <a:pPr eaLnBrk="1" hangingPunct="1">
              <a:lnSpc>
                <a:spcPct val="90000"/>
              </a:lnSpc>
              <a:buClr>
                <a:srgbClr val="808080"/>
              </a:buClr>
              <a:buFont typeface="Wingdings" panose="05000000000000000000" pitchFamily="2" charset="2"/>
              <a:buChar char="v"/>
            </a:pPr>
            <a:r>
              <a:rPr lang="fr-FR" altLang="fr-FR" sz="2400"/>
              <a:t>Il y a deux sortes de gens : ceux qui parlent d'eux et ceux qui écoutent les autres</a:t>
            </a:r>
            <a:r>
              <a:rPr lang="fr-FR" altLang="fr-FR" sz="2400" b="1"/>
              <a:t>,</a:t>
            </a:r>
            <a:r>
              <a:rPr lang="fr-FR" altLang="fr-FR" sz="2400"/>
              <a:t> les premiers sont incapables d'être patrons;</a:t>
            </a:r>
          </a:p>
          <a:p>
            <a:pPr eaLnBrk="1" hangingPunct="1">
              <a:lnSpc>
                <a:spcPct val="90000"/>
              </a:lnSpc>
              <a:buClr>
                <a:srgbClr val="808080"/>
              </a:buClr>
              <a:buFont typeface="Wingdings" panose="05000000000000000000" pitchFamily="2" charset="2"/>
              <a:buChar char="v"/>
            </a:pPr>
            <a:r>
              <a:rPr lang="fr-FR" altLang="fr-FR" sz="2400"/>
              <a:t>Un bon dirigeant écoute tout le monde autour de lui, chacun lui apporte des éléments qui l'enrichissent et l'aident à faire prospérer son entreprise;</a:t>
            </a:r>
          </a:p>
          <a:p>
            <a:pPr eaLnBrk="1" hangingPunct="1">
              <a:lnSpc>
                <a:spcPct val="90000"/>
              </a:lnSpc>
              <a:buClr>
                <a:srgbClr val="808080"/>
              </a:buClr>
              <a:buFont typeface="Wingdings" panose="05000000000000000000" pitchFamily="2" charset="2"/>
              <a:buChar char="v"/>
            </a:pPr>
            <a:r>
              <a:rPr lang="fr-FR" altLang="fr-FR" sz="2400"/>
              <a:t> Un dirigeant doit certes savoir écouter, donc commencer par se taire, mais aussi… parler </a:t>
            </a:r>
          </a:p>
          <a:p>
            <a:pPr eaLnBrk="1" hangingPunct="1">
              <a:lnSpc>
                <a:spcPct val="90000"/>
              </a:lnSpc>
              <a:buClr>
                <a:srgbClr val="808080"/>
              </a:buClr>
              <a:buFont typeface="Wingdings" panose="05000000000000000000" pitchFamily="2" charset="2"/>
              <a:buChar char="v"/>
            </a:pPr>
            <a:r>
              <a:rPr lang="fr-FR" altLang="fr-FR" sz="2400"/>
              <a:t>La capacité à donner un feed-back clair à son entourage, à dire les choses, aussi bien positives que négatives, est essentielle » </a:t>
            </a:r>
          </a:p>
          <a:p>
            <a:pPr eaLnBrk="1" hangingPunct="1">
              <a:lnSpc>
                <a:spcPct val="90000"/>
              </a:lnSpc>
              <a:buClr>
                <a:srgbClr val="808080"/>
              </a:buClr>
              <a:buFont typeface="Wingdings" panose="05000000000000000000" pitchFamily="2" charset="2"/>
              <a:buChar char="v"/>
            </a:pPr>
            <a:r>
              <a:rPr lang="fr-FR" altLang="fr-FR" sz="2400"/>
              <a:t>On attend d'un patron qu'il émette franchement un avis sur le travail de chacun, qu'il le communique à la personne concernée, et qu'il la récompense ou la sanctionne en conséquence ». Un véritable travail de coach, en somme.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u numéro de diapositive 5">
            <a:extLst>
              <a:ext uri="{FF2B5EF4-FFF2-40B4-BE49-F238E27FC236}">
                <a16:creationId xmlns:a16="http://schemas.microsoft.com/office/drawing/2014/main" id="{0CDD586F-4D2F-4D91-A3F7-3BA9D3683D3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20A9F7-CBC7-42DF-9010-CDD87DE3F2FF}" type="slidenum">
              <a:rPr lang="fr-FR" altLang="fr-FR"/>
              <a:pPr eaLnBrk="1" hangingPunct="1"/>
              <a:t>22</a:t>
            </a:fld>
            <a:endParaRPr lang="fr-FR" altLang="fr-FR"/>
          </a:p>
        </p:txBody>
      </p:sp>
      <p:sp>
        <p:nvSpPr>
          <p:cNvPr id="31747" name="Rectangle 2">
            <a:extLst>
              <a:ext uri="{FF2B5EF4-FFF2-40B4-BE49-F238E27FC236}">
                <a16:creationId xmlns:a16="http://schemas.microsoft.com/office/drawing/2014/main" id="{7DDF277E-11D9-4394-B209-BF3CC201711C}"/>
              </a:ext>
            </a:extLst>
          </p:cNvPr>
          <p:cNvSpPr>
            <a:spLocks noGrp="1" noChangeArrowheads="1"/>
          </p:cNvSpPr>
          <p:nvPr>
            <p:ph type="title"/>
          </p:nvPr>
        </p:nvSpPr>
        <p:spPr>
          <a:xfrm>
            <a:off x="457200" y="274638"/>
            <a:ext cx="8229600" cy="490537"/>
          </a:xfrm>
        </p:spPr>
        <p:txBody>
          <a:bodyPr>
            <a:normAutofit fontScale="90000"/>
          </a:bodyPr>
          <a:lstStyle/>
          <a:p>
            <a:pPr eaLnBrk="1" hangingPunct="1"/>
            <a:r>
              <a:rPr lang="fr-FR" altLang="fr-FR" sz="3200" b="1">
                <a:solidFill>
                  <a:schemeClr val="accent2"/>
                </a:solidFill>
              </a:rPr>
              <a:t>Les sept (7) piliers du leadership </a:t>
            </a:r>
            <a:r>
              <a:rPr lang="fr-FR" altLang="fr-FR" sz="2400" b="1">
                <a:solidFill>
                  <a:schemeClr val="accent2"/>
                </a:solidFill>
              </a:rPr>
              <a:t>(6/7)</a:t>
            </a:r>
          </a:p>
        </p:txBody>
      </p:sp>
      <p:sp>
        <p:nvSpPr>
          <p:cNvPr id="31748" name="Rectangle 3">
            <a:extLst>
              <a:ext uri="{FF2B5EF4-FFF2-40B4-BE49-F238E27FC236}">
                <a16:creationId xmlns:a16="http://schemas.microsoft.com/office/drawing/2014/main" id="{1F3A2ACE-E346-4982-A474-606A64D52311}"/>
              </a:ext>
            </a:extLst>
          </p:cNvPr>
          <p:cNvSpPr>
            <a:spLocks noGrp="1" noChangeArrowheads="1"/>
          </p:cNvSpPr>
          <p:nvPr>
            <p:ph type="body" idx="1"/>
          </p:nvPr>
        </p:nvSpPr>
        <p:spPr>
          <a:xfrm>
            <a:off x="250825" y="765175"/>
            <a:ext cx="8713788" cy="5903913"/>
          </a:xfrm>
        </p:spPr>
        <p:txBody>
          <a:bodyPr>
            <a:normAutofit lnSpcReduction="10000"/>
          </a:bodyPr>
          <a:lstStyle/>
          <a:p>
            <a:pPr eaLnBrk="1" hangingPunct="1">
              <a:lnSpc>
                <a:spcPct val="80000"/>
              </a:lnSpc>
              <a:buFontTx/>
              <a:buNone/>
            </a:pPr>
            <a:r>
              <a:rPr lang="fr-FR" altLang="fr-FR" sz="2400" b="1" u="sng"/>
              <a:t>Qualité n°6</a:t>
            </a:r>
            <a:r>
              <a:rPr lang="fr-FR" altLang="fr-FR" sz="2400" b="1"/>
              <a:t>: Le mélange de fierté et d'humilité (Gandhi)</a:t>
            </a:r>
          </a:p>
          <a:p>
            <a:pPr eaLnBrk="1" hangingPunct="1">
              <a:lnSpc>
                <a:spcPct val="80000"/>
              </a:lnSpc>
              <a:buClr>
                <a:srgbClr val="5F5F5F"/>
              </a:buClr>
              <a:buFont typeface="Wingdings" panose="05000000000000000000" pitchFamily="2" charset="2"/>
              <a:buChar char="ü"/>
            </a:pPr>
            <a:r>
              <a:rPr lang="fr-FR" altLang="fr-FR" sz="2400"/>
              <a:t>Le patron est un animal fier. Parce qu'il a nécessairement « une passion pour ses produits, ses clients, son entreprise »;</a:t>
            </a:r>
          </a:p>
          <a:p>
            <a:pPr eaLnBrk="1" hangingPunct="1">
              <a:lnSpc>
                <a:spcPct val="80000"/>
              </a:lnSpc>
              <a:buClr>
                <a:srgbClr val="5F5F5F"/>
              </a:buClr>
              <a:buFont typeface="Wingdings" panose="05000000000000000000" pitchFamily="2" charset="2"/>
              <a:buNone/>
            </a:pPr>
            <a:endParaRPr lang="fr-FR" altLang="fr-FR" sz="2400"/>
          </a:p>
          <a:p>
            <a:pPr eaLnBrk="1" hangingPunct="1">
              <a:lnSpc>
                <a:spcPct val="80000"/>
              </a:lnSpc>
              <a:buClr>
                <a:srgbClr val="5F5F5F"/>
              </a:buClr>
              <a:buFont typeface="Wingdings" panose="05000000000000000000" pitchFamily="2" charset="2"/>
              <a:buChar char="ü"/>
            </a:pPr>
            <a:r>
              <a:rPr lang="fr-FR" altLang="fr-FR" sz="2400"/>
              <a:t>C'est quelqu'un qui ne se demande pas ce que l'entreprise peut lui apporter, mais ce qu'il peut apporter à l'entreprise;</a:t>
            </a:r>
          </a:p>
          <a:p>
            <a:pPr eaLnBrk="1" hangingPunct="1">
              <a:lnSpc>
                <a:spcPct val="80000"/>
              </a:lnSpc>
              <a:buClr>
                <a:srgbClr val="5F5F5F"/>
              </a:buClr>
              <a:buFont typeface="Wingdings" panose="05000000000000000000" pitchFamily="2" charset="2"/>
              <a:buNone/>
            </a:pPr>
            <a:endParaRPr lang="fr-FR" altLang="fr-FR" sz="2400"/>
          </a:p>
          <a:p>
            <a:pPr eaLnBrk="1" hangingPunct="1">
              <a:lnSpc>
                <a:spcPct val="80000"/>
              </a:lnSpc>
              <a:buClr>
                <a:srgbClr val="5F5F5F"/>
              </a:buClr>
              <a:buFont typeface="Wingdings" panose="05000000000000000000" pitchFamily="2" charset="2"/>
              <a:buChar char="ü"/>
            </a:pPr>
            <a:r>
              <a:rPr lang="fr-FR" altLang="fr-FR" sz="2400"/>
              <a:t>L'humilité est un atout fantastique. Elle permet d'apprécier les succès sans se laisser aveugler, de rester conscient des risques, de ne jamais perdre de vue qu'une entreprise est fragile;</a:t>
            </a:r>
          </a:p>
          <a:p>
            <a:pPr eaLnBrk="1" hangingPunct="1">
              <a:lnSpc>
                <a:spcPct val="80000"/>
              </a:lnSpc>
              <a:buClr>
                <a:srgbClr val="5F5F5F"/>
              </a:buClr>
              <a:buFont typeface="Wingdings" panose="05000000000000000000" pitchFamily="2" charset="2"/>
              <a:buNone/>
            </a:pPr>
            <a:endParaRPr lang="fr-FR" altLang="fr-FR" sz="2400"/>
          </a:p>
          <a:p>
            <a:pPr eaLnBrk="1" hangingPunct="1">
              <a:lnSpc>
                <a:spcPct val="80000"/>
              </a:lnSpc>
              <a:buClr>
                <a:srgbClr val="5F5F5F"/>
              </a:buClr>
              <a:buFont typeface="Wingdings" panose="05000000000000000000" pitchFamily="2" charset="2"/>
              <a:buChar char="ü"/>
            </a:pPr>
            <a:r>
              <a:rPr lang="fr-FR" altLang="fr-FR" sz="2400"/>
              <a:t>On peut avoir des qualités de leader et être humble et les meilleurs patrons sont ceux qui allient les deux.  Ils savent développer leur structure en la tournant vers la satisfaction du client, la faisant passer avant leur intérêt personnel. Et prendre les mesures qui sont bonnes pour l'entreprise plutôt que pour leur ego ! »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numéro de diapositive 5">
            <a:extLst>
              <a:ext uri="{FF2B5EF4-FFF2-40B4-BE49-F238E27FC236}">
                <a16:creationId xmlns:a16="http://schemas.microsoft.com/office/drawing/2014/main" id="{3328D414-01C8-4682-89D5-E28C08A79C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CE1CD3-ACB8-49E2-90B2-6564EA07EBE1}" type="slidenum">
              <a:rPr lang="fr-FR" altLang="fr-FR"/>
              <a:pPr eaLnBrk="1" hangingPunct="1"/>
              <a:t>23</a:t>
            </a:fld>
            <a:endParaRPr lang="fr-FR" altLang="fr-FR"/>
          </a:p>
        </p:txBody>
      </p:sp>
      <p:sp>
        <p:nvSpPr>
          <p:cNvPr id="32771" name="Rectangle 2">
            <a:extLst>
              <a:ext uri="{FF2B5EF4-FFF2-40B4-BE49-F238E27FC236}">
                <a16:creationId xmlns:a16="http://schemas.microsoft.com/office/drawing/2014/main" id="{3E097B25-652C-4DF3-8077-A5251C4E82BD}"/>
              </a:ext>
            </a:extLst>
          </p:cNvPr>
          <p:cNvSpPr>
            <a:spLocks noGrp="1" noChangeArrowheads="1"/>
          </p:cNvSpPr>
          <p:nvPr>
            <p:ph type="title"/>
          </p:nvPr>
        </p:nvSpPr>
        <p:spPr>
          <a:xfrm>
            <a:off x="457200" y="274638"/>
            <a:ext cx="8229600" cy="561975"/>
          </a:xfrm>
        </p:spPr>
        <p:txBody>
          <a:bodyPr>
            <a:normAutofit fontScale="90000"/>
          </a:bodyPr>
          <a:lstStyle/>
          <a:p>
            <a:pPr eaLnBrk="1" hangingPunct="1"/>
            <a:r>
              <a:rPr lang="fr-FR" altLang="fr-FR" sz="3600" b="1">
                <a:solidFill>
                  <a:schemeClr val="accent2"/>
                </a:solidFill>
              </a:rPr>
              <a:t>Les sept (7) piliers du leadership </a:t>
            </a:r>
            <a:r>
              <a:rPr lang="fr-FR" altLang="fr-FR" sz="2800" b="1">
                <a:solidFill>
                  <a:schemeClr val="accent2"/>
                </a:solidFill>
              </a:rPr>
              <a:t>(7/7)</a:t>
            </a:r>
          </a:p>
        </p:txBody>
      </p:sp>
      <p:sp>
        <p:nvSpPr>
          <p:cNvPr id="32772" name="Rectangle 3">
            <a:extLst>
              <a:ext uri="{FF2B5EF4-FFF2-40B4-BE49-F238E27FC236}">
                <a16:creationId xmlns:a16="http://schemas.microsoft.com/office/drawing/2014/main" id="{8C9776E2-69C6-49F1-867A-DE707933D8EE}"/>
              </a:ext>
            </a:extLst>
          </p:cNvPr>
          <p:cNvSpPr>
            <a:spLocks noGrp="1" noChangeArrowheads="1"/>
          </p:cNvSpPr>
          <p:nvPr>
            <p:ph type="body" idx="1"/>
          </p:nvPr>
        </p:nvSpPr>
        <p:spPr>
          <a:xfrm>
            <a:off x="468313" y="981075"/>
            <a:ext cx="8204200" cy="5616575"/>
          </a:xfrm>
        </p:spPr>
        <p:txBody>
          <a:bodyPr/>
          <a:lstStyle/>
          <a:p>
            <a:pPr eaLnBrk="1" hangingPunct="1">
              <a:buFontTx/>
              <a:buNone/>
            </a:pPr>
            <a:r>
              <a:rPr lang="fr-FR" altLang="fr-FR" sz="2800" b="1" u="sng"/>
              <a:t>Qualité n°7</a:t>
            </a:r>
            <a:r>
              <a:rPr lang="fr-FR" altLang="fr-FR" sz="2800" b="1"/>
              <a:t>: </a:t>
            </a:r>
            <a:r>
              <a:rPr lang="fr-FR" altLang="fr-FR" sz="2000" b="1"/>
              <a:t>La maîtrise de la prise de décision (Churchill)</a:t>
            </a:r>
          </a:p>
          <a:p>
            <a:pPr eaLnBrk="1" hangingPunct="1">
              <a:buFontTx/>
              <a:buNone/>
            </a:pPr>
            <a:r>
              <a:rPr lang="fr-FR" altLang="fr-FR" sz="2800"/>
              <a:t>Quelle est la part des décisions qui doivent incomber au patron ? C'est une question de style de management;</a:t>
            </a:r>
          </a:p>
          <a:p>
            <a:pPr eaLnBrk="1" hangingPunct="1">
              <a:buFontTx/>
              <a:buNone/>
            </a:pPr>
            <a:r>
              <a:rPr lang="fr-FR" altLang="fr-FR" sz="2800"/>
              <a:t>Certains dirigeants veulent avoir leur mot à dire sur tout, d'autres organisent le système de délégation dans leur entreprise de telle sorte que seules les décisions stratégiques remontent jusqu'à eux;</a:t>
            </a:r>
          </a:p>
          <a:p>
            <a:pPr eaLnBrk="1" hangingPunct="1">
              <a:buFontTx/>
              <a:buNone/>
            </a:pPr>
            <a:r>
              <a:rPr lang="fr-FR" altLang="fr-FR" sz="2800"/>
              <a:t>Tout patron a des décisions à prendre. « Et là, il est capital qu'il se montre capable de trancher, et de rester ferme ensuite sur le choix qu'il a fait.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numéro de diapositive 5">
            <a:extLst>
              <a:ext uri="{FF2B5EF4-FFF2-40B4-BE49-F238E27FC236}">
                <a16:creationId xmlns:a16="http://schemas.microsoft.com/office/drawing/2014/main" id="{92EF2B24-5118-4C1D-9AB9-1AA016C36E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76215BB-A157-403C-812C-AAF0D7273240}" type="slidenum">
              <a:rPr lang="fr-FR" altLang="fr-FR" sz="1400"/>
              <a:pPr>
                <a:spcBef>
                  <a:spcPct val="0"/>
                </a:spcBef>
                <a:buFontTx/>
                <a:buNone/>
              </a:pPr>
              <a:t>24</a:t>
            </a:fld>
            <a:endParaRPr lang="fr-FR" altLang="fr-FR" sz="1400"/>
          </a:p>
        </p:txBody>
      </p:sp>
      <p:sp>
        <p:nvSpPr>
          <p:cNvPr id="3075" name="Rectangle 2">
            <a:extLst>
              <a:ext uri="{FF2B5EF4-FFF2-40B4-BE49-F238E27FC236}">
                <a16:creationId xmlns:a16="http://schemas.microsoft.com/office/drawing/2014/main" id="{6F364EEE-C7FF-400E-8064-C39991E1CB04}"/>
              </a:ext>
            </a:extLst>
          </p:cNvPr>
          <p:cNvSpPr>
            <a:spLocks noGrp="1" noChangeArrowheads="1"/>
          </p:cNvSpPr>
          <p:nvPr>
            <p:ph type="ctrTitle"/>
          </p:nvPr>
        </p:nvSpPr>
        <p:spPr>
          <a:xfrm>
            <a:off x="684213" y="620713"/>
            <a:ext cx="7772400" cy="1223962"/>
          </a:xfrm>
        </p:spPr>
        <p:txBody>
          <a:bodyPr>
            <a:normAutofit/>
          </a:bodyPr>
          <a:lstStyle/>
          <a:p>
            <a:pPr eaLnBrk="1" hangingPunct="1"/>
            <a:br>
              <a:rPr lang="fr-FR" altLang="fr-FR" sz="3600" b="1" dirty="0">
                <a:solidFill>
                  <a:schemeClr val="accent2"/>
                </a:solidFill>
              </a:rPr>
            </a:br>
            <a:endParaRPr lang="fr-FR" altLang="fr-FR" sz="3600" dirty="0">
              <a:solidFill>
                <a:schemeClr val="accent2"/>
              </a:solidFill>
            </a:endParaRPr>
          </a:p>
        </p:txBody>
      </p:sp>
      <p:sp>
        <p:nvSpPr>
          <p:cNvPr id="3076" name="Rectangle 3">
            <a:extLst>
              <a:ext uri="{FF2B5EF4-FFF2-40B4-BE49-F238E27FC236}">
                <a16:creationId xmlns:a16="http://schemas.microsoft.com/office/drawing/2014/main" id="{B2578716-3476-43FA-ADB2-A8C5C83095AC}"/>
              </a:ext>
            </a:extLst>
          </p:cNvPr>
          <p:cNvSpPr>
            <a:spLocks noGrp="1" noChangeArrowheads="1"/>
          </p:cNvSpPr>
          <p:nvPr>
            <p:ph type="subTitle" idx="1"/>
          </p:nvPr>
        </p:nvSpPr>
        <p:spPr>
          <a:xfrm>
            <a:off x="1371600" y="2924175"/>
            <a:ext cx="6400800" cy="1873250"/>
          </a:xfrm>
        </p:spPr>
        <p:txBody>
          <a:bodyPr>
            <a:normAutofit/>
          </a:bodyPr>
          <a:lstStyle/>
          <a:p>
            <a:pPr eaLnBrk="1" hangingPunct="1"/>
            <a:r>
              <a:rPr lang="fr-FR" altLang="fr-FR" sz="6000" dirty="0">
                <a:solidFill>
                  <a:schemeClr val="accent2"/>
                </a:solidFill>
                <a:cs typeface="Arial" panose="020B0604020202020204" pitchFamily="34" charset="0"/>
              </a:rPr>
              <a:t>LA DÉLÉGATION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5">
            <a:extLst>
              <a:ext uri="{FF2B5EF4-FFF2-40B4-BE49-F238E27FC236}">
                <a16:creationId xmlns:a16="http://schemas.microsoft.com/office/drawing/2014/main" id="{EB3C58FF-6096-4CF4-A240-072B3A7C45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14D4E5D-F69C-4021-9360-A972B03F8A92}" type="slidenum">
              <a:rPr lang="fr-FR" altLang="fr-FR" sz="1400"/>
              <a:pPr>
                <a:spcBef>
                  <a:spcPct val="0"/>
                </a:spcBef>
                <a:buFontTx/>
                <a:buNone/>
              </a:pPr>
              <a:t>25</a:t>
            </a:fld>
            <a:endParaRPr lang="fr-FR" altLang="fr-FR" sz="1400"/>
          </a:p>
        </p:txBody>
      </p:sp>
      <p:sp>
        <p:nvSpPr>
          <p:cNvPr id="4099" name="Rectangle 2">
            <a:extLst>
              <a:ext uri="{FF2B5EF4-FFF2-40B4-BE49-F238E27FC236}">
                <a16:creationId xmlns:a16="http://schemas.microsoft.com/office/drawing/2014/main" id="{752FF85D-6F7E-4D64-BB9F-2DF4B30035B9}"/>
              </a:ext>
            </a:extLst>
          </p:cNvPr>
          <p:cNvSpPr>
            <a:spLocks noGrp="1" noChangeArrowheads="1"/>
          </p:cNvSpPr>
          <p:nvPr>
            <p:ph type="title"/>
          </p:nvPr>
        </p:nvSpPr>
        <p:spPr>
          <a:xfrm>
            <a:off x="457200" y="274638"/>
            <a:ext cx="8229600" cy="747712"/>
          </a:xfrm>
        </p:spPr>
        <p:txBody>
          <a:bodyPr/>
          <a:lstStyle/>
          <a:p>
            <a:pPr eaLnBrk="1" hangingPunct="1"/>
            <a:r>
              <a:rPr lang="fr-FR" altLang="fr-FR" b="1">
                <a:solidFill>
                  <a:schemeClr val="accent2"/>
                </a:solidFill>
              </a:rPr>
              <a:t>DEFINITION</a:t>
            </a:r>
          </a:p>
        </p:txBody>
      </p:sp>
      <p:sp>
        <p:nvSpPr>
          <p:cNvPr id="4100" name="Rectangle 3">
            <a:extLst>
              <a:ext uri="{FF2B5EF4-FFF2-40B4-BE49-F238E27FC236}">
                <a16:creationId xmlns:a16="http://schemas.microsoft.com/office/drawing/2014/main" id="{E6D34BCD-35F1-4B2E-BDDA-8B1EEAA67D2B}"/>
              </a:ext>
            </a:extLst>
          </p:cNvPr>
          <p:cNvSpPr>
            <a:spLocks noGrp="1" noChangeArrowheads="1"/>
          </p:cNvSpPr>
          <p:nvPr>
            <p:ph type="body" idx="1"/>
          </p:nvPr>
        </p:nvSpPr>
        <p:spPr>
          <a:xfrm>
            <a:off x="457200" y="1412875"/>
            <a:ext cx="8229600" cy="5111750"/>
          </a:xfrm>
        </p:spPr>
        <p:txBody>
          <a:bodyPr/>
          <a:lstStyle/>
          <a:p>
            <a:pPr eaLnBrk="1" hangingPunct="1">
              <a:lnSpc>
                <a:spcPct val="90000"/>
              </a:lnSpc>
              <a:buFontTx/>
              <a:buNone/>
            </a:pPr>
            <a:r>
              <a:rPr lang="fr-FR" altLang="fr-FR" sz="2800">
                <a:cs typeface="Arial" panose="020B0604020202020204" pitchFamily="34" charset="0"/>
              </a:rPr>
              <a:t>"Déléguer, c'est confier à un subordonné, la mission d'atteindre un objectif en lui laissant une certaine liberté dans le choix des moyens", ou encore </a:t>
            </a:r>
          </a:p>
          <a:p>
            <a:pPr eaLnBrk="1" hangingPunct="1">
              <a:lnSpc>
                <a:spcPct val="90000"/>
              </a:lnSpc>
              <a:buFontTx/>
              <a:buNone/>
            </a:pPr>
            <a:r>
              <a:rPr lang="fr-FR" altLang="fr-FR" sz="2800">
                <a:cs typeface="Arial" panose="020B0604020202020204" pitchFamily="34" charset="0"/>
              </a:rPr>
              <a:t>"la délégation des pouvoirs est le corollaire de la division du travail. C'est l'octroi à un subordonné d'une part d'autorité sur les hommes et disposition sur les choses. </a:t>
            </a:r>
          </a:p>
          <a:p>
            <a:pPr eaLnBrk="1" hangingPunct="1">
              <a:lnSpc>
                <a:spcPct val="90000"/>
              </a:lnSpc>
              <a:buFontTx/>
              <a:buNone/>
            </a:pPr>
            <a:r>
              <a:rPr lang="fr-FR" altLang="fr-FR" sz="2800">
                <a:cs typeface="Arial" panose="020B0604020202020204" pitchFamily="34" charset="0"/>
              </a:rPr>
              <a:t>C'est la reconnaissance d'une autonomie de décision et d'action dont le bénéficiaire, le </a:t>
            </a:r>
            <a:r>
              <a:rPr lang="fr-FR" altLang="fr-FR" sz="2800" u="sng">
                <a:cs typeface="Arial" panose="020B0604020202020204" pitchFamily="34" charset="0"/>
              </a:rPr>
              <a:t>délégataire</a:t>
            </a:r>
            <a:r>
              <a:rPr lang="fr-FR" altLang="fr-FR" sz="2800">
                <a:cs typeface="Arial" panose="020B0604020202020204" pitchFamily="34" charset="0"/>
              </a:rPr>
              <a:t>, est tenu pour responsable à l'égard de son supérieur, le </a:t>
            </a:r>
            <a:r>
              <a:rPr lang="fr-FR" altLang="fr-FR" sz="2800" u="sng">
                <a:cs typeface="Arial" panose="020B0604020202020204" pitchFamily="34" charset="0"/>
              </a:rPr>
              <a:t>délégant</a:t>
            </a:r>
            <a:r>
              <a:rPr lang="fr-FR" altLang="fr-FR" sz="2800">
                <a:cs typeface="Arial" panose="020B0604020202020204" pitchFamily="34" charset="0"/>
              </a:rPr>
              <a:t>".</a:t>
            </a:r>
            <a:endParaRPr lang="fr-FR" altLang="fr-FR" sz="2800">
              <a:cs typeface="Times New Roman" panose="02020603050405020304" pitchFamily="18" charset="0"/>
            </a:endParaRPr>
          </a:p>
          <a:p>
            <a:pPr lvl="1" eaLnBrk="1" hangingPunct="1">
              <a:lnSpc>
                <a:spcPct val="90000"/>
              </a:lnSpc>
              <a:buFontTx/>
              <a:buNone/>
            </a:pPr>
            <a:endParaRPr lang="fr-FR" altLang="fr-F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5">
            <a:extLst>
              <a:ext uri="{FF2B5EF4-FFF2-40B4-BE49-F238E27FC236}">
                <a16:creationId xmlns:a16="http://schemas.microsoft.com/office/drawing/2014/main" id="{2824689B-6CF4-4DFA-844C-500E9AA7223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36EE486-339A-47B1-82CE-508C0ED99F21}" type="slidenum">
              <a:rPr lang="fr-FR" altLang="fr-FR" sz="1400"/>
              <a:pPr>
                <a:spcBef>
                  <a:spcPct val="0"/>
                </a:spcBef>
                <a:buFontTx/>
                <a:buNone/>
              </a:pPr>
              <a:t>26</a:t>
            </a:fld>
            <a:endParaRPr lang="fr-FR" altLang="fr-FR" sz="1400"/>
          </a:p>
        </p:txBody>
      </p:sp>
      <p:sp>
        <p:nvSpPr>
          <p:cNvPr id="5123" name="Rectangle 2">
            <a:extLst>
              <a:ext uri="{FF2B5EF4-FFF2-40B4-BE49-F238E27FC236}">
                <a16:creationId xmlns:a16="http://schemas.microsoft.com/office/drawing/2014/main" id="{248C21DA-5B90-4CDB-B933-470E341EA76C}"/>
              </a:ext>
            </a:extLst>
          </p:cNvPr>
          <p:cNvSpPr>
            <a:spLocks noGrp="1" noChangeArrowheads="1"/>
          </p:cNvSpPr>
          <p:nvPr>
            <p:ph type="title"/>
          </p:nvPr>
        </p:nvSpPr>
        <p:spPr/>
        <p:txBody>
          <a:bodyPr/>
          <a:lstStyle/>
          <a:p>
            <a:pPr eaLnBrk="1" hangingPunct="1"/>
            <a:r>
              <a:rPr lang="fr-FR" altLang="fr-FR">
                <a:solidFill>
                  <a:schemeClr val="accent2"/>
                </a:solidFill>
              </a:rPr>
              <a:t>Une Pensée!</a:t>
            </a:r>
          </a:p>
        </p:txBody>
      </p:sp>
      <p:sp>
        <p:nvSpPr>
          <p:cNvPr id="5124" name="Rectangle 3">
            <a:extLst>
              <a:ext uri="{FF2B5EF4-FFF2-40B4-BE49-F238E27FC236}">
                <a16:creationId xmlns:a16="http://schemas.microsoft.com/office/drawing/2014/main" id="{3149BD5E-3C14-4078-96F2-AB556110C985}"/>
              </a:ext>
            </a:extLst>
          </p:cNvPr>
          <p:cNvSpPr>
            <a:spLocks noGrp="1" noChangeArrowheads="1"/>
          </p:cNvSpPr>
          <p:nvPr>
            <p:ph type="body" idx="1"/>
          </p:nvPr>
        </p:nvSpPr>
        <p:spPr/>
        <p:txBody>
          <a:bodyPr/>
          <a:lstStyle/>
          <a:p>
            <a:pPr algn="just" eaLnBrk="1" hangingPunct="1"/>
            <a:r>
              <a:rPr lang="fr-FR" altLang="fr-FR">
                <a:cs typeface="Arial" panose="020B0604020202020204" pitchFamily="34" charset="0"/>
              </a:rPr>
              <a:t>"La responsabilité est aussi redoutée que l'autorité, le pouvoir est recherché. La peur des responsabilités paralyse beaucoup d'initiatives et annihile beaucoup de qualités". Et pourtant, </a:t>
            </a:r>
            <a:r>
              <a:rPr lang="fr-FR" altLang="fr-FR" u="sng">
                <a:cs typeface="Arial" panose="020B0604020202020204" pitchFamily="34" charset="0"/>
              </a:rPr>
              <a:t>qui dit délégation dit naissance de nouveaux rapports de responsabilité.</a:t>
            </a:r>
            <a:endParaRPr lang="fr-FR" altLang="fr-FR">
              <a:cs typeface="Times New Roman" panose="02020603050405020304" pitchFamily="18" charset="0"/>
            </a:endParaRPr>
          </a:p>
          <a:p>
            <a:pPr eaLnBrk="1" hangingPunct="1">
              <a:buFontTx/>
              <a:buNone/>
            </a:pPr>
            <a:endParaRPr lang="fr-FR" alt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5">
            <a:extLst>
              <a:ext uri="{FF2B5EF4-FFF2-40B4-BE49-F238E27FC236}">
                <a16:creationId xmlns:a16="http://schemas.microsoft.com/office/drawing/2014/main" id="{64972E1F-01D7-4DF4-9F53-927132DD3E4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08D0374-79AD-49B3-A875-66FC00320A29}" type="slidenum">
              <a:rPr lang="fr-FR" altLang="fr-FR" sz="1400"/>
              <a:pPr>
                <a:spcBef>
                  <a:spcPct val="0"/>
                </a:spcBef>
                <a:buFontTx/>
                <a:buNone/>
              </a:pPr>
              <a:t>27</a:t>
            </a:fld>
            <a:endParaRPr lang="fr-FR" altLang="fr-FR" sz="1400"/>
          </a:p>
        </p:txBody>
      </p:sp>
      <p:sp>
        <p:nvSpPr>
          <p:cNvPr id="6147" name="Rectangle 2">
            <a:extLst>
              <a:ext uri="{FF2B5EF4-FFF2-40B4-BE49-F238E27FC236}">
                <a16:creationId xmlns:a16="http://schemas.microsoft.com/office/drawing/2014/main" id="{18DC3132-F2E3-4975-B81B-C985E422AB71}"/>
              </a:ext>
            </a:extLst>
          </p:cNvPr>
          <p:cNvSpPr>
            <a:spLocks noGrp="1" noChangeArrowheads="1"/>
          </p:cNvSpPr>
          <p:nvPr>
            <p:ph type="title"/>
          </p:nvPr>
        </p:nvSpPr>
        <p:spPr/>
        <p:txBody>
          <a:bodyPr/>
          <a:lstStyle/>
          <a:p>
            <a:pPr eaLnBrk="1" hangingPunct="1"/>
            <a:r>
              <a:rPr lang="fr-FR" altLang="fr-FR" b="1">
                <a:solidFill>
                  <a:schemeClr val="accent2"/>
                </a:solidFill>
              </a:rPr>
              <a:t>Raisons de la délégation </a:t>
            </a:r>
            <a:r>
              <a:rPr lang="fr-FR" altLang="fr-FR" sz="2000" b="1">
                <a:solidFill>
                  <a:schemeClr val="accent2"/>
                </a:solidFill>
              </a:rPr>
              <a:t>(1/2)</a:t>
            </a:r>
          </a:p>
        </p:txBody>
      </p:sp>
      <p:sp>
        <p:nvSpPr>
          <p:cNvPr id="6148" name="Rectangle 3">
            <a:extLst>
              <a:ext uri="{FF2B5EF4-FFF2-40B4-BE49-F238E27FC236}">
                <a16:creationId xmlns:a16="http://schemas.microsoft.com/office/drawing/2014/main" id="{5783E0F5-9569-43B7-A800-8F4CB2E361E1}"/>
              </a:ext>
            </a:extLst>
          </p:cNvPr>
          <p:cNvSpPr>
            <a:spLocks noGrp="1" noChangeArrowheads="1"/>
          </p:cNvSpPr>
          <p:nvPr>
            <p:ph type="body" idx="1"/>
          </p:nvPr>
        </p:nvSpPr>
        <p:spPr>
          <a:xfrm>
            <a:off x="250825" y="1905000"/>
            <a:ext cx="8569325" cy="4114800"/>
          </a:xfrm>
        </p:spPr>
        <p:txBody>
          <a:bodyPr/>
          <a:lstStyle/>
          <a:p>
            <a:pPr eaLnBrk="1" hangingPunct="1">
              <a:buFontTx/>
              <a:buNone/>
            </a:pPr>
            <a:r>
              <a:rPr lang="fr-FR" altLang="fr-FR" b="1"/>
              <a:t>Eléments objectifs de la délégation:</a:t>
            </a:r>
          </a:p>
          <a:p>
            <a:pPr lvl="1" eaLnBrk="1" hangingPunct="1"/>
            <a:r>
              <a:rPr lang="fr-FR" altLang="fr-FR" sz="3200"/>
              <a:t>Eloignement géographique</a:t>
            </a:r>
          </a:p>
          <a:p>
            <a:pPr lvl="1" eaLnBrk="1" hangingPunct="1"/>
            <a:r>
              <a:rPr lang="fr-FR" altLang="fr-FR" sz="3200"/>
              <a:t>Nécessité de suppléance </a:t>
            </a:r>
            <a:r>
              <a:rPr lang="fr-FR" altLang="fr-FR" sz="2400"/>
              <a:t>(défaillance du chef)</a:t>
            </a:r>
          </a:p>
          <a:p>
            <a:pPr lvl="1" eaLnBrk="1" hangingPunct="1"/>
            <a:r>
              <a:rPr lang="fr-FR" altLang="fr-FR" sz="3200"/>
              <a:t>Surcharge de travail</a:t>
            </a:r>
          </a:p>
          <a:p>
            <a:pPr lvl="1" eaLnBrk="1" hangingPunct="1"/>
            <a:r>
              <a:rPr lang="fr-FR" altLang="fr-FR" sz="3200"/>
              <a:t>Incapacité du chef</a:t>
            </a:r>
          </a:p>
          <a:p>
            <a:pPr lvl="1" eaLnBrk="1" hangingPunct="1"/>
            <a:r>
              <a:rPr lang="fr-FR" altLang="fr-FR" sz="3200"/>
              <a:t>Nature de la tâche </a:t>
            </a:r>
            <a:r>
              <a:rPr lang="fr-FR" altLang="fr-FR" sz="2400"/>
              <a:t>(tâches routinières)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5">
            <a:extLst>
              <a:ext uri="{FF2B5EF4-FFF2-40B4-BE49-F238E27FC236}">
                <a16:creationId xmlns:a16="http://schemas.microsoft.com/office/drawing/2014/main" id="{94CD108D-7AD9-4FDC-BB5E-64884BEE495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FB98E6F-3FA6-4587-9211-86519F62A43B}" type="slidenum">
              <a:rPr lang="fr-FR" altLang="fr-FR" sz="1400"/>
              <a:pPr>
                <a:spcBef>
                  <a:spcPct val="0"/>
                </a:spcBef>
                <a:buFontTx/>
                <a:buNone/>
              </a:pPr>
              <a:t>28</a:t>
            </a:fld>
            <a:endParaRPr lang="fr-FR" altLang="fr-FR" sz="1400"/>
          </a:p>
        </p:txBody>
      </p:sp>
      <p:sp>
        <p:nvSpPr>
          <p:cNvPr id="7171" name="Rectangle 2">
            <a:extLst>
              <a:ext uri="{FF2B5EF4-FFF2-40B4-BE49-F238E27FC236}">
                <a16:creationId xmlns:a16="http://schemas.microsoft.com/office/drawing/2014/main" id="{6CE27F87-6B45-4549-A7F1-E12A0D4BC04C}"/>
              </a:ext>
            </a:extLst>
          </p:cNvPr>
          <p:cNvSpPr>
            <a:spLocks noGrp="1" noChangeArrowheads="1"/>
          </p:cNvSpPr>
          <p:nvPr>
            <p:ph type="title"/>
          </p:nvPr>
        </p:nvSpPr>
        <p:spPr>
          <a:xfrm>
            <a:off x="457200" y="274638"/>
            <a:ext cx="8229600" cy="1138237"/>
          </a:xfrm>
        </p:spPr>
        <p:txBody>
          <a:bodyPr/>
          <a:lstStyle/>
          <a:p>
            <a:pPr eaLnBrk="1" hangingPunct="1"/>
            <a:r>
              <a:rPr lang="fr-FR" altLang="fr-FR" b="1">
                <a:solidFill>
                  <a:schemeClr val="accent2"/>
                </a:solidFill>
              </a:rPr>
              <a:t>Raisons de la délégation </a:t>
            </a:r>
            <a:r>
              <a:rPr lang="fr-FR" altLang="fr-FR" sz="2000" b="1">
                <a:solidFill>
                  <a:schemeClr val="accent2"/>
                </a:solidFill>
              </a:rPr>
              <a:t>(2/2)</a:t>
            </a:r>
            <a:endParaRPr lang="fr-FR" altLang="fr-FR" b="1">
              <a:solidFill>
                <a:schemeClr val="accent2"/>
              </a:solidFill>
            </a:endParaRPr>
          </a:p>
        </p:txBody>
      </p:sp>
      <p:sp>
        <p:nvSpPr>
          <p:cNvPr id="7172" name="Rectangle 3">
            <a:extLst>
              <a:ext uri="{FF2B5EF4-FFF2-40B4-BE49-F238E27FC236}">
                <a16:creationId xmlns:a16="http://schemas.microsoft.com/office/drawing/2014/main" id="{E3AE28DB-D83F-4DAC-9815-3F82DCB7389D}"/>
              </a:ext>
            </a:extLst>
          </p:cNvPr>
          <p:cNvSpPr>
            <a:spLocks noGrp="1" noChangeArrowheads="1"/>
          </p:cNvSpPr>
          <p:nvPr>
            <p:ph type="body" idx="1"/>
          </p:nvPr>
        </p:nvSpPr>
        <p:spPr>
          <a:xfrm>
            <a:off x="457200" y="1628775"/>
            <a:ext cx="8229600" cy="4497388"/>
          </a:xfrm>
        </p:spPr>
        <p:txBody>
          <a:bodyPr/>
          <a:lstStyle/>
          <a:p>
            <a:pPr eaLnBrk="1" hangingPunct="1">
              <a:lnSpc>
                <a:spcPct val="90000"/>
              </a:lnSpc>
              <a:buFontTx/>
              <a:buNone/>
            </a:pPr>
            <a:r>
              <a:rPr lang="fr-FR" altLang="fr-FR" sz="2800" b="1"/>
              <a:t>Eléments subjectifs de la délégation:</a:t>
            </a:r>
            <a:endParaRPr lang="fr-FR" altLang="fr-FR"/>
          </a:p>
          <a:p>
            <a:pPr eaLnBrk="1" hangingPunct="1">
              <a:lnSpc>
                <a:spcPct val="90000"/>
              </a:lnSpc>
            </a:pPr>
            <a:r>
              <a:rPr lang="fr-FR" altLang="fr-FR"/>
              <a:t>Le chef est sûr de lui-même</a:t>
            </a:r>
          </a:p>
          <a:p>
            <a:pPr eaLnBrk="1" hangingPunct="1">
              <a:lnSpc>
                <a:spcPct val="90000"/>
              </a:lnSpc>
            </a:pPr>
            <a:r>
              <a:rPr lang="fr-FR" altLang="fr-FR"/>
              <a:t>Le chef a confiance en ses subordonnés</a:t>
            </a:r>
          </a:p>
          <a:p>
            <a:pPr eaLnBrk="1" hangingPunct="1">
              <a:lnSpc>
                <a:spcPct val="90000"/>
              </a:lnSpc>
            </a:pPr>
            <a:r>
              <a:rPr lang="fr-FR" altLang="fr-FR"/>
              <a:t>Le chef veut préparer ses subordonnés à leurs tâches de futur dirigeant</a:t>
            </a:r>
          </a:p>
          <a:p>
            <a:pPr eaLnBrk="1" hangingPunct="1">
              <a:lnSpc>
                <a:spcPct val="90000"/>
              </a:lnSpc>
            </a:pPr>
            <a:r>
              <a:rPr lang="fr-FR" altLang="fr-FR"/>
              <a:t>Le chef considère la délégation comme un style de commandement</a:t>
            </a:r>
          </a:p>
          <a:p>
            <a:pPr eaLnBrk="1" hangingPunct="1">
              <a:lnSpc>
                <a:spcPct val="90000"/>
              </a:lnSpc>
            </a:pPr>
            <a:r>
              <a:rPr lang="fr-FR" altLang="fr-FR"/>
              <a:t>Le chef délègue par paresse ou par pression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5">
            <a:extLst>
              <a:ext uri="{FF2B5EF4-FFF2-40B4-BE49-F238E27FC236}">
                <a16:creationId xmlns:a16="http://schemas.microsoft.com/office/drawing/2014/main" id="{F75CD983-6539-4F7F-B7B1-FEAEAA3F3D4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F6208DB-1B75-4BCD-9209-3D0A7BCFFA39}" type="slidenum">
              <a:rPr lang="fr-FR" altLang="fr-FR" sz="1400"/>
              <a:pPr>
                <a:spcBef>
                  <a:spcPct val="0"/>
                </a:spcBef>
                <a:buFontTx/>
                <a:buNone/>
              </a:pPr>
              <a:t>29</a:t>
            </a:fld>
            <a:endParaRPr lang="fr-FR" altLang="fr-FR" sz="1400"/>
          </a:p>
        </p:txBody>
      </p:sp>
      <p:sp>
        <p:nvSpPr>
          <p:cNvPr id="8195" name="Rectangle 2">
            <a:extLst>
              <a:ext uri="{FF2B5EF4-FFF2-40B4-BE49-F238E27FC236}">
                <a16:creationId xmlns:a16="http://schemas.microsoft.com/office/drawing/2014/main" id="{0D557B41-40DD-4B77-BEBE-8EB077969B52}"/>
              </a:ext>
            </a:extLst>
          </p:cNvPr>
          <p:cNvSpPr>
            <a:spLocks noGrp="1" noChangeArrowheads="1"/>
          </p:cNvSpPr>
          <p:nvPr>
            <p:ph type="title"/>
          </p:nvPr>
        </p:nvSpPr>
        <p:spPr>
          <a:xfrm>
            <a:off x="684213" y="0"/>
            <a:ext cx="7772400" cy="908050"/>
          </a:xfrm>
        </p:spPr>
        <p:txBody>
          <a:bodyPr/>
          <a:lstStyle/>
          <a:p>
            <a:pPr eaLnBrk="1" hangingPunct="1"/>
            <a:r>
              <a:rPr lang="fr-FR" altLang="fr-FR" b="1">
                <a:solidFill>
                  <a:schemeClr val="accent2"/>
                </a:solidFill>
              </a:rPr>
              <a:t>Phases de la délégation</a:t>
            </a:r>
          </a:p>
        </p:txBody>
      </p:sp>
      <p:sp>
        <p:nvSpPr>
          <p:cNvPr id="8196" name="Rectangle 3">
            <a:extLst>
              <a:ext uri="{FF2B5EF4-FFF2-40B4-BE49-F238E27FC236}">
                <a16:creationId xmlns:a16="http://schemas.microsoft.com/office/drawing/2014/main" id="{48364AC7-498B-4FD6-9808-660EE6E9879B}"/>
              </a:ext>
            </a:extLst>
          </p:cNvPr>
          <p:cNvSpPr>
            <a:spLocks noGrp="1" noChangeArrowheads="1"/>
          </p:cNvSpPr>
          <p:nvPr>
            <p:ph type="body" idx="1"/>
          </p:nvPr>
        </p:nvSpPr>
        <p:spPr>
          <a:xfrm>
            <a:off x="0" y="1219200"/>
            <a:ext cx="8991600" cy="5410200"/>
          </a:xfrm>
        </p:spPr>
        <p:txBody>
          <a:bodyPr/>
          <a:lstStyle/>
          <a:p>
            <a:pPr marL="609600" indent="-609600" eaLnBrk="1" hangingPunct="1">
              <a:lnSpc>
                <a:spcPct val="90000"/>
              </a:lnSpc>
              <a:buFontTx/>
              <a:buAutoNum type="arabicPeriod"/>
            </a:pPr>
            <a:r>
              <a:rPr lang="fr-FR" altLang="fr-FR"/>
              <a:t>Transfert d’un certain pouvoir du délégant au délégataire;</a:t>
            </a:r>
          </a:p>
          <a:p>
            <a:pPr marL="609600" indent="-609600" eaLnBrk="1" hangingPunct="1">
              <a:lnSpc>
                <a:spcPct val="90000"/>
              </a:lnSpc>
              <a:buFontTx/>
              <a:buAutoNum type="arabicPeriod"/>
            </a:pPr>
            <a:r>
              <a:rPr lang="fr-FR" altLang="fr-FR"/>
              <a:t>Naissance d’une responsabilité correspondante (secondaire) du délégataire envers le délégant,</a:t>
            </a:r>
          </a:p>
          <a:p>
            <a:pPr marL="609600" indent="-609600" eaLnBrk="1" hangingPunct="1">
              <a:lnSpc>
                <a:spcPct val="90000"/>
              </a:lnSpc>
              <a:buFontTx/>
              <a:buAutoNum type="arabicPeriod"/>
            </a:pPr>
            <a:r>
              <a:rPr lang="fr-FR" altLang="fr-FR"/>
              <a:t>Maintien de la responsabilité du délégant (responsabilité primaire) vis-à-vis de son supérieur;</a:t>
            </a:r>
          </a:p>
          <a:p>
            <a:pPr marL="609600" indent="-609600" eaLnBrk="1" hangingPunct="1">
              <a:lnSpc>
                <a:spcPct val="90000"/>
              </a:lnSpc>
              <a:buFontTx/>
              <a:buAutoNum type="arabicPeriod"/>
            </a:pPr>
            <a:r>
              <a:rPr lang="fr-FR" altLang="fr-FR"/>
              <a:t>Prise d’une nouvelle responsabilité par le délégant vis à vis du développement du délégué</a:t>
            </a:r>
          </a:p>
          <a:p>
            <a:pPr marL="990600" lvl="1" indent="-533400" eaLnBrk="1" hangingPunct="1">
              <a:lnSpc>
                <a:spcPct val="90000"/>
              </a:lnSpc>
              <a:buFontTx/>
              <a:buNone/>
            </a:pPr>
            <a:endParaRPr lang="fr-FR" alt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F2E69C-C61D-496A-BBEB-91459494850C}"/>
              </a:ext>
            </a:extLst>
          </p:cNvPr>
          <p:cNvSpPr>
            <a:spLocks noGrp="1"/>
          </p:cNvSpPr>
          <p:nvPr>
            <p:ph type="title"/>
          </p:nvPr>
        </p:nvSpPr>
        <p:spPr>
          <a:xfrm>
            <a:off x="628650" y="365127"/>
            <a:ext cx="7886700" cy="700194"/>
          </a:xfrm>
        </p:spPr>
        <p:txBody>
          <a:bodyPr/>
          <a:lstStyle/>
          <a:p>
            <a:r>
              <a:rPr lang="fr-CI" b="1" dirty="0">
                <a:latin typeface="Arial" panose="020B0604020202020204" pitchFamily="34" charset="0"/>
              </a:rPr>
              <a:t>Management  du personnel</a:t>
            </a:r>
            <a:r>
              <a:rPr lang="fr-CI" dirty="0">
                <a:latin typeface="Arial" panose="020B0604020202020204" pitchFamily="34" charset="0"/>
              </a:rPr>
              <a:t>:</a:t>
            </a:r>
            <a:endParaRPr lang="fr-CI" dirty="0"/>
          </a:p>
        </p:txBody>
      </p:sp>
      <p:sp>
        <p:nvSpPr>
          <p:cNvPr id="3" name="Espace réservé du contenu 2">
            <a:extLst>
              <a:ext uri="{FF2B5EF4-FFF2-40B4-BE49-F238E27FC236}">
                <a16:creationId xmlns:a16="http://schemas.microsoft.com/office/drawing/2014/main" id="{8D11B477-7D19-4FF1-8680-27D69304E66F}"/>
              </a:ext>
            </a:extLst>
          </p:cNvPr>
          <p:cNvSpPr>
            <a:spLocks noGrp="1"/>
          </p:cNvSpPr>
          <p:nvPr>
            <p:ph idx="1"/>
          </p:nvPr>
        </p:nvSpPr>
        <p:spPr>
          <a:xfrm>
            <a:off x="628650" y="1340528"/>
            <a:ext cx="7886700" cy="5291091"/>
          </a:xfrm>
        </p:spPr>
        <p:txBody>
          <a:bodyPr>
            <a:normAutofit/>
          </a:bodyPr>
          <a:lstStyle/>
          <a:p>
            <a:pPr algn="l">
              <a:lnSpc>
                <a:spcPct val="110000"/>
              </a:lnSpc>
            </a:pPr>
            <a:r>
              <a:rPr lang="fr-FR" b="0" i="0" u="none" strike="noStrike" baseline="0" dirty="0">
                <a:latin typeface="Arial" panose="020B0604020202020204" pitchFamily="34" charset="0"/>
              </a:rPr>
              <a:t>Le Management est l’Art de </a:t>
            </a:r>
            <a:r>
              <a:rPr lang="fr-FR" b="1" i="0" u="none" strike="noStrike" baseline="0" dirty="0">
                <a:latin typeface="Arial" panose="020B0604020202020204" pitchFamily="34" charset="0"/>
              </a:rPr>
              <a:t>"Faire faire les choses par les autres" </a:t>
            </a:r>
            <a:r>
              <a:rPr lang="fr-FR" b="0" i="0" u="none" strike="noStrike" baseline="0" dirty="0">
                <a:latin typeface="Arial" panose="020B0604020202020204" pitchFamily="34" charset="0"/>
              </a:rPr>
              <a:t>;</a:t>
            </a:r>
          </a:p>
          <a:p>
            <a:pPr algn="l">
              <a:lnSpc>
                <a:spcPct val="110000"/>
              </a:lnSpc>
            </a:pPr>
            <a:r>
              <a:rPr lang="fr-FR" b="0" i="0" u="none" strike="noStrike" baseline="0" dirty="0">
                <a:latin typeface="Arial" panose="020B0604020202020204" pitchFamily="34" charset="0"/>
              </a:rPr>
              <a:t>autrement dit, décider ce qui doit et peut être fait et amener d'autres personnes à le faire (ceci n'exclut pas celui qui fait faire). Celui qui fait faire est le Manager ; Celui-ci </a:t>
            </a:r>
            <a:r>
              <a:rPr lang="fr-CI" b="0" i="0" u="none" strike="noStrike" baseline="0" dirty="0">
                <a:latin typeface="Arial" panose="020B0604020202020204" pitchFamily="34" charset="0"/>
              </a:rPr>
              <a:t>doit avoir :</a:t>
            </a:r>
          </a:p>
          <a:p>
            <a:pPr lvl="1">
              <a:lnSpc>
                <a:spcPct val="110000"/>
              </a:lnSpc>
            </a:pPr>
            <a:r>
              <a:rPr lang="fr-FR" b="0" i="0" u="none" strike="noStrike" baseline="0" dirty="0">
                <a:latin typeface="Arial" panose="020B0604020202020204" pitchFamily="34" charset="0"/>
              </a:rPr>
              <a:t>des idées (car la pensée soutient l’action),</a:t>
            </a:r>
          </a:p>
          <a:p>
            <a:pPr lvl="1">
              <a:lnSpc>
                <a:spcPct val="110000"/>
              </a:lnSpc>
            </a:pPr>
            <a:r>
              <a:rPr lang="fr-FR" dirty="0">
                <a:latin typeface="Times New Roman" panose="02020603050405020304" pitchFamily="18" charset="0"/>
              </a:rPr>
              <a:t>l</a:t>
            </a:r>
            <a:r>
              <a:rPr lang="fr-FR" b="0" i="0" u="none" strike="noStrike" baseline="0" dirty="0">
                <a:latin typeface="Arial" panose="020B0604020202020204" pitchFamily="34" charset="0"/>
              </a:rPr>
              <a:t>a manière, l’Art (chose qui ne s’enseigne pas)</a:t>
            </a:r>
            <a:endParaRPr lang="fr-CI" sz="2800" dirty="0"/>
          </a:p>
        </p:txBody>
      </p:sp>
    </p:spTree>
    <p:extLst>
      <p:ext uri="{BB962C8B-B14F-4D97-AF65-F5344CB8AC3E}">
        <p14:creationId xmlns:p14="http://schemas.microsoft.com/office/powerpoint/2010/main" val="1278955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5">
            <a:extLst>
              <a:ext uri="{FF2B5EF4-FFF2-40B4-BE49-F238E27FC236}">
                <a16:creationId xmlns:a16="http://schemas.microsoft.com/office/drawing/2014/main" id="{1BAC56A0-0683-485E-86D7-22B8410ECE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A5E394A-3350-4D7D-B38D-B50B0B287653}" type="slidenum">
              <a:rPr lang="fr-FR" altLang="fr-FR" sz="1400"/>
              <a:pPr>
                <a:spcBef>
                  <a:spcPct val="0"/>
                </a:spcBef>
                <a:buFontTx/>
                <a:buNone/>
              </a:pPr>
              <a:t>30</a:t>
            </a:fld>
            <a:endParaRPr lang="fr-FR" altLang="fr-FR" sz="1400"/>
          </a:p>
        </p:txBody>
      </p:sp>
      <p:sp>
        <p:nvSpPr>
          <p:cNvPr id="9219" name="Rectangle 2">
            <a:extLst>
              <a:ext uri="{FF2B5EF4-FFF2-40B4-BE49-F238E27FC236}">
                <a16:creationId xmlns:a16="http://schemas.microsoft.com/office/drawing/2014/main" id="{10F84BF8-BB82-4B8A-AFE5-948153BF205E}"/>
              </a:ext>
            </a:extLst>
          </p:cNvPr>
          <p:cNvSpPr>
            <a:spLocks noGrp="1" noChangeArrowheads="1"/>
          </p:cNvSpPr>
          <p:nvPr>
            <p:ph type="title"/>
          </p:nvPr>
        </p:nvSpPr>
        <p:spPr>
          <a:xfrm>
            <a:off x="457200" y="274638"/>
            <a:ext cx="8229600" cy="650875"/>
          </a:xfrm>
        </p:spPr>
        <p:txBody>
          <a:bodyPr/>
          <a:lstStyle/>
          <a:p>
            <a:pPr eaLnBrk="1" hangingPunct="1"/>
            <a:r>
              <a:rPr lang="fr-FR" altLang="fr-FR" sz="3600" b="1">
                <a:solidFill>
                  <a:schemeClr val="accent2"/>
                </a:solidFill>
              </a:rPr>
              <a:t>Comment assurer une délégation </a:t>
            </a:r>
            <a:r>
              <a:rPr lang="fr-FR" altLang="fr-FR" sz="2000" b="1">
                <a:solidFill>
                  <a:schemeClr val="accent2"/>
                </a:solidFill>
              </a:rPr>
              <a:t>(1/2)</a:t>
            </a:r>
          </a:p>
        </p:txBody>
      </p:sp>
      <p:sp>
        <p:nvSpPr>
          <p:cNvPr id="9220" name="Rectangle 3">
            <a:extLst>
              <a:ext uri="{FF2B5EF4-FFF2-40B4-BE49-F238E27FC236}">
                <a16:creationId xmlns:a16="http://schemas.microsoft.com/office/drawing/2014/main" id="{E1B5CF7F-2164-4220-AE77-B1EF1C30D9FB}"/>
              </a:ext>
            </a:extLst>
          </p:cNvPr>
          <p:cNvSpPr>
            <a:spLocks noGrp="1" noChangeArrowheads="1"/>
          </p:cNvSpPr>
          <p:nvPr>
            <p:ph type="body" idx="1"/>
          </p:nvPr>
        </p:nvSpPr>
        <p:spPr>
          <a:xfrm>
            <a:off x="250825" y="1295400"/>
            <a:ext cx="8740775" cy="5562600"/>
          </a:xfrm>
        </p:spPr>
        <p:txBody>
          <a:bodyPr/>
          <a:lstStyle/>
          <a:p>
            <a:pPr marL="609600" indent="-609600" eaLnBrk="1" hangingPunct="1">
              <a:lnSpc>
                <a:spcPct val="90000"/>
              </a:lnSpc>
              <a:buFontTx/>
              <a:buAutoNum type="arabicPeriod"/>
            </a:pPr>
            <a:r>
              <a:rPr lang="fr-FR" altLang="fr-FR">
                <a:cs typeface="Arial" panose="020B0604020202020204" pitchFamily="34" charset="0"/>
              </a:rPr>
              <a:t>Les objectifs du travail confié à quelqu'un doivent être clairement établis.  </a:t>
            </a:r>
          </a:p>
          <a:p>
            <a:pPr marL="609600" indent="-609600" eaLnBrk="1" hangingPunct="1">
              <a:lnSpc>
                <a:spcPct val="90000"/>
              </a:lnSpc>
              <a:buFontTx/>
              <a:buAutoNum type="arabicPeriod"/>
            </a:pPr>
            <a:r>
              <a:rPr lang="fr-FR" altLang="fr-FR">
                <a:cs typeface="Arial" panose="020B0604020202020204" pitchFamily="34" charset="0"/>
              </a:rPr>
              <a:t>S'assurer que le délégataire comprend la nature et la portée du travail qui lui est délégué.</a:t>
            </a:r>
          </a:p>
          <a:p>
            <a:pPr marL="609600" indent="-609600" eaLnBrk="1" hangingPunct="1">
              <a:lnSpc>
                <a:spcPct val="90000"/>
              </a:lnSpc>
              <a:buFontTx/>
              <a:buAutoNum type="arabicPeriod"/>
            </a:pPr>
            <a:r>
              <a:rPr lang="fr-FR" altLang="fr-FR">
                <a:cs typeface="Arial" panose="020B0604020202020204" pitchFamily="34" charset="0"/>
              </a:rPr>
              <a:t>Décrire le travail par écrit.</a:t>
            </a:r>
          </a:p>
          <a:p>
            <a:pPr marL="609600" indent="-609600" eaLnBrk="1" hangingPunct="1">
              <a:lnSpc>
                <a:spcPct val="90000"/>
              </a:lnSpc>
              <a:buFontTx/>
              <a:buAutoNum type="arabicPeriod"/>
            </a:pPr>
            <a:r>
              <a:rPr lang="fr-FR" altLang="fr-FR">
                <a:cs typeface="Arial" panose="020B0604020202020204" pitchFamily="34" charset="0"/>
              </a:rPr>
              <a:t>S'assurer que le délégataire a bien compris les nécessités en argent, en hommes et en</a:t>
            </a:r>
          </a:p>
          <a:p>
            <a:pPr marL="990600" lvl="1" indent="-533400" algn="just" eaLnBrk="1" hangingPunct="1">
              <a:lnSpc>
                <a:spcPct val="90000"/>
              </a:lnSpc>
              <a:buFontTx/>
              <a:buNone/>
            </a:pPr>
            <a:r>
              <a:rPr lang="fr-FR" altLang="fr-FR">
                <a:cs typeface="Arial" panose="020B0604020202020204" pitchFamily="34" charset="0"/>
              </a:rPr>
              <a:t>matériel, de la tâche qui lui est confiée</a:t>
            </a:r>
          </a:p>
          <a:p>
            <a:pPr marL="609600" indent="-609600" algn="just" eaLnBrk="1" hangingPunct="1">
              <a:lnSpc>
                <a:spcPct val="90000"/>
              </a:lnSpc>
              <a:buFontTx/>
              <a:buNone/>
            </a:pPr>
            <a:r>
              <a:rPr lang="fr-FR" altLang="fr-FR">
                <a:cs typeface="Arial" panose="020B0604020202020204" pitchFamily="34" charset="0"/>
              </a:rPr>
              <a:t>5. Assigner des responsabilités bien nettes pour le travail.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5">
            <a:extLst>
              <a:ext uri="{FF2B5EF4-FFF2-40B4-BE49-F238E27FC236}">
                <a16:creationId xmlns:a16="http://schemas.microsoft.com/office/drawing/2014/main" id="{61B71A1D-0DEC-47C5-A509-A18D051861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8009F7C-BE25-4EE6-9105-B885C4055F75}" type="slidenum">
              <a:rPr lang="fr-FR" altLang="fr-FR" sz="1400"/>
              <a:pPr>
                <a:spcBef>
                  <a:spcPct val="0"/>
                </a:spcBef>
                <a:buFontTx/>
                <a:buNone/>
              </a:pPr>
              <a:t>31</a:t>
            </a:fld>
            <a:endParaRPr lang="fr-FR" altLang="fr-FR" sz="1400"/>
          </a:p>
        </p:txBody>
      </p:sp>
      <p:sp>
        <p:nvSpPr>
          <p:cNvPr id="10243" name="Rectangle 2">
            <a:extLst>
              <a:ext uri="{FF2B5EF4-FFF2-40B4-BE49-F238E27FC236}">
                <a16:creationId xmlns:a16="http://schemas.microsoft.com/office/drawing/2014/main" id="{C97394F9-5503-4D1A-92E6-8932254EA731}"/>
              </a:ext>
            </a:extLst>
          </p:cNvPr>
          <p:cNvSpPr>
            <a:spLocks noGrp="1" noChangeArrowheads="1"/>
          </p:cNvSpPr>
          <p:nvPr>
            <p:ph type="title"/>
          </p:nvPr>
        </p:nvSpPr>
        <p:spPr>
          <a:xfrm>
            <a:off x="457200" y="274638"/>
            <a:ext cx="8229600" cy="506412"/>
          </a:xfrm>
        </p:spPr>
        <p:txBody>
          <a:bodyPr>
            <a:normAutofit fontScale="90000"/>
          </a:bodyPr>
          <a:lstStyle/>
          <a:p>
            <a:pPr eaLnBrk="1" hangingPunct="1"/>
            <a:r>
              <a:rPr lang="fr-FR" altLang="fr-FR" sz="3600" b="1">
                <a:solidFill>
                  <a:schemeClr val="accent2"/>
                </a:solidFill>
              </a:rPr>
              <a:t>Comment assurer une délégation</a:t>
            </a:r>
            <a:r>
              <a:rPr lang="fr-FR" altLang="fr-FR" sz="3600" b="1"/>
              <a:t> </a:t>
            </a:r>
            <a:r>
              <a:rPr lang="fr-FR" altLang="fr-FR" sz="2000" b="1">
                <a:solidFill>
                  <a:schemeClr val="accent2"/>
                </a:solidFill>
              </a:rPr>
              <a:t>(2/2)</a:t>
            </a:r>
          </a:p>
        </p:txBody>
      </p:sp>
      <p:sp>
        <p:nvSpPr>
          <p:cNvPr id="10244" name="Rectangle 3">
            <a:extLst>
              <a:ext uri="{FF2B5EF4-FFF2-40B4-BE49-F238E27FC236}">
                <a16:creationId xmlns:a16="http://schemas.microsoft.com/office/drawing/2014/main" id="{A21FE993-2CBA-4BBB-AAA9-920BAFC295FE}"/>
              </a:ext>
            </a:extLst>
          </p:cNvPr>
          <p:cNvSpPr>
            <a:spLocks noGrp="1" noChangeArrowheads="1"/>
          </p:cNvSpPr>
          <p:nvPr>
            <p:ph type="body" idx="1"/>
          </p:nvPr>
        </p:nvSpPr>
        <p:spPr>
          <a:xfrm>
            <a:off x="539750" y="1066800"/>
            <a:ext cx="8451850" cy="5410200"/>
          </a:xfrm>
        </p:spPr>
        <p:txBody>
          <a:bodyPr/>
          <a:lstStyle/>
          <a:p>
            <a:pPr algn="just" eaLnBrk="1" hangingPunct="1">
              <a:lnSpc>
                <a:spcPct val="90000"/>
              </a:lnSpc>
              <a:buFontTx/>
              <a:buNone/>
            </a:pPr>
            <a:r>
              <a:rPr lang="fr-FR" altLang="fr-FR">
                <a:cs typeface="Arial" panose="020B0604020202020204" pitchFamily="34" charset="0"/>
              </a:rPr>
              <a:t>6.</a:t>
            </a:r>
            <a:r>
              <a:rPr lang="fr-FR" altLang="fr-FR" b="1">
                <a:cs typeface="Times New Roman" panose="02020603050405020304" pitchFamily="18" charset="0"/>
              </a:rPr>
              <a:t> </a:t>
            </a:r>
            <a:r>
              <a:rPr lang="fr-FR" altLang="fr-FR">
                <a:cs typeface="Arial" panose="020B0604020202020204" pitchFamily="34" charset="0"/>
              </a:rPr>
              <a:t>Fixer une date limite pour l'achèvement</a:t>
            </a:r>
          </a:p>
          <a:p>
            <a:pPr algn="just" eaLnBrk="1" hangingPunct="1">
              <a:lnSpc>
                <a:spcPct val="90000"/>
              </a:lnSpc>
              <a:buFontTx/>
              <a:buNone/>
            </a:pPr>
            <a:r>
              <a:rPr lang="fr-FR" altLang="fr-FR">
                <a:cs typeface="Arial" panose="020B0604020202020204" pitchFamily="34" charset="0"/>
              </a:rPr>
              <a:t>		 du travail.</a:t>
            </a:r>
            <a:endParaRPr lang="fr-FR" altLang="fr-FR">
              <a:cs typeface="Times New Roman" panose="02020603050405020304" pitchFamily="18" charset="0"/>
            </a:endParaRPr>
          </a:p>
          <a:p>
            <a:pPr algn="just" eaLnBrk="1" hangingPunct="1">
              <a:lnSpc>
                <a:spcPct val="90000"/>
              </a:lnSpc>
              <a:buFontTx/>
              <a:buNone/>
            </a:pPr>
            <a:r>
              <a:rPr lang="fr-FR" altLang="fr-FR">
                <a:cs typeface="Arial" panose="020B0604020202020204" pitchFamily="34" charset="0"/>
              </a:rPr>
              <a:t>7.</a:t>
            </a:r>
            <a:r>
              <a:rPr lang="fr-FR" altLang="fr-FR" b="1">
                <a:cs typeface="Times New Roman" panose="02020603050405020304" pitchFamily="18" charset="0"/>
              </a:rPr>
              <a:t> </a:t>
            </a:r>
            <a:r>
              <a:rPr lang="fr-FR" altLang="fr-FR">
                <a:cs typeface="Arial" panose="020B0604020202020204" pitchFamily="34" charset="0"/>
              </a:rPr>
              <a:t>Laisser les subordonnés agir comme ils</a:t>
            </a:r>
          </a:p>
          <a:p>
            <a:pPr algn="just" eaLnBrk="1" hangingPunct="1">
              <a:lnSpc>
                <a:spcPct val="90000"/>
              </a:lnSpc>
              <a:buFontTx/>
              <a:buNone/>
            </a:pPr>
            <a:r>
              <a:rPr lang="fr-FR" altLang="fr-FR">
                <a:cs typeface="Arial" panose="020B0604020202020204" pitchFamily="34" charset="0"/>
              </a:rPr>
              <a:t>		 l'entendent.</a:t>
            </a:r>
            <a:endParaRPr lang="fr-FR" altLang="fr-FR">
              <a:cs typeface="Times New Roman" panose="02020603050405020304" pitchFamily="18" charset="0"/>
            </a:endParaRPr>
          </a:p>
          <a:p>
            <a:pPr algn="just" eaLnBrk="1" hangingPunct="1">
              <a:lnSpc>
                <a:spcPct val="90000"/>
              </a:lnSpc>
              <a:buFontTx/>
              <a:buNone/>
            </a:pPr>
            <a:r>
              <a:rPr lang="fr-FR" altLang="fr-FR">
                <a:cs typeface="Arial" panose="020B0604020202020204" pitchFamily="34" charset="0"/>
              </a:rPr>
              <a:t>8.</a:t>
            </a:r>
            <a:r>
              <a:rPr lang="fr-FR" altLang="fr-FR" b="1">
                <a:cs typeface="Times New Roman" panose="02020603050405020304" pitchFamily="18" charset="0"/>
              </a:rPr>
              <a:t>  </a:t>
            </a:r>
            <a:r>
              <a:rPr lang="fr-FR" altLang="fr-FR">
                <a:cs typeface="Arial" panose="020B0604020202020204" pitchFamily="34" charset="0"/>
              </a:rPr>
              <a:t>Le degré de délégation dépendra des</a:t>
            </a:r>
          </a:p>
          <a:p>
            <a:pPr lvl="1" algn="just" eaLnBrk="1" hangingPunct="1">
              <a:lnSpc>
                <a:spcPct val="90000"/>
              </a:lnSpc>
              <a:buFontTx/>
              <a:buNone/>
            </a:pPr>
            <a:r>
              <a:rPr lang="fr-FR" altLang="fr-FR">
                <a:cs typeface="Arial" panose="020B0604020202020204" pitchFamily="34" charset="0"/>
              </a:rPr>
              <a:t>	 contrôles que l'on peut exercer.</a:t>
            </a:r>
            <a:endParaRPr lang="fr-FR" altLang="fr-FR">
              <a:cs typeface="Times New Roman" panose="02020603050405020304" pitchFamily="18" charset="0"/>
            </a:endParaRPr>
          </a:p>
          <a:p>
            <a:pPr algn="just" eaLnBrk="1" hangingPunct="1">
              <a:lnSpc>
                <a:spcPct val="90000"/>
              </a:lnSpc>
              <a:buFontTx/>
              <a:buNone/>
            </a:pPr>
            <a:r>
              <a:rPr lang="fr-FR" altLang="fr-FR">
                <a:cs typeface="Arial" panose="020B0604020202020204" pitchFamily="34" charset="0"/>
              </a:rPr>
              <a:t>9.</a:t>
            </a:r>
            <a:r>
              <a:rPr lang="fr-FR" altLang="fr-FR">
                <a:cs typeface="Times New Roman" panose="02020603050405020304" pitchFamily="18" charset="0"/>
              </a:rPr>
              <a:t> </a:t>
            </a:r>
            <a:r>
              <a:rPr lang="fr-FR" altLang="fr-FR" b="1">
                <a:cs typeface="Times New Roman" panose="02020603050405020304" pitchFamily="18" charset="0"/>
              </a:rPr>
              <a:t> </a:t>
            </a:r>
            <a:r>
              <a:rPr lang="fr-FR" altLang="fr-FR">
                <a:cs typeface="Arial" panose="020B0604020202020204" pitchFamily="34" charset="0"/>
              </a:rPr>
              <a:t>Etablir un système de rapports, puis faire envoyer des rapports sur les problèmes qui surviennent et les progrès réalisés face à l'objectif final.</a:t>
            </a:r>
            <a:endParaRPr lang="fr-FR" altLang="fr-FR"/>
          </a:p>
          <a:p>
            <a:pPr eaLnBrk="1" hangingPunct="1">
              <a:lnSpc>
                <a:spcPct val="90000"/>
              </a:lnSpc>
              <a:buFontTx/>
              <a:buNone/>
            </a:pPr>
            <a:endParaRPr lang="fr-FR" alt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5">
            <a:extLst>
              <a:ext uri="{FF2B5EF4-FFF2-40B4-BE49-F238E27FC236}">
                <a16:creationId xmlns:a16="http://schemas.microsoft.com/office/drawing/2014/main" id="{AB74BC49-F892-490D-BB04-9DC3F4BA6B8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9517843-2A66-4A36-AB14-F0F7A55F2712}" type="slidenum">
              <a:rPr lang="fr-FR" altLang="fr-FR" sz="1400"/>
              <a:pPr>
                <a:spcBef>
                  <a:spcPct val="0"/>
                </a:spcBef>
                <a:buFontTx/>
                <a:buNone/>
              </a:pPr>
              <a:t>32</a:t>
            </a:fld>
            <a:endParaRPr lang="fr-FR" altLang="fr-FR" sz="1400"/>
          </a:p>
        </p:txBody>
      </p:sp>
      <p:sp>
        <p:nvSpPr>
          <p:cNvPr id="11267" name="Rectangle 2">
            <a:extLst>
              <a:ext uri="{FF2B5EF4-FFF2-40B4-BE49-F238E27FC236}">
                <a16:creationId xmlns:a16="http://schemas.microsoft.com/office/drawing/2014/main" id="{8FE0A9AB-ADDD-4B77-B910-F1CC2ABDB59E}"/>
              </a:ext>
            </a:extLst>
          </p:cNvPr>
          <p:cNvSpPr>
            <a:spLocks noGrp="1" noChangeArrowheads="1"/>
          </p:cNvSpPr>
          <p:nvPr>
            <p:ph type="title"/>
          </p:nvPr>
        </p:nvSpPr>
        <p:spPr>
          <a:xfrm>
            <a:off x="250825" y="274638"/>
            <a:ext cx="8642350" cy="1143000"/>
          </a:xfrm>
        </p:spPr>
        <p:txBody>
          <a:bodyPr/>
          <a:lstStyle/>
          <a:p>
            <a:pPr eaLnBrk="1" hangingPunct="1"/>
            <a:r>
              <a:rPr lang="fr-FR" altLang="fr-FR" sz="3000" b="1">
                <a:solidFill>
                  <a:schemeClr val="accent2"/>
                </a:solidFill>
              </a:rPr>
              <a:t>Les 12 conditions pour réussir la délégation </a:t>
            </a:r>
            <a:r>
              <a:rPr lang="fr-FR" altLang="fr-FR" sz="2000" b="1">
                <a:solidFill>
                  <a:schemeClr val="accent2"/>
                </a:solidFill>
              </a:rPr>
              <a:t>(1/3)</a:t>
            </a:r>
          </a:p>
        </p:txBody>
      </p:sp>
      <p:sp>
        <p:nvSpPr>
          <p:cNvPr id="11268" name="Rectangle 3">
            <a:extLst>
              <a:ext uri="{FF2B5EF4-FFF2-40B4-BE49-F238E27FC236}">
                <a16:creationId xmlns:a16="http://schemas.microsoft.com/office/drawing/2014/main" id="{9BE9DC6B-99A1-4A43-A7B7-9EA851F1156E}"/>
              </a:ext>
            </a:extLst>
          </p:cNvPr>
          <p:cNvSpPr>
            <a:spLocks noGrp="1" noChangeArrowheads="1"/>
          </p:cNvSpPr>
          <p:nvPr>
            <p:ph type="body" idx="1"/>
          </p:nvPr>
        </p:nvSpPr>
        <p:spPr>
          <a:xfrm>
            <a:off x="457200" y="1773238"/>
            <a:ext cx="8229600" cy="4352925"/>
          </a:xfrm>
        </p:spPr>
        <p:txBody>
          <a:bodyPr/>
          <a:lstStyle/>
          <a:p>
            <a:pPr eaLnBrk="1" hangingPunct="1"/>
            <a:r>
              <a:rPr lang="fr-FR" altLang="fr-FR"/>
              <a:t>Déléguer, c’est confier l’autorité</a:t>
            </a:r>
          </a:p>
          <a:p>
            <a:pPr eaLnBrk="1" hangingPunct="1"/>
            <a:r>
              <a:rPr lang="fr-FR" altLang="fr-FR"/>
              <a:t>Déléguer, c’est fixer les limites claires et précises du pouvoir délégué</a:t>
            </a:r>
          </a:p>
          <a:p>
            <a:pPr eaLnBrk="1" hangingPunct="1"/>
            <a:r>
              <a:rPr lang="fr-FR" altLang="fr-FR"/>
              <a:t>Déléguer n’est pas imposer ni concéder du bout des lèvres</a:t>
            </a:r>
          </a:p>
          <a:p>
            <a:pPr eaLnBrk="1" hangingPunct="1"/>
            <a:r>
              <a:rPr lang="fr-FR" altLang="fr-FR"/>
              <a:t>Déléguer, c’est accepter de confier totalement un pouvoir</a:t>
            </a:r>
          </a:p>
          <a:p>
            <a:pPr eaLnBrk="1" hangingPunct="1"/>
            <a:endParaRPr lang="fr-FR" alt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5">
            <a:extLst>
              <a:ext uri="{FF2B5EF4-FFF2-40B4-BE49-F238E27FC236}">
                <a16:creationId xmlns:a16="http://schemas.microsoft.com/office/drawing/2014/main" id="{483C2D0C-ED7D-407D-BE25-C2A1FE0DA6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659E6CD-6892-4D94-8CC3-143F652C92CE}" type="slidenum">
              <a:rPr lang="fr-FR" altLang="fr-FR" sz="1400"/>
              <a:pPr>
                <a:spcBef>
                  <a:spcPct val="0"/>
                </a:spcBef>
                <a:buFontTx/>
                <a:buNone/>
              </a:pPr>
              <a:t>33</a:t>
            </a:fld>
            <a:endParaRPr lang="fr-FR" altLang="fr-FR" sz="1400"/>
          </a:p>
        </p:txBody>
      </p:sp>
      <p:sp>
        <p:nvSpPr>
          <p:cNvPr id="12291" name="Rectangle 2">
            <a:extLst>
              <a:ext uri="{FF2B5EF4-FFF2-40B4-BE49-F238E27FC236}">
                <a16:creationId xmlns:a16="http://schemas.microsoft.com/office/drawing/2014/main" id="{BBB42589-4F71-4246-9597-553AC635B21C}"/>
              </a:ext>
            </a:extLst>
          </p:cNvPr>
          <p:cNvSpPr>
            <a:spLocks noGrp="1" noChangeArrowheads="1"/>
          </p:cNvSpPr>
          <p:nvPr>
            <p:ph type="title"/>
          </p:nvPr>
        </p:nvSpPr>
        <p:spPr>
          <a:xfrm>
            <a:off x="250825" y="274638"/>
            <a:ext cx="8642350" cy="1143000"/>
          </a:xfrm>
        </p:spPr>
        <p:txBody>
          <a:bodyPr/>
          <a:lstStyle/>
          <a:p>
            <a:pPr eaLnBrk="1" hangingPunct="1"/>
            <a:r>
              <a:rPr lang="fr-FR" altLang="fr-FR" sz="3000" b="1">
                <a:solidFill>
                  <a:schemeClr val="accent2"/>
                </a:solidFill>
              </a:rPr>
              <a:t>Les 12 conditions pour réussir la délégation </a:t>
            </a:r>
            <a:r>
              <a:rPr lang="fr-FR" altLang="fr-FR" sz="2000" b="1">
                <a:solidFill>
                  <a:schemeClr val="accent2"/>
                </a:solidFill>
              </a:rPr>
              <a:t>(2/3)</a:t>
            </a:r>
          </a:p>
        </p:txBody>
      </p:sp>
      <p:sp>
        <p:nvSpPr>
          <p:cNvPr id="12292" name="Rectangle 3">
            <a:extLst>
              <a:ext uri="{FF2B5EF4-FFF2-40B4-BE49-F238E27FC236}">
                <a16:creationId xmlns:a16="http://schemas.microsoft.com/office/drawing/2014/main" id="{05121D7D-56ED-4CBA-8916-DA3FED80FD55}"/>
              </a:ext>
            </a:extLst>
          </p:cNvPr>
          <p:cNvSpPr>
            <a:spLocks noGrp="1" noChangeArrowheads="1"/>
          </p:cNvSpPr>
          <p:nvPr>
            <p:ph type="body" idx="1"/>
          </p:nvPr>
        </p:nvSpPr>
        <p:spPr>
          <a:xfrm>
            <a:off x="457200" y="1844675"/>
            <a:ext cx="8229600" cy="4281488"/>
          </a:xfrm>
        </p:spPr>
        <p:txBody>
          <a:bodyPr/>
          <a:lstStyle/>
          <a:p>
            <a:pPr eaLnBrk="1" hangingPunct="1"/>
            <a:r>
              <a:rPr lang="fr-FR" altLang="fr-FR"/>
              <a:t>Déléguer, c’est contrôler postérieurement</a:t>
            </a:r>
          </a:p>
          <a:p>
            <a:pPr eaLnBrk="1" hangingPunct="1"/>
            <a:r>
              <a:rPr lang="fr-FR" altLang="fr-FR"/>
              <a:t>Déléguer, c’est donner l’autorité nécessaire au délégataire</a:t>
            </a:r>
          </a:p>
          <a:p>
            <a:pPr eaLnBrk="1" hangingPunct="1"/>
            <a:r>
              <a:rPr lang="fr-FR" altLang="fr-FR"/>
              <a:t>Déléguer, c’est ne pas intervenir en cours de délégation</a:t>
            </a:r>
          </a:p>
          <a:p>
            <a:pPr eaLnBrk="1" hangingPunct="1"/>
            <a:r>
              <a:rPr lang="fr-FR" altLang="fr-FR"/>
              <a:t>Déléguer, c’est contrôler les résultats obtenus plus que les moyens utilisés</a:t>
            </a:r>
          </a:p>
          <a:p>
            <a:pPr eaLnBrk="1" hangingPunct="1"/>
            <a:endParaRPr lang="fr-FR" alt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5">
            <a:extLst>
              <a:ext uri="{FF2B5EF4-FFF2-40B4-BE49-F238E27FC236}">
                <a16:creationId xmlns:a16="http://schemas.microsoft.com/office/drawing/2014/main" id="{09E318C0-E662-4859-B896-AADFD45A442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E2ADCD5-D3B9-4A30-969B-7EA0D3F7D460}" type="slidenum">
              <a:rPr lang="fr-FR" altLang="fr-FR" sz="1400"/>
              <a:pPr>
                <a:spcBef>
                  <a:spcPct val="0"/>
                </a:spcBef>
                <a:buFontTx/>
                <a:buNone/>
              </a:pPr>
              <a:t>34</a:t>
            </a:fld>
            <a:endParaRPr lang="fr-FR" altLang="fr-FR" sz="1400"/>
          </a:p>
        </p:txBody>
      </p:sp>
      <p:sp>
        <p:nvSpPr>
          <p:cNvPr id="13315" name="Rectangle 2">
            <a:extLst>
              <a:ext uri="{FF2B5EF4-FFF2-40B4-BE49-F238E27FC236}">
                <a16:creationId xmlns:a16="http://schemas.microsoft.com/office/drawing/2014/main" id="{ABDF4E9A-F474-47DB-BBDA-0E8D37FBA8C6}"/>
              </a:ext>
            </a:extLst>
          </p:cNvPr>
          <p:cNvSpPr>
            <a:spLocks noGrp="1" noChangeArrowheads="1"/>
          </p:cNvSpPr>
          <p:nvPr>
            <p:ph type="title"/>
          </p:nvPr>
        </p:nvSpPr>
        <p:spPr>
          <a:xfrm>
            <a:off x="250825" y="274638"/>
            <a:ext cx="8642350" cy="1143000"/>
          </a:xfrm>
        </p:spPr>
        <p:txBody>
          <a:bodyPr/>
          <a:lstStyle/>
          <a:p>
            <a:pPr eaLnBrk="1" hangingPunct="1"/>
            <a:r>
              <a:rPr lang="fr-FR" altLang="fr-FR" sz="3000" b="1">
                <a:solidFill>
                  <a:schemeClr val="accent2"/>
                </a:solidFill>
              </a:rPr>
              <a:t>Les 12 conditions pour réussir la délégation </a:t>
            </a:r>
            <a:r>
              <a:rPr lang="fr-FR" altLang="fr-FR" sz="2000" b="1">
                <a:solidFill>
                  <a:schemeClr val="accent2"/>
                </a:solidFill>
              </a:rPr>
              <a:t>(3/3)</a:t>
            </a:r>
          </a:p>
        </p:txBody>
      </p:sp>
      <p:sp>
        <p:nvSpPr>
          <p:cNvPr id="13316" name="Rectangle 3">
            <a:extLst>
              <a:ext uri="{FF2B5EF4-FFF2-40B4-BE49-F238E27FC236}">
                <a16:creationId xmlns:a16="http://schemas.microsoft.com/office/drawing/2014/main" id="{E318D792-133C-4290-B123-4ABBF84BD4F0}"/>
              </a:ext>
            </a:extLst>
          </p:cNvPr>
          <p:cNvSpPr>
            <a:spLocks noGrp="1" noChangeArrowheads="1"/>
          </p:cNvSpPr>
          <p:nvPr>
            <p:ph type="body" idx="1"/>
          </p:nvPr>
        </p:nvSpPr>
        <p:spPr>
          <a:xfrm>
            <a:off x="457200" y="1989138"/>
            <a:ext cx="8229600" cy="4137025"/>
          </a:xfrm>
        </p:spPr>
        <p:txBody>
          <a:bodyPr/>
          <a:lstStyle/>
          <a:p>
            <a:pPr eaLnBrk="1" hangingPunct="1"/>
            <a:r>
              <a:rPr lang="fr-FR" altLang="fr-FR"/>
              <a:t>Déléguer, c’est accepter le droit à l’erreur</a:t>
            </a:r>
          </a:p>
          <a:p>
            <a:pPr eaLnBrk="1" hangingPunct="1"/>
            <a:r>
              <a:rPr lang="fr-FR" altLang="fr-FR"/>
              <a:t>Déléguer, c’est conserver la responsabilité</a:t>
            </a:r>
          </a:p>
          <a:p>
            <a:pPr eaLnBrk="1" hangingPunct="1"/>
            <a:r>
              <a:rPr lang="fr-FR" altLang="fr-FR"/>
              <a:t>Déléguer, c’est informer</a:t>
            </a:r>
          </a:p>
          <a:p>
            <a:pPr eaLnBrk="1" hangingPunct="1"/>
            <a:r>
              <a:rPr lang="fr-FR" altLang="fr-FR"/>
              <a:t>Déléguer, c’est faire évoluer les structures.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5">
            <a:extLst>
              <a:ext uri="{FF2B5EF4-FFF2-40B4-BE49-F238E27FC236}">
                <a16:creationId xmlns:a16="http://schemas.microsoft.com/office/drawing/2014/main" id="{9649CF65-64F4-4E33-82F0-C45845157C8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2759AD3-DA1F-4A71-A3FD-973AE8F224A9}" type="slidenum">
              <a:rPr lang="fr-FR" altLang="fr-FR" sz="1400"/>
              <a:pPr>
                <a:spcBef>
                  <a:spcPct val="0"/>
                </a:spcBef>
                <a:buFontTx/>
                <a:buNone/>
              </a:pPr>
              <a:t>35</a:t>
            </a:fld>
            <a:endParaRPr lang="fr-FR" altLang="fr-FR" sz="1400"/>
          </a:p>
        </p:txBody>
      </p:sp>
      <p:sp>
        <p:nvSpPr>
          <p:cNvPr id="14339" name="Rectangle 2">
            <a:extLst>
              <a:ext uri="{FF2B5EF4-FFF2-40B4-BE49-F238E27FC236}">
                <a16:creationId xmlns:a16="http://schemas.microsoft.com/office/drawing/2014/main" id="{791C2CF9-032C-4686-ADC3-BEA37AAD1496}"/>
              </a:ext>
            </a:extLst>
          </p:cNvPr>
          <p:cNvSpPr>
            <a:spLocks noGrp="1" noChangeArrowheads="1"/>
          </p:cNvSpPr>
          <p:nvPr>
            <p:ph type="title"/>
          </p:nvPr>
        </p:nvSpPr>
        <p:spPr>
          <a:xfrm>
            <a:off x="457200" y="274638"/>
            <a:ext cx="8229600" cy="628650"/>
          </a:xfrm>
        </p:spPr>
        <p:txBody>
          <a:bodyPr>
            <a:normAutofit fontScale="90000"/>
          </a:bodyPr>
          <a:lstStyle/>
          <a:p>
            <a:pPr eaLnBrk="1" hangingPunct="1"/>
            <a:r>
              <a:rPr lang="fr-FR" altLang="fr-FR" sz="4000" b="1">
                <a:solidFill>
                  <a:schemeClr val="accent2"/>
                </a:solidFill>
              </a:rPr>
              <a:t>Tâches non délégables</a:t>
            </a:r>
          </a:p>
        </p:txBody>
      </p:sp>
      <p:sp>
        <p:nvSpPr>
          <p:cNvPr id="14340" name="Rectangle 3">
            <a:extLst>
              <a:ext uri="{FF2B5EF4-FFF2-40B4-BE49-F238E27FC236}">
                <a16:creationId xmlns:a16="http://schemas.microsoft.com/office/drawing/2014/main" id="{9ABFDABE-5B45-4721-AC26-0B53701AB107}"/>
              </a:ext>
            </a:extLst>
          </p:cNvPr>
          <p:cNvSpPr>
            <a:spLocks noGrp="1" noChangeArrowheads="1"/>
          </p:cNvSpPr>
          <p:nvPr>
            <p:ph type="body" idx="1"/>
          </p:nvPr>
        </p:nvSpPr>
        <p:spPr>
          <a:xfrm>
            <a:off x="179388" y="1268413"/>
            <a:ext cx="8812212" cy="5360987"/>
          </a:xfrm>
        </p:spPr>
        <p:txBody>
          <a:bodyPr/>
          <a:lstStyle/>
          <a:p>
            <a:pPr eaLnBrk="1" hangingPunct="1"/>
            <a:endParaRPr lang="fr-FR" altLang="fr-FR" sz="2800" b="1"/>
          </a:p>
          <a:p>
            <a:pPr lvl="1" eaLnBrk="1" hangingPunct="1"/>
            <a:r>
              <a:rPr lang="fr-FR" altLang="fr-FR">
                <a:cs typeface="Times New Roman" panose="02020603050405020304" pitchFamily="18" charset="0"/>
              </a:rPr>
              <a:t>L</a:t>
            </a:r>
            <a:r>
              <a:rPr lang="fr-FR" altLang="fr-FR">
                <a:cs typeface="Arial" panose="020B0604020202020204" pitchFamily="34" charset="0"/>
              </a:rPr>
              <a:t>e leadership sur ses subordonnés directs.</a:t>
            </a:r>
          </a:p>
          <a:p>
            <a:pPr lvl="1" eaLnBrk="1" hangingPunct="1"/>
            <a:r>
              <a:rPr lang="fr-FR" altLang="fr-FR">
                <a:cs typeface="Arial" panose="020B0604020202020204" pitchFamily="34" charset="0"/>
              </a:rPr>
              <a:t>Les décisions à long terme</a:t>
            </a:r>
          </a:p>
          <a:p>
            <a:pPr lvl="1" eaLnBrk="1" hangingPunct="1"/>
            <a:r>
              <a:rPr lang="fr-FR" altLang="fr-FR">
                <a:cs typeface="Arial" panose="020B0604020202020204" pitchFamily="34" charset="0"/>
              </a:rPr>
              <a:t>Le contrôle d'ensemble des activités dont le chef est responsable doit rester sa préoccupation personnelle</a:t>
            </a:r>
          </a:p>
          <a:p>
            <a:pPr lvl="1" eaLnBrk="1" hangingPunct="1"/>
            <a:r>
              <a:rPr lang="fr-FR" altLang="fr-FR">
                <a:cs typeface="Arial" panose="020B0604020202020204" pitchFamily="34" charset="0"/>
              </a:rPr>
              <a:t>Les décisions disciplinaires, et plus généralement les décisions désagréables </a:t>
            </a:r>
          </a:p>
          <a:p>
            <a:pPr lvl="1" eaLnBrk="1" hangingPunct="1"/>
            <a:r>
              <a:rPr lang="fr-FR" altLang="fr-FR">
                <a:cs typeface="Arial" panose="020B0604020202020204" pitchFamily="34" charset="0"/>
              </a:rPr>
              <a:t>Le chef ne peut être absent des décisions ayant une importance économique </a:t>
            </a:r>
            <a:r>
              <a:rPr lang="fr-FR" altLang="fr-FR" sz="3200">
                <a:cs typeface="Arial" panose="020B0604020202020204" pitchFamily="34" charset="0"/>
              </a:rPr>
              <a:t>majeure.</a:t>
            </a:r>
            <a:endParaRPr lang="fr-FR" alt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a:extLst>
              <a:ext uri="{FF2B5EF4-FFF2-40B4-BE49-F238E27FC236}">
                <a16:creationId xmlns:a16="http://schemas.microsoft.com/office/drawing/2014/main" id="{AF8FA026-7CA9-46CB-A05B-37B806A3312D}"/>
              </a:ext>
            </a:extLst>
          </p:cNvPr>
          <p:cNvSpPr>
            <a:spLocks noGrp="1" noChangeArrowheads="1"/>
          </p:cNvSpPr>
          <p:nvPr>
            <p:ph type="title"/>
          </p:nvPr>
        </p:nvSpPr>
        <p:spPr>
          <a:xfrm>
            <a:off x="457200" y="274638"/>
            <a:ext cx="8229600" cy="777875"/>
          </a:xfrm>
        </p:spPr>
        <p:txBody>
          <a:bodyPr/>
          <a:lstStyle/>
          <a:p>
            <a:r>
              <a:rPr lang="fr-FR" altLang="fr-FR" sz="4000" b="1">
                <a:solidFill>
                  <a:schemeClr val="accent2"/>
                </a:solidFill>
              </a:rPr>
              <a:t>La délégation de signature</a:t>
            </a:r>
          </a:p>
        </p:txBody>
      </p:sp>
      <p:sp>
        <p:nvSpPr>
          <p:cNvPr id="15363" name="Espace réservé du contenu 2">
            <a:extLst>
              <a:ext uri="{FF2B5EF4-FFF2-40B4-BE49-F238E27FC236}">
                <a16:creationId xmlns:a16="http://schemas.microsoft.com/office/drawing/2014/main" id="{71419F27-A235-4736-B45E-1C4F1EEA4C50}"/>
              </a:ext>
            </a:extLst>
          </p:cNvPr>
          <p:cNvSpPr>
            <a:spLocks noGrp="1" noChangeArrowheads="1"/>
          </p:cNvSpPr>
          <p:nvPr>
            <p:ph idx="1"/>
          </p:nvPr>
        </p:nvSpPr>
        <p:spPr/>
        <p:txBody>
          <a:bodyPr/>
          <a:lstStyle/>
          <a:p>
            <a:r>
              <a:rPr lang="fr-FR" altLang="fr-FR"/>
              <a:t>La délégation de signature se distingue de la délégation de pouvoirs. Elle permet simplement a son bénéficiaire de signer en lieu et place du supérieur et au nom de la structure certains actes déterminés.</a:t>
            </a:r>
          </a:p>
          <a:p>
            <a:r>
              <a:rPr lang="fr-FR" altLang="fr-FR"/>
              <a:t>La délégation de signature ne dégage pas celui qui délègue de sa responsabilité pénale et ne le dessaisit pas de ses attributions</a:t>
            </a:r>
          </a:p>
        </p:txBody>
      </p:sp>
      <p:sp>
        <p:nvSpPr>
          <p:cNvPr id="15364" name="Espace réservé du numéro de diapositive 3">
            <a:extLst>
              <a:ext uri="{FF2B5EF4-FFF2-40B4-BE49-F238E27FC236}">
                <a16:creationId xmlns:a16="http://schemas.microsoft.com/office/drawing/2014/main" id="{0002C355-3FC7-4FB0-9F4E-A5BCDA224E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C15DBB4-0BB6-49B7-BA7E-D17C9734A121}" type="slidenum">
              <a:rPr lang="fr-FR" altLang="fr-FR" sz="1400"/>
              <a:pPr>
                <a:spcBef>
                  <a:spcPct val="0"/>
                </a:spcBef>
                <a:buFontTx/>
                <a:buNone/>
              </a:pPr>
              <a:t>36</a:t>
            </a:fld>
            <a:endParaRPr lang="fr-FR" altLang="fr-FR" sz="1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a:extLst>
              <a:ext uri="{FF2B5EF4-FFF2-40B4-BE49-F238E27FC236}">
                <a16:creationId xmlns:a16="http://schemas.microsoft.com/office/drawing/2014/main" id="{286F4281-F657-4A1E-AD6D-64AF8C081152}"/>
              </a:ext>
            </a:extLst>
          </p:cNvPr>
          <p:cNvSpPr>
            <a:spLocks noGrp="1" noChangeArrowheads="1"/>
          </p:cNvSpPr>
          <p:nvPr>
            <p:ph type="title"/>
          </p:nvPr>
        </p:nvSpPr>
        <p:spPr>
          <a:xfrm>
            <a:off x="468313" y="115888"/>
            <a:ext cx="8229600" cy="576262"/>
          </a:xfrm>
        </p:spPr>
        <p:txBody>
          <a:bodyPr>
            <a:normAutofit fontScale="90000"/>
          </a:bodyPr>
          <a:lstStyle/>
          <a:p>
            <a:r>
              <a:rPr lang="fr-FR" altLang="fr-FR" sz="4000" b="1">
                <a:solidFill>
                  <a:schemeClr val="accent2"/>
                </a:solidFill>
              </a:rPr>
              <a:t>L’intérim</a:t>
            </a:r>
          </a:p>
        </p:txBody>
      </p:sp>
      <p:sp>
        <p:nvSpPr>
          <p:cNvPr id="14339" name="Espace réservé du contenu 2">
            <a:extLst>
              <a:ext uri="{FF2B5EF4-FFF2-40B4-BE49-F238E27FC236}">
                <a16:creationId xmlns:a16="http://schemas.microsoft.com/office/drawing/2014/main" id="{84261C4A-AC95-4D54-B7A1-DF4648534EA1}"/>
              </a:ext>
            </a:extLst>
          </p:cNvPr>
          <p:cNvSpPr>
            <a:spLocks noGrp="1"/>
          </p:cNvSpPr>
          <p:nvPr>
            <p:ph idx="1"/>
          </p:nvPr>
        </p:nvSpPr>
        <p:spPr>
          <a:xfrm>
            <a:off x="107950" y="692150"/>
            <a:ext cx="8578850" cy="5832475"/>
          </a:xfrm>
        </p:spPr>
        <p:txBody>
          <a:bodyPr/>
          <a:lstStyle/>
          <a:p>
            <a:pPr>
              <a:defRPr/>
            </a:pPr>
            <a:r>
              <a:rPr lang="fr-FR" altLang="fr-FR" sz="2800" dirty="0"/>
              <a:t>Le mot intérim vient du latin qui signifie « pendant ce temps-là ».</a:t>
            </a:r>
          </a:p>
          <a:p>
            <a:pPr marL="0" indent="0">
              <a:buFontTx/>
              <a:buNone/>
              <a:defRPr/>
            </a:pPr>
            <a:endParaRPr lang="fr-FR" altLang="fr-FR" sz="2800" dirty="0"/>
          </a:p>
          <a:p>
            <a:pPr>
              <a:defRPr/>
            </a:pPr>
            <a:r>
              <a:rPr lang="fr-FR" altLang="fr-FR" sz="2800" dirty="0"/>
              <a:t>L’intérim désigne le temps pendant lequel une fonction est remplie par un autre que le titulaire ; il désigne également l’exercice de cette fonction. Cela inclut la </a:t>
            </a:r>
            <a:r>
              <a:rPr lang="fr-FR" altLang="fr-FR" sz="2800" b="1" dirty="0">
                <a:solidFill>
                  <a:srgbClr val="FF0000"/>
                </a:solidFill>
              </a:rPr>
              <a:t>délégation de toutes les tâches </a:t>
            </a:r>
            <a:r>
              <a:rPr lang="fr-FR" altLang="fr-FR" sz="2800" dirty="0"/>
              <a:t>et les </a:t>
            </a:r>
            <a:r>
              <a:rPr lang="fr-FR" altLang="fr-FR" sz="2800" b="1" dirty="0">
                <a:solidFill>
                  <a:srgbClr val="FF0000"/>
                </a:solidFill>
              </a:rPr>
              <a:t>pouvoirs</a:t>
            </a:r>
            <a:r>
              <a:rPr lang="fr-FR" altLang="fr-FR" sz="2800" dirty="0"/>
              <a:t> liés à sa fonction.</a:t>
            </a:r>
          </a:p>
          <a:p>
            <a:pPr marL="0" indent="0">
              <a:buFontTx/>
              <a:buNone/>
              <a:defRPr/>
            </a:pPr>
            <a:endParaRPr lang="fr-FR" altLang="fr-FR" sz="2800" dirty="0"/>
          </a:p>
          <a:p>
            <a:pPr>
              <a:defRPr/>
            </a:pPr>
            <a:r>
              <a:rPr lang="fr-FR" altLang="fr-FR" sz="2800" dirty="0"/>
              <a:t>L’intérimaire est une personne qui, provisoirement, exerce des fonctions à la place du titulaire. Il est </a:t>
            </a:r>
            <a:r>
              <a:rPr lang="fr-FR" altLang="fr-FR" sz="2800" b="1" dirty="0">
                <a:solidFill>
                  <a:srgbClr val="FF0000"/>
                </a:solidFill>
              </a:rPr>
              <a:t>responsable</a:t>
            </a:r>
            <a:r>
              <a:rPr lang="fr-FR" altLang="fr-FR" sz="2800" dirty="0"/>
              <a:t> des actes qu’il pose.</a:t>
            </a:r>
          </a:p>
          <a:p>
            <a:pPr marL="0" indent="0">
              <a:buFontTx/>
              <a:buNone/>
              <a:defRPr/>
            </a:pPr>
            <a:endParaRPr lang="fr-FR" altLang="fr-FR" sz="2800" dirty="0"/>
          </a:p>
        </p:txBody>
      </p:sp>
      <p:sp>
        <p:nvSpPr>
          <p:cNvPr id="16388" name="Espace réservé du numéro de diapositive 3">
            <a:extLst>
              <a:ext uri="{FF2B5EF4-FFF2-40B4-BE49-F238E27FC236}">
                <a16:creationId xmlns:a16="http://schemas.microsoft.com/office/drawing/2014/main" id="{972D479B-5C0F-4897-A639-0145740B15C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1CF6BDA-6169-40AE-BC2F-933E9254FFDC}" type="slidenum">
              <a:rPr lang="fr-FR" altLang="fr-FR" sz="1400"/>
              <a:pPr>
                <a:spcBef>
                  <a:spcPct val="0"/>
                </a:spcBef>
                <a:buFontTx/>
                <a:buNone/>
              </a:pPr>
              <a:t>37</a:t>
            </a:fld>
            <a:endParaRPr lang="fr-FR" altLang="fr-FR" sz="1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a:extLst>
              <a:ext uri="{FF2B5EF4-FFF2-40B4-BE49-F238E27FC236}">
                <a16:creationId xmlns:a16="http://schemas.microsoft.com/office/drawing/2014/main" id="{9D461726-DDF5-45D5-9B59-9D2921EEBCCC}"/>
              </a:ext>
            </a:extLst>
          </p:cNvPr>
          <p:cNvSpPr>
            <a:spLocks noGrp="1" noChangeArrowheads="1"/>
          </p:cNvSpPr>
          <p:nvPr>
            <p:ph type="title"/>
          </p:nvPr>
        </p:nvSpPr>
        <p:spPr>
          <a:xfrm>
            <a:off x="468313" y="333375"/>
            <a:ext cx="8229600" cy="647700"/>
          </a:xfrm>
        </p:spPr>
        <p:txBody>
          <a:bodyPr/>
          <a:lstStyle/>
          <a:p>
            <a:r>
              <a:rPr lang="fr-FR" altLang="fr-FR" sz="4000" b="1">
                <a:solidFill>
                  <a:schemeClr val="accent2"/>
                </a:solidFill>
              </a:rPr>
              <a:t>L’intérim et délégation</a:t>
            </a:r>
          </a:p>
        </p:txBody>
      </p:sp>
      <p:sp>
        <p:nvSpPr>
          <p:cNvPr id="17411" name="Espace réservé du contenu 2">
            <a:extLst>
              <a:ext uri="{FF2B5EF4-FFF2-40B4-BE49-F238E27FC236}">
                <a16:creationId xmlns:a16="http://schemas.microsoft.com/office/drawing/2014/main" id="{CF1265B7-5ECF-4A3A-92F2-92A08923BEE6}"/>
              </a:ext>
            </a:extLst>
          </p:cNvPr>
          <p:cNvSpPr>
            <a:spLocks noGrp="1" noChangeArrowheads="1"/>
          </p:cNvSpPr>
          <p:nvPr>
            <p:ph idx="1"/>
          </p:nvPr>
        </p:nvSpPr>
        <p:spPr>
          <a:xfrm>
            <a:off x="457200" y="1052513"/>
            <a:ext cx="8229600" cy="5073650"/>
          </a:xfrm>
        </p:spPr>
        <p:txBody>
          <a:bodyPr/>
          <a:lstStyle/>
          <a:p>
            <a:r>
              <a:rPr lang="fr-FR" altLang="fr-FR"/>
              <a:t>L’intérim est décidé par le supérieur hiérarchique et fait souvent l’objet d’un écrit ; il ne donne pas droit à tous les avantages liés au poste. La durée de l’intérim ne doit pas excéder trois (3) mois.</a:t>
            </a:r>
          </a:p>
          <a:p>
            <a:r>
              <a:rPr lang="fr-FR" altLang="fr-FR"/>
              <a:t>L’intérim est limité à la conduite des affaires courantes. La délégation concerne des prérogatives spécifiques.</a:t>
            </a:r>
          </a:p>
          <a:p>
            <a:r>
              <a:rPr lang="fr-FR" altLang="fr-FR"/>
              <a:t>Ne pas outrepasser les fonctions et les pouvoirs qui sont confiés.</a:t>
            </a:r>
          </a:p>
        </p:txBody>
      </p:sp>
      <p:sp>
        <p:nvSpPr>
          <p:cNvPr id="17412" name="Espace réservé du numéro de diapositive 3">
            <a:extLst>
              <a:ext uri="{FF2B5EF4-FFF2-40B4-BE49-F238E27FC236}">
                <a16:creationId xmlns:a16="http://schemas.microsoft.com/office/drawing/2014/main" id="{D861B0C4-E93B-449E-828A-626B9E99F4F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E98B264-0504-445F-BD18-CF1ECF30DA82}" type="slidenum">
              <a:rPr lang="fr-FR" altLang="fr-FR" sz="1400"/>
              <a:pPr>
                <a:spcBef>
                  <a:spcPct val="0"/>
                </a:spcBef>
                <a:buFontTx/>
                <a:buNone/>
              </a:pPr>
              <a:t>38</a:t>
            </a:fld>
            <a:endParaRPr lang="fr-FR" altLang="fr-FR" sz="14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numéro de diapositive 5">
            <a:extLst>
              <a:ext uri="{FF2B5EF4-FFF2-40B4-BE49-F238E27FC236}">
                <a16:creationId xmlns:a16="http://schemas.microsoft.com/office/drawing/2014/main" id="{D9EA7B80-A1C8-45E5-ADDC-6E185A52128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115051C-55DE-45E1-A6FB-A17953E97EC4}" type="slidenum">
              <a:rPr lang="fr-FR" altLang="fr-FR" sz="1400"/>
              <a:pPr>
                <a:spcBef>
                  <a:spcPct val="0"/>
                </a:spcBef>
                <a:buFontTx/>
                <a:buNone/>
              </a:pPr>
              <a:t>39</a:t>
            </a:fld>
            <a:endParaRPr lang="fr-FR" altLang="fr-FR" sz="1400"/>
          </a:p>
        </p:txBody>
      </p:sp>
      <p:sp>
        <p:nvSpPr>
          <p:cNvPr id="3075" name="Rectangle 2">
            <a:extLst>
              <a:ext uri="{FF2B5EF4-FFF2-40B4-BE49-F238E27FC236}">
                <a16:creationId xmlns:a16="http://schemas.microsoft.com/office/drawing/2014/main" id="{30B9F279-28D6-4316-9256-3F5CCA4A0C7C}"/>
              </a:ext>
            </a:extLst>
          </p:cNvPr>
          <p:cNvSpPr>
            <a:spLocks noGrp="1" noChangeArrowheads="1"/>
          </p:cNvSpPr>
          <p:nvPr>
            <p:ph type="ctrTitle"/>
          </p:nvPr>
        </p:nvSpPr>
        <p:spPr>
          <a:xfrm>
            <a:off x="684213" y="476250"/>
            <a:ext cx="7772400" cy="1223963"/>
          </a:xfrm>
        </p:spPr>
        <p:txBody>
          <a:bodyPr>
            <a:normAutofit fontScale="90000"/>
          </a:bodyPr>
          <a:lstStyle/>
          <a:p>
            <a:pPr eaLnBrk="1" hangingPunct="1"/>
            <a:br>
              <a:rPr lang="fr-FR" altLang="fr-FR" sz="3600" b="1" dirty="0">
                <a:solidFill>
                  <a:schemeClr val="accent2"/>
                </a:solidFill>
              </a:rPr>
            </a:br>
            <a:br>
              <a:rPr lang="fr-FR" altLang="fr-FR" sz="3600" b="1" dirty="0">
                <a:solidFill>
                  <a:schemeClr val="accent2"/>
                </a:solidFill>
              </a:rPr>
            </a:br>
            <a:br>
              <a:rPr lang="fr-FR" altLang="fr-FR" sz="3600" dirty="0">
                <a:solidFill>
                  <a:schemeClr val="accent2"/>
                </a:solidFill>
              </a:rPr>
            </a:br>
            <a:br>
              <a:rPr lang="fr-FR" altLang="fr-FR" sz="3600" dirty="0">
                <a:solidFill>
                  <a:schemeClr val="accent2"/>
                </a:solidFill>
              </a:rPr>
            </a:br>
            <a:endParaRPr lang="fr-FR" altLang="fr-FR" sz="3600" dirty="0">
              <a:solidFill>
                <a:schemeClr val="accent2"/>
              </a:solidFill>
            </a:endParaRPr>
          </a:p>
        </p:txBody>
      </p:sp>
      <p:sp>
        <p:nvSpPr>
          <p:cNvPr id="3076" name="Rectangle 3">
            <a:extLst>
              <a:ext uri="{FF2B5EF4-FFF2-40B4-BE49-F238E27FC236}">
                <a16:creationId xmlns:a16="http://schemas.microsoft.com/office/drawing/2014/main" id="{475B1537-7DA1-4083-8BD7-D386F452AD4C}"/>
              </a:ext>
            </a:extLst>
          </p:cNvPr>
          <p:cNvSpPr>
            <a:spLocks noGrp="1" noChangeArrowheads="1"/>
          </p:cNvSpPr>
          <p:nvPr>
            <p:ph type="subTitle" idx="1"/>
          </p:nvPr>
        </p:nvSpPr>
        <p:spPr>
          <a:xfrm>
            <a:off x="1116013" y="2636838"/>
            <a:ext cx="6656387" cy="2160587"/>
          </a:xfrm>
        </p:spPr>
        <p:txBody>
          <a:bodyPr/>
          <a:lstStyle/>
          <a:p>
            <a:pPr eaLnBrk="1" hangingPunct="1"/>
            <a:endParaRPr lang="fr-FR" altLang="fr-FR" b="1" dirty="0">
              <a:solidFill>
                <a:schemeClr val="accent2"/>
              </a:solidFill>
            </a:endParaRPr>
          </a:p>
          <a:p>
            <a:pPr eaLnBrk="1" hangingPunct="1"/>
            <a:r>
              <a:rPr lang="fr-FR" altLang="fr-FR" sz="4800" b="1" dirty="0">
                <a:solidFill>
                  <a:schemeClr val="accent2"/>
                </a:solidFill>
              </a:rPr>
              <a:t>LA MOTIVATION</a:t>
            </a:r>
            <a:endParaRPr lang="fr-FR" altLang="fr-FR"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A90113-FC48-46A5-9878-32B092DA0149}"/>
              </a:ext>
            </a:extLst>
          </p:cNvPr>
          <p:cNvSpPr>
            <a:spLocks noGrp="1"/>
          </p:cNvSpPr>
          <p:nvPr>
            <p:ph type="title"/>
          </p:nvPr>
        </p:nvSpPr>
        <p:spPr/>
        <p:txBody>
          <a:bodyPr/>
          <a:lstStyle/>
          <a:p>
            <a:pPr algn="ctr"/>
            <a:r>
              <a:rPr lang="fr-FR" b="1" dirty="0"/>
              <a:t>Activités </a:t>
            </a:r>
            <a:endParaRPr lang="fr-CI" b="1" dirty="0"/>
          </a:p>
        </p:txBody>
      </p:sp>
      <p:sp>
        <p:nvSpPr>
          <p:cNvPr id="3" name="Espace réservé du contenu 2">
            <a:extLst>
              <a:ext uri="{FF2B5EF4-FFF2-40B4-BE49-F238E27FC236}">
                <a16:creationId xmlns:a16="http://schemas.microsoft.com/office/drawing/2014/main" id="{870EC71D-FDBA-41F3-9C41-B6A49CF13BDE}"/>
              </a:ext>
            </a:extLst>
          </p:cNvPr>
          <p:cNvSpPr>
            <a:spLocks noGrp="1"/>
          </p:cNvSpPr>
          <p:nvPr>
            <p:ph idx="1"/>
          </p:nvPr>
        </p:nvSpPr>
        <p:spPr/>
        <p:txBody>
          <a:bodyPr>
            <a:normAutofit lnSpcReduction="10000"/>
          </a:bodyPr>
          <a:lstStyle/>
          <a:p>
            <a:r>
              <a:rPr lang="fr-FR" sz="3200" dirty="0"/>
              <a:t>Les activités de gestion du personnel comprennent: </a:t>
            </a:r>
          </a:p>
          <a:p>
            <a:pPr lvl="1"/>
            <a:r>
              <a:rPr lang="fr-FR" sz="2800" dirty="0"/>
              <a:t>l'élaboration de l'organigramme, </a:t>
            </a:r>
          </a:p>
          <a:p>
            <a:pPr lvl="1"/>
            <a:r>
              <a:rPr lang="fr-FR" sz="2800" dirty="0"/>
              <a:t>la description des postes, </a:t>
            </a:r>
          </a:p>
          <a:p>
            <a:pPr lvl="1"/>
            <a:r>
              <a:rPr lang="fr-FR" sz="2800" dirty="0"/>
              <a:t>la conception et le remplissage des fiches signalétiques du personnel, </a:t>
            </a:r>
          </a:p>
          <a:p>
            <a:pPr lvl="1"/>
            <a:r>
              <a:rPr lang="fr-FR" sz="2800" dirty="0"/>
              <a:t>l’établissement et la signature du contrat de travail, </a:t>
            </a:r>
          </a:p>
          <a:p>
            <a:pPr lvl="1"/>
            <a:r>
              <a:rPr lang="fr-FR" sz="2800" dirty="0"/>
              <a:t>la motivation et </a:t>
            </a:r>
          </a:p>
          <a:p>
            <a:pPr lvl="1"/>
            <a:r>
              <a:rPr lang="fr-FR" sz="2800" dirty="0"/>
              <a:t>le déploiement du personnel. </a:t>
            </a:r>
            <a:endParaRPr lang="fr-CI" sz="2800" dirty="0"/>
          </a:p>
        </p:txBody>
      </p:sp>
    </p:spTree>
    <p:extLst>
      <p:ext uri="{BB962C8B-B14F-4D97-AF65-F5344CB8AC3E}">
        <p14:creationId xmlns:p14="http://schemas.microsoft.com/office/powerpoint/2010/main" val="5379874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5">
            <a:extLst>
              <a:ext uri="{FF2B5EF4-FFF2-40B4-BE49-F238E27FC236}">
                <a16:creationId xmlns:a16="http://schemas.microsoft.com/office/drawing/2014/main" id="{1CA23799-AB45-4ADB-8CF8-2C1826BCFC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F59F8DF-A326-47F9-BA8B-43890785FB0E}" type="slidenum">
              <a:rPr lang="fr-FR" altLang="fr-FR" sz="1400"/>
              <a:pPr>
                <a:spcBef>
                  <a:spcPct val="0"/>
                </a:spcBef>
                <a:buFontTx/>
                <a:buNone/>
              </a:pPr>
              <a:t>40</a:t>
            </a:fld>
            <a:endParaRPr lang="fr-FR" altLang="fr-FR" sz="1400"/>
          </a:p>
        </p:txBody>
      </p:sp>
      <p:sp>
        <p:nvSpPr>
          <p:cNvPr id="4099" name="Rectangle 2">
            <a:extLst>
              <a:ext uri="{FF2B5EF4-FFF2-40B4-BE49-F238E27FC236}">
                <a16:creationId xmlns:a16="http://schemas.microsoft.com/office/drawing/2014/main" id="{8EAC01A5-7598-4B7E-9D02-E3CBDD63BB14}"/>
              </a:ext>
            </a:extLst>
          </p:cNvPr>
          <p:cNvSpPr>
            <a:spLocks noGrp="1" noChangeArrowheads="1"/>
          </p:cNvSpPr>
          <p:nvPr>
            <p:ph type="title"/>
          </p:nvPr>
        </p:nvSpPr>
        <p:spPr/>
        <p:txBody>
          <a:bodyPr/>
          <a:lstStyle/>
          <a:p>
            <a:pPr eaLnBrk="1" hangingPunct="1"/>
            <a:r>
              <a:rPr lang="fr-FR" altLang="fr-FR" b="1">
                <a:solidFill>
                  <a:schemeClr val="accent2"/>
                </a:solidFill>
              </a:rPr>
              <a:t>DEFINITION</a:t>
            </a:r>
          </a:p>
        </p:txBody>
      </p:sp>
      <p:sp>
        <p:nvSpPr>
          <p:cNvPr id="4100" name="Rectangle 3">
            <a:extLst>
              <a:ext uri="{FF2B5EF4-FFF2-40B4-BE49-F238E27FC236}">
                <a16:creationId xmlns:a16="http://schemas.microsoft.com/office/drawing/2014/main" id="{8E2FEC19-6098-4577-955D-0E5B04755583}"/>
              </a:ext>
            </a:extLst>
          </p:cNvPr>
          <p:cNvSpPr>
            <a:spLocks noGrp="1" noChangeArrowheads="1"/>
          </p:cNvSpPr>
          <p:nvPr>
            <p:ph type="body" idx="1"/>
          </p:nvPr>
        </p:nvSpPr>
        <p:spPr>
          <a:xfrm>
            <a:off x="323850" y="1905000"/>
            <a:ext cx="8569325" cy="4114800"/>
          </a:xfrm>
        </p:spPr>
        <p:txBody>
          <a:bodyPr/>
          <a:lstStyle/>
          <a:p>
            <a:pPr eaLnBrk="1" hangingPunct="1">
              <a:buFontTx/>
              <a:buNone/>
            </a:pPr>
            <a:endParaRPr lang="fr-FR" altLang="fr-FR" sz="2800" b="1"/>
          </a:p>
          <a:p>
            <a:pPr eaLnBrk="1" hangingPunct="1">
              <a:buFontTx/>
              <a:buNone/>
            </a:pPr>
            <a:r>
              <a:rPr lang="fr-FR" altLang="fr-FR" sz="2800">
                <a:cs typeface="Arial" panose="020B0604020202020204" pitchFamily="34" charset="0"/>
              </a:rPr>
              <a:t>   La Motivation est un désir qui tend à déterminer notre comportement. Il s'agit d'un besoin qui nous met en mouvement, qui nous fait agir. </a:t>
            </a:r>
          </a:p>
          <a:p>
            <a:pPr eaLnBrk="1" hangingPunct="1">
              <a:buFontTx/>
              <a:buNone/>
            </a:pPr>
            <a:r>
              <a:rPr lang="fr-FR" altLang="fr-FR" sz="2800">
                <a:cs typeface="Arial" panose="020B0604020202020204" pitchFamily="34" charset="0"/>
              </a:rPr>
              <a:t>   Ce besoin suscite en nous une tension en vue de sa satisfaction. C'est donc avant tout une tension plus ou moins forte selon l'intensité du besoin à satisfaire.</a:t>
            </a:r>
            <a:endParaRPr lang="fr-FR" altLang="fr-FR" sz="2800">
              <a:cs typeface="Times New Roman" panose="02020603050405020304" pitchFamily="18" charset="0"/>
            </a:endParaRPr>
          </a:p>
          <a:p>
            <a:pPr lvl="1" eaLnBrk="1" hangingPunct="1">
              <a:buFontTx/>
              <a:buNone/>
            </a:pPr>
            <a:endParaRPr lang="fr-FR" altLang="fr-FR" sz="2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5">
            <a:extLst>
              <a:ext uri="{FF2B5EF4-FFF2-40B4-BE49-F238E27FC236}">
                <a16:creationId xmlns:a16="http://schemas.microsoft.com/office/drawing/2014/main" id="{4953B3D1-8EB8-4A04-A6B1-BF6E5E14C4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26AC9C7-D2EB-4491-B224-750AF1FFF80C}" type="slidenum">
              <a:rPr lang="fr-FR" altLang="fr-FR" sz="1400"/>
              <a:pPr>
                <a:spcBef>
                  <a:spcPct val="0"/>
                </a:spcBef>
                <a:buFontTx/>
                <a:buNone/>
              </a:pPr>
              <a:t>41</a:t>
            </a:fld>
            <a:endParaRPr lang="fr-FR" altLang="fr-FR" sz="1400"/>
          </a:p>
        </p:txBody>
      </p:sp>
      <p:sp>
        <p:nvSpPr>
          <p:cNvPr id="5123" name="Rectangle 2">
            <a:extLst>
              <a:ext uri="{FF2B5EF4-FFF2-40B4-BE49-F238E27FC236}">
                <a16:creationId xmlns:a16="http://schemas.microsoft.com/office/drawing/2014/main" id="{1432C571-D9DF-4F14-A5D9-55C722E8C196}"/>
              </a:ext>
            </a:extLst>
          </p:cNvPr>
          <p:cNvSpPr>
            <a:spLocks noGrp="1" noChangeArrowheads="1"/>
          </p:cNvSpPr>
          <p:nvPr>
            <p:ph type="title"/>
          </p:nvPr>
        </p:nvSpPr>
        <p:spPr/>
        <p:txBody>
          <a:bodyPr/>
          <a:lstStyle/>
          <a:p>
            <a:pPr eaLnBrk="1" hangingPunct="1"/>
            <a:r>
              <a:rPr lang="fr-FR" altLang="fr-FR" b="1">
                <a:solidFill>
                  <a:schemeClr val="accent2"/>
                </a:solidFill>
              </a:rPr>
              <a:t>Types de motivation</a:t>
            </a:r>
          </a:p>
        </p:txBody>
      </p:sp>
      <p:sp>
        <p:nvSpPr>
          <p:cNvPr id="5124" name="Rectangle 3">
            <a:extLst>
              <a:ext uri="{FF2B5EF4-FFF2-40B4-BE49-F238E27FC236}">
                <a16:creationId xmlns:a16="http://schemas.microsoft.com/office/drawing/2014/main" id="{3B857E77-878F-45F4-A3C4-0C69241E87BF}"/>
              </a:ext>
            </a:extLst>
          </p:cNvPr>
          <p:cNvSpPr>
            <a:spLocks noGrp="1" noChangeArrowheads="1"/>
          </p:cNvSpPr>
          <p:nvPr>
            <p:ph type="body" idx="1"/>
          </p:nvPr>
        </p:nvSpPr>
        <p:spPr>
          <a:xfrm>
            <a:off x="0" y="1905000"/>
            <a:ext cx="9144000" cy="4114800"/>
          </a:xfrm>
        </p:spPr>
        <p:txBody>
          <a:bodyPr/>
          <a:lstStyle/>
          <a:p>
            <a:pPr eaLnBrk="1" hangingPunct="1"/>
            <a:r>
              <a:rPr lang="fr-FR" altLang="fr-FR"/>
              <a:t>Motivations positives ou motivations d’approche: orientent le comportement pour atteindre l’objet de satisfaction;</a:t>
            </a:r>
          </a:p>
          <a:p>
            <a:pPr eaLnBrk="1" hangingPunct="1">
              <a:buFontTx/>
              <a:buNone/>
            </a:pPr>
            <a:endParaRPr lang="fr-FR" altLang="fr-FR"/>
          </a:p>
          <a:p>
            <a:pPr eaLnBrk="1" hangingPunct="1"/>
            <a:r>
              <a:rPr lang="fr-FR" altLang="fr-FR"/>
              <a:t>Motivations négatives ou motivations d’évitement: orientent le comportement pour éviter le désagréable, l’objet d’insatisfaction.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5">
            <a:extLst>
              <a:ext uri="{FF2B5EF4-FFF2-40B4-BE49-F238E27FC236}">
                <a16:creationId xmlns:a16="http://schemas.microsoft.com/office/drawing/2014/main" id="{BD2544BC-DB13-4C55-B557-FCD8168C8A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972E81E-AFC6-4646-AE72-0DC05418C329}" type="slidenum">
              <a:rPr lang="fr-FR" altLang="fr-FR" sz="1400"/>
              <a:pPr>
                <a:spcBef>
                  <a:spcPct val="0"/>
                </a:spcBef>
                <a:buFontTx/>
                <a:buNone/>
              </a:pPr>
              <a:t>42</a:t>
            </a:fld>
            <a:endParaRPr lang="fr-FR" altLang="fr-FR" sz="1400"/>
          </a:p>
        </p:txBody>
      </p:sp>
      <p:sp>
        <p:nvSpPr>
          <p:cNvPr id="6147" name="Rectangle 2">
            <a:extLst>
              <a:ext uri="{FF2B5EF4-FFF2-40B4-BE49-F238E27FC236}">
                <a16:creationId xmlns:a16="http://schemas.microsoft.com/office/drawing/2014/main" id="{61F0F4EB-B4EF-4EA8-A7F1-F6F69F4713E8}"/>
              </a:ext>
            </a:extLst>
          </p:cNvPr>
          <p:cNvSpPr>
            <a:spLocks noGrp="1" noChangeArrowheads="1"/>
          </p:cNvSpPr>
          <p:nvPr>
            <p:ph type="title"/>
          </p:nvPr>
        </p:nvSpPr>
        <p:spPr/>
        <p:txBody>
          <a:bodyPr/>
          <a:lstStyle/>
          <a:p>
            <a:pPr eaLnBrk="1" hangingPunct="1"/>
            <a:r>
              <a:rPr lang="fr-FR" altLang="fr-FR" b="1">
                <a:solidFill>
                  <a:schemeClr val="accent2"/>
                </a:solidFill>
              </a:rPr>
              <a:t>Effets de la motivation</a:t>
            </a:r>
            <a:endParaRPr lang="fr-FR" altLang="fr-FR" sz="2400" b="1">
              <a:solidFill>
                <a:schemeClr val="accent2"/>
              </a:solidFill>
            </a:endParaRPr>
          </a:p>
        </p:txBody>
      </p:sp>
      <p:sp>
        <p:nvSpPr>
          <p:cNvPr id="6148" name="Rectangle 3">
            <a:extLst>
              <a:ext uri="{FF2B5EF4-FFF2-40B4-BE49-F238E27FC236}">
                <a16:creationId xmlns:a16="http://schemas.microsoft.com/office/drawing/2014/main" id="{83ADA35C-CD5A-40AA-ADB2-322408217CC7}"/>
              </a:ext>
            </a:extLst>
          </p:cNvPr>
          <p:cNvSpPr>
            <a:spLocks noGrp="1" noChangeArrowheads="1"/>
          </p:cNvSpPr>
          <p:nvPr>
            <p:ph type="body" idx="1"/>
          </p:nvPr>
        </p:nvSpPr>
        <p:spPr>
          <a:xfrm>
            <a:off x="457200" y="1600200"/>
            <a:ext cx="8229600" cy="2863850"/>
          </a:xfrm>
        </p:spPr>
        <p:txBody>
          <a:bodyPr/>
          <a:lstStyle/>
          <a:p>
            <a:pPr eaLnBrk="1" hangingPunct="1"/>
            <a:r>
              <a:rPr lang="fr-FR" altLang="fr-FR"/>
              <a:t>Dynamise l’individu</a:t>
            </a:r>
          </a:p>
          <a:p>
            <a:pPr eaLnBrk="1" hangingPunct="1"/>
            <a:r>
              <a:rPr lang="fr-FR" altLang="fr-FR"/>
              <a:t>Oriente et unifie la conduite</a:t>
            </a:r>
          </a:p>
          <a:p>
            <a:pPr eaLnBrk="1" hangingPunct="1"/>
            <a:r>
              <a:rPr lang="fr-FR" altLang="fr-FR"/>
              <a:t>Facilite l’adaptation</a:t>
            </a:r>
          </a:p>
          <a:p>
            <a:pPr eaLnBrk="1" hangingPunct="1"/>
            <a:r>
              <a:rPr lang="fr-FR" altLang="fr-FR"/>
              <a:t>Oriente perceptions et opinions</a:t>
            </a:r>
          </a:p>
          <a:p>
            <a:pPr lvl="1" eaLnBrk="1" hangingPunct="1">
              <a:buFontTx/>
              <a:buNone/>
            </a:pPr>
            <a:endParaRPr lang="fr-FR" altLang="fr-F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5">
            <a:extLst>
              <a:ext uri="{FF2B5EF4-FFF2-40B4-BE49-F238E27FC236}">
                <a16:creationId xmlns:a16="http://schemas.microsoft.com/office/drawing/2014/main" id="{26864501-041E-44E5-B824-B0B2E7A374E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2A2A7D5-C33E-4EEE-BD78-DD8BC25F88F9}" type="slidenum">
              <a:rPr lang="fr-FR" altLang="fr-FR" sz="1400"/>
              <a:pPr>
                <a:spcBef>
                  <a:spcPct val="0"/>
                </a:spcBef>
                <a:buFontTx/>
                <a:buNone/>
              </a:pPr>
              <a:t>43</a:t>
            </a:fld>
            <a:endParaRPr lang="fr-FR" altLang="fr-FR" sz="1400"/>
          </a:p>
        </p:txBody>
      </p:sp>
      <p:sp>
        <p:nvSpPr>
          <p:cNvPr id="7171" name="Rectangle 2">
            <a:extLst>
              <a:ext uri="{FF2B5EF4-FFF2-40B4-BE49-F238E27FC236}">
                <a16:creationId xmlns:a16="http://schemas.microsoft.com/office/drawing/2014/main" id="{3928A12C-E6AE-4E63-9CB9-3DF0AAC867B5}"/>
              </a:ext>
            </a:extLst>
          </p:cNvPr>
          <p:cNvSpPr>
            <a:spLocks noGrp="1" noChangeArrowheads="1"/>
          </p:cNvSpPr>
          <p:nvPr>
            <p:ph type="title"/>
          </p:nvPr>
        </p:nvSpPr>
        <p:spPr>
          <a:xfrm>
            <a:off x="628650" y="365126"/>
            <a:ext cx="7886700" cy="831849"/>
          </a:xfrm>
        </p:spPr>
        <p:txBody>
          <a:bodyPr/>
          <a:lstStyle/>
          <a:p>
            <a:pPr algn="ctr" eaLnBrk="1" hangingPunct="1"/>
            <a:r>
              <a:rPr lang="fr-FR" altLang="fr-FR" b="1" dirty="0">
                <a:solidFill>
                  <a:schemeClr val="accent2"/>
                </a:solidFill>
              </a:rPr>
              <a:t>Niveaux de motivation</a:t>
            </a:r>
          </a:p>
        </p:txBody>
      </p:sp>
      <p:sp>
        <p:nvSpPr>
          <p:cNvPr id="7172" name="Rectangle 3">
            <a:extLst>
              <a:ext uri="{FF2B5EF4-FFF2-40B4-BE49-F238E27FC236}">
                <a16:creationId xmlns:a16="http://schemas.microsoft.com/office/drawing/2014/main" id="{1F153F33-8C46-4EE3-9E81-7824E7A57A12}"/>
              </a:ext>
            </a:extLst>
          </p:cNvPr>
          <p:cNvSpPr>
            <a:spLocks noGrp="1" noChangeArrowheads="1"/>
          </p:cNvSpPr>
          <p:nvPr>
            <p:ph type="body" idx="1"/>
          </p:nvPr>
        </p:nvSpPr>
        <p:spPr>
          <a:xfrm>
            <a:off x="452761" y="1305017"/>
            <a:ext cx="8511852" cy="5122415"/>
          </a:xfrm>
        </p:spPr>
        <p:txBody>
          <a:bodyPr>
            <a:normAutofit/>
          </a:bodyPr>
          <a:lstStyle/>
          <a:p>
            <a:pPr eaLnBrk="1" hangingPunct="1">
              <a:lnSpc>
                <a:spcPct val="90000"/>
              </a:lnSpc>
              <a:buFontTx/>
              <a:buBlip>
                <a:blip r:embed="rId2"/>
              </a:buBlip>
            </a:pPr>
            <a:r>
              <a:rPr lang="fr-FR" altLang="fr-FR" sz="2400" dirty="0"/>
              <a:t> Niveau 1: Motivation d’existence (besoins physiologiques et de sécurité)</a:t>
            </a:r>
          </a:p>
          <a:p>
            <a:pPr eaLnBrk="1" hangingPunct="1">
              <a:lnSpc>
                <a:spcPct val="90000"/>
              </a:lnSpc>
              <a:buFontTx/>
              <a:buNone/>
            </a:pPr>
            <a:endParaRPr lang="fr-FR" altLang="fr-FR" sz="2400" dirty="0"/>
          </a:p>
          <a:p>
            <a:pPr eaLnBrk="1" hangingPunct="1">
              <a:lnSpc>
                <a:spcPct val="90000"/>
              </a:lnSpc>
              <a:buFontTx/>
              <a:buBlip>
                <a:blip r:embed="rId2"/>
              </a:buBlip>
            </a:pPr>
            <a:r>
              <a:rPr lang="fr-FR" altLang="fr-FR" sz="2400" dirty="0"/>
              <a:t> Niveau 2: Motivation en relation avec autrui (besoins d’appartenance à un groupe, indentification)</a:t>
            </a:r>
          </a:p>
          <a:p>
            <a:pPr eaLnBrk="1" hangingPunct="1">
              <a:lnSpc>
                <a:spcPct val="90000"/>
              </a:lnSpc>
              <a:buFontTx/>
              <a:buNone/>
            </a:pPr>
            <a:endParaRPr lang="fr-FR" altLang="fr-FR" sz="2400" dirty="0"/>
          </a:p>
          <a:p>
            <a:pPr eaLnBrk="1" hangingPunct="1">
              <a:lnSpc>
                <a:spcPct val="90000"/>
              </a:lnSpc>
              <a:buFontTx/>
              <a:buBlip>
                <a:blip r:embed="rId2"/>
              </a:buBlip>
            </a:pPr>
            <a:r>
              <a:rPr lang="fr-FR" altLang="fr-FR" sz="2400" dirty="0"/>
              <a:t> Motivation d’accomplissement personnel (besoin de se réaliser).</a:t>
            </a:r>
          </a:p>
          <a:p>
            <a:pPr eaLnBrk="1" hangingPunct="1">
              <a:lnSpc>
                <a:spcPct val="90000"/>
              </a:lnSpc>
              <a:buFontTx/>
              <a:buNone/>
            </a:pPr>
            <a:endParaRPr lang="fr-FR" altLang="fr-FR" sz="2400" dirty="0"/>
          </a:p>
          <a:p>
            <a:pPr eaLnBrk="1" hangingPunct="1">
              <a:lnSpc>
                <a:spcPct val="90000"/>
              </a:lnSpc>
              <a:buFontTx/>
              <a:buNone/>
            </a:pPr>
            <a:r>
              <a:rPr lang="fr-FR" altLang="fr-FR" sz="2400" dirty="0"/>
              <a:t>    Le comportement de l’homme illustre sans cesse sa recherche de satisfaction des ces besoins </a:t>
            </a:r>
          </a:p>
          <a:p>
            <a:pPr eaLnBrk="1" hangingPunct="1">
              <a:lnSpc>
                <a:spcPct val="90000"/>
              </a:lnSpc>
              <a:buFontTx/>
              <a:buNone/>
            </a:pPr>
            <a:r>
              <a:rPr lang="fr-FR" altLang="fr-FR" sz="2400" dirty="0"/>
              <a:t>    « gratification ». </a:t>
            </a:r>
          </a:p>
          <a:p>
            <a:pPr lvl="1" eaLnBrk="1" hangingPunct="1">
              <a:lnSpc>
                <a:spcPct val="90000"/>
              </a:lnSpc>
            </a:pPr>
            <a:endParaRPr lang="fr-FR" altLang="fr-FR" sz="16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5">
            <a:extLst>
              <a:ext uri="{FF2B5EF4-FFF2-40B4-BE49-F238E27FC236}">
                <a16:creationId xmlns:a16="http://schemas.microsoft.com/office/drawing/2014/main" id="{09962153-3390-47EA-83AD-799BADD058C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5E15BBE-2C19-42C7-8B20-77A47C166FBD}" type="slidenum">
              <a:rPr lang="fr-FR" altLang="fr-FR" sz="1400"/>
              <a:pPr>
                <a:spcBef>
                  <a:spcPct val="0"/>
                </a:spcBef>
                <a:buFontTx/>
                <a:buNone/>
              </a:pPr>
              <a:t>44</a:t>
            </a:fld>
            <a:endParaRPr lang="fr-FR" altLang="fr-FR" sz="1400"/>
          </a:p>
        </p:txBody>
      </p:sp>
      <p:sp>
        <p:nvSpPr>
          <p:cNvPr id="8195" name="Rectangle 2">
            <a:extLst>
              <a:ext uri="{FF2B5EF4-FFF2-40B4-BE49-F238E27FC236}">
                <a16:creationId xmlns:a16="http://schemas.microsoft.com/office/drawing/2014/main" id="{47108BA5-99DD-4072-8E79-89F3D339CFF6}"/>
              </a:ext>
            </a:extLst>
          </p:cNvPr>
          <p:cNvSpPr>
            <a:spLocks noGrp="1" noChangeArrowheads="1"/>
          </p:cNvSpPr>
          <p:nvPr>
            <p:ph type="title"/>
          </p:nvPr>
        </p:nvSpPr>
        <p:spPr>
          <a:xfrm>
            <a:off x="457200" y="274638"/>
            <a:ext cx="8229600" cy="390525"/>
          </a:xfrm>
        </p:spPr>
        <p:txBody>
          <a:bodyPr>
            <a:normAutofit fontScale="90000"/>
          </a:bodyPr>
          <a:lstStyle/>
          <a:p>
            <a:pPr eaLnBrk="1" hangingPunct="1"/>
            <a:r>
              <a:rPr lang="fr-FR" altLang="fr-FR" sz="2800" b="1">
                <a:solidFill>
                  <a:schemeClr val="accent2"/>
                </a:solidFill>
              </a:rPr>
              <a:t>La pyramide des besoins (A. Maslow)</a:t>
            </a:r>
            <a:r>
              <a:rPr lang="fr-FR" altLang="fr-FR" sz="4000"/>
              <a:t> </a:t>
            </a:r>
          </a:p>
        </p:txBody>
      </p:sp>
      <p:pic>
        <p:nvPicPr>
          <p:cNvPr id="8196" name="Picture 3">
            <a:extLst>
              <a:ext uri="{FF2B5EF4-FFF2-40B4-BE49-F238E27FC236}">
                <a16:creationId xmlns:a16="http://schemas.microsoft.com/office/drawing/2014/main" id="{2155CC6A-5CE3-41B6-B70D-3CE745D48351}"/>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77533" y="1039812"/>
            <a:ext cx="8208962" cy="5543550"/>
          </a:xfr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5">
            <a:extLst>
              <a:ext uri="{FF2B5EF4-FFF2-40B4-BE49-F238E27FC236}">
                <a16:creationId xmlns:a16="http://schemas.microsoft.com/office/drawing/2014/main" id="{447845CA-B22F-4681-B41E-A16E915FD31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FB04C6C-C8E8-4246-81F1-65DC581221D5}" type="slidenum">
              <a:rPr lang="fr-FR" altLang="fr-FR" sz="1400"/>
              <a:pPr>
                <a:spcBef>
                  <a:spcPct val="0"/>
                </a:spcBef>
                <a:buFontTx/>
                <a:buNone/>
              </a:pPr>
              <a:t>45</a:t>
            </a:fld>
            <a:endParaRPr lang="fr-FR" altLang="fr-FR" sz="1400"/>
          </a:p>
        </p:txBody>
      </p:sp>
      <p:sp>
        <p:nvSpPr>
          <p:cNvPr id="9219" name="Rectangle 2">
            <a:extLst>
              <a:ext uri="{FF2B5EF4-FFF2-40B4-BE49-F238E27FC236}">
                <a16:creationId xmlns:a16="http://schemas.microsoft.com/office/drawing/2014/main" id="{74CF2D90-AB54-4861-BC2A-50D1EC15EBBD}"/>
              </a:ext>
            </a:extLst>
          </p:cNvPr>
          <p:cNvSpPr>
            <a:spLocks noGrp="1" noChangeArrowheads="1"/>
          </p:cNvSpPr>
          <p:nvPr>
            <p:ph type="title"/>
          </p:nvPr>
        </p:nvSpPr>
        <p:spPr>
          <a:xfrm>
            <a:off x="539750" y="188913"/>
            <a:ext cx="8135938" cy="1223962"/>
          </a:xfrm>
        </p:spPr>
        <p:txBody>
          <a:bodyPr>
            <a:normAutofit/>
          </a:bodyPr>
          <a:lstStyle/>
          <a:p>
            <a:pPr algn="ctr" eaLnBrk="1" hangingPunct="1"/>
            <a:r>
              <a:rPr lang="fr-FR" altLang="fr-FR" sz="3200" b="1" dirty="0">
                <a:solidFill>
                  <a:schemeClr val="accent2"/>
                </a:solidFill>
                <a:latin typeface="+mn-lt"/>
              </a:rPr>
              <a:t>Déterminants de la motivation au travail</a:t>
            </a:r>
            <a:br>
              <a:rPr lang="fr-FR" altLang="fr-FR" sz="2000" b="1" dirty="0">
                <a:solidFill>
                  <a:schemeClr val="accent2"/>
                </a:solidFill>
                <a:latin typeface="+mn-lt"/>
              </a:rPr>
            </a:br>
            <a:r>
              <a:rPr lang="fr-FR" altLang="fr-FR" sz="2000" b="1" dirty="0">
                <a:solidFill>
                  <a:schemeClr val="accent2"/>
                </a:solidFill>
                <a:latin typeface="+mn-lt"/>
              </a:rPr>
              <a:t>(facteurs à exploiter par le chef pour motiver)</a:t>
            </a:r>
            <a:endParaRPr lang="fr-FR" altLang="fr-FR" sz="4000" b="1" dirty="0">
              <a:latin typeface="+mn-lt"/>
            </a:endParaRPr>
          </a:p>
        </p:txBody>
      </p:sp>
      <p:sp>
        <p:nvSpPr>
          <p:cNvPr id="9220" name="Rectangle 3">
            <a:extLst>
              <a:ext uri="{FF2B5EF4-FFF2-40B4-BE49-F238E27FC236}">
                <a16:creationId xmlns:a16="http://schemas.microsoft.com/office/drawing/2014/main" id="{3742B9F7-3932-413A-AE72-8E9FB5AAD369}"/>
              </a:ext>
            </a:extLst>
          </p:cNvPr>
          <p:cNvSpPr>
            <a:spLocks noGrp="1" noChangeArrowheads="1"/>
          </p:cNvSpPr>
          <p:nvPr>
            <p:ph type="body" idx="1"/>
          </p:nvPr>
        </p:nvSpPr>
        <p:spPr>
          <a:xfrm>
            <a:off x="179388" y="1341438"/>
            <a:ext cx="8507412" cy="4535487"/>
          </a:xfrm>
        </p:spPr>
        <p:txBody>
          <a:bodyPr/>
          <a:lstStyle/>
          <a:p>
            <a:pPr eaLnBrk="1" hangingPunct="1">
              <a:lnSpc>
                <a:spcPct val="150000"/>
              </a:lnSpc>
            </a:pPr>
            <a:r>
              <a:rPr lang="fr-FR" altLang="fr-FR" dirty="0"/>
              <a:t>Accomplissement de soi </a:t>
            </a:r>
            <a:r>
              <a:rPr lang="fr-FR" altLang="fr-FR" sz="2000" dirty="0"/>
              <a:t>(travail utile, efficace)</a:t>
            </a:r>
          </a:p>
          <a:p>
            <a:pPr eaLnBrk="1" hangingPunct="1">
              <a:lnSpc>
                <a:spcPct val="150000"/>
              </a:lnSpc>
            </a:pPr>
            <a:r>
              <a:rPr lang="fr-FR" altLang="fr-FR" dirty="0"/>
              <a:t>Reconnaissance en tant que personne </a:t>
            </a:r>
            <a:r>
              <a:rPr lang="fr-FR" altLang="fr-FR" sz="2000" dirty="0"/>
              <a:t>(par son chef)</a:t>
            </a:r>
          </a:p>
          <a:p>
            <a:pPr eaLnBrk="1" hangingPunct="1">
              <a:lnSpc>
                <a:spcPct val="150000"/>
              </a:lnSpc>
            </a:pPr>
            <a:r>
              <a:rPr lang="fr-FR" altLang="fr-FR" dirty="0"/>
              <a:t>Nature du travail </a:t>
            </a:r>
            <a:r>
              <a:rPr lang="fr-FR" altLang="fr-FR" sz="2000" dirty="0"/>
              <a:t>(qui correspond à son goût)</a:t>
            </a:r>
          </a:p>
          <a:p>
            <a:pPr eaLnBrk="1" hangingPunct="1">
              <a:lnSpc>
                <a:spcPct val="150000"/>
              </a:lnSpc>
            </a:pPr>
            <a:r>
              <a:rPr lang="fr-FR" altLang="fr-FR" dirty="0"/>
              <a:t>La responsabilité et l’initiative </a:t>
            </a:r>
            <a:r>
              <a:rPr lang="fr-FR" altLang="fr-FR" sz="2000" dirty="0"/>
              <a:t>(autonomie dans le travail)</a:t>
            </a:r>
          </a:p>
          <a:p>
            <a:pPr eaLnBrk="1" hangingPunct="1">
              <a:lnSpc>
                <a:spcPct val="150000"/>
              </a:lnSpc>
            </a:pPr>
            <a:r>
              <a:rPr lang="fr-FR" altLang="fr-FR" dirty="0"/>
              <a:t>L’avancement et les promotions </a:t>
            </a:r>
          </a:p>
          <a:p>
            <a:pPr eaLnBrk="1" hangingPunct="1">
              <a:lnSpc>
                <a:spcPct val="150000"/>
              </a:lnSpc>
            </a:pPr>
            <a:r>
              <a:rPr lang="fr-FR" altLang="fr-FR" dirty="0"/>
              <a:t>Le Salaire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a:extLst>
              <a:ext uri="{FF2B5EF4-FFF2-40B4-BE49-F238E27FC236}">
                <a16:creationId xmlns:a16="http://schemas.microsoft.com/office/drawing/2014/main" id="{5AA07FDD-0623-427B-9A2C-7AB635F1AC00}"/>
              </a:ext>
            </a:extLst>
          </p:cNvPr>
          <p:cNvSpPr>
            <a:spLocks noGrp="1" noChangeArrowheads="1"/>
          </p:cNvSpPr>
          <p:nvPr>
            <p:ph type="title"/>
          </p:nvPr>
        </p:nvSpPr>
        <p:spPr>
          <a:xfrm>
            <a:off x="457200" y="274638"/>
            <a:ext cx="8229600" cy="922337"/>
          </a:xfrm>
        </p:spPr>
        <p:txBody>
          <a:bodyPr/>
          <a:lstStyle/>
          <a:p>
            <a:pPr algn="ctr"/>
            <a:r>
              <a:rPr lang="fr-FR" altLang="fr-FR" b="1" dirty="0">
                <a:solidFill>
                  <a:schemeClr val="accent2"/>
                </a:solidFill>
                <a:latin typeface="+mn-lt"/>
              </a:rPr>
              <a:t>Motivation des hommes</a:t>
            </a:r>
            <a:endParaRPr lang="fr-FR" altLang="fr-FR" dirty="0">
              <a:latin typeface="+mn-lt"/>
            </a:endParaRPr>
          </a:p>
        </p:txBody>
      </p:sp>
      <p:sp>
        <p:nvSpPr>
          <p:cNvPr id="10243" name="Espace réservé du contenu 2">
            <a:extLst>
              <a:ext uri="{FF2B5EF4-FFF2-40B4-BE49-F238E27FC236}">
                <a16:creationId xmlns:a16="http://schemas.microsoft.com/office/drawing/2014/main" id="{5BEFA13E-159C-4934-BEA5-2AA5DDA6CE21}"/>
              </a:ext>
            </a:extLst>
          </p:cNvPr>
          <p:cNvSpPr>
            <a:spLocks noGrp="1" noChangeArrowheads="1"/>
          </p:cNvSpPr>
          <p:nvPr>
            <p:ph idx="1"/>
          </p:nvPr>
        </p:nvSpPr>
        <p:spPr>
          <a:xfrm>
            <a:off x="457200" y="1196975"/>
            <a:ext cx="8229600" cy="4929188"/>
          </a:xfrm>
        </p:spPr>
        <p:txBody>
          <a:bodyPr/>
          <a:lstStyle/>
          <a:p>
            <a:pPr eaLnBrk="1" hangingPunct="1">
              <a:lnSpc>
                <a:spcPct val="150000"/>
              </a:lnSpc>
              <a:buFontTx/>
              <a:buNone/>
            </a:pPr>
            <a:r>
              <a:rPr lang="fr-FR" altLang="fr-FR" b="1" u="sng" dirty="0"/>
              <a:t>Facteurs de satisfaction </a:t>
            </a:r>
            <a:r>
              <a:rPr lang="fr-FR" altLang="fr-FR" b="1" dirty="0"/>
              <a:t>:</a:t>
            </a:r>
          </a:p>
          <a:p>
            <a:pPr eaLnBrk="1" hangingPunct="1">
              <a:lnSpc>
                <a:spcPct val="150000"/>
              </a:lnSpc>
            </a:pPr>
            <a:r>
              <a:rPr lang="fr-FR" altLang="fr-FR" dirty="0"/>
              <a:t>Prestige social : Identification au leader / organisation </a:t>
            </a:r>
          </a:p>
          <a:p>
            <a:pPr eaLnBrk="1" hangingPunct="1">
              <a:lnSpc>
                <a:spcPct val="150000"/>
              </a:lnSpc>
            </a:pPr>
            <a:r>
              <a:rPr lang="fr-FR" altLang="fr-FR" dirty="0"/>
              <a:t>Salaire</a:t>
            </a:r>
          </a:p>
          <a:p>
            <a:pPr eaLnBrk="1" hangingPunct="1">
              <a:lnSpc>
                <a:spcPct val="150000"/>
              </a:lnSpc>
            </a:pPr>
            <a:r>
              <a:rPr lang="fr-FR" altLang="fr-FR" dirty="0"/>
              <a:t>Sanction</a:t>
            </a:r>
          </a:p>
          <a:p>
            <a:pPr eaLnBrk="1" hangingPunct="1">
              <a:lnSpc>
                <a:spcPct val="150000"/>
              </a:lnSpc>
            </a:pPr>
            <a:r>
              <a:rPr lang="fr-FR" altLang="fr-FR" dirty="0"/>
              <a:t>Cadre de travail </a:t>
            </a:r>
          </a:p>
          <a:p>
            <a:pPr eaLnBrk="1" hangingPunct="1">
              <a:lnSpc>
                <a:spcPct val="150000"/>
              </a:lnSpc>
            </a:pPr>
            <a:r>
              <a:rPr lang="fr-FR" altLang="fr-FR" dirty="0"/>
              <a:t>Eviter la confrontation </a:t>
            </a:r>
          </a:p>
          <a:p>
            <a:endParaRPr lang="fr-FR" altLang="fr-FR" dirty="0"/>
          </a:p>
        </p:txBody>
      </p:sp>
      <p:sp>
        <p:nvSpPr>
          <p:cNvPr id="10244" name="Espace réservé du numéro de diapositive 3">
            <a:extLst>
              <a:ext uri="{FF2B5EF4-FFF2-40B4-BE49-F238E27FC236}">
                <a16:creationId xmlns:a16="http://schemas.microsoft.com/office/drawing/2014/main" id="{7D0A8ECC-03C8-49F6-A156-F398C0037A5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0A12FCA-FD7E-4AB0-B286-7C65CEDD9F23}" type="slidenum">
              <a:rPr lang="fr-FR" altLang="fr-FR" sz="1400"/>
              <a:pPr>
                <a:spcBef>
                  <a:spcPct val="0"/>
                </a:spcBef>
                <a:buFontTx/>
                <a:buNone/>
              </a:pPr>
              <a:t>46</a:t>
            </a:fld>
            <a:endParaRPr lang="fr-FR" altLang="fr-FR" sz="14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a:extLst>
              <a:ext uri="{FF2B5EF4-FFF2-40B4-BE49-F238E27FC236}">
                <a16:creationId xmlns:a16="http://schemas.microsoft.com/office/drawing/2014/main" id="{6F167B13-DE38-41B2-ABF6-87ACC76F10C4}"/>
              </a:ext>
            </a:extLst>
          </p:cNvPr>
          <p:cNvSpPr>
            <a:spLocks noGrp="1" noChangeArrowheads="1"/>
          </p:cNvSpPr>
          <p:nvPr>
            <p:ph type="title"/>
          </p:nvPr>
        </p:nvSpPr>
        <p:spPr>
          <a:xfrm>
            <a:off x="457200" y="274638"/>
            <a:ext cx="8229600" cy="993775"/>
          </a:xfrm>
        </p:spPr>
        <p:txBody>
          <a:bodyPr/>
          <a:lstStyle/>
          <a:p>
            <a:pPr algn="ctr"/>
            <a:r>
              <a:rPr lang="fr-FR" altLang="fr-FR" b="1" dirty="0">
                <a:solidFill>
                  <a:schemeClr val="accent2"/>
                </a:solidFill>
                <a:latin typeface="+mn-lt"/>
              </a:rPr>
              <a:t>Motivation des hommes </a:t>
            </a:r>
            <a:endParaRPr lang="fr-FR" altLang="fr-FR" dirty="0">
              <a:latin typeface="+mn-lt"/>
            </a:endParaRPr>
          </a:p>
        </p:txBody>
      </p:sp>
      <p:sp>
        <p:nvSpPr>
          <p:cNvPr id="11267" name="Espace réservé du contenu 2">
            <a:extLst>
              <a:ext uri="{FF2B5EF4-FFF2-40B4-BE49-F238E27FC236}">
                <a16:creationId xmlns:a16="http://schemas.microsoft.com/office/drawing/2014/main" id="{CEAA6D56-52C3-419A-998C-E977F63C961B}"/>
              </a:ext>
            </a:extLst>
          </p:cNvPr>
          <p:cNvSpPr>
            <a:spLocks noGrp="1" noChangeArrowheads="1"/>
          </p:cNvSpPr>
          <p:nvPr>
            <p:ph idx="1"/>
          </p:nvPr>
        </p:nvSpPr>
        <p:spPr/>
        <p:txBody>
          <a:bodyPr/>
          <a:lstStyle/>
          <a:p>
            <a:pPr eaLnBrk="1" hangingPunct="1">
              <a:buFontTx/>
              <a:buNone/>
            </a:pPr>
            <a:r>
              <a:rPr lang="fr-FR" altLang="fr-FR" b="1" u="sng" dirty="0"/>
              <a:t>Facteurs de motivation</a:t>
            </a:r>
            <a:r>
              <a:rPr lang="fr-FR" altLang="fr-FR" b="1" dirty="0"/>
              <a:t> : </a:t>
            </a:r>
          </a:p>
          <a:p>
            <a:pPr eaLnBrk="1" hangingPunct="1">
              <a:buFontTx/>
              <a:buNone/>
            </a:pPr>
            <a:r>
              <a:rPr lang="fr-FR" altLang="fr-FR" dirty="0"/>
              <a:t>1. Réalisation/ Accomplissement </a:t>
            </a:r>
          </a:p>
          <a:p>
            <a:pPr eaLnBrk="1" hangingPunct="1">
              <a:buFontTx/>
              <a:buNone/>
            </a:pPr>
            <a:r>
              <a:rPr lang="fr-FR" altLang="fr-FR" dirty="0"/>
              <a:t>2. Reconnaissance </a:t>
            </a:r>
          </a:p>
          <a:p>
            <a:pPr eaLnBrk="1" hangingPunct="1">
              <a:buFontTx/>
              <a:buNone/>
            </a:pPr>
            <a:r>
              <a:rPr lang="fr-FR" altLang="fr-FR" dirty="0"/>
              <a:t>3. Responsabilité </a:t>
            </a:r>
          </a:p>
          <a:p>
            <a:pPr eaLnBrk="1" hangingPunct="1">
              <a:buFontTx/>
              <a:buNone/>
            </a:pPr>
            <a:r>
              <a:rPr lang="fr-FR" altLang="fr-FR" dirty="0"/>
              <a:t>4. Influence </a:t>
            </a:r>
          </a:p>
          <a:p>
            <a:pPr eaLnBrk="1" hangingPunct="1">
              <a:buFontTx/>
              <a:buNone/>
            </a:pPr>
            <a:r>
              <a:rPr lang="fr-FR" altLang="fr-FR" dirty="0"/>
              <a:t>5. Développement Personnel / Apprentissage</a:t>
            </a:r>
            <a:endParaRPr lang="fr-FR" altLang="fr-FR" b="1" dirty="0"/>
          </a:p>
          <a:p>
            <a:endParaRPr lang="fr-FR" altLang="fr-FR" dirty="0"/>
          </a:p>
        </p:txBody>
      </p:sp>
      <p:sp>
        <p:nvSpPr>
          <p:cNvPr id="11268" name="Espace réservé du numéro de diapositive 3">
            <a:extLst>
              <a:ext uri="{FF2B5EF4-FFF2-40B4-BE49-F238E27FC236}">
                <a16:creationId xmlns:a16="http://schemas.microsoft.com/office/drawing/2014/main" id="{C019FECC-AE82-41B0-BAFA-6F36C73B6B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144823B-5C73-4B64-8F4F-E8BA7B9F046B}" type="slidenum">
              <a:rPr lang="fr-FR" altLang="fr-FR" sz="1400"/>
              <a:pPr>
                <a:spcBef>
                  <a:spcPct val="0"/>
                </a:spcBef>
                <a:buFontTx/>
                <a:buNone/>
              </a:pPr>
              <a:t>47</a:t>
            </a:fld>
            <a:endParaRPr lang="fr-FR" altLang="fr-FR" sz="1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numéro de diapositive 5">
            <a:extLst>
              <a:ext uri="{FF2B5EF4-FFF2-40B4-BE49-F238E27FC236}">
                <a16:creationId xmlns:a16="http://schemas.microsoft.com/office/drawing/2014/main" id="{C7B6C075-2A4E-4353-BC46-E31B9E3575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2C1DAA1-CE84-4227-BA85-455DAEE411D4}" type="slidenum">
              <a:rPr lang="fr-FR" altLang="fr-FR" sz="1400"/>
              <a:pPr>
                <a:spcBef>
                  <a:spcPct val="0"/>
                </a:spcBef>
                <a:buFontTx/>
                <a:buNone/>
              </a:pPr>
              <a:t>48</a:t>
            </a:fld>
            <a:endParaRPr lang="fr-FR" altLang="fr-FR" sz="1400"/>
          </a:p>
        </p:txBody>
      </p:sp>
      <p:sp>
        <p:nvSpPr>
          <p:cNvPr id="3075" name="Rectangle 2">
            <a:extLst>
              <a:ext uri="{FF2B5EF4-FFF2-40B4-BE49-F238E27FC236}">
                <a16:creationId xmlns:a16="http://schemas.microsoft.com/office/drawing/2014/main" id="{5D082E48-9F74-43C7-A224-DE910DCD7263}"/>
              </a:ext>
            </a:extLst>
          </p:cNvPr>
          <p:cNvSpPr>
            <a:spLocks noGrp="1" noChangeArrowheads="1"/>
          </p:cNvSpPr>
          <p:nvPr>
            <p:ph type="ctrTitle"/>
          </p:nvPr>
        </p:nvSpPr>
        <p:spPr>
          <a:xfrm>
            <a:off x="684213" y="476250"/>
            <a:ext cx="7772400" cy="1152525"/>
          </a:xfrm>
        </p:spPr>
        <p:txBody>
          <a:bodyPr>
            <a:normAutofit fontScale="90000"/>
          </a:bodyPr>
          <a:lstStyle/>
          <a:p>
            <a:pPr eaLnBrk="1" hangingPunct="1"/>
            <a:br>
              <a:rPr lang="fr-FR" altLang="fr-FR" b="1" dirty="0">
                <a:solidFill>
                  <a:schemeClr val="accent2"/>
                </a:solidFill>
              </a:rPr>
            </a:br>
            <a:endParaRPr lang="fr-FR" altLang="fr-FR" dirty="0">
              <a:solidFill>
                <a:schemeClr val="accent2"/>
              </a:solidFill>
            </a:endParaRPr>
          </a:p>
        </p:txBody>
      </p:sp>
      <p:sp>
        <p:nvSpPr>
          <p:cNvPr id="3076" name="Rectangle 3">
            <a:extLst>
              <a:ext uri="{FF2B5EF4-FFF2-40B4-BE49-F238E27FC236}">
                <a16:creationId xmlns:a16="http://schemas.microsoft.com/office/drawing/2014/main" id="{E892BDFF-CF0C-45B1-B67E-8E2FBB834274}"/>
              </a:ext>
            </a:extLst>
          </p:cNvPr>
          <p:cNvSpPr>
            <a:spLocks noGrp="1" noChangeArrowheads="1"/>
          </p:cNvSpPr>
          <p:nvPr>
            <p:ph type="subTitle" idx="1"/>
          </p:nvPr>
        </p:nvSpPr>
        <p:spPr>
          <a:xfrm>
            <a:off x="1371600" y="2852738"/>
            <a:ext cx="6400800" cy="1800225"/>
          </a:xfrm>
        </p:spPr>
        <p:txBody>
          <a:bodyPr/>
          <a:lstStyle/>
          <a:p>
            <a:pPr eaLnBrk="1" hangingPunct="1"/>
            <a:endParaRPr lang="fr-FR" altLang="fr-FR" dirty="0"/>
          </a:p>
          <a:p>
            <a:pPr eaLnBrk="1" hangingPunct="1"/>
            <a:r>
              <a:rPr lang="fr-FR" altLang="fr-FR" sz="4800" b="1" dirty="0">
                <a:solidFill>
                  <a:schemeClr val="accent2"/>
                </a:solidFill>
              </a:rPr>
              <a:t>LA COMMUNICATION</a:t>
            </a:r>
            <a:endParaRPr lang="fr-FR" altLang="fr-FR" sz="4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5">
            <a:extLst>
              <a:ext uri="{FF2B5EF4-FFF2-40B4-BE49-F238E27FC236}">
                <a16:creationId xmlns:a16="http://schemas.microsoft.com/office/drawing/2014/main" id="{D7BF0217-8194-40C0-BB79-5EEFF2594C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1F237E-A8CD-466E-BD75-B9C17E30E391}" type="slidenum">
              <a:rPr lang="fr-FR" altLang="fr-FR" sz="1400"/>
              <a:pPr>
                <a:spcBef>
                  <a:spcPct val="0"/>
                </a:spcBef>
                <a:buFontTx/>
                <a:buNone/>
              </a:pPr>
              <a:t>49</a:t>
            </a:fld>
            <a:endParaRPr lang="fr-FR" altLang="fr-FR" sz="1400"/>
          </a:p>
        </p:txBody>
      </p:sp>
      <p:sp>
        <p:nvSpPr>
          <p:cNvPr id="4099" name="Rectangle 2">
            <a:extLst>
              <a:ext uri="{FF2B5EF4-FFF2-40B4-BE49-F238E27FC236}">
                <a16:creationId xmlns:a16="http://schemas.microsoft.com/office/drawing/2014/main" id="{5BFCD6BC-867B-4B91-B7C8-6F8E587D27D3}"/>
              </a:ext>
            </a:extLst>
          </p:cNvPr>
          <p:cNvSpPr>
            <a:spLocks noGrp="1" noChangeArrowheads="1"/>
          </p:cNvSpPr>
          <p:nvPr>
            <p:ph type="title"/>
          </p:nvPr>
        </p:nvSpPr>
        <p:spPr>
          <a:xfrm>
            <a:off x="457200" y="274638"/>
            <a:ext cx="8229600" cy="706437"/>
          </a:xfrm>
        </p:spPr>
        <p:txBody>
          <a:bodyPr/>
          <a:lstStyle/>
          <a:p>
            <a:pPr algn="ctr" eaLnBrk="1" hangingPunct="1"/>
            <a:r>
              <a:rPr lang="fr-FR" altLang="fr-FR" b="1" dirty="0">
                <a:solidFill>
                  <a:schemeClr val="accent2"/>
                </a:solidFill>
              </a:rPr>
              <a:t>La communication ?</a:t>
            </a:r>
          </a:p>
        </p:txBody>
      </p:sp>
      <p:sp>
        <p:nvSpPr>
          <p:cNvPr id="4100" name="Rectangle 3">
            <a:extLst>
              <a:ext uri="{FF2B5EF4-FFF2-40B4-BE49-F238E27FC236}">
                <a16:creationId xmlns:a16="http://schemas.microsoft.com/office/drawing/2014/main" id="{5502A9CF-A090-4316-98F0-33BE2398EAD1}"/>
              </a:ext>
            </a:extLst>
          </p:cNvPr>
          <p:cNvSpPr>
            <a:spLocks noGrp="1" noChangeArrowheads="1"/>
          </p:cNvSpPr>
          <p:nvPr>
            <p:ph type="body" idx="1"/>
          </p:nvPr>
        </p:nvSpPr>
        <p:spPr>
          <a:xfrm>
            <a:off x="395288" y="981075"/>
            <a:ext cx="8229600" cy="4957763"/>
          </a:xfrm>
        </p:spPr>
        <p:txBody>
          <a:bodyPr/>
          <a:lstStyle/>
          <a:p>
            <a:pPr eaLnBrk="1" hangingPunct="1">
              <a:buFontTx/>
              <a:buNone/>
            </a:pPr>
            <a:endParaRPr lang="fr-FR" altLang="fr-FR" b="1" dirty="0"/>
          </a:p>
          <a:p>
            <a:pPr lvl="1" eaLnBrk="1" hangingPunct="1">
              <a:buFontTx/>
              <a:buNone/>
            </a:pPr>
            <a:r>
              <a:rPr lang="fr-FR" altLang="fr-FR" sz="3200" dirty="0"/>
              <a:t>Bien communiquer est rarement une préoccupation pour les manager, persuadés comme tout un chacun de maîtriser cet art  depuis l’âge auquel ils ont appris à parler.</a:t>
            </a:r>
          </a:p>
          <a:p>
            <a:pPr lvl="1" eaLnBrk="1" hangingPunct="1">
              <a:buFontTx/>
              <a:buNone/>
            </a:pPr>
            <a:endParaRPr lang="fr-FR" altLang="fr-FR" sz="3200" dirty="0"/>
          </a:p>
          <a:p>
            <a:pPr lvl="1" eaLnBrk="1" hangingPunct="1">
              <a:buFontTx/>
              <a:buNone/>
            </a:pPr>
            <a:r>
              <a:rPr lang="fr-FR" altLang="fr-FR" sz="3200" dirty="0"/>
              <a:t>« Communiquer c’est entrer en relation avec autrui: initier et entretenir un échange de messages en vue d’atteindre un ou plusieurs objectifs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6AFB3B-B5E7-4DD1-A2E2-5E8276387D3B}"/>
              </a:ext>
            </a:extLst>
          </p:cNvPr>
          <p:cNvSpPr>
            <a:spLocks noGrp="1"/>
          </p:cNvSpPr>
          <p:nvPr>
            <p:ph type="title"/>
          </p:nvPr>
        </p:nvSpPr>
        <p:spPr/>
        <p:txBody>
          <a:bodyPr/>
          <a:lstStyle/>
          <a:p>
            <a:r>
              <a:rPr lang="fr-FR" dirty="0"/>
              <a:t>Activités et les tâches par niveau de structure :</a:t>
            </a:r>
            <a:endParaRPr lang="fr-CI" dirty="0"/>
          </a:p>
        </p:txBody>
      </p:sp>
      <p:graphicFrame>
        <p:nvGraphicFramePr>
          <p:cNvPr id="4" name="Tableau 4">
            <a:extLst>
              <a:ext uri="{FF2B5EF4-FFF2-40B4-BE49-F238E27FC236}">
                <a16:creationId xmlns:a16="http://schemas.microsoft.com/office/drawing/2014/main" id="{D21E5B8E-2034-430D-BC09-D624F6224819}"/>
              </a:ext>
            </a:extLst>
          </p:cNvPr>
          <p:cNvGraphicFramePr>
            <a:graphicFrameLocks noGrp="1"/>
          </p:cNvGraphicFramePr>
          <p:nvPr>
            <p:ph idx="1"/>
            <p:extLst>
              <p:ext uri="{D42A27DB-BD31-4B8C-83A1-F6EECF244321}">
                <p14:modId xmlns:p14="http://schemas.microsoft.com/office/powerpoint/2010/main" val="2921134928"/>
              </p:ext>
            </p:extLst>
          </p:nvPr>
        </p:nvGraphicFramePr>
        <p:xfrm>
          <a:off x="442219" y="1690689"/>
          <a:ext cx="7886700" cy="4485640"/>
        </p:xfrm>
        <a:graphic>
          <a:graphicData uri="http://schemas.openxmlformats.org/drawingml/2006/table">
            <a:tbl>
              <a:tblPr firstRow="1" bandRow="1">
                <a:tableStyleId>{5C22544A-7EE6-4342-B048-85BDC9FD1C3A}</a:tableStyleId>
              </a:tblPr>
              <a:tblGrid>
                <a:gridCol w="2460779">
                  <a:extLst>
                    <a:ext uri="{9D8B030D-6E8A-4147-A177-3AD203B41FA5}">
                      <a16:colId xmlns:a16="http://schemas.microsoft.com/office/drawing/2014/main" val="3631474979"/>
                    </a:ext>
                  </a:extLst>
                </a:gridCol>
                <a:gridCol w="1180730">
                  <a:extLst>
                    <a:ext uri="{9D8B030D-6E8A-4147-A177-3AD203B41FA5}">
                      <a16:colId xmlns:a16="http://schemas.microsoft.com/office/drawing/2014/main" val="1201222545"/>
                    </a:ext>
                  </a:extLst>
                </a:gridCol>
                <a:gridCol w="941033">
                  <a:extLst>
                    <a:ext uri="{9D8B030D-6E8A-4147-A177-3AD203B41FA5}">
                      <a16:colId xmlns:a16="http://schemas.microsoft.com/office/drawing/2014/main" val="598053410"/>
                    </a:ext>
                  </a:extLst>
                </a:gridCol>
                <a:gridCol w="1296140">
                  <a:extLst>
                    <a:ext uri="{9D8B030D-6E8A-4147-A177-3AD203B41FA5}">
                      <a16:colId xmlns:a16="http://schemas.microsoft.com/office/drawing/2014/main" val="3804643899"/>
                    </a:ext>
                  </a:extLst>
                </a:gridCol>
                <a:gridCol w="878889">
                  <a:extLst>
                    <a:ext uri="{9D8B030D-6E8A-4147-A177-3AD203B41FA5}">
                      <a16:colId xmlns:a16="http://schemas.microsoft.com/office/drawing/2014/main" val="397307"/>
                    </a:ext>
                  </a:extLst>
                </a:gridCol>
                <a:gridCol w="1129129">
                  <a:extLst>
                    <a:ext uri="{9D8B030D-6E8A-4147-A177-3AD203B41FA5}">
                      <a16:colId xmlns:a16="http://schemas.microsoft.com/office/drawing/2014/main" val="1135137650"/>
                    </a:ext>
                  </a:extLst>
                </a:gridCol>
              </a:tblGrid>
              <a:tr h="370840">
                <a:tc>
                  <a:txBody>
                    <a:bodyPr/>
                    <a:lstStyle/>
                    <a:p>
                      <a:r>
                        <a:rPr lang="fr-FR" dirty="0"/>
                        <a:t>ACTIVITES</a:t>
                      </a:r>
                    </a:p>
                  </a:txBody>
                  <a:tcPr/>
                </a:tc>
                <a:tc>
                  <a:txBody>
                    <a:bodyPr/>
                    <a:lstStyle/>
                    <a:p>
                      <a:r>
                        <a:rPr lang="fr-FR" dirty="0"/>
                        <a:t>CSPS</a:t>
                      </a:r>
                      <a:endParaRPr lang="fr-CI" dirty="0"/>
                    </a:p>
                  </a:txBody>
                  <a:tcPr/>
                </a:tc>
                <a:tc>
                  <a:txBody>
                    <a:bodyPr/>
                    <a:lstStyle/>
                    <a:p>
                      <a:r>
                        <a:rPr lang="fr-FR" dirty="0"/>
                        <a:t>HD</a:t>
                      </a:r>
                      <a:endParaRPr lang="fr-CI" dirty="0"/>
                    </a:p>
                  </a:txBody>
                  <a:tcPr/>
                </a:tc>
                <a:tc>
                  <a:txBody>
                    <a:bodyPr/>
                    <a:lstStyle/>
                    <a:p>
                      <a:r>
                        <a:rPr lang="fr-FR" dirty="0"/>
                        <a:t>HOPITAUX</a:t>
                      </a:r>
                      <a:endParaRPr lang="fr-CI" dirty="0"/>
                    </a:p>
                  </a:txBody>
                  <a:tcPr/>
                </a:tc>
                <a:tc>
                  <a:txBody>
                    <a:bodyPr/>
                    <a:lstStyle/>
                    <a:p>
                      <a:r>
                        <a:rPr lang="fr-FR" dirty="0"/>
                        <a:t>DRS</a:t>
                      </a:r>
                      <a:endParaRPr lang="fr-CI" dirty="0"/>
                    </a:p>
                  </a:txBody>
                  <a:tcPr/>
                </a:tc>
                <a:tc>
                  <a:txBody>
                    <a:bodyPr/>
                    <a:lstStyle/>
                    <a:p>
                      <a:r>
                        <a:rPr lang="fr-FR" dirty="0"/>
                        <a:t>CENTRAL</a:t>
                      </a:r>
                      <a:endParaRPr lang="fr-CI" dirty="0"/>
                    </a:p>
                  </a:txBody>
                  <a:tcPr/>
                </a:tc>
                <a:extLst>
                  <a:ext uri="{0D108BD9-81ED-4DB2-BD59-A6C34878D82A}">
                    <a16:rowId xmlns:a16="http://schemas.microsoft.com/office/drawing/2014/main" val="3742611589"/>
                  </a:ext>
                </a:extLst>
              </a:tr>
              <a:tr h="370840">
                <a:tc>
                  <a:txBody>
                    <a:bodyPr/>
                    <a:lstStyle/>
                    <a:p>
                      <a:r>
                        <a:rPr lang="fr-CI" dirty="0"/>
                        <a:t>1. Elaboration de l’organigramme</a:t>
                      </a:r>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extLst>
                  <a:ext uri="{0D108BD9-81ED-4DB2-BD59-A6C34878D82A}">
                    <a16:rowId xmlns:a16="http://schemas.microsoft.com/office/drawing/2014/main" val="4251531077"/>
                  </a:ext>
                </a:extLst>
              </a:tr>
              <a:tr h="307038">
                <a:tc>
                  <a:txBody>
                    <a:bodyPr/>
                    <a:lstStyle/>
                    <a:p>
                      <a:r>
                        <a:rPr lang="fr-CI" dirty="0"/>
                        <a:t>2. Description de poste</a:t>
                      </a:r>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extLst>
                  <a:ext uri="{0D108BD9-81ED-4DB2-BD59-A6C34878D82A}">
                    <a16:rowId xmlns:a16="http://schemas.microsoft.com/office/drawing/2014/main" val="4128101894"/>
                  </a:ext>
                </a:extLst>
              </a:tr>
              <a:tr h="370840">
                <a:tc>
                  <a:txBody>
                    <a:bodyPr/>
                    <a:lstStyle/>
                    <a:p>
                      <a:r>
                        <a:rPr lang="fr-FR" dirty="0"/>
                        <a:t>3. Conception / remplissage / fiche signalétique </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extLst>
                  <a:ext uri="{0D108BD9-81ED-4DB2-BD59-A6C34878D82A}">
                    <a16:rowId xmlns:a16="http://schemas.microsoft.com/office/drawing/2014/main" val="1768132436"/>
                  </a:ext>
                </a:extLst>
              </a:tr>
              <a:tr h="370840">
                <a:tc>
                  <a:txBody>
                    <a:bodyPr/>
                    <a:lstStyle/>
                    <a:p>
                      <a:r>
                        <a:rPr lang="fr-FR" dirty="0"/>
                        <a:t>4. Etablissement / signature / contrat de travail </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extLst>
                  <a:ext uri="{0D108BD9-81ED-4DB2-BD59-A6C34878D82A}">
                    <a16:rowId xmlns:a16="http://schemas.microsoft.com/office/drawing/2014/main" val="3972773488"/>
                  </a:ext>
                </a:extLst>
              </a:tr>
              <a:tr h="370840">
                <a:tc>
                  <a:txBody>
                    <a:bodyPr/>
                    <a:lstStyle/>
                    <a:p>
                      <a:r>
                        <a:rPr lang="fr-CI" dirty="0"/>
                        <a:t>5. Déploiement du personne</a:t>
                      </a:r>
                    </a:p>
                  </a:txBody>
                  <a:tcPr/>
                </a:tc>
                <a:tc>
                  <a:txBody>
                    <a:bodyPr/>
                    <a:lstStyle/>
                    <a:p>
                      <a:pPr algn="ctr"/>
                      <a:endParaRPr lang="fr-CI"/>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extLst>
                  <a:ext uri="{0D108BD9-81ED-4DB2-BD59-A6C34878D82A}">
                    <a16:rowId xmlns:a16="http://schemas.microsoft.com/office/drawing/2014/main" val="2029383655"/>
                  </a:ext>
                </a:extLst>
              </a:tr>
              <a:tr h="185420">
                <a:tc>
                  <a:txBody>
                    <a:bodyPr/>
                    <a:lstStyle/>
                    <a:p>
                      <a:r>
                        <a:rPr lang="fr-CI" dirty="0"/>
                        <a:t>6 . Motivation du personnel </a:t>
                      </a:r>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tc>
                  <a:txBody>
                    <a:bodyPr/>
                    <a:lstStyle/>
                    <a:p>
                      <a:pPr algn="ctr"/>
                      <a:r>
                        <a:rPr lang="fr-FR" dirty="0"/>
                        <a:t>+</a:t>
                      </a:r>
                      <a:endParaRPr lang="fr-CI" dirty="0"/>
                    </a:p>
                  </a:txBody>
                  <a:tcPr/>
                </a:tc>
                <a:extLst>
                  <a:ext uri="{0D108BD9-81ED-4DB2-BD59-A6C34878D82A}">
                    <a16:rowId xmlns:a16="http://schemas.microsoft.com/office/drawing/2014/main" val="1727172286"/>
                  </a:ext>
                </a:extLst>
              </a:tr>
            </a:tbl>
          </a:graphicData>
        </a:graphic>
      </p:graphicFrame>
    </p:spTree>
    <p:extLst>
      <p:ext uri="{BB962C8B-B14F-4D97-AF65-F5344CB8AC3E}">
        <p14:creationId xmlns:p14="http://schemas.microsoft.com/office/powerpoint/2010/main" val="25561117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5">
            <a:extLst>
              <a:ext uri="{FF2B5EF4-FFF2-40B4-BE49-F238E27FC236}">
                <a16:creationId xmlns:a16="http://schemas.microsoft.com/office/drawing/2014/main" id="{ECBEB8F4-DF71-4586-81F8-2D355CCA9D1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CEF2FF1-7B84-4472-AEB6-EA2A5DACD1CF}" type="slidenum">
              <a:rPr lang="fr-FR" altLang="fr-FR" sz="1400"/>
              <a:pPr>
                <a:spcBef>
                  <a:spcPct val="0"/>
                </a:spcBef>
                <a:buFontTx/>
                <a:buNone/>
              </a:pPr>
              <a:t>50</a:t>
            </a:fld>
            <a:endParaRPr lang="fr-FR" altLang="fr-FR" sz="1400"/>
          </a:p>
        </p:txBody>
      </p:sp>
      <p:sp>
        <p:nvSpPr>
          <p:cNvPr id="5123" name="Rectangle 2">
            <a:extLst>
              <a:ext uri="{FF2B5EF4-FFF2-40B4-BE49-F238E27FC236}">
                <a16:creationId xmlns:a16="http://schemas.microsoft.com/office/drawing/2014/main" id="{04689C0B-F602-4B53-8862-2C6E7986EABC}"/>
              </a:ext>
            </a:extLst>
          </p:cNvPr>
          <p:cNvSpPr>
            <a:spLocks noGrp="1" noChangeArrowheads="1"/>
          </p:cNvSpPr>
          <p:nvPr>
            <p:ph type="title"/>
          </p:nvPr>
        </p:nvSpPr>
        <p:spPr>
          <a:xfrm>
            <a:off x="457200" y="274638"/>
            <a:ext cx="8229600" cy="633412"/>
          </a:xfrm>
        </p:spPr>
        <p:txBody>
          <a:bodyPr>
            <a:normAutofit fontScale="90000"/>
          </a:bodyPr>
          <a:lstStyle/>
          <a:p>
            <a:pPr algn="ctr" eaLnBrk="1" hangingPunct="1"/>
            <a:r>
              <a:rPr lang="fr-FR" altLang="fr-FR" sz="4000" b="1" dirty="0">
                <a:solidFill>
                  <a:schemeClr val="accent2"/>
                </a:solidFill>
              </a:rPr>
              <a:t>Processus de la communication</a:t>
            </a:r>
          </a:p>
        </p:txBody>
      </p:sp>
      <p:sp>
        <p:nvSpPr>
          <p:cNvPr id="5124" name="Rectangle 3">
            <a:extLst>
              <a:ext uri="{FF2B5EF4-FFF2-40B4-BE49-F238E27FC236}">
                <a16:creationId xmlns:a16="http://schemas.microsoft.com/office/drawing/2014/main" id="{1136A6A9-8D24-46FE-A9E3-2AB5292C657C}"/>
              </a:ext>
            </a:extLst>
          </p:cNvPr>
          <p:cNvSpPr>
            <a:spLocks noGrp="1" noChangeArrowheads="1"/>
          </p:cNvSpPr>
          <p:nvPr>
            <p:ph type="body" idx="1"/>
          </p:nvPr>
        </p:nvSpPr>
        <p:spPr>
          <a:xfrm>
            <a:off x="107950" y="981075"/>
            <a:ext cx="8785225" cy="5472113"/>
          </a:xfrm>
        </p:spPr>
        <p:txBody>
          <a:bodyPr/>
          <a:lstStyle/>
          <a:p>
            <a:r>
              <a:rPr lang="fr-FR" altLang="fr-FR" sz="2800" dirty="0"/>
              <a:t>La communication peut être envisagé comme un processus ou un flux. Les problèmes apparaissent lorsque ce flux se trouve dévié ou contrarié.</a:t>
            </a:r>
          </a:p>
          <a:p>
            <a:pPr marL="0" indent="0">
              <a:buNone/>
            </a:pPr>
            <a:endParaRPr lang="fr-FR" altLang="fr-FR" sz="2800" dirty="0"/>
          </a:p>
          <a:p>
            <a:r>
              <a:rPr lang="fr-FR" altLang="fr-FR" sz="2800" dirty="0"/>
              <a:t>Avant d’en déclencher le processus de communication, il faut en définir l’objet, exprimé sous la forme d’un </a:t>
            </a:r>
            <a:r>
              <a:rPr lang="fr-FR" altLang="fr-FR" sz="2800" b="1" dirty="0"/>
              <a:t>message</a:t>
            </a:r>
            <a:r>
              <a:rPr lang="fr-FR" altLang="fr-FR" sz="2800" dirty="0"/>
              <a:t>. Ce message circule entre la </a:t>
            </a:r>
            <a:r>
              <a:rPr lang="fr-FR" altLang="fr-FR" sz="2800" b="1" dirty="0"/>
              <a:t>source</a:t>
            </a:r>
            <a:r>
              <a:rPr lang="fr-FR" altLang="fr-FR" sz="2800" dirty="0"/>
              <a:t> (l’émetteur) et le récepteur. Il est </a:t>
            </a:r>
            <a:r>
              <a:rPr lang="fr-FR" altLang="fr-FR" sz="2800" b="1" dirty="0"/>
              <a:t>codé</a:t>
            </a:r>
            <a:r>
              <a:rPr lang="fr-FR" altLang="fr-FR" sz="2800" dirty="0"/>
              <a:t> (converti en symboles) et envoyé par le biais d’un </a:t>
            </a:r>
            <a:r>
              <a:rPr lang="fr-FR" altLang="fr-FR" sz="2800" b="1" dirty="0"/>
              <a:t>médium</a:t>
            </a:r>
            <a:r>
              <a:rPr lang="fr-FR" altLang="fr-FR" sz="2800" dirty="0"/>
              <a:t> (le canal) en direction du récepteur qui r</a:t>
            </a:r>
            <a:r>
              <a:rPr lang="fr-FR" altLang="fr-FR" sz="2800" b="1" dirty="0"/>
              <a:t>etraduit</a:t>
            </a:r>
            <a:r>
              <a:rPr lang="fr-FR" altLang="fr-FR" sz="2800" dirty="0"/>
              <a:t> (décode) le message initial de l’émetteur. On obtient au final un </a:t>
            </a:r>
            <a:r>
              <a:rPr lang="fr-FR" altLang="fr-FR" sz="2800" b="1" dirty="0"/>
              <a:t>transfert de sens </a:t>
            </a:r>
            <a:r>
              <a:rPr lang="fr-FR" altLang="fr-FR" sz="2800" dirty="0"/>
              <a:t>d’une personne à l’autre.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a:extLst>
              <a:ext uri="{FF2B5EF4-FFF2-40B4-BE49-F238E27FC236}">
                <a16:creationId xmlns:a16="http://schemas.microsoft.com/office/drawing/2014/main" id="{0C50424B-151A-4CB1-8D34-72C0CD0677AD}"/>
              </a:ext>
            </a:extLst>
          </p:cNvPr>
          <p:cNvSpPr>
            <a:spLocks noGrp="1" noChangeArrowheads="1"/>
          </p:cNvSpPr>
          <p:nvPr>
            <p:ph type="title"/>
          </p:nvPr>
        </p:nvSpPr>
        <p:spPr>
          <a:xfrm>
            <a:off x="457200" y="274638"/>
            <a:ext cx="8229600" cy="706437"/>
          </a:xfrm>
        </p:spPr>
        <p:txBody>
          <a:bodyPr/>
          <a:lstStyle/>
          <a:p>
            <a:pPr algn="ctr"/>
            <a:r>
              <a:rPr lang="fr-FR" altLang="fr-FR" sz="4000" b="1" dirty="0">
                <a:solidFill>
                  <a:schemeClr val="accent2"/>
                </a:solidFill>
              </a:rPr>
              <a:t>La communication écrite</a:t>
            </a:r>
          </a:p>
        </p:txBody>
      </p:sp>
      <p:sp>
        <p:nvSpPr>
          <p:cNvPr id="6147" name="Espace réservé du contenu 2">
            <a:extLst>
              <a:ext uri="{FF2B5EF4-FFF2-40B4-BE49-F238E27FC236}">
                <a16:creationId xmlns:a16="http://schemas.microsoft.com/office/drawing/2014/main" id="{6D54DE33-CB47-4204-B083-CFC0552A0412}"/>
              </a:ext>
            </a:extLst>
          </p:cNvPr>
          <p:cNvSpPr>
            <a:spLocks noGrp="1" noChangeArrowheads="1"/>
          </p:cNvSpPr>
          <p:nvPr>
            <p:ph idx="1"/>
          </p:nvPr>
        </p:nvSpPr>
        <p:spPr>
          <a:xfrm>
            <a:off x="457199" y="1052513"/>
            <a:ext cx="8154141" cy="5073650"/>
          </a:xfrm>
        </p:spPr>
        <p:txBody>
          <a:bodyPr/>
          <a:lstStyle/>
          <a:p>
            <a:r>
              <a:rPr lang="fr-FR" altLang="fr-FR" dirty="0"/>
              <a:t>La communication écrite peut s’effectuer par le biais de mémos, de lettres, de courriers électroniques, de publications internes, de panneaux d’information ou de tout autre dispositif permettant de transmettre des mots ou des symboles sous forme graphique.</a:t>
            </a:r>
          </a:p>
          <a:p>
            <a:endParaRPr lang="fr-FR" altLang="fr-FR" dirty="0"/>
          </a:p>
          <a:p>
            <a:r>
              <a:rPr lang="fr-FR" altLang="fr-FR" dirty="0"/>
              <a:t>La communication écrite laisse une trace tangible, vérifiable et beaucoup plus durable.</a:t>
            </a:r>
          </a:p>
        </p:txBody>
      </p:sp>
      <p:sp>
        <p:nvSpPr>
          <p:cNvPr id="6148" name="Espace réservé du numéro de diapositive 3">
            <a:extLst>
              <a:ext uri="{FF2B5EF4-FFF2-40B4-BE49-F238E27FC236}">
                <a16:creationId xmlns:a16="http://schemas.microsoft.com/office/drawing/2014/main" id="{EB91F289-98FE-457A-A70C-5483C82E06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0782BB0-DCAE-4726-817D-EA23BB2D7C9F}" type="slidenum">
              <a:rPr lang="fr-FR" altLang="fr-FR" sz="1400"/>
              <a:pPr>
                <a:spcBef>
                  <a:spcPct val="0"/>
                </a:spcBef>
                <a:buFontTx/>
                <a:buNone/>
              </a:pPr>
              <a:t>51</a:t>
            </a:fld>
            <a:endParaRPr lang="fr-FR" altLang="fr-FR" sz="1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a:extLst>
              <a:ext uri="{FF2B5EF4-FFF2-40B4-BE49-F238E27FC236}">
                <a16:creationId xmlns:a16="http://schemas.microsoft.com/office/drawing/2014/main" id="{D9389326-ABE4-482C-BE47-B4E928D6662D}"/>
              </a:ext>
            </a:extLst>
          </p:cNvPr>
          <p:cNvSpPr>
            <a:spLocks noGrp="1" noChangeArrowheads="1"/>
          </p:cNvSpPr>
          <p:nvPr>
            <p:ph type="title"/>
          </p:nvPr>
        </p:nvSpPr>
        <p:spPr>
          <a:xfrm>
            <a:off x="457200" y="274638"/>
            <a:ext cx="8229600" cy="561975"/>
          </a:xfrm>
        </p:spPr>
        <p:txBody>
          <a:bodyPr>
            <a:normAutofit fontScale="90000"/>
          </a:bodyPr>
          <a:lstStyle/>
          <a:p>
            <a:pPr algn="ctr"/>
            <a:r>
              <a:rPr lang="fr-FR" altLang="fr-FR" sz="4000" b="1" dirty="0">
                <a:solidFill>
                  <a:schemeClr val="accent2"/>
                </a:solidFill>
              </a:rPr>
              <a:t>La communication écrite</a:t>
            </a:r>
            <a:endParaRPr lang="fr-FR" altLang="fr-FR" sz="4000" dirty="0"/>
          </a:p>
        </p:txBody>
      </p:sp>
      <p:sp>
        <p:nvSpPr>
          <p:cNvPr id="3" name="Espace réservé du contenu 2">
            <a:extLst>
              <a:ext uri="{FF2B5EF4-FFF2-40B4-BE49-F238E27FC236}">
                <a16:creationId xmlns:a16="http://schemas.microsoft.com/office/drawing/2014/main" id="{258E4AD6-F2E4-42C0-B526-62E70C13240E}"/>
              </a:ext>
            </a:extLst>
          </p:cNvPr>
          <p:cNvSpPr>
            <a:spLocks noGrp="1"/>
          </p:cNvSpPr>
          <p:nvPr>
            <p:ph idx="1"/>
          </p:nvPr>
        </p:nvSpPr>
        <p:spPr>
          <a:xfrm>
            <a:off x="457200" y="981075"/>
            <a:ext cx="8229600" cy="5145088"/>
          </a:xfrm>
        </p:spPr>
        <p:txBody>
          <a:bodyPr/>
          <a:lstStyle/>
          <a:p>
            <a:pPr marL="0" indent="0">
              <a:buFontTx/>
              <a:buNone/>
              <a:defRPr/>
            </a:pPr>
            <a:r>
              <a:rPr lang="fr-FR" sz="2800" b="1" dirty="0"/>
              <a:t>Caractéristiques générales du message écrit</a:t>
            </a:r>
            <a:endParaRPr lang="fr-FR" sz="2800" dirty="0"/>
          </a:p>
          <a:p>
            <a:pPr>
              <a:defRPr/>
            </a:pPr>
            <a:r>
              <a:rPr lang="fr-FR" sz="3200" dirty="0"/>
              <a:t>Un message écrit doit :</a:t>
            </a:r>
          </a:p>
          <a:p>
            <a:pPr lvl="1">
              <a:defRPr/>
            </a:pPr>
            <a:r>
              <a:rPr lang="fr-FR" sz="2800" dirty="0"/>
              <a:t>accrocher le lecteur</a:t>
            </a:r>
          </a:p>
          <a:p>
            <a:pPr lvl="1">
              <a:defRPr/>
            </a:pPr>
            <a:r>
              <a:rPr lang="fr-FR" sz="2800" dirty="0"/>
              <a:t>faciliter la lecture. </a:t>
            </a:r>
          </a:p>
          <a:p>
            <a:pPr>
              <a:defRPr/>
            </a:pPr>
            <a:r>
              <a:rPr lang="fr-FR" sz="3200" dirty="0"/>
              <a:t>Pour cela, le rédacteur doit :</a:t>
            </a:r>
          </a:p>
          <a:p>
            <a:pPr lvl="1">
              <a:defRPr/>
            </a:pPr>
            <a:r>
              <a:rPr lang="fr-FR" sz="2800" dirty="0"/>
              <a:t>structurer l’information,</a:t>
            </a:r>
          </a:p>
          <a:p>
            <a:pPr lvl="1">
              <a:defRPr/>
            </a:pPr>
            <a:r>
              <a:rPr lang="fr-FR" sz="2800" dirty="0"/>
              <a:t>utiliser un vocabulaire adapté,</a:t>
            </a:r>
          </a:p>
          <a:p>
            <a:pPr lvl="1">
              <a:defRPr/>
            </a:pPr>
            <a:r>
              <a:rPr lang="fr-FR" sz="2800" dirty="0"/>
              <a:t>rédiger dans un langage correct, </a:t>
            </a:r>
          </a:p>
          <a:p>
            <a:pPr lvl="1">
              <a:defRPr/>
            </a:pPr>
            <a:r>
              <a:rPr lang="fr-FR" sz="2800" dirty="0"/>
              <a:t>rechercher une présentation attrayante.</a:t>
            </a:r>
          </a:p>
        </p:txBody>
      </p:sp>
      <p:sp>
        <p:nvSpPr>
          <p:cNvPr id="7172" name="Espace réservé du numéro de diapositive 3">
            <a:extLst>
              <a:ext uri="{FF2B5EF4-FFF2-40B4-BE49-F238E27FC236}">
                <a16:creationId xmlns:a16="http://schemas.microsoft.com/office/drawing/2014/main" id="{887F109F-F4DF-42F9-BD70-0DBC046DF63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D680CFD-C1E4-4315-9753-231BB6617523}" type="slidenum">
              <a:rPr lang="fr-FR" altLang="fr-FR" sz="1400"/>
              <a:pPr>
                <a:spcBef>
                  <a:spcPct val="0"/>
                </a:spcBef>
                <a:buFontTx/>
                <a:buNone/>
              </a:pPr>
              <a:t>52</a:t>
            </a:fld>
            <a:endParaRPr lang="fr-FR" altLang="fr-FR" sz="14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a:extLst>
              <a:ext uri="{FF2B5EF4-FFF2-40B4-BE49-F238E27FC236}">
                <a16:creationId xmlns:a16="http://schemas.microsoft.com/office/drawing/2014/main" id="{3ACC2F24-4805-4607-A4F9-DA2B4635A9AA}"/>
              </a:ext>
            </a:extLst>
          </p:cNvPr>
          <p:cNvSpPr>
            <a:spLocks noGrp="1" noChangeArrowheads="1"/>
          </p:cNvSpPr>
          <p:nvPr>
            <p:ph type="title"/>
          </p:nvPr>
        </p:nvSpPr>
        <p:spPr>
          <a:xfrm>
            <a:off x="457200" y="115888"/>
            <a:ext cx="8229600" cy="576262"/>
          </a:xfrm>
        </p:spPr>
        <p:txBody>
          <a:bodyPr>
            <a:normAutofit fontScale="90000"/>
          </a:bodyPr>
          <a:lstStyle/>
          <a:p>
            <a:pPr algn="ctr"/>
            <a:r>
              <a:rPr lang="fr-FR" altLang="fr-FR" sz="4000" b="1" dirty="0">
                <a:solidFill>
                  <a:schemeClr val="accent2"/>
                </a:solidFill>
              </a:rPr>
              <a:t>La communication orale</a:t>
            </a:r>
            <a:endParaRPr lang="fr-FR" altLang="fr-FR" sz="4000" dirty="0"/>
          </a:p>
        </p:txBody>
      </p:sp>
      <p:sp>
        <p:nvSpPr>
          <p:cNvPr id="3" name="Espace réservé du contenu 2">
            <a:extLst>
              <a:ext uri="{FF2B5EF4-FFF2-40B4-BE49-F238E27FC236}">
                <a16:creationId xmlns:a16="http://schemas.microsoft.com/office/drawing/2014/main" id="{C08AB6DF-D4DB-41ED-825E-22B0D90A31B7}"/>
              </a:ext>
            </a:extLst>
          </p:cNvPr>
          <p:cNvSpPr>
            <a:spLocks noGrp="1"/>
          </p:cNvSpPr>
          <p:nvPr>
            <p:ph idx="1"/>
          </p:nvPr>
        </p:nvSpPr>
        <p:spPr>
          <a:xfrm>
            <a:off x="179388" y="765175"/>
            <a:ext cx="8640762" cy="5893077"/>
          </a:xfrm>
        </p:spPr>
        <p:txBody>
          <a:bodyPr>
            <a:normAutofit/>
          </a:bodyPr>
          <a:lstStyle/>
          <a:p>
            <a:pPr marL="0" indent="0">
              <a:buFontTx/>
              <a:buNone/>
              <a:defRPr/>
            </a:pPr>
            <a:r>
              <a:rPr lang="fr-FR" sz="3600" b="1" dirty="0"/>
              <a:t>La réunion de service </a:t>
            </a:r>
          </a:p>
          <a:p>
            <a:pPr marL="342900" lvl="3" indent="-342900">
              <a:buFontTx/>
              <a:buChar char="•"/>
              <a:defRPr/>
            </a:pPr>
            <a:r>
              <a:rPr lang="fr-FR" sz="3600" dirty="0"/>
              <a:t>Préparation de la réunion: </a:t>
            </a:r>
          </a:p>
          <a:p>
            <a:pPr marL="800100" lvl="4" indent="-342900">
              <a:buFontTx/>
              <a:buChar char="•"/>
              <a:defRPr/>
            </a:pPr>
            <a:r>
              <a:rPr lang="fr-FR" sz="2800" dirty="0">
                <a:ea typeface="+mn-ea"/>
                <a:cs typeface="+mn-cs"/>
              </a:rPr>
              <a:t>informer à l’avance de la nature de la réunion; </a:t>
            </a:r>
            <a:r>
              <a:rPr lang="fr-FR" sz="2800" dirty="0"/>
              <a:t>déterminer les objectifs à atteindre et en prévoir le déroulement; faire parvenir l’ordre du jour détaillé à l’avance </a:t>
            </a:r>
          </a:p>
          <a:p>
            <a:pPr marL="0" lvl="3" indent="0">
              <a:buNone/>
              <a:defRPr/>
            </a:pPr>
            <a:endParaRPr lang="fr-FR" sz="2400" dirty="0">
              <a:ea typeface="+mn-ea"/>
              <a:cs typeface="+mn-cs"/>
            </a:endParaRPr>
          </a:p>
          <a:p>
            <a:pPr>
              <a:defRPr/>
            </a:pPr>
            <a:r>
              <a:rPr lang="fr-FR" sz="3600" dirty="0"/>
              <a:t>Conduite de la réunion: </a:t>
            </a:r>
          </a:p>
          <a:p>
            <a:pPr lvl="1">
              <a:defRPr/>
            </a:pPr>
            <a:r>
              <a:rPr lang="fr-FR" sz="2800" dirty="0"/>
              <a:t>Assurer une ambiance de travail confortable; préciser dès le départ les différents rôles à jouer; bien poser le problème; proposer un plan et une démarche pour la réunion; faire progresser la discussion; maintenir une atmosphère constructive</a:t>
            </a:r>
          </a:p>
        </p:txBody>
      </p:sp>
      <p:sp>
        <p:nvSpPr>
          <p:cNvPr id="8196" name="Espace réservé du numéro de diapositive 3">
            <a:extLst>
              <a:ext uri="{FF2B5EF4-FFF2-40B4-BE49-F238E27FC236}">
                <a16:creationId xmlns:a16="http://schemas.microsoft.com/office/drawing/2014/main" id="{EB4016A0-0C91-417B-B289-D4A5D790A6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D74C77C-968D-4E4B-9516-CCE8A509C4A1}" type="slidenum">
              <a:rPr lang="fr-FR" altLang="fr-FR" sz="1400"/>
              <a:pPr>
                <a:spcBef>
                  <a:spcPct val="0"/>
                </a:spcBef>
                <a:buFontTx/>
                <a:buNone/>
              </a:pPr>
              <a:t>53</a:t>
            </a:fld>
            <a:endParaRPr lang="fr-FR" altLang="fr-FR" sz="14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a:extLst>
              <a:ext uri="{FF2B5EF4-FFF2-40B4-BE49-F238E27FC236}">
                <a16:creationId xmlns:a16="http://schemas.microsoft.com/office/drawing/2014/main" id="{3ACC2F24-4805-4607-A4F9-DA2B4635A9AA}"/>
              </a:ext>
            </a:extLst>
          </p:cNvPr>
          <p:cNvSpPr>
            <a:spLocks noGrp="1" noChangeArrowheads="1"/>
          </p:cNvSpPr>
          <p:nvPr>
            <p:ph type="title"/>
          </p:nvPr>
        </p:nvSpPr>
        <p:spPr>
          <a:xfrm>
            <a:off x="457200" y="115888"/>
            <a:ext cx="8229600" cy="576262"/>
          </a:xfrm>
        </p:spPr>
        <p:txBody>
          <a:bodyPr>
            <a:normAutofit fontScale="90000"/>
          </a:bodyPr>
          <a:lstStyle/>
          <a:p>
            <a:pPr algn="ctr"/>
            <a:r>
              <a:rPr lang="fr-FR" altLang="fr-FR" sz="4000" b="1" dirty="0">
                <a:solidFill>
                  <a:schemeClr val="accent2"/>
                </a:solidFill>
              </a:rPr>
              <a:t>La communication orale</a:t>
            </a:r>
            <a:endParaRPr lang="fr-FR" altLang="fr-FR" sz="4000" dirty="0"/>
          </a:p>
        </p:txBody>
      </p:sp>
      <p:sp>
        <p:nvSpPr>
          <p:cNvPr id="3" name="Espace réservé du contenu 2">
            <a:extLst>
              <a:ext uri="{FF2B5EF4-FFF2-40B4-BE49-F238E27FC236}">
                <a16:creationId xmlns:a16="http://schemas.microsoft.com/office/drawing/2014/main" id="{C08AB6DF-D4DB-41ED-825E-22B0D90A31B7}"/>
              </a:ext>
            </a:extLst>
          </p:cNvPr>
          <p:cNvSpPr>
            <a:spLocks noGrp="1"/>
          </p:cNvSpPr>
          <p:nvPr>
            <p:ph idx="1"/>
          </p:nvPr>
        </p:nvSpPr>
        <p:spPr>
          <a:xfrm>
            <a:off x="179388" y="765175"/>
            <a:ext cx="8640762" cy="5616575"/>
          </a:xfrm>
        </p:spPr>
        <p:txBody>
          <a:bodyPr/>
          <a:lstStyle/>
          <a:p>
            <a:pPr marL="0" indent="0">
              <a:buFontTx/>
              <a:buNone/>
              <a:defRPr/>
            </a:pPr>
            <a:r>
              <a:rPr lang="fr-FR" b="1" dirty="0"/>
              <a:t>La réunion de service </a:t>
            </a:r>
          </a:p>
          <a:p>
            <a:pPr marL="342900" lvl="3" indent="-342900">
              <a:buFontTx/>
              <a:buChar char="•"/>
              <a:defRPr/>
            </a:pPr>
            <a:r>
              <a:rPr lang="fr-FR" sz="3600" dirty="0">
                <a:ea typeface="+mn-ea"/>
                <a:cs typeface="+mn-cs"/>
              </a:rPr>
              <a:t>Exploitation et suivi des résultats d’une réunion</a:t>
            </a:r>
            <a:r>
              <a:rPr lang="fr-FR" sz="2400" b="1" dirty="0"/>
              <a:t>: </a:t>
            </a:r>
          </a:p>
          <a:p>
            <a:pPr marL="800100" lvl="4" indent="-342900">
              <a:buFontTx/>
              <a:buChar char="•"/>
              <a:defRPr/>
            </a:pPr>
            <a:r>
              <a:rPr lang="fr-FR" sz="2800" dirty="0"/>
              <a:t>faire le point pour constater et faire constater l’atteinte ou la non atteinte des objectifs; faire parvenir le rapport ou procès-verbal; assurer ou faire assurer le suivi; mettre en œuvre les résultats obtenus; convoquer tous les intéressés pour assurer une continuité des travaux </a:t>
            </a:r>
          </a:p>
          <a:p>
            <a:pPr marL="0" indent="0">
              <a:buFontTx/>
              <a:buNone/>
              <a:defRPr/>
            </a:pPr>
            <a:endParaRPr lang="fr-FR" sz="2800" dirty="0"/>
          </a:p>
        </p:txBody>
      </p:sp>
      <p:sp>
        <p:nvSpPr>
          <p:cNvPr id="8196" name="Espace réservé du numéro de diapositive 3">
            <a:extLst>
              <a:ext uri="{FF2B5EF4-FFF2-40B4-BE49-F238E27FC236}">
                <a16:creationId xmlns:a16="http://schemas.microsoft.com/office/drawing/2014/main" id="{EB4016A0-0C91-417B-B289-D4A5D790A6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D74C77C-968D-4E4B-9516-CCE8A509C4A1}" type="slidenum">
              <a:rPr lang="fr-FR" altLang="fr-FR" sz="1400"/>
              <a:pPr>
                <a:spcBef>
                  <a:spcPct val="0"/>
                </a:spcBef>
                <a:buFontTx/>
                <a:buNone/>
              </a:pPr>
              <a:t>54</a:t>
            </a:fld>
            <a:endParaRPr lang="fr-FR" altLang="fr-FR" sz="1400"/>
          </a:p>
        </p:txBody>
      </p:sp>
    </p:spTree>
    <p:extLst>
      <p:ext uri="{BB962C8B-B14F-4D97-AF65-F5344CB8AC3E}">
        <p14:creationId xmlns:p14="http://schemas.microsoft.com/office/powerpoint/2010/main" val="28782474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a:extLst>
              <a:ext uri="{FF2B5EF4-FFF2-40B4-BE49-F238E27FC236}">
                <a16:creationId xmlns:a16="http://schemas.microsoft.com/office/drawing/2014/main" id="{BEC855D6-616C-46F5-AE1A-A2EC85DF2ECE}"/>
              </a:ext>
            </a:extLst>
          </p:cNvPr>
          <p:cNvSpPr>
            <a:spLocks noGrp="1" noChangeArrowheads="1"/>
          </p:cNvSpPr>
          <p:nvPr>
            <p:ph type="title"/>
          </p:nvPr>
        </p:nvSpPr>
        <p:spPr>
          <a:xfrm>
            <a:off x="395288" y="333375"/>
            <a:ext cx="8229600" cy="719138"/>
          </a:xfrm>
        </p:spPr>
        <p:txBody>
          <a:bodyPr/>
          <a:lstStyle/>
          <a:p>
            <a:pPr algn="ctr"/>
            <a:r>
              <a:rPr lang="fr-FR" altLang="fr-FR" b="1" dirty="0">
                <a:solidFill>
                  <a:schemeClr val="accent2"/>
                </a:solidFill>
              </a:rPr>
              <a:t>La rumeur</a:t>
            </a:r>
            <a:endParaRPr lang="fr-FR" altLang="fr-FR" dirty="0"/>
          </a:p>
        </p:txBody>
      </p:sp>
      <p:sp>
        <p:nvSpPr>
          <p:cNvPr id="9219" name="Espace réservé du contenu 2">
            <a:extLst>
              <a:ext uri="{FF2B5EF4-FFF2-40B4-BE49-F238E27FC236}">
                <a16:creationId xmlns:a16="http://schemas.microsoft.com/office/drawing/2014/main" id="{4A027502-ED0D-4F9F-B539-39502C84F2B8}"/>
              </a:ext>
            </a:extLst>
          </p:cNvPr>
          <p:cNvSpPr>
            <a:spLocks noGrp="1" noChangeArrowheads="1"/>
          </p:cNvSpPr>
          <p:nvPr>
            <p:ph idx="1"/>
          </p:nvPr>
        </p:nvSpPr>
        <p:spPr>
          <a:xfrm>
            <a:off x="590550" y="1052513"/>
            <a:ext cx="8229600" cy="5073650"/>
          </a:xfrm>
        </p:spPr>
        <p:txBody>
          <a:bodyPr/>
          <a:lstStyle/>
          <a:p>
            <a:r>
              <a:rPr lang="fr-FR" altLang="fr-FR" dirty="0"/>
              <a:t>La rumeur désigne le circuit de communication non officiel et le plus souvent non contrôlé par les acteurs d’une organisation;</a:t>
            </a:r>
          </a:p>
          <a:p>
            <a:endParaRPr lang="fr-FR" altLang="fr-FR" dirty="0"/>
          </a:p>
          <a:p>
            <a:r>
              <a:rPr lang="fr-FR" altLang="fr-FR" dirty="0"/>
              <a:t>La rumeur surgit en l’absence d’informations précises sur un sujet important;</a:t>
            </a:r>
          </a:p>
          <a:p>
            <a:pPr marL="0" indent="0">
              <a:buNone/>
            </a:pPr>
            <a:endParaRPr lang="fr-FR" altLang="fr-FR" dirty="0"/>
          </a:p>
          <a:p>
            <a:r>
              <a:rPr lang="fr-FR" altLang="fr-FR" dirty="0"/>
              <a:t>La rumeur pose un problème de taille: celui de l’exactitude des informations transmises</a:t>
            </a:r>
          </a:p>
        </p:txBody>
      </p:sp>
      <p:sp>
        <p:nvSpPr>
          <p:cNvPr id="9220" name="Espace réservé du numéro de diapositive 3">
            <a:extLst>
              <a:ext uri="{FF2B5EF4-FFF2-40B4-BE49-F238E27FC236}">
                <a16:creationId xmlns:a16="http://schemas.microsoft.com/office/drawing/2014/main" id="{02B00779-6A33-4328-B1D8-E1B89D3377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E62DD77-5FAF-4986-98E5-29593719E3F9}" type="slidenum">
              <a:rPr lang="fr-FR" altLang="fr-FR" sz="1400"/>
              <a:pPr>
                <a:spcBef>
                  <a:spcPct val="0"/>
                </a:spcBef>
                <a:buFontTx/>
                <a:buNone/>
              </a:pPr>
              <a:t>55</a:t>
            </a:fld>
            <a:endParaRPr lang="fr-FR" altLang="fr-FR" sz="14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5">
            <a:extLst>
              <a:ext uri="{FF2B5EF4-FFF2-40B4-BE49-F238E27FC236}">
                <a16:creationId xmlns:a16="http://schemas.microsoft.com/office/drawing/2014/main" id="{D0CB79A9-CC1E-47E5-BBCB-3A19ED0A0D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88B1B12-E843-4410-95F8-022237733643}" type="slidenum">
              <a:rPr lang="fr-FR" altLang="fr-FR" sz="1400"/>
              <a:pPr>
                <a:spcBef>
                  <a:spcPct val="0"/>
                </a:spcBef>
                <a:buFontTx/>
                <a:buNone/>
              </a:pPr>
              <a:t>56</a:t>
            </a:fld>
            <a:endParaRPr lang="fr-FR" altLang="fr-FR" sz="1400"/>
          </a:p>
        </p:txBody>
      </p:sp>
      <p:sp>
        <p:nvSpPr>
          <p:cNvPr id="10243" name="Rectangle 2">
            <a:extLst>
              <a:ext uri="{FF2B5EF4-FFF2-40B4-BE49-F238E27FC236}">
                <a16:creationId xmlns:a16="http://schemas.microsoft.com/office/drawing/2014/main" id="{22687079-34E0-4A5A-BEFA-4B64689AA94C}"/>
              </a:ext>
            </a:extLst>
          </p:cNvPr>
          <p:cNvSpPr>
            <a:spLocks noGrp="1" noChangeArrowheads="1"/>
          </p:cNvSpPr>
          <p:nvPr>
            <p:ph type="title"/>
          </p:nvPr>
        </p:nvSpPr>
        <p:spPr>
          <a:xfrm>
            <a:off x="179388" y="292100"/>
            <a:ext cx="8964612" cy="1004040"/>
          </a:xfrm>
        </p:spPr>
        <p:txBody>
          <a:bodyPr/>
          <a:lstStyle/>
          <a:p>
            <a:pPr algn="ctr" eaLnBrk="1" hangingPunct="1"/>
            <a:r>
              <a:rPr lang="fr-FR" altLang="fr-FR" sz="3600" b="1" dirty="0">
                <a:solidFill>
                  <a:schemeClr val="accent2"/>
                </a:solidFill>
              </a:rPr>
              <a:t>Caractéristiques de la communication</a:t>
            </a:r>
          </a:p>
        </p:txBody>
      </p:sp>
      <p:sp>
        <p:nvSpPr>
          <p:cNvPr id="10244" name="Rectangle 3">
            <a:extLst>
              <a:ext uri="{FF2B5EF4-FFF2-40B4-BE49-F238E27FC236}">
                <a16:creationId xmlns:a16="http://schemas.microsoft.com/office/drawing/2014/main" id="{CF64E01A-CEE5-4151-BA78-14FC1C2EB9B1}"/>
              </a:ext>
            </a:extLst>
          </p:cNvPr>
          <p:cNvSpPr>
            <a:spLocks noGrp="1" noChangeArrowheads="1"/>
          </p:cNvSpPr>
          <p:nvPr>
            <p:ph type="body" idx="1"/>
          </p:nvPr>
        </p:nvSpPr>
        <p:spPr/>
        <p:txBody>
          <a:bodyPr/>
          <a:lstStyle/>
          <a:p>
            <a:pPr eaLnBrk="1" hangingPunct="1"/>
            <a:r>
              <a:rPr lang="fr-FR" altLang="fr-FR" b="1" dirty="0"/>
              <a:t>Bilatéralité</a:t>
            </a:r>
            <a:r>
              <a:rPr lang="fr-FR" altLang="fr-FR" dirty="0"/>
              <a:t>: (dialogue entre deux parties )</a:t>
            </a:r>
          </a:p>
          <a:p>
            <a:pPr eaLnBrk="1" hangingPunct="1"/>
            <a:r>
              <a:rPr lang="fr-FR" altLang="fr-FR" b="1" dirty="0"/>
              <a:t>Réciprocité</a:t>
            </a:r>
            <a:r>
              <a:rPr lang="fr-FR" altLang="fr-FR" dirty="0"/>
              <a:t>: (écoute mutuelle)</a:t>
            </a:r>
          </a:p>
          <a:p>
            <a:pPr eaLnBrk="1" hangingPunct="1"/>
            <a:r>
              <a:rPr lang="fr-FR" altLang="fr-FR" b="1" dirty="0"/>
              <a:t>Feed-back ou rétro information</a:t>
            </a:r>
            <a:r>
              <a:rPr lang="fr-FR" altLang="fr-FR" dirty="0"/>
              <a:t>: (dialogue)</a:t>
            </a:r>
          </a:p>
          <a:p>
            <a:pPr eaLnBrk="1" hangingPunct="1"/>
            <a:r>
              <a:rPr lang="fr-FR" altLang="fr-FR" b="1" dirty="0"/>
              <a:t>Compréhension réciproque</a:t>
            </a:r>
            <a:r>
              <a:rPr lang="fr-FR" altLang="fr-FR" dirty="0"/>
              <a:t>: (compréhension commune du message)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5">
            <a:extLst>
              <a:ext uri="{FF2B5EF4-FFF2-40B4-BE49-F238E27FC236}">
                <a16:creationId xmlns:a16="http://schemas.microsoft.com/office/drawing/2014/main" id="{AE4C9CB1-546C-47C2-9F96-E7396E573D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AF8BFCE-067A-4512-B9D9-8DEE76A067A3}" type="slidenum">
              <a:rPr lang="fr-FR" altLang="fr-FR" sz="1400"/>
              <a:pPr>
                <a:spcBef>
                  <a:spcPct val="0"/>
                </a:spcBef>
                <a:buFontTx/>
                <a:buNone/>
              </a:pPr>
              <a:t>57</a:t>
            </a:fld>
            <a:endParaRPr lang="fr-FR" altLang="fr-FR" sz="1400"/>
          </a:p>
        </p:txBody>
      </p:sp>
      <p:sp>
        <p:nvSpPr>
          <p:cNvPr id="11267" name="Rectangle 2">
            <a:extLst>
              <a:ext uri="{FF2B5EF4-FFF2-40B4-BE49-F238E27FC236}">
                <a16:creationId xmlns:a16="http://schemas.microsoft.com/office/drawing/2014/main" id="{4648422D-88F2-49CC-8A28-37E62C00D8B8}"/>
              </a:ext>
            </a:extLst>
          </p:cNvPr>
          <p:cNvSpPr>
            <a:spLocks noGrp="1" noChangeArrowheads="1"/>
          </p:cNvSpPr>
          <p:nvPr>
            <p:ph type="title"/>
          </p:nvPr>
        </p:nvSpPr>
        <p:spPr>
          <a:xfrm>
            <a:off x="457200" y="274638"/>
            <a:ext cx="8229600" cy="561975"/>
          </a:xfrm>
        </p:spPr>
        <p:txBody>
          <a:bodyPr>
            <a:normAutofit fontScale="90000"/>
          </a:bodyPr>
          <a:lstStyle/>
          <a:p>
            <a:pPr algn="ctr" eaLnBrk="1" hangingPunct="1"/>
            <a:r>
              <a:rPr lang="fr-FR" altLang="fr-FR" sz="4000" b="1" dirty="0">
                <a:solidFill>
                  <a:schemeClr val="accent2"/>
                </a:solidFill>
              </a:rPr>
              <a:t>Obstacles à la communication</a:t>
            </a:r>
          </a:p>
        </p:txBody>
      </p:sp>
      <p:sp>
        <p:nvSpPr>
          <p:cNvPr id="11268" name="Rectangle 3">
            <a:extLst>
              <a:ext uri="{FF2B5EF4-FFF2-40B4-BE49-F238E27FC236}">
                <a16:creationId xmlns:a16="http://schemas.microsoft.com/office/drawing/2014/main" id="{6C085B3B-FB61-4A41-AE83-B874D04D114B}"/>
              </a:ext>
            </a:extLst>
          </p:cNvPr>
          <p:cNvSpPr>
            <a:spLocks noGrp="1" noChangeArrowheads="1"/>
          </p:cNvSpPr>
          <p:nvPr>
            <p:ph type="body" idx="1"/>
          </p:nvPr>
        </p:nvSpPr>
        <p:spPr>
          <a:xfrm>
            <a:off x="457200" y="1052513"/>
            <a:ext cx="8229600" cy="5073650"/>
          </a:xfrm>
        </p:spPr>
        <p:txBody>
          <a:bodyPr/>
          <a:lstStyle/>
          <a:p>
            <a:pPr eaLnBrk="1" hangingPunct="1">
              <a:lnSpc>
                <a:spcPct val="90000"/>
              </a:lnSpc>
              <a:defRPr/>
            </a:pPr>
            <a:r>
              <a:rPr lang="fr-FR" altLang="fr-FR" b="1" dirty="0"/>
              <a:t>Obstacles physiques</a:t>
            </a:r>
            <a:r>
              <a:rPr lang="fr-FR" altLang="fr-FR" dirty="0"/>
              <a:t>: bruits, vent, pluie.</a:t>
            </a:r>
          </a:p>
          <a:p>
            <a:pPr marL="0" indent="0" eaLnBrk="1" hangingPunct="1">
              <a:lnSpc>
                <a:spcPct val="90000"/>
              </a:lnSpc>
              <a:buFontTx/>
              <a:buNone/>
              <a:defRPr/>
            </a:pPr>
            <a:endParaRPr lang="fr-FR" altLang="fr-FR" dirty="0"/>
          </a:p>
          <a:p>
            <a:pPr eaLnBrk="1" hangingPunct="1">
              <a:lnSpc>
                <a:spcPct val="90000"/>
              </a:lnSpc>
              <a:defRPr/>
            </a:pPr>
            <a:r>
              <a:rPr lang="fr-FR" altLang="fr-FR" b="1" dirty="0"/>
              <a:t>Obstacles psychologiques </a:t>
            </a:r>
          </a:p>
          <a:p>
            <a:pPr lvl="1" eaLnBrk="1" hangingPunct="1">
              <a:lnSpc>
                <a:spcPct val="90000"/>
              </a:lnSpc>
              <a:defRPr/>
            </a:pPr>
            <a:r>
              <a:rPr lang="fr-FR" altLang="fr-FR" dirty="0"/>
              <a:t>Action du prisme déformant (perception d’autrui),statut de l’individu, rôle de l’individu); </a:t>
            </a:r>
          </a:p>
          <a:p>
            <a:pPr lvl="1" eaLnBrk="1" hangingPunct="1">
              <a:lnSpc>
                <a:spcPct val="90000"/>
              </a:lnSpc>
              <a:defRPr/>
            </a:pPr>
            <a:r>
              <a:rPr lang="fr-FR" altLang="fr-FR" dirty="0"/>
              <a:t>Cadre de référence de l’émetteur et du récepteur;</a:t>
            </a:r>
          </a:p>
          <a:p>
            <a:pPr lvl="1" eaLnBrk="1" hangingPunct="1">
              <a:lnSpc>
                <a:spcPct val="90000"/>
              </a:lnSpc>
              <a:defRPr/>
            </a:pPr>
            <a:r>
              <a:rPr lang="fr-FR" altLang="fr-FR" dirty="0"/>
              <a:t>Identification à autrui: empathie</a:t>
            </a:r>
          </a:p>
          <a:p>
            <a:pPr marL="457200" lvl="1" indent="0" eaLnBrk="1" hangingPunct="1">
              <a:lnSpc>
                <a:spcPct val="90000"/>
              </a:lnSpc>
              <a:buFontTx/>
              <a:buNone/>
              <a:defRPr/>
            </a:pPr>
            <a:endParaRPr lang="fr-FR" altLang="fr-FR" dirty="0"/>
          </a:p>
          <a:p>
            <a:pPr eaLnBrk="1" hangingPunct="1">
              <a:lnSpc>
                <a:spcPct val="90000"/>
              </a:lnSpc>
              <a:defRPr/>
            </a:pPr>
            <a:r>
              <a:rPr lang="fr-FR" altLang="fr-FR" b="1" dirty="0"/>
              <a:t>Obstacles socioculturels</a:t>
            </a:r>
            <a:r>
              <a:rPr lang="fr-FR" altLang="fr-FR" dirty="0"/>
              <a:t>: langue, culture</a:t>
            </a:r>
          </a:p>
          <a:p>
            <a:pPr lvl="2" eaLnBrk="1" hangingPunct="1">
              <a:lnSpc>
                <a:spcPct val="90000"/>
              </a:lnSpc>
              <a:buFontTx/>
              <a:buNone/>
              <a:defRPr/>
            </a:pPr>
            <a:endParaRPr lang="fr-FR" altLang="fr-FR" dirty="0"/>
          </a:p>
          <a:p>
            <a:pPr lvl="1" eaLnBrk="1" hangingPunct="1">
              <a:lnSpc>
                <a:spcPct val="90000"/>
              </a:lnSpc>
              <a:buFontTx/>
              <a:buNone/>
              <a:defRPr/>
            </a:pPr>
            <a:endParaRPr lang="fr-FR" alt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a:extLst>
              <a:ext uri="{FF2B5EF4-FFF2-40B4-BE49-F238E27FC236}">
                <a16:creationId xmlns:a16="http://schemas.microsoft.com/office/drawing/2014/main" id="{B5EE7380-4F82-440B-8B55-161A230CE88F}"/>
              </a:ext>
            </a:extLst>
          </p:cNvPr>
          <p:cNvSpPr>
            <a:spLocks noGrp="1" noChangeArrowheads="1"/>
          </p:cNvSpPr>
          <p:nvPr>
            <p:ph type="title"/>
          </p:nvPr>
        </p:nvSpPr>
        <p:spPr>
          <a:xfrm>
            <a:off x="250825" y="115888"/>
            <a:ext cx="8435975" cy="792162"/>
          </a:xfrm>
        </p:spPr>
        <p:txBody>
          <a:bodyPr>
            <a:normAutofit fontScale="90000"/>
          </a:bodyPr>
          <a:lstStyle/>
          <a:p>
            <a:pPr algn="l"/>
            <a:r>
              <a:rPr lang="fr-FR" altLang="fr-FR" sz="3200" b="1" dirty="0">
                <a:solidFill>
                  <a:schemeClr val="accent2"/>
                </a:solidFill>
              </a:rPr>
              <a:t>Comment surmonter les obstacles de la communication</a:t>
            </a:r>
          </a:p>
        </p:txBody>
      </p:sp>
      <p:sp>
        <p:nvSpPr>
          <p:cNvPr id="12291" name="Espace réservé du contenu 2">
            <a:extLst>
              <a:ext uri="{FF2B5EF4-FFF2-40B4-BE49-F238E27FC236}">
                <a16:creationId xmlns:a16="http://schemas.microsoft.com/office/drawing/2014/main" id="{3317A42A-3064-4160-999C-A0BD655A7A2E}"/>
              </a:ext>
            </a:extLst>
          </p:cNvPr>
          <p:cNvSpPr>
            <a:spLocks noGrp="1" noChangeArrowheads="1"/>
          </p:cNvSpPr>
          <p:nvPr>
            <p:ph idx="1"/>
          </p:nvPr>
        </p:nvSpPr>
        <p:spPr>
          <a:xfrm>
            <a:off x="457201" y="981075"/>
            <a:ext cx="8058150" cy="5400675"/>
          </a:xfrm>
        </p:spPr>
        <p:txBody>
          <a:bodyPr/>
          <a:lstStyle/>
          <a:p>
            <a:r>
              <a:rPr lang="fr-FR" altLang="fr-FR" sz="2800" dirty="0"/>
              <a:t>Utiliser le feed-back: vérifiez la conformité du message transmis ou de ce que vous pensez avoir entendu</a:t>
            </a:r>
          </a:p>
          <a:p>
            <a:r>
              <a:rPr lang="fr-FR" altLang="fr-FR" sz="2800" dirty="0"/>
              <a:t>Simplifier le langage: utilisez des termes que le public visé puisse comprendre;</a:t>
            </a:r>
          </a:p>
          <a:p>
            <a:r>
              <a:rPr lang="fr-FR" altLang="fr-FR" sz="2800" dirty="0"/>
              <a:t>Ecouter attentivement: captez le sens complet du message en évitant que de porter un jugement ou d’en faire une interprétation prématurée;</a:t>
            </a:r>
          </a:p>
          <a:p>
            <a:r>
              <a:rPr lang="fr-FR" altLang="fr-FR" sz="2800" dirty="0"/>
              <a:t>Contenir ses émotions: sachez sentir quand vos émotions vous échappent</a:t>
            </a:r>
          </a:p>
          <a:p>
            <a:r>
              <a:rPr lang="fr-FR" altLang="fr-FR" sz="2800" dirty="0"/>
              <a:t>Maîtriser les signaux non verbaux: gardez à l’esprit que vos gestes en disent plus que vos paroles.</a:t>
            </a:r>
          </a:p>
        </p:txBody>
      </p:sp>
      <p:sp>
        <p:nvSpPr>
          <p:cNvPr id="12292" name="Espace réservé du numéro de diapositive 3">
            <a:extLst>
              <a:ext uri="{FF2B5EF4-FFF2-40B4-BE49-F238E27FC236}">
                <a16:creationId xmlns:a16="http://schemas.microsoft.com/office/drawing/2014/main" id="{72BA820E-02D0-4761-917B-81A8593940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3AE554C-1118-4756-9607-1966C8882E49}" type="slidenum">
              <a:rPr lang="fr-FR" altLang="fr-FR" sz="1400"/>
              <a:pPr>
                <a:spcBef>
                  <a:spcPct val="0"/>
                </a:spcBef>
                <a:buFontTx/>
                <a:buNone/>
              </a:pPr>
              <a:t>58</a:t>
            </a:fld>
            <a:endParaRPr lang="fr-FR" altLang="fr-FR" sz="14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5">
            <a:extLst>
              <a:ext uri="{FF2B5EF4-FFF2-40B4-BE49-F238E27FC236}">
                <a16:creationId xmlns:a16="http://schemas.microsoft.com/office/drawing/2014/main" id="{B9A1EBB8-9B21-439B-95AC-5CA7FE9BC2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046B04A-63F2-456A-87BD-62077C7560AD}" type="slidenum">
              <a:rPr lang="fr-FR" altLang="fr-FR" sz="1400"/>
              <a:pPr>
                <a:spcBef>
                  <a:spcPct val="0"/>
                </a:spcBef>
                <a:buFontTx/>
                <a:buNone/>
              </a:pPr>
              <a:t>59</a:t>
            </a:fld>
            <a:endParaRPr lang="fr-FR" altLang="fr-FR" sz="1400"/>
          </a:p>
        </p:txBody>
      </p:sp>
      <p:sp>
        <p:nvSpPr>
          <p:cNvPr id="16387" name="Rectangle 2">
            <a:extLst>
              <a:ext uri="{FF2B5EF4-FFF2-40B4-BE49-F238E27FC236}">
                <a16:creationId xmlns:a16="http://schemas.microsoft.com/office/drawing/2014/main" id="{78011798-5808-4AEC-8B90-1C9F127AD114}"/>
              </a:ext>
            </a:extLst>
          </p:cNvPr>
          <p:cNvSpPr>
            <a:spLocks noGrp="1" noChangeArrowheads="1"/>
          </p:cNvSpPr>
          <p:nvPr>
            <p:ph type="title"/>
          </p:nvPr>
        </p:nvSpPr>
        <p:spPr/>
        <p:txBody>
          <a:bodyPr/>
          <a:lstStyle/>
          <a:p>
            <a:pPr algn="ctr" eaLnBrk="1" hangingPunct="1"/>
            <a:r>
              <a:rPr lang="fr-FR" altLang="fr-FR" sz="3600" b="1" dirty="0">
                <a:solidFill>
                  <a:schemeClr val="accent2"/>
                </a:solidFill>
              </a:rPr>
              <a:t>Techniques de communication </a:t>
            </a:r>
            <a:r>
              <a:rPr lang="fr-FR" altLang="fr-FR" sz="3200" b="1" dirty="0">
                <a:solidFill>
                  <a:schemeClr val="accent2"/>
                </a:solidFill>
              </a:rPr>
              <a:t>(1/2)</a:t>
            </a:r>
          </a:p>
        </p:txBody>
      </p:sp>
      <p:sp>
        <p:nvSpPr>
          <p:cNvPr id="16388" name="Rectangle 3">
            <a:extLst>
              <a:ext uri="{FF2B5EF4-FFF2-40B4-BE49-F238E27FC236}">
                <a16:creationId xmlns:a16="http://schemas.microsoft.com/office/drawing/2014/main" id="{4E4EF695-D2FC-458F-B5E5-58A5B34960A5}"/>
              </a:ext>
            </a:extLst>
          </p:cNvPr>
          <p:cNvSpPr>
            <a:spLocks noGrp="1" noChangeArrowheads="1"/>
          </p:cNvSpPr>
          <p:nvPr>
            <p:ph type="body" idx="1"/>
          </p:nvPr>
        </p:nvSpPr>
        <p:spPr/>
        <p:txBody>
          <a:bodyPr/>
          <a:lstStyle/>
          <a:p>
            <a:pPr eaLnBrk="1" hangingPunct="1">
              <a:lnSpc>
                <a:spcPct val="150000"/>
              </a:lnSpc>
            </a:pPr>
            <a:r>
              <a:rPr lang="fr-FR" altLang="fr-FR" b="1" dirty="0"/>
              <a:t>Techniques sans projection</a:t>
            </a:r>
          </a:p>
          <a:p>
            <a:pPr lvl="1" eaLnBrk="1" hangingPunct="1">
              <a:lnSpc>
                <a:spcPct val="150000"/>
              </a:lnSpc>
            </a:pPr>
            <a:r>
              <a:rPr lang="fr-FR" altLang="fr-FR" dirty="0"/>
              <a:t>Tableau noir et craie</a:t>
            </a:r>
          </a:p>
          <a:p>
            <a:pPr lvl="1" eaLnBrk="1" hangingPunct="1">
              <a:lnSpc>
                <a:spcPct val="150000"/>
              </a:lnSpc>
            </a:pPr>
            <a:r>
              <a:rPr lang="fr-FR" altLang="fr-FR" dirty="0" err="1"/>
              <a:t>Flipshart</a:t>
            </a:r>
            <a:endParaRPr lang="fr-FR" altLang="fr-FR" dirty="0"/>
          </a:p>
          <a:p>
            <a:pPr lvl="1" eaLnBrk="1" hangingPunct="1">
              <a:lnSpc>
                <a:spcPct val="150000"/>
              </a:lnSpc>
            </a:pPr>
            <a:r>
              <a:rPr lang="fr-FR" altLang="fr-FR" dirty="0" err="1"/>
              <a:t>Flanellographe</a:t>
            </a:r>
            <a:endParaRPr lang="fr-FR" altLang="fr-FR" dirty="0"/>
          </a:p>
          <a:p>
            <a:pPr lvl="1" eaLnBrk="1" hangingPunct="1">
              <a:lnSpc>
                <a:spcPct val="150000"/>
              </a:lnSpc>
            </a:pPr>
            <a:r>
              <a:rPr lang="fr-FR" altLang="fr-FR" dirty="0"/>
              <a:t>Papier kraft et les feutres</a:t>
            </a:r>
          </a:p>
          <a:p>
            <a:pPr lvl="1" eaLnBrk="1" hangingPunct="1">
              <a:lnSpc>
                <a:spcPct val="150000"/>
              </a:lnSpc>
            </a:pPr>
            <a:r>
              <a:rPr lang="fr-FR" altLang="fr-FR" dirty="0"/>
              <a:t>Méthode des cartes (ZOOP)</a:t>
            </a:r>
          </a:p>
          <a:p>
            <a:pPr lvl="1" eaLnBrk="1" hangingPunct="1"/>
            <a:endParaRPr lang="fr-FR" alt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AD743F-1BDF-4633-BA3E-7BA0BC492729}"/>
              </a:ext>
            </a:extLst>
          </p:cNvPr>
          <p:cNvSpPr>
            <a:spLocks noGrp="1"/>
          </p:cNvSpPr>
          <p:nvPr>
            <p:ph type="title"/>
          </p:nvPr>
        </p:nvSpPr>
        <p:spPr/>
        <p:txBody>
          <a:bodyPr/>
          <a:lstStyle/>
          <a:p>
            <a:endParaRPr lang="fr-CI"/>
          </a:p>
        </p:txBody>
      </p:sp>
      <p:sp>
        <p:nvSpPr>
          <p:cNvPr id="3" name="Espace réservé du contenu 2">
            <a:extLst>
              <a:ext uri="{FF2B5EF4-FFF2-40B4-BE49-F238E27FC236}">
                <a16:creationId xmlns:a16="http://schemas.microsoft.com/office/drawing/2014/main" id="{2434B2A9-A4C9-4C0D-8FDE-04D4F4FB71A4}"/>
              </a:ext>
            </a:extLst>
          </p:cNvPr>
          <p:cNvSpPr>
            <a:spLocks noGrp="1"/>
          </p:cNvSpPr>
          <p:nvPr>
            <p:ph idx="1"/>
          </p:nvPr>
        </p:nvSpPr>
        <p:spPr/>
        <p:txBody>
          <a:bodyPr/>
          <a:lstStyle/>
          <a:p>
            <a:r>
              <a:rPr lang="fr-FR" dirty="0"/>
              <a:t>La gestion du personnel, en particulier les responsabilités attribuées et le déploiement du personnel devra tenir compte des compétences requises pour accomplir les tâches définies par l'organigramme et la description des postes.</a:t>
            </a:r>
            <a:endParaRPr lang="fr-CI" dirty="0"/>
          </a:p>
        </p:txBody>
      </p:sp>
    </p:spTree>
    <p:extLst>
      <p:ext uri="{BB962C8B-B14F-4D97-AF65-F5344CB8AC3E}">
        <p14:creationId xmlns:p14="http://schemas.microsoft.com/office/powerpoint/2010/main" val="30854391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5">
            <a:extLst>
              <a:ext uri="{FF2B5EF4-FFF2-40B4-BE49-F238E27FC236}">
                <a16:creationId xmlns:a16="http://schemas.microsoft.com/office/drawing/2014/main" id="{41773E4C-5F47-4174-8524-F6C9C0A8E0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4FE877B-9723-4DEB-88B6-C5821D830CCF}" type="slidenum">
              <a:rPr lang="fr-FR" altLang="fr-FR" sz="1400"/>
              <a:pPr>
                <a:spcBef>
                  <a:spcPct val="0"/>
                </a:spcBef>
                <a:buFontTx/>
                <a:buNone/>
              </a:pPr>
              <a:t>60</a:t>
            </a:fld>
            <a:endParaRPr lang="fr-FR" altLang="fr-FR" sz="1400"/>
          </a:p>
        </p:txBody>
      </p:sp>
      <p:sp>
        <p:nvSpPr>
          <p:cNvPr id="17411" name="Rectangle 2">
            <a:extLst>
              <a:ext uri="{FF2B5EF4-FFF2-40B4-BE49-F238E27FC236}">
                <a16:creationId xmlns:a16="http://schemas.microsoft.com/office/drawing/2014/main" id="{0171049E-F3A6-45C9-AE3D-4C698D3E559C}"/>
              </a:ext>
            </a:extLst>
          </p:cNvPr>
          <p:cNvSpPr>
            <a:spLocks noGrp="1" noChangeArrowheads="1"/>
          </p:cNvSpPr>
          <p:nvPr>
            <p:ph type="title"/>
          </p:nvPr>
        </p:nvSpPr>
        <p:spPr/>
        <p:txBody>
          <a:bodyPr/>
          <a:lstStyle/>
          <a:p>
            <a:pPr algn="ctr" eaLnBrk="1" hangingPunct="1"/>
            <a:r>
              <a:rPr lang="fr-FR" altLang="fr-FR" sz="3600" b="1" dirty="0">
                <a:solidFill>
                  <a:schemeClr val="accent2"/>
                </a:solidFill>
              </a:rPr>
              <a:t>Techniques de communication</a:t>
            </a:r>
            <a:r>
              <a:rPr lang="fr-FR" altLang="fr-FR" sz="3600" dirty="0"/>
              <a:t> </a:t>
            </a:r>
            <a:r>
              <a:rPr lang="fr-FR" altLang="fr-FR" sz="3200" b="1" dirty="0">
                <a:solidFill>
                  <a:schemeClr val="accent2"/>
                </a:solidFill>
              </a:rPr>
              <a:t>(2/2)</a:t>
            </a:r>
          </a:p>
        </p:txBody>
      </p:sp>
      <p:sp>
        <p:nvSpPr>
          <p:cNvPr id="17412" name="Rectangle 3">
            <a:extLst>
              <a:ext uri="{FF2B5EF4-FFF2-40B4-BE49-F238E27FC236}">
                <a16:creationId xmlns:a16="http://schemas.microsoft.com/office/drawing/2014/main" id="{B74A3ADF-3327-47CF-8A90-9ED1D8146E62}"/>
              </a:ext>
            </a:extLst>
          </p:cNvPr>
          <p:cNvSpPr>
            <a:spLocks noGrp="1" noChangeArrowheads="1"/>
          </p:cNvSpPr>
          <p:nvPr>
            <p:ph type="body" idx="1"/>
          </p:nvPr>
        </p:nvSpPr>
        <p:spPr/>
        <p:txBody>
          <a:bodyPr>
            <a:normAutofit/>
          </a:bodyPr>
          <a:lstStyle/>
          <a:p>
            <a:pPr eaLnBrk="1" hangingPunct="1">
              <a:lnSpc>
                <a:spcPct val="150000"/>
              </a:lnSpc>
            </a:pPr>
            <a:r>
              <a:rPr lang="fr-FR" altLang="fr-FR" sz="3200" b="1" dirty="0"/>
              <a:t>Techniques avec projection</a:t>
            </a:r>
          </a:p>
          <a:p>
            <a:pPr lvl="1" eaLnBrk="1" hangingPunct="1">
              <a:lnSpc>
                <a:spcPct val="150000"/>
              </a:lnSpc>
            </a:pPr>
            <a:r>
              <a:rPr lang="fr-FR" altLang="fr-FR" sz="2800" dirty="0"/>
              <a:t>Rétro projecteur</a:t>
            </a:r>
          </a:p>
          <a:p>
            <a:pPr lvl="1" eaLnBrk="1" hangingPunct="1">
              <a:lnSpc>
                <a:spcPct val="150000"/>
              </a:lnSpc>
            </a:pPr>
            <a:r>
              <a:rPr lang="fr-FR" altLang="fr-FR" sz="2800" dirty="0"/>
              <a:t>Projecteur de diapositives</a:t>
            </a:r>
          </a:p>
          <a:p>
            <a:pPr lvl="1" eaLnBrk="1" hangingPunct="1">
              <a:lnSpc>
                <a:spcPct val="150000"/>
              </a:lnSpc>
            </a:pPr>
            <a:r>
              <a:rPr lang="fr-FR" altLang="fr-FR" sz="2800" dirty="0"/>
              <a:t>Le vidéo projecteur</a:t>
            </a:r>
          </a:p>
          <a:p>
            <a:pPr lvl="1" eaLnBrk="1" hangingPunct="1">
              <a:lnSpc>
                <a:spcPct val="150000"/>
              </a:lnSpc>
            </a:pPr>
            <a:r>
              <a:rPr lang="fr-FR" altLang="fr-FR" sz="2800" dirty="0"/>
              <a:t>Le film</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a:extLst>
              <a:ext uri="{FF2B5EF4-FFF2-40B4-BE49-F238E27FC236}">
                <a16:creationId xmlns:a16="http://schemas.microsoft.com/office/drawing/2014/main" id="{CB7BABFE-E42A-491C-B79C-0BA152CCB932}"/>
              </a:ext>
            </a:extLst>
          </p:cNvPr>
          <p:cNvSpPr>
            <a:spLocks noGrp="1" noChangeArrowheads="1"/>
          </p:cNvSpPr>
          <p:nvPr>
            <p:ph type="title"/>
          </p:nvPr>
        </p:nvSpPr>
        <p:spPr/>
        <p:txBody>
          <a:bodyPr/>
          <a:lstStyle/>
          <a:p>
            <a:pPr eaLnBrk="1" hangingPunct="1"/>
            <a:endParaRPr lang="fr-FR" altLang="fr-FR" dirty="0"/>
          </a:p>
        </p:txBody>
      </p:sp>
      <p:sp>
        <p:nvSpPr>
          <p:cNvPr id="3075" name="Espace réservé du contenu 2">
            <a:extLst>
              <a:ext uri="{FF2B5EF4-FFF2-40B4-BE49-F238E27FC236}">
                <a16:creationId xmlns:a16="http://schemas.microsoft.com/office/drawing/2014/main" id="{F6747F09-FEE1-4881-ADD7-AFE863518FDD}"/>
              </a:ext>
            </a:extLst>
          </p:cNvPr>
          <p:cNvSpPr>
            <a:spLocks noGrp="1" noChangeArrowheads="1"/>
          </p:cNvSpPr>
          <p:nvPr>
            <p:ph idx="1"/>
          </p:nvPr>
        </p:nvSpPr>
        <p:spPr>
          <a:xfrm>
            <a:off x="457200" y="2349500"/>
            <a:ext cx="8229600" cy="2663825"/>
          </a:xfrm>
        </p:spPr>
        <p:txBody>
          <a:bodyPr/>
          <a:lstStyle/>
          <a:p>
            <a:pPr eaLnBrk="1" hangingPunct="1">
              <a:buFontTx/>
              <a:buNone/>
            </a:pPr>
            <a:endParaRPr lang="fr-FR" altLang="fr-FR" dirty="0"/>
          </a:p>
          <a:p>
            <a:pPr algn="ctr" eaLnBrk="1" hangingPunct="1">
              <a:buFontTx/>
              <a:buNone/>
            </a:pPr>
            <a:r>
              <a:rPr lang="fr-FR" altLang="fr-FR" sz="4800" b="1" dirty="0">
                <a:solidFill>
                  <a:schemeClr val="accent2"/>
                </a:solidFill>
              </a:rPr>
              <a:t>LE TRAVAIL EN EQUIPE</a:t>
            </a:r>
          </a:p>
          <a:p>
            <a:pPr eaLnBrk="1" hangingPunct="1">
              <a:buFontTx/>
              <a:buNone/>
            </a:pPr>
            <a:endParaRPr lang="fr-FR" altLang="fr-FR" dirty="0"/>
          </a:p>
        </p:txBody>
      </p:sp>
      <p:sp>
        <p:nvSpPr>
          <p:cNvPr id="3076" name="Espace réservé du numéro de diapositive 3">
            <a:extLst>
              <a:ext uri="{FF2B5EF4-FFF2-40B4-BE49-F238E27FC236}">
                <a16:creationId xmlns:a16="http://schemas.microsoft.com/office/drawing/2014/main" id="{DC46297F-F833-4FA9-92B8-C26F58C2128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CD470D4-F867-4D62-AD1A-49FAEC9C6B57}" type="slidenum">
              <a:rPr lang="fr-FR" altLang="fr-FR" sz="1400"/>
              <a:pPr>
                <a:spcBef>
                  <a:spcPct val="0"/>
                </a:spcBef>
                <a:buFontTx/>
                <a:buNone/>
              </a:pPr>
              <a:t>61</a:t>
            </a:fld>
            <a:endParaRPr lang="fr-FR" altLang="fr-FR" sz="14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5">
            <a:extLst>
              <a:ext uri="{FF2B5EF4-FFF2-40B4-BE49-F238E27FC236}">
                <a16:creationId xmlns:a16="http://schemas.microsoft.com/office/drawing/2014/main" id="{98FC8F3A-2DCE-46F8-8F9C-C009017EAA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9BD3B4E-D651-4A7A-940D-493F8B77BDA1}" type="slidenum">
              <a:rPr lang="fr-FR" altLang="fr-FR" sz="1400"/>
              <a:pPr>
                <a:spcBef>
                  <a:spcPct val="0"/>
                </a:spcBef>
                <a:buFontTx/>
                <a:buNone/>
              </a:pPr>
              <a:t>62</a:t>
            </a:fld>
            <a:endParaRPr lang="fr-FR" altLang="fr-FR" sz="1400"/>
          </a:p>
        </p:txBody>
      </p:sp>
      <p:sp>
        <p:nvSpPr>
          <p:cNvPr id="4099" name="Rectangle 2">
            <a:extLst>
              <a:ext uri="{FF2B5EF4-FFF2-40B4-BE49-F238E27FC236}">
                <a16:creationId xmlns:a16="http://schemas.microsoft.com/office/drawing/2014/main" id="{48D929EF-5EED-4DF6-8A64-016D605BB474}"/>
              </a:ext>
            </a:extLst>
          </p:cNvPr>
          <p:cNvSpPr>
            <a:spLocks noGrp="1" noChangeArrowheads="1"/>
          </p:cNvSpPr>
          <p:nvPr>
            <p:ph type="title"/>
          </p:nvPr>
        </p:nvSpPr>
        <p:spPr/>
        <p:txBody>
          <a:bodyPr/>
          <a:lstStyle/>
          <a:p>
            <a:pPr eaLnBrk="1" hangingPunct="1"/>
            <a:r>
              <a:rPr lang="fr-FR" altLang="fr-FR" b="1">
                <a:solidFill>
                  <a:schemeClr val="accent2"/>
                </a:solidFill>
              </a:rPr>
              <a:t>L’équipe</a:t>
            </a:r>
          </a:p>
        </p:txBody>
      </p:sp>
      <p:sp>
        <p:nvSpPr>
          <p:cNvPr id="4100" name="Rectangle 3">
            <a:extLst>
              <a:ext uri="{FF2B5EF4-FFF2-40B4-BE49-F238E27FC236}">
                <a16:creationId xmlns:a16="http://schemas.microsoft.com/office/drawing/2014/main" id="{B26A5B77-986E-4193-AB24-1464E74612B9}"/>
              </a:ext>
            </a:extLst>
          </p:cNvPr>
          <p:cNvSpPr>
            <a:spLocks noGrp="1" noChangeArrowheads="1"/>
          </p:cNvSpPr>
          <p:nvPr>
            <p:ph type="body" idx="1"/>
          </p:nvPr>
        </p:nvSpPr>
        <p:spPr/>
        <p:txBody>
          <a:bodyPr/>
          <a:lstStyle/>
          <a:p>
            <a:pPr eaLnBrk="1" hangingPunct="1">
              <a:buFontTx/>
              <a:buNone/>
            </a:pPr>
            <a:r>
              <a:rPr lang="fr-FR" altLang="fr-FR" b="1"/>
              <a:t>Définition</a:t>
            </a:r>
          </a:p>
          <a:p>
            <a:pPr lvl="1" eaLnBrk="1" hangingPunct="1"/>
            <a:r>
              <a:rPr lang="fr-FR" altLang="fr-FR"/>
              <a:t>Groupe de personnes ayant un lien, un but commun, une organisation, un double dynamisme venant aussi bien de la tête que de l’ensemble, une victoire à gagner ensemble</a:t>
            </a:r>
          </a:p>
          <a:p>
            <a:pPr lvl="1" eaLnBrk="1" hangingPunct="1"/>
            <a:r>
              <a:rPr lang="fr-FR" altLang="fr-FR"/>
              <a:t>Unité d’esprit, solidarité</a:t>
            </a:r>
          </a:p>
          <a:p>
            <a:pPr lvl="1" eaLnBrk="1" hangingPunct="1">
              <a:buFontTx/>
              <a:buNone/>
            </a:pPr>
            <a:endParaRPr lang="fr-FR" altLang="fr-F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a:extLst>
              <a:ext uri="{FF2B5EF4-FFF2-40B4-BE49-F238E27FC236}">
                <a16:creationId xmlns:a16="http://schemas.microsoft.com/office/drawing/2014/main" id="{4AC1B563-F6E6-46FA-B4C4-94FB43E519B3}"/>
              </a:ext>
            </a:extLst>
          </p:cNvPr>
          <p:cNvSpPr>
            <a:spLocks noGrp="1" noChangeArrowheads="1"/>
          </p:cNvSpPr>
          <p:nvPr>
            <p:ph type="title"/>
          </p:nvPr>
        </p:nvSpPr>
        <p:spPr>
          <a:xfrm>
            <a:off x="457200" y="274638"/>
            <a:ext cx="8229600" cy="633412"/>
          </a:xfrm>
        </p:spPr>
        <p:txBody>
          <a:bodyPr/>
          <a:lstStyle/>
          <a:p>
            <a:pPr algn="ctr"/>
            <a:r>
              <a:rPr lang="fr-FR" altLang="fr-FR" sz="3200" b="1" dirty="0">
                <a:solidFill>
                  <a:schemeClr val="accent2"/>
                </a:solidFill>
                <a:latin typeface="+mn-lt"/>
              </a:rPr>
              <a:t>Etapes de développement d’une équipe</a:t>
            </a:r>
          </a:p>
        </p:txBody>
      </p:sp>
      <p:sp>
        <p:nvSpPr>
          <p:cNvPr id="5123" name="Espace réservé du contenu 2">
            <a:extLst>
              <a:ext uri="{FF2B5EF4-FFF2-40B4-BE49-F238E27FC236}">
                <a16:creationId xmlns:a16="http://schemas.microsoft.com/office/drawing/2014/main" id="{376697D6-ADF4-40EF-8C6D-B795E093889E}"/>
              </a:ext>
            </a:extLst>
          </p:cNvPr>
          <p:cNvSpPr>
            <a:spLocks noGrp="1" noChangeArrowheads="1"/>
          </p:cNvSpPr>
          <p:nvPr>
            <p:ph idx="1"/>
          </p:nvPr>
        </p:nvSpPr>
        <p:spPr>
          <a:xfrm>
            <a:off x="457200" y="908050"/>
            <a:ext cx="8229600" cy="5329238"/>
          </a:xfrm>
        </p:spPr>
        <p:txBody>
          <a:bodyPr/>
          <a:lstStyle/>
          <a:p>
            <a:r>
              <a:rPr lang="fr-FR" altLang="fr-FR" sz="2800"/>
              <a:t>Formation (forming)</a:t>
            </a:r>
            <a:r>
              <a:rPr lang="fr-FR" altLang="fr-FR"/>
              <a:t>: </a:t>
            </a:r>
            <a:r>
              <a:rPr lang="fr-FR" altLang="fr-FR" sz="2400"/>
              <a:t>l’incertitude concernant le but , la structure et les leaders du groupe</a:t>
            </a:r>
            <a:r>
              <a:rPr lang="fr-FR" altLang="fr-FR" sz="2800"/>
              <a:t>;</a:t>
            </a:r>
          </a:p>
          <a:p>
            <a:r>
              <a:rPr lang="fr-FR" altLang="fr-FR" sz="2800"/>
              <a:t>Agitation (storming):</a:t>
            </a:r>
            <a:r>
              <a:rPr lang="fr-FR" altLang="fr-FR"/>
              <a:t> </a:t>
            </a:r>
            <a:r>
              <a:rPr lang="fr-FR" altLang="fr-FR" sz="2400"/>
              <a:t>conflits: contrôle du groupe sur l’individualité; attribution de la responsabilité du contrôle sur l’équipe</a:t>
            </a:r>
            <a:r>
              <a:rPr lang="fr-FR" altLang="fr-FR" sz="2800"/>
              <a:t>;</a:t>
            </a:r>
          </a:p>
          <a:p>
            <a:r>
              <a:rPr lang="fr-FR" altLang="fr-FR" sz="2800"/>
              <a:t>Stabilisation/normalisation (norming): </a:t>
            </a:r>
            <a:r>
              <a:rPr lang="fr-FR" altLang="fr-FR" sz="2400"/>
              <a:t>structure solidifiée, membres assimilent une série d’attentes communes</a:t>
            </a:r>
          </a:p>
          <a:p>
            <a:r>
              <a:rPr lang="fr-FR" altLang="fr-FR" sz="2800"/>
              <a:t>Action (performing): </a:t>
            </a:r>
            <a:r>
              <a:rPr lang="fr-FR" altLang="fr-FR" sz="2400"/>
              <a:t>structure désormais totalement opérationnelle </a:t>
            </a:r>
          </a:p>
          <a:p>
            <a:r>
              <a:rPr lang="fr-FR" altLang="fr-FR" sz="2800"/>
              <a:t>Dispersion (adjourning):</a:t>
            </a:r>
            <a:r>
              <a:rPr lang="fr-FR" altLang="fr-FR" sz="2400"/>
              <a:t> structure s’emploie à conclure ses activités et se prépare à être démantelée</a:t>
            </a:r>
          </a:p>
          <a:p>
            <a:endParaRPr lang="fr-FR" altLang="fr-FR" sz="2800"/>
          </a:p>
        </p:txBody>
      </p:sp>
      <p:sp>
        <p:nvSpPr>
          <p:cNvPr id="5124" name="Espace réservé du numéro de diapositive 3">
            <a:extLst>
              <a:ext uri="{FF2B5EF4-FFF2-40B4-BE49-F238E27FC236}">
                <a16:creationId xmlns:a16="http://schemas.microsoft.com/office/drawing/2014/main" id="{FA1CCCC2-5AB8-40ED-965E-640140B5A4E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70FA9CE-BDE7-48F0-953D-9685196D3149}" type="slidenum">
              <a:rPr lang="fr-FR" altLang="fr-FR" sz="1400"/>
              <a:pPr>
                <a:spcBef>
                  <a:spcPct val="0"/>
                </a:spcBef>
                <a:buFontTx/>
                <a:buNone/>
              </a:pPr>
              <a:t>63</a:t>
            </a:fld>
            <a:endParaRPr lang="fr-FR" altLang="fr-FR" sz="14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5">
            <a:extLst>
              <a:ext uri="{FF2B5EF4-FFF2-40B4-BE49-F238E27FC236}">
                <a16:creationId xmlns:a16="http://schemas.microsoft.com/office/drawing/2014/main" id="{E1F4A1C5-6ADF-4A8C-8CFE-8952D8D3E79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5624252-5025-450B-9781-3740954E06EC}" type="slidenum">
              <a:rPr lang="fr-FR" altLang="fr-FR" sz="1400"/>
              <a:pPr>
                <a:spcBef>
                  <a:spcPct val="0"/>
                </a:spcBef>
                <a:buFontTx/>
                <a:buNone/>
              </a:pPr>
              <a:t>64</a:t>
            </a:fld>
            <a:endParaRPr lang="fr-FR" altLang="fr-FR" sz="1400"/>
          </a:p>
        </p:txBody>
      </p:sp>
      <p:sp>
        <p:nvSpPr>
          <p:cNvPr id="6147" name="Rectangle 2">
            <a:extLst>
              <a:ext uri="{FF2B5EF4-FFF2-40B4-BE49-F238E27FC236}">
                <a16:creationId xmlns:a16="http://schemas.microsoft.com/office/drawing/2014/main" id="{D484223D-A795-4792-B8DA-5DCDA4A176D6}"/>
              </a:ext>
            </a:extLst>
          </p:cNvPr>
          <p:cNvSpPr>
            <a:spLocks noGrp="1" noChangeArrowheads="1"/>
          </p:cNvSpPr>
          <p:nvPr>
            <p:ph type="title"/>
          </p:nvPr>
        </p:nvSpPr>
        <p:spPr/>
        <p:txBody>
          <a:bodyPr/>
          <a:lstStyle/>
          <a:p>
            <a:pPr algn="ctr" eaLnBrk="1" hangingPunct="1"/>
            <a:r>
              <a:rPr lang="fr-FR" altLang="fr-FR" b="1" dirty="0">
                <a:solidFill>
                  <a:schemeClr val="accent2"/>
                </a:solidFill>
              </a:rPr>
              <a:t>Le travail en équipe</a:t>
            </a:r>
          </a:p>
        </p:txBody>
      </p:sp>
      <p:sp>
        <p:nvSpPr>
          <p:cNvPr id="6148" name="Rectangle 3">
            <a:extLst>
              <a:ext uri="{FF2B5EF4-FFF2-40B4-BE49-F238E27FC236}">
                <a16:creationId xmlns:a16="http://schemas.microsoft.com/office/drawing/2014/main" id="{2C80EC68-9111-4F8D-9A76-45262FB67B8E}"/>
              </a:ext>
            </a:extLst>
          </p:cNvPr>
          <p:cNvSpPr>
            <a:spLocks noGrp="1" noChangeArrowheads="1"/>
          </p:cNvSpPr>
          <p:nvPr>
            <p:ph type="body" idx="1"/>
          </p:nvPr>
        </p:nvSpPr>
        <p:spPr/>
        <p:txBody>
          <a:bodyPr>
            <a:normAutofit/>
          </a:bodyPr>
          <a:lstStyle/>
          <a:p>
            <a:pPr eaLnBrk="1" hangingPunct="1"/>
            <a:r>
              <a:rPr lang="fr-FR" altLang="fr-FR" sz="3200" b="1" dirty="0"/>
              <a:t>Caractéristiques de l’équipe</a:t>
            </a:r>
          </a:p>
          <a:p>
            <a:pPr lvl="1" eaLnBrk="1" hangingPunct="1"/>
            <a:r>
              <a:rPr lang="fr-FR" altLang="fr-FR" sz="2800" dirty="0"/>
              <a:t>Taille: 5 – 8 membres</a:t>
            </a:r>
          </a:p>
          <a:p>
            <a:pPr lvl="1" eaLnBrk="1" hangingPunct="1"/>
            <a:r>
              <a:rPr lang="fr-FR" altLang="fr-FR" sz="2800" dirty="0"/>
              <a:t>Liens interpersonnels</a:t>
            </a:r>
          </a:p>
          <a:p>
            <a:pPr lvl="1" eaLnBrk="1" hangingPunct="1"/>
            <a:r>
              <a:rPr lang="fr-FR" altLang="fr-FR" sz="2800" dirty="0"/>
              <a:t>Engagement personnel</a:t>
            </a:r>
          </a:p>
          <a:p>
            <a:pPr lvl="1" eaLnBrk="1" hangingPunct="1"/>
            <a:r>
              <a:rPr lang="fr-FR" altLang="fr-FR" sz="2800" dirty="0"/>
              <a:t>But collectif accepté et voulu</a:t>
            </a:r>
          </a:p>
          <a:p>
            <a:pPr lvl="1" eaLnBrk="1" hangingPunct="1"/>
            <a:r>
              <a:rPr lang="fr-FR" altLang="fr-FR" sz="2800" dirty="0"/>
              <a:t>Contraintes partagées</a:t>
            </a:r>
          </a:p>
          <a:p>
            <a:pPr lvl="1" eaLnBrk="1" hangingPunct="1"/>
            <a:r>
              <a:rPr lang="fr-FR" altLang="fr-FR" sz="2800" dirty="0"/>
              <a:t>Structure de l’équipe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5">
            <a:extLst>
              <a:ext uri="{FF2B5EF4-FFF2-40B4-BE49-F238E27FC236}">
                <a16:creationId xmlns:a16="http://schemas.microsoft.com/office/drawing/2014/main" id="{C2214C71-AE52-48A0-AE63-4C28BFEC82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91E8659-E7A7-4988-892D-1E931255307F}" type="slidenum">
              <a:rPr lang="fr-FR" altLang="fr-FR" sz="1400"/>
              <a:pPr>
                <a:spcBef>
                  <a:spcPct val="0"/>
                </a:spcBef>
                <a:buFontTx/>
                <a:buNone/>
              </a:pPr>
              <a:t>65</a:t>
            </a:fld>
            <a:endParaRPr lang="fr-FR" altLang="fr-FR" sz="1400"/>
          </a:p>
        </p:txBody>
      </p:sp>
      <p:sp>
        <p:nvSpPr>
          <p:cNvPr id="7171" name="Rectangle 2">
            <a:extLst>
              <a:ext uri="{FF2B5EF4-FFF2-40B4-BE49-F238E27FC236}">
                <a16:creationId xmlns:a16="http://schemas.microsoft.com/office/drawing/2014/main" id="{280520FC-E769-4C85-B8CD-DA8AE738D704}"/>
              </a:ext>
            </a:extLst>
          </p:cNvPr>
          <p:cNvSpPr>
            <a:spLocks noGrp="1" noChangeArrowheads="1"/>
          </p:cNvSpPr>
          <p:nvPr>
            <p:ph type="title"/>
          </p:nvPr>
        </p:nvSpPr>
        <p:spPr/>
        <p:txBody>
          <a:bodyPr/>
          <a:lstStyle/>
          <a:p>
            <a:pPr eaLnBrk="1" hangingPunct="1"/>
            <a:r>
              <a:rPr lang="fr-FR" altLang="fr-FR" sz="4000" b="1">
                <a:solidFill>
                  <a:schemeClr val="accent2"/>
                </a:solidFill>
              </a:rPr>
              <a:t>PRINCIPES DU TRAVAIL EN EQUIPE</a:t>
            </a:r>
          </a:p>
        </p:txBody>
      </p:sp>
      <p:sp>
        <p:nvSpPr>
          <p:cNvPr id="7172" name="Rectangle 3">
            <a:extLst>
              <a:ext uri="{FF2B5EF4-FFF2-40B4-BE49-F238E27FC236}">
                <a16:creationId xmlns:a16="http://schemas.microsoft.com/office/drawing/2014/main" id="{5A4FFEC7-6DF9-45EF-BD93-CCAF81630F81}"/>
              </a:ext>
            </a:extLst>
          </p:cNvPr>
          <p:cNvSpPr>
            <a:spLocks noGrp="1" noChangeArrowheads="1"/>
          </p:cNvSpPr>
          <p:nvPr>
            <p:ph type="body" idx="1"/>
          </p:nvPr>
        </p:nvSpPr>
        <p:spPr>
          <a:xfrm>
            <a:off x="457200" y="1600200"/>
            <a:ext cx="8229600" cy="4852988"/>
          </a:xfrm>
        </p:spPr>
        <p:txBody>
          <a:bodyPr/>
          <a:lstStyle/>
          <a:p>
            <a:pPr eaLnBrk="1" hangingPunct="1">
              <a:lnSpc>
                <a:spcPct val="80000"/>
              </a:lnSpc>
            </a:pPr>
            <a:r>
              <a:rPr lang="fr-FR" altLang="fr-FR" sz="2800"/>
              <a:t>Fixer ensemble le but commun</a:t>
            </a:r>
          </a:p>
          <a:p>
            <a:pPr eaLnBrk="1" hangingPunct="1">
              <a:lnSpc>
                <a:spcPct val="80000"/>
              </a:lnSpc>
              <a:buFontTx/>
              <a:buNone/>
            </a:pPr>
            <a:endParaRPr lang="fr-FR" altLang="fr-FR" sz="2800"/>
          </a:p>
          <a:p>
            <a:pPr eaLnBrk="1" hangingPunct="1">
              <a:lnSpc>
                <a:spcPct val="80000"/>
              </a:lnSpc>
            </a:pPr>
            <a:r>
              <a:rPr lang="fr-FR" altLang="fr-FR" sz="2800"/>
              <a:t>Développer les relations interpersonnelles</a:t>
            </a:r>
          </a:p>
          <a:p>
            <a:pPr lvl="1" eaLnBrk="1" hangingPunct="1">
              <a:lnSpc>
                <a:spcPct val="80000"/>
              </a:lnSpc>
            </a:pPr>
            <a:r>
              <a:rPr lang="fr-FR" altLang="fr-FR" sz="2400"/>
              <a:t>Cohésion de l’équipe</a:t>
            </a:r>
          </a:p>
          <a:p>
            <a:pPr lvl="1" eaLnBrk="1" hangingPunct="1">
              <a:lnSpc>
                <a:spcPct val="80000"/>
              </a:lnSpc>
            </a:pPr>
            <a:r>
              <a:rPr lang="fr-FR" altLang="fr-FR" sz="2400"/>
              <a:t>Confiance</a:t>
            </a:r>
          </a:p>
          <a:p>
            <a:pPr lvl="1" eaLnBrk="1" hangingPunct="1">
              <a:lnSpc>
                <a:spcPct val="80000"/>
              </a:lnSpc>
            </a:pPr>
            <a:r>
              <a:rPr lang="fr-FR" altLang="fr-FR" sz="2400"/>
              <a:t>Coopération</a:t>
            </a:r>
          </a:p>
          <a:p>
            <a:pPr lvl="1" eaLnBrk="1" hangingPunct="1">
              <a:lnSpc>
                <a:spcPct val="80000"/>
              </a:lnSpc>
            </a:pPr>
            <a:r>
              <a:rPr lang="fr-FR" altLang="fr-FR" sz="2400"/>
              <a:t>Compétition dans la coopération</a:t>
            </a:r>
          </a:p>
          <a:p>
            <a:pPr lvl="1" eaLnBrk="1" hangingPunct="1">
              <a:lnSpc>
                <a:spcPct val="80000"/>
              </a:lnSpc>
            </a:pPr>
            <a:r>
              <a:rPr lang="fr-FR" altLang="fr-FR" sz="2400"/>
              <a:t>Appartenance à l’équipe</a:t>
            </a:r>
          </a:p>
          <a:p>
            <a:pPr lvl="1" eaLnBrk="1" hangingPunct="1">
              <a:lnSpc>
                <a:spcPct val="80000"/>
              </a:lnSpc>
            </a:pPr>
            <a:r>
              <a:rPr lang="fr-FR" altLang="fr-FR" sz="2400"/>
              <a:t>Identification à l’équipe</a:t>
            </a:r>
          </a:p>
          <a:p>
            <a:pPr lvl="1" eaLnBrk="1" hangingPunct="1">
              <a:lnSpc>
                <a:spcPct val="80000"/>
              </a:lnSpc>
            </a:pPr>
            <a:endParaRPr lang="fr-FR" altLang="fr-FR" sz="2400"/>
          </a:p>
          <a:p>
            <a:pPr eaLnBrk="1" hangingPunct="1">
              <a:lnSpc>
                <a:spcPct val="80000"/>
              </a:lnSpc>
            </a:pPr>
            <a:r>
              <a:rPr lang="fr-FR" altLang="fr-FR" sz="2800"/>
              <a:t>Développer la communication au sein de l’équipe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5">
            <a:extLst>
              <a:ext uri="{FF2B5EF4-FFF2-40B4-BE49-F238E27FC236}">
                <a16:creationId xmlns:a16="http://schemas.microsoft.com/office/drawing/2014/main" id="{78AFBDBE-768D-46EC-9979-E3B849AF7B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D3861E4-BCAE-4EAE-94BC-B8E892EDE1AA}" type="slidenum">
              <a:rPr lang="fr-FR" altLang="fr-FR" sz="1400"/>
              <a:pPr>
                <a:spcBef>
                  <a:spcPct val="0"/>
                </a:spcBef>
                <a:buFontTx/>
                <a:buNone/>
              </a:pPr>
              <a:t>66</a:t>
            </a:fld>
            <a:endParaRPr lang="fr-FR" altLang="fr-FR" sz="1400"/>
          </a:p>
        </p:txBody>
      </p:sp>
      <p:sp>
        <p:nvSpPr>
          <p:cNvPr id="8195" name="Rectangle 2">
            <a:extLst>
              <a:ext uri="{FF2B5EF4-FFF2-40B4-BE49-F238E27FC236}">
                <a16:creationId xmlns:a16="http://schemas.microsoft.com/office/drawing/2014/main" id="{F05BB642-AA1D-4B26-A3B9-0B7D0CCD5063}"/>
              </a:ext>
            </a:extLst>
          </p:cNvPr>
          <p:cNvSpPr>
            <a:spLocks noGrp="1" noChangeArrowheads="1"/>
          </p:cNvSpPr>
          <p:nvPr>
            <p:ph type="title"/>
          </p:nvPr>
        </p:nvSpPr>
        <p:spPr>
          <a:xfrm>
            <a:off x="457200" y="274638"/>
            <a:ext cx="8229600" cy="793750"/>
          </a:xfrm>
        </p:spPr>
        <p:txBody>
          <a:bodyPr/>
          <a:lstStyle/>
          <a:p>
            <a:pPr algn="ctr" eaLnBrk="1" hangingPunct="1"/>
            <a:r>
              <a:rPr lang="fr-FR" altLang="fr-FR" sz="4000" b="1" dirty="0">
                <a:solidFill>
                  <a:schemeClr val="accent2"/>
                </a:solidFill>
              </a:rPr>
              <a:t>Communication dans l’équipe</a:t>
            </a:r>
          </a:p>
        </p:txBody>
      </p:sp>
      <p:sp>
        <p:nvSpPr>
          <p:cNvPr id="8196" name="Rectangle 3">
            <a:extLst>
              <a:ext uri="{FF2B5EF4-FFF2-40B4-BE49-F238E27FC236}">
                <a16:creationId xmlns:a16="http://schemas.microsoft.com/office/drawing/2014/main" id="{BF7EC93A-A6E4-4931-8B2A-E542111BA8A3}"/>
              </a:ext>
            </a:extLst>
          </p:cNvPr>
          <p:cNvSpPr>
            <a:spLocks noGrp="1" noChangeArrowheads="1"/>
          </p:cNvSpPr>
          <p:nvPr>
            <p:ph type="body" idx="1"/>
          </p:nvPr>
        </p:nvSpPr>
        <p:spPr>
          <a:xfrm>
            <a:off x="1295400" y="1219200"/>
            <a:ext cx="7696200" cy="5410200"/>
          </a:xfrm>
        </p:spPr>
        <p:txBody>
          <a:bodyPr/>
          <a:lstStyle/>
          <a:p>
            <a:pPr eaLnBrk="1" hangingPunct="1">
              <a:lnSpc>
                <a:spcPct val="90000"/>
              </a:lnSpc>
            </a:pPr>
            <a:r>
              <a:rPr lang="fr-FR" altLang="fr-FR"/>
              <a:t>Equipe = liberté de communication</a:t>
            </a:r>
          </a:p>
          <a:p>
            <a:pPr eaLnBrk="1" hangingPunct="1">
              <a:lnSpc>
                <a:spcPct val="90000"/>
              </a:lnSpc>
            </a:pPr>
            <a:r>
              <a:rPr lang="fr-FR" altLang="fr-FR"/>
              <a:t>Favoriser la communication:</a:t>
            </a:r>
          </a:p>
          <a:p>
            <a:pPr lvl="1" eaLnBrk="1" hangingPunct="1">
              <a:lnSpc>
                <a:spcPct val="90000"/>
              </a:lnSpc>
            </a:pPr>
            <a:r>
              <a:rPr lang="fr-FR" altLang="fr-FR"/>
              <a:t>Détendre l’atmosphère</a:t>
            </a:r>
          </a:p>
          <a:p>
            <a:pPr lvl="1" eaLnBrk="1" hangingPunct="1">
              <a:lnSpc>
                <a:spcPct val="90000"/>
              </a:lnSpc>
            </a:pPr>
            <a:r>
              <a:rPr lang="fr-FR" altLang="fr-FR"/>
              <a:t>Etre à l’écoute des partenaires</a:t>
            </a:r>
          </a:p>
          <a:p>
            <a:pPr lvl="1" eaLnBrk="1" hangingPunct="1">
              <a:lnSpc>
                <a:spcPct val="90000"/>
              </a:lnSpc>
            </a:pPr>
            <a:r>
              <a:rPr lang="fr-FR" altLang="fr-FR"/>
              <a:t>Adapter son langage</a:t>
            </a:r>
          </a:p>
          <a:p>
            <a:pPr lvl="1" eaLnBrk="1" hangingPunct="1">
              <a:lnSpc>
                <a:spcPct val="90000"/>
              </a:lnSpc>
            </a:pPr>
            <a:r>
              <a:rPr lang="fr-FR" altLang="fr-FR"/>
              <a:t>Détecter à temps les défauts de communication</a:t>
            </a:r>
          </a:p>
          <a:p>
            <a:pPr lvl="1" eaLnBrk="1" hangingPunct="1">
              <a:lnSpc>
                <a:spcPct val="90000"/>
              </a:lnSpc>
            </a:pPr>
            <a:r>
              <a:rPr lang="fr-FR" altLang="fr-FR"/>
              <a:t>Susciter la participation de chaque membre</a:t>
            </a:r>
          </a:p>
          <a:p>
            <a:pPr lvl="1" eaLnBrk="1" hangingPunct="1">
              <a:lnSpc>
                <a:spcPct val="90000"/>
              </a:lnSpc>
            </a:pPr>
            <a:r>
              <a:rPr lang="fr-FR" altLang="fr-FR"/>
              <a:t>Donner et recevoir constamment le feed-back</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5">
            <a:extLst>
              <a:ext uri="{FF2B5EF4-FFF2-40B4-BE49-F238E27FC236}">
                <a16:creationId xmlns:a16="http://schemas.microsoft.com/office/drawing/2014/main" id="{FC0789E1-E68C-41F2-9ED4-A0ED7DC9FB8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EB5969E-5D55-4073-840C-189C8EEF011A}" type="slidenum">
              <a:rPr lang="fr-FR" altLang="fr-FR" sz="1400"/>
              <a:pPr>
                <a:spcBef>
                  <a:spcPct val="0"/>
                </a:spcBef>
                <a:buFontTx/>
                <a:buNone/>
              </a:pPr>
              <a:t>67</a:t>
            </a:fld>
            <a:endParaRPr lang="fr-FR" altLang="fr-FR" sz="1400"/>
          </a:p>
        </p:txBody>
      </p:sp>
      <p:sp>
        <p:nvSpPr>
          <p:cNvPr id="9219" name="Rectangle 2">
            <a:extLst>
              <a:ext uri="{FF2B5EF4-FFF2-40B4-BE49-F238E27FC236}">
                <a16:creationId xmlns:a16="http://schemas.microsoft.com/office/drawing/2014/main" id="{D5996662-319F-4301-AFE7-C00FF763C55E}"/>
              </a:ext>
            </a:extLst>
          </p:cNvPr>
          <p:cNvSpPr>
            <a:spLocks noGrp="1" noChangeArrowheads="1"/>
          </p:cNvSpPr>
          <p:nvPr>
            <p:ph type="title"/>
          </p:nvPr>
        </p:nvSpPr>
        <p:spPr>
          <a:xfrm>
            <a:off x="457200" y="274638"/>
            <a:ext cx="8229600" cy="490537"/>
          </a:xfrm>
        </p:spPr>
        <p:txBody>
          <a:bodyPr>
            <a:noAutofit/>
          </a:bodyPr>
          <a:lstStyle/>
          <a:p>
            <a:pPr algn="ctr" eaLnBrk="1" hangingPunct="1"/>
            <a:r>
              <a:rPr lang="fr-FR" altLang="fr-FR" sz="3200" b="1" dirty="0">
                <a:solidFill>
                  <a:schemeClr val="accent2"/>
                </a:solidFill>
                <a:latin typeface="+mn-lt"/>
              </a:rPr>
              <a:t>Les six facteurs de motivation au travail</a:t>
            </a:r>
            <a:r>
              <a:rPr lang="fr-FR" altLang="fr-FR" sz="4000" b="1" dirty="0">
                <a:latin typeface="+mn-lt"/>
              </a:rPr>
              <a:t> </a:t>
            </a:r>
          </a:p>
        </p:txBody>
      </p:sp>
      <p:sp>
        <p:nvSpPr>
          <p:cNvPr id="9220" name="Rectangle 3">
            <a:extLst>
              <a:ext uri="{FF2B5EF4-FFF2-40B4-BE49-F238E27FC236}">
                <a16:creationId xmlns:a16="http://schemas.microsoft.com/office/drawing/2014/main" id="{7C93AE65-EE99-4A65-AFC7-4EEC6453662D}"/>
              </a:ext>
            </a:extLst>
          </p:cNvPr>
          <p:cNvSpPr>
            <a:spLocks noGrp="1" noChangeArrowheads="1"/>
          </p:cNvSpPr>
          <p:nvPr>
            <p:ph type="body" idx="1"/>
          </p:nvPr>
        </p:nvSpPr>
        <p:spPr>
          <a:xfrm>
            <a:off x="179388" y="981075"/>
            <a:ext cx="8713787" cy="5616575"/>
          </a:xfrm>
        </p:spPr>
        <p:txBody>
          <a:bodyPr/>
          <a:lstStyle/>
          <a:p>
            <a:pPr eaLnBrk="1" hangingPunct="1">
              <a:lnSpc>
                <a:spcPct val="90000"/>
              </a:lnSpc>
            </a:pPr>
            <a:r>
              <a:rPr lang="fr-FR" altLang="fr-FR" b="1" dirty="0"/>
              <a:t>La réussite:</a:t>
            </a:r>
            <a:r>
              <a:rPr lang="fr-FR" altLang="fr-FR" dirty="0"/>
              <a:t> </a:t>
            </a:r>
            <a:r>
              <a:rPr lang="fr-FR" altLang="fr-FR" sz="2400" dirty="0"/>
              <a:t>en aidant les membres à atteindre leur objectif de travail</a:t>
            </a:r>
          </a:p>
          <a:p>
            <a:pPr eaLnBrk="1" hangingPunct="1">
              <a:lnSpc>
                <a:spcPct val="90000"/>
              </a:lnSpc>
            </a:pPr>
            <a:r>
              <a:rPr lang="fr-FR" altLang="fr-FR" b="1" dirty="0"/>
              <a:t>La considération</a:t>
            </a:r>
            <a:r>
              <a:rPr lang="fr-FR" altLang="fr-FR" dirty="0"/>
              <a:t> : </a:t>
            </a:r>
            <a:r>
              <a:rPr lang="fr-FR" altLang="fr-FR" sz="2400" dirty="0"/>
              <a:t>féliciter quand c'est bien;</a:t>
            </a:r>
          </a:p>
          <a:p>
            <a:pPr eaLnBrk="1" hangingPunct="1">
              <a:lnSpc>
                <a:spcPct val="90000"/>
              </a:lnSpc>
            </a:pPr>
            <a:r>
              <a:rPr lang="fr-FR" altLang="fr-FR" b="1" dirty="0"/>
              <a:t>Le travail lui-même</a:t>
            </a:r>
            <a:r>
              <a:rPr lang="fr-FR" altLang="fr-FR" dirty="0"/>
              <a:t> : </a:t>
            </a:r>
            <a:r>
              <a:rPr lang="fr-FR" altLang="fr-FR" sz="2400" dirty="0"/>
              <a:t>par l'enrichissement qu'il peut apporter à chacun;</a:t>
            </a:r>
          </a:p>
          <a:p>
            <a:pPr eaLnBrk="1" hangingPunct="1">
              <a:lnSpc>
                <a:spcPct val="90000"/>
              </a:lnSpc>
            </a:pPr>
            <a:r>
              <a:rPr lang="fr-FR" altLang="fr-FR" b="1" dirty="0"/>
              <a:t>La responsabilité:</a:t>
            </a:r>
            <a:r>
              <a:rPr lang="fr-FR" altLang="fr-FR" dirty="0"/>
              <a:t> </a:t>
            </a:r>
            <a:r>
              <a:rPr lang="fr-FR" altLang="fr-FR" sz="2400" dirty="0"/>
              <a:t>en aidant les autres à prendre des responsabilités, les y encourager;</a:t>
            </a:r>
          </a:p>
          <a:p>
            <a:pPr eaLnBrk="1" hangingPunct="1">
              <a:lnSpc>
                <a:spcPct val="90000"/>
              </a:lnSpc>
            </a:pPr>
            <a:r>
              <a:rPr lang="fr-FR" altLang="fr-FR" b="1" dirty="0"/>
              <a:t>L'avancement</a:t>
            </a:r>
            <a:r>
              <a:rPr lang="fr-FR" altLang="fr-FR" dirty="0"/>
              <a:t> : </a:t>
            </a:r>
            <a:r>
              <a:rPr lang="fr-FR" altLang="fr-FR" sz="2400" dirty="0"/>
              <a:t>aider les autres à se former en vue d'une promotion;</a:t>
            </a:r>
          </a:p>
          <a:p>
            <a:pPr eaLnBrk="1" hangingPunct="1">
              <a:lnSpc>
                <a:spcPct val="90000"/>
              </a:lnSpc>
            </a:pPr>
            <a:r>
              <a:rPr lang="fr-FR" altLang="fr-FR" b="1" dirty="0"/>
              <a:t>Le perfectionnement</a:t>
            </a:r>
            <a:r>
              <a:rPr lang="fr-FR" altLang="fr-FR" dirty="0"/>
              <a:t> : </a:t>
            </a:r>
            <a:r>
              <a:rPr lang="fr-FR" altLang="fr-FR" sz="2400" dirty="0"/>
              <a:t>donner l'occasion à chaque membre de l'équipe de se perfectionner sur une base équitable.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5">
            <a:extLst>
              <a:ext uri="{FF2B5EF4-FFF2-40B4-BE49-F238E27FC236}">
                <a16:creationId xmlns:a16="http://schemas.microsoft.com/office/drawing/2014/main" id="{9F4953AB-1118-484E-82B4-1F4E38B147F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A681EB2-3DC9-4F83-82F5-08B1ED2F916A}" type="slidenum">
              <a:rPr lang="fr-FR" altLang="fr-FR" sz="1400"/>
              <a:pPr>
                <a:spcBef>
                  <a:spcPct val="0"/>
                </a:spcBef>
                <a:buFontTx/>
                <a:buNone/>
              </a:pPr>
              <a:t>68</a:t>
            </a:fld>
            <a:endParaRPr lang="fr-FR" altLang="fr-FR" sz="1400"/>
          </a:p>
        </p:txBody>
      </p:sp>
      <p:sp>
        <p:nvSpPr>
          <p:cNvPr id="10243" name="Rectangle 2">
            <a:extLst>
              <a:ext uri="{FF2B5EF4-FFF2-40B4-BE49-F238E27FC236}">
                <a16:creationId xmlns:a16="http://schemas.microsoft.com/office/drawing/2014/main" id="{2B603B96-CC20-4C39-9E7D-B4DA655F5D3A}"/>
              </a:ext>
            </a:extLst>
          </p:cNvPr>
          <p:cNvSpPr>
            <a:spLocks noGrp="1" noChangeArrowheads="1"/>
          </p:cNvSpPr>
          <p:nvPr>
            <p:ph type="title"/>
          </p:nvPr>
        </p:nvSpPr>
        <p:spPr>
          <a:xfrm>
            <a:off x="179388" y="274638"/>
            <a:ext cx="8507412" cy="850900"/>
          </a:xfrm>
        </p:spPr>
        <p:txBody>
          <a:bodyPr/>
          <a:lstStyle/>
          <a:p>
            <a:pPr algn="ctr" eaLnBrk="1" hangingPunct="1"/>
            <a:r>
              <a:rPr lang="fr-FR" altLang="fr-FR" sz="3600" b="1" dirty="0">
                <a:solidFill>
                  <a:schemeClr val="accent2"/>
                </a:solidFill>
              </a:rPr>
              <a:t>La prise de décision dans l’équipe</a:t>
            </a:r>
          </a:p>
        </p:txBody>
      </p:sp>
      <p:sp>
        <p:nvSpPr>
          <p:cNvPr id="10244" name="Rectangle 3">
            <a:extLst>
              <a:ext uri="{FF2B5EF4-FFF2-40B4-BE49-F238E27FC236}">
                <a16:creationId xmlns:a16="http://schemas.microsoft.com/office/drawing/2014/main" id="{1D451C5E-9C49-41C0-8241-53E2E126C9FF}"/>
              </a:ext>
            </a:extLst>
          </p:cNvPr>
          <p:cNvSpPr>
            <a:spLocks noGrp="1" noChangeArrowheads="1"/>
          </p:cNvSpPr>
          <p:nvPr>
            <p:ph type="body" idx="1"/>
          </p:nvPr>
        </p:nvSpPr>
        <p:spPr>
          <a:xfrm>
            <a:off x="457200" y="1268413"/>
            <a:ext cx="8229600" cy="4857750"/>
          </a:xfrm>
        </p:spPr>
        <p:txBody>
          <a:bodyPr/>
          <a:lstStyle/>
          <a:p>
            <a:pPr eaLnBrk="1" hangingPunct="1">
              <a:buFont typeface="Wingdings" panose="05000000000000000000" pitchFamily="2" charset="2"/>
              <a:buChar char="Ø"/>
            </a:pPr>
            <a:r>
              <a:rPr lang="fr-FR" altLang="fr-FR"/>
              <a:t>Privilégier le consensus plutôt que le vote ou une décision autoritaire</a:t>
            </a:r>
          </a:p>
          <a:p>
            <a:pPr eaLnBrk="1" hangingPunct="1">
              <a:buFont typeface="Wingdings" panose="05000000000000000000" pitchFamily="2" charset="2"/>
              <a:buChar char="Ø"/>
            </a:pPr>
            <a:r>
              <a:rPr lang="fr-FR" altLang="fr-FR"/>
              <a:t>Pour faciliter la prise de décision avec un minimum de risque d'erreur, il faut :</a:t>
            </a:r>
          </a:p>
          <a:p>
            <a:pPr lvl="1" eaLnBrk="1" hangingPunct="1"/>
            <a:r>
              <a:rPr lang="fr-FR" altLang="fr-FR"/>
              <a:t>un accord sur les objectifs;</a:t>
            </a:r>
          </a:p>
          <a:p>
            <a:pPr lvl="1" eaLnBrk="1" hangingPunct="1"/>
            <a:r>
              <a:rPr lang="fr-FR" altLang="fr-FR"/>
              <a:t>une identification des problèmes à partir des faits saillants;</a:t>
            </a:r>
          </a:p>
          <a:p>
            <a:pPr lvl="1" eaLnBrk="1" hangingPunct="1"/>
            <a:r>
              <a:rPr lang="fr-FR" altLang="fr-FR"/>
              <a:t>un établissement de critères .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a:extLst>
              <a:ext uri="{FF2B5EF4-FFF2-40B4-BE49-F238E27FC236}">
                <a16:creationId xmlns:a16="http://schemas.microsoft.com/office/drawing/2014/main" id="{B1B0FEBD-3D71-426C-B39F-2DD7927F614C}"/>
              </a:ext>
            </a:extLst>
          </p:cNvPr>
          <p:cNvSpPr>
            <a:spLocks noGrp="1" noChangeArrowheads="1"/>
          </p:cNvSpPr>
          <p:nvPr>
            <p:ph type="title"/>
          </p:nvPr>
        </p:nvSpPr>
        <p:spPr>
          <a:xfrm>
            <a:off x="250825" y="274638"/>
            <a:ext cx="8435975" cy="850900"/>
          </a:xfrm>
        </p:spPr>
        <p:txBody>
          <a:bodyPr>
            <a:normAutofit fontScale="90000"/>
          </a:bodyPr>
          <a:lstStyle/>
          <a:p>
            <a:pPr algn="ctr"/>
            <a:r>
              <a:rPr lang="fr-FR" altLang="fr-FR" sz="2800" b="1" dirty="0">
                <a:solidFill>
                  <a:schemeClr val="accent2"/>
                </a:solidFill>
                <a:latin typeface="+mn-lt"/>
              </a:rPr>
              <a:t>Comment un manager peut-il influencer les comportements d’équipe de ses collaborateurs?</a:t>
            </a:r>
          </a:p>
        </p:txBody>
      </p:sp>
      <p:sp>
        <p:nvSpPr>
          <p:cNvPr id="12291" name="Espace réservé du contenu 2">
            <a:extLst>
              <a:ext uri="{FF2B5EF4-FFF2-40B4-BE49-F238E27FC236}">
                <a16:creationId xmlns:a16="http://schemas.microsoft.com/office/drawing/2014/main" id="{75E58D31-112D-4C39-8EC9-3A4F5C1A22E5}"/>
              </a:ext>
            </a:extLst>
          </p:cNvPr>
          <p:cNvSpPr>
            <a:spLocks noGrp="1" noChangeArrowheads="1"/>
          </p:cNvSpPr>
          <p:nvPr>
            <p:ph idx="1"/>
          </p:nvPr>
        </p:nvSpPr>
        <p:spPr>
          <a:xfrm>
            <a:off x="250825" y="1341438"/>
            <a:ext cx="8642350" cy="4784725"/>
          </a:xfrm>
        </p:spPr>
        <p:txBody>
          <a:bodyPr/>
          <a:lstStyle/>
          <a:p>
            <a:pPr>
              <a:buFontTx/>
              <a:buNone/>
            </a:pPr>
            <a:r>
              <a:rPr lang="fr-FR" altLang="fr-FR" sz="2800"/>
              <a:t>Plusieurs options s’offrent au manager désireux de transformer des acteurs individuels et individualistes en équipiers authentiques:</a:t>
            </a:r>
          </a:p>
          <a:p>
            <a:pPr>
              <a:buFontTx/>
              <a:buNone/>
            </a:pPr>
            <a:endParaRPr lang="fr-FR" altLang="fr-FR" sz="2800"/>
          </a:p>
          <a:p>
            <a:r>
              <a:rPr lang="fr-FR" altLang="fr-FR" sz="2800" b="1"/>
              <a:t>La sélection appropriée:</a:t>
            </a:r>
            <a:r>
              <a:rPr lang="fr-FR" altLang="fr-FR" sz="2800"/>
              <a:t> </a:t>
            </a:r>
            <a:r>
              <a:rPr lang="fr-FR" altLang="fr-FR" sz="2400"/>
              <a:t>vérifier que, outre les compétences techniques requises, les candidats sont à même de jouer plusieurs des rôles de base nécessaire à la bonne dynamique du groupe;</a:t>
            </a:r>
          </a:p>
        </p:txBody>
      </p:sp>
      <p:sp>
        <p:nvSpPr>
          <p:cNvPr id="12292" name="Espace réservé du numéro de diapositive 3">
            <a:extLst>
              <a:ext uri="{FF2B5EF4-FFF2-40B4-BE49-F238E27FC236}">
                <a16:creationId xmlns:a16="http://schemas.microsoft.com/office/drawing/2014/main" id="{E953D8B9-8CBD-40EE-9F3B-8067349D0A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A2CF256-7F8C-4505-8139-5375D59F404F}" type="slidenum">
              <a:rPr lang="fr-FR" altLang="fr-FR" sz="1400"/>
              <a:pPr>
                <a:spcBef>
                  <a:spcPct val="0"/>
                </a:spcBef>
                <a:buFontTx/>
                <a:buNone/>
              </a:pPr>
              <a:t>69</a:t>
            </a:fld>
            <a:endParaRPr lang="fr-FR" altLang="fr-FR"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Espace réservé du numéro de diapositive 5">
            <a:extLst>
              <a:ext uri="{FF2B5EF4-FFF2-40B4-BE49-F238E27FC236}">
                <a16:creationId xmlns:a16="http://schemas.microsoft.com/office/drawing/2014/main" id="{6268ADD0-F27A-4232-B312-63359C0B03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AE8AC3-B876-4BF8-BDEC-26AFDB6E8946}" type="slidenum">
              <a:rPr lang="fr-FR" altLang="fr-FR"/>
              <a:pPr eaLnBrk="1" hangingPunct="1"/>
              <a:t>7</a:t>
            </a:fld>
            <a:endParaRPr lang="fr-FR" altLang="fr-FR"/>
          </a:p>
        </p:txBody>
      </p:sp>
      <p:sp>
        <p:nvSpPr>
          <p:cNvPr id="2051" name="Rectangle 2">
            <a:extLst>
              <a:ext uri="{FF2B5EF4-FFF2-40B4-BE49-F238E27FC236}">
                <a16:creationId xmlns:a16="http://schemas.microsoft.com/office/drawing/2014/main" id="{8BE81BCE-7A0C-447F-95ED-699C6B33DAA0}"/>
              </a:ext>
            </a:extLst>
          </p:cNvPr>
          <p:cNvSpPr>
            <a:spLocks noGrp="1" noChangeArrowheads="1"/>
          </p:cNvSpPr>
          <p:nvPr>
            <p:ph type="ctrTitle"/>
          </p:nvPr>
        </p:nvSpPr>
        <p:spPr>
          <a:xfrm>
            <a:off x="684213" y="620713"/>
            <a:ext cx="7772400" cy="1152525"/>
          </a:xfrm>
        </p:spPr>
        <p:txBody>
          <a:bodyPr>
            <a:normAutofit fontScale="90000"/>
          </a:bodyPr>
          <a:lstStyle/>
          <a:p>
            <a:pPr eaLnBrk="1" hangingPunct="1"/>
            <a:br>
              <a:rPr lang="fr-FR" altLang="fr-FR" sz="3200" b="1" dirty="0">
                <a:solidFill>
                  <a:schemeClr val="accent2"/>
                </a:solidFill>
              </a:rPr>
            </a:br>
            <a:br>
              <a:rPr lang="fr-FR" altLang="fr-FR" sz="3200" b="1" dirty="0">
                <a:solidFill>
                  <a:schemeClr val="accent2"/>
                </a:solidFill>
              </a:rPr>
            </a:br>
            <a:endParaRPr lang="fr-FR" altLang="fr-FR" dirty="0">
              <a:solidFill>
                <a:schemeClr val="accent2"/>
              </a:solidFill>
            </a:endParaRPr>
          </a:p>
        </p:txBody>
      </p:sp>
      <p:sp>
        <p:nvSpPr>
          <p:cNvPr id="2052" name="Rectangle 3">
            <a:extLst>
              <a:ext uri="{FF2B5EF4-FFF2-40B4-BE49-F238E27FC236}">
                <a16:creationId xmlns:a16="http://schemas.microsoft.com/office/drawing/2014/main" id="{6783E3A5-C8D0-47E0-AE81-DC0C6F17058F}"/>
              </a:ext>
            </a:extLst>
          </p:cNvPr>
          <p:cNvSpPr>
            <a:spLocks noGrp="1" noChangeArrowheads="1"/>
          </p:cNvSpPr>
          <p:nvPr>
            <p:ph type="subTitle" idx="1"/>
          </p:nvPr>
        </p:nvSpPr>
        <p:spPr>
          <a:xfrm>
            <a:off x="755650" y="2565400"/>
            <a:ext cx="7016750" cy="2879725"/>
          </a:xfrm>
        </p:spPr>
        <p:txBody>
          <a:bodyPr/>
          <a:lstStyle/>
          <a:p>
            <a:pPr eaLnBrk="1" hangingPunct="1"/>
            <a:endParaRPr lang="fr-FR" altLang="fr-FR" dirty="0"/>
          </a:p>
          <a:p>
            <a:pPr eaLnBrk="1" hangingPunct="1"/>
            <a:r>
              <a:rPr lang="fr-FR" altLang="fr-FR" sz="5400" b="1" dirty="0">
                <a:solidFill>
                  <a:schemeClr val="accent2"/>
                </a:solidFill>
              </a:rPr>
              <a:t>LE LEADERSHIP</a:t>
            </a:r>
            <a:endParaRPr lang="fr-FR" altLang="fr-FR" sz="5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a:extLst>
              <a:ext uri="{FF2B5EF4-FFF2-40B4-BE49-F238E27FC236}">
                <a16:creationId xmlns:a16="http://schemas.microsoft.com/office/drawing/2014/main" id="{9A941F64-6DDD-462D-B20A-007849FDE8FF}"/>
              </a:ext>
            </a:extLst>
          </p:cNvPr>
          <p:cNvSpPr>
            <a:spLocks noGrp="1" noChangeArrowheads="1"/>
          </p:cNvSpPr>
          <p:nvPr>
            <p:ph type="title"/>
          </p:nvPr>
        </p:nvSpPr>
        <p:spPr>
          <a:xfrm>
            <a:off x="179388" y="274638"/>
            <a:ext cx="8507412" cy="850900"/>
          </a:xfrm>
        </p:spPr>
        <p:txBody>
          <a:bodyPr>
            <a:normAutofit fontScale="90000"/>
          </a:bodyPr>
          <a:lstStyle/>
          <a:p>
            <a:pPr algn="ctr"/>
            <a:r>
              <a:rPr lang="fr-FR" altLang="fr-FR" sz="2800" b="1" dirty="0">
                <a:solidFill>
                  <a:schemeClr val="accent2"/>
                </a:solidFill>
                <a:latin typeface="+mn-lt"/>
              </a:rPr>
              <a:t>Comment un manager peut-il influencer les comportements d’équipe de ses collaborateurs?</a:t>
            </a:r>
          </a:p>
        </p:txBody>
      </p:sp>
      <p:sp>
        <p:nvSpPr>
          <p:cNvPr id="13315" name="Espace réservé du contenu 2">
            <a:extLst>
              <a:ext uri="{FF2B5EF4-FFF2-40B4-BE49-F238E27FC236}">
                <a16:creationId xmlns:a16="http://schemas.microsoft.com/office/drawing/2014/main" id="{5934EA85-11A3-4EEA-90F5-55D173666A02}"/>
              </a:ext>
            </a:extLst>
          </p:cNvPr>
          <p:cNvSpPr>
            <a:spLocks noGrp="1" noChangeArrowheads="1"/>
          </p:cNvSpPr>
          <p:nvPr>
            <p:ph idx="1"/>
          </p:nvPr>
        </p:nvSpPr>
        <p:spPr>
          <a:xfrm>
            <a:off x="250825" y="1268413"/>
            <a:ext cx="8435975" cy="4857750"/>
          </a:xfrm>
        </p:spPr>
        <p:txBody>
          <a:bodyPr/>
          <a:lstStyle/>
          <a:p>
            <a:r>
              <a:rPr lang="fr-FR" altLang="fr-FR" sz="2800" b="1" dirty="0"/>
              <a:t>La formation comportementale</a:t>
            </a:r>
            <a:r>
              <a:rPr lang="fr-FR" altLang="fr-FR" sz="2800" dirty="0"/>
              <a:t>: </a:t>
            </a:r>
            <a:r>
              <a:rPr lang="fr-FR" altLang="fr-FR" sz="2400" dirty="0"/>
              <a:t>pour être bon équipier, il faut adopter une série de comportements. Thèmes de formation: résolution de problèmes, communication, négociation, règlement de conflits</a:t>
            </a:r>
          </a:p>
          <a:p>
            <a:r>
              <a:rPr lang="fr-FR" altLang="fr-FR" sz="2800" b="1" dirty="0"/>
              <a:t>La récompense des comportements appropriés</a:t>
            </a:r>
            <a:r>
              <a:rPr lang="fr-FR" altLang="fr-FR" sz="2800" dirty="0"/>
              <a:t>: </a:t>
            </a:r>
          </a:p>
          <a:p>
            <a:pPr>
              <a:buFontTx/>
              <a:buNone/>
            </a:pPr>
            <a:r>
              <a:rPr lang="fr-FR" altLang="fr-FR" sz="2800" dirty="0"/>
              <a:t>    </a:t>
            </a:r>
            <a:r>
              <a:rPr lang="fr-FR" altLang="fr-FR" sz="2400" dirty="0"/>
              <a:t>En marge de la formation, le système de récompense de l’organisation peut aussi encourager les efforts de coopération plutôt que de compétition</a:t>
            </a:r>
          </a:p>
          <a:p>
            <a:endParaRPr lang="fr-FR" altLang="fr-FR" dirty="0"/>
          </a:p>
        </p:txBody>
      </p:sp>
      <p:sp>
        <p:nvSpPr>
          <p:cNvPr id="13316" name="Espace réservé du numéro de diapositive 3">
            <a:extLst>
              <a:ext uri="{FF2B5EF4-FFF2-40B4-BE49-F238E27FC236}">
                <a16:creationId xmlns:a16="http://schemas.microsoft.com/office/drawing/2014/main" id="{08AD5219-805A-435A-80E3-F8BAB3830D9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C2EE8AF-D11D-46BD-AA59-0C9A09BE6336}" type="slidenum">
              <a:rPr lang="fr-FR" altLang="fr-FR" sz="1400"/>
              <a:pPr>
                <a:spcBef>
                  <a:spcPct val="0"/>
                </a:spcBef>
                <a:buFontTx/>
                <a:buNone/>
              </a:pPr>
              <a:t>70</a:t>
            </a:fld>
            <a:endParaRPr lang="fr-FR" altLang="fr-FR" sz="14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numéro de diapositive 5">
            <a:extLst>
              <a:ext uri="{FF2B5EF4-FFF2-40B4-BE49-F238E27FC236}">
                <a16:creationId xmlns:a16="http://schemas.microsoft.com/office/drawing/2014/main" id="{F3605417-B03E-4CE2-BA5A-6D5DE5D2195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C7E06A9-3F77-48C0-AAB9-69BC6007765F}" type="slidenum">
              <a:rPr lang="fr-FR" altLang="fr-FR" sz="1400"/>
              <a:pPr>
                <a:spcBef>
                  <a:spcPct val="0"/>
                </a:spcBef>
                <a:buFontTx/>
                <a:buNone/>
              </a:pPr>
              <a:t>71</a:t>
            </a:fld>
            <a:endParaRPr lang="fr-FR" altLang="fr-FR" sz="1400"/>
          </a:p>
        </p:txBody>
      </p:sp>
      <p:sp>
        <p:nvSpPr>
          <p:cNvPr id="3075" name="Rectangle 2">
            <a:extLst>
              <a:ext uri="{FF2B5EF4-FFF2-40B4-BE49-F238E27FC236}">
                <a16:creationId xmlns:a16="http://schemas.microsoft.com/office/drawing/2014/main" id="{DEFAB698-05D2-4E8C-93C4-F0CCBF8AFA62}"/>
              </a:ext>
            </a:extLst>
          </p:cNvPr>
          <p:cNvSpPr>
            <a:spLocks noGrp="1" noChangeArrowheads="1"/>
          </p:cNvSpPr>
          <p:nvPr>
            <p:ph type="ctrTitle"/>
          </p:nvPr>
        </p:nvSpPr>
        <p:spPr>
          <a:xfrm>
            <a:off x="684213" y="620713"/>
            <a:ext cx="7772400" cy="1368425"/>
          </a:xfrm>
        </p:spPr>
        <p:txBody>
          <a:bodyPr>
            <a:normAutofit fontScale="90000"/>
          </a:bodyPr>
          <a:lstStyle/>
          <a:p>
            <a:pPr eaLnBrk="1" hangingPunct="1"/>
            <a:br>
              <a:rPr lang="fr-FR" altLang="fr-FR" sz="3600" b="1" dirty="0">
                <a:solidFill>
                  <a:schemeClr val="accent2"/>
                </a:solidFill>
              </a:rPr>
            </a:br>
            <a:br>
              <a:rPr lang="fr-FR" altLang="fr-FR" sz="3600" b="1" dirty="0">
                <a:solidFill>
                  <a:schemeClr val="accent2"/>
                </a:solidFill>
              </a:rPr>
            </a:br>
            <a:endParaRPr lang="fr-FR" altLang="fr-FR" dirty="0">
              <a:solidFill>
                <a:schemeClr val="accent2"/>
              </a:solidFill>
            </a:endParaRPr>
          </a:p>
        </p:txBody>
      </p:sp>
      <p:sp>
        <p:nvSpPr>
          <p:cNvPr id="3076" name="Rectangle 3">
            <a:extLst>
              <a:ext uri="{FF2B5EF4-FFF2-40B4-BE49-F238E27FC236}">
                <a16:creationId xmlns:a16="http://schemas.microsoft.com/office/drawing/2014/main" id="{8178C124-A3CF-491C-95FF-4C3C750CC607}"/>
              </a:ext>
            </a:extLst>
          </p:cNvPr>
          <p:cNvSpPr>
            <a:spLocks noGrp="1" noChangeArrowheads="1"/>
          </p:cNvSpPr>
          <p:nvPr>
            <p:ph type="subTitle" idx="1"/>
          </p:nvPr>
        </p:nvSpPr>
        <p:spPr>
          <a:xfrm>
            <a:off x="1371600" y="2997200"/>
            <a:ext cx="6400800" cy="1727200"/>
          </a:xfrm>
        </p:spPr>
        <p:txBody>
          <a:bodyPr/>
          <a:lstStyle/>
          <a:p>
            <a:pPr eaLnBrk="1" hangingPunct="1"/>
            <a:r>
              <a:rPr lang="fr-FR" altLang="fr-FR" sz="4400" b="1" dirty="0">
                <a:solidFill>
                  <a:schemeClr val="accent2"/>
                </a:solidFill>
              </a:rPr>
              <a:t>GESTION DES CONFLITS</a:t>
            </a:r>
            <a:endParaRPr lang="fr-FR" altLang="fr-FR" sz="4400"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5">
            <a:extLst>
              <a:ext uri="{FF2B5EF4-FFF2-40B4-BE49-F238E27FC236}">
                <a16:creationId xmlns:a16="http://schemas.microsoft.com/office/drawing/2014/main" id="{B76DE3A0-CF0F-4849-8A77-0E1F387F0C5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DF914B8-FFA7-4BDE-9C93-AC8D66AFB783}" type="slidenum">
              <a:rPr lang="fr-FR" altLang="fr-FR" sz="1400"/>
              <a:pPr>
                <a:spcBef>
                  <a:spcPct val="0"/>
                </a:spcBef>
                <a:buFontTx/>
                <a:buNone/>
              </a:pPr>
              <a:t>72</a:t>
            </a:fld>
            <a:endParaRPr lang="fr-FR" altLang="fr-FR" sz="1400"/>
          </a:p>
        </p:txBody>
      </p:sp>
      <p:sp>
        <p:nvSpPr>
          <p:cNvPr id="4099" name="Rectangle 2">
            <a:extLst>
              <a:ext uri="{FF2B5EF4-FFF2-40B4-BE49-F238E27FC236}">
                <a16:creationId xmlns:a16="http://schemas.microsoft.com/office/drawing/2014/main" id="{BF7A5ED4-E8F0-4E2E-BC80-5BE9E1113C4C}"/>
              </a:ext>
            </a:extLst>
          </p:cNvPr>
          <p:cNvSpPr>
            <a:spLocks noGrp="1" noChangeArrowheads="1"/>
          </p:cNvSpPr>
          <p:nvPr>
            <p:ph type="title"/>
          </p:nvPr>
        </p:nvSpPr>
        <p:spPr/>
        <p:txBody>
          <a:bodyPr/>
          <a:lstStyle/>
          <a:p>
            <a:pPr algn="ctr" eaLnBrk="1" hangingPunct="1"/>
            <a:r>
              <a:rPr lang="fr-FR" altLang="fr-FR" b="1" dirty="0">
                <a:solidFill>
                  <a:schemeClr val="accent2"/>
                </a:solidFill>
              </a:rPr>
              <a:t>Causes des conflits</a:t>
            </a:r>
          </a:p>
        </p:txBody>
      </p:sp>
      <p:sp>
        <p:nvSpPr>
          <p:cNvPr id="4100" name="Rectangle 3">
            <a:extLst>
              <a:ext uri="{FF2B5EF4-FFF2-40B4-BE49-F238E27FC236}">
                <a16:creationId xmlns:a16="http://schemas.microsoft.com/office/drawing/2014/main" id="{46D6EDB1-A1CD-4BC0-AC50-DE9B7B3133A0}"/>
              </a:ext>
            </a:extLst>
          </p:cNvPr>
          <p:cNvSpPr>
            <a:spLocks noGrp="1" noChangeArrowheads="1"/>
          </p:cNvSpPr>
          <p:nvPr>
            <p:ph type="body" idx="1"/>
          </p:nvPr>
        </p:nvSpPr>
        <p:spPr/>
        <p:txBody>
          <a:bodyPr/>
          <a:lstStyle/>
          <a:p>
            <a:pPr eaLnBrk="1" hangingPunct="1"/>
            <a:r>
              <a:rPr lang="fr-FR" altLang="fr-FR"/>
              <a:t>Manque de clarté dans les objectifs</a:t>
            </a:r>
          </a:p>
          <a:p>
            <a:pPr eaLnBrk="1" hangingPunct="1"/>
            <a:r>
              <a:rPr lang="fr-FR" altLang="fr-FR"/>
              <a:t>Jalousie</a:t>
            </a:r>
          </a:p>
          <a:p>
            <a:pPr eaLnBrk="1" hangingPunct="1"/>
            <a:r>
              <a:rPr lang="fr-FR" altLang="fr-FR"/>
              <a:t>Favoritisme</a:t>
            </a:r>
          </a:p>
          <a:p>
            <a:pPr eaLnBrk="1" hangingPunct="1"/>
            <a:r>
              <a:rPr lang="fr-FR" altLang="fr-FR"/>
              <a:t>Absence de réunions</a:t>
            </a:r>
          </a:p>
          <a:p>
            <a:pPr eaLnBrk="1" hangingPunct="1"/>
            <a:r>
              <a:rPr lang="fr-FR" altLang="fr-FR"/>
              <a:t>Mauvaise communication</a:t>
            </a:r>
          </a:p>
          <a:p>
            <a:pPr eaLnBrk="1" hangingPunct="1"/>
            <a:r>
              <a:rPr lang="fr-FR" altLang="fr-FR"/>
              <a:t>Leadership non adapté</a:t>
            </a:r>
          </a:p>
          <a:p>
            <a:pPr eaLnBrk="1" hangingPunct="1"/>
            <a:r>
              <a:rPr lang="fr-FR" altLang="fr-FR"/>
              <a:t>Motivation insuffisante</a:t>
            </a:r>
          </a:p>
          <a:p>
            <a:pPr lvl="1" eaLnBrk="1" hangingPunct="1">
              <a:buFontTx/>
              <a:buNone/>
            </a:pPr>
            <a:endParaRPr lang="fr-FR" altLang="fr-F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5">
            <a:extLst>
              <a:ext uri="{FF2B5EF4-FFF2-40B4-BE49-F238E27FC236}">
                <a16:creationId xmlns:a16="http://schemas.microsoft.com/office/drawing/2014/main" id="{42FC97FE-48C0-4075-8A92-232AF7720E1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2826B49-9B68-4DC1-8D92-E9DA5F84E44E}" type="slidenum">
              <a:rPr lang="fr-FR" altLang="fr-FR" sz="1400"/>
              <a:pPr>
                <a:spcBef>
                  <a:spcPct val="0"/>
                </a:spcBef>
                <a:buFontTx/>
                <a:buNone/>
              </a:pPr>
              <a:t>73</a:t>
            </a:fld>
            <a:endParaRPr lang="fr-FR" altLang="fr-FR" sz="1400"/>
          </a:p>
        </p:txBody>
      </p:sp>
      <p:sp>
        <p:nvSpPr>
          <p:cNvPr id="5123" name="Rectangle 2">
            <a:extLst>
              <a:ext uri="{FF2B5EF4-FFF2-40B4-BE49-F238E27FC236}">
                <a16:creationId xmlns:a16="http://schemas.microsoft.com/office/drawing/2014/main" id="{BD1CDC34-70B6-4415-8E93-B597A8F59637}"/>
              </a:ext>
            </a:extLst>
          </p:cNvPr>
          <p:cNvSpPr>
            <a:spLocks noGrp="1" noChangeArrowheads="1"/>
          </p:cNvSpPr>
          <p:nvPr>
            <p:ph type="title"/>
          </p:nvPr>
        </p:nvSpPr>
        <p:spPr>
          <a:xfrm>
            <a:off x="457200" y="274638"/>
            <a:ext cx="8229600" cy="777875"/>
          </a:xfrm>
        </p:spPr>
        <p:txBody>
          <a:bodyPr/>
          <a:lstStyle/>
          <a:p>
            <a:pPr algn="ctr" eaLnBrk="1" hangingPunct="1"/>
            <a:r>
              <a:rPr lang="fr-FR" altLang="fr-FR" sz="3600" b="1" dirty="0">
                <a:solidFill>
                  <a:schemeClr val="accent2"/>
                </a:solidFill>
              </a:rPr>
              <a:t>Comment Prévenir les conflits?</a:t>
            </a:r>
          </a:p>
        </p:txBody>
      </p:sp>
      <p:sp>
        <p:nvSpPr>
          <p:cNvPr id="5124" name="Rectangle 3">
            <a:extLst>
              <a:ext uri="{FF2B5EF4-FFF2-40B4-BE49-F238E27FC236}">
                <a16:creationId xmlns:a16="http://schemas.microsoft.com/office/drawing/2014/main" id="{99EDA45E-BF79-42DD-86C5-2266E559ADBB}"/>
              </a:ext>
            </a:extLst>
          </p:cNvPr>
          <p:cNvSpPr>
            <a:spLocks noGrp="1" noChangeArrowheads="1"/>
          </p:cNvSpPr>
          <p:nvPr>
            <p:ph type="body" idx="1"/>
          </p:nvPr>
        </p:nvSpPr>
        <p:spPr>
          <a:xfrm>
            <a:off x="323850" y="1268413"/>
            <a:ext cx="8229600" cy="4060825"/>
          </a:xfrm>
        </p:spPr>
        <p:txBody>
          <a:bodyPr>
            <a:normAutofit fontScale="70000" lnSpcReduction="20000"/>
          </a:bodyPr>
          <a:lstStyle/>
          <a:p>
            <a:pPr eaLnBrk="1" hangingPunct="1">
              <a:lnSpc>
                <a:spcPct val="80000"/>
              </a:lnSpc>
              <a:buFont typeface="Wingdings" panose="05000000000000000000" pitchFamily="2" charset="2"/>
              <a:buChar char="ü"/>
            </a:pPr>
            <a:r>
              <a:rPr lang="fr-FR" altLang="fr-FR" sz="2800"/>
              <a:t>Réunions fréquentes;</a:t>
            </a:r>
          </a:p>
          <a:p>
            <a:pPr eaLnBrk="1" hangingPunct="1">
              <a:lnSpc>
                <a:spcPct val="80000"/>
              </a:lnSpc>
              <a:buFont typeface="Wingdings" panose="05000000000000000000" pitchFamily="2" charset="2"/>
              <a:buNone/>
            </a:pPr>
            <a:endParaRPr lang="fr-FR" altLang="fr-FR" sz="2800"/>
          </a:p>
          <a:p>
            <a:pPr eaLnBrk="1" hangingPunct="1">
              <a:lnSpc>
                <a:spcPct val="80000"/>
              </a:lnSpc>
              <a:buFont typeface="Wingdings" panose="05000000000000000000" pitchFamily="2" charset="2"/>
              <a:buChar char="ü"/>
            </a:pPr>
            <a:r>
              <a:rPr lang="fr-FR" altLang="fr-FR" sz="2800"/>
              <a:t>Liberté d’expression des membres;</a:t>
            </a:r>
          </a:p>
          <a:p>
            <a:pPr eaLnBrk="1" hangingPunct="1">
              <a:lnSpc>
                <a:spcPct val="80000"/>
              </a:lnSpc>
              <a:buFont typeface="Wingdings" panose="05000000000000000000" pitchFamily="2" charset="2"/>
              <a:buNone/>
            </a:pPr>
            <a:endParaRPr lang="fr-FR" altLang="fr-FR" sz="2800"/>
          </a:p>
          <a:p>
            <a:pPr eaLnBrk="1" hangingPunct="1">
              <a:lnSpc>
                <a:spcPct val="80000"/>
              </a:lnSpc>
              <a:buFont typeface="Wingdings" panose="05000000000000000000" pitchFamily="2" charset="2"/>
              <a:buChar char="ü"/>
            </a:pPr>
            <a:r>
              <a:rPr lang="fr-FR" altLang="fr-FR" sz="2800"/>
              <a:t>Accord sur les objectifs;</a:t>
            </a:r>
          </a:p>
          <a:p>
            <a:pPr eaLnBrk="1" hangingPunct="1">
              <a:lnSpc>
                <a:spcPct val="80000"/>
              </a:lnSpc>
              <a:buFont typeface="Wingdings" panose="05000000000000000000" pitchFamily="2" charset="2"/>
              <a:buNone/>
            </a:pPr>
            <a:endParaRPr lang="fr-FR" altLang="fr-FR" sz="2800"/>
          </a:p>
          <a:p>
            <a:pPr eaLnBrk="1" hangingPunct="1">
              <a:lnSpc>
                <a:spcPct val="80000"/>
              </a:lnSpc>
              <a:buFont typeface="Wingdings" panose="05000000000000000000" pitchFamily="2" charset="2"/>
              <a:buChar char="ü"/>
            </a:pPr>
            <a:r>
              <a:rPr lang="fr-FR" altLang="fr-FR" sz="2800"/>
              <a:t>Description de poste claire et détaillée;</a:t>
            </a:r>
          </a:p>
          <a:p>
            <a:pPr eaLnBrk="1" hangingPunct="1">
              <a:lnSpc>
                <a:spcPct val="80000"/>
              </a:lnSpc>
              <a:buFont typeface="Wingdings" panose="05000000000000000000" pitchFamily="2" charset="2"/>
              <a:buNone/>
            </a:pPr>
            <a:endParaRPr lang="fr-FR" altLang="fr-FR" sz="2800"/>
          </a:p>
          <a:p>
            <a:pPr eaLnBrk="1" hangingPunct="1">
              <a:lnSpc>
                <a:spcPct val="80000"/>
              </a:lnSpc>
              <a:buFont typeface="Wingdings" panose="05000000000000000000" pitchFamily="2" charset="2"/>
              <a:buChar char="ü"/>
            </a:pPr>
            <a:r>
              <a:rPr lang="fr-FR" altLang="fr-FR" sz="2800"/>
              <a:t>Répartition des tâches juste et équitable;</a:t>
            </a:r>
          </a:p>
          <a:p>
            <a:pPr eaLnBrk="1" hangingPunct="1">
              <a:lnSpc>
                <a:spcPct val="80000"/>
              </a:lnSpc>
              <a:buFont typeface="Wingdings" panose="05000000000000000000" pitchFamily="2" charset="2"/>
              <a:buNone/>
            </a:pPr>
            <a:endParaRPr lang="fr-FR" altLang="fr-FR" sz="2800"/>
          </a:p>
          <a:p>
            <a:pPr eaLnBrk="1" hangingPunct="1">
              <a:lnSpc>
                <a:spcPct val="80000"/>
              </a:lnSpc>
              <a:buFont typeface="Wingdings" panose="05000000000000000000" pitchFamily="2" charset="2"/>
              <a:buChar char="ü"/>
            </a:pPr>
            <a:r>
              <a:rPr lang="fr-FR" altLang="fr-FR" sz="2800"/>
              <a:t>Pas de critique des membres en public;</a:t>
            </a:r>
          </a:p>
          <a:p>
            <a:pPr eaLnBrk="1" hangingPunct="1">
              <a:lnSpc>
                <a:spcPct val="80000"/>
              </a:lnSpc>
              <a:buFont typeface="Wingdings" panose="05000000000000000000" pitchFamily="2" charset="2"/>
              <a:buNone/>
            </a:pPr>
            <a:endParaRPr lang="fr-FR" altLang="fr-FR" sz="2800"/>
          </a:p>
          <a:p>
            <a:pPr eaLnBrk="1" hangingPunct="1">
              <a:lnSpc>
                <a:spcPct val="80000"/>
              </a:lnSpc>
              <a:buFont typeface="Wingdings" panose="05000000000000000000" pitchFamily="2" charset="2"/>
              <a:buChar char="ü"/>
            </a:pPr>
            <a:r>
              <a:rPr lang="fr-FR" altLang="fr-FR" sz="2800"/>
              <a:t>Solidarité autour de la décision prise.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5">
            <a:extLst>
              <a:ext uri="{FF2B5EF4-FFF2-40B4-BE49-F238E27FC236}">
                <a16:creationId xmlns:a16="http://schemas.microsoft.com/office/drawing/2014/main" id="{B3AD42C7-FB27-4C80-B8F1-C4F4298B97A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8EB556F-28DA-403D-AF8A-05B40D21F036}" type="slidenum">
              <a:rPr lang="fr-FR" altLang="fr-FR" sz="1400"/>
              <a:pPr>
                <a:spcBef>
                  <a:spcPct val="0"/>
                </a:spcBef>
                <a:buFontTx/>
                <a:buNone/>
              </a:pPr>
              <a:t>74</a:t>
            </a:fld>
            <a:endParaRPr lang="fr-FR" altLang="fr-FR" sz="1400"/>
          </a:p>
        </p:txBody>
      </p:sp>
      <p:sp>
        <p:nvSpPr>
          <p:cNvPr id="6147" name="Rectangle 2">
            <a:extLst>
              <a:ext uri="{FF2B5EF4-FFF2-40B4-BE49-F238E27FC236}">
                <a16:creationId xmlns:a16="http://schemas.microsoft.com/office/drawing/2014/main" id="{4C08E391-72FA-4732-8281-8CBC95E9AC54}"/>
              </a:ext>
            </a:extLst>
          </p:cNvPr>
          <p:cNvSpPr>
            <a:spLocks noGrp="1" noChangeArrowheads="1"/>
          </p:cNvSpPr>
          <p:nvPr>
            <p:ph type="title"/>
          </p:nvPr>
        </p:nvSpPr>
        <p:spPr>
          <a:xfrm>
            <a:off x="457200" y="274638"/>
            <a:ext cx="8229600" cy="561975"/>
          </a:xfrm>
        </p:spPr>
        <p:txBody>
          <a:bodyPr>
            <a:normAutofit/>
          </a:bodyPr>
          <a:lstStyle/>
          <a:p>
            <a:pPr algn="ctr" eaLnBrk="1" hangingPunct="1"/>
            <a:r>
              <a:rPr lang="fr-FR" altLang="fr-FR" sz="3200" b="1" dirty="0">
                <a:solidFill>
                  <a:schemeClr val="accent2"/>
                </a:solidFill>
                <a:latin typeface="+mn-lt"/>
              </a:rPr>
              <a:t>Comment gérer les conflits?</a:t>
            </a:r>
          </a:p>
        </p:txBody>
      </p:sp>
      <p:sp>
        <p:nvSpPr>
          <p:cNvPr id="6148" name="Rectangle 3">
            <a:extLst>
              <a:ext uri="{FF2B5EF4-FFF2-40B4-BE49-F238E27FC236}">
                <a16:creationId xmlns:a16="http://schemas.microsoft.com/office/drawing/2014/main" id="{E7B101C8-89D0-43C6-B6CD-C05C9D76ADAB}"/>
              </a:ext>
            </a:extLst>
          </p:cNvPr>
          <p:cNvSpPr>
            <a:spLocks noGrp="1" noChangeArrowheads="1"/>
          </p:cNvSpPr>
          <p:nvPr>
            <p:ph type="body" idx="1"/>
          </p:nvPr>
        </p:nvSpPr>
        <p:spPr>
          <a:xfrm>
            <a:off x="395288" y="1216240"/>
            <a:ext cx="8229600" cy="5140111"/>
          </a:xfrm>
        </p:spPr>
        <p:txBody>
          <a:bodyPr>
            <a:normAutofit fontScale="92500" lnSpcReduction="10000"/>
          </a:bodyPr>
          <a:lstStyle/>
          <a:p>
            <a:pPr eaLnBrk="1" hangingPunct="1">
              <a:lnSpc>
                <a:spcPct val="80000"/>
              </a:lnSpc>
              <a:buFont typeface="Wingdings" panose="05000000000000000000" pitchFamily="2" charset="2"/>
              <a:buChar char="v"/>
            </a:pPr>
            <a:r>
              <a:rPr lang="fr-FR" altLang="fr-FR" sz="2800" dirty="0"/>
              <a:t>Ecouter séparément les antagonistes</a:t>
            </a:r>
          </a:p>
          <a:p>
            <a:pPr eaLnBrk="1" hangingPunct="1">
              <a:lnSpc>
                <a:spcPct val="80000"/>
              </a:lnSpc>
              <a:buFont typeface="Wingdings" panose="05000000000000000000" pitchFamily="2" charset="2"/>
              <a:buNone/>
            </a:pPr>
            <a:endParaRPr lang="fr-FR" altLang="fr-FR" sz="2800" dirty="0"/>
          </a:p>
          <a:p>
            <a:pPr eaLnBrk="1" hangingPunct="1">
              <a:lnSpc>
                <a:spcPct val="80000"/>
              </a:lnSpc>
              <a:buFont typeface="Wingdings" panose="05000000000000000000" pitchFamily="2" charset="2"/>
              <a:buChar char="v"/>
            </a:pPr>
            <a:r>
              <a:rPr lang="fr-FR" altLang="fr-FR" sz="2800" dirty="0"/>
              <a:t>Rechercher les causes réelles du conflit</a:t>
            </a:r>
          </a:p>
          <a:p>
            <a:pPr eaLnBrk="1" hangingPunct="1">
              <a:lnSpc>
                <a:spcPct val="80000"/>
              </a:lnSpc>
              <a:buFont typeface="Wingdings" panose="05000000000000000000" pitchFamily="2" charset="2"/>
              <a:buNone/>
            </a:pPr>
            <a:endParaRPr lang="fr-FR" altLang="fr-FR" sz="2800" dirty="0"/>
          </a:p>
          <a:p>
            <a:pPr eaLnBrk="1" hangingPunct="1">
              <a:lnSpc>
                <a:spcPct val="80000"/>
              </a:lnSpc>
              <a:buFont typeface="Wingdings" panose="05000000000000000000" pitchFamily="2" charset="2"/>
              <a:buChar char="v"/>
            </a:pPr>
            <a:r>
              <a:rPr lang="fr-FR" altLang="fr-FR" sz="2800" dirty="0"/>
              <a:t>Amener les antagonistes à accepter la réconciliation</a:t>
            </a:r>
          </a:p>
          <a:p>
            <a:pPr eaLnBrk="1" hangingPunct="1">
              <a:lnSpc>
                <a:spcPct val="80000"/>
              </a:lnSpc>
              <a:buFont typeface="Wingdings" panose="05000000000000000000" pitchFamily="2" charset="2"/>
              <a:buNone/>
            </a:pPr>
            <a:endParaRPr lang="fr-FR" altLang="fr-FR" sz="2800" dirty="0"/>
          </a:p>
          <a:p>
            <a:pPr eaLnBrk="1" hangingPunct="1">
              <a:lnSpc>
                <a:spcPct val="80000"/>
              </a:lnSpc>
              <a:buFont typeface="Wingdings" panose="05000000000000000000" pitchFamily="2" charset="2"/>
              <a:buChar char="v"/>
            </a:pPr>
            <a:r>
              <a:rPr lang="fr-FR" altLang="fr-FR" sz="2800" dirty="0"/>
              <a:t>Vider « l’abcès » par confrontation directe où chacun s’exprime et s’explique avec courage et franchise</a:t>
            </a:r>
          </a:p>
          <a:p>
            <a:pPr eaLnBrk="1" hangingPunct="1">
              <a:lnSpc>
                <a:spcPct val="80000"/>
              </a:lnSpc>
              <a:buFont typeface="Wingdings" panose="05000000000000000000" pitchFamily="2" charset="2"/>
              <a:buNone/>
            </a:pPr>
            <a:endParaRPr lang="fr-FR" altLang="fr-FR" sz="2800" dirty="0"/>
          </a:p>
          <a:p>
            <a:pPr eaLnBrk="1" hangingPunct="1">
              <a:lnSpc>
                <a:spcPct val="80000"/>
              </a:lnSpc>
              <a:buFont typeface="Wingdings" panose="05000000000000000000" pitchFamily="2" charset="2"/>
              <a:buChar char="v"/>
            </a:pPr>
            <a:r>
              <a:rPr lang="fr-FR" altLang="fr-FR" sz="2800" dirty="0"/>
              <a:t>Tort partagé = déballer tous les arguments</a:t>
            </a:r>
          </a:p>
          <a:p>
            <a:pPr eaLnBrk="1" hangingPunct="1">
              <a:lnSpc>
                <a:spcPct val="80000"/>
              </a:lnSpc>
              <a:buFont typeface="Wingdings" panose="05000000000000000000" pitchFamily="2" charset="2"/>
              <a:buNone/>
            </a:pPr>
            <a:endParaRPr lang="fr-FR" altLang="fr-FR" sz="2800" dirty="0"/>
          </a:p>
          <a:p>
            <a:pPr eaLnBrk="1" hangingPunct="1">
              <a:lnSpc>
                <a:spcPct val="80000"/>
              </a:lnSpc>
              <a:buFont typeface="Wingdings" panose="05000000000000000000" pitchFamily="2" charset="2"/>
              <a:buChar char="v"/>
            </a:pPr>
            <a:r>
              <a:rPr lang="fr-FR" altLang="fr-FR" sz="2800" dirty="0"/>
              <a:t>Séparation physique si absence de terrain d’entente</a:t>
            </a:r>
          </a:p>
          <a:p>
            <a:pPr lvl="1" eaLnBrk="1" hangingPunct="1">
              <a:lnSpc>
                <a:spcPct val="80000"/>
              </a:lnSpc>
              <a:buFontTx/>
              <a:buNone/>
            </a:pPr>
            <a:endParaRPr lang="fr-FR" altLang="fr-FR" sz="2400" dirty="0"/>
          </a:p>
          <a:p>
            <a:pPr lvl="1" eaLnBrk="1" hangingPunct="1">
              <a:lnSpc>
                <a:spcPct val="80000"/>
              </a:lnSpc>
            </a:pPr>
            <a:endParaRPr lang="fr-FR" altLang="fr-FR" sz="12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numéro de diapositive 5">
            <a:extLst>
              <a:ext uri="{FF2B5EF4-FFF2-40B4-BE49-F238E27FC236}">
                <a16:creationId xmlns:a16="http://schemas.microsoft.com/office/drawing/2014/main" id="{498E8CE6-19B4-4BEE-84EB-EB05946036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47A487-AB79-4CA3-BC6F-88F779B626D2}" type="slidenum">
              <a:rPr lang="fr-FR" altLang="fr-FR" sz="1400"/>
              <a:pPr>
                <a:spcBef>
                  <a:spcPct val="0"/>
                </a:spcBef>
                <a:buFontTx/>
                <a:buNone/>
              </a:pPr>
              <a:t>75</a:t>
            </a:fld>
            <a:endParaRPr lang="fr-FR" altLang="fr-FR" sz="1400"/>
          </a:p>
        </p:txBody>
      </p:sp>
      <p:sp>
        <p:nvSpPr>
          <p:cNvPr id="7171" name="Rectangle 2">
            <a:extLst>
              <a:ext uri="{FF2B5EF4-FFF2-40B4-BE49-F238E27FC236}">
                <a16:creationId xmlns:a16="http://schemas.microsoft.com/office/drawing/2014/main" id="{5F732FD2-E313-4359-B8D7-8A54DF3D7BB3}"/>
              </a:ext>
            </a:extLst>
          </p:cNvPr>
          <p:cNvSpPr>
            <a:spLocks noGrp="1" noChangeArrowheads="1"/>
          </p:cNvSpPr>
          <p:nvPr>
            <p:ph type="body" idx="1"/>
          </p:nvPr>
        </p:nvSpPr>
        <p:spPr>
          <a:xfrm>
            <a:off x="457200" y="2133600"/>
            <a:ext cx="8229600" cy="3992563"/>
          </a:xfrm>
        </p:spPr>
        <p:txBody>
          <a:bodyPr/>
          <a:lstStyle/>
          <a:p>
            <a:pPr eaLnBrk="1" hangingPunct="1">
              <a:buFontTx/>
              <a:buNone/>
            </a:pPr>
            <a:r>
              <a:rPr lang="fr-FR" altLang="fr-FR" sz="8000">
                <a:solidFill>
                  <a:schemeClr val="accent2"/>
                </a:solidFill>
              </a:rPr>
              <a:t>Je vous remercie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numéro de diapositive 5">
            <a:extLst>
              <a:ext uri="{FF2B5EF4-FFF2-40B4-BE49-F238E27FC236}">
                <a16:creationId xmlns:a16="http://schemas.microsoft.com/office/drawing/2014/main" id="{92E28067-241F-4AE3-B762-29C810B34E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884EC0-F36F-4D21-BE67-9D568049E6F3}" type="slidenum">
              <a:rPr lang="fr-FR" altLang="fr-FR"/>
              <a:pPr eaLnBrk="1" hangingPunct="1"/>
              <a:t>8</a:t>
            </a:fld>
            <a:endParaRPr lang="fr-FR" altLang="fr-FR"/>
          </a:p>
        </p:txBody>
      </p:sp>
      <p:sp>
        <p:nvSpPr>
          <p:cNvPr id="3075" name="Rectangle 2">
            <a:extLst>
              <a:ext uri="{FF2B5EF4-FFF2-40B4-BE49-F238E27FC236}">
                <a16:creationId xmlns:a16="http://schemas.microsoft.com/office/drawing/2014/main" id="{FA3531C0-3547-4000-98CC-F4A8851A1BB1}"/>
              </a:ext>
            </a:extLst>
          </p:cNvPr>
          <p:cNvSpPr>
            <a:spLocks noGrp="1" noChangeArrowheads="1"/>
          </p:cNvSpPr>
          <p:nvPr>
            <p:ph type="title"/>
          </p:nvPr>
        </p:nvSpPr>
        <p:spPr>
          <a:xfrm>
            <a:off x="457200" y="274638"/>
            <a:ext cx="8229600" cy="706437"/>
          </a:xfrm>
        </p:spPr>
        <p:txBody>
          <a:bodyPr/>
          <a:lstStyle/>
          <a:p>
            <a:pPr eaLnBrk="1" hangingPunct="1"/>
            <a:r>
              <a:rPr lang="fr-FR" altLang="fr-FR" sz="4000" b="1">
                <a:solidFill>
                  <a:schemeClr val="accent2"/>
                </a:solidFill>
              </a:rPr>
              <a:t>Introduction</a:t>
            </a:r>
          </a:p>
        </p:txBody>
      </p:sp>
      <p:sp>
        <p:nvSpPr>
          <p:cNvPr id="3076" name="Rectangle 3">
            <a:extLst>
              <a:ext uri="{FF2B5EF4-FFF2-40B4-BE49-F238E27FC236}">
                <a16:creationId xmlns:a16="http://schemas.microsoft.com/office/drawing/2014/main" id="{B721F2AA-53E9-4A82-8B4E-E21ED951EEDA}"/>
              </a:ext>
            </a:extLst>
          </p:cNvPr>
          <p:cNvSpPr>
            <a:spLocks noGrp="1" noChangeArrowheads="1"/>
          </p:cNvSpPr>
          <p:nvPr>
            <p:ph type="body" idx="1"/>
          </p:nvPr>
        </p:nvSpPr>
        <p:spPr>
          <a:xfrm>
            <a:off x="468313" y="1052513"/>
            <a:ext cx="8229600" cy="5113337"/>
          </a:xfrm>
        </p:spPr>
        <p:txBody>
          <a:bodyPr/>
          <a:lstStyle/>
          <a:p>
            <a:pPr eaLnBrk="1" hangingPunct="1">
              <a:buFontTx/>
              <a:buNone/>
            </a:pPr>
            <a:r>
              <a:rPr lang="fr-FR" altLang="fr-FR" sz="2800"/>
              <a:t>On parle de leadership ou style de direction pour caractériser l'attitude dominante qui s'illustre par les comportements d'un supérieur dans des situations de travail, sa manière de conduire une équipe. </a:t>
            </a:r>
          </a:p>
          <a:p>
            <a:pPr eaLnBrk="1" hangingPunct="1">
              <a:buFontTx/>
              <a:buNone/>
            </a:pPr>
            <a:r>
              <a:rPr lang="fr-FR" altLang="fr-FR" sz="2800"/>
              <a:t>Cet engouement pour la question n'est pas gratuit, c'est parce que ces auteurs se sont aperçus que les styles et l'efficacité du leadership déterminaient pour une bonne part l'atteinte des objectifs de l'organisation.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5">
            <a:extLst>
              <a:ext uri="{FF2B5EF4-FFF2-40B4-BE49-F238E27FC236}">
                <a16:creationId xmlns:a16="http://schemas.microsoft.com/office/drawing/2014/main" id="{B6B07E0E-149F-4E63-83D2-C3FBC96733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4DFD75-2892-4705-9EF9-2B133A6EF3C3}" type="slidenum">
              <a:rPr lang="fr-FR" altLang="fr-FR"/>
              <a:pPr eaLnBrk="1" hangingPunct="1"/>
              <a:t>9</a:t>
            </a:fld>
            <a:endParaRPr lang="fr-FR" altLang="fr-FR"/>
          </a:p>
        </p:txBody>
      </p:sp>
      <p:sp>
        <p:nvSpPr>
          <p:cNvPr id="4099" name="Rectangle 2">
            <a:extLst>
              <a:ext uri="{FF2B5EF4-FFF2-40B4-BE49-F238E27FC236}">
                <a16:creationId xmlns:a16="http://schemas.microsoft.com/office/drawing/2014/main" id="{8FBFCE47-A4BC-480A-A28C-00FD95D151BD}"/>
              </a:ext>
            </a:extLst>
          </p:cNvPr>
          <p:cNvSpPr>
            <a:spLocks noGrp="1" noChangeArrowheads="1"/>
          </p:cNvSpPr>
          <p:nvPr>
            <p:ph type="title"/>
          </p:nvPr>
        </p:nvSpPr>
        <p:spPr>
          <a:xfrm>
            <a:off x="481013" y="357188"/>
            <a:ext cx="8156575" cy="503237"/>
          </a:xfrm>
        </p:spPr>
        <p:txBody>
          <a:bodyPr>
            <a:normAutofit fontScale="90000"/>
          </a:bodyPr>
          <a:lstStyle/>
          <a:p>
            <a:pPr eaLnBrk="1" hangingPunct="1"/>
            <a:br>
              <a:rPr lang="fr-FR" altLang="fr-FR" sz="4000" b="1"/>
            </a:br>
            <a:r>
              <a:rPr lang="fr-FR" altLang="fr-FR" sz="4000" b="1"/>
              <a:t> </a:t>
            </a:r>
            <a:r>
              <a:rPr lang="fr-FR" altLang="fr-FR" sz="4000" b="1">
                <a:solidFill>
                  <a:schemeClr val="accent2"/>
                </a:solidFill>
              </a:rPr>
              <a:t>Concept de leader </a:t>
            </a:r>
            <a:r>
              <a:rPr lang="fr-FR" altLang="fr-FR" sz="2500" b="1">
                <a:solidFill>
                  <a:schemeClr val="accent2"/>
                </a:solidFill>
              </a:rPr>
              <a:t>(1/4)</a:t>
            </a:r>
          </a:p>
        </p:txBody>
      </p:sp>
      <p:sp>
        <p:nvSpPr>
          <p:cNvPr id="4100" name="Rectangle 3">
            <a:extLst>
              <a:ext uri="{FF2B5EF4-FFF2-40B4-BE49-F238E27FC236}">
                <a16:creationId xmlns:a16="http://schemas.microsoft.com/office/drawing/2014/main" id="{094DD590-D345-48D9-991A-91F555504C9A}"/>
              </a:ext>
            </a:extLst>
          </p:cNvPr>
          <p:cNvSpPr>
            <a:spLocks noGrp="1" noChangeArrowheads="1"/>
          </p:cNvSpPr>
          <p:nvPr>
            <p:ph type="body" idx="1"/>
          </p:nvPr>
        </p:nvSpPr>
        <p:spPr>
          <a:xfrm>
            <a:off x="395288" y="1268413"/>
            <a:ext cx="8229600" cy="4897437"/>
          </a:xfrm>
        </p:spPr>
        <p:txBody>
          <a:bodyPr/>
          <a:lstStyle/>
          <a:p>
            <a:pPr eaLnBrk="1" hangingPunct="1">
              <a:lnSpc>
                <a:spcPct val="80000"/>
              </a:lnSpc>
              <a:buFontTx/>
              <a:buNone/>
            </a:pPr>
            <a:r>
              <a:rPr lang="fr-FR" altLang="fr-FR" b="1" u="sng"/>
              <a:t>Définition du Leadership:</a:t>
            </a:r>
            <a:endParaRPr lang="fr-FR" altLang="fr-FR" sz="4400" b="1" u="sng"/>
          </a:p>
          <a:p>
            <a:pPr eaLnBrk="1" hangingPunct="1">
              <a:lnSpc>
                <a:spcPct val="80000"/>
              </a:lnSpc>
            </a:pPr>
            <a:r>
              <a:rPr lang="fr-FR" altLang="fr-FR" sz="2800"/>
              <a:t>Le Leadership, c'est faire faire, par les autres;</a:t>
            </a:r>
          </a:p>
          <a:p>
            <a:pPr eaLnBrk="1" hangingPunct="1">
              <a:lnSpc>
                <a:spcPct val="80000"/>
              </a:lnSpc>
            </a:pPr>
            <a:r>
              <a:rPr lang="fr-FR" altLang="fr-FR" sz="2800"/>
              <a:t>Un leader est donc celui qui </a:t>
            </a:r>
            <a:r>
              <a:rPr lang="fr-FR" altLang="fr-FR" sz="2800">
                <a:solidFill>
                  <a:srgbClr val="0000CC"/>
                </a:solidFill>
              </a:rPr>
              <a:t>« possède l'habileté de mener ou diriger »;</a:t>
            </a:r>
          </a:p>
          <a:p>
            <a:pPr eaLnBrk="1" hangingPunct="1">
              <a:lnSpc>
                <a:spcPct val="80000"/>
              </a:lnSpc>
            </a:pPr>
            <a:r>
              <a:rPr lang="fr-FR" altLang="fr-FR" sz="2800"/>
              <a:t>Le leadership est la direction, la supervision ou la gestion d'un groupe ou d'une organisation; </a:t>
            </a:r>
          </a:p>
          <a:p>
            <a:pPr eaLnBrk="1" hangingPunct="1">
              <a:lnSpc>
                <a:spcPct val="80000"/>
              </a:lnSpc>
            </a:pPr>
            <a:r>
              <a:rPr lang="fr-FR" altLang="fr-FR" sz="2800"/>
              <a:t>Le leadership est l'art de donner aux autres l'envie de faire ce que vous voulez qui soit fait;</a:t>
            </a:r>
          </a:p>
          <a:p>
            <a:pPr eaLnBrk="1" hangingPunct="1">
              <a:lnSpc>
                <a:spcPct val="80000"/>
              </a:lnSpc>
            </a:pPr>
            <a:r>
              <a:rPr lang="fr-FR" altLang="fr-FR" sz="2800"/>
              <a:t>Le leadership est la capacité à mobiliser les ressources d'un peuple ou d'un groupe en vue de la résolution des problèmes qu'il rencontre.</a:t>
            </a:r>
          </a:p>
        </p:txBody>
      </p:sp>
    </p:spTree>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323</TotalTime>
  <Words>4281</Words>
  <Application>Microsoft Office PowerPoint</Application>
  <PresentationFormat>Affichage à l'écran (4:3)</PresentationFormat>
  <Paragraphs>521</Paragraphs>
  <Slides>75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75</vt:i4>
      </vt:variant>
    </vt:vector>
  </HeadingPairs>
  <TitlesOfParts>
    <vt:vector size="81" baseType="lpstr">
      <vt:lpstr>Arial</vt:lpstr>
      <vt:lpstr>Calibri</vt:lpstr>
      <vt:lpstr>Calibri Light</vt:lpstr>
      <vt:lpstr>Times New Roman</vt:lpstr>
      <vt:lpstr>Wingdings</vt:lpstr>
      <vt:lpstr>Thème Office</vt:lpstr>
      <vt:lpstr>Gestion des ressources humaines</vt:lpstr>
      <vt:lpstr>Management  du personnel:</vt:lpstr>
      <vt:lpstr>Management  du personnel:</vt:lpstr>
      <vt:lpstr>Activités </vt:lpstr>
      <vt:lpstr>Activités et les tâches par niveau de structure :</vt:lpstr>
      <vt:lpstr>Présentation PowerPoint</vt:lpstr>
      <vt:lpstr>  </vt:lpstr>
      <vt:lpstr>Introduction</vt:lpstr>
      <vt:lpstr>  Concept de leader (1/4)</vt:lpstr>
      <vt:lpstr>Concept de leader (2/4)</vt:lpstr>
      <vt:lpstr>Concept de leader (3/4)</vt:lpstr>
      <vt:lpstr>Concept de leader (4/4)</vt:lpstr>
      <vt:lpstr>Styles de leadership (1/4)</vt:lpstr>
      <vt:lpstr>Styles de leadership (2/4)</vt:lpstr>
      <vt:lpstr>Styles de leadership (3/4)</vt:lpstr>
      <vt:lpstr>Styles de leadership (4/4)</vt:lpstr>
      <vt:lpstr>Les sept (7) piliers du leadership (1/7)</vt:lpstr>
      <vt:lpstr>Les sept (7) piliers du leadership (2/7)</vt:lpstr>
      <vt:lpstr>Les sept (7) piliers du leadership (3/7)</vt:lpstr>
      <vt:lpstr>Les sept (7) piliers du leadership (4/7)</vt:lpstr>
      <vt:lpstr>Les sept (7) piliers du leadership (5/7) </vt:lpstr>
      <vt:lpstr>Les sept (7) piliers du leadership (6/7)</vt:lpstr>
      <vt:lpstr>Les sept (7) piliers du leadership (7/7)</vt:lpstr>
      <vt:lpstr> </vt:lpstr>
      <vt:lpstr>DEFINITION</vt:lpstr>
      <vt:lpstr>Une Pensée!</vt:lpstr>
      <vt:lpstr>Raisons de la délégation (1/2)</vt:lpstr>
      <vt:lpstr>Raisons de la délégation (2/2)</vt:lpstr>
      <vt:lpstr>Phases de la délégation</vt:lpstr>
      <vt:lpstr>Comment assurer une délégation (1/2)</vt:lpstr>
      <vt:lpstr>Comment assurer une délégation (2/2)</vt:lpstr>
      <vt:lpstr>Les 12 conditions pour réussir la délégation (1/3)</vt:lpstr>
      <vt:lpstr>Les 12 conditions pour réussir la délégation (2/3)</vt:lpstr>
      <vt:lpstr>Les 12 conditions pour réussir la délégation (3/3)</vt:lpstr>
      <vt:lpstr>Tâches non délégables</vt:lpstr>
      <vt:lpstr>La délégation de signature</vt:lpstr>
      <vt:lpstr>L’intérim</vt:lpstr>
      <vt:lpstr>L’intérim et délégation</vt:lpstr>
      <vt:lpstr>    </vt:lpstr>
      <vt:lpstr>DEFINITION</vt:lpstr>
      <vt:lpstr>Types de motivation</vt:lpstr>
      <vt:lpstr>Effets de la motivation</vt:lpstr>
      <vt:lpstr>Niveaux de motivation</vt:lpstr>
      <vt:lpstr>La pyramide des besoins (A. Maslow) </vt:lpstr>
      <vt:lpstr>Déterminants de la motivation au travail (facteurs à exploiter par le chef pour motiver)</vt:lpstr>
      <vt:lpstr>Motivation des hommes</vt:lpstr>
      <vt:lpstr>Motivation des hommes </vt:lpstr>
      <vt:lpstr> </vt:lpstr>
      <vt:lpstr>La communication ?</vt:lpstr>
      <vt:lpstr>Processus de la communication</vt:lpstr>
      <vt:lpstr>La communication écrite</vt:lpstr>
      <vt:lpstr>La communication écrite</vt:lpstr>
      <vt:lpstr>La communication orale</vt:lpstr>
      <vt:lpstr>La communication orale</vt:lpstr>
      <vt:lpstr>La rumeur</vt:lpstr>
      <vt:lpstr>Caractéristiques de la communication</vt:lpstr>
      <vt:lpstr>Obstacles à la communication</vt:lpstr>
      <vt:lpstr>Comment surmonter les obstacles de la communication</vt:lpstr>
      <vt:lpstr>Techniques de communication (1/2)</vt:lpstr>
      <vt:lpstr>Techniques de communication (2/2)</vt:lpstr>
      <vt:lpstr>Présentation PowerPoint</vt:lpstr>
      <vt:lpstr>L’équipe</vt:lpstr>
      <vt:lpstr>Etapes de développement d’une équipe</vt:lpstr>
      <vt:lpstr>Le travail en équipe</vt:lpstr>
      <vt:lpstr>PRINCIPES DU TRAVAIL EN EQUIPE</vt:lpstr>
      <vt:lpstr>Communication dans l’équipe</vt:lpstr>
      <vt:lpstr>Les six facteurs de motivation au travail </vt:lpstr>
      <vt:lpstr>La prise de décision dans l’équipe</vt:lpstr>
      <vt:lpstr>Comment un manager peut-il influencer les comportements d’équipe de ses collaborateurs?</vt:lpstr>
      <vt:lpstr>Comment un manager peut-il influencer les comportements d’équipe de ses collaborateurs?</vt:lpstr>
      <vt:lpstr>  </vt:lpstr>
      <vt:lpstr>Causes des conflits</vt:lpstr>
      <vt:lpstr>Comment Prévenir les conflits?</vt:lpstr>
      <vt:lpstr>Comment gérer les conflits?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ressources humaines</dc:title>
  <dc:creator>Yobi Alexis SAWADOGO</dc:creator>
  <cp:lastModifiedBy>Yobi Alexis SAWADOGO</cp:lastModifiedBy>
  <cp:revision>3</cp:revision>
  <dcterms:created xsi:type="dcterms:W3CDTF">2021-08-21T20:57:52Z</dcterms:created>
  <dcterms:modified xsi:type="dcterms:W3CDTF">2021-09-19T22:39:56Z</dcterms:modified>
</cp:coreProperties>
</file>