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58" r:id="rId5"/>
    <p:sldId id="259" r:id="rId6"/>
    <p:sldId id="260" r:id="rId7"/>
    <p:sldId id="261"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927" autoAdjust="0"/>
    <p:restoredTop sz="94660"/>
  </p:normalViewPr>
  <p:slideViewPr>
    <p:cSldViewPr snapToGrid="0">
      <p:cViewPr varScale="1">
        <p:scale>
          <a:sx n="86" d="100"/>
          <a:sy n="86" d="100"/>
        </p:scale>
        <p:origin x="161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D168866-B22A-467A-89F4-E8560786D80A}" type="datetimeFigureOut">
              <a:rPr lang="fr-CI" smtClean="0"/>
              <a:t>10/04/2022</a:t>
            </a:fld>
            <a:endParaRPr lang="fr-CI"/>
          </a:p>
        </p:txBody>
      </p:sp>
      <p:sp>
        <p:nvSpPr>
          <p:cNvPr id="5" name="Footer Placeholder 4"/>
          <p:cNvSpPr>
            <a:spLocks noGrp="1"/>
          </p:cNvSpPr>
          <p:nvPr>
            <p:ph type="ftr" sz="quarter" idx="11"/>
          </p:nvPr>
        </p:nvSpPr>
        <p:spPr/>
        <p:txBody>
          <a:bodyPr/>
          <a:lstStyle/>
          <a:p>
            <a:endParaRPr lang="fr-CI"/>
          </a:p>
        </p:txBody>
      </p:sp>
      <p:sp>
        <p:nvSpPr>
          <p:cNvPr id="6" name="Slide Number Placeholder 5"/>
          <p:cNvSpPr>
            <a:spLocks noGrp="1"/>
          </p:cNvSpPr>
          <p:nvPr>
            <p:ph type="sldNum" sz="quarter" idx="12"/>
          </p:nvPr>
        </p:nvSpPr>
        <p:spPr/>
        <p:txBody>
          <a:bodyPr/>
          <a:lstStyle/>
          <a:p>
            <a:fld id="{E5B390CE-A81E-47E5-9DEE-051D52ECFD4E}" type="slidenum">
              <a:rPr lang="fr-CI" smtClean="0"/>
              <a:t>‹N°›</a:t>
            </a:fld>
            <a:endParaRPr lang="fr-CI"/>
          </a:p>
        </p:txBody>
      </p:sp>
    </p:spTree>
    <p:extLst>
      <p:ext uri="{BB962C8B-B14F-4D97-AF65-F5344CB8AC3E}">
        <p14:creationId xmlns:p14="http://schemas.microsoft.com/office/powerpoint/2010/main" val="1286300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D168866-B22A-467A-89F4-E8560786D80A}" type="datetimeFigureOut">
              <a:rPr lang="fr-CI" smtClean="0"/>
              <a:t>10/04/2022</a:t>
            </a:fld>
            <a:endParaRPr lang="fr-CI"/>
          </a:p>
        </p:txBody>
      </p:sp>
      <p:sp>
        <p:nvSpPr>
          <p:cNvPr id="5" name="Footer Placeholder 4"/>
          <p:cNvSpPr>
            <a:spLocks noGrp="1"/>
          </p:cNvSpPr>
          <p:nvPr>
            <p:ph type="ftr" sz="quarter" idx="11"/>
          </p:nvPr>
        </p:nvSpPr>
        <p:spPr/>
        <p:txBody>
          <a:bodyPr/>
          <a:lstStyle/>
          <a:p>
            <a:endParaRPr lang="fr-CI"/>
          </a:p>
        </p:txBody>
      </p:sp>
      <p:sp>
        <p:nvSpPr>
          <p:cNvPr id="6" name="Slide Number Placeholder 5"/>
          <p:cNvSpPr>
            <a:spLocks noGrp="1"/>
          </p:cNvSpPr>
          <p:nvPr>
            <p:ph type="sldNum" sz="quarter" idx="12"/>
          </p:nvPr>
        </p:nvSpPr>
        <p:spPr/>
        <p:txBody>
          <a:bodyPr/>
          <a:lstStyle/>
          <a:p>
            <a:fld id="{E5B390CE-A81E-47E5-9DEE-051D52ECFD4E}" type="slidenum">
              <a:rPr lang="fr-CI" smtClean="0"/>
              <a:t>‹N°›</a:t>
            </a:fld>
            <a:endParaRPr lang="fr-CI"/>
          </a:p>
        </p:txBody>
      </p:sp>
    </p:spTree>
    <p:extLst>
      <p:ext uri="{BB962C8B-B14F-4D97-AF65-F5344CB8AC3E}">
        <p14:creationId xmlns:p14="http://schemas.microsoft.com/office/powerpoint/2010/main" val="1962115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D168866-B22A-467A-89F4-E8560786D80A}" type="datetimeFigureOut">
              <a:rPr lang="fr-CI" smtClean="0"/>
              <a:t>10/04/2022</a:t>
            </a:fld>
            <a:endParaRPr lang="fr-CI"/>
          </a:p>
        </p:txBody>
      </p:sp>
      <p:sp>
        <p:nvSpPr>
          <p:cNvPr id="5" name="Footer Placeholder 4"/>
          <p:cNvSpPr>
            <a:spLocks noGrp="1"/>
          </p:cNvSpPr>
          <p:nvPr>
            <p:ph type="ftr" sz="quarter" idx="11"/>
          </p:nvPr>
        </p:nvSpPr>
        <p:spPr/>
        <p:txBody>
          <a:bodyPr/>
          <a:lstStyle/>
          <a:p>
            <a:endParaRPr lang="fr-CI"/>
          </a:p>
        </p:txBody>
      </p:sp>
      <p:sp>
        <p:nvSpPr>
          <p:cNvPr id="6" name="Slide Number Placeholder 5"/>
          <p:cNvSpPr>
            <a:spLocks noGrp="1"/>
          </p:cNvSpPr>
          <p:nvPr>
            <p:ph type="sldNum" sz="quarter" idx="12"/>
          </p:nvPr>
        </p:nvSpPr>
        <p:spPr/>
        <p:txBody>
          <a:bodyPr/>
          <a:lstStyle/>
          <a:p>
            <a:fld id="{E5B390CE-A81E-47E5-9DEE-051D52ECFD4E}" type="slidenum">
              <a:rPr lang="fr-CI" smtClean="0"/>
              <a:t>‹N°›</a:t>
            </a:fld>
            <a:endParaRPr lang="fr-CI"/>
          </a:p>
        </p:txBody>
      </p:sp>
    </p:spTree>
    <p:extLst>
      <p:ext uri="{BB962C8B-B14F-4D97-AF65-F5344CB8AC3E}">
        <p14:creationId xmlns:p14="http://schemas.microsoft.com/office/powerpoint/2010/main" val="723346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D168866-B22A-467A-89F4-E8560786D80A}" type="datetimeFigureOut">
              <a:rPr lang="fr-CI" smtClean="0"/>
              <a:t>10/04/2022</a:t>
            </a:fld>
            <a:endParaRPr lang="fr-CI"/>
          </a:p>
        </p:txBody>
      </p:sp>
      <p:sp>
        <p:nvSpPr>
          <p:cNvPr id="5" name="Footer Placeholder 4"/>
          <p:cNvSpPr>
            <a:spLocks noGrp="1"/>
          </p:cNvSpPr>
          <p:nvPr>
            <p:ph type="ftr" sz="quarter" idx="11"/>
          </p:nvPr>
        </p:nvSpPr>
        <p:spPr/>
        <p:txBody>
          <a:bodyPr/>
          <a:lstStyle/>
          <a:p>
            <a:endParaRPr lang="fr-CI"/>
          </a:p>
        </p:txBody>
      </p:sp>
      <p:sp>
        <p:nvSpPr>
          <p:cNvPr id="6" name="Slide Number Placeholder 5"/>
          <p:cNvSpPr>
            <a:spLocks noGrp="1"/>
          </p:cNvSpPr>
          <p:nvPr>
            <p:ph type="sldNum" sz="quarter" idx="12"/>
          </p:nvPr>
        </p:nvSpPr>
        <p:spPr/>
        <p:txBody>
          <a:bodyPr/>
          <a:lstStyle/>
          <a:p>
            <a:fld id="{E5B390CE-A81E-47E5-9DEE-051D52ECFD4E}" type="slidenum">
              <a:rPr lang="fr-CI" smtClean="0"/>
              <a:t>‹N°›</a:t>
            </a:fld>
            <a:endParaRPr lang="fr-CI"/>
          </a:p>
        </p:txBody>
      </p:sp>
    </p:spTree>
    <p:extLst>
      <p:ext uri="{BB962C8B-B14F-4D97-AF65-F5344CB8AC3E}">
        <p14:creationId xmlns:p14="http://schemas.microsoft.com/office/powerpoint/2010/main" val="2451075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D168866-B22A-467A-89F4-E8560786D80A}" type="datetimeFigureOut">
              <a:rPr lang="fr-CI" smtClean="0"/>
              <a:t>10/04/2022</a:t>
            </a:fld>
            <a:endParaRPr lang="fr-CI"/>
          </a:p>
        </p:txBody>
      </p:sp>
      <p:sp>
        <p:nvSpPr>
          <p:cNvPr id="5" name="Footer Placeholder 4"/>
          <p:cNvSpPr>
            <a:spLocks noGrp="1"/>
          </p:cNvSpPr>
          <p:nvPr>
            <p:ph type="ftr" sz="quarter" idx="11"/>
          </p:nvPr>
        </p:nvSpPr>
        <p:spPr/>
        <p:txBody>
          <a:bodyPr/>
          <a:lstStyle/>
          <a:p>
            <a:endParaRPr lang="fr-CI"/>
          </a:p>
        </p:txBody>
      </p:sp>
      <p:sp>
        <p:nvSpPr>
          <p:cNvPr id="6" name="Slide Number Placeholder 5"/>
          <p:cNvSpPr>
            <a:spLocks noGrp="1"/>
          </p:cNvSpPr>
          <p:nvPr>
            <p:ph type="sldNum" sz="quarter" idx="12"/>
          </p:nvPr>
        </p:nvSpPr>
        <p:spPr/>
        <p:txBody>
          <a:bodyPr/>
          <a:lstStyle/>
          <a:p>
            <a:fld id="{E5B390CE-A81E-47E5-9DEE-051D52ECFD4E}" type="slidenum">
              <a:rPr lang="fr-CI" smtClean="0"/>
              <a:t>‹N°›</a:t>
            </a:fld>
            <a:endParaRPr lang="fr-CI"/>
          </a:p>
        </p:txBody>
      </p:sp>
    </p:spTree>
    <p:extLst>
      <p:ext uri="{BB962C8B-B14F-4D97-AF65-F5344CB8AC3E}">
        <p14:creationId xmlns:p14="http://schemas.microsoft.com/office/powerpoint/2010/main" val="512158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D168866-B22A-467A-89F4-E8560786D80A}" type="datetimeFigureOut">
              <a:rPr lang="fr-CI" smtClean="0"/>
              <a:t>10/04/2022</a:t>
            </a:fld>
            <a:endParaRPr lang="fr-CI"/>
          </a:p>
        </p:txBody>
      </p:sp>
      <p:sp>
        <p:nvSpPr>
          <p:cNvPr id="6" name="Footer Placeholder 5"/>
          <p:cNvSpPr>
            <a:spLocks noGrp="1"/>
          </p:cNvSpPr>
          <p:nvPr>
            <p:ph type="ftr" sz="quarter" idx="11"/>
          </p:nvPr>
        </p:nvSpPr>
        <p:spPr/>
        <p:txBody>
          <a:bodyPr/>
          <a:lstStyle/>
          <a:p>
            <a:endParaRPr lang="fr-CI"/>
          </a:p>
        </p:txBody>
      </p:sp>
      <p:sp>
        <p:nvSpPr>
          <p:cNvPr id="7" name="Slide Number Placeholder 6"/>
          <p:cNvSpPr>
            <a:spLocks noGrp="1"/>
          </p:cNvSpPr>
          <p:nvPr>
            <p:ph type="sldNum" sz="quarter" idx="12"/>
          </p:nvPr>
        </p:nvSpPr>
        <p:spPr/>
        <p:txBody>
          <a:bodyPr/>
          <a:lstStyle/>
          <a:p>
            <a:fld id="{E5B390CE-A81E-47E5-9DEE-051D52ECFD4E}" type="slidenum">
              <a:rPr lang="fr-CI" smtClean="0"/>
              <a:t>‹N°›</a:t>
            </a:fld>
            <a:endParaRPr lang="fr-CI"/>
          </a:p>
        </p:txBody>
      </p:sp>
    </p:spTree>
    <p:extLst>
      <p:ext uri="{BB962C8B-B14F-4D97-AF65-F5344CB8AC3E}">
        <p14:creationId xmlns:p14="http://schemas.microsoft.com/office/powerpoint/2010/main" val="2991191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D168866-B22A-467A-89F4-E8560786D80A}" type="datetimeFigureOut">
              <a:rPr lang="fr-CI" smtClean="0"/>
              <a:t>10/04/2022</a:t>
            </a:fld>
            <a:endParaRPr lang="fr-CI"/>
          </a:p>
        </p:txBody>
      </p:sp>
      <p:sp>
        <p:nvSpPr>
          <p:cNvPr id="8" name="Footer Placeholder 7"/>
          <p:cNvSpPr>
            <a:spLocks noGrp="1"/>
          </p:cNvSpPr>
          <p:nvPr>
            <p:ph type="ftr" sz="quarter" idx="11"/>
          </p:nvPr>
        </p:nvSpPr>
        <p:spPr/>
        <p:txBody>
          <a:bodyPr/>
          <a:lstStyle/>
          <a:p>
            <a:endParaRPr lang="fr-CI"/>
          </a:p>
        </p:txBody>
      </p:sp>
      <p:sp>
        <p:nvSpPr>
          <p:cNvPr id="9" name="Slide Number Placeholder 8"/>
          <p:cNvSpPr>
            <a:spLocks noGrp="1"/>
          </p:cNvSpPr>
          <p:nvPr>
            <p:ph type="sldNum" sz="quarter" idx="12"/>
          </p:nvPr>
        </p:nvSpPr>
        <p:spPr/>
        <p:txBody>
          <a:bodyPr/>
          <a:lstStyle/>
          <a:p>
            <a:fld id="{E5B390CE-A81E-47E5-9DEE-051D52ECFD4E}" type="slidenum">
              <a:rPr lang="fr-CI" smtClean="0"/>
              <a:t>‹N°›</a:t>
            </a:fld>
            <a:endParaRPr lang="fr-CI"/>
          </a:p>
        </p:txBody>
      </p:sp>
    </p:spTree>
    <p:extLst>
      <p:ext uri="{BB962C8B-B14F-4D97-AF65-F5344CB8AC3E}">
        <p14:creationId xmlns:p14="http://schemas.microsoft.com/office/powerpoint/2010/main" val="2866969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D168866-B22A-467A-89F4-E8560786D80A}" type="datetimeFigureOut">
              <a:rPr lang="fr-CI" smtClean="0"/>
              <a:t>10/04/2022</a:t>
            </a:fld>
            <a:endParaRPr lang="fr-CI"/>
          </a:p>
        </p:txBody>
      </p:sp>
      <p:sp>
        <p:nvSpPr>
          <p:cNvPr id="4" name="Footer Placeholder 3"/>
          <p:cNvSpPr>
            <a:spLocks noGrp="1"/>
          </p:cNvSpPr>
          <p:nvPr>
            <p:ph type="ftr" sz="quarter" idx="11"/>
          </p:nvPr>
        </p:nvSpPr>
        <p:spPr/>
        <p:txBody>
          <a:bodyPr/>
          <a:lstStyle/>
          <a:p>
            <a:endParaRPr lang="fr-CI"/>
          </a:p>
        </p:txBody>
      </p:sp>
      <p:sp>
        <p:nvSpPr>
          <p:cNvPr id="5" name="Slide Number Placeholder 4"/>
          <p:cNvSpPr>
            <a:spLocks noGrp="1"/>
          </p:cNvSpPr>
          <p:nvPr>
            <p:ph type="sldNum" sz="quarter" idx="12"/>
          </p:nvPr>
        </p:nvSpPr>
        <p:spPr/>
        <p:txBody>
          <a:bodyPr/>
          <a:lstStyle/>
          <a:p>
            <a:fld id="{E5B390CE-A81E-47E5-9DEE-051D52ECFD4E}" type="slidenum">
              <a:rPr lang="fr-CI" smtClean="0"/>
              <a:t>‹N°›</a:t>
            </a:fld>
            <a:endParaRPr lang="fr-CI"/>
          </a:p>
        </p:txBody>
      </p:sp>
    </p:spTree>
    <p:extLst>
      <p:ext uri="{BB962C8B-B14F-4D97-AF65-F5344CB8AC3E}">
        <p14:creationId xmlns:p14="http://schemas.microsoft.com/office/powerpoint/2010/main" val="4124399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168866-B22A-467A-89F4-E8560786D80A}" type="datetimeFigureOut">
              <a:rPr lang="fr-CI" smtClean="0"/>
              <a:t>10/04/2022</a:t>
            </a:fld>
            <a:endParaRPr lang="fr-CI"/>
          </a:p>
        </p:txBody>
      </p:sp>
      <p:sp>
        <p:nvSpPr>
          <p:cNvPr id="3" name="Footer Placeholder 2"/>
          <p:cNvSpPr>
            <a:spLocks noGrp="1"/>
          </p:cNvSpPr>
          <p:nvPr>
            <p:ph type="ftr" sz="quarter" idx="11"/>
          </p:nvPr>
        </p:nvSpPr>
        <p:spPr/>
        <p:txBody>
          <a:bodyPr/>
          <a:lstStyle/>
          <a:p>
            <a:endParaRPr lang="fr-CI"/>
          </a:p>
        </p:txBody>
      </p:sp>
      <p:sp>
        <p:nvSpPr>
          <p:cNvPr id="4" name="Slide Number Placeholder 3"/>
          <p:cNvSpPr>
            <a:spLocks noGrp="1"/>
          </p:cNvSpPr>
          <p:nvPr>
            <p:ph type="sldNum" sz="quarter" idx="12"/>
          </p:nvPr>
        </p:nvSpPr>
        <p:spPr/>
        <p:txBody>
          <a:bodyPr/>
          <a:lstStyle/>
          <a:p>
            <a:fld id="{E5B390CE-A81E-47E5-9DEE-051D52ECFD4E}" type="slidenum">
              <a:rPr lang="fr-CI" smtClean="0"/>
              <a:t>‹N°›</a:t>
            </a:fld>
            <a:endParaRPr lang="fr-CI"/>
          </a:p>
        </p:txBody>
      </p:sp>
    </p:spTree>
    <p:extLst>
      <p:ext uri="{BB962C8B-B14F-4D97-AF65-F5344CB8AC3E}">
        <p14:creationId xmlns:p14="http://schemas.microsoft.com/office/powerpoint/2010/main" val="86878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D168866-B22A-467A-89F4-E8560786D80A}" type="datetimeFigureOut">
              <a:rPr lang="fr-CI" smtClean="0"/>
              <a:t>10/04/2022</a:t>
            </a:fld>
            <a:endParaRPr lang="fr-CI"/>
          </a:p>
        </p:txBody>
      </p:sp>
      <p:sp>
        <p:nvSpPr>
          <p:cNvPr id="6" name="Footer Placeholder 5"/>
          <p:cNvSpPr>
            <a:spLocks noGrp="1"/>
          </p:cNvSpPr>
          <p:nvPr>
            <p:ph type="ftr" sz="quarter" idx="11"/>
          </p:nvPr>
        </p:nvSpPr>
        <p:spPr/>
        <p:txBody>
          <a:bodyPr/>
          <a:lstStyle/>
          <a:p>
            <a:endParaRPr lang="fr-CI"/>
          </a:p>
        </p:txBody>
      </p:sp>
      <p:sp>
        <p:nvSpPr>
          <p:cNvPr id="7" name="Slide Number Placeholder 6"/>
          <p:cNvSpPr>
            <a:spLocks noGrp="1"/>
          </p:cNvSpPr>
          <p:nvPr>
            <p:ph type="sldNum" sz="quarter" idx="12"/>
          </p:nvPr>
        </p:nvSpPr>
        <p:spPr/>
        <p:txBody>
          <a:bodyPr/>
          <a:lstStyle/>
          <a:p>
            <a:fld id="{E5B390CE-A81E-47E5-9DEE-051D52ECFD4E}" type="slidenum">
              <a:rPr lang="fr-CI" smtClean="0"/>
              <a:t>‹N°›</a:t>
            </a:fld>
            <a:endParaRPr lang="fr-CI"/>
          </a:p>
        </p:txBody>
      </p:sp>
    </p:spTree>
    <p:extLst>
      <p:ext uri="{BB962C8B-B14F-4D97-AF65-F5344CB8AC3E}">
        <p14:creationId xmlns:p14="http://schemas.microsoft.com/office/powerpoint/2010/main" val="1972944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D168866-B22A-467A-89F4-E8560786D80A}" type="datetimeFigureOut">
              <a:rPr lang="fr-CI" smtClean="0"/>
              <a:t>10/04/2022</a:t>
            </a:fld>
            <a:endParaRPr lang="fr-CI"/>
          </a:p>
        </p:txBody>
      </p:sp>
      <p:sp>
        <p:nvSpPr>
          <p:cNvPr id="6" name="Footer Placeholder 5"/>
          <p:cNvSpPr>
            <a:spLocks noGrp="1"/>
          </p:cNvSpPr>
          <p:nvPr>
            <p:ph type="ftr" sz="quarter" idx="11"/>
          </p:nvPr>
        </p:nvSpPr>
        <p:spPr/>
        <p:txBody>
          <a:bodyPr/>
          <a:lstStyle/>
          <a:p>
            <a:endParaRPr lang="fr-CI"/>
          </a:p>
        </p:txBody>
      </p:sp>
      <p:sp>
        <p:nvSpPr>
          <p:cNvPr id="7" name="Slide Number Placeholder 6"/>
          <p:cNvSpPr>
            <a:spLocks noGrp="1"/>
          </p:cNvSpPr>
          <p:nvPr>
            <p:ph type="sldNum" sz="quarter" idx="12"/>
          </p:nvPr>
        </p:nvSpPr>
        <p:spPr/>
        <p:txBody>
          <a:bodyPr/>
          <a:lstStyle/>
          <a:p>
            <a:fld id="{E5B390CE-A81E-47E5-9DEE-051D52ECFD4E}" type="slidenum">
              <a:rPr lang="fr-CI" smtClean="0"/>
              <a:t>‹N°›</a:t>
            </a:fld>
            <a:endParaRPr lang="fr-CI"/>
          </a:p>
        </p:txBody>
      </p:sp>
    </p:spTree>
    <p:extLst>
      <p:ext uri="{BB962C8B-B14F-4D97-AF65-F5344CB8AC3E}">
        <p14:creationId xmlns:p14="http://schemas.microsoft.com/office/powerpoint/2010/main" val="3488260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168866-B22A-467A-89F4-E8560786D80A}" type="datetimeFigureOut">
              <a:rPr lang="fr-CI" smtClean="0"/>
              <a:t>10/04/2022</a:t>
            </a:fld>
            <a:endParaRPr lang="fr-CI"/>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I"/>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B390CE-A81E-47E5-9DEE-051D52ECFD4E}" type="slidenum">
              <a:rPr lang="fr-CI" smtClean="0"/>
              <a:t>‹N°›</a:t>
            </a:fld>
            <a:endParaRPr lang="fr-CI"/>
          </a:p>
        </p:txBody>
      </p:sp>
    </p:spTree>
    <p:extLst>
      <p:ext uri="{BB962C8B-B14F-4D97-AF65-F5344CB8AC3E}">
        <p14:creationId xmlns:p14="http://schemas.microsoft.com/office/powerpoint/2010/main" val="26160803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B29F3E-56DE-4E5A-AF92-540FDFF5C61B}"/>
              </a:ext>
            </a:extLst>
          </p:cNvPr>
          <p:cNvSpPr>
            <a:spLocks noGrp="1"/>
          </p:cNvSpPr>
          <p:nvPr>
            <p:ph type="ctrTitle"/>
          </p:nvPr>
        </p:nvSpPr>
        <p:spPr/>
        <p:txBody>
          <a:bodyPr/>
          <a:lstStyle/>
          <a:p>
            <a:r>
              <a:rPr lang="fr-FR" dirty="0"/>
              <a:t>Contrôle de gestion</a:t>
            </a:r>
            <a:endParaRPr lang="fr-CI" dirty="0"/>
          </a:p>
        </p:txBody>
      </p:sp>
      <p:sp>
        <p:nvSpPr>
          <p:cNvPr id="3" name="Sous-titre 2">
            <a:extLst>
              <a:ext uri="{FF2B5EF4-FFF2-40B4-BE49-F238E27FC236}">
                <a16:creationId xmlns:a16="http://schemas.microsoft.com/office/drawing/2014/main" id="{D5F4A296-4E25-427C-8E25-7E8AD15885FE}"/>
              </a:ext>
            </a:extLst>
          </p:cNvPr>
          <p:cNvSpPr>
            <a:spLocks noGrp="1"/>
          </p:cNvSpPr>
          <p:nvPr>
            <p:ph type="subTitle" idx="1"/>
          </p:nvPr>
        </p:nvSpPr>
        <p:spPr/>
        <p:txBody>
          <a:bodyPr/>
          <a:lstStyle/>
          <a:p>
            <a:endParaRPr lang="fr-CI"/>
          </a:p>
        </p:txBody>
      </p:sp>
    </p:spTree>
    <p:extLst>
      <p:ext uri="{BB962C8B-B14F-4D97-AF65-F5344CB8AC3E}">
        <p14:creationId xmlns:p14="http://schemas.microsoft.com/office/powerpoint/2010/main" val="1952860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163E09-2E92-4319-8DF1-E1C7924A2A44}"/>
              </a:ext>
            </a:extLst>
          </p:cNvPr>
          <p:cNvSpPr>
            <a:spLocks noGrp="1"/>
          </p:cNvSpPr>
          <p:nvPr>
            <p:ph type="title"/>
          </p:nvPr>
        </p:nvSpPr>
        <p:spPr>
          <a:xfrm>
            <a:off x="628650" y="365127"/>
            <a:ext cx="7886700" cy="709072"/>
          </a:xfrm>
        </p:spPr>
        <p:txBody>
          <a:bodyPr/>
          <a:lstStyle/>
          <a:p>
            <a:pPr algn="ctr"/>
            <a:r>
              <a:rPr lang="fr-FR" b="1" dirty="0"/>
              <a:t>DEFINITIONS</a:t>
            </a:r>
            <a:endParaRPr lang="fr-CI" b="1" dirty="0"/>
          </a:p>
        </p:txBody>
      </p:sp>
      <p:sp>
        <p:nvSpPr>
          <p:cNvPr id="3" name="Espace réservé du contenu 2">
            <a:extLst>
              <a:ext uri="{FF2B5EF4-FFF2-40B4-BE49-F238E27FC236}">
                <a16:creationId xmlns:a16="http://schemas.microsoft.com/office/drawing/2014/main" id="{CBEC168F-DDC0-45E0-AF53-FAC1379E051F}"/>
              </a:ext>
            </a:extLst>
          </p:cNvPr>
          <p:cNvSpPr>
            <a:spLocks noGrp="1"/>
          </p:cNvSpPr>
          <p:nvPr>
            <p:ph idx="1"/>
          </p:nvPr>
        </p:nvSpPr>
        <p:spPr>
          <a:xfrm>
            <a:off x="628650" y="1305017"/>
            <a:ext cx="7886700" cy="5450890"/>
          </a:xfrm>
        </p:spPr>
        <p:txBody>
          <a:bodyPr>
            <a:normAutofit fontScale="92500" lnSpcReduction="10000"/>
          </a:bodyPr>
          <a:lstStyle/>
          <a:p>
            <a:pPr>
              <a:lnSpc>
                <a:spcPct val="110000"/>
              </a:lnSpc>
            </a:pPr>
            <a:r>
              <a:rPr lang="fr-FR" b="0" i="0" dirty="0">
                <a:solidFill>
                  <a:srgbClr val="4D5156"/>
                </a:solidFill>
                <a:effectLst/>
                <a:latin typeface="Calibri" panose="020F0502020204030204" pitchFamily="34" charset="0"/>
                <a:cs typeface="Calibri" panose="020F0502020204030204" pitchFamily="34" charset="0"/>
              </a:rPr>
              <a:t>Le contrôle de gestion est une fonction qui vise à répondre aux questions des managers pour mettre en œuvre la stratégie de l'organisation. Concrètement, cela se traduit par la formulation de simulations d'investissement ou placement de marché afin de réaliser des prévisions</a:t>
            </a:r>
          </a:p>
          <a:p>
            <a:pPr>
              <a:lnSpc>
                <a:spcPct val="110000"/>
              </a:lnSpc>
            </a:pPr>
            <a:endParaRPr lang="fr-FR" b="0" i="0" dirty="0">
              <a:solidFill>
                <a:srgbClr val="4D5156"/>
              </a:solidFill>
              <a:effectLst/>
              <a:latin typeface="Calibri" panose="020F0502020204030204" pitchFamily="34" charset="0"/>
              <a:cs typeface="Calibri" panose="020F0502020204030204" pitchFamily="34" charset="0"/>
            </a:endParaRPr>
          </a:p>
          <a:p>
            <a:pPr>
              <a:lnSpc>
                <a:spcPct val="110000"/>
              </a:lnSpc>
            </a:pPr>
            <a:r>
              <a:rPr lang="fr-FR" b="0" i="0" dirty="0">
                <a:solidFill>
                  <a:srgbClr val="202124"/>
                </a:solidFill>
                <a:effectLst/>
                <a:latin typeface="Calibri" panose="020F0502020204030204" pitchFamily="34" charset="0"/>
                <a:cs typeface="Calibri" panose="020F0502020204030204" pitchFamily="34" charset="0"/>
              </a:rPr>
              <a:t>Le contrôle de gestion est un </a:t>
            </a:r>
            <a:r>
              <a:rPr lang="fr-FR" b="1" i="0" dirty="0">
                <a:solidFill>
                  <a:srgbClr val="202124"/>
                </a:solidFill>
                <a:effectLst/>
                <a:latin typeface="Calibri" panose="020F0502020204030204" pitchFamily="34" charset="0"/>
                <a:cs typeface="Calibri" panose="020F0502020204030204" pitchFamily="34" charset="0"/>
              </a:rPr>
              <a:t>système de pilotage mis en ouvre dans une société ou une institution, avec pour objectif d'optimiser les performances des services, et d'améliorer le rapport entre les moyens engagés et les résultats obtenus</a:t>
            </a:r>
            <a:endParaRPr lang="fr-CI"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23518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194340-42B4-4B25-A28C-8B294352EEDF}"/>
              </a:ext>
            </a:extLst>
          </p:cNvPr>
          <p:cNvSpPr>
            <a:spLocks noGrp="1"/>
          </p:cNvSpPr>
          <p:nvPr>
            <p:ph type="title"/>
          </p:nvPr>
        </p:nvSpPr>
        <p:spPr/>
        <p:txBody>
          <a:bodyPr/>
          <a:lstStyle/>
          <a:p>
            <a:r>
              <a:rPr lang="fr-FR" dirty="0"/>
              <a:t>OBJECTIFS DU CONTROLE</a:t>
            </a:r>
            <a:endParaRPr lang="fr-CI" dirty="0"/>
          </a:p>
        </p:txBody>
      </p:sp>
      <p:sp>
        <p:nvSpPr>
          <p:cNvPr id="3" name="Espace réservé du contenu 2">
            <a:extLst>
              <a:ext uri="{FF2B5EF4-FFF2-40B4-BE49-F238E27FC236}">
                <a16:creationId xmlns:a16="http://schemas.microsoft.com/office/drawing/2014/main" id="{65C603E3-C432-454F-904A-6FA64312A2A1}"/>
              </a:ext>
            </a:extLst>
          </p:cNvPr>
          <p:cNvSpPr>
            <a:spLocks noGrp="1"/>
          </p:cNvSpPr>
          <p:nvPr>
            <p:ph idx="1"/>
          </p:nvPr>
        </p:nvSpPr>
        <p:spPr/>
        <p:txBody>
          <a:bodyPr>
            <a:normAutofit fontScale="92500"/>
          </a:bodyPr>
          <a:lstStyle/>
          <a:p>
            <a:pPr>
              <a:lnSpc>
                <a:spcPct val="110000"/>
              </a:lnSpc>
            </a:pPr>
            <a:r>
              <a:rPr lang="fr-FR" b="0" i="0" dirty="0">
                <a:solidFill>
                  <a:srgbClr val="202122"/>
                </a:solidFill>
                <a:effectLst/>
                <a:latin typeface="Calibri" panose="020F0502020204030204" pitchFamily="34" charset="0"/>
                <a:cs typeface="Calibri" panose="020F0502020204030204" pitchFamily="34" charset="0"/>
              </a:rPr>
              <a:t>Le contrôle de gestion permet le contrôle, la mesure, la gestion et l'analyse de l'activité d'une </a:t>
            </a:r>
            <a:r>
              <a:rPr lang="fr-FR" b="0" i="0" u="none" strike="noStrike" dirty="0">
                <a:solidFill>
                  <a:srgbClr val="0645AD"/>
                </a:solidFill>
                <a:effectLst/>
                <a:latin typeface="Calibri" panose="020F0502020204030204" pitchFamily="34" charset="0"/>
                <a:cs typeface="Calibri" panose="020F0502020204030204" pitchFamily="34" charset="0"/>
              </a:rPr>
              <a:t>organisation</a:t>
            </a:r>
            <a:r>
              <a:rPr lang="fr-FR" b="0" i="0" dirty="0">
                <a:solidFill>
                  <a:srgbClr val="202122"/>
                </a:solidFill>
                <a:effectLst/>
                <a:latin typeface="Calibri" panose="020F0502020204030204" pitchFamily="34" charset="0"/>
                <a:cs typeface="Calibri" panose="020F0502020204030204" pitchFamily="34" charset="0"/>
              </a:rPr>
              <a:t>. </a:t>
            </a:r>
          </a:p>
          <a:p>
            <a:pPr>
              <a:lnSpc>
                <a:spcPct val="110000"/>
              </a:lnSpc>
            </a:pPr>
            <a:r>
              <a:rPr lang="fr-FR" b="0" i="0" dirty="0">
                <a:solidFill>
                  <a:srgbClr val="202122"/>
                </a:solidFill>
                <a:effectLst/>
                <a:latin typeface="Calibri" panose="020F0502020204030204" pitchFamily="34" charset="0"/>
                <a:cs typeface="Calibri" panose="020F0502020204030204" pitchFamily="34" charset="0"/>
              </a:rPr>
              <a:t>Des indicateurs seront suivis (mesurés) ainsi que l'écart de la situation (réelle) avec le but visé (valeur cible, budget à respecter). </a:t>
            </a:r>
          </a:p>
          <a:p>
            <a:pPr>
              <a:lnSpc>
                <a:spcPct val="110000"/>
              </a:lnSpc>
            </a:pPr>
            <a:r>
              <a:rPr lang="fr-FR" b="0" i="0" dirty="0">
                <a:solidFill>
                  <a:srgbClr val="202122"/>
                </a:solidFill>
                <a:effectLst/>
                <a:latin typeface="Calibri" panose="020F0502020204030204" pitchFamily="34" charset="0"/>
                <a:cs typeface="Calibri" panose="020F0502020204030204" pitchFamily="34" charset="0"/>
              </a:rPr>
              <a:t>Il s'agit d'un </a:t>
            </a:r>
            <a:r>
              <a:rPr lang="fr-FR" b="0" i="1" dirty="0">
                <a:solidFill>
                  <a:srgbClr val="202122"/>
                </a:solidFill>
                <a:effectLst/>
                <a:latin typeface="Calibri" panose="020F0502020204030204" pitchFamily="34" charset="0"/>
                <a:cs typeface="Calibri" panose="020F0502020204030204" pitchFamily="34" charset="0"/>
              </a:rPr>
              <a:t>contrôle</a:t>
            </a:r>
            <a:r>
              <a:rPr lang="fr-FR" b="0" i="0" dirty="0">
                <a:solidFill>
                  <a:srgbClr val="202122"/>
                </a:solidFill>
                <a:effectLst/>
                <a:latin typeface="Calibri" panose="020F0502020204030204" pitchFamily="34" charset="0"/>
                <a:cs typeface="Calibri" panose="020F0502020204030204" pitchFamily="34" charset="0"/>
              </a:rPr>
              <a:t> non seulement au sens de vérification (évaluation), mais aussi au sens de pilotage (conduite), même si cette notion est porteuse d'une vision idéologique parfois critiquée (ou approuvée).</a:t>
            </a:r>
            <a:endParaRPr lang="fr-CI"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86552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035337-0BB7-4F65-BC90-829E0B98E725}"/>
              </a:ext>
            </a:extLst>
          </p:cNvPr>
          <p:cNvSpPr>
            <a:spLocks noGrp="1"/>
          </p:cNvSpPr>
          <p:nvPr>
            <p:ph type="title"/>
          </p:nvPr>
        </p:nvSpPr>
        <p:spPr>
          <a:xfrm>
            <a:off x="744474" y="304166"/>
            <a:ext cx="7886700" cy="1325563"/>
          </a:xfrm>
        </p:spPr>
        <p:txBody>
          <a:bodyPr/>
          <a:lstStyle/>
          <a:p>
            <a:r>
              <a:rPr lang="fr-FR" dirty="0"/>
              <a:t>ROLE DU CONTROLEUR DE GESTION</a:t>
            </a:r>
            <a:endParaRPr lang="fr-CI" dirty="0"/>
          </a:p>
        </p:txBody>
      </p:sp>
      <p:sp>
        <p:nvSpPr>
          <p:cNvPr id="3" name="Espace réservé du contenu 2">
            <a:extLst>
              <a:ext uri="{FF2B5EF4-FFF2-40B4-BE49-F238E27FC236}">
                <a16:creationId xmlns:a16="http://schemas.microsoft.com/office/drawing/2014/main" id="{654343C3-3DAC-4890-B77F-F99A3F9D2038}"/>
              </a:ext>
            </a:extLst>
          </p:cNvPr>
          <p:cNvSpPr>
            <a:spLocks noGrp="1"/>
          </p:cNvSpPr>
          <p:nvPr>
            <p:ph idx="1"/>
          </p:nvPr>
        </p:nvSpPr>
        <p:spPr/>
        <p:txBody>
          <a:bodyPr>
            <a:normAutofit fontScale="70000" lnSpcReduction="20000"/>
          </a:bodyPr>
          <a:lstStyle/>
          <a:p>
            <a:pPr algn="l">
              <a:lnSpc>
                <a:spcPct val="120000"/>
              </a:lnSpc>
            </a:pPr>
            <a:r>
              <a:rPr lang="fr-FR" b="0" i="0" dirty="0">
                <a:solidFill>
                  <a:srgbClr val="2C3E50"/>
                </a:solidFill>
                <a:effectLst/>
                <a:latin typeface="Calibri" panose="020F0502020204030204" pitchFamily="34" charset="0"/>
                <a:cs typeface="Calibri" panose="020F0502020204030204" pitchFamily="34" charset="0"/>
              </a:rPr>
              <a:t>Le contrôle est le garant de la bonne santé de la structure en s'assurant que les ressources sont employées efficacement.</a:t>
            </a:r>
          </a:p>
          <a:p>
            <a:pPr algn="l">
              <a:lnSpc>
                <a:spcPct val="120000"/>
              </a:lnSpc>
            </a:pPr>
            <a:r>
              <a:rPr lang="fr-FR" b="0" i="0" dirty="0">
                <a:solidFill>
                  <a:srgbClr val="2C3E50"/>
                </a:solidFill>
                <a:effectLst/>
                <a:latin typeface="Calibri" panose="020F0502020204030204" pitchFamily="34" charset="0"/>
                <a:cs typeface="Calibri" panose="020F0502020204030204" pitchFamily="34" charset="0"/>
              </a:rPr>
              <a:t>Il intervient également pour fournir les outils qui vont servir aux décideurs pour suivre l'impact de leurs actions. Celles-ci résultant de décisions de </a:t>
            </a:r>
            <a:r>
              <a:rPr lang="fr-FR" b="1" i="0" u="none" strike="noStrike" dirty="0">
                <a:solidFill>
                  <a:srgbClr val="12A1F5"/>
                </a:solidFill>
                <a:effectLst/>
                <a:latin typeface="Calibri" panose="020F0502020204030204" pitchFamily="34" charset="0"/>
                <a:cs typeface="Calibri" panose="020F0502020204030204" pitchFamily="34" charset="0"/>
              </a:rPr>
              <a:t>portées stratégiques </a:t>
            </a:r>
            <a:r>
              <a:rPr lang="fr-FR" b="0" i="0" dirty="0">
                <a:solidFill>
                  <a:srgbClr val="2C3E50"/>
                </a:solidFill>
                <a:effectLst/>
                <a:latin typeface="Calibri" panose="020F0502020204030204" pitchFamily="34" charset="0"/>
                <a:cs typeface="Calibri" panose="020F0502020204030204" pitchFamily="34" charset="0"/>
              </a:rPr>
              <a:t>et tactiques.</a:t>
            </a:r>
          </a:p>
          <a:p>
            <a:pPr algn="l">
              <a:lnSpc>
                <a:spcPct val="120000"/>
              </a:lnSpc>
            </a:pPr>
            <a:r>
              <a:rPr lang="fr-FR" b="0" i="0" dirty="0">
                <a:solidFill>
                  <a:srgbClr val="2C3E50"/>
                </a:solidFill>
                <a:effectLst/>
                <a:latin typeface="Calibri" panose="020F0502020204030204" pitchFamily="34" charset="0"/>
                <a:cs typeface="Calibri" panose="020F0502020204030204" pitchFamily="34" charset="0"/>
              </a:rPr>
              <a:t>Dans de nombreuses entreprises, il est en charge du management du système de pilotage avec la prise en charge </a:t>
            </a:r>
            <a:r>
              <a:rPr lang="fr-FR" b="1" i="0" u="none" strike="noStrike" dirty="0">
                <a:solidFill>
                  <a:srgbClr val="12A1F5"/>
                </a:solidFill>
                <a:effectLst/>
                <a:latin typeface="Calibri" panose="020F0502020204030204" pitchFamily="34" charset="0"/>
                <a:cs typeface="Calibri" panose="020F0502020204030204" pitchFamily="34" charset="0"/>
              </a:rPr>
              <a:t>des tableaux de bord </a:t>
            </a:r>
            <a:r>
              <a:rPr lang="fr-FR" b="0" i="0" dirty="0">
                <a:solidFill>
                  <a:srgbClr val="2C3E50"/>
                </a:solidFill>
                <a:effectLst/>
                <a:latin typeface="Calibri" panose="020F0502020204030204" pitchFamily="34" charset="0"/>
                <a:cs typeface="Calibri" panose="020F0502020204030204" pitchFamily="34" charset="0"/>
              </a:rPr>
              <a:t>destinés à la direction et aux responsables opérationnels. Champion de la comptabilité analytique et de l'analyse des coûts, ce professionnel présente une expertise pointue en analyse comptable. Il assume également la responsabilité de l'élaboration des budgets</a:t>
            </a:r>
          </a:p>
          <a:p>
            <a:endParaRPr lang="fr-CI" dirty="0"/>
          </a:p>
        </p:txBody>
      </p:sp>
    </p:spTree>
    <p:extLst>
      <p:ext uri="{BB962C8B-B14F-4D97-AF65-F5344CB8AC3E}">
        <p14:creationId xmlns:p14="http://schemas.microsoft.com/office/powerpoint/2010/main" val="980386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634402-6548-41D7-93DA-59C04397FF2B}"/>
              </a:ext>
            </a:extLst>
          </p:cNvPr>
          <p:cNvSpPr>
            <a:spLocks noGrp="1"/>
          </p:cNvSpPr>
          <p:nvPr>
            <p:ph type="title"/>
          </p:nvPr>
        </p:nvSpPr>
        <p:spPr/>
        <p:txBody>
          <a:bodyPr/>
          <a:lstStyle/>
          <a:p>
            <a:r>
              <a:rPr lang="fr-FR" dirty="0"/>
              <a:t>MISSIONS DU CONTÔLEUR</a:t>
            </a:r>
            <a:endParaRPr lang="fr-CI" dirty="0"/>
          </a:p>
        </p:txBody>
      </p:sp>
      <p:sp>
        <p:nvSpPr>
          <p:cNvPr id="6" name="Espace réservé du contenu 5">
            <a:extLst>
              <a:ext uri="{FF2B5EF4-FFF2-40B4-BE49-F238E27FC236}">
                <a16:creationId xmlns:a16="http://schemas.microsoft.com/office/drawing/2014/main" id="{B5244352-C7FD-4D69-89CD-CFE36706A8D9}"/>
              </a:ext>
            </a:extLst>
          </p:cNvPr>
          <p:cNvSpPr>
            <a:spLocks noGrp="1"/>
          </p:cNvSpPr>
          <p:nvPr>
            <p:ph idx="1"/>
          </p:nvPr>
        </p:nvSpPr>
        <p:spPr/>
        <p:txBody>
          <a:bodyPr/>
          <a:lstStyle/>
          <a:p>
            <a:pPr algn="l"/>
            <a:r>
              <a:rPr lang="fr-FR" b="0" i="0" dirty="0">
                <a:solidFill>
                  <a:srgbClr val="2C3E50"/>
                </a:solidFill>
                <a:effectLst/>
                <a:latin typeface="Open Sans" panose="020B0606030504020204" pitchFamily="34" charset="0"/>
              </a:rPr>
              <a:t>Elles comprennent principalement :</a:t>
            </a:r>
          </a:p>
          <a:p>
            <a:pPr lvl="1"/>
            <a:r>
              <a:rPr lang="fr-FR" b="0" i="0" dirty="0">
                <a:solidFill>
                  <a:srgbClr val="2C3E50"/>
                </a:solidFill>
                <a:effectLst/>
                <a:latin typeface="Open Sans" panose="020B0606030504020204" pitchFamily="34" charset="0"/>
              </a:rPr>
              <a:t> l' </a:t>
            </a:r>
            <a:r>
              <a:rPr lang="fr-FR" b="1" i="0" dirty="0">
                <a:solidFill>
                  <a:srgbClr val="2C3E50"/>
                </a:solidFill>
                <a:effectLst/>
                <a:latin typeface="Open Sans" panose="020B0606030504020204" pitchFamily="34" charset="0"/>
              </a:rPr>
              <a:t>élaboration des budgets</a:t>
            </a:r>
            <a:endParaRPr lang="fr-FR" b="0" i="0" dirty="0">
              <a:solidFill>
                <a:srgbClr val="2C3E50"/>
              </a:solidFill>
              <a:effectLst/>
              <a:latin typeface="Open Sans" panose="020B0606030504020204" pitchFamily="34" charset="0"/>
            </a:endParaRPr>
          </a:p>
          <a:p>
            <a:pPr lvl="1"/>
            <a:r>
              <a:rPr lang="fr-FR" b="0" i="0" dirty="0">
                <a:solidFill>
                  <a:srgbClr val="2C3E50"/>
                </a:solidFill>
                <a:effectLst/>
                <a:latin typeface="Open Sans" panose="020B0606030504020204" pitchFamily="34" charset="0"/>
              </a:rPr>
              <a:t>  la  </a:t>
            </a:r>
            <a:r>
              <a:rPr lang="fr-FR" b="1" i="0" dirty="0">
                <a:solidFill>
                  <a:srgbClr val="2C3E50"/>
                </a:solidFill>
                <a:effectLst/>
                <a:latin typeface="Open Sans" panose="020B0606030504020204" pitchFamily="34" charset="0"/>
              </a:rPr>
              <a:t>mise en place de la procédure de gestion et des règles opératoires</a:t>
            </a:r>
            <a:endParaRPr lang="fr-FR" b="0" i="0" dirty="0">
              <a:solidFill>
                <a:srgbClr val="2C3E50"/>
              </a:solidFill>
              <a:effectLst/>
              <a:latin typeface="Open Sans" panose="020B0606030504020204" pitchFamily="34" charset="0"/>
            </a:endParaRPr>
          </a:p>
          <a:p>
            <a:pPr lvl="1"/>
            <a:r>
              <a:rPr lang="fr-FR" b="0" i="0" dirty="0">
                <a:solidFill>
                  <a:srgbClr val="2C3E50"/>
                </a:solidFill>
                <a:effectLst/>
                <a:latin typeface="Open Sans" panose="020B0606030504020204" pitchFamily="34" charset="0"/>
              </a:rPr>
              <a:t> le </a:t>
            </a:r>
            <a:r>
              <a:rPr lang="fr-FR" b="1" i="0" dirty="0">
                <a:solidFill>
                  <a:srgbClr val="2C3E50"/>
                </a:solidFill>
                <a:effectLst/>
                <a:latin typeface="Open Sans" panose="020B0606030504020204" pitchFamily="34" charset="0"/>
              </a:rPr>
              <a:t>suivi des résultats</a:t>
            </a:r>
            <a:endParaRPr lang="fr-FR" b="0" i="0" dirty="0">
              <a:solidFill>
                <a:srgbClr val="2C3E50"/>
              </a:solidFill>
              <a:effectLst/>
              <a:latin typeface="Open Sans" panose="020B0606030504020204" pitchFamily="34" charset="0"/>
            </a:endParaRPr>
          </a:p>
          <a:p>
            <a:pPr lvl="1"/>
            <a:r>
              <a:rPr lang="fr-FR" b="0" i="0" dirty="0">
                <a:solidFill>
                  <a:srgbClr val="2C3E50"/>
                </a:solidFill>
                <a:effectLst/>
                <a:latin typeface="Open Sans" panose="020B0606030504020204" pitchFamily="34" charset="0"/>
              </a:rPr>
              <a:t> le </a:t>
            </a:r>
            <a:r>
              <a:rPr lang="fr-FR" b="1" i="0" dirty="0">
                <a:solidFill>
                  <a:srgbClr val="2C3E50"/>
                </a:solidFill>
                <a:effectLst/>
                <a:latin typeface="Open Sans" panose="020B0606030504020204" pitchFamily="34" charset="0"/>
              </a:rPr>
              <a:t>choix des indicateurs clés des tableaux de bord</a:t>
            </a:r>
            <a:endParaRPr lang="fr-FR" b="0" i="0" dirty="0">
              <a:solidFill>
                <a:srgbClr val="2C3E50"/>
              </a:solidFill>
              <a:effectLst/>
              <a:latin typeface="Open Sans" panose="020B0606030504020204" pitchFamily="34" charset="0"/>
            </a:endParaRPr>
          </a:p>
          <a:p>
            <a:pPr lvl="1"/>
            <a:r>
              <a:rPr lang="fr-FR" b="0" i="0" dirty="0">
                <a:solidFill>
                  <a:srgbClr val="2C3E50"/>
                </a:solidFill>
                <a:effectLst/>
                <a:latin typeface="Open Sans" panose="020B0606030504020204" pitchFamily="34" charset="0"/>
              </a:rPr>
              <a:t> la </a:t>
            </a:r>
            <a:r>
              <a:rPr lang="fr-FR" b="1" i="0" dirty="0">
                <a:solidFill>
                  <a:srgbClr val="2C3E50"/>
                </a:solidFill>
                <a:effectLst/>
                <a:latin typeface="Open Sans" panose="020B0606030504020204" pitchFamily="34" charset="0"/>
              </a:rPr>
              <a:t>production et la diffusion des outils de pilotage</a:t>
            </a:r>
            <a:endParaRPr lang="fr-FR" b="0" i="0" dirty="0">
              <a:solidFill>
                <a:srgbClr val="2C3E50"/>
              </a:solidFill>
              <a:effectLst/>
              <a:latin typeface="Open Sans" panose="020B0606030504020204" pitchFamily="34" charset="0"/>
            </a:endParaRPr>
          </a:p>
        </p:txBody>
      </p:sp>
    </p:spTree>
    <p:extLst>
      <p:ext uri="{BB962C8B-B14F-4D97-AF65-F5344CB8AC3E}">
        <p14:creationId xmlns:p14="http://schemas.microsoft.com/office/powerpoint/2010/main" val="3878001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634402-6548-41D7-93DA-59C04397FF2B}"/>
              </a:ext>
            </a:extLst>
          </p:cNvPr>
          <p:cNvSpPr>
            <a:spLocks noGrp="1"/>
          </p:cNvSpPr>
          <p:nvPr>
            <p:ph type="title"/>
          </p:nvPr>
        </p:nvSpPr>
        <p:spPr/>
        <p:txBody>
          <a:bodyPr/>
          <a:lstStyle/>
          <a:p>
            <a:r>
              <a:rPr lang="fr-FR" dirty="0"/>
              <a:t>MISSIONS DU CONTÔLEUR</a:t>
            </a:r>
            <a:endParaRPr lang="fr-CI" dirty="0"/>
          </a:p>
        </p:txBody>
      </p:sp>
      <p:pic>
        <p:nvPicPr>
          <p:cNvPr id="4" name="Espace réservé du contenu 3">
            <a:extLst>
              <a:ext uri="{FF2B5EF4-FFF2-40B4-BE49-F238E27FC236}">
                <a16:creationId xmlns:a16="http://schemas.microsoft.com/office/drawing/2014/main" id="{DCBA80E1-A0B6-4D27-83E3-D77F35591EA2}"/>
              </a:ext>
            </a:extLst>
          </p:cNvPr>
          <p:cNvPicPr>
            <a:picLocks noGrp="1" noChangeAspect="1"/>
          </p:cNvPicPr>
          <p:nvPr>
            <p:ph idx="1"/>
          </p:nvPr>
        </p:nvPicPr>
        <p:blipFill>
          <a:blip r:embed="rId2"/>
          <a:stretch>
            <a:fillRect/>
          </a:stretch>
        </p:blipFill>
        <p:spPr>
          <a:xfrm>
            <a:off x="1714500" y="1916613"/>
            <a:ext cx="5715000" cy="4133850"/>
          </a:xfrm>
          <a:prstGeom prst="rect">
            <a:avLst/>
          </a:prstGeom>
        </p:spPr>
      </p:pic>
    </p:spTree>
    <p:extLst>
      <p:ext uri="{BB962C8B-B14F-4D97-AF65-F5344CB8AC3E}">
        <p14:creationId xmlns:p14="http://schemas.microsoft.com/office/powerpoint/2010/main" val="2340339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3695D5-AEDE-4498-AED2-B7354A08DFE8}"/>
              </a:ext>
            </a:extLst>
          </p:cNvPr>
          <p:cNvSpPr>
            <a:spLocks noGrp="1"/>
          </p:cNvSpPr>
          <p:nvPr>
            <p:ph type="title"/>
          </p:nvPr>
        </p:nvSpPr>
        <p:spPr/>
        <p:txBody>
          <a:bodyPr/>
          <a:lstStyle/>
          <a:p>
            <a:r>
              <a:rPr lang="fr-FR" dirty="0"/>
              <a:t>OUTILS DU CONTROLEUR DE GESTION</a:t>
            </a:r>
            <a:endParaRPr lang="fr-CI" dirty="0"/>
          </a:p>
        </p:txBody>
      </p:sp>
      <p:sp>
        <p:nvSpPr>
          <p:cNvPr id="3" name="Espace réservé du contenu 2">
            <a:extLst>
              <a:ext uri="{FF2B5EF4-FFF2-40B4-BE49-F238E27FC236}">
                <a16:creationId xmlns:a16="http://schemas.microsoft.com/office/drawing/2014/main" id="{A8A0792F-3CD4-47F3-9AE5-1CC7ACA6BFBF}"/>
              </a:ext>
            </a:extLst>
          </p:cNvPr>
          <p:cNvSpPr>
            <a:spLocks noGrp="1"/>
          </p:cNvSpPr>
          <p:nvPr>
            <p:ph idx="1"/>
          </p:nvPr>
        </p:nvSpPr>
        <p:spPr/>
        <p:txBody>
          <a:bodyPr/>
          <a:lstStyle/>
          <a:p>
            <a:pPr algn="l"/>
            <a:r>
              <a:rPr lang="fr-FR" sz="4000" b="0" i="0" dirty="0">
                <a:solidFill>
                  <a:srgbClr val="0F0C23"/>
                </a:solidFill>
                <a:effectLst/>
                <a:latin typeface="ScandiaWeb"/>
              </a:rPr>
              <a:t>Le contrôle de gestion a 5 outils officiels : </a:t>
            </a:r>
          </a:p>
          <a:p>
            <a:pPr marL="914400" lvl="2" indent="0">
              <a:buNone/>
            </a:pPr>
            <a:r>
              <a:rPr lang="fr-FR" sz="3200" b="0" i="0" dirty="0">
                <a:solidFill>
                  <a:srgbClr val="0F0C23"/>
                </a:solidFill>
                <a:effectLst/>
                <a:latin typeface="ScandiaWeb"/>
              </a:rPr>
              <a:t>(1) la comptabilité générale et analytique, </a:t>
            </a:r>
          </a:p>
          <a:p>
            <a:pPr marL="914400" lvl="2" indent="0">
              <a:buNone/>
            </a:pPr>
            <a:r>
              <a:rPr lang="fr-FR" sz="3200" b="0" i="0" dirty="0">
                <a:solidFill>
                  <a:srgbClr val="0F0C23"/>
                </a:solidFill>
                <a:effectLst/>
                <a:latin typeface="ScandiaWeb"/>
              </a:rPr>
              <a:t>(2) les statistiques, </a:t>
            </a:r>
          </a:p>
          <a:p>
            <a:pPr marL="914400" lvl="2" indent="0">
              <a:buNone/>
            </a:pPr>
            <a:r>
              <a:rPr lang="fr-FR" sz="3200" b="0" i="0" dirty="0">
                <a:solidFill>
                  <a:srgbClr val="0F0C23"/>
                </a:solidFill>
                <a:effectLst/>
                <a:latin typeface="ScandiaWeb"/>
              </a:rPr>
              <a:t>(3) les ratios, </a:t>
            </a:r>
          </a:p>
          <a:p>
            <a:pPr marL="914400" lvl="2" indent="0">
              <a:buNone/>
            </a:pPr>
            <a:r>
              <a:rPr lang="fr-FR" sz="3200" b="0" i="0" dirty="0">
                <a:solidFill>
                  <a:srgbClr val="0F0C23"/>
                </a:solidFill>
                <a:effectLst/>
                <a:latin typeface="ScandiaWeb"/>
              </a:rPr>
              <a:t>(4) la technique budgétaire et </a:t>
            </a:r>
          </a:p>
          <a:p>
            <a:pPr marL="914400" lvl="2" indent="0">
              <a:buNone/>
            </a:pPr>
            <a:r>
              <a:rPr lang="fr-FR" sz="3200" b="0" i="0" dirty="0">
                <a:solidFill>
                  <a:srgbClr val="0F0C23"/>
                </a:solidFill>
                <a:effectLst/>
                <a:latin typeface="ScandiaWeb"/>
              </a:rPr>
              <a:t>(5) les tableaux de bord.</a:t>
            </a:r>
          </a:p>
          <a:p>
            <a:endParaRPr lang="fr-CI" dirty="0"/>
          </a:p>
        </p:txBody>
      </p:sp>
    </p:spTree>
    <p:extLst>
      <p:ext uri="{BB962C8B-B14F-4D97-AF65-F5344CB8AC3E}">
        <p14:creationId xmlns:p14="http://schemas.microsoft.com/office/powerpoint/2010/main" val="1217916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F00B8C-2D42-462B-8DE5-779C2D84AEFE}"/>
              </a:ext>
            </a:extLst>
          </p:cNvPr>
          <p:cNvSpPr>
            <a:spLocks noGrp="1"/>
          </p:cNvSpPr>
          <p:nvPr>
            <p:ph type="title"/>
          </p:nvPr>
        </p:nvSpPr>
        <p:spPr/>
        <p:txBody>
          <a:bodyPr/>
          <a:lstStyle/>
          <a:p>
            <a:pPr algn="ctr"/>
            <a:r>
              <a:rPr lang="fr-FR" dirty="0"/>
              <a:t>PROCESSUS DU CONTRÔLE DE GESTION</a:t>
            </a:r>
            <a:endParaRPr lang="fr-CI" dirty="0"/>
          </a:p>
        </p:txBody>
      </p:sp>
      <p:sp>
        <p:nvSpPr>
          <p:cNvPr id="3" name="Espace réservé du contenu 2">
            <a:extLst>
              <a:ext uri="{FF2B5EF4-FFF2-40B4-BE49-F238E27FC236}">
                <a16:creationId xmlns:a16="http://schemas.microsoft.com/office/drawing/2014/main" id="{10C03318-810A-4C86-9B4A-AABE2299358F}"/>
              </a:ext>
            </a:extLst>
          </p:cNvPr>
          <p:cNvSpPr>
            <a:spLocks noGrp="1"/>
          </p:cNvSpPr>
          <p:nvPr>
            <p:ph idx="1"/>
          </p:nvPr>
        </p:nvSpPr>
        <p:spPr>
          <a:xfrm>
            <a:off x="628650" y="1825624"/>
            <a:ext cx="7886700" cy="4734973"/>
          </a:xfrm>
        </p:spPr>
        <p:txBody>
          <a:bodyPr>
            <a:normAutofit lnSpcReduction="10000"/>
          </a:bodyPr>
          <a:lstStyle/>
          <a:p>
            <a:pPr marL="0" indent="0" algn="l">
              <a:buNone/>
            </a:pPr>
            <a:r>
              <a:rPr lang="fr-FR" b="0" i="0" dirty="0">
                <a:solidFill>
                  <a:srgbClr val="10171F"/>
                </a:solidFill>
                <a:effectLst/>
                <a:latin typeface="Cera"/>
              </a:rPr>
              <a:t>La base d’un processus de contrôle de gestion élaboré se pose en quatre étapes chronologiques de déroulement des opérations.</a:t>
            </a:r>
          </a:p>
          <a:p>
            <a:pPr algn="l"/>
            <a:r>
              <a:rPr lang="fr-FR" b="0" i="0" u="sng" dirty="0">
                <a:solidFill>
                  <a:srgbClr val="10171F"/>
                </a:solidFill>
                <a:effectLst/>
                <a:latin typeface="Cera"/>
              </a:rPr>
              <a:t>Première étape : </a:t>
            </a:r>
          </a:p>
          <a:p>
            <a:pPr lvl="1"/>
            <a:r>
              <a:rPr lang="fr-FR" b="0" i="0" dirty="0">
                <a:solidFill>
                  <a:srgbClr val="10171F"/>
                </a:solidFill>
                <a:effectLst/>
                <a:latin typeface="Cera"/>
              </a:rPr>
              <a:t>définition des objectifs (que doit-il résulter des actions mises en place ? Quels en seront les bénéfices pour la structure ?)</a:t>
            </a:r>
          </a:p>
          <a:p>
            <a:pPr lvl="1"/>
            <a:r>
              <a:rPr lang="fr-FR" b="0" i="0" dirty="0">
                <a:solidFill>
                  <a:srgbClr val="10171F"/>
                </a:solidFill>
                <a:effectLst/>
                <a:latin typeface="Cera"/>
              </a:rPr>
              <a:t>planification du déroulement (quand, comment, par et avec qui ?)</a:t>
            </a:r>
          </a:p>
          <a:p>
            <a:pPr lvl="1"/>
            <a:r>
              <a:rPr lang="fr-FR" b="0" i="0" dirty="0">
                <a:solidFill>
                  <a:srgbClr val="10171F"/>
                </a:solidFill>
                <a:effectLst/>
                <a:latin typeface="Cera"/>
              </a:rPr>
              <a:t>budget (quels seront les moyens alloués au processus ?)</a:t>
            </a:r>
          </a:p>
          <a:p>
            <a:pPr algn="l"/>
            <a:r>
              <a:rPr lang="fr-FR" b="0" i="0" u="sng" dirty="0">
                <a:solidFill>
                  <a:srgbClr val="10171F"/>
                </a:solidFill>
                <a:effectLst/>
                <a:latin typeface="Cera"/>
              </a:rPr>
              <a:t>Deuxième étape :</a:t>
            </a:r>
            <a:endParaRPr lang="fr-FR" b="0" i="0" dirty="0">
              <a:solidFill>
                <a:srgbClr val="10171F"/>
              </a:solidFill>
              <a:effectLst/>
              <a:latin typeface="Cera"/>
            </a:endParaRPr>
          </a:p>
          <a:p>
            <a:pPr lvl="1"/>
            <a:r>
              <a:rPr lang="fr-FR" b="0" i="0" dirty="0">
                <a:solidFill>
                  <a:srgbClr val="10171F"/>
                </a:solidFill>
                <a:effectLst/>
                <a:latin typeface="Cera"/>
              </a:rPr>
              <a:t>mise en œuvre (concrétisation effective de la première étape)</a:t>
            </a:r>
          </a:p>
          <a:p>
            <a:endParaRPr lang="fr-CI" dirty="0"/>
          </a:p>
        </p:txBody>
      </p:sp>
    </p:spTree>
    <p:extLst>
      <p:ext uri="{BB962C8B-B14F-4D97-AF65-F5344CB8AC3E}">
        <p14:creationId xmlns:p14="http://schemas.microsoft.com/office/powerpoint/2010/main" val="2589631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F00B8C-2D42-462B-8DE5-779C2D84AEFE}"/>
              </a:ext>
            </a:extLst>
          </p:cNvPr>
          <p:cNvSpPr>
            <a:spLocks noGrp="1"/>
          </p:cNvSpPr>
          <p:nvPr>
            <p:ph type="title"/>
          </p:nvPr>
        </p:nvSpPr>
        <p:spPr/>
        <p:txBody>
          <a:bodyPr/>
          <a:lstStyle/>
          <a:p>
            <a:pPr algn="ctr"/>
            <a:r>
              <a:rPr lang="fr-FR" dirty="0"/>
              <a:t>PROCESSUS DU CONTRÔLE DE GESTION</a:t>
            </a:r>
            <a:endParaRPr lang="fr-CI" dirty="0"/>
          </a:p>
        </p:txBody>
      </p:sp>
      <p:sp>
        <p:nvSpPr>
          <p:cNvPr id="3" name="Espace réservé du contenu 2">
            <a:extLst>
              <a:ext uri="{FF2B5EF4-FFF2-40B4-BE49-F238E27FC236}">
                <a16:creationId xmlns:a16="http://schemas.microsoft.com/office/drawing/2014/main" id="{10C03318-810A-4C86-9B4A-AABE2299358F}"/>
              </a:ext>
            </a:extLst>
          </p:cNvPr>
          <p:cNvSpPr>
            <a:spLocks noGrp="1"/>
          </p:cNvSpPr>
          <p:nvPr>
            <p:ph idx="1"/>
          </p:nvPr>
        </p:nvSpPr>
        <p:spPr/>
        <p:txBody>
          <a:bodyPr>
            <a:normAutofit/>
          </a:bodyPr>
          <a:lstStyle/>
          <a:p>
            <a:pPr algn="l"/>
            <a:r>
              <a:rPr lang="fr-FR" sz="3200" b="0" i="0" u="sng" dirty="0">
                <a:solidFill>
                  <a:srgbClr val="10171F"/>
                </a:solidFill>
                <a:effectLst/>
                <a:latin typeface="Cera"/>
              </a:rPr>
              <a:t>Troisième étape :</a:t>
            </a:r>
            <a:endParaRPr lang="fr-FR" sz="3200" b="0" i="0" dirty="0">
              <a:solidFill>
                <a:srgbClr val="10171F"/>
              </a:solidFill>
              <a:effectLst/>
              <a:latin typeface="Cera"/>
            </a:endParaRPr>
          </a:p>
          <a:p>
            <a:pPr lvl="1"/>
            <a:r>
              <a:rPr lang="fr-FR" sz="2800" b="0" i="0" dirty="0">
                <a:solidFill>
                  <a:srgbClr val="10171F"/>
                </a:solidFill>
                <a:effectLst/>
                <a:latin typeface="Cera"/>
              </a:rPr>
              <a:t>suivi des réalisations (audit sur la nature des recommandations et sur leur impact direct)</a:t>
            </a:r>
          </a:p>
          <a:p>
            <a:pPr algn="l"/>
            <a:r>
              <a:rPr lang="fr-FR" sz="3200" b="0" i="0" u="sng" dirty="0">
                <a:solidFill>
                  <a:srgbClr val="10171F"/>
                </a:solidFill>
                <a:effectLst/>
                <a:latin typeface="Cera"/>
              </a:rPr>
              <a:t>Quatrième étape :</a:t>
            </a:r>
            <a:endParaRPr lang="fr-FR" sz="3200" b="0" i="0" dirty="0">
              <a:solidFill>
                <a:srgbClr val="10171F"/>
              </a:solidFill>
              <a:effectLst/>
              <a:latin typeface="Cera"/>
            </a:endParaRPr>
          </a:p>
          <a:p>
            <a:pPr lvl="1"/>
            <a:r>
              <a:rPr lang="fr-FR" sz="2800" b="0" i="0" dirty="0">
                <a:solidFill>
                  <a:srgbClr val="10171F"/>
                </a:solidFill>
                <a:effectLst/>
                <a:latin typeface="Cera"/>
              </a:rPr>
              <a:t>analyse des résultats</a:t>
            </a:r>
          </a:p>
          <a:p>
            <a:pPr lvl="1"/>
            <a:r>
              <a:rPr lang="fr-FR" sz="2800" b="0" i="0" dirty="0">
                <a:solidFill>
                  <a:srgbClr val="10171F"/>
                </a:solidFill>
                <a:effectLst/>
                <a:latin typeface="Cera"/>
              </a:rPr>
              <a:t>prise d’actions correctives</a:t>
            </a:r>
          </a:p>
          <a:p>
            <a:pPr algn="l"/>
            <a:r>
              <a:rPr lang="fr-FR" sz="3200" b="0" i="0" dirty="0">
                <a:solidFill>
                  <a:srgbClr val="10171F"/>
                </a:solidFill>
                <a:effectLst/>
                <a:latin typeface="Cera"/>
              </a:rPr>
              <a:t>Il ne peut y avoir de contrôle de gestion mis en place sans des objectifs clairement établis. </a:t>
            </a:r>
            <a:endParaRPr lang="fr-CI" sz="3200" dirty="0"/>
          </a:p>
        </p:txBody>
      </p:sp>
    </p:spTree>
    <p:extLst>
      <p:ext uri="{BB962C8B-B14F-4D97-AF65-F5344CB8AC3E}">
        <p14:creationId xmlns:p14="http://schemas.microsoft.com/office/powerpoint/2010/main" val="4155483809"/>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TotalTime>
  <Words>537</Words>
  <Application>Microsoft Office PowerPoint</Application>
  <PresentationFormat>Affichage à l'écran (4:3)</PresentationFormat>
  <Paragraphs>43</Paragraphs>
  <Slides>9</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9</vt:i4>
      </vt:variant>
    </vt:vector>
  </HeadingPairs>
  <TitlesOfParts>
    <vt:vector size="16" baseType="lpstr">
      <vt:lpstr>Arial</vt:lpstr>
      <vt:lpstr>Calibri</vt:lpstr>
      <vt:lpstr>Calibri Light</vt:lpstr>
      <vt:lpstr>Cera</vt:lpstr>
      <vt:lpstr>Open Sans</vt:lpstr>
      <vt:lpstr>ScandiaWeb</vt:lpstr>
      <vt:lpstr>Thème Office</vt:lpstr>
      <vt:lpstr>Contrôle de gestion</vt:lpstr>
      <vt:lpstr>DEFINITIONS</vt:lpstr>
      <vt:lpstr>OBJECTIFS DU CONTROLE</vt:lpstr>
      <vt:lpstr>ROLE DU CONTROLEUR DE GESTION</vt:lpstr>
      <vt:lpstr>MISSIONS DU CONTÔLEUR</vt:lpstr>
      <vt:lpstr>MISSIONS DU CONTÔLEUR</vt:lpstr>
      <vt:lpstr>OUTILS DU CONTROLEUR DE GESTION</vt:lpstr>
      <vt:lpstr>PROCESSUS DU CONTRÔLE DE GESTION</vt:lpstr>
      <vt:lpstr>PROCESSUS DU CONTRÔLE DE GESTION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Contrôle de gestion</dc:title>
  <dc:creator>Yobi Alexis SAWADOGO</dc:creator>
  <cp:lastModifiedBy>Yobi Alexis SAWADOGO</cp:lastModifiedBy>
  <cp:revision>1</cp:revision>
  <dcterms:created xsi:type="dcterms:W3CDTF">2022-04-10T22:25:31Z</dcterms:created>
  <dcterms:modified xsi:type="dcterms:W3CDTF">2022-04-10T23:11:06Z</dcterms:modified>
</cp:coreProperties>
</file>