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DD593-62FF-43EF-9213-5D03BD08CD36}" type="datetimeFigureOut">
              <a:rPr lang="fr-FR" smtClean="0"/>
              <a:t>15/05/2017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3A741-B856-49B6-B654-75A793FA26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251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15/05/2017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15/05/2017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bf/url?sa=i&amp;rct=j&amp;q=&amp;esrc=s&amp;source=images&amp;cd=&amp;cad=rja&amp;uact=8&amp;ved=&amp;url=http://www.ifris-bf.org/&amp;psig=AFQjCNHynkslmIVDUcVAVFtDjbyK6BGxeA&amp;ust=148598718469808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www.google.bf/url?sa=i&amp;rct=j&amp;q=&amp;esrc=s&amp;source=images&amp;cd=&amp;cad=rja&amp;uact=8&amp;ved=0ahUKEwityISBt-3RAhUHlxoKHVXUAdMQjRwIBQ&amp;url=http://crsn-nouna.bf/old/index2.html&amp;psig=AFQjCNE7DT4RwTnIzv1rxS7Mw5YpBS5PWQ&amp;ust=148598805189999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4365104"/>
            <a:ext cx="6400800" cy="1296144"/>
          </a:xfrm>
        </p:spPr>
        <p:txBody>
          <a:bodyPr>
            <a:normAutofit fontScale="77500" lnSpcReduction="20000"/>
          </a:bodyPr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Dr BOUNTOGO </a:t>
            </a:r>
          </a:p>
          <a:p>
            <a:r>
              <a:rPr lang="fr-FR" smtClean="0"/>
              <a:t>Mai  </a:t>
            </a:r>
            <a:r>
              <a:rPr lang="fr-FR" dirty="0" smtClean="0"/>
              <a:t>2017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696464"/>
                </a:solidFill>
              </a:rPr>
              <a:t>Cohorte </a:t>
            </a:r>
            <a:endParaRPr lang="fr-FR" dirty="0">
              <a:solidFill>
                <a:srgbClr val="696464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771AA-CBA2-42C3-8E84-60A836FFB8E8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7772400" cy="1470025"/>
          </a:xfrm>
        </p:spPr>
        <p:txBody>
          <a:bodyPr/>
          <a:lstStyle/>
          <a:p>
            <a:r>
              <a:rPr lang="fr-FR" dirty="0"/>
              <a:t>Mesure d’impact </a:t>
            </a:r>
            <a:endParaRPr lang="fr-FR" dirty="0"/>
          </a:p>
        </p:txBody>
      </p:sp>
      <p:sp>
        <p:nvSpPr>
          <p:cNvPr id="6" name="AutoShape 2" descr="Résultat de recherche d'images pour &quot;logo de ifris burkina faso&quot;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8" name="AutoShape 4" descr="Résultat de recherche d'images pour &quot;logo de ifris burkina faso&quot;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pic>
        <p:nvPicPr>
          <p:cNvPr id="3078" name="Picture 6" descr="Résultat de recherche d'images pour &quot;logo de ifris burkina faso&quot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0336"/>
            <a:ext cx="2160240" cy="1150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encrypted-tbn2.gstatic.com/images?q=tbn:ANd9GcQNaB6W2f0hgpl3bsFzR9kYsk6gK7gpMspLrnd44NbI9sMdRc1zt1hOlQ7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336"/>
            <a:ext cx="2475384" cy="1150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01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fr-FR" dirty="0" smtClean="0"/>
              <a:t>Mesure d’impact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836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Introduction </a:t>
            </a:r>
          </a:p>
          <a:p>
            <a:r>
              <a:rPr lang="fr-FR" dirty="0"/>
              <a:t>Mesures d'impact et mesures </a:t>
            </a:r>
            <a:r>
              <a:rPr lang="fr-FR" dirty="0" smtClean="0"/>
              <a:t>d'association</a:t>
            </a:r>
          </a:p>
          <a:p>
            <a:r>
              <a:rPr lang="fr-FR" dirty="0" smtClean="0"/>
              <a:t>Fraction </a:t>
            </a:r>
            <a:r>
              <a:rPr lang="fr-FR" dirty="0"/>
              <a:t>étiologique (FE) </a:t>
            </a:r>
          </a:p>
          <a:p>
            <a:r>
              <a:rPr lang="fr-FR" dirty="0" smtClean="0"/>
              <a:t>Fraction </a:t>
            </a:r>
            <a:r>
              <a:rPr lang="fr-FR" dirty="0"/>
              <a:t>évitable (FEV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9880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mesures d'impact visent à quantifier </a:t>
            </a:r>
            <a:r>
              <a:rPr lang="fr-FR" dirty="0" smtClean="0"/>
              <a:t>l'effet:</a:t>
            </a:r>
          </a:p>
          <a:p>
            <a:pPr lvl="1"/>
            <a:r>
              <a:rPr lang="fr-FR" dirty="0" smtClean="0"/>
              <a:t>d'un </a:t>
            </a:r>
            <a:r>
              <a:rPr lang="fr-FR" dirty="0"/>
              <a:t>facteur sur la fréquence de </a:t>
            </a:r>
            <a:r>
              <a:rPr lang="fr-FR" dirty="0" smtClean="0"/>
              <a:t>la maladie</a:t>
            </a:r>
            <a:r>
              <a:rPr lang="fr-FR" dirty="0"/>
              <a:t>, </a:t>
            </a:r>
            <a:endParaRPr lang="fr-FR" dirty="0" smtClean="0"/>
          </a:p>
          <a:p>
            <a:pPr lvl="1"/>
            <a:r>
              <a:rPr lang="fr-FR" dirty="0" smtClean="0"/>
              <a:t>du </a:t>
            </a:r>
            <a:r>
              <a:rPr lang="fr-FR" dirty="0"/>
              <a:t>décès et de tout autre évènement de santé dont on souhaite étudier </a:t>
            </a:r>
            <a:r>
              <a:rPr lang="fr-FR" dirty="0" smtClean="0"/>
              <a:t>les facteurs </a:t>
            </a:r>
            <a:r>
              <a:rPr lang="fr-FR" dirty="0"/>
              <a:t>de risque </a:t>
            </a:r>
            <a:r>
              <a:rPr lang="fr-FR" dirty="0" smtClean="0"/>
              <a:t>associés</a:t>
            </a:r>
          </a:p>
          <a:p>
            <a:r>
              <a:rPr lang="fr-FR" dirty="0" smtClean="0"/>
              <a:t>On distingue: </a:t>
            </a:r>
          </a:p>
          <a:p>
            <a:pPr lvl="1"/>
            <a:r>
              <a:rPr lang="fr-FR" dirty="0" smtClean="0"/>
              <a:t> les fractions étiologiques chez les sujets exposés, lorsque le facteur a un effet délétère (RR&gt;1) </a:t>
            </a:r>
          </a:p>
          <a:p>
            <a:pPr lvl="1"/>
            <a:r>
              <a:rPr lang="fr-FR" dirty="0" smtClean="0"/>
              <a:t>les fractions évitables (ou prévenues), lorsque le facteur a un effet protecteur (RR&lt;1).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4954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Mesures d'impact et mesures d'association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Parmi les mesures d'association, le risque relatif (RR) est l'indice </a:t>
            </a:r>
            <a:r>
              <a:rPr lang="fr-FR" dirty="0" smtClean="0"/>
              <a:t>épidémiologique qui </a:t>
            </a:r>
            <a:r>
              <a:rPr lang="fr-FR" dirty="0"/>
              <a:t>reflète le mieux le rôle étiologique d'un facteur de risque vis-à-vis d'une maladie</a:t>
            </a:r>
          </a:p>
          <a:p>
            <a:r>
              <a:rPr lang="fr-FR" b="1" dirty="0" smtClean="0"/>
              <a:t>Ce </a:t>
            </a:r>
            <a:r>
              <a:rPr lang="fr-FR" b="1" dirty="0"/>
              <a:t>que nous « dit » le risque relatif (RR)</a:t>
            </a:r>
          </a:p>
          <a:p>
            <a:r>
              <a:rPr lang="fr-FR" dirty="0"/>
              <a:t>Le risque relatif permet de dire que les sujets exposés à un facteur de risque </a:t>
            </a:r>
            <a:r>
              <a:rPr lang="fr-FR" dirty="0" smtClean="0"/>
              <a:t>ont une </a:t>
            </a:r>
            <a:r>
              <a:rPr lang="fr-FR" dirty="0"/>
              <a:t>probabilité RR fois plus élevée d'avoir la maladie que les non-exposés à </a:t>
            </a:r>
            <a:r>
              <a:rPr lang="fr-FR" dirty="0" smtClean="0"/>
              <a:t>ce même </a:t>
            </a:r>
            <a:r>
              <a:rPr lang="fr-FR" dirty="0"/>
              <a:t>facteur de risque.</a:t>
            </a:r>
          </a:p>
          <a:p>
            <a:r>
              <a:rPr lang="fr-FR" b="1" dirty="0" smtClean="0"/>
              <a:t>Ce </a:t>
            </a:r>
            <a:r>
              <a:rPr lang="fr-FR" b="1" dirty="0"/>
              <a:t>que ne nous « dit » pas le risque relatif (RR)</a:t>
            </a:r>
          </a:p>
          <a:p>
            <a:r>
              <a:rPr lang="fr-FR" dirty="0"/>
              <a:t>Le RR ne renseigne ni sur la proportion de cas parmi les malades qui est due </a:t>
            </a:r>
            <a:r>
              <a:rPr lang="fr-FR" dirty="0" smtClean="0"/>
              <a:t>au facteur </a:t>
            </a:r>
            <a:r>
              <a:rPr lang="fr-FR" dirty="0"/>
              <a:t>de risque, ni sur le nombre total de cas qu'on peut attribuer à ce </a:t>
            </a:r>
            <a:r>
              <a:rPr lang="fr-FR" dirty="0" smtClean="0"/>
              <a:t>facteur, dans </a:t>
            </a:r>
            <a:r>
              <a:rPr lang="fr-FR" dirty="0"/>
              <a:t>la </a:t>
            </a:r>
            <a:r>
              <a:rPr lang="fr-FR" dirty="0" smtClean="0"/>
              <a:t>population (</a:t>
            </a:r>
            <a:r>
              <a:rPr lang="fr-FR" dirty="0"/>
              <a:t>ne dépend ni de la fréquence de la maladie, ni de la fréquence de l'exposition 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4994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Mesures d'impact et mesures d'association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Quelles </a:t>
            </a:r>
            <a:r>
              <a:rPr lang="fr-FR" b="1" dirty="0"/>
              <a:t>alternatives ?</a:t>
            </a:r>
          </a:p>
          <a:p>
            <a:r>
              <a:rPr lang="fr-FR" dirty="0"/>
              <a:t>Le </a:t>
            </a:r>
            <a:r>
              <a:rPr lang="fr-FR" b="1" dirty="0"/>
              <a:t>risque attribuable </a:t>
            </a:r>
            <a:r>
              <a:rPr lang="fr-FR" dirty="0"/>
              <a:t>(RA) permet de remédier à ces limites de l'utilisation du RR.</a:t>
            </a:r>
          </a:p>
          <a:p>
            <a:r>
              <a:rPr lang="fr-FR" dirty="0"/>
              <a:t>Le RA = notion épidémiologique qui permet de connaître la proportion de cas </a:t>
            </a:r>
            <a:r>
              <a:rPr lang="fr-FR" dirty="0" smtClean="0"/>
              <a:t>d'une maladie </a:t>
            </a:r>
            <a:r>
              <a:rPr lang="fr-FR" dirty="0"/>
              <a:t>qu'on peut attribuer au rôle d'un facteur de risque, ainsi que le nombre </a:t>
            </a:r>
            <a:r>
              <a:rPr lang="fr-FR" dirty="0" smtClean="0"/>
              <a:t>de sujets </a:t>
            </a:r>
            <a:r>
              <a:rPr lang="fr-FR" dirty="0"/>
              <a:t>atteints de son fait dans une population, si ce facteur a un rôle causal.</a:t>
            </a:r>
          </a:p>
          <a:p>
            <a:r>
              <a:rPr lang="fr-FR" dirty="0"/>
              <a:t>Le RA est basé sur </a:t>
            </a:r>
            <a:r>
              <a:rPr lang="fr-FR" b="1" dirty="0"/>
              <a:t>la différence des risques entre exposés et non-exposés </a:t>
            </a:r>
            <a:r>
              <a:rPr lang="fr-FR" b="1" dirty="0" smtClean="0"/>
              <a:t>au facteur</a:t>
            </a:r>
            <a:r>
              <a:rPr lang="fr-FR" dirty="0"/>
              <a:t>, il reflète l'excès de risque dont est </a:t>
            </a:r>
            <a:r>
              <a:rPr lang="fr-FR"/>
              <a:t>responsable </a:t>
            </a:r>
            <a:r>
              <a:rPr lang="fr-FR" smtClean="0"/>
              <a:t>I 'exposition </a:t>
            </a:r>
            <a:r>
              <a:rPr lang="fr-FR" dirty="0"/>
              <a:t>à ce facteur</a:t>
            </a:r>
          </a:p>
        </p:txBody>
      </p:sp>
    </p:spTree>
    <p:extLst>
      <p:ext uri="{BB962C8B-B14F-4D97-AF65-F5344CB8AC3E}">
        <p14:creationId xmlns:p14="http://schemas.microsoft.com/office/powerpoint/2010/main" val="3936514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136815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3600" b="1" dirty="0"/>
              <a:t>Fraction étiologique (</a:t>
            </a:r>
            <a:r>
              <a:rPr lang="fr-FR" sz="3600" b="1" dirty="0" smtClean="0"/>
              <a:t>FE)et </a:t>
            </a:r>
            <a:r>
              <a:rPr lang="fr-FR" sz="3600" b="1" dirty="0"/>
              <a:t>Fraction étiologique totale (FET)</a:t>
            </a:r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fr-FR" b="1" dirty="0" smtClean="0"/>
                  <a:t>FE=</a:t>
                </a:r>
                <a14:m>
                  <m:oMath xmlns:m="http://schemas.openxmlformats.org/officeDocument/2006/math">
                    <m:r>
                      <a:rPr lang="fr-FR" b="1" i="1" smtClean="0">
                        <a:latin typeface="Cambria Math"/>
                      </a:rPr>
                      <m:t>𝑨</m:t>
                    </m:r>
                    <m:r>
                      <a:rPr lang="fr-FR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1" i="1" smtClean="0">
                            <a:latin typeface="Cambria Math"/>
                          </a:rPr>
                          <m:t>𝑹</m:t>
                        </m:r>
                        <m:r>
                          <a:rPr lang="fr-FR" b="1" i="1" baseline="-25000" smtClean="0">
                            <a:latin typeface="Cambria Math"/>
                          </a:rPr>
                          <m:t>𝟏</m:t>
                        </m:r>
                        <m:r>
                          <a:rPr lang="fr-FR" b="1" i="1" smtClean="0">
                            <a:latin typeface="Cambria Math"/>
                          </a:rPr>
                          <m:t>−</m:t>
                        </m:r>
                        <m:r>
                          <a:rPr lang="fr-FR" b="1" i="1" smtClean="0">
                            <a:latin typeface="Cambria Math"/>
                          </a:rPr>
                          <m:t>𝑹</m:t>
                        </m:r>
                        <m:r>
                          <a:rPr lang="fr-FR" b="1" i="1" baseline="-25000" smtClean="0">
                            <a:latin typeface="Cambria Math"/>
                          </a:rPr>
                          <m:t>𝟎</m:t>
                        </m:r>
                      </m:num>
                      <m:den>
                        <m:r>
                          <a:rPr lang="fr-FR" b="1" i="1" smtClean="0">
                            <a:latin typeface="Cambria Math"/>
                          </a:rPr>
                          <m:t>𝑹</m:t>
                        </m:r>
                        <m:r>
                          <a:rPr lang="fr-FR" b="1" i="1" baseline="-25000" smtClean="0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fr-FR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b="1" i="1">
                            <a:latin typeface="Cambria Math"/>
                          </a:rPr>
                          <m:t>𝑹</m:t>
                        </m:r>
                        <m:r>
                          <a:rPr lang="fr-FR" b="1" i="1" smtClean="0">
                            <a:latin typeface="Cambria Math"/>
                          </a:rPr>
                          <m:t>𝑹</m:t>
                        </m:r>
                        <m:r>
                          <a:rPr lang="fr-FR" b="1" i="1">
                            <a:latin typeface="Cambria Math"/>
                          </a:rPr>
                          <m:t>−</m:t>
                        </m:r>
                        <m:r>
                          <a:rPr lang="fr-FR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FR" b="1" i="1" smtClean="0">
                            <a:latin typeface="Cambria Math"/>
                          </a:rPr>
                          <m:t>𝑹𝑹</m:t>
                        </m:r>
                      </m:den>
                    </m:f>
                  </m:oMath>
                </a14:m>
                <a:r>
                  <a:rPr lang="fr-FR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b="1" i="1" smtClean="0">
                            <a:latin typeface="Cambria Math"/>
                          </a:rPr>
                          <m:t>𝑶</m:t>
                        </m:r>
                        <m:r>
                          <a:rPr lang="fr-FR" b="1" i="1">
                            <a:latin typeface="Cambria Math"/>
                          </a:rPr>
                          <m:t>𝑹</m:t>
                        </m:r>
                        <m:r>
                          <a:rPr lang="fr-FR" b="1" i="1">
                            <a:latin typeface="Cambria Math"/>
                          </a:rPr>
                          <m:t>−</m:t>
                        </m:r>
                        <m:r>
                          <a:rPr lang="fr-FR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FR" b="1" i="1" smtClean="0">
                            <a:latin typeface="Cambria Math"/>
                          </a:rPr>
                          <m:t>𝑶</m:t>
                        </m:r>
                        <m:r>
                          <a:rPr lang="fr-FR" b="1" i="1">
                            <a:latin typeface="Cambria Math"/>
                          </a:rPr>
                          <m:t>𝑹</m:t>
                        </m:r>
                      </m:den>
                    </m:f>
                  </m:oMath>
                </a14:m>
                <a:r>
                  <a:rPr lang="fr-FR" dirty="0" smtClean="0"/>
                  <a:t> lorsque cette valeur prend par exemple 90% on interprète que 90% du problème de santé est attribuable au facteur chez ceux qui sont exposés au facteurs</a:t>
                </a:r>
              </a:p>
              <a:p>
                <a:r>
                  <a:rPr lang="fr-FR" b="1" dirty="0" smtClean="0"/>
                  <a:t>FET </a:t>
                </a:r>
                <a:r>
                  <a:rPr lang="fr-FR" dirty="0"/>
                  <a:t>aussi appelée « risque attribuable dans la population » ou encore </a:t>
                </a:r>
                <a:r>
                  <a:rPr lang="fr-FR" dirty="0" smtClean="0"/>
                  <a:t>«pourcentage </a:t>
                </a:r>
                <a:r>
                  <a:rPr lang="fr-FR" dirty="0"/>
                  <a:t>de risque </a:t>
                </a:r>
                <a:r>
                  <a:rPr lang="fr-FR" dirty="0" smtClean="0"/>
                  <a:t>attribuable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b="1" i="1">
                            <a:latin typeface="Cambria Math"/>
                          </a:rPr>
                          <m:t>𝑷</m:t>
                        </m:r>
                        <m:r>
                          <a:rPr lang="fr-FR" b="1" i="1">
                            <a:latin typeface="Cambria Math"/>
                          </a:rPr>
                          <m:t>(</m:t>
                        </m:r>
                        <m:r>
                          <a:rPr lang="fr-FR" b="1" i="1" smtClean="0">
                            <a:latin typeface="Cambria Math"/>
                          </a:rPr>
                          <m:t>𝑶</m:t>
                        </m:r>
                        <m:r>
                          <a:rPr lang="fr-FR" b="1" i="1">
                            <a:latin typeface="Cambria Math"/>
                          </a:rPr>
                          <m:t>𝑹</m:t>
                        </m:r>
                        <m:r>
                          <a:rPr lang="fr-FR" b="1" i="1">
                            <a:latin typeface="Cambria Math"/>
                          </a:rPr>
                          <m:t>−</m:t>
                        </m:r>
                        <m:r>
                          <a:rPr lang="fr-FR" b="1" i="1">
                            <a:latin typeface="Cambria Math"/>
                          </a:rPr>
                          <m:t>𝟏</m:t>
                        </m:r>
                        <m:r>
                          <a:rPr lang="fr-FR" b="1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fr-FR" b="1" i="1">
                            <a:latin typeface="Cambria Math"/>
                          </a:rPr>
                          <m:t>[</m:t>
                        </m:r>
                        <m:r>
                          <a:rPr lang="fr-FR" b="1" i="1">
                            <a:latin typeface="Cambria Math"/>
                          </a:rPr>
                          <m:t>𝟏</m:t>
                        </m:r>
                        <m:r>
                          <a:rPr lang="fr-FR" b="1" i="1">
                            <a:latin typeface="Cambria Math"/>
                          </a:rPr>
                          <m:t>+</m:t>
                        </m:r>
                        <m:r>
                          <a:rPr lang="fr-FR" b="1" i="1">
                            <a:latin typeface="Cambria Math"/>
                          </a:rPr>
                          <m:t>𝒑</m:t>
                        </m:r>
                        <m:r>
                          <a:rPr lang="fr-FR" b="1" i="1">
                            <a:latin typeface="Cambria Math"/>
                          </a:rPr>
                          <m:t>(</m:t>
                        </m:r>
                        <m:r>
                          <a:rPr lang="fr-FR" b="1" i="1" smtClean="0">
                            <a:latin typeface="Cambria Math"/>
                          </a:rPr>
                          <m:t>𝑶</m:t>
                        </m:r>
                        <m:r>
                          <a:rPr lang="fr-FR" b="1" i="1">
                            <a:latin typeface="Cambria Math"/>
                          </a:rPr>
                          <m:t>𝑹</m:t>
                        </m:r>
                        <m:r>
                          <a:rPr lang="fr-FR" b="1" i="1">
                            <a:latin typeface="Cambria Math"/>
                          </a:rPr>
                          <m:t>−</m:t>
                        </m:r>
                        <m:r>
                          <a:rPr lang="fr-FR" b="1" i="1">
                            <a:latin typeface="Cambria Math"/>
                          </a:rPr>
                          <m:t>𝟏</m:t>
                        </m:r>
                        <m:r>
                          <a:rPr lang="fr-FR" b="1" i="1">
                            <a:latin typeface="Cambria Math"/>
                          </a:rPr>
                          <m:t>)]</m:t>
                        </m:r>
                      </m:den>
                    </m:f>
                  </m:oMath>
                </a14:m>
                <a:r>
                  <a:rPr lang="fr-FR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b="1" i="1" smtClean="0">
                            <a:latin typeface="Cambria Math"/>
                          </a:rPr>
                          <m:t>𝑷</m:t>
                        </m:r>
                        <m:r>
                          <a:rPr lang="fr-FR" b="1" i="1" smtClean="0">
                            <a:latin typeface="Cambria Math"/>
                          </a:rPr>
                          <m:t>(</m:t>
                        </m:r>
                        <m:r>
                          <a:rPr lang="fr-FR" b="1" i="1">
                            <a:latin typeface="Cambria Math"/>
                          </a:rPr>
                          <m:t>𝑹𝑹</m:t>
                        </m:r>
                        <m:r>
                          <a:rPr lang="fr-FR" b="1" i="1">
                            <a:latin typeface="Cambria Math"/>
                          </a:rPr>
                          <m:t>−</m:t>
                        </m:r>
                        <m:r>
                          <a:rPr lang="fr-FR" b="1" i="1">
                            <a:latin typeface="Cambria Math"/>
                          </a:rPr>
                          <m:t>𝟏</m:t>
                        </m:r>
                        <m:r>
                          <a:rPr lang="fr-FR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fr-FR" b="1" i="1" smtClean="0">
                            <a:latin typeface="Cambria Math"/>
                          </a:rPr>
                          <m:t>[</m:t>
                        </m:r>
                        <m:r>
                          <a:rPr lang="fr-FR" b="1" i="1" smtClean="0">
                            <a:latin typeface="Cambria Math"/>
                          </a:rPr>
                          <m:t>𝟏</m:t>
                        </m:r>
                        <m:r>
                          <a:rPr lang="fr-FR" b="1" i="1" smtClean="0">
                            <a:latin typeface="Cambria Math"/>
                          </a:rPr>
                          <m:t>+</m:t>
                        </m:r>
                        <m:r>
                          <a:rPr lang="fr-FR" b="1" i="1" smtClean="0">
                            <a:latin typeface="Cambria Math"/>
                          </a:rPr>
                          <m:t>𝒑</m:t>
                        </m:r>
                        <m:r>
                          <a:rPr lang="fr-FR" b="1" i="1" smtClean="0">
                            <a:latin typeface="Cambria Math"/>
                          </a:rPr>
                          <m:t>(</m:t>
                        </m:r>
                        <m:r>
                          <a:rPr lang="fr-FR" b="1" i="1">
                            <a:latin typeface="Cambria Math"/>
                          </a:rPr>
                          <m:t>𝑹𝑹</m:t>
                        </m:r>
                        <m:r>
                          <a:rPr lang="fr-FR" b="1" i="1" smtClean="0">
                            <a:latin typeface="Cambria Math"/>
                          </a:rPr>
                          <m:t>−</m:t>
                        </m:r>
                        <m:r>
                          <a:rPr lang="fr-FR" b="1" i="1" smtClean="0">
                            <a:latin typeface="Cambria Math"/>
                          </a:rPr>
                          <m:t>𝟏</m:t>
                        </m:r>
                        <m:r>
                          <a:rPr lang="fr-FR" b="1" i="1" smtClean="0">
                            <a:latin typeface="Cambria Math"/>
                          </a:rPr>
                          <m:t>)]</m:t>
                        </m:r>
                      </m:den>
                    </m:f>
                  </m:oMath>
                </a14:m>
                <a:r>
                  <a:rPr lang="pt-BR" baseline="-25000" dirty="0" smtClean="0"/>
                  <a:t>  </a:t>
                </a:r>
              </a:p>
              <a:p>
                <a:r>
                  <a:rPr lang="pt-BR" dirty="0" smtClean="0"/>
                  <a:t>P est la % des sujet exposés aux facteurs dans la population  on peut aussi calculer Rt=P</a:t>
                </a:r>
                <a:r>
                  <a:rPr lang="pt-BR" baseline="-25000" dirty="0" smtClean="0"/>
                  <a:t>1</a:t>
                </a:r>
                <a:r>
                  <a:rPr lang="pt-BR" dirty="0" smtClean="0"/>
                  <a:t>R</a:t>
                </a:r>
                <a:r>
                  <a:rPr lang="pt-BR" baseline="-25000" dirty="0" smtClean="0"/>
                  <a:t>1</a:t>
                </a:r>
                <a:r>
                  <a:rPr lang="pt-BR" dirty="0" smtClean="0"/>
                  <a:t>+P</a:t>
                </a:r>
                <a:r>
                  <a:rPr lang="pt-BR" baseline="-25000" dirty="0" smtClean="0"/>
                  <a:t>0</a:t>
                </a:r>
                <a:r>
                  <a:rPr lang="pt-BR" dirty="0" smtClean="0"/>
                  <a:t>R</a:t>
                </a:r>
                <a:r>
                  <a:rPr lang="pt-BR" baseline="-25000" dirty="0" smtClean="0"/>
                  <a:t>0  </a:t>
                </a:r>
                <a:r>
                  <a:rPr lang="pt-BR" dirty="0" smtClean="0"/>
                  <a:t>FET=(R</a:t>
                </a:r>
                <a:r>
                  <a:rPr lang="pt-BR" baseline="-25000" dirty="0" smtClean="0"/>
                  <a:t>t</a:t>
                </a:r>
                <a:r>
                  <a:rPr lang="pt-BR" dirty="0" smtClean="0"/>
                  <a:t>-R</a:t>
                </a:r>
                <a:r>
                  <a:rPr lang="pt-BR" baseline="-25000" dirty="0" smtClean="0"/>
                  <a:t>1</a:t>
                </a:r>
                <a:r>
                  <a:rPr lang="pt-BR" dirty="0" smtClean="0"/>
                  <a:t>)/</a:t>
                </a:r>
                <a:r>
                  <a:rPr lang="pt-BR" dirty="0"/>
                  <a:t>R</a:t>
                </a:r>
                <a:r>
                  <a:rPr lang="pt-BR" baseline="-25000" dirty="0"/>
                  <a:t>t</a:t>
                </a:r>
                <a:endParaRPr lang="pt-BR" dirty="0" smtClean="0"/>
              </a:p>
              <a:p>
                <a:r>
                  <a:rPr lang="pt-BR" dirty="0" smtClean="0"/>
                  <a:t>Interpretation si FET = 78,25% on dira par exemple que 78,25% des cancers sont attribuable au tabac dans la population général</a:t>
                </a: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  <a:blipFill rotWithShape="1">
                <a:blip r:embed="rId2"/>
                <a:stretch>
                  <a:fillRect l="-1185" t="-855" r="-1185" b="-256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529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1368152"/>
          </a:xfrm>
        </p:spPr>
        <p:txBody>
          <a:bodyPr>
            <a:normAutofit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3200" b="1" dirty="0"/>
              <a:t>Fraction évitable (FEV) ou fraction prévenue</a:t>
            </a:r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</p:spPr>
            <p:txBody>
              <a:bodyPr>
                <a:normAutofit/>
              </a:bodyPr>
              <a:lstStyle/>
              <a:p>
                <a:r>
                  <a:rPr lang="fr-FR" dirty="0" smtClean="0"/>
                  <a:t>La fraction évitable chez les sujets exposés (FEVE) ou fraction=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1" i="1">
                            <a:latin typeface="Cambria Math"/>
                          </a:rPr>
                          <m:t>𝑹</m:t>
                        </m:r>
                        <m:r>
                          <a:rPr lang="fr-FR" b="1" i="1" baseline="-25000" smtClean="0">
                            <a:latin typeface="Cambria Math"/>
                          </a:rPr>
                          <m:t>𝟎</m:t>
                        </m:r>
                        <m:r>
                          <a:rPr lang="fr-FR" b="1" i="1">
                            <a:latin typeface="Cambria Math"/>
                          </a:rPr>
                          <m:t>−</m:t>
                        </m:r>
                        <m:r>
                          <a:rPr lang="fr-FR" b="1" i="1">
                            <a:latin typeface="Cambria Math"/>
                          </a:rPr>
                          <m:t>𝑹</m:t>
                        </m:r>
                        <m:r>
                          <a:rPr lang="fr-FR" b="1" i="1" baseline="-25000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FR" b="1" i="1">
                            <a:latin typeface="Cambria Math"/>
                          </a:rPr>
                          <m:t>𝑹</m:t>
                        </m:r>
                        <m:r>
                          <a:rPr lang="fr-FR" b="1" i="1" baseline="-25000" smtClean="0">
                            <a:latin typeface="Cambria Math"/>
                          </a:rPr>
                          <m:t>𝟎</m:t>
                        </m:r>
                      </m:den>
                    </m:f>
                  </m:oMath>
                </a14:m>
                <a:r>
                  <a:rPr lang="fr-FR" dirty="0" smtClean="0"/>
                  <a:t> exemple d’interprétation </a:t>
                </a:r>
                <a:r>
                  <a:rPr lang="fr-FR" dirty="0"/>
                  <a:t>75% des cas potentiels de maladie M chez les vaccinés a pu </a:t>
                </a:r>
                <a:r>
                  <a:rPr lang="fr-FR" dirty="0" smtClean="0"/>
                  <a:t>être évité </a:t>
                </a:r>
                <a:r>
                  <a:rPr lang="fr-FR" dirty="0"/>
                  <a:t>par l'inoculation du vaccin</a:t>
                </a:r>
                <a:r>
                  <a:rPr lang="fr-FR" dirty="0" smtClean="0"/>
                  <a:t>.</a:t>
                </a:r>
              </a:p>
              <a:p>
                <a:r>
                  <a:rPr lang="fr-FR" dirty="0"/>
                  <a:t>La fraction évitable totale (FEVT) ou fraction prévenue </a:t>
                </a:r>
                <a:r>
                  <a:rPr lang="fr-FR" dirty="0" smtClean="0"/>
                  <a:t>totale</a:t>
                </a:r>
              </a:p>
              <a:p>
                <a:r>
                  <a:rPr lang="fr-FR" dirty="0" smtClean="0"/>
                  <a:t>On calcule d’abord </a:t>
                </a:r>
                <a:r>
                  <a:rPr lang="fr-FR" dirty="0" err="1" smtClean="0"/>
                  <a:t>R</a:t>
                </a:r>
                <a:r>
                  <a:rPr lang="fr-FR" baseline="-25000" dirty="0" err="1" smtClean="0"/>
                  <a:t>t</a:t>
                </a:r>
                <a:r>
                  <a:rPr lang="fr-FR" dirty="0" smtClean="0"/>
                  <a:t> </a:t>
                </a:r>
                <a:r>
                  <a:rPr lang="fr-FR" dirty="0"/>
                  <a:t>= </a:t>
                </a:r>
                <a:r>
                  <a:rPr lang="fr-FR" dirty="0" smtClean="0"/>
                  <a:t>p</a:t>
                </a:r>
                <a:r>
                  <a:rPr lang="fr-FR" baseline="-25000" dirty="0" smtClean="0"/>
                  <a:t>1</a:t>
                </a:r>
                <a:r>
                  <a:rPr lang="fr-FR" dirty="0" smtClean="0"/>
                  <a:t>R</a:t>
                </a:r>
                <a:r>
                  <a:rPr lang="fr-FR" baseline="-25000" dirty="0" smtClean="0"/>
                  <a:t>1</a:t>
                </a:r>
                <a:r>
                  <a:rPr lang="fr-FR" dirty="0" smtClean="0"/>
                  <a:t>+p</a:t>
                </a:r>
                <a:r>
                  <a:rPr lang="fr-FR" baseline="-25000" dirty="0" smtClean="0"/>
                  <a:t>0</a:t>
                </a:r>
                <a:r>
                  <a:rPr lang="fr-FR" dirty="0" smtClean="0"/>
                  <a:t>R</a:t>
                </a:r>
                <a:r>
                  <a:rPr lang="fr-FR" baseline="-25000" dirty="0" smtClean="0"/>
                  <a:t>0 </a:t>
                </a:r>
                <a:r>
                  <a:rPr lang="fr-FR" dirty="0" smtClean="0"/>
                  <a:t> FEVT=(R</a:t>
                </a:r>
                <a:r>
                  <a:rPr lang="fr-FR" baseline="-25000" dirty="0" smtClean="0"/>
                  <a:t>0</a:t>
                </a:r>
                <a:r>
                  <a:rPr lang="fr-FR" dirty="0" smtClean="0"/>
                  <a:t>- </a:t>
                </a:r>
                <a:r>
                  <a:rPr lang="fr-FR" dirty="0" err="1" smtClean="0"/>
                  <a:t>R</a:t>
                </a:r>
                <a:r>
                  <a:rPr lang="fr-FR" baseline="-25000" dirty="0" err="1" smtClean="0"/>
                  <a:t>t</a:t>
                </a:r>
                <a:r>
                  <a:rPr lang="fr-FR" dirty="0" smtClean="0"/>
                  <a:t>)/R</a:t>
                </a:r>
                <a:r>
                  <a:rPr lang="fr-FR" baseline="-25000" dirty="0" smtClean="0"/>
                  <a:t>0</a:t>
                </a:r>
                <a:r>
                  <a:rPr lang="fr-FR" dirty="0" smtClean="0"/>
                  <a:t>   </a:t>
                </a:r>
                <a:r>
                  <a:rPr lang="fr-FR" dirty="0"/>
                  <a:t>Le vaccin a permis de prévenir (ou d'éviter), dans la </a:t>
                </a:r>
                <a:r>
                  <a:rPr lang="fr-FR" dirty="0" smtClean="0"/>
                  <a:t>population considérée</a:t>
                </a:r>
                <a:r>
                  <a:rPr lang="fr-FR" dirty="0"/>
                  <a:t>, 52,5% de tous les cas potentiels de maladie M.</a:t>
                </a: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  <a:blipFill rotWithShape="1">
                <a:blip r:embed="rId2"/>
                <a:stretch>
                  <a:fillRect l="-1481" t="-2442" r="-177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0531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979</TotalTime>
  <Words>576</Words>
  <Application>Microsoft Office PowerPoint</Application>
  <PresentationFormat>Affichage à l'écran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Capitaux</vt:lpstr>
      <vt:lpstr>Mesure d’impact </vt:lpstr>
      <vt:lpstr>Mesure d’impact </vt:lpstr>
      <vt:lpstr>Plan </vt:lpstr>
      <vt:lpstr>Introduction</vt:lpstr>
      <vt:lpstr> Mesures d'impact et mesures d'association </vt:lpstr>
      <vt:lpstr> Mesures d'impact et mesures d'association </vt:lpstr>
      <vt:lpstr> Fraction étiologique (FE)et Fraction étiologique totale (FET)</vt:lpstr>
      <vt:lpstr> Fraction évitable (FEV) ou fraction prévenue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Indicateur de santé</dc:title>
  <dc:creator>USER</dc:creator>
  <cp:lastModifiedBy>USER</cp:lastModifiedBy>
  <cp:revision>48</cp:revision>
  <dcterms:created xsi:type="dcterms:W3CDTF">2016-11-01T09:26:27Z</dcterms:created>
  <dcterms:modified xsi:type="dcterms:W3CDTF">2017-05-15T09:42:18Z</dcterms:modified>
</cp:coreProperties>
</file>